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3"/>
  </p:notesMasterIdLst>
  <p:sldIdLst>
    <p:sldId id="294"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E1468B-603C-4D8A-AC0C-05BD23D95BEF}">
  <a:tblStyle styleId="{B7E1468B-603C-4D8A-AC0C-05BD23D95B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F3F464-1F09-4A5A-9FB3-BAEED7F40193}" styleName="Table_1">
    <a:wholeTbl>
      <a:tcTxStyle>
        <a:font>
          <a:latin typeface="Arial"/>
          <a:ea typeface="Arial"/>
          <a:cs typeface="Arial"/>
        </a:font>
        <a:srgbClr val="000000"/>
      </a:tcTxStyle>
      <a:tcStyle>
        <a:tcBdr>
          <a:left>
            <a:ln w="12700" cap="flat" cmpd="sng">
              <a:solidFill>
                <a:srgbClr val="5D6770"/>
              </a:solidFill>
              <a:prstDash val="solid"/>
              <a:round/>
              <a:headEnd type="none" w="sm" len="sm"/>
              <a:tailEnd type="none" w="sm" len="sm"/>
            </a:ln>
          </a:left>
          <a:right>
            <a:ln w="12700" cap="flat" cmpd="sng">
              <a:solidFill>
                <a:srgbClr val="5D6770"/>
              </a:solidFill>
              <a:prstDash val="solid"/>
              <a:round/>
              <a:headEnd type="none" w="sm" len="sm"/>
              <a:tailEnd type="none" w="sm" len="sm"/>
            </a:ln>
          </a:right>
          <a:top>
            <a:ln w="12700" cap="flat" cmpd="sng">
              <a:solidFill>
                <a:srgbClr val="5D6770"/>
              </a:solidFill>
              <a:prstDash val="solid"/>
              <a:round/>
              <a:headEnd type="none" w="sm" len="sm"/>
              <a:tailEnd type="none" w="sm" len="sm"/>
            </a:ln>
          </a:top>
          <a:bottom>
            <a:ln w="12700" cap="flat" cmpd="sng">
              <a:solidFill>
                <a:srgbClr val="5D6770"/>
              </a:solidFill>
              <a:prstDash val="solid"/>
              <a:round/>
              <a:headEnd type="none" w="sm" len="sm"/>
              <a:tailEnd type="none" w="sm" len="sm"/>
            </a:ln>
          </a:bottom>
          <a:insideH>
            <a:ln w="12700" cap="flat" cmpd="sng">
              <a:solidFill>
                <a:srgbClr val="5D6770"/>
              </a:solidFill>
              <a:prstDash val="solid"/>
              <a:round/>
              <a:headEnd type="none" w="sm" len="sm"/>
              <a:tailEnd type="none" w="sm" len="sm"/>
            </a:ln>
          </a:insideH>
          <a:insideV>
            <a:ln w="12700" cap="flat" cmpd="sng">
              <a:solidFill>
                <a:srgbClr val="5D677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e4e11459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e4e11459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p83"/>
          <p:cNvSpPr txBox="1"/>
          <p:nvPr/>
        </p:nvSpPr>
        <p:spPr>
          <a:xfrm>
            <a:off x="523500" y="684400"/>
            <a:ext cx="8097000" cy="3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latin typeface="Proxima Nova"/>
                <a:ea typeface="Proxima Nova"/>
                <a:cs typeface="Proxima Nova"/>
                <a:sym typeface="Proxima Nova"/>
              </a:rPr>
              <a:t>Prompt:</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marL="0" lvl="0" indent="0" algn="ctr" rtl="0">
              <a:spcBef>
                <a:spcPts val="0"/>
              </a:spcBef>
              <a:spcAft>
                <a:spcPts val="0"/>
              </a:spcAft>
              <a:buNone/>
            </a:pPr>
            <a:r>
              <a:rPr lang="en" sz="2400">
                <a:solidFill>
                  <a:schemeClr val="dk1"/>
                </a:solidFill>
                <a:latin typeface="Proxima Nova"/>
                <a:ea typeface="Proxima Nova"/>
                <a:cs typeface="Proxima Nova"/>
                <a:sym typeface="Proxima Nova"/>
              </a:rPr>
              <a:t>With a partner, work out how many patterns (made up of circles and squares) you can make with three place values. These patterns could each represent different pieces of information. Write the patterns down in your journal. </a:t>
            </a:r>
            <a:endParaRPr sz="24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24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2400" b="1">
                <a:solidFill>
                  <a:schemeClr val="dk1"/>
                </a:solidFill>
                <a:latin typeface="Proxima Nova"/>
                <a:ea typeface="Proxima Nova"/>
                <a:cs typeface="Proxima Nova"/>
                <a:sym typeface="Proxima Nova"/>
              </a:rPr>
              <a:t>Here are two to get you started:</a:t>
            </a:r>
            <a:r>
              <a:rPr lang="en" sz="2400">
                <a:solidFill>
                  <a:schemeClr val="dk1"/>
                </a:solidFill>
                <a:latin typeface="Proxima Nova"/>
                <a:ea typeface="Proxima Nova"/>
                <a:cs typeface="Proxima Nova"/>
                <a:sym typeface="Proxima Nova"/>
              </a:rPr>
              <a:t> </a:t>
            </a:r>
            <a:endParaRPr sz="2400">
              <a:solidFill>
                <a:schemeClr val="dk1"/>
              </a:solidFill>
              <a:latin typeface="Proxima Nova"/>
              <a:ea typeface="Proxima Nova"/>
              <a:cs typeface="Proxima Nova"/>
              <a:sym typeface="Proxima Nova"/>
            </a:endParaRPr>
          </a:p>
        </p:txBody>
      </p:sp>
      <p:sp>
        <p:nvSpPr>
          <p:cNvPr id="441" name="Google Shape;441;p83"/>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1 Lesson 3 - Activity</a:t>
            </a:r>
            <a:endParaRPr>
              <a:solidFill>
                <a:srgbClr val="FFFFFF"/>
              </a:solidFill>
            </a:endParaRPr>
          </a:p>
        </p:txBody>
      </p:sp>
      <p:grpSp>
        <p:nvGrpSpPr>
          <p:cNvPr id="442" name="Google Shape;442;p83"/>
          <p:cNvGrpSpPr/>
          <p:nvPr/>
        </p:nvGrpSpPr>
        <p:grpSpPr>
          <a:xfrm>
            <a:off x="8318125" y="86900"/>
            <a:ext cx="747550" cy="183300"/>
            <a:chOff x="7547375" y="86900"/>
            <a:chExt cx="747550" cy="183300"/>
          </a:xfrm>
        </p:grpSpPr>
        <p:sp>
          <p:nvSpPr>
            <p:cNvPr id="443" name="Google Shape;443;p83"/>
            <p:cNvSpPr/>
            <p:nvPr/>
          </p:nvSpPr>
          <p:spPr>
            <a:xfrm>
              <a:off x="7547375"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3"/>
            <p:cNvSpPr/>
            <p:nvPr/>
          </p:nvSpPr>
          <p:spPr>
            <a:xfrm>
              <a:off x="7829500"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3"/>
            <p:cNvSpPr/>
            <p:nvPr/>
          </p:nvSpPr>
          <p:spPr>
            <a:xfrm>
              <a:off x="8111625" y="86900"/>
              <a:ext cx="183300" cy="183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83"/>
          <p:cNvGrpSpPr/>
          <p:nvPr/>
        </p:nvGrpSpPr>
        <p:grpSpPr>
          <a:xfrm>
            <a:off x="5889604" y="3578611"/>
            <a:ext cx="563405" cy="532263"/>
            <a:chOff x="1760400" y="646756"/>
            <a:chExt cx="1022700" cy="966169"/>
          </a:xfrm>
        </p:grpSpPr>
        <p:sp>
          <p:nvSpPr>
            <p:cNvPr id="447" name="Google Shape;447;p83"/>
            <p:cNvSpPr/>
            <p:nvPr/>
          </p:nvSpPr>
          <p:spPr>
            <a:xfrm>
              <a:off x="1760400" y="658925"/>
              <a:ext cx="1022700" cy="954000"/>
            </a:xfrm>
            <a:prstGeom prst="rect">
              <a:avLst/>
            </a:prstGeom>
            <a:solidFill>
              <a:srgbClr val="9FC5E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3"/>
            <p:cNvSpPr txBox="1"/>
            <p:nvPr/>
          </p:nvSpPr>
          <p:spPr>
            <a:xfrm>
              <a:off x="1939846" y="646756"/>
              <a:ext cx="757200" cy="8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000" b="1"/>
            </a:p>
          </p:txBody>
        </p:sp>
      </p:grpSp>
      <p:grpSp>
        <p:nvGrpSpPr>
          <p:cNvPr id="449" name="Google Shape;449;p83"/>
          <p:cNvGrpSpPr/>
          <p:nvPr/>
        </p:nvGrpSpPr>
        <p:grpSpPr>
          <a:xfrm>
            <a:off x="2062310" y="3563017"/>
            <a:ext cx="563405" cy="563405"/>
            <a:chOff x="3756825" y="146438"/>
            <a:chExt cx="1022700" cy="1022700"/>
          </a:xfrm>
        </p:grpSpPr>
        <p:sp>
          <p:nvSpPr>
            <p:cNvPr id="450" name="Google Shape;450;p83"/>
            <p:cNvSpPr/>
            <p:nvPr/>
          </p:nvSpPr>
          <p:spPr>
            <a:xfrm>
              <a:off x="3756825" y="146438"/>
              <a:ext cx="1022700" cy="1022700"/>
            </a:xfrm>
            <a:prstGeom prst="ellipse">
              <a:avLst/>
            </a:prstGeom>
            <a:solidFill>
              <a:srgbClr val="E0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3"/>
            <p:cNvSpPr txBox="1"/>
            <p:nvPr/>
          </p:nvSpPr>
          <p:spPr>
            <a:xfrm>
              <a:off x="3941300" y="161238"/>
              <a:ext cx="757200" cy="9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000" b="1"/>
            </a:p>
          </p:txBody>
        </p:sp>
      </p:grpSp>
      <p:grpSp>
        <p:nvGrpSpPr>
          <p:cNvPr id="452" name="Google Shape;452;p83"/>
          <p:cNvGrpSpPr/>
          <p:nvPr/>
        </p:nvGrpSpPr>
        <p:grpSpPr>
          <a:xfrm>
            <a:off x="2668210" y="3563017"/>
            <a:ext cx="563405" cy="563405"/>
            <a:chOff x="3756825" y="146438"/>
            <a:chExt cx="1022700" cy="1022700"/>
          </a:xfrm>
        </p:grpSpPr>
        <p:sp>
          <p:nvSpPr>
            <p:cNvPr id="453" name="Google Shape;453;p83"/>
            <p:cNvSpPr/>
            <p:nvPr/>
          </p:nvSpPr>
          <p:spPr>
            <a:xfrm>
              <a:off x="3756825" y="146438"/>
              <a:ext cx="1022700" cy="1022700"/>
            </a:xfrm>
            <a:prstGeom prst="ellipse">
              <a:avLst/>
            </a:prstGeom>
            <a:solidFill>
              <a:srgbClr val="E0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3"/>
            <p:cNvSpPr txBox="1"/>
            <p:nvPr/>
          </p:nvSpPr>
          <p:spPr>
            <a:xfrm>
              <a:off x="3941300" y="161238"/>
              <a:ext cx="757200" cy="9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000" b="1"/>
            </a:p>
          </p:txBody>
        </p:sp>
      </p:grpSp>
      <p:grpSp>
        <p:nvGrpSpPr>
          <p:cNvPr id="455" name="Google Shape;455;p83"/>
          <p:cNvGrpSpPr/>
          <p:nvPr/>
        </p:nvGrpSpPr>
        <p:grpSpPr>
          <a:xfrm>
            <a:off x="3274110" y="3563017"/>
            <a:ext cx="563405" cy="563405"/>
            <a:chOff x="3756825" y="146438"/>
            <a:chExt cx="1022700" cy="1022700"/>
          </a:xfrm>
        </p:grpSpPr>
        <p:sp>
          <p:nvSpPr>
            <p:cNvPr id="456" name="Google Shape;456;p83"/>
            <p:cNvSpPr/>
            <p:nvPr/>
          </p:nvSpPr>
          <p:spPr>
            <a:xfrm>
              <a:off x="3756825" y="146438"/>
              <a:ext cx="1022700" cy="1022700"/>
            </a:xfrm>
            <a:prstGeom prst="ellipse">
              <a:avLst/>
            </a:prstGeom>
            <a:solidFill>
              <a:srgbClr val="E0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3"/>
            <p:cNvSpPr txBox="1"/>
            <p:nvPr/>
          </p:nvSpPr>
          <p:spPr>
            <a:xfrm>
              <a:off x="3941300" y="161238"/>
              <a:ext cx="757200" cy="9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000" b="1"/>
            </a:p>
          </p:txBody>
        </p:sp>
      </p:grpSp>
      <p:grpSp>
        <p:nvGrpSpPr>
          <p:cNvPr id="458" name="Google Shape;458;p83"/>
          <p:cNvGrpSpPr/>
          <p:nvPr/>
        </p:nvGrpSpPr>
        <p:grpSpPr>
          <a:xfrm>
            <a:off x="5260935" y="3563029"/>
            <a:ext cx="563405" cy="563405"/>
            <a:chOff x="3756825" y="146438"/>
            <a:chExt cx="1022700" cy="1022700"/>
          </a:xfrm>
        </p:grpSpPr>
        <p:sp>
          <p:nvSpPr>
            <p:cNvPr id="459" name="Google Shape;459;p83"/>
            <p:cNvSpPr/>
            <p:nvPr/>
          </p:nvSpPr>
          <p:spPr>
            <a:xfrm>
              <a:off x="3756825" y="146438"/>
              <a:ext cx="1022700" cy="1022700"/>
            </a:xfrm>
            <a:prstGeom prst="ellipse">
              <a:avLst/>
            </a:prstGeom>
            <a:solidFill>
              <a:srgbClr val="E0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3"/>
            <p:cNvSpPr txBox="1"/>
            <p:nvPr/>
          </p:nvSpPr>
          <p:spPr>
            <a:xfrm>
              <a:off x="3941300" y="161238"/>
              <a:ext cx="757200" cy="9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000" b="1"/>
            </a:p>
          </p:txBody>
        </p:sp>
      </p:grpSp>
      <p:grpSp>
        <p:nvGrpSpPr>
          <p:cNvPr id="461" name="Google Shape;461;p83"/>
          <p:cNvGrpSpPr/>
          <p:nvPr/>
        </p:nvGrpSpPr>
        <p:grpSpPr>
          <a:xfrm>
            <a:off x="6518285" y="3563029"/>
            <a:ext cx="563405" cy="563405"/>
            <a:chOff x="3756825" y="146438"/>
            <a:chExt cx="1022700" cy="1022700"/>
          </a:xfrm>
        </p:grpSpPr>
        <p:sp>
          <p:nvSpPr>
            <p:cNvPr id="462" name="Google Shape;462;p83"/>
            <p:cNvSpPr/>
            <p:nvPr/>
          </p:nvSpPr>
          <p:spPr>
            <a:xfrm>
              <a:off x="3756825" y="146438"/>
              <a:ext cx="1022700" cy="1022700"/>
            </a:xfrm>
            <a:prstGeom prst="ellipse">
              <a:avLst/>
            </a:prstGeom>
            <a:solidFill>
              <a:srgbClr val="E066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3"/>
            <p:cNvSpPr txBox="1"/>
            <p:nvPr/>
          </p:nvSpPr>
          <p:spPr>
            <a:xfrm>
              <a:off x="3941300" y="161238"/>
              <a:ext cx="757200" cy="9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000" b="1"/>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Words>
  <Application>Microsoft Office PowerPoint</Application>
  <PresentationFormat>On-screen Show (16:9)</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2023-10-08T16:19:50Z</dcterms:modified>
</cp:coreProperties>
</file>