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3"/>
  </p:notesMasterIdLst>
  <p:sldIdLst>
    <p:sldId id="297" r:id="rId2"/>
  </p:sldIdLst>
  <p:sldSz cx="9144000" cy="5143500" type="screen16x9"/>
  <p:notesSz cx="6858000" cy="9144000"/>
  <p:embeddedFontLst>
    <p:embeddedFont>
      <p:font typeface="Proxima Nova" panose="020B0604020202020204"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E1468B-603C-4D8A-AC0C-05BD23D95BEF}">
  <a:tblStyle styleId="{B7E1468B-603C-4D8A-AC0C-05BD23D95BE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F3F464-1F09-4A5A-9FB3-BAEED7F40193}" styleName="Table_1">
    <a:wholeTbl>
      <a:tcTxStyle>
        <a:font>
          <a:latin typeface="Arial"/>
          <a:ea typeface="Arial"/>
          <a:cs typeface="Arial"/>
        </a:font>
        <a:srgbClr val="000000"/>
      </a:tcTxStyle>
      <a:tcStyle>
        <a:tcBdr>
          <a:left>
            <a:ln w="12700" cap="flat" cmpd="sng">
              <a:solidFill>
                <a:srgbClr val="5D6770"/>
              </a:solidFill>
              <a:prstDash val="solid"/>
              <a:round/>
              <a:headEnd type="none" w="sm" len="sm"/>
              <a:tailEnd type="none" w="sm" len="sm"/>
            </a:ln>
          </a:left>
          <a:right>
            <a:ln w="12700" cap="flat" cmpd="sng">
              <a:solidFill>
                <a:srgbClr val="5D6770"/>
              </a:solidFill>
              <a:prstDash val="solid"/>
              <a:round/>
              <a:headEnd type="none" w="sm" len="sm"/>
              <a:tailEnd type="none" w="sm" len="sm"/>
            </a:ln>
          </a:right>
          <a:top>
            <a:ln w="12700" cap="flat" cmpd="sng">
              <a:solidFill>
                <a:srgbClr val="5D6770"/>
              </a:solidFill>
              <a:prstDash val="solid"/>
              <a:round/>
              <a:headEnd type="none" w="sm" len="sm"/>
              <a:tailEnd type="none" w="sm" len="sm"/>
            </a:ln>
          </a:top>
          <a:bottom>
            <a:ln w="12700" cap="flat" cmpd="sng">
              <a:solidFill>
                <a:srgbClr val="5D6770"/>
              </a:solidFill>
              <a:prstDash val="solid"/>
              <a:round/>
              <a:headEnd type="none" w="sm" len="sm"/>
              <a:tailEnd type="none" w="sm" len="sm"/>
            </a:ln>
          </a:bottom>
          <a:insideH>
            <a:ln w="12700" cap="flat" cmpd="sng">
              <a:solidFill>
                <a:srgbClr val="5D6770"/>
              </a:solidFill>
              <a:prstDash val="solid"/>
              <a:round/>
              <a:headEnd type="none" w="sm" len="sm"/>
              <a:tailEnd type="none" w="sm" len="sm"/>
            </a:ln>
          </a:insideH>
          <a:insideV>
            <a:ln w="12700" cap="flat" cmpd="sng">
              <a:solidFill>
                <a:srgbClr val="5D677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2" d="100"/>
          <a:sy n="162" d="100"/>
        </p:scale>
        <p:origin x="14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6ad7516247_1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6ad7516247_1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8" name="Google Shape;28;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2" name="Google Shape;32;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6" name="Google Shape;36;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7" name="Google Shape;37;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8" name="Google Shape;3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9"/>
        <p:cNvGrpSpPr/>
        <p:nvPr/>
      </p:nvGrpSpPr>
      <p:grpSpPr>
        <a:xfrm>
          <a:off x="0" y="0"/>
          <a:ext cx="0" cy="0"/>
          <a:chOff x="0" y="0"/>
          <a:chExt cx="0" cy="0"/>
        </a:xfrm>
      </p:grpSpPr>
      <p:sp>
        <p:nvSpPr>
          <p:cNvPr id="40" name="Google Shape;40;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1" name="Google Shape;4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2"/>
        <p:cNvGrpSpPr/>
        <p:nvPr/>
      </p:nvGrpSpPr>
      <p:grpSpPr>
        <a:xfrm>
          <a:off x="0" y="0"/>
          <a:ext cx="0" cy="0"/>
          <a:chOff x="0" y="0"/>
          <a:chExt cx="0" cy="0"/>
        </a:xfrm>
      </p:grpSpPr>
      <p:sp>
        <p:nvSpPr>
          <p:cNvPr id="43" name="Google Shape;4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4" name="Google Shape;4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5" name="Google Shape;4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marL="914400" lvl="1" indent="-317500">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marL="1371600" lvl="2" indent="-31750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17500">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marL="2286000" lvl="4" indent="-317500">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marL="2743200" lvl="5" indent="-317500">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marL="3200400" lvl="6" indent="-317500">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marL="3657600" lvl="7" indent="-317500">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marL="4114800" lvl="8" indent="-317500">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04"/>
        <p:cNvGrpSpPr/>
        <p:nvPr/>
      </p:nvGrpSpPr>
      <p:grpSpPr>
        <a:xfrm>
          <a:off x="0" y="0"/>
          <a:ext cx="0" cy="0"/>
          <a:chOff x="0" y="0"/>
          <a:chExt cx="0" cy="0"/>
        </a:xfrm>
      </p:grpSpPr>
      <p:sp>
        <p:nvSpPr>
          <p:cNvPr id="505" name="Google Shape;505;p86"/>
          <p:cNvSpPr txBox="1"/>
          <p:nvPr/>
        </p:nvSpPr>
        <p:spPr>
          <a:xfrm>
            <a:off x="0" y="352550"/>
            <a:ext cx="9144000" cy="75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latin typeface="Proxima Nova"/>
                <a:ea typeface="Proxima Nova"/>
                <a:cs typeface="Proxima Nova"/>
                <a:sym typeface="Proxima Nova"/>
              </a:rPr>
              <a:t>Do This: </a:t>
            </a:r>
            <a:r>
              <a:rPr lang="en" sz="2400">
                <a:latin typeface="Proxima Nova"/>
                <a:ea typeface="Proxima Nova"/>
                <a:cs typeface="Proxima Nova"/>
                <a:sym typeface="Proxima Nova"/>
              </a:rPr>
              <a:t>In your Activity Guide complete the following challenges. </a:t>
            </a:r>
            <a:endParaRPr sz="2400">
              <a:latin typeface="Proxima Nova"/>
              <a:ea typeface="Proxima Nova"/>
              <a:cs typeface="Proxima Nova"/>
              <a:sym typeface="Proxima Nova"/>
            </a:endParaRPr>
          </a:p>
        </p:txBody>
      </p:sp>
      <p:sp>
        <p:nvSpPr>
          <p:cNvPr id="506" name="Google Shape;506;p86"/>
          <p:cNvSpPr txBox="1"/>
          <p:nvPr/>
        </p:nvSpPr>
        <p:spPr>
          <a:xfrm>
            <a:off x="0" y="455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1 Lesson 3 - Activity</a:t>
            </a:r>
            <a:endParaRPr>
              <a:solidFill>
                <a:srgbClr val="FFFFFF"/>
              </a:solidFill>
            </a:endParaRPr>
          </a:p>
        </p:txBody>
      </p:sp>
      <p:grpSp>
        <p:nvGrpSpPr>
          <p:cNvPr id="507" name="Google Shape;507;p86"/>
          <p:cNvGrpSpPr/>
          <p:nvPr/>
        </p:nvGrpSpPr>
        <p:grpSpPr>
          <a:xfrm>
            <a:off x="8318125" y="86900"/>
            <a:ext cx="747550" cy="183300"/>
            <a:chOff x="7547375" y="86900"/>
            <a:chExt cx="747550" cy="183300"/>
          </a:xfrm>
        </p:grpSpPr>
        <p:sp>
          <p:nvSpPr>
            <p:cNvPr id="508" name="Google Shape;508;p86"/>
            <p:cNvSpPr/>
            <p:nvPr/>
          </p:nvSpPr>
          <p:spPr>
            <a:xfrm>
              <a:off x="7547375" y="86900"/>
              <a:ext cx="183300" cy="183300"/>
            </a:xfrm>
            <a:prstGeom prst="ellipse">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86"/>
            <p:cNvSpPr/>
            <p:nvPr/>
          </p:nvSpPr>
          <p:spPr>
            <a:xfrm>
              <a:off x="7829500" y="86900"/>
              <a:ext cx="183300" cy="183300"/>
            </a:xfrm>
            <a:prstGeom prst="ellipse">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86"/>
            <p:cNvSpPr/>
            <p:nvPr/>
          </p:nvSpPr>
          <p:spPr>
            <a:xfrm>
              <a:off x="8111625" y="86900"/>
              <a:ext cx="183300" cy="183300"/>
            </a:xfrm>
            <a:prstGeom prst="ellipse">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86"/>
          <p:cNvSpPr txBox="1"/>
          <p:nvPr/>
        </p:nvSpPr>
        <p:spPr>
          <a:xfrm>
            <a:off x="253550" y="986125"/>
            <a:ext cx="6759000" cy="350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Challenge 1: Patterns</a:t>
            </a:r>
            <a:endParaRPr>
              <a:latin typeface="Proxima Nova"/>
              <a:ea typeface="Proxima Nova"/>
              <a:cs typeface="Proxima Nova"/>
              <a:sym typeface="Proxima Nova"/>
            </a:endParaRPr>
          </a:p>
          <a:p>
            <a:pPr marL="0" lvl="0" indent="0" algn="l" rtl="0">
              <a:lnSpc>
                <a:spcPct val="105000"/>
              </a:lnSpc>
              <a:spcBef>
                <a:spcPts val="0"/>
              </a:spcBef>
              <a:spcAft>
                <a:spcPts val="0"/>
              </a:spcAft>
              <a:buClr>
                <a:schemeClr val="dk1"/>
              </a:buClr>
              <a:buSzPts val="1100"/>
              <a:buFont typeface="Arial"/>
              <a:buNone/>
            </a:pPr>
            <a:r>
              <a:rPr lang="en">
                <a:solidFill>
                  <a:srgbClr val="5D6770"/>
                </a:solidFill>
                <a:latin typeface="Proxima Nova"/>
                <a:ea typeface="Proxima Nova"/>
                <a:cs typeface="Proxima Nova"/>
                <a:sym typeface="Proxima Nova"/>
              </a:rPr>
              <a:t>Record all of the possible three place value patterns that use only the circle and square shapes. A few are listed in the diagram to the right. Try to make sure these patterns are in some type of order and avoid putting down patterns randomly.</a:t>
            </a:r>
            <a:endParaRPr>
              <a:solidFill>
                <a:srgbClr val="5D6770"/>
              </a:solidFill>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b="1">
                <a:latin typeface="Proxima Nova"/>
                <a:ea typeface="Proxima Nova"/>
                <a:cs typeface="Proxima Nova"/>
                <a:sym typeface="Proxima Nova"/>
              </a:rPr>
              <a:t>Challenge 2: Describe Your Rules</a:t>
            </a:r>
            <a:endParaRPr b="1">
              <a:latin typeface="Proxima Nova"/>
              <a:ea typeface="Proxima Nova"/>
              <a:cs typeface="Proxima Nova"/>
              <a:sym typeface="Proxima Nova"/>
            </a:endParaRPr>
          </a:p>
          <a:p>
            <a:pPr marL="0" lvl="0" indent="0" algn="l" rtl="0">
              <a:lnSpc>
                <a:spcPct val="105000"/>
              </a:lnSpc>
              <a:spcBef>
                <a:spcPts val="0"/>
              </a:spcBef>
              <a:spcAft>
                <a:spcPts val="0"/>
              </a:spcAft>
              <a:buClr>
                <a:schemeClr val="dk1"/>
              </a:buClr>
              <a:buSzPts val="1100"/>
              <a:buFont typeface="Arial"/>
              <a:buNone/>
            </a:pPr>
            <a:r>
              <a:rPr lang="en">
                <a:solidFill>
                  <a:srgbClr val="5D6770"/>
                </a:solidFill>
                <a:latin typeface="Proxima Nova"/>
                <a:ea typeface="Proxima Nova"/>
                <a:cs typeface="Proxima Nova"/>
                <a:sym typeface="Proxima Nova"/>
              </a:rPr>
              <a:t>Reflect on how you put the patterns above in order from one line to the next. Are there any clear rules to follow? If you didn’t use any clear rules, re-do Challenge 1 with some rules in mind. Describe the rules for how you listed your patterns above. Your rules should clearly describe how to create the </a:t>
            </a:r>
            <a:r>
              <a:rPr lang="en" i="1">
                <a:solidFill>
                  <a:srgbClr val="5D6770"/>
                </a:solidFill>
                <a:latin typeface="Proxima Nova"/>
                <a:ea typeface="Proxima Nova"/>
                <a:cs typeface="Proxima Nova"/>
                <a:sym typeface="Proxima Nova"/>
              </a:rPr>
              <a:t>exact same</a:t>
            </a:r>
            <a:r>
              <a:rPr lang="en">
                <a:solidFill>
                  <a:srgbClr val="5D6770"/>
                </a:solidFill>
                <a:latin typeface="Proxima Nova"/>
                <a:ea typeface="Proxima Nova"/>
                <a:cs typeface="Proxima Nova"/>
                <a:sym typeface="Proxima Nova"/>
              </a:rPr>
              <a:t> list of patterns.</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b="1">
                <a:latin typeface="Proxima Nova"/>
                <a:ea typeface="Proxima Nova"/>
                <a:cs typeface="Proxima Nova"/>
                <a:sym typeface="Proxima Nova"/>
              </a:rPr>
              <a:t>Challenge 3: More Patterns</a:t>
            </a:r>
            <a:endParaRPr b="1">
              <a:latin typeface="Proxima Nova"/>
              <a:ea typeface="Proxima Nova"/>
              <a:cs typeface="Proxima Nova"/>
              <a:sym typeface="Proxima Nova"/>
            </a:endParaRPr>
          </a:p>
          <a:p>
            <a:pPr marL="0" lvl="0" indent="0" algn="l" rtl="0">
              <a:lnSpc>
                <a:spcPct val="105000"/>
              </a:lnSpc>
              <a:spcBef>
                <a:spcPts val="0"/>
              </a:spcBef>
              <a:spcAft>
                <a:spcPts val="0"/>
              </a:spcAft>
              <a:buClr>
                <a:schemeClr val="dk1"/>
              </a:buClr>
              <a:buSzPts val="1100"/>
              <a:buFont typeface="Arial"/>
              <a:buNone/>
            </a:pPr>
            <a:r>
              <a:rPr lang="en">
                <a:solidFill>
                  <a:srgbClr val="5D6770"/>
                </a:solidFill>
                <a:latin typeface="Proxima Nova"/>
                <a:ea typeface="Proxima Nova"/>
                <a:cs typeface="Proxima Nova"/>
                <a:sym typeface="Proxima Nova"/>
              </a:rPr>
              <a:t>Use your rules from the last page to try and generate all possible four place value patterns using only circles and squares. Three examples are listed to the right. You may need to add new rules or slightly change your rules to account for all four place value patterns, but try to keep them as similar as possible.</a:t>
            </a:r>
            <a:endParaRPr>
              <a:latin typeface="Proxima Nova"/>
              <a:ea typeface="Proxima Nova"/>
              <a:cs typeface="Proxima Nova"/>
              <a:sym typeface="Proxima Nova"/>
            </a:endParaRPr>
          </a:p>
        </p:txBody>
      </p:sp>
      <p:pic>
        <p:nvPicPr>
          <p:cNvPr id="512" name="Google Shape;512;p86"/>
          <p:cNvPicPr preferRelativeResize="0"/>
          <p:nvPr/>
        </p:nvPicPr>
        <p:blipFill>
          <a:blip r:embed="rId4">
            <a:alphaModFix/>
          </a:blip>
          <a:stretch>
            <a:fillRect/>
          </a:stretch>
        </p:blipFill>
        <p:spPr>
          <a:xfrm>
            <a:off x="7012550" y="986125"/>
            <a:ext cx="1154375" cy="1161275"/>
          </a:xfrm>
          <a:prstGeom prst="rect">
            <a:avLst/>
          </a:prstGeom>
          <a:noFill/>
          <a:ln>
            <a:noFill/>
          </a:ln>
        </p:spPr>
      </p:pic>
      <p:pic>
        <p:nvPicPr>
          <p:cNvPr id="513" name="Google Shape;513;p86"/>
          <p:cNvPicPr preferRelativeResize="0"/>
          <p:nvPr/>
        </p:nvPicPr>
        <p:blipFill>
          <a:blip r:embed="rId5">
            <a:alphaModFix/>
          </a:blip>
          <a:stretch>
            <a:fillRect/>
          </a:stretch>
        </p:blipFill>
        <p:spPr>
          <a:xfrm>
            <a:off x="7012547" y="3520675"/>
            <a:ext cx="1642600" cy="12971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211</Words>
  <Application>Microsoft Office PowerPoint</Application>
  <PresentationFormat>On-screen Show (16:9)</PresentationFormat>
  <Paragraphs>11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Proxima Nova</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Library</cp:lastModifiedBy>
  <cp:revision>2</cp:revision>
  <dcterms:modified xsi:type="dcterms:W3CDTF">2023-10-08T16:19:53Z</dcterms:modified>
</cp:coreProperties>
</file>