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3"/>
  </p:notesMasterIdLst>
  <p:sldIdLst>
    <p:sldId id="343" r:id="rId2"/>
  </p:sldIdLst>
  <p:sldSz cx="9144000" cy="5143500" type="screen16x9"/>
  <p:notesSz cx="6858000" cy="9144000"/>
  <p:embeddedFontLst>
    <p:embeddedFont>
      <p:font typeface="Proxima Nov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E1468B-603C-4D8A-AC0C-05BD23D95BEF}">
  <a:tblStyle styleId="{B7E1468B-603C-4D8A-AC0C-05BD23D95B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F3F464-1F09-4A5A-9FB3-BAEED7F40193}" styleName="Table_1">
    <a:wholeTbl>
      <a:tcTxStyle>
        <a:font>
          <a:latin typeface="Arial"/>
          <a:ea typeface="Arial"/>
          <a:cs typeface="Arial"/>
        </a:font>
        <a:srgbClr val="000000"/>
      </a:tcTxStyle>
      <a:tcStyle>
        <a:tcBdr>
          <a:left>
            <a:ln w="12700" cap="flat" cmpd="sng">
              <a:solidFill>
                <a:srgbClr val="5D6770"/>
              </a:solidFill>
              <a:prstDash val="solid"/>
              <a:round/>
              <a:headEnd type="none" w="sm" len="sm"/>
              <a:tailEnd type="none" w="sm" len="sm"/>
            </a:ln>
          </a:left>
          <a:right>
            <a:ln w="12700" cap="flat" cmpd="sng">
              <a:solidFill>
                <a:srgbClr val="5D6770"/>
              </a:solidFill>
              <a:prstDash val="solid"/>
              <a:round/>
              <a:headEnd type="none" w="sm" len="sm"/>
              <a:tailEnd type="none" w="sm" len="sm"/>
            </a:ln>
          </a:right>
          <a:top>
            <a:ln w="12700" cap="flat" cmpd="sng">
              <a:solidFill>
                <a:srgbClr val="5D6770"/>
              </a:solidFill>
              <a:prstDash val="solid"/>
              <a:round/>
              <a:headEnd type="none" w="sm" len="sm"/>
              <a:tailEnd type="none" w="sm" len="sm"/>
            </a:ln>
          </a:top>
          <a:bottom>
            <a:ln w="12700" cap="flat" cmpd="sng">
              <a:solidFill>
                <a:srgbClr val="5D6770"/>
              </a:solidFill>
              <a:prstDash val="solid"/>
              <a:round/>
              <a:headEnd type="none" w="sm" len="sm"/>
              <a:tailEnd type="none" w="sm" len="sm"/>
            </a:ln>
          </a:bottom>
          <a:insideH>
            <a:ln w="12700" cap="flat" cmpd="sng">
              <a:solidFill>
                <a:srgbClr val="5D6770"/>
              </a:solidFill>
              <a:prstDash val="solid"/>
              <a:round/>
              <a:headEnd type="none" w="sm" len="sm"/>
              <a:tailEnd type="none" w="sm" len="sm"/>
            </a:ln>
          </a:insideH>
          <a:insideV>
            <a:ln w="12700" cap="flat" cmpd="sng">
              <a:solidFill>
                <a:srgbClr val="5D677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5f6279560f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5f6279560f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2"/>
        <p:cNvGrpSpPr/>
        <p:nvPr/>
      </p:nvGrpSpPr>
      <p:grpSpPr>
        <a:xfrm>
          <a:off x="0" y="0"/>
          <a:ext cx="0" cy="0"/>
          <a:chOff x="0" y="0"/>
          <a:chExt cx="0" cy="0"/>
        </a:xfrm>
      </p:grpSpPr>
      <p:sp>
        <p:nvSpPr>
          <p:cNvPr id="123" name="Google Shape;123;p3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4" name="Google Shape;124;p3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5" name="Google Shape;12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0"/>
        <p:cNvGrpSpPr/>
        <p:nvPr/>
      </p:nvGrpSpPr>
      <p:grpSpPr>
        <a:xfrm>
          <a:off x="0" y="0"/>
          <a:ext cx="0" cy="0"/>
          <a:chOff x="0" y="0"/>
          <a:chExt cx="0" cy="0"/>
        </a:xfrm>
      </p:grpSpPr>
      <p:sp>
        <p:nvSpPr>
          <p:cNvPr id="161" name="Google Shape;16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ctivity Text">
  <p:cSld name="TITLE_AND_BODY_1_3">
    <p:spTree>
      <p:nvGrpSpPr>
        <p:cNvPr id="1" name="Shape 162"/>
        <p:cNvGrpSpPr/>
        <p:nvPr/>
      </p:nvGrpSpPr>
      <p:grpSpPr>
        <a:xfrm>
          <a:off x="0" y="0"/>
          <a:ext cx="0" cy="0"/>
          <a:chOff x="0" y="0"/>
          <a:chExt cx="0" cy="0"/>
        </a:xfrm>
      </p:grpSpPr>
      <p:sp>
        <p:nvSpPr>
          <p:cNvPr id="163" name="Google Shape;163;p44"/>
          <p:cNvSpPr/>
          <p:nvPr/>
        </p:nvSpPr>
        <p:spPr>
          <a:xfrm>
            <a:off x="-9144" y="-9144"/>
            <a:ext cx="9162300" cy="347400"/>
          </a:xfrm>
          <a:prstGeom prst="rect">
            <a:avLst/>
          </a:prstGeom>
          <a:solidFill>
            <a:srgbClr val="00AD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4"/>
          <p:cNvSpPr/>
          <p:nvPr/>
        </p:nvSpPr>
        <p:spPr>
          <a:xfrm>
            <a:off x="8753650" y="60913"/>
            <a:ext cx="207300" cy="2073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4"/>
          <p:cNvSpPr/>
          <p:nvPr/>
        </p:nvSpPr>
        <p:spPr>
          <a:xfrm>
            <a:off x="8391200" y="60913"/>
            <a:ext cx="207300" cy="207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4"/>
          <p:cNvSpPr/>
          <p:nvPr/>
        </p:nvSpPr>
        <p:spPr>
          <a:xfrm>
            <a:off x="8028750" y="60913"/>
            <a:ext cx="207300" cy="207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44"/>
          <p:cNvPicPr preferRelativeResize="0"/>
          <p:nvPr/>
        </p:nvPicPr>
        <p:blipFill>
          <a:blip r:embed="rId2">
            <a:alphaModFix/>
          </a:blip>
          <a:stretch>
            <a:fillRect/>
          </a:stretch>
        </p:blipFill>
        <p:spPr>
          <a:xfrm>
            <a:off x="94400" y="46143"/>
            <a:ext cx="242875" cy="236825"/>
          </a:xfrm>
          <a:prstGeom prst="rect">
            <a:avLst/>
          </a:prstGeom>
          <a:noFill/>
          <a:ln>
            <a:noFill/>
          </a:ln>
        </p:spPr>
      </p:pic>
      <p:sp>
        <p:nvSpPr>
          <p:cNvPr id="168" name="Google Shape;168;p44"/>
          <p:cNvSpPr txBox="1"/>
          <p:nvPr/>
        </p:nvSpPr>
        <p:spPr>
          <a:xfrm>
            <a:off x="339725" y="-9150"/>
            <a:ext cx="736500" cy="34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FFFFFF"/>
                </a:solidFill>
              </a:rPr>
              <a:t>CSA</a:t>
            </a:r>
            <a:endParaRPr sz="1800" b="1">
              <a:solidFill>
                <a:srgbClr val="FFFFFF"/>
              </a:solidFill>
            </a:endParaRPr>
          </a:p>
        </p:txBody>
      </p:sp>
      <p:sp>
        <p:nvSpPr>
          <p:cNvPr id="169" name="Google Shape;169;p44"/>
          <p:cNvSpPr txBox="1">
            <a:spLocks noGrp="1"/>
          </p:cNvSpPr>
          <p:nvPr>
            <p:ph type="body" idx="1"/>
          </p:nvPr>
        </p:nvSpPr>
        <p:spPr>
          <a:xfrm>
            <a:off x="457200" y="640080"/>
            <a:ext cx="8229600" cy="4114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Clr>
                <a:schemeClr val="dk1"/>
              </a:buClr>
              <a:buSzPts val="2400"/>
              <a:buChar char="●"/>
              <a:defRPr sz="2400">
                <a:solidFill>
                  <a:schemeClr val="dk1"/>
                </a:solidFill>
              </a:defRPr>
            </a:lvl1pPr>
            <a:lvl2pPr marL="914400" lvl="1" indent="-381000" algn="ctr" rtl="0">
              <a:spcBef>
                <a:spcPts val="1600"/>
              </a:spcBef>
              <a:spcAft>
                <a:spcPts val="0"/>
              </a:spcAft>
              <a:buClr>
                <a:schemeClr val="dk1"/>
              </a:buClr>
              <a:buSzPts val="2400"/>
              <a:buChar char="○"/>
              <a:defRPr sz="2400">
                <a:solidFill>
                  <a:schemeClr val="dk1"/>
                </a:solidFill>
              </a:defRPr>
            </a:lvl2pPr>
            <a:lvl3pPr marL="1371600" lvl="2" indent="-381000" algn="ctr" rtl="0">
              <a:spcBef>
                <a:spcPts val="1600"/>
              </a:spcBef>
              <a:spcAft>
                <a:spcPts val="0"/>
              </a:spcAft>
              <a:buClr>
                <a:schemeClr val="dk1"/>
              </a:buClr>
              <a:buSzPts val="2400"/>
              <a:buChar char="■"/>
              <a:defRPr sz="2400">
                <a:solidFill>
                  <a:schemeClr val="dk1"/>
                </a:solidFill>
              </a:defRPr>
            </a:lvl3pPr>
            <a:lvl4pPr marL="1828800" lvl="3" indent="-381000" algn="ctr" rtl="0">
              <a:spcBef>
                <a:spcPts val="1600"/>
              </a:spcBef>
              <a:spcAft>
                <a:spcPts val="0"/>
              </a:spcAft>
              <a:buClr>
                <a:schemeClr val="dk1"/>
              </a:buClr>
              <a:buSzPts val="2400"/>
              <a:buChar char="●"/>
              <a:defRPr sz="2400">
                <a:solidFill>
                  <a:schemeClr val="dk1"/>
                </a:solidFill>
              </a:defRPr>
            </a:lvl4pPr>
            <a:lvl5pPr marL="2286000" lvl="4" indent="-381000" algn="ctr" rtl="0">
              <a:spcBef>
                <a:spcPts val="1600"/>
              </a:spcBef>
              <a:spcAft>
                <a:spcPts val="0"/>
              </a:spcAft>
              <a:buClr>
                <a:schemeClr val="dk1"/>
              </a:buClr>
              <a:buSzPts val="2400"/>
              <a:buChar char="○"/>
              <a:defRPr sz="2400">
                <a:solidFill>
                  <a:schemeClr val="dk1"/>
                </a:solidFill>
              </a:defRPr>
            </a:lvl5pPr>
            <a:lvl6pPr marL="2743200" lvl="5" indent="-381000" algn="ctr" rtl="0">
              <a:spcBef>
                <a:spcPts val="1600"/>
              </a:spcBef>
              <a:spcAft>
                <a:spcPts val="0"/>
              </a:spcAft>
              <a:buClr>
                <a:schemeClr val="dk1"/>
              </a:buClr>
              <a:buSzPts val="2400"/>
              <a:buChar char="■"/>
              <a:defRPr sz="2400">
                <a:solidFill>
                  <a:schemeClr val="dk1"/>
                </a:solidFill>
              </a:defRPr>
            </a:lvl6pPr>
            <a:lvl7pPr marL="3200400" lvl="6" indent="-381000" algn="ctr" rtl="0">
              <a:spcBef>
                <a:spcPts val="1600"/>
              </a:spcBef>
              <a:spcAft>
                <a:spcPts val="0"/>
              </a:spcAft>
              <a:buClr>
                <a:schemeClr val="dk1"/>
              </a:buClr>
              <a:buSzPts val="2400"/>
              <a:buChar char="●"/>
              <a:defRPr sz="2400">
                <a:solidFill>
                  <a:schemeClr val="dk1"/>
                </a:solidFill>
              </a:defRPr>
            </a:lvl7pPr>
            <a:lvl8pPr marL="3657600" lvl="7" indent="-381000" algn="ctr" rtl="0">
              <a:spcBef>
                <a:spcPts val="1600"/>
              </a:spcBef>
              <a:spcAft>
                <a:spcPts val="0"/>
              </a:spcAft>
              <a:buClr>
                <a:schemeClr val="dk1"/>
              </a:buClr>
              <a:buSzPts val="2400"/>
              <a:buChar char="○"/>
              <a:defRPr sz="2400">
                <a:solidFill>
                  <a:schemeClr val="dk1"/>
                </a:solidFill>
              </a:defRPr>
            </a:lvl8pPr>
            <a:lvl9pPr marL="4114800" lvl="8" indent="-381000" algn="ctr" rtl="0">
              <a:spcBef>
                <a:spcPts val="1600"/>
              </a:spcBef>
              <a:spcAft>
                <a:spcPts val="1600"/>
              </a:spcAft>
              <a:buClr>
                <a:schemeClr val="dk1"/>
              </a:buClr>
              <a:buSzPts val="2400"/>
              <a:buChar char="■"/>
              <a:defRPr sz="24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1" name="Google Shape;13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2"/>
        <p:cNvGrpSpPr/>
        <p:nvPr/>
      </p:nvGrpSpPr>
      <p:grpSpPr>
        <a:xfrm>
          <a:off x="0" y="0"/>
          <a:ext cx="0" cy="0"/>
          <a:chOff x="0" y="0"/>
          <a:chExt cx="0" cy="0"/>
        </a:xfrm>
      </p:grpSpPr>
      <p:sp>
        <p:nvSpPr>
          <p:cNvPr id="133" name="Google Shape;13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5" name="Google Shape;135;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6" name="Google Shape;13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37"/>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0"/>
        <p:cNvGrpSpPr/>
        <p:nvPr/>
      </p:nvGrpSpPr>
      <p:grpSpPr>
        <a:xfrm>
          <a:off x="0" y="0"/>
          <a:ext cx="0" cy="0"/>
          <a:chOff x="0" y="0"/>
          <a:chExt cx="0" cy="0"/>
        </a:xfrm>
      </p:grpSpPr>
      <p:sp>
        <p:nvSpPr>
          <p:cNvPr id="141" name="Google Shape;141;p3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2" name="Google Shape;142;p3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3" name="Google Shape;14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4"/>
        <p:cNvGrpSpPr/>
        <p:nvPr/>
      </p:nvGrpSpPr>
      <p:grpSpPr>
        <a:xfrm>
          <a:off x="0" y="0"/>
          <a:ext cx="0" cy="0"/>
          <a:chOff x="0" y="0"/>
          <a:chExt cx="0" cy="0"/>
        </a:xfrm>
      </p:grpSpPr>
      <p:sp>
        <p:nvSpPr>
          <p:cNvPr id="145" name="Google Shape;145;p3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6" name="Google Shape;14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7"/>
        <p:cNvGrpSpPr/>
        <p:nvPr/>
      </p:nvGrpSpPr>
      <p:grpSpPr>
        <a:xfrm>
          <a:off x="0" y="0"/>
          <a:ext cx="0" cy="0"/>
          <a:chOff x="0" y="0"/>
          <a:chExt cx="0" cy="0"/>
        </a:xfrm>
      </p:grpSpPr>
      <p:sp>
        <p:nvSpPr>
          <p:cNvPr id="148" name="Google Shape;148;p4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0" name="Google Shape;150;p4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1" name="Google Shape;151;p4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2" name="Google Shape;15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3"/>
        <p:cNvGrpSpPr/>
        <p:nvPr/>
      </p:nvGrpSpPr>
      <p:grpSpPr>
        <a:xfrm>
          <a:off x="0" y="0"/>
          <a:ext cx="0" cy="0"/>
          <a:chOff x="0" y="0"/>
          <a:chExt cx="0" cy="0"/>
        </a:xfrm>
      </p:grpSpPr>
      <p:sp>
        <p:nvSpPr>
          <p:cNvPr id="154" name="Google Shape;154;p4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55" name="Google Shape;155;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6"/>
        <p:cNvGrpSpPr/>
        <p:nvPr/>
      </p:nvGrpSpPr>
      <p:grpSpPr>
        <a:xfrm>
          <a:off x="0" y="0"/>
          <a:ext cx="0" cy="0"/>
          <a:chOff x="0" y="0"/>
          <a:chExt cx="0" cy="0"/>
        </a:xfrm>
      </p:grpSpPr>
      <p:sp>
        <p:nvSpPr>
          <p:cNvPr id="157" name="Google Shape;157;p4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8" name="Google Shape;158;p4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59" name="Google Shape;15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0" name="Google Shape;120;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1" name="Google Shape;12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6"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9"/>
        <p:cNvGrpSpPr/>
        <p:nvPr/>
      </p:nvGrpSpPr>
      <p:grpSpPr>
        <a:xfrm>
          <a:off x="0" y="0"/>
          <a:ext cx="0" cy="0"/>
          <a:chOff x="0" y="0"/>
          <a:chExt cx="0" cy="0"/>
        </a:xfrm>
      </p:grpSpPr>
      <p:sp>
        <p:nvSpPr>
          <p:cNvPr id="1210" name="Google Shape;1210;p132"/>
          <p:cNvSpPr txBox="1"/>
          <p:nvPr/>
        </p:nvSpPr>
        <p:spPr>
          <a:xfrm>
            <a:off x="0" y="4550"/>
            <a:ext cx="4572000" cy="348000"/>
          </a:xfrm>
          <a:prstGeom prst="rect">
            <a:avLst/>
          </a:prstGeom>
          <a:solidFill>
            <a:srgbClr val="B9BF15"/>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1 Lesson 6 - Warm-Up</a:t>
            </a:r>
            <a:endParaRPr>
              <a:solidFill>
                <a:srgbClr val="FFFFFF"/>
              </a:solidFill>
            </a:endParaRPr>
          </a:p>
        </p:txBody>
      </p:sp>
      <p:sp>
        <p:nvSpPr>
          <p:cNvPr id="1211" name="Google Shape;1211;p132"/>
          <p:cNvSpPr txBox="1"/>
          <p:nvPr/>
        </p:nvSpPr>
        <p:spPr>
          <a:xfrm>
            <a:off x="523500" y="2291325"/>
            <a:ext cx="8097000" cy="261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Proxima Nova"/>
                <a:ea typeface="Proxima Nova"/>
                <a:cs typeface="Proxima Nova"/>
                <a:sym typeface="Proxima Nova"/>
              </a:rPr>
              <a:t>Prompt:</a:t>
            </a:r>
            <a:r>
              <a:rPr lang="en" sz="3000">
                <a:latin typeface="Proxima Nova"/>
                <a:ea typeface="Proxima Nova"/>
                <a:cs typeface="Proxima Nova"/>
                <a:sym typeface="Proxima Nova"/>
              </a:rPr>
              <a:t> </a:t>
            </a:r>
            <a:r>
              <a:rPr lang="en" sz="3000">
                <a:solidFill>
                  <a:schemeClr val="dk1"/>
                </a:solidFill>
                <a:latin typeface="Proxima Nova"/>
                <a:ea typeface="Proxima Nova"/>
                <a:cs typeface="Proxima Nova"/>
                <a:sym typeface="Proxima Nova"/>
              </a:rPr>
              <a:t>Brainstorm with your partner what you think this list represents. When you think you have an idea, come up with another item to add to this list and be ready to explain why it belongs.</a:t>
            </a:r>
            <a:r>
              <a:rPr lang="en" sz="3600">
                <a:solidFill>
                  <a:schemeClr val="dk1"/>
                </a:solidFill>
                <a:latin typeface="Proxima Nova"/>
                <a:ea typeface="Proxima Nova"/>
                <a:cs typeface="Proxima Nova"/>
                <a:sym typeface="Proxima Nova"/>
              </a:rPr>
              <a:t> </a:t>
            </a:r>
            <a:endParaRPr sz="3600">
              <a:latin typeface="Proxima Nova"/>
              <a:ea typeface="Proxima Nova"/>
              <a:cs typeface="Proxima Nova"/>
              <a:sym typeface="Proxima Nova"/>
            </a:endParaRPr>
          </a:p>
        </p:txBody>
      </p:sp>
      <p:sp>
        <p:nvSpPr>
          <p:cNvPr id="1212" name="Google Shape;1212;p132"/>
          <p:cNvSpPr txBox="1"/>
          <p:nvPr/>
        </p:nvSpPr>
        <p:spPr>
          <a:xfrm>
            <a:off x="3774000" y="425650"/>
            <a:ext cx="1596000" cy="19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FF0000"/>
                </a:solidFill>
                <a:latin typeface="Proxima Nova"/>
                <a:ea typeface="Proxima Nova"/>
                <a:cs typeface="Proxima Nova"/>
                <a:sym typeface="Proxima Nova"/>
              </a:rPr>
              <a:t>1 1</a:t>
            </a:r>
            <a:endParaRPr sz="3000" b="1">
              <a:solidFill>
                <a:srgbClr val="FF0000"/>
              </a:solidFill>
              <a:latin typeface="Proxima Nova"/>
              <a:ea typeface="Proxima Nova"/>
              <a:cs typeface="Proxima Nova"/>
              <a:sym typeface="Proxima Nova"/>
            </a:endParaRPr>
          </a:p>
          <a:p>
            <a:pPr marL="0" lvl="0" indent="0" algn="l" rtl="0">
              <a:spcBef>
                <a:spcPts val="0"/>
              </a:spcBef>
              <a:spcAft>
                <a:spcPts val="0"/>
              </a:spcAft>
              <a:buNone/>
            </a:pPr>
            <a:r>
              <a:rPr lang="en" sz="3000" b="1">
                <a:solidFill>
                  <a:srgbClr val="FF0000"/>
                </a:solidFill>
                <a:latin typeface="Proxima Nova"/>
                <a:ea typeface="Proxima Nova"/>
                <a:cs typeface="Proxima Nova"/>
                <a:sym typeface="Proxima Nova"/>
              </a:rPr>
              <a:t>2 14</a:t>
            </a:r>
            <a:endParaRPr sz="3000" b="1">
              <a:solidFill>
                <a:srgbClr val="FF0000"/>
              </a:solidFill>
              <a:latin typeface="Proxima Nova"/>
              <a:ea typeface="Proxima Nova"/>
              <a:cs typeface="Proxima Nova"/>
              <a:sym typeface="Proxima Nova"/>
            </a:endParaRPr>
          </a:p>
          <a:p>
            <a:pPr marL="0" lvl="0" indent="0" algn="l" rtl="0">
              <a:spcBef>
                <a:spcPts val="0"/>
              </a:spcBef>
              <a:spcAft>
                <a:spcPts val="0"/>
              </a:spcAft>
              <a:buNone/>
            </a:pPr>
            <a:r>
              <a:rPr lang="en" sz="3000" b="1">
                <a:solidFill>
                  <a:srgbClr val="FF0000"/>
                </a:solidFill>
                <a:latin typeface="Proxima Nova"/>
                <a:ea typeface="Proxima Nova"/>
                <a:cs typeface="Proxima Nova"/>
                <a:sym typeface="Proxima Nova"/>
              </a:rPr>
              <a:t>7 4 </a:t>
            </a:r>
            <a:endParaRPr sz="3000" b="1">
              <a:solidFill>
                <a:srgbClr val="FF0000"/>
              </a:solidFill>
              <a:latin typeface="Proxima Nova"/>
              <a:ea typeface="Proxima Nova"/>
              <a:cs typeface="Proxima Nova"/>
              <a:sym typeface="Proxima Nova"/>
            </a:endParaRPr>
          </a:p>
          <a:p>
            <a:pPr marL="0" lvl="0" indent="0" algn="l" rtl="0">
              <a:spcBef>
                <a:spcPts val="0"/>
              </a:spcBef>
              <a:spcAft>
                <a:spcPts val="0"/>
              </a:spcAft>
              <a:buNone/>
            </a:pPr>
            <a:r>
              <a:rPr lang="en" sz="3000" b="1">
                <a:solidFill>
                  <a:srgbClr val="FF0000"/>
                </a:solidFill>
                <a:latin typeface="Proxima Nova"/>
                <a:ea typeface="Proxima Nova"/>
                <a:cs typeface="Proxima Nova"/>
                <a:sym typeface="Proxima Nova"/>
              </a:rPr>
              <a:t>10 31</a:t>
            </a:r>
            <a:endParaRPr sz="3000" b="1">
              <a:solidFill>
                <a:srgbClr val="FF0000"/>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54</Words>
  <Application>Microsoft Office PowerPoint</Application>
  <PresentationFormat>On-screen Show (16:9)</PresentationFormat>
  <Paragraphs>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2023-10-08T16:20:40Z</dcterms:modified>
</cp:coreProperties>
</file>