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
  </p:notesMasterIdLst>
  <p:sldIdLst>
    <p:sldId id="453" r:id="rId2"/>
  </p:sldIdLst>
  <p:sldSz cx="9144000" cy="5143500" type="screen16x9"/>
  <p:notesSz cx="6858000" cy="9144000"/>
  <p:embeddedFontLst>
    <p:embeddedFont>
      <p:font typeface="Proxima Nova" panose="020B060402020202020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676EDB-630E-4F61-9132-82D0F0CD4F41}">
  <a:tblStyle styleId="{2B676EDB-630E-4F61-9132-82D0F0CD4F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026E4C8-41DB-438E-8318-17CE1B80CA2A}" styleName="Table_1">
    <a:wholeTbl>
      <a:tcTxStyle>
        <a:font>
          <a:latin typeface="Arial"/>
          <a:ea typeface="Arial"/>
          <a:cs typeface="Arial"/>
        </a:font>
        <a:srgbClr val="000000"/>
      </a:tcTxStyle>
      <a:tcStyle>
        <a:tcBdr>
          <a:left>
            <a:ln w="38100" cap="flat" cmpd="sng">
              <a:solidFill>
                <a:srgbClr val="FFFFFF"/>
              </a:solidFill>
              <a:prstDash val="solid"/>
              <a:round/>
              <a:headEnd type="none" w="sm" len="sm"/>
              <a:tailEnd type="none" w="sm" len="sm"/>
            </a:ln>
          </a:left>
          <a:right>
            <a:ln w="38100" cap="flat" cmpd="sng">
              <a:solidFill>
                <a:srgbClr val="FFFFFF"/>
              </a:solidFill>
              <a:prstDash val="solid"/>
              <a:round/>
              <a:headEnd type="none" w="sm" len="sm"/>
              <a:tailEnd type="none" w="sm" len="sm"/>
            </a:ln>
          </a:right>
          <a:top>
            <a:ln w="38100" cap="flat" cmpd="sng">
              <a:solidFill>
                <a:srgbClr val="FFFFFF"/>
              </a:solidFill>
              <a:prstDash val="solid"/>
              <a:round/>
              <a:headEnd type="none" w="sm" len="sm"/>
              <a:tailEnd type="none" w="sm" len="sm"/>
            </a:ln>
          </a:top>
          <a:bottom>
            <a:ln w="38100" cap="flat" cmpd="sng">
              <a:solidFill>
                <a:srgbClr val="FFFFFF"/>
              </a:solidFill>
              <a:prstDash val="solid"/>
              <a:round/>
              <a:headEnd type="none" w="sm" len="sm"/>
              <a:tailEnd type="none" w="sm" len="sm"/>
            </a:ln>
          </a:bottom>
          <a:insideH>
            <a:ln w="38100" cap="flat" cmpd="sng">
              <a:solidFill>
                <a:srgbClr val="FFFFFF"/>
              </a:solidFill>
              <a:prstDash val="solid"/>
              <a:round/>
              <a:headEnd type="none" w="sm" len="sm"/>
              <a:tailEnd type="none" w="sm" len="sm"/>
            </a:ln>
          </a:insideH>
          <a:insideV>
            <a:ln w="38100" cap="flat" cmpd="sng">
              <a:solidFill>
                <a:srgbClr val="FFFFFF"/>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7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8"/>
        <p:cNvGrpSpPr/>
        <p:nvPr/>
      </p:nvGrpSpPr>
      <p:grpSpPr>
        <a:xfrm>
          <a:off x="0" y="0"/>
          <a:ext cx="0" cy="0"/>
          <a:chOff x="0" y="0"/>
          <a:chExt cx="0" cy="0"/>
        </a:xfrm>
      </p:grpSpPr>
      <p:sp>
        <p:nvSpPr>
          <p:cNvPr id="2329" name="Google Shape;2329;g475e5d3c1e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0" name="Google Shape;2330;g475e5d3c1e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3" name="Google Shape;6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7" name="Google Shape;67;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0" y="2285400"/>
            <a:ext cx="9144000" cy="572700"/>
          </a:xfrm>
          <a:prstGeom prst="rect">
            <a:avLst/>
          </a:prstGeom>
          <a:solidFill>
            <a:srgbClr val="00ADBC"/>
          </a:solidFill>
        </p:spPr>
        <p:txBody>
          <a:bodyPr spcFirstLastPara="1" wrap="square" lIns="91425" tIns="91425" rIns="91425" bIns="91425" anchor="t" anchorCtr="0">
            <a:noAutofit/>
          </a:bodyPr>
          <a:lstStyle>
            <a:lvl1pPr lvl="0" algn="ctr" rtl="0">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 name="Google Shape;7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5" name="Google Shape;7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8" name="Google Shape;7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2" name="Google Shape;82;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3" name="Google Shape;83;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4" name="Google Shape;8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7" name="Google Shape;87;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8"/>
        <p:cNvGrpSpPr/>
        <p:nvPr/>
      </p:nvGrpSpPr>
      <p:grpSpPr>
        <a:xfrm>
          <a:off x="0" y="0"/>
          <a:ext cx="0" cy="0"/>
          <a:chOff x="0" y="0"/>
          <a:chExt cx="0" cy="0"/>
        </a:xfrm>
      </p:grpSpPr>
      <p:sp>
        <p:nvSpPr>
          <p:cNvPr id="89" name="Google Shape;89;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0" name="Google Shape;90;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1" name="Google Shape;9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31"/>
        <p:cNvGrpSpPr/>
        <p:nvPr/>
      </p:nvGrpSpPr>
      <p:grpSpPr>
        <a:xfrm>
          <a:off x="0" y="0"/>
          <a:ext cx="0" cy="0"/>
          <a:chOff x="0" y="0"/>
          <a:chExt cx="0" cy="0"/>
        </a:xfrm>
      </p:grpSpPr>
      <p:sp>
        <p:nvSpPr>
          <p:cNvPr id="2332" name="Google Shape;2332;p223"/>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4 Lesson 14 - Activity</a:t>
            </a:r>
            <a:endParaRPr>
              <a:solidFill>
                <a:srgbClr val="FFFFFF"/>
              </a:solidFill>
            </a:endParaRPr>
          </a:p>
        </p:txBody>
      </p:sp>
      <p:sp>
        <p:nvSpPr>
          <p:cNvPr id="2333" name="Google Shape;2333;p223"/>
          <p:cNvSpPr txBox="1"/>
          <p:nvPr/>
        </p:nvSpPr>
        <p:spPr>
          <a:xfrm>
            <a:off x="597575" y="306100"/>
            <a:ext cx="7864500" cy="75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Proxima Nova"/>
                <a:ea typeface="Proxima Nova"/>
                <a:cs typeface="Proxima Nova"/>
                <a:sym typeface="Proxima Nova"/>
              </a:rPr>
              <a:t>Testing Instructions</a:t>
            </a:r>
            <a:endParaRPr sz="3600" b="1">
              <a:latin typeface="Proxima Nova"/>
              <a:ea typeface="Proxima Nova"/>
              <a:cs typeface="Proxima Nova"/>
              <a:sym typeface="Proxima Nova"/>
            </a:endParaRPr>
          </a:p>
        </p:txBody>
      </p:sp>
      <p:sp>
        <p:nvSpPr>
          <p:cNvPr id="2334" name="Google Shape;2334;p223"/>
          <p:cNvSpPr txBox="1"/>
          <p:nvPr/>
        </p:nvSpPr>
        <p:spPr>
          <a:xfrm>
            <a:off x="404375" y="1056100"/>
            <a:ext cx="8406900" cy="358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latin typeface="Proxima Nova"/>
                <a:ea typeface="Proxima Nova"/>
                <a:cs typeface="Proxima Nova"/>
                <a:sym typeface="Proxima Nova"/>
              </a:rPr>
              <a:t>Do This: </a:t>
            </a:r>
            <a:endParaRPr sz="2400" b="1">
              <a:latin typeface="Proxima Nova"/>
              <a:ea typeface="Proxima Nova"/>
              <a:cs typeface="Proxima Nova"/>
              <a:sym typeface="Proxima Nova"/>
            </a:endParaRPr>
          </a:p>
          <a:p>
            <a:pPr marL="0" lvl="0" indent="0" algn="ctr" rtl="0">
              <a:spcBef>
                <a:spcPts val="0"/>
              </a:spcBef>
              <a:spcAft>
                <a:spcPts val="0"/>
              </a:spcAft>
              <a:buNone/>
            </a:pPr>
            <a:endParaRPr sz="1800" b="1">
              <a:latin typeface="Proxima Nova"/>
              <a:ea typeface="Proxima Nova"/>
              <a:cs typeface="Proxima Nova"/>
              <a:sym typeface="Proxima Nova"/>
            </a:endParaRPr>
          </a:p>
          <a:p>
            <a:pPr marL="457200" lvl="0" indent="-342900" algn="l" rtl="0">
              <a:spcBef>
                <a:spcPts val="0"/>
              </a:spcBef>
              <a:spcAft>
                <a:spcPts val="0"/>
              </a:spcAft>
              <a:buSzPts val="1800"/>
              <a:buFont typeface="Proxima Nova"/>
              <a:buChar char="●"/>
            </a:pPr>
            <a:r>
              <a:rPr lang="en" sz="1800">
                <a:latin typeface="Proxima Nova"/>
                <a:ea typeface="Proxima Nova"/>
                <a:cs typeface="Proxima Nova"/>
                <a:sym typeface="Proxima Nova"/>
              </a:rPr>
              <a:t>Each app is tested by at least </a:t>
            </a:r>
            <a:r>
              <a:rPr lang="en" sz="1800" b="1">
                <a:latin typeface="Proxima Nova"/>
                <a:ea typeface="Proxima Nova"/>
                <a:cs typeface="Proxima Nova"/>
                <a:sym typeface="Proxima Nova"/>
              </a:rPr>
              <a:t>two </a:t>
            </a:r>
            <a:r>
              <a:rPr lang="en" sz="1800">
                <a:latin typeface="Proxima Nova"/>
                <a:ea typeface="Proxima Nova"/>
                <a:cs typeface="Proxima Nova"/>
                <a:sym typeface="Proxima Nova"/>
              </a:rPr>
              <a:t>other students</a:t>
            </a:r>
            <a:endParaRPr sz="1800">
              <a:latin typeface="Proxima Nova"/>
              <a:ea typeface="Proxima Nova"/>
              <a:cs typeface="Proxima Nova"/>
              <a:sym typeface="Proxima Nova"/>
            </a:endParaRPr>
          </a:p>
          <a:p>
            <a:pPr marL="457200" lvl="0" indent="-342900" algn="l" rtl="0">
              <a:spcBef>
                <a:spcPts val="0"/>
              </a:spcBef>
              <a:spcAft>
                <a:spcPts val="0"/>
              </a:spcAft>
              <a:buSzPts val="1800"/>
              <a:buFont typeface="Proxima Nova"/>
              <a:buChar char="●"/>
            </a:pPr>
            <a:r>
              <a:rPr lang="en" sz="1800">
                <a:latin typeface="Proxima Nova"/>
                <a:ea typeface="Proxima Nova"/>
                <a:cs typeface="Proxima Nova"/>
                <a:sym typeface="Proxima Nova"/>
              </a:rPr>
              <a:t>The creator of the app watches others use the app and records feedback from the testers and things the creator noticed while observing someone else using the app.</a:t>
            </a:r>
            <a:endParaRPr sz="1800">
              <a:latin typeface="Proxima Nova"/>
              <a:ea typeface="Proxima Nova"/>
              <a:cs typeface="Proxima Nova"/>
              <a:sym typeface="Proxima Nova"/>
            </a:endParaRPr>
          </a:p>
          <a:p>
            <a:pPr marL="457200" lvl="0" indent="0" algn="l" rtl="0">
              <a:spcBef>
                <a:spcPts val="0"/>
              </a:spcBef>
              <a:spcAft>
                <a:spcPts val="0"/>
              </a:spcAft>
              <a:buNone/>
            </a:pPr>
            <a:endParaRPr sz="1800">
              <a:latin typeface="Proxima Nova"/>
              <a:ea typeface="Proxima Nova"/>
              <a:cs typeface="Proxima Nova"/>
              <a:sym typeface="Proxima Nova"/>
            </a:endParaRPr>
          </a:p>
          <a:p>
            <a:pPr marL="914400" lvl="1" indent="-342900" algn="l" rtl="0">
              <a:spcBef>
                <a:spcPts val="0"/>
              </a:spcBef>
              <a:spcAft>
                <a:spcPts val="0"/>
              </a:spcAft>
              <a:buSzPts val="1800"/>
              <a:buFont typeface="Proxima Nova"/>
              <a:buChar char="○"/>
            </a:pPr>
            <a:r>
              <a:rPr lang="en" sz="1800" b="1">
                <a:solidFill>
                  <a:srgbClr val="7665A0"/>
                </a:solidFill>
                <a:latin typeface="Proxima Nova"/>
                <a:ea typeface="Proxima Nova"/>
                <a:cs typeface="Proxima Nova"/>
                <a:sym typeface="Proxima Nova"/>
              </a:rPr>
              <a:t>For example:</a:t>
            </a:r>
            <a:r>
              <a:rPr lang="en" sz="1800">
                <a:solidFill>
                  <a:srgbClr val="7665A0"/>
                </a:solidFill>
                <a:latin typeface="Proxima Nova"/>
                <a:ea typeface="Proxima Nova"/>
                <a:cs typeface="Proxima Nova"/>
                <a:sym typeface="Proxima Nova"/>
              </a:rPr>
              <a:t> the creator of the app may notice that the user has difficulty figuring out which button to click on the app to make it run. The creator notes this down in the Planning Guide.</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89</Words>
  <Application>Microsoft Office PowerPoint</Application>
  <PresentationFormat>On-screen Show (16:9)</PresentationFormat>
  <Paragraphs>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Proxima Nova</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2023-10-08T16:56:09Z</dcterms:modified>
</cp:coreProperties>
</file>