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
  </p:notesMasterIdLst>
  <p:sldIdLst>
    <p:sldId id="316" r:id="rId2"/>
  </p:sldIdLst>
  <p:sldSz cx="9144000" cy="5143500" type="screen16x9"/>
  <p:notesSz cx="6858000" cy="9144000"/>
  <p:embeddedFontLst>
    <p:embeddedFont>
      <p:font typeface="Consolas" panose="020B0609020204030204" pitchFamily="49" charset="0"/>
      <p:regular r:id="rId4"/>
      <p:bold r:id="rId5"/>
      <p:italic r:id="rId6"/>
      <p:boldItalic r:id="rId7"/>
    </p:embeddedFont>
    <p:embeddedFont>
      <p:font typeface="Proxima Nova"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676EDB-630E-4F61-9132-82D0F0CD4F41}">
  <a:tblStyle styleId="{2B676EDB-630E-4F61-9132-82D0F0CD4F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026E4C8-41DB-438E-8318-17CE1B80CA2A}" styleName="Table_1">
    <a:wholeTbl>
      <a:tcTxStyle>
        <a:font>
          <a:latin typeface="Arial"/>
          <a:ea typeface="Arial"/>
          <a:cs typeface="Arial"/>
        </a:font>
        <a:srgbClr val="000000"/>
      </a:tcTxStyle>
      <a:tcStyle>
        <a:tcBdr>
          <a:left>
            <a:ln w="38100" cap="flat" cmpd="sng">
              <a:solidFill>
                <a:srgbClr val="FFFFFF"/>
              </a:solidFill>
              <a:prstDash val="solid"/>
              <a:round/>
              <a:headEnd type="none" w="sm" len="sm"/>
              <a:tailEnd type="none" w="sm" len="sm"/>
            </a:ln>
          </a:left>
          <a:right>
            <a:ln w="38100" cap="flat" cmpd="sng">
              <a:solidFill>
                <a:srgbClr val="FFFFFF"/>
              </a:solidFill>
              <a:prstDash val="solid"/>
              <a:round/>
              <a:headEnd type="none" w="sm" len="sm"/>
              <a:tailEnd type="none" w="sm" len="sm"/>
            </a:ln>
          </a:right>
          <a:top>
            <a:ln w="38100" cap="flat" cmpd="sng">
              <a:solidFill>
                <a:srgbClr val="FFFFFF"/>
              </a:solidFill>
              <a:prstDash val="solid"/>
              <a:round/>
              <a:headEnd type="none" w="sm" len="sm"/>
              <a:tailEnd type="none" w="sm" len="sm"/>
            </a:ln>
          </a:top>
          <a:bottom>
            <a:ln w="38100" cap="flat" cmpd="sng">
              <a:solidFill>
                <a:srgbClr val="FFFFFF"/>
              </a:solidFill>
              <a:prstDash val="solid"/>
              <a:round/>
              <a:headEnd type="none" w="sm" len="sm"/>
              <a:tailEnd type="none" w="sm" len="sm"/>
            </a:ln>
          </a:bottom>
          <a:insideH>
            <a:ln w="38100" cap="flat" cmpd="sng">
              <a:solidFill>
                <a:srgbClr val="FFFFFF"/>
              </a:solidFill>
              <a:prstDash val="solid"/>
              <a:round/>
              <a:headEnd type="none" w="sm" len="sm"/>
              <a:tailEnd type="none" w="sm" len="sm"/>
            </a:ln>
          </a:insideH>
          <a:insideV>
            <a:ln w="381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60809b9a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60809b9a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Google Shape;7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8" name="Google Shape;7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4" name="Google Shape;8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7" name="Google Shape;8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
        <p:cNvGrpSpPr/>
        <p:nvPr/>
      </p:nvGrpSpPr>
      <p:grpSpPr>
        <a:xfrm>
          <a:off x="0" y="0"/>
          <a:ext cx="0" cy="0"/>
          <a:chOff x="0" y="0"/>
          <a:chExt cx="0" cy="0"/>
        </a:xfrm>
      </p:grpSpPr>
      <p:sp>
        <p:nvSpPr>
          <p:cNvPr id="89" name="Google Shape;89;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 name="Google Shape;90;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1" name="Google Shape;9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6"/>
        <p:cNvGrpSpPr/>
        <p:nvPr/>
      </p:nvGrpSpPr>
      <p:grpSpPr>
        <a:xfrm>
          <a:off x="0" y="0"/>
          <a:ext cx="0" cy="0"/>
          <a:chOff x="0" y="0"/>
          <a:chExt cx="0" cy="0"/>
        </a:xfrm>
      </p:grpSpPr>
      <p:sp>
        <p:nvSpPr>
          <p:cNvPr id="907" name="Google Shape;907;p86"/>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4 Lesson 3 - Activity</a:t>
            </a:r>
            <a:endParaRPr>
              <a:solidFill>
                <a:srgbClr val="FFFFFF"/>
              </a:solidFill>
            </a:endParaRPr>
          </a:p>
        </p:txBody>
      </p:sp>
      <p:sp>
        <p:nvSpPr>
          <p:cNvPr id="908" name="Google Shape;908;p86"/>
          <p:cNvSpPr txBox="1"/>
          <p:nvPr/>
        </p:nvSpPr>
        <p:spPr>
          <a:xfrm>
            <a:off x="185700" y="1004725"/>
            <a:ext cx="8772600" cy="38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Local variables will eventually be useful but for now they're most likely to just be confusing. The biggest issue you'll run into right now with local variables is accidentally using </a:t>
            </a:r>
            <a:r>
              <a:rPr lang="en">
                <a:solidFill>
                  <a:srgbClr val="7665A0"/>
                </a:solidFill>
                <a:highlight>
                  <a:srgbClr val="E7E8EA"/>
                </a:highlight>
                <a:latin typeface="Consolas"/>
                <a:ea typeface="Consolas"/>
                <a:cs typeface="Consolas"/>
                <a:sym typeface="Consolas"/>
              </a:rPr>
              <a:t>var</a:t>
            </a:r>
            <a:r>
              <a:rPr lang="en">
                <a:latin typeface="Proxima Nova"/>
                <a:ea typeface="Proxima Nova"/>
                <a:cs typeface="Proxima Nova"/>
                <a:sym typeface="Proxima Nova"/>
              </a:rPr>
              <a:t> inside of an </a:t>
            </a:r>
            <a:r>
              <a:rPr lang="en">
                <a:solidFill>
                  <a:srgbClr val="7665A0"/>
                </a:solidFill>
                <a:highlight>
                  <a:srgbClr val="E7E8EA"/>
                </a:highlight>
                <a:latin typeface="Consolas"/>
                <a:ea typeface="Consolas"/>
                <a:cs typeface="Consolas"/>
                <a:sym typeface="Consolas"/>
              </a:rPr>
              <a:t>onEvent()</a:t>
            </a:r>
            <a:r>
              <a:rPr lang="en">
                <a:latin typeface="Proxima Nova"/>
                <a:ea typeface="Proxima Nova"/>
                <a:cs typeface="Proxima Nova"/>
                <a:sym typeface="Proxima Nova"/>
              </a:rPr>
              <a:t> or </a:t>
            </a:r>
            <a:r>
              <a:rPr lang="en">
                <a:solidFill>
                  <a:srgbClr val="7665A0"/>
                </a:solidFill>
                <a:highlight>
                  <a:srgbClr val="E7E8EA"/>
                </a:highlight>
                <a:latin typeface="Proxima Nova"/>
                <a:ea typeface="Proxima Nova"/>
                <a:cs typeface="Proxima Nova"/>
                <a:sym typeface="Proxima Nova"/>
              </a:rPr>
              <a:t>function</a:t>
            </a:r>
            <a:r>
              <a:rPr lang="en">
                <a:latin typeface="Proxima Nova"/>
                <a:ea typeface="Proxima Nova"/>
                <a:cs typeface="Proxima Nova"/>
                <a:sym typeface="Proxima Nova"/>
              </a:rPr>
              <a:t>. Here's what the code usually looks like: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This code is pretty confusing. While it looks like there's only one variable being used, it actually has two variables, one local and one global, and they're both named count! Changing the value on one will have no impact on the other. This can cause unexpected behavior in your code and it can get tricky to debug. </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The best way to avoid these issues is to </a:t>
            </a:r>
            <a:r>
              <a:rPr lang="en" b="1">
                <a:latin typeface="Proxima Nova"/>
                <a:ea typeface="Proxima Nova"/>
                <a:cs typeface="Proxima Nova"/>
                <a:sym typeface="Proxima Nova"/>
              </a:rPr>
              <a:t>make sure for now that you're not using </a:t>
            </a:r>
            <a:r>
              <a:rPr lang="en">
                <a:solidFill>
                  <a:srgbClr val="7665A0"/>
                </a:solidFill>
                <a:highlight>
                  <a:srgbClr val="E7E8EA"/>
                </a:highlight>
                <a:latin typeface="Consolas"/>
                <a:ea typeface="Consolas"/>
                <a:cs typeface="Consolas"/>
                <a:sym typeface="Consolas"/>
              </a:rPr>
              <a:t>var</a:t>
            </a:r>
            <a:r>
              <a:rPr lang="en">
                <a:latin typeface="Proxima Nova"/>
                <a:ea typeface="Proxima Nova"/>
                <a:cs typeface="Proxima Nova"/>
                <a:sym typeface="Proxima Nova"/>
              </a:rPr>
              <a:t> </a:t>
            </a:r>
            <a:r>
              <a:rPr lang="en" b="1">
                <a:latin typeface="Proxima Nova"/>
                <a:ea typeface="Proxima Nova"/>
                <a:cs typeface="Proxima Nova"/>
                <a:sym typeface="Proxima Nova"/>
              </a:rPr>
              <a:t>inside of an </a:t>
            </a:r>
            <a:r>
              <a:rPr lang="en">
                <a:solidFill>
                  <a:srgbClr val="7665A0"/>
                </a:solidFill>
                <a:highlight>
                  <a:srgbClr val="E7E8EA"/>
                </a:highlight>
                <a:latin typeface="Consolas"/>
                <a:ea typeface="Consolas"/>
                <a:cs typeface="Consolas"/>
                <a:sym typeface="Consolas"/>
              </a:rPr>
              <a:t>onEvent()</a:t>
            </a:r>
            <a:r>
              <a:rPr lang="en">
                <a:latin typeface="Proxima Nova"/>
                <a:ea typeface="Proxima Nova"/>
                <a:cs typeface="Proxima Nova"/>
                <a:sym typeface="Proxima Nova"/>
              </a:rPr>
              <a:t> </a:t>
            </a:r>
            <a:r>
              <a:rPr lang="en" b="1">
                <a:latin typeface="Proxima Nova"/>
                <a:ea typeface="Proxima Nova"/>
                <a:cs typeface="Proxima Nova"/>
                <a:sym typeface="Proxima Nova"/>
              </a:rPr>
              <a:t>or </a:t>
            </a:r>
            <a:r>
              <a:rPr lang="en">
                <a:solidFill>
                  <a:srgbClr val="7665A0"/>
                </a:solidFill>
                <a:highlight>
                  <a:srgbClr val="E7E8EA"/>
                </a:highlight>
                <a:latin typeface="Proxima Nova"/>
                <a:ea typeface="Proxima Nova"/>
                <a:cs typeface="Proxima Nova"/>
                <a:sym typeface="Proxima Nova"/>
              </a:rPr>
              <a:t>function</a:t>
            </a:r>
            <a:r>
              <a:rPr lang="en">
                <a:latin typeface="Proxima Nova"/>
                <a:ea typeface="Proxima Nova"/>
                <a:cs typeface="Proxima Nova"/>
                <a:sym typeface="Proxima Nova"/>
              </a:rPr>
              <a:t>. If you run into a tricky debugging problem, check if you're accidentally creating a local variable. </a:t>
            </a:r>
            <a:endParaRPr>
              <a:latin typeface="Proxima Nova"/>
              <a:ea typeface="Proxima Nova"/>
              <a:cs typeface="Proxima Nova"/>
              <a:sym typeface="Proxima Nova"/>
            </a:endParaRPr>
          </a:p>
        </p:txBody>
      </p:sp>
      <p:sp>
        <p:nvSpPr>
          <p:cNvPr id="909" name="Google Shape;909;p86"/>
          <p:cNvSpPr txBox="1"/>
          <p:nvPr/>
        </p:nvSpPr>
        <p:spPr>
          <a:xfrm>
            <a:off x="841800" y="307550"/>
            <a:ext cx="7460400" cy="60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latin typeface="Proxima Nova"/>
                <a:ea typeface="Proxima Nova"/>
                <a:cs typeface="Proxima Nova"/>
                <a:sym typeface="Proxima Nova"/>
              </a:rPr>
              <a:t>Avoiding Local Variables and Debugging</a:t>
            </a:r>
            <a:endParaRPr sz="3000" b="1">
              <a:latin typeface="Proxima Nova"/>
              <a:ea typeface="Proxima Nova"/>
              <a:cs typeface="Proxima Nova"/>
              <a:sym typeface="Proxima Nova"/>
            </a:endParaRPr>
          </a:p>
        </p:txBody>
      </p:sp>
      <p:pic>
        <p:nvPicPr>
          <p:cNvPr id="910" name="Google Shape;910;p86"/>
          <p:cNvPicPr preferRelativeResize="0"/>
          <p:nvPr/>
        </p:nvPicPr>
        <p:blipFill>
          <a:blip r:embed="rId4">
            <a:alphaModFix/>
          </a:blip>
          <a:stretch>
            <a:fillRect/>
          </a:stretch>
        </p:blipFill>
        <p:spPr>
          <a:xfrm>
            <a:off x="2513350" y="1858788"/>
            <a:ext cx="4117300" cy="14259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167</Words>
  <Application>Microsoft Office PowerPoint</Application>
  <PresentationFormat>On-screen Show (16:9)</PresentationFormat>
  <Paragraphs>14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Consolas</vt:lpstr>
      <vt:lpstr>Proxima Nova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2023-10-08T16:53:37Z</dcterms:modified>
</cp:coreProperties>
</file>