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Lst>
  <p:notesMasterIdLst>
    <p:notesMasterId r:id="rId4"/>
  </p:notesMasterIdLst>
  <p:sldIdLst>
    <p:sldId id="283" r:id="rId3"/>
  </p:sldIdLst>
  <p:sldSz cx="9144000" cy="5143500" type="screen16x9"/>
  <p:notesSz cx="6858000" cy="9144000"/>
  <p:embeddedFontLst>
    <p:embeddedFont>
      <p:font typeface="Coming Soon" panose="020B0604020202020204" charset="0"/>
      <p:regular r:id="rId5"/>
    </p:embeddedFont>
    <p:embeddedFont>
      <p:font typeface="Consolas" panose="020B0609020204030204" pitchFamily="49" charset="0"/>
      <p:regular r:id="rId6"/>
      <p:bold r:id="rId7"/>
      <p:italic r:id="rId8"/>
      <p:boldItalic r:id="rId9"/>
    </p:embeddedFont>
    <p:embeddedFont>
      <p:font typeface="Proxima Nova"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5BEF66-B289-4528-98BE-0FAD910FEF32}">
  <a:tblStyle styleId="{A75BEF66-B289-4528-98BE-0FAD910FEF32}" styleName="Table_0">
    <a:wholeTbl>
      <a:tcTxStyle>
        <a:font>
          <a:latin typeface="Arial"/>
          <a:ea typeface="Arial"/>
          <a:cs typeface="Arial"/>
        </a:font>
        <a:srgbClr val="000000"/>
      </a:tcTxStyle>
      <a:tcStyle>
        <a:tcBdr>
          <a:left>
            <a:ln w="38100" cap="flat" cmpd="sng">
              <a:solidFill>
                <a:srgbClr val="FFFFFF"/>
              </a:solidFill>
              <a:prstDash val="solid"/>
              <a:round/>
              <a:headEnd type="none" w="sm" len="sm"/>
              <a:tailEnd type="none" w="sm" len="sm"/>
            </a:ln>
          </a:left>
          <a:right>
            <a:ln w="38100" cap="flat" cmpd="sng">
              <a:solidFill>
                <a:srgbClr val="FFFFFF"/>
              </a:solidFill>
              <a:prstDash val="solid"/>
              <a:round/>
              <a:headEnd type="none" w="sm" len="sm"/>
              <a:tailEnd type="none" w="sm" len="sm"/>
            </a:ln>
          </a:right>
          <a:top>
            <a:ln w="38100" cap="flat" cmpd="sng">
              <a:solidFill>
                <a:srgbClr val="FFFFFF"/>
              </a:solidFill>
              <a:prstDash val="solid"/>
              <a:round/>
              <a:headEnd type="none" w="sm" len="sm"/>
              <a:tailEnd type="none" w="sm" len="sm"/>
            </a:ln>
          </a:top>
          <a:bottom>
            <a:ln w="38100" cap="flat" cmpd="sng">
              <a:solidFill>
                <a:srgbClr val="FFFFFF"/>
              </a:solidFill>
              <a:prstDash val="solid"/>
              <a:round/>
              <a:headEnd type="none" w="sm" len="sm"/>
              <a:tailEnd type="none" w="sm" len="sm"/>
            </a:ln>
          </a:bottom>
          <a:insideH>
            <a:ln w="38100" cap="flat" cmpd="sng">
              <a:solidFill>
                <a:srgbClr val="FFFFFF"/>
              </a:solidFill>
              <a:prstDash val="solid"/>
              <a:round/>
              <a:headEnd type="none" w="sm" len="sm"/>
              <a:tailEnd type="none" w="sm" len="sm"/>
            </a:ln>
          </a:insideH>
          <a:insideV>
            <a:ln w="38100" cap="flat" cmpd="sng">
              <a:solidFill>
                <a:srgbClr val="FFFFFF"/>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AB6223-DEE0-4DF5-BBEB-09A0E3B23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7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viewProps" Target="viewProps.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6425730e95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6425730e95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ADBC"/>
        </a:solid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Font typeface="Proxima Nova"/>
              <a:buNone/>
              <a:defRPr sz="3600" b="1">
                <a:solidFill>
                  <a:srgbClr val="FFFFFF"/>
                </a:solidFill>
                <a:latin typeface="Proxima Nova"/>
                <a:ea typeface="Proxima Nova"/>
                <a:cs typeface="Proxima Nova"/>
                <a:sym typeface="Proxima Nova"/>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5" name="Google Shape;65;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0" y="2285400"/>
            <a:ext cx="9144000" cy="572700"/>
          </a:xfrm>
          <a:prstGeom prst="rect">
            <a:avLst/>
          </a:prstGeom>
          <a:solidFill>
            <a:srgbClr val="00ADBC"/>
          </a:solidFill>
        </p:spPr>
        <p:txBody>
          <a:bodyPr spcFirstLastPara="1" wrap="square" lIns="91425" tIns="91425" rIns="91425" bIns="91425" anchor="t" anchorCtr="0">
            <a:noAutofit/>
          </a:bodyPr>
          <a:lstStyle>
            <a:lvl1pPr lvl="0" algn="ctr" rtl="0">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 name="Google Shape;6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2" name="Google Shape;72;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3" name="Google Shape;7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6" name="Google Shape;7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0" name="Google Shape;80;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1" name="Google Shape;81;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2" name="Google Shape;8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ADBC"/>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3600"/>
              <a:buFont typeface="Proxima Nova"/>
              <a:buNone/>
              <a:defRPr sz="3600" b="1">
                <a:solidFill>
                  <a:srgbClr val="FFFFFF"/>
                </a:solidFill>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5" name="Google Shape;8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 name="Google Shape;88;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9" name="Google Shape;8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1" name="Google Shape;51;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rtl="0">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52" name="Google Shape;5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11"/>
        <p:cNvGrpSpPr/>
        <p:nvPr/>
      </p:nvGrpSpPr>
      <p:grpSpPr>
        <a:xfrm>
          <a:off x="0" y="0"/>
          <a:ext cx="0" cy="0"/>
          <a:chOff x="0" y="0"/>
          <a:chExt cx="0" cy="0"/>
        </a:xfrm>
      </p:grpSpPr>
      <p:sp>
        <p:nvSpPr>
          <p:cNvPr id="1112" name="Google Shape;1112;p78"/>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5 Lesson 1 - Wrap Up</a:t>
            </a:r>
            <a:endParaRPr>
              <a:solidFill>
                <a:srgbClr val="FFFFFF"/>
              </a:solidFill>
            </a:endParaRPr>
          </a:p>
        </p:txBody>
      </p:sp>
      <p:sp>
        <p:nvSpPr>
          <p:cNvPr id="1113" name="Google Shape;1113;p78"/>
          <p:cNvSpPr/>
          <p:nvPr/>
        </p:nvSpPr>
        <p:spPr>
          <a:xfrm rot="-224553">
            <a:off x="7577548" y="1122077"/>
            <a:ext cx="367684" cy="367684"/>
          </a:xfrm>
          <a:prstGeom prst="foldedCorner">
            <a:avLst>
              <a:gd name="adj" fmla="val 16667"/>
            </a:avLst>
          </a:prstGeom>
          <a:solidFill>
            <a:srgbClr val="FFF2CC"/>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Clr>
                <a:srgbClr val="000000"/>
              </a:buClr>
              <a:buSzPts val="1100"/>
              <a:buFont typeface="Arial"/>
              <a:buNone/>
            </a:pPr>
            <a:r>
              <a:rPr lang="en" sz="1800">
                <a:solidFill>
                  <a:srgbClr val="000000"/>
                </a:solidFill>
                <a:latin typeface="Coming Soon"/>
                <a:ea typeface="Coming Soon"/>
                <a:cs typeface="Coming Soon"/>
                <a:sym typeface="Coming Soon"/>
              </a:rPr>
              <a:t>53</a:t>
            </a:r>
            <a:endParaRPr sz="800">
              <a:latin typeface="Coming Soon"/>
              <a:ea typeface="Coming Soon"/>
              <a:cs typeface="Coming Soon"/>
              <a:sym typeface="Coming Soon"/>
            </a:endParaRPr>
          </a:p>
        </p:txBody>
      </p:sp>
      <p:sp>
        <p:nvSpPr>
          <p:cNvPr id="1114" name="Google Shape;1114;p78"/>
          <p:cNvSpPr/>
          <p:nvPr/>
        </p:nvSpPr>
        <p:spPr>
          <a:xfrm>
            <a:off x="8476684" y="1122122"/>
            <a:ext cx="367500" cy="367500"/>
          </a:xfrm>
          <a:prstGeom prst="foldedCorner">
            <a:avLst>
              <a:gd name="adj" fmla="val 16667"/>
            </a:avLst>
          </a:prstGeom>
          <a:solidFill>
            <a:srgbClr val="FFF2CC"/>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Clr>
                <a:srgbClr val="000000"/>
              </a:buClr>
              <a:buSzPts val="1100"/>
              <a:buFont typeface="Arial"/>
              <a:buNone/>
            </a:pPr>
            <a:r>
              <a:rPr lang="en" sz="1800">
                <a:solidFill>
                  <a:srgbClr val="000000"/>
                </a:solidFill>
                <a:latin typeface="Coming Soon"/>
                <a:ea typeface="Coming Soon"/>
                <a:cs typeface="Coming Soon"/>
                <a:sym typeface="Coming Soon"/>
              </a:rPr>
              <a:t>22</a:t>
            </a:r>
            <a:endParaRPr sz="800">
              <a:latin typeface="Coming Soon"/>
              <a:ea typeface="Coming Soon"/>
              <a:cs typeface="Coming Soon"/>
              <a:sym typeface="Coming Soon"/>
            </a:endParaRPr>
          </a:p>
        </p:txBody>
      </p:sp>
      <p:sp>
        <p:nvSpPr>
          <p:cNvPr id="1115" name="Google Shape;1115;p78"/>
          <p:cNvSpPr/>
          <p:nvPr/>
        </p:nvSpPr>
        <p:spPr>
          <a:xfrm rot="-224553">
            <a:off x="6777161" y="1122070"/>
            <a:ext cx="367684" cy="367684"/>
          </a:xfrm>
          <a:prstGeom prst="foldedCorner">
            <a:avLst>
              <a:gd name="adj" fmla="val 16667"/>
            </a:avLst>
          </a:prstGeom>
          <a:solidFill>
            <a:srgbClr val="FFF2CC"/>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800">
                <a:latin typeface="Coming Soon"/>
                <a:ea typeface="Coming Soon"/>
                <a:cs typeface="Coming Soon"/>
                <a:sym typeface="Coming Soon"/>
              </a:rPr>
              <a:t>74</a:t>
            </a:r>
            <a:endParaRPr sz="1800">
              <a:latin typeface="Coming Soon"/>
              <a:ea typeface="Coming Soon"/>
              <a:cs typeface="Coming Soon"/>
              <a:sym typeface="Coming Soon"/>
            </a:endParaRPr>
          </a:p>
        </p:txBody>
      </p:sp>
      <p:grpSp>
        <p:nvGrpSpPr>
          <p:cNvPr id="1116" name="Google Shape;1116;p78"/>
          <p:cNvGrpSpPr/>
          <p:nvPr/>
        </p:nvGrpSpPr>
        <p:grpSpPr>
          <a:xfrm>
            <a:off x="8134071" y="1104198"/>
            <a:ext cx="861778" cy="398143"/>
            <a:chOff x="4050765" y="1895891"/>
            <a:chExt cx="2236060" cy="916747"/>
          </a:xfrm>
        </p:grpSpPr>
        <p:grpSp>
          <p:nvGrpSpPr>
            <p:cNvPr id="1117" name="Google Shape;1117;p78"/>
            <p:cNvGrpSpPr/>
            <p:nvPr/>
          </p:nvGrpSpPr>
          <p:grpSpPr>
            <a:xfrm>
              <a:off x="4050765" y="1895891"/>
              <a:ext cx="2236060" cy="916747"/>
              <a:chOff x="642775" y="1378850"/>
              <a:chExt cx="2363700" cy="1637925"/>
            </a:xfrm>
          </p:grpSpPr>
          <p:sp>
            <p:nvSpPr>
              <p:cNvPr id="1118" name="Google Shape;1118;p78"/>
              <p:cNvSpPr/>
              <p:nvPr/>
            </p:nvSpPr>
            <p:spPr>
              <a:xfrm>
                <a:off x="642775" y="1596575"/>
                <a:ext cx="2363700" cy="1420200"/>
              </a:xfrm>
              <a:prstGeom prst="rect">
                <a:avLst/>
              </a:prstGeom>
              <a:solidFill>
                <a:srgbClr val="00BEFF">
                  <a:alpha val="6150"/>
                </a:srgbClr>
              </a:solidFill>
              <a:ln w="9525" cap="flat" cmpd="sng">
                <a:solidFill>
                  <a:srgbClr val="CFE2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8"/>
              <p:cNvSpPr/>
              <p:nvPr/>
            </p:nvSpPr>
            <p:spPr>
              <a:xfrm>
                <a:off x="642775" y="1378850"/>
                <a:ext cx="2363700" cy="217800"/>
              </a:xfrm>
              <a:prstGeom prst="rect">
                <a:avLst/>
              </a:prstGeom>
              <a:solidFill>
                <a:srgbClr val="6D9EEB"/>
              </a:solidFill>
              <a:ln w="9525" cap="flat" cmpd="sng">
                <a:solidFill>
                  <a:srgbClr val="CFE2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0" name="Google Shape;1120;p78"/>
              <p:cNvCxnSpPr>
                <a:stCxn id="1119" idx="1"/>
                <a:endCxn id="1119" idx="3"/>
              </p:cNvCxnSpPr>
              <p:nvPr/>
            </p:nvCxnSpPr>
            <p:spPr>
              <a:xfrm>
                <a:off x="642775" y="1487750"/>
                <a:ext cx="2363700" cy="0"/>
              </a:xfrm>
              <a:prstGeom prst="straightConnector1">
                <a:avLst/>
              </a:prstGeom>
              <a:noFill/>
              <a:ln w="9525" cap="flat" cmpd="sng">
                <a:solidFill>
                  <a:srgbClr val="1155CC"/>
                </a:solidFill>
                <a:prstDash val="solid"/>
                <a:round/>
                <a:headEnd type="none" w="med" len="med"/>
                <a:tailEnd type="none" w="med" len="med"/>
              </a:ln>
            </p:spPr>
          </p:cxnSp>
        </p:grpSp>
        <p:sp>
          <p:nvSpPr>
            <p:cNvPr id="1121" name="Google Shape;1121;p78"/>
            <p:cNvSpPr txBox="1"/>
            <p:nvPr/>
          </p:nvSpPr>
          <p:spPr>
            <a:xfrm>
              <a:off x="4103790" y="2211724"/>
              <a:ext cx="436800" cy="5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Coming Soon"/>
                  <a:ea typeface="Coming Soon"/>
                  <a:cs typeface="Coming Soon"/>
                  <a:sym typeface="Coming Soon"/>
                </a:rPr>
                <a:t>2</a:t>
              </a:r>
              <a:endParaRPr sz="1000">
                <a:latin typeface="Coming Soon"/>
                <a:ea typeface="Coming Soon"/>
                <a:cs typeface="Coming Soon"/>
                <a:sym typeface="Coming Soon"/>
              </a:endParaRPr>
            </a:p>
          </p:txBody>
        </p:sp>
      </p:grpSp>
      <p:grpSp>
        <p:nvGrpSpPr>
          <p:cNvPr id="1122" name="Google Shape;1122;p78"/>
          <p:cNvGrpSpPr/>
          <p:nvPr/>
        </p:nvGrpSpPr>
        <p:grpSpPr>
          <a:xfrm>
            <a:off x="7301054" y="1106996"/>
            <a:ext cx="861778" cy="398143"/>
            <a:chOff x="4050765" y="1895891"/>
            <a:chExt cx="2236060" cy="916747"/>
          </a:xfrm>
        </p:grpSpPr>
        <p:grpSp>
          <p:nvGrpSpPr>
            <p:cNvPr id="1123" name="Google Shape;1123;p78"/>
            <p:cNvGrpSpPr/>
            <p:nvPr/>
          </p:nvGrpSpPr>
          <p:grpSpPr>
            <a:xfrm>
              <a:off x="4050765" y="1895891"/>
              <a:ext cx="2236060" cy="916747"/>
              <a:chOff x="642775" y="1378850"/>
              <a:chExt cx="2363700" cy="1637925"/>
            </a:xfrm>
          </p:grpSpPr>
          <p:sp>
            <p:nvSpPr>
              <p:cNvPr id="1124" name="Google Shape;1124;p78"/>
              <p:cNvSpPr/>
              <p:nvPr/>
            </p:nvSpPr>
            <p:spPr>
              <a:xfrm>
                <a:off x="642775" y="1596575"/>
                <a:ext cx="2363700" cy="1420200"/>
              </a:xfrm>
              <a:prstGeom prst="rect">
                <a:avLst/>
              </a:prstGeom>
              <a:solidFill>
                <a:srgbClr val="00BEFF">
                  <a:alpha val="6150"/>
                </a:srgbClr>
              </a:solidFill>
              <a:ln w="9525" cap="flat" cmpd="sng">
                <a:solidFill>
                  <a:srgbClr val="CFE2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78"/>
              <p:cNvSpPr/>
              <p:nvPr/>
            </p:nvSpPr>
            <p:spPr>
              <a:xfrm>
                <a:off x="642775" y="1378850"/>
                <a:ext cx="2363700" cy="217800"/>
              </a:xfrm>
              <a:prstGeom prst="rect">
                <a:avLst/>
              </a:prstGeom>
              <a:solidFill>
                <a:srgbClr val="6D9EEB"/>
              </a:solidFill>
              <a:ln w="9525" cap="flat" cmpd="sng">
                <a:solidFill>
                  <a:srgbClr val="CFE2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6" name="Google Shape;1126;p78"/>
              <p:cNvCxnSpPr>
                <a:stCxn id="1125" idx="1"/>
                <a:endCxn id="1125" idx="3"/>
              </p:cNvCxnSpPr>
              <p:nvPr/>
            </p:nvCxnSpPr>
            <p:spPr>
              <a:xfrm>
                <a:off x="642775" y="1487750"/>
                <a:ext cx="2363700" cy="0"/>
              </a:xfrm>
              <a:prstGeom prst="straightConnector1">
                <a:avLst/>
              </a:prstGeom>
              <a:noFill/>
              <a:ln w="9525" cap="flat" cmpd="sng">
                <a:solidFill>
                  <a:srgbClr val="1155CC"/>
                </a:solidFill>
                <a:prstDash val="solid"/>
                <a:round/>
                <a:headEnd type="none" w="med" len="med"/>
                <a:tailEnd type="none" w="med" len="med"/>
              </a:ln>
            </p:spPr>
          </p:cxnSp>
        </p:grpSp>
        <p:sp>
          <p:nvSpPr>
            <p:cNvPr id="1127" name="Google Shape;1127;p78"/>
            <p:cNvSpPr txBox="1"/>
            <p:nvPr/>
          </p:nvSpPr>
          <p:spPr>
            <a:xfrm>
              <a:off x="4103790" y="2211724"/>
              <a:ext cx="436800" cy="5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Coming Soon"/>
                  <a:ea typeface="Coming Soon"/>
                  <a:cs typeface="Coming Soon"/>
                  <a:sym typeface="Coming Soon"/>
                </a:rPr>
                <a:t>1</a:t>
              </a:r>
              <a:endParaRPr sz="1000">
                <a:latin typeface="Coming Soon"/>
                <a:ea typeface="Coming Soon"/>
                <a:cs typeface="Coming Soon"/>
                <a:sym typeface="Coming Soon"/>
              </a:endParaRPr>
            </a:p>
          </p:txBody>
        </p:sp>
      </p:grpSp>
      <p:grpSp>
        <p:nvGrpSpPr>
          <p:cNvPr id="1128" name="Google Shape;1128;p78"/>
          <p:cNvGrpSpPr/>
          <p:nvPr/>
        </p:nvGrpSpPr>
        <p:grpSpPr>
          <a:xfrm>
            <a:off x="6464995" y="1104198"/>
            <a:ext cx="861778" cy="398143"/>
            <a:chOff x="4050765" y="1895891"/>
            <a:chExt cx="2236060" cy="916747"/>
          </a:xfrm>
        </p:grpSpPr>
        <p:grpSp>
          <p:nvGrpSpPr>
            <p:cNvPr id="1129" name="Google Shape;1129;p78"/>
            <p:cNvGrpSpPr/>
            <p:nvPr/>
          </p:nvGrpSpPr>
          <p:grpSpPr>
            <a:xfrm>
              <a:off x="4050765" y="1895891"/>
              <a:ext cx="2236060" cy="916747"/>
              <a:chOff x="642775" y="1378850"/>
              <a:chExt cx="2363700" cy="1637925"/>
            </a:xfrm>
          </p:grpSpPr>
          <p:sp>
            <p:nvSpPr>
              <p:cNvPr id="1130" name="Google Shape;1130;p78"/>
              <p:cNvSpPr/>
              <p:nvPr/>
            </p:nvSpPr>
            <p:spPr>
              <a:xfrm>
                <a:off x="642775" y="1596575"/>
                <a:ext cx="2363700" cy="1420200"/>
              </a:xfrm>
              <a:prstGeom prst="rect">
                <a:avLst/>
              </a:prstGeom>
              <a:solidFill>
                <a:srgbClr val="00BEFF">
                  <a:alpha val="6150"/>
                </a:srgbClr>
              </a:solidFill>
              <a:ln w="9525" cap="flat" cmpd="sng">
                <a:solidFill>
                  <a:srgbClr val="CFE2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8"/>
              <p:cNvSpPr/>
              <p:nvPr/>
            </p:nvSpPr>
            <p:spPr>
              <a:xfrm>
                <a:off x="642775" y="1378850"/>
                <a:ext cx="2363700" cy="217800"/>
              </a:xfrm>
              <a:prstGeom prst="rect">
                <a:avLst/>
              </a:prstGeom>
              <a:solidFill>
                <a:srgbClr val="6D9EEB"/>
              </a:solidFill>
              <a:ln w="9525" cap="flat" cmpd="sng">
                <a:solidFill>
                  <a:srgbClr val="CFE2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2" name="Google Shape;1132;p78"/>
              <p:cNvCxnSpPr>
                <a:stCxn id="1131" idx="1"/>
                <a:endCxn id="1131" idx="3"/>
              </p:cNvCxnSpPr>
              <p:nvPr/>
            </p:nvCxnSpPr>
            <p:spPr>
              <a:xfrm>
                <a:off x="642775" y="1487750"/>
                <a:ext cx="2363700" cy="0"/>
              </a:xfrm>
              <a:prstGeom prst="straightConnector1">
                <a:avLst/>
              </a:prstGeom>
              <a:noFill/>
              <a:ln w="9525" cap="flat" cmpd="sng">
                <a:solidFill>
                  <a:srgbClr val="1155CC"/>
                </a:solidFill>
                <a:prstDash val="solid"/>
                <a:round/>
                <a:headEnd type="none" w="med" len="med"/>
                <a:tailEnd type="none" w="med" len="med"/>
              </a:ln>
            </p:spPr>
          </p:cxnSp>
        </p:grpSp>
        <p:sp>
          <p:nvSpPr>
            <p:cNvPr id="1133" name="Google Shape;1133;p78"/>
            <p:cNvSpPr txBox="1"/>
            <p:nvPr/>
          </p:nvSpPr>
          <p:spPr>
            <a:xfrm>
              <a:off x="4103790" y="2211724"/>
              <a:ext cx="436800" cy="5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Coming Soon"/>
                  <a:ea typeface="Coming Soon"/>
                  <a:cs typeface="Coming Soon"/>
                  <a:sym typeface="Coming Soon"/>
                </a:rPr>
                <a:t>0</a:t>
              </a:r>
              <a:endParaRPr sz="1000">
                <a:latin typeface="Coming Soon"/>
                <a:ea typeface="Coming Soon"/>
                <a:cs typeface="Coming Soon"/>
                <a:sym typeface="Coming Soon"/>
              </a:endParaRPr>
            </a:p>
          </p:txBody>
        </p:sp>
      </p:grpSp>
      <p:sp>
        <p:nvSpPr>
          <p:cNvPr id="1134" name="Google Shape;1134;p78"/>
          <p:cNvSpPr txBox="1"/>
          <p:nvPr/>
        </p:nvSpPr>
        <p:spPr>
          <a:xfrm>
            <a:off x="93575" y="326725"/>
            <a:ext cx="5835000" cy="470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000000"/>
                </a:solidFill>
                <a:latin typeface="Proxima Nova"/>
                <a:ea typeface="Proxima Nova"/>
                <a:cs typeface="Proxima Nova"/>
                <a:sym typeface="Proxima Nova"/>
              </a:rPr>
              <a:t>Key Takeaways</a:t>
            </a:r>
            <a:endParaRPr sz="2000">
              <a:solidFill>
                <a:srgbClr val="000000"/>
              </a:solidFill>
              <a:latin typeface="Proxima Nova"/>
              <a:ea typeface="Proxima Nova"/>
              <a:cs typeface="Proxima Nova"/>
              <a:sym typeface="Proxima Nova"/>
            </a:endParaRPr>
          </a:p>
          <a:p>
            <a:pPr marL="457200" lvl="0" indent="0" algn="l" rtl="0">
              <a:spcBef>
                <a:spcPts val="0"/>
              </a:spcBef>
              <a:spcAft>
                <a:spcPts val="0"/>
              </a:spcAft>
              <a:buNone/>
            </a:pPr>
            <a:endParaRPr sz="1800">
              <a:latin typeface="Proxima Nova"/>
              <a:ea typeface="Proxima Nova"/>
              <a:cs typeface="Proxima Nova"/>
              <a:sym typeface="Proxima Nova"/>
            </a:endParaRPr>
          </a:p>
          <a:p>
            <a:pPr marL="457200" lvl="0" indent="-330200" algn="l" rtl="0">
              <a:spcBef>
                <a:spcPts val="0"/>
              </a:spcBef>
              <a:spcAft>
                <a:spcPts val="0"/>
              </a:spcAft>
              <a:buClr>
                <a:srgbClr val="000000"/>
              </a:buClr>
              <a:buSzPts val="1600"/>
              <a:buFont typeface="Proxima Nova"/>
              <a:buChar char="●"/>
            </a:pPr>
            <a:r>
              <a:rPr lang="en" sz="1600">
                <a:solidFill>
                  <a:srgbClr val="000000"/>
                </a:solidFill>
                <a:latin typeface="Proxima Nova"/>
                <a:ea typeface="Proxima Nova"/>
                <a:cs typeface="Proxima Nova"/>
                <a:sym typeface="Proxima Nova"/>
              </a:rPr>
              <a:t>A </a:t>
            </a:r>
            <a:r>
              <a:rPr lang="en" sz="1600" b="1">
                <a:solidFill>
                  <a:srgbClr val="000000"/>
                </a:solidFill>
                <a:latin typeface="Proxima Nova"/>
                <a:ea typeface="Proxima Nova"/>
                <a:cs typeface="Proxima Nova"/>
                <a:sym typeface="Proxima Nova"/>
              </a:rPr>
              <a:t>List </a:t>
            </a:r>
            <a:r>
              <a:rPr lang="en" sz="1600">
                <a:solidFill>
                  <a:srgbClr val="000000"/>
                </a:solidFill>
                <a:latin typeface="Proxima Nova"/>
                <a:ea typeface="Proxima Nova"/>
                <a:cs typeface="Proxima Nova"/>
                <a:sym typeface="Proxima Nova"/>
              </a:rPr>
              <a:t>is an ordered collection of elements </a:t>
            </a:r>
            <a:endParaRPr sz="1600">
              <a:solidFill>
                <a:srgbClr val="000000"/>
              </a:solidFill>
              <a:latin typeface="Proxima Nova"/>
              <a:ea typeface="Proxima Nova"/>
              <a:cs typeface="Proxima Nova"/>
              <a:sym typeface="Proxima Nova"/>
            </a:endParaRPr>
          </a:p>
          <a:p>
            <a:pPr marL="0" lvl="0" indent="0" algn="l" rtl="0">
              <a:spcBef>
                <a:spcPts val="0"/>
              </a:spcBef>
              <a:spcAft>
                <a:spcPts val="0"/>
              </a:spcAft>
              <a:buNone/>
            </a:pPr>
            <a:endParaRPr sz="1600">
              <a:solidFill>
                <a:srgbClr val="000000"/>
              </a:solidFill>
              <a:latin typeface="Proxima Nova"/>
              <a:ea typeface="Proxima Nova"/>
              <a:cs typeface="Proxima Nova"/>
              <a:sym typeface="Proxima Nova"/>
            </a:endParaRPr>
          </a:p>
          <a:p>
            <a:pPr marL="457200" lvl="0" indent="-330200" algn="l" rtl="0">
              <a:spcBef>
                <a:spcPts val="0"/>
              </a:spcBef>
              <a:spcAft>
                <a:spcPts val="0"/>
              </a:spcAft>
              <a:buClr>
                <a:srgbClr val="000000"/>
              </a:buClr>
              <a:buSzPts val="1600"/>
              <a:buFont typeface="Proxima Nova"/>
              <a:buChar char="●"/>
            </a:pPr>
            <a:r>
              <a:rPr lang="en" sz="1600">
                <a:solidFill>
                  <a:srgbClr val="000000"/>
                </a:solidFill>
                <a:latin typeface="Proxima Nova"/>
                <a:ea typeface="Proxima Nova"/>
                <a:cs typeface="Proxima Nova"/>
                <a:sym typeface="Proxima Nova"/>
              </a:rPr>
              <a:t>An </a:t>
            </a:r>
            <a:r>
              <a:rPr lang="en" sz="1600" b="1">
                <a:solidFill>
                  <a:srgbClr val="000000"/>
                </a:solidFill>
                <a:latin typeface="Proxima Nova"/>
                <a:ea typeface="Proxima Nova"/>
                <a:cs typeface="Proxima Nova"/>
                <a:sym typeface="Proxima Nova"/>
              </a:rPr>
              <a:t>Element </a:t>
            </a:r>
            <a:r>
              <a:rPr lang="en" sz="1600">
                <a:latin typeface="Proxima Nova"/>
                <a:ea typeface="Proxima Nova"/>
                <a:cs typeface="Proxima Nova"/>
                <a:sym typeface="Proxima Nova"/>
              </a:rPr>
              <a:t>is an individual value in a list that is assigned a unique index</a:t>
            </a:r>
            <a:endParaRPr sz="1600">
              <a:latin typeface="Proxima Nova"/>
              <a:ea typeface="Proxima Nova"/>
              <a:cs typeface="Proxima Nova"/>
              <a:sym typeface="Proxima Nova"/>
            </a:endParaRPr>
          </a:p>
          <a:p>
            <a:pPr marL="0" lvl="0" indent="0" algn="l" rtl="0">
              <a:spcBef>
                <a:spcPts val="0"/>
              </a:spcBef>
              <a:spcAft>
                <a:spcPts val="0"/>
              </a:spcAft>
              <a:buNone/>
            </a:pPr>
            <a:endParaRPr sz="1600">
              <a:solidFill>
                <a:srgbClr val="000000"/>
              </a:solidFill>
              <a:latin typeface="Proxima Nova"/>
              <a:ea typeface="Proxima Nova"/>
              <a:cs typeface="Proxima Nova"/>
              <a:sym typeface="Proxima Nova"/>
            </a:endParaRPr>
          </a:p>
          <a:p>
            <a:pPr marL="457200" lvl="0" indent="-330200" algn="l" rtl="0">
              <a:spcBef>
                <a:spcPts val="0"/>
              </a:spcBef>
              <a:spcAft>
                <a:spcPts val="0"/>
              </a:spcAft>
              <a:buClr>
                <a:srgbClr val="000000"/>
              </a:buClr>
              <a:buSzPts val="1600"/>
              <a:buFont typeface="Proxima Nova"/>
              <a:buChar char="●"/>
            </a:pPr>
            <a:r>
              <a:rPr lang="en" sz="1600">
                <a:solidFill>
                  <a:srgbClr val="000000"/>
                </a:solidFill>
                <a:latin typeface="Proxima Nova"/>
                <a:ea typeface="Proxima Nova"/>
                <a:cs typeface="Proxima Nova"/>
                <a:sym typeface="Proxima Nova"/>
              </a:rPr>
              <a:t>An </a:t>
            </a:r>
            <a:r>
              <a:rPr lang="en" sz="1600" b="1">
                <a:solidFill>
                  <a:srgbClr val="000000"/>
                </a:solidFill>
                <a:latin typeface="Proxima Nova"/>
                <a:ea typeface="Proxima Nova"/>
                <a:cs typeface="Proxima Nova"/>
                <a:sym typeface="Proxima Nova"/>
              </a:rPr>
              <a:t>index </a:t>
            </a:r>
            <a:r>
              <a:rPr lang="en" sz="1600">
                <a:latin typeface="Proxima Nova"/>
                <a:ea typeface="Proxima Nova"/>
                <a:cs typeface="Proxima Nova"/>
                <a:sym typeface="Proxima Nova"/>
              </a:rPr>
              <a:t>a common method for referencing the elements in a list or string using numbers</a:t>
            </a:r>
            <a:endParaRPr sz="1600">
              <a:latin typeface="Proxima Nova"/>
              <a:ea typeface="Proxima Nova"/>
              <a:cs typeface="Proxima Nova"/>
              <a:sym typeface="Proxima Nova"/>
            </a:endParaRPr>
          </a:p>
          <a:p>
            <a:pPr marL="0" lvl="0" indent="0" algn="l" rtl="0">
              <a:spcBef>
                <a:spcPts val="0"/>
              </a:spcBef>
              <a:spcAft>
                <a:spcPts val="0"/>
              </a:spcAft>
              <a:buNone/>
            </a:pPr>
            <a:endParaRPr sz="1600">
              <a:solidFill>
                <a:srgbClr val="000000"/>
              </a:solidFill>
              <a:latin typeface="Proxima Nova"/>
              <a:ea typeface="Proxima Nova"/>
              <a:cs typeface="Proxima Nova"/>
              <a:sym typeface="Proxima Nova"/>
            </a:endParaRPr>
          </a:p>
          <a:p>
            <a:pPr marL="457200" lvl="0" indent="-330200" algn="l" rtl="0">
              <a:spcBef>
                <a:spcPts val="0"/>
              </a:spcBef>
              <a:spcAft>
                <a:spcPts val="0"/>
              </a:spcAft>
              <a:buClr>
                <a:srgbClr val="000000"/>
              </a:buClr>
              <a:buSzPts val="1600"/>
              <a:buFont typeface="Proxima Nova"/>
              <a:buChar char="●"/>
            </a:pPr>
            <a:r>
              <a:rPr lang="en" sz="1600">
                <a:latin typeface="Proxima Nova"/>
                <a:ea typeface="Proxima Nova"/>
                <a:cs typeface="Proxima Nova"/>
                <a:sym typeface="Proxima Nova"/>
              </a:rPr>
              <a:t>The length of a list is how many elements it contains. </a:t>
            </a:r>
            <a:r>
              <a:rPr lang="en" sz="1600">
                <a:solidFill>
                  <a:srgbClr val="000000"/>
                </a:solidFill>
                <a:latin typeface="Proxima Nova"/>
                <a:ea typeface="Proxima Nova"/>
                <a:cs typeface="Proxima Nova"/>
                <a:sym typeface="Proxima Nova"/>
              </a:rPr>
              <a:t>Lists can grow or shrink </a:t>
            </a:r>
            <a:r>
              <a:rPr lang="en" sz="1600">
                <a:latin typeface="Proxima Nova"/>
                <a:ea typeface="Proxima Nova"/>
                <a:cs typeface="Proxima Nova"/>
                <a:sym typeface="Proxima Nova"/>
              </a:rPr>
              <a:t>as elements are added or removed.</a:t>
            </a:r>
            <a:br>
              <a:rPr lang="en" sz="1600">
                <a:latin typeface="Proxima Nova"/>
                <a:ea typeface="Proxima Nova"/>
                <a:cs typeface="Proxima Nova"/>
                <a:sym typeface="Proxima Nova"/>
              </a:rPr>
            </a:br>
            <a:endParaRPr sz="1600">
              <a:latin typeface="Proxima Nova"/>
              <a:ea typeface="Proxima Nova"/>
              <a:cs typeface="Proxima Nova"/>
              <a:sym typeface="Proxima Nova"/>
            </a:endParaRPr>
          </a:p>
          <a:p>
            <a:pPr marL="457200" lvl="0" indent="-330200" algn="l" rtl="0">
              <a:spcBef>
                <a:spcPts val="0"/>
              </a:spcBef>
              <a:spcAft>
                <a:spcPts val="0"/>
              </a:spcAft>
              <a:buSzPts val="1600"/>
              <a:buFont typeface="Proxima Nova"/>
              <a:buChar char="●"/>
            </a:pPr>
            <a:r>
              <a:rPr lang="en" sz="1600">
                <a:latin typeface="Proxima Nova"/>
                <a:ea typeface="Proxima Nova"/>
                <a:cs typeface="Proxima Nova"/>
                <a:sym typeface="Proxima Nova"/>
              </a:rPr>
              <a:t>Lists are an example of data abstraction. They allow us to name and program with large collections of information while ignoring the low level details of how the data is stored, organized, etc. These programs are easier to develop and maintain. </a:t>
            </a:r>
            <a:endParaRPr sz="1600">
              <a:latin typeface="Proxima Nova"/>
              <a:ea typeface="Proxima Nova"/>
              <a:cs typeface="Proxima Nova"/>
              <a:sym typeface="Proxima Nova"/>
            </a:endParaRPr>
          </a:p>
        </p:txBody>
      </p:sp>
      <p:grpSp>
        <p:nvGrpSpPr>
          <p:cNvPr id="1135" name="Google Shape;1135;p78"/>
          <p:cNvGrpSpPr/>
          <p:nvPr/>
        </p:nvGrpSpPr>
        <p:grpSpPr>
          <a:xfrm rot="5400000">
            <a:off x="5403029" y="578586"/>
            <a:ext cx="1210379" cy="918305"/>
            <a:chOff x="4050765" y="1895891"/>
            <a:chExt cx="2236060" cy="916747"/>
          </a:xfrm>
        </p:grpSpPr>
        <p:grpSp>
          <p:nvGrpSpPr>
            <p:cNvPr id="1136" name="Google Shape;1136;p78"/>
            <p:cNvGrpSpPr/>
            <p:nvPr/>
          </p:nvGrpSpPr>
          <p:grpSpPr>
            <a:xfrm>
              <a:off x="4050765" y="1895891"/>
              <a:ext cx="2236060" cy="916747"/>
              <a:chOff x="642775" y="1378850"/>
              <a:chExt cx="2363700" cy="1637925"/>
            </a:xfrm>
          </p:grpSpPr>
          <p:sp>
            <p:nvSpPr>
              <p:cNvPr id="1137" name="Google Shape;1137;p78"/>
              <p:cNvSpPr/>
              <p:nvPr/>
            </p:nvSpPr>
            <p:spPr>
              <a:xfrm>
                <a:off x="642775" y="1596575"/>
                <a:ext cx="2363700" cy="1420200"/>
              </a:xfrm>
              <a:prstGeom prst="rect">
                <a:avLst/>
              </a:prstGeom>
              <a:solidFill>
                <a:srgbClr val="00BEFF">
                  <a:alpha val="6150"/>
                </a:srgbClr>
              </a:solidFill>
              <a:ln w="9525" cap="flat" cmpd="sng">
                <a:solidFill>
                  <a:srgbClr val="CFE2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78"/>
              <p:cNvSpPr/>
              <p:nvPr/>
            </p:nvSpPr>
            <p:spPr>
              <a:xfrm>
                <a:off x="642775" y="1378850"/>
                <a:ext cx="2363700" cy="217800"/>
              </a:xfrm>
              <a:prstGeom prst="rect">
                <a:avLst/>
              </a:prstGeom>
              <a:solidFill>
                <a:srgbClr val="6D9EEB"/>
              </a:solidFill>
              <a:ln w="9525" cap="flat" cmpd="sng">
                <a:solidFill>
                  <a:srgbClr val="CFE2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9" name="Google Shape;1139;p78"/>
              <p:cNvCxnSpPr>
                <a:stCxn id="1138" idx="1"/>
                <a:endCxn id="1138" idx="3"/>
              </p:cNvCxnSpPr>
              <p:nvPr/>
            </p:nvCxnSpPr>
            <p:spPr>
              <a:xfrm rot="10800000">
                <a:off x="1824625" y="305900"/>
                <a:ext cx="0" cy="2363700"/>
              </a:xfrm>
              <a:prstGeom prst="straightConnector1">
                <a:avLst/>
              </a:prstGeom>
              <a:noFill/>
              <a:ln w="9525" cap="flat" cmpd="sng">
                <a:solidFill>
                  <a:srgbClr val="1155CC"/>
                </a:solidFill>
                <a:prstDash val="solid"/>
                <a:round/>
                <a:headEnd type="none" w="med" len="med"/>
                <a:tailEnd type="none" w="med" len="med"/>
              </a:ln>
            </p:spPr>
          </p:cxnSp>
        </p:grpSp>
        <p:sp>
          <p:nvSpPr>
            <p:cNvPr id="1140" name="Google Shape;1140;p78"/>
            <p:cNvSpPr txBox="1"/>
            <p:nvPr/>
          </p:nvSpPr>
          <p:spPr>
            <a:xfrm rot="-5400000">
              <a:off x="4136141" y="1893155"/>
              <a:ext cx="866100" cy="94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Coming Soon"/>
                  <a:ea typeface="Coming Soon"/>
                  <a:cs typeface="Coming Soon"/>
                  <a:sym typeface="Coming Soon"/>
                </a:rPr>
                <a:t>favNums</a:t>
              </a:r>
              <a:endParaRPr sz="1200">
                <a:latin typeface="Coming Soon"/>
                <a:ea typeface="Coming Soon"/>
                <a:cs typeface="Coming Soon"/>
                <a:sym typeface="Coming Soon"/>
              </a:endParaRPr>
            </a:p>
          </p:txBody>
        </p:sp>
      </p:grpSp>
      <p:pic>
        <p:nvPicPr>
          <p:cNvPr id="1141" name="Google Shape;1141;p78"/>
          <p:cNvPicPr preferRelativeResize="0"/>
          <p:nvPr/>
        </p:nvPicPr>
        <p:blipFill>
          <a:blip r:embed="rId4">
            <a:alphaModFix/>
          </a:blip>
          <a:stretch>
            <a:fillRect/>
          </a:stretch>
        </p:blipFill>
        <p:spPr>
          <a:xfrm flipH="1">
            <a:off x="6405859" y="1160933"/>
            <a:ext cx="90216" cy="344199"/>
          </a:xfrm>
          <a:prstGeom prst="rect">
            <a:avLst/>
          </a:prstGeom>
          <a:noFill/>
          <a:ln>
            <a:noFill/>
          </a:ln>
        </p:spPr>
      </p:pic>
      <p:pic>
        <p:nvPicPr>
          <p:cNvPr id="1142" name="Google Shape;1142;p78"/>
          <p:cNvPicPr preferRelativeResize="0"/>
          <p:nvPr/>
        </p:nvPicPr>
        <p:blipFill>
          <a:blip r:embed="rId4">
            <a:alphaModFix/>
          </a:blip>
          <a:stretch>
            <a:fillRect/>
          </a:stretch>
        </p:blipFill>
        <p:spPr>
          <a:xfrm flipH="1">
            <a:off x="7273308" y="1158145"/>
            <a:ext cx="80058" cy="344189"/>
          </a:xfrm>
          <a:prstGeom prst="rect">
            <a:avLst/>
          </a:prstGeom>
          <a:noFill/>
          <a:ln>
            <a:noFill/>
          </a:ln>
        </p:spPr>
      </p:pic>
      <p:pic>
        <p:nvPicPr>
          <p:cNvPr id="1143" name="Google Shape;1143;p78"/>
          <p:cNvPicPr preferRelativeResize="0"/>
          <p:nvPr/>
        </p:nvPicPr>
        <p:blipFill>
          <a:blip r:embed="rId4">
            <a:alphaModFix/>
          </a:blip>
          <a:stretch>
            <a:fillRect/>
          </a:stretch>
        </p:blipFill>
        <p:spPr>
          <a:xfrm flipH="1">
            <a:off x="8092988" y="1131170"/>
            <a:ext cx="80058" cy="344189"/>
          </a:xfrm>
          <a:prstGeom prst="rect">
            <a:avLst/>
          </a:prstGeom>
          <a:noFill/>
          <a:ln>
            <a:noFill/>
          </a:ln>
        </p:spPr>
      </p:pic>
      <p:sp>
        <p:nvSpPr>
          <p:cNvPr id="1144" name="Google Shape;1144;p78"/>
          <p:cNvSpPr txBox="1"/>
          <p:nvPr/>
        </p:nvSpPr>
        <p:spPr>
          <a:xfrm>
            <a:off x="5994307" y="1765452"/>
            <a:ext cx="3149700" cy="68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var favNums = [74, 53, 22];</a:t>
            </a:r>
            <a:endParaRPr>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136</Words>
  <Application>Microsoft Office PowerPoint</Application>
  <PresentationFormat>On-screen Show (16:9)</PresentationFormat>
  <Paragraphs>19</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Proxima Nova</vt:lpstr>
      <vt:lpstr>Arial</vt:lpstr>
      <vt:lpstr>Consolas</vt:lpstr>
      <vt:lpstr>Coming Soon</vt:lpstr>
      <vt:lpstr>Simple Light</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Library</cp:lastModifiedBy>
  <cp:revision>2</cp:revision>
  <dcterms:modified xsi:type="dcterms:W3CDTF">2023-10-08T17:05:05Z</dcterms:modified>
</cp:coreProperties>
</file>