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7" r:id="rId2"/>
  </p:sldMasterIdLst>
  <p:notesMasterIdLst>
    <p:notesMasterId r:id="rId4"/>
  </p:notesMasterIdLst>
  <p:sldIdLst>
    <p:sldId id="341" r:id="rId3"/>
  </p:sldIdLst>
  <p:sldSz cx="9144000" cy="5143500" type="screen16x9"/>
  <p:notesSz cx="6858000" cy="9144000"/>
  <p:embeddedFontLst>
    <p:embeddedFont>
      <p:font typeface="Consolas" panose="020B0609020204030204" pitchFamily="49" charset="0"/>
      <p:regular r:id="rId5"/>
      <p:bold r:id="rId6"/>
      <p:italic r:id="rId7"/>
      <p:boldItalic r:id="rId8"/>
    </p:embeddedFont>
    <p:embeddedFont>
      <p:font typeface="Proxima Nova"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BEF66-B289-4528-98BE-0FAD910FEF32}">
  <a:tblStyle styleId="{A75BEF66-B289-4528-98BE-0FAD910FEF32}"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AB6223-DEE0-4DF5-BBEB-09A0E3B23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630d08729a_5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630d08729a_5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these key takeaways with students.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3"/>
        <p:cNvGrpSpPr/>
        <p:nvPr/>
      </p:nvGrpSpPr>
      <p:grpSpPr>
        <a:xfrm>
          <a:off x="0" y="0"/>
          <a:ext cx="0" cy="0"/>
          <a:chOff x="0" y="0"/>
          <a:chExt cx="0" cy="0"/>
        </a:xfrm>
      </p:grpSpPr>
      <p:sp>
        <p:nvSpPr>
          <p:cNvPr id="144" name="Google Shape;144;p3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5" name="Google Shape;145;p3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6" name="Google Shape;14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7"/>
        <p:cNvGrpSpPr/>
        <p:nvPr/>
      </p:nvGrpSpPr>
      <p:grpSpPr>
        <a:xfrm>
          <a:off x="0" y="0"/>
          <a:ext cx="0" cy="0"/>
          <a:chOff x="0" y="0"/>
          <a:chExt cx="0" cy="0"/>
        </a:xfrm>
      </p:grpSpPr>
      <p:sp>
        <p:nvSpPr>
          <p:cNvPr id="148" name="Google Shape;148;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4"/>
        <p:cNvGrpSpPr/>
        <p:nvPr/>
      </p:nvGrpSpPr>
      <p:grpSpPr>
        <a:xfrm>
          <a:off x="0" y="0"/>
          <a:ext cx="0" cy="0"/>
          <a:chOff x="0" y="0"/>
          <a:chExt cx="0" cy="0"/>
        </a:xfrm>
      </p:grpSpPr>
      <p:sp>
        <p:nvSpPr>
          <p:cNvPr id="155" name="Google Shape;15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 name="Google Shape;156;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7" name="Google Shape;157;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8" name="Google Shape;15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4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4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5" name="Google Shape;16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4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8" name="Google Shape;168;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4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4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7" name="Google Shape;17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4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4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1" name="Google Shape;18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2"/>
        <p:cNvGrpSpPr/>
        <p:nvPr/>
      </p:nvGrpSpPr>
      <p:grpSpPr>
        <a:xfrm>
          <a:off x="0" y="0"/>
          <a:ext cx="0" cy="0"/>
          <a:chOff x="0" y="0"/>
          <a:chExt cx="0" cy="0"/>
        </a:xfrm>
      </p:grpSpPr>
      <p:sp>
        <p:nvSpPr>
          <p:cNvPr id="183" name="Google Shape;18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9"/>
        <p:cNvGrpSpPr/>
        <p:nvPr/>
      </p:nvGrpSpPr>
      <p:grpSpPr>
        <a:xfrm>
          <a:off x="0" y="0"/>
          <a:ext cx="0" cy="0"/>
          <a:chOff x="0" y="0"/>
          <a:chExt cx="0" cy="0"/>
        </a:xfrm>
      </p:grpSpPr>
      <p:sp>
        <p:nvSpPr>
          <p:cNvPr id="140" name="Google Shape;140;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1" name="Google Shape;141;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42" name="Google Shape;142;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51"/>
        <p:cNvGrpSpPr/>
        <p:nvPr/>
      </p:nvGrpSpPr>
      <p:grpSpPr>
        <a:xfrm>
          <a:off x="0" y="0"/>
          <a:ext cx="0" cy="0"/>
          <a:chOff x="0" y="0"/>
          <a:chExt cx="0" cy="0"/>
        </a:xfrm>
      </p:grpSpPr>
      <p:sp>
        <p:nvSpPr>
          <p:cNvPr id="1952" name="Google Shape;1952;p136"/>
          <p:cNvSpPr txBox="1"/>
          <p:nvPr/>
        </p:nvSpPr>
        <p:spPr>
          <a:xfrm>
            <a:off x="52400" y="352550"/>
            <a:ext cx="5908800" cy="47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Proxima Nova"/>
                <a:ea typeface="Proxima Nova"/>
                <a:cs typeface="Proxima Nova"/>
                <a:sym typeface="Proxima Nova"/>
              </a:rPr>
              <a:t>Key Takeaways</a:t>
            </a:r>
            <a:endParaRPr sz="3000" b="1">
              <a:solidFill>
                <a:schemeClr val="dk1"/>
              </a:solidFill>
              <a:latin typeface="Proxima Nova"/>
              <a:ea typeface="Proxima Nova"/>
              <a:cs typeface="Proxima Nova"/>
              <a:sym typeface="Proxima Nova"/>
            </a:endParaRPr>
          </a:p>
          <a:p>
            <a:pPr marL="45720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45720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en" sz="1800" b="1">
                <a:solidFill>
                  <a:schemeClr val="dk1"/>
                </a:solidFill>
                <a:latin typeface="Proxima Nova"/>
                <a:ea typeface="Proxima Nova"/>
                <a:cs typeface="Proxima Nova"/>
                <a:sym typeface="Proxima Nova"/>
              </a:rPr>
              <a:t>While Loop </a:t>
            </a:r>
            <a:endParaRPr sz="1800">
              <a:solidFill>
                <a:schemeClr val="dk1"/>
              </a:solidFill>
              <a:latin typeface="Proxima Nova"/>
              <a:ea typeface="Proxima Nova"/>
              <a:cs typeface="Proxima Nova"/>
              <a:sym typeface="Proxima Nova"/>
            </a:endParaRPr>
          </a:p>
          <a:p>
            <a:pPr marL="457200" lvl="0" indent="0" algn="l" rtl="0">
              <a:spcBef>
                <a:spcPts val="0"/>
              </a:spcBef>
              <a:spcAft>
                <a:spcPts val="0"/>
              </a:spcAft>
              <a:buNone/>
            </a:pPr>
            <a:endParaRPr sz="1800">
              <a:solidFill>
                <a:schemeClr val="dk1"/>
              </a:solidFill>
              <a:latin typeface="Proxima Nova"/>
              <a:ea typeface="Proxima Nova"/>
              <a:cs typeface="Proxima Nova"/>
              <a:sym typeface="Proxima Nova"/>
            </a:endParaRPr>
          </a:p>
          <a:p>
            <a:pPr marL="457200" lvl="0" indent="0" algn="l" rtl="0">
              <a:spcBef>
                <a:spcPts val="0"/>
              </a:spcBef>
              <a:spcAft>
                <a:spcPts val="0"/>
              </a:spcAft>
              <a:buNone/>
            </a:pPr>
            <a:r>
              <a:rPr lang="en">
                <a:solidFill>
                  <a:schemeClr val="dk1"/>
                </a:solidFill>
                <a:highlight>
                  <a:srgbClr val="FFFFFF"/>
                </a:highlight>
                <a:latin typeface="Proxima Nova"/>
                <a:ea typeface="Proxima Nova"/>
                <a:cs typeface="Proxima Nova"/>
                <a:sym typeface="Proxima Nova"/>
              </a:rPr>
              <a:t>Uses a boolean condition to repeatedly run a block of code. If it is true it runs the block of code contained within it. This process of checking the condition and running the block of code is repeated as long as the Boolean condition remains true. Once the Boolean expression becomes false it will stop.</a:t>
            </a:r>
            <a:endParaRPr>
              <a:solidFill>
                <a:schemeClr val="dk1"/>
              </a:solidFill>
              <a:latin typeface="Proxima Nova"/>
              <a:ea typeface="Proxima Nova"/>
              <a:cs typeface="Proxima Nova"/>
              <a:sym typeface="Proxima Nova"/>
            </a:endParaRPr>
          </a:p>
          <a:p>
            <a:pPr marL="457200" lvl="0" indent="0" algn="l" rtl="0">
              <a:spcBef>
                <a:spcPts val="0"/>
              </a:spcBef>
              <a:spcAft>
                <a:spcPts val="0"/>
              </a:spcAft>
              <a:buNone/>
            </a:pPr>
            <a:endParaRPr>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en" sz="1800" b="1">
                <a:solidFill>
                  <a:schemeClr val="dk1"/>
                </a:solidFill>
                <a:latin typeface="Proxima Nova"/>
                <a:ea typeface="Proxima Nova"/>
                <a:cs typeface="Proxima Nova"/>
                <a:sym typeface="Proxima Nova"/>
              </a:rPr>
              <a:t>For Loop</a:t>
            </a:r>
            <a:endParaRPr sz="18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800" b="1">
              <a:solidFill>
                <a:schemeClr val="dk1"/>
              </a:solidFill>
              <a:latin typeface="Proxima Nova"/>
              <a:ea typeface="Proxima Nova"/>
              <a:cs typeface="Proxima Nova"/>
              <a:sym typeface="Proxima Nova"/>
            </a:endParaRPr>
          </a:p>
          <a:p>
            <a:pPr marL="457200" lvl="0" indent="0" algn="l" rtl="0">
              <a:spcBef>
                <a:spcPts val="0"/>
              </a:spcBef>
              <a:spcAft>
                <a:spcPts val="0"/>
              </a:spcAft>
              <a:buNone/>
            </a:pPr>
            <a:r>
              <a:rPr lang="en">
                <a:solidFill>
                  <a:schemeClr val="dk1"/>
                </a:solidFill>
                <a:highlight>
                  <a:srgbClr val="FFFFFF"/>
                </a:highlight>
                <a:latin typeface="Proxima Nova"/>
                <a:ea typeface="Proxima Nova"/>
                <a:cs typeface="Proxima Nova"/>
                <a:sym typeface="Proxima Nova"/>
              </a:rPr>
              <a:t>Condenses the parts of a while loop into a shorter statement. Similar to the while loop, once the Boolean expression becomes false, the loop ends. </a:t>
            </a:r>
            <a:endParaRPr sz="1800" b="1">
              <a:solidFill>
                <a:schemeClr val="dk1"/>
              </a:solidFill>
              <a:latin typeface="Proxima Nova"/>
              <a:ea typeface="Proxima Nova"/>
              <a:cs typeface="Proxima Nova"/>
              <a:sym typeface="Proxima Nova"/>
            </a:endParaRPr>
          </a:p>
        </p:txBody>
      </p:sp>
      <p:sp>
        <p:nvSpPr>
          <p:cNvPr id="1953" name="Google Shape;1953;p136"/>
          <p:cNvSpPr txBox="1"/>
          <p:nvPr/>
        </p:nvSpPr>
        <p:spPr>
          <a:xfrm>
            <a:off x="5961200" y="3569300"/>
            <a:ext cx="3182700" cy="11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1AEBC"/>
                </a:solidFill>
                <a:highlight>
                  <a:srgbClr val="FFFFFF"/>
                </a:highlight>
                <a:latin typeface="Consolas"/>
                <a:ea typeface="Consolas"/>
                <a:cs typeface="Consolas"/>
                <a:sym typeface="Consolas"/>
              </a:rPr>
              <a:t>for(var i=0; i&lt;3; i++){</a:t>
            </a:r>
            <a:endParaRPr sz="1800" b="1">
              <a:solidFill>
                <a:srgbClr val="01AEBC"/>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800" b="1">
                <a:solidFill>
                  <a:srgbClr val="01AEBC"/>
                </a:solidFill>
                <a:highlight>
                  <a:srgbClr val="FFFFFF"/>
                </a:highlight>
                <a:latin typeface="Consolas"/>
                <a:ea typeface="Consolas"/>
                <a:cs typeface="Consolas"/>
                <a:sym typeface="Consolas"/>
              </a:rPr>
              <a:t>   … do something</a:t>
            </a:r>
            <a:endParaRPr sz="1800" b="1">
              <a:solidFill>
                <a:srgbClr val="01AEBC"/>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800" b="1">
                <a:solidFill>
                  <a:srgbClr val="01AEBC"/>
                </a:solidFill>
                <a:highlight>
                  <a:srgbClr val="FFFFFF"/>
                </a:highlight>
                <a:latin typeface="Consolas"/>
                <a:ea typeface="Consolas"/>
                <a:cs typeface="Consolas"/>
                <a:sym typeface="Consolas"/>
              </a:rPr>
              <a:t>}</a:t>
            </a:r>
            <a:endParaRPr sz="1800" b="1">
              <a:solidFill>
                <a:srgbClr val="01AEBC"/>
              </a:solidFill>
              <a:highlight>
                <a:srgbClr val="FFFFFF"/>
              </a:highlight>
              <a:latin typeface="Consolas"/>
              <a:ea typeface="Consolas"/>
              <a:cs typeface="Consolas"/>
              <a:sym typeface="Consolas"/>
            </a:endParaRPr>
          </a:p>
        </p:txBody>
      </p:sp>
      <p:sp>
        <p:nvSpPr>
          <p:cNvPr id="1954" name="Google Shape;1954;p136"/>
          <p:cNvSpPr txBox="1"/>
          <p:nvPr/>
        </p:nvSpPr>
        <p:spPr>
          <a:xfrm>
            <a:off x="5961200" y="1360825"/>
            <a:ext cx="3182700" cy="17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B9BF15"/>
                </a:solidFill>
                <a:highlight>
                  <a:srgbClr val="FFFFFF"/>
                </a:highlight>
                <a:latin typeface="Consolas"/>
                <a:ea typeface="Consolas"/>
                <a:cs typeface="Consolas"/>
                <a:sym typeface="Consolas"/>
              </a:rPr>
              <a:t>var count = 0;</a:t>
            </a:r>
            <a:endParaRPr sz="1800" b="1">
              <a:solidFill>
                <a:srgbClr val="B9BF15"/>
              </a:solidFill>
              <a:highlight>
                <a:srgbClr val="FFFFFF"/>
              </a:highlight>
              <a:latin typeface="Consolas"/>
              <a:ea typeface="Consolas"/>
              <a:cs typeface="Consolas"/>
              <a:sym typeface="Consolas"/>
            </a:endParaRPr>
          </a:p>
          <a:p>
            <a:pPr marL="0" lvl="0" indent="0" algn="l" rtl="0">
              <a:spcBef>
                <a:spcPts val="0"/>
              </a:spcBef>
              <a:spcAft>
                <a:spcPts val="0"/>
              </a:spcAft>
              <a:buNone/>
            </a:pPr>
            <a:endParaRPr sz="1800" b="1">
              <a:solidFill>
                <a:srgbClr val="B9BF15"/>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800" b="1">
                <a:solidFill>
                  <a:srgbClr val="B9BF15"/>
                </a:solidFill>
                <a:highlight>
                  <a:srgbClr val="FFFFFF"/>
                </a:highlight>
                <a:latin typeface="Consolas"/>
                <a:ea typeface="Consolas"/>
                <a:cs typeface="Consolas"/>
                <a:sym typeface="Consolas"/>
              </a:rPr>
              <a:t>while(count &lt; 3){</a:t>
            </a:r>
            <a:endParaRPr sz="1800" b="1">
              <a:solidFill>
                <a:srgbClr val="B9BF15"/>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800" b="1">
                <a:solidFill>
                  <a:srgbClr val="B9BF15"/>
                </a:solidFill>
                <a:highlight>
                  <a:srgbClr val="FFFFFF"/>
                </a:highlight>
                <a:latin typeface="Consolas"/>
                <a:ea typeface="Consolas"/>
                <a:cs typeface="Consolas"/>
                <a:sym typeface="Consolas"/>
              </a:rPr>
              <a:t>  … do something</a:t>
            </a:r>
            <a:endParaRPr sz="1800" b="1">
              <a:solidFill>
                <a:srgbClr val="B9BF15"/>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800" b="1">
                <a:solidFill>
                  <a:srgbClr val="B9BF15"/>
                </a:solidFill>
                <a:highlight>
                  <a:srgbClr val="FFFFFF"/>
                </a:highlight>
                <a:latin typeface="Consolas"/>
                <a:ea typeface="Consolas"/>
                <a:cs typeface="Consolas"/>
                <a:sym typeface="Consolas"/>
              </a:rPr>
              <a:t>  count++;</a:t>
            </a:r>
            <a:endParaRPr sz="1800" b="1">
              <a:solidFill>
                <a:srgbClr val="B9BF15"/>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800" b="1">
                <a:solidFill>
                  <a:srgbClr val="B9BF15"/>
                </a:solidFill>
                <a:highlight>
                  <a:srgbClr val="FFFFFF"/>
                </a:highlight>
                <a:latin typeface="Consolas"/>
                <a:ea typeface="Consolas"/>
                <a:cs typeface="Consolas"/>
                <a:sym typeface="Consolas"/>
              </a:rPr>
              <a:t>}</a:t>
            </a:r>
            <a:endParaRPr sz="1800" b="1">
              <a:solidFill>
                <a:srgbClr val="B9BF15"/>
              </a:solidFill>
              <a:highlight>
                <a:srgbClr val="FFFFFF"/>
              </a:highlight>
              <a:latin typeface="Consolas"/>
              <a:ea typeface="Consolas"/>
              <a:cs typeface="Consolas"/>
              <a:sym typeface="Consolas"/>
            </a:endParaRPr>
          </a:p>
        </p:txBody>
      </p:sp>
      <p:sp>
        <p:nvSpPr>
          <p:cNvPr id="1955" name="Google Shape;1955;p136"/>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5 Lesson 5 - Activity</a:t>
            </a:r>
            <a:endParaRPr>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144</Words>
  <Application>Microsoft Office PowerPoint</Application>
  <PresentationFormat>On-screen Show (16:9)</PresentationFormat>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Proxima Nova</vt:lpstr>
      <vt:lpstr>Arial</vt:lpstr>
      <vt:lpstr>Consolas</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2023-10-08T17:06:24Z</dcterms:modified>
</cp:coreProperties>
</file>