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302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63a0eb5dba_6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63a0eb5dba_6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3 -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77" name="Google Shape;677;p83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678" name="Google Shape;678;p83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83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83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81" name="Google Shape;681;p83"/>
          <p:cNvCxnSpPr/>
          <p:nvPr/>
        </p:nvCxnSpPr>
        <p:spPr>
          <a:xfrm rot="10800000">
            <a:off x="1874250" y="2303021"/>
            <a:ext cx="0" cy="258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2" name="Google Shape;682;p83"/>
          <p:cNvCxnSpPr/>
          <p:nvPr/>
        </p:nvCxnSpPr>
        <p:spPr>
          <a:xfrm>
            <a:off x="1874250" y="4890221"/>
            <a:ext cx="5064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3" name="Google Shape;683;p83"/>
          <p:cNvCxnSpPr/>
          <p:nvPr/>
        </p:nvCxnSpPr>
        <p:spPr>
          <a:xfrm rot="10800000" flipH="1">
            <a:off x="1874250" y="2633012"/>
            <a:ext cx="3468300" cy="22572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4" name="Google Shape;684;p83"/>
          <p:cNvSpPr txBox="1"/>
          <p:nvPr/>
        </p:nvSpPr>
        <p:spPr>
          <a:xfrm>
            <a:off x="5326194" y="2295118"/>
            <a:ext cx="22218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Linear / Normal Raffle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B6D7A8"/>
                </a:highlight>
                <a:latin typeface="Proxima Nova"/>
                <a:ea typeface="Proxima Nova"/>
                <a:cs typeface="Proxima Nova"/>
                <a:sym typeface="Proxima Nova"/>
              </a:rPr>
              <a:t>Reasonable</a:t>
            </a:r>
            <a:endParaRPr sz="1000">
              <a:highlight>
                <a:srgbClr val="B6D7A8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5" name="Google Shape;685;p83"/>
          <p:cNvSpPr/>
          <p:nvPr/>
        </p:nvSpPr>
        <p:spPr>
          <a:xfrm>
            <a:off x="1884105" y="4247968"/>
            <a:ext cx="3551766" cy="642265"/>
          </a:xfrm>
          <a:custGeom>
            <a:avLst/>
            <a:gdLst/>
            <a:ahLst/>
            <a:cxnLst/>
            <a:rect l="l" t="t" r="r" b="b"/>
            <a:pathLst>
              <a:path w="189934" h="36880" extrusionOk="0">
                <a:moveTo>
                  <a:pt x="0" y="36880"/>
                </a:moveTo>
                <a:cubicBezTo>
                  <a:pt x="1932" y="35651"/>
                  <a:pt x="2195" y="32973"/>
                  <a:pt x="11591" y="29504"/>
                </a:cubicBezTo>
                <a:cubicBezTo>
                  <a:pt x="20987" y="26036"/>
                  <a:pt x="33456" y="20460"/>
                  <a:pt x="56374" y="16069"/>
                </a:cubicBezTo>
                <a:cubicBezTo>
                  <a:pt x="79293" y="11679"/>
                  <a:pt x="126842" y="5839"/>
                  <a:pt x="149102" y="3161"/>
                </a:cubicBezTo>
                <a:cubicBezTo>
                  <a:pt x="171362" y="483"/>
                  <a:pt x="183129" y="527"/>
                  <a:pt x="189934" y="0"/>
                </a:cubicBezTo>
              </a:path>
            </a:pathLst>
          </a:cu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6" name="Google Shape;686;p83"/>
          <p:cNvSpPr txBox="1"/>
          <p:nvPr/>
        </p:nvSpPr>
        <p:spPr>
          <a:xfrm>
            <a:off x="5481788" y="3863218"/>
            <a:ext cx="22218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Log / Sorted Raffle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B6D7A8"/>
                </a:highlight>
                <a:latin typeface="Proxima Nova"/>
                <a:ea typeface="Proxima Nova"/>
                <a:cs typeface="Proxima Nova"/>
                <a:sym typeface="Proxima Nova"/>
              </a:rPr>
              <a:t>Reasonable</a:t>
            </a:r>
            <a:endParaRPr sz="1000">
              <a:highlight>
                <a:srgbClr val="B6D7A8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7" name="Google Shape;687;p83"/>
          <p:cNvSpPr/>
          <p:nvPr/>
        </p:nvSpPr>
        <p:spPr>
          <a:xfrm>
            <a:off x="1874250" y="2486334"/>
            <a:ext cx="1645338" cy="2403932"/>
          </a:xfrm>
          <a:custGeom>
            <a:avLst/>
            <a:gdLst/>
            <a:ahLst/>
            <a:cxnLst/>
            <a:rect l="l" t="t" r="r" b="b"/>
            <a:pathLst>
              <a:path w="87986" h="138038" extrusionOk="0">
                <a:moveTo>
                  <a:pt x="0" y="138038"/>
                </a:moveTo>
                <a:cubicBezTo>
                  <a:pt x="1800" y="137555"/>
                  <a:pt x="6586" y="137556"/>
                  <a:pt x="10801" y="135141"/>
                </a:cubicBezTo>
                <a:cubicBezTo>
                  <a:pt x="15016" y="132726"/>
                  <a:pt x="18968" y="131190"/>
                  <a:pt x="25290" y="123550"/>
                </a:cubicBezTo>
                <a:cubicBezTo>
                  <a:pt x="31612" y="115911"/>
                  <a:pt x="39866" y="105110"/>
                  <a:pt x="48735" y="89304"/>
                </a:cubicBezTo>
                <a:cubicBezTo>
                  <a:pt x="57604" y="73498"/>
                  <a:pt x="71961" y="43598"/>
                  <a:pt x="78503" y="28714"/>
                </a:cubicBezTo>
                <a:cubicBezTo>
                  <a:pt x="85045" y="13830"/>
                  <a:pt x="86406" y="4786"/>
                  <a:pt x="87986" y="0"/>
                </a:cubicBezTo>
              </a:path>
            </a:pathLst>
          </a:custGeom>
          <a:noFill/>
          <a:ln w="1905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8" name="Google Shape;688;p83"/>
          <p:cNvSpPr txBox="1"/>
          <p:nvPr/>
        </p:nvSpPr>
        <p:spPr>
          <a:xfrm>
            <a:off x="3421137" y="1856420"/>
            <a:ext cx="22218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Polynomial / Pair Raffle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B6D7A8"/>
                </a:highlight>
                <a:latin typeface="Proxima Nova"/>
                <a:ea typeface="Proxima Nova"/>
                <a:cs typeface="Proxima Nova"/>
                <a:sym typeface="Proxima Nova"/>
              </a:rPr>
              <a:t>Reasonable</a:t>
            </a:r>
            <a:endParaRPr sz="1000">
              <a:highlight>
                <a:srgbClr val="B6D7A8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9" name="Google Shape;689;p83"/>
          <p:cNvSpPr/>
          <p:nvPr/>
        </p:nvSpPr>
        <p:spPr>
          <a:xfrm>
            <a:off x="1883862" y="2474719"/>
            <a:ext cx="490426" cy="2406022"/>
          </a:xfrm>
          <a:custGeom>
            <a:avLst/>
            <a:gdLst/>
            <a:ahLst/>
            <a:cxnLst/>
            <a:rect l="l" t="t" r="r" b="b"/>
            <a:pathLst>
              <a:path w="26226" h="138158" extrusionOk="0">
                <a:moveTo>
                  <a:pt x="0" y="138139"/>
                </a:moveTo>
                <a:cubicBezTo>
                  <a:pt x="716" y="138026"/>
                  <a:pt x="2751" y="138441"/>
                  <a:pt x="4296" y="137461"/>
                </a:cubicBezTo>
                <a:cubicBezTo>
                  <a:pt x="5841" y="136481"/>
                  <a:pt x="7612" y="135464"/>
                  <a:pt x="9270" y="132261"/>
                </a:cubicBezTo>
                <a:cubicBezTo>
                  <a:pt x="10928" y="129058"/>
                  <a:pt x="12586" y="126495"/>
                  <a:pt x="14244" y="118243"/>
                </a:cubicBezTo>
                <a:cubicBezTo>
                  <a:pt x="15902" y="109991"/>
                  <a:pt x="17786" y="94505"/>
                  <a:pt x="19218" y="82748"/>
                </a:cubicBezTo>
                <a:cubicBezTo>
                  <a:pt x="20650" y="70992"/>
                  <a:pt x="21667" y="61495"/>
                  <a:pt x="22835" y="47704"/>
                </a:cubicBezTo>
                <a:cubicBezTo>
                  <a:pt x="24003" y="33913"/>
                  <a:pt x="25661" y="7951"/>
                  <a:pt x="26226" y="0"/>
                </a:cubicBez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90" name="Google Shape;690;p83"/>
          <p:cNvSpPr txBox="1"/>
          <p:nvPr/>
        </p:nvSpPr>
        <p:spPr>
          <a:xfrm>
            <a:off x="1851000" y="1694400"/>
            <a:ext cx="17274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Exponential / Group Raffle</a:t>
            </a:r>
            <a:endParaRPr sz="1000" baseline="30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EA9999"/>
                </a:highlight>
                <a:latin typeface="Proxima Nova"/>
                <a:ea typeface="Proxima Nova"/>
                <a:cs typeface="Proxima Nova"/>
                <a:sym typeface="Proxima Nova"/>
              </a:rPr>
              <a:t>Unreasonable</a:t>
            </a:r>
            <a:endParaRPr sz="1000">
              <a:highlight>
                <a:srgbClr val="EA9999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1" name="Google Shape;691;p83"/>
          <p:cNvSpPr txBox="1"/>
          <p:nvPr/>
        </p:nvSpPr>
        <p:spPr>
          <a:xfrm>
            <a:off x="321150" y="555313"/>
            <a:ext cx="8501700" cy="12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Polynomial and Exponential both curve up. 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Why do you think only exponential is considered “unreasonable”? 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2" name="Google Shape;692;p83"/>
          <p:cNvSpPr txBox="1"/>
          <p:nvPr/>
        </p:nvSpPr>
        <p:spPr>
          <a:xfrm>
            <a:off x="3689400" y="4890250"/>
            <a:ext cx="10662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tickets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3" name="Google Shape;693;p83"/>
          <p:cNvSpPr txBox="1"/>
          <p:nvPr/>
        </p:nvSpPr>
        <p:spPr>
          <a:xfrm rot="-5400000">
            <a:off x="1048550" y="3599075"/>
            <a:ext cx="10662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checks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2023-10-08T17:36:41Z</dcterms:modified>
</cp:coreProperties>
</file>