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2" r:id="rId2"/>
  </p:sldMasterIdLst>
  <p:notesMasterIdLst>
    <p:notesMasterId r:id="rId4"/>
  </p:notesMasterIdLst>
  <p:sldIdLst>
    <p:sldId id="267" r:id="rId3"/>
  </p:sldIdLst>
  <p:sldSz cx="9144000" cy="5143500" type="screen16x9"/>
  <p:notesSz cx="6858000" cy="9144000"/>
  <p:embeddedFontLst>
    <p:embeddedFont>
      <p:font typeface="Proxima Nova" panose="020B0604020202020204" charset="0"/>
      <p:regular r:id="rId5"/>
      <p:bold r:id="rId6"/>
      <p:italic r:id="rId7"/>
      <p:boldItalic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7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cb30f556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cb30f556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8"/>
        <p:cNvGrpSpPr/>
        <p:nvPr/>
      </p:nvGrpSpPr>
      <p:grpSpPr>
        <a:xfrm>
          <a:off x="0" y="0"/>
          <a:ext cx="0" cy="0"/>
          <a:chOff x="0" y="0"/>
          <a:chExt cx="0" cy="0"/>
        </a:xfrm>
      </p:grpSpPr>
      <p:sp>
        <p:nvSpPr>
          <p:cNvPr id="129" name="Google Shape;129;p3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0" name="Google Shape;130;p3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1" name="Google Shape;13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4"/>
        <p:cNvGrpSpPr/>
        <p:nvPr/>
      </p:nvGrpSpPr>
      <p:grpSpPr>
        <a:xfrm>
          <a:off x="0" y="0"/>
          <a:ext cx="0" cy="0"/>
          <a:chOff x="0" y="0"/>
          <a:chExt cx="0" cy="0"/>
        </a:xfrm>
      </p:grpSpPr>
      <p:sp>
        <p:nvSpPr>
          <p:cNvPr id="135" name="Google Shape;13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7" name="Google Shape;1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8"/>
        <p:cNvGrpSpPr/>
        <p:nvPr/>
      </p:nvGrpSpPr>
      <p:grpSpPr>
        <a:xfrm>
          <a:off x="0" y="0"/>
          <a:ext cx="0" cy="0"/>
          <a:chOff x="0" y="0"/>
          <a:chExt cx="0" cy="0"/>
        </a:xfrm>
      </p:grpSpPr>
      <p:sp>
        <p:nvSpPr>
          <p:cNvPr id="139" name="Google Shape;13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0" name="Google Shape;140;p3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1" name="Google Shape;141;p3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2" name="Google Shape;14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8"/>
          <p:cNvSpPr txBox="1">
            <a:spLocks noGrp="1"/>
          </p:cNvSpPr>
          <p:nvPr>
            <p:ph type="title"/>
          </p:nvPr>
        </p:nvSpPr>
        <p:spPr>
          <a:xfrm>
            <a:off x="0" y="2285400"/>
            <a:ext cx="9144000" cy="572700"/>
          </a:xfrm>
          <a:prstGeom prst="rect">
            <a:avLst/>
          </a:prstGeom>
          <a:solidFill>
            <a:srgbClr val="00ADBC"/>
          </a:solidFill>
        </p:spPr>
        <p:txBody>
          <a:bodyPr spcFirstLastPara="1" wrap="square" lIns="91425" tIns="91425" rIns="91425" bIns="91425" anchor="t" anchorCtr="0">
            <a:noAutofit/>
          </a:bodyPr>
          <a:lstStyle>
            <a:lvl1pPr lvl="0" algn="ctr" rtl="0">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sp>
        <p:nvSpPr>
          <p:cNvPr id="147" name="Google Shape;147;p3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3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9" name="Google Shape;14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0"/>
        <p:cNvGrpSpPr/>
        <p:nvPr/>
      </p:nvGrpSpPr>
      <p:grpSpPr>
        <a:xfrm>
          <a:off x="0" y="0"/>
          <a:ext cx="0" cy="0"/>
          <a:chOff x="0" y="0"/>
          <a:chExt cx="0" cy="0"/>
        </a:xfrm>
      </p:grpSpPr>
      <p:sp>
        <p:nvSpPr>
          <p:cNvPr id="151" name="Google Shape;151;p4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2" name="Google Shape;15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3"/>
        <p:cNvGrpSpPr/>
        <p:nvPr/>
      </p:nvGrpSpPr>
      <p:grpSpPr>
        <a:xfrm>
          <a:off x="0" y="0"/>
          <a:ext cx="0" cy="0"/>
          <a:chOff x="0" y="0"/>
          <a:chExt cx="0" cy="0"/>
        </a:xfrm>
      </p:grpSpPr>
      <p:sp>
        <p:nvSpPr>
          <p:cNvPr id="154" name="Google Shape;154;p4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6" name="Google Shape;156;p4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4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58" name="Google Shape;15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161" name="Google Shape;16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ADBC"/>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3600"/>
              <a:buFont typeface="Proxima Nova"/>
              <a:buNone/>
              <a:defRPr sz="3600" b="1">
                <a:solidFill>
                  <a:srgbClr val="FFFFFF"/>
                </a:solidFill>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2"/>
        <p:cNvGrpSpPr/>
        <p:nvPr/>
      </p:nvGrpSpPr>
      <p:grpSpPr>
        <a:xfrm>
          <a:off x="0" y="0"/>
          <a:ext cx="0" cy="0"/>
          <a:chOff x="0" y="0"/>
          <a:chExt cx="0" cy="0"/>
        </a:xfrm>
      </p:grpSpPr>
      <p:sp>
        <p:nvSpPr>
          <p:cNvPr id="163" name="Google Shape;163;p4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4" name="Google Shape;164;p4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65" name="Google Shape;16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6"/>
        <p:cNvGrpSpPr/>
        <p:nvPr/>
      </p:nvGrpSpPr>
      <p:grpSpPr>
        <a:xfrm>
          <a:off x="0" y="0"/>
          <a:ext cx="0" cy="0"/>
          <a:chOff x="0" y="0"/>
          <a:chExt cx="0" cy="0"/>
        </a:xfrm>
      </p:grpSpPr>
      <p:sp>
        <p:nvSpPr>
          <p:cNvPr id="167" name="Google Shape;16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68"/>
        <p:cNvGrpSpPr/>
        <p:nvPr/>
      </p:nvGrpSpPr>
      <p:grpSpPr>
        <a:xfrm>
          <a:off x="0" y="0"/>
          <a:ext cx="0" cy="0"/>
          <a:chOff x="0" y="0"/>
          <a:chExt cx="0" cy="0"/>
        </a:xfrm>
      </p:grpSpPr>
      <p:sp>
        <p:nvSpPr>
          <p:cNvPr id="169" name="Google Shape;169;p4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0" name="Google Shape;170;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4"/>
        <p:cNvGrpSpPr/>
        <p:nvPr/>
      </p:nvGrpSpPr>
      <p:grpSpPr>
        <a:xfrm>
          <a:off x="0" y="0"/>
          <a:ext cx="0" cy="0"/>
          <a:chOff x="0" y="0"/>
          <a:chExt cx="0" cy="0"/>
        </a:xfrm>
      </p:grpSpPr>
      <p:sp>
        <p:nvSpPr>
          <p:cNvPr id="125" name="Google Shape;12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6" name="Google Shape;126;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127" name="Google Shape;12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8"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5"/>
        <p:cNvGrpSpPr/>
        <p:nvPr/>
      </p:nvGrpSpPr>
      <p:grpSpPr>
        <a:xfrm>
          <a:off x="0" y="0"/>
          <a:ext cx="0" cy="0"/>
          <a:chOff x="0" y="0"/>
          <a:chExt cx="0" cy="0"/>
        </a:xfrm>
      </p:grpSpPr>
      <p:sp>
        <p:nvSpPr>
          <p:cNvPr id="246" name="Google Shape;246;p57"/>
          <p:cNvSpPr txBox="1"/>
          <p:nvPr/>
        </p:nvSpPr>
        <p:spPr>
          <a:xfrm>
            <a:off x="0" y="4550"/>
            <a:ext cx="45720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Unit 8 Lesson 1 - Activity</a:t>
            </a:r>
            <a:endParaRPr>
              <a:solidFill>
                <a:srgbClr val="FFFFFF"/>
              </a:solidFill>
            </a:endParaRPr>
          </a:p>
        </p:txBody>
      </p:sp>
      <p:sp>
        <p:nvSpPr>
          <p:cNvPr id="247" name="Google Shape;247;p57"/>
          <p:cNvSpPr txBox="1"/>
          <p:nvPr/>
        </p:nvSpPr>
        <p:spPr>
          <a:xfrm>
            <a:off x="4572000" y="404750"/>
            <a:ext cx="4290900" cy="74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Proxima Nova"/>
                <a:ea typeface="Proxima Nova"/>
                <a:cs typeface="Proxima Nova"/>
                <a:sym typeface="Proxima Nova"/>
              </a:rPr>
              <a:t>Prompt:</a:t>
            </a:r>
            <a:endParaRPr sz="3600">
              <a:solidFill>
                <a:srgbClr val="000000"/>
              </a:solidFill>
              <a:latin typeface="Proxima Nova"/>
              <a:ea typeface="Proxima Nova"/>
              <a:cs typeface="Proxima Nova"/>
              <a:sym typeface="Proxima Nova"/>
            </a:endParaRPr>
          </a:p>
        </p:txBody>
      </p:sp>
      <p:sp>
        <p:nvSpPr>
          <p:cNvPr id="248" name="Google Shape;248;p57"/>
          <p:cNvSpPr txBox="1"/>
          <p:nvPr/>
        </p:nvSpPr>
        <p:spPr>
          <a:xfrm>
            <a:off x="4652550" y="1148450"/>
            <a:ext cx="4329900" cy="39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With your partner look over this annotated version of the sample to see how each row of the scoring guidelines was applied. You should be reading specifically to answer any of the questions you had about the task earlier. </a:t>
            </a:r>
            <a:endParaRPr sz="1800">
              <a:latin typeface="Proxima Nova"/>
              <a:ea typeface="Proxima Nova"/>
              <a:cs typeface="Proxima Nova"/>
              <a:sym typeface="Proxima Nova"/>
            </a:endParaRPr>
          </a:p>
          <a:p>
            <a:pPr marL="0" lvl="0" indent="0" algn="ctr" rtl="0">
              <a:spcBef>
                <a:spcPts val="0"/>
              </a:spcBef>
              <a:spcAft>
                <a:spcPts val="0"/>
              </a:spcAft>
              <a:buNone/>
            </a:pPr>
            <a:endParaRPr sz="1800">
              <a:latin typeface="Proxima Nova"/>
              <a:ea typeface="Proxima Nova"/>
              <a:cs typeface="Proxima Nova"/>
              <a:sym typeface="Proxima Nova"/>
            </a:endParaRPr>
          </a:p>
          <a:p>
            <a:pPr marL="0" lvl="0" indent="0" algn="ctr" rtl="0">
              <a:spcBef>
                <a:spcPts val="0"/>
              </a:spcBef>
              <a:spcAft>
                <a:spcPts val="0"/>
              </a:spcAft>
              <a:buNone/>
            </a:pPr>
            <a:r>
              <a:rPr lang="en" sz="1800" b="1">
                <a:latin typeface="Proxima Nova"/>
                <a:ea typeface="Proxima Nova"/>
                <a:cs typeface="Proxima Nova"/>
                <a:sym typeface="Proxima Nova"/>
              </a:rPr>
              <a:t>After looking it over we will discuss:</a:t>
            </a:r>
            <a:endParaRPr sz="1800" b="1">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What characteristics of this response made it score well?</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What parts confused you?</a:t>
            </a:r>
            <a:endParaRPr sz="1800">
              <a:latin typeface="Proxima Nova"/>
              <a:ea typeface="Proxima Nova"/>
              <a:cs typeface="Proxima Nova"/>
              <a:sym typeface="Proxima Nova"/>
            </a:endParaRPr>
          </a:p>
          <a:p>
            <a:pPr marL="457200" lvl="0" indent="-342900" algn="l" rtl="0">
              <a:spcBef>
                <a:spcPts val="0"/>
              </a:spcBef>
              <a:spcAft>
                <a:spcPts val="0"/>
              </a:spcAft>
              <a:buSzPts val="1800"/>
              <a:buFont typeface="Proxima Nova"/>
              <a:buChar char="●"/>
            </a:pPr>
            <a:r>
              <a:rPr lang="en" sz="1800">
                <a:latin typeface="Proxima Nova"/>
                <a:ea typeface="Proxima Nova"/>
                <a:cs typeface="Proxima Nova"/>
                <a:sym typeface="Proxima Nova"/>
              </a:rPr>
              <a:t>What questions do you still have about the Scoring Guidelines or Task description? </a:t>
            </a:r>
            <a:endParaRPr sz="1800">
              <a:latin typeface="Proxima Nova"/>
              <a:ea typeface="Proxima Nova"/>
              <a:cs typeface="Proxima Nova"/>
              <a:sym typeface="Proxima Nova"/>
            </a:endParaRPr>
          </a:p>
        </p:txBody>
      </p:sp>
      <p:pic>
        <p:nvPicPr>
          <p:cNvPr id="249" name="Google Shape;249;p57"/>
          <p:cNvPicPr preferRelativeResize="0"/>
          <p:nvPr/>
        </p:nvPicPr>
        <p:blipFill>
          <a:blip r:embed="rId4">
            <a:alphaModFix/>
          </a:blip>
          <a:stretch>
            <a:fillRect/>
          </a:stretch>
        </p:blipFill>
        <p:spPr>
          <a:xfrm>
            <a:off x="224250" y="1351375"/>
            <a:ext cx="4347750" cy="24407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Words>
  <Application>Microsoft Office PowerPoint</Application>
  <PresentationFormat>On-screen Show (16:9)</PresentationFormat>
  <Paragraphs>8</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Proxima Nova</vt:lpstr>
      <vt:lpstr>Arial</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Library</cp:lastModifiedBy>
  <cp:revision>2</cp:revision>
  <dcterms:modified xsi:type="dcterms:W3CDTF">2023-10-08T17:20:22Z</dcterms:modified>
</cp:coreProperties>
</file>