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4"/>
  </p:notesMasterIdLst>
  <p:sldIdLst>
    <p:sldId id="364"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26842-37F6-42C7-9C40-47EA4326175B}">
  <a:tblStyle styleId="{27D26842-37F6-42C7-9C40-47EA432617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twitter.com/engineering/en_us/topics/insights/2021/sharing-learnings-about-our-image-cropping-algorith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e269266d7e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e269266d7e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https://blog.twitter.com/engineering/en_us/topics/insights/2021/sharing-learnings-about-our-image-cropping-algorithm</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2" name="Google Shape;72;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6" name="Google Shape;7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0" name="Google Shape;80;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1" name="Google Shape;81;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2" name="Google Shape;8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5" name="Google Shape;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9" name="Google Shape;8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1" name="Google Shape;5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marL="2286000" lvl="4"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marL="2743200" lvl="5"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marL="3200400" lvl="6"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marL="3657600" lvl="7"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marL="4114800" lvl="8" indent="-3175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7"/>
        <p:cNvGrpSpPr/>
        <p:nvPr/>
      </p:nvGrpSpPr>
      <p:grpSpPr>
        <a:xfrm>
          <a:off x="0" y="0"/>
          <a:ext cx="0" cy="0"/>
          <a:chOff x="0" y="0"/>
          <a:chExt cx="0" cy="0"/>
        </a:xfrm>
      </p:grpSpPr>
      <p:sp>
        <p:nvSpPr>
          <p:cNvPr id="1228" name="Google Shape;1228;p146"/>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9 Lesson 7 - Wrap Up</a:t>
            </a:r>
            <a:endParaRPr>
              <a:solidFill>
                <a:srgbClr val="FFFFFF"/>
              </a:solidFill>
            </a:endParaRPr>
          </a:p>
        </p:txBody>
      </p:sp>
      <p:sp>
        <p:nvSpPr>
          <p:cNvPr id="1229" name="Google Shape;1229;p146"/>
          <p:cNvSpPr txBox="1"/>
          <p:nvPr/>
        </p:nvSpPr>
        <p:spPr>
          <a:xfrm>
            <a:off x="1402050" y="3582600"/>
            <a:ext cx="7711500" cy="156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800">
                <a:solidFill>
                  <a:schemeClr val="dk1"/>
                </a:solidFill>
                <a:latin typeface="Proxima Nova"/>
                <a:ea typeface="Proxima Nova"/>
                <a:cs typeface="Proxima Nova"/>
                <a:sym typeface="Proxima Nova"/>
              </a:rPr>
              <a:t>Do you think Twitter’s response was appropriate?</a:t>
            </a:r>
            <a:endParaRPr sz="18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dk1"/>
                </a:solidFill>
                <a:latin typeface="Proxima Nova"/>
                <a:ea typeface="Proxima Nova"/>
                <a:cs typeface="Proxima Nova"/>
                <a:sym typeface="Proxima Nova"/>
              </a:rPr>
              <a:t>What are the risks and potential harms of systems, such as social media platforms like Twitter, becoming too dependent on machine learning?</a:t>
            </a:r>
            <a:endParaRPr sz="18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0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3000">
              <a:solidFill>
                <a:schemeClr val="dk1"/>
              </a:solidFill>
              <a:latin typeface="Proxima Nova"/>
              <a:ea typeface="Proxima Nova"/>
              <a:cs typeface="Proxima Nova"/>
              <a:sym typeface="Proxima Nova"/>
            </a:endParaRPr>
          </a:p>
        </p:txBody>
      </p:sp>
      <p:sp>
        <p:nvSpPr>
          <p:cNvPr id="1230" name="Google Shape;1230;p146"/>
          <p:cNvSpPr/>
          <p:nvPr/>
        </p:nvSpPr>
        <p:spPr>
          <a:xfrm>
            <a:off x="2574000" y="531000"/>
            <a:ext cx="2880000" cy="1683000"/>
          </a:xfrm>
          <a:prstGeom prst="wedgeRoundRectCallout">
            <a:avLst>
              <a:gd name="adj1" fmla="val -32812"/>
              <a:gd name="adj2" fmla="val 7673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657786"/>
                </a:solidFill>
                <a:latin typeface="Proxima Nova"/>
                <a:ea typeface="Proxima Nova"/>
                <a:cs typeface="Proxima Nova"/>
                <a:sym typeface="Proxima Nova"/>
              </a:rPr>
              <a:t>One of our conclusions is that not everything on Twitter is a good candidate for an algorithm, and in this case, how to crop an image is a decision best made by people. </a:t>
            </a:r>
            <a:endParaRPr sz="1600">
              <a:latin typeface="Proxima Nova"/>
              <a:ea typeface="Proxima Nova"/>
              <a:cs typeface="Proxima Nova"/>
              <a:sym typeface="Proxima Nova"/>
            </a:endParaRPr>
          </a:p>
        </p:txBody>
      </p:sp>
      <p:sp>
        <p:nvSpPr>
          <p:cNvPr id="1231" name="Google Shape;1231;p146"/>
          <p:cNvSpPr/>
          <p:nvPr/>
        </p:nvSpPr>
        <p:spPr>
          <a:xfrm>
            <a:off x="5724000" y="531000"/>
            <a:ext cx="3258000" cy="1980000"/>
          </a:xfrm>
          <a:prstGeom prst="wedgeRoundRectCallout">
            <a:avLst>
              <a:gd name="adj1" fmla="val -96961"/>
              <a:gd name="adj2" fmla="val 6227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57786"/>
                </a:solidFill>
                <a:latin typeface="Proxima Nova"/>
                <a:ea typeface="Proxima Nova"/>
                <a:cs typeface="Proxima Nova"/>
                <a:sym typeface="Proxima Nova"/>
              </a:rPr>
              <a:t>Even if the saliency algorithm were adjusted to reflect perfect equality across race and gender subgroups, we’re concerned by the representational harm of the automated algorithm when people aren't allowed to represent themselves as they wish on the platform.</a:t>
            </a:r>
            <a:endParaRPr>
              <a:latin typeface="Proxima Nova"/>
              <a:ea typeface="Proxima Nova"/>
              <a:cs typeface="Proxima Nova"/>
              <a:sym typeface="Proxima Nova"/>
            </a:endParaRPr>
          </a:p>
        </p:txBody>
      </p:sp>
      <p:sp>
        <p:nvSpPr>
          <p:cNvPr id="1232" name="Google Shape;1232;p146"/>
          <p:cNvSpPr/>
          <p:nvPr/>
        </p:nvSpPr>
        <p:spPr>
          <a:xfrm>
            <a:off x="107400" y="531000"/>
            <a:ext cx="2322600" cy="1332600"/>
          </a:xfrm>
          <a:prstGeom prst="wedgeRoundRectCallout">
            <a:avLst>
              <a:gd name="adj1" fmla="val 58525"/>
              <a:gd name="adj2" fmla="val 106011"/>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57786"/>
                </a:solidFill>
                <a:latin typeface="Proxima Nova"/>
                <a:ea typeface="Proxima Nova"/>
                <a:cs typeface="Proxima Nova"/>
                <a:sym typeface="Proxima Nova"/>
              </a:rPr>
              <a:t>This release reduces our dependency on ML for a function that we agree is best performed by people using our products.</a:t>
            </a:r>
            <a:endParaRPr>
              <a:latin typeface="Proxima Nova"/>
              <a:ea typeface="Proxima Nova"/>
              <a:cs typeface="Proxima Nova"/>
              <a:sym typeface="Proxima Nova"/>
            </a:endParaRPr>
          </a:p>
        </p:txBody>
      </p:sp>
      <p:sp>
        <p:nvSpPr>
          <p:cNvPr id="1233" name="Google Shape;1233;p146"/>
          <p:cNvSpPr txBox="1"/>
          <p:nvPr/>
        </p:nvSpPr>
        <p:spPr>
          <a:xfrm>
            <a:off x="1359000" y="2610000"/>
            <a:ext cx="4005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434343"/>
                </a:solidFill>
                <a:latin typeface="Proxima Nova"/>
                <a:ea typeface="Proxima Nova"/>
                <a:cs typeface="Proxima Nova"/>
                <a:sym typeface="Proxima Nova"/>
              </a:rPr>
              <a:t>Rumman Chowdry</a:t>
            </a:r>
            <a:endParaRPr b="1">
              <a:solidFill>
                <a:srgbClr val="434343"/>
              </a:solidFill>
              <a:latin typeface="Proxima Nova"/>
              <a:ea typeface="Proxima Nova"/>
              <a:cs typeface="Proxima Nova"/>
              <a:sym typeface="Proxima Nova"/>
            </a:endParaRPr>
          </a:p>
          <a:p>
            <a:pPr marL="0" lvl="0" indent="0" algn="ctr" rtl="0">
              <a:spcBef>
                <a:spcPts val="0"/>
              </a:spcBef>
              <a:spcAft>
                <a:spcPts val="0"/>
              </a:spcAft>
              <a:buClr>
                <a:schemeClr val="dk1"/>
              </a:buClr>
              <a:buSzPts val="1100"/>
              <a:buFont typeface="Arial"/>
              <a:buNone/>
            </a:pPr>
            <a:r>
              <a:rPr lang="en">
                <a:solidFill>
                  <a:srgbClr val="434343"/>
                </a:solidFill>
                <a:latin typeface="Proxima Nova"/>
                <a:ea typeface="Proxima Nova"/>
                <a:cs typeface="Proxima Nova"/>
                <a:sym typeface="Proxima Nova"/>
              </a:rPr>
              <a:t> software engineering director for Twitter’s machine learning ethics, transparency, and accountability team</a:t>
            </a:r>
            <a:endParaRPr>
              <a:latin typeface="Proxima Nova"/>
              <a:ea typeface="Proxima Nova"/>
              <a:cs typeface="Proxima Nova"/>
              <a:sym typeface="Proxima Nova"/>
            </a:endParaRPr>
          </a:p>
        </p:txBody>
      </p:sp>
      <p:pic>
        <p:nvPicPr>
          <p:cNvPr id="1234" name="Google Shape;1234;p146"/>
          <p:cNvPicPr preferRelativeResize="0"/>
          <p:nvPr/>
        </p:nvPicPr>
        <p:blipFill>
          <a:blip r:embed="rId4">
            <a:alphaModFix/>
          </a:blip>
          <a:stretch>
            <a:fillRect/>
          </a:stretch>
        </p:blipFill>
        <p:spPr>
          <a:xfrm>
            <a:off x="278399" y="2155499"/>
            <a:ext cx="1026600" cy="1026600"/>
          </a:xfrm>
          <a:prstGeom prst="rect">
            <a:avLst/>
          </a:prstGeom>
          <a:noFill/>
          <a:ln>
            <a:noFill/>
          </a:ln>
        </p:spPr>
      </p:pic>
      <p:cxnSp>
        <p:nvCxnSpPr>
          <p:cNvPr id="1235" name="Google Shape;1235;p146"/>
          <p:cNvCxnSpPr/>
          <p:nvPr/>
        </p:nvCxnSpPr>
        <p:spPr>
          <a:xfrm rot="10800000">
            <a:off x="58500" y="3582600"/>
            <a:ext cx="9027000" cy="0"/>
          </a:xfrm>
          <a:prstGeom prst="straightConnector1">
            <a:avLst/>
          </a:prstGeom>
          <a:noFill/>
          <a:ln w="9525" cap="flat" cmpd="sng">
            <a:solidFill>
              <a:schemeClr val="dk2"/>
            </a:solidFill>
            <a:prstDash val="solid"/>
            <a:round/>
            <a:headEnd type="none" w="med" len="med"/>
            <a:tailEnd type="none" w="med" len="med"/>
          </a:ln>
        </p:spPr>
      </p:cxnSp>
      <p:sp>
        <p:nvSpPr>
          <p:cNvPr id="1236" name="Google Shape;1236;p146"/>
          <p:cNvSpPr txBox="1"/>
          <p:nvPr/>
        </p:nvSpPr>
        <p:spPr>
          <a:xfrm>
            <a:off x="58500" y="3943350"/>
            <a:ext cx="14097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300" b="1">
                <a:solidFill>
                  <a:schemeClr val="dk1"/>
                </a:solidFill>
                <a:latin typeface="Proxima Nova"/>
                <a:ea typeface="Proxima Nova"/>
                <a:cs typeface="Proxima Nova"/>
                <a:sym typeface="Proxima Nova"/>
              </a:rPr>
              <a:t>Prompts:</a:t>
            </a:r>
            <a:endParaRPr sz="500">
              <a:solidFill>
                <a:srgbClr val="657786"/>
              </a:solidFill>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181</Words>
  <Application>Microsoft Office PowerPoint</Application>
  <PresentationFormat>On-screen Show (16:9)</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2023-10-08T17:25:24Z</dcterms:modified>
</cp:coreProperties>
</file>