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2" r:id="rId1"/>
    <p:sldMasterId id="2147483684" r:id="rId2"/>
  </p:sldMasterIdLst>
  <p:notesMasterIdLst>
    <p:notesMasterId r:id="rId4"/>
  </p:notesMasterIdLst>
  <p:sldIdLst>
    <p:sldId id="271" r:id="rId3"/>
  </p:sldIdLst>
  <p:sldSz cx="9144000" cy="5143500" type="screen16x9"/>
  <p:notesSz cx="6858000" cy="9144000"/>
  <p:embeddedFontLst>
    <p:embeddedFont>
      <p:font typeface="Proxima Nova" panose="020B0604020202020204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7D26842-37F6-42C7-9C40-47EA4326175B}">
  <a:tblStyle styleId="{27D26842-37F6-42C7-9C40-47EA4326175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3" Type="http://schemas.openxmlformats.org/officeDocument/2006/relationships/slide" Target="slides/slide1.xml"/><Relationship Id="rId7" Type="http://schemas.openxmlformats.org/officeDocument/2006/relationships/font" Target="fonts/font3.fntdata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heme" Target="theme/theme1.xml"/><Relationship Id="rId5" Type="http://schemas.openxmlformats.org/officeDocument/2006/relationships/font" Target="fonts/font1.fntdata"/><Relationship Id="rId1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1424b2fba4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11424b2fba4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8" name="Google Shape;98;p2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9" name="Google Shape;99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5" name="Google Shape;105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9" name="Google Shape;109;p29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10" name="Google Shape;110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0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1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6" name="Google Shape;116;p31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17" name="Google Shape;117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2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20" name="Google Shape;12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33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24" name="Google Shape;124;p33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25" name="Google Shape;125;p33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6" name="Google Shape;126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4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29" name="Google Shape;129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2" name="Google Shape;132;p35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3" name="Google Shape;133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">
  <p:cSld name="TITLE_1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7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8" name="Google Shape;138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4" name="Google Shape;94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1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53"/>
          <p:cNvSpPr txBox="1"/>
          <p:nvPr/>
        </p:nvSpPr>
        <p:spPr>
          <a:xfrm>
            <a:off x="561875" y="545325"/>
            <a:ext cx="7932600" cy="43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Proxima Nova"/>
                <a:ea typeface="Proxima Nova"/>
                <a:cs typeface="Proxima Nova"/>
                <a:sym typeface="Proxima Nova"/>
              </a:rPr>
              <a:t>Takeaways: </a:t>
            </a:r>
            <a:endParaRPr sz="3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When looking at visualizations, consider:</a:t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●"/>
            </a:pPr>
            <a:r>
              <a:rPr lang="en" sz="18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What </a:t>
            </a: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does the data show? - </a:t>
            </a:r>
            <a:r>
              <a:rPr lang="en" sz="1800" b="1">
                <a:solidFill>
                  <a:srgbClr val="00ADBC"/>
                </a:solidFill>
                <a:latin typeface="Proxima Nova"/>
                <a:ea typeface="Proxima Nova"/>
                <a:cs typeface="Proxima Nova"/>
                <a:sym typeface="Proxima Nova"/>
              </a:rPr>
              <a:t>fact</a:t>
            </a:r>
            <a:endParaRPr sz="1800" b="1">
              <a:solidFill>
                <a:srgbClr val="00ADBC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●"/>
            </a:pPr>
            <a:r>
              <a:rPr lang="en" sz="18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Why </a:t>
            </a: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might that be the case? - </a:t>
            </a:r>
            <a:r>
              <a:rPr lang="en" sz="1800" b="1">
                <a:solidFill>
                  <a:srgbClr val="00ADBC"/>
                </a:solidFill>
                <a:latin typeface="Proxima Nova"/>
                <a:ea typeface="Proxima Nova"/>
                <a:cs typeface="Proxima Nova"/>
                <a:sym typeface="Proxima Nova"/>
              </a:rPr>
              <a:t>opinion</a:t>
            </a:r>
            <a:endParaRPr sz="1800" b="1">
              <a:solidFill>
                <a:srgbClr val="00ADBC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FFA4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Be careful when making assumptions about data:</a:t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●"/>
            </a:pPr>
            <a:r>
              <a:rPr lang="en" sz="1800" b="1">
                <a:solidFill>
                  <a:srgbClr val="FFA400"/>
                </a:solidFill>
                <a:latin typeface="Proxima Nova"/>
                <a:ea typeface="Proxima Nova"/>
                <a:cs typeface="Proxima Nova"/>
                <a:sym typeface="Proxima Nova"/>
              </a:rPr>
              <a:t>Correlation </a:t>
            </a: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does not equal </a:t>
            </a:r>
            <a:r>
              <a:rPr lang="en" sz="1800" b="1">
                <a:solidFill>
                  <a:srgbClr val="DF5446"/>
                </a:solidFill>
                <a:latin typeface="Proxima Nova"/>
                <a:ea typeface="Proxima Nova"/>
                <a:cs typeface="Proxima Nova"/>
                <a:sym typeface="Proxima Nova"/>
              </a:rPr>
              <a:t>Causation</a:t>
            </a:r>
            <a:endParaRPr sz="1800" b="1">
              <a:solidFill>
                <a:srgbClr val="DF544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DF544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Proxima Nova"/>
                <a:ea typeface="Proxima Nova"/>
                <a:cs typeface="Proxima Nova"/>
                <a:sym typeface="Proxima Nova"/>
              </a:rPr>
              <a:t>Metadata </a:t>
            </a: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are data about data: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It can be changed without impacting the primary data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Used for finding, organizing, and managing information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Increases effective use of data by providing extra information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Allows data to be structured and organized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65" name="Google Shape;265;p53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9 Lesson 1 - Wrap Up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86</Words>
  <Application>Microsoft Office PowerPoint</Application>
  <PresentationFormat>On-screen Show (16:9)</PresentationFormat>
  <Paragraphs>15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Proxima Nova</vt:lpstr>
      <vt:lpstr>Arial</vt:lpstr>
      <vt:lpstr>Simple Light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2023-10-08T17:24:19Z</dcterms:modified>
</cp:coreProperties>
</file>