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Lst>
  <p:notesMasterIdLst>
    <p:notesMasterId r:id="rId4"/>
  </p:notesMasterIdLst>
  <p:sldIdLst>
    <p:sldId id="332" r:id="rId3"/>
  </p:sldIdLst>
  <p:sldSz cx="9144000" cy="5143500" type="screen16x9"/>
  <p:notesSz cx="6858000" cy="9144000"/>
  <p:embeddedFontLst>
    <p:embeddedFont>
      <p:font typeface="Proxima Nova"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D26842-37F6-42C7-9C40-47EA4326175B}">
  <a:tblStyle styleId="{27D26842-37F6-42C7-9C40-47EA432617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6f16dd9406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6f16dd9406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rtl="0">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6" name="Google Shape;7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0" name="Google Shape;80;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1" name="Google Shape;81;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2" name="Google Shape;8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5" name="Google Shape;8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9" name="Google Shape;8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1" name="Google Shape;51;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rtl="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5"/>
        <p:cNvGrpSpPr/>
        <p:nvPr/>
      </p:nvGrpSpPr>
      <p:grpSpPr>
        <a:xfrm>
          <a:off x="0" y="0"/>
          <a:ext cx="0" cy="0"/>
          <a:chOff x="0" y="0"/>
          <a:chExt cx="0" cy="0"/>
        </a:xfrm>
      </p:grpSpPr>
      <p:sp>
        <p:nvSpPr>
          <p:cNvPr id="936" name="Google Shape;936;p114"/>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9 Lesson 5 - Wrap Up</a:t>
            </a:r>
            <a:endParaRPr>
              <a:solidFill>
                <a:srgbClr val="FFFFFF"/>
              </a:solidFill>
            </a:endParaRPr>
          </a:p>
        </p:txBody>
      </p:sp>
      <p:sp>
        <p:nvSpPr>
          <p:cNvPr id="937" name="Google Shape;937;p114"/>
          <p:cNvSpPr txBox="1"/>
          <p:nvPr/>
        </p:nvSpPr>
        <p:spPr>
          <a:xfrm>
            <a:off x="0" y="471802"/>
            <a:ext cx="9144000" cy="46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Proxima Nova"/>
                <a:ea typeface="Proxima Nova"/>
                <a:cs typeface="Proxima Nova"/>
                <a:sym typeface="Proxima Nova"/>
              </a:rPr>
              <a:t>Open Data </a:t>
            </a:r>
            <a:endParaRPr sz="1300" b="1">
              <a:latin typeface="Proxima Nova"/>
              <a:ea typeface="Proxima Nova"/>
              <a:cs typeface="Proxima Nova"/>
              <a:sym typeface="Proxima Nova"/>
            </a:endParaRPr>
          </a:p>
          <a:p>
            <a:pPr marL="457200" lvl="0" indent="-311150" algn="l" rtl="0">
              <a:spcBef>
                <a:spcPts val="0"/>
              </a:spcBef>
              <a:spcAft>
                <a:spcPts val="0"/>
              </a:spcAft>
              <a:buSzPts val="1300"/>
              <a:buFont typeface="Proxima Nova"/>
              <a:buChar char="●"/>
            </a:pPr>
            <a:r>
              <a:rPr lang="en" sz="1300">
                <a:latin typeface="Proxima Nova"/>
                <a:ea typeface="Proxima Nova"/>
                <a:cs typeface="Proxima Nova"/>
                <a:sym typeface="Proxima Nova"/>
              </a:rPr>
              <a:t>"sharing data with others so they can can analyze it"</a:t>
            </a:r>
            <a:endParaRPr sz="1300">
              <a:latin typeface="Proxima Nova"/>
              <a:ea typeface="Proxima Nova"/>
              <a:cs typeface="Proxima Nova"/>
              <a:sym typeface="Proxima Nova"/>
            </a:endParaRPr>
          </a:p>
          <a:p>
            <a:pPr marL="457200" lvl="0" indent="-311150" algn="l" rtl="0">
              <a:spcBef>
                <a:spcPts val="0"/>
              </a:spcBef>
              <a:spcAft>
                <a:spcPts val="0"/>
              </a:spcAft>
              <a:buSzPts val="1300"/>
              <a:buFont typeface="Proxima Nova"/>
              <a:buChar char="●"/>
            </a:pPr>
            <a:r>
              <a:rPr lang="en" sz="1300">
                <a:latin typeface="Proxima Nova"/>
                <a:ea typeface="Proxima Nova"/>
                <a:cs typeface="Proxima Nova"/>
                <a:sym typeface="Proxima Nova"/>
              </a:rPr>
              <a:t>Open data is publicly available data shared by governments, organizations, and others</a:t>
            </a:r>
            <a:endParaRPr sz="1300">
              <a:latin typeface="Proxima Nova"/>
              <a:ea typeface="Proxima Nova"/>
              <a:cs typeface="Proxima Nova"/>
              <a:sym typeface="Proxima Nova"/>
            </a:endParaRPr>
          </a:p>
          <a:p>
            <a:pPr marL="457200" lvl="0" indent="-311150" algn="l" rtl="0">
              <a:spcBef>
                <a:spcPts val="0"/>
              </a:spcBef>
              <a:spcAft>
                <a:spcPts val="0"/>
              </a:spcAft>
              <a:buSzPts val="1300"/>
              <a:buFont typeface="Proxima Nova"/>
              <a:buChar char="●"/>
            </a:pPr>
            <a:r>
              <a:rPr lang="en" sz="1300">
                <a:latin typeface="Proxima Nova"/>
                <a:ea typeface="Proxima Nova"/>
                <a:cs typeface="Proxima Nova"/>
                <a:sym typeface="Proxima Nova"/>
              </a:rPr>
              <a:t>Making data open help spread useful knowledge or creates opportunities for others to use it to solve problems</a:t>
            </a:r>
            <a:endParaRPr sz="1300">
              <a:latin typeface="Proxima Nova"/>
              <a:ea typeface="Proxima Nova"/>
              <a:cs typeface="Proxima Nova"/>
              <a:sym typeface="Proxima Nova"/>
            </a:endParaRPr>
          </a:p>
          <a:p>
            <a:pPr marL="457200" lvl="0" indent="0" algn="l" rtl="0">
              <a:spcBef>
                <a:spcPts val="0"/>
              </a:spcBef>
              <a:spcAft>
                <a:spcPts val="0"/>
              </a:spcAft>
              <a:buNone/>
            </a:pPr>
            <a:endParaRPr sz="1300">
              <a:latin typeface="Proxima Nova"/>
              <a:ea typeface="Proxima Nova"/>
              <a:cs typeface="Proxima Nova"/>
              <a:sym typeface="Proxima Nova"/>
            </a:endParaRPr>
          </a:p>
          <a:p>
            <a:pPr marL="0" lvl="0" indent="0" algn="l" rtl="0">
              <a:spcBef>
                <a:spcPts val="0"/>
              </a:spcBef>
              <a:spcAft>
                <a:spcPts val="0"/>
              </a:spcAft>
              <a:buNone/>
            </a:pPr>
            <a:r>
              <a:rPr lang="en" sz="1300" b="1">
                <a:latin typeface="Proxima Nova"/>
                <a:ea typeface="Proxima Nova"/>
                <a:cs typeface="Proxima Nova"/>
                <a:sym typeface="Proxima Nova"/>
              </a:rPr>
              <a:t>Citizen Science and Crowdsourcing</a:t>
            </a:r>
            <a:endParaRPr sz="1300" b="1">
              <a:latin typeface="Proxima Nova"/>
              <a:ea typeface="Proxima Nova"/>
              <a:cs typeface="Proxima Nova"/>
              <a:sym typeface="Proxima Nova"/>
            </a:endParaRPr>
          </a:p>
          <a:p>
            <a:pPr marL="457200" lvl="0" indent="-311150" algn="l" rtl="0">
              <a:spcBef>
                <a:spcPts val="0"/>
              </a:spcBef>
              <a:spcAft>
                <a:spcPts val="0"/>
              </a:spcAft>
              <a:buClr>
                <a:schemeClr val="dk1"/>
              </a:buClr>
              <a:buSzPts val="1300"/>
              <a:buFont typeface="Proxima Nova"/>
              <a:buChar char="●"/>
            </a:pPr>
            <a:r>
              <a:rPr lang="en" sz="1300">
                <a:latin typeface="Proxima Nova"/>
                <a:ea typeface="Proxima Nova"/>
                <a:cs typeface="Proxima Nova"/>
                <a:sym typeface="Proxima Nova"/>
              </a:rPr>
              <a:t>"</a:t>
            </a:r>
            <a:r>
              <a:rPr lang="en" sz="1300">
                <a:solidFill>
                  <a:schemeClr val="dk1"/>
                </a:solidFill>
                <a:latin typeface="Proxima Nova"/>
                <a:ea typeface="Proxima Nova"/>
                <a:cs typeface="Proxima Nova"/>
                <a:sym typeface="Proxima Nova"/>
              </a:rPr>
              <a:t>collecting data from others so you can analyze it"</a:t>
            </a:r>
            <a:endParaRPr sz="1300">
              <a:solidFill>
                <a:schemeClr val="dk1"/>
              </a:solidFill>
              <a:latin typeface="Proxima Nova"/>
              <a:ea typeface="Proxima Nova"/>
              <a:cs typeface="Proxima Nova"/>
              <a:sym typeface="Proxima Nova"/>
            </a:endParaRPr>
          </a:p>
          <a:p>
            <a:pPr marL="457200" lvl="0" indent="-311150" algn="l" rtl="0">
              <a:spcBef>
                <a:spcPts val="0"/>
              </a:spcBef>
              <a:spcAft>
                <a:spcPts val="0"/>
              </a:spcAft>
              <a:buClr>
                <a:schemeClr val="dk1"/>
              </a:buClr>
              <a:buSzPts val="1300"/>
              <a:buFont typeface="Proxima Nova"/>
              <a:buChar char="●"/>
            </a:pPr>
            <a:r>
              <a:rPr lang="en" sz="1300">
                <a:solidFill>
                  <a:schemeClr val="dk1"/>
                </a:solidFill>
                <a:latin typeface="Proxima Nova"/>
                <a:ea typeface="Proxima Nova"/>
                <a:cs typeface="Proxima Nova"/>
                <a:sym typeface="Proxima Nova"/>
              </a:rPr>
              <a:t>Crowdsourcing is the practice of obtaining input or information from a large number of people via the Internet.</a:t>
            </a:r>
            <a:endParaRPr sz="1300">
              <a:solidFill>
                <a:schemeClr val="dk1"/>
              </a:solidFill>
              <a:latin typeface="Proxima Nova"/>
              <a:ea typeface="Proxima Nova"/>
              <a:cs typeface="Proxima Nova"/>
              <a:sym typeface="Proxima Nova"/>
            </a:endParaRPr>
          </a:p>
          <a:p>
            <a:pPr marL="457200" lvl="0" indent="-311150" algn="l" rtl="0">
              <a:spcBef>
                <a:spcPts val="0"/>
              </a:spcBef>
              <a:spcAft>
                <a:spcPts val="0"/>
              </a:spcAft>
              <a:buClr>
                <a:schemeClr val="dk1"/>
              </a:buClr>
              <a:buSzPts val="1300"/>
              <a:buFont typeface="Proxima Nova"/>
              <a:buChar char="●"/>
            </a:pPr>
            <a:r>
              <a:rPr lang="en" sz="1300">
                <a:solidFill>
                  <a:schemeClr val="dk1"/>
                </a:solidFill>
                <a:latin typeface="Proxima Nova"/>
                <a:ea typeface="Proxima Nova"/>
                <a:cs typeface="Proxima Nova"/>
                <a:sym typeface="Proxima Nova"/>
              </a:rPr>
              <a:t>Citizen science is research where some of the data collection is done by members of the public using own computing devices which leads to solving scientific problems</a:t>
            </a:r>
            <a:endParaRPr sz="1300">
              <a:solidFill>
                <a:schemeClr val="dk1"/>
              </a:solidFill>
              <a:latin typeface="Proxima Nova"/>
              <a:ea typeface="Proxima Nova"/>
              <a:cs typeface="Proxima Nova"/>
              <a:sym typeface="Proxima Nova"/>
            </a:endParaRPr>
          </a:p>
          <a:p>
            <a:pPr marL="457200" lvl="0" indent="-311150" algn="l" rtl="0">
              <a:spcBef>
                <a:spcPts val="0"/>
              </a:spcBef>
              <a:spcAft>
                <a:spcPts val="0"/>
              </a:spcAft>
              <a:buClr>
                <a:schemeClr val="dk1"/>
              </a:buClr>
              <a:buSzPts val="1300"/>
              <a:buFont typeface="Proxima Nova"/>
              <a:buChar char="●"/>
            </a:pPr>
            <a:r>
              <a:rPr lang="en" sz="1300">
                <a:solidFill>
                  <a:schemeClr val="dk1"/>
                </a:solidFill>
                <a:latin typeface="Proxima Nova"/>
                <a:ea typeface="Proxima Nova"/>
                <a:cs typeface="Proxima Nova"/>
                <a:sym typeface="Proxima Nova"/>
              </a:rPr>
              <a:t>Crowdsourcing offers new models for collaboration, such as connecting businesses or social causes with funding</a:t>
            </a:r>
            <a:endParaRPr sz="1300">
              <a:solidFill>
                <a:schemeClr val="dk1"/>
              </a:solidFill>
              <a:latin typeface="Proxima Nova"/>
              <a:ea typeface="Proxima Nova"/>
              <a:cs typeface="Proxima Nova"/>
              <a:sym typeface="Proxima Nova"/>
            </a:endParaRPr>
          </a:p>
          <a:p>
            <a:pPr marL="457200" lvl="0" indent="-311150" algn="l" rtl="0">
              <a:spcBef>
                <a:spcPts val="0"/>
              </a:spcBef>
              <a:spcAft>
                <a:spcPts val="0"/>
              </a:spcAft>
              <a:buSzPts val="1300"/>
              <a:buFont typeface="Proxima Nova"/>
              <a:buChar char="●"/>
            </a:pPr>
            <a:r>
              <a:rPr lang="en" sz="1300">
                <a:solidFill>
                  <a:schemeClr val="dk1"/>
                </a:solidFill>
                <a:latin typeface="Proxima Nova"/>
                <a:ea typeface="Proxima Nova"/>
                <a:cs typeface="Proxima Nova"/>
                <a:sym typeface="Proxima Nova"/>
              </a:rPr>
              <a:t>Both are examples of how human capabilities can be enhanced by collaboration via computing</a:t>
            </a:r>
            <a:endParaRPr sz="1300">
              <a:latin typeface="Proxima Nova"/>
              <a:ea typeface="Proxima Nova"/>
              <a:cs typeface="Proxima Nova"/>
              <a:sym typeface="Proxima Nova"/>
            </a:endParaRPr>
          </a:p>
          <a:p>
            <a:pPr marL="457200" lvl="0" indent="0" algn="l" rtl="0">
              <a:spcBef>
                <a:spcPts val="0"/>
              </a:spcBef>
              <a:spcAft>
                <a:spcPts val="0"/>
              </a:spcAft>
              <a:buNone/>
            </a:pPr>
            <a:endParaRPr sz="1300">
              <a:latin typeface="Proxima Nova"/>
              <a:ea typeface="Proxima Nova"/>
              <a:cs typeface="Proxima Nova"/>
              <a:sym typeface="Proxima Nova"/>
            </a:endParaRPr>
          </a:p>
          <a:p>
            <a:pPr marL="0" lvl="0" indent="0" algn="l" rtl="0">
              <a:spcBef>
                <a:spcPts val="0"/>
              </a:spcBef>
              <a:spcAft>
                <a:spcPts val="0"/>
              </a:spcAft>
              <a:buNone/>
            </a:pPr>
            <a:r>
              <a:rPr lang="en" sz="1300" b="1">
                <a:latin typeface="Proxima Nova"/>
                <a:ea typeface="Proxima Nova"/>
                <a:cs typeface="Proxima Nova"/>
                <a:sym typeface="Proxima Nova"/>
              </a:rPr>
              <a:t>Big data </a:t>
            </a:r>
            <a:endParaRPr sz="1300">
              <a:latin typeface="Proxima Nova"/>
              <a:ea typeface="Proxima Nova"/>
              <a:cs typeface="Proxima Nova"/>
              <a:sym typeface="Proxima Nova"/>
            </a:endParaRPr>
          </a:p>
          <a:p>
            <a:pPr marL="457200" lvl="0" indent="-311150" algn="l" rtl="0">
              <a:spcBef>
                <a:spcPts val="0"/>
              </a:spcBef>
              <a:spcAft>
                <a:spcPts val="0"/>
              </a:spcAft>
              <a:buSzPts val="1300"/>
              <a:buFont typeface="Proxima Nova"/>
              <a:buChar char="●"/>
            </a:pPr>
            <a:r>
              <a:rPr lang="en" sz="1300">
                <a:latin typeface="Proxima Nova"/>
                <a:ea typeface="Proxima Nova"/>
                <a:cs typeface="Proxima Nova"/>
                <a:sym typeface="Proxima Nova"/>
              </a:rPr>
              <a:t>"Collect huge amounts of data so we can learn even more from it"</a:t>
            </a:r>
            <a:endParaRPr sz="1300">
              <a:latin typeface="Proxima Nova"/>
              <a:ea typeface="Proxima Nova"/>
              <a:cs typeface="Proxima Nova"/>
              <a:sym typeface="Proxima Nova"/>
            </a:endParaRPr>
          </a:p>
          <a:p>
            <a:pPr marL="457200" lvl="0" indent="-311150" algn="l" rtl="0">
              <a:spcBef>
                <a:spcPts val="0"/>
              </a:spcBef>
              <a:spcAft>
                <a:spcPts val="0"/>
              </a:spcAft>
              <a:buSzPts val="1300"/>
              <a:buFont typeface="Proxima Nova"/>
              <a:buChar char="●"/>
            </a:pPr>
            <a:r>
              <a:rPr lang="en" sz="1300">
                <a:latin typeface="Proxima Nova"/>
                <a:ea typeface="Proxima Nova"/>
                <a:cs typeface="Proxima Nova"/>
                <a:sym typeface="Proxima Nova"/>
              </a:rPr>
              <a:t>The size of the datasets we analyzed impacts how much information can be extracted</a:t>
            </a:r>
            <a:endParaRPr sz="1300">
              <a:latin typeface="Proxima Nova"/>
              <a:ea typeface="Proxima Nova"/>
              <a:cs typeface="Proxima Nova"/>
              <a:sym typeface="Proxima Nova"/>
            </a:endParaRPr>
          </a:p>
          <a:p>
            <a:pPr marL="457200" lvl="0" indent="-311150" algn="l" rtl="0">
              <a:spcBef>
                <a:spcPts val="0"/>
              </a:spcBef>
              <a:spcAft>
                <a:spcPts val="0"/>
              </a:spcAft>
              <a:buSzPts val="1300"/>
              <a:buFont typeface="Proxima Nova"/>
              <a:buChar char="●"/>
            </a:pPr>
            <a:r>
              <a:rPr lang="en" sz="1300">
                <a:latin typeface="Proxima Nova"/>
                <a:ea typeface="Proxima Nova"/>
                <a:cs typeface="Proxima Nova"/>
                <a:sym typeface="Proxima Nova"/>
              </a:rPr>
              <a:t>As a result, in business, science, and many other contexts people are working with increasingly big data sets</a:t>
            </a:r>
            <a:endParaRPr sz="1300">
              <a:latin typeface="Proxima Nova"/>
              <a:ea typeface="Proxima Nova"/>
              <a:cs typeface="Proxima Nova"/>
              <a:sym typeface="Proxima Nova"/>
            </a:endParaRPr>
          </a:p>
          <a:p>
            <a:pPr marL="457200" lvl="0" indent="-311150" algn="l" rtl="0">
              <a:spcBef>
                <a:spcPts val="0"/>
              </a:spcBef>
              <a:spcAft>
                <a:spcPts val="0"/>
              </a:spcAft>
              <a:buSzPts val="1300"/>
              <a:buFont typeface="Proxima Nova"/>
              <a:buChar char="●"/>
            </a:pPr>
            <a:r>
              <a:rPr lang="en" sz="1300">
                <a:latin typeface="Proxima Nova"/>
                <a:ea typeface="Proxima Nova"/>
                <a:cs typeface="Proxima Nova"/>
                <a:sym typeface="Proxima Nova"/>
              </a:rPr>
              <a:t>When data gets too big it can no longer be processed on one computer. Cloud computing or parallel systems are sometimes used to help process all that information.</a:t>
            </a:r>
            <a:endParaRPr sz="1300">
              <a:latin typeface="Proxima Nova"/>
              <a:ea typeface="Proxima Nova"/>
              <a:cs typeface="Proxima Nova"/>
              <a:sym typeface="Proxima Nova"/>
            </a:endParaRPr>
          </a:p>
          <a:p>
            <a:pPr marL="457200" lvl="0" indent="-311150" algn="l" rtl="0">
              <a:spcBef>
                <a:spcPts val="0"/>
              </a:spcBef>
              <a:spcAft>
                <a:spcPts val="0"/>
              </a:spcAft>
              <a:buSzPts val="1300"/>
              <a:buFont typeface="Proxima Nova"/>
              <a:buChar char="●"/>
            </a:pPr>
            <a:r>
              <a:rPr lang="en" sz="1300">
                <a:latin typeface="Proxima Nova"/>
                <a:ea typeface="Proxima Nova"/>
                <a:cs typeface="Proxima Nova"/>
                <a:sym typeface="Proxima Nova"/>
              </a:rPr>
              <a:t>In general scalability of your system is important to consider when working with big data. You want your system to be able to work even as you're using more and more data.</a:t>
            </a:r>
            <a:endParaRPr sz="13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260</Words>
  <Application>Microsoft Office PowerPoint</Application>
  <PresentationFormat>On-screen Show (16:9)</PresentationFormat>
  <Paragraphs>19</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Proxima Nova</vt:lpstr>
      <vt:lpstr>Arial</vt:lpstr>
      <vt:lpstr>Simple Light</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2023-10-08T17:25:02Z</dcterms:modified>
</cp:coreProperties>
</file>