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2" r:id="rId6"/>
    <p:sldId id="265" r:id="rId7"/>
    <p:sldId id="264" r:id="rId8"/>
    <p:sldId id="259" r:id="rId9"/>
    <p:sldId id="260" r:id="rId10"/>
    <p:sldId id="261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processing using </a:t>
            </a:r>
            <a:br>
              <a:rPr lang="en-US" dirty="0" smtClean="0"/>
            </a:br>
            <a:r>
              <a:rPr lang="en-US" dirty="0" err="1" smtClean="0"/>
              <a:t>OpenCV</a:t>
            </a:r>
            <a:r>
              <a:rPr lang="en-US" dirty="0" smtClean="0"/>
              <a:t> and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Dustin Spicuzza</a:t>
            </a:r>
          </a:p>
          <a:p>
            <a:r>
              <a:rPr lang="en-US" dirty="0" smtClean="0"/>
              <a:t>May 7,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Python Bindings</a:t>
            </a:r>
          </a:p>
          <a:p>
            <a:pPr lvl="1"/>
            <a:r>
              <a:rPr lang="en-US" dirty="0" smtClean="0"/>
              <a:t>cv2.pyd comes with the binary distribution</a:t>
            </a:r>
          </a:p>
          <a:p>
            <a:r>
              <a:rPr lang="en-US" dirty="0" smtClean="0"/>
              <a:t>Python 2.7</a:t>
            </a:r>
          </a:p>
          <a:p>
            <a:pPr lvl="1"/>
            <a:r>
              <a:rPr lang="en-US" dirty="0" smtClean="0"/>
              <a:t>No python 3 support in </a:t>
            </a:r>
            <a:r>
              <a:rPr lang="en-US" dirty="0" err="1" smtClean="0"/>
              <a:t>OpenCV</a:t>
            </a:r>
            <a:r>
              <a:rPr lang="en-US" dirty="0" smtClean="0"/>
              <a:t> yet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1.7</a:t>
            </a:r>
          </a:p>
        </p:txBody>
      </p:sp>
    </p:spTree>
    <p:extLst>
      <p:ext uri="{BB962C8B-B14F-4D97-AF65-F5344CB8AC3E}">
        <p14:creationId xmlns:p14="http://schemas.microsoft.com/office/powerpoint/2010/main" val="79375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image, show it using the GUI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5800" y="2286000"/>
            <a:ext cx="7561200" cy="4035347"/>
            <a:chOff x="720436" y="3539067"/>
            <a:chExt cx="7561200" cy="2374899"/>
          </a:xfrm>
        </p:grpSpPr>
        <p:sp>
          <p:nvSpPr>
            <p:cNvPr id="5" name="Rectangle 4"/>
            <p:cNvSpPr/>
            <p:nvPr/>
          </p:nvSpPr>
          <p:spPr>
            <a:xfrm>
              <a:off x="720436" y="3539067"/>
              <a:ext cx="7543800" cy="23748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836" y="3628758"/>
              <a:ext cx="7543800" cy="2173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cv2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numpy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 create a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numpy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array to hold the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data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 -&gt; w=200, h=100, channels=3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(shape=(100,200,3),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=np.uint8)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 write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red text to image (note BGR, not RGB!)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cv2.putText(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"Hello World!", (50,50),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cv2.FONT_HERSHEY_PLAIN, 1, (0,0,255))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cv2.imshow('Image',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cv2.waitKey(0)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61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year, the FIRST Robotics Competition has a game for teams to build a robot to compete in</a:t>
            </a:r>
          </a:p>
          <a:p>
            <a:pPr lvl="1"/>
            <a:r>
              <a:rPr lang="en-US" dirty="0" smtClean="0"/>
              <a:t>Every year, there is an image processing task as part of the game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year’s challenge: shoot </a:t>
            </a:r>
            <a:r>
              <a:rPr lang="en-US" dirty="0" err="1" smtClean="0"/>
              <a:t>frisbees</a:t>
            </a:r>
            <a:r>
              <a:rPr lang="en-US" dirty="0" smtClean="0"/>
              <a:t> into targets that are surrounded by </a:t>
            </a:r>
            <a:r>
              <a:rPr lang="en-US" dirty="0" err="1" smtClean="0"/>
              <a:t>retroreflective</a:t>
            </a:r>
            <a:r>
              <a:rPr lang="en-US" dirty="0" smtClean="0"/>
              <a:t> tape</a:t>
            </a:r>
          </a:p>
          <a:p>
            <a:pPr lvl="1"/>
            <a:r>
              <a:rPr lang="en-US" dirty="0" smtClean="0"/>
              <a:t>The tape reflects light directly back at source</a:t>
            </a:r>
          </a:p>
        </p:txBody>
      </p:sp>
      <p:pic>
        <p:nvPicPr>
          <p:cNvPr id="1026" name="Picture 2" descr="http://frc-manual.usfirst.org/upload/images/2013/1/FIgure2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30" y="3657600"/>
            <a:ext cx="8048625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10399" y="4038600"/>
            <a:ext cx="18838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Src</a:t>
            </a:r>
            <a:r>
              <a:rPr lang="en-US" sz="1000" dirty="0" smtClean="0"/>
              <a:t>: http</a:t>
            </a:r>
            <a:r>
              <a:rPr lang="en-US" sz="1000" dirty="0"/>
              <a:t>://frc-manual.usfirst.org</a:t>
            </a:r>
          </a:p>
        </p:txBody>
      </p:sp>
    </p:spTree>
    <p:extLst>
      <p:ext uri="{BB962C8B-B14F-4D97-AF65-F5344CB8AC3E}">
        <p14:creationId xmlns:p14="http://schemas.microsoft.com/office/powerpoint/2010/main" val="18263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Finding gray tape at a distance isn’t particularly easy</a:t>
            </a:r>
          </a:p>
          <a:p>
            <a:pPr lvl="1"/>
            <a:r>
              <a:rPr lang="en-US" dirty="0" smtClean="0"/>
              <a:t>Key part of image processing is removing as much non-essential information from image </a:t>
            </a:r>
          </a:p>
          <a:p>
            <a:r>
              <a:rPr lang="en-US" dirty="0" smtClean="0"/>
              <a:t>We can do better!</a:t>
            </a:r>
          </a:p>
          <a:p>
            <a:pPr lvl="1"/>
            <a:r>
              <a:rPr lang="en-US" dirty="0" smtClean="0"/>
              <a:t>Shine bright LEDs at the target, tape “lights up” with that color</a:t>
            </a:r>
          </a:p>
          <a:p>
            <a:pPr lvl="2"/>
            <a:r>
              <a:rPr lang="en-US" dirty="0" smtClean="0"/>
              <a:t>Many teams have found that green light works best</a:t>
            </a:r>
          </a:p>
          <a:p>
            <a:pPr lvl="1"/>
            <a:r>
              <a:rPr lang="en-US" dirty="0" smtClean="0"/>
              <a:t>Reduce exposure of camera so only bright light sources are seen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2050" name="Picture 2" descr="C:\kwarqs-workspace\logs-2013-03-23\2013-03-23 1208-49\2013-03-23 1210-07-644000@640x4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764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0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steps</a:t>
            </a:r>
          </a:p>
          <a:p>
            <a:pPr lvl="1"/>
            <a:r>
              <a:rPr lang="en-US" dirty="0" smtClean="0"/>
              <a:t>Convert to HSV, threshold image to find green</a:t>
            </a:r>
          </a:p>
          <a:p>
            <a:pPr lvl="1"/>
            <a:r>
              <a:rPr lang="en-US" dirty="0" smtClean="0"/>
              <a:t>Find contours w/ hierarchy</a:t>
            </a:r>
          </a:p>
          <a:p>
            <a:pPr lvl="1"/>
            <a:r>
              <a:rPr lang="en-US" dirty="0" smtClean="0"/>
              <a:t>Contour analysis to determine 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Convert to HSV</a:t>
            </a:r>
          </a:p>
          <a:p>
            <a:pPr lvl="1"/>
            <a:r>
              <a:rPr lang="en-US" dirty="0" smtClean="0"/>
              <a:t>Hue: the color</a:t>
            </a:r>
          </a:p>
          <a:p>
            <a:pPr lvl="1"/>
            <a:r>
              <a:rPr lang="en-US" dirty="0" smtClean="0"/>
              <a:t>Saturation: Colorfulness</a:t>
            </a:r>
          </a:p>
          <a:p>
            <a:pPr lvl="1"/>
            <a:r>
              <a:rPr lang="en-US" dirty="0" smtClean="0"/>
              <a:t>Value: Brightness</a:t>
            </a:r>
          </a:p>
          <a:p>
            <a:r>
              <a:rPr lang="en-US" dirty="0" smtClean="0"/>
              <a:t>This makes it easier to differentiate between colors without brightness affecting the results</a:t>
            </a:r>
            <a:endParaRPr lang="en-US" dirty="0"/>
          </a:p>
        </p:txBody>
      </p:sp>
      <p:pic>
        <p:nvPicPr>
          <p:cNvPr id="3074" name="Picture 2" descr="File:Hsl-hsv models.sv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562600" y="1600200"/>
            <a:ext cx="23241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62600" y="6324600"/>
            <a:ext cx="2971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http://en.wikipedia.org/wiki/File:Hsl-hsv_models.svg</a:t>
            </a:r>
          </a:p>
        </p:txBody>
      </p:sp>
    </p:spTree>
    <p:extLst>
      <p:ext uri="{BB962C8B-B14F-4D97-AF65-F5344CB8AC3E}">
        <p14:creationId xmlns:p14="http://schemas.microsoft.com/office/powerpoint/2010/main" val="2851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724400" cy="2133600"/>
          </a:xfrm>
        </p:spPr>
        <p:txBody>
          <a:bodyPr/>
          <a:lstStyle/>
          <a:p>
            <a:r>
              <a:rPr lang="en-US" dirty="0" smtClean="0"/>
              <a:t>Split view of converted image (H, S, V)</a:t>
            </a:r>
          </a:p>
          <a:p>
            <a:r>
              <a:rPr lang="en-US" dirty="0" smtClean="0"/>
              <a:t>Compression artifacts are clearly present</a:t>
            </a: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" t="5512" r="1679" b="2511"/>
          <a:stretch/>
        </p:blipFill>
        <p:spPr bwMode="auto">
          <a:xfrm>
            <a:off x="1676400" y="4077524"/>
            <a:ext cx="3352800" cy="250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" t="6297" r="1484" b="2497"/>
          <a:stretch/>
        </p:blipFill>
        <p:spPr bwMode="auto">
          <a:xfrm>
            <a:off x="5546123" y="4088791"/>
            <a:ext cx="3340100" cy="249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t="5625" r="1515" b="1610"/>
          <a:stretch/>
        </p:blipFill>
        <p:spPr bwMode="auto">
          <a:xfrm>
            <a:off x="5562599" y="1209093"/>
            <a:ext cx="3340101" cy="252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33663" y="13716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5936" y="407752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33663" y="408879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Threshold each channel, combine the results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" t="6362" r="1749" b="2251"/>
          <a:stretch/>
        </p:blipFill>
        <p:spPr bwMode="auto">
          <a:xfrm>
            <a:off x="3200400" y="2292525"/>
            <a:ext cx="5548185" cy="414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61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Why </a:t>
            </a:r>
            <a:r>
              <a:rPr lang="en-US" dirty="0" err="1" smtClean="0"/>
              <a:t>OpenCV</a:t>
            </a:r>
            <a:r>
              <a:rPr lang="en-US" dirty="0" err="1"/>
              <a:t>+</a:t>
            </a:r>
            <a:r>
              <a:rPr lang="en-US" dirty="0" err="1" smtClean="0"/>
              <a:t>Python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What can you do with </a:t>
            </a:r>
            <a:r>
              <a:rPr lang="en-US" dirty="0" err="1" smtClean="0"/>
              <a:t>OpenCV</a:t>
            </a:r>
            <a:r>
              <a:rPr lang="en-US" dirty="0" err="1"/>
              <a:t>+</a:t>
            </a:r>
            <a:r>
              <a:rPr lang="en-US" dirty="0" err="1" smtClean="0"/>
              <a:t>Python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hello_world.py</a:t>
            </a:r>
          </a:p>
          <a:p>
            <a:r>
              <a:rPr lang="en-US" dirty="0" smtClean="0"/>
              <a:t>In-depth practical example: </a:t>
            </a:r>
          </a:p>
          <a:p>
            <a:pPr lvl="1"/>
            <a:r>
              <a:rPr lang="en-US" dirty="0" smtClean="0"/>
              <a:t>Target detection for 2013 FIRST Robotics Competition</a:t>
            </a:r>
          </a:p>
        </p:txBody>
      </p:sp>
    </p:spTree>
    <p:extLst>
      <p:ext uri="{BB962C8B-B14F-4D97-AF65-F5344CB8AC3E}">
        <p14:creationId xmlns:p14="http://schemas.microsoft.com/office/powerpoint/2010/main" val="19924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findContours</a:t>
            </a:r>
            <a:r>
              <a:rPr lang="en-US" dirty="0" smtClean="0"/>
              <a:t>() to find regions of interest</a:t>
            </a:r>
          </a:p>
          <a:p>
            <a:pPr lvl="1"/>
            <a:r>
              <a:rPr lang="en-US" dirty="0" smtClean="0"/>
              <a:t>Returns a list of points bounding each contour</a:t>
            </a:r>
          </a:p>
          <a:p>
            <a:pPr lvl="1"/>
            <a:r>
              <a:rPr lang="en-US" dirty="0" smtClean="0"/>
              <a:t>Also returns a hierarchy, </a:t>
            </a:r>
            <a:br>
              <a:rPr lang="en-US" dirty="0" smtClean="0"/>
            </a:br>
            <a:r>
              <a:rPr lang="en-US" dirty="0" smtClean="0"/>
              <a:t>so you can determine </a:t>
            </a:r>
            <a:br>
              <a:rPr lang="en-US" dirty="0" smtClean="0"/>
            </a:br>
            <a:r>
              <a:rPr lang="en-US" dirty="0" smtClean="0"/>
              <a:t>whether a contour is </a:t>
            </a:r>
            <a:br>
              <a:rPr lang="en-US" dirty="0" smtClean="0"/>
            </a:br>
            <a:r>
              <a:rPr lang="en-US" dirty="0" smtClean="0"/>
              <a:t>entirely inside another </a:t>
            </a:r>
            <a:br>
              <a:rPr lang="en-US" dirty="0" smtClean="0"/>
            </a:br>
            <a:r>
              <a:rPr lang="en-US" dirty="0" smtClean="0"/>
              <a:t>contour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" t="5797" r="1549" b="1790"/>
          <a:stretch/>
        </p:blipFill>
        <p:spPr bwMode="auto">
          <a:xfrm>
            <a:off x="4876800" y="3505200"/>
            <a:ext cx="4012374" cy="302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3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Contour analysis</a:t>
            </a:r>
          </a:p>
          <a:p>
            <a:pPr lvl="1"/>
            <a:r>
              <a:rPr lang="en-US" dirty="0" smtClean="0"/>
              <a:t>Discard non-convex contours</a:t>
            </a:r>
          </a:p>
          <a:p>
            <a:pPr lvl="1"/>
            <a:r>
              <a:rPr lang="en-US" dirty="0" smtClean="0"/>
              <a:t>Convert to polygon approximation (</a:t>
            </a:r>
            <a:r>
              <a:rPr lang="en-US" dirty="0" err="1" smtClean="0"/>
              <a:t>approxPolyDP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Discard polygons that aren’t rectangles</a:t>
            </a:r>
          </a:p>
          <a:p>
            <a:pPr lvl="1"/>
            <a:r>
              <a:rPr lang="en-US" dirty="0" smtClean="0"/>
              <a:t>Find a minimal rotated bounding rectangle to perform analysis on (</a:t>
            </a:r>
            <a:r>
              <a:rPr lang="en-US" dirty="0" err="1" smtClean="0"/>
              <a:t>minAreaRect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analysis</a:t>
            </a:r>
          </a:p>
          <a:p>
            <a:pPr lvl="1"/>
            <a:r>
              <a:rPr lang="en-US" dirty="0" smtClean="0"/>
              <a:t>Determine ratio of rectangle sides to see if they match target sizes</a:t>
            </a:r>
          </a:p>
          <a:p>
            <a:pPr lvl="1"/>
            <a:r>
              <a:rPr lang="en-US" dirty="0" smtClean="0"/>
              <a:t>Ensure rectangles have at least one horizontal line and two nearly vertical lines</a:t>
            </a:r>
          </a:p>
          <a:p>
            <a:pPr lvl="1"/>
            <a:r>
              <a:rPr lang="en-US" dirty="0" smtClean="0"/>
              <a:t>Remove duplicates (inner part of rectangle)</a:t>
            </a:r>
          </a:p>
        </p:txBody>
      </p:sp>
    </p:spTree>
    <p:extLst>
      <p:ext uri="{BB962C8B-B14F-4D97-AF65-F5344CB8AC3E}">
        <p14:creationId xmlns:p14="http://schemas.microsoft.com/office/powerpoint/2010/main" val="288235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analysis</a:t>
            </a:r>
          </a:p>
          <a:p>
            <a:pPr lvl="1"/>
            <a:r>
              <a:rPr lang="en-US" dirty="0" smtClean="0"/>
              <a:t>Determine </a:t>
            </a:r>
            <a:r>
              <a:rPr lang="en-US" dirty="0"/>
              <a:t>from </a:t>
            </a:r>
            <a:r>
              <a:rPr lang="en-US" dirty="0" smtClean="0"/>
              <a:t>ratio (w/h) </a:t>
            </a:r>
            <a:r>
              <a:rPr lang="en-US" dirty="0"/>
              <a:t>whether it’s a top/middle/low </a:t>
            </a:r>
            <a:r>
              <a:rPr lang="en-US" dirty="0" smtClean="0"/>
              <a:t>target</a:t>
            </a:r>
          </a:p>
          <a:p>
            <a:pPr lvl="2"/>
            <a:r>
              <a:rPr lang="en-US" dirty="0" smtClean="0"/>
              <a:t>Targets at each level are a different size</a:t>
            </a:r>
            <a:endParaRPr lang="en-US" dirty="0"/>
          </a:p>
          <a:p>
            <a:pPr lvl="1"/>
            <a:r>
              <a:rPr lang="en-US" dirty="0"/>
              <a:t>Determine from relative position whether it’s the left or right target we’re looking </a:t>
            </a:r>
            <a:r>
              <a:rPr lang="en-US" dirty="0" smtClean="0"/>
              <a:t>at</a:t>
            </a:r>
          </a:p>
          <a:p>
            <a:pPr lvl="2"/>
            <a:r>
              <a:rPr lang="en-US" dirty="0" smtClean="0"/>
              <a:t>The left middle target will always be the target left of a top target, etc..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pretty pictures and labels, and we’re done!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" t="6094" r="1779" b="1993"/>
          <a:stretch/>
        </p:blipFill>
        <p:spPr bwMode="auto">
          <a:xfrm>
            <a:off x="2848232" y="2438400"/>
            <a:ext cx="5356655" cy="402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5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Unfortunately, in last week’s lab cleanup, the extra camera and LEDs were misplaced.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r>
              <a:rPr lang="en-US" dirty="0" smtClean="0">
                <a:sym typeface="Wingdings" pitchFamily="2" charset="2"/>
              </a:rPr>
              <a:t>I’ll show you images from the competition instead!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FRC Team 341, whose image processing code was the base for our code this year</a:t>
            </a:r>
          </a:p>
          <a:p>
            <a:r>
              <a:rPr lang="en-US" dirty="0" smtClean="0"/>
              <a:t>Sam </a:t>
            </a:r>
            <a:r>
              <a:rPr lang="en-US" dirty="0" err="1" smtClean="0"/>
              <a:t>Rosenblum</a:t>
            </a:r>
            <a:r>
              <a:rPr lang="en-US" dirty="0" smtClean="0"/>
              <a:t> and Stephen Rawls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5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OpenCV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Originally developed by Intel</a:t>
            </a:r>
          </a:p>
          <a:p>
            <a:r>
              <a:rPr lang="en-US" dirty="0" smtClean="0"/>
              <a:t>It has thousands of image processing related algorithms and functions available</a:t>
            </a:r>
          </a:p>
          <a:p>
            <a:pPr lvl="1"/>
            <a:r>
              <a:rPr lang="en-US" dirty="0" smtClean="0"/>
              <a:t>Highly optimized and reliable</a:t>
            </a:r>
          </a:p>
          <a:p>
            <a:pPr lvl="1"/>
            <a:r>
              <a:rPr lang="en-US" dirty="0" smtClean="0"/>
              <a:t>Has building blocks that fit together</a:t>
            </a:r>
          </a:p>
          <a:p>
            <a:r>
              <a:rPr lang="en-US" dirty="0" smtClean="0"/>
              <a:t>Let’s you do complex image processing without needing to understand the math</a:t>
            </a:r>
          </a:p>
          <a:p>
            <a:pPr lvl="1"/>
            <a:r>
              <a:rPr lang="en-US" dirty="0" smtClean="0"/>
              <a:t>If you understand the math, it helps!</a:t>
            </a:r>
          </a:p>
        </p:txBody>
      </p:sp>
    </p:spTree>
    <p:extLst>
      <p:ext uri="{BB962C8B-B14F-4D97-AF65-F5344CB8AC3E}">
        <p14:creationId xmlns:p14="http://schemas.microsoft.com/office/powerpoint/2010/main" val="3227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OpenCV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Bindings for multiple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r>
              <a:rPr lang="en-US" dirty="0" smtClean="0"/>
              <a:t>Multiple platforms supported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OSX</a:t>
            </a:r>
          </a:p>
          <a:p>
            <a:pPr lvl="1"/>
            <a:r>
              <a:rPr lang="en-US" dirty="0" smtClean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2971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OpenCV</a:t>
            </a:r>
            <a:r>
              <a:rPr lang="en-US" dirty="0" smtClean="0"/>
              <a:t> provides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I/O:</a:t>
            </a:r>
          </a:p>
          <a:p>
            <a:pPr lvl="1"/>
            <a:r>
              <a:rPr lang="en-US" dirty="0" smtClean="0"/>
              <a:t>Read/Write images from disk</a:t>
            </a:r>
          </a:p>
          <a:p>
            <a:pPr lvl="1"/>
            <a:r>
              <a:rPr lang="en-US" dirty="0" smtClean="0"/>
              <a:t>Use native OS functionality to interface with cameras</a:t>
            </a:r>
          </a:p>
          <a:p>
            <a:r>
              <a:rPr lang="en-US" dirty="0" smtClean="0"/>
              <a:t>Image Segmentation</a:t>
            </a:r>
          </a:p>
          <a:p>
            <a:pPr lvl="1"/>
            <a:r>
              <a:rPr lang="en-US" dirty="0" smtClean="0"/>
              <a:t>Edge finding</a:t>
            </a:r>
          </a:p>
          <a:p>
            <a:pPr lvl="1"/>
            <a:r>
              <a:rPr lang="en-US" dirty="0" smtClean="0"/>
              <a:t>Contour detection</a:t>
            </a:r>
          </a:p>
          <a:p>
            <a:pPr lvl="1"/>
            <a:r>
              <a:rPr lang="en-US" dirty="0" err="1" smtClean="0"/>
              <a:t>Thresholding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442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OpenCV</a:t>
            </a:r>
            <a:r>
              <a:rPr lang="en-US" dirty="0"/>
              <a:t> provides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 detection</a:t>
            </a:r>
          </a:p>
          <a:p>
            <a:r>
              <a:rPr lang="en-US" dirty="0" smtClean="0"/>
              <a:t>Motion tracking</a:t>
            </a:r>
          </a:p>
          <a:p>
            <a:r>
              <a:rPr lang="en-US" dirty="0" smtClean="0"/>
              <a:t>Stereo vision support</a:t>
            </a:r>
          </a:p>
          <a:p>
            <a:r>
              <a:rPr lang="en-US" dirty="0" smtClean="0"/>
              <a:t>Support for GPU acceleration</a:t>
            </a:r>
          </a:p>
          <a:p>
            <a:r>
              <a:rPr lang="en-US" dirty="0" smtClean="0"/>
              <a:t>Machine learning operations</a:t>
            </a:r>
          </a:p>
          <a:p>
            <a:pPr lvl="1"/>
            <a:r>
              <a:rPr lang="en-US" dirty="0" smtClean="0"/>
              <a:t>Classifiers</a:t>
            </a:r>
          </a:p>
          <a:p>
            <a:pPr lvl="1"/>
            <a:r>
              <a:rPr lang="en-US" dirty="0" smtClean="0"/>
              <a:t>Neural networks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OpenCV</a:t>
            </a:r>
            <a:r>
              <a:rPr lang="en-US" dirty="0"/>
              <a:t> provides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with lots of samples</a:t>
            </a:r>
          </a:p>
          <a:p>
            <a:pPr lvl="1"/>
            <a:r>
              <a:rPr lang="en-US" dirty="0" smtClean="0"/>
              <a:t>Face detection</a:t>
            </a:r>
          </a:p>
          <a:p>
            <a:pPr lvl="1"/>
            <a:r>
              <a:rPr lang="en-US" dirty="0" smtClean="0"/>
              <a:t>Edge finding</a:t>
            </a:r>
          </a:p>
          <a:p>
            <a:pPr lvl="1"/>
            <a:r>
              <a:rPr lang="en-US" dirty="0" smtClean="0"/>
              <a:t>Histograms</a:t>
            </a:r>
          </a:p>
          <a:p>
            <a:pPr lvl="1"/>
            <a:r>
              <a:rPr lang="en-US" dirty="0" smtClean="0"/>
              <a:t>Square finder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Lots and lots and lots of stuff…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Python+OpenCV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syntax, rapid prototyping, etc… </a:t>
            </a:r>
          </a:p>
          <a:p>
            <a:r>
              <a:rPr lang="en-US" dirty="0" smtClean="0"/>
              <a:t>Most of the compute intensive work is implemented in C/C++</a:t>
            </a:r>
          </a:p>
          <a:p>
            <a:pPr lvl="1"/>
            <a:r>
              <a:rPr lang="en-US" dirty="0" smtClean="0"/>
              <a:t>Python is just glue, </a:t>
            </a:r>
            <a:r>
              <a:rPr lang="en-US" dirty="0" err="1" smtClean="0"/>
              <a:t>realtime</a:t>
            </a:r>
            <a:r>
              <a:rPr lang="en-US" dirty="0" smtClean="0"/>
              <a:t> operation is possible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is awesome</a:t>
            </a:r>
          </a:p>
        </p:txBody>
      </p:sp>
    </p:spTree>
    <p:extLst>
      <p:ext uri="{BB962C8B-B14F-4D97-AF65-F5344CB8AC3E}">
        <p14:creationId xmlns:p14="http://schemas.microsoft.com/office/powerpoint/2010/main" val="11482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NumPy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/>
              <a:t>image processing libraries use it to hold images, so you can mix and </a:t>
            </a:r>
            <a:r>
              <a:rPr lang="en-US" dirty="0" smtClean="0"/>
              <a:t>match</a:t>
            </a:r>
          </a:p>
          <a:p>
            <a:r>
              <a:rPr lang="en-US" dirty="0"/>
              <a:t>Simple, intuitive, fast operations on multidimensional </a:t>
            </a:r>
            <a:r>
              <a:rPr lang="en-US" dirty="0" smtClean="0"/>
              <a:t>arrays</a:t>
            </a:r>
            <a:endParaRPr lang="en-US" dirty="0"/>
          </a:p>
          <a:p>
            <a:r>
              <a:rPr lang="en-US" dirty="0" smtClean="0"/>
              <a:t>Example: masking, array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62000" y="4724400"/>
            <a:ext cx="7543800" cy="1524000"/>
            <a:chOff x="2133600" y="4114800"/>
            <a:chExt cx="7543800" cy="1524000"/>
          </a:xfrm>
        </p:grpSpPr>
        <p:sp>
          <p:nvSpPr>
            <p:cNvPr id="4" name="Rectangle 3"/>
            <p:cNvSpPr/>
            <p:nvPr/>
          </p:nvSpPr>
          <p:spPr>
            <a:xfrm>
              <a:off x="2133600" y="4114800"/>
              <a:ext cx="7543800" cy="15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33600" y="4138136"/>
              <a:ext cx="7543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img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mask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get_image_and_mask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img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[mask != 0] = 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img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x,y,z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 = 4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30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3398</TotalTime>
  <Words>782</Words>
  <Application>Microsoft Office PowerPoint</Application>
  <PresentationFormat>On-screen Show (4:3)</PresentationFormat>
  <Paragraphs>152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Image processing using  OpenCV and Python</vt:lpstr>
      <vt:lpstr>Agenda</vt:lpstr>
      <vt:lpstr>Why OpenCV?</vt:lpstr>
      <vt:lpstr>Why OpenCV?</vt:lpstr>
      <vt:lpstr>What OpenCV provides</vt:lpstr>
      <vt:lpstr>What OpenCV provides</vt:lpstr>
      <vt:lpstr>What OpenCV provides</vt:lpstr>
      <vt:lpstr>Why Python+OpenCV?</vt:lpstr>
      <vt:lpstr>What is NumPy?</vt:lpstr>
      <vt:lpstr>Install Requirements</vt:lpstr>
      <vt:lpstr>Hello World!</vt:lpstr>
      <vt:lpstr>Practical Example</vt:lpstr>
      <vt:lpstr>Practical Example</vt:lpstr>
      <vt:lpstr>Practical Example</vt:lpstr>
      <vt:lpstr>Practical Example</vt:lpstr>
      <vt:lpstr>Practical Example</vt:lpstr>
      <vt:lpstr>Practical Example</vt:lpstr>
      <vt:lpstr>Practical Example</vt:lpstr>
      <vt:lpstr>Practical Example</vt:lpstr>
      <vt:lpstr>Practical Example</vt:lpstr>
      <vt:lpstr>Practical Example</vt:lpstr>
      <vt:lpstr>Practical Example</vt:lpstr>
      <vt:lpstr>Practical Example</vt:lpstr>
      <vt:lpstr>Practical Example</vt:lpstr>
      <vt:lpstr>Live Demo</vt:lpstr>
      <vt:lpstr>Questions?</vt:lpstr>
      <vt:lpstr>Thanks 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dspicuzz</dc:creator>
  <cp:lastModifiedBy>Dustin Spicuzza</cp:lastModifiedBy>
  <cp:revision>35</cp:revision>
  <dcterms:created xsi:type="dcterms:W3CDTF">2006-08-16T00:00:00Z</dcterms:created>
  <dcterms:modified xsi:type="dcterms:W3CDTF">2013-05-07T17:34:32Z</dcterms:modified>
</cp:coreProperties>
</file>