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Barlow Semi Condensed"/>
      <p:regular r:id="rId17"/>
      <p:bold r:id="rId18"/>
      <p:italic r:id="rId19"/>
      <p:boldItalic r:id="rId20"/>
    </p:embeddedFont>
    <p:embeddedFont>
      <p:font typeface="Barlow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boldItalic.fntdata"/><Relationship Id="rId11" Type="http://schemas.openxmlformats.org/officeDocument/2006/relationships/slide" Target="slides/slide6.xml"/><Relationship Id="rId22" Type="http://schemas.openxmlformats.org/officeDocument/2006/relationships/font" Target="fonts/Barlow-bold.fntdata"/><Relationship Id="rId10" Type="http://schemas.openxmlformats.org/officeDocument/2006/relationships/slide" Target="slides/slide5.xml"/><Relationship Id="rId21" Type="http://schemas.openxmlformats.org/officeDocument/2006/relationships/font" Target="fonts/Barlow-regular.fntdata"/><Relationship Id="rId13" Type="http://schemas.openxmlformats.org/officeDocument/2006/relationships/slide" Target="slides/slide8.xml"/><Relationship Id="rId24" Type="http://schemas.openxmlformats.org/officeDocument/2006/relationships/font" Target="fonts/Barlow-boldItalic.fntdata"/><Relationship Id="rId12" Type="http://schemas.openxmlformats.org/officeDocument/2006/relationships/slide" Target="slides/slide7.xml"/><Relationship Id="rId23" Type="http://schemas.openxmlformats.org/officeDocument/2006/relationships/font" Target="fonts/Barlow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arlowSemiCondense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arlowSemiCondensed-italic.fntdata"/><Relationship Id="rId6" Type="http://schemas.openxmlformats.org/officeDocument/2006/relationships/slide" Target="slides/slide1.xml"/><Relationship Id="rId18" Type="http://schemas.openxmlformats.org/officeDocument/2006/relationships/font" Target="fonts/BarlowSemi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e3075fa2a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e3075fa2a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1d93566a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1d93566a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f71104f4f_0_8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8f71104f4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20078fe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20078fe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f794da7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f794da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f794da70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f794da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f794da7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f794da7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f71104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f71104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e3075fa2a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e3075fa2a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e3075fa2a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e3075fa2a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+ Subtitle">
  <p:cSld name="2 Column + Sub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457200"/>
            <a:ext cx="82158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773218"/>
            <a:ext cx="44166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None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Barlow"/>
              <a:buChar char="●"/>
              <a:defRPr>
                <a:latin typeface="Barlow"/>
                <a:ea typeface="Barlow"/>
                <a:cs typeface="Barlow"/>
                <a:sym typeface="Barlow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Barlow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>
                <a:latin typeface="Barlow"/>
                <a:ea typeface="Barlow"/>
                <a:cs typeface="Barlow"/>
                <a:sym typeface="Barlow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Barlow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57200" y="46491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7773557" y="4735240"/>
            <a:ext cx="913604" cy="187436"/>
            <a:chOff x="3587766" y="2914650"/>
            <a:chExt cx="5014294" cy="1028736"/>
          </a:xfrm>
        </p:grpSpPr>
        <p:sp>
          <p:nvSpPr>
            <p:cNvPr id="55" name="Google Shape;55;p13"/>
            <p:cNvSpPr/>
            <p:nvPr/>
          </p:nvSpPr>
          <p:spPr>
            <a:xfrm>
              <a:off x="3587766" y="2914650"/>
              <a:ext cx="1172609" cy="1028736"/>
            </a:xfrm>
            <a:custGeom>
              <a:rect b="b" l="l" r="r" t="t"/>
              <a:pathLst>
                <a:path extrusionOk="0" h="1028736" w="1172609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056908" y="3086100"/>
              <a:ext cx="718111" cy="685800"/>
            </a:xfrm>
            <a:custGeom>
              <a:rect b="b" l="l" r="r" t="t"/>
              <a:pathLst>
                <a:path extrusionOk="0" h="685800" w="718111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878396" y="3090862"/>
              <a:ext cx="482897" cy="681037"/>
            </a:xfrm>
            <a:custGeom>
              <a:rect b="b" l="l" r="r" t="t"/>
              <a:pathLst>
                <a:path extrusionOk="0" h="681037" w="48289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857041" y="3086100"/>
              <a:ext cx="718492" cy="685800"/>
            </a:xfrm>
            <a:custGeom>
              <a:rect b="b" l="l" r="r" t="t"/>
              <a:pathLst>
                <a:path extrusionOk="0" h="685800" w="718492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7688143" y="3090862"/>
              <a:ext cx="134693" cy="681037"/>
            </a:xfrm>
            <a:custGeom>
              <a:rect b="b" l="l" r="r" t="t"/>
              <a:pathLst>
                <a:path extrusionOk="0" h="681037" w="134693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8012740" y="3091148"/>
              <a:ext cx="589320" cy="680751"/>
            </a:xfrm>
            <a:custGeom>
              <a:rect b="b" l="l" r="r" t="t"/>
              <a:pathLst>
                <a:path extrusionOk="0" h="680751" w="589320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6320742" y="3090862"/>
              <a:ext cx="556384" cy="681037"/>
            </a:xfrm>
            <a:custGeom>
              <a:rect b="b" l="l" r="r" t="t"/>
              <a:pathLst>
                <a:path extrusionOk="0" h="681037" w="556384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CC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412" y="1051750"/>
            <a:ext cx="3497175" cy="349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ctrTitle"/>
          </p:nvPr>
        </p:nvSpPr>
        <p:spPr>
          <a:xfrm>
            <a:off x="311700" y="598950"/>
            <a:ext cx="8520600" cy="854100"/>
          </a:xfrm>
          <a:prstGeom prst="rect">
            <a:avLst/>
          </a:prstGeom>
          <a:effectLst>
            <a:outerShdw blurRad="1428750" rotWithShape="0" algn="bl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b="1" lang="en" sz="4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How did Altair’s RapidMiner help Team 3322 A</a:t>
            </a:r>
            <a:r>
              <a:rPr b="1" lang="en" sz="4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chieve</a:t>
            </a:r>
            <a:r>
              <a:rPr b="1" lang="en" sz="4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Success?</a:t>
            </a:r>
            <a:endParaRPr b="1" sz="65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722600" y="4262000"/>
            <a:ext cx="569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Presented by Team 3322: Eagle Evolution</a:t>
            </a:r>
            <a:endParaRPr sz="25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CC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Match Strategy with Real-Time Analysis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25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-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Presently, we do not often discuss strategy with driveteam before each qualification match as we cannot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interpret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the data fast enough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-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Next year, we are planning on using bluetooth to update the data after each match 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-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Using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RapidMiner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real-time analysis, we can then help provide our alliance the optimal strategy for each match based on the strengths our alliance members and opponents. (Time with drive team is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scarce - we need to use it well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)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CC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28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On behalf of Team 3322, we thank Altair for their continued support and 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appreciate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the 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opportunity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they have 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given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us!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35379"/>
          <a:stretch/>
        </p:blipFill>
        <p:spPr>
          <a:xfrm>
            <a:off x="645575" y="1403950"/>
            <a:ext cx="7715701" cy="373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CC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6322671" y="1100045"/>
            <a:ext cx="2798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4616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Marek Gustitus</a:t>
            </a:r>
            <a:r>
              <a:rPr b="1"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: 3322 </a:t>
            </a:r>
            <a:r>
              <a:rPr b="1"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Scouting Team Lead - Skyline High School</a:t>
            </a:r>
            <a:endParaRPr b="1" i="1" sz="12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457200"/>
            <a:ext cx="82158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" sz="2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RapidMiner Allowed Team 3322 to Visualize Shot Data in the </a:t>
            </a:r>
            <a:r>
              <a:rPr lang="en" sz="2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Crescendo</a:t>
            </a:r>
            <a:r>
              <a:rPr lang="en" sz="2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2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Competition</a:t>
            </a:r>
            <a:endParaRPr sz="2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57200" y="3220778"/>
            <a:ext cx="46635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88"/>
              <a:buFont typeface="Arial"/>
              <a:buNone/>
            </a:pPr>
            <a:r>
              <a:rPr b="1" lang="en" sz="1588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Value:</a:t>
            </a:r>
            <a:endParaRPr b="1" sz="1588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88"/>
              <a:buFont typeface="Arial"/>
              <a:buNone/>
            </a:pPr>
            <a:r>
              <a:rPr lang="en" sz="1588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The team was able to leverage the data to help pick well matched alliance partners and to make strategic design decisions as the season progressed.</a:t>
            </a:r>
            <a:endParaRPr>
              <a:solidFill>
                <a:srgbClr val="26262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57200" y="2139184"/>
            <a:ext cx="46635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Solution:</a:t>
            </a:r>
            <a:endParaRPr b="1"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Using RapidMiner, we developed a shot chart that allowed our scouting team to capture where shots were taken from and if they were makes or misses.</a:t>
            </a:r>
            <a:endParaRPr sz="1100">
              <a:solidFill>
                <a:srgbClr val="26262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57200" y="1130833"/>
            <a:ext cx="40836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Challenge: </a:t>
            </a:r>
            <a:endParaRPr b="1"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3322</a:t>
            </a: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wanted an easy </a:t>
            </a: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way</a:t>
            </a: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to see where teams were shooting from and how </a:t>
            </a: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accurate they were.</a:t>
            </a:r>
            <a:endParaRPr>
              <a:solidFill>
                <a:srgbClr val="26262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320956" y="3418447"/>
            <a:ext cx="3657600" cy="1236000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FFFFFF"/>
              </a:gs>
              <a:gs pos="40000">
                <a:srgbClr val="E5E5E5"/>
              </a:gs>
              <a:gs pos="60000">
                <a:srgbClr val="E5E5E5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A9E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i="1" lang="en">
                <a:solidFill>
                  <a:srgbClr val="00A9E0"/>
                </a:solidFill>
              </a:rPr>
              <a:t>Altair's RapidMiner gave me insight and experience with big data without having taken AP Statistics </a:t>
            </a:r>
            <a:r>
              <a:rPr i="1" lang="en" sz="1400">
                <a:solidFill>
                  <a:srgbClr val="00A9E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A9E0"/>
                </a:solidFill>
                <a:latin typeface="Arial"/>
                <a:ea typeface="Arial"/>
                <a:cs typeface="Arial"/>
                <a:sym typeface="Arial"/>
              </a:rPr>
              <a:t> 	– Name of person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911666" y="940391"/>
            <a:ext cx="479400" cy="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322671" y="1955695"/>
            <a:ext cx="2798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4616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Sean Goodson</a:t>
            </a:r>
            <a:r>
              <a:rPr b="1"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: 3322 Scouting Team - Skyline High School</a:t>
            </a:r>
            <a:endParaRPr b="1" i="1" sz="12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430475" y="3495900"/>
            <a:ext cx="3351600" cy="9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“RapidMiner made the separation of data for the shots much easier and cleaner. It was incredibly helpful when scouting.”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-Marek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36038" l="11568" r="55585" t="15458"/>
          <a:stretch/>
        </p:blipFill>
        <p:spPr>
          <a:xfrm>
            <a:off x="5430475" y="683500"/>
            <a:ext cx="947832" cy="104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150" y="1813038"/>
            <a:ext cx="1014475" cy="984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CC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913788" y="4369325"/>
            <a:ext cx="1316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Our App</a:t>
            </a:r>
            <a:endParaRPr sz="24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89" name="Google Shape;89;p16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25" y="122425"/>
            <a:ext cx="2546584" cy="406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 title="imag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3909" y="122425"/>
            <a:ext cx="2536175" cy="40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 title="imag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1075" y="122425"/>
            <a:ext cx="2546575" cy="406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CC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Our Shot Chart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11700" y="1120125"/>
            <a:ext cx="28392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With RapidMiner it was EASY to sort this data by team and event for maximum efficiency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Chart includes all shots from all teams at our 1st competition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" name="Google Shape;98;p17"/>
          <p:cNvSpPr/>
          <p:nvPr/>
        </p:nvSpPr>
        <p:spPr>
          <a:xfrm rot="5400000">
            <a:off x="3387800" y="1546625"/>
            <a:ext cx="882000" cy="423000"/>
          </a:xfrm>
          <a:prstGeom prst="trapezoid">
            <a:avLst>
              <a:gd fmla="val 51708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22482" l="7753" r="30613" t="5111"/>
          <a:stretch/>
        </p:blipFill>
        <p:spPr>
          <a:xfrm>
            <a:off x="3276050" y="445025"/>
            <a:ext cx="5556249" cy="394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 rot="5400000">
            <a:off x="3364755" y="1352132"/>
            <a:ext cx="1067400" cy="650700"/>
          </a:xfrm>
          <a:prstGeom prst="trapezoid">
            <a:avLst>
              <a:gd fmla="val 33556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CC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3322 Chart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11700" y="1120125"/>
            <a:ext cx="23892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Chart for a single team illuminates shooting preferences and accuracy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Especially for our Week 1 competition, 3322 was: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AutoNum type="arabicParenR"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highly accurate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AutoNum type="arabicParenR"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limited to one shooting location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" name="Google Shape;107;p18"/>
          <p:cNvSpPr/>
          <p:nvPr/>
        </p:nvSpPr>
        <p:spPr>
          <a:xfrm rot="5400000">
            <a:off x="3328717" y="1739075"/>
            <a:ext cx="771900" cy="342900"/>
          </a:xfrm>
          <a:prstGeom prst="trapezoid">
            <a:avLst>
              <a:gd fmla="val 51708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21756" l="7414" r="28110" t="10021"/>
          <a:stretch/>
        </p:blipFill>
        <p:spPr>
          <a:xfrm>
            <a:off x="2912525" y="522825"/>
            <a:ext cx="5863174" cy="42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 rot="5400000">
            <a:off x="3328717" y="1739075"/>
            <a:ext cx="771900" cy="342900"/>
          </a:xfrm>
          <a:prstGeom prst="trapezoid">
            <a:avLst>
              <a:gd fmla="val 51708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10" name="Google Shape;110;p18"/>
          <p:cNvSpPr/>
          <p:nvPr/>
        </p:nvSpPr>
        <p:spPr>
          <a:xfrm rot="5400000">
            <a:off x="3288555" y="1580732"/>
            <a:ext cx="1067400" cy="650700"/>
          </a:xfrm>
          <a:prstGeom prst="trapezoid">
            <a:avLst>
              <a:gd fmla="val 33556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CC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Pivoting Shooter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11700" y="1120125"/>
            <a:ext cx="23892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Chart for a single team illuminates shooting preferences and accuracy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This team was: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AutoNum type="arabicParenR"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Less likely to conflict with our preferred location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AutoNum type="arabicParenR"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Had some accuracy issues from distance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18596" l="6338" r="25937" t="9600"/>
          <a:stretch/>
        </p:blipFill>
        <p:spPr>
          <a:xfrm>
            <a:off x="2880800" y="611175"/>
            <a:ext cx="6093876" cy="423561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 rot="5400000">
            <a:off x="3328717" y="1739075"/>
            <a:ext cx="771900" cy="342900"/>
          </a:xfrm>
          <a:prstGeom prst="trapezoid">
            <a:avLst>
              <a:gd fmla="val 51708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19" name="Google Shape;119;p19"/>
          <p:cNvSpPr/>
          <p:nvPr/>
        </p:nvSpPr>
        <p:spPr>
          <a:xfrm rot="5400000">
            <a:off x="3243468" y="1585182"/>
            <a:ext cx="1067400" cy="650700"/>
          </a:xfrm>
          <a:prstGeom prst="trapezoid">
            <a:avLst>
              <a:gd fmla="val 33556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CC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How The Shot Chart Helped Us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AutoNum type="arabicParenR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The shot chart helped us identify teams for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alliance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selection that: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AutoNum type="alphaLcParenR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Were highly accurate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AutoNum type="alphaLcParenR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Could shoot well from distance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AutoNum type="alphaLcParenR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Did not overlap in the same scoring locations as we did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Barlow"/>
              <a:buAutoNum type="arabicParenR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The shot chart also helped us make strategic design decisions between our Week 1 and Week 3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competitions: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AutoNum type="alphaLcParenR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We found that in Week 1, pivoting shooters had low accuracy at distance.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AutoNum type="alphaLcParenR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The scout team presented this information to team leadership and our subteams.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AutoNum type="alphaLcParenR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Collectively as a team, we then we able to make the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most efficient decisions for what subsystems of the robot would be upgraded before our week 3 competition - in this case, we decided that upgrading to a pivoting shooter would not be as valuable as focusing on trap and auton improvements.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CC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Going Forward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1" name="Google Shape;13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How we plan to use RapidMiner in the future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-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Easier Analysis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-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Match Strategy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-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Communication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CC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Future Possibilities using RapidMiner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324550" y="1075275"/>
            <a:ext cx="4247400" cy="3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Currently: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Our data: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-"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Have to manually compare many different factors in one spreadsheet to find the best teams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-"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Total Notes Scored to simplify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-"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Rely on Statbotics EPA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-"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Miss out on the value from data collected in the last qualifying matches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-"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Simple, but has inaccuracies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-"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"</a:t>
            </a: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Easy Event Syndrome</a:t>
            </a: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"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4726350" y="1075275"/>
            <a:ext cx="42474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With RapidMiner</a:t>
            </a: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-"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Data Visualization will help us quickly find the best teams for our alliance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-"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Machine Learning tools will help us assess each team's overall strength using our own data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-"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Enable the team to start looking for other team’s trends within a competition - steady improvement from start to finish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