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9"/>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78"/>
      </p:cViewPr>
      <p:guideLst>
        <p:guide orient="horz" pos="2160"/>
        <p:guide pos="2880"/>
      </p:guideLst>
    </p:cSldViewPr>
  </p:slideViewPr>
  <p:notesTextViewPr>
    <p:cViewPr>
      <p:scale>
        <a:sx n="1" d="1"/>
        <a:sy n="1" d="1"/>
      </p:scale>
      <p:origin x="0" y="0"/>
    </p:cViewPr>
  </p:notesTextViewPr>
  <p:sorterViewPr>
    <p:cViewPr>
      <p:scale>
        <a:sx n="100" d="100"/>
        <a:sy n="100" d="100"/>
      </p:scale>
      <p:origin x="0" y="18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77D147-3A08-4FF9-B67B-4313CDA90B28}" type="datetimeFigureOut">
              <a:rPr lang="el-GR" smtClean="0"/>
              <a:t>17/12/2015</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50D460-2D8D-41A8-BFE4-075C4BECBBC9}" type="slidenum">
              <a:rPr lang="el-GR" smtClean="0"/>
              <a:t>‹#›</a:t>
            </a:fld>
            <a:endParaRPr lang="el-GR"/>
          </a:p>
        </p:txBody>
      </p:sp>
    </p:spTree>
    <p:extLst>
      <p:ext uri="{BB962C8B-B14F-4D97-AF65-F5344CB8AC3E}">
        <p14:creationId xmlns:p14="http://schemas.microsoft.com/office/powerpoint/2010/main" val="135983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3F886025-D8A8-48E0-8729-081C89505196}" type="datetime1">
              <a:rPr lang="el-GR" smtClean="0"/>
              <a:t>17/12/2015</a:t>
            </a:fld>
            <a:endParaRPr lang="el-GR"/>
          </a:p>
        </p:txBody>
      </p:sp>
      <p:sp>
        <p:nvSpPr>
          <p:cNvPr id="20" name="Slide Number Placeholder 19"/>
          <p:cNvSpPr>
            <a:spLocks noGrp="1"/>
          </p:cNvSpPr>
          <p:nvPr>
            <p:ph type="sldNum" sz="quarter" idx="11"/>
          </p:nvPr>
        </p:nvSpPr>
        <p:spPr>
          <a:xfrm>
            <a:off x="7924800" y="6610350"/>
            <a:ext cx="1198880" cy="228600"/>
          </a:xfrm>
        </p:spPr>
        <p:txBody>
          <a:bodyPr/>
          <a:lstStyle/>
          <a:p>
            <a:fld id="{FDDF8D53-F6B1-4C69-A77E-72F296F29BFB}" type="slidenum">
              <a:rPr lang="el-GR" smtClean="0"/>
              <a:t>‹#›</a:t>
            </a:fld>
            <a:endParaRPr lang="el-GR"/>
          </a:p>
        </p:txBody>
      </p:sp>
      <p:sp>
        <p:nvSpPr>
          <p:cNvPr id="21" name="Footer Placeholder 20"/>
          <p:cNvSpPr>
            <a:spLocks noGrp="1"/>
          </p:cNvSpPr>
          <p:nvPr>
            <p:ph type="ftr" sz="quarter" idx="12"/>
          </p:nvPr>
        </p:nvSpPr>
        <p:spPr>
          <a:xfrm>
            <a:off x="457200" y="6611112"/>
            <a:ext cx="5600700" cy="228600"/>
          </a:xfrm>
        </p:spPr>
        <p:txBody>
          <a:bodyPr/>
          <a:lstStyle/>
          <a:p>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Date Placeholder 21"/>
          <p:cNvSpPr>
            <a:spLocks noGrp="1"/>
          </p:cNvSpPr>
          <p:nvPr>
            <p:ph type="dt" sz="half" idx="10"/>
          </p:nvPr>
        </p:nvSpPr>
        <p:spPr/>
        <p:txBody>
          <a:bodyPr/>
          <a:lstStyle/>
          <a:p>
            <a:fld id="{9FD5515F-4107-4C8D-8D38-E09B8DDC6876}" type="datetime1">
              <a:rPr lang="el-GR" smtClean="0"/>
              <a:t>17/12/2015</a:t>
            </a:fld>
            <a:endParaRPr lang="el-GR"/>
          </a:p>
        </p:txBody>
      </p:sp>
      <p:sp>
        <p:nvSpPr>
          <p:cNvPr id="23" name="Slide Number Placeholder 22"/>
          <p:cNvSpPr>
            <a:spLocks noGrp="1"/>
          </p:cNvSpPr>
          <p:nvPr>
            <p:ph type="sldNum" sz="quarter" idx="11"/>
          </p:nvPr>
        </p:nvSpPr>
        <p:spPr/>
        <p:txBody>
          <a:bodyPr/>
          <a:lstStyle/>
          <a:p>
            <a:fld id="{FDDF8D53-F6B1-4C69-A77E-72F296F29BFB}" type="slidenum">
              <a:rPr lang="el-GR" smtClean="0"/>
              <a:t>‹#›</a:t>
            </a:fld>
            <a:endParaRPr lang="el-GR"/>
          </a:p>
        </p:txBody>
      </p:sp>
      <p:sp>
        <p:nvSpPr>
          <p:cNvPr id="24" name="Footer Placeholder 23"/>
          <p:cNvSpPr>
            <a:spLocks noGrp="1"/>
          </p:cNvSpPr>
          <p:nvPr>
            <p:ph type="ftr" sz="quarter" idx="12"/>
          </p:nvPr>
        </p:nvSpPr>
        <p:spPr/>
        <p:txBody>
          <a:bodyPr/>
          <a:lstStyle/>
          <a:p>
            <a:endParaRPr lang="el-GR"/>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Date Placeholder 21"/>
          <p:cNvSpPr>
            <a:spLocks noGrp="1"/>
          </p:cNvSpPr>
          <p:nvPr>
            <p:ph type="dt" sz="half" idx="10"/>
          </p:nvPr>
        </p:nvSpPr>
        <p:spPr/>
        <p:txBody>
          <a:bodyPr/>
          <a:lstStyle/>
          <a:p>
            <a:fld id="{1AD4719C-9090-4894-9C23-7D1B6B5D3DA7}" type="datetime1">
              <a:rPr lang="el-GR" smtClean="0"/>
              <a:t>17/12/2015</a:t>
            </a:fld>
            <a:endParaRPr lang="el-GR"/>
          </a:p>
        </p:txBody>
      </p:sp>
      <p:sp>
        <p:nvSpPr>
          <p:cNvPr id="23" name="Slide Number Placeholder 22"/>
          <p:cNvSpPr>
            <a:spLocks noGrp="1"/>
          </p:cNvSpPr>
          <p:nvPr>
            <p:ph type="sldNum" sz="quarter" idx="11"/>
          </p:nvPr>
        </p:nvSpPr>
        <p:spPr/>
        <p:txBody>
          <a:bodyPr/>
          <a:lstStyle/>
          <a:p>
            <a:fld id="{FDDF8D53-F6B1-4C69-A77E-72F296F29BFB}" type="slidenum">
              <a:rPr lang="el-GR" smtClean="0"/>
              <a:t>‹#›</a:t>
            </a:fld>
            <a:endParaRPr lang="el-GR"/>
          </a:p>
        </p:txBody>
      </p:sp>
      <p:sp>
        <p:nvSpPr>
          <p:cNvPr id="24" name="Footer Placeholder 23"/>
          <p:cNvSpPr>
            <a:spLocks noGrp="1"/>
          </p:cNvSpPr>
          <p:nvPr>
            <p:ph type="ftr" sz="quarter" idx="12"/>
          </p:nvPr>
        </p:nvSpPr>
        <p:spPr/>
        <p:txBody>
          <a:bodyPr/>
          <a:lstStyle/>
          <a:p>
            <a:endParaRPr lang="el-GR"/>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CD23A1D0-8372-4D2E-8F9E-501EE02212A1}" type="datetime1">
              <a:rPr lang="el-GR" smtClean="0"/>
              <a:t>17/12/2015</a:t>
            </a:fld>
            <a:endParaRPr lang="el-GR"/>
          </a:p>
        </p:txBody>
      </p:sp>
      <p:sp>
        <p:nvSpPr>
          <p:cNvPr id="18" name="Slide Number Placeholder 17"/>
          <p:cNvSpPr>
            <a:spLocks noGrp="1"/>
          </p:cNvSpPr>
          <p:nvPr>
            <p:ph type="sldNum" sz="quarter" idx="11"/>
          </p:nvPr>
        </p:nvSpPr>
        <p:spPr/>
        <p:txBody>
          <a:bodyPr/>
          <a:lstStyle/>
          <a:p>
            <a:fld id="{FDDF8D53-F6B1-4C69-A77E-72F296F29BFB}" type="slidenum">
              <a:rPr lang="el-GR" smtClean="0"/>
              <a:t>‹#›</a:t>
            </a:fld>
            <a:endParaRPr lang="el-GR"/>
          </a:p>
        </p:txBody>
      </p:sp>
      <p:sp>
        <p:nvSpPr>
          <p:cNvPr id="20" name="Footer Placeholder 19"/>
          <p:cNvSpPr>
            <a:spLocks noGrp="1"/>
          </p:cNvSpPr>
          <p:nvPr>
            <p:ph type="ftr" sz="quarter" idx="12"/>
          </p:nvPr>
        </p:nvSpPr>
        <p:spPr/>
        <p:txBody>
          <a:bodyPr/>
          <a:lstStyle/>
          <a:p>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FE32F220-0F73-4F48-9959-320307E5B3EC}" type="datetime1">
              <a:rPr lang="el-GR" smtClean="0"/>
              <a:t>17/12/2015</a:t>
            </a:fld>
            <a:endParaRPr lang="el-GR"/>
          </a:p>
        </p:txBody>
      </p:sp>
      <p:sp>
        <p:nvSpPr>
          <p:cNvPr id="25" name="Slide Number Placeholder 24"/>
          <p:cNvSpPr>
            <a:spLocks noGrp="1"/>
          </p:cNvSpPr>
          <p:nvPr>
            <p:ph type="sldNum" sz="quarter" idx="11"/>
          </p:nvPr>
        </p:nvSpPr>
        <p:spPr>
          <a:xfrm>
            <a:off x="8742680" y="6610350"/>
            <a:ext cx="381000" cy="246888"/>
          </a:xfrm>
        </p:spPr>
        <p:txBody>
          <a:bodyPr/>
          <a:lstStyle/>
          <a:p>
            <a:fld id="{FDDF8D53-F6B1-4C69-A77E-72F296F29BFB}" type="slidenum">
              <a:rPr lang="el-GR" smtClean="0"/>
              <a:t>‹#›</a:t>
            </a:fld>
            <a:endParaRPr lang="el-GR"/>
          </a:p>
        </p:txBody>
      </p:sp>
      <p:sp>
        <p:nvSpPr>
          <p:cNvPr id="26" name="Footer Placeholder 25"/>
          <p:cNvSpPr>
            <a:spLocks noGrp="1"/>
          </p:cNvSpPr>
          <p:nvPr>
            <p:ph type="ftr" sz="quarter" idx="12"/>
          </p:nvPr>
        </p:nvSpPr>
        <p:spPr>
          <a:xfrm>
            <a:off x="1524000" y="6610350"/>
            <a:ext cx="5562600" cy="247650"/>
          </a:xfrm>
        </p:spPr>
        <p:txBody>
          <a:bodyPr/>
          <a:lstStyle/>
          <a:p>
            <a:endParaRPr lang="el-GR"/>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Date Placeholder 19"/>
          <p:cNvSpPr>
            <a:spLocks noGrp="1"/>
          </p:cNvSpPr>
          <p:nvPr>
            <p:ph type="dt" sz="half" idx="15"/>
          </p:nvPr>
        </p:nvSpPr>
        <p:spPr/>
        <p:txBody>
          <a:bodyPr/>
          <a:lstStyle/>
          <a:p>
            <a:fld id="{64D9517A-D11A-41CA-9EAF-B347868CBD56}" type="datetime1">
              <a:rPr lang="el-GR" smtClean="0"/>
              <a:t>17/12/2015</a:t>
            </a:fld>
            <a:endParaRPr lang="el-GR"/>
          </a:p>
        </p:txBody>
      </p:sp>
      <p:sp>
        <p:nvSpPr>
          <p:cNvPr id="21" name="Slide Number Placeholder 20"/>
          <p:cNvSpPr>
            <a:spLocks noGrp="1"/>
          </p:cNvSpPr>
          <p:nvPr>
            <p:ph type="sldNum" sz="quarter" idx="16"/>
          </p:nvPr>
        </p:nvSpPr>
        <p:spPr/>
        <p:txBody>
          <a:bodyPr/>
          <a:lstStyle/>
          <a:p>
            <a:fld id="{FDDF8D53-F6B1-4C69-A77E-72F296F29BFB}" type="slidenum">
              <a:rPr lang="el-GR" smtClean="0"/>
              <a:t>‹#›</a:t>
            </a:fld>
            <a:endParaRPr lang="el-GR"/>
          </a:p>
        </p:txBody>
      </p:sp>
      <p:sp>
        <p:nvSpPr>
          <p:cNvPr id="22" name="Footer Placeholder 21"/>
          <p:cNvSpPr>
            <a:spLocks noGrp="1"/>
          </p:cNvSpPr>
          <p:nvPr>
            <p:ph type="ftr" sz="quarter" idx="17"/>
          </p:nvPr>
        </p:nvSpPr>
        <p:spPr/>
        <p:txBody>
          <a:bodyPr/>
          <a:lstStyle/>
          <a:p>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Date Placeholder 22"/>
          <p:cNvSpPr>
            <a:spLocks noGrp="1"/>
          </p:cNvSpPr>
          <p:nvPr>
            <p:ph type="dt" sz="half" idx="16"/>
          </p:nvPr>
        </p:nvSpPr>
        <p:spPr/>
        <p:txBody>
          <a:bodyPr/>
          <a:lstStyle/>
          <a:p>
            <a:fld id="{17B0F107-56FF-4A57-A701-3450A19D2A5C}" type="datetime1">
              <a:rPr lang="el-GR" smtClean="0"/>
              <a:t>17/12/2015</a:t>
            </a:fld>
            <a:endParaRPr lang="el-GR"/>
          </a:p>
        </p:txBody>
      </p:sp>
      <p:sp>
        <p:nvSpPr>
          <p:cNvPr id="24" name="Slide Number Placeholder 23"/>
          <p:cNvSpPr>
            <a:spLocks noGrp="1"/>
          </p:cNvSpPr>
          <p:nvPr>
            <p:ph type="sldNum" sz="quarter" idx="17"/>
          </p:nvPr>
        </p:nvSpPr>
        <p:spPr/>
        <p:txBody>
          <a:bodyPr/>
          <a:lstStyle/>
          <a:p>
            <a:fld id="{FDDF8D53-F6B1-4C69-A77E-72F296F29BFB}" type="slidenum">
              <a:rPr lang="el-GR" smtClean="0"/>
              <a:t>‹#›</a:t>
            </a:fld>
            <a:endParaRPr lang="el-GR"/>
          </a:p>
        </p:txBody>
      </p:sp>
      <p:sp>
        <p:nvSpPr>
          <p:cNvPr id="25" name="Footer Placeholder 24"/>
          <p:cNvSpPr>
            <a:spLocks noGrp="1"/>
          </p:cNvSpPr>
          <p:nvPr>
            <p:ph type="ftr" sz="quarter" idx="18"/>
          </p:nvPr>
        </p:nvSpPr>
        <p:spPr/>
        <p:txBody>
          <a:bodyPr/>
          <a:lstStyle/>
          <a:p>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Date Placeholder 15"/>
          <p:cNvSpPr>
            <a:spLocks noGrp="1"/>
          </p:cNvSpPr>
          <p:nvPr>
            <p:ph type="dt" sz="half" idx="10"/>
          </p:nvPr>
        </p:nvSpPr>
        <p:spPr/>
        <p:txBody>
          <a:bodyPr/>
          <a:lstStyle/>
          <a:p>
            <a:fld id="{E39A529D-5163-4588-B87C-1AA921167D0C}" type="datetime1">
              <a:rPr lang="el-GR" smtClean="0"/>
              <a:t>17/12/2015</a:t>
            </a:fld>
            <a:endParaRPr lang="el-GR"/>
          </a:p>
        </p:txBody>
      </p:sp>
      <p:sp>
        <p:nvSpPr>
          <p:cNvPr id="17" name="Slide Number Placeholder 16"/>
          <p:cNvSpPr>
            <a:spLocks noGrp="1"/>
          </p:cNvSpPr>
          <p:nvPr>
            <p:ph type="sldNum" sz="quarter" idx="11"/>
          </p:nvPr>
        </p:nvSpPr>
        <p:spPr/>
        <p:txBody>
          <a:bodyPr/>
          <a:lstStyle/>
          <a:p>
            <a:fld id="{FDDF8D53-F6B1-4C69-A77E-72F296F29BFB}" type="slidenum">
              <a:rPr lang="el-GR" smtClean="0"/>
              <a:t>‹#›</a:t>
            </a:fld>
            <a:endParaRPr lang="el-GR"/>
          </a:p>
        </p:txBody>
      </p:sp>
      <p:sp>
        <p:nvSpPr>
          <p:cNvPr id="18" name="Footer Placeholder 17"/>
          <p:cNvSpPr>
            <a:spLocks noGrp="1"/>
          </p:cNvSpPr>
          <p:nvPr>
            <p:ph type="ftr" sz="quarter" idx="12"/>
          </p:nvPr>
        </p:nvSpPr>
        <p:spPr/>
        <p:txBody>
          <a:bodyPr/>
          <a:lstStyle/>
          <a:p>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Date Placeholder 12"/>
          <p:cNvSpPr>
            <a:spLocks noGrp="1"/>
          </p:cNvSpPr>
          <p:nvPr>
            <p:ph type="dt" sz="half" idx="10"/>
          </p:nvPr>
        </p:nvSpPr>
        <p:spPr/>
        <p:txBody>
          <a:bodyPr/>
          <a:lstStyle/>
          <a:p>
            <a:fld id="{87A193E9-95EE-475A-A5B0-9A2A463F391B}" type="datetime1">
              <a:rPr lang="el-GR" smtClean="0"/>
              <a:t>17/12/2015</a:t>
            </a:fld>
            <a:endParaRPr lang="el-GR"/>
          </a:p>
        </p:txBody>
      </p:sp>
      <p:sp>
        <p:nvSpPr>
          <p:cNvPr id="14" name="Slide Number Placeholder 13"/>
          <p:cNvSpPr>
            <a:spLocks noGrp="1"/>
          </p:cNvSpPr>
          <p:nvPr>
            <p:ph type="sldNum" sz="quarter" idx="11"/>
          </p:nvPr>
        </p:nvSpPr>
        <p:spPr/>
        <p:txBody>
          <a:bodyPr/>
          <a:lstStyle/>
          <a:p>
            <a:fld id="{FDDF8D53-F6B1-4C69-A77E-72F296F29BFB}" type="slidenum">
              <a:rPr lang="el-GR" smtClean="0"/>
              <a:t>‹#›</a:t>
            </a:fld>
            <a:endParaRPr lang="el-GR"/>
          </a:p>
        </p:txBody>
      </p:sp>
      <p:sp>
        <p:nvSpPr>
          <p:cNvPr id="22" name="Footer Placeholder 21"/>
          <p:cNvSpPr>
            <a:spLocks noGrp="1"/>
          </p:cNvSpPr>
          <p:nvPr>
            <p:ph type="ftr" sz="quarter" idx="12"/>
          </p:nvPr>
        </p:nvSpPr>
        <p:spPr/>
        <p:txBody>
          <a:bodyPr/>
          <a:lstStyle/>
          <a:p>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Date Placeholder 19"/>
          <p:cNvSpPr>
            <a:spLocks noGrp="1"/>
          </p:cNvSpPr>
          <p:nvPr>
            <p:ph type="dt" sz="half" idx="15"/>
          </p:nvPr>
        </p:nvSpPr>
        <p:spPr/>
        <p:txBody>
          <a:bodyPr/>
          <a:lstStyle/>
          <a:p>
            <a:fld id="{5E738995-F0CB-441C-A67A-B149F0B585DD}" type="datetime1">
              <a:rPr lang="el-GR" smtClean="0"/>
              <a:t>17/12/2015</a:t>
            </a:fld>
            <a:endParaRPr lang="el-GR"/>
          </a:p>
        </p:txBody>
      </p:sp>
      <p:sp>
        <p:nvSpPr>
          <p:cNvPr id="21" name="Slide Number Placeholder 20"/>
          <p:cNvSpPr>
            <a:spLocks noGrp="1"/>
          </p:cNvSpPr>
          <p:nvPr>
            <p:ph type="sldNum" sz="quarter" idx="16"/>
          </p:nvPr>
        </p:nvSpPr>
        <p:spPr/>
        <p:txBody>
          <a:bodyPr/>
          <a:lstStyle/>
          <a:p>
            <a:fld id="{FDDF8D53-F6B1-4C69-A77E-72F296F29BFB}" type="slidenum">
              <a:rPr lang="el-GR" smtClean="0"/>
              <a:t>‹#›</a:t>
            </a:fld>
            <a:endParaRPr lang="el-GR"/>
          </a:p>
        </p:txBody>
      </p:sp>
      <p:sp>
        <p:nvSpPr>
          <p:cNvPr id="22" name="Footer Placeholder 21"/>
          <p:cNvSpPr>
            <a:spLocks noGrp="1"/>
          </p:cNvSpPr>
          <p:nvPr>
            <p:ph type="ftr" sz="quarter" idx="17"/>
          </p:nvPr>
        </p:nvSpPr>
        <p:spPr/>
        <p:txBody>
          <a:bodyPr/>
          <a:lstStyle/>
          <a:p>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7F99D-FAD4-460D-B12D-0886D03558DF}" type="datetime1">
              <a:rPr lang="el-GR" smtClean="0"/>
              <a:t>17/12/2015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FDDF8D53-F6B1-4C69-A77E-72F296F29BFB}" type="slidenum">
              <a:rPr lang="el-GR" smtClean="0"/>
              <a:t>‹#›</a:t>
            </a:fld>
            <a:endParaRPr lang="el-GR"/>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F071E60E-F973-4053-8A19-531C08440498}" type="datetime1">
              <a:rPr lang="el-GR" smtClean="0"/>
              <a:t>17/12/2015</a:t>
            </a:fld>
            <a:endParaRPr lang="el-GR"/>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l-GR"/>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FDDF8D53-F6B1-4C69-A77E-72F296F29BFB}"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04664"/>
            <a:ext cx="7200800" cy="2664296"/>
          </a:xfrm>
        </p:spPr>
        <p:txBody>
          <a:bodyPr/>
          <a:lstStyle/>
          <a:p>
            <a:pPr algn="ctr"/>
            <a:r>
              <a:rPr lang="el-GR" dirty="0" smtClean="0"/>
              <a:t>Εργαστήριο </a:t>
            </a:r>
            <a:r>
              <a:rPr lang="en-US" dirty="0" smtClean="0"/>
              <a:t>MatLab:</a:t>
            </a:r>
            <a:r>
              <a:rPr lang="el-GR" b="1" dirty="0" smtClean="0"/>
              <a:t/>
            </a:r>
            <a:br>
              <a:rPr lang="el-GR" b="1" dirty="0" smtClean="0"/>
            </a:br>
            <a:r>
              <a:rPr lang="el-GR" b="1" dirty="0" smtClean="0"/>
              <a:t>Πρόγνωση Χρηματηστηριακών Δεικτών με Χρήση Νευρωνικών Δικτύων.</a:t>
            </a:r>
            <a:endParaRPr lang="el-GR" b="1" dirty="0"/>
          </a:p>
        </p:txBody>
      </p:sp>
      <p:sp>
        <p:nvSpPr>
          <p:cNvPr id="3" name="Subtitle 2"/>
          <p:cNvSpPr>
            <a:spLocks noGrp="1"/>
          </p:cNvSpPr>
          <p:nvPr>
            <p:ph type="subTitle" idx="1"/>
          </p:nvPr>
        </p:nvSpPr>
        <p:spPr>
          <a:xfrm>
            <a:off x="467544" y="4005064"/>
            <a:ext cx="6781800" cy="762000"/>
          </a:xfrm>
        </p:spPr>
        <p:txBody>
          <a:bodyPr/>
          <a:lstStyle/>
          <a:p>
            <a:pPr algn="ctr"/>
            <a:r>
              <a:rPr lang="el-GR" dirty="0" smtClean="0">
                <a:solidFill>
                  <a:schemeClr val="bg2">
                    <a:lumMod val="10000"/>
                  </a:schemeClr>
                </a:solidFill>
              </a:rPr>
              <a:t>Δρ. Δ. Σωτηρόπουλος (</a:t>
            </a:r>
            <a:r>
              <a:rPr lang="en-US" dirty="0" smtClean="0">
                <a:solidFill>
                  <a:schemeClr val="bg2">
                    <a:lumMod val="10000"/>
                  </a:schemeClr>
                </a:solidFill>
              </a:rPr>
              <a:t>dsotirop@gmail.com</a:t>
            </a:r>
            <a:r>
              <a:rPr lang="el-GR" dirty="0" smtClean="0">
                <a:solidFill>
                  <a:schemeClr val="bg2">
                    <a:lumMod val="10000"/>
                  </a:schemeClr>
                </a:solidFill>
              </a:rPr>
              <a:t>)</a:t>
            </a:r>
            <a:endParaRPr lang="el-GR" dirty="0">
              <a:solidFill>
                <a:schemeClr val="bg2">
                  <a:lumMod val="10000"/>
                </a:schemeClr>
              </a:solidFill>
            </a:endParaRPr>
          </a:p>
        </p:txBody>
      </p:sp>
      <p:sp>
        <p:nvSpPr>
          <p:cNvPr id="4" name="Slide Number Placeholder 3"/>
          <p:cNvSpPr>
            <a:spLocks noGrp="1"/>
          </p:cNvSpPr>
          <p:nvPr>
            <p:ph type="sldNum" sz="quarter" idx="11"/>
          </p:nvPr>
        </p:nvSpPr>
        <p:spPr/>
        <p:txBody>
          <a:bodyPr/>
          <a:lstStyle/>
          <a:p>
            <a:fld id="{FDDF8D53-F6B1-4C69-A77E-72F296F29BFB}" type="slidenum">
              <a:rPr lang="el-GR" smtClean="0"/>
              <a:t>1</a:t>
            </a:fld>
            <a:endParaRPr lang="el-GR"/>
          </a:p>
        </p:txBody>
      </p:sp>
    </p:spTree>
    <p:extLst>
      <p:ext uri="{BB962C8B-B14F-4D97-AF65-F5344CB8AC3E}">
        <p14:creationId xmlns:p14="http://schemas.microsoft.com/office/powerpoint/2010/main" val="2681143923"/>
      </p:ext>
    </p:extLst>
  </p:cSld>
  <p:clrMapOvr>
    <a:masterClrMapping/>
  </p:clrMapOvr>
  <mc:AlternateContent xmlns:mc="http://schemas.openxmlformats.org/markup-compatibility/2006" xmlns:p14="http://schemas.microsoft.com/office/powerpoint/2010/main">
    <mc:Choice Requires="p14">
      <p:transition spd="slow" p14:dur="2000" advTm="1869"/>
    </mc:Choice>
    <mc:Fallback xmlns="">
      <p:transition spd="slow" advTm="186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ΔΕΔΟΜΕΝΑ ΧΡΟΝΟΣΕΙΡΩΝ</a:t>
            </a:r>
            <a:r>
              <a:rPr lang="en-US" b="1" dirty="0" smtClean="0"/>
              <a:t> (</a:t>
            </a:r>
            <a:r>
              <a:rPr lang="el-GR" b="1" dirty="0" smtClean="0"/>
              <a:t>3</a:t>
            </a:r>
            <a:r>
              <a:rPr lang="en-US" b="1" dirty="0" smtClean="0"/>
              <a:t> / </a:t>
            </a:r>
            <a:r>
              <a:rPr lang="el-GR" b="1" dirty="0" smtClean="0"/>
              <a:t>3</a:t>
            </a:r>
            <a:r>
              <a:rPr lang="en-US" b="1" dirty="0" smtClean="0"/>
              <a:t>)</a:t>
            </a:r>
            <a:endParaRPr lang="el-GR" b="1" dirty="0"/>
          </a:p>
        </p:txBody>
      </p:sp>
      <p:sp>
        <p:nvSpPr>
          <p:cNvPr id="3" name="Content Placeholder 2"/>
          <p:cNvSpPr>
            <a:spLocks noGrp="1"/>
          </p:cNvSpPr>
          <p:nvPr>
            <p:ph idx="1"/>
          </p:nvPr>
        </p:nvSpPr>
        <p:spPr>
          <a:xfrm>
            <a:off x="457200" y="1981200"/>
            <a:ext cx="8229600" cy="4616152"/>
          </a:xfrm>
        </p:spPr>
        <p:txBody>
          <a:bodyPr>
            <a:normAutofit/>
          </a:bodyPr>
          <a:lstStyle/>
          <a:p>
            <a:pPr marL="971550" lvl="1" indent="-514350" algn="just">
              <a:buFont typeface="+mj-lt"/>
              <a:buAutoNum type="romanLcPeriod" startAt="5"/>
            </a:pPr>
            <a:r>
              <a:rPr lang="en-US" sz="2400" b="1" dirty="0" smtClean="0"/>
              <a:t>Close</a:t>
            </a:r>
            <a:r>
              <a:rPr lang="en-US" sz="2400" dirty="0" smtClean="0"/>
              <a:t>: </a:t>
            </a:r>
            <a:r>
              <a:rPr lang="el-GR" sz="2400" dirty="0" smtClean="0"/>
              <a:t>διάνυσμα στήλης που αποθηκεύει τις ημερήσιες τιμές κλεισίματος του δείκτη.</a:t>
            </a:r>
          </a:p>
          <a:p>
            <a:pPr marL="971550" lvl="1" indent="-514350" algn="just">
              <a:buFont typeface="+mj-lt"/>
              <a:buAutoNum type="romanLcPeriod" startAt="5"/>
            </a:pPr>
            <a:r>
              <a:rPr lang="en-US" sz="2400" b="1" dirty="0" smtClean="0"/>
              <a:t>Open:</a:t>
            </a:r>
            <a:r>
              <a:rPr lang="en-US" sz="2400" dirty="0" smtClean="0"/>
              <a:t> </a:t>
            </a:r>
            <a:r>
              <a:rPr lang="el-GR" sz="2400" dirty="0"/>
              <a:t>διάνυσμα στήλης που αποθηκεύει τις ημερήσιες τιμές </a:t>
            </a:r>
            <a:r>
              <a:rPr lang="el-GR" sz="2400" dirty="0" smtClean="0"/>
              <a:t>ανοίγματος </a:t>
            </a:r>
            <a:r>
              <a:rPr lang="el-GR" sz="2400" dirty="0"/>
              <a:t>του δείκτη</a:t>
            </a:r>
            <a:r>
              <a:rPr lang="el-GR" sz="2400" dirty="0" smtClean="0"/>
              <a:t>.</a:t>
            </a:r>
          </a:p>
          <a:p>
            <a:pPr marL="971550" lvl="1" indent="-514350" algn="just">
              <a:buFont typeface="+mj-lt"/>
              <a:buAutoNum type="romanLcPeriod" startAt="5"/>
            </a:pPr>
            <a:r>
              <a:rPr lang="en-US" sz="2400" b="1" dirty="0" smtClean="0"/>
              <a:t>Volume: </a:t>
            </a:r>
            <a:r>
              <a:rPr lang="el-GR" sz="2400" dirty="0"/>
              <a:t>διάνυσμα στήλης που αποθηκεύει </a:t>
            </a:r>
            <a:r>
              <a:rPr lang="el-GR" sz="2400" dirty="0" smtClean="0"/>
              <a:t>τον  ημερήσιο όγκο συναλλαγών που σχετίζονται με τον δείκτη.</a:t>
            </a:r>
          </a:p>
          <a:p>
            <a:pPr marL="571500" indent="-514350" algn="just"/>
            <a:r>
              <a:rPr lang="el-GR" sz="2800" dirty="0" smtClean="0"/>
              <a:t>Πηγή δεδομένων: </a:t>
            </a:r>
            <a:r>
              <a:rPr lang="en-US" sz="2800" dirty="0">
                <a:solidFill>
                  <a:srgbClr val="0070C0"/>
                </a:solidFill>
              </a:rPr>
              <a:t>http://finance.yahoo.com/</a:t>
            </a:r>
            <a:endParaRPr lang="el-GR" sz="2800" dirty="0" smtClean="0">
              <a:solidFill>
                <a:srgbClr val="0070C0"/>
              </a:solidFill>
            </a:endParaRPr>
          </a:p>
          <a:p>
            <a:pPr marL="57150" indent="0" algn="just">
              <a:buNone/>
            </a:pPr>
            <a:endParaRPr lang="en-US" sz="2800" b="1" dirty="0" smtClean="0"/>
          </a:p>
        </p:txBody>
      </p:sp>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10</a:t>
            </a:fld>
            <a:endParaRPr lang="el-GR">
              <a:solidFill>
                <a:prstClr val="black"/>
              </a:solidFill>
            </a:endParaRPr>
          </a:p>
        </p:txBody>
      </p:sp>
    </p:spTree>
    <p:extLst>
      <p:ext uri="{BB962C8B-B14F-4D97-AF65-F5344CB8AC3E}">
        <p14:creationId xmlns:p14="http://schemas.microsoft.com/office/powerpoint/2010/main" val="3125793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ΚΑΝΟΝΙΚΟΠΟΙΗΣΗ ΔΕΔΟΜΕΝΩΝ</a:t>
            </a:r>
            <a:r>
              <a:rPr lang="en-US" b="1" dirty="0" smtClean="0"/>
              <a:t> (1 /</a:t>
            </a:r>
            <a:r>
              <a:rPr lang="el-GR" b="1" dirty="0" smtClean="0"/>
              <a:t> </a:t>
            </a:r>
            <a:r>
              <a:rPr lang="en-US" b="1" dirty="0" smtClean="0"/>
              <a:t>3)</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Το διάστημα του χρόνου που θα χρησιμοποιηθεί για τους σκοπούς του εργαστηρίου αντιστοιχεί σε μια ακολουθία χρονικών στιγμών η οποία όμως δεν είναι αντιπροσωπευτική της πραγματικής διέλευσης του χρόνου λόγω της μη ύπαρξης παρατηρήσεων για τα σαββατοκύριακα.</a:t>
                </a:r>
              </a:p>
              <a:p>
                <a:pPr algn="just"/>
                <a:r>
                  <a:rPr lang="el-GR" sz="2800" dirty="0" smtClean="0"/>
                  <a:t>Συγκεκριμένα, θεωρούμε πως:</a:t>
                </a:r>
                <a:endParaRPr lang="en-US" sz="28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l-GR" sz="2800" b="1" i="1" smtClean="0">
                              <a:latin typeface="Cambria Math"/>
                            </a:rPr>
                          </m:ctrlPr>
                        </m:sSubPr>
                        <m:e>
                          <m:r>
                            <a:rPr lang="el-GR" sz="2800" b="1" i="0" smtClean="0">
                              <a:latin typeface="Cambria Math"/>
                            </a:rPr>
                            <m:t>𝚫</m:t>
                          </m:r>
                          <m:r>
                            <a:rPr lang="en-US" sz="2800" b="1" i="0" smtClean="0">
                              <a:latin typeface="Cambria Math"/>
                            </a:rPr>
                            <m:t>𝐭</m:t>
                          </m:r>
                        </m:e>
                        <m:sub>
                          <m:r>
                            <a:rPr lang="en-US" sz="2800" b="1" i="1" smtClean="0">
                              <a:latin typeface="Cambria Math"/>
                            </a:rPr>
                            <m:t>𝒎</m:t>
                          </m:r>
                        </m:sub>
                      </m:sSub>
                      <m:r>
                        <a:rPr lang="en-US" sz="2800" b="1" i="1" smtClean="0">
                          <a:latin typeface="Cambria Math"/>
                        </a:rPr>
                        <m:t>=</m:t>
                      </m:r>
                      <m:sSub>
                        <m:sSubPr>
                          <m:ctrlPr>
                            <a:rPr lang="en-US" sz="2800" b="1" i="1" smtClean="0">
                              <a:latin typeface="Cambria Math"/>
                            </a:rPr>
                          </m:ctrlPr>
                        </m:sSubPr>
                        <m:e>
                          <m:r>
                            <a:rPr lang="en-US" sz="2800" b="1" i="1" smtClean="0">
                              <a:latin typeface="Cambria Math"/>
                            </a:rPr>
                            <m:t>𝒕</m:t>
                          </m:r>
                        </m:e>
                        <m:sub>
                          <m:r>
                            <a:rPr lang="en-US" sz="2800" b="1" i="1" smtClean="0">
                              <a:latin typeface="Cambria Math"/>
                            </a:rPr>
                            <m:t>𝒎</m:t>
                          </m:r>
                        </m:sub>
                      </m:sSub>
                      <m:r>
                        <a:rPr lang="en-US" sz="2800" b="1" i="1" smtClean="0">
                          <a:latin typeface="Cambria Math"/>
                        </a:rPr>
                        <m:t>−</m:t>
                      </m:r>
                      <m:sSub>
                        <m:sSubPr>
                          <m:ctrlPr>
                            <a:rPr lang="en-US" sz="2800" b="1" i="1" smtClean="0">
                              <a:latin typeface="Cambria Math"/>
                            </a:rPr>
                          </m:ctrlPr>
                        </m:sSubPr>
                        <m:e>
                          <m:r>
                            <a:rPr lang="en-US" sz="2800" b="1" i="1" smtClean="0">
                              <a:latin typeface="Cambria Math"/>
                            </a:rPr>
                            <m:t>𝒕</m:t>
                          </m:r>
                        </m:e>
                        <m:sub>
                          <m:r>
                            <a:rPr lang="en-US" sz="2800" b="1" i="1" smtClean="0">
                              <a:latin typeface="Cambria Math"/>
                            </a:rPr>
                            <m:t>𝒎</m:t>
                          </m:r>
                          <m:r>
                            <a:rPr lang="en-US" sz="2800" b="1" i="1" smtClean="0">
                              <a:latin typeface="Cambria Math"/>
                            </a:rPr>
                            <m:t>−</m:t>
                          </m:r>
                          <m:r>
                            <a:rPr lang="en-US" sz="2800" b="1" i="1" smtClean="0">
                              <a:latin typeface="Cambria Math"/>
                            </a:rPr>
                            <m:t>𝟏</m:t>
                          </m:r>
                        </m:sub>
                      </m:sSub>
                      <m:r>
                        <a:rPr lang="en-US" sz="2800" b="1" i="1" smtClean="0">
                          <a:latin typeface="Cambria Math"/>
                        </a:rPr>
                        <m:t>=</m:t>
                      </m:r>
                      <m:r>
                        <a:rPr lang="en-US" sz="2800" b="1" i="1" smtClean="0">
                          <a:latin typeface="Cambria Math"/>
                        </a:rPr>
                        <m:t>𝒄𝒐𝒏𝒔𝒕</m:t>
                      </m:r>
                      <m:r>
                        <a:rPr lang="en-US" sz="2800" b="1" i="1" smtClean="0">
                          <a:latin typeface="Cambria Math"/>
                        </a:rPr>
                        <m:t> (</m:t>
                      </m:r>
                      <m:r>
                        <a:rPr lang="en-US" sz="2800" b="1" i="1" smtClean="0">
                          <a:latin typeface="Cambria Math"/>
                        </a:rPr>
                        <m:t>𝟒</m:t>
                      </m:r>
                      <m:r>
                        <a:rPr lang="en-US" sz="2800" b="1" i="1" smtClean="0">
                          <a:latin typeface="Cambria Math"/>
                        </a:rPr>
                        <m:t>)</m:t>
                      </m:r>
                    </m:oMath>
                  </m:oMathPara>
                </a14:m>
                <a:endParaRPr lang="el-GR"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616152"/>
              </a:xfrm>
              <a:blipFill rotWithShape="1">
                <a:blip r:embed="rId2"/>
                <a:stretch>
                  <a:fillRect l="-2370" t="-1189"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11</a:t>
            </a:fld>
            <a:endParaRPr lang="el-GR">
              <a:solidFill>
                <a:prstClr val="black"/>
              </a:solidFill>
            </a:endParaRPr>
          </a:p>
        </p:txBody>
      </p:sp>
    </p:spTree>
    <p:extLst>
      <p:ext uri="{BB962C8B-B14F-4D97-AF65-F5344CB8AC3E}">
        <p14:creationId xmlns:p14="http://schemas.microsoft.com/office/powerpoint/2010/main" val="2026133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ΚΑΝΟΝΙΚΟΠΟΙΗΣΗ ΔΕΔΟΜΕΝΩΝ</a:t>
            </a:r>
            <a:r>
              <a:rPr lang="en-US" b="1" dirty="0" smtClean="0"/>
              <a:t> (</a:t>
            </a:r>
            <a:r>
              <a:rPr lang="el-GR" b="1" dirty="0" smtClean="0"/>
              <a:t>2</a:t>
            </a:r>
            <a:r>
              <a:rPr lang="en-US" b="1" dirty="0" smtClean="0"/>
              <a:t> /</a:t>
            </a:r>
            <a:r>
              <a:rPr lang="el-GR" b="1" dirty="0" smtClean="0"/>
              <a:t> </a:t>
            </a:r>
            <a:r>
              <a:rPr lang="en-US" b="1" dirty="0" smtClean="0"/>
              <a:t>3)</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616152"/>
              </a:xfrm>
            </p:spPr>
            <p:txBody>
              <a:bodyPr>
                <a:normAutofit fontScale="92500" lnSpcReduction="10000"/>
              </a:bodyPr>
              <a:lstStyle/>
              <a:p>
                <a:pPr algn="just"/>
                <a:r>
                  <a:rPr lang="el-GR" sz="2800" dirty="0" smtClean="0"/>
                  <a:t>Με άλλα λόγια, θα διαχειριστούμε τα διαθέσιμα χρονικά στιγμυότυπα ως επάλληλες χρονικές στιγμές ίσης διάρκειας για τις οποίες έχει καταγραφεί η τιμή του υπό μελέτη δείκτη.</a:t>
                </a:r>
              </a:p>
              <a:p>
                <a:pPr algn="just"/>
                <a:r>
                  <a:rPr lang="el-GR" sz="2800" dirty="0" smtClean="0"/>
                  <a:t>Οι χρονικές στιγμές αυτές σχηματίζουν ένα διάνυσμα της μορφής: </a:t>
                </a:r>
                <a:endParaRPr lang="en-US" sz="2800" dirty="0" smtClean="0"/>
              </a:p>
              <a:p>
                <a:pPr marL="0" indent="0" algn="just">
                  <a:buNone/>
                </a:pPr>
                <a14:m>
                  <m:oMathPara xmlns:m="http://schemas.openxmlformats.org/officeDocument/2006/math">
                    <m:oMathParaPr>
                      <m:jc m:val="centerGroup"/>
                    </m:oMathParaPr>
                    <m:oMath xmlns:m="http://schemas.openxmlformats.org/officeDocument/2006/math">
                      <m:r>
                        <a:rPr lang="en-US" sz="2800" b="1" i="1" smtClean="0">
                          <a:latin typeface="Cambria Math"/>
                        </a:rPr>
                        <m:t>𝒕</m:t>
                      </m:r>
                      <m:r>
                        <a:rPr lang="en-US" sz="2800" b="1" i="1" smtClean="0">
                          <a:latin typeface="Cambria Math"/>
                        </a:rPr>
                        <m:t>=</m:t>
                      </m:r>
                      <m:d>
                        <m:dPr>
                          <m:begChr m:val="["/>
                          <m:endChr m:val="]"/>
                          <m:ctrlPr>
                            <a:rPr lang="en-US" sz="2800" b="1" i="1" smtClean="0">
                              <a:latin typeface="Cambria Math"/>
                            </a:rPr>
                          </m:ctrlPr>
                        </m:dPr>
                        <m:e>
                          <m:r>
                            <a:rPr lang="en-US" sz="2800" b="1" i="1" smtClean="0">
                              <a:latin typeface="Cambria Math"/>
                            </a:rPr>
                            <m:t>𝟏</m:t>
                          </m:r>
                          <m:r>
                            <a:rPr lang="en-US" sz="2800" b="1" i="1" smtClean="0">
                              <a:latin typeface="Cambria Math"/>
                            </a:rPr>
                            <m:t>,</m:t>
                          </m:r>
                          <m:r>
                            <a:rPr lang="en-US" sz="2800" b="1" i="1" smtClean="0">
                              <a:latin typeface="Cambria Math"/>
                            </a:rPr>
                            <m:t>𝟐</m:t>
                          </m:r>
                          <m:r>
                            <a:rPr lang="en-US" sz="2800" b="1" i="1" smtClean="0">
                              <a:latin typeface="Cambria Math"/>
                            </a:rPr>
                            <m:t>,…,</m:t>
                          </m:r>
                          <m:r>
                            <a:rPr lang="en-US" sz="2800" b="1" i="1" smtClean="0">
                              <a:latin typeface="Cambria Math"/>
                            </a:rPr>
                            <m:t>𝑵</m:t>
                          </m:r>
                        </m:e>
                      </m:d>
                      <m:r>
                        <a:rPr lang="en-US" sz="2800" b="1" i="1" smtClean="0">
                          <a:latin typeface="Cambria Math"/>
                        </a:rPr>
                        <m:t> (</m:t>
                      </m:r>
                      <m:r>
                        <a:rPr lang="en-US" sz="2800" b="1" i="1" smtClean="0">
                          <a:latin typeface="Cambria Math"/>
                        </a:rPr>
                        <m:t>𝟓</m:t>
                      </m:r>
                      <m:r>
                        <a:rPr lang="en-US" sz="2800" b="1" i="1" smtClean="0">
                          <a:latin typeface="Cambria Math"/>
                        </a:rPr>
                        <m:t>)</m:t>
                      </m:r>
                    </m:oMath>
                  </m:oMathPara>
                </a14:m>
                <a:endParaRPr lang="en-US" sz="2800" b="1" dirty="0" smtClean="0"/>
              </a:p>
              <a:p>
                <a:pPr marL="857250" lvl="1" indent="-457200" algn="just"/>
                <a:r>
                  <a:rPr lang="el-GR" sz="2800" dirty="0" smtClean="0"/>
                  <a:t>όπου </a:t>
                </a:r>
                <a:r>
                  <a:rPr lang="el-GR" sz="2800" b="1" dirty="0" smtClean="0"/>
                  <a:t>Ν</a:t>
                </a:r>
                <a:r>
                  <a:rPr lang="el-GR" sz="2800" dirty="0" smtClean="0"/>
                  <a:t> είναι η τελευταία χρονική στιγμή για την οποία υπαρχει τιμή για την υπό μελέτη μεταβλητή.  </a:t>
                </a:r>
              </a:p>
              <a:p>
                <a:pPr marL="857250" lvl="1" indent="-457200" algn="just"/>
                <a:r>
                  <a:rPr lang="el-GR" sz="2800" dirty="0" smtClean="0"/>
                  <a:t>προφανώς </a:t>
                </a:r>
                <a:r>
                  <a:rPr lang="el-GR" sz="2800" b="1" dirty="0" smtClean="0"/>
                  <a:t>Ν </a:t>
                </a:r>
                <a:r>
                  <a:rPr lang="el-GR" sz="2800" dirty="0" smtClean="0"/>
                  <a:t>είναι και το πλήθος των διαθέσιμων παρατηρήσεων. </a:t>
                </a:r>
                <a:endParaRPr lang="el-GR"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616152"/>
              </a:xfrm>
              <a:blipFill rotWithShape="1">
                <a:blip r:embed="rId2"/>
                <a:stretch>
                  <a:fillRect l="-2222" t="-1982" r="-2444" b="-3038"/>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12</a:t>
            </a:fld>
            <a:endParaRPr lang="el-GR">
              <a:solidFill>
                <a:prstClr val="black"/>
              </a:solidFill>
            </a:endParaRPr>
          </a:p>
        </p:txBody>
      </p:sp>
    </p:spTree>
    <p:extLst>
      <p:ext uri="{BB962C8B-B14F-4D97-AF65-F5344CB8AC3E}">
        <p14:creationId xmlns:p14="http://schemas.microsoft.com/office/powerpoint/2010/main" val="395642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ΚΑΝΟΝΙΚΟΠΟΙΗΣΗ ΔΕΔΟΜΕΝΩΝ</a:t>
            </a:r>
            <a:r>
              <a:rPr lang="en-US" b="1" dirty="0" smtClean="0"/>
              <a:t> (</a:t>
            </a:r>
            <a:r>
              <a:rPr lang="el-GR" b="1" dirty="0" smtClean="0"/>
              <a:t>3</a:t>
            </a:r>
            <a:r>
              <a:rPr lang="en-US" b="1" dirty="0" smtClean="0"/>
              <a:t> /</a:t>
            </a:r>
            <a:r>
              <a:rPr lang="el-GR" b="1" dirty="0" smtClean="0"/>
              <a:t> </a:t>
            </a:r>
            <a:r>
              <a:rPr lang="en-US" b="1" dirty="0" smtClean="0"/>
              <a:t>3)</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5085184"/>
              </a:xfrm>
            </p:spPr>
            <p:txBody>
              <a:bodyPr>
                <a:normAutofit lnSpcReduction="10000"/>
              </a:bodyPr>
              <a:lstStyle/>
              <a:p>
                <a:pPr algn="just"/>
                <a:r>
                  <a:rPr lang="el-GR" sz="2800" dirty="0" smtClean="0"/>
                  <a:t>Οι τιμές του χρόνου μπορούν να κανονικοποιηθούν στο διάστημα </a:t>
                </a:r>
                <a14:m>
                  <m:oMath xmlns:m="http://schemas.openxmlformats.org/officeDocument/2006/math">
                    <m:d>
                      <m:dPr>
                        <m:begChr m:val="["/>
                        <m:endChr m:val="]"/>
                        <m:ctrlPr>
                          <a:rPr lang="el-GR" sz="2800" i="1" smtClean="0">
                            <a:latin typeface="Cambria Math"/>
                          </a:rPr>
                        </m:ctrlPr>
                      </m:dPr>
                      <m:e>
                        <m:f>
                          <m:fPr>
                            <m:ctrlPr>
                              <a:rPr lang="el-GR" sz="2800" i="1" smtClean="0">
                                <a:latin typeface="Cambria Math"/>
                              </a:rPr>
                            </m:ctrlPr>
                          </m:fPr>
                          <m:num>
                            <m:r>
                              <a:rPr lang="el-GR" sz="2800" b="0" i="1" smtClean="0">
                                <a:latin typeface="Cambria Math"/>
                              </a:rPr>
                              <m:t>1</m:t>
                            </m:r>
                          </m:num>
                          <m:den>
                            <m:r>
                              <m:rPr>
                                <m:sty m:val="p"/>
                              </m:rPr>
                              <a:rPr lang="el-GR" sz="2800" b="0" i="0" smtClean="0">
                                <a:latin typeface="Cambria Math"/>
                              </a:rPr>
                              <m:t>Ν</m:t>
                            </m:r>
                          </m:den>
                        </m:f>
                        <m:r>
                          <a:rPr lang="el-GR" sz="2800" b="0" i="1" smtClean="0">
                            <a:latin typeface="Cambria Math"/>
                          </a:rPr>
                          <m:t>,…,1</m:t>
                        </m:r>
                      </m:e>
                    </m:d>
                  </m:oMath>
                </a14:m>
                <a:r>
                  <a:rPr lang="el-GR" sz="2800" dirty="0" smtClean="0"/>
                  <a:t>με βάση τον ακόλουθο μετασχηματισμό:</a:t>
                </a:r>
              </a:p>
              <a:p>
                <a:pPr marL="0" indent="0" algn="just">
                  <a:buNone/>
                </a:pPr>
                <a14:m>
                  <m:oMathPara xmlns:m="http://schemas.openxmlformats.org/officeDocument/2006/math">
                    <m:oMathParaPr>
                      <m:jc m:val="centerGroup"/>
                    </m:oMathParaPr>
                    <m:oMath xmlns:m="http://schemas.openxmlformats.org/officeDocument/2006/math">
                      <m:acc>
                        <m:accPr>
                          <m:chr m:val="̃"/>
                          <m:ctrlPr>
                            <a:rPr lang="el-GR" sz="2800" b="1" i="1" smtClean="0">
                              <a:latin typeface="Cambria Math"/>
                            </a:rPr>
                          </m:ctrlPr>
                        </m:accPr>
                        <m:e>
                          <m:r>
                            <a:rPr lang="en-US" sz="2800" b="1" i="1" smtClean="0">
                              <a:latin typeface="Cambria Math"/>
                            </a:rPr>
                            <m:t>𝒕</m:t>
                          </m:r>
                        </m:e>
                      </m:acc>
                      <m:r>
                        <a:rPr lang="en-US" sz="2800" b="1" i="1" smtClean="0">
                          <a:latin typeface="Cambria Math"/>
                        </a:rPr>
                        <m:t>=</m:t>
                      </m:r>
                      <m:f>
                        <m:fPr>
                          <m:ctrlPr>
                            <a:rPr lang="en-US" sz="2800" b="1" i="1" smtClean="0">
                              <a:latin typeface="Cambria Math"/>
                            </a:rPr>
                          </m:ctrlPr>
                        </m:fPr>
                        <m:num>
                          <m:r>
                            <a:rPr lang="en-US" sz="2800" b="1" i="1" smtClean="0">
                              <a:latin typeface="Cambria Math"/>
                            </a:rPr>
                            <m:t>𝒕</m:t>
                          </m:r>
                        </m:num>
                        <m:den>
                          <m:r>
                            <a:rPr lang="en-US" sz="2800" b="1" i="1" smtClean="0">
                              <a:latin typeface="Cambria Math"/>
                            </a:rPr>
                            <m:t>𝑵</m:t>
                          </m:r>
                        </m:den>
                      </m:f>
                      <m:r>
                        <a:rPr lang="en-US" sz="2800" b="1" i="1" smtClean="0">
                          <a:latin typeface="Cambria Math"/>
                        </a:rPr>
                        <m:t> (</m:t>
                      </m:r>
                      <m:r>
                        <a:rPr lang="en-US" sz="2800" b="1" i="1" smtClean="0">
                          <a:latin typeface="Cambria Math"/>
                        </a:rPr>
                        <m:t>𝟔</m:t>
                      </m:r>
                      <m:r>
                        <a:rPr lang="en-US" sz="2800" b="1" i="1" smtClean="0">
                          <a:latin typeface="Cambria Math"/>
                        </a:rPr>
                        <m:t>)</m:t>
                      </m:r>
                    </m:oMath>
                  </m:oMathPara>
                </a14:m>
                <a:endParaRPr lang="en-US" sz="2800" b="1" dirty="0" smtClean="0"/>
              </a:p>
              <a:p>
                <a:pPr marL="857250" lvl="1" indent="-457200" algn="just"/>
                <a:r>
                  <a:rPr lang="el-GR" sz="2800" dirty="0" smtClean="0"/>
                  <a:t>έτσι ώστε </a:t>
                </a:r>
                <a14:m>
                  <m:oMath xmlns:m="http://schemas.openxmlformats.org/officeDocument/2006/math">
                    <m:acc>
                      <m:accPr>
                        <m:chr m:val="̃"/>
                        <m:ctrlPr>
                          <a:rPr lang="en-US" sz="2800" b="1" i="1" smtClean="0">
                            <a:latin typeface="Cambria Math"/>
                          </a:rPr>
                        </m:ctrlPr>
                      </m:accPr>
                      <m:e>
                        <m:r>
                          <a:rPr lang="en-US" sz="2800" b="1" i="1" smtClean="0">
                            <a:latin typeface="Cambria Math"/>
                          </a:rPr>
                          <m:t>𝒕</m:t>
                        </m:r>
                      </m:e>
                    </m:acc>
                    <m:r>
                      <a:rPr lang="en-US" sz="2800" b="1" i="1">
                        <a:latin typeface="Cambria Math"/>
                      </a:rPr>
                      <m:t>=</m:t>
                    </m:r>
                    <m:d>
                      <m:dPr>
                        <m:begChr m:val="["/>
                        <m:endChr m:val="]"/>
                        <m:ctrlPr>
                          <a:rPr lang="en-US" sz="2800" b="1" i="1">
                            <a:latin typeface="Cambria Math"/>
                          </a:rPr>
                        </m:ctrlPr>
                      </m:dPr>
                      <m:e>
                        <m:f>
                          <m:fPr>
                            <m:ctrlPr>
                              <a:rPr lang="en-US" sz="2800" b="1" i="1" smtClean="0">
                                <a:latin typeface="Cambria Math"/>
                              </a:rPr>
                            </m:ctrlPr>
                          </m:fPr>
                          <m:num>
                            <m:r>
                              <a:rPr lang="en-US" sz="2800" b="1" i="1" smtClean="0">
                                <a:latin typeface="Cambria Math"/>
                              </a:rPr>
                              <m:t>𝟏</m:t>
                            </m:r>
                          </m:num>
                          <m:den>
                            <m:r>
                              <a:rPr lang="en-US" sz="2800" b="1" i="1" smtClean="0">
                                <a:latin typeface="Cambria Math"/>
                              </a:rPr>
                              <m:t>𝑵</m:t>
                            </m:r>
                          </m:den>
                        </m:f>
                        <m:r>
                          <a:rPr lang="en-US" sz="2800" b="1" i="1">
                            <a:latin typeface="Cambria Math"/>
                          </a:rPr>
                          <m:t>,</m:t>
                        </m:r>
                        <m:f>
                          <m:fPr>
                            <m:ctrlPr>
                              <a:rPr lang="en-US" sz="2800" b="1" i="1" smtClean="0">
                                <a:latin typeface="Cambria Math"/>
                              </a:rPr>
                            </m:ctrlPr>
                          </m:fPr>
                          <m:num>
                            <m:r>
                              <a:rPr lang="en-US" sz="2800" b="1" i="1" smtClean="0">
                                <a:latin typeface="Cambria Math"/>
                              </a:rPr>
                              <m:t>𝟐</m:t>
                            </m:r>
                          </m:num>
                          <m:den>
                            <m:r>
                              <a:rPr lang="en-US" sz="2800" b="1" i="1" smtClean="0">
                                <a:latin typeface="Cambria Math"/>
                              </a:rPr>
                              <m:t>𝑵</m:t>
                            </m:r>
                          </m:den>
                        </m:f>
                        <m:r>
                          <a:rPr lang="en-US" sz="2800" b="1" i="1">
                            <a:latin typeface="Cambria Math"/>
                          </a:rPr>
                          <m:t>,…,</m:t>
                        </m:r>
                        <m:r>
                          <a:rPr lang="en-US" sz="2800" b="1" i="1" smtClean="0">
                            <a:latin typeface="Cambria Math"/>
                          </a:rPr>
                          <m:t>𝟏</m:t>
                        </m:r>
                      </m:e>
                    </m:d>
                    <m:r>
                      <a:rPr lang="en-US" sz="2800" b="1" i="1">
                        <a:latin typeface="Cambria Math"/>
                      </a:rPr>
                      <m:t> (</m:t>
                    </m:r>
                    <m:r>
                      <a:rPr lang="en-US" sz="2800" b="1" i="1" smtClean="0">
                        <a:latin typeface="Cambria Math"/>
                      </a:rPr>
                      <m:t>𝟕</m:t>
                    </m:r>
                    <m:r>
                      <a:rPr lang="en-US" sz="2800" b="1" i="1">
                        <a:latin typeface="Cambria Math"/>
                      </a:rPr>
                      <m:t>)</m:t>
                    </m:r>
                  </m:oMath>
                </a14:m>
                <a:endParaRPr lang="en-US" sz="2800" b="1" dirty="0"/>
              </a:p>
              <a:p>
                <a:pPr marL="457200" indent="-457200" algn="just"/>
                <a:r>
                  <a:rPr lang="el-GR" sz="2800" dirty="0" smtClean="0"/>
                  <a:t>Οι κανονικοποιημένες τιμές της αντίστοιχης χρονοσειράς του δείκτη μπορούν να υπολογιστούν ως:</a:t>
                </a:r>
              </a:p>
              <a:p>
                <a:pPr marL="0" indent="0" algn="ctr">
                  <a:buNone/>
                </a:pPr>
                <a:r>
                  <a:rPr lang="en-US" sz="2800" dirty="0" smtClean="0"/>
                  <a:t> </a:t>
                </a:r>
                <a14:m>
                  <m:oMath xmlns:m="http://schemas.openxmlformats.org/officeDocument/2006/math">
                    <m:sSub>
                      <m:sSubPr>
                        <m:ctrlPr>
                          <a:rPr lang="el-GR" sz="2800" b="1" i="1" smtClean="0">
                            <a:latin typeface="Cambria Math"/>
                          </a:rPr>
                        </m:ctrlPr>
                      </m:sSubPr>
                      <m:e>
                        <m:acc>
                          <m:accPr>
                            <m:chr m:val="̃"/>
                            <m:ctrlPr>
                              <a:rPr lang="el-GR" sz="2800" b="1" i="1" smtClean="0">
                                <a:latin typeface="Cambria Math"/>
                              </a:rPr>
                            </m:ctrlPr>
                          </m:accPr>
                          <m:e>
                            <m:r>
                              <a:rPr lang="en-US" sz="2800" b="1" i="1" smtClean="0">
                                <a:latin typeface="Cambria Math"/>
                              </a:rPr>
                              <m:t>𝒀</m:t>
                            </m:r>
                          </m:e>
                        </m:acc>
                      </m:e>
                      <m:sub>
                        <m:r>
                          <a:rPr lang="en-US" sz="2800" b="1" i="1" smtClean="0">
                            <a:latin typeface="Cambria Math"/>
                          </a:rPr>
                          <m:t>𝒕</m:t>
                        </m:r>
                      </m:sub>
                    </m:sSub>
                    <m:r>
                      <a:rPr lang="en-US" sz="2800" b="1" i="1" smtClean="0">
                        <a:latin typeface="Cambria Math"/>
                      </a:rPr>
                      <m:t>=</m:t>
                    </m:r>
                    <m:func>
                      <m:funcPr>
                        <m:ctrlPr>
                          <a:rPr lang="en-US" sz="2800" b="1" i="1" smtClean="0">
                            <a:latin typeface="Cambria Math"/>
                          </a:rPr>
                        </m:ctrlPr>
                      </m:funcPr>
                      <m:fName>
                        <m:r>
                          <a:rPr lang="en-US" sz="2800" b="1" i="0" smtClean="0">
                            <a:latin typeface="Cambria Math"/>
                          </a:rPr>
                          <m:t>𝐥𝐧</m:t>
                        </m:r>
                      </m:fName>
                      <m:e>
                        <m:d>
                          <m:dPr>
                            <m:ctrlPr>
                              <a:rPr lang="en-US" sz="2800" b="1" i="1" smtClean="0">
                                <a:latin typeface="Cambria Math"/>
                              </a:rPr>
                            </m:ctrlPr>
                          </m:dPr>
                          <m:e>
                            <m:sSub>
                              <m:sSubPr>
                                <m:ctrlPr>
                                  <a:rPr lang="en-US" sz="2800" b="1" i="1" smtClean="0">
                                    <a:latin typeface="Cambria Math"/>
                                  </a:rPr>
                                </m:ctrlPr>
                              </m:sSubPr>
                              <m:e>
                                <m:r>
                                  <a:rPr lang="en-US" sz="2800" b="1" i="1" smtClean="0">
                                    <a:latin typeface="Cambria Math"/>
                                  </a:rPr>
                                  <m:t>𝒀</m:t>
                                </m:r>
                              </m:e>
                              <m:sub>
                                <m:r>
                                  <a:rPr lang="en-US" sz="2800" b="1" i="1" smtClean="0">
                                    <a:latin typeface="Cambria Math"/>
                                  </a:rPr>
                                  <m:t>𝒕</m:t>
                                </m:r>
                              </m:sub>
                            </m:sSub>
                          </m:e>
                        </m:d>
                      </m:e>
                    </m:func>
                    <m:r>
                      <a:rPr lang="en-US" sz="2800" b="1" i="1" smtClean="0">
                        <a:latin typeface="Cambria Math"/>
                      </a:rPr>
                      <m:t>(</m:t>
                    </m:r>
                    <m:r>
                      <a:rPr lang="en-US" sz="2800" b="1" i="1" smtClean="0">
                        <a:latin typeface="Cambria Math"/>
                      </a:rPr>
                      <m:t>𝟖</m:t>
                    </m:r>
                    <m:r>
                      <a:rPr lang="en-US" sz="2800" b="1" i="1" smtClean="0">
                        <a:latin typeface="Cambria Math"/>
                      </a:rPr>
                      <m:t>)</m:t>
                    </m:r>
                    <m:r>
                      <a:rPr lang="en-US" sz="2800" b="0" i="1" smtClean="0">
                        <a:latin typeface="Cambria Math"/>
                      </a:rPr>
                      <m:t> </m:t>
                    </m:r>
                  </m:oMath>
                </a14:m>
                <a:r>
                  <a:rPr lang="el-GR" sz="2800" dirty="0" smtClean="0"/>
                  <a:t>  </a:t>
                </a:r>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5085184"/>
              </a:xfrm>
              <a:blipFill rotWithShape="1">
                <a:blip r:embed="rId2"/>
                <a:stretch>
                  <a:fillRect l="-2370" t="-1918"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13</a:t>
            </a:fld>
            <a:endParaRPr lang="el-GR">
              <a:solidFill>
                <a:prstClr val="black"/>
              </a:solidFill>
            </a:endParaRPr>
          </a:p>
        </p:txBody>
      </p:sp>
    </p:spTree>
    <p:extLst>
      <p:ext uri="{BB962C8B-B14F-4D97-AF65-F5344CB8AC3E}">
        <p14:creationId xmlns:p14="http://schemas.microsoft.com/office/powerpoint/2010/main" val="29769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8712968" cy="1140296"/>
          </a:xfrm>
        </p:spPr>
        <p:txBody>
          <a:bodyPr>
            <a:normAutofit/>
          </a:bodyPr>
          <a:lstStyle/>
          <a:p>
            <a:pPr algn="ctr"/>
            <a:r>
              <a:rPr lang="en-US" b="1" dirty="0" smtClean="0"/>
              <a:t> </a:t>
            </a:r>
            <a:r>
              <a:rPr lang="el-GR" b="1" dirty="0" smtClean="0"/>
              <a:t>ΔΙΑΜΕΡΙΣΗ ΣΥΝΟΛΟΥ ΠΑΡΑΤΗΡΗΣΕΩΝ </a:t>
            </a:r>
            <a:r>
              <a:rPr lang="en-US" b="1" dirty="0" smtClean="0"/>
              <a:t>(1 / 6)</a:t>
            </a:r>
            <a:endParaRPr lang="el-GR" b="1" dirty="0"/>
          </a:p>
        </p:txBody>
      </p:sp>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Η πρόγνωση των μελλοντικών τιμών του δείκτη θα πραγματοποιηθεί κατασκευάζοντας ένα νευρωνικό μοντέλο που θα εκπαιδευθεί προκειμένου να περιγράφει την χρονική εξέλιξη των τιμών του δείκτη σε ένα παρελθοντικό σύνολο χρονικών στιγμών.</a:t>
            </a:r>
          </a:p>
          <a:p>
            <a:pPr algn="just"/>
            <a:r>
              <a:rPr lang="el-GR" sz="2800" dirty="0" smtClean="0"/>
              <a:t>Το σύνολο αυτό θα αποτελεί το λεγόμενο σύνολο εκπαίδευσης (</a:t>
            </a:r>
            <a:r>
              <a:rPr lang="en-US" sz="2800" b="1" dirty="0" smtClean="0"/>
              <a:t>training set</a:t>
            </a:r>
            <a:r>
              <a:rPr lang="el-GR" sz="2800" dirty="0" smtClean="0"/>
              <a:t>)</a:t>
            </a:r>
            <a:r>
              <a:rPr lang="en-US" sz="2800" dirty="0" smtClean="0"/>
              <a:t> </a:t>
            </a:r>
            <a:r>
              <a:rPr lang="el-GR" sz="2800" dirty="0" smtClean="0"/>
              <a:t>και θα αντιστοιχεί σε ένα συγκεκριμένο μέρος του συνόλου των διαθέσιμων παρατηρήσεων. </a:t>
            </a:r>
            <a:endParaRPr lang="el-GR" sz="2400" dirty="0"/>
          </a:p>
        </p:txBody>
      </p:sp>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14</a:t>
            </a:fld>
            <a:endParaRPr lang="el-GR">
              <a:solidFill>
                <a:prstClr val="black"/>
              </a:solidFill>
            </a:endParaRPr>
          </a:p>
        </p:txBody>
      </p:sp>
    </p:spTree>
    <p:extLst>
      <p:ext uri="{BB962C8B-B14F-4D97-AF65-F5344CB8AC3E}">
        <p14:creationId xmlns:p14="http://schemas.microsoft.com/office/powerpoint/2010/main" val="292662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8712968" cy="1140296"/>
          </a:xfrm>
        </p:spPr>
        <p:txBody>
          <a:bodyPr>
            <a:normAutofit/>
          </a:bodyPr>
          <a:lstStyle/>
          <a:p>
            <a:pPr algn="ctr"/>
            <a:r>
              <a:rPr lang="en-US" b="1" dirty="0" smtClean="0"/>
              <a:t> </a:t>
            </a:r>
            <a:r>
              <a:rPr lang="el-GR" b="1" dirty="0" smtClean="0"/>
              <a:t>ΔΙΑΜΕΡΙΣΗ ΣΥΝΟΛΟΥ ΠΑΡΑΤΗΡΗΣΕΩΝ </a:t>
            </a:r>
            <a:r>
              <a:rPr lang="en-US" b="1" dirty="0" smtClean="0"/>
              <a:t>(</a:t>
            </a:r>
            <a:r>
              <a:rPr lang="el-GR" b="1" dirty="0" smtClean="0"/>
              <a:t>2</a:t>
            </a:r>
            <a:r>
              <a:rPr lang="en-US" b="1" dirty="0" smtClean="0"/>
              <a:t> / 6)</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Η ποσοστιαία έκφραση του συνόλου των διαθέσιμων παρατηρήσεων θα αντιστοιχεί στην παράμετρο </a:t>
                </a:r>
                <a:r>
                  <a:rPr lang="en-US" sz="2800" b="1" dirty="0" smtClean="0"/>
                  <a:t>training_percentage </a:t>
                </a:r>
                <a:r>
                  <a:rPr lang="el-GR" sz="2800" dirty="0" smtClean="0"/>
                  <a:t>ή </a:t>
                </a:r>
                <a14:m>
                  <m:oMath xmlns:m="http://schemas.openxmlformats.org/officeDocument/2006/math">
                    <m:sSub>
                      <m:sSubPr>
                        <m:ctrlPr>
                          <a:rPr lang="el-GR" sz="2800" b="1" i="1" smtClean="0">
                            <a:latin typeface="Cambria Math"/>
                          </a:rPr>
                        </m:ctrlPr>
                      </m:sSubPr>
                      <m:e>
                        <m:r>
                          <a:rPr lang="en-US" sz="2800" b="1" i="1" smtClean="0">
                            <a:latin typeface="Cambria Math"/>
                          </a:rPr>
                          <m:t>𝒑</m:t>
                        </m:r>
                      </m:e>
                      <m:sub>
                        <m:r>
                          <a:rPr lang="en-US" sz="2800" b="1" i="1" smtClean="0">
                            <a:latin typeface="Cambria Math"/>
                          </a:rPr>
                          <m:t>𝒕𝒓𝒂𝒊𝒏</m:t>
                        </m:r>
                      </m:sub>
                    </m:sSub>
                  </m:oMath>
                </a14:m>
                <a:r>
                  <a:rPr lang="en-US" sz="2800" dirty="0" smtClean="0"/>
                  <a:t>. </a:t>
                </a:r>
              </a:p>
              <a:p>
                <a:pPr algn="just"/>
                <a:r>
                  <a:rPr lang="el-GR" sz="2800" dirty="0" smtClean="0"/>
                  <a:t>Η τιμή της παραμέτρου </a:t>
                </a:r>
                <a14:m>
                  <m:oMath xmlns:m="http://schemas.openxmlformats.org/officeDocument/2006/math">
                    <m:sSub>
                      <m:sSubPr>
                        <m:ctrlPr>
                          <a:rPr lang="el-GR" sz="2800" b="1" i="1">
                            <a:latin typeface="Cambria Math"/>
                          </a:rPr>
                        </m:ctrlPr>
                      </m:sSubPr>
                      <m:e>
                        <m:r>
                          <a:rPr lang="en-US" sz="2800" b="1" i="1">
                            <a:latin typeface="Cambria Math"/>
                          </a:rPr>
                          <m:t>𝒑</m:t>
                        </m:r>
                      </m:e>
                      <m:sub>
                        <m:r>
                          <a:rPr lang="en-US" sz="2800" b="1" i="1">
                            <a:latin typeface="Cambria Math"/>
                          </a:rPr>
                          <m:t>𝒕𝒓𝒂𝒊𝒏</m:t>
                        </m:r>
                      </m:sub>
                    </m:sSub>
                  </m:oMath>
                </a14:m>
                <a:r>
                  <a:rPr lang="en-US" sz="2800" dirty="0" smtClean="0"/>
                  <a:t> </a:t>
                </a:r>
                <a:r>
                  <a:rPr lang="el-GR" sz="2800" dirty="0" smtClean="0"/>
                  <a:t>καθορίζει και το τελευταίο χρονικό στιγμυότυπο που θα συμπεριλαμβάνεται στο σύνολο εκπαίδευσης. Συγκεκριμένα, για το κανονικοποιημένο χρονικό διάστημα θα ισχύει ότι:</a:t>
                </a:r>
              </a:p>
              <a:p>
                <a:pPr marL="0" indent="0" algn="just">
                  <a:buNone/>
                </a:pPr>
                <a14:m>
                  <m:oMathPara xmlns:m="http://schemas.openxmlformats.org/officeDocument/2006/math">
                    <m:oMathParaPr>
                      <m:jc m:val="centerGroup"/>
                    </m:oMathParaPr>
                    <m:oMath xmlns:m="http://schemas.openxmlformats.org/officeDocument/2006/math">
                      <m:sSub>
                        <m:sSubPr>
                          <m:ctrlPr>
                            <a:rPr lang="el-GR" sz="2400" b="1" i="1" smtClean="0">
                              <a:latin typeface="Cambria Math"/>
                            </a:rPr>
                          </m:ctrlPr>
                        </m:sSubPr>
                        <m:e>
                          <m:r>
                            <a:rPr lang="en-US" sz="2400" b="1" i="1" smtClean="0">
                              <a:latin typeface="Cambria Math"/>
                            </a:rPr>
                            <m:t>𝒕</m:t>
                          </m:r>
                        </m:e>
                        <m:sub>
                          <m:r>
                            <a:rPr lang="en-US" sz="2400" b="1" i="1" smtClean="0">
                              <a:latin typeface="Cambria Math"/>
                            </a:rPr>
                            <m:t>𝒄𝒖𝒕𝒐𝒇𝒇</m:t>
                          </m:r>
                        </m:sub>
                      </m:sSub>
                      <m:r>
                        <a:rPr lang="en-US" sz="2400" b="1" i="1" smtClean="0">
                          <a:latin typeface="Cambria Math"/>
                        </a:rPr>
                        <m:t>=</m:t>
                      </m:r>
                      <m:d>
                        <m:dPr>
                          <m:begChr m:val="["/>
                          <m:endChr m:val="]"/>
                          <m:ctrlPr>
                            <a:rPr lang="en-US" sz="2400" b="1" i="1" smtClean="0">
                              <a:latin typeface="Cambria Math"/>
                            </a:rPr>
                          </m:ctrlPr>
                        </m:dPr>
                        <m:e>
                          <m:sSub>
                            <m:sSubPr>
                              <m:ctrlPr>
                                <a:rPr lang="el-GR" sz="2400" b="1" i="1">
                                  <a:latin typeface="Cambria Math"/>
                                </a:rPr>
                              </m:ctrlPr>
                            </m:sSubPr>
                            <m:e>
                              <m:r>
                                <a:rPr lang="en-US" sz="2400" b="1" i="1">
                                  <a:latin typeface="Cambria Math"/>
                                </a:rPr>
                                <m:t>𝒑</m:t>
                              </m:r>
                            </m:e>
                            <m:sub>
                              <m:r>
                                <a:rPr lang="en-US" sz="2400" b="1" i="1">
                                  <a:latin typeface="Cambria Math"/>
                                </a:rPr>
                                <m:t>𝒕𝒓𝒂𝒊𝒏</m:t>
                              </m:r>
                            </m:sub>
                          </m:sSub>
                          <m:r>
                            <a:rPr lang="en-US" sz="2400" b="1" i="1" smtClean="0">
                              <a:latin typeface="Cambria Math"/>
                            </a:rPr>
                            <m:t>∗ </m:t>
                          </m:r>
                          <m:f>
                            <m:fPr>
                              <m:ctrlPr>
                                <a:rPr lang="en-US" sz="2400" b="1" i="1" smtClean="0">
                                  <a:latin typeface="Cambria Math"/>
                                </a:rPr>
                              </m:ctrlPr>
                            </m:fPr>
                            <m:num>
                              <m:r>
                                <a:rPr lang="en-US" sz="2400" b="1" i="1" smtClean="0">
                                  <a:latin typeface="Cambria Math"/>
                                </a:rPr>
                                <m:t>𝟏</m:t>
                              </m:r>
                            </m:num>
                            <m:den>
                              <m:r>
                                <a:rPr lang="en-US" sz="2400" b="1" i="1" smtClean="0">
                                  <a:latin typeface="Cambria Math"/>
                                </a:rPr>
                                <m:t>𝑵</m:t>
                              </m:r>
                            </m:den>
                          </m:f>
                        </m:e>
                      </m:d>
                      <m:r>
                        <a:rPr lang="en-US" sz="2400" b="1" i="1" smtClean="0">
                          <a:latin typeface="Cambria Math"/>
                        </a:rPr>
                        <m:t> (</m:t>
                      </m:r>
                      <m:r>
                        <a:rPr lang="en-US" sz="2400" b="1" i="1" smtClean="0">
                          <a:latin typeface="Cambria Math"/>
                        </a:rPr>
                        <m:t>𝟗</m:t>
                      </m:r>
                      <m:r>
                        <a:rPr lang="en-US" sz="2400" b="1" i="1" smtClean="0">
                          <a:latin typeface="Cambria Math"/>
                        </a:rPr>
                        <m:t>)</m:t>
                      </m:r>
                    </m:oMath>
                  </m:oMathPara>
                </a14:m>
                <a:endParaRPr lang="el-GR"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616152"/>
              </a:xfrm>
              <a:blipFill rotWithShape="1">
                <a:blip r:embed="rId2"/>
                <a:stretch>
                  <a:fillRect l="-2370" t="-1189"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15</a:t>
            </a:fld>
            <a:endParaRPr lang="el-GR">
              <a:solidFill>
                <a:prstClr val="black"/>
              </a:solidFill>
            </a:endParaRPr>
          </a:p>
        </p:txBody>
      </p:sp>
    </p:spTree>
    <p:extLst>
      <p:ext uri="{BB962C8B-B14F-4D97-AF65-F5344CB8AC3E}">
        <p14:creationId xmlns:p14="http://schemas.microsoft.com/office/powerpoint/2010/main" val="1488308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8712968" cy="1140296"/>
          </a:xfrm>
        </p:spPr>
        <p:txBody>
          <a:bodyPr>
            <a:normAutofit/>
          </a:bodyPr>
          <a:lstStyle/>
          <a:p>
            <a:pPr algn="ctr"/>
            <a:r>
              <a:rPr lang="en-US" b="1" dirty="0" smtClean="0"/>
              <a:t> </a:t>
            </a:r>
            <a:r>
              <a:rPr lang="el-GR" b="1" dirty="0" smtClean="0"/>
              <a:t>ΔΙΑΜΕΡΙΣΗ ΣΥΝΟΛΟΥ ΠΑΡΑΤΗΡΗΣΕΩΝ </a:t>
            </a:r>
            <a:r>
              <a:rPr lang="en-US" b="1" dirty="0" smtClean="0"/>
              <a:t>(3 / 6)</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616152"/>
              </a:xfrm>
            </p:spPr>
            <p:txBody>
              <a:bodyPr>
                <a:normAutofit lnSpcReduction="10000"/>
              </a:bodyPr>
              <a:lstStyle/>
              <a:p>
                <a:pPr algn="just"/>
                <a:r>
                  <a:rPr lang="el-GR" sz="2800" dirty="0" smtClean="0"/>
                  <a:t>Το σύνολο των θεωρούμενων «μελλοντικών» στιγμών κατά τις οποίες θα χρησιμοποιηθεί το εκάστοτε νευρωνικό μοντέλο για πρόγνωση θα αποτελεί το σύνολο ελέγχου (</a:t>
                </a:r>
                <a:r>
                  <a:rPr lang="en-US" sz="2800" b="1" dirty="0" smtClean="0"/>
                  <a:t>testing_set</a:t>
                </a:r>
                <a:r>
                  <a:rPr lang="el-GR" sz="2800" dirty="0" smtClean="0"/>
                  <a:t>) και θα αφορά αποκλειστικά παρατηρήσεις σε επόμενες χρονικές στιγμές σε σχέση με αυτές του συνόλου εκπαίδευσης.  </a:t>
                </a:r>
              </a:p>
              <a:p>
                <a:pPr algn="just"/>
                <a:r>
                  <a:rPr lang="el-GR" sz="2800" dirty="0" smtClean="0"/>
                  <a:t>Το σύνολο ελέγχου θα αντιστοιχεί σε ένα μέρος του συνόλου των παρατηρήσεων που θα καθορίζεται από την παράμετρο </a:t>
                </a:r>
                <a:r>
                  <a:rPr lang="en-US" sz="2800" b="1" dirty="0" smtClean="0"/>
                  <a:t>testing_percentage</a:t>
                </a:r>
                <a:r>
                  <a:rPr lang="el-GR" sz="2800" dirty="0" smtClean="0"/>
                  <a:t>  ή</a:t>
                </a:r>
                <a:r>
                  <a:rPr lang="el-GR" sz="2800" b="1" dirty="0" smtClean="0"/>
                  <a:t> </a:t>
                </a:r>
                <a14:m>
                  <m:oMath xmlns:m="http://schemas.openxmlformats.org/officeDocument/2006/math">
                    <m:sSub>
                      <m:sSubPr>
                        <m:ctrlPr>
                          <a:rPr lang="el-GR" sz="2800" b="1" i="1" smtClean="0">
                            <a:latin typeface="Cambria Math"/>
                          </a:rPr>
                        </m:ctrlPr>
                      </m:sSubPr>
                      <m:e>
                        <m:r>
                          <a:rPr lang="en-US" sz="2800" b="1" i="1" smtClean="0">
                            <a:latin typeface="Cambria Math"/>
                          </a:rPr>
                          <m:t>𝒑</m:t>
                        </m:r>
                      </m:e>
                      <m:sub>
                        <m:r>
                          <a:rPr lang="en-US" sz="2800" b="1" i="1" smtClean="0">
                            <a:latin typeface="Cambria Math"/>
                          </a:rPr>
                          <m:t>𝒕𝒆𝒔𝒕</m:t>
                        </m:r>
                      </m:sub>
                    </m:sSub>
                  </m:oMath>
                </a14:m>
                <a:r>
                  <a:rPr lang="en-US" sz="2800" dirty="0" smtClean="0"/>
                  <a:t>.</a:t>
                </a:r>
              </a:p>
              <a:p>
                <a:pPr algn="just"/>
                <a:r>
                  <a:rPr lang="el-GR" sz="2800" dirty="0" smtClean="0"/>
                  <a:t>Προφανώς θα ισχύει ότι: </a:t>
                </a:r>
                <a14:m>
                  <m:oMath xmlns:m="http://schemas.openxmlformats.org/officeDocument/2006/math">
                    <m:r>
                      <a:rPr lang="en-US" sz="2800" b="0" i="0" smtClean="0">
                        <a:latin typeface="Cambria Math"/>
                      </a:rPr>
                      <m:t> </m:t>
                    </m:r>
                    <m:sSub>
                      <m:sSubPr>
                        <m:ctrlPr>
                          <a:rPr lang="el-GR" sz="2800" b="1" i="1" smtClean="0">
                            <a:latin typeface="Cambria Math"/>
                          </a:rPr>
                        </m:ctrlPr>
                      </m:sSubPr>
                      <m:e>
                        <m:r>
                          <a:rPr lang="en-US" sz="2800" b="1" i="1" smtClean="0">
                            <a:latin typeface="Cambria Math"/>
                          </a:rPr>
                          <m:t>𝒑</m:t>
                        </m:r>
                      </m:e>
                      <m:sub>
                        <m:r>
                          <a:rPr lang="en-US" sz="2800" b="1" i="1" smtClean="0">
                            <a:latin typeface="Cambria Math"/>
                          </a:rPr>
                          <m:t>𝒕𝒓𝒂𝒊𝒏</m:t>
                        </m:r>
                      </m:sub>
                    </m:sSub>
                    <m:r>
                      <a:rPr lang="en-US" sz="2800" b="1" i="1" smtClean="0">
                        <a:latin typeface="Cambria Math"/>
                      </a:rPr>
                      <m:t>+</m:t>
                    </m:r>
                    <m:sSub>
                      <m:sSubPr>
                        <m:ctrlPr>
                          <a:rPr lang="en-US" sz="2800" b="1" i="1" smtClean="0">
                            <a:latin typeface="Cambria Math"/>
                          </a:rPr>
                        </m:ctrlPr>
                      </m:sSubPr>
                      <m:e>
                        <m:r>
                          <a:rPr lang="en-US" sz="2800" b="1" i="1" smtClean="0">
                            <a:latin typeface="Cambria Math"/>
                          </a:rPr>
                          <m:t>𝒑</m:t>
                        </m:r>
                      </m:e>
                      <m:sub>
                        <m:r>
                          <a:rPr lang="en-US" sz="2800" b="1" i="1" smtClean="0">
                            <a:latin typeface="Cambria Math"/>
                          </a:rPr>
                          <m:t>𝒕𝒆𝒔𝒕</m:t>
                        </m:r>
                      </m:sub>
                    </m:sSub>
                    <m:r>
                      <a:rPr lang="en-US" sz="2800" b="1" i="1" smtClean="0">
                        <a:latin typeface="Cambria Math"/>
                      </a:rPr>
                      <m:t>=</m:t>
                    </m:r>
                    <m:r>
                      <a:rPr lang="en-US" sz="2800" b="1" i="1" smtClean="0">
                        <a:latin typeface="Cambria Math"/>
                      </a:rPr>
                      <m:t>𝟏</m:t>
                    </m:r>
                    <m:r>
                      <a:rPr lang="en-US" sz="2800" b="1" i="1" smtClean="0">
                        <a:latin typeface="Cambria Math"/>
                      </a:rPr>
                      <m:t> (</m:t>
                    </m:r>
                    <m:r>
                      <a:rPr lang="en-US" sz="2800" b="1" i="1" smtClean="0">
                        <a:latin typeface="Cambria Math"/>
                      </a:rPr>
                      <m:t>𝟏𝟎</m:t>
                    </m:r>
                    <m:r>
                      <a:rPr lang="en-US" sz="2800" b="1" i="1" smtClean="0">
                        <a:latin typeface="Cambria Math"/>
                      </a:rPr>
                      <m:t>)</m:t>
                    </m:r>
                  </m:oMath>
                </a14:m>
                <a:endParaRPr lang="en-US" sz="2800" b="1" dirty="0" smtClean="0"/>
              </a:p>
              <a:p>
                <a:pPr marL="0" indent="0" algn="just">
                  <a:buNone/>
                </a:pPr>
                <a:endParaRPr lang="el-GR"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616152"/>
              </a:xfrm>
              <a:blipFill rotWithShape="1">
                <a:blip r:embed="rId2"/>
                <a:stretch>
                  <a:fillRect l="-2370" t="-2114"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16</a:t>
            </a:fld>
            <a:endParaRPr lang="el-GR">
              <a:solidFill>
                <a:prstClr val="black"/>
              </a:solidFill>
            </a:endParaRPr>
          </a:p>
        </p:txBody>
      </p:sp>
    </p:spTree>
    <p:extLst>
      <p:ext uri="{BB962C8B-B14F-4D97-AF65-F5344CB8AC3E}">
        <p14:creationId xmlns:p14="http://schemas.microsoft.com/office/powerpoint/2010/main" val="1953937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8712968" cy="1140296"/>
          </a:xfrm>
        </p:spPr>
        <p:txBody>
          <a:bodyPr>
            <a:normAutofit/>
          </a:bodyPr>
          <a:lstStyle/>
          <a:p>
            <a:pPr algn="ctr"/>
            <a:r>
              <a:rPr lang="en-US" b="1" dirty="0" smtClean="0"/>
              <a:t> </a:t>
            </a:r>
            <a:r>
              <a:rPr lang="el-GR" b="1" dirty="0" smtClean="0"/>
              <a:t>ΔΙΑΜΕΡΙΣΗ ΣΥΝΟΛΟΥ ΠΑΡΑΤΗΡΗΣΕΩΝ </a:t>
            </a:r>
            <a:r>
              <a:rPr lang="en-US" b="1" dirty="0" smtClean="0"/>
              <a:t>(4 / 6)</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Για τα κανονικοποιημένα χρονικά σύνολα εκπαίδευσης και ελέγχου θα ισχύει ότι:</a:t>
                </a:r>
                <a:r>
                  <a:rPr lang="el-GR" sz="2400" dirty="0" smtClean="0"/>
                  <a:t> </a:t>
                </a:r>
              </a:p>
              <a:p>
                <a:pPr marL="0" indent="0" algn="just">
                  <a:buNone/>
                </a:pPr>
                <a14:m>
                  <m:oMathPara xmlns:m="http://schemas.openxmlformats.org/officeDocument/2006/math">
                    <m:oMathParaPr>
                      <m:jc m:val="centerGroup"/>
                    </m:oMathParaPr>
                    <m:oMath xmlns:m="http://schemas.openxmlformats.org/officeDocument/2006/math">
                      <m:sSub>
                        <m:sSubPr>
                          <m:ctrlPr>
                            <a:rPr lang="el-GR" sz="2800" b="1" i="1" smtClean="0">
                              <a:latin typeface="Cambria Math"/>
                            </a:rPr>
                          </m:ctrlPr>
                        </m:sSubPr>
                        <m:e>
                          <m:acc>
                            <m:accPr>
                              <m:chr m:val="̃"/>
                              <m:ctrlPr>
                                <a:rPr lang="el-GR" sz="2800" b="1" i="1" smtClean="0">
                                  <a:latin typeface="Cambria Math"/>
                                </a:rPr>
                              </m:ctrlPr>
                            </m:accPr>
                            <m:e>
                              <m:r>
                                <a:rPr lang="en-US" sz="2800" b="1" i="1" smtClean="0">
                                  <a:latin typeface="Cambria Math"/>
                                </a:rPr>
                                <m:t>𝒕</m:t>
                              </m:r>
                            </m:e>
                          </m:acc>
                        </m:e>
                        <m:sub>
                          <m:r>
                            <a:rPr lang="en-US" sz="2800" b="1" i="1" smtClean="0">
                              <a:latin typeface="Cambria Math"/>
                            </a:rPr>
                            <m:t>𝒕𝒓𝒂𝒊𝒏</m:t>
                          </m:r>
                        </m:sub>
                      </m:sSub>
                      <m:r>
                        <a:rPr lang="en-US" sz="2800" b="1" i="1" smtClean="0">
                          <a:latin typeface="Cambria Math"/>
                        </a:rPr>
                        <m:t>=</m:t>
                      </m:r>
                      <m:d>
                        <m:dPr>
                          <m:begChr m:val="["/>
                          <m:endChr m:val="]"/>
                          <m:ctrlPr>
                            <a:rPr lang="en-US" sz="2800" b="1" i="1" smtClean="0">
                              <a:latin typeface="Cambria Math"/>
                            </a:rPr>
                          </m:ctrlPr>
                        </m:dPr>
                        <m:e>
                          <m:f>
                            <m:fPr>
                              <m:ctrlPr>
                                <a:rPr lang="en-US" sz="2800" b="1" i="1" smtClean="0">
                                  <a:latin typeface="Cambria Math"/>
                                </a:rPr>
                              </m:ctrlPr>
                            </m:fPr>
                            <m:num>
                              <m:r>
                                <a:rPr lang="en-US" sz="2800" b="1" i="1" smtClean="0">
                                  <a:latin typeface="Cambria Math"/>
                                </a:rPr>
                                <m:t>𝟏</m:t>
                              </m:r>
                            </m:num>
                            <m:den>
                              <m:r>
                                <a:rPr lang="en-US" sz="2800" b="1" i="1" smtClean="0">
                                  <a:latin typeface="Cambria Math"/>
                                </a:rPr>
                                <m:t>𝑵</m:t>
                              </m:r>
                            </m:den>
                          </m:f>
                          <m:r>
                            <a:rPr lang="en-US" sz="2800" b="1" i="1" smtClean="0">
                              <a:latin typeface="Cambria Math"/>
                            </a:rPr>
                            <m:t>,</m:t>
                          </m:r>
                          <m:f>
                            <m:fPr>
                              <m:ctrlPr>
                                <a:rPr lang="en-US" sz="2800" b="1" i="1" smtClean="0">
                                  <a:latin typeface="Cambria Math"/>
                                </a:rPr>
                              </m:ctrlPr>
                            </m:fPr>
                            <m:num>
                              <m:r>
                                <a:rPr lang="en-US" sz="2800" b="1" i="1" smtClean="0">
                                  <a:latin typeface="Cambria Math"/>
                                </a:rPr>
                                <m:t>𝟐</m:t>
                              </m:r>
                            </m:num>
                            <m:den>
                              <m:r>
                                <a:rPr lang="en-US" sz="2800" b="1" i="1" smtClean="0">
                                  <a:latin typeface="Cambria Math"/>
                                </a:rPr>
                                <m:t>𝑵</m:t>
                              </m:r>
                            </m:den>
                          </m:f>
                          <m:r>
                            <a:rPr lang="en-US" sz="2800" b="1" i="1" smtClean="0">
                              <a:latin typeface="Cambria Math"/>
                            </a:rPr>
                            <m:t>,…,</m:t>
                          </m:r>
                          <m:sSub>
                            <m:sSubPr>
                              <m:ctrlPr>
                                <a:rPr lang="en-US" sz="2800" b="1" i="1" smtClean="0">
                                  <a:latin typeface="Cambria Math"/>
                                </a:rPr>
                              </m:ctrlPr>
                            </m:sSubPr>
                            <m:e>
                              <m:acc>
                                <m:accPr>
                                  <m:chr m:val="̃"/>
                                  <m:ctrlPr>
                                    <a:rPr lang="en-US" sz="2800" b="1" i="1" smtClean="0">
                                      <a:latin typeface="Cambria Math"/>
                                    </a:rPr>
                                  </m:ctrlPr>
                                </m:accPr>
                                <m:e>
                                  <m:r>
                                    <a:rPr lang="en-US" sz="2800" b="1" i="1" smtClean="0">
                                      <a:latin typeface="Cambria Math"/>
                                    </a:rPr>
                                    <m:t>𝒕</m:t>
                                  </m:r>
                                </m:e>
                              </m:acc>
                            </m:e>
                            <m:sub>
                              <m:r>
                                <a:rPr lang="en-US" sz="2800" b="1" i="1" smtClean="0">
                                  <a:latin typeface="Cambria Math"/>
                                </a:rPr>
                                <m:t>𝒄𝒖𝒕𝒐𝒇𝒇</m:t>
                              </m:r>
                            </m:sub>
                          </m:sSub>
                        </m:e>
                      </m:d>
                      <m:r>
                        <a:rPr lang="en-US" sz="2800" b="1" i="1" smtClean="0">
                          <a:latin typeface="Cambria Math"/>
                        </a:rPr>
                        <m:t>(</m:t>
                      </m:r>
                      <m:r>
                        <a:rPr lang="en-US" sz="2800" b="1" i="1" smtClean="0">
                          <a:latin typeface="Cambria Math"/>
                        </a:rPr>
                        <m:t>𝟏𝟏</m:t>
                      </m:r>
                      <m:r>
                        <a:rPr lang="en-US" sz="2800" b="1" i="1" smtClean="0">
                          <a:latin typeface="Cambria Math"/>
                        </a:rPr>
                        <m:t>)</m:t>
                      </m:r>
                    </m:oMath>
                  </m:oMathPara>
                </a14:m>
                <a:endParaRPr lang="en-US" sz="2800" b="1"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l-GR" sz="2800" b="1" i="1">
                              <a:latin typeface="Cambria Math"/>
                            </a:rPr>
                          </m:ctrlPr>
                        </m:sSubPr>
                        <m:e>
                          <m:acc>
                            <m:accPr>
                              <m:chr m:val="̃"/>
                              <m:ctrlPr>
                                <a:rPr lang="el-GR" sz="2800" b="1" i="1">
                                  <a:latin typeface="Cambria Math"/>
                                </a:rPr>
                              </m:ctrlPr>
                            </m:accPr>
                            <m:e>
                              <m:r>
                                <a:rPr lang="en-US" sz="2800" b="1" i="1">
                                  <a:latin typeface="Cambria Math"/>
                                </a:rPr>
                                <m:t>𝒕</m:t>
                              </m:r>
                            </m:e>
                          </m:acc>
                        </m:e>
                        <m:sub>
                          <m:r>
                            <a:rPr lang="en-US" sz="2800" b="1" i="1">
                              <a:latin typeface="Cambria Math"/>
                            </a:rPr>
                            <m:t>𝒕</m:t>
                          </m:r>
                          <m:r>
                            <a:rPr lang="en-US" sz="2800" b="1" i="1" smtClean="0">
                              <a:latin typeface="Cambria Math"/>
                            </a:rPr>
                            <m:t>𝒆𝒔𝒕</m:t>
                          </m:r>
                        </m:sub>
                      </m:sSub>
                      <m:r>
                        <a:rPr lang="en-US" sz="2800" b="1" i="1">
                          <a:latin typeface="Cambria Math"/>
                        </a:rPr>
                        <m:t>=</m:t>
                      </m:r>
                      <m:d>
                        <m:dPr>
                          <m:begChr m:val="["/>
                          <m:endChr m:val="]"/>
                          <m:ctrlPr>
                            <a:rPr lang="en-US" sz="2800" b="1" i="1">
                              <a:latin typeface="Cambria Math"/>
                            </a:rPr>
                          </m:ctrlPr>
                        </m:dPr>
                        <m:e>
                          <m:sSub>
                            <m:sSubPr>
                              <m:ctrlPr>
                                <a:rPr lang="en-US" sz="2800" b="1" i="1">
                                  <a:latin typeface="Cambria Math"/>
                                </a:rPr>
                              </m:ctrlPr>
                            </m:sSubPr>
                            <m:e>
                              <m:acc>
                                <m:accPr>
                                  <m:chr m:val="̃"/>
                                  <m:ctrlPr>
                                    <a:rPr lang="en-US" sz="2800" b="1" i="1">
                                      <a:latin typeface="Cambria Math"/>
                                    </a:rPr>
                                  </m:ctrlPr>
                                </m:accPr>
                                <m:e>
                                  <m:r>
                                    <a:rPr lang="en-US" sz="2800" b="1" i="1">
                                      <a:latin typeface="Cambria Math"/>
                                    </a:rPr>
                                    <m:t>𝒕</m:t>
                                  </m:r>
                                </m:e>
                              </m:acc>
                            </m:e>
                            <m:sub>
                              <m:r>
                                <a:rPr lang="en-US" sz="2800" b="1" i="1">
                                  <a:latin typeface="Cambria Math"/>
                                </a:rPr>
                                <m:t>𝒄𝒖𝒕𝒐𝒇𝒇</m:t>
                              </m:r>
                            </m:sub>
                          </m:sSub>
                          <m:r>
                            <a:rPr lang="en-US" sz="2800" b="1" i="1" smtClean="0">
                              <a:latin typeface="Cambria Math"/>
                            </a:rPr>
                            <m:t>+</m:t>
                          </m:r>
                          <m:f>
                            <m:fPr>
                              <m:ctrlPr>
                                <a:rPr lang="en-US" sz="2800" b="1" i="1">
                                  <a:latin typeface="Cambria Math"/>
                                </a:rPr>
                              </m:ctrlPr>
                            </m:fPr>
                            <m:num>
                              <m:r>
                                <a:rPr lang="en-US" sz="2800" b="1" i="1">
                                  <a:latin typeface="Cambria Math"/>
                                </a:rPr>
                                <m:t>𝟏</m:t>
                              </m:r>
                            </m:num>
                            <m:den>
                              <m:r>
                                <a:rPr lang="en-US" sz="2800" b="1" i="1">
                                  <a:latin typeface="Cambria Math"/>
                                </a:rPr>
                                <m:t>𝑵</m:t>
                              </m:r>
                            </m:den>
                          </m:f>
                          <m:r>
                            <a:rPr lang="en-US" sz="2800" b="1" i="1" smtClean="0">
                              <a:latin typeface="Cambria Math"/>
                            </a:rPr>
                            <m:t>,…,</m:t>
                          </m:r>
                          <m:r>
                            <a:rPr lang="en-US" sz="2800" b="1" i="1" smtClean="0">
                              <a:latin typeface="Cambria Math"/>
                            </a:rPr>
                            <m:t>𝟏</m:t>
                          </m:r>
                        </m:e>
                      </m:d>
                      <m:r>
                        <a:rPr lang="en-US" sz="2800" b="1" i="1">
                          <a:latin typeface="Cambria Math"/>
                        </a:rPr>
                        <m:t>(</m:t>
                      </m:r>
                      <m:r>
                        <a:rPr lang="en-US" sz="2800" b="1" i="1">
                          <a:latin typeface="Cambria Math"/>
                        </a:rPr>
                        <m:t>𝟏𝟐</m:t>
                      </m:r>
                      <m:r>
                        <a:rPr lang="en-US" sz="2800" b="1" i="1">
                          <a:latin typeface="Cambria Math"/>
                        </a:rPr>
                        <m:t>)</m:t>
                      </m:r>
                    </m:oMath>
                  </m:oMathPara>
                </a14:m>
                <a:endParaRPr lang="en-US" sz="2800" b="1" dirty="0" smtClean="0"/>
              </a:p>
              <a:p>
                <a:pPr marL="400050" lvl="1" indent="0" algn="just">
                  <a:buNone/>
                </a:pPr>
                <a:r>
                  <a:rPr lang="el-GR" sz="2800" dirty="0"/>
                  <a:t>έτσι </a:t>
                </a:r>
                <a:r>
                  <a:rPr lang="el-GR" sz="2800" dirty="0" smtClean="0"/>
                  <a:t>ώστε:</a:t>
                </a:r>
              </a:p>
              <a:p>
                <a:pPr marL="400050" lvl="1" indent="0" algn="ctr">
                  <a:buNone/>
                </a:pPr>
                <a14:m>
                  <m:oMath xmlns:m="http://schemas.openxmlformats.org/officeDocument/2006/math">
                    <m:f>
                      <m:fPr>
                        <m:ctrlPr>
                          <a:rPr lang="el-GR" sz="2800" b="1" i="1" smtClean="0">
                            <a:latin typeface="Cambria Math"/>
                          </a:rPr>
                        </m:ctrlPr>
                      </m:fPr>
                      <m:num>
                        <m:d>
                          <m:dPr>
                            <m:begChr m:val="|"/>
                            <m:endChr m:val="|"/>
                            <m:ctrlPr>
                              <a:rPr lang="el-GR" sz="2800" b="1" i="1" smtClean="0">
                                <a:latin typeface="Cambria Math"/>
                              </a:rPr>
                            </m:ctrlPr>
                          </m:dPr>
                          <m:e>
                            <m:sSub>
                              <m:sSubPr>
                                <m:ctrlPr>
                                  <a:rPr lang="el-GR" sz="2800" b="1" i="1" smtClean="0">
                                    <a:latin typeface="Cambria Math"/>
                                  </a:rPr>
                                </m:ctrlPr>
                              </m:sSubPr>
                              <m:e>
                                <m:acc>
                                  <m:accPr>
                                    <m:chr m:val="̃"/>
                                    <m:ctrlPr>
                                      <a:rPr lang="el-GR" sz="2800" b="1" i="1" smtClean="0">
                                        <a:latin typeface="Cambria Math"/>
                                      </a:rPr>
                                    </m:ctrlPr>
                                  </m:accPr>
                                  <m:e>
                                    <m:r>
                                      <a:rPr lang="en-US" sz="2800" b="1" i="1" smtClean="0">
                                        <a:latin typeface="Cambria Math"/>
                                      </a:rPr>
                                      <m:t>𝒕</m:t>
                                    </m:r>
                                  </m:e>
                                </m:acc>
                              </m:e>
                              <m:sub>
                                <m:r>
                                  <a:rPr lang="en-US" sz="2800" b="1" i="1" smtClean="0">
                                    <a:latin typeface="Cambria Math"/>
                                  </a:rPr>
                                  <m:t>𝒕𝒓𝒂𝒊𝒏</m:t>
                                </m:r>
                              </m:sub>
                            </m:sSub>
                          </m:e>
                        </m:d>
                      </m:num>
                      <m:den>
                        <m:d>
                          <m:dPr>
                            <m:begChr m:val="|"/>
                            <m:endChr m:val="|"/>
                            <m:ctrlPr>
                              <a:rPr lang="el-GR" sz="2800" b="1" i="1" smtClean="0">
                                <a:latin typeface="Cambria Math"/>
                              </a:rPr>
                            </m:ctrlPr>
                          </m:dPr>
                          <m:e>
                            <m:sSub>
                              <m:sSubPr>
                                <m:ctrlPr>
                                  <a:rPr lang="el-GR" sz="2800" b="1" i="1" smtClean="0">
                                    <a:latin typeface="Cambria Math"/>
                                  </a:rPr>
                                </m:ctrlPr>
                              </m:sSubPr>
                              <m:e>
                                <m:acc>
                                  <m:accPr>
                                    <m:chr m:val="̃"/>
                                    <m:ctrlPr>
                                      <a:rPr lang="el-GR" sz="2800" b="1" i="1" smtClean="0">
                                        <a:latin typeface="Cambria Math"/>
                                      </a:rPr>
                                    </m:ctrlPr>
                                  </m:accPr>
                                  <m:e>
                                    <m:r>
                                      <a:rPr lang="en-US" sz="2800" b="1" i="1" smtClean="0">
                                        <a:latin typeface="Cambria Math"/>
                                      </a:rPr>
                                      <m:t>𝒕</m:t>
                                    </m:r>
                                  </m:e>
                                </m:acc>
                              </m:e>
                              <m:sub>
                                <m:r>
                                  <a:rPr lang="en-US" sz="2800" b="1" i="1" smtClean="0">
                                    <a:latin typeface="Cambria Math"/>
                                  </a:rPr>
                                  <m:t>𝒕𝒆𝒔𝒕</m:t>
                                </m:r>
                              </m:sub>
                            </m:sSub>
                          </m:e>
                        </m:d>
                      </m:den>
                    </m:f>
                    <m:r>
                      <a:rPr lang="el-GR" sz="2800" b="1" i="1" smtClean="0">
                        <a:latin typeface="Cambria Math"/>
                      </a:rPr>
                      <m:t>=</m:t>
                    </m:r>
                    <m:f>
                      <m:fPr>
                        <m:ctrlPr>
                          <a:rPr lang="el-GR" sz="2800" b="1" i="1" smtClean="0">
                            <a:latin typeface="Cambria Math"/>
                          </a:rPr>
                        </m:ctrlPr>
                      </m:fPr>
                      <m:num>
                        <m:sSub>
                          <m:sSubPr>
                            <m:ctrlPr>
                              <a:rPr lang="el-GR" sz="2800" b="1" i="1" smtClean="0">
                                <a:latin typeface="Cambria Math"/>
                              </a:rPr>
                            </m:ctrlPr>
                          </m:sSubPr>
                          <m:e>
                            <m:r>
                              <a:rPr lang="en-US" sz="2800" b="1" i="1" smtClean="0">
                                <a:latin typeface="Cambria Math"/>
                              </a:rPr>
                              <m:t>𝒑</m:t>
                            </m:r>
                          </m:e>
                          <m:sub>
                            <m:r>
                              <a:rPr lang="en-US" sz="2800" b="1" i="1" smtClean="0">
                                <a:latin typeface="Cambria Math"/>
                              </a:rPr>
                              <m:t>𝒕𝒓𝒂𝒊𝒏</m:t>
                            </m:r>
                          </m:sub>
                        </m:sSub>
                      </m:num>
                      <m:den>
                        <m:r>
                          <a:rPr lang="el-GR" sz="2800" b="1" i="1" smtClean="0">
                            <a:latin typeface="Cambria Math"/>
                          </a:rPr>
                          <m:t>𝟏</m:t>
                        </m:r>
                        <m:r>
                          <a:rPr lang="el-GR" sz="2800" b="1" i="1" smtClean="0">
                            <a:latin typeface="Cambria Math"/>
                          </a:rPr>
                          <m:t>−</m:t>
                        </m:r>
                        <m:sSub>
                          <m:sSubPr>
                            <m:ctrlPr>
                              <a:rPr lang="el-GR" sz="2800" b="1" i="1" smtClean="0">
                                <a:latin typeface="Cambria Math"/>
                              </a:rPr>
                            </m:ctrlPr>
                          </m:sSubPr>
                          <m:e>
                            <m:r>
                              <a:rPr lang="en-US" sz="2800" b="1" i="1" smtClean="0">
                                <a:latin typeface="Cambria Math"/>
                              </a:rPr>
                              <m:t>𝒑</m:t>
                            </m:r>
                          </m:e>
                          <m:sub>
                            <m:r>
                              <a:rPr lang="en-US" sz="2800" b="1" i="1" smtClean="0">
                                <a:latin typeface="Cambria Math"/>
                              </a:rPr>
                              <m:t>𝒕𝒓𝒂𝒊𝒏</m:t>
                            </m:r>
                          </m:sub>
                        </m:sSub>
                      </m:den>
                    </m:f>
                    <m:r>
                      <a:rPr lang="en-US" sz="2800" b="1" i="1" smtClean="0">
                        <a:latin typeface="Cambria Math"/>
                      </a:rPr>
                      <m:t> (</m:t>
                    </m:r>
                    <m:r>
                      <a:rPr lang="en-US" sz="2800" b="1" i="1" smtClean="0">
                        <a:latin typeface="Cambria Math"/>
                      </a:rPr>
                      <m:t>𝟏𝟑</m:t>
                    </m:r>
                    <m:r>
                      <a:rPr lang="en-US" sz="2800" b="1" i="1" smtClean="0">
                        <a:latin typeface="Cambria Math"/>
                      </a:rPr>
                      <m:t>)</m:t>
                    </m:r>
                  </m:oMath>
                </a14:m>
                <a:r>
                  <a:rPr lang="el-GR" sz="2800" dirty="0" smtClean="0"/>
                  <a:t>   </a:t>
                </a:r>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616152"/>
              </a:xfrm>
              <a:blipFill rotWithShape="1">
                <a:blip r:embed="rId2"/>
                <a:stretch>
                  <a:fillRect l="-2370" t="-1189"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17</a:t>
            </a:fld>
            <a:endParaRPr lang="el-GR">
              <a:solidFill>
                <a:prstClr val="black"/>
              </a:solidFill>
            </a:endParaRPr>
          </a:p>
        </p:txBody>
      </p:sp>
    </p:spTree>
    <p:extLst>
      <p:ext uri="{BB962C8B-B14F-4D97-AF65-F5344CB8AC3E}">
        <p14:creationId xmlns:p14="http://schemas.microsoft.com/office/powerpoint/2010/main" val="53276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8712968" cy="1140296"/>
          </a:xfrm>
        </p:spPr>
        <p:txBody>
          <a:bodyPr>
            <a:normAutofit/>
          </a:bodyPr>
          <a:lstStyle/>
          <a:p>
            <a:pPr algn="ctr"/>
            <a:r>
              <a:rPr lang="en-US" b="1" dirty="0" smtClean="0"/>
              <a:t> </a:t>
            </a:r>
            <a:r>
              <a:rPr lang="el-GR" b="1" dirty="0" smtClean="0"/>
              <a:t>ΔΙΑΜΕΡΙΣΗ ΣΥΝΟΛΟΥ ΠΑΡΑΤΗΡΗΣΕΩΝ </a:t>
            </a:r>
            <a:r>
              <a:rPr lang="en-US" b="1" dirty="0" smtClean="0"/>
              <a:t>(5 / 6)</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4876800"/>
              </a:xfrm>
            </p:spPr>
            <p:txBody>
              <a:bodyPr>
                <a:normAutofit lnSpcReduction="10000"/>
              </a:bodyPr>
              <a:lstStyle/>
              <a:p>
                <a:pPr algn="just"/>
                <a:r>
                  <a:rPr lang="el-GR" sz="2800" dirty="0" smtClean="0"/>
                  <a:t>Αν ο συμβολισμός </a:t>
                </a:r>
                <a14:m>
                  <m:oMath xmlns:m="http://schemas.openxmlformats.org/officeDocument/2006/math">
                    <m:sSub>
                      <m:sSubPr>
                        <m:ctrlPr>
                          <a:rPr lang="el-GR" sz="2800" i="1" smtClean="0">
                            <a:latin typeface="Cambria Math"/>
                          </a:rPr>
                        </m:ctrlPr>
                      </m:sSubPr>
                      <m:e>
                        <m:r>
                          <a:rPr lang="en-US" sz="2800" b="0" i="1" smtClean="0">
                            <a:latin typeface="Cambria Math"/>
                          </a:rPr>
                          <m:t>𝑌</m:t>
                        </m:r>
                      </m:e>
                      <m:sub>
                        <m:r>
                          <a:rPr lang="en-US" sz="2800" b="0" i="1" smtClean="0">
                            <a:latin typeface="Cambria Math"/>
                          </a:rPr>
                          <m:t>𝑡</m:t>
                        </m:r>
                      </m:sub>
                    </m:sSub>
                  </m:oMath>
                </a14:m>
                <a:r>
                  <a:rPr lang="el-GR" sz="2400" b="1" dirty="0" smtClean="0"/>
                  <a:t> </a:t>
                </a:r>
                <a:r>
                  <a:rPr lang="el-GR" sz="2800" dirty="0" smtClean="0"/>
                  <a:t>αντιστοιχεί στις πραγματικές τιμές της χρονοσειράς (στην αρχική ή στην κανονικοποιημένη εκδοχή τους) τότε οι προσεγγιστικές τιμές που θα παρέχονται από το εκάστοτε νευρωνικό μοντέλο θα συμβολίζονται ώς: </a:t>
                </a:r>
                <a14:m>
                  <m:oMath xmlns:m="http://schemas.openxmlformats.org/officeDocument/2006/math">
                    <m:sSub>
                      <m:sSubPr>
                        <m:ctrlPr>
                          <a:rPr lang="el-GR" sz="2800" i="1" smtClean="0">
                            <a:latin typeface="Cambria Math"/>
                          </a:rPr>
                        </m:ctrlPr>
                      </m:sSubPr>
                      <m:e>
                        <m:acc>
                          <m:accPr>
                            <m:chr m:val="̂"/>
                            <m:ctrlPr>
                              <a:rPr lang="el-GR" sz="2800" i="1" smtClean="0">
                                <a:latin typeface="Cambria Math"/>
                              </a:rPr>
                            </m:ctrlPr>
                          </m:accPr>
                          <m:e>
                            <m:r>
                              <a:rPr lang="en-US" sz="2800" b="0" i="1" smtClean="0">
                                <a:latin typeface="Cambria Math"/>
                              </a:rPr>
                              <m:t>𝑌</m:t>
                            </m:r>
                          </m:e>
                        </m:acc>
                      </m:e>
                      <m:sub>
                        <m:r>
                          <a:rPr lang="en-US" sz="2800" b="0" i="1" smtClean="0">
                            <a:latin typeface="Cambria Math"/>
                          </a:rPr>
                          <m:t>𝑡</m:t>
                        </m:r>
                      </m:sub>
                    </m:sSub>
                  </m:oMath>
                </a14:m>
                <a:r>
                  <a:rPr lang="en-US" sz="2800" dirty="0" smtClean="0"/>
                  <a:t>.</a:t>
                </a:r>
              </a:p>
              <a:p>
                <a:pPr algn="just"/>
                <a:r>
                  <a:rPr lang="el-GR" sz="2800" dirty="0" smtClean="0"/>
                  <a:t>Αν με </a:t>
                </a:r>
                <a14:m>
                  <m:oMath xmlns:m="http://schemas.openxmlformats.org/officeDocument/2006/math">
                    <m:sSub>
                      <m:sSubPr>
                        <m:ctrlPr>
                          <a:rPr lang="el-GR" sz="2800" i="1" smtClean="0">
                            <a:latin typeface="Cambria Math"/>
                          </a:rPr>
                        </m:ctrlPr>
                      </m:sSubPr>
                      <m:e>
                        <m:r>
                          <a:rPr lang="en-US" sz="2800" b="0" i="1" smtClean="0">
                            <a:latin typeface="Cambria Math"/>
                          </a:rPr>
                          <m:t>𝑡</m:t>
                        </m:r>
                      </m:e>
                      <m:sub>
                        <m:r>
                          <a:rPr lang="en-US" sz="2800" b="0" i="1" smtClean="0">
                            <a:latin typeface="Cambria Math"/>
                          </a:rPr>
                          <m:t>𝑡𝑟𝑎𝑖𝑛</m:t>
                        </m:r>
                      </m:sub>
                    </m:sSub>
                  </m:oMath>
                </a14:m>
                <a:r>
                  <a:rPr lang="en-US" sz="2800" dirty="0" smtClean="0"/>
                  <a:t> </a:t>
                </a:r>
                <a:r>
                  <a:rPr lang="el-GR" sz="2800" dirty="0" smtClean="0"/>
                  <a:t>και </a:t>
                </a:r>
                <a14:m>
                  <m:oMath xmlns:m="http://schemas.openxmlformats.org/officeDocument/2006/math">
                    <m:sSub>
                      <m:sSubPr>
                        <m:ctrlPr>
                          <a:rPr lang="el-GR" sz="2800" i="1">
                            <a:latin typeface="Cambria Math"/>
                          </a:rPr>
                        </m:ctrlPr>
                      </m:sSubPr>
                      <m:e>
                        <m:r>
                          <a:rPr lang="en-US" sz="2800" i="1">
                            <a:latin typeface="Cambria Math"/>
                          </a:rPr>
                          <m:t>𝑡</m:t>
                        </m:r>
                      </m:e>
                      <m:sub>
                        <m:r>
                          <a:rPr lang="en-US" sz="2800" i="1">
                            <a:latin typeface="Cambria Math"/>
                          </a:rPr>
                          <m:t>𝑡</m:t>
                        </m:r>
                        <m:r>
                          <a:rPr lang="en-US" sz="2800" b="0" i="1" smtClean="0">
                            <a:latin typeface="Cambria Math"/>
                          </a:rPr>
                          <m:t>𝑒𝑠𝑡</m:t>
                        </m:r>
                      </m:sub>
                    </m:sSub>
                  </m:oMath>
                </a14:m>
                <a:r>
                  <a:rPr lang="en-US" sz="2800" dirty="0" smtClean="0"/>
                  <a:t> </a:t>
                </a:r>
                <a:r>
                  <a:rPr lang="el-GR" sz="2800" dirty="0" smtClean="0"/>
                  <a:t>συμβολίσουμε τα χρησιμοποιούμενα σύνολα εκπαίδευσης και ελέγχου (στην κανονική ή στην κανονικοποιημένη εκδοχή τους) τότε η προσεγγιστική ικανότητα του νευρωνικού μοντέλου στα αντίστοιχα σύνολα θα αποτιμάται με βάση τις παρακάτων μετρικές:</a:t>
                </a:r>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4876800"/>
              </a:xfrm>
              <a:blipFill rotWithShape="1">
                <a:blip r:embed="rId2"/>
                <a:stretch>
                  <a:fillRect l="-2370" t="-2000" r="-2593" b="-3500"/>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18</a:t>
            </a:fld>
            <a:endParaRPr lang="el-GR">
              <a:solidFill>
                <a:prstClr val="black"/>
              </a:solidFill>
            </a:endParaRPr>
          </a:p>
        </p:txBody>
      </p:sp>
    </p:spTree>
    <p:extLst>
      <p:ext uri="{BB962C8B-B14F-4D97-AF65-F5344CB8AC3E}">
        <p14:creationId xmlns:p14="http://schemas.microsoft.com/office/powerpoint/2010/main" val="969685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8712968" cy="1140296"/>
          </a:xfrm>
        </p:spPr>
        <p:txBody>
          <a:bodyPr>
            <a:normAutofit/>
          </a:bodyPr>
          <a:lstStyle/>
          <a:p>
            <a:pPr algn="ctr"/>
            <a:r>
              <a:rPr lang="en-US" b="1" dirty="0" smtClean="0"/>
              <a:t> </a:t>
            </a:r>
            <a:r>
              <a:rPr lang="el-GR" b="1" dirty="0" smtClean="0"/>
              <a:t>ΔΙΑΜΕΡΙΣΗ ΣΥΝΟΛΟΥ ΠΑΡΑΤΗΡΗΣΕΩΝ </a:t>
            </a:r>
            <a:r>
              <a:rPr lang="en-US" b="1" dirty="0" smtClean="0"/>
              <a:t>(</a:t>
            </a:r>
            <a:r>
              <a:rPr lang="el-GR" b="1" dirty="0" smtClean="0"/>
              <a:t>6</a:t>
            </a:r>
            <a:r>
              <a:rPr lang="en-US" b="1" dirty="0" smtClean="0"/>
              <a:t> / 6)</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4876800"/>
              </a:xfrm>
            </p:spPr>
            <p:txBody>
              <a:bodyPr>
                <a:normAutofit/>
              </a:bodyPr>
              <a:lstStyle/>
              <a:p>
                <a:pPr marL="0" indent="0" algn="just">
                  <a:buNone/>
                </a:pPr>
                <a14:m>
                  <m:oMathPara xmlns:m="http://schemas.openxmlformats.org/officeDocument/2006/math">
                    <m:oMathParaPr>
                      <m:jc m:val="centerGroup"/>
                    </m:oMathParaPr>
                    <m:oMath xmlns:m="http://schemas.openxmlformats.org/officeDocument/2006/math">
                      <m:sSub>
                        <m:sSubPr>
                          <m:ctrlPr>
                            <a:rPr lang="el-GR" sz="2800" b="1" i="1" smtClean="0">
                              <a:latin typeface="Cambria Math"/>
                            </a:rPr>
                          </m:ctrlPr>
                        </m:sSubPr>
                        <m:e>
                          <m:r>
                            <a:rPr lang="en-US" sz="2800" b="1" i="1" smtClean="0">
                              <a:latin typeface="Cambria Math"/>
                            </a:rPr>
                            <m:t>𝑹𝑴𝑺𝑬</m:t>
                          </m:r>
                        </m:e>
                        <m:sub>
                          <m:r>
                            <a:rPr lang="en-US" sz="2800" b="1" i="1" smtClean="0">
                              <a:latin typeface="Cambria Math"/>
                            </a:rPr>
                            <m:t>𝒕𝒓𝒂𝒊𝒏</m:t>
                          </m:r>
                        </m:sub>
                      </m:sSub>
                      <m:r>
                        <a:rPr lang="en-US" sz="2800" b="1" i="1" smtClean="0">
                          <a:latin typeface="Cambria Math"/>
                        </a:rPr>
                        <m:t>=</m:t>
                      </m:r>
                      <m:rad>
                        <m:radPr>
                          <m:degHide m:val="on"/>
                          <m:ctrlPr>
                            <a:rPr lang="en-US" sz="2800" b="1" i="1" smtClean="0">
                              <a:latin typeface="Cambria Math"/>
                            </a:rPr>
                          </m:ctrlPr>
                        </m:radPr>
                        <m:deg/>
                        <m:e>
                          <m:f>
                            <m:fPr>
                              <m:ctrlPr>
                                <a:rPr lang="en-US" sz="2800" b="1" i="1" smtClean="0">
                                  <a:latin typeface="Cambria Math"/>
                                </a:rPr>
                              </m:ctrlPr>
                            </m:fPr>
                            <m:num>
                              <m:r>
                                <a:rPr lang="en-US" sz="2800" b="1" i="1" smtClean="0">
                                  <a:latin typeface="Cambria Math"/>
                                </a:rPr>
                                <m:t>𝟏</m:t>
                              </m:r>
                            </m:num>
                            <m:den>
                              <m:d>
                                <m:dPr>
                                  <m:begChr m:val="|"/>
                                  <m:endChr m:val="|"/>
                                  <m:ctrlPr>
                                    <a:rPr lang="en-US" sz="2800" b="1" i="1" smtClean="0">
                                      <a:latin typeface="Cambria Math"/>
                                    </a:rPr>
                                  </m:ctrlPr>
                                </m:dPr>
                                <m:e>
                                  <m:sSub>
                                    <m:sSubPr>
                                      <m:ctrlPr>
                                        <a:rPr lang="en-US" sz="2800" b="1" i="1" smtClean="0">
                                          <a:latin typeface="Cambria Math"/>
                                        </a:rPr>
                                      </m:ctrlPr>
                                    </m:sSubPr>
                                    <m:e>
                                      <m:r>
                                        <a:rPr lang="en-US" sz="2800" b="1" i="1" smtClean="0">
                                          <a:latin typeface="Cambria Math"/>
                                        </a:rPr>
                                        <m:t>𝒕</m:t>
                                      </m:r>
                                    </m:e>
                                    <m:sub>
                                      <m:r>
                                        <a:rPr lang="en-US" sz="2800" b="1" i="1" smtClean="0">
                                          <a:latin typeface="Cambria Math"/>
                                        </a:rPr>
                                        <m:t>𝒕𝒓𝒂𝒊𝒏</m:t>
                                      </m:r>
                                    </m:sub>
                                  </m:sSub>
                                </m:e>
                              </m:d>
                            </m:den>
                          </m:f>
                          <m:r>
                            <a:rPr lang="en-US" sz="2800" b="1" i="1" smtClean="0">
                              <a:latin typeface="Cambria Math"/>
                            </a:rPr>
                            <m:t>∗</m:t>
                          </m:r>
                          <m:nary>
                            <m:naryPr>
                              <m:chr m:val="∑"/>
                              <m:supHide m:val="on"/>
                              <m:ctrlPr>
                                <a:rPr lang="en-US" sz="2800" b="1" i="1" smtClean="0">
                                  <a:latin typeface="Cambria Math"/>
                                </a:rPr>
                              </m:ctrlPr>
                            </m:naryPr>
                            <m:sub>
                              <m:r>
                                <m:rPr>
                                  <m:brk m:alnAt="7"/>
                                </m:rPr>
                                <a:rPr lang="en-US" sz="2800" b="1" i="1" smtClean="0">
                                  <a:latin typeface="Cambria Math"/>
                                </a:rPr>
                                <m:t>𝒕</m:t>
                              </m:r>
                              <m:r>
                                <a:rPr lang="en-US" sz="2800" b="1" i="1" smtClean="0">
                                  <a:latin typeface="Cambria Math"/>
                                  <a:ea typeface="Cambria Math"/>
                                </a:rPr>
                                <m:t>∈</m:t>
                              </m:r>
                              <m:sSub>
                                <m:sSubPr>
                                  <m:ctrlPr>
                                    <a:rPr lang="en-US" sz="2800" b="1" i="1" smtClean="0">
                                      <a:latin typeface="Cambria Math"/>
                                      <a:ea typeface="Cambria Math"/>
                                    </a:rPr>
                                  </m:ctrlPr>
                                </m:sSubPr>
                                <m:e>
                                  <m:r>
                                    <a:rPr lang="en-US" sz="2800" b="1" i="1" smtClean="0">
                                      <a:latin typeface="Cambria Math"/>
                                      <a:ea typeface="Cambria Math"/>
                                    </a:rPr>
                                    <m:t>𝒕</m:t>
                                  </m:r>
                                </m:e>
                                <m:sub>
                                  <m:r>
                                    <a:rPr lang="en-US" sz="2800" b="1" i="1" smtClean="0">
                                      <a:latin typeface="Cambria Math"/>
                                      <a:ea typeface="Cambria Math"/>
                                    </a:rPr>
                                    <m:t>𝒕𝒓𝒂𝒊𝒏</m:t>
                                  </m:r>
                                </m:sub>
                              </m:sSub>
                            </m:sub>
                            <m:sup/>
                            <m:e>
                              <m:sSup>
                                <m:sSupPr>
                                  <m:ctrlPr>
                                    <a:rPr lang="en-US" sz="2800" b="1" i="1" smtClean="0">
                                      <a:latin typeface="Cambria Math"/>
                                    </a:rPr>
                                  </m:ctrlPr>
                                </m:sSupPr>
                                <m:e>
                                  <m:d>
                                    <m:dPr>
                                      <m:ctrlPr>
                                        <a:rPr lang="en-US" sz="2800" b="1" i="1" smtClean="0">
                                          <a:latin typeface="Cambria Math"/>
                                        </a:rPr>
                                      </m:ctrlPr>
                                    </m:dPr>
                                    <m:e>
                                      <m:sSub>
                                        <m:sSubPr>
                                          <m:ctrlPr>
                                            <a:rPr lang="en-US" sz="2800" b="1" i="1" smtClean="0">
                                              <a:latin typeface="Cambria Math"/>
                                            </a:rPr>
                                          </m:ctrlPr>
                                        </m:sSubPr>
                                        <m:e>
                                          <m:r>
                                            <a:rPr lang="en-US" sz="2800" b="1" i="1" smtClean="0">
                                              <a:latin typeface="Cambria Math"/>
                                            </a:rPr>
                                            <m:t>𝒀</m:t>
                                          </m:r>
                                        </m:e>
                                        <m:sub>
                                          <m:r>
                                            <a:rPr lang="en-US" sz="2800" b="1" i="1" smtClean="0">
                                              <a:latin typeface="Cambria Math"/>
                                            </a:rPr>
                                            <m:t>𝒕</m:t>
                                          </m:r>
                                        </m:sub>
                                      </m:sSub>
                                      <m:r>
                                        <a:rPr lang="en-US" sz="2800" b="1" i="1" smtClean="0">
                                          <a:latin typeface="Cambria Math"/>
                                        </a:rPr>
                                        <m:t>−</m:t>
                                      </m:r>
                                      <m:sSub>
                                        <m:sSubPr>
                                          <m:ctrlPr>
                                            <a:rPr lang="en-US" sz="2800" b="1" i="1" smtClean="0">
                                              <a:latin typeface="Cambria Math"/>
                                            </a:rPr>
                                          </m:ctrlPr>
                                        </m:sSubPr>
                                        <m:e>
                                          <m:acc>
                                            <m:accPr>
                                              <m:chr m:val="̂"/>
                                              <m:ctrlPr>
                                                <a:rPr lang="en-US" sz="2800" b="1" i="1" smtClean="0">
                                                  <a:latin typeface="Cambria Math"/>
                                                </a:rPr>
                                              </m:ctrlPr>
                                            </m:accPr>
                                            <m:e>
                                              <m:r>
                                                <a:rPr lang="en-US" sz="2800" b="1" i="1" smtClean="0">
                                                  <a:latin typeface="Cambria Math"/>
                                                </a:rPr>
                                                <m:t>𝒀</m:t>
                                              </m:r>
                                            </m:e>
                                          </m:acc>
                                        </m:e>
                                        <m:sub>
                                          <m:r>
                                            <a:rPr lang="en-US" sz="2800" b="1" i="1" smtClean="0">
                                              <a:latin typeface="Cambria Math"/>
                                            </a:rPr>
                                            <m:t>𝒕</m:t>
                                          </m:r>
                                        </m:sub>
                                      </m:sSub>
                                    </m:e>
                                  </m:d>
                                </m:e>
                                <m:sup>
                                  <m:r>
                                    <a:rPr lang="en-US" sz="2800" b="1" i="1" smtClean="0">
                                      <a:latin typeface="Cambria Math"/>
                                    </a:rPr>
                                    <m:t>𝟐</m:t>
                                  </m:r>
                                </m:sup>
                              </m:sSup>
                            </m:e>
                          </m:nary>
                        </m:e>
                      </m:rad>
                      <m:r>
                        <a:rPr lang="en-US" sz="2800" b="1" i="1" smtClean="0">
                          <a:latin typeface="Cambria Math"/>
                        </a:rPr>
                        <m:t> </m:t>
                      </m:r>
                      <m:d>
                        <m:dPr>
                          <m:ctrlPr>
                            <a:rPr lang="en-US" sz="2800" b="1" i="1" smtClean="0">
                              <a:latin typeface="Cambria Math"/>
                            </a:rPr>
                          </m:ctrlPr>
                        </m:dPr>
                        <m:e>
                          <m:r>
                            <a:rPr lang="en-US" sz="2800" b="1" i="1" smtClean="0">
                              <a:latin typeface="Cambria Math"/>
                            </a:rPr>
                            <m:t>𝟏𝟒</m:t>
                          </m:r>
                        </m:e>
                      </m:d>
                    </m:oMath>
                  </m:oMathPara>
                </a14:m>
                <a:endParaRPr lang="en-US" sz="2800" b="1" dirty="0" smtClean="0"/>
              </a:p>
              <a:p>
                <a:pPr marL="0" indent="0" algn="just">
                  <a:buNone/>
                </a:pPr>
                <a:endParaRPr lang="en-US" sz="2800" b="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l-GR" sz="2800" b="1" i="1">
                              <a:latin typeface="Cambria Math"/>
                            </a:rPr>
                          </m:ctrlPr>
                        </m:sSubPr>
                        <m:e>
                          <m:r>
                            <a:rPr lang="en-US" sz="2800" b="1" i="1">
                              <a:latin typeface="Cambria Math"/>
                            </a:rPr>
                            <m:t>𝑹𝑴𝑺𝑬</m:t>
                          </m:r>
                        </m:e>
                        <m:sub>
                          <m:r>
                            <a:rPr lang="en-US" sz="2800" b="1" i="1">
                              <a:latin typeface="Cambria Math"/>
                            </a:rPr>
                            <m:t>𝒕</m:t>
                          </m:r>
                          <m:r>
                            <a:rPr lang="en-US" sz="2800" b="1" i="1" smtClean="0">
                              <a:latin typeface="Cambria Math"/>
                            </a:rPr>
                            <m:t>𝒆𝒔𝒕</m:t>
                          </m:r>
                        </m:sub>
                      </m:sSub>
                      <m:r>
                        <a:rPr lang="en-US" sz="2800" b="1" i="1">
                          <a:latin typeface="Cambria Math"/>
                        </a:rPr>
                        <m:t>=</m:t>
                      </m:r>
                      <m:rad>
                        <m:radPr>
                          <m:degHide m:val="on"/>
                          <m:ctrlPr>
                            <a:rPr lang="en-US" sz="2800" b="1" i="1">
                              <a:latin typeface="Cambria Math"/>
                            </a:rPr>
                          </m:ctrlPr>
                        </m:radPr>
                        <m:deg/>
                        <m:e>
                          <m:f>
                            <m:fPr>
                              <m:ctrlPr>
                                <a:rPr lang="en-US" sz="2800" b="1" i="1">
                                  <a:latin typeface="Cambria Math"/>
                                </a:rPr>
                              </m:ctrlPr>
                            </m:fPr>
                            <m:num>
                              <m:r>
                                <a:rPr lang="en-US" sz="2800" b="1" i="1">
                                  <a:latin typeface="Cambria Math"/>
                                </a:rPr>
                                <m:t>𝟏</m:t>
                              </m:r>
                            </m:num>
                            <m:den>
                              <m:d>
                                <m:dPr>
                                  <m:begChr m:val="|"/>
                                  <m:endChr m:val="|"/>
                                  <m:ctrlPr>
                                    <a:rPr lang="en-US" sz="2800" b="1" i="1">
                                      <a:latin typeface="Cambria Math"/>
                                    </a:rPr>
                                  </m:ctrlPr>
                                </m:dPr>
                                <m:e>
                                  <m:sSub>
                                    <m:sSubPr>
                                      <m:ctrlPr>
                                        <a:rPr lang="en-US" sz="2800" b="1" i="1">
                                          <a:latin typeface="Cambria Math"/>
                                        </a:rPr>
                                      </m:ctrlPr>
                                    </m:sSubPr>
                                    <m:e>
                                      <m:r>
                                        <a:rPr lang="en-US" sz="2800" b="1" i="1">
                                          <a:latin typeface="Cambria Math"/>
                                        </a:rPr>
                                        <m:t>𝒕</m:t>
                                      </m:r>
                                    </m:e>
                                    <m:sub>
                                      <m:r>
                                        <a:rPr lang="en-US" sz="2800" b="1" i="1">
                                          <a:latin typeface="Cambria Math"/>
                                        </a:rPr>
                                        <m:t>𝒕</m:t>
                                      </m:r>
                                      <m:r>
                                        <a:rPr lang="en-US" sz="2800" b="1" i="1" smtClean="0">
                                          <a:latin typeface="Cambria Math"/>
                                        </a:rPr>
                                        <m:t>𝒆𝒔𝒕</m:t>
                                      </m:r>
                                    </m:sub>
                                  </m:sSub>
                                </m:e>
                              </m:d>
                            </m:den>
                          </m:f>
                          <m:r>
                            <a:rPr lang="en-US" sz="2800" b="1" i="1">
                              <a:latin typeface="Cambria Math"/>
                            </a:rPr>
                            <m:t>∗</m:t>
                          </m:r>
                          <m:nary>
                            <m:naryPr>
                              <m:chr m:val="∑"/>
                              <m:supHide m:val="on"/>
                              <m:ctrlPr>
                                <a:rPr lang="en-US" sz="2800" b="1" i="1">
                                  <a:latin typeface="Cambria Math"/>
                                </a:rPr>
                              </m:ctrlPr>
                            </m:naryPr>
                            <m:sub>
                              <m:r>
                                <m:rPr>
                                  <m:brk m:alnAt="7"/>
                                </m:rPr>
                                <a:rPr lang="en-US" sz="2800" b="1" i="1">
                                  <a:latin typeface="Cambria Math"/>
                                </a:rPr>
                                <m:t>𝒕</m:t>
                              </m:r>
                              <m:r>
                                <a:rPr lang="en-US" sz="2800" b="1" i="1">
                                  <a:latin typeface="Cambria Math"/>
                                  <a:ea typeface="Cambria Math"/>
                                </a:rPr>
                                <m:t>∈</m:t>
                              </m:r>
                              <m:sSub>
                                <m:sSubPr>
                                  <m:ctrlPr>
                                    <a:rPr lang="en-US" sz="2800" b="1" i="1">
                                      <a:latin typeface="Cambria Math"/>
                                      <a:ea typeface="Cambria Math"/>
                                    </a:rPr>
                                  </m:ctrlPr>
                                </m:sSubPr>
                                <m:e>
                                  <m:r>
                                    <a:rPr lang="en-US" sz="2800" b="1" i="1">
                                      <a:latin typeface="Cambria Math"/>
                                      <a:ea typeface="Cambria Math"/>
                                    </a:rPr>
                                    <m:t>𝒕</m:t>
                                  </m:r>
                                </m:e>
                                <m:sub>
                                  <m:r>
                                    <a:rPr lang="en-US" sz="2800" b="1" i="1">
                                      <a:latin typeface="Cambria Math"/>
                                      <a:ea typeface="Cambria Math"/>
                                    </a:rPr>
                                    <m:t>𝒕</m:t>
                                  </m:r>
                                  <m:r>
                                    <a:rPr lang="en-US" sz="2800" b="1" i="1" smtClean="0">
                                      <a:latin typeface="Cambria Math"/>
                                      <a:ea typeface="Cambria Math"/>
                                    </a:rPr>
                                    <m:t>𝒆𝒔𝒕</m:t>
                                  </m:r>
                                </m:sub>
                              </m:sSub>
                            </m:sub>
                            <m:sup/>
                            <m:e>
                              <m:sSup>
                                <m:sSupPr>
                                  <m:ctrlPr>
                                    <a:rPr lang="en-US" sz="2800" b="1" i="1">
                                      <a:latin typeface="Cambria Math"/>
                                    </a:rPr>
                                  </m:ctrlPr>
                                </m:sSupPr>
                                <m:e>
                                  <m:d>
                                    <m:dPr>
                                      <m:ctrlPr>
                                        <a:rPr lang="en-US" sz="2800" b="1" i="1">
                                          <a:latin typeface="Cambria Math"/>
                                        </a:rPr>
                                      </m:ctrlPr>
                                    </m:dPr>
                                    <m:e>
                                      <m:sSub>
                                        <m:sSubPr>
                                          <m:ctrlPr>
                                            <a:rPr lang="en-US" sz="2800" b="1" i="1">
                                              <a:latin typeface="Cambria Math"/>
                                            </a:rPr>
                                          </m:ctrlPr>
                                        </m:sSubPr>
                                        <m:e>
                                          <m:r>
                                            <a:rPr lang="en-US" sz="2800" b="1" i="1">
                                              <a:latin typeface="Cambria Math"/>
                                            </a:rPr>
                                            <m:t>𝒀</m:t>
                                          </m:r>
                                        </m:e>
                                        <m:sub>
                                          <m:r>
                                            <a:rPr lang="en-US" sz="2800" b="1" i="1">
                                              <a:latin typeface="Cambria Math"/>
                                            </a:rPr>
                                            <m:t>𝒕</m:t>
                                          </m:r>
                                        </m:sub>
                                      </m:sSub>
                                      <m:r>
                                        <a:rPr lang="en-US" sz="2800" b="1" i="1">
                                          <a:latin typeface="Cambria Math"/>
                                        </a:rPr>
                                        <m:t>−</m:t>
                                      </m:r>
                                      <m:sSub>
                                        <m:sSubPr>
                                          <m:ctrlPr>
                                            <a:rPr lang="en-US" sz="2800" b="1" i="1">
                                              <a:latin typeface="Cambria Math"/>
                                            </a:rPr>
                                          </m:ctrlPr>
                                        </m:sSubPr>
                                        <m:e>
                                          <m:acc>
                                            <m:accPr>
                                              <m:chr m:val="̂"/>
                                              <m:ctrlPr>
                                                <a:rPr lang="en-US" sz="2800" b="1" i="1">
                                                  <a:latin typeface="Cambria Math"/>
                                                </a:rPr>
                                              </m:ctrlPr>
                                            </m:accPr>
                                            <m:e>
                                              <m:r>
                                                <a:rPr lang="en-US" sz="2800" b="1" i="1">
                                                  <a:latin typeface="Cambria Math"/>
                                                </a:rPr>
                                                <m:t>𝒀</m:t>
                                              </m:r>
                                            </m:e>
                                          </m:acc>
                                        </m:e>
                                        <m:sub>
                                          <m:r>
                                            <a:rPr lang="en-US" sz="2800" b="1" i="1">
                                              <a:latin typeface="Cambria Math"/>
                                            </a:rPr>
                                            <m:t>𝒕</m:t>
                                          </m:r>
                                        </m:sub>
                                      </m:sSub>
                                    </m:e>
                                  </m:d>
                                </m:e>
                                <m:sup>
                                  <m:r>
                                    <a:rPr lang="en-US" sz="2800" b="1" i="1">
                                      <a:latin typeface="Cambria Math"/>
                                    </a:rPr>
                                    <m:t>𝟐</m:t>
                                  </m:r>
                                </m:sup>
                              </m:sSup>
                            </m:e>
                          </m:nary>
                        </m:e>
                      </m:rad>
                      <m:r>
                        <a:rPr lang="en-US" sz="2800" b="1" i="1">
                          <a:latin typeface="Cambria Math"/>
                        </a:rPr>
                        <m:t> (</m:t>
                      </m:r>
                      <m:r>
                        <a:rPr lang="en-US" sz="2800" b="1" i="1">
                          <a:latin typeface="Cambria Math"/>
                        </a:rPr>
                        <m:t>𝟏𝟓</m:t>
                      </m:r>
                      <m:r>
                        <a:rPr lang="en-US" sz="2800" b="1" i="1">
                          <a:latin typeface="Cambria Math"/>
                        </a:rPr>
                        <m:t>)</m:t>
                      </m:r>
                    </m:oMath>
                  </m:oMathPara>
                </a14:m>
                <a:endParaRPr lang="el-GR"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4876800"/>
              </a:xfrm>
              <a:blipFill rotWithShape="1">
                <a:blip r:embed="rId2"/>
                <a:stretch>
                  <a:fillRect/>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19</a:t>
            </a:fld>
            <a:endParaRPr lang="el-GR">
              <a:solidFill>
                <a:prstClr val="black"/>
              </a:solidFill>
            </a:endParaRPr>
          </a:p>
        </p:txBody>
      </p:sp>
    </p:spTree>
    <p:extLst>
      <p:ext uri="{BB962C8B-B14F-4D97-AF65-F5344CB8AC3E}">
        <p14:creationId xmlns:p14="http://schemas.microsoft.com/office/powerpoint/2010/main" val="2541863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ΣΥΝΟΨΗ ΕΡΓΑΣΤΗΡΙΟΥ</a:t>
            </a:r>
            <a:endParaRPr lang="el-GR" b="1" dirty="0"/>
          </a:p>
        </p:txBody>
      </p:sp>
      <p:sp>
        <p:nvSpPr>
          <p:cNvPr id="3" name="Content Placeholder 2"/>
          <p:cNvSpPr>
            <a:spLocks noGrp="1"/>
          </p:cNvSpPr>
          <p:nvPr>
            <p:ph idx="1"/>
          </p:nvPr>
        </p:nvSpPr>
        <p:spPr/>
        <p:txBody>
          <a:bodyPr/>
          <a:lstStyle/>
          <a:p>
            <a:pPr algn="just"/>
            <a:r>
              <a:rPr lang="el-GR" sz="2800" dirty="0" smtClean="0"/>
              <a:t>Σκοπός Εργαστηρίου</a:t>
            </a:r>
          </a:p>
          <a:p>
            <a:pPr algn="just"/>
            <a:r>
              <a:rPr lang="el-GR" sz="2800" dirty="0" smtClean="0"/>
              <a:t>Δεδομένα Χρονοσειρών</a:t>
            </a:r>
          </a:p>
          <a:p>
            <a:pPr algn="just"/>
            <a:r>
              <a:rPr lang="el-GR" sz="2800" dirty="0" smtClean="0"/>
              <a:t>Κανονικόποιηση Δεδομένων</a:t>
            </a:r>
          </a:p>
          <a:p>
            <a:pPr algn="just"/>
            <a:r>
              <a:rPr lang="el-GR" sz="2800" dirty="0" smtClean="0"/>
              <a:t>Διαμέριση Συνόλου Παρατηρήσεων</a:t>
            </a:r>
          </a:p>
          <a:p>
            <a:pPr algn="just"/>
            <a:r>
              <a:rPr lang="el-GR" sz="2800" dirty="0" smtClean="0"/>
              <a:t>Δημιουργία Χρονικά Υστερημένων Χρονοσειρών</a:t>
            </a:r>
          </a:p>
          <a:p>
            <a:pPr algn="just"/>
            <a:r>
              <a:rPr lang="el-GR" sz="2800" dirty="0" smtClean="0"/>
              <a:t>Υλοποίηση</a:t>
            </a:r>
          </a:p>
        </p:txBody>
      </p:sp>
      <p:sp>
        <p:nvSpPr>
          <p:cNvPr id="4" name="Slide Number Placeholder 3"/>
          <p:cNvSpPr>
            <a:spLocks noGrp="1"/>
          </p:cNvSpPr>
          <p:nvPr>
            <p:ph type="sldNum" sz="quarter" idx="11"/>
          </p:nvPr>
        </p:nvSpPr>
        <p:spPr/>
        <p:txBody>
          <a:bodyPr/>
          <a:lstStyle/>
          <a:p>
            <a:fld id="{FDDF8D53-F6B1-4C69-A77E-72F296F29BFB}" type="slidenum">
              <a:rPr lang="el-GR" smtClean="0"/>
              <a:t>2</a:t>
            </a:fld>
            <a:endParaRPr lang="el-GR"/>
          </a:p>
        </p:txBody>
      </p:sp>
    </p:spTree>
    <p:extLst>
      <p:ext uri="{BB962C8B-B14F-4D97-AF65-F5344CB8AC3E}">
        <p14:creationId xmlns:p14="http://schemas.microsoft.com/office/powerpoint/2010/main" val="2483314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1140296"/>
          </a:xfrm>
        </p:spPr>
        <p:txBody>
          <a:bodyPr>
            <a:normAutofit fontScale="90000"/>
          </a:bodyPr>
          <a:lstStyle/>
          <a:p>
            <a:pPr algn="ctr"/>
            <a:r>
              <a:rPr lang="en-US" b="1" dirty="0" smtClean="0"/>
              <a:t> </a:t>
            </a:r>
            <a:r>
              <a:rPr lang="el-GR" b="1" dirty="0" smtClean="0"/>
              <a:t>ΔΗΜΙΟΥΡΓΙΑ ΧΡΟΝΙΚΑ ΥΣΤΕΡΗΜΕΝΩΝ ΧΡΟΝΟΣΕΙΡΩΝ </a:t>
            </a:r>
            <a:r>
              <a:rPr lang="en-US" b="1" dirty="0" smtClean="0"/>
              <a:t>(1 / 7)</a:t>
            </a:r>
            <a:endParaRPr lang="el-GR" b="1" dirty="0"/>
          </a:p>
        </p:txBody>
      </p:sp>
      <p:sp>
        <p:nvSpPr>
          <p:cNvPr id="3" name="Content Placeholder 2"/>
          <p:cNvSpPr>
            <a:spLocks noGrp="1"/>
          </p:cNvSpPr>
          <p:nvPr>
            <p:ph idx="1"/>
          </p:nvPr>
        </p:nvSpPr>
        <p:spPr>
          <a:xfrm>
            <a:off x="457200" y="1772816"/>
            <a:ext cx="8229600" cy="4876800"/>
          </a:xfrm>
        </p:spPr>
        <p:txBody>
          <a:bodyPr>
            <a:normAutofit/>
          </a:bodyPr>
          <a:lstStyle/>
          <a:p>
            <a:pPr algn="just"/>
            <a:r>
              <a:rPr lang="el-GR" sz="2800" dirty="0" smtClean="0"/>
              <a:t>Η κατασκευή των νευρωνικών μοντέλων που περιγράφονται από τις σχέσεις (1), (2) και (3) απαιτεί την δημιουργία ενός συνόλου από κατάλληλα χρονικά υστερημένες χρονοσειρές.</a:t>
            </a:r>
          </a:p>
          <a:p>
            <a:pPr algn="just"/>
            <a:r>
              <a:rPr lang="el-GR" sz="2800" dirty="0" smtClean="0"/>
              <a:t>Το πλήθος των αναγκαίων χρονικά υστερημένων χρονοσειρών καθορίζεται από το μέγεθος του αντίστοιχου χρονικού παραθύρου (</a:t>
            </a:r>
            <a:r>
              <a:rPr lang="en-US" sz="2800" b="1" dirty="0" smtClean="0"/>
              <a:t>n</a:t>
            </a:r>
            <a:r>
              <a:rPr lang="en-US" sz="2800" dirty="0" smtClean="0"/>
              <a:t> </a:t>
            </a:r>
            <a:r>
              <a:rPr lang="el-GR" sz="2800" dirty="0" smtClean="0"/>
              <a:t>ή </a:t>
            </a:r>
            <a:r>
              <a:rPr lang="en-US" sz="2800" b="1" dirty="0" smtClean="0"/>
              <a:t>time_window</a:t>
            </a:r>
            <a:r>
              <a:rPr lang="en-US" sz="2800" dirty="0" smtClean="0"/>
              <a:t>).</a:t>
            </a:r>
            <a:endParaRPr lang="el-GR" sz="2800" dirty="0"/>
          </a:p>
        </p:txBody>
      </p:sp>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20</a:t>
            </a:fld>
            <a:endParaRPr lang="el-GR">
              <a:solidFill>
                <a:prstClr val="black"/>
              </a:solidFill>
            </a:endParaRPr>
          </a:p>
        </p:txBody>
      </p:sp>
    </p:spTree>
    <p:extLst>
      <p:ext uri="{BB962C8B-B14F-4D97-AF65-F5344CB8AC3E}">
        <p14:creationId xmlns:p14="http://schemas.microsoft.com/office/powerpoint/2010/main" val="3022736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1140296"/>
          </a:xfrm>
        </p:spPr>
        <p:txBody>
          <a:bodyPr>
            <a:normAutofit fontScale="90000"/>
          </a:bodyPr>
          <a:lstStyle/>
          <a:p>
            <a:pPr algn="ctr"/>
            <a:r>
              <a:rPr lang="en-US" b="1" dirty="0" smtClean="0"/>
              <a:t> </a:t>
            </a:r>
            <a:r>
              <a:rPr lang="el-GR" b="1" dirty="0" smtClean="0"/>
              <a:t>ΔΗΜΙΟΥΡΓΙΑ ΧΡΟΝΙΚΑ ΥΣΤΕΡΗΜΕΝΩΝ ΧΡΟΝΟΣΕΙΡΩΝ </a:t>
            </a:r>
            <a:r>
              <a:rPr lang="en-US" b="1" dirty="0" smtClean="0"/>
              <a:t>(2 / 7)</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4876800"/>
              </a:xfrm>
            </p:spPr>
            <p:txBody>
              <a:bodyPr>
                <a:normAutofit lnSpcReduction="10000"/>
              </a:bodyPr>
              <a:lstStyle/>
              <a:p>
                <a:pPr algn="just"/>
                <a:r>
                  <a:rPr lang="el-GR" sz="2800" dirty="0" smtClean="0"/>
                  <a:t>Έχοντας υπόψιν πως η αρχική χρονοσειρά είναι ορισμένη ως:</a:t>
                </a:r>
              </a:p>
              <a:p>
                <a:pPr marL="0" indent="0" algn="just">
                  <a:buNone/>
                </a:pPr>
                <a14:m>
                  <m:oMathPara xmlns:m="http://schemas.openxmlformats.org/officeDocument/2006/math">
                    <m:oMathParaPr>
                      <m:jc m:val="centerGroup"/>
                    </m:oMathParaPr>
                    <m:oMath xmlns:m="http://schemas.openxmlformats.org/officeDocument/2006/math">
                      <m:r>
                        <a:rPr lang="en-US" sz="2800" b="1" i="1" smtClean="0">
                          <a:latin typeface="Cambria Math"/>
                        </a:rPr>
                        <m:t>𝒀</m:t>
                      </m:r>
                      <m:d>
                        <m:dPr>
                          <m:ctrlPr>
                            <a:rPr lang="en-US" sz="2800" b="1" i="1" smtClean="0">
                              <a:latin typeface="Cambria Math"/>
                            </a:rPr>
                          </m:ctrlPr>
                        </m:dPr>
                        <m:e>
                          <m:r>
                            <a:rPr lang="en-US" sz="2800" b="1" i="1" smtClean="0">
                              <a:latin typeface="Cambria Math"/>
                            </a:rPr>
                            <m:t>𝒕</m:t>
                          </m:r>
                        </m:e>
                      </m:d>
                      <m:r>
                        <a:rPr lang="en-US" sz="2800" b="1" i="1" smtClean="0">
                          <a:latin typeface="Cambria Math"/>
                        </a:rPr>
                        <m:t>:</m:t>
                      </m:r>
                      <m:r>
                        <a:rPr lang="en-US" sz="2800" b="1" i="1" smtClean="0">
                          <a:latin typeface="Cambria Math"/>
                        </a:rPr>
                        <m:t>𝟏</m:t>
                      </m:r>
                      <m:r>
                        <a:rPr lang="en-US" sz="2800" b="1" i="1" smtClean="0">
                          <a:latin typeface="Cambria Math"/>
                          <a:ea typeface="Cambria Math"/>
                        </a:rPr>
                        <m:t>≤</m:t>
                      </m:r>
                      <m:r>
                        <a:rPr lang="en-US" sz="2800" b="1" i="1" smtClean="0">
                          <a:latin typeface="Cambria Math"/>
                          <a:ea typeface="Cambria Math"/>
                        </a:rPr>
                        <m:t>𝒕</m:t>
                      </m:r>
                      <m:r>
                        <a:rPr lang="en-US" sz="2800" b="1" i="1" smtClean="0">
                          <a:latin typeface="Cambria Math"/>
                          <a:ea typeface="Cambria Math"/>
                        </a:rPr>
                        <m:t>≤</m:t>
                      </m:r>
                      <m:r>
                        <a:rPr lang="en-US" sz="2800" b="1" i="1" smtClean="0">
                          <a:latin typeface="Cambria Math"/>
                          <a:ea typeface="Cambria Math"/>
                        </a:rPr>
                        <m:t>𝑵</m:t>
                      </m:r>
                      <m:r>
                        <a:rPr lang="en-US" sz="2800" b="1" i="1" smtClean="0">
                          <a:latin typeface="Cambria Math"/>
                          <a:ea typeface="Cambria Math"/>
                        </a:rPr>
                        <m:t> (</m:t>
                      </m:r>
                      <m:r>
                        <a:rPr lang="en-US" sz="2800" b="1" i="1" smtClean="0">
                          <a:latin typeface="Cambria Math"/>
                          <a:ea typeface="Cambria Math"/>
                        </a:rPr>
                        <m:t>𝟏𝟔</m:t>
                      </m:r>
                      <m:r>
                        <a:rPr lang="en-US" sz="2800" b="1" i="1" smtClean="0">
                          <a:latin typeface="Cambria Math"/>
                          <a:ea typeface="Cambria Math"/>
                        </a:rPr>
                        <m:t>)</m:t>
                      </m:r>
                    </m:oMath>
                  </m:oMathPara>
                </a14:m>
                <a:endParaRPr lang="en-US" sz="2800" b="1" dirty="0" smtClean="0"/>
              </a:p>
              <a:p>
                <a:pPr marL="400050" lvl="1" indent="0" algn="just">
                  <a:buNone/>
                </a:pPr>
                <a:r>
                  <a:rPr lang="el-GR" sz="2800" dirty="0" smtClean="0"/>
                  <a:t>η χρήση ενός χρονικού παραθύρου μεγέθους (</a:t>
                </a:r>
                <a:r>
                  <a:rPr lang="en-US" sz="2800" b="1" dirty="0" smtClean="0"/>
                  <a:t>n</a:t>
                </a:r>
                <a:r>
                  <a:rPr lang="en-US" sz="2800" dirty="0" smtClean="0"/>
                  <a:t>) </a:t>
                </a:r>
                <a:r>
                  <a:rPr lang="el-GR" sz="2800" dirty="0" smtClean="0"/>
                  <a:t>επιτάσσει τον επανακαθορισμό της αρχικής χρονοσειράς προς πρόβλεψη σε ένα μικρότερο χρονικό διάστημα. </a:t>
                </a:r>
              </a:p>
              <a:p>
                <a:pPr marL="457200" indent="-457200" algn="just"/>
                <a:r>
                  <a:rPr lang="el-GR" sz="2800" dirty="0" smtClean="0"/>
                  <a:t>Σε κάθε χρονική στιγμή αυτού του διαστήματος μπορούν να οριστούν (</a:t>
                </a:r>
                <a:r>
                  <a:rPr lang="en-US" sz="2800" b="1" dirty="0" smtClean="0"/>
                  <a:t>n</a:t>
                </a:r>
                <a:r>
                  <a:rPr lang="en-US" sz="2800" dirty="0" smtClean="0"/>
                  <a:t>) </a:t>
                </a:r>
                <a:r>
                  <a:rPr lang="el-GR" sz="2800" dirty="0" smtClean="0"/>
                  <a:t>παρελθοντικές χρονικές στιγμές για τις οποίες υπάρχουν παρατηρήσεις για την υπό εξέταση μεταβλητή.</a:t>
                </a:r>
                <a:endParaRPr lang="el-GR"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4876800"/>
              </a:xfrm>
              <a:blipFill rotWithShape="1">
                <a:blip r:embed="rId2"/>
                <a:stretch>
                  <a:fillRect l="-2370" t="-2000" r="-2593" b="-1125"/>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21</a:t>
            </a:fld>
            <a:endParaRPr lang="el-GR">
              <a:solidFill>
                <a:prstClr val="black"/>
              </a:solidFill>
            </a:endParaRPr>
          </a:p>
        </p:txBody>
      </p:sp>
    </p:spTree>
    <p:extLst>
      <p:ext uri="{BB962C8B-B14F-4D97-AF65-F5344CB8AC3E}">
        <p14:creationId xmlns:p14="http://schemas.microsoft.com/office/powerpoint/2010/main" val="3582219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1140296"/>
          </a:xfrm>
        </p:spPr>
        <p:txBody>
          <a:bodyPr>
            <a:normAutofit fontScale="90000"/>
          </a:bodyPr>
          <a:lstStyle/>
          <a:p>
            <a:pPr algn="ctr"/>
            <a:r>
              <a:rPr lang="en-US" b="1" dirty="0" smtClean="0"/>
              <a:t> </a:t>
            </a:r>
            <a:r>
              <a:rPr lang="el-GR" b="1" dirty="0" smtClean="0"/>
              <a:t>ΔΗΜΙΟΥΡΓΙΑ ΧΡΟΝΙΚΑ ΥΣΤΕΡΗΜΕΝΩΝ ΧΡΟΝΟΣΕΙΡΩΝ </a:t>
            </a:r>
            <a:r>
              <a:rPr lang="en-US" b="1" dirty="0" smtClean="0"/>
              <a:t>(</a:t>
            </a:r>
            <a:r>
              <a:rPr lang="el-GR" b="1" dirty="0" smtClean="0"/>
              <a:t>3</a:t>
            </a:r>
            <a:r>
              <a:rPr lang="en-US" b="1" dirty="0" smtClean="0"/>
              <a:t> / 7)</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4876800"/>
              </a:xfrm>
            </p:spPr>
            <p:txBody>
              <a:bodyPr>
                <a:normAutofit/>
              </a:bodyPr>
              <a:lstStyle/>
              <a:p>
                <a:pPr algn="just"/>
                <a:r>
                  <a:rPr lang="el-GR" sz="2800" dirty="0" smtClean="0"/>
                  <a:t>Η χρονοσειρά προς πρόβλεψη θα πάρει την μορφή :</a:t>
                </a:r>
              </a:p>
              <a:p>
                <a:pPr marL="0" indent="0" algn="just">
                  <a:buNone/>
                </a:pPr>
                <a14:m>
                  <m:oMathPara xmlns:m="http://schemas.openxmlformats.org/officeDocument/2006/math">
                    <m:oMathParaPr>
                      <m:jc m:val="centerGroup"/>
                    </m:oMathParaPr>
                    <m:oMath xmlns:m="http://schemas.openxmlformats.org/officeDocument/2006/math">
                      <m:r>
                        <a:rPr lang="en-US" sz="2800" b="1" i="1" smtClean="0">
                          <a:latin typeface="Cambria Math"/>
                        </a:rPr>
                        <m:t>𝒀</m:t>
                      </m:r>
                      <m:d>
                        <m:dPr>
                          <m:ctrlPr>
                            <a:rPr lang="en-US" sz="2800" b="1" i="1" smtClean="0">
                              <a:latin typeface="Cambria Math"/>
                            </a:rPr>
                          </m:ctrlPr>
                        </m:dPr>
                        <m:e>
                          <m:sSup>
                            <m:sSupPr>
                              <m:ctrlPr>
                                <a:rPr lang="en-US" sz="2800" b="1" i="1" smtClean="0">
                                  <a:latin typeface="Cambria Math"/>
                                </a:rPr>
                              </m:ctrlPr>
                            </m:sSupPr>
                            <m:e>
                              <m:r>
                                <a:rPr lang="en-US" sz="2800" b="1" i="1" smtClean="0">
                                  <a:latin typeface="Cambria Math"/>
                                </a:rPr>
                                <m:t>𝒕</m:t>
                              </m:r>
                            </m:e>
                            <m:sup>
                              <m:r>
                                <a:rPr lang="en-US" sz="2800" b="1" i="1" smtClean="0">
                                  <a:latin typeface="Cambria Math"/>
                                </a:rPr>
                                <m:t>′</m:t>
                              </m:r>
                            </m:sup>
                          </m:sSup>
                        </m:e>
                      </m:d>
                      <m:r>
                        <a:rPr lang="en-US" sz="2800" b="1" i="1" smtClean="0">
                          <a:latin typeface="Cambria Math"/>
                        </a:rPr>
                        <m:t>:</m:t>
                      </m:r>
                      <m:r>
                        <a:rPr lang="en-US" sz="2800" b="1" i="1" smtClean="0">
                          <a:latin typeface="Cambria Math"/>
                        </a:rPr>
                        <m:t>𝒏</m:t>
                      </m:r>
                      <m:r>
                        <a:rPr lang="en-US" sz="2800" b="1" i="1" smtClean="0">
                          <a:latin typeface="Cambria Math"/>
                        </a:rPr>
                        <m:t>+</m:t>
                      </m:r>
                      <m:r>
                        <a:rPr lang="en-US" sz="2800" b="1" i="1" smtClean="0">
                          <a:latin typeface="Cambria Math"/>
                        </a:rPr>
                        <m:t>𝟏</m:t>
                      </m:r>
                      <m:r>
                        <a:rPr lang="en-US" sz="2800" b="1" i="1" smtClean="0">
                          <a:latin typeface="Cambria Math"/>
                          <a:ea typeface="Cambria Math"/>
                        </a:rPr>
                        <m:t>≤</m:t>
                      </m:r>
                      <m:sSup>
                        <m:sSupPr>
                          <m:ctrlPr>
                            <a:rPr lang="en-US" sz="2800" b="1" i="1" smtClean="0">
                              <a:latin typeface="Cambria Math"/>
                              <a:ea typeface="Cambria Math"/>
                            </a:rPr>
                          </m:ctrlPr>
                        </m:sSupPr>
                        <m:e>
                          <m:r>
                            <a:rPr lang="en-US" sz="2800" b="1" i="1" smtClean="0">
                              <a:latin typeface="Cambria Math"/>
                              <a:ea typeface="Cambria Math"/>
                            </a:rPr>
                            <m:t>𝒕</m:t>
                          </m:r>
                        </m:e>
                        <m:sup>
                          <m:r>
                            <a:rPr lang="en-US" sz="2800" b="1" i="1" smtClean="0">
                              <a:latin typeface="Cambria Math"/>
                              <a:ea typeface="Cambria Math"/>
                            </a:rPr>
                            <m:t>′</m:t>
                          </m:r>
                        </m:sup>
                      </m:sSup>
                      <m:r>
                        <a:rPr lang="en-US" sz="2800" b="1" i="1" smtClean="0">
                          <a:latin typeface="Cambria Math"/>
                          <a:ea typeface="Cambria Math"/>
                        </a:rPr>
                        <m:t>≤</m:t>
                      </m:r>
                      <m:r>
                        <a:rPr lang="en-US" sz="2800" b="1" i="1" smtClean="0">
                          <a:latin typeface="Cambria Math"/>
                          <a:ea typeface="Cambria Math"/>
                        </a:rPr>
                        <m:t>𝑵</m:t>
                      </m:r>
                      <m:r>
                        <a:rPr lang="en-US" sz="2800" b="1" i="1" smtClean="0">
                          <a:latin typeface="Cambria Math"/>
                          <a:ea typeface="Cambria Math"/>
                        </a:rPr>
                        <m:t> </m:t>
                      </m:r>
                      <m:d>
                        <m:dPr>
                          <m:ctrlPr>
                            <a:rPr lang="en-US" sz="2800" b="1" i="1" smtClean="0">
                              <a:latin typeface="Cambria Math"/>
                              <a:ea typeface="Cambria Math"/>
                            </a:rPr>
                          </m:ctrlPr>
                        </m:dPr>
                        <m:e>
                          <m:r>
                            <a:rPr lang="en-US" sz="2800" b="1" i="1" smtClean="0">
                              <a:latin typeface="Cambria Math"/>
                              <a:ea typeface="Cambria Math"/>
                            </a:rPr>
                            <m:t>𝟏𝟕</m:t>
                          </m:r>
                        </m:e>
                      </m:d>
                    </m:oMath>
                  </m:oMathPara>
                </a14:m>
                <a:endParaRPr lang="en-US" sz="2800" b="1" dirty="0" smtClean="0">
                  <a:ea typeface="Cambria Math"/>
                </a:endParaRPr>
              </a:p>
              <a:p>
                <a:pPr marL="400050" lvl="1" indent="0" algn="just">
                  <a:buNone/>
                </a:pPr>
                <a:r>
                  <a:rPr lang="el-GR" sz="2800" dirty="0" smtClean="0"/>
                  <a:t>που σημαίνει πως θα είναι ορισμένη σε ένα διάστημα μήκους:</a:t>
                </a:r>
                <a:endParaRPr lang="en-US" sz="2800" dirty="0" smtClean="0"/>
              </a:p>
              <a:p>
                <a:pPr marL="400050" lvl="1" indent="0" algn="just">
                  <a:buNone/>
                </a:pPr>
                <a14:m>
                  <m:oMathPara xmlns:m="http://schemas.openxmlformats.org/officeDocument/2006/math">
                    <m:oMathParaPr>
                      <m:jc m:val="centerGroup"/>
                    </m:oMathParaPr>
                    <m:oMath xmlns:m="http://schemas.openxmlformats.org/officeDocument/2006/math">
                      <m:sSub>
                        <m:sSubPr>
                          <m:ctrlPr>
                            <a:rPr lang="en-US" sz="2800" b="1" i="1" smtClean="0">
                              <a:latin typeface="Cambria Math"/>
                            </a:rPr>
                          </m:ctrlPr>
                        </m:sSubPr>
                        <m:e>
                          <m:sSup>
                            <m:sSupPr>
                              <m:ctrlPr>
                                <a:rPr lang="en-US" sz="2800" b="1" i="1" smtClean="0">
                                  <a:latin typeface="Cambria Math"/>
                                </a:rPr>
                              </m:ctrlPr>
                            </m:sSupPr>
                            <m:e>
                              <m:r>
                                <a:rPr lang="el-GR" sz="2800" b="1" i="0" smtClean="0">
                                  <a:latin typeface="Cambria Math"/>
                                </a:rPr>
                                <m:t>𝚫</m:t>
                              </m:r>
                              <m:r>
                                <a:rPr lang="en-US" sz="2800" b="1" i="0" smtClean="0">
                                  <a:latin typeface="Cambria Math"/>
                                </a:rPr>
                                <m:t>𝐭</m:t>
                              </m:r>
                            </m:e>
                            <m:sup>
                              <m:r>
                                <a:rPr lang="en-US" sz="2800" b="1" i="1" smtClean="0">
                                  <a:latin typeface="Cambria Math"/>
                                </a:rPr>
                                <m:t>′</m:t>
                              </m:r>
                            </m:sup>
                          </m:sSup>
                        </m:e>
                        <m:sub>
                          <m:r>
                            <a:rPr lang="en-US" sz="2800" b="1" i="1" smtClean="0">
                              <a:latin typeface="Cambria Math"/>
                            </a:rPr>
                            <m:t>𝒂𝒍𝒍</m:t>
                          </m:r>
                        </m:sub>
                      </m:sSub>
                      <m:r>
                        <a:rPr lang="en-US" sz="2800" b="1" i="1" smtClean="0">
                          <a:latin typeface="Cambria Math"/>
                        </a:rPr>
                        <m:t>=</m:t>
                      </m:r>
                      <m:r>
                        <a:rPr lang="en-US" sz="2800" b="1" i="1" smtClean="0">
                          <a:latin typeface="Cambria Math"/>
                        </a:rPr>
                        <m:t>𝑵</m:t>
                      </m:r>
                      <m:r>
                        <a:rPr lang="en-US" sz="2800" b="1" i="1" smtClean="0">
                          <a:latin typeface="Cambria Math"/>
                        </a:rPr>
                        <m:t>−</m:t>
                      </m:r>
                      <m:d>
                        <m:dPr>
                          <m:ctrlPr>
                            <a:rPr lang="en-US" sz="2800" b="1" i="1" smtClean="0">
                              <a:latin typeface="Cambria Math"/>
                            </a:rPr>
                          </m:ctrlPr>
                        </m:dPr>
                        <m:e>
                          <m:r>
                            <a:rPr lang="en-US" sz="2800" b="1" i="1" smtClean="0">
                              <a:latin typeface="Cambria Math"/>
                            </a:rPr>
                            <m:t>𝒏</m:t>
                          </m:r>
                          <m:r>
                            <a:rPr lang="en-US" sz="2800" b="1" i="1" smtClean="0">
                              <a:latin typeface="Cambria Math"/>
                            </a:rPr>
                            <m:t>+</m:t>
                          </m:r>
                          <m:r>
                            <a:rPr lang="en-US" sz="2800" b="1" i="1" smtClean="0">
                              <a:latin typeface="Cambria Math"/>
                            </a:rPr>
                            <m:t>𝟏</m:t>
                          </m:r>
                        </m:e>
                      </m:d>
                      <m:r>
                        <a:rPr lang="en-US" sz="2800" b="1" i="1" smtClean="0">
                          <a:latin typeface="Cambria Math"/>
                        </a:rPr>
                        <m:t>+</m:t>
                      </m:r>
                      <m:r>
                        <a:rPr lang="en-US" sz="2800" b="1" i="1" smtClean="0">
                          <a:latin typeface="Cambria Math"/>
                        </a:rPr>
                        <m:t>𝟏</m:t>
                      </m:r>
                      <m:r>
                        <a:rPr lang="en-US" sz="2800" b="1" i="1" smtClean="0">
                          <a:latin typeface="Cambria Math"/>
                        </a:rPr>
                        <m:t>=</m:t>
                      </m:r>
                      <m:r>
                        <a:rPr lang="en-US" sz="2800" b="1" i="1" smtClean="0">
                          <a:latin typeface="Cambria Math"/>
                        </a:rPr>
                        <m:t>𝑵</m:t>
                      </m:r>
                      <m:r>
                        <a:rPr lang="en-US" sz="2800" b="1" i="1" smtClean="0">
                          <a:latin typeface="Cambria Math"/>
                        </a:rPr>
                        <m:t>−</m:t>
                      </m:r>
                      <m:r>
                        <a:rPr lang="en-US" sz="2800" b="1" i="1" smtClean="0">
                          <a:latin typeface="Cambria Math"/>
                        </a:rPr>
                        <m:t>𝒏</m:t>
                      </m:r>
                      <m:r>
                        <a:rPr lang="en-US" sz="2800" b="1" i="1" smtClean="0">
                          <a:latin typeface="Cambria Math"/>
                        </a:rPr>
                        <m:t> (</m:t>
                      </m:r>
                      <m:r>
                        <a:rPr lang="en-US" sz="2800" b="1" i="1" smtClean="0">
                          <a:latin typeface="Cambria Math"/>
                        </a:rPr>
                        <m:t>𝟏𝟖</m:t>
                      </m:r>
                      <m:r>
                        <a:rPr lang="en-US" sz="2800" b="1" i="1" smtClean="0">
                          <a:latin typeface="Cambria Math"/>
                        </a:rPr>
                        <m:t>)</m:t>
                      </m:r>
                    </m:oMath>
                  </m:oMathPara>
                </a14:m>
                <a:endParaRPr lang="el-GR" sz="2800" b="1" dirty="0" smtClean="0"/>
              </a:p>
              <a:p>
                <a:pPr marL="457200" indent="-457200" algn="just"/>
                <a:r>
                  <a:rPr lang="el-GR" sz="2800" dirty="0" smtClean="0"/>
                  <a:t>Η προγραμματιστική υλοποίηση των αυτοπαλλίνδρομων </a:t>
                </a:r>
                <a:r>
                  <a:rPr lang="en-US" sz="2800" dirty="0" smtClean="0"/>
                  <a:t>(autoregressive)</a:t>
                </a:r>
                <a:r>
                  <a:rPr lang="el-GR" sz="2800" dirty="0" smtClean="0"/>
                  <a:t> νευρωνικών μοντέλων των σχέσεων (1), (2) και (3) απαιτεί συνολικά τον ορισμό ενός πλήθους (</a:t>
                </a:r>
                <a:r>
                  <a:rPr lang="en-US" sz="2800" b="1" dirty="0" smtClean="0"/>
                  <a:t>n+1</a:t>
                </a:r>
                <a:r>
                  <a:rPr lang="en-US" sz="2800" dirty="0" smtClean="0"/>
                  <a:t>) </a:t>
                </a:r>
                <a:r>
                  <a:rPr lang="el-GR" sz="2800" dirty="0" smtClean="0"/>
                  <a:t>χρονοσειρών μήκους (</a:t>
                </a:r>
                <a:r>
                  <a:rPr lang="en-US" sz="2800" b="1" dirty="0" smtClean="0"/>
                  <a:t>N-n</a:t>
                </a:r>
                <a:r>
                  <a:rPr lang="el-GR" sz="2800" dirty="0" smtClean="0"/>
                  <a:t>)</a:t>
                </a:r>
                <a:r>
                  <a:rPr lang="en-US" sz="2800" dirty="0" smtClean="0"/>
                  <a:t> </a:t>
                </a:r>
                <a:r>
                  <a:rPr lang="el-GR" sz="2800" dirty="0" smtClean="0"/>
                  <a:t>η καθεμία.</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4876800"/>
              </a:xfrm>
              <a:blipFill rotWithShape="1">
                <a:blip r:embed="rId2"/>
                <a:stretch>
                  <a:fillRect l="-2370" t="-1125" r="-2593" b="-2750"/>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22</a:t>
            </a:fld>
            <a:endParaRPr lang="el-GR">
              <a:solidFill>
                <a:prstClr val="black"/>
              </a:solidFill>
            </a:endParaRPr>
          </a:p>
        </p:txBody>
      </p:sp>
    </p:spTree>
    <p:extLst>
      <p:ext uri="{BB962C8B-B14F-4D97-AF65-F5344CB8AC3E}">
        <p14:creationId xmlns:p14="http://schemas.microsoft.com/office/powerpoint/2010/main" val="2726508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1140296"/>
          </a:xfrm>
        </p:spPr>
        <p:txBody>
          <a:bodyPr>
            <a:normAutofit fontScale="90000"/>
          </a:bodyPr>
          <a:lstStyle/>
          <a:p>
            <a:pPr algn="ctr"/>
            <a:r>
              <a:rPr lang="en-US" b="1" dirty="0" smtClean="0"/>
              <a:t> </a:t>
            </a:r>
            <a:r>
              <a:rPr lang="el-GR" b="1" dirty="0" smtClean="0"/>
              <a:t>ΔΗΜΙΟΥΡΓΙΑ ΧΡΟΝΙΚΑ ΥΣΤΕΡΗΜΕΝΩΝ ΧΡΟΝΟΣΕΙΡΩΝ </a:t>
            </a:r>
            <a:r>
              <a:rPr lang="en-US" b="1" dirty="0" smtClean="0"/>
              <a:t>(</a:t>
            </a:r>
            <a:r>
              <a:rPr lang="el-GR" b="1" dirty="0" smtClean="0"/>
              <a:t>4</a:t>
            </a:r>
            <a:r>
              <a:rPr lang="en-US" b="1" dirty="0" smtClean="0"/>
              <a:t> / 7)</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4876800"/>
              </a:xfrm>
            </p:spPr>
            <p:txBody>
              <a:bodyPr>
                <a:normAutofit lnSpcReduction="10000"/>
              </a:bodyPr>
              <a:lstStyle/>
              <a:p>
                <a:pPr algn="just"/>
                <a:r>
                  <a:rPr lang="el-GR" sz="2800" dirty="0" smtClean="0"/>
                  <a:t>Οι χρονοσειρές αυτές θα δίνονται από την σχέση:</a:t>
                </a:r>
              </a:p>
              <a:p>
                <a:pPr marL="0" indent="0" algn="just">
                  <a:buNone/>
                </a:pPr>
                <a14:m>
                  <m:oMathPara xmlns:m="http://schemas.openxmlformats.org/officeDocument/2006/math">
                    <m:oMathParaPr>
                      <m:jc m:val="centerGroup"/>
                    </m:oMathParaPr>
                    <m:oMath xmlns:m="http://schemas.openxmlformats.org/officeDocument/2006/math">
                      <m:r>
                        <a:rPr lang="en-US" sz="2800" b="1" i="1" smtClean="0">
                          <a:latin typeface="Cambria Math"/>
                        </a:rPr>
                        <m:t>𝒀</m:t>
                      </m:r>
                      <m:d>
                        <m:dPr>
                          <m:ctrlPr>
                            <a:rPr lang="en-US" sz="2800" b="1" i="1" smtClean="0">
                              <a:latin typeface="Cambria Math"/>
                            </a:rPr>
                          </m:ctrlPr>
                        </m:dPr>
                        <m:e>
                          <m:sSup>
                            <m:sSupPr>
                              <m:ctrlPr>
                                <a:rPr lang="en-US" sz="2800" b="1" i="1" smtClean="0">
                                  <a:latin typeface="Cambria Math"/>
                                </a:rPr>
                              </m:ctrlPr>
                            </m:sSupPr>
                            <m:e>
                              <m:r>
                                <a:rPr lang="en-US" sz="2800" b="1" i="1" smtClean="0">
                                  <a:latin typeface="Cambria Math"/>
                                </a:rPr>
                                <m:t>𝒕</m:t>
                              </m:r>
                            </m:e>
                            <m:sup>
                              <m:r>
                                <a:rPr lang="en-US" sz="2800" b="1" i="1" smtClean="0">
                                  <a:latin typeface="Cambria Math"/>
                                </a:rPr>
                                <m:t>′</m:t>
                              </m:r>
                            </m:sup>
                          </m:sSup>
                          <m:r>
                            <a:rPr lang="en-US" sz="2800" b="1" i="1" smtClean="0">
                              <a:latin typeface="Cambria Math"/>
                            </a:rPr>
                            <m:t>−</m:t>
                          </m:r>
                          <m:r>
                            <a:rPr lang="en-US" sz="2800" b="1" i="1" smtClean="0">
                              <a:latin typeface="Cambria Math"/>
                            </a:rPr>
                            <m:t>𝒌</m:t>
                          </m:r>
                        </m:e>
                      </m:d>
                      <m:r>
                        <a:rPr lang="en-US" sz="2800" b="1" i="1" smtClean="0">
                          <a:latin typeface="Cambria Math"/>
                        </a:rPr>
                        <m:t>:</m:t>
                      </m:r>
                      <m:r>
                        <a:rPr lang="en-US" sz="2800" b="1" i="1" smtClean="0">
                          <a:latin typeface="Cambria Math"/>
                        </a:rPr>
                        <m:t>𝒏</m:t>
                      </m:r>
                      <m:r>
                        <a:rPr lang="en-US" sz="2800" b="1" i="1" smtClean="0">
                          <a:latin typeface="Cambria Math"/>
                        </a:rPr>
                        <m:t>+</m:t>
                      </m:r>
                      <m:r>
                        <a:rPr lang="en-US" sz="2800" b="1" i="1" smtClean="0">
                          <a:latin typeface="Cambria Math"/>
                        </a:rPr>
                        <m:t>𝟏</m:t>
                      </m:r>
                      <m:r>
                        <a:rPr lang="en-US" sz="2800" b="1" i="1" smtClean="0">
                          <a:latin typeface="Cambria Math"/>
                        </a:rPr>
                        <m:t>−</m:t>
                      </m:r>
                      <m:r>
                        <a:rPr lang="en-US" sz="2800" b="1" i="1" smtClean="0">
                          <a:latin typeface="Cambria Math"/>
                        </a:rPr>
                        <m:t>𝒌</m:t>
                      </m:r>
                      <m:r>
                        <a:rPr lang="en-US" sz="2800" b="1" i="1" smtClean="0">
                          <a:latin typeface="Cambria Math"/>
                          <a:ea typeface="Cambria Math"/>
                        </a:rPr>
                        <m:t>≤</m:t>
                      </m:r>
                      <m:sSup>
                        <m:sSupPr>
                          <m:ctrlPr>
                            <a:rPr lang="en-US" sz="2800" b="1" i="1" smtClean="0">
                              <a:latin typeface="Cambria Math"/>
                              <a:ea typeface="Cambria Math"/>
                            </a:rPr>
                          </m:ctrlPr>
                        </m:sSupPr>
                        <m:e>
                          <m:r>
                            <a:rPr lang="en-US" sz="2800" b="1" i="1" smtClean="0">
                              <a:latin typeface="Cambria Math"/>
                              <a:ea typeface="Cambria Math"/>
                            </a:rPr>
                            <m:t>𝒕</m:t>
                          </m:r>
                        </m:e>
                        <m:sup>
                          <m:r>
                            <a:rPr lang="en-US" sz="2800" b="1" i="1" smtClean="0">
                              <a:latin typeface="Cambria Math"/>
                              <a:ea typeface="Cambria Math"/>
                            </a:rPr>
                            <m:t>′</m:t>
                          </m:r>
                        </m:sup>
                      </m:sSup>
                      <m:r>
                        <a:rPr lang="en-US" sz="2800" b="1" i="1" smtClean="0">
                          <a:latin typeface="Cambria Math"/>
                          <a:ea typeface="Cambria Math"/>
                        </a:rPr>
                        <m:t>−</m:t>
                      </m:r>
                      <m:r>
                        <a:rPr lang="en-US" sz="2800" b="1" i="1" smtClean="0">
                          <a:latin typeface="Cambria Math"/>
                          <a:ea typeface="Cambria Math"/>
                        </a:rPr>
                        <m:t>𝒌</m:t>
                      </m:r>
                      <m:r>
                        <a:rPr lang="en-US" sz="2800" b="1" i="1" smtClean="0">
                          <a:latin typeface="Cambria Math"/>
                          <a:ea typeface="Cambria Math"/>
                        </a:rPr>
                        <m:t>≤</m:t>
                      </m:r>
                      <m:r>
                        <a:rPr lang="en-US" sz="2800" b="1" i="1" smtClean="0">
                          <a:latin typeface="Cambria Math"/>
                          <a:ea typeface="Cambria Math"/>
                        </a:rPr>
                        <m:t>𝑵</m:t>
                      </m:r>
                      <m:r>
                        <a:rPr lang="en-US" sz="2800" b="1" i="1" smtClean="0">
                          <a:latin typeface="Cambria Math"/>
                          <a:ea typeface="Cambria Math"/>
                        </a:rPr>
                        <m:t>−</m:t>
                      </m:r>
                      <m:r>
                        <a:rPr lang="en-US" sz="2800" b="1" i="1" smtClean="0">
                          <a:latin typeface="Cambria Math"/>
                          <a:ea typeface="Cambria Math"/>
                        </a:rPr>
                        <m:t>𝒌</m:t>
                      </m:r>
                      <m:r>
                        <a:rPr lang="en-US" sz="2800" b="1" i="1" smtClean="0">
                          <a:latin typeface="Cambria Math"/>
                          <a:ea typeface="Cambria Math"/>
                        </a:rPr>
                        <m:t> </m:t>
                      </m:r>
                    </m:oMath>
                  </m:oMathPara>
                </a14:m>
                <a:endParaRPr lang="en-US" sz="2800" b="1" i="1" dirty="0" smtClean="0">
                  <a:latin typeface="Cambria Math"/>
                  <a:ea typeface="Cambria Math"/>
                </a:endParaRPr>
              </a:p>
              <a:p>
                <a:pPr marL="0" indent="0" algn="ctr">
                  <a:buNone/>
                </a:pPr>
                <a14:m>
                  <m:oMathPara xmlns:m="http://schemas.openxmlformats.org/officeDocument/2006/math">
                    <m:oMathParaPr>
                      <m:jc m:val="centerGroup"/>
                    </m:oMathParaPr>
                    <m:oMath xmlns:m="http://schemas.openxmlformats.org/officeDocument/2006/math">
                      <m:r>
                        <a:rPr lang="el-GR" sz="2800" b="1" i="1" smtClean="0">
                          <a:latin typeface="Cambria Math"/>
                          <a:ea typeface="Cambria Math"/>
                        </a:rPr>
                        <m:t>𝝁𝜺</m:t>
                      </m:r>
                      <m:r>
                        <a:rPr lang="el-GR" sz="2800" b="1" i="1" smtClean="0">
                          <a:latin typeface="Cambria Math"/>
                          <a:ea typeface="Cambria Math"/>
                        </a:rPr>
                        <m:t> </m:t>
                      </m:r>
                      <m:r>
                        <a:rPr lang="en-US" sz="2800" b="1" i="1" smtClean="0">
                          <a:latin typeface="Cambria Math"/>
                          <a:ea typeface="Cambria Math"/>
                        </a:rPr>
                        <m:t>𝒌</m:t>
                      </m:r>
                      <m:r>
                        <a:rPr lang="en-US" sz="2800" b="1" i="1" smtClean="0">
                          <a:latin typeface="Cambria Math"/>
                          <a:ea typeface="Cambria Math"/>
                        </a:rPr>
                        <m:t>∈</m:t>
                      </m:r>
                      <m:d>
                        <m:dPr>
                          <m:begChr m:val="{"/>
                          <m:endChr m:val="}"/>
                          <m:ctrlPr>
                            <a:rPr lang="en-US" sz="2800" b="1" i="1" smtClean="0">
                              <a:latin typeface="Cambria Math"/>
                              <a:ea typeface="Cambria Math"/>
                            </a:rPr>
                          </m:ctrlPr>
                        </m:dPr>
                        <m:e>
                          <m:r>
                            <a:rPr lang="en-US" sz="2800" b="1" i="1" smtClean="0">
                              <a:latin typeface="Cambria Math"/>
                              <a:ea typeface="Cambria Math"/>
                            </a:rPr>
                            <m:t>𝟎</m:t>
                          </m:r>
                          <m:r>
                            <a:rPr lang="en-US" sz="2800" b="1" i="1" smtClean="0">
                              <a:latin typeface="Cambria Math"/>
                              <a:ea typeface="Cambria Math"/>
                            </a:rPr>
                            <m:t>,</m:t>
                          </m:r>
                          <m:r>
                            <a:rPr lang="en-US" sz="2800" b="1" i="1" smtClean="0">
                              <a:latin typeface="Cambria Math"/>
                              <a:ea typeface="Cambria Math"/>
                            </a:rPr>
                            <m:t>𝟏</m:t>
                          </m:r>
                          <m:r>
                            <a:rPr lang="en-US" sz="2800" b="1" i="1" smtClean="0">
                              <a:latin typeface="Cambria Math"/>
                              <a:ea typeface="Cambria Math"/>
                            </a:rPr>
                            <m:t>,</m:t>
                          </m:r>
                          <m:r>
                            <a:rPr lang="en-US" sz="2800" b="1" i="1" smtClean="0">
                              <a:latin typeface="Cambria Math"/>
                              <a:ea typeface="Cambria Math"/>
                            </a:rPr>
                            <m:t>𝟐</m:t>
                          </m:r>
                          <m:r>
                            <a:rPr lang="en-US" sz="2800" b="1" i="1" smtClean="0">
                              <a:latin typeface="Cambria Math"/>
                              <a:ea typeface="Cambria Math"/>
                            </a:rPr>
                            <m:t>,…,</m:t>
                          </m:r>
                          <m:r>
                            <a:rPr lang="en-US" sz="2800" b="1" i="1" smtClean="0">
                              <a:latin typeface="Cambria Math"/>
                              <a:ea typeface="Cambria Math"/>
                            </a:rPr>
                            <m:t>𝒏</m:t>
                          </m:r>
                        </m:e>
                      </m:d>
                      <m:r>
                        <a:rPr lang="en-US" sz="2800" b="1" i="1" smtClean="0">
                          <a:latin typeface="Cambria Math"/>
                          <a:ea typeface="Cambria Math"/>
                        </a:rPr>
                        <m:t> (</m:t>
                      </m:r>
                      <m:r>
                        <a:rPr lang="en-US" sz="2800" b="1" i="1" smtClean="0">
                          <a:latin typeface="Cambria Math"/>
                          <a:ea typeface="Cambria Math"/>
                        </a:rPr>
                        <m:t>𝟏𝟗</m:t>
                      </m:r>
                      <m:r>
                        <a:rPr lang="en-US" sz="2800" b="1" i="1" smtClean="0">
                          <a:latin typeface="Cambria Math"/>
                          <a:ea typeface="Cambria Math"/>
                        </a:rPr>
                        <m:t>)</m:t>
                      </m:r>
                    </m:oMath>
                  </m:oMathPara>
                </a14:m>
                <a:endParaRPr lang="el-GR" sz="2800" b="1" dirty="0" smtClean="0"/>
              </a:p>
              <a:p>
                <a:pPr algn="just"/>
                <a:r>
                  <a:rPr lang="el-GR" sz="2800" dirty="0" smtClean="0"/>
                  <a:t>Προφανώς στην τιμή (</a:t>
                </a:r>
                <a:r>
                  <a:rPr lang="en-US" sz="2800" b="1" dirty="0" smtClean="0"/>
                  <a:t>k=0</a:t>
                </a:r>
                <a:r>
                  <a:rPr lang="el-GR" sz="2800" dirty="0" smtClean="0"/>
                  <a:t>)</a:t>
                </a:r>
                <a:r>
                  <a:rPr lang="en-US" sz="2800" dirty="0" smtClean="0"/>
                  <a:t> </a:t>
                </a:r>
                <a:r>
                  <a:rPr lang="el-GR" sz="2800" dirty="0" smtClean="0"/>
                  <a:t>αντιστοιχεί η χρονοσειρά προς πρόβλεψη ενώ στις τιμές του </a:t>
                </a:r>
                <a:r>
                  <a:rPr lang="en-US" sz="2800" b="1" dirty="0" smtClean="0"/>
                  <a:t>k</a:t>
                </a:r>
                <a:r>
                  <a:rPr lang="el-GR" sz="2800" dirty="0" smtClean="0"/>
                  <a:t> για τις οποίες </a:t>
                </a:r>
                <a14:m>
                  <m:oMath xmlns:m="http://schemas.openxmlformats.org/officeDocument/2006/math">
                    <m:r>
                      <a:rPr lang="el-GR" sz="2800" b="1" i="1" smtClean="0">
                        <a:latin typeface="Cambria Math"/>
                      </a:rPr>
                      <m:t>𝟏</m:t>
                    </m:r>
                    <m:r>
                      <a:rPr lang="el-GR" sz="2800" b="1" i="1" smtClean="0">
                        <a:latin typeface="Cambria Math"/>
                        <a:ea typeface="Cambria Math"/>
                      </a:rPr>
                      <m:t>≤</m:t>
                    </m:r>
                    <m:r>
                      <a:rPr lang="en-US" sz="2800" b="1" i="1" smtClean="0">
                        <a:latin typeface="Cambria Math"/>
                        <a:ea typeface="Cambria Math"/>
                      </a:rPr>
                      <m:t>𝒌</m:t>
                    </m:r>
                    <m:r>
                      <a:rPr lang="en-US" sz="2800" b="1" i="1" smtClean="0">
                        <a:latin typeface="Cambria Math"/>
                        <a:ea typeface="Cambria Math"/>
                      </a:rPr>
                      <m:t>≤</m:t>
                    </m:r>
                    <m:r>
                      <a:rPr lang="en-US" sz="2800" b="1" i="1" smtClean="0">
                        <a:latin typeface="Cambria Math"/>
                        <a:ea typeface="Cambria Math"/>
                      </a:rPr>
                      <m:t>𝒏</m:t>
                    </m:r>
                  </m:oMath>
                </a14:m>
                <a:r>
                  <a:rPr lang="en-US" sz="2800" b="1" dirty="0" smtClean="0"/>
                  <a:t> </a:t>
                </a:r>
                <a:r>
                  <a:rPr lang="el-GR" sz="2800" dirty="0" smtClean="0"/>
                  <a:t>αντιστοιχούν οι χρονικά υστερημένες χρονοσειρές.</a:t>
                </a:r>
              </a:p>
              <a:p>
                <a:pPr algn="just"/>
                <a:r>
                  <a:rPr lang="el-GR" sz="2800" dirty="0" smtClean="0"/>
                  <a:t>Εναλλακτικά μπορούμε να γράψουμε ότι:</a:t>
                </a:r>
              </a:p>
              <a:p>
                <a:pPr marL="0" indent="0" algn="just">
                  <a:buNone/>
                </a:pPr>
                <a14:m>
                  <m:oMathPara xmlns:m="http://schemas.openxmlformats.org/officeDocument/2006/math">
                    <m:oMathParaPr>
                      <m:jc m:val="centerGroup"/>
                    </m:oMathParaPr>
                    <m:oMath xmlns:m="http://schemas.openxmlformats.org/officeDocument/2006/math">
                      <m:r>
                        <a:rPr lang="en-US" sz="2800" b="1" i="1">
                          <a:latin typeface="Cambria Math"/>
                        </a:rPr>
                        <m:t>𝒀</m:t>
                      </m:r>
                      <m:d>
                        <m:dPr>
                          <m:ctrlPr>
                            <a:rPr lang="en-US" sz="2800" b="1" i="1">
                              <a:latin typeface="Cambria Math"/>
                            </a:rPr>
                          </m:ctrlPr>
                        </m:dPr>
                        <m:e>
                          <m:sSup>
                            <m:sSupPr>
                              <m:ctrlPr>
                                <a:rPr lang="en-US" sz="2800" b="1" i="1">
                                  <a:latin typeface="Cambria Math"/>
                                </a:rPr>
                              </m:ctrlPr>
                            </m:sSupPr>
                            <m:e>
                              <m:r>
                                <a:rPr lang="en-US" sz="2800" b="1" i="1">
                                  <a:latin typeface="Cambria Math"/>
                                </a:rPr>
                                <m:t>𝒕</m:t>
                              </m:r>
                            </m:e>
                            <m:sup>
                              <m:r>
                                <a:rPr lang="en-US" sz="2800" b="1" i="1">
                                  <a:latin typeface="Cambria Math"/>
                                </a:rPr>
                                <m:t>′</m:t>
                              </m:r>
                              <m:r>
                                <a:rPr lang="el-GR" sz="2800" b="1" i="1" smtClean="0">
                                  <a:latin typeface="Cambria Math"/>
                                </a:rPr>
                                <m:t>′</m:t>
                              </m:r>
                            </m:sup>
                          </m:sSup>
                        </m:e>
                      </m:d>
                      <m:r>
                        <a:rPr lang="en-US" sz="2800" b="1" i="1">
                          <a:latin typeface="Cambria Math"/>
                        </a:rPr>
                        <m:t>:</m:t>
                      </m:r>
                      <m:r>
                        <a:rPr lang="en-US" sz="2800" b="1" i="1">
                          <a:latin typeface="Cambria Math"/>
                        </a:rPr>
                        <m:t>𝒏</m:t>
                      </m:r>
                      <m:r>
                        <a:rPr lang="en-US" sz="2800" b="1" i="1">
                          <a:latin typeface="Cambria Math"/>
                        </a:rPr>
                        <m:t>+</m:t>
                      </m:r>
                      <m:r>
                        <a:rPr lang="en-US" sz="2800" b="1" i="1">
                          <a:latin typeface="Cambria Math"/>
                        </a:rPr>
                        <m:t>𝟏</m:t>
                      </m:r>
                      <m:r>
                        <a:rPr lang="en-US" sz="2800" b="1" i="1">
                          <a:latin typeface="Cambria Math"/>
                        </a:rPr>
                        <m:t>−</m:t>
                      </m:r>
                      <m:r>
                        <a:rPr lang="en-US" sz="2800" b="1" i="1">
                          <a:latin typeface="Cambria Math"/>
                        </a:rPr>
                        <m:t>𝒌</m:t>
                      </m:r>
                      <m:r>
                        <a:rPr lang="en-US" sz="2800" b="1" i="1">
                          <a:latin typeface="Cambria Math"/>
                          <a:ea typeface="Cambria Math"/>
                        </a:rPr>
                        <m:t>≤</m:t>
                      </m:r>
                      <m:sSup>
                        <m:sSupPr>
                          <m:ctrlPr>
                            <a:rPr lang="en-US" sz="2800" b="1" i="1">
                              <a:latin typeface="Cambria Math"/>
                              <a:ea typeface="Cambria Math"/>
                            </a:rPr>
                          </m:ctrlPr>
                        </m:sSupPr>
                        <m:e>
                          <m:r>
                            <a:rPr lang="en-US" sz="2800" b="1" i="1">
                              <a:latin typeface="Cambria Math"/>
                              <a:ea typeface="Cambria Math"/>
                            </a:rPr>
                            <m:t>𝒕</m:t>
                          </m:r>
                        </m:e>
                        <m:sup>
                          <m:r>
                            <a:rPr lang="en-US" sz="2800" b="1" i="1">
                              <a:latin typeface="Cambria Math"/>
                              <a:ea typeface="Cambria Math"/>
                            </a:rPr>
                            <m:t>′</m:t>
                          </m:r>
                          <m:r>
                            <a:rPr lang="el-GR" sz="2800" b="1" i="1" smtClean="0">
                              <a:latin typeface="Cambria Math"/>
                              <a:ea typeface="Cambria Math"/>
                            </a:rPr>
                            <m:t>′</m:t>
                          </m:r>
                        </m:sup>
                      </m:sSup>
                      <m:r>
                        <a:rPr lang="en-US" sz="2800" b="1" i="1">
                          <a:latin typeface="Cambria Math"/>
                          <a:ea typeface="Cambria Math"/>
                        </a:rPr>
                        <m:t>≤</m:t>
                      </m:r>
                      <m:r>
                        <a:rPr lang="en-US" sz="2800" b="1" i="1">
                          <a:latin typeface="Cambria Math"/>
                          <a:ea typeface="Cambria Math"/>
                        </a:rPr>
                        <m:t>𝑵</m:t>
                      </m:r>
                      <m:r>
                        <a:rPr lang="en-US" sz="2800" b="1" i="1">
                          <a:latin typeface="Cambria Math"/>
                          <a:ea typeface="Cambria Math"/>
                        </a:rPr>
                        <m:t>−</m:t>
                      </m:r>
                      <m:r>
                        <a:rPr lang="en-US" sz="2800" b="1" i="1">
                          <a:latin typeface="Cambria Math"/>
                          <a:ea typeface="Cambria Math"/>
                        </a:rPr>
                        <m:t>𝒌</m:t>
                      </m:r>
                      <m:r>
                        <a:rPr lang="en-US" sz="2800" b="1" i="1">
                          <a:latin typeface="Cambria Math"/>
                          <a:ea typeface="Cambria Math"/>
                        </a:rPr>
                        <m:t> </m:t>
                      </m:r>
                    </m:oMath>
                  </m:oMathPara>
                </a14:m>
                <a:endParaRPr lang="en-US" sz="2800" b="1" i="1" dirty="0">
                  <a:latin typeface="Cambria Math"/>
                  <a:ea typeface="Cambria Math"/>
                </a:endParaRPr>
              </a:p>
              <a:p>
                <a:pPr marL="0" indent="0" algn="ctr">
                  <a:buNone/>
                </a:pPr>
                <a14:m>
                  <m:oMathPara xmlns:m="http://schemas.openxmlformats.org/officeDocument/2006/math">
                    <m:oMathParaPr>
                      <m:jc m:val="centerGroup"/>
                    </m:oMathParaPr>
                    <m:oMath xmlns:m="http://schemas.openxmlformats.org/officeDocument/2006/math">
                      <m:r>
                        <a:rPr lang="el-GR" sz="2800" b="1" i="1">
                          <a:latin typeface="Cambria Math"/>
                          <a:ea typeface="Cambria Math"/>
                        </a:rPr>
                        <m:t>𝝁𝜺</m:t>
                      </m:r>
                      <m:r>
                        <a:rPr lang="el-GR" sz="2800" b="1" i="1">
                          <a:latin typeface="Cambria Math"/>
                          <a:ea typeface="Cambria Math"/>
                        </a:rPr>
                        <m:t> </m:t>
                      </m:r>
                      <m:r>
                        <a:rPr lang="en-US" sz="2800" b="1" i="1">
                          <a:latin typeface="Cambria Math"/>
                          <a:ea typeface="Cambria Math"/>
                        </a:rPr>
                        <m:t>𝒌</m:t>
                      </m:r>
                      <m:r>
                        <a:rPr lang="en-US" sz="2800" b="1" i="1">
                          <a:latin typeface="Cambria Math"/>
                          <a:ea typeface="Cambria Math"/>
                        </a:rPr>
                        <m:t>∈</m:t>
                      </m:r>
                      <m:d>
                        <m:dPr>
                          <m:begChr m:val="{"/>
                          <m:endChr m:val="}"/>
                          <m:ctrlPr>
                            <a:rPr lang="en-US" sz="2800" b="1" i="1">
                              <a:latin typeface="Cambria Math"/>
                              <a:ea typeface="Cambria Math"/>
                            </a:rPr>
                          </m:ctrlPr>
                        </m:dPr>
                        <m:e>
                          <m:r>
                            <a:rPr lang="en-US" sz="2800" b="1" i="1">
                              <a:latin typeface="Cambria Math"/>
                              <a:ea typeface="Cambria Math"/>
                            </a:rPr>
                            <m:t>𝟎</m:t>
                          </m:r>
                          <m:r>
                            <a:rPr lang="en-US" sz="2800" b="1" i="1">
                              <a:latin typeface="Cambria Math"/>
                              <a:ea typeface="Cambria Math"/>
                            </a:rPr>
                            <m:t>,</m:t>
                          </m:r>
                          <m:r>
                            <a:rPr lang="en-US" sz="2800" b="1" i="1">
                              <a:latin typeface="Cambria Math"/>
                              <a:ea typeface="Cambria Math"/>
                            </a:rPr>
                            <m:t>𝟏</m:t>
                          </m:r>
                          <m:r>
                            <a:rPr lang="en-US" sz="2800" b="1" i="1">
                              <a:latin typeface="Cambria Math"/>
                              <a:ea typeface="Cambria Math"/>
                            </a:rPr>
                            <m:t>,</m:t>
                          </m:r>
                          <m:r>
                            <a:rPr lang="en-US" sz="2800" b="1" i="1">
                              <a:latin typeface="Cambria Math"/>
                              <a:ea typeface="Cambria Math"/>
                            </a:rPr>
                            <m:t>𝟐</m:t>
                          </m:r>
                          <m:r>
                            <a:rPr lang="en-US" sz="2800" b="1" i="1">
                              <a:latin typeface="Cambria Math"/>
                              <a:ea typeface="Cambria Math"/>
                            </a:rPr>
                            <m:t>,…,</m:t>
                          </m:r>
                          <m:r>
                            <a:rPr lang="en-US" sz="2800" b="1" i="1">
                              <a:latin typeface="Cambria Math"/>
                              <a:ea typeface="Cambria Math"/>
                            </a:rPr>
                            <m:t>𝒏</m:t>
                          </m:r>
                        </m:e>
                      </m:d>
                      <m:r>
                        <a:rPr lang="en-US" sz="2800" b="1" i="1">
                          <a:latin typeface="Cambria Math"/>
                          <a:ea typeface="Cambria Math"/>
                        </a:rPr>
                        <m:t> (</m:t>
                      </m:r>
                      <m:r>
                        <a:rPr lang="el-GR" sz="2800" b="1" i="1" smtClean="0">
                          <a:latin typeface="Cambria Math"/>
                          <a:ea typeface="Cambria Math"/>
                        </a:rPr>
                        <m:t>𝟐𝟎</m:t>
                      </m:r>
                      <m:r>
                        <a:rPr lang="en-US" sz="2800" b="1" i="1">
                          <a:latin typeface="Cambria Math"/>
                          <a:ea typeface="Cambria Math"/>
                        </a:rPr>
                        <m:t>)</m:t>
                      </m:r>
                    </m:oMath>
                  </m:oMathPara>
                </a14:m>
                <a:endParaRPr lang="el-GR" sz="2800" b="1" dirty="0"/>
              </a:p>
              <a:p>
                <a:pPr marL="0" indent="0" algn="just">
                  <a:buNone/>
                </a:pPr>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4876800"/>
              </a:xfrm>
              <a:blipFill rotWithShape="1">
                <a:blip r:embed="rId2"/>
                <a:stretch>
                  <a:fillRect l="-2370" t="-2000"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23</a:t>
            </a:fld>
            <a:endParaRPr lang="el-GR">
              <a:solidFill>
                <a:prstClr val="black"/>
              </a:solidFill>
            </a:endParaRPr>
          </a:p>
        </p:txBody>
      </p:sp>
    </p:spTree>
    <p:extLst>
      <p:ext uri="{BB962C8B-B14F-4D97-AF65-F5344CB8AC3E}">
        <p14:creationId xmlns:p14="http://schemas.microsoft.com/office/powerpoint/2010/main" val="1331976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1140296"/>
          </a:xfrm>
        </p:spPr>
        <p:txBody>
          <a:bodyPr>
            <a:normAutofit fontScale="90000"/>
          </a:bodyPr>
          <a:lstStyle/>
          <a:p>
            <a:pPr algn="ctr"/>
            <a:r>
              <a:rPr lang="en-US" b="1" dirty="0" smtClean="0"/>
              <a:t> </a:t>
            </a:r>
            <a:r>
              <a:rPr lang="el-GR" b="1" dirty="0" smtClean="0"/>
              <a:t>ΔΗΜΙΟΥΡΓΙΑ ΧΡΟΝΙΚΑ ΥΣΤΕΡΗΜΕΝΩΝ ΧΡΟΝΟΣΕΙΡΩΝ </a:t>
            </a:r>
            <a:r>
              <a:rPr lang="en-US" b="1" dirty="0" smtClean="0"/>
              <a:t>(</a:t>
            </a:r>
            <a:r>
              <a:rPr lang="el-GR" b="1" dirty="0" smtClean="0"/>
              <a:t>5</a:t>
            </a:r>
            <a:r>
              <a:rPr lang="en-US" b="1" dirty="0" smtClean="0"/>
              <a:t> / 7)</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4876800"/>
              </a:xfrm>
            </p:spPr>
            <p:txBody>
              <a:bodyPr>
                <a:normAutofit/>
              </a:bodyPr>
              <a:lstStyle/>
              <a:p>
                <a:pPr algn="just"/>
                <a:r>
                  <a:rPr lang="el-GR" sz="2800" dirty="0" smtClean="0"/>
                  <a:t>Θεωρείστε για παράδειγμα μια χρονοσειρά μεγέθους (</a:t>
                </a:r>
                <a:r>
                  <a:rPr lang="en-US" sz="2800" b="1" dirty="0" smtClean="0"/>
                  <a:t>N=8</a:t>
                </a:r>
                <a:r>
                  <a:rPr lang="el-GR" sz="2800" dirty="0" smtClean="0"/>
                  <a:t>)</a:t>
                </a:r>
                <a:r>
                  <a:rPr lang="en-US" sz="2800" dirty="0" smtClean="0"/>
                  <a:t> </a:t>
                </a:r>
                <a:r>
                  <a:rPr lang="el-GR" sz="2800" dirty="0" smtClean="0"/>
                  <a:t>παρατηρήσεων:</a:t>
                </a:r>
              </a:p>
              <a:p>
                <a:pPr marL="0" indent="0" algn="just">
                  <a:buNone/>
                </a:pPr>
                <a14:m>
                  <m:oMathPara xmlns:m="http://schemas.openxmlformats.org/officeDocument/2006/math">
                    <m:oMathParaPr>
                      <m:jc m:val="centerGroup"/>
                    </m:oMathParaPr>
                    <m:oMath xmlns:m="http://schemas.openxmlformats.org/officeDocument/2006/math">
                      <m:r>
                        <a:rPr lang="en-US" sz="2800" b="1" i="1" smtClean="0">
                          <a:latin typeface="Cambria Math"/>
                        </a:rPr>
                        <m:t>𝒀</m:t>
                      </m:r>
                      <m:r>
                        <a:rPr lang="en-US" sz="2800" b="1" i="1" smtClean="0">
                          <a:latin typeface="Cambria Math"/>
                        </a:rPr>
                        <m:t>=[</m:t>
                      </m:r>
                      <m:sSub>
                        <m:sSubPr>
                          <m:ctrlPr>
                            <a:rPr lang="en-US" sz="2800" b="1" i="1" smtClean="0">
                              <a:latin typeface="Cambria Math"/>
                            </a:rPr>
                          </m:ctrlPr>
                        </m:sSubPr>
                        <m:e>
                          <m:r>
                            <a:rPr lang="en-US" sz="2800" b="1" i="1" smtClean="0">
                              <a:latin typeface="Cambria Math"/>
                            </a:rPr>
                            <m:t>𝒚</m:t>
                          </m:r>
                        </m:e>
                        <m:sub>
                          <m:r>
                            <a:rPr lang="en-US" sz="2800" b="1" i="1" smtClean="0">
                              <a:latin typeface="Cambria Math"/>
                            </a:rPr>
                            <m:t>𝟏</m:t>
                          </m:r>
                        </m:sub>
                      </m:sSub>
                      <m:r>
                        <a:rPr lang="en-US" sz="2800" b="1" i="1" smtClean="0">
                          <a:latin typeface="Cambria Math"/>
                        </a:rPr>
                        <m:t>,</m:t>
                      </m:r>
                      <m:sSub>
                        <m:sSubPr>
                          <m:ctrlPr>
                            <a:rPr lang="en-US" sz="2800" b="1" i="1">
                              <a:latin typeface="Cambria Math"/>
                            </a:rPr>
                          </m:ctrlPr>
                        </m:sSubPr>
                        <m:e>
                          <m:r>
                            <a:rPr lang="en-US" sz="2800" b="1" i="1" smtClean="0">
                              <a:latin typeface="Cambria Math"/>
                            </a:rPr>
                            <m:t>𝒚</m:t>
                          </m:r>
                        </m:e>
                        <m:sub>
                          <m:r>
                            <a:rPr lang="en-US" sz="2800" b="1" i="1" smtClean="0">
                              <a:latin typeface="Cambria Math"/>
                            </a:rPr>
                            <m:t>𝟐</m:t>
                          </m:r>
                        </m:sub>
                      </m:sSub>
                      <m:r>
                        <a:rPr lang="en-US" sz="2800" b="1" i="1">
                          <a:latin typeface="Cambria Math"/>
                        </a:rPr>
                        <m:t>,</m:t>
                      </m:r>
                      <m:sSub>
                        <m:sSubPr>
                          <m:ctrlPr>
                            <a:rPr lang="en-US" sz="2800" b="1" i="1">
                              <a:latin typeface="Cambria Math"/>
                            </a:rPr>
                          </m:ctrlPr>
                        </m:sSubPr>
                        <m:e>
                          <m:r>
                            <a:rPr lang="en-US" sz="2800" b="1" i="1" smtClean="0">
                              <a:latin typeface="Cambria Math"/>
                            </a:rPr>
                            <m:t>𝒚</m:t>
                          </m:r>
                        </m:e>
                        <m:sub>
                          <m:r>
                            <a:rPr lang="en-US" sz="2800" b="1" i="1" smtClean="0">
                              <a:latin typeface="Cambria Math"/>
                            </a:rPr>
                            <m:t>𝟑</m:t>
                          </m:r>
                        </m:sub>
                      </m:sSub>
                      <m:r>
                        <a:rPr lang="en-US" sz="2800" b="1" i="1">
                          <a:latin typeface="Cambria Math"/>
                        </a:rPr>
                        <m:t>,</m:t>
                      </m:r>
                      <m:sSub>
                        <m:sSubPr>
                          <m:ctrlPr>
                            <a:rPr lang="en-US" sz="2800" b="1" i="1">
                              <a:latin typeface="Cambria Math"/>
                            </a:rPr>
                          </m:ctrlPr>
                        </m:sSubPr>
                        <m:e>
                          <m:r>
                            <a:rPr lang="en-US" sz="2800" b="1" i="1" smtClean="0">
                              <a:latin typeface="Cambria Math"/>
                            </a:rPr>
                            <m:t>𝒚</m:t>
                          </m:r>
                        </m:e>
                        <m:sub>
                          <m:r>
                            <a:rPr lang="en-US" sz="2800" b="1" i="1" smtClean="0">
                              <a:latin typeface="Cambria Math"/>
                            </a:rPr>
                            <m:t>𝟒</m:t>
                          </m:r>
                        </m:sub>
                      </m:sSub>
                      <m:r>
                        <a:rPr lang="en-US" sz="2800" b="1" i="1">
                          <a:latin typeface="Cambria Math"/>
                        </a:rPr>
                        <m:t>,</m:t>
                      </m:r>
                      <m:sSub>
                        <m:sSubPr>
                          <m:ctrlPr>
                            <a:rPr lang="en-US" sz="2800" b="1" i="1">
                              <a:latin typeface="Cambria Math"/>
                            </a:rPr>
                          </m:ctrlPr>
                        </m:sSubPr>
                        <m:e>
                          <m:r>
                            <a:rPr lang="en-US" sz="2800" b="1" i="1" smtClean="0">
                              <a:latin typeface="Cambria Math"/>
                            </a:rPr>
                            <m:t>𝒚</m:t>
                          </m:r>
                        </m:e>
                        <m:sub>
                          <m:r>
                            <a:rPr lang="en-US" sz="2800" b="1" i="1" smtClean="0">
                              <a:latin typeface="Cambria Math"/>
                            </a:rPr>
                            <m:t>𝟓</m:t>
                          </m:r>
                        </m:sub>
                      </m:sSub>
                      <m:r>
                        <a:rPr lang="en-US" sz="2800" b="1" i="1">
                          <a:latin typeface="Cambria Math"/>
                        </a:rPr>
                        <m:t>,</m:t>
                      </m:r>
                      <m:sSub>
                        <m:sSubPr>
                          <m:ctrlPr>
                            <a:rPr lang="en-US" sz="2800" b="1" i="1">
                              <a:latin typeface="Cambria Math"/>
                            </a:rPr>
                          </m:ctrlPr>
                        </m:sSubPr>
                        <m:e>
                          <m:r>
                            <a:rPr lang="en-US" sz="2800" b="1" i="1" smtClean="0">
                              <a:latin typeface="Cambria Math"/>
                            </a:rPr>
                            <m:t>𝒚</m:t>
                          </m:r>
                        </m:e>
                        <m:sub>
                          <m:r>
                            <a:rPr lang="en-US" sz="2800" b="1" i="1" smtClean="0">
                              <a:latin typeface="Cambria Math"/>
                            </a:rPr>
                            <m:t>𝟔</m:t>
                          </m:r>
                        </m:sub>
                      </m:sSub>
                      <m:r>
                        <a:rPr lang="en-US" sz="2800" b="1" i="1">
                          <a:latin typeface="Cambria Math"/>
                        </a:rPr>
                        <m:t>,</m:t>
                      </m:r>
                      <m:sSub>
                        <m:sSubPr>
                          <m:ctrlPr>
                            <a:rPr lang="en-US" sz="2800" b="1" i="1">
                              <a:latin typeface="Cambria Math"/>
                            </a:rPr>
                          </m:ctrlPr>
                        </m:sSubPr>
                        <m:e>
                          <m:r>
                            <a:rPr lang="en-US" sz="2800" b="1" i="1" smtClean="0">
                              <a:latin typeface="Cambria Math"/>
                            </a:rPr>
                            <m:t>𝒚</m:t>
                          </m:r>
                        </m:e>
                        <m:sub>
                          <m:r>
                            <a:rPr lang="en-US" sz="2800" b="1" i="1" smtClean="0">
                              <a:latin typeface="Cambria Math"/>
                            </a:rPr>
                            <m:t>𝟕</m:t>
                          </m:r>
                        </m:sub>
                      </m:sSub>
                      <m:r>
                        <a:rPr lang="en-US" sz="2800" b="1" i="1">
                          <a:latin typeface="Cambria Math"/>
                        </a:rPr>
                        <m:t>,</m:t>
                      </m:r>
                      <m:sSub>
                        <m:sSubPr>
                          <m:ctrlPr>
                            <a:rPr lang="en-US" sz="2800" b="1" i="1">
                              <a:latin typeface="Cambria Math"/>
                            </a:rPr>
                          </m:ctrlPr>
                        </m:sSubPr>
                        <m:e>
                          <m:r>
                            <a:rPr lang="en-US" sz="2800" b="1" i="1" smtClean="0">
                              <a:latin typeface="Cambria Math"/>
                            </a:rPr>
                            <m:t>𝒚</m:t>
                          </m:r>
                        </m:e>
                        <m:sub>
                          <m:r>
                            <a:rPr lang="en-US" sz="2800" b="1" i="1" smtClean="0">
                              <a:latin typeface="Cambria Math"/>
                            </a:rPr>
                            <m:t>𝟖</m:t>
                          </m:r>
                        </m:sub>
                      </m:sSub>
                      <m:r>
                        <a:rPr lang="en-US" sz="2800" b="1" i="1" smtClean="0">
                          <a:latin typeface="Cambria Math"/>
                        </a:rPr>
                        <m:t>]</m:t>
                      </m:r>
                    </m:oMath>
                  </m:oMathPara>
                </a14:m>
                <a:endParaRPr lang="en-US" sz="2800" b="1" dirty="0" smtClean="0"/>
              </a:p>
              <a:p>
                <a:pPr algn="just"/>
                <a:r>
                  <a:rPr lang="el-GR" sz="2800" dirty="0" smtClean="0"/>
                  <a:t>Το μέγεθος του χρονικού παραθύρου που θα καθορίζει την εξάρτηση από τις παρελθοντικές τιμές θα είναι (</a:t>
                </a:r>
                <a:r>
                  <a:rPr lang="en-US" sz="2800" b="1" dirty="0" smtClean="0"/>
                  <a:t>n=3</a:t>
                </a:r>
                <a:r>
                  <a:rPr lang="el-GR" sz="2800" dirty="0" smtClean="0"/>
                  <a:t>)</a:t>
                </a:r>
                <a:r>
                  <a:rPr lang="en-US" sz="2800" dirty="0" smtClean="0"/>
                  <a:t>.</a:t>
                </a:r>
              </a:p>
              <a:p>
                <a:pPr algn="just"/>
                <a:r>
                  <a:rPr lang="el-GR" sz="2800" dirty="0" smtClean="0"/>
                  <a:t>Η υλοποίηση των νευρωνικών μοντέλων πρόγνωσης για το συγκεκριμένο παράδειγμα απαιτεί τον ορισμό (</a:t>
                </a:r>
                <a:r>
                  <a:rPr lang="en-US" sz="2800" b="1" dirty="0" smtClean="0"/>
                  <a:t>n+1=4</a:t>
                </a:r>
                <a:r>
                  <a:rPr lang="el-GR" sz="2800" dirty="0" smtClean="0"/>
                  <a:t>)</a:t>
                </a:r>
                <a:r>
                  <a:rPr lang="en-US" sz="2800" dirty="0" smtClean="0"/>
                  <a:t> </a:t>
                </a:r>
                <a:r>
                  <a:rPr lang="el-GR" sz="2800" dirty="0" smtClean="0"/>
                  <a:t>χρονοσειρών μήκους (</a:t>
                </a:r>
                <a:r>
                  <a:rPr lang="en-US" sz="2800" b="1" dirty="0" smtClean="0"/>
                  <a:t>N-n=5</a:t>
                </a:r>
                <a:r>
                  <a:rPr lang="el-GR" sz="2800" dirty="0" smtClean="0"/>
                  <a:t>) η καθεμία.</a:t>
                </a:r>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4876800"/>
              </a:xfrm>
              <a:blipFill rotWithShape="1">
                <a:blip r:embed="rId2"/>
                <a:stretch>
                  <a:fillRect l="-2370" t="-1125"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24</a:t>
            </a:fld>
            <a:endParaRPr lang="el-GR">
              <a:solidFill>
                <a:prstClr val="black"/>
              </a:solidFill>
            </a:endParaRPr>
          </a:p>
        </p:txBody>
      </p:sp>
    </p:spTree>
    <p:extLst>
      <p:ext uri="{BB962C8B-B14F-4D97-AF65-F5344CB8AC3E}">
        <p14:creationId xmlns:p14="http://schemas.microsoft.com/office/powerpoint/2010/main" val="546191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1140296"/>
          </a:xfrm>
        </p:spPr>
        <p:txBody>
          <a:bodyPr>
            <a:normAutofit fontScale="90000"/>
          </a:bodyPr>
          <a:lstStyle/>
          <a:p>
            <a:pPr algn="ctr"/>
            <a:r>
              <a:rPr lang="en-US" b="1" dirty="0" smtClean="0"/>
              <a:t> </a:t>
            </a:r>
            <a:r>
              <a:rPr lang="el-GR" b="1" dirty="0" smtClean="0"/>
              <a:t>ΔΗΜΙΟΥΡΓΙΑ ΧΡΟΝΙΚΑ ΥΣΤΕΡΗΜΕΝΩΝ ΧΡΟΝΟΣΕΙΡΩΝ </a:t>
            </a:r>
            <a:r>
              <a:rPr lang="en-US" b="1" dirty="0" smtClean="0"/>
              <a:t>(</a:t>
            </a:r>
            <a:r>
              <a:rPr lang="el-GR" b="1" dirty="0" smtClean="0"/>
              <a:t>6</a:t>
            </a:r>
            <a:r>
              <a:rPr lang="en-US" b="1" dirty="0" smtClean="0"/>
              <a:t> / 7)</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4876800"/>
              </a:xfrm>
            </p:spPr>
            <p:txBody>
              <a:bodyPr>
                <a:normAutofit lnSpcReduction="10000"/>
              </a:bodyPr>
              <a:lstStyle/>
              <a:p>
                <a:pPr algn="just"/>
                <a:r>
                  <a:rPr lang="el-GR" sz="2800" dirty="0" smtClean="0"/>
                  <a:t>Οι απαιτούμενες χρονοσειρές παρατηρήσεων θα οργανωθούν αρχικά σε έναν </a:t>
                </a:r>
                <a:r>
                  <a:rPr lang="el-GR" sz="2800" b="1" dirty="0" smtClean="0"/>
                  <a:t>[(</a:t>
                </a:r>
                <a:r>
                  <a:rPr lang="en-US" sz="2800" b="1" dirty="0" smtClean="0"/>
                  <a:t>n+1</a:t>
                </a:r>
                <a:r>
                  <a:rPr lang="el-GR" sz="2800" b="1" dirty="0" smtClean="0"/>
                  <a:t>)</a:t>
                </a:r>
                <a:r>
                  <a:rPr lang="en-US" sz="2800" b="1" dirty="0" smtClean="0"/>
                  <a:t>x(N-n)</a:t>
                </a:r>
                <a:r>
                  <a:rPr lang="el-GR" sz="2800" b="1" dirty="0" smtClean="0"/>
                  <a:t>]</a:t>
                </a:r>
                <a:r>
                  <a:rPr lang="el-GR" sz="2800" dirty="0" smtClean="0"/>
                  <a:t> πίνακα </a:t>
                </a:r>
                <a14:m>
                  <m:oMath xmlns:m="http://schemas.openxmlformats.org/officeDocument/2006/math">
                    <m:sSub>
                      <m:sSubPr>
                        <m:ctrlPr>
                          <a:rPr lang="el-GR" sz="2800" b="1" i="1" smtClean="0">
                            <a:latin typeface="Cambria Math"/>
                          </a:rPr>
                        </m:ctrlPr>
                      </m:sSubPr>
                      <m:e>
                        <m:r>
                          <a:rPr lang="en-US" sz="2800" b="1" i="1" smtClean="0">
                            <a:latin typeface="Cambria Math"/>
                          </a:rPr>
                          <m:t>𝒀</m:t>
                        </m:r>
                      </m:e>
                      <m:sub>
                        <m:r>
                          <a:rPr lang="en-US" sz="2800" b="1" i="1" smtClean="0">
                            <a:latin typeface="Cambria Math"/>
                          </a:rPr>
                          <m:t>𝒑𝒔</m:t>
                        </m:r>
                      </m:sub>
                    </m:sSub>
                  </m:oMath>
                </a14:m>
                <a:r>
                  <a:rPr lang="el-GR" sz="2800" b="1" dirty="0" smtClean="0"/>
                  <a:t> </a:t>
                </a:r>
                <a:r>
                  <a:rPr lang="el-GR" sz="2800" dirty="0" smtClean="0"/>
                  <a:t>ως εξής:</a:t>
                </a:r>
              </a:p>
              <a:p>
                <a:pPr algn="just"/>
                <a14:m>
                  <m:oMath xmlns:m="http://schemas.openxmlformats.org/officeDocument/2006/math">
                    <m:sSub>
                      <m:sSubPr>
                        <m:ctrlPr>
                          <a:rPr lang="el-GR" sz="2800" b="1" i="1" smtClean="0">
                            <a:latin typeface="Cambria Math"/>
                          </a:rPr>
                        </m:ctrlPr>
                      </m:sSubPr>
                      <m:e>
                        <m:r>
                          <a:rPr lang="en-US" sz="2800" b="1" i="1" smtClean="0">
                            <a:latin typeface="Cambria Math"/>
                          </a:rPr>
                          <m:t>𝒀</m:t>
                        </m:r>
                      </m:e>
                      <m:sub>
                        <m:r>
                          <a:rPr lang="en-US" sz="2800" b="1" i="1" smtClean="0">
                            <a:latin typeface="Cambria Math"/>
                          </a:rPr>
                          <m:t>𝒑𝒔</m:t>
                        </m:r>
                      </m:sub>
                    </m:sSub>
                    <m:r>
                      <a:rPr lang="en-US" sz="2800" b="1" i="1" smtClean="0">
                        <a:latin typeface="Cambria Math"/>
                      </a:rPr>
                      <m:t>=</m:t>
                    </m:r>
                    <m:d>
                      <m:dPr>
                        <m:begChr m:val="["/>
                        <m:endChr m:val="]"/>
                        <m:ctrlPr>
                          <a:rPr lang="el-GR" sz="2800" b="1" i="1" smtClean="0">
                            <a:latin typeface="Cambria Math"/>
                          </a:rPr>
                        </m:ctrlPr>
                      </m:dPr>
                      <m:e>
                        <m:eqArr>
                          <m:eqArrPr>
                            <m:ctrlPr>
                              <a:rPr lang="el-GR" sz="2800" b="1" i="1" smtClean="0">
                                <a:latin typeface="Cambria Math"/>
                              </a:rPr>
                            </m:ctrlPr>
                          </m:eqArrPr>
                          <m:e>
                            <m:sSub>
                              <m:sSubPr>
                                <m:ctrlPr>
                                  <a:rPr lang="el-GR" sz="2800" b="1" i="1" smtClean="0">
                                    <a:latin typeface="Cambria Math"/>
                                  </a:rPr>
                                </m:ctrlPr>
                              </m:sSubPr>
                              <m:e>
                                <m:r>
                                  <a:rPr lang="en-US" sz="2800" b="1" i="1" smtClean="0">
                                    <a:latin typeface="Cambria Math"/>
                                  </a:rPr>
                                  <m:t>𝒚</m:t>
                                </m:r>
                              </m:e>
                              <m:sub>
                                <m:r>
                                  <a:rPr lang="en-US" sz="2800" b="1" i="1" smtClean="0">
                                    <a:latin typeface="Cambria Math"/>
                                  </a:rPr>
                                  <m:t>𝟒</m:t>
                                </m:r>
                              </m:sub>
                            </m:sSub>
                            <m:sSub>
                              <m:sSubPr>
                                <m:ctrlPr>
                                  <a:rPr lang="el-GR" sz="2800" b="1" i="1">
                                    <a:latin typeface="Cambria Math"/>
                                  </a:rPr>
                                </m:ctrlPr>
                              </m:sSubPr>
                              <m:e>
                                <m:r>
                                  <a:rPr lang="en-US" sz="2800" b="1" i="1" smtClean="0">
                                    <a:latin typeface="Cambria Math"/>
                                  </a:rPr>
                                  <m:t> </m:t>
                                </m:r>
                                <m:r>
                                  <a:rPr lang="en-US" sz="2800" b="1" i="1">
                                    <a:latin typeface="Cambria Math"/>
                                  </a:rPr>
                                  <m:t>𝒚</m:t>
                                </m:r>
                              </m:e>
                              <m:sub>
                                <m:r>
                                  <a:rPr lang="en-US" sz="2800" b="1" i="1" smtClean="0">
                                    <a:latin typeface="Cambria Math"/>
                                  </a:rPr>
                                  <m:t>𝟓</m:t>
                                </m:r>
                              </m:sub>
                            </m:sSub>
                            <m:sSub>
                              <m:sSubPr>
                                <m:ctrlPr>
                                  <a:rPr lang="el-GR" sz="2800" b="1" i="1">
                                    <a:latin typeface="Cambria Math"/>
                                  </a:rPr>
                                </m:ctrlPr>
                              </m:sSubPr>
                              <m:e>
                                <m:r>
                                  <a:rPr lang="en-US" sz="2800" b="1" i="1">
                                    <a:latin typeface="Cambria Math"/>
                                  </a:rPr>
                                  <m:t>𝒚</m:t>
                                </m:r>
                              </m:e>
                              <m:sub>
                                <m:r>
                                  <a:rPr lang="en-US" sz="2800" b="1" i="1" smtClean="0">
                                    <a:latin typeface="Cambria Math"/>
                                  </a:rPr>
                                  <m:t>𝟔</m:t>
                                </m:r>
                              </m:sub>
                            </m:sSub>
                            <m:sSub>
                              <m:sSubPr>
                                <m:ctrlPr>
                                  <a:rPr lang="el-GR" sz="2800" b="1" i="1">
                                    <a:latin typeface="Cambria Math"/>
                                  </a:rPr>
                                </m:ctrlPr>
                              </m:sSubPr>
                              <m:e>
                                <m:r>
                                  <a:rPr lang="en-US" sz="2800" b="1" i="1">
                                    <a:latin typeface="Cambria Math"/>
                                  </a:rPr>
                                  <m:t>𝒚</m:t>
                                </m:r>
                              </m:e>
                              <m:sub>
                                <m:r>
                                  <a:rPr lang="en-US" sz="2800" b="1" i="1" smtClean="0">
                                    <a:latin typeface="Cambria Math"/>
                                  </a:rPr>
                                  <m:t>𝟕</m:t>
                                </m:r>
                              </m:sub>
                            </m:sSub>
                            <m:sSub>
                              <m:sSubPr>
                                <m:ctrlPr>
                                  <a:rPr lang="el-GR" sz="2800" b="1" i="1">
                                    <a:latin typeface="Cambria Math"/>
                                  </a:rPr>
                                </m:ctrlPr>
                              </m:sSubPr>
                              <m:e>
                                <m:r>
                                  <a:rPr lang="en-US" sz="2800" b="1" i="1">
                                    <a:latin typeface="Cambria Math"/>
                                  </a:rPr>
                                  <m:t>𝒚</m:t>
                                </m:r>
                              </m:e>
                              <m:sub>
                                <m:r>
                                  <a:rPr lang="en-US" sz="2800" b="1" i="1" smtClean="0">
                                    <a:latin typeface="Cambria Math"/>
                                  </a:rPr>
                                  <m:t>𝟖</m:t>
                                </m:r>
                              </m:sub>
                            </m:sSub>
                          </m:e>
                          <m:e>
                            <m:sSub>
                              <m:sSubPr>
                                <m:ctrlPr>
                                  <a:rPr lang="el-GR" sz="2800" b="1" i="1">
                                    <a:latin typeface="Cambria Math"/>
                                  </a:rPr>
                                </m:ctrlPr>
                              </m:sSubPr>
                              <m:e>
                                <m:r>
                                  <a:rPr lang="en-US" sz="2800" b="1" i="1">
                                    <a:latin typeface="Cambria Math"/>
                                  </a:rPr>
                                  <m:t>𝒚</m:t>
                                </m:r>
                              </m:e>
                              <m:sub>
                                <m:r>
                                  <a:rPr lang="en-US" sz="2800" b="1" i="1" smtClean="0">
                                    <a:latin typeface="Cambria Math"/>
                                  </a:rPr>
                                  <m:t>𝟑</m:t>
                                </m:r>
                              </m:sub>
                            </m:sSub>
                            <m:sSub>
                              <m:sSubPr>
                                <m:ctrlPr>
                                  <a:rPr lang="el-GR" sz="2800" b="1" i="1">
                                    <a:latin typeface="Cambria Math"/>
                                  </a:rPr>
                                </m:ctrlPr>
                              </m:sSubPr>
                              <m:e>
                                <m:r>
                                  <a:rPr lang="en-US" sz="2800" b="1" i="1">
                                    <a:latin typeface="Cambria Math"/>
                                  </a:rPr>
                                  <m:t> </m:t>
                                </m:r>
                                <m:r>
                                  <a:rPr lang="en-US" sz="2800" b="1" i="1">
                                    <a:latin typeface="Cambria Math"/>
                                  </a:rPr>
                                  <m:t>𝒚</m:t>
                                </m:r>
                              </m:e>
                              <m:sub>
                                <m:r>
                                  <a:rPr lang="en-US" sz="2800" b="1" i="1" smtClean="0">
                                    <a:latin typeface="Cambria Math"/>
                                  </a:rPr>
                                  <m:t>𝟒</m:t>
                                </m:r>
                              </m:sub>
                            </m:sSub>
                            <m:sSub>
                              <m:sSubPr>
                                <m:ctrlPr>
                                  <a:rPr lang="el-GR" sz="2800" b="1" i="1">
                                    <a:latin typeface="Cambria Math"/>
                                  </a:rPr>
                                </m:ctrlPr>
                              </m:sSubPr>
                              <m:e>
                                <m:r>
                                  <a:rPr lang="en-US" sz="2800" b="1" i="1">
                                    <a:latin typeface="Cambria Math"/>
                                  </a:rPr>
                                  <m:t>𝒚</m:t>
                                </m:r>
                              </m:e>
                              <m:sub>
                                <m:r>
                                  <a:rPr lang="en-US" sz="2800" b="1" i="1" smtClean="0">
                                    <a:latin typeface="Cambria Math"/>
                                  </a:rPr>
                                  <m:t>𝟓</m:t>
                                </m:r>
                              </m:sub>
                            </m:sSub>
                            <m:sSub>
                              <m:sSubPr>
                                <m:ctrlPr>
                                  <a:rPr lang="el-GR" sz="2800" b="1" i="1">
                                    <a:latin typeface="Cambria Math"/>
                                  </a:rPr>
                                </m:ctrlPr>
                              </m:sSubPr>
                              <m:e>
                                <m:r>
                                  <a:rPr lang="en-US" sz="2800" b="1" i="1">
                                    <a:latin typeface="Cambria Math"/>
                                  </a:rPr>
                                  <m:t>𝒚</m:t>
                                </m:r>
                              </m:e>
                              <m:sub>
                                <m:r>
                                  <a:rPr lang="en-US" sz="2800" b="1" i="1" smtClean="0">
                                    <a:latin typeface="Cambria Math"/>
                                  </a:rPr>
                                  <m:t>𝟔</m:t>
                                </m:r>
                              </m:sub>
                            </m:sSub>
                            <m:sSub>
                              <m:sSubPr>
                                <m:ctrlPr>
                                  <a:rPr lang="el-GR" sz="2800" b="1" i="1">
                                    <a:latin typeface="Cambria Math"/>
                                  </a:rPr>
                                </m:ctrlPr>
                              </m:sSubPr>
                              <m:e>
                                <m:r>
                                  <a:rPr lang="en-US" sz="2800" b="1" i="1">
                                    <a:latin typeface="Cambria Math"/>
                                  </a:rPr>
                                  <m:t>𝒚</m:t>
                                </m:r>
                              </m:e>
                              <m:sub>
                                <m:r>
                                  <a:rPr lang="en-US" sz="2800" b="1" i="1" smtClean="0">
                                    <a:latin typeface="Cambria Math"/>
                                  </a:rPr>
                                  <m:t>𝟕</m:t>
                                </m:r>
                              </m:sub>
                            </m:sSub>
                          </m:e>
                          <m:e>
                            <m:sSub>
                              <m:sSubPr>
                                <m:ctrlPr>
                                  <a:rPr lang="el-GR" sz="2800" b="1" i="1">
                                    <a:latin typeface="Cambria Math"/>
                                  </a:rPr>
                                </m:ctrlPr>
                              </m:sSubPr>
                              <m:e>
                                <m:r>
                                  <a:rPr lang="en-US" sz="2800" b="1" i="1">
                                    <a:latin typeface="Cambria Math"/>
                                  </a:rPr>
                                  <m:t>𝒚</m:t>
                                </m:r>
                              </m:e>
                              <m:sub>
                                <m:r>
                                  <a:rPr lang="en-US" sz="2800" b="1" i="1" smtClean="0">
                                    <a:latin typeface="Cambria Math"/>
                                  </a:rPr>
                                  <m:t>𝟐</m:t>
                                </m:r>
                              </m:sub>
                            </m:sSub>
                            <m:sSub>
                              <m:sSubPr>
                                <m:ctrlPr>
                                  <a:rPr lang="el-GR" sz="2800" b="1" i="1">
                                    <a:latin typeface="Cambria Math"/>
                                  </a:rPr>
                                </m:ctrlPr>
                              </m:sSubPr>
                              <m:e>
                                <m:r>
                                  <a:rPr lang="en-US" sz="2800" b="1" i="1">
                                    <a:latin typeface="Cambria Math"/>
                                  </a:rPr>
                                  <m:t> </m:t>
                                </m:r>
                                <m:r>
                                  <a:rPr lang="en-US" sz="2800" b="1" i="1">
                                    <a:latin typeface="Cambria Math"/>
                                  </a:rPr>
                                  <m:t>𝒚</m:t>
                                </m:r>
                              </m:e>
                              <m:sub>
                                <m:r>
                                  <a:rPr lang="en-US" sz="2800" b="1" i="1" smtClean="0">
                                    <a:latin typeface="Cambria Math"/>
                                  </a:rPr>
                                  <m:t>𝟑</m:t>
                                </m:r>
                              </m:sub>
                            </m:sSub>
                            <m:sSub>
                              <m:sSubPr>
                                <m:ctrlPr>
                                  <a:rPr lang="el-GR" sz="2800" b="1" i="1">
                                    <a:latin typeface="Cambria Math"/>
                                  </a:rPr>
                                </m:ctrlPr>
                              </m:sSubPr>
                              <m:e>
                                <m:r>
                                  <a:rPr lang="en-US" sz="2800" b="1" i="1">
                                    <a:latin typeface="Cambria Math"/>
                                  </a:rPr>
                                  <m:t>𝒚</m:t>
                                </m:r>
                              </m:e>
                              <m:sub>
                                <m:r>
                                  <a:rPr lang="en-US" sz="2800" b="1" i="1" smtClean="0">
                                    <a:latin typeface="Cambria Math"/>
                                  </a:rPr>
                                  <m:t>𝟒</m:t>
                                </m:r>
                              </m:sub>
                            </m:sSub>
                            <m:sSub>
                              <m:sSubPr>
                                <m:ctrlPr>
                                  <a:rPr lang="el-GR" sz="2800" b="1" i="1">
                                    <a:latin typeface="Cambria Math"/>
                                  </a:rPr>
                                </m:ctrlPr>
                              </m:sSubPr>
                              <m:e>
                                <m:r>
                                  <a:rPr lang="en-US" sz="2800" b="1" i="1">
                                    <a:latin typeface="Cambria Math"/>
                                  </a:rPr>
                                  <m:t>𝒚</m:t>
                                </m:r>
                              </m:e>
                              <m:sub>
                                <m:r>
                                  <a:rPr lang="en-US" sz="2800" b="1" i="1" smtClean="0">
                                    <a:latin typeface="Cambria Math"/>
                                  </a:rPr>
                                  <m:t>𝟓</m:t>
                                </m:r>
                              </m:sub>
                            </m:sSub>
                            <m:sSub>
                              <m:sSubPr>
                                <m:ctrlPr>
                                  <a:rPr lang="el-GR" sz="2800" b="1" i="1">
                                    <a:latin typeface="Cambria Math"/>
                                  </a:rPr>
                                </m:ctrlPr>
                              </m:sSubPr>
                              <m:e>
                                <m:r>
                                  <a:rPr lang="en-US" sz="2800" b="1" i="1">
                                    <a:latin typeface="Cambria Math"/>
                                  </a:rPr>
                                  <m:t>𝒚</m:t>
                                </m:r>
                              </m:e>
                              <m:sub>
                                <m:r>
                                  <a:rPr lang="en-US" sz="2800" b="1" i="1" smtClean="0">
                                    <a:latin typeface="Cambria Math"/>
                                  </a:rPr>
                                  <m:t>𝟔</m:t>
                                </m:r>
                              </m:sub>
                            </m:sSub>
                          </m:e>
                          <m:e>
                            <m:sSub>
                              <m:sSubPr>
                                <m:ctrlPr>
                                  <a:rPr lang="el-GR" sz="2800" b="1" i="1">
                                    <a:latin typeface="Cambria Math"/>
                                  </a:rPr>
                                </m:ctrlPr>
                              </m:sSubPr>
                              <m:e>
                                <m:r>
                                  <a:rPr lang="en-US" sz="2800" b="1" i="1">
                                    <a:latin typeface="Cambria Math"/>
                                  </a:rPr>
                                  <m:t>𝒚</m:t>
                                </m:r>
                              </m:e>
                              <m:sub>
                                <m:r>
                                  <a:rPr lang="en-US" sz="2800" b="1" i="1" smtClean="0">
                                    <a:latin typeface="Cambria Math"/>
                                  </a:rPr>
                                  <m:t>𝟏</m:t>
                                </m:r>
                              </m:sub>
                            </m:sSub>
                            <m:sSub>
                              <m:sSubPr>
                                <m:ctrlPr>
                                  <a:rPr lang="el-GR" sz="2800" b="1" i="1">
                                    <a:latin typeface="Cambria Math"/>
                                  </a:rPr>
                                </m:ctrlPr>
                              </m:sSubPr>
                              <m:e>
                                <m:r>
                                  <a:rPr lang="en-US" sz="2800" b="1" i="1">
                                    <a:latin typeface="Cambria Math"/>
                                  </a:rPr>
                                  <m:t> </m:t>
                                </m:r>
                                <m:r>
                                  <a:rPr lang="en-US" sz="2800" b="1" i="1">
                                    <a:latin typeface="Cambria Math"/>
                                  </a:rPr>
                                  <m:t>𝒚</m:t>
                                </m:r>
                              </m:e>
                              <m:sub>
                                <m:r>
                                  <a:rPr lang="en-US" sz="2800" b="1" i="1" smtClean="0">
                                    <a:latin typeface="Cambria Math"/>
                                  </a:rPr>
                                  <m:t>𝟐</m:t>
                                </m:r>
                              </m:sub>
                            </m:sSub>
                            <m:sSub>
                              <m:sSubPr>
                                <m:ctrlPr>
                                  <a:rPr lang="el-GR" sz="2800" b="1" i="1">
                                    <a:latin typeface="Cambria Math"/>
                                  </a:rPr>
                                </m:ctrlPr>
                              </m:sSubPr>
                              <m:e>
                                <m:r>
                                  <a:rPr lang="en-US" sz="2800" b="1" i="1">
                                    <a:latin typeface="Cambria Math"/>
                                  </a:rPr>
                                  <m:t>𝒚</m:t>
                                </m:r>
                              </m:e>
                              <m:sub>
                                <m:r>
                                  <a:rPr lang="en-US" sz="2800" b="1" i="1" smtClean="0">
                                    <a:latin typeface="Cambria Math"/>
                                  </a:rPr>
                                  <m:t>𝟑</m:t>
                                </m:r>
                              </m:sub>
                            </m:sSub>
                            <m:sSub>
                              <m:sSubPr>
                                <m:ctrlPr>
                                  <a:rPr lang="el-GR" sz="2800" b="1" i="1">
                                    <a:latin typeface="Cambria Math"/>
                                  </a:rPr>
                                </m:ctrlPr>
                              </m:sSubPr>
                              <m:e>
                                <m:r>
                                  <a:rPr lang="en-US" sz="2800" b="1" i="1">
                                    <a:latin typeface="Cambria Math"/>
                                  </a:rPr>
                                  <m:t>𝒚</m:t>
                                </m:r>
                              </m:e>
                              <m:sub>
                                <m:r>
                                  <a:rPr lang="en-US" sz="2800" b="1" i="1" smtClean="0">
                                    <a:latin typeface="Cambria Math"/>
                                  </a:rPr>
                                  <m:t>𝟒</m:t>
                                </m:r>
                              </m:sub>
                            </m:sSub>
                            <m:sSub>
                              <m:sSubPr>
                                <m:ctrlPr>
                                  <a:rPr lang="el-GR" sz="2800" b="1" i="1">
                                    <a:latin typeface="Cambria Math"/>
                                  </a:rPr>
                                </m:ctrlPr>
                              </m:sSubPr>
                              <m:e>
                                <m:r>
                                  <a:rPr lang="en-US" sz="2800" b="1" i="1">
                                    <a:latin typeface="Cambria Math"/>
                                  </a:rPr>
                                  <m:t>𝒚</m:t>
                                </m:r>
                              </m:e>
                              <m:sub>
                                <m:r>
                                  <a:rPr lang="en-US" sz="2800" b="1" i="1" smtClean="0">
                                    <a:latin typeface="Cambria Math"/>
                                  </a:rPr>
                                  <m:t>𝟓</m:t>
                                </m:r>
                              </m:sub>
                            </m:sSub>
                          </m:e>
                        </m:eqArr>
                      </m:e>
                    </m:d>
                    <m:r>
                      <a:rPr lang="en-US" sz="2800" b="1" i="1" smtClean="0">
                        <a:latin typeface="Cambria Math"/>
                      </a:rPr>
                      <m:t> </m:t>
                    </m:r>
                    <m:d>
                      <m:dPr>
                        <m:begChr m:val="["/>
                        <m:endChr m:val="]"/>
                        <m:ctrlPr>
                          <a:rPr lang="en-US" sz="2800" b="1" i="1" smtClean="0">
                            <a:latin typeface="Cambria Math"/>
                          </a:rPr>
                        </m:ctrlPr>
                      </m:dPr>
                      <m:e>
                        <m:eqArr>
                          <m:eqArrPr>
                            <m:ctrlPr>
                              <a:rPr lang="en-US" sz="2800" b="1" i="1" smtClean="0">
                                <a:latin typeface="Cambria Math"/>
                              </a:rPr>
                            </m:ctrlPr>
                          </m:eqArrPr>
                          <m:e>
                            <m:r>
                              <a:rPr lang="el-GR" sz="2800" b="1" i="1" smtClean="0">
                                <a:latin typeface="Cambria Math"/>
                              </a:rPr>
                              <m:t>𝜸𝜾𝜶</m:t>
                            </m:r>
                            <m:r>
                              <a:rPr lang="el-GR" sz="2800" b="1" i="1" smtClean="0">
                                <a:latin typeface="Cambria Math"/>
                              </a:rPr>
                              <m:t> </m:t>
                            </m:r>
                            <m:r>
                              <a:rPr lang="en-US" sz="2800" b="1" i="1" smtClean="0">
                                <a:latin typeface="Cambria Math"/>
                              </a:rPr>
                              <m:t>𝒌</m:t>
                            </m:r>
                            <m:r>
                              <a:rPr lang="en-US" sz="2800" b="1" i="1" smtClean="0">
                                <a:latin typeface="Cambria Math"/>
                              </a:rPr>
                              <m:t>=</m:t>
                            </m:r>
                            <m:r>
                              <a:rPr lang="en-US" sz="2800" b="1" i="1" smtClean="0">
                                <a:latin typeface="Cambria Math"/>
                              </a:rPr>
                              <m:t>𝟎</m:t>
                            </m:r>
                          </m:e>
                          <m:e>
                            <m:r>
                              <a:rPr lang="el-GR" sz="2800" b="1" i="1" smtClean="0">
                                <a:latin typeface="Cambria Math"/>
                              </a:rPr>
                              <m:t>𝜸𝜾𝜶</m:t>
                            </m:r>
                            <m:r>
                              <a:rPr lang="el-GR" sz="2800" b="1" i="1" smtClean="0">
                                <a:latin typeface="Cambria Math"/>
                              </a:rPr>
                              <m:t> </m:t>
                            </m:r>
                            <m:r>
                              <a:rPr lang="en-US" sz="2800" b="1" i="1" smtClean="0">
                                <a:latin typeface="Cambria Math"/>
                              </a:rPr>
                              <m:t>𝒌</m:t>
                            </m:r>
                            <m:r>
                              <a:rPr lang="en-US" sz="2800" b="1" i="1" smtClean="0">
                                <a:latin typeface="Cambria Math"/>
                              </a:rPr>
                              <m:t>=</m:t>
                            </m:r>
                            <m:r>
                              <a:rPr lang="en-US" sz="2800" b="1" i="1" smtClean="0">
                                <a:latin typeface="Cambria Math"/>
                              </a:rPr>
                              <m:t>𝟏</m:t>
                            </m:r>
                          </m:e>
                          <m:e>
                            <m:r>
                              <a:rPr lang="el-GR" sz="2800" b="1" i="1" smtClean="0">
                                <a:latin typeface="Cambria Math"/>
                              </a:rPr>
                              <m:t>𝜸𝜾𝜶</m:t>
                            </m:r>
                            <m:r>
                              <a:rPr lang="el-GR" sz="2800" b="1" i="1" smtClean="0">
                                <a:latin typeface="Cambria Math"/>
                              </a:rPr>
                              <m:t> </m:t>
                            </m:r>
                            <m:r>
                              <a:rPr lang="en-US" sz="2800" b="1" i="1" smtClean="0">
                                <a:latin typeface="Cambria Math"/>
                              </a:rPr>
                              <m:t>𝒌</m:t>
                            </m:r>
                            <m:r>
                              <a:rPr lang="en-US" sz="2800" b="1" i="1" smtClean="0">
                                <a:latin typeface="Cambria Math"/>
                              </a:rPr>
                              <m:t>=</m:t>
                            </m:r>
                            <m:r>
                              <a:rPr lang="en-US" sz="2800" b="1" i="1" smtClean="0">
                                <a:latin typeface="Cambria Math"/>
                              </a:rPr>
                              <m:t>𝟐</m:t>
                            </m:r>
                          </m:e>
                          <m:e>
                            <m:r>
                              <a:rPr lang="el-GR" sz="2800" b="1" i="1" smtClean="0">
                                <a:latin typeface="Cambria Math"/>
                              </a:rPr>
                              <m:t>𝜸𝜾𝜶</m:t>
                            </m:r>
                            <m:r>
                              <a:rPr lang="el-GR" sz="2800" b="1" i="1" smtClean="0">
                                <a:latin typeface="Cambria Math"/>
                              </a:rPr>
                              <m:t> </m:t>
                            </m:r>
                            <m:r>
                              <a:rPr lang="en-US" sz="2800" b="1" i="1" smtClean="0">
                                <a:latin typeface="Cambria Math"/>
                              </a:rPr>
                              <m:t>𝒌</m:t>
                            </m:r>
                            <m:r>
                              <a:rPr lang="en-US" sz="2800" b="1" i="1" smtClean="0">
                                <a:latin typeface="Cambria Math"/>
                              </a:rPr>
                              <m:t>=</m:t>
                            </m:r>
                            <m:r>
                              <a:rPr lang="en-US" sz="2800" b="1" i="1" smtClean="0">
                                <a:latin typeface="Cambria Math"/>
                              </a:rPr>
                              <m:t>𝟑</m:t>
                            </m:r>
                          </m:e>
                        </m:eqArr>
                      </m:e>
                    </m:d>
                  </m:oMath>
                </a14:m>
                <a:endParaRPr lang="el-GR" sz="2800" b="1" dirty="0" smtClean="0"/>
              </a:p>
              <a:p>
                <a:pPr algn="just"/>
                <a:r>
                  <a:rPr lang="el-GR" sz="2800" dirty="0" smtClean="0"/>
                  <a:t>Ο πίνακας </a:t>
                </a:r>
                <a14:m>
                  <m:oMath xmlns:m="http://schemas.openxmlformats.org/officeDocument/2006/math">
                    <m:sSub>
                      <m:sSubPr>
                        <m:ctrlPr>
                          <a:rPr lang="el-GR" sz="2800" b="1" i="1">
                            <a:latin typeface="Cambria Math"/>
                          </a:rPr>
                        </m:ctrlPr>
                      </m:sSubPr>
                      <m:e>
                        <m:r>
                          <a:rPr lang="en-US" sz="2800" b="1" i="1">
                            <a:latin typeface="Cambria Math"/>
                          </a:rPr>
                          <m:t>𝒀</m:t>
                        </m:r>
                      </m:e>
                      <m:sub>
                        <m:r>
                          <a:rPr lang="en-US" sz="2800" b="1" i="1">
                            <a:latin typeface="Cambria Math"/>
                          </a:rPr>
                          <m:t>𝒑𝒔</m:t>
                        </m:r>
                      </m:sub>
                    </m:sSub>
                  </m:oMath>
                </a14:m>
                <a:r>
                  <a:rPr lang="el-GR" sz="2800" dirty="0" smtClean="0"/>
                  <a:t> αντιστρέφεται </a:t>
                </a:r>
                <a14:m>
                  <m:oMath xmlns:m="http://schemas.openxmlformats.org/officeDocument/2006/math">
                    <m:sSub>
                      <m:sSubPr>
                        <m:ctrlPr>
                          <a:rPr lang="el-GR" sz="2800" b="1" i="1">
                            <a:latin typeface="Cambria Math"/>
                          </a:rPr>
                        </m:ctrlPr>
                      </m:sSubPr>
                      <m:e>
                        <m:r>
                          <a:rPr lang="en-US" sz="2800" b="1" i="1">
                            <a:latin typeface="Cambria Math"/>
                          </a:rPr>
                          <m:t>𝒀</m:t>
                        </m:r>
                      </m:e>
                      <m:sub>
                        <m:r>
                          <a:rPr lang="en-US" sz="2800" b="1" i="1">
                            <a:latin typeface="Cambria Math"/>
                          </a:rPr>
                          <m:t>𝒑𝒔</m:t>
                        </m:r>
                      </m:sub>
                    </m:sSub>
                    <m:r>
                      <a:rPr lang="el-GR" sz="2800" b="1" i="1" smtClean="0">
                        <a:latin typeface="Cambria Math"/>
                      </a:rPr>
                      <m:t>=</m:t>
                    </m:r>
                    <m:sSup>
                      <m:sSupPr>
                        <m:ctrlPr>
                          <a:rPr lang="el-GR" sz="2800" b="1" i="1" smtClean="0">
                            <a:latin typeface="Cambria Math"/>
                          </a:rPr>
                        </m:ctrlPr>
                      </m:sSupPr>
                      <m:e>
                        <m:sSub>
                          <m:sSubPr>
                            <m:ctrlPr>
                              <a:rPr lang="el-GR" sz="2800" b="1" i="1" smtClean="0">
                                <a:latin typeface="Cambria Math"/>
                              </a:rPr>
                            </m:ctrlPr>
                          </m:sSubPr>
                          <m:e>
                            <m:r>
                              <a:rPr lang="en-US" sz="2800" b="1" i="1" smtClean="0">
                                <a:latin typeface="Cambria Math"/>
                              </a:rPr>
                              <m:t>𝒀</m:t>
                            </m:r>
                          </m:e>
                          <m:sub>
                            <m:r>
                              <a:rPr lang="en-US" sz="2800" b="1" i="1" smtClean="0">
                                <a:latin typeface="Cambria Math"/>
                              </a:rPr>
                              <m:t>𝒑𝒔</m:t>
                            </m:r>
                          </m:sub>
                        </m:sSub>
                      </m:e>
                      <m:sup>
                        <m:r>
                          <a:rPr lang="el-GR" sz="2800" b="1" i="0" smtClean="0">
                            <a:latin typeface="Cambria Math"/>
                          </a:rPr>
                          <m:t>𝚻</m:t>
                        </m:r>
                      </m:sup>
                    </m:sSup>
                  </m:oMath>
                </a14:m>
                <a:r>
                  <a:rPr lang="el-GR" sz="2800" dirty="0" smtClean="0"/>
                  <a:t>ώστε οι χρονοσειρές να είναι αποθηκευμένες σε ανάπτυξη ανά στήλη.</a:t>
                </a:r>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4876800"/>
              </a:xfrm>
              <a:blipFill rotWithShape="1">
                <a:blip r:embed="rId2"/>
                <a:stretch>
                  <a:fillRect l="-2370" t="-2000" r="-2593" b="-1125"/>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25</a:t>
            </a:fld>
            <a:endParaRPr lang="el-GR">
              <a:solidFill>
                <a:prstClr val="black"/>
              </a:solidFill>
            </a:endParaRPr>
          </a:p>
        </p:txBody>
      </p:sp>
    </p:spTree>
    <p:extLst>
      <p:ext uri="{BB962C8B-B14F-4D97-AF65-F5344CB8AC3E}">
        <p14:creationId xmlns:p14="http://schemas.microsoft.com/office/powerpoint/2010/main" val="1849587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1140296"/>
          </a:xfrm>
        </p:spPr>
        <p:txBody>
          <a:bodyPr>
            <a:normAutofit fontScale="90000"/>
          </a:bodyPr>
          <a:lstStyle/>
          <a:p>
            <a:pPr algn="ctr"/>
            <a:r>
              <a:rPr lang="en-US" b="1" dirty="0" smtClean="0"/>
              <a:t> </a:t>
            </a:r>
            <a:r>
              <a:rPr lang="el-GR" b="1" dirty="0" smtClean="0"/>
              <a:t>ΔΗΜΙΟΥΡΓΙΑ ΧΡΟΝΙΚΑ ΥΣΤΕΡΗΜΕΝΩΝ ΧΡΟΝΟΣΕΙΡΩΝ </a:t>
            </a:r>
            <a:r>
              <a:rPr lang="en-US" b="1" dirty="0" smtClean="0"/>
              <a:t>(</a:t>
            </a:r>
            <a:r>
              <a:rPr lang="el-GR" b="1" dirty="0" smtClean="0"/>
              <a:t>7</a:t>
            </a:r>
            <a:r>
              <a:rPr lang="en-US" b="1" dirty="0" smtClean="0"/>
              <a:t> / 7)</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2816"/>
                <a:ext cx="8229600" cy="4876800"/>
              </a:xfrm>
            </p:spPr>
            <p:txBody>
              <a:bodyPr>
                <a:normAutofit lnSpcReduction="10000"/>
              </a:bodyPr>
              <a:lstStyle/>
              <a:p>
                <a:pPr algn="just"/>
                <a:r>
                  <a:rPr lang="el-GR" sz="2800" dirty="0" smtClean="0"/>
                  <a:t>Προκειμένου να διευκολυνθεί η διαδικασία της μοντελοποίησης θεωρούμε πως ο χρονικός άξονας επανακανονικοποιείται ως εξής:</a:t>
                </a:r>
              </a:p>
              <a:p>
                <a:pPr marL="0" indent="0" algn="just">
                  <a:buNone/>
                </a:pPr>
                <a14:m>
                  <m:oMathPara xmlns:m="http://schemas.openxmlformats.org/officeDocument/2006/math">
                    <m:oMathParaPr>
                      <m:jc m:val="centerGroup"/>
                    </m:oMathParaPr>
                    <m:oMath xmlns:m="http://schemas.openxmlformats.org/officeDocument/2006/math">
                      <m:acc>
                        <m:accPr>
                          <m:chr m:val="̃"/>
                          <m:ctrlPr>
                            <a:rPr lang="el-GR" sz="2800" b="1" i="1" smtClean="0">
                              <a:latin typeface="Cambria Math"/>
                            </a:rPr>
                          </m:ctrlPr>
                        </m:accPr>
                        <m:e>
                          <m:r>
                            <a:rPr lang="en-US" sz="2800" b="1" i="1" smtClean="0">
                              <a:latin typeface="Cambria Math"/>
                            </a:rPr>
                            <m:t>𝒕</m:t>
                          </m:r>
                        </m:e>
                      </m:acc>
                      <m:r>
                        <a:rPr lang="en-US" sz="2800" b="1" i="1" smtClean="0">
                          <a:latin typeface="Cambria Math"/>
                        </a:rPr>
                        <m:t>=</m:t>
                      </m:r>
                      <m:f>
                        <m:fPr>
                          <m:ctrlPr>
                            <a:rPr lang="en-US" sz="2800" b="1" i="1" smtClean="0">
                              <a:latin typeface="Cambria Math"/>
                            </a:rPr>
                          </m:ctrlPr>
                        </m:fPr>
                        <m:num>
                          <m:sSup>
                            <m:sSupPr>
                              <m:ctrlPr>
                                <a:rPr lang="en-US" sz="2800" b="1" i="1" smtClean="0">
                                  <a:latin typeface="Cambria Math"/>
                                </a:rPr>
                              </m:ctrlPr>
                            </m:sSupPr>
                            <m:e>
                              <m:r>
                                <a:rPr lang="en-US" sz="2800" b="1" i="1" smtClean="0">
                                  <a:latin typeface="Cambria Math"/>
                                </a:rPr>
                                <m:t>𝒕</m:t>
                              </m:r>
                            </m:e>
                            <m:sup>
                              <m:r>
                                <a:rPr lang="en-US" sz="2800" b="1" i="1" smtClean="0">
                                  <a:latin typeface="Cambria Math"/>
                                </a:rPr>
                                <m:t>′′</m:t>
                              </m:r>
                            </m:sup>
                          </m:sSup>
                        </m:num>
                        <m:den>
                          <m:r>
                            <a:rPr lang="en-US" sz="2800" b="1" i="1" smtClean="0">
                              <a:latin typeface="Cambria Math"/>
                            </a:rPr>
                            <m:t>𝑵</m:t>
                          </m:r>
                          <m:r>
                            <a:rPr lang="en-US" sz="2800" b="1" i="1" smtClean="0">
                              <a:latin typeface="Cambria Math"/>
                            </a:rPr>
                            <m:t>−</m:t>
                          </m:r>
                          <m:r>
                            <a:rPr lang="en-US" sz="2800" b="1" i="1" smtClean="0">
                              <a:latin typeface="Cambria Math"/>
                            </a:rPr>
                            <m:t>𝒏</m:t>
                          </m:r>
                        </m:den>
                      </m:f>
                      <m:r>
                        <a:rPr lang="en-US" sz="2800" b="1" i="1" smtClean="0">
                          <a:latin typeface="Cambria Math"/>
                        </a:rPr>
                        <m:t> (</m:t>
                      </m:r>
                      <m:r>
                        <a:rPr lang="en-US" sz="2800" b="1" i="1" smtClean="0">
                          <a:latin typeface="Cambria Math"/>
                        </a:rPr>
                        <m:t>𝟐𝟏</m:t>
                      </m:r>
                      <m:r>
                        <a:rPr lang="en-US" sz="2800" b="1" i="1" smtClean="0">
                          <a:latin typeface="Cambria Math"/>
                        </a:rPr>
                        <m:t>)</m:t>
                      </m:r>
                    </m:oMath>
                  </m:oMathPara>
                </a14:m>
                <a:endParaRPr lang="en-US" sz="2800" b="1" dirty="0" smtClean="0"/>
              </a:p>
              <a:p>
                <a:pPr algn="just"/>
                <a:r>
                  <a:rPr lang="el-GR" sz="2800" dirty="0" smtClean="0"/>
                  <a:t>Για το συγκεκριμένο παράδειγμα, οι χρονικές στιγμές για τις οποίες είναι ορισμένη μόνο η χρονοσειρά προς πρόβλεψη (για </a:t>
                </a:r>
                <a:r>
                  <a:rPr lang="en-US" sz="2800" b="1" dirty="0" smtClean="0"/>
                  <a:t>k=0</a:t>
                </a:r>
                <a:r>
                  <a:rPr lang="en-US" sz="2800" dirty="0" smtClean="0"/>
                  <a:t>)</a:t>
                </a:r>
                <a:r>
                  <a:rPr lang="el-GR" sz="2800" dirty="0" smtClean="0"/>
                  <a:t> αποθηκεύονται σε ένα διάνυσμα στήλη ως εξής:</a:t>
                </a:r>
              </a:p>
              <a:p>
                <a:pPr algn="just"/>
                <a14:m>
                  <m:oMath xmlns:m="http://schemas.openxmlformats.org/officeDocument/2006/math">
                    <m:sSub>
                      <m:sSubPr>
                        <m:ctrlPr>
                          <a:rPr lang="el-GR" sz="2800" i="1" smtClean="0">
                            <a:latin typeface="Cambria Math"/>
                          </a:rPr>
                        </m:ctrlPr>
                      </m:sSubPr>
                      <m:e>
                        <m:r>
                          <a:rPr lang="en-US" sz="2800" b="0" i="1" smtClean="0">
                            <a:latin typeface="Cambria Math"/>
                          </a:rPr>
                          <m:t>𝑇</m:t>
                        </m:r>
                      </m:e>
                      <m:sub>
                        <m:r>
                          <a:rPr lang="en-US" sz="2800" b="0" i="1" smtClean="0">
                            <a:latin typeface="Cambria Math"/>
                          </a:rPr>
                          <m:t>𝑝𝑠</m:t>
                        </m:r>
                      </m:sub>
                    </m:sSub>
                    <m:r>
                      <a:rPr lang="en-US" sz="2800" b="0" i="1" smtClean="0">
                        <a:latin typeface="Cambria Math"/>
                      </a:rPr>
                      <m:t>=</m:t>
                    </m:r>
                    <m:sSup>
                      <m:sSupPr>
                        <m:ctrlPr>
                          <a:rPr lang="en-US" sz="2800" b="0" i="1" smtClean="0">
                            <a:latin typeface="Cambria Math"/>
                          </a:rPr>
                        </m:ctrlPr>
                      </m:sSupPr>
                      <m:e>
                        <m:d>
                          <m:dPr>
                            <m:begChr m:val="["/>
                            <m:endChr m:val="]"/>
                            <m:ctrlPr>
                              <a:rPr lang="en-US" sz="2800" b="0" i="1" smtClean="0">
                                <a:latin typeface="Cambria Math"/>
                              </a:rPr>
                            </m:ctrlPr>
                          </m:dPr>
                          <m:e>
                            <m:f>
                              <m:fPr>
                                <m:ctrlPr>
                                  <a:rPr lang="en-US" sz="2800" b="0" i="1" smtClean="0">
                                    <a:latin typeface="Cambria Math"/>
                                  </a:rPr>
                                </m:ctrlPr>
                              </m:fPr>
                              <m:num>
                                <m:r>
                                  <a:rPr lang="en-US" sz="2800" b="0" i="1" smtClean="0">
                                    <a:latin typeface="Cambria Math"/>
                                  </a:rPr>
                                  <m:t>1</m:t>
                                </m:r>
                              </m:num>
                              <m:den>
                                <m:r>
                                  <a:rPr lang="en-US" sz="2800" b="0" i="1" smtClean="0">
                                    <a:latin typeface="Cambria Math"/>
                                  </a:rPr>
                                  <m:t>5</m:t>
                                </m:r>
                              </m:den>
                            </m:f>
                            <m:r>
                              <a:rPr lang="en-US" sz="2800" b="0" i="1" smtClean="0">
                                <a:latin typeface="Cambria Math"/>
                              </a:rPr>
                              <m:t> </m:t>
                            </m:r>
                            <m:f>
                              <m:fPr>
                                <m:ctrlPr>
                                  <a:rPr lang="en-US" sz="2800" i="1">
                                    <a:latin typeface="Cambria Math"/>
                                  </a:rPr>
                                </m:ctrlPr>
                              </m:fPr>
                              <m:num>
                                <m:r>
                                  <a:rPr lang="en-US" sz="2800" b="0" i="1" smtClean="0">
                                    <a:latin typeface="Cambria Math"/>
                                  </a:rPr>
                                  <m:t>2</m:t>
                                </m:r>
                              </m:num>
                              <m:den>
                                <m:r>
                                  <a:rPr lang="en-US" sz="2800" b="0" i="1" smtClean="0">
                                    <a:latin typeface="Cambria Math"/>
                                  </a:rPr>
                                  <m:t>5</m:t>
                                </m:r>
                              </m:den>
                            </m:f>
                            <m:r>
                              <a:rPr lang="en-US" sz="2800" b="0" i="1" smtClean="0">
                                <a:latin typeface="Cambria Math"/>
                              </a:rPr>
                              <m:t> </m:t>
                            </m:r>
                            <m:f>
                              <m:fPr>
                                <m:ctrlPr>
                                  <a:rPr lang="en-US" sz="2800" i="1">
                                    <a:latin typeface="Cambria Math"/>
                                  </a:rPr>
                                </m:ctrlPr>
                              </m:fPr>
                              <m:num>
                                <m:r>
                                  <a:rPr lang="en-US" sz="2800" b="0" i="1" smtClean="0">
                                    <a:latin typeface="Cambria Math"/>
                                  </a:rPr>
                                  <m:t>3</m:t>
                                </m:r>
                              </m:num>
                              <m:den>
                                <m:r>
                                  <a:rPr lang="en-US" sz="2800" b="0" i="1" smtClean="0">
                                    <a:latin typeface="Cambria Math"/>
                                  </a:rPr>
                                  <m:t>5</m:t>
                                </m:r>
                              </m:den>
                            </m:f>
                            <m:f>
                              <m:fPr>
                                <m:ctrlPr>
                                  <a:rPr lang="en-US" sz="2800" i="1">
                                    <a:latin typeface="Cambria Math"/>
                                  </a:rPr>
                                </m:ctrlPr>
                              </m:fPr>
                              <m:num>
                                <m:r>
                                  <a:rPr lang="en-US" sz="2800" b="0" i="1" smtClean="0">
                                    <a:latin typeface="Cambria Math"/>
                                  </a:rPr>
                                  <m:t>4</m:t>
                                </m:r>
                              </m:num>
                              <m:den>
                                <m:r>
                                  <a:rPr lang="en-US" sz="2800" b="0" i="1" smtClean="0">
                                    <a:latin typeface="Cambria Math"/>
                                  </a:rPr>
                                  <m:t>5</m:t>
                                </m:r>
                              </m:den>
                            </m:f>
                            <m:f>
                              <m:fPr>
                                <m:ctrlPr>
                                  <a:rPr lang="en-US" sz="2800" i="1">
                                    <a:latin typeface="Cambria Math"/>
                                  </a:rPr>
                                </m:ctrlPr>
                              </m:fPr>
                              <m:num>
                                <m:r>
                                  <a:rPr lang="en-US" sz="2800" b="0" i="1" smtClean="0">
                                    <a:latin typeface="Cambria Math"/>
                                  </a:rPr>
                                  <m:t>5</m:t>
                                </m:r>
                              </m:num>
                              <m:den>
                                <m:r>
                                  <a:rPr lang="en-US" sz="2800" b="0" i="1" smtClean="0">
                                    <a:latin typeface="Cambria Math"/>
                                  </a:rPr>
                                  <m:t>5</m:t>
                                </m:r>
                              </m:den>
                            </m:f>
                          </m:e>
                        </m:d>
                      </m:e>
                      <m:sup>
                        <m:r>
                          <a:rPr lang="en-US" sz="2800" b="0" i="1" smtClean="0">
                            <a:latin typeface="Cambria Math"/>
                          </a:rPr>
                          <m:t>𝑇</m:t>
                        </m:r>
                      </m:sup>
                    </m:sSup>
                  </m:oMath>
                </a14:m>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2816"/>
                <a:ext cx="8229600" cy="4876800"/>
              </a:xfrm>
              <a:blipFill rotWithShape="1">
                <a:blip r:embed="rId2"/>
                <a:stretch>
                  <a:fillRect l="-2370" t="-2000"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26</a:t>
            </a:fld>
            <a:endParaRPr lang="el-GR">
              <a:solidFill>
                <a:prstClr val="black"/>
              </a:solidFill>
            </a:endParaRPr>
          </a:p>
        </p:txBody>
      </p:sp>
    </p:spTree>
    <p:extLst>
      <p:ext uri="{BB962C8B-B14F-4D97-AF65-F5344CB8AC3E}">
        <p14:creationId xmlns:p14="http://schemas.microsoft.com/office/powerpoint/2010/main" val="357906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ΥΛΟΠΟΙΗΣΗ</a:t>
            </a:r>
            <a:r>
              <a:rPr lang="en-US" b="1" dirty="0" smtClean="0"/>
              <a:t> (1 /1)</a:t>
            </a:r>
            <a:endParaRPr lang="el-GR" b="1" dirty="0"/>
          </a:p>
        </p:txBody>
      </p:sp>
      <p:sp>
        <p:nvSpPr>
          <p:cNvPr id="3" name="Content Placeholder 2"/>
          <p:cNvSpPr>
            <a:spLocks noGrp="1"/>
          </p:cNvSpPr>
          <p:nvPr>
            <p:ph idx="1"/>
          </p:nvPr>
        </p:nvSpPr>
        <p:spPr>
          <a:xfrm>
            <a:off x="457200" y="1981200"/>
            <a:ext cx="8229600" cy="4616152"/>
          </a:xfrm>
        </p:spPr>
        <p:txBody>
          <a:bodyPr>
            <a:normAutofit fontScale="85000" lnSpcReduction="10000"/>
          </a:bodyPr>
          <a:lstStyle/>
          <a:p>
            <a:pPr algn="just"/>
            <a:r>
              <a:rPr lang="el-GR" sz="2800" dirty="0" smtClean="0"/>
              <a:t>Η κατασκευή των προηγούμενων νευρωνικών μοντέλων στο προγραμματιστικό περιβάλλον του </a:t>
            </a:r>
            <a:r>
              <a:rPr lang="en-US" sz="2800" dirty="0" smtClean="0"/>
              <a:t>MatLab </a:t>
            </a:r>
            <a:r>
              <a:rPr lang="el-GR" sz="2800" dirty="0" smtClean="0"/>
              <a:t>βασίζεται στην υλοποίηση των παρακάτω βοηθητικών συναρτήσεων (</a:t>
            </a:r>
            <a:r>
              <a:rPr lang="en-US" sz="2800" b="1" dirty="0" smtClean="0"/>
              <a:t>MatLab functions</a:t>
            </a:r>
            <a:r>
              <a:rPr lang="el-GR" sz="2800" dirty="0" smtClean="0"/>
              <a:t>)και</a:t>
            </a:r>
            <a:r>
              <a:rPr lang="en-US" sz="2800" dirty="0" smtClean="0"/>
              <a:t> </a:t>
            </a:r>
            <a:r>
              <a:rPr lang="el-GR" sz="2800" dirty="0" smtClean="0"/>
              <a:t>αρχείων </a:t>
            </a:r>
            <a:r>
              <a:rPr lang="en-US" sz="2800" dirty="0" smtClean="0"/>
              <a:t>script (</a:t>
            </a:r>
            <a:r>
              <a:rPr lang="en-US" sz="2800" b="1" dirty="0" smtClean="0"/>
              <a:t>MatLab scripts</a:t>
            </a:r>
            <a:r>
              <a:rPr lang="en-US" sz="2800" dirty="0" smtClean="0"/>
              <a:t>):</a:t>
            </a:r>
          </a:p>
          <a:p>
            <a:pPr marL="971550" lvl="1" indent="-514350" algn="just">
              <a:buFont typeface="+mj-lt"/>
              <a:buAutoNum type="romanUcPeriod"/>
            </a:pPr>
            <a:r>
              <a:rPr lang="en-US" sz="2400" b="1" dirty="0" smtClean="0"/>
              <a:t>generate_past_sequences.m [function m-file]</a:t>
            </a:r>
          </a:p>
          <a:p>
            <a:pPr marL="971550" lvl="1" indent="-514350" algn="just">
              <a:buFont typeface="+mj-lt"/>
              <a:buAutoNum type="romanUcPeriod"/>
            </a:pPr>
            <a:r>
              <a:rPr lang="en-US" sz="2400" b="1" dirty="0" smtClean="0"/>
              <a:t>generate_training_testing_data.m [function m-file]</a:t>
            </a:r>
          </a:p>
          <a:p>
            <a:pPr marL="971550" lvl="1" indent="-514350" algn="just">
              <a:buFont typeface="+mj-lt"/>
              <a:buAutoNum type="romanUcPeriod"/>
            </a:pPr>
            <a:r>
              <a:rPr lang="en-US" sz="2400" b="1" dirty="0" smtClean="0"/>
              <a:t>plot_fitting_performance.m [function m-file]</a:t>
            </a:r>
          </a:p>
          <a:p>
            <a:pPr marL="971550" lvl="1" indent="-514350" algn="just">
              <a:buFont typeface="+mj-lt"/>
              <a:buAutoNum type="romanUcPeriod"/>
            </a:pPr>
            <a:r>
              <a:rPr lang="en-US" sz="2400" b="1" dirty="0" smtClean="0"/>
              <a:t>TimeDependentLinearNormalizedStockPrediction.m [script m-file]</a:t>
            </a:r>
          </a:p>
          <a:p>
            <a:pPr marL="971550" lvl="1" indent="-514350" algn="just">
              <a:buFont typeface="+mj-lt"/>
              <a:buAutoNum type="romanUcPeriod"/>
            </a:pPr>
            <a:r>
              <a:rPr lang="en-US" sz="2400" b="1" dirty="0" smtClean="0"/>
              <a:t>TimeDependentMultiLayerNormalizedStockPrediction[script m-file] </a:t>
            </a:r>
          </a:p>
          <a:p>
            <a:pPr marL="971550" lvl="1" indent="-514350" algn="just">
              <a:buFont typeface="+mj-lt"/>
              <a:buAutoNum type="romanUcPeriod"/>
            </a:pPr>
            <a:r>
              <a:rPr lang="en-US" sz="2400" b="1" dirty="0" smtClean="0"/>
              <a:t>TimeDependentLinearStockPrediction.m </a:t>
            </a:r>
            <a:r>
              <a:rPr lang="en-US" sz="2400" b="1" dirty="0"/>
              <a:t>[script m-file</a:t>
            </a:r>
            <a:r>
              <a:rPr lang="en-US" sz="2400" b="1" dirty="0" smtClean="0"/>
              <a:t>]</a:t>
            </a:r>
          </a:p>
          <a:p>
            <a:pPr marL="971550" lvl="1" indent="-514350" algn="just">
              <a:buFont typeface="+mj-lt"/>
              <a:buAutoNum type="romanUcPeriod"/>
            </a:pPr>
            <a:r>
              <a:rPr lang="en-US" sz="2400" b="1" dirty="0" smtClean="0"/>
              <a:t>TimeDependentMultiLayerStockPrediction[script </a:t>
            </a:r>
            <a:r>
              <a:rPr lang="en-US" sz="2400" b="1" dirty="0"/>
              <a:t>m-file]</a:t>
            </a:r>
          </a:p>
          <a:p>
            <a:pPr marL="971550" lvl="1" indent="-514350" algn="just">
              <a:buFont typeface="+mj-lt"/>
              <a:buAutoNum type="romanUcPeriod"/>
            </a:pPr>
            <a:endParaRPr lang="el-GR" sz="2400" b="1" dirty="0"/>
          </a:p>
        </p:txBody>
      </p:sp>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27</a:t>
            </a:fld>
            <a:endParaRPr lang="el-GR">
              <a:solidFill>
                <a:prstClr val="black"/>
              </a:solidFill>
            </a:endParaRPr>
          </a:p>
        </p:txBody>
      </p:sp>
    </p:spTree>
    <p:extLst>
      <p:ext uri="{BB962C8B-B14F-4D97-AF65-F5344CB8AC3E}">
        <p14:creationId xmlns:p14="http://schemas.microsoft.com/office/powerpoint/2010/main" val="3885202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ΣΚΟΠΟΣ ΕΡΓΑΣΤΗΡΙΟΥ</a:t>
            </a:r>
            <a:r>
              <a:rPr lang="en-US" b="1" dirty="0" smtClean="0"/>
              <a:t> (1 / 5)</a:t>
            </a:r>
            <a:endParaRPr lang="el-GR" b="1" dirty="0"/>
          </a:p>
        </p:txBody>
      </p:sp>
      <p:sp>
        <p:nvSpPr>
          <p:cNvPr id="3" name="Content Placeholder 2"/>
          <p:cNvSpPr>
            <a:spLocks noGrp="1"/>
          </p:cNvSpPr>
          <p:nvPr>
            <p:ph idx="1"/>
          </p:nvPr>
        </p:nvSpPr>
        <p:spPr/>
        <p:txBody>
          <a:bodyPr>
            <a:normAutofit/>
          </a:bodyPr>
          <a:lstStyle/>
          <a:p>
            <a:pPr algn="just"/>
            <a:r>
              <a:rPr lang="el-GR" sz="2800" dirty="0" smtClean="0"/>
              <a:t>Πρόγνωση της μελλοντικής συμπεριφοράς χρηματηστηριακών δεικτών με χρήση Νευρωνικών Δικτύων.</a:t>
            </a:r>
          </a:p>
          <a:p>
            <a:pPr algn="just"/>
            <a:r>
              <a:rPr lang="el-GR" sz="2800" dirty="0" smtClean="0"/>
              <a:t> Οι μελλοντικές τιμές του εκάστοτε χρηματηστηριακού δείκτη θα μοντελοποιούνται ως συναρτήσεις του χρόνου αλλά και της παρελθοντικής συμπεριφοράς του δείκτη σε ένα προκαθορισμένο χρονικό παράθυρο μεγέθους </a:t>
            </a:r>
            <a:r>
              <a:rPr lang="en-US" sz="2800" dirty="0" smtClean="0"/>
              <a:t>(n).</a:t>
            </a:r>
            <a:r>
              <a:rPr lang="el-GR" sz="2800" dirty="0" smtClean="0"/>
              <a:t> </a:t>
            </a:r>
            <a:endParaRPr lang="el-GR" sz="2800" dirty="0"/>
          </a:p>
        </p:txBody>
      </p:sp>
      <p:sp>
        <p:nvSpPr>
          <p:cNvPr id="4" name="Slide Number Placeholder 3"/>
          <p:cNvSpPr>
            <a:spLocks noGrp="1"/>
          </p:cNvSpPr>
          <p:nvPr>
            <p:ph type="sldNum" sz="quarter" idx="11"/>
          </p:nvPr>
        </p:nvSpPr>
        <p:spPr/>
        <p:txBody>
          <a:bodyPr/>
          <a:lstStyle/>
          <a:p>
            <a:fld id="{FDDF8D53-F6B1-4C69-A77E-72F296F29BFB}" type="slidenum">
              <a:rPr lang="el-GR" smtClean="0"/>
              <a:t>3</a:t>
            </a:fld>
            <a:endParaRPr lang="el-GR"/>
          </a:p>
        </p:txBody>
      </p:sp>
    </p:spTree>
    <p:extLst>
      <p:ext uri="{BB962C8B-B14F-4D97-AF65-F5344CB8AC3E}">
        <p14:creationId xmlns:p14="http://schemas.microsoft.com/office/powerpoint/2010/main" val="2995909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ΣΚΟΠΟΣ ΕΡΓΑΣΤΗΡΙΟΥ</a:t>
            </a:r>
            <a:r>
              <a:rPr lang="en-US" b="1" dirty="0" smtClean="0"/>
              <a:t> (2 / 5)</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Αν με </a:t>
                </a:r>
                <a14:m>
                  <m:oMath xmlns:m="http://schemas.openxmlformats.org/officeDocument/2006/math">
                    <m:sSub>
                      <m:sSubPr>
                        <m:ctrlPr>
                          <a:rPr lang="el-GR" sz="2800" b="1" i="1" smtClean="0">
                            <a:latin typeface="Cambria Math"/>
                          </a:rPr>
                        </m:ctrlPr>
                      </m:sSubPr>
                      <m:e>
                        <m:r>
                          <a:rPr lang="en-US" sz="2800" b="1" i="1" smtClean="0">
                            <a:latin typeface="Cambria Math"/>
                          </a:rPr>
                          <m:t>𝒀</m:t>
                        </m:r>
                      </m:e>
                      <m:sub>
                        <m:r>
                          <a:rPr lang="en-US" sz="2800" b="1" i="1" smtClean="0">
                            <a:latin typeface="Cambria Math"/>
                          </a:rPr>
                          <m:t>𝒕</m:t>
                        </m:r>
                      </m:sub>
                    </m:sSub>
                  </m:oMath>
                </a14:m>
                <a:r>
                  <a:rPr lang="el-GR" sz="2800" b="1" dirty="0" smtClean="0"/>
                  <a:t> </a:t>
                </a:r>
                <a:r>
                  <a:rPr lang="el-GR" sz="2800" dirty="0" smtClean="0"/>
                  <a:t>για </a:t>
                </a:r>
                <a14:m>
                  <m:oMath xmlns:m="http://schemas.openxmlformats.org/officeDocument/2006/math">
                    <m:r>
                      <a:rPr lang="el-GR" sz="2800" b="1" i="1" smtClean="0">
                        <a:latin typeface="Cambria Math"/>
                      </a:rPr>
                      <m:t>𝟏</m:t>
                    </m:r>
                    <m:r>
                      <a:rPr lang="el-GR" sz="2800" b="1" i="1" smtClean="0">
                        <a:latin typeface="Cambria Math"/>
                        <a:ea typeface="Cambria Math"/>
                      </a:rPr>
                      <m:t>≤</m:t>
                    </m:r>
                    <m:r>
                      <a:rPr lang="en-US" sz="2800" b="1" i="1" smtClean="0">
                        <a:latin typeface="Cambria Math"/>
                        <a:ea typeface="Cambria Math"/>
                      </a:rPr>
                      <m:t>𝒕</m:t>
                    </m:r>
                    <m:r>
                      <a:rPr lang="en-US" sz="2800" b="1" i="1" smtClean="0">
                        <a:latin typeface="Cambria Math"/>
                        <a:ea typeface="Cambria Math"/>
                      </a:rPr>
                      <m:t>≤</m:t>
                    </m:r>
                    <m:r>
                      <a:rPr lang="en-US" sz="2800" b="1" i="1" smtClean="0">
                        <a:latin typeface="Cambria Math"/>
                        <a:ea typeface="Cambria Math"/>
                      </a:rPr>
                      <m:t>𝑵</m:t>
                    </m:r>
                  </m:oMath>
                </a14:m>
                <a:r>
                  <a:rPr lang="el-GR" sz="2800" dirty="0" smtClean="0"/>
                  <a:t>συμβολίσουμε την χρονοσειρά που αντιστοιχεί στις ημερήσιες τιμές ενός συγκεκριμένου χρηματηστηριακού δείκτη τότε η γενικευμένη μορφή των υλοποιούμενων συναρτήσεων προσέγγισης από τα αντίστοιχα νευρωνικά μοντέλα μπορεί να έχει ως εξής: </a:t>
                </a:r>
              </a:p>
              <a:p>
                <a:pPr marL="0" indent="0" algn="ctr">
                  <a:buNone/>
                </a:pPr>
                <a14:m>
                  <m:oMathPara xmlns:m="http://schemas.openxmlformats.org/officeDocument/2006/math">
                    <m:oMathParaPr>
                      <m:jc m:val="center"/>
                    </m:oMathParaPr>
                    <m:oMath xmlns:m="http://schemas.openxmlformats.org/officeDocument/2006/math">
                      <m:sSub>
                        <m:sSubPr>
                          <m:ctrlPr>
                            <a:rPr lang="el-GR" sz="2800" b="1" i="1" smtClean="0">
                              <a:latin typeface="Cambria Math"/>
                            </a:rPr>
                          </m:ctrlPr>
                        </m:sSubPr>
                        <m:e>
                          <m:r>
                            <a:rPr lang="en-US" sz="2800" b="1" i="1" smtClean="0">
                              <a:latin typeface="Cambria Math"/>
                            </a:rPr>
                            <m:t>𝒀</m:t>
                          </m:r>
                        </m:e>
                        <m:sub>
                          <m:r>
                            <a:rPr lang="en-US" sz="2800" b="1" i="1" smtClean="0">
                              <a:latin typeface="Cambria Math"/>
                            </a:rPr>
                            <m:t>𝒕</m:t>
                          </m:r>
                        </m:sub>
                      </m:sSub>
                      <m:r>
                        <a:rPr lang="en-US" sz="2800" b="1" i="1" smtClean="0">
                          <a:latin typeface="Cambria Math"/>
                        </a:rPr>
                        <m:t>=</m:t>
                      </m:r>
                      <m:r>
                        <a:rPr lang="en-US" sz="2800" b="1" i="1" smtClean="0">
                          <a:latin typeface="Cambria Math"/>
                        </a:rPr>
                        <m:t>𝒇</m:t>
                      </m:r>
                      <m:d>
                        <m:dPr>
                          <m:ctrlPr>
                            <a:rPr lang="en-US" sz="2800" b="1" i="1" smtClean="0">
                              <a:latin typeface="Cambria Math"/>
                            </a:rPr>
                          </m:ctrlPr>
                        </m:dPr>
                        <m:e>
                          <m:sSub>
                            <m:sSubPr>
                              <m:ctrlPr>
                                <a:rPr lang="en-US" sz="2800" b="1" i="1" smtClean="0">
                                  <a:latin typeface="Cambria Math"/>
                                </a:rPr>
                              </m:ctrlPr>
                            </m:sSubPr>
                            <m:e>
                              <m:r>
                                <a:rPr lang="en-US" sz="2800" b="1" i="1" smtClean="0">
                                  <a:latin typeface="Cambria Math"/>
                                </a:rPr>
                                <m:t>𝒀</m:t>
                              </m:r>
                            </m:e>
                            <m:sub>
                              <m:r>
                                <a:rPr lang="en-US" sz="2800" b="1" i="1" smtClean="0">
                                  <a:latin typeface="Cambria Math"/>
                                </a:rPr>
                                <m:t>𝒕</m:t>
                              </m:r>
                              <m:r>
                                <a:rPr lang="en-US" sz="2800" b="1" i="1" smtClean="0">
                                  <a:latin typeface="Cambria Math"/>
                                </a:rPr>
                                <m:t>−</m:t>
                              </m:r>
                              <m:r>
                                <a:rPr lang="en-US" sz="2800" b="1" i="1" smtClean="0">
                                  <a:latin typeface="Cambria Math"/>
                                </a:rPr>
                                <m:t>𝟏</m:t>
                              </m:r>
                            </m:sub>
                          </m:sSub>
                          <m:r>
                            <a:rPr lang="en-US" sz="2800" b="1" i="1" smtClean="0">
                              <a:latin typeface="Cambria Math"/>
                            </a:rPr>
                            <m:t>,</m:t>
                          </m:r>
                          <m:sSub>
                            <m:sSubPr>
                              <m:ctrlPr>
                                <a:rPr lang="en-US" sz="2800" b="1" i="1" smtClean="0">
                                  <a:latin typeface="Cambria Math"/>
                                </a:rPr>
                              </m:ctrlPr>
                            </m:sSubPr>
                            <m:e>
                              <m:r>
                                <a:rPr lang="en-US" sz="2800" b="1" i="1" smtClean="0">
                                  <a:latin typeface="Cambria Math"/>
                                </a:rPr>
                                <m:t>𝒀</m:t>
                              </m:r>
                            </m:e>
                            <m:sub>
                              <m:r>
                                <a:rPr lang="en-US" sz="2800" b="1" i="1" smtClean="0">
                                  <a:latin typeface="Cambria Math"/>
                                </a:rPr>
                                <m:t>𝒕</m:t>
                              </m:r>
                              <m:r>
                                <a:rPr lang="en-US" sz="2800" b="1" i="1" smtClean="0">
                                  <a:latin typeface="Cambria Math"/>
                                </a:rPr>
                                <m:t>−</m:t>
                              </m:r>
                              <m:r>
                                <a:rPr lang="en-US" sz="2800" b="1" i="1" smtClean="0">
                                  <a:latin typeface="Cambria Math"/>
                                </a:rPr>
                                <m:t>𝟐</m:t>
                              </m:r>
                            </m:sub>
                          </m:sSub>
                          <m:r>
                            <a:rPr lang="en-US" sz="2800" b="1" i="1" smtClean="0">
                              <a:latin typeface="Cambria Math"/>
                            </a:rPr>
                            <m:t>,…,</m:t>
                          </m:r>
                          <m:sSub>
                            <m:sSubPr>
                              <m:ctrlPr>
                                <a:rPr lang="en-US" sz="2800" b="1" i="1" smtClean="0">
                                  <a:latin typeface="Cambria Math"/>
                                </a:rPr>
                              </m:ctrlPr>
                            </m:sSubPr>
                            <m:e>
                              <m:r>
                                <a:rPr lang="en-US" sz="2800" b="1" i="1" smtClean="0">
                                  <a:latin typeface="Cambria Math"/>
                                </a:rPr>
                                <m:t>𝒀</m:t>
                              </m:r>
                            </m:e>
                            <m:sub>
                              <m:r>
                                <a:rPr lang="en-US" sz="2800" b="1" i="1" smtClean="0">
                                  <a:latin typeface="Cambria Math"/>
                                </a:rPr>
                                <m:t>𝒕</m:t>
                              </m:r>
                              <m:r>
                                <a:rPr lang="en-US" sz="2800" b="1" i="1" smtClean="0">
                                  <a:latin typeface="Cambria Math"/>
                                </a:rPr>
                                <m:t>−</m:t>
                              </m:r>
                              <m:r>
                                <a:rPr lang="en-US" sz="2800" b="1" i="1" smtClean="0">
                                  <a:latin typeface="Cambria Math"/>
                                </a:rPr>
                                <m:t>𝒏</m:t>
                              </m:r>
                            </m:sub>
                          </m:sSub>
                          <m:r>
                            <a:rPr lang="en-US" sz="2800" b="1" i="1" smtClean="0">
                              <a:latin typeface="Cambria Math"/>
                            </a:rPr>
                            <m:t>,</m:t>
                          </m:r>
                          <m:r>
                            <a:rPr lang="en-US" sz="2800" b="1" i="1" smtClean="0">
                              <a:latin typeface="Cambria Math"/>
                            </a:rPr>
                            <m:t>𝒕</m:t>
                          </m:r>
                        </m:e>
                      </m:d>
                      <m:r>
                        <a:rPr lang="en-US" sz="2800" b="1" i="1" smtClean="0">
                          <a:latin typeface="Cambria Math"/>
                        </a:rPr>
                        <m:t> (</m:t>
                      </m:r>
                      <m:r>
                        <a:rPr lang="en-US" sz="2800" b="1" i="1" smtClean="0">
                          <a:latin typeface="Cambria Math"/>
                        </a:rPr>
                        <m:t>𝟏</m:t>
                      </m:r>
                      <m:r>
                        <a:rPr lang="en-US" sz="2800" b="1" i="1" smtClean="0">
                          <a:latin typeface="Cambria Math"/>
                        </a:rPr>
                        <m:t>)</m:t>
                      </m:r>
                    </m:oMath>
                  </m:oMathPara>
                </a14:m>
                <a:endParaRPr lang="el-GR" sz="2800" dirty="0" smtClean="0"/>
              </a:p>
              <a:p>
                <a:pPr marL="0" indent="0" algn="ctr">
                  <a:buNone/>
                </a:pPr>
                <a14:m>
                  <m:oMathPara xmlns:m="http://schemas.openxmlformats.org/officeDocument/2006/math">
                    <m:oMathParaPr>
                      <m:jc m:val="centerGroup"/>
                    </m:oMathParaPr>
                    <m:oMath xmlns:m="http://schemas.openxmlformats.org/officeDocument/2006/math">
                      <m:r>
                        <a:rPr lang="el-GR" sz="2800" b="1" i="0" smtClean="0">
                          <a:latin typeface="Cambria Math"/>
                        </a:rPr>
                        <m:t>𝚫</m:t>
                      </m:r>
                      <m:sSub>
                        <m:sSubPr>
                          <m:ctrlPr>
                            <a:rPr lang="el-GR" sz="2800" b="1" i="1">
                              <a:latin typeface="Cambria Math"/>
                            </a:rPr>
                          </m:ctrlPr>
                        </m:sSubPr>
                        <m:e>
                          <m:r>
                            <a:rPr lang="en-US" sz="2800" b="1" i="1">
                              <a:latin typeface="Cambria Math"/>
                            </a:rPr>
                            <m:t>𝒀</m:t>
                          </m:r>
                        </m:e>
                        <m:sub>
                          <m:r>
                            <a:rPr lang="en-US" sz="2800" b="1" i="1">
                              <a:latin typeface="Cambria Math"/>
                            </a:rPr>
                            <m:t>𝒕</m:t>
                          </m:r>
                        </m:sub>
                      </m:sSub>
                      <m:r>
                        <a:rPr lang="en-US" sz="2800" b="1" i="1">
                          <a:latin typeface="Cambria Math"/>
                        </a:rPr>
                        <m:t>=</m:t>
                      </m:r>
                      <m:sSub>
                        <m:sSubPr>
                          <m:ctrlPr>
                            <a:rPr lang="en-US" sz="2800" b="1" i="1" smtClean="0">
                              <a:latin typeface="Cambria Math"/>
                            </a:rPr>
                          </m:ctrlPr>
                        </m:sSubPr>
                        <m:e>
                          <m:r>
                            <a:rPr lang="en-US" sz="2800" b="1" i="1" smtClean="0">
                              <a:latin typeface="Cambria Math"/>
                            </a:rPr>
                            <m:t>𝒀</m:t>
                          </m:r>
                        </m:e>
                        <m:sub>
                          <m:r>
                            <a:rPr lang="en-US" sz="2800" b="1" i="1" smtClean="0">
                              <a:latin typeface="Cambria Math"/>
                            </a:rPr>
                            <m:t>𝒕</m:t>
                          </m:r>
                        </m:sub>
                      </m:sSub>
                      <m:r>
                        <a:rPr lang="el-GR" sz="2800" b="1" i="1" smtClean="0">
                          <a:latin typeface="Cambria Math"/>
                        </a:rPr>
                        <m:t>−</m:t>
                      </m:r>
                      <m:sSub>
                        <m:sSubPr>
                          <m:ctrlPr>
                            <a:rPr lang="el-GR" sz="2800" b="1" i="1" smtClean="0">
                              <a:latin typeface="Cambria Math"/>
                            </a:rPr>
                          </m:ctrlPr>
                        </m:sSubPr>
                        <m:e>
                          <m:r>
                            <a:rPr lang="en-US" sz="2800" b="1" i="1" smtClean="0">
                              <a:latin typeface="Cambria Math"/>
                            </a:rPr>
                            <m:t>𝒀</m:t>
                          </m:r>
                        </m:e>
                        <m:sub>
                          <m:r>
                            <a:rPr lang="en-US" sz="2800" b="1" i="1" smtClean="0">
                              <a:latin typeface="Cambria Math"/>
                            </a:rPr>
                            <m:t>𝒕</m:t>
                          </m:r>
                          <m:r>
                            <a:rPr lang="en-US" sz="2800" b="1" i="1" smtClean="0">
                              <a:latin typeface="Cambria Math"/>
                            </a:rPr>
                            <m:t>−</m:t>
                          </m:r>
                          <m:r>
                            <a:rPr lang="en-US" sz="2800" b="1" i="1" smtClean="0">
                              <a:latin typeface="Cambria Math"/>
                            </a:rPr>
                            <m:t>𝟏</m:t>
                          </m:r>
                        </m:sub>
                      </m:sSub>
                      <m:r>
                        <a:rPr lang="el-GR" sz="2800" b="1" i="1" smtClean="0">
                          <a:latin typeface="Cambria Math"/>
                        </a:rPr>
                        <m:t>=</m:t>
                      </m:r>
                      <m:r>
                        <a:rPr lang="en-US" sz="2800" b="1" i="1">
                          <a:latin typeface="Cambria Math"/>
                        </a:rPr>
                        <m:t>𝒇</m:t>
                      </m:r>
                      <m:d>
                        <m:dPr>
                          <m:ctrlPr>
                            <a:rPr lang="en-US" sz="2800" b="1" i="1">
                              <a:latin typeface="Cambria Math"/>
                            </a:rPr>
                          </m:ctrlPr>
                        </m:dPr>
                        <m:e>
                          <m:sSub>
                            <m:sSubPr>
                              <m:ctrlPr>
                                <a:rPr lang="en-US" sz="2800" b="1" i="1">
                                  <a:latin typeface="Cambria Math"/>
                                </a:rPr>
                              </m:ctrlPr>
                            </m:sSubPr>
                            <m:e>
                              <m:r>
                                <a:rPr lang="en-US" sz="2800" b="1" i="1">
                                  <a:latin typeface="Cambria Math"/>
                                </a:rPr>
                                <m:t>𝒀</m:t>
                              </m:r>
                            </m:e>
                            <m:sub>
                              <m:r>
                                <a:rPr lang="en-US" sz="2800" b="1" i="1">
                                  <a:latin typeface="Cambria Math"/>
                                </a:rPr>
                                <m:t>𝒕</m:t>
                              </m:r>
                              <m:r>
                                <a:rPr lang="en-US" sz="2800" b="1" i="1">
                                  <a:latin typeface="Cambria Math"/>
                                </a:rPr>
                                <m:t>−</m:t>
                              </m:r>
                              <m:r>
                                <a:rPr lang="en-US" sz="2800" b="1" i="1">
                                  <a:latin typeface="Cambria Math"/>
                                </a:rPr>
                                <m:t>𝟏</m:t>
                              </m:r>
                            </m:sub>
                          </m:sSub>
                          <m:r>
                            <a:rPr lang="en-US" sz="2800" b="1" i="1">
                              <a:latin typeface="Cambria Math"/>
                            </a:rPr>
                            <m:t>,</m:t>
                          </m:r>
                          <m:sSub>
                            <m:sSubPr>
                              <m:ctrlPr>
                                <a:rPr lang="en-US" sz="2800" b="1" i="1">
                                  <a:latin typeface="Cambria Math"/>
                                </a:rPr>
                              </m:ctrlPr>
                            </m:sSubPr>
                            <m:e>
                              <m:r>
                                <a:rPr lang="en-US" sz="2800" b="1" i="1">
                                  <a:latin typeface="Cambria Math"/>
                                </a:rPr>
                                <m:t>𝒀</m:t>
                              </m:r>
                            </m:e>
                            <m:sub>
                              <m:r>
                                <a:rPr lang="en-US" sz="2800" b="1" i="1">
                                  <a:latin typeface="Cambria Math"/>
                                </a:rPr>
                                <m:t>𝒕</m:t>
                              </m:r>
                              <m:r>
                                <a:rPr lang="en-US" sz="2800" b="1" i="1">
                                  <a:latin typeface="Cambria Math"/>
                                </a:rPr>
                                <m:t>−</m:t>
                              </m:r>
                              <m:r>
                                <a:rPr lang="en-US" sz="2800" b="1" i="1">
                                  <a:latin typeface="Cambria Math"/>
                                </a:rPr>
                                <m:t>𝟐</m:t>
                              </m:r>
                            </m:sub>
                          </m:sSub>
                          <m:r>
                            <a:rPr lang="en-US" sz="2800" b="1" i="1">
                              <a:latin typeface="Cambria Math"/>
                            </a:rPr>
                            <m:t>,…,</m:t>
                          </m:r>
                          <m:sSub>
                            <m:sSubPr>
                              <m:ctrlPr>
                                <a:rPr lang="en-US" sz="2800" b="1" i="1">
                                  <a:latin typeface="Cambria Math"/>
                                </a:rPr>
                              </m:ctrlPr>
                            </m:sSubPr>
                            <m:e>
                              <m:r>
                                <a:rPr lang="en-US" sz="2800" b="1" i="1">
                                  <a:latin typeface="Cambria Math"/>
                                </a:rPr>
                                <m:t>𝒀</m:t>
                              </m:r>
                            </m:e>
                            <m:sub>
                              <m:r>
                                <a:rPr lang="en-US" sz="2800" b="1" i="1">
                                  <a:latin typeface="Cambria Math"/>
                                </a:rPr>
                                <m:t>𝒕</m:t>
                              </m:r>
                              <m:r>
                                <a:rPr lang="en-US" sz="2800" b="1" i="1">
                                  <a:latin typeface="Cambria Math"/>
                                </a:rPr>
                                <m:t>−</m:t>
                              </m:r>
                              <m:r>
                                <a:rPr lang="en-US" sz="2800" b="1" i="1">
                                  <a:latin typeface="Cambria Math"/>
                                </a:rPr>
                                <m:t>𝒏</m:t>
                              </m:r>
                            </m:sub>
                          </m:sSub>
                          <m:r>
                            <a:rPr lang="en-US" sz="2800" b="1" i="1">
                              <a:latin typeface="Cambria Math"/>
                            </a:rPr>
                            <m:t>,</m:t>
                          </m:r>
                          <m:r>
                            <a:rPr lang="en-US" sz="2800" b="1" i="1">
                              <a:latin typeface="Cambria Math"/>
                            </a:rPr>
                            <m:t>𝒕</m:t>
                          </m:r>
                        </m:e>
                      </m:d>
                      <m:r>
                        <a:rPr lang="en-US" sz="2800" b="1" i="1" smtClean="0">
                          <a:latin typeface="Cambria Math"/>
                        </a:rPr>
                        <m:t> (</m:t>
                      </m:r>
                      <m:r>
                        <a:rPr lang="en-US" sz="2800" b="1" i="1" smtClean="0">
                          <a:latin typeface="Cambria Math"/>
                        </a:rPr>
                        <m:t>𝟐</m:t>
                      </m:r>
                      <m:r>
                        <a:rPr lang="en-US" sz="2800" b="1" i="1" smtClean="0">
                          <a:latin typeface="Cambria Math"/>
                        </a:rPr>
                        <m:t>)</m:t>
                      </m:r>
                    </m:oMath>
                  </m:oMathPara>
                </a14:m>
                <a:endParaRPr lang="en-US" sz="2800" dirty="0" smtClean="0"/>
              </a:p>
              <a:p>
                <a:pPr marL="0" indent="0" algn="ctr">
                  <a:buNone/>
                </a:pPr>
                <a14:m>
                  <m:oMathPara xmlns:m="http://schemas.openxmlformats.org/officeDocument/2006/math">
                    <m:oMathParaPr>
                      <m:jc m:val="centerGroup"/>
                    </m:oMathParaPr>
                    <m:oMath xmlns:m="http://schemas.openxmlformats.org/officeDocument/2006/math">
                      <m:r>
                        <a:rPr lang="en-US" sz="2800" b="1" i="0" smtClean="0">
                          <a:latin typeface="Cambria Math"/>
                        </a:rPr>
                        <m:t>𝐬𝐢𝐠𝐧</m:t>
                      </m:r>
                      <m:r>
                        <a:rPr lang="en-US" sz="2800" b="1" i="0" smtClean="0">
                          <a:latin typeface="Cambria Math"/>
                        </a:rPr>
                        <m:t>(</m:t>
                      </m:r>
                      <m:r>
                        <a:rPr lang="el-GR" sz="2800" b="1">
                          <a:latin typeface="Cambria Math"/>
                        </a:rPr>
                        <m:t>𝚫</m:t>
                      </m:r>
                      <m:sSub>
                        <m:sSubPr>
                          <m:ctrlPr>
                            <a:rPr lang="el-GR" sz="2800" b="1" i="1">
                              <a:latin typeface="Cambria Math"/>
                            </a:rPr>
                          </m:ctrlPr>
                        </m:sSubPr>
                        <m:e>
                          <m:r>
                            <a:rPr lang="en-US" sz="2800" b="1" i="1">
                              <a:latin typeface="Cambria Math"/>
                            </a:rPr>
                            <m:t>𝒀</m:t>
                          </m:r>
                        </m:e>
                        <m:sub>
                          <m:r>
                            <a:rPr lang="en-US" sz="2800" b="1" i="1">
                              <a:latin typeface="Cambria Math"/>
                            </a:rPr>
                            <m:t>𝒕</m:t>
                          </m:r>
                        </m:sub>
                      </m:sSub>
                      <m:r>
                        <a:rPr lang="en-US" sz="2800" b="1" i="1" smtClean="0">
                          <a:latin typeface="Cambria Math"/>
                        </a:rPr>
                        <m:t>)</m:t>
                      </m:r>
                      <m:r>
                        <a:rPr lang="en-US" sz="2800" b="1" i="1">
                          <a:latin typeface="Cambria Math"/>
                        </a:rPr>
                        <m:t>=</m:t>
                      </m:r>
                      <m:r>
                        <a:rPr lang="en-US" sz="2800" b="1" i="1">
                          <a:latin typeface="Cambria Math"/>
                        </a:rPr>
                        <m:t>𝒇</m:t>
                      </m:r>
                      <m:d>
                        <m:dPr>
                          <m:ctrlPr>
                            <a:rPr lang="en-US" sz="2800" b="1" i="1">
                              <a:latin typeface="Cambria Math"/>
                            </a:rPr>
                          </m:ctrlPr>
                        </m:dPr>
                        <m:e>
                          <m:sSub>
                            <m:sSubPr>
                              <m:ctrlPr>
                                <a:rPr lang="en-US" sz="2800" b="1" i="1">
                                  <a:latin typeface="Cambria Math"/>
                                </a:rPr>
                              </m:ctrlPr>
                            </m:sSubPr>
                            <m:e>
                              <m:r>
                                <a:rPr lang="en-US" sz="2800" b="1" i="1">
                                  <a:latin typeface="Cambria Math"/>
                                </a:rPr>
                                <m:t>𝒀</m:t>
                              </m:r>
                            </m:e>
                            <m:sub>
                              <m:r>
                                <a:rPr lang="en-US" sz="2800" b="1" i="1">
                                  <a:latin typeface="Cambria Math"/>
                                </a:rPr>
                                <m:t>𝒕</m:t>
                              </m:r>
                              <m:r>
                                <a:rPr lang="en-US" sz="2800" b="1" i="1">
                                  <a:latin typeface="Cambria Math"/>
                                </a:rPr>
                                <m:t>−</m:t>
                              </m:r>
                              <m:r>
                                <a:rPr lang="en-US" sz="2800" b="1" i="1">
                                  <a:latin typeface="Cambria Math"/>
                                </a:rPr>
                                <m:t>𝟏</m:t>
                              </m:r>
                            </m:sub>
                          </m:sSub>
                          <m:r>
                            <a:rPr lang="en-US" sz="2800" b="1" i="1">
                              <a:latin typeface="Cambria Math"/>
                            </a:rPr>
                            <m:t>,</m:t>
                          </m:r>
                          <m:sSub>
                            <m:sSubPr>
                              <m:ctrlPr>
                                <a:rPr lang="en-US" sz="2800" b="1" i="1">
                                  <a:latin typeface="Cambria Math"/>
                                </a:rPr>
                              </m:ctrlPr>
                            </m:sSubPr>
                            <m:e>
                              <m:r>
                                <a:rPr lang="en-US" sz="2800" b="1" i="1">
                                  <a:latin typeface="Cambria Math"/>
                                </a:rPr>
                                <m:t>𝒀</m:t>
                              </m:r>
                            </m:e>
                            <m:sub>
                              <m:r>
                                <a:rPr lang="en-US" sz="2800" b="1" i="1">
                                  <a:latin typeface="Cambria Math"/>
                                </a:rPr>
                                <m:t>𝒕</m:t>
                              </m:r>
                              <m:r>
                                <a:rPr lang="en-US" sz="2800" b="1" i="1">
                                  <a:latin typeface="Cambria Math"/>
                                </a:rPr>
                                <m:t>−</m:t>
                              </m:r>
                              <m:r>
                                <a:rPr lang="en-US" sz="2800" b="1" i="1">
                                  <a:latin typeface="Cambria Math"/>
                                </a:rPr>
                                <m:t>𝟐</m:t>
                              </m:r>
                            </m:sub>
                          </m:sSub>
                          <m:r>
                            <a:rPr lang="en-US" sz="2800" b="1" i="1">
                              <a:latin typeface="Cambria Math"/>
                            </a:rPr>
                            <m:t>,…,</m:t>
                          </m:r>
                          <m:sSub>
                            <m:sSubPr>
                              <m:ctrlPr>
                                <a:rPr lang="en-US" sz="2800" b="1" i="1">
                                  <a:latin typeface="Cambria Math"/>
                                </a:rPr>
                              </m:ctrlPr>
                            </m:sSubPr>
                            <m:e>
                              <m:r>
                                <a:rPr lang="en-US" sz="2800" b="1" i="1">
                                  <a:latin typeface="Cambria Math"/>
                                </a:rPr>
                                <m:t>𝒀</m:t>
                              </m:r>
                            </m:e>
                            <m:sub>
                              <m:r>
                                <a:rPr lang="en-US" sz="2800" b="1" i="1">
                                  <a:latin typeface="Cambria Math"/>
                                </a:rPr>
                                <m:t>𝒕</m:t>
                              </m:r>
                              <m:r>
                                <a:rPr lang="en-US" sz="2800" b="1" i="1">
                                  <a:latin typeface="Cambria Math"/>
                                </a:rPr>
                                <m:t>−</m:t>
                              </m:r>
                              <m:r>
                                <a:rPr lang="en-US" sz="2800" b="1" i="1">
                                  <a:latin typeface="Cambria Math"/>
                                </a:rPr>
                                <m:t>𝒏</m:t>
                              </m:r>
                            </m:sub>
                          </m:sSub>
                          <m:r>
                            <a:rPr lang="en-US" sz="2800" b="1" i="1">
                              <a:latin typeface="Cambria Math"/>
                            </a:rPr>
                            <m:t>,</m:t>
                          </m:r>
                          <m:r>
                            <a:rPr lang="en-US" sz="2800" b="1" i="1">
                              <a:latin typeface="Cambria Math"/>
                            </a:rPr>
                            <m:t>𝒕</m:t>
                          </m:r>
                        </m:e>
                      </m:d>
                      <m:r>
                        <a:rPr lang="en-US" sz="2800" b="1" i="1">
                          <a:latin typeface="Cambria Math"/>
                        </a:rPr>
                        <m:t> (</m:t>
                      </m:r>
                      <m:r>
                        <a:rPr lang="en-US" sz="2800" b="1" i="1" smtClean="0">
                          <a:latin typeface="Cambria Math"/>
                        </a:rPr>
                        <m:t>𝟑</m:t>
                      </m:r>
                      <m:r>
                        <a:rPr lang="en-US" sz="2800" b="1" i="1">
                          <a:latin typeface="Cambria Math"/>
                        </a:rPr>
                        <m:t>)</m:t>
                      </m:r>
                    </m:oMath>
                  </m:oMathPara>
                </a14:m>
                <a:endParaRPr lang="en-US" sz="2800" dirty="0" smtClean="0"/>
              </a:p>
              <a:p>
                <a:pPr algn="just"/>
                <a:endParaRPr lang="el-GR" sz="2800" dirty="0"/>
              </a:p>
              <a:p>
                <a:pPr algn="just"/>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616152"/>
              </a:xfrm>
              <a:blipFill rotWithShape="1">
                <a:blip r:embed="rId2"/>
                <a:stretch>
                  <a:fillRect l="-2370" t="-1189"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4</a:t>
            </a:fld>
            <a:endParaRPr lang="el-GR">
              <a:solidFill>
                <a:prstClr val="black"/>
              </a:solidFill>
            </a:endParaRPr>
          </a:p>
        </p:txBody>
      </p:sp>
    </p:spTree>
    <p:extLst>
      <p:ext uri="{BB962C8B-B14F-4D97-AF65-F5344CB8AC3E}">
        <p14:creationId xmlns:p14="http://schemas.microsoft.com/office/powerpoint/2010/main" val="1907140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ΣΚΟΠΟΣ ΕΡΓΑΣΤΗΡΙΟΥ</a:t>
            </a:r>
            <a:r>
              <a:rPr lang="en-US" b="1" dirty="0" smtClean="0"/>
              <a:t> (3 / 5)</a:t>
            </a:r>
            <a:endParaRPr lang="el-G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Προφανώς η πρώτη χρονική στιγμή για την οποία μπορούν να εφαρμοστούν τα προηγούμενα προγνωστικά μοντέλα είναι η </a:t>
                </a:r>
                <a14:m>
                  <m:oMath xmlns:m="http://schemas.openxmlformats.org/officeDocument/2006/math">
                    <m:sSub>
                      <m:sSubPr>
                        <m:ctrlPr>
                          <a:rPr lang="el-GR" sz="2800" b="1" i="1" smtClean="0">
                            <a:latin typeface="Cambria Math"/>
                          </a:rPr>
                        </m:ctrlPr>
                      </m:sSubPr>
                      <m:e>
                        <m:r>
                          <a:rPr lang="en-US" sz="2800" b="1" i="1" smtClean="0">
                            <a:latin typeface="Cambria Math"/>
                          </a:rPr>
                          <m:t>𝒕</m:t>
                        </m:r>
                      </m:e>
                      <m:sub>
                        <m:r>
                          <a:rPr lang="en-US" sz="2800" b="1" i="1" smtClean="0">
                            <a:latin typeface="Cambria Math"/>
                          </a:rPr>
                          <m:t>𝟎</m:t>
                        </m:r>
                      </m:sub>
                    </m:sSub>
                    <m:r>
                      <a:rPr lang="en-US" sz="2800" b="1" i="1" smtClean="0">
                        <a:latin typeface="Cambria Math"/>
                      </a:rPr>
                      <m:t>=</m:t>
                    </m:r>
                    <m:r>
                      <a:rPr lang="en-US" sz="2800" b="1" i="1" smtClean="0">
                        <a:latin typeface="Cambria Math"/>
                      </a:rPr>
                      <m:t>𝒏</m:t>
                    </m:r>
                    <m:r>
                      <a:rPr lang="en-US" sz="2800" b="1" i="1" smtClean="0">
                        <a:latin typeface="Cambria Math"/>
                      </a:rPr>
                      <m:t>+</m:t>
                    </m:r>
                    <m:r>
                      <a:rPr lang="en-US" sz="2800" b="1" i="1" smtClean="0">
                        <a:latin typeface="Cambria Math"/>
                      </a:rPr>
                      <m:t>𝟏</m:t>
                    </m:r>
                  </m:oMath>
                </a14:m>
                <a:r>
                  <a:rPr lang="el-GR" sz="2800" dirty="0" smtClean="0"/>
                  <a:t>γιατί για αυτήν την χρονική στιγμή υπάρχουν ακριβώς (</a:t>
                </a:r>
                <a:r>
                  <a:rPr lang="en-US" sz="2800" dirty="0" smtClean="0"/>
                  <a:t>n) </a:t>
                </a:r>
                <a:r>
                  <a:rPr lang="el-GR" sz="2800" dirty="0" smtClean="0"/>
                  <a:t>παρατηρήσεις στο παρελθόν (</a:t>
                </a:r>
                <a:r>
                  <a:rPr lang="en-US" sz="2800" dirty="0" smtClean="0"/>
                  <a:t>time_window=n</a:t>
                </a:r>
                <a:r>
                  <a:rPr lang="el-GR" sz="2800" dirty="0" smtClean="0"/>
                  <a:t>).</a:t>
                </a:r>
                <a:endParaRPr lang="en-US" sz="2800" dirty="0" smtClean="0"/>
              </a:p>
              <a:p>
                <a:pPr algn="just"/>
                <a:r>
                  <a:rPr lang="el-GR" sz="2800" dirty="0" smtClean="0"/>
                  <a:t>Επομένως, οι σχέσεις (1), (2) και (3) ορίζονται στο χρονικό διάστημα </a:t>
                </a:r>
                <a14:m>
                  <m:oMath xmlns:m="http://schemas.openxmlformats.org/officeDocument/2006/math">
                    <m:r>
                      <a:rPr lang="en-US" sz="2800" b="1" i="1" dirty="0">
                        <a:latin typeface="Cambria Math"/>
                      </a:rPr>
                      <m:t>𝐧</m:t>
                    </m:r>
                    <m:r>
                      <a:rPr lang="en-US" sz="2800" b="1" i="0" dirty="0" smtClean="0">
                        <a:latin typeface="Cambria Math"/>
                      </a:rPr>
                      <m:t>+</m:t>
                    </m:r>
                    <m:r>
                      <a:rPr lang="en-US" sz="2800" b="1" i="0" dirty="0" smtClean="0">
                        <a:latin typeface="Cambria Math"/>
                      </a:rPr>
                      <m:t>𝟏</m:t>
                    </m:r>
                    <m:r>
                      <a:rPr lang="el-GR" sz="2800" b="1" i="1" smtClean="0">
                        <a:latin typeface="Cambria Math"/>
                        <a:ea typeface="Cambria Math"/>
                      </a:rPr>
                      <m:t>≤</m:t>
                    </m:r>
                    <m:r>
                      <a:rPr lang="en-US" sz="2800" b="1" i="1" smtClean="0">
                        <a:latin typeface="Cambria Math"/>
                        <a:ea typeface="Cambria Math"/>
                      </a:rPr>
                      <m:t>𝒕</m:t>
                    </m:r>
                    <m:r>
                      <a:rPr lang="en-US" sz="2800" b="1" i="1" smtClean="0">
                        <a:latin typeface="Cambria Math"/>
                        <a:ea typeface="Cambria Math"/>
                      </a:rPr>
                      <m:t>≤</m:t>
                    </m:r>
                    <m:r>
                      <a:rPr lang="en-US" sz="2800" b="1" i="1" smtClean="0">
                        <a:latin typeface="Cambria Math"/>
                        <a:ea typeface="Cambria Math"/>
                      </a:rPr>
                      <m:t>𝑵</m:t>
                    </m:r>
                  </m:oMath>
                </a14:m>
                <a:r>
                  <a:rPr lang="en-US" sz="2800" dirty="0" smtClean="0"/>
                  <a:t>.</a:t>
                </a:r>
                <a:endParaRPr lang="el-GR" sz="2800" dirty="0"/>
              </a:p>
              <a:p>
                <a:pPr algn="just"/>
                <a:endParaRPr lang="el-GR"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616152"/>
              </a:xfrm>
              <a:blipFill rotWithShape="1">
                <a:blip r:embed="rId2"/>
                <a:stretch>
                  <a:fillRect l="-2370" t="-1189" r="-2593"/>
                </a:stretch>
              </a:blipFill>
            </p:spPr>
            <p:txBody>
              <a:bodyPr/>
              <a:lstStyle/>
              <a:p>
                <a:r>
                  <a:rPr lang="el-GR">
                    <a:noFill/>
                  </a:rPr>
                  <a:t> </a:t>
                </a:r>
              </a:p>
            </p:txBody>
          </p:sp>
        </mc:Fallback>
      </mc:AlternateContent>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5</a:t>
            </a:fld>
            <a:endParaRPr lang="el-GR">
              <a:solidFill>
                <a:prstClr val="black"/>
              </a:solidFill>
            </a:endParaRPr>
          </a:p>
        </p:txBody>
      </p:sp>
    </p:spTree>
    <p:extLst>
      <p:ext uri="{BB962C8B-B14F-4D97-AF65-F5344CB8AC3E}">
        <p14:creationId xmlns:p14="http://schemas.microsoft.com/office/powerpoint/2010/main" val="1208173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ΣΚΟΠΟΣ ΕΡΓΑΣΤΗΡΙΟΥ</a:t>
            </a:r>
            <a:r>
              <a:rPr lang="en-US" b="1" dirty="0" smtClean="0"/>
              <a:t> (4 / 5)</a:t>
            </a:r>
            <a:endParaRPr lang="el-GR" b="1" dirty="0"/>
          </a:p>
        </p:txBody>
      </p:sp>
      <p:sp>
        <p:nvSpPr>
          <p:cNvPr id="3" name="Content Placeholder 2"/>
          <p:cNvSpPr>
            <a:spLocks noGrp="1"/>
          </p:cNvSpPr>
          <p:nvPr>
            <p:ph idx="1"/>
          </p:nvPr>
        </p:nvSpPr>
        <p:spPr/>
        <p:txBody>
          <a:bodyPr>
            <a:normAutofit/>
          </a:bodyPr>
          <a:lstStyle/>
          <a:p>
            <a:pPr algn="just"/>
            <a:r>
              <a:rPr lang="el-GR" sz="2800" dirty="0" smtClean="0"/>
              <a:t>Τα νευρωνικά μοντέλα που περιγράφονται από τις σχέσεις (1) και (2) αντιστοιχούν σε προβλήματα παλλιδρόμησης </a:t>
            </a:r>
            <a:r>
              <a:rPr lang="en-US" sz="2800" dirty="0" smtClean="0"/>
              <a:t>(</a:t>
            </a:r>
            <a:r>
              <a:rPr lang="en-US" sz="2800" b="1" dirty="0" smtClean="0"/>
              <a:t>regression problems</a:t>
            </a:r>
            <a:r>
              <a:rPr lang="en-US" sz="2800" dirty="0" smtClean="0"/>
              <a:t>)</a:t>
            </a:r>
            <a:r>
              <a:rPr lang="el-GR" sz="2800" dirty="0" smtClean="0"/>
              <a:t>. </a:t>
            </a:r>
          </a:p>
          <a:p>
            <a:pPr algn="just"/>
            <a:r>
              <a:rPr lang="el-GR" sz="2800" dirty="0" smtClean="0"/>
              <a:t> Τα νευρωνικά μοντέλα που περιγράφονται από την σχέση (3) αντιστοιχούν σε προβλήματα ταξινόμησης (</a:t>
            </a:r>
            <a:r>
              <a:rPr lang="en-US" sz="2800" b="1" dirty="0" smtClean="0"/>
              <a:t>classification problems</a:t>
            </a:r>
            <a:r>
              <a:rPr lang="el-GR" sz="2800" dirty="0" smtClean="0"/>
              <a:t>)</a:t>
            </a:r>
            <a:r>
              <a:rPr lang="en-US" sz="2800" dirty="0" smtClean="0"/>
              <a:t>.</a:t>
            </a:r>
          </a:p>
        </p:txBody>
      </p:sp>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6</a:t>
            </a:fld>
            <a:endParaRPr lang="el-GR">
              <a:solidFill>
                <a:prstClr val="black"/>
              </a:solidFill>
            </a:endParaRPr>
          </a:p>
        </p:txBody>
      </p:sp>
    </p:spTree>
    <p:extLst>
      <p:ext uri="{BB962C8B-B14F-4D97-AF65-F5344CB8AC3E}">
        <p14:creationId xmlns:p14="http://schemas.microsoft.com/office/powerpoint/2010/main" val="1842169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ΣΚΟΠΟΣ ΕΡΓΑΣΤΗΡΙΟΥ</a:t>
            </a:r>
            <a:r>
              <a:rPr lang="en-US" b="1" dirty="0" smtClean="0"/>
              <a:t> (5 / 5)</a:t>
            </a:r>
            <a:endParaRPr lang="el-GR" b="1" dirty="0"/>
          </a:p>
        </p:txBody>
      </p:sp>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Οι γενικευμένες συναρτησιακές μορφές που περιγράφονται από τις σχέσεις (1), (2) και (3) μπορούν να προσεγγισούν από νευρωνικά δίκτυα των παρακάτω τύπων:</a:t>
            </a:r>
          </a:p>
          <a:p>
            <a:pPr lvl="1" algn="just"/>
            <a:r>
              <a:rPr lang="el-GR" sz="2400" dirty="0" smtClean="0"/>
              <a:t>Μονοστρωματικά Γραμμικά Νευρωνικά Δίκτυα (</a:t>
            </a:r>
            <a:r>
              <a:rPr lang="en-US" sz="2400" b="1" dirty="0" smtClean="0"/>
              <a:t>Linear Neural Networks</a:t>
            </a:r>
            <a:r>
              <a:rPr lang="el-GR" sz="2400" dirty="0" smtClean="0"/>
              <a:t>)</a:t>
            </a:r>
            <a:endParaRPr lang="en-US" sz="2400" dirty="0"/>
          </a:p>
          <a:p>
            <a:pPr lvl="1" algn="just"/>
            <a:r>
              <a:rPr lang="el-GR" sz="2400" dirty="0" smtClean="0"/>
              <a:t>Πολυστρωματικά </a:t>
            </a:r>
            <a:r>
              <a:rPr lang="el-GR" sz="2400" dirty="0"/>
              <a:t> </a:t>
            </a:r>
            <a:r>
              <a:rPr lang="el-GR" sz="2400" dirty="0" smtClean="0"/>
              <a:t>(Μη-Γραμμικά) Νευρωνικά Δίκτυα </a:t>
            </a:r>
            <a:r>
              <a:rPr lang="en-US" sz="2400" dirty="0" smtClean="0"/>
              <a:t>(</a:t>
            </a:r>
            <a:r>
              <a:rPr lang="en-US" sz="2400" b="1" dirty="0" smtClean="0"/>
              <a:t>Feedforward Multi-Layer Neural Networks</a:t>
            </a:r>
            <a:r>
              <a:rPr lang="en-US" sz="2400" dirty="0" smtClean="0"/>
              <a:t>)</a:t>
            </a:r>
          </a:p>
          <a:p>
            <a:pPr lvl="1" algn="just"/>
            <a:r>
              <a:rPr lang="el-GR" sz="2400" dirty="0" smtClean="0"/>
              <a:t>Νευρωνικά Δίκτυα Ακτινικών Συναρτήσεων Βάσης (</a:t>
            </a:r>
            <a:r>
              <a:rPr lang="en-US" sz="2400" b="1" dirty="0" smtClean="0"/>
              <a:t>Radial Basis Functions Networks</a:t>
            </a:r>
            <a:r>
              <a:rPr lang="el-GR" sz="2400" dirty="0" smtClean="0"/>
              <a:t>)</a:t>
            </a:r>
            <a:endParaRPr lang="el-GR" sz="2400" dirty="0"/>
          </a:p>
        </p:txBody>
      </p:sp>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7</a:t>
            </a:fld>
            <a:endParaRPr lang="el-GR">
              <a:solidFill>
                <a:prstClr val="black"/>
              </a:solidFill>
            </a:endParaRPr>
          </a:p>
        </p:txBody>
      </p:sp>
    </p:spTree>
    <p:extLst>
      <p:ext uri="{BB962C8B-B14F-4D97-AF65-F5344CB8AC3E}">
        <p14:creationId xmlns:p14="http://schemas.microsoft.com/office/powerpoint/2010/main" val="2649560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ΔΕΔΟΜΕΝΑ ΧΡΟΝΟΣΕΙΡΩΝ</a:t>
            </a:r>
            <a:r>
              <a:rPr lang="en-US" b="1" dirty="0" smtClean="0"/>
              <a:t> (1 / </a:t>
            </a:r>
            <a:r>
              <a:rPr lang="el-GR" b="1" dirty="0" smtClean="0"/>
              <a:t>3</a:t>
            </a:r>
            <a:r>
              <a:rPr lang="en-US" b="1" dirty="0" smtClean="0"/>
              <a:t>)</a:t>
            </a:r>
            <a:endParaRPr lang="el-GR" b="1" dirty="0"/>
          </a:p>
        </p:txBody>
      </p:sp>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Για τους σκοπούς του εργαστηρίου θα χρησιμοποιήσουμε την χρονοσειρά που αντιστοιχεί στις ημερήσιες προσαρμοσμένες τιμές κλεισίματος του δείκτη </a:t>
            </a:r>
            <a:r>
              <a:rPr lang="en-US" sz="2800" b="1" dirty="0" smtClean="0"/>
              <a:t>S&amp;P 500</a:t>
            </a:r>
            <a:r>
              <a:rPr lang="en-US" sz="2800" dirty="0" smtClean="0"/>
              <a:t> </a:t>
            </a:r>
            <a:r>
              <a:rPr lang="el-GR" sz="2800" dirty="0" smtClean="0"/>
              <a:t>για το χρονικό διάστημα μεταξύ </a:t>
            </a:r>
            <a:r>
              <a:rPr lang="el-GR" sz="2800" b="1" dirty="0" smtClean="0"/>
              <a:t>1/1/1950</a:t>
            </a:r>
            <a:r>
              <a:rPr lang="el-GR" sz="2800" dirty="0" smtClean="0"/>
              <a:t> και </a:t>
            </a:r>
            <a:r>
              <a:rPr lang="el-GR" sz="2800" b="1" dirty="0" smtClean="0"/>
              <a:t>1/1/2015</a:t>
            </a:r>
            <a:r>
              <a:rPr lang="el-GR" sz="2800" dirty="0" smtClean="0"/>
              <a:t> (εξαιρώντας τα σαββατοκύριακα: </a:t>
            </a:r>
            <a:r>
              <a:rPr lang="el-GR" sz="2800" b="1" dirty="0" smtClean="0"/>
              <a:t>16.355</a:t>
            </a:r>
            <a:r>
              <a:rPr lang="el-GR" sz="2800" dirty="0" smtClean="0"/>
              <a:t> παρατηρήσεις).</a:t>
            </a:r>
          </a:p>
          <a:p>
            <a:pPr algn="just"/>
            <a:r>
              <a:rPr lang="el-GR" sz="2800" dirty="0" smtClean="0"/>
              <a:t>Οι συγκεκριμένες τιμές είναι αποθηκευμένες στην σύνθετη μεταβλητή δομής (</a:t>
            </a:r>
            <a:r>
              <a:rPr lang="en-US" sz="2800" b="1" dirty="0" smtClean="0"/>
              <a:t>struct</a:t>
            </a:r>
            <a:r>
              <a:rPr lang="en-US" sz="2800" dirty="0" smtClean="0"/>
              <a:t>) </a:t>
            </a:r>
            <a:r>
              <a:rPr lang="el-GR" sz="2800" dirty="0" smtClean="0"/>
              <a:t>του </a:t>
            </a:r>
            <a:r>
              <a:rPr lang="en-US" sz="2800" dirty="0" smtClean="0"/>
              <a:t>MatLab </a:t>
            </a:r>
            <a:r>
              <a:rPr lang="el-GR" sz="2800" dirty="0" smtClean="0"/>
              <a:t>με όνομα </a:t>
            </a:r>
            <a:r>
              <a:rPr lang="en-US" sz="2800" b="1" dirty="0" smtClean="0"/>
              <a:t>SP500</a:t>
            </a:r>
            <a:r>
              <a:rPr lang="en-US" sz="2800" dirty="0" smtClean="0"/>
              <a:t> </a:t>
            </a:r>
            <a:r>
              <a:rPr lang="el-GR" sz="2800" dirty="0" smtClean="0"/>
              <a:t>που με την σειρά της είναι αποθηκευμένη στο αρχείο </a:t>
            </a:r>
            <a:r>
              <a:rPr lang="en-US" sz="2800" b="1" dirty="0" smtClean="0"/>
              <a:t>SP500.mat</a:t>
            </a:r>
            <a:endParaRPr lang="el-GR" sz="2400" b="1" dirty="0"/>
          </a:p>
        </p:txBody>
      </p:sp>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8</a:t>
            </a:fld>
            <a:endParaRPr lang="el-GR">
              <a:solidFill>
                <a:prstClr val="black"/>
              </a:solidFill>
            </a:endParaRPr>
          </a:p>
        </p:txBody>
      </p:sp>
    </p:spTree>
    <p:extLst>
      <p:ext uri="{BB962C8B-B14F-4D97-AF65-F5344CB8AC3E}">
        <p14:creationId xmlns:p14="http://schemas.microsoft.com/office/powerpoint/2010/main" val="388987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ΔΕΔΟΜΕΝΑ ΧΡΟΝΟΣΕΙΡΩΝ</a:t>
            </a:r>
            <a:r>
              <a:rPr lang="en-US" b="1" dirty="0" smtClean="0"/>
              <a:t> (2 / </a:t>
            </a:r>
            <a:r>
              <a:rPr lang="el-GR" b="1" dirty="0" smtClean="0"/>
              <a:t>3</a:t>
            </a:r>
            <a:r>
              <a:rPr lang="en-US" b="1" dirty="0" smtClean="0"/>
              <a:t>)</a:t>
            </a:r>
            <a:endParaRPr lang="el-GR" b="1" dirty="0"/>
          </a:p>
        </p:txBody>
      </p:sp>
      <p:sp>
        <p:nvSpPr>
          <p:cNvPr id="3" name="Content Placeholder 2"/>
          <p:cNvSpPr>
            <a:spLocks noGrp="1"/>
          </p:cNvSpPr>
          <p:nvPr>
            <p:ph idx="1"/>
          </p:nvPr>
        </p:nvSpPr>
        <p:spPr>
          <a:xfrm>
            <a:off x="457200" y="1981200"/>
            <a:ext cx="8229600" cy="4616152"/>
          </a:xfrm>
        </p:spPr>
        <p:txBody>
          <a:bodyPr>
            <a:normAutofit/>
          </a:bodyPr>
          <a:lstStyle/>
          <a:p>
            <a:pPr algn="just"/>
            <a:r>
              <a:rPr lang="el-GR" sz="2800" dirty="0" smtClean="0"/>
              <a:t>Τα επιμέρους πεδία την δομής που είναι αποθηκευμένα στην μεταβλητή </a:t>
            </a:r>
            <a:r>
              <a:rPr lang="en-US" sz="2800" dirty="0" smtClean="0"/>
              <a:t>SP500 </a:t>
            </a:r>
            <a:r>
              <a:rPr lang="el-GR" sz="2800" dirty="0" smtClean="0"/>
              <a:t>είναι τα εξής:</a:t>
            </a:r>
          </a:p>
          <a:p>
            <a:pPr marL="971550" lvl="1" indent="-514350" algn="just">
              <a:buFont typeface="+mj-lt"/>
              <a:buAutoNum type="romanLcPeriod"/>
            </a:pPr>
            <a:r>
              <a:rPr lang="en-US" sz="2400" b="1" dirty="0" smtClean="0"/>
              <a:t>AdjClose</a:t>
            </a:r>
            <a:r>
              <a:rPr lang="en-US" sz="2400" dirty="0" smtClean="0"/>
              <a:t>: </a:t>
            </a:r>
            <a:r>
              <a:rPr lang="el-GR" sz="2400" dirty="0" smtClean="0"/>
              <a:t>διάνυσμα στήλη που αποθηκεύει τις ημερήσιες προσαρμοσμένες τιμές κλεισίματος του δείκτη </a:t>
            </a:r>
            <a:r>
              <a:rPr lang="en-US" sz="2400" dirty="0" smtClean="0"/>
              <a:t>S&amp;P500.</a:t>
            </a:r>
          </a:p>
          <a:p>
            <a:pPr marL="971550" lvl="1" indent="-514350" algn="just">
              <a:buFont typeface="+mj-lt"/>
              <a:buAutoNum type="romanLcPeriod"/>
            </a:pPr>
            <a:r>
              <a:rPr lang="en-US" sz="2400" b="1" dirty="0" smtClean="0"/>
              <a:t>Date</a:t>
            </a:r>
            <a:r>
              <a:rPr lang="en-US" sz="2400" dirty="0" smtClean="0"/>
              <a:t>: cell array </a:t>
            </a:r>
            <a:r>
              <a:rPr lang="el-GR" sz="2400" dirty="0" smtClean="0"/>
              <a:t>σε μορφή στήλης που αποθηκεύει τις</a:t>
            </a:r>
            <a:r>
              <a:rPr lang="en-US" sz="2400" dirty="0" smtClean="0"/>
              <a:t> </a:t>
            </a:r>
            <a:r>
              <a:rPr lang="el-GR" sz="2400" dirty="0" smtClean="0"/>
              <a:t>αντίστοιχες ημερομηνίες.</a:t>
            </a:r>
          </a:p>
          <a:p>
            <a:pPr marL="971550" lvl="1" indent="-514350" algn="just">
              <a:buFont typeface="+mj-lt"/>
              <a:buAutoNum type="romanLcPeriod"/>
            </a:pPr>
            <a:r>
              <a:rPr lang="en-US" sz="2400" b="1" dirty="0" smtClean="0"/>
              <a:t>High:</a:t>
            </a:r>
            <a:r>
              <a:rPr lang="en-US" sz="2400" dirty="0" smtClean="0"/>
              <a:t> </a:t>
            </a:r>
            <a:r>
              <a:rPr lang="el-GR" sz="2400" dirty="0" smtClean="0"/>
              <a:t>διάνυσμα στήλης που αποθηκεύει τα ημερήσια μέγιστα του δείκτη.</a:t>
            </a:r>
          </a:p>
          <a:p>
            <a:pPr marL="971550" lvl="1" indent="-514350" algn="just">
              <a:buFont typeface="+mj-lt"/>
              <a:buAutoNum type="romanLcPeriod"/>
            </a:pPr>
            <a:r>
              <a:rPr lang="en-US" sz="2400" b="1" dirty="0" smtClean="0"/>
              <a:t>Low:</a:t>
            </a:r>
            <a:r>
              <a:rPr lang="en-US" sz="2400" dirty="0" smtClean="0"/>
              <a:t> </a:t>
            </a:r>
            <a:r>
              <a:rPr lang="el-GR" sz="2400" dirty="0"/>
              <a:t>διάνυσμα στήλης που αποθηκεύει τα ημερήσια </a:t>
            </a:r>
            <a:r>
              <a:rPr lang="el-GR" sz="2400" dirty="0" smtClean="0"/>
              <a:t>ελάχιστα του </a:t>
            </a:r>
            <a:r>
              <a:rPr lang="el-GR" sz="2400" dirty="0"/>
              <a:t>δείκτη.</a:t>
            </a:r>
          </a:p>
        </p:txBody>
      </p:sp>
      <p:sp>
        <p:nvSpPr>
          <p:cNvPr id="4" name="Slide Number Placeholder 3"/>
          <p:cNvSpPr>
            <a:spLocks noGrp="1"/>
          </p:cNvSpPr>
          <p:nvPr>
            <p:ph type="sldNum" sz="quarter" idx="11"/>
          </p:nvPr>
        </p:nvSpPr>
        <p:spPr/>
        <p:txBody>
          <a:bodyPr/>
          <a:lstStyle/>
          <a:p>
            <a:fld id="{FDDF8D53-F6B1-4C69-A77E-72F296F29BFB}" type="slidenum">
              <a:rPr lang="el-GR" smtClean="0">
                <a:solidFill>
                  <a:prstClr val="black"/>
                </a:solidFill>
              </a:rPr>
              <a:pPr/>
              <a:t>9</a:t>
            </a:fld>
            <a:endParaRPr lang="el-GR">
              <a:solidFill>
                <a:prstClr val="black"/>
              </a:solidFill>
            </a:endParaRPr>
          </a:p>
        </p:txBody>
      </p:sp>
    </p:spTree>
    <p:extLst>
      <p:ext uri="{BB962C8B-B14F-4D97-AF65-F5344CB8AC3E}">
        <p14:creationId xmlns:p14="http://schemas.microsoft.com/office/powerpoint/2010/main" val="1410197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TM01859866[[fn=Macro]]</Template>
  <TotalTime>629</TotalTime>
  <Words>2231</Words>
  <Application>Microsoft Office PowerPoint</Application>
  <PresentationFormat>On-screen Show (4:3)</PresentationFormat>
  <Paragraphs>154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Macro</vt:lpstr>
      <vt:lpstr>Εργαστήριο MatLab: Πρόγνωση Χρηματηστηριακών Δεικτών με Χρήση Νευρωνικών Δικτύων.</vt:lpstr>
      <vt:lpstr>ΣΥΝΟΨΗ ΕΡΓΑΣΤΗΡΙΟΥ</vt:lpstr>
      <vt:lpstr>ΣΚΟΠΟΣ ΕΡΓΑΣΤΗΡΙΟΥ (1 / 5)</vt:lpstr>
      <vt:lpstr>ΣΚΟΠΟΣ ΕΡΓΑΣΤΗΡΙΟΥ (2 / 5)</vt:lpstr>
      <vt:lpstr>ΣΚΟΠΟΣ ΕΡΓΑΣΤΗΡΙΟΥ (3 / 5)</vt:lpstr>
      <vt:lpstr>ΣΚΟΠΟΣ ΕΡΓΑΣΤΗΡΙΟΥ (4 / 5)</vt:lpstr>
      <vt:lpstr>ΣΚΟΠΟΣ ΕΡΓΑΣΤΗΡΙΟΥ (5 / 5)</vt:lpstr>
      <vt:lpstr>ΔΕΔΟΜΕΝΑ ΧΡΟΝΟΣΕΙΡΩΝ (1 / 3)</vt:lpstr>
      <vt:lpstr>ΔΕΔΟΜΕΝΑ ΧΡΟΝΟΣΕΙΡΩΝ (2 / 3)</vt:lpstr>
      <vt:lpstr>ΔΕΔΟΜΕΝΑ ΧΡΟΝΟΣΕΙΡΩΝ (3 / 3)</vt:lpstr>
      <vt:lpstr>ΚΑΝΟΝΙΚΟΠΟΙΗΣΗ ΔΕΔΟΜΕΝΩΝ (1 / 3)</vt:lpstr>
      <vt:lpstr>ΚΑΝΟΝΙΚΟΠΟΙΗΣΗ ΔΕΔΟΜΕΝΩΝ (2 / 3)</vt:lpstr>
      <vt:lpstr>ΚΑΝΟΝΙΚΟΠΟΙΗΣΗ ΔΕΔΟΜΕΝΩΝ (3 / 3)</vt:lpstr>
      <vt:lpstr> ΔΙΑΜΕΡΙΣΗ ΣΥΝΟΛΟΥ ΠΑΡΑΤΗΡΗΣΕΩΝ (1 / 6)</vt:lpstr>
      <vt:lpstr> ΔΙΑΜΕΡΙΣΗ ΣΥΝΟΛΟΥ ΠΑΡΑΤΗΡΗΣΕΩΝ (2 / 6)</vt:lpstr>
      <vt:lpstr> ΔΙΑΜΕΡΙΣΗ ΣΥΝΟΛΟΥ ΠΑΡΑΤΗΡΗΣΕΩΝ (3 / 6)</vt:lpstr>
      <vt:lpstr> ΔΙΑΜΕΡΙΣΗ ΣΥΝΟΛΟΥ ΠΑΡΑΤΗΡΗΣΕΩΝ (4 / 6)</vt:lpstr>
      <vt:lpstr> ΔΙΑΜΕΡΙΣΗ ΣΥΝΟΛΟΥ ΠΑΡΑΤΗΡΗΣΕΩΝ (5 / 6)</vt:lpstr>
      <vt:lpstr> ΔΙΑΜΕΡΙΣΗ ΣΥΝΟΛΟΥ ΠΑΡΑΤΗΡΗΣΕΩΝ (6 / 6)</vt:lpstr>
      <vt:lpstr> ΔΗΜΙΟΥΡΓΙΑ ΧΡΟΝΙΚΑ ΥΣΤΕΡΗΜΕΝΩΝ ΧΡΟΝΟΣΕΙΡΩΝ (1 / 7)</vt:lpstr>
      <vt:lpstr> ΔΗΜΙΟΥΡΓΙΑ ΧΡΟΝΙΚΑ ΥΣΤΕΡΗΜΕΝΩΝ ΧΡΟΝΟΣΕΙΡΩΝ (2 / 7)</vt:lpstr>
      <vt:lpstr> ΔΗΜΙΟΥΡΓΙΑ ΧΡΟΝΙΚΑ ΥΣΤΕΡΗΜΕΝΩΝ ΧΡΟΝΟΣΕΙΡΩΝ (3 / 7)</vt:lpstr>
      <vt:lpstr> ΔΗΜΙΟΥΡΓΙΑ ΧΡΟΝΙΚΑ ΥΣΤΕΡΗΜΕΝΩΝ ΧΡΟΝΟΣΕΙΡΩΝ (4 / 7)</vt:lpstr>
      <vt:lpstr> ΔΗΜΙΟΥΡΓΙΑ ΧΡΟΝΙΚΑ ΥΣΤΕΡΗΜΕΝΩΝ ΧΡΟΝΟΣΕΙΡΩΝ (5 / 7)</vt:lpstr>
      <vt:lpstr> ΔΗΜΙΟΥΡΓΙΑ ΧΡΟΝΙΚΑ ΥΣΤΕΡΗΜΕΝΩΝ ΧΡΟΝΟΣΕΙΡΩΝ (6 / 7)</vt:lpstr>
      <vt:lpstr> ΔΗΜΙΟΥΡΓΙΑ ΧΡΟΝΙΚΑ ΥΣΤΕΡΗΜΕΝΩΝ ΧΡΟΝΟΣΕΙΡΩΝ (7 / 7)</vt:lpstr>
      <vt:lpstr>ΥΛΟΠΟΙΗΣΗ (1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Εργαστήριο MatLab: Πρόγνωση Χρηματηστηριακών Δεικτών με Χρήση Νευρωνικών Δικτύων.</dc:title>
  <dc:creator>Sakis</dc:creator>
  <cp:lastModifiedBy>Sakis</cp:lastModifiedBy>
  <cp:revision>92</cp:revision>
  <dcterms:created xsi:type="dcterms:W3CDTF">2015-12-16T10:54:41Z</dcterms:created>
  <dcterms:modified xsi:type="dcterms:W3CDTF">2015-12-17T13:57:00Z</dcterms:modified>
</cp:coreProperties>
</file>