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71"/>
  </p:notesMasterIdLst>
  <p:handoutMasterIdLst>
    <p:handoutMasterId r:id="rId72"/>
  </p:handoutMasterIdLst>
  <p:sldIdLst>
    <p:sldId id="498" r:id="rId2"/>
    <p:sldId id="314" r:id="rId3"/>
    <p:sldId id="315" r:id="rId4"/>
    <p:sldId id="405" r:id="rId5"/>
    <p:sldId id="420" r:id="rId6"/>
    <p:sldId id="422" r:id="rId7"/>
    <p:sldId id="424" r:id="rId8"/>
    <p:sldId id="423" r:id="rId9"/>
    <p:sldId id="425" r:id="rId10"/>
    <p:sldId id="426" r:id="rId11"/>
    <p:sldId id="406" r:id="rId12"/>
    <p:sldId id="427" r:id="rId13"/>
    <p:sldId id="499" r:id="rId14"/>
    <p:sldId id="428" r:id="rId15"/>
    <p:sldId id="429" r:id="rId16"/>
    <p:sldId id="430" r:id="rId17"/>
    <p:sldId id="504" r:id="rId18"/>
    <p:sldId id="431" r:id="rId19"/>
    <p:sldId id="407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9" r:id="rId30"/>
    <p:sldId id="521" r:id="rId31"/>
    <p:sldId id="514" r:id="rId32"/>
    <p:sldId id="520" r:id="rId33"/>
    <p:sldId id="515" r:id="rId34"/>
    <p:sldId id="516" r:id="rId35"/>
    <p:sldId id="517" r:id="rId36"/>
    <p:sldId id="443" r:id="rId37"/>
    <p:sldId id="408" r:id="rId38"/>
    <p:sldId id="444" r:id="rId39"/>
    <p:sldId id="522" r:id="rId40"/>
    <p:sldId id="409" r:id="rId41"/>
    <p:sldId id="446" r:id="rId42"/>
    <p:sldId id="410" r:id="rId43"/>
    <p:sldId id="445" r:id="rId44"/>
    <p:sldId id="447" r:id="rId45"/>
    <p:sldId id="448" r:id="rId46"/>
    <p:sldId id="449" r:id="rId47"/>
    <p:sldId id="500" r:id="rId48"/>
    <p:sldId id="450" r:id="rId49"/>
    <p:sldId id="451" r:id="rId50"/>
    <p:sldId id="411" r:id="rId51"/>
    <p:sldId id="501" r:id="rId52"/>
    <p:sldId id="452" r:id="rId53"/>
    <p:sldId id="412" r:id="rId54"/>
    <p:sldId id="453" r:id="rId55"/>
    <p:sldId id="413" r:id="rId56"/>
    <p:sldId id="455" r:id="rId57"/>
    <p:sldId id="414" r:id="rId58"/>
    <p:sldId id="456" r:id="rId59"/>
    <p:sldId id="502" r:id="rId60"/>
    <p:sldId id="415" r:id="rId61"/>
    <p:sldId id="457" r:id="rId62"/>
    <p:sldId id="458" r:id="rId63"/>
    <p:sldId id="417" r:id="rId64"/>
    <p:sldId id="459" r:id="rId65"/>
    <p:sldId id="460" r:id="rId66"/>
    <p:sldId id="461" r:id="rId67"/>
    <p:sldId id="418" r:id="rId68"/>
    <p:sldId id="419" r:id="rId69"/>
    <p:sldId id="404" r:id="rId70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3B65F5-064E-419B-8AFA-F26403C66047}">
          <p14:sldIdLst>
            <p14:sldId id="498"/>
            <p14:sldId id="314"/>
            <p14:sldId id="315"/>
            <p14:sldId id="405"/>
            <p14:sldId id="420"/>
            <p14:sldId id="422"/>
            <p14:sldId id="424"/>
            <p14:sldId id="423"/>
            <p14:sldId id="425"/>
            <p14:sldId id="426"/>
            <p14:sldId id="406"/>
            <p14:sldId id="427"/>
            <p14:sldId id="499"/>
            <p14:sldId id="428"/>
            <p14:sldId id="429"/>
            <p14:sldId id="430"/>
            <p14:sldId id="504"/>
            <p14:sldId id="431"/>
            <p14:sldId id="407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9"/>
            <p14:sldId id="521"/>
            <p14:sldId id="514"/>
            <p14:sldId id="520"/>
            <p14:sldId id="515"/>
            <p14:sldId id="516"/>
            <p14:sldId id="517"/>
            <p14:sldId id="443"/>
            <p14:sldId id="408"/>
            <p14:sldId id="444"/>
            <p14:sldId id="522"/>
            <p14:sldId id="409"/>
            <p14:sldId id="446"/>
            <p14:sldId id="410"/>
            <p14:sldId id="445"/>
            <p14:sldId id="447"/>
            <p14:sldId id="448"/>
            <p14:sldId id="449"/>
            <p14:sldId id="500"/>
            <p14:sldId id="450"/>
            <p14:sldId id="451"/>
            <p14:sldId id="411"/>
            <p14:sldId id="501"/>
            <p14:sldId id="452"/>
            <p14:sldId id="412"/>
            <p14:sldId id="453"/>
            <p14:sldId id="413"/>
            <p14:sldId id="455"/>
            <p14:sldId id="414"/>
            <p14:sldId id="456"/>
            <p14:sldId id="502"/>
            <p14:sldId id="415"/>
            <p14:sldId id="457"/>
            <p14:sldId id="458"/>
            <p14:sldId id="417"/>
            <p14:sldId id="459"/>
            <p14:sldId id="460"/>
            <p14:sldId id="461"/>
            <p14:sldId id="418"/>
            <p14:sldId id="419"/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84" autoAdjust="0"/>
    <p:restoredTop sz="88027"/>
  </p:normalViewPr>
  <p:slideViewPr>
    <p:cSldViewPr snapToGrid="0">
      <p:cViewPr varScale="1">
        <p:scale>
          <a:sx n="149" d="100"/>
          <a:sy n="149" d="100"/>
        </p:scale>
        <p:origin x="10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628D8-B4B9-426E-86CB-4F205A03C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0B2D3-71CA-44DE-9A4F-64FBE91D2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F83B0-6973-49C6-9392-6CBFB4239C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C3D07-0A26-460F-9EEE-BAF898A3F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F89D-883C-4EBE-A921-AD5AD19F5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5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DCFF-4490-4946-AA65-61B544A8E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24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figure</a:t>
            </a:r>
          </a:p>
          <a:p>
            <a:r>
              <a:rPr kumimoji="1" lang="en-US" altLang="zh-CN" dirty="0"/>
              <a:t>Extend</a:t>
            </a:r>
            <a:r>
              <a:rPr kumimoji="1" lang="zh-CN" altLang="en-US" dirty="0"/>
              <a:t> </a:t>
            </a:r>
            <a:r>
              <a:rPr kumimoji="1" lang="en-US" altLang="zh-CN" dirty="0"/>
              <a:t>feature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vector</a:t>
            </a:r>
            <a:r>
              <a:rPr kumimoji="1" lang="zh-CN" altLang="en-US" dirty="0"/>
              <a:t> </a:t>
            </a:r>
            <a:r>
              <a:rPr kumimoji="1" lang="en-US" altLang="zh-CN" dirty="0">
                <a:sym typeface="Wingdings" pitchFamily="2" charset="2"/>
              </a:rPr>
              <a:t>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extend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parameter</a:t>
            </a:r>
            <a:r>
              <a:rPr kumimoji="1" lang="zh-CN" altLang="en-US" dirty="0">
                <a:sym typeface="Wingdings" pitchFamily="2" charset="2"/>
              </a:rPr>
              <a:t> </a:t>
            </a:r>
            <a:r>
              <a:rPr kumimoji="1" lang="en-US" altLang="zh-CN" dirty="0">
                <a:sym typeface="Wingdings" pitchFamily="2" charset="2"/>
              </a:rPr>
              <a:t>vector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491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Randomly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init</a:t>
            </a:r>
            <a:r>
              <a:rPr kumimoji="1" lang="zh-CN" altLang="en-US" dirty="0"/>
              <a:t> </a:t>
            </a:r>
            <a:r>
              <a:rPr kumimoji="1" lang="en-US" altLang="zh-CN" dirty="0"/>
              <a:t>hidden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36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38097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87">
            <a:extLst>
              <a:ext uri="{FF2B5EF4-FFF2-40B4-BE49-F238E27FC236}">
                <a16:creationId xmlns:a16="http://schemas.microsoft.com/office/drawing/2014/main" id="{6EA3B6EC-A227-40ED-ACCB-6CE2AE46C1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5856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4" name="Picture 187">
            <a:extLst>
              <a:ext uri="{FF2B5EF4-FFF2-40B4-BE49-F238E27FC236}">
                <a16:creationId xmlns:a16="http://schemas.microsoft.com/office/drawing/2014/main" id="{B476170A-3F71-4235-A71D-3B9159876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3"/>
            <a:ext cx="3295168" cy="103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3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50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8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9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2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690388" y="1204551"/>
            <a:ext cx="5439600" cy="350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latin typeface="Andale Mono" panose="020B0509000000000004" pitchFamily="49" charset="0"/>
                <a:ea typeface="Apple Symbols" panose="02000000000000000000" pitchFamily="2" charset="-79"/>
                <a:cs typeface="Baloo" panose="03080902040302020200" pitchFamily="66" charset="77"/>
              </a:rPr>
              <a:t>Natural Language Processing</a:t>
            </a:r>
            <a:endParaRPr dirty="0">
              <a:latin typeface="Andale Mono" panose="020B0509000000000004" pitchFamily="49" charset="0"/>
              <a:ea typeface="Apple Symbols" panose="02000000000000000000" pitchFamily="2" charset="-79"/>
              <a:cs typeface="Baloo" panose="03080902040302020200" pitchFamily="66" charset="77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777670" y="4627537"/>
            <a:ext cx="3154852" cy="98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b="1" dirty="0"/>
              <a:t>Yue Zhang</a:t>
            </a:r>
          </a:p>
          <a:p>
            <a:pPr algn="l">
              <a:spcBef>
                <a:spcPts val="0"/>
              </a:spcBef>
            </a:pPr>
            <a:r>
              <a:rPr lang="en" b="1" dirty="0"/>
              <a:t>Westlake University</a:t>
            </a:r>
            <a:endParaRPr b="1" dirty="0"/>
          </a:p>
        </p:txBody>
      </p:sp>
      <p:sp>
        <p:nvSpPr>
          <p:cNvPr id="514" name="Google Shape;514;p27"/>
          <p:cNvSpPr/>
          <p:nvPr/>
        </p:nvSpPr>
        <p:spPr>
          <a:xfrm>
            <a:off x="7769858" y="3637115"/>
            <a:ext cx="3446079" cy="215864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5" name="Google Shape;515;p27"/>
          <p:cNvSpPr/>
          <p:nvPr/>
        </p:nvSpPr>
        <p:spPr>
          <a:xfrm>
            <a:off x="8048591" y="3869181"/>
            <a:ext cx="2888607" cy="125135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6" name="Google Shape;516;p27"/>
          <p:cNvSpPr/>
          <p:nvPr/>
        </p:nvSpPr>
        <p:spPr>
          <a:xfrm>
            <a:off x="9072463" y="4687834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7" name="Google Shape;517;p27"/>
          <p:cNvSpPr/>
          <p:nvPr/>
        </p:nvSpPr>
        <p:spPr>
          <a:xfrm>
            <a:off x="9072463" y="4272685"/>
            <a:ext cx="167983" cy="17515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8" name="Google Shape;518;p27"/>
          <p:cNvSpPr/>
          <p:nvPr/>
        </p:nvSpPr>
        <p:spPr>
          <a:xfrm>
            <a:off x="9072463" y="4081421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19" name="Google Shape;519;p27"/>
          <p:cNvSpPr/>
          <p:nvPr/>
        </p:nvSpPr>
        <p:spPr>
          <a:xfrm>
            <a:off x="9072463" y="4480280"/>
            <a:ext cx="167983" cy="1636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0" name="Google Shape;520;p27"/>
          <p:cNvSpPr/>
          <p:nvPr/>
        </p:nvSpPr>
        <p:spPr>
          <a:xfrm>
            <a:off x="8384450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1" name="Google Shape;521;p27"/>
          <p:cNvSpPr/>
          <p:nvPr/>
        </p:nvSpPr>
        <p:spPr>
          <a:xfrm>
            <a:off x="9072463" y="3956649"/>
            <a:ext cx="167983" cy="17551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2" name="Google Shape;522;p27"/>
          <p:cNvSpPr/>
          <p:nvPr/>
        </p:nvSpPr>
        <p:spPr>
          <a:xfrm>
            <a:off x="8384450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3" name="Google Shape;523;p27"/>
          <p:cNvSpPr/>
          <p:nvPr/>
        </p:nvSpPr>
        <p:spPr>
          <a:xfrm>
            <a:off x="8154693" y="4272685"/>
            <a:ext cx="398859" cy="17515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4" name="Google Shape;524;p27"/>
          <p:cNvSpPr/>
          <p:nvPr/>
        </p:nvSpPr>
        <p:spPr>
          <a:xfrm>
            <a:off x="8384450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5" name="Google Shape;525;p27"/>
          <p:cNvSpPr/>
          <p:nvPr/>
        </p:nvSpPr>
        <p:spPr>
          <a:xfrm>
            <a:off x="8384450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6" name="Google Shape;526;p27"/>
          <p:cNvSpPr/>
          <p:nvPr/>
        </p:nvSpPr>
        <p:spPr>
          <a:xfrm>
            <a:off x="8384450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7" name="Google Shape;527;p27"/>
          <p:cNvSpPr/>
          <p:nvPr/>
        </p:nvSpPr>
        <p:spPr>
          <a:xfrm>
            <a:off x="9529596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8" name="Google Shape;528;p27"/>
          <p:cNvSpPr/>
          <p:nvPr/>
        </p:nvSpPr>
        <p:spPr>
          <a:xfrm>
            <a:off x="9529596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29" name="Google Shape;529;p27"/>
          <p:cNvSpPr/>
          <p:nvPr/>
        </p:nvSpPr>
        <p:spPr>
          <a:xfrm>
            <a:off x="9529596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0" name="Google Shape;530;p27"/>
          <p:cNvSpPr/>
          <p:nvPr/>
        </p:nvSpPr>
        <p:spPr>
          <a:xfrm>
            <a:off x="9301028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1" name="Google Shape;531;p27"/>
          <p:cNvSpPr/>
          <p:nvPr/>
        </p:nvSpPr>
        <p:spPr>
          <a:xfrm>
            <a:off x="9301028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2" name="Google Shape;532;p27"/>
          <p:cNvSpPr/>
          <p:nvPr/>
        </p:nvSpPr>
        <p:spPr>
          <a:xfrm>
            <a:off x="9301028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3" name="Google Shape;533;p27"/>
          <p:cNvSpPr/>
          <p:nvPr/>
        </p:nvSpPr>
        <p:spPr>
          <a:xfrm>
            <a:off x="9529596" y="4480280"/>
            <a:ext cx="169136" cy="1636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4" name="Google Shape;534;p27"/>
          <p:cNvSpPr/>
          <p:nvPr/>
        </p:nvSpPr>
        <p:spPr>
          <a:xfrm>
            <a:off x="9301028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5" name="Google Shape;535;p27"/>
          <p:cNvSpPr/>
          <p:nvPr/>
        </p:nvSpPr>
        <p:spPr>
          <a:xfrm>
            <a:off x="9301028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6" name="Google Shape;536;p27"/>
          <p:cNvSpPr/>
          <p:nvPr/>
        </p:nvSpPr>
        <p:spPr>
          <a:xfrm>
            <a:off x="9529596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7" name="Google Shape;537;p27"/>
          <p:cNvSpPr/>
          <p:nvPr/>
        </p:nvSpPr>
        <p:spPr>
          <a:xfrm>
            <a:off x="9072464" y="4895425"/>
            <a:ext cx="1085753" cy="17515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8" name="Google Shape;538;p27"/>
          <p:cNvSpPr/>
          <p:nvPr/>
        </p:nvSpPr>
        <p:spPr>
          <a:xfrm>
            <a:off x="8842740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39" name="Google Shape;539;p27"/>
          <p:cNvSpPr/>
          <p:nvPr/>
        </p:nvSpPr>
        <p:spPr>
          <a:xfrm>
            <a:off x="8613019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0" name="Google Shape;540;p27"/>
          <p:cNvSpPr/>
          <p:nvPr/>
        </p:nvSpPr>
        <p:spPr>
          <a:xfrm>
            <a:off x="8842740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1" name="Google Shape;541;p27"/>
          <p:cNvSpPr/>
          <p:nvPr/>
        </p:nvSpPr>
        <p:spPr>
          <a:xfrm>
            <a:off x="8613019" y="489542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2" name="Google Shape;542;p27"/>
          <p:cNvSpPr/>
          <p:nvPr/>
        </p:nvSpPr>
        <p:spPr>
          <a:xfrm>
            <a:off x="8613019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3" name="Google Shape;543;p27"/>
          <p:cNvSpPr/>
          <p:nvPr/>
        </p:nvSpPr>
        <p:spPr>
          <a:xfrm>
            <a:off x="8613019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4" name="Google Shape;544;p27"/>
          <p:cNvSpPr/>
          <p:nvPr/>
        </p:nvSpPr>
        <p:spPr>
          <a:xfrm>
            <a:off x="8613019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5" name="Google Shape;545;p27"/>
          <p:cNvSpPr/>
          <p:nvPr/>
        </p:nvSpPr>
        <p:spPr>
          <a:xfrm>
            <a:off x="8613019" y="4480279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6" name="Google Shape;546;p27"/>
          <p:cNvSpPr/>
          <p:nvPr/>
        </p:nvSpPr>
        <p:spPr>
          <a:xfrm>
            <a:off x="8842740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7" name="Google Shape;547;p27"/>
          <p:cNvSpPr/>
          <p:nvPr/>
        </p:nvSpPr>
        <p:spPr>
          <a:xfrm>
            <a:off x="8842740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8" name="Google Shape;548;p27"/>
          <p:cNvSpPr/>
          <p:nvPr/>
        </p:nvSpPr>
        <p:spPr>
          <a:xfrm>
            <a:off x="8842740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49" name="Google Shape;549;p27"/>
          <p:cNvSpPr/>
          <p:nvPr/>
        </p:nvSpPr>
        <p:spPr>
          <a:xfrm>
            <a:off x="8842740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0" name="Google Shape;550;p27"/>
          <p:cNvSpPr/>
          <p:nvPr/>
        </p:nvSpPr>
        <p:spPr>
          <a:xfrm>
            <a:off x="9056137" y="5189298"/>
            <a:ext cx="866519" cy="507305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1" name="Google Shape;551;p27"/>
          <p:cNvSpPr/>
          <p:nvPr/>
        </p:nvSpPr>
        <p:spPr>
          <a:xfrm>
            <a:off x="8154695" y="3956649"/>
            <a:ext cx="2690383" cy="109624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2" name="Google Shape;552;p27"/>
          <p:cNvSpPr/>
          <p:nvPr/>
        </p:nvSpPr>
        <p:spPr>
          <a:xfrm>
            <a:off x="815469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3" name="Google Shape;553;p27"/>
          <p:cNvSpPr/>
          <p:nvPr/>
        </p:nvSpPr>
        <p:spPr>
          <a:xfrm>
            <a:off x="8154695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4" name="Google Shape;554;p27"/>
          <p:cNvSpPr/>
          <p:nvPr/>
        </p:nvSpPr>
        <p:spPr>
          <a:xfrm>
            <a:off x="815469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5" name="Google Shape;555;p27"/>
          <p:cNvSpPr/>
          <p:nvPr/>
        </p:nvSpPr>
        <p:spPr>
          <a:xfrm>
            <a:off x="815469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6" name="Google Shape;556;p27"/>
          <p:cNvSpPr/>
          <p:nvPr/>
        </p:nvSpPr>
        <p:spPr>
          <a:xfrm>
            <a:off x="9759351" y="4687834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7" name="Google Shape;557;p27"/>
          <p:cNvSpPr/>
          <p:nvPr/>
        </p:nvSpPr>
        <p:spPr>
          <a:xfrm>
            <a:off x="9759351" y="4272685"/>
            <a:ext cx="169103" cy="17515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8" name="Google Shape;558;p27"/>
          <p:cNvSpPr/>
          <p:nvPr/>
        </p:nvSpPr>
        <p:spPr>
          <a:xfrm>
            <a:off x="9759351" y="4480280"/>
            <a:ext cx="169103" cy="1636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59" name="Google Shape;559;p27"/>
          <p:cNvSpPr/>
          <p:nvPr/>
        </p:nvSpPr>
        <p:spPr>
          <a:xfrm>
            <a:off x="10447364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0" name="Google Shape;560;p27"/>
          <p:cNvSpPr/>
          <p:nvPr/>
        </p:nvSpPr>
        <p:spPr>
          <a:xfrm>
            <a:off x="9759351" y="4081421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1" name="Google Shape;561;p27"/>
          <p:cNvSpPr/>
          <p:nvPr/>
        </p:nvSpPr>
        <p:spPr>
          <a:xfrm>
            <a:off x="9759351" y="3956649"/>
            <a:ext cx="169103" cy="17551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2" name="Google Shape;562;p27"/>
          <p:cNvSpPr/>
          <p:nvPr/>
        </p:nvSpPr>
        <p:spPr>
          <a:xfrm>
            <a:off x="10447364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3" name="Google Shape;563;p27"/>
          <p:cNvSpPr/>
          <p:nvPr/>
        </p:nvSpPr>
        <p:spPr>
          <a:xfrm>
            <a:off x="10217641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4" name="Google Shape;564;p27"/>
          <p:cNvSpPr/>
          <p:nvPr/>
        </p:nvSpPr>
        <p:spPr>
          <a:xfrm>
            <a:off x="10217641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5" name="Google Shape;565;p27"/>
          <p:cNvSpPr/>
          <p:nvPr/>
        </p:nvSpPr>
        <p:spPr>
          <a:xfrm>
            <a:off x="10217641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6" name="Google Shape;566;p27"/>
          <p:cNvSpPr/>
          <p:nvPr/>
        </p:nvSpPr>
        <p:spPr>
          <a:xfrm>
            <a:off x="10217641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7" name="Google Shape;567;p27"/>
          <p:cNvSpPr/>
          <p:nvPr/>
        </p:nvSpPr>
        <p:spPr>
          <a:xfrm>
            <a:off x="10217641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8" name="Google Shape;568;p27"/>
          <p:cNvSpPr/>
          <p:nvPr/>
        </p:nvSpPr>
        <p:spPr>
          <a:xfrm>
            <a:off x="10217641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69" name="Google Shape;569;p27"/>
          <p:cNvSpPr/>
          <p:nvPr/>
        </p:nvSpPr>
        <p:spPr>
          <a:xfrm>
            <a:off x="10675929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0" name="Google Shape;570;p27"/>
          <p:cNvSpPr/>
          <p:nvPr/>
        </p:nvSpPr>
        <p:spPr>
          <a:xfrm>
            <a:off x="10447364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1" name="Google Shape;571;p27"/>
          <p:cNvSpPr/>
          <p:nvPr/>
        </p:nvSpPr>
        <p:spPr>
          <a:xfrm>
            <a:off x="9989075" y="3956649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2" name="Google Shape;572;p27"/>
          <p:cNvSpPr/>
          <p:nvPr/>
        </p:nvSpPr>
        <p:spPr>
          <a:xfrm>
            <a:off x="10447368" y="4272685"/>
            <a:ext cx="397705" cy="17515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3" name="Google Shape;573;p27"/>
          <p:cNvSpPr/>
          <p:nvPr/>
        </p:nvSpPr>
        <p:spPr>
          <a:xfrm>
            <a:off x="10447368" y="4081421"/>
            <a:ext cx="397705" cy="17551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4" name="Google Shape;574;p27"/>
          <p:cNvSpPr/>
          <p:nvPr/>
        </p:nvSpPr>
        <p:spPr>
          <a:xfrm>
            <a:off x="10675929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5" name="Google Shape;575;p27"/>
          <p:cNvSpPr/>
          <p:nvPr/>
        </p:nvSpPr>
        <p:spPr>
          <a:xfrm>
            <a:off x="10447364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6" name="Google Shape;576;p27"/>
          <p:cNvSpPr/>
          <p:nvPr/>
        </p:nvSpPr>
        <p:spPr>
          <a:xfrm>
            <a:off x="10675929" y="489542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7" name="Google Shape;577;p27"/>
          <p:cNvSpPr/>
          <p:nvPr/>
        </p:nvSpPr>
        <p:spPr>
          <a:xfrm>
            <a:off x="9989075" y="4480279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8" name="Google Shape;578;p27"/>
          <p:cNvSpPr/>
          <p:nvPr/>
        </p:nvSpPr>
        <p:spPr>
          <a:xfrm>
            <a:off x="9989075" y="4687834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79" name="Google Shape;579;p27"/>
          <p:cNvSpPr/>
          <p:nvPr/>
        </p:nvSpPr>
        <p:spPr>
          <a:xfrm>
            <a:off x="9989075" y="4081421"/>
            <a:ext cx="169136" cy="17551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0" name="Google Shape;580;p27"/>
          <p:cNvSpPr/>
          <p:nvPr/>
        </p:nvSpPr>
        <p:spPr>
          <a:xfrm>
            <a:off x="9989075" y="4272685"/>
            <a:ext cx="169136" cy="17515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1" name="Google Shape;581;p27"/>
          <p:cNvSpPr/>
          <p:nvPr/>
        </p:nvSpPr>
        <p:spPr>
          <a:xfrm>
            <a:off x="10883522" y="3696617"/>
            <a:ext cx="149316" cy="152775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2" name="Google Shape;582;p27"/>
          <p:cNvSpPr/>
          <p:nvPr/>
        </p:nvSpPr>
        <p:spPr>
          <a:xfrm>
            <a:off x="10883522" y="3696619"/>
            <a:ext cx="149316" cy="14927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3" name="Google Shape;583;p27"/>
          <p:cNvSpPr/>
          <p:nvPr/>
        </p:nvSpPr>
        <p:spPr>
          <a:xfrm>
            <a:off x="10897509" y="3709445"/>
            <a:ext cx="122500" cy="123620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4" name="Google Shape;584;p27"/>
          <p:cNvSpPr/>
          <p:nvPr/>
        </p:nvSpPr>
        <p:spPr>
          <a:xfrm>
            <a:off x="10897509" y="3770067"/>
            <a:ext cx="122500" cy="62997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5" name="Google Shape;585;p27"/>
          <p:cNvSpPr/>
          <p:nvPr/>
        </p:nvSpPr>
        <p:spPr>
          <a:xfrm>
            <a:off x="7528196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6" name="Google Shape;586;p27"/>
          <p:cNvSpPr/>
          <p:nvPr/>
        </p:nvSpPr>
        <p:spPr>
          <a:xfrm>
            <a:off x="7685609" y="3602231"/>
            <a:ext cx="91849" cy="42100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7" name="Google Shape;587;p27"/>
          <p:cNvSpPr/>
          <p:nvPr/>
        </p:nvSpPr>
        <p:spPr>
          <a:xfrm>
            <a:off x="7842977" y="3602231"/>
            <a:ext cx="91888" cy="42100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8" name="Google Shape;588;p27"/>
          <p:cNvSpPr/>
          <p:nvPr/>
        </p:nvSpPr>
        <p:spPr>
          <a:xfrm>
            <a:off x="9544770" y="3103034"/>
            <a:ext cx="36" cy="69989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89" name="Google Shape;589;p27"/>
          <p:cNvSpPr/>
          <p:nvPr/>
        </p:nvSpPr>
        <p:spPr>
          <a:xfrm>
            <a:off x="10410063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0" name="Google Shape;590;p27"/>
          <p:cNvSpPr/>
          <p:nvPr/>
        </p:nvSpPr>
        <p:spPr>
          <a:xfrm>
            <a:off x="10580318" y="3112728"/>
            <a:ext cx="143476" cy="43211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1" name="Google Shape;591;p27"/>
          <p:cNvSpPr/>
          <p:nvPr/>
        </p:nvSpPr>
        <p:spPr>
          <a:xfrm>
            <a:off x="10195481" y="3364615"/>
            <a:ext cx="929481" cy="43211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2" name="Google Shape;592;p27"/>
          <p:cNvSpPr/>
          <p:nvPr/>
        </p:nvSpPr>
        <p:spPr>
          <a:xfrm>
            <a:off x="10894013" y="3453276"/>
            <a:ext cx="181967" cy="44329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3" name="Google Shape;593;p27"/>
          <p:cNvSpPr/>
          <p:nvPr/>
        </p:nvSpPr>
        <p:spPr>
          <a:xfrm>
            <a:off x="10702781" y="3453276"/>
            <a:ext cx="164452" cy="44329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4" name="Google Shape;594;p27"/>
          <p:cNvSpPr/>
          <p:nvPr/>
        </p:nvSpPr>
        <p:spPr>
          <a:xfrm>
            <a:off x="10555845" y="2830532"/>
            <a:ext cx="866484" cy="727728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5" name="Google Shape;595;p27"/>
          <p:cNvSpPr/>
          <p:nvPr/>
        </p:nvSpPr>
        <p:spPr>
          <a:xfrm>
            <a:off x="6656701" y="1396086"/>
            <a:ext cx="3499375" cy="2271425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6" name="Google Shape;596;p27"/>
          <p:cNvSpPr/>
          <p:nvPr/>
        </p:nvSpPr>
        <p:spPr>
          <a:xfrm>
            <a:off x="6656701" y="1396084"/>
            <a:ext cx="3499375" cy="366416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7" name="Google Shape;597;p27"/>
          <p:cNvSpPr/>
          <p:nvPr/>
        </p:nvSpPr>
        <p:spPr>
          <a:xfrm>
            <a:off x="6797843" y="1872345"/>
            <a:ext cx="3223911" cy="1675756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8" name="Google Shape;598;p27"/>
          <p:cNvSpPr/>
          <p:nvPr/>
        </p:nvSpPr>
        <p:spPr>
          <a:xfrm>
            <a:off x="6891436" y="1970042"/>
            <a:ext cx="76025" cy="154693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99" name="Google Shape;599;p27"/>
          <p:cNvSpPr/>
          <p:nvPr/>
        </p:nvSpPr>
        <p:spPr>
          <a:xfrm>
            <a:off x="7161429" y="1970042"/>
            <a:ext cx="77408" cy="154693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0" name="Google Shape;600;p27"/>
          <p:cNvSpPr/>
          <p:nvPr/>
        </p:nvSpPr>
        <p:spPr>
          <a:xfrm>
            <a:off x="7032533" y="1970041"/>
            <a:ext cx="61097" cy="168281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1" name="Google Shape;601;p27"/>
          <p:cNvSpPr/>
          <p:nvPr/>
        </p:nvSpPr>
        <p:spPr>
          <a:xfrm>
            <a:off x="7298465" y="2117895"/>
            <a:ext cx="43484" cy="43484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2" name="Google Shape;602;p27"/>
          <p:cNvSpPr/>
          <p:nvPr/>
        </p:nvSpPr>
        <p:spPr>
          <a:xfrm>
            <a:off x="7362247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3" name="Google Shape;603;p27"/>
          <p:cNvSpPr/>
          <p:nvPr/>
        </p:nvSpPr>
        <p:spPr>
          <a:xfrm>
            <a:off x="7453155" y="2117895"/>
            <a:ext cx="43444" cy="43484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4" name="Google Shape;604;p27"/>
          <p:cNvSpPr/>
          <p:nvPr/>
        </p:nvSpPr>
        <p:spPr>
          <a:xfrm>
            <a:off x="6929426" y="2295644"/>
            <a:ext cx="2316212" cy="4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5" name="Google Shape;605;p27"/>
          <p:cNvSpPr/>
          <p:nvPr/>
        </p:nvSpPr>
        <p:spPr>
          <a:xfrm>
            <a:off x="9385229" y="2295644"/>
            <a:ext cx="179140" cy="4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6" name="Google Shape;606;p27"/>
          <p:cNvSpPr/>
          <p:nvPr/>
        </p:nvSpPr>
        <p:spPr>
          <a:xfrm>
            <a:off x="9663362" y="2295644"/>
            <a:ext cx="227993" cy="4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7" name="Google Shape;607;p27"/>
          <p:cNvSpPr/>
          <p:nvPr/>
        </p:nvSpPr>
        <p:spPr>
          <a:xfrm>
            <a:off x="6929425" y="2477458"/>
            <a:ext cx="1449188" cy="4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8" name="Google Shape;608;p27"/>
          <p:cNvSpPr/>
          <p:nvPr/>
        </p:nvSpPr>
        <p:spPr>
          <a:xfrm>
            <a:off x="8592851" y="2477458"/>
            <a:ext cx="260575" cy="4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09" name="Google Shape;609;p27"/>
          <p:cNvSpPr/>
          <p:nvPr/>
        </p:nvSpPr>
        <p:spPr>
          <a:xfrm>
            <a:off x="8147829" y="2581953"/>
            <a:ext cx="705620" cy="4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0" name="Google Shape;610;p27"/>
          <p:cNvSpPr/>
          <p:nvPr/>
        </p:nvSpPr>
        <p:spPr>
          <a:xfrm>
            <a:off x="7909029" y="2581953"/>
            <a:ext cx="142532" cy="4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1" name="Google Shape;611;p27"/>
          <p:cNvSpPr/>
          <p:nvPr/>
        </p:nvSpPr>
        <p:spPr>
          <a:xfrm>
            <a:off x="7653959" y="2581953"/>
            <a:ext cx="142491" cy="4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2" name="Google Shape;612;p27"/>
          <p:cNvSpPr/>
          <p:nvPr/>
        </p:nvSpPr>
        <p:spPr>
          <a:xfrm>
            <a:off x="740023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3" name="Google Shape;613;p27"/>
          <p:cNvSpPr/>
          <p:nvPr/>
        </p:nvSpPr>
        <p:spPr>
          <a:xfrm>
            <a:off x="7145163" y="2581953"/>
            <a:ext cx="141148" cy="4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4" name="Google Shape;614;p27"/>
          <p:cNvSpPr/>
          <p:nvPr/>
        </p:nvSpPr>
        <p:spPr>
          <a:xfrm>
            <a:off x="7145161" y="2709468"/>
            <a:ext cx="2196784" cy="4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5" name="Google Shape;615;p27"/>
          <p:cNvSpPr/>
          <p:nvPr/>
        </p:nvSpPr>
        <p:spPr>
          <a:xfrm>
            <a:off x="6929425" y="2581953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6" name="Google Shape;616;p27"/>
          <p:cNvSpPr/>
          <p:nvPr/>
        </p:nvSpPr>
        <p:spPr>
          <a:xfrm>
            <a:off x="6929425" y="2709468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7" name="Google Shape;617;p27"/>
          <p:cNvSpPr/>
          <p:nvPr/>
        </p:nvSpPr>
        <p:spPr>
          <a:xfrm>
            <a:off x="6929425" y="2837021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8" name="Google Shape;618;p27"/>
          <p:cNvSpPr/>
          <p:nvPr/>
        </p:nvSpPr>
        <p:spPr>
          <a:xfrm>
            <a:off x="6929425" y="2964536"/>
            <a:ext cx="51620" cy="4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19" name="Google Shape;619;p27"/>
          <p:cNvSpPr/>
          <p:nvPr/>
        </p:nvSpPr>
        <p:spPr>
          <a:xfrm>
            <a:off x="9474753" y="2709468"/>
            <a:ext cx="302635" cy="4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0" name="Google Shape;620;p27"/>
          <p:cNvSpPr/>
          <p:nvPr/>
        </p:nvSpPr>
        <p:spPr>
          <a:xfrm>
            <a:off x="7139754" y="283702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1" name="Google Shape;621;p27"/>
          <p:cNvSpPr/>
          <p:nvPr/>
        </p:nvSpPr>
        <p:spPr>
          <a:xfrm>
            <a:off x="7139754" y="2967261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2" name="Google Shape;622;p27"/>
          <p:cNvSpPr/>
          <p:nvPr/>
        </p:nvSpPr>
        <p:spPr>
          <a:xfrm>
            <a:off x="7139754" y="309888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3" name="Google Shape;623;p27"/>
          <p:cNvSpPr/>
          <p:nvPr/>
        </p:nvSpPr>
        <p:spPr>
          <a:xfrm>
            <a:off x="7139754" y="3229125"/>
            <a:ext cx="607913" cy="4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4" name="Google Shape;624;p27"/>
          <p:cNvSpPr/>
          <p:nvPr/>
        </p:nvSpPr>
        <p:spPr>
          <a:xfrm>
            <a:off x="8147829" y="3229125"/>
            <a:ext cx="1237508" cy="4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5" name="Google Shape;625;p27"/>
          <p:cNvSpPr/>
          <p:nvPr/>
        </p:nvSpPr>
        <p:spPr>
          <a:xfrm>
            <a:off x="8881843" y="3098885"/>
            <a:ext cx="503455" cy="4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6" name="Google Shape;626;p27"/>
          <p:cNvSpPr/>
          <p:nvPr/>
        </p:nvSpPr>
        <p:spPr>
          <a:xfrm>
            <a:off x="9185763" y="2964536"/>
            <a:ext cx="199519" cy="4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7" name="Google Shape;627;p27"/>
          <p:cNvSpPr/>
          <p:nvPr/>
        </p:nvSpPr>
        <p:spPr>
          <a:xfrm>
            <a:off x="10136010" y="1747162"/>
            <a:ext cx="1485732" cy="2312535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 dirty="0"/>
          </a:p>
        </p:txBody>
      </p:sp>
      <p:sp>
        <p:nvSpPr>
          <p:cNvPr id="628" name="Google Shape;628;p27"/>
          <p:cNvSpPr/>
          <p:nvPr/>
        </p:nvSpPr>
        <p:spPr>
          <a:xfrm>
            <a:off x="10136010" y="1747162"/>
            <a:ext cx="1485732" cy="209935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29" name="Google Shape;629;p27"/>
          <p:cNvSpPr/>
          <p:nvPr/>
        </p:nvSpPr>
        <p:spPr>
          <a:xfrm>
            <a:off x="10216490" y="2020059"/>
            <a:ext cx="1328271" cy="197083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0" name="Google Shape;630;p27"/>
          <p:cNvSpPr/>
          <p:nvPr/>
        </p:nvSpPr>
        <p:spPr>
          <a:xfrm>
            <a:off x="10540672" y="1817115"/>
            <a:ext cx="71179" cy="36219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1" name="Google Shape;631;p27"/>
          <p:cNvSpPr/>
          <p:nvPr/>
        </p:nvSpPr>
        <p:spPr>
          <a:xfrm>
            <a:off x="10280608" y="2250932"/>
            <a:ext cx="943465" cy="22201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2" name="Google Shape;632;p27"/>
          <p:cNvSpPr/>
          <p:nvPr/>
        </p:nvSpPr>
        <p:spPr>
          <a:xfrm>
            <a:off x="11282348" y="2250932"/>
            <a:ext cx="91001" cy="22201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3" name="Google Shape;633;p27"/>
          <p:cNvSpPr/>
          <p:nvPr/>
        </p:nvSpPr>
        <p:spPr>
          <a:xfrm>
            <a:off x="11408305" y="2250932"/>
            <a:ext cx="73487" cy="22201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4" name="Google Shape;634;p27"/>
          <p:cNvSpPr/>
          <p:nvPr/>
        </p:nvSpPr>
        <p:spPr>
          <a:xfrm>
            <a:off x="10280605" y="2354728"/>
            <a:ext cx="539993" cy="22201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5" name="Google Shape;635;p27"/>
          <p:cNvSpPr/>
          <p:nvPr/>
        </p:nvSpPr>
        <p:spPr>
          <a:xfrm>
            <a:off x="10829860" y="2354728"/>
            <a:ext cx="170325" cy="22201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6" name="Google Shape;636;p27"/>
          <p:cNvSpPr/>
          <p:nvPr/>
        </p:nvSpPr>
        <p:spPr>
          <a:xfrm>
            <a:off x="10885867" y="2414197"/>
            <a:ext cx="114319" cy="23353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7" name="Google Shape;637;p27"/>
          <p:cNvSpPr/>
          <p:nvPr/>
        </p:nvSpPr>
        <p:spPr>
          <a:xfrm>
            <a:off x="10829861" y="2414197"/>
            <a:ext cx="33876" cy="23353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8" name="Google Shape;638;p27"/>
          <p:cNvSpPr/>
          <p:nvPr/>
        </p:nvSpPr>
        <p:spPr>
          <a:xfrm>
            <a:off x="10695754" y="2414197"/>
            <a:ext cx="102677" cy="23353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39" name="Google Shape;639;p27"/>
          <p:cNvSpPr/>
          <p:nvPr/>
        </p:nvSpPr>
        <p:spPr>
          <a:xfrm>
            <a:off x="10550007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0" name="Google Shape;640;p27"/>
          <p:cNvSpPr/>
          <p:nvPr/>
        </p:nvSpPr>
        <p:spPr>
          <a:xfrm>
            <a:off x="10404226" y="2414197"/>
            <a:ext cx="103831" cy="23353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1" name="Google Shape;641;p27"/>
          <p:cNvSpPr/>
          <p:nvPr/>
        </p:nvSpPr>
        <p:spPr>
          <a:xfrm>
            <a:off x="10404226" y="2487680"/>
            <a:ext cx="875817" cy="22201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2" name="Google Shape;642;p27"/>
          <p:cNvSpPr/>
          <p:nvPr/>
        </p:nvSpPr>
        <p:spPr>
          <a:xfrm>
            <a:off x="10280606" y="2414197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3" name="Google Shape;643;p27"/>
          <p:cNvSpPr/>
          <p:nvPr/>
        </p:nvSpPr>
        <p:spPr>
          <a:xfrm>
            <a:off x="10280606" y="2487680"/>
            <a:ext cx="52511" cy="22201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4" name="Google Shape;644;p27"/>
          <p:cNvSpPr/>
          <p:nvPr/>
        </p:nvSpPr>
        <p:spPr>
          <a:xfrm>
            <a:off x="10280606" y="2559978"/>
            <a:ext cx="52511" cy="23353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5" name="Google Shape;645;p27"/>
          <p:cNvSpPr/>
          <p:nvPr/>
        </p:nvSpPr>
        <p:spPr>
          <a:xfrm>
            <a:off x="10280606" y="2633466"/>
            <a:ext cx="52511" cy="22164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6" name="Google Shape;646;p27"/>
          <p:cNvSpPr/>
          <p:nvPr/>
        </p:nvSpPr>
        <p:spPr>
          <a:xfrm>
            <a:off x="11333669" y="2487680"/>
            <a:ext cx="128303" cy="22201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7" name="Google Shape;647;p27"/>
          <p:cNvSpPr/>
          <p:nvPr/>
        </p:nvSpPr>
        <p:spPr>
          <a:xfrm>
            <a:off x="10400728" y="2559978"/>
            <a:ext cx="369701" cy="23353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8" name="Google Shape;648;p27"/>
          <p:cNvSpPr/>
          <p:nvPr/>
        </p:nvSpPr>
        <p:spPr>
          <a:xfrm>
            <a:off x="10885868" y="2783898"/>
            <a:ext cx="418681" cy="23353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49" name="Google Shape;649;p27"/>
          <p:cNvSpPr/>
          <p:nvPr/>
        </p:nvSpPr>
        <p:spPr>
          <a:xfrm>
            <a:off x="10994311" y="2709258"/>
            <a:ext cx="310235" cy="23353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0" name="Google Shape;650;p27"/>
          <p:cNvSpPr/>
          <p:nvPr/>
        </p:nvSpPr>
        <p:spPr>
          <a:xfrm>
            <a:off x="11168063" y="2633466"/>
            <a:ext cx="136484" cy="22164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1" name="Google Shape;651;p27"/>
          <p:cNvSpPr/>
          <p:nvPr/>
        </p:nvSpPr>
        <p:spPr>
          <a:xfrm>
            <a:off x="10280606" y="2149477"/>
            <a:ext cx="437349" cy="22201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2" name="Google Shape;652;p27"/>
          <p:cNvSpPr/>
          <p:nvPr/>
        </p:nvSpPr>
        <p:spPr>
          <a:xfrm>
            <a:off x="10280604" y="2961145"/>
            <a:ext cx="706752" cy="23353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3" name="Google Shape;653;p27"/>
          <p:cNvSpPr/>
          <p:nvPr/>
        </p:nvSpPr>
        <p:spPr>
          <a:xfrm>
            <a:off x="10280604" y="3050921"/>
            <a:ext cx="706752" cy="23388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4" name="Google Shape;654;p27"/>
          <p:cNvSpPr/>
          <p:nvPr/>
        </p:nvSpPr>
        <p:spPr>
          <a:xfrm>
            <a:off x="10280607" y="3140734"/>
            <a:ext cx="705563" cy="23353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5" name="Google Shape;655;p27"/>
          <p:cNvSpPr/>
          <p:nvPr/>
        </p:nvSpPr>
        <p:spPr>
          <a:xfrm>
            <a:off x="10280607" y="3677156"/>
            <a:ext cx="705563" cy="22201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6" name="Google Shape;656;p27"/>
          <p:cNvSpPr/>
          <p:nvPr/>
        </p:nvSpPr>
        <p:spPr>
          <a:xfrm>
            <a:off x="10923170" y="2857346"/>
            <a:ext cx="209935" cy="22201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7" name="Google Shape;657;p27"/>
          <p:cNvSpPr/>
          <p:nvPr/>
        </p:nvSpPr>
        <p:spPr>
          <a:xfrm>
            <a:off x="11201868" y="2857346"/>
            <a:ext cx="279925" cy="22201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8" name="Google Shape;658;p27"/>
          <p:cNvSpPr/>
          <p:nvPr/>
        </p:nvSpPr>
        <p:spPr>
          <a:xfrm>
            <a:off x="11201868" y="2961145"/>
            <a:ext cx="279925" cy="23353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59" name="Google Shape;659;p27"/>
          <p:cNvSpPr/>
          <p:nvPr/>
        </p:nvSpPr>
        <p:spPr>
          <a:xfrm>
            <a:off x="10280607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0" name="Google Shape;660;p27"/>
          <p:cNvSpPr/>
          <p:nvPr/>
        </p:nvSpPr>
        <p:spPr>
          <a:xfrm>
            <a:off x="10280607" y="3881253"/>
            <a:ext cx="107327" cy="23353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1" name="Google Shape;661;p27"/>
          <p:cNvSpPr/>
          <p:nvPr/>
        </p:nvSpPr>
        <p:spPr>
          <a:xfrm>
            <a:off x="10415901" y="3881253"/>
            <a:ext cx="656585" cy="23353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2" name="Google Shape;662;p27"/>
          <p:cNvSpPr/>
          <p:nvPr/>
        </p:nvSpPr>
        <p:spPr>
          <a:xfrm>
            <a:off x="10446211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3" name="Google Shape;663;p27"/>
          <p:cNvSpPr/>
          <p:nvPr/>
        </p:nvSpPr>
        <p:spPr>
          <a:xfrm>
            <a:off x="10610629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4" name="Google Shape;664;p27"/>
          <p:cNvSpPr/>
          <p:nvPr/>
        </p:nvSpPr>
        <p:spPr>
          <a:xfrm>
            <a:off x="10776233" y="3813604"/>
            <a:ext cx="106175" cy="22201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5" name="Google Shape;665;p27"/>
          <p:cNvSpPr/>
          <p:nvPr/>
        </p:nvSpPr>
        <p:spPr>
          <a:xfrm>
            <a:off x="10941837" y="3813604"/>
            <a:ext cx="106139" cy="22201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6" name="Google Shape;666;p27"/>
          <p:cNvSpPr/>
          <p:nvPr/>
        </p:nvSpPr>
        <p:spPr>
          <a:xfrm>
            <a:off x="11106254" y="3813604"/>
            <a:ext cx="107327" cy="22201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7" name="Google Shape;667;p27"/>
          <p:cNvSpPr/>
          <p:nvPr/>
        </p:nvSpPr>
        <p:spPr>
          <a:xfrm>
            <a:off x="11271859" y="3813604"/>
            <a:ext cx="72332" cy="22201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8" name="Google Shape;668;p27"/>
          <p:cNvSpPr/>
          <p:nvPr/>
        </p:nvSpPr>
        <p:spPr>
          <a:xfrm>
            <a:off x="11050283" y="1102257"/>
            <a:ext cx="1141724" cy="1046108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69" name="Google Shape;669;p27"/>
          <p:cNvSpPr/>
          <p:nvPr/>
        </p:nvSpPr>
        <p:spPr>
          <a:xfrm>
            <a:off x="11050283" y="1092957"/>
            <a:ext cx="1141724" cy="52511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0" name="Google Shape;670;p27"/>
          <p:cNvSpPr/>
          <p:nvPr/>
        </p:nvSpPr>
        <p:spPr>
          <a:xfrm>
            <a:off x="11050283" y="1102257"/>
            <a:ext cx="1141724" cy="160991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1" name="Google Shape;671;p27"/>
          <p:cNvSpPr/>
          <p:nvPr/>
        </p:nvSpPr>
        <p:spPr>
          <a:xfrm>
            <a:off x="11113243" y="1311002"/>
            <a:ext cx="1020448" cy="784887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2" name="Google Shape;672;p27"/>
          <p:cNvSpPr/>
          <p:nvPr/>
        </p:nvSpPr>
        <p:spPr>
          <a:xfrm>
            <a:off x="11162226" y="1488281"/>
            <a:ext cx="725385" cy="17515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3" name="Google Shape;673;p27"/>
          <p:cNvSpPr/>
          <p:nvPr/>
        </p:nvSpPr>
        <p:spPr>
          <a:xfrm>
            <a:off x="11931902" y="1488281"/>
            <a:ext cx="69989" cy="17515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4" name="Google Shape;674;p27"/>
          <p:cNvSpPr/>
          <p:nvPr/>
        </p:nvSpPr>
        <p:spPr>
          <a:xfrm>
            <a:off x="12028706" y="1488281"/>
            <a:ext cx="56005" cy="17515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5" name="Google Shape;675;p27"/>
          <p:cNvSpPr/>
          <p:nvPr/>
        </p:nvSpPr>
        <p:spPr>
          <a:xfrm>
            <a:off x="11162225" y="1568725"/>
            <a:ext cx="415185" cy="17551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6" name="Google Shape;676;p27"/>
          <p:cNvSpPr/>
          <p:nvPr/>
        </p:nvSpPr>
        <p:spPr>
          <a:xfrm>
            <a:off x="11583209" y="1568725"/>
            <a:ext cx="131835" cy="17551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7" name="Google Shape;677;p27"/>
          <p:cNvSpPr/>
          <p:nvPr/>
        </p:nvSpPr>
        <p:spPr>
          <a:xfrm>
            <a:off x="11627541" y="1615398"/>
            <a:ext cx="87505" cy="1636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8" name="Google Shape;678;p27"/>
          <p:cNvSpPr/>
          <p:nvPr/>
        </p:nvSpPr>
        <p:spPr>
          <a:xfrm>
            <a:off x="11584401" y="1615398"/>
            <a:ext cx="25660" cy="1636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79" name="Google Shape;679;p27"/>
          <p:cNvSpPr/>
          <p:nvPr/>
        </p:nvSpPr>
        <p:spPr>
          <a:xfrm>
            <a:off x="11480603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0" name="Google Shape;680;p27"/>
          <p:cNvSpPr/>
          <p:nvPr/>
        </p:nvSpPr>
        <p:spPr>
          <a:xfrm>
            <a:off x="11368629" y="1615398"/>
            <a:ext cx="79359" cy="1636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1" name="Google Shape;681;p27"/>
          <p:cNvSpPr/>
          <p:nvPr/>
        </p:nvSpPr>
        <p:spPr>
          <a:xfrm>
            <a:off x="11256687" y="1615398"/>
            <a:ext cx="79324" cy="1636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2" name="Google Shape;682;p27"/>
          <p:cNvSpPr/>
          <p:nvPr/>
        </p:nvSpPr>
        <p:spPr>
          <a:xfrm>
            <a:off x="11256687" y="1671370"/>
            <a:ext cx="672911" cy="1636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3" name="Google Shape;683;p27"/>
          <p:cNvSpPr/>
          <p:nvPr/>
        </p:nvSpPr>
        <p:spPr>
          <a:xfrm>
            <a:off x="11162223" y="1615398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4" name="Google Shape;684;p27"/>
          <p:cNvSpPr/>
          <p:nvPr/>
        </p:nvSpPr>
        <p:spPr>
          <a:xfrm>
            <a:off x="11162223" y="167137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5" name="Google Shape;685;p27"/>
          <p:cNvSpPr/>
          <p:nvPr/>
        </p:nvSpPr>
        <p:spPr>
          <a:xfrm>
            <a:off x="11162223" y="1727340"/>
            <a:ext cx="39680" cy="1636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6" name="Google Shape;686;p27"/>
          <p:cNvSpPr/>
          <p:nvPr/>
        </p:nvSpPr>
        <p:spPr>
          <a:xfrm>
            <a:off x="11970389" y="1671370"/>
            <a:ext cx="99147" cy="1636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7" name="Google Shape;687;p27"/>
          <p:cNvSpPr/>
          <p:nvPr/>
        </p:nvSpPr>
        <p:spPr>
          <a:xfrm>
            <a:off x="11254345" y="1727340"/>
            <a:ext cx="284609" cy="1636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8" name="Google Shape;688;p27"/>
          <p:cNvSpPr/>
          <p:nvPr/>
        </p:nvSpPr>
        <p:spPr>
          <a:xfrm>
            <a:off x="11627539" y="1799633"/>
            <a:ext cx="320724" cy="17515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89" name="Google Shape;689;p27"/>
          <p:cNvSpPr/>
          <p:nvPr/>
        </p:nvSpPr>
        <p:spPr>
          <a:xfrm>
            <a:off x="11843277" y="1761145"/>
            <a:ext cx="104985" cy="17551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0" name="Google Shape;690;p27"/>
          <p:cNvSpPr/>
          <p:nvPr/>
        </p:nvSpPr>
        <p:spPr>
          <a:xfrm>
            <a:off x="11162221" y="1411301"/>
            <a:ext cx="335897" cy="17551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1" name="Google Shape;691;p27"/>
          <p:cNvSpPr/>
          <p:nvPr/>
        </p:nvSpPr>
        <p:spPr>
          <a:xfrm>
            <a:off x="11162225" y="1957062"/>
            <a:ext cx="542300" cy="1636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2" name="Google Shape;692;p27"/>
          <p:cNvSpPr/>
          <p:nvPr/>
        </p:nvSpPr>
        <p:spPr>
          <a:xfrm>
            <a:off x="11655509" y="1856797"/>
            <a:ext cx="160991" cy="1636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3" name="Google Shape;693;p27"/>
          <p:cNvSpPr/>
          <p:nvPr/>
        </p:nvSpPr>
        <p:spPr>
          <a:xfrm>
            <a:off x="11870091" y="1856797"/>
            <a:ext cx="214620" cy="1636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4" name="Google Shape;694;p27"/>
          <p:cNvSpPr/>
          <p:nvPr/>
        </p:nvSpPr>
        <p:spPr>
          <a:xfrm>
            <a:off x="11870091" y="1936084"/>
            <a:ext cx="214620" cy="17515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5" name="Google Shape;695;p27"/>
          <p:cNvSpPr/>
          <p:nvPr/>
        </p:nvSpPr>
        <p:spPr>
          <a:xfrm>
            <a:off x="11162221" y="2011876"/>
            <a:ext cx="81668" cy="17515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96" name="Google Shape;696;p27"/>
          <p:cNvSpPr/>
          <p:nvPr/>
        </p:nvSpPr>
        <p:spPr>
          <a:xfrm>
            <a:off x="11264866" y="2011876"/>
            <a:ext cx="504964" cy="17515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187" name="图片 3">
            <a:extLst>
              <a:ext uri="{FF2B5EF4-FFF2-40B4-BE49-F238E27FC236}">
                <a16:creationId xmlns:a16="http://schemas.microsoft.com/office/drawing/2014/main" id="{95E434A5-2D0E-B243-B05D-224423CE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533" y="6086471"/>
            <a:ext cx="2138937" cy="6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1B538891-FF27-D245-9D49-CCC56C0BA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6832" y="1"/>
            <a:ext cx="3295168" cy="10315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585787" y="178483"/>
            <a:ext cx="59409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Activation function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542A-83D4-472F-939A-2FFAABFB6848}"/>
              </a:ext>
            </a:extLst>
          </p:cNvPr>
          <p:cNvSpPr/>
          <p:nvPr/>
        </p:nvSpPr>
        <p:spPr>
          <a:xfrm>
            <a:off x="1032272" y="1326482"/>
            <a:ext cx="5835524" cy="58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Non-linear activation functions</a:t>
            </a:r>
            <a:endParaRPr lang="zh-CN" altLang="en-US" sz="2400" dirty="0"/>
          </a:p>
        </p:txBody>
      </p:sp>
      <p:pic>
        <p:nvPicPr>
          <p:cNvPr id="4" name="图片 3" descr="图片包含 表格&#10;&#10;描述已自动生成">
            <a:extLst>
              <a:ext uri="{FF2B5EF4-FFF2-40B4-BE49-F238E27FC236}">
                <a16:creationId xmlns:a16="http://schemas.microsoft.com/office/drawing/2014/main" id="{45D66C29-63D0-4153-806C-603664328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243" y="2063107"/>
            <a:ext cx="9495513" cy="4137668"/>
          </a:xfrm>
          <a:prstGeom prst="rect">
            <a:avLst/>
          </a:prstGeom>
        </p:spPr>
      </p:pic>
      <p:sp>
        <p:nvSpPr>
          <p:cNvPr id="2" name="左大括号 1">
            <a:extLst>
              <a:ext uri="{FF2B5EF4-FFF2-40B4-BE49-F238E27FC236}">
                <a16:creationId xmlns:a16="http://schemas.microsoft.com/office/drawing/2014/main" id="{B0842EE6-F070-4F62-9582-A9DC43CB1578}"/>
              </a:ext>
            </a:extLst>
          </p:cNvPr>
          <p:cNvSpPr/>
          <p:nvPr/>
        </p:nvSpPr>
        <p:spPr>
          <a:xfrm>
            <a:off x="664367" y="2332433"/>
            <a:ext cx="453629" cy="3461147"/>
          </a:xfrm>
          <a:prstGeom prst="leftBrace">
            <a:avLst>
              <a:gd name="adj1" fmla="val 59226"/>
              <a:gd name="adj2" fmla="val 4900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615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4101201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9372" y="277544"/>
            <a:ext cx="67507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network notation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153716" y="1382061"/>
                <a:ext cx="9107884" cy="32449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Matrix-vector notation 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Concatenation of </a:t>
                </a:r>
                <a:r>
                  <a:rPr lang="en-US" altLang="zh-CN" sz="2400" i="1" dirty="0">
                    <a:latin typeface="Palatino"/>
                  </a:rPr>
                  <a:t>column</a:t>
                </a:r>
                <a:r>
                  <a:rPr lang="en-US" altLang="zh-CN" sz="2400" dirty="0">
                    <a:latin typeface="Palatino"/>
                  </a:rPr>
                  <a:t> vectors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;...;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2400" dirty="0">
                  <a:latin typeface="Palatino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Single layer perceptron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716" y="1382061"/>
                <a:ext cx="9107884" cy="3244927"/>
              </a:xfrm>
              <a:prstGeom prst="rect">
                <a:avLst/>
              </a:prstGeom>
              <a:blipFill>
                <a:blip r:embed="rId2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7E3E0647-BEF2-4B3D-8F20-22A2F98BD4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7" t="260" r="38162" b="-260"/>
          <a:stretch/>
        </p:blipFill>
        <p:spPr>
          <a:xfrm>
            <a:off x="8278615" y="1150980"/>
            <a:ext cx="2611405" cy="455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20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35806" y="167627"/>
            <a:ext cx="71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Matrix Vector Notation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028701" y="1028112"/>
                <a:ext cx="9203078" cy="2942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Multi-layer perceptron, we use </a:t>
                </a:r>
                <a:r>
                  <a:rPr lang="en-US" altLang="zh-CN" sz="2400" b="1" dirty="0">
                    <a:latin typeface="Palatino"/>
                  </a:rPr>
                  <a:t>h</a:t>
                </a:r>
                <a:r>
                  <a:rPr lang="en-US" altLang="zh-CN" sz="2400" dirty="0">
                    <a:latin typeface="Palatino"/>
                  </a:rPr>
                  <a:t> to denote hidden layers as: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     </m:t>
                      </m:r>
                      <m:eqArr>
                        <m:eqArr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eqArrPr>
                        <m:e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Palatino"/>
                            </a:rPr>
                            <m:t> 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Palatino"/>
                            </a:rPr>
                            <m:t>   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400" i="1">
                              <a:latin typeface="Palatino"/>
                            </a:rPr>
                            <m:t> 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zh-CN" altLang="en-US" sz="2400" i="1">
                              <a:latin typeface="Palatino"/>
                            </a:rPr>
                            <m:t> </m:t>
                          </m:r>
                        </m:e>
                      </m:eqArr>
                    </m:oMath>
                  </m:oMathPara>
                </a14:m>
                <a:endParaRPr lang="en-US" altLang="zh-CN" sz="24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    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028112"/>
                <a:ext cx="9203078" cy="2942280"/>
              </a:xfrm>
              <a:prstGeom prst="rect">
                <a:avLst/>
              </a:prstGeom>
              <a:blipFill>
                <a:blip r:embed="rId2"/>
                <a:stretch>
                  <a:fillRect l="-928" b="-12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25F65C48-2A96-4787-9E5B-2C646B416A8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4" t="-520" r="1124" b="520"/>
          <a:stretch/>
        </p:blipFill>
        <p:spPr>
          <a:xfrm>
            <a:off x="6239495" y="1835121"/>
            <a:ext cx="3080717" cy="393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7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735806" y="167627"/>
            <a:ext cx="71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Matrix Vector Notation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028701" y="1028112"/>
                <a:ext cx="9203078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/>
                </a:endParaRP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Multi-class classifier: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〉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=〈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;⋯;</m:t>
                              </m:r>
                              <m:sSub>
                                <m:sSub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As a result,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𝐡</m:t>
                      </m:r>
                    </m:oMath>
                  </m:oMathPara>
                </a14:m>
                <a:endParaRPr lang="zh-CN" altLang="en-US" sz="2400" dirty="0"/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Applying softmax function: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1" y="1028112"/>
                <a:ext cx="9203078" cy="4524315"/>
              </a:xfrm>
              <a:prstGeom prst="rect">
                <a:avLst/>
              </a:prstGeom>
              <a:blipFill>
                <a:blip r:embed="rId2"/>
                <a:stretch>
                  <a:fillRect l="-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1038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53653" y="136553"/>
            <a:ext cx="7084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Correlation with linear classifier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082277" y="1302983"/>
                <a:ext cx="9961959" cy="3912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binary classification, MLP differs from linear perceptron only in the use of hidden layers.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multi-class classification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Single layer perceptron extends feature vector (Chapter 3)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Multi-layer perceptron extends output layer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𝑜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/>
                  </a:rPr>
                  <a:t> (Chapter 13)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Duplicating the input feature vector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 times equals the duplication of the model parameter vector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 times.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277" y="1302983"/>
                <a:ext cx="9961959" cy="3912674"/>
              </a:xfrm>
              <a:prstGeom prst="rect">
                <a:avLst/>
              </a:prstGeom>
              <a:blipFill>
                <a:blip r:embed="rId2"/>
                <a:stretch>
                  <a:fillRect l="-857" r="-1530" b="-2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120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53654" y="198353"/>
            <a:ext cx="715825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Correlation with linear classifier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793081" y="1574838"/>
                <a:ext cx="4427096" cy="2460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 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081" y="1574838"/>
                <a:ext cx="4427096" cy="24600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0A5CF9-2A25-4FE9-8549-14D9C9D18CA7}"/>
                  </a:ext>
                </a:extLst>
              </p:cNvPr>
              <p:cNvSpPr/>
              <p:nvPr/>
            </p:nvSpPr>
            <p:spPr>
              <a:xfrm>
                <a:off x="6750754" y="1574838"/>
                <a:ext cx="3770490" cy="24600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 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𝑠𝑐𝑜𝑟𝑒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E0A5CF9-2A25-4FE9-8549-14D9C9D18C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754" y="1574838"/>
                <a:ext cx="3770490" cy="24600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4D1BC06-707B-43D9-889B-87CD6529518C}"/>
                  </a:ext>
                </a:extLst>
              </p:cNvPr>
              <p:cNvSpPr/>
              <p:nvPr/>
            </p:nvSpPr>
            <p:spPr>
              <a:xfrm>
                <a:off x="1243013" y="4589257"/>
                <a:ext cx="9751218" cy="19078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  <a:r>
                  <a:rPr lang="en-US" altLang="zh-CN" sz="2400" dirty="0">
                    <a:latin typeface="Palatino"/>
                  </a:rPr>
                  <a:t>denotes the input feature representation without combining the class label,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  <a:r>
                  <a:rPr lang="en-US" altLang="zh-CN" sz="2400" dirty="0">
                    <a:latin typeface="Palatino"/>
                  </a:rPr>
                  <a:t>denotes the corresponding weight vector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∈[1,…,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.</a:t>
                </a:r>
                <a:r>
                  <a:rPr lang="zh-CN" altLang="en-US" sz="2400" dirty="0">
                    <a:latin typeface="Palatino"/>
                  </a:rPr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4D1BC06-707B-43D9-889B-87CD65295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13" y="4589257"/>
                <a:ext cx="9751218" cy="1907895"/>
              </a:xfrm>
              <a:prstGeom prst="rect">
                <a:avLst/>
              </a:prstGeom>
              <a:blipFill>
                <a:blip r:embed="rId4"/>
                <a:stretch>
                  <a:fillRect l="-875" b="-6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箭头: 右 1">
            <a:extLst>
              <a:ext uri="{FF2B5EF4-FFF2-40B4-BE49-F238E27FC236}">
                <a16:creationId xmlns:a16="http://schemas.microsoft.com/office/drawing/2014/main" id="{99085202-3BB2-48F5-9929-AFF15F1766D3}"/>
              </a:ext>
            </a:extLst>
          </p:cNvPr>
          <p:cNvSpPr/>
          <p:nvPr/>
        </p:nvSpPr>
        <p:spPr>
          <a:xfrm>
            <a:off x="5674300" y="2771775"/>
            <a:ext cx="545877" cy="3231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350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96517" y="372089"/>
            <a:ext cx="73830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Correlation with linear classifier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542A-83D4-472F-939A-2FFAABFB6848}"/>
              </a:ext>
            </a:extLst>
          </p:cNvPr>
          <p:cNvSpPr/>
          <p:nvPr/>
        </p:nvSpPr>
        <p:spPr>
          <a:xfrm>
            <a:off x="982266" y="1206645"/>
            <a:ext cx="9476184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As a result, no matter for binary or multi-class classification, MLP differs from linear perceptron only in the use of hidden layers.</a:t>
            </a:r>
            <a:endParaRPr lang="zh-CN" altLang="en-US" sz="2400" dirty="0">
              <a:latin typeface="Palatino"/>
            </a:endParaRPr>
          </a:p>
        </p:txBody>
      </p:sp>
      <p:sp>
        <p:nvSpPr>
          <p:cNvPr id="2" name="流程图: 接点 1">
            <a:extLst>
              <a:ext uri="{FF2B5EF4-FFF2-40B4-BE49-F238E27FC236}">
                <a16:creationId xmlns:a16="http://schemas.microsoft.com/office/drawing/2014/main" id="{FB07A17F-3816-4219-B609-CD9D0F1A49C9}"/>
              </a:ext>
            </a:extLst>
          </p:cNvPr>
          <p:cNvSpPr/>
          <p:nvPr/>
        </p:nvSpPr>
        <p:spPr>
          <a:xfrm>
            <a:off x="2056844" y="318661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6EE55E11-9F57-4481-A186-33F3D959AD6E}"/>
              </a:ext>
            </a:extLst>
          </p:cNvPr>
          <p:cNvSpPr/>
          <p:nvPr/>
        </p:nvSpPr>
        <p:spPr>
          <a:xfrm>
            <a:off x="2056844" y="3884861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1DDA0343-2DA2-442B-9ECE-15A3CB8E2F00}"/>
              </a:ext>
            </a:extLst>
          </p:cNvPr>
          <p:cNvSpPr/>
          <p:nvPr/>
        </p:nvSpPr>
        <p:spPr>
          <a:xfrm>
            <a:off x="2056844" y="455794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97300B85-789C-4255-9794-0CEB84F71091}"/>
              </a:ext>
            </a:extLst>
          </p:cNvPr>
          <p:cNvSpPr/>
          <p:nvPr/>
        </p:nvSpPr>
        <p:spPr>
          <a:xfrm>
            <a:off x="3034744" y="318661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F8061F6F-5C40-4E7A-928D-9C82D2C3E9AA}"/>
              </a:ext>
            </a:extLst>
          </p:cNvPr>
          <p:cNvSpPr/>
          <p:nvPr/>
        </p:nvSpPr>
        <p:spPr>
          <a:xfrm>
            <a:off x="3034744" y="3884861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5E98BCBD-18A6-41F5-AF33-FA399CE91F35}"/>
              </a:ext>
            </a:extLst>
          </p:cNvPr>
          <p:cNvSpPr/>
          <p:nvPr/>
        </p:nvSpPr>
        <p:spPr>
          <a:xfrm>
            <a:off x="3034744" y="455794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43219F2-ABB7-40E9-81F9-573D0417DB47}"/>
              </a:ext>
            </a:extLst>
          </p:cNvPr>
          <p:cNvCxnSpPr>
            <a:stCxn id="2" idx="6"/>
            <a:endCxn id="10" idx="2"/>
          </p:cNvCxnSpPr>
          <p:nvPr/>
        </p:nvCxnSpPr>
        <p:spPr>
          <a:xfrm>
            <a:off x="2514044" y="3415215"/>
            <a:ext cx="520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8A51EC8-0CDA-489B-9D93-D2DF17F636D9}"/>
              </a:ext>
            </a:extLst>
          </p:cNvPr>
          <p:cNvCxnSpPr>
            <a:cxnSpLocks/>
            <a:stCxn id="2" idx="6"/>
            <a:endCxn id="11" idx="2"/>
          </p:cNvCxnSpPr>
          <p:nvPr/>
        </p:nvCxnSpPr>
        <p:spPr>
          <a:xfrm>
            <a:off x="2514044" y="3415215"/>
            <a:ext cx="520700" cy="698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8439247-57B4-4DB3-B823-2839A52384AD}"/>
              </a:ext>
            </a:extLst>
          </p:cNvPr>
          <p:cNvCxnSpPr>
            <a:cxnSpLocks/>
            <a:stCxn id="2" idx="6"/>
            <a:endCxn id="12" idx="2"/>
          </p:cNvCxnSpPr>
          <p:nvPr/>
        </p:nvCxnSpPr>
        <p:spPr>
          <a:xfrm>
            <a:off x="2514044" y="3415215"/>
            <a:ext cx="520700" cy="1371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EFD7839-B954-4CD0-BF92-91D5EC1784EF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 flipV="1">
            <a:off x="2514044" y="3415215"/>
            <a:ext cx="520700" cy="698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6C6ECC03-B49E-4644-A8AE-63664DC01EFA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2514044" y="4113461"/>
            <a:ext cx="520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85B3D8B-6178-4D66-8B50-2A1708AC7895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>
            <a:off x="2514044" y="4113461"/>
            <a:ext cx="520700" cy="67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AA97E8D7-ED64-4AB6-A2B9-F5E1F6AA488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514044" y="3415215"/>
            <a:ext cx="520700" cy="13713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EEE7D720-919F-4F31-B9A5-49B1FA914DAF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514044" y="4113461"/>
            <a:ext cx="520700" cy="6730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FDDC30A-FFD4-4B94-8011-0385506D1DEF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514044" y="4786543"/>
            <a:ext cx="520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接点 37">
            <a:extLst>
              <a:ext uri="{FF2B5EF4-FFF2-40B4-BE49-F238E27FC236}">
                <a16:creationId xmlns:a16="http://schemas.microsoft.com/office/drawing/2014/main" id="{3CD4A95F-9C6A-42BC-89DB-7BC3A8446B51}"/>
              </a:ext>
            </a:extLst>
          </p:cNvPr>
          <p:cNvSpPr/>
          <p:nvPr/>
        </p:nvSpPr>
        <p:spPr>
          <a:xfrm>
            <a:off x="6426756" y="3283267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38">
            <a:extLst>
              <a:ext uri="{FF2B5EF4-FFF2-40B4-BE49-F238E27FC236}">
                <a16:creationId xmlns:a16="http://schemas.microsoft.com/office/drawing/2014/main" id="{34638A62-260E-4619-8805-BD63E52A42DE}"/>
              </a:ext>
            </a:extLst>
          </p:cNvPr>
          <p:cNvSpPr/>
          <p:nvPr/>
        </p:nvSpPr>
        <p:spPr>
          <a:xfrm>
            <a:off x="6426756" y="398151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39">
            <a:extLst>
              <a:ext uri="{FF2B5EF4-FFF2-40B4-BE49-F238E27FC236}">
                <a16:creationId xmlns:a16="http://schemas.microsoft.com/office/drawing/2014/main" id="{E9B5D723-CB54-4F43-82AF-4EF685809C0F}"/>
              </a:ext>
            </a:extLst>
          </p:cNvPr>
          <p:cNvSpPr/>
          <p:nvPr/>
        </p:nvSpPr>
        <p:spPr>
          <a:xfrm>
            <a:off x="6426756" y="4654595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40">
            <a:extLst>
              <a:ext uri="{FF2B5EF4-FFF2-40B4-BE49-F238E27FC236}">
                <a16:creationId xmlns:a16="http://schemas.microsoft.com/office/drawing/2014/main" id="{B4E2B480-14B2-41A2-BD01-77CA500AB43C}"/>
              </a:ext>
            </a:extLst>
          </p:cNvPr>
          <p:cNvSpPr/>
          <p:nvPr/>
        </p:nvSpPr>
        <p:spPr>
          <a:xfrm>
            <a:off x="7404656" y="3557587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41">
            <a:extLst>
              <a:ext uri="{FF2B5EF4-FFF2-40B4-BE49-F238E27FC236}">
                <a16:creationId xmlns:a16="http://schemas.microsoft.com/office/drawing/2014/main" id="{225B3368-E74C-4CBB-A557-F04B9F5DF253}"/>
              </a:ext>
            </a:extLst>
          </p:cNvPr>
          <p:cNvSpPr/>
          <p:nvPr/>
        </p:nvSpPr>
        <p:spPr>
          <a:xfrm>
            <a:off x="7404656" y="4255833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流程图: 接点 42">
            <a:extLst>
              <a:ext uri="{FF2B5EF4-FFF2-40B4-BE49-F238E27FC236}">
                <a16:creationId xmlns:a16="http://schemas.microsoft.com/office/drawing/2014/main" id="{8C2DE2C0-6900-4DA2-B977-45C81903D8D8}"/>
              </a:ext>
            </a:extLst>
          </p:cNvPr>
          <p:cNvSpPr/>
          <p:nvPr/>
        </p:nvSpPr>
        <p:spPr>
          <a:xfrm>
            <a:off x="7404656" y="5005362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F9C8276-B46D-4A77-89E9-C666408EF54D}"/>
              </a:ext>
            </a:extLst>
          </p:cNvPr>
          <p:cNvCxnSpPr>
            <a:stCxn id="38" idx="6"/>
            <a:endCxn id="41" idx="2"/>
          </p:cNvCxnSpPr>
          <p:nvPr/>
        </p:nvCxnSpPr>
        <p:spPr>
          <a:xfrm>
            <a:off x="6883956" y="3511867"/>
            <a:ext cx="520700" cy="27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1700AF68-E554-4B53-B664-9CBF32BEC843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6883956" y="3511867"/>
            <a:ext cx="520700" cy="972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24F713F-18A8-412C-BBF2-529B1EFC7321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6883956" y="3511867"/>
            <a:ext cx="520700" cy="1722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2AB3F6B8-AD86-4057-9CC0-91B4D5C60E0A}"/>
              </a:ext>
            </a:extLst>
          </p:cNvPr>
          <p:cNvCxnSpPr>
            <a:cxnSpLocks/>
            <a:stCxn id="39" idx="6"/>
            <a:endCxn id="41" idx="2"/>
          </p:cNvCxnSpPr>
          <p:nvPr/>
        </p:nvCxnSpPr>
        <p:spPr>
          <a:xfrm flipV="1">
            <a:off x="6883956" y="3786187"/>
            <a:ext cx="520700" cy="4239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908A9C6-46B6-4924-BCB7-81972B212E50}"/>
              </a:ext>
            </a:extLst>
          </p:cNvPr>
          <p:cNvCxnSpPr>
            <a:cxnSpLocks/>
            <a:stCxn id="39" idx="6"/>
            <a:endCxn id="42" idx="2"/>
          </p:cNvCxnSpPr>
          <p:nvPr/>
        </p:nvCxnSpPr>
        <p:spPr>
          <a:xfrm>
            <a:off x="6883956" y="4210113"/>
            <a:ext cx="520700" cy="27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124F5FC6-E7EA-4B8B-8398-F8B14E30D290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6883956" y="4210113"/>
            <a:ext cx="520700" cy="10238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16D6799F-B057-474D-8347-ADB43DA1B1E9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 flipV="1">
            <a:off x="6883956" y="3786187"/>
            <a:ext cx="520700" cy="10970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EEB1825-B189-408B-B508-90CABDDA8567}"/>
              </a:ext>
            </a:extLst>
          </p:cNvPr>
          <p:cNvCxnSpPr>
            <a:cxnSpLocks/>
            <a:stCxn id="40" idx="6"/>
            <a:endCxn id="42" idx="2"/>
          </p:cNvCxnSpPr>
          <p:nvPr/>
        </p:nvCxnSpPr>
        <p:spPr>
          <a:xfrm flipV="1">
            <a:off x="6883956" y="4484433"/>
            <a:ext cx="520700" cy="3987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A433841A-8655-42AF-AE15-67822BC436AC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>
            <a:off x="6883956" y="4883195"/>
            <a:ext cx="520700" cy="3507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流程图: 接点 52">
            <a:extLst>
              <a:ext uri="{FF2B5EF4-FFF2-40B4-BE49-F238E27FC236}">
                <a16:creationId xmlns:a16="http://schemas.microsoft.com/office/drawing/2014/main" id="{E06214A5-7FB7-412E-8A06-A4E70ECD5CBA}"/>
              </a:ext>
            </a:extLst>
          </p:cNvPr>
          <p:cNvSpPr/>
          <p:nvPr/>
        </p:nvSpPr>
        <p:spPr>
          <a:xfrm>
            <a:off x="7404656" y="2912120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流程图: 接点 62">
            <a:extLst>
              <a:ext uri="{FF2B5EF4-FFF2-40B4-BE49-F238E27FC236}">
                <a16:creationId xmlns:a16="http://schemas.microsoft.com/office/drawing/2014/main" id="{2B656757-91E9-43FB-8E4A-60A9E2C45315}"/>
              </a:ext>
            </a:extLst>
          </p:cNvPr>
          <p:cNvSpPr/>
          <p:nvPr/>
        </p:nvSpPr>
        <p:spPr>
          <a:xfrm>
            <a:off x="8382556" y="3316541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流程图: 接点 63">
            <a:extLst>
              <a:ext uri="{FF2B5EF4-FFF2-40B4-BE49-F238E27FC236}">
                <a16:creationId xmlns:a16="http://schemas.microsoft.com/office/drawing/2014/main" id="{E06DCF5A-54C8-4A02-A003-B6EDA678C8F0}"/>
              </a:ext>
            </a:extLst>
          </p:cNvPr>
          <p:cNvSpPr/>
          <p:nvPr/>
        </p:nvSpPr>
        <p:spPr>
          <a:xfrm>
            <a:off x="8382556" y="4014787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流程图: 接点 64">
            <a:extLst>
              <a:ext uri="{FF2B5EF4-FFF2-40B4-BE49-F238E27FC236}">
                <a16:creationId xmlns:a16="http://schemas.microsoft.com/office/drawing/2014/main" id="{51B7601A-7231-4349-B2F6-F3AACCFC081F}"/>
              </a:ext>
            </a:extLst>
          </p:cNvPr>
          <p:cNvSpPr/>
          <p:nvPr/>
        </p:nvSpPr>
        <p:spPr>
          <a:xfrm>
            <a:off x="8382556" y="4687869"/>
            <a:ext cx="457200" cy="457200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BC5B3C73-E873-471F-9A9A-5AC115FD27E0}"/>
              </a:ext>
            </a:extLst>
          </p:cNvPr>
          <p:cNvSpPr txBox="1"/>
          <p:nvPr/>
        </p:nvSpPr>
        <p:spPr>
          <a:xfrm>
            <a:off x="3110943" y="4324487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023B624F-F412-4040-A8DC-6942C1288BFD}"/>
              </a:ext>
            </a:extLst>
          </p:cNvPr>
          <p:cNvSpPr txBox="1"/>
          <p:nvPr/>
        </p:nvSpPr>
        <p:spPr>
          <a:xfrm>
            <a:off x="2116782" y="4330845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893F93AC-6E9A-4EE6-8F14-D950EE64F0F1}"/>
              </a:ext>
            </a:extLst>
          </p:cNvPr>
          <p:cNvSpPr txBox="1"/>
          <p:nvPr/>
        </p:nvSpPr>
        <p:spPr>
          <a:xfrm>
            <a:off x="6486982" y="4432782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9155B0FC-58F0-4174-9998-6EE3E51A8C3F}"/>
              </a:ext>
            </a:extLst>
          </p:cNvPr>
          <p:cNvSpPr txBox="1"/>
          <p:nvPr/>
        </p:nvSpPr>
        <p:spPr>
          <a:xfrm>
            <a:off x="7463691" y="4726953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DA330001-7B7C-4161-9664-050443945483}"/>
              </a:ext>
            </a:extLst>
          </p:cNvPr>
          <p:cNvSpPr txBox="1"/>
          <p:nvPr/>
        </p:nvSpPr>
        <p:spPr>
          <a:xfrm>
            <a:off x="8446056" y="4471851"/>
            <a:ext cx="461665" cy="251031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C0EE5860-94A9-4947-AB7B-CBB8FD701813}"/>
              </a:ext>
            </a:extLst>
          </p:cNvPr>
          <p:cNvCxnSpPr>
            <a:cxnSpLocks/>
            <a:stCxn id="38" idx="6"/>
            <a:endCxn id="53" idx="2"/>
          </p:cNvCxnSpPr>
          <p:nvPr/>
        </p:nvCxnSpPr>
        <p:spPr>
          <a:xfrm flipV="1">
            <a:off x="6883956" y="3140720"/>
            <a:ext cx="520700" cy="3711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6B19D5D5-BC7E-4435-8C7B-E05F367196EA}"/>
              </a:ext>
            </a:extLst>
          </p:cNvPr>
          <p:cNvCxnSpPr>
            <a:cxnSpLocks/>
            <a:stCxn id="39" idx="6"/>
            <a:endCxn id="53" idx="2"/>
          </p:cNvCxnSpPr>
          <p:nvPr/>
        </p:nvCxnSpPr>
        <p:spPr>
          <a:xfrm flipV="1">
            <a:off x="6883956" y="3140720"/>
            <a:ext cx="520700" cy="10693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B78B8CA-0D79-4513-AB26-037206B28437}"/>
              </a:ext>
            </a:extLst>
          </p:cNvPr>
          <p:cNvCxnSpPr>
            <a:cxnSpLocks/>
            <a:stCxn id="40" idx="6"/>
            <a:endCxn id="53" idx="2"/>
          </p:cNvCxnSpPr>
          <p:nvPr/>
        </p:nvCxnSpPr>
        <p:spPr>
          <a:xfrm flipV="1">
            <a:off x="6883956" y="3140720"/>
            <a:ext cx="520700" cy="17424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D7186EBA-5016-4575-BD14-090A82EF6AA7}"/>
              </a:ext>
            </a:extLst>
          </p:cNvPr>
          <p:cNvCxnSpPr>
            <a:cxnSpLocks/>
            <a:stCxn id="53" idx="6"/>
            <a:endCxn id="63" idx="2"/>
          </p:cNvCxnSpPr>
          <p:nvPr/>
        </p:nvCxnSpPr>
        <p:spPr>
          <a:xfrm>
            <a:off x="7861856" y="3140720"/>
            <a:ext cx="520700" cy="404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6884FD88-5B31-4F8C-9E26-C8901757E1AC}"/>
              </a:ext>
            </a:extLst>
          </p:cNvPr>
          <p:cNvCxnSpPr>
            <a:cxnSpLocks/>
            <a:stCxn id="53" idx="6"/>
            <a:endCxn id="64" idx="2"/>
          </p:cNvCxnSpPr>
          <p:nvPr/>
        </p:nvCxnSpPr>
        <p:spPr>
          <a:xfrm>
            <a:off x="7861856" y="3140720"/>
            <a:ext cx="520700" cy="11026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9A3FA957-03C4-4AA6-89E2-6444742E33A0}"/>
              </a:ext>
            </a:extLst>
          </p:cNvPr>
          <p:cNvCxnSpPr>
            <a:cxnSpLocks/>
            <a:stCxn id="53" idx="6"/>
            <a:endCxn id="65" idx="2"/>
          </p:cNvCxnSpPr>
          <p:nvPr/>
        </p:nvCxnSpPr>
        <p:spPr>
          <a:xfrm>
            <a:off x="7861856" y="3140720"/>
            <a:ext cx="520700" cy="1775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FA984423-5557-4B7C-8669-B332319D2007}"/>
              </a:ext>
            </a:extLst>
          </p:cNvPr>
          <p:cNvCxnSpPr>
            <a:cxnSpLocks/>
            <a:stCxn id="41" idx="6"/>
            <a:endCxn id="63" idx="2"/>
          </p:cNvCxnSpPr>
          <p:nvPr/>
        </p:nvCxnSpPr>
        <p:spPr>
          <a:xfrm flipV="1">
            <a:off x="7861856" y="3545141"/>
            <a:ext cx="520700" cy="241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67B9795F-6380-4AF4-8D6F-40C88465AB9A}"/>
              </a:ext>
            </a:extLst>
          </p:cNvPr>
          <p:cNvCxnSpPr>
            <a:cxnSpLocks/>
            <a:stCxn id="41" idx="6"/>
            <a:endCxn id="64" idx="2"/>
          </p:cNvCxnSpPr>
          <p:nvPr/>
        </p:nvCxnSpPr>
        <p:spPr>
          <a:xfrm>
            <a:off x="7861856" y="3786187"/>
            <a:ext cx="520700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C6F79749-0AC7-4A64-ACD3-E026014E0A7A}"/>
              </a:ext>
            </a:extLst>
          </p:cNvPr>
          <p:cNvCxnSpPr>
            <a:cxnSpLocks/>
            <a:stCxn id="41" idx="6"/>
            <a:endCxn id="65" idx="2"/>
          </p:cNvCxnSpPr>
          <p:nvPr/>
        </p:nvCxnSpPr>
        <p:spPr>
          <a:xfrm>
            <a:off x="7861856" y="3786187"/>
            <a:ext cx="520700" cy="1130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>
            <a:extLst>
              <a:ext uri="{FF2B5EF4-FFF2-40B4-BE49-F238E27FC236}">
                <a16:creationId xmlns:a16="http://schemas.microsoft.com/office/drawing/2014/main" id="{D81D8134-BB6B-49C4-9B73-B5A1AA2FA93A}"/>
              </a:ext>
            </a:extLst>
          </p:cNvPr>
          <p:cNvCxnSpPr>
            <a:cxnSpLocks/>
            <a:stCxn id="42" idx="6"/>
            <a:endCxn id="63" idx="2"/>
          </p:cNvCxnSpPr>
          <p:nvPr/>
        </p:nvCxnSpPr>
        <p:spPr>
          <a:xfrm flipV="1">
            <a:off x="7861856" y="3545141"/>
            <a:ext cx="520700" cy="9392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50C578F6-41C7-46CE-8CA6-55097177C048}"/>
              </a:ext>
            </a:extLst>
          </p:cNvPr>
          <p:cNvCxnSpPr>
            <a:cxnSpLocks/>
            <a:stCxn id="42" idx="6"/>
            <a:endCxn id="64" idx="2"/>
          </p:cNvCxnSpPr>
          <p:nvPr/>
        </p:nvCxnSpPr>
        <p:spPr>
          <a:xfrm flipV="1">
            <a:off x="7861856" y="4243387"/>
            <a:ext cx="520700" cy="2410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DD734B3-30E6-4458-8021-05B74483556E}"/>
              </a:ext>
            </a:extLst>
          </p:cNvPr>
          <p:cNvCxnSpPr>
            <a:cxnSpLocks/>
            <a:stCxn id="42" idx="6"/>
            <a:endCxn id="65" idx="2"/>
          </p:cNvCxnSpPr>
          <p:nvPr/>
        </p:nvCxnSpPr>
        <p:spPr>
          <a:xfrm>
            <a:off x="7861856" y="4484433"/>
            <a:ext cx="520700" cy="4320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39450054-8FC2-49C3-9F34-7DE6E4955C39}"/>
              </a:ext>
            </a:extLst>
          </p:cNvPr>
          <p:cNvCxnSpPr>
            <a:cxnSpLocks/>
            <a:stCxn id="43" idx="6"/>
            <a:endCxn id="63" idx="2"/>
          </p:cNvCxnSpPr>
          <p:nvPr/>
        </p:nvCxnSpPr>
        <p:spPr>
          <a:xfrm flipV="1">
            <a:off x="7861856" y="3545141"/>
            <a:ext cx="520700" cy="16888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66C7C02A-E955-47B3-AB05-75F85E34F855}"/>
              </a:ext>
            </a:extLst>
          </p:cNvPr>
          <p:cNvCxnSpPr>
            <a:cxnSpLocks/>
            <a:stCxn id="43" idx="6"/>
            <a:endCxn id="64" idx="2"/>
          </p:cNvCxnSpPr>
          <p:nvPr/>
        </p:nvCxnSpPr>
        <p:spPr>
          <a:xfrm flipV="1">
            <a:off x="7861856" y="4243387"/>
            <a:ext cx="520700" cy="990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38021E76-5A5C-4B5F-A408-E1D2E47501CF}"/>
              </a:ext>
            </a:extLst>
          </p:cNvPr>
          <p:cNvCxnSpPr>
            <a:cxnSpLocks/>
            <a:stCxn id="43" idx="6"/>
            <a:endCxn id="65" idx="2"/>
          </p:cNvCxnSpPr>
          <p:nvPr/>
        </p:nvCxnSpPr>
        <p:spPr>
          <a:xfrm flipV="1">
            <a:off x="7861856" y="4916469"/>
            <a:ext cx="520700" cy="317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BB6E50FA-D79B-4A48-9C5C-03B363E27E30}"/>
                  </a:ext>
                </a:extLst>
              </p:cNvPr>
              <p:cNvSpPr txBox="1"/>
              <p:nvPr/>
            </p:nvSpPr>
            <p:spPr>
              <a:xfrm>
                <a:off x="1524554" y="3860588"/>
                <a:ext cx="37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0" name="文本框 119">
                <a:extLst>
                  <a:ext uri="{FF2B5EF4-FFF2-40B4-BE49-F238E27FC236}">
                    <a16:creationId xmlns:a16="http://schemas.microsoft.com/office/drawing/2014/main" id="{BB6E50FA-D79B-4A48-9C5C-03B363E2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554" y="3860588"/>
                <a:ext cx="37512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F55AFED9-6777-4E08-BD9D-FC6039339BD5}"/>
                  </a:ext>
                </a:extLst>
              </p:cNvPr>
              <p:cNvSpPr txBox="1"/>
              <p:nvPr/>
            </p:nvSpPr>
            <p:spPr>
              <a:xfrm>
                <a:off x="4119416" y="3904476"/>
                <a:ext cx="37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F55AFED9-6777-4E08-BD9D-FC6039339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416" y="3904476"/>
                <a:ext cx="375128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F899353-287C-40ED-BBE9-C01737771FAA}"/>
                  </a:ext>
                </a:extLst>
              </p:cNvPr>
              <p:cNvSpPr txBox="1"/>
              <p:nvPr/>
            </p:nvSpPr>
            <p:spPr>
              <a:xfrm>
                <a:off x="3408906" y="3140720"/>
                <a:ext cx="635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BF899353-287C-40ED-BBE9-C01737771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906" y="3140720"/>
                <a:ext cx="635002" cy="461665"/>
              </a:xfrm>
              <a:prstGeom prst="rect">
                <a:avLst/>
              </a:prstGeom>
              <a:blipFill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AD9E999F-8B1C-4946-AA4F-99E052BC3DDB}"/>
                  </a:ext>
                </a:extLst>
              </p:cNvPr>
              <p:cNvSpPr txBox="1"/>
              <p:nvPr/>
            </p:nvSpPr>
            <p:spPr>
              <a:xfrm>
                <a:off x="3420487" y="3889210"/>
                <a:ext cx="664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AD9E999F-8B1C-4946-AA4F-99E052BC3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487" y="3889210"/>
                <a:ext cx="664865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F4D42906-B83A-4DD7-AA62-33864E0ED5A9}"/>
                  </a:ext>
                </a:extLst>
              </p:cNvPr>
              <p:cNvSpPr txBox="1"/>
              <p:nvPr/>
            </p:nvSpPr>
            <p:spPr>
              <a:xfrm>
                <a:off x="3301434" y="4536464"/>
                <a:ext cx="902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F4D42906-B83A-4DD7-AA62-33864E0ED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434" y="4536464"/>
                <a:ext cx="902973" cy="461665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右大括号 124">
            <a:extLst>
              <a:ext uri="{FF2B5EF4-FFF2-40B4-BE49-F238E27FC236}">
                <a16:creationId xmlns:a16="http://schemas.microsoft.com/office/drawing/2014/main" id="{25A910AC-F7D1-48FF-BA34-93D693FD1B7D}"/>
              </a:ext>
            </a:extLst>
          </p:cNvPr>
          <p:cNvSpPr/>
          <p:nvPr/>
        </p:nvSpPr>
        <p:spPr>
          <a:xfrm>
            <a:off x="3901136" y="3249548"/>
            <a:ext cx="207665" cy="1771523"/>
          </a:xfrm>
          <a:prstGeom prst="rightBrace">
            <a:avLst>
              <a:gd name="adj1" fmla="val 3757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C5A6D60B-C70B-45FC-A060-FB7837B276EC}"/>
                  </a:ext>
                </a:extLst>
              </p:cNvPr>
              <p:cNvSpPr txBox="1"/>
              <p:nvPr/>
            </p:nvSpPr>
            <p:spPr>
              <a:xfrm>
                <a:off x="5684639" y="3889209"/>
                <a:ext cx="37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6" name="文本框 125">
                <a:extLst>
                  <a:ext uri="{FF2B5EF4-FFF2-40B4-BE49-F238E27FC236}">
                    <a16:creationId xmlns:a16="http://schemas.microsoft.com/office/drawing/2014/main" id="{C5A6D60B-C70B-45FC-A060-FB7837B27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639" y="3889209"/>
                <a:ext cx="375128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D27D038-18FC-49D3-9941-05F9614FED77}"/>
                  </a:ext>
                </a:extLst>
              </p:cNvPr>
              <p:cNvSpPr txBox="1"/>
              <p:nvPr/>
            </p:nvSpPr>
            <p:spPr>
              <a:xfrm>
                <a:off x="9490392" y="4014787"/>
                <a:ext cx="37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𝒐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7" name="文本框 126">
                <a:extLst>
                  <a:ext uri="{FF2B5EF4-FFF2-40B4-BE49-F238E27FC236}">
                    <a16:creationId xmlns:a16="http://schemas.microsoft.com/office/drawing/2014/main" id="{5D27D038-18FC-49D3-9941-05F9614FE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392" y="4014787"/>
                <a:ext cx="375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9A2EA262-3272-4E70-882F-E3C6E7D68D22}"/>
                  </a:ext>
                </a:extLst>
              </p:cNvPr>
              <p:cNvSpPr txBox="1"/>
              <p:nvPr/>
            </p:nvSpPr>
            <p:spPr>
              <a:xfrm>
                <a:off x="8779882" y="3251031"/>
                <a:ext cx="6350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9A2EA262-3272-4E70-882F-E3C6E7D68D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882" y="3251031"/>
                <a:ext cx="635002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EC6281-0D63-4B80-93F8-4CCF493E969C}"/>
                  </a:ext>
                </a:extLst>
              </p:cNvPr>
              <p:cNvSpPr txBox="1"/>
              <p:nvPr/>
            </p:nvSpPr>
            <p:spPr>
              <a:xfrm>
                <a:off x="8791463" y="3999521"/>
                <a:ext cx="664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43EC6281-0D63-4B80-93F8-4CCF493E96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463" y="3999521"/>
                <a:ext cx="664865" cy="461665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E4502C7-DF27-4199-872B-E665FB582DA3}"/>
                  </a:ext>
                </a:extLst>
              </p:cNvPr>
              <p:cNvSpPr txBox="1"/>
              <p:nvPr/>
            </p:nvSpPr>
            <p:spPr>
              <a:xfrm>
                <a:off x="8672410" y="4646775"/>
                <a:ext cx="9029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0" name="文本框 129">
                <a:extLst>
                  <a:ext uri="{FF2B5EF4-FFF2-40B4-BE49-F238E27FC236}">
                    <a16:creationId xmlns:a16="http://schemas.microsoft.com/office/drawing/2014/main" id="{AE4502C7-DF27-4199-872B-E665FB582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410" y="4646775"/>
                <a:ext cx="902973" cy="461665"/>
              </a:xfrm>
              <a:prstGeom prst="rect">
                <a:avLst/>
              </a:prstGeom>
              <a:blipFill>
                <a:blip r:embed="rId11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1" name="右大括号 130">
            <a:extLst>
              <a:ext uri="{FF2B5EF4-FFF2-40B4-BE49-F238E27FC236}">
                <a16:creationId xmlns:a16="http://schemas.microsoft.com/office/drawing/2014/main" id="{2847D881-8621-4F59-84A8-70B01BD9F754}"/>
              </a:ext>
            </a:extLst>
          </p:cNvPr>
          <p:cNvSpPr/>
          <p:nvPr/>
        </p:nvSpPr>
        <p:spPr>
          <a:xfrm>
            <a:off x="9272112" y="3359859"/>
            <a:ext cx="207665" cy="1771523"/>
          </a:xfrm>
          <a:prstGeom prst="rightBrace">
            <a:avLst>
              <a:gd name="adj1" fmla="val 3757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56C4648-43BB-4E63-B9CC-C920501268EA}"/>
                  </a:ext>
                </a:extLst>
              </p:cNvPr>
              <p:cNvSpPr txBox="1"/>
              <p:nvPr/>
            </p:nvSpPr>
            <p:spPr>
              <a:xfrm>
                <a:off x="7404656" y="2404663"/>
                <a:ext cx="37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F56C4648-43BB-4E63-B9CC-C92050126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4656" y="2404663"/>
                <a:ext cx="375128" cy="461665"/>
              </a:xfrm>
              <a:prstGeom prst="rect">
                <a:avLst/>
              </a:prstGeom>
              <a:blipFill>
                <a:blip r:embed="rId12"/>
                <a:stretch>
                  <a:fillRect l="-11475" r="-11475" b="-3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" name="矩形 132">
            <a:extLst>
              <a:ext uri="{FF2B5EF4-FFF2-40B4-BE49-F238E27FC236}">
                <a16:creationId xmlns:a16="http://schemas.microsoft.com/office/drawing/2014/main" id="{21AC26FF-6D88-45E1-9C37-ACCBE88D6B8F}"/>
              </a:ext>
            </a:extLst>
          </p:cNvPr>
          <p:cNvSpPr/>
          <p:nvPr/>
        </p:nvSpPr>
        <p:spPr>
          <a:xfrm>
            <a:off x="1333299" y="5362750"/>
            <a:ext cx="4478617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Single-layer perceptron for multiclass classification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4E284D53-B610-4CDC-98F8-8352C5A465F6}"/>
              </a:ext>
            </a:extLst>
          </p:cNvPr>
          <p:cNvSpPr/>
          <p:nvPr/>
        </p:nvSpPr>
        <p:spPr>
          <a:xfrm>
            <a:off x="5979833" y="5398841"/>
            <a:ext cx="4478617" cy="1143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Multi-layer perceptron for 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7380299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35794" y="148435"/>
            <a:ext cx="84856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Characteristics of neural hidden layers and their representation power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542A-83D4-472F-939A-2FFAABFB6848}"/>
              </a:ext>
            </a:extLst>
          </p:cNvPr>
          <p:cNvSpPr/>
          <p:nvPr/>
        </p:nvSpPr>
        <p:spPr>
          <a:xfrm>
            <a:off x="1103709" y="1161083"/>
            <a:ext cx="8639049" cy="1697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Low dimensional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Dense, with nodes in real numbers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Dynamically calculated</a:t>
            </a:r>
            <a:endParaRPr lang="zh-CN" altLang="en-US" sz="2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79E2A5-BC7C-4E04-B541-14E5A97F4272}"/>
              </a:ext>
            </a:extLst>
          </p:cNvPr>
          <p:cNvSpPr/>
          <p:nvPr/>
        </p:nvSpPr>
        <p:spPr>
          <a:xfrm>
            <a:off x="3599039" y="6217918"/>
            <a:ext cx="5829300" cy="506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000" dirty="0">
                <a:latin typeface="Palatino"/>
              </a:rPr>
              <a:t>The effect of hidden layer representation</a:t>
            </a:r>
            <a:endParaRPr lang="zh-CN" altLang="en-US" sz="2000" dirty="0">
              <a:latin typeface="Palatino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33BCC2F1-4CF2-4CC2-AEA8-565729B7C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983" y="2917755"/>
            <a:ext cx="8058430" cy="337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77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303886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67693-945D-4AEC-9D56-D29D514CD55B}"/>
              </a:ext>
            </a:extLst>
          </p:cNvPr>
          <p:cNvSpPr txBox="1"/>
          <p:nvPr/>
        </p:nvSpPr>
        <p:spPr>
          <a:xfrm>
            <a:off x="1966131" y="2138523"/>
            <a:ext cx="82597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Chapter 13</a:t>
            </a:r>
          </a:p>
          <a:p>
            <a:endParaRPr lang="en-US" altLang="zh-CN" sz="32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48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Networks</a:t>
            </a:r>
            <a:endParaRPr lang="en-US" altLang="zh-CN" sz="44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C8FB-44B9-4D54-9B25-99C91632F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8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593414" y="249414"/>
            <a:ext cx="77077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multi-layer perceptrons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145744" y="1319510"/>
                <a:ext cx="9427005" cy="5267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The principles of training the generalized perceptron model can be applied for the training of multi-layer perceptrons.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Training set: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)}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Input feature vector: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Gold-standard output label: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Model target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Parameterization: MLP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Log-likelihood loss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/>
                  </a:rPr>
                  <a:t> regularization: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</m:nary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||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44" y="1319510"/>
                <a:ext cx="9427005" cy="5267660"/>
              </a:xfrm>
              <a:prstGeom prst="rect">
                <a:avLst/>
              </a:prstGeom>
              <a:blipFill>
                <a:blip r:embed="rId2"/>
                <a:stretch>
                  <a:fillRect l="-10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95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28650" y="249910"/>
            <a:ext cx="77628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multi-layer perceptrons using SGD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860822" y="1844435"/>
                <a:ext cx="10776347" cy="3913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The principle of SGD 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Given a training set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The algorithm goes through all the training instances for multiple iterations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each training instance, calculate the gradient of a local loss with respect to each model parameter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Update the model parameters with their respective gradients, possibly with a learning rate factor.</a:t>
                </a:r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22" y="1844435"/>
                <a:ext cx="10776347" cy="3913764"/>
              </a:xfrm>
              <a:prstGeom prst="rect">
                <a:avLst/>
              </a:prstGeom>
              <a:blipFill>
                <a:blip r:embed="rId2"/>
                <a:stretch>
                  <a:fillRect l="-848" r="-1075" b="-2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1167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53432" y="108059"/>
            <a:ext cx="6279696" cy="8384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3600" b="1" dirty="0">
                <a:latin typeface="Palatino"/>
              </a:rPr>
              <a:t>Training a neural network</a:t>
            </a:r>
            <a:endParaRPr lang="zh-CN" altLang="en-US" sz="3600" b="1" dirty="0">
              <a:latin typeface="Palatino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22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085850" y="1564255"/>
                <a:ext cx="5932884" cy="28623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Key issue: feed gradient for every model parameter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Take a simple network for example.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𝑾</m:t>
                                  </m:r>
                                </m:e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50" y="1564255"/>
                <a:ext cx="5932884" cy="2862322"/>
              </a:xfrm>
              <a:prstGeom prst="rect">
                <a:avLst/>
              </a:prstGeom>
              <a:blipFill>
                <a:blip r:embed="rId2"/>
                <a:stretch>
                  <a:fillRect l="-1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AA60F4D5-E288-49BD-90B7-94BEEAB8F2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104" b="14401"/>
          <a:stretch/>
        </p:blipFill>
        <p:spPr>
          <a:xfrm>
            <a:off x="7081274" y="1766127"/>
            <a:ext cx="4504308" cy="26960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B96435-8CE8-4566-A408-11B9A33C4BE9}"/>
                  </a:ext>
                </a:extLst>
              </p:cNvPr>
              <p:cNvSpPr/>
              <p:nvPr/>
            </p:nvSpPr>
            <p:spPr>
              <a:xfrm>
                <a:off x="2243838" y="4462154"/>
                <a:ext cx="2649251" cy="1392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  <m:r>
                                <a:rPr lang="en-US" altLang="zh-CN" sz="2400" b="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sSubSup>
                                <m:sSubSup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altLang="zh-CN" sz="2400" b="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B96435-8CE8-4566-A408-11B9A33C4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3838" y="4462154"/>
                <a:ext cx="2649251" cy="1392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8978835-9CBD-4408-8A1F-4BAF42571F05}"/>
                  </a:ext>
                </a:extLst>
              </p:cNvPr>
              <p:cNvSpPr/>
              <p:nvPr/>
            </p:nvSpPr>
            <p:spPr>
              <a:xfrm>
                <a:off x="5252653" y="4621684"/>
                <a:ext cx="1483675" cy="1073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8978835-9CBD-4408-8A1F-4BAF42571F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653" y="4621684"/>
                <a:ext cx="1483675" cy="10733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699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542A-83D4-472F-939A-2FFAABFB6848}"/>
              </a:ext>
            </a:extLst>
          </p:cNvPr>
          <p:cNvSpPr/>
          <p:nvPr/>
        </p:nvSpPr>
        <p:spPr>
          <a:xfrm>
            <a:off x="1171035" y="1606576"/>
            <a:ext cx="7707742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Now calculate gradients</a:t>
            </a:r>
            <a:endParaRPr lang="zh-CN" altLang="en-US" sz="2400" dirty="0">
              <a:latin typeface="Palati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64369" y="226837"/>
            <a:ext cx="753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Computation graph for a neural network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C29C890-5CC3-41DF-AB4B-472FA5229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60" y="2701536"/>
            <a:ext cx="8515350" cy="31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526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F4668DC-0D71-4C91-A205-E423DDB622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416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242004" y="1334347"/>
                <a:ext cx="7707742" cy="4494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/>
                  </a:rPr>
                  <a:t>Given a training instance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en-US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>
                    <a:latin typeface="Palatino"/>
                  </a:rPr>
                  <a:t>, the loss is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8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 pitchFamily="18" charset="0"/>
                      </a:rPr>
                      <m:t>log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‖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𝛩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Palatino"/>
                  </a:rPr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zh-CN" altLang="en-US" sz="2800" i="1">
                        <a:latin typeface="Palatino"/>
                      </a:rPr>
                      <m:t>=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zh-CN" altLang="en-US" sz="2800">
                        <a:latin typeface="Cambria Math" panose="02040503050406030204" pitchFamily="18" charset="0"/>
                      </a:rPr>
                      <m:t>log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‖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𝛩</m:t>
                    </m:r>
                    <m:sSup>
                      <m:sSup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  <m:sup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Palatino"/>
                  </a:rPr>
                  <a:t> 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log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dirty="0">
                    <a:latin typeface="Palatino"/>
                  </a:rPr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004" y="1334347"/>
                <a:ext cx="7707742" cy="4494051"/>
              </a:xfrm>
              <a:prstGeom prst="rect">
                <a:avLst/>
              </a:prstGeom>
              <a:blipFill>
                <a:blip r:embed="rId2"/>
                <a:stretch>
                  <a:fillRect l="-1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14362" y="250428"/>
            <a:ext cx="79288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Loss function</a:t>
            </a:r>
          </a:p>
        </p:txBody>
      </p:sp>
    </p:spTree>
    <p:extLst>
      <p:ext uri="{BB962C8B-B14F-4D97-AF65-F5344CB8AC3E}">
        <p14:creationId xmlns:p14="http://schemas.microsoft.com/office/powerpoint/2010/main" val="1819643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26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268017" y="996690"/>
                <a:ext cx="8904106" cy="56135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/>
                  </a:rPr>
                  <a:t>The local gradients are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800" dirty="0">
                  <a:latin typeface="Palatino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3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</m:num>
                      <m:den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CN" altLang="en-US" sz="32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zh-CN" altLang="en-US" sz="32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𝑜</m:t>
                        </m:r>
                      </m:num>
                      <m:den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zh-CN" altLang="en-US" sz="320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𝛩</m:t>
                        </m:r>
                        <m:sSup>
                          <m:sSup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‖</m:t>
                            </m:r>
                          </m:e>
                          <m:sup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32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3200" dirty="0"/>
                  <a:t> 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  <a:p>
                <a14:m>
                  <m:oMath xmlns:m="http://schemas.openxmlformats.org/officeDocument/2006/math">
                    <m:r>
                      <a:rPr lang="zh-CN" altLang="en-US" sz="280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d>
                              <m:d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sz="280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zh-CN" altLang="en-US" sz="28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zh-CN" altLang="en-US" sz="3200">
                        <a:latin typeface="Cambria Math" panose="02040503050406030204" pitchFamily="18" charset="0"/>
                      </a:rPr>
                      <m:t>=−(1−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sz="320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20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32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zh-CN" alt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2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32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3200" dirty="0"/>
                  <a:t> </a:t>
                </a:r>
                <a:endParaRPr lang="en-US" altLang="zh-CN" sz="3200" dirty="0"/>
              </a:p>
              <a:p>
                <a:endParaRPr lang="zh-CN" altLang="en-US" sz="32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</m:num>
                      <m:den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zh-CN" altLang="en-US" sz="2800">
                        <a:latin typeface="Cambria Math" panose="02040503050406030204" pitchFamily="18" charset="0"/>
                      </a:rPr>
                      <m:t>=−(1−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sz="280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17" y="996690"/>
                <a:ext cx="8904106" cy="5613588"/>
              </a:xfrm>
              <a:prstGeom prst="rect">
                <a:avLst/>
              </a:prstGeom>
              <a:blipFill>
                <a:blip r:embed="rId2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07219" y="288804"/>
            <a:ext cx="78251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Gradients</a:t>
            </a:r>
          </a:p>
        </p:txBody>
      </p:sp>
    </p:spTree>
    <p:extLst>
      <p:ext uri="{BB962C8B-B14F-4D97-AF65-F5344CB8AC3E}">
        <p14:creationId xmlns:p14="http://schemas.microsoft.com/office/powerpoint/2010/main" val="1004788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50082" y="252434"/>
            <a:ext cx="78697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D1220D-C3D2-44C4-8977-10E124C1F306}"/>
                  </a:ext>
                </a:extLst>
              </p:cNvPr>
              <p:cNvSpPr/>
              <p:nvPr/>
            </p:nvSpPr>
            <p:spPr>
              <a:xfrm>
                <a:off x="1379269" y="995604"/>
                <a:ext cx="8019471" cy="5457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=−(1−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)⋅(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⋅2(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=−(1−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)⋅(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⋅2(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 </a:t>
                </a:r>
                <a:r>
                  <a:rPr lang="en-US" altLang="zh-CN" sz="2400" dirty="0"/>
                  <a:t>		    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=−2(1−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=−2(1−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=−2(1−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=−2(1−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)⋅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)+2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8D1220D-C3D2-44C4-8977-10E124C1F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269" y="995604"/>
                <a:ext cx="8019471" cy="5457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788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28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100137" y="1217570"/>
                <a:ext cx="8874781" cy="4283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>
                    <a:latin typeface="Cambria Math" panose="02040503050406030204" pitchFamily="18" charset="0"/>
                  </a:rPr>
                  <a:t>In matrix vector notation</a:t>
                </a:r>
              </a:p>
              <a:p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𝐮</m:t>
                        </m:r>
                      </m:den>
                    </m:f>
                    <m:r>
                      <m:rPr>
                        <m:nor/>
                      </m:rP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</m:d>
                          </m:num>
                          <m:den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en-US" altLang="zh-CN" sz="2400" dirty="0"/>
                  <a:t> </a:t>
                </a:r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−(1−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,−(1−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/>
              </a:p>
              <a:p>
                <a14:m>
                  <m:oMath xmlns:m="http://schemas.openxmlformats.org/officeDocument/2006/math">
                    <m:r>
                      <a:rPr lang="zh-CN" altLang="en-US" sz="2400">
                        <a:latin typeface="Cambria Math" panose="02040503050406030204" pitchFamily="18" charset="0"/>
                      </a:rPr>
                      <m:t>=−(1−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𝑜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altLang="zh-CN" sz="2400" dirty="0"/>
                  <a:t> </a:t>
                </a:r>
              </a:p>
              <a:p>
                <a:endParaRPr lang="zh-CN" altLang="en-US" sz="240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𝐖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𝛩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𝛩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</m:sub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𝛩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  <m:d>
                                    <m:d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b="1">
                                              <a:latin typeface="Cambria Math" panose="02040503050406030204" pitchFamily="18" charset="0"/>
                                            </a:rPr>
                                            <m:t>𝐱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zh-CN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𝛩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zh-CN" altLang="en-US" sz="240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</m:sub>
                                    <m:sup>
                                      <m:r>
                                        <a:rPr lang="zh-CN" alt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 </a:t>
                </a:r>
                <a:endParaRPr lang="en-US" altLang="zh-CN" sz="2400" dirty="0"/>
              </a:p>
              <a:p>
                <a:endParaRPr lang="zh-CN" altLang="en-US" sz="2400" baseline="-250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137" y="1217570"/>
                <a:ext cx="8874781" cy="4283609"/>
              </a:xfrm>
              <a:prstGeom prst="rect">
                <a:avLst/>
              </a:prstGeom>
              <a:blipFill>
                <a:blip r:embed="rId2"/>
                <a:stretch>
                  <a:fillRect l="-1030" t="-1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42938" y="194771"/>
            <a:ext cx="81653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Matrix-vector notation of 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13584D-091C-4FD3-A46B-FD42F2EA36CC}"/>
                  </a:ext>
                </a:extLst>
              </p:cNvPr>
              <p:cNvSpPr txBox="1"/>
              <p:nvPr/>
            </p:nvSpPr>
            <p:spPr>
              <a:xfrm>
                <a:off x="2260997" y="5508762"/>
                <a:ext cx="37959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913584D-091C-4FD3-A46B-FD42F2EA3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997" y="5508762"/>
                <a:ext cx="3795976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984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1790848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176713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542A-83D4-472F-939A-2FFAABFB6848}"/>
              </a:ext>
            </a:extLst>
          </p:cNvPr>
          <p:cNvSpPr/>
          <p:nvPr/>
        </p:nvSpPr>
        <p:spPr>
          <a:xfrm>
            <a:off x="1171035" y="1606576"/>
            <a:ext cx="7707742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Now calculate gradients</a:t>
            </a:r>
            <a:endParaRPr lang="zh-CN" altLang="en-US" sz="2400" dirty="0">
              <a:latin typeface="Palatino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64369" y="226837"/>
            <a:ext cx="753518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Computation graph for a neural network</a:t>
            </a: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7C29C890-5CC3-41DF-AB4B-472FA5229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860" y="2701536"/>
            <a:ext cx="8515350" cy="314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074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542A-83D4-472F-939A-2FFAABFB6848}"/>
              </a:ext>
            </a:extLst>
          </p:cNvPr>
          <p:cNvSpPr/>
          <p:nvPr/>
        </p:nvSpPr>
        <p:spPr>
          <a:xfrm>
            <a:off x="692944" y="1374767"/>
            <a:ext cx="11083529" cy="4467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above process is </a:t>
            </a:r>
            <a:r>
              <a:rPr lang="en-US" altLang="zh-CN" sz="2400" i="1" dirty="0">
                <a:latin typeface="Palatino"/>
              </a:rPr>
              <a:t>tedious</a:t>
            </a:r>
            <a:r>
              <a:rPr lang="en-US" altLang="zh-CN" sz="2400" dirty="0">
                <a:latin typeface="Palatino"/>
              </a:rPr>
              <a:t> for large neural nets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Solution: perform </a:t>
            </a:r>
            <a:r>
              <a:rPr lang="en-US" altLang="zh-CN" sz="2400" b="1" dirty="0">
                <a:latin typeface="Palatino"/>
              </a:rPr>
              <a:t>modularized</a:t>
            </a:r>
            <a:r>
              <a:rPr lang="en-US" altLang="zh-CN" sz="2400" dirty="0">
                <a:latin typeface="Palatino"/>
              </a:rPr>
              <a:t> and incremental gradient calculation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Back-propagation allows modularization of neural network components in deep networks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forward computation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back-propagation rule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partial derivative of the loss with respect to the </a:t>
            </a:r>
            <a:r>
              <a:rPr lang="en-US" altLang="zh-CN" sz="2400" b="1" dirty="0">
                <a:latin typeface="Palatino"/>
              </a:rPr>
              <a:t>model parameters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partial derivative of the loss with respect to the </a:t>
            </a:r>
            <a:r>
              <a:rPr lang="en-US" altLang="zh-CN" sz="2400" b="1" dirty="0">
                <a:latin typeface="Palatino"/>
              </a:rPr>
              <a:t>input</a:t>
            </a:r>
            <a:r>
              <a:rPr lang="en-US" altLang="zh-CN" sz="2400" dirty="0">
                <a:latin typeface="Palatino"/>
              </a:rPr>
              <a:t> layer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42925" y="96785"/>
            <a:ext cx="6290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480539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5D542A-83D4-472F-939A-2FFAABFB6848}"/>
              </a:ext>
            </a:extLst>
          </p:cNvPr>
          <p:cNvSpPr/>
          <p:nvPr/>
        </p:nvSpPr>
        <p:spPr>
          <a:xfrm>
            <a:off x="692944" y="1374767"/>
            <a:ext cx="11083529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For each layer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structure – input to output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input --  gradient on output nodes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computation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partial derivative with respect to the </a:t>
            </a:r>
            <a:r>
              <a:rPr lang="en-US" altLang="zh-CN" sz="2400" b="1" dirty="0">
                <a:latin typeface="Palatino"/>
              </a:rPr>
              <a:t>model parameters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the partial derivative with respect to the </a:t>
            </a:r>
            <a:r>
              <a:rPr lang="en-US" altLang="zh-CN" sz="2400" b="1" dirty="0">
                <a:latin typeface="Palatino"/>
              </a:rPr>
              <a:t>input</a:t>
            </a:r>
            <a:r>
              <a:rPr lang="en-US" altLang="zh-CN" sz="2400" dirty="0">
                <a:latin typeface="Palatino"/>
              </a:rPr>
              <a:t> nodes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42925" y="96785"/>
            <a:ext cx="6290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Back-propagation</a:t>
            </a:r>
          </a:p>
        </p:txBody>
      </p:sp>
    </p:spTree>
    <p:extLst>
      <p:ext uri="{BB962C8B-B14F-4D97-AF65-F5344CB8AC3E}">
        <p14:creationId xmlns:p14="http://schemas.microsoft.com/office/powerpoint/2010/main" val="18294378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49DB7B-EB1F-4BA0-A0A8-959517492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31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28638" y="178483"/>
            <a:ext cx="61335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Back-propagation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E3CF4C6-D2D5-4ABC-9FCB-8997A4ED796A}"/>
                  </a:ext>
                </a:extLst>
              </p:cNvPr>
              <p:cNvSpPr/>
              <p:nvPr/>
            </p:nvSpPr>
            <p:spPr>
              <a:xfrm>
                <a:off x="1138986" y="907298"/>
                <a:ext cx="8451498" cy="5363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en-US" altLang="zh-CN" sz="2400" dirty="0">
                  <a:latin typeface="Palatino"/>
                </a:endParaRPr>
              </a:p>
              <a:p>
                <a:r>
                  <a:rPr lang="en-US" altLang="zh-CN" sz="2400" dirty="0">
                    <a:latin typeface="Palatino"/>
                  </a:rPr>
                  <a:t>For the MLP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>
                                      <a:latin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zh-CN" altLang="en-US" sz="2400" i="1">
                          <a:latin typeface="Palatino"/>
                        </a:rPr>
                        <m:t>   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𝐮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  <a:p>
                <a:r>
                  <a:rPr lang="en-US" altLang="zh-CN" sz="2400" dirty="0">
                    <a:latin typeface="Palatino"/>
                  </a:rPr>
                  <a:t>For SGD, the local loss 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𝛩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+‖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𝛩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‖</m:t>
                          </m:r>
                        </m:e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  <a:p>
                <a:r>
                  <a:rPr lang="en-US" altLang="zh-CN" sz="2400" dirty="0">
                    <a:latin typeface="Palatino"/>
                  </a:rPr>
                  <a:t>For the layer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𝐲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, input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𝑜</m:t>
                        </m:r>
                      </m:den>
                    </m:f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𝐮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𝐲</m:t>
                      </m:r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𝐲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𝐮</m:t>
                      </m:r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  <a:p>
                <a:r>
                  <a:rPr lang="en-US" altLang="zh-CN" sz="2400" dirty="0">
                    <a:latin typeface="Palatino"/>
                  </a:rPr>
                  <a:t>For the layer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→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, input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p>
                        </m:sSup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𝐲</m:t>
                        </m:r>
                      </m:den>
                    </m:f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𝐲</m:t>
                          </m:r>
                        </m:den>
                      </m:f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e>
                            <m:sup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E3CF4C6-D2D5-4ABC-9FCB-8997A4ED7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986" y="907298"/>
                <a:ext cx="8451498" cy="5363328"/>
              </a:xfrm>
              <a:prstGeom prst="rect">
                <a:avLst/>
              </a:prstGeom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4143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32222" y="239194"/>
            <a:ext cx="774484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Back-propagation for calculating gradients for arbitrary network</a:t>
            </a:r>
          </a:p>
        </p:txBody>
      </p:sp>
      <p:pic>
        <p:nvPicPr>
          <p:cNvPr id="3" name="图片 2" descr="文本&#10;&#10;描述已自动生成">
            <a:extLst>
              <a:ext uri="{FF2B5EF4-FFF2-40B4-BE49-F238E27FC236}">
                <a16:creationId xmlns:a16="http://schemas.microsoft.com/office/drawing/2014/main" id="{25BFF62D-9C72-4DFF-B287-9B2464DE3D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24"/>
          <a:stretch/>
        </p:blipFill>
        <p:spPr>
          <a:xfrm>
            <a:off x="1467424" y="1785937"/>
            <a:ext cx="8207022" cy="438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857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10790" y="214721"/>
            <a:ext cx="77678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Parameter Initialization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1128713" y="1113378"/>
                <a:ext cx="8910637" cy="5450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Randomly initialize the parameters with different values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Given a model parameter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>
                    <a:latin typeface="Palatino"/>
                  </a:rPr>
                  <a:t>at the first layer, initialization of each element in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𝐖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 include</a:t>
                </a: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 altLang="zh-CN" sz="2400" dirty="0">
                    <a:latin typeface="Palatino"/>
                  </a:rPr>
                  <a:t>Xavier Uniform Initialization.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𝒰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zh-CN" altLang="en-US" sz="2400" dirty="0"/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 altLang="zh-CN" sz="2400" dirty="0">
                    <a:latin typeface="Palatino"/>
                  </a:rPr>
                  <a:t>Xavier Normal Initialization.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 altLang="zh-CN" sz="2400" dirty="0" err="1">
                    <a:latin typeface="Palatino"/>
                  </a:rPr>
                  <a:t>Kaiming</a:t>
                </a:r>
                <a:r>
                  <a:rPr lang="en-US" altLang="zh-CN" sz="2400" dirty="0">
                    <a:latin typeface="Palatino"/>
                  </a:rPr>
                  <a:t> Uniform Initialization.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𝒰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zh-CN" altLang="en-US" sz="20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zh-CN" altLang="en-US" sz="20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+mj-lt"/>
                  <a:buAutoNum type="arabicPeriod"/>
                </a:pPr>
                <a:r>
                  <a:rPr lang="en-US" altLang="zh-CN" sz="2400" dirty="0" err="1">
                    <a:latin typeface="Palatino"/>
                  </a:rPr>
                  <a:t>Kaiming</a:t>
                </a:r>
                <a:r>
                  <a:rPr lang="en-US" altLang="zh-CN" sz="2400" dirty="0">
                    <a:latin typeface="Palatino"/>
                  </a:rPr>
                  <a:t> Normal Initialization.</a:t>
                </a:r>
                <a14:m>
                  <m:oMath xmlns:m="http://schemas.openxmlformats.org/officeDocument/2006/math">
                    <m:r>
                      <a:rPr lang="zh-CN" altLang="en-US" sz="2000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2000">
                        <a:latin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zh-CN" altLang="en-US" sz="20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713" y="1113378"/>
                <a:ext cx="8910637" cy="5450403"/>
              </a:xfrm>
              <a:prstGeom prst="rect">
                <a:avLst/>
              </a:prstGeom>
              <a:blipFill>
                <a:blip r:embed="rId3"/>
                <a:stretch>
                  <a:fillRect l="-13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7795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41480135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90328" y="259096"/>
            <a:ext cx="8067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Text Classification Structure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9EC68B-50E8-43EC-93A6-3DE03C45B5FF}"/>
              </a:ext>
            </a:extLst>
          </p:cNvPr>
          <p:cNvSpPr/>
          <p:nvPr/>
        </p:nvSpPr>
        <p:spPr>
          <a:xfrm>
            <a:off x="590328" y="1321947"/>
            <a:ext cx="8385863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Neural hidden layers are dense low-dimensional vectors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Input still discrete sparse high-dimensional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/>
            </a:endParaRPr>
          </a:p>
        </p:txBody>
      </p:sp>
      <p:sp>
        <p:nvSpPr>
          <p:cNvPr id="8" name="流程图: 接点 3">
            <a:extLst>
              <a:ext uri="{FF2B5EF4-FFF2-40B4-BE49-F238E27FC236}">
                <a16:creationId xmlns:a16="http://schemas.microsoft.com/office/drawing/2014/main" id="{B6095EF9-F881-C84A-B31B-620A23235580}"/>
              </a:ext>
            </a:extLst>
          </p:cNvPr>
          <p:cNvSpPr/>
          <p:nvPr/>
        </p:nvSpPr>
        <p:spPr>
          <a:xfrm>
            <a:off x="5719065" y="4544451"/>
            <a:ext cx="159707" cy="1597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流程图: 接点 4">
            <a:extLst>
              <a:ext uri="{FF2B5EF4-FFF2-40B4-BE49-F238E27FC236}">
                <a16:creationId xmlns:a16="http://schemas.microsoft.com/office/drawing/2014/main" id="{8B25AA34-1DFB-8946-B5C0-4E81411BCF75}"/>
              </a:ext>
            </a:extLst>
          </p:cNvPr>
          <p:cNvSpPr/>
          <p:nvPr/>
        </p:nvSpPr>
        <p:spPr>
          <a:xfrm>
            <a:off x="5719066" y="2977654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流程图: 接点 5">
            <a:extLst>
              <a:ext uri="{FF2B5EF4-FFF2-40B4-BE49-F238E27FC236}">
                <a16:creationId xmlns:a16="http://schemas.microsoft.com/office/drawing/2014/main" id="{CE5118AC-A132-4042-815C-C2A3764E019D}"/>
              </a:ext>
            </a:extLst>
          </p:cNvPr>
          <p:cNvSpPr/>
          <p:nvPr/>
        </p:nvSpPr>
        <p:spPr>
          <a:xfrm>
            <a:off x="5719066" y="3299155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流程图: 接点 6">
            <a:extLst>
              <a:ext uri="{FF2B5EF4-FFF2-40B4-BE49-F238E27FC236}">
                <a16:creationId xmlns:a16="http://schemas.microsoft.com/office/drawing/2014/main" id="{BFB96A8D-BECE-CD43-92E0-230A21350B6C}"/>
              </a:ext>
            </a:extLst>
          </p:cNvPr>
          <p:cNvSpPr/>
          <p:nvPr/>
        </p:nvSpPr>
        <p:spPr>
          <a:xfrm>
            <a:off x="5725329" y="3595604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接点 7">
            <a:extLst>
              <a:ext uri="{FF2B5EF4-FFF2-40B4-BE49-F238E27FC236}">
                <a16:creationId xmlns:a16="http://schemas.microsoft.com/office/drawing/2014/main" id="{151B22DB-E899-4B40-BB1D-6BC3DF54D8F3}"/>
              </a:ext>
            </a:extLst>
          </p:cNvPr>
          <p:cNvSpPr/>
          <p:nvPr/>
        </p:nvSpPr>
        <p:spPr>
          <a:xfrm>
            <a:off x="5719065" y="4198420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流程图: 接点 8">
            <a:extLst>
              <a:ext uri="{FF2B5EF4-FFF2-40B4-BE49-F238E27FC236}">
                <a16:creationId xmlns:a16="http://schemas.microsoft.com/office/drawing/2014/main" id="{B61A8E21-E12F-2A4B-8F9C-EFA140BDF29C}"/>
              </a:ext>
            </a:extLst>
          </p:cNvPr>
          <p:cNvSpPr/>
          <p:nvPr/>
        </p:nvSpPr>
        <p:spPr>
          <a:xfrm>
            <a:off x="5719065" y="4890482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流程图: 接点 9">
            <a:extLst>
              <a:ext uri="{FF2B5EF4-FFF2-40B4-BE49-F238E27FC236}">
                <a16:creationId xmlns:a16="http://schemas.microsoft.com/office/drawing/2014/main" id="{8402D54F-C0F4-8F45-A004-58034947D272}"/>
              </a:ext>
            </a:extLst>
          </p:cNvPr>
          <p:cNvSpPr/>
          <p:nvPr/>
        </p:nvSpPr>
        <p:spPr>
          <a:xfrm>
            <a:off x="5720109" y="5530875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流程图: 接点 10">
            <a:extLst>
              <a:ext uri="{FF2B5EF4-FFF2-40B4-BE49-F238E27FC236}">
                <a16:creationId xmlns:a16="http://schemas.microsoft.com/office/drawing/2014/main" id="{9FAD28AB-2D42-2D49-A5E9-9A3A27F04FAF}"/>
              </a:ext>
            </a:extLst>
          </p:cNvPr>
          <p:cNvSpPr/>
          <p:nvPr/>
        </p:nvSpPr>
        <p:spPr>
          <a:xfrm>
            <a:off x="5719065" y="6496943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1">
            <a:extLst>
              <a:ext uri="{FF2B5EF4-FFF2-40B4-BE49-F238E27FC236}">
                <a16:creationId xmlns:a16="http://schemas.microsoft.com/office/drawing/2014/main" id="{84B09F2A-5DDB-D244-B0DF-6005034DB791}"/>
              </a:ext>
            </a:extLst>
          </p:cNvPr>
          <p:cNvSpPr/>
          <p:nvPr/>
        </p:nvSpPr>
        <p:spPr>
          <a:xfrm>
            <a:off x="5719065" y="5876906"/>
            <a:ext cx="159707" cy="1597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2">
            <a:extLst>
              <a:ext uri="{FF2B5EF4-FFF2-40B4-BE49-F238E27FC236}">
                <a16:creationId xmlns:a16="http://schemas.microsoft.com/office/drawing/2014/main" id="{8F5821F0-4FAD-C644-9B81-47E7889D7ACE}"/>
              </a:ext>
            </a:extLst>
          </p:cNvPr>
          <p:cNvSpPr txBox="1"/>
          <p:nvPr/>
        </p:nvSpPr>
        <p:spPr>
          <a:xfrm>
            <a:off x="5632550" y="3833924"/>
            <a:ext cx="492443" cy="268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18" name="文本框 13">
            <a:extLst>
              <a:ext uri="{FF2B5EF4-FFF2-40B4-BE49-F238E27FC236}">
                <a16:creationId xmlns:a16="http://schemas.microsoft.com/office/drawing/2014/main" id="{D24D6246-5761-DB45-83A1-14081E1278FB}"/>
              </a:ext>
            </a:extLst>
          </p:cNvPr>
          <p:cNvSpPr txBox="1"/>
          <p:nvPr/>
        </p:nvSpPr>
        <p:spPr>
          <a:xfrm>
            <a:off x="5632549" y="5141973"/>
            <a:ext cx="492443" cy="268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19" name="文本框 14">
            <a:extLst>
              <a:ext uri="{FF2B5EF4-FFF2-40B4-BE49-F238E27FC236}">
                <a16:creationId xmlns:a16="http://schemas.microsoft.com/office/drawing/2014/main" id="{5BE540CA-119E-284E-8511-EA8461083E34}"/>
              </a:ext>
            </a:extLst>
          </p:cNvPr>
          <p:cNvSpPr txBox="1"/>
          <p:nvPr/>
        </p:nvSpPr>
        <p:spPr>
          <a:xfrm>
            <a:off x="5632549" y="6132121"/>
            <a:ext cx="492443" cy="268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20" name="流程图: 接点 15">
            <a:extLst>
              <a:ext uri="{FF2B5EF4-FFF2-40B4-BE49-F238E27FC236}">
                <a16:creationId xmlns:a16="http://schemas.microsoft.com/office/drawing/2014/main" id="{BACDC257-9C67-C04D-9BE2-715B3ABE831E}"/>
              </a:ext>
            </a:extLst>
          </p:cNvPr>
          <p:cNvSpPr/>
          <p:nvPr/>
        </p:nvSpPr>
        <p:spPr>
          <a:xfrm>
            <a:off x="6936178" y="4069506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接点 16">
            <a:extLst>
              <a:ext uri="{FF2B5EF4-FFF2-40B4-BE49-F238E27FC236}">
                <a16:creationId xmlns:a16="http://schemas.microsoft.com/office/drawing/2014/main" id="{91344D03-4ABD-5746-B074-6792957A18E4}"/>
              </a:ext>
            </a:extLst>
          </p:cNvPr>
          <p:cNvSpPr/>
          <p:nvPr/>
        </p:nvSpPr>
        <p:spPr>
          <a:xfrm>
            <a:off x="6936178" y="4409796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接点 17">
            <a:extLst>
              <a:ext uri="{FF2B5EF4-FFF2-40B4-BE49-F238E27FC236}">
                <a16:creationId xmlns:a16="http://schemas.microsoft.com/office/drawing/2014/main" id="{389C0F5F-652F-EF42-828F-F1C69E18A418}"/>
              </a:ext>
            </a:extLst>
          </p:cNvPr>
          <p:cNvSpPr/>
          <p:nvPr/>
        </p:nvSpPr>
        <p:spPr>
          <a:xfrm>
            <a:off x="6936178" y="5046013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19">
            <a:extLst>
              <a:ext uri="{FF2B5EF4-FFF2-40B4-BE49-F238E27FC236}">
                <a16:creationId xmlns:a16="http://schemas.microsoft.com/office/drawing/2014/main" id="{69465252-5B3E-E74C-AA92-88F8C57FAB25}"/>
              </a:ext>
            </a:extLst>
          </p:cNvPr>
          <p:cNvSpPr txBox="1"/>
          <p:nvPr/>
        </p:nvSpPr>
        <p:spPr>
          <a:xfrm>
            <a:off x="6849663" y="4673426"/>
            <a:ext cx="492443" cy="268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24" name="流程图: 接点 20">
            <a:extLst>
              <a:ext uri="{FF2B5EF4-FFF2-40B4-BE49-F238E27FC236}">
                <a16:creationId xmlns:a16="http://schemas.microsoft.com/office/drawing/2014/main" id="{3A136F65-A919-8A4C-A6D8-1BEC3108A374}"/>
              </a:ext>
            </a:extLst>
          </p:cNvPr>
          <p:cNvSpPr/>
          <p:nvPr/>
        </p:nvSpPr>
        <p:spPr>
          <a:xfrm>
            <a:off x="7746194" y="4569503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36">
            <a:extLst>
              <a:ext uri="{FF2B5EF4-FFF2-40B4-BE49-F238E27FC236}">
                <a16:creationId xmlns:a16="http://schemas.microsoft.com/office/drawing/2014/main" id="{C591C8F0-DEE7-4649-BCAA-3FB45234AB61}"/>
              </a:ext>
            </a:extLst>
          </p:cNvPr>
          <p:cNvCxnSpPr>
            <a:cxnSpLocks/>
            <a:stCxn id="9" idx="6"/>
            <a:endCxn id="20" idx="2"/>
          </p:cNvCxnSpPr>
          <p:nvPr/>
        </p:nvCxnSpPr>
        <p:spPr>
          <a:xfrm>
            <a:off x="5878773" y="3057508"/>
            <a:ext cx="1057405" cy="1091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37">
            <a:extLst>
              <a:ext uri="{FF2B5EF4-FFF2-40B4-BE49-F238E27FC236}">
                <a16:creationId xmlns:a16="http://schemas.microsoft.com/office/drawing/2014/main" id="{638C1BF5-3604-1944-A605-3B0FCCDCBE3E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5878773" y="3379009"/>
            <a:ext cx="1057405" cy="770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41">
            <a:extLst>
              <a:ext uri="{FF2B5EF4-FFF2-40B4-BE49-F238E27FC236}">
                <a16:creationId xmlns:a16="http://schemas.microsoft.com/office/drawing/2014/main" id="{382A5F19-2BAA-034E-A89A-EAEDD46A23F4}"/>
              </a:ext>
            </a:extLst>
          </p:cNvPr>
          <p:cNvCxnSpPr>
            <a:cxnSpLocks/>
            <a:stCxn id="11" idx="6"/>
            <a:endCxn id="20" idx="2"/>
          </p:cNvCxnSpPr>
          <p:nvPr/>
        </p:nvCxnSpPr>
        <p:spPr>
          <a:xfrm>
            <a:off x="5885036" y="3675458"/>
            <a:ext cx="1051142" cy="47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44">
            <a:extLst>
              <a:ext uri="{FF2B5EF4-FFF2-40B4-BE49-F238E27FC236}">
                <a16:creationId xmlns:a16="http://schemas.microsoft.com/office/drawing/2014/main" id="{8646878B-60BD-7444-8285-B84E5125195F}"/>
              </a:ext>
            </a:extLst>
          </p:cNvPr>
          <p:cNvCxnSpPr>
            <a:cxnSpLocks/>
            <a:stCxn id="12" idx="6"/>
            <a:endCxn id="20" idx="2"/>
          </p:cNvCxnSpPr>
          <p:nvPr/>
        </p:nvCxnSpPr>
        <p:spPr>
          <a:xfrm flipV="1">
            <a:off x="5878772" y="4149360"/>
            <a:ext cx="1057406" cy="128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47">
            <a:extLst>
              <a:ext uri="{FF2B5EF4-FFF2-40B4-BE49-F238E27FC236}">
                <a16:creationId xmlns:a16="http://schemas.microsoft.com/office/drawing/2014/main" id="{C82112E6-E467-BB4D-9C73-C2F1576BADD6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5878772" y="4149360"/>
            <a:ext cx="1057406" cy="474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50">
            <a:extLst>
              <a:ext uri="{FF2B5EF4-FFF2-40B4-BE49-F238E27FC236}">
                <a16:creationId xmlns:a16="http://schemas.microsoft.com/office/drawing/2014/main" id="{BC4ABF64-F929-7B44-9954-C7396C892371}"/>
              </a:ext>
            </a:extLst>
          </p:cNvPr>
          <p:cNvCxnSpPr>
            <a:cxnSpLocks/>
            <a:stCxn id="13" idx="6"/>
            <a:endCxn id="20" idx="2"/>
          </p:cNvCxnSpPr>
          <p:nvPr/>
        </p:nvCxnSpPr>
        <p:spPr>
          <a:xfrm flipV="1">
            <a:off x="5878772" y="4149360"/>
            <a:ext cx="1057406" cy="820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53">
            <a:extLst>
              <a:ext uri="{FF2B5EF4-FFF2-40B4-BE49-F238E27FC236}">
                <a16:creationId xmlns:a16="http://schemas.microsoft.com/office/drawing/2014/main" id="{0C9F48FE-3BD8-C741-A22D-A19E1423F5A9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 flipV="1">
            <a:off x="5879816" y="4149360"/>
            <a:ext cx="1056362" cy="1461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56">
            <a:extLst>
              <a:ext uri="{FF2B5EF4-FFF2-40B4-BE49-F238E27FC236}">
                <a16:creationId xmlns:a16="http://schemas.microsoft.com/office/drawing/2014/main" id="{AD6D249D-CC41-3946-AF58-1CE1E69A292E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5878772" y="4149360"/>
            <a:ext cx="1057406" cy="180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59">
            <a:extLst>
              <a:ext uri="{FF2B5EF4-FFF2-40B4-BE49-F238E27FC236}">
                <a16:creationId xmlns:a16="http://schemas.microsoft.com/office/drawing/2014/main" id="{AA6EB13F-BDA0-784C-9B33-21E88E75983D}"/>
              </a:ext>
            </a:extLst>
          </p:cNvPr>
          <p:cNvCxnSpPr>
            <a:cxnSpLocks/>
            <a:stCxn id="15" idx="7"/>
            <a:endCxn id="20" idx="2"/>
          </p:cNvCxnSpPr>
          <p:nvPr/>
        </p:nvCxnSpPr>
        <p:spPr>
          <a:xfrm flipV="1">
            <a:off x="5855383" y="4149360"/>
            <a:ext cx="1080795" cy="2370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流程图: 接点 62">
            <a:extLst>
              <a:ext uri="{FF2B5EF4-FFF2-40B4-BE49-F238E27FC236}">
                <a16:creationId xmlns:a16="http://schemas.microsoft.com/office/drawing/2014/main" id="{A10F286A-4AB2-FE45-8642-D23C2CD19DED}"/>
              </a:ext>
            </a:extLst>
          </p:cNvPr>
          <p:cNvSpPr/>
          <p:nvPr/>
        </p:nvSpPr>
        <p:spPr>
          <a:xfrm>
            <a:off x="3003006" y="4552281"/>
            <a:ext cx="159707" cy="1597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流程图: 接点 63">
            <a:extLst>
              <a:ext uri="{FF2B5EF4-FFF2-40B4-BE49-F238E27FC236}">
                <a16:creationId xmlns:a16="http://schemas.microsoft.com/office/drawing/2014/main" id="{9597443F-89F8-7540-89E4-A140AAEC404E}"/>
              </a:ext>
            </a:extLst>
          </p:cNvPr>
          <p:cNvSpPr/>
          <p:nvPr/>
        </p:nvSpPr>
        <p:spPr>
          <a:xfrm>
            <a:off x="3003007" y="2985484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流程图: 接点 64">
            <a:extLst>
              <a:ext uri="{FF2B5EF4-FFF2-40B4-BE49-F238E27FC236}">
                <a16:creationId xmlns:a16="http://schemas.microsoft.com/office/drawing/2014/main" id="{07D74DE7-FF06-7946-AA58-A657A637EF64}"/>
              </a:ext>
            </a:extLst>
          </p:cNvPr>
          <p:cNvSpPr/>
          <p:nvPr/>
        </p:nvSpPr>
        <p:spPr>
          <a:xfrm>
            <a:off x="3003007" y="3306985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流程图: 接点 65">
            <a:extLst>
              <a:ext uri="{FF2B5EF4-FFF2-40B4-BE49-F238E27FC236}">
                <a16:creationId xmlns:a16="http://schemas.microsoft.com/office/drawing/2014/main" id="{D1D6E6FD-F567-E345-83EE-8EDBB42A0A99}"/>
              </a:ext>
            </a:extLst>
          </p:cNvPr>
          <p:cNvSpPr/>
          <p:nvPr/>
        </p:nvSpPr>
        <p:spPr>
          <a:xfrm>
            <a:off x="3009270" y="3603434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流程图: 接点 66">
            <a:extLst>
              <a:ext uri="{FF2B5EF4-FFF2-40B4-BE49-F238E27FC236}">
                <a16:creationId xmlns:a16="http://schemas.microsoft.com/office/drawing/2014/main" id="{72DE2F92-5ADD-384D-9BFB-AF7D6AD3546F}"/>
              </a:ext>
            </a:extLst>
          </p:cNvPr>
          <p:cNvSpPr/>
          <p:nvPr/>
        </p:nvSpPr>
        <p:spPr>
          <a:xfrm>
            <a:off x="3003006" y="4206250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流程图: 接点 67">
            <a:extLst>
              <a:ext uri="{FF2B5EF4-FFF2-40B4-BE49-F238E27FC236}">
                <a16:creationId xmlns:a16="http://schemas.microsoft.com/office/drawing/2014/main" id="{B2106C85-29B6-3449-B28C-7542450FEF05}"/>
              </a:ext>
            </a:extLst>
          </p:cNvPr>
          <p:cNvSpPr/>
          <p:nvPr/>
        </p:nvSpPr>
        <p:spPr>
          <a:xfrm>
            <a:off x="3003006" y="4898312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流程图: 接点 68">
            <a:extLst>
              <a:ext uri="{FF2B5EF4-FFF2-40B4-BE49-F238E27FC236}">
                <a16:creationId xmlns:a16="http://schemas.microsoft.com/office/drawing/2014/main" id="{FC600CAE-F1EC-8E48-8B6F-2694D54F63A9}"/>
              </a:ext>
            </a:extLst>
          </p:cNvPr>
          <p:cNvSpPr/>
          <p:nvPr/>
        </p:nvSpPr>
        <p:spPr>
          <a:xfrm>
            <a:off x="3004050" y="5538705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流程图: 接点 69">
            <a:extLst>
              <a:ext uri="{FF2B5EF4-FFF2-40B4-BE49-F238E27FC236}">
                <a16:creationId xmlns:a16="http://schemas.microsoft.com/office/drawing/2014/main" id="{48E659C5-211A-DC45-9F47-AE8CDD8D1294}"/>
              </a:ext>
            </a:extLst>
          </p:cNvPr>
          <p:cNvSpPr/>
          <p:nvPr/>
        </p:nvSpPr>
        <p:spPr>
          <a:xfrm>
            <a:off x="3003006" y="6504773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流程图: 接点 70">
            <a:extLst>
              <a:ext uri="{FF2B5EF4-FFF2-40B4-BE49-F238E27FC236}">
                <a16:creationId xmlns:a16="http://schemas.microsoft.com/office/drawing/2014/main" id="{2AAB3844-A21D-F843-99A5-680345D092FB}"/>
              </a:ext>
            </a:extLst>
          </p:cNvPr>
          <p:cNvSpPr/>
          <p:nvPr/>
        </p:nvSpPr>
        <p:spPr>
          <a:xfrm>
            <a:off x="3003006" y="5884736"/>
            <a:ext cx="159707" cy="159707"/>
          </a:xfrm>
          <a:prstGeom prst="flowChartConnector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71">
            <a:extLst>
              <a:ext uri="{FF2B5EF4-FFF2-40B4-BE49-F238E27FC236}">
                <a16:creationId xmlns:a16="http://schemas.microsoft.com/office/drawing/2014/main" id="{A8202BB4-1AAE-8449-9CEF-9634076BD4CE}"/>
              </a:ext>
            </a:extLst>
          </p:cNvPr>
          <p:cNvSpPr txBox="1"/>
          <p:nvPr/>
        </p:nvSpPr>
        <p:spPr>
          <a:xfrm>
            <a:off x="2916491" y="3841754"/>
            <a:ext cx="492443" cy="268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44" name="文本框 72">
            <a:extLst>
              <a:ext uri="{FF2B5EF4-FFF2-40B4-BE49-F238E27FC236}">
                <a16:creationId xmlns:a16="http://schemas.microsoft.com/office/drawing/2014/main" id="{B914B0C6-81D3-BF40-9267-DF8E387206AD}"/>
              </a:ext>
            </a:extLst>
          </p:cNvPr>
          <p:cNvSpPr txBox="1"/>
          <p:nvPr/>
        </p:nvSpPr>
        <p:spPr>
          <a:xfrm>
            <a:off x="2916490" y="5149803"/>
            <a:ext cx="492443" cy="268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45" name="文本框 73">
            <a:extLst>
              <a:ext uri="{FF2B5EF4-FFF2-40B4-BE49-F238E27FC236}">
                <a16:creationId xmlns:a16="http://schemas.microsoft.com/office/drawing/2014/main" id="{C4D0BFFC-D3BF-9442-898D-7D3909A285B3}"/>
              </a:ext>
            </a:extLst>
          </p:cNvPr>
          <p:cNvSpPr txBox="1"/>
          <p:nvPr/>
        </p:nvSpPr>
        <p:spPr>
          <a:xfrm>
            <a:off x="2916490" y="6139951"/>
            <a:ext cx="492443" cy="268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46" name="流程图: 接点 74">
            <a:extLst>
              <a:ext uri="{FF2B5EF4-FFF2-40B4-BE49-F238E27FC236}">
                <a16:creationId xmlns:a16="http://schemas.microsoft.com/office/drawing/2014/main" id="{C8B735FD-5199-FB46-968A-57C886DC3949}"/>
              </a:ext>
            </a:extLst>
          </p:cNvPr>
          <p:cNvSpPr/>
          <p:nvPr/>
        </p:nvSpPr>
        <p:spPr>
          <a:xfrm>
            <a:off x="4523875" y="4566372"/>
            <a:ext cx="159707" cy="159707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箭头连接符 77">
            <a:extLst>
              <a:ext uri="{FF2B5EF4-FFF2-40B4-BE49-F238E27FC236}">
                <a16:creationId xmlns:a16="http://schemas.microsoft.com/office/drawing/2014/main" id="{45E0B0C6-D3B2-F84F-80AF-BD948A274ED6}"/>
              </a:ext>
            </a:extLst>
          </p:cNvPr>
          <p:cNvCxnSpPr>
            <a:cxnSpLocks/>
            <a:stCxn id="35" idx="6"/>
            <a:endCxn id="46" idx="2"/>
          </p:cNvCxnSpPr>
          <p:nvPr/>
        </p:nvCxnSpPr>
        <p:spPr>
          <a:xfrm>
            <a:off x="3162714" y="3065338"/>
            <a:ext cx="1361161" cy="158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78">
            <a:extLst>
              <a:ext uri="{FF2B5EF4-FFF2-40B4-BE49-F238E27FC236}">
                <a16:creationId xmlns:a16="http://schemas.microsoft.com/office/drawing/2014/main" id="{33C470C0-E4B0-FD43-A26F-4E8F3E39D732}"/>
              </a:ext>
            </a:extLst>
          </p:cNvPr>
          <p:cNvCxnSpPr>
            <a:cxnSpLocks/>
            <a:stCxn id="36" idx="6"/>
            <a:endCxn id="46" idx="2"/>
          </p:cNvCxnSpPr>
          <p:nvPr/>
        </p:nvCxnSpPr>
        <p:spPr>
          <a:xfrm>
            <a:off x="3162714" y="3386839"/>
            <a:ext cx="1361161" cy="1259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79">
            <a:extLst>
              <a:ext uri="{FF2B5EF4-FFF2-40B4-BE49-F238E27FC236}">
                <a16:creationId xmlns:a16="http://schemas.microsoft.com/office/drawing/2014/main" id="{3FA3CB36-9778-2B40-B2BE-306B9D322CE3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>
            <a:off x="3168977" y="3683288"/>
            <a:ext cx="1354898" cy="96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箭头连接符 80">
            <a:extLst>
              <a:ext uri="{FF2B5EF4-FFF2-40B4-BE49-F238E27FC236}">
                <a16:creationId xmlns:a16="http://schemas.microsoft.com/office/drawing/2014/main" id="{2BCCFE10-2577-E04F-9CCB-5916665E9C80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3162713" y="4286104"/>
            <a:ext cx="1361162" cy="36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81">
            <a:extLst>
              <a:ext uri="{FF2B5EF4-FFF2-40B4-BE49-F238E27FC236}">
                <a16:creationId xmlns:a16="http://schemas.microsoft.com/office/drawing/2014/main" id="{AA560DF7-A242-434F-BF89-25805B265918}"/>
              </a:ext>
            </a:extLst>
          </p:cNvPr>
          <p:cNvCxnSpPr>
            <a:cxnSpLocks/>
            <a:stCxn id="34" idx="6"/>
            <a:endCxn id="46" idx="2"/>
          </p:cNvCxnSpPr>
          <p:nvPr/>
        </p:nvCxnSpPr>
        <p:spPr>
          <a:xfrm>
            <a:off x="3162713" y="4632135"/>
            <a:ext cx="1361162" cy="14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82">
            <a:extLst>
              <a:ext uri="{FF2B5EF4-FFF2-40B4-BE49-F238E27FC236}">
                <a16:creationId xmlns:a16="http://schemas.microsoft.com/office/drawing/2014/main" id="{BA0B7277-01F0-254F-977A-E23DFB975CC0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 flipV="1">
            <a:off x="3162713" y="4646226"/>
            <a:ext cx="1361162" cy="331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83">
            <a:extLst>
              <a:ext uri="{FF2B5EF4-FFF2-40B4-BE49-F238E27FC236}">
                <a16:creationId xmlns:a16="http://schemas.microsoft.com/office/drawing/2014/main" id="{32143521-6031-5E48-A11F-1DC1BDDABC87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 flipV="1">
            <a:off x="3163757" y="4646226"/>
            <a:ext cx="1360118" cy="97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84">
            <a:extLst>
              <a:ext uri="{FF2B5EF4-FFF2-40B4-BE49-F238E27FC236}">
                <a16:creationId xmlns:a16="http://schemas.microsoft.com/office/drawing/2014/main" id="{C57D52C4-086A-AC40-9011-1F35E691E602}"/>
              </a:ext>
            </a:extLst>
          </p:cNvPr>
          <p:cNvCxnSpPr>
            <a:cxnSpLocks/>
            <a:stCxn id="42" idx="6"/>
            <a:endCxn id="46" idx="2"/>
          </p:cNvCxnSpPr>
          <p:nvPr/>
        </p:nvCxnSpPr>
        <p:spPr>
          <a:xfrm flipV="1">
            <a:off x="3162713" y="4646226"/>
            <a:ext cx="1361162" cy="1318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箭头连接符 85">
            <a:extLst>
              <a:ext uri="{FF2B5EF4-FFF2-40B4-BE49-F238E27FC236}">
                <a16:creationId xmlns:a16="http://schemas.microsoft.com/office/drawing/2014/main" id="{26F19B04-1B32-5545-8400-34A0F4193D89}"/>
              </a:ext>
            </a:extLst>
          </p:cNvPr>
          <p:cNvCxnSpPr>
            <a:cxnSpLocks/>
            <a:stCxn id="41" idx="7"/>
            <a:endCxn id="46" idx="2"/>
          </p:cNvCxnSpPr>
          <p:nvPr/>
        </p:nvCxnSpPr>
        <p:spPr>
          <a:xfrm flipV="1">
            <a:off x="3139324" y="4646226"/>
            <a:ext cx="1384551" cy="1881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箭头连接符 95">
            <a:extLst>
              <a:ext uri="{FF2B5EF4-FFF2-40B4-BE49-F238E27FC236}">
                <a16:creationId xmlns:a16="http://schemas.microsoft.com/office/drawing/2014/main" id="{C1BD1887-A6BF-A047-9266-7800283F2B18}"/>
              </a:ext>
            </a:extLst>
          </p:cNvPr>
          <p:cNvCxnSpPr>
            <a:cxnSpLocks/>
            <a:stCxn id="9" idx="6"/>
            <a:endCxn id="21" idx="3"/>
          </p:cNvCxnSpPr>
          <p:nvPr/>
        </p:nvCxnSpPr>
        <p:spPr>
          <a:xfrm>
            <a:off x="5878773" y="3057508"/>
            <a:ext cx="1080794" cy="148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接箭头连接符 98">
            <a:extLst>
              <a:ext uri="{FF2B5EF4-FFF2-40B4-BE49-F238E27FC236}">
                <a16:creationId xmlns:a16="http://schemas.microsoft.com/office/drawing/2014/main" id="{FB05028B-729D-E146-9817-F98CAEC3C9B9}"/>
              </a:ext>
            </a:extLst>
          </p:cNvPr>
          <p:cNvCxnSpPr>
            <a:cxnSpLocks/>
            <a:stCxn id="9" idx="6"/>
            <a:endCxn id="21" idx="3"/>
          </p:cNvCxnSpPr>
          <p:nvPr/>
        </p:nvCxnSpPr>
        <p:spPr>
          <a:xfrm>
            <a:off x="5878773" y="3057508"/>
            <a:ext cx="1080794" cy="1488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103">
            <a:extLst>
              <a:ext uri="{FF2B5EF4-FFF2-40B4-BE49-F238E27FC236}">
                <a16:creationId xmlns:a16="http://schemas.microsoft.com/office/drawing/2014/main" id="{60722B83-13A5-7B48-949F-F44E672E4B78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>
            <a:off x="5878773" y="3057508"/>
            <a:ext cx="1057405" cy="2068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接箭头连接符 106">
            <a:extLst>
              <a:ext uri="{FF2B5EF4-FFF2-40B4-BE49-F238E27FC236}">
                <a16:creationId xmlns:a16="http://schemas.microsoft.com/office/drawing/2014/main" id="{9E9D04FB-FDFC-F947-9D11-056F101C8590}"/>
              </a:ext>
            </a:extLst>
          </p:cNvPr>
          <p:cNvCxnSpPr>
            <a:cxnSpLocks/>
            <a:stCxn id="10" idx="6"/>
            <a:endCxn id="21" idx="3"/>
          </p:cNvCxnSpPr>
          <p:nvPr/>
        </p:nvCxnSpPr>
        <p:spPr>
          <a:xfrm>
            <a:off x="5878773" y="3379009"/>
            <a:ext cx="1080794" cy="116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接箭头连接符 109">
            <a:extLst>
              <a:ext uri="{FF2B5EF4-FFF2-40B4-BE49-F238E27FC236}">
                <a16:creationId xmlns:a16="http://schemas.microsoft.com/office/drawing/2014/main" id="{5B523B14-A60C-EF4C-B675-BF92617F25B9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5878773" y="3379009"/>
            <a:ext cx="1057405" cy="174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112">
            <a:extLst>
              <a:ext uri="{FF2B5EF4-FFF2-40B4-BE49-F238E27FC236}">
                <a16:creationId xmlns:a16="http://schemas.microsoft.com/office/drawing/2014/main" id="{53572819-D038-4D4D-8710-E5245B5B16A2}"/>
              </a:ext>
            </a:extLst>
          </p:cNvPr>
          <p:cNvCxnSpPr>
            <a:cxnSpLocks/>
            <a:stCxn id="11" idx="6"/>
            <a:endCxn id="21" idx="3"/>
          </p:cNvCxnSpPr>
          <p:nvPr/>
        </p:nvCxnSpPr>
        <p:spPr>
          <a:xfrm>
            <a:off x="5885036" y="3675458"/>
            <a:ext cx="1074531" cy="87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115">
            <a:extLst>
              <a:ext uri="{FF2B5EF4-FFF2-40B4-BE49-F238E27FC236}">
                <a16:creationId xmlns:a16="http://schemas.microsoft.com/office/drawing/2014/main" id="{003C0EBA-D966-1648-A13A-496DE818396B}"/>
              </a:ext>
            </a:extLst>
          </p:cNvPr>
          <p:cNvCxnSpPr>
            <a:cxnSpLocks/>
            <a:stCxn id="11" idx="6"/>
            <a:endCxn id="22" idx="2"/>
          </p:cNvCxnSpPr>
          <p:nvPr/>
        </p:nvCxnSpPr>
        <p:spPr>
          <a:xfrm>
            <a:off x="5885036" y="3675458"/>
            <a:ext cx="1051142" cy="145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接箭头连接符 118">
            <a:extLst>
              <a:ext uri="{FF2B5EF4-FFF2-40B4-BE49-F238E27FC236}">
                <a16:creationId xmlns:a16="http://schemas.microsoft.com/office/drawing/2014/main" id="{F40A51A7-6620-C44E-B3B9-E7685588A2FC}"/>
              </a:ext>
            </a:extLst>
          </p:cNvPr>
          <p:cNvCxnSpPr>
            <a:cxnSpLocks/>
            <a:stCxn id="12" idx="6"/>
            <a:endCxn id="21" idx="3"/>
          </p:cNvCxnSpPr>
          <p:nvPr/>
        </p:nvCxnSpPr>
        <p:spPr>
          <a:xfrm>
            <a:off x="5878772" y="4278274"/>
            <a:ext cx="1080795" cy="267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121">
            <a:extLst>
              <a:ext uri="{FF2B5EF4-FFF2-40B4-BE49-F238E27FC236}">
                <a16:creationId xmlns:a16="http://schemas.microsoft.com/office/drawing/2014/main" id="{B998939E-19BD-8147-B4BC-A49270274C75}"/>
              </a:ext>
            </a:extLst>
          </p:cNvPr>
          <p:cNvCxnSpPr>
            <a:cxnSpLocks/>
            <a:stCxn id="12" idx="6"/>
            <a:endCxn id="22" idx="2"/>
          </p:cNvCxnSpPr>
          <p:nvPr/>
        </p:nvCxnSpPr>
        <p:spPr>
          <a:xfrm>
            <a:off x="5878772" y="4278274"/>
            <a:ext cx="1057406" cy="84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接箭头连接符 124">
            <a:extLst>
              <a:ext uri="{FF2B5EF4-FFF2-40B4-BE49-F238E27FC236}">
                <a16:creationId xmlns:a16="http://schemas.microsoft.com/office/drawing/2014/main" id="{A9BC5537-3461-2E46-89B6-71F4D697314D}"/>
              </a:ext>
            </a:extLst>
          </p:cNvPr>
          <p:cNvCxnSpPr>
            <a:cxnSpLocks/>
            <a:stCxn id="8" idx="6"/>
            <a:endCxn id="21" idx="3"/>
          </p:cNvCxnSpPr>
          <p:nvPr/>
        </p:nvCxnSpPr>
        <p:spPr>
          <a:xfrm flipV="1">
            <a:off x="5878772" y="4546114"/>
            <a:ext cx="1080795" cy="78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127">
            <a:extLst>
              <a:ext uri="{FF2B5EF4-FFF2-40B4-BE49-F238E27FC236}">
                <a16:creationId xmlns:a16="http://schemas.microsoft.com/office/drawing/2014/main" id="{A308E903-496B-8C4D-AC63-E2431B73DA2B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5878772" y="4624305"/>
            <a:ext cx="1057406" cy="501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接箭头连接符 130">
            <a:extLst>
              <a:ext uri="{FF2B5EF4-FFF2-40B4-BE49-F238E27FC236}">
                <a16:creationId xmlns:a16="http://schemas.microsoft.com/office/drawing/2014/main" id="{FCB8741E-32E5-9446-81D6-E7BC359708B8}"/>
              </a:ext>
            </a:extLst>
          </p:cNvPr>
          <p:cNvCxnSpPr>
            <a:cxnSpLocks/>
            <a:stCxn id="13" idx="6"/>
            <a:endCxn id="21" idx="3"/>
          </p:cNvCxnSpPr>
          <p:nvPr/>
        </p:nvCxnSpPr>
        <p:spPr>
          <a:xfrm flipV="1">
            <a:off x="5878772" y="4546114"/>
            <a:ext cx="1080795" cy="42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箭头连接符 133">
            <a:extLst>
              <a:ext uri="{FF2B5EF4-FFF2-40B4-BE49-F238E27FC236}">
                <a16:creationId xmlns:a16="http://schemas.microsoft.com/office/drawing/2014/main" id="{07755D3B-E2DD-ED4B-8E78-A1E174F53157}"/>
              </a:ext>
            </a:extLst>
          </p:cNvPr>
          <p:cNvCxnSpPr>
            <a:cxnSpLocks/>
            <a:stCxn id="13" idx="6"/>
            <a:endCxn id="22" idx="2"/>
          </p:cNvCxnSpPr>
          <p:nvPr/>
        </p:nvCxnSpPr>
        <p:spPr>
          <a:xfrm>
            <a:off x="5878772" y="4970336"/>
            <a:ext cx="1057406" cy="155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136">
            <a:extLst>
              <a:ext uri="{FF2B5EF4-FFF2-40B4-BE49-F238E27FC236}">
                <a16:creationId xmlns:a16="http://schemas.microsoft.com/office/drawing/2014/main" id="{8A1E82B6-D816-F646-975B-3CAB1F11D88C}"/>
              </a:ext>
            </a:extLst>
          </p:cNvPr>
          <p:cNvCxnSpPr>
            <a:cxnSpLocks/>
            <a:stCxn id="14" idx="6"/>
            <a:endCxn id="21" idx="3"/>
          </p:cNvCxnSpPr>
          <p:nvPr/>
        </p:nvCxnSpPr>
        <p:spPr>
          <a:xfrm flipV="1">
            <a:off x="5879816" y="4546114"/>
            <a:ext cx="1079751" cy="1064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139">
            <a:extLst>
              <a:ext uri="{FF2B5EF4-FFF2-40B4-BE49-F238E27FC236}">
                <a16:creationId xmlns:a16="http://schemas.microsoft.com/office/drawing/2014/main" id="{CD0A2CC1-6844-BC48-93E7-F40509A9392D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 flipV="1">
            <a:off x="5879816" y="5125867"/>
            <a:ext cx="1056362" cy="484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箭头连接符 142">
            <a:extLst>
              <a:ext uri="{FF2B5EF4-FFF2-40B4-BE49-F238E27FC236}">
                <a16:creationId xmlns:a16="http://schemas.microsoft.com/office/drawing/2014/main" id="{FED3BF27-5186-2D40-AF3B-86F32009B1B7}"/>
              </a:ext>
            </a:extLst>
          </p:cNvPr>
          <p:cNvCxnSpPr>
            <a:cxnSpLocks/>
            <a:stCxn id="16" idx="6"/>
            <a:endCxn id="21" idx="3"/>
          </p:cNvCxnSpPr>
          <p:nvPr/>
        </p:nvCxnSpPr>
        <p:spPr>
          <a:xfrm flipV="1">
            <a:off x="5878772" y="4546114"/>
            <a:ext cx="1080795" cy="1410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箭头连接符 145">
            <a:extLst>
              <a:ext uri="{FF2B5EF4-FFF2-40B4-BE49-F238E27FC236}">
                <a16:creationId xmlns:a16="http://schemas.microsoft.com/office/drawing/2014/main" id="{3B60590C-C90A-C944-99AE-A6CE2A3F611A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 flipV="1">
            <a:off x="5878772" y="5125867"/>
            <a:ext cx="1057406" cy="830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箭头连接符 148">
            <a:extLst>
              <a:ext uri="{FF2B5EF4-FFF2-40B4-BE49-F238E27FC236}">
                <a16:creationId xmlns:a16="http://schemas.microsoft.com/office/drawing/2014/main" id="{47EDF227-F1A8-0D4A-A970-EFF9A91DDB92}"/>
              </a:ext>
            </a:extLst>
          </p:cNvPr>
          <p:cNvCxnSpPr>
            <a:cxnSpLocks/>
            <a:stCxn id="15" idx="7"/>
            <a:endCxn id="21" idx="3"/>
          </p:cNvCxnSpPr>
          <p:nvPr/>
        </p:nvCxnSpPr>
        <p:spPr>
          <a:xfrm flipV="1">
            <a:off x="5855383" y="4546114"/>
            <a:ext cx="1104184" cy="197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箭头连接符 153">
            <a:extLst>
              <a:ext uri="{FF2B5EF4-FFF2-40B4-BE49-F238E27FC236}">
                <a16:creationId xmlns:a16="http://schemas.microsoft.com/office/drawing/2014/main" id="{E68C2974-2407-454A-9A42-6556C74A13F3}"/>
              </a:ext>
            </a:extLst>
          </p:cNvPr>
          <p:cNvCxnSpPr>
            <a:cxnSpLocks/>
            <a:stCxn id="15" idx="7"/>
            <a:endCxn id="22" idx="2"/>
          </p:cNvCxnSpPr>
          <p:nvPr/>
        </p:nvCxnSpPr>
        <p:spPr>
          <a:xfrm flipV="1">
            <a:off x="5855383" y="5125867"/>
            <a:ext cx="1080795" cy="139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接箭头连接符 156">
            <a:extLst>
              <a:ext uri="{FF2B5EF4-FFF2-40B4-BE49-F238E27FC236}">
                <a16:creationId xmlns:a16="http://schemas.microsoft.com/office/drawing/2014/main" id="{0C0271AC-81FB-0E4D-8803-04AAEC061422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7095885" y="4149360"/>
            <a:ext cx="650309" cy="499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160">
            <a:extLst>
              <a:ext uri="{FF2B5EF4-FFF2-40B4-BE49-F238E27FC236}">
                <a16:creationId xmlns:a16="http://schemas.microsoft.com/office/drawing/2014/main" id="{7F5DC0AF-6612-FD4D-B4EE-CFFFCDAFE931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7095885" y="4489650"/>
            <a:ext cx="650309" cy="159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接箭头连接符 163">
            <a:extLst>
              <a:ext uri="{FF2B5EF4-FFF2-40B4-BE49-F238E27FC236}">
                <a16:creationId xmlns:a16="http://schemas.microsoft.com/office/drawing/2014/main" id="{6EDEADE7-576A-DE47-AFFB-F7DF912F6D21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7095885" y="4649357"/>
            <a:ext cx="650309" cy="476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7800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90328" y="259096"/>
            <a:ext cx="8067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Text Classification Structure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9EC68B-50E8-43EC-93A6-3DE03C45B5FF}"/>
              </a:ext>
            </a:extLst>
          </p:cNvPr>
          <p:cNvSpPr/>
          <p:nvPr/>
        </p:nvSpPr>
        <p:spPr>
          <a:xfrm>
            <a:off x="590328" y="1466924"/>
            <a:ext cx="6592947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Represent each word in the sentence also using a dense low-dimensional vector, called word embedding.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Use a sequence encoding network to extract hidden features automatically.</a:t>
            </a:r>
            <a:endParaRPr lang="zh-CN" altLang="en-US" sz="2400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75F6C9F-2CD2-47FC-BF96-CF4BD70C5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2" r="11104"/>
          <a:stretch/>
        </p:blipFill>
        <p:spPr>
          <a:xfrm>
            <a:off x="7709915" y="1860973"/>
            <a:ext cx="3891757" cy="36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5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</a:t>
            </a: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3417702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11057958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67928" y="81661"/>
            <a:ext cx="67489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Embedding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205099" y="855908"/>
                <a:ext cx="12194849" cy="561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Dense embeddings offer a better semantic similarity measure correspond with sparse vectors (Chapter 5)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One-hot column vector, distributional vector, PMI vector: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Word embedding matrix (embedding lookup table):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×|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The embedding vector of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 can be defined by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𝑒𝑚𝑏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𝐖𝐱</m:t>
                      </m:r>
                    </m:oMath>
                  </m:oMathPara>
                </a14:m>
                <a:endParaRPr lang="en-US" altLang="zh-CN" sz="24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neural network,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𝑒𝑚𝑏</m:t>
                    </m:r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can be low-dimensional (500-2000)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Pre-training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	Word embedding values can be separately trained over large raw texts before model training.</a:t>
                </a:r>
                <a:endParaRPr lang="zh-CN" altLang="en-US" sz="2400" dirty="0">
                  <a:latin typeface="Palatino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99" y="855908"/>
                <a:ext cx="12194849" cy="5618076"/>
              </a:xfrm>
              <a:prstGeom prst="rect">
                <a:avLst/>
              </a:prstGeom>
              <a:blipFill>
                <a:blip r:embed="rId2"/>
                <a:stretch>
                  <a:fillRect l="-832" b="-158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09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25254125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43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42938" y="206255"/>
            <a:ext cx="64005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Sequence encoder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9EC68B-50E8-43EC-93A6-3DE03C45B5FF}"/>
              </a:ext>
            </a:extLst>
          </p:cNvPr>
          <p:cNvSpPr/>
          <p:nvPr/>
        </p:nvSpPr>
        <p:spPr>
          <a:xfrm>
            <a:off x="1048236" y="1292463"/>
            <a:ext cx="9635242" cy="4550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/>
              </a:rPr>
              <a:t>A subnetwork that transforms a sequence of dense vectors into a single dense vector that represents features over the whole sequence.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/>
              </a:rPr>
              <a:t>Pooling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/>
              </a:rPr>
              <a:t>Convolutional network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/>
              </a:rPr>
              <a:t>Recurrent neural network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/>
              </a:rPr>
              <a:t>Attentional neural network</a:t>
            </a:r>
            <a:endParaRPr lang="zh-CN" altLang="en-US" sz="2800" dirty="0">
              <a:latin typeface="Palatino"/>
            </a:endParaRPr>
          </a:p>
        </p:txBody>
      </p:sp>
      <p:pic>
        <p:nvPicPr>
          <p:cNvPr id="8" name="图片 2" descr="图示&#10;&#10;描述已自动生成">
            <a:extLst>
              <a:ext uri="{FF2B5EF4-FFF2-40B4-BE49-F238E27FC236}">
                <a16:creationId xmlns:a16="http://schemas.microsoft.com/office/drawing/2014/main" id="{146258BD-CF76-E74A-BB33-38C43CE6B0E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2" r="11104"/>
          <a:stretch/>
        </p:blipFill>
        <p:spPr>
          <a:xfrm>
            <a:off x="6453684" y="2476270"/>
            <a:ext cx="3891757" cy="36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6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85788" y="136524"/>
            <a:ext cx="37802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975767" y="1148021"/>
                <a:ext cx="9922024" cy="53268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Pooling based sequence representation (deep averaging network)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Sum pooling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sum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Average pooling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avg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2400" dirty="0"/>
                  <a:t> 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Max pooling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[1],</m:t>
                                </m:r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[2],…,</m:t>
                                </m:r>
                                <m:sSubSup>
                                  <m:sSub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max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sz="2400" dirty="0">
                    <a:latin typeface="Palatino"/>
                  </a:rPr>
                  <a:t> 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Min pooling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40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]"/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[1],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[2],…,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𝐱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767" y="1148021"/>
                <a:ext cx="9922024" cy="5326843"/>
              </a:xfrm>
              <a:prstGeom prst="rect">
                <a:avLst/>
              </a:prstGeom>
              <a:blipFill>
                <a:blip r:embed="rId2"/>
                <a:stretch>
                  <a:fillRect l="-921" b="-188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 descr="图示&#10;&#10;描述已自动生成">
            <a:extLst>
              <a:ext uri="{FF2B5EF4-FFF2-40B4-BE49-F238E27FC236}">
                <a16:creationId xmlns:a16="http://schemas.microsoft.com/office/drawing/2014/main" id="{CC79E9D6-95D0-4202-A6E1-7DB7EBF4C2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07" r="19217"/>
          <a:stretch/>
        </p:blipFill>
        <p:spPr>
          <a:xfrm>
            <a:off x="7085798" y="2236045"/>
            <a:ext cx="3484605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2848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700088" y="195322"/>
            <a:ext cx="6387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Pooling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1067991" y="945677"/>
                <a:ext cx="10326290" cy="5293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Back-propagation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sum pooling,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den>
                    </m:f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  <a:r>
                  <a:rPr lang="en-US" altLang="zh-CN" sz="2400" dirty="0">
                    <a:latin typeface="Palatino"/>
                  </a:rPr>
                  <a:t>for all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∈[1,…,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average pooling,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den>
                    </m:f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maximum pooling,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0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d>
                          <m:dPr>
                            <m:begChr m:val=""/>
                            <m:endChr m:val="]"/>
                            <m:ctrlPr>
                              <a:rPr lang="zh-CN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000" b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b>
                                <m:r>
                                  <a:rPr lang="zh-CN" alt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zh-CN" altLang="en-US" sz="200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</m:oMath>
                </a14:m>
                <a:endParaRPr lang="en-US" altLang="zh-CN" sz="20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den>
                              </m:f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e>
                              <m:d>
                                <m:dPr>
                                  <m:begChr m:val=""/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zh-CN" altLang="en-US" i="1">
                                      <a:latin typeface="Palatino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i="1">
                                      <a:latin typeface="Palatino"/>
                                    </a:rPr>
                                    <m:t>if</m:t>
                                  </m:r>
                                  <m:r>
                                    <m:rPr>
                                      <m:nor/>
                                    </m:rPr>
                                    <a:rPr lang="zh-CN" altLang="en-US" i="1">
                                      <a:latin typeface="Palatino"/>
                                    </a:rPr>
                                    <m:t> 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arg</m:t>
                                  </m:r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zh-CN" alt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zh-CN" altLang="en-US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p>
                                              <m:r>
                                                <a:rPr lang="zh-CN" altLang="en-US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∈[1,…,</m:t>
                                          </m:r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zh-CN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b="1"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zh-CN" alt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zh-CN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p>
                                          <m:r>
                                            <a:rPr lang="zh-CN" altLang="en-US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],(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∈[1,…,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],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∈[1,…,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zh-CN" altLang="en-US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Palatino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Palatino"/>
                                </a:rPr>
                                <m:t>otherwise</m:t>
                              </m:r>
                              <m:r>
                                <m:rPr>
                                  <m:nor/>
                                </m:rPr>
                                <a:rPr lang="zh-CN" altLang="en-US" i="1">
                                  <a:latin typeface="Palatino"/>
                                </a:rPr>
                                <m:t> 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000" dirty="0">
                    <a:latin typeface="Palatino"/>
                  </a:rPr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Pooling can work with a variable-sized set of input vectors, aggregating them into a fix-sized output.</a:t>
                </a:r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991" y="945677"/>
                <a:ext cx="10326290" cy="5293757"/>
              </a:xfrm>
              <a:prstGeom prst="rect">
                <a:avLst/>
              </a:prstGeom>
              <a:blipFill>
                <a:blip r:embed="rId2"/>
                <a:stretch>
                  <a:fillRect l="-767" b="-16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81967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95232" y="191351"/>
            <a:ext cx="8266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Convolutional neural network (CNN)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D77C7D-508D-4474-928D-64FB3558170B}"/>
                  </a:ext>
                </a:extLst>
              </p:cNvPr>
              <p:cNvSpPr/>
              <p:nvPr/>
            </p:nvSpPr>
            <p:spPr>
              <a:xfrm>
                <a:off x="1078707" y="1864799"/>
                <a:ext cx="9166458" cy="22045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Pooling extract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𝑢𝑛𝑖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gram-level features</a:t>
                </a:r>
              </a:p>
              <a:p>
                <a:pPr marL="342900" indent="-34290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No model parameters</a:t>
                </a:r>
              </a:p>
              <a:p>
                <a:pPr marL="342900" indent="-34290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No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Palatino"/>
                  </a:rPr>
                  <a:t>-gram features with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2400" b="0" dirty="0">
                    <a:latin typeface="Palatino"/>
                  </a:rPr>
                  <a:t> &gt; 1.</a:t>
                </a: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D77C7D-508D-4474-928D-64FB35581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07" y="1864799"/>
                <a:ext cx="9166458" cy="2204514"/>
              </a:xfrm>
              <a:prstGeom prst="rect">
                <a:avLst/>
              </a:prstGeom>
              <a:blipFill>
                <a:blip r:embed="rId2"/>
                <a:stretch>
                  <a:fillRect l="-830" b="-628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9909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95232" y="191351"/>
            <a:ext cx="82665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Convolutional neural network (CNN)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9EC68B-50E8-43EC-93A6-3DE03C45B5FF}"/>
              </a:ext>
            </a:extLst>
          </p:cNvPr>
          <p:cNvSpPr/>
          <p:nvPr/>
        </p:nvSpPr>
        <p:spPr>
          <a:xfrm>
            <a:off x="767138" y="1105726"/>
            <a:ext cx="8218788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Use convolutional filters to extract n-gram features</a:t>
            </a:r>
            <a:endParaRPr lang="zh-CN" altLang="en-US" sz="2400" dirty="0">
              <a:latin typeface="Palatin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D77C7D-508D-4474-928D-64FB3558170B}"/>
                  </a:ext>
                </a:extLst>
              </p:cNvPr>
              <p:cNvSpPr/>
              <p:nvPr/>
            </p:nvSpPr>
            <p:spPr>
              <a:xfrm>
                <a:off x="767138" y="2280901"/>
                <a:ext cx="9166458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Window-size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 filters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dirty="0"/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zh-CN" altLang="en-US" sz="2400" dirty="0"/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Input channel and output channel dimensions: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endParaRPr lang="zh-CN" altLang="en-US" sz="2400" dirty="0"/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𝐇</m:t>
                          </m:r>
                        </m:e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zh-CN" altLang="en-US" sz="2400">
                          <a:latin typeface="Cambria Math" panose="02040503050406030204" pitchFamily="18" charset="0"/>
                        </a:rPr>
                        <m:t>CNN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𝐡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𝐖</m:t>
                      </m:r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𝐛</m:t>
                      </m:r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AD77C7D-508D-4474-928D-64FB35581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38" y="2280901"/>
                <a:ext cx="9166458" cy="3416320"/>
              </a:xfrm>
              <a:prstGeom prst="rect">
                <a:avLst/>
              </a:prstGeom>
              <a:blipFill>
                <a:blip r:embed="rId2"/>
                <a:stretch>
                  <a:fillRect l="-96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86ADD135-0B49-4409-AFBE-0A7E20B9F1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77" t="7734" r="21040" b="4109"/>
          <a:stretch/>
        </p:blipFill>
        <p:spPr>
          <a:xfrm>
            <a:off x="6752988" y="2017696"/>
            <a:ext cx="3608173" cy="180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245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39367" y="234126"/>
            <a:ext cx="81903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Convolutional neural network (CNN)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1258424" y="1490570"/>
                <a:ext cx="8218788" cy="4191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800" dirty="0">
                    <a:latin typeface="Palatino"/>
                  </a:rPr>
                  <a:t>Back-propagation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𝐖</m:t>
                        </m:r>
                      </m:den>
                    </m:f>
                    <m:r>
                      <m:rPr>
                        <m:nor/>
                      </m:rPr>
                      <a:rPr lang="zh-CN" alt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  <m:e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num>
                              <m:den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⊕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zh-CN" altLang="en-US" sz="2400">
                                        <a:latin typeface="Cambria Math" panose="02040503050406030204" pitchFamily="18" charset="0"/>
                                      </a:rPr>
                                      <m:t>⊕…⊕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>
                                            <a:latin typeface="Cambria Math" panose="02040503050406030204" pitchFamily="18" charset="0"/>
                                          </a:rPr>
                                          <m:t>𝐱</m:t>
                                        </m:r>
                                      </m:e>
                                      <m:sub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zh-CN" altLang="en-US" sz="240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zh-CN" altLang="en-US" sz="2400" dirty="0"/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CN" altLang="en-US" b="1">
                              <a:latin typeface="Cambria Math" panose="02040503050406030204" pitchFamily="18" charset="0"/>
                            </a:rPr>
                            <m:t>𝐛</m:t>
                          </m:r>
                        </m:den>
                      </m:f>
                      <m:r>
                        <m:rPr>
                          <m:nor/>
                        </m:rPr>
                        <a:rPr lang="zh-CN" altLang="en-US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1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 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424" y="1490570"/>
                <a:ext cx="8218788" cy="4191981"/>
              </a:xfrm>
              <a:prstGeom prst="rect">
                <a:avLst/>
              </a:prstGeom>
              <a:blipFill>
                <a:blip r:embed="rId2"/>
                <a:stretch>
                  <a:fillRect l="-6317" t="-9366" b="-3051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1138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0" y="172727"/>
            <a:ext cx="90439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Comparison with discrete n-gram features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9EC68B-50E8-43EC-93A6-3DE03C45B5FF}"/>
              </a:ext>
            </a:extLst>
          </p:cNvPr>
          <p:cNvSpPr/>
          <p:nvPr/>
        </p:nvSpPr>
        <p:spPr>
          <a:xfrm>
            <a:off x="1133249" y="1638197"/>
            <a:ext cx="9382351" cy="2611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/>
              </a:rPr>
              <a:t>CNN features are different from Chapter3 feature vectors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/>
              </a:rPr>
              <a:t>Dense and low-dimensional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/>
              </a:rPr>
              <a:t>Dynamically computed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/>
              </a:rPr>
              <a:t>Adjustable during training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0134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71512" y="182110"/>
            <a:ext cx="72340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Multi-layer perceptron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035844" y="1079993"/>
            <a:ext cx="8887587" cy="589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From a  single layer to multiple layers</a:t>
            </a:r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FE38582-AE42-40AD-B35E-BAB1B3B26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889" y="1943721"/>
            <a:ext cx="7778496" cy="3589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8">
                <a:extLst>
                  <a:ext uri="{FF2B5EF4-FFF2-40B4-BE49-F238E27FC236}">
                    <a16:creationId xmlns:a16="http://schemas.microsoft.com/office/drawing/2014/main" id="{BEBE5566-9FB3-4332-AD53-7934153A7B2E}"/>
                  </a:ext>
                </a:extLst>
              </p:cNvPr>
              <p:cNvSpPr/>
              <p:nvPr/>
            </p:nvSpPr>
            <p:spPr>
              <a:xfrm>
                <a:off x="1035844" y="5533205"/>
                <a:ext cx="9686925" cy="11426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MLP model can learn non-linear mappings between the input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and the output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𝑜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" name="矩形 8">
                <a:extLst>
                  <a:ext uri="{FF2B5EF4-FFF2-40B4-BE49-F238E27FC236}">
                    <a16:creationId xmlns:a16="http://schemas.microsoft.com/office/drawing/2014/main" id="{BEBE5566-9FB3-4332-AD53-7934153A7B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844" y="5533205"/>
                <a:ext cx="9686925" cy="1142685"/>
              </a:xfrm>
              <a:prstGeom prst="rect">
                <a:avLst/>
              </a:prstGeom>
              <a:blipFill>
                <a:blip r:embed="rId3"/>
                <a:stretch>
                  <a:fillRect l="-881" t="-6952" r="-1636" b="-117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38324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42480359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90328" y="259096"/>
            <a:ext cx="80678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Text </a:t>
            </a:r>
            <a:r>
              <a:rPr lang="en-US" altLang="zh-CN" sz="36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Classififcation</a:t>
            </a:r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Structure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9EC68B-50E8-43EC-93A6-3DE03C45B5FF}"/>
              </a:ext>
            </a:extLst>
          </p:cNvPr>
          <p:cNvSpPr/>
          <p:nvPr/>
        </p:nvSpPr>
        <p:spPr>
          <a:xfrm>
            <a:off x="1193973" y="1577622"/>
            <a:ext cx="5621165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Represent each word in the sentence also using a dense low-dimensional vector, called word embedding.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Find a single hidden vector for the sequence.</a:t>
            </a:r>
            <a:endParaRPr lang="zh-CN" altLang="en-US" sz="2400" dirty="0"/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875F6C9F-2CD2-47FC-BF96-CF4BD70C55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62" r="11104"/>
          <a:stretch/>
        </p:blipFill>
        <p:spPr>
          <a:xfrm>
            <a:off x="7018557" y="1570478"/>
            <a:ext cx="3891757" cy="36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461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82228" y="136525"/>
            <a:ext cx="80086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Output layer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1028700" y="1148786"/>
                <a:ext cx="9443522" cy="46135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Output classes: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|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Input vector: a sequence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CNN calculates a sequence of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𝐇</m:t>
                        </m:r>
                      </m:e>
                      <m:sub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Pooling gives a dense and more abstract vector representation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𝐡</m:t>
                    </m:r>
                  </m:oMath>
                </a14:m>
                <a:endParaRPr lang="zh-CN" altLang="en-US" sz="2400" dirty="0">
                  <a:latin typeface="Palatino"/>
                </a:endParaRP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Softmax multi-class output layer calculates the classification probability distribution: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𝐡</m:t>
                      </m:r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𝐩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</a:rPr>
                            <m:t>softmax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>
                              <a:latin typeface="Cambria Math" panose="02040503050406030204" pitchFamily="18" charset="0"/>
                            </a:rPr>
                            <m:t>𝐨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00" y="1148786"/>
                <a:ext cx="9443522" cy="4613507"/>
              </a:xfrm>
              <a:prstGeom prst="rect">
                <a:avLst/>
              </a:prstGeom>
              <a:blipFill>
                <a:blip r:embed="rId2"/>
                <a:stretch>
                  <a:fillRect l="-1075" b="-173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24934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13585302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60785" y="197213"/>
            <a:ext cx="81158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under the SGD framework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1136979" y="1566137"/>
                <a:ext cx="9887096" cy="34308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With log-likelihood loss (cross-entropy loss)</a:t>
                </a: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Training samples: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b="1">
                                        <a:latin typeface="Cambria Math" panose="02040503050406030204" pitchFamily="18" charset="0"/>
                                      </a:rPr>
                                      <m:t>𝐗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Cross-entropy loss: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</m:nary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𝐩</m:t>
                    </m:r>
                    <m:d>
                      <m:dPr>
                        <m:begChr m:val="["/>
                        <m:endChr m:val="]"/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 marL="914400" lvl="1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Back-backpropagation, SGD</a:t>
                </a:r>
                <a:endParaRPr lang="zh-CN" altLang="en-US" sz="2000" dirty="0">
                  <a:latin typeface="Palatino"/>
                </a:endParaRPr>
              </a:p>
              <a:p>
                <a:pPr marL="457200" indent="-4572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Compared to max margin loss, cross-entropy loss gives more fine-grained supervision signal.</a:t>
                </a: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79" y="1566137"/>
                <a:ext cx="9887096" cy="3430811"/>
              </a:xfrm>
              <a:prstGeom prst="rect">
                <a:avLst/>
              </a:prstGeom>
              <a:blipFill>
                <a:blip r:embed="rId3"/>
                <a:stretch>
                  <a:fillRect l="-770" b="-29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46018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19749443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35782" y="245357"/>
            <a:ext cx="78295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Neural network models are difficult to train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9EC68B-50E8-43EC-93A6-3DE03C45B5FF}"/>
              </a:ext>
            </a:extLst>
          </p:cNvPr>
          <p:cNvSpPr/>
          <p:nvPr/>
        </p:nvSpPr>
        <p:spPr>
          <a:xfrm>
            <a:off x="535782" y="2323017"/>
            <a:ext cx="1081542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Train arbitrary hyper-surface shapes in a high-dimensional vector space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Gradient diminishing -- Back-propagated gradients can become negligibly small through layers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Gradient explosion – Back-propagated gradients become infinitely large causing numerical overflow</a:t>
            </a:r>
          </a:p>
          <a:p>
            <a:pPr marL="457200" indent="-4572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Tendency of overfitting</a:t>
            </a:r>
            <a:endParaRPr lang="zh-CN" altLang="en-US" sz="2000" dirty="0"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299747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11483994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71500" y="216133"/>
            <a:ext cx="6313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Avoid Gradient Explosion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DC8191B-EA25-4835-8856-847636EB9314}"/>
              </a:ext>
            </a:extLst>
          </p:cNvPr>
          <p:cNvSpPr/>
          <p:nvPr/>
        </p:nvSpPr>
        <p:spPr>
          <a:xfrm>
            <a:off x="661987" y="1654999"/>
            <a:ext cx="10092928" cy="1965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/>
              </a:rPr>
              <a:t>Gradient clipping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800" dirty="0">
                <a:latin typeface="Palatino"/>
              </a:rPr>
              <a:t>Prevent gradient being too large by consulting hard threshold values</a:t>
            </a:r>
            <a:endParaRPr lang="zh-CN" altLang="en-US" sz="2800" dirty="0">
              <a:latin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16449270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71500" y="216133"/>
            <a:ext cx="6313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Residual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1096566" y="1179278"/>
                <a:ext cx="9315449" cy="4155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/>
                  </a:rPr>
                  <a:t>Add a direct connection between the input layer and the output layer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/>
                  </a:rPr>
                  <a:t>Input vector: </a:t>
                </a:r>
                <a14:m>
                  <m:oMath xmlns:m="http://schemas.openxmlformats.org/officeDocument/2006/math"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200" dirty="0">
                    <a:latin typeface="Palatino"/>
                  </a:rPr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/>
                  </a:rPr>
                  <a:t>Baseline network: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20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2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200" dirty="0">
                    <a:latin typeface="Palatino"/>
                  </a:rPr>
                  <a:t> (nonlinear transformation))</a:t>
                </a:r>
                <a:r>
                  <a:rPr lang="zh-CN" altLang="en-US" sz="2200" dirty="0">
                    <a:latin typeface="Palatino"/>
                  </a:rPr>
                  <a:t> </a:t>
                </a:r>
                <a:endParaRPr lang="en-US" altLang="zh-CN" sz="22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/>
                  </a:rPr>
                  <a:t>Residual network 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zh-CN" altLang="en-US" sz="2200">
                                <a:latin typeface="Palatino"/>
                              </a:rPr>
                              <m:t>R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zh-CN" altLang="en-US" sz="2200" i="1">
                                <a:latin typeface="Palatino"/>
                              </a:rPr>
                              <m:t>ESIDUAL</m:t>
                            </m:r>
                          </m:sub>
                        </m:sSub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zh-CN" altLang="en-US" sz="2200" i="1">
                            <a:latin typeface="Palatino"/>
                          </a:rPr>
                          <m:t>x</m:t>
                        </m:r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sz="2200" dirty="0">
                    <a:latin typeface="Palatino"/>
                  </a:rPr>
                  <a:t>:	</a:t>
                </a:r>
                <a14:m>
                  <m:oMath xmlns:m="http://schemas.openxmlformats.org/officeDocument/2006/math">
                    <m:r>
                      <a:rPr lang="zh-CN" altLang="en-US" sz="2200" b="1">
                        <a:latin typeface="Cambria Math" panose="02040503050406030204" pitchFamily="18" charset="0"/>
                      </a:rPr>
                      <m:t>𝐡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2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)+</m:t>
                    </m:r>
                    <m:r>
                      <a:rPr lang="zh-CN" altLang="en-US" sz="2200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endParaRPr lang="zh-CN" altLang="en-US" sz="2200" dirty="0">
                  <a:latin typeface="Palatino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/>
                  </a:rPr>
                  <a:t>Given a local loss </a:t>
                </a:r>
                <a14:m>
                  <m:oMath xmlns:m="http://schemas.openxmlformats.org/officeDocument/2006/math">
                    <m:r>
                      <a:rPr lang="en-US" altLang="zh-CN" sz="2200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CN" sz="2200" dirty="0">
                    <a:latin typeface="Palatino"/>
                  </a:rPr>
                  <a:t> and back-propagated gradients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𝐡</m:t>
                        </m:r>
                      </m:den>
                    </m:f>
                  </m:oMath>
                </a14:m>
                <a:r>
                  <a:rPr lang="zh-CN" altLang="en-US" sz="2200" dirty="0">
                    <a:latin typeface="Palatino"/>
                  </a:rPr>
                  <a:t> </a:t>
                </a:r>
                <a:endParaRPr lang="en-US" altLang="zh-CN" sz="22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200" dirty="0">
                    <a:latin typeface="Palatino"/>
                  </a:rPr>
                  <a:t>	Calculate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CN" sz="2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</m:oMath>
                </a14:m>
                <a:r>
                  <a:rPr lang="zh-CN" altLang="en-US" sz="2200" dirty="0">
                    <a:latin typeface="Palatino"/>
                  </a:rPr>
                  <a:t> </a:t>
                </a:r>
                <a:r>
                  <a:rPr lang="en-US" altLang="zh-CN" sz="2200" dirty="0">
                    <a:latin typeface="Palatino"/>
                  </a:rPr>
                  <a:t>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zh-CN" altLang="en-US" sz="22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2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sz="2200">
                        <a:latin typeface="Cambria Math" panose="02040503050406030204" pitchFamily="18" charset="0"/>
                      </a:rPr>
                      <m:t>]+</m:t>
                    </m:r>
                    <m:f>
                      <m:fPr>
                        <m:ctrlPr>
                          <a:rPr lang="zh-CN" alt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2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CN" altLang="en-US" sz="22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200" b="1">
                            <a:latin typeface="Cambria Math" panose="02040503050406030204" pitchFamily="18" charset="0"/>
                          </a:rPr>
                          <m:t>𝐡</m:t>
                        </m:r>
                      </m:den>
                    </m:f>
                  </m:oMath>
                </a14:m>
                <a:r>
                  <a:rPr lang="en-US" altLang="zh-CN" sz="2200" dirty="0">
                    <a:latin typeface="Palatino"/>
                  </a:rPr>
                  <a:t> preventing failure of training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200" dirty="0">
                    <a:latin typeface="Palatino"/>
                  </a:rPr>
                  <a:t>Residual networks are effective for training very deep neural networks</a:t>
                </a:r>
                <a:endParaRPr lang="zh-CN" altLang="en-US" sz="2200" dirty="0">
                  <a:latin typeface="Palatino"/>
                </a:endParaRPr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66" y="1179278"/>
                <a:ext cx="9315449" cy="4155625"/>
              </a:xfrm>
              <a:prstGeom prst="rect">
                <a:avLst/>
              </a:prstGeom>
              <a:blipFill>
                <a:blip r:embed="rId2"/>
                <a:stretch>
                  <a:fillRect l="-817" r="-272" b="-212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437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46510" y="187563"/>
            <a:ext cx="703623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Single-layer perceptron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FE38582-AE42-40AD-B35E-BAB1B3B26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85"/>
          <a:stretch/>
        </p:blipFill>
        <p:spPr>
          <a:xfrm>
            <a:off x="8944212" y="1212330"/>
            <a:ext cx="1954530" cy="4529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064417" y="1434223"/>
                <a:ext cx="7811930" cy="3989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Generalized linear model in Chapter 4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Input layer</a:t>
                </a: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 - receives input data and represents them using vectors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Output unit</a:t>
                </a: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𝑦</m:t>
                    </m:r>
                  </m:oMath>
                </a14:m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 - makes predictions according to the features extracted from the input layer. 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Mapping function</a:t>
                </a:r>
                <a:r>
                  <a:rPr lang="en-US" altLang="zh-CN" sz="24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:</a:t>
                </a:r>
                <a:r>
                  <a:rPr lang="en-US" altLang="zh-CN" sz="2400" dirty="0">
                    <a:latin typeface="Palatin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/>
                  </a:rPr>
                  <a:t>Task</a:t>
                </a:r>
                <a:r>
                  <a:rPr lang="en-US" altLang="zh-CN" sz="2400" dirty="0">
                    <a:latin typeface="Palatino"/>
                  </a:rPr>
                  <a:t>: text classification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=+1/−1)</m:t>
                    </m:r>
                  </m:oMath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417" y="1434223"/>
                <a:ext cx="7811930" cy="3989554"/>
              </a:xfrm>
              <a:prstGeom prst="rect">
                <a:avLst/>
              </a:prstGeom>
              <a:blipFill>
                <a:blip r:embed="rId3"/>
                <a:stretch>
                  <a:fillRect l="-1249" b="-2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8952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60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7590485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14363" y="209028"/>
            <a:ext cx="67091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Layer Normalization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1050130" y="978698"/>
                <a:ext cx="10447735" cy="57867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/>
                  </a:rPr>
                  <a:t>Internal covariate shift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Slightly changing one parameter of a layer can greatly affect the distribution of the node values in the subsequent layers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/>
                  </a:rPr>
                  <a:t>Layer normalization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Calculates the mean and variance statistics over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for defining a mapping function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𝐿𝑎𝑦𝑒𝑟𝑁𝑜𝑟𝑚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zh-CN" altLang="en-US" sz="240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begChr m:val="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𝐿𝑎𝑦𝑒𝑟𝑁𝑜𝑟𝑚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𝛂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𝛃</m:t>
                        </m:r>
                      </m:e>
                    </m:d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  <a:r>
                  <a:rPr lang="en-US" altLang="zh-CN" sz="2400" dirty="0">
                    <a:latin typeface="Palatino"/>
                  </a:rPr>
                  <a:t>is given by (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: </a:t>
                </a:r>
                <a:r>
                  <a:rPr lang="en-US" altLang="zh-CN" sz="2400" i="1" dirty="0">
                    <a:latin typeface="Palatino"/>
                  </a:rPr>
                  <a:t>gains</a:t>
                </a:r>
                <a:r>
                  <a:rPr lang="en-US" altLang="zh-CN" sz="2400" dirty="0">
                    <a:latin typeface="Palatino"/>
                  </a:rPr>
                  <a:t>, </a:t>
                </a:r>
                <a14:m>
                  <m:oMath xmlns:m="http://schemas.openxmlformats.org/officeDocument/2006/math"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: </a:t>
                </a:r>
                <a:r>
                  <a:rPr lang="en-US" altLang="zh-CN" sz="2400" i="1" dirty="0">
                    <a:latin typeface="Palatino"/>
                  </a:rPr>
                  <a:t>biases</a:t>
                </a:r>
                <a:r>
                  <a:rPr lang="en-US" altLang="zh-CN" sz="2400" dirty="0">
                    <a:latin typeface="Palatino"/>
                  </a:rPr>
                  <a:t>)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𝐳</m:t>
                        </m:r>
                      </m:e>
                    </m:nary>
                    <m:r>
                      <a:rPr lang="zh-CN" altLang="en-US" sz="2400">
                        <a:latin typeface="Cambria Math" panose="02040503050406030204" pitchFamily="18" charset="0"/>
                      </a:rPr>
                      <m:t>[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>
                    <a:latin typeface="Palatino"/>
                  </a:rPr>
                  <a:t>   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  <m:e>
                            <m:d>
                              <m:d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400" b="1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]−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</m:nary>
                      </m:e>
                    </m:rad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 err="1">
                    <a:latin typeface="Palatino"/>
                  </a:rPr>
                  <a:t>LayerNorm</a:t>
                </a:r>
                <a:r>
                  <a:rPr lang="en-US" altLang="zh-CN" sz="2400" dirty="0">
                    <a:latin typeface="Palatin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𝐳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;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en-US" altLang="zh-CN" sz="24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𝛃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𝐳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zh-CN" altLang="en-US" sz="2400">
                        <a:latin typeface="Cambria Math" panose="02040503050406030204" pitchFamily="18" charset="0"/>
                      </a:rPr>
                      <m:t>⊗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𝛂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b="1">
                        <a:latin typeface="Cambria Math" panose="02040503050406030204" pitchFamily="18" charset="0"/>
                      </a:rPr>
                      <m:t>𝛃</m:t>
                    </m:r>
                  </m:oMath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130" y="978698"/>
                <a:ext cx="10447735" cy="5786712"/>
              </a:xfrm>
              <a:prstGeom prst="rect">
                <a:avLst/>
              </a:prstGeom>
              <a:blipFill>
                <a:blip r:embed="rId2"/>
                <a:stretch>
                  <a:fillRect l="-875" b="-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203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57225" y="239496"/>
            <a:ext cx="66190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4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Dropout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1085849" y="947383"/>
                <a:ext cx="10419159" cy="55915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300" dirty="0">
                    <a:latin typeface="Palatino"/>
                  </a:rPr>
                  <a:t>A training setting for neural networks to prevent overfitting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300" dirty="0">
                    <a:latin typeface="Palatino"/>
                  </a:rPr>
                  <a:t>Randomly set the values of nodes or node connections to zeroes with a probability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300" dirty="0">
                    <a:latin typeface="Palatino"/>
                  </a:rPr>
                  <a:t>Given a vector </a:t>
                </a:r>
                <a14:m>
                  <m:oMath xmlns:m="http://schemas.openxmlformats.org/officeDocument/2006/math">
                    <m:r>
                      <a:rPr lang="zh-CN" altLang="en-US" sz="23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zh-CN" altLang="en-US" sz="23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300" dirty="0">
                    <a:latin typeface="Palatino"/>
                  </a:rPr>
                  <a:t> and a dropout probability </a:t>
                </a:r>
                <a14:m>
                  <m:oMath xmlns:m="http://schemas.openxmlformats.org/officeDocument/2006/math">
                    <m:r>
                      <a:rPr lang="en-US" altLang="zh-CN" sz="2300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300" dirty="0">
                    <a:latin typeface="Palatino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2300">
                            <a:latin typeface="Palatino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zh-CN" altLang="en-US" sz="2300">
                            <a:latin typeface="Cambria Math" panose="02040503050406030204" pitchFamily="18" charset="0"/>
                          </a:rPr>
                          <m:t>ROPOUT</m:t>
                        </m:r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sz="23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300" dirty="0">
                    <a:latin typeface="Palatino"/>
                  </a:rPr>
                  <a:t> is defined as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300" b="1" dirty="0"/>
                  <a:t>	</a:t>
                </a:r>
                <a14:m>
                  <m:oMath xmlns:m="http://schemas.openxmlformats.org/officeDocument/2006/math">
                    <m:r>
                      <a:rPr lang="zh-CN" altLang="en-US" sz="2300" b="1">
                        <a:latin typeface="Cambria Math" panose="02040503050406030204" pitchFamily="18" charset="0"/>
                      </a:rPr>
                      <m:t>𝐦</m:t>
                    </m:r>
                    <m:r>
                      <a:rPr lang="zh-CN" altLang="en-US" sz="2300">
                        <a:latin typeface="Cambria Math" panose="02040503050406030204" pitchFamily="18" charset="0"/>
                      </a:rPr>
                      <m:t>~</m:t>
                    </m: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𝐵𝑒𝑟𝑛𝑜𝑢𝑙𝑙𝑖</m:t>
                    </m:r>
                    <m:r>
                      <a:rPr lang="zh-CN" alt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300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zh-CN" altLang="en-US" sz="2300" i="1">
                        <a:latin typeface="Palatino"/>
                      </a:rPr>
                      <m:t>   </m:t>
                    </m:r>
                  </m:oMath>
                </a14:m>
                <a:r>
                  <a:rPr lang="en-US" altLang="zh-CN" sz="2300" dirty="0">
                    <a:latin typeface="Palatino"/>
                  </a:rPr>
                  <a:t>(sample from Bernoulli distribution) </a:t>
                </a:r>
                <a:endParaRPr lang="zh-CN" altLang="en-US" sz="23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300" b="1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3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</m:acc>
                    <m:r>
                      <a:rPr lang="zh-CN" altLang="en-US" sz="23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3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300" b="1">
                            <a:latin typeface="Cambria Math" panose="02040503050406030204" pitchFamily="18" charset="0"/>
                          </a:rPr>
                          <m:t>𝐦</m:t>
                        </m:r>
                      </m:num>
                      <m:den>
                        <m:r>
                          <a:rPr lang="zh-CN" altLang="en-US" sz="230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zh-CN" altLang="en-US" sz="2300" i="1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zh-CN" altLang="en-US" sz="2300" dirty="0">
                    <a:latin typeface="Palatino"/>
                  </a:rPr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300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2300">
                        <a:latin typeface="Cambria Math" panose="02040503050406030204" pitchFamily="18" charset="0"/>
                      </a:rPr>
                      <m:t>DROPOUT</m:t>
                    </m:r>
                    <m:r>
                      <a:rPr lang="zh-CN" altLang="en-US" sz="23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3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zh-CN" altLang="en-US" sz="230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sz="23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300">
                        <a:latin typeface="Cambria Math" panose="02040503050406030204" pitchFamily="18" charset="0"/>
                      </a:rPr>
                      <m:t>)=</m:t>
                    </m:r>
                    <m:r>
                      <a:rPr lang="zh-CN" altLang="en-US" sz="23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zh-CN" altLang="en-US" sz="2300">
                        <a:latin typeface="Cambria Math" panose="02040503050406030204" pitchFamily="18" charset="0"/>
                      </a:rPr>
                      <m:t>⊗</m:t>
                    </m:r>
                    <m:r>
                      <a:rPr lang="zh-CN" altLang="en-US" sz="2300" b="1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r>
                  <a:rPr lang="zh-CN" altLang="en-US" sz="2300" dirty="0">
                    <a:latin typeface="Palatino"/>
                  </a:rPr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300" dirty="0">
                    <a:latin typeface="Palatino"/>
                  </a:rPr>
                  <a:t>	Dropout mask: </a:t>
                </a:r>
                <a14:m>
                  <m:oMath xmlns:m="http://schemas.openxmlformats.org/officeDocument/2006/math">
                    <m:r>
                      <a:rPr lang="zh-CN" altLang="en-US" sz="2300" b="1">
                        <a:latin typeface="Cambria Math" panose="02040503050406030204" pitchFamily="18" charset="0"/>
                      </a:rPr>
                      <m:t>𝐦</m:t>
                    </m:r>
                  </m:oMath>
                </a14:m>
                <a:endParaRPr lang="en-US" altLang="zh-CN" sz="23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300" dirty="0">
                    <a:latin typeface="Palatino"/>
                  </a:rPr>
                  <a:t>	Scaled mask: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sz="23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300" b="1"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</m:acc>
                  </m:oMath>
                </a14:m>
                <a:endParaRPr lang="zh-CN" altLang="en-US" sz="2300" dirty="0">
                  <a:latin typeface="Palatino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849" y="947383"/>
                <a:ext cx="10419159" cy="5591531"/>
              </a:xfrm>
              <a:prstGeom prst="rect">
                <a:avLst/>
              </a:prstGeom>
              <a:blipFill>
                <a:blip r:embed="rId2"/>
                <a:stretch>
                  <a:fillRect l="-819" b="-1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7633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1750853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64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67951" y="166982"/>
            <a:ext cx="6969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SGD training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542925" y="1081203"/>
                <a:ext cx="10604897" cy="59167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The general updating rules of the time step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 for SGD are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/>
                  <a:t> 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	Model parameter: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𝛩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           Loss function: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2400"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𝛩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For training neural networks,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Palatino"/>
                  </a:rPr>
                  <a:t> </a:t>
                </a:r>
                <a:r>
                  <a:rPr lang="en-US" altLang="zh-CN" sz="2400" dirty="0">
                    <a:latin typeface="Palatino"/>
                  </a:rPr>
                  <a:t>can be calculated on a mini-batch of training examples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The number of training iterations (epoch) can be selected according to development experiments. (Early stopping)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Adjust the learning rate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 at different time steps</a:t>
                </a:r>
              </a:p>
              <a:p>
                <a:pPr marL="1257300" lvl="2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1081203"/>
                <a:ext cx="10604897" cy="5916748"/>
              </a:xfrm>
              <a:prstGeom prst="rect">
                <a:avLst/>
              </a:prstGeom>
              <a:blipFill>
                <a:blip r:embed="rId2"/>
                <a:stretch>
                  <a:fillRect r="-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806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3C9EC68B-50E8-43EC-93A6-3DE03C45B5FF}"/>
              </a:ext>
            </a:extLst>
          </p:cNvPr>
          <p:cNvSpPr/>
          <p:nvPr/>
        </p:nvSpPr>
        <p:spPr>
          <a:xfrm>
            <a:off x="583009" y="1723506"/>
            <a:ext cx="10919220" cy="3913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Learning rate decay 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step decay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exponential decay</a:t>
            </a:r>
          </a:p>
          <a:p>
            <a:pPr marL="1257300" lvl="2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gradient clipping</a:t>
            </a:r>
          </a:p>
          <a:p>
            <a:pPr lvl="3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Prevent gradient being too large by consulting hard threshold values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/>
              </a:rPr>
              <a:t>SGD with Momentum</a:t>
            </a:r>
          </a:p>
          <a:p>
            <a:pPr lvl="2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/>
              </a:rPr>
              <a:t>A way to soften oscillations, accelerating the converging process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567928" y="112411"/>
            <a:ext cx="74140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Several techniques for improving SGD training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CC2AEE1-FD47-4F0C-A063-45F6085DC0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2830056"/>
              </p:ext>
            </p:extLst>
          </p:nvPr>
        </p:nvGraphicFramePr>
        <p:xfrm>
          <a:off x="4279900" y="2984500"/>
          <a:ext cx="9144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3" imgW="914400" imgH="191880" progId="Equation.DSMT4">
                  <p:embed/>
                </p:oleObj>
              </mc:Choice>
              <mc:Fallback>
                <p:oleObj name="Equation" r:id="rId3" imgW="914400" imgH="1918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CC2AEE1-FD47-4F0C-A063-45F6085DC0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79900" y="2984500"/>
                        <a:ext cx="914400" cy="1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E07314F7-E7C6-486A-A2B3-A0523180ABCE}"/>
              </a:ext>
            </a:extLst>
          </p:cNvPr>
          <p:cNvGrpSpPr/>
          <p:nvPr/>
        </p:nvGrpSpPr>
        <p:grpSpPr>
          <a:xfrm>
            <a:off x="5462470" y="2111931"/>
            <a:ext cx="1783794" cy="1113234"/>
            <a:chOff x="5462470" y="2111931"/>
            <a:chExt cx="1783794" cy="111323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6CDD717-A0E2-4076-A591-173ADC6DF952}"/>
                </a:ext>
              </a:extLst>
            </p:cNvPr>
            <p:cNvSpPr/>
            <p:nvPr/>
          </p:nvSpPr>
          <p:spPr>
            <a:xfrm>
              <a:off x="5462470" y="2111931"/>
              <a:ext cx="1783794" cy="1113234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8216407-3785-4D53-92C7-708B67C4A2F7}"/>
                </a:ext>
              </a:extLst>
            </p:cNvPr>
            <p:cNvCxnSpPr>
              <a:cxnSpLocks/>
            </p:cNvCxnSpPr>
            <p:nvPr/>
          </p:nvCxnSpPr>
          <p:spPr>
            <a:xfrm>
              <a:off x="5564981" y="2361009"/>
              <a:ext cx="32375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149002-D78B-48CF-8529-B16B5B6D3D90}"/>
                </a:ext>
              </a:extLst>
            </p:cNvPr>
            <p:cNvCxnSpPr>
              <a:cxnSpLocks/>
            </p:cNvCxnSpPr>
            <p:nvPr/>
          </p:nvCxnSpPr>
          <p:spPr>
            <a:xfrm>
              <a:off x="5888736" y="2558446"/>
              <a:ext cx="5025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2EB71A0-8103-406D-AC29-61C96CA05727}"/>
                </a:ext>
              </a:extLst>
            </p:cNvPr>
            <p:cNvCxnSpPr>
              <a:cxnSpLocks/>
            </p:cNvCxnSpPr>
            <p:nvPr/>
          </p:nvCxnSpPr>
          <p:spPr>
            <a:xfrm>
              <a:off x="6388798" y="2848928"/>
              <a:ext cx="35204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04F01B5-FEB0-47CB-BA18-A22AAE4B7A17}"/>
                </a:ext>
              </a:extLst>
            </p:cNvPr>
            <p:cNvCxnSpPr>
              <a:cxnSpLocks/>
            </p:cNvCxnSpPr>
            <p:nvPr/>
          </p:nvCxnSpPr>
          <p:spPr>
            <a:xfrm>
              <a:off x="6740843" y="3046365"/>
              <a:ext cx="349235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735B0EFB-9B55-428F-B634-8C60B2695E7A}"/>
                </a:ext>
              </a:extLst>
            </p:cNvPr>
            <p:cNvCxnSpPr/>
            <p:nvPr/>
          </p:nvCxnSpPr>
          <p:spPr>
            <a:xfrm>
              <a:off x="5888736" y="2361009"/>
              <a:ext cx="0" cy="197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8557501-4E3B-4C05-AECD-EBC0EB20F839}"/>
                </a:ext>
              </a:extLst>
            </p:cNvPr>
            <p:cNvCxnSpPr>
              <a:cxnSpLocks/>
            </p:cNvCxnSpPr>
            <p:nvPr/>
          </p:nvCxnSpPr>
          <p:spPr>
            <a:xfrm>
              <a:off x="6388798" y="2558446"/>
              <a:ext cx="0" cy="29048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C5054EA2-CA04-4213-B635-AA8379671C18}"/>
                </a:ext>
              </a:extLst>
            </p:cNvPr>
            <p:cNvCxnSpPr/>
            <p:nvPr/>
          </p:nvCxnSpPr>
          <p:spPr>
            <a:xfrm>
              <a:off x="6740843" y="2848928"/>
              <a:ext cx="0" cy="19743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5DFBF638-DAB1-4156-8666-82EA5A3321CA}"/>
              </a:ext>
            </a:extLst>
          </p:cNvPr>
          <p:cNvSpPr/>
          <p:nvPr/>
        </p:nvSpPr>
        <p:spPr>
          <a:xfrm>
            <a:off x="7714180" y="2111931"/>
            <a:ext cx="1783794" cy="111323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弧形 35">
            <a:extLst>
              <a:ext uri="{FF2B5EF4-FFF2-40B4-BE49-F238E27FC236}">
                <a16:creationId xmlns:a16="http://schemas.microsoft.com/office/drawing/2014/main" id="{2F181B54-47A9-4B70-A155-67758DDC9A36}"/>
              </a:ext>
            </a:extLst>
          </p:cNvPr>
          <p:cNvSpPr/>
          <p:nvPr/>
        </p:nvSpPr>
        <p:spPr>
          <a:xfrm rot="11448510">
            <a:off x="7959966" y="1941619"/>
            <a:ext cx="2425568" cy="1050371"/>
          </a:xfrm>
          <a:prstGeom prst="arc">
            <a:avLst>
              <a:gd name="adj1" fmla="val 15412214"/>
              <a:gd name="adj2" fmla="val 21167024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1736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66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DDB4315-7EE7-48E4-A288-02B872B82773}"/>
              </a:ext>
            </a:extLst>
          </p:cNvPr>
          <p:cNvSpPr/>
          <p:nvPr/>
        </p:nvSpPr>
        <p:spPr>
          <a:xfrm>
            <a:off x="621561" y="260208"/>
            <a:ext cx="581629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SGD with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/>
              <p:nvPr/>
            </p:nvSpPr>
            <p:spPr>
              <a:xfrm>
                <a:off x="581391" y="1186377"/>
                <a:ext cx="10355690" cy="48079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The parameter update considers not only the immediate gradient but also the history gradients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The update rules for momentum SGD is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𝛩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zh-CN" altLang="en-US" sz="240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zh-CN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𝛩</m:t>
                            </m:r>
                          </m:e>
                          <m:sub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 sz="240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dirty="0">
                    <a:latin typeface="Palatino"/>
                  </a:rPr>
                  <a:t> 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𝜂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𝐠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Palatino"/>
                  </a:rPr>
                  <a:t> 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𝛩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zh-CN" altLang="en-US" sz="240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zh-CN" altLang="en-US" sz="2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Memory vector (velocity vector):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1">
                            <a:latin typeface="Cambria Math" panose="02040503050406030204" pitchFamily="18" charset="0"/>
                          </a:rPr>
                          <m:t>𝐯</m:t>
                        </m:r>
                      </m:e>
                      <m:sub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 marL="800100" lvl="1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/>
                  </a:rPr>
                  <a:t>Momentum hyper-parameter (friction parameter): 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zh-CN" altLang="en-US" sz="2400" dirty="0">
                  <a:latin typeface="Palatino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C9EC68B-50E8-43EC-93A6-3DE03C45B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91" y="1186377"/>
                <a:ext cx="10355690" cy="4807983"/>
              </a:xfrm>
              <a:prstGeom prst="rect">
                <a:avLst/>
              </a:prstGeom>
              <a:blipFill>
                <a:blip r:embed="rId3"/>
                <a:stretch>
                  <a:fillRect r="-1236" b="-2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CC2AEE1-FD47-4F0C-A063-45F6085DC0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2984500"/>
          <a:ext cx="914400" cy="1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8" name="Equation" r:id="rId4" imgW="914400" imgH="191880" progId="Equation.DSMT4">
                  <p:embed/>
                </p:oleObj>
              </mc:Choice>
              <mc:Fallback>
                <p:oleObj name="Equation" r:id="rId4" imgW="914400" imgH="19188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CC2AEE1-FD47-4F0C-A063-45F6085DC0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79900" y="2984500"/>
                        <a:ext cx="914400" cy="192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81535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67</a:t>
            </a:fld>
            <a:endParaRPr lang="zh-CN" altLang="en-US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2247992" y="208219"/>
            <a:ext cx="30514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890129" y="854550"/>
            <a:ext cx="6647974" cy="54514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 From One Layer to Multiple Layers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13.1.1 Multi-Layer Perceptron for Text Classification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13.1.2 Training a Multi-Layer Perceptron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 Building a Text Classifier without Manual Features 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13.2.1 Word Embeddings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13.2.2 Sequence Encoding Layers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13.2.3 Output layer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13.2.4 Training</a:t>
            </a:r>
          </a:p>
          <a:p>
            <a:pPr marL="428594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 Improve Neural Network Training	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13.3.1 Avoiding Gradient Issues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13.3.2 Better Generalization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13.3.3 Improving SGD Training for Neural Networks</a:t>
            </a:r>
          </a:p>
          <a:p>
            <a:pPr marL="885794" lvl="1" indent="-428594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13.3.4 Hyper-Parameter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26568883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598313" y="200279"/>
            <a:ext cx="5746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Hyper-Parameter Search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162668" y="1575643"/>
            <a:ext cx="9657731" cy="3359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Grid search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Specify a set of candidate values for each hyperparameter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Build a model for every combination of the specified hyperparameters and evaluate the performance of each model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Random search</a:t>
            </a:r>
          </a:p>
          <a:p>
            <a:pPr marL="800100" lvl="1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Random combinations of hyperparameters</a:t>
            </a:r>
          </a:p>
        </p:txBody>
      </p:sp>
    </p:spTree>
    <p:extLst>
      <p:ext uri="{BB962C8B-B14F-4D97-AF65-F5344CB8AC3E}">
        <p14:creationId xmlns:p14="http://schemas.microsoft.com/office/powerpoint/2010/main" val="6102079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591169" y="261001"/>
            <a:ext cx="5746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Summary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E4690199-E31A-48EF-B232-56D24BE05045}"/>
              </a:ext>
            </a:extLst>
          </p:cNvPr>
          <p:cNvSpPr/>
          <p:nvPr/>
        </p:nvSpPr>
        <p:spPr>
          <a:xfrm>
            <a:off x="1130523" y="1903065"/>
            <a:ext cx="9313640" cy="2611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Multi-layer perceptrons and deep neural networks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Convolutional neural networks for text classification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Dropout, layer normalizations and residual network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SGD with momentum</a:t>
            </a:r>
          </a:p>
        </p:txBody>
      </p:sp>
    </p:spTree>
    <p:extLst>
      <p:ext uri="{BB962C8B-B14F-4D97-AF65-F5344CB8AC3E}">
        <p14:creationId xmlns:p14="http://schemas.microsoft.com/office/powerpoint/2010/main" val="1302467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46510" y="200410"/>
            <a:ext cx="50053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Multi-outputs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FE38582-AE42-40AD-B35E-BAB1B3B26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40" r="64158"/>
          <a:stretch/>
        </p:blipFill>
        <p:spPr>
          <a:xfrm>
            <a:off x="8574137" y="1464070"/>
            <a:ext cx="1580256" cy="45290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057275" y="1162781"/>
                <a:ext cx="7450931" cy="46723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/>
                  </a:rPr>
                  <a:t>Tasks</a:t>
                </a:r>
                <a:r>
                  <a:rPr lang="en-US" altLang="zh-CN" sz="2400" dirty="0">
                    <a:latin typeface="Palatino"/>
                  </a:rPr>
                  <a:t>: </a:t>
                </a:r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		sentiment													positive/negative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4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/>
                  </a:rPr>
                  <a:t>		document class											sports/politics/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altLang="zh-CN" sz="2400" dirty="0">
                  <a:latin typeface="Palatino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…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/>
                  <a:t>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zh-CN" altLang="en-US" sz="240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	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1162781"/>
                <a:ext cx="7450931" cy="4672369"/>
              </a:xfrm>
              <a:prstGeom prst="rect">
                <a:avLst/>
              </a:prstGeom>
              <a:blipFill>
                <a:blip r:embed="rId3"/>
                <a:stretch>
                  <a:fillRect l="-10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30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25151" y="138969"/>
            <a:ext cx="29941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>
                <a:latin typeface="Palatino" pitchFamily="2" charset="77"/>
                <a:cs typeface="Calibri Light" panose="020F0302020204030204" pitchFamily="34" charset="0"/>
              </a:rPr>
              <a:t>Two-layers</a:t>
            </a:r>
            <a:endParaRPr lang="en-US" altLang="zh-CN" sz="3600" b="1" dirty="0">
              <a:latin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FE38582-AE42-40AD-B35E-BAB1B3B26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7" t="260" r="38162" b="-260"/>
          <a:stretch/>
        </p:blipFill>
        <p:spPr>
          <a:xfrm>
            <a:off x="8278615" y="1150980"/>
            <a:ext cx="2611405" cy="4556040"/>
          </a:xfrm>
          <a:prstGeom prst="rect">
            <a:avLst/>
          </a:prstGeom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FD46F3E-1A44-4960-A401-4C17E8398E3A}"/>
              </a:ext>
            </a:extLst>
          </p:cNvPr>
          <p:cNvGrpSpPr/>
          <p:nvPr/>
        </p:nvGrpSpPr>
        <p:grpSpPr>
          <a:xfrm>
            <a:off x="1064419" y="1122116"/>
            <a:ext cx="6697265" cy="4466672"/>
            <a:chOff x="702362" y="1277564"/>
            <a:chExt cx="4834890" cy="44666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F5D542A-83D4-472F-939A-2FFAABFB6848}"/>
                    </a:ext>
                  </a:extLst>
                </p:cNvPr>
                <p:cNvSpPr/>
                <p:nvPr/>
              </p:nvSpPr>
              <p:spPr>
                <a:xfrm>
                  <a:off x="702362" y="1277564"/>
                  <a:ext cx="4834890" cy="446667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342900" indent="-342900">
                    <a:lnSpc>
                      <a:spcPct val="150000"/>
                    </a:lnSpc>
                    <a:buSzPct val="100000"/>
                    <a:buFont typeface="Arial" panose="020B0604020202020204" pitchFamily="34" charset="0"/>
                    <a:buChar char="•"/>
                  </a:pPr>
                  <a:r>
                    <a:rPr lang="en-US" altLang="zh-CN" sz="2400" b="1" dirty="0">
                      <a:latin typeface="Palatino"/>
                      <a:ea typeface="Palatino" pitchFamily="2" charset="77"/>
                      <a:cs typeface="Calibri Light" panose="020F0302020204030204" pitchFamily="34" charset="0"/>
                    </a:rPr>
                    <a:t>Input layer</a:t>
                  </a:r>
                  <a:r>
                    <a:rPr lang="en-US" altLang="zh-CN" sz="2400" dirty="0">
                      <a:latin typeface="Palatino"/>
                      <a:ea typeface="Palatino" pitchFamily="2" charset="77"/>
                      <a:cs typeface="Calibri Light" panose="020F0302020204030204" pitchFamily="34" charset="0"/>
                    </a:rPr>
                    <a:t>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x</m:t>
                          </m:r>
                        </m:e>
                      </m:acc>
                    </m:oMath>
                  </a14:m>
                  <a:r>
                    <a:rPr lang="en-US" altLang="zh-CN" sz="2400" dirty="0">
                      <a:latin typeface="Palatino"/>
                      <a:ea typeface="Palatino" pitchFamily="2" charset="77"/>
                      <a:cs typeface="Calibri Light" panose="020F0302020204030204" pitchFamily="34" charset="0"/>
                    </a:rPr>
                    <a:t> - receives input data and represents them using vectors</a:t>
                  </a:r>
                </a:p>
                <a:p>
                  <a:pPr marL="342900" indent="-342900">
                    <a:lnSpc>
                      <a:spcPct val="150000"/>
                    </a:lnSpc>
                    <a:buSzPct val="100000"/>
                    <a:buFont typeface="Arial" panose="020B0604020202020204" pitchFamily="34" charset="0"/>
                    <a:buChar char="•"/>
                  </a:pPr>
                  <a:r>
                    <a:rPr lang="en-US" altLang="zh-CN" sz="2400" b="1" dirty="0">
                      <a:latin typeface="Palatino"/>
                      <a:ea typeface="Palatino" pitchFamily="2" charset="77"/>
                      <a:cs typeface="Calibri Light" panose="020F0302020204030204" pitchFamily="34" charset="0"/>
                    </a:rPr>
                    <a:t>Hidden layers</a:t>
                  </a:r>
                  <a:r>
                    <a:rPr lang="en-US" altLang="zh-CN" sz="2400" dirty="0">
                      <a:latin typeface="Palatino"/>
                      <a:ea typeface="Palatino" pitchFamily="2" charset="77"/>
                      <a:cs typeface="Calibri Light" panose="020F0302020204030204" pitchFamily="34" charset="0"/>
                    </a:rPr>
                    <a:t>: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altLang="zh-CN" sz="2400" dirty="0">
                      <a:latin typeface="Palatino"/>
                      <a:ea typeface="Palatino" pitchFamily="2" charset="77"/>
                      <a:cs typeface="Calibri Light" panose="020F0302020204030204" pitchFamily="34" charset="0"/>
                    </a:rPr>
                    <a:t>- induces useful non-linear features from the input vectors</a:t>
                  </a:r>
                </a:p>
                <a:p>
                  <a:pPr marL="342900" indent="-342900">
                    <a:lnSpc>
                      <a:spcPct val="150000"/>
                    </a:lnSpc>
                    <a:buSzPct val="100000"/>
                    <a:buFont typeface="Arial" panose="020B0604020202020204" pitchFamily="34" charset="0"/>
                    <a:buChar char="•"/>
                  </a:pPr>
                  <a:r>
                    <a:rPr lang="en-US" altLang="zh-CN" sz="2400" b="1" dirty="0">
                      <a:latin typeface="Palatino"/>
                      <a:ea typeface="Palatino" pitchFamily="2" charset="77"/>
                      <a:cs typeface="Calibri Light" panose="020F0302020204030204" pitchFamily="34" charset="0"/>
                    </a:rPr>
                    <a:t>Output layer</a:t>
                  </a:r>
                  <a:r>
                    <a:rPr lang="en-US" altLang="zh-CN" sz="2400" dirty="0">
                      <a:latin typeface="Palatino"/>
                      <a:ea typeface="Palatino" pitchFamily="2" charset="77"/>
                      <a:cs typeface="Calibri Light" panose="020F0302020204030204" pitchFamily="34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CN" sz="2400" i="1" dirty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𝑜</m:t>
                      </m:r>
                    </m:oMath>
                  </a14:m>
                  <a:r>
                    <a:rPr lang="en-US" altLang="zh-CN" sz="2400" dirty="0">
                      <a:latin typeface="Palatino"/>
                      <a:ea typeface="Palatino" pitchFamily="2" charset="77"/>
                      <a:cs typeface="Calibri Light" panose="020F0302020204030204" pitchFamily="34" charset="0"/>
                    </a:rPr>
                    <a:t> - makes predictions according to the features extracted from the hidden layers. </a:t>
                  </a:r>
                  <a:endParaRPr lang="en-US" altLang="zh-CN" sz="2400" dirty="0">
                    <a:latin typeface="Palatino"/>
                  </a:endParaRPr>
                </a:p>
                <a:p>
                  <a:pPr marL="342900" indent="-342900">
                    <a:lnSpc>
                      <a:spcPct val="150000"/>
                    </a:lnSpc>
                    <a:buSzPct val="100000"/>
                    <a:buFont typeface="Arial" panose="020B0604020202020204" pitchFamily="34" charset="0"/>
                    <a:buChar char="•"/>
                  </a:pPr>
                  <a:r>
                    <a:rPr lang="en-US" altLang="zh-CN" sz="2400" b="1" dirty="0">
                      <a:latin typeface="Palatino"/>
                    </a:rPr>
                    <a:t>Task</a:t>
                  </a:r>
                  <a:r>
                    <a:rPr lang="en-US" altLang="zh-CN" sz="2400" dirty="0">
                      <a:latin typeface="Palatino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𝑜</m:t>
                      </m:r>
                    </m:oMath>
                  </a14:m>
                  <a:r>
                    <a:rPr lang="en-US" altLang="zh-CN" sz="2400" dirty="0">
                      <a:latin typeface="Palatino"/>
                    </a:rPr>
                    <a:t>  		</a:t>
                  </a:r>
                  <a:r>
                    <a:rPr lang="en-US" altLang="zh-CN" sz="2400" i="1" dirty="0">
                      <a:latin typeface="Palatino"/>
                    </a:rPr>
                    <a:t>is liked by John</a:t>
                  </a:r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0F5D542A-83D4-472F-939A-2FFAABFB68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62" y="1277564"/>
                  <a:ext cx="4834890" cy="4466672"/>
                </a:xfrm>
                <a:prstGeom prst="rect">
                  <a:avLst/>
                </a:prstGeom>
                <a:blipFill>
                  <a:blip r:embed="rId3"/>
                  <a:stretch>
                    <a:fillRect l="-1275" b="-218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DB14E521-A65D-4F4D-BEC3-CC5ED7E8C0AB}"/>
                </a:ext>
              </a:extLst>
            </p:cNvPr>
            <p:cNvCxnSpPr>
              <a:cxnSpLocks/>
            </p:cNvCxnSpPr>
            <p:nvPr/>
          </p:nvCxnSpPr>
          <p:spPr>
            <a:xfrm>
              <a:off x="1841356" y="5566710"/>
              <a:ext cx="475488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1208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682228" y="198115"/>
            <a:ext cx="47822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Three-layers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858B95A-D574-44F8-8FD4-240E80402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81950" y="6356352"/>
            <a:ext cx="2057400" cy="365125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9FE38582-AE42-40AD-B35E-BAB1B3B265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84" t="-520" r="1124" b="520"/>
          <a:stretch/>
        </p:blipFill>
        <p:spPr>
          <a:xfrm>
            <a:off x="8014717" y="1327334"/>
            <a:ext cx="3080717" cy="3939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/>
              <p:nvPr/>
            </p:nvSpPr>
            <p:spPr>
              <a:xfrm>
                <a:off x="1096566" y="1445457"/>
                <a:ext cx="6386512" cy="39136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Input layer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sz="24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- receives input data and represents them using vectors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Hidden layers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zh-CN" altLang="en-US" sz="240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⃗"/>
                        <m:ctrlPr>
                          <a:rPr lang="zh-CN" alt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- induces useful non-linear features from the input vectors</a:t>
                </a:r>
              </a:p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Output layer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𝑜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- makes predictions according to the features extracted from the hidden layers.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F5D542A-83D4-472F-939A-2FFAABFB6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566" y="1445457"/>
                <a:ext cx="6386512" cy="3913635"/>
              </a:xfrm>
              <a:prstGeom prst="rect">
                <a:avLst/>
              </a:prstGeom>
              <a:blipFill>
                <a:blip r:embed="rId3"/>
                <a:stretch>
                  <a:fillRect l="-1336" b="-26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147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26420</TotalTime>
  <Words>3384</Words>
  <Application>Microsoft Macintosh PowerPoint</Application>
  <PresentationFormat>Widescreen</PresentationFormat>
  <Paragraphs>622</Paragraphs>
  <Slides>69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8" baseType="lpstr">
      <vt:lpstr>等线</vt:lpstr>
      <vt:lpstr>Andale Mono</vt:lpstr>
      <vt:lpstr>Arial</vt:lpstr>
      <vt:lpstr>Calibri</vt:lpstr>
      <vt:lpstr>Calibri Light</vt:lpstr>
      <vt:lpstr>Cambria Math</vt:lpstr>
      <vt:lpstr>Palatino</vt:lpstr>
      <vt:lpstr>Office 主题​​</vt:lpstr>
      <vt:lpstr>Equation</vt:lpstr>
      <vt:lpstr>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 Sean</dc:creator>
  <cp:lastModifiedBy>Yue ZHANG 张岳</cp:lastModifiedBy>
  <cp:revision>37</cp:revision>
  <cp:lastPrinted>2022-03-29T02:24:13Z</cp:lastPrinted>
  <dcterms:created xsi:type="dcterms:W3CDTF">2018-10-12T14:21:45Z</dcterms:created>
  <dcterms:modified xsi:type="dcterms:W3CDTF">2022-04-08T08:30:15Z</dcterms:modified>
</cp:coreProperties>
</file>