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24"/>
  </p:notesMasterIdLst>
  <p:handoutMasterIdLst>
    <p:handoutMasterId r:id="rId125"/>
  </p:handoutMasterIdLst>
  <p:sldIdLst>
    <p:sldId id="498" r:id="rId2"/>
    <p:sldId id="314" r:id="rId3"/>
    <p:sldId id="315" r:id="rId4"/>
    <p:sldId id="500" r:id="rId5"/>
    <p:sldId id="322" r:id="rId6"/>
    <p:sldId id="343" r:id="rId7"/>
    <p:sldId id="501" r:id="rId8"/>
    <p:sldId id="344" r:id="rId9"/>
    <p:sldId id="345" r:id="rId10"/>
    <p:sldId id="525" r:id="rId11"/>
    <p:sldId id="346" r:id="rId12"/>
    <p:sldId id="347" r:id="rId13"/>
    <p:sldId id="526" r:id="rId14"/>
    <p:sldId id="349" r:id="rId15"/>
    <p:sldId id="348" r:id="rId16"/>
    <p:sldId id="527" r:id="rId17"/>
    <p:sldId id="502" r:id="rId18"/>
    <p:sldId id="350" r:id="rId19"/>
    <p:sldId id="528" r:id="rId20"/>
    <p:sldId id="351" r:id="rId21"/>
    <p:sldId id="352" r:id="rId22"/>
    <p:sldId id="362" r:id="rId23"/>
    <p:sldId id="363" r:id="rId24"/>
    <p:sldId id="353" r:id="rId25"/>
    <p:sldId id="503" r:id="rId26"/>
    <p:sldId id="364" r:id="rId27"/>
    <p:sldId id="354" r:id="rId28"/>
    <p:sldId id="529" r:id="rId29"/>
    <p:sldId id="355" r:id="rId30"/>
    <p:sldId id="439" r:id="rId31"/>
    <p:sldId id="365" r:id="rId32"/>
    <p:sldId id="366" r:id="rId33"/>
    <p:sldId id="357" r:id="rId34"/>
    <p:sldId id="359" r:id="rId35"/>
    <p:sldId id="358" r:id="rId36"/>
    <p:sldId id="504" r:id="rId37"/>
    <p:sldId id="360" r:id="rId38"/>
    <p:sldId id="361" r:id="rId39"/>
    <p:sldId id="505" r:id="rId40"/>
    <p:sldId id="371" r:id="rId41"/>
    <p:sldId id="398" r:id="rId42"/>
    <p:sldId id="373" r:id="rId43"/>
    <p:sldId id="374" r:id="rId44"/>
    <p:sldId id="375" r:id="rId45"/>
    <p:sldId id="376" r:id="rId46"/>
    <p:sldId id="377" r:id="rId47"/>
    <p:sldId id="378" r:id="rId48"/>
    <p:sldId id="530" r:id="rId49"/>
    <p:sldId id="506" r:id="rId50"/>
    <p:sldId id="379" r:id="rId51"/>
    <p:sldId id="380" r:id="rId52"/>
    <p:sldId id="381" r:id="rId53"/>
    <p:sldId id="382" r:id="rId54"/>
    <p:sldId id="507" r:id="rId55"/>
    <p:sldId id="383" r:id="rId56"/>
    <p:sldId id="384" r:id="rId57"/>
    <p:sldId id="508" r:id="rId58"/>
    <p:sldId id="399" r:id="rId59"/>
    <p:sldId id="400" r:id="rId60"/>
    <p:sldId id="509" r:id="rId61"/>
    <p:sldId id="386" r:id="rId62"/>
    <p:sldId id="389" r:id="rId63"/>
    <p:sldId id="531" r:id="rId64"/>
    <p:sldId id="401" r:id="rId65"/>
    <p:sldId id="390" r:id="rId66"/>
    <p:sldId id="391" r:id="rId67"/>
    <p:sldId id="392" r:id="rId68"/>
    <p:sldId id="510" r:id="rId69"/>
    <p:sldId id="393" r:id="rId70"/>
    <p:sldId id="394" r:id="rId71"/>
    <p:sldId id="395" r:id="rId72"/>
    <p:sldId id="396" r:id="rId73"/>
    <p:sldId id="397" r:id="rId74"/>
    <p:sldId id="532" r:id="rId75"/>
    <p:sldId id="513" r:id="rId76"/>
    <p:sldId id="403" r:id="rId77"/>
    <p:sldId id="404" r:id="rId78"/>
    <p:sldId id="405" r:id="rId79"/>
    <p:sldId id="406" r:id="rId80"/>
    <p:sldId id="407" r:id="rId81"/>
    <p:sldId id="514" r:id="rId82"/>
    <p:sldId id="408" r:id="rId83"/>
    <p:sldId id="409" r:id="rId84"/>
    <p:sldId id="429" r:id="rId85"/>
    <p:sldId id="410" r:id="rId86"/>
    <p:sldId id="411" r:id="rId87"/>
    <p:sldId id="515" r:id="rId88"/>
    <p:sldId id="412" r:id="rId89"/>
    <p:sldId id="413" r:id="rId90"/>
    <p:sldId id="414" r:id="rId91"/>
    <p:sldId id="516" r:id="rId92"/>
    <p:sldId id="415" r:id="rId93"/>
    <p:sldId id="533" r:id="rId94"/>
    <p:sldId id="517" r:id="rId95"/>
    <p:sldId id="416" r:id="rId96"/>
    <p:sldId id="518" r:id="rId97"/>
    <p:sldId id="367" r:id="rId98"/>
    <p:sldId id="368" r:id="rId99"/>
    <p:sldId id="369" r:id="rId100"/>
    <p:sldId id="370" r:id="rId101"/>
    <p:sldId id="534" r:id="rId102"/>
    <p:sldId id="519" r:id="rId103"/>
    <p:sldId id="417" r:id="rId104"/>
    <p:sldId id="520" r:id="rId105"/>
    <p:sldId id="430" r:id="rId106"/>
    <p:sldId id="431" r:id="rId107"/>
    <p:sldId id="521" r:id="rId108"/>
    <p:sldId id="420" r:id="rId109"/>
    <p:sldId id="421" r:id="rId110"/>
    <p:sldId id="522" r:id="rId111"/>
    <p:sldId id="432" r:id="rId112"/>
    <p:sldId id="433" r:id="rId113"/>
    <p:sldId id="434" r:id="rId114"/>
    <p:sldId id="523" r:id="rId115"/>
    <p:sldId id="435" r:id="rId116"/>
    <p:sldId id="436" r:id="rId117"/>
    <p:sldId id="437" r:id="rId118"/>
    <p:sldId id="438" r:id="rId119"/>
    <p:sldId id="427" r:id="rId120"/>
    <p:sldId id="524" r:id="rId121"/>
    <p:sldId id="428" r:id="rId122"/>
    <p:sldId id="536" r:id="rId123"/>
  </p:sldIdLst>
  <p:sldSz cx="12192000" cy="6858000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498"/>
            <p14:sldId id="314"/>
            <p14:sldId id="315"/>
            <p14:sldId id="500"/>
            <p14:sldId id="322"/>
            <p14:sldId id="343"/>
            <p14:sldId id="501"/>
            <p14:sldId id="344"/>
            <p14:sldId id="345"/>
            <p14:sldId id="525"/>
            <p14:sldId id="346"/>
            <p14:sldId id="347"/>
            <p14:sldId id="526"/>
            <p14:sldId id="349"/>
            <p14:sldId id="348"/>
            <p14:sldId id="527"/>
            <p14:sldId id="502"/>
            <p14:sldId id="350"/>
            <p14:sldId id="528"/>
            <p14:sldId id="351"/>
            <p14:sldId id="352"/>
            <p14:sldId id="362"/>
            <p14:sldId id="363"/>
            <p14:sldId id="353"/>
            <p14:sldId id="503"/>
            <p14:sldId id="364"/>
            <p14:sldId id="354"/>
            <p14:sldId id="529"/>
            <p14:sldId id="355"/>
            <p14:sldId id="439"/>
            <p14:sldId id="365"/>
            <p14:sldId id="366"/>
            <p14:sldId id="357"/>
            <p14:sldId id="359"/>
            <p14:sldId id="358"/>
            <p14:sldId id="504"/>
            <p14:sldId id="360"/>
            <p14:sldId id="361"/>
            <p14:sldId id="505"/>
            <p14:sldId id="371"/>
            <p14:sldId id="398"/>
            <p14:sldId id="373"/>
            <p14:sldId id="374"/>
            <p14:sldId id="375"/>
            <p14:sldId id="376"/>
            <p14:sldId id="377"/>
            <p14:sldId id="378"/>
            <p14:sldId id="530"/>
            <p14:sldId id="506"/>
            <p14:sldId id="379"/>
            <p14:sldId id="380"/>
            <p14:sldId id="381"/>
            <p14:sldId id="382"/>
            <p14:sldId id="507"/>
            <p14:sldId id="383"/>
            <p14:sldId id="384"/>
            <p14:sldId id="508"/>
            <p14:sldId id="399"/>
            <p14:sldId id="400"/>
            <p14:sldId id="509"/>
            <p14:sldId id="386"/>
            <p14:sldId id="389"/>
            <p14:sldId id="531"/>
            <p14:sldId id="401"/>
            <p14:sldId id="390"/>
            <p14:sldId id="391"/>
            <p14:sldId id="392"/>
            <p14:sldId id="510"/>
            <p14:sldId id="393"/>
            <p14:sldId id="394"/>
            <p14:sldId id="395"/>
            <p14:sldId id="396"/>
            <p14:sldId id="397"/>
            <p14:sldId id="532"/>
            <p14:sldId id="513"/>
            <p14:sldId id="403"/>
            <p14:sldId id="404"/>
            <p14:sldId id="405"/>
            <p14:sldId id="406"/>
            <p14:sldId id="407"/>
            <p14:sldId id="514"/>
            <p14:sldId id="408"/>
            <p14:sldId id="409"/>
            <p14:sldId id="429"/>
            <p14:sldId id="410"/>
            <p14:sldId id="411"/>
            <p14:sldId id="515"/>
            <p14:sldId id="412"/>
            <p14:sldId id="413"/>
            <p14:sldId id="414"/>
            <p14:sldId id="516"/>
            <p14:sldId id="415"/>
            <p14:sldId id="533"/>
            <p14:sldId id="517"/>
            <p14:sldId id="416"/>
            <p14:sldId id="518"/>
            <p14:sldId id="367"/>
            <p14:sldId id="368"/>
            <p14:sldId id="369"/>
            <p14:sldId id="370"/>
            <p14:sldId id="534"/>
            <p14:sldId id="519"/>
            <p14:sldId id="417"/>
            <p14:sldId id="520"/>
            <p14:sldId id="430"/>
            <p14:sldId id="431"/>
            <p14:sldId id="521"/>
            <p14:sldId id="420"/>
            <p14:sldId id="421"/>
            <p14:sldId id="522"/>
            <p14:sldId id="432"/>
            <p14:sldId id="433"/>
            <p14:sldId id="434"/>
            <p14:sldId id="523"/>
            <p14:sldId id="435"/>
            <p14:sldId id="436"/>
            <p14:sldId id="437"/>
            <p14:sldId id="438"/>
            <p14:sldId id="427"/>
            <p14:sldId id="524"/>
            <p14:sldId id="428"/>
            <p14:sldId id="5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3" autoAdjust="0"/>
    <p:restoredTop sz="86724" autoAdjust="0"/>
  </p:normalViewPr>
  <p:slideViewPr>
    <p:cSldViewPr snapToGrid="0">
      <p:cViewPr varScale="1">
        <p:scale>
          <a:sx n="105" d="100"/>
          <a:sy n="105" d="100"/>
        </p:scale>
        <p:origin x="61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5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7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3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7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2A697597-861C-4B95-875C-46D6F1678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665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tm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23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24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png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25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png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13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5.png"/><Relationship Id="rId4" Type="http://schemas.openxmlformats.org/officeDocument/2006/relationships/image" Target="../media/image7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7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png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8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png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tm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10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E4E167-CCF4-42C4-B04E-34061FD71A1C}"/>
                  </a:ext>
                </a:extLst>
              </p:cNvPr>
              <p:cNvSpPr txBox="1"/>
              <p:nvPr/>
            </p:nvSpPr>
            <p:spPr>
              <a:xfrm>
                <a:off x="1037772" y="1479874"/>
                <a:ext cx="939941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the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previous state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dirty="0"/>
                  <a:t>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current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     the </a:t>
                </a:r>
                <a:r>
                  <a:rPr lang="en-US" altLang="zh-CN" sz="2200" b="1" dirty="0">
                    <a:latin typeface="Palatino" pitchFamily="2" charset="77"/>
                    <a:cs typeface="Calibri Light" panose="020F0302020204030204" pitchFamily="34" charset="0"/>
                  </a:rPr>
                  <a:t>current state</a:t>
                </a:r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can be calculated as</a:t>
                </a:r>
                <a:endParaRPr lang="zh-CN" altLang="en-US" sz="22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E4E167-CCF4-42C4-B04E-34061FD7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2" y="1479874"/>
                <a:ext cx="9399410" cy="769441"/>
              </a:xfrm>
              <a:prstGeom prst="rect">
                <a:avLst/>
              </a:prstGeom>
              <a:blipFill>
                <a:blip r:embed="rId3"/>
                <a:stretch>
                  <a:fillRect l="-713" t="-5556" b="-15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61450CB-1634-4385-9A0E-8517E19B7613}"/>
                  </a:ext>
                </a:extLst>
              </p:cNvPr>
              <p:cNvSpPr txBox="1"/>
              <p:nvPr/>
            </p:nvSpPr>
            <p:spPr>
              <a:xfrm>
                <a:off x="1088572" y="4111646"/>
                <a:ext cx="9348610" cy="319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a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non-linear activation function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such as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>
                    <a:solidFill>
                      <a:srgbClr val="836967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/>
                  <a:t>,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: model parameters, shared among different time steps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   The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final vector</a:t>
                </a:r>
                <a:r>
                  <a:rPr lang="en-US" altLang="zh-CN" sz="2200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 be used for representing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We learned feed-forward processes.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How do we understand a recurrent process?</a:t>
                </a:r>
                <a:endParaRPr lang="zh-CN" altLang="en-US" sz="22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endParaRPr lang="en-US" altLang="zh-CN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61450CB-1634-4385-9A0E-8517E19B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4111646"/>
                <a:ext cx="9348610" cy="3195105"/>
              </a:xfrm>
              <a:prstGeom prst="rect">
                <a:avLst/>
              </a:prstGeom>
              <a:blipFill>
                <a:blip r:embed="rId4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DE2A967-2030-4945-9546-C18561373D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93227" y="2723692"/>
          <a:ext cx="3674867" cy="103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1DE2A967-2030-4945-9546-C18561373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27" y="2723692"/>
                        <a:ext cx="3674867" cy="103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95A8BF4C-997C-460D-B8C3-EC6B4586DF58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F514A8-ECD8-4164-90C0-EE7C840E8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40" y="2180262"/>
            <a:ext cx="4591286" cy="17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654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970099" y="813774"/>
            <a:ext cx="10498001" cy="668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Probing tasks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Auxiliary tasks that predict the features that we expect a learned representation to capture.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set of additional output layers.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Procedures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given a set of documents with gold-standard outputs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run the representation model and dump the vector representation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 a very simple classification model, and treat the probed task as the output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more accurate the trained simple model is, the more confident we are that the representation vectors contain relevant information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14A1B89-4B48-4B88-8F39-EE9D376366C0}"/>
              </a:ext>
            </a:extLst>
          </p:cNvPr>
          <p:cNvSpPr/>
          <p:nvPr/>
        </p:nvSpPr>
        <p:spPr>
          <a:xfrm>
            <a:off x="596993" y="216228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Analysing</a:t>
            </a:r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728087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985339" y="1400514"/>
            <a:ext cx="10498001" cy="1696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Remove a vector from a set of hidden states.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Check output.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14A1B89-4B48-4B88-8F39-EE9D376366C0}"/>
              </a:ext>
            </a:extLst>
          </p:cNvPr>
          <p:cNvSpPr/>
          <p:nvPr/>
        </p:nvSpPr>
        <p:spPr>
          <a:xfrm>
            <a:off x="596993" y="216228"/>
            <a:ext cx="2056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Ablation</a:t>
            </a:r>
          </a:p>
        </p:txBody>
      </p:sp>
    </p:spTree>
    <p:extLst>
      <p:ext uri="{BB962C8B-B14F-4D97-AF65-F5344CB8AC3E}">
        <p14:creationId xmlns:p14="http://schemas.microsoft.com/office/powerpoint/2010/main" val="15506976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102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9555881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20487" y="214994"/>
            <a:ext cx="7423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on Neural Network Training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150257" y="1627491"/>
            <a:ext cx="9320309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Optimisation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technique: A key to successful representation learning especially for neural network training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Simple methods such as SGD may not give the best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optimisation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towards a training objective because the neural network structure becomes increasingly deep and complex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This section will list more alternatives for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optimisation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17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28763939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105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14829" y="273051"/>
            <a:ext cx="7405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80F12ED5-464F-4B38-87EC-8CAE3ABA1791}"/>
                  </a:ext>
                </a:extLst>
              </p:cNvPr>
              <p:cNvSpPr/>
              <p:nvPr/>
            </p:nvSpPr>
            <p:spPr>
              <a:xfrm>
                <a:off x="1110343" y="1042083"/>
                <a:ext cx="9378204" cy="509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AdaGrad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an </a:t>
                </a: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optimisation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algorithm that adaptively sets the learning rate for each parameter based on the gradient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Notations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Palatino"/>
                  </a:rPr>
                  <a:t>model parameters</a:t>
                </a:r>
                <a:endParaRPr lang="zh-CN" altLang="en-US" sz="20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Palatino"/>
                  </a:rPr>
                  <a:t>the corresponding set of gradients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For each parameter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∈[1,…,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Palatino"/>
                  </a:rPr>
                  <a:t>, </a:t>
                </a:r>
                <a:r>
                  <a:rPr lang="en-US" altLang="zh-CN" sz="2200" dirty="0" err="1">
                    <a:latin typeface="Palatino"/>
                  </a:rPr>
                  <a:t>AdaGrad</a:t>
                </a:r>
                <a:r>
                  <a:rPr lang="en-US" altLang="zh-CN" sz="2200" dirty="0">
                    <a:latin typeface="Palatino"/>
                  </a:rPr>
                  <a:t> maintains an accumulated squared gradient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from the start of training to estimate the per-parameter learning rate.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is inversely proportional to the root of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2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80F12ED5-464F-4B38-87EC-8CAE3ABA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3" y="1042083"/>
                <a:ext cx="9378204" cy="5093254"/>
              </a:xfrm>
              <a:prstGeom prst="rect">
                <a:avLst/>
              </a:prstGeom>
              <a:blipFill>
                <a:blip r:embed="rId2"/>
                <a:stretch>
                  <a:fillRect l="-715" r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77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106</a:t>
            </a:fld>
            <a:endParaRPr lang="zh-CN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80F12ED5-464F-4B38-87EC-8CAE3ABA1791}"/>
              </a:ext>
            </a:extLst>
          </p:cNvPr>
          <p:cNvSpPr/>
          <p:nvPr/>
        </p:nvSpPr>
        <p:spPr>
          <a:xfrm>
            <a:off x="1095829" y="1042083"/>
            <a:ext cx="9392718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update rules of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D6E90762-BD74-4D30-B946-74A5D4E7319B}"/>
                  </a:ext>
                </a:extLst>
              </p:cNvPr>
              <p:cNvSpPr/>
              <p:nvPr/>
            </p:nvSpPr>
            <p:spPr>
              <a:xfrm>
                <a:off x="1708732" y="3447143"/>
                <a:ext cx="8728690" cy="3388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buSzPct val="100000"/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loss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hyper-parameter for numerical stability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time step number in parameter update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sum of squares of the gradient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Common hyper-parameter settings: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zh-CN" altLang="en-US" sz="2000" dirty="0"/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D6E90762-BD74-4D30-B946-74A5D4E73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32" y="3447143"/>
                <a:ext cx="8728690" cy="3388428"/>
              </a:xfrm>
              <a:prstGeom prst="rect">
                <a:avLst/>
              </a:prstGeom>
              <a:blipFill>
                <a:blip r:embed="rId2"/>
                <a:stretch>
                  <a:fillRect l="-908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2">
            <a:extLst>
              <a:ext uri="{FF2B5EF4-FFF2-40B4-BE49-F238E27FC236}">
                <a16:creationId xmlns:a16="http://schemas.microsoft.com/office/drawing/2014/main" id="{B9FB2EFE-5273-496C-8C6A-1D6A8BF5FE11}"/>
              </a:ext>
            </a:extLst>
          </p:cNvPr>
          <p:cNvSpPr/>
          <p:nvPr/>
        </p:nvSpPr>
        <p:spPr>
          <a:xfrm>
            <a:off x="620487" y="214994"/>
            <a:ext cx="7423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on Neural Network Training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C0C3A-7F0E-4DDA-BAAE-5F927970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12" y="1688232"/>
            <a:ext cx="3410231" cy="19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6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842684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62760" y="1224716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00314" y="163903"/>
            <a:ext cx="7416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AD82AE25-9152-47F4-BE55-1AAD6CF7E23C}"/>
              </a:ext>
            </a:extLst>
          </p:cNvPr>
          <p:cNvSpPr/>
          <p:nvPr/>
        </p:nvSpPr>
        <p:spPr>
          <a:xfrm>
            <a:off x="1161142" y="1042083"/>
            <a:ext cx="9964057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Problems for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learning rate decreases monotonically and aggressively, which can lead to early and suboptimal convergence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sensitive to initial gradients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solves the problems of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by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attention to a limited history window instead of all history gradients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initial gradient does not greatly affect the learning rate of future time steps</a:t>
            </a:r>
          </a:p>
        </p:txBody>
      </p:sp>
    </p:spTree>
    <p:extLst>
      <p:ext uri="{BB962C8B-B14F-4D97-AF65-F5344CB8AC3E}">
        <p14:creationId xmlns:p14="http://schemas.microsoft.com/office/powerpoint/2010/main" val="3895534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109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82172" y="184666"/>
            <a:ext cx="739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54DDF7-4AB3-48C9-A3C6-1910F8C6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F26773-F61B-4F75-B494-00A427C6D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62909"/>
              </p:ext>
            </p:extLst>
          </p:nvPr>
        </p:nvGraphicFramePr>
        <p:xfrm>
          <a:off x="3219479" y="1630628"/>
          <a:ext cx="3462390" cy="236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2082800" imgH="1422400" progId="Equation.DSMT4">
                  <p:embed/>
                </p:oleObj>
              </mc:Choice>
              <mc:Fallback>
                <p:oleObj name="Equation" r:id="rId3" imgW="2082800" imgH="142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79" y="1630628"/>
                        <a:ext cx="3462390" cy="236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8">
            <a:extLst>
              <a:ext uri="{FF2B5EF4-FFF2-40B4-BE49-F238E27FC236}">
                <a16:creationId xmlns:a16="http://schemas.microsoft.com/office/drawing/2014/main" id="{8855C303-D316-4DDB-A402-4D89181195EE}"/>
              </a:ext>
            </a:extLst>
          </p:cNvPr>
          <p:cNvSpPr/>
          <p:nvPr/>
        </p:nvSpPr>
        <p:spPr>
          <a:xfrm>
            <a:off x="1059543" y="792450"/>
            <a:ext cx="9411023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update rules of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D3D95461-15F0-4BBE-B4FE-D17F603C8916}"/>
                  </a:ext>
                </a:extLst>
              </p:cNvPr>
              <p:cNvSpPr/>
              <p:nvPr/>
            </p:nvSpPr>
            <p:spPr>
              <a:xfrm>
                <a:off x="1059543" y="3995187"/>
                <a:ext cx="10765972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/>
                  <a:t>: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dynamic average of the squares of the gradients.</a:t>
                </a:r>
                <a:r>
                  <a:rPr lang="zh-CN" altLang="en-US" sz="2200" dirty="0"/>
                  <a:t> 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200" dirty="0"/>
                  <a:t>: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hyper-parameter controlling the percentage of the previous average and the current gradient</a:t>
                </a:r>
              </a:p>
              <a:p>
                <a:pPr marL="285750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The remaining updating rules are the same as </a:t>
                </a:r>
                <a:r>
                  <a:rPr lang="en-US" altLang="zh-CN" sz="2200" dirty="0" err="1">
                    <a:solidFill>
                      <a:prstClr val="black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AdaGrad</a:t>
                </a:r>
                <a:endParaRPr lang="zh-CN" altLang="en-US" sz="2200" dirty="0">
                  <a:solidFill>
                    <a:prstClr val="black"/>
                  </a:solidFill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Common hyper-parameter settings: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D3D95461-15F0-4BBE-B4FE-D17F603C8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3995187"/>
                <a:ext cx="10765972" cy="2462213"/>
              </a:xfrm>
              <a:prstGeom prst="rect">
                <a:avLst/>
              </a:prstGeom>
              <a:blipFill>
                <a:blip r:embed="rId5"/>
                <a:stretch>
                  <a:fillRect l="-736" b="-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7C369F-2963-48FE-B98D-452A47283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142" y="2718202"/>
            <a:ext cx="2804886" cy="6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16001" y="933388"/>
            <a:ext cx="10207170" cy="4837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Layers and time steps 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better understanding of RNNs: </a:t>
            </a:r>
            <a:r>
              <a:rPr lang="en-US" altLang="zh-CN" sz="2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exchanging time for space.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Viewed as “unfold”: a standard multi-layer perceptron with lower layers towards the left and upper layers towards the right.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size of the network dynamically grows with the size of the input sequence. 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Sharing of model parameters across layers.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6C42E2-2598-4295-90D3-601D4C270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14" y="4473610"/>
            <a:ext cx="1934922" cy="1579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370DEE-CB5F-4A94-B3A6-CFE00B6D1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79" y="4298356"/>
            <a:ext cx="4591286" cy="17551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ED8CB1-37E2-4A82-902E-550AB253DA87}"/>
              </a:ext>
            </a:extLst>
          </p:cNvPr>
          <p:cNvSpPr txBox="1"/>
          <p:nvPr/>
        </p:nvSpPr>
        <p:spPr>
          <a:xfrm>
            <a:off x="3543607" y="627489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A9F163-7987-4C8A-A7DC-A08AB0A5FC6A}"/>
              </a:ext>
            </a:extLst>
          </p:cNvPr>
          <p:cNvSpPr txBox="1"/>
          <p:nvPr/>
        </p:nvSpPr>
        <p:spPr>
          <a:xfrm>
            <a:off x="7124082" y="627489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Unfold</a:t>
            </a:r>
            <a:endParaRPr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3F3E31EA-AA30-4DC0-B28B-97ACBDADA57D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26049872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110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6918013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62760" y="1224716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85801" y="273051"/>
            <a:ext cx="743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AD82AE25-9152-47F4-BE55-1AAD6CF7E23C}"/>
                  </a:ext>
                </a:extLst>
              </p:cNvPr>
              <p:cNvSpPr/>
              <p:nvPr/>
            </p:nvSpPr>
            <p:spPr>
              <a:xfrm>
                <a:off x="1088571" y="1452782"/>
                <a:ext cx="9381995" cy="323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dealing with the learning rate decay problem of </a:t>
                </a: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AdaGrad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with an exponentially running average of the square of history gradients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replacing manual selection of the initial learning rate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with an estimation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𝛥𝛩</m:t>
                    </m:r>
                  </m:oMath>
                </a14:m>
                <a:r>
                  <a:rPr lang="zh-CN" altLang="en-US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at the </a:t>
                </a:r>
                <a:r>
                  <a:rPr lang="en-US" altLang="zh-CN" sz="22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timestep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key idea is to make the parameter update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𝛥𝛩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proportional to the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itself</a:t>
                </a:r>
              </a:p>
            </p:txBody>
          </p:sp>
        </mc:Choice>
        <mc:Fallback xmlns=""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AD82AE25-9152-47F4-BE55-1AAD6CF7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452782"/>
                <a:ext cx="9381995" cy="3236912"/>
              </a:xfrm>
              <a:prstGeom prst="rect">
                <a:avLst/>
              </a:prstGeom>
              <a:blipFill>
                <a:blip r:embed="rId2"/>
                <a:stretch>
                  <a:fillRect l="-780" b="-3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86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62760" y="1224716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32971" y="273051"/>
            <a:ext cx="7387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32614DF5-7579-4669-A8C3-CC61AC736E03}"/>
              </a:ext>
            </a:extLst>
          </p:cNvPr>
          <p:cNvSpPr/>
          <p:nvPr/>
        </p:nvSpPr>
        <p:spPr>
          <a:xfrm>
            <a:off x="1106714" y="918285"/>
            <a:ext cx="9363852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update rules of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/>
              <p:nvPr/>
            </p:nvSpPr>
            <p:spPr>
              <a:xfrm>
                <a:off x="1066798" y="2880206"/>
                <a:ext cx="10903857" cy="3187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𝛥𝛩</m:t>
                    </m:r>
                  </m:oMath>
                </a14:m>
                <a:r>
                  <a:rPr lang="en-US" altLang="zh-CN" sz="2200" dirty="0"/>
                  <a:t>: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parameter change</a:t>
                </a:r>
                <a:endParaRPr lang="zh-CN" altLang="en-US" sz="2200" dirty="0">
                  <a:solidFill>
                    <a:prstClr val="black"/>
                  </a:solidFill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20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: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exponential running averaging of the squares of the parameter change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𝛥𝛩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remains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unkown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before calculating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𝛥𝛩</m:t>
                    </m:r>
                  </m:oMath>
                </a14:m>
                <a:endParaRPr lang="zh-CN" altLang="en-US" sz="24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Therefore, </a:t>
                </a: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AdaDelta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approximate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𝛥𝛩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by assuming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𝑅𝑀𝑆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(⋅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function is locally smooth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2880206"/>
                <a:ext cx="10903857" cy="3187539"/>
              </a:xfrm>
              <a:prstGeom prst="rect">
                <a:avLst/>
              </a:prstGeom>
              <a:blipFill>
                <a:blip r:embed="rId2"/>
                <a:stretch>
                  <a:fillRect l="-727" t="-7648" r="-559" b="-16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6E58D1-2CCD-4825-8D76-53CE51E6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70" y="1742353"/>
            <a:ext cx="5849256" cy="10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97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62760" y="1714573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78543" y="273051"/>
            <a:ext cx="744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/>
              <p:nvPr/>
            </p:nvSpPr>
            <p:spPr>
              <a:xfrm>
                <a:off x="1077686" y="1131836"/>
                <a:ext cx="9392880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update rules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can be written as:</a:t>
                </a:r>
              </a:p>
            </p:txBody>
          </p:sp>
        </mc:Choice>
        <mc:Fallback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6" y="1131836"/>
                <a:ext cx="9392880" cy="588687"/>
              </a:xfrm>
              <a:prstGeom prst="rect">
                <a:avLst/>
              </a:prstGeom>
              <a:blipFill>
                <a:blip r:embed="rId2"/>
                <a:stretch>
                  <a:fillRect l="-909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/>
              <p:nvPr/>
            </p:nvSpPr>
            <p:spPr>
              <a:xfrm>
                <a:off x="1113971" y="3120101"/>
                <a:ext cx="10929258" cy="2617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𝛥𝛩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 acceleration term,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summarising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the history parameter 	update within a recent window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Common hyper-parameter settings: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zh-CN" altLang="en-US" sz="2400" dirty="0"/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71" y="3120101"/>
                <a:ext cx="10929258" cy="2617833"/>
              </a:xfrm>
              <a:prstGeom prst="rect">
                <a:avLst/>
              </a:prstGeom>
              <a:blipFill>
                <a:blip r:embed="rId3"/>
                <a:stretch>
                  <a:fillRect l="-781" b="-4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47E8E4-63E1-4961-8A8D-8CAA61BA3FC4}"/>
                  </a:ext>
                </a:extLst>
              </p:cNvPr>
              <p:cNvSpPr txBox="1"/>
              <p:nvPr/>
            </p:nvSpPr>
            <p:spPr>
              <a:xfrm>
                <a:off x="3072749" y="2071919"/>
                <a:ext cx="5306602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𝛥𝛩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𝐠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47E8E4-63E1-4961-8A8D-8CAA61BA3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49" y="2071919"/>
                <a:ext cx="5306602" cy="859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124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9286656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62760" y="1224716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85801" y="273051"/>
            <a:ext cx="743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AD82AE25-9152-47F4-BE55-1AAD6CF7E23C}"/>
              </a:ext>
            </a:extLst>
          </p:cNvPr>
          <p:cNvSpPr/>
          <p:nvPr/>
        </p:nvSpPr>
        <p:spPr>
          <a:xfrm>
            <a:off x="1055915" y="1322153"/>
            <a:ext cx="10468428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integrates the ideas of momentum SGD and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by maintaining the exponentially running averages of both the first order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moment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and the second order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moment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moment: a mathematical tool for quantitative description of the shape of the gradient function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first order moment: records the moving average of history gradients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second order moment: accumulates the moving average of history squared gradients</a:t>
            </a:r>
          </a:p>
        </p:txBody>
      </p:sp>
    </p:spTree>
    <p:extLst>
      <p:ext uri="{BB962C8B-B14F-4D97-AF65-F5344CB8AC3E}">
        <p14:creationId xmlns:p14="http://schemas.microsoft.com/office/powerpoint/2010/main" val="9750447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116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25715" y="273051"/>
            <a:ext cx="739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32614DF5-7579-4669-A8C3-CC61AC736E03}"/>
              </a:ext>
            </a:extLst>
          </p:cNvPr>
          <p:cNvSpPr/>
          <p:nvPr/>
        </p:nvSpPr>
        <p:spPr>
          <a:xfrm>
            <a:off x="1088571" y="918285"/>
            <a:ext cx="9381995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two gradient estimations are defined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/>
              <p:nvPr/>
            </p:nvSpPr>
            <p:spPr>
              <a:xfrm>
                <a:off x="1121229" y="3273152"/>
                <a:ext cx="10290628" cy="3597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first order moment estimation, acting as the momentum</a:t>
                </a:r>
                <a:endParaRPr lang="zh-CN" altLang="en-US" sz="2400" dirty="0">
                  <a:solidFill>
                    <a:prstClr val="black"/>
                  </a:solidFill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second order moment estimation, representing the running 	            expectation of the squares of the gradients as in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RMSProp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hyper-parameters, which are both recommended to be set to 	close 1.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zh-CN" altLang="en-US" sz="32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55BB39-AF44-4761-8E81-89AE8F5D0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29" y="3273152"/>
                <a:ext cx="10290628" cy="3597395"/>
              </a:xfrm>
              <a:prstGeom prst="rect">
                <a:avLst/>
              </a:prstGeom>
              <a:blipFill>
                <a:blip r:embed="rId3"/>
                <a:stretch>
                  <a:fillRect l="-829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53DECB6-0E85-4660-9BA3-9325848D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8776"/>
              </p:ext>
            </p:extLst>
          </p:nvPr>
        </p:nvGraphicFramePr>
        <p:xfrm>
          <a:off x="3687419" y="1609422"/>
          <a:ext cx="3623741" cy="166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4" imgW="2019300" imgH="927100" progId="Equation.DSMT4">
                  <p:embed/>
                </p:oleObj>
              </mc:Choice>
              <mc:Fallback>
                <p:oleObj name="Equation" r:id="rId4" imgW="2019300" imgH="9271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C6EC336-9F2C-428B-B0AF-C3C30698B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419" y="1609422"/>
                        <a:ext cx="3623741" cy="1663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6024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117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53143" y="273051"/>
            <a:ext cx="7466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/>
              <p:nvPr/>
            </p:nvSpPr>
            <p:spPr>
              <a:xfrm>
                <a:off x="1143000" y="918286"/>
                <a:ext cx="9742714" cy="1849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initial values of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both zeroes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At time step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(a weighted sum of gradients within time step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is given by</a:t>
                </a:r>
              </a:p>
            </p:txBody>
          </p:sp>
        </mc:Choice>
        <mc:Fallback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18286"/>
                <a:ext cx="9742714" cy="1849802"/>
              </a:xfrm>
              <a:prstGeom prst="rect">
                <a:avLst/>
              </a:prstGeom>
              <a:blipFill>
                <a:blip r:embed="rId3"/>
                <a:stretch>
                  <a:fillRect l="-876" b="-7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75701F3-5CE6-45ED-8413-C0DD9D857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91118"/>
              </p:ext>
            </p:extLst>
          </p:nvPr>
        </p:nvGraphicFramePr>
        <p:xfrm>
          <a:off x="3320606" y="3123168"/>
          <a:ext cx="5908994" cy="237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4" imgW="2870200" imgH="1155700" progId="Equation.DSMT4">
                  <p:embed/>
                </p:oleObj>
              </mc:Choice>
              <mc:Fallback>
                <p:oleObj name="Equation" r:id="rId4" imgW="2870200" imgH="11557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32CFDAB-66E1-40E0-A959-EE8808BC1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606" y="3123168"/>
                        <a:ext cx="5908994" cy="2379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959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118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07571" y="273051"/>
            <a:ext cx="7412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/>
              <p:nvPr/>
            </p:nvSpPr>
            <p:spPr>
              <a:xfrm>
                <a:off x="1077686" y="918286"/>
                <a:ext cx="9392880" cy="1277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which is the sum of the weights of the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is given by</a:t>
                </a:r>
              </a:p>
            </p:txBody>
          </p:sp>
        </mc:Choice>
        <mc:Fallback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32614DF5-7579-4669-A8C3-CC61AC73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6" y="918286"/>
                <a:ext cx="9392880" cy="1277144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0219AA7-7573-49CB-859E-4F7C0ADED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57736"/>
              </p:ext>
            </p:extLst>
          </p:nvPr>
        </p:nvGraphicFramePr>
        <p:xfrm>
          <a:off x="3400870" y="2352441"/>
          <a:ext cx="5564235" cy="215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2921000" imgH="1130300" progId="Equation.DSMT4">
                  <p:embed/>
                </p:oleObj>
              </mc:Choice>
              <mc:Fallback>
                <p:oleObj name="Equation" r:id="rId4" imgW="2921000" imgH="11303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C28EEB5-38EF-4B52-BBB6-CBFECC9F2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870" y="2352441"/>
                        <a:ext cx="5564235" cy="2153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E5CB7C-7E93-437D-88FD-7853FF6103AC}"/>
                  </a:ext>
                </a:extLst>
              </p:cNvPr>
              <p:cNvSpPr/>
              <p:nvPr/>
            </p:nvSpPr>
            <p:spPr>
              <a:xfrm>
                <a:off x="1077686" y="4630212"/>
                <a:ext cx="9392880" cy="1143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not equal to 1, which indicates that Adam is </a:t>
                </a: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biased towards zero parameter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update in the beginning steps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E5CB7C-7E93-437D-88FD-7853FF610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6" y="4630212"/>
                <a:ext cx="9392880" cy="1143775"/>
              </a:xfrm>
              <a:prstGeom prst="rect">
                <a:avLst/>
              </a:prstGeom>
              <a:blipFill>
                <a:blip r:embed="rId6"/>
                <a:stretch>
                  <a:fillRect l="-909" r="-110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0415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119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1514603" y="1666462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25715" y="273051"/>
            <a:ext cx="739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E89AD6-7006-4E01-BBE8-5E11B7250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E4ED82-2E16-4E5D-9CB0-5FFC2EF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2070A81-967D-4006-871B-147F890E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731738-A006-4F00-A819-6951A1FC337E}"/>
                  </a:ext>
                </a:extLst>
              </p:cNvPr>
              <p:cNvSpPr txBox="1"/>
              <p:nvPr/>
            </p:nvSpPr>
            <p:spPr>
              <a:xfrm>
                <a:off x="2644496" y="1618799"/>
                <a:ext cx="4572000" cy="816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731738-A006-4F00-A819-6951A1FC3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96" y="1618799"/>
                <a:ext cx="4572000" cy="816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ED060A-5747-436E-BDA6-A0BE53C23D39}"/>
                  </a:ext>
                </a:extLst>
              </p:cNvPr>
              <p:cNvSpPr txBox="1"/>
              <p:nvPr/>
            </p:nvSpPr>
            <p:spPr>
              <a:xfrm>
                <a:off x="2717310" y="2890508"/>
                <a:ext cx="4572000" cy="92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ED060A-5747-436E-BDA6-A0BE53C2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10" y="2890508"/>
                <a:ext cx="4572000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4C994F-3494-45B2-AA83-F2737BF18B7B}"/>
                  </a:ext>
                </a:extLst>
              </p:cNvPr>
              <p:cNvSpPr txBox="1"/>
              <p:nvPr/>
            </p:nvSpPr>
            <p:spPr>
              <a:xfrm>
                <a:off x="2979945" y="4310896"/>
                <a:ext cx="4572000" cy="881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</m:ac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4C994F-3494-45B2-AA83-F2737BF1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45" y="4310896"/>
                <a:ext cx="4572000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8">
            <a:extLst>
              <a:ext uri="{FF2B5EF4-FFF2-40B4-BE49-F238E27FC236}">
                <a16:creationId xmlns:a16="http://schemas.microsoft.com/office/drawing/2014/main" id="{3D314021-E859-4EA7-B847-8C9DDC003551}"/>
              </a:ext>
            </a:extLst>
          </p:cNvPr>
          <p:cNvSpPr/>
          <p:nvPr/>
        </p:nvSpPr>
        <p:spPr>
          <a:xfrm>
            <a:off x="1226925" y="1077942"/>
            <a:ext cx="9335845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To remedy these biases, Adam uses bias-corrected estimations</a:t>
            </a:r>
          </a:p>
        </p:txBody>
      </p:sp>
      <p:sp>
        <p:nvSpPr>
          <p:cNvPr id="28" name="矩形 8">
            <a:extLst>
              <a:ext uri="{FF2B5EF4-FFF2-40B4-BE49-F238E27FC236}">
                <a16:creationId xmlns:a16="http://schemas.microsoft.com/office/drawing/2014/main" id="{F645CE24-5BA1-4CDA-92B3-9A31F199C8D6}"/>
              </a:ext>
            </a:extLst>
          </p:cNvPr>
          <p:cNvSpPr/>
          <p:nvPr/>
        </p:nvSpPr>
        <p:spPr>
          <a:xfrm>
            <a:off x="1226926" y="2230373"/>
            <a:ext cx="8718988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bias-corrected estimations for the second order moment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8">
                <a:extLst>
                  <a:ext uri="{FF2B5EF4-FFF2-40B4-BE49-F238E27FC236}">
                    <a16:creationId xmlns:a16="http://schemas.microsoft.com/office/drawing/2014/main" id="{C73A44DA-4989-4B9E-91A7-6326D10584CA}"/>
                  </a:ext>
                </a:extLst>
              </p:cNvPr>
              <p:cNvSpPr/>
              <p:nvPr/>
            </p:nvSpPr>
            <p:spPr>
              <a:xfrm>
                <a:off x="1226926" y="3605842"/>
                <a:ext cx="8325612" cy="647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final update rule for Adam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</a:t>
                </a:r>
              </a:p>
            </p:txBody>
          </p:sp>
        </mc:Choice>
        <mc:Fallback>
          <p:sp>
            <p:nvSpPr>
              <p:cNvPr id="29" name="矩形 8">
                <a:extLst>
                  <a:ext uri="{FF2B5EF4-FFF2-40B4-BE49-F238E27FC236}">
                    <a16:creationId xmlns:a16="http://schemas.microsoft.com/office/drawing/2014/main" id="{C73A44DA-4989-4B9E-91A7-6326D1058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26" y="3605842"/>
                <a:ext cx="8325612" cy="647421"/>
              </a:xfrm>
              <a:prstGeom prst="rect">
                <a:avLst/>
              </a:prstGeom>
              <a:blipFill>
                <a:blip r:embed="rId5"/>
                <a:stretch>
                  <a:fillRect l="-1098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0628DA-4464-411B-B569-854AA08D64B4}"/>
                  </a:ext>
                </a:extLst>
              </p:cNvPr>
              <p:cNvSpPr/>
              <p:nvPr/>
            </p:nvSpPr>
            <p:spPr>
              <a:xfrm>
                <a:off x="1226926" y="5116815"/>
                <a:ext cx="8325612" cy="1694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Common hyper-parameter settings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0628DA-4464-411B-B569-854AA08D6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26" y="5116815"/>
                <a:ext cx="8325612" cy="1694503"/>
              </a:xfrm>
              <a:prstGeom prst="rect">
                <a:avLst/>
              </a:prstGeom>
              <a:blipFill>
                <a:blip r:embed="rId6"/>
                <a:stretch>
                  <a:fillRect l="-1098" b="-7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9543" y="1390588"/>
            <a:ext cx="9646182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Layers and time steps 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Long-range dependency.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Only contains the history on the left when encoding each word.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0B46B1-6C58-4037-9F39-E175809B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04" y="4299438"/>
            <a:ext cx="1934922" cy="1579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5D1CB9-F522-4837-86CA-EA549A25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69" y="4124184"/>
            <a:ext cx="4591286" cy="17551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517606-2FAB-4559-A8BD-D08C2739E96F}"/>
              </a:ext>
            </a:extLst>
          </p:cNvPr>
          <p:cNvSpPr txBox="1"/>
          <p:nvPr/>
        </p:nvSpPr>
        <p:spPr>
          <a:xfrm>
            <a:off x="3592497" y="610072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466F1E-C7A1-4EC4-A00F-D3A38D6ABEFC}"/>
              </a:ext>
            </a:extLst>
          </p:cNvPr>
          <p:cNvSpPr txBox="1"/>
          <p:nvPr/>
        </p:nvSpPr>
        <p:spPr>
          <a:xfrm>
            <a:off x="7172972" y="610072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Unfold</a:t>
            </a:r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A7ABFB0F-CEA1-4303-9532-87652EC699A4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3245655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120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20356914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18457" y="245737"/>
            <a:ext cx="78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Choosing a Training Method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DBFFA81-9F33-48CD-A718-285B63CF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D343E3C3-2DE0-4FF6-91B8-B40209E5B5F6}"/>
              </a:ext>
            </a:extLst>
          </p:cNvPr>
          <p:cNvSpPr/>
          <p:nvPr/>
        </p:nvSpPr>
        <p:spPr>
          <a:xfrm>
            <a:off x="1066800" y="1181908"/>
            <a:ext cx="10196286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performance of these adaptive gradient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optimisers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can vary with different datasets and hyper-parameter choices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choice of the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optimiser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itself can be viewed as a hyper-parameter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Adam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most popular choice of the adaptive gradient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optimisers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converges much faster than SGD with momentum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obtain good or even better performances with careful learning rate decay compared to Adam</a:t>
            </a:r>
          </a:p>
        </p:txBody>
      </p:sp>
    </p:spTree>
    <p:extLst>
      <p:ext uri="{BB962C8B-B14F-4D97-AF65-F5344CB8AC3E}">
        <p14:creationId xmlns:p14="http://schemas.microsoft.com/office/powerpoint/2010/main" val="23864672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1520" y="339582"/>
            <a:ext cx="7159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122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08710" y="1388716"/>
            <a:ext cx="979170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Neural Network and LSTM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Attention and Self Attention network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LSTMs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Graph Neural Network (GCN, GRN, GAT)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Explainability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of neural representations 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extensions.</a:t>
            </a:r>
          </a:p>
        </p:txBody>
      </p:sp>
    </p:spTree>
    <p:extLst>
      <p:ext uri="{BB962C8B-B14F-4D97-AF65-F5344CB8AC3E}">
        <p14:creationId xmlns:p14="http://schemas.microsoft.com/office/powerpoint/2010/main" val="130246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59543" y="1390588"/>
                <a:ext cx="9646182" cy="1790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layer 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as final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𝒉</m:t>
                    </m:r>
                  </m:oMath>
                </a14:m>
                <a:endParaRPr lang="en-US" altLang="zh-CN" sz="2400" b="1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Use pooling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1390588"/>
                <a:ext cx="9646182" cy="1790105"/>
              </a:xfrm>
              <a:prstGeom prst="rect">
                <a:avLst/>
              </a:prstGeom>
              <a:blipFill>
                <a:blip r:embed="rId2"/>
                <a:stretch>
                  <a:fillRect l="-1327" b="-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C0B46B1-6C58-4037-9F39-E175809B9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04" y="4299438"/>
            <a:ext cx="1934922" cy="1579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5D1CB9-F522-4837-86CA-EA549A25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69" y="4124184"/>
            <a:ext cx="4591286" cy="17551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517606-2FAB-4559-A8BD-D08C2739E96F}"/>
              </a:ext>
            </a:extLst>
          </p:cNvPr>
          <p:cNvSpPr txBox="1"/>
          <p:nvPr/>
        </p:nvSpPr>
        <p:spPr>
          <a:xfrm>
            <a:off x="3592497" y="610072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466F1E-C7A1-4EC4-A00F-D3A38D6ABEFC}"/>
              </a:ext>
            </a:extLst>
          </p:cNvPr>
          <p:cNvSpPr txBox="1"/>
          <p:nvPr/>
        </p:nvSpPr>
        <p:spPr>
          <a:xfrm>
            <a:off x="7172972" y="610072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Unfold</a:t>
            </a:r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A7ABFB0F-CEA1-4303-9532-87652EC699A4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398036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1055914" y="1245398"/>
            <a:ext cx="8991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88571" y="1132078"/>
            <a:ext cx="9617154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Bi-directional RNNs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72ECDB-F3CF-4D85-A588-A0F4A0A3DF72}"/>
                  </a:ext>
                </a:extLst>
              </p:cNvPr>
              <p:cNvSpPr txBox="1"/>
              <p:nvPr/>
            </p:nvSpPr>
            <p:spPr>
              <a:xfrm>
                <a:off x="1161143" y="1937046"/>
                <a:ext cx="9655628" cy="1323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Concatenating the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historical context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using the left-to-right RNN </a:t>
                </a:r>
                <a:r>
                  <a:rPr lang="en-US" altLang="zh-CN" sz="2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</m:acc>
                  </m:oMath>
                </a14:m>
                <a:r>
                  <a:rPr lang="en-US" altLang="zh-CN" sz="2200" dirty="0"/>
                  <a:t>)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 future information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using the right-to-left RNN </a:t>
                </a:r>
                <a:r>
                  <a:rPr lang="en-US" altLang="zh-CN" sz="2200" dirty="0"/>
                  <a:t>(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</m:groupChr>
                  </m:oMath>
                </a14:m>
                <a:r>
                  <a:rPr lang="en-US" altLang="zh-CN" sz="22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</m:groupCh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 be different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72ECDB-F3CF-4D85-A588-A0F4A0A3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3" y="1937046"/>
                <a:ext cx="9655628" cy="1323889"/>
              </a:xfrm>
              <a:prstGeom prst="rect">
                <a:avLst/>
              </a:prstGeom>
              <a:blipFill>
                <a:blip r:embed="rId2"/>
                <a:stretch>
                  <a:fillRect l="-694" b="-8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8C16425-B381-4293-A9B7-230D36BBE5DB}"/>
              </a:ext>
            </a:extLst>
          </p:cNvPr>
          <p:cNvSpPr txBox="1"/>
          <p:nvPr/>
        </p:nvSpPr>
        <p:spPr>
          <a:xfrm>
            <a:off x="3892745" y="6132951"/>
            <a:ext cx="39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Bi-directional RNNs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7E716B-0249-4AAF-88FC-35221A293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62" y="3826606"/>
            <a:ext cx="5634738" cy="2075956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761CACD8-846B-491A-9F06-5136B32471AF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131242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2286" y="1103447"/>
            <a:ext cx="9653439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Bi-directional RNNs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FCBD99-F1D1-4B0A-89EC-C22D6B29934A}"/>
                  </a:ext>
                </a:extLst>
              </p:cNvPr>
              <p:cNvSpPr txBox="1"/>
              <p:nvPr/>
            </p:nvSpPr>
            <p:spPr>
              <a:xfrm>
                <a:off x="1052286" y="1986825"/>
                <a:ext cx="839724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Denote a bi-directional RNN by the function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𝐵𝑖𝑅𝑁𝑁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FCBD99-F1D1-4B0A-89EC-C22D6B299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86" y="1986825"/>
                <a:ext cx="8397249" cy="430887"/>
              </a:xfrm>
              <a:prstGeom prst="rect">
                <a:avLst/>
              </a:prstGeom>
              <a:blipFill>
                <a:blip r:embed="rId3"/>
                <a:stretch>
                  <a:fillRect l="-944" t="-152113" b="-2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DFF8E72-FEAF-4F98-9671-503ED9B26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53779"/>
              </p:ext>
            </p:extLst>
          </p:nvPr>
        </p:nvGraphicFramePr>
        <p:xfrm>
          <a:off x="2768382" y="2652734"/>
          <a:ext cx="6490097" cy="155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3238500" imgH="774700" progId="Equation.DSMT4">
                  <p:embed/>
                </p:oleObj>
              </mc:Choice>
              <mc:Fallback>
                <p:oleObj name="Equation" r:id="rId4" imgW="3238500" imgH="774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82" y="2652734"/>
                        <a:ext cx="6490097" cy="1552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D0D59A-4F27-4FEA-92A4-F106FE2A900B}"/>
                  </a:ext>
                </a:extLst>
              </p:cNvPr>
              <p:cNvSpPr txBox="1"/>
              <p:nvPr/>
            </p:nvSpPr>
            <p:spPr>
              <a:xfrm>
                <a:off x="1052286" y="4542203"/>
                <a:ext cx="9280049" cy="2424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vector concatenation operation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concatenation of the left-to-right feature vector</a:t>
                </a:r>
                <a:r>
                  <a:rPr lang="en-US" altLang="zh-CN" b="1" i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the right-to-left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←"/>
                            <m:pos m:val="top"/>
                            <m:vertJc m:val="bot"/>
                            <m:ctrlPr>
                              <a:rPr lang="zh-CN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groupCh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gives the final representation of the </a:t>
                </a:r>
                <a:r>
                  <a:rPr lang="en-US" altLang="zh-CN" sz="22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2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word representation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D0D59A-4F27-4FEA-92A4-F106FE2A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86" y="4542203"/>
                <a:ext cx="9280049" cy="2424703"/>
              </a:xfrm>
              <a:prstGeom prst="rect">
                <a:avLst/>
              </a:prstGeom>
              <a:blipFill>
                <a:blip r:embed="rId6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2">
            <a:extLst>
              <a:ext uri="{FF2B5EF4-FFF2-40B4-BE49-F238E27FC236}">
                <a16:creationId xmlns:a16="http://schemas.microsoft.com/office/drawing/2014/main" id="{10531FD6-7281-49F1-BD2C-16AFC5EC37D1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60200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2286" y="1103447"/>
            <a:ext cx="9653439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Bi-directional RNNs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FCBD99-F1D1-4B0A-89EC-C22D6B29934A}"/>
              </a:ext>
            </a:extLst>
          </p:cNvPr>
          <p:cNvSpPr txBox="1"/>
          <p:nvPr/>
        </p:nvSpPr>
        <p:spPr>
          <a:xfrm>
            <a:off x="1052286" y="1986825"/>
            <a:ext cx="8397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 layer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D0D59A-4F27-4FEA-92A4-F106FE2A900B}"/>
                  </a:ext>
                </a:extLst>
              </p:cNvPr>
              <p:cNvSpPr txBox="1"/>
              <p:nvPr/>
            </p:nvSpPr>
            <p:spPr>
              <a:xfrm>
                <a:off x="1164771" y="2776047"/>
                <a:ext cx="9280049" cy="1188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⃖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as final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𝒉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</m:t>
                    </m:r>
                  </m:oMath>
                </a14:m>
                <a:endParaRPr lang="en-US" altLang="zh-CN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pooling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…,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5D0D59A-4F27-4FEA-92A4-F106FE2A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1" y="2776047"/>
                <a:ext cx="9280049" cy="1188402"/>
              </a:xfrm>
              <a:prstGeom prst="rect">
                <a:avLst/>
              </a:prstGeom>
              <a:blipFill>
                <a:blip r:embed="rId2"/>
                <a:stretch>
                  <a:fillRect l="-723" b="-9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2">
            <a:extLst>
              <a:ext uri="{FF2B5EF4-FFF2-40B4-BE49-F238E27FC236}">
                <a16:creationId xmlns:a16="http://schemas.microsoft.com/office/drawing/2014/main" id="{10531FD6-7281-49F1-BD2C-16AFC5EC37D1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</p:spTree>
    <p:extLst>
      <p:ext uri="{BB962C8B-B14F-4D97-AF65-F5344CB8AC3E}">
        <p14:creationId xmlns:p14="http://schemas.microsoft.com/office/powerpoint/2010/main" val="128802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1529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37771" y="1433773"/>
                <a:ext cx="10392229" cy="319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Supposing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used as final hidden state for RNN.</a:t>
                </a: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Loss pass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Need loss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𝑏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also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1" y="1433773"/>
                <a:ext cx="10392229" cy="3192541"/>
              </a:xfrm>
              <a:prstGeom prst="rect">
                <a:avLst/>
              </a:prstGeo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A35B1A-C71A-4D8E-B1C3-BD268AC7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12" y="5089383"/>
            <a:ext cx="4591286" cy="1755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34143" y="981206"/>
                <a:ext cx="9264845" cy="4631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Back-propagation through time (BPTT)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RNNs are trained using unfolded representation with </a:t>
                </a: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back-propagation through time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(BPTT).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Assuming that the activation function is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zh-CN" altLang="en-US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RNNs forward-propagation computing returns as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836967"/>
                    </a:solidFill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43" y="981206"/>
                <a:ext cx="9264845" cy="4631396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2228858" y="2238788"/>
            <a:ext cx="6553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14</a:t>
            </a:r>
          </a:p>
          <a:p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Representation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70429" y="1122351"/>
            <a:ext cx="9617719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 through time (BPTT)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61C605-9ADE-4046-9780-66B7B6E4DE1B}"/>
                  </a:ext>
                </a:extLst>
              </p:cNvPr>
              <p:cNvSpPr txBox="1"/>
              <p:nvPr/>
            </p:nvSpPr>
            <p:spPr>
              <a:xfrm>
                <a:off x="1095829" y="1933814"/>
                <a:ext cx="8980900" cy="97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vector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passed down from layers above, BTTP returns results as follows: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61C605-9ADE-4046-9780-66B7B6E4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933814"/>
                <a:ext cx="8980900" cy="970587"/>
              </a:xfrm>
              <a:prstGeom prst="rect">
                <a:avLst/>
              </a:prstGeom>
              <a:blipFill>
                <a:blip r:embed="rId3"/>
                <a:stretch>
                  <a:fillRect l="-883" r="-611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B56812CD-7177-4F7D-A1D7-0F138A5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50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D134B7-3BF7-45CE-81EE-BAA40CFB3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97763"/>
              </p:ext>
            </p:extLst>
          </p:nvPr>
        </p:nvGraphicFramePr>
        <p:xfrm>
          <a:off x="3985250" y="2873131"/>
          <a:ext cx="2745749" cy="311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968500" imgH="2235200" progId="Equation.DSMT4">
                  <p:embed/>
                </p:oleObj>
              </mc:Choice>
              <mc:Fallback>
                <p:oleObj name="Equation" r:id="rId4" imgW="1968500" imgH="223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250" y="2873131"/>
                        <a:ext cx="2745749" cy="3116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46CDC23-D27C-4487-B797-FDBA3EB19EFB}"/>
                  </a:ext>
                </a:extLst>
              </p:cNvPr>
              <p:cNvSpPr txBox="1"/>
              <p:nvPr/>
            </p:nvSpPr>
            <p:spPr>
              <a:xfrm>
                <a:off x="2182679" y="6140908"/>
                <a:ext cx="458975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element-wise product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46CDC23-D27C-4487-B797-FDBA3EB19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79" y="6140908"/>
                <a:ext cx="4589754" cy="430887"/>
              </a:xfrm>
              <a:prstGeom prst="rect">
                <a:avLst/>
              </a:prstGeom>
              <a:blipFill>
                <a:blip r:embed="rId6"/>
                <a:stretch>
                  <a:fillRect l="-930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">
            <a:extLst>
              <a:ext uri="{FF2B5EF4-FFF2-40B4-BE49-F238E27FC236}">
                <a16:creationId xmlns:a16="http://schemas.microsoft.com/office/drawing/2014/main" id="{7D84F18D-9831-4DAA-B764-2D16853147CE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</p:spTree>
    <p:extLst>
      <p:ext uri="{BB962C8B-B14F-4D97-AF65-F5344CB8AC3E}">
        <p14:creationId xmlns:p14="http://schemas.microsoft.com/office/powerpoint/2010/main" val="128596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92200" y="1242707"/>
            <a:ext cx="9613525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 issues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RNNS can be difficult to train using SGD due to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 exploding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and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 vanishing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problems.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6812CD-7177-4F7D-A1D7-0F138A5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50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6E4829-AC20-4384-9101-2853ACA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8983"/>
            <a:ext cx="4892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E6A38-2149-477E-B698-EBDEE28D3CFC}"/>
                  </a:ext>
                </a:extLst>
              </p:cNvPr>
              <p:cNvSpPr txBox="1"/>
              <p:nvPr/>
            </p:nvSpPr>
            <p:spPr>
              <a:xfrm>
                <a:off x="2182680" y="3287389"/>
                <a:ext cx="7046381" cy="681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with a relatively large number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we have 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E6A38-2149-477E-B698-EBDEE28D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80" y="3287389"/>
                <a:ext cx="7046381" cy="681084"/>
              </a:xfrm>
              <a:prstGeom prst="rect">
                <a:avLst/>
              </a:prstGeom>
              <a:blipFill>
                <a:blip r:embed="rId3"/>
                <a:stretch>
                  <a:fillRect l="-1298" r="-692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7E3D672B-0BDD-427A-B120-7293B602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54FF334-7EBC-43BA-8991-BC64BF65A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245810"/>
              </p:ext>
            </p:extLst>
          </p:nvPr>
        </p:nvGraphicFramePr>
        <p:xfrm>
          <a:off x="3569562" y="4233828"/>
          <a:ext cx="5052877" cy="220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3784600" imgH="1651000" progId="Equation.DSMT4">
                  <p:embed/>
                </p:oleObj>
              </mc:Choice>
              <mc:Fallback>
                <p:oleObj name="Equation" r:id="rId4" imgW="3784600" imgH="165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562" y="4233828"/>
                        <a:ext cx="5052877" cy="220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2">
            <a:extLst>
              <a:ext uri="{FF2B5EF4-FFF2-40B4-BE49-F238E27FC236}">
                <a16:creationId xmlns:a16="http://schemas.microsoft.com/office/drawing/2014/main" id="{30E45742-EDE2-4B0B-97A7-C8E3A9A78193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</p:spTree>
    <p:extLst>
      <p:ext uri="{BB962C8B-B14F-4D97-AF65-F5344CB8AC3E}">
        <p14:creationId xmlns:p14="http://schemas.microsoft.com/office/powerpoint/2010/main" val="273087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88571" y="1390589"/>
                <a:ext cx="10446658" cy="3743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Gradient issues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Reasons for Vanishing gradients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/>
                  </a:rPr>
                  <a:t>Due to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∈[0,1</m:t>
                        </m: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can be extremely small</a:t>
                </a:r>
                <a:r>
                  <a:rPr lang="en-US" altLang="zh-CN" sz="2000" dirty="0"/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0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is not initialized properly with a </a:t>
                </a:r>
                <a:r>
                  <a:rPr lang="en-US" altLang="zh-CN" sz="2000" b="1" dirty="0">
                    <a:latin typeface="Palatino"/>
                  </a:rPr>
                  <a:t>small value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0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>
                                            <a:latin typeface="Cambria Math" panose="02040503050406030204" pitchFamily="18" charset="0"/>
                                          </a:rPr>
                                          <m:t>𝐖</m:t>
                                        </m:r>
                                      </m:e>
                                      <m:sup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can be very </a:t>
                </a:r>
                <a:r>
                  <a:rPr lang="en-US" altLang="zh-CN" sz="2000" b="1" dirty="0">
                    <a:latin typeface="Palatino"/>
                  </a:rPr>
                  <a:t>small</a:t>
                </a:r>
                <a:endParaRPr lang="en-US" altLang="zh-CN" sz="2000" b="1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Reasons for exploding gradients</a:t>
                </a:r>
              </a:p>
              <a:p>
                <a:pPr marL="800100" lvl="1" indent="-34290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is not initialized properly with a </a:t>
                </a:r>
                <a:r>
                  <a:rPr lang="en-US" altLang="zh-CN" sz="2000" b="1" dirty="0">
                    <a:latin typeface="Palatino"/>
                  </a:rPr>
                  <a:t>large value</a:t>
                </a:r>
                <a:r>
                  <a:rPr lang="en-US" altLang="zh-CN" sz="2000" dirty="0">
                    <a:latin typeface="Palatino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𝐖</m:t>
                                        </m:r>
                                      </m:e>
                                      <m:sup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can be very </a:t>
                </a:r>
                <a:r>
                  <a:rPr lang="en-US" altLang="zh-CN" sz="2000" b="1" dirty="0">
                    <a:latin typeface="Palatino"/>
                  </a:rPr>
                  <a:t>large</a:t>
                </a:r>
                <a:endParaRPr lang="zh-CN" altLang="en-US" sz="2000" b="1" dirty="0">
                  <a:latin typeface="Palatino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390589"/>
                <a:ext cx="10446658" cy="3743397"/>
              </a:xfrm>
              <a:prstGeom prst="rect">
                <a:avLst/>
              </a:prstGeo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6812CD-7177-4F7D-A1D7-0F138A5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50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6E4829-AC20-4384-9101-2853ACA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8983"/>
            <a:ext cx="4892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3D672B-0BDD-427A-B120-7293B602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1C32A33E-954E-4BFC-8A05-261D0685886B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</p:spTree>
    <p:extLst>
      <p:ext uri="{BB962C8B-B14F-4D97-AF65-F5344CB8AC3E}">
        <p14:creationId xmlns:p14="http://schemas.microsoft.com/office/powerpoint/2010/main" val="1646618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84942" y="1390589"/>
            <a:ext cx="10268857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Tricks for avoiding gradient issues</a:t>
            </a:r>
          </a:p>
          <a:p>
            <a:pPr marL="428594" indent="-428594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truncated BPTT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to mitigate the gradient exploding problem</a:t>
            </a:r>
          </a:p>
          <a:p>
            <a:pPr marL="428594" indent="-428594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appropriate weight initializations</a:t>
            </a:r>
          </a:p>
          <a:p>
            <a:pPr marL="428594" indent="-428594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alternative RNN models such as GRUs and LSTMs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6812CD-7177-4F7D-A1D7-0F138A5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50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6E4829-AC20-4384-9101-2853ACA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8983"/>
            <a:ext cx="4892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3D672B-0BDD-427A-B120-7293B602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5629EEC6-5581-4144-8FE0-0D3FEBE392BE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595B42-F0A5-4254-A55D-A52579B7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6" y="4735029"/>
            <a:ext cx="4591286" cy="17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088174" y="1262224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68989" y="955438"/>
                <a:ext cx="9599011" cy="3401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bi-directional RNNs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Two different aspects from training </a:t>
                </a:r>
                <a:r>
                  <a:rPr lang="en-US" altLang="zh-CN" sz="23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BiRNNs</a:t>
                </a:r>
                <a:r>
                  <a:rPr lang="en-US" altLang="zh-CN" sz="23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vanilla RNNs: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receive back-propagated gradients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Each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∈[1,…,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receives back-propagated gradients from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 These two gradients should be summed as the final gradient.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9" y="955438"/>
                <a:ext cx="9599011" cy="3401187"/>
              </a:xfrm>
              <a:prstGeom prst="rect">
                <a:avLst/>
              </a:prstGeom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C4876532-78C0-4701-85F6-94B4DAA4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1" y="3105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6812CD-7177-4F7D-A1D7-0F138A56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50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6E4829-AC20-4384-9101-2853ACA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8983"/>
            <a:ext cx="4892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3D672B-0BDD-427A-B120-7293B602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C5040608-1161-477A-B993-8C79262BE3A8}"/>
              </a:ext>
            </a:extLst>
          </p:cNvPr>
          <p:cNvSpPr/>
          <p:nvPr/>
        </p:nvSpPr>
        <p:spPr>
          <a:xfrm>
            <a:off x="676822" y="217833"/>
            <a:ext cx="3417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RNNs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63D78-57AD-4069-AF2B-4D3CB1B9AF66}"/>
              </a:ext>
            </a:extLst>
          </p:cNvPr>
          <p:cNvSpPr txBox="1"/>
          <p:nvPr/>
        </p:nvSpPr>
        <p:spPr>
          <a:xfrm>
            <a:off x="3881860" y="6455501"/>
            <a:ext cx="39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Bi-directional RNNs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3C3EEB-95C3-40DF-AF3A-559BC9423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62" y="4210799"/>
            <a:ext cx="5634738" cy="20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91160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139A2CB-8E96-45AC-9809-FB122EBF8349}"/>
              </a:ext>
            </a:extLst>
          </p:cNvPr>
          <p:cNvSpPr txBox="1"/>
          <p:nvPr/>
        </p:nvSpPr>
        <p:spPr>
          <a:xfrm>
            <a:off x="1070429" y="1335424"/>
            <a:ext cx="9189199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 </a:t>
            </a: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(LSTM):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 RNN variant which allows better SGD training by better control of back-propagation gradients over a large number of steps;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Splitting the hidden state of each recurrent step into a </a:t>
            </a:r>
            <a:r>
              <a:rPr lang="en-US" altLang="zh-CN" sz="2200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state vector</a:t>
            </a: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and a </a:t>
            </a:r>
            <a:r>
              <a:rPr lang="en-US" altLang="zh-CN" sz="2200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memory cell vector</a:t>
            </a: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gates for fine-grained control of ''remembered'' and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''forgotten'' information by each feature</a:t>
            </a:r>
          </a:p>
          <a:p>
            <a:pPr>
              <a:lnSpc>
                <a:spcPct val="150000"/>
              </a:lnSpc>
            </a:pPr>
            <a:endParaRPr lang="zh-CN" altLang="en-US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01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/>
              <p:nvPr/>
            </p:nvSpPr>
            <p:spPr>
              <a:xfrm>
                <a:off x="1095829" y="1335423"/>
                <a:ext cx="9163799" cy="3529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cell vectors (representing a recurrent memory in LSTM)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with randomly initialized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(initial state)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(cell vectors), 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How to calculate the standard LSTM step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STM</m:t>
                    </m:r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TEP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zh-CN" altLang="en-US" sz="24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zh-CN" altLang="en-US" sz="24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?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335423"/>
                <a:ext cx="9163799" cy="3529299"/>
              </a:xfrm>
              <a:prstGeom prst="rect">
                <a:avLst/>
              </a:prstGeom>
              <a:blipFill>
                <a:blip r:embed="rId2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DD40858-2840-4D6C-9304-5E079D209FC8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7333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084B4-07E5-46B8-9268-B087B5011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4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6849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820342" y="1471043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7BECE8-253C-4ECF-AD2A-8CB140FD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AB3475A-142F-4A56-92D8-5062D2929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83873"/>
              </p:ext>
            </p:extLst>
          </p:nvPr>
        </p:nvGraphicFramePr>
        <p:xfrm>
          <a:off x="4328715" y="1760925"/>
          <a:ext cx="3534570" cy="26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993900" imgH="1473200" progId="Equation.DSMT4">
                  <p:embed/>
                </p:oleObj>
              </mc:Choice>
              <mc:Fallback>
                <p:oleObj name="Equation" r:id="rId4" imgW="1993900" imgH="147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715" y="1760925"/>
                        <a:ext cx="3534570" cy="2611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C613FD-6A40-4D63-80BB-C4DD8A557F56}"/>
                  </a:ext>
                </a:extLst>
              </p:cNvPr>
              <p:cNvSpPr txBox="1"/>
              <p:nvPr/>
            </p:nvSpPr>
            <p:spPr>
              <a:xfrm>
                <a:off x="1095830" y="4515696"/>
                <a:ext cx="10173405" cy="2460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𝑖h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𝑓h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𝑓𝑥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𝑔h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𝑔𝑥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𝑜h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𝑜𝑥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model parameters;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nonlinear transformation for better representing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input gate, forget gate and output gate, respectively;</a:t>
                </a:r>
                <a:endParaRPr lang="zh-CN" altLang="en-US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sigmoid function and the element-wise multiplication (i.e., Hadamard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product) operation, respectively.</a:t>
                </a:r>
                <a:endParaRPr lang="zh-CN" altLang="en-US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C613FD-6A40-4D63-80BB-C4DD8A557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30" y="4515696"/>
                <a:ext cx="10173405" cy="2460225"/>
              </a:xfrm>
              <a:prstGeom prst="rect">
                <a:avLst/>
              </a:prstGeom>
              <a:blipFill>
                <a:blip r:embed="rId6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83362AD-CD64-418F-B0B2-4A6890590D8F}"/>
              </a:ext>
            </a:extLst>
          </p:cNvPr>
          <p:cNvSpPr txBox="1"/>
          <p:nvPr/>
        </p:nvSpPr>
        <p:spPr>
          <a:xfrm>
            <a:off x="1095830" y="1112193"/>
            <a:ext cx="895121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standard LSTM recurrent step can be calculated as follows:</a:t>
            </a:r>
            <a:endParaRPr lang="zh-CN" altLang="en-US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B06D24BC-BBE2-4BED-803A-266BE332B5E8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288911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8055251" cy="604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        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F587E4E-B27C-A54B-85F8-93226217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62" y="1419966"/>
            <a:ext cx="9053477" cy="34762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688163-1D45-CA44-8507-2189CDB82834}"/>
              </a:ext>
            </a:extLst>
          </p:cNvPr>
          <p:cNvSpPr txBox="1"/>
          <p:nvPr/>
        </p:nvSpPr>
        <p:spPr>
          <a:xfrm>
            <a:off x="6328757" y="6596390"/>
            <a:ext cx="4447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Figure credit: http://</a:t>
            </a:r>
            <a:r>
              <a:rPr kumimoji="1" lang="en-US" altLang="zh-CN" sz="1100" dirty="0" err="1"/>
              <a:t>colah.github.io</a:t>
            </a:r>
            <a:r>
              <a:rPr kumimoji="1" lang="en-US" altLang="zh-CN" sz="1100" dirty="0"/>
              <a:t>/posts/2015-08-Understanding-LSTMs/ </a:t>
            </a:r>
            <a:endParaRPr kumimoji="1"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AC71C-B16C-6943-9F9B-C57E869FB2EE}"/>
              </a:ext>
            </a:extLst>
          </p:cNvPr>
          <p:cNvSpPr txBox="1"/>
          <p:nvPr/>
        </p:nvSpPr>
        <p:spPr>
          <a:xfrm>
            <a:off x="3377738" y="3451592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Input Gates</a:t>
            </a:r>
            <a:endParaRPr kumimoji="1"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6C301E-109B-6040-A760-D390EF449F00}"/>
              </a:ext>
            </a:extLst>
          </p:cNvPr>
          <p:cNvSpPr txBox="1"/>
          <p:nvPr/>
        </p:nvSpPr>
        <p:spPr>
          <a:xfrm>
            <a:off x="5042245" y="3961406"/>
            <a:ext cx="127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Forget Gates</a:t>
            </a:r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ABFC0B-65C9-944B-A956-392A51A2A021}"/>
              </a:ext>
            </a:extLst>
          </p:cNvPr>
          <p:cNvSpPr txBox="1"/>
          <p:nvPr/>
        </p:nvSpPr>
        <p:spPr>
          <a:xfrm>
            <a:off x="6295349" y="3952295"/>
            <a:ext cx="13634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Output Gates</a:t>
            </a:r>
            <a:endParaRPr kumimoji="1" lang="zh-CN" altLang="en-US" sz="16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2AE1226-C5D5-1648-A100-D9F625D39FCA}"/>
              </a:ext>
            </a:extLst>
          </p:cNvPr>
          <p:cNvCxnSpPr>
            <a:cxnSpLocks/>
          </p:cNvCxnSpPr>
          <p:nvPr/>
        </p:nvCxnSpPr>
        <p:spPr>
          <a:xfrm flipV="1">
            <a:off x="4445657" y="3561909"/>
            <a:ext cx="386808" cy="5896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A512508-93BB-E846-BEFC-E4A8E261AFF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14356" y="3640036"/>
            <a:ext cx="263812" cy="3213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8A8CAD7-35D8-1E49-AFD8-84F2CDC897D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422391" y="3643764"/>
            <a:ext cx="554680" cy="3085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3AFE1C-E9AB-6343-8D50-58521139E947}"/>
              </a:ext>
            </a:extLst>
          </p:cNvPr>
          <p:cNvCxnSpPr>
            <a:cxnSpLocks/>
          </p:cNvCxnSpPr>
          <p:nvPr/>
        </p:nvCxnSpPr>
        <p:spPr>
          <a:xfrm flipV="1">
            <a:off x="4839492" y="3823060"/>
            <a:ext cx="1413540" cy="576037"/>
          </a:xfrm>
          <a:prstGeom prst="bentConnector3">
            <a:avLst>
              <a:gd name="adj1" fmla="val 13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049DC70-E2AC-8E42-8A9D-A4408EC328BF}"/>
              </a:ext>
            </a:extLst>
          </p:cNvPr>
          <p:cNvCxnSpPr>
            <a:cxnSpLocks/>
          </p:cNvCxnSpPr>
          <p:nvPr/>
        </p:nvCxnSpPr>
        <p:spPr>
          <a:xfrm>
            <a:off x="5919989" y="2815752"/>
            <a:ext cx="7797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8831B1B-F8EC-794B-944A-508AA2817230}"/>
              </a:ext>
            </a:extLst>
          </p:cNvPr>
          <p:cNvCxnSpPr>
            <a:cxnSpLocks/>
          </p:cNvCxnSpPr>
          <p:nvPr/>
        </p:nvCxnSpPr>
        <p:spPr>
          <a:xfrm>
            <a:off x="5069712" y="2815752"/>
            <a:ext cx="6656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7FF6ECC-8498-A048-A508-2F89BC656E42}"/>
              </a:ext>
            </a:extLst>
          </p:cNvPr>
          <p:cNvCxnSpPr>
            <a:cxnSpLocks/>
          </p:cNvCxnSpPr>
          <p:nvPr/>
        </p:nvCxnSpPr>
        <p:spPr>
          <a:xfrm>
            <a:off x="4639062" y="2815752"/>
            <a:ext cx="2647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61590FB-D083-E148-B549-CAEF8B0C0D82}"/>
              </a:ext>
            </a:extLst>
          </p:cNvPr>
          <p:cNvCxnSpPr>
            <a:cxnSpLocks/>
          </p:cNvCxnSpPr>
          <p:nvPr/>
        </p:nvCxnSpPr>
        <p:spPr>
          <a:xfrm>
            <a:off x="4639062" y="5212589"/>
            <a:ext cx="2647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865944CC-743A-E948-83B9-123A63C0A993}"/>
              </a:ext>
            </a:extLst>
          </p:cNvPr>
          <p:cNvCxnSpPr>
            <a:cxnSpLocks/>
          </p:cNvCxnSpPr>
          <p:nvPr/>
        </p:nvCxnSpPr>
        <p:spPr>
          <a:xfrm>
            <a:off x="4639062" y="5520465"/>
            <a:ext cx="2647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A1DA04F-2642-654B-9A10-A0BD013E3187}"/>
              </a:ext>
            </a:extLst>
          </p:cNvPr>
          <p:cNvSpPr txBox="1"/>
          <p:nvPr/>
        </p:nvSpPr>
        <p:spPr>
          <a:xfrm>
            <a:off x="4947745" y="5034544"/>
            <a:ext cx="218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Long term memory</a:t>
            </a:r>
            <a:endParaRPr kumimoji="1"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5FB1DD-7310-E34E-BD61-686E6E98935E}"/>
              </a:ext>
            </a:extLst>
          </p:cNvPr>
          <p:cNvSpPr txBox="1"/>
          <p:nvPr/>
        </p:nvSpPr>
        <p:spPr>
          <a:xfrm>
            <a:off x="4919646" y="5351188"/>
            <a:ext cx="218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Short term memory</a:t>
            </a:r>
            <a:endParaRPr kumimoji="1" lang="zh-CN" altLang="en-US" sz="1600" dirty="0"/>
          </a:p>
        </p:txBody>
      </p:sp>
      <p:sp>
        <p:nvSpPr>
          <p:cNvPr id="23" name="矩形 2">
            <a:extLst>
              <a:ext uri="{FF2B5EF4-FFF2-40B4-BE49-F238E27FC236}">
                <a16:creationId xmlns:a16="http://schemas.microsoft.com/office/drawing/2014/main" id="{6F0F47AF-4831-4A16-85B1-044A366143FD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004835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6849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95829" y="1692430"/>
            <a:ext cx="9572171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7BECE8-253C-4ECF-AD2A-8CB140FD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8">
            <a:extLst>
              <a:ext uri="{FF2B5EF4-FFF2-40B4-BE49-F238E27FC236}">
                <a16:creationId xmlns:a16="http://schemas.microsoft.com/office/drawing/2014/main" id="{BCB3012D-599E-404F-8D88-FC3B5C986AC1}"/>
              </a:ext>
            </a:extLst>
          </p:cNvPr>
          <p:cNvSpPr/>
          <p:nvPr/>
        </p:nvSpPr>
        <p:spPr>
          <a:xfrm>
            <a:off x="1052286" y="1246850"/>
            <a:ext cx="9653439" cy="345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Gates in LSTM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LSTM recurrent steps are characterized by the use of gates through the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Hadamard product operation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 vector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takes a real value between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0 and 1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element-wise product of a gate vector and a feature vector filters each feature with a decay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9363D6C8-7E7A-47DC-9726-42013C5C7B58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86495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6849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7BECE8-253C-4ECF-AD2A-8CB140FD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8">
                <a:extLst>
                  <a:ext uri="{FF2B5EF4-FFF2-40B4-BE49-F238E27FC236}">
                    <a16:creationId xmlns:a16="http://schemas.microsoft.com/office/drawing/2014/main" id="{BCB3012D-599E-404F-8D88-FC3B5C986AC1}"/>
                  </a:ext>
                </a:extLst>
              </p:cNvPr>
              <p:cNvSpPr/>
              <p:nvPr/>
            </p:nvSpPr>
            <p:spPr>
              <a:xfrm>
                <a:off x="1095829" y="1246850"/>
                <a:ext cx="9609896" cy="2898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Gates in LSTM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): controls the reading process of the current input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Forget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): keeps the history in memory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): decides the mapping from a memory cell to a hidden vector</a:t>
                </a:r>
              </a:p>
            </p:txBody>
          </p:sp>
        </mc:Choice>
        <mc:Fallback xmlns="">
          <p:sp>
            <p:nvSpPr>
              <p:cNvPr id="21" name="矩形 8">
                <a:extLst>
                  <a:ext uri="{FF2B5EF4-FFF2-40B4-BE49-F238E27FC236}">
                    <a16:creationId xmlns:a16="http://schemas.microsoft.com/office/drawing/2014/main" id="{BCB3012D-599E-404F-8D88-FC3B5C986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246850"/>
                <a:ext cx="9609896" cy="2898101"/>
              </a:xfrm>
              <a:prstGeom prst="rect">
                <a:avLst/>
              </a:prstGeom>
              <a:blipFill>
                <a:blip r:embed="rId2"/>
                <a:stretch>
                  <a:fillRect l="-133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CFE235CB-94FA-4C3E-8AF9-A675B50762EF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765889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66800" y="1457962"/>
            <a:ext cx="9399228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Bi-directional extension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bi-directional LSTMs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BiLSTM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) can be defined as follows: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36E432-DE41-47B3-BE2B-C68E37623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9757"/>
              </p:ext>
            </p:extLst>
          </p:nvPr>
        </p:nvGraphicFramePr>
        <p:xfrm>
          <a:off x="1947733" y="3098442"/>
          <a:ext cx="6810803" cy="159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314700" imgH="774700" progId="Equation.DSMT4">
                  <p:embed/>
                </p:oleObj>
              </mc:Choice>
              <mc:Fallback>
                <p:oleObj name="Equation" r:id="rId3" imgW="3314700" imgH="774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33" y="3098442"/>
                        <a:ext cx="6810803" cy="1591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DA784E-CD9F-415D-A60E-176F5E4CABE7}"/>
                  </a:ext>
                </a:extLst>
              </p:cNvPr>
              <p:cNvSpPr txBox="1"/>
              <p:nvPr/>
            </p:nvSpPr>
            <p:spPr>
              <a:xfrm>
                <a:off x="2028034" y="5162254"/>
                <a:ext cx="6028420" cy="900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𝐿𝑆𝑇𝑀</m:t>
                        </m:r>
                      </m:e>
                    </m:acc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left-to-right LSTMs</a:t>
                </a:r>
              </a:p>
              <a:p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𝐿𝑆𝑇𝑀</m:t>
                        </m:r>
                      </m:e>
                    </m:groupCh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right-to-left LSTMs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DA784E-CD9F-415D-A60E-176F5E4C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34" y="5162254"/>
                <a:ext cx="6028420" cy="900696"/>
              </a:xfrm>
              <a:prstGeom prst="rect">
                <a:avLst/>
              </a:prstGeom>
              <a:blipFill>
                <a:blip r:embed="rId5"/>
                <a:stretch>
                  <a:fillRect b="-1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6527947D-AE14-4E16-AB49-BC54E3DD7F0A}"/>
              </a:ext>
            </a:extLst>
          </p:cNvPr>
          <p:cNvSpPr/>
          <p:nvPr/>
        </p:nvSpPr>
        <p:spPr>
          <a:xfrm>
            <a:off x="571594" y="139727"/>
            <a:ext cx="5719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Long-Short-Term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91331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18765" y="247624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Gated recurrent units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47BB00CE-DC43-4242-AE40-061F56879355}"/>
              </a:ext>
            </a:extLst>
          </p:cNvPr>
          <p:cNvSpPr/>
          <p:nvPr/>
        </p:nvSpPr>
        <p:spPr>
          <a:xfrm>
            <a:off x="1106714" y="1390588"/>
            <a:ext cx="9599011" cy="3872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Gated recurrent Units (GRU)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Compared to RNNs, LSTMs give better results, but much slower due to increased model parameters and computation steps;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Gated recurrent units (GRU)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simplify LSTM by removing the cell structure, and using only two gates (a reset gate and a forget gate)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Better deal with back-propagation gradients with a faster speed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40536" y="213967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Gated recurrent units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/>
              <p:nvPr/>
            </p:nvSpPr>
            <p:spPr>
              <a:xfrm>
                <a:off x="1124857" y="1335424"/>
                <a:ext cx="9330079" cy="14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an input sequence: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 standard GRU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RU</m:t>
                    </m:r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TEP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is given by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57" y="1335424"/>
                <a:ext cx="9330079" cy="1464568"/>
              </a:xfrm>
              <a:prstGeom prst="rect">
                <a:avLst/>
              </a:prstGeo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BF6F31-4216-40E3-A4BE-41FAA3C8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0363828-F48B-4A9E-AEC4-40ED6E78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91290"/>
            <a:ext cx="4892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4F9720-18FB-475B-9F82-22B686E022B1}"/>
                  </a:ext>
                </a:extLst>
              </p:cNvPr>
              <p:cNvSpPr txBox="1"/>
              <p:nvPr/>
            </p:nvSpPr>
            <p:spPr>
              <a:xfrm>
                <a:off x="3095342" y="2839855"/>
                <a:ext cx="6001311" cy="1397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𝑧h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hh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h𝑥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)⊗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4F9720-18FB-475B-9F82-22B686E0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42" y="2839855"/>
                <a:ext cx="6001311" cy="1397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5CDC73-A648-45A2-AD45-CB564069F00A}"/>
                  </a:ext>
                </a:extLst>
              </p:cNvPr>
              <p:cNvSpPr txBox="1"/>
              <p:nvPr/>
            </p:nvSpPr>
            <p:spPr>
              <a:xfrm>
                <a:off x="2182679" y="4861313"/>
                <a:ext cx="8523046" cy="11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𝑟h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𝑟𝑥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𝑧h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𝑧𝑥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𝑧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hh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h𝑥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model 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𝐫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reset gate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𝐳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forget gate</a:t>
                </a:r>
                <a:endParaRPr lang="zh-CN" altLang="en-US" sz="22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5CDC73-A648-45A2-AD45-CB56406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79" y="4861313"/>
                <a:ext cx="8523046" cy="1120628"/>
              </a:xfrm>
              <a:prstGeom prst="rect">
                <a:avLst/>
              </a:prstGeom>
              <a:blipFill>
                <a:blip r:embed="rId4"/>
                <a:stretch>
                  <a:fillRect l="-286" t="-2717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708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8373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60708" y="174290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Stacked LSTMs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139A2CB-8E96-45AC-9809-FB122EBF8349}"/>
              </a:ext>
            </a:extLst>
          </p:cNvPr>
          <p:cNvSpPr txBox="1"/>
          <p:nvPr/>
        </p:nvSpPr>
        <p:spPr>
          <a:xfrm>
            <a:off x="1132115" y="1245399"/>
            <a:ext cx="9127514" cy="207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neural networks can be stacked to multiple layers to improve the representation power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Each layer in stacked LSTMS feeds its output vectors as input to the next layer in the bottom-up direction.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B9DCFB-FC82-41B7-9A4D-3315674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127" y="31178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A29F3C-901E-48B4-9225-D8E73ACA1566}"/>
              </a:ext>
            </a:extLst>
          </p:cNvPr>
          <p:cNvSpPr txBox="1"/>
          <p:nvPr/>
        </p:nvSpPr>
        <p:spPr>
          <a:xfrm>
            <a:off x="4284962" y="6171685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Stacked </a:t>
            </a:r>
            <a:r>
              <a:rPr lang="en-US" altLang="zh-CN" dirty="0" err="1"/>
              <a:t>BiLSTMs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B7B32E-8423-4588-A0B7-5B60AA4FE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26" y="3378691"/>
            <a:ext cx="2972164" cy="28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8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7E2D10-1662-4001-A439-42FBEFCA7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97975"/>
              </p:ext>
            </p:extLst>
          </p:nvPr>
        </p:nvGraphicFramePr>
        <p:xfrm>
          <a:off x="2385372" y="2047606"/>
          <a:ext cx="6475062" cy="198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3721100" imgH="1143000" progId="Equation.DSMT4">
                  <p:embed/>
                </p:oleObj>
              </mc:Choice>
              <mc:Fallback>
                <p:oleObj name="Equation" r:id="rId3" imgW="37211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372" y="2047606"/>
                        <a:ext cx="6475062" cy="198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A32553-D4D6-4570-9C3B-2EB9A9775BE3}"/>
                  </a:ext>
                </a:extLst>
              </p:cNvPr>
              <p:cNvSpPr txBox="1"/>
              <p:nvPr/>
            </p:nvSpPr>
            <p:spPr>
              <a:xfrm>
                <a:off x="1106715" y="4219123"/>
                <a:ext cx="10751456" cy="2502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output hidden vector of the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word at the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j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layer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𝐇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output hidden vectors of the whole sequence at the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j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layer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𝐇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final output vectors</a:t>
                </a: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𝐿𝑆𝑇𝑀</m:t>
                            </m:r>
                          </m:e>
                        </m:acc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groupChr>
                          <m:groupChrPr>
                            <m:chr m:val="←"/>
                            <m:pos m:val="top"/>
                            <m:vertJc m:val="bot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groupChr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𝐿𝑆𝑇𝑀</m:t>
                            </m:r>
                          </m:e>
                        </m:groupCh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left-to-right LSTM and the right-to-left LSTM at the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j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layer, respectively</a:t>
                </a: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A32553-D4D6-4570-9C3B-2EB9A97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5" y="4219123"/>
                <a:ext cx="10751456" cy="2502352"/>
              </a:xfrm>
              <a:prstGeom prst="rect">
                <a:avLst/>
              </a:prstGeom>
              <a:blipFill>
                <a:blip r:embed="rId5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F5EC738-0D31-4727-995D-1AB4DBE7B0B4}"/>
              </a:ext>
            </a:extLst>
          </p:cNvPr>
          <p:cNvSpPr txBox="1"/>
          <p:nvPr/>
        </p:nvSpPr>
        <p:spPr>
          <a:xfrm>
            <a:off x="1030514" y="1112193"/>
            <a:ext cx="90165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stacking method can be calculated as follows:</a:t>
            </a:r>
            <a:endParaRPr lang="zh-CN" altLang="en-US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sz="2000" dirty="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FE6E7674-0DEA-4AB4-B322-8CB1474547F3}"/>
              </a:ext>
            </a:extLst>
          </p:cNvPr>
          <p:cNvSpPr/>
          <p:nvPr/>
        </p:nvSpPr>
        <p:spPr>
          <a:xfrm>
            <a:off x="560708" y="174290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Stacked LSTMs</a:t>
            </a:r>
          </a:p>
        </p:txBody>
      </p:sp>
    </p:spTree>
    <p:extLst>
      <p:ext uri="{BB962C8B-B14F-4D97-AF65-F5344CB8AC3E}">
        <p14:creationId xmlns:p14="http://schemas.microsoft.com/office/powerpoint/2010/main" val="274083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20633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789103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74057" y="1245399"/>
            <a:ext cx="9631668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 alternative method to pooling operations for aggregating a set of vectors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weighted sum of vectors in a sequence with regard to certain targets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 be used to find a single vector representation of a sentence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55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445BB862-E309-4A18-8813-00568C7B9081}"/>
                  </a:ext>
                </a:extLst>
              </p:cNvPr>
              <p:cNvSpPr/>
              <p:nvPr/>
            </p:nvSpPr>
            <p:spPr>
              <a:xfrm>
                <a:off x="1052286" y="1245399"/>
                <a:ext cx="9615714" cy="273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target vector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and a list of context vectors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𝐇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is the dimension of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), the function can be defined as:  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8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445BB862-E309-4A18-8813-00568C7B9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86" y="1245399"/>
                <a:ext cx="9615714" cy="2730748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7DA822D-66DF-4A56-909F-01FFBCF95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60556"/>
              </p:ext>
            </p:extLst>
          </p:nvPr>
        </p:nvGraphicFramePr>
        <p:xfrm>
          <a:off x="4550940" y="2504609"/>
          <a:ext cx="3202179" cy="218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1917700" imgH="1308100" progId="Equation.DSMT4">
                  <p:embed/>
                </p:oleObj>
              </mc:Choice>
              <mc:Fallback>
                <p:oleObj name="Equation" r:id="rId4" imgW="1917700" imgH="13081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04ADA11-9911-44CC-9074-101C196F0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940" y="2504609"/>
                        <a:ext cx="3202179" cy="2184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0CC2B95-A49A-4833-B8E9-C36BC5CA28B4}"/>
              </a:ext>
            </a:extLst>
          </p:cNvPr>
          <p:cNvSpPr txBox="1"/>
          <p:nvPr/>
        </p:nvSpPr>
        <p:spPr>
          <a:xfrm>
            <a:off x="6406478" y="3266856"/>
            <a:ext cx="285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(正文)"/>
              </a:rPr>
              <a:t>(</a:t>
            </a:r>
            <a:r>
              <a:rPr lang="en-US" altLang="zh-CN" dirty="0" err="1">
                <a:latin typeface="等线 (正文)"/>
              </a:rPr>
              <a:t>softmax</a:t>
            </a:r>
            <a:r>
              <a:rPr lang="en-US" altLang="zh-CN" dirty="0">
                <a:latin typeface="等线 (正文)"/>
              </a:rPr>
              <a:t> normalization)</a:t>
            </a:r>
            <a:endParaRPr lang="zh-CN" altLang="en-US" dirty="0">
              <a:latin typeface="等线 (正文)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FD04A5-2465-4203-9F17-7613DB30260C}"/>
              </a:ext>
            </a:extLst>
          </p:cNvPr>
          <p:cNvSpPr txBox="1"/>
          <p:nvPr/>
        </p:nvSpPr>
        <p:spPr>
          <a:xfrm>
            <a:off x="6406477" y="4110673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(正文)"/>
              </a:rPr>
              <a:t>(weighted sum),</a:t>
            </a:r>
            <a:endParaRPr lang="zh-CN" altLang="en-US" dirty="0">
              <a:latin typeface="等线 (正文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5BA0-BEF2-4B13-A565-269DF09778A0}"/>
                  </a:ext>
                </a:extLst>
              </p:cNvPr>
              <p:cNvSpPr txBox="1"/>
              <p:nvPr/>
            </p:nvSpPr>
            <p:spPr>
              <a:xfrm>
                <a:off x="1763486" y="4731842"/>
                <a:ext cx="8263861" cy="212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latin typeface="Palatino"/>
                  </a:rPr>
                  <a:t>output of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US" altLang="zh-CN" dirty="0">
                    <a:latin typeface="Palatino"/>
                  </a:rPr>
                  <a:t>, a weighted sum of the content vectors, which can be used as a context-aware feature representation of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US" altLang="zh-CN" dirty="0">
                  <a:latin typeface="Palatino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a relevance score between </a:t>
                </a: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err="1"/>
                  <a:t>normalised</a:t>
                </a:r>
                <a:r>
                  <a:rPr lang="en-US" altLang="zh-CN" dirty="0"/>
                  <a:t> relevance scores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a probability distribution over the content vectors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5BA0-BEF2-4B13-A565-269DF097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486" y="4731842"/>
                <a:ext cx="8263861" cy="2126159"/>
              </a:xfrm>
              <a:prstGeom prst="rect">
                <a:avLst/>
              </a:prstGeom>
              <a:blipFill>
                <a:blip r:embed="rId6"/>
                <a:stretch>
                  <a:fillRect l="-590" t="-21490" b="-39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2">
            <a:extLst>
              <a:ext uri="{FF2B5EF4-FFF2-40B4-BE49-F238E27FC236}">
                <a16:creationId xmlns:a16="http://schemas.microsoft.com/office/drawing/2014/main" id="{F6608345-9417-4E6B-AB88-BAD8611C1AF6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452434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95829" y="1245398"/>
                <a:ext cx="9228896" cy="4098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Score</a:t>
                </a: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function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Dot-product attention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Defines the score between the target vector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the context vector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No model parameters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measures the similarity between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245398"/>
                <a:ext cx="9228896" cy="4098430"/>
              </a:xfrm>
              <a:prstGeom prst="rect">
                <a:avLst/>
              </a:prstGeom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6C2C80-1153-4A89-BEFE-CC453B0CBED4}"/>
                  </a:ext>
                </a:extLst>
              </p:cNvPr>
              <p:cNvSpPr txBox="1"/>
              <p:nvPr/>
            </p:nvSpPr>
            <p:spPr>
              <a:xfrm>
                <a:off x="3485850" y="4506314"/>
                <a:ext cx="49700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6C2C80-1153-4A89-BEFE-CC453B0C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850" y="4506314"/>
                <a:ext cx="4970092" cy="461665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731D62CC-F1EA-4ADF-8752-01B0A4325C69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1422968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55914" y="1245398"/>
                <a:ext cx="9649811" cy="2467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Score</a:t>
                </a: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function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Scaled dot-product attention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Scales the dot-product attention score by</a:t>
                </a:r>
                <a:r>
                  <a:rPr lang="en-US" altLang="zh-CN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where </a:t>
                </a:r>
                <a:r>
                  <a:rPr lang="en-US" altLang="zh-CN" sz="20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is the dimension of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245398"/>
                <a:ext cx="9649811" cy="2467535"/>
              </a:xfrm>
              <a:prstGeom prst="rect">
                <a:avLst/>
              </a:prstGeo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9DADB3-A638-4223-9D48-D353043896E1}"/>
                  </a:ext>
                </a:extLst>
              </p:cNvPr>
              <p:cNvSpPr txBox="1"/>
              <p:nvPr/>
            </p:nvSpPr>
            <p:spPr>
              <a:xfrm>
                <a:off x="3465175" y="4173636"/>
                <a:ext cx="5011443" cy="902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9DADB3-A638-4223-9D48-D3530438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75" y="4173636"/>
                <a:ext cx="5011443" cy="902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C60D86DD-4F6E-433D-BDA7-1400FD86836A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4249273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113971" y="1245399"/>
                <a:ext cx="9591754" cy="3570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Score</a:t>
                </a: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function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General attention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parameter matrix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altLang="zh-CN" sz="2000" dirty="0"/>
                  <a:t> (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/>
                  <a:t>)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to capture the interaction between each element in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/>
                  <a:t> (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/>
                  <a:t>)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each element in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zh-CN" sz="2000" dirty="0"/>
                  <a:t> (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  <a:p>
                <a:pPr>
                  <a:lnSpc>
                    <a:spcPct val="150000"/>
                  </a:lnSpc>
                  <a:buSzPct val="100000"/>
                </a:pP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zh-CN" altLang="en-US" sz="20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	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71" y="1245399"/>
                <a:ext cx="9591754" cy="3570401"/>
              </a:xfrm>
              <a:prstGeom prst="rect">
                <a:avLst/>
              </a:prstGeom>
              <a:blipFill>
                <a:blip r:embed="rId2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4841AC-EE3A-4D87-831A-79AEF56C2809}"/>
                  </a:ext>
                </a:extLst>
              </p:cNvPr>
              <p:cNvSpPr txBox="1"/>
              <p:nvPr/>
            </p:nvSpPr>
            <p:spPr>
              <a:xfrm>
                <a:off x="2530800" y="4136895"/>
                <a:ext cx="68801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𝐖𝐡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4841AC-EE3A-4D87-831A-79AEF56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00" y="4136895"/>
                <a:ext cx="6880193" cy="461665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7DA9AC30-8E4F-4061-AEA0-6A5A21F4BF30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2609782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88571" y="1245399"/>
                <a:ext cx="9617154" cy="3092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Score</a:t>
                </a: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function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Additive attention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First performs a linear combination of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then applies a feedforward neural layer before squeezing the resulting vector using a parameter vector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zh-CN" altLang="en-US" sz="20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245399"/>
                <a:ext cx="9617154" cy="3092193"/>
              </a:xfrm>
              <a:prstGeom prst="rect">
                <a:avLst/>
              </a:prstGeom>
              <a:blipFill>
                <a:blip r:embed="rId2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D59C51-FF1F-4ECA-8A5C-300B74410879}"/>
                  </a:ext>
                </a:extLst>
              </p:cNvPr>
              <p:cNvSpPr txBox="1"/>
              <p:nvPr/>
            </p:nvSpPr>
            <p:spPr>
              <a:xfrm>
                <a:off x="2032035" y="4337592"/>
                <a:ext cx="55441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D59C51-FF1F-4ECA-8A5C-300B7441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" y="4337592"/>
                <a:ext cx="5544104" cy="461665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23A15A-A5BB-4213-9168-592DB7CC8F6C}"/>
                  </a:ext>
                </a:extLst>
              </p:cNvPr>
              <p:cNvSpPr txBox="1"/>
              <p:nvPr/>
            </p:nvSpPr>
            <p:spPr>
              <a:xfrm>
                <a:off x="2251970" y="5151816"/>
                <a:ext cx="709325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model parameters</a:t>
                </a: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denotes concatenation</a:t>
                </a: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23A15A-A5BB-4213-9168-592DB7CC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70" y="5151816"/>
                <a:ext cx="7093259" cy="1569660"/>
              </a:xfrm>
              <a:prstGeom prst="rect">
                <a:avLst/>
              </a:prstGeom>
              <a:blipFill>
                <a:blip r:embed="rId4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B25D7CA3-D9F2-4C14-A61F-DC81F448A722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1348596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66800" y="1245399"/>
                <a:ext cx="9638925" cy="3452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Score</a:t>
                </a: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function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For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dot-production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attention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scaled dot-production attention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and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Palatino"/>
                  </a:rPr>
                  <a:t>must have the same dimension size</a:t>
                </a:r>
                <a:r>
                  <a:rPr lang="en-US" altLang="zh-CN" sz="2400" dirty="0"/>
                  <a:t>;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</a:t>
                </a:r>
                <a:r>
                  <a:rPr lang="en-US" altLang="zh-CN" sz="2400" i="1" dirty="0">
                    <a:latin typeface="Palatino"/>
                  </a:rPr>
                  <a:t>general attention </a:t>
                </a:r>
                <a:r>
                  <a:rPr lang="en-US" altLang="zh-CN" sz="2400" dirty="0">
                    <a:latin typeface="Palatino"/>
                  </a:rPr>
                  <a:t>and </a:t>
                </a:r>
                <a:r>
                  <a:rPr lang="en-US" altLang="zh-CN" sz="2400" i="1" dirty="0">
                    <a:latin typeface="Palatino"/>
                  </a:rPr>
                  <a:t>additive attention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and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Palatino"/>
                  </a:rPr>
                  <a:t>can have different dimension size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45399"/>
                <a:ext cx="9638925" cy="3452099"/>
              </a:xfrm>
              <a:prstGeom prst="rect">
                <a:avLst/>
              </a:prstGeom>
              <a:blipFill>
                <a:blip r:embed="rId2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F0476B86-61C7-4AC6-8D4B-AE967E90B457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1436437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70428" y="1422771"/>
                <a:ext cx="9597571" cy="14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Loss over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𝒄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given </a:t>
                </a:r>
              </a:p>
              <a:p>
                <a:pPr marL="342900" indent="-34290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Calculate loss over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∈ [1,…,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])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28" y="1422771"/>
                <a:ext cx="9597571" cy="1465851"/>
              </a:xfrm>
              <a:prstGeom prst="rect">
                <a:avLst/>
              </a:prstGeom>
              <a:blipFill>
                <a:blip r:embed="rId2"/>
                <a:stretch>
                  <a:fillRect l="-889" b="-8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956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F06D0434-FDDA-472D-987E-3469A672F9E8}"/>
              </a:ext>
            </a:extLst>
          </p:cNvPr>
          <p:cNvSpPr/>
          <p:nvPr/>
        </p:nvSpPr>
        <p:spPr>
          <a:xfrm>
            <a:off x="651423" y="203318"/>
            <a:ext cx="5243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 Rules</a:t>
            </a:r>
          </a:p>
        </p:txBody>
      </p:sp>
    </p:spTree>
    <p:extLst>
      <p:ext uri="{BB962C8B-B14F-4D97-AF65-F5344CB8AC3E}">
        <p14:creationId xmlns:p14="http://schemas.microsoft.com/office/powerpoint/2010/main" val="3732260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70429" y="996491"/>
                <a:ext cx="10210800" cy="5668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Correlation with gating functions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set of hidden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a target vector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a set of gate vectors for aggregating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can be calculated as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Offering more fine-grained combination of input vectors, but is also computationally more expensive 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29" y="996491"/>
                <a:ext cx="10210800" cy="5668090"/>
              </a:xfrm>
              <a:prstGeom prst="rect">
                <a:avLst/>
              </a:prstGeom>
              <a:blipFill>
                <a:blip r:embed="rId3"/>
                <a:stretch>
                  <a:fillRect l="-1254" r="-358" b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956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C02A6B0-4901-411F-A866-A5B10B646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16605"/>
              </p:ext>
            </p:extLst>
          </p:nvPr>
        </p:nvGraphicFramePr>
        <p:xfrm>
          <a:off x="4346379" y="2912504"/>
          <a:ext cx="2559605" cy="161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4" imgW="1473200" imgH="927100" progId="Equation.DSMT4">
                  <p:embed/>
                </p:oleObj>
              </mc:Choice>
              <mc:Fallback>
                <p:oleObj name="Equation" r:id="rId4" imgW="1473200" imgH="9271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C02A6B0-4901-411F-A866-A5B10B646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379" y="2912504"/>
                        <a:ext cx="2559605" cy="1610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955240EC-DA2B-49F1-A6F5-A616452CB945}"/>
              </a:ext>
            </a:extLst>
          </p:cNvPr>
          <p:cNvSpPr txBox="1"/>
          <p:nvPr/>
        </p:nvSpPr>
        <p:spPr>
          <a:xfrm>
            <a:off x="7385306" y="3419787"/>
            <a:ext cx="462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等线 (正文)"/>
              </a:rPr>
              <a:t>(element-wise </a:t>
            </a:r>
            <a:r>
              <a:rPr lang="en-US" altLang="zh-CN" dirty="0" err="1">
                <a:latin typeface="等线 (正文)"/>
              </a:rPr>
              <a:t>softmax</a:t>
            </a:r>
            <a:r>
              <a:rPr lang="en-US" altLang="zh-CN" dirty="0">
                <a:latin typeface="等线 (正文)"/>
              </a:rPr>
              <a:t>)</a:t>
            </a:r>
            <a:endParaRPr lang="zh-CN" altLang="en-US" dirty="0">
              <a:latin typeface="等线 (正文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1A4F31-9C78-4279-9B23-81C642B4FD4F}"/>
                  </a:ext>
                </a:extLst>
              </p:cNvPr>
              <p:cNvSpPr txBox="1"/>
              <p:nvPr/>
            </p:nvSpPr>
            <p:spPr>
              <a:xfrm>
                <a:off x="4227146" y="4639191"/>
                <a:ext cx="8655728" cy="887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model parameters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denotes element-wise multiplication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1A4F31-9C78-4279-9B23-81C642B4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46" y="4639191"/>
                <a:ext cx="8655728" cy="887551"/>
              </a:xfrm>
              <a:prstGeom prst="rect">
                <a:avLst/>
              </a:prstGeom>
              <a:blipFill>
                <a:blip r:embed="rId6"/>
                <a:stretch>
                  <a:fillRect l="-282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">
            <a:extLst>
              <a:ext uri="{FF2B5EF4-FFF2-40B4-BE49-F238E27FC236}">
                <a16:creationId xmlns:a16="http://schemas.microsoft.com/office/drawing/2014/main" id="{F06D0434-FDDA-472D-987E-3469A672F9E8}"/>
              </a:ext>
            </a:extLst>
          </p:cNvPr>
          <p:cNvSpPr/>
          <p:nvPr/>
        </p:nvSpPr>
        <p:spPr>
          <a:xfrm>
            <a:off x="651423" y="203318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Attention</a:t>
            </a:r>
          </a:p>
        </p:txBody>
      </p:sp>
    </p:spTree>
    <p:extLst>
      <p:ext uri="{BB962C8B-B14F-4D97-AF65-F5344CB8AC3E}">
        <p14:creationId xmlns:p14="http://schemas.microsoft.com/office/powerpoint/2010/main" val="3563579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1877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725713" y="168945"/>
            <a:ext cx="5796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Neural Network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9543" y="1459312"/>
            <a:ext cx="9411023" cy="4190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Disadvantages of pooling and CNN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Pooling only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Limited representation power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Insensitive to the input order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Cannot capture non-linear interactions between input vectors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CNN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Cannot capture long-range dependencies between input vectors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4211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00623" y="169613"/>
            <a:ext cx="601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Query-Key-Value Attention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82679" y="1245399"/>
            <a:ext cx="8523046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26" y="128741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" name="矩形 8">
            <a:extLst>
              <a:ext uri="{FF2B5EF4-FFF2-40B4-BE49-F238E27FC236}">
                <a16:creationId xmlns:a16="http://schemas.microsoft.com/office/drawing/2014/main" id="{B068E8D8-7AC2-4255-BD18-D90F36550F26}"/>
              </a:ext>
            </a:extLst>
          </p:cNvPr>
          <p:cNvSpPr/>
          <p:nvPr/>
        </p:nvSpPr>
        <p:spPr>
          <a:xfrm>
            <a:off x="1059542" y="1245398"/>
            <a:ext cx="10192657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Similar to database queries, contexts in neural attention also contain a set of key-value pairs;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Context vectors can be regarded as associated memories in this case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Given a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target query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, comparing the q</a:t>
            </a: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uery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vector with the key vectors and return the related value vectors</a:t>
            </a:r>
          </a:p>
        </p:txBody>
      </p:sp>
    </p:spTree>
    <p:extLst>
      <p:ext uri="{BB962C8B-B14F-4D97-AF65-F5344CB8AC3E}">
        <p14:creationId xmlns:p14="http://schemas.microsoft.com/office/powerpoint/2010/main" val="3555194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82679" y="1245399"/>
            <a:ext cx="8523046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960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7BBDA7-76E3-4244-B735-2E1772B9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B8A32D6-CBBF-439A-ABC3-FE1ED6C5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806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3A8C76-B898-4576-9950-CD024CDE4CCE}"/>
              </a:ext>
            </a:extLst>
          </p:cNvPr>
          <p:cNvSpPr txBox="1"/>
          <p:nvPr/>
        </p:nvSpPr>
        <p:spPr>
          <a:xfrm>
            <a:off x="6714275" y="3612277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(正文)"/>
              </a:rPr>
              <a:t>(</a:t>
            </a:r>
            <a:r>
              <a:rPr lang="en-US" altLang="zh-CN" dirty="0" err="1">
                <a:latin typeface="等线 (正文)"/>
              </a:rPr>
              <a:t>softmax</a:t>
            </a:r>
            <a:r>
              <a:rPr lang="en-US" altLang="zh-CN" dirty="0">
                <a:latin typeface="等线 (正文)"/>
              </a:rPr>
              <a:t> normalization)</a:t>
            </a:r>
            <a:endParaRPr lang="zh-CN" altLang="en-US" dirty="0">
              <a:latin typeface="等线 (正文)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1ADC7B-484D-4904-95EC-2C3B48C75F93}"/>
              </a:ext>
            </a:extLst>
          </p:cNvPr>
          <p:cNvSpPr txBox="1"/>
          <p:nvPr/>
        </p:nvSpPr>
        <p:spPr>
          <a:xfrm>
            <a:off x="6859129" y="4793868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(正文)"/>
              </a:rPr>
              <a:t>(weighted sum),</a:t>
            </a:r>
            <a:endParaRPr lang="zh-CN" altLang="en-US" dirty="0">
              <a:latin typeface="等线 (正文)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BAAEEF0-49D4-411E-8271-32C4FBCE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1A20AD2-AB54-4F5E-BDE8-58D8D36A1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515"/>
              </p:ext>
            </p:extLst>
          </p:nvPr>
        </p:nvGraphicFramePr>
        <p:xfrm>
          <a:off x="2692401" y="3332347"/>
          <a:ext cx="3403600" cy="232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917700" imgH="1308100" progId="Equation.DSMT4">
                  <p:embed/>
                </p:oleObj>
              </mc:Choice>
              <mc:Fallback>
                <p:oleObj name="Equation" r:id="rId3" imgW="1917700" imgH="130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1" y="3332347"/>
                        <a:ext cx="3403600" cy="2321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519062-C801-4452-AB94-F55479A6E06D}"/>
                  </a:ext>
                </a:extLst>
              </p:cNvPr>
              <p:cNvSpPr txBox="1"/>
              <p:nvPr/>
            </p:nvSpPr>
            <p:spPr>
              <a:xfrm>
                <a:off x="1124857" y="1043892"/>
                <a:ext cx="9564721" cy="2680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Suppose: the query vector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key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;⋯;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the value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;⋯;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each key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corresponding value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query-key-value attention function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is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519062-C801-4452-AB94-F55479A6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57" y="1043892"/>
                <a:ext cx="9564721" cy="2680862"/>
              </a:xfrm>
              <a:prstGeom prst="rect">
                <a:avLst/>
              </a:prstGeom>
              <a:blipFill>
                <a:blip r:embed="rId5"/>
                <a:stretch>
                  <a:fillRect l="-892" t="-21818" r="-4844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7D6B37-BBF7-4F9E-95EE-78EE9B20CE07}"/>
                  </a:ext>
                </a:extLst>
              </p:cNvPr>
              <p:cNvSpPr txBox="1"/>
              <p:nvPr/>
            </p:nvSpPr>
            <p:spPr>
              <a:xfrm>
                <a:off x="1204686" y="5612601"/>
                <a:ext cx="9895113" cy="96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1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Palatino"/>
                  </a:rPr>
                  <a:t>output of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/>
                  </a:rPr>
                  <a:t>, a weighted sum of the value vectors with the.  </a:t>
                </a:r>
                <a:r>
                  <a:rPr lang="en-US" altLang="zh-CN" sz="2000" i="1" dirty="0" err="1">
                    <a:latin typeface="Palatino"/>
                  </a:rPr>
                  <a:t>i</a:t>
                </a:r>
                <a:r>
                  <a:rPr lang="en-US" altLang="zh-CN" sz="2000" dirty="0" err="1">
                    <a:latin typeface="Palatino"/>
                  </a:rPr>
                  <a:t>-th</a:t>
                </a:r>
                <a:r>
                  <a:rPr lang="en-US" altLang="zh-CN" sz="2000" dirty="0">
                    <a:latin typeface="Palatino"/>
                  </a:rPr>
                  <a:t> weight score 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Palatino"/>
                  </a:rPr>
                  <a:t>: attention score between the query vector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and the </a:t>
                </a:r>
                <a:r>
                  <a:rPr lang="en-US" altLang="zh-CN" sz="2000" dirty="0" err="1">
                    <a:latin typeface="Palatino"/>
                  </a:rPr>
                  <a:t>i-th</a:t>
                </a:r>
                <a:r>
                  <a:rPr lang="en-US" altLang="zh-CN" sz="2000" dirty="0">
                    <a:latin typeface="Palatino"/>
                  </a:rPr>
                  <a:t> key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7D6B37-BBF7-4F9E-95EE-78EE9B20C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86" y="5612601"/>
                <a:ext cx="9895113" cy="967637"/>
              </a:xfrm>
              <a:prstGeom prst="rect">
                <a:avLst/>
              </a:prstGeom>
              <a:blipFill>
                <a:blip r:embed="rId6"/>
                <a:stretch>
                  <a:fillRect l="-678" t="-53165" r="-678" b="-46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2">
            <a:extLst>
              <a:ext uri="{FF2B5EF4-FFF2-40B4-BE49-F238E27FC236}">
                <a16:creationId xmlns:a16="http://schemas.microsoft.com/office/drawing/2014/main" id="{1617D159-C004-49C2-A2E6-49802A9E1E5F}"/>
              </a:ext>
            </a:extLst>
          </p:cNvPr>
          <p:cNvSpPr/>
          <p:nvPr/>
        </p:nvSpPr>
        <p:spPr>
          <a:xfrm>
            <a:off x="600623" y="169613"/>
            <a:ext cx="601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Query-Key-Value Attention</a:t>
            </a:r>
          </a:p>
        </p:txBody>
      </p:sp>
    </p:spTree>
    <p:extLst>
      <p:ext uri="{BB962C8B-B14F-4D97-AF65-F5344CB8AC3E}">
        <p14:creationId xmlns:p14="http://schemas.microsoft.com/office/powerpoint/2010/main" val="2187978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01486" y="926545"/>
                <a:ext cx="9575801" cy="2897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Query-key-value attention with a sequence of queries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Deal with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sequence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of queries: call </a:t>
                </a: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call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the attention function separately for each query, and then concatenate the results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the sequence of queries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;⋯;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key vectors K and value vectors V, the attention function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𝐐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926545"/>
                <a:ext cx="9575801" cy="2897012"/>
              </a:xfrm>
              <a:prstGeom prst="rect">
                <a:avLst/>
              </a:prstGeom>
              <a:blipFill>
                <a:blip r:embed="rId3"/>
                <a:stretch>
                  <a:fillRect l="-955" b="-32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956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7BBDA7-76E3-4244-B735-2E1772B9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31281B-B7A5-4D04-9961-06311DF2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07809"/>
              </p:ext>
            </p:extLst>
          </p:nvPr>
        </p:nvGraphicFramePr>
        <p:xfrm>
          <a:off x="2741107" y="4005943"/>
          <a:ext cx="4275867" cy="230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2120900" imgH="1143000" progId="Equation.DSMT4">
                  <p:embed/>
                </p:oleObj>
              </mc:Choice>
              <mc:Fallback>
                <p:oleObj name="Equation" r:id="rId4" imgW="21209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107" y="4005943"/>
                        <a:ext cx="4275867" cy="2304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B9C097C-7691-4A57-9EAA-DD2E7FF53432}"/>
                  </a:ext>
                </a:extLst>
              </p:cNvPr>
              <p:cNvSpPr txBox="1"/>
              <p:nvPr/>
            </p:nvSpPr>
            <p:spPr>
              <a:xfrm>
                <a:off x="2688634" y="6356350"/>
                <a:ext cx="7279052" cy="468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latin typeface="Palatino"/>
                  </a:rPr>
                  <a:t>the attentive result of the </a:t>
                </a:r>
                <a:r>
                  <a:rPr lang="en-US" altLang="zh-CN" sz="2400" i="1" dirty="0" err="1">
                    <a:latin typeface="Palatino"/>
                  </a:rPr>
                  <a:t>i</a:t>
                </a:r>
                <a:r>
                  <a:rPr lang="en-US" altLang="zh-CN" sz="2400" dirty="0" err="1">
                    <a:latin typeface="Palatino"/>
                  </a:rPr>
                  <a:t>-th</a:t>
                </a:r>
                <a:r>
                  <a:rPr lang="en-US" altLang="zh-CN" sz="2400" dirty="0">
                    <a:latin typeface="Palatino"/>
                  </a:rPr>
                  <a:t> query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B9C097C-7691-4A57-9EAA-DD2E7FF5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4" y="6356350"/>
                <a:ext cx="7279052" cy="468590"/>
              </a:xfrm>
              <a:prstGeom prst="rect">
                <a:avLst/>
              </a:prstGeom>
              <a:blipFill>
                <a:blip r:embed="rId6"/>
                <a:stretch>
                  <a:fillRect l="-84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">
            <a:extLst>
              <a:ext uri="{FF2B5EF4-FFF2-40B4-BE49-F238E27FC236}">
                <a16:creationId xmlns:a16="http://schemas.microsoft.com/office/drawing/2014/main" id="{61D1E4E8-5DE7-4B08-962B-B34713959938}"/>
              </a:ext>
            </a:extLst>
          </p:cNvPr>
          <p:cNvSpPr/>
          <p:nvPr/>
        </p:nvSpPr>
        <p:spPr>
          <a:xfrm>
            <a:off x="600623" y="169613"/>
            <a:ext cx="601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Query-Key-Value Attention</a:t>
            </a:r>
          </a:p>
        </p:txBody>
      </p:sp>
    </p:spTree>
    <p:extLst>
      <p:ext uri="{BB962C8B-B14F-4D97-AF65-F5344CB8AC3E}">
        <p14:creationId xmlns:p14="http://schemas.microsoft.com/office/powerpoint/2010/main" val="343741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957943" y="956256"/>
            <a:ext cx="9619344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Parallel computations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matrix multiplications to enable parallel computations for reducing computational expenses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33241BF-494D-430E-929E-E70EF36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956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FC6B1BA-4754-4A81-A0D3-43F53D9A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51387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D7BBDA7-76E3-4244-B735-2E1772B9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305D83-A8D4-48C0-8A3E-143775C8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902" y="25205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A071C6-7602-424D-8335-2B1D0EBCD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49073"/>
              </p:ext>
            </p:extLst>
          </p:nvPr>
        </p:nvGraphicFramePr>
        <p:xfrm>
          <a:off x="4563047" y="2986338"/>
          <a:ext cx="2460367" cy="100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054100" imgH="431800" progId="Equation.DSMT4">
                  <p:embed/>
                </p:oleObj>
              </mc:Choice>
              <mc:Fallback>
                <p:oleObj name="Equation" r:id="rId3" imgW="10541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047" y="2986338"/>
                        <a:ext cx="2460367" cy="1007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D761654-832D-4671-A61F-10E8DCDE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901" y="3180955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F8F0593-F438-4C58-850C-141EE0459635}"/>
                  </a:ext>
                </a:extLst>
              </p:cNvPr>
              <p:cNvSpPr txBox="1"/>
              <p:nvPr/>
            </p:nvSpPr>
            <p:spPr>
              <a:xfrm>
                <a:off x="1088571" y="4149159"/>
                <a:ext cx="10631713" cy="3079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Palatino"/>
                  </a:rPr>
                  <a:t>final result, which is taken as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𝑎𝑡𝑡𝑒𝑛𝑡𝑖𝑜𝑛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𝐊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/>
                  </a:rPr>
                  <a:t>. The </a:t>
                </a:r>
                <a:r>
                  <a:rPr lang="en-US" altLang="zh-CN" sz="2000" i="1" dirty="0" err="1">
                    <a:latin typeface="Palatino"/>
                  </a:rPr>
                  <a:t>i</a:t>
                </a:r>
                <a:r>
                  <a:rPr lang="en-US" altLang="zh-CN" sz="2000" dirty="0" err="1">
                    <a:latin typeface="Palatino"/>
                  </a:rPr>
                  <a:t>-th</a:t>
                </a:r>
                <a:r>
                  <a:rPr lang="en-US" altLang="zh-CN" sz="2000" dirty="0">
                    <a:latin typeface="Palatino"/>
                  </a:rPr>
                  <a:t> row represents the attentive result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/>
                  </a:rPr>
                  <a:t>: a score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000" dirty="0">
                    <a:latin typeface="Palatino"/>
                  </a:rPr>
                  <a:t>(also donated as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Palatino"/>
                  </a:rPr>
                  <a:t>) is the relevance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𝑠𝑜𝑓𝑡𝑚𝑎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latin typeface="Palatino"/>
                  </a:rPr>
                  <a:t>applying the </a:t>
                </a:r>
                <a:r>
                  <a:rPr lang="en-US" altLang="zh-CN" sz="2000" dirty="0" err="1">
                    <a:latin typeface="Palatino"/>
                  </a:rPr>
                  <a:t>softmax</a:t>
                </a:r>
                <a:r>
                  <a:rPr lang="en-US" altLang="zh-CN" sz="2000" dirty="0">
                    <a:latin typeface="Palatino"/>
                  </a:rPr>
                  <a:t> function to normalize each column in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/>
                  </a:rPr>
                  <a:t>: attention score matrix </a:t>
                </a:r>
                <a:endParaRPr lang="zh-CN" altLang="en-US" sz="2000" dirty="0">
                  <a:latin typeface="Palatino"/>
                </a:endParaRPr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F8F0593-F438-4C58-850C-141EE045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4149159"/>
                <a:ext cx="10631713" cy="3079113"/>
              </a:xfrm>
              <a:prstGeom prst="rect">
                <a:avLst/>
              </a:prstGeom>
              <a:blipFill>
                <a:blip r:embed="rId5"/>
                <a:stretch>
                  <a:fillRect l="-631" r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2">
            <a:extLst>
              <a:ext uri="{FF2B5EF4-FFF2-40B4-BE49-F238E27FC236}">
                <a16:creationId xmlns:a16="http://schemas.microsoft.com/office/drawing/2014/main" id="{E01ED259-4E66-4876-8580-A1885EE67F6E}"/>
              </a:ext>
            </a:extLst>
          </p:cNvPr>
          <p:cNvSpPr/>
          <p:nvPr/>
        </p:nvSpPr>
        <p:spPr>
          <a:xfrm>
            <a:off x="600623" y="169613"/>
            <a:ext cx="601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Query-Key-Value Attention</a:t>
            </a:r>
          </a:p>
        </p:txBody>
      </p:sp>
    </p:spTree>
    <p:extLst>
      <p:ext uri="{BB962C8B-B14F-4D97-AF65-F5344CB8AC3E}">
        <p14:creationId xmlns:p14="http://schemas.microsoft.com/office/powerpoint/2010/main" val="1268226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77658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86109" y="177434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Self-Attention-Network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66800" y="1057522"/>
                <a:ext cx="9638925" cy="3347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Self-Attention-Network (SAN)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Self-Attention-Network (SAN)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aggregates a set of vectors, which can be useful to design an attention network structure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output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can be calculated as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57522"/>
                <a:ext cx="9638925" cy="3347007"/>
              </a:xfrm>
              <a:prstGeom prst="rect">
                <a:avLst/>
              </a:prstGeom>
              <a:blipFill>
                <a:blip r:embed="rId2"/>
                <a:stretch>
                  <a:fillRect l="-1265" r="-31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F6CFF8-AC61-4194-8193-FD0575644FAE}"/>
                  </a:ext>
                </a:extLst>
              </p:cNvPr>
              <p:cNvSpPr txBox="1"/>
              <p:nvPr/>
            </p:nvSpPr>
            <p:spPr>
              <a:xfrm>
                <a:off x="2328667" y="5353152"/>
                <a:ext cx="799099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Palatino"/>
                  </a:rPr>
                  <a:t>: an attentive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/>
                  </a:rPr>
                  <a:t>by </a:t>
                </a:r>
                <a:r>
                  <a:rPr lang="en-US" altLang="zh-CN" sz="2200" b="1" dirty="0">
                    <a:latin typeface="Palatino"/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1" dirty="0">
                    <a:latin typeface="Palatino"/>
                  </a:rPr>
                  <a:t>as a query</a:t>
                </a:r>
                <a:endParaRPr lang="zh-CN" altLang="en-US" sz="2200" b="1" dirty="0">
                  <a:latin typeface="Palatino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F6CFF8-AC61-4194-8193-FD057564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67" y="5353152"/>
                <a:ext cx="7990990" cy="430887"/>
              </a:xfrm>
              <a:prstGeom prst="rect">
                <a:avLst/>
              </a:prstGeom>
              <a:blipFill>
                <a:blip r:embed="rId3"/>
                <a:stretch>
                  <a:fillRect l="-381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50EE41F-EAA7-4665-9521-9764202FAD91}"/>
                  </a:ext>
                </a:extLst>
              </p:cNvPr>
              <p:cNvSpPr txBox="1"/>
              <p:nvPr/>
            </p:nvSpPr>
            <p:spPr>
              <a:xfrm>
                <a:off x="3173027" y="4173696"/>
                <a:ext cx="59879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𝑎𝑡𝑡𝑒𝑛𝑡𝑖𝑜𝑛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50EE41F-EAA7-4665-9521-9764202F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27" y="4173696"/>
                <a:ext cx="5987988" cy="461665"/>
              </a:xfrm>
              <a:prstGeom prst="rect">
                <a:avLst/>
              </a:prstGeom>
              <a:blipFill>
                <a:blip r:embed="rId4"/>
                <a:stretch>
                  <a:fillRect t="-156000" r="-1527" b="-2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44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52286" y="1245399"/>
                <a:ext cx="9653439" cy="3452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Two advantages for SANs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Allowing the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 each layer to take into consideration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 globally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time complexity of RNNs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while the time complexity of SANs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Transfer (Chapter 16) is a more advanced SAN framework.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86" y="1245399"/>
                <a:ext cx="9653439" cy="3452099"/>
              </a:xfrm>
              <a:prstGeom prst="rect">
                <a:avLst/>
              </a:prstGeom>
              <a:blipFill>
                <a:blip r:embed="rId2"/>
                <a:stretch>
                  <a:fillRect l="-1327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73914DBA-C225-42A5-94C0-2D35E711B01C}"/>
              </a:ext>
            </a:extLst>
          </p:cNvPr>
          <p:cNvSpPr/>
          <p:nvPr/>
        </p:nvSpPr>
        <p:spPr>
          <a:xfrm>
            <a:off x="586109" y="177434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Self-Attention-Network</a:t>
            </a:r>
          </a:p>
        </p:txBody>
      </p:sp>
    </p:spTree>
    <p:extLst>
      <p:ext uri="{BB962C8B-B14F-4D97-AF65-F5344CB8AC3E}">
        <p14:creationId xmlns:p14="http://schemas.microsoft.com/office/powerpoint/2010/main" val="2461302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4048490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67966" y="197880"/>
            <a:ext cx="4238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Trees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0108" y="1183680"/>
            <a:ext cx="10837091" cy="6314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Trees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Trees structures are useful for representing syntax, semantics, </a:t>
            </a:r>
            <a:r>
              <a:rPr lang="en-US" altLang="zh-CN" sz="28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etc</a:t>
            </a: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LSTMs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constructed by extending a sequence LSTM model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time steps can be taken in the bottom-up direction and receive information from its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subnodes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recurrently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top tree node can contain features over the entire tree structure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multiple predecessors in a tree LSTM model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000" dirty="0">
              <a:latin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8568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77686" y="977939"/>
            <a:ext cx="9628039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Figures of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Tree LSTMs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66FBFD-0AA5-461E-A38C-5829642B1799}"/>
              </a:ext>
            </a:extLst>
          </p:cNvPr>
          <p:cNvSpPr txBox="1"/>
          <p:nvPr/>
        </p:nvSpPr>
        <p:spPr>
          <a:xfrm>
            <a:off x="4169546" y="5987019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(a) and tree LSTMs (b and c).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425098-F5E8-4407-B476-1A0E4E9E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18" y="1826826"/>
            <a:ext cx="4172164" cy="75568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47A703D-2A30-4D6D-8F0D-EF74C5D61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44" y="3105814"/>
            <a:ext cx="3142604" cy="24225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74CBCF3-E461-42BD-B157-987B03D3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20" y="2919062"/>
            <a:ext cx="2129803" cy="264253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AF7CA56-36AF-4486-A9FF-5DA750F25D73}"/>
              </a:ext>
            </a:extLst>
          </p:cNvPr>
          <p:cNvSpPr txBox="1"/>
          <p:nvPr/>
        </p:nvSpPr>
        <p:spPr>
          <a:xfrm>
            <a:off x="5051378" y="2549252"/>
            <a:ext cx="23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 sequence LSTM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800196-3E4F-4F03-8DD0-3C06134EC71F}"/>
              </a:ext>
            </a:extLst>
          </p:cNvPr>
          <p:cNvSpPr txBox="1"/>
          <p:nvPr/>
        </p:nvSpPr>
        <p:spPr>
          <a:xfrm>
            <a:off x="2953396" y="5589684"/>
            <a:ext cx="314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 Child-sum tree LSTM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E737DB-1CB2-4626-A060-C12883D5437F}"/>
              </a:ext>
            </a:extLst>
          </p:cNvPr>
          <p:cNvSpPr txBox="1"/>
          <p:nvPr/>
        </p:nvSpPr>
        <p:spPr>
          <a:xfrm>
            <a:off x="6929319" y="5594315"/>
            <a:ext cx="314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 Binary tree LSTM</a:t>
            </a:r>
            <a:endParaRPr lang="zh-CN" altLang="en-US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095A1054-9E5A-41BE-AC85-62D60F130DC6}"/>
              </a:ext>
            </a:extLst>
          </p:cNvPr>
          <p:cNvSpPr/>
          <p:nvPr/>
        </p:nvSpPr>
        <p:spPr>
          <a:xfrm>
            <a:off x="567966" y="197880"/>
            <a:ext cx="4238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Trees</a:t>
            </a:r>
          </a:p>
        </p:txBody>
      </p:sp>
    </p:spTree>
    <p:extLst>
      <p:ext uri="{BB962C8B-B14F-4D97-AF65-F5344CB8AC3E}">
        <p14:creationId xmlns:p14="http://schemas.microsoft.com/office/powerpoint/2010/main" val="6867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59543" y="1245399"/>
            <a:ext cx="9646182" cy="4837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Neural Network (RNN)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recurrent state-transition process for left-to-right of the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input sentence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state represents the syntactic, semantic and discourse context from the beginning until the current input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 a standard perceptron layer with non-linear activation to achieve the recurrent state-input combination function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F8164939-E0F8-435B-97E3-A911B2C70E82}"/>
              </a:ext>
            </a:extLst>
          </p:cNvPr>
          <p:cNvSpPr/>
          <p:nvPr/>
        </p:nvSpPr>
        <p:spPr>
          <a:xfrm>
            <a:off x="725713" y="168945"/>
            <a:ext cx="5796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53088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60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771019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139A2CB-8E96-45AC-9809-FB122EBF8349}"/>
              </a:ext>
            </a:extLst>
          </p:cNvPr>
          <p:cNvSpPr txBox="1"/>
          <p:nvPr/>
        </p:nvSpPr>
        <p:spPr>
          <a:xfrm>
            <a:off x="1052287" y="1245399"/>
            <a:ext cx="9207342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arbitrary trees through turning multiple child nodes into one by summing up their hidden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bottom-up recurrent computation of hidden states, and the input is rearranged hierarchically from the root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values of hidden nodes are calculated layer by layer</a:t>
            </a:r>
            <a:endParaRPr lang="zh-CN" altLang="en-US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9176B6-C41C-49C4-9DAE-3643EE09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09" y="4070267"/>
            <a:ext cx="4660644" cy="16645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B938EA-AEE7-4520-9C65-D87BE5A9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75" y="4070267"/>
            <a:ext cx="2651193" cy="16645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508FB7-E9EA-411D-84C2-597BADEFBC50}"/>
              </a:ext>
            </a:extLst>
          </p:cNvPr>
          <p:cNvSpPr txBox="1"/>
          <p:nvPr/>
        </p:nvSpPr>
        <p:spPr>
          <a:xfrm>
            <a:off x="4143912" y="5925374"/>
            <a:ext cx="37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"/>
              </a:rPr>
              <a:t>Word order</a:t>
            </a:r>
            <a:endParaRPr lang="zh-CN" altLang="en-US" dirty="0">
              <a:latin typeface="Palati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769905-FEB6-43DF-A80D-8F23E59481ED}"/>
              </a:ext>
            </a:extLst>
          </p:cNvPr>
          <p:cNvSpPr txBox="1"/>
          <p:nvPr/>
        </p:nvSpPr>
        <p:spPr>
          <a:xfrm>
            <a:off x="8074418" y="5925374"/>
            <a:ext cx="37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"/>
              </a:rPr>
              <a:t>Hierarchy</a:t>
            </a:r>
            <a:endParaRPr lang="zh-CN" altLang="en-US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274593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/>
              <p:nvPr/>
            </p:nvSpPr>
            <p:spPr>
              <a:xfrm>
                <a:off x="1132114" y="1129355"/>
                <a:ext cx="9707336" cy="4154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latin typeface="Palatino" pitchFamily="2" charset="77"/>
                    <a:cs typeface="Calibri Light" panose="020F0302020204030204" pitchFamily="34" charset="0"/>
                  </a:rPr>
                  <a:t>Notations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embedding vectors of an input sentence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∈[1,...,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hidden state vectors of the input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word embedding vector indexed in the bottom-up order,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layer index from the bottom, and </a:t>
                </a:r>
                <a:r>
                  <a:rPr lang="en-US" altLang="zh-CN" sz="2400" i="1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index within the layer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hidden state vector indexed in the bottom-up order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1129355"/>
                <a:ext cx="9707336" cy="4154855"/>
              </a:xfrm>
              <a:prstGeom prst="rect">
                <a:avLst/>
              </a:prstGeom>
              <a:blipFill>
                <a:blip r:embed="rId2"/>
                <a:stretch>
                  <a:fillRect l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AAB918EE-D09B-4083-BB25-B9BBBDF31497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</p:spTree>
    <p:extLst>
      <p:ext uri="{BB962C8B-B14F-4D97-AF65-F5344CB8AC3E}">
        <p14:creationId xmlns:p14="http://schemas.microsoft.com/office/powerpoint/2010/main" val="1872415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0C61B-3649-4828-AEDB-FA0883D62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2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106779-D137-4880-97ED-902007DEB665}"/>
                  </a:ext>
                </a:extLst>
              </p:cNvPr>
              <p:cNvSpPr txBox="1"/>
              <p:nvPr/>
            </p:nvSpPr>
            <p:spPr>
              <a:xfrm>
                <a:off x="788669" y="1115815"/>
                <a:ext cx="10283371" cy="4899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Notations</a:t>
                </a:r>
              </a:p>
              <a:p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an embedding node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/>
                  <a:t>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its predecessor node hidden state can be represented as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its corresponding cell states can be represented as   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sup>
                    </m:sSub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number of child nodes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index of the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child node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among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nodes on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layer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106779-D137-4880-97ED-902007DE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69" y="1115815"/>
                <a:ext cx="10283371" cy="4899418"/>
              </a:xfrm>
              <a:prstGeom prst="rect">
                <a:avLst/>
              </a:prstGeom>
              <a:blipFill>
                <a:blip r:embed="rId2"/>
                <a:stretch>
                  <a:fillRect l="-889" t="-995" b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26BD6189-9A5C-4067-91CF-342F6FC3A6BA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EF6102-A4EB-48A0-8FF5-83D12ECA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70" y="2361819"/>
            <a:ext cx="3585852" cy="2251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1AE37F-167A-44BA-A41A-71485425BBFD}"/>
                  </a:ext>
                </a:extLst>
              </p:cNvPr>
              <p:cNvSpPr/>
              <p:nvPr/>
            </p:nvSpPr>
            <p:spPr>
              <a:xfrm>
                <a:off x="9498419" y="4954265"/>
                <a:ext cx="1636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2,2,1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1AE37F-167A-44BA-A41A-71485425B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19" y="4954265"/>
                <a:ext cx="163653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19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851E46-10DD-4856-865F-F7EE73F02244}"/>
                  </a:ext>
                </a:extLst>
              </p:cNvPr>
              <p:cNvSpPr txBox="1"/>
              <p:nvPr/>
            </p:nvSpPr>
            <p:spPr>
              <a:xfrm>
                <a:off x="2371025" y="3533044"/>
                <a:ext cx="5539214" cy="12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851E46-10DD-4856-865F-F7EE73F0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25" y="3533044"/>
                <a:ext cx="5539214" cy="1261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106779-D137-4880-97ED-902007DEB665}"/>
                  </a:ext>
                </a:extLst>
              </p:cNvPr>
              <p:cNvSpPr txBox="1"/>
              <p:nvPr/>
            </p:nvSpPr>
            <p:spPr>
              <a:xfrm>
                <a:off x="1115967" y="1360770"/>
                <a:ext cx="8401413" cy="1878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Hidden states of all its child nodes</a:t>
                </a:r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∈[1,...,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 summed up into a single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as 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106779-D137-4880-97ED-902007DE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67" y="1360770"/>
                <a:ext cx="8401413" cy="1878463"/>
              </a:xfrm>
              <a:prstGeom prst="rect">
                <a:avLst/>
              </a:prstGeom>
              <a:blipFill>
                <a:blip r:embed="rId3"/>
                <a:stretch>
                  <a:fillRect l="-1089"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8A1108DC-F579-48C2-89DC-F511AF70E34E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</p:spTree>
    <p:extLst>
      <p:ext uri="{BB962C8B-B14F-4D97-AF65-F5344CB8AC3E}">
        <p14:creationId xmlns:p14="http://schemas.microsoft.com/office/powerpoint/2010/main" val="3697015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79864" y="1022866"/>
                <a:ext cx="9602528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Gates for Child-Sum Tree LSTM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, the input gate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output gate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calculated as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b="1" dirty="0">
                    <a:solidFill>
                      <a:srgbClr val="836967"/>
                    </a:solidFill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𝑜𝑥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are model parameters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a cell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[1,...,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forget gates are calculated as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4" y="1022866"/>
                <a:ext cx="9602528" cy="4662815"/>
              </a:xfrm>
              <a:prstGeom prst="rect">
                <a:avLst/>
              </a:prstGeom>
              <a:blipFill>
                <a:blip r:embed="rId2"/>
                <a:stretch>
                  <a:fillRect l="-95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FF2CF78-6F15-4EBA-97AF-E70723F5579A}"/>
                  </a:ext>
                </a:extLst>
              </p:cNvPr>
              <p:cNvSpPr txBox="1"/>
              <p:nvPr/>
            </p:nvSpPr>
            <p:spPr>
              <a:xfrm>
                <a:off x="3302976" y="2750233"/>
                <a:ext cx="4762072" cy="955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𝑖h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𝑖𝑥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zh-CN" altLang="en-US" sz="24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𝑜h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𝑜𝑥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FF2CF78-6F15-4EBA-97AF-E70723F55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76" y="2750233"/>
                <a:ext cx="4762072" cy="955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E5A79589-A38B-4C55-90EF-85702A54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408BF53-283D-4B8C-AD95-F8BD174D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11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6C7996F3-5792-4E70-B60B-FC0DF5806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40174A3-8895-4E58-AC4B-4BDC130D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535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AA2D2A3-5696-451E-8ACD-083874FBF632}"/>
                  </a:ext>
                </a:extLst>
              </p:cNvPr>
              <p:cNvSpPr txBox="1"/>
              <p:nvPr/>
            </p:nvSpPr>
            <p:spPr>
              <a:xfrm>
                <a:off x="2896012" y="5657981"/>
                <a:ext cx="5970232" cy="566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𝑓h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𝑓𝑥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AA2D2A3-5696-451E-8ACD-083874FB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12" y="5657981"/>
                <a:ext cx="5970232" cy="566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3D1479-2ECA-43A0-B709-25FAD9DF2DD0}"/>
                  </a:ext>
                </a:extLst>
              </p:cNvPr>
              <p:cNvSpPr txBox="1"/>
              <p:nvPr/>
            </p:nvSpPr>
            <p:spPr>
              <a:xfrm>
                <a:off x="1565948" y="6431340"/>
                <a:ext cx="5970232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𝑓h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𝑓𝑥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are model parameters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3D1479-2ECA-43A0-B709-25FAD9DF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48" y="6431340"/>
                <a:ext cx="5970232" cy="472181"/>
              </a:xfrm>
              <a:prstGeom prst="rect">
                <a:avLst/>
              </a:prstGeom>
              <a:blipFill>
                <a:blip r:embed="rId5"/>
                <a:stretch>
                  <a:fillRect l="-613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2">
            <a:extLst>
              <a:ext uri="{FF2B5EF4-FFF2-40B4-BE49-F238E27FC236}">
                <a16:creationId xmlns:a16="http://schemas.microsoft.com/office/drawing/2014/main" id="{4B423EBA-8E82-48F7-9EA2-A366FE8A7387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</p:spTree>
    <p:extLst>
      <p:ext uri="{BB962C8B-B14F-4D97-AF65-F5344CB8AC3E}">
        <p14:creationId xmlns:p14="http://schemas.microsoft.com/office/powerpoint/2010/main" val="3637454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8">
                <a:extLst>
                  <a:ext uri="{FF2B5EF4-FFF2-40B4-BE49-F238E27FC236}">
                    <a16:creationId xmlns:a16="http://schemas.microsoft.com/office/drawing/2014/main" id="{854E6449-3F04-45C8-A384-C2BA993BC24D}"/>
                  </a:ext>
                </a:extLst>
              </p:cNvPr>
              <p:cNvSpPr/>
              <p:nvPr/>
            </p:nvSpPr>
            <p:spPr>
              <a:xfrm>
                <a:off x="1095830" y="1039992"/>
                <a:ext cx="9769212" cy="5670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Calculating the cell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the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calculated as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b="1" dirty="0">
                    <a:solidFill>
                      <a:srgbClr val="836967"/>
                    </a:solidFill>
                  </a:rPr>
                  <a:t>       </a:t>
                </a:r>
                <a:endParaRPr lang="en-US" altLang="zh-CN" sz="2400" b="1" dirty="0">
                  <a:solidFill>
                    <a:srgbClr val="836967"/>
                  </a:solidFill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solidFill>
                      <a:srgbClr val="836967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𝑔𝑥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: model parameters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b="1" dirty="0">
                    <a:solidFill>
                      <a:srgbClr val="836967"/>
                    </a:solidFill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a new cell state with the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being considered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Hadamard product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 be calculated as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8" name="矩形 8">
                <a:extLst>
                  <a:ext uri="{FF2B5EF4-FFF2-40B4-BE49-F238E27FC236}">
                    <a16:creationId xmlns:a16="http://schemas.microsoft.com/office/drawing/2014/main" id="{854E6449-3F04-45C8-A384-C2BA993BC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30" y="1039992"/>
                <a:ext cx="9769212" cy="5670783"/>
              </a:xfrm>
              <a:prstGeom prst="rect">
                <a:avLst/>
              </a:prstGeom>
              <a:blipFill>
                <a:blip r:embed="rId3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33014-7A96-4521-B6BD-DC61356C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7049672-A9F9-4FDF-AE9B-850DD4DEE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45043"/>
              </p:ext>
            </p:extLst>
          </p:nvPr>
        </p:nvGraphicFramePr>
        <p:xfrm>
          <a:off x="3941692" y="2421056"/>
          <a:ext cx="3735382" cy="13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1993900" imgH="736600" progId="Equation.DSMT4">
                  <p:embed/>
                </p:oleObj>
              </mc:Choice>
              <mc:Fallback>
                <p:oleObj name="Equation" r:id="rId4" imgW="19939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692" y="2421056"/>
                        <a:ext cx="3735382" cy="137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937E4E-7B11-4E08-9E89-3DE41100D165}"/>
                  </a:ext>
                </a:extLst>
              </p:cNvPr>
              <p:cNvSpPr txBox="1"/>
              <p:nvPr/>
            </p:nvSpPr>
            <p:spPr>
              <a:xfrm>
                <a:off x="4073446" y="5669429"/>
                <a:ext cx="5428694" cy="510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937E4E-7B11-4E08-9E89-3DE4110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46" y="5669429"/>
                <a:ext cx="5428694" cy="510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2">
            <a:extLst>
              <a:ext uri="{FF2B5EF4-FFF2-40B4-BE49-F238E27FC236}">
                <a16:creationId xmlns:a16="http://schemas.microsoft.com/office/drawing/2014/main" id="{1168E5D0-29E8-4544-AFB5-7F3A716796D9}"/>
              </a:ext>
            </a:extLst>
          </p:cNvPr>
          <p:cNvSpPr/>
          <p:nvPr/>
        </p:nvSpPr>
        <p:spPr>
          <a:xfrm>
            <a:off x="687708" y="160356"/>
            <a:ext cx="499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Child-Sum Tree LSTM</a:t>
            </a:r>
          </a:p>
        </p:txBody>
      </p:sp>
    </p:spTree>
    <p:extLst>
      <p:ext uri="{BB962C8B-B14F-4D97-AF65-F5344CB8AC3E}">
        <p14:creationId xmlns:p14="http://schemas.microsoft.com/office/powerpoint/2010/main" val="1557667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68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139281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82479" y="179310"/>
            <a:ext cx="406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Binary Tree LSTM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345D75-6F1F-45BB-B9B1-6F1948D7257F}"/>
                  </a:ext>
                </a:extLst>
              </p:cNvPr>
              <p:cNvSpPr txBox="1"/>
              <p:nvPr/>
            </p:nvSpPr>
            <p:spPr>
              <a:xfrm>
                <a:off x="1106714" y="1245398"/>
                <a:ext cx="9153791" cy="2636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Binary tree: each node has at most two child nodes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hidden state of each child node to be considered separately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More fine-grained in computing gate and cell values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Goal: calculating a hidden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2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each node in a tree LSTM.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bottom-up layer index and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in-layer node index)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345D75-6F1F-45BB-B9B1-6F1948D7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" y="1245398"/>
                <a:ext cx="9153791" cy="2636747"/>
              </a:xfrm>
              <a:prstGeom prst="rect">
                <a:avLst/>
              </a:prstGeom>
              <a:blipFill>
                <a:blip r:embed="rId2"/>
                <a:stretch>
                  <a:fillRect l="-799" b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4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288355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C54BD8-4691-40F5-B46B-23A637742CE5}"/>
                  </a:ext>
                </a:extLst>
              </p:cNvPr>
              <p:cNvSpPr txBox="1"/>
              <p:nvPr/>
            </p:nvSpPr>
            <p:spPr>
              <a:xfrm>
                <a:off x="1092200" y="1035183"/>
                <a:ext cx="9081521" cy="457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Notations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word embedding vector indexed in the bottom-up order,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layer index from the bottom, 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index within the layer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hidden state vector indexed in the bottom-up order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cell state vector indexed in the bottom-up order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hidden state values of left and right child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cell values of left and right child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index of the left and right child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among nodes on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</a:t>
                </a: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layer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C54BD8-4691-40F5-B46B-23A637742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1035183"/>
                <a:ext cx="9081521" cy="4573368"/>
              </a:xfrm>
              <a:prstGeom prst="rect">
                <a:avLst/>
              </a:prstGeom>
              <a:blipFill>
                <a:blip r:embed="rId2"/>
                <a:stretch>
                  <a:fillRect l="-1007" r="-1141" b="-9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C7D4912C-C7E0-4694-9269-C5675D8AC4B2}"/>
              </a:ext>
            </a:extLst>
          </p:cNvPr>
          <p:cNvSpPr/>
          <p:nvPr/>
        </p:nvSpPr>
        <p:spPr>
          <a:xfrm>
            <a:off x="582479" y="179310"/>
            <a:ext cx="406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Binary Tree LSTM</a:t>
            </a:r>
          </a:p>
        </p:txBody>
      </p:sp>
    </p:spTree>
    <p:extLst>
      <p:ext uri="{BB962C8B-B14F-4D97-AF65-F5344CB8AC3E}">
        <p14:creationId xmlns:p14="http://schemas.microsoft.com/office/powerpoint/2010/main" val="1760554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/>
              <p:nvPr/>
            </p:nvSpPr>
            <p:spPr>
              <a:xfrm>
                <a:off x="1088571" y="1031827"/>
                <a:ext cx="9617154" cy="1950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binary tree LSTM, recurrent LSTM steps follow sequential LSTM cell computation, but differentiating the two predecessor states of each node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input gate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two forget gates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are computed as follows:</a:t>
                </a: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FA461FA1-6736-4F17-A23E-8C240720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031827"/>
                <a:ext cx="9617154" cy="1950855"/>
              </a:xfrm>
              <a:prstGeom prst="rect">
                <a:avLst/>
              </a:prstGeom>
              <a:blipFill>
                <a:blip r:embed="rId3"/>
                <a:stretch>
                  <a:fillRect l="-698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2C1B7BC-1FA8-4679-9C24-5DEAF0DC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8A337D-A034-4314-AD8B-BD8FC351E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35511"/>
              </p:ext>
            </p:extLst>
          </p:nvPr>
        </p:nvGraphicFramePr>
        <p:xfrm>
          <a:off x="2676498" y="3673370"/>
          <a:ext cx="7001152" cy="129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4038600" imgH="749300" progId="Equation.DSMT4">
                  <p:embed/>
                </p:oleObj>
              </mc:Choice>
              <mc:Fallback>
                <p:oleObj name="Equation" r:id="rId4" imgW="4038600" imgH="749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498" y="3673370"/>
                        <a:ext cx="7001152" cy="1298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C1A928-34F4-4E7C-8576-8528F2024B9E}"/>
                  </a:ext>
                </a:extLst>
              </p:cNvPr>
              <p:cNvSpPr txBox="1"/>
              <p:nvPr/>
            </p:nvSpPr>
            <p:spPr>
              <a:xfrm>
                <a:off x="2182680" y="5308888"/>
                <a:ext cx="9303849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Palatino"/>
                  </a:rPr>
                  <a:t>and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Palatino"/>
                  </a:rPr>
                  <a:t>are model parameters</a:t>
                </a:r>
                <a:endParaRPr lang="zh-CN" altLang="en-US" dirty="0">
                  <a:latin typeface="Palatino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C1A928-34F4-4E7C-8576-8528F2024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80" y="5308888"/>
                <a:ext cx="9303849" cy="984372"/>
              </a:xfrm>
              <a:prstGeom prst="rect">
                <a:avLst/>
              </a:prstGeom>
              <a:blipFill>
                <a:blip r:embed="rId6"/>
                <a:stretch>
                  <a:fillRect l="-524" b="-9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2">
            <a:extLst>
              <a:ext uri="{FF2B5EF4-FFF2-40B4-BE49-F238E27FC236}">
                <a16:creationId xmlns:a16="http://schemas.microsoft.com/office/drawing/2014/main" id="{94F60F6C-2CE8-403E-8705-F845B432FFF6}"/>
              </a:ext>
            </a:extLst>
          </p:cNvPr>
          <p:cNvSpPr/>
          <p:nvPr/>
        </p:nvSpPr>
        <p:spPr>
          <a:xfrm>
            <a:off x="582479" y="179310"/>
            <a:ext cx="406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Binary Tree LSTM</a:t>
            </a:r>
          </a:p>
        </p:txBody>
      </p:sp>
    </p:spTree>
    <p:extLst>
      <p:ext uri="{BB962C8B-B14F-4D97-AF65-F5344CB8AC3E}">
        <p14:creationId xmlns:p14="http://schemas.microsoft.com/office/powerpoint/2010/main" val="470038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C1B7BC-1FA8-4679-9C24-5DEAF0DC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9C21AE2-00F2-4233-A21D-AF4969D8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3C87D73-C6D0-4847-B1E1-9331DD0BE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11865"/>
              </p:ext>
            </p:extLst>
          </p:nvPr>
        </p:nvGraphicFramePr>
        <p:xfrm>
          <a:off x="3624993" y="2520182"/>
          <a:ext cx="4942015" cy="176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768600" imgH="990600" progId="Equation.DSMT4">
                  <p:embed/>
                </p:oleObj>
              </mc:Choice>
              <mc:Fallback>
                <p:oleObj name="Equation" r:id="rId3" imgW="27686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993" y="2520182"/>
                        <a:ext cx="4942015" cy="1768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539581F4-09B1-4E6A-9C15-2FD32DDD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631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50FC99-4E44-4C75-8431-273855ADDE06}"/>
                  </a:ext>
                </a:extLst>
              </p:cNvPr>
              <p:cNvSpPr txBox="1"/>
              <p:nvPr/>
            </p:nvSpPr>
            <p:spPr>
              <a:xfrm>
                <a:off x="2268877" y="5159248"/>
                <a:ext cx="8149252" cy="50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𝑔h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𝑔h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𝑜h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𝑜h</m:t>
                        </m:r>
                      </m:sup>
                    </m:sSub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𝑜𝑐</m:t>
                        </m:r>
                      </m:sup>
                    </m:sSup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/>
                  </a:rPr>
                  <a:t>and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/>
                  </a:rPr>
                  <a:t>are model parameters</a:t>
                </a:r>
                <a:endParaRPr lang="zh-CN" altLang="en-US" sz="2200" dirty="0">
                  <a:latin typeface="Palatino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50FC99-4E44-4C75-8431-273855AD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77" y="5159248"/>
                <a:ext cx="8149252" cy="500137"/>
              </a:xfrm>
              <a:prstGeom prst="rect">
                <a:avLst/>
              </a:prstGeom>
              <a:blipFill>
                <a:blip r:embed="rId5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38AB6D8-E4DE-487B-84FA-B4DB78A6B8A9}"/>
              </a:ext>
            </a:extLst>
          </p:cNvPr>
          <p:cNvSpPr txBox="1"/>
          <p:nvPr/>
        </p:nvSpPr>
        <p:spPr>
          <a:xfrm>
            <a:off x="1084943" y="1152891"/>
            <a:ext cx="8695648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cell state and hidden state values are computed as follows: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9313ED06-CEAA-4E64-9BDA-225D7A74263A}"/>
              </a:ext>
            </a:extLst>
          </p:cNvPr>
          <p:cNvSpPr/>
          <p:nvPr/>
        </p:nvSpPr>
        <p:spPr>
          <a:xfrm>
            <a:off x="582479" y="179310"/>
            <a:ext cx="406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Binary Tree LSTM</a:t>
            </a:r>
          </a:p>
        </p:txBody>
      </p:sp>
    </p:spTree>
    <p:extLst>
      <p:ext uri="{BB962C8B-B14F-4D97-AF65-F5344CB8AC3E}">
        <p14:creationId xmlns:p14="http://schemas.microsoft.com/office/powerpoint/2010/main" val="3705617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31372" y="214204"/>
            <a:ext cx="8215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LSTM Features and 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1092201" y="1768619"/>
            <a:ext cx="998945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Difference between Tree LSTM and Sequence LSTM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LSTM: Integrating local word-level features into hidden representations that reflect a sentence-level context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LSTM: Control the process of information integration, whereby syntactically correlated words are integrated before unrelated words, stronger in capturing long-range syntactic dependencies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</a:t>
            </a:r>
            <a:r>
              <a:rPr lang="en-US" altLang="zh-CN" sz="2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representation power</a:t>
            </a: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of tree LSTMs can be further combined with that of sequence LSTMs by stacking a tree LSTM on top of a sequence LSTM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79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31372" y="214204"/>
            <a:ext cx="821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LSTMs and DAG LSTM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1046481" y="1179522"/>
            <a:ext cx="99894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Directed Acyclic graph (DAG)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Extension of tree LSTM into Lattice LSTM,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than one predecessors and successors. </a:t>
            </a:r>
            <a:endParaRPr lang="zh-CN" altLang="en-US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D73260-3430-4D19-98AD-1E55E4D1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11" y="2044976"/>
            <a:ext cx="3151051" cy="21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30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42213082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1095829" y="977355"/>
            <a:ext cx="9081193" cy="2630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Examples of general graph structures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Semantic graph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cs typeface="Calibri Light" panose="020F0302020204030204" pitchFamily="34" charset="0"/>
              </a:rPr>
              <a:t>Cyclic structure, which causes difficulty in finding a natural order of nodes in a graph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cs typeface="Calibri Light" panose="020F0302020204030204" pitchFamily="34" charset="0"/>
              </a:rPr>
              <a:t>Hard to define recurrent time steps for calculating hidden states</a:t>
            </a:r>
            <a:endParaRPr lang="zh-CN" altLang="en-US" sz="20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5B6024-DD2A-4D99-8DEA-E331819DB53C}"/>
              </a:ext>
            </a:extLst>
          </p:cNvPr>
          <p:cNvSpPr txBox="1"/>
          <p:nvPr/>
        </p:nvSpPr>
        <p:spPr>
          <a:xfrm>
            <a:off x="5257467" y="6323336"/>
            <a:ext cx="512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Palatino"/>
              </a:rPr>
              <a:t>Cyclic graph</a:t>
            </a:r>
            <a:endParaRPr lang="zh-CN" altLang="en-US" sz="1600" dirty="0">
              <a:latin typeface="Palatin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D66BC3-0AED-4803-9F8A-AA71453D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05" y="3586014"/>
            <a:ext cx="2203712" cy="2630237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F164F782-A4FC-48A7-AA0E-C2FA1B85322F}"/>
              </a:ext>
            </a:extLst>
          </p:cNvPr>
          <p:cNvSpPr/>
          <p:nvPr/>
        </p:nvSpPr>
        <p:spPr>
          <a:xfrm>
            <a:off x="647794" y="185199"/>
            <a:ext cx="67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Graphs</a:t>
            </a:r>
          </a:p>
        </p:txBody>
      </p:sp>
    </p:spTree>
    <p:extLst>
      <p:ext uri="{BB962C8B-B14F-4D97-AF65-F5344CB8AC3E}">
        <p14:creationId xmlns:p14="http://schemas.microsoft.com/office/powerpoint/2010/main" val="2654016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1113971" y="1216025"/>
            <a:ext cx="9063051" cy="2164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To calculate a hidden state for representing a node in a large graph-level context: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cs typeface="Calibri Light" panose="020F0302020204030204" pitchFamily="34" charset="0"/>
              </a:rPr>
              <a:t>graph nodes can be made independent of a node order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cs typeface="Calibri Light" panose="020F0302020204030204" pitchFamily="34" charset="0"/>
              </a:rPr>
              <a:t>each node can collect information from its neighbors recurrently</a:t>
            </a:r>
            <a:endParaRPr lang="zh-CN" altLang="en-US" sz="22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5B6024-DD2A-4D99-8DEA-E331819DB53C}"/>
              </a:ext>
            </a:extLst>
          </p:cNvPr>
          <p:cNvSpPr txBox="1"/>
          <p:nvPr/>
        </p:nvSpPr>
        <p:spPr>
          <a:xfrm>
            <a:off x="4599921" y="6095860"/>
            <a:ext cx="512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Palatino"/>
              </a:rPr>
              <a:t>Recurrent graph state update</a:t>
            </a:r>
            <a:endParaRPr lang="zh-CN" altLang="en-US" sz="1600" dirty="0">
              <a:latin typeface="Palatin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C0A201-812D-44BE-AF0F-7D5F7B50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83" y="3683210"/>
            <a:ext cx="3037202" cy="2412651"/>
          </a:xfrm>
          <a:prstGeom prst="rect">
            <a:avLst/>
          </a:prstGeom>
        </p:spPr>
      </p:pic>
      <p:sp>
        <p:nvSpPr>
          <p:cNvPr id="10" name="矩形 2">
            <a:extLst>
              <a:ext uri="{FF2B5EF4-FFF2-40B4-BE49-F238E27FC236}">
                <a16:creationId xmlns:a16="http://schemas.microsoft.com/office/drawing/2014/main" id="{2A19CA31-03BB-4661-B4FF-D619BB5E35FC}"/>
              </a:ext>
            </a:extLst>
          </p:cNvPr>
          <p:cNvSpPr/>
          <p:nvPr/>
        </p:nvSpPr>
        <p:spPr>
          <a:xfrm>
            <a:off x="647794" y="185199"/>
            <a:ext cx="67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Graphs</a:t>
            </a:r>
          </a:p>
        </p:txBody>
      </p:sp>
    </p:spTree>
    <p:extLst>
      <p:ext uri="{BB962C8B-B14F-4D97-AF65-F5344CB8AC3E}">
        <p14:creationId xmlns:p14="http://schemas.microsoft.com/office/powerpoint/2010/main" val="1590333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697464" y="1195119"/>
            <a:ext cx="11418025" cy="4467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To calculate a hidden state for representing a node in a large graph-level context: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time steps can be taken in a direction that is orthogonal to the graph edges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View as a sequence of ''snapshots‘’ of the graph structure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Each ''snapshot‘’ represents a recurrent time step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At each time step, the hidden state is updated by collecting information from the hidden states of itself and its neighbors in the previous time step.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Viewed as a </a:t>
            </a:r>
            <a:r>
              <a:rPr lang="en-US" altLang="zh-CN" sz="2400" i="1" dirty="0">
                <a:latin typeface="Palatino" pitchFamily="2" charset="77"/>
                <a:cs typeface="Calibri Light" panose="020F0302020204030204" pitchFamily="34" charset="0"/>
              </a:rPr>
              <a:t>message passing </a:t>
            </a: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time step, where each node collects information from its neighbors as a </a:t>
            </a:r>
            <a:r>
              <a:rPr lang="en-US" altLang="zh-CN" sz="2400" i="1" dirty="0">
                <a:latin typeface="Palatino" pitchFamily="2" charset="77"/>
                <a:cs typeface="Calibri Light" panose="020F0302020204030204" pitchFamily="34" charset="0"/>
              </a:rPr>
              <a:t>message</a:t>
            </a: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 for updating its own state. </a:t>
            </a:r>
            <a:endParaRPr lang="zh-CN" altLang="en-US" sz="24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B314A520-0B4D-4E53-83A1-A21A9008D3B0}"/>
              </a:ext>
            </a:extLst>
          </p:cNvPr>
          <p:cNvSpPr/>
          <p:nvPr/>
        </p:nvSpPr>
        <p:spPr>
          <a:xfrm>
            <a:off x="647794" y="185199"/>
            <a:ext cx="67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Graphs</a:t>
            </a:r>
          </a:p>
        </p:txBody>
      </p:sp>
    </p:spTree>
    <p:extLst>
      <p:ext uri="{BB962C8B-B14F-4D97-AF65-F5344CB8AC3E}">
        <p14:creationId xmlns:p14="http://schemas.microsoft.com/office/powerpoint/2010/main" val="42895263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146629" y="977354"/>
                <a:ext cx="9030393" cy="4229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Notations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,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graph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,...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nodes in the graph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edges in the graph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=(</m:t>
                        </m:r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connection of two nodes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with an edge labelled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1,...,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</a:t>
                </a: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directed graphs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points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29" y="977354"/>
                <a:ext cx="9030393" cy="4229876"/>
              </a:xfrm>
              <a:prstGeom prst="rect">
                <a:avLst/>
              </a:prstGeom>
              <a:blipFill>
                <a:blip r:embed="rId2"/>
                <a:stretch>
                  <a:fillRect l="-1013" b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7809D3F7-A4A4-4519-8485-27EC62A6141F}"/>
              </a:ext>
            </a:extLst>
          </p:cNvPr>
          <p:cNvSpPr/>
          <p:nvPr/>
        </p:nvSpPr>
        <p:spPr>
          <a:xfrm>
            <a:off x="647794" y="185199"/>
            <a:ext cx="67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Graphs</a:t>
            </a:r>
          </a:p>
        </p:txBody>
      </p:sp>
    </p:spTree>
    <p:extLst>
      <p:ext uri="{BB962C8B-B14F-4D97-AF65-F5344CB8AC3E}">
        <p14:creationId xmlns:p14="http://schemas.microsoft.com/office/powerpoint/2010/main" val="243850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/>
              <p:nvPr/>
            </p:nvSpPr>
            <p:spPr>
              <a:xfrm>
                <a:off x="1088571" y="1335423"/>
                <a:ext cx="10787743" cy="2250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 input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length of the sequence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 initial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(set to </a:t>
                </a: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zero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or a randomly initialized model parameter)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How to calculate an output sequence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∈[1,...,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using a vanilla RNN?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139A2CB-8E96-45AC-9809-FB122EBF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335423"/>
                <a:ext cx="10787743" cy="2250681"/>
              </a:xfrm>
              <a:prstGeom prst="rect">
                <a:avLst/>
              </a:prstGeom>
              <a:blipFill>
                <a:blip r:embed="rId2"/>
                <a:stretch>
                  <a:fillRect l="-791" r="-2148" b="-46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BC512A-6549-47A1-8086-50C57F1C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EDD24F-138E-4A79-8F76-246ECF434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18" y="4480867"/>
            <a:ext cx="1934922" cy="15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2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143001" y="1002049"/>
                <a:ext cx="9442808" cy="4738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Graph neural network </a:t>
                </a:r>
                <a:r>
                  <a:rPr lang="en-US" altLang="zh-CN" sz="2800" dirty="0">
                    <a:latin typeface="Palatino" pitchFamily="2" charset="77"/>
                    <a:cs typeface="Calibri Light" panose="020F0302020204030204" pitchFamily="34" charset="0"/>
                  </a:rPr>
                  <a:t>(GNN)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Assigns an initial hidden state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1,...,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, and then recurrently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as the hidden state for 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represents the hidden state for node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at step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total number of time steps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can be decided empirically according to a task that uses the representation</a:t>
                </a:r>
                <a:endParaRPr lang="zh-CN" altLang="en-US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1" y="1002049"/>
                <a:ext cx="9442808" cy="4738861"/>
              </a:xfrm>
              <a:prstGeom prst="rect">
                <a:avLst/>
              </a:prstGeom>
              <a:blipFill>
                <a:blip r:embed="rId2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B803A066-4FA0-4C97-82D6-1186F90CA003}"/>
              </a:ext>
            </a:extLst>
          </p:cNvPr>
          <p:cNvSpPr/>
          <p:nvPr/>
        </p:nvSpPr>
        <p:spPr>
          <a:xfrm>
            <a:off x="647794" y="185199"/>
            <a:ext cx="671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Representing Graphs</a:t>
            </a:r>
          </a:p>
        </p:txBody>
      </p:sp>
    </p:spTree>
    <p:extLst>
      <p:ext uri="{BB962C8B-B14F-4D97-AF65-F5344CB8AC3E}">
        <p14:creationId xmlns:p14="http://schemas.microsoft.com/office/powerpoint/2010/main" val="42646400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81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41505197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290285" y="49416"/>
            <a:ext cx="8962571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Recurrent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(GRN)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097783" y="1347392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22533" y="1240747"/>
                <a:ext cx="9331652" cy="362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Graph recurrent neural network </a:t>
                </a:r>
                <a:r>
                  <a:rPr lang="en-US" altLang="zh-CN" sz="2800" dirty="0">
                    <a:latin typeface="Palatino" pitchFamily="2" charset="77"/>
                    <a:cs typeface="Calibri Light" panose="020F0302020204030204" pitchFamily="34" charset="0"/>
                  </a:rPr>
                  <a:t>(GRN)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Calculating the hidden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in a recurrent process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Given an aggregated previous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and a current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, the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is calculated as: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33" y="1240747"/>
                <a:ext cx="9331652" cy="3629263"/>
              </a:xfrm>
              <a:prstGeom prst="rect">
                <a:avLst/>
              </a:prstGeom>
              <a:blipFill>
                <a:blip r:embed="rId3"/>
                <a:stretch>
                  <a:fillRect l="-1372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A9521F-516E-4C0F-934A-E45EADBC3C85}"/>
                  </a:ext>
                </a:extLst>
              </p:cNvPr>
              <p:cNvSpPr txBox="1"/>
              <p:nvPr/>
            </p:nvSpPr>
            <p:spPr>
              <a:xfrm>
                <a:off x="1438813" y="5130039"/>
                <a:ext cx="10753187" cy="118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/>
                  </a:rPr>
                  <a:t>: the aggregation vector of previous hidden states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/>
                  </a:rPr>
                  <a:t>: the aggregation vector of the input representation over the neighbors of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A9521F-516E-4C0F-934A-E45EADBC3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13" y="5130039"/>
                <a:ext cx="10753187" cy="1188595"/>
              </a:xfrm>
              <a:prstGeom prst="rect">
                <a:avLst/>
              </a:prstGeom>
              <a:blipFill>
                <a:blip r:embed="rId4"/>
                <a:stretch>
                  <a:fillRect l="-57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394172E2-390F-458D-891D-D5CF58516E58}"/>
              </a:ext>
            </a:extLst>
          </p:cNvPr>
          <p:cNvSpPr txBox="1"/>
          <p:nvPr/>
        </p:nvSpPr>
        <p:spPr>
          <a:xfrm>
            <a:off x="2519656" y="4362837"/>
            <a:ext cx="4572000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8DBE293-6554-4638-83D0-7A113F909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44487"/>
              </p:ext>
            </p:extLst>
          </p:nvPr>
        </p:nvGraphicFramePr>
        <p:xfrm>
          <a:off x="4222172" y="4551959"/>
          <a:ext cx="3747655" cy="56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1612900" imgH="241300" progId="Equation.DSMT4">
                  <p:embed/>
                </p:oleObj>
              </mc:Choice>
              <mc:Fallback>
                <p:oleObj name="Equation" r:id="rId5" imgW="16129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172" y="4551959"/>
                        <a:ext cx="3747655" cy="560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4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28337" y="1334947"/>
                <a:ext cx="10432143" cy="2395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Graph recurrent neural network </a:t>
                </a:r>
                <a:r>
                  <a:rPr lang="en-US" altLang="zh-CN" sz="2800" dirty="0">
                    <a:latin typeface="Palatino" pitchFamily="2" charset="77"/>
                    <a:cs typeface="Calibri Light" panose="020F0302020204030204" pitchFamily="34" charset="0"/>
                  </a:rPr>
                  <a:t>(GRN)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aggregated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: message received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undirected graphs, or disregarding edge directions in directed graphs, given </a:t>
                </a:r>
                <a:r>
                  <a:rPr lang="en-US" altLang="zh-CN" sz="2400" dirty="0" err="1">
                    <a:latin typeface="Palatino"/>
                  </a:rPr>
                  <a:t>neighbours</a:t>
                </a:r>
                <a:r>
                  <a:rPr lang="en-US" altLang="zh-CN" sz="2400" dirty="0">
                    <a:latin typeface="Palatino"/>
                  </a:rPr>
                  <a:t>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/>
                  </a:rPr>
                  <a:t> as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/>
                  </a:rPr>
                  <a:t> can be represented as: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37" y="1334947"/>
                <a:ext cx="10432143" cy="2395656"/>
              </a:xfrm>
              <a:prstGeom prst="rect">
                <a:avLst/>
              </a:prstGeom>
              <a:blipFill>
                <a:blip r:embed="rId2"/>
                <a:stretch>
                  <a:fillRect l="-1227" r="-175" b="-4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DD98EB-94EA-4A75-A124-05B33C254FE7}"/>
                  </a:ext>
                </a:extLst>
              </p:cNvPr>
              <p:cNvSpPr txBox="1"/>
              <p:nvPr/>
            </p:nvSpPr>
            <p:spPr>
              <a:xfrm>
                <a:off x="3040210" y="4282090"/>
                <a:ext cx="5501810" cy="1039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DD98EB-94EA-4A75-A124-05B33C25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10" y="4282090"/>
                <a:ext cx="5501810" cy="103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2">
            <a:extLst>
              <a:ext uri="{FF2B5EF4-FFF2-40B4-BE49-F238E27FC236}">
                <a16:creationId xmlns:a16="http://schemas.microsoft.com/office/drawing/2014/main" id="{CEA00062-04E5-4C27-B8E0-0F030A336A44}"/>
              </a:ext>
            </a:extLst>
          </p:cNvPr>
          <p:cNvSpPr/>
          <p:nvPr/>
        </p:nvSpPr>
        <p:spPr>
          <a:xfrm>
            <a:off x="290285" y="49416"/>
            <a:ext cx="8962571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Recurrent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(GRN)</a:t>
            </a:r>
          </a:p>
        </p:txBody>
      </p:sp>
    </p:spTree>
    <p:extLst>
      <p:ext uri="{BB962C8B-B14F-4D97-AF65-F5344CB8AC3E}">
        <p14:creationId xmlns:p14="http://schemas.microsoft.com/office/powerpoint/2010/main" val="2512165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08668" y="887915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08668" y="1334947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975178" y="1049043"/>
                <a:ext cx="9253062" cy="2445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Graph recurrent neural network </a:t>
                </a:r>
                <a:r>
                  <a:rPr lang="en-US" altLang="zh-CN" sz="2800" dirty="0">
                    <a:latin typeface="Palatino" pitchFamily="2" charset="77"/>
                    <a:cs typeface="Calibri Light" panose="020F0302020204030204" pitchFamily="34" charset="0"/>
                  </a:rPr>
                  <a:t>(GRN)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represents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inherent natures (integrating both node and edge information) of the graph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can be defined as:</a:t>
                </a:r>
                <a:endParaRPr lang="zh-CN" altLang="en-US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8" y="1049043"/>
                <a:ext cx="9253062" cy="2445413"/>
              </a:xfrm>
              <a:prstGeom prst="rect">
                <a:avLst/>
              </a:prstGeom>
              <a:blipFill>
                <a:blip r:embed="rId2"/>
                <a:stretch>
                  <a:fillRect l="-1383" r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68537A5-9524-4143-B88D-EC52FEB9E80A}"/>
                  </a:ext>
                </a:extLst>
              </p:cNvPr>
              <p:cNvSpPr txBox="1"/>
              <p:nvPr/>
            </p:nvSpPr>
            <p:spPr>
              <a:xfrm>
                <a:off x="2108668" y="3206207"/>
                <a:ext cx="8898878" cy="1039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))⊕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))+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68537A5-9524-4143-B88D-EC52FEB9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668" y="3206207"/>
                <a:ext cx="8898878" cy="103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A40A66-C1A0-4C50-8D41-FE3FC8C975AC}"/>
                  </a:ext>
                </a:extLst>
              </p:cNvPr>
              <p:cNvSpPr txBox="1"/>
              <p:nvPr/>
            </p:nvSpPr>
            <p:spPr>
              <a:xfrm>
                <a:off x="2561016" y="4685572"/>
                <a:ext cx="550181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𝑒𝑚𝑏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the embedding for a node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the embedding for an edge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edge label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model parameters</a:t>
                </a:r>
                <a:endParaRPr lang="zh-CN" altLang="en-US" sz="20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A40A66-C1A0-4C50-8D41-FE3FC8C97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16" y="4685572"/>
                <a:ext cx="5501810" cy="2246769"/>
              </a:xfrm>
              <a:prstGeom prst="rect">
                <a:avLst/>
              </a:prstGeom>
              <a:blipFill>
                <a:blip r:embed="rId4"/>
                <a:stretch>
                  <a:fillRect l="-332" b="-3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2">
            <a:extLst>
              <a:ext uri="{FF2B5EF4-FFF2-40B4-BE49-F238E27FC236}">
                <a16:creationId xmlns:a16="http://schemas.microsoft.com/office/drawing/2014/main" id="{3C1B8CBE-7EFC-41AD-80CC-0AD3506A193C}"/>
              </a:ext>
            </a:extLst>
          </p:cNvPr>
          <p:cNvSpPr/>
          <p:nvPr/>
        </p:nvSpPr>
        <p:spPr>
          <a:xfrm>
            <a:off x="290285" y="49416"/>
            <a:ext cx="8962571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Recurrent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(GRN)</a:t>
            </a:r>
          </a:p>
        </p:txBody>
      </p:sp>
    </p:spTree>
    <p:extLst>
      <p:ext uri="{BB962C8B-B14F-4D97-AF65-F5344CB8AC3E}">
        <p14:creationId xmlns:p14="http://schemas.microsoft.com/office/powerpoint/2010/main" val="1660398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58426" y="1194718"/>
                <a:ext cx="8403129" cy="2367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Differentiating edge directions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For directed graphs, neighbor nodes can be grouped by the edge direction for more fine-grained representation.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can be calculated as: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26" y="1194718"/>
                <a:ext cx="8403129" cy="2367443"/>
              </a:xfrm>
              <a:prstGeom prst="rect">
                <a:avLst/>
              </a:prstGeom>
              <a:blipFill>
                <a:blip r:embed="rId3"/>
                <a:stretch>
                  <a:fillRect l="-1524" b="-5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8FF86A-4DEC-4FFA-A6C6-0B829721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88ACB0-1D5B-4E76-B637-AAFC18958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43669"/>
              </p:ext>
            </p:extLst>
          </p:nvPr>
        </p:nvGraphicFramePr>
        <p:xfrm>
          <a:off x="5979385" y="3230672"/>
          <a:ext cx="2193065" cy="202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4" imgW="1129810" imgH="1040948" progId="Equation.DSMT4">
                  <p:embed/>
                </p:oleObj>
              </mc:Choice>
              <mc:Fallback>
                <p:oleObj name="Equation" r:id="rId4" imgW="1129810" imgH="104094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385" y="3230672"/>
                        <a:ext cx="2193065" cy="2020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7F25061-62CB-4AA3-A2B1-E8F698C9C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139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967895-C5FD-491E-8CBC-6532EA759F0E}"/>
                  </a:ext>
                </a:extLst>
              </p:cNvPr>
              <p:cNvSpPr txBox="1"/>
              <p:nvPr/>
            </p:nvSpPr>
            <p:spPr>
              <a:xfrm>
                <a:off x="1058426" y="5498587"/>
                <a:ext cx="10840204" cy="106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all incoming and outcoming </a:t>
                </a:r>
                <a:r>
                  <a:rPr lang="en-US" altLang="zh-CN" sz="2000" dirty="0" err="1">
                    <a:latin typeface="Palatino" pitchFamily="2" charset="77"/>
                    <a:cs typeface="Calibri Light" panose="020F0302020204030204" pitchFamily="34" charset="0"/>
                  </a:rPr>
                  <a:t>neighbours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, respectively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↑</m:t>
                        </m:r>
                      </m:sup>
                    </m:sSub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↓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previous states from neighbors with incoming and outgoing edges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: the concatenation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↑</m:t>
                        </m:r>
                      </m:sup>
                    </m:sSub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↓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967895-C5FD-491E-8CBC-6532EA75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26" y="5498587"/>
                <a:ext cx="10840204" cy="1065548"/>
              </a:xfrm>
              <a:prstGeom prst="rect">
                <a:avLst/>
              </a:prstGeom>
              <a:blipFill>
                <a:blip r:embed="rId6"/>
                <a:stretch>
                  <a:fillRect l="-169" t="-57714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2">
            <a:extLst>
              <a:ext uri="{FF2B5EF4-FFF2-40B4-BE49-F238E27FC236}">
                <a16:creationId xmlns:a16="http://schemas.microsoft.com/office/drawing/2014/main" id="{2F8C2364-1DDD-4CB3-AEFF-E0A95C9653C3}"/>
              </a:ext>
            </a:extLst>
          </p:cNvPr>
          <p:cNvSpPr/>
          <p:nvPr/>
        </p:nvSpPr>
        <p:spPr>
          <a:xfrm>
            <a:off x="290285" y="49416"/>
            <a:ext cx="8962571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Recurrent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(GRN)</a:t>
            </a:r>
          </a:p>
        </p:txBody>
      </p:sp>
    </p:spTree>
    <p:extLst>
      <p:ext uri="{BB962C8B-B14F-4D97-AF65-F5344CB8AC3E}">
        <p14:creationId xmlns:p14="http://schemas.microsoft.com/office/powerpoint/2010/main" val="4194268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48266" y="1265780"/>
                <a:ext cx="8403129" cy="1818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Differentiating edge directions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of directed graphs can be defined by combining information in both edge directions</a:t>
                </a:r>
                <a:endParaRPr lang="en-US" altLang="zh-CN" sz="20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6" y="1265780"/>
                <a:ext cx="8403129" cy="1818318"/>
              </a:xfrm>
              <a:prstGeom prst="rect">
                <a:avLst/>
              </a:prstGeom>
              <a:blipFill>
                <a:blip r:embed="rId3"/>
                <a:stretch>
                  <a:fillRect l="-1524" b="-6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C125F2-5A1D-4B84-9438-6A68A7E5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3F337C6-7AB7-4918-8308-7EC58B366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95877"/>
              </p:ext>
            </p:extLst>
          </p:nvPr>
        </p:nvGraphicFramePr>
        <p:xfrm>
          <a:off x="2197000" y="3329225"/>
          <a:ext cx="6093560" cy="181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3619500" imgH="1079500" progId="Equation.DSMT4">
                  <p:embed/>
                </p:oleObj>
              </mc:Choice>
              <mc:Fallback>
                <p:oleObj name="Equation" r:id="rId4" imgW="3619500" imgH="1079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000" y="3329225"/>
                        <a:ext cx="6093560" cy="1817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D1F2142-BB50-47D9-8E78-31E7B18A4E78}"/>
                  </a:ext>
                </a:extLst>
              </p:cNvPr>
              <p:cNvSpPr txBox="1"/>
              <p:nvPr/>
            </p:nvSpPr>
            <p:spPr>
              <a:xfrm>
                <a:off x="2144954" y="5320563"/>
                <a:ext cx="5599414" cy="96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Palatino"/>
                  </a:rPr>
                  <a:t>: model parameters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/>
                  </a:rPr>
                  <a:t>: the label of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to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D1F2142-BB50-47D9-8E78-31E7B18A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54" y="5320563"/>
                <a:ext cx="5599414" cy="967637"/>
              </a:xfrm>
              <a:prstGeom prst="rect">
                <a:avLst/>
              </a:prstGeom>
              <a:blipFill>
                <a:blip r:embed="rId6"/>
                <a:stretch>
                  <a:fillRect l="-327" t="-5660" b="-9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">
            <a:extLst>
              <a:ext uri="{FF2B5EF4-FFF2-40B4-BE49-F238E27FC236}">
                <a16:creationId xmlns:a16="http://schemas.microsoft.com/office/drawing/2014/main" id="{5BA36949-B421-45A9-B0FB-4DA8F0C552CD}"/>
              </a:ext>
            </a:extLst>
          </p:cNvPr>
          <p:cNvSpPr/>
          <p:nvPr/>
        </p:nvSpPr>
        <p:spPr>
          <a:xfrm>
            <a:off x="290285" y="49416"/>
            <a:ext cx="8962571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Recurrent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(GRN)</a:t>
            </a:r>
          </a:p>
        </p:txBody>
      </p:sp>
    </p:spTree>
    <p:extLst>
      <p:ext uri="{BB962C8B-B14F-4D97-AF65-F5344CB8AC3E}">
        <p14:creationId xmlns:p14="http://schemas.microsoft.com/office/powerpoint/2010/main" val="3328118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4937782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275305" y="66229"/>
            <a:ext cx="9771741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Palatino" pitchFamily="2" charset="77"/>
                <a:cs typeface="Calibri Light" panose="020F0302020204030204" pitchFamily="34" charset="0"/>
              </a:rPr>
              <a:t>Graph Convolutional Neural network </a:t>
            </a:r>
            <a:r>
              <a:rPr lang="en-US" altLang="zh-CN" sz="3200" dirty="0">
                <a:latin typeface="Palatino" pitchFamily="2" charset="77"/>
                <a:cs typeface="Calibri Light" panose="020F0302020204030204" pitchFamily="34" charset="0"/>
              </a:rPr>
              <a:t>(GCN)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153495" y="1409359"/>
                <a:ext cx="9514505" cy="3597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Graph convolutional neural network </a:t>
                </a:r>
                <a:r>
                  <a:rPr lang="en-US" altLang="zh-CN" sz="2800" dirty="0">
                    <a:latin typeface="Palatino" pitchFamily="2" charset="77"/>
                    <a:cs typeface="Calibri Light" panose="020F0302020204030204" pitchFamily="34" charset="0"/>
                  </a:rPr>
                  <a:t>(GCN)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GCN uses a convolution function 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based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Using the same equations with GRN for calculating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For updating node states, GCN uses the convolutional function as follows: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5" y="1409359"/>
                <a:ext cx="9514505" cy="3597010"/>
              </a:xfrm>
              <a:prstGeom prst="rect">
                <a:avLst/>
              </a:prstGeom>
              <a:blipFill>
                <a:blip r:embed="rId2"/>
                <a:stretch>
                  <a:fillRect l="-1281" r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3D41FC-1B6F-4B41-A974-6B4FE2426C4D}"/>
                  </a:ext>
                </a:extLst>
              </p:cNvPr>
              <p:cNvSpPr txBox="1"/>
              <p:nvPr/>
            </p:nvSpPr>
            <p:spPr>
              <a:xfrm>
                <a:off x="2504101" y="4712350"/>
                <a:ext cx="4895636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93D41FC-1B6F-4B41-A974-6B4FE242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101" y="4712350"/>
                <a:ext cx="4895636" cy="484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D825CA-09B8-41FB-9269-EF823DFB72DA}"/>
                  </a:ext>
                </a:extLst>
              </p:cNvPr>
              <p:cNvSpPr txBox="1"/>
              <p:nvPr/>
            </p:nvSpPr>
            <p:spPr>
              <a:xfrm>
                <a:off x="2857622" y="5769471"/>
                <a:ext cx="623684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are model parameters</a:t>
                </a:r>
                <a:endParaRPr lang="zh-CN" altLang="en-US" sz="2400" dirty="0">
                  <a:latin typeface="Palatino"/>
                </a:endParaRP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D825CA-09B8-41FB-9269-EF823DFB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22" y="5769471"/>
                <a:ext cx="6236848" cy="769441"/>
              </a:xfrm>
              <a:prstGeom prst="rect">
                <a:avLst/>
              </a:prstGeom>
              <a:blipFill>
                <a:blip r:embed="rId4"/>
                <a:stretch>
                  <a:fillRect l="-587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603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989324" y="1237334"/>
                <a:ext cx="9291738" cy="3359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Different edge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 variant of GCN collects information separately from different neighbors, using different weights for edges with different labels.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Donating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edge labe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and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edge direction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𝑑𝑖𝑟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, a GCN can be redefined as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24" y="1237334"/>
                <a:ext cx="9291738" cy="3359766"/>
              </a:xfrm>
              <a:prstGeom prst="rect">
                <a:avLst/>
              </a:prstGeom>
              <a:blipFill>
                <a:blip r:embed="rId3"/>
                <a:stretch>
                  <a:fillRect l="-984" r="-262" b="-1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630147-F4B3-44B3-A8A3-99E14A40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F950470-A3B1-415F-AFFD-BA09E8321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20541"/>
              </p:ext>
            </p:extLst>
          </p:nvPr>
        </p:nvGraphicFramePr>
        <p:xfrm>
          <a:off x="1976993" y="4200647"/>
          <a:ext cx="6942278" cy="131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3619500" imgH="685800" progId="Equation.DSMT4">
                  <p:embed/>
                </p:oleObj>
              </mc:Choice>
              <mc:Fallback>
                <p:oleObj name="Equation" r:id="rId4" imgW="36195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93" y="4200647"/>
                        <a:ext cx="6942278" cy="1315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71942C91-F521-49A1-A6DF-4AD5026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583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B56BDC-A7D1-4A48-8B85-C60F385C640B}"/>
                  </a:ext>
                </a:extLst>
              </p:cNvPr>
              <p:cNvSpPr txBox="1"/>
              <p:nvPr/>
            </p:nvSpPr>
            <p:spPr>
              <a:xfrm>
                <a:off x="1243020" y="5850582"/>
                <a:ext cx="10326914" cy="754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𝑑𝑖𝑟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|×2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latin typeface="Palatino"/>
                  </a:rPr>
                  <a:t>sets of model parameters to replace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/>
                  </a:rPr>
                  <a:t>. Similar extension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.   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/>
                  </a:rPr>
                  <a:t>: the set of edge labels</a:t>
                </a:r>
                <a:endParaRPr lang="zh-CN" altLang="en-US" sz="2000" dirty="0">
                  <a:latin typeface="Palatino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B56BDC-A7D1-4A48-8B85-C60F385C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20" y="5850582"/>
                <a:ext cx="10326914" cy="754502"/>
              </a:xfrm>
              <a:prstGeom prst="rect">
                <a:avLst/>
              </a:prstGeom>
              <a:blipFill>
                <a:blip r:embed="rId6"/>
                <a:stretch>
                  <a:fillRect l="-177" t="-79032" r="-531" b="-70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2">
            <a:extLst>
              <a:ext uri="{FF2B5EF4-FFF2-40B4-BE49-F238E27FC236}">
                <a16:creationId xmlns:a16="http://schemas.microsoft.com/office/drawing/2014/main" id="{C155B0BC-9CC2-4436-92F2-639816307701}"/>
              </a:ext>
            </a:extLst>
          </p:cNvPr>
          <p:cNvSpPr/>
          <p:nvPr/>
        </p:nvSpPr>
        <p:spPr>
          <a:xfrm>
            <a:off x="275305" y="66229"/>
            <a:ext cx="9771741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Palatino" pitchFamily="2" charset="77"/>
                <a:cs typeface="Calibri Light" panose="020F0302020204030204" pitchFamily="34" charset="0"/>
              </a:rPr>
              <a:t>Graph Convolutional Neural network </a:t>
            </a:r>
            <a:r>
              <a:rPr lang="en-US" altLang="zh-CN" sz="3200" dirty="0">
                <a:latin typeface="Palatino" pitchFamily="2" charset="77"/>
                <a:cs typeface="Calibri Light" panose="020F0302020204030204" pitchFamily="34" charset="0"/>
              </a:rPr>
              <a:t>(GCN)</a:t>
            </a:r>
          </a:p>
        </p:txBody>
      </p:sp>
    </p:spTree>
    <p:extLst>
      <p:ext uri="{BB962C8B-B14F-4D97-AF65-F5344CB8AC3E}">
        <p14:creationId xmlns:p14="http://schemas.microsoft.com/office/powerpoint/2010/main" val="305438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E4E167-CCF4-42C4-B04E-34061FD71A1C}"/>
                  </a:ext>
                </a:extLst>
              </p:cNvPr>
              <p:cNvSpPr txBox="1"/>
              <p:nvPr/>
            </p:nvSpPr>
            <p:spPr>
              <a:xfrm>
                <a:off x="1037772" y="1479874"/>
                <a:ext cx="939941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the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previous state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dirty="0"/>
                  <a:t>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current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	the </a:t>
                </a:r>
                <a:r>
                  <a:rPr lang="en-US" altLang="zh-CN" sz="2200" b="1" dirty="0">
                    <a:latin typeface="Palatino" pitchFamily="2" charset="77"/>
                    <a:cs typeface="Calibri Light" panose="020F0302020204030204" pitchFamily="34" charset="0"/>
                  </a:rPr>
                  <a:t>current state</a:t>
                </a:r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b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2200" b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can be calculated as</a:t>
                </a:r>
                <a:endParaRPr lang="zh-CN" altLang="en-US" sz="22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E4E167-CCF4-42C4-B04E-34061FD7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72" y="1479874"/>
                <a:ext cx="9399410" cy="769441"/>
              </a:xfrm>
              <a:prstGeom prst="rect">
                <a:avLst/>
              </a:prstGeom>
              <a:blipFill>
                <a:blip r:embed="rId3"/>
                <a:stretch>
                  <a:fillRect l="-713" t="-5556" b="-15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61450CB-1634-4385-9A0E-8517E19B7613}"/>
                  </a:ext>
                </a:extLst>
              </p:cNvPr>
              <p:cNvSpPr txBox="1"/>
              <p:nvPr/>
            </p:nvSpPr>
            <p:spPr>
              <a:xfrm>
                <a:off x="1088572" y="4111646"/>
                <a:ext cx="9348610" cy="2179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/>
                  <a:t>	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a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non-linear activation function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such as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>
                    <a:solidFill>
                      <a:srgbClr val="836967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/>
                  <a:t>,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cs typeface="Calibri Light" panose="020F0302020204030204" pitchFamily="34" charset="0"/>
                  </a:rPr>
                  <a:t>: model parameters, shared among different time steps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The </a:t>
                </a:r>
                <a:r>
                  <a:rPr lang="en-US" altLang="zh-CN" sz="22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final vector</a:t>
                </a:r>
                <a:r>
                  <a:rPr lang="en-US" altLang="zh-CN" sz="2200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 be used for representing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. </a:t>
                </a:r>
                <a:endParaRPr lang="zh-CN" altLang="en-US" sz="2200" dirty="0"/>
              </a:p>
              <a:p>
                <a:endParaRPr lang="en-US" altLang="zh-CN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61450CB-1634-4385-9A0E-8517E19B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4111646"/>
                <a:ext cx="9348610" cy="2179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DE2A967-2030-4945-9546-C18561373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47609"/>
              </p:ext>
            </p:extLst>
          </p:nvPr>
        </p:nvGraphicFramePr>
        <p:xfrm>
          <a:off x="2293227" y="2723692"/>
          <a:ext cx="3674867" cy="103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27" y="2723692"/>
                        <a:ext cx="3674867" cy="103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">
            <a:extLst>
              <a:ext uri="{FF2B5EF4-FFF2-40B4-BE49-F238E27FC236}">
                <a16:creationId xmlns:a16="http://schemas.microsoft.com/office/drawing/2014/main" id="{95A8BF4C-997C-460D-B8C3-EC6B4586DF58}"/>
              </a:ext>
            </a:extLst>
          </p:cNvPr>
          <p:cNvSpPr/>
          <p:nvPr/>
        </p:nvSpPr>
        <p:spPr>
          <a:xfrm>
            <a:off x="685801" y="187423"/>
            <a:ext cx="459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Vanilla RNNs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F514A8-ECD8-4164-90C0-EE7C840E8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40" y="2180262"/>
            <a:ext cx="4591286" cy="17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293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2144954" y="1692430"/>
            <a:ext cx="8523046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88572" y="1267785"/>
                <a:ext cx="9291738" cy="309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Palatino" pitchFamily="2" charset="77"/>
                    <a:cs typeface="Calibri Light" panose="020F0302020204030204" pitchFamily="34" charset="0"/>
                  </a:rPr>
                  <a:t>Adding Gates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Another variant of GCN applies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gates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to control the amount of information passed from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value of a gate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can be defined as: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1267785"/>
                <a:ext cx="9291738" cy="3090783"/>
              </a:xfrm>
              <a:prstGeom prst="rect">
                <a:avLst/>
              </a:prstGeom>
              <a:blipFill>
                <a:blip r:embed="rId3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630147-F4B3-44B3-A8A3-99E14A40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942C91-F521-49A1-A6DF-4AD5026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583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B56BDC-A7D1-4A48-8B85-C60F385C640B}"/>
                  </a:ext>
                </a:extLst>
              </p:cNvPr>
              <p:cNvSpPr txBox="1"/>
              <p:nvPr/>
            </p:nvSpPr>
            <p:spPr>
              <a:xfrm>
                <a:off x="1240972" y="4715819"/>
                <a:ext cx="10551566" cy="1178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𝑑𝑖𝑟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latin typeface="Palatino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𝑑𝑖𝑟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altLang="zh-CN" sz="2000" dirty="0"/>
                  <a:t> 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|×2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latin typeface="Palatino"/>
                  </a:rPr>
                  <a:t>sets of model parameters</a:t>
                </a:r>
                <a:endParaRPr lang="en-US" altLang="zh-CN" dirty="0">
                  <a:latin typeface="Palatin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The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gate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can be used for updating node states as follows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B56BDC-A7D1-4A48-8B85-C60F385C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4715819"/>
                <a:ext cx="10551566" cy="1178015"/>
              </a:xfrm>
              <a:prstGeom prst="rect">
                <a:avLst/>
              </a:prstGeom>
              <a:blipFill>
                <a:blip r:embed="rId4"/>
                <a:stretch>
                  <a:fillRect l="-925" t="-36788" b="-23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490330-0BB8-442E-A572-47837ECB6946}"/>
                  </a:ext>
                </a:extLst>
              </p:cNvPr>
              <p:cNvSpPr txBox="1"/>
              <p:nvPr/>
            </p:nvSpPr>
            <p:spPr>
              <a:xfrm>
                <a:off x="3251392" y="3925829"/>
                <a:ext cx="5763067" cy="592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𝑑𝑖𝑟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𝑑𝑖𝑟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490330-0BB8-442E-A572-47837ECB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92" y="3925829"/>
                <a:ext cx="5763067" cy="592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>
            <a:extLst>
              <a:ext uri="{FF2B5EF4-FFF2-40B4-BE49-F238E27FC236}">
                <a16:creationId xmlns:a16="http://schemas.microsoft.com/office/drawing/2014/main" id="{8B3DEA8E-E308-4850-901D-07AEC17B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929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9DD632A-1510-4C42-8FCA-F6CFC349C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40143"/>
              </p:ext>
            </p:extLst>
          </p:nvPr>
        </p:nvGraphicFramePr>
        <p:xfrm>
          <a:off x="2856675" y="5910385"/>
          <a:ext cx="6478651" cy="62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6" imgW="3975100" imgH="381000" progId="Equation.DSMT4">
                  <p:embed/>
                </p:oleObj>
              </mc:Choice>
              <mc:Fallback>
                <p:oleObj name="Equation" r:id="rId6" imgW="3975100" imgH="38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675" y="5910385"/>
                        <a:ext cx="6478651" cy="620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2">
            <a:extLst>
              <a:ext uri="{FF2B5EF4-FFF2-40B4-BE49-F238E27FC236}">
                <a16:creationId xmlns:a16="http://schemas.microsoft.com/office/drawing/2014/main" id="{B5CD17BD-4538-4021-BBB3-D18A4FF32B23}"/>
              </a:ext>
            </a:extLst>
          </p:cNvPr>
          <p:cNvSpPr/>
          <p:nvPr/>
        </p:nvSpPr>
        <p:spPr>
          <a:xfrm>
            <a:off x="275305" y="66229"/>
            <a:ext cx="9771741" cy="75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Palatino" pitchFamily="2" charset="77"/>
                <a:cs typeface="Calibri Light" panose="020F0302020204030204" pitchFamily="34" charset="0"/>
              </a:rPr>
              <a:t>Graph Convolutional Neural network </a:t>
            </a:r>
            <a:r>
              <a:rPr lang="en-US" altLang="zh-CN" sz="3200" dirty="0">
                <a:latin typeface="Palatino" pitchFamily="2" charset="77"/>
                <a:cs typeface="Calibri Light" panose="020F0302020204030204" pitchFamily="34" charset="0"/>
              </a:rPr>
              <a:t>(GCN)</a:t>
            </a:r>
          </a:p>
        </p:txBody>
      </p:sp>
    </p:spTree>
    <p:extLst>
      <p:ext uri="{BB962C8B-B14F-4D97-AF65-F5344CB8AC3E}">
        <p14:creationId xmlns:p14="http://schemas.microsoft.com/office/powerpoint/2010/main" val="25550727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91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30144232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286656" y="-27669"/>
            <a:ext cx="8481317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Attention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(GAT)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/>
              <p:nvPr/>
            </p:nvSpPr>
            <p:spPr>
              <a:xfrm>
                <a:off x="1032330" y="1135757"/>
                <a:ext cx="9338908" cy="2362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Using attention functions for aggregating information from neighbor states at each recurrent step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at step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is defined as follows: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E77814-C289-4115-A434-9A0D3E3A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30" y="1135757"/>
                <a:ext cx="9338908" cy="2362891"/>
              </a:xfrm>
              <a:prstGeom prst="rect">
                <a:avLst/>
              </a:prstGeo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630147-F4B3-44B3-A8A3-99E14A40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942C91-F521-49A1-A6DF-4AD5026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583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EA42024-DA94-4901-A004-616F87D44895}"/>
                  </a:ext>
                </a:extLst>
              </p:cNvPr>
              <p:cNvSpPr txBox="1"/>
              <p:nvPr/>
            </p:nvSpPr>
            <p:spPr>
              <a:xfrm>
                <a:off x="3440644" y="2902807"/>
                <a:ext cx="4762072" cy="1039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EA42024-DA94-4901-A004-616F87D4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4" y="2902807"/>
                <a:ext cx="4762072" cy="103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E09AC1-7DE0-4527-8EED-22E8A0A7C326}"/>
                  </a:ext>
                </a:extLst>
              </p:cNvPr>
              <p:cNvSpPr txBox="1"/>
              <p:nvPr/>
            </p:nvSpPr>
            <p:spPr>
              <a:xfrm>
                <a:off x="1146629" y="3927935"/>
                <a:ext cx="927195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: </a:t>
                </a:r>
                <a:r>
                  <a:rPr lang="en-US" altLang="zh-CN" sz="2400" dirty="0" err="1">
                    <a:latin typeface="Palatino" pitchFamily="2" charset="77"/>
                    <a:cs typeface="Calibri Light" panose="020F0302020204030204" pitchFamily="34" charset="0"/>
                  </a:rPr>
                  <a:t>normalising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a set of attention scores, each calculated using the previous hidden states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as follows:</a:t>
                </a:r>
                <a:endParaRPr lang="zh-CN" altLang="en-US" sz="24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E09AC1-7DE0-4527-8EED-22E8A0A7C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29" y="3927935"/>
                <a:ext cx="9271953" cy="830997"/>
              </a:xfrm>
              <a:prstGeom prst="rect">
                <a:avLst/>
              </a:prstGeom>
              <a:blipFill>
                <a:blip r:embed="rId5"/>
                <a:stretch>
                  <a:fillRect l="-986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258AD70-A3CF-408C-9BB0-4BC65DB7DCCC}"/>
                  </a:ext>
                </a:extLst>
              </p:cNvPr>
              <p:cNvSpPr txBox="1"/>
              <p:nvPr/>
            </p:nvSpPr>
            <p:spPr>
              <a:xfrm>
                <a:off x="1280494" y="6254931"/>
                <a:ext cx="47620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 model parameter</a:t>
                </a:r>
                <a:endParaRPr lang="zh-CN" altLang="en-US" sz="20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258AD70-A3CF-408C-9BB0-4BC65DB7D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94" y="6254931"/>
                <a:ext cx="4762072" cy="400110"/>
              </a:xfrm>
              <a:prstGeom prst="rect">
                <a:avLst/>
              </a:prstGeom>
              <a:blipFill>
                <a:blip r:embed="rId6"/>
                <a:stretch>
                  <a:fillRect l="-12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8F20CF55-6A31-446B-B82D-CC34A7AC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1676C11-F046-4153-AD6C-7D1F04723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36760"/>
              </p:ext>
            </p:extLst>
          </p:nvPr>
        </p:nvGraphicFramePr>
        <p:xfrm>
          <a:off x="4620877" y="4970877"/>
          <a:ext cx="2686703" cy="150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1498600" imgH="838200" progId="Equation.DSMT4">
                  <p:embed/>
                </p:oleObj>
              </mc:Choice>
              <mc:Fallback>
                <p:oleObj name="Equation" r:id="rId7" imgW="1498600" imgH="83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877" y="4970877"/>
                        <a:ext cx="2686703" cy="1502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5094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286656" y="-27669"/>
            <a:ext cx="8481317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Graph Attention Neural network </a:t>
            </a:r>
            <a:r>
              <a:rPr lang="en-US" altLang="zh-CN" sz="3600" dirty="0">
                <a:latin typeface="Palatino" pitchFamily="2" charset="77"/>
                <a:cs typeface="Calibri Light" panose="020F0302020204030204" pitchFamily="34" charset="0"/>
              </a:rPr>
              <a:t>(GAT)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77814-C289-4115-A434-9A0D3E3A8316}"/>
              </a:ext>
            </a:extLst>
          </p:cNvPr>
          <p:cNvSpPr txBox="1"/>
          <p:nvPr/>
        </p:nvSpPr>
        <p:spPr>
          <a:xfrm>
            <a:off x="1104720" y="1813937"/>
            <a:ext cx="9338908" cy="204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cs typeface="Calibri Light" panose="020F0302020204030204" pitchFamily="34" charset="0"/>
              </a:rPr>
              <a:t>GATs also have variants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cs typeface="Calibri Light" panose="020F0302020204030204" pitchFamily="34" charset="0"/>
              </a:rPr>
              <a:t>Graph Transformer is built on Transformer.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630147-F4B3-44B3-A8A3-99E14A40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942C91-F521-49A1-A6DF-4AD5026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583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F20CF55-6A31-446B-B82D-CC34A7AC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05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40216131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72922" y="-19984"/>
            <a:ext cx="6229834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Palatino" pitchFamily="2" charset="77"/>
                <a:cs typeface="Calibri Light" panose="020F0302020204030204" pitchFamily="34" charset="0"/>
              </a:rPr>
              <a:t>Feature Aggregation</a:t>
            </a:r>
            <a:endParaRPr lang="en-US" altLang="zh-CN" sz="36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709A5F1-4BD8-4B75-92E6-7401B169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630147-F4B3-44B3-A8A3-99E14A40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942C91-F521-49A1-A6DF-4AD50268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58334"/>
            <a:ext cx="51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1232240-AF0B-415B-AF86-D94AB42400A5}"/>
                  </a:ext>
                </a:extLst>
              </p:cNvPr>
              <p:cNvSpPr txBox="1"/>
              <p:nvPr/>
            </p:nvSpPr>
            <p:spPr>
              <a:xfrm>
                <a:off x="1146629" y="1467485"/>
                <a:ext cx="9521371" cy="3359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GNNs calculate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a hidden state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for each node in a graph structure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Adding one aggregation layer (pooling or attention aggregation) on top of the 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sz="2400" i="1" kern="100"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 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∈[1,...,|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|])</m:t>
                    </m:r>
                  </m:oMath>
                </a14:m>
                <a:r>
                  <a:rPr lang="en-US" altLang="zh-CN" sz="2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to obtain a single </a:t>
                </a: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vector representation of the whole graph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1232240-AF0B-415B-AF86-D94AB424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29" y="1467485"/>
                <a:ext cx="9521371" cy="3359766"/>
              </a:xfrm>
              <a:prstGeom prst="rect">
                <a:avLst/>
              </a:prstGeom>
              <a:blipFill>
                <a:blip r:embed="rId2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454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96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88381" y="1"/>
            <a:ext cx="221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446492" y="789891"/>
            <a:ext cx="5250605" cy="604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 Recurrent neural network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14.1.1 Vanilla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14.1.2 Training RNNs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14.1.3 LSTM and GRU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14.1.4 Stacked LSTMs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 Neural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14.2.1 Query-Key-Value attention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14.2.2 Self-Attention-Network (SAN)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 Representing trees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14.3.1 Child-sum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14.3.2 Binary tree LSTM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14.3.3 Tree LSTM features and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  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LSTM features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B3DB704-5FC3-4928-8884-4DE82A1A2E5B}"/>
              </a:ext>
            </a:extLst>
          </p:cNvPr>
          <p:cNvSpPr/>
          <p:nvPr/>
        </p:nvSpPr>
        <p:spPr>
          <a:xfrm>
            <a:off x="5295972" y="818920"/>
            <a:ext cx="6964664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 Representing graphs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14.4.1 Graph Recurrent Neural Network (GRN)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14.4.2 Graph Convolutional Neural Network (GCN)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14.4.3 Graph Attention Neural Network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14.4.4 Feature aggregation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14.5 Analyzing representation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 More on neural network training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14.6.1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AdaGrad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14.6.2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RMSProp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14.6.3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AdaDelta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14.6.4 Adam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14.6.5 Choosing a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17337898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596993" y="216228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Analysing</a:t>
            </a:r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Representation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106170" y="781165"/>
            <a:ext cx="9327566" cy="668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neural representation vector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Dynamically computed low-dimensional dense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Pros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contain automatic combinations of input features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capturing syntactic and semantic information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not easily interpretable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Two indirect ways to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analyse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learned representation vectors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Visualisation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Probing tasks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Ablation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6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88571" y="1373843"/>
            <a:ext cx="9381995" cy="373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Visualisation</a:t>
            </a: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Projecting hidden representations into a two-dimensional figure to better understand their correlations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Preserving the distance correlation between vectors to gain knowledge about the characteristics of the representation vectors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useful tool: </a:t>
            </a: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t-distributed stochastic neighbor embedding </a:t>
            </a: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 </a:t>
            </a: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t-SNE</a:t>
            </a: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)</a:t>
            </a:r>
            <a:endParaRPr lang="en-US" altLang="zh-CN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2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0C7B64C6-CB7B-410C-8EE1-3A5CACAF2F55}"/>
              </a:ext>
            </a:extLst>
          </p:cNvPr>
          <p:cNvSpPr/>
          <p:nvPr/>
        </p:nvSpPr>
        <p:spPr>
          <a:xfrm>
            <a:off x="596993" y="216228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Analysing</a:t>
            </a:r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77845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2144954" y="1245398"/>
            <a:ext cx="790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FA461FA1-6736-4F17-A23E-8C240720FBE3}"/>
              </a:ext>
            </a:extLst>
          </p:cNvPr>
          <p:cNvSpPr/>
          <p:nvPr/>
        </p:nvSpPr>
        <p:spPr>
          <a:xfrm>
            <a:off x="1088571" y="1160729"/>
            <a:ext cx="9472897" cy="198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t-distributed stochastic neighbor embedding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t-SNE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non-linear dimensionality reduction technique that aims to </a:t>
            </a: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preserve the distance correlation between vectors </a:t>
            </a: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 the original high-dimensional vector space and then projected to two-dimensional space.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7BB275-24A1-4547-92F8-9909113FABCE}"/>
              </a:ext>
            </a:extLst>
          </p:cNvPr>
          <p:cNvSpPr txBox="1"/>
          <p:nvPr/>
        </p:nvSpPr>
        <p:spPr>
          <a:xfrm>
            <a:off x="3006572" y="5957553"/>
            <a:ext cx="724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t-SNE </a:t>
            </a:r>
            <a:r>
              <a:rPr lang="en-US" altLang="zh-CN" dirty="0" err="1"/>
              <a:t>visualisation</a:t>
            </a:r>
            <a:r>
              <a:rPr lang="en-US" altLang="zh-CN" dirty="0"/>
              <a:t> of positive and negative documents.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DE12AC-CA89-4CCC-BCD9-30C449D5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50" y="3095841"/>
            <a:ext cx="3911801" cy="2832246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3E6FED96-CE16-4BAA-BFC4-C18E7C6B17C9}"/>
              </a:ext>
            </a:extLst>
          </p:cNvPr>
          <p:cNvSpPr/>
          <p:nvPr/>
        </p:nvSpPr>
        <p:spPr>
          <a:xfrm>
            <a:off x="596993" y="216228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Analysing</a:t>
            </a:r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25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68312</TotalTime>
  <Words>7387</Words>
  <Application>Microsoft Office PowerPoint</Application>
  <PresentationFormat>宽屏</PresentationFormat>
  <Paragraphs>1529</Paragraphs>
  <Slides>122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8" baseType="lpstr">
      <vt:lpstr>Andale Mono</vt:lpstr>
      <vt:lpstr>Apple Symbols</vt:lpstr>
      <vt:lpstr>Baloo</vt:lpstr>
      <vt:lpstr>MS Gothic</vt:lpstr>
      <vt:lpstr>Palatino</vt:lpstr>
      <vt:lpstr>等线</vt:lpstr>
      <vt:lpstr>等线 (正文)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sean</cp:lastModifiedBy>
  <cp:revision>288</cp:revision>
  <cp:lastPrinted>2021-02-01T05:40:03Z</cp:lastPrinted>
  <dcterms:created xsi:type="dcterms:W3CDTF">2018-10-12T14:21:45Z</dcterms:created>
  <dcterms:modified xsi:type="dcterms:W3CDTF">2022-05-23T09:05:42Z</dcterms:modified>
</cp:coreProperties>
</file>