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3" r:id="rId1"/>
  </p:sldMasterIdLst>
  <p:notesMasterIdLst>
    <p:notesMasterId r:id="rId61"/>
  </p:notesMasterIdLst>
  <p:handoutMasterIdLst>
    <p:handoutMasterId r:id="rId62"/>
  </p:handoutMasterIdLst>
  <p:sldIdLst>
    <p:sldId id="539" r:id="rId2"/>
    <p:sldId id="314" r:id="rId3"/>
    <p:sldId id="367" r:id="rId4"/>
    <p:sldId id="368" r:id="rId5"/>
    <p:sldId id="325" r:id="rId6"/>
    <p:sldId id="329" r:id="rId7"/>
    <p:sldId id="451" r:id="rId8"/>
    <p:sldId id="450" r:id="rId9"/>
    <p:sldId id="330" r:id="rId10"/>
    <p:sldId id="409" r:id="rId11"/>
    <p:sldId id="331" r:id="rId12"/>
    <p:sldId id="417" r:id="rId13"/>
    <p:sldId id="332" r:id="rId14"/>
    <p:sldId id="452" r:id="rId15"/>
    <p:sldId id="333" r:id="rId16"/>
    <p:sldId id="418" r:id="rId17"/>
    <p:sldId id="334" r:id="rId18"/>
    <p:sldId id="419" r:id="rId19"/>
    <p:sldId id="410" r:id="rId20"/>
    <p:sldId id="336" r:id="rId21"/>
    <p:sldId id="537" r:id="rId22"/>
    <p:sldId id="335" r:id="rId23"/>
    <p:sldId id="538" r:id="rId24"/>
    <p:sldId id="337" r:id="rId25"/>
    <p:sldId id="420" r:id="rId26"/>
    <p:sldId id="338" r:id="rId27"/>
    <p:sldId id="421" r:id="rId28"/>
    <p:sldId id="453" r:id="rId29"/>
    <p:sldId id="454" r:id="rId30"/>
    <p:sldId id="339" r:id="rId31"/>
    <p:sldId id="455" r:id="rId32"/>
    <p:sldId id="340" r:id="rId33"/>
    <p:sldId id="341" r:id="rId34"/>
    <p:sldId id="457" r:id="rId35"/>
    <p:sldId id="456" r:id="rId36"/>
    <p:sldId id="342" r:id="rId37"/>
    <p:sldId id="506" r:id="rId38"/>
    <p:sldId id="411" r:id="rId39"/>
    <p:sldId id="348" r:id="rId40"/>
    <p:sldId id="493" r:id="rId41"/>
    <p:sldId id="412" r:id="rId42"/>
    <p:sldId id="349" r:id="rId43"/>
    <p:sldId id="350" r:id="rId44"/>
    <p:sldId id="508" r:id="rId45"/>
    <p:sldId id="351" r:id="rId46"/>
    <p:sldId id="509" r:id="rId47"/>
    <p:sldId id="413" r:id="rId48"/>
    <p:sldId id="352" r:id="rId49"/>
    <p:sldId id="527" r:id="rId50"/>
    <p:sldId id="529" r:id="rId51"/>
    <p:sldId id="530" r:id="rId52"/>
    <p:sldId id="356" r:id="rId53"/>
    <p:sldId id="357" r:id="rId54"/>
    <p:sldId id="531" r:id="rId55"/>
    <p:sldId id="532" r:id="rId56"/>
    <p:sldId id="534" r:id="rId57"/>
    <p:sldId id="535" r:id="rId58"/>
    <p:sldId id="536" r:id="rId59"/>
    <p:sldId id="360" r:id="rId60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A23B65F5-064E-419B-8AFA-F26403C66047}">
          <p14:sldIdLst>
            <p14:sldId id="539"/>
            <p14:sldId id="314"/>
            <p14:sldId id="367"/>
            <p14:sldId id="368"/>
            <p14:sldId id="325"/>
            <p14:sldId id="329"/>
            <p14:sldId id="451"/>
            <p14:sldId id="450"/>
            <p14:sldId id="330"/>
            <p14:sldId id="409"/>
            <p14:sldId id="331"/>
            <p14:sldId id="417"/>
            <p14:sldId id="332"/>
            <p14:sldId id="452"/>
            <p14:sldId id="333"/>
            <p14:sldId id="418"/>
            <p14:sldId id="334"/>
            <p14:sldId id="419"/>
            <p14:sldId id="410"/>
            <p14:sldId id="336"/>
            <p14:sldId id="537"/>
            <p14:sldId id="335"/>
            <p14:sldId id="538"/>
            <p14:sldId id="337"/>
            <p14:sldId id="420"/>
            <p14:sldId id="338"/>
            <p14:sldId id="421"/>
            <p14:sldId id="453"/>
            <p14:sldId id="454"/>
            <p14:sldId id="339"/>
            <p14:sldId id="455"/>
            <p14:sldId id="340"/>
            <p14:sldId id="341"/>
            <p14:sldId id="457"/>
            <p14:sldId id="456"/>
            <p14:sldId id="342"/>
            <p14:sldId id="506"/>
            <p14:sldId id="411"/>
            <p14:sldId id="348"/>
            <p14:sldId id="493"/>
            <p14:sldId id="412"/>
            <p14:sldId id="349"/>
            <p14:sldId id="350"/>
            <p14:sldId id="508"/>
            <p14:sldId id="351"/>
            <p14:sldId id="509"/>
            <p14:sldId id="413"/>
            <p14:sldId id="352"/>
            <p14:sldId id="527"/>
            <p14:sldId id="529"/>
            <p14:sldId id="530"/>
            <p14:sldId id="356"/>
            <p14:sldId id="357"/>
            <p14:sldId id="531"/>
            <p14:sldId id="532"/>
            <p14:sldId id="534"/>
            <p14:sldId id="535"/>
            <p14:sldId id="536"/>
            <p14:sldId id="3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7" autoAdjust="0"/>
    <p:restoredTop sz="93729" autoAdjust="0"/>
  </p:normalViewPr>
  <p:slideViewPr>
    <p:cSldViewPr snapToGrid="0">
      <p:cViewPr varScale="1">
        <p:scale>
          <a:sx n="114" d="100"/>
          <a:sy n="114" d="100"/>
        </p:scale>
        <p:origin x="706" y="4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altLang="zh-CN"/>
              <a:t>2020/11/17</a:t>
            </a:r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45F89D-883C-4EBE-A921-AD5AD19F5A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altLang="zh-CN"/>
              <a:t>2020/11/17</a:t>
            </a:r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4CDCFF-4490-4946-AA65-61B544A8EF9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Z=?;</a:t>
            </a:r>
          </a:p>
          <a:p>
            <a:r>
              <a:rPr kumimoji="1" lang="en-US" altLang="zh-CN" dirty="0"/>
              <a:t>Self-normalization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9996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Add loss function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3748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Add loss function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10448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Add a figure (copied from chp14)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958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单击以编辑母版副标题样式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750216" y="6356360"/>
            <a:ext cx="603584" cy="365125"/>
          </a:xfrm>
        </p:spPr>
        <p:txBody>
          <a:bodyPr/>
          <a:lstStyle>
            <a:lvl1pPr>
              <a:defRPr sz="1800" b="1"/>
            </a:lvl1pPr>
          </a:lstStyle>
          <a:p>
            <a:fld id="{11D8FA19-E13B-4121-8BBF-5D41F5A04330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4" name="Picture 187">
            <a:extLst>
              <a:ext uri="{FF2B5EF4-FFF2-40B4-BE49-F238E27FC236}">
                <a16:creationId xmlns:a16="http://schemas.microsoft.com/office/drawing/2014/main" id="{66265493-1D51-46AC-9B41-4A8C18AFCD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96832" y="3"/>
            <a:ext cx="3295168" cy="103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625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4" name="Picture 187">
            <a:extLst>
              <a:ext uri="{FF2B5EF4-FFF2-40B4-BE49-F238E27FC236}">
                <a16:creationId xmlns:a16="http://schemas.microsoft.com/office/drawing/2014/main" id="{997C432E-8FB6-4A65-B7BD-DC003EDC9D8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96832" y="3"/>
            <a:ext cx="3295168" cy="103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343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7"/>
          <p:cNvSpPr>
            <a:spLocks noGrp="1"/>
          </p:cNvSpPr>
          <p:nvPr>
            <p:ph type="sldNum" sz="quarter" idx="10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11D8FA19-E13B-4121-8BBF-5D41F5A04330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4" name="Picture 187">
            <a:extLst>
              <a:ext uri="{FF2B5EF4-FFF2-40B4-BE49-F238E27FC236}">
                <a16:creationId xmlns:a16="http://schemas.microsoft.com/office/drawing/2014/main" id="{67F1B501-8CAE-4559-B594-C3BA243BD8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96832" y="3"/>
            <a:ext cx="3295168" cy="10315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90102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8FA19-E13B-4121-8BBF-5D41F5A04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620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62" r:id="rId3"/>
    <p:sldLayoutId id="2147483677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5.png"/><Relationship Id="rId5" Type="http://schemas.openxmlformats.org/officeDocument/2006/relationships/image" Target="../media/image53.wmf"/><Relationship Id="rId4" Type="http://schemas.openxmlformats.org/officeDocument/2006/relationships/oleObject" Target="../embeddings/oleObject5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56.png"/><Relationship Id="rId4" Type="http://schemas.openxmlformats.org/officeDocument/2006/relationships/image" Target="../media/image53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0.png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7"/>
          <p:cNvSpPr txBox="1">
            <a:spLocks noGrp="1"/>
          </p:cNvSpPr>
          <p:nvPr>
            <p:ph type="ctrTitle"/>
          </p:nvPr>
        </p:nvSpPr>
        <p:spPr>
          <a:xfrm>
            <a:off x="690388" y="1204551"/>
            <a:ext cx="5439600" cy="350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dirty="0">
                <a:latin typeface="Andale Mono" panose="020B0509000000000004" pitchFamily="49" charset="0"/>
                <a:ea typeface="Apple Symbols" panose="02000000000000000000" pitchFamily="2" charset="-79"/>
                <a:cs typeface="Baloo" panose="03080902040302020200" pitchFamily="66" charset="77"/>
              </a:rPr>
              <a:t>Natural Language Processing</a:t>
            </a:r>
            <a:endParaRPr dirty="0">
              <a:latin typeface="Andale Mono" panose="020B0509000000000004" pitchFamily="49" charset="0"/>
              <a:ea typeface="Apple Symbols" panose="02000000000000000000" pitchFamily="2" charset="-79"/>
              <a:cs typeface="Baloo" panose="03080902040302020200" pitchFamily="66" charset="77"/>
            </a:endParaRPr>
          </a:p>
        </p:txBody>
      </p:sp>
      <p:sp>
        <p:nvSpPr>
          <p:cNvPr id="513" name="Google Shape;513;p27"/>
          <p:cNvSpPr txBox="1">
            <a:spLocks noGrp="1"/>
          </p:cNvSpPr>
          <p:nvPr>
            <p:ph type="subTitle" idx="1"/>
          </p:nvPr>
        </p:nvSpPr>
        <p:spPr>
          <a:xfrm>
            <a:off x="777670" y="4627537"/>
            <a:ext cx="3154852" cy="98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b="1" dirty="0"/>
              <a:t>Yue Zhang</a:t>
            </a:r>
          </a:p>
          <a:p>
            <a:pPr algn="l">
              <a:spcBef>
                <a:spcPts val="0"/>
              </a:spcBef>
            </a:pPr>
            <a:r>
              <a:rPr lang="en" b="1" dirty="0"/>
              <a:t>Westlake University</a:t>
            </a:r>
            <a:endParaRPr b="1" dirty="0"/>
          </a:p>
        </p:txBody>
      </p:sp>
      <p:sp>
        <p:nvSpPr>
          <p:cNvPr id="514" name="Google Shape;514;p27"/>
          <p:cNvSpPr/>
          <p:nvPr/>
        </p:nvSpPr>
        <p:spPr>
          <a:xfrm>
            <a:off x="7769858" y="3637115"/>
            <a:ext cx="3446079" cy="2158640"/>
          </a:xfrm>
          <a:custGeom>
            <a:avLst/>
            <a:gdLst/>
            <a:ahLst/>
            <a:cxnLst/>
            <a:rect l="l" t="t" r="r" b="b"/>
            <a:pathLst>
              <a:path w="98572" h="61746" extrusionOk="0">
                <a:moveTo>
                  <a:pt x="5705" y="1"/>
                </a:moveTo>
                <a:cubicBezTo>
                  <a:pt x="2569" y="1"/>
                  <a:pt x="1" y="2536"/>
                  <a:pt x="1" y="5672"/>
                </a:cubicBezTo>
                <a:lnTo>
                  <a:pt x="1" y="56074"/>
                </a:lnTo>
                <a:cubicBezTo>
                  <a:pt x="1" y="59210"/>
                  <a:pt x="2569" y="61745"/>
                  <a:pt x="5705" y="61745"/>
                </a:cubicBezTo>
                <a:lnTo>
                  <a:pt x="92867" y="61745"/>
                </a:lnTo>
                <a:cubicBezTo>
                  <a:pt x="96003" y="61745"/>
                  <a:pt x="98571" y="59210"/>
                  <a:pt x="98571" y="56074"/>
                </a:cubicBezTo>
                <a:lnTo>
                  <a:pt x="98571" y="5672"/>
                </a:lnTo>
                <a:cubicBezTo>
                  <a:pt x="98571" y="2536"/>
                  <a:pt x="96003" y="1"/>
                  <a:pt x="92867" y="1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15" name="Google Shape;515;p27"/>
          <p:cNvSpPr/>
          <p:nvPr/>
        </p:nvSpPr>
        <p:spPr>
          <a:xfrm>
            <a:off x="8048591" y="3869181"/>
            <a:ext cx="2888607" cy="1251359"/>
          </a:xfrm>
          <a:custGeom>
            <a:avLst/>
            <a:gdLst/>
            <a:ahLst/>
            <a:cxnLst/>
            <a:rect l="l" t="t" r="r" b="b"/>
            <a:pathLst>
              <a:path w="82626" h="35794" extrusionOk="0">
                <a:moveTo>
                  <a:pt x="2002" y="1"/>
                </a:moveTo>
                <a:cubicBezTo>
                  <a:pt x="901" y="1"/>
                  <a:pt x="0" y="868"/>
                  <a:pt x="0" y="2002"/>
                </a:cubicBezTo>
                <a:lnTo>
                  <a:pt x="0" y="33792"/>
                </a:lnTo>
                <a:cubicBezTo>
                  <a:pt x="0" y="34893"/>
                  <a:pt x="901" y="35793"/>
                  <a:pt x="2002" y="35793"/>
                </a:cubicBezTo>
                <a:lnTo>
                  <a:pt x="80624" y="35793"/>
                </a:lnTo>
                <a:cubicBezTo>
                  <a:pt x="81725" y="35793"/>
                  <a:pt x="82626" y="34893"/>
                  <a:pt x="82626" y="33792"/>
                </a:cubicBezTo>
                <a:lnTo>
                  <a:pt x="82626" y="2002"/>
                </a:lnTo>
                <a:cubicBezTo>
                  <a:pt x="82626" y="868"/>
                  <a:pt x="81725" y="1"/>
                  <a:pt x="80624" y="1"/>
                </a:cubicBezTo>
                <a:close/>
              </a:path>
            </a:pathLst>
          </a:custGeom>
          <a:solidFill>
            <a:srgbClr val="BEC0E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16" name="Google Shape;516;p27"/>
          <p:cNvSpPr/>
          <p:nvPr/>
        </p:nvSpPr>
        <p:spPr>
          <a:xfrm>
            <a:off x="9072463" y="4687834"/>
            <a:ext cx="167983" cy="17551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8"/>
                  <a:pt x="4804" y="501"/>
                </a:cubicBezTo>
                <a:lnTo>
                  <a:pt x="4804" y="401"/>
                </a:lnTo>
                <a:cubicBezTo>
                  <a:pt x="4804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17" name="Google Shape;517;p27"/>
          <p:cNvSpPr/>
          <p:nvPr/>
        </p:nvSpPr>
        <p:spPr>
          <a:xfrm>
            <a:off x="9072463" y="4272685"/>
            <a:ext cx="167983" cy="17515"/>
          </a:xfrm>
          <a:custGeom>
            <a:avLst/>
            <a:gdLst/>
            <a:ahLst/>
            <a:cxnLst/>
            <a:rect l="l" t="t" r="r" b="b"/>
            <a:pathLst>
              <a:path w="4805" h="501" extrusionOk="0">
                <a:moveTo>
                  <a:pt x="401" y="1"/>
                </a:moveTo>
                <a:cubicBezTo>
                  <a:pt x="168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501"/>
                </a:cubicBezTo>
                <a:lnTo>
                  <a:pt x="4804" y="401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18" name="Google Shape;518;p27"/>
          <p:cNvSpPr/>
          <p:nvPr/>
        </p:nvSpPr>
        <p:spPr>
          <a:xfrm>
            <a:off x="9072463" y="4081421"/>
            <a:ext cx="167983" cy="17551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5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19" name="Google Shape;519;p27"/>
          <p:cNvSpPr/>
          <p:nvPr/>
        </p:nvSpPr>
        <p:spPr>
          <a:xfrm>
            <a:off x="9072463" y="4480280"/>
            <a:ext cx="167983" cy="16361"/>
          </a:xfrm>
          <a:custGeom>
            <a:avLst/>
            <a:gdLst/>
            <a:ahLst/>
            <a:cxnLst/>
            <a:rect l="l" t="t" r="r" b="b"/>
            <a:pathLst>
              <a:path w="4805" h="468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467"/>
                </a:cubicBezTo>
                <a:lnTo>
                  <a:pt x="4804" y="400"/>
                </a:lnTo>
                <a:cubicBezTo>
                  <a:pt x="4804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20" name="Google Shape;520;p27"/>
          <p:cNvSpPr/>
          <p:nvPr/>
        </p:nvSpPr>
        <p:spPr>
          <a:xfrm>
            <a:off x="8384450" y="4480279"/>
            <a:ext cx="169103" cy="17515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21" name="Google Shape;521;p27"/>
          <p:cNvSpPr/>
          <p:nvPr/>
        </p:nvSpPr>
        <p:spPr>
          <a:xfrm>
            <a:off x="9072463" y="3956649"/>
            <a:ext cx="167983" cy="17551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4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22" name="Google Shape;522;p27"/>
          <p:cNvSpPr/>
          <p:nvPr/>
        </p:nvSpPr>
        <p:spPr>
          <a:xfrm>
            <a:off x="8384450" y="4081421"/>
            <a:ext cx="169103" cy="17551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23" name="Google Shape;523;p27"/>
          <p:cNvSpPr/>
          <p:nvPr/>
        </p:nvSpPr>
        <p:spPr>
          <a:xfrm>
            <a:off x="8154693" y="4272685"/>
            <a:ext cx="398859" cy="17515"/>
          </a:xfrm>
          <a:custGeom>
            <a:avLst/>
            <a:gdLst/>
            <a:ahLst/>
            <a:cxnLst/>
            <a:rect l="l" t="t" r="r" b="b"/>
            <a:pathLst>
              <a:path w="11409" h="501" extrusionOk="0"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10975" y="67"/>
                </a:lnTo>
                <a:cubicBezTo>
                  <a:pt x="11209" y="67"/>
                  <a:pt x="11409" y="267"/>
                  <a:pt x="11409" y="501"/>
                </a:cubicBezTo>
                <a:lnTo>
                  <a:pt x="11409" y="401"/>
                </a:lnTo>
                <a:cubicBezTo>
                  <a:pt x="11409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24" name="Google Shape;524;p27"/>
          <p:cNvSpPr/>
          <p:nvPr/>
        </p:nvSpPr>
        <p:spPr>
          <a:xfrm>
            <a:off x="8384450" y="4895425"/>
            <a:ext cx="169103" cy="17515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25" name="Google Shape;525;p27"/>
          <p:cNvSpPr/>
          <p:nvPr/>
        </p:nvSpPr>
        <p:spPr>
          <a:xfrm>
            <a:off x="8384450" y="4687834"/>
            <a:ext cx="169103" cy="17551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26" name="Google Shape;526;p27"/>
          <p:cNvSpPr/>
          <p:nvPr/>
        </p:nvSpPr>
        <p:spPr>
          <a:xfrm>
            <a:off x="8384450" y="3956649"/>
            <a:ext cx="169103" cy="17551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27" name="Google Shape;527;p27"/>
          <p:cNvSpPr/>
          <p:nvPr/>
        </p:nvSpPr>
        <p:spPr>
          <a:xfrm>
            <a:off x="9529596" y="3956649"/>
            <a:ext cx="169136" cy="17551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28" name="Google Shape;528;p27"/>
          <p:cNvSpPr/>
          <p:nvPr/>
        </p:nvSpPr>
        <p:spPr>
          <a:xfrm>
            <a:off x="9529596" y="4081421"/>
            <a:ext cx="169136" cy="17551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29" name="Google Shape;529;p27"/>
          <p:cNvSpPr/>
          <p:nvPr/>
        </p:nvSpPr>
        <p:spPr>
          <a:xfrm>
            <a:off x="9529596" y="4272685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30" name="Google Shape;530;p27"/>
          <p:cNvSpPr/>
          <p:nvPr/>
        </p:nvSpPr>
        <p:spPr>
          <a:xfrm>
            <a:off x="9301028" y="4081421"/>
            <a:ext cx="169136" cy="17551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31" name="Google Shape;531;p27"/>
          <p:cNvSpPr/>
          <p:nvPr/>
        </p:nvSpPr>
        <p:spPr>
          <a:xfrm>
            <a:off x="9301028" y="4272685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32" name="Google Shape;532;p27"/>
          <p:cNvSpPr/>
          <p:nvPr/>
        </p:nvSpPr>
        <p:spPr>
          <a:xfrm>
            <a:off x="9301028" y="4480280"/>
            <a:ext cx="169136" cy="1636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33" name="Google Shape;533;p27"/>
          <p:cNvSpPr/>
          <p:nvPr/>
        </p:nvSpPr>
        <p:spPr>
          <a:xfrm>
            <a:off x="9529596" y="4480280"/>
            <a:ext cx="169136" cy="1636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34" name="Google Shape;534;p27"/>
          <p:cNvSpPr/>
          <p:nvPr/>
        </p:nvSpPr>
        <p:spPr>
          <a:xfrm>
            <a:off x="9301028" y="4687834"/>
            <a:ext cx="169136" cy="17551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35" name="Google Shape;535;p27"/>
          <p:cNvSpPr/>
          <p:nvPr/>
        </p:nvSpPr>
        <p:spPr>
          <a:xfrm>
            <a:off x="9301028" y="3956649"/>
            <a:ext cx="169136" cy="17551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36" name="Google Shape;536;p27"/>
          <p:cNvSpPr/>
          <p:nvPr/>
        </p:nvSpPr>
        <p:spPr>
          <a:xfrm>
            <a:off x="9529596" y="4687834"/>
            <a:ext cx="169136" cy="17551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34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37" name="Google Shape;537;p27"/>
          <p:cNvSpPr/>
          <p:nvPr/>
        </p:nvSpPr>
        <p:spPr>
          <a:xfrm>
            <a:off x="9072464" y="4895425"/>
            <a:ext cx="1085753" cy="17515"/>
          </a:xfrm>
          <a:custGeom>
            <a:avLst/>
            <a:gdLst/>
            <a:ahLst/>
            <a:cxnLst/>
            <a:rect l="l" t="t" r="r" b="b"/>
            <a:pathLst>
              <a:path w="31057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30623" y="67"/>
                </a:lnTo>
                <a:cubicBezTo>
                  <a:pt x="30856" y="67"/>
                  <a:pt x="31056" y="267"/>
                  <a:pt x="31056" y="501"/>
                </a:cubicBezTo>
                <a:lnTo>
                  <a:pt x="31056" y="401"/>
                </a:lnTo>
                <a:cubicBezTo>
                  <a:pt x="31056" y="167"/>
                  <a:pt x="30856" y="0"/>
                  <a:pt x="3062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38" name="Google Shape;538;p27"/>
          <p:cNvSpPr/>
          <p:nvPr/>
        </p:nvSpPr>
        <p:spPr>
          <a:xfrm>
            <a:off x="8842740" y="4687834"/>
            <a:ext cx="169136" cy="17551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39" name="Google Shape;539;p27"/>
          <p:cNvSpPr/>
          <p:nvPr/>
        </p:nvSpPr>
        <p:spPr>
          <a:xfrm>
            <a:off x="8613019" y="3956649"/>
            <a:ext cx="169103" cy="17551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40" name="Google Shape;540;p27"/>
          <p:cNvSpPr/>
          <p:nvPr/>
        </p:nvSpPr>
        <p:spPr>
          <a:xfrm>
            <a:off x="8842740" y="4895425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41" name="Google Shape;541;p27"/>
          <p:cNvSpPr/>
          <p:nvPr/>
        </p:nvSpPr>
        <p:spPr>
          <a:xfrm>
            <a:off x="8613019" y="4895425"/>
            <a:ext cx="169103" cy="17515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42" name="Google Shape;542;p27"/>
          <p:cNvSpPr/>
          <p:nvPr/>
        </p:nvSpPr>
        <p:spPr>
          <a:xfrm>
            <a:off x="8613019" y="4081421"/>
            <a:ext cx="169103" cy="17551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43" name="Google Shape;543;p27"/>
          <p:cNvSpPr/>
          <p:nvPr/>
        </p:nvSpPr>
        <p:spPr>
          <a:xfrm>
            <a:off x="8613019" y="4687834"/>
            <a:ext cx="169103" cy="17551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44" name="Google Shape;544;p27"/>
          <p:cNvSpPr/>
          <p:nvPr/>
        </p:nvSpPr>
        <p:spPr>
          <a:xfrm>
            <a:off x="8613019" y="4272685"/>
            <a:ext cx="169103" cy="17515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45" name="Google Shape;545;p27"/>
          <p:cNvSpPr/>
          <p:nvPr/>
        </p:nvSpPr>
        <p:spPr>
          <a:xfrm>
            <a:off x="8613019" y="4480279"/>
            <a:ext cx="169103" cy="17515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46" name="Google Shape;546;p27"/>
          <p:cNvSpPr/>
          <p:nvPr/>
        </p:nvSpPr>
        <p:spPr>
          <a:xfrm>
            <a:off x="8842740" y="3956649"/>
            <a:ext cx="169136" cy="17551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47" name="Google Shape;547;p27"/>
          <p:cNvSpPr/>
          <p:nvPr/>
        </p:nvSpPr>
        <p:spPr>
          <a:xfrm>
            <a:off x="8842740" y="4272685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48" name="Google Shape;548;p27"/>
          <p:cNvSpPr/>
          <p:nvPr/>
        </p:nvSpPr>
        <p:spPr>
          <a:xfrm>
            <a:off x="8842740" y="4081421"/>
            <a:ext cx="169136" cy="17551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49" name="Google Shape;549;p27"/>
          <p:cNvSpPr/>
          <p:nvPr/>
        </p:nvSpPr>
        <p:spPr>
          <a:xfrm>
            <a:off x="8842740" y="4480279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50" name="Google Shape;550;p27"/>
          <p:cNvSpPr/>
          <p:nvPr/>
        </p:nvSpPr>
        <p:spPr>
          <a:xfrm>
            <a:off x="9056137" y="5189298"/>
            <a:ext cx="866519" cy="507305"/>
          </a:xfrm>
          <a:custGeom>
            <a:avLst/>
            <a:gdLst/>
            <a:ahLst/>
            <a:cxnLst/>
            <a:rect l="l" t="t" r="r" b="b"/>
            <a:pathLst>
              <a:path w="24786" h="14511" extrusionOk="0">
                <a:moveTo>
                  <a:pt x="2002" y="0"/>
                </a:moveTo>
                <a:cubicBezTo>
                  <a:pt x="901" y="0"/>
                  <a:pt x="1" y="901"/>
                  <a:pt x="1" y="2002"/>
                </a:cubicBezTo>
                <a:lnTo>
                  <a:pt x="1" y="12509"/>
                </a:lnTo>
                <a:cubicBezTo>
                  <a:pt x="1" y="13610"/>
                  <a:pt x="901" y="14511"/>
                  <a:pt x="2002" y="14511"/>
                </a:cubicBezTo>
                <a:lnTo>
                  <a:pt x="22784" y="14511"/>
                </a:lnTo>
                <a:cubicBezTo>
                  <a:pt x="23884" y="14511"/>
                  <a:pt x="24785" y="13610"/>
                  <a:pt x="24785" y="12509"/>
                </a:cubicBezTo>
                <a:lnTo>
                  <a:pt x="24785" y="2002"/>
                </a:lnTo>
                <a:cubicBezTo>
                  <a:pt x="24785" y="901"/>
                  <a:pt x="23884" y="0"/>
                  <a:pt x="22784" y="0"/>
                </a:cubicBezTo>
                <a:close/>
              </a:path>
            </a:pathLst>
          </a:custGeom>
          <a:solidFill>
            <a:srgbClr val="C1B7D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51" name="Google Shape;551;p27"/>
          <p:cNvSpPr/>
          <p:nvPr/>
        </p:nvSpPr>
        <p:spPr>
          <a:xfrm>
            <a:off x="8154695" y="3956649"/>
            <a:ext cx="2690383" cy="1096241"/>
          </a:xfrm>
          <a:custGeom>
            <a:avLst/>
            <a:gdLst/>
            <a:ahLst/>
            <a:cxnLst/>
            <a:rect l="l" t="t" r="r" b="b"/>
            <a:pathLst>
              <a:path w="76956" h="31357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2369"/>
                </a:lnTo>
                <a:cubicBezTo>
                  <a:pt x="1" y="2603"/>
                  <a:pt x="201" y="2769"/>
                  <a:pt x="434" y="2769"/>
                </a:cubicBezTo>
                <a:lnTo>
                  <a:pt x="4437" y="2769"/>
                </a:lnTo>
                <a:cubicBezTo>
                  <a:pt x="4671" y="2769"/>
                  <a:pt x="4837" y="2603"/>
                  <a:pt x="4837" y="2369"/>
                </a:cubicBezTo>
                <a:lnTo>
                  <a:pt x="4837" y="434"/>
                </a:lnTo>
                <a:cubicBezTo>
                  <a:pt x="4837" y="201"/>
                  <a:pt x="4671" y="1"/>
                  <a:pt x="4437" y="1"/>
                </a:cubicBezTo>
                <a:close/>
                <a:moveTo>
                  <a:pt x="6972" y="1"/>
                </a:moveTo>
                <a:cubicBezTo>
                  <a:pt x="6739" y="1"/>
                  <a:pt x="6572" y="201"/>
                  <a:pt x="6572" y="434"/>
                </a:cubicBezTo>
                <a:lnTo>
                  <a:pt x="6572" y="2369"/>
                </a:lnTo>
                <a:cubicBezTo>
                  <a:pt x="6572" y="2603"/>
                  <a:pt x="6739" y="2769"/>
                  <a:pt x="6972" y="2769"/>
                </a:cubicBezTo>
                <a:lnTo>
                  <a:pt x="10975" y="2769"/>
                </a:lnTo>
                <a:cubicBezTo>
                  <a:pt x="11209" y="2769"/>
                  <a:pt x="11409" y="2603"/>
                  <a:pt x="11409" y="2369"/>
                </a:cubicBezTo>
                <a:lnTo>
                  <a:pt x="11409" y="434"/>
                </a:lnTo>
                <a:cubicBezTo>
                  <a:pt x="11409" y="201"/>
                  <a:pt x="11209" y="1"/>
                  <a:pt x="10975" y="1"/>
                </a:cubicBezTo>
                <a:close/>
                <a:moveTo>
                  <a:pt x="13544" y="1"/>
                </a:moveTo>
                <a:cubicBezTo>
                  <a:pt x="13310" y="1"/>
                  <a:pt x="13110" y="201"/>
                  <a:pt x="13110" y="434"/>
                </a:cubicBezTo>
                <a:lnTo>
                  <a:pt x="13110" y="2369"/>
                </a:lnTo>
                <a:cubicBezTo>
                  <a:pt x="13110" y="2603"/>
                  <a:pt x="13310" y="2769"/>
                  <a:pt x="13544" y="2769"/>
                </a:cubicBezTo>
                <a:lnTo>
                  <a:pt x="17547" y="2769"/>
                </a:lnTo>
                <a:cubicBezTo>
                  <a:pt x="17780" y="2769"/>
                  <a:pt x="17947" y="2603"/>
                  <a:pt x="17947" y="2369"/>
                </a:cubicBezTo>
                <a:lnTo>
                  <a:pt x="17947" y="434"/>
                </a:lnTo>
                <a:cubicBezTo>
                  <a:pt x="17947" y="201"/>
                  <a:pt x="17780" y="1"/>
                  <a:pt x="17547" y="1"/>
                </a:cubicBezTo>
                <a:close/>
                <a:moveTo>
                  <a:pt x="20082" y="1"/>
                </a:moveTo>
                <a:cubicBezTo>
                  <a:pt x="19882" y="1"/>
                  <a:pt x="19681" y="201"/>
                  <a:pt x="19681" y="434"/>
                </a:cubicBezTo>
                <a:lnTo>
                  <a:pt x="19681" y="2369"/>
                </a:lnTo>
                <a:cubicBezTo>
                  <a:pt x="19681" y="2603"/>
                  <a:pt x="19882" y="2769"/>
                  <a:pt x="20082" y="2769"/>
                </a:cubicBezTo>
                <a:lnTo>
                  <a:pt x="24085" y="2769"/>
                </a:lnTo>
                <a:cubicBezTo>
                  <a:pt x="24318" y="2769"/>
                  <a:pt x="24518" y="2603"/>
                  <a:pt x="24518" y="2369"/>
                </a:cubicBezTo>
                <a:lnTo>
                  <a:pt x="24518" y="434"/>
                </a:lnTo>
                <a:cubicBezTo>
                  <a:pt x="24518" y="201"/>
                  <a:pt x="24318" y="1"/>
                  <a:pt x="24085" y="1"/>
                </a:cubicBezTo>
                <a:close/>
                <a:moveTo>
                  <a:pt x="26653" y="1"/>
                </a:moveTo>
                <a:cubicBezTo>
                  <a:pt x="26420" y="1"/>
                  <a:pt x="26253" y="201"/>
                  <a:pt x="26253" y="434"/>
                </a:cubicBezTo>
                <a:lnTo>
                  <a:pt x="26253" y="2369"/>
                </a:lnTo>
                <a:cubicBezTo>
                  <a:pt x="26253" y="2603"/>
                  <a:pt x="26420" y="2769"/>
                  <a:pt x="26653" y="2769"/>
                </a:cubicBezTo>
                <a:lnTo>
                  <a:pt x="30656" y="2769"/>
                </a:lnTo>
                <a:cubicBezTo>
                  <a:pt x="30889" y="2769"/>
                  <a:pt x="31056" y="2603"/>
                  <a:pt x="31056" y="2369"/>
                </a:cubicBezTo>
                <a:lnTo>
                  <a:pt x="31056" y="434"/>
                </a:lnTo>
                <a:cubicBezTo>
                  <a:pt x="31056" y="201"/>
                  <a:pt x="30889" y="1"/>
                  <a:pt x="30656" y="1"/>
                </a:cubicBezTo>
                <a:close/>
                <a:moveTo>
                  <a:pt x="33224" y="1"/>
                </a:moveTo>
                <a:cubicBezTo>
                  <a:pt x="32991" y="1"/>
                  <a:pt x="32791" y="201"/>
                  <a:pt x="32791" y="434"/>
                </a:cubicBezTo>
                <a:lnTo>
                  <a:pt x="32791" y="2369"/>
                </a:lnTo>
                <a:cubicBezTo>
                  <a:pt x="32791" y="2603"/>
                  <a:pt x="32991" y="2769"/>
                  <a:pt x="33224" y="2769"/>
                </a:cubicBezTo>
                <a:lnTo>
                  <a:pt x="37194" y="2769"/>
                </a:lnTo>
                <a:cubicBezTo>
                  <a:pt x="37427" y="2769"/>
                  <a:pt x="37628" y="2603"/>
                  <a:pt x="37628" y="2369"/>
                </a:cubicBezTo>
                <a:lnTo>
                  <a:pt x="37628" y="434"/>
                </a:lnTo>
                <a:cubicBezTo>
                  <a:pt x="37628" y="201"/>
                  <a:pt x="37427" y="1"/>
                  <a:pt x="37194" y="1"/>
                </a:cubicBezTo>
                <a:close/>
                <a:moveTo>
                  <a:pt x="39762" y="1"/>
                </a:moveTo>
                <a:cubicBezTo>
                  <a:pt x="39529" y="1"/>
                  <a:pt x="39329" y="201"/>
                  <a:pt x="39329" y="434"/>
                </a:cubicBezTo>
                <a:lnTo>
                  <a:pt x="39329" y="2369"/>
                </a:lnTo>
                <a:cubicBezTo>
                  <a:pt x="39362" y="2603"/>
                  <a:pt x="39529" y="2769"/>
                  <a:pt x="39762" y="2769"/>
                </a:cubicBezTo>
                <a:lnTo>
                  <a:pt x="43765" y="2769"/>
                </a:lnTo>
                <a:cubicBezTo>
                  <a:pt x="43999" y="2769"/>
                  <a:pt x="44166" y="2603"/>
                  <a:pt x="44166" y="2369"/>
                </a:cubicBezTo>
                <a:lnTo>
                  <a:pt x="44166" y="434"/>
                </a:lnTo>
                <a:cubicBezTo>
                  <a:pt x="44166" y="201"/>
                  <a:pt x="43999" y="1"/>
                  <a:pt x="43765" y="1"/>
                </a:cubicBezTo>
                <a:close/>
                <a:moveTo>
                  <a:pt x="46334" y="1"/>
                </a:moveTo>
                <a:cubicBezTo>
                  <a:pt x="46100" y="1"/>
                  <a:pt x="45900" y="201"/>
                  <a:pt x="45900" y="434"/>
                </a:cubicBezTo>
                <a:lnTo>
                  <a:pt x="45900" y="2369"/>
                </a:lnTo>
                <a:cubicBezTo>
                  <a:pt x="45900" y="2603"/>
                  <a:pt x="46100" y="2769"/>
                  <a:pt x="46334" y="2769"/>
                </a:cubicBezTo>
                <a:lnTo>
                  <a:pt x="50337" y="2769"/>
                </a:lnTo>
                <a:cubicBezTo>
                  <a:pt x="50537" y="2769"/>
                  <a:pt x="50737" y="2603"/>
                  <a:pt x="50737" y="2369"/>
                </a:cubicBezTo>
                <a:lnTo>
                  <a:pt x="50737" y="434"/>
                </a:lnTo>
                <a:cubicBezTo>
                  <a:pt x="50737" y="201"/>
                  <a:pt x="50537" y="1"/>
                  <a:pt x="50337" y="1"/>
                </a:cubicBezTo>
                <a:close/>
                <a:moveTo>
                  <a:pt x="52872" y="1"/>
                </a:moveTo>
                <a:cubicBezTo>
                  <a:pt x="52638" y="1"/>
                  <a:pt x="52471" y="201"/>
                  <a:pt x="52471" y="434"/>
                </a:cubicBezTo>
                <a:lnTo>
                  <a:pt x="52471" y="2369"/>
                </a:lnTo>
                <a:cubicBezTo>
                  <a:pt x="52471" y="2603"/>
                  <a:pt x="52638" y="2769"/>
                  <a:pt x="52872" y="2769"/>
                </a:cubicBezTo>
                <a:lnTo>
                  <a:pt x="56875" y="2769"/>
                </a:lnTo>
                <a:cubicBezTo>
                  <a:pt x="57108" y="2769"/>
                  <a:pt x="57308" y="2603"/>
                  <a:pt x="57308" y="2369"/>
                </a:cubicBezTo>
                <a:lnTo>
                  <a:pt x="57308" y="434"/>
                </a:lnTo>
                <a:cubicBezTo>
                  <a:pt x="57308" y="201"/>
                  <a:pt x="57108" y="1"/>
                  <a:pt x="56875" y="1"/>
                </a:cubicBezTo>
                <a:close/>
                <a:moveTo>
                  <a:pt x="59443" y="1"/>
                </a:moveTo>
                <a:cubicBezTo>
                  <a:pt x="59210" y="1"/>
                  <a:pt x="59009" y="201"/>
                  <a:pt x="59009" y="434"/>
                </a:cubicBezTo>
                <a:lnTo>
                  <a:pt x="59009" y="2369"/>
                </a:lnTo>
                <a:cubicBezTo>
                  <a:pt x="59009" y="2603"/>
                  <a:pt x="59210" y="2769"/>
                  <a:pt x="59443" y="2769"/>
                </a:cubicBezTo>
                <a:lnTo>
                  <a:pt x="63446" y="2769"/>
                </a:lnTo>
                <a:cubicBezTo>
                  <a:pt x="63646" y="2769"/>
                  <a:pt x="63846" y="2603"/>
                  <a:pt x="63846" y="2369"/>
                </a:cubicBezTo>
                <a:lnTo>
                  <a:pt x="63846" y="434"/>
                </a:lnTo>
                <a:cubicBezTo>
                  <a:pt x="63846" y="201"/>
                  <a:pt x="63646" y="1"/>
                  <a:pt x="63446" y="1"/>
                </a:cubicBezTo>
                <a:close/>
                <a:moveTo>
                  <a:pt x="65981" y="1"/>
                </a:moveTo>
                <a:cubicBezTo>
                  <a:pt x="65748" y="1"/>
                  <a:pt x="65581" y="201"/>
                  <a:pt x="65581" y="434"/>
                </a:cubicBezTo>
                <a:lnTo>
                  <a:pt x="65581" y="2369"/>
                </a:lnTo>
                <a:cubicBezTo>
                  <a:pt x="65581" y="2603"/>
                  <a:pt x="65748" y="2769"/>
                  <a:pt x="65981" y="2769"/>
                </a:cubicBezTo>
                <a:lnTo>
                  <a:pt x="69984" y="2769"/>
                </a:lnTo>
                <a:cubicBezTo>
                  <a:pt x="70217" y="2769"/>
                  <a:pt x="70418" y="2603"/>
                  <a:pt x="70418" y="2369"/>
                </a:cubicBezTo>
                <a:lnTo>
                  <a:pt x="70418" y="434"/>
                </a:lnTo>
                <a:cubicBezTo>
                  <a:pt x="70418" y="201"/>
                  <a:pt x="70217" y="1"/>
                  <a:pt x="69984" y="1"/>
                </a:cubicBezTo>
                <a:close/>
                <a:moveTo>
                  <a:pt x="72552" y="1"/>
                </a:moveTo>
                <a:cubicBezTo>
                  <a:pt x="72319" y="1"/>
                  <a:pt x="72119" y="201"/>
                  <a:pt x="72119" y="434"/>
                </a:cubicBezTo>
                <a:lnTo>
                  <a:pt x="72119" y="2369"/>
                </a:lnTo>
                <a:cubicBezTo>
                  <a:pt x="72119" y="2603"/>
                  <a:pt x="72319" y="2769"/>
                  <a:pt x="72552" y="2769"/>
                </a:cubicBezTo>
                <a:lnTo>
                  <a:pt x="76555" y="2769"/>
                </a:lnTo>
                <a:cubicBezTo>
                  <a:pt x="76789" y="2769"/>
                  <a:pt x="76956" y="2603"/>
                  <a:pt x="76956" y="2369"/>
                </a:cubicBezTo>
                <a:lnTo>
                  <a:pt x="76956" y="434"/>
                </a:lnTo>
                <a:cubicBezTo>
                  <a:pt x="76956" y="201"/>
                  <a:pt x="76789" y="1"/>
                  <a:pt x="76555" y="1"/>
                </a:cubicBezTo>
                <a:close/>
                <a:moveTo>
                  <a:pt x="434" y="3570"/>
                </a:moveTo>
                <a:cubicBezTo>
                  <a:pt x="201" y="3570"/>
                  <a:pt x="1" y="3770"/>
                  <a:pt x="1" y="4004"/>
                </a:cubicBezTo>
                <a:lnTo>
                  <a:pt x="1" y="7673"/>
                </a:lnTo>
                <a:cubicBezTo>
                  <a:pt x="1" y="7906"/>
                  <a:pt x="201" y="8073"/>
                  <a:pt x="434" y="8073"/>
                </a:cubicBezTo>
                <a:lnTo>
                  <a:pt x="4437" y="8073"/>
                </a:lnTo>
                <a:cubicBezTo>
                  <a:pt x="4671" y="8073"/>
                  <a:pt x="4837" y="7906"/>
                  <a:pt x="4837" y="7673"/>
                </a:cubicBezTo>
                <a:lnTo>
                  <a:pt x="4837" y="4004"/>
                </a:lnTo>
                <a:cubicBezTo>
                  <a:pt x="4837" y="3770"/>
                  <a:pt x="4671" y="3570"/>
                  <a:pt x="4437" y="3570"/>
                </a:cubicBezTo>
                <a:close/>
                <a:moveTo>
                  <a:pt x="6972" y="3570"/>
                </a:moveTo>
                <a:cubicBezTo>
                  <a:pt x="6739" y="3570"/>
                  <a:pt x="6572" y="3770"/>
                  <a:pt x="6572" y="4004"/>
                </a:cubicBezTo>
                <a:lnTo>
                  <a:pt x="6572" y="7673"/>
                </a:lnTo>
                <a:cubicBezTo>
                  <a:pt x="6572" y="7906"/>
                  <a:pt x="6739" y="8073"/>
                  <a:pt x="6972" y="8073"/>
                </a:cubicBezTo>
                <a:lnTo>
                  <a:pt x="10975" y="8073"/>
                </a:lnTo>
                <a:cubicBezTo>
                  <a:pt x="11209" y="8073"/>
                  <a:pt x="11409" y="7906"/>
                  <a:pt x="11409" y="7673"/>
                </a:cubicBezTo>
                <a:lnTo>
                  <a:pt x="11409" y="4004"/>
                </a:lnTo>
                <a:cubicBezTo>
                  <a:pt x="11409" y="3770"/>
                  <a:pt x="11209" y="3570"/>
                  <a:pt x="10975" y="3570"/>
                </a:cubicBezTo>
                <a:close/>
                <a:moveTo>
                  <a:pt x="13544" y="3570"/>
                </a:moveTo>
                <a:cubicBezTo>
                  <a:pt x="13310" y="3570"/>
                  <a:pt x="13110" y="3770"/>
                  <a:pt x="13110" y="4004"/>
                </a:cubicBezTo>
                <a:lnTo>
                  <a:pt x="13110" y="7673"/>
                </a:lnTo>
                <a:cubicBezTo>
                  <a:pt x="13110" y="7906"/>
                  <a:pt x="13310" y="8073"/>
                  <a:pt x="13544" y="8073"/>
                </a:cubicBezTo>
                <a:lnTo>
                  <a:pt x="17547" y="8073"/>
                </a:lnTo>
                <a:cubicBezTo>
                  <a:pt x="17780" y="8073"/>
                  <a:pt x="17947" y="7906"/>
                  <a:pt x="17947" y="7673"/>
                </a:cubicBezTo>
                <a:lnTo>
                  <a:pt x="17947" y="4004"/>
                </a:lnTo>
                <a:cubicBezTo>
                  <a:pt x="17947" y="3770"/>
                  <a:pt x="17780" y="3570"/>
                  <a:pt x="17547" y="3570"/>
                </a:cubicBezTo>
                <a:close/>
                <a:moveTo>
                  <a:pt x="20082" y="3570"/>
                </a:moveTo>
                <a:cubicBezTo>
                  <a:pt x="19882" y="3570"/>
                  <a:pt x="19681" y="3770"/>
                  <a:pt x="19681" y="4004"/>
                </a:cubicBezTo>
                <a:lnTo>
                  <a:pt x="19681" y="7673"/>
                </a:lnTo>
                <a:cubicBezTo>
                  <a:pt x="19681" y="7906"/>
                  <a:pt x="19882" y="8073"/>
                  <a:pt x="20082" y="8073"/>
                </a:cubicBezTo>
                <a:lnTo>
                  <a:pt x="24085" y="8073"/>
                </a:lnTo>
                <a:cubicBezTo>
                  <a:pt x="24318" y="8073"/>
                  <a:pt x="24518" y="7906"/>
                  <a:pt x="24518" y="7673"/>
                </a:cubicBezTo>
                <a:lnTo>
                  <a:pt x="24518" y="4004"/>
                </a:lnTo>
                <a:cubicBezTo>
                  <a:pt x="24518" y="3770"/>
                  <a:pt x="24318" y="3570"/>
                  <a:pt x="24085" y="3570"/>
                </a:cubicBezTo>
                <a:close/>
                <a:moveTo>
                  <a:pt x="26653" y="3570"/>
                </a:moveTo>
                <a:cubicBezTo>
                  <a:pt x="26420" y="3570"/>
                  <a:pt x="26253" y="3770"/>
                  <a:pt x="26253" y="4004"/>
                </a:cubicBezTo>
                <a:lnTo>
                  <a:pt x="26253" y="7673"/>
                </a:lnTo>
                <a:cubicBezTo>
                  <a:pt x="26253" y="7906"/>
                  <a:pt x="26420" y="8073"/>
                  <a:pt x="26653" y="8073"/>
                </a:cubicBezTo>
                <a:lnTo>
                  <a:pt x="30656" y="8073"/>
                </a:lnTo>
                <a:cubicBezTo>
                  <a:pt x="30889" y="8073"/>
                  <a:pt x="31056" y="7906"/>
                  <a:pt x="31056" y="7673"/>
                </a:cubicBezTo>
                <a:lnTo>
                  <a:pt x="31056" y="4004"/>
                </a:lnTo>
                <a:cubicBezTo>
                  <a:pt x="31056" y="3770"/>
                  <a:pt x="30889" y="3570"/>
                  <a:pt x="30656" y="3570"/>
                </a:cubicBezTo>
                <a:close/>
                <a:moveTo>
                  <a:pt x="33224" y="3570"/>
                </a:moveTo>
                <a:cubicBezTo>
                  <a:pt x="32991" y="3570"/>
                  <a:pt x="32791" y="3770"/>
                  <a:pt x="32791" y="4004"/>
                </a:cubicBezTo>
                <a:lnTo>
                  <a:pt x="32791" y="7673"/>
                </a:lnTo>
                <a:cubicBezTo>
                  <a:pt x="32791" y="7906"/>
                  <a:pt x="32991" y="8073"/>
                  <a:pt x="33224" y="8073"/>
                </a:cubicBezTo>
                <a:lnTo>
                  <a:pt x="37194" y="8073"/>
                </a:lnTo>
                <a:cubicBezTo>
                  <a:pt x="37427" y="8073"/>
                  <a:pt x="37628" y="7906"/>
                  <a:pt x="37628" y="7673"/>
                </a:cubicBezTo>
                <a:lnTo>
                  <a:pt x="37628" y="4004"/>
                </a:lnTo>
                <a:cubicBezTo>
                  <a:pt x="37628" y="3770"/>
                  <a:pt x="37427" y="3570"/>
                  <a:pt x="37194" y="3570"/>
                </a:cubicBezTo>
                <a:close/>
                <a:moveTo>
                  <a:pt x="39762" y="3570"/>
                </a:moveTo>
                <a:cubicBezTo>
                  <a:pt x="39529" y="3570"/>
                  <a:pt x="39329" y="3770"/>
                  <a:pt x="39329" y="4004"/>
                </a:cubicBezTo>
                <a:lnTo>
                  <a:pt x="39329" y="7673"/>
                </a:lnTo>
                <a:cubicBezTo>
                  <a:pt x="39362" y="7906"/>
                  <a:pt x="39529" y="8073"/>
                  <a:pt x="39762" y="8073"/>
                </a:cubicBezTo>
                <a:lnTo>
                  <a:pt x="43765" y="8073"/>
                </a:lnTo>
                <a:cubicBezTo>
                  <a:pt x="43999" y="8073"/>
                  <a:pt x="44166" y="7906"/>
                  <a:pt x="44166" y="7673"/>
                </a:cubicBezTo>
                <a:lnTo>
                  <a:pt x="44166" y="4004"/>
                </a:lnTo>
                <a:cubicBezTo>
                  <a:pt x="44166" y="3770"/>
                  <a:pt x="43999" y="3570"/>
                  <a:pt x="43765" y="3570"/>
                </a:cubicBezTo>
                <a:close/>
                <a:moveTo>
                  <a:pt x="46334" y="3570"/>
                </a:moveTo>
                <a:cubicBezTo>
                  <a:pt x="46100" y="3570"/>
                  <a:pt x="45900" y="3770"/>
                  <a:pt x="45900" y="4004"/>
                </a:cubicBezTo>
                <a:lnTo>
                  <a:pt x="45900" y="7673"/>
                </a:lnTo>
                <a:cubicBezTo>
                  <a:pt x="45900" y="7906"/>
                  <a:pt x="46100" y="8073"/>
                  <a:pt x="46334" y="8073"/>
                </a:cubicBezTo>
                <a:lnTo>
                  <a:pt x="50337" y="8073"/>
                </a:lnTo>
                <a:cubicBezTo>
                  <a:pt x="50537" y="8073"/>
                  <a:pt x="50737" y="7906"/>
                  <a:pt x="50737" y="7673"/>
                </a:cubicBezTo>
                <a:lnTo>
                  <a:pt x="50737" y="4004"/>
                </a:lnTo>
                <a:cubicBezTo>
                  <a:pt x="50737" y="3770"/>
                  <a:pt x="50537" y="3570"/>
                  <a:pt x="50337" y="3570"/>
                </a:cubicBezTo>
                <a:close/>
                <a:moveTo>
                  <a:pt x="52872" y="3570"/>
                </a:moveTo>
                <a:cubicBezTo>
                  <a:pt x="52638" y="3570"/>
                  <a:pt x="52471" y="3770"/>
                  <a:pt x="52471" y="4004"/>
                </a:cubicBezTo>
                <a:lnTo>
                  <a:pt x="52471" y="7673"/>
                </a:lnTo>
                <a:cubicBezTo>
                  <a:pt x="52471" y="7906"/>
                  <a:pt x="52638" y="8073"/>
                  <a:pt x="52872" y="8073"/>
                </a:cubicBezTo>
                <a:lnTo>
                  <a:pt x="56875" y="8073"/>
                </a:lnTo>
                <a:cubicBezTo>
                  <a:pt x="57108" y="8073"/>
                  <a:pt x="57308" y="7906"/>
                  <a:pt x="57308" y="7673"/>
                </a:cubicBezTo>
                <a:lnTo>
                  <a:pt x="57308" y="4004"/>
                </a:lnTo>
                <a:cubicBezTo>
                  <a:pt x="57308" y="3770"/>
                  <a:pt x="57108" y="3570"/>
                  <a:pt x="56875" y="3570"/>
                </a:cubicBezTo>
                <a:close/>
                <a:moveTo>
                  <a:pt x="59443" y="3570"/>
                </a:moveTo>
                <a:cubicBezTo>
                  <a:pt x="59210" y="3570"/>
                  <a:pt x="59009" y="3770"/>
                  <a:pt x="59009" y="4004"/>
                </a:cubicBezTo>
                <a:lnTo>
                  <a:pt x="59009" y="7673"/>
                </a:lnTo>
                <a:cubicBezTo>
                  <a:pt x="59009" y="7906"/>
                  <a:pt x="59210" y="8073"/>
                  <a:pt x="59443" y="8073"/>
                </a:cubicBezTo>
                <a:lnTo>
                  <a:pt x="63446" y="8073"/>
                </a:lnTo>
                <a:cubicBezTo>
                  <a:pt x="63646" y="8073"/>
                  <a:pt x="63846" y="7906"/>
                  <a:pt x="63846" y="7673"/>
                </a:cubicBezTo>
                <a:lnTo>
                  <a:pt x="63846" y="4004"/>
                </a:lnTo>
                <a:cubicBezTo>
                  <a:pt x="63846" y="3770"/>
                  <a:pt x="63646" y="3570"/>
                  <a:pt x="63446" y="3570"/>
                </a:cubicBezTo>
                <a:close/>
                <a:moveTo>
                  <a:pt x="65981" y="3570"/>
                </a:moveTo>
                <a:cubicBezTo>
                  <a:pt x="65748" y="3570"/>
                  <a:pt x="65581" y="3770"/>
                  <a:pt x="65581" y="4004"/>
                </a:cubicBezTo>
                <a:lnTo>
                  <a:pt x="65581" y="7673"/>
                </a:lnTo>
                <a:cubicBezTo>
                  <a:pt x="65581" y="7906"/>
                  <a:pt x="65748" y="8073"/>
                  <a:pt x="65981" y="8073"/>
                </a:cubicBezTo>
                <a:lnTo>
                  <a:pt x="76555" y="8073"/>
                </a:lnTo>
                <a:cubicBezTo>
                  <a:pt x="76789" y="8073"/>
                  <a:pt x="76956" y="7906"/>
                  <a:pt x="76956" y="7673"/>
                </a:cubicBezTo>
                <a:lnTo>
                  <a:pt x="76956" y="4004"/>
                </a:lnTo>
                <a:cubicBezTo>
                  <a:pt x="76956" y="3770"/>
                  <a:pt x="76789" y="3570"/>
                  <a:pt x="76555" y="3570"/>
                </a:cubicBezTo>
                <a:close/>
                <a:moveTo>
                  <a:pt x="434" y="9041"/>
                </a:moveTo>
                <a:cubicBezTo>
                  <a:pt x="201" y="9041"/>
                  <a:pt x="1" y="9207"/>
                  <a:pt x="1" y="9441"/>
                </a:cubicBezTo>
                <a:lnTo>
                  <a:pt x="1" y="13110"/>
                </a:lnTo>
                <a:cubicBezTo>
                  <a:pt x="1" y="13344"/>
                  <a:pt x="201" y="13544"/>
                  <a:pt x="434" y="13544"/>
                </a:cubicBezTo>
                <a:lnTo>
                  <a:pt x="10975" y="13544"/>
                </a:lnTo>
                <a:cubicBezTo>
                  <a:pt x="11209" y="13544"/>
                  <a:pt x="11409" y="13344"/>
                  <a:pt x="11409" y="13110"/>
                </a:cubicBezTo>
                <a:lnTo>
                  <a:pt x="11409" y="9441"/>
                </a:lnTo>
                <a:cubicBezTo>
                  <a:pt x="11409" y="9207"/>
                  <a:pt x="11209" y="9041"/>
                  <a:pt x="10975" y="9041"/>
                </a:cubicBezTo>
                <a:close/>
                <a:moveTo>
                  <a:pt x="13544" y="9041"/>
                </a:moveTo>
                <a:cubicBezTo>
                  <a:pt x="13310" y="9041"/>
                  <a:pt x="13110" y="9207"/>
                  <a:pt x="13110" y="9441"/>
                </a:cubicBezTo>
                <a:lnTo>
                  <a:pt x="13110" y="13110"/>
                </a:lnTo>
                <a:cubicBezTo>
                  <a:pt x="13110" y="13344"/>
                  <a:pt x="13310" y="13544"/>
                  <a:pt x="13544" y="13544"/>
                </a:cubicBezTo>
                <a:lnTo>
                  <a:pt x="17547" y="13544"/>
                </a:lnTo>
                <a:cubicBezTo>
                  <a:pt x="17780" y="13544"/>
                  <a:pt x="17947" y="13344"/>
                  <a:pt x="17947" y="13110"/>
                </a:cubicBezTo>
                <a:lnTo>
                  <a:pt x="17947" y="9441"/>
                </a:lnTo>
                <a:cubicBezTo>
                  <a:pt x="17947" y="9207"/>
                  <a:pt x="17780" y="9041"/>
                  <a:pt x="17547" y="9041"/>
                </a:cubicBezTo>
                <a:close/>
                <a:moveTo>
                  <a:pt x="20082" y="9041"/>
                </a:moveTo>
                <a:cubicBezTo>
                  <a:pt x="19882" y="9041"/>
                  <a:pt x="19681" y="9207"/>
                  <a:pt x="19681" y="9441"/>
                </a:cubicBezTo>
                <a:lnTo>
                  <a:pt x="19681" y="13110"/>
                </a:lnTo>
                <a:cubicBezTo>
                  <a:pt x="19681" y="13344"/>
                  <a:pt x="19882" y="13544"/>
                  <a:pt x="20082" y="13544"/>
                </a:cubicBezTo>
                <a:lnTo>
                  <a:pt x="24085" y="13544"/>
                </a:lnTo>
                <a:cubicBezTo>
                  <a:pt x="24318" y="13544"/>
                  <a:pt x="24518" y="13344"/>
                  <a:pt x="24518" y="13110"/>
                </a:cubicBezTo>
                <a:lnTo>
                  <a:pt x="24518" y="9441"/>
                </a:lnTo>
                <a:cubicBezTo>
                  <a:pt x="24518" y="9207"/>
                  <a:pt x="24318" y="9041"/>
                  <a:pt x="24085" y="9041"/>
                </a:cubicBezTo>
                <a:close/>
                <a:moveTo>
                  <a:pt x="26653" y="9041"/>
                </a:moveTo>
                <a:cubicBezTo>
                  <a:pt x="26420" y="9041"/>
                  <a:pt x="26253" y="9207"/>
                  <a:pt x="26253" y="9441"/>
                </a:cubicBezTo>
                <a:lnTo>
                  <a:pt x="26253" y="13110"/>
                </a:lnTo>
                <a:cubicBezTo>
                  <a:pt x="26253" y="13344"/>
                  <a:pt x="26420" y="13544"/>
                  <a:pt x="26653" y="13544"/>
                </a:cubicBezTo>
                <a:lnTo>
                  <a:pt x="30656" y="13544"/>
                </a:lnTo>
                <a:cubicBezTo>
                  <a:pt x="30889" y="13544"/>
                  <a:pt x="31056" y="13344"/>
                  <a:pt x="31056" y="13110"/>
                </a:cubicBezTo>
                <a:lnTo>
                  <a:pt x="31056" y="9441"/>
                </a:lnTo>
                <a:cubicBezTo>
                  <a:pt x="31056" y="9207"/>
                  <a:pt x="30889" y="9041"/>
                  <a:pt x="30656" y="9041"/>
                </a:cubicBezTo>
                <a:close/>
                <a:moveTo>
                  <a:pt x="33224" y="9041"/>
                </a:moveTo>
                <a:cubicBezTo>
                  <a:pt x="32991" y="9041"/>
                  <a:pt x="32791" y="9207"/>
                  <a:pt x="32791" y="9441"/>
                </a:cubicBezTo>
                <a:lnTo>
                  <a:pt x="32791" y="13110"/>
                </a:lnTo>
                <a:cubicBezTo>
                  <a:pt x="32791" y="13344"/>
                  <a:pt x="32991" y="13544"/>
                  <a:pt x="33224" y="13544"/>
                </a:cubicBezTo>
                <a:lnTo>
                  <a:pt x="37194" y="13544"/>
                </a:lnTo>
                <a:cubicBezTo>
                  <a:pt x="37427" y="13544"/>
                  <a:pt x="37628" y="13344"/>
                  <a:pt x="37628" y="13110"/>
                </a:cubicBezTo>
                <a:lnTo>
                  <a:pt x="37628" y="9441"/>
                </a:lnTo>
                <a:cubicBezTo>
                  <a:pt x="37628" y="9207"/>
                  <a:pt x="37427" y="9041"/>
                  <a:pt x="37194" y="9041"/>
                </a:cubicBezTo>
                <a:close/>
                <a:moveTo>
                  <a:pt x="39762" y="9041"/>
                </a:moveTo>
                <a:cubicBezTo>
                  <a:pt x="39529" y="9041"/>
                  <a:pt x="39329" y="9207"/>
                  <a:pt x="39329" y="9441"/>
                </a:cubicBezTo>
                <a:lnTo>
                  <a:pt x="39329" y="13110"/>
                </a:lnTo>
                <a:cubicBezTo>
                  <a:pt x="39362" y="13344"/>
                  <a:pt x="39529" y="13544"/>
                  <a:pt x="39762" y="13544"/>
                </a:cubicBezTo>
                <a:lnTo>
                  <a:pt x="43765" y="13544"/>
                </a:lnTo>
                <a:cubicBezTo>
                  <a:pt x="43999" y="13544"/>
                  <a:pt x="44166" y="13344"/>
                  <a:pt x="44166" y="13110"/>
                </a:cubicBezTo>
                <a:lnTo>
                  <a:pt x="44166" y="9441"/>
                </a:lnTo>
                <a:cubicBezTo>
                  <a:pt x="44166" y="9207"/>
                  <a:pt x="43999" y="9041"/>
                  <a:pt x="43765" y="9041"/>
                </a:cubicBezTo>
                <a:close/>
                <a:moveTo>
                  <a:pt x="46334" y="9041"/>
                </a:moveTo>
                <a:cubicBezTo>
                  <a:pt x="46100" y="9041"/>
                  <a:pt x="45900" y="9207"/>
                  <a:pt x="45900" y="9441"/>
                </a:cubicBezTo>
                <a:lnTo>
                  <a:pt x="45900" y="13110"/>
                </a:lnTo>
                <a:cubicBezTo>
                  <a:pt x="45900" y="13344"/>
                  <a:pt x="46100" y="13544"/>
                  <a:pt x="46334" y="13544"/>
                </a:cubicBezTo>
                <a:lnTo>
                  <a:pt x="50337" y="13544"/>
                </a:lnTo>
                <a:cubicBezTo>
                  <a:pt x="50537" y="13544"/>
                  <a:pt x="50737" y="13344"/>
                  <a:pt x="50737" y="13110"/>
                </a:cubicBezTo>
                <a:lnTo>
                  <a:pt x="50737" y="9441"/>
                </a:lnTo>
                <a:cubicBezTo>
                  <a:pt x="50737" y="9207"/>
                  <a:pt x="50537" y="9041"/>
                  <a:pt x="50337" y="9041"/>
                </a:cubicBezTo>
                <a:close/>
                <a:moveTo>
                  <a:pt x="52872" y="9041"/>
                </a:moveTo>
                <a:cubicBezTo>
                  <a:pt x="52638" y="9041"/>
                  <a:pt x="52471" y="9207"/>
                  <a:pt x="52471" y="9441"/>
                </a:cubicBezTo>
                <a:lnTo>
                  <a:pt x="52471" y="13110"/>
                </a:lnTo>
                <a:cubicBezTo>
                  <a:pt x="52471" y="13344"/>
                  <a:pt x="52638" y="13544"/>
                  <a:pt x="52872" y="13544"/>
                </a:cubicBezTo>
                <a:lnTo>
                  <a:pt x="56875" y="13544"/>
                </a:lnTo>
                <a:cubicBezTo>
                  <a:pt x="57108" y="13544"/>
                  <a:pt x="57308" y="13344"/>
                  <a:pt x="57308" y="13110"/>
                </a:cubicBezTo>
                <a:lnTo>
                  <a:pt x="57308" y="9441"/>
                </a:lnTo>
                <a:cubicBezTo>
                  <a:pt x="57308" y="9207"/>
                  <a:pt x="57108" y="9041"/>
                  <a:pt x="56875" y="9041"/>
                </a:cubicBezTo>
                <a:close/>
                <a:moveTo>
                  <a:pt x="59443" y="9041"/>
                </a:moveTo>
                <a:cubicBezTo>
                  <a:pt x="59210" y="9041"/>
                  <a:pt x="59009" y="9207"/>
                  <a:pt x="59009" y="9441"/>
                </a:cubicBezTo>
                <a:lnTo>
                  <a:pt x="59009" y="13110"/>
                </a:lnTo>
                <a:cubicBezTo>
                  <a:pt x="59009" y="13344"/>
                  <a:pt x="59210" y="13544"/>
                  <a:pt x="59443" y="13544"/>
                </a:cubicBezTo>
                <a:lnTo>
                  <a:pt x="63446" y="13544"/>
                </a:lnTo>
                <a:cubicBezTo>
                  <a:pt x="63646" y="13544"/>
                  <a:pt x="63846" y="13344"/>
                  <a:pt x="63846" y="13110"/>
                </a:cubicBezTo>
                <a:lnTo>
                  <a:pt x="63846" y="9441"/>
                </a:lnTo>
                <a:cubicBezTo>
                  <a:pt x="63846" y="9207"/>
                  <a:pt x="63646" y="9041"/>
                  <a:pt x="63446" y="9041"/>
                </a:cubicBezTo>
                <a:close/>
                <a:moveTo>
                  <a:pt x="434" y="14978"/>
                </a:moveTo>
                <a:cubicBezTo>
                  <a:pt x="201" y="14978"/>
                  <a:pt x="1" y="15145"/>
                  <a:pt x="1" y="15378"/>
                </a:cubicBezTo>
                <a:lnTo>
                  <a:pt x="1" y="19048"/>
                </a:lnTo>
                <a:cubicBezTo>
                  <a:pt x="1" y="19281"/>
                  <a:pt x="201" y="19481"/>
                  <a:pt x="434" y="19481"/>
                </a:cubicBezTo>
                <a:lnTo>
                  <a:pt x="4437" y="19481"/>
                </a:lnTo>
                <a:cubicBezTo>
                  <a:pt x="4671" y="19481"/>
                  <a:pt x="4837" y="19281"/>
                  <a:pt x="4837" y="19048"/>
                </a:cubicBezTo>
                <a:lnTo>
                  <a:pt x="4837" y="15378"/>
                </a:lnTo>
                <a:cubicBezTo>
                  <a:pt x="4837" y="15145"/>
                  <a:pt x="4671" y="14978"/>
                  <a:pt x="4437" y="14978"/>
                </a:cubicBezTo>
                <a:close/>
                <a:moveTo>
                  <a:pt x="6972" y="14978"/>
                </a:moveTo>
                <a:cubicBezTo>
                  <a:pt x="6739" y="14978"/>
                  <a:pt x="6572" y="15145"/>
                  <a:pt x="6572" y="15378"/>
                </a:cubicBezTo>
                <a:lnTo>
                  <a:pt x="6572" y="19048"/>
                </a:lnTo>
                <a:cubicBezTo>
                  <a:pt x="6572" y="19281"/>
                  <a:pt x="6739" y="19481"/>
                  <a:pt x="6972" y="19481"/>
                </a:cubicBezTo>
                <a:lnTo>
                  <a:pt x="10975" y="19481"/>
                </a:lnTo>
                <a:cubicBezTo>
                  <a:pt x="11209" y="19481"/>
                  <a:pt x="11409" y="19281"/>
                  <a:pt x="11409" y="19048"/>
                </a:cubicBezTo>
                <a:lnTo>
                  <a:pt x="11409" y="15378"/>
                </a:lnTo>
                <a:cubicBezTo>
                  <a:pt x="11409" y="15145"/>
                  <a:pt x="11209" y="14978"/>
                  <a:pt x="10975" y="14978"/>
                </a:cubicBezTo>
                <a:close/>
                <a:moveTo>
                  <a:pt x="13544" y="14978"/>
                </a:moveTo>
                <a:cubicBezTo>
                  <a:pt x="13310" y="14978"/>
                  <a:pt x="13110" y="15145"/>
                  <a:pt x="13110" y="15378"/>
                </a:cubicBezTo>
                <a:lnTo>
                  <a:pt x="13110" y="19048"/>
                </a:lnTo>
                <a:cubicBezTo>
                  <a:pt x="13110" y="19281"/>
                  <a:pt x="13310" y="19481"/>
                  <a:pt x="13544" y="19481"/>
                </a:cubicBezTo>
                <a:lnTo>
                  <a:pt x="17547" y="19481"/>
                </a:lnTo>
                <a:cubicBezTo>
                  <a:pt x="17780" y="19481"/>
                  <a:pt x="17947" y="19281"/>
                  <a:pt x="17947" y="19048"/>
                </a:cubicBezTo>
                <a:lnTo>
                  <a:pt x="17947" y="15378"/>
                </a:lnTo>
                <a:cubicBezTo>
                  <a:pt x="17947" y="15145"/>
                  <a:pt x="17780" y="14978"/>
                  <a:pt x="17547" y="14978"/>
                </a:cubicBezTo>
                <a:close/>
                <a:moveTo>
                  <a:pt x="20082" y="14978"/>
                </a:moveTo>
                <a:cubicBezTo>
                  <a:pt x="19882" y="14978"/>
                  <a:pt x="19681" y="15145"/>
                  <a:pt x="19681" y="15378"/>
                </a:cubicBezTo>
                <a:lnTo>
                  <a:pt x="19681" y="19048"/>
                </a:lnTo>
                <a:cubicBezTo>
                  <a:pt x="19681" y="19281"/>
                  <a:pt x="19882" y="19481"/>
                  <a:pt x="20082" y="19481"/>
                </a:cubicBezTo>
                <a:lnTo>
                  <a:pt x="24085" y="19481"/>
                </a:lnTo>
                <a:cubicBezTo>
                  <a:pt x="24318" y="19481"/>
                  <a:pt x="24518" y="19281"/>
                  <a:pt x="24518" y="19048"/>
                </a:cubicBezTo>
                <a:lnTo>
                  <a:pt x="24518" y="15378"/>
                </a:lnTo>
                <a:cubicBezTo>
                  <a:pt x="24518" y="15145"/>
                  <a:pt x="24318" y="14978"/>
                  <a:pt x="24085" y="14978"/>
                </a:cubicBezTo>
                <a:close/>
                <a:moveTo>
                  <a:pt x="26653" y="14978"/>
                </a:moveTo>
                <a:cubicBezTo>
                  <a:pt x="26420" y="14978"/>
                  <a:pt x="26253" y="15145"/>
                  <a:pt x="26253" y="15378"/>
                </a:cubicBezTo>
                <a:lnTo>
                  <a:pt x="26253" y="19048"/>
                </a:lnTo>
                <a:cubicBezTo>
                  <a:pt x="26253" y="19281"/>
                  <a:pt x="26420" y="19481"/>
                  <a:pt x="26653" y="19481"/>
                </a:cubicBezTo>
                <a:lnTo>
                  <a:pt x="30656" y="19481"/>
                </a:lnTo>
                <a:cubicBezTo>
                  <a:pt x="30889" y="19481"/>
                  <a:pt x="31056" y="19281"/>
                  <a:pt x="31056" y="19048"/>
                </a:cubicBezTo>
                <a:lnTo>
                  <a:pt x="31056" y="15378"/>
                </a:lnTo>
                <a:cubicBezTo>
                  <a:pt x="31056" y="15145"/>
                  <a:pt x="30889" y="14978"/>
                  <a:pt x="30656" y="14978"/>
                </a:cubicBezTo>
                <a:close/>
                <a:moveTo>
                  <a:pt x="33224" y="14978"/>
                </a:moveTo>
                <a:cubicBezTo>
                  <a:pt x="32991" y="14978"/>
                  <a:pt x="32791" y="15145"/>
                  <a:pt x="32791" y="15378"/>
                </a:cubicBezTo>
                <a:lnTo>
                  <a:pt x="32791" y="19048"/>
                </a:lnTo>
                <a:cubicBezTo>
                  <a:pt x="32791" y="19281"/>
                  <a:pt x="32991" y="19481"/>
                  <a:pt x="33224" y="19481"/>
                </a:cubicBezTo>
                <a:lnTo>
                  <a:pt x="37194" y="19481"/>
                </a:lnTo>
                <a:cubicBezTo>
                  <a:pt x="37427" y="19481"/>
                  <a:pt x="37628" y="19281"/>
                  <a:pt x="37628" y="19048"/>
                </a:cubicBezTo>
                <a:lnTo>
                  <a:pt x="37628" y="15378"/>
                </a:lnTo>
                <a:cubicBezTo>
                  <a:pt x="37628" y="15145"/>
                  <a:pt x="37427" y="14978"/>
                  <a:pt x="37194" y="14978"/>
                </a:cubicBezTo>
                <a:close/>
                <a:moveTo>
                  <a:pt x="39762" y="14978"/>
                </a:moveTo>
                <a:cubicBezTo>
                  <a:pt x="39529" y="14978"/>
                  <a:pt x="39329" y="15145"/>
                  <a:pt x="39329" y="15378"/>
                </a:cubicBezTo>
                <a:lnTo>
                  <a:pt x="39329" y="19048"/>
                </a:lnTo>
                <a:cubicBezTo>
                  <a:pt x="39362" y="19281"/>
                  <a:pt x="39529" y="19481"/>
                  <a:pt x="39762" y="19481"/>
                </a:cubicBezTo>
                <a:lnTo>
                  <a:pt x="43765" y="19481"/>
                </a:lnTo>
                <a:cubicBezTo>
                  <a:pt x="43999" y="19481"/>
                  <a:pt x="44166" y="19281"/>
                  <a:pt x="44166" y="19048"/>
                </a:cubicBezTo>
                <a:lnTo>
                  <a:pt x="44166" y="15378"/>
                </a:lnTo>
                <a:cubicBezTo>
                  <a:pt x="44166" y="15145"/>
                  <a:pt x="43999" y="14978"/>
                  <a:pt x="43765" y="14978"/>
                </a:cubicBezTo>
                <a:close/>
                <a:moveTo>
                  <a:pt x="46334" y="14978"/>
                </a:moveTo>
                <a:cubicBezTo>
                  <a:pt x="46100" y="14978"/>
                  <a:pt x="45900" y="15145"/>
                  <a:pt x="45900" y="15378"/>
                </a:cubicBezTo>
                <a:lnTo>
                  <a:pt x="45900" y="19048"/>
                </a:lnTo>
                <a:cubicBezTo>
                  <a:pt x="45900" y="19281"/>
                  <a:pt x="46100" y="19481"/>
                  <a:pt x="46334" y="19481"/>
                </a:cubicBezTo>
                <a:lnTo>
                  <a:pt x="50337" y="19481"/>
                </a:lnTo>
                <a:cubicBezTo>
                  <a:pt x="50537" y="19481"/>
                  <a:pt x="50737" y="19281"/>
                  <a:pt x="50737" y="19048"/>
                </a:cubicBezTo>
                <a:lnTo>
                  <a:pt x="50737" y="15378"/>
                </a:lnTo>
                <a:cubicBezTo>
                  <a:pt x="50737" y="15145"/>
                  <a:pt x="50537" y="14978"/>
                  <a:pt x="50337" y="14978"/>
                </a:cubicBezTo>
                <a:close/>
                <a:moveTo>
                  <a:pt x="52872" y="14978"/>
                </a:moveTo>
                <a:cubicBezTo>
                  <a:pt x="52638" y="14978"/>
                  <a:pt x="52471" y="15145"/>
                  <a:pt x="52471" y="15378"/>
                </a:cubicBezTo>
                <a:lnTo>
                  <a:pt x="52471" y="19048"/>
                </a:lnTo>
                <a:cubicBezTo>
                  <a:pt x="52471" y="19281"/>
                  <a:pt x="52638" y="19481"/>
                  <a:pt x="52872" y="19481"/>
                </a:cubicBezTo>
                <a:lnTo>
                  <a:pt x="56875" y="19481"/>
                </a:lnTo>
                <a:cubicBezTo>
                  <a:pt x="57108" y="19481"/>
                  <a:pt x="57308" y="19281"/>
                  <a:pt x="57308" y="19048"/>
                </a:cubicBezTo>
                <a:lnTo>
                  <a:pt x="57308" y="15378"/>
                </a:lnTo>
                <a:cubicBezTo>
                  <a:pt x="57308" y="15145"/>
                  <a:pt x="57108" y="14978"/>
                  <a:pt x="56875" y="14978"/>
                </a:cubicBezTo>
                <a:close/>
                <a:moveTo>
                  <a:pt x="59443" y="14978"/>
                </a:moveTo>
                <a:cubicBezTo>
                  <a:pt x="59210" y="14978"/>
                  <a:pt x="59009" y="15145"/>
                  <a:pt x="59009" y="15378"/>
                </a:cubicBezTo>
                <a:lnTo>
                  <a:pt x="59009" y="19048"/>
                </a:lnTo>
                <a:cubicBezTo>
                  <a:pt x="59009" y="19281"/>
                  <a:pt x="59210" y="19481"/>
                  <a:pt x="59443" y="19481"/>
                </a:cubicBezTo>
                <a:lnTo>
                  <a:pt x="63446" y="19481"/>
                </a:lnTo>
                <a:cubicBezTo>
                  <a:pt x="63646" y="19481"/>
                  <a:pt x="63846" y="19281"/>
                  <a:pt x="63846" y="19048"/>
                </a:cubicBezTo>
                <a:lnTo>
                  <a:pt x="63846" y="15378"/>
                </a:lnTo>
                <a:cubicBezTo>
                  <a:pt x="63846" y="15145"/>
                  <a:pt x="63646" y="14978"/>
                  <a:pt x="63446" y="14978"/>
                </a:cubicBezTo>
                <a:close/>
                <a:moveTo>
                  <a:pt x="65981" y="14978"/>
                </a:moveTo>
                <a:cubicBezTo>
                  <a:pt x="65748" y="14978"/>
                  <a:pt x="65581" y="15145"/>
                  <a:pt x="65581" y="15378"/>
                </a:cubicBezTo>
                <a:lnTo>
                  <a:pt x="65581" y="19048"/>
                </a:lnTo>
                <a:cubicBezTo>
                  <a:pt x="65581" y="19281"/>
                  <a:pt x="65748" y="19481"/>
                  <a:pt x="65981" y="19481"/>
                </a:cubicBezTo>
                <a:lnTo>
                  <a:pt x="69984" y="19481"/>
                </a:lnTo>
                <a:cubicBezTo>
                  <a:pt x="70217" y="19481"/>
                  <a:pt x="70418" y="19281"/>
                  <a:pt x="70418" y="19048"/>
                </a:cubicBezTo>
                <a:lnTo>
                  <a:pt x="70418" y="15378"/>
                </a:lnTo>
                <a:cubicBezTo>
                  <a:pt x="70418" y="15145"/>
                  <a:pt x="70217" y="14978"/>
                  <a:pt x="69984" y="14978"/>
                </a:cubicBezTo>
                <a:close/>
                <a:moveTo>
                  <a:pt x="65981" y="9041"/>
                </a:moveTo>
                <a:cubicBezTo>
                  <a:pt x="65748" y="9041"/>
                  <a:pt x="65581" y="9207"/>
                  <a:pt x="65581" y="9441"/>
                </a:cubicBezTo>
                <a:lnTo>
                  <a:pt x="65581" y="13110"/>
                </a:lnTo>
                <a:cubicBezTo>
                  <a:pt x="65581" y="13344"/>
                  <a:pt x="65748" y="13544"/>
                  <a:pt x="65981" y="13544"/>
                </a:cubicBezTo>
                <a:lnTo>
                  <a:pt x="71719" y="13544"/>
                </a:lnTo>
                <a:cubicBezTo>
                  <a:pt x="71952" y="13544"/>
                  <a:pt x="72119" y="13744"/>
                  <a:pt x="72119" y="13944"/>
                </a:cubicBezTo>
                <a:lnTo>
                  <a:pt x="72119" y="19048"/>
                </a:lnTo>
                <a:cubicBezTo>
                  <a:pt x="72119" y="19281"/>
                  <a:pt x="72319" y="19481"/>
                  <a:pt x="72552" y="19481"/>
                </a:cubicBezTo>
                <a:lnTo>
                  <a:pt x="76555" y="19481"/>
                </a:lnTo>
                <a:cubicBezTo>
                  <a:pt x="76789" y="19481"/>
                  <a:pt x="76956" y="19281"/>
                  <a:pt x="76956" y="19048"/>
                </a:cubicBezTo>
                <a:lnTo>
                  <a:pt x="76956" y="9441"/>
                </a:lnTo>
                <a:cubicBezTo>
                  <a:pt x="76956" y="9207"/>
                  <a:pt x="76789" y="9041"/>
                  <a:pt x="76555" y="9041"/>
                </a:cubicBezTo>
                <a:close/>
                <a:moveTo>
                  <a:pt x="434" y="20916"/>
                </a:moveTo>
                <a:cubicBezTo>
                  <a:pt x="201" y="20916"/>
                  <a:pt x="1" y="21083"/>
                  <a:pt x="1" y="21316"/>
                </a:cubicBezTo>
                <a:lnTo>
                  <a:pt x="1" y="24985"/>
                </a:lnTo>
                <a:cubicBezTo>
                  <a:pt x="1" y="25219"/>
                  <a:pt x="201" y="25419"/>
                  <a:pt x="434" y="25419"/>
                </a:cubicBezTo>
                <a:lnTo>
                  <a:pt x="4437" y="25419"/>
                </a:lnTo>
                <a:cubicBezTo>
                  <a:pt x="4671" y="25419"/>
                  <a:pt x="4837" y="25219"/>
                  <a:pt x="4837" y="24985"/>
                </a:cubicBezTo>
                <a:lnTo>
                  <a:pt x="4837" y="21316"/>
                </a:lnTo>
                <a:cubicBezTo>
                  <a:pt x="4837" y="21083"/>
                  <a:pt x="4671" y="20916"/>
                  <a:pt x="4437" y="20916"/>
                </a:cubicBezTo>
                <a:close/>
                <a:moveTo>
                  <a:pt x="6972" y="20916"/>
                </a:moveTo>
                <a:cubicBezTo>
                  <a:pt x="6739" y="20916"/>
                  <a:pt x="6572" y="21083"/>
                  <a:pt x="6572" y="21316"/>
                </a:cubicBezTo>
                <a:lnTo>
                  <a:pt x="6572" y="24985"/>
                </a:lnTo>
                <a:cubicBezTo>
                  <a:pt x="6572" y="25219"/>
                  <a:pt x="6739" y="25419"/>
                  <a:pt x="6972" y="25419"/>
                </a:cubicBezTo>
                <a:lnTo>
                  <a:pt x="10975" y="25419"/>
                </a:lnTo>
                <a:cubicBezTo>
                  <a:pt x="11209" y="25419"/>
                  <a:pt x="11409" y="25219"/>
                  <a:pt x="11409" y="24985"/>
                </a:cubicBezTo>
                <a:lnTo>
                  <a:pt x="11409" y="21316"/>
                </a:lnTo>
                <a:cubicBezTo>
                  <a:pt x="11409" y="21083"/>
                  <a:pt x="11209" y="20916"/>
                  <a:pt x="10975" y="20916"/>
                </a:cubicBezTo>
                <a:close/>
                <a:moveTo>
                  <a:pt x="13544" y="20916"/>
                </a:moveTo>
                <a:cubicBezTo>
                  <a:pt x="13310" y="20916"/>
                  <a:pt x="13110" y="21083"/>
                  <a:pt x="13110" y="21316"/>
                </a:cubicBezTo>
                <a:lnTo>
                  <a:pt x="13110" y="24985"/>
                </a:lnTo>
                <a:cubicBezTo>
                  <a:pt x="13110" y="25219"/>
                  <a:pt x="13310" y="25419"/>
                  <a:pt x="13544" y="25419"/>
                </a:cubicBezTo>
                <a:lnTo>
                  <a:pt x="17547" y="25419"/>
                </a:lnTo>
                <a:cubicBezTo>
                  <a:pt x="17780" y="25419"/>
                  <a:pt x="17947" y="25219"/>
                  <a:pt x="17947" y="24985"/>
                </a:cubicBezTo>
                <a:lnTo>
                  <a:pt x="17947" y="21316"/>
                </a:lnTo>
                <a:cubicBezTo>
                  <a:pt x="17947" y="21083"/>
                  <a:pt x="17780" y="20916"/>
                  <a:pt x="17547" y="20916"/>
                </a:cubicBezTo>
                <a:close/>
                <a:moveTo>
                  <a:pt x="20082" y="20916"/>
                </a:moveTo>
                <a:cubicBezTo>
                  <a:pt x="19882" y="20916"/>
                  <a:pt x="19681" y="21083"/>
                  <a:pt x="19681" y="21316"/>
                </a:cubicBezTo>
                <a:lnTo>
                  <a:pt x="19681" y="24985"/>
                </a:lnTo>
                <a:cubicBezTo>
                  <a:pt x="19681" y="25219"/>
                  <a:pt x="19882" y="25419"/>
                  <a:pt x="20082" y="25419"/>
                </a:cubicBezTo>
                <a:lnTo>
                  <a:pt x="24085" y="25419"/>
                </a:lnTo>
                <a:cubicBezTo>
                  <a:pt x="24318" y="25419"/>
                  <a:pt x="24518" y="25219"/>
                  <a:pt x="24518" y="24985"/>
                </a:cubicBezTo>
                <a:lnTo>
                  <a:pt x="24518" y="21316"/>
                </a:lnTo>
                <a:cubicBezTo>
                  <a:pt x="24518" y="21083"/>
                  <a:pt x="24318" y="20916"/>
                  <a:pt x="24085" y="20916"/>
                </a:cubicBezTo>
                <a:close/>
                <a:moveTo>
                  <a:pt x="26653" y="20916"/>
                </a:moveTo>
                <a:cubicBezTo>
                  <a:pt x="26420" y="20916"/>
                  <a:pt x="26253" y="21083"/>
                  <a:pt x="26253" y="21316"/>
                </a:cubicBezTo>
                <a:lnTo>
                  <a:pt x="26253" y="24985"/>
                </a:lnTo>
                <a:cubicBezTo>
                  <a:pt x="26253" y="25219"/>
                  <a:pt x="26420" y="25419"/>
                  <a:pt x="26653" y="25419"/>
                </a:cubicBezTo>
                <a:lnTo>
                  <a:pt x="30656" y="25419"/>
                </a:lnTo>
                <a:cubicBezTo>
                  <a:pt x="30889" y="25419"/>
                  <a:pt x="31056" y="25219"/>
                  <a:pt x="31056" y="24985"/>
                </a:cubicBezTo>
                <a:lnTo>
                  <a:pt x="31056" y="21316"/>
                </a:lnTo>
                <a:cubicBezTo>
                  <a:pt x="31056" y="21083"/>
                  <a:pt x="30889" y="20916"/>
                  <a:pt x="30656" y="20916"/>
                </a:cubicBezTo>
                <a:close/>
                <a:moveTo>
                  <a:pt x="33224" y="20916"/>
                </a:moveTo>
                <a:cubicBezTo>
                  <a:pt x="32991" y="20916"/>
                  <a:pt x="32791" y="21083"/>
                  <a:pt x="32791" y="21316"/>
                </a:cubicBezTo>
                <a:lnTo>
                  <a:pt x="32791" y="24985"/>
                </a:lnTo>
                <a:cubicBezTo>
                  <a:pt x="32791" y="25219"/>
                  <a:pt x="32991" y="25419"/>
                  <a:pt x="33224" y="25419"/>
                </a:cubicBezTo>
                <a:lnTo>
                  <a:pt x="37194" y="25419"/>
                </a:lnTo>
                <a:cubicBezTo>
                  <a:pt x="37427" y="25419"/>
                  <a:pt x="37628" y="25219"/>
                  <a:pt x="37628" y="24985"/>
                </a:cubicBezTo>
                <a:lnTo>
                  <a:pt x="37628" y="21316"/>
                </a:lnTo>
                <a:cubicBezTo>
                  <a:pt x="37628" y="21083"/>
                  <a:pt x="37427" y="20916"/>
                  <a:pt x="37194" y="20916"/>
                </a:cubicBezTo>
                <a:close/>
                <a:moveTo>
                  <a:pt x="39762" y="20916"/>
                </a:moveTo>
                <a:cubicBezTo>
                  <a:pt x="39529" y="20916"/>
                  <a:pt x="39329" y="21083"/>
                  <a:pt x="39329" y="21316"/>
                </a:cubicBezTo>
                <a:lnTo>
                  <a:pt x="39329" y="24985"/>
                </a:lnTo>
                <a:cubicBezTo>
                  <a:pt x="39362" y="25219"/>
                  <a:pt x="39529" y="25419"/>
                  <a:pt x="39762" y="25419"/>
                </a:cubicBezTo>
                <a:lnTo>
                  <a:pt x="43765" y="25419"/>
                </a:lnTo>
                <a:cubicBezTo>
                  <a:pt x="43999" y="25419"/>
                  <a:pt x="44166" y="25219"/>
                  <a:pt x="44166" y="24985"/>
                </a:cubicBezTo>
                <a:lnTo>
                  <a:pt x="44166" y="21316"/>
                </a:lnTo>
                <a:cubicBezTo>
                  <a:pt x="44166" y="21083"/>
                  <a:pt x="43999" y="20916"/>
                  <a:pt x="43765" y="20916"/>
                </a:cubicBezTo>
                <a:close/>
                <a:moveTo>
                  <a:pt x="46334" y="20916"/>
                </a:moveTo>
                <a:cubicBezTo>
                  <a:pt x="46100" y="20916"/>
                  <a:pt x="45900" y="21083"/>
                  <a:pt x="45900" y="21316"/>
                </a:cubicBezTo>
                <a:lnTo>
                  <a:pt x="45900" y="24985"/>
                </a:lnTo>
                <a:cubicBezTo>
                  <a:pt x="45900" y="25219"/>
                  <a:pt x="46100" y="25419"/>
                  <a:pt x="46334" y="25419"/>
                </a:cubicBezTo>
                <a:lnTo>
                  <a:pt x="50337" y="25419"/>
                </a:lnTo>
                <a:cubicBezTo>
                  <a:pt x="50537" y="25419"/>
                  <a:pt x="50737" y="25219"/>
                  <a:pt x="50737" y="24985"/>
                </a:cubicBezTo>
                <a:lnTo>
                  <a:pt x="50737" y="21316"/>
                </a:lnTo>
                <a:cubicBezTo>
                  <a:pt x="50737" y="21083"/>
                  <a:pt x="50537" y="20916"/>
                  <a:pt x="50337" y="20916"/>
                </a:cubicBezTo>
                <a:close/>
                <a:moveTo>
                  <a:pt x="52872" y="20916"/>
                </a:moveTo>
                <a:cubicBezTo>
                  <a:pt x="52638" y="20916"/>
                  <a:pt x="52471" y="21083"/>
                  <a:pt x="52471" y="21316"/>
                </a:cubicBezTo>
                <a:lnTo>
                  <a:pt x="52471" y="24985"/>
                </a:lnTo>
                <a:cubicBezTo>
                  <a:pt x="52471" y="25219"/>
                  <a:pt x="52638" y="25419"/>
                  <a:pt x="52872" y="25419"/>
                </a:cubicBezTo>
                <a:lnTo>
                  <a:pt x="56875" y="25419"/>
                </a:lnTo>
                <a:cubicBezTo>
                  <a:pt x="57108" y="25419"/>
                  <a:pt x="57308" y="25219"/>
                  <a:pt x="57308" y="24985"/>
                </a:cubicBezTo>
                <a:lnTo>
                  <a:pt x="57308" y="21316"/>
                </a:lnTo>
                <a:cubicBezTo>
                  <a:pt x="57308" y="21083"/>
                  <a:pt x="57108" y="20916"/>
                  <a:pt x="56875" y="20916"/>
                </a:cubicBezTo>
                <a:close/>
                <a:moveTo>
                  <a:pt x="59443" y="20916"/>
                </a:moveTo>
                <a:cubicBezTo>
                  <a:pt x="59210" y="20916"/>
                  <a:pt x="59009" y="21083"/>
                  <a:pt x="59009" y="21316"/>
                </a:cubicBezTo>
                <a:lnTo>
                  <a:pt x="59009" y="24985"/>
                </a:lnTo>
                <a:cubicBezTo>
                  <a:pt x="59009" y="25219"/>
                  <a:pt x="59210" y="25419"/>
                  <a:pt x="59443" y="25419"/>
                </a:cubicBezTo>
                <a:lnTo>
                  <a:pt x="63446" y="25419"/>
                </a:lnTo>
                <a:cubicBezTo>
                  <a:pt x="63646" y="25419"/>
                  <a:pt x="63846" y="25219"/>
                  <a:pt x="63846" y="24985"/>
                </a:cubicBezTo>
                <a:lnTo>
                  <a:pt x="63846" y="21316"/>
                </a:lnTo>
                <a:cubicBezTo>
                  <a:pt x="63846" y="21083"/>
                  <a:pt x="63646" y="20916"/>
                  <a:pt x="63446" y="20916"/>
                </a:cubicBezTo>
                <a:close/>
                <a:moveTo>
                  <a:pt x="65981" y="20916"/>
                </a:moveTo>
                <a:cubicBezTo>
                  <a:pt x="65748" y="20916"/>
                  <a:pt x="65581" y="21083"/>
                  <a:pt x="65581" y="21316"/>
                </a:cubicBezTo>
                <a:lnTo>
                  <a:pt x="65581" y="24985"/>
                </a:lnTo>
                <a:cubicBezTo>
                  <a:pt x="65581" y="25219"/>
                  <a:pt x="65748" y="25419"/>
                  <a:pt x="65981" y="25419"/>
                </a:cubicBezTo>
                <a:lnTo>
                  <a:pt x="69984" y="25419"/>
                </a:lnTo>
                <a:cubicBezTo>
                  <a:pt x="70217" y="25419"/>
                  <a:pt x="70418" y="25219"/>
                  <a:pt x="70418" y="24985"/>
                </a:cubicBezTo>
                <a:lnTo>
                  <a:pt x="70418" y="21316"/>
                </a:lnTo>
                <a:cubicBezTo>
                  <a:pt x="70418" y="21083"/>
                  <a:pt x="70217" y="20916"/>
                  <a:pt x="69984" y="20916"/>
                </a:cubicBezTo>
                <a:close/>
                <a:moveTo>
                  <a:pt x="72552" y="20916"/>
                </a:moveTo>
                <a:cubicBezTo>
                  <a:pt x="72319" y="20916"/>
                  <a:pt x="72119" y="21083"/>
                  <a:pt x="72119" y="21316"/>
                </a:cubicBezTo>
                <a:lnTo>
                  <a:pt x="72119" y="24985"/>
                </a:lnTo>
                <a:cubicBezTo>
                  <a:pt x="72119" y="25219"/>
                  <a:pt x="72319" y="25419"/>
                  <a:pt x="72552" y="25419"/>
                </a:cubicBezTo>
                <a:lnTo>
                  <a:pt x="76555" y="25419"/>
                </a:lnTo>
                <a:cubicBezTo>
                  <a:pt x="76789" y="25419"/>
                  <a:pt x="76956" y="25219"/>
                  <a:pt x="76956" y="24985"/>
                </a:cubicBezTo>
                <a:lnTo>
                  <a:pt x="76956" y="21316"/>
                </a:lnTo>
                <a:cubicBezTo>
                  <a:pt x="76956" y="21083"/>
                  <a:pt x="76789" y="20916"/>
                  <a:pt x="76555" y="20916"/>
                </a:cubicBezTo>
                <a:close/>
                <a:moveTo>
                  <a:pt x="434" y="26853"/>
                </a:moveTo>
                <a:cubicBezTo>
                  <a:pt x="201" y="26853"/>
                  <a:pt x="1" y="27020"/>
                  <a:pt x="1" y="27254"/>
                </a:cubicBezTo>
                <a:lnTo>
                  <a:pt x="1" y="30923"/>
                </a:lnTo>
                <a:cubicBezTo>
                  <a:pt x="1" y="31156"/>
                  <a:pt x="201" y="31357"/>
                  <a:pt x="434" y="31357"/>
                </a:cubicBezTo>
                <a:lnTo>
                  <a:pt x="4437" y="31357"/>
                </a:lnTo>
                <a:cubicBezTo>
                  <a:pt x="4671" y="31357"/>
                  <a:pt x="4837" y="31156"/>
                  <a:pt x="4837" y="30923"/>
                </a:cubicBezTo>
                <a:lnTo>
                  <a:pt x="4837" y="27254"/>
                </a:lnTo>
                <a:cubicBezTo>
                  <a:pt x="4837" y="27020"/>
                  <a:pt x="4671" y="26853"/>
                  <a:pt x="4437" y="26853"/>
                </a:cubicBezTo>
                <a:close/>
                <a:moveTo>
                  <a:pt x="6972" y="26853"/>
                </a:moveTo>
                <a:cubicBezTo>
                  <a:pt x="6739" y="26853"/>
                  <a:pt x="6572" y="27020"/>
                  <a:pt x="6572" y="27254"/>
                </a:cubicBezTo>
                <a:lnTo>
                  <a:pt x="6572" y="30923"/>
                </a:lnTo>
                <a:cubicBezTo>
                  <a:pt x="6572" y="31156"/>
                  <a:pt x="6739" y="31357"/>
                  <a:pt x="6972" y="31357"/>
                </a:cubicBezTo>
                <a:lnTo>
                  <a:pt x="10975" y="31357"/>
                </a:lnTo>
                <a:cubicBezTo>
                  <a:pt x="11209" y="31357"/>
                  <a:pt x="11409" y="31156"/>
                  <a:pt x="11409" y="30923"/>
                </a:cubicBezTo>
                <a:lnTo>
                  <a:pt x="11409" y="27254"/>
                </a:lnTo>
                <a:cubicBezTo>
                  <a:pt x="11409" y="27020"/>
                  <a:pt x="11209" y="26853"/>
                  <a:pt x="10975" y="26853"/>
                </a:cubicBezTo>
                <a:close/>
                <a:moveTo>
                  <a:pt x="13544" y="26853"/>
                </a:moveTo>
                <a:cubicBezTo>
                  <a:pt x="13310" y="26853"/>
                  <a:pt x="13110" y="27020"/>
                  <a:pt x="13110" y="27254"/>
                </a:cubicBezTo>
                <a:lnTo>
                  <a:pt x="13110" y="30923"/>
                </a:lnTo>
                <a:cubicBezTo>
                  <a:pt x="13110" y="31156"/>
                  <a:pt x="13310" y="31357"/>
                  <a:pt x="13544" y="31357"/>
                </a:cubicBezTo>
                <a:lnTo>
                  <a:pt x="17547" y="31357"/>
                </a:lnTo>
                <a:cubicBezTo>
                  <a:pt x="17780" y="31357"/>
                  <a:pt x="17947" y="31156"/>
                  <a:pt x="17947" y="30923"/>
                </a:cubicBezTo>
                <a:lnTo>
                  <a:pt x="17947" y="27254"/>
                </a:lnTo>
                <a:cubicBezTo>
                  <a:pt x="17947" y="27020"/>
                  <a:pt x="17780" y="26853"/>
                  <a:pt x="17547" y="26853"/>
                </a:cubicBezTo>
                <a:close/>
                <a:moveTo>
                  <a:pt x="20082" y="26853"/>
                </a:moveTo>
                <a:cubicBezTo>
                  <a:pt x="19882" y="26853"/>
                  <a:pt x="19681" y="27020"/>
                  <a:pt x="19681" y="27254"/>
                </a:cubicBezTo>
                <a:lnTo>
                  <a:pt x="19681" y="30923"/>
                </a:lnTo>
                <a:cubicBezTo>
                  <a:pt x="19681" y="31156"/>
                  <a:pt x="19882" y="31357"/>
                  <a:pt x="20082" y="31357"/>
                </a:cubicBezTo>
                <a:lnTo>
                  <a:pt x="24085" y="31357"/>
                </a:lnTo>
                <a:cubicBezTo>
                  <a:pt x="24318" y="31357"/>
                  <a:pt x="24518" y="31156"/>
                  <a:pt x="24518" y="30923"/>
                </a:cubicBezTo>
                <a:lnTo>
                  <a:pt x="24518" y="27254"/>
                </a:lnTo>
                <a:cubicBezTo>
                  <a:pt x="24518" y="27020"/>
                  <a:pt x="24318" y="26853"/>
                  <a:pt x="24085" y="26853"/>
                </a:cubicBezTo>
                <a:close/>
                <a:moveTo>
                  <a:pt x="26653" y="26853"/>
                </a:moveTo>
                <a:cubicBezTo>
                  <a:pt x="26420" y="26853"/>
                  <a:pt x="26253" y="27020"/>
                  <a:pt x="26253" y="27254"/>
                </a:cubicBezTo>
                <a:lnTo>
                  <a:pt x="26253" y="30923"/>
                </a:lnTo>
                <a:cubicBezTo>
                  <a:pt x="26253" y="31156"/>
                  <a:pt x="26420" y="31357"/>
                  <a:pt x="26653" y="31357"/>
                </a:cubicBezTo>
                <a:lnTo>
                  <a:pt x="56875" y="31357"/>
                </a:lnTo>
                <a:cubicBezTo>
                  <a:pt x="57108" y="31357"/>
                  <a:pt x="57308" y="31156"/>
                  <a:pt x="57308" y="30923"/>
                </a:cubicBezTo>
                <a:lnTo>
                  <a:pt x="57308" y="27254"/>
                </a:lnTo>
                <a:cubicBezTo>
                  <a:pt x="57308" y="27020"/>
                  <a:pt x="57108" y="26853"/>
                  <a:pt x="56875" y="26853"/>
                </a:cubicBezTo>
                <a:close/>
                <a:moveTo>
                  <a:pt x="59443" y="26853"/>
                </a:moveTo>
                <a:cubicBezTo>
                  <a:pt x="59210" y="26853"/>
                  <a:pt x="59009" y="27020"/>
                  <a:pt x="59009" y="27254"/>
                </a:cubicBezTo>
                <a:lnTo>
                  <a:pt x="59009" y="30923"/>
                </a:lnTo>
                <a:cubicBezTo>
                  <a:pt x="59009" y="31156"/>
                  <a:pt x="59210" y="31357"/>
                  <a:pt x="59443" y="31357"/>
                </a:cubicBezTo>
                <a:lnTo>
                  <a:pt x="63446" y="31357"/>
                </a:lnTo>
                <a:cubicBezTo>
                  <a:pt x="63646" y="31357"/>
                  <a:pt x="63846" y="31156"/>
                  <a:pt x="63846" y="30923"/>
                </a:cubicBezTo>
                <a:lnTo>
                  <a:pt x="63846" y="27254"/>
                </a:lnTo>
                <a:cubicBezTo>
                  <a:pt x="63846" y="27020"/>
                  <a:pt x="63646" y="26853"/>
                  <a:pt x="63446" y="26853"/>
                </a:cubicBezTo>
                <a:close/>
                <a:moveTo>
                  <a:pt x="65981" y="26853"/>
                </a:moveTo>
                <a:cubicBezTo>
                  <a:pt x="65748" y="26853"/>
                  <a:pt x="65581" y="27020"/>
                  <a:pt x="65581" y="27254"/>
                </a:cubicBezTo>
                <a:lnTo>
                  <a:pt x="65581" y="30923"/>
                </a:lnTo>
                <a:cubicBezTo>
                  <a:pt x="65581" y="31156"/>
                  <a:pt x="65748" y="31357"/>
                  <a:pt x="65981" y="31357"/>
                </a:cubicBezTo>
                <a:lnTo>
                  <a:pt x="69984" y="31357"/>
                </a:lnTo>
                <a:cubicBezTo>
                  <a:pt x="70217" y="31357"/>
                  <a:pt x="70418" y="31156"/>
                  <a:pt x="70418" y="30923"/>
                </a:cubicBezTo>
                <a:lnTo>
                  <a:pt x="70418" y="27254"/>
                </a:lnTo>
                <a:cubicBezTo>
                  <a:pt x="70418" y="27020"/>
                  <a:pt x="70217" y="26853"/>
                  <a:pt x="69984" y="26853"/>
                </a:cubicBezTo>
                <a:close/>
                <a:moveTo>
                  <a:pt x="72552" y="26853"/>
                </a:moveTo>
                <a:cubicBezTo>
                  <a:pt x="72319" y="26853"/>
                  <a:pt x="72119" y="27020"/>
                  <a:pt x="72119" y="27254"/>
                </a:cubicBezTo>
                <a:lnTo>
                  <a:pt x="72119" y="30923"/>
                </a:lnTo>
                <a:cubicBezTo>
                  <a:pt x="72119" y="31156"/>
                  <a:pt x="72319" y="31357"/>
                  <a:pt x="72552" y="31357"/>
                </a:cubicBezTo>
                <a:lnTo>
                  <a:pt x="76555" y="31357"/>
                </a:lnTo>
                <a:cubicBezTo>
                  <a:pt x="76789" y="31357"/>
                  <a:pt x="76956" y="31156"/>
                  <a:pt x="76956" y="30923"/>
                </a:cubicBezTo>
                <a:lnTo>
                  <a:pt x="76956" y="27254"/>
                </a:lnTo>
                <a:cubicBezTo>
                  <a:pt x="76956" y="27020"/>
                  <a:pt x="76789" y="26853"/>
                  <a:pt x="76555" y="268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52" name="Google Shape;552;p27"/>
          <p:cNvSpPr/>
          <p:nvPr/>
        </p:nvSpPr>
        <p:spPr>
          <a:xfrm>
            <a:off x="8154695" y="4081421"/>
            <a:ext cx="169136" cy="17551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53" name="Google Shape;553;p27"/>
          <p:cNvSpPr/>
          <p:nvPr/>
        </p:nvSpPr>
        <p:spPr>
          <a:xfrm>
            <a:off x="8154695" y="4895425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54" name="Google Shape;554;p27"/>
          <p:cNvSpPr/>
          <p:nvPr/>
        </p:nvSpPr>
        <p:spPr>
          <a:xfrm>
            <a:off x="8154695" y="4687834"/>
            <a:ext cx="169136" cy="17551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55" name="Google Shape;555;p27"/>
          <p:cNvSpPr/>
          <p:nvPr/>
        </p:nvSpPr>
        <p:spPr>
          <a:xfrm>
            <a:off x="8154695" y="4480279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56" name="Google Shape;556;p27"/>
          <p:cNvSpPr/>
          <p:nvPr/>
        </p:nvSpPr>
        <p:spPr>
          <a:xfrm>
            <a:off x="9759351" y="4687834"/>
            <a:ext cx="169103" cy="17551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57" name="Google Shape;557;p27"/>
          <p:cNvSpPr/>
          <p:nvPr/>
        </p:nvSpPr>
        <p:spPr>
          <a:xfrm>
            <a:off x="9759351" y="4272685"/>
            <a:ext cx="169103" cy="17515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201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58" name="Google Shape;558;p27"/>
          <p:cNvSpPr/>
          <p:nvPr/>
        </p:nvSpPr>
        <p:spPr>
          <a:xfrm>
            <a:off x="9759351" y="4480280"/>
            <a:ext cx="169103" cy="16361"/>
          </a:xfrm>
          <a:custGeom>
            <a:avLst/>
            <a:gdLst/>
            <a:ahLst/>
            <a:cxnLst/>
            <a:rect l="l" t="t" r="r" b="b"/>
            <a:pathLst>
              <a:path w="4837" h="468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467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467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59" name="Google Shape;559;p27"/>
          <p:cNvSpPr/>
          <p:nvPr/>
        </p:nvSpPr>
        <p:spPr>
          <a:xfrm>
            <a:off x="10447364" y="3956649"/>
            <a:ext cx="169136" cy="17551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60" name="Google Shape;560;p27"/>
          <p:cNvSpPr/>
          <p:nvPr/>
        </p:nvSpPr>
        <p:spPr>
          <a:xfrm>
            <a:off x="9759351" y="4081421"/>
            <a:ext cx="169103" cy="17551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61" name="Google Shape;561;p27"/>
          <p:cNvSpPr/>
          <p:nvPr/>
        </p:nvSpPr>
        <p:spPr>
          <a:xfrm>
            <a:off x="9759351" y="3956649"/>
            <a:ext cx="169103" cy="17551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62" name="Google Shape;562;p27"/>
          <p:cNvSpPr/>
          <p:nvPr/>
        </p:nvSpPr>
        <p:spPr>
          <a:xfrm>
            <a:off x="10447364" y="4895425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63" name="Google Shape;563;p27"/>
          <p:cNvSpPr/>
          <p:nvPr/>
        </p:nvSpPr>
        <p:spPr>
          <a:xfrm>
            <a:off x="10217641" y="3956649"/>
            <a:ext cx="169136" cy="17551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64" name="Google Shape;564;p27"/>
          <p:cNvSpPr/>
          <p:nvPr/>
        </p:nvSpPr>
        <p:spPr>
          <a:xfrm>
            <a:off x="10217641" y="4272685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65" name="Google Shape;565;p27"/>
          <p:cNvSpPr/>
          <p:nvPr/>
        </p:nvSpPr>
        <p:spPr>
          <a:xfrm>
            <a:off x="10217641" y="4081421"/>
            <a:ext cx="169136" cy="17551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66" name="Google Shape;566;p27"/>
          <p:cNvSpPr/>
          <p:nvPr/>
        </p:nvSpPr>
        <p:spPr>
          <a:xfrm>
            <a:off x="10217641" y="4480279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67" name="Google Shape;567;p27"/>
          <p:cNvSpPr/>
          <p:nvPr/>
        </p:nvSpPr>
        <p:spPr>
          <a:xfrm>
            <a:off x="10217641" y="4895425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68" name="Google Shape;568;p27"/>
          <p:cNvSpPr/>
          <p:nvPr/>
        </p:nvSpPr>
        <p:spPr>
          <a:xfrm>
            <a:off x="10217641" y="4687834"/>
            <a:ext cx="169136" cy="17551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69" name="Google Shape;569;p27"/>
          <p:cNvSpPr/>
          <p:nvPr/>
        </p:nvSpPr>
        <p:spPr>
          <a:xfrm>
            <a:off x="10675929" y="3956649"/>
            <a:ext cx="169136" cy="17551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70" name="Google Shape;570;p27"/>
          <p:cNvSpPr/>
          <p:nvPr/>
        </p:nvSpPr>
        <p:spPr>
          <a:xfrm>
            <a:off x="10447364" y="4687834"/>
            <a:ext cx="169136" cy="17551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71" name="Google Shape;571;p27"/>
          <p:cNvSpPr/>
          <p:nvPr/>
        </p:nvSpPr>
        <p:spPr>
          <a:xfrm>
            <a:off x="9989075" y="3956649"/>
            <a:ext cx="169136" cy="17551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72" name="Google Shape;572;p27"/>
          <p:cNvSpPr/>
          <p:nvPr/>
        </p:nvSpPr>
        <p:spPr>
          <a:xfrm>
            <a:off x="10447368" y="4272685"/>
            <a:ext cx="397705" cy="17515"/>
          </a:xfrm>
          <a:custGeom>
            <a:avLst/>
            <a:gdLst/>
            <a:ahLst/>
            <a:cxnLst/>
            <a:rect l="l" t="t" r="r" b="b"/>
            <a:pathLst>
              <a:path w="11376" h="501" extrusionOk="0">
                <a:moveTo>
                  <a:pt x="401" y="1"/>
                </a:moveTo>
                <a:cubicBezTo>
                  <a:pt x="168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10975" y="67"/>
                </a:lnTo>
                <a:cubicBezTo>
                  <a:pt x="11209" y="67"/>
                  <a:pt x="11376" y="267"/>
                  <a:pt x="11376" y="501"/>
                </a:cubicBezTo>
                <a:lnTo>
                  <a:pt x="11376" y="401"/>
                </a:lnTo>
                <a:cubicBezTo>
                  <a:pt x="11376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73" name="Google Shape;573;p27"/>
          <p:cNvSpPr/>
          <p:nvPr/>
        </p:nvSpPr>
        <p:spPr>
          <a:xfrm>
            <a:off x="10447368" y="4081421"/>
            <a:ext cx="397705" cy="17551"/>
          </a:xfrm>
          <a:custGeom>
            <a:avLst/>
            <a:gdLst/>
            <a:ahLst/>
            <a:cxnLst/>
            <a:rect l="l" t="t" r="r" b="b"/>
            <a:pathLst>
              <a:path w="11376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10975" y="101"/>
                </a:lnTo>
                <a:cubicBezTo>
                  <a:pt x="11209" y="101"/>
                  <a:pt x="11376" y="268"/>
                  <a:pt x="11376" y="501"/>
                </a:cubicBezTo>
                <a:lnTo>
                  <a:pt x="11376" y="435"/>
                </a:lnTo>
                <a:cubicBezTo>
                  <a:pt x="11376" y="201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74" name="Google Shape;574;p27"/>
          <p:cNvSpPr/>
          <p:nvPr/>
        </p:nvSpPr>
        <p:spPr>
          <a:xfrm>
            <a:off x="10675929" y="4687834"/>
            <a:ext cx="169136" cy="17551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75" name="Google Shape;575;p27"/>
          <p:cNvSpPr/>
          <p:nvPr/>
        </p:nvSpPr>
        <p:spPr>
          <a:xfrm>
            <a:off x="10447364" y="4480279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0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76" name="Google Shape;576;p27"/>
          <p:cNvSpPr/>
          <p:nvPr/>
        </p:nvSpPr>
        <p:spPr>
          <a:xfrm>
            <a:off x="10675929" y="4895425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77" name="Google Shape;577;p27"/>
          <p:cNvSpPr/>
          <p:nvPr/>
        </p:nvSpPr>
        <p:spPr>
          <a:xfrm>
            <a:off x="9989075" y="4480279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78" name="Google Shape;578;p27"/>
          <p:cNvSpPr/>
          <p:nvPr/>
        </p:nvSpPr>
        <p:spPr>
          <a:xfrm>
            <a:off x="9989075" y="4687834"/>
            <a:ext cx="169136" cy="17551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79" name="Google Shape;579;p27"/>
          <p:cNvSpPr/>
          <p:nvPr/>
        </p:nvSpPr>
        <p:spPr>
          <a:xfrm>
            <a:off x="9989075" y="4081421"/>
            <a:ext cx="169136" cy="17551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80" name="Google Shape;580;p27"/>
          <p:cNvSpPr/>
          <p:nvPr/>
        </p:nvSpPr>
        <p:spPr>
          <a:xfrm>
            <a:off x="9989075" y="4272685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167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81" name="Google Shape;581;p27"/>
          <p:cNvSpPr/>
          <p:nvPr/>
        </p:nvSpPr>
        <p:spPr>
          <a:xfrm>
            <a:off x="10883522" y="3696617"/>
            <a:ext cx="149316" cy="152775"/>
          </a:xfrm>
          <a:custGeom>
            <a:avLst/>
            <a:gdLst/>
            <a:ahLst/>
            <a:cxnLst/>
            <a:rect l="l" t="t" r="r" b="b"/>
            <a:pathLst>
              <a:path w="4271" h="4370" extrusionOk="0">
                <a:moveTo>
                  <a:pt x="2135" y="0"/>
                </a:moveTo>
                <a:cubicBezTo>
                  <a:pt x="968" y="0"/>
                  <a:pt x="0" y="967"/>
                  <a:pt x="0" y="2168"/>
                </a:cubicBezTo>
                <a:cubicBezTo>
                  <a:pt x="0" y="3403"/>
                  <a:pt x="968" y="4370"/>
                  <a:pt x="2135" y="4370"/>
                </a:cubicBezTo>
                <a:cubicBezTo>
                  <a:pt x="3336" y="4370"/>
                  <a:pt x="4270" y="3403"/>
                  <a:pt x="4270" y="2168"/>
                </a:cubicBezTo>
                <a:cubicBezTo>
                  <a:pt x="4270" y="967"/>
                  <a:pt x="3336" y="0"/>
                  <a:pt x="2135" y="0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82" name="Google Shape;582;p27"/>
          <p:cNvSpPr/>
          <p:nvPr/>
        </p:nvSpPr>
        <p:spPr>
          <a:xfrm>
            <a:off x="10883522" y="3696619"/>
            <a:ext cx="149316" cy="149279"/>
          </a:xfrm>
          <a:custGeom>
            <a:avLst/>
            <a:gdLst/>
            <a:ahLst/>
            <a:cxnLst/>
            <a:rect l="l" t="t" r="r" b="b"/>
            <a:pathLst>
              <a:path w="4271" h="4270" extrusionOk="0">
                <a:moveTo>
                  <a:pt x="2135" y="0"/>
                </a:moveTo>
                <a:cubicBezTo>
                  <a:pt x="968" y="0"/>
                  <a:pt x="0" y="934"/>
                  <a:pt x="0" y="2135"/>
                </a:cubicBezTo>
                <a:cubicBezTo>
                  <a:pt x="0" y="3302"/>
                  <a:pt x="968" y="4270"/>
                  <a:pt x="2135" y="4270"/>
                </a:cubicBezTo>
                <a:cubicBezTo>
                  <a:pt x="3336" y="4270"/>
                  <a:pt x="4270" y="3302"/>
                  <a:pt x="4270" y="2135"/>
                </a:cubicBezTo>
                <a:cubicBezTo>
                  <a:pt x="4270" y="934"/>
                  <a:pt x="3336" y="0"/>
                  <a:pt x="2135" y="0"/>
                </a:cubicBezTo>
                <a:close/>
              </a:path>
            </a:pathLst>
          </a:custGeom>
          <a:solidFill>
            <a:srgbClr val="B6BAD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83" name="Google Shape;583;p27"/>
          <p:cNvSpPr/>
          <p:nvPr/>
        </p:nvSpPr>
        <p:spPr>
          <a:xfrm>
            <a:off x="10897509" y="3709445"/>
            <a:ext cx="122500" cy="123620"/>
          </a:xfrm>
          <a:custGeom>
            <a:avLst/>
            <a:gdLst/>
            <a:ahLst/>
            <a:cxnLst/>
            <a:rect l="l" t="t" r="r" b="b"/>
            <a:pathLst>
              <a:path w="3504" h="3536" extrusionOk="0">
                <a:moveTo>
                  <a:pt x="1735" y="0"/>
                </a:moveTo>
                <a:cubicBezTo>
                  <a:pt x="768" y="0"/>
                  <a:pt x="1" y="801"/>
                  <a:pt x="1" y="1768"/>
                </a:cubicBezTo>
                <a:cubicBezTo>
                  <a:pt x="1" y="2735"/>
                  <a:pt x="768" y="3536"/>
                  <a:pt x="1735" y="3536"/>
                </a:cubicBezTo>
                <a:cubicBezTo>
                  <a:pt x="2703" y="3536"/>
                  <a:pt x="3503" y="2735"/>
                  <a:pt x="3503" y="1768"/>
                </a:cubicBezTo>
                <a:cubicBezTo>
                  <a:pt x="3503" y="801"/>
                  <a:pt x="2703" y="0"/>
                  <a:pt x="1735" y="0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84" name="Google Shape;584;p27"/>
          <p:cNvSpPr/>
          <p:nvPr/>
        </p:nvSpPr>
        <p:spPr>
          <a:xfrm>
            <a:off x="10897509" y="3770067"/>
            <a:ext cx="122500" cy="62997"/>
          </a:xfrm>
          <a:custGeom>
            <a:avLst/>
            <a:gdLst/>
            <a:ahLst/>
            <a:cxnLst/>
            <a:rect l="l" t="t" r="r" b="b"/>
            <a:pathLst>
              <a:path w="3504" h="1802" extrusionOk="0">
                <a:moveTo>
                  <a:pt x="1" y="1"/>
                </a:moveTo>
                <a:cubicBezTo>
                  <a:pt x="1" y="1"/>
                  <a:pt x="1" y="34"/>
                  <a:pt x="1" y="34"/>
                </a:cubicBezTo>
                <a:cubicBezTo>
                  <a:pt x="1" y="1001"/>
                  <a:pt x="768" y="1802"/>
                  <a:pt x="1735" y="1802"/>
                </a:cubicBezTo>
                <a:cubicBezTo>
                  <a:pt x="2703" y="1802"/>
                  <a:pt x="3503" y="1001"/>
                  <a:pt x="3503" y="34"/>
                </a:cubicBezTo>
                <a:cubicBezTo>
                  <a:pt x="3503" y="34"/>
                  <a:pt x="3503" y="34"/>
                  <a:pt x="3503" y="1"/>
                </a:cubicBezTo>
                <a:cubicBezTo>
                  <a:pt x="3503" y="968"/>
                  <a:pt x="2703" y="1735"/>
                  <a:pt x="1735" y="1735"/>
                </a:cubicBezTo>
                <a:cubicBezTo>
                  <a:pt x="768" y="1735"/>
                  <a:pt x="1" y="968"/>
                  <a:pt x="1" y="1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85" name="Google Shape;585;p27"/>
          <p:cNvSpPr/>
          <p:nvPr/>
        </p:nvSpPr>
        <p:spPr>
          <a:xfrm>
            <a:off x="7528196" y="3602231"/>
            <a:ext cx="91888" cy="42100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86" name="Google Shape;586;p27"/>
          <p:cNvSpPr/>
          <p:nvPr/>
        </p:nvSpPr>
        <p:spPr>
          <a:xfrm>
            <a:off x="7685609" y="3602231"/>
            <a:ext cx="91849" cy="42100"/>
          </a:xfrm>
          <a:custGeom>
            <a:avLst/>
            <a:gdLst/>
            <a:ahLst/>
            <a:cxnLst/>
            <a:rect l="l" t="t" r="r" b="b"/>
            <a:pathLst>
              <a:path w="2258" h="1035" extrusionOk="0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87" name="Google Shape;587;p27"/>
          <p:cNvSpPr/>
          <p:nvPr/>
        </p:nvSpPr>
        <p:spPr>
          <a:xfrm>
            <a:off x="7842977" y="3602231"/>
            <a:ext cx="91888" cy="42100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88" name="Google Shape;588;p27"/>
          <p:cNvSpPr/>
          <p:nvPr/>
        </p:nvSpPr>
        <p:spPr>
          <a:xfrm>
            <a:off x="9544770" y="3103034"/>
            <a:ext cx="36" cy="69989"/>
          </a:xfrm>
          <a:custGeom>
            <a:avLst/>
            <a:gdLst/>
            <a:ahLst/>
            <a:cxnLst/>
            <a:rect l="l" t="t" r="r" b="b"/>
            <a:pathLst>
              <a:path w="1" h="2002" extrusionOk="0">
                <a:moveTo>
                  <a:pt x="0" y="2002"/>
                </a:moveTo>
                <a:lnTo>
                  <a:pt x="0" y="0"/>
                </a:lnTo>
              </a:path>
            </a:pathLst>
          </a:custGeom>
          <a:solidFill>
            <a:srgbClr val="1FFF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89" name="Google Shape;589;p27"/>
          <p:cNvSpPr/>
          <p:nvPr/>
        </p:nvSpPr>
        <p:spPr>
          <a:xfrm>
            <a:off x="10410063" y="3112728"/>
            <a:ext cx="143476" cy="43211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0" y="268"/>
                  <a:pt x="0" y="601"/>
                </a:cubicBezTo>
                <a:cubicBezTo>
                  <a:pt x="0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90" name="Google Shape;590;p27"/>
          <p:cNvSpPr/>
          <p:nvPr/>
        </p:nvSpPr>
        <p:spPr>
          <a:xfrm>
            <a:off x="10580318" y="3112728"/>
            <a:ext cx="143476" cy="43211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91" name="Google Shape;591;p27"/>
          <p:cNvSpPr/>
          <p:nvPr/>
        </p:nvSpPr>
        <p:spPr>
          <a:xfrm>
            <a:off x="10195481" y="3364615"/>
            <a:ext cx="929481" cy="43211"/>
          </a:xfrm>
          <a:custGeom>
            <a:avLst/>
            <a:gdLst/>
            <a:ahLst/>
            <a:cxnLst/>
            <a:rect l="l" t="t" r="r" b="b"/>
            <a:pathLst>
              <a:path w="26587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25953" y="1235"/>
                </a:lnTo>
                <a:cubicBezTo>
                  <a:pt x="26286" y="1235"/>
                  <a:pt x="26586" y="968"/>
                  <a:pt x="26586" y="601"/>
                </a:cubicBezTo>
                <a:cubicBezTo>
                  <a:pt x="26586" y="268"/>
                  <a:pt x="26286" y="1"/>
                  <a:pt x="25953" y="1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92" name="Google Shape;592;p27"/>
          <p:cNvSpPr/>
          <p:nvPr/>
        </p:nvSpPr>
        <p:spPr>
          <a:xfrm>
            <a:off x="10894013" y="3453276"/>
            <a:ext cx="181967" cy="44329"/>
          </a:xfrm>
          <a:custGeom>
            <a:avLst/>
            <a:gdLst/>
            <a:ahLst/>
            <a:cxnLst/>
            <a:rect l="l" t="t" r="r" b="b"/>
            <a:pathLst>
              <a:path w="5205" h="1268" extrusionOk="0">
                <a:moveTo>
                  <a:pt x="634" y="0"/>
                </a:moveTo>
                <a:cubicBezTo>
                  <a:pt x="267" y="0"/>
                  <a:pt x="1" y="300"/>
                  <a:pt x="1" y="634"/>
                </a:cubicBezTo>
                <a:cubicBezTo>
                  <a:pt x="1" y="1001"/>
                  <a:pt x="267" y="1268"/>
                  <a:pt x="634" y="1268"/>
                </a:cubicBezTo>
                <a:lnTo>
                  <a:pt x="4571" y="1268"/>
                </a:lnTo>
                <a:cubicBezTo>
                  <a:pt x="4937" y="1268"/>
                  <a:pt x="5204" y="1001"/>
                  <a:pt x="5204" y="634"/>
                </a:cubicBezTo>
                <a:cubicBezTo>
                  <a:pt x="5204" y="300"/>
                  <a:pt x="4937" y="0"/>
                  <a:pt x="4571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93" name="Google Shape;593;p27"/>
          <p:cNvSpPr/>
          <p:nvPr/>
        </p:nvSpPr>
        <p:spPr>
          <a:xfrm>
            <a:off x="10702781" y="3453276"/>
            <a:ext cx="164452" cy="44329"/>
          </a:xfrm>
          <a:custGeom>
            <a:avLst/>
            <a:gdLst/>
            <a:ahLst/>
            <a:cxnLst/>
            <a:rect l="l" t="t" r="r" b="b"/>
            <a:pathLst>
              <a:path w="4704" h="1268" extrusionOk="0">
                <a:moveTo>
                  <a:pt x="634" y="0"/>
                </a:moveTo>
                <a:cubicBezTo>
                  <a:pt x="300" y="0"/>
                  <a:pt x="0" y="300"/>
                  <a:pt x="0" y="634"/>
                </a:cubicBezTo>
                <a:cubicBezTo>
                  <a:pt x="0" y="1001"/>
                  <a:pt x="300" y="1268"/>
                  <a:pt x="634" y="1268"/>
                </a:cubicBezTo>
                <a:lnTo>
                  <a:pt x="4070" y="1268"/>
                </a:lnTo>
                <a:cubicBezTo>
                  <a:pt x="4437" y="1268"/>
                  <a:pt x="4703" y="1001"/>
                  <a:pt x="4703" y="634"/>
                </a:cubicBezTo>
                <a:cubicBezTo>
                  <a:pt x="4703" y="300"/>
                  <a:pt x="4403" y="0"/>
                  <a:pt x="4070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94" name="Google Shape;594;p27"/>
          <p:cNvSpPr/>
          <p:nvPr/>
        </p:nvSpPr>
        <p:spPr>
          <a:xfrm>
            <a:off x="10555845" y="2830532"/>
            <a:ext cx="866484" cy="727728"/>
          </a:xfrm>
          <a:custGeom>
            <a:avLst/>
            <a:gdLst/>
            <a:ahLst/>
            <a:cxnLst/>
            <a:rect l="l" t="t" r="r" b="b"/>
            <a:pathLst>
              <a:path w="24785" h="20816" extrusionOk="0">
                <a:moveTo>
                  <a:pt x="20815" y="0"/>
                </a:moveTo>
                <a:lnTo>
                  <a:pt x="0" y="20815"/>
                </a:lnTo>
                <a:lnTo>
                  <a:pt x="4303" y="20815"/>
                </a:lnTo>
                <a:lnTo>
                  <a:pt x="24584" y="534"/>
                </a:lnTo>
                <a:lnTo>
                  <a:pt x="24784" y="0"/>
                </a:lnTo>
                <a:close/>
              </a:path>
            </a:pathLst>
          </a:custGeom>
          <a:solidFill>
            <a:srgbClr val="E1F1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95" name="Google Shape;595;p27"/>
          <p:cNvSpPr/>
          <p:nvPr/>
        </p:nvSpPr>
        <p:spPr>
          <a:xfrm>
            <a:off x="6656701" y="1396086"/>
            <a:ext cx="3499375" cy="2271425"/>
          </a:xfrm>
          <a:custGeom>
            <a:avLst/>
            <a:gdLst/>
            <a:ahLst/>
            <a:cxnLst/>
            <a:rect l="l" t="t" r="r" b="b"/>
            <a:pathLst>
              <a:path w="86029" h="55841" extrusionOk="0">
                <a:moveTo>
                  <a:pt x="2102" y="1"/>
                </a:moveTo>
                <a:cubicBezTo>
                  <a:pt x="935" y="1"/>
                  <a:pt x="1" y="935"/>
                  <a:pt x="1" y="2102"/>
                </a:cubicBezTo>
                <a:lnTo>
                  <a:pt x="1" y="53739"/>
                </a:lnTo>
                <a:cubicBezTo>
                  <a:pt x="1" y="54907"/>
                  <a:pt x="935" y="55841"/>
                  <a:pt x="2102" y="55841"/>
                </a:cubicBezTo>
                <a:lnTo>
                  <a:pt x="83894" y="55841"/>
                </a:lnTo>
                <a:cubicBezTo>
                  <a:pt x="85062" y="55841"/>
                  <a:pt x="86029" y="54907"/>
                  <a:pt x="86029" y="53739"/>
                </a:cubicBezTo>
                <a:lnTo>
                  <a:pt x="86029" y="2102"/>
                </a:lnTo>
                <a:cubicBezTo>
                  <a:pt x="86029" y="935"/>
                  <a:pt x="85062" y="1"/>
                  <a:pt x="83894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96" name="Google Shape;596;p27"/>
          <p:cNvSpPr/>
          <p:nvPr/>
        </p:nvSpPr>
        <p:spPr>
          <a:xfrm>
            <a:off x="6656701" y="1396084"/>
            <a:ext cx="3499375" cy="366416"/>
          </a:xfrm>
          <a:custGeom>
            <a:avLst/>
            <a:gdLst/>
            <a:ahLst/>
            <a:cxnLst/>
            <a:rect l="l" t="t" r="r" b="b"/>
            <a:pathLst>
              <a:path w="86029" h="9008" extrusionOk="0">
                <a:moveTo>
                  <a:pt x="2436" y="1"/>
                </a:moveTo>
                <a:cubicBezTo>
                  <a:pt x="1102" y="1"/>
                  <a:pt x="1" y="1068"/>
                  <a:pt x="1" y="2436"/>
                </a:cubicBezTo>
                <a:lnTo>
                  <a:pt x="1" y="9007"/>
                </a:lnTo>
                <a:lnTo>
                  <a:pt x="86029" y="9007"/>
                </a:lnTo>
                <a:lnTo>
                  <a:pt x="86029" y="2436"/>
                </a:lnTo>
                <a:cubicBezTo>
                  <a:pt x="86029" y="1102"/>
                  <a:pt x="84928" y="1"/>
                  <a:pt x="83594" y="1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97" name="Google Shape;597;p27"/>
          <p:cNvSpPr/>
          <p:nvPr/>
        </p:nvSpPr>
        <p:spPr>
          <a:xfrm>
            <a:off x="6797843" y="1872345"/>
            <a:ext cx="3223911" cy="1675756"/>
          </a:xfrm>
          <a:custGeom>
            <a:avLst/>
            <a:gdLst/>
            <a:ahLst/>
            <a:cxnLst/>
            <a:rect l="l" t="t" r="r" b="b"/>
            <a:pathLst>
              <a:path w="79257" h="41197" extrusionOk="0">
                <a:moveTo>
                  <a:pt x="77522" y="41196"/>
                </a:moveTo>
                <a:lnTo>
                  <a:pt x="1735" y="41196"/>
                </a:lnTo>
                <a:cubicBezTo>
                  <a:pt x="767" y="41196"/>
                  <a:pt x="0" y="40429"/>
                  <a:pt x="0" y="39462"/>
                </a:cubicBezTo>
                <a:lnTo>
                  <a:pt x="0" y="1735"/>
                </a:lnTo>
                <a:cubicBezTo>
                  <a:pt x="0" y="768"/>
                  <a:pt x="767" y="0"/>
                  <a:pt x="1735" y="0"/>
                </a:cubicBezTo>
                <a:lnTo>
                  <a:pt x="77522" y="0"/>
                </a:lnTo>
                <a:cubicBezTo>
                  <a:pt x="78489" y="0"/>
                  <a:pt x="79257" y="768"/>
                  <a:pt x="79257" y="1735"/>
                </a:cubicBezTo>
                <a:lnTo>
                  <a:pt x="79257" y="39462"/>
                </a:lnTo>
                <a:cubicBezTo>
                  <a:pt x="79257" y="40429"/>
                  <a:pt x="78489" y="41196"/>
                  <a:pt x="77522" y="41196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98" name="Google Shape;598;p27"/>
          <p:cNvSpPr/>
          <p:nvPr/>
        </p:nvSpPr>
        <p:spPr>
          <a:xfrm>
            <a:off x="6891436" y="1970042"/>
            <a:ext cx="76025" cy="154693"/>
          </a:xfrm>
          <a:custGeom>
            <a:avLst/>
            <a:gdLst/>
            <a:ahLst/>
            <a:cxnLst/>
            <a:rect l="l" t="t" r="r" b="b"/>
            <a:pathLst>
              <a:path w="1869" h="3803" fill="none" extrusionOk="0">
                <a:moveTo>
                  <a:pt x="1869" y="0"/>
                </a:moveTo>
                <a:lnTo>
                  <a:pt x="1" y="1901"/>
                </a:lnTo>
                <a:lnTo>
                  <a:pt x="1869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99" name="Google Shape;599;p27"/>
          <p:cNvSpPr/>
          <p:nvPr/>
        </p:nvSpPr>
        <p:spPr>
          <a:xfrm>
            <a:off x="7161429" y="1970042"/>
            <a:ext cx="77408" cy="154693"/>
          </a:xfrm>
          <a:custGeom>
            <a:avLst/>
            <a:gdLst/>
            <a:ahLst/>
            <a:cxnLst/>
            <a:rect l="l" t="t" r="r" b="b"/>
            <a:pathLst>
              <a:path w="1903" h="3803" fill="none" extrusionOk="0">
                <a:moveTo>
                  <a:pt x="1" y="0"/>
                </a:moveTo>
                <a:lnTo>
                  <a:pt x="1902" y="1901"/>
                </a:lnTo>
                <a:lnTo>
                  <a:pt x="1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00" name="Google Shape;600;p27"/>
          <p:cNvSpPr/>
          <p:nvPr/>
        </p:nvSpPr>
        <p:spPr>
          <a:xfrm>
            <a:off x="7032533" y="1970041"/>
            <a:ext cx="61097" cy="168281"/>
          </a:xfrm>
          <a:custGeom>
            <a:avLst/>
            <a:gdLst/>
            <a:ahLst/>
            <a:cxnLst/>
            <a:rect l="l" t="t" r="r" b="b"/>
            <a:pathLst>
              <a:path w="1502" h="4137" fill="none" extrusionOk="0">
                <a:moveTo>
                  <a:pt x="1" y="4136"/>
                </a:moveTo>
                <a:lnTo>
                  <a:pt x="1502" y="0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01" name="Google Shape;601;p27"/>
          <p:cNvSpPr/>
          <p:nvPr/>
        </p:nvSpPr>
        <p:spPr>
          <a:xfrm>
            <a:off x="7298465" y="2117895"/>
            <a:ext cx="43484" cy="43484"/>
          </a:xfrm>
          <a:custGeom>
            <a:avLst/>
            <a:gdLst/>
            <a:ahLst/>
            <a:cxnLst/>
            <a:rect l="l" t="t" r="r" b="b"/>
            <a:pathLst>
              <a:path w="1069" h="1069" extrusionOk="0">
                <a:moveTo>
                  <a:pt x="535" y="1"/>
                </a:moveTo>
                <a:cubicBezTo>
                  <a:pt x="234" y="1"/>
                  <a:pt x="1" y="234"/>
                  <a:pt x="1" y="535"/>
                </a:cubicBezTo>
                <a:cubicBezTo>
                  <a:pt x="1" y="802"/>
                  <a:pt x="234" y="1068"/>
                  <a:pt x="535" y="1068"/>
                </a:cubicBezTo>
                <a:cubicBezTo>
                  <a:pt x="835" y="1068"/>
                  <a:pt x="1068" y="802"/>
                  <a:pt x="1068" y="535"/>
                </a:cubicBezTo>
                <a:cubicBezTo>
                  <a:pt x="1068" y="234"/>
                  <a:pt x="835" y="1"/>
                  <a:pt x="535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02" name="Google Shape;602;p27"/>
          <p:cNvSpPr/>
          <p:nvPr/>
        </p:nvSpPr>
        <p:spPr>
          <a:xfrm>
            <a:off x="7362247" y="2117895"/>
            <a:ext cx="43444" cy="43484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67" y="1"/>
                  <a:pt x="0" y="234"/>
                  <a:pt x="0" y="535"/>
                </a:cubicBezTo>
                <a:cubicBezTo>
                  <a:pt x="0" y="802"/>
                  <a:pt x="267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03" name="Google Shape;603;p27"/>
          <p:cNvSpPr/>
          <p:nvPr/>
        </p:nvSpPr>
        <p:spPr>
          <a:xfrm>
            <a:off x="7453155" y="2117895"/>
            <a:ext cx="43444" cy="43484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34" y="1"/>
                  <a:pt x="0" y="234"/>
                  <a:pt x="0" y="535"/>
                </a:cubicBezTo>
                <a:cubicBezTo>
                  <a:pt x="0" y="802"/>
                  <a:pt x="234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04" name="Google Shape;604;p27"/>
          <p:cNvSpPr/>
          <p:nvPr/>
        </p:nvSpPr>
        <p:spPr>
          <a:xfrm>
            <a:off x="6929426" y="2295644"/>
            <a:ext cx="2316212" cy="41"/>
          </a:xfrm>
          <a:custGeom>
            <a:avLst/>
            <a:gdLst/>
            <a:ahLst/>
            <a:cxnLst/>
            <a:rect l="l" t="t" r="r" b="b"/>
            <a:pathLst>
              <a:path w="56942" h="1" fill="none" extrusionOk="0">
                <a:moveTo>
                  <a:pt x="1" y="1"/>
                </a:moveTo>
                <a:lnTo>
                  <a:pt x="56941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05" name="Google Shape;605;p27"/>
          <p:cNvSpPr/>
          <p:nvPr/>
        </p:nvSpPr>
        <p:spPr>
          <a:xfrm>
            <a:off x="9385229" y="2295644"/>
            <a:ext cx="179140" cy="41"/>
          </a:xfrm>
          <a:custGeom>
            <a:avLst/>
            <a:gdLst/>
            <a:ahLst/>
            <a:cxnLst/>
            <a:rect l="l" t="t" r="r" b="b"/>
            <a:pathLst>
              <a:path w="4404" h="1" fill="none" extrusionOk="0">
                <a:moveTo>
                  <a:pt x="0" y="1"/>
                </a:moveTo>
                <a:lnTo>
                  <a:pt x="4403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06" name="Google Shape;606;p27"/>
          <p:cNvSpPr/>
          <p:nvPr/>
        </p:nvSpPr>
        <p:spPr>
          <a:xfrm>
            <a:off x="9663362" y="2295644"/>
            <a:ext cx="227993" cy="41"/>
          </a:xfrm>
          <a:custGeom>
            <a:avLst/>
            <a:gdLst/>
            <a:ahLst/>
            <a:cxnLst/>
            <a:rect l="l" t="t" r="r" b="b"/>
            <a:pathLst>
              <a:path w="5605" h="1" fill="none" extrusionOk="0">
                <a:moveTo>
                  <a:pt x="0" y="1"/>
                </a:moveTo>
                <a:lnTo>
                  <a:pt x="5604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07" name="Google Shape;607;p27"/>
          <p:cNvSpPr/>
          <p:nvPr/>
        </p:nvSpPr>
        <p:spPr>
          <a:xfrm>
            <a:off x="6929425" y="2477458"/>
            <a:ext cx="1449188" cy="41"/>
          </a:xfrm>
          <a:custGeom>
            <a:avLst/>
            <a:gdLst/>
            <a:ahLst/>
            <a:cxnLst/>
            <a:rect l="l" t="t" r="r" b="b"/>
            <a:pathLst>
              <a:path w="35627" h="1" fill="none" extrusionOk="0">
                <a:moveTo>
                  <a:pt x="1" y="1"/>
                </a:moveTo>
                <a:lnTo>
                  <a:pt x="35626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08" name="Google Shape;608;p27"/>
          <p:cNvSpPr/>
          <p:nvPr/>
        </p:nvSpPr>
        <p:spPr>
          <a:xfrm>
            <a:off x="8592851" y="2477458"/>
            <a:ext cx="260575" cy="41"/>
          </a:xfrm>
          <a:custGeom>
            <a:avLst/>
            <a:gdLst/>
            <a:ahLst/>
            <a:cxnLst/>
            <a:rect l="l" t="t" r="r" b="b"/>
            <a:pathLst>
              <a:path w="6406" h="1" fill="none" extrusionOk="0">
                <a:moveTo>
                  <a:pt x="1" y="1"/>
                </a:moveTo>
                <a:lnTo>
                  <a:pt x="6405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09" name="Google Shape;609;p27"/>
          <p:cNvSpPr/>
          <p:nvPr/>
        </p:nvSpPr>
        <p:spPr>
          <a:xfrm>
            <a:off x="8147829" y="2581953"/>
            <a:ext cx="705620" cy="41"/>
          </a:xfrm>
          <a:custGeom>
            <a:avLst/>
            <a:gdLst/>
            <a:ahLst/>
            <a:cxnLst/>
            <a:rect l="l" t="t" r="r" b="b"/>
            <a:pathLst>
              <a:path w="17347" h="1" fill="none" extrusionOk="0">
                <a:moveTo>
                  <a:pt x="17346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10" name="Google Shape;610;p27"/>
          <p:cNvSpPr/>
          <p:nvPr/>
        </p:nvSpPr>
        <p:spPr>
          <a:xfrm>
            <a:off x="7909029" y="2581953"/>
            <a:ext cx="142532" cy="41"/>
          </a:xfrm>
          <a:custGeom>
            <a:avLst/>
            <a:gdLst/>
            <a:ahLst/>
            <a:cxnLst/>
            <a:rect l="l" t="t" r="r" b="b"/>
            <a:pathLst>
              <a:path w="3504" h="1" fill="none" extrusionOk="0">
                <a:moveTo>
                  <a:pt x="3503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11" name="Google Shape;611;p27"/>
          <p:cNvSpPr/>
          <p:nvPr/>
        </p:nvSpPr>
        <p:spPr>
          <a:xfrm>
            <a:off x="7653959" y="2581953"/>
            <a:ext cx="142491" cy="41"/>
          </a:xfrm>
          <a:custGeom>
            <a:avLst/>
            <a:gdLst/>
            <a:ahLst/>
            <a:cxnLst/>
            <a:rect l="l" t="t" r="r" b="b"/>
            <a:pathLst>
              <a:path w="3503" h="1" fill="none" extrusionOk="0">
                <a:moveTo>
                  <a:pt x="3503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12" name="Google Shape;612;p27"/>
          <p:cNvSpPr/>
          <p:nvPr/>
        </p:nvSpPr>
        <p:spPr>
          <a:xfrm>
            <a:off x="7400233" y="2581953"/>
            <a:ext cx="141148" cy="4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13" name="Google Shape;613;p27"/>
          <p:cNvSpPr/>
          <p:nvPr/>
        </p:nvSpPr>
        <p:spPr>
          <a:xfrm>
            <a:off x="7145163" y="2581953"/>
            <a:ext cx="141148" cy="4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14" name="Google Shape;614;p27"/>
          <p:cNvSpPr/>
          <p:nvPr/>
        </p:nvSpPr>
        <p:spPr>
          <a:xfrm>
            <a:off x="7145161" y="2709468"/>
            <a:ext cx="2196784" cy="41"/>
          </a:xfrm>
          <a:custGeom>
            <a:avLst/>
            <a:gdLst/>
            <a:ahLst/>
            <a:cxnLst/>
            <a:rect l="l" t="t" r="r" b="b"/>
            <a:pathLst>
              <a:path w="54006" h="1" fill="none" extrusionOk="0">
                <a:moveTo>
                  <a:pt x="54006" y="1"/>
                </a:moveTo>
                <a:lnTo>
                  <a:pt x="0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15" name="Google Shape;615;p27"/>
          <p:cNvSpPr/>
          <p:nvPr/>
        </p:nvSpPr>
        <p:spPr>
          <a:xfrm>
            <a:off x="6929425" y="2581953"/>
            <a:ext cx="51620" cy="4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16" name="Google Shape;616;p27"/>
          <p:cNvSpPr/>
          <p:nvPr/>
        </p:nvSpPr>
        <p:spPr>
          <a:xfrm>
            <a:off x="6929425" y="2709468"/>
            <a:ext cx="51620" cy="4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17" name="Google Shape;617;p27"/>
          <p:cNvSpPr/>
          <p:nvPr/>
        </p:nvSpPr>
        <p:spPr>
          <a:xfrm>
            <a:off x="6929425" y="2837021"/>
            <a:ext cx="51620" cy="4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18" name="Google Shape;618;p27"/>
          <p:cNvSpPr/>
          <p:nvPr/>
        </p:nvSpPr>
        <p:spPr>
          <a:xfrm>
            <a:off x="6929425" y="2964536"/>
            <a:ext cx="51620" cy="4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19" name="Google Shape;619;p27"/>
          <p:cNvSpPr/>
          <p:nvPr/>
        </p:nvSpPr>
        <p:spPr>
          <a:xfrm>
            <a:off x="9474753" y="2709468"/>
            <a:ext cx="302635" cy="41"/>
          </a:xfrm>
          <a:custGeom>
            <a:avLst/>
            <a:gdLst/>
            <a:ahLst/>
            <a:cxnLst/>
            <a:rect l="l" t="t" r="r" b="b"/>
            <a:pathLst>
              <a:path w="7440" h="1" fill="none" extrusionOk="0">
                <a:moveTo>
                  <a:pt x="1" y="1"/>
                </a:moveTo>
                <a:lnTo>
                  <a:pt x="7439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0" name="Google Shape;620;p27"/>
          <p:cNvSpPr/>
          <p:nvPr/>
        </p:nvSpPr>
        <p:spPr>
          <a:xfrm>
            <a:off x="7139754" y="2837021"/>
            <a:ext cx="607913" cy="4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1" name="Google Shape;621;p27"/>
          <p:cNvSpPr/>
          <p:nvPr/>
        </p:nvSpPr>
        <p:spPr>
          <a:xfrm>
            <a:off x="7139754" y="2967261"/>
            <a:ext cx="607913" cy="4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2" name="Google Shape;622;p27"/>
          <p:cNvSpPr/>
          <p:nvPr/>
        </p:nvSpPr>
        <p:spPr>
          <a:xfrm>
            <a:off x="7139754" y="3098885"/>
            <a:ext cx="607913" cy="4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3" name="Google Shape;623;p27"/>
          <p:cNvSpPr/>
          <p:nvPr/>
        </p:nvSpPr>
        <p:spPr>
          <a:xfrm>
            <a:off x="7139754" y="3229125"/>
            <a:ext cx="607913" cy="4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4" name="Google Shape;624;p27"/>
          <p:cNvSpPr/>
          <p:nvPr/>
        </p:nvSpPr>
        <p:spPr>
          <a:xfrm>
            <a:off x="8147829" y="3229125"/>
            <a:ext cx="1237508" cy="41"/>
          </a:xfrm>
          <a:custGeom>
            <a:avLst/>
            <a:gdLst/>
            <a:ahLst/>
            <a:cxnLst/>
            <a:rect l="l" t="t" r="r" b="b"/>
            <a:pathLst>
              <a:path w="30423" h="1" fill="none" extrusionOk="0">
                <a:moveTo>
                  <a:pt x="0" y="1"/>
                </a:moveTo>
                <a:lnTo>
                  <a:pt x="30422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5" name="Google Shape;625;p27"/>
          <p:cNvSpPr/>
          <p:nvPr/>
        </p:nvSpPr>
        <p:spPr>
          <a:xfrm>
            <a:off x="8881843" y="3098885"/>
            <a:ext cx="503455" cy="41"/>
          </a:xfrm>
          <a:custGeom>
            <a:avLst/>
            <a:gdLst/>
            <a:ahLst/>
            <a:cxnLst/>
            <a:rect l="l" t="t" r="r" b="b"/>
            <a:pathLst>
              <a:path w="12377" h="1" fill="none" extrusionOk="0">
                <a:moveTo>
                  <a:pt x="1" y="0"/>
                </a:moveTo>
                <a:lnTo>
                  <a:pt x="12376" y="0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6" name="Google Shape;626;p27"/>
          <p:cNvSpPr/>
          <p:nvPr/>
        </p:nvSpPr>
        <p:spPr>
          <a:xfrm>
            <a:off x="9185763" y="2964536"/>
            <a:ext cx="199519" cy="41"/>
          </a:xfrm>
          <a:custGeom>
            <a:avLst/>
            <a:gdLst/>
            <a:ahLst/>
            <a:cxnLst/>
            <a:rect l="l" t="t" r="r" b="b"/>
            <a:pathLst>
              <a:path w="4905" h="1" fill="none" extrusionOk="0">
                <a:moveTo>
                  <a:pt x="1" y="1"/>
                </a:moveTo>
                <a:lnTo>
                  <a:pt x="4904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7" name="Google Shape;627;p27"/>
          <p:cNvSpPr/>
          <p:nvPr/>
        </p:nvSpPr>
        <p:spPr>
          <a:xfrm>
            <a:off x="10136010" y="1747162"/>
            <a:ext cx="1485732" cy="2312535"/>
          </a:xfrm>
          <a:custGeom>
            <a:avLst/>
            <a:gdLst/>
            <a:ahLst/>
            <a:cxnLst/>
            <a:rect l="l" t="t" r="r" b="b"/>
            <a:pathLst>
              <a:path w="42498" h="66148" extrusionOk="0">
                <a:moveTo>
                  <a:pt x="2169" y="1"/>
                </a:moveTo>
                <a:cubicBezTo>
                  <a:pt x="968" y="1"/>
                  <a:pt x="0" y="968"/>
                  <a:pt x="0" y="2169"/>
                </a:cubicBezTo>
                <a:lnTo>
                  <a:pt x="0" y="63980"/>
                </a:lnTo>
                <a:cubicBezTo>
                  <a:pt x="0" y="65181"/>
                  <a:pt x="968" y="66148"/>
                  <a:pt x="2169" y="66148"/>
                </a:cubicBezTo>
                <a:lnTo>
                  <a:pt x="40329" y="66148"/>
                </a:lnTo>
                <a:cubicBezTo>
                  <a:pt x="41530" y="66148"/>
                  <a:pt x="42497" y="65181"/>
                  <a:pt x="42497" y="63980"/>
                </a:cubicBezTo>
                <a:lnTo>
                  <a:pt x="42497" y="2169"/>
                </a:lnTo>
                <a:cubicBezTo>
                  <a:pt x="42497" y="968"/>
                  <a:pt x="41530" y="1"/>
                  <a:pt x="40329" y="1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628" name="Google Shape;628;p27"/>
          <p:cNvSpPr/>
          <p:nvPr/>
        </p:nvSpPr>
        <p:spPr>
          <a:xfrm>
            <a:off x="10136010" y="1747162"/>
            <a:ext cx="1485732" cy="209935"/>
          </a:xfrm>
          <a:custGeom>
            <a:avLst/>
            <a:gdLst/>
            <a:ahLst/>
            <a:cxnLst/>
            <a:rect l="l" t="t" r="r" b="b"/>
            <a:pathLst>
              <a:path w="42498" h="6005" extrusionOk="0">
                <a:moveTo>
                  <a:pt x="1635" y="1"/>
                </a:moveTo>
                <a:cubicBezTo>
                  <a:pt x="734" y="1"/>
                  <a:pt x="0" y="734"/>
                  <a:pt x="0" y="1635"/>
                </a:cubicBezTo>
                <a:lnTo>
                  <a:pt x="0" y="6005"/>
                </a:lnTo>
                <a:lnTo>
                  <a:pt x="42497" y="6005"/>
                </a:lnTo>
                <a:lnTo>
                  <a:pt x="42497" y="1635"/>
                </a:lnTo>
                <a:cubicBezTo>
                  <a:pt x="42497" y="734"/>
                  <a:pt x="41764" y="1"/>
                  <a:pt x="4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9" name="Google Shape;629;p27"/>
          <p:cNvSpPr/>
          <p:nvPr/>
        </p:nvSpPr>
        <p:spPr>
          <a:xfrm>
            <a:off x="10216490" y="2020059"/>
            <a:ext cx="1328271" cy="1970836"/>
          </a:xfrm>
          <a:custGeom>
            <a:avLst/>
            <a:gdLst/>
            <a:ahLst/>
            <a:cxnLst/>
            <a:rect l="l" t="t" r="r" b="b"/>
            <a:pathLst>
              <a:path w="37994" h="56374" extrusionOk="0">
                <a:moveTo>
                  <a:pt x="36259" y="56374"/>
                </a:moveTo>
                <a:lnTo>
                  <a:pt x="1768" y="56374"/>
                </a:lnTo>
                <a:cubicBezTo>
                  <a:pt x="801" y="56374"/>
                  <a:pt x="0" y="55607"/>
                  <a:pt x="0" y="54639"/>
                </a:cubicBezTo>
                <a:lnTo>
                  <a:pt x="0" y="1735"/>
                </a:lnTo>
                <a:cubicBezTo>
                  <a:pt x="0" y="767"/>
                  <a:pt x="801" y="0"/>
                  <a:pt x="1768" y="0"/>
                </a:cubicBezTo>
                <a:lnTo>
                  <a:pt x="36259" y="0"/>
                </a:lnTo>
                <a:cubicBezTo>
                  <a:pt x="37227" y="0"/>
                  <a:pt x="37994" y="767"/>
                  <a:pt x="37994" y="1735"/>
                </a:cubicBezTo>
                <a:lnTo>
                  <a:pt x="37994" y="54639"/>
                </a:lnTo>
                <a:cubicBezTo>
                  <a:pt x="37994" y="55607"/>
                  <a:pt x="37227" y="56374"/>
                  <a:pt x="36259" y="56374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30" name="Google Shape;630;p27"/>
          <p:cNvSpPr/>
          <p:nvPr/>
        </p:nvSpPr>
        <p:spPr>
          <a:xfrm>
            <a:off x="10540672" y="1817115"/>
            <a:ext cx="71179" cy="36219"/>
          </a:xfrm>
          <a:custGeom>
            <a:avLst/>
            <a:gdLst/>
            <a:ahLst/>
            <a:cxnLst/>
            <a:rect l="l" t="t" r="r" b="b"/>
            <a:pathLst>
              <a:path w="2036" h="1036" extrusionOk="0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31" name="Google Shape;631;p27"/>
          <p:cNvSpPr/>
          <p:nvPr/>
        </p:nvSpPr>
        <p:spPr>
          <a:xfrm>
            <a:off x="10280608" y="2250932"/>
            <a:ext cx="943465" cy="22201"/>
          </a:xfrm>
          <a:custGeom>
            <a:avLst/>
            <a:gdLst/>
            <a:ahLst/>
            <a:cxnLst/>
            <a:rect l="l" t="t" r="r" b="b"/>
            <a:pathLst>
              <a:path w="2698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34" y="635"/>
                </a:cubicBezTo>
                <a:lnTo>
                  <a:pt x="26686" y="635"/>
                </a:lnTo>
                <a:cubicBezTo>
                  <a:pt x="26853" y="635"/>
                  <a:pt x="26987" y="501"/>
                  <a:pt x="26987" y="301"/>
                </a:cubicBezTo>
                <a:cubicBezTo>
                  <a:pt x="26987" y="134"/>
                  <a:pt x="26853" y="1"/>
                  <a:pt x="2668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32" name="Google Shape;632;p27"/>
          <p:cNvSpPr/>
          <p:nvPr/>
        </p:nvSpPr>
        <p:spPr>
          <a:xfrm>
            <a:off x="11282348" y="2250932"/>
            <a:ext cx="91001" cy="22201"/>
          </a:xfrm>
          <a:custGeom>
            <a:avLst/>
            <a:gdLst/>
            <a:ahLst/>
            <a:cxnLst/>
            <a:rect l="l" t="t" r="r" b="b"/>
            <a:pathLst>
              <a:path w="2603" h="635" extrusionOk="0">
                <a:moveTo>
                  <a:pt x="301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01" y="635"/>
                </a:cubicBezTo>
                <a:lnTo>
                  <a:pt x="2269" y="635"/>
                </a:lnTo>
                <a:cubicBezTo>
                  <a:pt x="2436" y="635"/>
                  <a:pt x="2602" y="501"/>
                  <a:pt x="2602" y="301"/>
                </a:cubicBezTo>
                <a:cubicBezTo>
                  <a:pt x="2602" y="134"/>
                  <a:pt x="2436" y="1"/>
                  <a:pt x="2269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33" name="Google Shape;633;p27"/>
          <p:cNvSpPr/>
          <p:nvPr/>
        </p:nvSpPr>
        <p:spPr>
          <a:xfrm>
            <a:off x="11408305" y="2250932"/>
            <a:ext cx="73487" cy="22201"/>
          </a:xfrm>
          <a:custGeom>
            <a:avLst/>
            <a:gdLst/>
            <a:ahLst/>
            <a:cxnLst/>
            <a:rect l="l" t="t" r="r" b="b"/>
            <a:pathLst>
              <a:path w="2102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5"/>
                  <a:pt x="300" y="635"/>
                </a:cubicBezTo>
                <a:lnTo>
                  <a:pt x="1768" y="635"/>
                </a:lnTo>
                <a:cubicBezTo>
                  <a:pt x="1968" y="635"/>
                  <a:pt x="2102" y="501"/>
                  <a:pt x="2102" y="301"/>
                </a:cubicBezTo>
                <a:cubicBezTo>
                  <a:pt x="2102" y="134"/>
                  <a:pt x="1968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34" name="Google Shape;634;p27"/>
          <p:cNvSpPr/>
          <p:nvPr/>
        </p:nvSpPr>
        <p:spPr>
          <a:xfrm>
            <a:off x="10280605" y="2354728"/>
            <a:ext cx="539993" cy="22201"/>
          </a:xfrm>
          <a:custGeom>
            <a:avLst/>
            <a:gdLst/>
            <a:ahLst/>
            <a:cxnLst/>
            <a:rect l="l" t="t" r="r" b="b"/>
            <a:pathLst>
              <a:path w="15446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5112" y="634"/>
                </a:lnTo>
                <a:cubicBezTo>
                  <a:pt x="15312" y="634"/>
                  <a:pt x="15445" y="501"/>
                  <a:pt x="15445" y="334"/>
                </a:cubicBezTo>
                <a:cubicBezTo>
                  <a:pt x="15445" y="134"/>
                  <a:pt x="15312" y="1"/>
                  <a:pt x="15112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35" name="Google Shape;635;p27"/>
          <p:cNvSpPr/>
          <p:nvPr/>
        </p:nvSpPr>
        <p:spPr>
          <a:xfrm>
            <a:off x="10829860" y="2354728"/>
            <a:ext cx="170325" cy="22201"/>
          </a:xfrm>
          <a:custGeom>
            <a:avLst/>
            <a:gdLst/>
            <a:ahLst/>
            <a:cxnLst/>
            <a:rect l="l" t="t" r="r" b="b"/>
            <a:pathLst>
              <a:path w="4872" h="635" extrusionOk="0">
                <a:moveTo>
                  <a:pt x="301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4571" y="634"/>
                </a:lnTo>
                <a:cubicBezTo>
                  <a:pt x="4738" y="634"/>
                  <a:pt x="4871" y="501"/>
                  <a:pt x="4871" y="334"/>
                </a:cubicBezTo>
                <a:cubicBezTo>
                  <a:pt x="4871" y="134"/>
                  <a:pt x="4738" y="1"/>
                  <a:pt x="4571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36" name="Google Shape;636;p27"/>
          <p:cNvSpPr/>
          <p:nvPr/>
        </p:nvSpPr>
        <p:spPr>
          <a:xfrm>
            <a:off x="10885867" y="2414197"/>
            <a:ext cx="114319" cy="23353"/>
          </a:xfrm>
          <a:custGeom>
            <a:avLst/>
            <a:gdLst/>
            <a:ahLst/>
            <a:cxnLst/>
            <a:rect l="l" t="t" r="r" b="b"/>
            <a:pathLst>
              <a:path w="3270" h="668" extrusionOk="0">
                <a:moveTo>
                  <a:pt x="334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34" y="668"/>
                </a:cubicBezTo>
                <a:lnTo>
                  <a:pt x="2969" y="668"/>
                </a:lnTo>
                <a:cubicBezTo>
                  <a:pt x="3136" y="668"/>
                  <a:pt x="3269" y="501"/>
                  <a:pt x="3269" y="334"/>
                </a:cubicBezTo>
                <a:cubicBezTo>
                  <a:pt x="3269" y="168"/>
                  <a:pt x="3136" y="1"/>
                  <a:pt x="296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37" name="Google Shape;637;p27"/>
          <p:cNvSpPr/>
          <p:nvPr/>
        </p:nvSpPr>
        <p:spPr>
          <a:xfrm>
            <a:off x="10829861" y="2414197"/>
            <a:ext cx="33876" cy="23353"/>
          </a:xfrm>
          <a:custGeom>
            <a:avLst/>
            <a:gdLst/>
            <a:ahLst/>
            <a:cxnLst/>
            <a:rect l="l" t="t" r="r" b="b"/>
            <a:pathLst>
              <a:path w="969" h="668" extrusionOk="0">
                <a:moveTo>
                  <a:pt x="335" y="1"/>
                </a:moveTo>
                <a:cubicBezTo>
                  <a:pt x="168" y="1"/>
                  <a:pt x="1" y="168"/>
                  <a:pt x="1" y="334"/>
                </a:cubicBezTo>
                <a:cubicBezTo>
                  <a:pt x="1" y="535"/>
                  <a:pt x="168" y="668"/>
                  <a:pt x="335" y="668"/>
                </a:cubicBezTo>
                <a:lnTo>
                  <a:pt x="635" y="668"/>
                </a:lnTo>
                <a:cubicBezTo>
                  <a:pt x="802" y="668"/>
                  <a:pt x="968" y="501"/>
                  <a:pt x="968" y="334"/>
                </a:cubicBezTo>
                <a:cubicBezTo>
                  <a:pt x="968" y="168"/>
                  <a:pt x="835" y="1"/>
                  <a:pt x="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38" name="Google Shape;638;p27"/>
          <p:cNvSpPr/>
          <p:nvPr/>
        </p:nvSpPr>
        <p:spPr>
          <a:xfrm>
            <a:off x="10695754" y="2414197"/>
            <a:ext cx="102677" cy="23353"/>
          </a:xfrm>
          <a:custGeom>
            <a:avLst/>
            <a:gdLst/>
            <a:ahLst/>
            <a:cxnLst/>
            <a:rect l="l" t="t" r="r" b="b"/>
            <a:pathLst>
              <a:path w="2937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36" y="501"/>
                  <a:pt x="2936" y="334"/>
                </a:cubicBezTo>
                <a:cubicBezTo>
                  <a:pt x="2936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39" name="Google Shape;639;p27"/>
          <p:cNvSpPr/>
          <p:nvPr/>
        </p:nvSpPr>
        <p:spPr>
          <a:xfrm>
            <a:off x="10550007" y="2414197"/>
            <a:ext cx="103831" cy="23353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0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00" y="668"/>
                </a:cubicBezTo>
                <a:lnTo>
                  <a:pt x="2635" y="668"/>
                </a:lnTo>
                <a:cubicBezTo>
                  <a:pt x="2802" y="668"/>
                  <a:pt x="2969" y="501"/>
                  <a:pt x="2936" y="334"/>
                </a:cubicBezTo>
                <a:cubicBezTo>
                  <a:pt x="2936" y="168"/>
                  <a:pt x="2802" y="1"/>
                  <a:pt x="2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40" name="Google Shape;640;p27"/>
          <p:cNvSpPr/>
          <p:nvPr/>
        </p:nvSpPr>
        <p:spPr>
          <a:xfrm>
            <a:off x="10404226" y="2414197"/>
            <a:ext cx="103831" cy="23353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69" y="501"/>
                  <a:pt x="2969" y="334"/>
                </a:cubicBezTo>
                <a:cubicBezTo>
                  <a:pt x="2969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41" name="Google Shape;641;p27"/>
          <p:cNvSpPr/>
          <p:nvPr/>
        </p:nvSpPr>
        <p:spPr>
          <a:xfrm>
            <a:off x="10404226" y="2487680"/>
            <a:ext cx="875817" cy="22201"/>
          </a:xfrm>
          <a:custGeom>
            <a:avLst/>
            <a:gdLst/>
            <a:ahLst/>
            <a:cxnLst/>
            <a:rect l="l" t="t" r="r" b="b"/>
            <a:pathLst>
              <a:path w="25052" h="635" extrusionOk="0">
                <a:moveTo>
                  <a:pt x="301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24718" y="634"/>
                </a:lnTo>
                <a:cubicBezTo>
                  <a:pt x="24885" y="634"/>
                  <a:pt x="25052" y="501"/>
                  <a:pt x="25018" y="334"/>
                </a:cubicBezTo>
                <a:cubicBezTo>
                  <a:pt x="25018" y="134"/>
                  <a:pt x="24885" y="0"/>
                  <a:pt x="247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42" name="Google Shape;642;p27"/>
          <p:cNvSpPr/>
          <p:nvPr/>
        </p:nvSpPr>
        <p:spPr>
          <a:xfrm>
            <a:off x="10280606" y="2414197"/>
            <a:ext cx="52511" cy="23353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8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43" name="Google Shape;643;p27"/>
          <p:cNvSpPr/>
          <p:nvPr/>
        </p:nvSpPr>
        <p:spPr>
          <a:xfrm>
            <a:off x="10280606" y="2487680"/>
            <a:ext cx="52511" cy="22201"/>
          </a:xfrm>
          <a:custGeom>
            <a:avLst/>
            <a:gdLst/>
            <a:ahLst/>
            <a:cxnLst/>
            <a:rect l="l" t="t" r="r" b="b"/>
            <a:pathLst>
              <a:path w="1502" h="635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1"/>
                  <a:pt x="1468" y="334"/>
                </a:cubicBezTo>
                <a:cubicBezTo>
                  <a:pt x="1468" y="134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44" name="Google Shape;644;p27"/>
          <p:cNvSpPr/>
          <p:nvPr/>
        </p:nvSpPr>
        <p:spPr>
          <a:xfrm>
            <a:off x="10280606" y="2559978"/>
            <a:ext cx="52511" cy="23353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7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45" name="Google Shape;645;p27"/>
          <p:cNvSpPr/>
          <p:nvPr/>
        </p:nvSpPr>
        <p:spPr>
          <a:xfrm>
            <a:off x="10280606" y="2633466"/>
            <a:ext cx="52511" cy="22164"/>
          </a:xfrm>
          <a:custGeom>
            <a:avLst/>
            <a:gdLst/>
            <a:ahLst/>
            <a:cxnLst/>
            <a:rect l="l" t="t" r="r" b="b"/>
            <a:pathLst>
              <a:path w="1502" h="634" extrusionOk="0">
                <a:moveTo>
                  <a:pt x="334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0"/>
                  <a:pt x="1468" y="300"/>
                </a:cubicBezTo>
                <a:cubicBezTo>
                  <a:pt x="1468" y="133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46" name="Google Shape;646;p27"/>
          <p:cNvSpPr/>
          <p:nvPr/>
        </p:nvSpPr>
        <p:spPr>
          <a:xfrm>
            <a:off x="11333669" y="2487680"/>
            <a:ext cx="128303" cy="22201"/>
          </a:xfrm>
          <a:custGeom>
            <a:avLst/>
            <a:gdLst/>
            <a:ahLst/>
            <a:cxnLst/>
            <a:rect l="l" t="t" r="r" b="b"/>
            <a:pathLst>
              <a:path w="3670" h="635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34"/>
                  <a:pt x="300" y="634"/>
                </a:cubicBezTo>
                <a:lnTo>
                  <a:pt x="3336" y="634"/>
                </a:lnTo>
                <a:cubicBezTo>
                  <a:pt x="3503" y="634"/>
                  <a:pt x="3670" y="501"/>
                  <a:pt x="3670" y="334"/>
                </a:cubicBezTo>
                <a:cubicBezTo>
                  <a:pt x="3670" y="134"/>
                  <a:pt x="3536" y="0"/>
                  <a:pt x="33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47" name="Google Shape;647;p27"/>
          <p:cNvSpPr/>
          <p:nvPr/>
        </p:nvSpPr>
        <p:spPr>
          <a:xfrm>
            <a:off x="10400728" y="2559978"/>
            <a:ext cx="369701" cy="23353"/>
          </a:xfrm>
          <a:custGeom>
            <a:avLst/>
            <a:gdLst/>
            <a:ahLst/>
            <a:cxnLst/>
            <a:rect l="l" t="t" r="r" b="b"/>
            <a:pathLst>
              <a:path w="10575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0275" y="668"/>
                </a:lnTo>
                <a:cubicBezTo>
                  <a:pt x="10441" y="668"/>
                  <a:pt x="10575" y="501"/>
                  <a:pt x="10575" y="334"/>
                </a:cubicBezTo>
                <a:cubicBezTo>
                  <a:pt x="10575" y="167"/>
                  <a:pt x="10441" y="1"/>
                  <a:pt x="102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48" name="Google Shape;648;p27"/>
          <p:cNvSpPr/>
          <p:nvPr/>
        </p:nvSpPr>
        <p:spPr>
          <a:xfrm>
            <a:off x="10885868" y="2783898"/>
            <a:ext cx="418681" cy="23353"/>
          </a:xfrm>
          <a:custGeom>
            <a:avLst/>
            <a:gdLst/>
            <a:ahLst/>
            <a:cxnLst/>
            <a:rect l="l" t="t" r="r" b="b"/>
            <a:pathLst>
              <a:path w="11976" h="668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0"/>
                  <a:pt x="134" y="667"/>
                  <a:pt x="300" y="667"/>
                </a:cubicBezTo>
                <a:lnTo>
                  <a:pt x="11642" y="667"/>
                </a:lnTo>
                <a:cubicBezTo>
                  <a:pt x="11842" y="667"/>
                  <a:pt x="11975" y="500"/>
                  <a:pt x="11975" y="334"/>
                </a:cubicBezTo>
                <a:cubicBezTo>
                  <a:pt x="11975" y="134"/>
                  <a:pt x="11842" y="0"/>
                  <a:pt x="116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49" name="Google Shape;649;p27"/>
          <p:cNvSpPr/>
          <p:nvPr/>
        </p:nvSpPr>
        <p:spPr>
          <a:xfrm>
            <a:off x="10994311" y="2709258"/>
            <a:ext cx="310235" cy="23353"/>
          </a:xfrm>
          <a:custGeom>
            <a:avLst/>
            <a:gdLst/>
            <a:ahLst/>
            <a:cxnLst/>
            <a:rect l="l" t="t" r="r" b="b"/>
            <a:pathLst>
              <a:path w="8874" h="668" extrusionOk="0">
                <a:moveTo>
                  <a:pt x="334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67"/>
                  <a:pt x="334" y="667"/>
                </a:cubicBezTo>
                <a:lnTo>
                  <a:pt x="8540" y="667"/>
                </a:lnTo>
                <a:cubicBezTo>
                  <a:pt x="8740" y="667"/>
                  <a:pt x="8873" y="501"/>
                  <a:pt x="8873" y="334"/>
                </a:cubicBezTo>
                <a:cubicBezTo>
                  <a:pt x="8873" y="134"/>
                  <a:pt x="8740" y="0"/>
                  <a:pt x="85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50" name="Google Shape;650;p27"/>
          <p:cNvSpPr/>
          <p:nvPr/>
        </p:nvSpPr>
        <p:spPr>
          <a:xfrm>
            <a:off x="11168063" y="2633466"/>
            <a:ext cx="136484" cy="22164"/>
          </a:xfrm>
          <a:custGeom>
            <a:avLst/>
            <a:gdLst/>
            <a:ahLst/>
            <a:cxnLst/>
            <a:rect l="l" t="t" r="r" b="b"/>
            <a:pathLst>
              <a:path w="3904" h="634" extrusionOk="0">
                <a:moveTo>
                  <a:pt x="301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01" y="634"/>
                </a:cubicBezTo>
                <a:lnTo>
                  <a:pt x="3570" y="634"/>
                </a:lnTo>
                <a:cubicBezTo>
                  <a:pt x="3770" y="634"/>
                  <a:pt x="3903" y="500"/>
                  <a:pt x="3903" y="300"/>
                </a:cubicBezTo>
                <a:cubicBezTo>
                  <a:pt x="3903" y="133"/>
                  <a:pt x="3770" y="0"/>
                  <a:pt x="35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51" name="Google Shape;651;p27"/>
          <p:cNvSpPr/>
          <p:nvPr/>
        </p:nvSpPr>
        <p:spPr>
          <a:xfrm>
            <a:off x="10280606" y="2149477"/>
            <a:ext cx="437349" cy="22201"/>
          </a:xfrm>
          <a:custGeom>
            <a:avLst/>
            <a:gdLst/>
            <a:ahLst/>
            <a:cxnLst/>
            <a:rect l="l" t="t" r="r" b="b"/>
            <a:pathLst>
              <a:path w="12510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2176" y="635"/>
                </a:lnTo>
                <a:cubicBezTo>
                  <a:pt x="12376" y="635"/>
                  <a:pt x="12510" y="501"/>
                  <a:pt x="12510" y="334"/>
                </a:cubicBezTo>
                <a:cubicBezTo>
                  <a:pt x="12510" y="134"/>
                  <a:pt x="12376" y="1"/>
                  <a:pt x="121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52" name="Google Shape;652;p27"/>
          <p:cNvSpPr/>
          <p:nvPr/>
        </p:nvSpPr>
        <p:spPr>
          <a:xfrm>
            <a:off x="10280604" y="2961145"/>
            <a:ext cx="706752" cy="23353"/>
          </a:xfrm>
          <a:custGeom>
            <a:avLst/>
            <a:gdLst/>
            <a:ahLst/>
            <a:cxnLst/>
            <a:rect l="l" t="t" r="r" b="b"/>
            <a:pathLst>
              <a:path w="20216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53" name="Google Shape;653;p27"/>
          <p:cNvSpPr/>
          <p:nvPr/>
        </p:nvSpPr>
        <p:spPr>
          <a:xfrm>
            <a:off x="10280604" y="3050921"/>
            <a:ext cx="706752" cy="23388"/>
          </a:xfrm>
          <a:custGeom>
            <a:avLst/>
            <a:gdLst/>
            <a:ahLst/>
            <a:cxnLst/>
            <a:rect l="l" t="t" r="r" b="b"/>
            <a:pathLst>
              <a:path w="20216" h="669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54" name="Google Shape;654;p27"/>
          <p:cNvSpPr/>
          <p:nvPr/>
        </p:nvSpPr>
        <p:spPr>
          <a:xfrm>
            <a:off x="10280607" y="3140734"/>
            <a:ext cx="705563" cy="23353"/>
          </a:xfrm>
          <a:custGeom>
            <a:avLst/>
            <a:gdLst/>
            <a:ahLst/>
            <a:cxnLst/>
            <a:rect l="l" t="t" r="r" b="b"/>
            <a:pathLst>
              <a:path w="20182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182" y="501"/>
                  <a:pt x="20182" y="334"/>
                </a:cubicBezTo>
                <a:cubicBezTo>
                  <a:pt x="20182" y="167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55" name="Google Shape;655;p27"/>
          <p:cNvSpPr/>
          <p:nvPr/>
        </p:nvSpPr>
        <p:spPr>
          <a:xfrm>
            <a:off x="10280607" y="3677156"/>
            <a:ext cx="705563" cy="22201"/>
          </a:xfrm>
          <a:custGeom>
            <a:avLst/>
            <a:gdLst/>
            <a:ahLst/>
            <a:cxnLst/>
            <a:rect l="l" t="t" r="r" b="b"/>
            <a:pathLst>
              <a:path w="20182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9882" y="635"/>
                </a:lnTo>
                <a:cubicBezTo>
                  <a:pt x="20048" y="635"/>
                  <a:pt x="20182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56" name="Google Shape;656;p27"/>
          <p:cNvSpPr/>
          <p:nvPr/>
        </p:nvSpPr>
        <p:spPr>
          <a:xfrm>
            <a:off x="10923170" y="2857346"/>
            <a:ext cx="209935" cy="22201"/>
          </a:xfrm>
          <a:custGeom>
            <a:avLst/>
            <a:gdLst/>
            <a:ahLst/>
            <a:cxnLst/>
            <a:rect l="l" t="t" r="r" b="b"/>
            <a:pathLst>
              <a:path w="6005" h="635" extrusionOk="0">
                <a:moveTo>
                  <a:pt x="334" y="1"/>
                </a:moveTo>
                <a:cubicBezTo>
                  <a:pt x="167" y="1"/>
                  <a:pt x="1" y="134"/>
                  <a:pt x="1" y="334"/>
                </a:cubicBezTo>
                <a:cubicBezTo>
                  <a:pt x="1" y="501"/>
                  <a:pt x="167" y="634"/>
                  <a:pt x="334" y="634"/>
                </a:cubicBezTo>
                <a:lnTo>
                  <a:pt x="5671" y="634"/>
                </a:lnTo>
                <a:cubicBezTo>
                  <a:pt x="5838" y="634"/>
                  <a:pt x="6005" y="501"/>
                  <a:pt x="6005" y="334"/>
                </a:cubicBezTo>
                <a:cubicBezTo>
                  <a:pt x="6005" y="134"/>
                  <a:pt x="5838" y="1"/>
                  <a:pt x="5671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57" name="Google Shape;657;p27"/>
          <p:cNvSpPr/>
          <p:nvPr/>
        </p:nvSpPr>
        <p:spPr>
          <a:xfrm>
            <a:off x="11201868" y="2857346"/>
            <a:ext cx="279925" cy="22201"/>
          </a:xfrm>
          <a:custGeom>
            <a:avLst/>
            <a:gdLst/>
            <a:ahLst/>
            <a:cxnLst/>
            <a:rect l="l" t="t" r="r" b="b"/>
            <a:pathLst>
              <a:path w="8007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7673" y="634"/>
                </a:lnTo>
                <a:cubicBezTo>
                  <a:pt x="7873" y="634"/>
                  <a:pt x="8007" y="501"/>
                  <a:pt x="8007" y="334"/>
                </a:cubicBezTo>
                <a:cubicBezTo>
                  <a:pt x="8007" y="134"/>
                  <a:pt x="7873" y="1"/>
                  <a:pt x="7673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58" name="Google Shape;658;p27"/>
          <p:cNvSpPr/>
          <p:nvPr/>
        </p:nvSpPr>
        <p:spPr>
          <a:xfrm>
            <a:off x="11201868" y="2961145"/>
            <a:ext cx="279925" cy="23353"/>
          </a:xfrm>
          <a:custGeom>
            <a:avLst/>
            <a:gdLst/>
            <a:ahLst/>
            <a:cxnLst/>
            <a:rect l="l" t="t" r="r" b="b"/>
            <a:pathLst>
              <a:path w="8007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7673" y="668"/>
                </a:lnTo>
                <a:cubicBezTo>
                  <a:pt x="7873" y="668"/>
                  <a:pt x="8007" y="501"/>
                  <a:pt x="8007" y="334"/>
                </a:cubicBezTo>
                <a:cubicBezTo>
                  <a:pt x="8007" y="134"/>
                  <a:pt x="7873" y="0"/>
                  <a:pt x="7673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59" name="Google Shape;659;p27"/>
          <p:cNvSpPr/>
          <p:nvPr/>
        </p:nvSpPr>
        <p:spPr>
          <a:xfrm>
            <a:off x="10280607" y="3813604"/>
            <a:ext cx="107327" cy="22201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70" y="501"/>
                  <a:pt x="3070" y="301"/>
                </a:cubicBezTo>
                <a:cubicBezTo>
                  <a:pt x="3070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60" name="Google Shape;660;p27"/>
          <p:cNvSpPr/>
          <p:nvPr/>
        </p:nvSpPr>
        <p:spPr>
          <a:xfrm>
            <a:off x="10280607" y="3881253"/>
            <a:ext cx="107327" cy="23353"/>
          </a:xfrm>
          <a:custGeom>
            <a:avLst/>
            <a:gdLst/>
            <a:ahLst/>
            <a:cxnLst/>
            <a:rect l="l" t="t" r="r" b="b"/>
            <a:pathLst>
              <a:path w="3070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7"/>
                  <a:pt x="334" y="667"/>
                </a:cubicBezTo>
                <a:lnTo>
                  <a:pt x="2736" y="667"/>
                </a:lnTo>
                <a:cubicBezTo>
                  <a:pt x="2903" y="667"/>
                  <a:pt x="3070" y="501"/>
                  <a:pt x="3070" y="334"/>
                </a:cubicBezTo>
                <a:cubicBezTo>
                  <a:pt x="3070" y="167"/>
                  <a:pt x="2903" y="0"/>
                  <a:pt x="2736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61" name="Google Shape;661;p27"/>
          <p:cNvSpPr/>
          <p:nvPr/>
        </p:nvSpPr>
        <p:spPr>
          <a:xfrm>
            <a:off x="10415901" y="3881253"/>
            <a:ext cx="656585" cy="23353"/>
          </a:xfrm>
          <a:custGeom>
            <a:avLst/>
            <a:gdLst/>
            <a:ahLst/>
            <a:cxnLst/>
            <a:rect l="l" t="t" r="r" b="b"/>
            <a:pathLst>
              <a:path w="18781" h="668" extrusionOk="0">
                <a:moveTo>
                  <a:pt x="300" y="0"/>
                </a:moveTo>
                <a:cubicBezTo>
                  <a:pt x="134" y="0"/>
                  <a:pt x="0" y="167"/>
                  <a:pt x="0" y="334"/>
                </a:cubicBezTo>
                <a:cubicBezTo>
                  <a:pt x="0" y="501"/>
                  <a:pt x="134" y="667"/>
                  <a:pt x="300" y="667"/>
                </a:cubicBezTo>
                <a:lnTo>
                  <a:pt x="18447" y="667"/>
                </a:lnTo>
                <a:cubicBezTo>
                  <a:pt x="18647" y="667"/>
                  <a:pt x="18780" y="501"/>
                  <a:pt x="18780" y="334"/>
                </a:cubicBezTo>
                <a:cubicBezTo>
                  <a:pt x="18780" y="167"/>
                  <a:pt x="18647" y="0"/>
                  <a:pt x="18447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62" name="Google Shape;662;p27"/>
          <p:cNvSpPr/>
          <p:nvPr/>
        </p:nvSpPr>
        <p:spPr>
          <a:xfrm>
            <a:off x="10446211" y="3813604"/>
            <a:ext cx="106139" cy="22201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63" name="Google Shape;663;p27"/>
          <p:cNvSpPr/>
          <p:nvPr/>
        </p:nvSpPr>
        <p:spPr>
          <a:xfrm>
            <a:off x="10610629" y="3813604"/>
            <a:ext cx="107327" cy="22201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68" y="1"/>
                  <a:pt x="1" y="134"/>
                  <a:pt x="1" y="301"/>
                </a:cubicBezTo>
                <a:cubicBezTo>
                  <a:pt x="1" y="501"/>
                  <a:pt x="168" y="634"/>
                  <a:pt x="334" y="634"/>
                </a:cubicBezTo>
                <a:lnTo>
                  <a:pt x="2736" y="634"/>
                </a:lnTo>
                <a:cubicBezTo>
                  <a:pt x="2936" y="634"/>
                  <a:pt x="3070" y="501"/>
                  <a:pt x="3070" y="301"/>
                </a:cubicBezTo>
                <a:cubicBezTo>
                  <a:pt x="3070" y="134"/>
                  <a:pt x="2936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64" name="Google Shape;664;p27"/>
          <p:cNvSpPr/>
          <p:nvPr/>
        </p:nvSpPr>
        <p:spPr>
          <a:xfrm>
            <a:off x="10776233" y="3813604"/>
            <a:ext cx="106175" cy="22201"/>
          </a:xfrm>
          <a:custGeom>
            <a:avLst/>
            <a:gdLst/>
            <a:ahLst/>
            <a:cxnLst/>
            <a:rect l="l" t="t" r="r" b="b"/>
            <a:pathLst>
              <a:path w="303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65" name="Google Shape;665;p27"/>
          <p:cNvSpPr/>
          <p:nvPr/>
        </p:nvSpPr>
        <p:spPr>
          <a:xfrm>
            <a:off x="10941837" y="3813604"/>
            <a:ext cx="106139" cy="22201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0" y="634"/>
                </a:cubicBezTo>
                <a:lnTo>
                  <a:pt x="2702" y="634"/>
                </a:lnTo>
                <a:cubicBezTo>
                  <a:pt x="2902" y="634"/>
                  <a:pt x="3036" y="501"/>
                  <a:pt x="3036" y="301"/>
                </a:cubicBezTo>
                <a:cubicBezTo>
                  <a:pt x="3036" y="134"/>
                  <a:pt x="2902" y="1"/>
                  <a:pt x="27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66" name="Google Shape;666;p27"/>
          <p:cNvSpPr/>
          <p:nvPr/>
        </p:nvSpPr>
        <p:spPr>
          <a:xfrm>
            <a:off x="11106254" y="3813604"/>
            <a:ext cx="107327" cy="22201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69" y="501"/>
                  <a:pt x="3069" y="301"/>
                </a:cubicBezTo>
                <a:cubicBezTo>
                  <a:pt x="3069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67" name="Google Shape;667;p27"/>
          <p:cNvSpPr/>
          <p:nvPr/>
        </p:nvSpPr>
        <p:spPr>
          <a:xfrm>
            <a:off x="11271859" y="3813604"/>
            <a:ext cx="72332" cy="22201"/>
          </a:xfrm>
          <a:custGeom>
            <a:avLst/>
            <a:gdLst/>
            <a:ahLst/>
            <a:cxnLst/>
            <a:rect l="l" t="t" r="r" b="b"/>
            <a:pathLst>
              <a:path w="2069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1768" y="634"/>
                </a:lnTo>
                <a:cubicBezTo>
                  <a:pt x="1935" y="634"/>
                  <a:pt x="2068" y="501"/>
                  <a:pt x="2068" y="301"/>
                </a:cubicBezTo>
                <a:cubicBezTo>
                  <a:pt x="2068" y="134"/>
                  <a:pt x="1935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68" name="Google Shape;668;p27"/>
          <p:cNvSpPr/>
          <p:nvPr/>
        </p:nvSpPr>
        <p:spPr>
          <a:xfrm>
            <a:off x="11050283" y="1102257"/>
            <a:ext cx="1141724" cy="1046108"/>
          </a:xfrm>
          <a:custGeom>
            <a:avLst/>
            <a:gdLst/>
            <a:ahLst/>
            <a:cxnLst/>
            <a:rect l="l" t="t" r="r" b="b"/>
            <a:pathLst>
              <a:path w="32658" h="29923" extrusionOk="0">
                <a:moveTo>
                  <a:pt x="1335" y="1"/>
                </a:moveTo>
                <a:cubicBezTo>
                  <a:pt x="601" y="1"/>
                  <a:pt x="0" y="601"/>
                  <a:pt x="0" y="1302"/>
                </a:cubicBezTo>
                <a:lnTo>
                  <a:pt x="0" y="28621"/>
                </a:lnTo>
                <a:cubicBezTo>
                  <a:pt x="0" y="29355"/>
                  <a:pt x="601" y="29922"/>
                  <a:pt x="1335" y="29922"/>
                </a:cubicBezTo>
                <a:lnTo>
                  <a:pt x="31356" y="29922"/>
                </a:lnTo>
                <a:cubicBezTo>
                  <a:pt x="32090" y="29922"/>
                  <a:pt x="32657" y="29355"/>
                  <a:pt x="32657" y="28621"/>
                </a:cubicBezTo>
                <a:lnTo>
                  <a:pt x="32657" y="1302"/>
                </a:lnTo>
                <a:cubicBezTo>
                  <a:pt x="32657" y="601"/>
                  <a:pt x="32090" y="1"/>
                  <a:pt x="31356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69" name="Google Shape;669;p27"/>
          <p:cNvSpPr/>
          <p:nvPr/>
        </p:nvSpPr>
        <p:spPr>
          <a:xfrm>
            <a:off x="11050283" y="1092957"/>
            <a:ext cx="1141724" cy="52511"/>
          </a:xfrm>
          <a:custGeom>
            <a:avLst/>
            <a:gdLst/>
            <a:ahLst/>
            <a:cxnLst/>
            <a:rect l="l" t="t" r="r" b="b"/>
            <a:pathLst>
              <a:path w="32658" h="1502" extrusionOk="0">
                <a:moveTo>
                  <a:pt x="1268" y="0"/>
                </a:moveTo>
                <a:cubicBezTo>
                  <a:pt x="568" y="0"/>
                  <a:pt x="0" y="567"/>
                  <a:pt x="0" y="1234"/>
                </a:cubicBezTo>
                <a:lnTo>
                  <a:pt x="0" y="1501"/>
                </a:lnTo>
                <a:cubicBezTo>
                  <a:pt x="0" y="834"/>
                  <a:pt x="568" y="267"/>
                  <a:pt x="1268" y="267"/>
                </a:cubicBezTo>
                <a:lnTo>
                  <a:pt x="31423" y="267"/>
                </a:lnTo>
                <a:cubicBezTo>
                  <a:pt x="32123" y="267"/>
                  <a:pt x="32657" y="834"/>
                  <a:pt x="32657" y="1501"/>
                </a:cubicBezTo>
                <a:lnTo>
                  <a:pt x="32657" y="1234"/>
                </a:lnTo>
                <a:cubicBezTo>
                  <a:pt x="32657" y="567"/>
                  <a:pt x="32123" y="0"/>
                  <a:pt x="31423" y="0"/>
                </a:cubicBezTo>
                <a:close/>
              </a:path>
            </a:pathLst>
          </a:custGeom>
          <a:solidFill>
            <a:srgbClr val="00A3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0" name="Google Shape;670;p27"/>
          <p:cNvSpPr/>
          <p:nvPr/>
        </p:nvSpPr>
        <p:spPr>
          <a:xfrm>
            <a:off x="11050283" y="1102257"/>
            <a:ext cx="1141724" cy="160991"/>
          </a:xfrm>
          <a:custGeom>
            <a:avLst/>
            <a:gdLst/>
            <a:ahLst/>
            <a:cxnLst/>
            <a:rect l="l" t="t" r="r" b="b"/>
            <a:pathLst>
              <a:path w="32658" h="4605" extrusionOk="0">
                <a:moveTo>
                  <a:pt x="1268" y="1"/>
                </a:moveTo>
                <a:cubicBezTo>
                  <a:pt x="568" y="1"/>
                  <a:pt x="0" y="568"/>
                  <a:pt x="0" y="1235"/>
                </a:cubicBezTo>
                <a:lnTo>
                  <a:pt x="0" y="4604"/>
                </a:lnTo>
                <a:lnTo>
                  <a:pt x="32657" y="4604"/>
                </a:lnTo>
                <a:lnTo>
                  <a:pt x="32657" y="1235"/>
                </a:lnTo>
                <a:cubicBezTo>
                  <a:pt x="32657" y="568"/>
                  <a:pt x="32123" y="1"/>
                  <a:pt x="31423" y="1"/>
                </a:cubicBezTo>
                <a:close/>
              </a:path>
            </a:pathLst>
          </a:custGeom>
          <a:solidFill>
            <a:srgbClr val="469A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1" name="Google Shape;671;p27"/>
          <p:cNvSpPr/>
          <p:nvPr/>
        </p:nvSpPr>
        <p:spPr>
          <a:xfrm>
            <a:off x="11113243" y="1311002"/>
            <a:ext cx="1020448" cy="784887"/>
          </a:xfrm>
          <a:custGeom>
            <a:avLst/>
            <a:gdLst/>
            <a:ahLst/>
            <a:cxnLst/>
            <a:rect l="l" t="t" r="r" b="b"/>
            <a:pathLst>
              <a:path w="29189" h="22451" extrusionOk="0">
                <a:moveTo>
                  <a:pt x="28188" y="22450"/>
                </a:moveTo>
                <a:lnTo>
                  <a:pt x="1001" y="22450"/>
                </a:lnTo>
                <a:cubicBezTo>
                  <a:pt x="434" y="22450"/>
                  <a:pt x="1" y="22017"/>
                  <a:pt x="1" y="21450"/>
                </a:cubicBezTo>
                <a:lnTo>
                  <a:pt x="1" y="1002"/>
                </a:lnTo>
                <a:cubicBezTo>
                  <a:pt x="1" y="468"/>
                  <a:pt x="434" y="1"/>
                  <a:pt x="1001" y="1"/>
                </a:cubicBezTo>
                <a:lnTo>
                  <a:pt x="28188" y="1"/>
                </a:lnTo>
                <a:cubicBezTo>
                  <a:pt x="28755" y="1"/>
                  <a:pt x="29188" y="468"/>
                  <a:pt x="29188" y="1002"/>
                </a:cubicBezTo>
                <a:lnTo>
                  <a:pt x="29188" y="21450"/>
                </a:lnTo>
                <a:cubicBezTo>
                  <a:pt x="29188" y="22017"/>
                  <a:pt x="28755" y="22450"/>
                  <a:pt x="28188" y="22450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2" name="Google Shape;672;p27"/>
          <p:cNvSpPr/>
          <p:nvPr/>
        </p:nvSpPr>
        <p:spPr>
          <a:xfrm>
            <a:off x="11162226" y="1488281"/>
            <a:ext cx="725385" cy="17515"/>
          </a:xfrm>
          <a:custGeom>
            <a:avLst/>
            <a:gdLst/>
            <a:ahLst/>
            <a:cxnLst/>
            <a:rect l="l" t="t" r="r" b="b"/>
            <a:pathLst>
              <a:path w="2074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0482" y="501"/>
                </a:lnTo>
                <a:cubicBezTo>
                  <a:pt x="20615" y="501"/>
                  <a:pt x="20749" y="401"/>
                  <a:pt x="20716" y="267"/>
                </a:cubicBezTo>
                <a:cubicBezTo>
                  <a:pt x="20716" y="134"/>
                  <a:pt x="20615" y="0"/>
                  <a:pt x="20482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3" name="Google Shape;673;p27"/>
          <p:cNvSpPr/>
          <p:nvPr/>
        </p:nvSpPr>
        <p:spPr>
          <a:xfrm>
            <a:off x="11931902" y="1488281"/>
            <a:ext cx="69989" cy="17515"/>
          </a:xfrm>
          <a:custGeom>
            <a:avLst/>
            <a:gdLst/>
            <a:ahLst/>
            <a:cxnLst/>
            <a:rect l="l" t="t" r="r" b="b"/>
            <a:pathLst>
              <a:path w="2002" h="501" extrusionOk="0">
                <a:moveTo>
                  <a:pt x="234" y="0"/>
                </a:moveTo>
                <a:cubicBezTo>
                  <a:pt x="101" y="0"/>
                  <a:pt x="0" y="134"/>
                  <a:pt x="0" y="267"/>
                </a:cubicBezTo>
                <a:cubicBezTo>
                  <a:pt x="0" y="401"/>
                  <a:pt x="101" y="501"/>
                  <a:pt x="234" y="501"/>
                </a:cubicBezTo>
                <a:lnTo>
                  <a:pt x="1735" y="501"/>
                </a:lnTo>
                <a:cubicBezTo>
                  <a:pt x="1868" y="501"/>
                  <a:pt x="2002" y="401"/>
                  <a:pt x="2002" y="267"/>
                </a:cubicBezTo>
                <a:cubicBezTo>
                  <a:pt x="2002" y="134"/>
                  <a:pt x="1868" y="0"/>
                  <a:pt x="173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4" name="Google Shape;674;p27"/>
          <p:cNvSpPr/>
          <p:nvPr/>
        </p:nvSpPr>
        <p:spPr>
          <a:xfrm>
            <a:off x="12028706" y="1488281"/>
            <a:ext cx="56005" cy="17515"/>
          </a:xfrm>
          <a:custGeom>
            <a:avLst/>
            <a:gdLst/>
            <a:ahLst/>
            <a:cxnLst/>
            <a:rect l="l" t="t" r="r" b="b"/>
            <a:pathLst>
              <a:path w="1602" h="501" extrusionOk="0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5" name="Google Shape;675;p27"/>
          <p:cNvSpPr/>
          <p:nvPr/>
        </p:nvSpPr>
        <p:spPr>
          <a:xfrm>
            <a:off x="11162225" y="1568725"/>
            <a:ext cx="415185" cy="17551"/>
          </a:xfrm>
          <a:custGeom>
            <a:avLst/>
            <a:gdLst/>
            <a:ahLst/>
            <a:cxnLst/>
            <a:rect l="l" t="t" r="r" b="b"/>
            <a:pathLst>
              <a:path w="11876" h="502" extrusionOk="0">
                <a:moveTo>
                  <a:pt x="234" y="1"/>
                </a:moveTo>
                <a:cubicBezTo>
                  <a:pt x="101" y="1"/>
                  <a:pt x="1" y="134"/>
                  <a:pt x="1" y="268"/>
                </a:cubicBezTo>
                <a:cubicBezTo>
                  <a:pt x="1" y="401"/>
                  <a:pt x="101" y="501"/>
                  <a:pt x="234" y="501"/>
                </a:cubicBezTo>
                <a:lnTo>
                  <a:pt x="11609" y="501"/>
                </a:lnTo>
                <a:cubicBezTo>
                  <a:pt x="11742" y="501"/>
                  <a:pt x="11876" y="401"/>
                  <a:pt x="11876" y="268"/>
                </a:cubicBezTo>
                <a:cubicBezTo>
                  <a:pt x="11876" y="134"/>
                  <a:pt x="11742" y="1"/>
                  <a:pt x="1160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6" name="Google Shape;676;p27"/>
          <p:cNvSpPr/>
          <p:nvPr/>
        </p:nvSpPr>
        <p:spPr>
          <a:xfrm>
            <a:off x="11583209" y="1568725"/>
            <a:ext cx="131835" cy="17551"/>
          </a:xfrm>
          <a:custGeom>
            <a:avLst/>
            <a:gdLst/>
            <a:ahLst/>
            <a:cxnLst/>
            <a:rect l="l" t="t" r="r" b="b"/>
            <a:pathLst>
              <a:path w="3771" h="502" extrusionOk="0">
                <a:moveTo>
                  <a:pt x="268" y="1"/>
                </a:moveTo>
                <a:cubicBezTo>
                  <a:pt x="134" y="1"/>
                  <a:pt x="1" y="134"/>
                  <a:pt x="1" y="268"/>
                </a:cubicBezTo>
                <a:cubicBezTo>
                  <a:pt x="1" y="401"/>
                  <a:pt x="134" y="501"/>
                  <a:pt x="268" y="501"/>
                </a:cubicBezTo>
                <a:lnTo>
                  <a:pt x="3537" y="501"/>
                </a:lnTo>
                <a:cubicBezTo>
                  <a:pt x="3670" y="501"/>
                  <a:pt x="3770" y="401"/>
                  <a:pt x="3770" y="268"/>
                </a:cubicBezTo>
                <a:cubicBezTo>
                  <a:pt x="3770" y="134"/>
                  <a:pt x="3670" y="1"/>
                  <a:pt x="3537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7" name="Google Shape;677;p27"/>
          <p:cNvSpPr/>
          <p:nvPr/>
        </p:nvSpPr>
        <p:spPr>
          <a:xfrm>
            <a:off x="11627541" y="1615398"/>
            <a:ext cx="87505" cy="16361"/>
          </a:xfrm>
          <a:custGeom>
            <a:avLst/>
            <a:gdLst/>
            <a:ahLst/>
            <a:cxnLst/>
            <a:rect l="l" t="t" r="r" b="b"/>
            <a:pathLst>
              <a:path w="2503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269" y="467"/>
                </a:lnTo>
                <a:cubicBezTo>
                  <a:pt x="2402" y="467"/>
                  <a:pt x="2502" y="367"/>
                  <a:pt x="2502" y="234"/>
                </a:cubicBezTo>
                <a:cubicBezTo>
                  <a:pt x="2502" y="100"/>
                  <a:pt x="2402" y="0"/>
                  <a:pt x="2269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8" name="Google Shape;678;p27"/>
          <p:cNvSpPr/>
          <p:nvPr/>
        </p:nvSpPr>
        <p:spPr>
          <a:xfrm>
            <a:off x="11584401" y="1615398"/>
            <a:ext cx="25660" cy="16361"/>
          </a:xfrm>
          <a:custGeom>
            <a:avLst/>
            <a:gdLst/>
            <a:ahLst/>
            <a:cxnLst/>
            <a:rect l="l" t="t" r="r" b="b"/>
            <a:pathLst>
              <a:path w="734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467" y="467"/>
                </a:lnTo>
                <a:cubicBezTo>
                  <a:pt x="600" y="467"/>
                  <a:pt x="734" y="367"/>
                  <a:pt x="734" y="234"/>
                </a:cubicBezTo>
                <a:cubicBezTo>
                  <a:pt x="734" y="100"/>
                  <a:pt x="600" y="0"/>
                  <a:pt x="467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9" name="Google Shape;679;p27"/>
          <p:cNvSpPr/>
          <p:nvPr/>
        </p:nvSpPr>
        <p:spPr>
          <a:xfrm>
            <a:off x="11480603" y="1615398"/>
            <a:ext cx="79324" cy="1636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035" y="467"/>
                </a:lnTo>
                <a:cubicBezTo>
                  <a:pt x="2168" y="467"/>
                  <a:pt x="2269" y="367"/>
                  <a:pt x="2269" y="234"/>
                </a:cubicBezTo>
                <a:cubicBezTo>
                  <a:pt x="2269" y="100"/>
                  <a:pt x="2168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0" name="Google Shape;680;p27"/>
          <p:cNvSpPr/>
          <p:nvPr/>
        </p:nvSpPr>
        <p:spPr>
          <a:xfrm>
            <a:off x="11368629" y="1615398"/>
            <a:ext cx="79359" cy="16361"/>
          </a:xfrm>
          <a:custGeom>
            <a:avLst/>
            <a:gdLst/>
            <a:ahLst/>
            <a:cxnLst/>
            <a:rect l="l" t="t" r="r" b="b"/>
            <a:pathLst>
              <a:path w="2270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6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6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1" name="Google Shape;681;p27"/>
          <p:cNvSpPr/>
          <p:nvPr/>
        </p:nvSpPr>
        <p:spPr>
          <a:xfrm>
            <a:off x="11256687" y="1615398"/>
            <a:ext cx="79324" cy="1636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5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2" name="Google Shape;682;p27"/>
          <p:cNvSpPr/>
          <p:nvPr/>
        </p:nvSpPr>
        <p:spPr>
          <a:xfrm>
            <a:off x="11256687" y="1671370"/>
            <a:ext cx="672911" cy="16361"/>
          </a:xfrm>
          <a:custGeom>
            <a:avLst/>
            <a:gdLst/>
            <a:ahLst/>
            <a:cxnLst/>
            <a:rect l="l" t="t" r="r" b="b"/>
            <a:pathLst>
              <a:path w="19248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19014" y="467"/>
                </a:lnTo>
                <a:cubicBezTo>
                  <a:pt x="19148" y="467"/>
                  <a:pt x="19248" y="367"/>
                  <a:pt x="19248" y="234"/>
                </a:cubicBezTo>
                <a:cubicBezTo>
                  <a:pt x="19248" y="100"/>
                  <a:pt x="19148" y="0"/>
                  <a:pt x="190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3" name="Google Shape;683;p27"/>
          <p:cNvSpPr/>
          <p:nvPr/>
        </p:nvSpPr>
        <p:spPr>
          <a:xfrm>
            <a:off x="11162223" y="1615398"/>
            <a:ext cx="39680" cy="1636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4" name="Google Shape;684;p27"/>
          <p:cNvSpPr/>
          <p:nvPr/>
        </p:nvSpPr>
        <p:spPr>
          <a:xfrm>
            <a:off x="11162223" y="1671370"/>
            <a:ext cx="39680" cy="1636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5" name="Google Shape;685;p27"/>
          <p:cNvSpPr/>
          <p:nvPr/>
        </p:nvSpPr>
        <p:spPr>
          <a:xfrm>
            <a:off x="11162223" y="1727340"/>
            <a:ext cx="39680" cy="1636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1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6" name="Google Shape;686;p27"/>
          <p:cNvSpPr/>
          <p:nvPr/>
        </p:nvSpPr>
        <p:spPr>
          <a:xfrm>
            <a:off x="11970389" y="1671370"/>
            <a:ext cx="99147" cy="16361"/>
          </a:xfrm>
          <a:custGeom>
            <a:avLst/>
            <a:gdLst/>
            <a:ahLst/>
            <a:cxnLst/>
            <a:rect l="l" t="t" r="r" b="b"/>
            <a:pathLst>
              <a:path w="2836" h="468" extrusionOk="0">
                <a:moveTo>
                  <a:pt x="267" y="0"/>
                </a:moveTo>
                <a:cubicBezTo>
                  <a:pt x="134" y="0"/>
                  <a:pt x="0" y="100"/>
                  <a:pt x="0" y="234"/>
                </a:cubicBezTo>
                <a:cubicBezTo>
                  <a:pt x="0" y="367"/>
                  <a:pt x="134" y="467"/>
                  <a:pt x="267" y="467"/>
                </a:cubicBezTo>
                <a:lnTo>
                  <a:pt x="2602" y="467"/>
                </a:lnTo>
                <a:cubicBezTo>
                  <a:pt x="2736" y="467"/>
                  <a:pt x="2836" y="367"/>
                  <a:pt x="2836" y="234"/>
                </a:cubicBezTo>
                <a:cubicBezTo>
                  <a:pt x="2836" y="100"/>
                  <a:pt x="2736" y="0"/>
                  <a:pt x="26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7" name="Google Shape;687;p27"/>
          <p:cNvSpPr/>
          <p:nvPr/>
        </p:nvSpPr>
        <p:spPr>
          <a:xfrm>
            <a:off x="11254345" y="1727340"/>
            <a:ext cx="284609" cy="16361"/>
          </a:xfrm>
          <a:custGeom>
            <a:avLst/>
            <a:gdLst/>
            <a:ahLst/>
            <a:cxnLst/>
            <a:rect l="l" t="t" r="r" b="b"/>
            <a:pathLst>
              <a:path w="8141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7873" y="467"/>
                </a:lnTo>
                <a:cubicBezTo>
                  <a:pt x="8007" y="467"/>
                  <a:pt x="8140" y="367"/>
                  <a:pt x="8140" y="234"/>
                </a:cubicBezTo>
                <a:cubicBezTo>
                  <a:pt x="8140" y="101"/>
                  <a:pt x="8007" y="0"/>
                  <a:pt x="78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8" name="Google Shape;688;p27"/>
          <p:cNvSpPr/>
          <p:nvPr/>
        </p:nvSpPr>
        <p:spPr>
          <a:xfrm>
            <a:off x="11627539" y="1799633"/>
            <a:ext cx="320724" cy="17515"/>
          </a:xfrm>
          <a:custGeom>
            <a:avLst/>
            <a:gdLst/>
            <a:ahLst/>
            <a:cxnLst/>
            <a:rect l="l" t="t" r="r" b="b"/>
            <a:pathLst>
              <a:path w="9174" h="501" extrusionOk="0">
                <a:moveTo>
                  <a:pt x="234" y="1"/>
                </a:moveTo>
                <a:cubicBezTo>
                  <a:pt x="100" y="1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8940" y="501"/>
                </a:lnTo>
                <a:cubicBezTo>
                  <a:pt x="9073" y="501"/>
                  <a:pt x="9173" y="401"/>
                  <a:pt x="9173" y="267"/>
                </a:cubicBezTo>
                <a:cubicBezTo>
                  <a:pt x="9173" y="134"/>
                  <a:pt x="9073" y="1"/>
                  <a:pt x="89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9" name="Google Shape;689;p27"/>
          <p:cNvSpPr/>
          <p:nvPr/>
        </p:nvSpPr>
        <p:spPr>
          <a:xfrm>
            <a:off x="11843277" y="1761145"/>
            <a:ext cx="104985" cy="17551"/>
          </a:xfrm>
          <a:custGeom>
            <a:avLst/>
            <a:gdLst/>
            <a:ahLst/>
            <a:cxnLst/>
            <a:rect l="l" t="t" r="r" b="b"/>
            <a:pathLst>
              <a:path w="3003" h="502" extrusionOk="0">
                <a:moveTo>
                  <a:pt x="267" y="1"/>
                </a:moveTo>
                <a:cubicBezTo>
                  <a:pt x="134" y="1"/>
                  <a:pt x="0" y="101"/>
                  <a:pt x="0" y="268"/>
                </a:cubicBezTo>
                <a:cubicBezTo>
                  <a:pt x="0" y="401"/>
                  <a:pt x="134" y="501"/>
                  <a:pt x="267" y="501"/>
                </a:cubicBezTo>
                <a:lnTo>
                  <a:pt x="2769" y="501"/>
                </a:lnTo>
                <a:cubicBezTo>
                  <a:pt x="2902" y="501"/>
                  <a:pt x="3002" y="401"/>
                  <a:pt x="3002" y="268"/>
                </a:cubicBezTo>
                <a:cubicBezTo>
                  <a:pt x="3002" y="101"/>
                  <a:pt x="2902" y="1"/>
                  <a:pt x="27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0" name="Google Shape;690;p27"/>
          <p:cNvSpPr/>
          <p:nvPr/>
        </p:nvSpPr>
        <p:spPr>
          <a:xfrm>
            <a:off x="11162221" y="1411301"/>
            <a:ext cx="335897" cy="17551"/>
          </a:xfrm>
          <a:custGeom>
            <a:avLst/>
            <a:gdLst/>
            <a:ahLst/>
            <a:cxnLst/>
            <a:rect l="l" t="t" r="r" b="b"/>
            <a:pathLst>
              <a:path w="9608" h="502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501"/>
                  <a:pt x="234" y="501"/>
                </a:cubicBezTo>
                <a:lnTo>
                  <a:pt x="9341" y="501"/>
                </a:lnTo>
                <a:cubicBezTo>
                  <a:pt x="9474" y="501"/>
                  <a:pt x="9608" y="368"/>
                  <a:pt x="9608" y="234"/>
                </a:cubicBezTo>
                <a:cubicBezTo>
                  <a:pt x="9608" y="101"/>
                  <a:pt x="9474" y="1"/>
                  <a:pt x="93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1" name="Google Shape;691;p27"/>
          <p:cNvSpPr/>
          <p:nvPr/>
        </p:nvSpPr>
        <p:spPr>
          <a:xfrm>
            <a:off x="11162225" y="1957062"/>
            <a:ext cx="542300" cy="16361"/>
          </a:xfrm>
          <a:custGeom>
            <a:avLst/>
            <a:gdLst/>
            <a:ahLst/>
            <a:cxnLst/>
            <a:rect l="l" t="t" r="r" b="b"/>
            <a:pathLst>
              <a:path w="15512" h="468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468"/>
                  <a:pt x="234" y="468"/>
                </a:cubicBezTo>
                <a:lnTo>
                  <a:pt x="15278" y="468"/>
                </a:lnTo>
                <a:cubicBezTo>
                  <a:pt x="15412" y="468"/>
                  <a:pt x="15512" y="368"/>
                  <a:pt x="15512" y="234"/>
                </a:cubicBezTo>
                <a:cubicBezTo>
                  <a:pt x="15512" y="101"/>
                  <a:pt x="15412" y="1"/>
                  <a:pt x="15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2" name="Google Shape;692;p27"/>
          <p:cNvSpPr/>
          <p:nvPr/>
        </p:nvSpPr>
        <p:spPr>
          <a:xfrm>
            <a:off x="11655509" y="1856797"/>
            <a:ext cx="160991" cy="16361"/>
          </a:xfrm>
          <a:custGeom>
            <a:avLst/>
            <a:gdLst/>
            <a:ahLst/>
            <a:cxnLst/>
            <a:rect l="l" t="t" r="r" b="b"/>
            <a:pathLst>
              <a:path w="4605" h="468" extrusionOk="0">
                <a:moveTo>
                  <a:pt x="268" y="0"/>
                </a:moveTo>
                <a:cubicBezTo>
                  <a:pt x="134" y="0"/>
                  <a:pt x="1" y="100"/>
                  <a:pt x="1" y="234"/>
                </a:cubicBezTo>
                <a:cubicBezTo>
                  <a:pt x="1" y="367"/>
                  <a:pt x="134" y="467"/>
                  <a:pt x="268" y="467"/>
                </a:cubicBezTo>
                <a:lnTo>
                  <a:pt x="4371" y="467"/>
                </a:lnTo>
                <a:cubicBezTo>
                  <a:pt x="4504" y="467"/>
                  <a:pt x="4604" y="367"/>
                  <a:pt x="4604" y="234"/>
                </a:cubicBezTo>
                <a:cubicBezTo>
                  <a:pt x="4604" y="100"/>
                  <a:pt x="4504" y="0"/>
                  <a:pt x="4371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3" name="Google Shape;693;p27"/>
          <p:cNvSpPr/>
          <p:nvPr/>
        </p:nvSpPr>
        <p:spPr>
          <a:xfrm>
            <a:off x="11870091" y="1856797"/>
            <a:ext cx="214620" cy="16361"/>
          </a:xfrm>
          <a:custGeom>
            <a:avLst/>
            <a:gdLst/>
            <a:ahLst/>
            <a:cxnLst/>
            <a:rect l="l" t="t" r="r" b="b"/>
            <a:pathLst>
              <a:path w="613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5905" y="467"/>
                </a:lnTo>
                <a:cubicBezTo>
                  <a:pt x="6038" y="467"/>
                  <a:pt x="6138" y="367"/>
                  <a:pt x="6138" y="234"/>
                </a:cubicBezTo>
                <a:cubicBezTo>
                  <a:pt x="6138" y="100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4" name="Google Shape;694;p27"/>
          <p:cNvSpPr/>
          <p:nvPr/>
        </p:nvSpPr>
        <p:spPr>
          <a:xfrm>
            <a:off x="11870091" y="1936084"/>
            <a:ext cx="214620" cy="17515"/>
          </a:xfrm>
          <a:custGeom>
            <a:avLst/>
            <a:gdLst/>
            <a:ahLst/>
            <a:cxnLst/>
            <a:rect l="l" t="t" r="r" b="b"/>
            <a:pathLst>
              <a:path w="613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5905" y="501"/>
                </a:lnTo>
                <a:cubicBezTo>
                  <a:pt x="6038" y="501"/>
                  <a:pt x="6138" y="401"/>
                  <a:pt x="6138" y="267"/>
                </a:cubicBezTo>
                <a:cubicBezTo>
                  <a:pt x="6138" y="134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5" name="Google Shape;695;p27"/>
          <p:cNvSpPr/>
          <p:nvPr/>
        </p:nvSpPr>
        <p:spPr>
          <a:xfrm>
            <a:off x="11162221" y="2011876"/>
            <a:ext cx="81668" cy="17515"/>
          </a:xfrm>
          <a:custGeom>
            <a:avLst/>
            <a:gdLst/>
            <a:ahLst/>
            <a:cxnLst/>
            <a:rect l="l" t="t" r="r" b="b"/>
            <a:pathLst>
              <a:path w="2336" h="501" extrusionOk="0">
                <a:moveTo>
                  <a:pt x="234" y="1"/>
                </a:moveTo>
                <a:cubicBezTo>
                  <a:pt x="101" y="1"/>
                  <a:pt x="1" y="101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102" y="501"/>
                </a:lnTo>
                <a:cubicBezTo>
                  <a:pt x="2236" y="501"/>
                  <a:pt x="2336" y="401"/>
                  <a:pt x="2336" y="267"/>
                </a:cubicBezTo>
                <a:cubicBezTo>
                  <a:pt x="2336" y="101"/>
                  <a:pt x="2236" y="1"/>
                  <a:pt x="21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6" name="Google Shape;696;p27"/>
          <p:cNvSpPr/>
          <p:nvPr/>
        </p:nvSpPr>
        <p:spPr>
          <a:xfrm>
            <a:off x="11264866" y="2011876"/>
            <a:ext cx="504964" cy="17515"/>
          </a:xfrm>
          <a:custGeom>
            <a:avLst/>
            <a:gdLst/>
            <a:ahLst/>
            <a:cxnLst/>
            <a:rect l="l" t="t" r="r" b="b"/>
            <a:pathLst>
              <a:path w="14444" h="501" extrusionOk="0">
                <a:moveTo>
                  <a:pt x="267" y="1"/>
                </a:moveTo>
                <a:cubicBezTo>
                  <a:pt x="134" y="1"/>
                  <a:pt x="0" y="101"/>
                  <a:pt x="0" y="267"/>
                </a:cubicBezTo>
                <a:cubicBezTo>
                  <a:pt x="0" y="401"/>
                  <a:pt x="134" y="501"/>
                  <a:pt x="267" y="501"/>
                </a:cubicBezTo>
                <a:lnTo>
                  <a:pt x="14210" y="501"/>
                </a:lnTo>
                <a:cubicBezTo>
                  <a:pt x="14344" y="501"/>
                  <a:pt x="14444" y="401"/>
                  <a:pt x="14444" y="267"/>
                </a:cubicBezTo>
                <a:cubicBezTo>
                  <a:pt x="14444" y="101"/>
                  <a:pt x="14344" y="1"/>
                  <a:pt x="14210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87" name="图片 3">
            <a:extLst>
              <a:ext uri="{FF2B5EF4-FFF2-40B4-BE49-F238E27FC236}">
                <a16:creationId xmlns:a16="http://schemas.microsoft.com/office/drawing/2014/main" id="{95E434A5-2D0E-B243-B05D-224423CE1B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533" y="6086471"/>
            <a:ext cx="2138937" cy="6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8" name="Picture 187">
            <a:extLst>
              <a:ext uri="{FF2B5EF4-FFF2-40B4-BE49-F238E27FC236}">
                <a16:creationId xmlns:a16="http://schemas.microsoft.com/office/drawing/2014/main" id="{1B538891-FF27-D245-9D49-CCC56C0BA4A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96832" y="1"/>
            <a:ext cx="3295168" cy="10315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4" name="矩形 8"/>
          <p:cNvSpPr/>
          <p:nvPr/>
        </p:nvSpPr>
        <p:spPr>
          <a:xfrm>
            <a:off x="1944168" y="1250366"/>
            <a:ext cx="6457665" cy="51235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28625" indent="-428625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17.1 Neural language models and word embedding</a:t>
            </a:r>
          </a:p>
          <a:p>
            <a:pPr marL="885825" lvl="1" indent="-428625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17.1.1 Neural n-gram language modelling</a:t>
            </a:r>
          </a:p>
          <a:p>
            <a:pPr marL="885825" lvl="1" indent="-428625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17.1.2 Noise contrastive estimation</a:t>
            </a:r>
          </a:p>
          <a:p>
            <a:pPr marL="885825" lvl="1" indent="-428625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17.1.3 Word Embeddings</a:t>
            </a:r>
          </a:p>
          <a:p>
            <a:pPr marL="428625" indent="-428625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17.2 Contextualized word representations</a:t>
            </a:r>
          </a:p>
          <a:p>
            <a:pPr marL="885825" lvl="1" indent="-428625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17.2.1 Recurrent neural language models</a:t>
            </a:r>
          </a:p>
          <a:p>
            <a:pPr marL="885825" lvl="1" indent="-428625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17.2.2 ELMo, GPT and BERT</a:t>
            </a:r>
          </a:p>
          <a:p>
            <a:pPr marL="885825" lvl="1" indent="-428625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17.2.3 Using contextualized embeddings</a:t>
            </a:r>
          </a:p>
          <a:p>
            <a:pPr marL="428625" indent="-428625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17.3 </a:t>
            </a: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Transfer learning</a:t>
            </a:r>
          </a:p>
          <a:p>
            <a:pPr marL="885825" lvl="1" indent="-428625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17.3.1 Multi-task learning</a:t>
            </a:r>
          </a:p>
          <a:p>
            <a:pPr marL="885825" lvl="1" indent="-428625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17.3.2 Shared-private network structure</a:t>
            </a:r>
          </a:p>
        </p:txBody>
      </p:sp>
      <p:sp>
        <p:nvSpPr>
          <p:cNvPr id="5" name="矩形 5"/>
          <p:cNvSpPr/>
          <p:nvPr/>
        </p:nvSpPr>
        <p:spPr>
          <a:xfrm>
            <a:off x="2182684" y="441443"/>
            <a:ext cx="30514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Contents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11</a:t>
            </a:fld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066" y="1932633"/>
            <a:ext cx="3668570" cy="79088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105319" y="1045211"/>
            <a:ext cx="9411551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Palatino"/>
                <a:cs typeface="Calibri Light" panose="020F0302020204030204" pitchFamily="34" charset="0"/>
                <a:sym typeface="+mn-ea"/>
              </a:rPr>
              <a:t>The training objective in the last section can also ve viewed as maxmising:</a:t>
            </a:r>
            <a:endParaRPr 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040" y="3752851"/>
            <a:ext cx="4874540" cy="202830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56044" y="2840991"/>
            <a:ext cx="9110966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Palatino"/>
                <a:cs typeface="Calibri Light" panose="020F0302020204030204" pitchFamily="34" charset="0"/>
                <a:sym typeface="+mn-ea"/>
              </a:rPr>
              <a:t>Given the training instance (w, c),  the local derivative </a:t>
            </a:r>
            <a:r>
              <a:rPr lang="en-US" sz="2400" dirty="0">
                <a:latin typeface="Palatino"/>
                <a:cs typeface="Calibri Light" panose="020F0302020204030204" pitchFamily="34" charset="0"/>
              </a:rPr>
              <a:t>with respect to a model parameter </a:t>
            </a:r>
            <a:r>
              <a:rPr lang="en-US" sz="2400" i="1" dirty="0">
                <a:latin typeface="Palatino"/>
                <a:cs typeface="Calibri Light" panose="020F0302020204030204" pitchFamily="34" charset="0"/>
              </a:rPr>
              <a:t>θ </a:t>
            </a:r>
            <a:r>
              <a:rPr lang="en-US" sz="2400" dirty="0">
                <a:latin typeface="Palatino"/>
                <a:cs typeface="Calibri Light" panose="020F0302020204030204" pitchFamily="34" charset="0"/>
              </a:rPr>
              <a:t>is :</a:t>
            </a:r>
            <a:endParaRPr lang="en-US" sz="2400" dirty="0"/>
          </a:p>
        </p:txBody>
      </p:sp>
      <p:sp>
        <p:nvSpPr>
          <p:cNvPr id="8" name="矩形 2">
            <a:extLst>
              <a:ext uri="{FF2B5EF4-FFF2-40B4-BE49-F238E27FC236}">
                <a16:creationId xmlns:a16="http://schemas.microsoft.com/office/drawing/2014/main" id="{A6B66BD1-F098-4549-A5E0-E447B02CF403}"/>
              </a:ext>
            </a:extLst>
          </p:cNvPr>
          <p:cNvSpPr/>
          <p:nvPr/>
        </p:nvSpPr>
        <p:spPr>
          <a:xfrm>
            <a:off x="690004" y="194309"/>
            <a:ext cx="61863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3600" b="1" dirty="0">
                <a:latin typeface="Palatino"/>
                <a:cs typeface="Calibri Light" panose="020F0302020204030204" pitchFamily="34" charset="0"/>
                <a:sym typeface="+mn-ea"/>
              </a:rPr>
              <a:t>Noise contrastive estimation</a:t>
            </a:r>
            <a:endParaRPr lang="en-US" altLang="zh-CN" sz="3600" b="1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051727" y="1216661"/>
            <a:ext cx="9171138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Palatino"/>
                <a:cs typeface="Calibri Light" panose="020F0302020204030204" pitchFamily="34" charset="0"/>
                <a:sym typeface="+mn-ea"/>
              </a:rPr>
              <a:t>However, to compute the probability cen be expensive due to enumeration of all words in the vocabulary where </a:t>
            </a:r>
            <a:r>
              <a:rPr lang="en-US" dirty="0">
                <a:latin typeface="Palatino"/>
                <a:cs typeface="Calibri Light" panose="020F0302020204030204" pitchFamily="34" charset="0"/>
                <a:sym typeface="+mn-ea"/>
              </a:rPr>
              <a:t>  </a:t>
            </a:r>
            <a:endParaRPr lang="en-US" dirty="0"/>
          </a:p>
        </p:txBody>
      </p:sp>
      <p:graphicFrame>
        <p:nvGraphicFramePr>
          <p:cNvPr id="13" name="对象 12"/>
          <p:cNvGraphicFramePr/>
          <p:nvPr/>
        </p:nvGraphicFramePr>
        <p:xfrm>
          <a:off x="1969135" y="2725420"/>
          <a:ext cx="5537200" cy="828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r:id="rId3" imgW="3644900" imgH="482600" progId="Equation.KSEE3">
                  <p:embed/>
                </p:oleObj>
              </mc:Choice>
              <mc:Fallback>
                <p:oleObj r:id="rId3" imgW="3644900" imgH="482600" progId="Equation.KSEE3">
                  <p:embed/>
                  <p:pic>
                    <p:nvPicPr>
                      <p:cNvPr id="0" name="图片 1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69135" y="2725420"/>
                        <a:ext cx="5537200" cy="828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2">
            <a:extLst>
              <a:ext uri="{FF2B5EF4-FFF2-40B4-BE49-F238E27FC236}">
                <a16:creationId xmlns:a16="http://schemas.microsoft.com/office/drawing/2014/main" id="{FC2FBFF1-D299-473D-B197-C5557FCCD369}"/>
              </a:ext>
            </a:extLst>
          </p:cNvPr>
          <p:cNvSpPr/>
          <p:nvPr/>
        </p:nvSpPr>
        <p:spPr>
          <a:xfrm>
            <a:off x="690004" y="194309"/>
            <a:ext cx="61863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3600" b="1" dirty="0">
                <a:latin typeface="Palatino"/>
                <a:cs typeface="Calibri Light" panose="020F0302020204030204" pitchFamily="34" charset="0"/>
                <a:sym typeface="+mn-ea"/>
              </a:rPr>
              <a:t>Noise contrastive estimation</a:t>
            </a:r>
            <a:endParaRPr lang="en-US" altLang="zh-CN" sz="3600" b="1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105319" y="1069976"/>
            <a:ext cx="9263597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sz="2400" b="1" dirty="0">
                <a:latin typeface="Palatino"/>
                <a:cs typeface="Calibri Light" panose="020F0302020204030204" pitchFamily="34" charset="0"/>
              </a:rPr>
              <a:t>Noise contrastive estimation (NCE)</a:t>
            </a:r>
            <a:endParaRPr lang="en-US" sz="2400" dirty="0">
              <a:latin typeface="Palatino"/>
              <a:cs typeface="Calibri Light" panose="020F0302020204030204" pitchFamily="34" charset="0"/>
            </a:endParaRPr>
          </a:p>
          <a:p>
            <a:pPr marL="342900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sz="2400" dirty="0">
                <a:latin typeface="Palatino"/>
                <a:cs typeface="Calibri Light" panose="020F0302020204030204" pitchFamily="34" charset="0"/>
              </a:rPr>
              <a:t>NCE approximates MLE by drawing positive (real) samples and negative (out of data) sample.</a:t>
            </a:r>
          </a:p>
          <a:p>
            <a:pPr marL="342900" indent="-342900" algn="l">
              <a:buClrTx/>
              <a:buSzTx/>
              <a:buFont typeface="Arial" panose="020B0604020202020204" pitchFamily="34" charset="0"/>
              <a:buChar char="•"/>
            </a:pPr>
            <a:endParaRPr lang="en-US" sz="2400" dirty="0">
              <a:latin typeface="Palatino"/>
              <a:cs typeface="Calibri Light" panose="020F0302020204030204" pitchFamily="34" charset="0"/>
            </a:endParaRPr>
          </a:p>
          <a:p>
            <a:pPr marL="342900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sz="2400" dirty="0">
                <a:latin typeface="Palatino"/>
                <a:cs typeface="Calibri Light" panose="020F0302020204030204" pitchFamily="34" charset="0"/>
              </a:rPr>
              <a:t>In particular, we sample positive and negative samples from different distributions: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541" y="3750310"/>
            <a:ext cx="5328285" cy="9461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557495" y="5225415"/>
            <a:ext cx="9984711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sz="2400" i="1" dirty="0">
                <a:latin typeface="Palatino"/>
                <a:cs typeface="Calibri Light" panose="020F0302020204030204" pitchFamily="34" charset="0"/>
                <a:sym typeface="+mn-ea"/>
              </a:rPr>
              <a:t>d</a:t>
            </a:r>
            <a:r>
              <a:rPr lang="en-US" sz="2400" dirty="0">
                <a:latin typeface="Palatino"/>
                <a:cs typeface="Calibri Light" panose="020F0302020204030204" pitchFamily="34" charset="0"/>
                <a:sym typeface="+mn-ea"/>
              </a:rPr>
              <a:t>=1: positive samples; </a:t>
            </a:r>
            <a:r>
              <a:rPr lang="en-US" sz="2400" i="1" dirty="0">
                <a:latin typeface="Palatino"/>
                <a:cs typeface="Calibri Light" panose="020F0302020204030204" pitchFamily="34" charset="0"/>
                <a:sym typeface="+mn-ea"/>
              </a:rPr>
              <a:t>d</a:t>
            </a:r>
            <a:r>
              <a:rPr lang="en-US" sz="2400" dirty="0">
                <a:latin typeface="Palatino"/>
                <a:cs typeface="Calibri Light" panose="020F0302020204030204" pitchFamily="34" charset="0"/>
                <a:sym typeface="+mn-ea"/>
              </a:rPr>
              <a:t>=0:denotes negative samples    </a:t>
            </a:r>
          </a:p>
          <a:p>
            <a:pPr algn="l"/>
            <a:r>
              <a:rPr lang="en-US" sz="2400" dirty="0">
                <a:latin typeface="Palatino"/>
                <a:cs typeface="Calibri Light" panose="020F0302020204030204" pitchFamily="34" charset="0"/>
              </a:rPr>
              <a:t>   (</a:t>
            </a:r>
            <a:r>
              <a:rPr lang="en-US" sz="2400" i="1" dirty="0">
                <a:latin typeface="Palatino"/>
                <a:cs typeface="Calibri Light" panose="020F0302020204030204" pitchFamily="34" charset="0"/>
              </a:rPr>
              <a:t>w</a:t>
            </a:r>
            <a:r>
              <a:rPr lang="en-US" sz="2400" dirty="0">
                <a:latin typeface="Palatino"/>
                <a:cs typeface="Calibri Light" panose="020F0302020204030204" pitchFamily="34" charset="0"/>
              </a:rPr>
              <a:t>|</a:t>
            </a:r>
            <a:r>
              <a:rPr lang="en-US" sz="2400" i="1" dirty="0">
                <a:latin typeface="Palatino"/>
                <a:cs typeface="Calibri Light" panose="020F0302020204030204" pitchFamily="34" charset="0"/>
              </a:rPr>
              <a:t>c</a:t>
            </a:r>
            <a:r>
              <a:rPr lang="en-US" sz="2400" dirty="0">
                <a:latin typeface="Palatino"/>
                <a:cs typeface="Calibri Light" panose="020F0302020204030204" pitchFamily="34" charset="0"/>
              </a:rPr>
              <a:t>): empirical (data) distribution</a:t>
            </a:r>
          </a:p>
          <a:p>
            <a:pPr algn="l"/>
            <a:r>
              <a:rPr lang="en-US" sz="2400" dirty="0">
                <a:latin typeface="Palatino"/>
                <a:cs typeface="Calibri Light" panose="020F0302020204030204" pitchFamily="34" charset="0"/>
              </a:rPr>
              <a:t>Q: uniform </a:t>
            </a:r>
            <a:r>
              <a:rPr lang="zh-CN" altLang="en-US" sz="2400" dirty="0">
                <a:latin typeface="Palatino"/>
                <a:cs typeface="Calibri Light" panose="020F0302020204030204" pitchFamily="34" charset="0"/>
              </a:rPr>
              <a:t>or empirical unigram distribution</a:t>
            </a:r>
          </a:p>
        </p:txBody>
      </p:sp>
      <p:graphicFrame>
        <p:nvGraphicFramePr>
          <p:cNvPr id="18" name="对象 17"/>
          <p:cNvGraphicFramePr/>
          <p:nvPr>
            <p:extLst>
              <p:ext uri="{D42A27DB-BD31-4B8C-83A1-F6EECF244321}">
                <p14:modId xmlns:p14="http://schemas.microsoft.com/office/powerpoint/2010/main" val="1509222933"/>
              </p:ext>
            </p:extLst>
          </p:nvPr>
        </p:nvGraphicFramePr>
        <p:xfrm>
          <a:off x="1589065" y="5634355"/>
          <a:ext cx="29019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r:id="rId4" imgW="200660" imgH="265430" progId="Equation.KSEE3">
                  <p:embed/>
                </p:oleObj>
              </mc:Choice>
              <mc:Fallback>
                <p:oleObj r:id="rId4" imgW="200660" imgH="265430" progId="Equation.KSEE3">
                  <p:embed/>
                  <p:pic>
                    <p:nvPicPr>
                      <p:cNvPr id="0" name="图片 1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9065" y="5634355"/>
                        <a:ext cx="29019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2">
            <a:extLst>
              <a:ext uri="{FF2B5EF4-FFF2-40B4-BE49-F238E27FC236}">
                <a16:creationId xmlns:a16="http://schemas.microsoft.com/office/drawing/2014/main" id="{F92C9E27-07DB-482B-94F9-9BD858C60CF5}"/>
              </a:ext>
            </a:extLst>
          </p:cNvPr>
          <p:cNvSpPr/>
          <p:nvPr/>
        </p:nvSpPr>
        <p:spPr>
          <a:xfrm>
            <a:off x="690004" y="194309"/>
            <a:ext cx="61863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3600" b="1" dirty="0">
                <a:latin typeface="Palatino"/>
                <a:cs typeface="Calibri Light" panose="020F0302020204030204" pitchFamily="34" charset="0"/>
                <a:sym typeface="+mn-ea"/>
              </a:rPr>
              <a:t>Noise contrastive estimation</a:t>
            </a:r>
            <a:endParaRPr lang="en-US" altLang="zh-CN" sz="3600" b="1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14</a:t>
            </a:fld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6" y="1871345"/>
            <a:ext cx="5374005" cy="9042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71824" y="1000126"/>
            <a:ext cx="349468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Palatino"/>
                <a:cs typeface="Calibri Light" panose="020F0302020204030204" pitchFamily="34" charset="0"/>
                <a:sym typeface="+mn-ea"/>
              </a:rPr>
              <a:t>According to :</a:t>
            </a:r>
            <a:r>
              <a:rPr lang="en-US" dirty="0">
                <a:latin typeface="Palatino"/>
                <a:cs typeface="Calibri Light" panose="020F0302020204030204" pitchFamily="34" charset="0"/>
                <a:sym typeface="+mn-ea"/>
              </a:rPr>
              <a:t> </a:t>
            </a:r>
            <a:endParaRPr 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2790" y="2774950"/>
            <a:ext cx="5516880" cy="2683510"/>
          </a:xfrm>
          <a:prstGeom prst="rect">
            <a:avLst/>
          </a:prstGeom>
        </p:spPr>
      </p:pic>
      <p:sp>
        <p:nvSpPr>
          <p:cNvPr id="8" name="矩形 2">
            <a:extLst>
              <a:ext uri="{FF2B5EF4-FFF2-40B4-BE49-F238E27FC236}">
                <a16:creationId xmlns:a16="http://schemas.microsoft.com/office/drawing/2014/main" id="{0D4DD454-4E04-42F4-9E54-6F83B0795606}"/>
              </a:ext>
            </a:extLst>
          </p:cNvPr>
          <p:cNvSpPr/>
          <p:nvPr/>
        </p:nvSpPr>
        <p:spPr>
          <a:xfrm>
            <a:off x="690004" y="194309"/>
            <a:ext cx="61863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3600" b="1" dirty="0">
                <a:latin typeface="Palatino"/>
                <a:cs typeface="Calibri Light" panose="020F0302020204030204" pitchFamily="34" charset="0"/>
                <a:sym typeface="+mn-ea"/>
              </a:rPr>
              <a:t>Noise contrastive estimation</a:t>
            </a:r>
            <a:endParaRPr lang="en-US" altLang="zh-CN" sz="3600" b="1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15</a:t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112018" y="1100456"/>
            <a:ext cx="8083157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Palatino"/>
                <a:cs typeface="Calibri Light" panose="020F0302020204030204" pitchFamily="34" charset="0"/>
                <a:sym typeface="+mn-ea"/>
              </a:rPr>
              <a:t>To assume </a:t>
            </a:r>
            <a:r>
              <a:rPr lang="en-US" sz="2400" i="1" dirty="0">
                <a:latin typeface="Palatino"/>
                <a:cs typeface="Calibri Light" panose="020F0302020204030204" pitchFamily="34" charset="0"/>
                <a:sym typeface="+mn-ea"/>
              </a:rPr>
              <a:t>Z</a:t>
            </a:r>
            <a:r>
              <a:rPr lang="en-US" sz="2400" dirty="0">
                <a:latin typeface="Palatino"/>
                <a:cs typeface="Calibri Light" panose="020F0302020204030204" pitchFamily="34" charset="0"/>
                <a:sym typeface="+mn-ea"/>
              </a:rPr>
              <a:t>=1 in                           , We further have:</a:t>
            </a:r>
            <a:r>
              <a:rPr lang="en-US" dirty="0">
                <a:latin typeface="Palatino"/>
                <a:cs typeface="Calibri Light" panose="020F0302020204030204" pitchFamily="34" charset="0"/>
                <a:sym typeface="+mn-ea"/>
              </a:rPr>
              <a:t> </a:t>
            </a:r>
            <a:endParaRPr 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9795" y="1830706"/>
            <a:ext cx="4503420" cy="1598295"/>
          </a:xfrm>
          <a:prstGeom prst="rect">
            <a:avLst/>
          </a:prstGeom>
        </p:spPr>
      </p:pic>
      <p:graphicFrame>
        <p:nvGraphicFramePr>
          <p:cNvPr id="17" name="对象 16"/>
          <p:cNvGraphicFramePr/>
          <p:nvPr>
            <p:extLst>
              <p:ext uri="{D42A27DB-BD31-4B8C-83A1-F6EECF244321}">
                <p14:modId xmlns:p14="http://schemas.microsoft.com/office/powerpoint/2010/main" val="2872260652"/>
              </p:ext>
            </p:extLst>
          </p:nvPr>
        </p:nvGraphicFramePr>
        <p:xfrm>
          <a:off x="3942576" y="1027965"/>
          <a:ext cx="1911350" cy="563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r:id="rId5" imgW="1499235" imgH="475615" progId="Equation.KSEE3">
                  <p:embed/>
                </p:oleObj>
              </mc:Choice>
              <mc:Fallback>
                <p:oleObj r:id="rId5" imgW="1499235" imgH="475615" progId="Equation.KSEE3">
                  <p:embed/>
                  <p:pic>
                    <p:nvPicPr>
                      <p:cNvPr id="0" name="图片 1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42576" y="1027965"/>
                        <a:ext cx="1911350" cy="563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" name="图片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69795" y="4497706"/>
            <a:ext cx="8345170" cy="920115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2169796" y="3850006"/>
            <a:ext cx="722058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dirty="0">
                <a:latin typeface="Palatino"/>
                <a:cs typeface="Calibri Light" panose="020F0302020204030204" pitchFamily="34" charset="0"/>
                <a:sym typeface="+mn-ea"/>
              </a:rPr>
              <a:t>And we get the final training objective using NCE:</a:t>
            </a:r>
            <a:endParaRPr lang="zh-CN" altLang="en-US" sz="2400" dirty="0">
              <a:latin typeface="Palatino"/>
              <a:cs typeface="Calibri Light" panose="020F0302020204030204" pitchFamily="34" charset="0"/>
              <a:sym typeface="+mn-ea"/>
            </a:endParaRPr>
          </a:p>
        </p:txBody>
      </p:sp>
      <p:sp>
        <p:nvSpPr>
          <p:cNvPr id="12" name="矩形 2">
            <a:extLst>
              <a:ext uri="{FF2B5EF4-FFF2-40B4-BE49-F238E27FC236}">
                <a16:creationId xmlns:a16="http://schemas.microsoft.com/office/drawing/2014/main" id="{EF3FBCBD-B954-4DAC-886F-232DA01C03F4}"/>
              </a:ext>
            </a:extLst>
          </p:cNvPr>
          <p:cNvSpPr/>
          <p:nvPr/>
        </p:nvSpPr>
        <p:spPr>
          <a:xfrm>
            <a:off x="690004" y="194309"/>
            <a:ext cx="61863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3600" b="1" dirty="0">
                <a:latin typeface="Palatino"/>
                <a:cs typeface="Calibri Light" panose="020F0302020204030204" pitchFamily="34" charset="0"/>
                <a:sym typeface="+mn-ea"/>
              </a:rPr>
              <a:t>Noise contrastive estimation</a:t>
            </a:r>
            <a:endParaRPr lang="en-US" altLang="zh-CN" sz="3600" b="1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16</a:t>
            </a:fld>
            <a:endParaRPr lang="zh-CN" altLang="en-US" dirty="0"/>
          </a:p>
        </p:txBody>
      </p:sp>
      <p:sp>
        <p:nvSpPr>
          <p:cNvPr id="11" name="矩形 2"/>
          <p:cNvSpPr/>
          <p:nvPr/>
        </p:nvSpPr>
        <p:spPr>
          <a:xfrm>
            <a:off x="629697" y="216446"/>
            <a:ext cx="78544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zh-CN" sz="3600" b="1" dirty="0">
                <a:latin typeface="Palatino"/>
                <a:cs typeface="Calibri Light" panose="020F0302020204030204" pitchFamily="34" charset="0"/>
                <a:sym typeface="+mn-ea"/>
              </a:rPr>
              <a:t>Optimizing neural language models</a:t>
            </a:r>
            <a:endParaRPr lang="en-US" altLang="zh-CN" sz="3600" b="1" dirty="0">
              <a:solidFill>
                <a:schemeClr val="bg2"/>
              </a:solidFill>
              <a:latin typeface="Palatino"/>
              <a:cs typeface="Calibri Light" panose="020F0302020204030204" pitchFamily="34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1045030" y="1168516"/>
            <a:ext cx="927575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Palatino"/>
                <a:cs typeface="Calibri Light" panose="020F0302020204030204" pitchFamily="34" charset="0"/>
              </a:rPr>
              <a:t>Speed the model:</a:t>
            </a:r>
            <a:endParaRPr lang="zh-CN" altLang="en-US" sz="2400" i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1490505" y="1894206"/>
            <a:ext cx="80332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alatino"/>
                <a:cs typeface="Calibri Light" panose="020F0302020204030204" pitchFamily="34" charset="0"/>
              </a:rPr>
              <a:t>A big computational bottleneck is the softmax function (output layer) over the whole vocabulary. NCE does not change the model itself.</a:t>
            </a:r>
            <a:endParaRPr lang="en-US" altLang="zh-CN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1162260" y="3352916"/>
            <a:ext cx="915852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Palatino"/>
                <a:cs typeface="Calibri Light" panose="020F0302020204030204" pitchFamily="34" charset="0"/>
              </a:rPr>
              <a:t>Methods:</a:t>
            </a:r>
            <a:endParaRPr lang="zh-CN" altLang="en-US" sz="2400" i="1" dirty="0"/>
          </a:p>
        </p:txBody>
      </p:sp>
      <p:sp>
        <p:nvSpPr>
          <p:cNvPr id="7" name="文本框 6"/>
          <p:cNvSpPr txBox="1"/>
          <p:nvPr/>
        </p:nvSpPr>
        <p:spPr>
          <a:xfrm>
            <a:off x="1597688" y="3975101"/>
            <a:ext cx="8815753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ClrTx/>
              <a:buSzTx/>
              <a:buFont typeface="Arial" panose="020B0604020202020204" pitchFamily="34" charset="0"/>
              <a:buNone/>
            </a:pPr>
            <a:r>
              <a:rPr lang="en-US" sz="2400" dirty="0">
                <a:latin typeface="Palatino"/>
                <a:cs typeface="Calibri Light" panose="020F0302020204030204" pitchFamily="34" charset="0"/>
                <a:sym typeface="+mn-ea"/>
              </a:rPr>
              <a:t>Two techniques can be introduced to make the model smaller:</a:t>
            </a:r>
            <a:endParaRPr lang="en-US" sz="2400" dirty="0">
              <a:latin typeface="Palatino"/>
              <a:cs typeface="Calibri Light" panose="020F0302020204030204" pitchFamily="34" charset="0"/>
            </a:endParaRPr>
          </a:p>
          <a:p>
            <a:pPr algn="l">
              <a:buClrTx/>
              <a:buSzTx/>
              <a:buFont typeface="Arial" panose="020B0604020202020204" pitchFamily="34" charset="0"/>
            </a:pPr>
            <a:endParaRPr lang="en-US" sz="2400" dirty="0">
              <a:latin typeface="Palatino"/>
              <a:cs typeface="Calibri Light" panose="020F0302020204030204" pitchFamily="34" charset="0"/>
            </a:endParaRPr>
          </a:p>
          <a:p>
            <a:pPr algn="l">
              <a:buClrTx/>
              <a:buSzTx/>
              <a:buFont typeface="Arial" panose="020B0604020202020204" pitchFamily="34" charset="0"/>
            </a:pPr>
            <a:r>
              <a:rPr lang="en-US" sz="2400" dirty="0">
                <a:latin typeface="Palatino"/>
                <a:cs typeface="Calibri Light" panose="020F0302020204030204" pitchFamily="34" charset="0"/>
                <a:sym typeface="+mn-ea"/>
              </a:rPr>
              <a:t>     </a:t>
            </a:r>
            <a:r>
              <a:rPr lang="en-US" sz="2400" i="1" dirty="0">
                <a:latin typeface="Palatino"/>
                <a:cs typeface="Calibri Light" panose="020F0302020204030204" pitchFamily="34" charset="0"/>
                <a:sym typeface="+mn-ea"/>
              </a:rPr>
              <a:t> Hierarchical softmax</a:t>
            </a:r>
            <a:r>
              <a:rPr lang="en-US" sz="2400" dirty="0">
                <a:latin typeface="Palatino"/>
                <a:cs typeface="Calibri Light" panose="020F0302020204030204" pitchFamily="34" charset="0"/>
                <a:sym typeface="+mn-ea"/>
              </a:rPr>
              <a:t> and </a:t>
            </a:r>
            <a:r>
              <a:rPr lang="en-US" sz="2400" i="1" dirty="0">
                <a:latin typeface="Palatino"/>
                <a:cs typeface="Calibri Light" panose="020F0302020204030204" pitchFamily="34" charset="0"/>
                <a:sym typeface="+mn-ea"/>
              </a:rPr>
              <a:t>log-bilinear model.</a:t>
            </a:r>
            <a:endParaRPr lang="en-US" sz="2400" i="1" dirty="0">
              <a:latin typeface="Palatino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17</a:t>
            </a:fld>
            <a:endParaRPr lang="zh-CN" altLang="en-US" dirty="0"/>
          </a:p>
        </p:txBody>
      </p:sp>
      <p:sp>
        <p:nvSpPr>
          <p:cNvPr id="11" name="矩形 2"/>
          <p:cNvSpPr/>
          <p:nvPr/>
        </p:nvSpPr>
        <p:spPr>
          <a:xfrm>
            <a:off x="676589" y="217308"/>
            <a:ext cx="79850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zh-CN" sz="3600" b="1" dirty="0">
                <a:latin typeface="Palatino"/>
                <a:cs typeface="Calibri Light" panose="020F0302020204030204" pitchFamily="34" charset="0"/>
                <a:sym typeface="+mn-ea"/>
              </a:rPr>
              <a:t>Optimizing neural language models</a:t>
            </a:r>
            <a:endParaRPr lang="en-US" altLang="zh-CN" sz="3600" b="1" dirty="0">
              <a:solidFill>
                <a:schemeClr val="bg2"/>
              </a:solidFill>
              <a:latin typeface="Palatino"/>
              <a:cs typeface="Calibri Light" panose="020F0302020204030204" pitchFamily="34" charset="0"/>
            </a:endParaRPr>
          </a:p>
          <a:p>
            <a:pPr algn="l"/>
            <a:endParaRPr lang="en-US" altLang="zh-CN" sz="3600" b="1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78524" y="1155701"/>
            <a:ext cx="4476458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Palatino"/>
                <a:cs typeface="Calibri Light" panose="020F0302020204030204" pitchFamily="34" charset="0"/>
              </a:rPr>
              <a:t>Hierarchical softmax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1451756" y="1616076"/>
            <a:ext cx="9288487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sz="2400" dirty="0">
                <a:latin typeface="Palatino"/>
                <a:cs typeface="Calibri Light" panose="020F0302020204030204" pitchFamily="34" charset="0"/>
              </a:rPr>
              <a:t>We can arrange the vocabulary into a hierarchy of two layers, with the first layer containing M categories, and the second layer containing |V|/M words in each category.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0715" y="2987041"/>
            <a:ext cx="3251200" cy="10026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012316" y="4311651"/>
            <a:ext cx="738187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dirty="0">
                <a:latin typeface="Palatino"/>
                <a:cs typeface="Calibri Light" panose="020F0302020204030204" pitchFamily="34" charset="0"/>
              </a:rPr>
              <a:t>Size of the output layer: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771" y="5072381"/>
            <a:ext cx="2091055" cy="3371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836" y="5078095"/>
            <a:ext cx="946785" cy="331470"/>
          </a:xfrm>
          <a:prstGeom prst="rect">
            <a:avLst/>
          </a:prstGeom>
        </p:spPr>
      </p:pic>
      <p:sp>
        <p:nvSpPr>
          <p:cNvPr id="13" name="右箭头 12"/>
          <p:cNvSpPr/>
          <p:nvPr/>
        </p:nvSpPr>
        <p:spPr>
          <a:xfrm>
            <a:off x="5270501" y="5086986"/>
            <a:ext cx="615315" cy="307975"/>
          </a:xfrm>
          <a:prstGeom prst="rightArrow">
            <a:avLst>
              <a:gd name="adj1" fmla="val 50000"/>
              <a:gd name="adj2" fmla="val 81556"/>
            </a:avLst>
          </a:prstGeom>
          <a:ln>
            <a:solidFill>
              <a:srgbClr val="5CB5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18</a:t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071824" y="1075691"/>
            <a:ext cx="5491537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Palatino"/>
                <a:cs typeface="Calibri Light" panose="020F0302020204030204" pitchFamily="34" charset="0"/>
              </a:rPr>
              <a:t>Log-bilinear model</a:t>
            </a:r>
            <a:endParaRPr lang="en-US" altLang="en-US" sz="2400" b="1" dirty="0">
              <a:latin typeface="Palatino"/>
              <a:cs typeface="Calibri Light" panose="020F0302020204030204" pitchFamily="3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2011" y="3153411"/>
            <a:ext cx="2487295" cy="73469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1801" y="3888105"/>
            <a:ext cx="3032125" cy="50292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2436" y="4345306"/>
            <a:ext cx="3143885" cy="65849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507254" y="1832610"/>
            <a:ext cx="8553688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sz="2400" i="1" dirty="0">
                <a:latin typeface="Palatino"/>
                <a:cs typeface="Calibri Light" panose="020F0302020204030204" pitchFamily="34" charset="0"/>
              </a:rPr>
              <a:t>emb</a:t>
            </a:r>
            <a:r>
              <a:rPr lang="en-US" sz="2400" dirty="0">
                <a:latin typeface="Palatino"/>
                <a:cs typeface="Calibri Light" panose="020F0302020204030204" pitchFamily="34" charset="0"/>
              </a:rPr>
              <a:t>(w</a:t>
            </a:r>
            <a:r>
              <a:rPr lang="en-US" sz="2400" baseline="-25000" dirty="0">
                <a:latin typeface="Palatino"/>
                <a:cs typeface="Calibri Light" panose="020F0302020204030204" pitchFamily="34" charset="0"/>
              </a:rPr>
              <a:t>i</a:t>
            </a:r>
            <a:r>
              <a:rPr lang="en-US" sz="2400" dirty="0">
                <a:latin typeface="Palatino"/>
                <a:cs typeface="Calibri Light" panose="020F0302020204030204" pitchFamily="34" charset="0"/>
              </a:rPr>
              <a:t>) is used directly for computing the probability through a bi-linear similarity function,  which reduce the model size effectively.</a:t>
            </a:r>
          </a:p>
        </p:txBody>
      </p:sp>
      <p:sp>
        <p:nvSpPr>
          <p:cNvPr id="13" name="矩形 2">
            <a:extLst>
              <a:ext uri="{FF2B5EF4-FFF2-40B4-BE49-F238E27FC236}">
                <a16:creationId xmlns:a16="http://schemas.microsoft.com/office/drawing/2014/main" id="{0857933E-56E6-4C68-AE56-9C9E7A4287DC}"/>
              </a:ext>
            </a:extLst>
          </p:cNvPr>
          <p:cNvSpPr/>
          <p:nvPr/>
        </p:nvSpPr>
        <p:spPr>
          <a:xfrm>
            <a:off x="676589" y="217308"/>
            <a:ext cx="798509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zh-CN" sz="3600" b="1" dirty="0">
                <a:latin typeface="Palatino"/>
                <a:cs typeface="Calibri Light" panose="020F0302020204030204" pitchFamily="34" charset="0"/>
                <a:sym typeface="+mn-ea"/>
              </a:rPr>
              <a:t>Optimizing neural language models</a:t>
            </a:r>
            <a:endParaRPr lang="en-US" altLang="zh-CN" sz="3600" b="1" dirty="0">
              <a:solidFill>
                <a:schemeClr val="bg2"/>
              </a:solidFill>
              <a:latin typeface="Palatino"/>
              <a:cs typeface="Calibri Light" panose="020F0302020204030204" pitchFamily="34" charset="0"/>
            </a:endParaRPr>
          </a:p>
          <a:p>
            <a:pPr algn="l"/>
            <a:endParaRPr lang="en-US" altLang="zh-CN" sz="3600" b="1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19</a:t>
            </a:fld>
            <a:endParaRPr lang="zh-CN" altLang="en-US" dirty="0"/>
          </a:p>
        </p:txBody>
      </p:sp>
      <p:sp>
        <p:nvSpPr>
          <p:cNvPr id="4" name="矩形 8"/>
          <p:cNvSpPr/>
          <p:nvPr/>
        </p:nvSpPr>
        <p:spPr>
          <a:xfrm>
            <a:off x="1944168" y="1250366"/>
            <a:ext cx="6457665" cy="51235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28625" indent="-428625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17.1 Neural language models and word embedding</a:t>
            </a:r>
          </a:p>
          <a:p>
            <a:pPr marL="885825" lvl="1" indent="-428625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17.1.1 Neural n-gram language modelling</a:t>
            </a:r>
          </a:p>
          <a:p>
            <a:pPr marL="885825" lvl="1" indent="-428625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17.1.2 Noise contrastive estimation</a:t>
            </a:r>
          </a:p>
          <a:p>
            <a:pPr marL="885825" lvl="1" indent="-428625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17.1.3 Word Embeddings</a:t>
            </a:r>
          </a:p>
          <a:p>
            <a:pPr marL="428625" indent="-428625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17.2 Contextualized word representations</a:t>
            </a:r>
          </a:p>
          <a:p>
            <a:pPr marL="885825" lvl="1" indent="-428625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17.2.1 Recurrent neural language models</a:t>
            </a:r>
          </a:p>
          <a:p>
            <a:pPr marL="885825" lvl="1" indent="-428625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17.2.2 ELMo, GPT and BERT</a:t>
            </a:r>
          </a:p>
          <a:p>
            <a:pPr marL="885825" lvl="1" indent="-428625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17.2.3 Using contextualized embeddings</a:t>
            </a:r>
          </a:p>
          <a:p>
            <a:pPr marL="428625" indent="-428625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17.3 </a:t>
            </a: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Transfer learning</a:t>
            </a:r>
          </a:p>
          <a:p>
            <a:pPr marL="885825" lvl="1" indent="-428625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17.3.1 Multi-task learning</a:t>
            </a:r>
          </a:p>
          <a:p>
            <a:pPr marL="885825" lvl="1" indent="-428625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17.3.2 Shared-private network structure</a:t>
            </a:r>
          </a:p>
        </p:txBody>
      </p:sp>
      <p:sp>
        <p:nvSpPr>
          <p:cNvPr id="5" name="矩形 5"/>
          <p:cNvSpPr/>
          <p:nvPr/>
        </p:nvSpPr>
        <p:spPr>
          <a:xfrm>
            <a:off x="2182684" y="441443"/>
            <a:ext cx="30514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Contents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63938" y="2238788"/>
            <a:ext cx="833792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Chapter 17</a:t>
            </a:r>
          </a:p>
          <a:p>
            <a:endParaRPr lang="en-US" altLang="zh-CN" sz="3600" b="1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r>
              <a:rPr lang="en-US" altLang="zh-CN" sz="40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Pre-training and Transfer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2</a:t>
            </a:fld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20</a:t>
            </a:fld>
            <a:endParaRPr lang="zh-CN" altLang="en-US" dirty="0"/>
          </a:p>
        </p:txBody>
      </p:sp>
      <p:sp>
        <p:nvSpPr>
          <p:cNvPr id="11" name="矩形 2"/>
          <p:cNvSpPr/>
          <p:nvPr/>
        </p:nvSpPr>
        <p:spPr>
          <a:xfrm>
            <a:off x="659500" y="204358"/>
            <a:ext cx="780087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zh-CN" sz="3600" b="1" dirty="0">
                <a:latin typeface="Palatino"/>
                <a:cs typeface="Calibri Light" panose="020F0302020204030204" pitchFamily="34" charset="0"/>
                <a:sym typeface="+mn-ea"/>
              </a:rPr>
              <a:t>Distributed word representations</a:t>
            </a:r>
            <a:endParaRPr lang="en-US" altLang="zh-CN" sz="3600" b="1" dirty="0">
              <a:latin typeface="Palatino"/>
              <a:cs typeface="Calibri Light" panose="020F0302020204030204" pitchFamily="34" charset="0"/>
            </a:endParaRPr>
          </a:p>
          <a:p>
            <a:pPr marL="0" lvl="1"/>
            <a:endParaRPr lang="en-US" altLang="zh-CN" sz="3600" b="1" dirty="0">
              <a:solidFill>
                <a:schemeClr val="bg2"/>
              </a:solidFill>
              <a:latin typeface="Palatino"/>
              <a:cs typeface="Calibri Light" panose="020F0302020204030204" pitchFamily="34" charset="0"/>
            </a:endParaRPr>
          </a:p>
          <a:p>
            <a:pPr algn="l"/>
            <a:endParaRPr lang="en-US" altLang="zh-CN" sz="3600" b="1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78523" y="1190626"/>
            <a:ext cx="7094563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Palatino"/>
                <a:cs typeface="Calibri Light" panose="020F0302020204030204" pitchFamily="34" charset="0"/>
              </a:rPr>
              <a:t>Continuous bag of words (CBOW)</a:t>
            </a:r>
            <a:endParaRPr lang="zh-CN" altLang="en-US" sz="2400" dirty="0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868171" y="2009141"/>
            <a:ext cx="4157345" cy="125158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530699" y="3569336"/>
            <a:ext cx="5825776" cy="1630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ClrTx/>
              <a:buSzTx/>
              <a:buFontTx/>
            </a:pPr>
            <a:r>
              <a:rPr lang="en-US" sz="2000" dirty="0">
                <a:latin typeface="Palatino"/>
                <a:cs typeface="Calibri Light" panose="020F0302020204030204" pitchFamily="34" charset="0"/>
              </a:rPr>
              <a:t>where </a:t>
            </a:r>
            <a:r>
              <a:rPr lang="en-US" sz="2000" i="1" dirty="0">
                <a:latin typeface="Palatino"/>
                <a:cs typeface="Calibri Light" panose="020F0302020204030204" pitchFamily="34" charset="0"/>
              </a:rPr>
              <a:t>C </a:t>
            </a:r>
            <a:r>
              <a:rPr lang="en-US" sz="2000" dirty="0">
                <a:latin typeface="Palatino"/>
                <a:cs typeface="Calibri Light" panose="020F0302020204030204" pitchFamily="34" charset="0"/>
              </a:rPr>
              <a:t>is the window size for</a:t>
            </a:r>
            <a:r>
              <a:rPr lang="en-US" sz="2000" i="1" dirty="0">
                <a:latin typeface="Palatino"/>
                <a:cs typeface="Calibri Light" panose="020F0302020204030204" pitchFamily="34" charset="0"/>
              </a:rPr>
              <a:t> </a:t>
            </a:r>
            <a:r>
              <a:rPr lang="en-US" sz="2000" dirty="0">
                <a:latin typeface="Palatino"/>
                <a:cs typeface="Calibri Light" panose="020F0302020204030204" pitchFamily="34" charset="0"/>
              </a:rPr>
              <a:t>target word</a:t>
            </a:r>
            <a:r>
              <a:rPr lang="en-US" sz="2000" i="1" dirty="0">
                <a:latin typeface="Palatino"/>
                <a:cs typeface="Calibri Light" panose="020F0302020204030204" pitchFamily="34" charset="0"/>
              </a:rPr>
              <a:t> w</a:t>
            </a:r>
            <a:r>
              <a:rPr lang="en-US" sz="2000" i="1" baseline="-25000" dirty="0">
                <a:latin typeface="Palatino"/>
                <a:cs typeface="Calibri Light" panose="020F0302020204030204" pitchFamily="34" charset="0"/>
              </a:rPr>
              <a:t>o </a:t>
            </a:r>
            <a:r>
              <a:rPr lang="en-US" sz="2000" i="1" dirty="0">
                <a:latin typeface="Palatino"/>
                <a:cs typeface="Calibri Light" panose="020F0302020204030204" pitchFamily="34" charset="0"/>
              </a:rPr>
              <a:t>, </a:t>
            </a:r>
          </a:p>
          <a:p>
            <a:pPr algn="l">
              <a:buClrTx/>
              <a:buSzTx/>
              <a:buFontTx/>
            </a:pPr>
            <a:r>
              <a:rPr lang="en-US" sz="2000" i="1" dirty="0">
                <a:latin typeface="Palatino"/>
                <a:cs typeface="Calibri Light" panose="020F0302020204030204" pitchFamily="34" charset="0"/>
              </a:rPr>
              <a:t>w</a:t>
            </a:r>
            <a:r>
              <a:rPr lang="en-US" sz="2000" i="1" baseline="-25000" dirty="0">
                <a:latin typeface="Palatino"/>
                <a:cs typeface="Calibri Light" panose="020F0302020204030204" pitchFamily="34" charset="0"/>
              </a:rPr>
              <a:t>I,1</a:t>
            </a:r>
            <a:r>
              <a:rPr lang="en-US" sz="2000" i="1" dirty="0">
                <a:latin typeface="Palatino"/>
                <a:cs typeface="Calibri Light" panose="020F0302020204030204" pitchFamily="34" charset="0"/>
              </a:rPr>
              <a:t>, w</a:t>
            </a:r>
            <a:r>
              <a:rPr lang="en-US" sz="2000" i="1" baseline="-25000" dirty="0">
                <a:latin typeface="Palatino"/>
                <a:cs typeface="Calibri Light" panose="020F0302020204030204" pitchFamily="34" charset="0"/>
              </a:rPr>
              <a:t>I,2</a:t>
            </a:r>
            <a:r>
              <a:rPr lang="en-US" sz="2000" i="1" dirty="0">
                <a:latin typeface="Palatino"/>
                <a:cs typeface="Calibri Light" panose="020F0302020204030204" pitchFamily="34" charset="0"/>
              </a:rPr>
              <a:t>, ..., w</a:t>
            </a:r>
            <a:r>
              <a:rPr lang="en-US" sz="2000" i="1" baseline="-25000" dirty="0">
                <a:latin typeface="Palatino"/>
                <a:cs typeface="Calibri Light" panose="020F0302020204030204" pitchFamily="34" charset="0"/>
              </a:rPr>
              <a:t>I,2C</a:t>
            </a:r>
            <a:r>
              <a:rPr lang="en-US" sz="2000" i="1" dirty="0">
                <a:latin typeface="Palatino"/>
                <a:cs typeface="Calibri Light" panose="020F0302020204030204" pitchFamily="34" charset="0"/>
              </a:rPr>
              <a:t> </a:t>
            </a:r>
            <a:r>
              <a:rPr lang="en-US" sz="2000" dirty="0">
                <a:latin typeface="Palatino"/>
                <a:cs typeface="Calibri Light" panose="020F0302020204030204" pitchFamily="34" charset="0"/>
              </a:rPr>
              <a:t>can be a surrounding window</a:t>
            </a:r>
            <a:endParaRPr lang="en-US" sz="2000" i="1" dirty="0">
              <a:latin typeface="Palatino"/>
              <a:cs typeface="Calibri Light" panose="020F0302020204030204" pitchFamily="34" charset="0"/>
            </a:endParaRPr>
          </a:p>
          <a:p>
            <a:pPr algn="l">
              <a:buClrTx/>
              <a:buSzTx/>
              <a:buFontTx/>
            </a:pPr>
            <a:r>
              <a:rPr lang="en-US" sz="2000" dirty="0">
                <a:latin typeface="Palatino"/>
                <a:cs typeface="Calibri Light" panose="020F0302020204030204" pitchFamily="34" charset="0"/>
              </a:rPr>
              <a:t>of</a:t>
            </a:r>
            <a:r>
              <a:rPr lang="en-US" sz="2000" i="1" dirty="0">
                <a:latin typeface="Palatino"/>
                <a:cs typeface="Calibri Light" panose="020F0302020204030204" pitchFamily="34" charset="0"/>
              </a:rPr>
              <a:t> w</a:t>
            </a:r>
            <a:r>
              <a:rPr lang="en-US" sz="2000" i="1" baseline="-25000" dirty="0">
                <a:latin typeface="Palatino"/>
                <a:cs typeface="Calibri Light" panose="020F0302020204030204" pitchFamily="34" charset="0"/>
              </a:rPr>
              <a:t>o </a:t>
            </a:r>
            <a:r>
              <a:rPr lang="en-US" sz="2000" i="1" dirty="0">
                <a:latin typeface="Palatino"/>
                <a:cs typeface="Calibri Light" panose="020F0302020204030204" pitchFamily="34" charset="0"/>
              </a:rPr>
              <a:t>, emb </a:t>
            </a:r>
            <a:r>
              <a:rPr lang="en-US" sz="2000" dirty="0">
                <a:latin typeface="Palatino"/>
                <a:cs typeface="Calibri Light" panose="020F0302020204030204" pitchFamily="34" charset="0"/>
              </a:rPr>
              <a:t>and emb’ represents context and target embeddings, respectively.</a:t>
            </a:r>
          </a:p>
          <a:p>
            <a:pPr algn="l">
              <a:buClrTx/>
              <a:buSzTx/>
              <a:buFontTx/>
            </a:pPr>
            <a:endParaRPr lang="zh-CN" altLang="en-US" sz="2000" dirty="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356476" y="1846580"/>
            <a:ext cx="3273425" cy="317119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21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34981" y="1190626"/>
            <a:ext cx="7138106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Palatino"/>
                <a:cs typeface="Calibri Light" panose="020F0302020204030204" pitchFamily="34" charset="0"/>
              </a:rPr>
              <a:t>Continuous bag of words (CBOW)</a:t>
            </a:r>
            <a:endParaRPr lang="zh-CN" altLang="en-US" sz="2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1430215" y="1934327"/>
            <a:ext cx="592626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2400" b="1" dirty="0">
                <a:latin typeface="Palatino"/>
                <a:cs typeface="Calibri Light" panose="020F0302020204030204" pitchFamily="34" charset="0"/>
              </a:rPr>
              <a:t>Training:</a:t>
            </a:r>
            <a:endParaRPr lang="zh-CN" altLang="en-US" sz="2400" b="1" dirty="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356476" y="1846580"/>
            <a:ext cx="3273425" cy="3171190"/>
          </a:xfrm>
          <a:prstGeom prst="rect">
            <a:avLst/>
          </a:prstGeom>
        </p:spPr>
      </p:pic>
      <p:pic>
        <p:nvPicPr>
          <p:cNvPr id="4" name="图片 3" descr="文本, 信件&#10;&#10;描述已自动生成">
            <a:extLst>
              <a:ext uri="{FF2B5EF4-FFF2-40B4-BE49-F238E27FC236}">
                <a16:creationId xmlns:a16="http://schemas.microsoft.com/office/drawing/2014/main" id="{7716B1D0-6FF0-EE4F-A575-537C8CA8A18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851" y="2769996"/>
            <a:ext cx="5850624" cy="231178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7AF5CFF-0648-764C-B064-F3FF8DD05067}"/>
              </a:ext>
            </a:extLst>
          </p:cNvPr>
          <p:cNvSpPr/>
          <p:nvPr/>
        </p:nvSpPr>
        <p:spPr>
          <a:xfrm>
            <a:off x="1505851" y="5479270"/>
            <a:ext cx="83584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Palatino"/>
                <a:cs typeface="Calibri Light" panose="020F0302020204030204" pitchFamily="34" charset="0"/>
              </a:rPr>
              <a:t>Here k is the number of negative samples, d = 1 represents a positive sample and d = 0 represents a negative sample.</a:t>
            </a:r>
            <a:endParaRPr lang="zh-CN" altLang="en-US" sz="2000" dirty="0">
              <a:latin typeface="Palatino"/>
              <a:cs typeface="Calibri Light" panose="020F0302020204030204" pitchFamily="34" charset="0"/>
            </a:endParaRPr>
          </a:p>
        </p:txBody>
      </p:sp>
      <p:sp>
        <p:nvSpPr>
          <p:cNvPr id="9" name="矩形 2">
            <a:extLst>
              <a:ext uri="{FF2B5EF4-FFF2-40B4-BE49-F238E27FC236}">
                <a16:creationId xmlns:a16="http://schemas.microsoft.com/office/drawing/2014/main" id="{C4A822A7-CD9A-4071-8CFF-9DD24F1D39AD}"/>
              </a:ext>
            </a:extLst>
          </p:cNvPr>
          <p:cNvSpPr/>
          <p:nvPr/>
        </p:nvSpPr>
        <p:spPr>
          <a:xfrm>
            <a:off x="659500" y="204358"/>
            <a:ext cx="78008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zh-CN" sz="3600" b="1" dirty="0">
                <a:latin typeface="Palatino"/>
                <a:cs typeface="Calibri Light" panose="020F0302020204030204" pitchFamily="34" charset="0"/>
                <a:sym typeface="+mn-ea"/>
              </a:rPr>
              <a:t>Distributed word representations</a:t>
            </a:r>
            <a:endParaRPr lang="en-US" altLang="zh-CN" sz="3600" b="1" dirty="0">
              <a:latin typeface="Palatino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7478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22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105319" y="1198246"/>
            <a:ext cx="4639527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Palatino"/>
                <a:cs typeface="Calibri Light" panose="020F0302020204030204" pitchFamily="34" charset="0"/>
              </a:rPr>
              <a:t>Skip-gram</a:t>
            </a:r>
            <a:endParaRPr lang="zh-CN" altLang="en-US" sz="2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1468302" y="4188984"/>
            <a:ext cx="6992068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ClrTx/>
              <a:buSzTx/>
              <a:buFontTx/>
            </a:pPr>
            <a:r>
              <a:rPr lang="en-US" sz="2400" dirty="0">
                <a:latin typeface="Palatino"/>
                <a:cs typeface="Calibri Light" panose="020F0302020204030204" pitchFamily="34" charset="0"/>
              </a:rPr>
              <a:t>where </a:t>
            </a:r>
            <a:r>
              <a:rPr lang="en-US" sz="2400" i="1" dirty="0">
                <a:latin typeface="Palatino"/>
                <a:cs typeface="Calibri Light" panose="020F0302020204030204" pitchFamily="34" charset="0"/>
              </a:rPr>
              <a:t>C </a:t>
            </a:r>
            <a:r>
              <a:rPr lang="en-US" sz="2400" dirty="0">
                <a:latin typeface="Palatino"/>
                <a:cs typeface="Calibri Light" panose="020F0302020204030204" pitchFamily="34" charset="0"/>
              </a:rPr>
              <a:t>is the window size for</a:t>
            </a:r>
            <a:r>
              <a:rPr lang="en-US" sz="2400" i="1" dirty="0">
                <a:latin typeface="Palatino"/>
                <a:cs typeface="Calibri Light" panose="020F0302020204030204" pitchFamily="34" charset="0"/>
              </a:rPr>
              <a:t> </a:t>
            </a:r>
            <a:r>
              <a:rPr lang="en-US" sz="2400" dirty="0">
                <a:latin typeface="Palatino"/>
                <a:cs typeface="Calibri Light" panose="020F0302020204030204" pitchFamily="34" charset="0"/>
              </a:rPr>
              <a:t>inout word</a:t>
            </a:r>
            <a:r>
              <a:rPr lang="en-US" sz="2400" i="1" dirty="0">
                <a:latin typeface="Palatino"/>
                <a:cs typeface="Calibri Light" panose="020F0302020204030204" pitchFamily="34" charset="0"/>
              </a:rPr>
              <a:t> w</a:t>
            </a:r>
            <a:r>
              <a:rPr lang="en-US" sz="2400" i="1" baseline="-25000" dirty="0">
                <a:latin typeface="Palatino"/>
                <a:cs typeface="Calibri Light" panose="020F0302020204030204" pitchFamily="34" charset="0"/>
              </a:rPr>
              <a:t>I </a:t>
            </a:r>
            <a:r>
              <a:rPr lang="en-US" sz="2400" i="1" dirty="0">
                <a:latin typeface="Palatino"/>
                <a:cs typeface="Calibri Light" panose="020F0302020204030204" pitchFamily="34" charset="0"/>
              </a:rPr>
              <a:t>, </a:t>
            </a:r>
          </a:p>
          <a:p>
            <a:pPr algn="l">
              <a:buClrTx/>
              <a:buSzTx/>
              <a:buFontTx/>
            </a:pPr>
            <a:r>
              <a:rPr lang="en-US" sz="2400" i="1" dirty="0">
                <a:latin typeface="Palatino"/>
                <a:cs typeface="Calibri Light" panose="020F0302020204030204" pitchFamily="34" charset="0"/>
              </a:rPr>
              <a:t>w</a:t>
            </a:r>
            <a:r>
              <a:rPr lang="en-US" sz="2400" i="1" baseline="-25000" dirty="0">
                <a:latin typeface="Palatino"/>
                <a:cs typeface="Calibri Light" panose="020F0302020204030204" pitchFamily="34" charset="0"/>
              </a:rPr>
              <a:t>O,1</a:t>
            </a:r>
            <a:r>
              <a:rPr lang="en-US" sz="2400" i="1" dirty="0">
                <a:latin typeface="Palatino"/>
                <a:cs typeface="Calibri Light" panose="020F0302020204030204" pitchFamily="34" charset="0"/>
              </a:rPr>
              <a:t>, w</a:t>
            </a:r>
            <a:r>
              <a:rPr lang="en-US" sz="2400" i="1" baseline="-25000" dirty="0">
                <a:latin typeface="Palatino"/>
                <a:cs typeface="Calibri Light" panose="020F0302020204030204" pitchFamily="34" charset="0"/>
              </a:rPr>
              <a:t>O,2</a:t>
            </a:r>
            <a:r>
              <a:rPr lang="en-US" sz="2400" i="1" dirty="0">
                <a:latin typeface="Palatino"/>
                <a:cs typeface="Calibri Light" panose="020F0302020204030204" pitchFamily="34" charset="0"/>
              </a:rPr>
              <a:t>, ..., w</a:t>
            </a:r>
            <a:r>
              <a:rPr lang="en-US" sz="2400" i="1" baseline="-25000" dirty="0">
                <a:latin typeface="Palatino"/>
                <a:cs typeface="Calibri Light" panose="020F0302020204030204" pitchFamily="34" charset="0"/>
              </a:rPr>
              <a:t>O,2C</a:t>
            </a:r>
            <a:r>
              <a:rPr lang="en-US" sz="2400" i="1" dirty="0">
                <a:latin typeface="Palatino"/>
                <a:cs typeface="Calibri Light" panose="020F0302020204030204" pitchFamily="34" charset="0"/>
              </a:rPr>
              <a:t> </a:t>
            </a:r>
            <a:r>
              <a:rPr lang="en-US" sz="2400" dirty="0">
                <a:latin typeface="Palatino"/>
                <a:cs typeface="Calibri Light" panose="020F0302020204030204" pitchFamily="34" charset="0"/>
              </a:rPr>
              <a:t>denote the context words</a:t>
            </a:r>
            <a:r>
              <a:rPr lang="en-US" sz="2400" i="1" dirty="0">
                <a:latin typeface="Palatino"/>
                <a:cs typeface="Calibri Light" panose="020F0302020204030204" pitchFamily="34" charset="0"/>
              </a:rPr>
              <a:t>, emb </a:t>
            </a:r>
            <a:r>
              <a:rPr lang="en-US" sz="2400" dirty="0">
                <a:latin typeface="Palatino"/>
                <a:cs typeface="Calibri Light" panose="020F0302020204030204" pitchFamily="34" charset="0"/>
              </a:rPr>
              <a:t>and emb’ represents </a:t>
            </a:r>
            <a:r>
              <a:rPr lang="en-US" sz="2400" dirty="0">
                <a:latin typeface="Palatino"/>
                <a:cs typeface="Calibri Light" panose="020F0302020204030204" pitchFamily="34" charset="0"/>
                <a:sym typeface="+mn-ea"/>
              </a:rPr>
              <a:t>target </a:t>
            </a:r>
            <a:r>
              <a:rPr lang="en-US" sz="2400" dirty="0">
                <a:latin typeface="Palatino"/>
                <a:cs typeface="Calibri Light" panose="020F0302020204030204" pitchFamily="34" charset="0"/>
              </a:rPr>
              <a:t>and context word embeddings, respectively.</a:t>
            </a:r>
          </a:p>
          <a:p>
            <a:pPr algn="l">
              <a:buClrTx/>
              <a:buSzTx/>
              <a:buFontTx/>
            </a:pPr>
            <a:endParaRPr lang="zh-CN" altLang="en-US" sz="2400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302" y="2399848"/>
            <a:ext cx="3731540" cy="1145034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0736" y="1494791"/>
            <a:ext cx="3462655" cy="3479165"/>
          </a:xfrm>
          <a:prstGeom prst="rect">
            <a:avLst/>
          </a:prstGeom>
        </p:spPr>
      </p:pic>
      <p:sp>
        <p:nvSpPr>
          <p:cNvPr id="8" name="矩形 2">
            <a:extLst>
              <a:ext uri="{FF2B5EF4-FFF2-40B4-BE49-F238E27FC236}">
                <a16:creationId xmlns:a16="http://schemas.microsoft.com/office/drawing/2014/main" id="{7F101842-2A5D-4B39-8A9B-449160B0689F}"/>
              </a:ext>
            </a:extLst>
          </p:cNvPr>
          <p:cNvSpPr/>
          <p:nvPr/>
        </p:nvSpPr>
        <p:spPr>
          <a:xfrm>
            <a:off x="659500" y="204358"/>
            <a:ext cx="78008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zh-CN" sz="3600" b="1" dirty="0">
                <a:latin typeface="Palatino"/>
                <a:cs typeface="Calibri Light" panose="020F0302020204030204" pitchFamily="34" charset="0"/>
                <a:sym typeface="+mn-ea"/>
              </a:rPr>
              <a:t>Distributed word representations</a:t>
            </a:r>
            <a:endParaRPr lang="en-US" altLang="zh-CN" sz="3600" b="1" dirty="0">
              <a:latin typeface="Palatino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23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75175" y="1198246"/>
            <a:ext cx="4669672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Palatino"/>
                <a:cs typeface="Calibri Light" panose="020F0302020204030204" pitchFamily="34" charset="0"/>
              </a:rPr>
              <a:t>Skip-gram</a:t>
            </a:r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736" y="1494791"/>
            <a:ext cx="3462655" cy="347916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ED3D46D-95D4-8441-8EDE-AEB6B55AD795}"/>
              </a:ext>
            </a:extLst>
          </p:cNvPr>
          <p:cNvSpPr txBox="1"/>
          <p:nvPr/>
        </p:nvSpPr>
        <p:spPr>
          <a:xfrm>
            <a:off x="1489136" y="1842871"/>
            <a:ext cx="559308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2400" b="1" dirty="0">
                <a:latin typeface="Palatino"/>
                <a:cs typeface="Calibri Light" panose="020F0302020204030204" pitchFamily="34" charset="0"/>
              </a:rPr>
              <a:t>Training:</a:t>
            </a:r>
            <a:endParaRPr lang="zh-CN" altLang="en-US" sz="2400" b="1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7E43F3E-F040-5B42-96CB-781CB653BE3C}"/>
              </a:ext>
            </a:extLst>
          </p:cNvPr>
          <p:cNvSpPr/>
          <p:nvPr/>
        </p:nvSpPr>
        <p:spPr>
          <a:xfrm>
            <a:off x="1670465" y="5087418"/>
            <a:ext cx="73831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Palatino"/>
                <a:cs typeface="Calibri Light" panose="020F0302020204030204" pitchFamily="34" charset="0"/>
              </a:rPr>
              <a:t>Here k is the number of negative samples, d = 1 represents a positive sample and d = 0 represents a negative sample.</a:t>
            </a:r>
            <a:endParaRPr lang="zh-CN" altLang="en-US" sz="2000" dirty="0">
              <a:latin typeface="Palatino"/>
              <a:cs typeface="Calibri Light" panose="020F03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B842735-8406-A046-A2F2-AE62332C0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4641" y="2390014"/>
            <a:ext cx="6443367" cy="70283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DEEC03D-21EE-4543-BFB2-77C3B6FBAC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2948" y="3436000"/>
            <a:ext cx="4566569" cy="126691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5F3BDED1-51C5-514B-BA5D-B2CE5D65D682}"/>
              </a:ext>
            </a:extLst>
          </p:cNvPr>
          <p:cNvSpPr/>
          <p:nvPr/>
        </p:nvSpPr>
        <p:spPr>
          <a:xfrm>
            <a:off x="1578609" y="3507930"/>
            <a:ext cx="11565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Palatino"/>
                <a:cs typeface="Calibri Light" panose="020F0302020204030204" pitchFamily="34" charset="0"/>
              </a:rPr>
              <a:t>where</a:t>
            </a:r>
            <a:endParaRPr lang="zh-CN" altLang="en-US" sz="2000" dirty="0">
              <a:latin typeface="Palatino"/>
              <a:cs typeface="Calibri Light" panose="020F0302020204030204" pitchFamily="34" charset="0"/>
            </a:endParaRPr>
          </a:p>
        </p:txBody>
      </p:sp>
      <p:sp>
        <p:nvSpPr>
          <p:cNvPr id="13" name="矩形 2">
            <a:extLst>
              <a:ext uri="{FF2B5EF4-FFF2-40B4-BE49-F238E27FC236}">
                <a16:creationId xmlns:a16="http://schemas.microsoft.com/office/drawing/2014/main" id="{3E2B6A3E-CD18-4B87-A050-F2AB096A453E}"/>
              </a:ext>
            </a:extLst>
          </p:cNvPr>
          <p:cNvSpPr/>
          <p:nvPr/>
        </p:nvSpPr>
        <p:spPr>
          <a:xfrm>
            <a:off x="659500" y="204358"/>
            <a:ext cx="78008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zh-CN" sz="3600" b="1" dirty="0">
                <a:latin typeface="Palatino"/>
                <a:cs typeface="Calibri Light" panose="020F0302020204030204" pitchFamily="34" charset="0"/>
                <a:sym typeface="+mn-ea"/>
              </a:rPr>
              <a:t>Distributed word representations</a:t>
            </a:r>
            <a:endParaRPr lang="en-US" altLang="zh-CN" sz="3600" b="1" dirty="0">
              <a:latin typeface="Palatino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049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24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103737" y="1190626"/>
            <a:ext cx="7800869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Palatino"/>
                <a:cs typeface="Calibri Light" panose="020F0302020204030204" pitchFamily="34" charset="0"/>
              </a:rPr>
              <a:t>Conparison between CBOW and Skip-gram</a:t>
            </a:r>
            <a:endParaRPr lang="zh-CN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1513952" y="2103721"/>
            <a:ext cx="9408606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sz="2400" dirty="0">
                <a:latin typeface="Palatino"/>
                <a:cs typeface="Calibri Light" panose="020F0302020204030204" pitchFamily="34" charset="0"/>
              </a:rPr>
              <a:t>In CBOW, each target word is predicted once conditioned on the context window. The time complexity is O(|V|). </a:t>
            </a:r>
          </a:p>
          <a:p>
            <a:pPr marL="342900" indent="-342900" algn="l">
              <a:buClrTx/>
              <a:buSzTx/>
              <a:buFont typeface="Arial" panose="020B0604020202020204" pitchFamily="34" charset="0"/>
              <a:buChar char="•"/>
            </a:pPr>
            <a:endParaRPr lang="en-US" sz="2400" dirty="0">
              <a:latin typeface="Palatino"/>
              <a:cs typeface="Calibri Light" panose="020F0302020204030204" pitchFamily="34" charset="0"/>
            </a:endParaRPr>
          </a:p>
          <a:p>
            <a:pPr marL="342900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sz="2400" dirty="0">
                <a:latin typeface="Palatino"/>
                <a:cs typeface="Calibri Light" panose="020F0302020204030204" pitchFamily="34" charset="0"/>
              </a:rPr>
              <a:t>In skip-gram, in contrast, each target word is used to predict 2C context words, respectively, and therefore the time complexity is O(2C|V|). </a:t>
            </a:r>
          </a:p>
          <a:p>
            <a:pPr marL="342900" indent="-342900" algn="l">
              <a:buClrTx/>
              <a:buSzTx/>
              <a:buFont typeface="Arial" panose="020B0604020202020204" pitchFamily="34" charset="0"/>
              <a:buChar char="•"/>
            </a:pPr>
            <a:endParaRPr lang="en-US" sz="2400" dirty="0">
              <a:latin typeface="Palatino"/>
              <a:cs typeface="Calibri Light" panose="020F0302020204030204" pitchFamily="34" charset="0"/>
            </a:endParaRPr>
          </a:p>
          <a:p>
            <a:pPr marL="342900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sz="2400" dirty="0">
                <a:latin typeface="Palatino"/>
                <a:cs typeface="Calibri Light" panose="020F0302020204030204" pitchFamily="34" charset="0"/>
              </a:rPr>
              <a:t>During training, CBOW is faster than skip-gram. Skip-gram has been shown comparable or sightly more accurate empirically compared to CBOW.</a:t>
            </a:r>
            <a:endParaRPr lang="zh-CN" altLang="en-US" sz="2400" dirty="0"/>
          </a:p>
        </p:txBody>
      </p:sp>
      <p:sp>
        <p:nvSpPr>
          <p:cNvPr id="6" name="矩形 2">
            <a:extLst>
              <a:ext uri="{FF2B5EF4-FFF2-40B4-BE49-F238E27FC236}">
                <a16:creationId xmlns:a16="http://schemas.microsoft.com/office/drawing/2014/main" id="{043B6CF1-7814-40A0-BFBE-BFE4F2F1CD7C}"/>
              </a:ext>
            </a:extLst>
          </p:cNvPr>
          <p:cNvSpPr/>
          <p:nvPr/>
        </p:nvSpPr>
        <p:spPr>
          <a:xfrm>
            <a:off x="659500" y="204358"/>
            <a:ext cx="78008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zh-CN" sz="3600" b="1" dirty="0">
                <a:latin typeface="Palatino"/>
                <a:cs typeface="Calibri Light" panose="020F0302020204030204" pitchFamily="34" charset="0"/>
                <a:sym typeface="+mn-ea"/>
              </a:rPr>
              <a:t>Distributed word representation</a:t>
            </a:r>
            <a:endParaRPr lang="en-US" altLang="zh-CN" sz="3600" b="1" dirty="0">
              <a:solidFill>
                <a:schemeClr val="bg2"/>
              </a:solidFill>
              <a:latin typeface="Palatino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25</a:t>
            </a:fld>
            <a:endParaRPr lang="zh-CN" altLang="en-US" dirty="0"/>
          </a:p>
        </p:txBody>
      </p:sp>
      <p:sp>
        <p:nvSpPr>
          <p:cNvPr id="11" name="矩形 2"/>
          <p:cNvSpPr/>
          <p:nvPr/>
        </p:nvSpPr>
        <p:spPr>
          <a:xfrm>
            <a:off x="569406" y="228724"/>
            <a:ext cx="847411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zh-CN" sz="3200" b="1" dirty="0">
                <a:latin typeface="Palatino"/>
                <a:cs typeface="Calibri Light" panose="020F0302020204030204" pitchFamily="34" charset="0"/>
                <a:sym typeface="+mn-ea"/>
              </a:rPr>
              <a:t>Word embeddings using Global Statistics (GloVe)</a:t>
            </a:r>
            <a:endParaRPr lang="en-US" altLang="zh-CN" sz="3200" b="1" dirty="0">
              <a:latin typeface="Palatino"/>
              <a:cs typeface="Calibri Light" panose="020F0302020204030204" pitchFamily="34" charset="0"/>
            </a:endParaRPr>
          </a:p>
          <a:p>
            <a:pPr marL="0" lvl="1"/>
            <a:endParaRPr lang="en-US" altLang="zh-CN" sz="3200" b="1" dirty="0">
              <a:solidFill>
                <a:schemeClr val="bg2"/>
              </a:solidFill>
              <a:latin typeface="Palatino"/>
              <a:cs typeface="Calibri Light" panose="020F0302020204030204" pitchFamily="34" charset="0"/>
            </a:endParaRPr>
          </a:p>
          <a:p>
            <a:pPr algn="l"/>
            <a:endParaRPr lang="en-US" altLang="zh-CN" sz="3200" b="1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05319" y="1527810"/>
            <a:ext cx="9391231" cy="30469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sz="2400" dirty="0">
                <a:latin typeface="Palatino"/>
                <a:cs typeface="Calibri Light" panose="020F0302020204030204" pitchFamily="34" charset="0"/>
              </a:rPr>
              <a:t>CBOW and skip-gram make weak use global corpus-level information since they train word vectors based on local context windows. </a:t>
            </a:r>
          </a:p>
          <a:p>
            <a:pPr marL="342900" indent="-342900" algn="l">
              <a:buClrTx/>
              <a:buSzTx/>
              <a:buFont typeface="Arial" panose="020B0604020202020204" pitchFamily="34" charset="0"/>
              <a:buChar char="•"/>
            </a:pPr>
            <a:endParaRPr lang="en-US" sz="2400" b="1" dirty="0">
              <a:latin typeface="Palatino"/>
              <a:cs typeface="Calibri Light" panose="020F0302020204030204" pitchFamily="34" charset="0"/>
            </a:endParaRPr>
          </a:p>
          <a:p>
            <a:pPr marL="342900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sz="2400" b="1" dirty="0">
                <a:latin typeface="Palatino"/>
                <a:cs typeface="Calibri Light" panose="020F0302020204030204" pitchFamily="34" charset="0"/>
              </a:rPr>
              <a:t>GloVe </a:t>
            </a:r>
            <a:r>
              <a:rPr lang="en-US" sz="2400" dirty="0">
                <a:latin typeface="Palatino"/>
                <a:cs typeface="Calibri Light" panose="020F0302020204030204" pitchFamily="34" charset="0"/>
              </a:rPr>
              <a:t>is a different approach to train embeddings on global word-word co-occurrence counts in a corpus.</a:t>
            </a:r>
          </a:p>
          <a:p>
            <a:pPr marL="342900" indent="-342900" algn="l">
              <a:buClrTx/>
              <a:buSzTx/>
              <a:buFont typeface="Arial" panose="020B0604020202020204" pitchFamily="34" charset="0"/>
              <a:buChar char="•"/>
            </a:pPr>
            <a:endParaRPr lang="zh-CN" altLang="en-US" sz="2400" dirty="0"/>
          </a:p>
          <a:p>
            <a:pPr marL="342900" indent="-342900" algn="l">
              <a:buClrTx/>
              <a:buSzTx/>
              <a:buFont typeface="Arial" panose="020B0604020202020204" pitchFamily="34" charset="0"/>
              <a:buChar char="•"/>
            </a:pPr>
            <a:endParaRPr lang="en-US" sz="2400" dirty="0">
              <a:latin typeface="Palatino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26</a:t>
            </a:fld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095270" y="1385571"/>
            <a:ext cx="9572730" cy="25391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Palatino"/>
                <a:cs typeface="Calibri Light" panose="020F0302020204030204" pitchFamily="34" charset="0"/>
                <a:sym typeface="+mn-ea"/>
              </a:rPr>
              <a:t>Use a matrix X denote word-word co-occurrence counts;                           </a:t>
            </a:r>
            <a:r>
              <a:rPr lang="en-US" sz="2400" i="1" dirty="0">
                <a:latin typeface="Palatino"/>
                <a:cs typeface="Calibri Light" panose="020F0302020204030204" pitchFamily="34" charset="0"/>
                <a:sym typeface="+mn-ea"/>
              </a:rPr>
              <a:t>X</a:t>
            </a:r>
            <a:r>
              <a:rPr lang="en-US" sz="2400" i="1" baseline="-25000" dirty="0">
                <a:latin typeface="Palatino"/>
                <a:cs typeface="Calibri Light" panose="020F0302020204030204" pitchFamily="34" charset="0"/>
                <a:sym typeface="+mn-ea"/>
              </a:rPr>
              <a:t>ij</a:t>
            </a:r>
            <a:r>
              <a:rPr lang="en-US" sz="2400" baseline="-25000" dirty="0">
                <a:latin typeface="Palatino"/>
                <a:cs typeface="Calibri Light" panose="020F0302020204030204" pitchFamily="34" charset="0"/>
                <a:sym typeface="+mn-ea"/>
              </a:rPr>
              <a:t> </a:t>
            </a:r>
            <a:r>
              <a:rPr lang="en-US" sz="2400" dirty="0">
                <a:latin typeface="Palatino"/>
                <a:cs typeface="Calibri Light" panose="020F0302020204030204" pitchFamily="34" charset="0"/>
                <a:sym typeface="+mn-ea"/>
              </a:rPr>
              <a:t>represents the number of times word </a:t>
            </a:r>
            <a:r>
              <a:rPr lang="en-US" sz="2400" i="1" dirty="0">
                <a:latin typeface="Palatino"/>
                <a:cs typeface="Calibri Light" panose="020F0302020204030204" pitchFamily="34" charset="0"/>
                <a:sym typeface="+mn-ea"/>
              </a:rPr>
              <a:t>j</a:t>
            </a:r>
            <a:r>
              <a:rPr lang="en-US" sz="2400" dirty="0">
                <a:latin typeface="Palatino"/>
                <a:cs typeface="Calibri Light" panose="020F0302020204030204" pitchFamily="34" charset="0"/>
                <a:sym typeface="+mn-ea"/>
              </a:rPr>
              <a:t> occurs in the context of word </a:t>
            </a:r>
            <a:r>
              <a:rPr lang="en-US" sz="2400" i="1" dirty="0">
                <a:latin typeface="Palatino"/>
                <a:cs typeface="Calibri Light" panose="020F0302020204030204" pitchFamily="34" charset="0"/>
                <a:sym typeface="+mn-ea"/>
              </a:rPr>
              <a:t>i</a:t>
            </a:r>
            <a:r>
              <a:rPr lang="en-US" sz="2400" dirty="0">
                <a:latin typeface="Palatino"/>
                <a:cs typeface="Calibri Light" panose="020F0302020204030204" pitchFamily="34" charset="0"/>
                <a:sym typeface="+mn-ea"/>
              </a:rPr>
              <a:t>;  </a:t>
            </a:r>
            <a:r>
              <a:rPr lang="en-US" sz="2400" i="1" dirty="0">
                <a:latin typeface="Palatino"/>
                <a:cs typeface="Calibri Light" panose="020F0302020204030204" pitchFamily="34" charset="0"/>
                <a:sym typeface="+mn-ea"/>
              </a:rPr>
              <a:t>emb</a:t>
            </a:r>
            <a:r>
              <a:rPr lang="en-US" sz="2400" dirty="0">
                <a:latin typeface="Palatino"/>
                <a:cs typeface="Calibri Light" panose="020F0302020204030204" pitchFamily="34" charset="0"/>
                <a:sym typeface="+mn-ea"/>
              </a:rPr>
              <a:t> and </a:t>
            </a:r>
            <a:r>
              <a:rPr lang="en-US" sz="2400" i="1" dirty="0">
                <a:latin typeface="Palatino"/>
                <a:cs typeface="Calibri Light" panose="020F0302020204030204" pitchFamily="34" charset="0"/>
                <a:sym typeface="+mn-ea"/>
              </a:rPr>
              <a:t>emb' </a:t>
            </a:r>
            <a:r>
              <a:rPr lang="en-US" sz="2400" dirty="0">
                <a:latin typeface="Palatino"/>
                <a:cs typeface="Calibri Light" panose="020F0302020204030204" pitchFamily="34" charset="0"/>
                <a:sym typeface="+mn-ea"/>
              </a:rPr>
              <a:t>to denote the target embedding and the context embedding.</a:t>
            </a:r>
            <a:endParaRPr lang="en-US" altLang="zh-CN" sz="2400" dirty="0"/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Palatino"/>
                <a:cs typeface="Calibri Light" panose="020F0302020204030204" pitchFamily="34" charset="0"/>
                <a:sym typeface="+mn-ea"/>
              </a:rPr>
              <a:t>The word vectors are learned with so that the dot-product scales with the probabilities:</a:t>
            </a:r>
            <a:endParaRPr lang="en-US" sz="2400" dirty="0">
              <a:latin typeface="Palatino"/>
              <a:cs typeface="Calibri Light" panose="020F03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465" y="4182628"/>
            <a:ext cx="4993640" cy="614045"/>
          </a:xfrm>
          <a:prstGeom prst="rect">
            <a:avLst/>
          </a:prstGeom>
        </p:spPr>
      </p:pic>
      <p:sp>
        <p:nvSpPr>
          <p:cNvPr id="6" name="矩形 2">
            <a:extLst>
              <a:ext uri="{FF2B5EF4-FFF2-40B4-BE49-F238E27FC236}">
                <a16:creationId xmlns:a16="http://schemas.microsoft.com/office/drawing/2014/main" id="{A05709CE-4D77-4A2D-9D6D-96B55770899C}"/>
              </a:ext>
            </a:extLst>
          </p:cNvPr>
          <p:cNvSpPr/>
          <p:nvPr/>
        </p:nvSpPr>
        <p:spPr>
          <a:xfrm>
            <a:off x="569406" y="228724"/>
            <a:ext cx="847411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zh-CN" sz="3200" b="1" dirty="0">
                <a:latin typeface="Palatino"/>
                <a:cs typeface="Calibri Light" panose="020F0302020204030204" pitchFamily="34" charset="0"/>
                <a:sym typeface="+mn-ea"/>
              </a:rPr>
              <a:t>Word embeddings using Global Statistics (GloVe)</a:t>
            </a:r>
            <a:endParaRPr lang="en-US" altLang="zh-CN" sz="3200" b="1" dirty="0">
              <a:latin typeface="Palatino"/>
              <a:cs typeface="Calibri Light" panose="020F0302020204030204" pitchFamily="34" charset="0"/>
            </a:endParaRPr>
          </a:p>
          <a:p>
            <a:pPr marL="0" lvl="1"/>
            <a:endParaRPr lang="en-US" altLang="zh-CN" sz="3200" b="1" dirty="0">
              <a:solidFill>
                <a:schemeClr val="bg2"/>
              </a:solidFill>
              <a:latin typeface="Palatino"/>
              <a:cs typeface="Calibri Light" panose="020F0302020204030204" pitchFamily="34" charset="0"/>
            </a:endParaRPr>
          </a:p>
          <a:p>
            <a:pPr algn="l"/>
            <a:endParaRPr lang="en-US" altLang="zh-CN" sz="3200" b="1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27</a:t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88571" y="1513840"/>
            <a:ext cx="957942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latin typeface="Palatino"/>
                <a:cs typeface="Calibri Light" panose="020F0302020204030204" pitchFamily="34" charset="0"/>
                <a:sym typeface="+mn-ea"/>
              </a:rPr>
              <a:t>The training objective is to minimise: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957" y="2512925"/>
            <a:ext cx="7181215" cy="9982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568869" y="3929338"/>
            <a:ext cx="856488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dirty="0">
                <a:latin typeface="Palatino"/>
                <a:cs typeface="Calibri Light" panose="020F0302020204030204" pitchFamily="34" charset="0"/>
              </a:rPr>
              <a:t>where </a:t>
            </a:r>
            <a:r>
              <a:rPr lang="en-US" sz="2000" i="1" dirty="0">
                <a:latin typeface="Palatino"/>
                <a:cs typeface="Calibri Light" panose="020F0302020204030204" pitchFamily="34" charset="0"/>
              </a:rPr>
              <a:t>V</a:t>
            </a:r>
            <a:r>
              <a:rPr lang="en-US" sz="2000" dirty="0">
                <a:latin typeface="Palatino"/>
                <a:cs typeface="Calibri Light" panose="020F0302020204030204" pitchFamily="34" charset="0"/>
              </a:rPr>
              <a:t> denotes the vocabulary, </a:t>
            </a:r>
            <a:r>
              <a:rPr lang="en-US" sz="2000" i="1" dirty="0">
                <a:latin typeface="Palatino"/>
                <a:cs typeface="Calibri Light" panose="020F0302020204030204" pitchFamily="34" charset="0"/>
              </a:rPr>
              <a:t>f</a:t>
            </a:r>
            <a:r>
              <a:rPr lang="en-US" sz="2000" dirty="0">
                <a:latin typeface="Palatino"/>
                <a:cs typeface="Calibri Light" panose="020F0302020204030204" pitchFamily="34" charset="0"/>
              </a:rPr>
              <a:t>(</a:t>
            </a:r>
            <a:r>
              <a:rPr lang="en-US" sz="2000" i="1" dirty="0">
                <a:latin typeface="Palatino"/>
                <a:cs typeface="Calibri Light" panose="020F0302020204030204" pitchFamily="34" charset="0"/>
              </a:rPr>
              <a:t>X</a:t>
            </a:r>
            <a:r>
              <a:rPr lang="en-US" sz="2000" baseline="-25000" dirty="0">
                <a:latin typeface="Palatino"/>
                <a:cs typeface="Calibri Light" panose="020F0302020204030204" pitchFamily="34" charset="0"/>
              </a:rPr>
              <a:t>ij</a:t>
            </a:r>
            <a:r>
              <a:rPr lang="en-US" sz="2000" dirty="0">
                <a:latin typeface="Palatino"/>
                <a:cs typeface="Calibri Light" panose="020F0302020204030204" pitchFamily="34" charset="0"/>
              </a:rPr>
              <a:t>) is a weighting function.</a:t>
            </a:r>
            <a:endParaRPr lang="zh-CN" altLang="en-US" sz="2000"/>
          </a:p>
        </p:txBody>
      </p:sp>
      <p:sp>
        <p:nvSpPr>
          <p:cNvPr id="8" name="矩形 2">
            <a:extLst>
              <a:ext uri="{FF2B5EF4-FFF2-40B4-BE49-F238E27FC236}">
                <a16:creationId xmlns:a16="http://schemas.microsoft.com/office/drawing/2014/main" id="{74522814-FE4C-41C9-88E5-1361802D3BBF}"/>
              </a:ext>
            </a:extLst>
          </p:cNvPr>
          <p:cNvSpPr/>
          <p:nvPr/>
        </p:nvSpPr>
        <p:spPr>
          <a:xfrm>
            <a:off x="569406" y="228724"/>
            <a:ext cx="847411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zh-CN" sz="3200" b="1" dirty="0">
                <a:latin typeface="Palatino"/>
                <a:cs typeface="Calibri Light" panose="020F0302020204030204" pitchFamily="34" charset="0"/>
                <a:sym typeface="+mn-ea"/>
              </a:rPr>
              <a:t>Word embeddings using Global Statistics (</a:t>
            </a:r>
            <a:r>
              <a:rPr lang="en-US" altLang="zh-CN" sz="3200" b="1" dirty="0" err="1">
                <a:latin typeface="Palatino"/>
                <a:cs typeface="Calibri Light" panose="020F0302020204030204" pitchFamily="34" charset="0"/>
                <a:sym typeface="+mn-ea"/>
              </a:rPr>
              <a:t>GloVe</a:t>
            </a:r>
            <a:r>
              <a:rPr lang="en-US" altLang="zh-CN" sz="3200" b="1" dirty="0">
                <a:latin typeface="Palatino"/>
                <a:cs typeface="Calibri Light" panose="020F0302020204030204" pitchFamily="34" charset="0"/>
                <a:sym typeface="+mn-ea"/>
              </a:rPr>
              <a:t>)</a:t>
            </a:r>
            <a:endParaRPr lang="en-US" altLang="zh-CN" sz="3200" b="1" dirty="0">
              <a:solidFill>
                <a:schemeClr val="bg2"/>
              </a:solidFill>
              <a:latin typeface="Palatino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28</a:t>
            </a:fld>
            <a:endParaRPr lang="zh-CN" altLang="en-US" dirty="0"/>
          </a:p>
        </p:txBody>
      </p:sp>
      <p:sp>
        <p:nvSpPr>
          <p:cNvPr id="11" name="矩形 2"/>
          <p:cNvSpPr/>
          <p:nvPr/>
        </p:nvSpPr>
        <p:spPr>
          <a:xfrm>
            <a:off x="633047" y="180911"/>
            <a:ext cx="72415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zh-CN" sz="3600" b="1" dirty="0">
                <a:latin typeface="Palatino"/>
                <a:cs typeface="Calibri Light" panose="020F0302020204030204" pitchFamily="34" charset="0"/>
                <a:sym typeface="+mn-ea"/>
              </a:rPr>
              <a:t>Word embedding evaluation</a:t>
            </a:r>
            <a:endParaRPr lang="en-US" altLang="zh-CN" sz="3600" b="1" dirty="0">
              <a:latin typeface="Palatino"/>
              <a:cs typeface="Calibri Light" panose="020F0302020204030204" pitchFamily="34" charset="0"/>
            </a:endParaRPr>
          </a:p>
          <a:p>
            <a:pPr marL="0" lvl="1"/>
            <a:endParaRPr lang="en-US" altLang="zh-CN" sz="3600" b="1" dirty="0">
              <a:solidFill>
                <a:schemeClr val="bg2"/>
              </a:solidFill>
              <a:latin typeface="Palatino"/>
              <a:cs typeface="Calibri Light" panose="020F0302020204030204" pitchFamily="34" charset="0"/>
            </a:endParaRPr>
          </a:p>
          <a:p>
            <a:pPr algn="l"/>
            <a:endParaRPr lang="en-US" altLang="zh-CN" sz="3600" b="1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05319" y="1190626"/>
            <a:ext cx="5909527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Palatino"/>
                <a:cs typeface="Calibri Light" panose="020F0302020204030204" pitchFamily="34" charset="0"/>
              </a:rPr>
              <a:t>Word similarities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536576" y="1953961"/>
            <a:ext cx="8830945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Palatino"/>
                <a:cs typeface="Calibri Light" panose="020F0302020204030204" pitchFamily="34" charset="0"/>
                <a:sym typeface="+mn-ea"/>
              </a:rPr>
              <a:t>There is a corpora that contain words and their related words, each with a similarity score given by human expert.</a:t>
            </a:r>
          </a:p>
        </p:txBody>
      </p:sp>
      <p:pic>
        <p:nvPicPr>
          <p:cNvPr id="12" name="图片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6665" y="3066170"/>
            <a:ext cx="4374113" cy="1874399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29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91921" y="1190626"/>
            <a:ext cx="592292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Palatino"/>
                <a:cs typeface="Calibri Light" panose="020F0302020204030204" pitchFamily="34" charset="0"/>
              </a:rPr>
              <a:t>Word similarities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490505" y="1738631"/>
            <a:ext cx="9700009" cy="143116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Palatino"/>
                <a:cs typeface="Calibri Light" panose="020F0302020204030204" pitchFamily="34" charset="0"/>
                <a:sym typeface="+mn-ea"/>
              </a:rPr>
              <a:t>Finding the correlation between embedding based similarity scores and human-given scores using </a:t>
            </a:r>
            <a:r>
              <a:rPr lang="en-US" sz="2400" i="1" dirty="0">
                <a:latin typeface="Palatino"/>
                <a:cs typeface="Calibri Light" panose="020F0302020204030204" pitchFamily="34" charset="0"/>
                <a:sym typeface="+mn-ea"/>
              </a:rPr>
              <a:t>Pearson correlation co-efficient</a:t>
            </a:r>
            <a:r>
              <a:rPr lang="en-US" sz="2400" dirty="0">
                <a:latin typeface="Palatino"/>
                <a:cs typeface="Calibri Light" panose="020F0302020204030204" pitchFamily="34" charset="0"/>
                <a:sym typeface="+mn-ea"/>
              </a:rPr>
              <a:t>:</a:t>
            </a:r>
            <a:endParaRPr lang="en-US" sz="2400" dirty="0">
              <a:latin typeface="Palatino"/>
              <a:cs typeface="Calibri Light" panose="020F0302020204030204" pitchFamily="34" charset="0"/>
            </a:endParaRPr>
          </a:p>
          <a:p>
            <a:pPr marL="342900" indent="-342900">
              <a:spcAft>
                <a:spcPts val="180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Palatino"/>
              <a:cs typeface="Calibri Light" panose="020F0302020204030204" pitchFamily="34" charset="0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440" y="2680971"/>
            <a:ext cx="4400550" cy="81089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795" y="3851664"/>
            <a:ext cx="5271020" cy="2271747"/>
          </a:xfrm>
          <a:prstGeom prst="rect">
            <a:avLst/>
          </a:prstGeom>
        </p:spPr>
      </p:pic>
      <p:sp>
        <p:nvSpPr>
          <p:cNvPr id="8" name="矩形 2">
            <a:extLst>
              <a:ext uri="{FF2B5EF4-FFF2-40B4-BE49-F238E27FC236}">
                <a16:creationId xmlns:a16="http://schemas.microsoft.com/office/drawing/2014/main" id="{25E360AC-5C52-4E5C-90BD-F9F23A56AF22}"/>
              </a:ext>
            </a:extLst>
          </p:cNvPr>
          <p:cNvSpPr/>
          <p:nvPr/>
        </p:nvSpPr>
        <p:spPr>
          <a:xfrm>
            <a:off x="633047" y="180911"/>
            <a:ext cx="72415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zh-CN" sz="3600" b="1" dirty="0">
                <a:latin typeface="Palatino"/>
                <a:cs typeface="Calibri Light" panose="020F0302020204030204" pitchFamily="34" charset="0"/>
                <a:sym typeface="+mn-ea"/>
              </a:rPr>
              <a:t>Word embedding evaluation</a:t>
            </a:r>
            <a:endParaRPr lang="en-US" altLang="zh-CN" sz="3600" b="1" dirty="0">
              <a:solidFill>
                <a:schemeClr val="bg2"/>
              </a:solidFill>
              <a:latin typeface="Palatino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4" name="矩形 8"/>
          <p:cNvSpPr/>
          <p:nvPr/>
        </p:nvSpPr>
        <p:spPr>
          <a:xfrm>
            <a:off x="1944168" y="1250366"/>
            <a:ext cx="6457665" cy="51235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28625" indent="-428625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17.1 Neural language models and word embedding</a:t>
            </a:r>
          </a:p>
          <a:p>
            <a:pPr marL="885825" lvl="1" indent="-428625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17.1.1 Neural n-gram language modelling</a:t>
            </a:r>
          </a:p>
          <a:p>
            <a:pPr marL="885825" lvl="1" indent="-428625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17.1.2 Noise contrastive estimation</a:t>
            </a:r>
          </a:p>
          <a:p>
            <a:pPr marL="885825" lvl="1" indent="-428625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17.1.3 Word Embeddings</a:t>
            </a:r>
          </a:p>
          <a:p>
            <a:pPr marL="428625" indent="-428625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17.2 Contextualized word representations</a:t>
            </a:r>
          </a:p>
          <a:p>
            <a:pPr marL="885825" lvl="1" indent="-428625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17.2.1 Recurrent neural language models</a:t>
            </a:r>
          </a:p>
          <a:p>
            <a:pPr marL="885825" lvl="1" indent="-428625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17.2.2 ELMo, GPT and BERT</a:t>
            </a:r>
          </a:p>
          <a:p>
            <a:pPr marL="885825" lvl="1" indent="-428625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17.2.3 Using contextualized embeddings</a:t>
            </a:r>
          </a:p>
          <a:p>
            <a:pPr marL="428625" indent="-428625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17.3 </a:t>
            </a:r>
            <a:r>
              <a:rPr lang="en-US" altLang="zh-CN" sz="20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Transfer learning</a:t>
            </a:r>
          </a:p>
          <a:p>
            <a:pPr marL="885825" lvl="1" indent="-428625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17.3.1 Multi-task learning</a:t>
            </a:r>
          </a:p>
          <a:p>
            <a:pPr marL="885825" lvl="1" indent="-428625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17.3.2 Shared-private network structure</a:t>
            </a:r>
          </a:p>
        </p:txBody>
      </p:sp>
      <p:sp>
        <p:nvSpPr>
          <p:cNvPr id="5" name="矩形 5"/>
          <p:cNvSpPr/>
          <p:nvPr/>
        </p:nvSpPr>
        <p:spPr>
          <a:xfrm>
            <a:off x="2182684" y="441443"/>
            <a:ext cx="30514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Contents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30</a:t>
            </a:fld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9046" y="2122170"/>
            <a:ext cx="4338955" cy="19837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1" y="2122171"/>
            <a:ext cx="4951095" cy="248094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12019" y="1291172"/>
            <a:ext cx="5217028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Palatino"/>
                <a:cs typeface="Calibri Light" panose="020F0302020204030204" pitchFamily="34" charset="0"/>
                <a:sym typeface="+mn-ea"/>
              </a:rPr>
              <a:t>For the scores in the right table: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363227" y="5043171"/>
            <a:ext cx="92762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sz="2000" dirty="0">
                <a:latin typeface="Palatino"/>
                <a:cs typeface="Calibri Light" panose="020F0302020204030204" pitchFamily="34" charset="0"/>
                <a:sym typeface="+mn-ea"/>
              </a:rPr>
              <a:t>The Pearson correlation value of 0.849 shows that word embeddings well capture word relations.</a:t>
            </a:r>
          </a:p>
        </p:txBody>
      </p:sp>
      <p:sp>
        <p:nvSpPr>
          <p:cNvPr id="9" name="矩形 2">
            <a:extLst>
              <a:ext uri="{FF2B5EF4-FFF2-40B4-BE49-F238E27FC236}">
                <a16:creationId xmlns:a16="http://schemas.microsoft.com/office/drawing/2014/main" id="{1FD47A32-401B-49C1-907E-0470D466868F}"/>
              </a:ext>
            </a:extLst>
          </p:cNvPr>
          <p:cNvSpPr/>
          <p:nvPr/>
        </p:nvSpPr>
        <p:spPr>
          <a:xfrm>
            <a:off x="633047" y="180911"/>
            <a:ext cx="72415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zh-CN" sz="3600" b="1" dirty="0">
                <a:latin typeface="Palatino"/>
                <a:cs typeface="Calibri Light" panose="020F0302020204030204" pitchFamily="34" charset="0"/>
                <a:sym typeface="+mn-ea"/>
              </a:rPr>
              <a:t>Word embedding evaluation</a:t>
            </a:r>
            <a:endParaRPr lang="en-US" altLang="zh-CN" sz="3600" b="1" dirty="0">
              <a:latin typeface="Palatino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31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61777" y="1190626"/>
            <a:ext cx="595307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Palatino"/>
                <a:cs typeface="Calibri Light" panose="020F0302020204030204" pitchFamily="34" charset="0"/>
              </a:rPr>
              <a:t>Word analogy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453662" y="1738630"/>
            <a:ext cx="8555208" cy="37856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sz="2400" dirty="0">
                <a:latin typeface="Palatino"/>
                <a:cs typeface="Calibri Light" panose="020F0302020204030204" pitchFamily="34" charset="0"/>
                <a:sym typeface="+mn-ea"/>
              </a:rPr>
              <a:t>Given a word pair “king - queen” and a third word “man”, and a fourth word is asked for making an analogy:</a:t>
            </a:r>
          </a:p>
          <a:p>
            <a:pPr marL="342900" indent="-342900" algn="l">
              <a:buClrTx/>
              <a:buSzTx/>
              <a:buFont typeface="Arial" panose="020B0604020202020204" pitchFamily="34" charset="0"/>
              <a:buChar char="•"/>
            </a:pPr>
            <a:endParaRPr lang="en-US" sz="2400" dirty="0">
              <a:latin typeface="Palatino"/>
              <a:cs typeface="Calibri Light" panose="020F0302020204030204" pitchFamily="34" charset="0"/>
            </a:endParaRPr>
          </a:p>
          <a:p>
            <a:pPr marL="342900" lvl="2" indent="-342900" algn="ctr">
              <a:buFont typeface="Arial" panose="020B0604020202020204" pitchFamily="34" charset="0"/>
              <a:buChar char="•"/>
            </a:pPr>
            <a:r>
              <a:rPr lang="en-US" sz="2400" dirty="0">
                <a:latin typeface="Palatino"/>
                <a:cs typeface="Calibri Light" panose="020F0302020204030204" pitchFamily="34" charset="0"/>
                <a:sym typeface="+mn-ea"/>
              </a:rPr>
              <a:t> (king - queen) v.s. (man - ?)</a:t>
            </a:r>
          </a:p>
          <a:p>
            <a:pPr marL="342900" lvl="2" indent="-342900" algn="ctr">
              <a:buFont typeface="Arial" panose="020B0604020202020204" pitchFamily="34" charset="0"/>
              <a:buChar char="•"/>
            </a:pPr>
            <a:endParaRPr lang="en-US" sz="2400" dirty="0">
              <a:latin typeface="Palatino"/>
              <a:cs typeface="Calibri Light" panose="020F0302020204030204" pitchFamily="34" charset="0"/>
            </a:endParaRPr>
          </a:p>
          <a:p>
            <a:pPr marL="342900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sz="2400" dirty="0">
                <a:latin typeface="Palatino"/>
                <a:cs typeface="Calibri Light" panose="020F0302020204030204" pitchFamily="34" charset="0"/>
                <a:sym typeface="+mn-ea"/>
              </a:rPr>
              <a:t>The correct answer is “woman”.</a:t>
            </a:r>
          </a:p>
          <a:p>
            <a:pPr marL="342900" indent="-342900" algn="l">
              <a:buClrTx/>
              <a:buSzTx/>
              <a:buFont typeface="Arial" panose="020B0604020202020204" pitchFamily="34" charset="0"/>
              <a:buChar char="•"/>
            </a:pPr>
            <a:endParaRPr lang="en-US" sz="2400" dirty="0">
              <a:latin typeface="Palatino"/>
              <a:cs typeface="Calibri Light" panose="020F0302020204030204" pitchFamily="34" charset="0"/>
            </a:endParaRPr>
          </a:p>
          <a:p>
            <a:pPr marL="342900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sz="2400" dirty="0">
                <a:latin typeface="Palatino"/>
                <a:cs typeface="Calibri Light" panose="020F0302020204030204" pitchFamily="34" charset="0"/>
                <a:sym typeface="+mn-ea"/>
              </a:rPr>
              <a:t>Evaluate word embeddings, which allows the word vectors to follow:</a:t>
            </a:r>
            <a:endParaRPr lang="en-US" sz="2400" dirty="0">
              <a:latin typeface="Palatino"/>
              <a:cs typeface="Calibri Light" panose="020F0302020204030204" pitchFamily="34" charset="0"/>
            </a:endParaRPr>
          </a:p>
          <a:p>
            <a:pPr marL="342900" indent="-342900" algn="l">
              <a:buClrTx/>
              <a:buSzTx/>
              <a:buFont typeface="Arial" panose="020B0604020202020204" pitchFamily="34" charset="0"/>
              <a:buChar char="•"/>
            </a:pPr>
            <a:endParaRPr lang="en-US" sz="2400" dirty="0">
              <a:latin typeface="Palatino"/>
              <a:cs typeface="Calibri Light" panose="020F03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999" y="5255288"/>
            <a:ext cx="6955200" cy="412086"/>
          </a:xfrm>
          <a:prstGeom prst="rect">
            <a:avLst/>
          </a:prstGeom>
        </p:spPr>
      </p:pic>
      <p:sp>
        <p:nvSpPr>
          <p:cNvPr id="7" name="矩形 2">
            <a:extLst>
              <a:ext uri="{FF2B5EF4-FFF2-40B4-BE49-F238E27FC236}">
                <a16:creationId xmlns:a16="http://schemas.microsoft.com/office/drawing/2014/main" id="{7E3EA895-6F1A-4CFB-8BCD-F32EE4CEB2B5}"/>
              </a:ext>
            </a:extLst>
          </p:cNvPr>
          <p:cNvSpPr/>
          <p:nvPr/>
        </p:nvSpPr>
        <p:spPr>
          <a:xfrm>
            <a:off x="633047" y="180911"/>
            <a:ext cx="72415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zh-CN" sz="3600" b="1" dirty="0">
                <a:latin typeface="Palatino"/>
                <a:cs typeface="Calibri Light" panose="020F0302020204030204" pitchFamily="34" charset="0"/>
                <a:sym typeface="+mn-ea"/>
              </a:rPr>
              <a:t>Word embedding evaluation</a:t>
            </a:r>
            <a:endParaRPr lang="en-US" altLang="zh-CN" sz="3600" b="1" dirty="0">
              <a:latin typeface="Palatino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32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68475" y="1190626"/>
            <a:ext cx="5946371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Palatino"/>
                <a:cs typeface="Calibri Light" panose="020F0302020204030204" pitchFamily="34" charset="0"/>
              </a:rPr>
              <a:t>Visualization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520650" y="1850847"/>
            <a:ext cx="9693310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sz="2000" dirty="0">
                <a:latin typeface="Palatino"/>
                <a:cs typeface="Calibri Light" panose="020F0302020204030204" pitchFamily="34" charset="0"/>
                <a:sym typeface="+mn-ea"/>
              </a:rPr>
              <a:t>A non-linear dimensionality reduction technique</a:t>
            </a:r>
            <a:r>
              <a:rPr lang="en-US" sz="2000" i="1" dirty="0">
                <a:latin typeface="Palatino"/>
                <a:cs typeface="Calibri Light" panose="020F0302020204030204" pitchFamily="34" charset="0"/>
                <a:sym typeface="+mn-ea"/>
              </a:rPr>
              <a:t> </a:t>
            </a:r>
            <a:r>
              <a:rPr lang="en-US" sz="2000" b="1" i="1" dirty="0">
                <a:latin typeface="Palatino"/>
                <a:cs typeface="Calibri Light" panose="020F0302020204030204" pitchFamily="34" charset="0"/>
                <a:sym typeface="+mn-ea"/>
              </a:rPr>
              <a:t>t-SNE</a:t>
            </a:r>
            <a:r>
              <a:rPr lang="en-US" sz="2000" dirty="0">
                <a:latin typeface="Palatino"/>
                <a:cs typeface="Calibri Light" panose="020F0302020204030204" pitchFamily="34" charset="0"/>
                <a:sym typeface="+mn-ea"/>
              </a:rPr>
              <a:t>(t-Distributed Stochastic Neighbor Embedding) is used to preserve the distance correlation between points in the high-dimensional space and the projected two-dimensional space. </a:t>
            </a:r>
            <a:endParaRPr lang="en-US" sz="2000" dirty="0">
              <a:latin typeface="Palatino"/>
              <a:cs typeface="Calibri Light" panose="020F03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252" y="3451403"/>
            <a:ext cx="3722954" cy="232180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716" y="3444681"/>
            <a:ext cx="2848771" cy="2308637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414671" y="5927329"/>
            <a:ext cx="5466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 dirty="0">
                <a:latin typeface="Palatino"/>
                <a:cs typeface="Calibri Light" panose="020F0302020204030204" pitchFamily="34" charset="0"/>
              </a:rPr>
              <a:t>Similarity                                                         Analogy  </a:t>
            </a:r>
          </a:p>
        </p:txBody>
      </p:sp>
      <p:sp>
        <p:nvSpPr>
          <p:cNvPr id="9" name="矩形 2">
            <a:extLst>
              <a:ext uri="{FF2B5EF4-FFF2-40B4-BE49-F238E27FC236}">
                <a16:creationId xmlns:a16="http://schemas.microsoft.com/office/drawing/2014/main" id="{E262306D-5AC2-42D0-95DC-80D39839F3CC}"/>
              </a:ext>
            </a:extLst>
          </p:cNvPr>
          <p:cNvSpPr/>
          <p:nvPr/>
        </p:nvSpPr>
        <p:spPr>
          <a:xfrm>
            <a:off x="633047" y="180911"/>
            <a:ext cx="72415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zh-CN" sz="3600" b="1" dirty="0">
                <a:latin typeface="Palatino"/>
                <a:cs typeface="Calibri Light" panose="020F0302020204030204" pitchFamily="34" charset="0"/>
                <a:sym typeface="+mn-ea"/>
              </a:rPr>
              <a:t>Word embedding evaluation</a:t>
            </a:r>
            <a:endParaRPr lang="en-US" altLang="zh-CN" sz="3600" b="1" dirty="0">
              <a:latin typeface="Palatino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33</a:t>
            </a:fld>
            <a:endParaRPr lang="zh-CN" altLang="en-US" dirty="0"/>
          </a:p>
        </p:txBody>
      </p:sp>
      <p:sp>
        <p:nvSpPr>
          <p:cNvPr id="11" name="矩形 2"/>
          <p:cNvSpPr/>
          <p:nvPr/>
        </p:nvSpPr>
        <p:spPr>
          <a:xfrm>
            <a:off x="643094" y="194310"/>
            <a:ext cx="75831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zh-CN" sz="3600" b="1" dirty="0">
                <a:latin typeface="Palatino"/>
                <a:cs typeface="Calibri Light" panose="020F0302020204030204" pitchFamily="34" charset="0"/>
                <a:sym typeface="+mn-ea"/>
              </a:rPr>
              <a:t>Embeddings and unknown words</a:t>
            </a:r>
            <a:endParaRPr lang="en-US" altLang="zh-CN" sz="3600" b="1" dirty="0">
              <a:latin typeface="Palatino"/>
              <a:cs typeface="Calibri Light" panose="020F0302020204030204" pitchFamily="34" charset="0"/>
            </a:endParaRPr>
          </a:p>
          <a:p>
            <a:pPr marL="0" lvl="1"/>
            <a:endParaRPr lang="en-US" altLang="zh-CN" sz="3600" b="1" dirty="0">
              <a:solidFill>
                <a:schemeClr val="bg2"/>
              </a:solidFill>
              <a:latin typeface="Palatino"/>
              <a:cs typeface="Calibri Light" panose="020F0302020204030204" pitchFamily="34" charset="0"/>
            </a:endParaRPr>
          </a:p>
          <a:p>
            <a:pPr algn="l"/>
            <a:endParaRPr lang="en-US" altLang="zh-CN" sz="3600" b="1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98619" y="1698047"/>
            <a:ext cx="9137755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sz="2400" dirty="0">
                <a:latin typeface="Palatino"/>
                <a:cs typeface="Calibri Light" panose="020F0302020204030204" pitchFamily="34" charset="0"/>
              </a:rPr>
              <a:t>The vocabulary </a:t>
            </a:r>
            <a:r>
              <a:rPr lang="en-US" sz="2400" b="1" i="1" dirty="0">
                <a:latin typeface="Palatino"/>
                <a:cs typeface="Calibri Light" panose="020F0302020204030204" pitchFamily="34" charset="0"/>
              </a:rPr>
              <a:t>V</a:t>
            </a:r>
            <a:r>
              <a:rPr lang="en-US" sz="2400" b="1" i="1" baseline="-25000" dirty="0">
                <a:latin typeface="Palatino"/>
                <a:cs typeface="Calibri Light" panose="020F0302020204030204" pitchFamily="34" charset="0"/>
              </a:rPr>
              <a:t>p</a:t>
            </a:r>
            <a:r>
              <a:rPr lang="en-US" sz="2400" dirty="0">
                <a:latin typeface="Palatino"/>
                <a:cs typeface="Calibri Light" panose="020F0302020204030204" pitchFamily="34" charset="0"/>
              </a:rPr>
              <a:t> for pre-trained embeddings and the vocabulary </a:t>
            </a:r>
            <a:r>
              <a:rPr lang="en-US" sz="2400" b="1" i="1" dirty="0">
                <a:latin typeface="Palatino"/>
                <a:cs typeface="Calibri Light" panose="020F0302020204030204" pitchFamily="34" charset="0"/>
              </a:rPr>
              <a:t>V</a:t>
            </a:r>
            <a:r>
              <a:rPr lang="en-US" sz="2400" b="1" i="1" baseline="-25000" dirty="0">
                <a:latin typeface="Palatino"/>
                <a:cs typeface="Calibri Light" panose="020F0302020204030204" pitchFamily="34" charset="0"/>
              </a:rPr>
              <a:t>t</a:t>
            </a:r>
            <a:r>
              <a:rPr lang="en-US" sz="2400" dirty="0">
                <a:latin typeface="Palatino"/>
                <a:cs typeface="Calibri Light" panose="020F0302020204030204" pitchFamily="34" charset="0"/>
              </a:rPr>
              <a:t> for a dataset of the end task can be different.</a:t>
            </a:r>
          </a:p>
          <a:p>
            <a:pPr marL="342900" indent="-342900" algn="l">
              <a:buClrTx/>
              <a:buSzTx/>
              <a:buFont typeface="Arial" panose="020B0604020202020204" pitchFamily="34" charset="0"/>
              <a:buChar char="•"/>
            </a:pPr>
            <a:endParaRPr lang="en-US" sz="2400" dirty="0">
              <a:latin typeface="Palatino"/>
              <a:cs typeface="Calibri Light" panose="020F0302020204030204" pitchFamily="34" charset="0"/>
            </a:endParaRPr>
          </a:p>
          <a:p>
            <a:pPr marL="342900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sz="2400" dirty="0">
                <a:latin typeface="Palatino"/>
                <a:cs typeface="Calibri Light" panose="020F0302020204030204" pitchFamily="34" charset="0"/>
              </a:rPr>
              <a:t>1.|</a:t>
            </a:r>
            <a:r>
              <a:rPr lang="en-US" sz="2400" b="1" i="1" dirty="0">
                <a:latin typeface="Palatino"/>
                <a:cs typeface="Calibri Light" panose="020F0302020204030204" pitchFamily="34" charset="0"/>
              </a:rPr>
              <a:t>V</a:t>
            </a:r>
            <a:r>
              <a:rPr lang="en-US" sz="2400" b="1" i="1" baseline="-25000" dirty="0">
                <a:latin typeface="Palatino"/>
                <a:cs typeface="Calibri Light" panose="020F0302020204030204" pitchFamily="34" charset="0"/>
              </a:rPr>
              <a:t>p</a:t>
            </a:r>
            <a:r>
              <a:rPr lang="en-US" sz="2400" dirty="0">
                <a:latin typeface="Palatino"/>
                <a:cs typeface="Calibri Light" panose="020F0302020204030204" pitchFamily="34" charset="0"/>
              </a:rPr>
              <a:t>| is much larger. </a:t>
            </a:r>
          </a:p>
          <a:p>
            <a:pPr marL="342900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sz="2400" dirty="0">
                <a:latin typeface="Palatino"/>
                <a:cs typeface="Calibri Light" panose="020F0302020204030204" pitchFamily="34" charset="0"/>
              </a:rPr>
              <a:t>2. There can also be words in </a:t>
            </a:r>
            <a:r>
              <a:rPr lang="en-US" sz="2400" b="1" i="1" dirty="0">
                <a:latin typeface="Palatino"/>
                <a:cs typeface="Calibri Light" panose="020F0302020204030204" pitchFamily="34" charset="0"/>
                <a:sym typeface="+mn-ea"/>
              </a:rPr>
              <a:t>V</a:t>
            </a:r>
            <a:r>
              <a:rPr lang="en-US" sz="2400" b="1" i="1" baseline="-25000" dirty="0">
                <a:latin typeface="Palatino"/>
                <a:cs typeface="Calibri Light" panose="020F0302020204030204" pitchFamily="34" charset="0"/>
                <a:sym typeface="+mn-ea"/>
              </a:rPr>
              <a:t>t</a:t>
            </a:r>
            <a:r>
              <a:rPr lang="en-US" sz="2400" dirty="0">
                <a:latin typeface="Palatino"/>
                <a:cs typeface="Calibri Light" panose="020F0302020204030204" pitchFamily="34" charset="0"/>
              </a:rPr>
              <a:t> that do not exist in </a:t>
            </a:r>
            <a:r>
              <a:rPr lang="en-US" sz="2400" b="1" i="1" dirty="0">
                <a:latin typeface="Palatino"/>
                <a:cs typeface="Calibri Light" panose="020F0302020204030204" pitchFamily="34" charset="0"/>
                <a:sym typeface="+mn-ea"/>
              </a:rPr>
              <a:t>V</a:t>
            </a:r>
            <a:r>
              <a:rPr lang="en-US" sz="2400" b="1" i="1" baseline="-25000" dirty="0">
                <a:latin typeface="Palatino"/>
                <a:cs typeface="Calibri Light" panose="020F0302020204030204" pitchFamily="34" charset="0"/>
                <a:sym typeface="+mn-ea"/>
              </a:rPr>
              <a:t>p</a:t>
            </a:r>
            <a:r>
              <a:rPr lang="en-US" sz="2400" dirty="0">
                <a:latin typeface="Palatino"/>
                <a:cs typeface="Calibri Light" panose="020F030202020403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34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112018" y="1353821"/>
            <a:ext cx="9820589" cy="477053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Palatino"/>
                <a:cs typeface="Calibri Light" panose="020F0302020204030204" pitchFamily="34" charset="0"/>
                <a:sym typeface="+mn-ea"/>
              </a:rPr>
              <a:t>V</a:t>
            </a:r>
            <a:r>
              <a:rPr lang="en-US" sz="2400" b="1" i="1" baseline="-25000" dirty="0">
                <a:latin typeface="Palatino"/>
                <a:cs typeface="Calibri Light" panose="020F0302020204030204" pitchFamily="34" charset="0"/>
                <a:sym typeface="+mn-ea"/>
              </a:rPr>
              <a:t>p </a:t>
            </a:r>
            <a:r>
              <a:rPr lang="en-US" sz="2400" b="1" i="1" dirty="0">
                <a:latin typeface="Palatino"/>
                <a:cs typeface="Calibri Light" panose="020F0302020204030204" pitchFamily="34" charset="0"/>
                <a:sym typeface="+mn-ea"/>
              </a:rPr>
              <a:t>-V</a:t>
            </a:r>
            <a:r>
              <a:rPr lang="en-US" sz="2400" b="1" i="1" baseline="-25000" dirty="0">
                <a:latin typeface="Palatino"/>
                <a:cs typeface="Calibri Light" panose="020F0302020204030204" pitchFamily="34" charset="0"/>
                <a:sym typeface="+mn-ea"/>
              </a:rPr>
              <a:t>t</a:t>
            </a:r>
            <a:r>
              <a:rPr lang="en-US" sz="2400" i="1" baseline="-25000" dirty="0">
                <a:latin typeface="Palatino"/>
                <a:cs typeface="Calibri Light" panose="020F0302020204030204" pitchFamily="34" charset="0"/>
                <a:sym typeface="+mn-ea"/>
              </a:rPr>
              <a:t> </a:t>
            </a:r>
            <a:r>
              <a:rPr lang="en-US" sz="2400" dirty="0">
                <a:latin typeface="Palatino"/>
                <a:cs typeface="Calibri Light" panose="020F0302020204030204" pitchFamily="34" charset="0"/>
                <a:sym typeface="+mn-ea"/>
              </a:rPr>
              <a:t>:</a:t>
            </a:r>
            <a:r>
              <a:rPr lang="en-US" sz="2400" i="1" dirty="0">
                <a:latin typeface="Palatino"/>
                <a:cs typeface="Calibri Light" panose="020F0302020204030204" pitchFamily="34" charset="0"/>
                <a:sym typeface="+mn-ea"/>
              </a:rPr>
              <a:t>  words in </a:t>
            </a:r>
            <a:r>
              <a:rPr lang="en-US" sz="2400" b="1" i="1" dirty="0">
                <a:latin typeface="Palatino"/>
                <a:cs typeface="Calibri Light" panose="020F0302020204030204" pitchFamily="34" charset="0"/>
                <a:sym typeface="+mn-ea"/>
              </a:rPr>
              <a:t>V</a:t>
            </a:r>
            <a:r>
              <a:rPr lang="en-US" sz="2400" b="1" i="1" baseline="-25000" dirty="0">
                <a:latin typeface="Palatino"/>
                <a:cs typeface="Calibri Light" panose="020F0302020204030204" pitchFamily="34" charset="0"/>
                <a:sym typeface="+mn-ea"/>
              </a:rPr>
              <a:t>p</a:t>
            </a:r>
            <a:r>
              <a:rPr lang="en-US" sz="2400" i="1" dirty="0">
                <a:latin typeface="Palatino"/>
                <a:cs typeface="Calibri Light" panose="020F0302020204030204" pitchFamily="34" charset="0"/>
                <a:sym typeface="+mn-ea"/>
              </a:rPr>
              <a:t> but not </a:t>
            </a:r>
            <a:r>
              <a:rPr lang="en-US" sz="2400" b="1" i="1" dirty="0">
                <a:latin typeface="Palatino"/>
                <a:cs typeface="Calibri Light" panose="020F0302020204030204" pitchFamily="34" charset="0"/>
                <a:sym typeface="+mn-ea"/>
              </a:rPr>
              <a:t>V</a:t>
            </a:r>
            <a:r>
              <a:rPr lang="en-US" sz="2400" b="1" i="1" baseline="-25000" dirty="0">
                <a:latin typeface="Palatino"/>
                <a:cs typeface="Calibri Light" panose="020F0302020204030204" pitchFamily="34" charset="0"/>
                <a:sym typeface="+mn-ea"/>
              </a:rPr>
              <a:t>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i="1" baseline="-25000" dirty="0">
              <a:latin typeface="Palatino"/>
              <a:cs typeface="Calibri Light" panose="020F0302020204030204" pitchFamily="34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Palatino"/>
                <a:cs typeface="Calibri Light" panose="020F0302020204030204" pitchFamily="34" charset="0"/>
                <a:sym typeface="+mn-ea"/>
              </a:rPr>
              <a:t>1) if pre-trained embeddings are not fine-tuned: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Palatino"/>
              <a:cs typeface="Calibri Light" panose="020F0302020204030204" pitchFamily="34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Palatino"/>
                <a:cs typeface="Calibri Light" panose="020F0302020204030204" pitchFamily="34" charset="0"/>
                <a:sym typeface="+mn-ea"/>
              </a:rPr>
              <a:t>consistent on the word embedding level for both in-domain and      cross-domain test sets.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Palatino"/>
              <a:cs typeface="Calibri Light" panose="020F0302020204030204" pitchFamily="34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Palatino"/>
                <a:cs typeface="Calibri Light" panose="020F0302020204030204" pitchFamily="34" charset="0"/>
                <a:sym typeface="+mn-ea"/>
              </a:rPr>
              <a:t>2) if pre-trained embeddings are fine-tuned: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Palatino"/>
              <a:cs typeface="Calibri Light" panose="020F0302020204030204" pitchFamily="34" charset="0"/>
              <a:sym typeface="+mn-ea"/>
            </a:endParaRPr>
          </a:p>
          <a:p>
            <a:r>
              <a:rPr lang="en-US" sz="2400" dirty="0">
                <a:latin typeface="Palatino"/>
                <a:cs typeface="Calibri Light" panose="020F0302020204030204" pitchFamily="34" charset="0"/>
                <a:sym typeface="+mn-ea"/>
              </a:rPr>
              <a:t>	increase in-domain performance;</a:t>
            </a:r>
          </a:p>
          <a:p>
            <a:r>
              <a:rPr lang="en-US" sz="2400" dirty="0">
                <a:latin typeface="Palatino"/>
                <a:cs typeface="Calibri Light" panose="020F0302020204030204" pitchFamily="34" charset="0"/>
                <a:sym typeface="+mn-ea"/>
              </a:rPr>
              <a:t>	decrease the generalisation power of the model across domains.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Palatino"/>
              <a:cs typeface="Calibri Light" panose="020F0302020204030204" pitchFamily="34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Palatino"/>
              <a:cs typeface="Calibri Light" panose="020F0302020204030204" pitchFamily="34" charset="0"/>
              <a:sym typeface="+mn-ea"/>
            </a:endParaRPr>
          </a:p>
        </p:txBody>
      </p:sp>
      <p:sp>
        <p:nvSpPr>
          <p:cNvPr id="6" name="矩形 2">
            <a:extLst>
              <a:ext uri="{FF2B5EF4-FFF2-40B4-BE49-F238E27FC236}">
                <a16:creationId xmlns:a16="http://schemas.microsoft.com/office/drawing/2014/main" id="{C691C386-4A3D-43F3-AE3E-91D0BBE98E5A}"/>
              </a:ext>
            </a:extLst>
          </p:cNvPr>
          <p:cNvSpPr/>
          <p:nvPr/>
        </p:nvSpPr>
        <p:spPr>
          <a:xfrm>
            <a:off x="643094" y="194310"/>
            <a:ext cx="7583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zh-CN" sz="3600" b="1" dirty="0">
                <a:latin typeface="Palatino"/>
                <a:cs typeface="Calibri Light" panose="020F0302020204030204" pitchFamily="34" charset="0"/>
                <a:sym typeface="+mn-ea"/>
              </a:rPr>
              <a:t>Embeddings and unknown words</a:t>
            </a:r>
            <a:endParaRPr lang="en-US" altLang="zh-CN" sz="3600" b="1" dirty="0">
              <a:latin typeface="Palatino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35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78524" y="1094741"/>
            <a:ext cx="8960828" cy="33547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Palatino"/>
              <a:cs typeface="Calibri Light" panose="020F0302020204030204" pitchFamily="34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i="1" dirty="0">
                <a:latin typeface="Palatino"/>
                <a:cs typeface="Calibri Light" panose="020F0302020204030204" pitchFamily="34" charset="0"/>
                <a:sym typeface="+mn-ea"/>
              </a:rPr>
              <a:t>V</a:t>
            </a:r>
            <a:r>
              <a:rPr lang="en-US" sz="2400" b="1" i="1" baseline="-25000" dirty="0">
                <a:latin typeface="Palatino"/>
                <a:cs typeface="Calibri Light" panose="020F0302020204030204" pitchFamily="34" charset="0"/>
                <a:sym typeface="+mn-ea"/>
              </a:rPr>
              <a:t>t </a:t>
            </a:r>
            <a:r>
              <a:rPr lang="en-US" sz="2400" b="1" i="1" dirty="0">
                <a:latin typeface="Palatino"/>
                <a:cs typeface="Calibri Light" panose="020F0302020204030204" pitchFamily="34" charset="0"/>
                <a:sym typeface="+mn-ea"/>
              </a:rPr>
              <a:t>-V</a:t>
            </a:r>
            <a:r>
              <a:rPr lang="en-US" sz="2400" b="1" i="1" baseline="-25000" dirty="0">
                <a:latin typeface="Palatino"/>
                <a:cs typeface="Calibri Light" panose="020F0302020204030204" pitchFamily="34" charset="0"/>
                <a:sym typeface="+mn-ea"/>
              </a:rPr>
              <a:t>p</a:t>
            </a:r>
            <a:r>
              <a:rPr lang="en-US" sz="2400" i="1" baseline="-25000" dirty="0">
                <a:latin typeface="Palatino"/>
                <a:cs typeface="Calibri Light" panose="020F0302020204030204" pitchFamily="34" charset="0"/>
                <a:sym typeface="+mn-ea"/>
              </a:rPr>
              <a:t> </a:t>
            </a:r>
            <a:r>
              <a:rPr lang="en-US" sz="2400" dirty="0">
                <a:latin typeface="Palatino"/>
                <a:cs typeface="Calibri Light" panose="020F0302020204030204" pitchFamily="34" charset="0"/>
                <a:sym typeface="+mn-ea"/>
              </a:rPr>
              <a:t>:</a:t>
            </a:r>
            <a:r>
              <a:rPr lang="en-US" sz="2400" i="1" dirty="0">
                <a:latin typeface="Palatino"/>
                <a:cs typeface="Calibri Light" panose="020F0302020204030204" pitchFamily="34" charset="0"/>
                <a:sym typeface="+mn-ea"/>
              </a:rPr>
              <a:t>  words in </a:t>
            </a:r>
            <a:r>
              <a:rPr lang="en-US" sz="2400" b="1" i="1" dirty="0">
                <a:latin typeface="Palatino"/>
                <a:cs typeface="Calibri Light" panose="020F0302020204030204" pitchFamily="34" charset="0"/>
                <a:sym typeface="+mn-ea"/>
              </a:rPr>
              <a:t>V</a:t>
            </a:r>
            <a:r>
              <a:rPr lang="en-US" sz="2400" b="1" i="1" baseline="-25000" dirty="0">
                <a:latin typeface="Palatino"/>
                <a:cs typeface="Calibri Light" panose="020F0302020204030204" pitchFamily="34" charset="0"/>
                <a:sym typeface="+mn-ea"/>
              </a:rPr>
              <a:t>t</a:t>
            </a:r>
            <a:r>
              <a:rPr lang="en-US" sz="2400" i="1" dirty="0">
                <a:latin typeface="Palatino"/>
                <a:cs typeface="Calibri Light" panose="020F0302020204030204" pitchFamily="34" charset="0"/>
                <a:sym typeface="+mn-ea"/>
              </a:rPr>
              <a:t> but not </a:t>
            </a:r>
            <a:r>
              <a:rPr lang="en-US" sz="2400" b="1" i="1" dirty="0">
                <a:latin typeface="Palatino"/>
                <a:cs typeface="Calibri Light" panose="020F0302020204030204" pitchFamily="34" charset="0"/>
                <a:sym typeface="+mn-ea"/>
              </a:rPr>
              <a:t>V</a:t>
            </a:r>
            <a:r>
              <a:rPr lang="en-US" sz="2400" b="1" i="1" baseline="-25000" dirty="0">
                <a:latin typeface="Palatino"/>
                <a:cs typeface="Calibri Light" panose="020F0302020204030204" pitchFamily="34" charset="0"/>
                <a:sym typeface="+mn-ea"/>
              </a:rPr>
              <a:t>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Palatino"/>
              <a:cs typeface="Calibri Light" panose="020F0302020204030204" pitchFamily="34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Palatino"/>
                <a:cs typeface="Calibri Light" panose="020F0302020204030204" pitchFamily="34" charset="0"/>
                <a:sym typeface="+mn-ea"/>
              </a:rPr>
              <a:t>How to represent them?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Palatino"/>
              <a:cs typeface="Calibri Light" panose="020F0302020204030204" pitchFamily="34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Palatino"/>
                <a:cs typeface="Calibri Light" panose="020F0302020204030204" pitchFamily="34" charset="0"/>
                <a:sym typeface="+mn-ea"/>
              </a:rPr>
              <a:t>1) assigned as &lt;</a:t>
            </a:r>
            <a:r>
              <a:rPr lang="en-US" sz="2400" i="1" dirty="0">
                <a:latin typeface="Palatino"/>
                <a:cs typeface="Calibri Light" panose="020F0302020204030204" pitchFamily="34" charset="0"/>
                <a:sym typeface="+mn-ea"/>
              </a:rPr>
              <a:t>UNK</a:t>
            </a:r>
            <a:r>
              <a:rPr lang="en-US" sz="2400" dirty="0">
                <a:latin typeface="Palatino"/>
                <a:cs typeface="Calibri Light" panose="020F0302020204030204" pitchFamily="34" charset="0"/>
                <a:sym typeface="+mn-ea"/>
              </a:rPr>
              <a:t>&gt; and set to </a:t>
            </a:r>
            <a:r>
              <a:rPr lang="en-US" sz="2400" b="1" dirty="0">
                <a:latin typeface="Palatino"/>
                <a:cs typeface="Calibri Light" panose="020F0302020204030204" pitchFamily="34" charset="0"/>
                <a:sym typeface="+mn-ea"/>
              </a:rPr>
              <a:t>0</a:t>
            </a:r>
            <a:r>
              <a:rPr lang="en-US" sz="2400" dirty="0">
                <a:latin typeface="Palatino"/>
                <a:cs typeface="Calibri Light" panose="020F0302020204030204" pitchFamily="34" charset="0"/>
                <a:sym typeface="+mn-ea"/>
              </a:rPr>
              <a:t> vector or a random vector.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Palatino"/>
                <a:cs typeface="Calibri Light" panose="020F0302020204030204" pitchFamily="34" charset="0"/>
                <a:sym typeface="+mn-ea"/>
              </a:rPr>
              <a:t>2) learn the embedding during training.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Palatino"/>
                <a:cs typeface="Calibri Light" panose="020F0302020204030204" pitchFamily="34" charset="0"/>
                <a:sym typeface="+mn-ea"/>
              </a:rPr>
              <a:t>3) derived from their characters and sub-words.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Palatino"/>
              <a:cs typeface="Calibri Light" panose="020F0302020204030204" pitchFamily="34" charset="0"/>
              <a:sym typeface="+mn-ea"/>
            </a:endParaRPr>
          </a:p>
        </p:txBody>
      </p:sp>
      <p:sp>
        <p:nvSpPr>
          <p:cNvPr id="6" name="矩形 2">
            <a:extLst>
              <a:ext uri="{FF2B5EF4-FFF2-40B4-BE49-F238E27FC236}">
                <a16:creationId xmlns:a16="http://schemas.microsoft.com/office/drawing/2014/main" id="{8214568D-F51B-4BDC-9E0C-354871FDD442}"/>
              </a:ext>
            </a:extLst>
          </p:cNvPr>
          <p:cNvSpPr/>
          <p:nvPr/>
        </p:nvSpPr>
        <p:spPr>
          <a:xfrm>
            <a:off x="643094" y="194310"/>
            <a:ext cx="7583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zh-CN" sz="3600" b="1" dirty="0">
                <a:latin typeface="Palatino"/>
                <a:cs typeface="Calibri Light" panose="020F0302020204030204" pitchFamily="34" charset="0"/>
                <a:sym typeface="+mn-ea"/>
              </a:rPr>
              <a:t>Embeddings and unknown words</a:t>
            </a:r>
            <a:endParaRPr lang="en-US" altLang="zh-CN" sz="3600" b="1" dirty="0">
              <a:latin typeface="Palatino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36</a:t>
            </a:fld>
            <a:endParaRPr lang="zh-CN" altLang="en-US" dirty="0"/>
          </a:p>
        </p:txBody>
      </p:sp>
      <p:sp>
        <p:nvSpPr>
          <p:cNvPr id="11" name="矩形 2"/>
          <p:cNvSpPr/>
          <p:nvPr/>
        </p:nvSpPr>
        <p:spPr>
          <a:xfrm>
            <a:off x="90436" y="136109"/>
            <a:ext cx="929807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zh-CN" sz="3600" b="1" dirty="0">
                <a:latin typeface="Palatino"/>
                <a:cs typeface="Calibri Light" panose="020F0302020204030204" pitchFamily="34" charset="0"/>
                <a:sym typeface="+mn-ea"/>
              </a:rPr>
              <a:t>Character n-gram based word embedding</a:t>
            </a:r>
          </a:p>
          <a:p>
            <a:pPr marL="0" lvl="1"/>
            <a:endParaRPr lang="en-US" altLang="zh-CN" sz="3600" b="1" dirty="0">
              <a:latin typeface="Palatino"/>
              <a:cs typeface="Calibri Light" panose="020F0302020204030204" pitchFamily="34" charset="0"/>
            </a:endParaRPr>
          </a:p>
          <a:p>
            <a:pPr marL="0" lvl="1"/>
            <a:endParaRPr lang="en-US" altLang="zh-CN" sz="3600" b="1" dirty="0">
              <a:solidFill>
                <a:schemeClr val="bg2"/>
              </a:solidFill>
              <a:latin typeface="Palatino"/>
              <a:cs typeface="Calibri Light" panose="020F0302020204030204" pitchFamily="34" charset="0"/>
            </a:endParaRPr>
          </a:p>
          <a:p>
            <a:pPr algn="l"/>
            <a:endParaRPr lang="en-US" altLang="zh-CN" sz="3600" b="1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450" y="2968765"/>
            <a:ext cx="3795395" cy="27381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45030" y="1581786"/>
            <a:ext cx="9854082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sz="2400" dirty="0">
                <a:latin typeface="Palatino"/>
                <a:cs typeface="Calibri Light" panose="020F0302020204030204" pitchFamily="34" charset="0"/>
              </a:rPr>
              <a:t>Suppose </a:t>
            </a:r>
            <a:r>
              <a:rPr lang="en-US" sz="2400" i="1" dirty="0">
                <a:latin typeface="Palatino"/>
                <a:cs typeface="Calibri Light" panose="020F0302020204030204" pitchFamily="34" charset="0"/>
              </a:rPr>
              <a:t>w</a:t>
            </a:r>
            <a:r>
              <a:rPr lang="en-US" sz="2400" dirty="0">
                <a:latin typeface="Palatino"/>
                <a:cs typeface="Calibri Light" panose="020F0302020204030204" pitchFamily="34" charset="0"/>
              </a:rPr>
              <a:t>=</a:t>
            </a:r>
            <a:r>
              <a:rPr lang="en-US" sz="2400" i="1" dirty="0">
                <a:latin typeface="Palatino"/>
                <a:cs typeface="Calibri Light" panose="020F0302020204030204" pitchFamily="34" charset="0"/>
              </a:rPr>
              <a:t>c</a:t>
            </a:r>
            <a:r>
              <a:rPr lang="en-US" sz="2400" i="1" baseline="-25000" dirty="0">
                <a:latin typeface="Palatino"/>
                <a:cs typeface="Calibri Light" panose="020F0302020204030204" pitchFamily="34" charset="0"/>
              </a:rPr>
              <a:t>1</a:t>
            </a:r>
            <a:r>
              <a:rPr lang="en-US" sz="2400" dirty="0">
                <a:latin typeface="Palatino"/>
                <a:cs typeface="Calibri Light" panose="020F0302020204030204" pitchFamily="34" charset="0"/>
              </a:rPr>
              <a:t>,...,</a:t>
            </a:r>
            <a:r>
              <a:rPr lang="en-US" sz="2400" i="1" dirty="0">
                <a:latin typeface="Palatino"/>
                <a:cs typeface="Calibri Light" panose="020F0302020204030204" pitchFamily="34" charset="0"/>
              </a:rPr>
              <a:t>c</a:t>
            </a:r>
            <a:r>
              <a:rPr lang="en-US" sz="2400" i="1" baseline="-25000" dirty="0">
                <a:latin typeface="Palatino"/>
                <a:cs typeface="Calibri Light" panose="020F0302020204030204" pitchFamily="34" charset="0"/>
              </a:rPr>
              <a:t>m</a:t>
            </a:r>
            <a:r>
              <a:rPr lang="en-US" sz="2400" dirty="0">
                <a:latin typeface="Palatino"/>
                <a:cs typeface="Calibri Light" panose="020F0302020204030204" pitchFamily="34" charset="0"/>
              </a:rPr>
              <a:t>, </a:t>
            </a:r>
            <a:r>
              <a:rPr lang="en-US" sz="2400" i="1" dirty="0">
                <a:latin typeface="Palatino"/>
                <a:cs typeface="Calibri Light" panose="020F0302020204030204" pitchFamily="34" charset="0"/>
              </a:rPr>
              <a:t>C</a:t>
            </a:r>
            <a:r>
              <a:rPr lang="en-US" sz="2400" i="1" baseline="-25000" dirty="0">
                <a:latin typeface="Palatino"/>
                <a:cs typeface="Calibri Light" panose="020F0302020204030204" pitchFamily="34" charset="0"/>
              </a:rPr>
              <a:t>ij</a:t>
            </a:r>
            <a:r>
              <a:rPr lang="en-US" sz="2400" dirty="0">
                <a:latin typeface="Palatino"/>
                <a:cs typeface="Calibri Light" panose="020F0302020204030204" pitchFamily="34" charset="0"/>
              </a:rPr>
              <a:t> = </a:t>
            </a:r>
            <a:r>
              <a:rPr lang="en-US" sz="2400" i="1" dirty="0">
                <a:latin typeface="Palatino"/>
                <a:cs typeface="Calibri Light" panose="020F0302020204030204" pitchFamily="34" charset="0"/>
              </a:rPr>
              <a:t>c</a:t>
            </a:r>
            <a:r>
              <a:rPr lang="en-US" sz="2400" i="1" baseline="-25000" dirty="0">
                <a:latin typeface="Palatino"/>
                <a:cs typeface="Calibri Light" panose="020F0302020204030204" pitchFamily="34" charset="0"/>
              </a:rPr>
              <a:t>i</a:t>
            </a:r>
            <a:r>
              <a:rPr lang="en-US" sz="2400" dirty="0">
                <a:latin typeface="Palatino"/>
                <a:cs typeface="Calibri Light" panose="020F0302020204030204" pitchFamily="34" charset="0"/>
              </a:rPr>
              <a:t>, ..., </a:t>
            </a:r>
            <a:r>
              <a:rPr lang="en-US" sz="2400" i="1" dirty="0">
                <a:latin typeface="Palatino"/>
                <a:cs typeface="Calibri Light" panose="020F0302020204030204" pitchFamily="34" charset="0"/>
              </a:rPr>
              <a:t>c</a:t>
            </a:r>
            <a:r>
              <a:rPr lang="en-US" sz="2400" i="1" baseline="-25000" dirty="0">
                <a:latin typeface="Palatino"/>
                <a:cs typeface="Calibri Light" panose="020F0302020204030204" pitchFamily="34" charset="0"/>
              </a:rPr>
              <a:t>j</a:t>
            </a:r>
            <a:r>
              <a:rPr lang="en-US" sz="2400" dirty="0">
                <a:latin typeface="Palatino"/>
                <a:cs typeface="Calibri Light" panose="020F0302020204030204" pitchFamily="34" charset="0"/>
              </a:rPr>
              <a:t> denotes the subsequence of characters from position </a:t>
            </a:r>
            <a:r>
              <a:rPr lang="en-US" sz="2400" i="1" dirty="0">
                <a:latin typeface="Palatino"/>
                <a:cs typeface="Calibri Light" panose="020F0302020204030204" pitchFamily="34" charset="0"/>
              </a:rPr>
              <a:t>i</a:t>
            </a:r>
            <a:r>
              <a:rPr lang="en-US" sz="2400" dirty="0">
                <a:latin typeface="Palatino"/>
                <a:cs typeface="Calibri Light" panose="020F0302020204030204" pitchFamily="34" charset="0"/>
              </a:rPr>
              <a:t> to position </a:t>
            </a:r>
            <a:r>
              <a:rPr lang="en-US" sz="2400" i="1" dirty="0">
                <a:latin typeface="Palatino"/>
                <a:cs typeface="Calibri Light" panose="020F0302020204030204" pitchFamily="34" charset="0"/>
              </a:rPr>
              <a:t>j. </a:t>
            </a:r>
            <a:r>
              <a:rPr lang="en-US" sz="2400" dirty="0">
                <a:latin typeface="Palatino"/>
                <a:cs typeface="Calibri Light" panose="020F0302020204030204" pitchFamily="34" charset="0"/>
              </a:rPr>
              <a:t>The embedding of </a:t>
            </a:r>
            <a:r>
              <a:rPr lang="en-US" sz="2400" i="1" dirty="0">
                <a:latin typeface="Palatino"/>
                <a:cs typeface="Calibri Light" panose="020F0302020204030204" pitchFamily="34" charset="0"/>
              </a:rPr>
              <a:t>w </a:t>
            </a:r>
            <a:r>
              <a:rPr lang="en-US" sz="2400" dirty="0">
                <a:latin typeface="Palatino"/>
                <a:cs typeface="Calibri Light" panose="020F0302020204030204" pitchFamily="34" charset="0"/>
              </a:rPr>
              <a:t>can be written as</a:t>
            </a:r>
            <a:r>
              <a:rPr lang="en-US" sz="2400" i="1" dirty="0">
                <a:latin typeface="Palatino"/>
                <a:cs typeface="Calibri Light" panose="020F0302020204030204" pitchFamily="34" charset="0"/>
              </a:rPr>
              <a:t>: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895466" y="2931160"/>
            <a:ext cx="3766287" cy="36933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buClrTx/>
              <a:buSzTx/>
              <a:buFontTx/>
            </a:pPr>
            <a:r>
              <a:rPr lang="en-US" dirty="0">
                <a:latin typeface="Palatino"/>
                <a:cs typeface="Calibri Light" panose="020F0302020204030204" pitchFamily="34" charset="0"/>
                <a:sym typeface="+mn-ea"/>
              </a:rPr>
              <a:t> Tri-grams for word “embedding” :</a:t>
            </a:r>
            <a:endParaRPr lang="zh-CN" altLang="en-US" dirty="0">
              <a:latin typeface="Palatino"/>
              <a:cs typeface="Calibri Light" panose="020F03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48830" y="3425826"/>
            <a:ext cx="322072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ClrTx/>
              <a:buSzTx/>
              <a:buFontTx/>
            </a:pPr>
            <a:r>
              <a:rPr lang="en-US" i="1" dirty="0">
                <a:latin typeface="Palatino"/>
                <a:cs typeface="Calibri Light" panose="020F0302020204030204" pitchFamily="34" charset="0"/>
                <a:sym typeface="+mn-ea"/>
              </a:rPr>
              <a:t>emb</a:t>
            </a:r>
            <a:r>
              <a:rPr lang="en-US" dirty="0">
                <a:latin typeface="Palatino"/>
                <a:cs typeface="Calibri Light" panose="020F0302020204030204" pitchFamily="34" charset="0"/>
                <a:sym typeface="+mn-ea"/>
              </a:rPr>
              <a:t>('embedding') </a:t>
            </a:r>
          </a:p>
          <a:p>
            <a:pPr algn="l">
              <a:buClrTx/>
              <a:buSzTx/>
              <a:buFontTx/>
            </a:pPr>
            <a:r>
              <a:rPr lang="en-US" dirty="0">
                <a:latin typeface="Palatino"/>
                <a:cs typeface="Calibri Light" panose="020F0302020204030204" pitchFamily="34" charset="0"/>
                <a:sym typeface="+mn-ea"/>
              </a:rPr>
              <a:t>= </a:t>
            </a:r>
            <a:r>
              <a:rPr lang="en-US" i="1" dirty="0">
                <a:latin typeface="Palatino"/>
                <a:cs typeface="Calibri Light" panose="020F0302020204030204" pitchFamily="34" charset="0"/>
                <a:sym typeface="+mn-ea"/>
              </a:rPr>
              <a:t>emb</a:t>
            </a:r>
            <a:r>
              <a:rPr lang="en-US" dirty="0">
                <a:latin typeface="Palatino"/>
                <a:cs typeface="Calibri Light" panose="020F0302020204030204" pitchFamily="34" charset="0"/>
                <a:sym typeface="+mn-ea"/>
              </a:rPr>
              <a:t>('emb')+</a:t>
            </a:r>
            <a:r>
              <a:rPr lang="en-US" altLang="en-US" i="1" dirty="0">
                <a:latin typeface="Palatino"/>
                <a:cs typeface="Calibri Light" panose="020F0302020204030204" pitchFamily="34" charset="0"/>
              </a:rPr>
              <a:t>emb</a:t>
            </a:r>
            <a:r>
              <a:rPr lang="en-US" altLang="en-US" dirty="0">
                <a:latin typeface="Palatino"/>
                <a:cs typeface="Calibri Light" panose="020F0302020204030204" pitchFamily="34" charset="0"/>
              </a:rPr>
              <a:t>('mbe')+</a:t>
            </a:r>
          </a:p>
          <a:p>
            <a:pPr algn="l">
              <a:buClrTx/>
              <a:buSzTx/>
              <a:buFontTx/>
            </a:pPr>
            <a:r>
              <a:rPr lang="en-US" altLang="en-US" dirty="0">
                <a:latin typeface="Palatino"/>
                <a:cs typeface="Calibri Light" panose="020F0302020204030204" pitchFamily="34" charset="0"/>
                <a:sym typeface="+mn-ea"/>
              </a:rPr>
              <a:t>   </a:t>
            </a:r>
            <a:r>
              <a:rPr lang="en-US" altLang="en-US" i="1" dirty="0">
                <a:latin typeface="Palatino"/>
                <a:cs typeface="Calibri Light" panose="020F0302020204030204" pitchFamily="34" charset="0"/>
                <a:sym typeface="+mn-ea"/>
              </a:rPr>
              <a:t>emb</a:t>
            </a:r>
            <a:r>
              <a:rPr lang="en-US" altLang="en-US" dirty="0">
                <a:latin typeface="Palatino"/>
                <a:cs typeface="Calibri Light" panose="020F0302020204030204" pitchFamily="34" charset="0"/>
                <a:sym typeface="+mn-ea"/>
              </a:rPr>
              <a:t>('bed')+</a:t>
            </a:r>
            <a:r>
              <a:rPr lang="en-US" altLang="en-US" i="1" dirty="0">
                <a:latin typeface="Palatino"/>
                <a:cs typeface="Calibri Light" panose="020F0302020204030204" pitchFamily="34" charset="0"/>
                <a:sym typeface="+mn-ea"/>
              </a:rPr>
              <a:t>emb</a:t>
            </a:r>
            <a:r>
              <a:rPr lang="en-US" altLang="en-US" dirty="0">
                <a:latin typeface="Palatino"/>
                <a:cs typeface="Calibri Light" panose="020F0302020204030204" pitchFamily="34" charset="0"/>
                <a:sym typeface="+mn-ea"/>
              </a:rPr>
              <a:t>('edd')+</a:t>
            </a:r>
            <a:endParaRPr lang="en-US" altLang="en-US" dirty="0">
              <a:latin typeface="Palatino"/>
              <a:cs typeface="Calibri Light" panose="020F0302020204030204" pitchFamily="34" charset="0"/>
            </a:endParaRPr>
          </a:p>
          <a:p>
            <a:pPr algn="l">
              <a:buClrTx/>
              <a:buSzTx/>
              <a:buFontTx/>
            </a:pPr>
            <a:r>
              <a:rPr lang="en-US" altLang="en-US" dirty="0">
                <a:latin typeface="Palatino"/>
                <a:cs typeface="Calibri Light" panose="020F0302020204030204" pitchFamily="34" charset="0"/>
                <a:sym typeface="+mn-ea"/>
              </a:rPr>
              <a:t>   </a:t>
            </a:r>
            <a:r>
              <a:rPr lang="en-US" altLang="en-US" i="1" dirty="0">
                <a:latin typeface="Palatino"/>
                <a:cs typeface="Calibri Light" panose="020F0302020204030204" pitchFamily="34" charset="0"/>
                <a:sym typeface="+mn-ea"/>
              </a:rPr>
              <a:t>emb</a:t>
            </a:r>
            <a:r>
              <a:rPr lang="en-US" altLang="en-US" dirty="0">
                <a:latin typeface="Palatino"/>
                <a:cs typeface="Calibri Light" panose="020F0302020204030204" pitchFamily="34" charset="0"/>
                <a:sym typeface="+mn-ea"/>
              </a:rPr>
              <a:t>('ddi')+</a:t>
            </a:r>
            <a:r>
              <a:rPr lang="en-US" altLang="en-US" i="1" dirty="0">
                <a:latin typeface="Palatino"/>
                <a:cs typeface="Calibri Light" panose="020F0302020204030204" pitchFamily="34" charset="0"/>
                <a:sym typeface="+mn-ea"/>
              </a:rPr>
              <a:t>emb</a:t>
            </a:r>
            <a:r>
              <a:rPr lang="en-US" altLang="en-US" dirty="0">
                <a:latin typeface="Palatino"/>
                <a:cs typeface="Calibri Light" panose="020F0302020204030204" pitchFamily="34" charset="0"/>
                <a:sym typeface="+mn-ea"/>
              </a:rPr>
              <a:t>('din')+</a:t>
            </a:r>
            <a:endParaRPr lang="en-US" altLang="en-US" dirty="0">
              <a:latin typeface="Palatino"/>
              <a:cs typeface="Calibri Light" panose="020F0302020204030204" pitchFamily="34" charset="0"/>
            </a:endParaRPr>
          </a:p>
          <a:p>
            <a:pPr algn="l">
              <a:buClrTx/>
              <a:buSzTx/>
              <a:buFontTx/>
            </a:pPr>
            <a:r>
              <a:rPr lang="en-US" altLang="en-US" dirty="0">
                <a:latin typeface="Palatino"/>
                <a:cs typeface="Calibri Light" panose="020F0302020204030204" pitchFamily="34" charset="0"/>
                <a:sym typeface="+mn-ea"/>
              </a:rPr>
              <a:t>   </a:t>
            </a:r>
            <a:r>
              <a:rPr lang="en-US" altLang="en-US" i="1" dirty="0">
                <a:latin typeface="Palatino"/>
                <a:cs typeface="Calibri Light" panose="020F0302020204030204" pitchFamily="34" charset="0"/>
                <a:sym typeface="+mn-ea"/>
              </a:rPr>
              <a:t>emb</a:t>
            </a:r>
            <a:r>
              <a:rPr lang="en-US" altLang="en-US" dirty="0">
                <a:latin typeface="Palatino"/>
                <a:cs typeface="Calibri Light" panose="020F0302020204030204" pitchFamily="34" charset="0"/>
                <a:sym typeface="+mn-ea"/>
              </a:rPr>
              <a:t>('ing')</a:t>
            </a:r>
            <a:endParaRPr lang="en-US" altLang="en-US" dirty="0">
              <a:latin typeface="Palatino"/>
              <a:cs typeface="Calibri Light" panose="020F0302020204030204" pitchFamily="34" charset="0"/>
            </a:endParaRPr>
          </a:p>
          <a:p>
            <a:pPr algn="l">
              <a:buClrTx/>
              <a:buSzTx/>
              <a:buFontTx/>
            </a:pPr>
            <a:endParaRPr lang="en-US" altLang="en-US" dirty="0">
              <a:latin typeface="Palatino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37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996" y="2773139"/>
            <a:ext cx="4386943" cy="90498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49004" y="1420488"/>
            <a:ext cx="867092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sz="2400" dirty="0">
                <a:latin typeface="Palatino"/>
                <a:cs typeface="Calibri Light" panose="020F0302020204030204" pitchFamily="34" charset="0"/>
              </a:rPr>
              <a:t>Summing</a:t>
            </a:r>
            <a:r>
              <a:rPr lang="en-US" sz="2000" dirty="0">
                <a:latin typeface="Palatino"/>
                <a:cs typeface="Calibri Light" panose="020F0302020204030204" pitchFamily="34" charset="0"/>
              </a:rPr>
              <a:t> up n-gram embeddings of different length</a:t>
            </a:r>
            <a:r>
              <a:rPr lang="en-US" sz="2000" i="1" dirty="0">
                <a:latin typeface="Palatino"/>
                <a:cs typeface="Calibri Light" panose="020F0302020204030204" pitchFamily="34" charset="0"/>
              </a:rPr>
              <a:t>:</a:t>
            </a:r>
          </a:p>
        </p:txBody>
      </p:sp>
      <p:sp>
        <p:nvSpPr>
          <p:cNvPr id="7" name="矩形 2">
            <a:extLst>
              <a:ext uri="{FF2B5EF4-FFF2-40B4-BE49-F238E27FC236}">
                <a16:creationId xmlns:a16="http://schemas.microsoft.com/office/drawing/2014/main" id="{DDA00F74-842C-480E-971A-AE0F6D1BD588}"/>
              </a:ext>
            </a:extLst>
          </p:cNvPr>
          <p:cNvSpPr/>
          <p:nvPr/>
        </p:nvSpPr>
        <p:spPr>
          <a:xfrm>
            <a:off x="90436" y="136109"/>
            <a:ext cx="92980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zh-CN" sz="3600" b="1" dirty="0">
                <a:latin typeface="Palatino"/>
                <a:cs typeface="Calibri Light" panose="020F0302020204030204" pitchFamily="34" charset="0"/>
                <a:sym typeface="+mn-ea"/>
              </a:rPr>
              <a:t>Character n-gram based word embedding</a:t>
            </a:r>
          </a:p>
          <a:p>
            <a:pPr marL="0" lvl="1"/>
            <a:endParaRPr lang="en-US" altLang="zh-CN" sz="3600" b="1" dirty="0">
              <a:latin typeface="Palatino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38</a:t>
            </a:fld>
            <a:endParaRPr lang="zh-CN" altLang="en-US" dirty="0"/>
          </a:p>
        </p:txBody>
      </p:sp>
      <p:sp>
        <p:nvSpPr>
          <p:cNvPr id="4" name="矩形 8"/>
          <p:cNvSpPr/>
          <p:nvPr/>
        </p:nvSpPr>
        <p:spPr>
          <a:xfrm>
            <a:off x="1944168" y="1250366"/>
            <a:ext cx="6457665" cy="51235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28625" indent="-428625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17.1 Neural language models and word embedding</a:t>
            </a:r>
          </a:p>
          <a:p>
            <a:pPr marL="885825" lvl="1" indent="-428625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17.1.1 Neural n-gram language modelling</a:t>
            </a:r>
          </a:p>
          <a:p>
            <a:pPr marL="885825" lvl="1" indent="-428625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17.1.2 Noise contrastive estimation</a:t>
            </a:r>
          </a:p>
          <a:p>
            <a:pPr marL="885825" lvl="1" indent="-428625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17.1.3 Word Embeddings</a:t>
            </a:r>
          </a:p>
          <a:p>
            <a:pPr marL="428625" indent="-428625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17.2 Contextualized word representations</a:t>
            </a:r>
            <a:endParaRPr lang="en-US" altLang="zh-CN" sz="2000" dirty="0">
              <a:solidFill>
                <a:schemeClr val="bg2"/>
              </a:solidFill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885825" lvl="1" indent="-428625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17.2.1 Recurrent neural language models</a:t>
            </a:r>
            <a:endParaRPr lang="en-US" altLang="zh-CN" sz="2000" dirty="0">
              <a:solidFill>
                <a:schemeClr val="bg2"/>
              </a:solidFill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885825" lvl="1" indent="-428625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17.2.2 ELMo, GPT and BERT</a:t>
            </a:r>
          </a:p>
          <a:p>
            <a:pPr marL="885825" lvl="1" indent="-428625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17.2.3 Using contextualized embeddings</a:t>
            </a:r>
          </a:p>
          <a:p>
            <a:pPr marL="428625" indent="-428625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17.3 </a:t>
            </a: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Transfer learning</a:t>
            </a:r>
          </a:p>
          <a:p>
            <a:pPr marL="885825" lvl="1" indent="-428625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17.3.1 Multi-task learning</a:t>
            </a:r>
          </a:p>
          <a:p>
            <a:pPr marL="885825" lvl="1" indent="-428625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17.3.2 Shared-private network structure</a:t>
            </a:r>
          </a:p>
        </p:txBody>
      </p:sp>
      <p:sp>
        <p:nvSpPr>
          <p:cNvPr id="5" name="矩形 5"/>
          <p:cNvSpPr/>
          <p:nvPr/>
        </p:nvSpPr>
        <p:spPr>
          <a:xfrm>
            <a:off x="2182684" y="441443"/>
            <a:ext cx="30514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Contents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39</a:t>
            </a:fld>
            <a:endParaRPr lang="zh-CN" altLang="en-US" dirty="0"/>
          </a:p>
        </p:txBody>
      </p:sp>
      <p:sp>
        <p:nvSpPr>
          <p:cNvPr id="11" name="矩形 2"/>
          <p:cNvSpPr/>
          <p:nvPr/>
        </p:nvSpPr>
        <p:spPr>
          <a:xfrm>
            <a:off x="639745" y="180911"/>
            <a:ext cx="78611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  <a:sym typeface="+mn-ea"/>
              </a:rPr>
              <a:t>Recurrent neural language models</a:t>
            </a:r>
            <a:endParaRPr lang="en-US" altLang="zh-CN" sz="3600" b="1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0" lvl="1"/>
            <a:endParaRPr lang="en-US" altLang="zh-CN" sz="3600" b="1" dirty="0">
              <a:latin typeface="Palatino"/>
              <a:cs typeface="Calibri Light" panose="020F0302020204030204" pitchFamily="34" charset="0"/>
            </a:endParaRPr>
          </a:p>
          <a:p>
            <a:pPr marL="0" lvl="1"/>
            <a:endParaRPr lang="en-US" altLang="zh-CN" sz="3600" b="1" dirty="0">
              <a:solidFill>
                <a:schemeClr val="bg2"/>
              </a:solidFill>
              <a:latin typeface="Palatino"/>
              <a:cs typeface="Calibri Light" panose="020F0302020204030204" pitchFamily="34" charset="0"/>
            </a:endParaRPr>
          </a:p>
          <a:p>
            <a:pPr algn="l"/>
            <a:endParaRPr lang="en-US" altLang="zh-CN" sz="3600" b="1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61776" y="1069975"/>
            <a:ext cx="9343335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sz="2400" dirty="0">
                <a:latin typeface="Palatino"/>
                <a:cs typeface="Calibri Light" panose="020F0302020204030204" pitchFamily="34" charset="0"/>
                <a:sym typeface="+mn-ea"/>
              </a:rPr>
              <a:t>RNN LM use a history from beginning of the sentence until the previous word to predict the target word.</a:t>
            </a:r>
            <a:endParaRPr lang="en-US" sz="2400" dirty="0">
              <a:latin typeface="Palatino"/>
              <a:cs typeface="Calibri Light" panose="020F0302020204030204" pitchFamily="34" charset="0"/>
            </a:endParaRPr>
          </a:p>
          <a:p>
            <a:pPr marL="342900" indent="-342900" algn="l">
              <a:buClrTx/>
              <a:buSzTx/>
              <a:buFont typeface="Arial" panose="020B0604020202020204" pitchFamily="34" charset="0"/>
              <a:buChar char="•"/>
            </a:pPr>
            <a:endParaRPr lang="zh-CN" altLang="en-US" sz="2400" dirty="0"/>
          </a:p>
          <a:p>
            <a:pPr marL="342900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sz="2400" dirty="0">
                <a:latin typeface="Palatino"/>
                <a:cs typeface="Calibri Light" panose="020F0302020204030204" pitchFamily="34" charset="0"/>
              </a:rPr>
              <a:t>First, CNN is used to represent each word.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8565" y="2842260"/>
            <a:ext cx="4102100" cy="16319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4" name="矩形 8"/>
          <p:cNvSpPr/>
          <p:nvPr/>
        </p:nvSpPr>
        <p:spPr>
          <a:xfrm>
            <a:off x="1944168" y="1250366"/>
            <a:ext cx="6457665" cy="51235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28625" indent="-428625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17.1 Neural language models and word embedding</a:t>
            </a:r>
          </a:p>
          <a:p>
            <a:pPr marL="885825" lvl="1" indent="-428625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17.1.1 Neural n-gram language modelling</a:t>
            </a:r>
          </a:p>
          <a:p>
            <a:pPr marL="885825" lvl="1" indent="-428625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17.1.2 Noise contrastive estimation</a:t>
            </a:r>
          </a:p>
          <a:p>
            <a:pPr marL="885825" lvl="1" indent="-428625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17.1.3 Word Embeddings</a:t>
            </a:r>
          </a:p>
          <a:p>
            <a:pPr marL="428625" indent="-428625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17.2 Contextualized word representations</a:t>
            </a:r>
          </a:p>
          <a:p>
            <a:pPr marL="885825" lvl="1" indent="-428625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17.2.1 Recurrent neural language models</a:t>
            </a:r>
          </a:p>
          <a:p>
            <a:pPr marL="885825" lvl="1" indent="-428625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17.2.2 ELMo, GPT and BERT</a:t>
            </a:r>
          </a:p>
          <a:p>
            <a:pPr marL="885825" lvl="1" indent="-428625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17.2.3 Using contextualized embeddings</a:t>
            </a:r>
          </a:p>
          <a:p>
            <a:pPr marL="428625" indent="-428625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17.3 </a:t>
            </a: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Transfer learning</a:t>
            </a:r>
          </a:p>
          <a:p>
            <a:pPr marL="885825" lvl="1" indent="-428625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17.3.1 Multi-task learning</a:t>
            </a:r>
          </a:p>
          <a:p>
            <a:pPr marL="885825" lvl="1" indent="-428625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17.3.2 Shared-private network structure</a:t>
            </a:r>
          </a:p>
        </p:txBody>
      </p:sp>
      <p:sp>
        <p:nvSpPr>
          <p:cNvPr id="5" name="矩形 5"/>
          <p:cNvSpPr/>
          <p:nvPr/>
        </p:nvSpPr>
        <p:spPr>
          <a:xfrm>
            <a:off x="2182684" y="441443"/>
            <a:ext cx="30514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Contents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40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006" y="1548112"/>
            <a:ext cx="4307205" cy="90297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7006" y="2801303"/>
            <a:ext cx="4333875" cy="125539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78523" y="981999"/>
            <a:ext cx="9284677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sz="2400" dirty="0">
                <a:latin typeface="Palatino"/>
                <a:cs typeface="Calibri Light" panose="020F0302020204030204" pitchFamily="34" charset="0"/>
                <a:sym typeface="+mn-ea"/>
              </a:rPr>
              <a:t>On the sequence level, </a:t>
            </a:r>
            <a:r>
              <a:rPr lang="en-US" sz="2400" i="1" dirty="0">
                <a:latin typeface="Palatino"/>
                <a:cs typeface="Calibri Light" panose="020F0302020204030204" pitchFamily="34" charset="0"/>
                <a:sym typeface="+mn-ea"/>
              </a:rPr>
              <a:t>P</a:t>
            </a:r>
            <a:r>
              <a:rPr lang="en-US" sz="2400" dirty="0">
                <a:latin typeface="Palatino"/>
                <a:cs typeface="Calibri Light" panose="020F0302020204030204" pitchFamily="34" charset="0"/>
                <a:sym typeface="+mn-ea"/>
              </a:rPr>
              <a:t>(</a:t>
            </a:r>
            <a:r>
              <a:rPr lang="en-US" sz="2400" i="1" dirty="0">
                <a:latin typeface="Palatino"/>
                <a:cs typeface="Calibri Light" panose="020F0302020204030204" pitchFamily="34" charset="0"/>
                <a:sym typeface="+mn-ea"/>
              </a:rPr>
              <a:t>w</a:t>
            </a:r>
            <a:r>
              <a:rPr lang="en-US" sz="2400" i="1" baseline="-25000" dirty="0">
                <a:latin typeface="Palatino"/>
                <a:cs typeface="Calibri Light" panose="020F0302020204030204" pitchFamily="34" charset="0"/>
                <a:sym typeface="+mn-ea"/>
              </a:rPr>
              <a:t>i</a:t>
            </a:r>
            <a:r>
              <a:rPr lang="en-US" sz="2400" i="1" dirty="0">
                <a:latin typeface="Palatino"/>
                <a:cs typeface="Calibri Light" panose="020F0302020204030204" pitchFamily="34" charset="0"/>
                <a:sym typeface="+mn-ea"/>
              </a:rPr>
              <a:t>|w</a:t>
            </a:r>
            <a:r>
              <a:rPr lang="en-US" sz="2400" i="1" baseline="-25000" dirty="0">
                <a:latin typeface="Palatino"/>
                <a:cs typeface="Calibri Light" panose="020F0302020204030204" pitchFamily="34" charset="0"/>
                <a:sym typeface="+mn-ea"/>
              </a:rPr>
              <a:t>1</a:t>
            </a:r>
            <a:r>
              <a:rPr lang="en-US" sz="2400" i="1" dirty="0">
                <a:latin typeface="Palatino"/>
                <a:cs typeface="Calibri Light" panose="020F0302020204030204" pitchFamily="34" charset="0"/>
                <a:sym typeface="+mn-ea"/>
              </a:rPr>
              <a:t>, w</a:t>
            </a:r>
            <a:r>
              <a:rPr lang="en-US" sz="2400" i="1" baseline="-25000" dirty="0">
                <a:latin typeface="Palatino"/>
                <a:cs typeface="Calibri Light" panose="020F0302020204030204" pitchFamily="34" charset="0"/>
                <a:sym typeface="+mn-ea"/>
              </a:rPr>
              <a:t>2</a:t>
            </a:r>
            <a:r>
              <a:rPr lang="en-US" sz="2400" i="1" dirty="0">
                <a:latin typeface="Palatino"/>
                <a:cs typeface="Calibri Light" panose="020F0302020204030204" pitchFamily="34" charset="0"/>
                <a:sym typeface="+mn-ea"/>
              </a:rPr>
              <a:t>, ..., w</a:t>
            </a:r>
            <a:r>
              <a:rPr lang="en-US" sz="2400" i="1" baseline="-25000" dirty="0">
                <a:latin typeface="Palatino"/>
                <a:cs typeface="Calibri Light" panose="020F0302020204030204" pitchFamily="34" charset="0"/>
                <a:sym typeface="+mn-ea"/>
              </a:rPr>
              <a:t>i-1</a:t>
            </a:r>
            <a:r>
              <a:rPr lang="en-US" sz="2400" dirty="0">
                <a:latin typeface="Palatino"/>
                <a:cs typeface="Calibri Light" panose="020F0302020204030204" pitchFamily="34" charset="0"/>
                <a:sym typeface="+mn-ea"/>
              </a:rPr>
              <a:t>) is calculated by: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112019" y="2344709"/>
            <a:ext cx="395193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sz="2400" dirty="0">
                <a:latin typeface="Palatino"/>
                <a:cs typeface="Calibri Light" panose="020F0302020204030204" pitchFamily="34" charset="0"/>
                <a:sym typeface="+mn-ea"/>
              </a:rPr>
              <a:t>Stacking multiple layers: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D76F521-9CD8-EB4D-93D0-D9481F6622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2825" y="4056697"/>
            <a:ext cx="4151112" cy="230826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EBCFB232-3EF7-E74B-B830-11C25900F328}"/>
              </a:ext>
            </a:extLst>
          </p:cNvPr>
          <p:cNvSpPr txBox="1"/>
          <p:nvPr/>
        </p:nvSpPr>
        <p:spPr>
          <a:xfrm>
            <a:off x="4276889" y="6364959"/>
            <a:ext cx="2702984" cy="33855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1600" dirty="0">
                <a:latin typeface="Palatino"/>
                <a:cs typeface="Calibri Light" panose="020F0302020204030204" pitchFamily="34" charset="0"/>
                <a:sym typeface="+mn-ea"/>
              </a:rPr>
              <a:t>Conventional</a:t>
            </a:r>
            <a:r>
              <a:rPr lang="zh-CN" altLang="en-US" sz="1600" dirty="0">
                <a:latin typeface="Palatino"/>
                <a:cs typeface="Calibri Light" panose="020F0302020204030204" pitchFamily="34" charset="0"/>
                <a:sym typeface="+mn-ea"/>
              </a:rPr>
              <a:t> </a:t>
            </a:r>
            <a:r>
              <a:rPr lang="en-US" altLang="zh-CN" sz="1600" dirty="0">
                <a:latin typeface="Palatino"/>
                <a:cs typeface="Calibri Light" panose="020F0302020204030204" pitchFamily="34" charset="0"/>
                <a:sym typeface="+mn-ea"/>
              </a:rPr>
              <a:t>Stacked</a:t>
            </a:r>
            <a:r>
              <a:rPr lang="zh-CN" altLang="en-US" sz="1600" dirty="0">
                <a:latin typeface="Palatino"/>
                <a:cs typeface="Calibri Light" panose="020F0302020204030204" pitchFamily="34" charset="0"/>
                <a:sym typeface="+mn-ea"/>
              </a:rPr>
              <a:t> </a:t>
            </a:r>
            <a:r>
              <a:rPr lang="en-US" altLang="zh-CN" sz="1600" dirty="0">
                <a:latin typeface="Palatino"/>
                <a:cs typeface="Calibri Light" panose="020F0302020204030204" pitchFamily="34" charset="0"/>
                <a:sym typeface="+mn-ea"/>
              </a:rPr>
              <a:t>RNN</a:t>
            </a:r>
            <a:endParaRPr lang="en-US" sz="1600" dirty="0">
              <a:latin typeface="Palatino"/>
              <a:cs typeface="Calibri Light" panose="020F0302020204030204" pitchFamily="34" charset="0"/>
              <a:sym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B381883-B126-6542-812C-5C2F4E3ED275}"/>
              </a:ext>
            </a:extLst>
          </p:cNvPr>
          <p:cNvSpPr txBox="1"/>
          <p:nvPr/>
        </p:nvSpPr>
        <p:spPr>
          <a:xfrm>
            <a:off x="7587025" y="6642556"/>
            <a:ext cx="3156633" cy="21544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800" dirty="0">
                <a:latin typeface="Palatino"/>
                <a:cs typeface="Calibri Light" panose="020F0302020204030204" pitchFamily="34" charset="0"/>
                <a:sym typeface="+mn-ea"/>
              </a:rPr>
              <a:t>Figure</a:t>
            </a:r>
            <a:r>
              <a:rPr lang="zh-CN" altLang="en-US" sz="800" dirty="0">
                <a:latin typeface="Palatino"/>
                <a:cs typeface="Calibri Light" panose="020F0302020204030204" pitchFamily="34" charset="0"/>
                <a:sym typeface="+mn-ea"/>
              </a:rPr>
              <a:t> </a:t>
            </a:r>
            <a:r>
              <a:rPr lang="en-US" altLang="zh-CN" sz="800" dirty="0">
                <a:latin typeface="Palatino"/>
                <a:cs typeface="Calibri Light" panose="020F0302020204030204" pitchFamily="34" charset="0"/>
                <a:sym typeface="+mn-ea"/>
              </a:rPr>
              <a:t>Credit: https://cs224d.stanford.edu/reports/</a:t>
            </a:r>
            <a:r>
              <a:rPr lang="en-US" altLang="zh-CN" sz="800" dirty="0" err="1">
                <a:latin typeface="Palatino"/>
                <a:cs typeface="Calibri Light" panose="020F0302020204030204" pitchFamily="34" charset="0"/>
                <a:sym typeface="+mn-ea"/>
              </a:rPr>
              <a:t>Lambert.pdf</a:t>
            </a:r>
            <a:endParaRPr lang="en-US" sz="800" dirty="0">
              <a:latin typeface="Palatino"/>
              <a:cs typeface="Calibri Light" panose="020F0302020204030204" pitchFamily="34" charset="0"/>
              <a:sym typeface="+mn-ea"/>
            </a:endParaRPr>
          </a:p>
        </p:txBody>
      </p:sp>
      <p:sp>
        <p:nvSpPr>
          <p:cNvPr id="15" name="矩形 2">
            <a:extLst>
              <a:ext uri="{FF2B5EF4-FFF2-40B4-BE49-F238E27FC236}">
                <a16:creationId xmlns:a16="http://schemas.microsoft.com/office/drawing/2014/main" id="{D89D5F74-EFD7-4577-BA44-26DF467FFE5D}"/>
              </a:ext>
            </a:extLst>
          </p:cNvPr>
          <p:cNvSpPr/>
          <p:nvPr/>
        </p:nvSpPr>
        <p:spPr>
          <a:xfrm>
            <a:off x="639745" y="180911"/>
            <a:ext cx="78611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  <a:sym typeface="+mn-ea"/>
              </a:rPr>
              <a:t>Recurrent neural language models</a:t>
            </a:r>
            <a:endParaRPr lang="en-US" altLang="zh-CN" sz="3600" b="1" dirty="0">
              <a:solidFill>
                <a:schemeClr val="bg2"/>
              </a:solidFill>
              <a:latin typeface="Palatino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41</a:t>
            </a:fld>
            <a:endParaRPr lang="zh-CN" altLang="en-US" dirty="0"/>
          </a:p>
        </p:txBody>
      </p:sp>
      <p:sp>
        <p:nvSpPr>
          <p:cNvPr id="4" name="矩形 8"/>
          <p:cNvSpPr/>
          <p:nvPr/>
        </p:nvSpPr>
        <p:spPr>
          <a:xfrm>
            <a:off x="1944168" y="1250366"/>
            <a:ext cx="6457665" cy="51235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28625" indent="-428625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17.1 Neural language models and word embedding</a:t>
            </a:r>
          </a:p>
          <a:p>
            <a:pPr marL="885825" lvl="1" indent="-428625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17.1.1 Neural n-gram language modelling</a:t>
            </a:r>
          </a:p>
          <a:p>
            <a:pPr marL="885825" lvl="1" indent="-428625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17.1.2 Noise contrastive estimation</a:t>
            </a:r>
          </a:p>
          <a:p>
            <a:pPr marL="885825" lvl="1" indent="-428625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17.1.3 Word Embeddings</a:t>
            </a:r>
          </a:p>
          <a:p>
            <a:pPr marL="428625" indent="-428625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17.2 Contextualized word representations</a:t>
            </a:r>
            <a:endParaRPr lang="en-US" altLang="zh-CN" sz="2000" dirty="0">
              <a:solidFill>
                <a:schemeClr val="bg2"/>
              </a:solidFill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885825" lvl="1" indent="-428625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17.2.1 Recurrent neural language models</a:t>
            </a:r>
          </a:p>
          <a:p>
            <a:pPr marL="885825" lvl="1" indent="-428625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17.2.2 ELMo, GPT and BERT</a:t>
            </a:r>
          </a:p>
          <a:p>
            <a:pPr marL="885825" lvl="1" indent="-428625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17.2.3 Using contextualized embeddings</a:t>
            </a:r>
          </a:p>
          <a:p>
            <a:pPr marL="428625" indent="-428625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17.3 </a:t>
            </a: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Transfer learning</a:t>
            </a:r>
          </a:p>
          <a:p>
            <a:pPr marL="885825" lvl="1" indent="-428625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17.3.1 Multi-task learning</a:t>
            </a:r>
          </a:p>
          <a:p>
            <a:pPr marL="885825" lvl="1" indent="-428625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17.3.2 Shared-private network structure</a:t>
            </a:r>
          </a:p>
        </p:txBody>
      </p:sp>
      <p:sp>
        <p:nvSpPr>
          <p:cNvPr id="5" name="矩形 5"/>
          <p:cNvSpPr/>
          <p:nvPr/>
        </p:nvSpPr>
        <p:spPr>
          <a:xfrm>
            <a:off x="2182684" y="441443"/>
            <a:ext cx="30514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Contents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42</a:t>
            </a:fld>
            <a:endParaRPr lang="zh-CN" altLang="en-US" dirty="0"/>
          </a:p>
        </p:txBody>
      </p:sp>
      <p:sp>
        <p:nvSpPr>
          <p:cNvPr id="11" name="矩形 2"/>
          <p:cNvSpPr/>
          <p:nvPr/>
        </p:nvSpPr>
        <p:spPr>
          <a:xfrm>
            <a:off x="686655" y="278706"/>
            <a:ext cx="1463862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  <a:sym typeface="+mn-ea"/>
              </a:rPr>
              <a:t>ELMo</a:t>
            </a:r>
            <a:endParaRPr lang="en-US" altLang="zh-CN" sz="3600" b="1" dirty="0">
              <a:latin typeface="Palatino"/>
              <a:cs typeface="Calibri Light" panose="020F0302020204030204" pitchFamily="34" charset="0"/>
            </a:endParaRPr>
          </a:p>
          <a:p>
            <a:pPr marL="0" lvl="1"/>
            <a:endParaRPr lang="en-US" altLang="zh-CN" sz="3600" b="1" dirty="0">
              <a:solidFill>
                <a:schemeClr val="bg2"/>
              </a:solidFill>
              <a:latin typeface="Palatino"/>
              <a:cs typeface="Calibri Light" panose="020F0302020204030204" pitchFamily="34" charset="0"/>
            </a:endParaRPr>
          </a:p>
          <a:p>
            <a:pPr algn="l"/>
            <a:endParaRPr lang="en-US" altLang="zh-CN" sz="3600" b="1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68475" y="1069976"/>
            <a:ext cx="8523201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sz="2400" dirty="0">
                <a:latin typeface="Palatino"/>
                <a:cs typeface="Calibri Light" panose="020F0302020204030204" pitchFamily="34" charset="0"/>
              </a:rPr>
              <a:t>The contextualized word embeddings can be computed by integrating multiple hidden layers: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374" y="2051308"/>
            <a:ext cx="1677823" cy="88050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725" y="3805653"/>
            <a:ext cx="3946816" cy="69421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506374" y="3063874"/>
            <a:ext cx="5553123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buClrTx/>
              <a:buSzTx/>
              <a:buFontTx/>
            </a:pPr>
            <a:r>
              <a:rPr lang="en-US" sz="2400" dirty="0">
                <a:latin typeface="Palatino"/>
                <a:cs typeface="Calibri Light" panose="020F0302020204030204" pitchFamily="34" charset="0"/>
                <a:sym typeface="+mn-ea"/>
              </a:rPr>
              <a:t>Considering bi-directional information:</a:t>
            </a:r>
            <a:endParaRPr lang="en-US" altLang="en-US" sz="2400" dirty="0">
              <a:latin typeface="Palatino"/>
              <a:cs typeface="Calibri Light" panose="020F0302020204030204" pitchFamily="34" charset="0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570725" y="4796689"/>
            <a:ext cx="881253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en-US" sz="2400" dirty="0">
                <a:latin typeface="Palatino"/>
                <a:cs typeface="Calibri Light" panose="020F0302020204030204" pitchFamily="34" charset="0"/>
              </a:rPr>
              <a:t>The embeddings above is also referred to as </a:t>
            </a:r>
          </a:p>
          <a:p>
            <a:pPr algn="l">
              <a:buClrTx/>
              <a:buSzTx/>
              <a:buFontTx/>
            </a:pPr>
            <a:r>
              <a:rPr lang="en-US" altLang="en-US" sz="2400" dirty="0">
                <a:latin typeface="Palatino"/>
                <a:cs typeface="Calibri Light" panose="020F0302020204030204" pitchFamily="34" charset="0"/>
              </a:rPr>
              <a:t>Embeddings from Language Models (</a:t>
            </a:r>
            <a:r>
              <a:rPr lang="en-US" altLang="en-US" sz="2400" b="1" dirty="0">
                <a:latin typeface="Palatino"/>
                <a:cs typeface="Calibri Light" panose="020F0302020204030204" pitchFamily="34" charset="0"/>
              </a:rPr>
              <a:t>ELMo</a:t>
            </a:r>
            <a:r>
              <a:rPr lang="en-US" altLang="en-US" sz="2400" dirty="0">
                <a:latin typeface="Palatino"/>
                <a:cs typeface="Calibri Light" panose="020F0302020204030204" pitchFamily="34" charset="0"/>
              </a:rPr>
              <a:t>).</a:t>
            </a:r>
          </a:p>
        </p:txBody>
      </p:sp>
      <p:pic>
        <p:nvPicPr>
          <p:cNvPr id="3" name="图片 2" descr="elm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9315" y="2741931"/>
            <a:ext cx="4134485" cy="164338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43</a:t>
            </a:fld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85222" y="1072515"/>
            <a:ext cx="9703358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sz="2400" dirty="0">
                <a:latin typeface="Palatino"/>
                <a:cs typeface="Calibri Light" panose="020F0302020204030204" pitchFamily="34" charset="0"/>
              </a:rPr>
              <a:t>SANs being an alternative sequence encoder choice to RNNsThis method has been used as a principle behind the Generative Pre-Training (</a:t>
            </a:r>
            <a:r>
              <a:rPr lang="en-US" sz="2400" b="1" dirty="0">
                <a:latin typeface="Palatino"/>
                <a:cs typeface="Calibri Light" panose="020F0302020204030204" pitchFamily="34" charset="0"/>
              </a:rPr>
              <a:t>GPT</a:t>
            </a:r>
            <a:r>
              <a:rPr lang="en-US" sz="2400" dirty="0">
                <a:latin typeface="Palatino"/>
                <a:cs typeface="Calibri Light" panose="020F0302020204030204" pitchFamily="34" charset="0"/>
              </a:rPr>
              <a:t>) model.</a:t>
            </a:r>
          </a:p>
          <a:p>
            <a:pPr marL="342900" indent="-342900" algn="l">
              <a:buClrTx/>
              <a:buSzTx/>
              <a:buFont typeface="Arial" panose="020B0604020202020204" pitchFamily="34" charset="0"/>
              <a:buChar char="•"/>
            </a:pPr>
            <a:endParaRPr lang="en-US" sz="2400" dirty="0">
              <a:latin typeface="Palatino"/>
              <a:cs typeface="Calibri Light" panose="020F0302020204030204" pitchFamily="34" charset="0"/>
            </a:endParaRPr>
          </a:p>
          <a:p>
            <a:pPr marL="342900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sz="2400" dirty="0">
                <a:latin typeface="Palatino"/>
                <a:cs typeface="Calibri Light" panose="020F0302020204030204" pitchFamily="34" charset="0"/>
              </a:rPr>
              <a:t>Given a sequence of words </a:t>
            </a:r>
            <a:r>
              <a:rPr lang="en-US" sz="2000" i="1" dirty="0">
                <a:latin typeface="Palatino"/>
                <a:cs typeface="Calibri Light" panose="020F0302020204030204" pitchFamily="34" charset="0"/>
                <a:sym typeface="+mn-ea"/>
              </a:rPr>
              <a:t>W</a:t>
            </a:r>
            <a:r>
              <a:rPr lang="en-US" sz="2000" i="1" baseline="-25000" dirty="0">
                <a:latin typeface="Palatino"/>
                <a:cs typeface="Calibri Light" panose="020F0302020204030204" pitchFamily="34" charset="0"/>
                <a:sym typeface="+mn-ea"/>
              </a:rPr>
              <a:t>1</a:t>
            </a:r>
            <a:r>
              <a:rPr lang="en-US" sz="2000" i="1" baseline="30000" dirty="0">
                <a:latin typeface="Palatino"/>
                <a:cs typeface="Calibri Light" panose="020F0302020204030204" pitchFamily="34" charset="0"/>
                <a:sym typeface="+mn-ea"/>
              </a:rPr>
              <a:t>i-1</a:t>
            </a:r>
            <a:r>
              <a:rPr lang="en-US" sz="2000" i="1" dirty="0">
                <a:latin typeface="Palatino"/>
                <a:cs typeface="Calibri Light" panose="020F0302020204030204" pitchFamily="34" charset="0"/>
                <a:sym typeface="+mn-ea"/>
              </a:rPr>
              <a:t> = w</a:t>
            </a:r>
            <a:r>
              <a:rPr lang="en-US" sz="2000" i="1" baseline="-25000" dirty="0">
                <a:latin typeface="Palatino"/>
                <a:cs typeface="Calibri Light" panose="020F0302020204030204" pitchFamily="34" charset="0"/>
                <a:sym typeface="+mn-ea"/>
              </a:rPr>
              <a:t>1</a:t>
            </a:r>
            <a:r>
              <a:rPr lang="en-US" sz="2000" i="1" dirty="0">
                <a:latin typeface="Palatino"/>
                <a:cs typeface="Calibri Light" panose="020F0302020204030204" pitchFamily="34" charset="0"/>
                <a:sym typeface="+mn-ea"/>
              </a:rPr>
              <a:t>, ..., w</a:t>
            </a:r>
            <a:r>
              <a:rPr lang="en-US" sz="2000" i="1" baseline="-25000" dirty="0">
                <a:latin typeface="Palatino"/>
                <a:cs typeface="Calibri Light" panose="020F0302020204030204" pitchFamily="34" charset="0"/>
                <a:sym typeface="+mn-ea"/>
              </a:rPr>
              <a:t>i-1</a:t>
            </a:r>
            <a:r>
              <a:rPr lang="en-US" sz="2400" dirty="0">
                <a:latin typeface="Palatino"/>
                <a:cs typeface="Calibri Light" panose="020F0302020204030204" pitchFamily="34" charset="0"/>
              </a:rPr>
              <a:t>, a k-layers SAN LM predicts the next word </a:t>
            </a:r>
            <a:r>
              <a:rPr lang="en-US" sz="2400" i="1" dirty="0">
                <a:latin typeface="Palatino"/>
                <a:cs typeface="Calibri Light" panose="020F0302020204030204" pitchFamily="34" charset="0"/>
              </a:rPr>
              <a:t>w</a:t>
            </a:r>
            <a:r>
              <a:rPr lang="en-US" sz="2400" i="1" baseline="-25000" dirty="0">
                <a:latin typeface="Palatino"/>
                <a:cs typeface="Calibri Light" panose="020F0302020204030204" pitchFamily="34" charset="0"/>
              </a:rPr>
              <a:t>i</a:t>
            </a:r>
            <a:r>
              <a:rPr lang="en-US" sz="2400" dirty="0">
                <a:latin typeface="Palatino"/>
                <a:cs typeface="Calibri Light" panose="020F0302020204030204" pitchFamily="34" charset="0"/>
              </a:rPr>
              <a:t> by: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361" y="3689490"/>
            <a:ext cx="4789805" cy="1392555"/>
          </a:xfrm>
          <a:prstGeom prst="rect">
            <a:avLst/>
          </a:prstGeom>
        </p:spPr>
      </p:pic>
      <p:graphicFrame>
        <p:nvGraphicFramePr>
          <p:cNvPr id="13" name="对象 1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r:id="rId4" imgW="914400" imgH="215900" progId="Equation.KSEE3">
                  <p:embed/>
                </p:oleObj>
              </mc:Choice>
              <mc:Fallback>
                <p:oleObj r:id="rId4" imgW="914400" imgH="215900" progId="Equation.KSEE3">
                  <p:embed/>
                  <p:pic>
                    <p:nvPicPr>
                      <p:cNvPr id="0" name="图片 512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2"/>
          <p:cNvSpPr/>
          <p:nvPr/>
        </p:nvSpPr>
        <p:spPr>
          <a:xfrm>
            <a:off x="626365" y="311540"/>
            <a:ext cx="1159292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  <a:sym typeface="+mn-ea"/>
              </a:rPr>
              <a:t>GPT</a:t>
            </a:r>
            <a:endParaRPr lang="en-US" altLang="zh-CN" sz="3600" b="1" dirty="0">
              <a:latin typeface="Palatino"/>
              <a:cs typeface="Calibri Light" panose="020F0302020204030204" pitchFamily="34" charset="0"/>
            </a:endParaRPr>
          </a:p>
          <a:p>
            <a:pPr marL="0" lvl="1"/>
            <a:endParaRPr lang="en-US" altLang="zh-CN" sz="3600" b="1" dirty="0">
              <a:solidFill>
                <a:schemeClr val="bg2"/>
              </a:solidFill>
              <a:latin typeface="Palatino"/>
              <a:cs typeface="Calibri Light" panose="020F0302020204030204" pitchFamily="34" charset="0"/>
            </a:endParaRPr>
          </a:p>
          <a:p>
            <a:pPr algn="l"/>
            <a:endParaRPr lang="en-US" altLang="zh-CN" sz="3600" b="1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6935819" y="3429000"/>
            <a:ext cx="4006850" cy="2287905"/>
            <a:chOff x="841829" y="3894806"/>
            <a:chExt cx="4274456" cy="2515997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471" r="49909"/>
            <a:stretch>
              <a:fillRect/>
            </a:stretch>
          </p:blipFill>
          <p:spPr>
            <a:xfrm>
              <a:off x="965201" y="4238171"/>
              <a:ext cx="3701142" cy="2172632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2150" b="83244"/>
            <a:stretch>
              <a:fillRect/>
            </a:stretch>
          </p:blipFill>
          <p:spPr>
            <a:xfrm>
              <a:off x="841829" y="3894806"/>
              <a:ext cx="4274456" cy="42565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44</a:t>
            </a:fld>
            <a:endParaRPr lang="zh-CN" altLang="en-US" dirty="0"/>
          </a:p>
        </p:txBody>
      </p:sp>
      <p:graphicFrame>
        <p:nvGraphicFramePr>
          <p:cNvPr id="13" name="对象 1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r:id="rId3" imgW="914400" imgH="215900" progId="Equation.KSEE3">
                  <p:embed/>
                </p:oleObj>
              </mc:Choice>
              <mc:Fallback>
                <p:oleObj r:id="rId3" imgW="914400" imgH="215900" progId="Equation.KSEE3">
                  <p:embed/>
                  <p:pic>
                    <p:nvPicPr>
                      <p:cNvPr id="0" name="图片 512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1128765" y="1155065"/>
            <a:ext cx="768376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Palatino"/>
                <a:cs typeface="Calibri Light" panose="020F0302020204030204" pitchFamily="34" charset="0"/>
              </a:rPr>
              <a:t>In the last equation, </a:t>
            </a:r>
            <a:r>
              <a:rPr lang="en-US" altLang="en-US" sz="2400" b="1" i="1" dirty="0">
                <a:latin typeface="Palatino"/>
                <a:cs typeface="Calibri Light" panose="020F0302020204030204" pitchFamily="34" charset="0"/>
              </a:rPr>
              <a:t>V</a:t>
            </a:r>
            <a:r>
              <a:rPr lang="en-US" altLang="en-US" sz="2400" b="1" i="1" baseline="50000" dirty="0">
                <a:latin typeface="Palatino"/>
                <a:cs typeface="Calibri Light" panose="020F0302020204030204" pitchFamily="34" charset="0"/>
              </a:rPr>
              <a:t>p</a:t>
            </a:r>
            <a:r>
              <a:rPr lang="en-US" altLang="en-US" sz="2400" b="1" i="1" baseline="-25000" dirty="0">
                <a:latin typeface="Palatino"/>
                <a:cs typeface="Calibri Light" panose="020F0302020204030204" pitchFamily="34" charset="0"/>
              </a:rPr>
              <a:t> </a:t>
            </a:r>
            <a:r>
              <a:rPr lang="en-US" altLang="en-US" sz="2400" dirty="0">
                <a:latin typeface="Palatino"/>
                <a:cs typeface="Calibri Light" panose="020F0302020204030204" pitchFamily="34" charset="0"/>
              </a:rPr>
              <a:t>is a </a:t>
            </a:r>
            <a:r>
              <a:rPr lang="en-US" altLang="en-US" sz="2400" i="1" dirty="0">
                <a:latin typeface="Palatino"/>
                <a:cs typeface="Calibri Light" panose="020F0302020204030204" pitchFamily="34" charset="0"/>
              </a:rPr>
              <a:t>position embedding</a:t>
            </a:r>
            <a:r>
              <a:rPr lang="en-US" altLang="en-US" sz="2400" dirty="0">
                <a:latin typeface="Palatino"/>
                <a:cs typeface="Calibri Light" panose="020F0302020204030204" pitchFamily="34" charset="0"/>
              </a:rPr>
              <a:t> matrix.</a:t>
            </a: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5016" y="1817371"/>
            <a:ext cx="4106545" cy="1425575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1560845" y="3536950"/>
            <a:ext cx="6809092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en-US" sz="2000" dirty="0">
                <a:latin typeface="Palatino"/>
                <a:cs typeface="Calibri Light" panose="020F0302020204030204" pitchFamily="34" charset="0"/>
              </a:rPr>
              <a:t>where 2</a:t>
            </a:r>
            <a:r>
              <a:rPr lang="en-US" altLang="en-US" sz="2000" i="1" dirty="0">
                <a:latin typeface="Palatino"/>
                <a:cs typeface="Calibri Light" panose="020F0302020204030204" pitchFamily="34" charset="0"/>
              </a:rPr>
              <a:t>j</a:t>
            </a:r>
            <a:r>
              <a:rPr lang="en-US" altLang="en-US" sz="2000" dirty="0">
                <a:latin typeface="Palatino"/>
                <a:cs typeface="Calibri Light" panose="020F0302020204030204" pitchFamily="34" charset="0"/>
              </a:rPr>
              <a:t> and 2</a:t>
            </a:r>
            <a:r>
              <a:rPr lang="en-US" altLang="en-US" sz="2000" i="1" dirty="0">
                <a:latin typeface="Palatino"/>
                <a:cs typeface="Calibri Light" panose="020F0302020204030204" pitchFamily="34" charset="0"/>
              </a:rPr>
              <a:t>j</a:t>
            </a:r>
            <a:r>
              <a:rPr lang="en-US" altLang="en-US" sz="2000" dirty="0">
                <a:latin typeface="Palatino"/>
                <a:cs typeface="Calibri Light" panose="020F0302020204030204" pitchFamily="34" charset="0"/>
              </a:rPr>
              <a:t> + 1 denotes an element in </a:t>
            </a:r>
            <a:r>
              <a:rPr lang="en-US" altLang="en-US" sz="2000" b="1" i="1" dirty="0">
                <a:latin typeface="Palatino"/>
                <a:cs typeface="Calibri Light" panose="020F0302020204030204" pitchFamily="34" charset="0"/>
                <a:sym typeface="+mn-ea"/>
              </a:rPr>
              <a:t>V</a:t>
            </a:r>
            <a:r>
              <a:rPr lang="en-US" altLang="en-US" sz="2000" b="1" i="1" baseline="50000" dirty="0">
                <a:latin typeface="Palatino"/>
                <a:cs typeface="Calibri Light" panose="020F0302020204030204" pitchFamily="34" charset="0"/>
                <a:sym typeface="+mn-ea"/>
              </a:rPr>
              <a:t>p</a:t>
            </a:r>
            <a:r>
              <a:rPr lang="en-US" altLang="en-US" sz="2000" dirty="0">
                <a:latin typeface="Palatino"/>
                <a:cs typeface="Calibri Light" panose="020F0302020204030204" pitchFamily="34" charset="0"/>
              </a:rPr>
              <a:t>[i].</a:t>
            </a:r>
          </a:p>
        </p:txBody>
      </p:sp>
      <p:sp>
        <p:nvSpPr>
          <p:cNvPr id="8" name="矩形 2">
            <a:extLst>
              <a:ext uri="{FF2B5EF4-FFF2-40B4-BE49-F238E27FC236}">
                <a16:creationId xmlns:a16="http://schemas.microsoft.com/office/drawing/2014/main" id="{0D7CB716-A42A-4067-B27D-97A31B158854}"/>
              </a:ext>
            </a:extLst>
          </p:cNvPr>
          <p:cNvSpPr/>
          <p:nvPr/>
        </p:nvSpPr>
        <p:spPr>
          <a:xfrm>
            <a:off x="629715" y="227804"/>
            <a:ext cx="1159292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  <a:sym typeface="+mn-ea"/>
              </a:rPr>
              <a:t>GPT</a:t>
            </a:r>
            <a:endParaRPr lang="en-US" altLang="zh-CN" sz="3600" b="1" dirty="0">
              <a:latin typeface="Palatino"/>
              <a:cs typeface="Calibri Light" panose="020F0302020204030204" pitchFamily="34" charset="0"/>
            </a:endParaRPr>
          </a:p>
          <a:p>
            <a:pPr marL="0" lvl="1"/>
            <a:endParaRPr lang="en-US" altLang="zh-CN" sz="3600" b="1" dirty="0">
              <a:solidFill>
                <a:schemeClr val="bg2"/>
              </a:solidFill>
              <a:latin typeface="Palatino"/>
              <a:cs typeface="Calibri Light" panose="020F0302020204030204" pitchFamily="34" charset="0"/>
            </a:endParaRPr>
          </a:p>
          <a:p>
            <a:pPr algn="l"/>
            <a:endParaRPr lang="en-US" altLang="zh-CN" sz="3600" b="1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45</a:t>
            </a:fld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1122066" y="1261110"/>
            <a:ext cx="6996635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sz="2400" b="1" dirty="0">
                <a:latin typeface="Palatino"/>
                <a:cs typeface="Calibri Light" panose="020F0302020204030204" pitchFamily="34" charset="0"/>
                <a:sym typeface="+mn-ea"/>
              </a:rPr>
              <a:t>Masked langauge modeling (MLM).</a:t>
            </a:r>
          </a:p>
          <a:p>
            <a:pPr marL="342900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sz="2400" dirty="0">
                <a:latin typeface="Palatino"/>
                <a:cs typeface="Calibri Light" panose="020F0302020204030204" pitchFamily="34" charset="0"/>
                <a:sym typeface="+mn-ea"/>
              </a:rPr>
              <a:t>predicting the mask word using left and right context.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552164" y="2895726"/>
            <a:ext cx="6513830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en-US" sz="2400" dirty="0">
                <a:latin typeface="Palatino"/>
                <a:cs typeface="Calibri Light" panose="020F0302020204030204" pitchFamily="34" charset="0"/>
              </a:rPr>
              <a:t>e.g. I went to the &lt;mask&gt; to get some food.</a:t>
            </a:r>
          </a:p>
          <a:p>
            <a:pPr algn="l">
              <a:buClrTx/>
              <a:buSzTx/>
              <a:buFontTx/>
            </a:pPr>
            <a:r>
              <a:rPr lang="en-US" altLang="en-US" sz="2400" dirty="0">
                <a:latin typeface="Palatino"/>
                <a:cs typeface="Calibri Light" panose="020F0302020204030204" pitchFamily="34" charset="0"/>
              </a:rPr>
              <a:t>	</a:t>
            </a:r>
          </a:p>
          <a:p>
            <a:pPr algn="l">
              <a:buClrTx/>
              <a:buSzTx/>
              <a:buFontTx/>
            </a:pPr>
            <a:r>
              <a:rPr lang="en-US" altLang="en-US" sz="2400" dirty="0">
                <a:latin typeface="Palatino"/>
                <a:cs typeface="Calibri Light" panose="020F0302020204030204" pitchFamily="34" charset="0"/>
              </a:rPr>
              <a:t>“restaurant”, “pizzeria”,“store”, “cafe” or “pub”...</a:t>
            </a:r>
          </a:p>
        </p:txBody>
      </p:sp>
      <p:sp>
        <p:nvSpPr>
          <p:cNvPr id="2" name="矩形 2"/>
          <p:cNvSpPr/>
          <p:nvPr/>
        </p:nvSpPr>
        <p:spPr>
          <a:xfrm>
            <a:off x="589520" y="190959"/>
            <a:ext cx="1382301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  <a:sym typeface="+mn-ea"/>
              </a:rPr>
              <a:t>BERT</a:t>
            </a:r>
            <a:endParaRPr lang="en-US" altLang="zh-CN" sz="3600" b="1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0" lvl="1"/>
            <a:endParaRPr lang="en-US" altLang="zh-CN" sz="3600" b="1" dirty="0">
              <a:latin typeface="Palatino"/>
              <a:cs typeface="Calibri Light" panose="020F0302020204030204" pitchFamily="34" charset="0"/>
            </a:endParaRPr>
          </a:p>
          <a:p>
            <a:pPr marL="0" lvl="1"/>
            <a:endParaRPr lang="en-US" altLang="zh-CN" sz="3600" b="1" dirty="0">
              <a:solidFill>
                <a:schemeClr val="bg2"/>
              </a:solidFill>
              <a:latin typeface="Palatino"/>
              <a:cs typeface="Calibri Light" panose="020F0302020204030204" pitchFamily="34" charset="0"/>
            </a:endParaRPr>
          </a:p>
          <a:p>
            <a:pPr algn="l"/>
            <a:endParaRPr lang="en-US" altLang="zh-CN" sz="3600" b="1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46</a:t>
            </a:fld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095269" y="1198246"/>
            <a:ext cx="848080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Palatino"/>
                <a:cs typeface="Calibri Light" panose="020F0302020204030204" pitchFamily="34" charset="0"/>
              </a:rPr>
              <a:t>Instead of using the history information, we predict </a:t>
            </a:r>
            <a:r>
              <a:rPr lang="en-US" altLang="en-US" sz="2400" i="1" dirty="0">
                <a:latin typeface="Palatino"/>
                <a:cs typeface="Calibri Light" panose="020F0302020204030204" pitchFamily="34" charset="0"/>
              </a:rPr>
              <a:t>w</a:t>
            </a:r>
            <a:r>
              <a:rPr lang="en-US" altLang="en-US" sz="2400" i="1" baseline="-25000" dirty="0">
                <a:latin typeface="Palatino"/>
                <a:cs typeface="Calibri Light" panose="020F0302020204030204" pitchFamily="34" charset="0"/>
              </a:rPr>
              <a:t>i</a:t>
            </a:r>
            <a:r>
              <a:rPr lang="en-US" altLang="en-US" sz="2400" dirty="0">
                <a:latin typeface="Palatino"/>
                <a:cs typeface="Calibri Light" panose="020F0302020204030204" pitchFamily="34" charset="0"/>
              </a:rPr>
              <a:t> using MLM by: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844" y="2140300"/>
            <a:ext cx="7647948" cy="1170482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800860" y="5647055"/>
            <a:ext cx="874903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en-US" sz="2000" dirty="0">
                <a:latin typeface="Palatino"/>
                <a:cs typeface="Calibri Light" panose="020F0302020204030204" pitchFamily="34" charset="0"/>
              </a:rPr>
              <a:t>The above contextualised embedding method has been used as a principle behind the Bidirectional Encoder Representations from Transformers</a:t>
            </a:r>
          </a:p>
          <a:p>
            <a:pPr algn="l">
              <a:buClrTx/>
              <a:buSzTx/>
              <a:buFontTx/>
            </a:pPr>
            <a:r>
              <a:rPr lang="en-US" altLang="en-US" sz="2000" dirty="0">
                <a:latin typeface="Palatino"/>
                <a:cs typeface="Calibri Light" panose="020F0302020204030204" pitchFamily="34" charset="0"/>
              </a:rPr>
              <a:t>(</a:t>
            </a:r>
            <a:r>
              <a:rPr lang="en-US" altLang="en-US" sz="2000" b="1" dirty="0">
                <a:latin typeface="Palatino"/>
                <a:cs typeface="Calibri Light" panose="020F0302020204030204" pitchFamily="34" charset="0"/>
              </a:rPr>
              <a:t>BERT</a:t>
            </a:r>
            <a:r>
              <a:rPr lang="en-US" altLang="en-US" sz="2000" dirty="0">
                <a:latin typeface="Palatino"/>
                <a:cs typeface="Calibri Light" panose="020F0302020204030204" pitchFamily="34" charset="0"/>
              </a:rPr>
              <a:t>) model.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34" t="17878"/>
          <a:stretch>
            <a:fillRect/>
          </a:stretch>
        </p:blipFill>
        <p:spPr>
          <a:xfrm>
            <a:off x="3909019" y="2884502"/>
            <a:ext cx="4532085" cy="2581584"/>
          </a:xfrm>
          <a:prstGeom prst="rect">
            <a:avLst/>
          </a:prstGeom>
        </p:spPr>
      </p:pic>
      <p:sp>
        <p:nvSpPr>
          <p:cNvPr id="8" name="矩形 2">
            <a:extLst>
              <a:ext uri="{FF2B5EF4-FFF2-40B4-BE49-F238E27FC236}">
                <a16:creationId xmlns:a16="http://schemas.microsoft.com/office/drawing/2014/main" id="{B3D38D42-DCDB-46DF-8907-385E434C329F}"/>
              </a:ext>
            </a:extLst>
          </p:cNvPr>
          <p:cNvSpPr/>
          <p:nvPr/>
        </p:nvSpPr>
        <p:spPr>
          <a:xfrm>
            <a:off x="589520" y="190959"/>
            <a:ext cx="1382301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/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  <a:sym typeface="+mn-ea"/>
              </a:rPr>
              <a:t>BERT</a:t>
            </a:r>
            <a:endParaRPr lang="en-US" altLang="zh-CN" sz="3600" b="1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0" lvl="1"/>
            <a:endParaRPr lang="en-US" altLang="zh-CN" sz="3600" b="1" dirty="0">
              <a:latin typeface="Palatino"/>
              <a:cs typeface="Calibri Light" panose="020F0302020204030204" pitchFamily="34" charset="0"/>
            </a:endParaRPr>
          </a:p>
          <a:p>
            <a:pPr marL="0" lvl="1"/>
            <a:endParaRPr lang="en-US" altLang="zh-CN" sz="3600" b="1" dirty="0">
              <a:solidFill>
                <a:schemeClr val="bg2"/>
              </a:solidFill>
              <a:latin typeface="Palatino"/>
              <a:cs typeface="Calibri Light" panose="020F0302020204030204" pitchFamily="34" charset="0"/>
            </a:endParaRPr>
          </a:p>
          <a:p>
            <a:pPr algn="l"/>
            <a:endParaRPr lang="en-US" altLang="zh-CN" sz="3600" b="1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47</a:t>
            </a:fld>
            <a:endParaRPr lang="zh-CN" altLang="en-US" dirty="0"/>
          </a:p>
        </p:txBody>
      </p:sp>
      <p:sp>
        <p:nvSpPr>
          <p:cNvPr id="4" name="矩形 8"/>
          <p:cNvSpPr/>
          <p:nvPr/>
        </p:nvSpPr>
        <p:spPr>
          <a:xfrm>
            <a:off x="1944168" y="1250366"/>
            <a:ext cx="6457665" cy="51235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28625" indent="-428625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17.1 Neural language models and word embedding</a:t>
            </a:r>
          </a:p>
          <a:p>
            <a:pPr marL="885825" lvl="1" indent="-428625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17.1.1 Neural n-gram language modelling</a:t>
            </a:r>
          </a:p>
          <a:p>
            <a:pPr marL="885825" lvl="1" indent="-428625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17.1.2 Noise contrastive estimation</a:t>
            </a:r>
          </a:p>
          <a:p>
            <a:pPr marL="885825" lvl="1" indent="-428625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17.1.3 Word Embeddings</a:t>
            </a:r>
          </a:p>
          <a:p>
            <a:pPr marL="428625" indent="-428625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17.2 Contextualized word representations</a:t>
            </a:r>
            <a:endParaRPr lang="en-US" altLang="zh-CN" sz="2000" dirty="0">
              <a:solidFill>
                <a:schemeClr val="bg2"/>
              </a:solidFill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885825" lvl="1" indent="-428625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17.2.1 Recurrent neural language models</a:t>
            </a:r>
          </a:p>
          <a:p>
            <a:pPr marL="885825" lvl="1" indent="-428625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17.2.2 ELMo, GPT and BERT</a:t>
            </a:r>
          </a:p>
          <a:p>
            <a:pPr marL="885825" lvl="1" indent="-428625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17.2.3 Using contextualized embeddings</a:t>
            </a:r>
          </a:p>
          <a:p>
            <a:pPr marL="428625" indent="-428625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17.3 </a:t>
            </a: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Transfer learning</a:t>
            </a:r>
          </a:p>
          <a:p>
            <a:pPr marL="885825" lvl="1" indent="-428625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17.3.1 Multi-task learning</a:t>
            </a:r>
          </a:p>
          <a:p>
            <a:pPr marL="885825" lvl="1" indent="-428625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17.3.2 Shared-private network structure</a:t>
            </a:r>
          </a:p>
        </p:txBody>
      </p:sp>
      <p:sp>
        <p:nvSpPr>
          <p:cNvPr id="5" name="矩形 5"/>
          <p:cNvSpPr/>
          <p:nvPr/>
        </p:nvSpPr>
        <p:spPr>
          <a:xfrm>
            <a:off x="2182684" y="441443"/>
            <a:ext cx="30514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Contents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48</a:t>
            </a:fld>
            <a:endParaRPr lang="zh-CN" altLang="en-US" dirty="0"/>
          </a:p>
        </p:txBody>
      </p:sp>
      <p:sp>
        <p:nvSpPr>
          <p:cNvPr id="11" name="矩形 2"/>
          <p:cNvSpPr/>
          <p:nvPr/>
        </p:nvSpPr>
        <p:spPr>
          <a:xfrm>
            <a:off x="636396" y="213262"/>
            <a:ext cx="795159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  <a:sym typeface="+mn-ea"/>
              </a:rPr>
              <a:t>Using contextualized embeddings</a:t>
            </a:r>
            <a:endParaRPr lang="en-US" altLang="zh-CN" sz="3600" b="1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0" lvl="1"/>
            <a:endParaRPr lang="en-US" altLang="zh-CN" sz="3600" b="1" dirty="0">
              <a:latin typeface="Palatino"/>
              <a:cs typeface="Calibri Light" panose="020F0302020204030204" pitchFamily="34" charset="0"/>
            </a:endParaRPr>
          </a:p>
          <a:p>
            <a:pPr marL="0" lvl="1"/>
            <a:endParaRPr lang="en-US" altLang="zh-CN" sz="3600" b="1" dirty="0">
              <a:solidFill>
                <a:schemeClr val="bg2"/>
              </a:solidFill>
              <a:latin typeface="Palatino"/>
              <a:cs typeface="Calibri Light" panose="020F0302020204030204" pitchFamily="34" charset="0"/>
            </a:endParaRPr>
          </a:p>
          <a:p>
            <a:pPr algn="l"/>
            <a:endParaRPr lang="en-US" altLang="zh-CN" sz="3600" b="1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829050" y="4061461"/>
            <a:ext cx="4152900" cy="619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ELMo,GPT,BERT...</a:t>
            </a:r>
            <a:endParaRPr lang="zh-CN" altLang="en-US" b="1"/>
          </a:p>
        </p:txBody>
      </p:sp>
      <p:sp>
        <p:nvSpPr>
          <p:cNvPr id="4" name="矩形 3"/>
          <p:cNvSpPr/>
          <p:nvPr/>
        </p:nvSpPr>
        <p:spPr>
          <a:xfrm>
            <a:off x="3829051" y="5154930"/>
            <a:ext cx="4153535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Input Text</a:t>
            </a:r>
          </a:p>
        </p:txBody>
      </p:sp>
      <p:sp>
        <p:nvSpPr>
          <p:cNvPr id="5" name="矩形 4"/>
          <p:cNvSpPr/>
          <p:nvPr/>
        </p:nvSpPr>
        <p:spPr>
          <a:xfrm>
            <a:off x="3829051" y="2995930"/>
            <a:ext cx="4152265" cy="595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Your own models (or MLP simply)</a:t>
            </a:r>
          </a:p>
        </p:txBody>
      </p:sp>
      <p:sp>
        <p:nvSpPr>
          <p:cNvPr id="6" name="矩形 5"/>
          <p:cNvSpPr/>
          <p:nvPr/>
        </p:nvSpPr>
        <p:spPr>
          <a:xfrm>
            <a:off x="3829050" y="1929765"/>
            <a:ext cx="4152900" cy="595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Text Classification/Sequence Labeling/Parsing ...</a:t>
            </a:r>
          </a:p>
        </p:txBody>
      </p:sp>
      <p:sp>
        <p:nvSpPr>
          <p:cNvPr id="3" name="上箭头 2"/>
          <p:cNvSpPr/>
          <p:nvPr/>
        </p:nvSpPr>
        <p:spPr>
          <a:xfrm>
            <a:off x="5781675" y="4753610"/>
            <a:ext cx="248920" cy="3276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上箭头 6"/>
          <p:cNvSpPr/>
          <p:nvPr/>
        </p:nvSpPr>
        <p:spPr>
          <a:xfrm>
            <a:off x="5780405" y="3662680"/>
            <a:ext cx="248920" cy="3276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上箭头 7"/>
          <p:cNvSpPr/>
          <p:nvPr/>
        </p:nvSpPr>
        <p:spPr>
          <a:xfrm>
            <a:off x="5780405" y="2598420"/>
            <a:ext cx="248920" cy="3276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49</a:t>
            </a:fld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3829685" y="4061461"/>
            <a:ext cx="4152900" cy="619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ELMo,GPT,BERT...</a:t>
            </a:r>
            <a:endParaRPr lang="zh-CN" altLang="en-US" b="1"/>
          </a:p>
        </p:txBody>
      </p:sp>
      <p:sp>
        <p:nvSpPr>
          <p:cNvPr id="4" name="矩形 3"/>
          <p:cNvSpPr/>
          <p:nvPr/>
        </p:nvSpPr>
        <p:spPr>
          <a:xfrm>
            <a:off x="3829051" y="5154930"/>
            <a:ext cx="4153535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Input Text</a:t>
            </a:r>
          </a:p>
        </p:txBody>
      </p:sp>
      <p:sp>
        <p:nvSpPr>
          <p:cNvPr id="5" name="矩形 4"/>
          <p:cNvSpPr/>
          <p:nvPr/>
        </p:nvSpPr>
        <p:spPr>
          <a:xfrm>
            <a:off x="3829051" y="2995930"/>
            <a:ext cx="4152265" cy="595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Your own models (or MLP simply)</a:t>
            </a:r>
          </a:p>
        </p:txBody>
      </p:sp>
      <p:sp>
        <p:nvSpPr>
          <p:cNvPr id="6" name="矩形 5"/>
          <p:cNvSpPr/>
          <p:nvPr/>
        </p:nvSpPr>
        <p:spPr>
          <a:xfrm>
            <a:off x="3829050" y="1929765"/>
            <a:ext cx="4152900" cy="595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/>
              <a:t>Text Classification/Sequence Labeling/Parsing ...</a:t>
            </a:r>
          </a:p>
        </p:txBody>
      </p:sp>
      <p:sp>
        <p:nvSpPr>
          <p:cNvPr id="3" name="上箭头 2"/>
          <p:cNvSpPr/>
          <p:nvPr/>
        </p:nvSpPr>
        <p:spPr>
          <a:xfrm>
            <a:off x="5781675" y="4753610"/>
            <a:ext cx="248920" cy="3276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上箭头 6"/>
          <p:cNvSpPr/>
          <p:nvPr/>
        </p:nvSpPr>
        <p:spPr>
          <a:xfrm>
            <a:off x="5780405" y="3662680"/>
            <a:ext cx="248920" cy="3276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上箭头 7"/>
          <p:cNvSpPr/>
          <p:nvPr/>
        </p:nvSpPr>
        <p:spPr>
          <a:xfrm>
            <a:off x="5780405" y="2598420"/>
            <a:ext cx="248920" cy="32766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219450" y="3724910"/>
            <a:ext cx="5373370" cy="1292860"/>
          </a:xfrm>
          <a:prstGeom prst="ellipse">
            <a:avLst/>
          </a:prstGeom>
          <a:noFill/>
          <a:ln w="28575" cmpd="sng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592820" y="3832860"/>
            <a:ext cx="1889760" cy="13220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en-US" sz="1600" dirty="0">
                <a:solidFill>
                  <a:srgbClr val="FF0000"/>
                </a:solidFill>
                <a:latin typeface="Palatino"/>
                <a:cs typeface="Calibri Light" panose="020F0302020204030204" pitchFamily="34" charset="0"/>
              </a:rPr>
              <a:t>Syntactic info</a:t>
            </a:r>
          </a:p>
          <a:p>
            <a:pPr algn="l">
              <a:buClrTx/>
              <a:buSzTx/>
              <a:buFontTx/>
            </a:pPr>
            <a:r>
              <a:rPr lang="en-US" altLang="en-US" sz="1600" dirty="0">
                <a:solidFill>
                  <a:srgbClr val="FF0000"/>
                </a:solidFill>
                <a:latin typeface="Palatino"/>
                <a:cs typeface="Calibri Light" panose="020F0302020204030204" pitchFamily="34" charset="0"/>
              </a:rPr>
              <a:t>Semantic info</a:t>
            </a:r>
          </a:p>
          <a:p>
            <a:pPr algn="l">
              <a:buClrTx/>
              <a:buSzTx/>
              <a:buFontTx/>
            </a:pPr>
            <a:r>
              <a:rPr lang="en-US" altLang="en-US" sz="1600" dirty="0">
                <a:solidFill>
                  <a:srgbClr val="FF0000"/>
                </a:solidFill>
                <a:latin typeface="Palatino"/>
                <a:cs typeface="Calibri Light" panose="020F0302020204030204" pitchFamily="34" charset="0"/>
              </a:rPr>
              <a:t>Factual knowledge</a:t>
            </a:r>
          </a:p>
          <a:p>
            <a:pPr algn="l">
              <a:buClrTx/>
              <a:buSzTx/>
              <a:buFontTx/>
            </a:pPr>
            <a:r>
              <a:rPr lang="en-US" altLang="en-US" sz="1600" dirty="0">
                <a:solidFill>
                  <a:srgbClr val="FF0000"/>
                </a:solidFill>
                <a:latin typeface="Palatino"/>
                <a:cs typeface="Calibri Light" panose="020F0302020204030204" pitchFamily="34" charset="0"/>
              </a:rPr>
              <a:t>Common Sense</a:t>
            </a:r>
          </a:p>
          <a:p>
            <a:pPr algn="l">
              <a:buClrTx/>
              <a:buSzTx/>
              <a:buFontTx/>
            </a:pPr>
            <a:r>
              <a:rPr lang="en-US" altLang="en-US" sz="1600" dirty="0">
                <a:solidFill>
                  <a:srgbClr val="FF0000"/>
                </a:solidFill>
                <a:latin typeface="Palatino"/>
                <a:cs typeface="Calibri Light" panose="020F0302020204030204" pitchFamily="34" charset="0"/>
              </a:rPr>
              <a:t>...</a:t>
            </a:r>
          </a:p>
        </p:txBody>
      </p:sp>
      <p:sp>
        <p:nvSpPr>
          <p:cNvPr id="14" name="矩形 2">
            <a:extLst>
              <a:ext uri="{FF2B5EF4-FFF2-40B4-BE49-F238E27FC236}">
                <a16:creationId xmlns:a16="http://schemas.microsoft.com/office/drawing/2014/main" id="{2D8A68FD-F0F1-4BAA-8499-D5A633AD0F81}"/>
              </a:ext>
            </a:extLst>
          </p:cNvPr>
          <p:cNvSpPr/>
          <p:nvPr/>
        </p:nvSpPr>
        <p:spPr>
          <a:xfrm>
            <a:off x="636396" y="213262"/>
            <a:ext cx="795159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  <a:sym typeface="+mn-ea"/>
              </a:rPr>
              <a:t>Using contextualized embeddings</a:t>
            </a:r>
            <a:endParaRPr lang="en-US" altLang="zh-CN" sz="3600" b="1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0" lvl="1"/>
            <a:endParaRPr lang="en-US" altLang="zh-CN" sz="3600" b="1" dirty="0">
              <a:latin typeface="Palatino"/>
              <a:cs typeface="Calibri Light" panose="020F0302020204030204" pitchFamily="34" charset="0"/>
            </a:endParaRPr>
          </a:p>
          <a:p>
            <a:pPr marL="0" lvl="1"/>
            <a:endParaRPr lang="en-US" altLang="zh-CN" sz="3600" b="1" dirty="0">
              <a:solidFill>
                <a:schemeClr val="bg2"/>
              </a:solidFill>
              <a:latin typeface="Palatino"/>
              <a:cs typeface="Calibri Light" panose="020F0302020204030204" pitchFamily="34" charset="0"/>
            </a:endParaRPr>
          </a:p>
          <a:p>
            <a:pPr algn="l"/>
            <a:endParaRPr lang="en-US" altLang="zh-CN" sz="3600" b="1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065125" y="1261110"/>
            <a:ext cx="10681397" cy="41549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Palatino"/>
                <a:cs typeface="Calibri Light" panose="020F0302020204030204" pitchFamily="34" charset="0"/>
              </a:rPr>
              <a:t>n-gram language models</a:t>
            </a:r>
            <a:endParaRPr lang="en-US" altLang="zh-CN" sz="2400" dirty="0">
              <a:latin typeface="Palatino"/>
              <a:cs typeface="Calibri Light" panose="020F0302020204030204" pitchFamily="34" charset="0"/>
            </a:endParaRPr>
          </a:p>
          <a:p>
            <a:pPr algn="l">
              <a:buClrTx/>
              <a:buSzTx/>
              <a:buFontTx/>
            </a:pPr>
            <a:endParaRPr lang="en-US" altLang="zh-CN" sz="2400" dirty="0">
              <a:latin typeface="Palatino"/>
              <a:cs typeface="Calibri Light" panose="020F0302020204030204" pitchFamily="34" charset="0"/>
            </a:endParaRPr>
          </a:p>
          <a:p>
            <a:pPr algn="l">
              <a:buClrTx/>
              <a:buSzTx/>
              <a:buFontTx/>
            </a:pPr>
            <a:r>
              <a:rPr lang="en-US" altLang="zh-CN" sz="2400" dirty="0">
                <a:latin typeface="Palatino"/>
                <a:cs typeface="Calibri Light" panose="020F0302020204030204" pitchFamily="34" charset="0"/>
              </a:rPr>
              <a:t>	In Chapter 2, n-gram LM are </a:t>
            </a:r>
            <a:r>
              <a:rPr lang="en-US" altLang="zh-CN" sz="2400" dirty="0">
                <a:latin typeface="Palatino"/>
                <a:cs typeface="Calibri Light" panose="020F0302020204030204" pitchFamily="34" charset="0"/>
                <a:sym typeface="+mn-ea"/>
              </a:rPr>
              <a:t>parameterized by conditional </a:t>
            </a:r>
            <a:r>
              <a:rPr lang="en-US" altLang="zh-CN" sz="2400" dirty="0">
                <a:latin typeface="Palatino"/>
                <a:cs typeface="Calibri Light" panose="020F0302020204030204" pitchFamily="34" charset="0"/>
              </a:rPr>
              <a:t>probability.</a:t>
            </a:r>
          </a:p>
          <a:p>
            <a:pPr algn="l">
              <a:buClrTx/>
              <a:buSzTx/>
              <a:buFontTx/>
            </a:pPr>
            <a:endParaRPr lang="en-US" altLang="zh-CN" sz="2400" dirty="0">
              <a:latin typeface="Palatino"/>
              <a:cs typeface="Calibri Light" panose="020F0302020204030204" pitchFamily="34" charset="0"/>
            </a:endParaRPr>
          </a:p>
          <a:p>
            <a:pPr algn="l">
              <a:buClrTx/>
              <a:buSzTx/>
              <a:buFontTx/>
            </a:pPr>
            <a:endParaRPr lang="en-US" altLang="zh-CN" sz="2400" dirty="0">
              <a:latin typeface="Palatino"/>
              <a:cs typeface="Calibri Light" panose="020F0302020204030204" pitchFamily="34" charset="0"/>
            </a:endParaRPr>
          </a:p>
          <a:p>
            <a:pPr algn="l">
              <a:buClrTx/>
              <a:buSzTx/>
              <a:buFontTx/>
            </a:pPr>
            <a:endParaRPr lang="en-US" altLang="zh-CN" sz="2400" dirty="0">
              <a:latin typeface="Palatino"/>
              <a:cs typeface="Calibri Light" panose="020F0302020204030204" pitchFamily="34" charset="0"/>
            </a:endParaRPr>
          </a:p>
          <a:p>
            <a:pPr algn="l">
              <a:buClrTx/>
              <a:buSzTx/>
              <a:buFontTx/>
            </a:pPr>
            <a:endParaRPr lang="en-US" altLang="zh-CN" sz="2400" dirty="0">
              <a:latin typeface="Palatino"/>
              <a:cs typeface="Calibri Light" panose="020F0302020204030204" pitchFamily="34" charset="0"/>
            </a:endParaRPr>
          </a:p>
          <a:p>
            <a:pPr algn="l">
              <a:buClrTx/>
              <a:buSzTx/>
              <a:buFontTx/>
            </a:pPr>
            <a:endParaRPr lang="en-US" altLang="zh-CN" sz="2400" dirty="0">
              <a:latin typeface="Palatino"/>
              <a:cs typeface="Calibri Light" panose="020F03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Palatino"/>
                <a:cs typeface="Calibri Light" panose="020F0302020204030204" pitchFamily="34" charset="0"/>
                <a:sym typeface="+mn-ea"/>
              </a:rPr>
              <a:t>Neural n-gram language models</a:t>
            </a:r>
            <a:endParaRPr lang="en-US" altLang="zh-CN" sz="2400" dirty="0">
              <a:latin typeface="Palatino"/>
              <a:cs typeface="Calibri Light" panose="020F0302020204030204" pitchFamily="34" charset="0"/>
              <a:sym typeface="+mn-ea"/>
            </a:endParaRPr>
          </a:p>
          <a:p>
            <a:pPr algn="l">
              <a:buClrTx/>
              <a:buSzTx/>
              <a:buFontTx/>
            </a:pPr>
            <a:endParaRPr lang="en-US" altLang="zh-CN" sz="2400" dirty="0">
              <a:latin typeface="Palatino"/>
              <a:cs typeface="Calibri Light" panose="020F0302020204030204" pitchFamily="34" charset="0"/>
            </a:endParaRPr>
          </a:p>
          <a:p>
            <a:pPr algn="l">
              <a:buClrTx/>
              <a:buSzTx/>
              <a:buFontTx/>
            </a:pPr>
            <a:r>
              <a:rPr lang="en-US" altLang="zh-CN" sz="2400" dirty="0">
                <a:latin typeface="Palatino"/>
                <a:cs typeface="Calibri Light" panose="020F0302020204030204" pitchFamily="34" charset="0"/>
              </a:rPr>
              <a:t>	parameterized by neural network</a:t>
            </a: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11" name="矩形 2"/>
          <p:cNvSpPr/>
          <p:nvPr/>
        </p:nvSpPr>
        <p:spPr>
          <a:xfrm>
            <a:off x="676589" y="204357"/>
            <a:ext cx="7690293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3200" b="1" dirty="0">
                <a:latin typeface="Palatino"/>
                <a:cs typeface="Calibri Light" panose="020F0302020204030204" pitchFamily="34" charset="0"/>
                <a:sym typeface="+mn-ea"/>
              </a:rPr>
              <a:t>Neural n-gram language modelling</a:t>
            </a:r>
            <a:endParaRPr lang="en-US" altLang="zh-CN" sz="3200" b="1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359" y="2902063"/>
            <a:ext cx="3092353" cy="398216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50</a:t>
            </a:fld>
            <a:endParaRPr lang="zh-CN" altLang="en-US" dirty="0"/>
          </a:p>
        </p:txBody>
      </p:sp>
      <p:sp>
        <p:nvSpPr>
          <p:cNvPr id="4" name="矩形 8"/>
          <p:cNvSpPr/>
          <p:nvPr/>
        </p:nvSpPr>
        <p:spPr>
          <a:xfrm>
            <a:off x="1944168" y="1250366"/>
            <a:ext cx="6457665" cy="51235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28625" indent="-428625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17.1 Neural language models and word embedding</a:t>
            </a:r>
          </a:p>
          <a:p>
            <a:pPr marL="885825" lvl="1" indent="-428625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17.1.1 Neural n-gram language modelling</a:t>
            </a:r>
          </a:p>
          <a:p>
            <a:pPr marL="885825" lvl="1" indent="-428625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17.1.2 Noise contrastive estimation</a:t>
            </a:r>
          </a:p>
          <a:p>
            <a:pPr marL="885825" lvl="1" indent="-428625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17.1.3 Word Embeddings</a:t>
            </a:r>
          </a:p>
          <a:p>
            <a:pPr marL="428625" indent="-428625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17.2 Contextualized word representations</a:t>
            </a:r>
          </a:p>
          <a:p>
            <a:pPr marL="885825" lvl="1" indent="-428625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17.2.1 Recurrent neural language models</a:t>
            </a:r>
          </a:p>
          <a:p>
            <a:pPr marL="885825" lvl="1" indent="-428625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17.2.2 ELMo, GPT and BERT</a:t>
            </a:r>
          </a:p>
          <a:p>
            <a:pPr marL="885825" lvl="1" indent="-428625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17.2.3 Using contextualized embeddings</a:t>
            </a:r>
          </a:p>
          <a:p>
            <a:pPr marL="428625" indent="-428625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17.3 </a:t>
            </a:r>
            <a:r>
              <a:rPr lang="en-US" altLang="zh-CN" sz="20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Transfer learning</a:t>
            </a:r>
          </a:p>
          <a:p>
            <a:pPr marL="885825" lvl="1" indent="-428625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17.3.1 Multi-task learning</a:t>
            </a:r>
          </a:p>
          <a:p>
            <a:pPr marL="885825" lvl="1" indent="-428625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17.3.2 Shared-private network structure</a:t>
            </a:r>
          </a:p>
        </p:txBody>
      </p:sp>
      <p:sp>
        <p:nvSpPr>
          <p:cNvPr id="5" name="矩形 5"/>
          <p:cNvSpPr/>
          <p:nvPr/>
        </p:nvSpPr>
        <p:spPr>
          <a:xfrm>
            <a:off x="2182684" y="441443"/>
            <a:ext cx="30514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Contents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51</a:t>
            </a:fld>
            <a:endParaRPr lang="zh-CN" altLang="en-US" dirty="0"/>
          </a:p>
        </p:txBody>
      </p:sp>
      <p:sp>
        <p:nvSpPr>
          <p:cNvPr id="11" name="矩形 2"/>
          <p:cNvSpPr/>
          <p:nvPr/>
        </p:nvSpPr>
        <p:spPr>
          <a:xfrm>
            <a:off x="696687" y="254598"/>
            <a:ext cx="605915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  <a:sym typeface="+mn-ea"/>
              </a:rPr>
              <a:t>Transfer learning</a:t>
            </a:r>
            <a:endParaRPr lang="en-US" altLang="zh-CN" sz="3600" b="1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0" lvl="1"/>
            <a:endParaRPr lang="en-US" altLang="zh-CN" sz="3600" b="1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0" lvl="1"/>
            <a:endParaRPr lang="en-US" altLang="zh-CN" sz="3600" b="1" dirty="0">
              <a:latin typeface="Palatino"/>
              <a:cs typeface="Calibri Light" panose="020F0302020204030204" pitchFamily="34" charset="0"/>
            </a:endParaRPr>
          </a:p>
          <a:p>
            <a:pPr marL="0" lvl="1"/>
            <a:endParaRPr lang="en-US" altLang="zh-CN" sz="3600" b="1" dirty="0">
              <a:solidFill>
                <a:schemeClr val="bg2"/>
              </a:solidFill>
              <a:latin typeface="Palatino"/>
              <a:cs typeface="Calibri Light" panose="020F0302020204030204" pitchFamily="34" charset="0"/>
            </a:endParaRPr>
          </a:p>
          <a:p>
            <a:pPr algn="l"/>
            <a:endParaRPr lang="en-US" altLang="zh-CN" sz="3600" b="1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12019" y="1190626"/>
            <a:ext cx="5902828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Palatino"/>
                <a:cs typeface="Calibri Light" panose="020F0302020204030204" pitchFamily="34" charset="0"/>
              </a:rPr>
              <a:t>Pretraining from LM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latin typeface="Palatino"/>
              <a:cs typeface="Calibri Light" panose="020F030202020403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57495" y="2020570"/>
            <a:ext cx="5457352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en-US" sz="2000" dirty="0">
                <a:latin typeface="Palatino"/>
                <a:cs typeface="Calibri Light" panose="020F0302020204030204" pitchFamily="34" charset="0"/>
              </a:rPr>
              <a:t>Skip Gram, CBOW, ELMo, GPT, BERT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205803" y="3394076"/>
            <a:ext cx="5864924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Palatino"/>
                <a:cs typeface="Calibri Light" panose="020F0302020204030204" pitchFamily="34" charset="0"/>
              </a:rPr>
              <a:t>Pretraining beyond LM</a:t>
            </a:r>
          </a:p>
          <a:p>
            <a:endParaRPr lang="en-US" sz="2400" b="1" dirty="0">
              <a:latin typeface="Palatino"/>
              <a:cs typeface="Calibri Light" panose="020F03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07736" y="4062096"/>
            <a:ext cx="8865954" cy="224676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en-US" sz="2000" dirty="0">
                <a:latin typeface="Palatino"/>
                <a:cs typeface="Calibri Light" panose="020F0302020204030204" pitchFamily="34" charset="0"/>
              </a:rPr>
              <a:t>Transferring knowledge from resource-rich tasks, domains, languages and annotation standards to low-resource ones.</a:t>
            </a:r>
          </a:p>
          <a:p>
            <a:pPr algn="l">
              <a:buClrTx/>
              <a:buSzTx/>
              <a:buFontTx/>
            </a:pPr>
            <a:endParaRPr lang="en-US" altLang="en-US" sz="2000" dirty="0">
              <a:latin typeface="Palatino"/>
              <a:cs typeface="Calibri Light" panose="020F0302020204030204" pitchFamily="34" charset="0"/>
            </a:endParaRPr>
          </a:p>
          <a:p>
            <a:pPr algn="l">
              <a:buClrTx/>
              <a:buSzTx/>
              <a:buFontTx/>
            </a:pPr>
            <a:r>
              <a:rPr lang="en-US" altLang="en-US" sz="2000" dirty="0">
                <a:latin typeface="Palatino"/>
                <a:cs typeface="Calibri Light" panose="020F0302020204030204" pitchFamily="34" charset="0"/>
              </a:rPr>
              <a:t>e.g</a:t>
            </a:r>
          </a:p>
          <a:p>
            <a:pPr lvl="1"/>
            <a:r>
              <a:rPr lang="en-US" altLang="en-US" sz="2000" dirty="0">
                <a:latin typeface="Palatino"/>
                <a:cs typeface="Calibri Light" panose="020F0302020204030204" pitchFamily="34" charset="0"/>
              </a:rPr>
              <a:t>syntactic resources pretraining for semantic role labeling.</a:t>
            </a:r>
          </a:p>
          <a:p>
            <a:pPr lvl="1"/>
            <a:r>
              <a:rPr lang="en-US" altLang="en-US" sz="2000" dirty="0">
                <a:latin typeface="Palatino"/>
                <a:cs typeface="Calibri Light" panose="020F0302020204030204" pitchFamily="34" charset="0"/>
              </a:rPr>
              <a:t>corpora in news domain pretraining for low-resources social media.</a:t>
            </a:r>
          </a:p>
          <a:p>
            <a:pPr lvl="1"/>
            <a:r>
              <a:rPr lang="en-US" altLang="en-US" sz="2000" dirty="0">
                <a:latin typeface="Palatino"/>
                <a:cs typeface="Calibri Light" panose="020F0302020204030204" pitchFamily="34" charset="0"/>
              </a:rPr>
              <a:t>English-French machine translation pretraining for English-Uzbek.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52</a:t>
            </a:fld>
            <a:endParaRPr lang="zh-CN" altLang="en-US" dirty="0"/>
          </a:p>
        </p:txBody>
      </p:sp>
      <p:sp>
        <p:nvSpPr>
          <p:cNvPr id="11" name="矩形 2"/>
          <p:cNvSpPr/>
          <p:nvPr/>
        </p:nvSpPr>
        <p:spPr>
          <a:xfrm>
            <a:off x="663192" y="186186"/>
            <a:ext cx="5663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  <a:sym typeface="+mn-ea"/>
              </a:rPr>
              <a:t>Multi-task learning</a:t>
            </a:r>
            <a:endParaRPr lang="en-US" altLang="zh-CN" sz="3600" b="1" dirty="0">
              <a:solidFill>
                <a:schemeClr val="bg2"/>
              </a:solidFill>
              <a:latin typeface="Palatino"/>
              <a:cs typeface="Calibri Light" panose="020F030202020403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41679" y="962026"/>
            <a:ext cx="9998109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sz="2400" dirty="0">
                <a:latin typeface="Palatino"/>
                <a:cs typeface="Calibri Light" panose="020F0302020204030204" pitchFamily="34" charset="0"/>
                <a:sym typeface="+mn-ea"/>
              </a:rPr>
              <a:t>Multi-task learning (</a:t>
            </a:r>
            <a:r>
              <a:rPr lang="en-US" sz="2400" b="1" dirty="0">
                <a:latin typeface="Palatino"/>
                <a:cs typeface="Calibri Light" panose="020F0302020204030204" pitchFamily="34" charset="0"/>
                <a:sym typeface="+mn-ea"/>
              </a:rPr>
              <a:t>MTL</a:t>
            </a:r>
            <a:r>
              <a:rPr lang="en-US" sz="2400" dirty="0">
                <a:latin typeface="Palatino"/>
                <a:cs typeface="Calibri Light" panose="020F0302020204030204" pitchFamily="34" charset="0"/>
                <a:sym typeface="+mn-ea"/>
              </a:rPr>
              <a:t>) exploits parameter sharing for seeking mutual benefits between tasks.</a:t>
            </a:r>
          </a:p>
          <a:p>
            <a:pPr algn="l">
              <a:buClrTx/>
              <a:buSzTx/>
            </a:pPr>
            <a:r>
              <a:rPr lang="en-US" sz="2400" i="1" dirty="0">
                <a:latin typeface="Palatino"/>
                <a:cs typeface="Calibri Light" panose="020F0302020204030204" pitchFamily="34" charset="0"/>
                <a:sym typeface="+mn-ea"/>
              </a:rPr>
              <a:t>	</a:t>
            </a:r>
            <a:r>
              <a:rPr lang="en-US" sz="2400" i="1" dirty="0" err="1">
                <a:latin typeface="Palatino"/>
                <a:cs typeface="Calibri Light" panose="020F0302020204030204" pitchFamily="34" charset="0"/>
                <a:sym typeface="+mn-ea"/>
              </a:rPr>
              <a:t>e.g</a:t>
            </a:r>
            <a:r>
              <a:rPr lang="en-US" sz="2400" i="1" dirty="0">
                <a:latin typeface="Palatino"/>
                <a:cs typeface="Calibri Light" panose="020F0302020204030204" pitchFamily="34" charset="0"/>
                <a:sym typeface="+mn-ea"/>
              </a:rPr>
              <a:t> </a:t>
            </a:r>
          </a:p>
          <a:p>
            <a:pPr marL="342900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sz="2400" dirty="0">
                <a:latin typeface="Palatino"/>
                <a:cs typeface="Calibri Light" panose="020F0302020204030204" pitchFamily="34" charset="0"/>
                <a:sym typeface="+mn-ea"/>
              </a:rPr>
              <a:t>knowledge from language modeling is transferred to sequence labeling.</a:t>
            </a: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endParaRPr lang="en-US" sz="2400" dirty="0">
              <a:latin typeface="Palatino"/>
              <a:cs typeface="Calibri Light" panose="020F0302020204030204" pitchFamily="34" charset="0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513" y="3624762"/>
            <a:ext cx="7719060" cy="23437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4795" y="3103729"/>
            <a:ext cx="2752958" cy="49456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2884" y="3135628"/>
            <a:ext cx="2821177" cy="41143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69442" y="5895974"/>
            <a:ext cx="9904325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en-US" sz="2000" dirty="0">
                <a:latin typeface="Palatino"/>
                <a:cs typeface="Calibri Light" panose="020F0302020204030204" pitchFamily="34" charset="0"/>
              </a:rPr>
              <a:t>1)We do the LM pre-training. </a:t>
            </a:r>
          </a:p>
          <a:p>
            <a:pPr algn="l">
              <a:buClrTx/>
              <a:buSzTx/>
              <a:buFontTx/>
            </a:pPr>
            <a:r>
              <a:rPr lang="en-US" altLang="en-US" sz="2000" dirty="0">
                <a:latin typeface="Palatino"/>
                <a:cs typeface="Calibri Light" panose="020F0302020204030204" pitchFamily="34" charset="0"/>
              </a:rPr>
              <a:t>2)Sequence labeling can benefit from LM with more informed starting parameters.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53</a:t>
            </a:fld>
            <a:endParaRPr lang="zh-CN" altLang="en-US" dirty="0"/>
          </a:p>
        </p:txBody>
      </p:sp>
      <p:sp>
        <p:nvSpPr>
          <p:cNvPr id="11" name="矩形 2"/>
          <p:cNvSpPr/>
          <p:nvPr/>
        </p:nvSpPr>
        <p:spPr>
          <a:xfrm>
            <a:off x="646444" y="210949"/>
            <a:ext cx="838702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  <a:sym typeface="+mn-ea"/>
              </a:rPr>
              <a:t>Selecting parameters for sharing</a:t>
            </a:r>
            <a:endParaRPr lang="en-US" altLang="zh-CN" sz="3600" b="1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0" lvl="1"/>
            <a:endParaRPr lang="en-US" altLang="zh-CN" sz="3600" b="1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0" lvl="1"/>
            <a:endParaRPr lang="en-US" altLang="zh-CN" sz="3600" b="1" dirty="0">
              <a:latin typeface="Palatino"/>
              <a:cs typeface="Calibri Light" panose="020F0302020204030204" pitchFamily="34" charset="0"/>
            </a:endParaRPr>
          </a:p>
          <a:p>
            <a:pPr marL="0" lvl="1"/>
            <a:endParaRPr lang="en-US" altLang="zh-CN" sz="3600" b="1" dirty="0">
              <a:solidFill>
                <a:schemeClr val="bg2"/>
              </a:solidFill>
              <a:latin typeface="Palatino"/>
              <a:cs typeface="Calibri Light" panose="020F0302020204030204" pitchFamily="34" charset="0"/>
            </a:endParaRPr>
          </a:p>
          <a:p>
            <a:pPr algn="l"/>
            <a:endParaRPr lang="en-US" altLang="zh-CN" sz="3600" b="1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88572" y="962025"/>
            <a:ext cx="941179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sz="2400" b="1" dirty="0">
                <a:latin typeface="Palatino"/>
                <a:cs typeface="Calibri Light" panose="020F0302020204030204" pitchFamily="34" charset="0"/>
                <a:sym typeface="+mn-ea"/>
              </a:rPr>
              <a:t>Selecting shared layers.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900555" y="5247640"/>
            <a:ext cx="8159750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en-US" sz="2000" dirty="0">
                <a:latin typeface="Palatino"/>
                <a:cs typeface="Calibri Light" panose="020F0302020204030204" pitchFamily="34" charset="0"/>
              </a:rPr>
              <a:t>Sequence labeling benefits from more shallow contextual information, which is better captured in lower LSTM layers.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556" y="2287270"/>
            <a:ext cx="7845425" cy="251079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497204" y="1642110"/>
            <a:ext cx="8563101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en-US" sz="2400" dirty="0">
                <a:latin typeface="Palatino"/>
                <a:cs typeface="Calibri Light" panose="020F0302020204030204" pitchFamily="34" charset="0"/>
              </a:rPr>
              <a:t>Different infomation can be encoded in different layers.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54</a:t>
            </a:fld>
            <a:endParaRPr lang="zh-CN" altLang="en-US" dirty="0"/>
          </a:p>
        </p:txBody>
      </p:sp>
      <p:sp>
        <p:nvSpPr>
          <p:cNvPr id="11" name="矩形 2"/>
          <p:cNvSpPr/>
          <p:nvPr/>
        </p:nvSpPr>
        <p:spPr>
          <a:xfrm>
            <a:off x="636397" y="221105"/>
            <a:ext cx="795829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  <a:sym typeface="+mn-ea"/>
              </a:rPr>
              <a:t>Shared-private network structure</a:t>
            </a:r>
            <a:endParaRPr lang="en-US" altLang="zh-CN" sz="3600" b="1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0" lvl="1"/>
            <a:endParaRPr lang="en-US" altLang="zh-CN" sz="3600" b="1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0" lvl="1"/>
            <a:endParaRPr lang="en-US" altLang="zh-CN" sz="3600" b="1" dirty="0">
              <a:latin typeface="Palatino"/>
              <a:cs typeface="Calibri Light" panose="020F0302020204030204" pitchFamily="34" charset="0"/>
            </a:endParaRPr>
          </a:p>
          <a:p>
            <a:pPr marL="0" lvl="1"/>
            <a:endParaRPr lang="en-US" altLang="zh-CN" sz="3600" b="1" dirty="0">
              <a:solidFill>
                <a:schemeClr val="bg2"/>
              </a:solidFill>
              <a:latin typeface="Palatino"/>
              <a:cs typeface="Calibri Light" panose="020F0302020204030204" pitchFamily="34" charset="0"/>
            </a:endParaRPr>
          </a:p>
          <a:p>
            <a:pPr algn="l"/>
            <a:endParaRPr lang="en-US" altLang="zh-CN" sz="3600" b="1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61776" y="1404621"/>
            <a:ext cx="9342699" cy="193899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Palatino"/>
                <a:cs typeface="Calibri Light" panose="020F0302020204030204" pitchFamily="34" charset="0"/>
              </a:rPr>
              <a:t>Sharing model parameters across tasks can potentially suffer from </a:t>
            </a:r>
            <a:r>
              <a:rPr lang="en-US" altLang="en-US" sz="2400" b="1" dirty="0">
                <a:latin typeface="Palatino"/>
                <a:cs typeface="Calibri Light" panose="020F0302020204030204" pitchFamily="34" charset="0"/>
              </a:rPr>
              <a:t>information conflict</a:t>
            </a:r>
            <a:r>
              <a:rPr lang="en-US" altLang="en-US" sz="2400" dirty="0">
                <a:latin typeface="Palatino"/>
                <a:cs typeface="Calibri Light" panose="020F0302020204030204" pitchFamily="34" charset="0"/>
              </a:rPr>
              <a:t>. </a:t>
            </a: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endParaRPr lang="en-US" altLang="en-US" sz="2400" dirty="0">
              <a:latin typeface="Palatino"/>
              <a:cs typeface="Calibri Light" panose="020F0302020204030204" pitchFamily="34" charset="0"/>
            </a:endParaRP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Palatino"/>
                <a:cs typeface="Calibri Light" panose="020F0302020204030204" pitchFamily="34" charset="0"/>
              </a:rPr>
              <a:t>We want to minimise such conflict while maximising the mutual benefit between tasks via common information.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061776" y="3655695"/>
            <a:ext cx="9243639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Palatino"/>
                <a:cs typeface="Calibri Light" panose="020F0302020204030204" pitchFamily="34" charset="0"/>
              </a:rPr>
              <a:t>Solution:</a:t>
            </a:r>
          </a:p>
          <a:p>
            <a:pPr marL="285750" indent="-285750" algn="l">
              <a:buClrTx/>
              <a:buSzTx/>
              <a:buFont typeface="Arial" panose="020B0604020202020204" pitchFamily="34" charset="0"/>
              <a:buChar char="•"/>
            </a:pPr>
            <a:endParaRPr lang="en-US" altLang="en-US" sz="2400" dirty="0">
              <a:latin typeface="Palatino"/>
              <a:cs typeface="Calibri Light" panose="020F03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Palatino"/>
                <a:cs typeface="Calibri Light" panose="020F0302020204030204" pitchFamily="34" charset="0"/>
              </a:rPr>
              <a:t>learn a set of </a:t>
            </a:r>
            <a:r>
              <a:rPr lang="en-US" altLang="en-US" sz="2400" b="1" dirty="0">
                <a:latin typeface="Palatino"/>
                <a:cs typeface="Calibri Light" panose="020F0302020204030204" pitchFamily="34" charset="0"/>
              </a:rPr>
              <a:t>shared </a:t>
            </a:r>
            <a:r>
              <a:rPr lang="en-US" altLang="en-US" sz="2400" dirty="0">
                <a:latin typeface="Palatino"/>
                <a:cs typeface="Calibri Light" panose="020F0302020204030204" pitchFamily="34" charset="0"/>
              </a:rPr>
              <a:t>parameters across tasks,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Palatino"/>
                <a:cs typeface="Calibri Light" panose="020F0302020204030204" pitchFamily="34" charset="0"/>
              </a:rPr>
              <a:t>while keeping a </a:t>
            </a:r>
            <a:r>
              <a:rPr lang="en-US" altLang="en-US" sz="2400" b="1" dirty="0">
                <a:latin typeface="Palatino"/>
                <a:cs typeface="Calibri Light" panose="020F0302020204030204" pitchFamily="34" charset="0"/>
              </a:rPr>
              <a:t>separate </a:t>
            </a:r>
            <a:r>
              <a:rPr lang="en-US" altLang="en-US" sz="2400" dirty="0">
                <a:latin typeface="Palatino"/>
                <a:cs typeface="Calibri Light" panose="020F0302020204030204" pitchFamily="34" charset="0"/>
              </a:rPr>
              <a:t>copy of parameters for each task.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55</a:t>
            </a:fld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266" y="1908175"/>
            <a:ext cx="8126095" cy="25476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300" y="5839460"/>
            <a:ext cx="2275840" cy="4737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9216" y="4455795"/>
            <a:ext cx="4102735" cy="49403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9301" y="5196206"/>
            <a:ext cx="2742565" cy="43243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88571" y="1263015"/>
            <a:ext cx="9266374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Palatino"/>
                <a:cs typeface="Calibri Light" panose="020F0302020204030204" pitchFamily="34" charset="0"/>
              </a:rPr>
              <a:t>Shared/Separated representation for each tasks</a:t>
            </a:r>
          </a:p>
        </p:txBody>
      </p:sp>
      <p:sp>
        <p:nvSpPr>
          <p:cNvPr id="12" name="矩形 2">
            <a:extLst>
              <a:ext uri="{FF2B5EF4-FFF2-40B4-BE49-F238E27FC236}">
                <a16:creationId xmlns:a16="http://schemas.microsoft.com/office/drawing/2014/main" id="{F41672A3-A8D1-4D3C-812C-036AB423FBB7}"/>
              </a:ext>
            </a:extLst>
          </p:cNvPr>
          <p:cNvSpPr/>
          <p:nvPr/>
        </p:nvSpPr>
        <p:spPr>
          <a:xfrm>
            <a:off x="636397" y="221105"/>
            <a:ext cx="79582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  <a:sym typeface="+mn-ea"/>
              </a:rPr>
              <a:t>Shared-private network structure</a:t>
            </a:r>
            <a:endParaRPr lang="en-US" altLang="zh-CN" sz="3600" b="1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56</a:t>
            </a:fld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266" y="1908175"/>
            <a:ext cx="8126095" cy="25476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63151" y="1181762"/>
            <a:ext cx="834390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Palatino"/>
                <a:cs typeface="Calibri Light" panose="020F0302020204030204" pitchFamily="34" charset="0"/>
              </a:rPr>
              <a:t>Loss for each tasks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9506" y="4969511"/>
            <a:ext cx="4679315" cy="992505"/>
          </a:xfrm>
          <a:prstGeom prst="rect">
            <a:avLst/>
          </a:prstGeom>
        </p:spPr>
      </p:pic>
      <p:sp>
        <p:nvSpPr>
          <p:cNvPr id="7" name="矩形 2">
            <a:extLst>
              <a:ext uri="{FF2B5EF4-FFF2-40B4-BE49-F238E27FC236}">
                <a16:creationId xmlns:a16="http://schemas.microsoft.com/office/drawing/2014/main" id="{DA7621B7-FB6E-4B81-8CF1-BF6F7D10BB93}"/>
              </a:ext>
            </a:extLst>
          </p:cNvPr>
          <p:cNvSpPr/>
          <p:nvPr/>
        </p:nvSpPr>
        <p:spPr>
          <a:xfrm>
            <a:off x="636397" y="221105"/>
            <a:ext cx="79582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  <a:sym typeface="+mn-ea"/>
              </a:rPr>
              <a:t>Shared-private network structure</a:t>
            </a:r>
            <a:endParaRPr lang="en-US" altLang="zh-CN" sz="3600" b="1" dirty="0">
              <a:solidFill>
                <a:schemeClr val="bg2"/>
              </a:solidFill>
              <a:latin typeface="Palatino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57</a:t>
            </a:fld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076" y="2741295"/>
            <a:ext cx="8126095" cy="25476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58426" y="1263015"/>
            <a:ext cx="929651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Palatino"/>
                <a:cs typeface="Calibri Light" panose="020F0302020204030204" pitchFamily="34" charset="0"/>
                <a:sym typeface="+mn-ea"/>
              </a:rPr>
              <a:t>Adversarial Training</a:t>
            </a:r>
            <a:endParaRPr lang="en-US" altLang="en-US" sz="2400" b="1" dirty="0">
              <a:latin typeface="Palatino"/>
              <a:cs typeface="Calibri Light" panose="020F0302020204030204" pitchFamily="34" charset="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1985" y="5288915"/>
            <a:ext cx="3469640" cy="9525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507252" y="2017395"/>
            <a:ext cx="1000145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en-US" sz="2400" dirty="0">
                <a:latin typeface="Palatino"/>
                <a:cs typeface="Calibri Light" panose="020F0302020204030204" pitchFamily="34" charset="0"/>
              </a:rPr>
              <a:t>To ensure that </a:t>
            </a:r>
            <a:r>
              <a:rPr lang="en-US" altLang="en-US" sz="2400" i="1" dirty="0">
                <a:latin typeface="Palatino"/>
                <a:cs typeface="Calibri Light" panose="020F0302020204030204" pitchFamily="34" charset="0"/>
              </a:rPr>
              <a:t>h</a:t>
            </a:r>
            <a:r>
              <a:rPr lang="en-US" altLang="en-US" sz="2400" baseline="30000" dirty="0">
                <a:latin typeface="Palatino"/>
                <a:cs typeface="Calibri Light" panose="020F0302020204030204" pitchFamily="34" charset="0"/>
              </a:rPr>
              <a:t>shared</a:t>
            </a:r>
            <a:r>
              <a:rPr lang="en-US" altLang="en-US" sz="2400" dirty="0">
                <a:latin typeface="Palatino"/>
                <a:cs typeface="Calibri Light" panose="020F0302020204030204" pitchFamily="34" charset="0"/>
              </a:rPr>
              <a:t> contains no task-specific information through </a:t>
            </a:r>
            <a:r>
              <a:rPr lang="en-US" altLang="en-US" sz="2400" i="1" dirty="0">
                <a:latin typeface="Palatino"/>
                <a:cs typeface="Calibri Light" panose="020F0302020204030204" pitchFamily="34" charset="0"/>
              </a:rPr>
              <a:t>p</a:t>
            </a:r>
            <a:r>
              <a:rPr lang="en-US" altLang="en-US" sz="2400" baseline="30000" dirty="0">
                <a:latin typeface="Palatino"/>
                <a:cs typeface="Calibri Light" panose="020F0302020204030204" pitchFamily="34" charset="0"/>
              </a:rPr>
              <a:t>task</a:t>
            </a:r>
          </a:p>
        </p:txBody>
      </p:sp>
      <p:sp>
        <p:nvSpPr>
          <p:cNvPr id="8" name="矩形 2">
            <a:extLst>
              <a:ext uri="{FF2B5EF4-FFF2-40B4-BE49-F238E27FC236}">
                <a16:creationId xmlns:a16="http://schemas.microsoft.com/office/drawing/2014/main" id="{BDF84065-2651-466D-B80A-33E09EB70496}"/>
              </a:ext>
            </a:extLst>
          </p:cNvPr>
          <p:cNvSpPr/>
          <p:nvPr/>
        </p:nvSpPr>
        <p:spPr>
          <a:xfrm>
            <a:off x="636397" y="221105"/>
            <a:ext cx="79582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  <a:sym typeface="+mn-ea"/>
              </a:rPr>
              <a:t>Shared-private network structure</a:t>
            </a:r>
            <a:endParaRPr lang="en-US" altLang="zh-CN" sz="3600" b="1" dirty="0">
              <a:latin typeface="Palatino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58</a:t>
            </a:fld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076" y="1903095"/>
            <a:ext cx="8126095" cy="25476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105319" y="1263015"/>
            <a:ext cx="9249626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Palatino"/>
                <a:cs typeface="Calibri Light" panose="020F0302020204030204" pitchFamily="34" charset="0"/>
                <a:sym typeface="+mn-ea"/>
              </a:rPr>
              <a:t>Total Loss</a:t>
            </a:r>
            <a:endParaRPr lang="en-US" altLang="en-US" sz="2400" b="1" dirty="0">
              <a:latin typeface="Palatino"/>
              <a:cs typeface="Calibri Light" panose="020F030202020403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300" y="4773930"/>
            <a:ext cx="2819400" cy="1043940"/>
          </a:xfrm>
          <a:prstGeom prst="rect">
            <a:avLst/>
          </a:prstGeom>
        </p:spPr>
      </p:pic>
      <p:sp>
        <p:nvSpPr>
          <p:cNvPr id="7" name="矩形 2">
            <a:extLst>
              <a:ext uri="{FF2B5EF4-FFF2-40B4-BE49-F238E27FC236}">
                <a16:creationId xmlns:a16="http://schemas.microsoft.com/office/drawing/2014/main" id="{C2B72B6C-28C4-4D15-85D1-992C09CAD794}"/>
              </a:ext>
            </a:extLst>
          </p:cNvPr>
          <p:cNvSpPr/>
          <p:nvPr/>
        </p:nvSpPr>
        <p:spPr>
          <a:xfrm>
            <a:off x="636397" y="221105"/>
            <a:ext cx="79582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  <a:sym typeface="+mn-ea"/>
              </a:rPr>
              <a:t>Shared-private network structure</a:t>
            </a:r>
            <a:endParaRPr lang="en-US" altLang="zh-CN" sz="3600" b="1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59</a:t>
            </a:fld>
            <a:endParaRPr lang="zh-CN" altLang="en-US" dirty="0"/>
          </a:p>
        </p:txBody>
      </p:sp>
      <p:sp>
        <p:nvSpPr>
          <p:cNvPr id="8" name="矩形 2"/>
          <p:cNvSpPr/>
          <p:nvPr/>
        </p:nvSpPr>
        <p:spPr>
          <a:xfrm>
            <a:off x="2158761" y="274064"/>
            <a:ext cx="24657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000" b="1" dirty="0">
                <a:latin typeface="Palatino"/>
                <a:cs typeface="Calibri Light" panose="020F0302020204030204" pitchFamily="34" charset="0"/>
              </a:rPr>
              <a:t>Summary</a:t>
            </a:r>
          </a:p>
        </p:txBody>
      </p:sp>
      <p:sp>
        <p:nvSpPr>
          <p:cNvPr id="5" name="矩形 8"/>
          <p:cNvSpPr/>
          <p:nvPr/>
        </p:nvSpPr>
        <p:spPr>
          <a:xfrm>
            <a:off x="2261194" y="1653891"/>
            <a:ext cx="8276178" cy="3359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/>
                <a:cs typeface="Calibri Light" panose="020F0302020204030204" pitchFamily="34" charset="0"/>
              </a:rPr>
              <a:t>Neural n-gram language models and recurrent neural language models;</a:t>
            </a:r>
          </a:p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/>
                <a:cs typeface="Calibri Light" panose="020F0302020204030204" pitchFamily="34" charset="0"/>
              </a:rPr>
              <a:t>Noise contrastive estimation;</a:t>
            </a:r>
          </a:p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/>
                <a:cs typeface="Calibri Light" panose="020F0302020204030204" pitchFamily="34" charset="0"/>
              </a:rPr>
              <a:t>Word embeddings as distributed word representations;</a:t>
            </a:r>
          </a:p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/>
                <a:cs typeface="Calibri Light" panose="020F0302020204030204" pitchFamily="34" charset="0"/>
              </a:rPr>
              <a:t>Contextualized word embeddings;</a:t>
            </a:r>
          </a:p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/>
                <a:cs typeface="Calibri Light" panose="020F0302020204030204" pitchFamily="34" charset="0"/>
              </a:rPr>
              <a:t>Pre-training and transfer learning.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6</a:t>
            </a:fld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160" y="1714500"/>
            <a:ext cx="4372610" cy="5575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301" y="2133600"/>
            <a:ext cx="2507615" cy="12192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555148" y="4516120"/>
            <a:ext cx="6594063" cy="1569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2400" dirty="0">
                <a:latin typeface="Palatino"/>
                <a:cs typeface="Calibri Light" panose="020F0302020204030204" pitchFamily="34" charset="0"/>
                <a:sym typeface="+mn-ea"/>
              </a:rPr>
              <a:t>H</a:t>
            </a:r>
            <a:r>
              <a:rPr lang="en-US" sz="2400" dirty="0">
                <a:latin typeface="Palatino"/>
                <a:cs typeface="Calibri Light" panose="020F0302020204030204" pitchFamily="34" charset="0"/>
                <a:sym typeface="+mn-ea"/>
              </a:rPr>
              <a:t>ere </a:t>
            </a:r>
            <a:r>
              <a:rPr lang="en-US" sz="2400" i="1" dirty="0">
                <a:latin typeface="Palatino"/>
                <a:cs typeface="Calibri Light" panose="020F0302020204030204" pitchFamily="34" charset="0"/>
                <a:sym typeface="+mn-ea"/>
              </a:rPr>
              <a:t>emb </a:t>
            </a:r>
            <a:r>
              <a:rPr lang="en-US" sz="2400" dirty="0">
                <a:latin typeface="Palatino"/>
                <a:cs typeface="Calibri Light" panose="020F0302020204030204" pitchFamily="34" charset="0"/>
                <a:sym typeface="+mn-ea"/>
              </a:rPr>
              <a:t>denotes word embeddings.</a:t>
            </a:r>
          </a:p>
          <a:p>
            <a:pPr algn="l">
              <a:buClrTx/>
              <a:buSzTx/>
              <a:buFontTx/>
            </a:pPr>
            <a:r>
              <a:rPr lang="en-US" sz="2400" b="1" dirty="0">
                <a:latin typeface="Palatino"/>
                <a:cs typeface="Calibri Light" panose="020F0302020204030204" pitchFamily="34" charset="0"/>
                <a:sym typeface="+mn-ea"/>
              </a:rPr>
              <a:t>W</a:t>
            </a:r>
            <a:r>
              <a:rPr lang="en-US" sz="2400" b="1" baseline="30000" dirty="0">
                <a:latin typeface="Palatino"/>
                <a:cs typeface="Calibri Light" panose="020F0302020204030204" pitchFamily="34" charset="0"/>
                <a:sym typeface="+mn-ea"/>
              </a:rPr>
              <a:t>h</a:t>
            </a:r>
            <a:r>
              <a:rPr lang="en-US" sz="2400" dirty="0">
                <a:latin typeface="Palatino"/>
                <a:cs typeface="Calibri Light" panose="020F0302020204030204" pitchFamily="34" charset="0"/>
                <a:sym typeface="+mn-ea"/>
              </a:rPr>
              <a:t>,</a:t>
            </a:r>
            <a:r>
              <a:rPr lang="en-US" sz="2400" b="1" dirty="0">
                <a:latin typeface="Palatino"/>
                <a:cs typeface="Calibri Light" panose="020F0302020204030204" pitchFamily="34" charset="0"/>
                <a:sym typeface="+mn-ea"/>
              </a:rPr>
              <a:t>W</a:t>
            </a:r>
            <a:r>
              <a:rPr lang="en-US" sz="2400" b="1" baseline="30000" dirty="0">
                <a:latin typeface="Palatino"/>
                <a:cs typeface="Calibri Light" panose="020F0302020204030204" pitchFamily="34" charset="0"/>
                <a:sym typeface="+mn-ea"/>
              </a:rPr>
              <a:t>o</a:t>
            </a:r>
            <a:r>
              <a:rPr lang="en-US" sz="2400" dirty="0">
                <a:latin typeface="Palatino"/>
                <a:cs typeface="Calibri Light" panose="020F0302020204030204" pitchFamily="34" charset="0"/>
                <a:sym typeface="+mn-ea"/>
              </a:rPr>
              <a:t>,</a:t>
            </a:r>
            <a:r>
              <a:rPr lang="en-US" sz="2400" b="1" dirty="0">
                <a:latin typeface="Palatino"/>
                <a:cs typeface="Calibri Light" panose="020F0302020204030204" pitchFamily="34" charset="0"/>
                <a:sym typeface="+mn-ea"/>
              </a:rPr>
              <a:t>b</a:t>
            </a:r>
            <a:r>
              <a:rPr lang="en-US" sz="2400" b="1" baseline="30000" dirty="0">
                <a:latin typeface="Palatino"/>
                <a:cs typeface="Calibri Light" panose="020F0302020204030204" pitchFamily="34" charset="0"/>
                <a:sym typeface="+mn-ea"/>
              </a:rPr>
              <a:t>h</a:t>
            </a:r>
            <a:r>
              <a:rPr lang="en-US" sz="2400" dirty="0">
                <a:latin typeface="Palatino"/>
                <a:cs typeface="Calibri Light" panose="020F0302020204030204" pitchFamily="34" charset="0"/>
                <a:sym typeface="+mn-ea"/>
              </a:rPr>
              <a:t>,</a:t>
            </a:r>
            <a:r>
              <a:rPr lang="en-US" sz="2400" b="1" dirty="0">
                <a:latin typeface="Palatino"/>
                <a:cs typeface="Calibri Light" panose="020F0302020204030204" pitchFamily="34" charset="0"/>
                <a:sym typeface="+mn-ea"/>
              </a:rPr>
              <a:t>b</a:t>
            </a:r>
            <a:r>
              <a:rPr lang="en-US" sz="2400" b="1" baseline="30000" dirty="0">
                <a:latin typeface="Palatino"/>
                <a:cs typeface="Calibri Light" panose="020F0302020204030204" pitchFamily="34" charset="0"/>
                <a:sym typeface="+mn-ea"/>
              </a:rPr>
              <a:t>o</a:t>
            </a:r>
            <a:r>
              <a:rPr lang="en-US" sz="2400" dirty="0">
                <a:latin typeface="Palatino"/>
                <a:cs typeface="Calibri Light" panose="020F0302020204030204" pitchFamily="34" charset="0"/>
                <a:sym typeface="+mn-ea"/>
              </a:rPr>
              <a:t> are model parameters.</a:t>
            </a:r>
          </a:p>
          <a:p>
            <a:pPr algn="l">
              <a:buClrTx/>
              <a:buSzTx/>
              <a:buFontTx/>
            </a:pPr>
            <a:r>
              <a:rPr lang="en-US" sz="2400" b="1" dirty="0">
                <a:latin typeface="Palatino"/>
                <a:cs typeface="Calibri Light" panose="020F0302020204030204" pitchFamily="34" charset="0"/>
                <a:sym typeface="+mn-ea"/>
              </a:rPr>
              <a:t>p</a:t>
            </a:r>
            <a:r>
              <a:rPr lang="en-US" sz="2400" dirty="0">
                <a:latin typeface="Palatino"/>
                <a:cs typeface="Calibri Light" panose="020F0302020204030204" pitchFamily="34" charset="0"/>
                <a:sym typeface="+mn-ea"/>
              </a:rPr>
              <a:t> stands for the probability of word </a:t>
            </a:r>
            <a:r>
              <a:rPr lang="en-US" sz="2400" i="1" dirty="0">
                <a:latin typeface="Palatino"/>
                <a:cs typeface="Calibri Light" panose="020F0302020204030204" pitchFamily="34" charset="0"/>
                <a:sym typeface="+mn-ea"/>
              </a:rPr>
              <a:t>w</a:t>
            </a:r>
            <a:r>
              <a:rPr lang="en-US" sz="2400" i="1" baseline="-25000" dirty="0">
                <a:latin typeface="Palatino"/>
                <a:cs typeface="Calibri Light" panose="020F0302020204030204" pitchFamily="34" charset="0"/>
                <a:sym typeface="+mn-ea"/>
              </a:rPr>
              <a:t>i</a:t>
            </a:r>
            <a:r>
              <a:rPr lang="en-US" sz="2400" dirty="0">
                <a:latin typeface="Palatino"/>
                <a:cs typeface="Calibri Light" panose="020F0302020204030204" pitchFamily="34" charset="0"/>
                <a:sym typeface="+mn-ea"/>
              </a:rPr>
              <a:t>.</a:t>
            </a:r>
          </a:p>
          <a:p>
            <a:pPr algn="l">
              <a:buClrTx/>
              <a:buSzTx/>
              <a:buFontTx/>
            </a:pPr>
            <a:endParaRPr lang="en-US" sz="2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1045029" y="1259840"/>
            <a:ext cx="3939087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Palatino"/>
                <a:cs typeface="Calibri Light" panose="020F0302020204030204" pitchFamily="34" charset="0"/>
              </a:rPr>
              <a:t>Base model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905" y="1259905"/>
            <a:ext cx="4533858" cy="3216845"/>
          </a:xfrm>
          <a:prstGeom prst="rect">
            <a:avLst/>
          </a:prstGeom>
        </p:spPr>
      </p:pic>
      <p:sp>
        <p:nvSpPr>
          <p:cNvPr id="9" name="矩形 2">
            <a:extLst>
              <a:ext uri="{FF2B5EF4-FFF2-40B4-BE49-F238E27FC236}">
                <a16:creationId xmlns:a16="http://schemas.microsoft.com/office/drawing/2014/main" id="{B17AB53D-93E0-44CC-A919-DEC47494F376}"/>
              </a:ext>
            </a:extLst>
          </p:cNvPr>
          <p:cNvSpPr/>
          <p:nvPr/>
        </p:nvSpPr>
        <p:spPr>
          <a:xfrm>
            <a:off x="676589" y="204357"/>
            <a:ext cx="7690293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3200" b="1" dirty="0">
                <a:latin typeface="Palatino"/>
                <a:cs typeface="Calibri Light" panose="020F0302020204030204" pitchFamily="34" charset="0"/>
                <a:sym typeface="+mn-ea"/>
              </a:rPr>
              <a:t>Neural n-gram language modelling</a:t>
            </a:r>
            <a:endParaRPr lang="en-US" altLang="zh-CN" sz="3200" b="1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071825" y="1259840"/>
            <a:ext cx="6910762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Palatino"/>
                <a:cs typeface="Calibri Light" panose="020F0302020204030204" pitchFamily="34" charset="0"/>
              </a:rPr>
              <a:t>Adding shortcut connection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980" y="1911350"/>
            <a:ext cx="4658360" cy="32740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1160" y="2186940"/>
            <a:ext cx="2344420" cy="11493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1321" y="1788160"/>
            <a:ext cx="4004945" cy="510540"/>
          </a:xfrm>
          <a:prstGeom prst="rect">
            <a:avLst/>
          </a:prstGeom>
        </p:spPr>
      </p:pic>
      <p:sp>
        <p:nvSpPr>
          <p:cNvPr id="8" name="矩形 2">
            <a:extLst>
              <a:ext uri="{FF2B5EF4-FFF2-40B4-BE49-F238E27FC236}">
                <a16:creationId xmlns:a16="http://schemas.microsoft.com/office/drawing/2014/main" id="{3E46F974-7A29-4977-9623-C2AD92E96DE6}"/>
              </a:ext>
            </a:extLst>
          </p:cNvPr>
          <p:cNvSpPr/>
          <p:nvPr/>
        </p:nvSpPr>
        <p:spPr>
          <a:xfrm>
            <a:off x="676589" y="204357"/>
            <a:ext cx="7690293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3200" b="1" dirty="0">
                <a:latin typeface="Palatino"/>
                <a:cs typeface="Calibri Light" panose="020F0302020204030204" pitchFamily="34" charset="0"/>
                <a:sym typeface="+mn-ea"/>
              </a:rPr>
              <a:t>Neural n-gram language modelling</a:t>
            </a:r>
            <a:endParaRPr lang="en-US" altLang="zh-CN" sz="3200" b="1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088571" y="1259840"/>
            <a:ext cx="711753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Palatino"/>
                <a:cs typeface="Calibri Light" panose="020F0302020204030204" pitchFamily="34" charset="0"/>
              </a:rPr>
              <a:t>Adding shortcut connection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160" y="2186940"/>
            <a:ext cx="2344420" cy="11493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1321" y="1788160"/>
            <a:ext cx="4004945" cy="510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980" y="1911350"/>
            <a:ext cx="4658360" cy="327406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798111" y="5378529"/>
            <a:ext cx="56501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C00000"/>
                </a:solidFill>
              </a:rPr>
              <a:t>Short connection can empirically give better results. 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  <p:cxnSp>
        <p:nvCxnSpPr>
          <p:cNvPr id="4" name="直接箭头连接符 3"/>
          <p:cNvCxnSpPr>
            <a:stCxn id="8" idx="0"/>
          </p:cNvCxnSpPr>
          <p:nvPr/>
        </p:nvCxnSpPr>
        <p:spPr>
          <a:xfrm flipH="1" flipV="1">
            <a:off x="2538731" y="2899410"/>
            <a:ext cx="2084705" cy="247904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4633596" y="3369945"/>
            <a:ext cx="1593215" cy="197485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4633595" y="3733165"/>
            <a:ext cx="1827530" cy="162433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2096136" y="2609215"/>
            <a:ext cx="554355" cy="32639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4610100" y="4238625"/>
            <a:ext cx="5576570" cy="1127760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2">
            <a:extLst>
              <a:ext uri="{FF2B5EF4-FFF2-40B4-BE49-F238E27FC236}">
                <a16:creationId xmlns:a16="http://schemas.microsoft.com/office/drawing/2014/main" id="{DEC14290-07FC-42B9-840E-4C461BDFBE11}"/>
              </a:ext>
            </a:extLst>
          </p:cNvPr>
          <p:cNvSpPr/>
          <p:nvPr/>
        </p:nvSpPr>
        <p:spPr>
          <a:xfrm>
            <a:off x="676589" y="204357"/>
            <a:ext cx="7690293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3200" b="1" dirty="0">
                <a:latin typeface="Palatino"/>
                <a:cs typeface="Calibri Light" panose="020F0302020204030204" pitchFamily="34" charset="0"/>
                <a:sym typeface="+mn-ea"/>
              </a:rPr>
              <a:t>Neural n-gram language modelling</a:t>
            </a:r>
            <a:endParaRPr lang="en-US" altLang="zh-CN" sz="3200" b="1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105319" y="3580765"/>
            <a:ext cx="3878797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Palatino"/>
                <a:cs typeface="Calibri Light" panose="020F0302020204030204" pitchFamily="34" charset="0"/>
              </a:rPr>
              <a:t>Training: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1160" y="5005371"/>
            <a:ext cx="3416300" cy="70802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484292" y="4199753"/>
            <a:ext cx="3665491" cy="707886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2000" dirty="0">
                <a:latin typeface="Palatino"/>
                <a:cs typeface="Calibri Light" panose="020F0302020204030204" pitchFamily="34" charset="0"/>
                <a:sym typeface="+mn-ea"/>
              </a:rPr>
              <a:t>Given training corpus</a:t>
            </a:r>
          </a:p>
          <a:p>
            <a:pPr algn="l"/>
            <a:r>
              <a:rPr lang="en-US" altLang="zh-CN" sz="2000" dirty="0">
                <a:latin typeface="Palatino"/>
                <a:cs typeface="Calibri Light" panose="020F0302020204030204" pitchFamily="34" charset="0"/>
                <a:sym typeface="+mn-ea"/>
              </a:rPr>
              <a:t>We minimise the loss function:</a:t>
            </a:r>
            <a:endParaRPr lang="en-US" altLang="zh-CN" sz="2000" dirty="0"/>
          </a:p>
        </p:txBody>
      </p:sp>
      <p:graphicFrame>
        <p:nvGraphicFramePr>
          <p:cNvPr id="24" name="对象 23"/>
          <p:cNvGraphicFramePr/>
          <p:nvPr>
            <p:extLst>
              <p:ext uri="{D42A27DB-BD31-4B8C-83A1-F6EECF244321}">
                <p14:modId xmlns:p14="http://schemas.microsoft.com/office/powerpoint/2010/main" val="729163407"/>
              </p:ext>
            </p:extLst>
          </p:nvPr>
        </p:nvGraphicFramePr>
        <p:xfrm>
          <a:off x="4204267" y="4186249"/>
          <a:ext cx="1925955" cy="392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r:id="rId5" imgW="1737360" imgH="358775" progId="Equation.KSEE3">
                  <p:embed/>
                </p:oleObj>
              </mc:Choice>
              <mc:Fallback>
                <p:oleObj r:id="rId5" imgW="1737360" imgH="358775" progId="Equation.KSEE3">
                  <p:embed/>
                  <p:pic>
                    <p:nvPicPr>
                      <p:cNvPr id="0" name="图片 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04267" y="4186249"/>
                        <a:ext cx="1925955" cy="392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555" y="1905000"/>
            <a:ext cx="4658360" cy="327406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055077" y="1259840"/>
            <a:ext cx="7151029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Palatino"/>
                <a:cs typeface="Calibri Light" panose="020F0302020204030204" pitchFamily="34" charset="0"/>
              </a:rPr>
              <a:t>Adding shortcut connection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61160" y="2186940"/>
            <a:ext cx="2344420" cy="11493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71321" y="1788160"/>
            <a:ext cx="4004945" cy="510540"/>
          </a:xfrm>
          <a:prstGeom prst="rect">
            <a:avLst/>
          </a:prstGeom>
        </p:spPr>
      </p:pic>
      <p:sp>
        <p:nvSpPr>
          <p:cNvPr id="12" name="矩形 2">
            <a:extLst>
              <a:ext uri="{FF2B5EF4-FFF2-40B4-BE49-F238E27FC236}">
                <a16:creationId xmlns:a16="http://schemas.microsoft.com/office/drawing/2014/main" id="{0E095F2E-B8EF-4738-A221-FADFA0D43EE7}"/>
              </a:ext>
            </a:extLst>
          </p:cNvPr>
          <p:cNvSpPr/>
          <p:nvPr/>
        </p:nvSpPr>
        <p:spPr>
          <a:xfrm>
            <a:off x="676589" y="204357"/>
            <a:ext cx="7690293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3200" b="1" dirty="0">
                <a:latin typeface="Palatino"/>
                <a:cs typeface="Calibri Light" panose="020F0302020204030204" pitchFamily="34" charset="0"/>
                <a:sym typeface="+mn-ea"/>
              </a:rPr>
              <a:t>Neural n-gram language modelling</a:t>
            </a:r>
            <a:endParaRPr lang="en-US" altLang="zh-CN" sz="3200" b="1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971,&quot;width&quot;:6547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9645,&quot;width&quot;:9960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9645,&quot;width&quot;:9960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951.8094488188976,&quot;width&quot;:6888.3669291338583}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6072</TotalTime>
  <Words>2241</Words>
  <Application>Microsoft Office PowerPoint</Application>
  <PresentationFormat>宽屏</PresentationFormat>
  <Paragraphs>417</Paragraphs>
  <Slides>59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70" baseType="lpstr">
      <vt:lpstr>Andale Mono</vt:lpstr>
      <vt:lpstr>Apple Symbols</vt:lpstr>
      <vt:lpstr>Baloo</vt:lpstr>
      <vt:lpstr>Palatino</vt:lpstr>
      <vt:lpstr>等线</vt:lpstr>
      <vt:lpstr>等线 Light</vt:lpstr>
      <vt:lpstr>Arial</vt:lpstr>
      <vt:lpstr>Calibri</vt:lpstr>
      <vt:lpstr>Calibri Light</vt:lpstr>
      <vt:lpstr>Office 主题​​</vt:lpstr>
      <vt:lpstr>WPS 公式 3.0</vt:lpstr>
      <vt:lpstr>Natural Language Processing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DH Sean</dc:creator>
  <cp:lastModifiedBy>sean</cp:lastModifiedBy>
  <cp:revision>190</cp:revision>
  <dcterms:created xsi:type="dcterms:W3CDTF">2018-10-12T14:21:00Z</dcterms:created>
  <dcterms:modified xsi:type="dcterms:W3CDTF">2022-05-26T16:50:59Z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