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  <p:sldMasterId id="2147483690" r:id="rId2"/>
  </p:sldMasterIdLst>
  <p:notesMasterIdLst>
    <p:notesMasterId r:id="rId10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Montserrat" panose="02000505000000020004" pitchFamily="2" charset="0"/>
      <p:regular r:id="rId11"/>
      <p:bold r:id="rId12"/>
      <p:italic r:id="rId13"/>
      <p:boldItalic r:id="rId14"/>
    </p:embeddedFont>
    <p:embeddedFont>
      <p:font typeface="Montserrat Black" panose="00000A00000000000000" pitchFamily="2" charset="0"/>
      <p:bold r:id="rId15"/>
      <p:boldItalic r:id="rId16"/>
    </p:embeddedFont>
    <p:embeddedFont>
      <p:font typeface="Raleway" pitchFamily="2" charset="0"/>
      <p:regular r:id="rId17"/>
      <p:bold r:id="rId18"/>
      <p:italic r:id="rId19"/>
      <p:bold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font" Target="fonts/font11.fntdata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02cb8f9a08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g202cb8f9a08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dc9d7b52e7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dc9d7b52e7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d586db894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d586db894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d586db894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d586db894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d586db894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d586db894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d586db894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d586db894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d586db894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d586db894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lide de Título">
  <p:cSld name="1_Slide de Título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45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sz="1800"/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200"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sldNum" idx="12"/>
          </p:nvPr>
        </p:nvSpPr>
        <p:spPr>
          <a:xfrm>
            <a:off x="1509090" y="4869656"/>
            <a:ext cx="475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2"/>
          </p:nvPr>
        </p:nvSpPr>
        <p:spPr>
          <a:xfrm>
            <a:off x="0" y="4869656"/>
            <a:ext cx="1508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sz="1400"/>
            </a:lvl1pPr>
            <a:lvl2pPr marL="91440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1100"/>
            </a:lvl2pPr>
            <a:lvl3pPr marL="137160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 sz="1100"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100"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100"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100"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100"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100"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3.Blank+Text 1">
  <p:cSld name="2_Title Slide_1_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>
            <a:spLocks noGrp="1"/>
          </p:cNvSpPr>
          <p:nvPr>
            <p:ph type="title"/>
          </p:nvPr>
        </p:nvSpPr>
        <p:spPr>
          <a:xfrm>
            <a:off x="355739" y="768750"/>
            <a:ext cx="3867300" cy="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4"/>
          <p:cNvSpPr txBox="1">
            <a:spLocks noGrp="1"/>
          </p:cNvSpPr>
          <p:nvPr>
            <p:ph type="title" idx="2"/>
          </p:nvPr>
        </p:nvSpPr>
        <p:spPr>
          <a:xfrm>
            <a:off x="355739" y="483563"/>
            <a:ext cx="48111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4"/>
          <p:cNvSpPr txBox="1">
            <a:spLocks noGrp="1"/>
          </p:cNvSpPr>
          <p:nvPr>
            <p:ph type="body" idx="1"/>
          </p:nvPr>
        </p:nvSpPr>
        <p:spPr>
          <a:xfrm>
            <a:off x="355739" y="1740075"/>
            <a:ext cx="3750900" cy="28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body" idx="3"/>
          </p:nvPr>
        </p:nvSpPr>
        <p:spPr>
          <a:xfrm>
            <a:off x="4628002" y="1740075"/>
            <a:ext cx="3750900" cy="28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pic>
        <p:nvPicPr>
          <p:cNvPr id="120" name="Google Shape;120;p24"/>
          <p:cNvPicPr preferRelativeResize="0"/>
          <p:nvPr/>
        </p:nvPicPr>
        <p:blipFill rotWithShape="1">
          <a:blip r:embed="rId2">
            <a:alphaModFix/>
          </a:blip>
          <a:srcRect l="61039" b="22827"/>
          <a:stretch/>
        </p:blipFill>
        <p:spPr>
          <a:xfrm>
            <a:off x="8529275" y="145850"/>
            <a:ext cx="463675" cy="459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9.Fim">
  <p:cSld name="Title Slide_1_1">
    <p:bg>
      <p:bgPr>
        <a:solidFill>
          <a:schemeClr val="dk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1714" cy="5142217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6"/>
          <p:cNvSpPr txBox="1"/>
          <p:nvPr/>
        </p:nvSpPr>
        <p:spPr>
          <a:xfrm>
            <a:off x="-167554" y="4537425"/>
            <a:ext cx="9144000" cy="6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50" tIns="25700" rIns="51450" bIns="2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pt-BR" sz="7900" b="0" i="0" u="none" strike="noStrike" cap="none">
                <a:solidFill>
                  <a:srgbClr val="EFEBE4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Obrigad</a:t>
            </a:r>
            <a:r>
              <a:rPr lang="pt-BR" sz="7900">
                <a:solidFill>
                  <a:srgbClr val="EFEBE4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o</a:t>
            </a:r>
            <a:r>
              <a:rPr lang="pt-BR" sz="7900" b="0" i="0" u="none" strike="noStrike" cap="none">
                <a:solidFill>
                  <a:srgbClr val="EFEBE4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.</a:t>
            </a:r>
            <a:endParaRPr sz="7900" b="0" i="0" u="none" strike="noStrike" cap="none">
              <a:solidFill>
                <a:srgbClr val="EFEBE4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 1">
  <p:cSld name="CUSTOM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1"/>
          <p:cNvSpPr txBox="1">
            <a:spLocks noGrp="1"/>
          </p:cNvSpPr>
          <p:nvPr>
            <p:ph type="ctrTitle"/>
          </p:nvPr>
        </p:nvSpPr>
        <p:spPr>
          <a:xfrm>
            <a:off x="623402" y="1168775"/>
            <a:ext cx="6498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3" name="Google Shape;143;p31"/>
          <p:cNvSpPr txBox="1">
            <a:spLocks noGrp="1"/>
          </p:cNvSpPr>
          <p:nvPr>
            <p:ph type="subTitle" idx="1"/>
          </p:nvPr>
        </p:nvSpPr>
        <p:spPr>
          <a:xfrm>
            <a:off x="623400" y="3182125"/>
            <a:ext cx="4964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C6CACE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4" name="Google Shape;144;p31"/>
          <p:cNvSpPr txBox="1">
            <a:spLocks noGrp="1"/>
          </p:cNvSpPr>
          <p:nvPr>
            <p:ph type="sldNum" idx="12"/>
          </p:nvPr>
        </p:nvSpPr>
        <p:spPr>
          <a:xfrm>
            <a:off x="8536108" y="4332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 1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2"/>
          <p:cNvSpPr txBox="1">
            <a:spLocks noGrp="1"/>
          </p:cNvSpPr>
          <p:nvPr>
            <p:ph type="ctrTitle"/>
          </p:nvPr>
        </p:nvSpPr>
        <p:spPr>
          <a:xfrm>
            <a:off x="899400" y="1541163"/>
            <a:ext cx="7345200" cy="13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7" name="Google Shape;147;p32"/>
          <p:cNvSpPr txBox="1">
            <a:spLocks noGrp="1"/>
          </p:cNvSpPr>
          <p:nvPr>
            <p:ph type="subTitle" idx="1"/>
          </p:nvPr>
        </p:nvSpPr>
        <p:spPr>
          <a:xfrm>
            <a:off x="2089650" y="2809738"/>
            <a:ext cx="4964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C6CACE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8" name="Google Shape;148;p32"/>
          <p:cNvSpPr txBox="1">
            <a:spLocks noGrp="1"/>
          </p:cNvSpPr>
          <p:nvPr>
            <p:ph type="sldNum" idx="12"/>
          </p:nvPr>
        </p:nvSpPr>
        <p:spPr>
          <a:xfrm>
            <a:off x="8536108" y="4332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pic>
        <p:nvPicPr>
          <p:cNvPr id="149" name="Google Shape;14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5224" y="4401426"/>
            <a:ext cx="97355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3"/>
          <p:cNvSpPr txBox="1">
            <a:spLocks noGrp="1"/>
          </p:cNvSpPr>
          <p:nvPr>
            <p:ph type="title"/>
          </p:nvPr>
        </p:nvSpPr>
        <p:spPr>
          <a:xfrm>
            <a:off x="1163400" y="2150850"/>
            <a:ext cx="6817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2" name="Google Shape;152;p33"/>
          <p:cNvSpPr txBox="1">
            <a:spLocks noGrp="1"/>
          </p:cNvSpPr>
          <p:nvPr>
            <p:ph type="sldNum" idx="12"/>
          </p:nvPr>
        </p:nvSpPr>
        <p:spPr>
          <a:xfrm>
            <a:off x="8189733" y="43521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6" name="Google Shape;156;p34"/>
          <p:cNvSpPr txBox="1">
            <a:spLocks noGrp="1"/>
          </p:cNvSpPr>
          <p:nvPr>
            <p:ph type="sldNum" idx="12"/>
          </p:nvPr>
        </p:nvSpPr>
        <p:spPr>
          <a:xfrm>
            <a:off x="8536108" y="4332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0" name="Google Shape;160;p3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1" name="Google Shape;161;p35"/>
          <p:cNvSpPr txBox="1">
            <a:spLocks noGrp="1"/>
          </p:cNvSpPr>
          <p:nvPr>
            <p:ph type="sldNum" idx="12"/>
          </p:nvPr>
        </p:nvSpPr>
        <p:spPr>
          <a:xfrm>
            <a:off x="8536108" y="4332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6"/>
          <p:cNvSpPr txBox="1">
            <a:spLocks noGrp="1"/>
          </p:cNvSpPr>
          <p:nvPr>
            <p:ph type="sldNum" idx="12"/>
          </p:nvPr>
        </p:nvSpPr>
        <p:spPr>
          <a:xfrm>
            <a:off x="8536108" y="4332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7" name="Google Shape;167;p3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8" name="Google Shape;168;p37"/>
          <p:cNvSpPr txBox="1">
            <a:spLocks noGrp="1"/>
          </p:cNvSpPr>
          <p:nvPr>
            <p:ph type="sldNum" idx="12"/>
          </p:nvPr>
        </p:nvSpPr>
        <p:spPr>
          <a:xfrm>
            <a:off x="8536108" y="4332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>
  <p:cSld name="TWO_OBJECTS_WITH_TEXT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1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100"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100"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100"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100"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100"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100"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100"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100"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100"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100"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100"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100"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100"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100"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100"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100"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100"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1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71" name="Google Shape;171;p38"/>
          <p:cNvSpPr txBox="1">
            <a:spLocks noGrp="1"/>
          </p:cNvSpPr>
          <p:nvPr>
            <p:ph type="sldNum" idx="12"/>
          </p:nvPr>
        </p:nvSpPr>
        <p:spPr>
          <a:xfrm>
            <a:off x="8536108" y="4332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A3C7D"/>
              </a:solidFill>
            </a:endParaRPr>
          </a:p>
        </p:txBody>
      </p:sp>
      <p:sp>
        <p:nvSpPr>
          <p:cNvPr id="174" name="Google Shape;174;p3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5" name="Google Shape;175;p3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6" name="Google Shape;176;p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7" name="Google Shape;177;p39"/>
          <p:cNvSpPr txBox="1">
            <a:spLocks noGrp="1"/>
          </p:cNvSpPr>
          <p:nvPr>
            <p:ph type="sldNum" idx="12"/>
          </p:nvPr>
        </p:nvSpPr>
        <p:spPr>
          <a:xfrm>
            <a:off x="8536108" y="4332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80" name="Google Shape;180;p40"/>
          <p:cNvSpPr txBox="1">
            <a:spLocks noGrp="1"/>
          </p:cNvSpPr>
          <p:nvPr>
            <p:ph type="sldNum" idx="12"/>
          </p:nvPr>
        </p:nvSpPr>
        <p:spPr>
          <a:xfrm>
            <a:off x="8536108" y="4332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3" name="Google Shape;183;p4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4" name="Google Shape;184;p41"/>
          <p:cNvSpPr txBox="1">
            <a:spLocks noGrp="1"/>
          </p:cNvSpPr>
          <p:nvPr>
            <p:ph type="sldNum" idx="12"/>
          </p:nvPr>
        </p:nvSpPr>
        <p:spPr>
          <a:xfrm>
            <a:off x="8536108" y="4332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2"/>
          <p:cNvSpPr txBox="1">
            <a:spLocks noGrp="1"/>
          </p:cNvSpPr>
          <p:nvPr>
            <p:ph type="sldNum" idx="12"/>
          </p:nvPr>
        </p:nvSpPr>
        <p:spPr>
          <a:xfrm>
            <a:off x="8536108" y="4332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erramento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3"/>
          <p:cNvSpPr txBox="1">
            <a:spLocks noGrp="1"/>
          </p:cNvSpPr>
          <p:nvPr>
            <p:ph type="title"/>
          </p:nvPr>
        </p:nvSpPr>
        <p:spPr>
          <a:xfrm>
            <a:off x="-74400" y="3897850"/>
            <a:ext cx="8520600" cy="15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 1">
  <p:cSld name="TITLE_2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lide de Título">
  <p:cSld name="TITLE_3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 1">
  <p:cSld name="TWO_OBJECTS_WITH_TEXT_2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1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100"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100"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100"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100"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100"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100"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100"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100"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100"/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100"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100"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100"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100"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100"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100"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100"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100"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100"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lide de Título 1">
  <p:cSld name="TITLE_4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01">
  <p:cSld name="BLANK_2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57775" y="4254125"/>
            <a:ext cx="1509124" cy="101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911100" y="-150000"/>
            <a:ext cx="1509124" cy="10179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1"/>
          <p:cNvSpPr/>
          <p:nvPr/>
        </p:nvSpPr>
        <p:spPr>
          <a:xfrm>
            <a:off x="489125" y="470525"/>
            <a:ext cx="816300" cy="816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title"/>
          </p:nvPr>
        </p:nvSpPr>
        <p:spPr>
          <a:xfrm>
            <a:off x="1351350" y="430325"/>
            <a:ext cx="6787500" cy="9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Montserrat Black"/>
              <a:buNone/>
              <a:defRPr sz="30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1"/>
          <p:cNvSpPr txBox="1">
            <a:spLocks noGrp="1"/>
          </p:cNvSpPr>
          <p:nvPr>
            <p:ph type="subTitle" idx="1"/>
          </p:nvPr>
        </p:nvSpPr>
        <p:spPr>
          <a:xfrm>
            <a:off x="874875" y="1570925"/>
            <a:ext cx="7036200" cy="30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77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9.PreçosJumpy">
  <p:cSld name="TITLE_5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4" name="Google Shape;104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pic>
        <p:nvPicPr>
          <p:cNvPr id="105" name="Google Shape;105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0493" y="142050"/>
            <a:ext cx="359438" cy="98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3.Blank+Text">
  <p:cSld name="2_Title Slide_1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3"/>
          <p:cNvSpPr/>
          <p:nvPr/>
        </p:nvSpPr>
        <p:spPr>
          <a:xfrm>
            <a:off x="0" y="4850176"/>
            <a:ext cx="9144000" cy="29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3"/>
          <p:cNvSpPr txBox="1"/>
          <p:nvPr/>
        </p:nvSpPr>
        <p:spPr>
          <a:xfrm>
            <a:off x="6480799" y="4898734"/>
            <a:ext cx="24405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© 2023 DNC. Todos os direitos reservados.</a:t>
            </a:r>
            <a:endParaRPr sz="8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9" name="Google Shape;109;p23"/>
          <p:cNvSpPr txBox="1"/>
          <p:nvPr/>
        </p:nvSpPr>
        <p:spPr>
          <a:xfrm>
            <a:off x="224907" y="4898734"/>
            <a:ext cx="22509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Acesse </a:t>
            </a:r>
            <a:r>
              <a:rPr lang="pt-BR" sz="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escoladnc.com.br</a:t>
            </a:r>
            <a:endParaRPr sz="11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0" name="Google Shape;110;p23"/>
          <p:cNvSpPr txBox="1">
            <a:spLocks noGrp="1"/>
          </p:cNvSpPr>
          <p:nvPr>
            <p:ph type="title"/>
          </p:nvPr>
        </p:nvSpPr>
        <p:spPr>
          <a:xfrm>
            <a:off x="355739" y="768750"/>
            <a:ext cx="3867300" cy="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3"/>
          <p:cNvSpPr txBox="1">
            <a:spLocks noGrp="1"/>
          </p:cNvSpPr>
          <p:nvPr>
            <p:ph type="title" idx="2"/>
          </p:nvPr>
        </p:nvSpPr>
        <p:spPr>
          <a:xfrm>
            <a:off x="355739" y="483563"/>
            <a:ext cx="48111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3"/>
          <p:cNvSpPr txBox="1">
            <a:spLocks noGrp="1"/>
          </p:cNvSpPr>
          <p:nvPr>
            <p:ph type="body" idx="1"/>
          </p:nvPr>
        </p:nvSpPr>
        <p:spPr>
          <a:xfrm>
            <a:off x="355739" y="1740075"/>
            <a:ext cx="3750900" cy="28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body" idx="3"/>
          </p:nvPr>
        </p:nvSpPr>
        <p:spPr>
          <a:xfrm>
            <a:off x="4628002" y="1740075"/>
            <a:ext cx="3750900" cy="28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pic>
        <p:nvPicPr>
          <p:cNvPr id="114" name="Google Shape;114;p23"/>
          <p:cNvPicPr preferRelativeResize="0"/>
          <p:nvPr/>
        </p:nvPicPr>
        <p:blipFill rotWithShape="1">
          <a:blip r:embed="rId2">
            <a:alphaModFix/>
          </a:blip>
          <a:srcRect l="61039" b="22827"/>
          <a:stretch/>
        </p:blipFill>
        <p:spPr>
          <a:xfrm>
            <a:off x="8529275" y="145850"/>
            <a:ext cx="463675" cy="459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1" r:id="rId11"/>
    <p:sldLayoutId id="214748367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A3C7D"/>
              </a:buClr>
              <a:buSzPts val="2800"/>
              <a:buFont typeface="Montserrat"/>
              <a:buNone/>
              <a:defRPr sz="2800" b="1">
                <a:solidFill>
                  <a:srgbClr val="0A3C7D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39" name="Google Shape;139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6CACE"/>
              </a:buClr>
              <a:buSzPts val="1800"/>
              <a:buFont typeface="Montserrat"/>
              <a:buChar char="●"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0" name="Google Shape;140;p30"/>
          <p:cNvSpPr txBox="1">
            <a:spLocks noGrp="1"/>
          </p:cNvSpPr>
          <p:nvPr>
            <p:ph type="sldNum" idx="12"/>
          </p:nvPr>
        </p:nvSpPr>
        <p:spPr>
          <a:xfrm>
            <a:off x="8536108" y="4332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4"/>
          <p:cNvSpPr txBox="1"/>
          <p:nvPr/>
        </p:nvSpPr>
        <p:spPr>
          <a:xfrm>
            <a:off x="684225" y="2884100"/>
            <a:ext cx="62307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Gere planos de ação a partir de análises com SQL</a:t>
            </a:r>
            <a:endParaRPr sz="34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5" name="Google Shape;19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29425" y="-45600"/>
            <a:ext cx="1837900" cy="1795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44"/>
          <p:cNvPicPr preferRelativeResize="0"/>
          <p:nvPr/>
        </p:nvPicPr>
        <p:blipFill rotWithShape="1">
          <a:blip r:embed="rId5">
            <a:alphaModFix/>
          </a:blip>
          <a:srcRect l="-15110" t="-20850" r="15110" b="20850"/>
          <a:stretch/>
        </p:blipFill>
        <p:spPr>
          <a:xfrm>
            <a:off x="5478100" y="2653450"/>
            <a:ext cx="3856097" cy="2579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74775" y="349725"/>
            <a:ext cx="845374" cy="846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6"/>
          <p:cNvSpPr txBox="1">
            <a:spLocks noGrp="1"/>
          </p:cNvSpPr>
          <p:nvPr>
            <p:ph type="title" idx="4294967295"/>
          </p:nvPr>
        </p:nvSpPr>
        <p:spPr>
          <a:xfrm>
            <a:off x="472200" y="150875"/>
            <a:ext cx="6241500" cy="9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000">
                <a:solidFill>
                  <a:srgbClr val="000000"/>
                </a:solidFill>
              </a:rPr>
              <a:t>Dashboard</a:t>
            </a:r>
            <a:endParaRPr sz="1322">
              <a:solidFill>
                <a:srgbClr val="000000"/>
              </a:solidFill>
            </a:endParaRPr>
          </a:p>
        </p:txBody>
      </p:sp>
      <p:pic>
        <p:nvPicPr>
          <p:cNvPr id="213" name="Google Shape;21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4775" y="349725"/>
            <a:ext cx="845374" cy="846101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46"/>
          <p:cNvSpPr/>
          <p:nvPr/>
        </p:nvSpPr>
        <p:spPr>
          <a:xfrm rot="5400000" flipH="1">
            <a:off x="1656200" y="-405025"/>
            <a:ext cx="48900" cy="2300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290925" tIns="290925" rIns="290925" bIns="2909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46"/>
          <p:cNvSpPr/>
          <p:nvPr/>
        </p:nvSpPr>
        <p:spPr>
          <a:xfrm>
            <a:off x="661200" y="1344400"/>
            <a:ext cx="7821600" cy="3264000"/>
          </a:xfrm>
          <a:prstGeom prst="roundRect">
            <a:avLst>
              <a:gd name="adj" fmla="val 6905"/>
            </a:avLst>
          </a:prstGeom>
          <a:solidFill>
            <a:srgbClr val="FFFFFF"/>
          </a:solidFill>
          <a:ln w="9525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 i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6" name="Google Shape;216;p46"/>
          <p:cNvSpPr txBox="1"/>
          <p:nvPr/>
        </p:nvSpPr>
        <p:spPr>
          <a:xfrm>
            <a:off x="-1635000" y="623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0A3C7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7" name="Google Shape;217;p46"/>
          <p:cNvSpPr txBox="1"/>
          <p:nvPr/>
        </p:nvSpPr>
        <p:spPr>
          <a:xfrm>
            <a:off x="3072000" y="89120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i="1">
                <a:latin typeface="Raleway"/>
                <a:ea typeface="Raleway"/>
                <a:cs typeface="Raleway"/>
                <a:sym typeface="Raleway"/>
              </a:rPr>
              <a:t>Insira o print do dashboard aqui</a:t>
            </a:r>
            <a:endParaRPr sz="1300" i="1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7" name="Imagem 6" descr="Gráfico&#10;&#10;Descrição gerada automaticamente">
            <a:extLst>
              <a:ext uri="{FF2B5EF4-FFF2-40B4-BE49-F238E27FC236}">
                <a16:creationId xmlns:a16="http://schemas.microsoft.com/office/drawing/2014/main" id="{DEE17E07-DBEB-4AA8-1F39-AFE6176728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9110" y="1463900"/>
            <a:ext cx="5685780" cy="313655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7"/>
          <p:cNvSpPr txBox="1">
            <a:spLocks noGrp="1"/>
          </p:cNvSpPr>
          <p:nvPr>
            <p:ph type="title" idx="4294967295"/>
          </p:nvPr>
        </p:nvSpPr>
        <p:spPr>
          <a:xfrm>
            <a:off x="472200" y="150875"/>
            <a:ext cx="6241500" cy="9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000">
                <a:solidFill>
                  <a:srgbClr val="000000"/>
                </a:solidFill>
              </a:rPr>
              <a:t>Gráfico 1 - PIZZA</a:t>
            </a:r>
            <a:endParaRPr sz="1322">
              <a:solidFill>
                <a:srgbClr val="000000"/>
              </a:solidFill>
            </a:endParaRPr>
          </a:p>
        </p:txBody>
      </p:sp>
      <p:pic>
        <p:nvPicPr>
          <p:cNvPr id="223" name="Google Shape;22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4775" y="349725"/>
            <a:ext cx="845374" cy="846101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47"/>
          <p:cNvSpPr/>
          <p:nvPr/>
        </p:nvSpPr>
        <p:spPr>
          <a:xfrm rot="5400000" flipH="1">
            <a:off x="1656200" y="-405025"/>
            <a:ext cx="48900" cy="2300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290925" tIns="290925" rIns="290925" bIns="2909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47"/>
          <p:cNvSpPr/>
          <p:nvPr/>
        </p:nvSpPr>
        <p:spPr>
          <a:xfrm>
            <a:off x="300825" y="1515350"/>
            <a:ext cx="2258700" cy="2307600"/>
          </a:xfrm>
          <a:prstGeom prst="roundRect">
            <a:avLst>
              <a:gd name="adj" fmla="val 8488"/>
            </a:avLst>
          </a:prstGeom>
          <a:solidFill>
            <a:srgbClr val="FFFFFF"/>
          </a:solidFill>
          <a:ln w="9525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 i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6" name="Google Shape;226;p47"/>
          <p:cNvSpPr txBox="1"/>
          <p:nvPr/>
        </p:nvSpPr>
        <p:spPr>
          <a:xfrm>
            <a:off x="0" y="113045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i="1">
                <a:latin typeface="Raleway"/>
                <a:ea typeface="Raleway"/>
                <a:cs typeface="Raleway"/>
                <a:sym typeface="Raleway"/>
              </a:rPr>
              <a:t>Insira o gráfico de Pizza Aqui</a:t>
            </a:r>
            <a:endParaRPr sz="1300" i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7" name="Google Shape;227;p47"/>
          <p:cNvSpPr/>
          <p:nvPr/>
        </p:nvSpPr>
        <p:spPr>
          <a:xfrm>
            <a:off x="2915400" y="1515350"/>
            <a:ext cx="5570400" cy="30441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 w="9525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i="1" dirty="0">
                <a:latin typeface="Raleway"/>
                <a:ea typeface="Raleway"/>
                <a:cs typeface="Raleway"/>
                <a:sym typeface="Raleway"/>
              </a:rPr>
              <a:t>Select gender, count(</a:t>
            </a:r>
            <a:r>
              <a:rPr lang="en-US" sz="1300" i="1" dirty="0" err="1">
                <a:latin typeface="Raleway"/>
                <a:ea typeface="Raleway"/>
                <a:cs typeface="Raleway"/>
                <a:sym typeface="Raleway"/>
              </a:rPr>
              <a:t>lead_id</a:t>
            </a:r>
            <a:r>
              <a:rPr lang="en-US" sz="1300" i="1" dirty="0">
                <a:latin typeface="Raleway"/>
                <a:ea typeface="Raleway"/>
                <a:cs typeface="Raleway"/>
                <a:sym typeface="Raleway"/>
              </a:rPr>
              <a:t>)</a:t>
            </a:r>
            <a:br>
              <a:rPr lang="en-US" sz="1300" i="1" dirty="0">
                <a:latin typeface="Raleway"/>
                <a:ea typeface="Raleway"/>
                <a:cs typeface="Raleway"/>
                <a:sym typeface="Raleway"/>
              </a:rPr>
            </a:br>
            <a:r>
              <a:rPr lang="en-US" sz="1300" i="1" dirty="0">
                <a:latin typeface="Raleway"/>
                <a:ea typeface="Raleway"/>
                <a:cs typeface="Raleway"/>
                <a:sym typeface="Raleway"/>
              </a:rPr>
              <a:t>from </a:t>
            </a:r>
            <a:r>
              <a:rPr lang="en-US" sz="1300" i="1" dirty="0" err="1">
                <a:latin typeface="Raleway"/>
                <a:ea typeface="Raleway"/>
                <a:cs typeface="Raleway"/>
                <a:sym typeface="Raleway"/>
              </a:rPr>
              <a:t>leads_basic_details</a:t>
            </a:r>
            <a:br>
              <a:rPr lang="en-US" sz="1300" i="1" dirty="0">
                <a:latin typeface="Raleway"/>
                <a:ea typeface="Raleway"/>
                <a:cs typeface="Raleway"/>
                <a:sym typeface="Raleway"/>
              </a:rPr>
            </a:br>
            <a:r>
              <a:rPr lang="en-US" sz="1300" i="1" dirty="0">
                <a:latin typeface="Raleway"/>
                <a:ea typeface="Raleway"/>
                <a:cs typeface="Raleway"/>
                <a:sym typeface="Raleway"/>
              </a:rPr>
              <a:t>group by gender</a:t>
            </a:r>
            <a:endParaRPr lang="pt-BR" sz="1300" b="1" i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8" name="Google Shape;228;p47"/>
          <p:cNvSpPr txBox="1"/>
          <p:nvPr/>
        </p:nvSpPr>
        <p:spPr>
          <a:xfrm>
            <a:off x="2936550" y="853625"/>
            <a:ext cx="5528100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i="1" dirty="0">
                <a:latin typeface="Raleway"/>
                <a:ea typeface="Raleway"/>
                <a:cs typeface="Raleway"/>
                <a:sym typeface="Raleway"/>
              </a:rPr>
              <a:t>Query realizada</a:t>
            </a:r>
            <a:endParaRPr sz="1300" i="1" dirty="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AE80F6C-5C95-4C52-54D1-5207BBDC1C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101" y="1735507"/>
            <a:ext cx="2070148" cy="181824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8"/>
          <p:cNvSpPr txBox="1">
            <a:spLocks noGrp="1"/>
          </p:cNvSpPr>
          <p:nvPr>
            <p:ph type="title" idx="4294967295"/>
          </p:nvPr>
        </p:nvSpPr>
        <p:spPr>
          <a:xfrm>
            <a:off x="472200" y="150875"/>
            <a:ext cx="6241500" cy="9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000">
                <a:solidFill>
                  <a:srgbClr val="000000"/>
                </a:solidFill>
              </a:rPr>
              <a:t>Gráfico 2 - CARTÃO</a:t>
            </a:r>
            <a:endParaRPr sz="1322">
              <a:solidFill>
                <a:srgbClr val="000000"/>
              </a:solidFill>
            </a:endParaRPr>
          </a:p>
        </p:txBody>
      </p:sp>
      <p:pic>
        <p:nvPicPr>
          <p:cNvPr id="234" name="Google Shape;23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4775" y="349725"/>
            <a:ext cx="845374" cy="846101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8"/>
          <p:cNvSpPr/>
          <p:nvPr/>
        </p:nvSpPr>
        <p:spPr>
          <a:xfrm rot="5400000" flipH="1">
            <a:off x="1656200" y="-405025"/>
            <a:ext cx="48900" cy="2300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290925" tIns="290925" rIns="290925" bIns="2909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48"/>
          <p:cNvSpPr/>
          <p:nvPr/>
        </p:nvSpPr>
        <p:spPr>
          <a:xfrm>
            <a:off x="300825" y="1515350"/>
            <a:ext cx="2258700" cy="2307600"/>
          </a:xfrm>
          <a:prstGeom prst="roundRect">
            <a:avLst>
              <a:gd name="adj" fmla="val 7865"/>
            </a:avLst>
          </a:prstGeom>
          <a:solidFill>
            <a:srgbClr val="FFFFFF"/>
          </a:solidFill>
          <a:ln w="9525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 i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7" name="Google Shape;237;p48"/>
          <p:cNvSpPr txBox="1"/>
          <p:nvPr/>
        </p:nvSpPr>
        <p:spPr>
          <a:xfrm>
            <a:off x="0" y="113045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i="1">
                <a:latin typeface="Raleway"/>
                <a:ea typeface="Raleway"/>
                <a:cs typeface="Raleway"/>
                <a:sym typeface="Raleway"/>
              </a:rPr>
              <a:t>Insira o gráfico de Cartão Aqui</a:t>
            </a:r>
            <a:endParaRPr sz="1300" i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8" name="Google Shape;238;p48"/>
          <p:cNvSpPr/>
          <p:nvPr/>
        </p:nvSpPr>
        <p:spPr>
          <a:xfrm>
            <a:off x="2915400" y="1515350"/>
            <a:ext cx="5570400" cy="30441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 w="9525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i="1" dirty="0">
                <a:latin typeface="Raleway"/>
                <a:ea typeface="Raleway"/>
                <a:cs typeface="Raleway"/>
                <a:sym typeface="Raleway"/>
              </a:rPr>
              <a:t>Select round(avg(age))</a:t>
            </a:r>
            <a:br>
              <a:rPr lang="en-US" sz="1300" i="1" dirty="0">
                <a:latin typeface="Raleway"/>
                <a:ea typeface="Raleway"/>
                <a:cs typeface="Raleway"/>
                <a:sym typeface="Raleway"/>
              </a:rPr>
            </a:br>
            <a:r>
              <a:rPr lang="en-US" sz="1300" i="1" dirty="0">
                <a:latin typeface="Raleway"/>
                <a:ea typeface="Raleway"/>
                <a:cs typeface="Raleway"/>
                <a:sym typeface="Raleway"/>
              </a:rPr>
              <a:t>from </a:t>
            </a:r>
            <a:r>
              <a:rPr lang="en-US" sz="1300" i="1" dirty="0" err="1">
                <a:latin typeface="Raleway"/>
                <a:ea typeface="Raleway"/>
                <a:cs typeface="Raleway"/>
                <a:sym typeface="Raleway"/>
              </a:rPr>
              <a:t>leads_basic_details</a:t>
            </a:r>
            <a:endParaRPr sz="1300" b="1" i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9" name="Google Shape;239;p48"/>
          <p:cNvSpPr txBox="1"/>
          <p:nvPr/>
        </p:nvSpPr>
        <p:spPr>
          <a:xfrm>
            <a:off x="2936550" y="853625"/>
            <a:ext cx="5528100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i="1" dirty="0">
                <a:latin typeface="Raleway"/>
                <a:ea typeface="Raleway"/>
                <a:cs typeface="Raleway"/>
                <a:sym typeface="Raleway"/>
              </a:rPr>
              <a:t>Query realizada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9732A81-3CD9-9A8D-C4CC-42F12E2D2C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897" y="2215202"/>
            <a:ext cx="1734555" cy="7130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9"/>
          <p:cNvSpPr txBox="1">
            <a:spLocks noGrp="1"/>
          </p:cNvSpPr>
          <p:nvPr>
            <p:ph type="title" idx="4294967295"/>
          </p:nvPr>
        </p:nvSpPr>
        <p:spPr>
          <a:xfrm>
            <a:off x="472200" y="150875"/>
            <a:ext cx="6241500" cy="9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000">
                <a:solidFill>
                  <a:srgbClr val="000000"/>
                </a:solidFill>
              </a:rPr>
              <a:t>Gráfico 3 - BARRAS</a:t>
            </a:r>
            <a:endParaRPr sz="1322">
              <a:solidFill>
                <a:srgbClr val="000000"/>
              </a:solidFill>
            </a:endParaRPr>
          </a:p>
        </p:txBody>
      </p:sp>
      <p:pic>
        <p:nvPicPr>
          <p:cNvPr id="245" name="Google Shape;24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4775" y="349725"/>
            <a:ext cx="845374" cy="846101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49"/>
          <p:cNvSpPr/>
          <p:nvPr/>
        </p:nvSpPr>
        <p:spPr>
          <a:xfrm rot="5400000" flipH="1">
            <a:off x="1656200" y="-405025"/>
            <a:ext cx="48900" cy="2300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290925" tIns="290925" rIns="290925" bIns="2909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49"/>
          <p:cNvSpPr/>
          <p:nvPr/>
        </p:nvSpPr>
        <p:spPr>
          <a:xfrm>
            <a:off x="300825" y="1515350"/>
            <a:ext cx="2258700" cy="2307600"/>
          </a:xfrm>
          <a:prstGeom prst="roundRect">
            <a:avLst>
              <a:gd name="adj" fmla="val 5996"/>
            </a:avLst>
          </a:prstGeom>
          <a:solidFill>
            <a:srgbClr val="FFFFFF"/>
          </a:solidFill>
          <a:ln w="9525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 i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8" name="Google Shape;248;p49"/>
          <p:cNvSpPr txBox="1"/>
          <p:nvPr/>
        </p:nvSpPr>
        <p:spPr>
          <a:xfrm>
            <a:off x="0" y="113045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i="1">
                <a:latin typeface="Raleway"/>
                <a:ea typeface="Raleway"/>
                <a:cs typeface="Raleway"/>
                <a:sym typeface="Raleway"/>
              </a:rPr>
              <a:t>Insira o gráfico de Barras Aqui</a:t>
            </a:r>
            <a:endParaRPr sz="1300" i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9" name="Google Shape;249;p49"/>
          <p:cNvSpPr/>
          <p:nvPr/>
        </p:nvSpPr>
        <p:spPr>
          <a:xfrm>
            <a:off x="2915400" y="1515350"/>
            <a:ext cx="5570400" cy="30441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 w="9525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i="1" dirty="0">
                <a:latin typeface="Raleway"/>
                <a:ea typeface="Raleway"/>
                <a:cs typeface="Raleway"/>
                <a:sym typeface="Raleway"/>
              </a:rPr>
              <a:t>Select </a:t>
            </a:r>
            <a:r>
              <a:rPr lang="en-US" sz="1300" i="1" dirty="0" err="1">
                <a:latin typeface="Raleway"/>
                <a:ea typeface="Raleway"/>
                <a:cs typeface="Raleway"/>
                <a:sym typeface="Raleway"/>
              </a:rPr>
              <a:t>current_education</a:t>
            </a:r>
            <a:r>
              <a:rPr lang="en-US" sz="1300" i="1" dirty="0">
                <a:latin typeface="Raleway"/>
                <a:ea typeface="Raleway"/>
                <a:cs typeface="Raleway"/>
                <a:sym typeface="Raleway"/>
              </a:rPr>
              <a:t>, count(</a:t>
            </a:r>
            <a:r>
              <a:rPr lang="en-US" sz="1300" i="1" dirty="0" err="1">
                <a:latin typeface="Raleway"/>
                <a:ea typeface="Raleway"/>
                <a:cs typeface="Raleway"/>
                <a:sym typeface="Raleway"/>
              </a:rPr>
              <a:t>lead_id</a:t>
            </a:r>
            <a:r>
              <a:rPr lang="en-US" sz="1300" i="1" dirty="0">
                <a:latin typeface="Raleway"/>
                <a:ea typeface="Raleway"/>
                <a:cs typeface="Raleway"/>
                <a:sym typeface="Raleway"/>
              </a:rPr>
              <a:t>)</a:t>
            </a:r>
            <a:br>
              <a:rPr lang="en-US" sz="1300" i="1" dirty="0">
                <a:latin typeface="Raleway"/>
                <a:ea typeface="Raleway"/>
                <a:cs typeface="Raleway"/>
                <a:sym typeface="Raleway"/>
              </a:rPr>
            </a:br>
            <a:r>
              <a:rPr lang="en-US" sz="1300" i="1" dirty="0">
                <a:latin typeface="Raleway"/>
                <a:ea typeface="Raleway"/>
                <a:cs typeface="Raleway"/>
                <a:sym typeface="Raleway"/>
              </a:rPr>
              <a:t>from </a:t>
            </a:r>
            <a:r>
              <a:rPr lang="en-US" sz="1300" i="1" dirty="0" err="1">
                <a:latin typeface="Raleway"/>
                <a:ea typeface="Raleway"/>
                <a:cs typeface="Raleway"/>
                <a:sym typeface="Raleway"/>
              </a:rPr>
              <a:t>leads_basic_details</a:t>
            </a:r>
            <a:br>
              <a:rPr lang="en-US" sz="1300" i="1" dirty="0">
                <a:latin typeface="Raleway"/>
                <a:ea typeface="Raleway"/>
                <a:cs typeface="Raleway"/>
                <a:sym typeface="Raleway"/>
              </a:rPr>
            </a:br>
            <a:r>
              <a:rPr lang="en-US" sz="1300" i="1" dirty="0">
                <a:latin typeface="Raleway"/>
                <a:ea typeface="Raleway"/>
                <a:cs typeface="Raleway"/>
                <a:sym typeface="Raleway"/>
              </a:rPr>
              <a:t>group by </a:t>
            </a:r>
            <a:r>
              <a:rPr lang="en-US" sz="1300" i="1" dirty="0" err="1">
                <a:latin typeface="Raleway"/>
                <a:ea typeface="Raleway"/>
                <a:cs typeface="Raleway"/>
                <a:sym typeface="Raleway"/>
              </a:rPr>
              <a:t>current_education</a:t>
            </a:r>
            <a:br>
              <a:rPr lang="en-US" sz="1300" i="1" dirty="0">
                <a:latin typeface="Raleway"/>
                <a:ea typeface="Raleway"/>
                <a:cs typeface="Raleway"/>
                <a:sym typeface="Raleway"/>
              </a:rPr>
            </a:br>
            <a:r>
              <a:rPr lang="en-US" sz="1300" i="1" dirty="0">
                <a:latin typeface="Raleway"/>
                <a:ea typeface="Raleway"/>
                <a:cs typeface="Raleway"/>
                <a:sym typeface="Raleway"/>
              </a:rPr>
              <a:t>order by count(</a:t>
            </a:r>
            <a:r>
              <a:rPr lang="en-US" sz="1300" i="1" dirty="0" err="1">
                <a:latin typeface="Raleway"/>
                <a:ea typeface="Raleway"/>
                <a:cs typeface="Raleway"/>
                <a:sym typeface="Raleway"/>
              </a:rPr>
              <a:t>lead_id</a:t>
            </a:r>
            <a:r>
              <a:rPr lang="en-US" sz="1300" i="1" dirty="0">
                <a:latin typeface="Raleway"/>
                <a:ea typeface="Raleway"/>
                <a:cs typeface="Raleway"/>
                <a:sym typeface="Raleway"/>
              </a:rPr>
              <a:t>)</a:t>
            </a:r>
            <a:endParaRPr sz="1300" b="1" i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0" name="Google Shape;250;p49"/>
          <p:cNvSpPr txBox="1"/>
          <p:nvPr/>
        </p:nvSpPr>
        <p:spPr>
          <a:xfrm>
            <a:off x="2936550" y="853625"/>
            <a:ext cx="5528100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i="1" dirty="0">
                <a:latin typeface="Raleway"/>
                <a:ea typeface="Raleway"/>
                <a:cs typeface="Raleway"/>
                <a:sym typeface="Raleway"/>
              </a:rPr>
              <a:t>Query realizada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AE25696-0335-72AA-0535-520697080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297" y="1932692"/>
            <a:ext cx="1970296" cy="1278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0"/>
          <p:cNvSpPr txBox="1">
            <a:spLocks noGrp="1"/>
          </p:cNvSpPr>
          <p:nvPr>
            <p:ph type="title" idx="4294967295"/>
          </p:nvPr>
        </p:nvSpPr>
        <p:spPr>
          <a:xfrm>
            <a:off x="472200" y="150875"/>
            <a:ext cx="6241500" cy="9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000">
                <a:solidFill>
                  <a:srgbClr val="000000"/>
                </a:solidFill>
              </a:rPr>
              <a:t>Gráfico 4 - TABELA</a:t>
            </a:r>
            <a:endParaRPr sz="1322">
              <a:solidFill>
                <a:srgbClr val="000000"/>
              </a:solidFill>
            </a:endParaRPr>
          </a:p>
        </p:txBody>
      </p:sp>
      <p:pic>
        <p:nvPicPr>
          <p:cNvPr id="256" name="Google Shape;25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4775" y="349725"/>
            <a:ext cx="845374" cy="846101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50"/>
          <p:cNvSpPr/>
          <p:nvPr/>
        </p:nvSpPr>
        <p:spPr>
          <a:xfrm rot="5400000" flipH="1">
            <a:off x="1656200" y="-405025"/>
            <a:ext cx="48900" cy="2300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290925" tIns="290925" rIns="290925" bIns="2909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50"/>
          <p:cNvSpPr/>
          <p:nvPr/>
        </p:nvSpPr>
        <p:spPr>
          <a:xfrm>
            <a:off x="300825" y="1515350"/>
            <a:ext cx="2258700" cy="2307600"/>
          </a:xfrm>
          <a:prstGeom prst="roundRect">
            <a:avLst>
              <a:gd name="adj" fmla="val 4749"/>
            </a:avLst>
          </a:prstGeom>
          <a:solidFill>
            <a:srgbClr val="FFFFFF"/>
          </a:solidFill>
          <a:ln w="9525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 i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9" name="Google Shape;259;p50"/>
          <p:cNvSpPr txBox="1"/>
          <p:nvPr/>
        </p:nvSpPr>
        <p:spPr>
          <a:xfrm>
            <a:off x="0" y="113045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i="1">
                <a:latin typeface="Raleway"/>
                <a:ea typeface="Raleway"/>
                <a:cs typeface="Raleway"/>
                <a:sym typeface="Raleway"/>
              </a:rPr>
              <a:t>Insira a tabela Aqui</a:t>
            </a:r>
            <a:endParaRPr sz="1300" i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0" name="Google Shape;260;p50"/>
          <p:cNvSpPr/>
          <p:nvPr/>
        </p:nvSpPr>
        <p:spPr>
          <a:xfrm>
            <a:off x="2915400" y="1515350"/>
            <a:ext cx="5570400" cy="30441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 w="9525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i="1" dirty="0">
                <a:latin typeface="Raleway"/>
                <a:ea typeface="Raleway"/>
                <a:cs typeface="Raleway"/>
                <a:sym typeface="Raleway"/>
              </a:rPr>
              <a:t>Select language as Idioma, avg(</a:t>
            </a:r>
            <a:r>
              <a:rPr lang="en-US" sz="1300" i="1" dirty="0" err="1">
                <a:latin typeface="Raleway"/>
                <a:ea typeface="Raleway"/>
                <a:cs typeface="Raleway"/>
                <a:sym typeface="Raleway"/>
              </a:rPr>
              <a:t>watched_percentage</a:t>
            </a:r>
            <a:r>
              <a:rPr lang="en-US" sz="1300" i="1" dirty="0">
                <a:latin typeface="Raleway"/>
                <a:ea typeface="Raleway"/>
                <a:cs typeface="Raleway"/>
                <a:sym typeface="Raleway"/>
              </a:rPr>
              <a:t>) as </a:t>
            </a:r>
            <a:r>
              <a:rPr lang="en-US" sz="1300" i="1" dirty="0" err="1">
                <a:latin typeface="Raleway"/>
                <a:ea typeface="Raleway"/>
                <a:cs typeface="Raleway"/>
                <a:sym typeface="Raleway"/>
              </a:rPr>
              <a:t>Porcentagem</a:t>
            </a:r>
            <a:br>
              <a:rPr lang="en-US" sz="1300" i="1" dirty="0">
                <a:latin typeface="Raleway"/>
                <a:ea typeface="Raleway"/>
                <a:cs typeface="Raleway"/>
                <a:sym typeface="Raleway"/>
              </a:rPr>
            </a:br>
            <a:r>
              <a:rPr lang="en-US" sz="1300" i="1" dirty="0">
                <a:latin typeface="Raleway"/>
                <a:ea typeface="Raleway"/>
                <a:cs typeface="Raleway"/>
                <a:sym typeface="Raleway"/>
              </a:rPr>
              <a:t>from </a:t>
            </a:r>
            <a:r>
              <a:rPr lang="en-US" sz="1300" i="1" dirty="0" err="1">
                <a:latin typeface="Raleway"/>
                <a:ea typeface="Raleway"/>
                <a:cs typeface="Raleway"/>
                <a:sym typeface="Raleway"/>
              </a:rPr>
              <a:t>leads_demo_watched_details</a:t>
            </a:r>
            <a:br>
              <a:rPr lang="en-US" sz="1300" i="1" dirty="0">
                <a:latin typeface="Raleway"/>
                <a:ea typeface="Raleway"/>
                <a:cs typeface="Raleway"/>
                <a:sym typeface="Raleway"/>
              </a:rPr>
            </a:br>
            <a:r>
              <a:rPr lang="en-US" sz="1300" i="1" dirty="0">
                <a:latin typeface="Raleway"/>
                <a:ea typeface="Raleway"/>
                <a:cs typeface="Raleway"/>
                <a:sym typeface="Raleway"/>
              </a:rPr>
              <a:t>where </a:t>
            </a:r>
            <a:r>
              <a:rPr lang="en-US" sz="1300" i="1" dirty="0" err="1">
                <a:latin typeface="Raleway"/>
                <a:ea typeface="Raleway"/>
                <a:cs typeface="Raleway"/>
                <a:sym typeface="Raleway"/>
              </a:rPr>
              <a:t>watched_percentage</a:t>
            </a:r>
            <a:r>
              <a:rPr lang="en-US" sz="1300" i="1" dirty="0">
                <a:latin typeface="Raleway"/>
                <a:ea typeface="Raleway"/>
                <a:cs typeface="Raleway"/>
                <a:sym typeface="Raleway"/>
              </a:rPr>
              <a:t> &gt; 0.5</a:t>
            </a:r>
            <a:br>
              <a:rPr lang="en-US" sz="1300" i="1" dirty="0">
                <a:latin typeface="Raleway"/>
                <a:ea typeface="Raleway"/>
                <a:cs typeface="Raleway"/>
                <a:sym typeface="Raleway"/>
              </a:rPr>
            </a:br>
            <a:r>
              <a:rPr lang="en-US" sz="1300" i="1" dirty="0">
                <a:latin typeface="Raleway"/>
                <a:ea typeface="Raleway"/>
                <a:cs typeface="Raleway"/>
                <a:sym typeface="Raleway"/>
              </a:rPr>
              <a:t>group by language</a:t>
            </a:r>
            <a:endParaRPr sz="1300" i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1" name="Google Shape;261;p50"/>
          <p:cNvSpPr txBox="1"/>
          <p:nvPr/>
        </p:nvSpPr>
        <p:spPr>
          <a:xfrm>
            <a:off x="2936550" y="853625"/>
            <a:ext cx="5528100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i="1" dirty="0">
                <a:latin typeface="Raleway"/>
                <a:ea typeface="Raleway"/>
                <a:cs typeface="Raleway"/>
                <a:sym typeface="Raleway"/>
              </a:rPr>
              <a:t>Query realizada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85590DB-5850-F576-4D41-6D22370D19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420" y="1763022"/>
            <a:ext cx="2008051" cy="186512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1"/>
          <p:cNvSpPr txBox="1">
            <a:spLocks noGrp="1"/>
          </p:cNvSpPr>
          <p:nvPr>
            <p:ph type="title" idx="4294967295"/>
          </p:nvPr>
        </p:nvSpPr>
        <p:spPr>
          <a:xfrm>
            <a:off x="472200" y="150875"/>
            <a:ext cx="6241500" cy="9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000">
                <a:solidFill>
                  <a:srgbClr val="000000"/>
                </a:solidFill>
              </a:rPr>
              <a:t>Gráfico 5 - LINHAS</a:t>
            </a:r>
            <a:endParaRPr sz="1322">
              <a:solidFill>
                <a:srgbClr val="000000"/>
              </a:solidFill>
            </a:endParaRPr>
          </a:p>
        </p:txBody>
      </p:sp>
      <p:pic>
        <p:nvPicPr>
          <p:cNvPr id="267" name="Google Shape;26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4775" y="349725"/>
            <a:ext cx="845374" cy="846101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51"/>
          <p:cNvSpPr/>
          <p:nvPr/>
        </p:nvSpPr>
        <p:spPr>
          <a:xfrm rot="5400000" flipH="1">
            <a:off x="1656200" y="-405025"/>
            <a:ext cx="48900" cy="2300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290925" tIns="290925" rIns="290925" bIns="2909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51"/>
          <p:cNvSpPr/>
          <p:nvPr/>
        </p:nvSpPr>
        <p:spPr>
          <a:xfrm>
            <a:off x="281450" y="1062275"/>
            <a:ext cx="8021400" cy="1578600"/>
          </a:xfrm>
          <a:prstGeom prst="roundRect">
            <a:avLst>
              <a:gd name="adj" fmla="val 6686"/>
            </a:avLst>
          </a:prstGeom>
          <a:solidFill>
            <a:srgbClr val="FFFFFF"/>
          </a:solidFill>
          <a:ln w="9525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 i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0" name="Google Shape;270;p51"/>
          <p:cNvSpPr txBox="1"/>
          <p:nvPr/>
        </p:nvSpPr>
        <p:spPr>
          <a:xfrm>
            <a:off x="2096800" y="643475"/>
            <a:ext cx="7746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i="1">
                <a:latin typeface="Raleway"/>
                <a:ea typeface="Raleway"/>
                <a:cs typeface="Raleway"/>
                <a:sym typeface="Raleway"/>
              </a:rPr>
              <a:t>Insira o gráfico aqui</a:t>
            </a:r>
            <a:endParaRPr sz="1300" i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1" name="Google Shape;271;p51"/>
          <p:cNvSpPr/>
          <p:nvPr/>
        </p:nvSpPr>
        <p:spPr>
          <a:xfrm>
            <a:off x="281450" y="3088925"/>
            <a:ext cx="8204400" cy="14706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 w="9525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i="1" dirty="0">
                <a:latin typeface="Raleway"/>
                <a:ea typeface="Raleway"/>
                <a:cs typeface="Raleway"/>
                <a:sym typeface="Raleway"/>
              </a:rPr>
              <a:t>Select  </a:t>
            </a:r>
            <a:r>
              <a:rPr lang="en-US" sz="1300" i="1" dirty="0" err="1">
                <a:latin typeface="Raleway"/>
                <a:ea typeface="Raleway"/>
                <a:cs typeface="Raleway"/>
                <a:sym typeface="Raleway"/>
              </a:rPr>
              <a:t>call_done_date</a:t>
            </a:r>
            <a:r>
              <a:rPr lang="en-US" sz="1300" i="1" dirty="0"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lang="en-US" sz="1300" i="1" dirty="0" err="1">
                <a:latin typeface="Raleway"/>
                <a:ea typeface="Raleway"/>
                <a:cs typeface="Raleway"/>
                <a:sym typeface="Raleway"/>
              </a:rPr>
              <a:t>lead_gen_source</a:t>
            </a:r>
            <a:r>
              <a:rPr lang="en-US" sz="1300" i="1" dirty="0">
                <a:latin typeface="Raleway"/>
                <a:ea typeface="Raleway"/>
                <a:cs typeface="Raleway"/>
                <a:sym typeface="Raleway"/>
              </a:rPr>
              <a:t>, count(</a:t>
            </a:r>
            <a:r>
              <a:rPr lang="en-US" sz="1300" i="1" dirty="0" err="1">
                <a:latin typeface="Raleway"/>
                <a:ea typeface="Raleway"/>
                <a:cs typeface="Raleway"/>
                <a:sym typeface="Raleway"/>
              </a:rPr>
              <a:t>leads_interaction_details.lead_id</a:t>
            </a:r>
            <a:r>
              <a:rPr lang="en-US" sz="1300" i="1" dirty="0">
                <a:latin typeface="Raleway"/>
                <a:ea typeface="Raleway"/>
                <a:cs typeface="Raleway"/>
                <a:sym typeface="Raleway"/>
              </a:rPr>
              <a:t>)</a:t>
            </a:r>
            <a:br>
              <a:rPr lang="en-US" sz="1300" i="1" dirty="0">
                <a:latin typeface="Raleway"/>
                <a:ea typeface="Raleway"/>
                <a:cs typeface="Raleway"/>
                <a:sym typeface="Raleway"/>
              </a:rPr>
            </a:br>
            <a:r>
              <a:rPr lang="en-US" sz="1300" i="1" dirty="0">
                <a:latin typeface="Raleway"/>
                <a:ea typeface="Raleway"/>
                <a:cs typeface="Raleway"/>
                <a:sym typeface="Raleway"/>
              </a:rPr>
              <a:t>from </a:t>
            </a:r>
            <a:r>
              <a:rPr lang="en-US" sz="1300" i="1" dirty="0" err="1">
                <a:latin typeface="Raleway"/>
                <a:ea typeface="Raleway"/>
                <a:cs typeface="Raleway"/>
                <a:sym typeface="Raleway"/>
              </a:rPr>
              <a:t>leads_interaction_details</a:t>
            </a:r>
            <a:br>
              <a:rPr lang="en-US" sz="1300" i="1" dirty="0">
                <a:latin typeface="Raleway"/>
                <a:ea typeface="Raleway"/>
                <a:cs typeface="Raleway"/>
                <a:sym typeface="Raleway"/>
              </a:rPr>
            </a:br>
            <a:r>
              <a:rPr lang="en-US" sz="1300" i="1" dirty="0">
                <a:latin typeface="Raleway"/>
                <a:ea typeface="Raleway"/>
                <a:cs typeface="Raleway"/>
                <a:sym typeface="Raleway"/>
              </a:rPr>
              <a:t>left join </a:t>
            </a:r>
            <a:r>
              <a:rPr lang="en-US" sz="1300" i="1" dirty="0" err="1">
                <a:latin typeface="Raleway"/>
                <a:ea typeface="Raleway"/>
                <a:cs typeface="Raleway"/>
                <a:sym typeface="Raleway"/>
              </a:rPr>
              <a:t>leads_basic_details</a:t>
            </a:r>
            <a:r>
              <a:rPr lang="en-US" sz="1300" i="1" dirty="0">
                <a:latin typeface="Raleway"/>
                <a:ea typeface="Raleway"/>
                <a:cs typeface="Raleway"/>
                <a:sym typeface="Raleway"/>
              </a:rPr>
              <a:t> on </a:t>
            </a:r>
            <a:r>
              <a:rPr lang="en-US" sz="1300" i="1" dirty="0" err="1">
                <a:latin typeface="Raleway"/>
                <a:ea typeface="Raleway"/>
                <a:cs typeface="Raleway"/>
                <a:sym typeface="Raleway"/>
              </a:rPr>
              <a:t>leads_interaction_details.lead_id</a:t>
            </a:r>
            <a:r>
              <a:rPr lang="en-US" sz="1300" i="1" dirty="0">
                <a:latin typeface="Raleway"/>
                <a:ea typeface="Raleway"/>
                <a:cs typeface="Raleway"/>
                <a:sym typeface="Raleway"/>
              </a:rPr>
              <a:t> = </a:t>
            </a:r>
            <a:r>
              <a:rPr lang="en-US" sz="1300" i="1" dirty="0" err="1">
                <a:latin typeface="Raleway"/>
                <a:ea typeface="Raleway"/>
                <a:cs typeface="Raleway"/>
                <a:sym typeface="Raleway"/>
              </a:rPr>
              <a:t>leads_basic_details.lead_id</a:t>
            </a:r>
            <a:br>
              <a:rPr lang="en-US" sz="1300" i="1" dirty="0">
                <a:latin typeface="Raleway"/>
                <a:ea typeface="Raleway"/>
                <a:cs typeface="Raleway"/>
                <a:sym typeface="Raleway"/>
              </a:rPr>
            </a:br>
            <a:r>
              <a:rPr lang="en-US" sz="1300" i="1" dirty="0">
                <a:latin typeface="Raleway"/>
                <a:ea typeface="Raleway"/>
                <a:cs typeface="Raleway"/>
                <a:sym typeface="Raleway"/>
              </a:rPr>
              <a:t>group by </a:t>
            </a:r>
            <a:r>
              <a:rPr lang="en-US" sz="1300" i="1" dirty="0" err="1">
                <a:latin typeface="Raleway"/>
                <a:ea typeface="Raleway"/>
                <a:cs typeface="Raleway"/>
                <a:sym typeface="Raleway"/>
              </a:rPr>
              <a:t>call_done_date</a:t>
            </a:r>
            <a:r>
              <a:rPr lang="en-US" sz="1300" i="1" dirty="0"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lang="en-US" sz="1300" i="1" dirty="0" err="1">
                <a:latin typeface="Raleway"/>
                <a:ea typeface="Raleway"/>
                <a:cs typeface="Raleway"/>
                <a:sym typeface="Raleway"/>
              </a:rPr>
              <a:t>lead_gen_source</a:t>
            </a:r>
            <a:br>
              <a:rPr lang="en-US" sz="1300" i="1" dirty="0">
                <a:latin typeface="Raleway"/>
                <a:ea typeface="Raleway"/>
                <a:cs typeface="Raleway"/>
                <a:sym typeface="Raleway"/>
              </a:rPr>
            </a:br>
            <a:r>
              <a:rPr lang="en-US" sz="1300" i="1" dirty="0">
                <a:latin typeface="Raleway"/>
                <a:ea typeface="Raleway"/>
                <a:cs typeface="Raleway"/>
                <a:sym typeface="Raleway"/>
              </a:rPr>
              <a:t>order by </a:t>
            </a:r>
            <a:r>
              <a:rPr lang="en-US" sz="1300" i="1" dirty="0" err="1">
                <a:latin typeface="Raleway"/>
                <a:ea typeface="Raleway"/>
                <a:cs typeface="Raleway"/>
                <a:sym typeface="Raleway"/>
              </a:rPr>
              <a:t>call_done_date</a:t>
            </a:r>
            <a:r>
              <a:rPr lang="en-US" sz="1300" i="1" dirty="0"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lang="en-US" sz="1300" i="1" dirty="0" err="1">
                <a:latin typeface="Raleway"/>
                <a:ea typeface="Raleway"/>
                <a:cs typeface="Raleway"/>
                <a:sym typeface="Raleway"/>
              </a:rPr>
              <a:t>lead_gen_source</a:t>
            </a:r>
            <a:endParaRPr sz="1300" b="1" i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2" name="Google Shape;272;p51"/>
          <p:cNvSpPr txBox="1"/>
          <p:nvPr/>
        </p:nvSpPr>
        <p:spPr>
          <a:xfrm>
            <a:off x="281450" y="2672425"/>
            <a:ext cx="82044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i="1" dirty="0">
                <a:latin typeface="Raleway"/>
                <a:ea typeface="Raleway"/>
                <a:cs typeface="Raleway"/>
                <a:sym typeface="Raleway"/>
              </a:rPr>
              <a:t>Query realizada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40337D8-231E-BC5E-AE53-4F8D327EEA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5948" y="1126127"/>
            <a:ext cx="5705495" cy="145292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41BC1"/>
      </a:accent1>
      <a:accent2>
        <a:srgbClr val="212121"/>
      </a:accent2>
      <a:accent3>
        <a:srgbClr val="78909C"/>
      </a:accent3>
      <a:accent4>
        <a:srgbClr val="B4B4B4"/>
      </a:accent4>
      <a:accent5>
        <a:srgbClr val="838383"/>
      </a:accent5>
      <a:accent6>
        <a:srgbClr val="5A5A59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NC 2024">
  <a:themeElements>
    <a:clrScheme name="Simple Light">
      <a:dk1>
        <a:srgbClr val="1D1D1D"/>
      </a:dk1>
      <a:lt1>
        <a:srgbClr val="FFFFFF"/>
      </a:lt1>
      <a:dk2>
        <a:srgbClr val="3D3D3D"/>
      </a:dk2>
      <a:lt2>
        <a:srgbClr val="C6CACE"/>
      </a:lt2>
      <a:accent1>
        <a:srgbClr val="0C70F2"/>
      </a:accent1>
      <a:accent2>
        <a:srgbClr val="0A3C7D"/>
      </a:accent2>
      <a:accent3>
        <a:srgbClr val="0E1D42"/>
      </a:accent3>
      <a:accent4>
        <a:srgbClr val="0C152A"/>
      </a:accent4>
      <a:accent5>
        <a:srgbClr val="00ABFF"/>
      </a:accent5>
      <a:accent6>
        <a:srgbClr val="3D3D3D"/>
      </a:accent6>
      <a:hlink>
        <a:srgbClr val="0C70F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261</Words>
  <Application>Microsoft Office PowerPoint</Application>
  <PresentationFormat>Apresentação na tela (16:9)</PresentationFormat>
  <Paragraphs>23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7</vt:i4>
      </vt:variant>
    </vt:vector>
  </HeadingPairs>
  <TitlesOfParts>
    <vt:vector size="15" baseType="lpstr">
      <vt:lpstr>Montserrat</vt:lpstr>
      <vt:lpstr>Montserrat Black</vt:lpstr>
      <vt:lpstr>Roboto</vt:lpstr>
      <vt:lpstr>Arial</vt:lpstr>
      <vt:lpstr>Calibri</vt:lpstr>
      <vt:lpstr>Raleway</vt:lpstr>
      <vt:lpstr>Simple Light</vt:lpstr>
      <vt:lpstr>DNC 2024</vt:lpstr>
      <vt:lpstr>Apresentação do PowerPoint</vt:lpstr>
      <vt:lpstr>Dashboard</vt:lpstr>
      <vt:lpstr>Gráfico 1 - PIZZA</vt:lpstr>
      <vt:lpstr>Gráfico 2 - CARTÃO</vt:lpstr>
      <vt:lpstr>Gráfico 3 - BARRAS</vt:lpstr>
      <vt:lpstr>Gráfico 4 - TABELA</vt:lpstr>
      <vt:lpstr>Gráfico 5 - LINHAS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Francisco Douglas</cp:lastModifiedBy>
  <cp:revision>3</cp:revision>
  <dcterms:modified xsi:type="dcterms:W3CDTF">2025-01-02T15:46:43Z</dcterms:modified>
</cp:coreProperties>
</file>