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58" r:id="rId4"/>
    <p:sldId id="259" r:id="rId5"/>
    <p:sldId id="260" r:id="rId6"/>
    <p:sldId id="261" r:id="rId7"/>
    <p:sldId id="281" r:id="rId8"/>
    <p:sldId id="262" r:id="rId9"/>
    <p:sldId id="264" r:id="rId10"/>
    <p:sldId id="265" r:id="rId11"/>
    <p:sldId id="267" r:id="rId12"/>
    <p:sldId id="268" r:id="rId13"/>
    <p:sldId id="270" r:id="rId14"/>
    <p:sldId id="271" r:id="rId15"/>
    <p:sldId id="272" r:id="rId16"/>
    <p:sldId id="273" r:id="rId17"/>
    <p:sldId id="274" r:id="rId18"/>
    <p:sldId id="275" r:id="rId19"/>
    <p:sldId id="277" r:id="rId20"/>
    <p:sldId id="279" r:id="rId21"/>
    <p:sldId id="282" r:id="rId22"/>
    <p:sldId id="283" r:id="rId23"/>
    <p:sldId id="284" r:id="rId24"/>
    <p:sldId id="286" r:id="rId25"/>
    <p:sldId id="288" r:id="rId26"/>
    <p:sldId id="289" r:id="rId27"/>
    <p:sldId id="290" r:id="rId28"/>
    <p:sldId id="291" r:id="rId29"/>
    <p:sldId id="292" r:id="rId3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2E1BC-F47C-F512-CD66-657EE2ACFE9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31D69FB-4893-50DD-4577-2FF8BD0FE0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A01028D-75E5-13D0-C5EC-2F04E70AB7B2}"/>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5" name="Espaço Reservado para Rodapé 4">
            <a:extLst>
              <a:ext uri="{FF2B5EF4-FFF2-40B4-BE49-F238E27FC236}">
                <a16:creationId xmlns:a16="http://schemas.microsoft.com/office/drawing/2014/main" id="{3DACC9BB-E7A0-97D7-0B9C-5D98623E5FB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8AD5572-C1C2-8BE8-43B1-12F2618095A9}"/>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312220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B0AA7-656D-337F-F73B-E59493B1193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6291BB5-2C0C-A4B4-E59A-A0348AECA7C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E13A71D-1433-CB34-8E4D-CC0F25FDFCE0}"/>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5" name="Espaço Reservado para Rodapé 4">
            <a:extLst>
              <a:ext uri="{FF2B5EF4-FFF2-40B4-BE49-F238E27FC236}">
                <a16:creationId xmlns:a16="http://schemas.microsoft.com/office/drawing/2014/main" id="{83D8D2B6-3010-64EF-0F41-4DBEC7EF97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D5C0260-F850-9E9E-A31C-D2F18F34F6A7}"/>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133848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72649A2-C7D2-6467-7DA9-40A2C0F12A0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FAD30E7-9F84-FA71-CEF1-C7016E2B9D3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F23AD6-8674-000B-FBFE-3620C23B6ECB}"/>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5" name="Espaço Reservado para Rodapé 4">
            <a:extLst>
              <a:ext uri="{FF2B5EF4-FFF2-40B4-BE49-F238E27FC236}">
                <a16:creationId xmlns:a16="http://schemas.microsoft.com/office/drawing/2014/main" id="{A6E19A9F-E7DC-AC87-BDC3-13E3485BE56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6BAD30C-2199-8DA9-6335-8AD7E387FF7E}"/>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214773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D3800-D221-72E7-733F-B303B0A74BE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C88452F-4308-DCC1-DF23-04619634585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D963BF0-4B7E-3EEB-F658-EB85FA556188}"/>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5" name="Espaço Reservado para Rodapé 4">
            <a:extLst>
              <a:ext uri="{FF2B5EF4-FFF2-40B4-BE49-F238E27FC236}">
                <a16:creationId xmlns:a16="http://schemas.microsoft.com/office/drawing/2014/main" id="{4A259FC1-A039-AFDD-83C7-8578B8F3471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1B99307-32B4-C9A2-E2EC-9DB7FB97C6C6}"/>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333119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A0CAB-C9E3-CAD5-00B1-D5ED59D6EB4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840C12E-6A2F-0B08-8C55-4858304370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F99290D-D4D5-63AE-B568-EA9D9F1AEE59}"/>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5" name="Espaço Reservado para Rodapé 4">
            <a:extLst>
              <a:ext uri="{FF2B5EF4-FFF2-40B4-BE49-F238E27FC236}">
                <a16:creationId xmlns:a16="http://schemas.microsoft.com/office/drawing/2014/main" id="{9A471E40-1794-E519-601E-DD3B4CB64E8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2D04008-7A27-01BE-09AF-8030AF5683D4}"/>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76363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04EEC-DC24-3D9C-9639-05EE8CA3D80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D9B19E8-E9F5-C59F-AC64-E1B50ECD1F3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5B72751-9ED7-1420-72DF-2F5A023C040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81DD1EF-6109-775F-C984-FA9DB1E63C6D}"/>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6" name="Espaço Reservado para Rodapé 5">
            <a:extLst>
              <a:ext uri="{FF2B5EF4-FFF2-40B4-BE49-F238E27FC236}">
                <a16:creationId xmlns:a16="http://schemas.microsoft.com/office/drawing/2014/main" id="{D7B210A7-D0C1-F7D6-92C1-2A26B948E1B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581DAF1-625E-0F6B-C21B-912B41A4A814}"/>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394747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F72278-1A9B-6315-51BE-79BD9DEF95C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ECB7EC4-91A0-CBFB-3229-E5F51B043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56E99D7-0046-AF56-0B0D-7F26AE277FB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2FFFB6B-CFA4-DAF4-C8BA-354446E8E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B8ECF37-03DC-122B-B684-D361AD7E1C5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BD3FBA2-6F71-0D5F-2D0D-992C9E6EBB36}"/>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8" name="Espaço Reservado para Rodapé 7">
            <a:extLst>
              <a:ext uri="{FF2B5EF4-FFF2-40B4-BE49-F238E27FC236}">
                <a16:creationId xmlns:a16="http://schemas.microsoft.com/office/drawing/2014/main" id="{C73CCC4A-7FB1-BE5E-1E2D-65CC7D46D53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8CE6579-2D6F-BFC6-AD3C-14DA1B073C5F}"/>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388748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97C43-FA15-A567-6144-DF7558698CF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B6280D9-07C2-7820-4486-E5F27D75D8E3}"/>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4" name="Espaço Reservado para Rodapé 3">
            <a:extLst>
              <a:ext uri="{FF2B5EF4-FFF2-40B4-BE49-F238E27FC236}">
                <a16:creationId xmlns:a16="http://schemas.microsoft.com/office/drawing/2014/main" id="{79DEFF35-166E-EE4D-9BC0-96A471C999A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3983D39-F4CB-7FBF-6C7E-EDF4E5F69123}"/>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305779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774C897-E8A4-25A6-48BB-2087498406B3}"/>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3" name="Espaço Reservado para Rodapé 2">
            <a:extLst>
              <a:ext uri="{FF2B5EF4-FFF2-40B4-BE49-F238E27FC236}">
                <a16:creationId xmlns:a16="http://schemas.microsoft.com/office/drawing/2014/main" id="{E3D71822-C58B-BA50-604B-AA454F12026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CF5944F-C922-0A60-7BF0-A9D2B5646E29}"/>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121840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82DE2-AB4B-C6A0-448A-A51C886CBA0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77A09DA-44F5-8AB2-03F5-956BFEDF1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3254C59-DF8A-FF47-471F-DA31656A8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5F8A80-467F-3E59-0F28-8C7BA5BCAF1E}"/>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6" name="Espaço Reservado para Rodapé 5">
            <a:extLst>
              <a:ext uri="{FF2B5EF4-FFF2-40B4-BE49-F238E27FC236}">
                <a16:creationId xmlns:a16="http://schemas.microsoft.com/office/drawing/2014/main" id="{53E804BB-A0B4-2417-A502-3134E001170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17500A2-B619-109E-9C52-22EC6A5E79EC}"/>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414022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B0C5F-DDC1-43FE-AE1D-0955796CF9B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FD6D5B2-786C-5640-3A33-6B96C83C6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BF84317-9794-B294-14E4-E942E5EF2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9D1EFE7-302C-A88A-E080-3E6932B95475}"/>
              </a:ext>
            </a:extLst>
          </p:cNvPr>
          <p:cNvSpPr>
            <a:spLocks noGrp="1"/>
          </p:cNvSpPr>
          <p:nvPr>
            <p:ph type="dt" sz="half" idx="10"/>
          </p:nvPr>
        </p:nvSpPr>
        <p:spPr/>
        <p:txBody>
          <a:bodyPr/>
          <a:lstStyle/>
          <a:p>
            <a:fld id="{2296D28E-F462-488A-862B-30D324700A81}" type="datetimeFigureOut">
              <a:rPr lang="pt-BR" smtClean="0"/>
              <a:t>03/01/2025</a:t>
            </a:fld>
            <a:endParaRPr lang="pt-BR"/>
          </a:p>
        </p:txBody>
      </p:sp>
      <p:sp>
        <p:nvSpPr>
          <p:cNvPr id="6" name="Espaço Reservado para Rodapé 5">
            <a:extLst>
              <a:ext uri="{FF2B5EF4-FFF2-40B4-BE49-F238E27FC236}">
                <a16:creationId xmlns:a16="http://schemas.microsoft.com/office/drawing/2014/main" id="{E212A5CF-08CC-7EEA-980D-63A92A84E0A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A6AF462-C4CA-5288-DA76-279BF6042884}"/>
              </a:ext>
            </a:extLst>
          </p:cNvPr>
          <p:cNvSpPr>
            <a:spLocks noGrp="1"/>
          </p:cNvSpPr>
          <p:nvPr>
            <p:ph type="sldNum" sz="quarter" idx="12"/>
          </p:nvPr>
        </p:nvSpPr>
        <p:spPr/>
        <p:txBody>
          <a:bodyPr/>
          <a:lstStyle/>
          <a:p>
            <a:fld id="{4A8C29B0-DC9E-4E51-A8D5-17190D383869}" type="slidenum">
              <a:rPr lang="pt-BR" smtClean="0"/>
              <a:t>‹nº›</a:t>
            </a:fld>
            <a:endParaRPr lang="pt-BR"/>
          </a:p>
        </p:txBody>
      </p:sp>
    </p:spTree>
    <p:extLst>
      <p:ext uri="{BB962C8B-B14F-4D97-AF65-F5344CB8AC3E}">
        <p14:creationId xmlns:p14="http://schemas.microsoft.com/office/powerpoint/2010/main" val="190629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6F68B00-B507-9442-C3D5-25673D1A3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71A700F-C5CE-AEA9-B3AE-8EC615AB0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729F95-59FA-FE91-C184-735E17434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96D28E-F462-488A-862B-30D324700A81}" type="datetimeFigureOut">
              <a:rPr lang="pt-BR" smtClean="0"/>
              <a:t>03/01/2025</a:t>
            </a:fld>
            <a:endParaRPr lang="pt-BR"/>
          </a:p>
        </p:txBody>
      </p:sp>
      <p:sp>
        <p:nvSpPr>
          <p:cNvPr id="5" name="Espaço Reservado para Rodapé 4">
            <a:extLst>
              <a:ext uri="{FF2B5EF4-FFF2-40B4-BE49-F238E27FC236}">
                <a16:creationId xmlns:a16="http://schemas.microsoft.com/office/drawing/2014/main" id="{B5680BAE-F0AE-4962-B16E-603E6BA6D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028404D-51FD-F66E-6CD0-110C12C26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8C29B0-DC9E-4E51-A8D5-17190D383869}" type="slidenum">
              <a:rPr lang="pt-BR" smtClean="0"/>
              <a:t>‹nº›</a:t>
            </a:fld>
            <a:endParaRPr lang="pt-BR"/>
          </a:p>
        </p:txBody>
      </p:sp>
    </p:spTree>
    <p:extLst>
      <p:ext uri="{BB962C8B-B14F-4D97-AF65-F5344CB8AC3E}">
        <p14:creationId xmlns:p14="http://schemas.microsoft.com/office/powerpoint/2010/main" val="307696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A44829-BC07-F29A-2868-4919C4B773CE}"/>
              </a:ext>
            </a:extLst>
          </p:cNvPr>
          <p:cNvSpPr>
            <a:spLocks noGrp="1"/>
          </p:cNvSpPr>
          <p:nvPr>
            <p:ph type="ctrTitle"/>
          </p:nvPr>
        </p:nvSpPr>
        <p:spPr>
          <a:xfrm>
            <a:off x="838200" y="451381"/>
            <a:ext cx="10512552" cy="4066540"/>
          </a:xfrm>
        </p:spPr>
        <p:txBody>
          <a:bodyPr anchor="b">
            <a:normAutofit/>
          </a:bodyPr>
          <a:lstStyle/>
          <a:p>
            <a:pPr algn="l"/>
            <a:r>
              <a:rPr lang="pt-BR" sz="6600"/>
              <a:t>INTRODUÇÃO AO PROBLEMA DE NEGOCIO E SOLICITAÇÃO POR PARTE DOS SETORES RESPONSÁVEIS </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9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A438AF-127B-76E0-D6E1-60ED91F4F6C1}"/>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CCFA63-67D2-EF65-8DE2-5A3D093C94B4}"/>
              </a:ext>
            </a:extLst>
          </p:cNvPr>
          <p:cNvSpPr>
            <a:spLocks noGrp="1"/>
          </p:cNvSpPr>
          <p:nvPr>
            <p:ph type="title"/>
          </p:nvPr>
        </p:nvSpPr>
        <p:spPr>
          <a:xfrm>
            <a:off x="630936" y="639520"/>
            <a:ext cx="3429000" cy="1719072"/>
          </a:xfrm>
        </p:spPr>
        <p:txBody>
          <a:bodyPr anchor="b">
            <a:normAutofit/>
          </a:bodyPr>
          <a:lstStyle/>
          <a:p>
            <a:r>
              <a:rPr lang="pt-BR" sz="5400"/>
              <a:t>Tabela Produto</a:t>
            </a:r>
          </a:p>
        </p:txBody>
      </p:sp>
      <p:sp>
        <p:nvSpPr>
          <p:cNvPr id="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47550EF-BDE2-4E7F-239A-5BEA4DC314B0}"/>
              </a:ext>
            </a:extLst>
          </p:cNvPr>
          <p:cNvSpPr>
            <a:spLocks noGrp="1"/>
          </p:cNvSpPr>
          <p:nvPr>
            <p:ph idx="1"/>
          </p:nvPr>
        </p:nvSpPr>
        <p:spPr>
          <a:xfrm>
            <a:off x="630936" y="2807208"/>
            <a:ext cx="3429000" cy="3410712"/>
          </a:xfrm>
        </p:spPr>
        <p:txBody>
          <a:bodyPr anchor="t">
            <a:normAutofit lnSpcReduction="10000"/>
          </a:bodyPr>
          <a:lstStyle/>
          <a:p>
            <a:pPr marL="0" indent="0">
              <a:buNone/>
            </a:pPr>
            <a:r>
              <a:rPr lang="pt-BR" sz="2200" dirty="0"/>
              <a:t>Categorizar os produtos desta forma facilita na consulta e na visualização para identificar se os produtos de menor custo vendem com mais frequência do que os de maior custo. Podemos utilizar mais categorias de acordo com o problema ou analise a ser realizada.</a:t>
            </a:r>
          </a:p>
        </p:txBody>
      </p:sp>
      <p:pic>
        <p:nvPicPr>
          <p:cNvPr id="5" name="Imagem 4">
            <a:extLst>
              <a:ext uri="{FF2B5EF4-FFF2-40B4-BE49-F238E27FC236}">
                <a16:creationId xmlns:a16="http://schemas.microsoft.com/office/drawing/2014/main" id="{0B653E69-B620-61C4-8951-9D7B21F07A63}"/>
              </a:ext>
            </a:extLst>
          </p:cNvPr>
          <p:cNvPicPr>
            <a:picLocks noChangeAspect="1"/>
          </p:cNvPicPr>
          <p:nvPr/>
        </p:nvPicPr>
        <p:blipFill>
          <a:blip r:embed="rId2"/>
          <a:stretch>
            <a:fillRect/>
          </a:stretch>
        </p:blipFill>
        <p:spPr>
          <a:xfrm>
            <a:off x="5845534" y="640080"/>
            <a:ext cx="4521244" cy="5577840"/>
          </a:xfrm>
          <a:prstGeom prst="rect">
            <a:avLst/>
          </a:prstGeom>
        </p:spPr>
      </p:pic>
      <p:sp>
        <p:nvSpPr>
          <p:cNvPr id="6" name="Retângulo 5">
            <a:extLst>
              <a:ext uri="{FF2B5EF4-FFF2-40B4-BE49-F238E27FC236}">
                <a16:creationId xmlns:a16="http://schemas.microsoft.com/office/drawing/2014/main" id="{F46BE1AD-D057-109B-D518-ECD6FB246FB8}"/>
              </a:ext>
            </a:extLst>
          </p:cNvPr>
          <p:cNvSpPr/>
          <p:nvPr/>
        </p:nvSpPr>
        <p:spPr>
          <a:xfrm>
            <a:off x="8749364" y="1078029"/>
            <a:ext cx="1399571" cy="4957011"/>
          </a:xfrm>
          <a:prstGeom prst="rect">
            <a:avLst/>
          </a:prstGeom>
          <a:no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411C03EE-5120-9D8F-311E-FBB297AB3F82}"/>
              </a:ext>
            </a:extLst>
          </p:cNvPr>
          <p:cNvCxnSpPr/>
          <p:nvPr/>
        </p:nvCxnSpPr>
        <p:spPr>
          <a:xfrm flipH="1">
            <a:off x="10239470" y="143843"/>
            <a:ext cx="823305" cy="846499"/>
          </a:xfrm>
          <a:prstGeom prst="straightConnector1">
            <a:avLst/>
          </a:prstGeom>
          <a:ln w="571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43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447C91-EE12-AA1F-C3CA-D1CD2962B493}"/>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80770F-06D7-9D1D-1E4F-65334AFBE03E}"/>
              </a:ext>
            </a:extLst>
          </p:cNvPr>
          <p:cNvSpPr>
            <a:spLocks noGrp="1"/>
          </p:cNvSpPr>
          <p:nvPr>
            <p:ph type="title"/>
          </p:nvPr>
        </p:nvSpPr>
        <p:spPr>
          <a:xfrm>
            <a:off x="630936" y="639520"/>
            <a:ext cx="3429000" cy="1719072"/>
          </a:xfrm>
        </p:spPr>
        <p:txBody>
          <a:bodyPr anchor="b">
            <a:normAutofit/>
          </a:bodyPr>
          <a:lstStyle/>
          <a:p>
            <a:r>
              <a:rPr lang="pt-BR" sz="5400" dirty="0"/>
              <a:t>Tabela Clientes</a:t>
            </a:r>
          </a:p>
        </p:txBody>
      </p:sp>
      <p:sp>
        <p:nvSpPr>
          <p:cNvPr id="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D83A83F-C9C5-4FE5-19E1-E37EA7D1D89C}"/>
              </a:ext>
            </a:extLst>
          </p:cNvPr>
          <p:cNvSpPr>
            <a:spLocks noGrp="1"/>
          </p:cNvSpPr>
          <p:nvPr>
            <p:ph idx="1"/>
          </p:nvPr>
        </p:nvSpPr>
        <p:spPr>
          <a:xfrm>
            <a:off x="630936" y="2807208"/>
            <a:ext cx="3429000" cy="3410712"/>
          </a:xfrm>
        </p:spPr>
        <p:txBody>
          <a:bodyPr anchor="t">
            <a:normAutofit/>
          </a:bodyPr>
          <a:lstStyle/>
          <a:p>
            <a:pPr marL="0" indent="0">
              <a:buNone/>
            </a:pPr>
            <a:r>
              <a:rPr lang="pt-BR" sz="2000" dirty="0"/>
              <a:t>A tabela </a:t>
            </a:r>
            <a:r>
              <a:rPr lang="pt-BR" sz="2000" dirty="0" err="1"/>
              <a:t>customer</a:t>
            </a:r>
            <a:r>
              <a:rPr lang="pt-BR" sz="2000" dirty="0"/>
              <a:t> nos fornece informações sobre os clientes como o seu nome, </a:t>
            </a:r>
            <a:r>
              <a:rPr lang="pt-BR" sz="2000" dirty="0" err="1"/>
              <a:t>email</a:t>
            </a:r>
            <a:r>
              <a:rPr lang="pt-BR" sz="2000" dirty="0"/>
              <a:t>, gênero, idade e sua localização. Para poder entender um pouco melhor estes dados, podemos fazer uma combinação da tabela </a:t>
            </a:r>
            <a:r>
              <a:rPr lang="pt-BR" sz="2000" dirty="0" err="1"/>
              <a:t>customers</a:t>
            </a:r>
            <a:r>
              <a:rPr lang="pt-BR" sz="2000" dirty="0"/>
              <a:t> com a tabela </a:t>
            </a:r>
            <a:r>
              <a:rPr lang="pt-BR" sz="2000" dirty="0" err="1"/>
              <a:t>geography</a:t>
            </a:r>
            <a:r>
              <a:rPr lang="pt-BR" sz="2000" dirty="0"/>
              <a:t>.</a:t>
            </a:r>
          </a:p>
        </p:txBody>
      </p:sp>
      <p:pic>
        <p:nvPicPr>
          <p:cNvPr id="4" name="Imagem 3">
            <a:extLst>
              <a:ext uri="{FF2B5EF4-FFF2-40B4-BE49-F238E27FC236}">
                <a16:creationId xmlns:a16="http://schemas.microsoft.com/office/drawing/2014/main" id="{420CCD7F-98D1-353E-CD22-BDBB00894CF7}"/>
              </a:ext>
            </a:extLst>
          </p:cNvPr>
          <p:cNvPicPr>
            <a:picLocks noChangeAspect="1"/>
          </p:cNvPicPr>
          <p:nvPr/>
        </p:nvPicPr>
        <p:blipFill>
          <a:blip r:embed="rId2"/>
          <a:stretch>
            <a:fillRect/>
          </a:stretch>
        </p:blipFill>
        <p:spPr>
          <a:xfrm>
            <a:off x="4715371" y="640080"/>
            <a:ext cx="6781569" cy="5577840"/>
          </a:xfrm>
          <a:prstGeom prst="rect">
            <a:avLst/>
          </a:prstGeom>
        </p:spPr>
      </p:pic>
    </p:spTree>
    <p:extLst>
      <p:ext uri="{BB962C8B-B14F-4D97-AF65-F5344CB8AC3E}">
        <p14:creationId xmlns:p14="http://schemas.microsoft.com/office/powerpoint/2010/main" val="313243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55A93B-0D6F-3741-B437-D6F22147047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68B7B80-82F6-6B50-589E-F376FDF49719}"/>
              </a:ext>
            </a:extLst>
          </p:cNvPr>
          <p:cNvSpPr>
            <a:spLocks noGrp="1"/>
          </p:cNvSpPr>
          <p:nvPr>
            <p:ph type="title"/>
          </p:nvPr>
        </p:nvSpPr>
        <p:spPr>
          <a:xfrm>
            <a:off x="630936" y="639520"/>
            <a:ext cx="3429000" cy="1719072"/>
          </a:xfrm>
        </p:spPr>
        <p:txBody>
          <a:bodyPr anchor="b">
            <a:normAutofit/>
          </a:bodyPr>
          <a:lstStyle/>
          <a:p>
            <a:r>
              <a:rPr lang="pt-BR" sz="5400" dirty="0"/>
              <a:t>Tabela Clientes</a:t>
            </a:r>
          </a:p>
        </p:txBody>
      </p:sp>
      <p:sp>
        <p:nvSpPr>
          <p:cNvPr id="4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6DC448A-EDE1-0741-B1BE-2F17897E011B}"/>
              </a:ext>
            </a:extLst>
          </p:cNvPr>
          <p:cNvSpPr>
            <a:spLocks noGrp="1"/>
          </p:cNvSpPr>
          <p:nvPr>
            <p:ph idx="1"/>
          </p:nvPr>
        </p:nvSpPr>
        <p:spPr>
          <a:xfrm>
            <a:off x="630936" y="2807208"/>
            <a:ext cx="3429000" cy="3410712"/>
          </a:xfrm>
        </p:spPr>
        <p:txBody>
          <a:bodyPr anchor="t">
            <a:normAutofit/>
          </a:bodyPr>
          <a:lstStyle/>
          <a:p>
            <a:pPr marL="0" indent="0">
              <a:buNone/>
            </a:pPr>
            <a:r>
              <a:rPr lang="pt-BR" sz="2200" dirty="0"/>
              <a:t>Fizemos a seleção das colunas necessárias para nossa analise juntamente com o LEFT JOIN para trazer as informações da tabela </a:t>
            </a:r>
            <a:r>
              <a:rPr lang="pt-BR" sz="2200" dirty="0" err="1"/>
              <a:t>geography</a:t>
            </a:r>
            <a:r>
              <a:rPr lang="pt-BR" sz="2200" dirty="0"/>
              <a:t> para dentro da tabela </a:t>
            </a:r>
            <a:r>
              <a:rPr lang="pt-BR" sz="2200" dirty="0" err="1"/>
              <a:t>customers</a:t>
            </a:r>
            <a:r>
              <a:rPr lang="pt-BR" sz="2200" dirty="0"/>
              <a:t>.</a:t>
            </a:r>
          </a:p>
        </p:txBody>
      </p:sp>
      <p:pic>
        <p:nvPicPr>
          <p:cNvPr id="5" name="Imagem 4">
            <a:extLst>
              <a:ext uri="{FF2B5EF4-FFF2-40B4-BE49-F238E27FC236}">
                <a16:creationId xmlns:a16="http://schemas.microsoft.com/office/drawing/2014/main" id="{6D204342-F886-003A-03F7-3B7A776D83F7}"/>
              </a:ext>
            </a:extLst>
          </p:cNvPr>
          <p:cNvPicPr>
            <a:picLocks noChangeAspect="1"/>
          </p:cNvPicPr>
          <p:nvPr/>
        </p:nvPicPr>
        <p:blipFill>
          <a:blip r:embed="rId2"/>
          <a:stretch>
            <a:fillRect/>
          </a:stretch>
        </p:blipFill>
        <p:spPr>
          <a:xfrm>
            <a:off x="4654296" y="1521847"/>
            <a:ext cx="6903720" cy="3814305"/>
          </a:xfrm>
          <a:prstGeom prst="rect">
            <a:avLst/>
          </a:prstGeom>
        </p:spPr>
      </p:pic>
      <p:sp>
        <p:nvSpPr>
          <p:cNvPr id="6" name="CaixaDeTexto 5">
            <a:extLst>
              <a:ext uri="{FF2B5EF4-FFF2-40B4-BE49-F238E27FC236}">
                <a16:creationId xmlns:a16="http://schemas.microsoft.com/office/drawing/2014/main" id="{B7BF8F54-C05B-D4E9-3B0B-7364E4FADFAF}"/>
              </a:ext>
            </a:extLst>
          </p:cNvPr>
          <p:cNvSpPr txBox="1"/>
          <p:nvPr/>
        </p:nvSpPr>
        <p:spPr>
          <a:xfrm>
            <a:off x="4654296" y="5528189"/>
            <a:ext cx="6903720" cy="923330"/>
          </a:xfrm>
          <a:prstGeom prst="rect">
            <a:avLst/>
          </a:prstGeom>
          <a:noFill/>
        </p:spPr>
        <p:txBody>
          <a:bodyPr wrap="square" rtlCol="0">
            <a:spAutoFit/>
          </a:bodyPr>
          <a:lstStyle/>
          <a:p>
            <a:r>
              <a:rPr lang="pt-BR" dirty="0"/>
              <a:t>Nota: Suprimimos as colunas de </a:t>
            </a:r>
            <a:r>
              <a:rPr lang="pt-BR" dirty="0" err="1"/>
              <a:t>geography_id</a:t>
            </a:r>
            <a:r>
              <a:rPr lang="pt-BR" dirty="0"/>
              <a:t>, uma vez que as informações que eram lincadas a esta coluna já estão sendo exibidas na tabela principal após o LEFT JOIN. </a:t>
            </a:r>
          </a:p>
        </p:txBody>
      </p:sp>
    </p:spTree>
    <p:extLst>
      <p:ext uri="{BB962C8B-B14F-4D97-AF65-F5344CB8AC3E}">
        <p14:creationId xmlns:p14="http://schemas.microsoft.com/office/powerpoint/2010/main" val="251045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64B569-7BF8-DFED-E53A-857DBBD997D9}"/>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0AC632-6F63-9683-06E2-DBFA45D6CC30}"/>
              </a:ext>
            </a:extLst>
          </p:cNvPr>
          <p:cNvSpPr>
            <a:spLocks noGrp="1"/>
          </p:cNvSpPr>
          <p:nvPr>
            <p:ph type="title"/>
          </p:nvPr>
        </p:nvSpPr>
        <p:spPr>
          <a:xfrm>
            <a:off x="630936" y="639520"/>
            <a:ext cx="3429000" cy="1719072"/>
          </a:xfrm>
        </p:spPr>
        <p:txBody>
          <a:bodyPr anchor="b">
            <a:normAutofit/>
          </a:bodyPr>
          <a:lstStyle/>
          <a:p>
            <a:r>
              <a:rPr lang="pt-BR" sz="3800"/>
              <a:t>Tabela Customer Reviews</a:t>
            </a:r>
          </a:p>
        </p:txBody>
      </p:sp>
      <p:sp>
        <p:nvSpPr>
          <p:cNvPr id="5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374DF83-6488-9B0A-15C6-F37D9BBF2BD2}"/>
              </a:ext>
            </a:extLst>
          </p:cNvPr>
          <p:cNvSpPr>
            <a:spLocks noGrp="1"/>
          </p:cNvSpPr>
          <p:nvPr>
            <p:ph idx="1"/>
          </p:nvPr>
        </p:nvSpPr>
        <p:spPr>
          <a:xfrm>
            <a:off x="630936" y="2807208"/>
            <a:ext cx="3429000" cy="3410712"/>
          </a:xfrm>
        </p:spPr>
        <p:txBody>
          <a:bodyPr anchor="t">
            <a:normAutofit fontScale="92500"/>
          </a:bodyPr>
          <a:lstStyle/>
          <a:p>
            <a:pPr marL="0" indent="0">
              <a:buNone/>
            </a:pPr>
            <a:r>
              <a:rPr lang="pt-BR" sz="2200" dirty="0"/>
              <a:t>Nesta tabela temos os comentários e a classificação feita pelos clientes em cada compra. Na coluna dos comentários fizemos um pequeno ajuste removendo os espaços duplos por espaços simples para melhorar nossa analise de sentimentos que será realizada utilizando Python.</a:t>
            </a:r>
          </a:p>
        </p:txBody>
      </p:sp>
      <p:pic>
        <p:nvPicPr>
          <p:cNvPr id="4" name="Imagem 3">
            <a:extLst>
              <a:ext uri="{FF2B5EF4-FFF2-40B4-BE49-F238E27FC236}">
                <a16:creationId xmlns:a16="http://schemas.microsoft.com/office/drawing/2014/main" id="{188F5908-6371-41D3-D2A9-5597B75F8F7C}"/>
              </a:ext>
            </a:extLst>
          </p:cNvPr>
          <p:cNvPicPr>
            <a:picLocks noChangeAspect="1"/>
          </p:cNvPicPr>
          <p:nvPr/>
        </p:nvPicPr>
        <p:blipFill>
          <a:blip r:embed="rId2"/>
          <a:stretch>
            <a:fillRect/>
          </a:stretch>
        </p:blipFill>
        <p:spPr>
          <a:xfrm>
            <a:off x="4654296" y="969550"/>
            <a:ext cx="6903720" cy="4918900"/>
          </a:xfrm>
          <a:prstGeom prst="rect">
            <a:avLst/>
          </a:prstGeom>
        </p:spPr>
      </p:pic>
    </p:spTree>
    <p:extLst>
      <p:ext uri="{BB962C8B-B14F-4D97-AF65-F5344CB8AC3E}">
        <p14:creationId xmlns:p14="http://schemas.microsoft.com/office/powerpoint/2010/main" val="113772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7AA23E-3AEE-EAB1-D1FD-DC3F19B793CC}"/>
            </a:ext>
          </a:extLst>
        </p:cNvPr>
        <p:cNvGrpSpPr/>
        <p:nvPr/>
      </p:nvGrpSpPr>
      <p:grpSpPr>
        <a:xfrm>
          <a:off x="0" y="0"/>
          <a:ext cx="0" cy="0"/>
          <a:chOff x="0" y="0"/>
          <a:chExt cx="0" cy="0"/>
        </a:xfrm>
      </p:grpSpPr>
      <p:sp useBgFill="1">
        <p:nvSpPr>
          <p:cNvPr id="70" name="Rectangle 6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AD586F-F806-8F2B-2648-1C48891465CB}"/>
              </a:ext>
            </a:extLst>
          </p:cNvPr>
          <p:cNvSpPr>
            <a:spLocks noGrp="1"/>
          </p:cNvSpPr>
          <p:nvPr>
            <p:ph type="title"/>
          </p:nvPr>
        </p:nvSpPr>
        <p:spPr>
          <a:xfrm>
            <a:off x="630936" y="639520"/>
            <a:ext cx="3429000" cy="1719072"/>
          </a:xfrm>
        </p:spPr>
        <p:txBody>
          <a:bodyPr anchor="b">
            <a:normAutofit/>
          </a:bodyPr>
          <a:lstStyle/>
          <a:p>
            <a:r>
              <a:rPr lang="pt-BR" sz="3800" dirty="0"/>
              <a:t>Tabela de avaliação</a:t>
            </a:r>
          </a:p>
        </p:txBody>
      </p:sp>
      <p:sp>
        <p:nvSpPr>
          <p:cNvPr id="7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43331C3-3451-3B82-D938-11FB4F349373}"/>
              </a:ext>
            </a:extLst>
          </p:cNvPr>
          <p:cNvSpPr>
            <a:spLocks noGrp="1"/>
          </p:cNvSpPr>
          <p:nvPr>
            <p:ph idx="1"/>
          </p:nvPr>
        </p:nvSpPr>
        <p:spPr>
          <a:xfrm>
            <a:off x="630936" y="2807208"/>
            <a:ext cx="3429000" cy="3410712"/>
          </a:xfrm>
        </p:spPr>
        <p:txBody>
          <a:bodyPr anchor="t">
            <a:normAutofit/>
          </a:bodyPr>
          <a:lstStyle/>
          <a:p>
            <a:pPr marL="0" indent="0">
              <a:buNone/>
            </a:pPr>
            <a:r>
              <a:rPr lang="pt-BR" sz="2000" dirty="0"/>
              <a:t>Podemos observar quais são as mídias com as quais os clientes mais interagem e qual conteúdo gerou mais engajamento para a marca.</a:t>
            </a:r>
          </a:p>
        </p:txBody>
      </p:sp>
      <p:pic>
        <p:nvPicPr>
          <p:cNvPr id="3" name="Imagem 2">
            <a:extLst>
              <a:ext uri="{FF2B5EF4-FFF2-40B4-BE49-F238E27FC236}">
                <a16:creationId xmlns:a16="http://schemas.microsoft.com/office/drawing/2014/main" id="{803D5D0F-7D19-3251-E7B8-4A700FBB3A9B}"/>
              </a:ext>
            </a:extLst>
          </p:cNvPr>
          <p:cNvPicPr>
            <a:picLocks noChangeAspect="1"/>
          </p:cNvPicPr>
          <p:nvPr/>
        </p:nvPicPr>
        <p:blipFill>
          <a:blip r:embed="rId2"/>
          <a:srcRect r="134" b="7843"/>
          <a:stretch/>
        </p:blipFill>
        <p:spPr>
          <a:xfrm>
            <a:off x="4654296" y="969550"/>
            <a:ext cx="6894426" cy="4533146"/>
          </a:xfrm>
          <a:prstGeom prst="rect">
            <a:avLst/>
          </a:prstGeom>
        </p:spPr>
      </p:pic>
    </p:spTree>
    <p:extLst>
      <p:ext uri="{BB962C8B-B14F-4D97-AF65-F5344CB8AC3E}">
        <p14:creationId xmlns:p14="http://schemas.microsoft.com/office/powerpoint/2010/main" val="66954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2988A7-8067-4153-5389-DFFB239DE4CE}"/>
            </a:ext>
          </a:extLst>
        </p:cNvPr>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C53327-95EF-D7C2-8E3D-B5C8D2AA18C5}"/>
              </a:ext>
            </a:extLst>
          </p:cNvPr>
          <p:cNvSpPr>
            <a:spLocks noGrp="1"/>
          </p:cNvSpPr>
          <p:nvPr>
            <p:ph type="title"/>
          </p:nvPr>
        </p:nvSpPr>
        <p:spPr>
          <a:xfrm>
            <a:off x="630936" y="639520"/>
            <a:ext cx="3429000" cy="1719072"/>
          </a:xfrm>
        </p:spPr>
        <p:txBody>
          <a:bodyPr anchor="b">
            <a:normAutofit/>
          </a:bodyPr>
          <a:lstStyle/>
          <a:p>
            <a:r>
              <a:rPr lang="pt-BR" sz="3800" dirty="0"/>
              <a:t>Tabela de interação dos clientes</a:t>
            </a:r>
          </a:p>
        </p:txBody>
      </p:sp>
      <p:sp>
        <p:nvSpPr>
          <p:cNvPr id="7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9179199-B705-D915-7C4C-CA9392BA0EF8}"/>
              </a:ext>
            </a:extLst>
          </p:cNvPr>
          <p:cNvSpPr>
            <a:spLocks noGrp="1"/>
          </p:cNvSpPr>
          <p:nvPr>
            <p:ph idx="1"/>
          </p:nvPr>
        </p:nvSpPr>
        <p:spPr>
          <a:xfrm>
            <a:off x="630936" y="2807208"/>
            <a:ext cx="3429000" cy="3410712"/>
          </a:xfrm>
        </p:spPr>
        <p:txBody>
          <a:bodyPr anchor="t">
            <a:normAutofit/>
          </a:bodyPr>
          <a:lstStyle/>
          <a:p>
            <a:pPr marL="0" indent="0">
              <a:buNone/>
            </a:pPr>
            <a:r>
              <a:rPr lang="pt-BR" sz="2200" dirty="0"/>
              <a:t>Nesta tabela analisamos quando e onde o cliente interage com o conteúdo da loja. </a:t>
            </a:r>
          </a:p>
        </p:txBody>
      </p:sp>
      <p:pic>
        <p:nvPicPr>
          <p:cNvPr id="5" name="Imagem 4">
            <a:extLst>
              <a:ext uri="{FF2B5EF4-FFF2-40B4-BE49-F238E27FC236}">
                <a16:creationId xmlns:a16="http://schemas.microsoft.com/office/drawing/2014/main" id="{9E38CDB5-84D3-65E1-21A1-7ADF11E09B33}"/>
              </a:ext>
            </a:extLst>
          </p:cNvPr>
          <p:cNvPicPr>
            <a:picLocks noChangeAspect="1"/>
          </p:cNvPicPr>
          <p:nvPr/>
        </p:nvPicPr>
        <p:blipFill>
          <a:blip r:embed="rId2"/>
          <a:stretch>
            <a:fillRect/>
          </a:stretch>
        </p:blipFill>
        <p:spPr>
          <a:xfrm>
            <a:off x="4654296" y="1211180"/>
            <a:ext cx="6903720" cy="4435640"/>
          </a:xfrm>
          <a:prstGeom prst="rect">
            <a:avLst/>
          </a:prstGeom>
        </p:spPr>
      </p:pic>
    </p:spTree>
    <p:extLst>
      <p:ext uri="{BB962C8B-B14F-4D97-AF65-F5344CB8AC3E}">
        <p14:creationId xmlns:p14="http://schemas.microsoft.com/office/powerpoint/2010/main" val="127960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BBF0EE-76C2-0B59-69E0-341A0DBD13A3}"/>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28667C-3889-4D7B-E396-0E9FC006A2BE}"/>
              </a:ext>
            </a:extLst>
          </p:cNvPr>
          <p:cNvSpPr>
            <a:spLocks noGrp="1"/>
          </p:cNvSpPr>
          <p:nvPr>
            <p:ph type="title"/>
          </p:nvPr>
        </p:nvSpPr>
        <p:spPr>
          <a:xfrm>
            <a:off x="630936" y="639520"/>
            <a:ext cx="3429000" cy="1719072"/>
          </a:xfrm>
        </p:spPr>
        <p:txBody>
          <a:bodyPr anchor="b">
            <a:normAutofit/>
          </a:bodyPr>
          <a:lstStyle/>
          <a:p>
            <a:r>
              <a:rPr lang="pt-BR" sz="4200"/>
              <a:t>Tabela Jornada do cliente</a:t>
            </a:r>
          </a:p>
        </p:txBody>
      </p:sp>
      <p:sp>
        <p:nvSpPr>
          <p:cNvPr id="8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BD09899-6D20-07A6-9726-DEF452DD5A40}"/>
              </a:ext>
            </a:extLst>
          </p:cNvPr>
          <p:cNvSpPr>
            <a:spLocks noGrp="1"/>
          </p:cNvSpPr>
          <p:nvPr>
            <p:ph idx="1"/>
          </p:nvPr>
        </p:nvSpPr>
        <p:spPr>
          <a:xfrm>
            <a:off x="630936" y="2807208"/>
            <a:ext cx="3429000" cy="3410712"/>
          </a:xfrm>
        </p:spPr>
        <p:txBody>
          <a:bodyPr anchor="t">
            <a:normAutofit/>
          </a:bodyPr>
          <a:lstStyle/>
          <a:p>
            <a:pPr marL="0" indent="0">
              <a:buNone/>
            </a:pPr>
            <a:r>
              <a:rPr lang="pt-BR" sz="2200" dirty="0"/>
              <a:t>Nesta tabela identificamos qual caminho o cliente percorreu até fechar a compra ou até desistir dela. Esta tabela teremos que dar uma atenção maior, pois foram identificados registros duplicados.</a:t>
            </a:r>
          </a:p>
        </p:txBody>
      </p:sp>
      <p:pic>
        <p:nvPicPr>
          <p:cNvPr id="4" name="Imagem 3">
            <a:extLst>
              <a:ext uri="{FF2B5EF4-FFF2-40B4-BE49-F238E27FC236}">
                <a16:creationId xmlns:a16="http://schemas.microsoft.com/office/drawing/2014/main" id="{AA69EE96-802E-3191-09CD-4E9E2697DB85}"/>
              </a:ext>
            </a:extLst>
          </p:cNvPr>
          <p:cNvPicPr>
            <a:picLocks noChangeAspect="1"/>
          </p:cNvPicPr>
          <p:nvPr/>
        </p:nvPicPr>
        <p:blipFill>
          <a:blip r:embed="rId2"/>
          <a:stretch>
            <a:fillRect/>
          </a:stretch>
        </p:blipFill>
        <p:spPr>
          <a:xfrm>
            <a:off x="5162705" y="640080"/>
            <a:ext cx="5886902" cy="5577840"/>
          </a:xfrm>
          <a:prstGeom prst="rect">
            <a:avLst/>
          </a:prstGeom>
        </p:spPr>
      </p:pic>
    </p:spTree>
    <p:extLst>
      <p:ext uri="{BB962C8B-B14F-4D97-AF65-F5344CB8AC3E}">
        <p14:creationId xmlns:p14="http://schemas.microsoft.com/office/powerpoint/2010/main" val="329780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39F37D-3969-235A-9B91-5ED2E62F60B4}"/>
            </a:ext>
          </a:extLst>
        </p:cNvPr>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56C29A-BA1B-FCF3-7828-B8D478B7BAFA}"/>
              </a:ext>
            </a:extLst>
          </p:cNvPr>
          <p:cNvSpPr>
            <a:spLocks noGrp="1"/>
          </p:cNvSpPr>
          <p:nvPr>
            <p:ph type="title"/>
          </p:nvPr>
        </p:nvSpPr>
        <p:spPr>
          <a:xfrm>
            <a:off x="630936" y="639520"/>
            <a:ext cx="3429000" cy="1719072"/>
          </a:xfrm>
        </p:spPr>
        <p:txBody>
          <a:bodyPr anchor="b">
            <a:normAutofit/>
          </a:bodyPr>
          <a:lstStyle/>
          <a:p>
            <a:r>
              <a:rPr lang="pt-BR" sz="4200"/>
              <a:t>Tabela Jornada do cliente</a:t>
            </a:r>
          </a:p>
        </p:txBody>
      </p:sp>
      <p:sp>
        <p:nvSpPr>
          <p:cNvPr id="9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8EFCAC5-7F03-C48B-CD84-349AC29F4447}"/>
              </a:ext>
            </a:extLst>
          </p:cNvPr>
          <p:cNvSpPr>
            <a:spLocks noGrp="1"/>
          </p:cNvSpPr>
          <p:nvPr>
            <p:ph idx="1"/>
          </p:nvPr>
        </p:nvSpPr>
        <p:spPr>
          <a:xfrm>
            <a:off x="630936" y="2807208"/>
            <a:ext cx="3429000" cy="3410712"/>
          </a:xfrm>
        </p:spPr>
        <p:txBody>
          <a:bodyPr anchor="t">
            <a:normAutofit lnSpcReduction="10000"/>
          </a:bodyPr>
          <a:lstStyle/>
          <a:p>
            <a:pPr marL="0" indent="0">
              <a:buNone/>
            </a:pPr>
            <a:r>
              <a:rPr lang="pt-BR" sz="2200" dirty="0"/>
              <a:t>Com esta query podemos identificar quais linhas possuem combinações de colunas duplicadas. Aqui criamos uma coluna para numerar cada combinação de colunas única e no final selecionamos as combinações que se repetem ao longo da tabela.</a:t>
            </a:r>
          </a:p>
        </p:txBody>
      </p:sp>
      <p:pic>
        <p:nvPicPr>
          <p:cNvPr id="5" name="Imagem 4">
            <a:extLst>
              <a:ext uri="{FF2B5EF4-FFF2-40B4-BE49-F238E27FC236}">
                <a16:creationId xmlns:a16="http://schemas.microsoft.com/office/drawing/2014/main" id="{873B3692-52D9-E169-8E75-7215B105B394}"/>
              </a:ext>
            </a:extLst>
          </p:cNvPr>
          <p:cNvPicPr>
            <a:picLocks noChangeAspect="1"/>
          </p:cNvPicPr>
          <p:nvPr/>
        </p:nvPicPr>
        <p:blipFill>
          <a:blip r:embed="rId2"/>
          <a:stretch>
            <a:fillRect/>
          </a:stretch>
        </p:blipFill>
        <p:spPr>
          <a:xfrm>
            <a:off x="4654296" y="995439"/>
            <a:ext cx="6903720" cy="4867122"/>
          </a:xfrm>
          <a:prstGeom prst="rect">
            <a:avLst/>
          </a:prstGeom>
        </p:spPr>
      </p:pic>
    </p:spTree>
    <p:extLst>
      <p:ext uri="{BB962C8B-B14F-4D97-AF65-F5344CB8AC3E}">
        <p14:creationId xmlns:p14="http://schemas.microsoft.com/office/powerpoint/2010/main" val="2998545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7E6510FC-5035-C7FB-BAB6-2397B938875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pt-BR" sz="2200" dirty="0" err="1"/>
              <a:t>row_num</a:t>
            </a:r>
            <a:r>
              <a:rPr lang="pt-BR" sz="2200" dirty="0"/>
              <a:t> &gt; 1 indica que a coluna aparece mais de uma vez ao longo da tabela, sendo </a:t>
            </a:r>
            <a:r>
              <a:rPr lang="pt-BR" sz="2200" dirty="0" err="1"/>
              <a:t>row_num</a:t>
            </a:r>
            <a:r>
              <a:rPr lang="pt-BR" sz="2200" dirty="0"/>
              <a:t> a numeração daquela combinação. Se </a:t>
            </a:r>
            <a:r>
              <a:rPr lang="pt-BR" sz="2200" dirty="0" err="1"/>
              <a:t>row_num</a:t>
            </a:r>
            <a:r>
              <a:rPr lang="pt-BR" sz="2200" dirty="0"/>
              <a:t> = 2, isso significa que é a 2° vez que esta coluna aparece na tabela.</a:t>
            </a:r>
          </a:p>
        </p:txBody>
      </p:sp>
      <p:pic>
        <p:nvPicPr>
          <p:cNvPr id="5" name="Espaço Reservado para Conteúdo 4">
            <a:extLst>
              <a:ext uri="{FF2B5EF4-FFF2-40B4-BE49-F238E27FC236}">
                <a16:creationId xmlns:a16="http://schemas.microsoft.com/office/drawing/2014/main" id="{26A12B68-F922-12CB-B212-3EC1A9B35FAC}"/>
              </a:ext>
            </a:extLst>
          </p:cNvPr>
          <p:cNvPicPr>
            <a:picLocks noGrp="1" noChangeAspect="1"/>
          </p:cNvPicPr>
          <p:nvPr>
            <p:ph idx="1"/>
          </p:nvPr>
        </p:nvPicPr>
        <p:blipFill>
          <a:blip r:embed="rId2"/>
          <a:stretch>
            <a:fillRect/>
          </a:stretch>
        </p:blipFill>
        <p:spPr>
          <a:xfrm>
            <a:off x="4654296" y="815271"/>
            <a:ext cx="6903720" cy="5227457"/>
          </a:xfrm>
          <a:prstGeom prst="rect">
            <a:avLst/>
          </a:prstGeom>
        </p:spPr>
      </p:pic>
      <p:sp>
        <p:nvSpPr>
          <p:cNvPr id="21" name="Retângulo 20">
            <a:extLst>
              <a:ext uri="{FF2B5EF4-FFF2-40B4-BE49-F238E27FC236}">
                <a16:creationId xmlns:a16="http://schemas.microsoft.com/office/drawing/2014/main" id="{82EF5D2E-BFCE-C6AA-B086-BCB809F09A4D}"/>
              </a:ext>
            </a:extLst>
          </p:cNvPr>
          <p:cNvSpPr/>
          <p:nvPr/>
        </p:nvSpPr>
        <p:spPr>
          <a:xfrm>
            <a:off x="10873212" y="1068309"/>
            <a:ext cx="684804" cy="497441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F18BAD3D-E222-4545-F5FD-7243DEE7F68A}"/>
              </a:ext>
            </a:extLst>
          </p:cNvPr>
          <p:cNvSpPr/>
          <p:nvPr/>
        </p:nvSpPr>
        <p:spPr>
          <a:xfrm>
            <a:off x="10154653" y="2473693"/>
            <a:ext cx="684804" cy="87589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5BD9B7A6-CF03-3531-27E7-8E2C604C2F63}"/>
              </a:ext>
            </a:extLst>
          </p:cNvPr>
          <p:cNvSpPr/>
          <p:nvPr/>
        </p:nvSpPr>
        <p:spPr>
          <a:xfrm>
            <a:off x="5028883" y="2451251"/>
            <a:ext cx="5810574" cy="35595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1856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70592D-9DB8-83F5-E99A-18628E73DDA0}"/>
            </a:ext>
          </a:extLst>
        </p:cNvPr>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48D88E-FBA5-EF01-4F32-C7492793E849}"/>
              </a:ext>
            </a:extLst>
          </p:cNvPr>
          <p:cNvSpPr>
            <a:spLocks noGrp="1"/>
          </p:cNvSpPr>
          <p:nvPr>
            <p:ph type="title"/>
          </p:nvPr>
        </p:nvSpPr>
        <p:spPr>
          <a:xfrm>
            <a:off x="630936" y="639520"/>
            <a:ext cx="3429000" cy="1719072"/>
          </a:xfrm>
        </p:spPr>
        <p:txBody>
          <a:bodyPr anchor="b">
            <a:normAutofit/>
          </a:bodyPr>
          <a:lstStyle/>
          <a:p>
            <a:r>
              <a:rPr lang="pt-BR" sz="4200" dirty="0"/>
              <a:t>Tabela Jornada do cliente</a:t>
            </a:r>
          </a:p>
        </p:txBody>
      </p:sp>
      <p:sp>
        <p:nvSpPr>
          <p:cNvPr id="9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CEBD084-254F-E6E3-3FBC-5E083123AB61}"/>
              </a:ext>
            </a:extLst>
          </p:cNvPr>
          <p:cNvSpPr>
            <a:spLocks noGrp="1"/>
          </p:cNvSpPr>
          <p:nvPr>
            <p:ph idx="1"/>
          </p:nvPr>
        </p:nvSpPr>
        <p:spPr>
          <a:xfrm>
            <a:off x="630936" y="2807208"/>
            <a:ext cx="3429000" cy="3410712"/>
          </a:xfrm>
        </p:spPr>
        <p:txBody>
          <a:bodyPr anchor="t">
            <a:normAutofit/>
          </a:bodyPr>
          <a:lstStyle/>
          <a:p>
            <a:pPr marL="0" indent="0">
              <a:buNone/>
            </a:pPr>
            <a:r>
              <a:rPr lang="pt-BR" sz="2000" dirty="0"/>
              <a:t>Fazendo a pesquisa para quando </a:t>
            </a:r>
            <a:r>
              <a:rPr lang="pt-BR" sz="2000" dirty="0" err="1"/>
              <a:t>row_num</a:t>
            </a:r>
            <a:r>
              <a:rPr lang="pt-BR" sz="2000" dirty="0"/>
              <a:t> = 1, vamos ter apenas as linhas que não possuem combinações duplicadas. Além disso, aqui preenchemos os valores de </a:t>
            </a:r>
            <a:r>
              <a:rPr lang="pt-BR" sz="2000" dirty="0" err="1"/>
              <a:t>Duration</a:t>
            </a:r>
            <a:r>
              <a:rPr lang="pt-BR" sz="2000" dirty="0"/>
              <a:t> primeiramente com a média dos valores do mesmo dia da linha ou caso todos os valores do dia sejam NULL, a linha é preenchida com a média global de NULL.</a:t>
            </a:r>
          </a:p>
        </p:txBody>
      </p:sp>
      <p:pic>
        <p:nvPicPr>
          <p:cNvPr id="4" name="Imagem 3">
            <a:extLst>
              <a:ext uri="{FF2B5EF4-FFF2-40B4-BE49-F238E27FC236}">
                <a16:creationId xmlns:a16="http://schemas.microsoft.com/office/drawing/2014/main" id="{D4F45805-4FF5-551C-3381-EF67EBFEE019}"/>
              </a:ext>
            </a:extLst>
          </p:cNvPr>
          <p:cNvPicPr>
            <a:picLocks noChangeAspect="1"/>
          </p:cNvPicPr>
          <p:nvPr/>
        </p:nvPicPr>
        <p:blipFill>
          <a:blip r:embed="rId2"/>
          <a:stretch>
            <a:fillRect/>
          </a:stretch>
        </p:blipFill>
        <p:spPr>
          <a:xfrm>
            <a:off x="4654296" y="1504589"/>
            <a:ext cx="6903720" cy="3848822"/>
          </a:xfrm>
          <a:prstGeom prst="rect">
            <a:avLst/>
          </a:prstGeom>
        </p:spPr>
      </p:pic>
      <p:sp>
        <p:nvSpPr>
          <p:cNvPr id="6" name="CaixaDeTexto 5">
            <a:extLst>
              <a:ext uri="{FF2B5EF4-FFF2-40B4-BE49-F238E27FC236}">
                <a16:creationId xmlns:a16="http://schemas.microsoft.com/office/drawing/2014/main" id="{DF156ADE-5332-8C54-4165-87231F433F44}"/>
              </a:ext>
            </a:extLst>
          </p:cNvPr>
          <p:cNvSpPr txBox="1"/>
          <p:nvPr/>
        </p:nvSpPr>
        <p:spPr>
          <a:xfrm>
            <a:off x="4654296" y="5571589"/>
            <a:ext cx="6953314" cy="646331"/>
          </a:xfrm>
          <a:prstGeom prst="rect">
            <a:avLst/>
          </a:prstGeom>
          <a:noFill/>
        </p:spPr>
        <p:txBody>
          <a:bodyPr wrap="none" rtlCol="0">
            <a:spAutoFit/>
          </a:bodyPr>
          <a:lstStyle/>
          <a:p>
            <a:r>
              <a:rPr lang="pt-BR" dirty="0"/>
              <a:t>Exemplo onde todos os dias a coluna ‘</a:t>
            </a:r>
            <a:r>
              <a:rPr lang="pt-BR" dirty="0" err="1"/>
              <a:t>Duration</a:t>
            </a:r>
            <a:r>
              <a:rPr lang="pt-BR" dirty="0"/>
              <a:t>’ possui valores nulos</a:t>
            </a:r>
            <a:br>
              <a:rPr lang="pt-BR" dirty="0"/>
            </a:br>
            <a:r>
              <a:rPr lang="pt-BR" dirty="0" err="1"/>
              <a:t>VisitData</a:t>
            </a:r>
            <a:r>
              <a:rPr lang="pt-BR" dirty="0"/>
              <a:t> = 2025-08-01</a:t>
            </a:r>
          </a:p>
        </p:txBody>
      </p:sp>
    </p:spTree>
    <p:extLst>
      <p:ext uri="{BB962C8B-B14F-4D97-AF65-F5344CB8AC3E}">
        <p14:creationId xmlns:p14="http://schemas.microsoft.com/office/powerpoint/2010/main" val="142454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03738-658C-B9F4-1352-382B3CAA7B00}"/>
              </a:ext>
            </a:extLst>
          </p:cNvPr>
          <p:cNvSpPr>
            <a:spLocks noGrp="1"/>
          </p:cNvSpPr>
          <p:nvPr>
            <p:ph type="title"/>
          </p:nvPr>
        </p:nvSpPr>
        <p:spPr/>
        <p:txBody>
          <a:bodyPr/>
          <a:lstStyle/>
          <a:p>
            <a:r>
              <a:rPr lang="pt-BR" sz="4400" b="1" dirty="0"/>
              <a:t>Introdução ao problema de negócio</a:t>
            </a:r>
            <a:br>
              <a:rPr lang="pt-BR" sz="4400" b="1" dirty="0"/>
            </a:br>
            <a:endParaRPr lang="pt-BR" dirty="0"/>
          </a:p>
        </p:txBody>
      </p:sp>
      <p:sp>
        <p:nvSpPr>
          <p:cNvPr id="3" name="Espaço Reservado para Conteúdo 2">
            <a:extLst>
              <a:ext uri="{FF2B5EF4-FFF2-40B4-BE49-F238E27FC236}">
                <a16:creationId xmlns:a16="http://schemas.microsoft.com/office/drawing/2014/main" id="{98FB5A20-001C-4018-E2B5-690A5BDC0B9D}"/>
              </a:ext>
            </a:extLst>
          </p:cNvPr>
          <p:cNvSpPr>
            <a:spLocks noGrp="1"/>
          </p:cNvSpPr>
          <p:nvPr>
            <p:ph idx="1"/>
          </p:nvPr>
        </p:nvSpPr>
        <p:spPr/>
        <p:txBody>
          <a:bodyPr>
            <a:normAutofit fontScale="55000" lnSpcReduction="20000"/>
          </a:bodyPr>
          <a:lstStyle/>
          <a:p>
            <a:pPr marL="0" indent="0" algn="just">
              <a:lnSpc>
                <a:spcPct val="107000"/>
              </a:lnSpc>
              <a:spcAft>
                <a:spcPts val="800"/>
              </a:spcAft>
              <a:buNone/>
            </a:pPr>
            <a:r>
              <a:rPr lang="pt-BR" sz="2800" kern="100" dirty="0">
                <a:effectLst/>
                <a:latin typeface="Aptos" panose="020B0004020202020204" pitchFamily="34" charset="0"/>
                <a:ea typeface="Aptos" panose="020B0004020202020204" pitchFamily="34" charset="0"/>
                <a:cs typeface="Times New Roman" panose="02020603050405020304" pitchFamily="18" charset="0"/>
              </a:rPr>
              <a:t>A empresa </a:t>
            </a:r>
            <a:r>
              <a:rPr lang="pt-BR" sz="2800" kern="100" dirty="0" err="1">
                <a:effectLst/>
                <a:latin typeface="Aptos" panose="020B0004020202020204" pitchFamily="34" charset="0"/>
                <a:ea typeface="Aptos" panose="020B0004020202020204" pitchFamily="34" charset="0"/>
                <a:cs typeface="Times New Roman" panose="02020603050405020304" pitchFamily="18" charset="0"/>
              </a:rPr>
              <a:t>ShopEasy</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uma empresa de ____ online, está enfrentando uma </a:t>
            </a:r>
            <a:r>
              <a:rPr lang="pt-BR" sz="2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redução no engajamento dos seus clientes</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e na </a:t>
            </a:r>
            <a:r>
              <a:rPr lang="pt-BR" sz="2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conversão de vendas nas suas campanhas de marketing</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Eles procuram ajuda para entender e conduzir o detalhamento dos dados e </a:t>
            </a:r>
            <a:r>
              <a:rPr lang="pt-BR" sz="2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identificar quais áreas podem melhorar as suas estratégias de marketing</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lgn="just">
              <a:lnSpc>
                <a:spcPct val="107000"/>
              </a:lnSpc>
              <a:spcAft>
                <a:spcPts val="800"/>
              </a:spcAft>
              <a:buNone/>
            </a:pPr>
            <a:r>
              <a:rPr lang="pt-BR" sz="2800" kern="100" dirty="0">
                <a:effectLst/>
                <a:latin typeface="Aptos" panose="020B0004020202020204" pitchFamily="34" charset="0"/>
                <a:ea typeface="Aptos" panose="020B0004020202020204" pitchFamily="34" charset="0"/>
                <a:cs typeface="Times New Roman" panose="02020603050405020304" pitchFamily="18" charset="0"/>
              </a:rPr>
              <a:t>Pontos chave:</a:t>
            </a:r>
          </a:p>
          <a:p>
            <a:pPr marL="342900" lvl="0" indent="-342900" algn="just">
              <a:lnSpc>
                <a:spcPct val="107000"/>
              </a:lnSpc>
              <a:buFont typeface="Symbol" panose="05050102010706020507" pitchFamily="18" charset="2"/>
              <a:buChar char=""/>
            </a:pPr>
            <a:r>
              <a:rPr lang="pt-BR" sz="2800" b="1" kern="100" dirty="0">
                <a:effectLst/>
                <a:latin typeface="Aptos" panose="020B0004020202020204" pitchFamily="34" charset="0"/>
                <a:ea typeface="Aptos" panose="020B0004020202020204" pitchFamily="34" charset="0"/>
                <a:cs typeface="Times New Roman" panose="02020603050405020304" pitchFamily="18" charset="0"/>
              </a:rPr>
              <a:t>Redução do engajamento dos clientes com a marca:</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O </a:t>
            </a:r>
            <a:r>
              <a:rPr lang="pt-BR" sz="2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número de clientes que interagem com o site</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e os conteúdos de marketing caiu;</a:t>
            </a:r>
          </a:p>
          <a:p>
            <a:pPr marL="342900" lvl="0" indent="-342900" algn="just">
              <a:lnSpc>
                <a:spcPct val="107000"/>
              </a:lnSpc>
              <a:buFont typeface="Symbol" panose="05050102010706020507" pitchFamily="18" charset="2"/>
              <a:buChar char=""/>
            </a:pPr>
            <a:r>
              <a:rPr lang="pt-BR" sz="2800" b="1" kern="100" dirty="0">
                <a:effectLst/>
                <a:latin typeface="Aptos" panose="020B0004020202020204" pitchFamily="34" charset="0"/>
                <a:ea typeface="Aptos" panose="020B0004020202020204" pitchFamily="34" charset="0"/>
                <a:cs typeface="Times New Roman" panose="02020603050405020304" pitchFamily="18" charset="0"/>
              </a:rPr>
              <a:t>Queda na conversão de vendas:</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a:t>
            </a:r>
            <a:r>
              <a:rPr lang="pt-BR" sz="2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Poucos clientes que visitam o site estão sendo convertidos</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a fechar uma venda;</a:t>
            </a:r>
          </a:p>
          <a:p>
            <a:pPr marL="342900" lvl="0" indent="-342900" algn="just">
              <a:lnSpc>
                <a:spcPct val="107000"/>
              </a:lnSpc>
              <a:buFont typeface="Symbol" panose="05050102010706020507" pitchFamily="18" charset="2"/>
              <a:buChar char=""/>
            </a:pPr>
            <a:r>
              <a:rPr lang="pt-BR" sz="2800" b="1" kern="100" dirty="0">
                <a:effectLst/>
                <a:latin typeface="Aptos" panose="020B0004020202020204" pitchFamily="34" charset="0"/>
                <a:ea typeface="Aptos" panose="020B0004020202020204" pitchFamily="34" charset="0"/>
                <a:cs typeface="Times New Roman" panose="02020603050405020304" pitchFamily="18" charset="0"/>
              </a:rPr>
              <a:t>Altos investimentos em marketing:</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Investimentos significantes em </a:t>
            </a:r>
            <a:r>
              <a:rPr lang="pt-BR" sz="2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campanhas de marketing não estão trazendo os retornos esperados</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gn="just">
              <a:lnSpc>
                <a:spcPct val="107000"/>
              </a:lnSpc>
              <a:spcAft>
                <a:spcPts val="800"/>
              </a:spcAft>
              <a:buFont typeface="Symbol" panose="05050102010706020507" pitchFamily="18" charset="2"/>
              <a:buChar char=""/>
            </a:pPr>
            <a:r>
              <a:rPr lang="pt-BR" sz="2800" b="1" kern="100" dirty="0">
                <a:effectLst/>
                <a:latin typeface="Aptos" panose="020B0004020202020204" pitchFamily="34" charset="0"/>
                <a:ea typeface="Aptos" panose="020B0004020202020204" pitchFamily="34" charset="0"/>
                <a:cs typeface="Times New Roman" panose="02020603050405020304" pitchFamily="18" charset="0"/>
              </a:rPr>
              <a:t>Necessidade de receber feedbacks dos clientes para análise:</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Poucos clientes estão avaliando a loja, </a:t>
            </a:r>
            <a:r>
              <a:rPr lang="pt-BR" sz="2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entender a opinião dos clientes</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é essencial para melhorar o engajamento no site e as conversões das campanhas de marketing.</a:t>
            </a:r>
          </a:p>
          <a:p>
            <a:endParaRPr lang="pt-BR" dirty="0"/>
          </a:p>
        </p:txBody>
      </p:sp>
    </p:spTree>
    <p:extLst>
      <p:ext uri="{BB962C8B-B14F-4D97-AF65-F5344CB8AC3E}">
        <p14:creationId xmlns:p14="http://schemas.microsoft.com/office/powerpoint/2010/main" val="2422866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6BA816-3D69-D145-4EA7-A73631A997C2}"/>
            </a:ext>
          </a:extLst>
        </p:cNvPr>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A351B5-10F4-1ED1-EABB-E99F324FBA8C}"/>
              </a:ext>
            </a:extLst>
          </p:cNvPr>
          <p:cNvSpPr>
            <a:spLocks noGrp="1"/>
          </p:cNvSpPr>
          <p:nvPr>
            <p:ph type="title"/>
          </p:nvPr>
        </p:nvSpPr>
        <p:spPr>
          <a:xfrm>
            <a:off x="630936" y="639520"/>
            <a:ext cx="3429000" cy="1719072"/>
          </a:xfrm>
        </p:spPr>
        <p:txBody>
          <a:bodyPr anchor="b">
            <a:normAutofit/>
          </a:bodyPr>
          <a:lstStyle/>
          <a:p>
            <a:r>
              <a:rPr lang="pt-BR" sz="4200" dirty="0"/>
              <a:t>Tabela Jornada do cliente</a:t>
            </a:r>
          </a:p>
        </p:txBody>
      </p:sp>
      <p:sp>
        <p:nvSpPr>
          <p:cNvPr id="10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96D88C0-1EA6-4B12-144B-EF7CE6BC5CE1}"/>
              </a:ext>
            </a:extLst>
          </p:cNvPr>
          <p:cNvSpPr>
            <a:spLocks noGrp="1"/>
          </p:cNvSpPr>
          <p:nvPr>
            <p:ph idx="1"/>
          </p:nvPr>
        </p:nvSpPr>
        <p:spPr>
          <a:xfrm>
            <a:off x="630936" y="2807208"/>
            <a:ext cx="3429000" cy="3410712"/>
          </a:xfrm>
        </p:spPr>
        <p:txBody>
          <a:bodyPr anchor="t">
            <a:normAutofit/>
          </a:bodyPr>
          <a:lstStyle/>
          <a:p>
            <a:pPr marL="0" indent="0">
              <a:buNone/>
            </a:pPr>
            <a:r>
              <a:rPr lang="pt-BR" sz="2000" dirty="0"/>
              <a:t>Valores destacados preenchidos com a média global de ‘</a:t>
            </a:r>
            <a:r>
              <a:rPr lang="pt-BR" sz="2000" dirty="0" err="1"/>
              <a:t>Duration</a:t>
            </a:r>
            <a:r>
              <a:rPr lang="pt-BR" sz="2000" dirty="0"/>
              <a:t>’. Deixamos também </a:t>
            </a:r>
            <a:r>
              <a:rPr lang="pt-BR" sz="2000" dirty="0" err="1"/>
              <a:t>Stage</a:t>
            </a:r>
            <a:r>
              <a:rPr lang="pt-BR" sz="2000" dirty="0"/>
              <a:t> com valores em maiúsculo para gerar uma maior consistência nos próximo processos de analise.</a:t>
            </a:r>
          </a:p>
        </p:txBody>
      </p:sp>
      <p:pic>
        <p:nvPicPr>
          <p:cNvPr id="5" name="Imagem 4">
            <a:extLst>
              <a:ext uri="{FF2B5EF4-FFF2-40B4-BE49-F238E27FC236}">
                <a16:creationId xmlns:a16="http://schemas.microsoft.com/office/drawing/2014/main" id="{A0D4F286-33D4-4FE2-30C7-7E6F5DAED82A}"/>
              </a:ext>
            </a:extLst>
          </p:cNvPr>
          <p:cNvPicPr>
            <a:picLocks noChangeAspect="1"/>
          </p:cNvPicPr>
          <p:nvPr/>
        </p:nvPicPr>
        <p:blipFill>
          <a:blip r:embed="rId2"/>
          <a:stretch>
            <a:fillRect/>
          </a:stretch>
        </p:blipFill>
        <p:spPr>
          <a:xfrm>
            <a:off x="5091107" y="640080"/>
            <a:ext cx="6030097" cy="5577840"/>
          </a:xfrm>
          <a:prstGeom prst="rect">
            <a:avLst/>
          </a:prstGeom>
        </p:spPr>
      </p:pic>
      <p:sp>
        <p:nvSpPr>
          <p:cNvPr id="8" name="Retângulo 7">
            <a:extLst>
              <a:ext uri="{FF2B5EF4-FFF2-40B4-BE49-F238E27FC236}">
                <a16:creationId xmlns:a16="http://schemas.microsoft.com/office/drawing/2014/main" id="{DA5B4A95-2ECA-2267-A9B8-019176915AE9}"/>
              </a:ext>
            </a:extLst>
          </p:cNvPr>
          <p:cNvSpPr/>
          <p:nvPr/>
        </p:nvSpPr>
        <p:spPr>
          <a:xfrm>
            <a:off x="7834963" y="2069432"/>
            <a:ext cx="3147461" cy="50432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de Seta Reta 10">
            <a:extLst>
              <a:ext uri="{FF2B5EF4-FFF2-40B4-BE49-F238E27FC236}">
                <a16:creationId xmlns:a16="http://schemas.microsoft.com/office/drawing/2014/main" id="{C3B6BA6F-C08D-DA4F-7C24-BADBBE6E7F09}"/>
              </a:ext>
            </a:extLst>
          </p:cNvPr>
          <p:cNvCxnSpPr/>
          <p:nvPr/>
        </p:nvCxnSpPr>
        <p:spPr>
          <a:xfrm flipH="1">
            <a:off x="10982424" y="1206684"/>
            <a:ext cx="1029903" cy="789271"/>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742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E14EF2-DB67-BBB2-D7D0-EC99EB7AB331}"/>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2BE19C4-7EB7-70ED-78C8-6DC36B5EA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771FA7C-DA02-7CF2-F794-CB7C8D99F9C6}"/>
              </a:ext>
            </a:extLst>
          </p:cNvPr>
          <p:cNvSpPr>
            <a:spLocks noGrp="1"/>
          </p:cNvSpPr>
          <p:nvPr>
            <p:ph type="ctrTitle"/>
          </p:nvPr>
        </p:nvSpPr>
        <p:spPr>
          <a:xfrm>
            <a:off x="838200" y="451381"/>
            <a:ext cx="10512552" cy="4066540"/>
          </a:xfrm>
        </p:spPr>
        <p:txBody>
          <a:bodyPr anchor="b">
            <a:normAutofit/>
          </a:bodyPr>
          <a:lstStyle/>
          <a:p>
            <a:pPr algn="l"/>
            <a:r>
              <a:rPr lang="pt-BR" sz="6600"/>
              <a:t>ANÁLISE DE SENTIMENTOS DOS COMENTÁRIOS </a:t>
            </a:r>
            <a:endParaRPr lang="pt-BR" sz="6600" dirty="0"/>
          </a:p>
        </p:txBody>
      </p:sp>
      <p:sp>
        <p:nvSpPr>
          <p:cNvPr id="16" name="sketch line">
            <a:extLst>
              <a:ext uri="{FF2B5EF4-FFF2-40B4-BE49-F238E27FC236}">
                <a16:creationId xmlns:a16="http://schemas.microsoft.com/office/drawing/2014/main" id="{C7DAF229-0B67-3F7B-52D6-4E18D9B52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29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A20571E-1011-D22D-8F9D-6658F4D40B4A}"/>
              </a:ext>
            </a:extLst>
          </p:cNvPr>
          <p:cNvSpPr>
            <a:spLocks noGrp="1"/>
          </p:cNvSpPr>
          <p:nvPr>
            <p:ph type="title"/>
          </p:nvPr>
        </p:nvSpPr>
        <p:spPr>
          <a:xfrm>
            <a:off x="630936" y="639520"/>
            <a:ext cx="3429000" cy="1719072"/>
          </a:xfrm>
        </p:spPr>
        <p:txBody>
          <a:bodyPr anchor="b">
            <a:normAutofit/>
          </a:bodyPr>
          <a:lstStyle/>
          <a:p>
            <a:r>
              <a:rPr lang="pt-BR" sz="5400" dirty="0"/>
              <a:t>Preparando ambiente</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DF7A4C7-03AE-FA79-AE99-A1A03D5F860B}"/>
              </a:ext>
            </a:extLst>
          </p:cNvPr>
          <p:cNvSpPr>
            <a:spLocks noGrp="1"/>
          </p:cNvSpPr>
          <p:nvPr>
            <p:ph idx="1"/>
          </p:nvPr>
        </p:nvSpPr>
        <p:spPr>
          <a:xfrm>
            <a:off x="630936" y="2807208"/>
            <a:ext cx="3429000" cy="3410712"/>
          </a:xfrm>
        </p:spPr>
        <p:txBody>
          <a:bodyPr anchor="t">
            <a:normAutofit/>
          </a:bodyPr>
          <a:lstStyle/>
          <a:p>
            <a:pPr marL="0" indent="0">
              <a:buNone/>
            </a:pPr>
            <a:r>
              <a:rPr lang="pt-BR" sz="2200" dirty="0"/>
              <a:t>Na IDE fazemos a instalação da biblioteca a ser utilizada, no nosso caso utilizamos a </a:t>
            </a:r>
            <a:r>
              <a:rPr lang="pt-BR" sz="2200" b="1" dirty="0" err="1"/>
              <a:t>nltk</a:t>
            </a:r>
            <a:r>
              <a:rPr lang="pt-BR" sz="2200" dirty="0"/>
              <a:t>.</a:t>
            </a:r>
          </a:p>
          <a:p>
            <a:endParaRPr lang="pt-BR" sz="2200" dirty="0"/>
          </a:p>
        </p:txBody>
      </p:sp>
      <p:pic>
        <p:nvPicPr>
          <p:cNvPr id="5" name="Imagem 4">
            <a:extLst>
              <a:ext uri="{FF2B5EF4-FFF2-40B4-BE49-F238E27FC236}">
                <a16:creationId xmlns:a16="http://schemas.microsoft.com/office/drawing/2014/main" id="{10AC4A63-EC92-1B02-084C-79BF01DEC870}"/>
              </a:ext>
            </a:extLst>
          </p:cNvPr>
          <p:cNvPicPr>
            <a:picLocks noChangeAspect="1"/>
          </p:cNvPicPr>
          <p:nvPr/>
        </p:nvPicPr>
        <p:blipFill>
          <a:blip r:embed="rId2"/>
          <a:srcRect t="18863" r="3044" b="42054"/>
          <a:stretch/>
        </p:blipFill>
        <p:spPr>
          <a:xfrm>
            <a:off x="4654296" y="2599069"/>
            <a:ext cx="6903720" cy="1659862"/>
          </a:xfrm>
          <a:prstGeom prst="rect">
            <a:avLst/>
          </a:prstGeom>
        </p:spPr>
      </p:pic>
    </p:spTree>
    <p:extLst>
      <p:ext uri="{BB962C8B-B14F-4D97-AF65-F5344CB8AC3E}">
        <p14:creationId xmlns:p14="http://schemas.microsoft.com/office/powerpoint/2010/main" val="2638009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13A6C5-DE3F-A474-63A6-D9103A0A584B}"/>
            </a:ext>
          </a:extLst>
        </p:cNvPr>
        <p:cNvGrpSpPr/>
        <p:nvPr/>
      </p:nvGrpSpPr>
      <p:grpSpPr>
        <a:xfrm>
          <a:off x="0" y="0"/>
          <a:ext cx="0" cy="0"/>
          <a:chOff x="0" y="0"/>
          <a:chExt cx="0" cy="0"/>
        </a:xfrm>
      </p:grpSpPr>
      <p:sp useBgFill="1">
        <p:nvSpPr>
          <p:cNvPr id="49" name="Rectangle 4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0442AE2-1C5F-AF50-1843-ACE49D0E9EB0}"/>
              </a:ext>
            </a:extLst>
          </p:cNvPr>
          <p:cNvSpPr>
            <a:spLocks noGrp="1"/>
          </p:cNvSpPr>
          <p:nvPr>
            <p:ph type="title"/>
          </p:nvPr>
        </p:nvSpPr>
        <p:spPr>
          <a:xfrm>
            <a:off x="630936" y="457200"/>
            <a:ext cx="4343400" cy="1929384"/>
          </a:xfrm>
        </p:spPr>
        <p:txBody>
          <a:bodyPr anchor="ctr">
            <a:normAutofit/>
          </a:bodyPr>
          <a:lstStyle/>
          <a:p>
            <a:r>
              <a:rPr lang="pt-BR" sz="4800" dirty="0"/>
              <a:t>Preparando ambiente</a:t>
            </a:r>
          </a:p>
        </p:txBody>
      </p:sp>
      <p:sp>
        <p:nvSpPr>
          <p:cNvPr id="5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AB038B1F-CC80-7147-2588-30CFD46D5ABA}"/>
              </a:ext>
            </a:extLst>
          </p:cNvPr>
          <p:cNvSpPr>
            <a:spLocks noGrp="1"/>
          </p:cNvSpPr>
          <p:nvPr>
            <p:ph idx="1"/>
          </p:nvPr>
        </p:nvSpPr>
        <p:spPr>
          <a:xfrm>
            <a:off x="5541263" y="457200"/>
            <a:ext cx="6007608" cy="1929384"/>
          </a:xfrm>
        </p:spPr>
        <p:txBody>
          <a:bodyPr anchor="ctr">
            <a:normAutofit/>
          </a:bodyPr>
          <a:lstStyle/>
          <a:p>
            <a:pPr marL="0" indent="0">
              <a:buNone/>
            </a:pPr>
            <a:r>
              <a:rPr lang="pt-BR" sz="1900"/>
              <a:t>Exemplificando a ferramenta, vamos utilizar uma frase para ser classificada e analisar os resultados. Neste caso, tivemos neg: 0, neu: 0,417, pos;0,583 e compound:0,6369. O que vamos utilizar para classificar o comentário em positivo ou negativo será o </a:t>
            </a:r>
            <a:r>
              <a:rPr lang="pt-BR" sz="1900" b="1"/>
              <a:t>compound </a:t>
            </a:r>
            <a:r>
              <a:rPr lang="pt-BR" sz="1900"/>
              <a:t>que poder ir de -1 a 1, sendo 1 o mais positivo possível. </a:t>
            </a:r>
            <a:endParaRPr lang="pt-BR" sz="1900" b="1"/>
          </a:p>
          <a:p>
            <a:endParaRPr lang="pt-BR" sz="1900"/>
          </a:p>
        </p:txBody>
      </p:sp>
      <p:pic>
        <p:nvPicPr>
          <p:cNvPr id="6" name="Imagem 5">
            <a:extLst>
              <a:ext uri="{FF2B5EF4-FFF2-40B4-BE49-F238E27FC236}">
                <a16:creationId xmlns:a16="http://schemas.microsoft.com/office/drawing/2014/main" id="{BF09C728-90F7-121F-58E5-49CDEB4EF017}"/>
              </a:ext>
            </a:extLst>
          </p:cNvPr>
          <p:cNvPicPr>
            <a:picLocks noChangeAspect="1"/>
          </p:cNvPicPr>
          <p:nvPr/>
        </p:nvPicPr>
        <p:blipFill>
          <a:blip r:embed="rId2"/>
          <a:stretch>
            <a:fillRect/>
          </a:stretch>
        </p:blipFill>
        <p:spPr>
          <a:xfrm>
            <a:off x="723002" y="2569464"/>
            <a:ext cx="4954795" cy="3678936"/>
          </a:xfrm>
          <a:prstGeom prst="rect">
            <a:avLst/>
          </a:prstGeom>
        </p:spPr>
      </p:pic>
      <p:pic>
        <p:nvPicPr>
          <p:cNvPr id="8" name="Imagem 7">
            <a:extLst>
              <a:ext uri="{FF2B5EF4-FFF2-40B4-BE49-F238E27FC236}">
                <a16:creationId xmlns:a16="http://schemas.microsoft.com/office/drawing/2014/main" id="{88B36434-E590-6570-846C-EE015DF2D37B}"/>
              </a:ext>
            </a:extLst>
          </p:cNvPr>
          <p:cNvPicPr>
            <a:picLocks noChangeAspect="1"/>
          </p:cNvPicPr>
          <p:nvPr/>
        </p:nvPicPr>
        <p:blipFill>
          <a:blip r:embed="rId3"/>
          <a:srcRect t="48125"/>
          <a:stretch/>
        </p:blipFill>
        <p:spPr>
          <a:xfrm>
            <a:off x="6254496" y="3883655"/>
            <a:ext cx="5468112" cy="992804"/>
          </a:xfrm>
          <a:prstGeom prst="rect">
            <a:avLst/>
          </a:prstGeom>
        </p:spPr>
      </p:pic>
      <p:sp>
        <p:nvSpPr>
          <p:cNvPr id="9" name="CaixaDeTexto 8">
            <a:extLst>
              <a:ext uri="{FF2B5EF4-FFF2-40B4-BE49-F238E27FC236}">
                <a16:creationId xmlns:a16="http://schemas.microsoft.com/office/drawing/2014/main" id="{8CFB44EA-1009-1949-2A7E-76733D72750D}"/>
              </a:ext>
            </a:extLst>
          </p:cNvPr>
          <p:cNvSpPr txBox="1"/>
          <p:nvPr/>
        </p:nvSpPr>
        <p:spPr>
          <a:xfrm>
            <a:off x="6254496" y="2681957"/>
            <a:ext cx="3067504" cy="584775"/>
          </a:xfrm>
          <a:prstGeom prst="rect">
            <a:avLst/>
          </a:prstGeom>
          <a:noFill/>
        </p:spPr>
        <p:txBody>
          <a:bodyPr wrap="square" rtlCol="0">
            <a:spAutoFit/>
          </a:bodyPr>
          <a:lstStyle/>
          <a:p>
            <a:r>
              <a:rPr lang="pt-BR" sz="3200" b="1" dirty="0">
                <a:solidFill>
                  <a:srgbClr val="FF0000"/>
                </a:solidFill>
              </a:rPr>
              <a:t>EXEMPLO 1</a:t>
            </a:r>
          </a:p>
        </p:txBody>
      </p:sp>
    </p:spTree>
    <p:extLst>
      <p:ext uri="{BB962C8B-B14F-4D97-AF65-F5344CB8AC3E}">
        <p14:creationId xmlns:p14="http://schemas.microsoft.com/office/powerpoint/2010/main" val="1366993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4CDAD1-A1B3-2769-DF8A-E478208C3D58}"/>
            </a:ext>
          </a:extLst>
        </p:cNvPr>
        <p:cNvGrpSpPr/>
        <p:nvPr/>
      </p:nvGrpSpPr>
      <p:grpSpPr>
        <a:xfrm>
          <a:off x="0" y="0"/>
          <a:ext cx="0" cy="0"/>
          <a:chOff x="0" y="0"/>
          <a:chExt cx="0" cy="0"/>
        </a:xfrm>
      </p:grpSpPr>
      <p:sp useBgFill="1">
        <p:nvSpPr>
          <p:cNvPr id="49" name="Rectangle 40">
            <a:extLst>
              <a:ext uri="{FF2B5EF4-FFF2-40B4-BE49-F238E27FC236}">
                <a16:creationId xmlns:a16="http://schemas.microsoft.com/office/drawing/2014/main" id="{8E794414-B13D-2597-2DAD-E3CDC7668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18C14AE-8A19-110E-E08E-755ADA650E45}"/>
              </a:ext>
            </a:extLst>
          </p:cNvPr>
          <p:cNvSpPr>
            <a:spLocks noGrp="1"/>
          </p:cNvSpPr>
          <p:nvPr>
            <p:ph type="title"/>
          </p:nvPr>
        </p:nvSpPr>
        <p:spPr>
          <a:xfrm>
            <a:off x="630936" y="457200"/>
            <a:ext cx="4343400" cy="1929384"/>
          </a:xfrm>
        </p:spPr>
        <p:txBody>
          <a:bodyPr anchor="ctr">
            <a:normAutofit/>
          </a:bodyPr>
          <a:lstStyle/>
          <a:p>
            <a:r>
              <a:rPr lang="pt-BR" sz="4800"/>
              <a:t>Preparando ambiente</a:t>
            </a:r>
            <a:endParaRPr lang="pt-BR" sz="4800" dirty="0"/>
          </a:p>
        </p:txBody>
      </p:sp>
      <p:sp>
        <p:nvSpPr>
          <p:cNvPr id="50" name="sketchy line">
            <a:extLst>
              <a:ext uri="{FF2B5EF4-FFF2-40B4-BE49-F238E27FC236}">
                <a16:creationId xmlns:a16="http://schemas.microsoft.com/office/drawing/2014/main" id="{7ACE799D-ECA4-75DA-F4A0-6A40776E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B5E5B752-61C0-142D-1975-6040AD680165}"/>
              </a:ext>
            </a:extLst>
          </p:cNvPr>
          <p:cNvSpPr>
            <a:spLocks noGrp="1"/>
          </p:cNvSpPr>
          <p:nvPr>
            <p:ph idx="1"/>
          </p:nvPr>
        </p:nvSpPr>
        <p:spPr>
          <a:xfrm>
            <a:off x="5541263" y="457200"/>
            <a:ext cx="6007608" cy="1929384"/>
          </a:xfrm>
        </p:spPr>
        <p:txBody>
          <a:bodyPr anchor="ctr">
            <a:normAutofit fontScale="92500" lnSpcReduction="20000"/>
          </a:bodyPr>
          <a:lstStyle/>
          <a:p>
            <a:pPr marL="0" indent="0">
              <a:buNone/>
            </a:pPr>
            <a:r>
              <a:rPr lang="pt-BR" sz="2000"/>
              <a:t>Este classificador precisa que apareçam palavras positivas ou negativas no texto para poder ter uma métrica. Por exemplo: “i dont wanna buy again”, este texto não apresenta nenhuma palavra negativa ou positiva, por isso o classificador vai tê-lo como um comentário neutro. Para contornar isso, usamos o segundo campo que é da classificação numérica para complementar.</a:t>
            </a:r>
          </a:p>
          <a:p>
            <a:pPr marL="0" indent="0">
              <a:buNone/>
            </a:pPr>
            <a:endParaRPr lang="pt-BR" sz="1900" dirty="0"/>
          </a:p>
        </p:txBody>
      </p:sp>
      <p:pic>
        <p:nvPicPr>
          <p:cNvPr id="4" name="Imagem 3">
            <a:extLst>
              <a:ext uri="{FF2B5EF4-FFF2-40B4-BE49-F238E27FC236}">
                <a16:creationId xmlns:a16="http://schemas.microsoft.com/office/drawing/2014/main" id="{476E115B-74A1-CEBE-86FF-F88FA866BDC6}"/>
              </a:ext>
            </a:extLst>
          </p:cNvPr>
          <p:cNvPicPr>
            <a:picLocks noChangeAspect="1"/>
          </p:cNvPicPr>
          <p:nvPr/>
        </p:nvPicPr>
        <p:blipFill>
          <a:blip r:embed="rId2"/>
          <a:stretch>
            <a:fillRect/>
          </a:stretch>
        </p:blipFill>
        <p:spPr>
          <a:xfrm>
            <a:off x="720770" y="2646005"/>
            <a:ext cx="4667040" cy="3383604"/>
          </a:xfrm>
          <a:prstGeom prst="rect">
            <a:avLst/>
          </a:prstGeom>
        </p:spPr>
      </p:pic>
      <p:pic>
        <p:nvPicPr>
          <p:cNvPr id="5" name="Imagem 4">
            <a:extLst>
              <a:ext uri="{FF2B5EF4-FFF2-40B4-BE49-F238E27FC236}">
                <a16:creationId xmlns:a16="http://schemas.microsoft.com/office/drawing/2014/main" id="{7ED603A9-C66A-00A9-69CA-6E73437F4C45}"/>
              </a:ext>
            </a:extLst>
          </p:cNvPr>
          <p:cNvPicPr>
            <a:picLocks noChangeAspect="1"/>
          </p:cNvPicPr>
          <p:nvPr/>
        </p:nvPicPr>
        <p:blipFill>
          <a:blip r:embed="rId3"/>
          <a:stretch>
            <a:fillRect/>
          </a:stretch>
        </p:blipFill>
        <p:spPr>
          <a:xfrm>
            <a:off x="5688131" y="3631036"/>
            <a:ext cx="6007609" cy="991255"/>
          </a:xfrm>
          <a:prstGeom prst="rect">
            <a:avLst/>
          </a:prstGeom>
        </p:spPr>
      </p:pic>
      <p:sp>
        <p:nvSpPr>
          <p:cNvPr id="7" name="CaixaDeTexto 6">
            <a:extLst>
              <a:ext uri="{FF2B5EF4-FFF2-40B4-BE49-F238E27FC236}">
                <a16:creationId xmlns:a16="http://schemas.microsoft.com/office/drawing/2014/main" id="{B53ED78F-15B4-7946-2A63-5DEFED2C93B4}"/>
              </a:ext>
            </a:extLst>
          </p:cNvPr>
          <p:cNvSpPr txBox="1"/>
          <p:nvPr/>
        </p:nvSpPr>
        <p:spPr>
          <a:xfrm>
            <a:off x="6254496" y="2681957"/>
            <a:ext cx="3067504" cy="584775"/>
          </a:xfrm>
          <a:prstGeom prst="rect">
            <a:avLst/>
          </a:prstGeom>
          <a:noFill/>
        </p:spPr>
        <p:txBody>
          <a:bodyPr wrap="square" rtlCol="0">
            <a:spAutoFit/>
          </a:bodyPr>
          <a:lstStyle/>
          <a:p>
            <a:r>
              <a:rPr lang="pt-BR" sz="3200" b="1" dirty="0">
                <a:solidFill>
                  <a:srgbClr val="FF0000"/>
                </a:solidFill>
              </a:rPr>
              <a:t>EXEMPLO 2</a:t>
            </a:r>
          </a:p>
        </p:txBody>
      </p:sp>
    </p:spTree>
    <p:extLst>
      <p:ext uri="{BB962C8B-B14F-4D97-AF65-F5344CB8AC3E}">
        <p14:creationId xmlns:p14="http://schemas.microsoft.com/office/powerpoint/2010/main" val="290413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928636-94CE-A0A6-3ADA-34D848D1335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C0B6D8-9F0E-B1BE-456F-3108BDFF0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3338B9-E3F1-F67E-6D00-9E13E8985AA7}"/>
              </a:ext>
            </a:extLst>
          </p:cNvPr>
          <p:cNvSpPr>
            <a:spLocks noGrp="1"/>
          </p:cNvSpPr>
          <p:nvPr>
            <p:ph type="ctrTitle"/>
          </p:nvPr>
        </p:nvSpPr>
        <p:spPr>
          <a:xfrm>
            <a:off x="838200" y="451381"/>
            <a:ext cx="10512552" cy="4066540"/>
          </a:xfrm>
        </p:spPr>
        <p:txBody>
          <a:bodyPr anchor="b">
            <a:normAutofit/>
          </a:bodyPr>
          <a:lstStyle/>
          <a:p>
            <a:pPr algn="l"/>
            <a:r>
              <a:rPr lang="pt-BR" sz="6600" dirty="0"/>
              <a:t>Exportando dados para o Power BI</a:t>
            </a:r>
          </a:p>
        </p:txBody>
      </p:sp>
      <p:sp>
        <p:nvSpPr>
          <p:cNvPr id="16" name="sketch line">
            <a:extLst>
              <a:ext uri="{FF2B5EF4-FFF2-40B4-BE49-F238E27FC236}">
                <a16:creationId xmlns:a16="http://schemas.microsoft.com/office/drawing/2014/main" id="{3E7E8835-552F-3378-C3E4-AF8607A18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17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4AB1948-FB52-7BF8-7A78-1D40D2CCA321}"/>
              </a:ext>
            </a:extLst>
          </p:cNvPr>
          <p:cNvSpPr>
            <a:spLocks noGrp="1"/>
          </p:cNvSpPr>
          <p:nvPr>
            <p:ph type="title"/>
          </p:nvPr>
        </p:nvSpPr>
        <p:spPr>
          <a:xfrm>
            <a:off x="640080" y="329184"/>
            <a:ext cx="6894576" cy="1783080"/>
          </a:xfrm>
        </p:spPr>
        <p:txBody>
          <a:bodyPr anchor="b">
            <a:normAutofit/>
          </a:bodyPr>
          <a:lstStyle/>
          <a:p>
            <a:r>
              <a:rPr lang="pt-BR" sz="5400"/>
              <a:t>Exportando tabelas do SQL Server</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858D2F05-1020-7A28-6AF7-0496A727C756}"/>
              </a:ext>
            </a:extLst>
          </p:cNvPr>
          <p:cNvSpPr>
            <a:spLocks noGrp="1"/>
          </p:cNvSpPr>
          <p:nvPr>
            <p:ph idx="1"/>
          </p:nvPr>
        </p:nvSpPr>
        <p:spPr>
          <a:xfrm>
            <a:off x="640080" y="2706624"/>
            <a:ext cx="6894576" cy="3483864"/>
          </a:xfrm>
        </p:spPr>
        <p:txBody>
          <a:bodyPr>
            <a:normAutofit/>
          </a:bodyPr>
          <a:lstStyle/>
          <a:p>
            <a:pPr marL="0" indent="0">
              <a:buNone/>
            </a:pPr>
            <a:r>
              <a:rPr lang="pt-BR" sz="2200" dirty="0"/>
              <a:t>Foi escolhido exportar as tabelas em .</a:t>
            </a:r>
            <a:r>
              <a:rPr lang="pt-BR" sz="2200"/>
              <a:t>csv</a:t>
            </a:r>
            <a:r>
              <a:rPr lang="pt-BR" sz="2200" dirty="0"/>
              <a:t> para poder trabalha-las no Power BI e gerar os Dashboards e os relatórios. As tabelas destacadas em verde são as tabelas dimensão e as em vermelho tabelas fato. Nada impede de exportar as tabelas diretamente do servidor do SQL Server, mas aqui foi preferível realizar assim.</a:t>
            </a:r>
          </a:p>
        </p:txBody>
      </p:sp>
      <p:pic>
        <p:nvPicPr>
          <p:cNvPr id="16" name="Imagem 15" descr="Interface gráfica do usuário, Texto, Aplicativo&#10;&#10;Descrição gerada automaticamente">
            <a:extLst>
              <a:ext uri="{FF2B5EF4-FFF2-40B4-BE49-F238E27FC236}">
                <a16:creationId xmlns:a16="http://schemas.microsoft.com/office/drawing/2014/main" id="{A234F2F6-F940-0B41-D859-8FC4DE62F187}"/>
              </a:ext>
            </a:extLst>
          </p:cNvPr>
          <p:cNvPicPr>
            <a:picLocks noChangeAspect="1"/>
          </p:cNvPicPr>
          <p:nvPr/>
        </p:nvPicPr>
        <p:blipFill>
          <a:blip r:embed="rId2"/>
          <a:stretch>
            <a:fillRect/>
          </a:stretch>
        </p:blipFill>
        <p:spPr>
          <a:xfrm>
            <a:off x="7863840" y="4214102"/>
            <a:ext cx="3995928" cy="1906454"/>
          </a:xfrm>
          <a:prstGeom prst="rect">
            <a:avLst/>
          </a:prstGeom>
        </p:spPr>
      </p:pic>
      <p:grpSp>
        <p:nvGrpSpPr>
          <p:cNvPr id="13" name="Agrupar 12">
            <a:extLst>
              <a:ext uri="{FF2B5EF4-FFF2-40B4-BE49-F238E27FC236}">
                <a16:creationId xmlns:a16="http://schemas.microsoft.com/office/drawing/2014/main" id="{9ECEDCA3-8338-8352-DCF3-D70DD3DAE863}"/>
              </a:ext>
            </a:extLst>
          </p:cNvPr>
          <p:cNvGrpSpPr/>
          <p:nvPr/>
        </p:nvGrpSpPr>
        <p:grpSpPr>
          <a:xfrm>
            <a:off x="7863840" y="1022629"/>
            <a:ext cx="4014216" cy="2043077"/>
            <a:chOff x="4654296" y="692430"/>
            <a:chExt cx="6894576" cy="3790643"/>
          </a:xfrm>
        </p:grpSpPr>
        <p:pic>
          <p:nvPicPr>
            <p:cNvPr id="5" name="Imagem 4" descr="Texto&#10;&#10;Descrição gerada automaticamente">
              <a:extLst>
                <a:ext uri="{FF2B5EF4-FFF2-40B4-BE49-F238E27FC236}">
                  <a16:creationId xmlns:a16="http://schemas.microsoft.com/office/drawing/2014/main" id="{154CC923-FF09-4368-85C5-C0413991F836}"/>
                </a:ext>
              </a:extLst>
            </p:cNvPr>
            <p:cNvPicPr>
              <a:picLocks noChangeAspect="1"/>
            </p:cNvPicPr>
            <p:nvPr/>
          </p:nvPicPr>
          <p:blipFill>
            <a:blip r:embed="rId3"/>
            <a:stretch>
              <a:fillRect/>
            </a:stretch>
          </p:blipFill>
          <p:spPr>
            <a:xfrm>
              <a:off x="4654296" y="692430"/>
              <a:ext cx="6894576" cy="3790643"/>
            </a:xfrm>
            <a:prstGeom prst="rect">
              <a:avLst/>
            </a:prstGeom>
          </p:spPr>
        </p:pic>
        <p:sp>
          <p:nvSpPr>
            <p:cNvPr id="6" name="Retângulo 5">
              <a:extLst>
                <a:ext uri="{FF2B5EF4-FFF2-40B4-BE49-F238E27FC236}">
                  <a16:creationId xmlns:a16="http://schemas.microsoft.com/office/drawing/2014/main" id="{E41C3DD0-0510-9758-6F00-73FDEF721458}"/>
                </a:ext>
              </a:extLst>
            </p:cNvPr>
            <p:cNvSpPr/>
            <p:nvPr/>
          </p:nvSpPr>
          <p:spPr>
            <a:xfrm>
              <a:off x="4822257" y="1032095"/>
              <a:ext cx="3495735" cy="594573"/>
            </a:xfrm>
            <a:prstGeom prst="rect">
              <a:avLst/>
            </a:prstGeom>
            <a:noFill/>
            <a:ln w="5715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A4FF25D6-5A56-A191-5E8A-B30C8C552299}"/>
                </a:ext>
              </a:extLst>
            </p:cNvPr>
            <p:cNvSpPr/>
            <p:nvPr/>
          </p:nvSpPr>
          <p:spPr>
            <a:xfrm>
              <a:off x="4822256" y="1626668"/>
              <a:ext cx="3730432" cy="59457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sp>
          <p:nvSpPr>
            <p:cNvPr id="11" name="Retângulo 10">
              <a:extLst>
                <a:ext uri="{FF2B5EF4-FFF2-40B4-BE49-F238E27FC236}">
                  <a16:creationId xmlns:a16="http://schemas.microsoft.com/office/drawing/2014/main" id="{1B9EE753-4B64-B2DA-7134-28A736E34C7D}"/>
                </a:ext>
              </a:extLst>
            </p:cNvPr>
            <p:cNvSpPr/>
            <p:nvPr/>
          </p:nvSpPr>
          <p:spPr>
            <a:xfrm>
              <a:off x="4822255" y="2221241"/>
              <a:ext cx="5869887" cy="54998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DF095172-5D6A-32A7-B9D7-D27CA1F21145}"/>
                </a:ext>
              </a:extLst>
            </p:cNvPr>
            <p:cNvSpPr/>
            <p:nvPr/>
          </p:nvSpPr>
          <p:spPr>
            <a:xfrm>
              <a:off x="4822254" y="3374450"/>
              <a:ext cx="6349722" cy="54998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32E767C-D76D-5D68-639E-974D2D90EBD9}"/>
                </a:ext>
              </a:extLst>
            </p:cNvPr>
            <p:cNvSpPr/>
            <p:nvPr/>
          </p:nvSpPr>
          <p:spPr>
            <a:xfrm>
              <a:off x="4822256" y="2771226"/>
              <a:ext cx="3730432" cy="594573"/>
            </a:xfrm>
            <a:prstGeom prst="rect">
              <a:avLst/>
            </a:prstGeom>
            <a:noFill/>
            <a:ln w="5715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19" name="Conector de Seta Reta 18">
            <a:extLst>
              <a:ext uri="{FF2B5EF4-FFF2-40B4-BE49-F238E27FC236}">
                <a16:creationId xmlns:a16="http://schemas.microsoft.com/office/drawing/2014/main" id="{B2AD3DC0-75C1-3F03-B54E-3719282735FA}"/>
              </a:ext>
            </a:extLst>
          </p:cNvPr>
          <p:cNvCxnSpPr>
            <a:stCxn id="5" idx="2"/>
          </p:cNvCxnSpPr>
          <p:nvPr/>
        </p:nvCxnSpPr>
        <p:spPr>
          <a:xfrm flipH="1">
            <a:off x="9856269" y="3065706"/>
            <a:ext cx="14679" cy="832526"/>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63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332F99-9CB2-56B6-1397-CF6C6CC94B5B}"/>
              </a:ext>
            </a:extLst>
          </p:cNvPr>
          <p:cNvSpPr>
            <a:spLocks noGrp="1"/>
          </p:cNvSpPr>
          <p:nvPr>
            <p:ph type="title"/>
          </p:nvPr>
        </p:nvSpPr>
        <p:spPr>
          <a:xfrm>
            <a:off x="630936" y="639520"/>
            <a:ext cx="3681182" cy="1719072"/>
          </a:xfrm>
        </p:spPr>
        <p:txBody>
          <a:bodyPr anchor="b">
            <a:normAutofit/>
          </a:bodyPr>
          <a:lstStyle/>
          <a:p>
            <a:r>
              <a:rPr lang="pt-BR" sz="3400"/>
              <a:t>Esquema de relacionamentos</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17CFB6EF-C78F-8C26-536C-E7418C1C02F6}"/>
              </a:ext>
            </a:extLst>
          </p:cNvPr>
          <p:cNvSpPr>
            <a:spLocks noGrp="1"/>
          </p:cNvSpPr>
          <p:nvPr>
            <p:ph idx="1"/>
          </p:nvPr>
        </p:nvSpPr>
        <p:spPr>
          <a:xfrm>
            <a:off x="630936" y="2807208"/>
            <a:ext cx="3429000" cy="3410712"/>
          </a:xfrm>
        </p:spPr>
        <p:txBody>
          <a:bodyPr anchor="t">
            <a:normAutofit/>
          </a:bodyPr>
          <a:lstStyle/>
          <a:p>
            <a:pPr marL="0" indent="0">
              <a:buNone/>
            </a:pPr>
            <a:r>
              <a:rPr lang="pt-BR" sz="2200"/>
              <a:t>Adicionando a dimensão data e criando os relacionamentos entre as tabelas, temos o seguinte esquema:</a:t>
            </a:r>
          </a:p>
        </p:txBody>
      </p:sp>
      <p:pic>
        <p:nvPicPr>
          <p:cNvPr id="5" name="Imagem 4">
            <a:extLst>
              <a:ext uri="{FF2B5EF4-FFF2-40B4-BE49-F238E27FC236}">
                <a16:creationId xmlns:a16="http://schemas.microsoft.com/office/drawing/2014/main" id="{5D4695C9-4F2E-5CA3-5B39-9CCAC7A211F8}"/>
              </a:ext>
            </a:extLst>
          </p:cNvPr>
          <p:cNvPicPr>
            <a:picLocks noChangeAspect="1"/>
          </p:cNvPicPr>
          <p:nvPr/>
        </p:nvPicPr>
        <p:blipFill>
          <a:blip r:embed="rId2"/>
          <a:stretch>
            <a:fillRect/>
          </a:stretch>
        </p:blipFill>
        <p:spPr>
          <a:xfrm>
            <a:off x="4654296" y="745179"/>
            <a:ext cx="6903720" cy="5367641"/>
          </a:xfrm>
          <a:prstGeom prst="rect">
            <a:avLst/>
          </a:prstGeom>
        </p:spPr>
      </p:pic>
    </p:spTree>
    <p:extLst>
      <p:ext uri="{BB962C8B-B14F-4D97-AF65-F5344CB8AC3E}">
        <p14:creationId xmlns:p14="http://schemas.microsoft.com/office/powerpoint/2010/main" val="4205882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F16039-C19F-1F23-5EDF-E2B29183C6BF}"/>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Relatório de Análise</a:t>
            </a:r>
          </a:p>
        </p:txBody>
      </p:sp>
      <p:pic>
        <p:nvPicPr>
          <p:cNvPr id="7" name="Graphic 6" descr="Bar chart">
            <a:extLst>
              <a:ext uri="{FF2B5EF4-FFF2-40B4-BE49-F238E27FC236}">
                <a16:creationId xmlns:a16="http://schemas.microsoft.com/office/drawing/2014/main" id="{22EA95CC-A11F-B00E-025F-2D45ADE4FD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Bar chart">
            <a:extLst>
              <a:ext uri="{FF2B5EF4-FFF2-40B4-BE49-F238E27FC236}">
                <a16:creationId xmlns:a16="http://schemas.microsoft.com/office/drawing/2014/main" id="{DE4362FD-27D6-491A-AB6D-D3CAA4E6DA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65511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E73C8D-7467-B8FF-4C0F-479736501EB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Visão Geral</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ço Reservado para Texto 6">
            <a:extLst>
              <a:ext uri="{FF2B5EF4-FFF2-40B4-BE49-F238E27FC236}">
                <a16:creationId xmlns:a16="http://schemas.microsoft.com/office/drawing/2014/main" id="{DF3BF6DC-A59C-84C9-7F7B-066D65610293}"/>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marL="285750" indent="-228600">
              <a:buFont typeface="Arial" panose="020B0604020202020204" pitchFamily="34" charset="0"/>
              <a:buChar char="•"/>
            </a:pPr>
            <a:r>
              <a:rPr lang="pt-BR" sz="1700" dirty="0"/>
              <a:t>Taxa de conversão apresentou dois vales negativos nos meses de julho e outubro que antecederam meses de melhora significativa em setembro e dezembro.</a:t>
            </a:r>
          </a:p>
          <a:p>
            <a:pPr marL="285750" indent="-228600">
              <a:buFont typeface="Arial" panose="020B0604020202020204" pitchFamily="34" charset="0"/>
              <a:buChar char="•"/>
            </a:pPr>
            <a:r>
              <a:rPr lang="pt-BR" sz="1700" dirty="0"/>
              <a:t>Existe uma queda significativa no engajamento nas redes sociais ao logo do ano, podemos ver com a queda do número de visualizações.</a:t>
            </a:r>
          </a:p>
          <a:p>
            <a:pPr marL="285750" indent="-228600">
              <a:buFont typeface="Arial" panose="020B0604020202020204" pitchFamily="34" charset="0"/>
              <a:buChar char="•"/>
            </a:pPr>
            <a:r>
              <a:rPr lang="pt-BR" sz="1700" dirty="0"/>
              <a:t>Apesar de ter uma consistência na média das avaliações (3,66), ela está abaixo do esperado (4,00). Sugestão para trabalhar nos itens que possuem avaliações abaixo dos 3,5 para identificar os principais problemas.</a:t>
            </a:r>
          </a:p>
          <a:p>
            <a:pPr marL="285750" indent="-228600">
              <a:buFont typeface="Arial" panose="020B0604020202020204" pitchFamily="34" charset="0"/>
              <a:buChar char="•"/>
            </a:pPr>
            <a:endParaRPr lang="en-US" sz="1700" dirty="0"/>
          </a:p>
        </p:txBody>
      </p:sp>
      <p:pic>
        <p:nvPicPr>
          <p:cNvPr id="11" name="Imagem 10">
            <a:extLst>
              <a:ext uri="{FF2B5EF4-FFF2-40B4-BE49-F238E27FC236}">
                <a16:creationId xmlns:a16="http://schemas.microsoft.com/office/drawing/2014/main" id="{ED0B4F66-3A9E-7EA5-536F-FF1E5663BAC9}"/>
              </a:ext>
            </a:extLst>
          </p:cNvPr>
          <p:cNvPicPr>
            <a:picLocks noChangeAspect="1"/>
          </p:cNvPicPr>
          <p:nvPr/>
        </p:nvPicPr>
        <p:blipFill>
          <a:blip r:embed="rId2"/>
          <a:stretch>
            <a:fillRect/>
          </a:stretch>
        </p:blipFill>
        <p:spPr>
          <a:xfrm>
            <a:off x="5507776" y="1702640"/>
            <a:ext cx="6359612" cy="3529583"/>
          </a:xfrm>
          <a:prstGeom prst="rect">
            <a:avLst/>
          </a:prstGeom>
        </p:spPr>
      </p:pic>
    </p:spTree>
    <p:extLst>
      <p:ext uri="{BB962C8B-B14F-4D97-AF65-F5344CB8AC3E}">
        <p14:creationId xmlns:p14="http://schemas.microsoft.com/office/powerpoint/2010/main" val="190552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CF668-61B9-B333-1480-3C8923BAF5F1}"/>
              </a:ext>
            </a:extLst>
          </p:cNvPr>
          <p:cNvSpPr>
            <a:spLocks noGrp="1"/>
          </p:cNvSpPr>
          <p:nvPr>
            <p:ph type="title"/>
          </p:nvPr>
        </p:nvSpPr>
        <p:spPr/>
        <p:txBody>
          <a:bodyPr/>
          <a:lstStyle/>
          <a:p>
            <a:r>
              <a:rPr lang="pt-BR" dirty="0"/>
              <a:t>Exemplo: Email de pedido</a:t>
            </a:r>
          </a:p>
        </p:txBody>
      </p:sp>
      <p:sp>
        <p:nvSpPr>
          <p:cNvPr id="3" name="Espaço Reservado para Conteúdo 2">
            <a:extLst>
              <a:ext uri="{FF2B5EF4-FFF2-40B4-BE49-F238E27FC236}">
                <a16:creationId xmlns:a16="http://schemas.microsoft.com/office/drawing/2014/main" id="{15333095-32B2-E291-AC8E-49D097B29AB4}"/>
              </a:ext>
            </a:extLst>
          </p:cNvPr>
          <p:cNvSpPr>
            <a:spLocks noGrp="1"/>
          </p:cNvSpPr>
          <p:nvPr>
            <p:ph idx="1"/>
          </p:nvPr>
        </p:nvSpPr>
        <p:spPr/>
        <p:txBody>
          <a:bodyPr>
            <a:normAutofit fontScale="62500" lnSpcReduction="20000"/>
          </a:bodyPr>
          <a:lstStyle/>
          <a:p>
            <a:pPr marL="0" indent="0">
              <a:buNone/>
            </a:pPr>
            <a:r>
              <a:rPr lang="pt-BR" dirty="0"/>
              <a:t>Olá, analista de dados,</a:t>
            </a:r>
          </a:p>
          <a:p>
            <a:pPr marL="0" indent="0" algn="just">
              <a:buNone/>
            </a:pPr>
            <a:r>
              <a:rPr lang="pt-BR" dirty="0"/>
              <a:t>Sou gerente de marketing da </a:t>
            </a:r>
            <a:r>
              <a:rPr lang="pt-BR" dirty="0" err="1"/>
              <a:t>ShopEasy</a:t>
            </a:r>
            <a:r>
              <a:rPr lang="pt-BR" dirty="0"/>
              <a:t>. Estamos enfrentando alguns desafios com relação as nossas campanhas de marketing ultimamente, e estou aqui para solicitar sua expertise em análise de dados para nos ajudar a compreender o problema e identificar oportunidade através dos seus insights.</a:t>
            </a:r>
          </a:p>
          <a:p>
            <a:pPr marL="0" indent="0" algn="just">
              <a:buNone/>
            </a:pPr>
            <a:r>
              <a:rPr lang="pt-BR" dirty="0"/>
              <a:t>Apesar do nosso crescente investimento em marketing, observamos uma queda no engajamento dos clientes em nosso site, além da decrescimento da conversão em vendas dos clientes que visitam o site. Nossas despesas com marketing estão cada vez maiores e o investimento não está retornando as nossas expectativas. Precisamos de uma analise compreensiva para poder entender a efetividade das nossas atuais campanhas e estratégias de venda.</a:t>
            </a:r>
          </a:p>
          <a:p>
            <a:pPr marL="0" indent="0" algn="just">
              <a:buNone/>
            </a:pPr>
            <a:r>
              <a:rPr lang="pt-BR" dirty="0"/>
              <a:t>Nós possuímos dados de diferentes fontes, incluindo avaliações, comentários nas redes sociais e até mesmo métricas das nossas campanhas de marketing. Esperamos que seus insights possam nos ajudar a contornar esta situação.</a:t>
            </a:r>
          </a:p>
          <a:p>
            <a:pPr marL="0" indent="0" algn="just">
              <a:buNone/>
            </a:pPr>
            <a:endParaRPr lang="pt-BR" dirty="0"/>
          </a:p>
          <a:p>
            <a:pPr marL="0" indent="0" algn="just">
              <a:buNone/>
            </a:pPr>
            <a:r>
              <a:rPr lang="pt-BR" dirty="0"/>
              <a:t>Victória Pinheiro </a:t>
            </a:r>
          </a:p>
          <a:p>
            <a:pPr marL="0" indent="0" algn="just">
              <a:buNone/>
            </a:pPr>
            <a:r>
              <a:rPr lang="pt-BR" dirty="0"/>
              <a:t>Gerente de Marketing</a:t>
            </a:r>
          </a:p>
        </p:txBody>
      </p:sp>
    </p:spTree>
    <p:extLst>
      <p:ext uri="{BB962C8B-B14F-4D97-AF65-F5344CB8AC3E}">
        <p14:creationId xmlns:p14="http://schemas.microsoft.com/office/powerpoint/2010/main" val="30789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9A562-4739-F14F-04BE-91E61457647F}"/>
              </a:ext>
            </a:extLst>
          </p:cNvPr>
          <p:cNvSpPr>
            <a:spLocks noGrp="1"/>
          </p:cNvSpPr>
          <p:nvPr>
            <p:ph type="title"/>
          </p:nvPr>
        </p:nvSpPr>
        <p:spPr/>
        <p:txBody>
          <a:bodyPr/>
          <a:lstStyle/>
          <a:p>
            <a:r>
              <a:rPr lang="pt-BR" dirty="0"/>
              <a:t>Exemplo: Email de pedido</a:t>
            </a:r>
          </a:p>
        </p:txBody>
      </p:sp>
      <p:sp>
        <p:nvSpPr>
          <p:cNvPr id="3" name="Espaço Reservado para Conteúdo 2">
            <a:extLst>
              <a:ext uri="{FF2B5EF4-FFF2-40B4-BE49-F238E27FC236}">
                <a16:creationId xmlns:a16="http://schemas.microsoft.com/office/drawing/2014/main" id="{72770C73-D1F8-5789-CFA7-D766FB486BAB}"/>
              </a:ext>
            </a:extLst>
          </p:cNvPr>
          <p:cNvSpPr>
            <a:spLocks noGrp="1"/>
          </p:cNvSpPr>
          <p:nvPr>
            <p:ph idx="1"/>
          </p:nvPr>
        </p:nvSpPr>
        <p:spPr/>
        <p:txBody>
          <a:bodyPr>
            <a:normAutofit fontScale="77500" lnSpcReduction="20000"/>
          </a:bodyPr>
          <a:lstStyle/>
          <a:p>
            <a:pPr marL="0" indent="0">
              <a:buNone/>
            </a:pPr>
            <a:r>
              <a:rPr lang="pt-BR" dirty="0"/>
              <a:t>Olá analista de dados,</a:t>
            </a:r>
          </a:p>
          <a:p>
            <a:pPr marL="0" indent="0">
              <a:buNone/>
            </a:pPr>
            <a:r>
              <a:rPr lang="pt-BR" dirty="0"/>
              <a:t>Sou gerente de experiencia do consumidor na </a:t>
            </a:r>
            <a:r>
              <a:rPr lang="pt-BR" dirty="0" err="1"/>
              <a:t>ShopEasy</a:t>
            </a:r>
            <a:r>
              <a:rPr lang="pt-BR" dirty="0"/>
              <a:t>. Estou escrevendo para pedir a sua ajuda para </a:t>
            </a:r>
            <a:r>
              <a:rPr lang="pt-BR" dirty="0">
                <a:highlight>
                  <a:srgbClr val="FFFF00"/>
                </a:highlight>
              </a:rPr>
              <a:t>analisar o feedback dos nossos clientes</a:t>
            </a:r>
            <a:r>
              <a:rPr lang="pt-BR" dirty="0"/>
              <a:t>. Nos últimos meses notamos uma </a:t>
            </a:r>
            <a:r>
              <a:rPr lang="pt-BR" dirty="0">
                <a:highlight>
                  <a:srgbClr val="FFFF00"/>
                </a:highlight>
              </a:rPr>
              <a:t>queda no engajamento dos comentários e na satisfação dos clientes</a:t>
            </a:r>
            <a:r>
              <a:rPr lang="pt-BR" dirty="0"/>
              <a:t>, o que provavelmente esta impactando na conversão final das nossas vendas.</a:t>
            </a:r>
          </a:p>
          <a:p>
            <a:pPr marL="0" indent="0">
              <a:buNone/>
            </a:pPr>
            <a:r>
              <a:rPr lang="pt-BR" dirty="0"/>
              <a:t>Garantimos uma quantidade significativa de </a:t>
            </a:r>
            <a:r>
              <a:rPr lang="pt-BR" dirty="0" err="1"/>
              <a:t>reviwes</a:t>
            </a:r>
            <a:r>
              <a:rPr lang="pt-BR" dirty="0"/>
              <a:t> e comentários de nossos clientes afim de analisa-los e </a:t>
            </a:r>
            <a:r>
              <a:rPr lang="pt-BR" dirty="0">
                <a:highlight>
                  <a:srgbClr val="FFFF00"/>
                </a:highlight>
              </a:rPr>
              <a:t>descobrir quais são as suas necessidades</a:t>
            </a:r>
            <a:r>
              <a:rPr lang="pt-BR" dirty="0"/>
              <a:t>.</a:t>
            </a:r>
          </a:p>
          <a:p>
            <a:pPr marL="0" indent="0">
              <a:buNone/>
            </a:pPr>
            <a:r>
              <a:rPr lang="pt-BR" dirty="0"/>
              <a:t>Nós esperamos que sua ajuda nos guie a melhorar a experiencia do cliente e aumentar tanto o número de comentários como aumentar a taxa de conversão.</a:t>
            </a:r>
          </a:p>
          <a:p>
            <a:pPr marL="0" indent="0">
              <a:buNone/>
            </a:pPr>
            <a:endParaRPr lang="pt-BR" dirty="0"/>
          </a:p>
          <a:p>
            <a:pPr marL="0" indent="0">
              <a:buNone/>
            </a:pPr>
            <a:r>
              <a:rPr lang="pt-BR" dirty="0"/>
              <a:t>Leo </a:t>
            </a:r>
            <a:r>
              <a:rPr lang="pt-BR" dirty="0" err="1"/>
              <a:t>Leo</a:t>
            </a:r>
            <a:endParaRPr lang="pt-BR" dirty="0"/>
          </a:p>
          <a:p>
            <a:pPr marL="0" indent="0">
              <a:buNone/>
            </a:pPr>
            <a:r>
              <a:rPr lang="pt-BR" dirty="0"/>
              <a:t>Gerente de experiencia do cliente</a:t>
            </a:r>
          </a:p>
        </p:txBody>
      </p:sp>
    </p:spTree>
    <p:extLst>
      <p:ext uri="{BB962C8B-B14F-4D97-AF65-F5344CB8AC3E}">
        <p14:creationId xmlns:p14="http://schemas.microsoft.com/office/powerpoint/2010/main" val="371261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995A0-61CB-078F-8D91-669FEF4EC296}"/>
              </a:ext>
            </a:extLst>
          </p:cNvPr>
          <p:cNvSpPr>
            <a:spLocks noGrp="1"/>
          </p:cNvSpPr>
          <p:nvPr>
            <p:ph type="title"/>
          </p:nvPr>
        </p:nvSpPr>
        <p:spPr/>
        <p:txBody>
          <a:bodyPr/>
          <a:lstStyle/>
          <a:p>
            <a:r>
              <a:rPr lang="pt-BR" dirty="0"/>
              <a:t>Identificar alguns dos </a:t>
            </a:r>
            <a:r>
              <a:rPr lang="pt-BR" dirty="0" err="1"/>
              <a:t>KPI’s</a:t>
            </a:r>
            <a:endParaRPr lang="pt-BR" dirty="0"/>
          </a:p>
        </p:txBody>
      </p:sp>
      <p:sp>
        <p:nvSpPr>
          <p:cNvPr id="3" name="Espaço Reservado para Conteúdo 2">
            <a:extLst>
              <a:ext uri="{FF2B5EF4-FFF2-40B4-BE49-F238E27FC236}">
                <a16:creationId xmlns:a16="http://schemas.microsoft.com/office/drawing/2014/main" id="{E2D33621-ED0B-EB81-E24A-9785D7FD7172}"/>
              </a:ext>
            </a:extLst>
          </p:cNvPr>
          <p:cNvSpPr>
            <a:spLocks noGrp="1"/>
          </p:cNvSpPr>
          <p:nvPr>
            <p:ph idx="1"/>
          </p:nvPr>
        </p:nvSpPr>
        <p:spPr/>
        <p:txBody>
          <a:bodyPr/>
          <a:lstStyle/>
          <a:p>
            <a:r>
              <a:rPr lang="pt-BR" b="1" dirty="0"/>
              <a:t>Taxa de conversão: </a:t>
            </a:r>
            <a:r>
              <a:rPr lang="pt-BR" dirty="0"/>
              <a:t>Porcentagem do número de visitantes que fazem uma compra;</a:t>
            </a:r>
          </a:p>
          <a:p>
            <a:r>
              <a:rPr lang="pt-BR" b="1" dirty="0"/>
              <a:t>Taxa de engajamento do cliente: </a:t>
            </a:r>
            <a:r>
              <a:rPr lang="pt-BR" dirty="0"/>
              <a:t>Nível de interação com o conteúdo das campanhas de marketing (cliques, curtidas, comentários);</a:t>
            </a:r>
          </a:p>
          <a:p>
            <a:r>
              <a:rPr lang="pt-BR" b="1" dirty="0"/>
              <a:t>Valor médio por pedido (AOV): </a:t>
            </a:r>
            <a:r>
              <a:rPr lang="pt-BR" dirty="0"/>
              <a:t>Média do valor gasto por um cliente por pedido;</a:t>
            </a:r>
          </a:p>
          <a:p>
            <a:r>
              <a:rPr lang="pt-BR" b="1" dirty="0"/>
              <a:t>Score de feedbacks: </a:t>
            </a:r>
            <a:r>
              <a:rPr lang="pt-BR" dirty="0"/>
              <a:t>Média dos </a:t>
            </a:r>
            <a:r>
              <a:rPr lang="pt-BR" dirty="0" err="1"/>
              <a:t>reviwes</a:t>
            </a:r>
            <a:r>
              <a:rPr lang="pt-BR" dirty="0"/>
              <a:t> dos clientes.</a:t>
            </a:r>
            <a:endParaRPr lang="pt-BR" b="1" dirty="0"/>
          </a:p>
        </p:txBody>
      </p:sp>
    </p:spTree>
    <p:extLst>
      <p:ext uri="{BB962C8B-B14F-4D97-AF65-F5344CB8AC3E}">
        <p14:creationId xmlns:p14="http://schemas.microsoft.com/office/powerpoint/2010/main" val="236500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593A6-4A7B-B98E-D5D1-D08D555600F2}"/>
              </a:ext>
            </a:extLst>
          </p:cNvPr>
          <p:cNvSpPr>
            <a:spLocks noGrp="1"/>
          </p:cNvSpPr>
          <p:nvPr>
            <p:ph type="title"/>
          </p:nvPr>
        </p:nvSpPr>
        <p:spPr/>
        <p:txBody>
          <a:bodyPr/>
          <a:lstStyle/>
          <a:p>
            <a:r>
              <a:rPr lang="pt-BR" b="1" dirty="0"/>
              <a:t>Objetivos</a:t>
            </a:r>
          </a:p>
        </p:txBody>
      </p:sp>
      <p:sp>
        <p:nvSpPr>
          <p:cNvPr id="3" name="Espaço Reservado para Conteúdo 2">
            <a:extLst>
              <a:ext uri="{FF2B5EF4-FFF2-40B4-BE49-F238E27FC236}">
                <a16:creationId xmlns:a16="http://schemas.microsoft.com/office/drawing/2014/main" id="{9DE6ADBA-45C2-4228-616B-CF3C60E64A2A}"/>
              </a:ext>
            </a:extLst>
          </p:cNvPr>
          <p:cNvSpPr>
            <a:spLocks noGrp="1"/>
          </p:cNvSpPr>
          <p:nvPr>
            <p:ph idx="1"/>
          </p:nvPr>
        </p:nvSpPr>
        <p:spPr/>
        <p:txBody>
          <a:bodyPr/>
          <a:lstStyle/>
          <a:p>
            <a:r>
              <a:rPr lang="pt-BR" dirty="0"/>
              <a:t>Aumentar as taxas de conversão</a:t>
            </a:r>
          </a:p>
          <a:p>
            <a:pPr lvl="1"/>
            <a:r>
              <a:rPr lang="pt-BR" dirty="0"/>
              <a:t>Objetivo: Identificar fatores que impactam na taxa de conversão e providenciar recomendações para melhora-los</a:t>
            </a:r>
          </a:p>
          <a:p>
            <a:pPr lvl="1"/>
            <a:r>
              <a:rPr lang="pt-BR" dirty="0"/>
              <a:t>Insight: Destacar pontos chave onde visitantes largam a compra e sugerir otimizações para o funil</a:t>
            </a:r>
          </a:p>
          <a:p>
            <a:r>
              <a:rPr lang="pt-BR" dirty="0"/>
              <a:t>Melhorar o engajamento dos clientes</a:t>
            </a:r>
          </a:p>
          <a:p>
            <a:pPr lvl="1"/>
            <a:r>
              <a:rPr lang="pt-BR" dirty="0"/>
              <a:t>Objetivo: Determinar quais tipos de conteúdo possuem o maior número de engajamento</a:t>
            </a:r>
          </a:p>
          <a:p>
            <a:pPr lvl="1"/>
            <a:r>
              <a:rPr lang="pt-BR" dirty="0"/>
              <a:t>Insight: Analisar níveis de interação com os diferentes tipos de conteúdo de marketing para poder informar melhores estratégias de </a:t>
            </a:r>
            <a:r>
              <a:rPr lang="pt-BR" dirty="0" err="1"/>
              <a:t>conteudo</a:t>
            </a:r>
            <a:endParaRPr lang="pt-BR" dirty="0"/>
          </a:p>
        </p:txBody>
      </p:sp>
    </p:spTree>
    <p:extLst>
      <p:ext uri="{BB962C8B-B14F-4D97-AF65-F5344CB8AC3E}">
        <p14:creationId xmlns:p14="http://schemas.microsoft.com/office/powerpoint/2010/main" val="70290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CEF043-F9FF-9C6A-F4F4-F903A52F5B73}"/>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E7BDD1F-AFEF-91D7-D157-9DD2E6B1F622}"/>
              </a:ext>
            </a:extLst>
          </p:cNvPr>
          <p:cNvSpPr>
            <a:spLocks noGrp="1"/>
          </p:cNvSpPr>
          <p:nvPr>
            <p:ph type="ctrTitle"/>
          </p:nvPr>
        </p:nvSpPr>
        <p:spPr>
          <a:xfrm>
            <a:off x="838200" y="451381"/>
            <a:ext cx="10512552" cy="4066540"/>
          </a:xfrm>
        </p:spPr>
        <p:txBody>
          <a:bodyPr anchor="b">
            <a:normAutofit/>
          </a:bodyPr>
          <a:lstStyle/>
          <a:p>
            <a:pPr algn="l"/>
            <a:r>
              <a:rPr lang="pt-BR" sz="6600" dirty="0"/>
              <a:t>ANÁLISE DAS TABELAS FORNECIDAS NO BANCO DE DADOS DO CLIENTE</a:t>
            </a:r>
          </a:p>
        </p:txBody>
      </p:sp>
      <p:sp>
        <p:nvSpPr>
          <p:cNvPr id="16"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15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AE48AF3-D4CF-A180-A26E-FD0E9D6FAC4C}"/>
              </a:ext>
            </a:extLst>
          </p:cNvPr>
          <p:cNvSpPr>
            <a:spLocks noGrp="1"/>
          </p:cNvSpPr>
          <p:nvPr>
            <p:ph type="title"/>
          </p:nvPr>
        </p:nvSpPr>
        <p:spPr>
          <a:xfrm>
            <a:off x="630936" y="639520"/>
            <a:ext cx="3429000" cy="1719072"/>
          </a:xfrm>
        </p:spPr>
        <p:txBody>
          <a:bodyPr anchor="b">
            <a:normAutofit/>
          </a:bodyPr>
          <a:lstStyle/>
          <a:p>
            <a:r>
              <a:rPr lang="pt-BR" sz="5400"/>
              <a:t>Tabela Produto</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9766379-28C9-E5B1-731C-E4296816A314}"/>
              </a:ext>
            </a:extLst>
          </p:cNvPr>
          <p:cNvSpPr>
            <a:spLocks noGrp="1"/>
          </p:cNvSpPr>
          <p:nvPr>
            <p:ph idx="1"/>
          </p:nvPr>
        </p:nvSpPr>
        <p:spPr>
          <a:xfrm>
            <a:off x="630936" y="2807208"/>
            <a:ext cx="3429000" cy="3410712"/>
          </a:xfrm>
        </p:spPr>
        <p:txBody>
          <a:bodyPr anchor="t">
            <a:normAutofit/>
          </a:bodyPr>
          <a:lstStyle/>
          <a:p>
            <a:pPr marL="0" indent="0">
              <a:buNone/>
            </a:pPr>
            <a:r>
              <a:rPr lang="pt-BR" sz="2200" dirty="0"/>
              <a:t>A tabela produto apresenta informações básicas sobre os produtos vendidos na </a:t>
            </a:r>
            <a:r>
              <a:rPr lang="pt-BR" sz="2200"/>
              <a:t>ShopEasy</a:t>
            </a:r>
            <a:r>
              <a:rPr lang="pt-BR" sz="2200" dirty="0"/>
              <a:t>. Podemos observar que é uma loja de artigos esportivos com um total de 20 produtos e os seus respectivos preços.</a:t>
            </a:r>
          </a:p>
        </p:txBody>
      </p:sp>
      <p:pic>
        <p:nvPicPr>
          <p:cNvPr id="7" name="Imagem 6">
            <a:extLst>
              <a:ext uri="{FF2B5EF4-FFF2-40B4-BE49-F238E27FC236}">
                <a16:creationId xmlns:a16="http://schemas.microsoft.com/office/drawing/2014/main" id="{55FC20FD-9747-D34D-085C-0B5D5C72CF6F}"/>
              </a:ext>
            </a:extLst>
          </p:cNvPr>
          <p:cNvPicPr>
            <a:picLocks noChangeAspect="1"/>
          </p:cNvPicPr>
          <p:nvPr/>
        </p:nvPicPr>
        <p:blipFill>
          <a:blip r:embed="rId2"/>
          <a:stretch>
            <a:fillRect/>
          </a:stretch>
        </p:blipFill>
        <p:spPr>
          <a:xfrm>
            <a:off x="4654296" y="917772"/>
            <a:ext cx="6903720" cy="5022456"/>
          </a:xfrm>
          <a:prstGeom prst="rect">
            <a:avLst/>
          </a:prstGeom>
        </p:spPr>
      </p:pic>
    </p:spTree>
    <p:extLst>
      <p:ext uri="{BB962C8B-B14F-4D97-AF65-F5344CB8AC3E}">
        <p14:creationId xmlns:p14="http://schemas.microsoft.com/office/powerpoint/2010/main" val="399856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8E0852-D40E-83B3-9C54-2447395962F9}"/>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8562F4-3FA4-3A14-2B85-C6E65FC77459}"/>
              </a:ext>
            </a:extLst>
          </p:cNvPr>
          <p:cNvSpPr>
            <a:spLocks noGrp="1"/>
          </p:cNvSpPr>
          <p:nvPr>
            <p:ph type="title"/>
          </p:nvPr>
        </p:nvSpPr>
        <p:spPr>
          <a:xfrm>
            <a:off x="630936" y="639520"/>
            <a:ext cx="3429000" cy="1719072"/>
          </a:xfrm>
        </p:spPr>
        <p:txBody>
          <a:bodyPr anchor="b">
            <a:normAutofit/>
          </a:bodyPr>
          <a:lstStyle/>
          <a:p>
            <a:r>
              <a:rPr lang="pt-BR" sz="5400"/>
              <a:t>Tabela Produto</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A7DECF92-1353-0427-9863-BC66637646C6}"/>
              </a:ext>
            </a:extLst>
          </p:cNvPr>
          <p:cNvSpPr>
            <a:spLocks noGrp="1"/>
          </p:cNvSpPr>
          <p:nvPr>
            <p:ph idx="1"/>
          </p:nvPr>
        </p:nvSpPr>
        <p:spPr>
          <a:xfrm>
            <a:off x="630936" y="2807208"/>
            <a:ext cx="3429000" cy="3410712"/>
          </a:xfrm>
        </p:spPr>
        <p:txBody>
          <a:bodyPr anchor="t">
            <a:normAutofit/>
          </a:bodyPr>
          <a:lstStyle/>
          <a:p>
            <a:pPr marL="0" indent="0">
              <a:buNone/>
            </a:pPr>
            <a:r>
              <a:rPr lang="pt-BR" sz="2200" dirty="0"/>
              <a:t>Para categorizar a tabela de preço em baixo, médio e alto, podemos categorizar utilizando CASE de acordo com o mostrado ao lado. Neste caso, decidimos que produtos abaixo de 50 são baixo, entre 50 e 200 médio e acima de 200 alto.</a:t>
            </a:r>
          </a:p>
        </p:txBody>
      </p:sp>
      <p:pic>
        <p:nvPicPr>
          <p:cNvPr id="4" name="Imagem 3">
            <a:extLst>
              <a:ext uri="{FF2B5EF4-FFF2-40B4-BE49-F238E27FC236}">
                <a16:creationId xmlns:a16="http://schemas.microsoft.com/office/drawing/2014/main" id="{17096F6C-94A2-6D4F-6D60-F5A84BB1604B}"/>
              </a:ext>
            </a:extLst>
          </p:cNvPr>
          <p:cNvPicPr>
            <a:picLocks noChangeAspect="1"/>
          </p:cNvPicPr>
          <p:nvPr/>
        </p:nvPicPr>
        <p:blipFill>
          <a:blip r:embed="rId2"/>
          <a:stretch>
            <a:fillRect/>
          </a:stretch>
        </p:blipFill>
        <p:spPr>
          <a:xfrm>
            <a:off x="4654296" y="2125923"/>
            <a:ext cx="6903720" cy="2606154"/>
          </a:xfrm>
          <a:prstGeom prst="rect">
            <a:avLst/>
          </a:prstGeom>
        </p:spPr>
      </p:pic>
      <p:sp>
        <p:nvSpPr>
          <p:cNvPr id="5" name="CaixaDeTexto 4">
            <a:extLst>
              <a:ext uri="{FF2B5EF4-FFF2-40B4-BE49-F238E27FC236}">
                <a16:creationId xmlns:a16="http://schemas.microsoft.com/office/drawing/2014/main" id="{A3534E37-18DB-9A33-38D0-257E62BA88C1}"/>
              </a:ext>
            </a:extLst>
          </p:cNvPr>
          <p:cNvSpPr txBox="1"/>
          <p:nvPr/>
        </p:nvSpPr>
        <p:spPr>
          <a:xfrm>
            <a:off x="4654296" y="4825542"/>
            <a:ext cx="6903720" cy="646331"/>
          </a:xfrm>
          <a:prstGeom prst="rect">
            <a:avLst/>
          </a:prstGeom>
          <a:noFill/>
        </p:spPr>
        <p:txBody>
          <a:bodyPr wrap="square" rtlCol="0">
            <a:spAutoFit/>
          </a:bodyPr>
          <a:lstStyle/>
          <a:p>
            <a:r>
              <a:rPr lang="pt-BR" dirty="0"/>
              <a:t>Nota: Suprimimos a coluna categoria do produto, uma vez que todos os produtos fazem parte da categoria ‘Sports’.</a:t>
            </a:r>
          </a:p>
        </p:txBody>
      </p:sp>
    </p:spTree>
    <p:extLst>
      <p:ext uri="{BB962C8B-B14F-4D97-AF65-F5344CB8AC3E}">
        <p14:creationId xmlns:p14="http://schemas.microsoft.com/office/powerpoint/2010/main" val="169506012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1211</TotalTime>
  <Words>1556</Words>
  <Application>Microsoft Office PowerPoint</Application>
  <PresentationFormat>Widescreen</PresentationFormat>
  <Paragraphs>84</Paragraphs>
  <Slides>29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29</vt:i4>
      </vt:variant>
    </vt:vector>
  </HeadingPairs>
  <TitlesOfParts>
    <vt:vector size="34" baseType="lpstr">
      <vt:lpstr>Aptos</vt:lpstr>
      <vt:lpstr>Aptos Display</vt:lpstr>
      <vt:lpstr>Arial</vt:lpstr>
      <vt:lpstr>Symbol</vt:lpstr>
      <vt:lpstr>Tema do Office</vt:lpstr>
      <vt:lpstr>INTRODUÇÃO AO PROBLEMA DE NEGOCIO E SOLICITAÇÃO POR PARTE DOS SETORES RESPONSÁVEIS </vt:lpstr>
      <vt:lpstr>Introdução ao problema de negócio </vt:lpstr>
      <vt:lpstr>Exemplo: Email de pedido</vt:lpstr>
      <vt:lpstr>Exemplo: Email de pedido</vt:lpstr>
      <vt:lpstr>Identificar alguns dos KPI’s</vt:lpstr>
      <vt:lpstr>Objetivos</vt:lpstr>
      <vt:lpstr>ANÁLISE DAS TABELAS FORNECIDAS NO BANCO DE DADOS DO CLIENTE</vt:lpstr>
      <vt:lpstr>Tabela Produto</vt:lpstr>
      <vt:lpstr>Tabela Produto</vt:lpstr>
      <vt:lpstr>Tabela Produto</vt:lpstr>
      <vt:lpstr>Tabela Clientes</vt:lpstr>
      <vt:lpstr>Tabela Clientes</vt:lpstr>
      <vt:lpstr>Tabela Customer Reviews</vt:lpstr>
      <vt:lpstr>Tabela de avaliação</vt:lpstr>
      <vt:lpstr>Tabela de interação dos clientes</vt:lpstr>
      <vt:lpstr>Tabela Jornada do cliente</vt:lpstr>
      <vt:lpstr>Tabela Jornada do cliente</vt:lpstr>
      <vt:lpstr>Apresentação do PowerPoint</vt:lpstr>
      <vt:lpstr>Tabela Jornada do cliente</vt:lpstr>
      <vt:lpstr>Tabela Jornada do cliente</vt:lpstr>
      <vt:lpstr>ANÁLISE DE SENTIMENTOS DOS COMENTÁRIOS </vt:lpstr>
      <vt:lpstr>Preparando ambiente</vt:lpstr>
      <vt:lpstr>Preparando ambiente</vt:lpstr>
      <vt:lpstr>Preparando ambiente</vt:lpstr>
      <vt:lpstr>Exportando dados para o Power BI</vt:lpstr>
      <vt:lpstr>Exportando tabelas do SQL Server</vt:lpstr>
      <vt:lpstr>Esquema de relacionamentos</vt:lpstr>
      <vt:lpstr>Relatório de Análise</vt:lpstr>
      <vt:lpstr>Visão Geral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Francisco Douglas</dc:creator>
  <cp:lastModifiedBy>Francisco Douglas</cp:lastModifiedBy>
  <cp:revision>7</cp:revision>
  <dcterms:created xsi:type="dcterms:W3CDTF">2024-12-07T14:12:02Z</dcterms:created>
  <dcterms:modified xsi:type="dcterms:W3CDTF">2025-01-04T00:07:13Z</dcterms:modified>
</cp:coreProperties>
</file>