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y subtítulo">
    <p:spTree>
      <p:nvGrpSpPr>
        <p:cNvPr id="1" name=""/>
        <p:cNvGrpSpPr/>
        <p:nvPr/>
      </p:nvGrpSpPr>
      <p:grpSpPr>
        <a:xfrm>
          <a:off x="0" y="0"/>
          <a:ext cx="0" cy="0"/>
          <a:chOff x="0" y="0"/>
          <a:chExt cx="0" cy="0"/>
        </a:xfrm>
      </p:grpSpPr>
      <p:sp>
        <p:nvSpPr>
          <p:cNvPr id="11" name="Texto del título"/>
          <p:cNvSpPr txBox="1"/>
          <p:nvPr>
            <p:ph type="title"/>
          </p:nvPr>
        </p:nvSpPr>
        <p:spPr>
          <a:xfrm>
            <a:off x="1270000" y="1638300"/>
            <a:ext cx="10464800" cy="3302000"/>
          </a:xfrm>
          <a:prstGeom prst="rect">
            <a:avLst/>
          </a:prstGeom>
        </p:spPr>
        <p:txBody>
          <a:bodyPr anchor="b"/>
          <a:lstStyle/>
          <a:p>
            <a:pPr/>
            <a:r>
              <a:t>Texto del título</a:t>
            </a:r>
          </a:p>
        </p:txBody>
      </p:sp>
      <p:sp>
        <p:nvSpPr>
          <p:cNvPr id="12" name="Nivel de texto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93" name="– Juan López"/>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 Juan López</a:t>
            </a:r>
          </a:p>
        </p:txBody>
      </p:sp>
      <p:sp>
        <p:nvSpPr>
          <p:cNvPr id="94" name="“Escribir una cita aquí”"/>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“Escribir una cita aquí” </a:t>
            </a:r>
          </a:p>
        </p:txBody>
      </p:sp>
      <p:sp>
        <p:nvSpPr>
          <p:cNvPr id="9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agen"/>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1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0" name="Imagen"/>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exto del título"/>
          <p:cNvSpPr txBox="1"/>
          <p:nvPr>
            <p:ph type="title"/>
          </p:nvPr>
        </p:nvSpPr>
        <p:spPr>
          <a:xfrm>
            <a:off x="1270000" y="6718300"/>
            <a:ext cx="10464800" cy="1422400"/>
          </a:xfrm>
          <a:prstGeom prst="rect">
            <a:avLst/>
          </a:prstGeom>
        </p:spPr>
        <p:txBody>
          <a:bodyPr anchor="b"/>
          <a:lstStyle/>
          <a:p>
            <a:pPr/>
            <a:r>
              <a:t>Texto del título</a:t>
            </a:r>
          </a:p>
        </p:txBody>
      </p:sp>
      <p:sp>
        <p:nvSpPr>
          <p:cNvPr id="22" name="Nivel de texto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30" name="Texto del título"/>
          <p:cNvSpPr txBox="1"/>
          <p:nvPr>
            <p:ph type="title"/>
          </p:nvPr>
        </p:nvSpPr>
        <p:spPr>
          <a:xfrm>
            <a:off x="1270000" y="3225800"/>
            <a:ext cx="10464800" cy="3302000"/>
          </a:xfrm>
          <a:prstGeom prst="rect">
            <a:avLst/>
          </a:prstGeom>
        </p:spPr>
        <p:txBody>
          <a:bodyPr/>
          <a:lstStyle/>
          <a:p>
            <a:pPr/>
            <a:r>
              <a:t>Texto del título</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38" name="Imagen"/>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exto del título"/>
          <p:cNvSpPr txBox="1"/>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Nivel de texto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48" name="Texto del título"/>
          <p:cNvSpPr txBox="1"/>
          <p:nvPr>
            <p:ph type="title"/>
          </p:nvPr>
        </p:nvSpPr>
        <p:spPr>
          <a:prstGeom prst="rect">
            <a:avLst/>
          </a:prstGeom>
        </p:spPr>
        <p:txBody>
          <a:bodyPr/>
          <a:lstStyle/>
          <a:p>
            <a:pPr/>
            <a:r>
              <a:t>Texto del título</a:t>
            </a:r>
          </a:p>
        </p:txBody>
      </p:sp>
      <p:sp>
        <p:nvSpPr>
          <p:cNvPr id="4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56" name="Texto del título"/>
          <p:cNvSpPr txBox="1"/>
          <p:nvPr>
            <p:ph type="title"/>
          </p:nvPr>
        </p:nvSpPr>
        <p:spPr>
          <a:prstGeom prst="rect">
            <a:avLst/>
          </a:prstGeom>
        </p:spPr>
        <p:txBody>
          <a:bodyPr/>
          <a:lstStyle/>
          <a:p>
            <a:pPr/>
            <a:r>
              <a:t>Texto del título</a:t>
            </a:r>
          </a:p>
        </p:txBody>
      </p:sp>
      <p:sp>
        <p:nvSpPr>
          <p:cNvPr id="57"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5" name="Imagen"/>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exto del título"/>
          <p:cNvSpPr txBox="1"/>
          <p:nvPr>
            <p:ph type="title"/>
          </p:nvPr>
        </p:nvSpPr>
        <p:spPr>
          <a:prstGeom prst="rect">
            <a:avLst/>
          </a:prstGeom>
        </p:spPr>
        <p:txBody>
          <a:bodyPr/>
          <a:lstStyle/>
          <a:p>
            <a:pPr/>
            <a:r>
              <a:t>Texto del título</a:t>
            </a:r>
          </a:p>
        </p:txBody>
      </p:sp>
      <p:sp>
        <p:nvSpPr>
          <p:cNvPr id="67" name="Nivel de texto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75" name="Nivel de texto 1…"/>
          <p:cNvSpPr txBox="1"/>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83" name="Imagen"/>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n"/>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n"/>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Nivel de texto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 Id="rId3" Type="http://schemas.openxmlformats.org/officeDocument/2006/relationships/hyperlink" Target="https://data.torontopolice.on.ca/pages/catalogue" TargetMode="External"/><Relationship Id="rId4" Type="http://schemas.openxmlformats.org/officeDocument/2006/relationships/hyperlink" Target="https://en.wikipedia.org/wiki/List_of_postal_codes_of_Canada:_M" TargetMode="External"/><Relationship Id="rId5" Type="http://schemas.openxmlformats.org/officeDocument/2006/relationships/image" Target="../media/image3.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Battle of neighborhoods…"/>
          <p:cNvSpPr txBox="1"/>
          <p:nvPr>
            <p:ph type="ctrTitle"/>
          </p:nvPr>
        </p:nvSpPr>
        <p:spPr>
          <a:prstGeom prst="rect">
            <a:avLst/>
          </a:prstGeom>
        </p:spPr>
        <p:txBody>
          <a:bodyPr/>
          <a:lstStyle/>
          <a:p>
            <a:pPr defTabSz="531622">
              <a:defRPr sz="7280"/>
            </a:pPr>
            <a:r>
              <a:t>Battle of neighborhoods</a:t>
            </a:r>
          </a:p>
          <a:p>
            <a:pPr defTabSz="531622">
              <a:defRPr sz="7280"/>
            </a:pPr>
            <a:r>
              <a:t>Final project</a:t>
            </a:r>
          </a:p>
        </p:txBody>
      </p:sp>
      <p:sp>
        <p:nvSpPr>
          <p:cNvPr id="120" name="Fabián Camargo"/>
          <p:cNvSpPr txBox="1"/>
          <p:nvPr>
            <p:ph type="subTitle" sz="quarter" idx="1"/>
          </p:nvPr>
        </p:nvSpPr>
        <p:spPr>
          <a:prstGeom prst="rect">
            <a:avLst/>
          </a:prstGeom>
        </p:spPr>
        <p:txBody>
          <a:bodyPr/>
          <a:lstStyle/>
          <a:p>
            <a:pPr/>
            <a:r>
              <a:t>Fabián Camargo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Clustering"/>
          <p:cNvSpPr txBox="1"/>
          <p:nvPr>
            <p:ph type="title"/>
          </p:nvPr>
        </p:nvSpPr>
        <p:spPr>
          <a:prstGeom prst="rect">
            <a:avLst/>
          </a:prstGeom>
        </p:spPr>
        <p:txBody>
          <a:bodyPr/>
          <a:lstStyle/>
          <a:p>
            <a:pPr/>
            <a:r>
              <a:t>Clustering</a:t>
            </a:r>
          </a:p>
        </p:txBody>
      </p:sp>
      <p:sp>
        <p:nvSpPr>
          <p:cNvPr id="158" name="Clusters map"/>
          <p:cNvSpPr txBox="1"/>
          <p:nvPr>
            <p:ph type="body" sz="quarter" idx="1"/>
          </p:nvPr>
        </p:nvSpPr>
        <p:spPr>
          <a:xfrm>
            <a:off x="952500" y="2590800"/>
            <a:ext cx="7642275" cy="1189385"/>
          </a:xfrm>
          <a:prstGeom prst="rect">
            <a:avLst/>
          </a:prstGeom>
        </p:spPr>
        <p:txBody>
          <a:bodyPr/>
          <a:lstStyle/>
          <a:p>
            <a:pPr/>
            <a:r>
              <a:t>Clusters map</a:t>
            </a:r>
          </a:p>
        </p:txBody>
      </p:sp>
      <p:pic>
        <p:nvPicPr>
          <p:cNvPr id="159" name="Captura de pantalla 2020-08-29 a las 19.54.14.png" descr="Captura de pantalla 2020-08-29 a las 19.54.14.png"/>
          <p:cNvPicPr>
            <a:picLocks noChangeAspect="1"/>
          </p:cNvPicPr>
          <p:nvPr/>
        </p:nvPicPr>
        <p:blipFill>
          <a:blip r:embed="rId2">
            <a:extLst/>
          </a:blip>
          <a:stretch>
            <a:fillRect/>
          </a:stretch>
        </p:blipFill>
        <p:spPr>
          <a:xfrm>
            <a:off x="2559050" y="3797300"/>
            <a:ext cx="8750300" cy="50800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lustering"/>
          <p:cNvSpPr txBox="1"/>
          <p:nvPr>
            <p:ph type="title"/>
          </p:nvPr>
        </p:nvSpPr>
        <p:spPr>
          <a:prstGeom prst="rect">
            <a:avLst/>
          </a:prstGeom>
        </p:spPr>
        <p:txBody>
          <a:bodyPr/>
          <a:lstStyle/>
          <a:p>
            <a:pPr/>
            <a:r>
              <a:t>Clustering</a:t>
            </a:r>
          </a:p>
        </p:txBody>
      </p:sp>
      <p:sp>
        <p:nvSpPr>
          <p:cNvPr id="162" name="Clusters 1"/>
          <p:cNvSpPr txBox="1"/>
          <p:nvPr>
            <p:ph type="body" sz="quarter" idx="1"/>
          </p:nvPr>
        </p:nvSpPr>
        <p:spPr>
          <a:xfrm>
            <a:off x="952500" y="2590800"/>
            <a:ext cx="7642275" cy="1189385"/>
          </a:xfrm>
          <a:prstGeom prst="rect">
            <a:avLst/>
          </a:prstGeom>
        </p:spPr>
        <p:txBody>
          <a:bodyPr/>
          <a:lstStyle/>
          <a:p>
            <a:pPr/>
            <a:r>
              <a:t>Clusters 1</a:t>
            </a:r>
          </a:p>
        </p:txBody>
      </p:sp>
      <p:pic>
        <p:nvPicPr>
          <p:cNvPr id="163" name="Captura de pantalla 2020-08-29 a las 19.56.44.png" descr="Captura de pantalla 2020-08-29 a las 19.56.44.png"/>
          <p:cNvPicPr>
            <a:picLocks noChangeAspect="1"/>
          </p:cNvPicPr>
          <p:nvPr/>
        </p:nvPicPr>
        <p:blipFill>
          <a:blip r:embed="rId2">
            <a:extLst/>
          </a:blip>
          <a:stretch>
            <a:fillRect/>
          </a:stretch>
        </p:blipFill>
        <p:spPr>
          <a:xfrm>
            <a:off x="1828800" y="3676650"/>
            <a:ext cx="9601200" cy="48641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Clustering"/>
          <p:cNvSpPr txBox="1"/>
          <p:nvPr>
            <p:ph type="title"/>
          </p:nvPr>
        </p:nvSpPr>
        <p:spPr>
          <a:prstGeom prst="rect">
            <a:avLst/>
          </a:prstGeom>
        </p:spPr>
        <p:txBody>
          <a:bodyPr/>
          <a:lstStyle/>
          <a:p>
            <a:pPr/>
            <a:r>
              <a:t>Clustering</a:t>
            </a:r>
          </a:p>
        </p:txBody>
      </p:sp>
      <p:sp>
        <p:nvSpPr>
          <p:cNvPr id="166" name="Clusters 2"/>
          <p:cNvSpPr txBox="1"/>
          <p:nvPr>
            <p:ph type="body" sz="quarter" idx="1"/>
          </p:nvPr>
        </p:nvSpPr>
        <p:spPr>
          <a:xfrm>
            <a:off x="952500" y="2590800"/>
            <a:ext cx="7642275" cy="1189385"/>
          </a:xfrm>
          <a:prstGeom prst="rect">
            <a:avLst/>
          </a:prstGeom>
        </p:spPr>
        <p:txBody>
          <a:bodyPr/>
          <a:lstStyle/>
          <a:p>
            <a:pPr/>
            <a:r>
              <a:t>Clusters 2</a:t>
            </a:r>
          </a:p>
        </p:txBody>
      </p:sp>
      <p:pic>
        <p:nvPicPr>
          <p:cNvPr id="167" name="Captura de pantalla 2020-08-29 a las 19.57.11.png" descr="Captura de pantalla 2020-08-29 a las 19.57.11.png"/>
          <p:cNvPicPr>
            <a:picLocks noChangeAspect="1"/>
          </p:cNvPicPr>
          <p:nvPr/>
        </p:nvPicPr>
        <p:blipFill>
          <a:blip r:embed="rId2">
            <a:extLst/>
          </a:blip>
          <a:stretch>
            <a:fillRect/>
          </a:stretch>
        </p:blipFill>
        <p:spPr>
          <a:xfrm>
            <a:off x="1949450" y="3587750"/>
            <a:ext cx="9537700" cy="51435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lustering"/>
          <p:cNvSpPr txBox="1"/>
          <p:nvPr>
            <p:ph type="title"/>
          </p:nvPr>
        </p:nvSpPr>
        <p:spPr>
          <a:prstGeom prst="rect">
            <a:avLst/>
          </a:prstGeom>
        </p:spPr>
        <p:txBody>
          <a:bodyPr/>
          <a:lstStyle/>
          <a:p>
            <a:pPr/>
            <a:r>
              <a:t>Clustering</a:t>
            </a:r>
          </a:p>
        </p:txBody>
      </p:sp>
      <p:sp>
        <p:nvSpPr>
          <p:cNvPr id="170" name="Clusters 3,4 and 5"/>
          <p:cNvSpPr txBox="1"/>
          <p:nvPr>
            <p:ph type="body" sz="quarter" idx="1"/>
          </p:nvPr>
        </p:nvSpPr>
        <p:spPr>
          <a:xfrm>
            <a:off x="952500" y="2590800"/>
            <a:ext cx="2208858" cy="1932831"/>
          </a:xfrm>
          <a:prstGeom prst="rect">
            <a:avLst/>
          </a:prstGeom>
        </p:spPr>
        <p:txBody>
          <a:bodyPr/>
          <a:lstStyle/>
          <a:p>
            <a:pPr/>
            <a:r>
              <a:t>Clusters 3,4 and 5</a:t>
            </a:r>
          </a:p>
        </p:txBody>
      </p:sp>
      <p:pic>
        <p:nvPicPr>
          <p:cNvPr id="171" name="Captura de pantalla 2020-08-29 a las 19.57.52.png" descr="Captura de pantalla 2020-08-29 a las 19.57.52.png"/>
          <p:cNvPicPr>
            <a:picLocks noChangeAspect="1"/>
          </p:cNvPicPr>
          <p:nvPr/>
        </p:nvPicPr>
        <p:blipFill>
          <a:blip r:embed="rId2">
            <a:extLst/>
          </a:blip>
          <a:stretch>
            <a:fillRect/>
          </a:stretch>
        </p:blipFill>
        <p:spPr>
          <a:xfrm>
            <a:off x="4127500" y="1919240"/>
            <a:ext cx="8326095" cy="722476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Conclusions"/>
          <p:cNvSpPr txBox="1"/>
          <p:nvPr>
            <p:ph type="title"/>
          </p:nvPr>
        </p:nvSpPr>
        <p:spPr>
          <a:prstGeom prst="rect">
            <a:avLst/>
          </a:prstGeom>
        </p:spPr>
        <p:txBody>
          <a:bodyPr/>
          <a:lstStyle/>
          <a:p>
            <a:pPr/>
            <a:r>
              <a:t>Conclusions</a:t>
            </a:r>
          </a:p>
        </p:txBody>
      </p:sp>
      <p:sp>
        <p:nvSpPr>
          <p:cNvPr id="174" name="More interesting neighborhoods…"/>
          <p:cNvSpPr txBox="1"/>
          <p:nvPr>
            <p:ph type="body" sz="half" idx="1"/>
          </p:nvPr>
        </p:nvSpPr>
        <p:spPr>
          <a:xfrm>
            <a:off x="1028699" y="3492499"/>
            <a:ext cx="9919594" cy="3727848"/>
          </a:xfrm>
          <a:prstGeom prst="rect">
            <a:avLst/>
          </a:prstGeom>
        </p:spPr>
        <p:txBody>
          <a:bodyPr/>
          <a:lstStyle/>
          <a:p>
            <a:pPr marL="0" indent="0" defTabSz="443991">
              <a:spcBef>
                <a:spcPts val="2400"/>
              </a:spcBef>
              <a:buSzTx/>
              <a:buNone/>
              <a:defRPr sz="2128"/>
            </a:pPr>
            <a:r>
              <a:t>More interesting neighborhoods</a:t>
            </a:r>
          </a:p>
          <a:p>
            <a:pPr marL="260604" indent="-260604" defTabSz="443991">
              <a:spcBef>
                <a:spcPts val="2400"/>
              </a:spcBef>
              <a:defRPr sz="2128"/>
            </a:pPr>
            <a:r>
              <a:t>Remember that the analysis cover the neigbourhoods with high number of break and entrance crimes.</a:t>
            </a:r>
          </a:p>
          <a:p>
            <a:pPr marL="260604" indent="-260604" defTabSz="443991">
              <a:spcBef>
                <a:spcPts val="2400"/>
              </a:spcBef>
              <a:defRPr sz="2128"/>
            </a:pPr>
            <a:r>
              <a:t>Now we know: clusters 1 and 2 have a lot of categories most of these related to food like restaurants and coffe shops and other categories like gyms and stores.</a:t>
            </a:r>
          </a:p>
          <a:p>
            <a:pPr marL="260604" indent="-260604" defTabSz="443991">
              <a:spcBef>
                <a:spcPts val="2400"/>
              </a:spcBef>
              <a:defRPr sz="2128"/>
            </a:pPr>
            <a:r>
              <a:t>So, this is a very interesting information that can be used addrresing to make a marketing campaig segmented to a kind of commerce: food related venues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Conclusions"/>
          <p:cNvSpPr txBox="1"/>
          <p:nvPr>
            <p:ph type="title"/>
          </p:nvPr>
        </p:nvSpPr>
        <p:spPr>
          <a:prstGeom prst="rect">
            <a:avLst/>
          </a:prstGeom>
        </p:spPr>
        <p:txBody>
          <a:bodyPr/>
          <a:lstStyle/>
          <a:p>
            <a:pPr/>
            <a:r>
              <a:t>Conclusions</a:t>
            </a:r>
          </a:p>
        </p:txBody>
      </p:sp>
      <p:pic>
        <p:nvPicPr>
          <p:cNvPr id="177" name="Captura de pantalla 2020-08-29 a las 20.00.23.png" descr="Captura de pantalla 2020-08-29 a las 20.00.23.png"/>
          <p:cNvPicPr>
            <a:picLocks noChangeAspect="1"/>
          </p:cNvPicPr>
          <p:nvPr/>
        </p:nvPicPr>
        <p:blipFill>
          <a:blip r:embed="rId2">
            <a:extLst/>
          </a:blip>
          <a:stretch>
            <a:fillRect/>
          </a:stretch>
        </p:blipFill>
        <p:spPr>
          <a:xfrm>
            <a:off x="6038850" y="2921000"/>
            <a:ext cx="6108700" cy="5308600"/>
          </a:xfrm>
          <a:prstGeom prst="rect">
            <a:avLst/>
          </a:prstGeom>
          <a:ln w="12700">
            <a:miter lim="400000"/>
          </a:ln>
        </p:spPr>
      </p:pic>
      <p:sp>
        <p:nvSpPr>
          <p:cNvPr id="178" name="Now we know:…"/>
          <p:cNvSpPr txBox="1"/>
          <p:nvPr/>
        </p:nvSpPr>
        <p:spPr>
          <a:xfrm>
            <a:off x="759155" y="3299917"/>
            <a:ext cx="4858231" cy="4144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r>
              <a:t>Now we know:</a:t>
            </a:r>
          </a:p>
          <a:p>
            <a:pPr algn="just">
              <a:defRPr b="0"/>
            </a:pPr>
          </a:p>
          <a:p>
            <a:pPr algn="just">
              <a:defRPr b="0"/>
            </a:pPr>
            <a:r>
              <a:t>The difference between cluster 1 and 2 is to high. </a:t>
            </a:r>
          </a:p>
          <a:p>
            <a:pPr algn="just">
              <a:defRPr b="0"/>
            </a:pPr>
          </a:p>
          <a:p>
            <a:pPr algn="just">
              <a:defRPr b="0"/>
            </a:pPr>
            <a:r>
              <a:t>Cluster 2 have almost double of cluster 1</a:t>
            </a:r>
          </a:p>
          <a:p>
            <a:pPr algn="just">
              <a:defRPr b="0"/>
            </a:pPr>
          </a:p>
          <a:p>
            <a:pPr algn="just">
              <a:defRPr b="0"/>
            </a:pPr>
            <a:r>
              <a:t>Maybe, we will have more worried customers in neighborhoods of cluster 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Imagen" descr="Imagen"/>
          <p:cNvPicPr>
            <a:picLocks noChangeAspect="1"/>
          </p:cNvPicPr>
          <p:nvPr/>
        </p:nvPicPr>
        <p:blipFill>
          <a:blip r:embed="rId2">
            <a:extLst/>
          </a:blip>
          <a:stretch>
            <a:fillRect/>
          </a:stretch>
        </p:blipFill>
        <p:spPr>
          <a:xfrm>
            <a:off x="6745201" y="3708400"/>
            <a:ext cx="5777000" cy="3235120"/>
          </a:xfrm>
          <a:prstGeom prst="rect">
            <a:avLst/>
          </a:prstGeom>
          <a:ln w="12700">
            <a:miter lim="400000"/>
          </a:ln>
        </p:spPr>
      </p:pic>
      <p:sp>
        <p:nvSpPr>
          <p:cNvPr id="181" name="Conclusions"/>
          <p:cNvSpPr txBox="1"/>
          <p:nvPr>
            <p:ph type="title"/>
          </p:nvPr>
        </p:nvSpPr>
        <p:spPr>
          <a:prstGeom prst="rect">
            <a:avLst/>
          </a:prstGeom>
        </p:spPr>
        <p:txBody>
          <a:bodyPr/>
          <a:lstStyle/>
          <a:p>
            <a:pPr/>
            <a:r>
              <a:t>Conclusions</a:t>
            </a:r>
          </a:p>
        </p:txBody>
      </p:sp>
      <p:sp>
        <p:nvSpPr>
          <p:cNvPr id="182" name="It is possible to find a high quantity of customers in the neighborhoods grouped in clusters 1 and 2…"/>
          <p:cNvSpPr txBox="1"/>
          <p:nvPr/>
        </p:nvSpPr>
        <p:spPr>
          <a:xfrm>
            <a:off x="140462" y="3414370"/>
            <a:ext cx="7135877" cy="4144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777875" indent="-333375" algn="just">
              <a:buSzPct val="145000"/>
              <a:buChar char="•"/>
            </a:pPr>
            <a:r>
              <a:t>It is possible to find a high quantity of customers in the neighborhoods grouped in clusters 1 and 2</a:t>
            </a:r>
          </a:p>
          <a:p>
            <a:pPr lvl="1" marL="777875" indent="-333375" algn="just">
              <a:buSzPct val="145000"/>
              <a:buChar char="•"/>
            </a:pPr>
            <a:r>
              <a:t>Customers in cluster 2 have a big problem with 'break and enter' crime in comparison with customers of cluster 1</a:t>
            </a:r>
          </a:p>
          <a:p>
            <a:pPr lvl="1" marL="777875" indent="-333375" algn="just">
              <a:buSzPct val="145000"/>
              <a:buChar char="•"/>
            </a:pPr>
            <a:r>
              <a:t>In both cases there are comercial venues related with food.</a:t>
            </a:r>
          </a:p>
          <a:p>
            <a:pPr lvl="1" marL="777875" indent="-333375" algn="just">
              <a:buSzPct val="145000"/>
              <a:buChar char="•"/>
            </a:pPr>
            <a:r>
              <a:t>It is possible to create a segmented comercial campaign based on the location and type of business.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Imagen" descr="Imagen"/>
          <p:cNvPicPr>
            <a:picLocks noChangeAspect="1"/>
          </p:cNvPicPr>
          <p:nvPr>
            <p:ph type="pic" idx="13"/>
          </p:nvPr>
        </p:nvPicPr>
        <p:blipFill>
          <a:blip r:embed="rId2">
            <a:extLst/>
          </a:blip>
          <a:srcRect l="19969" t="0" r="19969" b="0"/>
          <a:stretch>
            <a:fillRect/>
          </a:stretch>
        </p:blipFill>
        <p:spPr>
          <a:prstGeom prst="rect">
            <a:avLst/>
          </a:prstGeom>
        </p:spPr>
      </p:pic>
      <p:sp>
        <p:nvSpPr>
          <p:cNvPr id="123" name="The problem"/>
          <p:cNvSpPr txBox="1"/>
          <p:nvPr>
            <p:ph type="title"/>
          </p:nvPr>
        </p:nvSpPr>
        <p:spPr>
          <a:prstGeom prst="rect">
            <a:avLst/>
          </a:prstGeom>
        </p:spPr>
        <p:txBody>
          <a:bodyPr/>
          <a:lstStyle/>
          <a:p>
            <a:pPr/>
            <a:r>
              <a:t>The problem</a:t>
            </a:r>
          </a:p>
        </p:txBody>
      </p:sp>
      <p:sp>
        <p:nvSpPr>
          <p:cNvPr id="124" name="Break and enter crime become a nighmare for commercials in  Toronto. Criminals know how to get into and nothing can stop them.…"/>
          <p:cNvSpPr txBox="1"/>
          <p:nvPr>
            <p:ph type="body" sz="half" idx="1"/>
          </p:nvPr>
        </p:nvSpPr>
        <p:spPr>
          <a:prstGeom prst="rect">
            <a:avLst/>
          </a:prstGeom>
        </p:spPr>
        <p:txBody>
          <a:bodyPr/>
          <a:lstStyle/>
          <a:p>
            <a:pPr marL="0" indent="0" defTabSz="457200">
              <a:spcBef>
                <a:spcPts val="0"/>
              </a:spcBef>
              <a:buSzTx/>
              <a:buNone/>
              <a:defRPr sz="1400"/>
            </a:pPr>
            <a:r>
              <a:t>Break and enter crime become a nighmare for commercials in  Toronto. Criminals know how to get into and nothing can stop them.</a:t>
            </a:r>
          </a:p>
          <a:p>
            <a:pPr marL="0" indent="0" defTabSz="457200">
              <a:spcBef>
                <a:spcPts val="0"/>
              </a:spcBef>
              <a:buSzTx/>
              <a:buNone/>
              <a:defRPr sz="1400"/>
            </a:pPr>
            <a:r>
              <a:t>A security technology company has developed a new kind of security doors and surveillance system that will can avoid that kind of crime in Toronto. The company wants to focus on commercial located in neighborhoods that have presented breaking and entering in 2019, that information is part of tha market study. The study need information from the last year in order to know the neighborhoods where occur that kind of crime.</a:t>
            </a:r>
          </a:p>
          <a:p>
            <a:pPr marL="0" indent="0" defTabSz="457200">
              <a:spcBef>
                <a:spcPts val="0"/>
              </a:spcBef>
              <a:buSzTx/>
              <a:buNone/>
              <a:defRPr sz="1400"/>
            </a:pPr>
            <a:r>
              <a:t>Police department have a lot of information abour crimes in Toronto. In this problem, We will use crime data and foursquare´s data in order to design a comercial plan.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Imagen" descr="Imagen"/>
          <p:cNvPicPr>
            <a:picLocks noChangeAspect="1"/>
          </p:cNvPicPr>
          <p:nvPr>
            <p:ph type="pic" idx="13"/>
          </p:nvPr>
        </p:nvPicPr>
        <p:blipFill>
          <a:blip r:embed="rId2">
            <a:extLst/>
          </a:blip>
          <a:srcRect l="1515" t="0" r="1515" b="0"/>
          <a:stretch>
            <a:fillRect/>
          </a:stretch>
        </p:blipFill>
        <p:spPr>
          <a:xfrm>
            <a:off x="7732089" y="2628900"/>
            <a:ext cx="2694611" cy="3175792"/>
          </a:xfrm>
          <a:prstGeom prst="rect">
            <a:avLst/>
          </a:prstGeom>
        </p:spPr>
      </p:pic>
      <p:sp>
        <p:nvSpPr>
          <p:cNvPr id="127" name="Information source"/>
          <p:cNvSpPr txBox="1"/>
          <p:nvPr>
            <p:ph type="title"/>
          </p:nvPr>
        </p:nvSpPr>
        <p:spPr>
          <a:prstGeom prst="rect">
            <a:avLst/>
          </a:prstGeom>
        </p:spPr>
        <p:txBody>
          <a:bodyPr/>
          <a:lstStyle/>
          <a:p>
            <a:pPr/>
            <a:r>
              <a:t>Information source</a:t>
            </a:r>
          </a:p>
        </p:txBody>
      </p:sp>
      <p:sp>
        <p:nvSpPr>
          <p:cNvPr id="128" name="Toronto police open data about crimes: https://data.torontopolice.on.ca/pages/catalogue…"/>
          <p:cNvSpPr txBox="1"/>
          <p:nvPr>
            <p:ph type="body" sz="half" idx="1"/>
          </p:nvPr>
        </p:nvSpPr>
        <p:spPr>
          <a:prstGeom prst="rect">
            <a:avLst/>
          </a:prstGeom>
        </p:spPr>
        <p:txBody>
          <a:bodyPr/>
          <a:lstStyle/>
          <a:p>
            <a:pPr marL="457200" indent="-317500" defTabSz="457200">
              <a:spcBef>
                <a:spcPts val="0"/>
              </a:spcBef>
              <a:buFont typeface="Helvetica Neue"/>
              <a:defRPr sz="1400" u="sng">
                <a:solidFill>
                  <a:srgbClr val="296EAA"/>
                </a:solidFill>
                <a:uFill>
                  <a:solidFill>
                    <a:srgbClr val="296EAA"/>
                  </a:solidFill>
                </a:uFill>
              </a:defRPr>
            </a:pPr>
            <a:r>
              <a:rPr u="none">
                <a:solidFill>
                  <a:srgbClr val="000000"/>
                </a:solidFill>
              </a:rPr>
              <a:t>Toronto police open data about crimes: </a:t>
            </a:r>
            <a:r>
              <a:rPr>
                <a:hlinkClick r:id="rId3" invalidUrl="" action="" tgtFrame="" tooltip="" history="1" highlightClick="0" endSnd="0"/>
              </a:rPr>
              <a:t>https://data.torontopolice.on.ca/pages/catalogue</a:t>
            </a:r>
            <a:endParaRPr u="none">
              <a:solidFill>
                <a:srgbClr val="000000"/>
              </a:solidFill>
            </a:endParaRPr>
          </a:p>
          <a:p>
            <a:pPr marL="457200" indent="-317500" defTabSz="457200">
              <a:spcBef>
                <a:spcPts val="0"/>
              </a:spcBef>
              <a:buFont typeface="Helvetica Neue"/>
              <a:defRPr sz="1400"/>
            </a:pPr>
            <a:r>
              <a:t>Location and kind of potential customers in Toronto: Foursquare API</a:t>
            </a:r>
          </a:p>
          <a:p>
            <a:pPr marL="457200" indent="-317500" defTabSz="457200">
              <a:spcBef>
                <a:spcPts val="0"/>
              </a:spcBef>
              <a:buFont typeface="Helvetica Neue"/>
              <a:defRPr sz="1400" u="sng">
                <a:solidFill>
                  <a:srgbClr val="296EAA"/>
                </a:solidFill>
                <a:uFill>
                  <a:solidFill>
                    <a:srgbClr val="296EAA"/>
                  </a:solidFill>
                </a:uFill>
              </a:defRPr>
            </a:pPr>
            <a:r>
              <a:rPr u="none">
                <a:solidFill>
                  <a:srgbClr val="000000"/>
                </a:solidFill>
              </a:rPr>
              <a:t>Toronto neighborhoods coordinates </a:t>
            </a:r>
            <a:r>
              <a:rPr>
                <a:hlinkClick r:id="rId4" invalidUrl="" action="" tgtFrame="" tooltip="" history="1" highlightClick="0" endSnd="0"/>
              </a:rPr>
              <a:t>https://en.wikipedia.org/wiki/List_of_postal_codes_of_Canada:_M</a:t>
            </a:r>
            <a:r>
              <a:t>	</a:t>
            </a:r>
          </a:p>
        </p:txBody>
      </p:sp>
      <p:pic>
        <p:nvPicPr>
          <p:cNvPr id="129" name="Imagen" descr="Imagen"/>
          <p:cNvPicPr>
            <a:picLocks noChangeAspect="1"/>
          </p:cNvPicPr>
          <p:nvPr/>
        </p:nvPicPr>
        <p:blipFill>
          <a:blip r:embed="rId5">
            <a:extLst/>
          </a:blip>
          <a:stretch>
            <a:fillRect/>
          </a:stretch>
        </p:blipFill>
        <p:spPr>
          <a:xfrm>
            <a:off x="6788150" y="6489700"/>
            <a:ext cx="4914900" cy="16510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Imagen" descr="Imagen"/>
          <p:cNvPicPr>
            <a:picLocks noChangeAspect="1"/>
          </p:cNvPicPr>
          <p:nvPr>
            <p:ph type="pic" idx="13"/>
          </p:nvPr>
        </p:nvPicPr>
        <p:blipFill>
          <a:blip r:embed="rId2">
            <a:extLst/>
          </a:blip>
          <a:srcRect l="27912" t="67" r="15521" b="0"/>
          <a:stretch>
            <a:fillRect/>
          </a:stretch>
        </p:blipFill>
        <p:spPr>
          <a:xfrm>
            <a:off x="6718300" y="2590800"/>
            <a:ext cx="5334000" cy="6282267"/>
          </a:xfrm>
          <a:prstGeom prst="rect">
            <a:avLst/>
          </a:prstGeom>
        </p:spPr>
      </p:pic>
      <p:sp>
        <p:nvSpPr>
          <p:cNvPr id="132" name="Methodology"/>
          <p:cNvSpPr txBox="1"/>
          <p:nvPr>
            <p:ph type="title"/>
          </p:nvPr>
        </p:nvSpPr>
        <p:spPr>
          <a:prstGeom prst="rect">
            <a:avLst/>
          </a:prstGeom>
        </p:spPr>
        <p:txBody>
          <a:bodyPr/>
          <a:lstStyle/>
          <a:p>
            <a:pPr/>
            <a:r>
              <a:t>Methodology</a:t>
            </a:r>
          </a:p>
        </p:txBody>
      </p:sp>
      <p:sp>
        <p:nvSpPr>
          <p:cNvPr id="133" name="First we get the data from Toronto Police Department and filtered in order to have only data of 2019 and crimes related with break and enter to commercials.…"/>
          <p:cNvSpPr txBox="1"/>
          <p:nvPr>
            <p:ph type="body" sz="half" idx="1"/>
          </p:nvPr>
        </p:nvSpPr>
        <p:spPr>
          <a:prstGeom prst="rect">
            <a:avLst/>
          </a:prstGeom>
        </p:spPr>
        <p:txBody>
          <a:bodyPr/>
          <a:lstStyle/>
          <a:p>
            <a:pPr marL="457200" indent="-317500" defTabSz="457200">
              <a:spcBef>
                <a:spcPts val="0"/>
              </a:spcBef>
              <a:buSzPct val="100000"/>
              <a:buFont typeface="Helvetica Neue"/>
              <a:buAutoNum type="arabicPeriod" startAt="1"/>
              <a:defRPr sz="1400"/>
            </a:pPr>
            <a:r>
              <a:t>First we get the data from Toronto Police Department and filtered in order to have only data of 2019 and crimes related with break and enter to commercials.</a:t>
            </a:r>
          </a:p>
          <a:p>
            <a:pPr marL="457200" indent="-317500" defTabSz="457200">
              <a:spcBef>
                <a:spcPts val="0"/>
              </a:spcBef>
              <a:buSzPct val="100000"/>
              <a:buFont typeface="Helvetica Neue"/>
              <a:buAutoNum type="arabicPeriod" startAt="1"/>
              <a:defRPr sz="1400"/>
            </a:pPr>
            <a:r>
              <a:t>Analyze and rank Toronto neighborhoods based on reported crimes</a:t>
            </a:r>
          </a:p>
          <a:p>
            <a:pPr marL="457200" indent="-317500" defTabSz="457200">
              <a:spcBef>
                <a:spcPts val="0"/>
              </a:spcBef>
              <a:buSzPct val="100000"/>
              <a:buFont typeface="Helvetica Neue"/>
              <a:buAutoNum type="arabicPeriod" startAt="1"/>
              <a:defRPr sz="1400"/>
            </a:pPr>
            <a:r>
              <a:t>Join data in order to know potential customers</a:t>
            </a:r>
          </a:p>
          <a:p>
            <a:pPr marL="457200" indent="-317500" defTabSz="457200">
              <a:spcBef>
                <a:spcPts val="0"/>
              </a:spcBef>
              <a:buSzPct val="100000"/>
              <a:buFont typeface="Helvetica Neue"/>
              <a:buAutoNum type="arabicPeriod" startAt="1"/>
              <a:defRPr sz="1400"/>
            </a:pPr>
            <a:r>
              <a:t>Give information about potential customers using a map and summary tables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Data exploration"/>
          <p:cNvSpPr txBox="1"/>
          <p:nvPr>
            <p:ph type="title"/>
          </p:nvPr>
        </p:nvSpPr>
        <p:spPr>
          <a:prstGeom prst="rect">
            <a:avLst/>
          </a:prstGeom>
        </p:spPr>
        <p:txBody>
          <a:bodyPr/>
          <a:lstStyle/>
          <a:p>
            <a:pPr/>
            <a:r>
              <a:t>Data exploration</a:t>
            </a:r>
          </a:p>
        </p:txBody>
      </p:sp>
      <p:sp>
        <p:nvSpPr>
          <p:cNvPr id="136" name="Example of data of ‘break and entrance’ crimes"/>
          <p:cNvSpPr txBox="1"/>
          <p:nvPr>
            <p:ph type="body" sz="quarter" idx="1"/>
          </p:nvPr>
        </p:nvSpPr>
        <p:spPr>
          <a:xfrm>
            <a:off x="952500" y="2590800"/>
            <a:ext cx="7642275" cy="1189385"/>
          </a:xfrm>
          <a:prstGeom prst="rect">
            <a:avLst/>
          </a:prstGeom>
        </p:spPr>
        <p:txBody>
          <a:bodyPr/>
          <a:lstStyle/>
          <a:p>
            <a:pPr/>
            <a:r>
              <a:t>Example of data of ‘break and entrance’ crimes</a:t>
            </a:r>
          </a:p>
        </p:txBody>
      </p:sp>
      <p:pic>
        <p:nvPicPr>
          <p:cNvPr id="137" name="Captura de pantalla 2020-08-29 a las 19.46.37.png" descr="Captura de pantalla 2020-08-29 a las 19.46.37.png"/>
          <p:cNvPicPr>
            <a:picLocks noChangeAspect="1"/>
          </p:cNvPicPr>
          <p:nvPr/>
        </p:nvPicPr>
        <p:blipFill>
          <a:blip r:embed="rId2">
            <a:extLst/>
          </a:blip>
          <a:stretch>
            <a:fillRect/>
          </a:stretch>
        </p:blipFill>
        <p:spPr>
          <a:xfrm>
            <a:off x="685800" y="5380384"/>
            <a:ext cx="11633200" cy="3619501"/>
          </a:xfrm>
          <a:prstGeom prst="rect">
            <a:avLst/>
          </a:prstGeom>
          <a:ln w="12700">
            <a:miter lim="400000"/>
          </a:ln>
        </p:spPr>
      </p:pic>
      <p:sp>
        <p:nvSpPr>
          <p:cNvPr id="138" name="Torondo_df dataframe only have 'break and enter' crimes from 2014 to 2019. The datafrane have the columns that we need to resolve this problem:…"/>
          <p:cNvSpPr txBox="1"/>
          <p:nvPr/>
        </p:nvSpPr>
        <p:spPr>
          <a:xfrm>
            <a:off x="577583" y="3957984"/>
            <a:ext cx="11849634" cy="11126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400"/>
            </a:pPr>
            <a:r>
              <a:t>Torondo_df dataframe only have 'break and enter' crimes from 2014 to 2019. The datafrane have the columns that we need to resolve this problem:</a:t>
            </a:r>
          </a:p>
          <a:p>
            <a:pPr marL="457200" indent="-317500" algn="l" defTabSz="457200">
              <a:buSzPct val="145000"/>
              <a:buFont typeface="Helvetica Neue"/>
              <a:buChar char="•"/>
              <a:defRPr b="0" sz="1400"/>
            </a:pPr>
            <a:r>
              <a:t>Neighbourhood column</a:t>
            </a:r>
          </a:p>
          <a:p>
            <a:pPr marL="457200" indent="-317500" algn="l" defTabSz="457200">
              <a:buSzPct val="145000"/>
              <a:buFont typeface="Helvetica Neue"/>
              <a:buChar char="•"/>
              <a:defRPr b="0" sz="1400"/>
            </a:pPr>
            <a:r>
              <a:t>Long and Lat columns for geographic coordinates</a:t>
            </a:r>
          </a:p>
          <a:p>
            <a:pPr marL="457200" indent="-317500" algn="l" defTabSz="457200">
              <a:buSzPct val="145000"/>
              <a:buFont typeface="Helvetica Neue"/>
              <a:buChar char="•"/>
              <a:defRPr b="0" sz="1400"/>
            </a:pPr>
            <a:r>
              <a:t>reportedyear columns for year</a:t>
            </a:r>
          </a:p>
          <a:p>
            <a:pPr marL="457200" indent="-317500" algn="l" defTabSz="457200">
              <a:buSzPct val="145000"/>
              <a:buFont typeface="Helvetica Neue"/>
              <a:buChar char="•"/>
              <a:defRPr b="0" sz="1400"/>
            </a:pPr>
            <a:r>
              <a:t>premisetype column for type of property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Data exploration"/>
          <p:cNvSpPr txBox="1"/>
          <p:nvPr>
            <p:ph type="title"/>
          </p:nvPr>
        </p:nvSpPr>
        <p:spPr>
          <a:prstGeom prst="rect">
            <a:avLst/>
          </a:prstGeom>
        </p:spPr>
        <p:txBody>
          <a:bodyPr/>
          <a:lstStyle/>
          <a:p>
            <a:pPr/>
            <a:r>
              <a:t>Data exploration</a:t>
            </a:r>
          </a:p>
        </p:txBody>
      </p:sp>
      <p:sp>
        <p:nvSpPr>
          <p:cNvPr id="141" name="Map of ‘break and entrance’ crimes"/>
          <p:cNvSpPr txBox="1"/>
          <p:nvPr>
            <p:ph type="body" sz="quarter" idx="1"/>
          </p:nvPr>
        </p:nvSpPr>
        <p:spPr>
          <a:xfrm>
            <a:off x="952500" y="2590800"/>
            <a:ext cx="7642275" cy="1189385"/>
          </a:xfrm>
          <a:prstGeom prst="rect">
            <a:avLst/>
          </a:prstGeom>
        </p:spPr>
        <p:txBody>
          <a:bodyPr/>
          <a:lstStyle/>
          <a:p>
            <a:pPr/>
            <a:r>
              <a:t>Map of ‘break and entrance’ crimes</a:t>
            </a:r>
          </a:p>
        </p:txBody>
      </p:sp>
      <p:pic>
        <p:nvPicPr>
          <p:cNvPr id="142" name="Captura de pantalla 2020-08-29 a las 19.48.34.png" descr="Captura de pantalla 2020-08-29 a las 19.48.34.png"/>
          <p:cNvPicPr>
            <a:picLocks noChangeAspect="1"/>
          </p:cNvPicPr>
          <p:nvPr/>
        </p:nvPicPr>
        <p:blipFill>
          <a:blip r:embed="rId2">
            <a:extLst/>
          </a:blip>
          <a:stretch>
            <a:fillRect/>
          </a:stretch>
        </p:blipFill>
        <p:spPr>
          <a:xfrm>
            <a:off x="1934585" y="3732729"/>
            <a:ext cx="9330316" cy="572877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Data exploration"/>
          <p:cNvSpPr txBox="1"/>
          <p:nvPr>
            <p:ph type="title"/>
          </p:nvPr>
        </p:nvSpPr>
        <p:spPr>
          <a:prstGeom prst="rect">
            <a:avLst/>
          </a:prstGeom>
        </p:spPr>
        <p:txBody>
          <a:bodyPr/>
          <a:lstStyle/>
          <a:p>
            <a:pPr/>
            <a:r>
              <a:t>Data exploration</a:t>
            </a:r>
          </a:p>
        </p:txBody>
      </p:sp>
      <p:sp>
        <p:nvSpPr>
          <p:cNvPr id="145" name="Map of ‘break and entrance’ crimes"/>
          <p:cNvSpPr txBox="1"/>
          <p:nvPr>
            <p:ph type="body" sz="quarter" idx="1"/>
          </p:nvPr>
        </p:nvSpPr>
        <p:spPr>
          <a:xfrm>
            <a:off x="952500" y="2590800"/>
            <a:ext cx="7642275" cy="1189385"/>
          </a:xfrm>
          <a:prstGeom prst="rect">
            <a:avLst/>
          </a:prstGeom>
        </p:spPr>
        <p:txBody>
          <a:bodyPr/>
          <a:lstStyle/>
          <a:p>
            <a:pPr/>
            <a:r>
              <a:t>Map of ‘break and entrance’ crimes</a:t>
            </a:r>
          </a:p>
        </p:txBody>
      </p:sp>
      <p:pic>
        <p:nvPicPr>
          <p:cNvPr id="146" name="Captura de pantalla 2020-08-29 a las 19.48.34.png" descr="Captura de pantalla 2020-08-29 a las 19.48.34.png"/>
          <p:cNvPicPr>
            <a:picLocks noChangeAspect="1"/>
          </p:cNvPicPr>
          <p:nvPr/>
        </p:nvPicPr>
        <p:blipFill>
          <a:blip r:embed="rId2">
            <a:extLst/>
          </a:blip>
          <a:stretch>
            <a:fillRect/>
          </a:stretch>
        </p:blipFill>
        <p:spPr>
          <a:xfrm>
            <a:off x="1934585" y="3732729"/>
            <a:ext cx="9330315" cy="572877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Data exploration"/>
          <p:cNvSpPr txBox="1"/>
          <p:nvPr>
            <p:ph type="title"/>
          </p:nvPr>
        </p:nvSpPr>
        <p:spPr>
          <a:prstGeom prst="rect">
            <a:avLst/>
          </a:prstGeom>
        </p:spPr>
        <p:txBody>
          <a:bodyPr/>
          <a:lstStyle/>
          <a:p>
            <a:pPr/>
            <a:r>
              <a:t>Data exploration</a:t>
            </a:r>
          </a:p>
        </p:txBody>
      </p:sp>
      <p:sp>
        <p:nvSpPr>
          <p:cNvPr id="149" name="Crimes by neighborhood"/>
          <p:cNvSpPr txBox="1"/>
          <p:nvPr>
            <p:ph type="body" sz="quarter" idx="1"/>
          </p:nvPr>
        </p:nvSpPr>
        <p:spPr>
          <a:xfrm>
            <a:off x="952500" y="2590800"/>
            <a:ext cx="7642275" cy="1189385"/>
          </a:xfrm>
          <a:prstGeom prst="rect">
            <a:avLst/>
          </a:prstGeom>
        </p:spPr>
        <p:txBody>
          <a:bodyPr/>
          <a:lstStyle/>
          <a:p>
            <a:pPr/>
            <a:r>
              <a:t>Crimes by neighborhood</a:t>
            </a:r>
          </a:p>
        </p:txBody>
      </p:sp>
      <p:pic>
        <p:nvPicPr>
          <p:cNvPr id="150" name="Captura de pantalla 2020-08-29 a las 19.49.46.png" descr="Captura de pantalla 2020-08-29 a las 19.49.46.png"/>
          <p:cNvPicPr>
            <a:picLocks noChangeAspect="1"/>
          </p:cNvPicPr>
          <p:nvPr/>
        </p:nvPicPr>
        <p:blipFill>
          <a:blip r:embed="rId2">
            <a:extLst/>
          </a:blip>
          <a:stretch>
            <a:fillRect/>
          </a:stretch>
        </p:blipFill>
        <p:spPr>
          <a:xfrm>
            <a:off x="7797800" y="2108200"/>
            <a:ext cx="4165600" cy="7264400"/>
          </a:xfrm>
          <a:prstGeom prst="rect">
            <a:avLst/>
          </a:prstGeom>
          <a:ln w="12700">
            <a:miter lim="400000"/>
          </a:ln>
        </p:spPr>
      </p:pic>
      <p:pic>
        <p:nvPicPr>
          <p:cNvPr id="151" name="Captura de pantalla 2020-08-29 a las 19.50.34.png" descr="Captura de pantalla 2020-08-29 a las 19.50.34.png"/>
          <p:cNvPicPr>
            <a:picLocks noChangeAspect="1"/>
          </p:cNvPicPr>
          <p:nvPr/>
        </p:nvPicPr>
        <p:blipFill>
          <a:blip r:embed="rId3">
            <a:extLst/>
          </a:blip>
          <a:stretch>
            <a:fillRect/>
          </a:stretch>
        </p:blipFill>
        <p:spPr>
          <a:xfrm>
            <a:off x="-31750" y="5797550"/>
            <a:ext cx="7480300" cy="34925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Clustering"/>
          <p:cNvSpPr txBox="1"/>
          <p:nvPr>
            <p:ph type="title"/>
          </p:nvPr>
        </p:nvSpPr>
        <p:spPr>
          <a:prstGeom prst="rect">
            <a:avLst/>
          </a:prstGeom>
        </p:spPr>
        <p:txBody>
          <a:bodyPr/>
          <a:lstStyle/>
          <a:p>
            <a:pPr/>
            <a:r>
              <a:t>Clustering</a:t>
            </a:r>
          </a:p>
        </p:txBody>
      </p:sp>
      <p:sp>
        <p:nvSpPr>
          <p:cNvPr id="154" name="Example of clusters for find most common venues by neighborhood"/>
          <p:cNvSpPr txBox="1"/>
          <p:nvPr>
            <p:ph type="body" sz="quarter" idx="1"/>
          </p:nvPr>
        </p:nvSpPr>
        <p:spPr>
          <a:xfrm>
            <a:off x="952500" y="2590800"/>
            <a:ext cx="7642275" cy="1189385"/>
          </a:xfrm>
          <a:prstGeom prst="rect">
            <a:avLst/>
          </a:prstGeom>
        </p:spPr>
        <p:txBody>
          <a:bodyPr/>
          <a:lstStyle/>
          <a:p>
            <a:pPr/>
            <a:r>
              <a:t>Example of clusters for find most common venues by neighborhood</a:t>
            </a:r>
          </a:p>
        </p:txBody>
      </p:sp>
      <p:pic>
        <p:nvPicPr>
          <p:cNvPr id="155" name="Captura de pantalla 2020-08-29 a las 19.52.37.png" descr="Captura de pantalla 2020-08-29 a las 19.52.37.png"/>
          <p:cNvPicPr>
            <a:picLocks noChangeAspect="1"/>
          </p:cNvPicPr>
          <p:nvPr/>
        </p:nvPicPr>
        <p:blipFill>
          <a:blip r:embed="rId2">
            <a:extLst/>
          </a:blip>
          <a:stretch>
            <a:fillRect/>
          </a:stretch>
        </p:blipFill>
        <p:spPr>
          <a:xfrm>
            <a:off x="412750" y="4508500"/>
            <a:ext cx="12560300" cy="34036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