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460" r:id="rId2"/>
    <p:sldId id="444" r:id="rId3"/>
    <p:sldId id="466" r:id="rId4"/>
    <p:sldId id="505" r:id="rId5"/>
    <p:sldId id="503" r:id="rId6"/>
    <p:sldId id="504" r:id="rId7"/>
    <p:sldId id="519" r:id="rId8"/>
    <p:sldId id="520" r:id="rId9"/>
    <p:sldId id="521" r:id="rId10"/>
    <p:sldId id="516" r:id="rId11"/>
    <p:sldId id="522" r:id="rId12"/>
    <p:sldId id="517" r:id="rId13"/>
    <p:sldId id="523" r:id="rId14"/>
    <p:sldId id="524" r:id="rId15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08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66" y="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28/09/2020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28/09/2020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Até que</a:t>
            </a:r>
          </a:p>
          <a:p>
            <a:r>
              <a:rPr lang="pt-BR" sz="2000" dirty="0"/>
              <a:t>Ele digite a opção não.</a:t>
            </a:r>
          </a:p>
          <a:p>
            <a:pPr lvl="0"/>
            <a:r>
              <a:rPr lang="pt-BR" sz="2000" dirty="0" smtClean="0"/>
              <a:t>Em </a:t>
            </a:r>
            <a:r>
              <a:rPr lang="pt-BR" sz="2000" dirty="0"/>
              <a:t>seguida, exiba a média dos </a:t>
            </a:r>
            <a:r>
              <a:rPr lang="pt-BR" sz="2000" dirty="0" smtClean="0"/>
              <a:t>elementos</a:t>
            </a:r>
          </a:p>
          <a:p>
            <a:pPr lvl="0"/>
            <a:r>
              <a:rPr lang="pt-BR" sz="2000" dirty="0" smtClean="0"/>
              <a:t>(</a:t>
            </a:r>
            <a:r>
              <a:rPr lang="pt-BR" sz="2000" dirty="0"/>
              <a:t>não considerar as ocorrências com valor = 0).</a:t>
            </a:r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7534" cy="5052406"/>
            <a:chOff x="3718813" y="1330553"/>
            <a:chExt cx="1697534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37016" y="412922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r>
              <a:rPr lang="pt-BR" sz="1900" dirty="0" smtClean="0"/>
              <a:t>1004</a:t>
            </a:r>
          </a:p>
          <a:p>
            <a:r>
              <a:rPr lang="pt-BR" sz="1900" dirty="0" smtClean="0"/>
              <a:t>1008</a:t>
            </a:r>
          </a:p>
          <a:p>
            <a:r>
              <a:rPr lang="pt-BR" sz="1900" dirty="0" smtClean="0"/>
              <a:t>1012</a:t>
            </a:r>
          </a:p>
          <a:p>
            <a:r>
              <a:rPr lang="pt-BR" sz="1900" dirty="0" smtClean="0"/>
              <a:t>1016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352530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499153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 0</a:t>
            </a:r>
          </a:p>
          <a:p>
            <a:r>
              <a:rPr lang="pt-BR" dirty="0"/>
              <a:t> </a:t>
            </a:r>
            <a:r>
              <a:rPr lang="pt-BR" dirty="0" smtClean="0"/>
              <a:t>    14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</a:t>
            </a:r>
            <a:r>
              <a:rPr lang="pt-BR" dirty="0"/>
              <a:t> </a:t>
            </a:r>
            <a:r>
              <a:rPr lang="pt-BR" dirty="0" smtClean="0"/>
              <a:t>0</a:t>
            </a:r>
          </a:p>
          <a:p>
            <a:r>
              <a:rPr lang="pt-BR" dirty="0"/>
              <a:t> </a:t>
            </a:r>
            <a:r>
              <a:rPr lang="pt-BR" dirty="0" smtClean="0"/>
              <a:t>     3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media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</a:t>
            </a:r>
            <a:r>
              <a:rPr lang="pt-BR" dirty="0" err="1" smtClean="0"/>
              <a:t>qtde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9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3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  5</a:t>
              </a: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7424273" y="3920199"/>
            <a:ext cx="9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soma</a:t>
            </a:r>
          </a:p>
          <a:p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414608" y="3962871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27</a:t>
            </a:r>
          </a:p>
        </p:txBody>
      </p:sp>
    </p:spTree>
    <p:extLst>
      <p:ext uri="{BB962C8B-B14F-4D97-AF65-F5344CB8AC3E}">
        <p14:creationId xmlns:p14="http://schemas.microsoft.com/office/powerpoint/2010/main" val="360072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Até que</a:t>
            </a:r>
          </a:p>
          <a:p>
            <a:r>
              <a:rPr lang="pt-BR" sz="2000" dirty="0"/>
              <a:t>Ele digite a opção não.</a:t>
            </a:r>
          </a:p>
          <a:p>
            <a:pPr lvl="0"/>
            <a:r>
              <a:rPr lang="pt-BR" sz="2000" dirty="0" smtClean="0"/>
              <a:t>Em </a:t>
            </a:r>
            <a:r>
              <a:rPr lang="pt-BR" sz="2000" dirty="0"/>
              <a:t>seguida, exiba a média dos </a:t>
            </a:r>
            <a:r>
              <a:rPr lang="pt-BR" sz="2000" dirty="0" smtClean="0"/>
              <a:t>elementos.</a:t>
            </a:r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4A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7534" cy="5052406"/>
            <a:chOff x="3718813" y="1330553"/>
            <a:chExt cx="1697534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37016" y="4129222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r>
              <a:rPr lang="pt-BR" sz="1900" dirty="0" smtClean="0"/>
              <a:t>1004</a:t>
            </a:r>
          </a:p>
          <a:p>
            <a:r>
              <a:rPr lang="pt-BR" sz="1900" dirty="0" smtClean="0"/>
              <a:t>1008</a:t>
            </a:r>
          </a:p>
          <a:p>
            <a:r>
              <a:rPr lang="pt-BR" sz="1900" dirty="0" smtClean="0"/>
              <a:t>1012</a:t>
            </a:r>
          </a:p>
          <a:p>
            <a:r>
              <a:rPr lang="pt-BR" sz="1900" dirty="0" smtClean="0"/>
              <a:t>1016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352530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499153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 0</a:t>
            </a:r>
          </a:p>
          <a:p>
            <a:r>
              <a:rPr lang="pt-BR" dirty="0"/>
              <a:t> </a:t>
            </a:r>
            <a:r>
              <a:rPr lang="pt-BR" dirty="0" smtClean="0"/>
              <a:t>    14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</a:t>
            </a:r>
            <a:r>
              <a:rPr lang="pt-BR" dirty="0"/>
              <a:t> </a:t>
            </a:r>
            <a:r>
              <a:rPr lang="pt-BR" dirty="0" smtClean="0"/>
              <a:t>0</a:t>
            </a:r>
          </a:p>
          <a:p>
            <a:r>
              <a:rPr lang="pt-BR" dirty="0"/>
              <a:t> </a:t>
            </a:r>
            <a:r>
              <a:rPr lang="pt-BR" dirty="0" smtClean="0"/>
              <a:t>     3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media</a:t>
            </a:r>
          </a:p>
          <a:p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5,4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1000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  5</a:t>
              </a:r>
            </a:p>
          </p:txBody>
        </p:sp>
      </p:grpSp>
      <p:sp>
        <p:nvSpPr>
          <p:cNvPr id="40" name="CaixaDeTexto 39"/>
          <p:cNvSpPr txBox="1"/>
          <p:nvPr/>
        </p:nvSpPr>
        <p:spPr>
          <a:xfrm>
            <a:off x="7424273" y="3920199"/>
            <a:ext cx="950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soma</a:t>
            </a:r>
          </a:p>
          <a:p>
            <a:endParaRPr lang="pt-BR" dirty="0"/>
          </a:p>
        </p:txBody>
      </p:sp>
      <p:sp>
        <p:nvSpPr>
          <p:cNvPr id="42" name="CaixaDeTexto 41"/>
          <p:cNvSpPr txBox="1"/>
          <p:nvPr/>
        </p:nvSpPr>
        <p:spPr>
          <a:xfrm>
            <a:off x="6414608" y="3962871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27</a:t>
            </a:r>
          </a:p>
        </p:txBody>
      </p:sp>
    </p:spTree>
    <p:extLst>
      <p:ext uri="{BB962C8B-B14F-4D97-AF65-F5344CB8AC3E}">
        <p14:creationId xmlns:p14="http://schemas.microsoft.com/office/powerpoint/2010/main" val="1232486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pPr lvl="0"/>
            <a:r>
              <a:rPr lang="pt-BR" sz="2000" dirty="0"/>
              <a:t>Alocar espaço para armazenar as </a:t>
            </a:r>
            <a:r>
              <a:rPr lang="pt-BR" sz="2000" dirty="0" smtClean="0"/>
              <a:t>temperaturas</a:t>
            </a:r>
          </a:p>
          <a:p>
            <a:pPr lvl="0"/>
            <a:r>
              <a:rPr lang="pt-BR" sz="2000" dirty="0" smtClean="0"/>
              <a:t>diárias </a:t>
            </a:r>
            <a:r>
              <a:rPr lang="pt-BR" sz="2000" dirty="0"/>
              <a:t>registradas durante um mês. O </a:t>
            </a:r>
            <a:r>
              <a:rPr lang="pt-BR" sz="2000" dirty="0" smtClean="0"/>
              <a:t>programa</a:t>
            </a:r>
          </a:p>
          <a:p>
            <a:pPr lvl="0"/>
            <a:r>
              <a:rPr lang="pt-BR" sz="2000" dirty="0" smtClean="0"/>
              <a:t>deve </a:t>
            </a:r>
            <a:r>
              <a:rPr lang="pt-BR" sz="2000" dirty="0"/>
              <a:t>mostrar </a:t>
            </a:r>
            <a:r>
              <a:rPr lang="pt-BR" sz="2000" b="1" dirty="0"/>
              <a:t>diariamente</a:t>
            </a:r>
            <a:r>
              <a:rPr lang="pt-BR" sz="2000" dirty="0"/>
              <a:t> (a medida que </a:t>
            </a:r>
            <a:r>
              <a:rPr lang="pt-BR" sz="2000" dirty="0" smtClean="0"/>
              <a:t>as</a:t>
            </a:r>
          </a:p>
          <a:p>
            <a:pPr lvl="0"/>
            <a:r>
              <a:rPr lang="pt-BR" sz="2000" dirty="0" smtClean="0"/>
              <a:t>temperaturas </a:t>
            </a:r>
            <a:r>
              <a:rPr lang="pt-BR" sz="2000" dirty="0"/>
              <a:t>são incluídas) a maior </a:t>
            </a:r>
            <a:r>
              <a:rPr lang="pt-BR" sz="2000" dirty="0" smtClean="0"/>
              <a:t>temperatura</a:t>
            </a:r>
          </a:p>
          <a:p>
            <a:pPr lvl="0"/>
            <a:r>
              <a:rPr lang="pt-BR" sz="2000" dirty="0" smtClean="0"/>
              <a:t>e </a:t>
            </a:r>
            <a:r>
              <a:rPr lang="pt-BR" sz="2000" dirty="0"/>
              <a:t>o dia em que ocorreu</a:t>
            </a:r>
            <a:endParaRPr lang="pt-BR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5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397891" y="1359335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5754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maior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dia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1000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1</a:t>
            </a:r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  0   1</a:t>
              </a:r>
            </a:p>
          </p:txBody>
        </p:sp>
      </p:grpSp>
      <p:cxnSp>
        <p:nvCxnSpPr>
          <p:cNvPr id="40" name="Conector reto 39"/>
          <p:cNvCxnSpPr/>
          <p:nvPr/>
        </p:nvCxnSpPr>
        <p:spPr>
          <a:xfrm>
            <a:off x="6661902" y="5805387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514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pPr lvl="0"/>
            <a:r>
              <a:rPr lang="pt-BR" sz="2000" dirty="0"/>
              <a:t>Alocar espaço para armazenar as </a:t>
            </a:r>
            <a:r>
              <a:rPr lang="pt-BR" sz="2000" dirty="0" smtClean="0"/>
              <a:t>temperaturas</a:t>
            </a:r>
          </a:p>
          <a:p>
            <a:pPr lvl="0"/>
            <a:r>
              <a:rPr lang="pt-BR" sz="2000" dirty="0" smtClean="0"/>
              <a:t>diárias </a:t>
            </a:r>
            <a:r>
              <a:rPr lang="pt-BR" sz="2000" dirty="0"/>
              <a:t>registradas durante um mês. O </a:t>
            </a:r>
            <a:r>
              <a:rPr lang="pt-BR" sz="2000" dirty="0" smtClean="0"/>
              <a:t>programa</a:t>
            </a:r>
          </a:p>
          <a:p>
            <a:pPr lvl="0"/>
            <a:r>
              <a:rPr lang="pt-BR" sz="2000" dirty="0" smtClean="0"/>
              <a:t>deve </a:t>
            </a:r>
            <a:r>
              <a:rPr lang="pt-BR" sz="2000" dirty="0"/>
              <a:t>mostrar </a:t>
            </a:r>
            <a:r>
              <a:rPr lang="pt-BR" sz="2000" b="1" dirty="0"/>
              <a:t>diariamente</a:t>
            </a:r>
            <a:r>
              <a:rPr lang="pt-BR" sz="2000" dirty="0"/>
              <a:t> (a medida que </a:t>
            </a:r>
            <a:r>
              <a:rPr lang="pt-BR" sz="2000" dirty="0" smtClean="0"/>
              <a:t>as</a:t>
            </a:r>
          </a:p>
          <a:p>
            <a:pPr lvl="0"/>
            <a:r>
              <a:rPr lang="pt-BR" sz="2000" dirty="0" smtClean="0"/>
              <a:t>temperaturas </a:t>
            </a:r>
            <a:r>
              <a:rPr lang="pt-BR" sz="2000" dirty="0"/>
              <a:t>são incluídas) a maior </a:t>
            </a:r>
            <a:r>
              <a:rPr lang="pt-BR" sz="2000" dirty="0" smtClean="0"/>
              <a:t>temperatura</a:t>
            </a:r>
          </a:p>
          <a:p>
            <a:pPr lvl="0"/>
            <a:r>
              <a:rPr lang="pt-BR" sz="2000" dirty="0" smtClean="0"/>
              <a:t>e </a:t>
            </a:r>
            <a:r>
              <a:rPr lang="pt-BR" sz="2000" dirty="0"/>
              <a:t>o dia em que ocorreu</a:t>
            </a:r>
            <a:endParaRPr lang="pt-BR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5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r>
              <a:rPr lang="pt-BR" sz="1900" dirty="0" smtClean="0"/>
              <a:t>1004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635432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520205" y="1347070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15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maior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dia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15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1004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</a:t>
            </a:r>
            <a:r>
              <a:rPr lang="pt-BR" dirty="0"/>
              <a:t>2</a:t>
            </a:r>
            <a:endParaRPr lang="pt-BR" dirty="0" smtClean="0"/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  1  2</a:t>
              </a:r>
            </a:p>
          </p:txBody>
        </p:sp>
      </p:grpSp>
      <p:cxnSp>
        <p:nvCxnSpPr>
          <p:cNvPr id="40" name="Conector reto 39"/>
          <p:cNvCxnSpPr/>
          <p:nvPr/>
        </p:nvCxnSpPr>
        <p:spPr>
          <a:xfrm>
            <a:off x="6661902" y="5805387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088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pPr lvl="0"/>
            <a:r>
              <a:rPr lang="pt-BR" sz="2000" dirty="0"/>
              <a:t>Alocar espaço para armazenar as </a:t>
            </a:r>
            <a:r>
              <a:rPr lang="pt-BR" sz="2000" dirty="0" smtClean="0"/>
              <a:t>temperaturas</a:t>
            </a:r>
          </a:p>
          <a:p>
            <a:pPr lvl="0"/>
            <a:r>
              <a:rPr lang="pt-BR" sz="2000" dirty="0" smtClean="0"/>
              <a:t>diárias </a:t>
            </a:r>
            <a:r>
              <a:rPr lang="pt-BR" sz="2000" dirty="0"/>
              <a:t>registradas durante um mês. O </a:t>
            </a:r>
            <a:r>
              <a:rPr lang="pt-BR" sz="2000" dirty="0" smtClean="0"/>
              <a:t>programa</a:t>
            </a:r>
          </a:p>
          <a:p>
            <a:pPr lvl="0"/>
            <a:r>
              <a:rPr lang="pt-BR" sz="2000" dirty="0" smtClean="0"/>
              <a:t>deve </a:t>
            </a:r>
            <a:r>
              <a:rPr lang="pt-BR" sz="2000" dirty="0"/>
              <a:t>mostrar </a:t>
            </a:r>
            <a:r>
              <a:rPr lang="pt-BR" sz="2000" b="1" dirty="0"/>
              <a:t>diariamente</a:t>
            </a:r>
            <a:r>
              <a:rPr lang="pt-BR" sz="2000" dirty="0"/>
              <a:t> (a medida que </a:t>
            </a:r>
            <a:r>
              <a:rPr lang="pt-BR" sz="2000" dirty="0" smtClean="0"/>
              <a:t>as</a:t>
            </a:r>
          </a:p>
          <a:p>
            <a:pPr lvl="0"/>
            <a:r>
              <a:rPr lang="pt-BR" sz="2000" dirty="0" smtClean="0"/>
              <a:t>temperaturas </a:t>
            </a:r>
            <a:r>
              <a:rPr lang="pt-BR" sz="2000" dirty="0"/>
              <a:t>são incluídas) a maior </a:t>
            </a:r>
            <a:r>
              <a:rPr lang="pt-BR" sz="2000" dirty="0" smtClean="0"/>
              <a:t>temperatura</a:t>
            </a:r>
          </a:p>
          <a:p>
            <a:pPr lvl="0"/>
            <a:r>
              <a:rPr lang="pt-BR" sz="2000" dirty="0" smtClean="0"/>
              <a:t>e </a:t>
            </a:r>
            <a:r>
              <a:rPr lang="pt-BR" sz="2000" dirty="0"/>
              <a:t>o dia em que ocorreu</a:t>
            </a:r>
            <a:endParaRPr lang="pt-BR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5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4772" y="1177855"/>
            <a:ext cx="1695788" cy="5052406"/>
            <a:chOff x="3718813" y="1330553"/>
            <a:chExt cx="1695788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18813" y="559905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CaixaDeTexto 12"/>
          <p:cNvSpPr txBox="1"/>
          <p:nvPr/>
        </p:nvSpPr>
        <p:spPr>
          <a:xfrm>
            <a:off x="5390510" y="1146463"/>
            <a:ext cx="7814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r>
              <a:rPr lang="pt-BR" sz="1900" dirty="0" smtClean="0"/>
              <a:t>1004</a:t>
            </a:r>
          </a:p>
          <a:p>
            <a:r>
              <a:rPr lang="pt-BR" sz="1900" dirty="0" smtClean="0"/>
              <a:t>1008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75485" y="539914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925578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535566" y="164033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15</a:t>
            </a:r>
          </a:p>
          <a:p>
            <a:r>
              <a:rPr lang="pt-BR" dirty="0" smtClean="0"/>
              <a:t>     11</a:t>
            </a:r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6047658" y="438590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/>
          <p:cNvSpPr txBox="1"/>
          <p:nvPr/>
        </p:nvSpPr>
        <p:spPr>
          <a:xfrm>
            <a:off x="7659512" y="4058336"/>
            <a:ext cx="950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maior</a:t>
            </a:r>
          </a:p>
          <a:p>
            <a:endParaRPr lang="pt-BR" dirty="0"/>
          </a:p>
        </p:txBody>
      </p:sp>
      <p:sp>
        <p:nvSpPr>
          <p:cNvPr id="30" name="Retângulo 29"/>
          <p:cNvSpPr/>
          <p:nvPr/>
        </p:nvSpPr>
        <p:spPr>
          <a:xfrm>
            <a:off x="6041229" y="4773287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/>
          <p:cNvSpPr txBox="1"/>
          <p:nvPr/>
        </p:nvSpPr>
        <p:spPr>
          <a:xfrm>
            <a:off x="7434111" y="4707038"/>
            <a:ext cx="93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dia</a:t>
            </a:r>
            <a:endParaRPr lang="pt-BR" dirty="0"/>
          </a:p>
        </p:txBody>
      </p:sp>
      <p:sp>
        <p:nvSpPr>
          <p:cNvPr id="33" name="CaixaDeTexto 32"/>
          <p:cNvSpPr txBox="1"/>
          <p:nvPr/>
        </p:nvSpPr>
        <p:spPr>
          <a:xfrm>
            <a:off x="6452887" y="4374222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15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6699542" y="5132231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1008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6438165" y="4738269"/>
            <a:ext cx="883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 </a:t>
            </a:r>
            <a:r>
              <a:rPr lang="pt-BR" dirty="0"/>
              <a:t>2</a:t>
            </a:r>
            <a:endParaRPr lang="pt-BR" dirty="0" smtClean="0"/>
          </a:p>
        </p:txBody>
      </p:sp>
      <p:grpSp>
        <p:nvGrpSpPr>
          <p:cNvPr id="36" name="Agrupar 35"/>
          <p:cNvGrpSpPr/>
          <p:nvPr/>
        </p:nvGrpSpPr>
        <p:grpSpPr>
          <a:xfrm>
            <a:off x="6047658" y="5776903"/>
            <a:ext cx="2533634" cy="389737"/>
            <a:chOff x="6047658" y="5337775"/>
            <a:chExt cx="2533634" cy="389737"/>
          </a:xfrm>
        </p:grpSpPr>
        <p:sp>
          <p:nvSpPr>
            <p:cNvPr id="37" name="Retângulo 36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6312877" y="5358180"/>
              <a:ext cx="9753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  2  3</a:t>
              </a:r>
            </a:p>
          </p:txBody>
        </p:sp>
      </p:grpSp>
      <p:cxnSp>
        <p:nvCxnSpPr>
          <p:cNvPr id="40" name="Conector reto 39"/>
          <p:cNvCxnSpPr/>
          <p:nvPr/>
        </p:nvCxnSpPr>
        <p:spPr>
          <a:xfrm>
            <a:off x="6661902" y="5805387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19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000" b="1" dirty="0">
                <a:solidFill>
                  <a:schemeClr val="bg1"/>
                </a:solidFill>
              </a:rPr>
              <a:t>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 smtClean="0">
                <a:solidFill>
                  <a:schemeClr val="bg1"/>
                </a:solidFill>
              </a:rPr>
              <a:t>Exercícios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–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Alocação</a:t>
            </a:r>
            <a:r>
              <a:rPr lang="en-US" altLang="ko-KR" sz="1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800" b="1" dirty="0" err="1" smtClean="0">
                <a:solidFill>
                  <a:schemeClr val="bg1"/>
                </a:solidFill>
              </a:rPr>
              <a:t>Dinâmica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r>
              <a:rPr lang="pt-BR" sz="2000" dirty="0" smtClean="0"/>
              <a:t>Aloque </a:t>
            </a:r>
            <a:r>
              <a:rPr lang="pt-BR" sz="2000" dirty="0"/>
              <a:t>espaço para uma </a:t>
            </a:r>
            <a:r>
              <a:rPr lang="pt-BR" sz="2000" dirty="0" smtClean="0"/>
              <a:t>sequência </a:t>
            </a:r>
            <a:r>
              <a:rPr lang="pt-BR" sz="2000" dirty="0"/>
              <a:t>de </a:t>
            </a:r>
            <a:endParaRPr lang="pt-BR" sz="2000" dirty="0" smtClean="0"/>
          </a:p>
          <a:p>
            <a:r>
              <a:rPr lang="pt-BR" sz="2000" dirty="0" smtClean="0"/>
              <a:t>números escolhida </a:t>
            </a:r>
            <a:r>
              <a:rPr lang="pt-BR" sz="2000" dirty="0"/>
              <a:t>pelo usuário. </a:t>
            </a:r>
            <a:endParaRPr lang="pt-BR" sz="2000" dirty="0" smtClean="0"/>
          </a:p>
          <a:p>
            <a:r>
              <a:rPr lang="pt-BR" sz="2000" dirty="0" smtClean="0"/>
              <a:t>Receba </a:t>
            </a:r>
            <a:r>
              <a:rPr lang="pt-BR" sz="2000" dirty="0"/>
              <a:t>os valores e imprima-os em ordem </a:t>
            </a:r>
            <a:r>
              <a:rPr lang="pt-BR" sz="2000" dirty="0" smtClean="0"/>
              <a:t>inversa.</a:t>
            </a:r>
          </a:p>
          <a:p>
            <a:endParaRPr lang="pt-BR" sz="2000" dirty="0"/>
          </a:p>
          <a:p>
            <a:r>
              <a:rPr lang="pt-BR" sz="2000" dirty="0" err="1"/>
              <a:t>c</a:t>
            </a:r>
            <a:r>
              <a:rPr lang="pt-BR" sz="2000" dirty="0" err="1" smtClean="0"/>
              <a:t>ont</a:t>
            </a:r>
            <a:r>
              <a:rPr lang="pt-BR" sz="2000" dirty="0" smtClean="0"/>
              <a:t> = 10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2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[2]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[3]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[4]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[5]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[6]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[7]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[8]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[9]</a:t>
            </a:r>
            <a:endParaRPr lang="pt-BR" sz="1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r>
              <a:rPr lang="pt-BR" sz="1900" dirty="0" smtClean="0"/>
              <a:t>1004</a:t>
            </a:r>
          </a:p>
          <a:p>
            <a:r>
              <a:rPr lang="pt-BR" sz="1900" dirty="0" smtClean="0"/>
              <a:t>1008</a:t>
            </a:r>
          </a:p>
          <a:p>
            <a:r>
              <a:rPr lang="pt-BR" sz="1900" dirty="0" smtClean="0"/>
              <a:t>1012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1000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211515" y="1375721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3676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grpSp>
        <p:nvGrpSpPr>
          <p:cNvPr id="2" name="Agrupar 1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8" name="Retângulo 27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6231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</a:t>
            </a:r>
          </a:p>
          <a:p>
            <a:r>
              <a:rPr lang="pt-BR" sz="2000" dirty="0"/>
              <a:t>Receba os valores e imprima-os em ordem inversa.</a:t>
            </a:r>
          </a:p>
          <a:p>
            <a:endParaRPr lang="pt-BR" sz="2000" dirty="0"/>
          </a:p>
          <a:p>
            <a:r>
              <a:rPr lang="pt-BR" sz="2000" dirty="0" err="1" smtClean="0"/>
              <a:t>cont</a:t>
            </a:r>
            <a:r>
              <a:rPr lang="pt-BR" sz="2000" dirty="0" smtClean="0"/>
              <a:t> </a:t>
            </a:r>
            <a:r>
              <a:rPr lang="pt-BR" sz="2000" dirty="0"/>
              <a:t>= 10</a:t>
            </a:r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342892">
              <a:spcBef>
                <a:spcPct val="0"/>
              </a:spcBef>
              <a:defRPr/>
            </a:pPr>
            <a:r>
              <a:rPr lang="pt-BR" sz="400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nº </a:t>
            </a:r>
            <a:r>
              <a:rPr lang="pt-BR" sz="400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[2]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[3]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[4]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[5]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[6]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[7]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[8]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[9]</a:t>
            </a:r>
            <a:endParaRPr lang="pt-BR" sz="1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r>
              <a:rPr lang="pt-BR" sz="1900" dirty="0" smtClean="0"/>
              <a:t>1004</a:t>
            </a:r>
          </a:p>
          <a:p>
            <a:r>
              <a:rPr lang="pt-BR" sz="1900" dirty="0" smtClean="0"/>
              <a:t>1008</a:t>
            </a:r>
          </a:p>
          <a:p>
            <a:r>
              <a:rPr lang="pt-BR" sz="1900" dirty="0" smtClean="0"/>
              <a:t>1012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1004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211515" y="1640333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388168" y="1242390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-1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5520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r>
              <a:rPr lang="pt-BR" sz="2000" dirty="0"/>
              <a:t>Aloque espaço para uma sequência de </a:t>
            </a:r>
          </a:p>
          <a:p>
            <a:r>
              <a:rPr lang="pt-BR" sz="2000" dirty="0"/>
              <a:t>números escolhida pelo usuário. </a:t>
            </a:r>
          </a:p>
          <a:p>
            <a:r>
              <a:rPr lang="pt-BR" sz="2000" dirty="0"/>
              <a:t>Receba os valores e imprima-os em ordem inversa.</a:t>
            </a:r>
          </a:p>
          <a:p>
            <a:endParaRPr lang="pt-BR" sz="2000" dirty="0"/>
          </a:p>
          <a:p>
            <a:r>
              <a:rPr lang="pt-BR" sz="2000" dirty="0" err="1" smtClean="0"/>
              <a:t>cont</a:t>
            </a:r>
            <a:r>
              <a:rPr lang="pt-BR" sz="2000" dirty="0" smtClean="0"/>
              <a:t> </a:t>
            </a:r>
            <a:r>
              <a:rPr lang="pt-BR" sz="2000" dirty="0"/>
              <a:t>= 10</a:t>
            </a:r>
          </a:p>
          <a:p>
            <a:pPr lvl="0"/>
            <a:endParaRPr lang="pt-BR" sz="2000" dirty="0"/>
          </a:p>
          <a:p>
            <a:pPr lvl="0"/>
            <a:endParaRPr lang="pt-BR" sz="4400" dirty="0">
              <a:solidFill>
                <a:schemeClr val="accent5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2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[2]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[3]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[4]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[5]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[6]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[7]</a:t>
            </a:r>
          </a:p>
          <a:p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vet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[8]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[9]</a:t>
            </a:r>
            <a:endParaRPr lang="pt-BR" sz="1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r>
              <a:rPr lang="pt-BR" sz="1900" dirty="0" smtClean="0"/>
              <a:t>1004</a:t>
            </a:r>
          </a:p>
          <a:p>
            <a:r>
              <a:rPr lang="pt-BR" sz="1900" dirty="0" smtClean="0"/>
              <a:t>1008</a:t>
            </a:r>
          </a:p>
          <a:p>
            <a:r>
              <a:rPr lang="pt-BR" sz="1900" dirty="0" smtClean="0"/>
              <a:t>1012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1032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862145" y="3964873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781196" y="3579845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-1</a:t>
            </a:r>
          </a:p>
          <a:p>
            <a:r>
              <a:rPr lang="pt-BR" dirty="0"/>
              <a:t> </a:t>
            </a:r>
            <a:r>
              <a:rPr lang="pt-BR" dirty="0" smtClean="0"/>
              <a:t>    15</a:t>
            </a:r>
          </a:p>
          <a:p>
            <a:r>
              <a:rPr lang="pt-BR" b="1" dirty="0"/>
              <a:t> </a:t>
            </a:r>
            <a:r>
              <a:rPr lang="pt-BR" b="1" dirty="0" smtClean="0"/>
              <a:t>    </a:t>
            </a:r>
            <a:r>
              <a:rPr lang="pt-BR" dirty="0" smtClean="0"/>
              <a:t>90</a:t>
            </a:r>
          </a:p>
          <a:p>
            <a:r>
              <a:rPr lang="pt-BR" dirty="0"/>
              <a:t> </a:t>
            </a:r>
            <a:r>
              <a:rPr lang="pt-BR" dirty="0" smtClean="0"/>
              <a:t>     3</a:t>
            </a:r>
          </a:p>
          <a:p>
            <a:r>
              <a:rPr lang="pt-BR" dirty="0" smtClean="0"/>
              <a:t>      8</a:t>
            </a:r>
          </a:p>
          <a:p>
            <a:r>
              <a:rPr lang="pt-BR" dirty="0" smtClean="0"/>
              <a:t>      22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6475133" y="3209432"/>
            <a:ext cx="883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</a:t>
            </a:r>
          </a:p>
          <a:p>
            <a:r>
              <a:rPr lang="pt-BR" dirty="0"/>
              <a:t> </a:t>
            </a:r>
            <a:r>
              <a:rPr lang="pt-BR" dirty="0" smtClean="0"/>
              <a:t>   51</a:t>
            </a:r>
          </a:p>
          <a:p>
            <a:r>
              <a:rPr lang="pt-BR" dirty="0"/>
              <a:t> </a:t>
            </a:r>
            <a:r>
              <a:rPr lang="pt-BR" dirty="0" smtClean="0"/>
              <a:t>   -17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97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r>
              <a:rPr lang="pt-BR" sz="2000" dirty="0" smtClean="0"/>
              <a:t>Aloque </a:t>
            </a:r>
            <a:r>
              <a:rPr lang="pt-BR" sz="2000" dirty="0"/>
              <a:t>espaço para uma </a:t>
            </a:r>
            <a:r>
              <a:rPr lang="pt-BR" sz="2000" dirty="0" smtClean="0"/>
              <a:t>sequência </a:t>
            </a:r>
            <a:r>
              <a:rPr lang="pt-BR" sz="2000" dirty="0"/>
              <a:t>de </a:t>
            </a:r>
            <a:endParaRPr lang="pt-BR" sz="2000" dirty="0" smtClean="0"/>
          </a:p>
          <a:p>
            <a:r>
              <a:rPr lang="pt-BR" sz="2000" dirty="0" smtClean="0"/>
              <a:t>números escolhida </a:t>
            </a:r>
            <a:r>
              <a:rPr lang="pt-BR" sz="2000" dirty="0"/>
              <a:t>pelo usuário. </a:t>
            </a:r>
            <a:r>
              <a:rPr lang="pt-BR" sz="2000" dirty="0" smtClean="0"/>
              <a:t>Até que</a:t>
            </a:r>
          </a:p>
          <a:p>
            <a:r>
              <a:rPr lang="pt-BR" sz="2000" dirty="0" smtClean="0"/>
              <a:t>Ele digite a opção não.</a:t>
            </a:r>
          </a:p>
          <a:p>
            <a:r>
              <a:rPr lang="pt-BR" sz="2000" dirty="0" smtClean="0"/>
              <a:t>Receba </a:t>
            </a:r>
            <a:r>
              <a:rPr lang="pt-BR" sz="2000" dirty="0"/>
              <a:t>os valores e imprima-os em ordem </a:t>
            </a:r>
            <a:r>
              <a:rPr lang="pt-BR" sz="2000" dirty="0" smtClean="0"/>
              <a:t>inversa.</a:t>
            </a:r>
          </a:p>
          <a:p>
            <a:endParaRPr lang="pt-BR" sz="2000" dirty="0"/>
          </a:p>
          <a:p>
            <a:r>
              <a:rPr lang="pt-BR" sz="2000" dirty="0" err="1" smtClean="0"/>
              <a:t>cont</a:t>
            </a:r>
            <a:r>
              <a:rPr lang="pt-BR" sz="2000" dirty="0" smtClean="0"/>
              <a:t> = 0  1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1000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211515" y="1375721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367672" y="1053603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0  1</a:t>
              </a:r>
            </a:p>
          </p:txBody>
        </p:sp>
      </p:grpSp>
      <p:cxnSp>
        <p:nvCxnSpPr>
          <p:cNvPr id="7" name="Conector reto 6"/>
          <p:cNvCxnSpPr/>
          <p:nvPr/>
        </p:nvCxnSpPr>
        <p:spPr>
          <a:xfrm>
            <a:off x="1195753" y="4185138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6688030" y="5433580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44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r>
              <a:rPr lang="pt-BR" sz="2000" dirty="0" smtClean="0"/>
              <a:t>Aloque </a:t>
            </a:r>
            <a:r>
              <a:rPr lang="pt-BR" sz="2000" dirty="0"/>
              <a:t>espaço para uma </a:t>
            </a:r>
            <a:r>
              <a:rPr lang="pt-BR" sz="2000" dirty="0" smtClean="0"/>
              <a:t>sequência </a:t>
            </a:r>
            <a:r>
              <a:rPr lang="pt-BR" sz="2000" dirty="0"/>
              <a:t>de </a:t>
            </a:r>
            <a:endParaRPr lang="pt-BR" sz="2000" dirty="0" smtClean="0"/>
          </a:p>
          <a:p>
            <a:r>
              <a:rPr lang="pt-BR" sz="2000" dirty="0" smtClean="0"/>
              <a:t>números escolhida </a:t>
            </a:r>
            <a:r>
              <a:rPr lang="pt-BR" sz="2000" dirty="0"/>
              <a:t>pelo usuário. </a:t>
            </a:r>
            <a:r>
              <a:rPr lang="pt-BR" sz="2000" dirty="0" smtClean="0"/>
              <a:t>Até que</a:t>
            </a:r>
          </a:p>
          <a:p>
            <a:r>
              <a:rPr lang="pt-BR" sz="2000" dirty="0" smtClean="0"/>
              <a:t>Ele digite a opção não.</a:t>
            </a:r>
          </a:p>
          <a:p>
            <a:r>
              <a:rPr lang="pt-BR" sz="2000" dirty="0" smtClean="0"/>
              <a:t>Receba </a:t>
            </a:r>
            <a:r>
              <a:rPr lang="pt-BR" sz="2000" dirty="0"/>
              <a:t>os valores e imprima-os em ordem </a:t>
            </a:r>
            <a:r>
              <a:rPr lang="pt-BR" sz="2000" dirty="0" smtClean="0"/>
              <a:t>inversa.</a:t>
            </a:r>
          </a:p>
          <a:p>
            <a:endParaRPr lang="pt-BR" sz="2000" dirty="0"/>
          </a:p>
          <a:p>
            <a:r>
              <a:rPr lang="pt-BR" sz="2000" dirty="0" err="1" smtClean="0"/>
              <a:t>cont</a:t>
            </a:r>
            <a:r>
              <a:rPr lang="pt-BR" sz="2000" dirty="0" smtClean="0"/>
              <a:t> = 1  2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r>
              <a:rPr lang="pt-BR" sz="1900" dirty="0" smtClean="0"/>
              <a:t>1004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1004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638905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367672" y="1282731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-1</a:t>
            </a:r>
          </a:p>
          <a:p>
            <a:r>
              <a:rPr lang="pt-BR" dirty="0" smtClean="0"/>
              <a:t>     </a:t>
            </a:r>
            <a:r>
              <a:rPr lang="pt-BR" b="1" dirty="0" smtClean="0"/>
              <a:t>     </a:t>
            </a:r>
            <a:r>
              <a:rPr lang="pt-BR" dirty="0" smtClean="0"/>
              <a:t>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1   2</a:t>
              </a:r>
            </a:p>
          </p:txBody>
        </p:sp>
      </p:grpSp>
      <p:cxnSp>
        <p:nvCxnSpPr>
          <p:cNvPr id="7" name="Conector reto 6"/>
          <p:cNvCxnSpPr/>
          <p:nvPr/>
        </p:nvCxnSpPr>
        <p:spPr>
          <a:xfrm>
            <a:off x="1195753" y="4185138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6688030" y="5433580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100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lvl="0"/>
            <a:endParaRPr lang="pt-BR" sz="2000" dirty="0" smtClean="0"/>
          </a:p>
          <a:p>
            <a:pPr lvl="0"/>
            <a:endParaRPr lang="pt-BR" sz="2000" dirty="0"/>
          </a:p>
          <a:p>
            <a:pPr lvl="0"/>
            <a:endParaRPr lang="pt-BR" sz="2000" dirty="0" smtClean="0"/>
          </a:p>
          <a:p>
            <a:r>
              <a:rPr lang="pt-BR" sz="2000" dirty="0" smtClean="0"/>
              <a:t>Aloque </a:t>
            </a:r>
            <a:r>
              <a:rPr lang="pt-BR" sz="2000" dirty="0"/>
              <a:t>espaço para uma </a:t>
            </a:r>
            <a:r>
              <a:rPr lang="pt-BR" sz="2000" dirty="0" smtClean="0"/>
              <a:t>sequência </a:t>
            </a:r>
            <a:r>
              <a:rPr lang="pt-BR" sz="2000" dirty="0"/>
              <a:t>de </a:t>
            </a:r>
            <a:endParaRPr lang="pt-BR" sz="2000" dirty="0" smtClean="0"/>
          </a:p>
          <a:p>
            <a:r>
              <a:rPr lang="pt-BR" sz="2000" dirty="0" smtClean="0"/>
              <a:t>números escolhida </a:t>
            </a:r>
            <a:r>
              <a:rPr lang="pt-BR" sz="2000" dirty="0"/>
              <a:t>pelo usuário. </a:t>
            </a:r>
            <a:r>
              <a:rPr lang="pt-BR" sz="2000" dirty="0" smtClean="0"/>
              <a:t>Até que</a:t>
            </a:r>
          </a:p>
          <a:p>
            <a:r>
              <a:rPr lang="pt-BR" sz="2000" dirty="0" smtClean="0"/>
              <a:t>Ele digite a opção não.</a:t>
            </a:r>
          </a:p>
          <a:p>
            <a:r>
              <a:rPr lang="pt-BR" sz="2000" dirty="0" smtClean="0"/>
              <a:t>Receba </a:t>
            </a:r>
            <a:r>
              <a:rPr lang="pt-BR" sz="2000" dirty="0"/>
              <a:t>os valores e imprima-os em ordem </a:t>
            </a:r>
            <a:r>
              <a:rPr lang="pt-BR" sz="2000" dirty="0" smtClean="0"/>
              <a:t>inversa.</a:t>
            </a:r>
          </a:p>
          <a:p>
            <a:endParaRPr lang="pt-BR" sz="2000" dirty="0"/>
          </a:p>
          <a:p>
            <a:r>
              <a:rPr lang="pt-BR" sz="2000" dirty="0" err="1" smtClean="0"/>
              <a:t>cont</a:t>
            </a:r>
            <a:r>
              <a:rPr lang="pt-BR" sz="2000" dirty="0" smtClean="0"/>
              <a:t> = 2  3</a:t>
            </a:r>
            <a:endParaRPr lang="pt-BR" sz="2000" dirty="0"/>
          </a:p>
          <a:p>
            <a:endParaRPr lang="pt-BR" sz="2000" dirty="0"/>
          </a:p>
          <a:p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6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noProof="0" dirty="0" smtClean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Exercício – nº 3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6" name="Agrupar 5"/>
          <p:cNvGrpSpPr/>
          <p:nvPr/>
        </p:nvGrpSpPr>
        <p:grpSpPr>
          <a:xfrm>
            <a:off x="6028926" y="1177855"/>
            <a:ext cx="1698063" cy="5052406"/>
            <a:chOff x="3722967" y="1330553"/>
            <a:chExt cx="1698063" cy="5052406"/>
          </a:xfrm>
        </p:grpSpPr>
        <p:sp>
          <p:nvSpPr>
            <p:cNvPr id="17" name="Retângulo 16"/>
            <p:cNvSpPr/>
            <p:nvPr/>
          </p:nvSpPr>
          <p:spPr>
            <a:xfrm>
              <a:off x="3732333" y="1330553"/>
              <a:ext cx="1679331" cy="50524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35270" y="1390967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3732332" y="165557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3732331" y="193048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3732333" y="221373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729396" y="310264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22967" y="2823290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3732333" y="2512383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3732333" y="339279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3732333" y="3682945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729395" y="3980119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741699" y="5028808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9" name="CaixaDeTexto 8"/>
          <p:cNvSpPr txBox="1"/>
          <p:nvPr/>
        </p:nvSpPr>
        <p:spPr>
          <a:xfrm>
            <a:off x="7803308" y="1176846"/>
            <a:ext cx="777984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[0]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[1]</a:t>
            </a:r>
          </a:p>
          <a:p>
            <a:r>
              <a:rPr lang="pt-BR" sz="1900" dirty="0" err="1">
                <a:solidFill>
                  <a:schemeClr val="bg1">
                    <a:lumMod val="65000"/>
                  </a:schemeClr>
                </a:solidFill>
              </a:rPr>
              <a:t>v</a:t>
            </a:r>
            <a:r>
              <a:rPr lang="pt-BR" sz="1900" dirty="0" err="1" smtClean="0">
                <a:solidFill>
                  <a:schemeClr val="bg1">
                    <a:lumMod val="65000"/>
                  </a:schemeClr>
                </a:solidFill>
              </a:rPr>
              <a:t>et</a:t>
            </a:r>
            <a:r>
              <a:rPr lang="pt-BR" sz="1900" dirty="0" smtClean="0">
                <a:solidFill>
                  <a:schemeClr val="bg1">
                    <a:lumMod val="65000"/>
                  </a:schemeClr>
                </a:solidFill>
              </a:rPr>
              <a:t>[2]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5390510" y="1146463"/>
            <a:ext cx="78144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 smtClean="0"/>
              <a:t>1000</a:t>
            </a:r>
          </a:p>
          <a:p>
            <a:r>
              <a:rPr lang="pt-BR" sz="1900" dirty="0" smtClean="0"/>
              <a:t>1004</a:t>
            </a:r>
          </a:p>
          <a:p>
            <a:r>
              <a:rPr lang="pt-BR" sz="1900" dirty="0" smtClean="0"/>
              <a:t>1008</a:t>
            </a:r>
          </a:p>
          <a:p>
            <a:endParaRPr lang="pt-BR" sz="20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448623" y="4810152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4" name="CaixaDeTexto 43"/>
          <p:cNvSpPr txBox="1"/>
          <p:nvPr/>
        </p:nvSpPr>
        <p:spPr>
          <a:xfrm>
            <a:off x="6565131" y="4593545"/>
            <a:ext cx="883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1008</a:t>
            </a:r>
          </a:p>
        </p:txBody>
      </p:sp>
      <p:cxnSp>
        <p:nvCxnSpPr>
          <p:cNvPr id="5" name="Conector de Seta Reta 4"/>
          <p:cNvCxnSpPr/>
          <p:nvPr/>
        </p:nvCxnSpPr>
        <p:spPr>
          <a:xfrm>
            <a:off x="4335433" y="1900156"/>
            <a:ext cx="105507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/>
          <p:cNvSpPr txBox="1"/>
          <p:nvPr/>
        </p:nvSpPr>
        <p:spPr>
          <a:xfrm>
            <a:off x="4492725" y="1574849"/>
            <a:ext cx="569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p</a:t>
            </a:r>
            <a:endParaRPr lang="pt-BR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392385" y="1212440"/>
            <a:ext cx="8834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     10</a:t>
            </a:r>
          </a:p>
          <a:p>
            <a:r>
              <a:rPr lang="pt-BR" dirty="0" smtClean="0"/>
              <a:t>     -1</a:t>
            </a:r>
          </a:p>
          <a:p>
            <a:r>
              <a:rPr lang="pt-BR" dirty="0" smtClean="0"/>
              <a:t>     15         </a:t>
            </a:r>
          </a:p>
          <a:p>
            <a:endParaRPr lang="pt-BR" dirty="0" smtClean="0"/>
          </a:p>
          <a:p>
            <a:r>
              <a:rPr lang="pt-BR" dirty="0"/>
              <a:t> </a:t>
            </a:r>
            <a:r>
              <a:rPr lang="pt-BR" dirty="0" smtClean="0"/>
              <a:t>   </a:t>
            </a:r>
          </a:p>
        </p:txBody>
      </p:sp>
      <p:grpSp>
        <p:nvGrpSpPr>
          <p:cNvPr id="28" name="Agrupar 27"/>
          <p:cNvGrpSpPr/>
          <p:nvPr/>
        </p:nvGrpSpPr>
        <p:grpSpPr>
          <a:xfrm>
            <a:off x="6047658" y="5337775"/>
            <a:ext cx="2533634" cy="389737"/>
            <a:chOff x="6047658" y="5337775"/>
            <a:chExt cx="2533634" cy="389737"/>
          </a:xfrm>
        </p:grpSpPr>
        <p:sp>
          <p:nvSpPr>
            <p:cNvPr id="29" name="Retângulo 28"/>
            <p:cNvSpPr/>
            <p:nvPr/>
          </p:nvSpPr>
          <p:spPr>
            <a:xfrm>
              <a:off x="6047658" y="5405394"/>
              <a:ext cx="1679331" cy="274905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/>
            <p:cNvSpPr txBox="1"/>
            <p:nvPr/>
          </p:nvSpPr>
          <p:spPr>
            <a:xfrm>
              <a:off x="7453788" y="5337775"/>
              <a:ext cx="11275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</a:t>
              </a:r>
              <a:r>
                <a:rPr lang="pt-BR" dirty="0" err="1" smtClean="0"/>
                <a:t>cont</a:t>
              </a:r>
              <a:endParaRPr lang="pt-BR" dirty="0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6404697" y="5358180"/>
              <a:ext cx="883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     2  3</a:t>
              </a:r>
            </a:p>
          </p:txBody>
        </p:sp>
      </p:grpSp>
      <p:cxnSp>
        <p:nvCxnSpPr>
          <p:cNvPr id="7" name="Conector reto 6"/>
          <p:cNvCxnSpPr/>
          <p:nvPr/>
        </p:nvCxnSpPr>
        <p:spPr>
          <a:xfrm>
            <a:off x="1195753" y="4185138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to 32"/>
          <p:cNvCxnSpPr/>
          <p:nvPr/>
        </p:nvCxnSpPr>
        <p:spPr>
          <a:xfrm>
            <a:off x="6688030" y="5433580"/>
            <a:ext cx="254977" cy="28219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660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4977</TotalTime>
  <Words>751</Words>
  <Application>Microsoft Office PowerPoint</Application>
  <PresentationFormat>Apresentação na tela (4:3)</PresentationFormat>
  <Paragraphs>312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Theme</vt:lpstr>
      <vt:lpstr>Apresentação do PowerPoint</vt:lpstr>
      <vt:lpstr>PROGRAMAÇÃO ESTRUTURADA  - TEORIA</vt:lpstr>
      <vt:lpstr>PROGRAMAÇÃO ESTRUTURADA  - TEORIA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442</cp:revision>
  <cp:lastPrinted>2018-08-03T17:29:08Z</cp:lastPrinted>
  <dcterms:created xsi:type="dcterms:W3CDTF">2018-05-02T13:00:32Z</dcterms:created>
  <dcterms:modified xsi:type="dcterms:W3CDTF">2020-09-29T02:11:29Z</dcterms:modified>
</cp:coreProperties>
</file>