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60" r:id="rId2"/>
    <p:sldId id="444" r:id="rId3"/>
    <p:sldId id="466" r:id="rId4"/>
    <p:sldId id="503" r:id="rId5"/>
    <p:sldId id="528" r:id="rId6"/>
    <p:sldId id="505" r:id="rId7"/>
    <p:sldId id="530" r:id="rId8"/>
    <p:sldId id="463" r:id="rId9"/>
    <p:sldId id="522" r:id="rId10"/>
    <p:sldId id="531" r:id="rId11"/>
    <p:sldId id="533" r:id="rId12"/>
    <p:sldId id="534" r:id="rId13"/>
    <p:sldId id="535" r:id="rId14"/>
    <p:sldId id="536" r:id="rId15"/>
    <p:sldId id="538" r:id="rId16"/>
    <p:sldId id="532" r:id="rId17"/>
    <p:sldId id="539" r:id="rId18"/>
    <p:sldId id="540" r:id="rId19"/>
    <p:sldId id="541" r:id="rId20"/>
    <p:sldId id="542" r:id="rId21"/>
    <p:sldId id="543" r:id="rId22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" initials="A" lastIdx="2" clrIdx="0">
    <p:extLst>
      <p:ext uri="{19B8F6BF-5375-455C-9EA6-DF929625EA0E}">
        <p15:presenceInfo xmlns:p15="http://schemas.microsoft.com/office/powerpoint/2012/main" userId="Andre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94FBFE"/>
    <a:srgbClr val="A9FEFD"/>
    <a:srgbClr val="DBD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72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090213-5D91-4D10-9C76-A6EDF49A61C8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999F9843-8CD2-47FE-85FD-0BD3133BBB7A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sz="2400" b="1" dirty="0"/>
            <a:t>Chamada por Referência</a:t>
          </a:r>
          <a:endParaRPr lang="pt-BR" sz="2400" dirty="0"/>
        </a:p>
      </dgm:t>
    </dgm:pt>
    <dgm:pt modelId="{B8D8D177-B889-4279-9EFA-56F4CBDD27CC}" type="parTrans" cxnId="{F3379104-822E-435E-B3E0-189793482DB9}">
      <dgm:prSet/>
      <dgm:spPr/>
      <dgm:t>
        <a:bodyPr/>
        <a:lstStyle/>
        <a:p>
          <a:endParaRPr lang="pt-BR"/>
        </a:p>
      </dgm:t>
    </dgm:pt>
    <dgm:pt modelId="{602C2A37-E016-4A7C-9E7A-F0D4D9732B0D}" type="sibTrans" cxnId="{F3379104-822E-435E-B3E0-189793482DB9}">
      <dgm:prSet/>
      <dgm:spPr/>
      <dgm:t>
        <a:bodyPr/>
        <a:lstStyle/>
        <a:p>
          <a:endParaRPr lang="pt-BR"/>
        </a:p>
      </dgm:t>
    </dgm:pt>
    <dgm:pt modelId="{3322FF53-EDE6-4A2A-8148-BEF41F19F351}">
      <dgm:prSet phldrT="[Texto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pt-BR" dirty="0"/>
            <a:t>quando chamamos a função passamos os </a:t>
          </a:r>
          <a:r>
            <a:rPr lang="pt-BR" b="1" dirty="0">
              <a:solidFill>
                <a:srgbClr val="00B0F0"/>
              </a:solidFill>
            </a:rPr>
            <a:t>endereços</a:t>
          </a:r>
        </a:p>
      </dgm:t>
    </dgm:pt>
    <dgm:pt modelId="{F186DC8E-09CF-408D-851E-7F65B74766F7}" type="parTrans" cxnId="{96D2C949-22BA-4D5E-9748-BB0834EB9269}">
      <dgm:prSet/>
      <dgm:spPr/>
      <dgm:t>
        <a:bodyPr/>
        <a:lstStyle/>
        <a:p>
          <a:endParaRPr lang="pt-BR"/>
        </a:p>
      </dgm:t>
    </dgm:pt>
    <dgm:pt modelId="{B08E3A1A-835D-4C63-9AC1-F1F815384636}" type="sibTrans" cxnId="{96D2C949-22BA-4D5E-9748-BB0834EB9269}">
      <dgm:prSet/>
      <dgm:spPr/>
      <dgm:t>
        <a:bodyPr/>
        <a:lstStyle/>
        <a:p>
          <a:endParaRPr lang="pt-BR"/>
        </a:p>
      </dgm:t>
    </dgm:pt>
    <dgm:pt modelId="{C7C757E2-DB41-4651-BAA5-5FECFC4CB7E8}">
      <dgm:prSet phldrT="[Texto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pt-BR" dirty="0">
              <a:ea typeface="Times New Roman" pitchFamily="18" charset="0"/>
              <a:cs typeface="Arial" pitchFamily="34" charset="0"/>
            </a:rPr>
            <a:t> </a:t>
          </a:r>
          <a:r>
            <a:rPr lang="en-US" dirty="0" err="1"/>
            <a:t>os</a:t>
          </a:r>
          <a:r>
            <a:rPr lang="en-US" dirty="0"/>
            <a:t> </a:t>
          </a:r>
          <a:r>
            <a:rPr lang="en-US" dirty="0" err="1"/>
            <a:t>argumentos</a:t>
          </a:r>
          <a:r>
            <a:rPr lang="en-US" dirty="0"/>
            <a:t> </a:t>
          </a:r>
          <a:r>
            <a:rPr lang="en-US" dirty="0" err="1"/>
            <a:t>são</a:t>
          </a:r>
          <a:r>
            <a:rPr lang="en-US" dirty="0"/>
            <a:t> </a:t>
          </a:r>
          <a:r>
            <a:rPr lang="en-US" dirty="0" err="1"/>
            <a:t>declarados</a:t>
          </a:r>
          <a:r>
            <a:rPr lang="en-US" dirty="0"/>
            <a:t> </a:t>
          </a:r>
          <a:r>
            <a:rPr lang="en-US" dirty="0" err="1"/>
            <a:t>como</a:t>
          </a:r>
          <a:r>
            <a:rPr lang="en-US" dirty="0"/>
            <a:t> </a:t>
          </a:r>
          <a:r>
            <a:rPr lang="en-US" b="1" dirty="0" err="1">
              <a:solidFill>
                <a:srgbClr val="00B0F0"/>
              </a:solidFill>
            </a:rPr>
            <a:t>ponteiros</a:t>
          </a:r>
          <a:endParaRPr lang="pt-BR" dirty="0">
            <a:solidFill>
              <a:schemeClr val="tx1"/>
            </a:solidFill>
          </a:endParaRPr>
        </a:p>
      </dgm:t>
    </dgm:pt>
    <dgm:pt modelId="{7C4ED5E6-71A1-498C-8D31-EF2E55686404}" type="parTrans" cxnId="{577377FD-FFC8-4297-AE21-015F69E6CB8B}">
      <dgm:prSet/>
      <dgm:spPr/>
      <dgm:t>
        <a:bodyPr/>
        <a:lstStyle/>
        <a:p>
          <a:endParaRPr lang="pt-BR"/>
        </a:p>
      </dgm:t>
    </dgm:pt>
    <dgm:pt modelId="{E42D54A3-215C-482B-A1B3-5DCC7C2343D9}" type="sibTrans" cxnId="{577377FD-FFC8-4297-AE21-015F69E6CB8B}">
      <dgm:prSet/>
      <dgm:spPr/>
      <dgm:t>
        <a:bodyPr/>
        <a:lstStyle/>
        <a:p>
          <a:endParaRPr lang="pt-BR"/>
        </a:p>
      </dgm:t>
    </dgm:pt>
    <dgm:pt modelId="{9EDA70BF-4837-453F-A540-23D850CA9368}" type="pres">
      <dgm:prSet presAssocID="{44090213-5D91-4D10-9C76-A6EDF49A61C8}" presName="Name0" presStyleCnt="0">
        <dgm:presLayoutVars>
          <dgm:dir/>
          <dgm:animLvl val="lvl"/>
          <dgm:resizeHandles val="exact"/>
        </dgm:presLayoutVars>
      </dgm:prSet>
      <dgm:spPr/>
    </dgm:pt>
    <dgm:pt modelId="{C3320C9D-BD14-4512-B748-04C5C75C6CD8}" type="pres">
      <dgm:prSet presAssocID="{999F9843-8CD2-47FE-85FD-0BD3133BBB7A}" presName="linNode" presStyleCnt="0"/>
      <dgm:spPr/>
    </dgm:pt>
    <dgm:pt modelId="{F23AE0DA-BD1F-4285-A893-0DBCCE2D8D99}" type="pres">
      <dgm:prSet presAssocID="{999F9843-8CD2-47FE-85FD-0BD3133BBB7A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C72734E1-4903-4A50-B979-5394AF422D83}" type="pres">
      <dgm:prSet presAssocID="{999F9843-8CD2-47FE-85FD-0BD3133BBB7A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F3379104-822E-435E-B3E0-189793482DB9}" srcId="{44090213-5D91-4D10-9C76-A6EDF49A61C8}" destId="{999F9843-8CD2-47FE-85FD-0BD3133BBB7A}" srcOrd="0" destOrd="0" parTransId="{B8D8D177-B889-4279-9EFA-56F4CBDD27CC}" sibTransId="{602C2A37-E016-4A7C-9E7A-F0D4D9732B0D}"/>
    <dgm:cxn modelId="{D1179A44-7A09-47CA-AB9B-5274448FFDA5}" type="presOf" srcId="{C7C757E2-DB41-4651-BAA5-5FECFC4CB7E8}" destId="{C72734E1-4903-4A50-B979-5394AF422D83}" srcOrd="0" destOrd="1" presId="urn:microsoft.com/office/officeart/2005/8/layout/vList5"/>
    <dgm:cxn modelId="{96D2C949-22BA-4D5E-9748-BB0834EB9269}" srcId="{999F9843-8CD2-47FE-85FD-0BD3133BBB7A}" destId="{3322FF53-EDE6-4A2A-8148-BEF41F19F351}" srcOrd="0" destOrd="0" parTransId="{F186DC8E-09CF-408D-851E-7F65B74766F7}" sibTransId="{B08E3A1A-835D-4C63-9AC1-F1F815384636}"/>
    <dgm:cxn modelId="{FBE4C154-8DCB-4537-A5EC-8446E04C3937}" type="presOf" srcId="{44090213-5D91-4D10-9C76-A6EDF49A61C8}" destId="{9EDA70BF-4837-453F-A540-23D850CA9368}" srcOrd="0" destOrd="0" presId="urn:microsoft.com/office/officeart/2005/8/layout/vList5"/>
    <dgm:cxn modelId="{FA0A32C8-CC8A-4F77-A924-35611F2BB8BC}" type="presOf" srcId="{999F9843-8CD2-47FE-85FD-0BD3133BBB7A}" destId="{F23AE0DA-BD1F-4285-A893-0DBCCE2D8D99}" srcOrd="0" destOrd="0" presId="urn:microsoft.com/office/officeart/2005/8/layout/vList5"/>
    <dgm:cxn modelId="{2D7C33ED-BD53-43AE-9C96-9775FBB2EF29}" type="presOf" srcId="{3322FF53-EDE6-4A2A-8148-BEF41F19F351}" destId="{C72734E1-4903-4A50-B979-5394AF422D83}" srcOrd="0" destOrd="0" presId="urn:microsoft.com/office/officeart/2005/8/layout/vList5"/>
    <dgm:cxn modelId="{577377FD-FFC8-4297-AE21-015F69E6CB8B}" srcId="{999F9843-8CD2-47FE-85FD-0BD3133BBB7A}" destId="{C7C757E2-DB41-4651-BAA5-5FECFC4CB7E8}" srcOrd="1" destOrd="0" parTransId="{7C4ED5E6-71A1-498C-8D31-EF2E55686404}" sibTransId="{E42D54A3-215C-482B-A1B3-5DCC7C2343D9}"/>
    <dgm:cxn modelId="{01749689-2545-49A8-AE14-49EA4BEB714C}" type="presParOf" srcId="{9EDA70BF-4837-453F-A540-23D850CA9368}" destId="{C3320C9D-BD14-4512-B748-04C5C75C6CD8}" srcOrd="0" destOrd="0" presId="urn:microsoft.com/office/officeart/2005/8/layout/vList5"/>
    <dgm:cxn modelId="{73CECDA6-1C4E-47C0-9F5A-83E11B25E229}" type="presParOf" srcId="{C3320C9D-BD14-4512-B748-04C5C75C6CD8}" destId="{F23AE0DA-BD1F-4285-A893-0DBCCE2D8D99}" srcOrd="0" destOrd="0" presId="urn:microsoft.com/office/officeart/2005/8/layout/vList5"/>
    <dgm:cxn modelId="{F4A99AB7-6159-438F-8E6B-142D17FBC79B}" type="presParOf" srcId="{C3320C9D-BD14-4512-B748-04C5C75C6CD8}" destId="{C72734E1-4903-4A50-B979-5394AF422D8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734E1-4903-4A50-B979-5394AF422D83}">
      <dsp:nvSpPr>
        <dsp:cNvPr id="0" name=""/>
        <dsp:cNvSpPr/>
      </dsp:nvSpPr>
      <dsp:spPr>
        <a:xfrm rot="5400000">
          <a:off x="3381985" y="-93994"/>
          <a:ext cx="3842714" cy="4991381"/>
        </a:xfrm>
        <a:prstGeom prst="round2Same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800" kern="1200" dirty="0"/>
            <a:t>quando chamamos a função passamos os </a:t>
          </a:r>
          <a:r>
            <a:rPr lang="pt-BR" sz="3800" b="1" kern="1200" dirty="0">
              <a:solidFill>
                <a:srgbClr val="00B0F0"/>
              </a:solidFill>
            </a:rPr>
            <a:t>endereços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3800" kern="1200" dirty="0">
              <a:ea typeface="Times New Roman" pitchFamily="18" charset="0"/>
              <a:cs typeface="Arial" pitchFamily="34" charset="0"/>
            </a:rPr>
            <a:t> </a:t>
          </a:r>
          <a:r>
            <a:rPr lang="en-US" sz="3800" kern="1200" dirty="0" err="1"/>
            <a:t>os</a:t>
          </a:r>
          <a:r>
            <a:rPr lang="en-US" sz="3800" kern="1200" dirty="0"/>
            <a:t> </a:t>
          </a:r>
          <a:r>
            <a:rPr lang="en-US" sz="3800" kern="1200" dirty="0" err="1"/>
            <a:t>argumentos</a:t>
          </a:r>
          <a:r>
            <a:rPr lang="en-US" sz="3800" kern="1200" dirty="0"/>
            <a:t> </a:t>
          </a:r>
          <a:r>
            <a:rPr lang="en-US" sz="3800" kern="1200" dirty="0" err="1"/>
            <a:t>são</a:t>
          </a:r>
          <a:r>
            <a:rPr lang="en-US" sz="3800" kern="1200" dirty="0"/>
            <a:t> </a:t>
          </a:r>
          <a:r>
            <a:rPr lang="en-US" sz="3800" kern="1200" dirty="0" err="1"/>
            <a:t>declarados</a:t>
          </a:r>
          <a:r>
            <a:rPr lang="en-US" sz="3800" kern="1200" dirty="0"/>
            <a:t> </a:t>
          </a:r>
          <a:r>
            <a:rPr lang="en-US" sz="3800" kern="1200" dirty="0" err="1"/>
            <a:t>como</a:t>
          </a:r>
          <a:r>
            <a:rPr lang="en-US" sz="3800" kern="1200" dirty="0"/>
            <a:t> </a:t>
          </a:r>
          <a:r>
            <a:rPr lang="en-US" sz="3800" b="1" kern="1200" dirty="0" err="1">
              <a:solidFill>
                <a:srgbClr val="00B0F0"/>
              </a:solidFill>
            </a:rPr>
            <a:t>ponteiros</a:t>
          </a:r>
          <a:endParaRPr lang="pt-BR" sz="3800" kern="1200" dirty="0">
            <a:solidFill>
              <a:schemeClr val="tx1"/>
            </a:solidFill>
          </a:endParaRPr>
        </a:p>
      </dsp:txBody>
      <dsp:txXfrm rot="-5400000">
        <a:off x="2807652" y="667925"/>
        <a:ext cx="4803795" cy="3467542"/>
      </dsp:txXfrm>
    </dsp:sp>
    <dsp:sp modelId="{F23AE0DA-BD1F-4285-A893-0DBCCE2D8D99}">
      <dsp:nvSpPr>
        <dsp:cNvPr id="0" name=""/>
        <dsp:cNvSpPr/>
      </dsp:nvSpPr>
      <dsp:spPr>
        <a:xfrm>
          <a:off x="0" y="0"/>
          <a:ext cx="2807651" cy="4803393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Chamada por Referência</a:t>
          </a:r>
          <a:endParaRPr lang="pt-BR" sz="2400" kern="1200" dirty="0"/>
        </a:p>
      </dsp:txBody>
      <dsp:txXfrm>
        <a:off x="137058" y="137058"/>
        <a:ext cx="2533535" cy="4529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D3911-201F-4F64-B2AA-E90B7DC33211}" type="datetimeFigureOut">
              <a:rPr lang="pt-BR" smtClean="0"/>
              <a:pPr/>
              <a:t>02/09/2021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3EDCF-FF4B-4A5B-9AEA-F2A2B388A7A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593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35F58-1FB0-451C-9DAF-31219BC95F97}" type="datetimeFigureOut">
              <a:rPr lang="pt-BR" smtClean="0"/>
              <a:pPr/>
              <a:t>02/09/2021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E6EDB-C278-4D2C-A473-970BC2FB1D8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53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22498"/>
            <a:ext cx="7772400" cy="1470025"/>
          </a:xfrm>
        </p:spPr>
        <p:txBody>
          <a:bodyPr/>
          <a:lstStyle/>
          <a:p>
            <a:r>
              <a:rPr lang="pt-BR" sz="18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029372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</a:t>
            </a:r>
          </a:p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 texto texto texto texto texto texto texto texto texto.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7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1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2468894"/>
            <a:ext cx="6444208" cy="1920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" y="0"/>
            <a:ext cx="1619671" cy="68580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7" y="6602899"/>
            <a:ext cx="8432255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977907"/>
            <a:ext cx="5472608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3578447"/>
            <a:ext cx="5472608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1" y="4442899"/>
            <a:ext cx="108745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3" y="260648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52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8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2712-0C15-3A47-A7D6-F57ACAF250B6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1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txStyles>
    <p:titleStyle>
      <a:lvl1pPr algn="l" defTabSz="342892" rtl="0" eaLnBrk="1" latinLnBrk="0" hangingPunct="1">
        <a:spcBef>
          <a:spcPct val="0"/>
        </a:spcBef>
        <a:buNone/>
        <a:defRPr sz="1800" kern="1200">
          <a:solidFill>
            <a:schemeClr val="accent5">
              <a:lumMod val="75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342892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753-capa_template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9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0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Realizar a soma de 2 vetores A e B</a:t>
            </a:r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nºs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reais e de tamanho igual ou </a:t>
            </a:r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inferior  a 10 (n&lt;=10) e gerar um </a:t>
            </a:r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vetor resultante C onde:</a:t>
            </a:r>
            <a:endParaRPr lang="pt-BR" sz="1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C[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 =	A[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 +	B[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pt-BR" sz="2000" dirty="0"/>
          </a:p>
          <a:p>
            <a:pPr lvl="0"/>
            <a:endParaRPr lang="pt-BR" sz="2000" dirty="0"/>
          </a:p>
          <a:p>
            <a:pPr lvl="0"/>
            <a:endParaRPr lang="pt-BR" sz="44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nº 3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FC1E5B6D-5E0F-425E-BB0C-77BD5CD13AD1}"/>
              </a:ext>
            </a:extLst>
          </p:cNvPr>
          <p:cNvGrpSpPr/>
          <p:nvPr/>
        </p:nvGrpSpPr>
        <p:grpSpPr>
          <a:xfrm>
            <a:off x="4484310" y="877937"/>
            <a:ext cx="4202490" cy="5445184"/>
            <a:chOff x="4484310" y="877937"/>
            <a:chExt cx="4202490" cy="5445184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CD8C1A9-09DF-4B0C-897C-1BB98A5F76DA}"/>
                </a:ext>
              </a:extLst>
            </p:cNvPr>
            <p:cNvGrpSpPr/>
            <p:nvPr/>
          </p:nvGrpSpPr>
          <p:grpSpPr>
            <a:xfrm>
              <a:off x="4484310" y="1054657"/>
              <a:ext cx="4202490" cy="5268464"/>
              <a:chOff x="4378802" y="961797"/>
              <a:chExt cx="4202490" cy="5268464"/>
            </a:xfrm>
          </p:grpSpPr>
          <p:grpSp>
            <p:nvGrpSpPr>
              <p:cNvPr id="6" name="Agrupar 5"/>
              <p:cNvGrpSpPr/>
              <p:nvPr/>
            </p:nvGrpSpPr>
            <p:grpSpPr>
              <a:xfrm>
                <a:off x="6028926" y="1177855"/>
                <a:ext cx="1698063" cy="5052406"/>
                <a:chOff x="3722967" y="1330553"/>
                <a:chExt cx="1698063" cy="5052406"/>
              </a:xfrm>
            </p:grpSpPr>
            <p:sp>
              <p:nvSpPr>
                <p:cNvPr id="17" name="Retângulo 16"/>
                <p:cNvSpPr/>
                <p:nvPr/>
              </p:nvSpPr>
              <p:spPr>
                <a:xfrm>
                  <a:off x="3732333" y="1330553"/>
                  <a:ext cx="1679331" cy="505240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/>
                <p:cNvSpPr/>
                <p:nvPr/>
              </p:nvSpPr>
              <p:spPr>
                <a:xfrm>
                  <a:off x="3735270" y="1390967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18"/>
                <p:cNvSpPr/>
                <p:nvPr/>
              </p:nvSpPr>
              <p:spPr>
                <a:xfrm>
                  <a:off x="3732332" y="1655579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19"/>
                <p:cNvSpPr/>
                <p:nvPr/>
              </p:nvSpPr>
              <p:spPr>
                <a:xfrm>
                  <a:off x="3732331" y="1930484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Retângulo 20"/>
                <p:cNvSpPr/>
                <p:nvPr/>
              </p:nvSpPr>
              <p:spPr>
                <a:xfrm>
                  <a:off x="3732333" y="2213733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 21"/>
                <p:cNvSpPr/>
                <p:nvPr/>
              </p:nvSpPr>
              <p:spPr>
                <a:xfrm>
                  <a:off x="3729396" y="3102644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22"/>
                <p:cNvSpPr/>
                <p:nvPr/>
              </p:nvSpPr>
              <p:spPr>
                <a:xfrm>
                  <a:off x="3722967" y="2823290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Retângulo 23"/>
                <p:cNvSpPr/>
                <p:nvPr/>
              </p:nvSpPr>
              <p:spPr>
                <a:xfrm>
                  <a:off x="3732333" y="2512383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Retângulo 24"/>
                <p:cNvSpPr/>
                <p:nvPr/>
              </p:nvSpPr>
              <p:spPr>
                <a:xfrm>
                  <a:off x="3732333" y="3392795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25"/>
                <p:cNvSpPr/>
                <p:nvPr/>
              </p:nvSpPr>
              <p:spPr>
                <a:xfrm>
                  <a:off x="3732333" y="3682945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26"/>
                <p:cNvSpPr/>
                <p:nvPr/>
              </p:nvSpPr>
              <p:spPr>
                <a:xfrm>
                  <a:off x="3729395" y="3980119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Retângulo 31"/>
                <p:cNvSpPr/>
                <p:nvPr/>
              </p:nvSpPr>
              <p:spPr>
                <a:xfrm>
                  <a:off x="3741699" y="5028808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CaixaDeTexto 8"/>
              <p:cNvSpPr txBox="1"/>
              <p:nvPr/>
            </p:nvSpPr>
            <p:spPr>
              <a:xfrm>
                <a:off x="7803308" y="1176846"/>
                <a:ext cx="777984" cy="3016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900" dirty="0"/>
                  <a:t>a[0]</a:t>
                </a:r>
              </a:p>
              <a:p>
                <a:r>
                  <a:rPr lang="pt-BR" sz="1900" dirty="0"/>
                  <a:t>a[1]</a:t>
                </a:r>
              </a:p>
              <a:p>
                <a:r>
                  <a:rPr lang="pt-BR" sz="1900" dirty="0"/>
                  <a:t>a[2]</a:t>
                </a:r>
              </a:p>
              <a:p>
                <a:r>
                  <a:rPr lang="pt-BR" sz="1900" dirty="0"/>
                  <a:t>a[3]</a:t>
                </a:r>
              </a:p>
              <a:p>
                <a:r>
                  <a:rPr lang="pt-BR" sz="1900" dirty="0"/>
                  <a:t>a[4]</a:t>
                </a:r>
              </a:p>
              <a:p>
                <a:r>
                  <a:rPr lang="pt-BR" sz="1900" dirty="0"/>
                  <a:t>a[5]</a:t>
                </a:r>
              </a:p>
              <a:p>
                <a:r>
                  <a:rPr lang="pt-BR" sz="1900" dirty="0"/>
                  <a:t>a[6]</a:t>
                </a:r>
              </a:p>
              <a:p>
                <a:r>
                  <a:rPr lang="pt-BR" sz="1900" dirty="0"/>
                  <a:t>a[7]</a:t>
                </a:r>
              </a:p>
              <a:p>
                <a:r>
                  <a:rPr lang="pt-BR" sz="1900" dirty="0"/>
                  <a:t>a[8]</a:t>
                </a:r>
              </a:p>
              <a:p>
                <a:r>
                  <a:rPr lang="pt-BR" sz="1900" dirty="0"/>
                  <a:t>a[9]</a:t>
                </a:r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5390510" y="1146463"/>
                <a:ext cx="78144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900" dirty="0"/>
                  <a:t>1000</a:t>
                </a:r>
              </a:p>
              <a:p>
                <a:r>
                  <a:rPr lang="pt-BR" sz="1900" dirty="0"/>
                  <a:t>1004</a:t>
                </a:r>
              </a:p>
              <a:p>
                <a:r>
                  <a:rPr lang="pt-BR" sz="1900" dirty="0"/>
                  <a:t>1008</a:t>
                </a:r>
              </a:p>
              <a:p>
                <a:r>
                  <a:rPr lang="pt-BR" sz="1900" dirty="0"/>
                  <a:t>1012</a:t>
                </a:r>
              </a:p>
              <a:p>
                <a:endParaRPr lang="pt-BR" sz="2000" dirty="0"/>
              </a:p>
            </p:txBody>
          </p:sp>
          <p:sp>
            <p:nvSpPr>
              <p:cNvPr id="41" name="CaixaDeTexto 40"/>
              <p:cNvSpPr txBox="1"/>
              <p:nvPr/>
            </p:nvSpPr>
            <p:spPr>
              <a:xfrm>
                <a:off x="7448623" y="4810152"/>
                <a:ext cx="569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     p</a:t>
                </a:r>
              </a:p>
            </p:txBody>
          </p:sp>
          <p:sp>
            <p:nvSpPr>
              <p:cNvPr id="44" name="CaixaDeTexto 43"/>
              <p:cNvSpPr txBox="1"/>
              <p:nvPr/>
            </p:nvSpPr>
            <p:spPr>
              <a:xfrm>
                <a:off x="6565131" y="4593545"/>
                <a:ext cx="8834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     1000</a:t>
                </a:r>
              </a:p>
            </p:txBody>
          </p:sp>
          <p:cxnSp>
            <p:nvCxnSpPr>
              <p:cNvPr id="5" name="Conector de Seta Reta 4"/>
              <p:cNvCxnSpPr/>
              <p:nvPr/>
            </p:nvCxnSpPr>
            <p:spPr>
              <a:xfrm>
                <a:off x="4378802" y="1331129"/>
                <a:ext cx="1055077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CaixaDeTexto 44"/>
              <p:cNvSpPr txBox="1"/>
              <p:nvPr/>
            </p:nvSpPr>
            <p:spPr>
              <a:xfrm>
                <a:off x="4378802" y="961797"/>
                <a:ext cx="569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     p</a:t>
                </a:r>
              </a:p>
            </p:txBody>
          </p:sp>
          <p:sp>
            <p:nvSpPr>
              <p:cNvPr id="46" name="CaixaDeTexto 45"/>
              <p:cNvSpPr txBox="1"/>
              <p:nvPr/>
            </p:nvSpPr>
            <p:spPr>
              <a:xfrm>
                <a:off x="6392385" y="1212440"/>
                <a:ext cx="88349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     10</a:t>
                </a:r>
              </a:p>
              <a:p>
                <a:r>
                  <a:rPr lang="pt-BR" dirty="0"/>
                  <a:t>     </a:t>
                </a:r>
                <a:r>
                  <a:rPr lang="pt-BR" b="1" dirty="0"/>
                  <a:t>     </a:t>
                </a:r>
                <a:r>
                  <a:rPr lang="pt-BR" dirty="0"/>
                  <a:t>      </a:t>
                </a:r>
              </a:p>
              <a:p>
                <a:endParaRPr lang="pt-BR" dirty="0"/>
              </a:p>
              <a:p>
                <a:r>
                  <a:rPr lang="pt-BR" dirty="0"/>
                  <a:t>    </a:t>
                </a:r>
              </a:p>
            </p:txBody>
          </p:sp>
        </p:grp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134060C8-0B16-40F2-BCA7-FB8095968105}"/>
                </a:ext>
              </a:extLst>
            </p:cNvPr>
            <p:cNvSpPr txBox="1"/>
            <p:nvPr/>
          </p:nvSpPr>
          <p:spPr>
            <a:xfrm>
              <a:off x="6568585" y="877937"/>
              <a:ext cx="1538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vetor </a:t>
              </a:r>
              <a:r>
                <a:rPr lang="pt-BR" b="1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6231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Realizar a soma de 2 vetores A e B</a:t>
            </a:r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nºs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reais e de tamanho igual ou </a:t>
            </a:r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inferior  a 10 (n&lt;=10) e gerar um </a:t>
            </a:r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vetor resultante C onde:</a:t>
            </a:r>
            <a:endParaRPr lang="pt-BR" sz="1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C[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 =	A[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 +	B[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pt-BR" sz="2000" dirty="0"/>
          </a:p>
          <a:p>
            <a:pPr lvl="0"/>
            <a:endParaRPr lang="pt-BR" sz="2000" dirty="0"/>
          </a:p>
          <a:p>
            <a:pPr lvl="0"/>
            <a:endParaRPr lang="pt-BR" sz="44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nº 3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9040B02C-5D54-4BE7-AFDA-CF2155D84319}"/>
              </a:ext>
            </a:extLst>
          </p:cNvPr>
          <p:cNvGrpSpPr/>
          <p:nvPr/>
        </p:nvGrpSpPr>
        <p:grpSpPr>
          <a:xfrm>
            <a:off x="4505849" y="877937"/>
            <a:ext cx="4183650" cy="5445184"/>
            <a:chOff x="4505849" y="877937"/>
            <a:chExt cx="4183650" cy="5445184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CD8C1A9-09DF-4B0C-897C-1BB98A5F76DA}"/>
                </a:ext>
              </a:extLst>
            </p:cNvPr>
            <p:cNvGrpSpPr/>
            <p:nvPr/>
          </p:nvGrpSpPr>
          <p:grpSpPr>
            <a:xfrm>
              <a:off x="4505849" y="1239323"/>
              <a:ext cx="4183650" cy="5083798"/>
              <a:chOff x="4397642" y="1146463"/>
              <a:chExt cx="4183650" cy="5083798"/>
            </a:xfrm>
          </p:grpSpPr>
          <p:grpSp>
            <p:nvGrpSpPr>
              <p:cNvPr id="6" name="Agrupar 5"/>
              <p:cNvGrpSpPr/>
              <p:nvPr/>
            </p:nvGrpSpPr>
            <p:grpSpPr>
              <a:xfrm>
                <a:off x="6028926" y="1177855"/>
                <a:ext cx="1698063" cy="5052406"/>
                <a:chOff x="3722967" y="1330553"/>
                <a:chExt cx="1698063" cy="5052406"/>
              </a:xfrm>
            </p:grpSpPr>
            <p:sp>
              <p:nvSpPr>
                <p:cNvPr id="17" name="Retângulo 16"/>
                <p:cNvSpPr/>
                <p:nvPr/>
              </p:nvSpPr>
              <p:spPr>
                <a:xfrm>
                  <a:off x="3732333" y="1330553"/>
                  <a:ext cx="1679331" cy="505240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/>
                <p:cNvSpPr/>
                <p:nvPr/>
              </p:nvSpPr>
              <p:spPr>
                <a:xfrm>
                  <a:off x="3735270" y="1390967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18"/>
                <p:cNvSpPr/>
                <p:nvPr/>
              </p:nvSpPr>
              <p:spPr>
                <a:xfrm>
                  <a:off x="3732332" y="1655579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19"/>
                <p:cNvSpPr/>
                <p:nvPr/>
              </p:nvSpPr>
              <p:spPr>
                <a:xfrm>
                  <a:off x="3732331" y="1930484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Retângulo 20"/>
                <p:cNvSpPr/>
                <p:nvPr/>
              </p:nvSpPr>
              <p:spPr>
                <a:xfrm>
                  <a:off x="3732333" y="2213733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 21"/>
                <p:cNvSpPr/>
                <p:nvPr/>
              </p:nvSpPr>
              <p:spPr>
                <a:xfrm>
                  <a:off x="3729396" y="3102644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22"/>
                <p:cNvSpPr/>
                <p:nvPr/>
              </p:nvSpPr>
              <p:spPr>
                <a:xfrm>
                  <a:off x="3722967" y="2823290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Retângulo 23"/>
                <p:cNvSpPr/>
                <p:nvPr/>
              </p:nvSpPr>
              <p:spPr>
                <a:xfrm>
                  <a:off x="3732333" y="2512383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Retângulo 24"/>
                <p:cNvSpPr/>
                <p:nvPr/>
              </p:nvSpPr>
              <p:spPr>
                <a:xfrm>
                  <a:off x="3732333" y="3392795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25"/>
                <p:cNvSpPr/>
                <p:nvPr/>
              </p:nvSpPr>
              <p:spPr>
                <a:xfrm>
                  <a:off x="3732333" y="3682945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26"/>
                <p:cNvSpPr/>
                <p:nvPr/>
              </p:nvSpPr>
              <p:spPr>
                <a:xfrm>
                  <a:off x="3729395" y="3980119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Retângulo 31"/>
                <p:cNvSpPr/>
                <p:nvPr/>
              </p:nvSpPr>
              <p:spPr>
                <a:xfrm>
                  <a:off x="3741699" y="5028808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CaixaDeTexto 8"/>
              <p:cNvSpPr txBox="1"/>
              <p:nvPr/>
            </p:nvSpPr>
            <p:spPr>
              <a:xfrm>
                <a:off x="7803308" y="1176846"/>
                <a:ext cx="777984" cy="3016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900" dirty="0"/>
                  <a:t>a[0]</a:t>
                </a:r>
              </a:p>
              <a:p>
                <a:r>
                  <a:rPr lang="pt-BR" sz="1900" dirty="0"/>
                  <a:t>a[1]</a:t>
                </a:r>
              </a:p>
              <a:p>
                <a:r>
                  <a:rPr lang="pt-BR" sz="1900" dirty="0"/>
                  <a:t>a[2]</a:t>
                </a:r>
              </a:p>
              <a:p>
                <a:r>
                  <a:rPr lang="pt-BR" sz="1900" dirty="0"/>
                  <a:t>a[3]</a:t>
                </a:r>
              </a:p>
              <a:p>
                <a:r>
                  <a:rPr lang="pt-BR" sz="1900" dirty="0"/>
                  <a:t>a[4]</a:t>
                </a:r>
              </a:p>
              <a:p>
                <a:r>
                  <a:rPr lang="pt-BR" sz="1900" dirty="0"/>
                  <a:t>a[5]</a:t>
                </a:r>
              </a:p>
              <a:p>
                <a:r>
                  <a:rPr lang="pt-BR" sz="1900" dirty="0"/>
                  <a:t>a[6]</a:t>
                </a:r>
              </a:p>
              <a:p>
                <a:r>
                  <a:rPr lang="pt-BR" sz="1900" dirty="0"/>
                  <a:t>a[7]</a:t>
                </a:r>
              </a:p>
              <a:p>
                <a:r>
                  <a:rPr lang="pt-BR" sz="1900" dirty="0"/>
                  <a:t>a[8]</a:t>
                </a:r>
              </a:p>
              <a:p>
                <a:r>
                  <a:rPr lang="pt-BR" sz="1900" dirty="0"/>
                  <a:t>a[9]</a:t>
                </a:r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5390510" y="1146463"/>
                <a:ext cx="78144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900" dirty="0"/>
                  <a:t>1000</a:t>
                </a:r>
              </a:p>
              <a:p>
                <a:r>
                  <a:rPr lang="pt-BR" sz="1900" dirty="0"/>
                  <a:t>1004</a:t>
                </a:r>
              </a:p>
              <a:p>
                <a:r>
                  <a:rPr lang="pt-BR" sz="1900" dirty="0"/>
                  <a:t>1008</a:t>
                </a:r>
              </a:p>
              <a:p>
                <a:r>
                  <a:rPr lang="pt-BR" sz="1900" dirty="0"/>
                  <a:t>1012</a:t>
                </a:r>
              </a:p>
              <a:p>
                <a:endParaRPr lang="pt-BR" sz="2000" dirty="0"/>
              </a:p>
            </p:txBody>
          </p:sp>
          <p:sp>
            <p:nvSpPr>
              <p:cNvPr id="41" name="CaixaDeTexto 40"/>
              <p:cNvSpPr txBox="1"/>
              <p:nvPr/>
            </p:nvSpPr>
            <p:spPr>
              <a:xfrm>
                <a:off x="7448623" y="4810152"/>
                <a:ext cx="569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     p</a:t>
                </a:r>
              </a:p>
            </p:txBody>
          </p:sp>
          <p:sp>
            <p:nvSpPr>
              <p:cNvPr id="44" name="CaixaDeTexto 43"/>
              <p:cNvSpPr txBox="1"/>
              <p:nvPr/>
            </p:nvSpPr>
            <p:spPr>
              <a:xfrm>
                <a:off x="6565131" y="4593545"/>
                <a:ext cx="8834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     1004</a:t>
                </a:r>
              </a:p>
            </p:txBody>
          </p:sp>
          <p:cxnSp>
            <p:nvCxnSpPr>
              <p:cNvPr id="5" name="Conector de Seta Reta 4"/>
              <p:cNvCxnSpPr/>
              <p:nvPr/>
            </p:nvCxnSpPr>
            <p:spPr>
              <a:xfrm>
                <a:off x="4397642" y="1640333"/>
                <a:ext cx="1055077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CaixaDeTexto 44"/>
              <p:cNvSpPr txBox="1"/>
              <p:nvPr/>
            </p:nvSpPr>
            <p:spPr>
              <a:xfrm>
                <a:off x="4519586" y="1318215"/>
                <a:ext cx="569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     p</a:t>
                </a:r>
              </a:p>
            </p:txBody>
          </p:sp>
          <p:sp>
            <p:nvSpPr>
              <p:cNvPr id="46" name="CaixaDeTexto 45"/>
              <p:cNvSpPr txBox="1"/>
              <p:nvPr/>
            </p:nvSpPr>
            <p:spPr>
              <a:xfrm>
                <a:off x="6392385" y="1212440"/>
                <a:ext cx="88349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     10</a:t>
                </a:r>
              </a:p>
              <a:p>
                <a:r>
                  <a:rPr lang="pt-BR" dirty="0"/>
                  <a:t>     5.2</a:t>
                </a:r>
              </a:p>
              <a:p>
                <a:r>
                  <a:rPr lang="pt-BR" dirty="0"/>
                  <a:t>     </a:t>
                </a:r>
                <a:r>
                  <a:rPr lang="pt-BR" b="1" dirty="0"/>
                  <a:t>     </a:t>
                </a:r>
                <a:r>
                  <a:rPr lang="pt-BR" dirty="0"/>
                  <a:t>      </a:t>
                </a:r>
              </a:p>
              <a:p>
                <a:endParaRPr lang="pt-BR" dirty="0"/>
              </a:p>
              <a:p>
                <a:r>
                  <a:rPr lang="pt-BR" dirty="0"/>
                  <a:t>    </a:t>
                </a:r>
              </a:p>
            </p:txBody>
          </p:sp>
        </p:grp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E0BFD27-0761-4F96-96EC-D3879D4AE4FF}"/>
                </a:ext>
              </a:extLst>
            </p:cNvPr>
            <p:cNvSpPr txBox="1"/>
            <p:nvPr/>
          </p:nvSpPr>
          <p:spPr>
            <a:xfrm>
              <a:off x="6568585" y="877937"/>
              <a:ext cx="1538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vetor </a:t>
              </a:r>
              <a:r>
                <a:rPr lang="pt-BR" b="1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711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Realizar a soma de 2 vetores A e B</a:t>
            </a:r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nºs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reais e de tamanho igual ou </a:t>
            </a:r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inferior  a 10 (n&lt;=10) e gerar um </a:t>
            </a:r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vetor resultante C onde:</a:t>
            </a:r>
            <a:endParaRPr lang="pt-BR" sz="1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C[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 =	A[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 +	B[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pt-BR" sz="2000" dirty="0"/>
          </a:p>
          <a:p>
            <a:pPr lvl="0"/>
            <a:endParaRPr lang="pt-BR" sz="2000" dirty="0"/>
          </a:p>
          <a:p>
            <a:pPr lvl="0"/>
            <a:endParaRPr lang="pt-BR" sz="44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nº 3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452809A-AE94-4931-AD9C-65366A7714F5}"/>
              </a:ext>
            </a:extLst>
          </p:cNvPr>
          <p:cNvGrpSpPr/>
          <p:nvPr/>
        </p:nvGrpSpPr>
        <p:grpSpPr>
          <a:xfrm>
            <a:off x="4317023" y="877937"/>
            <a:ext cx="4369777" cy="5445184"/>
            <a:chOff x="4317023" y="877937"/>
            <a:chExt cx="4369777" cy="5445184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CD8C1A9-09DF-4B0C-897C-1BB98A5F76DA}"/>
                </a:ext>
              </a:extLst>
            </p:cNvPr>
            <p:cNvGrpSpPr/>
            <p:nvPr/>
          </p:nvGrpSpPr>
          <p:grpSpPr>
            <a:xfrm>
              <a:off x="4317023" y="1146463"/>
              <a:ext cx="4369777" cy="5176658"/>
              <a:chOff x="4211515" y="1053603"/>
              <a:chExt cx="4369777" cy="5176658"/>
            </a:xfrm>
          </p:grpSpPr>
          <p:grpSp>
            <p:nvGrpSpPr>
              <p:cNvPr id="6" name="Agrupar 5"/>
              <p:cNvGrpSpPr/>
              <p:nvPr/>
            </p:nvGrpSpPr>
            <p:grpSpPr>
              <a:xfrm>
                <a:off x="6028926" y="1177855"/>
                <a:ext cx="1698063" cy="5052406"/>
                <a:chOff x="3722967" y="1330553"/>
                <a:chExt cx="1698063" cy="5052406"/>
              </a:xfrm>
            </p:grpSpPr>
            <p:sp>
              <p:nvSpPr>
                <p:cNvPr id="17" name="Retângulo 16"/>
                <p:cNvSpPr/>
                <p:nvPr/>
              </p:nvSpPr>
              <p:spPr>
                <a:xfrm>
                  <a:off x="3732333" y="1330553"/>
                  <a:ext cx="1679331" cy="505240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/>
                <p:cNvSpPr/>
                <p:nvPr/>
              </p:nvSpPr>
              <p:spPr>
                <a:xfrm>
                  <a:off x="3735270" y="1390967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18"/>
                <p:cNvSpPr/>
                <p:nvPr/>
              </p:nvSpPr>
              <p:spPr>
                <a:xfrm>
                  <a:off x="3732332" y="1655579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19"/>
                <p:cNvSpPr/>
                <p:nvPr/>
              </p:nvSpPr>
              <p:spPr>
                <a:xfrm>
                  <a:off x="3732331" y="1930484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Retângulo 20"/>
                <p:cNvSpPr/>
                <p:nvPr/>
              </p:nvSpPr>
              <p:spPr>
                <a:xfrm>
                  <a:off x="3732333" y="2213733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 21"/>
                <p:cNvSpPr/>
                <p:nvPr/>
              </p:nvSpPr>
              <p:spPr>
                <a:xfrm>
                  <a:off x="3729396" y="3102644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22"/>
                <p:cNvSpPr/>
                <p:nvPr/>
              </p:nvSpPr>
              <p:spPr>
                <a:xfrm>
                  <a:off x="3722967" y="2823290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Retângulo 23"/>
                <p:cNvSpPr/>
                <p:nvPr/>
              </p:nvSpPr>
              <p:spPr>
                <a:xfrm>
                  <a:off x="3732333" y="2512383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Retângulo 24"/>
                <p:cNvSpPr/>
                <p:nvPr/>
              </p:nvSpPr>
              <p:spPr>
                <a:xfrm>
                  <a:off x="3732333" y="3392795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25"/>
                <p:cNvSpPr/>
                <p:nvPr/>
              </p:nvSpPr>
              <p:spPr>
                <a:xfrm>
                  <a:off x="3732333" y="3682945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26"/>
                <p:cNvSpPr/>
                <p:nvPr/>
              </p:nvSpPr>
              <p:spPr>
                <a:xfrm>
                  <a:off x="3729395" y="3980119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Retângulo 31"/>
                <p:cNvSpPr/>
                <p:nvPr/>
              </p:nvSpPr>
              <p:spPr>
                <a:xfrm>
                  <a:off x="3741699" y="5028808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CaixaDeTexto 8"/>
              <p:cNvSpPr txBox="1"/>
              <p:nvPr/>
            </p:nvSpPr>
            <p:spPr>
              <a:xfrm>
                <a:off x="7803308" y="1176846"/>
                <a:ext cx="777984" cy="3016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900" dirty="0"/>
                  <a:t>b[0]</a:t>
                </a:r>
              </a:p>
              <a:p>
                <a:r>
                  <a:rPr lang="pt-BR" sz="1900" dirty="0"/>
                  <a:t>b[1]</a:t>
                </a:r>
              </a:p>
              <a:p>
                <a:r>
                  <a:rPr lang="pt-BR" sz="1900" dirty="0"/>
                  <a:t>b[2]</a:t>
                </a:r>
              </a:p>
              <a:p>
                <a:r>
                  <a:rPr lang="pt-BR" sz="1900" dirty="0"/>
                  <a:t>b[3]</a:t>
                </a:r>
              </a:p>
              <a:p>
                <a:r>
                  <a:rPr lang="pt-BR" sz="1900" dirty="0"/>
                  <a:t>b[4]</a:t>
                </a:r>
              </a:p>
              <a:p>
                <a:r>
                  <a:rPr lang="pt-BR" sz="1900" dirty="0"/>
                  <a:t>b[5]</a:t>
                </a:r>
              </a:p>
              <a:p>
                <a:r>
                  <a:rPr lang="pt-BR" sz="1900" dirty="0"/>
                  <a:t>b[6]</a:t>
                </a:r>
              </a:p>
              <a:p>
                <a:r>
                  <a:rPr lang="pt-BR" sz="1900" dirty="0"/>
                  <a:t>b[7]</a:t>
                </a:r>
              </a:p>
              <a:p>
                <a:r>
                  <a:rPr lang="pt-BR" sz="1900" dirty="0"/>
                  <a:t>b[8]</a:t>
                </a:r>
              </a:p>
              <a:p>
                <a:r>
                  <a:rPr lang="pt-BR" sz="1900" dirty="0"/>
                  <a:t>b[9]</a:t>
                </a:r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5390510" y="1146463"/>
                <a:ext cx="78144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900" dirty="0"/>
                  <a:t>2000</a:t>
                </a:r>
              </a:p>
              <a:p>
                <a:r>
                  <a:rPr lang="pt-BR" sz="1900" dirty="0"/>
                  <a:t>2004</a:t>
                </a:r>
              </a:p>
              <a:p>
                <a:r>
                  <a:rPr lang="pt-BR" sz="1900" dirty="0"/>
                  <a:t>2008</a:t>
                </a:r>
              </a:p>
              <a:p>
                <a:r>
                  <a:rPr lang="pt-BR" sz="1900" dirty="0"/>
                  <a:t>2012</a:t>
                </a:r>
              </a:p>
              <a:p>
                <a:endParaRPr lang="pt-BR" sz="2000" dirty="0"/>
              </a:p>
            </p:txBody>
          </p:sp>
          <p:sp>
            <p:nvSpPr>
              <p:cNvPr id="41" name="CaixaDeTexto 40"/>
              <p:cNvSpPr txBox="1"/>
              <p:nvPr/>
            </p:nvSpPr>
            <p:spPr>
              <a:xfrm>
                <a:off x="7448623" y="4810152"/>
                <a:ext cx="569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     p</a:t>
                </a:r>
              </a:p>
            </p:txBody>
          </p:sp>
          <p:sp>
            <p:nvSpPr>
              <p:cNvPr id="44" name="CaixaDeTexto 43"/>
              <p:cNvSpPr txBox="1"/>
              <p:nvPr/>
            </p:nvSpPr>
            <p:spPr>
              <a:xfrm>
                <a:off x="6565131" y="4593545"/>
                <a:ext cx="8834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     2000</a:t>
                </a:r>
              </a:p>
            </p:txBody>
          </p:sp>
          <p:cxnSp>
            <p:nvCxnSpPr>
              <p:cNvPr id="5" name="Conector de Seta Reta 4"/>
              <p:cNvCxnSpPr/>
              <p:nvPr/>
            </p:nvCxnSpPr>
            <p:spPr>
              <a:xfrm>
                <a:off x="4211515" y="1375721"/>
                <a:ext cx="1055077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CaixaDeTexto 44"/>
              <p:cNvSpPr txBox="1"/>
              <p:nvPr/>
            </p:nvSpPr>
            <p:spPr>
              <a:xfrm>
                <a:off x="4367672" y="1053603"/>
                <a:ext cx="569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     p</a:t>
                </a:r>
              </a:p>
            </p:txBody>
          </p:sp>
          <p:sp>
            <p:nvSpPr>
              <p:cNvPr id="46" name="CaixaDeTexto 45"/>
              <p:cNvSpPr txBox="1"/>
              <p:nvPr/>
            </p:nvSpPr>
            <p:spPr>
              <a:xfrm>
                <a:off x="6392385" y="1212440"/>
                <a:ext cx="88349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     1</a:t>
                </a:r>
              </a:p>
              <a:p>
                <a:r>
                  <a:rPr lang="pt-BR" dirty="0"/>
                  <a:t>     </a:t>
                </a:r>
                <a:r>
                  <a:rPr lang="pt-BR" b="1" dirty="0"/>
                  <a:t>     </a:t>
                </a:r>
                <a:r>
                  <a:rPr lang="pt-BR" dirty="0"/>
                  <a:t>      </a:t>
                </a:r>
              </a:p>
              <a:p>
                <a:endParaRPr lang="pt-BR" dirty="0"/>
              </a:p>
              <a:p>
                <a:r>
                  <a:rPr lang="pt-BR" dirty="0"/>
                  <a:t>    </a:t>
                </a:r>
              </a:p>
            </p:txBody>
          </p:sp>
        </p:grp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E204E8B-B091-4BD8-A83C-0DAEFCB1556A}"/>
                </a:ext>
              </a:extLst>
            </p:cNvPr>
            <p:cNvSpPr txBox="1"/>
            <p:nvPr/>
          </p:nvSpPr>
          <p:spPr>
            <a:xfrm>
              <a:off x="6568585" y="877937"/>
              <a:ext cx="1538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vetor </a:t>
              </a:r>
              <a:r>
                <a:rPr lang="pt-BR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6042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Realizar a soma de 2 vetores A e B</a:t>
            </a:r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nºs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reais e de tamanho igual ou </a:t>
            </a:r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inferior  a 10 (n&lt;=10) e gerar um </a:t>
            </a:r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vetor resultante C onde:</a:t>
            </a:r>
            <a:endParaRPr lang="pt-BR" sz="1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C[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 =	A[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 +	B[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pt-BR" sz="2000" dirty="0"/>
          </a:p>
          <a:p>
            <a:pPr lvl="0"/>
            <a:endParaRPr lang="pt-BR" sz="2000" dirty="0"/>
          </a:p>
          <a:p>
            <a:pPr lvl="0"/>
            <a:endParaRPr lang="pt-BR" sz="44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nº 3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58CEEF92-D88E-420C-ADFF-54162B5FCE1C}"/>
              </a:ext>
            </a:extLst>
          </p:cNvPr>
          <p:cNvGrpSpPr/>
          <p:nvPr/>
        </p:nvGrpSpPr>
        <p:grpSpPr>
          <a:xfrm>
            <a:off x="4440941" y="877937"/>
            <a:ext cx="4245859" cy="5445184"/>
            <a:chOff x="4440941" y="877937"/>
            <a:chExt cx="4245859" cy="5445184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CD8C1A9-09DF-4B0C-897C-1BB98A5F76DA}"/>
                </a:ext>
              </a:extLst>
            </p:cNvPr>
            <p:cNvGrpSpPr/>
            <p:nvPr/>
          </p:nvGrpSpPr>
          <p:grpSpPr>
            <a:xfrm>
              <a:off x="4440941" y="1239323"/>
              <a:ext cx="4245859" cy="5083798"/>
              <a:chOff x="4335433" y="1146463"/>
              <a:chExt cx="4245859" cy="5083798"/>
            </a:xfrm>
          </p:grpSpPr>
          <p:grpSp>
            <p:nvGrpSpPr>
              <p:cNvPr id="6" name="Agrupar 5"/>
              <p:cNvGrpSpPr/>
              <p:nvPr/>
            </p:nvGrpSpPr>
            <p:grpSpPr>
              <a:xfrm>
                <a:off x="6028926" y="1177855"/>
                <a:ext cx="1698063" cy="5052406"/>
                <a:chOff x="3722967" y="1330553"/>
                <a:chExt cx="1698063" cy="5052406"/>
              </a:xfrm>
            </p:grpSpPr>
            <p:sp>
              <p:nvSpPr>
                <p:cNvPr id="17" name="Retângulo 16"/>
                <p:cNvSpPr/>
                <p:nvPr/>
              </p:nvSpPr>
              <p:spPr>
                <a:xfrm>
                  <a:off x="3732333" y="1330553"/>
                  <a:ext cx="1679331" cy="505240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/>
                <p:cNvSpPr/>
                <p:nvPr/>
              </p:nvSpPr>
              <p:spPr>
                <a:xfrm>
                  <a:off x="3735270" y="1390967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18"/>
                <p:cNvSpPr/>
                <p:nvPr/>
              </p:nvSpPr>
              <p:spPr>
                <a:xfrm>
                  <a:off x="3732332" y="1655579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19"/>
                <p:cNvSpPr/>
                <p:nvPr/>
              </p:nvSpPr>
              <p:spPr>
                <a:xfrm>
                  <a:off x="3732331" y="1930484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Retângulo 20"/>
                <p:cNvSpPr/>
                <p:nvPr/>
              </p:nvSpPr>
              <p:spPr>
                <a:xfrm>
                  <a:off x="3732333" y="2213733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 21"/>
                <p:cNvSpPr/>
                <p:nvPr/>
              </p:nvSpPr>
              <p:spPr>
                <a:xfrm>
                  <a:off x="3729396" y="3102644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22"/>
                <p:cNvSpPr/>
                <p:nvPr/>
              </p:nvSpPr>
              <p:spPr>
                <a:xfrm>
                  <a:off x="3722967" y="2823290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Retângulo 23"/>
                <p:cNvSpPr/>
                <p:nvPr/>
              </p:nvSpPr>
              <p:spPr>
                <a:xfrm>
                  <a:off x="3732333" y="2512383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Retângulo 24"/>
                <p:cNvSpPr/>
                <p:nvPr/>
              </p:nvSpPr>
              <p:spPr>
                <a:xfrm>
                  <a:off x="3732333" y="3392795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25"/>
                <p:cNvSpPr/>
                <p:nvPr/>
              </p:nvSpPr>
              <p:spPr>
                <a:xfrm>
                  <a:off x="3732333" y="3682945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26"/>
                <p:cNvSpPr/>
                <p:nvPr/>
              </p:nvSpPr>
              <p:spPr>
                <a:xfrm>
                  <a:off x="3729395" y="3980119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Retângulo 31"/>
                <p:cNvSpPr/>
                <p:nvPr/>
              </p:nvSpPr>
              <p:spPr>
                <a:xfrm>
                  <a:off x="3741699" y="5028808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CaixaDeTexto 8"/>
              <p:cNvSpPr txBox="1"/>
              <p:nvPr/>
            </p:nvSpPr>
            <p:spPr>
              <a:xfrm>
                <a:off x="7803308" y="1176846"/>
                <a:ext cx="777984" cy="3016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900" dirty="0"/>
                  <a:t>b[0]</a:t>
                </a:r>
              </a:p>
              <a:p>
                <a:r>
                  <a:rPr lang="pt-BR" sz="1900" dirty="0"/>
                  <a:t>b[1]</a:t>
                </a:r>
              </a:p>
              <a:p>
                <a:r>
                  <a:rPr lang="pt-BR" sz="1900" dirty="0"/>
                  <a:t>b[2]</a:t>
                </a:r>
              </a:p>
              <a:p>
                <a:r>
                  <a:rPr lang="pt-BR" sz="1900" dirty="0"/>
                  <a:t>b[3]</a:t>
                </a:r>
              </a:p>
              <a:p>
                <a:r>
                  <a:rPr lang="pt-BR" sz="1900" dirty="0"/>
                  <a:t>b[4]</a:t>
                </a:r>
              </a:p>
              <a:p>
                <a:r>
                  <a:rPr lang="pt-BR" sz="1900" dirty="0"/>
                  <a:t>b[5]</a:t>
                </a:r>
              </a:p>
              <a:p>
                <a:r>
                  <a:rPr lang="pt-BR" sz="1900" dirty="0"/>
                  <a:t>b[6]</a:t>
                </a:r>
              </a:p>
              <a:p>
                <a:r>
                  <a:rPr lang="pt-BR" sz="1900" dirty="0"/>
                  <a:t>b[7]</a:t>
                </a:r>
              </a:p>
              <a:p>
                <a:r>
                  <a:rPr lang="pt-BR" sz="1900" dirty="0"/>
                  <a:t>b[8]</a:t>
                </a:r>
              </a:p>
              <a:p>
                <a:r>
                  <a:rPr lang="pt-BR" sz="1900" dirty="0"/>
                  <a:t>b[9]</a:t>
                </a:r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5390510" y="1146463"/>
                <a:ext cx="78144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900" dirty="0"/>
                  <a:t>2000</a:t>
                </a:r>
              </a:p>
              <a:p>
                <a:r>
                  <a:rPr lang="pt-BR" sz="1900" dirty="0"/>
                  <a:t>2004</a:t>
                </a:r>
              </a:p>
              <a:p>
                <a:r>
                  <a:rPr lang="pt-BR" sz="1900" dirty="0"/>
                  <a:t>2008</a:t>
                </a:r>
              </a:p>
              <a:p>
                <a:r>
                  <a:rPr lang="pt-BR" sz="1900" dirty="0"/>
                  <a:t>2012</a:t>
                </a:r>
              </a:p>
              <a:p>
                <a:endParaRPr lang="pt-BR" sz="2000" dirty="0"/>
              </a:p>
            </p:txBody>
          </p:sp>
          <p:sp>
            <p:nvSpPr>
              <p:cNvPr id="41" name="CaixaDeTexto 40"/>
              <p:cNvSpPr txBox="1"/>
              <p:nvPr/>
            </p:nvSpPr>
            <p:spPr>
              <a:xfrm>
                <a:off x="7448623" y="4810152"/>
                <a:ext cx="569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     p</a:t>
                </a:r>
              </a:p>
            </p:txBody>
          </p:sp>
          <p:sp>
            <p:nvSpPr>
              <p:cNvPr id="44" name="CaixaDeTexto 43"/>
              <p:cNvSpPr txBox="1"/>
              <p:nvPr/>
            </p:nvSpPr>
            <p:spPr>
              <a:xfrm>
                <a:off x="6565131" y="4593545"/>
                <a:ext cx="8834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     2004</a:t>
                </a:r>
              </a:p>
            </p:txBody>
          </p:sp>
          <p:cxnSp>
            <p:nvCxnSpPr>
              <p:cNvPr id="5" name="Conector de Seta Reta 4"/>
              <p:cNvCxnSpPr/>
              <p:nvPr/>
            </p:nvCxnSpPr>
            <p:spPr>
              <a:xfrm>
                <a:off x="4335433" y="1640332"/>
                <a:ext cx="1055077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CaixaDeTexto 44"/>
              <p:cNvSpPr txBox="1"/>
              <p:nvPr/>
            </p:nvSpPr>
            <p:spPr>
              <a:xfrm>
                <a:off x="4526841" y="1290627"/>
                <a:ext cx="569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     p</a:t>
                </a:r>
              </a:p>
            </p:txBody>
          </p:sp>
          <p:sp>
            <p:nvSpPr>
              <p:cNvPr id="46" name="CaixaDeTexto 45"/>
              <p:cNvSpPr txBox="1"/>
              <p:nvPr/>
            </p:nvSpPr>
            <p:spPr>
              <a:xfrm>
                <a:off x="6392385" y="1212440"/>
                <a:ext cx="88349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     1</a:t>
                </a:r>
              </a:p>
              <a:p>
                <a:r>
                  <a:rPr lang="pt-BR" dirty="0"/>
                  <a:t>     2</a:t>
                </a:r>
              </a:p>
              <a:p>
                <a:r>
                  <a:rPr lang="pt-BR" dirty="0"/>
                  <a:t>     </a:t>
                </a:r>
                <a:r>
                  <a:rPr lang="pt-BR" b="1" dirty="0"/>
                  <a:t>     </a:t>
                </a:r>
                <a:r>
                  <a:rPr lang="pt-BR" dirty="0"/>
                  <a:t>      </a:t>
                </a:r>
              </a:p>
              <a:p>
                <a:endParaRPr lang="pt-BR" dirty="0"/>
              </a:p>
              <a:p>
                <a:r>
                  <a:rPr lang="pt-BR" dirty="0"/>
                  <a:t>    </a:t>
                </a:r>
              </a:p>
            </p:txBody>
          </p:sp>
        </p:grp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585989A1-6199-4E1F-9369-063022AEEA0F}"/>
                </a:ext>
              </a:extLst>
            </p:cNvPr>
            <p:cNvSpPr txBox="1"/>
            <p:nvPr/>
          </p:nvSpPr>
          <p:spPr>
            <a:xfrm>
              <a:off x="6568585" y="877937"/>
              <a:ext cx="1538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vetor </a:t>
              </a:r>
              <a:r>
                <a:rPr lang="pt-BR" b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7604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CA7348F-4770-4FCC-A9C6-FCF93918FCB1}"/>
              </a:ext>
            </a:extLst>
          </p:cNvPr>
          <p:cNvSpPr/>
          <p:nvPr/>
        </p:nvSpPr>
        <p:spPr>
          <a:xfrm>
            <a:off x="7960840" y="5578948"/>
            <a:ext cx="939155" cy="1078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/>
            <a:endParaRPr lang="pt-BR" sz="44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nº 3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CD8C1A9-09DF-4B0C-897C-1BB98A5F76DA}"/>
              </a:ext>
            </a:extLst>
          </p:cNvPr>
          <p:cNvGrpSpPr/>
          <p:nvPr/>
        </p:nvGrpSpPr>
        <p:grpSpPr>
          <a:xfrm>
            <a:off x="3000099" y="738909"/>
            <a:ext cx="3299840" cy="5518430"/>
            <a:chOff x="5154881" y="711831"/>
            <a:chExt cx="3299840" cy="5518430"/>
          </a:xfrm>
        </p:grpSpPr>
        <p:grpSp>
          <p:nvGrpSpPr>
            <p:cNvPr id="6" name="Agrupar 5"/>
            <p:cNvGrpSpPr/>
            <p:nvPr/>
          </p:nvGrpSpPr>
          <p:grpSpPr>
            <a:xfrm>
              <a:off x="6028926" y="1177855"/>
              <a:ext cx="1698063" cy="5052406"/>
              <a:chOff x="3722967" y="1330553"/>
              <a:chExt cx="1698063" cy="5052406"/>
            </a:xfrm>
          </p:grpSpPr>
          <p:sp>
            <p:nvSpPr>
              <p:cNvPr id="17" name="Retângulo 16"/>
              <p:cNvSpPr/>
              <p:nvPr/>
            </p:nvSpPr>
            <p:spPr>
              <a:xfrm>
                <a:off x="3732333" y="1330553"/>
                <a:ext cx="1679331" cy="50524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735270" y="1390967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3732332" y="165557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3732331" y="193048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732333" y="221373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3729396" y="310264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3722967" y="2823290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3732333" y="251238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3732333" y="339279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25"/>
              <p:cNvSpPr/>
              <p:nvPr/>
            </p:nvSpPr>
            <p:spPr>
              <a:xfrm>
                <a:off x="3732333" y="368294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3729395" y="398011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31"/>
              <p:cNvSpPr/>
              <p:nvPr/>
            </p:nvSpPr>
            <p:spPr>
              <a:xfrm>
                <a:off x="3741699" y="5028808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" name="CaixaDeTexto 8"/>
            <p:cNvSpPr txBox="1"/>
            <p:nvPr/>
          </p:nvSpPr>
          <p:spPr>
            <a:xfrm>
              <a:off x="7676737" y="1162487"/>
              <a:ext cx="777984" cy="3016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pt-BR" sz="1600" dirty="0"/>
                <a:t>b[0]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b[1]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b[2]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b[3]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b[4]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b[5]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b[6]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b[7]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b[8]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b[9]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502086" y="1166284"/>
              <a:ext cx="781443" cy="1590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pt-BR" sz="1600" dirty="0"/>
                <a:t>2000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2004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2008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2012</a:t>
              </a:r>
            </a:p>
            <a:p>
              <a:endParaRPr lang="pt-BR" sz="2000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7448622" y="4810152"/>
              <a:ext cx="805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pb</a:t>
              </a:r>
              <a:endParaRPr lang="pt-BR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6565131" y="4593545"/>
              <a:ext cx="8834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2000</a:t>
              </a:r>
            </a:p>
          </p:txBody>
        </p:sp>
        <p:cxnSp>
          <p:nvCxnSpPr>
            <p:cNvPr id="5" name="Conector de Seta Reta 4"/>
            <p:cNvCxnSpPr>
              <a:cxnSpLocks/>
            </p:cNvCxnSpPr>
            <p:nvPr/>
          </p:nvCxnSpPr>
          <p:spPr>
            <a:xfrm flipV="1">
              <a:off x="5208980" y="1321045"/>
              <a:ext cx="318753" cy="88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aixaDeTexto 44"/>
            <p:cNvSpPr txBox="1"/>
            <p:nvPr/>
          </p:nvSpPr>
          <p:spPr>
            <a:xfrm>
              <a:off x="5154881" y="711831"/>
              <a:ext cx="552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pb</a:t>
              </a:r>
              <a:endParaRPr lang="pt-BR" dirty="0"/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6392385" y="1212440"/>
              <a:ext cx="88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1   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8E83D762-98AE-4262-B3D3-B910CE73AE85}"/>
              </a:ext>
            </a:extLst>
          </p:cNvPr>
          <p:cNvGrpSpPr/>
          <p:nvPr/>
        </p:nvGrpSpPr>
        <p:grpSpPr>
          <a:xfrm>
            <a:off x="11489" y="978791"/>
            <a:ext cx="3231202" cy="5263041"/>
            <a:chOff x="5211147" y="967220"/>
            <a:chExt cx="3231202" cy="5263041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72CC8E31-2CA7-4117-9D13-C2E014B48619}"/>
                </a:ext>
              </a:extLst>
            </p:cNvPr>
            <p:cNvGrpSpPr/>
            <p:nvPr/>
          </p:nvGrpSpPr>
          <p:grpSpPr>
            <a:xfrm>
              <a:off x="6028926" y="1177855"/>
              <a:ext cx="1698063" cy="5052406"/>
              <a:chOff x="3722967" y="1330553"/>
              <a:chExt cx="1698063" cy="5052406"/>
            </a:xfrm>
          </p:grpSpPr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ABFDB6B7-EF42-4A5B-8C0D-0150DE84626B}"/>
                  </a:ext>
                </a:extLst>
              </p:cNvPr>
              <p:cNvSpPr/>
              <p:nvPr/>
            </p:nvSpPr>
            <p:spPr>
              <a:xfrm>
                <a:off x="3732333" y="1330553"/>
                <a:ext cx="1679331" cy="50524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17A2CE1B-0388-4C15-861E-12E39FBE2B03}"/>
                  </a:ext>
                </a:extLst>
              </p:cNvPr>
              <p:cNvSpPr/>
              <p:nvPr/>
            </p:nvSpPr>
            <p:spPr>
              <a:xfrm>
                <a:off x="3735270" y="1390967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AAAAECE9-5F7F-4331-9291-E97941F130DB}"/>
                  </a:ext>
                </a:extLst>
              </p:cNvPr>
              <p:cNvSpPr/>
              <p:nvPr/>
            </p:nvSpPr>
            <p:spPr>
              <a:xfrm>
                <a:off x="3732332" y="165557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A3E7D476-07B7-4315-B356-1A06BA0D7E0F}"/>
                  </a:ext>
                </a:extLst>
              </p:cNvPr>
              <p:cNvSpPr/>
              <p:nvPr/>
            </p:nvSpPr>
            <p:spPr>
              <a:xfrm>
                <a:off x="3732331" y="193048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11489DC3-D14B-4495-A985-0308E7122595}"/>
                  </a:ext>
                </a:extLst>
              </p:cNvPr>
              <p:cNvSpPr/>
              <p:nvPr/>
            </p:nvSpPr>
            <p:spPr>
              <a:xfrm>
                <a:off x="3732333" y="221373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88743133-93DA-479A-A24D-5AEF8BB2DA33}"/>
                  </a:ext>
                </a:extLst>
              </p:cNvPr>
              <p:cNvSpPr/>
              <p:nvPr/>
            </p:nvSpPr>
            <p:spPr>
              <a:xfrm>
                <a:off x="3729396" y="310264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57BE6DCB-9D5B-4FBC-9FEC-747201596B1A}"/>
                  </a:ext>
                </a:extLst>
              </p:cNvPr>
              <p:cNvSpPr/>
              <p:nvPr/>
            </p:nvSpPr>
            <p:spPr>
              <a:xfrm>
                <a:off x="3722967" y="2823290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FDA3000A-C88B-4653-B053-879AFF09ED0E}"/>
                  </a:ext>
                </a:extLst>
              </p:cNvPr>
              <p:cNvSpPr/>
              <p:nvPr/>
            </p:nvSpPr>
            <p:spPr>
              <a:xfrm>
                <a:off x="3732333" y="251238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D3218AEA-B5D7-471A-ABEA-D6789F6A3170}"/>
                  </a:ext>
                </a:extLst>
              </p:cNvPr>
              <p:cNvSpPr/>
              <p:nvPr/>
            </p:nvSpPr>
            <p:spPr>
              <a:xfrm>
                <a:off x="3732333" y="339279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0E6707DE-91A8-4BA5-A785-DFB330DF362E}"/>
                  </a:ext>
                </a:extLst>
              </p:cNvPr>
              <p:cNvSpPr/>
              <p:nvPr/>
            </p:nvSpPr>
            <p:spPr>
              <a:xfrm>
                <a:off x="3732333" y="368294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2889A9FE-3565-40F2-AC87-FBDD39A77DBD}"/>
                  </a:ext>
                </a:extLst>
              </p:cNvPr>
              <p:cNvSpPr/>
              <p:nvPr/>
            </p:nvSpPr>
            <p:spPr>
              <a:xfrm>
                <a:off x="3729395" y="398011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287F3563-FE17-439F-9F3B-CC7762506F5E}"/>
                  </a:ext>
                </a:extLst>
              </p:cNvPr>
              <p:cNvSpPr/>
              <p:nvPr/>
            </p:nvSpPr>
            <p:spPr>
              <a:xfrm>
                <a:off x="3741699" y="5028808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EDA3064C-4D01-48B8-8987-E8EEB2E5D36E}"/>
                </a:ext>
              </a:extLst>
            </p:cNvPr>
            <p:cNvSpPr txBox="1"/>
            <p:nvPr/>
          </p:nvSpPr>
          <p:spPr>
            <a:xfrm>
              <a:off x="7664365" y="1176846"/>
              <a:ext cx="777984" cy="3016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pt-BR" sz="1600" dirty="0"/>
                <a:t>a[0]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a[1]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a[2]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a[3]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a[4]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a[5]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a[6]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a[7]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a[8]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a[9]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66E81985-0E7B-4459-AE2A-FC68D717BC8D}"/>
                </a:ext>
              </a:extLst>
            </p:cNvPr>
            <p:cNvSpPr txBox="1"/>
            <p:nvPr/>
          </p:nvSpPr>
          <p:spPr>
            <a:xfrm>
              <a:off x="5501866" y="1166284"/>
              <a:ext cx="781443" cy="1590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pt-BR" sz="1600" dirty="0"/>
                <a:t>1000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1004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1008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1012</a:t>
              </a:r>
            </a:p>
            <a:p>
              <a:endParaRPr lang="pt-BR" sz="2000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28424595-FF15-47CE-8390-99667C91C334}"/>
                </a:ext>
              </a:extLst>
            </p:cNvPr>
            <p:cNvSpPr txBox="1"/>
            <p:nvPr/>
          </p:nvSpPr>
          <p:spPr>
            <a:xfrm>
              <a:off x="7448622" y="4810152"/>
              <a:ext cx="75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pa</a:t>
              </a:r>
              <a:endParaRPr lang="pt-BR" dirty="0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52ABA21F-B81A-4D11-8693-F454B5DB0041}"/>
                </a:ext>
              </a:extLst>
            </p:cNvPr>
            <p:cNvSpPr txBox="1"/>
            <p:nvPr/>
          </p:nvSpPr>
          <p:spPr>
            <a:xfrm>
              <a:off x="6565131" y="4593545"/>
              <a:ext cx="8834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1000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F7F37FDB-6885-4749-90AF-AEF3CA1EA514}"/>
                </a:ext>
              </a:extLst>
            </p:cNvPr>
            <p:cNvCxnSpPr>
              <a:cxnSpLocks/>
            </p:cNvCxnSpPr>
            <p:nvPr/>
          </p:nvCxnSpPr>
          <p:spPr>
            <a:xfrm>
              <a:off x="5326188" y="1345355"/>
              <a:ext cx="25306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F485CF76-8A28-4504-B3F3-376EA52750E8}"/>
                </a:ext>
              </a:extLst>
            </p:cNvPr>
            <p:cNvSpPr txBox="1"/>
            <p:nvPr/>
          </p:nvSpPr>
          <p:spPr>
            <a:xfrm>
              <a:off x="5211147" y="967220"/>
              <a:ext cx="593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pa</a:t>
              </a:r>
              <a:endParaRPr lang="pt-BR" dirty="0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75BF5DBB-0527-46D0-BD6E-E5C2C6F817F1}"/>
                </a:ext>
              </a:extLst>
            </p:cNvPr>
            <p:cNvSpPr txBox="1"/>
            <p:nvPr/>
          </p:nvSpPr>
          <p:spPr>
            <a:xfrm>
              <a:off x="6392385" y="1212440"/>
              <a:ext cx="8834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10</a:t>
              </a:r>
            </a:p>
            <a:p>
              <a:r>
                <a:rPr lang="pt-BR" dirty="0"/>
                <a:t>    </a:t>
              </a:r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93C9771-154D-4837-AE8F-4E06642C3C3F}"/>
              </a:ext>
            </a:extLst>
          </p:cNvPr>
          <p:cNvGrpSpPr/>
          <p:nvPr/>
        </p:nvGrpSpPr>
        <p:grpSpPr>
          <a:xfrm>
            <a:off x="5863724" y="978791"/>
            <a:ext cx="3519680" cy="5261120"/>
            <a:chOff x="4932362" y="969141"/>
            <a:chExt cx="3519680" cy="5261120"/>
          </a:xfrm>
        </p:grpSpPr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657AACEB-9575-45A5-8E15-A15782C0FED5}"/>
                </a:ext>
              </a:extLst>
            </p:cNvPr>
            <p:cNvGrpSpPr/>
            <p:nvPr/>
          </p:nvGrpSpPr>
          <p:grpSpPr>
            <a:xfrm>
              <a:off x="6028926" y="1177855"/>
              <a:ext cx="1698063" cy="5052406"/>
              <a:chOff x="3722967" y="1330553"/>
              <a:chExt cx="1698063" cy="5052406"/>
            </a:xfrm>
          </p:grpSpPr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2EE98C7D-B606-4275-8DCB-ACC6A5267E79}"/>
                  </a:ext>
                </a:extLst>
              </p:cNvPr>
              <p:cNvSpPr/>
              <p:nvPr/>
            </p:nvSpPr>
            <p:spPr>
              <a:xfrm>
                <a:off x="3732333" y="1330553"/>
                <a:ext cx="1679331" cy="50524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84998876-779D-4243-B802-CCEB2927FC91}"/>
                  </a:ext>
                </a:extLst>
              </p:cNvPr>
              <p:cNvSpPr/>
              <p:nvPr/>
            </p:nvSpPr>
            <p:spPr>
              <a:xfrm>
                <a:off x="3735270" y="1390967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64">
                <a:extLst>
                  <a:ext uri="{FF2B5EF4-FFF2-40B4-BE49-F238E27FC236}">
                    <a16:creationId xmlns:a16="http://schemas.microsoft.com/office/drawing/2014/main" id="{D0D2CD3B-6AE9-4487-B622-55A3258F1E37}"/>
                  </a:ext>
                </a:extLst>
              </p:cNvPr>
              <p:cNvSpPr/>
              <p:nvPr/>
            </p:nvSpPr>
            <p:spPr>
              <a:xfrm>
                <a:off x="3732332" y="165557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638870A1-D68E-479E-A967-A1824F8BE179}"/>
                  </a:ext>
                </a:extLst>
              </p:cNvPr>
              <p:cNvSpPr/>
              <p:nvPr/>
            </p:nvSpPr>
            <p:spPr>
              <a:xfrm>
                <a:off x="3732331" y="193048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7265D414-9A18-4DFC-8731-289008BC3255}"/>
                  </a:ext>
                </a:extLst>
              </p:cNvPr>
              <p:cNvSpPr/>
              <p:nvPr/>
            </p:nvSpPr>
            <p:spPr>
              <a:xfrm>
                <a:off x="3732333" y="221373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BA13EE9B-EC5E-4684-8DA9-6BF557B30E0A}"/>
                  </a:ext>
                </a:extLst>
              </p:cNvPr>
              <p:cNvSpPr/>
              <p:nvPr/>
            </p:nvSpPr>
            <p:spPr>
              <a:xfrm>
                <a:off x="3729396" y="310264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68">
                <a:extLst>
                  <a:ext uri="{FF2B5EF4-FFF2-40B4-BE49-F238E27FC236}">
                    <a16:creationId xmlns:a16="http://schemas.microsoft.com/office/drawing/2014/main" id="{B243F3BF-6B01-482D-A932-7355108E018C}"/>
                  </a:ext>
                </a:extLst>
              </p:cNvPr>
              <p:cNvSpPr/>
              <p:nvPr/>
            </p:nvSpPr>
            <p:spPr>
              <a:xfrm>
                <a:off x="3722967" y="2823290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37EC29BB-A44D-40CF-A7E0-FE8C2D0210BE}"/>
                  </a:ext>
                </a:extLst>
              </p:cNvPr>
              <p:cNvSpPr/>
              <p:nvPr/>
            </p:nvSpPr>
            <p:spPr>
              <a:xfrm>
                <a:off x="3732333" y="251238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tângulo 70">
                <a:extLst>
                  <a:ext uri="{FF2B5EF4-FFF2-40B4-BE49-F238E27FC236}">
                    <a16:creationId xmlns:a16="http://schemas.microsoft.com/office/drawing/2014/main" id="{5A6C08B4-EA34-4940-BDE9-483016F3400D}"/>
                  </a:ext>
                </a:extLst>
              </p:cNvPr>
              <p:cNvSpPr/>
              <p:nvPr/>
            </p:nvSpPr>
            <p:spPr>
              <a:xfrm>
                <a:off x="3732333" y="339279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E9ADAD37-95B7-4716-A466-03DCC085DBCD}"/>
                  </a:ext>
                </a:extLst>
              </p:cNvPr>
              <p:cNvSpPr/>
              <p:nvPr/>
            </p:nvSpPr>
            <p:spPr>
              <a:xfrm>
                <a:off x="3732333" y="368294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id="{3A306E99-1709-4DA8-8C8E-DC9B75C18671}"/>
                  </a:ext>
                </a:extLst>
              </p:cNvPr>
              <p:cNvSpPr/>
              <p:nvPr/>
            </p:nvSpPr>
            <p:spPr>
              <a:xfrm>
                <a:off x="3729395" y="398011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id="{88858281-DA01-45D0-9404-CA1DE12F11EB}"/>
                  </a:ext>
                </a:extLst>
              </p:cNvPr>
              <p:cNvSpPr/>
              <p:nvPr/>
            </p:nvSpPr>
            <p:spPr>
              <a:xfrm>
                <a:off x="3741699" y="5028808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7412AC12-C27F-4EE1-81DB-1BABC3E6E131}"/>
                </a:ext>
              </a:extLst>
            </p:cNvPr>
            <p:cNvSpPr txBox="1"/>
            <p:nvPr/>
          </p:nvSpPr>
          <p:spPr>
            <a:xfrm>
              <a:off x="7674058" y="1141432"/>
              <a:ext cx="777984" cy="3016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pt-BR" sz="1600" dirty="0"/>
                <a:t>c[0]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c[1]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c[2]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c[3]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c[4]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c[5]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c[6]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c[7]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c[8]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c[9]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4435C60C-1EC1-48AA-A812-61763C93D4E7}"/>
                </a:ext>
              </a:extLst>
            </p:cNvPr>
            <p:cNvSpPr txBox="1"/>
            <p:nvPr/>
          </p:nvSpPr>
          <p:spPr>
            <a:xfrm>
              <a:off x="5505524" y="1173333"/>
              <a:ext cx="781443" cy="1590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pt-BR" sz="1600" dirty="0"/>
                <a:t>3000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3004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3008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3012</a:t>
              </a:r>
            </a:p>
            <a:p>
              <a:pPr>
                <a:spcAft>
                  <a:spcPts val="400"/>
                </a:spcAft>
              </a:pPr>
              <a:endParaRPr lang="pt-BR" sz="2000" dirty="0"/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000C46F8-E0B2-4190-9736-E0B2E7991655}"/>
                </a:ext>
              </a:extLst>
            </p:cNvPr>
            <p:cNvSpPr txBox="1"/>
            <p:nvPr/>
          </p:nvSpPr>
          <p:spPr>
            <a:xfrm>
              <a:off x="7448622" y="4810152"/>
              <a:ext cx="758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pc</a:t>
              </a:r>
              <a:endParaRPr lang="pt-BR" dirty="0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0571BA0F-C623-4E68-86CA-8BFFDC5601B0}"/>
                </a:ext>
              </a:extLst>
            </p:cNvPr>
            <p:cNvSpPr txBox="1"/>
            <p:nvPr/>
          </p:nvSpPr>
          <p:spPr>
            <a:xfrm>
              <a:off x="6565131" y="4593545"/>
              <a:ext cx="8834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3000</a:t>
              </a:r>
            </a:p>
          </p:txBody>
        </p: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4B2812CC-3D67-4E9B-886C-677EFC38435C}"/>
                </a:ext>
              </a:extLst>
            </p:cNvPr>
            <p:cNvCxnSpPr>
              <a:cxnSpLocks/>
            </p:cNvCxnSpPr>
            <p:nvPr/>
          </p:nvCxnSpPr>
          <p:spPr>
            <a:xfrm>
              <a:off x="5204200" y="1318215"/>
              <a:ext cx="36317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1B4E348A-B3A9-466F-AF17-BC5233B1C891}"/>
                </a:ext>
              </a:extLst>
            </p:cNvPr>
            <p:cNvSpPr txBox="1"/>
            <p:nvPr/>
          </p:nvSpPr>
          <p:spPr>
            <a:xfrm>
              <a:off x="4932362" y="969141"/>
              <a:ext cx="77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pc</a:t>
              </a:r>
              <a:endParaRPr lang="pt-BR" dirty="0"/>
            </a:p>
          </p:txBody>
        </p:sp>
      </p:grp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A0FBC4A8-F560-4876-BB36-2E0712CF445E}"/>
              </a:ext>
            </a:extLst>
          </p:cNvPr>
          <p:cNvSpPr txBox="1"/>
          <p:nvPr/>
        </p:nvSpPr>
        <p:spPr>
          <a:xfrm>
            <a:off x="7323778" y="1188417"/>
            <a:ext cx="77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11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A44D0ECF-810F-4228-A579-EC0C89C0730E}"/>
              </a:ext>
            </a:extLst>
          </p:cNvPr>
          <p:cNvSpPr txBox="1"/>
          <p:nvPr/>
        </p:nvSpPr>
        <p:spPr>
          <a:xfrm>
            <a:off x="1151219" y="833106"/>
            <a:ext cx="153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vetor </a:t>
            </a:r>
            <a:r>
              <a:rPr lang="pt-BR" b="1" dirty="0"/>
              <a:t>a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74E17E5-D34D-45B8-B58A-227868D4FA4D}"/>
              </a:ext>
            </a:extLst>
          </p:cNvPr>
          <p:cNvSpPr txBox="1"/>
          <p:nvPr/>
        </p:nvSpPr>
        <p:spPr>
          <a:xfrm>
            <a:off x="4247662" y="822230"/>
            <a:ext cx="153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vetor </a:t>
            </a:r>
            <a:r>
              <a:rPr lang="pt-BR" b="1" dirty="0"/>
              <a:t>b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E6A19AE4-D209-4595-8352-747C011400AB}"/>
              </a:ext>
            </a:extLst>
          </p:cNvPr>
          <p:cNvSpPr txBox="1"/>
          <p:nvPr/>
        </p:nvSpPr>
        <p:spPr>
          <a:xfrm>
            <a:off x="7326641" y="851565"/>
            <a:ext cx="153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vetor </a:t>
            </a:r>
            <a:r>
              <a:rPr lang="pt-BR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5373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CA7348F-4770-4FCC-A9C6-FCF93918FCB1}"/>
              </a:ext>
            </a:extLst>
          </p:cNvPr>
          <p:cNvSpPr/>
          <p:nvPr/>
        </p:nvSpPr>
        <p:spPr>
          <a:xfrm>
            <a:off x="7960840" y="5578948"/>
            <a:ext cx="939155" cy="1078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/>
            <a:endParaRPr lang="pt-BR" sz="44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nº 3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CD8C1A9-09DF-4B0C-897C-1BB98A5F76DA}"/>
              </a:ext>
            </a:extLst>
          </p:cNvPr>
          <p:cNvGrpSpPr/>
          <p:nvPr/>
        </p:nvGrpSpPr>
        <p:grpSpPr>
          <a:xfrm>
            <a:off x="3027156" y="1049917"/>
            <a:ext cx="3272783" cy="5207422"/>
            <a:chOff x="5181938" y="1022839"/>
            <a:chExt cx="3272783" cy="5207422"/>
          </a:xfrm>
        </p:grpSpPr>
        <p:grpSp>
          <p:nvGrpSpPr>
            <p:cNvPr id="6" name="Agrupar 5"/>
            <p:cNvGrpSpPr/>
            <p:nvPr/>
          </p:nvGrpSpPr>
          <p:grpSpPr>
            <a:xfrm>
              <a:off x="6028926" y="1177855"/>
              <a:ext cx="1698063" cy="5052406"/>
              <a:chOff x="3722967" y="1330553"/>
              <a:chExt cx="1698063" cy="5052406"/>
            </a:xfrm>
          </p:grpSpPr>
          <p:sp>
            <p:nvSpPr>
              <p:cNvPr id="17" name="Retângulo 16"/>
              <p:cNvSpPr/>
              <p:nvPr/>
            </p:nvSpPr>
            <p:spPr>
              <a:xfrm>
                <a:off x="3732333" y="1330553"/>
                <a:ext cx="1679331" cy="50524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735270" y="1390967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3732332" y="165557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3732331" y="193048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732333" y="221373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3729396" y="310264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3722967" y="2823290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3732333" y="251238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3732333" y="339279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25"/>
              <p:cNvSpPr/>
              <p:nvPr/>
            </p:nvSpPr>
            <p:spPr>
              <a:xfrm>
                <a:off x="3732333" y="368294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3729395" y="398011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31"/>
              <p:cNvSpPr/>
              <p:nvPr/>
            </p:nvSpPr>
            <p:spPr>
              <a:xfrm>
                <a:off x="3741699" y="5028808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" name="CaixaDeTexto 8"/>
            <p:cNvSpPr txBox="1"/>
            <p:nvPr/>
          </p:nvSpPr>
          <p:spPr>
            <a:xfrm>
              <a:off x="7676737" y="1162487"/>
              <a:ext cx="777984" cy="3016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pt-BR" sz="1600" dirty="0"/>
                <a:t>b[0]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b[1]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b[2]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b[3]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b[4]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b[5]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b[6]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b[7]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b[8]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b[9]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502086" y="1166284"/>
              <a:ext cx="781443" cy="1590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pt-BR" sz="1600" dirty="0"/>
                <a:t>2000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2004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2008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2012</a:t>
              </a:r>
            </a:p>
            <a:p>
              <a:endParaRPr lang="pt-BR" sz="2000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7448622" y="4810152"/>
              <a:ext cx="805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pb</a:t>
              </a:r>
              <a:endParaRPr lang="pt-BR" dirty="0"/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6565131" y="4593545"/>
              <a:ext cx="8834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2004</a:t>
              </a:r>
            </a:p>
          </p:txBody>
        </p:sp>
        <p:cxnSp>
          <p:nvCxnSpPr>
            <p:cNvPr id="5" name="Conector de Seta Reta 4"/>
            <p:cNvCxnSpPr>
              <a:cxnSpLocks/>
            </p:cNvCxnSpPr>
            <p:nvPr/>
          </p:nvCxnSpPr>
          <p:spPr>
            <a:xfrm flipV="1">
              <a:off x="5236989" y="1613716"/>
              <a:ext cx="318753" cy="88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aixaDeTexto 44"/>
            <p:cNvSpPr txBox="1"/>
            <p:nvPr/>
          </p:nvSpPr>
          <p:spPr>
            <a:xfrm>
              <a:off x="5181938" y="1022839"/>
              <a:ext cx="552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pb</a:t>
              </a:r>
              <a:endParaRPr lang="pt-BR" dirty="0"/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6392385" y="1212440"/>
              <a:ext cx="8834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1 </a:t>
              </a:r>
            </a:p>
            <a:p>
              <a:r>
                <a:rPr lang="pt-BR" dirty="0"/>
                <a:t>     2  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8E83D762-98AE-4262-B3D3-B910CE73AE85}"/>
              </a:ext>
            </a:extLst>
          </p:cNvPr>
          <p:cNvGrpSpPr/>
          <p:nvPr/>
        </p:nvGrpSpPr>
        <p:grpSpPr>
          <a:xfrm>
            <a:off x="66708" y="1177855"/>
            <a:ext cx="3175983" cy="5063977"/>
            <a:chOff x="5266366" y="1166284"/>
            <a:chExt cx="3175983" cy="5063977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72CC8E31-2CA7-4117-9D13-C2E014B48619}"/>
                </a:ext>
              </a:extLst>
            </p:cNvPr>
            <p:cNvGrpSpPr/>
            <p:nvPr/>
          </p:nvGrpSpPr>
          <p:grpSpPr>
            <a:xfrm>
              <a:off x="6028926" y="1177855"/>
              <a:ext cx="1698063" cy="5052406"/>
              <a:chOff x="3722967" y="1330553"/>
              <a:chExt cx="1698063" cy="5052406"/>
            </a:xfrm>
          </p:grpSpPr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ABFDB6B7-EF42-4A5B-8C0D-0150DE84626B}"/>
                  </a:ext>
                </a:extLst>
              </p:cNvPr>
              <p:cNvSpPr/>
              <p:nvPr/>
            </p:nvSpPr>
            <p:spPr>
              <a:xfrm>
                <a:off x="3732333" y="1330553"/>
                <a:ext cx="1679331" cy="50524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17A2CE1B-0388-4C15-861E-12E39FBE2B03}"/>
                  </a:ext>
                </a:extLst>
              </p:cNvPr>
              <p:cNvSpPr/>
              <p:nvPr/>
            </p:nvSpPr>
            <p:spPr>
              <a:xfrm>
                <a:off x="3735270" y="1390967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AAAAECE9-5F7F-4331-9291-E97941F130DB}"/>
                  </a:ext>
                </a:extLst>
              </p:cNvPr>
              <p:cNvSpPr/>
              <p:nvPr/>
            </p:nvSpPr>
            <p:spPr>
              <a:xfrm>
                <a:off x="3732332" y="165557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A3E7D476-07B7-4315-B356-1A06BA0D7E0F}"/>
                  </a:ext>
                </a:extLst>
              </p:cNvPr>
              <p:cNvSpPr/>
              <p:nvPr/>
            </p:nvSpPr>
            <p:spPr>
              <a:xfrm>
                <a:off x="3732331" y="193048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11489DC3-D14B-4495-A985-0308E7122595}"/>
                  </a:ext>
                </a:extLst>
              </p:cNvPr>
              <p:cNvSpPr/>
              <p:nvPr/>
            </p:nvSpPr>
            <p:spPr>
              <a:xfrm>
                <a:off x="3732333" y="221373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88743133-93DA-479A-A24D-5AEF8BB2DA33}"/>
                  </a:ext>
                </a:extLst>
              </p:cNvPr>
              <p:cNvSpPr/>
              <p:nvPr/>
            </p:nvSpPr>
            <p:spPr>
              <a:xfrm>
                <a:off x="3729396" y="310264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57BE6DCB-9D5B-4FBC-9FEC-747201596B1A}"/>
                  </a:ext>
                </a:extLst>
              </p:cNvPr>
              <p:cNvSpPr/>
              <p:nvPr/>
            </p:nvSpPr>
            <p:spPr>
              <a:xfrm>
                <a:off x="3722967" y="2823290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FDA3000A-C88B-4653-B053-879AFF09ED0E}"/>
                  </a:ext>
                </a:extLst>
              </p:cNvPr>
              <p:cNvSpPr/>
              <p:nvPr/>
            </p:nvSpPr>
            <p:spPr>
              <a:xfrm>
                <a:off x="3732333" y="251238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D3218AEA-B5D7-471A-ABEA-D6789F6A3170}"/>
                  </a:ext>
                </a:extLst>
              </p:cNvPr>
              <p:cNvSpPr/>
              <p:nvPr/>
            </p:nvSpPr>
            <p:spPr>
              <a:xfrm>
                <a:off x="3732333" y="339279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0E6707DE-91A8-4BA5-A785-DFB330DF362E}"/>
                  </a:ext>
                </a:extLst>
              </p:cNvPr>
              <p:cNvSpPr/>
              <p:nvPr/>
            </p:nvSpPr>
            <p:spPr>
              <a:xfrm>
                <a:off x="3732333" y="368294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2889A9FE-3565-40F2-AC87-FBDD39A77DBD}"/>
                  </a:ext>
                </a:extLst>
              </p:cNvPr>
              <p:cNvSpPr/>
              <p:nvPr/>
            </p:nvSpPr>
            <p:spPr>
              <a:xfrm>
                <a:off x="3729395" y="398011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287F3563-FE17-439F-9F3B-CC7762506F5E}"/>
                  </a:ext>
                </a:extLst>
              </p:cNvPr>
              <p:cNvSpPr/>
              <p:nvPr/>
            </p:nvSpPr>
            <p:spPr>
              <a:xfrm>
                <a:off x="3741699" y="5028808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EDA3064C-4D01-48B8-8987-E8EEB2E5D36E}"/>
                </a:ext>
              </a:extLst>
            </p:cNvPr>
            <p:cNvSpPr txBox="1"/>
            <p:nvPr/>
          </p:nvSpPr>
          <p:spPr>
            <a:xfrm>
              <a:off x="7664365" y="1176846"/>
              <a:ext cx="777984" cy="3016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pt-BR" sz="1600" dirty="0"/>
                <a:t>a[0]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a[1]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a[2]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a[3]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a[4]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a[5]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a[6]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a[7]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a[8]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a[9]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66E81985-0E7B-4459-AE2A-FC68D717BC8D}"/>
                </a:ext>
              </a:extLst>
            </p:cNvPr>
            <p:cNvSpPr txBox="1"/>
            <p:nvPr/>
          </p:nvSpPr>
          <p:spPr>
            <a:xfrm>
              <a:off x="5501866" y="1166284"/>
              <a:ext cx="781443" cy="1590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pt-BR" sz="1600" dirty="0"/>
                <a:t>1000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1004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1008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1012</a:t>
              </a:r>
            </a:p>
            <a:p>
              <a:endParaRPr lang="pt-BR" sz="2000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28424595-FF15-47CE-8390-99667C91C334}"/>
                </a:ext>
              </a:extLst>
            </p:cNvPr>
            <p:cNvSpPr txBox="1"/>
            <p:nvPr/>
          </p:nvSpPr>
          <p:spPr>
            <a:xfrm>
              <a:off x="7448622" y="4810152"/>
              <a:ext cx="75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pa</a:t>
              </a:r>
              <a:endParaRPr lang="pt-BR" dirty="0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52ABA21F-B81A-4D11-8693-F454B5DB0041}"/>
                </a:ext>
              </a:extLst>
            </p:cNvPr>
            <p:cNvSpPr txBox="1"/>
            <p:nvPr/>
          </p:nvSpPr>
          <p:spPr>
            <a:xfrm>
              <a:off x="6565131" y="4593545"/>
              <a:ext cx="8834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1004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F7F37FDB-6885-4749-90AF-AEF3CA1EA514}"/>
                </a:ext>
              </a:extLst>
            </p:cNvPr>
            <p:cNvCxnSpPr>
              <a:cxnSpLocks/>
            </p:cNvCxnSpPr>
            <p:nvPr/>
          </p:nvCxnSpPr>
          <p:spPr>
            <a:xfrm>
              <a:off x="5326188" y="1597279"/>
              <a:ext cx="25306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F485CF76-8A28-4504-B3F3-376EA52750E8}"/>
                </a:ext>
              </a:extLst>
            </p:cNvPr>
            <p:cNvSpPr txBox="1"/>
            <p:nvPr/>
          </p:nvSpPr>
          <p:spPr>
            <a:xfrm>
              <a:off x="5266366" y="1227947"/>
              <a:ext cx="593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pa</a:t>
              </a:r>
              <a:endParaRPr lang="pt-BR" dirty="0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75BF5DBB-0527-46D0-BD6E-E5C2C6F817F1}"/>
                </a:ext>
              </a:extLst>
            </p:cNvPr>
            <p:cNvSpPr txBox="1"/>
            <p:nvPr/>
          </p:nvSpPr>
          <p:spPr>
            <a:xfrm>
              <a:off x="6392385" y="1212440"/>
              <a:ext cx="8834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10</a:t>
              </a:r>
            </a:p>
            <a:p>
              <a:r>
                <a:rPr lang="pt-BR" dirty="0"/>
                <a:t>    5.2</a:t>
              </a:r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93C9771-154D-4837-AE8F-4E06642C3C3F}"/>
              </a:ext>
            </a:extLst>
          </p:cNvPr>
          <p:cNvGrpSpPr/>
          <p:nvPr/>
        </p:nvGrpSpPr>
        <p:grpSpPr>
          <a:xfrm>
            <a:off x="5852130" y="1151082"/>
            <a:ext cx="3531274" cy="5088829"/>
            <a:chOff x="4920768" y="1141432"/>
            <a:chExt cx="3531274" cy="5088829"/>
          </a:xfrm>
        </p:grpSpPr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657AACEB-9575-45A5-8E15-A15782C0FED5}"/>
                </a:ext>
              </a:extLst>
            </p:cNvPr>
            <p:cNvGrpSpPr/>
            <p:nvPr/>
          </p:nvGrpSpPr>
          <p:grpSpPr>
            <a:xfrm>
              <a:off x="6028926" y="1177855"/>
              <a:ext cx="1698063" cy="5052406"/>
              <a:chOff x="3722967" y="1330553"/>
              <a:chExt cx="1698063" cy="5052406"/>
            </a:xfrm>
          </p:grpSpPr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2EE98C7D-B606-4275-8DCB-ACC6A5267E79}"/>
                  </a:ext>
                </a:extLst>
              </p:cNvPr>
              <p:cNvSpPr/>
              <p:nvPr/>
            </p:nvSpPr>
            <p:spPr>
              <a:xfrm>
                <a:off x="3732333" y="1330553"/>
                <a:ext cx="1679331" cy="50524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84998876-779D-4243-B802-CCEB2927FC91}"/>
                  </a:ext>
                </a:extLst>
              </p:cNvPr>
              <p:cNvSpPr/>
              <p:nvPr/>
            </p:nvSpPr>
            <p:spPr>
              <a:xfrm>
                <a:off x="3735270" y="1390967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64">
                <a:extLst>
                  <a:ext uri="{FF2B5EF4-FFF2-40B4-BE49-F238E27FC236}">
                    <a16:creationId xmlns:a16="http://schemas.microsoft.com/office/drawing/2014/main" id="{D0D2CD3B-6AE9-4487-B622-55A3258F1E37}"/>
                  </a:ext>
                </a:extLst>
              </p:cNvPr>
              <p:cNvSpPr/>
              <p:nvPr/>
            </p:nvSpPr>
            <p:spPr>
              <a:xfrm>
                <a:off x="3732332" y="165557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638870A1-D68E-479E-A967-A1824F8BE179}"/>
                  </a:ext>
                </a:extLst>
              </p:cNvPr>
              <p:cNvSpPr/>
              <p:nvPr/>
            </p:nvSpPr>
            <p:spPr>
              <a:xfrm>
                <a:off x="3732331" y="193048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7265D414-9A18-4DFC-8731-289008BC3255}"/>
                  </a:ext>
                </a:extLst>
              </p:cNvPr>
              <p:cNvSpPr/>
              <p:nvPr/>
            </p:nvSpPr>
            <p:spPr>
              <a:xfrm>
                <a:off x="3732333" y="221373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BA13EE9B-EC5E-4684-8DA9-6BF557B30E0A}"/>
                  </a:ext>
                </a:extLst>
              </p:cNvPr>
              <p:cNvSpPr/>
              <p:nvPr/>
            </p:nvSpPr>
            <p:spPr>
              <a:xfrm>
                <a:off x="3729396" y="310264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68">
                <a:extLst>
                  <a:ext uri="{FF2B5EF4-FFF2-40B4-BE49-F238E27FC236}">
                    <a16:creationId xmlns:a16="http://schemas.microsoft.com/office/drawing/2014/main" id="{B243F3BF-6B01-482D-A932-7355108E018C}"/>
                  </a:ext>
                </a:extLst>
              </p:cNvPr>
              <p:cNvSpPr/>
              <p:nvPr/>
            </p:nvSpPr>
            <p:spPr>
              <a:xfrm>
                <a:off x="3722967" y="2823290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37EC29BB-A44D-40CF-A7E0-FE8C2D0210BE}"/>
                  </a:ext>
                </a:extLst>
              </p:cNvPr>
              <p:cNvSpPr/>
              <p:nvPr/>
            </p:nvSpPr>
            <p:spPr>
              <a:xfrm>
                <a:off x="3732333" y="251238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tângulo 70">
                <a:extLst>
                  <a:ext uri="{FF2B5EF4-FFF2-40B4-BE49-F238E27FC236}">
                    <a16:creationId xmlns:a16="http://schemas.microsoft.com/office/drawing/2014/main" id="{5A6C08B4-EA34-4940-BDE9-483016F3400D}"/>
                  </a:ext>
                </a:extLst>
              </p:cNvPr>
              <p:cNvSpPr/>
              <p:nvPr/>
            </p:nvSpPr>
            <p:spPr>
              <a:xfrm>
                <a:off x="3732333" y="339279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E9ADAD37-95B7-4716-A466-03DCC085DBCD}"/>
                  </a:ext>
                </a:extLst>
              </p:cNvPr>
              <p:cNvSpPr/>
              <p:nvPr/>
            </p:nvSpPr>
            <p:spPr>
              <a:xfrm>
                <a:off x="3732333" y="368294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id="{3A306E99-1709-4DA8-8C8E-DC9B75C18671}"/>
                  </a:ext>
                </a:extLst>
              </p:cNvPr>
              <p:cNvSpPr/>
              <p:nvPr/>
            </p:nvSpPr>
            <p:spPr>
              <a:xfrm>
                <a:off x="3729395" y="398011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id="{88858281-DA01-45D0-9404-CA1DE12F11EB}"/>
                  </a:ext>
                </a:extLst>
              </p:cNvPr>
              <p:cNvSpPr/>
              <p:nvPr/>
            </p:nvSpPr>
            <p:spPr>
              <a:xfrm>
                <a:off x="3741699" y="5028808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7412AC12-C27F-4EE1-81DB-1BABC3E6E131}"/>
                </a:ext>
              </a:extLst>
            </p:cNvPr>
            <p:cNvSpPr txBox="1"/>
            <p:nvPr/>
          </p:nvSpPr>
          <p:spPr>
            <a:xfrm>
              <a:off x="7674058" y="1141432"/>
              <a:ext cx="777984" cy="3016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pt-BR" sz="1600" dirty="0"/>
                <a:t>c[0]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c[1]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c[2]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c[3]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c[4]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c[5]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c[6]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c[7]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c[8]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c[9]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4435C60C-1EC1-48AA-A812-61763C93D4E7}"/>
                </a:ext>
              </a:extLst>
            </p:cNvPr>
            <p:cNvSpPr txBox="1"/>
            <p:nvPr/>
          </p:nvSpPr>
          <p:spPr>
            <a:xfrm>
              <a:off x="5505524" y="1173333"/>
              <a:ext cx="781443" cy="1590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pt-BR" sz="1600" dirty="0"/>
                <a:t>3000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3004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3008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3012</a:t>
              </a:r>
            </a:p>
            <a:p>
              <a:pPr>
                <a:spcAft>
                  <a:spcPts val="400"/>
                </a:spcAft>
              </a:pPr>
              <a:endParaRPr lang="pt-BR" sz="2000" dirty="0"/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000C46F8-E0B2-4190-9736-E0B2E7991655}"/>
                </a:ext>
              </a:extLst>
            </p:cNvPr>
            <p:cNvSpPr txBox="1"/>
            <p:nvPr/>
          </p:nvSpPr>
          <p:spPr>
            <a:xfrm>
              <a:off x="7448622" y="4810152"/>
              <a:ext cx="758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pc</a:t>
              </a:r>
              <a:endParaRPr lang="pt-BR" dirty="0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0571BA0F-C623-4E68-86CA-8BFFDC5601B0}"/>
                </a:ext>
              </a:extLst>
            </p:cNvPr>
            <p:cNvSpPr txBox="1"/>
            <p:nvPr/>
          </p:nvSpPr>
          <p:spPr>
            <a:xfrm>
              <a:off x="6565131" y="4593545"/>
              <a:ext cx="8834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3004</a:t>
              </a:r>
            </a:p>
          </p:txBody>
        </p: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4B2812CC-3D67-4E9B-886C-677EFC38435C}"/>
                </a:ext>
              </a:extLst>
            </p:cNvPr>
            <p:cNvCxnSpPr>
              <a:cxnSpLocks/>
            </p:cNvCxnSpPr>
            <p:nvPr/>
          </p:nvCxnSpPr>
          <p:spPr>
            <a:xfrm>
              <a:off x="5218656" y="1631144"/>
              <a:ext cx="36317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1B4E348A-B3A9-466F-AF17-BC5233B1C891}"/>
                </a:ext>
              </a:extLst>
            </p:cNvPr>
            <p:cNvSpPr txBox="1"/>
            <p:nvPr/>
          </p:nvSpPr>
          <p:spPr>
            <a:xfrm>
              <a:off x="4920768" y="1278407"/>
              <a:ext cx="77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pc</a:t>
              </a:r>
              <a:endParaRPr lang="pt-BR" dirty="0"/>
            </a:p>
          </p:txBody>
        </p:sp>
      </p:grp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A0FBC4A8-F560-4876-BB36-2E0712CF445E}"/>
              </a:ext>
            </a:extLst>
          </p:cNvPr>
          <p:cNvSpPr txBox="1"/>
          <p:nvPr/>
        </p:nvSpPr>
        <p:spPr>
          <a:xfrm>
            <a:off x="7323778" y="1188417"/>
            <a:ext cx="77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11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FEDE3481-15C1-4EDF-989D-56CF62F1186F}"/>
              </a:ext>
            </a:extLst>
          </p:cNvPr>
          <p:cNvSpPr txBox="1"/>
          <p:nvPr/>
        </p:nvSpPr>
        <p:spPr>
          <a:xfrm>
            <a:off x="7330898" y="1516517"/>
            <a:ext cx="77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7.2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F02A7091-E0B2-4796-9768-36E117C5F07E}"/>
              </a:ext>
            </a:extLst>
          </p:cNvPr>
          <p:cNvSpPr txBox="1"/>
          <p:nvPr/>
        </p:nvSpPr>
        <p:spPr>
          <a:xfrm>
            <a:off x="1256679" y="877937"/>
            <a:ext cx="153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vetor </a:t>
            </a:r>
            <a:r>
              <a:rPr lang="pt-BR" b="1" dirty="0"/>
              <a:t>a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FB6EE3B2-F8C6-4FA2-BA34-FC1B94CDCDEC}"/>
              </a:ext>
            </a:extLst>
          </p:cNvPr>
          <p:cNvSpPr txBox="1"/>
          <p:nvPr/>
        </p:nvSpPr>
        <p:spPr>
          <a:xfrm>
            <a:off x="4216804" y="869688"/>
            <a:ext cx="153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vetor </a:t>
            </a:r>
            <a:r>
              <a:rPr lang="pt-BR" b="1" dirty="0"/>
              <a:t>b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B1D9AD68-F1A5-4CDF-9ABD-07F080AE53A4}"/>
              </a:ext>
            </a:extLst>
          </p:cNvPr>
          <p:cNvSpPr txBox="1"/>
          <p:nvPr/>
        </p:nvSpPr>
        <p:spPr>
          <a:xfrm>
            <a:off x="7278916" y="831661"/>
            <a:ext cx="153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vetor </a:t>
            </a:r>
            <a:r>
              <a:rPr lang="pt-BR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1654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Ler e armazenar 2 notas, verificar se estão</a:t>
            </a:r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intervalo de 0 à 10.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média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</a:t>
            </a:r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alunos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matrizes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verificar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pt-BR" sz="1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m &gt;= 7 –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imprimir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APROVADO</a:t>
            </a:r>
            <a:endParaRPr lang="pt-BR" sz="1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4 &lt;= m &lt; 7 –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imprimir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EXAME</a:t>
            </a:r>
            <a:endParaRPr lang="pt-BR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 m &lt; 4 –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imprimir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REPROVADO</a:t>
            </a:r>
            <a:endParaRPr lang="pt-BR" sz="2000" dirty="0"/>
          </a:p>
          <a:p>
            <a:pPr lvl="0"/>
            <a:endParaRPr lang="pt-BR" sz="44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nº 4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C10695C-25AA-4BA2-9633-BE351A1A6C58}"/>
              </a:ext>
            </a:extLst>
          </p:cNvPr>
          <p:cNvGrpSpPr/>
          <p:nvPr/>
        </p:nvGrpSpPr>
        <p:grpSpPr>
          <a:xfrm>
            <a:off x="4571999" y="877937"/>
            <a:ext cx="4093997" cy="5352324"/>
            <a:chOff x="4571999" y="877937"/>
            <a:chExt cx="4093997" cy="5352324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EC665780-47A9-4E8C-8E26-876FBA9B56DD}"/>
                </a:ext>
              </a:extLst>
            </p:cNvPr>
            <p:cNvGrpSpPr/>
            <p:nvPr/>
          </p:nvGrpSpPr>
          <p:grpSpPr>
            <a:xfrm>
              <a:off x="4571999" y="1006389"/>
              <a:ext cx="4093997" cy="5223872"/>
              <a:chOff x="4335433" y="1006389"/>
              <a:chExt cx="4093997" cy="5223872"/>
            </a:xfrm>
          </p:grpSpPr>
          <p:grpSp>
            <p:nvGrpSpPr>
              <p:cNvPr id="6" name="Agrupar 5"/>
              <p:cNvGrpSpPr/>
              <p:nvPr/>
            </p:nvGrpSpPr>
            <p:grpSpPr>
              <a:xfrm>
                <a:off x="6028926" y="1177855"/>
                <a:ext cx="1698063" cy="5052406"/>
                <a:chOff x="3722967" y="1330553"/>
                <a:chExt cx="1698063" cy="5052406"/>
              </a:xfrm>
            </p:grpSpPr>
            <p:sp>
              <p:nvSpPr>
                <p:cNvPr id="17" name="Retângulo 16"/>
                <p:cNvSpPr/>
                <p:nvPr/>
              </p:nvSpPr>
              <p:spPr>
                <a:xfrm>
                  <a:off x="3732333" y="1330553"/>
                  <a:ext cx="1679331" cy="505240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/>
                <p:cNvSpPr/>
                <p:nvPr/>
              </p:nvSpPr>
              <p:spPr>
                <a:xfrm>
                  <a:off x="3735270" y="1390967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18"/>
                <p:cNvSpPr/>
                <p:nvPr/>
              </p:nvSpPr>
              <p:spPr>
                <a:xfrm>
                  <a:off x="3732332" y="1655579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19"/>
                <p:cNvSpPr/>
                <p:nvPr/>
              </p:nvSpPr>
              <p:spPr>
                <a:xfrm>
                  <a:off x="3732331" y="1930484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Retângulo 20"/>
                <p:cNvSpPr/>
                <p:nvPr/>
              </p:nvSpPr>
              <p:spPr>
                <a:xfrm>
                  <a:off x="3732333" y="2213733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 21"/>
                <p:cNvSpPr/>
                <p:nvPr/>
              </p:nvSpPr>
              <p:spPr>
                <a:xfrm>
                  <a:off x="3729396" y="3102644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22"/>
                <p:cNvSpPr/>
                <p:nvPr/>
              </p:nvSpPr>
              <p:spPr>
                <a:xfrm>
                  <a:off x="3722967" y="2823290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Retângulo 23"/>
                <p:cNvSpPr/>
                <p:nvPr/>
              </p:nvSpPr>
              <p:spPr>
                <a:xfrm>
                  <a:off x="3732333" y="2512383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Retângulo 24"/>
                <p:cNvSpPr/>
                <p:nvPr/>
              </p:nvSpPr>
              <p:spPr>
                <a:xfrm>
                  <a:off x="3732333" y="3392795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25"/>
                <p:cNvSpPr/>
                <p:nvPr/>
              </p:nvSpPr>
              <p:spPr>
                <a:xfrm>
                  <a:off x="3732333" y="3682945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26"/>
                <p:cNvSpPr/>
                <p:nvPr/>
              </p:nvSpPr>
              <p:spPr>
                <a:xfrm>
                  <a:off x="3729395" y="3980119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Retângulo 31"/>
                <p:cNvSpPr/>
                <p:nvPr/>
              </p:nvSpPr>
              <p:spPr>
                <a:xfrm>
                  <a:off x="3741699" y="5028808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CaixaDeTexto 8"/>
              <p:cNvSpPr txBox="1"/>
              <p:nvPr/>
            </p:nvSpPr>
            <p:spPr>
              <a:xfrm>
                <a:off x="7651446" y="1146463"/>
                <a:ext cx="777984" cy="3016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900" dirty="0"/>
                  <a:t>n1[0]</a:t>
                </a:r>
              </a:p>
              <a:p>
                <a:r>
                  <a:rPr lang="pt-BR" sz="1900" dirty="0"/>
                  <a:t>n1[1]</a:t>
                </a:r>
              </a:p>
              <a:p>
                <a:r>
                  <a:rPr lang="pt-BR" sz="1900" dirty="0"/>
                  <a:t>n1[2]</a:t>
                </a:r>
              </a:p>
              <a:p>
                <a:r>
                  <a:rPr lang="pt-BR" sz="1900" dirty="0"/>
                  <a:t>n1[3]</a:t>
                </a:r>
              </a:p>
              <a:p>
                <a:r>
                  <a:rPr lang="pt-BR" sz="1900" dirty="0"/>
                  <a:t>n1[4]</a:t>
                </a:r>
              </a:p>
              <a:p>
                <a:r>
                  <a:rPr lang="pt-BR" sz="1900" dirty="0"/>
                  <a:t>n1[5]</a:t>
                </a:r>
              </a:p>
              <a:p>
                <a:r>
                  <a:rPr lang="pt-BR" sz="1900" dirty="0"/>
                  <a:t>n1[6]</a:t>
                </a:r>
              </a:p>
              <a:p>
                <a:r>
                  <a:rPr lang="pt-BR" sz="1900" dirty="0"/>
                  <a:t>n1[7]</a:t>
                </a:r>
              </a:p>
              <a:p>
                <a:r>
                  <a:rPr lang="pt-BR" sz="1900" dirty="0"/>
                  <a:t>n1[8]</a:t>
                </a:r>
              </a:p>
              <a:p>
                <a:r>
                  <a:rPr lang="pt-BR" sz="1900" dirty="0"/>
                  <a:t>n1[9]</a:t>
                </a:r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5433895" y="1160061"/>
                <a:ext cx="78144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900" dirty="0"/>
                  <a:t>1000</a:t>
                </a:r>
              </a:p>
              <a:p>
                <a:r>
                  <a:rPr lang="pt-BR" sz="1900" dirty="0"/>
                  <a:t>1004</a:t>
                </a:r>
              </a:p>
              <a:p>
                <a:r>
                  <a:rPr lang="pt-BR" sz="1900" dirty="0"/>
                  <a:t>1008</a:t>
                </a:r>
              </a:p>
              <a:p>
                <a:r>
                  <a:rPr lang="pt-BR" sz="1900" dirty="0"/>
                  <a:t>1012</a:t>
                </a:r>
              </a:p>
              <a:p>
                <a:endParaRPr lang="pt-BR" sz="2000" dirty="0"/>
              </a:p>
            </p:txBody>
          </p:sp>
          <p:sp>
            <p:nvSpPr>
              <p:cNvPr id="41" name="CaixaDeTexto 40"/>
              <p:cNvSpPr txBox="1"/>
              <p:nvPr/>
            </p:nvSpPr>
            <p:spPr>
              <a:xfrm>
                <a:off x="7448623" y="4810152"/>
                <a:ext cx="569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     p</a:t>
                </a:r>
              </a:p>
            </p:txBody>
          </p:sp>
          <p:sp>
            <p:nvSpPr>
              <p:cNvPr id="44" name="CaixaDeTexto 43"/>
              <p:cNvSpPr txBox="1"/>
              <p:nvPr/>
            </p:nvSpPr>
            <p:spPr>
              <a:xfrm>
                <a:off x="6565131" y="4593545"/>
                <a:ext cx="8834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     1000</a:t>
                </a:r>
              </a:p>
            </p:txBody>
          </p:sp>
          <p:cxnSp>
            <p:nvCxnSpPr>
              <p:cNvPr id="5" name="Conector de Seta Reta 4"/>
              <p:cNvCxnSpPr/>
              <p:nvPr/>
            </p:nvCxnSpPr>
            <p:spPr>
              <a:xfrm>
                <a:off x="4335433" y="1307824"/>
                <a:ext cx="1055077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CaixaDeTexto 44"/>
              <p:cNvSpPr txBox="1"/>
              <p:nvPr/>
            </p:nvSpPr>
            <p:spPr>
              <a:xfrm>
                <a:off x="4499153" y="1006389"/>
                <a:ext cx="569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     p</a:t>
                </a:r>
              </a:p>
            </p:txBody>
          </p:sp>
          <p:sp>
            <p:nvSpPr>
              <p:cNvPr id="46" name="CaixaDeTexto 45"/>
              <p:cNvSpPr txBox="1"/>
              <p:nvPr/>
            </p:nvSpPr>
            <p:spPr>
              <a:xfrm>
                <a:off x="6392385" y="1212440"/>
                <a:ext cx="88349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     10</a:t>
                </a:r>
              </a:p>
              <a:p>
                <a:endParaRPr lang="pt-BR" dirty="0"/>
              </a:p>
              <a:p>
                <a:r>
                  <a:rPr lang="pt-BR" dirty="0"/>
                  <a:t>    </a:t>
                </a:r>
              </a:p>
            </p:txBody>
          </p:sp>
        </p:grp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7D15590D-0274-45C5-8AD8-0AF3BD996600}"/>
                </a:ext>
              </a:extLst>
            </p:cNvPr>
            <p:cNvSpPr txBox="1"/>
            <p:nvPr/>
          </p:nvSpPr>
          <p:spPr>
            <a:xfrm>
              <a:off x="6568585" y="877937"/>
              <a:ext cx="1538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nota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2757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Ler e armazenar 2 notas, verificar se estão</a:t>
            </a:r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intervalo de 0 à 10.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média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</a:t>
            </a:r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alunos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matrizes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verificar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pt-BR" sz="1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m &gt;= 7 –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imprimir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APROVADO</a:t>
            </a:r>
            <a:endParaRPr lang="pt-BR" sz="1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4 &lt;= m &lt; 7 –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imprimir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EXAME</a:t>
            </a:r>
            <a:endParaRPr lang="pt-BR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 m &lt; 4 –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imprimir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REPROVADO</a:t>
            </a:r>
            <a:endParaRPr lang="pt-BR" sz="2000" dirty="0"/>
          </a:p>
          <a:p>
            <a:pPr lvl="0"/>
            <a:endParaRPr lang="pt-BR" sz="44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nº 4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5DA5B38-0A44-40AC-8EBA-96B33819674F}"/>
              </a:ext>
            </a:extLst>
          </p:cNvPr>
          <p:cNvGrpSpPr/>
          <p:nvPr/>
        </p:nvGrpSpPr>
        <p:grpSpPr>
          <a:xfrm>
            <a:off x="4675730" y="877937"/>
            <a:ext cx="3990266" cy="5352324"/>
            <a:chOff x="4675730" y="877937"/>
            <a:chExt cx="3990266" cy="5352324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EC665780-47A9-4E8C-8E26-876FBA9B56DD}"/>
                </a:ext>
              </a:extLst>
            </p:cNvPr>
            <p:cNvGrpSpPr/>
            <p:nvPr/>
          </p:nvGrpSpPr>
          <p:grpSpPr>
            <a:xfrm>
              <a:off x="4675730" y="1146463"/>
              <a:ext cx="3990266" cy="5083798"/>
              <a:chOff x="4439164" y="1146463"/>
              <a:chExt cx="3990266" cy="5083798"/>
            </a:xfrm>
          </p:grpSpPr>
          <p:grpSp>
            <p:nvGrpSpPr>
              <p:cNvPr id="6" name="Agrupar 5"/>
              <p:cNvGrpSpPr/>
              <p:nvPr/>
            </p:nvGrpSpPr>
            <p:grpSpPr>
              <a:xfrm>
                <a:off x="6028926" y="1177855"/>
                <a:ext cx="1698063" cy="5052406"/>
                <a:chOff x="3722967" y="1330553"/>
                <a:chExt cx="1698063" cy="5052406"/>
              </a:xfrm>
            </p:grpSpPr>
            <p:sp>
              <p:nvSpPr>
                <p:cNvPr id="17" name="Retângulo 16"/>
                <p:cNvSpPr/>
                <p:nvPr/>
              </p:nvSpPr>
              <p:spPr>
                <a:xfrm>
                  <a:off x="3732333" y="1330553"/>
                  <a:ext cx="1679331" cy="505240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/>
                <p:cNvSpPr/>
                <p:nvPr/>
              </p:nvSpPr>
              <p:spPr>
                <a:xfrm>
                  <a:off x="3735270" y="1390967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18"/>
                <p:cNvSpPr/>
                <p:nvPr/>
              </p:nvSpPr>
              <p:spPr>
                <a:xfrm>
                  <a:off x="3732332" y="1655579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19"/>
                <p:cNvSpPr/>
                <p:nvPr/>
              </p:nvSpPr>
              <p:spPr>
                <a:xfrm>
                  <a:off x="3732331" y="1930484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Retângulo 20"/>
                <p:cNvSpPr/>
                <p:nvPr/>
              </p:nvSpPr>
              <p:spPr>
                <a:xfrm>
                  <a:off x="3732333" y="2213733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 21"/>
                <p:cNvSpPr/>
                <p:nvPr/>
              </p:nvSpPr>
              <p:spPr>
                <a:xfrm>
                  <a:off x="3729396" y="3102644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22"/>
                <p:cNvSpPr/>
                <p:nvPr/>
              </p:nvSpPr>
              <p:spPr>
                <a:xfrm>
                  <a:off x="3722967" y="2823290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Retângulo 23"/>
                <p:cNvSpPr/>
                <p:nvPr/>
              </p:nvSpPr>
              <p:spPr>
                <a:xfrm>
                  <a:off x="3732333" y="2512383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Retângulo 24"/>
                <p:cNvSpPr/>
                <p:nvPr/>
              </p:nvSpPr>
              <p:spPr>
                <a:xfrm>
                  <a:off x="3732333" y="3392795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25"/>
                <p:cNvSpPr/>
                <p:nvPr/>
              </p:nvSpPr>
              <p:spPr>
                <a:xfrm>
                  <a:off x="3732333" y="3682945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26"/>
                <p:cNvSpPr/>
                <p:nvPr/>
              </p:nvSpPr>
              <p:spPr>
                <a:xfrm>
                  <a:off x="3729395" y="3980119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Retângulo 31"/>
                <p:cNvSpPr/>
                <p:nvPr/>
              </p:nvSpPr>
              <p:spPr>
                <a:xfrm>
                  <a:off x="3741699" y="5028808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CaixaDeTexto 8"/>
              <p:cNvSpPr txBox="1"/>
              <p:nvPr/>
            </p:nvSpPr>
            <p:spPr>
              <a:xfrm>
                <a:off x="7651446" y="1146463"/>
                <a:ext cx="777984" cy="3016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900" dirty="0"/>
                  <a:t>n1[0]</a:t>
                </a:r>
              </a:p>
              <a:p>
                <a:r>
                  <a:rPr lang="pt-BR" sz="1900" dirty="0"/>
                  <a:t>n1[1]</a:t>
                </a:r>
              </a:p>
              <a:p>
                <a:r>
                  <a:rPr lang="pt-BR" sz="1900" dirty="0"/>
                  <a:t>n1[2]</a:t>
                </a:r>
              </a:p>
              <a:p>
                <a:r>
                  <a:rPr lang="pt-BR" sz="1900" dirty="0"/>
                  <a:t>n1[3]</a:t>
                </a:r>
              </a:p>
              <a:p>
                <a:r>
                  <a:rPr lang="pt-BR" sz="1900" dirty="0"/>
                  <a:t>n1[4]</a:t>
                </a:r>
              </a:p>
              <a:p>
                <a:r>
                  <a:rPr lang="pt-BR" sz="1900" dirty="0"/>
                  <a:t>n1[5]</a:t>
                </a:r>
              </a:p>
              <a:p>
                <a:r>
                  <a:rPr lang="pt-BR" sz="1900" dirty="0"/>
                  <a:t>n1[6]</a:t>
                </a:r>
              </a:p>
              <a:p>
                <a:r>
                  <a:rPr lang="pt-BR" sz="1900" dirty="0"/>
                  <a:t>n1[7]</a:t>
                </a:r>
              </a:p>
              <a:p>
                <a:r>
                  <a:rPr lang="pt-BR" sz="1900" dirty="0"/>
                  <a:t>n1[8]</a:t>
                </a:r>
              </a:p>
              <a:p>
                <a:r>
                  <a:rPr lang="pt-BR" sz="1900" dirty="0"/>
                  <a:t>n1[9]</a:t>
                </a:r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5433895" y="1160061"/>
                <a:ext cx="78144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900" dirty="0"/>
                  <a:t>1000</a:t>
                </a:r>
              </a:p>
              <a:p>
                <a:r>
                  <a:rPr lang="pt-BR" sz="1900" dirty="0"/>
                  <a:t>1004</a:t>
                </a:r>
              </a:p>
              <a:p>
                <a:r>
                  <a:rPr lang="pt-BR" sz="1900" dirty="0"/>
                  <a:t>1008</a:t>
                </a:r>
              </a:p>
              <a:p>
                <a:r>
                  <a:rPr lang="pt-BR" sz="1900" dirty="0"/>
                  <a:t>1012</a:t>
                </a:r>
              </a:p>
              <a:p>
                <a:endParaRPr lang="pt-BR" sz="2000" dirty="0"/>
              </a:p>
            </p:txBody>
          </p:sp>
          <p:sp>
            <p:nvSpPr>
              <p:cNvPr id="41" name="CaixaDeTexto 40"/>
              <p:cNvSpPr txBox="1"/>
              <p:nvPr/>
            </p:nvSpPr>
            <p:spPr>
              <a:xfrm>
                <a:off x="7448623" y="4810152"/>
                <a:ext cx="569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     p</a:t>
                </a:r>
              </a:p>
            </p:txBody>
          </p:sp>
          <p:sp>
            <p:nvSpPr>
              <p:cNvPr id="44" name="CaixaDeTexto 43"/>
              <p:cNvSpPr txBox="1"/>
              <p:nvPr/>
            </p:nvSpPr>
            <p:spPr>
              <a:xfrm>
                <a:off x="6565131" y="4593545"/>
                <a:ext cx="8834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     1004</a:t>
                </a:r>
              </a:p>
            </p:txBody>
          </p:sp>
          <p:cxnSp>
            <p:nvCxnSpPr>
              <p:cNvPr id="5" name="Conector de Seta Reta 4"/>
              <p:cNvCxnSpPr/>
              <p:nvPr/>
            </p:nvCxnSpPr>
            <p:spPr>
              <a:xfrm>
                <a:off x="4439164" y="1627357"/>
                <a:ext cx="1055077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CaixaDeTexto 44"/>
              <p:cNvSpPr txBox="1"/>
              <p:nvPr/>
            </p:nvSpPr>
            <p:spPr>
              <a:xfrm>
                <a:off x="4604864" y="1318215"/>
                <a:ext cx="569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     p</a:t>
                </a:r>
              </a:p>
            </p:txBody>
          </p:sp>
          <p:sp>
            <p:nvSpPr>
              <p:cNvPr id="46" name="CaixaDeTexto 45"/>
              <p:cNvSpPr txBox="1"/>
              <p:nvPr/>
            </p:nvSpPr>
            <p:spPr>
              <a:xfrm>
                <a:off x="6392385" y="1212440"/>
                <a:ext cx="88349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     10</a:t>
                </a:r>
              </a:p>
              <a:p>
                <a:r>
                  <a:rPr lang="pt-BR" dirty="0"/>
                  <a:t>     2.5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    </a:t>
                </a:r>
              </a:p>
            </p:txBody>
          </p:sp>
        </p:grp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71E34205-10E7-4B10-9B42-5911B69EE9A2}"/>
                </a:ext>
              </a:extLst>
            </p:cNvPr>
            <p:cNvSpPr txBox="1"/>
            <p:nvPr/>
          </p:nvSpPr>
          <p:spPr>
            <a:xfrm>
              <a:off x="6568585" y="877937"/>
              <a:ext cx="1538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nota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2983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Ler e armazenar 2 notas, verificar se estão</a:t>
            </a:r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intervalo de 0 à 10.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média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</a:t>
            </a:r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alunos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matrizes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verificar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pt-BR" sz="1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m &gt;= 7 –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imprimir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APROVADO</a:t>
            </a:r>
            <a:endParaRPr lang="pt-BR" sz="1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4 &lt;= m &lt; 7 –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imprimir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EXAME</a:t>
            </a:r>
            <a:endParaRPr lang="pt-BR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 m &lt; 4 –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imprimir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REPROVADO</a:t>
            </a:r>
            <a:endParaRPr lang="pt-BR" sz="2000" dirty="0"/>
          </a:p>
          <a:p>
            <a:pPr lvl="0"/>
            <a:endParaRPr lang="pt-BR" sz="44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nº 4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163CD42F-2E48-4875-B19F-52CBA897BF05}"/>
              </a:ext>
            </a:extLst>
          </p:cNvPr>
          <p:cNvGrpSpPr/>
          <p:nvPr/>
        </p:nvGrpSpPr>
        <p:grpSpPr>
          <a:xfrm>
            <a:off x="4571999" y="877937"/>
            <a:ext cx="4093997" cy="5352324"/>
            <a:chOff x="4571999" y="877937"/>
            <a:chExt cx="4093997" cy="5352324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EC665780-47A9-4E8C-8E26-876FBA9B56DD}"/>
                </a:ext>
              </a:extLst>
            </p:cNvPr>
            <p:cNvGrpSpPr/>
            <p:nvPr/>
          </p:nvGrpSpPr>
          <p:grpSpPr>
            <a:xfrm>
              <a:off x="4571999" y="1006389"/>
              <a:ext cx="4093997" cy="5223872"/>
              <a:chOff x="4335433" y="1006389"/>
              <a:chExt cx="4093997" cy="5223872"/>
            </a:xfrm>
          </p:grpSpPr>
          <p:grpSp>
            <p:nvGrpSpPr>
              <p:cNvPr id="6" name="Agrupar 5"/>
              <p:cNvGrpSpPr/>
              <p:nvPr/>
            </p:nvGrpSpPr>
            <p:grpSpPr>
              <a:xfrm>
                <a:off x="6028926" y="1177855"/>
                <a:ext cx="1698063" cy="5052406"/>
                <a:chOff x="3722967" y="1330553"/>
                <a:chExt cx="1698063" cy="5052406"/>
              </a:xfrm>
            </p:grpSpPr>
            <p:sp>
              <p:nvSpPr>
                <p:cNvPr id="17" name="Retângulo 16"/>
                <p:cNvSpPr/>
                <p:nvPr/>
              </p:nvSpPr>
              <p:spPr>
                <a:xfrm>
                  <a:off x="3732333" y="1330553"/>
                  <a:ext cx="1679331" cy="505240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/>
                <p:cNvSpPr/>
                <p:nvPr/>
              </p:nvSpPr>
              <p:spPr>
                <a:xfrm>
                  <a:off x="3735270" y="1390967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18"/>
                <p:cNvSpPr/>
                <p:nvPr/>
              </p:nvSpPr>
              <p:spPr>
                <a:xfrm>
                  <a:off x="3732332" y="1655579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19"/>
                <p:cNvSpPr/>
                <p:nvPr/>
              </p:nvSpPr>
              <p:spPr>
                <a:xfrm>
                  <a:off x="3732331" y="1930484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Retângulo 20"/>
                <p:cNvSpPr/>
                <p:nvPr/>
              </p:nvSpPr>
              <p:spPr>
                <a:xfrm>
                  <a:off x="3732333" y="2213733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 21"/>
                <p:cNvSpPr/>
                <p:nvPr/>
              </p:nvSpPr>
              <p:spPr>
                <a:xfrm>
                  <a:off x="3729396" y="3102644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22"/>
                <p:cNvSpPr/>
                <p:nvPr/>
              </p:nvSpPr>
              <p:spPr>
                <a:xfrm>
                  <a:off x="3722967" y="2823290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Retângulo 23"/>
                <p:cNvSpPr/>
                <p:nvPr/>
              </p:nvSpPr>
              <p:spPr>
                <a:xfrm>
                  <a:off x="3732333" y="2512383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Retângulo 24"/>
                <p:cNvSpPr/>
                <p:nvPr/>
              </p:nvSpPr>
              <p:spPr>
                <a:xfrm>
                  <a:off x="3732333" y="3392795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25"/>
                <p:cNvSpPr/>
                <p:nvPr/>
              </p:nvSpPr>
              <p:spPr>
                <a:xfrm>
                  <a:off x="3732333" y="3682945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26"/>
                <p:cNvSpPr/>
                <p:nvPr/>
              </p:nvSpPr>
              <p:spPr>
                <a:xfrm>
                  <a:off x="3729395" y="3980119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Retângulo 31"/>
                <p:cNvSpPr/>
                <p:nvPr/>
              </p:nvSpPr>
              <p:spPr>
                <a:xfrm>
                  <a:off x="3741699" y="5028808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CaixaDeTexto 8"/>
              <p:cNvSpPr txBox="1"/>
              <p:nvPr/>
            </p:nvSpPr>
            <p:spPr>
              <a:xfrm>
                <a:off x="7651446" y="1146463"/>
                <a:ext cx="777984" cy="3016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900" dirty="0"/>
                  <a:t>n2[0]</a:t>
                </a:r>
              </a:p>
              <a:p>
                <a:r>
                  <a:rPr lang="pt-BR" sz="1900" dirty="0"/>
                  <a:t>n2[1]</a:t>
                </a:r>
              </a:p>
              <a:p>
                <a:r>
                  <a:rPr lang="pt-BR" sz="1900" dirty="0"/>
                  <a:t>n2[2]</a:t>
                </a:r>
              </a:p>
              <a:p>
                <a:r>
                  <a:rPr lang="pt-BR" sz="1900" dirty="0"/>
                  <a:t>n2[3]</a:t>
                </a:r>
              </a:p>
              <a:p>
                <a:r>
                  <a:rPr lang="pt-BR" sz="1900" dirty="0"/>
                  <a:t>n2[4]</a:t>
                </a:r>
              </a:p>
              <a:p>
                <a:r>
                  <a:rPr lang="pt-BR" sz="1900" dirty="0"/>
                  <a:t>n2[5]</a:t>
                </a:r>
              </a:p>
              <a:p>
                <a:r>
                  <a:rPr lang="pt-BR" sz="1900" dirty="0"/>
                  <a:t>n2[6]</a:t>
                </a:r>
              </a:p>
              <a:p>
                <a:r>
                  <a:rPr lang="pt-BR" sz="1900" dirty="0"/>
                  <a:t>n2[7]</a:t>
                </a:r>
              </a:p>
              <a:p>
                <a:r>
                  <a:rPr lang="pt-BR" sz="1900" dirty="0"/>
                  <a:t>n2[8]</a:t>
                </a:r>
              </a:p>
              <a:p>
                <a:r>
                  <a:rPr lang="pt-BR" sz="1900" dirty="0"/>
                  <a:t>n2[9]</a:t>
                </a:r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5433895" y="1160061"/>
                <a:ext cx="78144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900" dirty="0"/>
                  <a:t>2000</a:t>
                </a:r>
              </a:p>
              <a:p>
                <a:r>
                  <a:rPr lang="pt-BR" sz="1900" dirty="0"/>
                  <a:t>2004</a:t>
                </a:r>
              </a:p>
              <a:p>
                <a:r>
                  <a:rPr lang="pt-BR" sz="1900" dirty="0"/>
                  <a:t>2008</a:t>
                </a:r>
              </a:p>
              <a:p>
                <a:r>
                  <a:rPr lang="pt-BR" sz="1900" dirty="0"/>
                  <a:t>2012</a:t>
                </a:r>
              </a:p>
              <a:p>
                <a:endParaRPr lang="pt-BR" sz="2000" dirty="0"/>
              </a:p>
            </p:txBody>
          </p:sp>
          <p:sp>
            <p:nvSpPr>
              <p:cNvPr id="41" name="CaixaDeTexto 40"/>
              <p:cNvSpPr txBox="1"/>
              <p:nvPr/>
            </p:nvSpPr>
            <p:spPr>
              <a:xfrm>
                <a:off x="7448623" y="4810152"/>
                <a:ext cx="569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     p</a:t>
                </a:r>
              </a:p>
            </p:txBody>
          </p:sp>
          <p:sp>
            <p:nvSpPr>
              <p:cNvPr id="44" name="CaixaDeTexto 43"/>
              <p:cNvSpPr txBox="1"/>
              <p:nvPr/>
            </p:nvSpPr>
            <p:spPr>
              <a:xfrm>
                <a:off x="6565131" y="4593545"/>
                <a:ext cx="8834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     2000</a:t>
                </a:r>
              </a:p>
            </p:txBody>
          </p:sp>
          <p:cxnSp>
            <p:nvCxnSpPr>
              <p:cNvPr id="5" name="Conector de Seta Reta 4"/>
              <p:cNvCxnSpPr/>
              <p:nvPr/>
            </p:nvCxnSpPr>
            <p:spPr>
              <a:xfrm>
                <a:off x="4335433" y="1307824"/>
                <a:ext cx="1055077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CaixaDeTexto 44"/>
              <p:cNvSpPr txBox="1"/>
              <p:nvPr/>
            </p:nvSpPr>
            <p:spPr>
              <a:xfrm>
                <a:off x="4499153" y="1006389"/>
                <a:ext cx="569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     p</a:t>
                </a:r>
              </a:p>
            </p:txBody>
          </p:sp>
          <p:sp>
            <p:nvSpPr>
              <p:cNvPr id="46" name="CaixaDeTexto 45"/>
              <p:cNvSpPr txBox="1"/>
              <p:nvPr/>
            </p:nvSpPr>
            <p:spPr>
              <a:xfrm>
                <a:off x="6392385" y="1212440"/>
                <a:ext cx="88349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     9</a:t>
                </a:r>
              </a:p>
              <a:p>
                <a:endParaRPr lang="pt-BR" dirty="0"/>
              </a:p>
              <a:p>
                <a:r>
                  <a:rPr lang="pt-BR" dirty="0"/>
                  <a:t>    </a:t>
                </a:r>
              </a:p>
            </p:txBody>
          </p:sp>
        </p:grp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AFD2990E-95A2-46F3-B7F4-EB7F3FFC9E9D}"/>
                </a:ext>
              </a:extLst>
            </p:cNvPr>
            <p:cNvSpPr txBox="1"/>
            <p:nvPr/>
          </p:nvSpPr>
          <p:spPr>
            <a:xfrm>
              <a:off x="6568585" y="877937"/>
              <a:ext cx="1538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nota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9303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Ler e armazenar 2 notas, verificar se estão</a:t>
            </a:r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intervalo de 0 à 10.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média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</a:t>
            </a:r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alunos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matrizes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verificar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pt-BR" sz="1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m &gt;= 7 –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imprimir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APROVADO</a:t>
            </a:r>
            <a:endParaRPr lang="pt-BR" sz="180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2286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4 &lt;= m &lt; 7 –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imprimir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EXAME</a:t>
            </a:r>
            <a:endParaRPr lang="pt-BR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 m &lt; 4 –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imprimir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REPROVADO</a:t>
            </a:r>
            <a:endParaRPr lang="pt-BR" sz="2000" dirty="0"/>
          </a:p>
          <a:p>
            <a:pPr lvl="0"/>
            <a:endParaRPr lang="pt-BR" sz="44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nº 4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EF34585B-E909-421B-947A-C31A17DCFE0B}"/>
              </a:ext>
            </a:extLst>
          </p:cNvPr>
          <p:cNvGrpSpPr/>
          <p:nvPr/>
        </p:nvGrpSpPr>
        <p:grpSpPr>
          <a:xfrm>
            <a:off x="4615384" y="877937"/>
            <a:ext cx="4050612" cy="5352324"/>
            <a:chOff x="4615384" y="877937"/>
            <a:chExt cx="4050612" cy="5352324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EC665780-47A9-4E8C-8E26-876FBA9B56DD}"/>
                </a:ext>
              </a:extLst>
            </p:cNvPr>
            <p:cNvGrpSpPr/>
            <p:nvPr/>
          </p:nvGrpSpPr>
          <p:grpSpPr>
            <a:xfrm>
              <a:off x="4615384" y="1146463"/>
              <a:ext cx="4050612" cy="5083798"/>
              <a:chOff x="4378818" y="1146463"/>
              <a:chExt cx="4050612" cy="5083798"/>
            </a:xfrm>
          </p:grpSpPr>
          <p:grpSp>
            <p:nvGrpSpPr>
              <p:cNvPr id="6" name="Agrupar 5"/>
              <p:cNvGrpSpPr/>
              <p:nvPr/>
            </p:nvGrpSpPr>
            <p:grpSpPr>
              <a:xfrm>
                <a:off x="6028926" y="1177855"/>
                <a:ext cx="1698063" cy="5052406"/>
                <a:chOff x="3722967" y="1330553"/>
                <a:chExt cx="1698063" cy="5052406"/>
              </a:xfrm>
            </p:grpSpPr>
            <p:sp>
              <p:nvSpPr>
                <p:cNvPr id="17" name="Retângulo 16"/>
                <p:cNvSpPr/>
                <p:nvPr/>
              </p:nvSpPr>
              <p:spPr>
                <a:xfrm>
                  <a:off x="3732333" y="1330553"/>
                  <a:ext cx="1679331" cy="505240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tângulo 17"/>
                <p:cNvSpPr/>
                <p:nvPr/>
              </p:nvSpPr>
              <p:spPr>
                <a:xfrm>
                  <a:off x="3735270" y="1390967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18"/>
                <p:cNvSpPr/>
                <p:nvPr/>
              </p:nvSpPr>
              <p:spPr>
                <a:xfrm>
                  <a:off x="3732332" y="1655579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19"/>
                <p:cNvSpPr/>
                <p:nvPr/>
              </p:nvSpPr>
              <p:spPr>
                <a:xfrm>
                  <a:off x="3732331" y="1930484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Retângulo 20"/>
                <p:cNvSpPr/>
                <p:nvPr/>
              </p:nvSpPr>
              <p:spPr>
                <a:xfrm>
                  <a:off x="3732333" y="2213733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Retângulo 21"/>
                <p:cNvSpPr/>
                <p:nvPr/>
              </p:nvSpPr>
              <p:spPr>
                <a:xfrm>
                  <a:off x="3729396" y="3102644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22"/>
                <p:cNvSpPr/>
                <p:nvPr/>
              </p:nvSpPr>
              <p:spPr>
                <a:xfrm>
                  <a:off x="3722967" y="2823290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Retângulo 23"/>
                <p:cNvSpPr/>
                <p:nvPr/>
              </p:nvSpPr>
              <p:spPr>
                <a:xfrm>
                  <a:off x="3732333" y="2512383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Retângulo 24"/>
                <p:cNvSpPr/>
                <p:nvPr/>
              </p:nvSpPr>
              <p:spPr>
                <a:xfrm>
                  <a:off x="3732333" y="3392795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Retângulo 25"/>
                <p:cNvSpPr/>
                <p:nvPr/>
              </p:nvSpPr>
              <p:spPr>
                <a:xfrm>
                  <a:off x="3732333" y="3682945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Retângulo 26"/>
                <p:cNvSpPr/>
                <p:nvPr/>
              </p:nvSpPr>
              <p:spPr>
                <a:xfrm>
                  <a:off x="3729395" y="3980119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Retângulo 31"/>
                <p:cNvSpPr/>
                <p:nvPr/>
              </p:nvSpPr>
              <p:spPr>
                <a:xfrm>
                  <a:off x="3741699" y="5028808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" name="CaixaDeTexto 8"/>
              <p:cNvSpPr txBox="1"/>
              <p:nvPr/>
            </p:nvSpPr>
            <p:spPr>
              <a:xfrm>
                <a:off x="7651446" y="1146463"/>
                <a:ext cx="777984" cy="3016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900" dirty="0"/>
                  <a:t>n2[0]</a:t>
                </a:r>
              </a:p>
              <a:p>
                <a:r>
                  <a:rPr lang="pt-BR" sz="1900" dirty="0"/>
                  <a:t>n2[1]</a:t>
                </a:r>
              </a:p>
              <a:p>
                <a:r>
                  <a:rPr lang="pt-BR" sz="1900" dirty="0"/>
                  <a:t>n2[2]</a:t>
                </a:r>
              </a:p>
              <a:p>
                <a:r>
                  <a:rPr lang="pt-BR" sz="1900" dirty="0"/>
                  <a:t>n2[3]</a:t>
                </a:r>
              </a:p>
              <a:p>
                <a:r>
                  <a:rPr lang="pt-BR" sz="1900" dirty="0"/>
                  <a:t>n2[4]</a:t>
                </a:r>
              </a:p>
              <a:p>
                <a:r>
                  <a:rPr lang="pt-BR" sz="1900" dirty="0"/>
                  <a:t>n2[5]</a:t>
                </a:r>
              </a:p>
              <a:p>
                <a:r>
                  <a:rPr lang="pt-BR" sz="1900" dirty="0"/>
                  <a:t>n2[6]</a:t>
                </a:r>
              </a:p>
              <a:p>
                <a:r>
                  <a:rPr lang="pt-BR" sz="1900" dirty="0"/>
                  <a:t>n2[7]</a:t>
                </a:r>
              </a:p>
              <a:p>
                <a:r>
                  <a:rPr lang="pt-BR" sz="1900" dirty="0"/>
                  <a:t>n2[8]</a:t>
                </a:r>
              </a:p>
              <a:p>
                <a:r>
                  <a:rPr lang="pt-BR" sz="1900" dirty="0"/>
                  <a:t>n2[9]</a:t>
                </a:r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5433895" y="1160061"/>
                <a:ext cx="78144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900" dirty="0"/>
                  <a:t>2000</a:t>
                </a:r>
              </a:p>
              <a:p>
                <a:r>
                  <a:rPr lang="pt-BR" sz="1900" dirty="0"/>
                  <a:t>2004</a:t>
                </a:r>
              </a:p>
              <a:p>
                <a:r>
                  <a:rPr lang="pt-BR" sz="1900" dirty="0"/>
                  <a:t>2008</a:t>
                </a:r>
              </a:p>
              <a:p>
                <a:r>
                  <a:rPr lang="pt-BR" sz="1900" dirty="0"/>
                  <a:t>2012</a:t>
                </a:r>
              </a:p>
              <a:p>
                <a:endParaRPr lang="pt-BR" sz="2000" dirty="0"/>
              </a:p>
            </p:txBody>
          </p:sp>
          <p:sp>
            <p:nvSpPr>
              <p:cNvPr id="41" name="CaixaDeTexto 40"/>
              <p:cNvSpPr txBox="1"/>
              <p:nvPr/>
            </p:nvSpPr>
            <p:spPr>
              <a:xfrm>
                <a:off x="7448623" y="4810152"/>
                <a:ext cx="569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     p</a:t>
                </a:r>
              </a:p>
            </p:txBody>
          </p:sp>
          <p:sp>
            <p:nvSpPr>
              <p:cNvPr id="44" name="CaixaDeTexto 43"/>
              <p:cNvSpPr txBox="1"/>
              <p:nvPr/>
            </p:nvSpPr>
            <p:spPr>
              <a:xfrm>
                <a:off x="6565131" y="4593545"/>
                <a:ext cx="8834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     2004</a:t>
                </a:r>
              </a:p>
            </p:txBody>
          </p:sp>
          <p:cxnSp>
            <p:nvCxnSpPr>
              <p:cNvPr id="5" name="Conector de Seta Reta 4"/>
              <p:cNvCxnSpPr/>
              <p:nvPr/>
            </p:nvCxnSpPr>
            <p:spPr>
              <a:xfrm>
                <a:off x="4378818" y="1649570"/>
                <a:ext cx="1055077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CaixaDeTexto 44"/>
              <p:cNvSpPr txBox="1"/>
              <p:nvPr/>
            </p:nvSpPr>
            <p:spPr>
              <a:xfrm>
                <a:off x="4574269" y="1328508"/>
                <a:ext cx="569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     p</a:t>
                </a:r>
              </a:p>
            </p:txBody>
          </p:sp>
          <p:sp>
            <p:nvSpPr>
              <p:cNvPr id="46" name="CaixaDeTexto 45"/>
              <p:cNvSpPr txBox="1"/>
              <p:nvPr/>
            </p:nvSpPr>
            <p:spPr>
              <a:xfrm>
                <a:off x="6392385" y="1212440"/>
                <a:ext cx="88349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     9</a:t>
                </a:r>
              </a:p>
              <a:p>
                <a:r>
                  <a:rPr lang="pt-BR" dirty="0"/>
                  <a:t>     7</a:t>
                </a:r>
              </a:p>
              <a:p>
                <a:r>
                  <a:rPr lang="pt-BR" dirty="0"/>
                  <a:t>    </a:t>
                </a:r>
              </a:p>
            </p:txBody>
          </p:sp>
        </p:grp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92AD12C8-FE8C-4925-A9C4-A65CE7C3C894}"/>
                </a:ext>
              </a:extLst>
            </p:cNvPr>
            <p:cNvSpPr txBox="1"/>
            <p:nvPr/>
          </p:nvSpPr>
          <p:spPr>
            <a:xfrm>
              <a:off x="6568585" y="877937"/>
              <a:ext cx="1538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nota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565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2272145" y="2623127"/>
            <a:ext cx="6871855" cy="2105891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51278" y="2965443"/>
            <a:ext cx="5712823" cy="533400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PROGRAMAÇÃO ESTRUTURADA  - TEORIA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Text Placeholder 4"/>
          <p:cNvSpPr txBox="1">
            <a:spLocks noGrp="1"/>
          </p:cNvSpPr>
          <p:nvPr>
            <p:ph type="body" sz="quarter" idx="4294967295"/>
          </p:nvPr>
        </p:nvSpPr>
        <p:spPr>
          <a:xfrm>
            <a:off x="3471633" y="3982168"/>
            <a:ext cx="5472112" cy="263525"/>
          </a:xfr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Profª ANDRÉA LUCIA BRAGA VIEIRA RODRIGUES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55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CA7348F-4770-4FCC-A9C6-FCF93918FCB1}"/>
              </a:ext>
            </a:extLst>
          </p:cNvPr>
          <p:cNvSpPr/>
          <p:nvPr/>
        </p:nvSpPr>
        <p:spPr>
          <a:xfrm>
            <a:off x="7960840" y="5578948"/>
            <a:ext cx="939155" cy="1078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/>
            <a:endParaRPr lang="pt-BR" sz="44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nº 4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CD8C1A9-09DF-4B0C-897C-1BB98A5F76DA}"/>
              </a:ext>
            </a:extLst>
          </p:cNvPr>
          <p:cNvGrpSpPr/>
          <p:nvPr/>
        </p:nvGrpSpPr>
        <p:grpSpPr>
          <a:xfrm>
            <a:off x="3000099" y="738909"/>
            <a:ext cx="3299840" cy="5518430"/>
            <a:chOff x="5154881" y="711831"/>
            <a:chExt cx="3299840" cy="5518430"/>
          </a:xfrm>
        </p:grpSpPr>
        <p:grpSp>
          <p:nvGrpSpPr>
            <p:cNvPr id="6" name="Agrupar 5"/>
            <p:cNvGrpSpPr/>
            <p:nvPr/>
          </p:nvGrpSpPr>
          <p:grpSpPr>
            <a:xfrm>
              <a:off x="6028926" y="1177855"/>
              <a:ext cx="1698063" cy="5052406"/>
              <a:chOff x="3722967" y="1330553"/>
              <a:chExt cx="1698063" cy="5052406"/>
            </a:xfrm>
          </p:grpSpPr>
          <p:sp>
            <p:nvSpPr>
              <p:cNvPr id="17" name="Retângulo 16"/>
              <p:cNvSpPr/>
              <p:nvPr/>
            </p:nvSpPr>
            <p:spPr>
              <a:xfrm>
                <a:off x="3732333" y="1330553"/>
                <a:ext cx="1679331" cy="50524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735270" y="1390967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3732332" y="165557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3732331" y="193048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732333" y="221373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3729396" y="310264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3722967" y="2823290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3732333" y="251238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3732333" y="339279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25"/>
              <p:cNvSpPr/>
              <p:nvPr/>
            </p:nvSpPr>
            <p:spPr>
              <a:xfrm>
                <a:off x="3732333" y="368294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3729395" y="398011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31"/>
              <p:cNvSpPr/>
              <p:nvPr/>
            </p:nvSpPr>
            <p:spPr>
              <a:xfrm>
                <a:off x="3741699" y="5028808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" name="CaixaDeTexto 8"/>
            <p:cNvSpPr txBox="1"/>
            <p:nvPr/>
          </p:nvSpPr>
          <p:spPr>
            <a:xfrm>
              <a:off x="7676737" y="1162487"/>
              <a:ext cx="777984" cy="3016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pt-BR" sz="1600" dirty="0"/>
                <a:t>n2[0]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n2[1]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n2[2]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n2[3]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n2[4]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n2[5]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n2[6]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n2[7]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n2[8]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n2[9]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502086" y="1166284"/>
              <a:ext cx="781443" cy="1590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pt-BR" sz="1600" dirty="0"/>
                <a:t>2000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2004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2008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2012</a:t>
              </a:r>
            </a:p>
            <a:p>
              <a:endParaRPr lang="pt-BR" sz="2000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7448622" y="4810152"/>
              <a:ext cx="805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p2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6565131" y="4593545"/>
              <a:ext cx="8834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2000</a:t>
              </a:r>
            </a:p>
          </p:txBody>
        </p:sp>
        <p:cxnSp>
          <p:nvCxnSpPr>
            <p:cNvPr id="5" name="Conector de Seta Reta 4"/>
            <p:cNvCxnSpPr>
              <a:cxnSpLocks/>
            </p:cNvCxnSpPr>
            <p:nvPr/>
          </p:nvCxnSpPr>
          <p:spPr>
            <a:xfrm flipV="1">
              <a:off x="5208980" y="1321045"/>
              <a:ext cx="318753" cy="88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aixaDeTexto 44"/>
            <p:cNvSpPr txBox="1"/>
            <p:nvPr/>
          </p:nvSpPr>
          <p:spPr>
            <a:xfrm>
              <a:off x="5154881" y="711831"/>
              <a:ext cx="552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p2</a:t>
              </a: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6392385" y="1212440"/>
              <a:ext cx="88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9   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8E83D762-98AE-4262-B3D3-B910CE73AE85}"/>
              </a:ext>
            </a:extLst>
          </p:cNvPr>
          <p:cNvGrpSpPr/>
          <p:nvPr/>
        </p:nvGrpSpPr>
        <p:grpSpPr>
          <a:xfrm>
            <a:off x="11489" y="978791"/>
            <a:ext cx="3231202" cy="5263041"/>
            <a:chOff x="5211147" y="967220"/>
            <a:chExt cx="3231202" cy="5263041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72CC8E31-2CA7-4117-9D13-C2E014B48619}"/>
                </a:ext>
              </a:extLst>
            </p:cNvPr>
            <p:cNvGrpSpPr/>
            <p:nvPr/>
          </p:nvGrpSpPr>
          <p:grpSpPr>
            <a:xfrm>
              <a:off x="6028926" y="1177855"/>
              <a:ext cx="1698063" cy="5052406"/>
              <a:chOff x="3722967" y="1330553"/>
              <a:chExt cx="1698063" cy="5052406"/>
            </a:xfrm>
          </p:grpSpPr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ABFDB6B7-EF42-4A5B-8C0D-0150DE84626B}"/>
                  </a:ext>
                </a:extLst>
              </p:cNvPr>
              <p:cNvSpPr/>
              <p:nvPr/>
            </p:nvSpPr>
            <p:spPr>
              <a:xfrm>
                <a:off x="3732333" y="1330553"/>
                <a:ext cx="1679331" cy="50524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17A2CE1B-0388-4C15-861E-12E39FBE2B03}"/>
                  </a:ext>
                </a:extLst>
              </p:cNvPr>
              <p:cNvSpPr/>
              <p:nvPr/>
            </p:nvSpPr>
            <p:spPr>
              <a:xfrm>
                <a:off x="3735270" y="1390967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AAAAECE9-5F7F-4331-9291-E97941F130DB}"/>
                  </a:ext>
                </a:extLst>
              </p:cNvPr>
              <p:cNvSpPr/>
              <p:nvPr/>
            </p:nvSpPr>
            <p:spPr>
              <a:xfrm>
                <a:off x="3732332" y="165557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A3E7D476-07B7-4315-B356-1A06BA0D7E0F}"/>
                  </a:ext>
                </a:extLst>
              </p:cNvPr>
              <p:cNvSpPr/>
              <p:nvPr/>
            </p:nvSpPr>
            <p:spPr>
              <a:xfrm>
                <a:off x="3732331" y="193048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11489DC3-D14B-4495-A985-0308E7122595}"/>
                  </a:ext>
                </a:extLst>
              </p:cNvPr>
              <p:cNvSpPr/>
              <p:nvPr/>
            </p:nvSpPr>
            <p:spPr>
              <a:xfrm>
                <a:off x="3732333" y="221373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88743133-93DA-479A-A24D-5AEF8BB2DA33}"/>
                  </a:ext>
                </a:extLst>
              </p:cNvPr>
              <p:cNvSpPr/>
              <p:nvPr/>
            </p:nvSpPr>
            <p:spPr>
              <a:xfrm>
                <a:off x="3729396" y="310264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57BE6DCB-9D5B-4FBC-9FEC-747201596B1A}"/>
                  </a:ext>
                </a:extLst>
              </p:cNvPr>
              <p:cNvSpPr/>
              <p:nvPr/>
            </p:nvSpPr>
            <p:spPr>
              <a:xfrm>
                <a:off x="3722967" y="2823290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FDA3000A-C88B-4653-B053-879AFF09ED0E}"/>
                  </a:ext>
                </a:extLst>
              </p:cNvPr>
              <p:cNvSpPr/>
              <p:nvPr/>
            </p:nvSpPr>
            <p:spPr>
              <a:xfrm>
                <a:off x="3732333" y="251238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D3218AEA-B5D7-471A-ABEA-D6789F6A3170}"/>
                  </a:ext>
                </a:extLst>
              </p:cNvPr>
              <p:cNvSpPr/>
              <p:nvPr/>
            </p:nvSpPr>
            <p:spPr>
              <a:xfrm>
                <a:off x="3732333" y="339279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0E6707DE-91A8-4BA5-A785-DFB330DF362E}"/>
                  </a:ext>
                </a:extLst>
              </p:cNvPr>
              <p:cNvSpPr/>
              <p:nvPr/>
            </p:nvSpPr>
            <p:spPr>
              <a:xfrm>
                <a:off x="3732333" y="368294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2889A9FE-3565-40F2-AC87-FBDD39A77DBD}"/>
                  </a:ext>
                </a:extLst>
              </p:cNvPr>
              <p:cNvSpPr/>
              <p:nvPr/>
            </p:nvSpPr>
            <p:spPr>
              <a:xfrm>
                <a:off x="3729395" y="398011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287F3563-FE17-439F-9F3B-CC7762506F5E}"/>
                  </a:ext>
                </a:extLst>
              </p:cNvPr>
              <p:cNvSpPr/>
              <p:nvPr/>
            </p:nvSpPr>
            <p:spPr>
              <a:xfrm>
                <a:off x="3741699" y="5028808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EDA3064C-4D01-48B8-8987-E8EEB2E5D36E}"/>
                </a:ext>
              </a:extLst>
            </p:cNvPr>
            <p:cNvSpPr txBox="1"/>
            <p:nvPr/>
          </p:nvSpPr>
          <p:spPr>
            <a:xfrm>
              <a:off x="7664365" y="1176846"/>
              <a:ext cx="777984" cy="3016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pt-BR" sz="1600" dirty="0"/>
                <a:t>n1[0]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n1[1]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n1[2]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n1[3]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n1[4]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n1[5]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n1[6]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n1[7]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n1[8]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n1[9]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66E81985-0E7B-4459-AE2A-FC68D717BC8D}"/>
                </a:ext>
              </a:extLst>
            </p:cNvPr>
            <p:cNvSpPr txBox="1"/>
            <p:nvPr/>
          </p:nvSpPr>
          <p:spPr>
            <a:xfrm>
              <a:off x="5501866" y="1166284"/>
              <a:ext cx="781443" cy="1590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pt-BR" sz="1600" dirty="0"/>
                <a:t>1000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1004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1008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1012</a:t>
              </a:r>
            </a:p>
            <a:p>
              <a:endParaRPr lang="pt-BR" sz="2000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28424595-FF15-47CE-8390-99667C91C334}"/>
                </a:ext>
              </a:extLst>
            </p:cNvPr>
            <p:cNvSpPr txBox="1"/>
            <p:nvPr/>
          </p:nvSpPr>
          <p:spPr>
            <a:xfrm>
              <a:off x="7448622" y="4810152"/>
              <a:ext cx="75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p1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52ABA21F-B81A-4D11-8693-F454B5DB0041}"/>
                </a:ext>
              </a:extLst>
            </p:cNvPr>
            <p:cNvSpPr txBox="1"/>
            <p:nvPr/>
          </p:nvSpPr>
          <p:spPr>
            <a:xfrm>
              <a:off x="6565131" y="4593545"/>
              <a:ext cx="8834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1000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F7F37FDB-6885-4749-90AF-AEF3CA1EA514}"/>
                </a:ext>
              </a:extLst>
            </p:cNvPr>
            <p:cNvCxnSpPr>
              <a:cxnSpLocks/>
            </p:cNvCxnSpPr>
            <p:nvPr/>
          </p:nvCxnSpPr>
          <p:spPr>
            <a:xfrm>
              <a:off x="5326188" y="1345355"/>
              <a:ext cx="25306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F485CF76-8A28-4504-B3F3-376EA52750E8}"/>
                </a:ext>
              </a:extLst>
            </p:cNvPr>
            <p:cNvSpPr txBox="1"/>
            <p:nvPr/>
          </p:nvSpPr>
          <p:spPr>
            <a:xfrm>
              <a:off x="5211147" y="967220"/>
              <a:ext cx="593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p1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75BF5DBB-0527-46D0-BD6E-E5C2C6F817F1}"/>
                </a:ext>
              </a:extLst>
            </p:cNvPr>
            <p:cNvSpPr txBox="1"/>
            <p:nvPr/>
          </p:nvSpPr>
          <p:spPr>
            <a:xfrm>
              <a:off x="6392385" y="1212440"/>
              <a:ext cx="8834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10</a:t>
              </a:r>
            </a:p>
            <a:p>
              <a:r>
                <a:rPr lang="pt-BR" dirty="0"/>
                <a:t>    </a:t>
              </a:r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93C9771-154D-4837-AE8F-4E06642C3C3F}"/>
              </a:ext>
            </a:extLst>
          </p:cNvPr>
          <p:cNvGrpSpPr/>
          <p:nvPr/>
        </p:nvGrpSpPr>
        <p:grpSpPr>
          <a:xfrm>
            <a:off x="5863724" y="978791"/>
            <a:ext cx="3519680" cy="5261120"/>
            <a:chOff x="4932362" y="969141"/>
            <a:chExt cx="3519680" cy="5261120"/>
          </a:xfrm>
        </p:grpSpPr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657AACEB-9575-45A5-8E15-A15782C0FED5}"/>
                </a:ext>
              </a:extLst>
            </p:cNvPr>
            <p:cNvGrpSpPr/>
            <p:nvPr/>
          </p:nvGrpSpPr>
          <p:grpSpPr>
            <a:xfrm>
              <a:off x="6028926" y="1177855"/>
              <a:ext cx="1698063" cy="5052406"/>
              <a:chOff x="3722967" y="1330553"/>
              <a:chExt cx="1698063" cy="5052406"/>
            </a:xfrm>
          </p:grpSpPr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2EE98C7D-B606-4275-8DCB-ACC6A5267E79}"/>
                  </a:ext>
                </a:extLst>
              </p:cNvPr>
              <p:cNvSpPr/>
              <p:nvPr/>
            </p:nvSpPr>
            <p:spPr>
              <a:xfrm>
                <a:off x="3732333" y="1330553"/>
                <a:ext cx="1679331" cy="50524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84998876-779D-4243-B802-CCEB2927FC91}"/>
                  </a:ext>
                </a:extLst>
              </p:cNvPr>
              <p:cNvSpPr/>
              <p:nvPr/>
            </p:nvSpPr>
            <p:spPr>
              <a:xfrm>
                <a:off x="3735270" y="1390967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64">
                <a:extLst>
                  <a:ext uri="{FF2B5EF4-FFF2-40B4-BE49-F238E27FC236}">
                    <a16:creationId xmlns:a16="http://schemas.microsoft.com/office/drawing/2014/main" id="{D0D2CD3B-6AE9-4487-B622-55A3258F1E37}"/>
                  </a:ext>
                </a:extLst>
              </p:cNvPr>
              <p:cNvSpPr/>
              <p:nvPr/>
            </p:nvSpPr>
            <p:spPr>
              <a:xfrm>
                <a:off x="3732332" y="165557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638870A1-D68E-479E-A967-A1824F8BE179}"/>
                  </a:ext>
                </a:extLst>
              </p:cNvPr>
              <p:cNvSpPr/>
              <p:nvPr/>
            </p:nvSpPr>
            <p:spPr>
              <a:xfrm>
                <a:off x="3732331" y="193048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7265D414-9A18-4DFC-8731-289008BC3255}"/>
                  </a:ext>
                </a:extLst>
              </p:cNvPr>
              <p:cNvSpPr/>
              <p:nvPr/>
            </p:nvSpPr>
            <p:spPr>
              <a:xfrm>
                <a:off x="3732333" y="221373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BA13EE9B-EC5E-4684-8DA9-6BF557B30E0A}"/>
                  </a:ext>
                </a:extLst>
              </p:cNvPr>
              <p:cNvSpPr/>
              <p:nvPr/>
            </p:nvSpPr>
            <p:spPr>
              <a:xfrm>
                <a:off x="3729396" y="310264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68">
                <a:extLst>
                  <a:ext uri="{FF2B5EF4-FFF2-40B4-BE49-F238E27FC236}">
                    <a16:creationId xmlns:a16="http://schemas.microsoft.com/office/drawing/2014/main" id="{B243F3BF-6B01-482D-A932-7355108E018C}"/>
                  </a:ext>
                </a:extLst>
              </p:cNvPr>
              <p:cNvSpPr/>
              <p:nvPr/>
            </p:nvSpPr>
            <p:spPr>
              <a:xfrm>
                <a:off x="3722967" y="2823290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37EC29BB-A44D-40CF-A7E0-FE8C2D0210BE}"/>
                  </a:ext>
                </a:extLst>
              </p:cNvPr>
              <p:cNvSpPr/>
              <p:nvPr/>
            </p:nvSpPr>
            <p:spPr>
              <a:xfrm>
                <a:off x="3732333" y="251238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tângulo 70">
                <a:extLst>
                  <a:ext uri="{FF2B5EF4-FFF2-40B4-BE49-F238E27FC236}">
                    <a16:creationId xmlns:a16="http://schemas.microsoft.com/office/drawing/2014/main" id="{5A6C08B4-EA34-4940-BDE9-483016F3400D}"/>
                  </a:ext>
                </a:extLst>
              </p:cNvPr>
              <p:cNvSpPr/>
              <p:nvPr/>
            </p:nvSpPr>
            <p:spPr>
              <a:xfrm>
                <a:off x="3732333" y="339279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E9ADAD37-95B7-4716-A466-03DCC085DBCD}"/>
                  </a:ext>
                </a:extLst>
              </p:cNvPr>
              <p:cNvSpPr/>
              <p:nvPr/>
            </p:nvSpPr>
            <p:spPr>
              <a:xfrm>
                <a:off x="3732333" y="368294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id="{3A306E99-1709-4DA8-8C8E-DC9B75C18671}"/>
                  </a:ext>
                </a:extLst>
              </p:cNvPr>
              <p:cNvSpPr/>
              <p:nvPr/>
            </p:nvSpPr>
            <p:spPr>
              <a:xfrm>
                <a:off x="3729395" y="398011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id="{88858281-DA01-45D0-9404-CA1DE12F11EB}"/>
                  </a:ext>
                </a:extLst>
              </p:cNvPr>
              <p:cNvSpPr/>
              <p:nvPr/>
            </p:nvSpPr>
            <p:spPr>
              <a:xfrm>
                <a:off x="3741699" y="5028808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7412AC12-C27F-4EE1-81DB-1BABC3E6E131}"/>
                </a:ext>
              </a:extLst>
            </p:cNvPr>
            <p:cNvSpPr txBox="1"/>
            <p:nvPr/>
          </p:nvSpPr>
          <p:spPr>
            <a:xfrm>
              <a:off x="7674058" y="1141432"/>
              <a:ext cx="777984" cy="3016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pt-BR" sz="1600" dirty="0"/>
                <a:t>c[0]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c[1]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c[2]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c[3]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c[4]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c[5]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c[6]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c[7]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c[8]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c[9]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4435C60C-1EC1-48AA-A812-61763C93D4E7}"/>
                </a:ext>
              </a:extLst>
            </p:cNvPr>
            <p:cNvSpPr txBox="1"/>
            <p:nvPr/>
          </p:nvSpPr>
          <p:spPr>
            <a:xfrm>
              <a:off x="5505524" y="1173333"/>
              <a:ext cx="781443" cy="1590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pt-BR" sz="1600" dirty="0"/>
                <a:t>3000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3004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3008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3012</a:t>
              </a:r>
            </a:p>
            <a:p>
              <a:pPr>
                <a:spcAft>
                  <a:spcPts val="400"/>
                </a:spcAft>
              </a:pPr>
              <a:endParaRPr lang="pt-BR" sz="2000" dirty="0"/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000C46F8-E0B2-4190-9736-E0B2E7991655}"/>
                </a:ext>
              </a:extLst>
            </p:cNvPr>
            <p:cNvSpPr txBox="1"/>
            <p:nvPr/>
          </p:nvSpPr>
          <p:spPr>
            <a:xfrm>
              <a:off x="7448622" y="4810152"/>
              <a:ext cx="758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pm</a:t>
              </a:r>
              <a:endParaRPr lang="pt-BR" dirty="0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0571BA0F-C623-4E68-86CA-8BFFDC5601B0}"/>
                </a:ext>
              </a:extLst>
            </p:cNvPr>
            <p:cNvSpPr txBox="1"/>
            <p:nvPr/>
          </p:nvSpPr>
          <p:spPr>
            <a:xfrm>
              <a:off x="6565131" y="4593545"/>
              <a:ext cx="8834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3000</a:t>
              </a:r>
            </a:p>
          </p:txBody>
        </p: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4B2812CC-3D67-4E9B-886C-677EFC38435C}"/>
                </a:ext>
              </a:extLst>
            </p:cNvPr>
            <p:cNvCxnSpPr>
              <a:cxnSpLocks/>
            </p:cNvCxnSpPr>
            <p:nvPr/>
          </p:nvCxnSpPr>
          <p:spPr>
            <a:xfrm>
              <a:off x="5204200" y="1318215"/>
              <a:ext cx="36317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1B4E348A-B3A9-466F-AF17-BC5233B1C891}"/>
                </a:ext>
              </a:extLst>
            </p:cNvPr>
            <p:cNvSpPr txBox="1"/>
            <p:nvPr/>
          </p:nvSpPr>
          <p:spPr>
            <a:xfrm>
              <a:off x="4932362" y="969141"/>
              <a:ext cx="77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pm</a:t>
              </a:r>
              <a:endParaRPr lang="pt-BR" dirty="0"/>
            </a:p>
          </p:txBody>
        </p:sp>
      </p:grp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A0FBC4A8-F560-4876-BB36-2E0712CF445E}"/>
              </a:ext>
            </a:extLst>
          </p:cNvPr>
          <p:cNvSpPr txBox="1"/>
          <p:nvPr/>
        </p:nvSpPr>
        <p:spPr>
          <a:xfrm>
            <a:off x="7323778" y="1188417"/>
            <a:ext cx="77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9.5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D36E76DB-F52F-4DCC-885A-E064AE57F9E5}"/>
              </a:ext>
            </a:extLst>
          </p:cNvPr>
          <p:cNvSpPr txBox="1"/>
          <p:nvPr/>
        </p:nvSpPr>
        <p:spPr>
          <a:xfrm>
            <a:off x="1267710" y="821700"/>
            <a:ext cx="153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nota 1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D0AB6FE1-FFE2-416F-A529-2698C3A893D7}"/>
              </a:ext>
            </a:extLst>
          </p:cNvPr>
          <p:cNvSpPr txBox="1"/>
          <p:nvPr/>
        </p:nvSpPr>
        <p:spPr>
          <a:xfrm>
            <a:off x="4325158" y="813153"/>
            <a:ext cx="153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nota 2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F244715F-1EBC-4140-9D77-097CB105570D}"/>
              </a:ext>
            </a:extLst>
          </p:cNvPr>
          <p:cNvSpPr txBox="1"/>
          <p:nvPr/>
        </p:nvSpPr>
        <p:spPr>
          <a:xfrm>
            <a:off x="7303226" y="804705"/>
            <a:ext cx="153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média</a:t>
            </a:r>
          </a:p>
        </p:txBody>
      </p:sp>
    </p:spTree>
    <p:extLst>
      <p:ext uri="{BB962C8B-B14F-4D97-AF65-F5344CB8AC3E}">
        <p14:creationId xmlns:p14="http://schemas.microsoft.com/office/powerpoint/2010/main" val="373748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6CA7348F-4770-4FCC-A9C6-FCF93918FCB1}"/>
              </a:ext>
            </a:extLst>
          </p:cNvPr>
          <p:cNvSpPr/>
          <p:nvPr/>
        </p:nvSpPr>
        <p:spPr>
          <a:xfrm>
            <a:off x="7960840" y="5578948"/>
            <a:ext cx="939155" cy="1078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/>
            <a:endParaRPr lang="pt-BR" sz="2000" dirty="0"/>
          </a:p>
          <a:p>
            <a:pPr lvl="0"/>
            <a:endParaRPr lang="pt-BR" sz="44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nº 4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CD8C1A9-09DF-4B0C-897C-1BB98A5F76DA}"/>
              </a:ext>
            </a:extLst>
          </p:cNvPr>
          <p:cNvGrpSpPr/>
          <p:nvPr/>
        </p:nvGrpSpPr>
        <p:grpSpPr>
          <a:xfrm>
            <a:off x="3026260" y="1189565"/>
            <a:ext cx="3273679" cy="5067774"/>
            <a:chOff x="5181042" y="1162487"/>
            <a:chExt cx="3273679" cy="5067774"/>
          </a:xfrm>
        </p:grpSpPr>
        <p:grpSp>
          <p:nvGrpSpPr>
            <p:cNvPr id="6" name="Agrupar 5"/>
            <p:cNvGrpSpPr/>
            <p:nvPr/>
          </p:nvGrpSpPr>
          <p:grpSpPr>
            <a:xfrm>
              <a:off x="6028926" y="1177855"/>
              <a:ext cx="1698063" cy="5052406"/>
              <a:chOff x="3722967" y="1330553"/>
              <a:chExt cx="1698063" cy="5052406"/>
            </a:xfrm>
          </p:grpSpPr>
          <p:sp>
            <p:nvSpPr>
              <p:cNvPr id="17" name="Retângulo 16"/>
              <p:cNvSpPr/>
              <p:nvPr/>
            </p:nvSpPr>
            <p:spPr>
              <a:xfrm>
                <a:off x="3732333" y="1330553"/>
                <a:ext cx="1679331" cy="50524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735270" y="1390967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3732332" y="165557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3732331" y="193048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732333" y="221373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3729396" y="310264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3722967" y="2823290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/>
              <p:cNvSpPr/>
              <p:nvPr/>
            </p:nvSpPr>
            <p:spPr>
              <a:xfrm>
                <a:off x="3732333" y="251238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/>
              <p:cNvSpPr/>
              <p:nvPr/>
            </p:nvSpPr>
            <p:spPr>
              <a:xfrm>
                <a:off x="3732333" y="339279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25"/>
              <p:cNvSpPr/>
              <p:nvPr/>
            </p:nvSpPr>
            <p:spPr>
              <a:xfrm>
                <a:off x="3732333" y="368294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3729395" y="398011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31"/>
              <p:cNvSpPr/>
              <p:nvPr/>
            </p:nvSpPr>
            <p:spPr>
              <a:xfrm>
                <a:off x="3741699" y="5028808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" name="CaixaDeTexto 8"/>
            <p:cNvSpPr txBox="1"/>
            <p:nvPr/>
          </p:nvSpPr>
          <p:spPr>
            <a:xfrm>
              <a:off x="7676737" y="1162487"/>
              <a:ext cx="777984" cy="3016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pt-BR" sz="1600" dirty="0"/>
                <a:t>n2[0]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n2[1]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n2[2]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n2[3]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n2[4]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n2[5]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n2[6]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n2[7]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n2[8]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n2[9]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502086" y="1166284"/>
              <a:ext cx="781443" cy="1590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pt-BR" sz="1600" dirty="0"/>
                <a:t>2000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2004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2008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2012</a:t>
              </a:r>
            </a:p>
            <a:p>
              <a:endParaRPr lang="pt-BR" sz="2000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7448622" y="4810152"/>
              <a:ext cx="805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p2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6565131" y="4593545"/>
              <a:ext cx="8834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2004</a:t>
              </a:r>
            </a:p>
          </p:txBody>
        </p:sp>
        <p:cxnSp>
          <p:nvCxnSpPr>
            <p:cNvPr id="5" name="Conector de Seta Reta 4"/>
            <p:cNvCxnSpPr>
              <a:cxnSpLocks/>
            </p:cNvCxnSpPr>
            <p:nvPr/>
          </p:nvCxnSpPr>
          <p:spPr>
            <a:xfrm flipV="1">
              <a:off x="5233853" y="1613716"/>
              <a:ext cx="318753" cy="88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aixaDeTexto 44"/>
            <p:cNvSpPr txBox="1"/>
            <p:nvPr/>
          </p:nvSpPr>
          <p:spPr>
            <a:xfrm>
              <a:off x="5181042" y="1253187"/>
              <a:ext cx="624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p2</a:t>
              </a: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6392385" y="1212440"/>
              <a:ext cx="8834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9</a:t>
              </a:r>
            </a:p>
            <a:p>
              <a:r>
                <a:rPr lang="pt-BR" dirty="0"/>
                <a:t>     7   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8E83D762-98AE-4262-B3D3-B910CE73AE85}"/>
              </a:ext>
            </a:extLst>
          </p:cNvPr>
          <p:cNvGrpSpPr/>
          <p:nvPr/>
        </p:nvGrpSpPr>
        <p:grpSpPr>
          <a:xfrm>
            <a:off x="-85165" y="1189565"/>
            <a:ext cx="3222211" cy="5063977"/>
            <a:chOff x="5220138" y="1166284"/>
            <a:chExt cx="3222211" cy="5063977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72CC8E31-2CA7-4117-9D13-C2E014B48619}"/>
                </a:ext>
              </a:extLst>
            </p:cNvPr>
            <p:cNvGrpSpPr/>
            <p:nvPr/>
          </p:nvGrpSpPr>
          <p:grpSpPr>
            <a:xfrm>
              <a:off x="6028926" y="1177855"/>
              <a:ext cx="1698063" cy="5052406"/>
              <a:chOff x="3722967" y="1330553"/>
              <a:chExt cx="1698063" cy="5052406"/>
            </a:xfrm>
          </p:grpSpPr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ABFDB6B7-EF42-4A5B-8C0D-0150DE84626B}"/>
                  </a:ext>
                </a:extLst>
              </p:cNvPr>
              <p:cNvSpPr/>
              <p:nvPr/>
            </p:nvSpPr>
            <p:spPr>
              <a:xfrm>
                <a:off x="3732333" y="1330553"/>
                <a:ext cx="1679331" cy="50524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id="{17A2CE1B-0388-4C15-861E-12E39FBE2B03}"/>
                  </a:ext>
                </a:extLst>
              </p:cNvPr>
              <p:cNvSpPr/>
              <p:nvPr/>
            </p:nvSpPr>
            <p:spPr>
              <a:xfrm>
                <a:off x="3735270" y="1390967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AAAAECE9-5F7F-4331-9291-E97941F130DB}"/>
                  </a:ext>
                </a:extLst>
              </p:cNvPr>
              <p:cNvSpPr/>
              <p:nvPr/>
            </p:nvSpPr>
            <p:spPr>
              <a:xfrm>
                <a:off x="3732332" y="165557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A3E7D476-07B7-4315-B356-1A06BA0D7E0F}"/>
                  </a:ext>
                </a:extLst>
              </p:cNvPr>
              <p:cNvSpPr/>
              <p:nvPr/>
            </p:nvSpPr>
            <p:spPr>
              <a:xfrm>
                <a:off x="3732331" y="193048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11489DC3-D14B-4495-A985-0308E7122595}"/>
                  </a:ext>
                </a:extLst>
              </p:cNvPr>
              <p:cNvSpPr/>
              <p:nvPr/>
            </p:nvSpPr>
            <p:spPr>
              <a:xfrm>
                <a:off x="3732333" y="221373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88743133-93DA-479A-A24D-5AEF8BB2DA33}"/>
                  </a:ext>
                </a:extLst>
              </p:cNvPr>
              <p:cNvSpPr/>
              <p:nvPr/>
            </p:nvSpPr>
            <p:spPr>
              <a:xfrm>
                <a:off x="3729396" y="310264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57BE6DCB-9D5B-4FBC-9FEC-747201596B1A}"/>
                  </a:ext>
                </a:extLst>
              </p:cNvPr>
              <p:cNvSpPr/>
              <p:nvPr/>
            </p:nvSpPr>
            <p:spPr>
              <a:xfrm>
                <a:off x="3722967" y="2823290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FDA3000A-C88B-4653-B053-879AFF09ED0E}"/>
                  </a:ext>
                </a:extLst>
              </p:cNvPr>
              <p:cNvSpPr/>
              <p:nvPr/>
            </p:nvSpPr>
            <p:spPr>
              <a:xfrm>
                <a:off x="3732333" y="251238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D3218AEA-B5D7-471A-ABEA-D6789F6A3170}"/>
                  </a:ext>
                </a:extLst>
              </p:cNvPr>
              <p:cNvSpPr/>
              <p:nvPr/>
            </p:nvSpPr>
            <p:spPr>
              <a:xfrm>
                <a:off x="3732333" y="339279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0E6707DE-91A8-4BA5-A785-DFB330DF362E}"/>
                  </a:ext>
                </a:extLst>
              </p:cNvPr>
              <p:cNvSpPr/>
              <p:nvPr/>
            </p:nvSpPr>
            <p:spPr>
              <a:xfrm>
                <a:off x="3732333" y="368294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2889A9FE-3565-40F2-AC87-FBDD39A77DBD}"/>
                  </a:ext>
                </a:extLst>
              </p:cNvPr>
              <p:cNvSpPr/>
              <p:nvPr/>
            </p:nvSpPr>
            <p:spPr>
              <a:xfrm>
                <a:off x="3729395" y="398011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287F3563-FE17-439F-9F3B-CC7762506F5E}"/>
                  </a:ext>
                </a:extLst>
              </p:cNvPr>
              <p:cNvSpPr/>
              <p:nvPr/>
            </p:nvSpPr>
            <p:spPr>
              <a:xfrm>
                <a:off x="3741699" y="5028808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EDA3064C-4D01-48B8-8987-E8EEB2E5D36E}"/>
                </a:ext>
              </a:extLst>
            </p:cNvPr>
            <p:cNvSpPr txBox="1"/>
            <p:nvPr/>
          </p:nvSpPr>
          <p:spPr>
            <a:xfrm>
              <a:off x="7664365" y="1176846"/>
              <a:ext cx="777984" cy="3016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pt-BR" sz="1600" dirty="0"/>
                <a:t>n1[0]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n1[1]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n1[2]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n1[3]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n1[4]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n1[5]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n1[6]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n1[7]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n1[8]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n1[9]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66E81985-0E7B-4459-AE2A-FC68D717BC8D}"/>
                </a:ext>
              </a:extLst>
            </p:cNvPr>
            <p:cNvSpPr txBox="1"/>
            <p:nvPr/>
          </p:nvSpPr>
          <p:spPr>
            <a:xfrm>
              <a:off x="5501866" y="1166284"/>
              <a:ext cx="781443" cy="1590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pt-BR" sz="1600" dirty="0"/>
                <a:t>1000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1004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1008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1012</a:t>
              </a:r>
            </a:p>
            <a:p>
              <a:endParaRPr lang="pt-BR" sz="2000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28424595-FF15-47CE-8390-99667C91C334}"/>
                </a:ext>
              </a:extLst>
            </p:cNvPr>
            <p:cNvSpPr txBox="1"/>
            <p:nvPr/>
          </p:nvSpPr>
          <p:spPr>
            <a:xfrm>
              <a:off x="7448622" y="4810152"/>
              <a:ext cx="75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p1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52ABA21F-B81A-4D11-8693-F454B5DB0041}"/>
                </a:ext>
              </a:extLst>
            </p:cNvPr>
            <p:cNvSpPr txBox="1"/>
            <p:nvPr/>
          </p:nvSpPr>
          <p:spPr>
            <a:xfrm>
              <a:off x="6565131" y="4593545"/>
              <a:ext cx="8834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1004</a:t>
              </a:r>
            </a:p>
          </p:txBody>
        </p: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F7F37FDB-6885-4749-90AF-AEF3CA1EA514}"/>
                </a:ext>
              </a:extLst>
            </p:cNvPr>
            <p:cNvCxnSpPr>
              <a:cxnSpLocks/>
            </p:cNvCxnSpPr>
            <p:nvPr/>
          </p:nvCxnSpPr>
          <p:spPr>
            <a:xfrm>
              <a:off x="5326188" y="1619120"/>
              <a:ext cx="25306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F485CF76-8A28-4504-B3F3-376EA52750E8}"/>
                </a:ext>
              </a:extLst>
            </p:cNvPr>
            <p:cNvSpPr txBox="1"/>
            <p:nvPr/>
          </p:nvSpPr>
          <p:spPr>
            <a:xfrm>
              <a:off x="5220138" y="1269080"/>
              <a:ext cx="593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p1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75BF5DBB-0527-46D0-BD6E-E5C2C6F817F1}"/>
                </a:ext>
              </a:extLst>
            </p:cNvPr>
            <p:cNvSpPr txBox="1"/>
            <p:nvPr/>
          </p:nvSpPr>
          <p:spPr>
            <a:xfrm>
              <a:off x="6392385" y="1212440"/>
              <a:ext cx="8834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10</a:t>
              </a:r>
            </a:p>
            <a:p>
              <a:r>
                <a:rPr lang="pt-BR" dirty="0"/>
                <a:t>    2.5</a:t>
              </a:r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F93C9771-154D-4837-AE8F-4E06642C3C3F}"/>
              </a:ext>
            </a:extLst>
          </p:cNvPr>
          <p:cNvGrpSpPr/>
          <p:nvPr/>
        </p:nvGrpSpPr>
        <p:grpSpPr>
          <a:xfrm>
            <a:off x="6063463" y="1151082"/>
            <a:ext cx="3319941" cy="5088829"/>
            <a:chOff x="5132101" y="1141432"/>
            <a:chExt cx="3319941" cy="5088829"/>
          </a:xfrm>
        </p:grpSpPr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657AACEB-9575-45A5-8E15-A15782C0FED5}"/>
                </a:ext>
              </a:extLst>
            </p:cNvPr>
            <p:cNvGrpSpPr/>
            <p:nvPr/>
          </p:nvGrpSpPr>
          <p:grpSpPr>
            <a:xfrm>
              <a:off x="6028926" y="1177855"/>
              <a:ext cx="1698063" cy="5052406"/>
              <a:chOff x="3722967" y="1330553"/>
              <a:chExt cx="1698063" cy="5052406"/>
            </a:xfrm>
          </p:grpSpPr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2EE98C7D-B606-4275-8DCB-ACC6A5267E79}"/>
                  </a:ext>
                </a:extLst>
              </p:cNvPr>
              <p:cNvSpPr/>
              <p:nvPr/>
            </p:nvSpPr>
            <p:spPr>
              <a:xfrm>
                <a:off x="3732333" y="1330553"/>
                <a:ext cx="1679331" cy="50524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84998876-779D-4243-B802-CCEB2927FC91}"/>
                  </a:ext>
                </a:extLst>
              </p:cNvPr>
              <p:cNvSpPr/>
              <p:nvPr/>
            </p:nvSpPr>
            <p:spPr>
              <a:xfrm>
                <a:off x="3735270" y="1390967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64">
                <a:extLst>
                  <a:ext uri="{FF2B5EF4-FFF2-40B4-BE49-F238E27FC236}">
                    <a16:creationId xmlns:a16="http://schemas.microsoft.com/office/drawing/2014/main" id="{D0D2CD3B-6AE9-4487-B622-55A3258F1E37}"/>
                  </a:ext>
                </a:extLst>
              </p:cNvPr>
              <p:cNvSpPr/>
              <p:nvPr/>
            </p:nvSpPr>
            <p:spPr>
              <a:xfrm>
                <a:off x="3732332" y="165557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638870A1-D68E-479E-A967-A1824F8BE179}"/>
                  </a:ext>
                </a:extLst>
              </p:cNvPr>
              <p:cNvSpPr/>
              <p:nvPr/>
            </p:nvSpPr>
            <p:spPr>
              <a:xfrm>
                <a:off x="3732331" y="193048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7265D414-9A18-4DFC-8731-289008BC3255}"/>
                  </a:ext>
                </a:extLst>
              </p:cNvPr>
              <p:cNvSpPr/>
              <p:nvPr/>
            </p:nvSpPr>
            <p:spPr>
              <a:xfrm>
                <a:off x="3732333" y="221373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BA13EE9B-EC5E-4684-8DA9-6BF557B30E0A}"/>
                  </a:ext>
                </a:extLst>
              </p:cNvPr>
              <p:cNvSpPr/>
              <p:nvPr/>
            </p:nvSpPr>
            <p:spPr>
              <a:xfrm>
                <a:off x="3729396" y="310264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9" name="Retângulo 68">
                <a:extLst>
                  <a:ext uri="{FF2B5EF4-FFF2-40B4-BE49-F238E27FC236}">
                    <a16:creationId xmlns:a16="http://schemas.microsoft.com/office/drawing/2014/main" id="{B243F3BF-6B01-482D-A932-7355108E018C}"/>
                  </a:ext>
                </a:extLst>
              </p:cNvPr>
              <p:cNvSpPr/>
              <p:nvPr/>
            </p:nvSpPr>
            <p:spPr>
              <a:xfrm>
                <a:off x="3722967" y="2823290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Retângulo 69">
                <a:extLst>
                  <a:ext uri="{FF2B5EF4-FFF2-40B4-BE49-F238E27FC236}">
                    <a16:creationId xmlns:a16="http://schemas.microsoft.com/office/drawing/2014/main" id="{37EC29BB-A44D-40CF-A7E0-FE8C2D0210BE}"/>
                  </a:ext>
                </a:extLst>
              </p:cNvPr>
              <p:cNvSpPr/>
              <p:nvPr/>
            </p:nvSpPr>
            <p:spPr>
              <a:xfrm>
                <a:off x="3732333" y="251238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tângulo 70">
                <a:extLst>
                  <a:ext uri="{FF2B5EF4-FFF2-40B4-BE49-F238E27FC236}">
                    <a16:creationId xmlns:a16="http://schemas.microsoft.com/office/drawing/2014/main" id="{5A6C08B4-EA34-4940-BDE9-483016F3400D}"/>
                  </a:ext>
                </a:extLst>
              </p:cNvPr>
              <p:cNvSpPr/>
              <p:nvPr/>
            </p:nvSpPr>
            <p:spPr>
              <a:xfrm>
                <a:off x="3732333" y="339279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E9ADAD37-95B7-4716-A466-03DCC085DBCD}"/>
                  </a:ext>
                </a:extLst>
              </p:cNvPr>
              <p:cNvSpPr/>
              <p:nvPr/>
            </p:nvSpPr>
            <p:spPr>
              <a:xfrm>
                <a:off x="3732333" y="368294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id="{3A306E99-1709-4DA8-8C8E-DC9B75C18671}"/>
                  </a:ext>
                </a:extLst>
              </p:cNvPr>
              <p:cNvSpPr/>
              <p:nvPr/>
            </p:nvSpPr>
            <p:spPr>
              <a:xfrm>
                <a:off x="3729395" y="398011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id="{88858281-DA01-45D0-9404-CA1DE12F11EB}"/>
                  </a:ext>
                </a:extLst>
              </p:cNvPr>
              <p:cNvSpPr/>
              <p:nvPr/>
            </p:nvSpPr>
            <p:spPr>
              <a:xfrm>
                <a:off x="3741699" y="5028808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7412AC12-C27F-4EE1-81DB-1BABC3E6E131}"/>
                </a:ext>
              </a:extLst>
            </p:cNvPr>
            <p:cNvSpPr txBox="1"/>
            <p:nvPr/>
          </p:nvSpPr>
          <p:spPr>
            <a:xfrm>
              <a:off x="7674058" y="1141432"/>
              <a:ext cx="777984" cy="3016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pt-BR" sz="1600" dirty="0"/>
                <a:t>c[0]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c[1]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c[2]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c[3]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c[4]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c[5]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c[6]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c[7]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c[8]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c[9]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4435C60C-1EC1-48AA-A812-61763C93D4E7}"/>
                </a:ext>
              </a:extLst>
            </p:cNvPr>
            <p:cNvSpPr txBox="1"/>
            <p:nvPr/>
          </p:nvSpPr>
          <p:spPr>
            <a:xfrm>
              <a:off x="5505524" y="1173333"/>
              <a:ext cx="781443" cy="1590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pt-BR" sz="1600" dirty="0"/>
                <a:t>3000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3004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3008</a:t>
              </a:r>
            </a:p>
            <a:p>
              <a:pPr>
                <a:spcAft>
                  <a:spcPts val="400"/>
                </a:spcAft>
              </a:pPr>
              <a:r>
                <a:rPr lang="pt-BR" sz="1600" dirty="0"/>
                <a:t>3012</a:t>
              </a:r>
            </a:p>
            <a:p>
              <a:pPr>
                <a:spcAft>
                  <a:spcPts val="400"/>
                </a:spcAft>
              </a:pPr>
              <a:endParaRPr lang="pt-BR" sz="2000" dirty="0"/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000C46F8-E0B2-4190-9736-E0B2E7991655}"/>
                </a:ext>
              </a:extLst>
            </p:cNvPr>
            <p:cNvSpPr txBox="1"/>
            <p:nvPr/>
          </p:nvSpPr>
          <p:spPr>
            <a:xfrm>
              <a:off x="7448622" y="4810152"/>
              <a:ext cx="758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</a:t>
              </a:r>
              <a:r>
                <a:rPr lang="pt-BR" dirty="0" err="1"/>
                <a:t>pm</a:t>
              </a:r>
              <a:endParaRPr lang="pt-BR" dirty="0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0571BA0F-C623-4E68-86CA-8BFFDC5601B0}"/>
                </a:ext>
              </a:extLst>
            </p:cNvPr>
            <p:cNvSpPr txBox="1"/>
            <p:nvPr/>
          </p:nvSpPr>
          <p:spPr>
            <a:xfrm>
              <a:off x="6565131" y="4593545"/>
              <a:ext cx="8834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3004</a:t>
              </a:r>
            </a:p>
          </p:txBody>
        </p: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4B2812CC-3D67-4E9B-886C-677EFC38435C}"/>
                </a:ext>
              </a:extLst>
            </p:cNvPr>
            <p:cNvCxnSpPr>
              <a:cxnSpLocks/>
            </p:cNvCxnSpPr>
            <p:nvPr/>
          </p:nvCxnSpPr>
          <p:spPr>
            <a:xfrm>
              <a:off x="5204200" y="1631144"/>
              <a:ext cx="36317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1B4E348A-B3A9-466F-AF17-BC5233B1C891}"/>
                </a:ext>
              </a:extLst>
            </p:cNvPr>
            <p:cNvSpPr txBox="1"/>
            <p:nvPr/>
          </p:nvSpPr>
          <p:spPr>
            <a:xfrm>
              <a:off x="5132101" y="1309460"/>
              <a:ext cx="77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pm</a:t>
              </a:r>
              <a:endParaRPr lang="pt-BR" dirty="0"/>
            </a:p>
          </p:txBody>
        </p:sp>
      </p:grp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A0FBC4A8-F560-4876-BB36-2E0712CF445E}"/>
              </a:ext>
            </a:extLst>
          </p:cNvPr>
          <p:cNvSpPr txBox="1"/>
          <p:nvPr/>
        </p:nvSpPr>
        <p:spPr>
          <a:xfrm>
            <a:off x="7323778" y="1188417"/>
            <a:ext cx="77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9.5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8805D625-4F6A-48FA-8E45-043B2ED79520}"/>
              </a:ext>
            </a:extLst>
          </p:cNvPr>
          <p:cNvSpPr txBox="1"/>
          <p:nvPr/>
        </p:nvSpPr>
        <p:spPr>
          <a:xfrm>
            <a:off x="7341217" y="1479145"/>
            <a:ext cx="86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4.75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DF8C0C78-20E9-4375-84E2-0A1A95E90349}"/>
              </a:ext>
            </a:extLst>
          </p:cNvPr>
          <p:cNvSpPr txBox="1"/>
          <p:nvPr/>
        </p:nvSpPr>
        <p:spPr>
          <a:xfrm>
            <a:off x="1083455" y="839719"/>
            <a:ext cx="153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nota 1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5E19CCAC-2915-4985-B6C2-7C2EABE76A58}"/>
              </a:ext>
            </a:extLst>
          </p:cNvPr>
          <p:cNvSpPr txBox="1"/>
          <p:nvPr/>
        </p:nvSpPr>
        <p:spPr>
          <a:xfrm>
            <a:off x="4257787" y="831804"/>
            <a:ext cx="153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nota 2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8721B4FF-A0C8-4993-B752-21E962CD8AF9}"/>
              </a:ext>
            </a:extLst>
          </p:cNvPr>
          <p:cNvSpPr txBox="1"/>
          <p:nvPr/>
        </p:nvSpPr>
        <p:spPr>
          <a:xfrm>
            <a:off x="7315529" y="850118"/>
            <a:ext cx="1538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média</a:t>
            </a:r>
          </a:p>
        </p:txBody>
      </p:sp>
    </p:spTree>
    <p:extLst>
      <p:ext uri="{BB962C8B-B14F-4D97-AF65-F5344CB8AC3E}">
        <p14:creationId xmlns:p14="http://schemas.microsoft.com/office/powerpoint/2010/main" val="131438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793289" y="2623127"/>
            <a:ext cx="7350711" cy="2357246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31177" y="2895600"/>
            <a:ext cx="5712823" cy="533400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PROGRAMAÇÃO ESTRUTURADA  - TEORIA</a:t>
            </a:r>
            <a:br>
              <a:rPr lang="en-US" altLang="ko-KR" sz="2000" b="1" dirty="0">
                <a:solidFill>
                  <a:schemeClr val="bg1"/>
                </a:solidFill>
              </a:rPr>
            </a:b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2273306-509A-4420-AC54-AE3BD0ECCE96}"/>
              </a:ext>
            </a:extLst>
          </p:cNvPr>
          <p:cNvSpPr txBox="1">
            <a:spLocks/>
          </p:cNvSpPr>
          <p:nvPr/>
        </p:nvSpPr>
        <p:spPr>
          <a:xfrm>
            <a:off x="1718336" y="3544309"/>
            <a:ext cx="7425664" cy="263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altLang="ko-KR" sz="1800" b="1" dirty="0" err="1">
                <a:solidFill>
                  <a:schemeClr val="bg1"/>
                </a:solidFill>
              </a:rPr>
              <a:t>Capítulo</a:t>
            </a:r>
            <a:r>
              <a:rPr lang="en-US" altLang="ko-KR" sz="1800" b="1" dirty="0">
                <a:solidFill>
                  <a:schemeClr val="bg1"/>
                </a:solidFill>
              </a:rPr>
              <a:t> 4 – </a:t>
            </a:r>
            <a:r>
              <a:rPr lang="en-US" altLang="ko-KR" sz="1800" b="1" dirty="0" err="1">
                <a:solidFill>
                  <a:schemeClr val="bg1"/>
                </a:solidFill>
              </a:rPr>
              <a:t>Chamada</a:t>
            </a:r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</a:rPr>
              <a:t>por</a:t>
            </a:r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</a:rPr>
              <a:t>Referência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marL="0" indent="0" algn="r">
              <a:buFont typeface="Arial" pitchFamily="34" charset="0"/>
              <a:buNone/>
            </a:pPr>
            <a:endParaRPr lang="en-US" altLang="ko-K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2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 lnSpcReduction="10000"/>
          </a:bodyPr>
          <a:lstStyle/>
          <a:p>
            <a:r>
              <a:rPr lang="es-ES_tradnl" dirty="0" err="1"/>
              <a:t>main</a:t>
            </a:r>
            <a:r>
              <a:rPr lang="es-ES_tradnl" dirty="0"/>
              <a:t>(  )</a:t>
            </a:r>
            <a:endParaRPr lang="pt-BR" dirty="0"/>
          </a:p>
          <a:p>
            <a:r>
              <a:rPr lang="es-ES_tradnl" dirty="0"/>
              <a:t>{</a:t>
            </a:r>
            <a:endParaRPr lang="pt-BR" dirty="0"/>
          </a:p>
          <a:p>
            <a:r>
              <a:rPr lang="es-ES_tradnl" dirty="0"/>
              <a:t>  </a:t>
            </a:r>
            <a:r>
              <a:rPr lang="es-ES_tradnl" dirty="0" err="1"/>
              <a:t>int</a:t>
            </a:r>
            <a:r>
              <a:rPr lang="es-ES_tradnl" dirty="0"/>
              <a:t> a, b, </a:t>
            </a:r>
            <a:r>
              <a:rPr lang="es-ES_tradnl" dirty="0" err="1"/>
              <a:t>temp</a:t>
            </a:r>
            <a:r>
              <a:rPr lang="es-ES_tradnl" dirty="0"/>
              <a:t>;</a:t>
            </a:r>
          </a:p>
          <a:p>
            <a:r>
              <a:rPr lang="es-ES_tradnl" dirty="0"/>
              <a:t>  a=10, b=20;</a:t>
            </a:r>
            <a:endParaRPr lang="pt-BR" dirty="0"/>
          </a:p>
          <a:p>
            <a:r>
              <a:rPr lang="es-ES_tradnl" dirty="0"/>
              <a:t>  </a:t>
            </a:r>
            <a:r>
              <a:rPr lang="es-ES_tradnl" dirty="0" err="1"/>
              <a:t>temp</a:t>
            </a:r>
            <a:r>
              <a:rPr lang="es-ES_tradnl" dirty="0"/>
              <a:t> = a;</a:t>
            </a:r>
            <a:endParaRPr lang="pt-BR" dirty="0"/>
          </a:p>
          <a:p>
            <a:r>
              <a:rPr lang="es-ES_tradnl" dirty="0"/>
              <a:t>  a = b;</a:t>
            </a:r>
            <a:endParaRPr lang="pt-BR" dirty="0"/>
          </a:p>
          <a:p>
            <a:r>
              <a:rPr lang="es-ES_tradnl" dirty="0"/>
              <a:t>  b = </a:t>
            </a:r>
            <a:r>
              <a:rPr lang="es-ES_tradnl" dirty="0" err="1"/>
              <a:t>temp</a:t>
            </a:r>
            <a:r>
              <a:rPr lang="es-ES_tradnl" dirty="0"/>
              <a:t>;</a:t>
            </a:r>
            <a:endParaRPr lang="pt-BR" dirty="0"/>
          </a:p>
          <a:p>
            <a:r>
              <a:rPr lang="es-ES_tradnl" dirty="0"/>
              <a:t>}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rgbClr val="00B0F0"/>
                </a:solidFill>
              </a:rPr>
              <a:t>Por exemplo: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a=10 e b=20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Após a troca</a:t>
            </a:r>
          </a:p>
          <a:p>
            <a:pPr>
              <a:lnSpc>
                <a:spcPct val="150000"/>
              </a:lnSpc>
            </a:pPr>
            <a:r>
              <a:rPr lang="pt-BR" sz="2000" dirty="0"/>
              <a:t>a=20 e b=10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Trocar 2 valores – auxílio var. temporária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/>
          <p:cNvGrpSpPr/>
          <p:nvPr/>
        </p:nvGrpSpPr>
        <p:grpSpPr>
          <a:xfrm>
            <a:off x="6028926" y="1177855"/>
            <a:ext cx="1691634" cy="5052406"/>
            <a:chOff x="3722967" y="1330553"/>
            <a:chExt cx="1691634" cy="5052406"/>
          </a:xfrm>
        </p:grpSpPr>
        <p:sp>
          <p:nvSpPr>
            <p:cNvPr id="17" name="Retângulo 16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729394" y="4254211"/>
              <a:ext cx="1679331" cy="2749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3732333" y="4541215"/>
              <a:ext cx="1679331" cy="2749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3732333" y="4831365"/>
              <a:ext cx="1679331" cy="2749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726469" y="5122736"/>
              <a:ext cx="1679331" cy="2749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735270" y="5404542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735270" y="5694692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Chave Direita 7"/>
          <p:cNvSpPr/>
          <p:nvPr/>
        </p:nvSpPr>
        <p:spPr>
          <a:xfrm>
            <a:off x="7720560" y="1185503"/>
            <a:ext cx="325133" cy="1150437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8141378" y="1546178"/>
            <a:ext cx="76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11" name="Chave Direita 10"/>
          <p:cNvSpPr/>
          <p:nvPr/>
        </p:nvSpPr>
        <p:spPr>
          <a:xfrm>
            <a:off x="7761620" y="2664878"/>
            <a:ext cx="325133" cy="1150437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8185862" y="3033011"/>
            <a:ext cx="80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390510" y="1146463"/>
            <a:ext cx="7814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1000</a:t>
            </a:r>
          </a:p>
          <a:p>
            <a:r>
              <a:rPr lang="pt-BR" sz="1900" dirty="0"/>
              <a:t>1001</a:t>
            </a:r>
          </a:p>
          <a:p>
            <a:r>
              <a:rPr lang="pt-BR" sz="1900" dirty="0"/>
              <a:t>1002</a:t>
            </a:r>
          </a:p>
          <a:p>
            <a:r>
              <a:rPr lang="pt-BR" sz="1900" dirty="0"/>
              <a:t>1003</a:t>
            </a:r>
          </a:p>
          <a:p>
            <a:endParaRPr lang="pt-BR" sz="20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356605" y="2539633"/>
            <a:ext cx="7814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1005</a:t>
            </a:r>
          </a:p>
          <a:p>
            <a:r>
              <a:rPr lang="pt-BR" sz="1900" dirty="0"/>
              <a:t>1006</a:t>
            </a:r>
          </a:p>
          <a:p>
            <a:r>
              <a:rPr lang="pt-BR" sz="1900" dirty="0"/>
              <a:t>1007</a:t>
            </a:r>
          </a:p>
          <a:p>
            <a:r>
              <a:rPr lang="pt-BR" sz="1900" dirty="0"/>
              <a:t>1008</a:t>
            </a:r>
          </a:p>
          <a:p>
            <a:endParaRPr lang="pt-BR" sz="20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6616867" y="4487941"/>
            <a:ext cx="765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10</a:t>
            </a:r>
          </a:p>
        </p:txBody>
      </p:sp>
      <p:sp>
        <p:nvSpPr>
          <p:cNvPr id="36" name="Chave Direita 35"/>
          <p:cNvSpPr/>
          <p:nvPr/>
        </p:nvSpPr>
        <p:spPr>
          <a:xfrm>
            <a:off x="7759450" y="4103448"/>
            <a:ext cx="325133" cy="1150437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8164220" y="4503405"/>
            <a:ext cx="80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temp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6291760" y="1529335"/>
            <a:ext cx="49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10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5358073" y="4026275"/>
            <a:ext cx="7814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1010</a:t>
            </a:r>
          </a:p>
          <a:p>
            <a:r>
              <a:rPr lang="pt-BR" sz="1900" dirty="0"/>
              <a:t>1011</a:t>
            </a:r>
          </a:p>
          <a:p>
            <a:r>
              <a:rPr lang="pt-BR" sz="1900" dirty="0"/>
              <a:t>1012</a:t>
            </a:r>
          </a:p>
          <a:p>
            <a:r>
              <a:rPr lang="pt-BR" sz="1900" dirty="0"/>
              <a:t>1013</a:t>
            </a:r>
          </a:p>
          <a:p>
            <a:endParaRPr lang="pt-BR" sz="2000" dirty="0"/>
          </a:p>
        </p:txBody>
      </p:sp>
      <p:cxnSp>
        <p:nvCxnSpPr>
          <p:cNvPr id="40" name="Conector reto 39"/>
          <p:cNvCxnSpPr/>
          <p:nvPr/>
        </p:nvCxnSpPr>
        <p:spPr>
          <a:xfrm>
            <a:off x="6291760" y="1520075"/>
            <a:ext cx="486724" cy="425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6212083" y="3000855"/>
            <a:ext cx="566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20 </a:t>
            </a:r>
            <a:endParaRPr lang="pt-BR" sz="2400" dirty="0">
              <a:solidFill>
                <a:srgbClr val="FF0000"/>
              </a:solidFill>
            </a:endParaRPr>
          </a:p>
        </p:txBody>
      </p:sp>
      <p:cxnSp>
        <p:nvCxnSpPr>
          <p:cNvPr id="43" name="Conector reto 42"/>
          <p:cNvCxnSpPr/>
          <p:nvPr/>
        </p:nvCxnSpPr>
        <p:spPr>
          <a:xfrm>
            <a:off x="6237157" y="2999729"/>
            <a:ext cx="486724" cy="425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E10AAF8-19A2-4EFF-9DA9-94CA945D5792}"/>
              </a:ext>
            </a:extLst>
          </p:cNvPr>
          <p:cNvSpPr txBox="1"/>
          <p:nvPr/>
        </p:nvSpPr>
        <p:spPr>
          <a:xfrm>
            <a:off x="7008733" y="1517872"/>
            <a:ext cx="616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6AEE16B-2C5C-47B3-9E18-27E3EA0D0037}"/>
              </a:ext>
            </a:extLst>
          </p:cNvPr>
          <p:cNvSpPr txBox="1"/>
          <p:nvPr/>
        </p:nvSpPr>
        <p:spPr>
          <a:xfrm>
            <a:off x="6931479" y="2995241"/>
            <a:ext cx="52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655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8" grpId="0"/>
      <p:bldP spid="42" grpId="0"/>
      <p:bldP spid="41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err="1"/>
              <a:t>main</a:t>
            </a:r>
            <a:r>
              <a:rPr lang="es-ES_tradnl" dirty="0"/>
              <a:t>(  )</a:t>
            </a:r>
            <a:endParaRPr lang="pt-BR" dirty="0"/>
          </a:p>
          <a:p>
            <a:r>
              <a:rPr lang="es-ES_tradnl" dirty="0"/>
              <a:t>{</a:t>
            </a:r>
            <a:endParaRPr lang="pt-BR" dirty="0"/>
          </a:p>
          <a:p>
            <a:r>
              <a:rPr lang="es-ES_tradnl" dirty="0"/>
              <a:t>  </a:t>
            </a:r>
            <a:r>
              <a:rPr lang="es-ES_tradnl" dirty="0" err="1"/>
              <a:t>int</a:t>
            </a:r>
            <a:r>
              <a:rPr lang="es-ES_tradnl" dirty="0"/>
              <a:t>  a, b;</a:t>
            </a:r>
          </a:p>
          <a:p>
            <a:r>
              <a:rPr lang="es-ES_tradnl" dirty="0"/>
              <a:t>  a=10, b=20;</a:t>
            </a:r>
            <a:endParaRPr lang="pt-BR" dirty="0"/>
          </a:p>
          <a:p>
            <a:r>
              <a:rPr lang="es-ES_tradnl" dirty="0"/>
              <a:t>  troca(a , b);</a:t>
            </a:r>
            <a:endParaRPr lang="pt-BR" dirty="0"/>
          </a:p>
          <a:p>
            <a:r>
              <a:rPr lang="es-ES_tradnl" dirty="0"/>
              <a:t>}</a:t>
            </a:r>
          </a:p>
          <a:p>
            <a:r>
              <a:rPr lang="es-ES_tradnl" dirty="0" err="1"/>
              <a:t>void</a:t>
            </a:r>
            <a:r>
              <a:rPr lang="es-ES_tradnl" dirty="0"/>
              <a:t>   troca(</a:t>
            </a:r>
            <a:r>
              <a:rPr lang="es-ES_tradnl" dirty="0" err="1"/>
              <a:t>int</a:t>
            </a:r>
            <a:r>
              <a:rPr lang="es-ES_tradnl" dirty="0"/>
              <a:t> x, </a:t>
            </a:r>
            <a:r>
              <a:rPr lang="es-ES_tradnl" dirty="0" err="1"/>
              <a:t>int</a:t>
            </a:r>
            <a:r>
              <a:rPr lang="es-ES_tradnl" dirty="0"/>
              <a:t> y)</a:t>
            </a:r>
            <a:endParaRPr lang="pt-BR" dirty="0"/>
          </a:p>
          <a:p>
            <a:r>
              <a:rPr lang="es-ES_tradnl" dirty="0"/>
              <a:t>{</a:t>
            </a:r>
            <a:endParaRPr lang="pt-BR" dirty="0"/>
          </a:p>
          <a:p>
            <a:r>
              <a:rPr lang="es-ES_tradnl" dirty="0"/>
              <a:t>  </a:t>
            </a:r>
            <a:r>
              <a:rPr lang="es-ES_tradnl" dirty="0" err="1"/>
              <a:t>int</a:t>
            </a:r>
            <a:r>
              <a:rPr lang="es-ES_tradnl" dirty="0"/>
              <a:t>  </a:t>
            </a:r>
            <a:r>
              <a:rPr lang="es-ES_tradnl" dirty="0" err="1"/>
              <a:t>temp</a:t>
            </a:r>
            <a:r>
              <a:rPr lang="es-ES_tradnl" dirty="0"/>
              <a:t>;</a:t>
            </a:r>
          </a:p>
          <a:p>
            <a:r>
              <a:rPr lang="es-ES_tradnl" dirty="0"/>
              <a:t>  </a:t>
            </a:r>
            <a:r>
              <a:rPr lang="es-ES_tradnl" dirty="0" err="1"/>
              <a:t>temp</a:t>
            </a:r>
            <a:r>
              <a:rPr lang="es-ES_tradnl" dirty="0"/>
              <a:t> = x;</a:t>
            </a:r>
            <a:endParaRPr lang="pt-BR" dirty="0"/>
          </a:p>
          <a:p>
            <a:r>
              <a:rPr lang="es-ES_tradnl" dirty="0"/>
              <a:t>  x = y;</a:t>
            </a:r>
            <a:endParaRPr lang="pt-BR" dirty="0"/>
          </a:p>
          <a:p>
            <a:r>
              <a:rPr lang="es-ES_tradnl" dirty="0"/>
              <a:t>  y = </a:t>
            </a:r>
            <a:r>
              <a:rPr lang="es-ES_tradnl" dirty="0" err="1"/>
              <a:t>temp</a:t>
            </a:r>
            <a:r>
              <a:rPr lang="es-ES_tradnl" dirty="0"/>
              <a:t>;</a:t>
            </a:r>
            <a:endParaRPr lang="pt-BR" dirty="0"/>
          </a:p>
          <a:p>
            <a:r>
              <a:rPr lang="es-ES_tradnl" dirty="0"/>
              <a:t>}</a:t>
            </a:r>
            <a:endParaRPr lang="pt-BR" dirty="0"/>
          </a:p>
          <a:p>
            <a:endParaRPr lang="pt-BR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37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Troca  - Chamada por Valor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/>
          <p:cNvGrpSpPr/>
          <p:nvPr/>
        </p:nvGrpSpPr>
        <p:grpSpPr>
          <a:xfrm>
            <a:off x="6038292" y="1172846"/>
            <a:ext cx="1682268" cy="5057415"/>
            <a:chOff x="3732333" y="1325544"/>
            <a:chExt cx="1682268" cy="5057415"/>
          </a:xfrm>
        </p:grpSpPr>
        <p:sp>
          <p:nvSpPr>
            <p:cNvPr id="17" name="Retângulo 16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735270" y="1325544"/>
              <a:ext cx="1679331" cy="20164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Chave Direita 7"/>
          <p:cNvSpPr/>
          <p:nvPr/>
        </p:nvSpPr>
        <p:spPr>
          <a:xfrm>
            <a:off x="7720560" y="1185504"/>
            <a:ext cx="325133" cy="822880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8106432" y="1408963"/>
            <a:ext cx="41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11" name="Chave Direita 10"/>
          <p:cNvSpPr/>
          <p:nvPr/>
        </p:nvSpPr>
        <p:spPr>
          <a:xfrm>
            <a:off x="7737552" y="2220521"/>
            <a:ext cx="325133" cy="733386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8160107" y="2408427"/>
            <a:ext cx="33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534263" y="1137306"/>
            <a:ext cx="60378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1000</a:t>
            </a:r>
          </a:p>
          <a:p>
            <a:r>
              <a:rPr lang="pt-BR" sz="1400" dirty="0"/>
              <a:t>1001</a:t>
            </a:r>
          </a:p>
          <a:p>
            <a:r>
              <a:rPr lang="pt-BR" sz="1400" dirty="0"/>
              <a:t>1002</a:t>
            </a:r>
          </a:p>
          <a:p>
            <a:r>
              <a:rPr lang="pt-BR" sz="1400" dirty="0"/>
              <a:t>1003</a:t>
            </a:r>
          </a:p>
          <a:p>
            <a:endParaRPr lang="pt-BR" sz="20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532175" y="2134656"/>
            <a:ext cx="5783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1005</a:t>
            </a:r>
          </a:p>
          <a:p>
            <a:r>
              <a:rPr lang="pt-BR" sz="1400" dirty="0"/>
              <a:t>1006</a:t>
            </a:r>
          </a:p>
          <a:p>
            <a:r>
              <a:rPr lang="pt-BR" sz="1400" dirty="0"/>
              <a:t>1007</a:t>
            </a:r>
          </a:p>
          <a:p>
            <a:r>
              <a:rPr lang="pt-BR" sz="1400" dirty="0"/>
              <a:t>1008</a:t>
            </a:r>
          </a:p>
          <a:p>
            <a:endParaRPr lang="pt-BR" sz="2000" dirty="0"/>
          </a:p>
        </p:txBody>
      </p:sp>
      <p:sp>
        <p:nvSpPr>
          <p:cNvPr id="36" name="Chave Direita 35"/>
          <p:cNvSpPr/>
          <p:nvPr/>
        </p:nvSpPr>
        <p:spPr>
          <a:xfrm>
            <a:off x="7714686" y="3172745"/>
            <a:ext cx="325133" cy="778201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7997361" y="3334726"/>
            <a:ext cx="80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temp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5534263" y="3074951"/>
            <a:ext cx="5686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1010</a:t>
            </a:r>
          </a:p>
          <a:p>
            <a:r>
              <a:rPr lang="pt-BR" sz="1400" dirty="0"/>
              <a:t>1011</a:t>
            </a:r>
          </a:p>
          <a:p>
            <a:r>
              <a:rPr lang="pt-BR" sz="1400" dirty="0"/>
              <a:t>1012</a:t>
            </a:r>
          </a:p>
          <a:p>
            <a:r>
              <a:rPr lang="pt-BR" sz="1400" dirty="0"/>
              <a:t>1013</a:t>
            </a:r>
          </a:p>
          <a:p>
            <a:endParaRPr lang="pt-BR" sz="2000" dirty="0"/>
          </a:p>
        </p:txBody>
      </p:sp>
      <p:sp>
        <p:nvSpPr>
          <p:cNvPr id="41" name="Retângulo 40"/>
          <p:cNvSpPr/>
          <p:nvPr/>
        </p:nvSpPr>
        <p:spPr>
          <a:xfrm>
            <a:off x="6041229" y="1378608"/>
            <a:ext cx="1679331" cy="2016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6041229" y="1593629"/>
            <a:ext cx="1679331" cy="2016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6041229" y="1806742"/>
            <a:ext cx="1679331" cy="2016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6041229" y="2018879"/>
            <a:ext cx="1679331" cy="201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6643176" y="1374141"/>
            <a:ext cx="49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6032416" y="2213228"/>
            <a:ext cx="1682270" cy="766172"/>
            <a:chOff x="6032416" y="2213228"/>
            <a:chExt cx="1682270" cy="766172"/>
          </a:xfrm>
        </p:grpSpPr>
        <p:sp>
          <p:nvSpPr>
            <p:cNvPr id="48" name="Retângulo 47"/>
            <p:cNvSpPr/>
            <p:nvPr/>
          </p:nvSpPr>
          <p:spPr>
            <a:xfrm>
              <a:off x="6035355" y="2213228"/>
              <a:ext cx="1679331" cy="20164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6032416" y="2401405"/>
              <a:ext cx="1679331" cy="20164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6035354" y="2589582"/>
              <a:ext cx="1679331" cy="20164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6035355" y="2777759"/>
              <a:ext cx="1679331" cy="20164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2" name="CaixaDeTexto 51"/>
          <p:cNvSpPr txBox="1"/>
          <p:nvPr/>
        </p:nvSpPr>
        <p:spPr>
          <a:xfrm>
            <a:off x="6688993" y="2354967"/>
            <a:ext cx="49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</a:t>
            </a:r>
          </a:p>
        </p:txBody>
      </p:sp>
      <p:grpSp>
        <p:nvGrpSpPr>
          <p:cNvPr id="53" name="Agrupar 52"/>
          <p:cNvGrpSpPr/>
          <p:nvPr/>
        </p:nvGrpSpPr>
        <p:grpSpPr>
          <a:xfrm>
            <a:off x="6026135" y="3184775"/>
            <a:ext cx="1682270" cy="766172"/>
            <a:chOff x="6032416" y="2213228"/>
            <a:chExt cx="1682270" cy="766172"/>
          </a:xfrm>
        </p:grpSpPr>
        <p:sp>
          <p:nvSpPr>
            <p:cNvPr id="54" name="Retângulo 53"/>
            <p:cNvSpPr/>
            <p:nvPr/>
          </p:nvSpPr>
          <p:spPr>
            <a:xfrm>
              <a:off x="6035355" y="2213228"/>
              <a:ext cx="1679331" cy="20164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6032416" y="2401405"/>
              <a:ext cx="1679331" cy="20164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6035354" y="2589582"/>
              <a:ext cx="1679331" cy="20164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6035355" y="2777759"/>
              <a:ext cx="1679331" cy="20164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57"/>
          <p:cNvSpPr/>
          <p:nvPr/>
        </p:nvSpPr>
        <p:spPr>
          <a:xfrm>
            <a:off x="6044168" y="2953907"/>
            <a:ext cx="1679331" cy="201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/>
          <p:cNvSpPr/>
          <p:nvPr/>
        </p:nvSpPr>
        <p:spPr>
          <a:xfrm>
            <a:off x="6038292" y="3968145"/>
            <a:ext cx="1679331" cy="201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0" name="Agrupar 59"/>
          <p:cNvGrpSpPr/>
          <p:nvPr/>
        </p:nvGrpSpPr>
        <p:grpSpPr>
          <a:xfrm>
            <a:off x="6029073" y="4182125"/>
            <a:ext cx="1682270" cy="766172"/>
            <a:chOff x="6032416" y="2213228"/>
            <a:chExt cx="1682270" cy="766172"/>
          </a:xfrm>
        </p:grpSpPr>
        <p:sp>
          <p:nvSpPr>
            <p:cNvPr id="61" name="Retângulo 60"/>
            <p:cNvSpPr/>
            <p:nvPr/>
          </p:nvSpPr>
          <p:spPr>
            <a:xfrm>
              <a:off x="6035355" y="2213228"/>
              <a:ext cx="1679331" cy="20164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tângulo 61"/>
            <p:cNvSpPr/>
            <p:nvPr/>
          </p:nvSpPr>
          <p:spPr>
            <a:xfrm>
              <a:off x="6032416" y="2401405"/>
              <a:ext cx="1679331" cy="20164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6035354" y="2589582"/>
              <a:ext cx="1679331" cy="20164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6035355" y="2777759"/>
              <a:ext cx="1679331" cy="20164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5" name="Retângulo 64"/>
          <p:cNvSpPr/>
          <p:nvPr/>
        </p:nvSpPr>
        <p:spPr>
          <a:xfrm>
            <a:off x="6041228" y="4937355"/>
            <a:ext cx="1679331" cy="201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6" name="Agrupar 65"/>
          <p:cNvGrpSpPr/>
          <p:nvPr/>
        </p:nvGrpSpPr>
        <p:grpSpPr>
          <a:xfrm>
            <a:off x="6040931" y="5144005"/>
            <a:ext cx="1682270" cy="766172"/>
            <a:chOff x="6032416" y="2213228"/>
            <a:chExt cx="1682270" cy="766172"/>
          </a:xfrm>
        </p:grpSpPr>
        <p:sp>
          <p:nvSpPr>
            <p:cNvPr id="67" name="Retângulo 66"/>
            <p:cNvSpPr/>
            <p:nvPr/>
          </p:nvSpPr>
          <p:spPr>
            <a:xfrm>
              <a:off x="6035355" y="2213228"/>
              <a:ext cx="1679331" cy="20164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6032416" y="2401405"/>
              <a:ext cx="1679331" cy="20164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6035354" y="2589582"/>
              <a:ext cx="1679331" cy="20164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6035355" y="2777759"/>
              <a:ext cx="1679331" cy="20164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1" name="Chave Direita 70"/>
          <p:cNvSpPr/>
          <p:nvPr/>
        </p:nvSpPr>
        <p:spPr>
          <a:xfrm>
            <a:off x="7729780" y="4191786"/>
            <a:ext cx="325133" cy="733386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Chave Direita 71"/>
          <p:cNvSpPr/>
          <p:nvPr/>
        </p:nvSpPr>
        <p:spPr>
          <a:xfrm>
            <a:off x="7706033" y="5153048"/>
            <a:ext cx="325133" cy="733386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CaixaDeTexto 72"/>
          <p:cNvSpPr txBox="1"/>
          <p:nvPr/>
        </p:nvSpPr>
        <p:spPr>
          <a:xfrm>
            <a:off x="8048732" y="4370302"/>
            <a:ext cx="33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8034078" y="5322711"/>
            <a:ext cx="33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5545879" y="4108106"/>
            <a:ext cx="5686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1015</a:t>
            </a:r>
          </a:p>
          <a:p>
            <a:r>
              <a:rPr lang="pt-BR" sz="1400" dirty="0"/>
              <a:t>1016</a:t>
            </a:r>
          </a:p>
          <a:p>
            <a:r>
              <a:rPr lang="pt-BR" sz="1400" dirty="0"/>
              <a:t>1017</a:t>
            </a:r>
          </a:p>
          <a:p>
            <a:r>
              <a:rPr lang="pt-BR" sz="1400" dirty="0"/>
              <a:t>1018</a:t>
            </a:r>
          </a:p>
          <a:p>
            <a:endParaRPr lang="pt-BR" sz="2000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5545979" y="5074761"/>
            <a:ext cx="5686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1020</a:t>
            </a:r>
          </a:p>
          <a:p>
            <a:r>
              <a:rPr lang="pt-BR" sz="1400" dirty="0"/>
              <a:t>1021</a:t>
            </a:r>
          </a:p>
          <a:p>
            <a:r>
              <a:rPr lang="pt-BR" sz="1400" dirty="0"/>
              <a:t>1022</a:t>
            </a:r>
          </a:p>
          <a:p>
            <a:r>
              <a:rPr lang="pt-BR" sz="1400" dirty="0"/>
              <a:t>1023</a:t>
            </a:r>
          </a:p>
          <a:p>
            <a:endParaRPr lang="pt-BR" sz="200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6641379" y="3377180"/>
            <a:ext cx="49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6233747" y="4383766"/>
            <a:ext cx="568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10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6233748" y="5353844"/>
            <a:ext cx="503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20</a:t>
            </a:r>
            <a:endParaRPr lang="pt-BR" sz="2400" dirty="0">
              <a:solidFill>
                <a:srgbClr val="FF0000"/>
              </a:solidFill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6343652" y="4491183"/>
            <a:ext cx="345341" cy="2595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/>
          <p:cNvCxnSpPr/>
          <p:nvPr/>
        </p:nvCxnSpPr>
        <p:spPr>
          <a:xfrm>
            <a:off x="6297835" y="5424655"/>
            <a:ext cx="345341" cy="2595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0EDB6040-CFFB-435F-8836-9511B133C425}"/>
              </a:ext>
            </a:extLst>
          </p:cNvPr>
          <p:cNvSpPr txBox="1"/>
          <p:nvPr/>
        </p:nvSpPr>
        <p:spPr>
          <a:xfrm>
            <a:off x="6952135" y="4379097"/>
            <a:ext cx="504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6D41E995-9E2F-4767-A877-EB3CF0B542D1}"/>
              </a:ext>
            </a:extLst>
          </p:cNvPr>
          <p:cNvSpPr txBox="1"/>
          <p:nvPr/>
        </p:nvSpPr>
        <p:spPr>
          <a:xfrm>
            <a:off x="7003261" y="5326558"/>
            <a:ext cx="51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7150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2" grpId="0"/>
      <p:bldP spid="77" grpId="0"/>
      <p:bldP spid="78" grpId="0"/>
      <p:bldP spid="79" grpId="0"/>
      <p:bldP spid="81" grpId="0"/>
      <p:bldP spid="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967154"/>
            <a:ext cx="8440615" cy="520510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dirty="0"/>
              <a:t>Como C passa argumento para funções usando "</a:t>
            </a:r>
            <a:r>
              <a:rPr lang="pt-BR" b="1" dirty="0">
                <a:solidFill>
                  <a:srgbClr val="00B0F0"/>
                </a:solidFill>
              </a:rPr>
              <a:t>chamada por valor</a:t>
            </a:r>
            <a:r>
              <a:rPr lang="pt-BR" dirty="0"/>
              <a:t>", a função chamada </a:t>
            </a:r>
            <a:r>
              <a:rPr lang="pt-BR" b="1" dirty="0">
                <a:solidFill>
                  <a:srgbClr val="00B0F0"/>
                </a:solidFill>
              </a:rPr>
              <a:t>não</a:t>
            </a:r>
            <a:r>
              <a:rPr lang="pt-BR" dirty="0"/>
              <a:t> pode alterar diretamente uma variável na função chamadora.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Por causa da chamada por valor, troca( ) </a:t>
            </a:r>
            <a:r>
              <a:rPr lang="pt-BR" b="1" dirty="0">
                <a:solidFill>
                  <a:srgbClr val="00B0F0"/>
                </a:solidFill>
              </a:rPr>
              <a:t>não</a:t>
            </a:r>
            <a:r>
              <a:rPr lang="pt-BR" dirty="0"/>
              <a:t> pode afetar os argumentos a e b na rotina que chama. Na verdade, como é feito uma cópia do valor do argumento para a nova variável, só esta é alterada, ou seja, trocamos apenas x e y.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Felizmente, há uma maneira de obter o efeito desejado. O programa chamador passa os endereços dos valores a serem permutados:</a:t>
            </a:r>
          </a:p>
          <a:p>
            <a:pPr algn="ctr"/>
            <a:r>
              <a:rPr lang="pt-BR" dirty="0"/>
              <a:t> </a:t>
            </a:r>
            <a:r>
              <a:rPr lang="pt-BR" b="1" dirty="0"/>
              <a:t>troca(</a:t>
            </a:r>
            <a:r>
              <a:rPr lang="pt-BR" sz="3000" b="1" dirty="0">
                <a:solidFill>
                  <a:srgbClr val="00B0F0"/>
                </a:solidFill>
              </a:rPr>
              <a:t>&amp;</a:t>
            </a:r>
            <a:r>
              <a:rPr lang="pt-BR" b="1" dirty="0" err="1"/>
              <a:t>a,</a:t>
            </a:r>
            <a:r>
              <a:rPr lang="pt-BR" sz="3000" b="1" dirty="0" err="1">
                <a:solidFill>
                  <a:srgbClr val="00B0F0"/>
                </a:solidFill>
              </a:rPr>
              <a:t>&amp;</a:t>
            </a:r>
            <a:r>
              <a:rPr lang="pt-BR" b="1" dirty="0" err="1"/>
              <a:t>b</a:t>
            </a:r>
            <a:r>
              <a:rPr lang="pt-BR" b="1" dirty="0"/>
              <a:t>);</a:t>
            </a:r>
            <a:endParaRPr lang="pt-BR" dirty="0"/>
          </a:p>
          <a:p>
            <a:pPr algn="just"/>
            <a:r>
              <a:rPr lang="pt-BR" dirty="0"/>
              <a:t>E na função troca( ), os argumentos são declarados como </a:t>
            </a:r>
            <a:r>
              <a:rPr lang="pt-BR" b="1" dirty="0">
                <a:solidFill>
                  <a:srgbClr val="00B0F0"/>
                </a:solidFill>
              </a:rPr>
              <a:t>ponteiros</a:t>
            </a:r>
            <a:r>
              <a:rPr lang="pt-BR" dirty="0"/>
              <a:t>, e as variáveis atuais são acessadas através deles.</a:t>
            </a:r>
          </a:p>
          <a:p>
            <a:pPr algn="ctr"/>
            <a:endParaRPr lang="pt-BR" b="1" dirty="0">
              <a:sym typeface="Symbol" panose="05050102010706020507" pitchFamily="18" charset="2"/>
            </a:endParaRPr>
          </a:p>
          <a:p>
            <a:pPr algn="ctr"/>
            <a:r>
              <a:rPr lang="pt-BR" b="1" dirty="0">
                <a:sym typeface="Symbol" panose="05050102010706020507" pitchFamily="18" charset="2"/>
              </a:rPr>
              <a:t></a:t>
            </a:r>
            <a:r>
              <a:rPr lang="pt-BR" b="1" dirty="0"/>
              <a:t> </a:t>
            </a:r>
            <a:r>
              <a:rPr lang="en-US" b="1" dirty="0">
                <a:solidFill>
                  <a:srgbClr val="00B0F0"/>
                </a:solidFill>
              </a:rPr>
              <a:t>Para que </a:t>
            </a:r>
            <a:r>
              <a:rPr lang="en-US" b="1" dirty="0" err="1">
                <a:solidFill>
                  <a:srgbClr val="00B0F0"/>
                </a:solidFill>
              </a:rPr>
              <a:t>uma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função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gere</a:t>
            </a:r>
            <a:r>
              <a:rPr lang="en-US" b="1" dirty="0">
                <a:solidFill>
                  <a:srgbClr val="00B0F0"/>
                </a:solidFill>
              </a:rPr>
              <a:t> o </a:t>
            </a:r>
            <a:r>
              <a:rPr lang="en-US" b="1" dirty="0" err="1">
                <a:solidFill>
                  <a:srgbClr val="00B0F0"/>
                </a:solidFill>
              </a:rPr>
              <a:t>efeito</a:t>
            </a:r>
            <a:r>
              <a:rPr lang="en-US" b="1" dirty="0">
                <a:solidFill>
                  <a:srgbClr val="00B0F0"/>
                </a:solidFill>
              </a:rPr>
              <a:t> de </a:t>
            </a:r>
            <a:r>
              <a:rPr lang="en-US" b="1" dirty="0" err="1">
                <a:solidFill>
                  <a:srgbClr val="00B0F0"/>
                </a:solidFill>
              </a:rPr>
              <a:t>chamada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por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referência</a:t>
            </a:r>
            <a:r>
              <a:rPr lang="en-US" b="1" dirty="0">
                <a:solidFill>
                  <a:srgbClr val="00B0F0"/>
                </a:solidFill>
              </a:rPr>
              <a:t>, </a:t>
            </a:r>
            <a:r>
              <a:rPr lang="en-US" b="1" dirty="0" err="1">
                <a:solidFill>
                  <a:srgbClr val="00B0F0"/>
                </a:solidFill>
              </a:rPr>
              <a:t>ponteiros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devem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ser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usados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na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declaração</a:t>
            </a:r>
            <a:r>
              <a:rPr lang="en-US" b="1" dirty="0">
                <a:solidFill>
                  <a:srgbClr val="00B0F0"/>
                </a:solidFill>
              </a:rPr>
              <a:t> da </a:t>
            </a:r>
            <a:r>
              <a:rPr lang="en-US" b="1" dirty="0" err="1">
                <a:solidFill>
                  <a:srgbClr val="00B0F0"/>
                </a:solidFill>
              </a:rPr>
              <a:t>lista</a:t>
            </a:r>
            <a:r>
              <a:rPr lang="en-US" b="1" dirty="0">
                <a:solidFill>
                  <a:srgbClr val="00B0F0"/>
                </a:solidFill>
              </a:rPr>
              <a:t> de </a:t>
            </a:r>
            <a:r>
              <a:rPr lang="en-US" b="1" dirty="0" err="1">
                <a:solidFill>
                  <a:srgbClr val="00B0F0"/>
                </a:solidFill>
              </a:rPr>
              <a:t>argumentos</a:t>
            </a:r>
            <a:r>
              <a:rPr lang="en-US" b="1" dirty="0">
                <a:solidFill>
                  <a:srgbClr val="00B0F0"/>
                </a:solidFill>
              </a:rPr>
              <a:t> e a </a:t>
            </a:r>
            <a:r>
              <a:rPr lang="en-US" b="1" dirty="0" err="1">
                <a:solidFill>
                  <a:srgbClr val="00B0F0"/>
                </a:solidFill>
              </a:rPr>
              <a:t>função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chamadora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deve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mandar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endereços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como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argumentos</a:t>
            </a:r>
            <a:r>
              <a:rPr lang="en-US" b="1" dirty="0">
                <a:solidFill>
                  <a:srgbClr val="00B0F0"/>
                </a:solidFill>
              </a:rPr>
              <a:t>.</a:t>
            </a:r>
            <a:endParaRPr lang="pt-BR" b="1" dirty="0">
              <a:solidFill>
                <a:srgbClr val="00B0F0"/>
              </a:solidFill>
            </a:endParaRPr>
          </a:p>
          <a:p>
            <a:endParaRPr lang="pt-B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941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Chamada por Referência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69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 err="1"/>
              <a:t>main</a:t>
            </a:r>
            <a:r>
              <a:rPr lang="es-ES_tradnl" dirty="0"/>
              <a:t>(  )</a:t>
            </a:r>
            <a:endParaRPr lang="pt-BR" dirty="0"/>
          </a:p>
          <a:p>
            <a:r>
              <a:rPr lang="es-ES_tradnl" dirty="0"/>
              <a:t>{</a:t>
            </a:r>
            <a:endParaRPr lang="pt-BR" dirty="0"/>
          </a:p>
          <a:p>
            <a:r>
              <a:rPr lang="es-ES_tradnl" dirty="0"/>
              <a:t>  </a:t>
            </a:r>
            <a:r>
              <a:rPr lang="es-ES_tradnl" dirty="0" err="1"/>
              <a:t>int</a:t>
            </a:r>
            <a:r>
              <a:rPr lang="es-ES_tradnl" dirty="0"/>
              <a:t>  a, b;</a:t>
            </a:r>
          </a:p>
          <a:p>
            <a:r>
              <a:rPr lang="es-ES_tradnl" dirty="0"/>
              <a:t>  a=10, b=20;</a:t>
            </a:r>
            <a:endParaRPr lang="pt-BR" dirty="0"/>
          </a:p>
          <a:p>
            <a:r>
              <a:rPr lang="es-ES_tradnl" dirty="0"/>
              <a:t>  </a:t>
            </a:r>
            <a:r>
              <a:rPr lang="es-ES_tradnl" sz="2600" dirty="0"/>
              <a:t>troca(</a:t>
            </a:r>
            <a:r>
              <a:rPr lang="es-ES_tradnl" sz="3000" dirty="0">
                <a:solidFill>
                  <a:srgbClr val="FF0000"/>
                </a:solidFill>
              </a:rPr>
              <a:t>&amp;</a:t>
            </a:r>
            <a:r>
              <a:rPr lang="es-ES_tradnl" sz="2600" dirty="0"/>
              <a:t>a</a:t>
            </a:r>
            <a:r>
              <a:rPr lang="es-ES_tradnl" dirty="0"/>
              <a:t> ,</a:t>
            </a:r>
            <a:r>
              <a:rPr lang="es-ES_tradnl" sz="3000" dirty="0">
                <a:solidFill>
                  <a:srgbClr val="FF0000"/>
                </a:solidFill>
              </a:rPr>
              <a:t>&amp;</a:t>
            </a:r>
            <a:r>
              <a:rPr lang="es-ES_tradnl" dirty="0"/>
              <a:t>b);</a:t>
            </a:r>
            <a:endParaRPr lang="pt-BR" dirty="0"/>
          </a:p>
          <a:p>
            <a:r>
              <a:rPr lang="es-ES_tradnl" dirty="0"/>
              <a:t>}</a:t>
            </a:r>
          </a:p>
          <a:p>
            <a:r>
              <a:rPr lang="es-ES_tradnl" dirty="0" err="1"/>
              <a:t>void</a:t>
            </a:r>
            <a:r>
              <a:rPr lang="es-ES_tradnl" dirty="0"/>
              <a:t>   troca(</a:t>
            </a:r>
            <a:r>
              <a:rPr lang="es-ES_tradnl" dirty="0" err="1"/>
              <a:t>int</a:t>
            </a:r>
            <a:r>
              <a:rPr lang="es-ES_tradnl" dirty="0"/>
              <a:t> </a:t>
            </a:r>
            <a:r>
              <a:rPr lang="es-ES_tradnl" sz="2800" dirty="0">
                <a:solidFill>
                  <a:srgbClr val="FF0000"/>
                </a:solidFill>
              </a:rPr>
              <a:t>*</a:t>
            </a:r>
            <a:r>
              <a:rPr lang="es-ES_tradnl" dirty="0"/>
              <a:t>x, </a:t>
            </a:r>
            <a:r>
              <a:rPr lang="es-ES_tradnl" dirty="0" err="1"/>
              <a:t>int</a:t>
            </a:r>
            <a:r>
              <a:rPr lang="es-ES_tradnl" dirty="0"/>
              <a:t> </a:t>
            </a:r>
            <a:r>
              <a:rPr lang="es-ES_tradnl" sz="2800" dirty="0">
                <a:solidFill>
                  <a:srgbClr val="FF0000"/>
                </a:solidFill>
              </a:rPr>
              <a:t>*</a:t>
            </a:r>
            <a:r>
              <a:rPr lang="es-ES_tradnl" dirty="0"/>
              <a:t>y)</a:t>
            </a:r>
            <a:endParaRPr lang="pt-BR" dirty="0"/>
          </a:p>
          <a:p>
            <a:r>
              <a:rPr lang="es-ES_tradnl" dirty="0"/>
              <a:t>{</a:t>
            </a:r>
            <a:endParaRPr lang="pt-BR" dirty="0"/>
          </a:p>
          <a:p>
            <a:r>
              <a:rPr lang="es-ES_tradnl" dirty="0"/>
              <a:t>  </a:t>
            </a:r>
            <a:r>
              <a:rPr lang="es-ES_tradnl" dirty="0" err="1"/>
              <a:t>int</a:t>
            </a:r>
            <a:r>
              <a:rPr lang="es-ES_tradnl" dirty="0"/>
              <a:t>  </a:t>
            </a:r>
            <a:r>
              <a:rPr lang="es-ES_tradnl" dirty="0" err="1"/>
              <a:t>temp</a:t>
            </a:r>
            <a:r>
              <a:rPr lang="es-ES_tradnl" dirty="0"/>
              <a:t>;</a:t>
            </a:r>
          </a:p>
          <a:p>
            <a:r>
              <a:rPr lang="es-ES_tradnl" dirty="0"/>
              <a:t>  </a:t>
            </a:r>
            <a:r>
              <a:rPr lang="es-ES_tradnl" dirty="0" err="1"/>
              <a:t>temp</a:t>
            </a:r>
            <a:r>
              <a:rPr lang="es-ES_tradnl" dirty="0"/>
              <a:t> = </a:t>
            </a:r>
            <a:r>
              <a:rPr lang="es-ES_tradnl" sz="2800" dirty="0">
                <a:solidFill>
                  <a:srgbClr val="FF0000"/>
                </a:solidFill>
              </a:rPr>
              <a:t>*</a:t>
            </a:r>
            <a:r>
              <a:rPr lang="es-ES_tradnl" dirty="0"/>
              <a:t>x;</a:t>
            </a:r>
            <a:endParaRPr lang="pt-BR" dirty="0"/>
          </a:p>
          <a:p>
            <a:r>
              <a:rPr lang="es-ES_tradnl" dirty="0"/>
              <a:t>  </a:t>
            </a:r>
            <a:r>
              <a:rPr lang="es-ES_tradnl" sz="2800" dirty="0">
                <a:solidFill>
                  <a:srgbClr val="FF0000"/>
                </a:solidFill>
              </a:rPr>
              <a:t>*</a:t>
            </a:r>
            <a:r>
              <a:rPr lang="es-ES_tradnl" dirty="0"/>
              <a:t>x = </a:t>
            </a:r>
            <a:r>
              <a:rPr lang="es-ES_tradnl" sz="2800" dirty="0">
                <a:solidFill>
                  <a:srgbClr val="FF0000"/>
                </a:solidFill>
              </a:rPr>
              <a:t>*</a:t>
            </a:r>
            <a:r>
              <a:rPr lang="es-ES_tradnl" dirty="0"/>
              <a:t>y;</a:t>
            </a:r>
            <a:endParaRPr lang="pt-BR" dirty="0"/>
          </a:p>
          <a:p>
            <a:r>
              <a:rPr lang="es-ES_tradnl" dirty="0"/>
              <a:t>  </a:t>
            </a:r>
            <a:r>
              <a:rPr lang="es-ES_tradnl" sz="2800" dirty="0">
                <a:solidFill>
                  <a:srgbClr val="FF0000"/>
                </a:solidFill>
              </a:rPr>
              <a:t>*</a:t>
            </a:r>
            <a:r>
              <a:rPr lang="es-ES_tradnl" dirty="0"/>
              <a:t>y = </a:t>
            </a:r>
            <a:r>
              <a:rPr lang="es-ES_tradnl" dirty="0" err="1"/>
              <a:t>temp</a:t>
            </a:r>
            <a:r>
              <a:rPr lang="es-ES_tradnl" dirty="0"/>
              <a:t>;</a:t>
            </a:r>
            <a:endParaRPr lang="pt-BR" dirty="0"/>
          </a:p>
          <a:p>
            <a:r>
              <a:rPr lang="es-ES_tradnl" dirty="0"/>
              <a:t>}</a:t>
            </a:r>
            <a:endParaRPr lang="pt-BR" dirty="0"/>
          </a:p>
          <a:p>
            <a:endParaRPr lang="pt-BR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37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Chamada por Referência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/>
          <p:cNvGrpSpPr/>
          <p:nvPr/>
        </p:nvGrpSpPr>
        <p:grpSpPr>
          <a:xfrm>
            <a:off x="6038292" y="1172846"/>
            <a:ext cx="1682268" cy="5057415"/>
            <a:chOff x="3732333" y="1325544"/>
            <a:chExt cx="1682268" cy="5057415"/>
          </a:xfrm>
        </p:grpSpPr>
        <p:sp>
          <p:nvSpPr>
            <p:cNvPr id="17" name="Retângulo 16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735270" y="1325544"/>
              <a:ext cx="1679331" cy="20164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Chave Direita 7"/>
          <p:cNvSpPr/>
          <p:nvPr/>
        </p:nvSpPr>
        <p:spPr>
          <a:xfrm>
            <a:off x="7720560" y="1185504"/>
            <a:ext cx="325133" cy="822880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8106432" y="1408963"/>
            <a:ext cx="41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11" name="Chave Direita 10"/>
          <p:cNvSpPr/>
          <p:nvPr/>
        </p:nvSpPr>
        <p:spPr>
          <a:xfrm>
            <a:off x="7737552" y="2220521"/>
            <a:ext cx="325133" cy="733386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8160107" y="2408427"/>
            <a:ext cx="33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534263" y="1137306"/>
            <a:ext cx="60378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1000</a:t>
            </a:r>
          </a:p>
          <a:p>
            <a:r>
              <a:rPr lang="pt-BR" sz="1400" dirty="0"/>
              <a:t>1001</a:t>
            </a:r>
          </a:p>
          <a:p>
            <a:r>
              <a:rPr lang="pt-BR" sz="1400" dirty="0"/>
              <a:t>1002</a:t>
            </a:r>
          </a:p>
          <a:p>
            <a:r>
              <a:rPr lang="pt-BR" sz="1400" dirty="0"/>
              <a:t>1003</a:t>
            </a:r>
          </a:p>
          <a:p>
            <a:endParaRPr lang="pt-BR" sz="20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532175" y="2134656"/>
            <a:ext cx="5783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1005</a:t>
            </a:r>
          </a:p>
          <a:p>
            <a:r>
              <a:rPr lang="pt-BR" sz="1400" dirty="0"/>
              <a:t>1006</a:t>
            </a:r>
          </a:p>
          <a:p>
            <a:r>
              <a:rPr lang="pt-BR" sz="1400" dirty="0"/>
              <a:t>1007</a:t>
            </a:r>
          </a:p>
          <a:p>
            <a:r>
              <a:rPr lang="pt-BR" sz="1400" dirty="0"/>
              <a:t>1008</a:t>
            </a:r>
          </a:p>
          <a:p>
            <a:endParaRPr lang="pt-BR" sz="2000" dirty="0"/>
          </a:p>
        </p:txBody>
      </p:sp>
      <p:sp>
        <p:nvSpPr>
          <p:cNvPr id="36" name="Chave Direita 35"/>
          <p:cNvSpPr/>
          <p:nvPr/>
        </p:nvSpPr>
        <p:spPr>
          <a:xfrm>
            <a:off x="7714686" y="3172745"/>
            <a:ext cx="325133" cy="778201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7997361" y="3334726"/>
            <a:ext cx="80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temp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5534263" y="3074951"/>
            <a:ext cx="5686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1010</a:t>
            </a:r>
          </a:p>
          <a:p>
            <a:r>
              <a:rPr lang="pt-BR" sz="1400" dirty="0"/>
              <a:t>1011</a:t>
            </a:r>
          </a:p>
          <a:p>
            <a:r>
              <a:rPr lang="pt-BR" sz="1400" dirty="0"/>
              <a:t>1012</a:t>
            </a:r>
          </a:p>
          <a:p>
            <a:r>
              <a:rPr lang="pt-BR" sz="1400" dirty="0"/>
              <a:t>1013</a:t>
            </a:r>
          </a:p>
          <a:p>
            <a:endParaRPr lang="pt-BR" sz="2000" dirty="0"/>
          </a:p>
        </p:txBody>
      </p:sp>
      <p:sp>
        <p:nvSpPr>
          <p:cNvPr id="41" name="Retângulo 40"/>
          <p:cNvSpPr/>
          <p:nvPr/>
        </p:nvSpPr>
        <p:spPr>
          <a:xfrm>
            <a:off x="6041229" y="1378608"/>
            <a:ext cx="1679331" cy="2016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6041229" y="1593629"/>
            <a:ext cx="1679331" cy="2016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6041229" y="1806742"/>
            <a:ext cx="1679331" cy="2016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6041229" y="2018879"/>
            <a:ext cx="1679331" cy="201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/>
          <p:cNvGrpSpPr/>
          <p:nvPr/>
        </p:nvGrpSpPr>
        <p:grpSpPr>
          <a:xfrm>
            <a:off x="6032416" y="2213228"/>
            <a:ext cx="1682270" cy="766172"/>
            <a:chOff x="6032416" y="2213228"/>
            <a:chExt cx="1682270" cy="766172"/>
          </a:xfrm>
        </p:grpSpPr>
        <p:sp>
          <p:nvSpPr>
            <p:cNvPr id="48" name="Retângulo 47"/>
            <p:cNvSpPr/>
            <p:nvPr/>
          </p:nvSpPr>
          <p:spPr>
            <a:xfrm>
              <a:off x="6035355" y="2213228"/>
              <a:ext cx="1679331" cy="20164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6032416" y="2401405"/>
              <a:ext cx="1679331" cy="20164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6035354" y="2589582"/>
              <a:ext cx="1679331" cy="20164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6035355" y="2777759"/>
              <a:ext cx="1679331" cy="20164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3" name="Agrupar 52"/>
          <p:cNvGrpSpPr/>
          <p:nvPr/>
        </p:nvGrpSpPr>
        <p:grpSpPr>
          <a:xfrm>
            <a:off x="6026135" y="3184775"/>
            <a:ext cx="1682270" cy="766172"/>
            <a:chOff x="6032416" y="2213228"/>
            <a:chExt cx="1682270" cy="766172"/>
          </a:xfrm>
        </p:grpSpPr>
        <p:sp>
          <p:nvSpPr>
            <p:cNvPr id="54" name="Retângulo 53"/>
            <p:cNvSpPr/>
            <p:nvPr/>
          </p:nvSpPr>
          <p:spPr>
            <a:xfrm>
              <a:off x="6035355" y="2213228"/>
              <a:ext cx="1679331" cy="20164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6032416" y="2401405"/>
              <a:ext cx="1679331" cy="20164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6035354" y="2589582"/>
              <a:ext cx="1679331" cy="20164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6035355" y="2777759"/>
              <a:ext cx="1679331" cy="20164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57"/>
          <p:cNvSpPr/>
          <p:nvPr/>
        </p:nvSpPr>
        <p:spPr>
          <a:xfrm>
            <a:off x="6044168" y="2953907"/>
            <a:ext cx="1679331" cy="201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/>
          <p:cNvSpPr/>
          <p:nvPr/>
        </p:nvSpPr>
        <p:spPr>
          <a:xfrm>
            <a:off x="6038292" y="3968145"/>
            <a:ext cx="1679331" cy="201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/>
          <p:cNvSpPr/>
          <p:nvPr/>
        </p:nvSpPr>
        <p:spPr>
          <a:xfrm>
            <a:off x="6032012" y="4182125"/>
            <a:ext cx="1679331" cy="2016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/>
          <p:cNvSpPr/>
          <p:nvPr/>
        </p:nvSpPr>
        <p:spPr>
          <a:xfrm>
            <a:off x="6029073" y="4370302"/>
            <a:ext cx="1679331" cy="201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/>
          <p:cNvSpPr/>
          <p:nvPr/>
        </p:nvSpPr>
        <p:spPr>
          <a:xfrm>
            <a:off x="6032011" y="4558479"/>
            <a:ext cx="1679331" cy="2016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6032012" y="4746656"/>
            <a:ext cx="1679331" cy="201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/>
          <p:cNvSpPr/>
          <p:nvPr/>
        </p:nvSpPr>
        <p:spPr>
          <a:xfrm>
            <a:off x="6041228" y="4937355"/>
            <a:ext cx="1679331" cy="201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6" name="Agrupar 65"/>
          <p:cNvGrpSpPr/>
          <p:nvPr/>
        </p:nvGrpSpPr>
        <p:grpSpPr>
          <a:xfrm>
            <a:off x="6040931" y="5144005"/>
            <a:ext cx="1682270" cy="766172"/>
            <a:chOff x="6032416" y="2213228"/>
            <a:chExt cx="1682270" cy="766172"/>
          </a:xfrm>
        </p:grpSpPr>
        <p:sp>
          <p:nvSpPr>
            <p:cNvPr id="67" name="Retângulo 66"/>
            <p:cNvSpPr/>
            <p:nvPr/>
          </p:nvSpPr>
          <p:spPr>
            <a:xfrm>
              <a:off x="6035355" y="2213228"/>
              <a:ext cx="1679331" cy="2016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6032416" y="2401405"/>
              <a:ext cx="1679331" cy="2016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6035354" y="2589582"/>
              <a:ext cx="1679331" cy="2016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6035355" y="2777759"/>
              <a:ext cx="1679331" cy="2016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3" name="CaixaDeTexto 72"/>
          <p:cNvSpPr txBox="1"/>
          <p:nvPr/>
        </p:nvSpPr>
        <p:spPr>
          <a:xfrm>
            <a:off x="7710198" y="4088791"/>
            <a:ext cx="33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7717623" y="4461373"/>
            <a:ext cx="33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5538873" y="4105777"/>
            <a:ext cx="5686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1015</a:t>
            </a:r>
          </a:p>
          <a:p>
            <a:endParaRPr lang="pt-BR" sz="1400" dirty="0"/>
          </a:p>
          <a:p>
            <a:r>
              <a:rPr lang="pt-BR" sz="1400" dirty="0"/>
              <a:t>1017</a:t>
            </a:r>
          </a:p>
          <a:p>
            <a:endParaRPr lang="pt-BR" sz="1400" dirty="0"/>
          </a:p>
          <a:p>
            <a:endParaRPr lang="pt-BR" sz="200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6641379" y="3377180"/>
            <a:ext cx="49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6459302" y="4093655"/>
            <a:ext cx="72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1000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6463866" y="4469020"/>
            <a:ext cx="72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1005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6289482" y="1342060"/>
            <a:ext cx="536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10 </a:t>
            </a:r>
            <a:endParaRPr lang="pt-BR" sz="2400" dirty="0">
              <a:solidFill>
                <a:srgbClr val="FF0000"/>
              </a:solidFill>
            </a:endParaRPr>
          </a:p>
        </p:txBody>
      </p:sp>
      <p:sp>
        <p:nvSpPr>
          <p:cNvPr id="83" name="CaixaDeTexto 82"/>
          <p:cNvSpPr txBox="1"/>
          <p:nvPr/>
        </p:nvSpPr>
        <p:spPr>
          <a:xfrm>
            <a:off x="6232642" y="2312965"/>
            <a:ext cx="578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20</a:t>
            </a:r>
            <a:endParaRPr lang="pt-BR" sz="2400" dirty="0">
              <a:solidFill>
                <a:srgbClr val="FF0000"/>
              </a:solidFill>
            </a:endParaRPr>
          </a:p>
        </p:txBody>
      </p:sp>
      <p:cxnSp>
        <p:nvCxnSpPr>
          <p:cNvPr id="84" name="Conector reto 83"/>
          <p:cNvCxnSpPr/>
          <p:nvPr/>
        </p:nvCxnSpPr>
        <p:spPr>
          <a:xfrm>
            <a:off x="6374706" y="1406364"/>
            <a:ext cx="345341" cy="2595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/>
          <p:cNvCxnSpPr/>
          <p:nvPr/>
        </p:nvCxnSpPr>
        <p:spPr>
          <a:xfrm>
            <a:off x="6306792" y="2372178"/>
            <a:ext cx="345341" cy="2595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ECA5CE83-313C-469F-85E7-6A2D8D1C1123}"/>
              </a:ext>
            </a:extLst>
          </p:cNvPr>
          <p:cNvSpPr txBox="1"/>
          <p:nvPr/>
        </p:nvSpPr>
        <p:spPr>
          <a:xfrm>
            <a:off x="6990658" y="1331831"/>
            <a:ext cx="504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AB6F56F0-3A65-47F9-B834-028D85417954}"/>
              </a:ext>
            </a:extLst>
          </p:cNvPr>
          <p:cNvSpPr txBox="1"/>
          <p:nvPr/>
        </p:nvSpPr>
        <p:spPr>
          <a:xfrm>
            <a:off x="6942543" y="2308488"/>
            <a:ext cx="523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710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81" grpId="0"/>
      <p:bldP spid="82" grpId="0"/>
      <p:bldP spid="83" grpId="0"/>
      <p:bldP spid="52" grpId="0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 </a:t>
            </a: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Resumo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802953896"/>
              </p:ext>
            </p:extLst>
          </p:nvPr>
        </p:nvGraphicFramePr>
        <p:xfrm>
          <a:off x="457200" y="1322773"/>
          <a:ext cx="7799033" cy="4803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4580" name="Picture 4" descr="Resultado de imagem para icon problem solvi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19342" y="15033"/>
            <a:ext cx="1624658" cy="16246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3737045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Vamos fazer um Exemplo??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F78C41-13B8-436E-A70B-3D6A4F17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77" y="1890944"/>
            <a:ext cx="8673480" cy="325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90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4971</TotalTime>
  <Words>1883</Words>
  <Application>Microsoft Office PowerPoint</Application>
  <PresentationFormat>Apresentação na tela (4:3)</PresentationFormat>
  <Paragraphs>652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</vt:lpstr>
      <vt:lpstr>Times New Roman</vt:lpstr>
      <vt:lpstr>Office Theme</vt:lpstr>
      <vt:lpstr>Apresentação do PowerPoint</vt:lpstr>
      <vt:lpstr>PROGRAMAÇÃO ESTRUTURADA  - TEORIA</vt:lpstr>
      <vt:lpstr>PROGRAMAÇÃO ESTRUTURADA  - TEORIA </vt:lpstr>
      <vt:lpstr>Apresentação do PowerPoint</vt:lpstr>
      <vt:lpstr>Apresentação do PowerPoint</vt:lpstr>
      <vt:lpstr>Apresentação do PowerPoint</vt:lpstr>
      <vt:lpstr>Apresentação do PowerPoint</vt:lpstr>
      <vt:lpstr> Resumo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Atua Agencia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Atua</dc:creator>
  <cp:lastModifiedBy>Andrea Braga</cp:lastModifiedBy>
  <cp:revision>426</cp:revision>
  <cp:lastPrinted>2018-08-03T17:29:08Z</cp:lastPrinted>
  <dcterms:created xsi:type="dcterms:W3CDTF">2018-05-02T13:00:32Z</dcterms:created>
  <dcterms:modified xsi:type="dcterms:W3CDTF">2021-09-02T23:49:10Z</dcterms:modified>
</cp:coreProperties>
</file>