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60" r:id="rId2"/>
    <p:sldId id="444" r:id="rId3"/>
    <p:sldId id="466" r:id="rId4"/>
    <p:sldId id="519" r:id="rId5"/>
    <p:sldId id="442" r:id="rId6"/>
    <p:sldId id="492" r:id="rId7"/>
    <p:sldId id="493" r:id="rId8"/>
    <p:sldId id="494" r:id="rId9"/>
    <p:sldId id="495" r:id="rId10"/>
    <p:sldId id="496" r:id="rId11"/>
    <p:sldId id="498" r:id="rId12"/>
    <p:sldId id="497" r:id="rId13"/>
    <p:sldId id="499" r:id="rId14"/>
    <p:sldId id="502" r:id="rId15"/>
    <p:sldId id="507" r:id="rId16"/>
    <p:sldId id="508" r:id="rId17"/>
    <p:sldId id="518" r:id="rId18"/>
    <p:sldId id="516" r:id="rId19"/>
    <p:sldId id="517" r:id="rId20"/>
    <p:sldId id="510" r:id="rId21"/>
    <p:sldId id="511" r:id="rId22"/>
    <p:sldId id="512" r:id="rId23"/>
    <p:sldId id="513" r:id="rId24"/>
    <p:sldId id="514" r:id="rId25"/>
    <p:sldId id="463" r:id="rId26"/>
    <p:sldId id="509" r:id="rId27"/>
    <p:sldId id="515" r:id="rId28"/>
    <p:sldId id="477" r:id="rId2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AB9ACCCB-08B6-43D7-A770-4C7203F96338}"/>
    <pc:docChg chg="custSel modSld">
      <pc:chgData name="Andrea Braga" userId="5a83e776-00a0-4821-9a84-207bc126b66a" providerId="ADAL" clId="{AB9ACCCB-08B6-43D7-A770-4C7203F96338}" dt="2023-10-26T22:38:05.317" v="8" actId="20577"/>
      <pc:docMkLst>
        <pc:docMk/>
      </pc:docMkLst>
      <pc:sldChg chg="modSp mod">
        <pc:chgData name="Andrea Braga" userId="5a83e776-00a0-4821-9a84-207bc126b66a" providerId="ADAL" clId="{AB9ACCCB-08B6-43D7-A770-4C7203F96338}" dt="2023-10-26T22:33:43.937" v="2" actId="313"/>
        <pc:sldMkLst>
          <pc:docMk/>
          <pc:sldMk cId="2080697332" sldId="516"/>
        </pc:sldMkLst>
        <pc:spChg chg="mod">
          <ac:chgData name="Andrea Braga" userId="5a83e776-00a0-4821-9a84-207bc126b66a" providerId="ADAL" clId="{AB9ACCCB-08B6-43D7-A770-4C7203F96338}" dt="2023-10-26T22:33:43.937" v="2" actId="313"/>
          <ac:spMkLst>
            <pc:docMk/>
            <pc:sldMk cId="2080697332" sldId="516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AB9ACCCB-08B6-43D7-A770-4C7203F96338}" dt="2023-10-26T22:38:05.317" v="8" actId="20577"/>
        <pc:sldMkLst>
          <pc:docMk/>
          <pc:sldMk cId="1174201790" sldId="517"/>
        </pc:sldMkLst>
        <pc:spChg chg="mod">
          <ac:chgData name="Andrea Braga" userId="5a83e776-00a0-4821-9a84-207bc126b66a" providerId="ADAL" clId="{AB9ACCCB-08B6-43D7-A770-4C7203F96338}" dt="2023-10-26T22:38:05.317" v="8" actId="20577"/>
          <ac:spMkLst>
            <pc:docMk/>
            <pc:sldMk cId="1174201790" sldId="517"/>
            <ac:spMk id="3" creationId="{00000000-0000-0000-0000-000000000000}"/>
          </ac:spMkLst>
        </pc:spChg>
      </pc:sldChg>
    </pc:docChg>
  </pc:docChgLst>
  <pc:docChgLst>
    <pc:chgData name="Andrea Braga" userId="5a83e776-00a0-4821-9a84-207bc126b66a" providerId="ADAL" clId="{2F473B18-E08C-4AD8-973B-037C1E48D74F}"/>
    <pc:docChg chg="undo custSel addSld delSld modSld sldOrd">
      <pc:chgData name="Andrea Braga" userId="5a83e776-00a0-4821-9a84-207bc126b66a" providerId="ADAL" clId="{2F473B18-E08C-4AD8-973B-037C1E48D74F}" dt="2023-04-19T14:27:16.415" v="13" actId="20578"/>
      <pc:docMkLst>
        <pc:docMk/>
      </pc:docMkLst>
      <pc:sldChg chg="ord">
        <pc:chgData name="Andrea Braga" userId="5a83e776-00a0-4821-9a84-207bc126b66a" providerId="ADAL" clId="{2F473B18-E08C-4AD8-973B-037C1E48D74F}" dt="2023-04-19T14:27:16.415" v="13" actId="20578"/>
        <pc:sldMkLst>
          <pc:docMk/>
          <pc:sldMk cId="3963737045" sldId="463"/>
        </pc:sldMkLst>
      </pc:sldChg>
      <pc:sldChg chg="ord">
        <pc:chgData name="Andrea Braga" userId="5a83e776-00a0-4821-9a84-207bc126b66a" providerId="ADAL" clId="{2F473B18-E08C-4AD8-973B-037C1E48D74F}" dt="2023-04-19T14:27:15.754" v="12" actId="20578"/>
        <pc:sldMkLst>
          <pc:docMk/>
          <pc:sldMk cId="4114173213" sldId="509"/>
        </pc:sldMkLst>
      </pc:sldChg>
      <pc:sldChg chg="new del">
        <pc:chgData name="Andrea Braga" userId="5a83e776-00a0-4821-9a84-207bc126b66a" providerId="ADAL" clId="{2F473B18-E08C-4AD8-973B-037C1E48D74F}" dt="2023-04-19T14:18:31.952" v="1" actId="680"/>
        <pc:sldMkLst>
          <pc:docMk/>
          <pc:sldMk cId="4011779185" sldId="52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Arquivos em</a:t>
          </a:r>
        </a:p>
        <a:p>
          <a:r>
            <a:rPr lang="pt-BR" sz="2400" b="1" dirty="0"/>
            <a:t> I/O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pt-BR" sz="1800" dirty="0">
              <a:solidFill>
                <a:schemeClr val="tx1"/>
              </a:solidFill>
            </a:rPr>
            <a:t>Acesso pode ser dividido em 2 categorias:  </a:t>
          </a:r>
          <a:r>
            <a:rPr lang="pt-BR" sz="1800" b="1" dirty="0">
              <a:solidFill>
                <a:srgbClr val="00B0F0"/>
              </a:solidFill>
            </a:rPr>
            <a:t>alto-nível </a:t>
          </a:r>
          <a:r>
            <a:rPr lang="pt-BR" sz="1800" b="0" dirty="0">
              <a:solidFill>
                <a:schemeClr val="tx1"/>
              </a:solidFill>
            </a:rPr>
            <a:t>e</a:t>
          </a:r>
          <a:r>
            <a:rPr lang="pt-BR" sz="1800" b="1" dirty="0">
              <a:solidFill>
                <a:srgbClr val="00B0F0"/>
              </a:solidFill>
            </a:rPr>
            <a:t> baixo-nível </a:t>
          </a:r>
          <a:r>
            <a:rPr lang="pt-BR" sz="1800" b="0" dirty="0">
              <a:solidFill>
                <a:schemeClr val="tx1"/>
              </a:solidFill>
            </a:rPr>
            <a:t>(não é reconhecido pelo padrão ANSI)</a:t>
          </a: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>
            <a:lnSpc>
              <a:spcPct val="100000"/>
            </a:lnSpc>
            <a:buFontTx/>
            <a:buNone/>
          </a:pPr>
          <a:r>
            <a:rPr lang="en-US" dirty="0" err="1">
              <a:solidFill>
                <a:schemeClr val="tx1"/>
              </a:solidFill>
            </a:rPr>
            <a:t>Outra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maneira</a:t>
          </a:r>
          <a:r>
            <a:rPr lang="en-US" dirty="0">
              <a:solidFill>
                <a:schemeClr val="tx1"/>
              </a:solidFill>
            </a:rPr>
            <a:t>, é a forma </a:t>
          </a:r>
          <a:r>
            <a:rPr lang="en-US" dirty="0" err="1">
              <a:solidFill>
                <a:schemeClr val="tx1"/>
              </a:solidFill>
            </a:rPr>
            <a:t>como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eles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são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abertos</a:t>
          </a:r>
          <a:r>
            <a:rPr lang="en-US" dirty="0">
              <a:solidFill>
                <a:schemeClr val="tx1"/>
              </a:solidFill>
            </a:rPr>
            <a:t>:</a:t>
          </a:r>
          <a:endParaRPr lang="pt-BR" dirty="0">
            <a:solidFill>
              <a:srgbClr val="00B0F0"/>
            </a:solidFill>
          </a:endParaRP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Arquivos em</a:t>
          </a:r>
        </a:p>
        <a:p>
          <a:r>
            <a:rPr lang="pt-BR" sz="2400" b="1" dirty="0"/>
            <a:t> I/O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C261139B-6EB9-4D7A-A182-01D3211AC15D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pt-BR" sz="1800" b="1" u="none" dirty="0">
              <a:solidFill>
                <a:srgbClr val="00B0F0"/>
              </a:solidFill>
            </a:rPr>
            <a:t>Alto-nível</a:t>
          </a:r>
          <a:r>
            <a:rPr lang="pt-BR" sz="1800" b="0" u="none" dirty="0">
              <a:solidFill>
                <a:schemeClr val="tx1"/>
              </a:solidFill>
            </a:rPr>
            <a:t> – permite acessar de 4 modos:</a:t>
          </a:r>
          <a:endParaRPr lang="pt-BR" sz="1800" dirty="0">
            <a:solidFill>
              <a:schemeClr val="tx1"/>
            </a:solidFill>
          </a:endParaRPr>
        </a:p>
      </dgm:t>
    </dgm:pt>
    <dgm:pt modelId="{EDADF8EA-99CD-4DF2-8F8A-516D07FF707B}" type="parTrans" cxnId="{A63AF4F0-44AB-4134-94DE-0CA27DBBAE36}">
      <dgm:prSet/>
      <dgm:spPr/>
      <dgm:t>
        <a:bodyPr/>
        <a:lstStyle/>
        <a:p>
          <a:endParaRPr lang="pt-BR"/>
        </a:p>
      </dgm:t>
    </dgm:pt>
    <dgm:pt modelId="{C69E6D61-9FA9-4E01-81AB-655B7B336136}" type="sibTrans" cxnId="{A63AF4F0-44AB-4134-94DE-0CA27DBBAE36}">
      <dgm:prSet/>
      <dgm:spPr/>
      <dgm:t>
        <a:bodyPr/>
        <a:lstStyle/>
        <a:p>
          <a:endParaRPr lang="pt-BR"/>
        </a:p>
      </dgm:t>
    </dgm:pt>
    <dgm:pt modelId="{50FB3B91-3E12-48C3-807C-ACA2BD1ECC27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1800" b="0" u="none" dirty="0">
              <a:solidFill>
                <a:schemeClr val="tx1"/>
              </a:solidFill>
            </a:rPr>
            <a:t>1 </a:t>
          </a:r>
          <a:r>
            <a:rPr lang="pt-BR" sz="1800" b="0" u="none" dirty="0" err="1">
              <a:solidFill>
                <a:schemeClr val="tx1"/>
              </a:solidFill>
            </a:rPr>
            <a:t>caracter</a:t>
          </a:r>
          <a:r>
            <a:rPr lang="pt-BR" sz="1800" b="0" u="none" dirty="0">
              <a:solidFill>
                <a:schemeClr val="tx1"/>
              </a:solidFill>
            </a:rPr>
            <a:t> por vez</a:t>
          </a:r>
          <a:endParaRPr lang="pt-BR" sz="1800" b="0" dirty="0">
            <a:solidFill>
              <a:schemeClr val="tx1"/>
            </a:solidFill>
          </a:endParaRPr>
        </a:p>
      </dgm:t>
    </dgm:pt>
    <dgm:pt modelId="{F05C3CA2-A1C4-4FFD-8729-2FD7D995008D}" type="parTrans" cxnId="{A48CF6E3-0C9B-4A6C-BFB4-7784546AD92C}">
      <dgm:prSet/>
      <dgm:spPr/>
      <dgm:t>
        <a:bodyPr/>
        <a:lstStyle/>
        <a:p>
          <a:endParaRPr lang="pt-BR"/>
        </a:p>
      </dgm:t>
    </dgm:pt>
    <dgm:pt modelId="{3DA7E411-01E9-46AA-9327-2368CF29AA9F}" type="sibTrans" cxnId="{A48CF6E3-0C9B-4A6C-BFB4-7784546AD92C}">
      <dgm:prSet/>
      <dgm:spPr/>
      <dgm:t>
        <a:bodyPr/>
        <a:lstStyle/>
        <a:p>
          <a:endParaRPr lang="pt-BR"/>
        </a:p>
      </dgm:t>
    </dgm:pt>
    <dgm:pt modelId="{2384787F-D8EA-4BD3-8363-58F1E53E1813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1800" b="0" dirty="0" err="1">
              <a:solidFill>
                <a:schemeClr val="tx1"/>
              </a:solidFill>
            </a:rPr>
            <a:t>String</a:t>
          </a:r>
          <a:r>
            <a:rPr lang="pt-BR" sz="1800" b="0" dirty="0">
              <a:solidFill>
                <a:schemeClr val="tx1"/>
              </a:solidFill>
            </a:rPr>
            <a:t> – 1 linha por vez</a:t>
          </a:r>
        </a:p>
      </dgm:t>
    </dgm:pt>
    <dgm:pt modelId="{B14C336D-BAD9-4576-B839-CDE33FAA74FE}" type="parTrans" cxnId="{48B6E3B6-D5B7-428B-880B-83488796D21D}">
      <dgm:prSet/>
      <dgm:spPr/>
      <dgm:t>
        <a:bodyPr/>
        <a:lstStyle/>
        <a:p>
          <a:endParaRPr lang="pt-BR"/>
        </a:p>
      </dgm:t>
    </dgm:pt>
    <dgm:pt modelId="{85A960B9-A7D7-42C3-8640-41A816D1DA1A}" type="sibTrans" cxnId="{48B6E3B6-D5B7-428B-880B-83488796D21D}">
      <dgm:prSet/>
      <dgm:spPr/>
      <dgm:t>
        <a:bodyPr/>
        <a:lstStyle/>
        <a:p>
          <a:endParaRPr lang="pt-BR"/>
        </a:p>
      </dgm:t>
    </dgm:pt>
    <dgm:pt modelId="{66D4E6A1-3D34-4F34-90FA-17D9B5FC1E9B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1800" b="0" dirty="0">
              <a:solidFill>
                <a:schemeClr val="tx1"/>
              </a:solidFill>
            </a:rPr>
            <a:t>Modo Formatado</a:t>
          </a:r>
        </a:p>
      </dgm:t>
    </dgm:pt>
    <dgm:pt modelId="{0569413D-E099-44EB-B93A-EB2D61C96D0B}" type="parTrans" cxnId="{8022FE9A-F7AF-4F32-AE63-CEFA2BEBE767}">
      <dgm:prSet/>
      <dgm:spPr/>
      <dgm:t>
        <a:bodyPr/>
        <a:lstStyle/>
        <a:p>
          <a:endParaRPr lang="pt-BR"/>
        </a:p>
      </dgm:t>
    </dgm:pt>
    <dgm:pt modelId="{5456792C-87F0-4F52-95C6-F89A5218C1A8}" type="sibTrans" cxnId="{8022FE9A-F7AF-4F32-AE63-CEFA2BEBE767}">
      <dgm:prSet/>
      <dgm:spPr/>
      <dgm:t>
        <a:bodyPr/>
        <a:lstStyle/>
        <a:p>
          <a:endParaRPr lang="pt-BR"/>
        </a:p>
      </dgm:t>
    </dgm:pt>
    <dgm:pt modelId="{D5E5F721-397B-4647-83F0-13C1E7B47CE4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1800" b="1" dirty="0">
              <a:solidFill>
                <a:srgbClr val="00B0F0"/>
              </a:solidFill>
            </a:rPr>
            <a:t>Registro ou bloco</a:t>
          </a:r>
        </a:p>
      </dgm:t>
    </dgm:pt>
    <dgm:pt modelId="{B4C74A7A-2831-4E87-8661-AA0924455989}" type="parTrans" cxnId="{4651EE2D-8A1D-4F37-AFC5-4DDFCF2BB4DC}">
      <dgm:prSet/>
      <dgm:spPr/>
      <dgm:t>
        <a:bodyPr/>
        <a:lstStyle/>
        <a:p>
          <a:endParaRPr lang="pt-BR"/>
        </a:p>
      </dgm:t>
    </dgm:pt>
    <dgm:pt modelId="{351C9747-39BA-4A95-AF02-D3BCB01B22A4}" type="sibTrans" cxnId="{4651EE2D-8A1D-4F37-AFC5-4DDFCF2BB4DC}">
      <dgm:prSet/>
      <dgm:spPr/>
      <dgm:t>
        <a:bodyPr/>
        <a:lstStyle/>
        <a:p>
          <a:endParaRPr lang="pt-BR"/>
        </a:p>
      </dgm:t>
    </dgm:pt>
    <dgm:pt modelId="{F5E2A3F3-28D8-4C2C-A191-AE97388E56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dirty="0">
              <a:solidFill>
                <a:srgbClr val="00B0F0"/>
              </a:solidFill>
            </a:rPr>
            <a:t>Modo Binário </a:t>
          </a:r>
          <a:r>
            <a:rPr lang="pt-BR" dirty="0"/>
            <a:t>– imita arquivos </a:t>
          </a:r>
          <a:r>
            <a:rPr lang="pt-BR" dirty="0">
              <a:solidFill>
                <a:srgbClr val="00B0F0"/>
              </a:solidFill>
            </a:rPr>
            <a:t>MS-DOS</a:t>
          </a:r>
          <a:r>
            <a:rPr lang="pt-BR" dirty="0"/>
            <a:t> – não há conversão de dados</a:t>
          </a:r>
        </a:p>
      </dgm:t>
    </dgm:pt>
    <dgm:pt modelId="{BB894896-0124-4260-804B-20E36D9B9336}" type="parTrans" cxnId="{AE39CD65-2EDC-46FE-8E7C-C031C2980C48}">
      <dgm:prSet/>
      <dgm:spPr/>
      <dgm:t>
        <a:bodyPr/>
        <a:lstStyle/>
        <a:p>
          <a:endParaRPr lang="pt-BR"/>
        </a:p>
      </dgm:t>
    </dgm:pt>
    <dgm:pt modelId="{677065D3-D28D-4A94-828B-48D664CAA9CE}" type="sibTrans" cxnId="{AE39CD65-2EDC-46FE-8E7C-C031C2980C48}">
      <dgm:prSet/>
      <dgm:spPr/>
      <dgm:t>
        <a:bodyPr/>
        <a:lstStyle/>
        <a:p>
          <a:endParaRPr lang="pt-BR"/>
        </a:p>
      </dgm:t>
    </dgm:pt>
    <dgm:pt modelId="{30F2A36D-9B32-4D46-AC32-08B23FA82831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>
            <a:lnSpc>
              <a:spcPct val="100000"/>
            </a:lnSpc>
            <a:buFontTx/>
            <a:buNone/>
          </a:pPr>
          <a:r>
            <a:rPr lang="pt-BR" b="0" dirty="0">
              <a:solidFill>
                <a:srgbClr val="00B0F0"/>
              </a:solidFill>
            </a:rPr>
            <a:t>Modo Texto </a:t>
          </a:r>
          <a:r>
            <a:rPr lang="pt-BR" dirty="0"/>
            <a:t>– imita arquivos </a:t>
          </a:r>
          <a:r>
            <a:rPr lang="pt-BR" dirty="0">
              <a:solidFill>
                <a:srgbClr val="00B0F0"/>
              </a:solidFill>
            </a:rPr>
            <a:t>UNIX</a:t>
          </a:r>
          <a:r>
            <a:rPr lang="pt-BR" dirty="0"/>
            <a:t> – toda a informação é guardada como cadeia de caracteres</a:t>
          </a:r>
          <a:endParaRPr lang="pt-BR" dirty="0">
            <a:solidFill>
              <a:srgbClr val="00B0F0"/>
            </a:solidFill>
          </a:endParaRPr>
        </a:p>
      </dgm:t>
    </dgm:pt>
    <dgm:pt modelId="{5B0BACA4-84F4-47F1-AF04-00E95F8A05D7}" type="parTrans" cxnId="{A970B243-9480-4BBD-8A05-8686B56E3E6A}">
      <dgm:prSet/>
      <dgm:spPr/>
    </dgm:pt>
    <dgm:pt modelId="{A7804D55-28C6-4E93-99F7-571E4400126B}" type="sibTrans" cxnId="{A970B243-9480-4BBD-8A05-8686B56E3E6A}">
      <dgm:prSet/>
      <dgm:spPr/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 custScaleX="125220" custScaleY="82750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 custScaleX="155059" custScaleY="87627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 custScaleX="93152" custScaleY="77373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 custScaleX="111127" custScaleY="75610" custLinFactNeighborX="18625" custLinFactNeighborY="-474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4651EE2D-8A1D-4F37-AFC5-4DDFCF2BB4DC}" srcId="{C261139B-6EB9-4D7A-A182-01D3211AC15D}" destId="{D5E5F721-397B-4647-83F0-13C1E7B47CE4}" srcOrd="3" destOrd="0" parTransId="{B4C74A7A-2831-4E87-8661-AA0924455989}" sibTransId="{351C9747-39BA-4A95-AF02-D3BCB01B22A4}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A970B243-9480-4BBD-8A05-8686B56E3E6A}" srcId="{4A44ACF7-A404-4A67-BB81-1971072E334D}" destId="{30F2A36D-9B32-4D46-AC32-08B23FA82831}" srcOrd="1" destOrd="0" parTransId="{5B0BACA4-84F4-47F1-AF04-00E95F8A05D7}" sibTransId="{A7804D55-28C6-4E93-99F7-571E4400126B}"/>
    <dgm:cxn modelId="{AE39CD65-2EDC-46FE-8E7C-C031C2980C48}" srcId="{4A44ACF7-A404-4A67-BB81-1971072E334D}" destId="{F5E2A3F3-28D8-4C2C-A191-AE97388E56F5}" srcOrd="2" destOrd="0" parTransId="{BB894896-0124-4260-804B-20E36D9B9336}" sibTransId="{677065D3-D28D-4A94-828B-48D664CAA9CE}"/>
    <dgm:cxn modelId="{DF011769-565F-4FA2-96DB-ED3A7C8914BE}" type="presOf" srcId="{C261139B-6EB9-4D7A-A182-01D3211AC15D}" destId="{C72734E1-4903-4A50-B979-5394AF422D83}" srcOrd="0" destOrd="1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C262716E-56BE-49D6-B614-660FD64177FE}" type="presOf" srcId="{2384787F-D8EA-4BD3-8363-58F1E53E1813}" destId="{C72734E1-4903-4A50-B979-5394AF422D83}" srcOrd="0" destOrd="3" presId="urn:microsoft.com/office/officeart/2005/8/layout/vList5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7991A976-E6ED-4BB4-A6A6-323B53C66F40}" type="presOf" srcId="{D5E5F721-397B-4647-83F0-13C1E7B47CE4}" destId="{C72734E1-4903-4A50-B979-5394AF422D83}" srcOrd="0" destOrd="5" presId="urn:microsoft.com/office/officeart/2005/8/layout/vList5"/>
    <dgm:cxn modelId="{5E0F4083-F755-4D9B-9B4E-4A7EFCF048AF}" type="presOf" srcId="{66D4E6A1-3D34-4F34-90FA-17D9B5FC1E9B}" destId="{C72734E1-4903-4A50-B979-5394AF422D83}" srcOrd="0" destOrd="4" presId="urn:microsoft.com/office/officeart/2005/8/layout/vList5"/>
    <dgm:cxn modelId="{1E58AA8D-99FF-4960-8EA8-B21F651CBE1E}" type="presOf" srcId="{30F2A36D-9B32-4D46-AC32-08B23FA82831}" destId="{1566199B-7595-40F0-A9D3-EBA147979ED1}" srcOrd="0" destOrd="1" presId="urn:microsoft.com/office/officeart/2005/8/layout/vList5"/>
    <dgm:cxn modelId="{8022FE9A-F7AF-4F32-AE63-CEFA2BEBE767}" srcId="{C261139B-6EB9-4D7A-A182-01D3211AC15D}" destId="{66D4E6A1-3D34-4F34-90FA-17D9B5FC1E9B}" srcOrd="2" destOrd="0" parTransId="{0569413D-E099-44EB-B93A-EB2D61C96D0B}" sibTransId="{5456792C-87F0-4F52-95C6-F89A5218C1A8}"/>
    <dgm:cxn modelId="{E5732BA2-1314-4589-B25B-0CF4A09EA86C}" type="presOf" srcId="{50FB3B91-3E12-48C3-807C-ACA2BD1ECC27}" destId="{C72734E1-4903-4A50-B979-5394AF422D83}" srcOrd="0" destOrd="2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48B6E3B6-D5B7-428B-880B-83488796D21D}" srcId="{C261139B-6EB9-4D7A-A182-01D3211AC15D}" destId="{2384787F-D8EA-4BD3-8363-58F1E53E1813}" srcOrd="1" destOrd="0" parTransId="{B14C336D-BAD9-4576-B839-CDE33FAA74FE}" sibTransId="{85A960B9-A7D7-42C3-8640-41A816D1DA1A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A48CF6E3-0C9B-4A6C-BFB4-7784546AD92C}" srcId="{C261139B-6EB9-4D7A-A182-01D3211AC15D}" destId="{50FB3B91-3E12-48C3-807C-ACA2BD1ECC27}" srcOrd="0" destOrd="0" parTransId="{F05C3CA2-A1C4-4FFD-8729-2FD7D995008D}" sibTransId="{3DA7E411-01E9-46AA-9327-2368CF29AA9F}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A63AF4F0-44AB-4134-94DE-0CA27DBBAE36}" srcId="{999F9843-8CD2-47FE-85FD-0BD3133BBB7A}" destId="{C261139B-6EB9-4D7A-A182-01D3211AC15D}" srcOrd="1" destOrd="0" parTransId="{EDADF8EA-99CD-4DF2-8F8A-516D07FF707B}" sibTransId="{C69E6D61-9FA9-4E01-81AB-655B7B336136}"/>
    <dgm:cxn modelId="{94E67AF5-99B0-4CF2-B3F9-837A1DE427E1}" type="presOf" srcId="{F5E2A3F3-28D8-4C2C-A191-AE97388E56F5}" destId="{1566199B-7595-40F0-A9D3-EBA147979ED1}" srcOrd="0" destOrd="2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Arquivos em</a:t>
          </a:r>
        </a:p>
        <a:p>
          <a:r>
            <a:rPr lang="pt-BR" sz="2400" b="1" dirty="0"/>
            <a:t> I/O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pt-BR" sz="1800" b="1" dirty="0">
              <a:solidFill>
                <a:schemeClr val="tx1"/>
              </a:solidFill>
            </a:rPr>
            <a:t>Ponteiro para Arquivo</a:t>
          </a:r>
          <a:r>
            <a:rPr lang="pt-BR" sz="1800" dirty="0">
              <a:solidFill>
                <a:schemeClr val="tx1"/>
              </a:solidFill>
            </a:rPr>
            <a:t>: FILE   *</a:t>
          </a:r>
          <a:r>
            <a:rPr lang="pt-BR" sz="1800" dirty="0" err="1">
              <a:solidFill>
                <a:schemeClr val="tx1"/>
              </a:solidFill>
            </a:rPr>
            <a:t>fptr</a:t>
          </a:r>
          <a:endParaRPr lang="pt-BR" sz="1800" b="0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None/>
          </a:pPr>
          <a:r>
            <a:rPr lang="pt-BR" b="1" dirty="0">
              <a:solidFill>
                <a:schemeClr val="tx1"/>
              </a:solidFill>
            </a:rPr>
            <a:t>Modo Registro </a:t>
          </a:r>
          <a:r>
            <a:rPr lang="pt-BR" dirty="0"/>
            <a:t>– </a:t>
          </a:r>
          <a:r>
            <a:rPr lang="pt-BR" b="1" dirty="0">
              <a:solidFill>
                <a:srgbClr val="00B0F0"/>
              </a:solidFill>
            </a:rPr>
            <a:t>BINÁRIO</a:t>
          </a: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Arquivos em</a:t>
          </a:r>
        </a:p>
        <a:p>
          <a:r>
            <a:rPr lang="pt-BR" sz="2400" b="1" dirty="0"/>
            <a:t> I/O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C261139B-6EB9-4D7A-A182-01D3211AC15D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1" u="none" dirty="0">
              <a:solidFill>
                <a:srgbClr val="00B0F0"/>
              </a:solidFill>
            </a:rPr>
            <a:t>r </a:t>
          </a:r>
          <a:r>
            <a:rPr lang="pt-BR" sz="1800" b="0" u="none" dirty="0">
              <a:solidFill>
                <a:schemeClr val="tx1"/>
              </a:solidFill>
            </a:rPr>
            <a:t>- </a:t>
          </a:r>
          <a:r>
            <a:rPr lang="pt-BR" sz="1800" b="0" u="none" dirty="0" err="1">
              <a:solidFill>
                <a:schemeClr val="tx1"/>
              </a:solidFill>
            </a:rPr>
            <a:t>read</a:t>
          </a:r>
          <a:r>
            <a:rPr lang="pt-BR" sz="1800" b="0" u="none" dirty="0">
              <a:solidFill>
                <a:schemeClr val="tx1"/>
              </a:solidFill>
            </a:rPr>
            <a:t>     </a:t>
          </a:r>
          <a:r>
            <a:rPr lang="pt-BR" sz="1800" b="1" dirty="0">
              <a:solidFill>
                <a:srgbClr val="00B0F0"/>
              </a:solidFill>
            </a:rPr>
            <a:t>w </a:t>
          </a:r>
          <a:r>
            <a:rPr lang="pt-BR" sz="1800" b="0" dirty="0">
              <a:solidFill>
                <a:schemeClr val="tx1"/>
              </a:solidFill>
            </a:rPr>
            <a:t>-</a:t>
          </a:r>
          <a:r>
            <a:rPr lang="pt-BR" sz="1800" dirty="0">
              <a:solidFill>
                <a:schemeClr val="tx1"/>
              </a:solidFill>
            </a:rPr>
            <a:t> </a:t>
          </a:r>
          <a:r>
            <a:rPr lang="pt-BR" sz="1800" dirty="0" err="1"/>
            <a:t>write</a:t>
          </a:r>
          <a:r>
            <a:rPr lang="pt-BR" sz="1800" dirty="0"/>
            <a:t>      </a:t>
          </a:r>
          <a:r>
            <a:rPr lang="pt-BR" sz="1800" b="1" dirty="0">
              <a:solidFill>
                <a:srgbClr val="00B0F0"/>
              </a:solidFill>
            </a:rPr>
            <a:t>a </a:t>
          </a:r>
          <a:r>
            <a:rPr lang="pt-BR" sz="1800" b="0" dirty="0">
              <a:solidFill>
                <a:schemeClr val="tx1"/>
              </a:solidFill>
            </a:rPr>
            <a:t>- adiciona</a:t>
          </a:r>
        </a:p>
      </dgm:t>
    </dgm:pt>
    <dgm:pt modelId="{EDADF8EA-99CD-4DF2-8F8A-516D07FF707B}" type="parTrans" cxnId="{A63AF4F0-44AB-4134-94DE-0CA27DBBAE36}">
      <dgm:prSet/>
      <dgm:spPr/>
      <dgm:t>
        <a:bodyPr/>
        <a:lstStyle/>
        <a:p>
          <a:endParaRPr lang="pt-BR"/>
        </a:p>
      </dgm:t>
    </dgm:pt>
    <dgm:pt modelId="{C69E6D61-9FA9-4E01-81AB-655B7B336136}" type="sibTrans" cxnId="{A63AF4F0-44AB-4134-94DE-0CA27DBBAE36}">
      <dgm:prSet/>
      <dgm:spPr/>
      <dgm:t>
        <a:bodyPr/>
        <a:lstStyle/>
        <a:p>
          <a:endParaRPr lang="pt-BR"/>
        </a:p>
      </dgm:t>
    </dgm:pt>
    <dgm:pt modelId="{CB9EAD5A-1AC6-4F8B-A87B-FA2A35E6FFFA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1" dirty="0" err="1">
              <a:solidFill>
                <a:srgbClr val="00B0F0"/>
              </a:solidFill>
            </a:rPr>
            <a:t>fopen</a:t>
          </a:r>
          <a:r>
            <a:rPr lang="pt-BR" sz="1800" b="1" dirty="0">
              <a:solidFill>
                <a:srgbClr val="00B0F0"/>
              </a:solidFill>
            </a:rPr>
            <a:t> ( ) </a:t>
          </a:r>
          <a:r>
            <a:rPr lang="pt-BR" sz="1800" b="0" dirty="0">
              <a:solidFill>
                <a:schemeClr val="tx1"/>
              </a:solidFill>
            </a:rPr>
            <a:t>– criar / abrir </a:t>
          </a:r>
        </a:p>
      </dgm:t>
    </dgm:pt>
    <dgm:pt modelId="{022710DE-DC2D-4F07-97C5-0389876602AA}" type="parTrans" cxnId="{7F38C5D6-DF05-40E9-81CE-D2700EDD22B2}">
      <dgm:prSet/>
      <dgm:spPr/>
      <dgm:t>
        <a:bodyPr/>
        <a:lstStyle/>
        <a:p>
          <a:endParaRPr lang="pt-BR"/>
        </a:p>
      </dgm:t>
    </dgm:pt>
    <dgm:pt modelId="{1CC9E1B6-96EB-49AD-AD36-A2AC8DF31C89}" type="sibTrans" cxnId="{7F38C5D6-DF05-40E9-81CE-D2700EDD22B2}">
      <dgm:prSet/>
      <dgm:spPr/>
      <dgm:t>
        <a:bodyPr/>
        <a:lstStyle/>
        <a:p>
          <a:endParaRPr lang="pt-BR"/>
        </a:p>
      </dgm:t>
    </dgm:pt>
    <dgm:pt modelId="{D6CA3F16-1E8C-4305-8471-1E0D2CA709C6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1" dirty="0" err="1">
              <a:solidFill>
                <a:srgbClr val="00B0F0"/>
              </a:solidFill>
            </a:rPr>
            <a:t>fclose</a:t>
          </a:r>
          <a:r>
            <a:rPr lang="pt-BR" sz="1800" b="1" dirty="0">
              <a:solidFill>
                <a:srgbClr val="00B0F0"/>
              </a:solidFill>
            </a:rPr>
            <a:t> ( ) </a:t>
          </a:r>
          <a:r>
            <a:rPr lang="pt-BR" sz="1800" b="0" dirty="0">
              <a:solidFill>
                <a:schemeClr val="tx1"/>
              </a:solidFill>
            </a:rPr>
            <a:t>– fechar </a:t>
          </a:r>
        </a:p>
      </dgm:t>
    </dgm:pt>
    <dgm:pt modelId="{B8B10968-022E-415D-98A4-D3E9511DE737}" type="parTrans" cxnId="{E63A24CD-A92F-4D37-9B57-85896CB7DD1B}">
      <dgm:prSet/>
      <dgm:spPr/>
      <dgm:t>
        <a:bodyPr/>
        <a:lstStyle/>
        <a:p>
          <a:endParaRPr lang="pt-BR"/>
        </a:p>
      </dgm:t>
    </dgm:pt>
    <dgm:pt modelId="{5E200DED-5849-492F-B413-8AA0F2DA9D8C}" type="sibTrans" cxnId="{E63A24CD-A92F-4D37-9B57-85896CB7DD1B}">
      <dgm:prSet/>
      <dgm:spPr/>
      <dgm:t>
        <a:bodyPr/>
        <a:lstStyle/>
        <a:p>
          <a:endParaRPr lang="pt-BR"/>
        </a:p>
      </dgm:t>
    </dgm:pt>
    <dgm:pt modelId="{5878AF0B-3BAC-4BEC-AFF4-E75497A83C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dirty="0" err="1">
              <a:solidFill>
                <a:srgbClr val="00B0F0"/>
              </a:solidFill>
            </a:rPr>
            <a:t>fread</a:t>
          </a:r>
          <a:r>
            <a:rPr lang="pt-BR" b="1" dirty="0">
              <a:solidFill>
                <a:srgbClr val="00B0F0"/>
              </a:solidFill>
            </a:rPr>
            <a:t> ( )</a:t>
          </a:r>
        </a:p>
      </dgm:t>
    </dgm:pt>
    <dgm:pt modelId="{D4D6049F-5DCA-40FD-8838-6DA7DC89A092}" type="parTrans" cxnId="{E3DA3007-6B78-4BB7-BAE4-3DAFEB2514AF}">
      <dgm:prSet/>
      <dgm:spPr/>
      <dgm:t>
        <a:bodyPr/>
        <a:lstStyle/>
        <a:p>
          <a:endParaRPr lang="pt-BR"/>
        </a:p>
      </dgm:t>
    </dgm:pt>
    <dgm:pt modelId="{8A9512AD-7159-4FC2-A91E-98BE56F6A972}" type="sibTrans" cxnId="{E3DA3007-6B78-4BB7-BAE4-3DAFEB2514AF}">
      <dgm:prSet/>
      <dgm:spPr/>
      <dgm:t>
        <a:bodyPr/>
        <a:lstStyle/>
        <a:p>
          <a:endParaRPr lang="pt-BR"/>
        </a:p>
      </dgm:t>
    </dgm:pt>
    <dgm:pt modelId="{831E9425-B3FD-4959-ADB3-D08EFC0E46B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b="1" dirty="0" err="1">
              <a:solidFill>
                <a:srgbClr val="00B0F0"/>
              </a:solidFill>
            </a:rPr>
            <a:t>fwrite</a:t>
          </a:r>
          <a:r>
            <a:rPr lang="pt-BR" b="1" dirty="0">
              <a:solidFill>
                <a:srgbClr val="00B0F0"/>
              </a:solidFill>
            </a:rPr>
            <a:t>( )</a:t>
          </a:r>
        </a:p>
      </dgm:t>
    </dgm:pt>
    <dgm:pt modelId="{6F001B16-E999-4A01-BB45-D213AF6752F6}" type="parTrans" cxnId="{C02E2FA8-D794-4BBF-ADCF-14279716CF0D}">
      <dgm:prSet/>
      <dgm:spPr/>
      <dgm:t>
        <a:bodyPr/>
        <a:lstStyle/>
        <a:p>
          <a:endParaRPr lang="pt-BR"/>
        </a:p>
      </dgm:t>
    </dgm:pt>
    <dgm:pt modelId="{9637D9A0-2895-4B58-AB9F-6052D83338B2}" type="sibTrans" cxnId="{C02E2FA8-D794-4BBF-ADCF-14279716CF0D}">
      <dgm:prSet/>
      <dgm:spPr/>
      <dgm:t>
        <a:bodyPr/>
        <a:lstStyle/>
        <a:p>
          <a:endParaRPr lang="pt-BR"/>
        </a:p>
      </dgm:t>
    </dgm:pt>
    <dgm:pt modelId="{88B3A06A-9F9D-45B4-9F2B-E1E56C0F525A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1" dirty="0">
              <a:solidFill>
                <a:srgbClr val="00B0F0"/>
              </a:solidFill>
            </a:rPr>
            <a:t>+  </a:t>
          </a:r>
          <a:r>
            <a:rPr lang="pt-BR" sz="1800" b="0" dirty="0">
              <a:solidFill>
                <a:schemeClr val="tx1"/>
              </a:solidFill>
            </a:rPr>
            <a:t>-</a:t>
          </a:r>
          <a:r>
            <a:rPr lang="pt-BR" sz="1800" b="1" dirty="0">
              <a:solidFill>
                <a:srgbClr val="00B0F0"/>
              </a:solidFill>
            </a:rPr>
            <a:t> </a:t>
          </a:r>
          <a:r>
            <a:rPr lang="pt-BR" sz="1800" b="0" dirty="0">
              <a:solidFill>
                <a:schemeClr val="tx1"/>
              </a:solidFill>
            </a:rPr>
            <a:t>atualiza        </a:t>
          </a:r>
          <a:r>
            <a:rPr lang="pt-BR" sz="1800" b="1" dirty="0">
              <a:solidFill>
                <a:srgbClr val="00B0F0"/>
              </a:solidFill>
            </a:rPr>
            <a:t>b </a:t>
          </a:r>
          <a:r>
            <a:rPr lang="pt-BR" sz="1800" b="0" dirty="0">
              <a:solidFill>
                <a:schemeClr val="tx1"/>
              </a:solidFill>
            </a:rPr>
            <a:t> - binário</a:t>
          </a:r>
        </a:p>
      </dgm:t>
    </dgm:pt>
    <dgm:pt modelId="{77CD0E83-7E68-4F6B-9C32-613F4DD92688}" type="parTrans" cxnId="{ED6F860B-0F28-4852-90D7-662A0E4E7241}">
      <dgm:prSet/>
      <dgm:spPr/>
      <dgm:t>
        <a:bodyPr/>
        <a:lstStyle/>
        <a:p>
          <a:endParaRPr lang="pt-BR"/>
        </a:p>
      </dgm:t>
    </dgm:pt>
    <dgm:pt modelId="{95418D73-3B40-4C5B-BB1B-0C3AC508DB96}" type="sibTrans" cxnId="{ED6F860B-0F28-4852-90D7-662A0E4E7241}">
      <dgm:prSet/>
      <dgm:spPr/>
      <dgm:t>
        <a:bodyPr/>
        <a:lstStyle/>
        <a:p>
          <a:endParaRPr lang="pt-BR"/>
        </a:p>
      </dgm:t>
    </dgm:pt>
    <dgm:pt modelId="{061D07DB-D081-49A3-A30E-B04B69160294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b="1" dirty="0">
              <a:solidFill>
                <a:srgbClr val="00B0F0"/>
              </a:solidFill>
            </a:rPr>
            <a:t>FILE</a:t>
          </a:r>
          <a:r>
            <a:rPr lang="pt-BR" sz="1800" dirty="0">
              <a:solidFill>
                <a:schemeClr val="tx1"/>
              </a:solidFill>
            </a:rPr>
            <a:t> – estrutura que contém </a:t>
          </a:r>
          <a:r>
            <a:rPr lang="pt-BR" sz="1800" dirty="0" err="1">
              <a:solidFill>
                <a:schemeClr val="tx1"/>
              </a:solidFill>
            </a:rPr>
            <a:t>infos</a:t>
          </a:r>
          <a:r>
            <a:rPr lang="pt-BR" sz="1800" dirty="0">
              <a:solidFill>
                <a:schemeClr val="tx1"/>
              </a:solidFill>
            </a:rPr>
            <a:t> sobre o arquivo</a:t>
          </a:r>
          <a:endParaRPr lang="pt-BR" sz="1800" b="0" dirty="0">
            <a:solidFill>
              <a:schemeClr val="tx1"/>
            </a:solidFill>
          </a:endParaRPr>
        </a:p>
      </dgm:t>
    </dgm:pt>
    <dgm:pt modelId="{61B880AA-0229-4BA4-8010-A0DF3D97E612}" type="parTrans" cxnId="{67174959-D4B0-4BAC-A3FF-7BF05A1BD2BA}">
      <dgm:prSet/>
      <dgm:spPr/>
      <dgm:t>
        <a:bodyPr/>
        <a:lstStyle/>
        <a:p>
          <a:endParaRPr lang="pt-BR"/>
        </a:p>
      </dgm:t>
    </dgm:pt>
    <dgm:pt modelId="{5F1E6082-EB8A-41CA-BB2E-67CFDF6E25C1}" type="sibTrans" cxnId="{67174959-D4B0-4BAC-A3FF-7BF05A1BD2BA}">
      <dgm:prSet/>
      <dgm:spPr/>
      <dgm:t>
        <a:bodyPr/>
        <a:lstStyle/>
        <a:p>
          <a:endParaRPr lang="pt-BR"/>
        </a:p>
      </dgm:t>
    </dgm:pt>
    <dgm:pt modelId="{E7D316B7-E87C-440F-9F40-42445DEA145C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Tx/>
            <a:buNone/>
          </a:pPr>
          <a:r>
            <a:rPr lang="pt-BR" sz="1800" b="1" dirty="0">
              <a:solidFill>
                <a:schemeClr val="tx1"/>
              </a:solidFill>
            </a:rPr>
            <a:t>Operações com arquivos:</a:t>
          </a:r>
        </a:p>
      </dgm:t>
    </dgm:pt>
    <dgm:pt modelId="{8A8364E3-5454-41E1-94A7-1D77FAD30EA5}" type="parTrans" cxnId="{10A7EFCB-C383-4C12-A37D-CF539753069E}">
      <dgm:prSet/>
      <dgm:spPr/>
      <dgm:t>
        <a:bodyPr/>
        <a:lstStyle/>
        <a:p>
          <a:endParaRPr lang="pt-BR"/>
        </a:p>
      </dgm:t>
    </dgm:pt>
    <dgm:pt modelId="{8AB9EFBC-BC20-4F97-841C-AFDB2D72AC8D}" type="sibTrans" cxnId="{10A7EFCB-C383-4C12-A37D-CF539753069E}">
      <dgm:prSet/>
      <dgm:spPr/>
      <dgm:t>
        <a:bodyPr/>
        <a:lstStyle/>
        <a:p>
          <a:endParaRPr lang="pt-BR"/>
        </a:p>
      </dgm:t>
    </dgm:pt>
    <dgm:pt modelId="{103B18FA-B19D-4B85-8781-67962AA891A0}">
      <dgm:prSet/>
      <dgm:spPr/>
      <dgm:t>
        <a:bodyPr/>
        <a:lstStyle/>
        <a:p>
          <a:pPr>
            <a:buChar char="•"/>
          </a:pPr>
          <a:r>
            <a:rPr lang="pt-BR" b="1" dirty="0">
              <a:solidFill>
                <a:srgbClr val="00B0F0"/>
              </a:solidFill>
            </a:rPr>
            <a:t>FILE</a:t>
          </a:r>
          <a:r>
            <a:rPr lang="pt-BR" dirty="0">
              <a:solidFill>
                <a:schemeClr val="tx1"/>
              </a:solidFill>
            </a:rPr>
            <a:t> aponta para </a:t>
          </a:r>
          <a:r>
            <a:rPr lang="pt-BR" b="1" dirty="0">
              <a:solidFill>
                <a:srgbClr val="00B0F0"/>
              </a:solidFill>
            </a:rPr>
            <a:t>posição atual </a:t>
          </a:r>
          <a:r>
            <a:rPr lang="pt-BR" b="0" dirty="0">
              <a:solidFill>
                <a:schemeClr val="tx1"/>
              </a:solidFill>
            </a:rPr>
            <a:t>(depende do tipo de abertura):</a:t>
          </a:r>
          <a:endParaRPr lang="pt-BR" b="1" dirty="0">
            <a:solidFill>
              <a:srgbClr val="00B0F0"/>
            </a:solidFill>
          </a:endParaRPr>
        </a:p>
      </dgm:t>
    </dgm:pt>
    <dgm:pt modelId="{6F4E99D4-4AD9-45E7-ADDD-493D7D61284A}" type="parTrans" cxnId="{74BF0F92-65FE-4F06-B50B-3C76D8C5AA0F}">
      <dgm:prSet/>
      <dgm:spPr/>
    </dgm:pt>
    <dgm:pt modelId="{1B526530-D3A5-40DE-91FA-5E3489086D4F}" type="sibTrans" cxnId="{74BF0F92-65FE-4F06-B50B-3C76D8C5AA0F}">
      <dgm:prSet/>
      <dgm:spPr/>
    </dgm:pt>
    <dgm:pt modelId="{95358B2B-3A3A-4666-BB07-C1AE9FA9AECF}">
      <dgm:prSet/>
      <dgm:spPr/>
      <dgm:t>
        <a:bodyPr/>
        <a:lstStyle/>
        <a:p>
          <a:pPr>
            <a:buNone/>
          </a:pPr>
          <a:r>
            <a:rPr lang="pt-BR" b="1">
              <a:solidFill>
                <a:srgbClr val="00B0F0"/>
              </a:solidFill>
            </a:rPr>
            <a:t>rb</a:t>
          </a:r>
          <a:r>
            <a:rPr lang="pt-BR"/>
            <a:t> – read </a:t>
          </a:r>
          <a:r>
            <a:rPr lang="pt-BR" b="1">
              <a:solidFill>
                <a:srgbClr val="00B0F0"/>
              </a:solidFill>
            </a:rPr>
            <a:t>(no início)</a:t>
          </a:r>
          <a:endParaRPr lang="pt-BR" b="1" dirty="0">
            <a:solidFill>
              <a:srgbClr val="00B0F0"/>
            </a:solidFill>
          </a:endParaRPr>
        </a:p>
      </dgm:t>
    </dgm:pt>
    <dgm:pt modelId="{4CEC5D8D-FC7C-43CE-8AE3-152DEC31094C}" type="parTrans" cxnId="{E1639825-5F5A-4FEC-8F75-B2BE7F532121}">
      <dgm:prSet/>
      <dgm:spPr/>
      <dgm:t>
        <a:bodyPr/>
        <a:lstStyle/>
        <a:p>
          <a:endParaRPr lang="pt-BR"/>
        </a:p>
      </dgm:t>
    </dgm:pt>
    <dgm:pt modelId="{D3F85587-A1B7-4EEF-87AF-0E2ABAD30477}" type="sibTrans" cxnId="{E1639825-5F5A-4FEC-8F75-B2BE7F532121}">
      <dgm:prSet/>
      <dgm:spPr/>
      <dgm:t>
        <a:bodyPr/>
        <a:lstStyle/>
        <a:p>
          <a:endParaRPr lang="pt-BR"/>
        </a:p>
      </dgm:t>
    </dgm:pt>
    <dgm:pt modelId="{DA35F116-B617-4C07-9D72-A5B1471F700E}">
      <dgm:prSet/>
      <dgm:spPr/>
      <dgm:t>
        <a:bodyPr/>
        <a:lstStyle/>
        <a:p>
          <a:pPr>
            <a:buNone/>
          </a:pPr>
          <a:r>
            <a:rPr lang="pt-BR" b="1">
              <a:solidFill>
                <a:srgbClr val="00B0F0"/>
              </a:solidFill>
            </a:rPr>
            <a:t>wb </a:t>
          </a:r>
          <a:r>
            <a:rPr lang="pt-BR" b="0">
              <a:solidFill>
                <a:schemeClr val="tx1"/>
              </a:solidFill>
            </a:rPr>
            <a:t>–</a:t>
          </a:r>
          <a:r>
            <a:rPr lang="pt-BR" b="1">
              <a:solidFill>
                <a:srgbClr val="00B0F0"/>
              </a:solidFill>
            </a:rPr>
            <a:t> </a:t>
          </a:r>
          <a:r>
            <a:rPr lang="pt-BR" b="0">
              <a:solidFill>
                <a:schemeClr val="tx1"/>
              </a:solidFill>
            </a:rPr>
            <a:t>write </a:t>
          </a:r>
          <a:r>
            <a:rPr lang="pt-BR" b="1">
              <a:solidFill>
                <a:srgbClr val="00B0F0"/>
              </a:solidFill>
            </a:rPr>
            <a:t>(no início)</a:t>
          </a:r>
          <a:endParaRPr lang="pt-BR" b="1" dirty="0">
            <a:solidFill>
              <a:srgbClr val="00B0F0"/>
            </a:solidFill>
          </a:endParaRPr>
        </a:p>
      </dgm:t>
    </dgm:pt>
    <dgm:pt modelId="{DFABF9D4-ED70-4A72-B97E-98C70786DE9A}" type="parTrans" cxnId="{283C888F-3CE6-4967-8394-573A78BEB159}">
      <dgm:prSet/>
      <dgm:spPr/>
      <dgm:t>
        <a:bodyPr/>
        <a:lstStyle/>
        <a:p>
          <a:endParaRPr lang="pt-BR"/>
        </a:p>
      </dgm:t>
    </dgm:pt>
    <dgm:pt modelId="{8D3BF36D-195C-48F3-BA61-48457EEE2FD8}" type="sibTrans" cxnId="{283C888F-3CE6-4967-8394-573A78BEB159}">
      <dgm:prSet/>
      <dgm:spPr/>
      <dgm:t>
        <a:bodyPr/>
        <a:lstStyle/>
        <a:p>
          <a:endParaRPr lang="pt-BR"/>
        </a:p>
      </dgm:t>
    </dgm:pt>
    <dgm:pt modelId="{D0EE2757-6C08-4082-9113-F58B9F141D31}">
      <dgm:prSet/>
      <dgm:spPr/>
      <dgm:t>
        <a:bodyPr/>
        <a:lstStyle/>
        <a:p>
          <a:pPr>
            <a:buNone/>
          </a:pPr>
          <a:r>
            <a:rPr lang="pt-BR" b="1" dirty="0" err="1">
              <a:solidFill>
                <a:srgbClr val="00B0F0"/>
              </a:solidFill>
            </a:rPr>
            <a:t>ab</a:t>
          </a:r>
          <a:r>
            <a:rPr lang="pt-BR" b="1" dirty="0">
              <a:solidFill>
                <a:srgbClr val="00B0F0"/>
              </a:solidFill>
            </a:rPr>
            <a:t> </a:t>
          </a:r>
          <a:r>
            <a:rPr lang="pt-BR" b="0" dirty="0">
              <a:solidFill>
                <a:schemeClr val="tx1"/>
              </a:solidFill>
            </a:rPr>
            <a:t>– </a:t>
          </a:r>
          <a:r>
            <a:rPr lang="pt-BR" b="0" dirty="0" err="1">
              <a:solidFill>
                <a:schemeClr val="tx1"/>
              </a:solidFill>
            </a:rPr>
            <a:t>append</a:t>
          </a:r>
          <a:r>
            <a:rPr lang="pt-BR" b="0" dirty="0">
              <a:solidFill>
                <a:schemeClr val="tx1"/>
              </a:solidFill>
            </a:rPr>
            <a:t> </a:t>
          </a:r>
          <a:r>
            <a:rPr lang="pt-BR" b="1" dirty="0">
              <a:solidFill>
                <a:srgbClr val="00B0F0"/>
              </a:solidFill>
            </a:rPr>
            <a:t>(no fim)</a:t>
          </a:r>
        </a:p>
      </dgm:t>
    </dgm:pt>
    <dgm:pt modelId="{DB758F53-3F57-4CFC-B191-4BC7C45AED0B}" type="parTrans" cxnId="{E3319E00-8660-4AEE-B678-B2019B725F89}">
      <dgm:prSet/>
      <dgm:spPr/>
      <dgm:t>
        <a:bodyPr/>
        <a:lstStyle/>
        <a:p>
          <a:endParaRPr lang="pt-BR"/>
        </a:p>
      </dgm:t>
    </dgm:pt>
    <dgm:pt modelId="{B07FFD56-A97E-4895-AE26-D9C91E134763}" type="sibTrans" cxnId="{E3319E00-8660-4AEE-B678-B2019B725F89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 custScaleX="125220" custScaleY="82750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 custScaleX="155059" custScaleY="101196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 custScaleX="93152" custScaleY="77373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 custScaleX="111127" custScaleY="85672" custLinFactNeighborX="18625" custLinFactNeighborY="-474">
        <dgm:presLayoutVars>
          <dgm:bulletEnabled val="1"/>
        </dgm:presLayoutVars>
      </dgm:prSet>
      <dgm:spPr/>
    </dgm:pt>
  </dgm:ptLst>
  <dgm:cxnLst>
    <dgm:cxn modelId="{E3319E00-8660-4AEE-B678-B2019B725F89}" srcId="{103B18FA-B19D-4B85-8781-67962AA891A0}" destId="{D0EE2757-6C08-4082-9113-F58B9F141D31}" srcOrd="2" destOrd="0" parTransId="{DB758F53-3F57-4CFC-B191-4BC7C45AED0B}" sibTransId="{B07FFD56-A97E-4895-AE26-D9C91E134763}"/>
    <dgm:cxn modelId="{22F73202-3E48-4CDA-B6B9-8052D031F0B8}" type="presOf" srcId="{5878AF0B-3BAC-4BEC-AFF4-E75497A83C46}" destId="{1566199B-7595-40F0-A9D3-EBA147979ED1}" srcOrd="0" destOrd="1" presId="urn:microsoft.com/office/officeart/2005/8/layout/vList5"/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E3DA3007-6B78-4BB7-BAE4-3DAFEB2514AF}" srcId="{318E61A9-9CB2-4039-AFFF-83E7D4134948}" destId="{5878AF0B-3BAC-4BEC-AFF4-E75497A83C46}" srcOrd="0" destOrd="0" parTransId="{D4D6049F-5DCA-40FD-8838-6DA7DC89A092}" sibTransId="{8A9512AD-7159-4FC2-A91E-98BE56F6A972}"/>
    <dgm:cxn modelId="{F40DD107-723A-4954-8CC0-0B11AC85DF16}" type="presOf" srcId="{061D07DB-D081-49A3-A30E-B04B69160294}" destId="{C72734E1-4903-4A50-B979-5394AF422D83}" srcOrd="0" destOrd="1" presId="urn:microsoft.com/office/officeart/2005/8/layout/vList5"/>
    <dgm:cxn modelId="{ED6F860B-0F28-4852-90D7-662A0E4E7241}" srcId="{CB9EAD5A-1AC6-4F8B-A87B-FA2A35E6FFFA}" destId="{88B3A06A-9F9D-45B4-9F2B-E1E56C0F525A}" srcOrd="1" destOrd="0" parTransId="{77CD0E83-7E68-4F6B-9C32-613F4DD92688}" sibTransId="{95418D73-3B40-4C5B-BB1B-0C3AC508DB96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E1639825-5F5A-4FEC-8F75-B2BE7F532121}" srcId="{103B18FA-B19D-4B85-8781-67962AA891A0}" destId="{95358B2B-3A3A-4666-BB07-C1AE9FA9AECF}" srcOrd="0" destOrd="0" parTransId="{4CEC5D8D-FC7C-43CE-8AE3-152DEC31094C}" sibTransId="{D3F85587-A1B7-4EEF-87AF-0E2ABAD30477}"/>
    <dgm:cxn modelId="{478E5831-E882-4825-BA1A-BBAC943BB89C}" type="presOf" srcId="{D6CA3F16-1E8C-4305-8471-1E0D2CA709C6}" destId="{C72734E1-4903-4A50-B979-5394AF422D83}" srcOrd="0" destOrd="6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B087EB3B-3D1B-4AFD-B970-EC41BADF4D0F}" type="presOf" srcId="{831E9425-B3FD-4959-ADB3-D08EFC0E46B7}" destId="{1566199B-7595-40F0-A9D3-EBA147979ED1}" srcOrd="0" destOrd="2" presId="urn:microsoft.com/office/officeart/2005/8/layout/vList5"/>
    <dgm:cxn modelId="{29A72463-411A-4504-86DA-F8F1AB3C3D5E}" type="presOf" srcId="{E7D316B7-E87C-440F-9F40-42445DEA145C}" destId="{C72734E1-4903-4A50-B979-5394AF422D83}" srcOrd="0" destOrd="2" presId="urn:microsoft.com/office/officeart/2005/8/layout/vList5"/>
    <dgm:cxn modelId="{93425763-D36B-42E7-8997-05F21D072E8C}" type="presOf" srcId="{103B18FA-B19D-4B85-8781-67962AA891A0}" destId="{1566199B-7595-40F0-A9D3-EBA147979ED1}" srcOrd="0" destOrd="3" presId="urn:microsoft.com/office/officeart/2005/8/layout/vList5"/>
    <dgm:cxn modelId="{DF011769-565F-4FA2-96DB-ED3A7C8914BE}" type="presOf" srcId="{C261139B-6EB9-4D7A-A182-01D3211AC15D}" destId="{C72734E1-4903-4A50-B979-5394AF422D83}" srcOrd="0" destOrd="4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CF0E0271-1EF9-416F-8B06-C82EBD20CBEC}" type="presOf" srcId="{88B3A06A-9F9D-45B4-9F2B-E1E56C0F525A}" destId="{C72734E1-4903-4A50-B979-5394AF422D83}" srcOrd="0" destOrd="5" presId="urn:microsoft.com/office/officeart/2005/8/layout/vList5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67174959-D4B0-4BAC-A3FF-7BF05A1BD2BA}" srcId="{999F9843-8CD2-47FE-85FD-0BD3133BBB7A}" destId="{061D07DB-D081-49A3-A30E-B04B69160294}" srcOrd="1" destOrd="0" parTransId="{61B880AA-0229-4BA4-8010-A0DF3D97E612}" sibTransId="{5F1E6082-EB8A-41CA-BB2E-67CFDF6E25C1}"/>
    <dgm:cxn modelId="{283C888F-3CE6-4967-8394-573A78BEB159}" srcId="{103B18FA-B19D-4B85-8781-67962AA891A0}" destId="{DA35F116-B617-4C07-9D72-A5B1471F700E}" srcOrd="1" destOrd="0" parTransId="{DFABF9D4-ED70-4A72-B97E-98C70786DE9A}" sibTransId="{8D3BF36D-195C-48F3-BA61-48457EEE2FD8}"/>
    <dgm:cxn modelId="{74BF0F92-65FE-4F06-B50B-3C76D8C5AA0F}" srcId="{4A44ACF7-A404-4A67-BB81-1971072E334D}" destId="{103B18FA-B19D-4B85-8781-67962AA891A0}" srcOrd="1" destOrd="0" parTransId="{6F4E99D4-4AD9-45E7-ADDD-493D7D61284A}" sibTransId="{1B526530-D3A5-40DE-91FA-5E3489086D4F}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C02E2FA8-D794-4BBF-ADCF-14279716CF0D}" srcId="{318E61A9-9CB2-4039-AFFF-83E7D4134948}" destId="{831E9425-B3FD-4959-ADB3-D08EFC0E46B7}" srcOrd="1" destOrd="0" parTransId="{6F001B16-E999-4A01-BB45-D213AF6752F6}" sibTransId="{9637D9A0-2895-4B58-AB9F-6052D83338B2}"/>
    <dgm:cxn modelId="{D8F378AD-EA72-4472-8862-93D37E4375F7}" type="presOf" srcId="{D0EE2757-6C08-4082-9113-F58B9F141D31}" destId="{1566199B-7595-40F0-A9D3-EBA147979ED1}" srcOrd="0" destOrd="6" presId="urn:microsoft.com/office/officeart/2005/8/layout/vList5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894DD9C8-8F89-467A-9038-F8911C810AD2}" type="presOf" srcId="{95358B2B-3A3A-4666-BB07-C1AE9FA9AECF}" destId="{1566199B-7595-40F0-A9D3-EBA147979ED1}" srcOrd="0" destOrd="4" presId="urn:microsoft.com/office/officeart/2005/8/layout/vList5"/>
    <dgm:cxn modelId="{10A7EFCB-C383-4C12-A37D-CF539753069E}" srcId="{999F9843-8CD2-47FE-85FD-0BD3133BBB7A}" destId="{E7D316B7-E87C-440F-9F40-42445DEA145C}" srcOrd="2" destOrd="0" parTransId="{8A8364E3-5454-41E1-94A7-1D77FAD30EA5}" sibTransId="{8AB9EFBC-BC20-4F97-841C-AFDB2D72AC8D}"/>
    <dgm:cxn modelId="{E63A24CD-A92F-4D37-9B57-85896CB7DD1B}" srcId="{999F9843-8CD2-47FE-85FD-0BD3133BBB7A}" destId="{D6CA3F16-1E8C-4305-8471-1E0D2CA709C6}" srcOrd="4" destOrd="0" parTransId="{B8B10968-022E-415D-98A4-D3E9511DE737}" sibTransId="{5E200DED-5849-492F-B413-8AA0F2DA9D8C}"/>
    <dgm:cxn modelId="{325493D2-8C76-4E62-998D-9D6CD08632BB}" type="presOf" srcId="{CB9EAD5A-1AC6-4F8B-A87B-FA2A35E6FFFA}" destId="{C72734E1-4903-4A50-B979-5394AF422D83}" srcOrd="0" destOrd="3" presId="urn:microsoft.com/office/officeart/2005/8/layout/vList5"/>
    <dgm:cxn modelId="{7F38C5D6-DF05-40E9-81CE-D2700EDD22B2}" srcId="{999F9843-8CD2-47FE-85FD-0BD3133BBB7A}" destId="{CB9EAD5A-1AC6-4F8B-A87B-FA2A35E6FFFA}" srcOrd="3" destOrd="0" parTransId="{022710DE-DC2D-4F07-97C5-0389876602AA}" sibTransId="{1CC9E1B6-96EB-49AD-AD36-A2AC8DF31C89}"/>
    <dgm:cxn modelId="{5ED81BE2-827E-452F-86D7-2A04D358FA17}" type="presOf" srcId="{DA35F116-B617-4C07-9D72-A5B1471F700E}" destId="{1566199B-7595-40F0-A9D3-EBA147979ED1}" srcOrd="0" destOrd="5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A63AF4F0-44AB-4134-94DE-0CA27DBBAE36}" srcId="{CB9EAD5A-1AC6-4F8B-A87B-FA2A35E6FFFA}" destId="{C261139B-6EB9-4D7A-A182-01D3211AC15D}" srcOrd="0" destOrd="0" parTransId="{EDADF8EA-99CD-4DF2-8F8A-516D07FF707B}" sibTransId="{C69E6D61-9FA9-4E01-81AB-655B7B336136}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Arquivos em</a:t>
          </a:r>
        </a:p>
        <a:p>
          <a:r>
            <a:rPr lang="pt-BR" sz="2400" b="1" dirty="0"/>
            <a:t> I/O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Tx/>
            <a:buNone/>
          </a:pPr>
          <a:endParaRPr lang="pt-BR" sz="2000" b="0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Arquivos em</a:t>
          </a:r>
        </a:p>
        <a:p>
          <a:r>
            <a:rPr lang="pt-BR" sz="2400" b="1" dirty="0"/>
            <a:t> I/O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0" algn="l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endParaRPr lang="pt-BR" sz="1800" dirty="0">
            <a:solidFill>
              <a:srgbClr val="00B0F0"/>
            </a:solidFill>
          </a:endParaRPr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F5E2A3F3-28D8-4C2C-A191-AE97388E56F5}">
      <dgm:prSet/>
      <dgm:spPr/>
      <dgm:t>
        <a:bodyPr/>
        <a:lstStyle/>
        <a:p>
          <a:pPr marL="285750">
            <a:spcAft>
              <a:spcPct val="15000"/>
            </a:spcAft>
            <a:buFont typeface="Arial" panose="020B0604020202020204" pitchFamily="34" charset="0"/>
            <a:buNone/>
          </a:pPr>
          <a:endParaRPr lang="pt-BR" sz="3300" dirty="0"/>
        </a:p>
      </dgm:t>
    </dgm:pt>
    <dgm:pt modelId="{677065D3-D28D-4A94-828B-48D664CAA9CE}" type="sibTrans" cxnId="{AE39CD65-2EDC-46FE-8E7C-C031C2980C48}">
      <dgm:prSet/>
      <dgm:spPr/>
      <dgm:t>
        <a:bodyPr/>
        <a:lstStyle/>
        <a:p>
          <a:endParaRPr lang="pt-BR"/>
        </a:p>
      </dgm:t>
    </dgm:pt>
    <dgm:pt modelId="{BB894896-0124-4260-804B-20E36D9B9336}" type="parTrans" cxnId="{AE39CD65-2EDC-46FE-8E7C-C031C2980C48}">
      <dgm:prSet/>
      <dgm:spPr/>
      <dgm:t>
        <a:bodyPr/>
        <a:lstStyle/>
        <a:p>
          <a:endParaRPr lang="pt-BR"/>
        </a:p>
      </dgm:t>
    </dgm:pt>
    <dgm:pt modelId="{9CEE0C33-ABE8-4AA7-BEB7-0D7D1854F6EB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</a:pPr>
          <a:r>
            <a:rPr lang="pt-BR" sz="2000" b="1" dirty="0" err="1">
              <a:solidFill>
                <a:srgbClr val="00B0F0"/>
              </a:solidFill>
            </a:rPr>
            <a:t>ftell</a:t>
          </a:r>
          <a:r>
            <a:rPr lang="pt-BR" sz="2000" b="1" dirty="0">
              <a:solidFill>
                <a:srgbClr val="00B0F0"/>
              </a:solidFill>
            </a:rPr>
            <a:t> ( ) </a:t>
          </a:r>
          <a:r>
            <a:rPr lang="pt-BR" sz="2000" dirty="0">
              <a:solidFill>
                <a:schemeClr val="tx1"/>
              </a:solidFill>
            </a:rPr>
            <a:t>– retorna o tamanho em bytes em       relação à </a:t>
          </a:r>
          <a:r>
            <a:rPr lang="pt-BR" sz="2000" b="1" dirty="0">
              <a:solidFill>
                <a:srgbClr val="00B0F0"/>
              </a:solidFill>
            </a:rPr>
            <a:t>posição atual</a:t>
          </a:r>
          <a:r>
            <a:rPr lang="pt-BR" sz="2000" b="0" u="none" dirty="0">
              <a:solidFill>
                <a:schemeClr val="tx1"/>
              </a:solidFill>
            </a:rPr>
            <a:t>		</a:t>
          </a:r>
          <a:endParaRPr lang="pt-BR" sz="2000" b="1" dirty="0">
            <a:solidFill>
              <a:srgbClr val="00B0F0"/>
            </a:solidFill>
          </a:endParaRPr>
        </a:p>
      </dgm:t>
    </dgm:pt>
    <dgm:pt modelId="{3643AEFF-CDF3-4947-B16E-8358F46186A4}" type="parTrans" cxnId="{FF2A5100-FB65-4DE4-9EC4-8D1F2CDE5F09}">
      <dgm:prSet/>
      <dgm:spPr/>
      <dgm:t>
        <a:bodyPr/>
        <a:lstStyle/>
        <a:p>
          <a:endParaRPr lang="pt-BR"/>
        </a:p>
      </dgm:t>
    </dgm:pt>
    <dgm:pt modelId="{A0AA5A62-1662-4925-9D90-1551302893BE}" type="sibTrans" cxnId="{FF2A5100-FB65-4DE4-9EC4-8D1F2CDE5F09}">
      <dgm:prSet/>
      <dgm:spPr/>
      <dgm:t>
        <a:bodyPr/>
        <a:lstStyle/>
        <a:p>
          <a:endParaRPr lang="pt-BR"/>
        </a:p>
      </dgm:t>
    </dgm:pt>
    <dgm:pt modelId="{7523C458-9DFE-45F4-82DD-04DD76E306F9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</a:pPr>
          <a:r>
            <a:rPr lang="pt-BR" sz="2000" b="0" u="none" dirty="0">
              <a:solidFill>
                <a:schemeClr val="tx1"/>
              </a:solidFill>
            </a:rPr>
            <a:t>        apenas</a:t>
          </a:r>
          <a:r>
            <a:rPr lang="pt-BR" sz="2000" b="1" u="none" dirty="0">
              <a:solidFill>
                <a:srgbClr val="00B0F0"/>
              </a:solidFill>
            </a:rPr>
            <a:t> binário</a:t>
          </a:r>
          <a:endParaRPr lang="pt-BR" sz="2000" b="1" dirty="0">
            <a:solidFill>
              <a:srgbClr val="00B0F0"/>
            </a:solidFill>
          </a:endParaRPr>
        </a:p>
      </dgm:t>
    </dgm:pt>
    <dgm:pt modelId="{73D858C1-5AA7-4EA2-BB04-75200EE82CC2}" type="parTrans" cxnId="{D5699842-2938-4382-8334-D04408FC631E}">
      <dgm:prSet/>
      <dgm:spPr/>
      <dgm:t>
        <a:bodyPr/>
        <a:lstStyle/>
        <a:p>
          <a:endParaRPr lang="pt-BR"/>
        </a:p>
      </dgm:t>
    </dgm:pt>
    <dgm:pt modelId="{71A0EDB3-6E88-4947-8159-D840696F301D}" type="sibTrans" cxnId="{D5699842-2938-4382-8334-D04408FC631E}">
      <dgm:prSet/>
      <dgm:spPr/>
      <dgm:t>
        <a:bodyPr/>
        <a:lstStyle/>
        <a:p>
          <a:endParaRPr lang="pt-BR"/>
        </a:p>
      </dgm:t>
    </dgm:pt>
    <dgm:pt modelId="{A12F166A-EB74-4BDF-9FB9-E1C7BB83BC13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</a:pPr>
          <a:endParaRPr lang="pt-BR" sz="2000" b="1" dirty="0">
            <a:solidFill>
              <a:srgbClr val="00B0F0"/>
            </a:solidFill>
          </a:endParaRPr>
        </a:p>
      </dgm:t>
    </dgm:pt>
    <dgm:pt modelId="{C6129AA7-1C7A-4EE9-B422-068CAB3C5BA6}" type="parTrans" cxnId="{A112B92C-1024-46B8-870E-B82F6C0CC1F8}">
      <dgm:prSet/>
      <dgm:spPr/>
      <dgm:t>
        <a:bodyPr/>
        <a:lstStyle/>
        <a:p>
          <a:endParaRPr lang="pt-BR"/>
        </a:p>
      </dgm:t>
    </dgm:pt>
    <dgm:pt modelId="{9DDC012E-CDA5-4968-B27E-9D80316EDBEA}" type="sibTrans" cxnId="{A112B92C-1024-46B8-870E-B82F6C0CC1F8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 custScaleX="125220" custScaleY="82750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 custScaleX="155059" custScaleY="79240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 custScaleX="93152" custScaleY="77373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 custScaleX="116553" custScaleY="87638" custLinFactNeighborX="3" custLinFactNeighborY="-283">
        <dgm:presLayoutVars>
          <dgm:bulletEnabled val="1"/>
        </dgm:presLayoutVars>
      </dgm:prSet>
      <dgm:spPr/>
    </dgm:pt>
  </dgm:ptLst>
  <dgm:cxnLst>
    <dgm:cxn modelId="{FF2A5100-FB65-4DE4-9EC4-8D1F2CDE5F09}" srcId="{4A44ACF7-A404-4A67-BB81-1971072E334D}" destId="{9CEE0C33-ABE8-4AA7-BEB7-0D7D1854F6EB}" srcOrd="1" destOrd="0" parTransId="{3643AEFF-CDF3-4947-B16E-8358F46186A4}" sibTransId="{A0AA5A62-1662-4925-9D90-1551302893BE}"/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A112B92C-1024-46B8-870E-B82F6C0CC1F8}" srcId="{4A44ACF7-A404-4A67-BB81-1971072E334D}" destId="{A12F166A-EB74-4BDF-9FB9-E1C7BB83BC13}" srcOrd="2" destOrd="0" parTransId="{C6129AA7-1C7A-4EE9-B422-068CAB3C5BA6}" sibTransId="{9DDC012E-CDA5-4968-B27E-9D80316EDBEA}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D5699842-2938-4382-8334-D04408FC631E}" srcId="{4A44ACF7-A404-4A67-BB81-1971072E334D}" destId="{7523C458-9DFE-45F4-82DD-04DD76E306F9}" srcOrd="3" destOrd="0" parTransId="{73D858C1-5AA7-4EA2-BB04-75200EE82CC2}" sibTransId="{71A0EDB3-6E88-4947-8159-D840696F301D}"/>
    <dgm:cxn modelId="{224FAB62-A431-458D-A033-036417CB08B8}" type="presOf" srcId="{A12F166A-EB74-4BDF-9FB9-E1C7BB83BC13}" destId="{1566199B-7595-40F0-A9D3-EBA147979ED1}" srcOrd="0" destOrd="2" presId="urn:microsoft.com/office/officeart/2005/8/layout/vList5"/>
    <dgm:cxn modelId="{B8695365-6C7D-4B6A-BF0A-179C628EE29E}" type="presOf" srcId="{9CEE0C33-ABE8-4AA7-BEB7-0D7D1854F6EB}" destId="{1566199B-7595-40F0-A9D3-EBA147979ED1}" srcOrd="0" destOrd="1" presId="urn:microsoft.com/office/officeart/2005/8/layout/vList5"/>
    <dgm:cxn modelId="{AE39CD65-2EDC-46FE-8E7C-C031C2980C48}" srcId="{4A44ACF7-A404-4A67-BB81-1971072E334D}" destId="{F5E2A3F3-28D8-4C2C-A191-AE97388E56F5}" srcOrd="4" destOrd="0" parTransId="{BB894896-0124-4260-804B-20E36D9B9336}" sibTransId="{677065D3-D28D-4A94-828B-48D664CAA9CE}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57C90154-C434-40A9-BC2F-95271E3F210A}" type="presOf" srcId="{7523C458-9DFE-45F4-82DD-04DD76E306F9}" destId="{1566199B-7595-40F0-A9D3-EBA147979ED1}" srcOrd="0" destOrd="3" presId="urn:microsoft.com/office/officeart/2005/8/layout/vList5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94E67AF5-99B0-4CF2-B3F9-837A1DE427E1}" type="presOf" srcId="{F5E2A3F3-28D8-4C2C-A191-AE97388E56F5}" destId="{1566199B-7595-40F0-A9D3-EBA147979ED1}" srcOrd="0" destOrd="4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401302" y="-1583500"/>
          <a:ext cx="2196783" cy="5761348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1800" kern="1200" dirty="0">
              <a:solidFill>
                <a:schemeClr val="tx1"/>
              </a:solidFill>
            </a:rPr>
            <a:t>Acesso pode ser dividido em 2 categorias:  </a:t>
          </a:r>
          <a:r>
            <a:rPr lang="pt-BR" sz="1800" b="1" kern="1200" dirty="0">
              <a:solidFill>
                <a:srgbClr val="00B0F0"/>
              </a:solidFill>
            </a:rPr>
            <a:t>alto-nível </a:t>
          </a:r>
          <a:r>
            <a:rPr lang="pt-BR" sz="1800" b="0" kern="1200" dirty="0">
              <a:solidFill>
                <a:schemeClr val="tx1"/>
              </a:solidFill>
            </a:rPr>
            <a:t>e</a:t>
          </a:r>
          <a:r>
            <a:rPr lang="pt-BR" sz="1800" b="1" kern="1200" dirty="0">
              <a:solidFill>
                <a:srgbClr val="00B0F0"/>
              </a:solidFill>
            </a:rPr>
            <a:t> baixo-nível </a:t>
          </a:r>
          <a:r>
            <a:rPr lang="pt-BR" sz="1800" b="0" kern="1200" dirty="0">
              <a:solidFill>
                <a:schemeClr val="tx1"/>
              </a:solidFill>
            </a:rPr>
            <a:t>(não é reconhecido pelo padrão ANSI)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1800" b="1" u="none" kern="1200" dirty="0">
              <a:solidFill>
                <a:srgbClr val="00B0F0"/>
              </a:solidFill>
            </a:rPr>
            <a:t>Alto-nível</a:t>
          </a:r>
          <a:r>
            <a:rPr lang="pt-BR" sz="1800" b="0" u="none" kern="1200" dirty="0">
              <a:solidFill>
                <a:schemeClr val="tx1"/>
              </a:solidFill>
            </a:rPr>
            <a:t> – permite acessar de 4 modos:</a:t>
          </a:r>
          <a:endParaRPr lang="pt-BR" sz="180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u="none" kern="1200" dirty="0">
              <a:solidFill>
                <a:schemeClr val="tx1"/>
              </a:solidFill>
            </a:rPr>
            <a:t>1 </a:t>
          </a:r>
          <a:r>
            <a:rPr lang="pt-BR" sz="1800" b="0" u="none" kern="1200" dirty="0" err="1">
              <a:solidFill>
                <a:schemeClr val="tx1"/>
              </a:solidFill>
            </a:rPr>
            <a:t>caracter</a:t>
          </a:r>
          <a:r>
            <a:rPr lang="pt-BR" sz="1800" b="0" u="none" kern="1200" dirty="0">
              <a:solidFill>
                <a:schemeClr val="tx1"/>
              </a:solidFill>
            </a:rPr>
            <a:t> por vez</a:t>
          </a:r>
          <a:endParaRPr lang="pt-BR" sz="1800" b="0" kern="1200" dirty="0">
            <a:solidFill>
              <a:schemeClr val="tx1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kern="1200" dirty="0" err="1">
              <a:solidFill>
                <a:schemeClr val="tx1"/>
              </a:solidFill>
            </a:rPr>
            <a:t>String</a:t>
          </a:r>
          <a:r>
            <a:rPr lang="pt-BR" sz="1800" b="0" kern="1200" dirty="0">
              <a:solidFill>
                <a:schemeClr val="tx1"/>
              </a:solidFill>
            </a:rPr>
            <a:t> – 1 linha por vez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kern="1200" dirty="0">
              <a:solidFill>
                <a:schemeClr val="tx1"/>
              </a:solidFill>
            </a:rPr>
            <a:t>Modo Formatado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1" kern="1200" dirty="0">
              <a:solidFill>
                <a:srgbClr val="00B0F0"/>
              </a:solidFill>
            </a:rPr>
            <a:t>Registro ou bloco</a:t>
          </a:r>
        </a:p>
      </dsp:txBody>
      <dsp:txXfrm rot="-5400000">
        <a:off x="2619020" y="306020"/>
        <a:ext cx="5654110" cy="1982307"/>
      </dsp:txXfrm>
    </dsp:sp>
    <dsp:sp modelId="{F23AE0DA-BD1F-4285-A893-0DBCCE2D8D99}">
      <dsp:nvSpPr>
        <dsp:cNvPr id="0" name=""/>
        <dsp:cNvSpPr/>
      </dsp:nvSpPr>
      <dsp:spPr>
        <a:xfrm>
          <a:off x="1901" y="599"/>
          <a:ext cx="2617118" cy="2593147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Arquivos em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 I/O</a:t>
          </a:r>
          <a:endParaRPr lang="pt-BR" sz="2400" kern="1200" dirty="0"/>
        </a:p>
      </dsp:txBody>
      <dsp:txXfrm>
        <a:off x="128488" y="127186"/>
        <a:ext cx="2363944" cy="2339973"/>
      </dsp:txXfrm>
    </dsp:sp>
    <dsp:sp modelId="{1566199B-7595-40F0-A9D3-EBA147979ED1}">
      <dsp:nvSpPr>
        <dsp:cNvPr id="0" name=""/>
        <dsp:cNvSpPr/>
      </dsp:nvSpPr>
      <dsp:spPr>
        <a:xfrm rot="5400000">
          <a:off x="4589399" y="1103074"/>
          <a:ext cx="1895520" cy="5695599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kern="1200" dirty="0" err="1">
              <a:solidFill>
                <a:schemeClr val="tx1"/>
              </a:solidFill>
            </a:rPr>
            <a:t>Outra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maneira</a:t>
          </a:r>
          <a:r>
            <a:rPr lang="en-US" sz="2000" kern="1200" dirty="0">
              <a:solidFill>
                <a:schemeClr val="tx1"/>
              </a:solidFill>
            </a:rPr>
            <a:t>, é a forma </a:t>
          </a:r>
          <a:r>
            <a:rPr lang="en-US" sz="2000" kern="1200" dirty="0" err="1">
              <a:solidFill>
                <a:schemeClr val="tx1"/>
              </a:solidFill>
            </a:rPr>
            <a:t>como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eles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são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abertos</a:t>
          </a:r>
          <a:r>
            <a:rPr lang="en-US" sz="2000" kern="1200" dirty="0">
              <a:solidFill>
                <a:schemeClr val="tx1"/>
              </a:solidFill>
            </a:rPr>
            <a:t>:</a:t>
          </a:r>
          <a:endParaRPr lang="pt-BR" sz="2000" kern="1200" dirty="0">
            <a:solidFill>
              <a:srgbClr val="00B0F0"/>
            </a:solidFill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2000" b="0" kern="1200" dirty="0">
              <a:solidFill>
                <a:srgbClr val="00B0F0"/>
              </a:solidFill>
            </a:rPr>
            <a:t>Modo Texto </a:t>
          </a:r>
          <a:r>
            <a:rPr lang="pt-BR" sz="2000" kern="1200" dirty="0"/>
            <a:t>– imita arquivos </a:t>
          </a:r>
          <a:r>
            <a:rPr lang="pt-BR" sz="2000" kern="1200" dirty="0">
              <a:solidFill>
                <a:srgbClr val="00B0F0"/>
              </a:solidFill>
            </a:rPr>
            <a:t>UNIX</a:t>
          </a:r>
          <a:r>
            <a:rPr lang="pt-BR" sz="2000" kern="1200" dirty="0"/>
            <a:t> – toda a informação é guardada como cadeia de caracteres</a:t>
          </a:r>
          <a:endParaRPr lang="pt-BR" sz="2000" kern="1200" dirty="0">
            <a:solidFill>
              <a:srgbClr val="00B0F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2000" b="1" kern="1200" dirty="0">
              <a:solidFill>
                <a:srgbClr val="00B0F0"/>
              </a:solidFill>
            </a:rPr>
            <a:t>Modo Binário </a:t>
          </a:r>
          <a:r>
            <a:rPr lang="pt-BR" sz="2000" kern="1200" dirty="0"/>
            <a:t>– imita arquivos </a:t>
          </a:r>
          <a:r>
            <a:rPr lang="pt-BR" sz="2000" kern="1200" dirty="0">
              <a:solidFill>
                <a:srgbClr val="00B0F0"/>
              </a:solidFill>
            </a:rPr>
            <a:t>MS-DOS</a:t>
          </a:r>
          <a:r>
            <a:rPr lang="pt-BR" sz="2000" kern="1200" dirty="0"/>
            <a:t> – não há conversão de dados</a:t>
          </a:r>
        </a:p>
      </dsp:txBody>
      <dsp:txXfrm rot="-5400000">
        <a:off x="2689360" y="3095645"/>
        <a:ext cx="5603067" cy="1710456"/>
      </dsp:txXfrm>
    </dsp:sp>
    <dsp:sp modelId="{CEB85A61-2ACF-41BD-A14D-D00C6838144D}">
      <dsp:nvSpPr>
        <dsp:cNvPr id="0" name=""/>
        <dsp:cNvSpPr/>
      </dsp:nvSpPr>
      <dsp:spPr>
        <a:xfrm>
          <a:off x="1901" y="2750433"/>
          <a:ext cx="2685557" cy="242464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Arquivos em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 I/O</a:t>
          </a:r>
          <a:endParaRPr lang="pt-BR" sz="2400" kern="1200" dirty="0"/>
        </a:p>
      </dsp:txBody>
      <dsp:txXfrm>
        <a:off x="120263" y="2868795"/>
        <a:ext cx="2448833" cy="2187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231217" y="-1583500"/>
          <a:ext cx="2536953" cy="5761348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1800" b="1" kern="1200" dirty="0">
              <a:solidFill>
                <a:schemeClr val="tx1"/>
              </a:solidFill>
            </a:rPr>
            <a:t>Ponteiro para Arquivo</a:t>
          </a:r>
          <a:r>
            <a:rPr lang="pt-BR" sz="1800" kern="1200" dirty="0">
              <a:solidFill>
                <a:schemeClr val="tx1"/>
              </a:solidFill>
            </a:rPr>
            <a:t>: FILE   *</a:t>
          </a:r>
          <a:r>
            <a:rPr lang="pt-BR" sz="1800" kern="1200" dirty="0" err="1">
              <a:solidFill>
                <a:schemeClr val="tx1"/>
              </a:solidFill>
            </a:rPr>
            <a:t>fptr</a:t>
          </a:r>
          <a:endParaRPr lang="pt-BR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b="1" kern="1200" dirty="0">
              <a:solidFill>
                <a:srgbClr val="00B0F0"/>
              </a:solidFill>
            </a:rPr>
            <a:t>FILE</a:t>
          </a:r>
          <a:r>
            <a:rPr lang="pt-BR" sz="1800" kern="1200" dirty="0">
              <a:solidFill>
                <a:schemeClr val="tx1"/>
              </a:solidFill>
            </a:rPr>
            <a:t> – estrutura que contém </a:t>
          </a:r>
          <a:r>
            <a:rPr lang="pt-BR" sz="1800" kern="1200" dirty="0" err="1">
              <a:solidFill>
                <a:schemeClr val="tx1"/>
              </a:solidFill>
            </a:rPr>
            <a:t>infos</a:t>
          </a:r>
          <a:r>
            <a:rPr lang="pt-BR" sz="1800" kern="1200" dirty="0">
              <a:solidFill>
                <a:schemeClr val="tx1"/>
              </a:solidFill>
            </a:rPr>
            <a:t> sobre o arquivo</a:t>
          </a:r>
          <a:endParaRPr lang="pt-BR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1800" b="1" kern="1200" dirty="0">
              <a:solidFill>
                <a:schemeClr val="tx1"/>
              </a:solidFill>
            </a:rPr>
            <a:t>Operações com arquivos: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b="1" kern="1200" dirty="0" err="1">
              <a:solidFill>
                <a:srgbClr val="00B0F0"/>
              </a:solidFill>
            </a:rPr>
            <a:t>fopen</a:t>
          </a:r>
          <a:r>
            <a:rPr lang="pt-BR" sz="1800" b="1" kern="1200" dirty="0">
              <a:solidFill>
                <a:srgbClr val="00B0F0"/>
              </a:solidFill>
            </a:rPr>
            <a:t> ( ) </a:t>
          </a:r>
          <a:r>
            <a:rPr lang="pt-BR" sz="1800" b="0" kern="1200" dirty="0">
              <a:solidFill>
                <a:schemeClr val="tx1"/>
              </a:solidFill>
            </a:rPr>
            <a:t>– criar / abrir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b="1" u="none" kern="1200" dirty="0">
              <a:solidFill>
                <a:srgbClr val="00B0F0"/>
              </a:solidFill>
            </a:rPr>
            <a:t>r </a:t>
          </a:r>
          <a:r>
            <a:rPr lang="pt-BR" sz="1800" b="0" u="none" kern="1200" dirty="0">
              <a:solidFill>
                <a:schemeClr val="tx1"/>
              </a:solidFill>
            </a:rPr>
            <a:t>- </a:t>
          </a:r>
          <a:r>
            <a:rPr lang="pt-BR" sz="1800" b="0" u="none" kern="1200" dirty="0" err="1">
              <a:solidFill>
                <a:schemeClr val="tx1"/>
              </a:solidFill>
            </a:rPr>
            <a:t>read</a:t>
          </a:r>
          <a:r>
            <a:rPr lang="pt-BR" sz="1800" b="0" u="none" kern="1200" dirty="0">
              <a:solidFill>
                <a:schemeClr val="tx1"/>
              </a:solidFill>
            </a:rPr>
            <a:t>     </a:t>
          </a:r>
          <a:r>
            <a:rPr lang="pt-BR" sz="1800" b="1" kern="1200" dirty="0">
              <a:solidFill>
                <a:srgbClr val="00B0F0"/>
              </a:solidFill>
            </a:rPr>
            <a:t>w </a:t>
          </a:r>
          <a:r>
            <a:rPr lang="pt-BR" sz="1800" b="0" kern="1200" dirty="0">
              <a:solidFill>
                <a:schemeClr val="tx1"/>
              </a:solidFill>
            </a:rPr>
            <a:t>-</a:t>
          </a:r>
          <a:r>
            <a:rPr lang="pt-BR" sz="1800" kern="1200" dirty="0">
              <a:solidFill>
                <a:schemeClr val="tx1"/>
              </a:solidFill>
            </a:rPr>
            <a:t> </a:t>
          </a:r>
          <a:r>
            <a:rPr lang="pt-BR" sz="1800" kern="1200" dirty="0" err="1"/>
            <a:t>write</a:t>
          </a:r>
          <a:r>
            <a:rPr lang="pt-BR" sz="1800" kern="1200" dirty="0"/>
            <a:t>      </a:t>
          </a:r>
          <a:r>
            <a:rPr lang="pt-BR" sz="1800" b="1" kern="1200" dirty="0">
              <a:solidFill>
                <a:srgbClr val="00B0F0"/>
              </a:solidFill>
            </a:rPr>
            <a:t>a </a:t>
          </a:r>
          <a:r>
            <a:rPr lang="pt-BR" sz="1800" b="0" kern="1200" dirty="0">
              <a:solidFill>
                <a:schemeClr val="tx1"/>
              </a:solidFill>
            </a:rPr>
            <a:t>- adiciona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b="1" kern="1200" dirty="0">
              <a:solidFill>
                <a:srgbClr val="00B0F0"/>
              </a:solidFill>
            </a:rPr>
            <a:t>+  </a:t>
          </a:r>
          <a:r>
            <a:rPr lang="pt-BR" sz="1800" b="0" kern="1200" dirty="0">
              <a:solidFill>
                <a:schemeClr val="tx1"/>
              </a:solidFill>
            </a:rPr>
            <a:t>-</a:t>
          </a:r>
          <a:r>
            <a:rPr lang="pt-BR" sz="1800" b="1" kern="1200" dirty="0">
              <a:solidFill>
                <a:srgbClr val="00B0F0"/>
              </a:solidFill>
            </a:rPr>
            <a:t> </a:t>
          </a:r>
          <a:r>
            <a:rPr lang="pt-BR" sz="1800" b="0" kern="1200" dirty="0">
              <a:solidFill>
                <a:schemeClr val="tx1"/>
              </a:solidFill>
            </a:rPr>
            <a:t>atualiza        </a:t>
          </a:r>
          <a:r>
            <a:rPr lang="pt-BR" sz="1800" b="1" kern="1200" dirty="0">
              <a:solidFill>
                <a:srgbClr val="00B0F0"/>
              </a:solidFill>
            </a:rPr>
            <a:t>b </a:t>
          </a:r>
          <a:r>
            <a:rPr lang="pt-BR" sz="1800" b="0" kern="1200" dirty="0">
              <a:solidFill>
                <a:schemeClr val="tx1"/>
              </a:solidFill>
            </a:rPr>
            <a:t> - binário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b="1" kern="1200" dirty="0" err="1">
              <a:solidFill>
                <a:srgbClr val="00B0F0"/>
              </a:solidFill>
            </a:rPr>
            <a:t>fclose</a:t>
          </a:r>
          <a:r>
            <a:rPr lang="pt-BR" sz="1800" b="1" kern="1200" dirty="0">
              <a:solidFill>
                <a:srgbClr val="00B0F0"/>
              </a:solidFill>
            </a:rPr>
            <a:t> ( ) </a:t>
          </a:r>
          <a:r>
            <a:rPr lang="pt-BR" sz="1800" b="0" kern="1200" dirty="0">
              <a:solidFill>
                <a:schemeClr val="tx1"/>
              </a:solidFill>
            </a:rPr>
            <a:t>– fechar </a:t>
          </a:r>
        </a:p>
      </dsp:txBody>
      <dsp:txXfrm rot="-5400000">
        <a:off x="2619020" y="152541"/>
        <a:ext cx="5637504" cy="2289265"/>
      </dsp:txXfrm>
    </dsp:sp>
    <dsp:sp modelId="{F23AE0DA-BD1F-4285-A893-0DBCCE2D8D99}">
      <dsp:nvSpPr>
        <dsp:cNvPr id="0" name=""/>
        <dsp:cNvSpPr/>
      </dsp:nvSpPr>
      <dsp:spPr>
        <a:xfrm>
          <a:off x="1901" y="599"/>
          <a:ext cx="2617118" cy="2593147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Arquivos em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 I/O</a:t>
          </a:r>
          <a:endParaRPr lang="pt-BR" sz="2400" kern="1200" dirty="0"/>
        </a:p>
      </dsp:txBody>
      <dsp:txXfrm>
        <a:off x="128488" y="127186"/>
        <a:ext cx="2363944" cy="2339973"/>
      </dsp:txXfrm>
    </dsp:sp>
    <dsp:sp modelId="{1566199B-7595-40F0-A9D3-EBA147979ED1}">
      <dsp:nvSpPr>
        <dsp:cNvPr id="0" name=""/>
        <dsp:cNvSpPr/>
      </dsp:nvSpPr>
      <dsp:spPr>
        <a:xfrm rot="5400000">
          <a:off x="4463273" y="1103074"/>
          <a:ext cx="2147771" cy="5695599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pt-BR" sz="1600" b="1" kern="1200" dirty="0">
              <a:solidFill>
                <a:schemeClr val="tx1"/>
              </a:solidFill>
            </a:rPr>
            <a:t>Modo Registro </a:t>
          </a:r>
          <a:r>
            <a:rPr lang="pt-BR" sz="1600" kern="1200" dirty="0"/>
            <a:t>– </a:t>
          </a:r>
          <a:r>
            <a:rPr lang="pt-BR" sz="1600" b="1" kern="1200" dirty="0">
              <a:solidFill>
                <a:srgbClr val="00B0F0"/>
              </a:solidFill>
            </a:rPr>
            <a:t>BINÁRIO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b="1" kern="1200" dirty="0" err="1">
              <a:solidFill>
                <a:srgbClr val="00B0F0"/>
              </a:solidFill>
            </a:rPr>
            <a:t>fread</a:t>
          </a:r>
          <a:r>
            <a:rPr lang="pt-BR" sz="1600" b="1" kern="1200" dirty="0">
              <a:solidFill>
                <a:srgbClr val="00B0F0"/>
              </a:solidFill>
            </a:rPr>
            <a:t> ( 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b="1" kern="1200" dirty="0" err="1">
              <a:solidFill>
                <a:srgbClr val="00B0F0"/>
              </a:solidFill>
            </a:rPr>
            <a:t>fwrite</a:t>
          </a:r>
          <a:r>
            <a:rPr lang="pt-BR" sz="1600" b="1" kern="1200" dirty="0">
              <a:solidFill>
                <a:srgbClr val="00B0F0"/>
              </a:solidFill>
            </a:rPr>
            <a:t>( 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>
              <a:solidFill>
                <a:srgbClr val="00B0F0"/>
              </a:solidFill>
            </a:rPr>
            <a:t>FILE</a:t>
          </a:r>
          <a:r>
            <a:rPr lang="pt-BR" sz="1600" kern="1200" dirty="0">
              <a:solidFill>
                <a:schemeClr val="tx1"/>
              </a:solidFill>
            </a:rPr>
            <a:t> aponta para </a:t>
          </a:r>
          <a:r>
            <a:rPr lang="pt-BR" sz="1600" b="1" kern="1200" dirty="0">
              <a:solidFill>
                <a:srgbClr val="00B0F0"/>
              </a:solidFill>
            </a:rPr>
            <a:t>posição atual </a:t>
          </a:r>
          <a:r>
            <a:rPr lang="pt-BR" sz="1600" b="0" kern="1200" dirty="0">
              <a:solidFill>
                <a:schemeClr val="tx1"/>
              </a:solidFill>
            </a:rPr>
            <a:t>(depende do tipo de abertura):</a:t>
          </a:r>
          <a:endParaRPr lang="pt-BR" sz="1600" b="1" kern="1200" dirty="0">
            <a:solidFill>
              <a:srgbClr val="00B0F0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b="1" kern="1200">
              <a:solidFill>
                <a:srgbClr val="00B0F0"/>
              </a:solidFill>
            </a:rPr>
            <a:t>rb</a:t>
          </a:r>
          <a:r>
            <a:rPr lang="pt-BR" sz="1600" kern="1200"/>
            <a:t> – read </a:t>
          </a:r>
          <a:r>
            <a:rPr lang="pt-BR" sz="1600" b="1" kern="1200">
              <a:solidFill>
                <a:srgbClr val="00B0F0"/>
              </a:solidFill>
            </a:rPr>
            <a:t>(no início)</a:t>
          </a:r>
          <a:endParaRPr lang="pt-BR" sz="1600" b="1" kern="1200" dirty="0">
            <a:solidFill>
              <a:srgbClr val="00B0F0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b="1" kern="1200">
              <a:solidFill>
                <a:srgbClr val="00B0F0"/>
              </a:solidFill>
            </a:rPr>
            <a:t>wb </a:t>
          </a:r>
          <a:r>
            <a:rPr lang="pt-BR" sz="1600" b="0" kern="1200">
              <a:solidFill>
                <a:schemeClr val="tx1"/>
              </a:solidFill>
            </a:rPr>
            <a:t>–</a:t>
          </a:r>
          <a:r>
            <a:rPr lang="pt-BR" sz="1600" b="1" kern="1200">
              <a:solidFill>
                <a:srgbClr val="00B0F0"/>
              </a:solidFill>
            </a:rPr>
            <a:t> </a:t>
          </a:r>
          <a:r>
            <a:rPr lang="pt-BR" sz="1600" b="0" kern="1200">
              <a:solidFill>
                <a:schemeClr val="tx1"/>
              </a:solidFill>
            </a:rPr>
            <a:t>write </a:t>
          </a:r>
          <a:r>
            <a:rPr lang="pt-BR" sz="1600" b="1" kern="1200">
              <a:solidFill>
                <a:srgbClr val="00B0F0"/>
              </a:solidFill>
            </a:rPr>
            <a:t>(no início)</a:t>
          </a:r>
          <a:endParaRPr lang="pt-BR" sz="1600" b="1" kern="1200" dirty="0">
            <a:solidFill>
              <a:srgbClr val="00B0F0"/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600" b="1" kern="1200" dirty="0" err="1">
              <a:solidFill>
                <a:srgbClr val="00B0F0"/>
              </a:solidFill>
            </a:rPr>
            <a:t>ab</a:t>
          </a:r>
          <a:r>
            <a:rPr lang="pt-BR" sz="1600" b="1" kern="1200" dirty="0">
              <a:solidFill>
                <a:srgbClr val="00B0F0"/>
              </a:solidFill>
            </a:rPr>
            <a:t> </a:t>
          </a:r>
          <a:r>
            <a:rPr lang="pt-BR" sz="1600" b="0" kern="1200" dirty="0">
              <a:solidFill>
                <a:schemeClr val="tx1"/>
              </a:solidFill>
            </a:rPr>
            <a:t>– </a:t>
          </a:r>
          <a:r>
            <a:rPr lang="pt-BR" sz="1600" b="0" kern="1200" dirty="0" err="1">
              <a:solidFill>
                <a:schemeClr val="tx1"/>
              </a:solidFill>
            </a:rPr>
            <a:t>append</a:t>
          </a:r>
          <a:r>
            <a:rPr lang="pt-BR" sz="1600" b="0" kern="1200" dirty="0">
              <a:solidFill>
                <a:schemeClr val="tx1"/>
              </a:solidFill>
            </a:rPr>
            <a:t> </a:t>
          </a:r>
          <a:r>
            <a:rPr lang="pt-BR" sz="1600" b="1" kern="1200" dirty="0">
              <a:solidFill>
                <a:srgbClr val="00B0F0"/>
              </a:solidFill>
            </a:rPr>
            <a:t>(no fim)</a:t>
          </a:r>
        </a:p>
      </dsp:txBody>
      <dsp:txXfrm rot="-5400000">
        <a:off x="2689359" y="2981834"/>
        <a:ext cx="5590753" cy="1938079"/>
      </dsp:txXfrm>
    </dsp:sp>
    <dsp:sp modelId="{CEB85A61-2ACF-41BD-A14D-D00C6838144D}">
      <dsp:nvSpPr>
        <dsp:cNvPr id="0" name=""/>
        <dsp:cNvSpPr/>
      </dsp:nvSpPr>
      <dsp:spPr>
        <a:xfrm>
          <a:off x="1901" y="2750433"/>
          <a:ext cx="2685557" cy="242464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Arquivos em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 I/O</a:t>
          </a:r>
          <a:endParaRPr lang="pt-BR" sz="2400" kern="1200" dirty="0"/>
        </a:p>
      </dsp:txBody>
      <dsp:txXfrm>
        <a:off x="120263" y="2868795"/>
        <a:ext cx="2448833" cy="2187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504620" y="-1583500"/>
          <a:ext cx="1986523" cy="5761348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pt-BR" sz="2000" b="0" kern="1200" dirty="0">
            <a:solidFill>
              <a:schemeClr val="tx1"/>
            </a:solidFill>
          </a:endParaRPr>
        </a:p>
      </dsp:txBody>
      <dsp:txXfrm rot="-5400000">
        <a:off x="2617208" y="400886"/>
        <a:ext cx="5664374" cy="1792575"/>
      </dsp:txXfrm>
    </dsp:sp>
    <dsp:sp modelId="{F23AE0DA-BD1F-4285-A893-0DBCCE2D8D99}">
      <dsp:nvSpPr>
        <dsp:cNvPr id="0" name=""/>
        <dsp:cNvSpPr/>
      </dsp:nvSpPr>
      <dsp:spPr>
        <a:xfrm>
          <a:off x="89" y="599"/>
          <a:ext cx="2617118" cy="2593147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Arquivos em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 I/O</a:t>
          </a:r>
          <a:endParaRPr lang="pt-BR" sz="2400" kern="1200" dirty="0"/>
        </a:p>
      </dsp:txBody>
      <dsp:txXfrm>
        <a:off x="126676" y="127186"/>
        <a:ext cx="2363944" cy="2339973"/>
      </dsp:txXfrm>
    </dsp:sp>
    <dsp:sp modelId="{1566199B-7595-40F0-A9D3-EBA147979ED1}">
      <dsp:nvSpPr>
        <dsp:cNvPr id="0" name=""/>
        <dsp:cNvSpPr/>
      </dsp:nvSpPr>
      <dsp:spPr>
        <a:xfrm rot="5400000">
          <a:off x="4394250" y="1063488"/>
          <a:ext cx="2197058" cy="5784347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endParaRPr lang="pt-BR" sz="1800" kern="1200" dirty="0">
            <a:solidFill>
              <a:srgbClr val="00B0F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2000" b="1" kern="1200" dirty="0" err="1">
              <a:solidFill>
                <a:srgbClr val="00B0F0"/>
              </a:solidFill>
            </a:rPr>
            <a:t>ftell</a:t>
          </a:r>
          <a:r>
            <a:rPr lang="pt-BR" sz="2000" b="1" kern="1200" dirty="0">
              <a:solidFill>
                <a:srgbClr val="00B0F0"/>
              </a:solidFill>
            </a:rPr>
            <a:t> ( ) </a:t>
          </a:r>
          <a:r>
            <a:rPr lang="pt-BR" sz="2000" kern="1200" dirty="0">
              <a:solidFill>
                <a:schemeClr val="tx1"/>
              </a:solidFill>
            </a:rPr>
            <a:t>– retorna o tamanho em bytes em       relação à </a:t>
          </a:r>
          <a:r>
            <a:rPr lang="pt-BR" sz="2000" b="1" kern="1200" dirty="0">
              <a:solidFill>
                <a:srgbClr val="00B0F0"/>
              </a:solidFill>
            </a:rPr>
            <a:t>posição atual</a:t>
          </a:r>
          <a:r>
            <a:rPr lang="pt-BR" sz="2000" b="0" u="none" kern="1200" dirty="0">
              <a:solidFill>
                <a:schemeClr val="tx1"/>
              </a:solidFill>
            </a:rPr>
            <a:t>		</a:t>
          </a:r>
          <a:endParaRPr lang="pt-BR" sz="2000" b="1" kern="1200" dirty="0">
            <a:solidFill>
              <a:srgbClr val="00B0F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2000" b="1" kern="1200" dirty="0">
            <a:solidFill>
              <a:srgbClr val="00B0F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2000" b="0" u="none" kern="1200" dirty="0">
              <a:solidFill>
                <a:schemeClr val="tx1"/>
              </a:solidFill>
            </a:rPr>
            <a:t>        apenas</a:t>
          </a:r>
          <a:r>
            <a:rPr lang="pt-BR" sz="2000" b="1" u="none" kern="1200" dirty="0">
              <a:solidFill>
                <a:srgbClr val="00B0F0"/>
              </a:solidFill>
            </a:rPr>
            <a:t> binário</a:t>
          </a:r>
          <a:endParaRPr lang="pt-BR" sz="2000" b="1" kern="1200" dirty="0">
            <a:solidFill>
              <a:srgbClr val="00B0F0"/>
            </a:solidFill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pt-BR" sz="3300" kern="1200" dirty="0"/>
        </a:p>
      </dsp:txBody>
      <dsp:txXfrm rot="-5400000">
        <a:off x="2600606" y="2964384"/>
        <a:ext cx="5677095" cy="1982554"/>
      </dsp:txXfrm>
    </dsp:sp>
    <dsp:sp modelId="{CEB85A61-2ACF-41BD-A14D-D00C6838144D}">
      <dsp:nvSpPr>
        <dsp:cNvPr id="0" name=""/>
        <dsp:cNvSpPr/>
      </dsp:nvSpPr>
      <dsp:spPr>
        <a:xfrm>
          <a:off x="89" y="2750433"/>
          <a:ext cx="2600432" cy="242464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Arquivos em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 I/O</a:t>
          </a:r>
          <a:endParaRPr lang="pt-BR" sz="2400" kern="1200" dirty="0"/>
        </a:p>
      </dsp:txBody>
      <dsp:txXfrm>
        <a:off x="118451" y="2868795"/>
        <a:ext cx="2363708" cy="2187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047564"/>
            <a:ext cx="8229600" cy="552191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Função </a:t>
            </a:r>
            <a:r>
              <a:rPr lang="pt-BR" sz="2800" b="1" dirty="0" err="1">
                <a:solidFill>
                  <a:srgbClr val="00B0F0"/>
                </a:solidFill>
              </a:rPr>
              <a:t>fopen</a:t>
            </a:r>
            <a:r>
              <a:rPr lang="pt-BR" sz="2800" b="1" dirty="0">
                <a:solidFill>
                  <a:srgbClr val="00B0F0"/>
                </a:solidFill>
              </a:rPr>
              <a:t>( )  </a:t>
            </a:r>
            <a:r>
              <a:rPr lang="pt-BR" sz="3100" dirty="0"/>
              <a:t>- </a:t>
            </a:r>
            <a:r>
              <a:rPr lang="pt-BR" dirty="0"/>
              <a:t>utilizada para </a:t>
            </a:r>
            <a:r>
              <a:rPr lang="pt-BR" dirty="0">
                <a:solidFill>
                  <a:srgbClr val="00B0F0"/>
                </a:solidFill>
              </a:rPr>
              <a:t>criar (abrir) </a:t>
            </a:r>
            <a:r>
              <a:rPr lang="pt-BR" dirty="0"/>
              <a:t>um arquivo e, </a:t>
            </a:r>
            <a:r>
              <a:rPr lang="pt-BR" dirty="0">
                <a:solidFill>
                  <a:srgbClr val="00B0F0"/>
                </a:solidFill>
              </a:rPr>
              <a:t>retorna um ponteiro para o tipo FILE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 err="1"/>
              <a:t>fptr</a:t>
            </a:r>
            <a:r>
              <a:rPr lang="pt-BR" dirty="0"/>
              <a:t> = </a:t>
            </a:r>
            <a:r>
              <a:rPr lang="pt-BR" dirty="0" err="1"/>
              <a:t>fopen</a:t>
            </a:r>
            <a:r>
              <a:rPr lang="pt-BR" dirty="0"/>
              <a:t> (“</a:t>
            </a:r>
            <a:r>
              <a:rPr lang="pt-BR" dirty="0" err="1"/>
              <a:t>xxxxxxxx.xxx</a:t>
            </a:r>
            <a:r>
              <a:rPr lang="pt-BR" dirty="0"/>
              <a:t>”, “</a:t>
            </a:r>
            <a:r>
              <a:rPr lang="pt-BR" dirty="0" err="1"/>
              <a:t>tipo_abertura</a:t>
            </a:r>
            <a:r>
              <a:rPr lang="pt-BR" dirty="0"/>
              <a:t>”);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fptr</a:t>
            </a:r>
            <a:r>
              <a:rPr lang="pt-BR" b="1" dirty="0">
                <a:solidFill>
                  <a:srgbClr val="00B0F0"/>
                </a:solidFill>
              </a:rPr>
              <a:t> </a:t>
            </a:r>
            <a:r>
              <a:rPr lang="pt-BR" dirty="0"/>
              <a:t>– corresponde ao ponteiro para arquivo (FILE) a ser aberto ou criado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xxxxxxxx.xxx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– nome e extensão do arquivo a ser aberto 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tipo_abertura</a:t>
            </a:r>
            <a:r>
              <a:rPr lang="pt-BR" b="1" dirty="0">
                <a:solidFill>
                  <a:srgbClr val="00B0F0"/>
                </a:solidFill>
              </a:rPr>
              <a:t> </a:t>
            </a:r>
            <a:r>
              <a:rPr lang="pt-BR" dirty="0"/>
              <a:t>– contém o tipo de abertura do arquivo:</a:t>
            </a:r>
          </a:p>
          <a:p>
            <a:endParaRPr lang="pt-BR" dirty="0"/>
          </a:p>
          <a:p>
            <a:r>
              <a:rPr lang="pt-BR" dirty="0"/>
              <a:t> </a:t>
            </a:r>
            <a:r>
              <a:rPr lang="pt-BR" b="1" dirty="0"/>
              <a:t>      r     leitura						</a:t>
            </a:r>
            <a:r>
              <a:rPr lang="pt-BR" dirty="0"/>
              <a:t>além de 2 modificadores:	</a:t>
            </a:r>
            <a:endParaRPr lang="pt-BR" b="1" dirty="0"/>
          </a:p>
          <a:p>
            <a:r>
              <a:rPr lang="pt-BR" b="1" dirty="0"/>
              <a:t>      w    escrita									     +    atualização</a:t>
            </a:r>
          </a:p>
          <a:p>
            <a:r>
              <a:rPr lang="pt-BR" b="1" dirty="0"/>
              <a:t> 	a     adicionar dados						     b    modo  binário</a:t>
            </a:r>
            <a:endParaRPr lang="pt-BR" dirty="0"/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3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5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DD57-6F45-4BEC-AC61-842DF9A0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" y="7614"/>
            <a:ext cx="8229600" cy="968236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44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br>
              <a:rPr lang="pt-BR" dirty="0">
                <a:latin typeface="Arial" pitchFamily="34" charset="0"/>
                <a:cs typeface="Arial" pitchFamily="34" charset="0"/>
              </a:rPr>
            </a:br>
            <a:br>
              <a:rPr lang="pt-BR" dirty="0">
                <a:latin typeface="Arial" pitchFamily="34" charset="0"/>
                <a:cs typeface="Arial" pitchFamily="34" charset="0"/>
              </a:rPr>
            </a:br>
            <a:br>
              <a:rPr lang="pt-BR" b="1" dirty="0">
                <a:solidFill>
                  <a:srgbClr val="00B0F0"/>
                </a:solidFill>
              </a:rPr>
            </a:b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A466CD2-A627-4607-8CFD-AD27CC79F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953073"/>
              </p:ext>
            </p:extLst>
          </p:nvPr>
        </p:nvGraphicFramePr>
        <p:xfrm>
          <a:off x="257452" y="1682574"/>
          <a:ext cx="8797771" cy="2944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905">
                  <a:extLst>
                    <a:ext uri="{9D8B030D-6E8A-4147-A177-3AD203B41FA5}">
                      <a16:colId xmlns:a16="http://schemas.microsoft.com/office/drawing/2014/main" val="935346181"/>
                    </a:ext>
                  </a:extLst>
                </a:gridCol>
                <a:gridCol w="3817398">
                  <a:extLst>
                    <a:ext uri="{9D8B030D-6E8A-4147-A177-3AD203B41FA5}">
                      <a16:colId xmlns:a16="http://schemas.microsoft.com/office/drawing/2014/main" val="2800911461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697795225"/>
                    </a:ext>
                  </a:extLst>
                </a:gridCol>
              </a:tblGrid>
              <a:tr h="326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pt-BR" sz="15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  <a:effectLst/>
                        </a:rPr>
                        <a:t>Ação</a:t>
                      </a:r>
                      <a:endParaRPr lang="pt-BR" sz="15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Condição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93552800"/>
                  </a:ext>
                </a:extLst>
              </a:tr>
              <a:tr h="264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 err="1">
                          <a:effectLst/>
                        </a:rPr>
                        <a:t>r</a:t>
                      </a:r>
                      <a:r>
                        <a:rPr lang="pt-BR" sz="1500" b="1" dirty="0" err="1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endParaRPr lang="pt-BR" sz="15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</a:rPr>
                        <a:t>Abre</a:t>
                      </a:r>
                      <a:r>
                        <a:rPr lang="pt-BR" sz="1500" dirty="0">
                          <a:effectLst/>
                        </a:rPr>
                        <a:t> um arquivo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binário</a:t>
                      </a:r>
                      <a:r>
                        <a:rPr lang="pt-BR" sz="1500" dirty="0">
                          <a:effectLst/>
                        </a:rPr>
                        <a:t> para leitura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- o arquivo deve existir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70343612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 err="1">
                          <a:effectLst/>
                        </a:rPr>
                        <a:t>w</a:t>
                      </a:r>
                      <a:r>
                        <a:rPr lang="pt-BR" sz="1500" b="1" dirty="0" err="1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endParaRPr lang="pt-BR" sz="15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</a:rPr>
                        <a:t>Cria</a:t>
                      </a:r>
                      <a:r>
                        <a:rPr lang="pt-BR" sz="1500" dirty="0">
                          <a:effectLst/>
                        </a:rPr>
                        <a:t> um arquivo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binário</a:t>
                      </a:r>
                      <a:r>
                        <a:rPr lang="pt-BR" sz="1500" dirty="0">
                          <a:effectLst/>
                        </a:rPr>
                        <a:t> para gravação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500" dirty="0">
                          <a:effectLst/>
                        </a:rPr>
                        <a:t>- se o arquivo existir será destruído e reinicializado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sz="1500" dirty="0">
                          <a:effectLst/>
                        </a:rPr>
                        <a:t>- se o arquivo não existir será criado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43538007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 err="1">
                          <a:effectLst/>
                        </a:rPr>
                        <a:t>a</a:t>
                      </a:r>
                      <a:r>
                        <a:rPr lang="pt-BR" sz="1500" b="1" dirty="0" err="1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endParaRPr lang="pt-BR" sz="15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</a:rPr>
                        <a:t>Cria</a:t>
                      </a:r>
                      <a:r>
                        <a:rPr lang="pt-BR" sz="1500" dirty="0">
                          <a:effectLst/>
                        </a:rPr>
                        <a:t> um arquivo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binário</a:t>
                      </a:r>
                      <a:r>
                        <a:rPr lang="pt-BR" sz="1500" dirty="0">
                          <a:effectLst/>
                        </a:rPr>
                        <a:t> para gravação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- se o arquivo existir, os dados serão adicionados no fim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- se o arquivo não existir será criado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06777264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 err="1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pt-BR" sz="1500" b="1" dirty="0" err="1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+</a:t>
                      </a:r>
                      <a:endParaRPr lang="pt-BR" sz="15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</a:rPr>
                        <a:t>Abre</a:t>
                      </a:r>
                      <a:r>
                        <a:rPr lang="pt-BR" sz="1500" dirty="0">
                          <a:effectLst/>
                        </a:rPr>
                        <a:t> um arquivo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binário</a:t>
                      </a:r>
                      <a:r>
                        <a:rPr lang="pt-BR" sz="1500" dirty="0">
                          <a:effectLst/>
                        </a:rPr>
                        <a:t> para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leitura e gravação</a:t>
                      </a:r>
                      <a:endParaRPr lang="pt-BR" sz="15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pt-BR" sz="1500" dirty="0">
                          <a:effectLst/>
                        </a:rPr>
                        <a:t>o arquivo deve existir, sendo atualizado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58801481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 err="1">
                          <a:effectLst/>
                        </a:rPr>
                        <a:t>w</a:t>
                      </a:r>
                      <a:r>
                        <a:rPr lang="pt-BR" sz="1500" b="1" dirty="0" err="1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+</a:t>
                      </a:r>
                      <a:endParaRPr lang="pt-BR" sz="15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</a:rPr>
                        <a:t>Cria</a:t>
                      </a:r>
                      <a:r>
                        <a:rPr lang="pt-BR" sz="1500" dirty="0">
                          <a:effectLst/>
                        </a:rPr>
                        <a:t> um arquivo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binário</a:t>
                      </a:r>
                      <a:r>
                        <a:rPr lang="pt-BR" sz="1500" dirty="0">
                          <a:effectLst/>
                        </a:rPr>
                        <a:t> para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leitura e gravação </a:t>
                      </a:r>
                      <a:endParaRPr lang="pt-BR" sz="15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- se o arquivo existir será destruído e reinicializado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- se o arquivo não existir será criado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0476990"/>
                  </a:ext>
                </a:extLst>
              </a:tr>
              <a:tr h="524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 err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pt-BR" sz="1500" b="1" dirty="0" err="1">
                          <a:solidFill>
                            <a:srgbClr val="00B0F0"/>
                          </a:solidFill>
                          <a:effectLst/>
                        </a:rPr>
                        <a:t>b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+</a:t>
                      </a:r>
                      <a:endParaRPr lang="pt-BR" sz="15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/>
                        </a:rPr>
                        <a:t>Cria</a:t>
                      </a:r>
                      <a:r>
                        <a:rPr lang="pt-BR" sz="1500" dirty="0">
                          <a:effectLst/>
                        </a:rPr>
                        <a:t> um arquivo </a:t>
                      </a:r>
                      <a:r>
                        <a:rPr lang="pt-BR" sz="1500" b="1" dirty="0">
                          <a:solidFill>
                            <a:srgbClr val="00B0F0"/>
                          </a:solidFill>
                          <a:effectLst/>
                        </a:rPr>
                        <a:t>binário</a:t>
                      </a:r>
                      <a:r>
                        <a:rPr lang="pt-BR" sz="1500" dirty="0">
                          <a:effectLst/>
                        </a:rPr>
                        <a:t> para atualizações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- se o arquivo existir, os dados serão adicionados no fim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500" dirty="0">
                          <a:effectLst/>
                        </a:rPr>
                        <a:t>- se o arquivo não existir será criado</a:t>
                      </a:r>
                      <a:endParaRPr lang="pt-BR" sz="15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8398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92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69063"/>
            <a:ext cx="8229600" cy="54004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rgbClr val="00B0F0"/>
                </a:solidFill>
              </a:rPr>
              <a:t>Função </a:t>
            </a:r>
            <a:r>
              <a:rPr lang="pt-BR" sz="2600" b="1" dirty="0" err="1">
                <a:solidFill>
                  <a:srgbClr val="00B0F0"/>
                </a:solidFill>
              </a:rPr>
              <a:t>fopen</a:t>
            </a:r>
            <a:r>
              <a:rPr lang="pt-BR" sz="2600" b="1" dirty="0">
                <a:solidFill>
                  <a:srgbClr val="00B0F0"/>
                </a:solidFill>
              </a:rPr>
              <a:t>( ) </a:t>
            </a:r>
          </a:p>
          <a:p>
            <a:r>
              <a:rPr lang="pt-BR" dirty="0"/>
              <a:t> </a:t>
            </a:r>
          </a:p>
          <a:p>
            <a:r>
              <a:rPr lang="pt-BR" b="1" dirty="0">
                <a:solidFill>
                  <a:srgbClr val="00B0F0"/>
                </a:solidFill>
              </a:rPr>
              <a:t>Cuidado:</a:t>
            </a:r>
            <a:r>
              <a:rPr lang="pt-BR" dirty="0"/>
              <a:t>	a função </a:t>
            </a:r>
            <a:r>
              <a:rPr lang="pt-BR" dirty="0" err="1"/>
              <a:t>fopen</a:t>
            </a:r>
            <a:r>
              <a:rPr lang="pt-BR" dirty="0"/>
              <a:t>( ) dá erro: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se tentarmos abrir um </a:t>
            </a:r>
            <a:r>
              <a:rPr lang="pt-BR" dirty="0">
                <a:solidFill>
                  <a:srgbClr val="00B0F0"/>
                </a:solidFill>
              </a:rPr>
              <a:t>arquivo inexistente </a:t>
            </a:r>
            <a:r>
              <a:rPr lang="pt-BR" dirty="0"/>
              <a:t>com o tipo </a:t>
            </a:r>
            <a:r>
              <a:rPr lang="pt-BR" b="1" dirty="0" err="1"/>
              <a:t>rb</a:t>
            </a:r>
            <a:r>
              <a:rPr lang="pt-BR" b="1" dirty="0"/>
              <a:t> </a:t>
            </a:r>
            <a:r>
              <a:rPr lang="pt-BR" dirty="0"/>
              <a:t>ou </a:t>
            </a:r>
            <a:r>
              <a:rPr lang="pt-BR" b="1" dirty="0" err="1"/>
              <a:t>rb</a:t>
            </a:r>
            <a:r>
              <a:rPr lang="pt-BR" b="1" dirty="0"/>
              <a:t>+</a:t>
            </a:r>
            <a:endParaRPr lang="pt-B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se o diretório for inexistente ou inválido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se nome do arquivo for inválido</a:t>
            </a:r>
          </a:p>
          <a:p>
            <a:endParaRPr lang="pt-BR" dirty="0"/>
          </a:p>
          <a:p>
            <a:r>
              <a:rPr lang="pt-BR" dirty="0"/>
              <a:t>Portanto, deve-se sempre fazer um teste, e caso o arquivo não possa ser aberto, a função </a:t>
            </a:r>
            <a:r>
              <a:rPr lang="pt-BR" dirty="0" err="1"/>
              <a:t>fopen</a:t>
            </a:r>
            <a:r>
              <a:rPr lang="pt-BR" dirty="0"/>
              <a:t>() devolve 0 (</a:t>
            </a:r>
            <a:r>
              <a:rPr lang="pt-BR" b="1" dirty="0">
                <a:solidFill>
                  <a:srgbClr val="00B0F0"/>
                </a:solidFill>
              </a:rPr>
              <a:t>NULL</a:t>
            </a:r>
            <a:r>
              <a:rPr lang="pt-BR" dirty="0"/>
              <a:t>)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32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8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091954"/>
            <a:ext cx="8229600" cy="55219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rgbClr val="00B0F0"/>
                </a:solidFill>
              </a:rPr>
              <a:t>Função </a:t>
            </a:r>
            <a:r>
              <a:rPr lang="pt-BR" sz="2600" b="1" dirty="0" err="1">
                <a:solidFill>
                  <a:srgbClr val="00B0F0"/>
                </a:solidFill>
              </a:rPr>
              <a:t>fclose</a:t>
            </a:r>
            <a:r>
              <a:rPr lang="pt-BR" sz="2600" b="1" dirty="0">
                <a:solidFill>
                  <a:srgbClr val="00B0F0"/>
                </a:solidFill>
              </a:rPr>
              <a:t>( ) </a:t>
            </a:r>
            <a:r>
              <a:rPr lang="pt-BR" sz="2600" dirty="0"/>
              <a:t> </a:t>
            </a:r>
            <a:r>
              <a:rPr lang="pt-BR" dirty="0"/>
              <a:t>- é utilizada para </a:t>
            </a:r>
            <a:r>
              <a:rPr lang="pt-BR" dirty="0">
                <a:solidFill>
                  <a:srgbClr val="00B0F0"/>
                </a:solidFill>
              </a:rPr>
              <a:t>fechar</a:t>
            </a:r>
            <a:r>
              <a:rPr lang="pt-BR" dirty="0"/>
              <a:t> um arquivo.</a:t>
            </a:r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 err="1"/>
              <a:t>fclose</a:t>
            </a:r>
            <a:r>
              <a:rPr lang="pt-BR" dirty="0"/>
              <a:t> (</a:t>
            </a:r>
            <a:r>
              <a:rPr lang="pt-BR" dirty="0" err="1"/>
              <a:t>fptr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fptr</a:t>
            </a:r>
            <a:r>
              <a:rPr lang="pt-BR" b="1" dirty="0"/>
              <a:t> </a:t>
            </a:r>
            <a:r>
              <a:rPr lang="pt-BR" dirty="0"/>
              <a:t>– corresponde ao ponteiro do arquivo a ser fechado</a:t>
            </a:r>
          </a:p>
          <a:p>
            <a:r>
              <a:rPr lang="pt-BR" dirty="0"/>
              <a:t>  </a:t>
            </a:r>
          </a:p>
          <a:p>
            <a:endParaRPr lang="pt-BR" dirty="0"/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76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9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6804764-09BD-4002-ACDA-E20261A55024}"/>
              </a:ext>
            </a:extLst>
          </p:cNvPr>
          <p:cNvGrpSpPr/>
          <p:nvPr/>
        </p:nvGrpSpPr>
        <p:grpSpPr>
          <a:xfrm>
            <a:off x="1070127" y="2245311"/>
            <a:ext cx="1748902" cy="3591926"/>
            <a:chOff x="1070127" y="2245311"/>
            <a:chExt cx="1748902" cy="359192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710BC8-5516-4A2C-BE02-4431F1DB286D}"/>
                </a:ext>
              </a:extLst>
            </p:cNvPr>
            <p:cNvGrpSpPr/>
            <p:nvPr/>
          </p:nvGrpSpPr>
          <p:grpSpPr>
            <a:xfrm>
              <a:off x="1070128" y="2245311"/>
              <a:ext cx="1748901" cy="3591926"/>
              <a:chOff x="5646198" y="2933161"/>
              <a:chExt cx="1748901" cy="3591926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A373BA2-AF26-4D8A-B51F-3AA4E8F452AA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322259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52518FE-1AEA-4BFF-8C65-DC9C46B54C3C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555657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ADBBD-5B0E-4B18-8E08-40FFB8DF98BC}"/>
                  </a:ext>
                </a:extLst>
              </p:cNvPr>
              <p:cNvSpPr txBox="1"/>
              <p:nvPr/>
            </p:nvSpPr>
            <p:spPr>
              <a:xfrm>
                <a:off x="6034965" y="2933161"/>
                <a:ext cx="113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memória</a:t>
                </a: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BA1E3F1-445B-4A58-B6D1-453B80E66341}"/>
                </a:ext>
              </a:extLst>
            </p:cNvPr>
            <p:cNvSpPr/>
            <p:nvPr/>
          </p:nvSpPr>
          <p:spPr>
            <a:xfrm>
              <a:off x="1070127" y="3170300"/>
              <a:ext cx="1748901" cy="555657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3579609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76870" y="491449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C022352-5C3A-4688-9E5B-A6EE3022AA12}"/>
              </a:ext>
            </a:extLst>
          </p:cNvPr>
          <p:cNvSpPr/>
          <p:nvPr/>
        </p:nvSpPr>
        <p:spPr>
          <a:xfrm>
            <a:off x="1070126" y="4324798"/>
            <a:ext cx="1748901" cy="55565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4A8BF3-E35F-4C3A-A0BD-6C9E1CF666AD}"/>
              </a:ext>
            </a:extLst>
          </p:cNvPr>
          <p:cNvSpPr txBox="1"/>
          <p:nvPr/>
        </p:nvSpPr>
        <p:spPr>
          <a:xfrm>
            <a:off x="3724927" y="2161902"/>
            <a:ext cx="1317216" cy="37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Gravação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DD651A6-03BB-4EBA-B255-124D952B322D}"/>
              </a:ext>
            </a:extLst>
          </p:cNvPr>
          <p:cNvSpPr txBox="1"/>
          <p:nvPr/>
        </p:nvSpPr>
        <p:spPr>
          <a:xfrm>
            <a:off x="3913391" y="5359607"/>
            <a:ext cx="131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Leitura</a:t>
            </a:r>
          </a:p>
        </p:txBody>
      </p:sp>
    </p:spTree>
    <p:extLst>
      <p:ext uri="{BB962C8B-B14F-4D97-AF65-F5344CB8AC3E}">
        <p14:creationId xmlns:p14="http://schemas.microsoft.com/office/powerpoint/2010/main" val="185405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5" y="1083076"/>
            <a:ext cx="8578049" cy="5415378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Leitura e Gravação – Modo Registro </a:t>
            </a:r>
            <a:r>
              <a:rPr lang="pt-BR" sz="2800" b="1" dirty="0"/>
              <a:t>- modo BINÁRIO</a:t>
            </a:r>
            <a:endParaRPr lang="pt-BR" sz="2800" dirty="0"/>
          </a:p>
          <a:p>
            <a:pPr algn="ctr"/>
            <a:r>
              <a:rPr lang="pt-BR" dirty="0"/>
              <a:t> </a:t>
            </a:r>
            <a:r>
              <a:rPr lang="en-US" dirty="0"/>
              <a:t>dados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matrizes</a:t>
            </a:r>
            <a:r>
              <a:rPr lang="en-US" dirty="0"/>
              <a:t> e </a:t>
            </a:r>
            <a:r>
              <a:rPr lang="en-US" b="1" dirty="0" err="1"/>
              <a:t>estruturas</a:t>
            </a:r>
            <a:endParaRPr lang="pt-BR" b="1" dirty="0"/>
          </a:p>
          <a:p>
            <a:endParaRPr lang="pt-BR" b="1" dirty="0">
              <a:solidFill>
                <a:srgbClr val="00B0F0"/>
              </a:solidFill>
            </a:endParaRPr>
          </a:p>
          <a:p>
            <a:r>
              <a:rPr lang="pt-BR" b="1" dirty="0">
                <a:solidFill>
                  <a:srgbClr val="00B0F0"/>
                </a:solidFill>
              </a:rPr>
              <a:t>Leitura no arquivo </a:t>
            </a:r>
            <a:r>
              <a:rPr lang="pt-BR" dirty="0"/>
              <a:t>– recebe informações do arquivo (lê dados do arquivo)</a:t>
            </a:r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en-US" dirty="0" err="1"/>
              <a:t>fread</a:t>
            </a:r>
            <a:r>
              <a:rPr lang="en-US" dirty="0"/>
              <a:t> (p, tam, </a:t>
            </a:r>
            <a:r>
              <a:rPr lang="en-US" dirty="0" err="1"/>
              <a:t>qtde</a:t>
            </a:r>
            <a:r>
              <a:rPr lang="en-US" dirty="0"/>
              <a:t>, </a:t>
            </a:r>
            <a:r>
              <a:rPr lang="en-US" dirty="0" err="1"/>
              <a:t>fptr</a:t>
            </a:r>
            <a:r>
              <a:rPr lang="en-US" dirty="0"/>
              <a:t>);</a:t>
            </a:r>
            <a:r>
              <a:rPr lang="pt-BR" dirty="0"/>
              <a:t> 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/>
              <a:t>p</a:t>
            </a:r>
            <a:r>
              <a:rPr lang="pt-BR" dirty="0"/>
              <a:t> – ponteiro do tipo </a:t>
            </a:r>
            <a:r>
              <a:rPr lang="pt-BR" dirty="0" err="1"/>
              <a:t>void</a:t>
            </a:r>
            <a:r>
              <a:rPr lang="pt-BR" dirty="0"/>
              <a:t> para o endereço da memória onde serão armazenados os dados lidos</a:t>
            </a:r>
          </a:p>
          <a:p>
            <a:r>
              <a:rPr lang="pt-BR" b="1" dirty="0" err="1"/>
              <a:t>tam</a:t>
            </a:r>
            <a:r>
              <a:rPr lang="pt-BR" b="1" dirty="0"/>
              <a:t> </a:t>
            </a:r>
            <a:r>
              <a:rPr lang="pt-BR" dirty="0"/>
              <a:t>– tamanho em bytes do tipo de dados a ser lido</a:t>
            </a:r>
          </a:p>
          <a:p>
            <a:r>
              <a:rPr lang="pt-BR" b="1" dirty="0" err="1"/>
              <a:t>qtde</a:t>
            </a:r>
            <a:r>
              <a:rPr lang="pt-BR" b="1" dirty="0"/>
              <a:t> </a:t>
            </a:r>
            <a:r>
              <a:rPr lang="pt-BR" dirty="0"/>
              <a:t>– quantidade de itens a serem lidos</a:t>
            </a:r>
          </a:p>
          <a:p>
            <a:r>
              <a:rPr lang="pt-BR" b="1" dirty="0" err="1"/>
              <a:t>fptr</a:t>
            </a:r>
            <a:r>
              <a:rPr lang="pt-BR" b="1" dirty="0"/>
              <a:t> </a:t>
            </a:r>
            <a:r>
              <a:rPr lang="pt-BR" dirty="0"/>
              <a:t>– corresponde ao ponteiro do arquivo a ser lido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41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272804C-EECF-45D1-9C80-CF4038E14273}"/>
              </a:ext>
            </a:extLst>
          </p:cNvPr>
          <p:cNvSpPr/>
          <p:nvPr/>
        </p:nvSpPr>
        <p:spPr>
          <a:xfrm>
            <a:off x="1327212" y="1633492"/>
            <a:ext cx="594804" cy="3373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6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6" y="1189608"/>
            <a:ext cx="8578049" cy="541537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Leitura e Gravação – Modo Registro </a:t>
            </a:r>
            <a:r>
              <a:rPr lang="pt-BR" sz="2800" b="1" dirty="0"/>
              <a:t>- modo BINÁRIO</a:t>
            </a:r>
            <a:endParaRPr lang="pt-BR" sz="2800" dirty="0"/>
          </a:p>
          <a:p>
            <a:pPr algn="ctr"/>
            <a:r>
              <a:rPr lang="pt-BR" dirty="0"/>
              <a:t> </a:t>
            </a:r>
            <a:r>
              <a:rPr lang="en-US" dirty="0"/>
              <a:t>dados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matrizes</a:t>
            </a:r>
            <a:r>
              <a:rPr lang="en-US" dirty="0"/>
              <a:t> e </a:t>
            </a:r>
            <a:r>
              <a:rPr lang="en-US" b="1" dirty="0" err="1"/>
              <a:t>estruturas</a:t>
            </a:r>
            <a:endParaRPr lang="pt-BR" b="1" dirty="0"/>
          </a:p>
          <a:p>
            <a:endParaRPr lang="pt-BR" b="1" dirty="0">
              <a:solidFill>
                <a:srgbClr val="00B0F0"/>
              </a:solidFill>
            </a:endParaRPr>
          </a:p>
          <a:p>
            <a:r>
              <a:rPr lang="pt-BR" b="1" dirty="0">
                <a:solidFill>
                  <a:srgbClr val="00B0F0"/>
                </a:solidFill>
              </a:rPr>
              <a:t>Escrita no arquivo </a:t>
            </a:r>
            <a:r>
              <a:rPr lang="pt-BR" dirty="0"/>
              <a:t>– grava informações no arquivo (armazena dados no arquivo)</a:t>
            </a:r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en-US" dirty="0" err="1"/>
              <a:t>fwrite</a:t>
            </a:r>
            <a:r>
              <a:rPr lang="en-US" dirty="0"/>
              <a:t> (p, tam, </a:t>
            </a:r>
            <a:r>
              <a:rPr lang="en-US" dirty="0" err="1"/>
              <a:t>qtde</a:t>
            </a:r>
            <a:r>
              <a:rPr lang="en-US" dirty="0"/>
              <a:t>, </a:t>
            </a:r>
            <a:r>
              <a:rPr lang="en-US" dirty="0" err="1"/>
              <a:t>fptr</a:t>
            </a:r>
            <a:r>
              <a:rPr lang="en-US" dirty="0"/>
              <a:t>);</a:t>
            </a:r>
            <a:r>
              <a:rPr lang="pt-BR" dirty="0"/>
              <a:t> 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/>
              <a:t>p</a:t>
            </a:r>
            <a:r>
              <a:rPr lang="pt-BR" dirty="0"/>
              <a:t> – ponteiro do tipo </a:t>
            </a:r>
            <a:r>
              <a:rPr lang="pt-BR" dirty="0" err="1"/>
              <a:t>void</a:t>
            </a:r>
            <a:r>
              <a:rPr lang="pt-BR" dirty="0"/>
              <a:t> para o endereço da memória do dado a ser armazenado</a:t>
            </a:r>
          </a:p>
          <a:p>
            <a:r>
              <a:rPr lang="pt-BR" b="1" dirty="0" err="1"/>
              <a:t>tam</a:t>
            </a:r>
            <a:r>
              <a:rPr lang="pt-BR" b="1" dirty="0"/>
              <a:t> </a:t>
            </a:r>
            <a:r>
              <a:rPr lang="pt-BR" dirty="0"/>
              <a:t>– tamanho em bytes do tipo de dados a ser armazenado</a:t>
            </a:r>
          </a:p>
          <a:p>
            <a:r>
              <a:rPr lang="pt-BR" b="1" dirty="0" err="1"/>
              <a:t>qtde</a:t>
            </a:r>
            <a:r>
              <a:rPr lang="pt-BR" b="1" dirty="0"/>
              <a:t> </a:t>
            </a:r>
            <a:r>
              <a:rPr lang="pt-BR" dirty="0"/>
              <a:t>– quantidade de itens a serem gravados</a:t>
            </a:r>
          </a:p>
          <a:p>
            <a:r>
              <a:rPr lang="pt-BR" b="1" dirty="0" err="1"/>
              <a:t>fptr</a:t>
            </a:r>
            <a:r>
              <a:rPr lang="pt-BR" b="1" dirty="0"/>
              <a:t> </a:t>
            </a:r>
            <a:r>
              <a:rPr lang="pt-BR" dirty="0"/>
              <a:t>– corresponde ao ponteiro do arquivo a ser gravado</a:t>
            </a: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41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272804C-EECF-45D1-9C80-CF4038E14273}"/>
              </a:ext>
            </a:extLst>
          </p:cNvPr>
          <p:cNvSpPr/>
          <p:nvPr/>
        </p:nvSpPr>
        <p:spPr>
          <a:xfrm>
            <a:off x="1327212" y="1633492"/>
            <a:ext cx="594804" cy="3373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3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4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6" y="703385"/>
            <a:ext cx="8578049" cy="5901601"/>
          </a:xfrm>
        </p:spPr>
        <p:txBody>
          <a:bodyPr>
            <a:noAutofit/>
          </a:bodyPr>
          <a:lstStyle/>
          <a:p>
            <a:r>
              <a:rPr lang="pt-BR" sz="1100" b="1" dirty="0">
                <a:solidFill>
                  <a:srgbClr val="00B0F0"/>
                </a:solidFill>
              </a:rPr>
              <a:t>Exemplo 1 – Gravação no Modo Registro - Matriz</a:t>
            </a:r>
            <a:endParaRPr lang="pt-BR" sz="1100" dirty="0"/>
          </a:p>
          <a:p>
            <a:r>
              <a:rPr lang="en-US" sz="1100" dirty="0"/>
              <a:t>#include &lt;</a:t>
            </a:r>
            <a:r>
              <a:rPr lang="en-US" sz="1100" dirty="0" err="1"/>
              <a:t>stdio.h</a:t>
            </a:r>
            <a:r>
              <a:rPr lang="en-US" sz="1100" dirty="0"/>
              <a:t>&gt;</a:t>
            </a:r>
            <a:endParaRPr lang="pt-BR" sz="1100" dirty="0"/>
          </a:p>
          <a:p>
            <a:r>
              <a:rPr lang="en-US" sz="1100" dirty="0"/>
              <a:t>main()</a:t>
            </a:r>
            <a:endParaRPr lang="pt-BR" sz="1100" dirty="0"/>
          </a:p>
          <a:p>
            <a:r>
              <a:rPr lang="en-US" sz="1100" dirty="0"/>
              <a:t>{</a:t>
            </a:r>
            <a:endParaRPr lang="pt-BR" sz="1100" dirty="0"/>
          </a:p>
          <a:p>
            <a:r>
              <a:rPr lang="en-US" sz="1100" dirty="0" err="1"/>
              <a:t>int</a:t>
            </a:r>
            <a:r>
              <a:rPr lang="en-US" sz="1100" dirty="0"/>
              <a:t>	mat[10],</a:t>
            </a:r>
            <a:r>
              <a:rPr lang="en-US" sz="1100" dirty="0" err="1"/>
              <a:t>arq</a:t>
            </a:r>
            <a:r>
              <a:rPr lang="en-US" sz="1100" dirty="0"/>
              <a:t>[10],</a:t>
            </a:r>
            <a:r>
              <a:rPr lang="en-US" sz="1100" dirty="0" err="1"/>
              <a:t>i</a:t>
            </a:r>
            <a:r>
              <a:rPr lang="en-US" sz="1100" dirty="0"/>
              <a:t>;</a:t>
            </a:r>
            <a:endParaRPr lang="pt-BR" sz="1100" dirty="0"/>
          </a:p>
          <a:p>
            <a:r>
              <a:rPr lang="pt-BR" sz="1100" b="1" dirty="0"/>
              <a:t>FILE *</a:t>
            </a:r>
            <a:r>
              <a:rPr lang="pt-BR" sz="1100" b="1" dirty="0" err="1"/>
              <a:t>fptr</a:t>
            </a:r>
            <a:r>
              <a:rPr lang="pt-BR" sz="1100" b="1" dirty="0"/>
              <a:t>=NULL;</a:t>
            </a:r>
            <a:r>
              <a:rPr lang="pt-BR" sz="1100" dirty="0"/>
              <a:t>					//declara ponteiro para arquivo</a:t>
            </a:r>
          </a:p>
          <a:p>
            <a:r>
              <a:rPr lang="pt-BR" sz="1100" dirty="0"/>
              <a:t>for(i=0;i&lt;10;i++)</a:t>
            </a:r>
          </a:p>
          <a:p>
            <a:r>
              <a:rPr lang="pt-BR" sz="1100" dirty="0"/>
              <a:t>    {</a:t>
            </a:r>
          </a:p>
          <a:p>
            <a:r>
              <a:rPr lang="pt-BR" sz="1100" dirty="0"/>
              <a:t>       </a:t>
            </a:r>
            <a:r>
              <a:rPr lang="pt-BR" sz="1100" dirty="0" err="1"/>
              <a:t>printf</a:t>
            </a:r>
            <a:r>
              <a:rPr lang="pt-BR" sz="1100" dirty="0"/>
              <a:t>("\</a:t>
            </a:r>
            <a:r>
              <a:rPr lang="pt-BR" sz="1100" dirty="0" err="1"/>
              <a:t>nmat</a:t>
            </a:r>
            <a:r>
              <a:rPr lang="pt-BR" sz="1100" dirty="0"/>
              <a:t>[%i] = ",i);</a:t>
            </a:r>
          </a:p>
          <a:p>
            <a:r>
              <a:rPr lang="pt-BR" sz="1100" dirty="0"/>
              <a:t>       </a:t>
            </a:r>
            <a:r>
              <a:rPr lang="pt-BR" sz="1100" dirty="0" err="1"/>
              <a:t>scanf</a:t>
            </a:r>
            <a:r>
              <a:rPr lang="pt-BR" sz="1100" dirty="0"/>
              <a:t>("%i", </a:t>
            </a:r>
            <a:r>
              <a:rPr lang="pt-BR" sz="1100" dirty="0" err="1"/>
              <a:t>mat+i</a:t>
            </a:r>
            <a:r>
              <a:rPr lang="pt-BR" sz="1100" dirty="0"/>
              <a:t>);				// armazena na memória RAM</a:t>
            </a:r>
          </a:p>
          <a:p>
            <a:r>
              <a:rPr lang="pt-BR" sz="1100" dirty="0"/>
              <a:t>    }</a:t>
            </a:r>
          </a:p>
          <a:p>
            <a:r>
              <a:rPr lang="pt-BR" sz="1100" dirty="0"/>
              <a:t>// rotina para gravar</a:t>
            </a:r>
          </a:p>
          <a:p>
            <a:r>
              <a:rPr lang="pt-BR" sz="1100" b="1" dirty="0" err="1"/>
              <a:t>if</a:t>
            </a:r>
            <a:r>
              <a:rPr lang="pt-BR" sz="1100" b="1" dirty="0"/>
              <a:t> ((</a:t>
            </a:r>
            <a:r>
              <a:rPr lang="pt-BR" sz="1100" b="1" dirty="0" err="1"/>
              <a:t>fptr</a:t>
            </a:r>
            <a:r>
              <a:rPr lang="pt-BR" sz="1100" b="1" dirty="0"/>
              <a:t> = </a:t>
            </a:r>
            <a:r>
              <a:rPr lang="pt-BR" sz="1100" b="1" dirty="0" err="1"/>
              <a:t>fopen</a:t>
            </a:r>
            <a:r>
              <a:rPr lang="pt-BR" sz="1100" b="1" dirty="0"/>
              <a:t>("</a:t>
            </a:r>
            <a:r>
              <a:rPr lang="pt-BR" sz="1100" b="1" dirty="0" err="1"/>
              <a:t>arqbin.bin</a:t>
            </a:r>
            <a:r>
              <a:rPr lang="pt-BR" sz="1100" b="1" dirty="0"/>
              <a:t>", “</a:t>
            </a:r>
            <a:r>
              <a:rPr lang="pt-BR" sz="1100" b="1" dirty="0" err="1"/>
              <a:t>ab</a:t>
            </a:r>
            <a:r>
              <a:rPr lang="pt-BR" sz="1100" b="1" dirty="0"/>
              <a:t>")) == NULL)</a:t>
            </a:r>
            <a:endParaRPr lang="pt-BR" sz="1100" dirty="0"/>
          </a:p>
          <a:p>
            <a:r>
              <a:rPr lang="pt-BR" sz="1100" dirty="0"/>
              <a:t>    </a:t>
            </a:r>
            <a:r>
              <a:rPr lang="pt-BR" sz="1100" dirty="0" err="1"/>
              <a:t>printf</a:t>
            </a:r>
            <a:r>
              <a:rPr lang="pt-BR" sz="1100" dirty="0"/>
              <a:t>("Erro ao abrir o arquivo");</a:t>
            </a:r>
          </a:p>
          <a:p>
            <a:r>
              <a:rPr lang="pt-BR" sz="1100" dirty="0" err="1"/>
              <a:t>else</a:t>
            </a:r>
            <a:endParaRPr lang="pt-BR" sz="1100" dirty="0"/>
          </a:p>
          <a:p>
            <a:r>
              <a:rPr lang="pt-BR" sz="1100" b="1" dirty="0"/>
              <a:t>    </a:t>
            </a:r>
            <a:r>
              <a:rPr lang="pt-BR" sz="1100" b="1" dirty="0" err="1"/>
              <a:t>fwrite</a:t>
            </a:r>
            <a:r>
              <a:rPr lang="pt-BR" sz="1100" b="1" dirty="0"/>
              <a:t>(</a:t>
            </a:r>
            <a:r>
              <a:rPr lang="pt-BR" sz="1100" b="1" dirty="0" err="1"/>
              <a:t>mat,sizeof</a:t>
            </a:r>
            <a:r>
              <a:rPr lang="pt-BR" sz="1100" b="1" dirty="0"/>
              <a:t>(</a:t>
            </a:r>
            <a:r>
              <a:rPr lang="pt-BR" sz="1100" b="1" dirty="0" err="1"/>
              <a:t>int</a:t>
            </a:r>
            <a:r>
              <a:rPr lang="pt-BR" sz="1100" b="1" dirty="0"/>
              <a:t>),10,fptr);</a:t>
            </a:r>
            <a:r>
              <a:rPr lang="pt-BR" sz="1100" dirty="0"/>
              <a:t>		// armazena no arquivo – todos de 1 vez</a:t>
            </a:r>
          </a:p>
          <a:p>
            <a:r>
              <a:rPr lang="pt-BR" sz="1100" b="1" dirty="0" err="1"/>
              <a:t>fclose</a:t>
            </a:r>
            <a:r>
              <a:rPr lang="pt-BR" sz="1100" b="1" dirty="0"/>
              <a:t> (</a:t>
            </a:r>
            <a:r>
              <a:rPr lang="pt-BR" sz="1100" b="1" dirty="0" err="1"/>
              <a:t>fptr</a:t>
            </a:r>
            <a:r>
              <a:rPr lang="pt-BR" sz="1100" b="1" dirty="0"/>
              <a:t>);</a:t>
            </a:r>
            <a:endParaRPr lang="pt-BR" sz="1100" dirty="0"/>
          </a:p>
          <a:p>
            <a:r>
              <a:rPr lang="pt-BR" sz="1100" dirty="0"/>
              <a:t>// rotina para ler</a:t>
            </a:r>
          </a:p>
          <a:p>
            <a:r>
              <a:rPr lang="pt-BR" sz="1100" b="1" dirty="0" err="1"/>
              <a:t>if</a:t>
            </a:r>
            <a:r>
              <a:rPr lang="pt-BR" sz="1100" b="1" dirty="0"/>
              <a:t> ((</a:t>
            </a:r>
            <a:r>
              <a:rPr lang="pt-BR" sz="1100" b="1" dirty="0" err="1"/>
              <a:t>fptr</a:t>
            </a:r>
            <a:r>
              <a:rPr lang="pt-BR" sz="1100" b="1" dirty="0"/>
              <a:t> = </a:t>
            </a:r>
            <a:r>
              <a:rPr lang="pt-BR" sz="1100" b="1" dirty="0" err="1"/>
              <a:t>fopen</a:t>
            </a:r>
            <a:r>
              <a:rPr lang="pt-BR" sz="1100" b="1" dirty="0"/>
              <a:t>("</a:t>
            </a:r>
            <a:r>
              <a:rPr lang="pt-BR" sz="1100" b="1" dirty="0" err="1"/>
              <a:t>arqbin.bin</a:t>
            </a:r>
            <a:r>
              <a:rPr lang="pt-BR" sz="1100" b="1" dirty="0"/>
              <a:t>", "</a:t>
            </a:r>
            <a:r>
              <a:rPr lang="pt-BR" sz="1100" b="1" dirty="0" err="1"/>
              <a:t>rb</a:t>
            </a:r>
            <a:r>
              <a:rPr lang="pt-BR" sz="1100" b="1" dirty="0"/>
              <a:t>")) == NULL)</a:t>
            </a:r>
            <a:endParaRPr lang="pt-BR" sz="1100" dirty="0"/>
          </a:p>
          <a:p>
            <a:r>
              <a:rPr lang="pt-BR" sz="1100" dirty="0"/>
              <a:t>    </a:t>
            </a:r>
            <a:r>
              <a:rPr lang="pt-BR" sz="1100" dirty="0" err="1"/>
              <a:t>printf</a:t>
            </a:r>
            <a:r>
              <a:rPr lang="pt-BR" sz="1100" dirty="0"/>
              <a:t>("Erro ao abrir o arquivo");</a:t>
            </a:r>
          </a:p>
          <a:p>
            <a:r>
              <a:rPr lang="pt-BR" sz="1100" dirty="0" err="1"/>
              <a:t>else</a:t>
            </a:r>
            <a:endParaRPr lang="pt-BR" sz="1100" dirty="0"/>
          </a:p>
          <a:p>
            <a:r>
              <a:rPr lang="pt-BR" sz="1100" dirty="0"/>
              <a:t>    {</a:t>
            </a:r>
          </a:p>
          <a:p>
            <a:r>
              <a:rPr lang="pt-BR" sz="1100" b="1" dirty="0"/>
              <a:t>       </a:t>
            </a:r>
            <a:r>
              <a:rPr lang="pt-BR" sz="1100" b="1" dirty="0" err="1"/>
              <a:t>fread</a:t>
            </a:r>
            <a:r>
              <a:rPr lang="pt-BR" sz="1100" b="1" dirty="0"/>
              <a:t>(</a:t>
            </a:r>
            <a:r>
              <a:rPr lang="pt-BR" sz="1100" b="1" dirty="0" err="1"/>
              <a:t>arq,sizeof</a:t>
            </a:r>
            <a:r>
              <a:rPr lang="pt-BR" sz="1100" b="1" dirty="0"/>
              <a:t>(</a:t>
            </a:r>
            <a:r>
              <a:rPr lang="pt-BR" sz="1100" b="1" dirty="0" err="1"/>
              <a:t>int</a:t>
            </a:r>
            <a:r>
              <a:rPr lang="pt-BR" sz="1100" b="1" dirty="0"/>
              <a:t>),10,fptr);</a:t>
            </a:r>
            <a:r>
              <a:rPr lang="pt-BR" sz="1100" dirty="0"/>
              <a:t>		// retira do arquivo – todos de 1 vez</a:t>
            </a:r>
          </a:p>
          <a:p>
            <a:r>
              <a:rPr lang="pt-BR" sz="1100" b="1" dirty="0"/>
              <a:t>       </a:t>
            </a:r>
            <a:r>
              <a:rPr lang="pt-BR" sz="1100" b="1" dirty="0" err="1"/>
              <a:t>fclose</a:t>
            </a:r>
            <a:r>
              <a:rPr lang="pt-BR" sz="1100" b="1" dirty="0"/>
              <a:t>(</a:t>
            </a:r>
            <a:r>
              <a:rPr lang="pt-BR" sz="1100" b="1" dirty="0" err="1"/>
              <a:t>fptr</a:t>
            </a:r>
            <a:r>
              <a:rPr lang="pt-BR" sz="1100" b="1" dirty="0"/>
              <a:t>);</a:t>
            </a:r>
            <a:endParaRPr lang="pt-BR" sz="1100" dirty="0"/>
          </a:p>
          <a:p>
            <a:r>
              <a:rPr lang="pt-BR" sz="1100" dirty="0"/>
              <a:t>    }</a:t>
            </a:r>
          </a:p>
          <a:p>
            <a:r>
              <a:rPr lang="pt-BR" sz="1100" dirty="0"/>
              <a:t>//mostra que leu e armazenou corretamente</a:t>
            </a:r>
          </a:p>
          <a:p>
            <a:r>
              <a:rPr lang="pt-BR" sz="1100" dirty="0"/>
              <a:t>for(i=0;i&lt;10;i++)</a:t>
            </a:r>
          </a:p>
          <a:p>
            <a:r>
              <a:rPr lang="pt-BR" sz="1100" dirty="0"/>
              <a:t>     </a:t>
            </a:r>
            <a:r>
              <a:rPr lang="pt-BR" sz="1100" dirty="0" err="1"/>
              <a:t>printf</a:t>
            </a:r>
            <a:r>
              <a:rPr lang="pt-BR" sz="1100" dirty="0"/>
              <a:t>("\n </a:t>
            </a:r>
            <a:r>
              <a:rPr lang="pt-BR" sz="1100" dirty="0" err="1"/>
              <a:t>mat</a:t>
            </a:r>
            <a:r>
              <a:rPr lang="pt-BR" sz="1100" dirty="0"/>
              <a:t>[%i] = %i\</a:t>
            </a:r>
            <a:r>
              <a:rPr lang="pt-BR" sz="1100" dirty="0" err="1"/>
              <a:t>tarq</a:t>
            </a:r>
            <a:r>
              <a:rPr lang="pt-BR" sz="1100" dirty="0"/>
              <a:t>[%i] = %</a:t>
            </a:r>
            <a:r>
              <a:rPr lang="pt-BR" sz="1100" dirty="0" err="1"/>
              <a:t>i",i</a:t>
            </a:r>
            <a:r>
              <a:rPr lang="pt-BR" sz="1100" dirty="0"/>
              <a:t>,*(</a:t>
            </a:r>
            <a:r>
              <a:rPr lang="pt-BR" sz="1100" dirty="0" err="1"/>
              <a:t>mat+i</a:t>
            </a:r>
            <a:r>
              <a:rPr lang="pt-BR" sz="1100" dirty="0"/>
              <a:t>),i,*(</a:t>
            </a:r>
            <a:r>
              <a:rPr lang="pt-BR" sz="1100" dirty="0" err="1"/>
              <a:t>arq+i</a:t>
            </a:r>
            <a:r>
              <a:rPr lang="pt-BR" sz="1100" dirty="0"/>
              <a:t>));</a:t>
            </a:r>
          </a:p>
          <a:p>
            <a:r>
              <a:rPr lang="pt-BR" sz="1100" dirty="0"/>
              <a:t>}//</a:t>
            </a:r>
            <a:r>
              <a:rPr lang="pt-BR" sz="1100" dirty="0" err="1"/>
              <a:t>main</a:t>
            </a:r>
            <a:endParaRPr lang="pt-BR" sz="11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4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9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6" y="703385"/>
            <a:ext cx="8578049" cy="5901601"/>
          </a:xfrm>
        </p:spPr>
        <p:txBody>
          <a:bodyPr>
            <a:noAutofit/>
          </a:bodyPr>
          <a:lstStyle/>
          <a:p>
            <a:r>
              <a:rPr lang="pt-BR" sz="1100" b="1" dirty="0">
                <a:solidFill>
                  <a:srgbClr val="00B0F0"/>
                </a:solidFill>
              </a:rPr>
              <a:t>Exemplo 2 – Gravação no Modo Registro - Estrutura</a:t>
            </a:r>
            <a:endParaRPr lang="pt-BR" sz="1100" dirty="0"/>
          </a:p>
          <a:p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  <a:endParaRPr lang="pt-BR" sz="1000" dirty="0"/>
          </a:p>
          <a:p>
            <a:r>
              <a:rPr lang="en-US" sz="1000" dirty="0" err="1"/>
              <a:t>typedef</a:t>
            </a:r>
            <a:r>
              <a:rPr lang="en-US" sz="1000" dirty="0"/>
              <a:t>	</a:t>
            </a:r>
            <a:r>
              <a:rPr lang="en-US" sz="1000" dirty="0" err="1"/>
              <a:t>struct</a:t>
            </a:r>
            <a:r>
              <a:rPr lang="en-US" sz="1000" dirty="0"/>
              <a:t> dados{</a:t>
            </a:r>
            <a:endParaRPr lang="pt-BR" sz="1000" dirty="0"/>
          </a:p>
          <a:p>
            <a:r>
              <a:rPr lang="en-US" sz="1000" dirty="0"/>
              <a:t>       </a:t>
            </a:r>
            <a:r>
              <a:rPr lang="pt-BR" sz="1000" dirty="0"/>
              <a:t>char	produto[30];</a:t>
            </a:r>
          </a:p>
          <a:p>
            <a:r>
              <a:rPr lang="pt-BR" sz="1000" dirty="0"/>
              <a:t>       </a:t>
            </a:r>
            <a:r>
              <a:rPr lang="pt-BR" sz="1000" dirty="0" err="1"/>
              <a:t>int</a:t>
            </a:r>
            <a:r>
              <a:rPr lang="pt-BR" sz="1000" dirty="0"/>
              <a:t>		num;</a:t>
            </a:r>
          </a:p>
          <a:p>
            <a:r>
              <a:rPr lang="pt-BR" sz="1000" dirty="0"/>
              <a:t>       </a:t>
            </a:r>
            <a:r>
              <a:rPr lang="pt-BR" sz="1000" dirty="0" err="1"/>
              <a:t>float</a:t>
            </a:r>
            <a:r>
              <a:rPr lang="pt-BR" sz="1000" dirty="0"/>
              <a:t>	</a:t>
            </a:r>
            <a:r>
              <a:rPr lang="pt-BR" sz="1000" dirty="0" err="1"/>
              <a:t>preco</a:t>
            </a:r>
            <a:r>
              <a:rPr lang="pt-BR" sz="1000" dirty="0"/>
              <a:t>;</a:t>
            </a:r>
          </a:p>
          <a:p>
            <a:r>
              <a:rPr lang="pt-BR" sz="1000" dirty="0"/>
              <a:t>       } dados;</a:t>
            </a:r>
          </a:p>
          <a:p>
            <a:r>
              <a:rPr lang="pt-BR" sz="1000" dirty="0" err="1"/>
              <a:t>main</a:t>
            </a:r>
            <a:r>
              <a:rPr lang="pt-BR" sz="1000" dirty="0"/>
              <a:t>()</a:t>
            </a:r>
          </a:p>
          <a:p>
            <a:r>
              <a:rPr lang="pt-BR" sz="1000" dirty="0"/>
              <a:t>{</a:t>
            </a:r>
          </a:p>
          <a:p>
            <a:r>
              <a:rPr lang="pt-BR" sz="1000" dirty="0"/>
              <a:t>dados	p1,p2;</a:t>
            </a:r>
          </a:p>
          <a:p>
            <a:r>
              <a:rPr lang="pt-BR" sz="1000" b="1" dirty="0"/>
              <a:t>FILE *</a:t>
            </a:r>
            <a:r>
              <a:rPr lang="pt-BR" sz="1000" b="1" dirty="0" err="1"/>
              <a:t>fptr</a:t>
            </a:r>
            <a:r>
              <a:rPr lang="pt-BR" sz="1000" b="1" dirty="0"/>
              <a:t>=NULL;</a:t>
            </a:r>
            <a:r>
              <a:rPr lang="pt-BR" sz="1000" dirty="0"/>
              <a:t>				//declara ponteiro para arquivo</a:t>
            </a:r>
          </a:p>
          <a:p>
            <a:r>
              <a:rPr lang="pt-BR" sz="1000" dirty="0" err="1"/>
              <a:t>printf</a:t>
            </a:r>
            <a:r>
              <a:rPr lang="pt-BR" sz="1000" dirty="0"/>
              <a:t>("\n Digite produto, registro e </a:t>
            </a:r>
            <a:r>
              <a:rPr lang="pt-BR" sz="1000" dirty="0" err="1"/>
              <a:t>preco</a:t>
            </a:r>
            <a:r>
              <a:rPr lang="pt-BR" sz="1000" dirty="0"/>
              <a:t>: \n");</a:t>
            </a:r>
          </a:p>
          <a:p>
            <a:r>
              <a:rPr lang="pt-BR" sz="1000" dirty="0" err="1"/>
              <a:t>scanf</a:t>
            </a:r>
            <a:r>
              <a:rPr lang="pt-BR" sz="1000" dirty="0"/>
              <a:t>("%s	%i	%f", p1.produto, &amp;(p1.num), &amp;(p1.preco));     // armazena na RAM</a:t>
            </a:r>
          </a:p>
          <a:p>
            <a:r>
              <a:rPr lang="pt-BR" sz="1000" dirty="0"/>
              <a:t>// rotina para gravar</a:t>
            </a:r>
          </a:p>
          <a:p>
            <a:r>
              <a:rPr lang="pt-BR" sz="1000" b="1" dirty="0" err="1"/>
              <a:t>if</a:t>
            </a:r>
            <a:r>
              <a:rPr lang="pt-BR" sz="1000" b="1" dirty="0"/>
              <a:t> ((</a:t>
            </a:r>
            <a:r>
              <a:rPr lang="pt-BR" sz="1000" b="1" dirty="0" err="1"/>
              <a:t>fptr</a:t>
            </a:r>
            <a:r>
              <a:rPr lang="pt-BR" sz="1000" b="1" dirty="0"/>
              <a:t> = </a:t>
            </a:r>
            <a:r>
              <a:rPr lang="pt-BR" sz="1000" b="1" dirty="0" err="1"/>
              <a:t>fopen</a:t>
            </a:r>
            <a:r>
              <a:rPr lang="pt-BR" sz="1000" b="1" dirty="0"/>
              <a:t>("</a:t>
            </a:r>
            <a:r>
              <a:rPr lang="pt-BR" sz="1000" b="1" dirty="0" err="1"/>
              <a:t>arqbin.bin</a:t>
            </a:r>
            <a:r>
              <a:rPr lang="pt-BR" sz="1000" b="1" dirty="0"/>
              <a:t>", “</a:t>
            </a:r>
            <a:r>
              <a:rPr lang="pt-BR" sz="1000" b="1" dirty="0" err="1"/>
              <a:t>ab</a:t>
            </a:r>
            <a:r>
              <a:rPr lang="pt-BR" sz="1000" b="1" dirty="0"/>
              <a:t>")) == NULL)</a:t>
            </a:r>
            <a:endParaRPr lang="pt-BR" sz="1000" dirty="0"/>
          </a:p>
          <a:p>
            <a:r>
              <a:rPr lang="pt-BR" sz="1000" dirty="0"/>
              <a:t>	</a:t>
            </a:r>
            <a:r>
              <a:rPr lang="pt-BR" sz="1000" dirty="0" err="1"/>
              <a:t>printf</a:t>
            </a:r>
            <a:r>
              <a:rPr lang="pt-BR" sz="1000" dirty="0"/>
              <a:t>("Erro ao abrir o arquivo");</a:t>
            </a:r>
          </a:p>
          <a:p>
            <a:r>
              <a:rPr lang="pt-BR" sz="1000" dirty="0" err="1"/>
              <a:t>else</a:t>
            </a:r>
            <a:endParaRPr lang="pt-BR" sz="1000" dirty="0"/>
          </a:p>
          <a:p>
            <a:r>
              <a:rPr lang="pt-BR" sz="1000" dirty="0"/>
              <a:t>	</a:t>
            </a:r>
            <a:r>
              <a:rPr lang="pt-BR" sz="1000" b="1" dirty="0" err="1"/>
              <a:t>fwrite</a:t>
            </a:r>
            <a:r>
              <a:rPr lang="pt-BR" sz="1000" b="1" dirty="0"/>
              <a:t>(&amp;p1, </a:t>
            </a:r>
            <a:r>
              <a:rPr lang="pt-BR" sz="1000" b="1" dirty="0" err="1"/>
              <a:t>sizeof</a:t>
            </a:r>
            <a:r>
              <a:rPr lang="pt-BR" sz="1000" b="1" dirty="0"/>
              <a:t> (dados), 1, </a:t>
            </a:r>
            <a:r>
              <a:rPr lang="pt-BR" sz="1000" b="1" dirty="0" err="1"/>
              <a:t>fptr</a:t>
            </a:r>
            <a:r>
              <a:rPr lang="pt-BR" sz="1000" b="1" dirty="0"/>
              <a:t>);		</a:t>
            </a:r>
            <a:r>
              <a:rPr lang="pt-BR" sz="1000" dirty="0"/>
              <a:t>// armazena no arquivo</a:t>
            </a:r>
          </a:p>
          <a:p>
            <a:r>
              <a:rPr lang="pt-BR" sz="1000" b="1" dirty="0" err="1"/>
              <a:t>fclose</a:t>
            </a:r>
            <a:r>
              <a:rPr lang="pt-BR" sz="1000" b="1" dirty="0"/>
              <a:t> (</a:t>
            </a:r>
            <a:r>
              <a:rPr lang="pt-BR" sz="1000" b="1" dirty="0" err="1"/>
              <a:t>fptr</a:t>
            </a:r>
            <a:r>
              <a:rPr lang="pt-BR" sz="1000" b="1" dirty="0"/>
              <a:t>);</a:t>
            </a:r>
            <a:endParaRPr lang="pt-BR" sz="1000" dirty="0"/>
          </a:p>
          <a:p>
            <a:r>
              <a:rPr lang="pt-BR" sz="1000" dirty="0"/>
              <a:t>// rotina para ler</a:t>
            </a:r>
          </a:p>
          <a:p>
            <a:r>
              <a:rPr lang="pt-BR" sz="1000" b="1" dirty="0" err="1"/>
              <a:t>if</a:t>
            </a:r>
            <a:r>
              <a:rPr lang="pt-BR" sz="1000" b="1" dirty="0"/>
              <a:t> ((</a:t>
            </a:r>
            <a:r>
              <a:rPr lang="pt-BR" sz="1000" b="1" dirty="0" err="1"/>
              <a:t>fptr</a:t>
            </a:r>
            <a:r>
              <a:rPr lang="pt-BR" sz="1000" b="1" dirty="0"/>
              <a:t> = </a:t>
            </a:r>
            <a:r>
              <a:rPr lang="pt-BR" sz="1000" b="1" dirty="0" err="1"/>
              <a:t>fopen</a:t>
            </a:r>
            <a:r>
              <a:rPr lang="pt-BR" sz="1000" b="1" dirty="0"/>
              <a:t>("</a:t>
            </a:r>
            <a:r>
              <a:rPr lang="pt-BR" sz="1000" b="1" dirty="0" err="1"/>
              <a:t>arqbin.bin</a:t>
            </a:r>
            <a:r>
              <a:rPr lang="pt-BR" sz="1000" b="1" dirty="0"/>
              <a:t>", "</a:t>
            </a:r>
            <a:r>
              <a:rPr lang="pt-BR" sz="1000" b="1" dirty="0" err="1"/>
              <a:t>rb</a:t>
            </a:r>
            <a:r>
              <a:rPr lang="pt-BR" sz="1000" b="1" dirty="0"/>
              <a:t>")) == NULL)</a:t>
            </a:r>
            <a:endParaRPr lang="pt-BR" sz="1000" dirty="0"/>
          </a:p>
          <a:p>
            <a:r>
              <a:rPr lang="pt-BR" sz="1000" dirty="0"/>
              <a:t>	</a:t>
            </a:r>
            <a:r>
              <a:rPr lang="pt-BR" sz="1000" dirty="0" err="1"/>
              <a:t>printf</a:t>
            </a:r>
            <a:r>
              <a:rPr lang="pt-BR" sz="1000" dirty="0"/>
              <a:t>("Erro ao abrir o arquivo");</a:t>
            </a:r>
          </a:p>
          <a:p>
            <a:r>
              <a:rPr lang="pt-BR" sz="1000" dirty="0" err="1"/>
              <a:t>else</a:t>
            </a:r>
            <a:endParaRPr lang="pt-BR" sz="1000" dirty="0"/>
          </a:p>
          <a:p>
            <a:r>
              <a:rPr lang="pt-BR" sz="1000" dirty="0"/>
              <a:t>	{</a:t>
            </a:r>
          </a:p>
          <a:p>
            <a:r>
              <a:rPr lang="pt-BR" sz="1000" b="1" dirty="0"/>
              <a:t>	 </a:t>
            </a:r>
            <a:r>
              <a:rPr lang="pt-BR" sz="1000" b="1" dirty="0" err="1"/>
              <a:t>fread</a:t>
            </a:r>
            <a:r>
              <a:rPr lang="pt-BR" sz="1000" b="1" dirty="0"/>
              <a:t> (&amp;p2, </a:t>
            </a:r>
            <a:r>
              <a:rPr lang="pt-BR" sz="1000" b="1" dirty="0" err="1"/>
              <a:t>sizeof</a:t>
            </a:r>
            <a:r>
              <a:rPr lang="pt-BR" sz="1000" b="1" dirty="0"/>
              <a:t> (dados), 1, </a:t>
            </a:r>
            <a:r>
              <a:rPr lang="pt-BR" sz="1000" b="1" dirty="0" err="1"/>
              <a:t>fptr</a:t>
            </a:r>
            <a:r>
              <a:rPr lang="pt-BR" sz="1000" b="1" dirty="0"/>
              <a:t>);</a:t>
            </a:r>
            <a:r>
              <a:rPr lang="pt-BR" sz="1000" dirty="0"/>
              <a:t>		// retira do arquivo</a:t>
            </a:r>
          </a:p>
          <a:p>
            <a:r>
              <a:rPr lang="pt-BR" sz="1000" b="1" dirty="0"/>
              <a:t>             </a:t>
            </a:r>
            <a:r>
              <a:rPr lang="pt-BR" sz="1000" b="1" dirty="0" err="1"/>
              <a:t>fclose</a:t>
            </a:r>
            <a:r>
              <a:rPr lang="pt-BR" sz="1000" b="1" dirty="0"/>
              <a:t>(</a:t>
            </a:r>
            <a:r>
              <a:rPr lang="pt-BR" sz="1000" b="1" dirty="0" err="1"/>
              <a:t>fptr</a:t>
            </a:r>
            <a:r>
              <a:rPr lang="pt-BR" sz="1000" b="1" dirty="0"/>
              <a:t>);</a:t>
            </a:r>
            <a:endParaRPr lang="pt-BR" sz="1000" dirty="0"/>
          </a:p>
          <a:p>
            <a:r>
              <a:rPr lang="pt-BR" sz="1000" dirty="0"/>
              <a:t>           }</a:t>
            </a:r>
          </a:p>
          <a:p>
            <a:r>
              <a:rPr lang="pt-BR" sz="1000" dirty="0"/>
              <a:t> //mostra que leu e armazenou corretamente</a:t>
            </a:r>
          </a:p>
          <a:p>
            <a:r>
              <a:rPr lang="pt-BR" sz="1000" dirty="0" err="1"/>
              <a:t>printf</a:t>
            </a:r>
            <a:r>
              <a:rPr lang="pt-BR" sz="1000" dirty="0"/>
              <a:t>("\n %s = %s", p1.produto, p2.produto);</a:t>
            </a:r>
          </a:p>
          <a:p>
            <a:r>
              <a:rPr lang="pt-BR" sz="1000" dirty="0" err="1"/>
              <a:t>printf</a:t>
            </a:r>
            <a:r>
              <a:rPr lang="pt-BR" sz="1000" dirty="0"/>
              <a:t>("\n %i = %i", p1.num, p2.num);</a:t>
            </a:r>
          </a:p>
          <a:p>
            <a:r>
              <a:rPr lang="pt-BR" sz="1000" dirty="0" err="1"/>
              <a:t>printf</a:t>
            </a:r>
            <a:r>
              <a:rPr lang="pt-BR" sz="1000" dirty="0"/>
              <a:t>("\n %f = %f", p1.preco, p2.preco);</a:t>
            </a:r>
          </a:p>
          <a:p>
            <a:r>
              <a:rPr lang="pt-BR" sz="1000" dirty="0"/>
              <a:t>}//</a:t>
            </a:r>
            <a:r>
              <a:rPr lang="pt-BR" sz="1000" dirty="0" err="1"/>
              <a:t>main</a:t>
            </a:r>
            <a:endParaRPr lang="pt-BR" sz="1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4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0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8" y="1047565"/>
            <a:ext cx="8305061" cy="5690586"/>
          </a:xfrm>
        </p:spPr>
        <p:txBody>
          <a:bodyPr>
            <a:normAutofit/>
          </a:bodyPr>
          <a:lstStyle/>
          <a:p>
            <a:r>
              <a:rPr lang="pt-BR" sz="3100" b="1" dirty="0">
                <a:solidFill>
                  <a:srgbClr val="00B0F0"/>
                </a:solidFill>
              </a:rPr>
              <a:t>Acesso Aleatório   –   Alto-Nível</a:t>
            </a:r>
          </a:p>
          <a:p>
            <a:pPr algn="ctr"/>
            <a:endParaRPr lang="pt-BR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Ponteiro para arquivo</a:t>
            </a:r>
          </a:p>
          <a:p>
            <a:pPr algn="just"/>
            <a:r>
              <a:rPr lang="pt-BR" dirty="0"/>
              <a:t>um ponteiro para o tipo FILE (arquivo) aponta para um byte particular chamado </a:t>
            </a:r>
            <a:r>
              <a:rPr lang="pt-BR" b="1" dirty="0">
                <a:solidFill>
                  <a:srgbClr val="00B0F0"/>
                </a:solidFill>
              </a:rPr>
              <a:t>posição atual</a:t>
            </a:r>
            <a:r>
              <a:rPr lang="pt-BR" b="1" dirty="0"/>
              <a:t>. </a:t>
            </a:r>
            <a:r>
              <a:rPr lang="pt-BR" dirty="0"/>
              <a:t>Cada vez que lemos ou gravamos qualquer coisa no arquivo, o ponteiro é movido para o fim dessa informação, portanto a leitura ou armazenamento de novo dado, começará deste ponto.</a:t>
            </a:r>
          </a:p>
          <a:p>
            <a:r>
              <a:rPr lang="pt-BR" dirty="0"/>
              <a:t> </a:t>
            </a:r>
          </a:p>
          <a:p>
            <a:pPr lvl="0" algn="ctr"/>
            <a:r>
              <a:rPr lang="pt-BR" b="1" dirty="0">
                <a:solidFill>
                  <a:srgbClr val="00B0F0"/>
                </a:solidFill>
              </a:rPr>
              <a:t>Quando o arquivo é </a:t>
            </a:r>
            <a:r>
              <a:rPr lang="pt-BR" b="1" dirty="0"/>
              <a:t>aberto</a:t>
            </a:r>
            <a:r>
              <a:rPr lang="pt-BR" b="1" dirty="0">
                <a:solidFill>
                  <a:srgbClr val="00B0F0"/>
                </a:solidFill>
              </a:rPr>
              <a:t>, o ponteiro é fixado no </a:t>
            </a:r>
            <a:r>
              <a:rPr lang="pt-BR" b="1" dirty="0"/>
              <a:t>início</a:t>
            </a:r>
            <a:r>
              <a:rPr lang="pt-BR" b="1" dirty="0">
                <a:solidFill>
                  <a:srgbClr val="00B0F0"/>
                </a:solidFill>
              </a:rPr>
              <a:t> do mesmo. Apenas se abrirmos com a opção </a:t>
            </a:r>
            <a:r>
              <a:rPr lang="pt-BR" b="1" dirty="0"/>
              <a:t>“a” (</a:t>
            </a:r>
            <a:r>
              <a:rPr lang="pt-BR" b="1" dirty="0" err="1"/>
              <a:t>append</a:t>
            </a:r>
            <a:r>
              <a:rPr lang="pt-BR" b="1" dirty="0"/>
              <a:t>)</a:t>
            </a:r>
            <a:r>
              <a:rPr lang="pt-BR" b="1" dirty="0">
                <a:solidFill>
                  <a:srgbClr val="00B0F0"/>
                </a:solidFill>
              </a:rPr>
              <a:t>, é que ele será posicionado no </a:t>
            </a:r>
            <a:r>
              <a:rPr lang="pt-BR" b="1" dirty="0"/>
              <a:t>fim</a:t>
            </a:r>
            <a:r>
              <a:rPr lang="pt-BR" b="1" dirty="0">
                <a:solidFill>
                  <a:srgbClr val="00B0F0"/>
                </a:solidFill>
              </a:rPr>
              <a:t> do arquivo.</a:t>
            </a:r>
            <a:endParaRPr lang="pt-BR" dirty="0">
              <a:solidFill>
                <a:srgbClr val="00B0F0"/>
              </a:solidFill>
            </a:endParaRPr>
          </a:p>
          <a:p>
            <a:r>
              <a:rPr lang="pt-BR" dirty="0"/>
              <a:t> </a:t>
            </a:r>
          </a:p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8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8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98484"/>
            <a:ext cx="8216284" cy="552191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Função </a:t>
            </a:r>
            <a:r>
              <a:rPr lang="pt-BR" sz="2800" b="1" dirty="0" err="1">
                <a:solidFill>
                  <a:srgbClr val="00B0F0"/>
                </a:solidFill>
              </a:rPr>
              <a:t>fseek</a:t>
            </a:r>
            <a:r>
              <a:rPr lang="pt-BR" sz="2800" b="1" dirty="0">
                <a:solidFill>
                  <a:srgbClr val="00B0F0"/>
                </a:solidFill>
              </a:rPr>
              <a:t>( )  </a:t>
            </a:r>
            <a:r>
              <a:rPr lang="pt-BR" sz="3100" dirty="0"/>
              <a:t>- </a:t>
            </a:r>
            <a:r>
              <a:rPr lang="pt-BR" dirty="0"/>
              <a:t>permite a movimentação do ponteiro 								   para arquivo (posição atual).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en-US" dirty="0" err="1"/>
              <a:t>fseek</a:t>
            </a:r>
            <a:r>
              <a:rPr lang="en-US" dirty="0"/>
              <a:t> (</a:t>
            </a:r>
            <a:r>
              <a:rPr lang="en-US" dirty="0" err="1"/>
              <a:t>fptr</a:t>
            </a:r>
            <a:r>
              <a:rPr lang="en-US" dirty="0"/>
              <a:t>, offset, modo);</a:t>
            </a:r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fptr</a:t>
            </a:r>
            <a:r>
              <a:rPr lang="pt-BR" b="1" dirty="0">
                <a:solidFill>
                  <a:srgbClr val="00B0F0"/>
                </a:solidFill>
              </a:rPr>
              <a:t> </a:t>
            </a:r>
            <a:r>
              <a:rPr lang="pt-BR" dirty="0"/>
              <a:t>– corresponde ao ponteiro para arquivo (FILE)</a:t>
            </a:r>
          </a:p>
          <a:p>
            <a:r>
              <a:rPr lang="pt-BR" b="1" dirty="0">
                <a:solidFill>
                  <a:srgbClr val="00B0F0"/>
                </a:solidFill>
              </a:rPr>
              <a:t>offset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– consiste no nº de bytes de deslocamento, a partir do 				“</a:t>
            </a:r>
            <a:r>
              <a:rPr lang="pt-BR" b="1" dirty="0">
                <a:solidFill>
                  <a:srgbClr val="00B0F0"/>
                </a:solidFill>
              </a:rPr>
              <a:t>modo</a:t>
            </a:r>
            <a:r>
              <a:rPr lang="pt-BR" dirty="0"/>
              <a:t>” – deve ser do tipo </a:t>
            </a:r>
            <a:r>
              <a:rPr lang="pt-BR" b="1" dirty="0" err="1"/>
              <a:t>long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modo </a:t>
            </a:r>
            <a:r>
              <a:rPr lang="pt-BR" dirty="0"/>
              <a:t>– especifica a posição desejada</a:t>
            </a:r>
          </a:p>
          <a:p>
            <a:endParaRPr lang="pt-BR" dirty="0"/>
          </a:p>
          <a:p>
            <a:r>
              <a:rPr lang="pt-BR" dirty="0"/>
              <a:t> </a:t>
            </a:r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3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07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047564"/>
            <a:ext cx="8216284" cy="55219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Função </a:t>
            </a:r>
            <a:r>
              <a:rPr lang="pt-BR" sz="2800" b="1" dirty="0" err="1">
                <a:solidFill>
                  <a:srgbClr val="00B0F0"/>
                </a:solidFill>
              </a:rPr>
              <a:t>fseek</a:t>
            </a:r>
            <a:r>
              <a:rPr lang="pt-BR" sz="2800" b="1" dirty="0">
                <a:solidFill>
                  <a:srgbClr val="00B0F0"/>
                </a:solidFill>
              </a:rPr>
              <a:t>( )</a:t>
            </a:r>
            <a:endParaRPr lang="pt-BR" sz="2800" dirty="0"/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en-US" dirty="0" err="1"/>
              <a:t>fseek</a:t>
            </a:r>
            <a:r>
              <a:rPr lang="en-US" dirty="0"/>
              <a:t> (</a:t>
            </a:r>
            <a:r>
              <a:rPr lang="en-US" dirty="0" err="1"/>
              <a:t>fptr</a:t>
            </a:r>
            <a:r>
              <a:rPr lang="en-US" dirty="0"/>
              <a:t>, offset, modo);</a:t>
            </a:r>
            <a:endParaRPr lang="pt-BR" dirty="0"/>
          </a:p>
          <a:p>
            <a:endParaRPr lang="pt-BR" dirty="0"/>
          </a:p>
          <a:p>
            <a:r>
              <a:rPr lang="pt-BR" dirty="0"/>
              <a:t> </a:t>
            </a:r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3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3D64FD8-10F4-4E74-95A9-C5DD92795962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089428"/>
          <a:ext cx="7466120" cy="2044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6735">
                  <a:extLst>
                    <a:ext uri="{9D8B030D-6E8A-4147-A177-3AD203B41FA5}">
                      <a16:colId xmlns:a16="http://schemas.microsoft.com/office/drawing/2014/main" val="4289646825"/>
                    </a:ext>
                  </a:extLst>
                </a:gridCol>
                <a:gridCol w="4569385">
                  <a:extLst>
                    <a:ext uri="{9D8B030D-6E8A-4147-A177-3AD203B41FA5}">
                      <a16:colId xmlns:a16="http://schemas.microsoft.com/office/drawing/2014/main" val="2025353502"/>
                    </a:ext>
                  </a:extLst>
                </a:gridCol>
              </a:tblGrid>
              <a:tr h="491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Modo</a:t>
                      </a:r>
                      <a:endParaRPr lang="pt-BR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Ação</a:t>
                      </a:r>
                      <a:endParaRPr lang="pt-BR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72215090"/>
                  </a:ext>
                </a:extLst>
              </a:tr>
              <a:tr h="491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r>
                        <a:rPr lang="pt-BR" sz="2400" dirty="0">
                          <a:effectLst/>
                        </a:rPr>
                        <a:t> ou </a:t>
                      </a:r>
                      <a:r>
                        <a:rPr lang="pt-BR" sz="2400" b="1" dirty="0">
                          <a:solidFill>
                            <a:srgbClr val="00B0F0"/>
                          </a:solidFill>
                          <a:effectLst/>
                        </a:rPr>
                        <a:t>SEEK_SET </a:t>
                      </a:r>
                      <a:endParaRPr lang="pt-BR" sz="24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Começo do arquivo</a:t>
                      </a:r>
                      <a:endParaRPr lang="pt-BR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65202659"/>
                  </a:ext>
                </a:extLst>
              </a:tr>
              <a:tr h="5711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r>
                        <a:rPr lang="pt-BR" sz="2400" dirty="0">
                          <a:effectLst/>
                        </a:rPr>
                        <a:t> ou </a:t>
                      </a:r>
                      <a:r>
                        <a:rPr lang="pt-BR" sz="2400" b="1" dirty="0">
                          <a:solidFill>
                            <a:srgbClr val="00B0F0"/>
                          </a:solidFill>
                          <a:effectLst/>
                        </a:rPr>
                        <a:t>SEEK_CUR </a:t>
                      </a:r>
                      <a:endParaRPr lang="pt-BR" sz="24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Posição corrente do ponteiro</a:t>
                      </a:r>
                      <a:endParaRPr lang="pt-BR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47706118"/>
                  </a:ext>
                </a:extLst>
              </a:tr>
              <a:tr h="491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rgbClr val="00B0F0"/>
                          </a:solidFill>
                          <a:effectLst/>
                        </a:rPr>
                        <a:t>2</a:t>
                      </a:r>
                      <a:r>
                        <a:rPr lang="pt-BR" sz="2400" dirty="0">
                          <a:effectLst/>
                        </a:rPr>
                        <a:t> ou </a:t>
                      </a:r>
                      <a:r>
                        <a:rPr lang="pt-BR" sz="2400" b="1" dirty="0">
                          <a:solidFill>
                            <a:srgbClr val="00B0F0"/>
                          </a:solidFill>
                          <a:effectLst/>
                        </a:rPr>
                        <a:t>SEEK_END </a:t>
                      </a:r>
                      <a:endParaRPr lang="pt-BR" sz="24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Fim do arquivo</a:t>
                      </a:r>
                      <a:endParaRPr lang="pt-BR" sz="24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7428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88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091954"/>
            <a:ext cx="8369424" cy="552191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Função </a:t>
            </a:r>
            <a:r>
              <a:rPr lang="pt-BR" sz="2800" b="1" dirty="0" err="1">
                <a:solidFill>
                  <a:srgbClr val="00B0F0"/>
                </a:solidFill>
              </a:rPr>
              <a:t>ftell</a:t>
            </a:r>
            <a:r>
              <a:rPr lang="pt-BR" sz="2800" b="1" dirty="0">
                <a:solidFill>
                  <a:srgbClr val="00B0F0"/>
                </a:solidFill>
              </a:rPr>
              <a:t>( ) </a:t>
            </a:r>
            <a:r>
              <a:rPr lang="pt-BR" sz="2800" dirty="0"/>
              <a:t> </a:t>
            </a:r>
            <a:r>
              <a:rPr lang="pt-BR" dirty="0"/>
              <a:t>- </a:t>
            </a:r>
            <a:r>
              <a:rPr lang="en-US" dirty="0" err="1"/>
              <a:t>retorna</a:t>
            </a:r>
            <a:r>
              <a:rPr lang="en-US" dirty="0"/>
              <a:t> a </a:t>
            </a:r>
            <a:r>
              <a:rPr lang="en-US" dirty="0" err="1"/>
              <a:t>posição</a:t>
            </a:r>
            <a:r>
              <a:rPr lang="en-US" dirty="0"/>
              <a:t> do </a:t>
            </a:r>
            <a:r>
              <a:rPr lang="en-US" dirty="0" err="1"/>
              <a:t>ponteiro</a:t>
            </a:r>
            <a:r>
              <a:rPr lang="en-US" dirty="0"/>
              <a:t> de um 								   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binário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à </a:t>
            </a:r>
            <a:r>
              <a:rPr lang="en-US" b="1" dirty="0" err="1">
                <a:solidFill>
                  <a:srgbClr val="00B0F0"/>
                </a:solidFill>
              </a:rPr>
              <a:t>posição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atual</a:t>
            </a:r>
            <a:r>
              <a:rPr lang="en-US" dirty="0"/>
              <a:t>.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 err="1"/>
              <a:t>pos</a:t>
            </a:r>
            <a:r>
              <a:rPr lang="pt-BR" dirty="0"/>
              <a:t> = </a:t>
            </a:r>
            <a:r>
              <a:rPr lang="pt-BR" dirty="0" err="1"/>
              <a:t>ftell</a:t>
            </a:r>
            <a:r>
              <a:rPr lang="pt-BR" dirty="0"/>
              <a:t> (</a:t>
            </a:r>
            <a:r>
              <a:rPr lang="pt-BR" dirty="0" err="1"/>
              <a:t>fptr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pos</a:t>
            </a:r>
            <a:r>
              <a:rPr lang="pt-BR" b="1" dirty="0"/>
              <a:t> </a:t>
            </a:r>
            <a:r>
              <a:rPr lang="pt-BR" dirty="0"/>
              <a:t>– nº de bytes do começo do arquivo até a posição atual – 			 deve ser do tipo </a:t>
            </a:r>
            <a:r>
              <a:rPr lang="pt-BR" b="1" dirty="0" err="1"/>
              <a:t>long</a:t>
            </a:r>
            <a:r>
              <a:rPr lang="pt-BR" b="1" dirty="0"/>
              <a:t> </a:t>
            </a:r>
            <a:r>
              <a:rPr lang="pt-BR" b="1" dirty="0" err="1"/>
              <a:t>int</a:t>
            </a:r>
            <a:endParaRPr lang="pt-BR" dirty="0"/>
          </a:p>
          <a:p>
            <a:r>
              <a:rPr lang="en-US" b="1" dirty="0" err="1">
                <a:solidFill>
                  <a:srgbClr val="00B0F0"/>
                </a:solidFill>
              </a:rPr>
              <a:t>fptr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ponteiro</a:t>
            </a:r>
            <a:r>
              <a:rPr lang="en-US" dirty="0"/>
              <a:t> para </a:t>
            </a:r>
            <a:r>
              <a:rPr lang="en-US" dirty="0" err="1"/>
              <a:t>arquivo</a:t>
            </a:r>
            <a:endParaRPr lang="pt-BR" dirty="0"/>
          </a:p>
          <a:p>
            <a:r>
              <a:rPr lang="pt-BR" dirty="0"/>
              <a:t>  </a:t>
            </a:r>
          </a:p>
          <a:p>
            <a:endParaRPr lang="pt-BR" dirty="0"/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76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5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091954"/>
            <a:ext cx="8369424" cy="552191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B0F0"/>
                </a:solidFill>
              </a:rPr>
              <a:t>Função </a:t>
            </a:r>
            <a:r>
              <a:rPr lang="pt-BR" sz="2800" b="1" dirty="0" err="1">
                <a:solidFill>
                  <a:srgbClr val="00B0F0"/>
                </a:solidFill>
              </a:rPr>
              <a:t>rewind</a:t>
            </a:r>
            <a:r>
              <a:rPr lang="pt-BR" sz="2800" b="1" dirty="0">
                <a:solidFill>
                  <a:srgbClr val="00B0F0"/>
                </a:solidFill>
              </a:rPr>
              <a:t>( ) </a:t>
            </a:r>
            <a:r>
              <a:rPr lang="pt-BR" sz="2800" dirty="0"/>
              <a:t> </a:t>
            </a:r>
            <a:r>
              <a:rPr lang="pt-BR" dirty="0"/>
              <a:t>- </a:t>
            </a:r>
            <a:r>
              <a:rPr lang="en-US" dirty="0" err="1"/>
              <a:t>reposiciona</a:t>
            </a:r>
            <a:r>
              <a:rPr lang="en-US" dirty="0"/>
              <a:t> o </a:t>
            </a:r>
            <a:r>
              <a:rPr lang="en-US" dirty="0" err="1"/>
              <a:t>ponteiro</a:t>
            </a:r>
            <a:r>
              <a:rPr lang="en-US" dirty="0"/>
              <a:t> de um </a:t>
            </a:r>
            <a:r>
              <a:rPr lang="en-US" dirty="0" err="1"/>
              <a:t>arquivo</a:t>
            </a:r>
            <a:r>
              <a:rPr lang="en-US" dirty="0"/>
              <a:t> no 								 </a:t>
            </a:r>
            <a:r>
              <a:rPr lang="en-US" dirty="0" err="1"/>
              <a:t>início</a:t>
            </a:r>
            <a:r>
              <a:rPr lang="pt-BR" dirty="0"/>
              <a:t>.</a:t>
            </a:r>
          </a:p>
          <a:p>
            <a:endParaRPr lang="pt-BR" b="1" dirty="0"/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	</a:t>
            </a:r>
            <a:r>
              <a:rPr lang="pt-BR" dirty="0" err="1"/>
              <a:t>rewind</a:t>
            </a:r>
            <a:r>
              <a:rPr lang="pt-BR" dirty="0"/>
              <a:t> (</a:t>
            </a:r>
            <a:r>
              <a:rPr lang="pt-BR" dirty="0" err="1"/>
              <a:t>fptr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fptr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ponteiro</a:t>
            </a:r>
            <a:r>
              <a:rPr lang="en-US" dirty="0"/>
              <a:t> para </a:t>
            </a:r>
            <a:r>
              <a:rPr lang="en-US" dirty="0" err="1"/>
              <a:t>arquivo</a:t>
            </a:r>
            <a:endParaRPr lang="pt-BR" dirty="0"/>
          </a:p>
          <a:p>
            <a:r>
              <a:rPr lang="pt-BR" dirty="0"/>
              <a:t>  </a:t>
            </a:r>
          </a:p>
          <a:p>
            <a:endParaRPr lang="pt-BR" dirty="0"/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76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1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60269171"/>
              </p:ext>
            </p:extLst>
          </p:nvPr>
        </p:nvGraphicFramePr>
        <p:xfrm>
          <a:off x="457200" y="1340527"/>
          <a:ext cx="8384959" cy="517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73704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65007925"/>
              </p:ext>
            </p:extLst>
          </p:nvPr>
        </p:nvGraphicFramePr>
        <p:xfrm>
          <a:off x="457200" y="1340527"/>
          <a:ext cx="8384959" cy="517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417321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6387911"/>
              </p:ext>
            </p:extLst>
          </p:nvPr>
        </p:nvGraphicFramePr>
        <p:xfrm>
          <a:off x="457200" y="1340527"/>
          <a:ext cx="8384959" cy="517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185AC545-0620-4517-845E-FA07EF686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50191"/>
              </p:ext>
            </p:extLst>
          </p:nvPr>
        </p:nvGraphicFramePr>
        <p:xfrm>
          <a:off x="3426777" y="2097898"/>
          <a:ext cx="5042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889">
                  <a:extLst>
                    <a:ext uri="{9D8B030D-6E8A-4147-A177-3AD203B41FA5}">
                      <a16:colId xmlns:a16="http://schemas.microsoft.com/office/drawing/2014/main" val="4112753273"/>
                    </a:ext>
                  </a:extLst>
                </a:gridCol>
                <a:gridCol w="2929631">
                  <a:extLst>
                    <a:ext uri="{9D8B030D-6E8A-4147-A177-3AD203B41FA5}">
                      <a16:colId xmlns:a16="http://schemas.microsoft.com/office/drawing/2014/main" val="44132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6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34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r>
                        <a:rPr lang="pt-BR" sz="1800" dirty="0">
                          <a:effectLst/>
                        </a:rPr>
                        <a:t> ou </a:t>
                      </a:r>
                      <a:r>
                        <a:rPr lang="pt-BR" sz="1800" b="1" dirty="0">
                          <a:solidFill>
                            <a:srgbClr val="00B0F0"/>
                          </a:solidFill>
                          <a:effectLst/>
                        </a:rPr>
                        <a:t>SEEK_SET </a:t>
                      </a:r>
                      <a:endParaRPr lang="pt-BR" sz="1800" b="1" dirty="0">
                        <a:solidFill>
                          <a:srgbClr val="00B0F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Começo do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3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34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ou </a:t>
                      </a: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SEEK_CUR </a:t>
                      </a:r>
                      <a:endParaRPr kumimoji="0" lang="pt-B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Posição corrente do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34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ou </a:t>
                      </a:r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SEEK_END </a:t>
                      </a:r>
                      <a:endParaRPr kumimoji="0" lang="pt-B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Fim do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4961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D6A03B3A-3F4E-4F04-A277-26995E2F87EE}"/>
              </a:ext>
            </a:extLst>
          </p:cNvPr>
          <p:cNvSpPr txBox="1"/>
          <p:nvPr/>
        </p:nvSpPr>
        <p:spPr>
          <a:xfrm>
            <a:off x="3426777" y="1699259"/>
            <a:ext cx="4829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fseek</a:t>
            </a:r>
            <a:r>
              <a:rPr lang="pt-BR" sz="2000" b="1" dirty="0">
                <a:solidFill>
                  <a:srgbClr val="00B0F0"/>
                </a:solidFill>
              </a:rPr>
              <a:t>( )</a:t>
            </a:r>
            <a:r>
              <a:rPr lang="pt-BR" sz="2000" dirty="0"/>
              <a:t> – movimentação do ponteiro</a:t>
            </a:r>
            <a:endParaRPr lang="pt-BR" sz="2000" dirty="0">
              <a:solidFill>
                <a:srgbClr val="00B0F0"/>
              </a:solidFill>
            </a:endParaRPr>
          </a:p>
          <a:p>
            <a:endParaRPr lang="pt-BR" dirty="0"/>
          </a:p>
        </p:txBody>
      </p:sp>
      <p:sp>
        <p:nvSpPr>
          <p:cNvPr id="8" name="Seta: para a Direita 3">
            <a:extLst>
              <a:ext uri="{FF2B5EF4-FFF2-40B4-BE49-F238E27FC236}">
                <a16:creationId xmlns:a16="http://schemas.microsoft.com/office/drawing/2014/main" id="{9C2DB9C1-412B-4695-8C22-0239D512052A}"/>
              </a:ext>
            </a:extLst>
          </p:cNvPr>
          <p:cNvSpPr/>
          <p:nvPr/>
        </p:nvSpPr>
        <p:spPr>
          <a:xfrm>
            <a:off x="3231470" y="5472177"/>
            <a:ext cx="550415" cy="3195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5713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34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195775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701473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9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Arquivos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em</a:t>
            </a:r>
            <a:r>
              <a:rPr lang="en-US" altLang="ko-KR" sz="1800" b="1" dirty="0">
                <a:solidFill>
                  <a:schemeClr val="bg1"/>
                </a:solidFill>
              </a:rPr>
              <a:t> I/O</a:t>
            </a: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6804764-09BD-4002-ACDA-E20261A55024}"/>
              </a:ext>
            </a:extLst>
          </p:cNvPr>
          <p:cNvGrpSpPr/>
          <p:nvPr/>
        </p:nvGrpSpPr>
        <p:grpSpPr>
          <a:xfrm>
            <a:off x="1070127" y="2245311"/>
            <a:ext cx="1748902" cy="3591926"/>
            <a:chOff x="1070127" y="2245311"/>
            <a:chExt cx="1748902" cy="359192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710BC8-5516-4A2C-BE02-4431F1DB286D}"/>
                </a:ext>
              </a:extLst>
            </p:cNvPr>
            <p:cNvGrpSpPr/>
            <p:nvPr/>
          </p:nvGrpSpPr>
          <p:grpSpPr>
            <a:xfrm>
              <a:off x="1070128" y="2245311"/>
              <a:ext cx="1748901" cy="3591926"/>
              <a:chOff x="5646198" y="2933161"/>
              <a:chExt cx="1748901" cy="3591926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A373BA2-AF26-4D8A-B51F-3AA4E8F452AA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322259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52518FE-1AEA-4BFF-8C65-DC9C46B54C3C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555657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ADBBD-5B0E-4B18-8E08-40FFB8DF98BC}"/>
                  </a:ext>
                </a:extLst>
              </p:cNvPr>
              <p:cNvSpPr txBox="1"/>
              <p:nvPr/>
            </p:nvSpPr>
            <p:spPr>
              <a:xfrm>
                <a:off x="6034965" y="2933161"/>
                <a:ext cx="113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memória</a:t>
                </a:r>
              </a:p>
            </p:txBody>
          </p:sp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BA1E3F1-445B-4A58-B6D1-453B80E66341}"/>
                </a:ext>
              </a:extLst>
            </p:cNvPr>
            <p:cNvSpPr/>
            <p:nvPr/>
          </p:nvSpPr>
          <p:spPr>
            <a:xfrm>
              <a:off x="1070127" y="3170300"/>
              <a:ext cx="1748901" cy="555657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3579609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76870" y="491449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C022352-5C3A-4688-9E5B-A6EE3022AA12}"/>
              </a:ext>
            </a:extLst>
          </p:cNvPr>
          <p:cNvSpPr/>
          <p:nvPr/>
        </p:nvSpPr>
        <p:spPr>
          <a:xfrm>
            <a:off x="1070126" y="4324798"/>
            <a:ext cx="1748901" cy="55565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4A8BF3-E35F-4C3A-A0BD-6C9E1CF666AD}"/>
              </a:ext>
            </a:extLst>
          </p:cNvPr>
          <p:cNvSpPr txBox="1"/>
          <p:nvPr/>
        </p:nvSpPr>
        <p:spPr>
          <a:xfrm>
            <a:off x="3724927" y="2161902"/>
            <a:ext cx="1317216" cy="37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Gravação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DD651A6-03BB-4EBA-B255-124D952B322D}"/>
              </a:ext>
            </a:extLst>
          </p:cNvPr>
          <p:cNvSpPr txBox="1"/>
          <p:nvPr/>
        </p:nvSpPr>
        <p:spPr>
          <a:xfrm>
            <a:off x="3913391" y="5359607"/>
            <a:ext cx="131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Leitura</a:t>
            </a:r>
          </a:p>
        </p:txBody>
      </p:sp>
    </p:spTree>
    <p:extLst>
      <p:ext uri="{BB962C8B-B14F-4D97-AF65-F5344CB8AC3E}">
        <p14:creationId xmlns:p14="http://schemas.microsoft.com/office/powerpoint/2010/main" val="201004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rgbClr val="00B0F0"/>
                </a:solidFill>
              </a:rPr>
              <a:t>Introdução</a:t>
            </a:r>
          </a:p>
          <a:p>
            <a:endParaRPr lang="pt-BR" dirty="0"/>
          </a:p>
          <a:p>
            <a:r>
              <a:rPr lang="pt-BR" dirty="0"/>
              <a:t>Operações em discos são executadas em entidades chamadas “</a:t>
            </a:r>
            <a:r>
              <a:rPr lang="pt-BR" b="1" dirty="0">
                <a:solidFill>
                  <a:srgbClr val="00B0F0"/>
                </a:solidFill>
              </a:rPr>
              <a:t>arquivos</a:t>
            </a:r>
            <a:r>
              <a:rPr lang="pt-BR" dirty="0"/>
              <a:t>”.</a:t>
            </a:r>
          </a:p>
          <a:p>
            <a:endParaRPr lang="pt-BR" dirty="0"/>
          </a:p>
          <a:p>
            <a:r>
              <a:rPr lang="pt-BR" dirty="0"/>
              <a:t>Arquivo é uma coleção de bytes referenciados por um nome único.</a:t>
            </a:r>
          </a:p>
          <a:p>
            <a:endParaRPr lang="pt-BR" dirty="0"/>
          </a:p>
          <a:p>
            <a:r>
              <a:rPr lang="pt-BR" dirty="0"/>
              <a:t>A linguagem C divide as categorias de acesso a disco em 2 grupos: </a:t>
            </a:r>
            <a:r>
              <a:rPr lang="pt-BR" dirty="0">
                <a:solidFill>
                  <a:srgbClr val="00B0F0"/>
                </a:solidFill>
              </a:rPr>
              <a:t>alto-nível</a:t>
            </a:r>
            <a:r>
              <a:rPr lang="pt-BR" dirty="0"/>
              <a:t> e </a:t>
            </a:r>
            <a:r>
              <a:rPr lang="pt-BR" dirty="0">
                <a:solidFill>
                  <a:srgbClr val="00B0F0"/>
                </a:solidFill>
              </a:rPr>
              <a:t>baixo-nível</a:t>
            </a:r>
            <a:r>
              <a:rPr lang="pt-BR" dirty="0"/>
              <a:t>.</a:t>
            </a:r>
          </a:p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524700"/>
          </a:xfrm>
        </p:spPr>
        <p:txBody>
          <a:bodyPr>
            <a:normAutofit fontScale="55000" lnSpcReduction="20000"/>
          </a:bodyPr>
          <a:lstStyle/>
          <a:p>
            <a:r>
              <a:rPr lang="pt-BR" sz="4700" b="1" dirty="0">
                <a:solidFill>
                  <a:srgbClr val="00B0F0"/>
                </a:solidFill>
              </a:rPr>
              <a:t>Alto-Nível</a:t>
            </a:r>
          </a:p>
          <a:p>
            <a:endParaRPr lang="pt-BR" sz="4000" dirty="0"/>
          </a:p>
          <a:p>
            <a:r>
              <a:rPr lang="pt-BR" sz="4000" dirty="0"/>
              <a:t>Também chamada de </a:t>
            </a:r>
            <a:r>
              <a:rPr lang="pt-BR" sz="4000" b="1" dirty="0" err="1">
                <a:solidFill>
                  <a:srgbClr val="00B0F0"/>
                </a:solidFill>
              </a:rPr>
              <a:t>bufferizada</a:t>
            </a:r>
            <a:r>
              <a:rPr lang="pt-BR" sz="4000" dirty="0"/>
              <a:t>, permite acessar arquivos de </a:t>
            </a:r>
            <a:r>
              <a:rPr lang="pt-BR" sz="4000" b="1" dirty="0">
                <a:solidFill>
                  <a:srgbClr val="00B0F0"/>
                </a:solidFill>
              </a:rPr>
              <a:t>4</a:t>
            </a:r>
            <a:r>
              <a:rPr lang="pt-BR" sz="4000" dirty="0"/>
              <a:t> modos diferentes:</a:t>
            </a:r>
          </a:p>
          <a:p>
            <a:r>
              <a:rPr lang="pt-BR" sz="4000" dirty="0"/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4000" dirty="0"/>
              <a:t>Os dados são lidos e escritos </a:t>
            </a:r>
            <a:r>
              <a:rPr lang="pt-BR" sz="4000" b="1" dirty="0">
                <a:solidFill>
                  <a:srgbClr val="00B0F0"/>
                </a:solidFill>
              </a:rPr>
              <a:t>um </a:t>
            </a:r>
            <a:r>
              <a:rPr lang="pt-BR" sz="4000" b="1" dirty="0" err="1">
                <a:solidFill>
                  <a:srgbClr val="00B0F0"/>
                </a:solidFill>
              </a:rPr>
              <a:t>caracter</a:t>
            </a:r>
            <a:r>
              <a:rPr lang="pt-BR" sz="4000" b="1" dirty="0">
                <a:solidFill>
                  <a:srgbClr val="00B0F0"/>
                </a:solidFill>
              </a:rPr>
              <a:t> por vez</a:t>
            </a:r>
            <a:r>
              <a:rPr lang="pt-BR" sz="4000" dirty="0">
                <a:solidFill>
                  <a:srgbClr val="00B0F0"/>
                </a:solidFill>
              </a:rPr>
              <a:t> </a:t>
            </a:r>
            <a:r>
              <a:rPr lang="pt-BR" sz="4000" dirty="0"/>
              <a:t>– semelhante ao </a:t>
            </a:r>
            <a:r>
              <a:rPr lang="pt-BR" sz="4000" dirty="0" err="1"/>
              <a:t>getch</a:t>
            </a:r>
            <a:r>
              <a:rPr lang="pt-BR" sz="4000" dirty="0"/>
              <a:t>() e </a:t>
            </a:r>
            <a:r>
              <a:rPr lang="pt-BR" sz="4000" dirty="0" err="1"/>
              <a:t>putch</a:t>
            </a:r>
            <a:r>
              <a:rPr lang="pt-BR" sz="4000" dirty="0"/>
              <a:t>()</a:t>
            </a:r>
          </a:p>
          <a:p>
            <a:r>
              <a:rPr lang="pt-BR" sz="4000" dirty="0"/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4000" dirty="0"/>
              <a:t>Os dados são lidos e escritos como </a:t>
            </a:r>
            <a:r>
              <a:rPr lang="pt-BR" sz="4000" b="1" dirty="0" err="1">
                <a:solidFill>
                  <a:srgbClr val="00B0F0"/>
                </a:solidFill>
              </a:rPr>
              <a:t>strings</a:t>
            </a:r>
            <a:r>
              <a:rPr lang="pt-BR" sz="4000" dirty="0"/>
              <a:t> – semelhante ao </a:t>
            </a:r>
            <a:r>
              <a:rPr lang="pt-BR" sz="4000" dirty="0" err="1"/>
              <a:t>gets</a:t>
            </a:r>
            <a:r>
              <a:rPr lang="pt-BR" sz="4000" dirty="0"/>
              <a:t>() e </a:t>
            </a:r>
            <a:r>
              <a:rPr lang="pt-BR" sz="4000" dirty="0" err="1"/>
              <a:t>puts</a:t>
            </a:r>
            <a:r>
              <a:rPr lang="pt-BR" sz="4000" dirty="0"/>
              <a:t>()</a:t>
            </a:r>
          </a:p>
          <a:p>
            <a:r>
              <a:rPr lang="pt-BR" sz="4000" dirty="0"/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4000" dirty="0"/>
              <a:t>Os dados são lidos e escritos de </a:t>
            </a:r>
            <a:r>
              <a:rPr lang="pt-BR" sz="4000" b="1" dirty="0">
                <a:solidFill>
                  <a:srgbClr val="00B0F0"/>
                </a:solidFill>
              </a:rPr>
              <a:t>modo formatado</a:t>
            </a:r>
            <a:r>
              <a:rPr lang="pt-BR" sz="4000" dirty="0">
                <a:solidFill>
                  <a:srgbClr val="00B0F0"/>
                </a:solidFill>
              </a:rPr>
              <a:t> </a:t>
            </a:r>
            <a:r>
              <a:rPr lang="pt-BR" sz="4000" dirty="0"/>
              <a:t>– semelhante ao </a:t>
            </a:r>
            <a:r>
              <a:rPr lang="pt-BR" sz="4000" dirty="0" err="1"/>
              <a:t>scanf</a:t>
            </a:r>
            <a:r>
              <a:rPr lang="pt-BR" sz="4000" dirty="0"/>
              <a:t>() e </a:t>
            </a:r>
            <a:r>
              <a:rPr lang="pt-BR" sz="4000" dirty="0" err="1"/>
              <a:t>printf</a:t>
            </a:r>
            <a:r>
              <a:rPr lang="pt-BR" sz="4000" dirty="0"/>
              <a:t>()</a:t>
            </a:r>
          </a:p>
          <a:p>
            <a:r>
              <a:rPr lang="pt-BR" sz="4000" dirty="0"/>
              <a:t> </a:t>
            </a: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pt-BR" sz="4000" dirty="0"/>
              <a:t>Os dados são lidos e escritos como </a:t>
            </a:r>
            <a:r>
              <a:rPr lang="pt-BR" sz="4000" b="1" dirty="0">
                <a:solidFill>
                  <a:srgbClr val="00B0F0"/>
                </a:solidFill>
              </a:rPr>
              <a:t>registro</a:t>
            </a:r>
            <a:r>
              <a:rPr lang="pt-BR" sz="4000" dirty="0">
                <a:solidFill>
                  <a:srgbClr val="00B0F0"/>
                </a:solidFill>
              </a:rPr>
              <a:t> ou </a:t>
            </a:r>
            <a:r>
              <a:rPr lang="pt-BR" sz="4000" b="1" dirty="0">
                <a:solidFill>
                  <a:srgbClr val="00B0F0"/>
                </a:solidFill>
              </a:rPr>
              <a:t>bloco</a:t>
            </a:r>
            <a:r>
              <a:rPr lang="pt-BR" sz="4000" dirty="0">
                <a:solidFill>
                  <a:srgbClr val="00B0F0"/>
                </a:solidFill>
              </a:rPr>
              <a:t> </a:t>
            </a:r>
            <a:r>
              <a:rPr lang="pt-BR" sz="4000" dirty="0"/>
              <a:t>– os dados tem tamanho fixo e é utilizado para armazenar matrizes e/ou estruturas</a:t>
            </a:r>
          </a:p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5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rgbClr val="00B0F0"/>
                </a:solidFill>
              </a:rPr>
              <a:t>Baixo-Nível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Também chamada de </a:t>
            </a:r>
            <a:r>
              <a:rPr lang="pt-BR" b="1" dirty="0">
                <a:solidFill>
                  <a:srgbClr val="00B0F0"/>
                </a:solidFill>
              </a:rPr>
              <a:t>não </a:t>
            </a:r>
            <a:r>
              <a:rPr lang="pt-BR" b="1" dirty="0" err="1">
                <a:solidFill>
                  <a:srgbClr val="00B0F0"/>
                </a:solidFill>
              </a:rPr>
              <a:t>bufferizada</a:t>
            </a:r>
            <a:r>
              <a:rPr lang="pt-BR" dirty="0"/>
              <a:t>, permite acessar arquivos de </a:t>
            </a:r>
            <a:r>
              <a:rPr lang="pt-BR" b="1" dirty="0">
                <a:solidFill>
                  <a:srgbClr val="00B0F0"/>
                </a:solidFill>
              </a:rPr>
              <a:t>1</a:t>
            </a:r>
            <a:r>
              <a:rPr lang="pt-BR" dirty="0"/>
              <a:t> único modo:</a:t>
            </a:r>
          </a:p>
          <a:p>
            <a:r>
              <a:rPr lang="pt-BR" dirty="0"/>
              <a:t> </a:t>
            </a:r>
          </a:p>
          <a:p>
            <a:pPr lvl="0" algn="just"/>
            <a:r>
              <a:rPr lang="pt-BR" dirty="0"/>
              <a:t>Os dados são lidos e escritos através de </a:t>
            </a:r>
            <a:r>
              <a:rPr lang="pt-BR" b="1" dirty="0">
                <a:solidFill>
                  <a:srgbClr val="00B0F0"/>
                </a:solidFill>
              </a:rPr>
              <a:t>um buffer cheio de dados</a:t>
            </a:r>
            <a:r>
              <a:rPr lang="pt-BR" b="1" dirty="0"/>
              <a:t>. </a:t>
            </a:r>
            <a:r>
              <a:rPr lang="pt-BR" dirty="0"/>
              <a:t>E o programador é quem deverá criar e manter o buffer, pois as funções não fazem esta manutenção.</a:t>
            </a:r>
          </a:p>
          <a:p>
            <a:r>
              <a:rPr lang="pt-BR" dirty="0"/>
              <a:t> </a:t>
            </a:r>
          </a:p>
          <a:p>
            <a:pPr algn="ctr"/>
            <a:r>
              <a:rPr lang="pt-BR" b="1" dirty="0">
                <a:solidFill>
                  <a:srgbClr val="00B0F0"/>
                </a:solidFill>
              </a:rPr>
              <a:t>Este modo é usado para criar as funções em alto-nível e não é portável, ou seja, não é reconhecido pelo padrão ANSI.</a:t>
            </a:r>
          </a:p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 fontScale="92500"/>
          </a:bodyPr>
          <a:lstStyle/>
          <a:p>
            <a:r>
              <a:rPr lang="pt-BR" sz="2800" b="1" dirty="0">
                <a:solidFill>
                  <a:srgbClr val="00B0F0"/>
                </a:solidFill>
              </a:rPr>
              <a:t>Texto X Binário</a:t>
            </a:r>
          </a:p>
          <a:p>
            <a:r>
              <a:rPr lang="pt-BR" dirty="0"/>
              <a:t> É a forma como os arquivos são </a:t>
            </a:r>
            <a:r>
              <a:rPr lang="pt-BR" b="1" dirty="0">
                <a:solidFill>
                  <a:srgbClr val="00B0F0"/>
                </a:solidFill>
              </a:rPr>
              <a:t>abertos</a:t>
            </a:r>
            <a:r>
              <a:rPr lang="pt-BR" dirty="0"/>
              <a:t> e, constitui outra maneira de classificar o acesso à arquivos.</a:t>
            </a:r>
          </a:p>
          <a:p>
            <a:r>
              <a:rPr lang="pt-BR" dirty="0"/>
              <a:t> </a:t>
            </a:r>
          </a:p>
          <a:p>
            <a:pPr lvl="0" algn="just"/>
            <a:r>
              <a:rPr lang="pt-BR" b="1" dirty="0">
                <a:solidFill>
                  <a:srgbClr val="00B0F0"/>
                </a:solidFill>
              </a:rPr>
              <a:t>Modo Texto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– </a:t>
            </a:r>
            <a:r>
              <a:rPr lang="pt-BR" dirty="0">
                <a:solidFill>
                  <a:srgbClr val="00B0F0"/>
                </a:solidFill>
              </a:rPr>
              <a:t>imita arquivos UNIX</a:t>
            </a:r>
            <a:r>
              <a:rPr lang="pt-BR" dirty="0"/>
              <a:t> - o arquivo aberto deste modo é interpretado como sequências de caracteres agrupados em linhas, e é reconhecida a indicação de nova linha e de fim de arquivo. Neste modo os números são guardados como cadeias de caracteres.</a:t>
            </a:r>
          </a:p>
          <a:p>
            <a:r>
              <a:rPr lang="pt-BR" dirty="0"/>
              <a:t> 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</a:rPr>
              <a:t>Modo Binário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– </a:t>
            </a:r>
            <a:r>
              <a:rPr lang="pt-BR" dirty="0">
                <a:solidFill>
                  <a:srgbClr val="00B0F0"/>
                </a:solidFill>
              </a:rPr>
              <a:t>imita arquivos MS-DOS </a:t>
            </a:r>
            <a:r>
              <a:rPr lang="pt-BR" dirty="0"/>
              <a:t>- é mais simples que o modo texto, não há conversão, ou seja, qualquer </a:t>
            </a:r>
            <a:r>
              <a:rPr lang="pt-BR" dirty="0" err="1"/>
              <a:t>caracter</a:t>
            </a:r>
            <a:r>
              <a:rPr lang="pt-BR" dirty="0"/>
              <a:t> é lido ou gravado sem alteração e não temos indicação de fim de arquivo. Neste modo os números são guardados como estão na memória (respeitando o tipo básico e a quantidade de bytes).</a:t>
            </a:r>
          </a:p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7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8" y="1047565"/>
            <a:ext cx="8305061" cy="5690586"/>
          </a:xfrm>
        </p:spPr>
        <p:txBody>
          <a:bodyPr>
            <a:normAutofit fontScale="85000" lnSpcReduction="20000"/>
          </a:bodyPr>
          <a:lstStyle/>
          <a:p>
            <a:r>
              <a:rPr lang="pt-BR" sz="3100" b="1" dirty="0">
                <a:solidFill>
                  <a:srgbClr val="00B0F0"/>
                </a:solidFill>
              </a:rPr>
              <a:t>Operações com Arquivos em Disco   –   Alto-Nível</a:t>
            </a:r>
          </a:p>
          <a:p>
            <a:pPr algn="ctr"/>
            <a:endParaRPr lang="pt-BR" sz="2800" b="1" dirty="0"/>
          </a:p>
          <a:p>
            <a:pPr algn="ctr"/>
            <a:r>
              <a:rPr lang="pt-BR" sz="2800" b="1" dirty="0"/>
              <a:t>Arquivo de cabeçalho</a:t>
            </a:r>
            <a:r>
              <a:rPr lang="pt-BR" sz="2800" dirty="0"/>
              <a:t>:	</a:t>
            </a:r>
            <a:r>
              <a:rPr lang="pt-BR" sz="2800" dirty="0" err="1"/>
              <a:t>stdio.h</a:t>
            </a:r>
            <a:endParaRPr lang="pt-BR" sz="2800" dirty="0"/>
          </a:p>
          <a:p>
            <a:endParaRPr lang="pt-BR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100" b="1" dirty="0">
                <a:solidFill>
                  <a:srgbClr val="00B0F0"/>
                </a:solidFill>
              </a:rPr>
              <a:t>Ponteiro para arquivo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Para trabalharmos com arquivos, precisamos </a:t>
            </a:r>
            <a:r>
              <a:rPr lang="pt-BR" dirty="0">
                <a:solidFill>
                  <a:srgbClr val="00B0F0"/>
                </a:solidFill>
              </a:rPr>
              <a:t>declarar um ponteiro para o tipo </a:t>
            </a:r>
            <a:r>
              <a:rPr lang="pt-BR" b="1" dirty="0">
                <a:solidFill>
                  <a:srgbClr val="00B0F0"/>
                </a:solidFill>
              </a:rPr>
              <a:t>FILE </a:t>
            </a:r>
            <a:r>
              <a:rPr lang="pt-BR" dirty="0">
                <a:solidFill>
                  <a:srgbClr val="00B0F0"/>
                </a:solidFill>
              </a:rPr>
              <a:t>(arquivo)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sintaxe:     </a:t>
            </a:r>
            <a:endParaRPr lang="pt-BR" dirty="0"/>
          </a:p>
          <a:p>
            <a:r>
              <a:rPr lang="pt-BR" dirty="0"/>
              <a:t>FILE	*</a:t>
            </a:r>
            <a:r>
              <a:rPr lang="pt-BR" dirty="0" err="1"/>
              <a:t>fptr</a:t>
            </a:r>
            <a:r>
              <a:rPr lang="pt-BR" dirty="0"/>
              <a:t> 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onde:</a:t>
            </a:r>
          </a:p>
          <a:p>
            <a:r>
              <a:rPr lang="pt-BR" b="1" dirty="0">
                <a:solidFill>
                  <a:srgbClr val="00B0F0"/>
                </a:solidFill>
              </a:rPr>
              <a:t>FILE</a:t>
            </a:r>
            <a:r>
              <a:rPr lang="pt-BR" b="1" dirty="0"/>
              <a:t> </a:t>
            </a:r>
            <a:r>
              <a:rPr lang="pt-BR" dirty="0"/>
              <a:t>– estrutura que contém informações específicas sobre o arquivo (tamanho, se de leitura ou escrita)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fptr</a:t>
            </a:r>
            <a:r>
              <a:rPr lang="pt-BR" b="1" dirty="0"/>
              <a:t> </a:t>
            </a:r>
            <a:r>
              <a:rPr lang="pt-BR" dirty="0"/>
              <a:t>– corresponde ao nome de um ponteiro para arquivo (FILE)</a:t>
            </a:r>
          </a:p>
          <a:p>
            <a:r>
              <a:rPr lang="pt-BR" dirty="0"/>
              <a:t> </a:t>
            </a:r>
          </a:p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8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 em I/O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2D901772-516B-448C-AD89-76A30AF48713}"/>
              </a:ext>
            </a:extLst>
          </p:cNvPr>
          <p:cNvSpPr/>
          <p:nvPr/>
        </p:nvSpPr>
        <p:spPr>
          <a:xfrm>
            <a:off x="1828800" y="1819923"/>
            <a:ext cx="594804" cy="3373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93BC89A-F490-4E66-984C-E70A6B140CF4}"/>
              </a:ext>
            </a:extLst>
          </p:cNvPr>
          <p:cNvSpPr/>
          <p:nvPr/>
        </p:nvSpPr>
        <p:spPr>
          <a:xfrm rot="10800000">
            <a:off x="6859479" y="1848037"/>
            <a:ext cx="594804" cy="3373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9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2270</Words>
  <Application>Microsoft Office PowerPoint</Application>
  <PresentationFormat>Apresentação na tela (4:3)</PresentationFormat>
  <Paragraphs>332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Office Theme</vt:lpstr>
      <vt:lpstr>Apresentação do PowerPoint</vt:lpstr>
      <vt:lpstr>PROGRAMAÇÃO ESTRUTURADA - TEORIA</vt:lpstr>
      <vt:lpstr>PROGRAMAÇÃO ESTRUTURADA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Arquivos em I/O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Resumo</vt:lpstr>
      <vt:lpstr> Resumo</vt:lpstr>
      <vt:lpstr> Resumo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400</cp:revision>
  <cp:lastPrinted>2018-08-03T17:29:08Z</cp:lastPrinted>
  <dcterms:created xsi:type="dcterms:W3CDTF">2018-05-02T13:00:32Z</dcterms:created>
  <dcterms:modified xsi:type="dcterms:W3CDTF">2023-10-26T22:38:15Z</dcterms:modified>
</cp:coreProperties>
</file>