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60" r:id="rId2"/>
    <p:sldId id="444" r:id="rId3"/>
    <p:sldId id="537" r:id="rId4"/>
    <p:sldId id="442" r:id="rId5"/>
    <p:sldId id="539" r:id="rId6"/>
    <p:sldId id="538" r:id="rId7"/>
    <p:sldId id="478" r:id="rId8"/>
    <p:sldId id="479" r:id="rId9"/>
    <p:sldId id="480" r:id="rId10"/>
    <p:sldId id="483" r:id="rId11"/>
    <p:sldId id="466" r:id="rId12"/>
    <p:sldId id="503" r:id="rId13"/>
    <p:sldId id="505" r:id="rId14"/>
    <p:sldId id="507" r:id="rId15"/>
    <p:sldId id="506" r:id="rId16"/>
    <p:sldId id="528" r:id="rId17"/>
    <p:sldId id="508" r:id="rId18"/>
    <p:sldId id="532" r:id="rId19"/>
    <p:sldId id="513" r:id="rId20"/>
    <p:sldId id="509" r:id="rId21"/>
    <p:sldId id="510" r:id="rId22"/>
    <p:sldId id="514" r:id="rId23"/>
    <p:sldId id="521" r:id="rId24"/>
    <p:sldId id="540" r:id="rId25"/>
    <p:sldId id="515" r:id="rId26"/>
    <p:sldId id="516" r:id="rId27"/>
    <p:sldId id="541" r:id="rId28"/>
    <p:sldId id="533" r:id="rId29"/>
    <p:sldId id="542" r:id="rId30"/>
    <p:sldId id="517" r:id="rId31"/>
    <p:sldId id="543" r:id="rId32"/>
    <p:sldId id="518" r:id="rId33"/>
    <p:sldId id="519" r:id="rId34"/>
    <p:sldId id="520" r:id="rId35"/>
    <p:sldId id="463" r:id="rId36"/>
    <p:sldId id="522" r:id="rId37"/>
    <p:sldId id="535" r:id="rId38"/>
    <p:sldId id="525" r:id="rId39"/>
    <p:sldId id="536" r:id="rId40"/>
    <p:sldId id="526" r:id="rId4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FB5BE-A334-41B9-8166-0337A7391B68}" v="1" dt="2024-08-27T19:22:14.4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C813F672-3E87-4252-BE34-4AE8C41CCA68}"/>
    <pc:docChg chg="modSld">
      <pc:chgData name="Andrea Braga" userId="5a83e776-00a0-4821-9a84-207bc126b66a" providerId="ADAL" clId="{C813F672-3E87-4252-BE34-4AE8C41CCA68}" dt="2023-08-16T20:52:48.751" v="37"/>
      <pc:docMkLst>
        <pc:docMk/>
      </pc:docMkLst>
      <pc:sldChg chg="modSp modAnim">
        <pc:chgData name="Andrea Braga" userId="5a83e776-00a0-4821-9a84-207bc126b66a" providerId="ADAL" clId="{C813F672-3E87-4252-BE34-4AE8C41CCA68}" dt="2023-08-16T20:52:48.751" v="37"/>
        <pc:sldMkLst>
          <pc:docMk/>
          <pc:sldMk cId="3234816977" sldId="483"/>
        </pc:sldMkLst>
        <pc:spChg chg="mod">
          <ac:chgData name="Andrea Braga" userId="5a83e776-00a0-4821-9a84-207bc126b66a" providerId="ADAL" clId="{C813F672-3E87-4252-BE34-4AE8C41CCA68}" dt="2023-08-16T20:52:00.155" v="36" actId="20577"/>
          <ac:spMkLst>
            <pc:docMk/>
            <pc:sldMk cId="3234816977" sldId="483"/>
            <ac:spMk id="5" creationId="{999E5B5D-3450-4A53-B953-75F137751E4C}"/>
          </ac:spMkLst>
        </pc:spChg>
      </pc:sldChg>
    </pc:docChg>
  </pc:docChgLst>
  <pc:docChgLst>
    <pc:chgData name="Andrea Braga" userId="5a83e776-00a0-4821-9a84-207bc126b66a" providerId="ADAL" clId="{F1960D57-9EB3-42F0-9AF2-15537EBB4745}"/>
    <pc:docChg chg="delSld">
      <pc:chgData name="Andrea Braga" userId="5a83e776-00a0-4821-9a84-207bc126b66a" providerId="ADAL" clId="{F1960D57-9EB3-42F0-9AF2-15537EBB4745}" dt="2024-02-22T23:30:07.437" v="0" actId="47"/>
      <pc:docMkLst>
        <pc:docMk/>
      </pc:docMkLst>
      <pc:sldChg chg="del">
        <pc:chgData name="Andrea Braga" userId="5a83e776-00a0-4821-9a84-207bc126b66a" providerId="ADAL" clId="{F1960D57-9EB3-42F0-9AF2-15537EBB4745}" dt="2024-02-22T23:30:07.437" v="0" actId="47"/>
        <pc:sldMkLst>
          <pc:docMk/>
          <pc:sldMk cId="2111651822" sldId="442"/>
        </pc:sldMkLst>
      </pc:sldChg>
    </pc:docChg>
  </pc:docChgLst>
  <pc:docChgLst>
    <pc:chgData name="Andrea Braga" userId="5a83e776-00a0-4821-9a84-207bc126b66a" providerId="ADAL" clId="{BBFFB5BE-A334-41B9-8166-0337A7391B68}"/>
    <pc:docChg chg="addSld modSld">
      <pc:chgData name="Andrea Braga" userId="5a83e776-00a0-4821-9a84-207bc126b66a" providerId="ADAL" clId="{BBFFB5BE-A334-41B9-8166-0337A7391B68}" dt="2024-08-27T19:22:14.415" v="0"/>
      <pc:docMkLst>
        <pc:docMk/>
      </pc:docMkLst>
      <pc:sldChg chg="add">
        <pc:chgData name="Andrea Braga" userId="5a83e776-00a0-4821-9a84-207bc126b66a" providerId="ADAL" clId="{BBFFB5BE-A334-41B9-8166-0337A7391B68}" dt="2024-08-27T19:22:14.415" v="0"/>
        <pc:sldMkLst>
          <pc:docMk/>
          <pc:sldMk cId="1153487427" sldId="44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Ponteiro &amp; Ponteiro Constante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proporciona um modo de acesso à variável sem referenciá-la diretamente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en-US" b="0" dirty="0">
              <a:solidFill>
                <a:schemeClr val="tx1"/>
              </a:solidFill>
            </a:rPr>
            <a:t>é </a:t>
          </a:r>
          <a:r>
            <a:rPr lang="en-US" b="0" dirty="0" err="1">
              <a:solidFill>
                <a:schemeClr val="tx1"/>
              </a:solidFill>
            </a:rPr>
            <a:t>uma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variável</a:t>
          </a:r>
          <a:r>
            <a:rPr lang="en-US" b="0" dirty="0">
              <a:solidFill>
                <a:schemeClr val="tx1"/>
              </a:solidFill>
            </a:rPr>
            <a:t> que </a:t>
          </a:r>
          <a:r>
            <a:rPr lang="en-US" b="0" dirty="0" err="1">
              <a:solidFill>
                <a:schemeClr val="tx1"/>
              </a:solidFill>
            </a:rPr>
            <a:t>contém</a:t>
          </a:r>
          <a:r>
            <a:rPr lang="en-US" b="0" dirty="0">
              <a:solidFill>
                <a:schemeClr val="tx1"/>
              </a:solidFill>
            </a:rPr>
            <a:t> o </a:t>
          </a:r>
          <a:r>
            <a:rPr lang="en-US" b="0" dirty="0" err="1">
              <a:solidFill>
                <a:schemeClr val="tx1"/>
              </a:solidFill>
            </a:rPr>
            <a:t>endereço</a:t>
          </a:r>
          <a:r>
            <a:rPr lang="en-US" b="0" dirty="0">
              <a:solidFill>
                <a:schemeClr val="tx1"/>
              </a:solidFill>
            </a:rPr>
            <a:t> de </a:t>
          </a:r>
          <a:r>
            <a:rPr lang="en-US" b="0" dirty="0" err="1">
              <a:solidFill>
                <a:schemeClr val="tx1"/>
              </a:solidFill>
            </a:rPr>
            <a:t>outra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variável</a:t>
          </a:r>
          <a:r>
            <a:rPr lang="en-US" b="0" dirty="0">
              <a:solidFill>
                <a:schemeClr val="tx1"/>
              </a:solidFill>
            </a:rPr>
            <a:t>, </a:t>
          </a:r>
          <a:r>
            <a:rPr lang="en-US" b="0" dirty="0" err="1">
              <a:solidFill>
                <a:schemeClr val="tx1"/>
              </a:solidFill>
            </a:rPr>
            <a:t>deve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ser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declarado</a:t>
          </a:r>
          <a:r>
            <a:rPr lang="en-US" b="0" dirty="0">
              <a:solidFill>
                <a:schemeClr val="tx1"/>
              </a:solidFill>
            </a:rPr>
            <a:t> com </a:t>
          </a:r>
          <a:r>
            <a:rPr lang="en-US" b="1" dirty="0">
              <a:solidFill>
                <a:srgbClr val="00B0F0"/>
              </a:solidFill>
            </a:rPr>
            <a:t>*</a:t>
          </a:r>
          <a:r>
            <a:rPr lang="en-US" b="0" dirty="0">
              <a:solidFill>
                <a:srgbClr val="00B0F0"/>
              </a:solidFill>
            </a:rPr>
            <a:t> </a:t>
          </a:r>
          <a:r>
            <a:rPr lang="en-US" b="0" dirty="0">
              <a:solidFill>
                <a:schemeClr val="tx1"/>
              </a:solidFill>
            </a:rPr>
            <a:t>e</a:t>
          </a:r>
          <a:r>
            <a:rPr lang="en-US" b="0" dirty="0">
              <a:solidFill>
                <a:srgbClr val="00B0F0"/>
              </a:solidFill>
            </a:rPr>
            <a:t> </a:t>
          </a:r>
          <a:r>
            <a:rPr lang="en-US" b="1" dirty="0" err="1">
              <a:solidFill>
                <a:srgbClr val="00B0F0"/>
              </a:solidFill>
            </a:rPr>
            <a:t>inicializado</a:t>
          </a:r>
          <a:r>
            <a:rPr lang="en-US" b="0" dirty="0">
              <a:solidFill>
                <a:srgbClr val="00B0F0"/>
              </a:solidFill>
            </a:rPr>
            <a:t>, </a:t>
          </a:r>
          <a:r>
            <a:rPr lang="en-US" b="0" dirty="0" err="1">
              <a:solidFill>
                <a:schemeClr val="tx1"/>
              </a:solidFill>
            </a:rPr>
            <a:t>pode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ser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incrementado</a:t>
          </a:r>
          <a:r>
            <a:rPr lang="en-US" b="0" dirty="0">
              <a:solidFill>
                <a:schemeClr val="tx1"/>
              </a:solidFill>
            </a:rPr>
            <a:t> e </a:t>
          </a:r>
          <a:r>
            <a:rPr lang="en-US" b="0" dirty="0" err="1">
              <a:solidFill>
                <a:schemeClr val="tx1"/>
              </a:solidFill>
            </a:rPr>
            <a:t>decrementado</a:t>
          </a:r>
          <a:r>
            <a:rPr lang="en-US" b="0" dirty="0">
              <a:solidFill>
                <a:schemeClr val="tx1"/>
              </a:solidFill>
            </a:rPr>
            <a:t>, </a:t>
          </a:r>
          <a:r>
            <a:rPr lang="en-US" b="0" dirty="0" err="1">
              <a:solidFill>
                <a:schemeClr val="tx1"/>
              </a:solidFill>
            </a:rPr>
            <a:t>além</a:t>
          </a:r>
          <a:r>
            <a:rPr lang="en-US" b="0" dirty="0">
              <a:solidFill>
                <a:schemeClr val="tx1"/>
              </a:solidFill>
            </a:rPr>
            <a:t> de </a:t>
          </a:r>
          <a:r>
            <a:rPr lang="en-US" b="0" dirty="0" err="1">
              <a:solidFill>
                <a:schemeClr val="tx1"/>
              </a:solidFill>
            </a:rPr>
            <a:t>outras</a:t>
          </a:r>
          <a:r>
            <a:rPr lang="en-US" b="0" dirty="0">
              <a:solidFill>
                <a:schemeClr val="tx1"/>
              </a:solidFill>
            </a:rPr>
            <a:t> </a:t>
          </a:r>
          <a:r>
            <a:rPr lang="en-US" b="0" dirty="0" err="1">
              <a:solidFill>
                <a:schemeClr val="tx1"/>
              </a:solidFill>
            </a:rPr>
            <a:t>operações</a:t>
          </a:r>
          <a:r>
            <a:rPr lang="en-US" b="0" dirty="0">
              <a:solidFill>
                <a:schemeClr val="tx1"/>
              </a:solidFill>
            </a:rPr>
            <a:t>.</a:t>
          </a:r>
          <a:endParaRPr lang="pt-BR" b="0" dirty="0">
            <a:solidFill>
              <a:schemeClr val="tx1"/>
            </a:solidFill>
          </a:endParaRP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Ponteiro Variável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6593450B-0CE9-4AAE-A526-40C379E6C74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>
              <a:ea typeface="Times New Roman" pitchFamily="18" charset="0"/>
              <a:cs typeface="Arial" pitchFamily="34" charset="0"/>
            </a:rPr>
            <a:t> </a:t>
          </a:r>
          <a:r>
            <a:rPr lang="pt-BR" dirty="0">
              <a:solidFill>
                <a:srgbClr val="00B0F0"/>
              </a:solidFill>
            </a:rPr>
            <a:t>não pode ser alterado </a:t>
          </a:r>
          <a:r>
            <a:rPr lang="pt-BR" dirty="0"/>
            <a:t>e permanece imutável durante a execução do programa, é </a:t>
          </a:r>
          <a:r>
            <a:rPr lang="pt-BR" dirty="0">
              <a:ea typeface="Times New Roman" pitchFamily="18" charset="0"/>
              <a:cs typeface="Arial" pitchFamily="34" charset="0"/>
            </a:rPr>
            <a:t>o </a:t>
          </a:r>
          <a:r>
            <a:rPr lang="pt-BR" u="sng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dirty="0">
              <a:ea typeface="Times New Roman" pitchFamily="18" charset="0"/>
              <a:cs typeface="Arial" pitchFamily="34" charset="0"/>
            </a:rPr>
            <a:t> da variável</a:t>
          </a:r>
          <a:endParaRPr lang="pt-BR" dirty="0">
            <a:solidFill>
              <a:schemeClr val="tx1"/>
            </a:solidFill>
          </a:endParaRPr>
        </a:p>
      </dgm:t>
    </dgm:pt>
    <dgm:pt modelId="{AB874C9E-CA3F-4329-ACE4-2DBBA8500169}" type="parTrans" cxnId="{0B5E1336-53E1-480C-8039-94CCAC0A8DC4}">
      <dgm:prSet/>
      <dgm:spPr/>
      <dgm:t>
        <a:bodyPr/>
        <a:lstStyle/>
        <a:p>
          <a:endParaRPr lang="pt-BR"/>
        </a:p>
      </dgm:t>
    </dgm:pt>
    <dgm:pt modelId="{CBEEE210-9A48-459F-80B8-C72720D9D653}" type="sibTrans" cxnId="{0B5E1336-53E1-480C-8039-94CCAC0A8DC4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0B5E1336-53E1-480C-8039-94CCAC0A8DC4}" srcId="{999F9843-8CD2-47FE-85FD-0BD3133BBB7A}" destId="{6593450B-0CE9-4AAE-A526-40C379E6C741}" srcOrd="1" destOrd="0" parTransId="{AB874C9E-CA3F-4329-ACE4-2DBBA8500169}" sibTransId="{CBEEE210-9A48-459F-80B8-C72720D9D653}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9EB3DE50-66D9-4E75-BD37-0F275B13DA02}" type="presOf" srcId="{6593450B-0CE9-4AAE-A526-40C379E6C741}" destId="{C72734E1-4903-4A50-B979-5394AF422D83}" srcOrd="0" destOrd="1" presId="urn:microsoft.com/office/officeart/2005/8/layout/vList5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proporciona um modo de acesso à variável sem referenciá-la diretamente</a:t>
          </a:r>
          <a:endParaRPr lang="pt-BR" sz="22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>
              <a:ea typeface="Times New Roman" pitchFamily="18" charset="0"/>
              <a:cs typeface="Arial" pitchFamily="34" charset="0"/>
            </a:rPr>
            <a:t> </a:t>
          </a:r>
          <a:r>
            <a:rPr lang="pt-BR" sz="2200" kern="1200" dirty="0">
              <a:solidFill>
                <a:srgbClr val="00B0F0"/>
              </a:solidFill>
            </a:rPr>
            <a:t>não pode ser alterado </a:t>
          </a:r>
          <a:r>
            <a:rPr lang="pt-BR" sz="2200" kern="1200" dirty="0"/>
            <a:t>e permanece imutável durante a execução do programa, é </a:t>
          </a:r>
          <a:r>
            <a:rPr lang="pt-BR" sz="2200" kern="1200" dirty="0">
              <a:ea typeface="Times New Roman" pitchFamily="18" charset="0"/>
              <a:cs typeface="Arial" pitchFamily="34" charset="0"/>
            </a:rPr>
            <a:t>o </a:t>
          </a:r>
          <a:r>
            <a:rPr lang="pt-BR" sz="2200" u="sng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sz="2200" kern="1200" dirty="0">
              <a:ea typeface="Times New Roman" pitchFamily="18" charset="0"/>
              <a:cs typeface="Arial" pitchFamily="34" charset="0"/>
            </a:rPr>
            <a:t> da variável</a:t>
          </a:r>
          <a:endParaRPr lang="pt-BR" sz="22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Ponteiro &amp; Ponteiro Constante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 dirty="0">
              <a:solidFill>
                <a:schemeClr val="tx1"/>
              </a:solidFill>
            </a:rPr>
            <a:t>é </a:t>
          </a:r>
          <a:r>
            <a:rPr lang="en-US" sz="2200" b="0" kern="1200" dirty="0" err="1">
              <a:solidFill>
                <a:schemeClr val="tx1"/>
              </a:solidFill>
            </a:rPr>
            <a:t>uma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variável</a:t>
          </a:r>
          <a:r>
            <a:rPr lang="en-US" sz="2200" b="0" kern="1200" dirty="0">
              <a:solidFill>
                <a:schemeClr val="tx1"/>
              </a:solidFill>
            </a:rPr>
            <a:t> que </a:t>
          </a:r>
          <a:r>
            <a:rPr lang="en-US" sz="2200" b="0" kern="1200" dirty="0" err="1">
              <a:solidFill>
                <a:schemeClr val="tx1"/>
              </a:solidFill>
            </a:rPr>
            <a:t>contém</a:t>
          </a:r>
          <a:r>
            <a:rPr lang="en-US" sz="2200" b="0" kern="1200" dirty="0">
              <a:solidFill>
                <a:schemeClr val="tx1"/>
              </a:solidFill>
            </a:rPr>
            <a:t> o </a:t>
          </a:r>
          <a:r>
            <a:rPr lang="en-US" sz="2200" b="0" kern="1200" dirty="0" err="1">
              <a:solidFill>
                <a:schemeClr val="tx1"/>
              </a:solidFill>
            </a:rPr>
            <a:t>endereço</a:t>
          </a:r>
          <a:r>
            <a:rPr lang="en-US" sz="2200" b="0" kern="1200" dirty="0">
              <a:solidFill>
                <a:schemeClr val="tx1"/>
              </a:solidFill>
            </a:rPr>
            <a:t> de </a:t>
          </a:r>
          <a:r>
            <a:rPr lang="en-US" sz="2200" b="0" kern="1200" dirty="0" err="1">
              <a:solidFill>
                <a:schemeClr val="tx1"/>
              </a:solidFill>
            </a:rPr>
            <a:t>outra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variável</a:t>
          </a:r>
          <a:r>
            <a:rPr lang="en-US" sz="2200" b="0" kern="1200" dirty="0">
              <a:solidFill>
                <a:schemeClr val="tx1"/>
              </a:solidFill>
            </a:rPr>
            <a:t>, </a:t>
          </a:r>
          <a:r>
            <a:rPr lang="en-US" sz="2200" b="0" kern="1200" dirty="0" err="1">
              <a:solidFill>
                <a:schemeClr val="tx1"/>
              </a:solidFill>
            </a:rPr>
            <a:t>deve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ser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declarado</a:t>
          </a:r>
          <a:r>
            <a:rPr lang="en-US" sz="2200" b="0" kern="1200" dirty="0">
              <a:solidFill>
                <a:schemeClr val="tx1"/>
              </a:solidFill>
            </a:rPr>
            <a:t> com </a:t>
          </a:r>
          <a:r>
            <a:rPr lang="en-US" sz="2200" b="1" kern="1200" dirty="0">
              <a:solidFill>
                <a:srgbClr val="00B0F0"/>
              </a:solidFill>
            </a:rPr>
            <a:t>*</a:t>
          </a:r>
          <a:r>
            <a:rPr lang="en-US" sz="2200" b="0" kern="1200" dirty="0">
              <a:solidFill>
                <a:srgbClr val="00B0F0"/>
              </a:solidFill>
            </a:rPr>
            <a:t> </a:t>
          </a:r>
          <a:r>
            <a:rPr lang="en-US" sz="2200" b="0" kern="1200" dirty="0">
              <a:solidFill>
                <a:schemeClr val="tx1"/>
              </a:solidFill>
            </a:rPr>
            <a:t>e</a:t>
          </a:r>
          <a:r>
            <a:rPr lang="en-US" sz="2200" b="0" kern="1200" dirty="0">
              <a:solidFill>
                <a:srgbClr val="00B0F0"/>
              </a:solidFill>
            </a:rPr>
            <a:t> </a:t>
          </a:r>
          <a:r>
            <a:rPr lang="en-US" sz="2200" b="1" kern="1200" dirty="0" err="1">
              <a:solidFill>
                <a:srgbClr val="00B0F0"/>
              </a:solidFill>
            </a:rPr>
            <a:t>inicializado</a:t>
          </a:r>
          <a:r>
            <a:rPr lang="en-US" sz="2200" b="0" kern="1200" dirty="0">
              <a:solidFill>
                <a:srgbClr val="00B0F0"/>
              </a:solidFill>
            </a:rPr>
            <a:t>, </a:t>
          </a:r>
          <a:r>
            <a:rPr lang="en-US" sz="2200" b="0" kern="1200" dirty="0" err="1">
              <a:solidFill>
                <a:schemeClr val="tx1"/>
              </a:solidFill>
            </a:rPr>
            <a:t>pode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ser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incrementado</a:t>
          </a:r>
          <a:r>
            <a:rPr lang="en-US" sz="2200" b="0" kern="1200" dirty="0">
              <a:solidFill>
                <a:schemeClr val="tx1"/>
              </a:solidFill>
            </a:rPr>
            <a:t> e </a:t>
          </a:r>
          <a:r>
            <a:rPr lang="en-US" sz="2200" b="0" kern="1200" dirty="0" err="1">
              <a:solidFill>
                <a:schemeClr val="tx1"/>
              </a:solidFill>
            </a:rPr>
            <a:t>decrementado</a:t>
          </a:r>
          <a:r>
            <a:rPr lang="en-US" sz="2200" b="0" kern="1200" dirty="0">
              <a:solidFill>
                <a:schemeClr val="tx1"/>
              </a:solidFill>
            </a:rPr>
            <a:t>, </a:t>
          </a:r>
          <a:r>
            <a:rPr lang="en-US" sz="2200" b="0" kern="1200" dirty="0" err="1">
              <a:solidFill>
                <a:schemeClr val="tx1"/>
              </a:solidFill>
            </a:rPr>
            <a:t>além</a:t>
          </a:r>
          <a:r>
            <a:rPr lang="en-US" sz="2200" b="0" kern="1200" dirty="0">
              <a:solidFill>
                <a:schemeClr val="tx1"/>
              </a:solidFill>
            </a:rPr>
            <a:t> de </a:t>
          </a:r>
          <a:r>
            <a:rPr lang="en-US" sz="2200" b="0" kern="1200" dirty="0" err="1">
              <a:solidFill>
                <a:schemeClr val="tx1"/>
              </a:solidFill>
            </a:rPr>
            <a:t>outras</a:t>
          </a:r>
          <a:r>
            <a:rPr lang="en-US" sz="2200" b="0" kern="1200" dirty="0">
              <a:solidFill>
                <a:schemeClr val="tx1"/>
              </a:solidFill>
            </a:rPr>
            <a:t> </a:t>
          </a:r>
          <a:r>
            <a:rPr lang="en-US" sz="2200" b="0" kern="1200" dirty="0" err="1">
              <a:solidFill>
                <a:schemeClr val="tx1"/>
              </a:solidFill>
            </a:rPr>
            <a:t>operações</a:t>
          </a:r>
          <a:r>
            <a:rPr lang="en-US" sz="2200" b="0" kern="1200" dirty="0">
              <a:solidFill>
                <a:schemeClr val="tx1"/>
              </a:solidFill>
            </a:rPr>
            <a:t>.</a:t>
          </a:r>
          <a:endParaRPr lang="pt-BR" sz="2200" b="0" kern="1200" dirty="0">
            <a:solidFill>
              <a:schemeClr val="tx1"/>
            </a:solidFill>
          </a:endParaRPr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Ponteiro Variável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Emojione_BW_1F642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2 – Strings (</a:t>
            </a:r>
            <a:r>
              <a:rPr lang="en-US" altLang="ko-KR" sz="1800" b="1" dirty="0" err="1">
                <a:solidFill>
                  <a:schemeClr val="bg1"/>
                </a:solidFill>
              </a:rPr>
              <a:t>revisão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E5B5D-3450-4A53-B953-75F137751E4C}"/>
              </a:ext>
            </a:extLst>
          </p:cNvPr>
          <p:cNvSpPr txBox="1">
            <a:spLocks/>
          </p:cNvSpPr>
          <p:nvPr/>
        </p:nvSpPr>
        <p:spPr>
          <a:xfrm>
            <a:off x="1718336" y="4130578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altLang="ko-KR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3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Ponteiros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26448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Definição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ponteiro proporciona um modo de acesso à variável sem referenciá-la diretamente, e para isso, utiliza-se o </a:t>
            </a:r>
            <a:r>
              <a:rPr lang="pt-BR" b="1" dirty="0">
                <a:solidFill>
                  <a:srgbClr val="00B0F0"/>
                </a:solidFill>
              </a:rPr>
              <a:t>endereço</a:t>
            </a:r>
            <a:r>
              <a:rPr lang="pt-BR" dirty="0"/>
              <a:t> da variável.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C,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é </a:t>
            </a:r>
            <a:r>
              <a:rPr lang="en-US" dirty="0" err="1"/>
              <a:t>declarada</a:t>
            </a:r>
            <a:r>
              <a:rPr lang="en-US" dirty="0"/>
              <a:t>, o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reserva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localização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com um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único</a:t>
            </a:r>
            <a:r>
              <a:rPr lang="en-US" dirty="0"/>
              <a:t> para </a:t>
            </a:r>
            <a:r>
              <a:rPr lang="en-US" dirty="0" err="1"/>
              <a:t>armazená</a:t>
            </a:r>
            <a:r>
              <a:rPr lang="en-US" dirty="0"/>
              <a:t>-la. O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associa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e </a:t>
            </a:r>
            <a:r>
              <a:rPr lang="en-US" dirty="0" err="1"/>
              <a:t>quando</a:t>
            </a:r>
            <a:r>
              <a:rPr lang="en-US" dirty="0"/>
              <a:t> no </a:t>
            </a:r>
            <a:r>
              <a:rPr lang="en-US" dirty="0" err="1"/>
              <a:t>programa</a:t>
            </a:r>
            <a:r>
              <a:rPr lang="en-US" dirty="0"/>
              <a:t> a </a:t>
            </a:r>
            <a:r>
              <a:rPr lang="en-US" dirty="0" err="1"/>
              <a:t>variável</a:t>
            </a:r>
            <a:r>
              <a:rPr lang="en-US" dirty="0"/>
              <a:t> é </a:t>
            </a:r>
            <a:r>
              <a:rPr lang="en-US" dirty="0" err="1"/>
              <a:t>referenciada</a:t>
            </a:r>
            <a:r>
              <a:rPr lang="en-US" dirty="0"/>
              <a:t>,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acessamos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endereço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localização</a:t>
            </a:r>
            <a:r>
              <a:rPr lang="en-US" dirty="0"/>
              <a:t> </a:t>
            </a:r>
            <a:r>
              <a:rPr lang="en-US" dirty="0" err="1"/>
              <a:t>correspondente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).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6882C4B-502A-4234-BC6C-E403A253B105}"/>
              </a:ext>
            </a:extLst>
          </p:cNvPr>
          <p:cNvGrpSpPr/>
          <p:nvPr/>
        </p:nvGrpSpPr>
        <p:grpSpPr>
          <a:xfrm>
            <a:off x="3022492" y="4915700"/>
            <a:ext cx="3128925" cy="1825100"/>
            <a:chOff x="3372995" y="3118242"/>
            <a:chExt cx="3518042" cy="1996369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E9CC0DC-C346-404C-996B-EA2F8BCC067E}"/>
                </a:ext>
              </a:extLst>
            </p:cNvPr>
            <p:cNvSpPr txBox="1"/>
            <p:nvPr/>
          </p:nvSpPr>
          <p:spPr>
            <a:xfrm>
              <a:off x="6125929" y="3543759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45A973D7-81D1-4199-97EA-0FE6B434F0DD}"/>
                </a:ext>
              </a:extLst>
            </p:cNvPr>
            <p:cNvGrpSpPr/>
            <p:nvPr/>
          </p:nvGrpSpPr>
          <p:grpSpPr>
            <a:xfrm>
              <a:off x="3372995" y="3118242"/>
              <a:ext cx="2657249" cy="1996369"/>
              <a:chOff x="3372995" y="3118242"/>
              <a:chExt cx="2657249" cy="1996369"/>
            </a:xfrm>
          </p:grpSpPr>
          <p:grpSp>
            <p:nvGrpSpPr>
              <p:cNvPr id="20" name="Agrupar 19">
                <a:extLst>
                  <a:ext uri="{FF2B5EF4-FFF2-40B4-BE49-F238E27FC236}">
                    <a16:creationId xmlns:a16="http://schemas.microsoft.com/office/drawing/2014/main" id="{CBF87A7C-9F46-4701-A59B-EFB30F1E4882}"/>
                  </a:ext>
                </a:extLst>
              </p:cNvPr>
              <p:cNvGrpSpPr/>
              <p:nvPr/>
            </p:nvGrpSpPr>
            <p:grpSpPr>
              <a:xfrm>
                <a:off x="3372995" y="3118242"/>
                <a:ext cx="2657249" cy="1996369"/>
                <a:chOff x="3372995" y="3151158"/>
                <a:chExt cx="2657249" cy="1996369"/>
              </a:xfrm>
            </p:grpSpPr>
            <p:grpSp>
              <p:nvGrpSpPr>
                <p:cNvPr id="24" name="Agrupar 23">
                  <a:extLst>
                    <a:ext uri="{FF2B5EF4-FFF2-40B4-BE49-F238E27FC236}">
                      <a16:creationId xmlns:a16="http://schemas.microsoft.com/office/drawing/2014/main" id="{78CA1088-EADE-4971-84D8-0F57FEC9D7E4}"/>
                    </a:ext>
                  </a:extLst>
                </p:cNvPr>
                <p:cNvGrpSpPr/>
                <p:nvPr/>
              </p:nvGrpSpPr>
              <p:grpSpPr>
                <a:xfrm>
                  <a:off x="4016978" y="3200618"/>
                  <a:ext cx="1695045" cy="1946909"/>
                  <a:chOff x="3726468" y="1330553"/>
                  <a:chExt cx="1695045" cy="1946909"/>
                </a:xfrm>
              </p:grpSpPr>
              <p:sp>
                <p:nvSpPr>
                  <p:cNvPr id="27" name="Retângulo 26">
                    <a:extLst>
                      <a:ext uri="{FF2B5EF4-FFF2-40B4-BE49-F238E27FC236}">
                        <a16:creationId xmlns:a16="http://schemas.microsoft.com/office/drawing/2014/main" id="{2D398BFB-3988-4949-8136-F255BE1EC623}"/>
                      </a:ext>
                    </a:extLst>
                  </p:cNvPr>
                  <p:cNvSpPr/>
                  <p:nvPr/>
                </p:nvSpPr>
                <p:spPr>
                  <a:xfrm>
                    <a:off x="3732333" y="1330553"/>
                    <a:ext cx="1679331" cy="1946909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Retângulo 27">
                    <a:extLst>
                      <a:ext uri="{FF2B5EF4-FFF2-40B4-BE49-F238E27FC236}">
                        <a16:creationId xmlns:a16="http://schemas.microsoft.com/office/drawing/2014/main" id="{A69CDDFA-7701-428B-B6EB-7930B5AD7E6E}"/>
                      </a:ext>
                    </a:extLst>
                  </p:cNvPr>
                  <p:cNvSpPr/>
                  <p:nvPr/>
                </p:nvSpPr>
                <p:spPr>
                  <a:xfrm>
                    <a:off x="3732333" y="2477656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Retângulo 28">
                    <a:extLst>
                      <a:ext uri="{FF2B5EF4-FFF2-40B4-BE49-F238E27FC236}">
                        <a16:creationId xmlns:a16="http://schemas.microsoft.com/office/drawing/2014/main" id="{35226BF9-7356-4666-B11C-C2AAEA53F62E}"/>
                      </a:ext>
                    </a:extLst>
                  </p:cNvPr>
                  <p:cNvSpPr/>
                  <p:nvPr/>
                </p:nvSpPr>
                <p:spPr>
                  <a:xfrm>
                    <a:off x="3726468" y="1330553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Retângulo 29">
                    <a:extLst>
                      <a:ext uri="{FF2B5EF4-FFF2-40B4-BE49-F238E27FC236}">
                        <a16:creationId xmlns:a16="http://schemas.microsoft.com/office/drawing/2014/main" id="{C76340B0-9505-4882-BB36-5024ACA06FD6}"/>
                      </a:ext>
                    </a:extLst>
                  </p:cNvPr>
                  <p:cNvSpPr/>
                  <p:nvPr/>
                </p:nvSpPr>
                <p:spPr>
                  <a:xfrm>
                    <a:off x="3732333" y="1608062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Retângulo 30">
                    <a:extLst>
                      <a:ext uri="{FF2B5EF4-FFF2-40B4-BE49-F238E27FC236}">
                        <a16:creationId xmlns:a16="http://schemas.microsoft.com/office/drawing/2014/main" id="{15CC9848-9422-4759-A3A2-3AE0B551456D}"/>
                      </a:ext>
                    </a:extLst>
                  </p:cNvPr>
                  <p:cNvSpPr/>
                  <p:nvPr/>
                </p:nvSpPr>
                <p:spPr>
                  <a:xfrm>
                    <a:off x="3742182" y="1890615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Retângulo 31">
                    <a:extLst>
                      <a:ext uri="{FF2B5EF4-FFF2-40B4-BE49-F238E27FC236}">
                        <a16:creationId xmlns:a16="http://schemas.microsoft.com/office/drawing/2014/main" id="{AA6AF095-C07E-4FE9-A437-EF8C654288C4}"/>
                      </a:ext>
                    </a:extLst>
                  </p:cNvPr>
                  <p:cNvSpPr/>
                  <p:nvPr/>
                </p:nvSpPr>
                <p:spPr>
                  <a:xfrm>
                    <a:off x="3735270" y="2191152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Retângulo 32">
                    <a:extLst>
                      <a:ext uri="{FF2B5EF4-FFF2-40B4-BE49-F238E27FC236}">
                        <a16:creationId xmlns:a16="http://schemas.microsoft.com/office/drawing/2014/main" id="{175026E4-0DEE-40D7-B9DB-91ED35C03E76}"/>
                      </a:ext>
                    </a:extLst>
                  </p:cNvPr>
                  <p:cNvSpPr/>
                  <p:nvPr/>
                </p:nvSpPr>
                <p:spPr>
                  <a:xfrm>
                    <a:off x="3735270" y="2776846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Chave Direita 24">
                  <a:extLst>
                    <a:ext uri="{FF2B5EF4-FFF2-40B4-BE49-F238E27FC236}">
                      <a16:creationId xmlns:a16="http://schemas.microsoft.com/office/drawing/2014/main" id="{84697B79-170B-4FE8-A06F-B21EB3D02975}"/>
                    </a:ext>
                  </a:extLst>
                </p:cNvPr>
                <p:cNvSpPr/>
                <p:nvPr/>
              </p:nvSpPr>
              <p:spPr>
                <a:xfrm>
                  <a:off x="5705111" y="3208266"/>
                  <a:ext cx="325133" cy="1150437"/>
                </a:xfrm>
                <a:prstGeom prst="rightBrace">
                  <a:avLst/>
                </a:prstGeom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2DA0DDAD-1EC0-4974-9E10-DE80EF3C7738}"/>
                    </a:ext>
                  </a:extLst>
                </p:cNvPr>
                <p:cNvSpPr txBox="1"/>
                <p:nvPr/>
              </p:nvSpPr>
              <p:spPr>
                <a:xfrm>
                  <a:off x="3372995" y="3151158"/>
                  <a:ext cx="973541" cy="15149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/>
                    <a:t>1000</a:t>
                  </a:r>
                </a:p>
                <a:p>
                  <a:r>
                    <a:rPr lang="pt-BR" sz="1600" dirty="0"/>
                    <a:t>1001</a:t>
                  </a:r>
                </a:p>
                <a:p>
                  <a:r>
                    <a:rPr lang="pt-BR" sz="1600" dirty="0"/>
                    <a:t>1002</a:t>
                  </a:r>
                </a:p>
                <a:p>
                  <a:r>
                    <a:rPr lang="pt-BR" sz="1600" dirty="0"/>
                    <a:t>1003</a:t>
                  </a:r>
                </a:p>
                <a:p>
                  <a:endParaRPr lang="pt-BR" sz="2000" dirty="0"/>
                </a:p>
              </p:txBody>
            </p:sp>
          </p:grp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8344FB6C-21D5-4258-A383-A54B5E2AC93E}"/>
                  </a:ext>
                </a:extLst>
              </p:cNvPr>
              <p:cNvGrpSpPr/>
              <p:nvPr/>
            </p:nvGrpSpPr>
            <p:grpSpPr>
              <a:xfrm>
                <a:off x="4025780" y="3550574"/>
                <a:ext cx="1679331" cy="775213"/>
                <a:chOff x="4025780" y="3550574"/>
                <a:chExt cx="1679331" cy="775213"/>
              </a:xfrm>
            </p:grpSpPr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94064761-7075-42C0-8AFB-3EEF28EA3218}"/>
                    </a:ext>
                  </a:extLst>
                </p:cNvPr>
                <p:cNvSpPr txBox="1"/>
                <p:nvPr/>
              </p:nvSpPr>
              <p:spPr>
                <a:xfrm>
                  <a:off x="4429806" y="3550574"/>
                  <a:ext cx="9735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   100</a:t>
                  </a:r>
                </a:p>
              </p:txBody>
            </p: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78C5E897-6A6A-4368-BBC9-5A9F48294ECA}"/>
                    </a:ext>
                  </a:extLst>
                </p:cNvPr>
                <p:cNvCxnSpPr>
                  <a:cxnSpLocks/>
                  <a:endCxn id="25" idx="2"/>
                </p:cNvCxnSpPr>
                <p:nvPr/>
              </p:nvCxnSpPr>
              <p:spPr>
                <a:xfrm>
                  <a:off x="4025780" y="4314805"/>
                  <a:ext cx="1679331" cy="10982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77855"/>
            <a:ext cx="8440615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Ponteiros Constantes</a:t>
            </a:r>
          </a:p>
          <a:p>
            <a:pPr algn="just"/>
            <a:r>
              <a:rPr lang="pt-BR" dirty="0"/>
              <a:t>São aqueles que </a:t>
            </a:r>
            <a:r>
              <a:rPr lang="pt-BR" dirty="0">
                <a:solidFill>
                  <a:srgbClr val="00B0F0"/>
                </a:solidFill>
              </a:rPr>
              <a:t>não podem ser alterados </a:t>
            </a:r>
            <a:r>
              <a:rPr lang="pt-BR" dirty="0"/>
              <a:t>e permanecem imutáveis durante a execução do programa.</a:t>
            </a:r>
          </a:p>
          <a:p>
            <a:r>
              <a:rPr lang="pt-BR" dirty="0"/>
              <a:t>Ex.:</a:t>
            </a:r>
          </a:p>
          <a:p>
            <a:r>
              <a:rPr lang="pt-BR" dirty="0"/>
              <a:t>	</a:t>
            </a:r>
            <a:r>
              <a:rPr lang="pt-BR" b="1" dirty="0"/>
              <a:t>&amp;x</a:t>
            </a:r>
            <a:r>
              <a:rPr lang="pt-BR" dirty="0"/>
              <a:t> – contém o endereço da variável x</a:t>
            </a:r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lista[10];</a:t>
            </a:r>
            <a:r>
              <a:rPr lang="pt-BR" b="1" dirty="0"/>
              <a:t>	</a:t>
            </a:r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lista  - </a:t>
            </a:r>
            <a:r>
              <a:rPr lang="pt-BR" dirty="0"/>
              <a:t>contém o endereço inicial da matriz</a:t>
            </a:r>
          </a:p>
          <a:p>
            <a:endParaRPr lang="pt-BR" dirty="0"/>
          </a:p>
          <a:p>
            <a:r>
              <a:rPr lang="pt-BR" dirty="0"/>
              <a:t>Não podem ser alterados, pois passariam a apontar p/ outro lugar. </a:t>
            </a:r>
          </a:p>
          <a:p>
            <a:pPr algn="ctr"/>
            <a:endParaRPr lang="pt-BR" b="1" dirty="0">
              <a:sym typeface="Symbol" panose="05050102010706020507" pitchFamily="18" charset="2"/>
            </a:endParaRPr>
          </a:p>
          <a:p>
            <a:pPr algn="ctr"/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</a:t>
            </a:r>
            <a:r>
              <a:rPr lang="pt-BR" b="1" dirty="0">
                <a:solidFill>
                  <a:srgbClr val="00B0F0"/>
                </a:solidFill>
              </a:rPr>
              <a:t>Ponteiro Constante é um endereço</a:t>
            </a:r>
          </a:p>
          <a:p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F8473E-95BE-4237-95B7-D36F53122A77}"/>
              </a:ext>
            </a:extLst>
          </p:cNvPr>
          <p:cNvSpPr/>
          <p:nvPr/>
        </p:nvSpPr>
        <p:spPr>
          <a:xfrm>
            <a:off x="8081818" y="5606473"/>
            <a:ext cx="813437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6008" y="870437"/>
            <a:ext cx="8440615" cy="5816689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Ponteiros Variáveis</a:t>
            </a:r>
          </a:p>
          <a:p>
            <a:pPr algn="just"/>
            <a:r>
              <a:rPr lang="pt-BR" dirty="0"/>
              <a:t>É um lugar para guardar endereços.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00B0F0"/>
                </a:solidFill>
              </a:rPr>
              <a:t>Criar um Ponteiro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Iremos criar uma variável nomeada de </a:t>
            </a:r>
            <a:r>
              <a:rPr lang="pt-BR" dirty="0" err="1"/>
              <a:t>p_x</a:t>
            </a:r>
            <a:r>
              <a:rPr lang="pt-BR" dirty="0"/>
              <a:t> para armazenar o endereço de x. Na declaração </a:t>
            </a:r>
            <a:r>
              <a:rPr lang="pt-BR" dirty="0" err="1"/>
              <a:t>p_x</a:t>
            </a:r>
            <a:r>
              <a:rPr lang="pt-BR" dirty="0"/>
              <a:t> não é inicializada.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é </a:t>
            </a:r>
            <a:r>
              <a:rPr lang="en-US" dirty="0" err="1"/>
              <a:t>armazenar</a:t>
            </a:r>
            <a:r>
              <a:rPr lang="en-US" dirty="0"/>
              <a:t> o </a:t>
            </a:r>
            <a:r>
              <a:rPr lang="en-US" dirty="0" err="1"/>
              <a:t>endereço</a:t>
            </a:r>
            <a:r>
              <a:rPr lang="en-US" dirty="0"/>
              <a:t> de x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p_x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Desta forma, </a:t>
            </a:r>
            <a:r>
              <a:rPr lang="en-US" dirty="0" err="1">
                <a:solidFill>
                  <a:srgbClr val="00B0F0"/>
                </a:solidFill>
              </a:rPr>
              <a:t>p_x</a:t>
            </a:r>
            <a:r>
              <a:rPr lang="en-US" dirty="0"/>
              <a:t> </a:t>
            </a:r>
            <a:r>
              <a:rPr lang="en-US" b="1" dirty="0" err="1"/>
              <a:t>aponta</a:t>
            </a:r>
            <a:r>
              <a:rPr lang="en-US" dirty="0"/>
              <a:t> para x,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p_x</a:t>
            </a:r>
            <a:r>
              <a:rPr lang="en-US" dirty="0"/>
              <a:t> é um </a:t>
            </a:r>
            <a:r>
              <a:rPr lang="en-US" b="1" dirty="0" err="1"/>
              <a:t>ponteiro</a:t>
            </a:r>
            <a:r>
              <a:rPr lang="en-US" dirty="0"/>
              <a:t> de x.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b="1" dirty="0">
                <a:sym typeface="Symbol" panose="05050102010706020507" pitchFamily="18" charset="2"/>
              </a:rPr>
              <a:t>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Ponteiro</a:t>
            </a:r>
            <a:r>
              <a:rPr lang="en-US" b="1" dirty="0">
                <a:solidFill>
                  <a:srgbClr val="00B0F0"/>
                </a:solidFill>
              </a:rPr>
              <a:t> é </a:t>
            </a:r>
            <a:r>
              <a:rPr lang="en-US" b="1" dirty="0" err="1">
                <a:solidFill>
                  <a:srgbClr val="00B0F0"/>
                </a:solidFill>
              </a:rPr>
              <a:t>uma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variável</a:t>
            </a:r>
            <a:r>
              <a:rPr lang="en-US" b="1" dirty="0">
                <a:solidFill>
                  <a:srgbClr val="00B0F0"/>
                </a:solidFill>
              </a:rPr>
              <a:t> que </a:t>
            </a:r>
            <a:r>
              <a:rPr lang="en-US" b="1" dirty="0" err="1">
                <a:solidFill>
                  <a:srgbClr val="00B0F0"/>
                </a:solidFill>
              </a:rPr>
              <a:t>contém</a:t>
            </a:r>
            <a:r>
              <a:rPr lang="en-US" b="1" dirty="0">
                <a:solidFill>
                  <a:srgbClr val="00B0F0"/>
                </a:solidFill>
              </a:rPr>
              <a:t> o </a:t>
            </a:r>
            <a:r>
              <a:rPr lang="en-US" b="1" dirty="0" err="1">
                <a:solidFill>
                  <a:srgbClr val="00B0F0"/>
                </a:solidFill>
              </a:rPr>
              <a:t>endereço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outra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variável</a:t>
            </a:r>
            <a:endParaRPr lang="pt-BR" sz="20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C28ACA0-711D-4F45-A358-3FE875646FE5}"/>
              </a:ext>
            </a:extLst>
          </p:cNvPr>
          <p:cNvGrpSpPr/>
          <p:nvPr/>
        </p:nvGrpSpPr>
        <p:grpSpPr>
          <a:xfrm>
            <a:off x="935734" y="3881087"/>
            <a:ext cx="3128925" cy="1969770"/>
            <a:chOff x="648746" y="2516450"/>
            <a:chExt cx="3128925" cy="196977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06DC670-884F-4622-AAFE-A6EC912EA4B3}"/>
                </a:ext>
              </a:extLst>
            </p:cNvPr>
            <p:cNvGrpSpPr/>
            <p:nvPr/>
          </p:nvGrpSpPr>
          <p:grpSpPr>
            <a:xfrm>
              <a:off x="648746" y="2516450"/>
              <a:ext cx="3128925" cy="1969770"/>
              <a:chOff x="3372995" y="3118242"/>
              <a:chExt cx="3518042" cy="2154615"/>
            </a:xfrm>
          </p:grpSpPr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3102B99-CBEA-4BD5-ADFD-BD43CD949B60}"/>
                  </a:ext>
                </a:extLst>
              </p:cNvPr>
              <p:cNvSpPr txBox="1"/>
              <p:nvPr/>
            </p:nvSpPr>
            <p:spPr>
              <a:xfrm>
                <a:off x="6125929" y="3543759"/>
                <a:ext cx="765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C4D0461-BFEF-49A0-B3AB-06B774423FAB}"/>
                  </a:ext>
                </a:extLst>
              </p:cNvPr>
              <p:cNvGrpSpPr/>
              <p:nvPr/>
            </p:nvGrpSpPr>
            <p:grpSpPr>
              <a:xfrm>
                <a:off x="3372995" y="3118242"/>
                <a:ext cx="2657249" cy="2154615"/>
                <a:chOff x="3372995" y="3118242"/>
                <a:chExt cx="2657249" cy="2154615"/>
              </a:xfrm>
            </p:grpSpPr>
            <p:grpSp>
              <p:nvGrpSpPr>
                <p:cNvPr id="13" name="Agrupar 12">
                  <a:extLst>
                    <a:ext uri="{FF2B5EF4-FFF2-40B4-BE49-F238E27FC236}">
                      <a16:creationId xmlns:a16="http://schemas.microsoft.com/office/drawing/2014/main" id="{04A89898-2703-4A95-9B04-8FD051B6A336}"/>
                    </a:ext>
                  </a:extLst>
                </p:cNvPr>
                <p:cNvGrpSpPr/>
                <p:nvPr/>
              </p:nvGrpSpPr>
              <p:grpSpPr>
                <a:xfrm>
                  <a:off x="3372995" y="3118242"/>
                  <a:ext cx="2657249" cy="2154615"/>
                  <a:chOff x="3372995" y="3151158"/>
                  <a:chExt cx="2657249" cy="2154615"/>
                </a:xfrm>
              </p:grpSpPr>
              <p:grpSp>
                <p:nvGrpSpPr>
                  <p:cNvPr id="17" name="Agrupar 16">
                    <a:extLst>
                      <a:ext uri="{FF2B5EF4-FFF2-40B4-BE49-F238E27FC236}">
                        <a16:creationId xmlns:a16="http://schemas.microsoft.com/office/drawing/2014/main" id="{9E2B51D9-9021-433F-BBD7-B802A97E1EDA}"/>
                      </a:ext>
                    </a:extLst>
                  </p:cNvPr>
                  <p:cNvGrpSpPr/>
                  <p:nvPr/>
                </p:nvGrpSpPr>
                <p:grpSpPr>
                  <a:xfrm>
                    <a:off x="4016978" y="3200618"/>
                    <a:ext cx="1695045" cy="1946909"/>
                    <a:chOff x="3726468" y="1330553"/>
                    <a:chExt cx="1695045" cy="1946909"/>
                  </a:xfrm>
                </p:grpSpPr>
                <p:sp>
                  <p:nvSpPr>
                    <p:cNvPr id="20" name="Retângulo 19">
                      <a:extLst>
                        <a:ext uri="{FF2B5EF4-FFF2-40B4-BE49-F238E27FC236}">
                          <a16:creationId xmlns:a16="http://schemas.microsoft.com/office/drawing/2014/main" id="{42916883-6D12-43F2-9391-0F012120C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330553"/>
                      <a:ext cx="1679331" cy="19469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1" name="Retângulo 20">
                      <a:extLst>
                        <a:ext uri="{FF2B5EF4-FFF2-40B4-BE49-F238E27FC236}">
                          <a16:creationId xmlns:a16="http://schemas.microsoft.com/office/drawing/2014/main" id="{F2B0180E-47A7-42B6-966C-6ECACDE9A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247765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" name="Retângulo 21">
                      <a:extLst>
                        <a:ext uri="{FF2B5EF4-FFF2-40B4-BE49-F238E27FC236}">
                          <a16:creationId xmlns:a16="http://schemas.microsoft.com/office/drawing/2014/main" id="{00933A53-67A5-4E3C-8E20-41A55C487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468" y="1330553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>
                      <a:extLst>
                        <a:ext uri="{FF2B5EF4-FFF2-40B4-BE49-F238E27FC236}">
                          <a16:creationId xmlns:a16="http://schemas.microsoft.com/office/drawing/2014/main" id="{21575AE9-8938-4B9C-8F20-14F15EE7C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60806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" name="Retângulo 23">
                      <a:extLst>
                        <a:ext uri="{FF2B5EF4-FFF2-40B4-BE49-F238E27FC236}">
                          <a16:creationId xmlns:a16="http://schemas.microsoft.com/office/drawing/2014/main" id="{5B4716E5-4682-4002-A525-9A463D38C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82" y="1890615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Retângulo 24">
                      <a:extLst>
                        <a:ext uri="{FF2B5EF4-FFF2-40B4-BE49-F238E27FC236}">
                          <a16:creationId xmlns:a16="http://schemas.microsoft.com/office/drawing/2014/main" id="{F8C4A264-7B3F-442E-A0C3-45E1BC2B4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19115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Retângulo 25">
                      <a:extLst>
                        <a:ext uri="{FF2B5EF4-FFF2-40B4-BE49-F238E27FC236}">
                          <a16:creationId xmlns:a16="http://schemas.microsoft.com/office/drawing/2014/main" id="{6760BFB7-E9FF-4176-A5D5-F49B825AF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77684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18" name="Chave Direita 17">
                    <a:extLst>
                      <a:ext uri="{FF2B5EF4-FFF2-40B4-BE49-F238E27FC236}">
                        <a16:creationId xmlns:a16="http://schemas.microsoft.com/office/drawing/2014/main" id="{6EAF5F43-3229-4129-888A-8A513A20594D}"/>
                      </a:ext>
                    </a:extLst>
                  </p:cNvPr>
                  <p:cNvSpPr/>
                  <p:nvPr/>
                </p:nvSpPr>
                <p:spPr>
                  <a:xfrm>
                    <a:off x="5705111" y="3208266"/>
                    <a:ext cx="325133" cy="1150437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A1E1693C-AAA7-4C1C-9F59-85D7D5F928BA}"/>
                      </a:ext>
                    </a:extLst>
                  </p:cNvPr>
                  <p:cNvSpPr txBox="1"/>
                  <p:nvPr/>
                </p:nvSpPr>
                <p:spPr>
                  <a:xfrm>
                    <a:off x="3372995" y="3151158"/>
                    <a:ext cx="973541" cy="2154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00" dirty="0"/>
                      <a:t>1000</a:t>
                    </a:r>
                  </a:p>
                  <a:p>
                    <a:r>
                      <a:rPr lang="pt-BR" sz="1700" dirty="0"/>
                      <a:t>1001</a:t>
                    </a:r>
                  </a:p>
                  <a:p>
                    <a:r>
                      <a:rPr lang="pt-BR" sz="1700" dirty="0"/>
                      <a:t>1002</a:t>
                    </a:r>
                  </a:p>
                  <a:p>
                    <a:r>
                      <a:rPr lang="pt-BR" sz="1700" dirty="0"/>
                      <a:t>1003</a:t>
                    </a:r>
                  </a:p>
                  <a:p>
                    <a:endParaRPr lang="pt-BR" sz="1700" dirty="0"/>
                  </a:p>
                  <a:p>
                    <a:r>
                      <a:rPr lang="pt-BR" sz="1700" dirty="0"/>
                      <a:t>1005</a:t>
                    </a:r>
                  </a:p>
                  <a:p>
                    <a:endParaRPr lang="pt-BR" sz="2000" dirty="0"/>
                  </a:p>
                </p:txBody>
              </p:sp>
            </p:grpSp>
            <p:grpSp>
              <p:nvGrpSpPr>
                <p:cNvPr id="14" name="Agrupar 13">
                  <a:extLst>
                    <a:ext uri="{FF2B5EF4-FFF2-40B4-BE49-F238E27FC236}">
                      <a16:creationId xmlns:a16="http://schemas.microsoft.com/office/drawing/2014/main" id="{BB788FE4-10DD-4E18-BE01-23AE8E16E97F}"/>
                    </a:ext>
                  </a:extLst>
                </p:cNvPr>
                <p:cNvGrpSpPr/>
                <p:nvPr/>
              </p:nvGrpSpPr>
              <p:grpSpPr>
                <a:xfrm>
                  <a:off x="4025780" y="3528066"/>
                  <a:ext cx="1679331" cy="797721"/>
                  <a:chOff x="4025780" y="3528066"/>
                  <a:chExt cx="1679331" cy="797721"/>
                </a:xfrm>
              </p:grpSpPr>
              <p:sp>
                <p:nvSpPr>
                  <p:cNvPr id="15" name="CaixaDeTexto 14">
                    <a:extLst>
                      <a:ext uri="{FF2B5EF4-FFF2-40B4-BE49-F238E27FC236}">
                        <a16:creationId xmlns:a16="http://schemas.microsoft.com/office/drawing/2014/main" id="{55A17C8E-5609-4CDC-A68F-85EF30B40F63}"/>
                      </a:ext>
                    </a:extLst>
                  </p:cNvPr>
                  <p:cNvSpPr txBox="1"/>
                  <p:nvPr/>
                </p:nvSpPr>
                <p:spPr>
                  <a:xfrm>
                    <a:off x="4355337" y="3528066"/>
                    <a:ext cx="9735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   100</a:t>
                    </a:r>
                  </a:p>
                </p:txBody>
              </p:sp>
              <p:cxnSp>
                <p:nvCxnSpPr>
                  <p:cNvPr id="16" name="Conector reto 15">
                    <a:extLst>
                      <a:ext uri="{FF2B5EF4-FFF2-40B4-BE49-F238E27FC236}">
                        <a16:creationId xmlns:a16="http://schemas.microsoft.com/office/drawing/2014/main" id="{BF34F004-C4E5-48CD-82D4-3804FE9B322E}"/>
                      </a:ext>
                    </a:extLst>
                  </p:cNvPr>
                  <p:cNvCxnSpPr>
                    <a:cxnSpLocks/>
                    <a:endCxn id="18" idx="2"/>
                  </p:cNvCxnSpPr>
                  <p:nvPr/>
                </p:nvCxnSpPr>
                <p:spPr>
                  <a:xfrm>
                    <a:off x="4025780" y="4314805"/>
                    <a:ext cx="1679331" cy="10982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60B0A45-394D-498A-BBC4-31DC95F82102}"/>
                </a:ext>
              </a:extLst>
            </p:cNvPr>
            <p:cNvSpPr txBox="1"/>
            <p:nvPr/>
          </p:nvSpPr>
          <p:spPr>
            <a:xfrm>
              <a:off x="1701428" y="3830024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?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74B9F16-D90D-4FA4-BEEF-1C7CF6C5F907}"/>
                </a:ext>
              </a:extLst>
            </p:cNvPr>
            <p:cNvSpPr txBox="1"/>
            <p:nvPr/>
          </p:nvSpPr>
          <p:spPr>
            <a:xfrm>
              <a:off x="2715088" y="3837016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p_x</a:t>
              </a:r>
              <a:endParaRPr lang="pt-BR" dirty="0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49828A6-101F-45E5-8569-19F80EB6654D}"/>
              </a:ext>
            </a:extLst>
          </p:cNvPr>
          <p:cNvGrpSpPr/>
          <p:nvPr/>
        </p:nvGrpSpPr>
        <p:grpSpPr>
          <a:xfrm>
            <a:off x="4733476" y="3875241"/>
            <a:ext cx="3128925" cy="1969770"/>
            <a:chOff x="648746" y="2516450"/>
            <a:chExt cx="3128925" cy="196977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EF484ED4-49BA-4A10-9FAF-96B32B6958E2}"/>
                </a:ext>
              </a:extLst>
            </p:cNvPr>
            <p:cNvGrpSpPr/>
            <p:nvPr/>
          </p:nvGrpSpPr>
          <p:grpSpPr>
            <a:xfrm>
              <a:off x="648746" y="2516450"/>
              <a:ext cx="3128925" cy="1969770"/>
              <a:chOff x="3372995" y="3118242"/>
              <a:chExt cx="3518042" cy="2154615"/>
            </a:xfrm>
          </p:grpSpPr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98294B1-3DA9-4EC9-994F-A6BE6BD3E70C}"/>
                  </a:ext>
                </a:extLst>
              </p:cNvPr>
              <p:cNvSpPr txBox="1"/>
              <p:nvPr/>
            </p:nvSpPr>
            <p:spPr>
              <a:xfrm>
                <a:off x="6125929" y="3543759"/>
                <a:ext cx="765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55172975-3971-4552-BCAF-232FB5A34C44}"/>
                  </a:ext>
                </a:extLst>
              </p:cNvPr>
              <p:cNvGrpSpPr/>
              <p:nvPr/>
            </p:nvGrpSpPr>
            <p:grpSpPr>
              <a:xfrm>
                <a:off x="3372995" y="3118242"/>
                <a:ext cx="2657249" cy="2154615"/>
                <a:chOff x="3372995" y="3118242"/>
                <a:chExt cx="2657249" cy="2154615"/>
              </a:xfrm>
            </p:grpSpPr>
            <p:grpSp>
              <p:nvGrpSpPr>
                <p:cNvPr id="33" name="Agrupar 32">
                  <a:extLst>
                    <a:ext uri="{FF2B5EF4-FFF2-40B4-BE49-F238E27FC236}">
                      <a16:creationId xmlns:a16="http://schemas.microsoft.com/office/drawing/2014/main" id="{4F2F0DD6-E184-483B-9F6B-50CF3F48091B}"/>
                    </a:ext>
                  </a:extLst>
                </p:cNvPr>
                <p:cNvGrpSpPr/>
                <p:nvPr/>
              </p:nvGrpSpPr>
              <p:grpSpPr>
                <a:xfrm>
                  <a:off x="3372995" y="3118242"/>
                  <a:ext cx="2657249" cy="2154615"/>
                  <a:chOff x="3372995" y="3151158"/>
                  <a:chExt cx="2657249" cy="2154615"/>
                </a:xfrm>
              </p:grpSpPr>
              <p:grpSp>
                <p:nvGrpSpPr>
                  <p:cNvPr id="37" name="Agrupar 36">
                    <a:extLst>
                      <a:ext uri="{FF2B5EF4-FFF2-40B4-BE49-F238E27FC236}">
                        <a16:creationId xmlns:a16="http://schemas.microsoft.com/office/drawing/2014/main" id="{C4CD392B-7CFC-40EB-BBEE-F68912AAA734}"/>
                      </a:ext>
                    </a:extLst>
                  </p:cNvPr>
                  <p:cNvGrpSpPr/>
                  <p:nvPr/>
                </p:nvGrpSpPr>
                <p:grpSpPr>
                  <a:xfrm>
                    <a:off x="4016978" y="3200618"/>
                    <a:ext cx="1695045" cy="1946909"/>
                    <a:chOff x="3726468" y="1330553"/>
                    <a:chExt cx="1695045" cy="1946909"/>
                  </a:xfrm>
                </p:grpSpPr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C7CA3525-107D-45AC-A9A8-FB3352C17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330553"/>
                      <a:ext cx="1679331" cy="19469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1" name="Retângulo 40">
                      <a:extLst>
                        <a:ext uri="{FF2B5EF4-FFF2-40B4-BE49-F238E27FC236}">
                          <a16:creationId xmlns:a16="http://schemas.microsoft.com/office/drawing/2014/main" id="{2E31B411-4D6F-4FF7-B063-E8A49B304A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247765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2" name="Retângulo 41">
                      <a:extLst>
                        <a:ext uri="{FF2B5EF4-FFF2-40B4-BE49-F238E27FC236}">
                          <a16:creationId xmlns:a16="http://schemas.microsoft.com/office/drawing/2014/main" id="{6AA16DC6-84DC-4DAA-8678-9A1492404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468" y="1330553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3" name="Retângulo 42">
                      <a:extLst>
                        <a:ext uri="{FF2B5EF4-FFF2-40B4-BE49-F238E27FC236}">
                          <a16:creationId xmlns:a16="http://schemas.microsoft.com/office/drawing/2014/main" id="{4F75993A-6A2B-41B7-9322-C6847936A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60806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4" name="Retângulo 43">
                      <a:extLst>
                        <a:ext uri="{FF2B5EF4-FFF2-40B4-BE49-F238E27FC236}">
                          <a16:creationId xmlns:a16="http://schemas.microsoft.com/office/drawing/2014/main" id="{D7FBC3EE-2684-4AD3-933F-265C90DA1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82" y="1890615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Retângulo 44">
                      <a:extLst>
                        <a:ext uri="{FF2B5EF4-FFF2-40B4-BE49-F238E27FC236}">
                          <a16:creationId xmlns:a16="http://schemas.microsoft.com/office/drawing/2014/main" id="{0E14EBCC-B6D6-4926-9407-DFD2B8830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19115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6" name="Retângulo 45">
                      <a:extLst>
                        <a:ext uri="{FF2B5EF4-FFF2-40B4-BE49-F238E27FC236}">
                          <a16:creationId xmlns:a16="http://schemas.microsoft.com/office/drawing/2014/main" id="{C759C23E-D8A8-4D73-A049-A11B01EF1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77684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38" name="Chave Direita 37">
                    <a:extLst>
                      <a:ext uri="{FF2B5EF4-FFF2-40B4-BE49-F238E27FC236}">
                        <a16:creationId xmlns:a16="http://schemas.microsoft.com/office/drawing/2014/main" id="{1D4A14BD-F7E5-4DFE-828D-7215166DD32F}"/>
                      </a:ext>
                    </a:extLst>
                  </p:cNvPr>
                  <p:cNvSpPr/>
                  <p:nvPr/>
                </p:nvSpPr>
                <p:spPr>
                  <a:xfrm>
                    <a:off x="5705111" y="3208266"/>
                    <a:ext cx="325133" cy="1150437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C801F5E5-C654-4133-8126-C2D4569DD5FC}"/>
                      </a:ext>
                    </a:extLst>
                  </p:cNvPr>
                  <p:cNvSpPr txBox="1"/>
                  <p:nvPr/>
                </p:nvSpPr>
                <p:spPr>
                  <a:xfrm>
                    <a:off x="3372995" y="3151158"/>
                    <a:ext cx="973541" cy="2154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00" dirty="0"/>
                      <a:t>1000</a:t>
                    </a:r>
                  </a:p>
                  <a:p>
                    <a:r>
                      <a:rPr lang="pt-BR" sz="1700" dirty="0"/>
                      <a:t>1001</a:t>
                    </a:r>
                  </a:p>
                  <a:p>
                    <a:r>
                      <a:rPr lang="pt-BR" sz="1700" dirty="0"/>
                      <a:t>1002</a:t>
                    </a:r>
                  </a:p>
                  <a:p>
                    <a:r>
                      <a:rPr lang="pt-BR" sz="1700" dirty="0"/>
                      <a:t>1003</a:t>
                    </a:r>
                  </a:p>
                  <a:p>
                    <a:endParaRPr lang="pt-BR" sz="1700" dirty="0"/>
                  </a:p>
                  <a:p>
                    <a:r>
                      <a:rPr lang="pt-BR" sz="1700" dirty="0"/>
                      <a:t>1005</a:t>
                    </a:r>
                  </a:p>
                  <a:p>
                    <a:endParaRPr lang="pt-BR" sz="2000" dirty="0"/>
                  </a:p>
                </p:txBody>
              </p:sp>
            </p:grpSp>
            <p:grpSp>
              <p:nvGrpSpPr>
                <p:cNvPr id="34" name="Agrupar 33">
                  <a:extLst>
                    <a:ext uri="{FF2B5EF4-FFF2-40B4-BE49-F238E27FC236}">
                      <a16:creationId xmlns:a16="http://schemas.microsoft.com/office/drawing/2014/main" id="{7F7FD250-CC88-4612-949D-6A4D952984DF}"/>
                    </a:ext>
                  </a:extLst>
                </p:cNvPr>
                <p:cNvGrpSpPr/>
                <p:nvPr/>
              </p:nvGrpSpPr>
              <p:grpSpPr>
                <a:xfrm>
                  <a:off x="4025780" y="3518859"/>
                  <a:ext cx="1679331" cy="806928"/>
                  <a:chOff x="4025780" y="3518859"/>
                  <a:chExt cx="1679331" cy="806928"/>
                </a:xfrm>
              </p:grpSpPr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33F768BE-3799-4B9C-99B6-BF489D31EE59}"/>
                      </a:ext>
                    </a:extLst>
                  </p:cNvPr>
                  <p:cNvSpPr txBox="1"/>
                  <p:nvPr/>
                </p:nvSpPr>
                <p:spPr>
                  <a:xfrm>
                    <a:off x="4323377" y="3518859"/>
                    <a:ext cx="9735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   100</a:t>
                    </a:r>
                  </a:p>
                </p:txBody>
              </p:sp>
              <p:cxnSp>
                <p:nvCxnSpPr>
                  <p:cNvPr id="36" name="Conector reto 35">
                    <a:extLst>
                      <a:ext uri="{FF2B5EF4-FFF2-40B4-BE49-F238E27FC236}">
                        <a16:creationId xmlns:a16="http://schemas.microsoft.com/office/drawing/2014/main" id="{8D314F89-EDC9-41BD-A889-07A44F3F2655}"/>
                      </a:ext>
                    </a:extLst>
                  </p:cNvPr>
                  <p:cNvCxnSpPr>
                    <a:cxnSpLocks/>
                    <a:endCxn id="38" idx="2"/>
                  </p:cNvCxnSpPr>
                  <p:nvPr/>
                </p:nvCxnSpPr>
                <p:spPr>
                  <a:xfrm>
                    <a:off x="4025780" y="4314805"/>
                    <a:ext cx="1679331" cy="10982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3CAF440-6A69-4AC4-AAF8-2B5F9EC1ED1A}"/>
                </a:ext>
              </a:extLst>
            </p:cNvPr>
            <p:cNvSpPr txBox="1"/>
            <p:nvPr/>
          </p:nvSpPr>
          <p:spPr>
            <a:xfrm>
              <a:off x="1514608" y="3830024"/>
              <a:ext cx="73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1000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B20ACCA-9083-4B79-9E7D-BB29089CBD2F}"/>
                </a:ext>
              </a:extLst>
            </p:cNvPr>
            <p:cNvSpPr txBox="1"/>
            <p:nvPr/>
          </p:nvSpPr>
          <p:spPr>
            <a:xfrm>
              <a:off x="2715088" y="3837016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p_x</a:t>
              </a:r>
              <a:endParaRPr lang="pt-BR" dirty="0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BD8B5C4-674E-409E-9B03-49FCDEC9B0A1}"/>
              </a:ext>
            </a:extLst>
          </p:cNvPr>
          <p:cNvGrpSpPr/>
          <p:nvPr/>
        </p:nvGrpSpPr>
        <p:grpSpPr>
          <a:xfrm>
            <a:off x="4196329" y="3735792"/>
            <a:ext cx="569518" cy="369332"/>
            <a:chOff x="3138383" y="3229353"/>
            <a:chExt cx="569518" cy="369332"/>
          </a:xfrm>
        </p:grpSpPr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1958E5F-CDD9-4FE7-B53A-EA61BF9EA362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4B5B4F72-9E27-40A5-8AD4-A7338525AC6A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p_x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30635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E150AF-F4E3-45DF-9795-857DFDE21741}"/>
              </a:ext>
            </a:extLst>
          </p:cNvPr>
          <p:cNvSpPr/>
          <p:nvPr/>
        </p:nvSpPr>
        <p:spPr>
          <a:xfrm>
            <a:off x="8109527" y="5504873"/>
            <a:ext cx="85691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84738"/>
            <a:ext cx="8369423" cy="5398221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Declaração de Ponteiros</a:t>
            </a:r>
          </a:p>
          <a:p>
            <a:r>
              <a:rPr lang="pt-BR" dirty="0"/>
              <a:t>Um ponteiro é uma variável numérica e, como todas as variáveis, deve ser declarado antes de ser usado.</a:t>
            </a:r>
          </a:p>
          <a:p>
            <a:r>
              <a:rPr lang="pt-BR" b="1" dirty="0"/>
              <a:t> </a:t>
            </a:r>
            <a:endParaRPr lang="pt-BR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/>
              <a:t>	tipo	*</a:t>
            </a:r>
            <a:r>
              <a:rPr lang="pt-BR" dirty="0" err="1"/>
              <a:t>nome_ponteiro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>
                <a:solidFill>
                  <a:srgbClr val="00B0F0"/>
                </a:solidFill>
              </a:rPr>
              <a:t>tipo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– tipo da variável para a qual o ponteiro estará apontando. Pode ser um dos tipos básicos em C : char,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,...</a:t>
            </a:r>
          </a:p>
          <a:p>
            <a:r>
              <a:rPr lang="pt-BR" dirty="0">
                <a:solidFill>
                  <a:srgbClr val="00B0F0"/>
                </a:solidFill>
              </a:rPr>
              <a:t>*</a:t>
            </a:r>
            <a:r>
              <a:rPr lang="pt-BR" dirty="0"/>
              <a:t>    –  operador de </a:t>
            </a:r>
            <a:r>
              <a:rPr lang="pt-BR" b="1" dirty="0" err="1"/>
              <a:t>indireção</a:t>
            </a:r>
            <a:r>
              <a:rPr lang="pt-BR" dirty="0"/>
              <a:t> e indica que </a:t>
            </a:r>
            <a:r>
              <a:rPr lang="pt-BR" dirty="0" err="1"/>
              <a:t>nome_ponteiro</a:t>
            </a:r>
            <a:r>
              <a:rPr lang="pt-BR" dirty="0"/>
              <a:t> é um ponteiro para uma variável daquele </a:t>
            </a:r>
            <a:r>
              <a:rPr lang="pt-BR" u="sng" dirty="0"/>
              <a:t>tipo</a:t>
            </a:r>
            <a:r>
              <a:rPr lang="pt-BR" dirty="0"/>
              <a:t> e não uma variável desse tipo.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nome_ponteiro</a:t>
            </a:r>
            <a:r>
              <a:rPr lang="pt-BR" dirty="0"/>
              <a:t> – segue as mesmas regras para os nomes de variáveis.</a:t>
            </a:r>
          </a:p>
          <a:p>
            <a:r>
              <a:rPr lang="pt-BR" dirty="0"/>
              <a:t> </a:t>
            </a:r>
          </a:p>
          <a:p>
            <a:pPr algn="ctr"/>
            <a:r>
              <a:rPr lang="en-US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</a:t>
            </a:r>
            <a:r>
              <a:rPr lang="pt-BR" b="1" dirty="0">
                <a:solidFill>
                  <a:srgbClr val="00B0F0"/>
                </a:solidFill>
              </a:rPr>
              <a:t>é declarado junto com as variáveis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2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3F8473E-95BE-4237-95B7-D36F53122A77}"/>
              </a:ext>
            </a:extLst>
          </p:cNvPr>
          <p:cNvSpPr/>
          <p:nvPr/>
        </p:nvSpPr>
        <p:spPr>
          <a:xfrm>
            <a:off x="8081818" y="5606473"/>
            <a:ext cx="813437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7018" y="870437"/>
            <a:ext cx="8738237" cy="58166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pt-BR" sz="2000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81B138-F532-4F8D-8995-B7043AA5FB5A}"/>
              </a:ext>
            </a:extLst>
          </p:cNvPr>
          <p:cNvSpPr txBox="1"/>
          <p:nvPr/>
        </p:nvSpPr>
        <p:spPr>
          <a:xfrm>
            <a:off x="4906320" y="3859698"/>
            <a:ext cx="189592" cy="13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55FCAC2-9CA5-40E9-A11A-78C6BE056BD7}"/>
              </a:ext>
            </a:extLst>
          </p:cNvPr>
          <p:cNvGrpSpPr/>
          <p:nvPr/>
        </p:nvGrpSpPr>
        <p:grpSpPr>
          <a:xfrm>
            <a:off x="3049929" y="2754653"/>
            <a:ext cx="2909079" cy="2647414"/>
            <a:chOff x="651359" y="2251019"/>
            <a:chExt cx="2909079" cy="264741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FC28ACA0-711D-4F45-A358-3FE875646FE5}"/>
                </a:ext>
              </a:extLst>
            </p:cNvPr>
            <p:cNvGrpSpPr/>
            <p:nvPr/>
          </p:nvGrpSpPr>
          <p:grpSpPr>
            <a:xfrm>
              <a:off x="651359" y="2251019"/>
              <a:ext cx="2608527" cy="2647414"/>
              <a:chOff x="648746" y="2516450"/>
              <a:chExt cx="2608527" cy="2647414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id="{04A89898-2703-4A95-9B04-8FD051B6A336}"/>
                  </a:ext>
                </a:extLst>
              </p:cNvPr>
              <p:cNvGrpSpPr/>
              <p:nvPr/>
            </p:nvGrpSpPr>
            <p:grpSpPr>
              <a:xfrm>
                <a:off x="648746" y="2516450"/>
                <a:ext cx="2080317" cy="2647414"/>
                <a:chOff x="3372995" y="3151158"/>
                <a:chExt cx="2339028" cy="2895850"/>
              </a:xfrm>
            </p:grpSpPr>
            <p:grpSp>
              <p:nvGrpSpPr>
                <p:cNvPr id="17" name="Agrupar 16">
                  <a:extLst>
                    <a:ext uri="{FF2B5EF4-FFF2-40B4-BE49-F238E27FC236}">
                      <a16:creationId xmlns:a16="http://schemas.microsoft.com/office/drawing/2014/main" id="{9E2B51D9-9021-433F-BBD7-B802A97E1EDA}"/>
                    </a:ext>
                  </a:extLst>
                </p:cNvPr>
                <p:cNvGrpSpPr/>
                <p:nvPr/>
              </p:nvGrpSpPr>
              <p:grpSpPr>
                <a:xfrm>
                  <a:off x="4016978" y="3200618"/>
                  <a:ext cx="1695045" cy="2846390"/>
                  <a:chOff x="3726468" y="1330553"/>
                  <a:chExt cx="1695045" cy="2846390"/>
                </a:xfrm>
              </p:grpSpPr>
              <p:sp>
                <p:nvSpPr>
                  <p:cNvPr id="20" name="Retângulo 19">
                    <a:extLst>
                      <a:ext uri="{FF2B5EF4-FFF2-40B4-BE49-F238E27FC236}">
                        <a16:creationId xmlns:a16="http://schemas.microsoft.com/office/drawing/2014/main" id="{42916883-6D12-43F2-9391-0F012120CEA9}"/>
                      </a:ext>
                    </a:extLst>
                  </p:cNvPr>
                  <p:cNvSpPr/>
                  <p:nvPr/>
                </p:nvSpPr>
                <p:spPr>
                  <a:xfrm>
                    <a:off x="3732333" y="1330553"/>
                    <a:ext cx="1679331" cy="2846390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Retângulo 20">
                    <a:extLst>
                      <a:ext uri="{FF2B5EF4-FFF2-40B4-BE49-F238E27FC236}">
                        <a16:creationId xmlns:a16="http://schemas.microsoft.com/office/drawing/2014/main" id="{F2B0180E-47A7-42B6-966C-6ECACDE9AC46}"/>
                      </a:ext>
                    </a:extLst>
                  </p:cNvPr>
                  <p:cNvSpPr/>
                  <p:nvPr/>
                </p:nvSpPr>
                <p:spPr>
                  <a:xfrm>
                    <a:off x="3732333" y="2477656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Retângulo 21">
                    <a:extLst>
                      <a:ext uri="{FF2B5EF4-FFF2-40B4-BE49-F238E27FC236}">
                        <a16:creationId xmlns:a16="http://schemas.microsoft.com/office/drawing/2014/main" id="{00933A53-67A5-4E3C-8E20-41A55C487F5C}"/>
                      </a:ext>
                    </a:extLst>
                  </p:cNvPr>
                  <p:cNvSpPr/>
                  <p:nvPr/>
                </p:nvSpPr>
                <p:spPr>
                  <a:xfrm>
                    <a:off x="3726468" y="1330553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Retângulo 22">
                    <a:extLst>
                      <a:ext uri="{FF2B5EF4-FFF2-40B4-BE49-F238E27FC236}">
                        <a16:creationId xmlns:a16="http://schemas.microsoft.com/office/drawing/2014/main" id="{21575AE9-8938-4B9C-8F20-14F15EE7C2F7}"/>
                      </a:ext>
                    </a:extLst>
                  </p:cNvPr>
                  <p:cNvSpPr/>
                  <p:nvPr/>
                </p:nvSpPr>
                <p:spPr>
                  <a:xfrm>
                    <a:off x="3732333" y="1608062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" name="Retângulo 23">
                    <a:extLst>
                      <a:ext uri="{FF2B5EF4-FFF2-40B4-BE49-F238E27FC236}">
                        <a16:creationId xmlns:a16="http://schemas.microsoft.com/office/drawing/2014/main" id="{5B4716E5-4682-4002-A525-9A463D38CC6C}"/>
                      </a:ext>
                    </a:extLst>
                  </p:cNvPr>
                  <p:cNvSpPr/>
                  <p:nvPr/>
                </p:nvSpPr>
                <p:spPr>
                  <a:xfrm>
                    <a:off x="3742182" y="1890615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Retângulo 24">
                    <a:extLst>
                      <a:ext uri="{FF2B5EF4-FFF2-40B4-BE49-F238E27FC236}">
                        <a16:creationId xmlns:a16="http://schemas.microsoft.com/office/drawing/2014/main" id="{F8C4A264-7B3F-442E-A0C3-45E1BC2B4ABF}"/>
                      </a:ext>
                    </a:extLst>
                  </p:cNvPr>
                  <p:cNvSpPr/>
                  <p:nvPr/>
                </p:nvSpPr>
                <p:spPr>
                  <a:xfrm>
                    <a:off x="3735270" y="2191152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Retângulo 25">
                    <a:extLst>
                      <a:ext uri="{FF2B5EF4-FFF2-40B4-BE49-F238E27FC236}">
                        <a16:creationId xmlns:a16="http://schemas.microsoft.com/office/drawing/2014/main" id="{6760BFB7-E9FF-4176-A5D5-F49B825AF47F}"/>
                      </a:ext>
                    </a:extLst>
                  </p:cNvPr>
                  <p:cNvSpPr/>
                  <p:nvPr/>
                </p:nvSpPr>
                <p:spPr>
                  <a:xfrm>
                    <a:off x="3735270" y="2776846"/>
                    <a:ext cx="1679331" cy="274905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1E1693C-AAA7-4C1C-9F59-85D7D5F928BA}"/>
                    </a:ext>
                  </a:extLst>
                </p:cNvPr>
                <p:cNvSpPr txBox="1"/>
                <p:nvPr/>
              </p:nvSpPr>
              <p:spPr>
                <a:xfrm>
                  <a:off x="3372995" y="3151158"/>
                  <a:ext cx="973541" cy="21546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700" dirty="0"/>
                    <a:t>1010</a:t>
                  </a:r>
                </a:p>
                <a:p>
                  <a:r>
                    <a:rPr lang="pt-BR" sz="1700" dirty="0"/>
                    <a:t>1011</a:t>
                  </a:r>
                </a:p>
                <a:p>
                  <a:r>
                    <a:rPr lang="pt-BR" sz="1700" dirty="0"/>
                    <a:t>1012</a:t>
                  </a:r>
                </a:p>
                <a:p>
                  <a:r>
                    <a:rPr lang="pt-BR" sz="1700" dirty="0"/>
                    <a:t>1013</a:t>
                  </a:r>
                </a:p>
                <a:p>
                  <a:endParaRPr lang="pt-BR" sz="1700" dirty="0"/>
                </a:p>
                <a:p>
                  <a:endParaRPr lang="pt-BR" sz="1700" dirty="0"/>
                </a:p>
                <a:p>
                  <a:endParaRPr lang="pt-BR" sz="2000" dirty="0"/>
                </a:p>
              </p:txBody>
            </p:sp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0B0A45-394D-498A-BBC4-31DC95F82102}"/>
                  </a:ext>
                </a:extLst>
              </p:cNvPr>
              <p:cNvSpPr txBox="1"/>
              <p:nvPr/>
            </p:nvSpPr>
            <p:spPr>
              <a:xfrm>
                <a:off x="1661852" y="2546335"/>
                <a:ext cx="54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74B9F16-D90D-4FA4-BEEF-1C7CF6C5F907}"/>
                  </a:ext>
                </a:extLst>
              </p:cNvPr>
              <p:cNvSpPr txBox="1"/>
              <p:nvPr/>
            </p:nvSpPr>
            <p:spPr>
              <a:xfrm>
                <a:off x="2707886" y="2516450"/>
                <a:ext cx="54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</p:grp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31A9C85-BD16-42E5-B9B2-C7B6779CBC8B}"/>
                </a:ext>
              </a:extLst>
            </p:cNvPr>
            <p:cNvSpPr txBox="1"/>
            <p:nvPr/>
          </p:nvSpPr>
          <p:spPr>
            <a:xfrm>
              <a:off x="2717700" y="2513292"/>
              <a:ext cx="842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</a:t>
              </a:r>
            </a:p>
          </p:txBody>
        </p:sp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6B1D11A3-187D-44CA-A157-C53248275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0123" y="2340692"/>
              <a:ext cx="210361" cy="210361"/>
            </a:xfrm>
            <a:prstGeom prst="rect">
              <a:avLst/>
            </a:prstGeom>
          </p:spPr>
        </p:pic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CA8D4493-C33B-4D2A-A629-6F3C97D8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820123" y="2595545"/>
              <a:ext cx="210361" cy="210361"/>
            </a:xfrm>
            <a:prstGeom prst="rect">
              <a:avLst/>
            </a:prstGeom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E3FB65B-F83C-45CB-A2E7-09D16A417951}"/>
              </a:ext>
            </a:extLst>
          </p:cNvPr>
          <p:cNvSpPr txBox="1"/>
          <p:nvPr/>
        </p:nvSpPr>
        <p:spPr>
          <a:xfrm>
            <a:off x="317376" y="1058182"/>
            <a:ext cx="8387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Exemplo:</a:t>
            </a:r>
          </a:p>
          <a:p>
            <a:r>
              <a:rPr lang="pt-BR" sz="2000" dirty="0"/>
              <a:t>char   *c;         // </a:t>
            </a:r>
            <a:r>
              <a:rPr lang="pt-BR" sz="2000" i="1" dirty="0"/>
              <a:t>c</a:t>
            </a:r>
            <a:r>
              <a:rPr lang="pt-BR" sz="2000" dirty="0"/>
              <a:t> é um </a:t>
            </a:r>
            <a:r>
              <a:rPr lang="pt-BR" sz="2000" dirty="0" err="1"/>
              <a:t>ptr</a:t>
            </a:r>
            <a:r>
              <a:rPr lang="pt-BR" sz="2000" dirty="0"/>
              <a:t> para uma  variável do tipo char e não que </a:t>
            </a:r>
            <a:r>
              <a:rPr lang="pt-BR" sz="2000" i="1" dirty="0"/>
              <a:t>c</a:t>
            </a:r>
            <a:r>
              <a:rPr lang="pt-BR" sz="2000" dirty="0"/>
              <a:t> é char</a:t>
            </a:r>
          </a:p>
          <a:p>
            <a:r>
              <a:rPr lang="pt-BR" sz="2000" dirty="0" err="1"/>
              <a:t>float</a:t>
            </a:r>
            <a:r>
              <a:rPr lang="pt-BR" sz="2000" dirty="0"/>
              <a:t>   </a:t>
            </a:r>
            <a:r>
              <a:rPr lang="pt-BR" sz="2000" b="1" dirty="0"/>
              <a:t>*</a:t>
            </a:r>
            <a:r>
              <a:rPr lang="pt-BR" sz="2000" dirty="0"/>
              <a:t>f;         // f é um </a:t>
            </a:r>
            <a:r>
              <a:rPr lang="pt-BR" sz="2000" dirty="0" err="1"/>
              <a:t>ptr</a:t>
            </a:r>
            <a:r>
              <a:rPr lang="pt-BR" sz="2000" dirty="0"/>
              <a:t> para uma  variável do tipo </a:t>
            </a:r>
            <a:r>
              <a:rPr lang="pt-BR" sz="2000" dirty="0" err="1"/>
              <a:t>float</a:t>
            </a:r>
            <a:r>
              <a:rPr lang="pt-BR" sz="2000" dirty="0"/>
              <a:t> e não que </a:t>
            </a:r>
            <a:r>
              <a:rPr lang="pt-BR" sz="2000" i="1" dirty="0"/>
              <a:t>f</a:t>
            </a:r>
            <a:r>
              <a:rPr lang="pt-BR" sz="2000" dirty="0"/>
              <a:t> é </a:t>
            </a:r>
            <a:r>
              <a:rPr lang="pt-BR" sz="2000" dirty="0" err="1"/>
              <a:t>float</a:t>
            </a:r>
            <a:endParaRPr lang="pt-BR" sz="2000" dirty="0"/>
          </a:p>
        </p:txBody>
      </p:sp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AA6057B8-CCFD-44AB-ACED-D61DE9F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6612" y="5689601"/>
            <a:ext cx="518890" cy="518890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5471F8AD-BC55-424A-8000-FE9140E3A347}"/>
              </a:ext>
            </a:extLst>
          </p:cNvPr>
          <p:cNvSpPr txBox="1"/>
          <p:nvPr/>
        </p:nvSpPr>
        <p:spPr>
          <a:xfrm>
            <a:off x="1413163" y="5721431"/>
            <a:ext cx="729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pt-BR" dirty="0"/>
              <a:t>= quando reservo espaço em memória, nesse espaço já tem um valor, mas não sei qual é, então é considerado como lixo</a:t>
            </a:r>
          </a:p>
        </p:txBody>
      </p:sp>
    </p:spTree>
    <p:extLst>
      <p:ext uri="{BB962C8B-B14F-4D97-AF65-F5344CB8AC3E}">
        <p14:creationId xmlns:p14="http://schemas.microsoft.com/office/powerpoint/2010/main" val="31311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10F9E1E-9D56-416D-9626-5BD94E5677BB}"/>
              </a:ext>
            </a:extLst>
          </p:cNvPr>
          <p:cNvSpPr/>
          <p:nvPr/>
        </p:nvSpPr>
        <p:spPr>
          <a:xfrm>
            <a:off x="8081818" y="5606473"/>
            <a:ext cx="813437" cy="988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Inicialização de Ponteiros</a:t>
            </a:r>
          </a:p>
          <a:p>
            <a:r>
              <a:rPr lang="pt-BR" dirty="0"/>
              <a:t>Um ponteiro só é útil depois de inicializado, ou seja, após conter um endereço de uma variável.</a:t>
            </a:r>
          </a:p>
          <a:p>
            <a:r>
              <a:rPr lang="pt-BR" b="1" dirty="0"/>
              <a:t> </a:t>
            </a:r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/>
              <a:t>		</a:t>
            </a:r>
            <a:r>
              <a:rPr lang="pt-BR" dirty="0" err="1"/>
              <a:t>nome_ponteiro</a:t>
            </a:r>
            <a:r>
              <a:rPr lang="pt-BR" dirty="0"/>
              <a:t>   =   &amp;variável;</a:t>
            </a:r>
          </a:p>
          <a:p>
            <a:endParaRPr lang="pt-BR" dirty="0"/>
          </a:p>
          <a:p>
            <a:endParaRPr lang="pt-BR" dirty="0"/>
          </a:p>
          <a:p>
            <a:r>
              <a:rPr lang="es-ES_tradnl" dirty="0" err="1"/>
              <a:t>Exemplo</a:t>
            </a:r>
            <a:r>
              <a:rPr lang="es-ES_tradnl" dirty="0"/>
              <a:t>:</a:t>
            </a:r>
            <a:endParaRPr lang="pt-BR" dirty="0"/>
          </a:p>
          <a:p>
            <a:r>
              <a:rPr lang="es-ES_tradnl" dirty="0" err="1"/>
              <a:t>int</a:t>
            </a:r>
            <a:r>
              <a:rPr lang="es-ES_tradnl" dirty="0"/>
              <a:t>  x, y, </a:t>
            </a:r>
            <a:r>
              <a:rPr lang="es-ES_tradnl" dirty="0" err="1"/>
              <a:t>vet</a:t>
            </a:r>
            <a:r>
              <a:rPr lang="es-ES_tradnl" dirty="0"/>
              <a:t>[10], </a:t>
            </a:r>
            <a:r>
              <a:rPr lang="es-ES_tradnl" dirty="0" err="1"/>
              <a:t>wt</a:t>
            </a:r>
            <a:r>
              <a:rPr lang="es-ES_tradnl" dirty="0"/>
              <a:t>[30], *</a:t>
            </a:r>
            <a:r>
              <a:rPr lang="es-ES_tradnl" dirty="0" err="1"/>
              <a:t>px</a:t>
            </a:r>
            <a:r>
              <a:rPr lang="es-ES_tradnl" dirty="0"/>
              <a:t>,*</a:t>
            </a:r>
            <a:r>
              <a:rPr lang="es-ES_tradnl" dirty="0" err="1"/>
              <a:t>vvet</a:t>
            </a:r>
            <a:r>
              <a:rPr lang="es-ES_tradnl" dirty="0"/>
              <a:t>;</a:t>
            </a:r>
            <a:endParaRPr lang="pt-BR" dirty="0"/>
          </a:p>
          <a:p>
            <a:r>
              <a:rPr lang="es-ES_tradnl" dirty="0"/>
              <a:t> </a:t>
            </a:r>
            <a:endParaRPr lang="pt-BR" dirty="0"/>
          </a:p>
          <a:p>
            <a:r>
              <a:rPr lang="pt-BR" dirty="0" err="1"/>
              <a:t>px</a:t>
            </a:r>
            <a:r>
              <a:rPr lang="pt-BR" dirty="0"/>
              <a:t> = &amp;x;		     // atribui o endereço de x para </a:t>
            </a:r>
            <a:r>
              <a:rPr lang="pt-BR" dirty="0" err="1"/>
              <a:t>px</a:t>
            </a:r>
            <a:endParaRPr lang="pt-BR" dirty="0"/>
          </a:p>
          <a:p>
            <a:r>
              <a:rPr lang="pt-BR" dirty="0" err="1"/>
              <a:t>vvet</a:t>
            </a:r>
            <a:r>
              <a:rPr lang="pt-BR" dirty="0"/>
              <a:t> = </a:t>
            </a:r>
            <a:r>
              <a:rPr lang="pt-BR" dirty="0" err="1"/>
              <a:t>wt</a:t>
            </a:r>
            <a:r>
              <a:rPr lang="pt-BR" dirty="0"/>
              <a:t>; 		// </a:t>
            </a:r>
            <a:r>
              <a:rPr lang="pt-BR" dirty="0">
                <a:solidFill>
                  <a:srgbClr val="00B0F0"/>
                </a:solidFill>
              </a:rPr>
              <a:t>CUIDADO</a:t>
            </a:r>
            <a:r>
              <a:rPr lang="pt-BR" dirty="0"/>
              <a:t> - atribui o endereço de </a:t>
            </a:r>
            <a:r>
              <a:rPr lang="pt-BR" dirty="0" err="1">
                <a:solidFill>
                  <a:srgbClr val="00B0F0"/>
                </a:solidFill>
              </a:rPr>
              <a:t>wt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para </a:t>
            </a:r>
            <a:r>
              <a:rPr lang="pt-BR" dirty="0" err="1"/>
              <a:t>vvet</a:t>
            </a:r>
            <a:endParaRPr lang="pt-BR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2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2FCE4042-0540-40B7-B943-2411F8E32FA7}"/>
              </a:ext>
            </a:extLst>
          </p:cNvPr>
          <p:cNvSpPr/>
          <p:nvPr/>
        </p:nvSpPr>
        <p:spPr>
          <a:xfrm>
            <a:off x="8052152" y="5602896"/>
            <a:ext cx="1027193" cy="105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Exemplo:</a:t>
            </a:r>
          </a:p>
          <a:p>
            <a:r>
              <a:rPr lang="en-US" dirty="0" err="1"/>
              <a:t>int</a:t>
            </a: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  =  12;</a:t>
            </a:r>
            <a:endParaRPr lang="pt-BR" dirty="0"/>
          </a:p>
          <a:p>
            <a:r>
              <a:rPr lang="en-US" dirty="0"/>
              <a:t>char	c  =  90;</a:t>
            </a:r>
            <a:endParaRPr lang="pt-BR" dirty="0"/>
          </a:p>
          <a:p>
            <a:r>
              <a:rPr lang="en-US" dirty="0"/>
              <a:t>float	f  =  7.5;</a:t>
            </a:r>
            <a:endParaRPr lang="pt-BR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r>
              <a:rPr lang="pt-BR" dirty="0"/>
              <a:t>Como, então, um ponteiro pode apontar para uma variável que ocupe múltiplos bytes?</a:t>
            </a:r>
          </a:p>
          <a:p>
            <a:r>
              <a:rPr lang="pt-BR" dirty="0"/>
              <a:t> </a:t>
            </a:r>
          </a:p>
          <a:p>
            <a:pPr algn="ctr"/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O endereço de uma variável é apenas o endereço do seu byte de nº mais baixo, ou seja, para o primeiro e único byte ou o primeiro de 4 bytes, etc.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 - IMPORTANTE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ADDF48F-010D-4666-84F0-C1707C4600E6}"/>
              </a:ext>
            </a:extLst>
          </p:cNvPr>
          <p:cNvGrpSpPr/>
          <p:nvPr/>
        </p:nvGrpSpPr>
        <p:grpSpPr>
          <a:xfrm>
            <a:off x="5242831" y="1177855"/>
            <a:ext cx="3243586" cy="2717689"/>
            <a:chOff x="4808566" y="3916870"/>
            <a:chExt cx="3243586" cy="2717689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820DC4AE-E2C3-4F64-940C-557E457FEC22}"/>
                </a:ext>
              </a:extLst>
            </p:cNvPr>
            <p:cNvGrpSpPr/>
            <p:nvPr/>
          </p:nvGrpSpPr>
          <p:grpSpPr>
            <a:xfrm>
              <a:off x="4808566" y="3916870"/>
              <a:ext cx="3243586" cy="2717689"/>
              <a:chOff x="4808566" y="3916870"/>
              <a:chExt cx="3243586" cy="2717689"/>
            </a:xfrm>
          </p:grpSpPr>
          <p:grpSp>
            <p:nvGrpSpPr>
              <p:cNvPr id="2" name="Agrupar 1">
                <a:extLst>
                  <a:ext uri="{FF2B5EF4-FFF2-40B4-BE49-F238E27FC236}">
                    <a16:creationId xmlns:a16="http://schemas.microsoft.com/office/drawing/2014/main" id="{F7898377-1FF0-4ED8-BD88-C87F4DA3F2C7}"/>
                  </a:ext>
                </a:extLst>
              </p:cNvPr>
              <p:cNvGrpSpPr/>
              <p:nvPr/>
            </p:nvGrpSpPr>
            <p:grpSpPr>
              <a:xfrm>
                <a:off x="4808566" y="3916870"/>
                <a:ext cx="3243586" cy="2717689"/>
                <a:chOff x="4660631" y="3049506"/>
                <a:chExt cx="3243586" cy="2717689"/>
              </a:xfrm>
            </p:grpSpPr>
            <p:grpSp>
              <p:nvGrpSpPr>
                <p:cNvPr id="6" name="Agrupar 5">
                  <a:extLst>
                    <a:ext uri="{FF2B5EF4-FFF2-40B4-BE49-F238E27FC236}">
                      <a16:creationId xmlns:a16="http://schemas.microsoft.com/office/drawing/2014/main" id="{00A95323-E1B0-443D-8E3F-99E656E33057}"/>
                    </a:ext>
                  </a:extLst>
                </p:cNvPr>
                <p:cNvGrpSpPr/>
                <p:nvPr/>
              </p:nvGrpSpPr>
              <p:grpSpPr>
                <a:xfrm>
                  <a:off x="4660631" y="3049506"/>
                  <a:ext cx="3243586" cy="2717689"/>
                  <a:chOff x="186084" y="2686241"/>
                  <a:chExt cx="3243586" cy="2717689"/>
                </a:xfrm>
              </p:grpSpPr>
              <p:grpSp>
                <p:nvGrpSpPr>
                  <p:cNvPr id="7" name="Agrupar 6">
                    <a:extLst>
                      <a:ext uri="{FF2B5EF4-FFF2-40B4-BE49-F238E27FC236}">
                        <a16:creationId xmlns:a16="http://schemas.microsoft.com/office/drawing/2014/main" id="{49A2075F-9E02-4043-ABDD-245F3B36CF1E}"/>
                      </a:ext>
                    </a:extLst>
                  </p:cNvPr>
                  <p:cNvGrpSpPr/>
                  <p:nvPr/>
                </p:nvGrpSpPr>
                <p:grpSpPr>
                  <a:xfrm>
                    <a:off x="186084" y="2686242"/>
                    <a:ext cx="3243586" cy="2717688"/>
                    <a:chOff x="651359" y="2281355"/>
                    <a:chExt cx="3243586" cy="2717688"/>
                  </a:xfrm>
                </p:grpSpPr>
                <p:grpSp>
                  <p:nvGrpSpPr>
                    <p:cNvPr id="13" name="Agrupar 12">
                      <a:extLst>
                        <a:ext uri="{FF2B5EF4-FFF2-40B4-BE49-F238E27FC236}">
                          <a16:creationId xmlns:a16="http://schemas.microsoft.com/office/drawing/2014/main" id="{AB2316EE-2012-4885-B973-062B89D76E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359" y="2281355"/>
                      <a:ext cx="2950235" cy="2717688"/>
                      <a:chOff x="648746" y="2546786"/>
                      <a:chExt cx="2950235" cy="2717688"/>
                    </a:xfrm>
                  </p:grpSpPr>
                  <p:grpSp>
                    <p:nvGrpSpPr>
                      <p:cNvPr id="15" name="Agrupar 14">
                        <a:extLst>
                          <a:ext uri="{FF2B5EF4-FFF2-40B4-BE49-F238E27FC236}">
                            <a16:creationId xmlns:a16="http://schemas.microsoft.com/office/drawing/2014/main" id="{AD46C960-CA6E-4AED-A07C-FB6CDC9F93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746" y="2546786"/>
                        <a:ext cx="2080317" cy="2717688"/>
                        <a:chOff x="3372995" y="3184340"/>
                        <a:chExt cx="2339028" cy="2972718"/>
                      </a:xfrm>
                    </p:grpSpPr>
                    <p:grpSp>
                      <p:nvGrpSpPr>
                        <p:cNvPr id="18" name="Agrupar 17">
                          <a:extLst>
                            <a:ext uri="{FF2B5EF4-FFF2-40B4-BE49-F238E27FC236}">
                              <a16:creationId xmlns:a16="http://schemas.microsoft.com/office/drawing/2014/main" id="{45C1D893-A4ED-4513-B588-020D349AA6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16978" y="3200618"/>
                          <a:ext cx="1695045" cy="2956440"/>
                          <a:chOff x="3726468" y="1330553"/>
                          <a:chExt cx="1695045" cy="2956440"/>
                        </a:xfrm>
                      </p:grpSpPr>
                      <p:sp>
                        <p:nvSpPr>
                          <p:cNvPr id="20" name="Retângulo 19">
                            <a:extLst>
                              <a:ext uri="{FF2B5EF4-FFF2-40B4-BE49-F238E27FC236}">
                                <a16:creationId xmlns:a16="http://schemas.microsoft.com/office/drawing/2014/main" id="{DC0E0B22-63EB-499A-A6EA-C603A120C8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1330554"/>
                            <a:ext cx="1679331" cy="2956439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1" name="Retângulo 20">
                            <a:extLst>
                              <a:ext uri="{FF2B5EF4-FFF2-40B4-BE49-F238E27FC236}">
                                <a16:creationId xmlns:a16="http://schemas.microsoft.com/office/drawing/2014/main" id="{2EC7E777-6EA1-4C31-8AEB-BB25CF3BCAB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2477656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2" name="Retângulo 21">
                            <a:extLst>
                              <a:ext uri="{FF2B5EF4-FFF2-40B4-BE49-F238E27FC236}">
                                <a16:creationId xmlns:a16="http://schemas.microsoft.com/office/drawing/2014/main" id="{66978DB9-CF74-4730-84A3-87EF2DF9EDB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26468" y="1330553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3" name="Retângulo 22">
                            <a:extLst>
                              <a:ext uri="{FF2B5EF4-FFF2-40B4-BE49-F238E27FC236}">
                                <a16:creationId xmlns:a16="http://schemas.microsoft.com/office/drawing/2014/main" id="{F0B72BA5-9DC4-4123-8538-346111C60A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1608062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4" name="Retângulo 23">
                            <a:extLst>
                              <a:ext uri="{FF2B5EF4-FFF2-40B4-BE49-F238E27FC236}">
                                <a16:creationId xmlns:a16="http://schemas.microsoft.com/office/drawing/2014/main" id="{39850095-B2A2-40BB-8C2F-88EB47B509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2182" y="1890615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5" name="Retângulo 24">
                            <a:extLst>
                              <a:ext uri="{FF2B5EF4-FFF2-40B4-BE49-F238E27FC236}">
                                <a16:creationId xmlns:a16="http://schemas.microsoft.com/office/drawing/2014/main" id="{BD38678E-225B-4EBE-9247-EB2D89ED7A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5270" y="2191152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26" name="Retângulo 25">
                            <a:extLst>
                              <a:ext uri="{FF2B5EF4-FFF2-40B4-BE49-F238E27FC236}">
                                <a16:creationId xmlns:a16="http://schemas.microsoft.com/office/drawing/2014/main" id="{392F97EA-712F-4430-8CEC-1D7D2CB167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5270" y="2776846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19" name="CaixaDeTexto 18">
                          <a:extLst>
                            <a:ext uri="{FF2B5EF4-FFF2-40B4-BE49-F238E27FC236}">
                              <a16:creationId xmlns:a16="http://schemas.microsoft.com/office/drawing/2014/main" id="{B816C710-3AA1-4491-8C88-0C6E41869C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2995" y="3184340"/>
                          <a:ext cx="973541" cy="27269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sz="1700" dirty="0"/>
                            <a:t>1000</a:t>
                          </a:r>
                        </a:p>
                        <a:p>
                          <a:r>
                            <a:rPr lang="pt-BR" sz="1700" dirty="0"/>
                            <a:t>1001</a:t>
                          </a:r>
                        </a:p>
                        <a:p>
                          <a:r>
                            <a:rPr lang="pt-BR" sz="1700" dirty="0"/>
                            <a:t>1002</a:t>
                          </a:r>
                        </a:p>
                        <a:p>
                          <a:r>
                            <a:rPr lang="pt-BR" sz="1700" dirty="0"/>
                            <a:t>1003</a:t>
                          </a:r>
                        </a:p>
                        <a:p>
                          <a:r>
                            <a:rPr lang="pt-BR" sz="1700" dirty="0"/>
                            <a:t>1004</a:t>
                          </a:r>
                        </a:p>
                        <a:p>
                          <a:r>
                            <a:rPr lang="pt-BR" sz="1700" dirty="0"/>
                            <a:t>1005</a:t>
                          </a:r>
                        </a:p>
                        <a:p>
                          <a:r>
                            <a:rPr lang="pt-BR" sz="1700" dirty="0"/>
                            <a:t>1006</a:t>
                          </a:r>
                        </a:p>
                        <a:p>
                          <a:r>
                            <a:rPr lang="pt-BR" sz="1700" dirty="0"/>
                            <a:t>1007</a:t>
                          </a:r>
                        </a:p>
                        <a:p>
                          <a:r>
                            <a:rPr lang="pt-BR" sz="1700" dirty="0"/>
                            <a:t>1008</a:t>
                          </a:r>
                          <a:endParaRPr lang="pt-BR" sz="2000" dirty="0"/>
                        </a:p>
                      </p:txBody>
                    </p:sp>
                  </p:grpSp>
                  <p:sp>
                    <p:nvSpPr>
                      <p:cNvPr id="16" name="CaixaDeTexto 15">
                        <a:extLst>
                          <a:ext uri="{FF2B5EF4-FFF2-40B4-BE49-F238E27FC236}">
                            <a16:creationId xmlns:a16="http://schemas.microsoft.com/office/drawing/2014/main" id="{0063EA2E-4B08-409C-9EAA-B37C1ADB4E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599" y="3174559"/>
                        <a:ext cx="5493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/>
                          <a:t>   </a:t>
                        </a:r>
                      </a:p>
                    </p:txBody>
                  </p:sp>
                  <p:sp>
                    <p:nvSpPr>
                      <p:cNvPr id="17" name="CaixaDeTexto 16">
                        <a:extLst>
                          <a:ext uri="{FF2B5EF4-FFF2-40B4-BE49-F238E27FC236}">
                            <a16:creationId xmlns:a16="http://schemas.microsoft.com/office/drawing/2014/main" id="{67F956BA-24CF-4B74-92AE-3A5834556A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594" y="2938210"/>
                        <a:ext cx="5493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/>
                          <a:t>i</a:t>
                        </a:r>
                      </a:p>
                    </p:txBody>
                  </p:sp>
                </p:grpSp>
                <p:sp>
                  <p:nvSpPr>
                    <p:cNvPr id="14" name="CaixaDeTexto 13">
                      <a:extLst>
                        <a:ext uri="{FF2B5EF4-FFF2-40B4-BE49-F238E27FC236}">
                          <a16:creationId xmlns:a16="http://schemas.microsoft.com/office/drawing/2014/main" id="{16052C4E-0C6D-434B-B60C-B4870DE95F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207" y="3967380"/>
                      <a:ext cx="8427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</a:t>
                      </a:r>
                    </a:p>
                  </p:txBody>
                </p:sp>
              </p:grpSp>
              <p:sp>
                <p:nvSpPr>
                  <p:cNvPr id="8" name="Chave Direita 7">
                    <a:extLst>
                      <a:ext uri="{FF2B5EF4-FFF2-40B4-BE49-F238E27FC236}">
                        <a16:creationId xmlns:a16="http://schemas.microsoft.com/office/drawing/2014/main" id="{FAF454EA-74AB-493E-A202-439E6E4FC6D7}"/>
                      </a:ext>
                    </a:extLst>
                  </p:cNvPr>
                  <p:cNvSpPr/>
                  <p:nvPr/>
                </p:nvSpPr>
                <p:spPr>
                  <a:xfrm>
                    <a:off x="2282449" y="2686241"/>
                    <a:ext cx="289171" cy="1051741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Chave Direita 8">
                    <a:extLst>
                      <a:ext uri="{FF2B5EF4-FFF2-40B4-BE49-F238E27FC236}">
                        <a16:creationId xmlns:a16="http://schemas.microsoft.com/office/drawing/2014/main" id="{09E273F2-116C-429D-B981-4432B1364E1A}"/>
                      </a:ext>
                    </a:extLst>
                  </p:cNvPr>
                  <p:cNvSpPr/>
                  <p:nvPr/>
                </p:nvSpPr>
                <p:spPr>
                  <a:xfrm>
                    <a:off x="2273826" y="4027053"/>
                    <a:ext cx="289171" cy="1051741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Retângulo 9">
                    <a:extLst>
                      <a:ext uri="{FF2B5EF4-FFF2-40B4-BE49-F238E27FC236}">
                        <a16:creationId xmlns:a16="http://schemas.microsoft.com/office/drawing/2014/main" id="{B700B505-F467-483B-BC01-E68AE8B04331}"/>
                      </a:ext>
                    </a:extLst>
                  </p:cNvPr>
                  <p:cNvSpPr/>
                  <p:nvPr/>
                </p:nvSpPr>
                <p:spPr>
                  <a:xfrm>
                    <a:off x="769523" y="4288750"/>
                    <a:ext cx="1493587" cy="25132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Retângulo 10">
                    <a:extLst>
                      <a:ext uri="{FF2B5EF4-FFF2-40B4-BE49-F238E27FC236}">
                        <a16:creationId xmlns:a16="http://schemas.microsoft.com/office/drawing/2014/main" id="{94C07F32-2B5A-49A7-8563-EAB3D0F9FA53}"/>
                      </a:ext>
                    </a:extLst>
                  </p:cNvPr>
                  <p:cNvSpPr/>
                  <p:nvPr/>
                </p:nvSpPr>
                <p:spPr>
                  <a:xfrm>
                    <a:off x="766666" y="4556933"/>
                    <a:ext cx="1493587" cy="25132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12" name="Conector reto 11">
                    <a:extLst>
                      <a:ext uri="{FF2B5EF4-FFF2-40B4-BE49-F238E27FC236}">
                        <a16:creationId xmlns:a16="http://schemas.microsoft.com/office/drawing/2014/main" id="{F4BF38C9-166B-47AE-BABF-C789EE564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666" y="3737982"/>
                    <a:ext cx="1493587" cy="1004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3A122A5D-24D3-4805-84BA-1B7AC3BCC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864" y="4382815"/>
                  <a:ext cx="1493587" cy="100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D132CD57-911C-49E9-89BD-3CA6E79F8881}"/>
                    </a:ext>
                  </a:extLst>
                </p:cNvPr>
                <p:cNvSpPr/>
                <p:nvPr/>
              </p:nvSpPr>
              <p:spPr>
                <a:xfrm>
                  <a:off x="5241213" y="5191192"/>
                  <a:ext cx="1493587" cy="2513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B66E88E-CC3F-4A44-8EA1-3381A0AD7CE4}"/>
                  </a:ext>
                </a:extLst>
              </p:cNvPr>
              <p:cNvSpPr txBox="1"/>
              <p:nvPr/>
            </p:nvSpPr>
            <p:spPr>
              <a:xfrm>
                <a:off x="7224126" y="4913976"/>
                <a:ext cx="54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946CF92-014D-4295-B3C3-88E7269F55BD}"/>
                </a:ext>
              </a:extLst>
            </p:cNvPr>
            <p:cNvSpPr txBox="1"/>
            <p:nvPr/>
          </p:nvSpPr>
          <p:spPr>
            <a:xfrm>
              <a:off x="5885449" y="4250290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C21E01BA-4815-4E46-9B58-E2BF03343A42}"/>
                </a:ext>
              </a:extLst>
            </p:cNvPr>
            <p:cNvSpPr txBox="1"/>
            <p:nvPr/>
          </p:nvSpPr>
          <p:spPr>
            <a:xfrm>
              <a:off x="5861247" y="5565706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7.5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83A18E9-FA18-497F-BDE6-8ACEC74D0AE2}"/>
                </a:ext>
              </a:extLst>
            </p:cNvPr>
            <p:cNvSpPr txBox="1"/>
            <p:nvPr/>
          </p:nvSpPr>
          <p:spPr>
            <a:xfrm>
              <a:off x="5881942" y="4937409"/>
              <a:ext cx="54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70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B34FEAC2-65D0-463C-B7D1-EAE8C8CB0895}"/>
              </a:ext>
            </a:extLst>
          </p:cNvPr>
          <p:cNvSpPr/>
          <p:nvPr/>
        </p:nvSpPr>
        <p:spPr>
          <a:xfrm>
            <a:off x="7860145" y="5514109"/>
            <a:ext cx="1117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376" y="1062317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Ao declararmos ponteiros para o exemplo anterior, teremos: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31272" y="1789130"/>
            <a:ext cx="462708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	   </a:t>
            </a:r>
            <a:r>
              <a:rPr lang="en-US" sz="2000" dirty="0" err="1"/>
              <a:t>i</a:t>
            </a:r>
            <a:r>
              <a:rPr lang="en-US" sz="2000" dirty="0"/>
              <a:t>=12, *</a:t>
            </a:r>
            <a:r>
              <a:rPr lang="en-US" sz="2000" dirty="0" err="1"/>
              <a:t>p_i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en-US" sz="2000" dirty="0"/>
              <a:t>char	   c=90,*</a:t>
            </a:r>
            <a:r>
              <a:rPr lang="en-US" sz="2000" dirty="0" err="1"/>
              <a:t>p_c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en-US" sz="2000" dirty="0"/>
              <a:t>float  f=7.5,*</a:t>
            </a:r>
            <a:r>
              <a:rPr lang="en-US" sz="2000" dirty="0" err="1"/>
              <a:t>p_f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pt-BR" sz="2000" dirty="0"/>
              <a:t>Portanto:</a:t>
            </a:r>
          </a:p>
          <a:p>
            <a:endParaRPr lang="pt-BR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941842" y="1695605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70DACB46-C8C0-4C21-A4E9-C35A27AA61E2}"/>
              </a:ext>
            </a:extLst>
          </p:cNvPr>
          <p:cNvGrpSpPr/>
          <p:nvPr/>
        </p:nvGrpSpPr>
        <p:grpSpPr>
          <a:xfrm>
            <a:off x="6192483" y="2003353"/>
            <a:ext cx="3243586" cy="4264068"/>
            <a:chOff x="4808566" y="3916870"/>
            <a:chExt cx="3243586" cy="4264068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28E0AA7A-8461-449E-8F97-9F87B89CD40D}"/>
                </a:ext>
              </a:extLst>
            </p:cNvPr>
            <p:cNvGrpSpPr/>
            <p:nvPr/>
          </p:nvGrpSpPr>
          <p:grpSpPr>
            <a:xfrm>
              <a:off x="4808566" y="3916870"/>
              <a:ext cx="3243586" cy="4264068"/>
              <a:chOff x="4808566" y="3916870"/>
              <a:chExt cx="3243586" cy="4264068"/>
            </a:xfrm>
          </p:grpSpPr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FD3565F9-50B0-4EDA-A742-18A902B24C3D}"/>
                  </a:ext>
                </a:extLst>
              </p:cNvPr>
              <p:cNvGrpSpPr/>
              <p:nvPr/>
            </p:nvGrpSpPr>
            <p:grpSpPr>
              <a:xfrm>
                <a:off x="4808566" y="3916870"/>
                <a:ext cx="3243586" cy="4264068"/>
                <a:chOff x="4660631" y="3049506"/>
                <a:chExt cx="3243586" cy="4264068"/>
              </a:xfrm>
            </p:grpSpPr>
            <p:grpSp>
              <p:nvGrpSpPr>
                <p:cNvPr id="60" name="Agrupar 59">
                  <a:extLst>
                    <a:ext uri="{FF2B5EF4-FFF2-40B4-BE49-F238E27FC236}">
                      <a16:creationId xmlns:a16="http://schemas.microsoft.com/office/drawing/2014/main" id="{FC60BE6A-F162-4A82-A175-766A32C8C602}"/>
                    </a:ext>
                  </a:extLst>
                </p:cNvPr>
                <p:cNvGrpSpPr/>
                <p:nvPr/>
              </p:nvGrpSpPr>
              <p:grpSpPr>
                <a:xfrm>
                  <a:off x="4660631" y="3049506"/>
                  <a:ext cx="3243586" cy="4264068"/>
                  <a:chOff x="186084" y="2686241"/>
                  <a:chExt cx="3243586" cy="4264068"/>
                </a:xfrm>
              </p:grpSpPr>
              <p:grpSp>
                <p:nvGrpSpPr>
                  <p:cNvPr id="63" name="Agrupar 62">
                    <a:extLst>
                      <a:ext uri="{FF2B5EF4-FFF2-40B4-BE49-F238E27FC236}">
                        <a16:creationId xmlns:a16="http://schemas.microsoft.com/office/drawing/2014/main" id="{7BF0EBDA-70EC-42EF-8D06-283CFA24F5F3}"/>
                      </a:ext>
                    </a:extLst>
                  </p:cNvPr>
                  <p:cNvGrpSpPr/>
                  <p:nvPr/>
                </p:nvGrpSpPr>
                <p:grpSpPr>
                  <a:xfrm>
                    <a:off x="186084" y="2686242"/>
                    <a:ext cx="3243586" cy="4264067"/>
                    <a:chOff x="651359" y="2281355"/>
                    <a:chExt cx="3243586" cy="4264067"/>
                  </a:xfrm>
                </p:grpSpPr>
                <p:grpSp>
                  <p:nvGrpSpPr>
                    <p:cNvPr id="69" name="Agrupar 68">
                      <a:extLst>
                        <a:ext uri="{FF2B5EF4-FFF2-40B4-BE49-F238E27FC236}">
                          <a16:creationId xmlns:a16="http://schemas.microsoft.com/office/drawing/2014/main" id="{BB7D49C8-6A47-45B7-B73F-29DB93C873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1359" y="2281355"/>
                      <a:ext cx="2950235" cy="4264067"/>
                      <a:chOff x="648746" y="2546786"/>
                      <a:chExt cx="2950235" cy="4264067"/>
                    </a:xfrm>
                  </p:grpSpPr>
                  <p:grpSp>
                    <p:nvGrpSpPr>
                      <p:cNvPr id="71" name="Agrupar 70">
                        <a:extLst>
                          <a:ext uri="{FF2B5EF4-FFF2-40B4-BE49-F238E27FC236}">
                            <a16:creationId xmlns:a16="http://schemas.microsoft.com/office/drawing/2014/main" id="{915E23B6-6B66-47A5-8B98-5DF566AE34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8746" y="2546786"/>
                        <a:ext cx="2080317" cy="4264067"/>
                        <a:chOff x="3372995" y="3184340"/>
                        <a:chExt cx="2339028" cy="4664210"/>
                      </a:xfrm>
                    </p:grpSpPr>
                    <p:grpSp>
                      <p:nvGrpSpPr>
                        <p:cNvPr id="74" name="Agrupar 73">
                          <a:extLst>
                            <a:ext uri="{FF2B5EF4-FFF2-40B4-BE49-F238E27FC236}">
                              <a16:creationId xmlns:a16="http://schemas.microsoft.com/office/drawing/2014/main" id="{E1FE6546-FFD7-42DA-844F-7021EC4EDF5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16978" y="3200618"/>
                          <a:ext cx="1695045" cy="4647932"/>
                          <a:chOff x="3726468" y="1330553"/>
                          <a:chExt cx="1695045" cy="4647932"/>
                        </a:xfrm>
                      </p:grpSpPr>
                      <p:sp>
                        <p:nvSpPr>
                          <p:cNvPr id="76" name="Retângulo 75">
                            <a:extLst>
                              <a:ext uri="{FF2B5EF4-FFF2-40B4-BE49-F238E27FC236}">
                                <a16:creationId xmlns:a16="http://schemas.microsoft.com/office/drawing/2014/main" id="{23F026EE-3809-47E5-A268-BF52DC4079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1330554"/>
                            <a:ext cx="1679331" cy="4647931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7" name="Retângulo 76">
                            <a:extLst>
                              <a:ext uri="{FF2B5EF4-FFF2-40B4-BE49-F238E27FC236}">
                                <a16:creationId xmlns:a16="http://schemas.microsoft.com/office/drawing/2014/main" id="{87FF8B91-A91D-4FBC-9A03-BC83CB0F83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2477656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8" name="Retângulo 77">
                            <a:extLst>
                              <a:ext uri="{FF2B5EF4-FFF2-40B4-BE49-F238E27FC236}">
                                <a16:creationId xmlns:a16="http://schemas.microsoft.com/office/drawing/2014/main" id="{77EE1101-0900-4458-8A3E-5BA949B818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26468" y="1330553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79" name="Retângulo 78">
                            <a:extLst>
                              <a:ext uri="{FF2B5EF4-FFF2-40B4-BE49-F238E27FC236}">
                                <a16:creationId xmlns:a16="http://schemas.microsoft.com/office/drawing/2014/main" id="{AB04DCA8-FE35-416E-B9C6-BDAF5CB8D0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2333" y="1608062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0" name="Retângulo 79">
                            <a:extLst>
                              <a:ext uri="{FF2B5EF4-FFF2-40B4-BE49-F238E27FC236}">
                                <a16:creationId xmlns:a16="http://schemas.microsoft.com/office/drawing/2014/main" id="{EF948310-BA2F-4F4C-806D-F3B3BE3E2B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42182" y="1890615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1" name="Retângulo 80">
                            <a:extLst>
                              <a:ext uri="{FF2B5EF4-FFF2-40B4-BE49-F238E27FC236}">
                                <a16:creationId xmlns:a16="http://schemas.microsoft.com/office/drawing/2014/main" id="{960E898B-5A00-4893-8225-9CC6669741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5270" y="2191152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  <p:sp>
                        <p:nvSpPr>
                          <p:cNvPr id="82" name="Retângulo 81">
                            <a:extLst>
                              <a:ext uri="{FF2B5EF4-FFF2-40B4-BE49-F238E27FC236}">
                                <a16:creationId xmlns:a16="http://schemas.microsoft.com/office/drawing/2014/main" id="{C38C19AC-232C-43DE-98C7-0D1FB108268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735270" y="2776846"/>
                            <a:ext cx="1679331" cy="274905"/>
                          </a:xfrm>
                          <a:prstGeom prst="rect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3">
                            <a:schemeClr val="accent1"/>
                          </a:fillRef>
                          <a:effectRef idx="2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pt-BR"/>
                          </a:p>
                        </p:txBody>
                      </p:sp>
                    </p:grpSp>
                    <p:sp>
                      <p:nvSpPr>
                        <p:cNvPr id="75" name="CaixaDeTexto 74">
                          <a:extLst>
                            <a:ext uri="{FF2B5EF4-FFF2-40B4-BE49-F238E27FC236}">
                              <a16:creationId xmlns:a16="http://schemas.microsoft.com/office/drawing/2014/main" id="{8BD52800-3D3C-47B0-904D-8A401008351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72995" y="3184340"/>
                          <a:ext cx="973541" cy="272693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pt-BR" sz="1700" dirty="0"/>
                            <a:t>1000</a:t>
                          </a:r>
                        </a:p>
                        <a:p>
                          <a:r>
                            <a:rPr lang="pt-BR" sz="1700" dirty="0"/>
                            <a:t>1001</a:t>
                          </a:r>
                        </a:p>
                        <a:p>
                          <a:r>
                            <a:rPr lang="pt-BR" sz="1700" dirty="0"/>
                            <a:t>1002</a:t>
                          </a:r>
                        </a:p>
                        <a:p>
                          <a:r>
                            <a:rPr lang="pt-BR" sz="1700" dirty="0"/>
                            <a:t>1003</a:t>
                          </a:r>
                        </a:p>
                        <a:p>
                          <a:r>
                            <a:rPr lang="pt-BR" sz="1700" dirty="0"/>
                            <a:t>1004</a:t>
                          </a:r>
                        </a:p>
                        <a:p>
                          <a:r>
                            <a:rPr lang="pt-BR" sz="1700" dirty="0"/>
                            <a:t>1005</a:t>
                          </a:r>
                        </a:p>
                        <a:p>
                          <a:r>
                            <a:rPr lang="pt-BR" sz="1700" dirty="0"/>
                            <a:t>1006</a:t>
                          </a:r>
                        </a:p>
                        <a:p>
                          <a:r>
                            <a:rPr lang="pt-BR" sz="1700" dirty="0"/>
                            <a:t>1007</a:t>
                          </a:r>
                        </a:p>
                        <a:p>
                          <a:r>
                            <a:rPr lang="pt-BR" sz="1700" dirty="0"/>
                            <a:t>1008</a:t>
                          </a:r>
                          <a:endParaRPr lang="pt-BR" sz="2000" dirty="0"/>
                        </a:p>
                      </p:txBody>
                    </p:sp>
                  </p:grpSp>
                  <p:sp>
                    <p:nvSpPr>
                      <p:cNvPr id="72" name="CaixaDeTexto 71">
                        <a:extLst>
                          <a:ext uri="{FF2B5EF4-FFF2-40B4-BE49-F238E27FC236}">
                            <a16:creationId xmlns:a16="http://schemas.microsoft.com/office/drawing/2014/main" id="{5A5C57EA-818C-44B4-A6F8-96AF1FA475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3599" y="3174559"/>
                        <a:ext cx="5493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/>
                          <a:t>   </a:t>
                        </a:r>
                      </a:p>
                    </p:txBody>
                  </p:sp>
                  <p:sp>
                    <p:nvSpPr>
                      <p:cNvPr id="73" name="CaixaDeTexto 72">
                        <a:extLst>
                          <a:ext uri="{FF2B5EF4-FFF2-40B4-BE49-F238E27FC236}">
                            <a16:creationId xmlns:a16="http://schemas.microsoft.com/office/drawing/2014/main" id="{8224E96A-87B1-47B5-8D96-0AECF7DE9D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594" y="2938210"/>
                        <a:ext cx="5493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pt-BR" dirty="0"/>
                          <a:t>i</a:t>
                        </a:r>
                      </a:p>
                    </p:txBody>
                  </p:sp>
                </p:grpSp>
                <p:sp>
                  <p:nvSpPr>
                    <p:cNvPr id="70" name="CaixaDeTexto 69">
                      <a:extLst>
                        <a:ext uri="{FF2B5EF4-FFF2-40B4-BE49-F238E27FC236}">
                          <a16:creationId xmlns:a16="http://schemas.microsoft.com/office/drawing/2014/main" id="{30DC6555-CC36-412E-8CE4-D7CF4735D4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207" y="3967380"/>
                      <a:ext cx="8427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</a:t>
                      </a:r>
                    </a:p>
                  </p:txBody>
                </p:sp>
              </p:grpSp>
              <p:sp>
                <p:nvSpPr>
                  <p:cNvPr id="64" name="Chave Direita 63">
                    <a:extLst>
                      <a:ext uri="{FF2B5EF4-FFF2-40B4-BE49-F238E27FC236}">
                        <a16:creationId xmlns:a16="http://schemas.microsoft.com/office/drawing/2014/main" id="{EB724568-F3D5-47CA-9F0F-91E4E7BD8F31}"/>
                      </a:ext>
                    </a:extLst>
                  </p:cNvPr>
                  <p:cNvSpPr/>
                  <p:nvPr/>
                </p:nvSpPr>
                <p:spPr>
                  <a:xfrm>
                    <a:off x="2282449" y="2686241"/>
                    <a:ext cx="289171" cy="1051741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Chave Direita 64">
                    <a:extLst>
                      <a:ext uri="{FF2B5EF4-FFF2-40B4-BE49-F238E27FC236}">
                        <a16:creationId xmlns:a16="http://schemas.microsoft.com/office/drawing/2014/main" id="{27F922D1-EB06-485B-8A17-22F9C4B1C1C6}"/>
                      </a:ext>
                    </a:extLst>
                  </p:cNvPr>
                  <p:cNvSpPr/>
                  <p:nvPr/>
                </p:nvSpPr>
                <p:spPr>
                  <a:xfrm>
                    <a:off x="2273826" y="4027053"/>
                    <a:ext cx="289171" cy="1051741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Retângulo 65">
                    <a:extLst>
                      <a:ext uri="{FF2B5EF4-FFF2-40B4-BE49-F238E27FC236}">
                        <a16:creationId xmlns:a16="http://schemas.microsoft.com/office/drawing/2014/main" id="{010B36A5-6A7F-4BD7-A8B2-45883EB0E946}"/>
                      </a:ext>
                    </a:extLst>
                  </p:cNvPr>
                  <p:cNvSpPr/>
                  <p:nvPr/>
                </p:nvSpPr>
                <p:spPr>
                  <a:xfrm>
                    <a:off x="769523" y="4288750"/>
                    <a:ext cx="1493587" cy="25132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Retângulo 66">
                    <a:extLst>
                      <a:ext uri="{FF2B5EF4-FFF2-40B4-BE49-F238E27FC236}">
                        <a16:creationId xmlns:a16="http://schemas.microsoft.com/office/drawing/2014/main" id="{53C73DA6-D698-4BBD-ACB5-936524BA526B}"/>
                      </a:ext>
                    </a:extLst>
                  </p:cNvPr>
                  <p:cNvSpPr/>
                  <p:nvPr/>
                </p:nvSpPr>
                <p:spPr>
                  <a:xfrm>
                    <a:off x="766666" y="4556933"/>
                    <a:ext cx="1493587" cy="251321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cxnSp>
                <p:nvCxnSpPr>
                  <p:cNvPr id="68" name="Conector reto 67">
                    <a:extLst>
                      <a:ext uri="{FF2B5EF4-FFF2-40B4-BE49-F238E27FC236}">
                        <a16:creationId xmlns:a16="http://schemas.microsoft.com/office/drawing/2014/main" id="{760747CA-82F8-4AB8-A30A-FE6C639AC9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6666" y="3737982"/>
                    <a:ext cx="1493587" cy="1004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Conector reto 60">
                  <a:extLst>
                    <a:ext uri="{FF2B5EF4-FFF2-40B4-BE49-F238E27FC236}">
                      <a16:creationId xmlns:a16="http://schemas.microsoft.com/office/drawing/2014/main" id="{B5C048CD-C891-4F5C-8A73-CB68C86ED8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3864" y="4382815"/>
                  <a:ext cx="1493587" cy="10040"/>
                </a:xfrm>
                <a:prstGeom prst="line">
                  <a:avLst/>
                </a:prstGeom>
                <a:ln>
                  <a:solidFill>
                    <a:srgbClr val="FFC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tângulo 61">
                  <a:extLst>
                    <a:ext uri="{FF2B5EF4-FFF2-40B4-BE49-F238E27FC236}">
                      <a16:creationId xmlns:a16="http://schemas.microsoft.com/office/drawing/2014/main" id="{21CF2DB6-B1D8-4889-BA63-B063A56285EF}"/>
                    </a:ext>
                  </a:extLst>
                </p:cNvPr>
                <p:cNvSpPr/>
                <p:nvPr/>
              </p:nvSpPr>
              <p:spPr>
                <a:xfrm>
                  <a:off x="5241213" y="5191192"/>
                  <a:ext cx="1493587" cy="2513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3895679C-C723-4365-89B3-A20FF2074AE5}"/>
                  </a:ext>
                </a:extLst>
              </p:cNvPr>
              <p:cNvSpPr txBox="1"/>
              <p:nvPr/>
            </p:nvSpPr>
            <p:spPr>
              <a:xfrm>
                <a:off x="7224126" y="4913976"/>
                <a:ext cx="54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</a:t>
                </a:r>
              </a:p>
            </p:txBody>
          </p:sp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A8DD243C-3419-4A6B-8F89-484B11A2E290}"/>
                </a:ext>
              </a:extLst>
            </p:cNvPr>
            <p:cNvSpPr txBox="1"/>
            <p:nvPr/>
          </p:nvSpPr>
          <p:spPr>
            <a:xfrm>
              <a:off x="5885449" y="4250290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12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B88FE0B6-348B-479D-BABD-3654693EFEFB}"/>
                </a:ext>
              </a:extLst>
            </p:cNvPr>
            <p:cNvSpPr txBox="1"/>
            <p:nvPr/>
          </p:nvSpPr>
          <p:spPr>
            <a:xfrm>
              <a:off x="5861247" y="5565706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7.5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EAF007AA-B0FC-4AA3-94D0-60E0BE02DCC7}"/>
                </a:ext>
              </a:extLst>
            </p:cNvPr>
            <p:cNvSpPr txBox="1"/>
            <p:nvPr/>
          </p:nvSpPr>
          <p:spPr>
            <a:xfrm>
              <a:off x="5881942" y="4937409"/>
              <a:ext cx="54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90</a:t>
              </a:r>
            </a:p>
          </p:txBody>
        </p:sp>
      </p:grpSp>
      <p:sp>
        <p:nvSpPr>
          <p:cNvPr id="84" name="Retângulo 83">
            <a:extLst>
              <a:ext uri="{FF2B5EF4-FFF2-40B4-BE49-F238E27FC236}">
                <a16:creationId xmlns:a16="http://schemas.microsoft.com/office/drawing/2014/main" id="{A0A38BD3-2AF1-479B-989A-C0CF4A780839}"/>
              </a:ext>
            </a:extLst>
          </p:cNvPr>
          <p:cNvSpPr/>
          <p:nvPr/>
        </p:nvSpPr>
        <p:spPr>
          <a:xfrm>
            <a:off x="6770453" y="4719936"/>
            <a:ext cx="1493587" cy="251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58E2376-EB1C-4362-BA6A-43BCB2F37E99}"/>
              </a:ext>
            </a:extLst>
          </p:cNvPr>
          <p:cNvSpPr/>
          <p:nvPr/>
        </p:nvSpPr>
        <p:spPr>
          <a:xfrm>
            <a:off x="6765237" y="4997996"/>
            <a:ext cx="1493587" cy="251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4688C39D-4A0F-42DB-A269-8DA704B0005C}"/>
              </a:ext>
            </a:extLst>
          </p:cNvPr>
          <p:cNvSpPr/>
          <p:nvPr/>
        </p:nvSpPr>
        <p:spPr>
          <a:xfrm>
            <a:off x="6770453" y="5278701"/>
            <a:ext cx="1493587" cy="25132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C308C8B0-B450-439A-90E9-8951B6D835F9}"/>
              </a:ext>
            </a:extLst>
          </p:cNvPr>
          <p:cNvSpPr txBox="1"/>
          <p:nvPr/>
        </p:nvSpPr>
        <p:spPr>
          <a:xfrm>
            <a:off x="8282389" y="4671690"/>
            <a:ext cx="84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p_i</a:t>
            </a:r>
            <a:endParaRPr lang="pt-BR" dirty="0"/>
          </a:p>
          <a:p>
            <a:r>
              <a:rPr lang="pt-BR" dirty="0" err="1"/>
              <a:t>p_c</a:t>
            </a:r>
            <a:endParaRPr lang="pt-BR" dirty="0"/>
          </a:p>
          <a:p>
            <a:r>
              <a:rPr lang="pt-BR" dirty="0" err="1"/>
              <a:t>p_f</a:t>
            </a:r>
            <a:endParaRPr lang="pt-BR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790BDDE0-1073-4D4C-8A1A-CE38F843875A}"/>
              </a:ext>
            </a:extLst>
          </p:cNvPr>
          <p:cNvSpPr txBox="1"/>
          <p:nvPr/>
        </p:nvSpPr>
        <p:spPr>
          <a:xfrm>
            <a:off x="7191283" y="4687358"/>
            <a:ext cx="675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1000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BBC3B999-9CBD-417F-ACF9-84B40C662C71}"/>
              </a:ext>
            </a:extLst>
          </p:cNvPr>
          <p:cNvSpPr txBox="1"/>
          <p:nvPr/>
        </p:nvSpPr>
        <p:spPr>
          <a:xfrm>
            <a:off x="7224265" y="4964078"/>
            <a:ext cx="675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1004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4B6BAEF-C5A8-4830-8B7E-5EC7484AFA5E}"/>
              </a:ext>
            </a:extLst>
          </p:cNvPr>
          <p:cNvSpPr txBox="1"/>
          <p:nvPr/>
        </p:nvSpPr>
        <p:spPr>
          <a:xfrm>
            <a:off x="7217454" y="5241565"/>
            <a:ext cx="66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1005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E98E7B4-9033-4466-97A6-9F2B2DAEFB24}"/>
              </a:ext>
            </a:extLst>
          </p:cNvPr>
          <p:cNvSpPr txBox="1"/>
          <p:nvPr/>
        </p:nvSpPr>
        <p:spPr>
          <a:xfrm>
            <a:off x="6215716" y="4717857"/>
            <a:ext cx="86586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00" dirty="0"/>
              <a:t>1010</a:t>
            </a:r>
          </a:p>
          <a:p>
            <a:r>
              <a:rPr lang="pt-BR" sz="1700" dirty="0"/>
              <a:t>1011</a:t>
            </a:r>
          </a:p>
          <a:p>
            <a:r>
              <a:rPr lang="pt-BR" sz="1700" dirty="0"/>
              <a:t>1012</a:t>
            </a:r>
            <a:endParaRPr lang="pt-BR" sz="2000" dirty="0"/>
          </a:p>
        </p:txBody>
      </p: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7A674A37-BA96-48EC-9DCD-33C11401CA4E}"/>
              </a:ext>
            </a:extLst>
          </p:cNvPr>
          <p:cNvGrpSpPr/>
          <p:nvPr/>
        </p:nvGrpSpPr>
        <p:grpSpPr>
          <a:xfrm>
            <a:off x="5696702" y="1843821"/>
            <a:ext cx="569518" cy="369332"/>
            <a:chOff x="3138383" y="3229353"/>
            <a:chExt cx="569518" cy="369332"/>
          </a:xfrm>
        </p:grpSpPr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C7BEB517-D719-47DB-9E80-7327ABCBE8B2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0C63CA82-F7D1-4934-82D6-860E66B68061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p_i</a:t>
              </a:r>
              <a:endParaRPr lang="pt-BR" dirty="0"/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1F42E2C-36C5-4D9B-B1D4-01F4B6A661CC}"/>
              </a:ext>
            </a:extLst>
          </p:cNvPr>
          <p:cNvGrpSpPr/>
          <p:nvPr/>
        </p:nvGrpSpPr>
        <p:grpSpPr>
          <a:xfrm>
            <a:off x="5668286" y="2880468"/>
            <a:ext cx="569518" cy="369332"/>
            <a:chOff x="3138383" y="3229353"/>
            <a:chExt cx="569518" cy="369332"/>
          </a:xfrm>
        </p:grpSpPr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BD1E8AA1-5EC4-4C9F-B87B-443FC45EF6DC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E709A8B8-0DD7-4886-A5ED-ECE3A4AE98B8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p_c</a:t>
              </a:r>
              <a:endParaRPr lang="pt-BR" dirty="0"/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5D87F074-DC33-4199-B585-CCEC78EFB894}"/>
              </a:ext>
            </a:extLst>
          </p:cNvPr>
          <p:cNvGrpSpPr/>
          <p:nvPr/>
        </p:nvGrpSpPr>
        <p:grpSpPr>
          <a:xfrm>
            <a:off x="5705366" y="3170082"/>
            <a:ext cx="569518" cy="369332"/>
            <a:chOff x="3138383" y="3229353"/>
            <a:chExt cx="569518" cy="369332"/>
          </a:xfrm>
        </p:grpSpPr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71B4AA5D-0265-4908-9999-0EE42218F869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843BFB5D-DD40-44BA-99E6-6AB2F104F3A1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p_f</a:t>
              </a:r>
              <a:endParaRPr lang="pt-BR" dirty="0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28BEBA-EA25-4B61-85E2-CB746FCCA029}"/>
              </a:ext>
            </a:extLst>
          </p:cNvPr>
          <p:cNvSpPr txBox="1"/>
          <p:nvPr/>
        </p:nvSpPr>
        <p:spPr>
          <a:xfrm>
            <a:off x="304618" y="3353636"/>
            <a:ext cx="4682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p_i</a:t>
            </a:r>
            <a:r>
              <a:rPr lang="pt-BR" sz="2000" dirty="0"/>
              <a:t>=&amp;i;	  //</a:t>
            </a:r>
            <a:r>
              <a:rPr lang="pt-BR" sz="2000" dirty="0" err="1"/>
              <a:t>p_i</a:t>
            </a:r>
            <a:r>
              <a:rPr lang="pt-BR" sz="2000" dirty="0"/>
              <a:t>  =  4 bytes a partir de 1000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239D6E4-F32D-4EB5-BA96-3A85450BEF47}"/>
              </a:ext>
            </a:extLst>
          </p:cNvPr>
          <p:cNvSpPr txBox="1"/>
          <p:nvPr/>
        </p:nvSpPr>
        <p:spPr>
          <a:xfrm>
            <a:off x="311840" y="3717809"/>
            <a:ext cx="4544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p_c</a:t>
            </a:r>
            <a:r>
              <a:rPr lang="pt-BR" sz="2000" dirty="0"/>
              <a:t>=&amp;c;  //  </a:t>
            </a:r>
            <a:r>
              <a:rPr lang="pt-BR" sz="2000" dirty="0" err="1"/>
              <a:t>p_c</a:t>
            </a:r>
            <a:r>
              <a:rPr lang="pt-BR" sz="2000" dirty="0"/>
              <a:t> =  1 byte  a partir de 1004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4F93370-C743-4DBC-97FE-4D2576B10845}"/>
              </a:ext>
            </a:extLst>
          </p:cNvPr>
          <p:cNvSpPr txBox="1"/>
          <p:nvPr/>
        </p:nvSpPr>
        <p:spPr>
          <a:xfrm>
            <a:off x="293245" y="4107633"/>
            <a:ext cx="4668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p_f</a:t>
            </a:r>
            <a:r>
              <a:rPr lang="pt-BR" sz="2000" dirty="0"/>
              <a:t>= &amp;f;  //  </a:t>
            </a:r>
            <a:r>
              <a:rPr lang="pt-BR" sz="2000" dirty="0" err="1"/>
              <a:t>p_f</a:t>
            </a:r>
            <a:r>
              <a:rPr lang="pt-BR" sz="2000" dirty="0"/>
              <a:t>  =  4 bytes a partir de 1005</a:t>
            </a:r>
          </a:p>
        </p:txBody>
      </p:sp>
      <p:pic>
        <p:nvPicPr>
          <p:cNvPr id="93" name="Imagem 92" descr="Forma&#10;&#10;Descrição gerada automaticamente com confiança baixa">
            <a:extLst>
              <a:ext uri="{FF2B5EF4-FFF2-40B4-BE49-F238E27FC236}">
                <a16:creationId xmlns:a16="http://schemas.microsoft.com/office/drawing/2014/main" id="{BBCD5695-EDBA-4EBA-8EBB-0A3EDF04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3996" y="4747102"/>
            <a:ext cx="210361" cy="210361"/>
          </a:xfrm>
          <a:prstGeom prst="rect">
            <a:avLst/>
          </a:prstGeom>
        </p:spPr>
      </p:pic>
      <p:pic>
        <p:nvPicPr>
          <p:cNvPr id="94" name="Imagem 93" descr="Forma&#10;&#10;Descrição gerada automaticamente com confiança baixa">
            <a:extLst>
              <a:ext uri="{FF2B5EF4-FFF2-40B4-BE49-F238E27FC236}">
                <a16:creationId xmlns:a16="http://schemas.microsoft.com/office/drawing/2014/main" id="{FF2045BF-DBC2-4749-842F-339A9100A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4213" y="5047126"/>
            <a:ext cx="210361" cy="210361"/>
          </a:xfrm>
          <a:prstGeom prst="rect">
            <a:avLst/>
          </a:prstGeom>
        </p:spPr>
      </p:pic>
      <p:pic>
        <p:nvPicPr>
          <p:cNvPr id="95" name="Imagem 94" descr="Forma&#10;&#10;Descrição gerada automaticamente com confiança baixa">
            <a:extLst>
              <a:ext uri="{FF2B5EF4-FFF2-40B4-BE49-F238E27FC236}">
                <a16:creationId xmlns:a16="http://schemas.microsoft.com/office/drawing/2014/main" id="{2A1DCC3E-26F4-49DC-9787-941F55A07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3102" y="5319661"/>
            <a:ext cx="210361" cy="21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799B07-3005-4088-87B9-6A853029E236}"/>
              </a:ext>
            </a:extLst>
          </p:cNvPr>
          <p:cNvSpPr/>
          <p:nvPr/>
        </p:nvSpPr>
        <p:spPr>
          <a:xfrm>
            <a:off x="7934036" y="5478894"/>
            <a:ext cx="1089891" cy="1134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Usando Ponteiros</a:t>
            </a:r>
          </a:p>
          <a:p>
            <a:pPr algn="just"/>
            <a:r>
              <a:rPr lang="pt-BR" dirty="0"/>
              <a:t>Se o operador * precede o nome de um ponteiro, ele se refere à variável para qual o ponteiro está apontando.</a:t>
            </a:r>
          </a:p>
          <a:p>
            <a:pPr algn="just"/>
            <a:r>
              <a:rPr lang="pt-BR" sz="2000" dirty="0"/>
              <a:t>Ex.:</a:t>
            </a:r>
          </a:p>
          <a:p>
            <a:pPr marL="342891" lvl="1" indent="0" algn="just">
              <a:buNone/>
            </a:pPr>
            <a:r>
              <a:rPr lang="pt-BR" sz="2400" dirty="0"/>
              <a:t>A expressão *</a:t>
            </a:r>
            <a:r>
              <a:rPr lang="pt-BR" sz="2400" dirty="0" err="1"/>
              <a:t>p_x</a:t>
            </a:r>
            <a:r>
              <a:rPr lang="pt-BR" sz="2400" dirty="0"/>
              <a:t>, esta se referindo a variável x, assim pode-se imprimir o valor de x (que é 100) das seguintes formas: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77893" y="4417764"/>
            <a:ext cx="5652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x);	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acesso direto </a:t>
            </a:r>
          </a:p>
          <a:p>
            <a:pPr fontAlgn="base"/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p_x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	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acesso indireto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04145" y="5280035"/>
            <a:ext cx="40573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0113" algn="l"/>
                <a:tab pos="1260475" algn="dec"/>
              </a:tabLst>
            </a:pPr>
            <a:r>
              <a:rPr kumimoji="0" lang="pt-BR" sz="2000" i="0" u="none" strike="noStrike" cap="none" normalizeH="0" baseline="0" dirty="0">
                <a:ln>
                  <a:noFill/>
                </a:ln>
                <a:effectLst/>
                <a:latin typeface="+mj-lt"/>
                <a:ea typeface="Times New Roman" pitchFamily="18" charset="0"/>
                <a:cs typeface="Arial" pitchFamily="34" charset="0"/>
              </a:rPr>
              <a:t>As duas expressões são equivalente</a:t>
            </a:r>
            <a:r>
              <a:rPr lang="pt-BR" sz="2000" dirty="0">
                <a:latin typeface="+mj-lt"/>
                <a:ea typeface="Times New Roman" pitchFamily="18" charset="0"/>
                <a:cs typeface="Arial" pitchFamily="34" charset="0"/>
              </a:rPr>
              <a:t>s.</a:t>
            </a:r>
            <a:endParaRPr kumimoji="0" lang="pt-B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Arial" pitchFamily="34" charset="0"/>
              <a:sym typeface="Symbol" pitchFamily="18" charset="2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C3D0AFE-7B83-4A61-8CFE-82107CC4DE46}"/>
              </a:ext>
            </a:extLst>
          </p:cNvPr>
          <p:cNvGrpSpPr/>
          <p:nvPr/>
        </p:nvGrpSpPr>
        <p:grpSpPr>
          <a:xfrm>
            <a:off x="816210" y="3973662"/>
            <a:ext cx="3128925" cy="1969770"/>
            <a:chOff x="648746" y="2516450"/>
            <a:chExt cx="3128925" cy="1969770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A486E567-576C-4BCE-A312-AECCDE4CB3A2}"/>
                </a:ext>
              </a:extLst>
            </p:cNvPr>
            <p:cNvGrpSpPr/>
            <p:nvPr/>
          </p:nvGrpSpPr>
          <p:grpSpPr>
            <a:xfrm>
              <a:off x="648746" y="2516450"/>
              <a:ext cx="3128925" cy="1969770"/>
              <a:chOff x="3372995" y="3118242"/>
              <a:chExt cx="3518042" cy="2154615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2B091A7-DC8E-4176-A20F-FB6565782902}"/>
                  </a:ext>
                </a:extLst>
              </p:cNvPr>
              <p:cNvSpPr txBox="1"/>
              <p:nvPr/>
            </p:nvSpPr>
            <p:spPr>
              <a:xfrm>
                <a:off x="6125929" y="3543759"/>
                <a:ext cx="765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x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44C4739F-EBC2-43EF-A51C-C6BDE6455C77}"/>
                  </a:ext>
                </a:extLst>
              </p:cNvPr>
              <p:cNvGrpSpPr/>
              <p:nvPr/>
            </p:nvGrpSpPr>
            <p:grpSpPr>
              <a:xfrm>
                <a:off x="3372995" y="3118242"/>
                <a:ext cx="2657249" cy="2154615"/>
                <a:chOff x="3372995" y="3118242"/>
                <a:chExt cx="2657249" cy="2154615"/>
              </a:xfrm>
            </p:grpSpPr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81B302D8-D2D0-48D9-9ECD-B400F43BA4CE}"/>
                    </a:ext>
                  </a:extLst>
                </p:cNvPr>
                <p:cNvGrpSpPr/>
                <p:nvPr/>
              </p:nvGrpSpPr>
              <p:grpSpPr>
                <a:xfrm>
                  <a:off x="3372995" y="3118242"/>
                  <a:ext cx="2657249" cy="2154615"/>
                  <a:chOff x="3372995" y="3151158"/>
                  <a:chExt cx="2657249" cy="2154615"/>
                </a:xfrm>
              </p:grpSpPr>
              <p:grpSp>
                <p:nvGrpSpPr>
                  <p:cNvPr id="19" name="Agrupar 18">
                    <a:extLst>
                      <a:ext uri="{FF2B5EF4-FFF2-40B4-BE49-F238E27FC236}">
                        <a16:creationId xmlns:a16="http://schemas.microsoft.com/office/drawing/2014/main" id="{062E2C5E-E749-4ABB-84D1-8486BB4C59D3}"/>
                      </a:ext>
                    </a:extLst>
                  </p:cNvPr>
                  <p:cNvGrpSpPr/>
                  <p:nvPr/>
                </p:nvGrpSpPr>
                <p:grpSpPr>
                  <a:xfrm>
                    <a:off x="4016978" y="3200618"/>
                    <a:ext cx="1695045" cy="1946909"/>
                    <a:chOff x="3726468" y="1330553"/>
                    <a:chExt cx="1695045" cy="1946909"/>
                  </a:xfrm>
                </p:grpSpPr>
                <p:sp>
                  <p:nvSpPr>
                    <p:cNvPr id="22" name="Retângulo 21">
                      <a:extLst>
                        <a:ext uri="{FF2B5EF4-FFF2-40B4-BE49-F238E27FC236}">
                          <a16:creationId xmlns:a16="http://schemas.microsoft.com/office/drawing/2014/main" id="{9FF7CEA1-50F3-46A1-9A2C-B7E185208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330553"/>
                      <a:ext cx="1679331" cy="1946909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" name="Retângulo 22">
                      <a:extLst>
                        <a:ext uri="{FF2B5EF4-FFF2-40B4-BE49-F238E27FC236}">
                          <a16:creationId xmlns:a16="http://schemas.microsoft.com/office/drawing/2014/main" id="{67EADF79-4AF2-4E64-8EB5-7133DF573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247765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4" name="Retângulo 23">
                      <a:extLst>
                        <a:ext uri="{FF2B5EF4-FFF2-40B4-BE49-F238E27FC236}">
                          <a16:creationId xmlns:a16="http://schemas.microsoft.com/office/drawing/2014/main" id="{CF805FE1-BC7A-4861-B29A-2DD4EEBA3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6468" y="1330553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5" name="Retângulo 24">
                      <a:extLst>
                        <a:ext uri="{FF2B5EF4-FFF2-40B4-BE49-F238E27FC236}">
                          <a16:creationId xmlns:a16="http://schemas.microsoft.com/office/drawing/2014/main" id="{92D3E37C-C375-4548-B414-58FF926FC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2333" y="160806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Retângulo 25">
                      <a:extLst>
                        <a:ext uri="{FF2B5EF4-FFF2-40B4-BE49-F238E27FC236}">
                          <a16:creationId xmlns:a16="http://schemas.microsoft.com/office/drawing/2014/main" id="{994523AF-353E-41B7-A106-AB8FFE5CF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2182" y="1890615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" name="Retângulo 26">
                      <a:extLst>
                        <a:ext uri="{FF2B5EF4-FFF2-40B4-BE49-F238E27FC236}">
                          <a16:creationId xmlns:a16="http://schemas.microsoft.com/office/drawing/2014/main" id="{D996559B-BA17-4841-9DDB-2300DBAA75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191152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" name="Retângulo 27">
                      <a:extLst>
                        <a:ext uri="{FF2B5EF4-FFF2-40B4-BE49-F238E27FC236}">
                          <a16:creationId xmlns:a16="http://schemas.microsoft.com/office/drawing/2014/main" id="{52E71EDD-8DCA-489C-8945-EAE84D00C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5270" y="2776846"/>
                      <a:ext cx="1679331" cy="274905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20" name="Chave Direita 19">
                    <a:extLst>
                      <a:ext uri="{FF2B5EF4-FFF2-40B4-BE49-F238E27FC236}">
                        <a16:creationId xmlns:a16="http://schemas.microsoft.com/office/drawing/2014/main" id="{7A91D267-73E6-48DB-AAA0-56D82A435445}"/>
                      </a:ext>
                    </a:extLst>
                  </p:cNvPr>
                  <p:cNvSpPr/>
                  <p:nvPr/>
                </p:nvSpPr>
                <p:spPr>
                  <a:xfrm>
                    <a:off x="5705111" y="3208266"/>
                    <a:ext cx="325133" cy="1150437"/>
                  </a:xfrm>
                  <a:prstGeom prst="rightBrac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" name="CaixaDeTexto 20">
                    <a:extLst>
                      <a:ext uri="{FF2B5EF4-FFF2-40B4-BE49-F238E27FC236}">
                        <a16:creationId xmlns:a16="http://schemas.microsoft.com/office/drawing/2014/main" id="{2B5770D1-4D38-47AD-BB26-688BF874BADC}"/>
                      </a:ext>
                    </a:extLst>
                  </p:cNvPr>
                  <p:cNvSpPr txBox="1"/>
                  <p:nvPr/>
                </p:nvSpPr>
                <p:spPr>
                  <a:xfrm>
                    <a:off x="3372995" y="3151158"/>
                    <a:ext cx="973541" cy="21546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00" dirty="0"/>
                      <a:t>1000</a:t>
                    </a:r>
                  </a:p>
                  <a:p>
                    <a:r>
                      <a:rPr lang="pt-BR" sz="1700" dirty="0"/>
                      <a:t>1001</a:t>
                    </a:r>
                  </a:p>
                  <a:p>
                    <a:r>
                      <a:rPr lang="pt-BR" sz="1700" dirty="0"/>
                      <a:t>1002</a:t>
                    </a:r>
                  </a:p>
                  <a:p>
                    <a:r>
                      <a:rPr lang="pt-BR" sz="1700" dirty="0"/>
                      <a:t>1003</a:t>
                    </a:r>
                  </a:p>
                  <a:p>
                    <a:endParaRPr lang="pt-BR" sz="1700" dirty="0"/>
                  </a:p>
                  <a:p>
                    <a:r>
                      <a:rPr lang="pt-BR" sz="1700" dirty="0"/>
                      <a:t>1005</a:t>
                    </a:r>
                  </a:p>
                  <a:p>
                    <a:endParaRPr lang="pt-BR" sz="2000" dirty="0"/>
                  </a:p>
                </p:txBody>
              </p:sp>
            </p:grpSp>
            <p:grpSp>
              <p:nvGrpSpPr>
                <p:cNvPr id="16" name="Agrupar 15">
                  <a:extLst>
                    <a:ext uri="{FF2B5EF4-FFF2-40B4-BE49-F238E27FC236}">
                      <a16:creationId xmlns:a16="http://schemas.microsoft.com/office/drawing/2014/main" id="{FF21B74E-5833-4D94-B146-3D326F603726}"/>
                    </a:ext>
                  </a:extLst>
                </p:cNvPr>
                <p:cNvGrpSpPr/>
                <p:nvPr/>
              </p:nvGrpSpPr>
              <p:grpSpPr>
                <a:xfrm>
                  <a:off x="4025780" y="3518859"/>
                  <a:ext cx="1679331" cy="806928"/>
                  <a:chOff x="4025780" y="3518859"/>
                  <a:chExt cx="1679331" cy="806928"/>
                </a:xfrm>
              </p:grpSpPr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810DD60C-1FF6-4BAF-81D7-FCA6CD161B9B}"/>
                      </a:ext>
                    </a:extLst>
                  </p:cNvPr>
                  <p:cNvSpPr txBox="1"/>
                  <p:nvPr/>
                </p:nvSpPr>
                <p:spPr>
                  <a:xfrm>
                    <a:off x="4323377" y="3518859"/>
                    <a:ext cx="97354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   100</a:t>
                    </a:r>
                  </a:p>
                </p:txBody>
              </p:sp>
              <p:cxnSp>
                <p:nvCxnSpPr>
                  <p:cNvPr id="18" name="Conector reto 17">
                    <a:extLst>
                      <a:ext uri="{FF2B5EF4-FFF2-40B4-BE49-F238E27FC236}">
                        <a16:creationId xmlns:a16="http://schemas.microsoft.com/office/drawing/2014/main" id="{B812999F-980E-450F-B193-29F181333DA2}"/>
                      </a:ext>
                    </a:extLst>
                  </p:cNvPr>
                  <p:cNvCxnSpPr>
                    <a:cxnSpLocks/>
                    <a:endCxn id="20" idx="2"/>
                  </p:cNvCxnSpPr>
                  <p:nvPr/>
                </p:nvCxnSpPr>
                <p:spPr>
                  <a:xfrm>
                    <a:off x="4025780" y="4314805"/>
                    <a:ext cx="1679331" cy="10982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44C6BEF-3AC9-415D-94C9-A626D6C10E71}"/>
                </a:ext>
              </a:extLst>
            </p:cNvPr>
            <p:cNvSpPr txBox="1"/>
            <p:nvPr/>
          </p:nvSpPr>
          <p:spPr>
            <a:xfrm>
              <a:off x="1514608" y="3830024"/>
              <a:ext cx="73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1000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48A6299-9CF1-4E9C-9C5B-483AC529D70F}"/>
                </a:ext>
              </a:extLst>
            </p:cNvPr>
            <p:cNvSpPr txBox="1"/>
            <p:nvPr/>
          </p:nvSpPr>
          <p:spPr>
            <a:xfrm>
              <a:off x="2715088" y="3837016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p_x</a:t>
              </a:r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F3D4FC4-30DE-4DC0-B501-CAA3BEB6FF21}"/>
              </a:ext>
            </a:extLst>
          </p:cNvPr>
          <p:cNvGrpSpPr/>
          <p:nvPr/>
        </p:nvGrpSpPr>
        <p:grpSpPr>
          <a:xfrm>
            <a:off x="255356" y="3780204"/>
            <a:ext cx="560854" cy="369332"/>
            <a:chOff x="255356" y="3780204"/>
            <a:chExt cx="560854" cy="369332"/>
          </a:xfrm>
        </p:grpSpPr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1DFFF455-0FEF-4818-8050-80507082C246}"/>
                </a:ext>
              </a:extLst>
            </p:cNvPr>
            <p:cNvCxnSpPr/>
            <p:nvPr/>
          </p:nvCxnSpPr>
          <p:spPr>
            <a:xfrm>
              <a:off x="255356" y="4144539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14BD8A2-9781-4EA8-A868-05166496301C}"/>
                </a:ext>
              </a:extLst>
            </p:cNvPr>
            <p:cNvSpPr txBox="1"/>
            <p:nvPr/>
          </p:nvSpPr>
          <p:spPr>
            <a:xfrm>
              <a:off x="266823" y="3780204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p_x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Resumo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87287" y="1518249"/>
            <a:ext cx="836942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#include &lt;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stdio.h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)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var = 10;			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*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			        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=&amp; var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;			// inicialização de um ponteiro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(“Mostra o conteúdo de var”);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(“\n Acesso direto – var = %i”, var);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(“\n Acesso indireto var = %i”, *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(“\n\n\n Mostra o endereço de var”);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(“\n Ponteiro constante =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%i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&amp;var);  ou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%u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printf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(“\n Ponteiro variável = 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%i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} //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Portanto:	        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tanto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*</a:t>
            </a:r>
            <a:r>
              <a:rPr lang="pt-BR" b="1" dirty="0" err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var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referem-se ao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conteúdo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var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tabLst>
                <a:tab pos="900430" algn="l"/>
                <a:tab pos="1260475" algn="dec"/>
              </a:tabLst>
            </a:pP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tanto </a:t>
            </a:r>
            <a:r>
              <a:rPr lang="pt-BR" b="1" dirty="0" err="1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ptr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como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&amp;var 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referem-se ao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endereço</a:t>
            </a:r>
            <a:r>
              <a:rPr lang="pt-B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var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3374" y="1280202"/>
            <a:ext cx="3344538" cy="1910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F4F4B6F-7A70-4D2D-B223-5EF05DCA2C91}"/>
              </a:ext>
            </a:extLst>
          </p:cNvPr>
          <p:cNvGrpSpPr/>
          <p:nvPr/>
        </p:nvGrpSpPr>
        <p:grpSpPr>
          <a:xfrm>
            <a:off x="5539583" y="3421399"/>
            <a:ext cx="3835402" cy="1918351"/>
            <a:chOff x="-10263" y="3880410"/>
            <a:chExt cx="3835402" cy="191835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758FA3F6-570B-43F2-BE2E-CC19EC098CCE}"/>
                </a:ext>
              </a:extLst>
            </p:cNvPr>
            <p:cNvGrpSpPr/>
            <p:nvPr/>
          </p:nvGrpSpPr>
          <p:grpSpPr>
            <a:xfrm>
              <a:off x="567275" y="3999646"/>
              <a:ext cx="3257864" cy="1799115"/>
              <a:chOff x="399811" y="2542434"/>
              <a:chExt cx="3257864" cy="1799115"/>
            </a:xfrm>
          </p:grpSpPr>
          <p:grpSp>
            <p:nvGrpSpPr>
              <p:cNvPr id="11" name="Agrupar 10">
                <a:extLst>
                  <a:ext uri="{FF2B5EF4-FFF2-40B4-BE49-F238E27FC236}">
                    <a16:creationId xmlns:a16="http://schemas.microsoft.com/office/drawing/2014/main" id="{4EA6B209-D559-4326-9A55-40C5B0617EC9}"/>
                  </a:ext>
                </a:extLst>
              </p:cNvPr>
              <p:cNvGrpSpPr/>
              <p:nvPr/>
            </p:nvGrpSpPr>
            <p:grpSpPr>
              <a:xfrm>
                <a:off x="399811" y="2542434"/>
                <a:ext cx="3257864" cy="1799115"/>
                <a:chOff x="3093102" y="3146665"/>
                <a:chExt cx="3663016" cy="1967946"/>
              </a:xfrm>
            </p:grpSpPr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95868562-AE8E-4C59-824B-A6EC202A6DF9}"/>
                    </a:ext>
                  </a:extLst>
                </p:cNvPr>
                <p:cNvSpPr txBox="1"/>
                <p:nvPr/>
              </p:nvSpPr>
              <p:spPr>
                <a:xfrm>
                  <a:off x="5991010" y="3556802"/>
                  <a:ext cx="765108" cy="403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var</a:t>
                  </a:r>
                </a:p>
              </p:txBody>
            </p:sp>
            <p:grpSp>
              <p:nvGrpSpPr>
                <p:cNvPr id="15" name="Agrupar 14">
                  <a:extLst>
                    <a:ext uri="{FF2B5EF4-FFF2-40B4-BE49-F238E27FC236}">
                      <a16:creationId xmlns:a16="http://schemas.microsoft.com/office/drawing/2014/main" id="{63AB717C-12B7-4BD6-B1AF-F82697BDC432}"/>
                    </a:ext>
                  </a:extLst>
                </p:cNvPr>
                <p:cNvGrpSpPr/>
                <p:nvPr/>
              </p:nvGrpSpPr>
              <p:grpSpPr>
                <a:xfrm>
                  <a:off x="3093102" y="3146665"/>
                  <a:ext cx="2937142" cy="1967946"/>
                  <a:chOff x="3093102" y="3146665"/>
                  <a:chExt cx="2937142" cy="1967946"/>
                </a:xfrm>
              </p:grpSpPr>
              <p:grpSp>
                <p:nvGrpSpPr>
                  <p:cNvPr id="16" name="Agrupar 15">
                    <a:extLst>
                      <a:ext uri="{FF2B5EF4-FFF2-40B4-BE49-F238E27FC236}">
                        <a16:creationId xmlns:a16="http://schemas.microsoft.com/office/drawing/2014/main" id="{5B6285C5-831A-4C08-91A8-DD20E02256F6}"/>
                      </a:ext>
                    </a:extLst>
                  </p:cNvPr>
                  <p:cNvGrpSpPr/>
                  <p:nvPr/>
                </p:nvGrpSpPr>
                <p:grpSpPr>
                  <a:xfrm>
                    <a:off x="3093102" y="3146665"/>
                    <a:ext cx="2937142" cy="1967946"/>
                    <a:chOff x="3093102" y="3179581"/>
                    <a:chExt cx="2937142" cy="1967946"/>
                  </a:xfrm>
                </p:grpSpPr>
                <p:grpSp>
                  <p:nvGrpSpPr>
                    <p:cNvPr id="20" name="Agrupar 19">
                      <a:extLst>
                        <a:ext uri="{FF2B5EF4-FFF2-40B4-BE49-F238E27FC236}">
                          <a16:creationId xmlns:a16="http://schemas.microsoft.com/office/drawing/2014/main" id="{947A3B17-5DAC-4CE8-ACC6-58DE0D71D5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6978" y="3200618"/>
                      <a:ext cx="1695045" cy="1946909"/>
                      <a:chOff x="3726468" y="1330553"/>
                      <a:chExt cx="1695045" cy="1946909"/>
                    </a:xfrm>
                  </p:grpSpPr>
                  <p:sp>
                    <p:nvSpPr>
                      <p:cNvPr id="23" name="Retângulo 22">
                        <a:extLst>
                          <a:ext uri="{FF2B5EF4-FFF2-40B4-BE49-F238E27FC236}">
                            <a16:creationId xmlns:a16="http://schemas.microsoft.com/office/drawing/2014/main" id="{1F86F44F-350A-4BE5-8746-FC33901C6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2333" y="1330553"/>
                        <a:ext cx="1679331" cy="1946909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4" name="Retângulo 23">
                        <a:extLst>
                          <a:ext uri="{FF2B5EF4-FFF2-40B4-BE49-F238E27FC236}">
                            <a16:creationId xmlns:a16="http://schemas.microsoft.com/office/drawing/2014/main" id="{48FB3B44-FFAB-45E1-9B02-3A85A93D3F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2333" y="2477656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5" name="Retângulo 24">
                        <a:extLst>
                          <a:ext uri="{FF2B5EF4-FFF2-40B4-BE49-F238E27FC236}">
                            <a16:creationId xmlns:a16="http://schemas.microsoft.com/office/drawing/2014/main" id="{69F83926-6B37-4273-87BC-3018C5D57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468" y="1330553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" name="Retângulo 25">
                        <a:extLst>
                          <a:ext uri="{FF2B5EF4-FFF2-40B4-BE49-F238E27FC236}">
                            <a16:creationId xmlns:a16="http://schemas.microsoft.com/office/drawing/2014/main" id="{FD26E3E1-F015-4AA8-8B57-EBD13615B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2333" y="1608062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" name="Retângulo 26">
                        <a:extLst>
                          <a:ext uri="{FF2B5EF4-FFF2-40B4-BE49-F238E27FC236}">
                            <a16:creationId xmlns:a16="http://schemas.microsoft.com/office/drawing/2014/main" id="{5A25D78D-7F69-4367-9DCE-2F802D650C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2182" y="1890615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8" name="Retângulo 27">
                        <a:extLst>
                          <a:ext uri="{FF2B5EF4-FFF2-40B4-BE49-F238E27FC236}">
                            <a16:creationId xmlns:a16="http://schemas.microsoft.com/office/drawing/2014/main" id="{3040FD4A-F706-4413-B9B4-D049CE1BF2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270" y="2191152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9" name="Retângulo 28">
                        <a:extLst>
                          <a:ext uri="{FF2B5EF4-FFF2-40B4-BE49-F238E27FC236}">
                            <a16:creationId xmlns:a16="http://schemas.microsoft.com/office/drawing/2014/main" id="{A5521173-1ACF-4A5B-9C0D-8797202338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35270" y="2776846"/>
                        <a:ext cx="1679331" cy="274905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1" name="Chave Direita 20">
                      <a:extLst>
                        <a:ext uri="{FF2B5EF4-FFF2-40B4-BE49-F238E27FC236}">
                          <a16:creationId xmlns:a16="http://schemas.microsoft.com/office/drawing/2014/main" id="{EB94E681-1025-4CA4-8104-D62F6C242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05111" y="3208266"/>
                      <a:ext cx="325133" cy="1150437"/>
                    </a:xfrm>
                    <a:prstGeom prst="rightBrace">
                      <a:avLst/>
                    </a:prstGeom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2" name="CaixaDeTexto 21">
                      <a:extLst>
                        <a:ext uri="{FF2B5EF4-FFF2-40B4-BE49-F238E27FC236}">
                          <a16:creationId xmlns:a16="http://schemas.microsoft.com/office/drawing/2014/main" id="{F2709681-5F64-4EEC-91DD-D43DF56CC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93102" y="3179581"/>
                      <a:ext cx="1324005" cy="3366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sz="1400" dirty="0"/>
                        <a:t>endereço</a:t>
                      </a:r>
                      <a:endParaRPr lang="pt-BR" sz="2000" dirty="0"/>
                    </a:p>
                  </p:txBody>
                </p:sp>
              </p:grpSp>
              <p:grpSp>
                <p:nvGrpSpPr>
                  <p:cNvPr id="17" name="Agrupar 16">
                    <a:extLst>
                      <a:ext uri="{FF2B5EF4-FFF2-40B4-BE49-F238E27FC236}">
                        <a16:creationId xmlns:a16="http://schemas.microsoft.com/office/drawing/2014/main" id="{141CC99E-81DD-4C15-95D6-30D1B23A9725}"/>
                      </a:ext>
                    </a:extLst>
                  </p:cNvPr>
                  <p:cNvGrpSpPr/>
                  <p:nvPr/>
                </p:nvGrpSpPr>
                <p:grpSpPr>
                  <a:xfrm>
                    <a:off x="4025780" y="3518859"/>
                    <a:ext cx="1679331" cy="806928"/>
                    <a:chOff x="4025780" y="3518859"/>
                    <a:chExt cx="1679331" cy="806928"/>
                  </a:xfrm>
                </p:grpSpPr>
                <p:sp>
                  <p:nvSpPr>
                    <p:cNvPr id="18" name="CaixaDeTexto 17">
                      <a:extLst>
                        <a:ext uri="{FF2B5EF4-FFF2-40B4-BE49-F238E27FC236}">
                          <a16:creationId xmlns:a16="http://schemas.microsoft.com/office/drawing/2014/main" id="{241B2F62-E0D0-4551-8EFC-43762C4129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3377" y="3518859"/>
                      <a:ext cx="973541" cy="4039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   10</a:t>
                      </a:r>
                    </a:p>
                  </p:txBody>
                </p:sp>
                <p:cxnSp>
                  <p:nvCxnSpPr>
                    <p:cNvPr id="19" name="Conector reto 18">
                      <a:extLst>
                        <a:ext uri="{FF2B5EF4-FFF2-40B4-BE49-F238E27FC236}">
                          <a16:creationId xmlns:a16="http://schemas.microsoft.com/office/drawing/2014/main" id="{7C67EE7A-8955-49B2-A6D7-4D04FE190B58}"/>
                        </a:ext>
                      </a:extLst>
                    </p:cNvPr>
                    <p:cNvCxnSpPr>
                      <a:cxnSpLocks/>
                      <a:endCxn id="21" idx="2"/>
                    </p:cNvCxnSpPr>
                    <p:nvPr/>
                  </p:nvCxnSpPr>
                  <p:spPr>
                    <a:xfrm>
                      <a:off x="4025780" y="4314805"/>
                      <a:ext cx="1679331" cy="10982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BCF6988-CB6A-4311-8A7D-84B021D01332}"/>
                  </a:ext>
                </a:extLst>
              </p:cNvPr>
              <p:cNvSpPr txBox="1"/>
              <p:nvPr/>
            </p:nvSpPr>
            <p:spPr>
              <a:xfrm>
                <a:off x="1514607" y="3830024"/>
                <a:ext cx="9976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endereço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AE74F78-D36C-41BB-A0E9-FBF929FFE07A}"/>
                  </a:ext>
                </a:extLst>
              </p:cNvPr>
              <p:cNvSpPr txBox="1"/>
              <p:nvPr/>
            </p:nvSpPr>
            <p:spPr>
              <a:xfrm>
                <a:off x="2715088" y="3837016"/>
                <a:ext cx="54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ptr</a:t>
                </a:r>
                <a:endParaRPr lang="pt-BR" dirty="0"/>
              </a:p>
            </p:txBody>
          </p:sp>
        </p:grp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559DCB54-67F6-433D-9C49-866246DD084C}"/>
                </a:ext>
              </a:extLst>
            </p:cNvPr>
            <p:cNvCxnSpPr/>
            <p:nvPr/>
          </p:nvCxnSpPr>
          <p:spPr>
            <a:xfrm>
              <a:off x="-10263" y="4164027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646843A-9BAF-4A46-B611-50BC1BDB46AA}"/>
                </a:ext>
              </a:extLst>
            </p:cNvPr>
            <p:cNvSpPr txBox="1"/>
            <p:nvPr/>
          </p:nvSpPr>
          <p:spPr>
            <a:xfrm>
              <a:off x="6420" y="3880410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ptr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3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06764"/>
            <a:ext cx="8229600" cy="5376195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Ponteiros e Matrizes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Em C, o compilador transforma matrizes em ponteiros, pois a arquitetura do computador entende ponteiros e não matrizes.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Qualquer operação que pode ser feita com índices de uma matriz pode ser feita com ponteiros.</a:t>
            </a:r>
          </a:p>
          <a:p>
            <a:pPr algn="just"/>
            <a:endParaRPr lang="pt-BR" dirty="0"/>
          </a:p>
          <a:p>
            <a:r>
              <a:rPr lang="pt-BR" dirty="0"/>
              <a:t>“notação matriz”    versus      “notação ponteiro constante”</a:t>
            </a:r>
          </a:p>
          <a:p>
            <a:endParaRPr lang="pt-BR" sz="800" dirty="0"/>
          </a:p>
          <a:p>
            <a:r>
              <a:rPr lang="pt-BR" dirty="0"/>
              <a:t>                 &amp;</a:t>
            </a:r>
            <a:r>
              <a:rPr lang="pt-BR" dirty="0" err="1"/>
              <a:t>mat</a:t>
            </a:r>
            <a:r>
              <a:rPr lang="pt-BR" dirty="0"/>
              <a:t>[2]     = = 	   mat+2			          // para endereço</a:t>
            </a:r>
          </a:p>
          <a:p>
            <a:r>
              <a:rPr lang="pt-BR" dirty="0"/>
              <a:t>                 </a:t>
            </a:r>
            <a:r>
              <a:rPr lang="pt-BR" dirty="0" err="1"/>
              <a:t>mat</a:t>
            </a:r>
            <a:r>
              <a:rPr lang="pt-BR" dirty="0"/>
              <a:t>[2]        = =      *(mat+2)	               // para conteúdo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Portanto</a:t>
            </a:r>
          </a:p>
          <a:p>
            <a:pPr algn="ctr"/>
            <a:r>
              <a:rPr lang="pt-BR" b="1" dirty="0">
                <a:solidFill>
                  <a:srgbClr val="00B0F0"/>
                </a:solidFill>
              </a:rPr>
              <a:t>*(</a:t>
            </a:r>
            <a:r>
              <a:rPr lang="pt-BR" b="1" dirty="0" err="1">
                <a:solidFill>
                  <a:srgbClr val="00B0F0"/>
                </a:solidFill>
              </a:rPr>
              <a:t>nome_matriz</a:t>
            </a:r>
            <a:r>
              <a:rPr lang="pt-BR" b="1" dirty="0">
                <a:solidFill>
                  <a:srgbClr val="00B0F0"/>
                </a:solidFill>
              </a:rPr>
              <a:t> + índice) = = </a:t>
            </a:r>
            <a:r>
              <a:rPr lang="pt-BR" b="1" dirty="0" err="1">
                <a:solidFill>
                  <a:srgbClr val="00B0F0"/>
                </a:solidFill>
              </a:rPr>
              <a:t>nome_matriz</a:t>
            </a:r>
            <a:r>
              <a:rPr lang="pt-BR" b="1" dirty="0">
                <a:solidFill>
                  <a:srgbClr val="00B0F0"/>
                </a:solidFill>
              </a:rPr>
              <a:t>[índice]</a:t>
            </a:r>
            <a:endParaRPr lang="pt-BR" dirty="0">
              <a:solidFill>
                <a:srgbClr val="00B0F0"/>
              </a:solidFill>
            </a:endParaRP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EB20DB-08B4-4483-BBAE-CE134DCBC674}"/>
              </a:ext>
            </a:extLst>
          </p:cNvPr>
          <p:cNvSpPr/>
          <p:nvPr/>
        </p:nvSpPr>
        <p:spPr>
          <a:xfrm>
            <a:off x="8115300" y="5688623"/>
            <a:ext cx="835268" cy="940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54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40777"/>
            <a:ext cx="8493369" cy="5460023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rgbClr val="00B0F0"/>
                </a:solidFill>
              </a:rPr>
              <a:t>Observação</a:t>
            </a:r>
            <a:endParaRPr lang="pt-BR" sz="3200" dirty="0"/>
          </a:p>
          <a:p>
            <a:endParaRPr lang="pt-BR" sz="1200" dirty="0"/>
          </a:p>
          <a:p>
            <a:r>
              <a:rPr lang="pt-BR" dirty="0" err="1"/>
              <a:t>int</a:t>
            </a:r>
            <a:r>
              <a:rPr lang="pt-BR" dirty="0"/>
              <a:t>      </a:t>
            </a:r>
            <a:r>
              <a:rPr lang="pt-BR" dirty="0" err="1"/>
              <a:t>mat</a:t>
            </a:r>
            <a:r>
              <a:rPr lang="pt-BR" dirty="0"/>
              <a:t>[10];</a:t>
            </a:r>
          </a:p>
          <a:p>
            <a:endParaRPr lang="pt-BR" b="1" dirty="0"/>
          </a:p>
          <a:p>
            <a:r>
              <a:rPr lang="pt-BR" b="1" dirty="0" err="1"/>
              <a:t>mat</a:t>
            </a:r>
            <a:r>
              <a:rPr lang="pt-BR" dirty="0"/>
              <a:t> é o ponteiro constante , portanto não é permitido</a:t>
            </a:r>
          </a:p>
          <a:p>
            <a:pPr algn="ctr"/>
            <a:endParaRPr lang="pt-BR" sz="1200" dirty="0"/>
          </a:p>
          <a:p>
            <a:pPr algn="ctr"/>
            <a:r>
              <a:rPr lang="pt-BR" sz="3200" dirty="0" err="1"/>
              <a:t>mat</a:t>
            </a:r>
            <a:r>
              <a:rPr lang="pt-BR" sz="3200" dirty="0"/>
              <a:t>++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r>
              <a:rPr lang="pt-BR" dirty="0"/>
              <a:t>é permitido apenas deslocamento</a:t>
            </a:r>
            <a:r>
              <a:rPr lang="pt-BR" dirty="0">
                <a:solidFill>
                  <a:srgbClr val="00B0F0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2800" dirty="0" err="1"/>
              <a:t>mat</a:t>
            </a:r>
            <a:r>
              <a:rPr lang="pt-BR" sz="2800" dirty="0"/>
              <a:t> + índice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6" name="Conector reto 5"/>
          <p:cNvCxnSpPr>
            <a:cxnSpLocks/>
          </p:cNvCxnSpPr>
          <p:nvPr/>
        </p:nvCxnSpPr>
        <p:spPr>
          <a:xfrm>
            <a:off x="4163133" y="3305429"/>
            <a:ext cx="872925" cy="498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>
            <a:cxnSpLocks/>
          </p:cNvCxnSpPr>
          <p:nvPr/>
        </p:nvCxnSpPr>
        <p:spPr>
          <a:xfrm flipV="1">
            <a:off x="4214690" y="3324735"/>
            <a:ext cx="846503" cy="479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59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11600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Ponteiros e Matrizes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Outra maneira de trabalhar com matrizes é declarar um ponteiro variável e inicializá-lo para apontar para uma matriz e assim realizarmos qualquer operação com esse ponteiro.</a:t>
            </a:r>
          </a:p>
          <a:p>
            <a:endParaRPr lang="pt-BR" dirty="0"/>
          </a:p>
          <a:p>
            <a:r>
              <a:rPr lang="pt-BR" dirty="0"/>
              <a:t>Ex.:</a:t>
            </a:r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mat</a:t>
            </a:r>
            <a:r>
              <a:rPr lang="pt-BR" dirty="0"/>
              <a:t>[10], *</a:t>
            </a:r>
            <a:r>
              <a:rPr lang="pt-BR" dirty="0" err="1"/>
              <a:t>p_mat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mat</a:t>
            </a:r>
            <a:r>
              <a:rPr lang="pt-BR" dirty="0"/>
              <a:t>  = =  &amp;</a:t>
            </a:r>
            <a:r>
              <a:rPr lang="pt-BR" dirty="0" err="1"/>
              <a:t>mat</a:t>
            </a:r>
            <a:r>
              <a:rPr lang="pt-BR" dirty="0"/>
              <a:t>[0];		      // </a:t>
            </a:r>
            <a:r>
              <a:rPr lang="pt-BR" dirty="0" err="1"/>
              <a:t>mat</a:t>
            </a:r>
            <a:r>
              <a:rPr lang="pt-BR" dirty="0"/>
              <a:t>      =  ponteiro constante</a:t>
            </a:r>
          </a:p>
          <a:p>
            <a:r>
              <a:rPr lang="pt-BR" dirty="0" err="1"/>
              <a:t>p_mat</a:t>
            </a:r>
            <a:r>
              <a:rPr lang="pt-BR" dirty="0"/>
              <a:t>  =  </a:t>
            </a:r>
            <a:r>
              <a:rPr lang="pt-BR" dirty="0" err="1"/>
              <a:t>mat</a:t>
            </a:r>
            <a:r>
              <a:rPr lang="pt-BR" dirty="0"/>
              <a:t>;		      	// </a:t>
            </a:r>
            <a:r>
              <a:rPr lang="pt-BR" dirty="0" err="1"/>
              <a:t>p_mat</a:t>
            </a:r>
            <a:r>
              <a:rPr lang="pt-BR" dirty="0"/>
              <a:t>  =  ponteiro variável</a:t>
            </a:r>
          </a:p>
          <a:p>
            <a:pPr algn="just"/>
            <a:endParaRPr lang="pt-BR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38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3ACE27A-058B-4700-8EF1-385193F64929}"/>
              </a:ext>
            </a:extLst>
          </p:cNvPr>
          <p:cNvSpPr/>
          <p:nvPr/>
        </p:nvSpPr>
        <p:spPr>
          <a:xfrm>
            <a:off x="8115300" y="5688623"/>
            <a:ext cx="835268" cy="940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Operações Aritméticas com Ponteiros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Incrementando Ponteiros</a:t>
            </a:r>
          </a:p>
          <a:p>
            <a:pPr algn="just"/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ponteiro</a:t>
            </a:r>
            <a:r>
              <a:rPr lang="en-US" dirty="0"/>
              <a:t> é </a:t>
            </a:r>
            <a:r>
              <a:rPr lang="en-US" dirty="0" err="1"/>
              <a:t>incrementado</a:t>
            </a:r>
            <a:r>
              <a:rPr lang="en-US" dirty="0"/>
              <a:t>, </a:t>
            </a:r>
            <a:r>
              <a:rPr lang="en-US" dirty="0" err="1"/>
              <a:t>incrementa</a:t>
            </a:r>
            <a:r>
              <a:rPr lang="en-US" dirty="0"/>
              <a:t>-se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valor</a:t>
            </a:r>
            <a:r>
              <a:rPr lang="en-US" dirty="0"/>
              <a:t>.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</a:t>
            </a:r>
            <a:r>
              <a:rPr lang="en-US" dirty="0" err="1"/>
              <a:t>em</a:t>
            </a:r>
            <a:r>
              <a:rPr lang="en-US" dirty="0"/>
              <a:t> C se o </a:t>
            </a:r>
            <a:r>
              <a:rPr lang="en-US" dirty="0" err="1"/>
              <a:t>ponteiro</a:t>
            </a:r>
            <a:r>
              <a:rPr lang="en-US" dirty="0"/>
              <a:t> é </a:t>
            </a:r>
            <a:r>
              <a:rPr lang="en-US" dirty="0" err="1"/>
              <a:t>incrementado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unidade</a:t>
            </a:r>
            <a:r>
              <a:rPr lang="en-US" dirty="0"/>
              <a:t>, o </a:t>
            </a:r>
            <a:r>
              <a:rPr lang="en-US" dirty="0" err="1">
                <a:solidFill>
                  <a:srgbClr val="00B0F0"/>
                </a:solidFill>
              </a:rPr>
              <a:t>endereço</a:t>
            </a:r>
            <a:r>
              <a:rPr lang="en-US" dirty="0"/>
              <a:t> </a:t>
            </a:r>
            <a:r>
              <a:rPr lang="en-US" dirty="0" err="1"/>
              <a:t>armazenado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ponteiro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incrementado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valor </a:t>
            </a:r>
            <a:r>
              <a:rPr lang="en-US" dirty="0" err="1"/>
              <a:t>correspondente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tamanho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dados. </a:t>
            </a:r>
          </a:p>
          <a:p>
            <a:pPr algn="just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 err="1"/>
              <a:t>como</a:t>
            </a:r>
            <a:r>
              <a:rPr lang="en-US" dirty="0"/>
              <a:t> C </a:t>
            </a:r>
            <a:r>
              <a:rPr lang="en-US" dirty="0" err="1"/>
              <a:t>sabe</a:t>
            </a:r>
            <a:r>
              <a:rPr lang="en-US" dirty="0"/>
              <a:t> </a:t>
            </a:r>
            <a:r>
              <a:rPr lang="en-US" dirty="0" err="1"/>
              <a:t>qual</a:t>
            </a:r>
            <a:r>
              <a:rPr lang="en-US" dirty="0"/>
              <a:t> é o </a:t>
            </a:r>
            <a:r>
              <a:rPr lang="en-US" dirty="0" err="1"/>
              <a:t>tipo</a:t>
            </a:r>
            <a:r>
              <a:rPr lang="en-US" dirty="0"/>
              <a:t> de dados? </a:t>
            </a:r>
          </a:p>
          <a:p>
            <a:pPr algn="just"/>
            <a:r>
              <a:rPr lang="en-US" dirty="0" err="1"/>
              <a:t>Ele</a:t>
            </a:r>
            <a:r>
              <a:rPr lang="en-US" dirty="0"/>
              <a:t> se </a:t>
            </a:r>
            <a:r>
              <a:rPr lang="en-US" dirty="0" err="1"/>
              <a:t>baseia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 err="1"/>
              <a:t>declaração</a:t>
            </a:r>
            <a:r>
              <a:rPr lang="en-US" dirty="0"/>
              <a:t> do </a:t>
            </a:r>
            <a:r>
              <a:rPr lang="en-US" dirty="0" err="1"/>
              <a:t>ponteiro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incrementar</a:t>
            </a:r>
            <a:r>
              <a:rPr lang="en-US" b="1" dirty="0"/>
              <a:t> o </a:t>
            </a:r>
            <a:r>
              <a:rPr lang="en-US" b="1" dirty="0" err="1"/>
              <a:t>ponteiro</a:t>
            </a:r>
            <a:r>
              <a:rPr lang="en-US" b="1" dirty="0"/>
              <a:t>,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apontará</a:t>
            </a:r>
            <a:r>
              <a:rPr lang="en-US" b="1" dirty="0"/>
              <a:t> para o </a:t>
            </a:r>
            <a:r>
              <a:rPr lang="en-US" b="1" dirty="0" err="1">
                <a:solidFill>
                  <a:srgbClr val="00B0F0"/>
                </a:solidFill>
              </a:rPr>
              <a:t>próximo</a:t>
            </a:r>
            <a:r>
              <a:rPr lang="en-US" b="1" dirty="0"/>
              <a:t> </a:t>
            </a:r>
            <a:r>
              <a:rPr lang="en-US" b="1" dirty="0" err="1"/>
              <a:t>elemento</a:t>
            </a:r>
            <a:r>
              <a:rPr lang="en-US" b="1" dirty="0"/>
              <a:t> da </a:t>
            </a:r>
            <a:r>
              <a:rPr lang="en-US" b="1" dirty="0" err="1"/>
              <a:t>matriz</a:t>
            </a:r>
            <a:endParaRPr lang="pt-BR" b="1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582" y="945548"/>
            <a:ext cx="8648432" cy="520510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r>
              <a:rPr lang="en-US" sz="2000" dirty="0"/>
              <a:t>char	c[10],  *</a:t>
            </a:r>
            <a:r>
              <a:rPr lang="en-US" sz="2000" dirty="0" err="1"/>
              <a:t>p_c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en-US" sz="2000" dirty="0" err="1"/>
              <a:t>int</a:t>
            </a:r>
            <a:r>
              <a:rPr lang="en-US" sz="2000" dirty="0"/>
              <a:t>	      </a:t>
            </a:r>
            <a:r>
              <a:rPr lang="en-US" sz="2000" dirty="0" err="1"/>
              <a:t>i</a:t>
            </a:r>
            <a:r>
              <a:rPr lang="en-US" sz="2000" dirty="0"/>
              <a:t>[10],  *</a:t>
            </a:r>
            <a:r>
              <a:rPr lang="en-US" sz="2000" dirty="0" err="1"/>
              <a:t>p_i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en-US" sz="2000" dirty="0"/>
              <a:t>float	f[10],  *</a:t>
            </a:r>
            <a:r>
              <a:rPr lang="en-US" sz="2000" dirty="0" err="1"/>
              <a:t>p_f</a:t>
            </a:r>
            <a:r>
              <a:rPr lang="en-US" sz="2000" dirty="0"/>
              <a:t>;</a:t>
            </a:r>
          </a:p>
          <a:p>
            <a:endParaRPr lang="en-US" sz="1200" dirty="0"/>
          </a:p>
          <a:p>
            <a:r>
              <a:rPr lang="en-US" sz="2000" dirty="0" err="1"/>
              <a:t>p_c</a:t>
            </a:r>
            <a:r>
              <a:rPr lang="en-US" sz="2000" dirty="0"/>
              <a:t>= c;</a:t>
            </a:r>
          </a:p>
          <a:p>
            <a:r>
              <a:rPr lang="en-US" sz="2000" dirty="0" err="1"/>
              <a:t>p_i</a:t>
            </a:r>
            <a:r>
              <a:rPr lang="en-US" sz="2000" dirty="0"/>
              <a:t>=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pt-BR" sz="2000" dirty="0" err="1"/>
              <a:t>p_f</a:t>
            </a:r>
            <a:r>
              <a:rPr lang="pt-BR" sz="2000" dirty="0"/>
              <a:t>=f;</a:t>
            </a:r>
          </a:p>
          <a:p>
            <a:endParaRPr lang="pt-BR" dirty="0"/>
          </a:p>
          <a:p>
            <a:r>
              <a:rPr lang="pt-BR" sz="2200" dirty="0"/>
              <a:t> 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81" name="Agrupar 80"/>
          <p:cNvGrpSpPr/>
          <p:nvPr/>
        </p:nvGrpSpPr>
        <p:grpSpPr>
          <a:xfrm>
            <a:off x="5070047" y="441992"/>
            <a:ext cx="3633066" cy="6275441"/>
            <a:chOff x="3202047" y="350186"/>
            <a:chExt cx="3633066" cy="6275441"/>
          </a:xfrm>
        </p:grpSpPr>
        <p:grpSp>
          <p:nvGrpSpPr>
            <p:cNvPr id="24" name="Agrupar 23"/>
            <p:cNvGrpSpPr/>
            <p:nvPr/>
          </p:nvGrpSpPr>
          <p:grpSpPr>
            <a:xfrm>
              <a:off x="3202047" y="350186"/>
              <a:ext cx="3633066" cy="6275441"/>
              <a:chOff x="5356162" y="400643"/>
              <a:chExt cx="3633066" cy="6275441"/>
            </a:xfrm>
          </p:grpSpPr>
          <p:grpSp>
            <p:nvGrpSpPr>
              <p:cNvPr id="25" name="Agrupar 24"/>
              <p:cNvGrpSpPr/>
              <p:nvPr/>
            </p:nvGrpSpPr>
            <p:grpSpPr>
              <a:xfrm>
                <a:off x="6005562" y="433692"/>
                <a:ext cx="1693745" cy="6081573"/>
                <a:chOff x="3717919" y="586390"/>
                <a:chExt cx="1693745" cy="6081573"/>
              </a:xfrm>
            </p:grpSpPr>
            <p:sp>
              <p:nvSpPr>
                <p:cNvPr id="35" name="Retângulo 34"/>
                <p:cNvSpPr/>
                <p:nvPr/>
              </p:nvSpPr>
              <p:spPr>
                <a:xfrm>
                  <a:off x="3732333" y="586390"/>
                  <a:ext cx="1679331" cy="608157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48"/>
                <p:cNvSpPr/>
                <p:nvPr/>
              </p:nvSpPr>
              <p:spPr>
                <a:xfrm>
                  <a:off x="3717920" y="563524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3717919" y="5918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3720857" y="620544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" name="Chave Direita 25"/>
              <p:cNvSpPr/>
              <p:nvPr/>
            </p:nvSpPr>
            <p:spPr>
              <a:xfrm>
                <a:off x="7745546" y="453384"/>
                <a:ext cx="311786" cy="1214437"/>
              </a:xfrm>
              <a:prstGeom prst="rightBrac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8100634" y="862711"/>
                <a:ext cx="765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char c</a:t>
                </a: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8189983" y="2488195"/>
                <a:ext cx="799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>
                    <a:solidFill>
                      <a:srgbClr val="00B050"/>
                    </a:solidFill>
                  </a:rPr>
                  <a:t>int</a:t>
                </a:r>
                <a:r>
                  <a:rPr lang="pt-BR" dirty="0">
                    <a:solidFill>
                      <a:srgbClr val="00B050"/>
                    </a:solidFill>
                  </a:rPr>
                  <a:t> i</a:t>
                </a:r>
              </a:p>
            </p:txBody>
          </p:sp>
          <p:sp>
            <p:nvSpPr>
              <p:cNvPr id="29" name="Chave Direita 28"/>
              <p:cNvSpPr/>
              <p:nvPr/>
            </p:nvSpPr>
            <p:spPr>
              <a:xfrm>
                <a:off x="7741806" y="3637424"/>
                <a:ext cx="319267" cy="1778961"/>
              </a:xfrm>
              <a:prstGeom prst="rightBrac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8070033" y="4320197"/>
                <a:ext cx="800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float</a:t>
                </a:r>
                <a:r>
                  <a:rPr lang="pt-BR" dirty="0"/>
                  <a:t> f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5383372" y="400643"/>
                <a:ext cx="78144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1001</a:t>
                </a:r>
              </a:p>
              <a:p>
                <a:endParaRPr lang="pt-BR" sz="2400" dirty="0"/>
              </a:p>
              <a:p>
                <a:r>
                  <a:rPr lang="pt-BR" sz="1900" dirty="0"/>
                  <a:t>1009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83372" y="3554086"/>
                <a:ext cx="781443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1050</a:t>
                </a:r>
              </a:p>
              <a:p>
                <a:endParaRPr lang="pt-BR" sz="1400" dirty="0"/>
              </a:p>
              <a:p>
                <a:r>
                  <a:rPr lang="pt-BR" sz="1900" dirty="0"/>
                  <a:t>1054</a:t>
                </a:r>
              </a:p>
              <a:p>
                <a:endParaRPr lang="pt-BR" sz="1900" dirty="0"/>
              </a:p>
              <a:p>
                <a:endParaRPr lang="pt-BR" sz="1900" dirty="0"/>
              </a:p>
              <a:p>
                <a:r>
                  <a:rPr lang="pt-BR" sz="1900" dirty="0"/>
                  <a:t>1086</a:t>
                </a:r>
              </a:p>
              <a:p>
                <a:endParaRPr lang="pt-BR" sz="2000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356162" y="5479527"/>
                <a:ext cx="78144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1090</a:t>
                </a:r>
              </a:p>
              <a:p>
                <a:r>
                  <a:rPr lang="pt-BR" sz="1900" dirty="0"/>
                  <a:t>1091</a:t>
                </a:r>
              </a:p>
              <a:p>
                <a:r>
                  <a:rPr lang="pt-BR" sz="1900" dirty="0"/>
                  <a:t>1092</a:t>
                </a:r>
                <a:endParaRPr lang="pt-BR" sz="2000" dirty="0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706465" y="5475755"/>
                <a:ext cx="119184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p_c</a:t>
                </a:r>
                <a:endParaRPr lang="pt-BR" dirty="0"/>
              </a:p>
              <a:p>
                <a:r>
                  <a:rPr lang="pt-BR" dirty="0" err="1"/>
                  <a:t>p_i</a:t>
                </a:r>
                <a:endParaRPr lang="pt-BR" dirty="0"/>
              </a:p>
              <a:p>
                <a:r>
                  <a:rPr lang="pt-BR" dirty="0" err="1"/>
                  <a:t>p_f</a:t>
                </a:r>
                <a:endParaRPr lang="pt-BR" dirty="0"/>
              </a:p>
              <a:p>
                <a:endParaRPr lang="pt-BR" dirty="0"/>
              </a:p>
            </p:txBody>
          </p:sp>
        </p:grpSp>
        <p:sp>
          <p:nvSpPr>
            <p:cNvPr id="80" name="Chave Direita 79"/>
            <p:cNvSpPr/>
            <p:nvPr/>
          </p:nvSpPr>
          <p:spPr>
            <a:xfrm>
              <a:off x="5590616" y="1719292"/>
              <a:ext cx="325302" cy="1806224"/>
            </a:xfrm>
            <a:prstGeom prst="rightBrac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F33308-7801-4460-8117-727F4D92329C}"/>
              </a:ext>
            </a:extLst>
          </p:cNvPr>
          <p:cNvGrpSpPr/>
          <p:nvPr/>
        </p:nvGrpSpPr>
        <p:grpSpPr>
          <a:xfrm>
            <a:off x="4576134" y="316115"/>
            <a:ext cx="569518" cy="369332"/>
            <a:chOff x="3138383" y="3229353"/>
            <a:chExt cx="569518" cy="36933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3F917BA-FDCE-4063-81CA-ECA08433EBF9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EFD891-F457-4599-8BF1-7F34AA76C40A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p_c</a:t>
              </a:r>
              <a:endParaRPr lang="pt-BR" dirty="0"/>
            </a:p>
          </p:txBody>
        </p:sp>
      </p:grp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D05775B-9DA4-4213-9D4B-C6802920D12B}"/>
              </a:ext>
            </a:extLst>
          </p:cNvPr>
          <p:cNvCxnSpPr>
            <a:cxnSpLocks/>
          </p:cNvCxnSpPr>
          <p:nvPr/>
        </p:nvCxnSpPr>
        <p:spPr>
          <a:xfrm>
            <a:off x="5735895" y="1733952"/>
            <a:ext cx="2786024" cy="1182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DD2149A-8A5C-4B4C-B156-A145EEF49C2E}"/>
              </a:ext>
            </a:extLst>
          </p:cNvPr>
          <p:cNvCxnSpPr>
            <a:cxnSpLocks/>
          </p:cNvCxnSpPr>
          <p:nvPr/>
        </p:nvCxnSpPr>
        <p:spPr>
          <a:xfrm>
            <a:off x="5735895" y="3645559"/>
            <a:ext cx="2893390" cy="1376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3F8B1DD4-087B-46FE-86DF-0BB5531E3F70}"/>
              </a:ext>
            </a:extLst>
          </p:cNvPr>
          <p:cNvCxnSpPr>
            <a:cxnSpLocks/>
          </p:cNvCxnSpPr>
          <p:nvPr/>
        </p:nvCxnSpPr>
        <p:spPr>
          <a:xfrm>
            <a:off x="5716391" y="5509035"/>
            <a:ext cx="2548945" cy="21077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FF9397CC-1125-4097-87A9-447FC2C6EE6E}"/>
              </a:ext>
            </a:extLst>
          </p:cNvPr>
          <p:cNvSpPr/>
          <p:nvPr/>
        </p:nvSpPr>
        <p:spPr>
          <a:xfrm>
            <a:off x="5740050" y="1789126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47886B4-13BE-4F12-B8C4-15CDDFEFCF9B}"/>
              </a:ext>
            </a:extLst>
          </p:cNvPr>
          <p:cNvSpPr/>
          <p:nvPr/>
        </p:nvSpPr>
        <p:spPr>
          <a:xfrm>
            <a:off x="5736798" y="47440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8A7A2FC-179F-4CDD-A840-40F9B2702BA0}"/>
              </a:ext>
            </a:extLst>
          </p:cNvPr>
          <p:cNvSpPr/>
          <p:nvPr/>
        </p:nvSpPr>
        <p:spPr>
          <a:xfrm>
            <a:off x="5723766" y="145575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E19B571-9FFF-4A38-BCBD-B5AB4BC812D1}"/>
              </a:ext>
            </a:extLst>
          </p:cNvPr>
          <p:cNvSpPr txBox="1"/>
          <p:nvPr/>
        </p:nvSpPr>
        <p:spPr>
          <a:xfrm>
            <a:off x="6451781" y="871140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</a:t>
            </a:r>
          </a:p>
          <a:p>
            <a:r>
              <a:rPr lang="pt-BR" b="1" dirty="0"/>
              <a:t>.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F1DA67-216F-489C-A50A-3CD2B9AF6C6E}"/>
              </a:ext>
            </a:extLst>
          </p:cNvPr>
          <p:cNvSpPr/>
          <p:nvPr/>
        </p:nvSpPr>
        <p:spPr>
          <a:xfrm>
            <a:off x="5733861" y="317143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09AAC88-56F7-47A6-BD7C-73D87ECBD60A}"/>
              </a:ext>
            </a:extLst>
          </p:cNvPr>
          <p:cNvSpPr/>
          <p:nvPr/>
        </p:nvSpPr>
        <p:spPr>
          <a:xfrm>
            <a:off x="5731995" y="3670591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8B918C3-9553-44AA-B3E6-2DB38D151ACC}"/>
              </a:ext>
            </a:extLst>
          </p:cNvPr>
          <p:cNvSpPr/>
          <p:nvPr/>
        </p:nvSpPr>
        <p:spPr>
          <a:xfrm>
            <a:off x="5723766" y="414545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E1D1ABF-8ED0-4E1A-B8E4-D5BEA231BF63}"/>
              </a:ext>
            </a:extLst>
          </p:cNvPr>
          <p:cNvSpPr txBox="1"/>
          <p:nvPr/>
        </p:nvSpPr>
        <p:spPr>
          <a:xfrm>
            <a:off x="6451781" y="4464061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</a:t>
            </a:r>
          </a:p>
          <a:p>
            <a:r>
              <a:rPr lang="pt-BR" b="1" dirty="0"/>
              <a:t>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9DC1F4F-F448-4749-9396-AC4AF10FC591}"/>
              </a:ext>
            </a:extLst>
          </p:cNvPr>
          <p:cNvSpPr txBox="1"/>
          <p:nvPr/>
        </p:nvSpPr>
        <p:spPr>
          <a:xfrm>
            <a:off x="6451781" y="2593382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54A1AF9-5FEB-4619-8F1A-77B41932B98D}"/>
              </a:ext>
            </a:extLst>
          </p:cNvPr>
          <p:cNvSpPr/>
          <p:nvPr/>
        </p:nvSpPr>
        <p:spPr>
          <a:xfrm>
            <a:off x="5732187" y="76390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0F8138F-6DE0-4453-B2B4-E27C846501C6}"/>
              </a:ext>
            </a:extLst>
          </p:cNvPr>
          <p:cNvSpPr/>
          <p:nvPr/>
        </p:nvSpPr>
        <p:spPr>
          <a:xfrm>
            <a:off x="5726703" y="2246649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AA0E71B-B4DD-45A5-B3E1-B1AF57AE31A0}"/>
              </a:ext>
            </a:extLst>
          </p:cNvPr>
          <p:cNvSpPr txBox="1"/>
          <p:nvPr/>
        </p:nvSpPr>
        <p:spPr>
          <a:xfrm>
            <a:off x="5126961" y="1713778"/>
            <a:ext cx="78144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rgbClr val="00B050"/>
                </a:solidFill>
              </a:rPr>
              <a:t>1010</a:t>
            </a:r>
          </a:p>
          <a:p>
            <a:endParaRPr lang="pt-BR" sz="1400" dirty="0">
              <a:solidFill>
                <a:srgbClr val="00B050"/>
              </a:solidFill>
            </a:endParaRPr>
          </a:p>
          <a:p>
            <a:r>
              <a:rPr lang="pt-BR" sz="1900" dirty="0">
                <a:solidFill>
                  <a:srgbClr val="00B050"/>
                </a:solidFill>
              </a:rPr>
              <a:t>1014</a:t>
            </a:r>
          </a:p>
          <a:p>
            <a:endParaRPr lang="pt-BR" sz="1900" dirty="0">
              <a:solidFill>
                <a:srgbClr val="00B050"/>
              </a:solidFill>
            </a:endParaRPr>
          </a:p>
          <a:p>
            <a:endParaRPr lang="pt-BR" sz="1900" dirty="0">
              <a:solidFill>
                <a:srgbClr val="00B050"/>
              </a:solidFill>
            </a:endParaRPr>
          </a:p>
          <a:p>
            <a:r>
              <a:rPr lang="pt-BR" sz="1900" dirty="0">
                <a:solidFill>
                  <a:srgbClr val="00B050"/>
                </a:solidFill>
              </a:rPr>
              <a:t>1046</a:t>
            </a:r>
            <a:endParaRPr lang="pt-BR" sz="2000" dirty="0">
              <a:solidFill>
                <a:srgbClr val="00B050"/>
              </a:solidFill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0751F46-2E2E-4F26-AC0D-ABE7CAF5B65E}"/>
              </a:ext>
            </a:extLst>
          </p:cNvPr>
          <p:cNvSpPr/>
          <p:nvPr/>
        </p:nvSpPr>
        <p:spPr>
          <a:xfrm>
            <a:off x="5730266" y="502533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4339977-6066-4FD0-A58C-7F21D2E34F7C}"/>
              </a:ext>
            </a:extLst>
          </p:cNvPr>
          <p:cNvGrpSpPr/>
          <p:nvPr/>
        </p:nvGrpSpPr>
        <p:grpSpPr>
          <a:xfrm>
            <a:off x="4615039" y="1591581"/>
            <a:ext cx="569518" cy="369332"/>
            <a:chOff x="3138383" y="3229353"/>
            <a:chExt cx="569518" cy="369332"/>
          </a:xfrm>
        </p:grpSpPr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C5F85F4-AA94-4551-AC0C-63732ABE3ED5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7D21A5A-A79E-42D2-848D-C16017C0766D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p_i</a:t>
              </a:r>
              <a:endParaRPr lang="pt-BR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5910F97-5E4A-4411-A67D-EA13A66FDA42}"/>
              </a:ext>
            </a:extLst>
          </p:cNvPr>
          <p:cNvGrpSpPr/>
          <p:nvPr/>
        </p:nvGrpSpPr>
        <p:grpSpPr>
          <a:xfrm>
            <a:off x="4596544" y="3460766"/>
            <a:ext cx="569518" cy="369332"/>
            <a:chOff x="3138383" y="3229353"/>
            <a:chExt cx="569518" cy="369332"/>
          </a:xfrm>
        </p:grpSpPr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23B27174-14F7-4A50-A238-7D8592471014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583E3F99-EDED-4F3B-9393-924721AFAF89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p_f</a:t>
              </a:r>
              <a:endParaRPr lang="pt-BR" dirty="0"/>
            </a:p>
          </p:txBody>
        </p:sp>
      </p:grp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A65B36A-20D3-41ED-8D7D-8729B0B5B9DB}"/>
              </a:ext>
            </a:extLst>
          </p:cNvPr>
          <p:cNvSpPr txBox="1"/>
          <p:nvPr/>
        </p:nvSpPr>
        <p:spPr>
          <a:xfrm>
            <a:off x="6234412" y="5517104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E66E3C87-9509-4DE7-BDAC-1BABE8FE7E98}"/>
              </a:ext>
            </a:extLst>
          </p:cNvPr>
          <p:cNvSpPr txBox="1"/>
          <p:nvPr/>
        </p:nvSpPr>
        <p:spPr>
          <a:xfrm>
            <a:off x="6249170" y="5772726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41FB327-0D6C-4509-AA75-D27C77DB0892}"/>
              </a:ext>
            </a:extLst>
          </p:cNvPr>
          <p:cNvSpPr txBox="1"/>
          <p:nvPr/>
        </p:nvSpPr>
        <p:spPr>
          <a:xfrm>
            <a:off x="6249170" y="6067468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1050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748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2" grpId="0"/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AB88D3B-17AB-4365-B4D8-B1077054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dirty="0"/>
              <a:t>Se incrementarmos os ponteiros em uma unidade:</a:t>
            </a:r>
          </a:p>
          <a:p>
            <a:endParaRPr lang="pt-BR" dirty="0"/>
          </a:p>
          <a:p>
            <a:r>
              <a:rPr lang="pt-BR" sz="2000" dirty="0" err="1"/>
              <a:t>p_c</a:t>
            </a:r>
            <a:r>
              <a:rPr lang="pt-BR" sz="2000" dirty="0"/>
              <a:t> ++;		// será incrementado em 1 byte, que é o tamanho de char   </a:t>
            </a:r>
          </a:p>
          <a:p>
            <a:endParaRPr lang="pt-BR" sz="2000" dirty="0"/>
          </a:p>
          <a:p>
            <a:r>
              <a:rPr lang="pt-BR" sz="2000" dirty="0" err="1"/>
              <a:t>p_i</a:t>
            </a:r>
            <a:r>
              <a:rPr lang="pt-BR" sz="2000" dirty="0"/>
              <a:t> ++ ;		// será incrementado em 4 bytes, que é o tamanho de </a:t>
            </a:r>
            <a:r>
              <a:rPr lang="pt-BR" sz="2000" dirty="0" err="1"/>
              <a:t>int</a:t>
            </a:r>
            <a:r>
              <a:rPr lang="pt-BR" sz="2000" dirty="0"/>
              <a:t>   </a:t>
            </a:r>
          </a:p>
          <a:p>
            <a:endParaRPr lang="pt-BR" sz="2000" dirty="0"/>
          </a:p>
          <a:p>
            <a:r>
              <a:rPr lang="pt-BR" sz="2000" dirty="0" err="1"/>
              <a:t>p_f</a:t>
            </a:r>
            <a:r>
              <a:rPr lang="pt-BR" sz="2000" dirty="0"/>
              <a:t> ++;		// será incrementado em 4 bytes, que é o tamanho de </a:t>
            </a:r>
            <a:r>
              <a:rPr lang="pt-BR" sz="2000" dirty="0" err="1"/>
              <a:t>float</a:t>
            </a:r>
            <a:r>
              <a:rPr lang="pt-BR" sz="2000" dirty="0"/>
              <a:t>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 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1331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0582" y="1601340"/>
            <a:ext cx="8648432" cy="454931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pt-BR" sz="2200" dirty="0"/>
              <a:t>Se incrementarmos os ponteiros</a:t>
            </a:r>
          </a:p>
          <a:p>
            <a:r>
              <a:rPr lang="pt-BR" sz="2200" dirty="0"/>
              <a:t>em uma unidade:</a:t>
            </a:r>
          </a:p>
          <a:p>
            <a:endParaRPr lang="pt-BR" sz="2200" dirty="0"/>
          </a:p>
          <a:p>
            <a:r>
              <a:rPr lang="pt-BR" sz="2200" dirty="0" err="1"/>
              <a:t>p_c</a:t>
            </a:r>
            <a:r>
              <a:rPr lang="pt-BR" sz="2200" dirty="0"/>
              <a:t> ++;	incrementa 1 byte</a:t>
            </a:r>
          </a:p>
          <a:p>
            <a:r>
              <a:rPr lang="pt-BR" sz="2200" dirty="0" err="1"/>
              <a:t>p_i</a:t>
            </a:r>
            <a:r>
              <a:rPr lang="pt-BR" sz="2200" dirty="0"/>
              <a:t> ++ ;	incrementa 4 bytes</a:t>
            </a:r>
          </a:p>
          <a:p>
            <a:r>
              <a:rPr lang="pt-BR" sz="2200" dirty="0" err="1"/>
              <a:t>p_f</a:t>
            </a:r>
            <a:r>
              <a:rPr lang="pt-BR" sz="2200" dirty="0"/>
              <a:t> ++;	incrementa 4 bytes 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81" name="Agrupar 80"/>
          <p:cNvGrpSpPr/>
          <p:nvPr/>
        </p:nvGrpSpPr>
        <p:grpSpPr>
          <a:xfrm>
            <a:off x="5070047" y="441992"/>
            <a:ext cx="3633066" cy="6275441"/>
            <a:chOff x="3202047" y="350186"/>
            <a:chExt cx="3633066" cy="6275441"/>
          </a:xfrm>
        </p:grpSpPr>
        <p:grpSp>
          <p:nvGrpSpPr>
            <p:cNvPr id="24" name="Agrupar 23"/>
            <p:cNvGrpSpPr/>
            <p:nvPr/>
          </p:nvGrpSpPr>
          <p:grpSpPr>
            <a:xfrm>
              <a:off x="3202047" y="350186"/>
              <a:ext cx="3633066" cy="6275441"/>
              <a:chOff x="5356162" y="400643"/>
              <a:chExt cx="3633066" cy="6275441"/>
            </a:xfrm>
          </p:grpSpPr>
          <p:grpSp>
            <p:nvGrpSpPr>
              <p:cNvPr id="25" name="Agrupar 24"/>
              <p:cNvGrpSpPr/>
              <p:nvPr/>
            </p:nvGrpSpPr>
            <p:grpSpPr>
              <a:xfrm>
                <a:off x="6005562" y="433692"/>
                <a:ext cx="1693745" cy="6081573"/>
                <a:chOff x="3717919" y="586390"/>
                <a:chExt cx="1693745" cy="6081573"/>
              </a:xfrm>
            </p:grpSpPr>
            <p:sp>
              <p:nvSpPr>
                <p:cNvPr id="35" name="Retângulo 34"/>
                <p:cNvSpPr/>
                <p:nvPr/>
              </p:nvSpPr>
              <p:spPr>
                <a:xfrm>
                  <a:off x="3732333" y="586390"/>
                  <a:ext cx="1679331" cy="608157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9" name="Retângulo 48"/>
                <p:cNvSpPr/>
                <p:nvPr/>
              </p:nvSpPr>
              <p:spPr>
                <a:xfrm>
                  <a:off x="3717920" y="563524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0" name="Retângulo 49"/>
                <p:cNvSpPr/>
                <p:nvPr/>
              </p:nvSpPr>
              <p:spPr>
                <a:xfrm>
                  <a:off x="3717919" y="5918945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3720857" y="6205448"/>
                  <a:ext cx="1679331" cy="274905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6" name="Chave Direita 25"/>
              <p:cNvSpPr/>
              <p:nvPr/>
            </p:nvSpPr>
            <p:spPr>
              <a:xfrm>
                <a:off x="7745546" y="453384"/>
                <a:ext cx="311786" cy="1214437"/>
              </a:xfrm>
              <a:prstGeom prst="rightBrac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8100634" y="862711"/>
                <a:ext cx="765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char c</a:t>
                </a:r>
              </a:p>
            </p:txBody>
          </p:sp>
          <p:sp>
            <p:nvSpPr>
              <p:cNvPr id="28" name="CaixaDeTexto 27"/>
              <p:cNvSpPr txBox="1"/>
              <p:nvPr/>
            </p:nvSpPr>
            <p:spPr>
              <a:xfrm>
                <a:off x="8189983" y="2488195"/>
                <a:ext cx="799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i</a:t>
                </a:r>
              </a:p>
            </p:txBody>
          </p:sp>
          <p:sp>
            <p:nvSpPr>
              <p:cNvPr id="29" name="Chave Direita 28"/>
              <p:cNvSpPr/>
              <p:nvPr/>
            </p:nvSpPr>
            <p:spPr>
              <a:xfrm>
                <a:off x="7741806" y="3637424"/>
                <a:ext cx="319267" cy="1778961"/>
              </a:xfrm>
              <a:prstGeom prst="rightBrac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8070033" y="4320197"/>
                <a:ext cx="800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float</a:t>
                </a:r>
                <a:r>
                  <a:rPr lang="pt-BR" dirty="0"/>
                  <a:t> f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5383372" y="400643"/>
                <a:ext cx="781443" cy="133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1000</a:t>
                </a:r>
              </a:p>
              <a:p>
                <a:r>
                  <a:rPr lang="pt-BR" sz="1900" dirty="0"/>
                  <a:t>1001</a:t>
                </a:r>
              </a:p>
              <a:p>
                <a:endParaRPr lang="pt-BR" sz="2400" dirty="0"/>
              </a:p>
              <a:p>
                <a:r>
                  <a:rPr lang="pt-BR" sz="1900" dirty="0"/>
                  <a:t>1009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5383372" y="3554086"/>
                <a:ext cx="781443" cy="207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1050</a:t>
                </a:r>
              </a:p>
              <a:p>
                <a:endParaRPr lang="pt-BR" sz="1400" dirty="0"/>
              </a:p>
              <a:p>
                <a:r>
                  <a:rPr lang="pt-BR" sz="1900" dirty="0"/>
                  <a:t>1054</a:t>
                </a:r>
              </a:p>
              <a:p>
                <a:endParaRPr lang="pt-BR" sz="1900" dirty="0"/>
              </a:p>
              <a:p>
                <a:endParaRPr lang="pt-BR" sz="1900" dirty="0"/>
              </a:p>
              <a:p>
                <a:r>
                  <a:rPr lang="pt-BR" sz="1900" dirty="0"/>
                  <a:t>1086</a:t>
                </a:r>
              </a:p>
              <a:p>
                <a:endParaRPr lang="pt-BR" sz="2000" dirty="0"/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356162" y="5479527"/>
                <a:ext cx="781443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900" dirty="0"/>
                  <a:t>1090</a:t>
                </a:r>
              </a:p>
              <a:p>
                <a:r>
                  <a:rPr lang="pt-BR" sz="1900" dirty="0"/>
                  <a:t>1091</a:t>
                </a:r>
              </a:p>
              <a:p>
                <a:r>
                  <a:rPr lang="pt-BR" sz="1900" dirty="0"/>
                  <a:t>1092</a:t>
                </a:r>
                <a:endParaRPr lang="pt-BR" sz="2000" dirty="0"/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7706465" y="5475755"/>
                <a:ext cx="1191841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p_c</a:t>
                </a:r>
                <a:endParaRPr lang="pt-BR" dirty="0"/>
              </a:p>
              <a:p>
                <a:r>
                  <a:rPr lang="pt-BR" dirty="0" err="1"/>
                  <a:t>p_i</a:t>
                </a:r>
                <a:endParaRPr lang="pt-BR" dirty="0"/>
              </a:p>
              <a:p>
                <a:r>
                  <a:rPr lang="pt-BR" dirty="0" err="1"/>
                  <a:t>p_f</a:t>
                </a:r>
                <a:endParaRPr lang="pt-BR" dirty="0"/>
              </a:p>
              <a:p>
                <a:endParaRPr lang="pt-BR" dirty="0"/>
              </a:p>
            </p:txBody>
          </p:sp>
        </p:grpSp>
        <p:sp>
          <p:nvSpPr>
            <p:cNvPr id="80" name="Chave Direita 79"/>
            <p:cNvSpPr/>
            <p:nvPr/>
          </p:nvSpPr>
          <p:spPr>
            <a:xfrm>
              <a:off x="5590616" y="1719292"/>
              <a:ext cx="325302" cy="1806224"/>
            </a:xfrm>
            <a:prstGeom prst="rightBrac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3F33308-7801-4460-8117-727F4D92329C}"/>
              </a:ext>
            </a:extLst>
          </p:cNvPr>
          <p:cNvGrpSpPr/>
          <p:nvPr/>
        </p:nvGrpSpPr>
        <p:grpSpPr>
          <a:xfrm>
            <a:off x="4576134" y="316115"/>
            <a:ext cx="569518" cy="369332"/>
            <a:chOff x="3138383" y="3229353"/>
            <a:chExt cx="569518" cy="36933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F3F917BA-FDCE-4063-81CA-ECA08433EBF9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A2EFD891-F457-4599-8BF1-7F34AA76C40A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p_c</a:t>
              </a:r>
              <a:endParaRPr lang="pt-BR" dirty="0"/>
            </a:p>
          </p:txBody>
        </p:sp>
      </p:grp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CD05775B-9DA4-4213-9D4B-C6802920D12B}"/>
              </a:ext>
            </a:extLst>
          </p:cNvPr>
          <p:cNvCxnSpPr>
            <a:cxnSpLocks/>
          </p:cNvCxnSpPr>
          <p:nvPr/>
        </p:nvCxnSpPr>
        <p:spPr>
          <a:xfrm>
            <a:off x="5735895" y="1733952"/>
            <a:ext cx="2786024" cy="1182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DD2149A-8A5C-4B4C-B156-A145EEF49C2E}"/>
              </a:ext>
            </a:extLst>
          </p:cNvPr>
          <p:cNvCxnSpPr>
            <a:cxnSpLocks/>
          </p:cNvCxnSpPr>
          <p:nvPr/>
        </p:nvCxnSpPr>
        <p:spPr>
          <a:xfrm>
            <a:off x="5735895" y="3645559"/>
            <a:ext cx="2893390" cy="1376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3F8B1DD4-087B-46FE-86DF-0BB5531E3F70}"/>
              </a:ext>
            </a:extLst>
          </p:cNvPr>
          <p:cNvCxnSpPr>
            <a:cxnSpLocks/>
          </p:cNvCxnSpPr>
          <p:nvPr/>
        </p:nvCxnSpPr>
        <p:spPr>
          <a:xfrm>
            <a:off x="5716391" y="5509035"/>
            <a:ext cx="2548945" cy="21077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FF9397CC-1125-4097-87A9-447FC2C6EE6E}"/>
              </a:ext>
            </a:extLst>
          </p:cNvPr>
          <p:cNvSpPr/>
          <p:nvPr/>
        </p:nvSpPr>
        <p:spPr>
          <a:xfrm>
            <a:off x="5740050" y="1789126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47886B4-13BE-4F12-B8C4-15CDDFEFCF9B}"/>
              </a:ext>
            </a:extLst>
          </p:cNvPr>
          <p:cNvSpPr/>
          <p:nvPr/>
        </p:nvSpPr>
        <p:spPr>
          <a:xfrm>
            <a:off x="5736798" y="47440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8A7A2FC-179F-4CDD-A840-40F9B2702BA0}"/>
              </a:ext>
            </a:extLst>
          </p:cNvPr>
          <p:cNvSpPr/>
          <p:nvPr/>
        </p:nvSpPr>
        <p:spPr>
          <a:xfrm>
            <a:off x="5723766" y="145575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FE19B571-9FFF-4A38-BCBD-B5AB4BC812D1}"/>
              </a:ext>
            </a:extLst>
          </p:cNvPr>
          <p:cNvSpPr txBox="1"/>
          <p:nvPr/>
        </p:nvSpPr>
        <p:spPr>
          <a:xfrm>
            <a:off x="6451781" y="871140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</a:t>
            </a:r>
          </a:p>
          <a:p>
            <a:r>
              <a:rPr lang="pt-BR" b="1" dirty="0"/>
              <a:t>.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CF1DA67-216F-489C-A50A-3CD2B9AF6C6E}"/>
              </a:ext>
            </a:extLst>
          </p:cNvPr>
          <p:cNvSpPr/>
          <p:nvPr/>
        </p:nvSpPr>
        <p:spPr>
          <a:xfrm>
            <a:off x="5733861" y="317143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09AAC88-56F7-47A6-BD7C-73D87ECBD60A}"/>
              </a:ext>
            </a:extLst>
          </p:cNvPr>
          <p:cNvSpPr/>
          <p:nvPr/>
        </p:nvSpPr>
        <p:spPr>
          <a:xfrm>
            <a:off x="5731995" y="3670591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E8B918C3-9553-44AA-B3E6-2DB38D151ACC}"/>
              </a:ext>
            </a:extLst>
          </p:cNvPr>
          <p:cNvSpPr/>
          <p:nvPr/>
        </p:nvSpPr>
        <p:spPr>
          <a:xfrm>
            <a:off x="5723766" y="414545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3E1D1ABF-8ED0-4E1A-B8E4-D5BEA231BF63}"/>
              </a:ext>
            </a:extLst>
          </p:cNvPr>
          <p:cNvSpPr txBox="1"/>
          <p:nvPr/>
        </p:nvSpPr>
        <p:spPr>
          <a:xfrm>
            <a:off x="6451781" y="4464061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</a:t>
            </a:r>
          </a:p>
          <a:p>
            <a:r>
              <a:rPr lang="pt-BR" b="1" dirty="0"/>
              <a:t>.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A9DC1F4F-F448-4749-9396-AC4AF10FC591}"/>
              </a:ext>
            </a:extLst>
          </p:cNvPr>
          <p:cNvSpPr txBox="1"/>
          <p:nvPr/>
        </p:nvSpPr>
        <p:spPr>
          <a:xfrm>
            <a:off x="6451781" y="2593382"/>
            <a:ext cx="35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.</a:t>
            </a:r>
          </a:p>
          <a:p>
            <a:r>
              <a:rPr lang="pt-BR" b="1" dirty="0"/>
              <a:t>.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E54A1AF9-5FEB-4619-8F1A-77B41932B98D}"/>
              </a:ext>
            </a:extLst>
          </p:cNvPr>
          <p:cNvSpPr/>
          <p:nvPr/>
        </p:nvSpPr>
        <p:spPr>
          <a:xfrm>
            <a:off x="5732187" y="76390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50F8138F-6DE0-4453-B2B4-E27C846501C6}"/>
              </a:ext>
            </a:extLst>
          </p:cNvPr>
          <p:cNvSpPr/>
          <p:nvPr/>
        </p:nvSpPr>
        <p:spPr>
          <a:xfrm>
            <a:off x="5726703" y="2246649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AA0E71B-B4DD-45A5-B3E1-B1AF57AE31A0}"/>
              </a:ext>
            </a:extLst>
          </p:cNvPr>
          <p:cNvSpPr txBox="1"/>
          <p:nvPr/>
        </p:nvSpPr>
        <p:spPr>
          <a:xfrm>
            <a:off x="5126961" y="1713778"/>
            <a:ext cx="78144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rgbClr val="00B050"/>
                </a:solidFill>
              </a:rPr>
              <a:t>1010</a:t>
            </a:r>
          </a:p>
          <a:p>
            <a:endParaRPr lang="pt-BR" sz="1400" dirty="0">
              <a:solidFill>
                <a:srgbClr val="00B050"/>
              </a:solidFill>
            </a:endParaRPr>
          </a:p>
          <a:p>
            <a:r>
              <a:rPr lang="pt-BR" sz="1900" dirty="0">
                <a:solidFill>
                  <a:srgbClr val="00B050"/>
                </a:solidFill>
              </a:rPr>
              <a:t>1014</a:t>
            </a:r>
          </a:p>
          <a:p>
            <a:endParaRPr lang="pt-BR" sz="1900" dirty="0">
              <a:solidFill>
                <a:srgbClr val="00B050"/>
              </a:solidFill>
            </a:endParaRPr>
          </a:p>
          <a:p>
            <a:endParaRPr lang="pt-BR" sz="1900" dirty="0">
              <a:solidFill>
                <a:srgbClr val="00B050"/>
              </a:solidFill>
            </a:endParaRPr>
          </a:p>
          <a:p>
            <a:r>
              <a:rPr lang="pt-BR" sz="1900" dirty="0">
                <a:solidFill>
                  <a:srgbClr val="00B050"/>
                </a:solidFill>
              </a:rPr>
              <a:t>1046</a:t>
            </a:r>
            <a:endParaRPr lang="pt-BR" sz="2000" dirty="0">
              <a:solidFill>
                <a:srgbClr val="00B050"/>
              </a:solidFill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0751F46-2E2E-4F26-AC0D-ABE7CAF5B65E}"/>
              </a:ext>
            </a:extLst>
          </p:cNvPr>
          <p:cNvSpPr/>
          <p:nvPr/>
        </p:nvSpPr>
        <p:spPr>
          <a:xfrm>
            <a:off x="5730266" y="5025335"/>
            <a:ext cx="1689426" cy="4546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6A4B5608-69F8-4FD3-A39E-583065784605}"/>
              </a:ext>
            </a:extLst>
          </p:cNvPr>
          <p:cNvGrpSpPr/>
          <p:nvPr/>
        </p:nvGrpSpPr>
        <p:grpSpPr>
          <a:xfrm>
            <a:off x="4589588" y="644065"/>
            <a:ext cx="569518" cy="369332"/>
            <a:chOff x="3138383" y="3229353"/>
            <a:chExt cx="569518" cy="369332"/>
          </a:xfrm>
        </p:grpSpPr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39E9228-BAA8-4373-9235-064C0517DFC8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33B337AA-99D9-42CF-9AED-77E634549331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p_c</a:t>
              </a:r>
              <a:endParaRPr lang="pt-BR" dirty="0"/>
            </a:p>
          </p:txBody>
        </p: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4339977-6066-4FD0-A58C-7F21D2E34F7C}"/>
              </a:ext>
            </a:extLst>
          </p:cNvPr>
          <p:cNvGrpSpPr/>
          <p:nvPr/>
        </p:nvGrpSpPr>
        <p:grpSpPr>
          <a:xfrm>
            <a:off x="4615039" y="1591581"/>
            <a:ext cx="569518" cy="369332"/>
            <a:chOff x="3138383" y="3229353"/>
            <a:chExt cx="569518" cy="369332"/>
          </a:xfrm>
        </p:grpSpPr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9C5F85F4-AA94-4551-AC0C-63732ABE3ED5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7D21A5A-A79E-42D2-848D-C16017C0766D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p_i</a:t>
              </a:r>
              <a:endParaRPr lang="pt-BR" dirty="0"/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8235687E-5B72-4A47-A751-0703DF3E747C}"/>
              </a:ext>
            </a:extLst>
          </p:cNvPr>
          <p:cNvGrpSpPr/>
          <p:nvPr/>
        </p:nvGrpSpPr>
        <p:grpSpPr>
          <a:xfrm>
            <a:off x="4628413" y="2078158"/>
            <a:ext cx="569518" cy="369332"/>
            <a:chOff x="3138383" y="3229353"/>
            <a:chExt cx="569518" cy="369332"/>
          </a:xfrm>
        </p:grpSpPr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C41CBFBD-031A-4927-A3A4-FC9BC1D78EFC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09CD9718-C10B-4E25-A339-C40913674B38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p_i</a:t>
              </a:r>
              <a:endParaRPr lang="pt-BR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35910F97-5E4A-4411-A67D-EA13A66FDA42}"/>
              </a:ext>
            </a:extLst>
          </p:cNvPr>
          <p:cNvGrpSpPr/>
          <p:nvPr/>
        </p:nvGrpSpPr>
        <p:grpSpPr>
          <a:xfrm>
            <a:off x="4596544" y="3460766"/>
            <a:ext cx="569518" cy="369332"/>
            <a:chOff x="3138383" y="3229353"/>
            <a:chExt cx="569518" cy="369332"/>
          </a:xfrm>
        </p:grpSpPr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23B27174-14F7-4A50-A238-7D8592471014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583E3F99-EDED-4F3B-9393-924721AFAF89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p_f</a:t>
              </a:r>
              <a:endParaRPr lang="pt-BR" dirty="0"/>
            </a:p>
          </p:txBody>
        </p: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F0965ED2-3974-4D84-86B4-7F1648155952}"/>
              </a:ext>
            </a:extLst>
          </p:cNvPr>
          <p:cNvGrpSpPr/>
          <p:nvPr/>
        </p:nvGrpSpPr>
        <p:grpSpPr>
          <a:xfrm>
            <a:off x="4591540" y="4000815"/>
            <a:ext cx="569518" cy="369332"/>
            <a:chOff x="3138383" y="3229353"/>
            <a:chExt cx="569518" cy="369332"/>
          </a:xfrm>
        </p:grpSpPr>
        <p:cxnSp>
          <p:nvCxnSpPr>
            <p:cNvPr id="85" name="Conector de Seta Reta 84">
              <a:extLst>
                <a:ext uri="{FF2B5EF4-FFF2-40B4-BE49-F238E27FC236}">
                  <a16:creationId xmlns:a16="http://schemas.microsoft.com/office/drawing/2014/main" id="{2054AD9F-9F0D-41F2-BAF7-D2301618C4A4}"/>
                </a:ext>
              </a:extLst>
            </p:cNvPr>
            <p:cNvCxnSpPr/>
            <p:nvPr/>
          </p:nvCxnSpPr>
          <p:spPr>
            <a:xfrm>
              <a:off x="3147047" y="3551471"/>
              <a:ext cx="56085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3099FD0-7C6C-4C93-A7E8-39CAE93EAF74}"/>
                </a:ext>
              </a:extLst>
            </p:cNvPr>
            <p:cNvSpPr txBox="1"/>
            <p:nvPr/>
          </p:nvSpPr>
          <p:spPr>
            <a:xfrm>
              <a:off x="3138383" y="3229353"/>
              <a:ext cx="549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p_f</a:t>
              </a:r>
              <a:endParaRPr lang="pt-BR" dirty="0"/>
            </a:p>
          </p:txBody>
        </p:sp>
      </p:grp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EF762644-DBD9-4375-8A5A-1EE31C704506}"/>
              </a:ext>
            </a:extLst>
          </p:cNvPr>
          <p:cNvSpPr txBox="1"/>
          <p:nvPr/>
        </p:nvSpPr>
        <p:spPr>
          <a:xfrm>
            <a:off x="6215034" y="5491025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1001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2E0BCA4-5BD1-40F7-9022-7CEEE9A1A7CE}"/>
              </a:ext>
            </a:extLst>
          </p:cNvPr>
          <p:cNvSpPr txBox="1"/>
          <p:nvPr/>
        </p:nvSpPr>
        <p:spPr>
          <a:xfrm>
            <a:off x="6222192" y="5769774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1014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92F8AA34-1818-442A-A6D4-309091E38D82}"/>
              </a:ext>
            </a:extLst>
          </p:cNvPr>
          <p:cNvSpPr txBox="1"/>
          <p:nvPr/>
        </p:nvSpPr>
        <p:spPr>
          <a:xfrm>
            <a:off x="6203006" y="6072372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1054</a:t>
            </a:r>
            <a:endParaRPr lang="pt-BR" sz="2000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2AC8785-18A3-44ED-961A-81C0964E7173}"/>
              </a:ext>
            </a:extLst>
          </p:cNvPr>
          <p:cNvSpPr txBox="1"/>
          <p:nvPr/>
        </p:nvSpPr>
        <p:spPr>
          <a:xfrm>
            <a:off x="6194041" y="5509035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7EDA9AF1-BE77-4D2C-84E9-0226D44E04A7}"/>
              </a:ext>
            </a:extLst>
          </p:cNvPr>
          <p:cNvSpPr txBox="1"/>
          <p:nvPr/>
        </p:nvSpPr>
        <p:spPr>
          <a:xfrm>
            <a:off x="6215290" y="5771563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1010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2188A5B7-01E9-4673-91B7-F1F51D1D4B25}"/>
              </a:ext>
            </a:extLst>
          </p:cNvPr>
          <p:cNvSpPr txBox="1"/>
          <p:nvPr/>
        </p:nvSpPr>
        <p:spPr>
          <a:xfrm>
            <a:off x="6210213" y="6082501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1050</a:t>
            </a:r>
          </a:p>
        </p:txBody>
      </p:sp>
    </p:spTree>
    <p:extLst>
      <p:ext uri="{BB962C8B-B14F-4D97-AF65-F5344CB8AC3E}">
        <p14:creationId xmlns:p14="http://schemas.microsoft.com/office/powerpoint/2010/main" val="26969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87" grpId="0"/>
      <p:bldP spid="88" grpId="0"/>
      <p:bldP spid="89" grpId="0"/>
      <p:bldP spid="92" grpId="0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B862C2C-79AB-4DE6-B980-8EC1041B9FE1}"/>
              </a:ext>
            </a:extLst>
          </p:cNvPr>
          <p:cNvSpPr txBox="1">
            <a:spLocks/>
          </p:cNvSpPr>
          <p:nvPr/>
        </p:nvSpPr>
        <p:spPr>
          <a:xfrm>
            <a:off x="541748" y="1750509"/>
            <a:ext cx="8440615" cy="520510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342892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8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0" indent="-171446" algn="l" defTabSz="342892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342892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 Se somarmos o valor </a:t>
            </a:r>
            <a:r>
              <a:rPr lang="pt-BR" b="1" dirty="0">
                <a:solidFill>
                  <a:schemeClr val="accent1"/>
                </a:solidFill>
              </a:rPr>
              <a:t>n</a:t>
            </a:r>
            <a:r>
              <a:rPr lang="pt-BR" dirty="0"/>
              <a:t> ao ponteiro:</a:t>
            </a:r>
          </a:p>
          <a:p>
            <a:endParaRPr lang="pt-BR" dirty="0"/>
          </a:p>
          <a:p>
            <a:r>
              <a:rPr lang="pt-BR" sz="2000" dirty="0" err="1"/>
              <a:t>p_c</a:t>
            </a:r>
            <a:r>
              <a:rPr lang="pt-BR" sz="2000" dirty="0"/>
              <a:t>  =  </a:t>
            </a:r>
            <a:r>
              <a:rPr lang="pt-BR" sz="2000" dirty="0" err="1"/>
              <a:t>p_c</a:t>
            </a:r>
            <a:r>
              <a:rPr lang="pt-BR" sz="2000" dirty="0"/>
              <a:t> + 4;	// passa a apontar para 4 elementos ou 4 bytes mais adiante</a:t>
            </a:r>
          </a:p>
          <a:p>
            <a:endParaRPr lang="pt-BR" sz="2000" dirty="0"/>
          </a:p>
          <a:p>
            <a:r>
              <a:rPr lang="pt-BR" sz="2000" dirty="0" err="1"/>
              <a:t>p_i</a:t>
            </a:r>
            <a:r>
              <a:rPr lang="pt-BR" sz="2000" dirty="0"/>
              <a:t> + =  5 ;		// passa a apontar para 5 elementos ou 20 bytes mais adiante</a:t>
            </a:r>
          </a:p>
          <a:p>
            <a:endParaRPr lang="pt-BR" sz="2000" dirty="0"/>
          </a:p>
          <a:p>
            <a:r>
              <a:rPr lang="pt-BR" sz="2000" dirty="0" err="1"/>
              <a:t>p_f</a:t>
            </a:r>
            <a:r>
              <a:rPr lang="pt-BR" sz="2000" dirty="0"/>
              <a:t> + =  8;			// passa a apontar para 8 elementos ou 32 bytes mais adiante 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3682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1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Endereço</a:t>
            </a:r>
            <a:r>
              <a:rPr lang="en-US" altLang="ko-KR" sz="1800" b="1" dirty="0">
                <a:solidFill>
                  <a:schemeClr val="bg1"/>
                </a:solidFill>
              </a:rPr>
              <a:t> de </a:t>
            </a:r>
            <a:r>
              <a:rPr lang="en-US" altLang="ko-KR" sz="1800" b="1" dirty="0" err="1">
                <a:solidFill>
                  <a:schemeClr val="bg1"/>
                </a:solidFill>
              </a:rPr>
              <a:t>Variáveis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22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Operações Aritméticas com Ponteiros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Decrementando Ponteiros </a:t>
            </a:r>
            <a:r>
              <a:rPr lang="pt-BR" dirty="0"/>
              <a:t>- s</a:t>
            </a:r>
            <a:r>
              <a:rPr lang="en-US" dirty="0" err="1"/>
              <a:t>emelhante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incremento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decrementar</a:t>
            </a:r>
            <a:r>
              <a:rPr lang="en-US" b="1" dirty="0"/>
              <a:t> o </a:t>
            </a:r>
            <a:r>
              <a:rPr lang="en-US" b="1" dirty="0" err="1"/>
              <a:t>ponteiro</a:t>
            </a:r>
            <a:r>
              <a:rPr lang="en-US" b="1" dirty="0"/>
              <a:t>, </a:t>
            </a:r>
            <a:r>
              <a:rPr lang="en-US" b="1" dirty="0" err="1"/>
              <a:t>ele</a:t>
            </a:r>
            <a:r>
              <a:rPr lang="en-US" b="1" dirty="0"/>
              <a:t> </a:t>
            </a:r>
            <a:r>
              <a:rPr lang="en-US" b="1" dirty="0" err="1"/>
              <a:t>apontará</a:t>
            </a:r>
            <a:r>
              <a:rPr lang="en-US" b="1" dirty="0"/>
              <a:t> para o </a:t>
            </a:r>
            <a:r>
              <a:rPr lang="en-US" b="1" dirty="0" err="1"/>
              <a:t>elemento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anterior</a:t>
            </a:r>
            <a:r>
              <a:rPr lang="en-US" b="1" dirty="0"/>
              <a:t> da </a:t>
            </a:r>
            <a:r>
              <a:rPr lang="en-US" b="1" dirty="0" err="1"/>
              <a:t>matriz</a:t>
            </a:r>
            <a:endParaRPr lang="pt-BR" b="1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99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Operações Aritméticas com Ponteiros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>
                <a:solidFill>
                  <a:srgbClr val="00B0F0"/>
                </a:solidFill>
              </a:rPr>
              <a:t>Diferenciação </a:t>
            </a:r>
            <a:r>
              <a:rPr lang="pt-BR" b="1" dirty="0">
                <a:solidFill>
                  <a:srgbClr val="00B0F0"/>
                </a:solidFill>
              </a:rPr>
              <a:t>com Ponteiros</a:t>
            </a:r>
          </a:p>
          <a:p>
            <a:pPr algn="just"/>
            <a:r>
              <a:rPr lang="pt-BR" dirty="0"/>
              <a:t>Consiste na subtração de 2 ponteiros. Se tivermos 2 ponteiros para elementos diferentes de uma </a:t>
            </a:r>
            <a:r>
              <a:rPr lang="pt-BR" b="1" dirty="0">
                <a:solidFill>
                  <a:srgbClr val="00B0F0"/>
                </a:solidFill>
              </a:rPr>
              <a:t>mesma matriz</a:t>
            </a:r>
            <a:r>
              <a:rPr lang="pt-BR" dirty="0"/>
              <a:t>, podemos subtraí-los para descobrir qual a distância entre esses elementos.</a:t>
            </a:r>
          </a:p>
          <a:p>
            <a:r>
              <a:rPr lang="pt-BR" dirty="0"/>
              <a:t>então:</a:t>
            </a:r>
          </a:p>
          <a:p>
            <a:r>
              <a:rPr lang="pt-BR" dirty="0"/>
              <a:t>ptr1  –  ptr2	     // </a:t>
            </a:r>
            <a:r>
              <a:rPr lang="pt-BR" dirty="0">
                <a:solidFill>
                  <a:srgbClr val="00B0F0"/>
                </a:solidFill>
              </a:rPr>
              <a:t>distância</a:t>
            </a:r>
            <a:r>
              <a:rPr lang="pt-BR" dirty="0"/>
              <a:t> entre esses elementos – o resultado pode ser positivo ou negativo</a:t>
            </a:r>
          </a:p>
          <a:p>
            <a:r>
              <a:rPr lang="pt-BR" dirty="0"/>
              <a:t> </a:t>
            </a:r>
          </a:p>
          <a:p>
            <a:r>
              <a:rPr lang="pt-BR" b="1" dirty="0">
                <a:sym typeface="Symbol" panose="05050102010706020507" pitchFamily="18" charset="2"/>
              </a:rPr>
              <a:t></a:t>
            </a:r>
            <a:r>
              <a:rPr lang="pt-BR" b="1" dirty="0"/>
              <a:t> </a:t>
            </a:r>
            <a:r>
              <a:rPr lang="pt-BR" dirty="0"/>
              <a:t>As comparações (= =, !=, &lt;, &lt;=, &gt;, &gt;=) entre ponteiros só são válidas quando ambos estão apontando para a mesma matriz. Pois se, compararmos ponteiros que apontam para variáveis de tipos diferentes, teremos resultados sem sentido.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68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0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7156" y="1462812"/>
            <a:ext cx="345537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char   </a:t>
            </a:r>
            <a:r>
              <a:rPr lang="en-US" dirty="0" err="1"/>
              <a:t>nome</a:t>
            </a:r>
            <a:r>
              <a:rPr lang="en-US" dirty="0"/>
              <a:t>[10];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Resultado</a:t>
            </a:r>
            <a:r>
              <a:rPr lang="en-US" dirty="0"/>
              <a:t> para char???</a:t>
            </a:r>
          </a:p>
          <a:p>
            <a:endParaRPr lang="pt-BR" dirty="0"/>
          </a:p>
          <a:p>
            <a:r>
              <a:rPr lang="pt-BR" dirty="0"/>
              <a:t>p1-p2= 4         //ponteiro avança</a:t>
            </a:r>
          </a:p>
          <a:p>
            <a:endParaRPr lang="pt-BR" dirty="0"/>
          </a:p>
          <a:p>
            <a:r>
              <a:rPr lang="pt-BR" dirty="0"/>
              <a:t>p2-p1= </a:t>
            </a:r>
            <a:r>
              <a:rPr lang="pt-BR" dirty="0">
                <a:solidFill>
                  <a:srgbClr val="FF0000"/>
                </a:solidFill>
              </a:rPr>
              <a:t>- </a:t>
            </a:r>
            <a:r>
              <a:rPr lang="pt-BR" dirty="0"/>
              <a:t>4      //ponteiro retrocede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rgbClr val="00B0F0"/>
                </a:solidFill>
              </a:rPr>
              <a:t>Qtde</a:t>
            </a:r>
            <a:r>
              <a:rPr lang="pt-BR" sz="2000" dirty="0">
                <a:solidFill>
                  <a:srgbClr val="00B0F0"/>
                </a:solidFill>
              </a:rPr>
              <a:t> de deslocamentos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207417" y="904728"/>
            <a:ext cx="7814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1001</a:t>
            </a:r>
          </a:p>
          <a:p>
            <a:r>
              <a:rPr lang="pt-BR" sz="1900" dirty="0"/>
              <a:t>1002</a:t>
            </a:r>
          </a:p>
          <a:p>
            <a:r>
              <a:rPr lang="pt-BR" sz="1900" dirty="0"/>
              <a:t>1003</a:t>
            </a:r>
          </a:p>
          <a:p>
            <a:r>
              <a:rPr lang="pt-BR" sz="2000" dirty="0"/>
              <a:t>1004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223499" y="2394876"/>
            <a:ext cx="781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1005</a:t>
            </a:r>
          </a:p>
          <a:p>
            <a:r>
              <a:rPr lang="pt-BR" sz="1900" dirty="0"/>
              <a:t>1006</a:t>
            </a:r>
          </a:p>
          <a:p>
            <a:r>
              <a:rPr lang="pt-BR" sz="2000" dirty="0"/>
              <a:t>1007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232035" y="3269471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1008</a:t>
            </a:r>
          </a:p>
          <a:p>
            <a:r>
              <a:rPr lang="pt-BR" sz="1900" dirty="0"/>
              <a:t>1009</a:t>
            </a:r>
          </a:p>
          <a:p>
            <a:endParaRPr lang="pt-BR" sz="1900" dirty="0"/>
          </a:p>
          <a:p>
            <a:endParaRPr lang="pt-BR" sz="20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211480" y="4715297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1300</a:t>
            </a:r>
          </a:p>
          <a:p>
            <a:r>
              <a:rPr lang="pt-BR" sz="1900" dirty="0"/>
              <a:t>1301</a:t>
            </a:r>
          </a:p>
          <a:p>
            <a:endParaRPr lang="pt-BR" sz="1900" dirty="0"/>
          </a:p>
          <a:p>
            <a:endParaRPr lang="pt-BR" sz="20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63792" y="623457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grpSp>
        <p:nvGrpSpPr>
          <p:cNvPr id="65" name="Agrupar 64"/>
          <p:cNvGrpSpPr/>
          <p:nvPr/>
        </p:nvGrpSpPr>
        <p:grpSpPr>
          <a:xfrm>
            <a:off x="6841205" y="973264"/>
            <a:ext cx="1693202" cy="5052406"/>
            <a:chOff x="3721399" y="1330553"/>
            <a:chExt cx="1693202" cy="5052406"/>
          </a:xfrm>
        </p:grpSpPr>
        <p:sp>
          <p:nvSpPr>
            <p:cNvPr id="66" name="Retângulo 65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726469" y="1336194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726469" y="1627927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721399" y="1921589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729396" y="3095470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32333" y="2805320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29394" y="427026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3732333" y="454121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32333" y="483136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26469" y="5122736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5270" y="540454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3735270" y="569469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8493704" y="4683521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p1</a:t>
            </a:r>
          </a:p>
          <a:p>
            <a:r>
              <a:rPr lang="pt-BR" sz="1900" dirty="0"/>
              <a:t>p2</a:t>
            </a:r>
          </a:p>
          <a:p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13575" y="4729777"/>
            <a:ext cx="8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</a:p>
          <a:p>
            <a:r>
              <a:rPr lang="pt-BR" dirty="0"/>
              <a:t>1004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5064369" y="1116357"/>
            <a:ext cx="1046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107759" y="2286418"/>
            <a:ext cx="1046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492261" y="1991564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p2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5498122" y="804127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490812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0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07156" y="1462812"/>
            <a:ext cx="34553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	  </a:t>
            </a:r>
            <a:r>
              <a:rPr lang="en-US" dirty="0" err="1"/>
              <a:t>lista</a:t>
            </a:r>
            <a:r>
              <a:rPr lang="en-US" dirty="0"/>
              <a:t>[10];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r>
              <a:rPr lang="en-US" dirty="0" err="1"/>
              <a:t>Resultado</a:t>
            </a:r>
            <a:r>
              <a:rPr lang="en-US" dirty="0"/>
              <a:t> para int???</a:t>
            </a:r>
          </a:p>
          <a:p>
            <a:endParaRPr lang="pt-BR" dirty="0"/>
          </a:p>
          <a:p>
            <a:r>
              <a:rPr lang="pt-BR" dirty="0"/>
              <a:t>p1-p2= 1          //ponteiro avança</a:t>
            </a:r>
          </a:p>
          <a:p>
            <a:endParaRPr lang="pt-BR" dirty="0"/>
          </a:p>
          <a:p>
            <a:r>
              <a:rPr lang="pt-BR" dirty="0"/>
              <a:t>p2-p1= </a:t>
            </a:r>
            <a:r>
              <a:rPr lang="pt-BR" dirty="0">
                <a:solidFill>
                  <a:srgbClr val="FF0000"/>
                </a:solidFill>
              </a:rPr>
              <a:t>-</a:t>
            </a:r>
            <a:r>
              <a:rPr lang="pt-BR" dirty="0"/>
              <a:t> 1       //ponteiro retrocede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00B0F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rgbClr val="00B0F0"/>
                </a:solidFill>
              </a:rPr>
              <a:t>Qtde</a:t>
            </a:r>
            <a:r>
              <a:rPr lang="pt-BR" sz="2000" dirty="0">
                <a:solidFill>
                  <a:srgbClr val="00B0F0"/>
                </a:solidFill>
              </a:rPr>
              <a:t> de deslocamentos</a:t>
            </a:r>
          </a:p>
          <a:p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207417" y="904728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1000</a:t>
            </a:r>
          </a:p>
          <a:p>
            <a:r>
              <a:rPr lang="pt-BR" sz="1900" dirty="0"/>
              <a:t>1004</a:t>
            </a:r>
          </a:p>
          <a:p>
            <a:r>
              <a:rPr lang="pt-BR" sz="1900" dirty="0"/>
              <a:t>1008</a:t>
            </a:r>
          </a:p>
          <a:p>
            <a:r>
              <a:rPr lang="pt-BR" sz="1900" dirty="0"/>
              <a:t>1012</a:t>
            </a:r>
          </a:p>
          <a:p>
            <a:r>
              <a:rPr lang="pt-BR" sz="2000" dirty="0"/>
              <a:t>1016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223499" y="2394876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1020</a:t>
            </a:r>
          </a:p>
          <a:p>
            <a:r>
              <a:rPr lang="pt-BR" sz="1900" dirty="0"/>
              <a:t>1024</a:t>
            </a:r>
          </a:p>
          <a:p>
            <a:r>
              <a:rPr lang="pt-BR" sz="2000" dirty="0"/>
              <a:t>1028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6232035" y="3269471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1032</a:t>
            </a:r>
          </a:p>
          <a:p>
            <a:r>
              <a:rPr lang="pt-BR" sz="1900" dirty="0"/>
              <a:t>1036</a:t>
            </a:r>
          </a:p>
          <a:p>
            <a:endParaRPr lang="pt-BR" sz="20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6211480" y="4715297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1300</a:t>
            </a:r>
          </a:p>
          <a:p>
            <a:r>
              <a:rPr lang="pt-BR" sz="1900" dirty="0"/>
              <a:t>1301</a:t>
            </a:r>
          </a:p>
          <a:p>
            <a:endParaRPr lang="pt-BR" sz="1900" dirty="0"/>
          </a:p>
          <a:p>
            <a:endParaRPr lang="pt-BR" sz="20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6263792" y="623457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grpSp>
        <p:nvGrpSpPr>
          <p:cNvPr id="65" name="Agrupar 64"/>
          <p:cNvGrpSpPr/>
          <p:nvPr/>
        </p:nvGrpSpPr>
        <p:grpSpPr>
          <a:xfrm>
            <a:off x="6841205" y="973264"/>
            <a:ext cx="1693202" cy="5052406"/>
            <a:chOff x="3721399" y="1330553"/>
            <a:chExt cx="1693202" cy="5052406"/>
          </a:xfrm>
        </p:grpSpPr>
        <p:sp>
          <p:nvSpPr>
            <p:cNvPr id="66" name="Retângulo 65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3726469" y="1336194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726469" y="1627927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3721399" y="1921589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729396" y="3095470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32333" y="2805320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29394" y="427026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3732333" y="454121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32333" y="483136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26469" y="5122736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5270" y="540454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3735270" y="569469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8493704" y="4683521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p1</a:t>
            </a:r>
          </a:p>
          <a:p>
            <a:r>
              <a:rPr lang="pt-BR" sz="1900" dirty="0"/>
              <a:t>p2</a:t>
            </a:r>
          </a:p>
          <a:p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7413575" y="4729777"/>
            <a:ext cx="8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</a:p>
          <a:p>
            <a:r>
              <a:rPr lang="pt-BR" dirty="0"/>
              <a:t>1004</a:t>
            </a:r>
          </a:p>
        </p:txBody>
      </p:sp>
      <p:cxnSp>
        <p:nvCxnSpPr>
          <p:cNvPr id="35" name="Conector de Seta Reta 34"/>
          <p:cNvCxnSpPr/>
          <p:nvPr/>
        </p:nvCxnSpPr>
        <p:spPr>
          <a:xfrm>
            <a:off x="5064369" y="1116357"/>
            <a:ext cx="1046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/>
          <p:cNvCxnSpPr/>
          <p:nvPr/>
        </p:nvCxnSpPr>
        <p:spPr>
          <a:xfrm>
            <a:off x="5107759" y="1445645"/>
            <a:ext cx="10462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5472698" y="1140118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p2</a:t>
            </a:r>
          </a:p>
        </p:txBody>
      </p:sp>
      <p:sp>
        <p:nvSpPr>
          <p:cNvPr id="85" name="CaixaDeTexto 84"/>
          <p:cNvSpPr txBox="1"/>
          <p:nvPr/>
        </p:nvSpPr>
        <p:spPr>
          <a:xfrm>
            <a:off x="5498122" y="804127"/>
            <a:ext cx="770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3647094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115300" y="5688623"/>
            <a:ext cx="835268" cy="940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0776"/>
            <a:ext cx="8369423" cy="5201405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Resumo - </a:t>
            </a:r>
            <a:r>
              <a:rPr lang="pt-BR" dirty="0"/>
              <a:t>Há 6 operações que podem ser efetuadas com ponteiros: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atribuição:</a:t>
            </a:r>
            <a:r>
              <a:rPr lang="pt-BR" b="1" dirty="0"/>
              <a:t>	   </a:t>
            </a:r>
            <a:r>
              <a:rPr lang="pt-BR" dirty="0" err="1"/>
              <a:t>p_num</a:t>
            </a:r>
            <a:r>
              <a:rPr lang="pt-BR" dirty="0"/>
              <a:t>   =   &amp;num	  // variável simples</a:t>
            </a:r>
          </a:p>
          <a:p>
            <a:r>
              <a:rPr lang="pt-BR" dirty="0"/>
              <a:t>	                        </a:t>
            </a:r>
            <a:r>
              <a:rPr lang="pt-BR" dirty="0" err="1"/>
              <a:t>p_num</a:t>
            </a:r>
            <a:r>
              <a:rPr lang="pt-BR" dirty="0"/>
              <a:t>   =    num		  // matriz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B0F0"/>
                </a:solidFill>
              </a:rPr>
              <a:t>indireção</a:t>
            </a:r>
            <a:r>
              <a:rPr lang="pt-BR" b="1" dirty="0">
                <a:solidFill>
                  <a:srgbClr val="00B0F0"/>
                </a:solidFill>
              </a:rPr>
              <a:t>:	   </a:t>
            </a:r>
            <a:r>
              <a:rPr lang="pt-BR" dirty="0"/>
              <a:t>*</a:t>
            </a:r>
            <a:r>
              <a:rPr lang="pt-BR" dirty="0" err="1"/>
              <a:t>p_num</a:t>
            </a:r>
            <a:r>
              <a:rPr lang="pt-BR" dirty="0"/>
              <a:t>			         // conteúdo da variável apontada por </a:t>
            </a:r>
            <a:r>
              <a:rPr lang="pt-BR" dirty="0" err="1"/>
              <a:t>p_num</a:t>
            </a:r>
            <a:endParaRPr lang="pt-BR" dirty="0"/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00B0F0"/>
                </a:solidFill>
              </a:rPr>
              <a:t>endereço-de</a:t>
            </a:r>
            <a:r>
              <a:rPr lang="pt-BR" b="1" dirty="0">
                <a:solidFill>
                  <a:srgbClr val="00B0F0"/>
                </a:solidFill>
              </a:rPr>
              <a:t>:</a:t>
            </a:r>
            <a:r>
              <a:rPr lang="pt-BR" b="1" dirty="0"/>
              <a:t>	</a:t>
            </a:r>
            <a:r>
              <a:rPr lang="pt-BR" dirty="0"/>
              <a:t>&amp;</a:t>
            </a:r>
            <a:r>
              <a:rPr lang="pt-BR" dirty="0" err="1"/>
              <a:t>p_num</a:t>
            </a:r>
            <a:r>
              <a:rPr lang="pt-BR" dirty="0"/>
              <a:t>			// endereço do ponteiro</a:t>
            </a:r>
          </a:p>
          <a:p>
            <a:r>
              <a:rPr lang="pt-BR" dirty="0"/>
              <a:t>		                     </a:t>
            </a:r>
            <a:r>
              <a:rPr lang="pt-BR" dirty="0" err="1"/>
              <a:t>p_num</a:t>
            </a:r>
            <a:r>
              <a:rPr lang="pt-BR" dirty="0"/>
              <a:t>			       // endereço da variável apontada 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incremento:    </a:t>
            </a:r>
            <a:r>
              <a:rPr lang="pt-BR" dirty="0" err="1"/>
              <a:t>p_num</a:t>
            </a:r>
            <a:r>
              <a:rPr lang="pt-BR" dirty="0"/>
              <a:t>++    ou   ++</a:t>
            </a:r>
            <a:r>
              <a:rPr lang="pt-BR" dirty="0" err="1"/>
              <a:t>p_num</a:t>
            </a:r>
            <a:endParaRPr lang="pt-BR" dirty="0"/>
          </a:p>
          <a:p>
            <a:r>
              <a:rPr lang="pt-BR" dirty="0"/>
              <a:t>                         	     </a:t>
            </a:r>
            <a:r>
              <a:rPr lang="pt-BR" dirty="0" err="1"/>
              <a:t>p_num</a:t>
            </a:r>
            <a:r>
              <a:rPr lang="pt-BR" dirty="0"/>
              <a:t>  =  </a:t>
            </a:r>
            <a:r>
              <a:rPr lang="pt-BR" dirty="0" err="1"/>
              <a:t>p_num</a:t>
            </a:r>
            <a:r>
              <a:rPr lang="pt-BR" dirty="0"/>
              <a:t> +n		</a:t>
            </a:r>
          </a:p>
          <a:p>
            <a:r>
              <a:rPr lang="pt-BR" dirty="0"/>
              <a:t>                                 </a:t>
            </a:r>
            <a:r>
              <a:rPr lang="pt-BR" dirty="0" err="1"/>
              <a:t>p_num</a:t>
            </a:r>
            <a:r>
              <a:rPr lang="pt-BR" dirty="0"/>
              <a:t> + =  n;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decremento:   </a:t>
            </a:r>
            <a:r>
              <a:rPr lang="pt-BR" dirty="0" err="1"/>
              <a:t>p_num</a:t>
            </a:r>
            <a:r>
              <a:rPr lang="pt-BR" dirty="0"/>
              <a:t>- -   ou   --</a:t>
            </a:r>
            <a:r>
              <a:rPr lang="pt-BR" dirty="0" err="1"/>
              <a:t>p_num</a:t>
            </a:r>
            <a:endParaRPr lang="pt-BR" dirty="0"/>
          </a:p>
          <a:p>
            <a:r>
              <a:rPr lang="pt-BR" dirty="0"/>
              <a:t>	            	            </a:t>
            </a:r>
            <a:r>
              <a:rPr lang="pt-BR" dirty="0" err="1"/>
              <a:t>p_num</a:t>
            </a:r>
            <a:r>
              <a:rPr lang="pt-BR" dirty="0"/>
              <a:t>  =  </a:t>
            </a:r>
            <a:r>
              <a:rPr lang="pt-BR" dirty="0" err="1"/>
              <a:t>p_num</a:t>
            </a:r>
            <a:r>
              <a:rPr lang="pt-BR" dirty="0"/>
              <a:t> – n	</a:t>
            </a:r>
          </a:p>
          <a:p>
            <a:r>
              <a:rPr lang="pt-BR" dirty="0"/>
              <a:t>                                 </a:t>
            </a:r>
            <a:r>
              <a:rPr lang="pt-BR" dirty="0" err="1"/>
              <a:t>p_num</a:t>
            </a:r>
            <a:r>
              <a:rPr lang="pt-BR" dirty="0"/>
              <a:t> - =   n;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00B0F0"/>
                </a:solidFill>
              </a:rPr>
              <a:t>comparação:	</a:t>
            </a:r>
            <a:r>
              <a:rPr lang="pt-BR" dirty="0"/>
              <a:t>válida somente quando ambos ponteiros apontam para a mesma matriz.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35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4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8043247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B8368F4-0B82-440F-897F-1D85EAF33A5F}"/>
              </a:ext>
            </a:extLst>
          </p:cNvPr>
          <p:cNvSpPr/>
          <p:nvPr/>
        </p:nvSpPr>
        <p:spPr>
          <a:xfrm>
            <a:off x="7779148" y="5551055"/>
            <a:ext cx="1189361" cy="1016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0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4196" y="911525"/>
            <a:ext cx="3455377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Ler</a:t>
            </a:r>
            <a:r>
              <a:rPr lang="en-US" sz="2000" dirty="0"/>
              <a:t> e </a:t>
            </a:r>
            <a:r>
              <a:rPr lang="en-US" sz="2000" dirty="0" err="1"/>
              <a:t>imprimir</a:t>
            </a:r>
            <a:r>
              <a:rPr lang="en-US" sz="2000" dirty="0"/>
              <a:t> 5 </a:t>
            </a:r>
            <a:r>
              <a:rPr lang="en-US" sz="2000" dirty="0" err="1"/>
              <a:t>elementos</a:t>
            </a:r>
            <a:endParaRPr lang="en-US" sz="2000" dirty="0"/>
          </a:p>
          <a:p>
            <a:r>
              <a:rPr lang="en-US" sz="2000" dirty="0"/>
              <a:t>de um </a:t>
            </a:r>
            <a:r>
              <a:rPr lang="en-US" sz="2000" dirty="0" err="1"/>
              <a:t>vetor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00B0F0"/>
                </a:solidFill>
              </a:rPr>
              <a:t>índice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r>
              <a:rPr lang="en-US" sz="2000" dirty="0" err="1"/>
              <a:t>Exemplo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int num[5];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772947" y="1082200"/>
            <a:ext cx="781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</a:p>
          <a:p>
            <a:endParaRPr lang="pt-BR" dirty="0"/>
          </a:p>
          <a:p>
            <a:r>
              <a:rPr lang="pt-BR" dirty="0"/>
              <a:t>1004</a:t>
            </a:r>
          </a:p>
          <a:p>
            <a:endParaRPr lang="pt-BR" dirty="0"/>
          </a:p>
          <a:p>
            <a:r>
              <a:rPr lang="pt-BR" dirty="0"/>
              <a:t>1008</a:t>
            </a:r>
          </a:p>
          <a:p>
            <a:endParaRPr lang="pt-BR" dirty="0"/>
          </a:p>
          <a:p>
            <a:r>
              <a:rPr lang="pt-BR" dirty="0"/>
              <a:t>1012</a:t>
            </a:r>
          </a:p>
          <a:p>
            <a:endParaRPr lang="pt-BR" dirty="0"/>
          </a:p>
          <a:p>
            <a:r>
              <a:rPr lang="pt-BR" dirty="0"/>
              <a:t>1016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668706" y="808123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grpSp>
        <p:nvGrpSpPr>
          <p:cNvPr id="65" name="Agrupar 64"/>
          <p:cNvGrpSpPr/>
          <p:nvPr/>
        </p:nvGrpSpPr>
        <p:grpSpPr>
          <a:xfrm>
            <a:off x="5426749" y="1115609"/>
            <a:ext cx="1688132" cy="5052406"/>
            <a:chOff x="3726469" y="1330553"/>
            <a:chExt cx="1688132" cy="5052406"/>
          </a:xfrm>
        </p:grpSpPr>
        <p:sp>
          <p:nvSpPr>
            <p:cNvPr id="66" name="Retângulo 65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29394" y="427026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3732333" y="454121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32333" y="483136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26469" y="5122736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5270" y="540454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3735270" y="569469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1F43D0-0C8B-4BB9-B3C0-1D59320F56F5}"/>
              </a:ext>
            </a:extLst>
          </p:cNvPr>
          <p:cNvSpPr/>
          <p:nvPr/>
        </p:nvSpPr>
        <p:spPr>
          <a:xfrm>
            <a:off x="5441245" y="1132536"/>
            <a:ext cx="1679331" cy="5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F8D4B7E-1185-4890-A584-F67609E994B8}"/>
              </a:ext>
            </a:extLst>
          </p:cNvPr>
          <p:cNvSpPr/>
          <p:nvPr/>
        </p:nvSpPr>
        <p:spPr>
          <a:xfrm>
            <a:off x="5441245" y="1662812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DEC064C-C5BB-4BF9-ADC3-C46EA3F62B8C}"/>
              </a:ext>
            </a:extLst>
          </p:cNvPr>
          <p:cNvSpPr/>
          <p:nvPr/>
        </p:nvSpPr>
        <p:spPr>
          <a:xfrm>
            <a:off x="5435550" y="2220612"/>
            <a:ext cx="1679331" cy="5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936D6B-3911-45DD-BF89-697D598B8059}"/>
              </a:ext>
            </a:extLst>
          </p:cNvPr>
          <p:cNvSpPr/>
          <p:nvPr/>
        </p:nvSpPr>
        <p:spPr>
          <a:xfrm>
            <a:off x="5437431" y="2739180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2BA7ED9-998B-41BB-8A32-D428834FF283}"/>
              </a:ext>
            </a:extLst>
          </p:cNvPr>
          <p:cNvSpPr/>
          <p:nvPr/>
        </p:nvSpPr>
        <p:spPr>
          <a:xfrm>
            <a:off x="5441245" y="3292178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61915F4-E11E-4C1E-A646-63B3674B14C7}"/>
              </a:ext>
            </a:extLst>
          </p:cNvPr>
          <p:cNvSpPr txBox="1"/>
          <p:nvPr/>
        </p:nvSpPr>
        <p:spPr>
          <a:xfrm>
            <a:off x="7129208" y="1142093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num[0]</a:t>
            </a:r>
            <a:endParaRPr lang="pt-BR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50367D6-9390-42F4-9822-E0EA0C3AA2F0}"/>
              </a:ext>
            </a:extLst>
          </p:cNvPr>
          <p:cNvSpPr txBox="1"/>
          <p:nvPr/>
        </p:nvSpPr>
        <p:spPr>
          <a:xfrm>
            <a:off x="7137430" y="1741834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num[1]</a:t>
            </a:r>
            <a:endParaRPr lang="pt-BR" sz="20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F1E5ED-5B86-43E7-91C7-CAAF71A28EAD}"/>
              </a:ext>
            </a:extLst>
          </p:cNvPr>
          <p:cNvSpPr txBox="1"/>
          <p:nvPr/>
        </p:nvSpPr>
        <p:spPr>
          <a:xfrm>
            <a:off x="7137430" y="2285032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num[2]</a:t>
            </a:r>
            <a:endParaRPr lang="pt-BR" sz="2000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471D469-AEA2-4CC7-AA02-C816F94F63C2}"/>
              </a:ext>
            </a:extLst>
          </p:cNvPr>
          <p:cNvSpPr txBox="1"/>
          <p:nvPr/>
        </p:nvSpPr>
        <p:spPr>
          <a:xfrm>
            <a:off x="7120576" y="2828433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num[3]</a:t>
            </a:r>
            <a:endParaRPr lang="pt-BR" sz="20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4D46179-65E8-4A8E-8DE3-C27DECAF6C1F}"/>
              </a:ext>
            </a:extLst>
          </p:cNvPr>
          <p:cNvSpPr txBox="1"/>
          <p:nvPr/>
        </p:nvSpPr>
        <p:spPr>
          <a:xfrm>
            <a:off x="7120576" y="3350341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num[4]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44760E9-E8AE-4D75-9DA7-7A530FB48DE7}"/>
              </a:ext>
            </a:extLst>
          </p:cNvPr>
          <p:cNvSpPr txBox="1"/>
          <p:nvPr/>
        </p:nvSpPr>
        <p:spPr>
          <a:xfrm>
            <a:off x="6081060" y="1224765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155B8E-32E9-4988-9B84-602357545EFE}"/>
              </a:ext>
            </a:extLst>
          </p:cNvPr>
          <p:cNvSpPr txBox="1"/>
          <p:nvPr/>
        </p:nvSpPr>
        <p:spPr>
          <a:xfrm>
            <a:off x="6089711" y="1794677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AB04B6D-9772-45C8-9C7A-B92316DC6B13}"/>
              </a:ext>
            </a:extLst>
          </p:cNvPr>
          <p:cNvSpPr txBox="1"/>
          <p:nvPr/>
        </p:nvSpPr>
        <p:spPr>
          <a:xfrm>
            <a:off x="6076537" y="2296184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2D2FD42-385D-45D1-91AE-C5ECAC0D410B}"/>
              </a:ext>
            </a:extLst>
          </p:cNvPr>
          <p:cNvSpPr txBox="1"/>
          <p:nvPr/>
        </p:nvSpPr>
        <p:spPr>
          <a:xfrm>
            <a:off x="6081060" y="2817916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CA265AD-5FDC-412B-A1AA-ED3535547847}"/>
              </a:ext>
            </a:extLst>
          </p:cNvPr>
          <p:cNvSpPr txBox="1"/>
          <p:nvPr/>
        </p:nvSpPr>
        <p:spPr>
          <a:xfrm>
            <a:off x="6089711" y="3375566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248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2707" y="1359656"/>
            <a:ext cx="84604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Versão Matriz</a:t>
            </a:r>
          </a:p>
          <a:p>
            <a:endParaRPr lang="pt-BR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//Receber e ler os elementos do vetor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num[5], d;</a:t>
            </a:r>
          </a:p>
          <a:p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"Lendo os elementos da matriz"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for (d = 0; d&lt;5; d++)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"\%i elemento:"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d+1);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&amp;num[d]);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"Imprime os elementos da matriz"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for (d = 0; d&lt;5; d++)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nnum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[%i] =  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d, num[d]));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0;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1470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B8368F4-0B82-440F-897F-1D85EAF33A5F}"/>
              </a:ext>
            </a:extLst>
          </p:cNvPr>
          <p:cNvSpPr/>
          <p:nvPr/>
        </p:nvSpPr>
        <p:spPr>
          <a:xfrm>
            <a:off x="7779148" y="5551055"/>
            <a:ext cx="1189361" cy="1016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901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94196" y="911525"/>
            <a:ext cx="345537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Ler</a:t>
            </a:r>
            <a:r>
              <a:rPr lang="en-US" sz="2000" dirty="0"/>
              <a:t> e </a:t>
            </a:r>
            <a:r>
              <a:rPr lang="en-US" sz="2000" dirty="0" err="1"/>
              <a:t>imprimir</a:t>
            </a:r>
            <a:r>
              <a:rPr lang="en-US" sz="2000" dirty="0"/>
              <a:t> 5 </a:t>
            </a:r>
            <a:r>
              <a:rPr lang="en-US" sz="2000" dirty="0" err="1"/>
              <a:t>elementos</a:t>
            </a:r>
            <a:endParaRPr lang="en-US" sz="2000" dirty="0"/>
          </a:p>
          <a:p>
            <a:r>
              <a:rPr lang="en-US" sz="2000" dirty="0"/>
              <a:t>de um </a:t>
            </a:r>
            <a:r>
              <a:rPr lang="en-US" sz="2000" dirty="0" err="1"/>
              <a:t>vetor</a:t>
            </a:r>
            <a:r>
              <a:rPr lang="en-US" sz="2000" dirty="0"/>
              <a:t> </a:t>
            </a:r>
            <a:r>
              <a:rPr lang="en-US" sz="2000" dirty="0" err="1"/>
              <a:t>inteiro</a:t>
            </a:r>
            <a:r>
              <a:rPr lang="en-US" sz="2000" dirty="0"/>
              <a:t> - </a:t>
            </a:r>
            <a:r>
              <a:rPr lang="en-US" sz="2000" dirty="0" err="1">
                <a:solidFill>
                  <a:srgbClr val="00B0F0"/>
                </a:solidFill>
              </a:rPr>
              <a:t>ponteiro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r>
              <a:rPr lang="en-US" sz="2000" dirty="0" err="1"/>
              <a:t>Exemplo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int num[5],*</a:t>
            </a:r>
            <a:r>
              <a:rPr lang="en-US" sz="2000" dirty="0" err="1"/>
              <a:t>p_num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p_num</a:t>
            </a:r>
            <a:r>
              <a:rPr lang="en-US" sz="2000" dirty="0"/>
              <a:t>=num;</a:t>
            </a:r>
            <a:endParaRPr lang="pt-BR" sz="2000" dirty="0"/>
          </a:p>
          <a:p>
            <a:endParaRPr lang="en-US" dirty="0"/>
          </a:p>
          <a:p>
            <a:endParaRPr lang="en-US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4772947" y="1082200"/>
            <a:ext cx="7814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</a:p>
          <a:p>
            <a:endParaRPr lang="pt-BR" dirty="0"/>
          </a:p>
          <a:p>
            <a:r>
              <a:rPr lang="pt-BR" dirty="0"/>
              <a:t>1004</a:t>
            </a:r>
          </a:p>
          <a:p>
            <a:endParaRPr lang="pt-BR" dirty="0"/>
          </a:p>
          <a:p>
            <a:r>
              <a:rPr lang="pt-BR" dirty="0"/>
              <a:t>1008</a:t>
            </a:r>
          </a:p>
          <a:p>
            <a:endParaRPr lang="pt-BR" dirty="0"/>
          </a:p>
          <a:p>
            <a:r>
              <a:rPr lang="pt-BR" dirty="0"/>
              <a:t>1012</a:t>
            </a:r>
          </a:p>
          <a:p>
            <a:endParaRPr lang="pt-BR" dirty="0"/>
          </a:p>
          <a:p>
            <a:r>
              <a:rPr lang="pt-BR" dirty="0"/>
              <a:t>1016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4847203" y="4853507"/>
            <a:ext cx="781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1500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668706" y="808123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grpSp>
        <p:nvGrpSpPr>
          <p:cNvPr id="65" name="Agrupar 64"/>
          <p:cNvGrpSpPr/>
          <p:nvPr/>
        </p:nvGrpSpPr>
        <p:grpSpPr>
          <a:xfrm>
            <a:off x="5426749" y="1115609"/>
            <a:ext cx="1688132" cy="5052406"/>
            <a:chOff x="3726469" y="1330553"/>
            <a:chExt cx="1688132" cy="5052406"/>
          </a:xfrm>
        </p:grpSpPr>
        <p:sp>
          <p:nvSpPr>
            <p:cNvPr id="66" name="Retângulo 65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29394" y="427026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3732333" y="454121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32333" y="483136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26469" y="5122736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3735270" y="540454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3735270" y="569469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CaixaDeTexto 82"/>
          <p:cNvSpPr txBox="1"/>
          <p:nvPr/>
        </p:nvSpPr>
        <p:spPr>
          <a:xfrm>
            <a:off x="7060540" y="4831477"/>
            <a:ext cx="111364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p</a:t>
            </a:r>
            <a:r>
              <a:rPr lang="pt-BR" sz="1900"/>
              <a:t>_</a:t>
            </a:r>
            <a:r>
              <a:rPr lang="pt-BR" sz="1900" dirty="0" err="1"/>
              <a:t>num</a:t>
            </a:r>
            <a:endParaRPr lang="pt-BR" sz="20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03887" y="4860578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1000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00420BF-0257-45D7-B18E-1B21F95C05D5}"/>
              </a:ext>
            </a:extLst>
          </p:cNvPr>
          <p:cNvGrpSpPr/>
          <p:nvPr/>
        </p:nvGrpSpPr>
        <p:grpSpPr>
          <a:xfrm>
            <a:off x="4179406" y="947305"/>
            <a:ext cx="882906" cy="369332"/>
            <a:chOff x="4255658" y="937262"/>
            <a:chExt cx="882906" cy="369332"/>
          </a:xfrm>
        </p:grpSpPr>
        <p:cxnSp>
          <p:nvCxnSpPr>
            <p:cNvPr id="35" name="Conector de Seta Reta 34"/>
            <p:cNvCxnSpPr>
              <a:cxnSpLocks/>
            </p:cNvCxnSpPr>
            <p:nvPr/>
          </p:nvCxnSpPr>
          <p:spPr>
            <a:xfrm>
              <a:off x="4255658" y="1264139"/>
              <a:ext cx="5915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/>
            <p:cNvSpPr txBox="1"/>
            <p:nvPr/>
          </p:nvSpPr>
          <p:spPr>
            <a:xfrm>
              <a:off x="4367771" y="937262"/>
              <a:ext cx="77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</p:grpSp>
      <p:sp>
        <p:nvSpPr>
          <p:cNvPr id="37" name="Retângulo 36">
            <a:extLst>
              <a:ext uri="{FF2B5EF4-FFF2-40B4-BE49-F238E27FC236}">
                <a16:creationId xmlns:a16="http://schemas.microsoft.com/office/drawing/2014/main" id="{9E1F43D0-0C8B-4BB9-B3C0-1D59320F56F5}"/>
              </a:ext>
            </a:extLst>
          </p:cNvPr>
          <p:cNvSpPr/>
          <p:nvPr/>
        </p:nvSpPr>
        <p:spPr>
          <a:xfrm>
            <a:off x="5441245" y="1132536"/>
            <a:ext cx="1679331" cy="5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F8D4B7E-1185-4890-A584-F67609E994B8}"/>
              </a:ext>
            </a:extLst>
          </p:cNvPr>
          <p:cNvSpPr/>
          <p:nvPr/>
        </p:nvSpPr>
        <p:spPr>
          <a:xfrm>
            <a:off x="5441245" y="1662812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DEC064C-C5BB-4BF9-ADC3-C46EA3F62B8C}"/>
              </a:ext>
            </a:extLst>
          </p:cNvPr>
          <p:cNvSpPr/>
          <p:nvPr/>
        </p:nvSpPr>
        <p:spPr>
          <a:xfrm>
            <a:off x="5435550" y="2220612"/>
            <a:ext cx="1679331" cy="523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E936D6B-3911-45DD-BF89-697D598B8059}"/>
              </a:ext>
            </a:extLst>
          </p:cNvPr>
          <p:cNvSpPr/>
          <p:nvPr/>
        </p:nvSpPr>
        <p:spPr>
          <a:xfrm>
            <a:off x="5437431" y="2739180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2BA7ED9-998B-41BB-8A32-D428834FF283}"/>
              </a:ext>
            </a:extLst>
          </p:cNvPr>
          <p:cNvSpPr/>
          <p:nvPr/>
        </p:nvSpPr>
        <p:spPr>
          <a:xfrm>
            <a:off x="5441245" y="3292178"/>
            <a:ext cx="1679331" cy="542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492F830-4249-4750-AAEE-56548A8F6A79}"/>
              </a:ext>
            </a:extLst>
          </p:cNvPr>
          <p:cNvSpPr txBox="1"/>
          <p:nvPr/>
        </p:nvSpPr>
        <p:spPr>
          <a:xfrm>
            <a:off x="5899429" y="4872122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1004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013D483-A661-4BE1-94B4-8BDAB984908C}"/>
              </a:ext>
            </a:extLst>
          </p:cNvPr>
          <p:cNvGrpSpPr/>
          <p:nvPr/>
        </p:nvGrpSpPr>
        <p:grpSpPr>
          <a:xfrm>
            <a:off x="4197859" y="1524011"/>
            <a:ext cx="882906" cy="369332"/>
            <a:chOff x="4255658" y="937262"/>
            <a:chExt cx="882906" cy="369332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50AE91F9-7E8E-44C9-BF2F-12BDB39A11CD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58" y="1264139"/>
              <a:ext cx="5915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D052B90-7D03-4800-8877-037700D09AF9}"/>
                </a:ext>
              </a:extLst>
            </p:cNvPr>
            <p:cNvSpPr txBox="1"/>
            <p:nvPr/>
          </p:nvSpPr>
          <p:spPr>
            <a:xfrm>
              <a:off x="4367771" y="937262"/>
              <a:ext cx="77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A652DC8-C3D0-421A-90C3-6EAFA74C9971}"/>
              </a:ext>
            </a:extLst>
          </p:cNvPr>
          <p:cNvGrpSpPr/>
          <p:nvPr/>
        </p:nvGrpSpPr>
        <p:grpSpPr>
          <a:xfrm>
            <a:off x="4179406" y="2064930"/>
            <a:ext cx="882906" cy="369332"/>
            <a:chOff x="4255658" y="937262"/>
            <a:chExt cx="882906" cy="369332"/>
          </a:xfrm>
        </p:grpSpPr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A12088AF-4F96-4BEE-90F5-98EEEA162F02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58" y="1264139"/>
              <a:ext cx="5915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0F8C9CF-C3BF-4CCD-92AB-B59A64D906FA}"/>
                </a:ext>
              </a:extLst>
            </p:cNvPr>
            <p:cNvSpPr txBox="1"/>
            <p:nvPr/>
          </p:nvSpPr>
          <p:spPr>
            <a:xfrm>
              <a:off x="4367771" y="937262"/>
              <a:ext cx="77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BCFCE334-D63F-430B-BFE2-449179C3E0F2}"/>
              </a:ext>
            </a:extLst>
          </p:cNvPr>
          <p:cNvGrpSpPr/>
          <p:nvPr/>
        </p:nvGrpSpPr>
        <p:grpSpPr>
          <a:xfrm>
            <a:off x="4194079" y="2615468"/>
            <a:ext cx="882906" cy="369332"/>
            <a:chOff x="4255658" y="937262"/>
            <a:chExt cx="882906" cy="369332"/>
          </a:xfrm>
        </p:grpSpPr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CC1A9E7-CF09-4965-8EDE-8A56F2704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58" y="1264139"/>
              <a:ext cx="5915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6CB9ECB-2AE9-478A-AA0A-A5B5EAF7F163}"/>
                </a:ext>
              </a:extLst>
            </p:cNvPr>
            <p:cNvSpPr txBox="1"/>
            <p:nvPr/>
          </p:nvSpPr>
          <p:spPr>
            <a:xfrm>
              <a:off x="4367771" y="937262"/>
              <a:ext cx="77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E53AD5FF-AAA2-43E1-BB0A-437CA483A803}"/>
              </a:ext>
            </a:extLst>
          </p:cNvPr>
          <p:cNvGrpSpPr/>
          <p:nvPr/>
        </p:nvGrpSpPr>
        <p:grpSpPr>
          <a:xfrm>
            <a:off x="4130546" y="3164631"/>
            <a:ext cx="882906" cy="369332"/>
            <a:chOff x="4255658" y="937262"/>
            <a:chExt cx="882906" cy="369332"/>
          </a:xfrm>
        </p:grpSpPr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41003DBC-3248-4992-8C67-CCB59364F14C}"/>
                </a:ext>
              </a:extLst>
            </p:cNvPr>
            <p:cNvCxnSpPr>
              <a:cxnSpLocks/>
            </p:cNvCxnSpPr>
            <p:nvPr/>
          </p:nvCxnSpPr>
          <p:spPr>
            <a:xfrm>
              <a:off x="4255658" y="1264139"/>
              <a:ext cx="59154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FEDCA43-156E-4651-9EFA-9E7B1F4C71AD}"/>
                </a:ext>
              </a:extLst>
            </p:cNvPr>
            <p:cNvSpPr txBox="1"/>
            <p:nvPr/>
          </p:nvSpPr>
          <p:spPr>
            <a:xfrm>
              <a:off x="4367771" y="937262"/>
              <a:ext cx="770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p1</a:t>
              </a: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E6BE18A-3370-4600-8AB8-666D389D8313}"/>
              </a:ext>
            </a:extLst>
          </p:cNvPr>
          <p:cNvSpPr txBox="1"/>
          <p:nvPr/>
        </p:nvSpPr>
        <p:spPr>
          <a:xfrm>
            <a:off x="5927631" y="4875823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1008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1B96A96-FB53-4224-B6C5-EAC1836EEF58}"/>
              </a:ext>
            </a:extLst>
          </p:cNvPr>
          <p:cNvSpPr txBox="1"/>
          <p:nvPr/>
        </p:nvSpPr>
        <p:spPr>
          <a:xfrm>
            <a:off x="5936557" y="4868421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1012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3261660-01B4-41A3-B171-5756EDD7776E}"/>
              </a:ext>
            </a:extLst>
          </p:cNvPr>
          <p:cNvSpPr txBox="1"/>
          <p:nvPr/>
        </p:nvSpPr>
        <p:spPr>
          <a:xfrm>
            <a:off x="5952079" y="4878444"/>
            <a:ext cx="83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1016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61915F4-E11E-4C1E-A646-63B3674B14C7}"/>
              </a:ext>
            </a:extLst>
          </p:cNvPr>
          <p:cNvSpPr txBox="1"/>
          <p:nvPr/>
        </p:nvSpPr>
        <p:spPr>
          <a:xfrm>
            <a:off x="7129208" y="1142093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num[0]</a:t>
            </a:r>
            <a:endParaRPr lang="pt-BR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850367D6-9390-42F4-9822-E0EA0C3AA2F0}"/>
              </a:ext>
            </a:extLst>
          </p:cNvPr>
          <p:cNvSpPr txBox="1"/>
          <p:nvPr/>
        </p:nvSpPr>
        <p:spPr>
          <a:xfrm>
            <a:off x="7137430" y="1741834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num[1]</a:t>
            </a:r>
            <a:endParaRPr lang="pt-BR" sz="20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AF1E5ED-5B86-43E7-91C7-CAAF71A28EAD}"/>
              </a:ext>
            </a:extLst>
          </p:cNvPr>
          <p:cNvSpPr txBox="1"/>
          <p:nvPr/>
        </p:nvSpPr>
        <p:spPr>
          <a:xfrm>
            <a:off x="7137430" y="2285032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num[2]</a:t>
            </a:r>
            <a:endParaRPr lang="pt-BR" sz="2000" dirty="0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471D469-AEA2-4CC7-AA02-C816F94F63C2}"/>
              </a:ext>
            </a:extLst>
          </p:cNvPr>
          <p:cNvSpPr txBox="1"/>
          <p:nvPr/>
        </p:nvSpPr>
        <p:spPr>
          <a:xfrm>
            <a:off x="7120576" y="2828433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num[3]</a:t>
            </a:r>
            <a:endParaRPr lang="pt-BR" sz="2000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04D46179-65E8-4A8E-8DE3-C27DECAF6C1F}"/>
              </a:ext>
            </a:extLst>
          </p:cNvPr>
          <p:cNvSpPr txBox="1"/>
          <p:nvPr/>
        </p:nvSpPr>
        <p:spPr>
          <a:xfrm>
            <a:off x="7120576" y="3350341"/>
            <a:ext cx="9416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num[4]</a:t>
            </a:r>
            <a:endParaRPr lang="pt-BR" sz="2000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7E7BF204-812A-471B-AC56-C7D1CF2A2225}"/>
              </a:ext>
            </a:extLst>
          </p:cNvPr>
          <p:cNvSpPr txBox="1"/>
          <p:nvPr/>
        </p:nvSpPr>
        <p:spPr>
          <a:xfrm>
            <a:off x="6081060" y="1224765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95F21235-D19B-4ABB-A0AF-2F4010F3CF1E}"/>
              </a:ext>
            </a:extLst>
          </p:cNvPr>
          <p:cNvSpPr txBox="1"/>
          <p:nvPr/>
        </p:nvSpPr>
        <p:spPr>
          <a:xfrm>
            <a:off x="6080806" y="1746497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B41AC01-7A5D-4DAD-A089-5CC033F403E1}"/>
              </a:ext>
            </a:extLst>
          </p:cNvPr>
          <p:cNvSpPr txBox="1"/>
          <p:nvPr/>
        </p:nvSpPr>
        <p:spPr>
          <a:xfrm>
            <a:off x="6101884" y="2287713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E80A4A2-846B-402C-AE9D-A6FE16E9A94E}"/>
              </a:ext>
            </a:extLst>
          </p:cNvPr>
          <p:cNvSpPr txBox="1"/>
          <p:nvPr/>
        </p:nvSpPr>
        <p:spPr>
          <a:xfrm>
            <a:off x="6078755" y="2820482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7597363-26CF-476B-85D1-1790B287A85B}"/>
              </a:ext>
            </a:extLst>
          </p:cNvPr>
          <p:cNvSpPr txBox="1"/>
          <p:nvPr/>
        </p:nvSpPr>
        <p:spPr>
          <a:xfrm>
            <a:off x="6092279" y="3358442"/>
            <a:ext cx="50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9959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42" grpId="0"/>
      <p:bldP spid="42" grpId="1"/>
      <p:bldP spid="59" grpId="0"/>
      <p:bldP spid="59" grpId="1"/>
      <p:bldP spid="60" grpId="0"/>
      <p:bldP spid="60" grpId="1"/>
      <p:bldP spid="61" grpId="0"/>
      <p:bldP spid="61" grpId="1"/>
      <p:bldP spid="68" grpId="0"/>
      <p:bldP spid="69" grpId="0"/>
      <p:bldP spid="70" grpId="0"/>
      <p:bldP spid="7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00B0F0"/>
                </a:solidFill>
              </a:rPr>
              <a:t>Andréa Lucia Braga Vieira Rodrigues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Engenheira Eletricista – FACENS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Mestrado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Doutorado Eng. Computação – Poli/USP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professora desde 1994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dirty="0"/>
              <a:t>Atuação como coordenadora desde 2004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Estruturada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CC5C83-AD3C-40EC-9D0B-044BA770A0F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487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Ponteiros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562707" y="1359656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Versão Ponteiros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62707" y="1734629"/>
            <a:ext cx="8460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  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num[5],  *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p_num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 d;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p_num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num;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//inicialização do ponteiro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"Lendo os elementos da matriz"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for (d = 10; d&lt;15; d++)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//não depende </a:t>
            </a:r>
            <a:r>
              <a:rPr lang="pt-BR" b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do contador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“\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nelemento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p_num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++);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p_num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= num;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//posiciona o ponteiro no endereço inicial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"Imprime os elementos da matriz"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for (d = 0; d&lt;5; d++)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nnum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[%i] =  %i"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d,*(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p_num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++));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0; 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58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2FCE4042-0540-40B7-B943-2411F8E32FA7}"/>
              </a:ext>
            </a:extLst>
          </p:cNvPr>
          <p:cNvSpPr/>
          <p:nvPr/>
        </p:nvSpPr>
        <p:spPr>
          <a:xfrm>
            <a:off x="8052152" y="5602896"/>
            <a:ext cx="1027193" cy="1051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6148" y="1120057"/>
            <a:ext cx="8595416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Tipos de Variáveis</a:t>
            </a:r>
          </a:p>
          <a:p>
            <a:pPr algn="just"/>
            <a:r>
              <a:rPr lang="pt-BR" sz="2000" dirty="0"/>
              <a:t>Os tipos de variáveis ocupam diferentes quantidades de memória. Geralmente: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1 variável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char</a:t>
            </a:r>
            <a:r>
              <a:rPr lang="pt-BR" sz="2000" dirty="0"/>
              <a:t> </a:t>
            </a:r>
          </a:p>
          <a:p>
            <a:pPr marL="720725" indent="-360363" algn="just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pt-BR" sz="2000" dirty="0"/>
              <a:t>ocupa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pt-BR" sz="2000" dirty="0"/>
              <a:t> byte (DOS e WINDOWS) e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pt-BR" sz="2000" dirty="0"/>
              <a:t> bytes (LINUX)</a:t>
            </a:r>
          </a:p>
          <a:p>
            <a:pPr marL="360362" algn="just">
              <a:tabLst>
                <a:tab pos="628650" algn="l"/>
              </a:tabLst>
            </a:pPr>
            <a:endParaRPr lang="pt-BR" sz="2000" dirty="0"/>
          </a:p>
          <a:p>
            <a:pPr algn="just"/>
            <a:r>
              <a:rPr lang="pt-BR" sz="2000" dirty="0"/>
              <a:t>1 variável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int</a:t>
            </a: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  <a:p>
            <a:pPr marL="720725" indent="-360363" algn="just">
              <a:buFont typeface="Arial" panose="020B0604020202020204" pitchFamily="34" charset="0"/>
              <a:buChar char="•"/>
            </a:pPr>
            <a:r>
              <a:rPr lang="pt-BR" sz="2000" dirty="0"/>
              <a:t> ocupa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sz="2000" dirty="0"/>
              <a:t> bytes(DOS) e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pt-BR" sz="2000" dirty="0"/>
              <a:t> bytes (LINUX e WINDOWS)</a:t>
            </a:r>
          </a:p>
          <a:p>
            <a:pPr marL="360362" algn="just"/>
            <a:endParaRPr lang="pt-BR" sz="2000" dirty="0"/>
          </a:p>
          <a:p>
            <a:pPr algn="just"/>
            <a:r>
              <a:rPr lang="pt-BR" sz="2000" dirty="0"/>
              <a:t>1 variável </a:t>
            </a:r>
            <a:r>
              <a:rPr lang="pt-BR" sz="2000" dirty="0" err="1">
                <a:solidFill>
                  <a:srgbClr val="7030A0"/>
                </a:solidFill>
              </a:rPr>
              <a:t>float</a:t>
            </a:r>
            <a:r>
              <a:rPr lang="pt-BR" sz="2000" dirty="0"/>
              <a:t> </a:t>
            </a:r>
          </a:p>
          <a:p>
            <a:pPr marL="720725" indent="-360363" algn="just">
              <a:buFont typeface="Arial" panose="020B0604020202020204" pitchFamily="34" charset="0"/>
              <a:buChar char="•"/>
            </a:pPr>
            <a:r>
              <a:rPr lang="pt-BR" sz="2000" dirty="0"/>
              <a:t>ocupa </a:t>
            </a:r>
            <a:r>
              <a:rPr lang="pt-BR" sz="2000" dirty="0">
                <a:solidFill>
                  <a:srgbClr val="7030A0"/>
                </a:solidFill>
              </a:rPr>
              <a:t>4</a:t>
            </a:r>
            <a:r>
              <a:rPr lang="pt-BR" sz="2000" dirty="0"/>
              <a:t> bytes (DOS, LINUX e WINDOWS)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05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0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Variáveis Simples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sz="2800" dirty="0"/>
              <a:t>Ex.: Variável inteira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int</a:t>
            </a:r>
            <a:r>
              <a:rPr lang="pt-BR" sz="2000" dirty="0"/>
              <a:t> num = 27;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  nome:  num</a:t>
            </a:r>
          </a:p>
          <a:p>
            <a:pPr lvl="1" algn="just">
              <a:buNone/>
            </a:pPr>
            <a:r>
              <a:rPr lang="pt-BR" sz="2000" dirty="0"/>
              <a:t>      valor:   27</a:t>
            </a:r>
          </a:p>
          <a:p>
            <a:pPr lvl="1" algn="just">
              <a:buNone/>
            </a:pPr>
            <a:r>
              <a:rPr lang="pt-BR" sz="2000" dirty="0"/>
              <a:t>      endereço:  1492</a:t>
            </a:r>
          </a:p>
          <a:p>
            <a:pPr lvl="1" algn="just">
              <a:buNone/>
            </a:pPr>
            <a:r>
              <a:rPr lang="pt-BR" sz="2000" dirty="0"/>
              <a:t>      nome do endereço: &amp; num</a:t>
            </a:r>
          </a:p>
          <a:p>
            <a:pPr lvl="1" algn="just">
              <a:buNone/>
            </a:pPr>
            <a:endParaRPr lang="pt-BR" sz="2000" dirty="0"/>
          </a:p>
          <a:p>
            <a:pPr marL="342891" lvl="1" indent="0" algn="just">
              <a:buNone/>
            </a:pPr>
            <a:r>
              <a:rPr lang="pt-BR" sz="2400" dirty="0">
                <a:solidFill>
                  <a:srgbClr val="00B0F0"/>
                </a:solidFill>
              </a:rPr>
              <a:t>portanto:</a:t>
            </a:r>
          </a:p>
          <a:p>
            <a:pPr lvl="1" algn="just">
              <a:buNone/>
            </a:pPr>
            <a:r>
              <a:rPr lang="pt-BR" sz="2400" dirty="0"/>
              <a:t>	 </a:t>
            </a:r>
            <a:r>
              <a:rPr lang="pt-BR" sz="2000" dirty="0"/>
              <a:t>num=27</a:t>
            </a:r>
          </a:p>
          <a:p>
            <a:pPr lvl="1" algn="just">
              <a:buNone/>
            </a:pPr>
            <a:r>
              <a:rPr lang="pt-BR" sz="2000" dirty="0"/>
              <a:t>	 &amp;num=1492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61414" t="37383" r="7854" b="18457"/>
          <a:stretch>
            <a:fillRect/>
          </a:stretch>
        </p:blipFill>
        <p:spPr bwMode="auto">
          <a:xfrm>
            <a:off x="5681836" y="2054746"/>
            <a:ext cx="252028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769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Matrizes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sz="2800" dirty="0"/>
              <a:t>Ex.: Vetor inteiro</a:t>
            </a:r>
          </a:p>
          <a:p>
            <a:pPr lvl="1" algn="just">
              <a:buNone/>
            </a:pPr>
            <a:r>
              <a:rPr lang="pt-BR" sz="2000" dirty="0"/>
              <a:t>      </a:t>
            </a:r>
            <a:r>
              <a:rPr lang="pt-BR" sz="2000" dirty="0" err="1"/>
              <a:t>int</a:t>
            </a:r>
            <a:r>
              <a:rPr lang="pt-BR" sz="2000" dirty="0"/>
              <a:t> lista[10]= {42,1,64,36,....};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  matriz:  lista[10]</a:t>
            </a:r>
          </a:p>
          <a:p>
            <a:pPr lvl="1" algn="just">
              <a:buNone/>
            </a:pPr>
            <a:r>
              <a:rPr lang="pt-BR" sz="2000" dirty="0"/>
              <a:t>      endereço matriz:  1500</a:t>
            </a:r>
          </a:p>
          <a:p>
            <a:pPr lvl="1" algn="just">
              <a:buNone/>
            </a:pPr>
            <a:r>
              <a:rPr lang="pt-BR" sz="2000" dirty="0"/>
              <a:t>      nome do endereço:  </a:t>
            </a:r>
            <a:r>
              <a:rPr lang="pt-BR" sz="2000" b="1" dirty="0"/>
              <a:t>lista</a:t>
            </a:r>
            <a:r>
              <a:rPr lang="pt-BR" sz="2000" dirty="0"/>
              <a:t>   </a:t>
            </a:r>
          </a:p>
          <a:p>
            <a:pPr lvl="1" algn="just">
              <a:buNone/>
            </a:pPr>
            <a:r>
              <a:rPr lang="pt-BR" sz="2000" dirty="0"/>
              <a:t>   </a:t>
            </a:r>
          </a:p>
          <a:p>
            <a:pPr lvl="1" algn="just">
              <a:buNone/>
            </a:pPr>
            <a:r>
              <a:rPr lang="pt-BR" sz="2000" dirty="0"/>
              <a:t>      elemento 0: lista[0]</a:t>
            </a:r>
          </a:p>
          <a:p>
            <a:pPr lvl="1" algn="just">
              <a:buNone/>
            </a:pPr>
            <a:r>
              <a:rPr lang="pt-BR" sz="2000" dirty="0"/>
              <a:t>      valor: 42</a:t>
            </a:r>
          </a:p>
          <a:p>
            <a:pPr lvl="1" algn="just">
              <a:buNone/>
            </a:pPr>
            <a:r>
              <a:rPr lang="pt-BR" sz="2000" dirty="0"/>
              <a:t>      endereço: 1500</a:t>
            </a:r>
          </a:p>
          <a:p>
            <a:pPr lvl="1" algn="just">
              <a:buNone/>
            </a:pPr>
            <a:r>
              <a:rPr lang="pt-BR" sz="2000" dirty="0"/>
              <a:t>      nome do endereço: &amp;lista[0]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      elemento 1: lista[1]</a:t>
            </a:r>
          </a:p>
          <a:p>
            <a:pPr lvl="1" algn="just">
              <a:buNone/>
            </a:pPr>
            <a:r>
              <a:rPr lang="pt-BR" sz="2000" dirty="0"/>
              <a:t>      valor: 1</a:t>
            </a:r>
          </a:p>
          <a:p>
            <a:pPr lvl="1" algn="just">
              <a:buNone/>
            </a:pPr>
            <a:r>
              <a:rPr lang="pt-BR" sz="2000" dirty="0"/>
              <a:t>      endereço: 1504</a:t>
            </a:r>
          </a:p>
          <a:p>
            <a:pPr lvl="1" algn="just">
              <a:buNone/>
            </a:pPr>
            <a:r>
              <a:rPr lang="pt-BR" sz="2000" dirty="0"/>
              <a:t>      nome do endereço: &amp;lista[1]</a:t>
            </a:r>
          </a:p>
          <a:p>
            <a:pPr algn="just"/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34032" t="22266" r="48258" b="13751"/>
          <a:stretch>
            <a:fillRect/>
          </a:stretch>
        </p:blipFill>
        <p:spPr bwMode="auto">
          <a:xfrm>
            <a:off x="5532884" y="1360478"/>
            <a:ext cx="2472258" cy="502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554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nós teremos:</a:t>
            </a:r>
            <a:endParaRPr lang="pt-BR" sz="2800" dirty="0"/>
          </a:p>
          <a:p>
            <a:pPr lvl="1" algn="just">
              <a:buNone/>
            </a:pPr>
            <a:r>
              <a:rPr lang="pt-BR" sz="2000" dirty="0"/>
              <a:t>&amp;lista[0]</a:t>
            </a:r>
          </a:p>
          <a:p>
            <a:pPr lvl="1" algn="just">
              <a:buNone/>
            </a:pPr>
            <a:r>
              <a:rPr lang="pt-BR" sz="2000" dirty="0"/>
              <a:t>&amp;lista[1]</a:t>
            </a:r>
          </a:p>
          <a:p>
            <a:pPr lvl="1" algn="just">
              <a:buNone/>
            </a:pPr>
            <a:r>
              <a:rPr lang="pt-BR" sz="2000" dirty="0"/>
              <a:t>&amp;lista[2]</a:t>
            </a:r>
          </a:p>
          <a:p>
            <a:pPr lvl="1" algn="just">
              <a:buNone/>
            </a:pPr>
            <a:r>
              <a:rPr lang="pt-BR" sz="2000" dirty="0"/>
              <a:t>      .</a:t>
            </a:r>
          </a:p>
          <a:p>
            <a:pPr lvl="1" algn="just">
              <a:buNone/>
            </a:pPr>
            <a:r>
              <a:rPr lang="pt-BR" sz="2000" dirty="0"/>
              <a:t>      .</a:t>
            </a:r>
          </a:p>
          <a:p>
            <a:pPr lvl="1" algn="just">
              <a:buNone/>
            </a:pPr>
            <a:r>
              <a:rPr lang="pt-BR" sz="2000" dirty="0"/>
              <a:t>&amp;lista[9]</a:t>
            </a:r>
          </a:p>
          <a:p>
            <a:pPr lvl="1" algn="just">
              <a:buNone/>
            </a:pPr>
            <a:endParaRPr lang="pt-BR" sz="2000" dirty="0"/>
          </a:p>
          <a:p>
            <a:pPr lvl="1" algn="just">
              <a:buNone/>
            </a:pPr>
            <a:r>
              <a:rPr lang="pt-BR" sz="2000" dirty="0"/>
              <a:t>Portanto: lista[0]</a:t>
            </a:r>
            <a:r>
              <a:rPr lang="pt-BR" altLang="pt-BR" sz="12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Arial" panose="020B0604020202020204" pitchFamily="34" charset="0"/>
                <a:ea typeface="Times New Roman" panose="02020603050405020304" pitchFamily="18" charset="0"/>
              </a:rPr>
              <a:t>é o 1º elemento da matriz, ele terá o mesmo endereço da própria matriz, ou seja,</a:t>
            </a:r>
            <a:endParaRPr lang="pt-BR" altLang="pt-BR" sz="2000" dirty="0">
              <a:latin typeface="Arial" panose="020B0604020202020204" pitchFamily="34" charset="0"/>
            </a:endParaRP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lista = =  &amp;lista[0]</a:t>
            </a:r>
            <a:endParaRPr lang="pt-BR" altLang="pt-BR" sz="2000" dirty="0"/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lista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nome do endere</a:t>
            </a:r>
            <a:r>
              <a:rPr lang="pt-BR" altLang="pt-BR" sz="20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</a:t>
            </a:r>
            <a:r>
              <a:rPr lang="pt-BR" alt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da matriz e não	</a:t>
            </a: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</a:p>
          <a:p>
            <a:pPr lvl="0" indent="638175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dec"/>
                <a:tab pos="900113" algn="l"/>
                <a:tab pos="1260475" algn="dec"/>
              </a:tabLst>
            </a:pPr>
            <a:r>
              <a:rPr lang="pt-BR" altLang="pt-BR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&amp;lista</a:t>
            </a:r>
            <a:endParaRPr lang="pt-BR" altLang="pt-BR" sz="2000" dirty="0"/>
          </a:p>
          <a:p>
            <a:pPr lvl="1" algn="just">
              <a:buNone/>
            </a:pPr>
            <a:endParaRPr lang="pt-BR" sz="2800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5" name="Line 188"/>
          <p:cNvCxnSpPr>
            <a:cxnSpLocks noChangeShapeType="1"/>
          </p:cNvCxnSpPr>
          <p:nvPr/>
        </p:nvCxnSpPr>
        <p:spPr bwMode="auto">
          <a:xfrm flipH="1">
            <a:off x="3679701" y="5766973"/>
            <a:ext cx="711323" cy="367274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Line 189"/>
          <p:cNvCxnSpPr>
            <a:cxnSpLocks noChangeShapeType="1"/>
          </p:cNvCxnSpPr>
          <p:nvPr/>
        </p:nvCxnSpPr>
        <p:spPr bwMode="auto">
          <a:xfrm>
            <a:off x="3633588" y="5731804"/>
            <a:ext cx="757436" cy="40244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8718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pPr lvl="1" algn="just">
              <a:buNone/>
            </a:pPr>
            <a:endParaRPr lang="pt-BR" sz="2800" dirty="0"/>
          </a:p>
          <a:p>
            <a:pPr marL="457200" lvl="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BR" sz="2800" dirty="0">
              <a:ea typeface="Times New Roman" pitchFamily="18" charset="0"/>
              <a:cs typeface="Arial" pitchFamily="34" charset="0"/>
            </a:endParaRPr>
          </a:p>
          <a:p>
            <a:pPr marL="457200" lvl="0" indent="-4572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800" dirty="0">
                <a:ea typeface="Times New Roman" pitchFamily="18" charset="0"/>
                <a:cs typeface="Arial" pitchFamily="34" charset="0"/>
              </a:rPr>
              <a:t>O nome de uma matriz desacompanhado de colchetes é equivalente ao </a:t>
            </a:r>
            <a:r>
              <a:rPr lang="pt-BR" sz="2800" b="1" u="sng" dirty="0">
                <a:solidFill>
                  <a:srgbClr val="00B0F0"/>
                </a:solidFill>
                <a:ea typeface="Times New Roman" pitchFamily="18" charset="0"/>
                <a:cs typeface="Arial" pitchFamily="34" charset="0"/>
              </a:rPr>
              <a:t>endereço</a:t>
            </a:r>
            <a:r>
              <a:rPr lang="pt-BR" sz="2800" dirty="0">
                <a:ea typeface="Times New Roman" pitchFamily="18" charset="0"/>
                <a:cs typeface="Arial" pitchFamily="34" charset="0"/>
              </a:rPr>
              <a:t> da matriz.</a:t>
            </a:r>
            <a:endParaRPr lang="pt-BR" sz="2800" dirty="0"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Endereço de Variáveis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59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</TotalTime>
  <Words>2887</Words>
  <Application>Microsoft Office PowerPoint</Application>
  <PresentationFormat>Apresentação na tela (4:3)</PresentationFormat>
  <Paragraphs>684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</vt:lpstr>
      <vt:lpstr>Courier New</vt:lpstr>
      <vt:lpstr>Symbol</vt:lpstr>
      <vt:lpstr>Times New Roman</vt:lpstr>
      <vt:lpstr>Wingdings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ESTRUTURADA  - TEORIA 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Resumo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424</cp:revision>
  <cp:lastPrinted>2018-08-03T17:29:08Z</cp:lastPrinted>
  <dcterms:created xsi:type="dcterms:W3CDTF">2018-05-02T13:00:32Z</dcterms:created>
  <dcterms:modified xsi:type="dcterms:W3CDTF">2024-08-27T19:22:23Z</dcterms:modified>
</cp:coreProperties>
</file>