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60" r:id="rId2"/>
    <p:sldId id="444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502" r:id="rId16"/>
    <p:sldId id="495" r:id="rId17"/>
    <p:sldId id="496" r:id="rId18"/>
    <p:sldId id="497" r:id="rId19"/>
    <p:sldId id="498" r:id="rId20"/>
    <p:sldId id="499" r:id="rId21"/>
    <p:sldId id="500" r:id="rId22"/>
    <p:sldId id="504" r:id="rId23"/>
    <p:sldId id="463" r:id="rId24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FAD20B99-496B-491A-A1B1-15BEDCACCBF2}"/>
    <pc:docChg chg="delSld">
      <pc:chgData name="Andrea Braga" userId="5a83e776-00a0-4821-9a84-207bc126b66a" providerId="ADAL" clId="{FAD20B99-496B-491A-A1B1-15BEDCACCBF2}" dt="2022-02-28T22:10:38.469" v="0" actId="47"/>
      <pc:docMkLst>
        <pc:docMk/>
      </pc:docMkLst>
      <pc:sldChg chg="del">
        <pc:chgData name="Andrea Braga" userId="5a83e776-00a0-4821-9a84-207bc126b66a" providerId="ADAL" clId="{FAD20B99-496B-491A-A1B1-15BEDCACCBF2}" dt="2022-02-28T22:10:38.469" v="0" actId="47"/>
        <pc:sldMkLst>
          <pc:docMk/>
          <pc:sldMk cId="249220410" sldId="466"/>
        </pc:sldMkLst>
      </pc:sldChg>
      <pc:sldChg chg="del">
        <pc:chgData name="Andrea Braga" userId="5a83e776-00a0-4821-9a84-207bc126b66a" providerId="ADAL" clId="{FAD20B99-496B-491A-A1B1-15BEDCACCBF2}" dt="2022-02-28T22:10:38.469" v="0" actId="47"/>
        <pc:sldMkLst>
          <pc:docMk/>
          <pc:sldMk cId="3685540375" sldId="478"/>
        </pc:sldMkLst>
      </pc:sldChg>
      <pc:sldChg chg="del">
        <pc:chgData name="Andrea Braga" userId="5a83e776-00a0-4821-9a84-207bc126b66a" providerId="ADAL" clId="{FAD20B99-496B-491A-A1B1-15BEDCACCBF2}" dt="2022-02-28T22:10:38.469" v="0" actId="47"/>
        <pc:sldMkLst>
          <pc:docMk/>
          <pc:sldMk cId="887183867" sldId="479"/>
        </pc:sldMkLst>
      </pc:sldChg>
      <pc:sldChg chg="del">
        <pc:chgData name="Andrea Braga" userId="5a83e776-00a0-4821-9a84-207bc126b66a" providerId="ADAL" clId="{FAD20B99-496B-491A-A1B1-15BEDCACCBF2}" dt="2022-02-28T22:10:38.469" v="0" actId="47"/>
        <pc:sldMkLst>
          <pc:docMk/>
          <pc:sldMk cId="2276597428" sldId="480"/>
        </pc:sldMkLst>
      </pc:sldChg>
      <pc:sldChg chg="del">
        <pc:chgData name="Andrea Braga" userId="5a83e776-00a0-4821-9a84-207bc126b66a" providerId="ADAL" clId="{FAD20B99-496B-491A-A1B1-15BEDCACCBF2}" dt="2022-02-28T22:10:38.469" v="0" actId="47"/>
        <pc:sldMkLst>
          <pc:docMk/>
          <pc:sldMk cId="2951315369" sldId="482"/>
        </pc:sldMkLst>
      </pc:sldChg>
      <pc:sldChg chg="del">
        <pc:chgData name="Andrea Braga" userId="5a83e776-00a0-4821-9a84-207bc126b66a" providerId="ADAL" clId="{FAD20B99-496B-491A-A1B1-15BEDCACCBF2}" dt="2022-02-28T22:10:38.469" v="0" actId="47"/>
        <pc:sldMkLst>
          <pc:docMk/>
          <pc:sldMk cId="2465520341" sldId="5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Endereço de Variáveis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>
              <a:ea typeface="Times New Roman" pitchFamily="18" charset="0"/>
              <a:cs typeface="Arial" pitchFamily="34" charset="0"/>
            </a:rPr>
            <a:t>O nome de uma matriz desacompanhado de colchetes é equivalente ao </a:t>
          </a:r>
          <a:r>
            <a:rPr lang="pt-BR" u="sng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endereço</a:t>
          </a:r>
          <a:r>
            <a:rPr lang="pt-BR" dirty="0">
              <a:ea typeface="Times New Roman" pitchFamily="18" charset="0"/>
              <a:cs typeface="Arial" pitchFamily="34" charset="0"/>
            </a:rPr>
            <a:t> da matriz</a:t>
          </a:r>
          <a:endParaRPr lang="pt-BR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 err="1"/>
            <a:t>String</a:t>
          </a:r>
          <a:r>
            <a:rPr lang="pt-BR" dirty="0"/>
            <a:t> é uma </a:t>
          </a:r>
          <a:r>
            <a:rPr lang="pt-BR" dirty="0">
              <a:solidFill>
                <a:srgbClr val="00B0F0"/>
              </a:solidFill>
            </a:rPr>
            <a:t>sequência de caracteres </a:t>
          </a:r>
          <a:r>
            <a:rPr lang="pt-BR" dirty="0"/>
            <a:t>terminado com o</a:t>
          </a:r>
          <a:r>
            <a:rPr lang="pt-BR" dirty="0">
              <a:solidFill>
                <a:srgbClr val="00B0F0"/>
              </a:solidFill>
            </a:rPr>
            <a:t> </a:t>
          </a:r>
          <a:r>
            <a:rPr lang="pt-BR" b="1" dirty="0" err="1">
              <a:solidFill>
                <a:srgbClr val="00B0F0"/>
              </a:solidFill>
            </a:rPr>
            <a:t>caracter</a:t>
          </a:r>
          <a:r>
            <a:rPr lang="pt-BR" b="1" dirty="0">
              <a:solidFill>
                <a:srgbClr val="00B0F0"/>
              </a:solidFill>
            </a:rPr>
            <a:t> </a:t>
          </a:r>
          <a:r>
            <a:rPr lang="pt-BR" b="1" dirty="0" err="1">
              <a:solidFill>
                <a:srgbClr val="00B0F0"/>
              </a:solidFill>
            </a:rPr>
            <a:t>null</a:t>
          </a:r>
          <a:endParaRPr lang="pt-BR" dirty="0"/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 err="1"/>
            <a:t>Strings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>
              <a:ea typeface="Times New Roman" pitchFamily="18" charset="0"/>
              <a:cs typeface="Arial" pitchFamily="34" charset="0"/>
            </a:rPr>
            <a:t>O nome de uma matriz desacompanhado de colchetes é equivalente ao </a:t>
          </a:r>
          <a:r>
            <a:rPr lang="pt-BR" sz="2800" u="sng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endereço</a:t>
          </a:r>
          <a:r>
            <a:rPr lang="pt-BR" sz="2800" kern="1200" dirty="0">
              <a:ea typeface="Times New Roman" pitchFamily="18" charset="0"/>
              <a:cs typeface="Arial" pitchFamily="34" charset="0"/>
            </a:rPr>
            <a:t> da matriz</a:t>
          </a:r>
          <a:endParaRPr lang="pt-BR" sz="28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Endereço de Variáveis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 err="1"/>
            <a:t>String</a:t>
          </a:r>
          <a:r>
            <a:rPr lang="pt-BR" sz="2800" kern="1200" dirty="0"/>
            <a:t> é uma </a:t>
          </a:r>
          <a:r>
            <a:rPr lang="pt-BR" sz="2800" kern="1200" dirty="0">
              <a:solidFill>
                <a:srgbClr val="00B0F0"/>
              </a:solidFill>
            </a:rPr>
            <a:t>sequência de caracteres </a:t>
          </a:r>
          <a:r>
            <a:rPr lang="pt-BR" sz="2800" kern="1200" dirty="0"/>
            <a:t>terminado com o</a:t>
          </a:r>
          <a:r>
            <a:rPr lang="pt-BR" sz="2800" kern="1200" dirty="0">
              <a:solidFill>
                <a:srgbClr val="00B0F0"/>
              </a:solidFill>
            </a:rPr>
            <a:t> </a:t>
          </a:r>
          <a:r>
            <a:rPr lang="pt-BR" sz="2800" b="1" kern="1200" dirty="0" err="1">
              <a:solidFill>
                <a:srgbClr val="00B0F0"/>
              </a:solidFill>
            </a:rPr>
            <a:t>caracter</a:t>
          </a:r>
          <a:r>
            <a:rPr lang="pt-BR" sz="2800" b="1" kern="1200" dirty="0">
              <a:solidFill>
                <a:srgbClr val="00B0F0"/>
              </a:solidFill>
            </a:rPr>
            <a:t> </a:t>
          </a:r>
          <a:r>
            <a:rPr lang="pt-BR" sz="2800" b="1" kern="1200" dirty="0" err="1">
              <a:solidFill>
                <a:srgbClr val="00B0F0"/>
              </a:solidFill>
            </a:rPr>
            <a:t>null</a:t>
          </a:r>
          <a:endParaRPr lang="pt-BR" sz="2800" kern="1200" dirty="0"/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/>
            <a:t>Strings</a:t>
          </a:r>
          <a:endParaRPr lang="pt-BR" sz="2400" kern="1200" dirty="0"/>
        </a:p>
      </dsp:txBody>
      <dsp:txXfrm>
        <a:off x="114379" y="2574652"/>
        <a:ext cx="2578893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Ex.:</a:t>
            </a:r>
          </a:p>
          <a:p>
            <a:r>
              <a:rPr lang="pt-BR" sz="2000" dirty="0"/>
              <a:t>char 	nome[80];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(“Digite seu nome e sobrenome”);</a:t>
            </a:r>
          </a:p>
          <a:p>
            <a:r>
              <a:rPr lang="pt-BR" sz="2000" dirty="0" err="1"/>
              <a:t>scanf</a:t>
            </a:r>
            <a:r>
              <a:rPr lang="pt-BR" sz="2000" dirty="0"/>
              <a:t>(“%s”, nome);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(“\n Bom dia “%s”, nome);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aparecerá na tela: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	Digite seu nome e sobrenome		</a:t>
            </a:r>
            <a:r>
              <a:rPr lang="pt-BR" sz="2000" b="1" dirty="0"/>
              <a:t>Hamilton Gomes</a:t>
            </a:r>
            <a:endParaRPr lang="pt-BR" sz="2000" dirty="0"/>
          </a:p>
          <a:p>
            <a:r>
              <a:rPr lang="pt-BR" sz="2000" dirty="0"/>
              <a:t>	</a:t>
            </a:r>
            <a:r>
              <a:rPr lang="en-US" sz="2000" dirty="0" err="1"/>
              <a:t>Bom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	</a:t>
            </a:r>
            <a:r>
              <a:rPr lang="en-US" sz="2000" b="1" dirty="0"/>
              <a:t>Hamilton</a:t>
            </a:r>
            <a:endParaRPr lang="pt-BR" sz="2000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r>
              <a:rPr lang="pt-BR" sz="2000" b="1" dirty="0"/>
              <a:t>Note que </a:t>
            </a:r>
            <a:r>
              <a:rPr lang="pt-BR" sz="2000" b="1" dirty="0">
                <a:solidFill>
                  <a:srgbClr val="00B0F0"/>
                </a:solidFill>
              </a:rPr>
              <a:t>não</a:t>
            </a:r>
            <a:r>
              <a:rPr lang="pt-BR" sz="2000" b="1" dirty="0"/>
              <a:t> usamos o operador &amp; precedendo o 2º argumento em </a:t>
            </a:r>
            <a:r>
              <a:rPr lang="pt-BR" sz="2000" b="1" dirty="0" err="1"/>
              <a:t>scanf</a:t>
            </a:r>
            <a:r>
              <a:rPr lang="pt-BR" sz="2000" b="1" dirty="0"/>
              <a:t>, pois já vimos que o nome de uma matriz é o seu endereço inicial, portanto seria errado utilizar o operador &amp;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pt-BR" sz="2000" b="1" dirty="0"/>
          </a:p>
          <a:p>
            <a:pPr lvl="0" algn="ctr"/>
            <a:r>
              <a:rPr lang="pt-BR" dirty="0" err="1"/>
              <a:t>scanf</a:t>
            </a:r>
            <a:r>
              <a:rPr lang="pt-BR" dirty="0"/>
              <a:t>(“%s”, &amp;nome);</a:t>
            </a:r>
          </a:p>
          <a:p>
            <a:pPr algn="just"/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21" name="Conector reto 20"/>
          <p:cNvCxnSpPr/>
          <p:nvPr/>
        </p:nvCxnSpPr>
        <p:spPr>
          <a:xfrm>
            <a:off x="4650277" y="5938585"/>
            <a:ext cx="931984" cy="4308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 flipV="1">
            <a:off x="4571999" y="5938585"/>
            <a:ext cx="870438" cy="3738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5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dirty="0"/>
              <a:t>A função </a:t>
            </a:r>
            <a:r>
              <a:rPr lang="pt-BR" dirty="0" err="1"/>
              <a:t>scanf</a:t>
            </a:r>
            <a:r>
              <a:rPr lang="pt-BR" dirty="0"/>
              <a:t>( ) é usada para ler uma </a:t>
            </a:r>
            <a:r>
              <a:rPr lang="pt-BR" b="1" u="sng" dirty="0">
                <a:solidFill>
                  <a:srgbClr val="00B0F0"/>
                </a:solidFill>
              </a:rPr>
              <a:t>mistura</a:t>
            </a:r>
            <a:r>
              <a:rPr lang="pt-BR" dirty="0"/>
              <a:t> de tipos de dados numa mesma instrução.</a:t>
            </a:r>
          </a:p>
          <a:p>
            <a:r>
              <a:rPr lang="pt-BR" dirty="0"/>
              <a:t>Ex.:</a:t>
            </a:r>
          </a:p>
          <a:p>
            <a:r>
              <a:rPr lang="pt-BR" dirty="0"/>
              <a:t>char	</a:t>
            </a:r>
            <a:r>
              <a:rPr lang="pt-BR" dirty="0" err="1"/>
              <a:t>mat</a:t>
            </a:r>
            <a:r>
              <a:rPr lang="pt-BR" dirty="0"/>
              <a:t>[20];</a:t>
            </a:r>
          </a:p>
          <a:p>
            <a:r>
              <a:rPr lang="pt-BR" dirty="0" err="1"/>
              <a:t>int</a:t>
            </a:r>
            <a:r>
              <a:rPr lang="pt-BR" dirty="0"/>
              <a:t>  	num;</a:t>
            </a:r>
          </a:p>
          <a:p>
            <a:r>
              <a:rPr lang="pt-BR" dirty="0" err="1"/>
              <a:t>float</a:t>
            </a:r>
            <a:r>
              <a:rPr lang="pt-BR" dirty="0"/>
              <a:t>	preço;</a:t>
            </a:r>
          </a:p>
          <a:p>
            <a:endParaRPr lang="pt-BR" dirty="0"/>
          </a:p>
          <a:p>
            <a:r>
              <a:rPr lang="pt-BR" dirty="0" err="1"/>
              <a:t>printf</a:t>
            </a:r>
            <a:r>
              <a:rPr lang="pt-BR" dirty="0"/>
              <a:t>(“Digite o material, seu nº de estoque e seu preço”);</a:t>
            </a:r>
          </a:p>
          <a:p>
            <a:r>
              <a:rPr lang="pt-BR" dirty="0" err="1"/>
              <a:t>scanf</a:t>
            </a:r>
            <a:r>
              <a:rPr lang="pt-BR" dirty="0"/>
              <a:t>(“%s	%i	 %f”, </a:t>
            </a:r>
            <a:r>
              <a:rPr lang="pt-BR" dirty="0" err="1"/>
              <a:t>mat</a:t>
            </a:r>
            <a:r>
              <a:rPr lang="pt-BR" dirty="0"/>
              <a:t>, &amp;num, &amp;preço);</a:t>
            </a:r>
          </a:p>
          <a:p>
            <a:r>
              <a:rPr lang="pt-BR" dirty="0"/>
              <a:t> </a:t>
            </a:r>
          </a:p>
          <a:p>
            <a:pPr algn="just"/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73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get</a:t>
            </a:r>
            <a:r>
              <a:rPr lang="pt-BR" sz="2000" b="1" dirty="0" err="1"/>
              <a:t>s</a:t>
            </a:r>
            <a:r>
              <a:rPr lang="pt-BR" sz="2000" b="1" dirty="0">
                <a:solidFill>
                  <a:srgbClr val="00B0F0"/>
                </a:solidFill>
              </a:rPr>
              <a:t> - </a:t>
            </a:r>
            <a:r>
              <a:rPr lang="en-US" sz="1800" dirty="0" err="1"/>
              <a:t>lê</a:t>
            </a:r>
            <a:r>
              <a:rPr lang="en-US" sz="1800" dirty="0"/>
              <a:t> </a:t>
            </a:r>
            <a:r>
              <a:rPr lang="en-US" sz="1800" b="1" dirty="0"/>
              <a:t>strings</a:t>
            </a:r>
            <a:r>
              <a:rPr lang="en-US" sz="1800" dirty="0"/>
              <a:t> do </a:t>
            </a:r>
            <a:r>
              <a:rPr lang="en-US" sz="1800" dirty="0" err="1"/>
              <a:t>teclado</a:t>
            </a:r>
            <a:endParaRPr lang="pt-BR" sz="1800" dirty="0"/>
          </a:p>
          <a:p>
            <a:r>
              <a:rPr lang="en-US" sz="1800" dirty="0" err="1"/>
              <a:t>sintaxe</a:t>
            </a:r>
            <a:r>
              <a:rPr lang="en-US" sz="1800" dirty="0"/>
              <a:t>:</a:t>
            </a:r>
            <a:endParaRPr lang="pt-BR" sz="1800" dirty="0"/>
          </a:p>
          <a:p>
            <a:r>
              <a:rPr lang="en-US" sz="1800" b="1" dirty="0"/>
              <a:t>gets(</a:t>
            </a:r>
            <a:r>
              <a:rPr lang="en-US" sz="1800" b="1" dirty="0" err="1"/>
              <a:t>nome_string</a:t>
            </a:r>
            <a:r>
              <a:rPr lang="en-US" sz="1800" b="1" dirty="0"/>
              <a:t>);</a:t>
            </a:r>
            <a:endParaRPr lang="pt-BR" sz="1800" dirty="0"/>
          </a:p>
          <a:p>
            <a:r>
              <a:rPr lang="en-US" sz="1800" dirty="0"/>
              <a:t> </a:t>
            </a:r>
            <a:endParaRPr lang="pt-BR" sz="1800" dirty="0"/>
          </a:p>
          <a:p>
            <a:pPr algn="just"/>
            <a:r>
              <a:rPr lang="pt-BR" sz="1800" dirty="0"/>
              <a:t>A função </a:t>
            </a:r>
            <a:r>
              <a:rPr lang="pt-BR" sz="1800" dirty="0" err="1"/>
              <a:t>gets</a:t>
            </a:r>
            <a:r>
              <a:rPr lang="pt-BR" sz="1800" dirty="0"/>
              <a:t> é conveniente para a leitura de </a:t>
            </a:r>
            <a:r>
              <a:rPr lang="pt-BR" sz="1800" dirty="0" err="1"/>
              <a:t>strings</a:t>
            </a:r>
            <a:r>
              <a:rPr lang="pt-BR" sz="1800" dirty="0"/>
              <a:t>, pois ela lê caracteres até encontrar o </a:t>
            </a:r>
            <a:r>
              <a:rPr lang="pt-BR" sz="1800" dirty="0" err="1"/>
              <a:t>caracter</a:t>
            </a:r>
            <a:r>
              <a:rPr lang="pt-BR" sz="1800" dirty="0"/>
              <a:t> de nova linha(‘\n’), que é gerado quando a tecla ENTER é pressionada pelo usuário. Portanto caracteres brancos (espaços e tabulações) são aceitos como parte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r>
              <a:rPr lang="pt-BR" sz="1800" dirty="0"/>
              <a:t>Ex.:</a:t>
            </a:r>
          </a:p>
          <a:p>
            <a:r>
              <a:rPr lang="pt-BR" sz="1800" dirty="0"/>
              <a:t>char	nome[20];</a:t>
            </a:r>
          </a:p>
          <a:p>
            <a:r>
              <a:rPr lang="pt-BR" sz="1800" dirty="0" err="1"/>
              <a:t>printf</a:t>
            </a:r>
            <a:r>
              <a:rPr lang="pt-BR" sz="1800" dirty="0"/>
              <a:t>(“Digite seu nome e sobrenome”);</a:t>
            </a:r>
          </a:p>
          <a:p>
            <a:r>
              <a:rPr lang="pt-BR" sz="1800" dirty="0" err="1"/>
              <a:t>gets</a:t>
            </a:r>
            <a:r>
              <a:rPr lang="pt-BR" sz="1800" dirty="0"/>
              <a:t>(nome);</a:t>
            </a:r>
          </a:p>
          <a:p>
            <a:r>
              <a:rPr lang="pt-BR" sz="1800" dirty="0" err="1"/>
              <a:t>printf</a:t>
            </a:r>
            <a:r>
              <a:rPr lang="pt-BR" sz="1800" dirty="0"/>
              <a:t>(“\n Bom dia “%s”, nome);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aparecerá na tela:</a:t>
            </a:r>
          </a:p>
          <a:p>
            <a:r>
              <a:rPr lang="pt-BR" sz="1800" dirty="0"/>
              <a:t>Digite seu nome e sobrenome	</a:t>
            </a:r>
            <a:r>
              <a:rPr lang="pt-BR" sz="1800" b="1" dirty="0"/>
              <a:t>Hamilton  Gomes</a:t>
            </a:r>
            <a:endParaRPr lang="pt-BR" sz="1800" dirty="0"/>
          </a:p>
          <a:p>
            <a:r>
              <a:rPr lang="pt-BR" sz="1800" dirty="0"/>
              <a:t>Bom dia	</a:t>
            </a:r>
            <a:r>
              <a:rPr lang="pt-BR" sz="1800" b="1" dirty="0"/>
              <a:t>Hamilton  Gomes</a:t>
            </a:r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124093" cy="4748160"/>
          </a:xfrm>
        </p:spPr>
        <p:txBody>
          <a:bodyPr>
            <a:noAutofit/>
          </a:bodyPr>
          <a:lstStyle/>
          <a:p>
            <a:r>
              <a:rPr lang="pt-BR" sz="1800" b="1" dirty="0" err="1">
                <a:solidFill>
                  <a:srgbClr val="00B0F0"/>
                </a:solidFill>
              </a:rPr>
              <a:t>fget</a:t>
            </a:r>
            <a:r>
              <a:rPr lang="pt-BR" sz="1800" b="1" dirty="0" err="1"/>
              <a:t>s</a:t>
            </a:r>
            <a:r>
              <a:rPr lang="pt-BR" sz="1800" b="1" dirty="0">
                <a:solidFill>
                  <a:srgbClr val="00B0F0"/>
                </a:solidFill>
              </a:rPr>
              <a:t> - </a:t>
            </a:r>
            <a:r>
              <a:rPr lang="pt-BR" sz="1800" dirty="0"/>
              <a:t>lê </a:t>
            </a:r>
            <a:r>
              <a:rPr lang="pt-BR" sz="1800" b="1" dirty="0" err="1"/>
              <a:t>strings</a:t>
            </a:r>
            <a:r>
              <a:rPr lang="pt-BR" sz="1800" dirty="0"/>
              <a:t> do teclado (entrada padrão) ou de um arquivo, o que for definido.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sintaxe:</a:t>
            </a:r>
          </a:p>
          <a:p>
            <a:r>
              <a:rPr lang="pt-BR" sz="1800" b="1" dirty="0" err="1"/>
              <a:t>fgets</a:t>
            </a:r>
            <a:r>
              <a:rPr lang="pt-BR" sz="1800" b="1" dirty="0"/>
              <a:t>(</a:t>
            </a:r>
            <a:r>
              <a:rPr lang="pt-BR" sz="1800" b="1" dirty="0" err="1"/>
              <a:t>nome_string</a:t>
            </a:r>
            <a:r>
              <a:rPr lang="pt-BR" sz="1800" b="1" dirty="0"/>
              <a:t>, num, entrada);</a:t>
            </a:r>
            <a:endParaRPr lang="pt-BR" sz="1800" dirty="0"/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onde:</a:t>
            </a:r>
          </a:p>
          <a:p>
            <a:r>
              <a:rPr lang="pt-BR" sz="1800" b="1" dirty="0"/>
              <a:t>num</a:t>
            </a:r>
            <a:r>
              <a:rPr lang="pt-BR" sz="1800" dirty="0"/>
              <a:t> – inteiro indica o limite de caracteres a serem lidos, não esquecer do ‘\0’ (</a:t>
            </a:r>
            <a:r>
              <a:rPr lang="pt-BR" sz="1800" dirty="0" err="1"/>
              <a:t>null</a:t>
            </a:r>
            <a:r>
              <a:rPr lang="pt-BR" sz="1800" dirty="0"/>
              <a:t>).</a:t>
            </a:r>
          </a:p>
          <a:p>
            <a:r>
              <a:rPr lang="pt-BR" sz="1800" b="1" dirty="0"/>
              <a:t>entrada </a:t>
            </a:r>
            <a:r>
              <a:rPr lang="pt-BR" sz="1800" dirty="0"/>
              <a:t>– corresponde a entrada padrão do teclado (</a:t>
            </a:r>
            <a:r>
              <a:rPr lang="pt-BR" sz="1800" b="1" dirty="0" err="1"/>
              <a:t>stdin</a:t>
            </a:r>
            <a:r>
              <a:rPr lang="pt-BR" sz="1800" dirty="0"/>
              <a:t>) ou de um arquivo.</a:t>
            </a:r>
          </a:p>
          <a:p>
            <a:endParaRPr lang="pt-BR" sz="1800" dirty="0"/>
          </a:p>
          <a:p>
            <a:pPr algn="just"/>
            <a:r>
              <a:rPr lang="pt-BR" sz="1800" dirty="0"/>
              <a:t>A função </a:t>
            </a:r>
            <a:r>
              <a:rPr lang="pt-BR" sz="1800" dirty="0" err="1"/>
              <a:t>fgets</a:t>
            </a:r>
            <a:r>
              <a:rPr lang="pt-BR" sz="1800" dirty="0"/>
              <a:t> é conveniente para a leitura de </a:t>
            </a:r>
            <a:r>
              <a:rPr lang="pt-BR" sz="1800" dirty="0" err="1"/>
              <a:t>strings</a:t>
            </a:r>
            <a:r>
              <a:rPr lang="pt-BR" sz="1800" dirty="0"/>
              <a:t>, pois ela lê caracteres até encontrar o </a:t>
            </a:r>
            <a:r>
              <a:rPr lang="pt-BR" sz="1800" dirty="0" err="1"/>
              <a:t>caracter</a:t>
            </a:r>
            <a:r>
              <a:rPr lang="pt-BR" sz="1800" dirty="0"/>
              <a:t> de nova linha(‘\n’), que é gerado quando a tecla ENTER é pressionada pelo usuário ou até que o limite especificado (</a:t>
            </a:r>
            <a:r>
              <a:rPr lang="pt-BR" sz="1800" b="1" dirty="0"/>
              <a:t>num-1</a:t>
            </a:r>
            <a:r>
              <a:rPr lang="pt-BR" sz="1800" dirty="0"/>
              <a:t>) seja atingido, pois a função </a:t>
            </a:r>
            <a:r>
              <a:rPr lang="pt-BR" sz="1800" dirty="0" err="1"/>
              <a:t>fgets</a:t>
            </a:r>
            <a:r>
              <a:rPr lang="pt-BR" sz="1800" dirty="0"/>
              <a:t> lê </a:t>
            </a:r>
            <a:r>
              <a:rPr lang="pt-BR" sz="1800" b="1" dirty="0"/>
              <a:t>num-1</a:t>
            </a:r>
            <a:r>
              <a:rPr lang="pt-BR" sz="1800" dirty="0"/>
              <a:t> caracteres e coloca automaticamente o </a:t>
            </a:r>
            <a:r>
              <a:rPr lang="pt-BR" sz="1800" dirty="0" err="1"/>
              <a:t>null</a:t>
            </a:r>
            <a:r>
              <a:rPr lang="pt-BR" sz="1800" dirty="0"/>
              <a:t> (\0)</a:t>
            </a:r>
            <a:r>
              <a:rPr lang="pt-BR" sz="1800" b="1" dirty="0"/>
              <a:t>. </a:t>
            </a:r>
            <a:r>
              <a:rPr lang="pt-BR" sz="1800" dirty="0"/>
              <a:t>Portanto caracteres brancos (espaços e tabulações) são aceitos como parte da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r>
              <a:rPr lang="pt-BR" dirty="0"/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96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r>
              <a:rPr lang="pt-BR" sz="2000" dirty="0"/>
              <a:t>Ex.:</a:t>
            </a:r>
          </a:p>
          <a:p>
            <a:r>
              <a:rPr lang="pt-BR" sz="2000" dirty="0"/>
              <a:t>char	nome[20];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(“Digite seu nome e sobrenome”);</a:t>
            </a:r>
          </a:p>
          <a:p>
            <a:r>
              <a:rPr lang="pt-BR" sz="2000" dirty="0" err="1"/>
              <a:t>fgets</a:t>
            </a:r>
            <a:r>
              <a:rPr lang="pt-BR" sz="2000" dirty="0"/>
              <a:t>(nome, </a:t>
            </a:r>
            <a:r>
              <a:rPr lang="pt-BR" sz="2000" b="1" dirty="0"/>
              <a:t>11</a:t>
            </a:r>
            <a:r>
              <a:rPr lang="pt-BR" sz="2000" dirty="0"/>
              <a:t>, </a:t>
            </a:r>
            <a:r>
              <a:rPr lang="pt-BR" sz="2000" dirty="0" err="1"/>
              <a:t>stdin</a:t>
            </a:r>
            <a:r>
              <a:rPr lang="pt-BR" sz="2000" dirty="0"/>
              <a:t>);</a:t>
            </a:r>
          </a:p>
          <a:p>
            <a:r>
              <a:rPr lang="pt-BR" sz="2000" dirty="0" err="1"/>
              <a:t>printf</a:t>
            </a:r>
            <a:r>
              <a:rPr lang="pt-BR" sz="2000" dirty="0"/>
              <a:t>(“\n Bom dia “%s”, nome);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aparecerá na tela:</a:t>
            </a:r>
          </a:p>
          <a:p>
            <a:r>
              <a:rPr lang="pt-BR" dirty="0"/>
              <a:t> </a:t>
            </a:r>
          </a:p>
          <a:p>
            <a:r>
              <a:rPr lang="pt-BR" sz="2000" dirty="0"/>
              <a:t>Digite seu nome e sobrenome	</a:t>
            </a:r>
            <a:r>
              <a:rPr lang="pt-BR" sz="2000" b="1" dirty="0"/>
              <a:t>Hamilton Gomes</a:t>
            </a:r>
            <a:endParaRPr lang="pt-BR" sz="2000" dirty="0"/>
          </a:p>
          <a:p>
            <a:r>
              <a:rPr lang="pt-BR" sz="2000" dirty="0"/>
              <a:t>Bom dia	</a:t>
            </a:r>
            <a:r>
              <a:rPr lang="pt-BR" sz="2000" b="1" dirty="0"/>
              <a:t>Hamilton G			</a:t>
            </a:r>
            <a:r>
              <a:rPr lang="pt-BR" sz="2000" dirty="0"/>
              <a:t>// foi especificado apenas 10 caracteres + \0</a:t>
            </a:r>
          </a:p>
          <a:p>
            <a:endParaRPr lang="pt-BR" sz="1800" dirty="0"/>
          </a:p>
          <a:p>
            <a:r>
              <a:rPr lang="pt-BR" dirty="0"/>
              <a:t> 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5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Observação</a:t>
            </a:r>
          </a:p>
          <a:p>
            <a:endParaRPr lang="pt-BR" sz="1800" dirty="0"/>
          </a:p>
          <a:p>
            <a:r>
              <a:rPr lang="pt-BR" sz="2000" dirty="0"/>
              <a:t>quando misturamos no mesmo programa funções como </a:t>
            </a:r>
            <a:r>
              <a:rPr lang="pt-BR" sz="2000" dirty="0" err="1">
                <a:solidFill>
                  <a:srgbClr val="00B0F0"/>
                </a:solidFill>
              </a:rPr>
              <a:t>scanf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gets</a:t>
            </a:r>
            <a:r>
              <a:rPr lang="pt-BR" sz="2000" dirty="0"/>
              <a:t>, entre outras, começamos a ter problemas com as entradas, isso acontece porque as funções trabalham de formas diferentes, ou seja, as teclas são armazenadas no buffer do teclado e </a:t>
            </a:r>
            <a:r>
              <a:rPr lang="pt-BR" sz="2000" dirty="0" err="1"/>
              <a:t>qdo</a:t>
            </a:r>
            <a:r>
              <a:rPr lang="pt-BR" sz="2000" dirty="0"/>
              <a:t> são retiradas, umas retiram o “</a:t>
            </a:r>
            <a:r>
              <a:rPr lang="pt-BR" sz="2000" dirty="0" err="1"/>
              <a:t>enter</a:t>
            </a:r>
            <a:r>
              <a:rPr lang="pt-BR" sz="2000" dirty="0"/>
              <a:t>” do teclado e outras não. Então para resolver este problema devemos limpar o buffer após cada </a:t>
            </a:r>
            <a:r>
              <a:rPr lang="pt-BR" sz="2000" dirty="0" err="1">
                <a:solidFill>
                  <a:srgbClr val="00B0F0"/>
                </a:solidFill>
              </a:rPr>
              <a:t>scanf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getchar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gets</a:t>
            </a:r>
            <a:r>
              <a:rPr lang="pt-BR" sz="2000" dirty="0"/>
              <a:t>, etc.</a:t>
            </a:r>
          </a:p>
          <a:p>
            <a:endParaRPr lang="pt-BR" sz="2000" dirty="0"/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limpar o buffer em Windows:  </a:t>
            </a:r>
            <a:r>
              <a:rPr lang="pt-BR" sz="2000" dirty="0" err="1"/>
              <a:t>fflush</a:t>
            </a:r>
            <a:r>
              <a:rPr lang="pt-BR" sz="2000" dirty="0"/>
              <a:t>(</a:t>
            </a:r>
            <a:r>
              <a:rPr lang="pt-BR" sz="2000" dirty="0" err="1"/>
              <a:t>stdin</a:t>
            </a:r>
            <a:r>
              <a:rPr lang="pt-BR" sz="2000" dirty="0"/>
              <a:t>)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Para limpar o buffer em Linux: __</a:t>
            </a:r>
            <a:r>
              <a:rPr lang="pt-BR" sz="2000" dirty="0" err="1"/>
              <a:t>fpurge</a:t>
            </a:r>
            <a:r>
              <a:rPr lang="pt-BR" sz="2000" dirty="0"/>
              <a:t>(</a:t>
            </a:r>
            <a:r>
              <a:rPr lang="pt-BR" sz="2000" dirty="0" err="1"/>
              <a:t>stdin</a:t>
            </a:r>
            <a:r>
              <a:rPr lang="pt-BR" sz="2000" dirty="0"/>
              <a:t>)</a:t>
            </a:r>
          </a:p>
          <a:p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67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369424" cy="4536575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Imprimindo </a:t>
            </a:r>
            <a:r>
              <a:rPr lang="pt-BR" sz="2000" b="1" dirty="0" err="1">
                <a:solidFill>
                  <a:srgbClr val="00B0F0"/>
                </a:solidFill>
              </a:rPr>
              <a:t>Strings</a:t>
            </a:r>
            <a:endParaRPr lang="pt-BR" sz="2000" b="1" dirty="0">
              <a:solidFill>
                <a:srgbClr val="00B0F0"/>
              </a:solidFill>
            </a:endParaRPr>
          </a:p>
          <a:p>
            <a:pPr algn="just"/>
            <a:r>
              <a:rPr lang="pt-BR" sz="2000" dirty="0"/>
              <a:t>As 3 principais funções são: </a:t>
            </a:r>
            <a:r>
              <a:rPr lang="pt-BR" sz="2000" dirty="0" err="1">
                <a:solidFill>
                  <a:srgbClr val="00B0F0"/>
                </a:solidFill>
              </a:rPr>
              <a:t>printf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puts</a:t>
            </a:r>
            <a:r>
              <a:rPr lang="pt-BR" sz="2000" dirty="0"/>
              <a:t> e </a:t>
            </a:r>
            <a:r>
              <a:rPr lang="pt-BR" sz="2000" dirty="0" err="1">
                <a:solidFill>
                  <a:srgbClr val="00B0F0"/>
                </a:solidFill>
              </a:rPr>
              <a:t>fputs</a:t>
            </a:r>
            <a:r>
              <a:rPr lang="pt-BR" sz="2000" dirty="0"/>
              <a:t>, todas da biblioteca &lt;</a:t>
            </a:r>
            <a:r>
              <a:rPr lang="pt-BR" sz="2000" b="1" dirty="0" err="1">
                <a:solidFill>
                  <a:srgbClr val="00B0F0"/>
                </a:solidFill>
              </a:rPr>
              <a:t>stdio.h</a:t>
            </a:r>
            <a:r>
              <a:rPr lang="pt-BR" sz="2000" dirty="0"/>
              <a:t>&gt;.</a:t>
            </a:r>
          </a:p>
          <a:p>
            <a:pPr algn="just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printf</a:t>
            </a:r>
            <a:endParaRPr lang="pt-BR" sz="2000" b="1" dirty="0">
              <a:solidFill>
                <a:srgbClr val="00B0F0"/>
              </a:solidFill>
            </a:endParaRPr>
          </a:p>
          <a:p>
            <a:r>
              <a:rPr lang="pt-BR" sz="1800" dirty="0"/>
              <a:t>Permite exibir mais de um </a:t>
            </a:r>
            <a:r>
              <a:rPr lang="pt-BR" sz="1800" dirty="0" err="1"/>
              <a:t>string</a:t>
            </a:r>
            <a:r>
              <a:rPr lang="pt-BR" sz="1800" dirty="0"/>
              <a:t>, ou ainda misturá-los com texto e/ou variáveis numéricas.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Ex.:</a:t>
            </a:r>
          </a:p>
          <a:p>
            <a:r>
              <a:rPr lang="pt-BR" sz="1800" dirty="0"/>
              <a:t>char	banco[30] = “Banco do Brasil”;</a:t>
            </a:r>
          </a:p>
          <a:p>
            <a:r>
              <a:rPr lang="pt-BR" sz="1800" dirty="0"/>
              <a:t>char	nome[80] = “Hamilton Gomes”;</a:t>
            </a:r>
          </a:p>
          <a:p>
            <a:r>
              <a:rPr lang="pt-BR" sz="1800" dirty="0" err="1"/>
              <a:t>float</a:t>
            </a:r>
            <a:r>
              <a:rPr lang="pt-BR" sz="1800" dirty="0"/>
              <a:t>	saldo = 978.36;</a:t>
            </a:r>
          </a:p>
          <a:p>
            <a:r>
              <a:rPr lang="pt-BR" sz="1800" dirty="0" err="1"/>
              <a:t>printf</a:t>
            </a:r>
            <a:r>
              <a:rPr lang="pt-BR" sz="1800" dirty="0"/>
              <a:t>(“O saldo de  %s  no  %s  é de  %.2f  reais”, nome, banco, saldo);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aparecerá na tela:</a:t>
            </a:r>
          </a:p>
          <a:p>
            <a:r>
              <a:rPr lang="pt-BR" sz="1800" dirty="0"/>
              <a:t> 	O saldo de  Hamilton Gomes  no  Banco do Brasil  é de  978.36  reais</a:t>
            </a: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3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put</a:t>
            </a:r>
            <a:r>
              <a:rPr lang="pt-BR" sz="2000" b="1" dirty="0" err="1"/>
              <a:t>s</a:t>
            </a:r>
            <a:r>
              <a:rPr lang="pt-BR" sz="2000" b="1" dirty="0">
                <a:solidFill>
                  <a:srgbClr val="00B0F0"/>
                </a:solidFill>
              </a:rPr>
              <a:t> – </a:t>
            </a:r>
            <a:r>
              <a:rPr lang="en-US" sz="1800" dirty="0" err="1"/>
              <a:t>imprime</a:t>
            </a:r>
            <a:r>
              <a:rPr lang="en-US" sz="1800" dirty="0"/>
              <a:t> 1 </a:t>
            </a:r>
            <a:r>
              <a:rPr lang="en-US" sz="1800" dirty="0" err="1">
                <a:solidFill>
                  <a:srgbClr val="00B0F0"/>
                </a:solidFill>
              </a:rPr>
              <a:t>única</a:t>
            </a:r>
            <a:r>
              <a:rPr lang="en-US" sz="1800" dirty="0"/>
              <a:t> </a:t>
            </a:r>
            <a:r>
              <a:rPr lang="en-US" sz="1800" b="1" dirty="0"/>
              <a:t>string 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vez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tela</a:t>
            </a:r>
            <a:endParaRPr lang="pt-BR" sz="1800" dirty="0"/>
          </a:p>
          <a:p>
            <a:r>
              <a:rPr lang="en-US" sz="1800" dirty="0" err="1"/>
              <a:t>sintaxe</a:t>
            </a:r>
            <a:r>
              <a:rPr lang="en-US" sz="1800" dirty="0"/>
              <a:t>:</a:t>
            </a:r>
            <a:endParaRPr lang="pt-BR" sz="1800" dirty="0"/>
          </a:p>
          <a:p>
            <a:r>
              <a:rPr lang="en-US" sz="1800" b="1" dirty="0"/>
              <a:t>puts(</a:t>
            </a:r>
            <a:r>
              <a:rPr lang="en-US" sz="1800" b="1" dirty="0" err="1"/>
              <a:t>nome_string</a:t>
            </a:r>
            <a:r>
              <a:rPr lang="en-US" sz="1800" b="1" dirty="0"/>
              <a:t>);</a:t>
            </a:r>
            <a:endParaRPr lang="pt-BR" sz="1800" dirty="0"/>
          </a:p>
          <a:p>
            <a:r>
              <a:rPr lang="en-US" sz="1800" dirty="0"/>
              <a:t> </a:t>
            </a:r>
            <a:endParaRPr lang="pt-BR" sz="1800" dirty="0"/>
          </a:p>
          <a:p>
            <a:pPr algn="just"/>
            <a:r>
              <a:rPr lang="en-US" sz="2000" dirty="0"/>
              <a:t>A </a:t>
            </a:r>
            <a:r>
              <a:rPr lang="en-US" sz="2000" dirty="0" err="1"/>
              <a:t>função</a:t>
            </a:r>
            <a:r>
              <a:rPr lang="en-US" sz="2000" dirty="0"/>
              <a:t> puts( ) é o </a:t>
            </a:r>
            <a:r>
              <a:rPr lang="en-US" sz="2000" dirty="0" err="1"/>
              <a:t>complemento</a:t>
            </a:r>
            <a:r>
              <a:rPr lang="en-US" sz="2000" dirty="0"/>
              <a:t> de gets( ) e </a:t>
            </a:r>
            <a:r>
              <a:rPr lang="en-US" sz="2000" dirty="0" err="1"/>
              <a:t>ela</a:t>
            </a:r>
            <a:r>
              <a:rPr lang="en-US" sz="2000" dirty="0"/>
              <a:t> pula </a:t>
            </a:r>
            <a:r>
              <a:rPr lang="en-US" sz="2000" dirty="0" err="1"/>
              <a:t>linha</a:t>
            </a:r>
            <a:r>
              <a:rPr lang="en-US" sz="2000" dirty="0"/>
              <a:t> </a:t>
            </a:r>
            <a:r>
              <a:rPr lang="en-US" sz="2000" dirty="0" err="1"/>
              <a:t>automaticamente</a:t>
            </a:r>
            <a:r>
              <a:rPr lang="en-US" sz="2000" dirty="0"/>
              <a:t> </a:t>
            </a:r>
            <a:r>
              <a:rPr lang="en-US" sz="2000" dirty="0" err="1"/>
              <a:t>após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string </a:t>
            </a:r>
            <a:r>
              <a:rPr lang="en-US" sz="2000" dirty="0" err="1"/>
              <a:t>exibida</a:t>
            </a:r>
            <a:r>
              <a:rPr lang="en-US" sz="2000" dirty="0"/>
              <a:t>.</a:t>
            </a:r>
          </a:p>
          <a:p>
            <a:r>
              <a:rPr lang="pt-BR" sz="1800" dirty="0"/>
              <a:t>Ex.:</a:t>
            </a:r>
          </a:p>
          <a:p>
            <a:r>
              <a:rPr lang="pt-BR" sz="1800" dirty="0"/>
              <a:t>char	banco[30] = “Banco do Brasil”;</a:t>
            </a:r>
          </a:p>
          <a:p>
            <a:r>
              <a:rPr lang="pt-BR" sz="1800" dirty="0"/>
              <a:t>char	nome[80] = “Hamilton Gomes”;</a:t>
            </a:r>
          </a:p>
          <a:p>
            <a:r>
              <a:rPr lang="pt-BR" sz="1800" dirty="0" err="1"/>
              <a:t>puts</a:t>
            </a:r>
            <a:r>
              <a:rPr lang="pt-BR" sz="1800" dirty="0"/>
              <a:t>(nome);</a:t>
            </a:r>
          </a:p>
          <a:p>
            <a:r>
              <a:rPr lang="pt-BR" sz="1800" dirty="0" err="1"/>
              <a:t>puts</a:t>
            </a:r>
            <a:r>
              <a:rPr lang="pt-BR" sz="1800" dirty="0"/>
              <a:t>(banco);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aparecerá na tela:</a:t>
            </a:r>
          </a:p>
          <a:p>
            <a:r>
              <a:rPr lang="pt-BR" sz="1800" dirty="0"/>
              <a:t> </a:t>
            </a:r>
          </a:p>
          <a:p>
            <a:r>
              <a:rPr lang="pt-BR" sz="1800" dirty="0"/>
              <a:t>Hamilton Gomes</a:t>
            </a:r>
          </a:p>
          <a:p>
            <a:r>
              <a:rPr lang="pt-BR" sz="1800" dirty="0"/>
              <a:t>Banco do Brasil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74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fput</a:t>
            </a:r>
            <a:r>
              <a:rPr lang="pt-BR" sz="2000" b="1" dirty="0" err="1"/>
              <a:t>s</a:t>
            </a:r>
            <a:r>
              <a:rPr lang="pt-BR" sz="2000" b="1" dirty="0">
                <a:solidFill>
                  <a:srgbClr val="00B0F0"/>
                </a:solidFill>
              </a:rPr>
              <a:t> – </a:t>
            </a:r>
            <a:r>
              <a:rPr lang="en-US" sz="1800" dirty="0" err="1"/>
              <a:t>grava</a:t>
            </a:r>
            <a:r>
              <a:rPr lang="en-US" sz="1800" dirty="0"/>
              <a:t> </a:t>
            </a:r>
            <a:r>
              <a:rPr lang="en-US" sz="1800" dirty="0" err="1"/>
              <a:t>informações</a:t>
            </a:r>
            <a:r>
              <a:rPr lang="en-US" sz="1800" dirty="0"/>
              <a:t> no </a:t>
            </a:r>
            <a:r>
              <a:rPr lang="en-US" sz="1800" dirty="0" err="1"/>
              <a:t>arquivo</a:t>
            </a:r>
            <a:endParaRPr lang="pt-BR" sz="1800" dirty="0"/>
          </a:p>
          <a:p>
            <a:r>
              <a:rPr lang="en-US" sz="1800" dirty="0" err="1"/>
              <a:t>sintaxe</a:t>
            </a:r>
            <a:r>
              <a:rPr lang="en-US" sz="1800" dirty="0"/>
              <a:t>:</a:t>
            </a:r>
          </a:p>
          <a:p>
            <a:r>
              <a:rPr lang="pt-BR" sz="2000" b="1" dirty="0" err="1"/>
              <a:t>fputs</a:t>
            </a:r>
            <a:r>
              <a:rPr lang="pt-BR" sz="2000" b="1" dirty="0"/>
              <a:t> (</a:t>
            </a:r>
            <a:r>
              <a:rPr lang="pt-BR" sz="2000" b="1" dirty="0" err="1"/>
              <a:t>str</a:t>
            </a:r>
            <a:r>
              <a:rPr lang="pt-BR" sz="2000" b="1" dirty="0"/>
              <a:t>, </a:t>
            </a:r>
            <a:r>
              <a:rPr lang="pt-BR" sz="2000" b="1" dirty="0" err="1"/>
              <a:t>fptr</a:t>
            </a:r>
            <a:r>
              <a:rPr lang="pt-BR" sz="2000" b="1" dirty="0"/>
              <a:t>);</a:t>
            </a:r>
            <a:r>
              <a:rPr lang="pt-BR" sz="2000" dirty="0"/>
              <a:t>		// armazena um </a:t>
            </a:r>
            <a:r>
              <a:rPr lang="pt-BR" sz="2000" dirty="0" err="1"/>
              <a:t>string</a:t>
            </a:r>
            <a:r>
              <a:rPr lang="pt-BR" sz="2000" dirty="0"/>
              <a:t> por vez no arquivo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onde:</a:t>
            </a:r>
          </a:p>
          <a:p>
            <a:r>
              <a:rPr lang="pt-BR" sz="2000" b="1" dirty="0" err="1"/>
              <a:t>str</a:t>
            </a:r>
            <a:r>
              <a:rPr lang="pt-BR" sz="2000" b="1" dirty="0"/>
              <a:t> </a:t>
            </a:r>
            <a:r>
              <a:rPr lang="pt-BR" sz="2000" dirty="0"/>
              <a:t>– </a:t>
            </a:r>
            <a:r>
              <a:rPr lang="pt-BR" sz="2000" dirty="0" err="1"/>
              <a:t>string</a:t>
            </a:r>
            <a:r>
              <a:rPr lang="pt-BR" sz="2000" dirty="0"/>
              <a:t> a ser armazenado</a:t>
            </a:r>
          </a:p>
          <a:p>
            <a:r>
              <a:rPr lang="pt-BR" sz="2000" b="1" dirty="0" err="1"/>
              <a:t>fptr</a:t>
            </a:r>
            <a:r>
              <a:rPr lang="pt-BR" sz="2000" b="1" dirty="0"/>
              <a:t> </a:t>
            </a:r>
            <a:r>
              <a:rPr lang="pt-BR" sz="2000" dirty="0"/>
              <a:t>– corresponde ao ponteiro do arquivo a ser gravado</a:t>
            </a:r>
          </a:p>
          <a:p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517019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Cuidados!!!</a:t>
            </a:r>
            <a:endParaRPr lang="pt-BR" sz="1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Os </a:t>
            </a:r>
            <a:r>
              <a:rPr lang="pt-BR" sz="2000" dirty="0" err="1"/>
              <a:t>strings</a:t>
            </a:r>
            <a:r>
              <a:rPr lang="pt-BR" sz="2000" dirty="0"/>
              <a:t> têm sua manipulação levemente dificultada. Não é possível, por exemplo, copiar o conteúdo de um </a:t>
            </a:r>
            <a:r>
              <a:rPr lang="pt-BR" sz="2000" dirty="0" err="1"/>
              <a:t>string</a:t>
            </a:r>
            <a:r>
              <a:rPr lang="pt-BR" sz="2000" dirty="0"/>
              <a:t> em outro através da seguinte instrução :</a:t>
            </a:r>
          </a:p>
          <a:p>
            <a:pPr algn="ctr"/>
            <a:r>
              <a:rPr lang="pt-BR" sz="2000" dirty="0"/>
              <a:t>string1 = string2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Devemos proceder como fazíamos com matriz, ou seja, teremos um </a:t>
            </a:r>
            <a:r>
              <a:rPr lang="pt-BR" sz="2000" dirty="0">
                <a:solidFill>
                  <a:srgbClr val="00B0F0"/>
                </a:solidFill>
              </a:rPr>
              <a:t>for</a:t>
            </a:r>
            <a:r>
              <a:rPr lang="pt-BR" sz="2000" dirty="0"/>
              <a:t> varrendo todos os índices. </a:t>
            </a:r>
          </a:p>
          <a:p>
            <a:r>
              <a:rPr lang="pt-BR" sz="2000" dirty="0"/>
              <a:t>Ex.:</a:t>
            </a:r>
          </a:p>
          <a:p>
            <a:r>
              <a:rPr lang="pt-BR" sz="2000" dirty="0"/>
              <a:t>for (i=0; i&lt;10; i++)</a:t>
            </a:r>
          </a:p>
          <a:p>
            <a:r>
              <a:rPr lang="pt-BR" sz="2000" dirty="0"/>
              <a:t>	string1[i] = string2[i];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Posições específicas de um </a:t>
            </a:r>
            <a:r>
              <a:rPr lang="pt-BR" sz="2000" dirty="0" err="1"/>
              <a:t>string</a:t>
            </a:r>
            <a:r>
              <a:rPr lang="pt-BR" sz="2000" dirty="0"/>
              <a:t> podem receber valores diretamente.</a:t>
            </a:r>
          </a:p>
          <a:p>
            <a:r>
              <a:rPr lang="pt-BR" sz="2000" dirty="0"/>
              <a:t>Ex.:</a:t>
            </a:r>
          </a:p>
          <a:p>
            <a:r>
              <a:rPr lang="pt-BR" sz="2000" dirty="0"/>
              <a:t>string1[0] = ‘a’;	// a é um char (deve ser colocado entre aspas simples)</a:t>
            </a:r>
          </a:p>
          <a:p>
            <a:endParaRPr lang="en-U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9" name="Conector reto 8"/>
          <p:cNvCxnSpPr/>
          <p:nvPr/>
        </p:nvCxnSpPr>
        <p:spPr>
          <a:xfrm>
            <a:off x="4132385" y="2250831"/>
            <a:ext cx="905607" cy="47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281854" y="2250831"/>
            <a:ext cx="844062" cy="47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58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00B0F0"/>
                </a:solidFill>
              </a:rPr>
              <a:t>Outras Funções</a:t>
            </a:r>
            <a:endParaRPr lang="pt-BR" sz="1800" dirty="0"/>
          </a:p>
          <a:p>
            <a:r>
              <a:rPr lang="pt-BR" sz="1800" dirty="0"/>
              <a:t>A biblioteca </a:t>
            </a:r>
            <a:r>
              <a:rPr lang="pt-BR" sz="1800" b="1" dirty="0">
                <a:solidFill>
                  <a:srgbClr val="00B0F0"/>
                </a:solidFill>
              </a:rPr>
              <a:t>&lt;</a:t>
            </a:r>
            <a:r>
              <a:rPr lang="pt-BR" sz="1800" b="1" dirty="0" err="1">
                <a:solidFill>
                  <a:srgbClr val="00B0F0"/>
                </a:solidFill>
              </a:rPr>
              <a:t>string.h</a:t>
            </a:r>
            <a:r>
              <a:rPr lang="pt-BR" sz="1800" b="1" dirty="0">
                <a:solidFill>
                  <a:srgbClr val="00B0F0"/>
                </a:solidFill>
              </a:rPr>
              <a:t>&gt; </a:t>
            </a:r>
            <a:r>
              <a:rPr lang="pt-BR" sz="1800" dirty="0"/>
              <a:t>da linguagem C, contém uma série de funções para manipular </a:t>
            </a:r>
            <a:r>
              <a:rPr lang="pt-BR" sz="1800" dirty="0" err="1"/>
              <a:t>strings</a:t>
            </a:r>
            <a:r>
              <a:rPr lang="pt-BR" sz="1800" dirty="0"/>
              <a:t>.</a:t>
            </a:r>
          </a:p>
          <a:p>
            <a:r>
              <a:rPr lang="pt-BR" sz="2000" dirty="0"/>
              <a:t> </a:t>
            </a:r>
          </a:p>
          <a:p>
            <a:r>
              <a:rPr lang="pt-BR" sz="1800" dirty="0"/>
              <a:t>As principais 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b="1" dirty="0" err="1">
                <a:solidFill>
                  <a:srgbClr val="00B0F0"/>
                </a:solidFill>
              </a:rPr>
              <a:t>strlen</a:t>
            </a:r>
            <a:r>
              <a:rPr lang="pt-BR" sz="1800" b="1" dirty="0">
                <a:solidFill>
                  <a:srgbClr val="00B0F0"/>
                </a:solidFill>
              </a:rPr>
              <a:t>( )   </a:t>
            </a:r>
            <a:r>
              <a:rPr lang="pt-BR" sz="1800" b="1" dirty="0"/>
              <a:t>- </a:t>
            </a:r>
            <a:r>
              <a:rPr lang="pt-BR" sz="1800" dirty="0"/>
              <a:t>retorna o tamanho da </a:t>
            </a:r>
            <a:r>
              <a:rPr lang="pt-BR" sz="1800" dirty="0" err="1"/>
              <a:t>string</a:t>
            </a:r>
            <a:r>
              <a:rPr lang="pt-BR" sz="1800" dirty="0"/>
              <a:t>. Identifica o tamanho da </a:t>
            </a:r>
            <a:r>
              <a:rPr lang="pt-BR" sz="1800" dirty="0" err="1"/>
              <a:t>string</a:t>
            </a:r>
            <a:r>
              <a:rPr lang="pt-BR" sz="1800" dirty="0"/>
              <a:t> até encontrar o </a:t>
            </a:r>
            <a:r>
              <a:rPr lang="pt-BR" sz="1800" dirty="0" err="1"/>
              <a:t>caracter</a:t>
            </a:r>
            <a:r>
              <a:rPr lang="pt-BR" sz="1800" dirty="0"/>
              <a:t> </a:t>
            </a:r>
            <a:r>
              <a:rPr lang="pt-BR" sz="1800" dirty="0" err="1"/>
              <a:t>null</a:t>
            </a:r>
            <a:r>
              <a:rPr lang="pt-BR" sz="1800" dirty="0"/>
              <a:t> (\0), ou seja, não conta o </a:t>
            </a:r>
            <a:r>
              <a:rPr lang="pt-BR" sz="1800" dirty="0" err="1"/>
              <a:t>null</a:t>
            </a:r>
            <a:r>
              <a:rPr lang="pt-BR" sz="1800" dirty="0"/>
              <a:t>.</a:t>
            </a:r>
          </a:p>
          <a:p>
            <a:r>
              <a:rPr lang="pt-BR" sz="1800" dirty="0"/>
              <a:t>sintaxe:</a:t>
            </a:r>
          </a:p>
          <a:p>
            <a:r>
              <a:rPr lang="pt-BR" sz="1800" b="1" dirty="0" err="1"/>
              <a:t>var_int</a:t>
            </a:r>
            <a:r>
              <a:rPr lang="pt-BR" sz="1800" b="1" dirty="0"/>
              <a:t> = </a:t>
            </a:r>
            <a:r>
              <a:rPr lang="pt-BR" sz="1800" b="1" dirty="0" err="1"/>
              <a:t>strlen</a:t>
            </a:r>
            <a:r>
              <a:rPr lang="pt-BR" sz="1800" b="1" dirty="0"/>
              <a:t>(</a:t>
            </a:r>
            <a:r>
              <a:rPr lang="pt-BR" sz="1800" b="1" dirty="0" err="1"/>
              <a:t>string</a:t>
            </a:r>
            <a:r>
              <a:rPr lang="pt-BR" sz="1800" b="1" dirty="0"/>
              <a:t>);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Exemplo:</a:t>
            </a:r>
          </a:p>
          <a:p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tam</a:t>
            </a:r>
            <a:r>
              <a:rPr lang="pt-BR" sz="1800" dirty="0"/>
              <a:t>;</a:t>
            </a:r>
          </a:p>
          <a:p>
            <a:r>
              <a:rPr lang="pt-BR" sz="1800" dirty="0"/>
              <a:t>char </a:t>
            </a:r>
            <a:r>
              <a:rPr lang="pt-BR" sz="1800" dirty="0" err="1"/>
              <a:t>str</a:t>
            </a:r>
            <a:r>
              <a:rPr lang="pt-BR" sz="1800" dirty="0"/>
              <a:t>[ ] =“casa”;</a:t>
            </a:r>
          </a:p>
          <a:p>
            <a:r>
              <a:rPr lang="pt-BR" sz="1800" dirty="0" err="1"/>
              <a:t>tam</a:t>
            </a:r>
            <a:r>
              <a:rPr lang="pt-BR" sz="1800" dirty="0"/>
              <a:t>=</a:t>
            </a:r>
            <a:r>
              <a:rPr lang="pt-BR" sz="1800" dirty="0" err="1"/>
              <a:t>strlen</a:t>
            </a:r>
            <a:r>
              <a:rPr lang="pt-BR" sz="1800" dirty="0"/>
              <a:t>(</a:t>
            </a:r>
            <a:r>
              <a:rPr lang="pt-BR" sz="1800" dirty="0" err="1"/>
              <a:t>str</a:t>
            </a:r>
            <a:r>
              <a:rPr lang="pt-BR" sz="1800" dirty="0"/>
              <a:t>);	//</a:t>
            </a:r>
            <a:r>
              <a:rPr lang="pt-BR" sz="1800" dirty="0" err="1"/>
              <a:t>tam</a:t>
            </a:r>
            <a:r>
              <a:rPr lang="pt-BR" sz="1800" dirty="0"/>
              <a:t> = 4 – não contabiliza o \0 - apenas as letras de casa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4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strcpy</a:t>
            </a:r>
            <a:r>
              <a:rPr lang="pt-BR" sz="2000" b="1" dirty="0">
                <a:solidFill>
                  <a:srgbClr val="00B0F0"/>
                </a:solidFill>
              </a:rPr>
              <a:t>(</a:t>
            </a:r>
            <a:r>
              <a:rPr lang="pt-BR" sz="2000" b="1" dirty="0" err="1">
                <a:solidFill>
                  <a:srgbClr val="00B0F0"/>
                </a:solidFill>
              </a:rPr>
              <a:t>copia,original</a:t>
            </a:r>
            <a:r>
              <a:rPr lang="pt-BR" sz="2000" b="1" dirty="0">
                <a:solidFill>
                  <a:srgbClr val="00B0F0"/>
                </a:solidFill>
              </a:rPr>
              <a:t>) </a:t>
            </a:r>
            <a:r>
              <a:rPr lang="pt-BR" sz="2000" b="1" dirty="0"/>
              <a:t>– </a:t>
            </a:r>
            <a:r>
              <a:rPr lang="pt-BR" sz="2000" dirty="0"/>
              <a:t>copia o conteúdo de </a:t>
            </a:r>
            <a:r>
              <a:rPr lang="pt-BR" sz="2000" dirty="0">
                <a:solidFill>
                  <a:srgbClr val="00B0F0"/>
                </a:solidFill>
              </a:rPr>
              <a:t>original</a:t>
            </a:r>
            <a:r>
              <a:rPr lang="pt-BR" sz="2000" dirty="0"/>
              <a:t> para </a:t>
            </a:r>
            <a:r>
              <a:rPr lang="pt-BR" sz="2000" dirty="0">
                <a:solidFill>
                  <a:srgbClr val="00B0F0"/>
                </a:solidFill>
              </a:rPr>
              <a:t>copia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memcpy</a:t>
            </a:r>
            <a:r>
              <a:rPr lang="pt-BR" sz="2000" b="1" dirty="0">
                <a:solidFill>
                  <a:srgbClr val="00B0F0"/>
                </a:solidFill>
              </a:rPr>
              <a:t>(</a:t>
            </a:r>
            <a:r>
              <a:rPr lang="pt-BR" sz="2000" b="1" dirty="0" err="1">
                <a:solidFill>
                  <a:srgbClr val="00B0F0"/>
                </a:solidFill>
              </a:rPr>
              <a:t>copia,original,tamanho</a:t>
            </a:r>
            <a:r>
              <a:rPr lang="pt-BR" sz="2000" b="1" dirty="0">
                <a:solidFill>
                  <a:srgbClr val="00B0F0"/>
                </a:solidFill>
              </a:rPr>
              <a:t>) </a:t>
            </a:r>
            <a:r>
              <a:rPr lang="pt-BR" sz="2000" b="1" dirty="0"/>
              <a:t>– </a:t>
            </a:r>
            <a:r>
              <a:rPr lang="pt-BR" sz="2000" dirty="0"/>
              <a:t>copia o conteúdo de </a:t>
            </a:r>
            <a:r>
              <a:rPr lang="pt-BR" sz="2000" dirty="0">
                <a:solidFill>
                  <a:srgbClr val="00B0F0"/>
                </a:solidFill>
              </a:rPr>
              <a:t>original</a:t>
            </a:r>
            <a:r>
              <a:rPr lang="pt-BR" sz="2000" dirty="0"/>
              <a:t> para </a:t>
            </a:r>
            <a:r>
              <a:rPr lang="pt-BR" sz="2000" dirty="0">
                <a:solidFill>
                  <a:srgbClr val="00B0F0"/>
                </a:solidFill>
              </a:rPr>
              <a:t>copia</a:t>
            </a:r>
            <a:r>
              <a:rPr lang="pt-BR" sz="2000" dirty="0"/>
              <a:t> até o </a:t>
            </a:r>
            <a:r>
              <a:rPr lang="pt-BR" sz="2000" dirty="0">
                <a:solidFill>
                  <a:srgbClr val="00B0F0"/>
                </a:solidFill>
              </a:rPr>
              <a:t>tamanho</a:t>
            </a:r>
            <a:r>
              <a:rPr lang="pt-BR" sz="2000" dirty="0"/>
              <a:t> especificado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strcmp</a:t>
            </a:r>
            <a:r>
              <a:rPr lang="pt-BR" sz="2000" b="1" dirty="0">
                <a:solidFill>
                  <a:srgbClr val="00B0F0"/>
                </a:solidFill>
              </a:rPr>
              <a:t>(str1,str2) </a:t>
            </a:r>
            <a:r>
              <a:rPr lang="pt-BR" sz="2000" b="1" dirty="0"/>
              <a:t>– </a:t>
            </a:r>
            <a:r>
              <a:rPr lang="pt-BR" sz="2000" dirty="0"/>
              <a:t>compara (ordem alfabética) str1 com str2, retornando: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zero se forem iguais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&gt; 0 (positivo) se str1 for maior que str2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&lt; 0 (negativo) se str1 for menor que str2</a:t>
            </a:r>
          </a:p>
          <a:p>
            <a:pPr lvl="1" indent="0">
              <a:buNone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memcmp</a:t>
            </a:r>
            <a:r>
              <a:rPr lang="pt-BR" sz="2000" b="1" dirty="0">
                <a:solidFill>
                  <a:srgbClr val="00B0F0"/>
                </a:solidFill>
              </a:rPr>
              <a:t>(str1,str2,tamanho) </a:t>
            </a:r>
            <a:r>
              <a:rPr lang="pt-BR" sz="2000" b="1" dirty="0"/>
              <a:t>– </a:t>
            </a:r>
            <a:r>
              <a:rPr lang="pt-BR" sz="2000" dirty="0"/>
              <a:t>compara (ordem alfabética) str1 com str2 até o número de caracteres especificado em </a:t>
            </a:r>
            <a:r>
              <a:rPr lang="pt-BR" sz="2000" dirty="0">
                <a:solidFill>
                  <a:srgbClr val="00B0F0"/>
                </a:solidFill>
              </a:rPr>
              <a:t>tamanho</a:t>
            </a:r>
            <a:r>
              <a:rPr lang="pt-BR" sz="2000" dirty="0"/>
              <a:t>, retornando: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zero se forem iguais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&gt; 0 (positivo) se str1 for maior que str2</a:t>
            </a:r>
          </a:p>
          <a:p>
            <a:pPr marL="842949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&lt; 0 (negativo) se str1 for menor que str2</a:t>
            </a:r>
          </a:p>
          <a:p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0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958048"/>
            <a:ext cx="8229600" cy="45365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strcat</a:t>
            </a:r>
            <a:r>
              <a:rPr lang="pt-BR" sz="2000" b="1" dirty="0">
                <a:solidFill>
                  <a:srgbClr val="00B0F0"/>
                </a:solidFill>
              </a:rPr>
              <a:t>(str1,str2) </a:t>
            </a:r>
            <a:r>
              <a:rPr lang="pt-BR" sz="2000" b="1" dirty="0"/>
              <a:t>– </a:t>
            </a:r>
            <a:r>
              <a:rPr lang="pt-BR" sz="2000" dirty="0"/>
              <a:t>concatena (junta) str1 com str2 ou seja, coloca o conteúdo de </a:t>
            </a:r>
            <a:r>
              <a:rPr lang="pt-BR" sz="2000" dirty="0">
                <a:solidFill>
                  <a:srgbClr val="00B0F0"/>
                </a:solidFill>
              </a:rPr>
              <a:t>str2</a:t>
            </a:r>
            <a:r>
              <a:rPr lang="pt-BR" sz="2000" dirty="0"/>
              <a:t> no final de  </a:t>
            </a:r>
            <a:r>
              <a:rPr lang="pt-BR" sz="2000" dirty="0">
                <a:solidFill>
                  <a:srgbClr val="00B0F0"/>
                </a:solidFill>
              </a:rPr>
              <a:t>str1</a:t>
            </a:r>
          </a:p>
          <a:p>
            <a:endParaRPr lang="pt-BR" sz="2000" dirty="0"/>
          </a:p>
          <a:p>
            <a:r>
              <a:rPr lang="pt-BR" sz="2000" dirty="0"/>
              <a:t>Exemplo:</a:t>
            </a:r>
          </a:p>
          <a:p>
            <a:r>
              <a:rPr lang="pt-BR" sz="2000" dirty="0"/>
              <a:t>char str1[ ]=“Ana”;</a:t>
            </a:r>
          </a:p>
          <a:p>
            <a:r>
              <a:rPr lang="pt-BR" sz="2000" dirty="0"/>
              <a:t>char str2[ ] =“Paula”;</a:t>
            </a:r>
          </a:p>
          <a:p>
            <a:r>
              <a:rPr lang="pt-BR" sz="2000" dirty="0" err="1">
                <a:solidFill>
                  <a:srgbClr val="00B0F0"/>
                </a:solidFill>
              </a:rPr>
              <a:t>strcat</a:t>
            </a:r>
            <a:r>
              <a:rPr lang="pt-BR" sz="2000" dirty="0">
                <a:solidFill>
                  <a:srgbClr val="00B0F0"/>
                </a:solidFill>
              </a:rPr>
              <a:t>(str1,str2);</a:t>
            </a:r>
          </a:p>
          <a:p>
            <a:r>
              <a:rPr lang="pt-BR" sz="2000">
                <a:solidFill>
                  <a:srgbClr val="00B0F0"/>
                </a:solidFill>
              </a:rPr>
              <a:t>str1[ </a:t>
            </a:r>
            <a:r>
              <a:rPr lang="pt-BR" sz="2000" dirty="0">
                <a:solidFill>
                  <a:srgbClr val="00B0F0"/>
                </a:solidFill>
              </a:rPr>
              <a:t>]=“</a:t>
            </a:r>
            <a:r>
              <a:rPr lang="pt-BR" sz="2000" dirty="0" err="1">
                <a:solidFill>
                  <a:srgbClr val="00B0F0"/>
                </a:solidFill>
              </a:rPr>
              <a:t>AnaPaula</a:t>
            </a:r>
            <a:r>
              <a:rPr lang="pt-BR" sz="2000" dirty="0">
                <a:solidFill>
                  <a:srgbClr val="00B0F0"/>
                </a:solidFill>
              </a:rPr>
              <a:t>”;</a:t>
            </a:r>
          </a:p>
          <a:p>
            <a:endParaRPr lang="pt-BR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1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256270493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2 – Strings (</a:t>
            </a:r>
            <a:r>
              <a:rPr lang="en-US" altLang="ko-KR" sz="1800" b="1" dirty="0" err="1">
                <a:solidFill>
                  <a:schemeClr val="bg1"/>
                </a:solidFill>
              </a:rPr>
              <a:t>revisão</a:t>
            </a:r>
            <a:r>
              <a:rPr lang="en-US" altLang="ko-KR" sz="1800" b="1">
                <a:solidFill>
                  <a:schemeClr val="bg1"/>
                </a:solidFill>
              </a:rPr>
              <a:t>)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Variáveis char</a:t>
            </a:r>
          </a:p>
          <a:p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As variáveis alfanuméricas são especificadas por apenas 1 (um) único </a:t>
            </a:r>
            <a:r>
              <a:rPr lang="pt-BR" dirty="0" err="1"/>
              <a:t>caracter</a:t>
            </a:r>
            <a:r>
              <a:rPr lang="pt-BR" dirty="0"/>
              <a:t> delimitado por </a:t>
            </a:r>
            <a:r>
              <a:rPr lang="pt-BR" u="sng" dirty="0">
                <a:solidFill>
                  <a:srgbClr val="00B0F0"/>
                </a:solidFill>
              </a:rPr>
              <a:t>aspas simples</a:t>
            </a:r>
            <a:r>
              <a:rPr lang="pt-BR" dirty="0"/>
              <a:t>. 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Ex.:</a:t>
            </a:r>
          </a:p>
          <a:p>
            <a:r>
              <a:rPr lang="pt-BR" dirty="0"/>
              <a:t>char	letra = ‘a’;	// contém o </a:t>
            </a:r>
            <a:r>
              <a:rPr lang="pt-BR" dirty="0" err="1"/>
              <a:t>caracter</a:t>
            </a:r>
            <a:r>
              <a:rPr lang="pt-BR" dirty="0"/>
              <a:t> </a:t>
            </a:r>
            <a:r>
              <a:rPr lang="pt-BR" b="1" dirty="0">
                <a:solidFill>
                  <a:srgbClr val="00B0F0"/>
                </a:solidFill>
              </a:rPr>
              <a:t>a</a:t>
            </a:r>
            <a:r>
              <a:rPr lang="pt-BR" dirty="0"/>
              <a:t> = o código 97 em ASCII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portanto:</a:t>
            </a:r>
          </a:p>
          <a:p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(“%c”, letra);	// saída na tela: </a:t>
            </a:r>
            <a:r>
              <a:rPr lang="pt-BR" dirty="0">
                <a:solidFill>
                  <a:srgbClr val="00B0F0"/>
                </a:solidFill>
              </a:rPr>
              <a:t>a</a:t>
            </a:r>
          </a:p>
          <a:p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(“%i”, letra);	// saída na tela: </a:t>
            </a:r>
            <a:r>
              <a:rPr lang="pt-BR" dirty="0">
                <a:solidFill>
                  <a:srgbClr val="00B0F0"/>
                </a:solidFill>
              </a:rPr>
              <a:t>97</a:t>
            </a:r>
          </a:p>
          <a:p>
            <a:r>
              <a:rPr lang="pt-BR" dirty="0"/>
              <a:t> </a:t>
            </a:r>
          </a:p>
          <a:p>
            <a:pPr marL="342900" lvl="0" indent="-342900" algn="ctr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Como as variáveis do tipo char só podem conter um único </a:t>
            </a:r>
            <a:r>
              <a:rPr lang="pt-BR" b="1" dirty="0" err="1">
                <a:solidFill>
                  <a:srgbClr val="00B0F0"/>
                </a:solidFill>
              </a:rPr>
              <a:t>caracter</a:t>
            </a:r>
            <a:r>
              <a:rPr lang="pt-BR" b="1" dirty="0">
                <a:solidFill>
                  <a:srgbClr val="00B0F0"/>
                </a:solidFill>
              </a:rPr>
              <a:t>, se quisermos armazenar 2 ou mais caracteres teremos que fazer uso de uma </a:t>
            </a:r>
            <a:r>
              <a:rPr lang="pt-BR" b="1" dirty="0" err="1">
                <a:solidFill>
                  <a:srgbClr val="00B0F0"/>
                </a:solidFill>
              </a:rPr>
              <a:t>string</a:t>
            </a:r>
            <a:r>
              <a:rPr lang="pt-BR" b="1" dirty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93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Definição de </a:t>
            </a:r>
            <a:r>
              <a:rPr lang="pt-BR" b="1" dirty="0" err="1">
                <a:solidFill>
                  <a:srgbClr val="00B0F0"/>
                </a:solidFill>
              </a:rPr>
              <a:t>String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	É uma </a:t>
            </a:r>
            <a:r>
              <a:rPr lang="pt-BR" dirty="0">
                <a:solidFill>
                  <a:srgbClr val="00B0F0"/>
                </a:solidFill>
              </a:rPr>
              <a:t>sequência de caracteres </a:t>
            </a:r>
            <a:r>
              <a:rPr lang="pt-BR" dirty="0"/>
              <a:t>ou uma “matriz” de caracteres.</a:t>
            </a:r>
          </a:p>
          <a:p>
            <a:r>
              <a:rPr lang="pt-BR" dirty="0"/>
              <a:t> </a:t>
            </a:r>
          </a:p>
          <a:p>
            <a:r>
              <a:rPr lang="pt-BR" b="1" dirty="0" err="1">
                <a:solidFill>
                  <a:srgbClr val="00B0F0"/>
                </a:solidFill>
              </a:rPr>
              <a:t>Strings</a:t>
            </a:r>
            <a:r>
              <a:rPr lang="pt-BR" b="1" dirty="0">
                <a:solidFill>
                  <a:srgbClr val="00B0F0"/>
                </a:solidFill>
              </a:rPr>
              <a:t> Constantes ou Literais - </a:t>
            </a:r>
            <a:r>
              <a:rPr lang="pt-BR" dirty="0"/>
              <a:t>é uma sequência de caracteres delimitada por </a:t>
            </a:r>
            <a:r>
              <a:rPr lang="pt-BR" u="sng" dirty="0">
                <a:solidFill>
                  <a:srgbClr val="00B0F0"/>
                </a:solidFill>
              </a:rPr>
              <a:t>aspas duplas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Sempre que o compilador encontrar qualquer coisa entre </a:t>
            </a:r>
            <a:r>
              <a:rPr lang="pt-BR" u="sng" dirty="0">
                <a:solidFill>
                  <a:srgbClr val="00B0F0"/>
                </a:solidFill>
              </a:rPr>
              <a:t>aspas duplas</a:t>
            </a:r>
            <a:r>
              <a:rPr lang="pt-BR" dirty="0"/>
              <a:t>, ele reconhece como uma </a:t>
            </a:r>
            <a:r>
              <a:rPr lang="pt-BR" dirty="0" err="1"/>
              <a:t>string</a:t>
            </a:r>
            <a:r>
              <a:rPr lang="pt-BR" dirty="0"/>
              <a:t> constante e automaticamente acrescenta o </a:t>
            </a:r>
            <a:r>
              <a:rPr lang="pt-BR" dirty="0" err="1">
                <a:solidFill>
                  <a:srgbClr val="00B0F0"/>
                </a:solidFill>
              </a:rPr>
              <a:t>caracter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null</a:t>
            </a:r>
            <a:r>
              <a:rPr lang="pt-BR" dirty="0">
                <a:solidFill>
                  <a:srgbClr val="00B0F0"/>
                </a:solidFill>
              </a:rPr>
              <a:t> (\0) </a:t>
            </a:r>
            <a:r>
              <a:rPr lang="pt-BR" dirty="0"/>
              <a:t>no final da </a:t>
            </a:r>
            <a:r>
              <a:rPr lang="pt-BR" dirty="0" err="1"/>
              <a:t>string</a:t>
            </a:r>
            <a:r>
              <a:rPr lang="pt-BR" dirty="0"/>
              <a:t> </a:t>
            </a:r>
          </a:p>
          <a:p>
            <a:r>
              <a:rPr lang="pt-BR" dirty="0"/>
              <a:t> Ex.:</a:t>
            </a:r>
          </a:p>
          <a:p>
            <a:r>
              <a:rPr lang="pt-BR" dirty="0"/>
              <a:t>“a”			‘a’   +   ‘\0’ 			a\0				a	\0</a:t>
            </a:r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Line 200"/>
          <p:cNvCxnSpPr>
            <a:cxnSpLocks noChangeShapeType="1"/>
          </p:cNvCxnSpPr>
          <p:nvPr/>
        </p:nvCxnSpPr>
        <p:spPr bwMode="auto">
          <a:xfrm>
            <a:off x="1327638" y="5861978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201"/>
          <p:cNvCxnSpPr>
            <a:cxnSpLocks noChangeShapeType="1"/>
          </p:cNvCxnSpPr>
          <p:nvPr/>
        </p:nvCxnSpPr>
        <p:spPr bwMode="auto">
          <a:xfrm>
            <a:off x="3235569" y="5861978"/>
            <a:ext cx="47566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tângulo 17"/>
          <p:cNvSpPr/>
          <p:nvPr/>
        </p:nvSpPr>
        <p:spPr>
          <a:xfrm>
            <a:off x="5574323" y="5583115"/>
            <a:ext cx="404446" cy="3843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/>
        </p:nvSpPr>
        <p:spPr>
          <a:xfrm>
            <a:off x="5978769" y="5583115"/>
            <a:ext cx="404446" cy="38437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4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dirty="0"/>
              <a:t> Ex.:</a:t>
            </a:r>
          </a:p>
          <a:p>
            <a:r>
              <a:rPr lang="pt-BR" dirty="0"/>
              <a:t>“a”			‘a’   +   ‘\0’ 			a\0				a	\0</a:t>
            </a:r>
          </a:p>
          <a:p>
            <a:endParaRPr lang="pt-BR" sz="2500" dirty="0"/>
          </a:p>
          <a:p>
            <a:r>
              <a:rPr lang="pt-BR" sz="2500" dirty="0"/>
              <a:t>“casa” 		‘c’ + ‘a’ + ‘s’ + ‘a’ + ‘\0’      casa\0    c	a	s	a	\0</a:t>
            </a:r>
          </a:p>
          <a:p>
            <a:endParaRPr lang="pt-BR" sz="2500" dirty="0"/>
          </a:p>
          <a:p>
            <a:endParaRPr lang="pt-BR" sz="2500" dirty="0"/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sz="2800" dirty="0" err="1"/>
              <a:t>String</a:t>
            </a:r>
            <a:r>
              <a:rPr lang="pt-BR" sz="2800" dirty="0"/>
              <a:t> é uma </a:t>
            </a:r>
            <a:r>
              <a:rPr lang="pt-BR" sz="2800" dirty="0">
                <a:solidFill>
                  <a:srgbClr val="00B0F0"/>
                </a:solidFill>
              </a:rPr>
              <a:t>sequência de caracteres </a:t>
            </a:r>
            <a:r>
              <a:rPr lang="pt-BR" sz="2800" dirty="0"/>
              <a:t>terminado com o</a:t>
            </a:r>
            <a:r>
              <a:rPr lang="pt-BR" sz="2800" dirty="0">
                <a:solidFill>
                  <a:srgbClr val="00B0F0"/>
                </a:solidFill>
              </a:rPr>
              <a:t> </a:t>
            </a:r>
            <a:r>
              <a:rPr lang="pt-BR" sz="2800" b="1" dirty="0" err="1">
                <a:solidFill>
                  <a:srgbClr val="00B0F0"/>
                </a:solidFill>
              </a:rPr>
              <a:t>caracter</a:t>
            </a:r>
            <a:r>
              <a:rPr lang="pt-BR" sz="2800" b="1" dirty="0">
                <a:solidFill>
                  <a:srgbClr val="00B0F0"/>
                </a:solidFill>
              </a:rPr>
              <a:t> </a:t>
            </a:r>
            <a:r>
              <a:rPr lang="pt-BR" sz="2800" b="1" dirty="0" err="1">
                <a:solidFill>
                  <a:srgbClr val="00B0F0"/>
                </a:solidFill>
              </a:rPr>
              <a:t>null</a:t>
            </a:r>
            <a:endParaRPr lang="pt-BR" sz="2500" b="1" dirty="0">
              <a:solidFill>
                <a:srgbClr val="00B0F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2" name="Line 200"/>
          <p:cNvCxnSpPr>
            <a:cxnSpLocks noChangeShapeType="1"/>
          </p:cNvCxnSpPr>
          <p:nvPr/>
        </p:nvCxnSpPr>
        <p:spPr bwMode="auto">
          <a:xfrm>
            <a:off x="1257300" y="1835101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Line 201"/>
          <p:cNvCxnSpPr>
            <a:cxnSpLocks noChangeShapeType="1"/>
          </p:cNvCxnSpPr>
          <p:nvPr/>
        </p:nvCxnSpPr>
        <p:spPr bwMode="auto">
          <a:xfrm>
            <a:off x="3385917" y="1835101"/>
            <a:ext cx="47566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Agrupar 1"/>
          <p:cNvGrpSpPr/>
          <p:nvPr/>
        </p:nvGrpSpPr>
        <p:grpSpPr>
          <a:xfrm>
            <a:off x="5563331" y="1642916"/>
            <a:ext cx="819884" cy="384370"/>
            <a:chOff x="5563331" y="1642916"/>
            <a:chExt cx="819884" cy="384370"/>
          </a:xfrm>
        </p:grpSpPr>
        <p:sp>
          <p:nvSpPr>
            <p:cNvPr id="18" name="Retângulo 17"/>
            <p:cNvSpPr/>
            <p:nvPr/>
          </p:nvSpPr>
          <p:spPr>
            <a:xfrm>
              <a:off x="5563331" y="1642916"/>
              <a:ext cx="404446" cy="38437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5978769" y="1642916"/>
              <a:ext cx="404446" cy="38437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Retângulo 4"/>
          <p:cNvSpPr/>
          <p:nvPr/>
        </p:nvSpPr>
        <p:spPr>
          <a:xfrm>
            <a:off x="6180992" y="2532185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6553198" y="2532183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7687404" y="2532184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907822" y="2532185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7297613" y="2532185"/>
            <a:ext cx="369277" cy="3956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Line 200"/>
          <p:cNvCxnSpPr>
            <a:cxnSpLocks noChangeShapeType="1"/>
          </p:cNvCxnSpPr>
          <p:nvPr/>
        </p:nvCxnSpPr>
        <p:spPr bwMode="auto">
          <a:xfrm>
            <a:off x="1409700" y="2730448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Line 200"/>
          <p:cNvCxnSpPr>
            <a:cxnSpLocks noChangeShapeType="1"/>
          </p:cNvCxnSpPr>
          <p:nvPr/>
        </p:nvCxnSpPr>
        <p:spPr bwMode="auto">
          <a:xfrm>
            <a:off x="4680438" y="2796393"/>
            <a:ext cx="4268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456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Matriz (vetor) de Caracteres</a:t>
            </a:r>
          </a:p>
          <a:p>
            <a:pPr algn="just"/>
            <a:r>
              <a:rPr lang="pt-BR" dirty="0"/>
              <a:t>	 Para armazenar um </a:t>
            </a:r>
            <a:r>
              <a:rPr lang="pt-BR" dirty="0" err="1"/>
              <a:t>string</a:t>
            </a:r>
            <a:r>
              <a:rPr lang="pt-BR" dirty="0"/>
              <a:t>, devemos declarar uma matriz (vetor) do tipo </a:t>
            </a:r>
            <a:r>
              <a:rPr lang="pt-BR" b="1" dirty="0">
                <a:solidFill>
                  <a:srgbClr val="00B0F0"/>
                </a:solidFill>
              </a:rPr>
              <a:t>char</a:t>
            </a:r>
            <a:r>
              <a:rPr lang="pt-BR" dirty="0"/>
              <a:t> com a quantidade de elementos que queremos mais um, ou seja, 1 para cada </a:t>
            </a:r>
            <a:r>
              <a:rPr lang="pt-BR" dirty="0" err="1"/>
              <a:t>caracter</a:t>
            </a:r>
            <a:r>
              <a:rPr lang="pt-BR" dirty="0"/>
              <a:t> e o último para o </a:t>
            </a:r>
            <a:r>
              <a:rPr lang="pt-BR" dirty="0" err="1"/>
              <a:t>caracter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 (\0).  </a:t>
            </a:r>
          </a:p>
          <a:p>
            <a:r>
              <a:rPr lang="pt-BR" b="1" dirty="0"/>
              <a:t>sintaxe:</a:t>
            </a:r>
          </a:p>
          <a:p>
            <a:r>
              <a:rPr lang="pt-BR" dirty="0"/>
              <a:t>char </a:t>
            </a:r>
            <a:r>
              <a:rPr lang="pt-BR" dirty="0" err="1"/>
              <a:t>nome_variável</a:t>
            </a:r>
            <a:r>
              <a:rPr lang="pt-BR" dirty="0"/>
              <a:t>[qtde+1];</a:t>
            </a:r>
          </a:p>
          <a:p>
            <a:endParaRPr lang="pt-BR" dirty="0"/>
          </a:p>
          <a:p>
            <a:r>
              <a:rPr lang="pt-BR" dirty="0"/>
              <a:t>Ex.: ”casa”</a:t>
            </a:r>
          </a:p>
          <a:p>
            <a:r>
              <a:rPr lang="pt-BR" dirty="0"/>
              <a:t>char </a:t>
            </a:r>
            <a:r>
              <a:rPr lang="pt-BR" dirty="0" err="1"/>
              <a:t>str</a:t>
            </a:r>
            <a:r>
              <a:rPr lang="pt-BR" dirty="0"/>
              <a:t>[5];	</a:t>
            </a:r>
            <a:endParaRPr lang="pt-BR" sz="25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69063"/>
            <a:ext cx="8229600" cy="5205104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Inicialização da Matriz (vetor) de Caracteres</a:t>
            </a:r>
          </a:p>
          <a:p>
            <a:pPr algn="just"/>
            <a:r>
              <a:rPr lang="pt-BR" dirty="0"/>
              <a:t>Ex.: “casa”</a:t>
            </a:r>
          </a:p>
          <a:p>
            <a:endParaRPr lang="pt-BR" dirty="0"/>
          </a:p>
          <a:p>
            <a:r>
              <a:rPr lang="pt-BR" dirty="0"/>
              <a:t>char </a:t>
            </a:r>
            <a:r>
              <a:rPr lang="pt-BR" dirty="0" err="1"/>
              <a:t>str</a:t>
            </a:r>
            <a:r>
              <a:rPr lang="pt-BR" dirty="0"/>
              <a:t>[5] = {‘</a:t>
            </a:r>
            <a:r>
              <a:rPr lang="pt-BR" dirty="0" err="1"/>
              <a:t>c’,’a’,’s’,’a</a:t>
            </a:r>
            <a:r>
              <a:rPr lang="pt-BR" dirty="0"/>
              <a:t>’,’\0’};	</a:t>
            </a:r>
          </a:p>
          <a:p>
            <a:r>
              <a:rPr lang="pt-BR" sz="2500" dirty="0"/>
              <a:t>ou</a:t>
            </a:r>
          </a:p>
          <a:p>
            <a:endParaRPr lang="pt-BR" sz="2500" dirty="0"/>
          </a:p>
          <a:p>
            <a:r>
              <a:rPr lang="pt-BR" sz="2500" dirty="0"/>
              <a:t>char </a:t>
            </a:r>
            <a:r>
              <a:rPr lang="pt-BR" sz="2500" dirty="0" err="1"/>
              <a:t>str</a:t>
            </a:r>
            <a:r>
              <a:rPr lang="pt-BR" sz="2500" dirty="0"/>
              <a:t>[5]=“casa”;</a:t>
            </a:r>
          </a:p>
          <a:p>
            <a:r>
              <a:rPr lang="pt-BR" sz="2500" dirty="0"/>
              <a:t>ou</a:t>
            </a:r>
          </a:p>
          <a:p>
            <a:endParaRPr lang="pt-BR" sz="2500" dirty="0"/>
          </a:p>
          <a:p>
            <a:r>
              <a:rPr lang="pt-BR" sz="2500" dirty="0"/>
              <a:t>char </a:t>
            </a:r>
            <a:r>
              <a:rPr lang="pt-BR" sz="2500" dirty="0" err="1"/>
              <a:t>str</a:t>
            </a:r>
            <a:r>
              <a:rPr lang="pt-BR" sz="2500" dirty="0"/>
              <a:t>[ ]=“casa”;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8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1169063"/>
            <a:ext cx="8229600" cy="4536575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Lendo </a:t>
            </a:r>
            <a:r>
              <a:rPr lang="pt-BR" sz="2000" b="1" dirty="0" err="1">
                <a:solidFill>
                  <a:srgbClr val="00B0F0"/>
                </a:solidFill>
              </a:rPr>
              <a:t>Strings</a:t>
            </a:r>
            <a:endParaRPr lang="pt-BR" sz="2000" b="1" dirty="0">
              <a:solidFill>
                <a:srgbClr val="00B0F0"/>
              </a:solidFill>
            </a:endParaRPr>
          </a:p>
          <a:p>
            <a:pPr algn="just"/>
            <a:r>
              <a:rPr lang="pt-BR" sz="2000" dirty="0"/>
              <a:t>Uma vez declarada a </a:t>
            </a:r>
            <a:r>
              <a:rPr lang="pt-BR" sz="2000" dirty="0" err="1"/>
              <a:t>string</a:t>
            </a:r>
            <a:r>
              <a:rPr lang="pt-BR" sz="2000" dirty="0"/>
              <a:t>, podemos recebê-la e para isto temos pelo menos 3 funções: </a:t>
            </a:r>
            <a:r>
              <a:rPr lang="pt-BR" sz="2000" dirty="0" err="1">
                <a:solidFill>
                  <a:srgbClr val="00B0F0"/>
                </a:solidFill>
              </a:rPr>
              <a:t>scanf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00B0F0"/>
                </a:solidFill>
              </a:rPr>
              <a:t>gets</a:t>
            </a:r>
            <a:r>
              <a:rPr lang="pt-BR" sz="2000" dirty="0"/>
              <a:t> e </a:t>
            </a:r>
            <a:r>
              <a:rPr lang="pt-BR" sz="2000" dirty="0" err="1">
                <a:solidFill>
                  <a:srgbClr val="00B0F0"/>
                </a:solidFill>
              </a:rPr>
              <a:t>fgets</a:t>
            </a:r>
            <a:r>
              <a:rPr lang="pt-BR" sz="2000" dirty="0"/>
              <a:t>, todas da biblioteca &lt;</a:t>
            </a:r>
            <a:r>
              <a:rPr lang="pt-BR" sz="2000" b="1" dirty="0" err="1">
                <a:solidFill>
                  <a:srgbClr val="00B0F0"/>
                </a:solidFill>
              </a:rPr>
              <a:t>stdio.h</a:t>
            </a:r>
            <a:r>
              <a:rPr lang="pt-BR" sz="2000" dirty="0"/>
              <a:t>&gt;.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solidFill>
                  <a:srgbClr val="00B0F0"/>
                </a:solidFill>
              </a:rPr>
              <a:t>scanf</a:t>
            </a:r>
            <a:endParaRPr lang="pt-BR" sz="2000" b="1" dirty="0">
              <a:solidFill>
                <a:srgbClr val="00B0F0"/>
              </a:solidFill>
            </a:endParaRPr>
          </a:p>
          <a:p>
            <a:r>
              <a:rPr lang="pt-BR" sz="2000" dirty="0"/>
              <a:t>A função </a:t>
            </a:r>
            <a:r>
              <a:rPr lang="pt-BR" sz="2000" dirty="0" err="1"/>
              <a:t>scanf</a:t>
            </a:r>
            <a:r>
              <a:rPr lang="pt-BR" sz="2000" dirty="0"/>
              <a:t>( ) é limitada para leitura de </a:t>
            </a:r>
            <a:r>
              <a:rPr lang="pt-BR" sz="2000" dirty="0" err="1"/>
              <a:t>strings</a:t>
            </a:r>
            <a:r>
              <a:rPr lang="pt-BR" sz="2000" dirty="0"/>
              <a:t>, pois ela usa qualquer espaço em branco (espaço, </a:t>
            </a:r>
            <a:r>
              <a:rPr lang="pt-BR" sz="2000" dirty="0" err="1"/>
              <a:t>caracter</a:t>
            </a:r>
            <a:r>
              <a:rPr lang="pt-BR" sz="2000" dirty="0"/>
              <a:t> de tabulação ou nova linha) para </a:t>
            </a:r>
            <a:r>
              <a:rPr lang="pt-BR" sz="2000" u="sng" dirty="0">
                <a:solidFill>
                  <a:srgbClr val="00B0F0"/>
                </a:solidFill>
              </a:rPr>
              <a:t>terminar</a:t>
            </a:r>
            <a:r>
              <a:rPr lang="pt-BR" sz="2000" dirty="0"/>
              <a:t> a entrada.</a:t>
            </a:r>
          </a:p>
          <a:p>
            <a:endParaRPr lang="pt-BR" sz="2000" dirty="0"/>
          </a:p>
          <a:p>
            <a:r>
              <a:rPr lang="pt-BR" sz="2000" dirty="0"/>
              <a:t>Por exemplo: se você quiser digitar seu nome e sobrenome numa mesma </a:t>
            </a:r>
            <a:r>
              <a:rPr lang="pt-BR" sz="2000" dirty="0" err="1"/>
              <a:t>string</a:t>
            </a:r>
            <a:r>
              <a:rPr lang="pt-BR" sz="2000" dirty="0"/>
              <a:t> não conseguirá, pois ao encontrar um espaço em branco, a função encerra e só armazena o nome, desconsiderando o que vier em seguida.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 err="1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2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1810</Words>
  <Application>Microsoft Office PowerPoint</Application>
  <PresentationFormat>Apresentação na tela (4:3)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 Resumo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371</cp:revision>
  <cp:lastPrinted>2018-08-03T17:29:08Z</cp:lastPrinted>
  <dcterms:created xsi:type="dcterms:W3CDTF">2018-05-02T13:00:32Z</dcterms:created>
  <dcterms:modified xsi:type="dcterms:W3CDTF">2022-02-28T22:10:47Z</dcterms:modified>
</cp:coreProperties>
</file>