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460" r:id="rId2"/>
    <p:sldId id="444" r:id="rId3"/>
    <p:sldId id="536" r:id="rId4"/>
    <p:sldId id="507" r:id="rId5"/>
    <p:sldId id="506" r:id="rId6"/>
    <p:sldId id="539" r:id="rId7"/>
    <p:sldId id="538" r:id="rId8"/>
    <p:sldId id="508" r:id="rId9"/>
    <p:sldId id="542" r:id="rId10"/>
    <p:sldId id="590" r:id="rId11"/>
    <p:sldId id="543" r:id="rId12"/>
    <p:sldId id="545" r:id="rId13"/>
    <p:sldId id="544" r:id="rId14"/>
    <p:sldId id="591" r:id="rId15"/>
    <p:sldId id="592" r:id="rId16"/>
    <p:sldId id="548" r:id="rId17"/>
    <p:sldId id="549" r:id="rId18"/>
    <p:sldId id="550" r:id="rId19"/>
    <p:sldId id="551" r:id="rId20"/>
    <p:sldId id="555" r:id="rId21"/>
    <p:sldId id="556" r:id="rId22"/>
    <p:sldId id="557" r:id="rId23"/>
    <p:sldId id="552" r:id="rId24"/>
    <p:sldId id="553" r:id="rId25"/>
    <p:sldId id="558" r:id="rId26"/>
    <p:sldId id="559" r:id="rId27"/>
    <p:sldId id="564" r:id="rId28"/>
    <p:sldId id="568" r:id="rId29"/>
    <p:sldId id="571" r:id="rId30"/>
    <p:sldId id="567" r:id="rId31"/>
    <p:sldId id="583" r:id="rId32"/>
    <p:sldId id="566" r:id="rId33"/>
    <p:sldId id="560" r:id="rId34"/>
    <p:sldId id="572" r:id="rId35"/>
    <p:sldId id="573" r:id="rId36"/>
    <p:sldId id="581" r:id="rId37"/>
    <p:sldId id="570" r:id="rId38"/>
    <p:sldId id="585" r:id="rId39"/>
    <p:sldId id="586" r:id="rId40"/>
    <p:sldId id="575" r:id="rId41"/>
    <p:sldId id="561" r:id="rId42"/>
    <p:sldId id="576" r:id="rId43"/>
    <p:sldId id="577" r:id="rId44"/>
    <p:sldId id="587" r:id="rId45"/>
    <p:sldId id="588" r:id="rId46"/>
    <p:sldId id="589" r:id="rId47"/>
    <p:sldId id="580" r:id="rId48"/>
    <p:sldId id="563" r:id="rId49"/>
    <p:sldId id="522" r:id="rId50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" initials="A" lastIdx="2" clrIdx="0">
    <p:extLst>
      <p:ext uri="{19B8F6BF-5375-455C-9EA6-DF929625EA0E}">
        <p15:presenceInfo xmlns:p15="http://schemas.microsoft.com/office/powerpoint/2012/main" userId="Andre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94FBFE"/>
    <a:srgbClr val="A9FEFD"/>
    <a:srgbClr val="DBD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96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Braga" userId="5a83e776-00a0-4821-9a84-207bc126b66a" providerId="ADAL" clId="{B64E917C-D006-4A83-860C-AD6D49A43690}"/>
    <pc:docChg chg="modSld sldOrd">
      <pc:chgData name="Andrea Braga" userId="5a83e776-00a0-4821-9a84-207bc126b66a" providerId="ADAL" clId="{B64E917C-D006-4A83-860C-AD6D49A43690}" dt="2022-03-16T14:11:58.526" v="1"/>
      <pc:docMkLst>
        <pc:docMk/>
      </pc:docMkLst>
      <pc:sldChg chg="ord">
        <pc:chgData name="Andrea Braga" userId="5a83e776-00a0-4821-9a84-207bc126b66a" providerId="ADAL" clId="{B64E917C-D006-4A83-860C-AD6D49A43690}" dt="2022-03-16T14:11:58.526" v="1"/>
        <pc:sldMkLst>
          <pc:docMk/>
          <pc:sldMk cId="2388786069" sldId="539"/>
        </pc:sldMkLst>
      </pc:sldChg>
    </pc:docChg>
  </pc:docChgLst>
  <pc:docChgLst>
    <pc:chgData name="LIVIA DO VALE GREGORIN" userId="S::livia.gregorin@facens.br::25e2be35-fcc7-45b2-bd65-dd7f26a1b956" providerId="AD" clId="Web-{C1D3837A-8283-437E-1A87-57440D91DB80}"/>
    <pc:docChg chg="addSld delSld">
      <pc:chgData name="LIVIA DO VALE GREGORIN" userId="S::livia.gregorin@facens.br::25e2be35-fcc7-45b2-bd65-dd7f26a1b956" providerId="AD" clId="Web-{C1D3837A-8283-437E-1A87-57440D91DB80}" dt="2022-03-24T13:22:04.472" v="1"/>
      <pc:docMkLst>
        <pc:docMk/>
      </pc:docMkLst>
      <pc:sldChg chg="new del">
        <pc:chgData name="LIVIA DO VALE GREGORIN" userId="S::livia.gregorin@facens.br::25e2be35-fcc7-45b2-bd65-dd7f26a1b956" providerId="AD" clId="Web-{C1D3837A-8283-437E-1A87-57440D91DB80}" dt="2022-03-24T13:22:04.472" v="1"/>
        <pc:sldMkLst>
          <pc:docMk/>
          <pc:sldMk cId="2593819131" sldId="593"/>
        </pc:sldMkLst>
      </pc:sldChg>
    </pc:docChg>
  </pc:docChgLst>
  <pc:docChgLst>
    <pc:chgData name="Andrea Braga" userId="5a83e776-00a0-4821-9a84-207bc126b66a" providerId="ADAL" clId="{558F94E9-4FB3-45C2-AE57-4FDAE0E94D40}"/>
    <pc:docChg chg="undo custSel modSld">
      <pc:chgData name="Andrea Braga" userId="5a83e776-00a0-4821-9a84-207bc126b66a" providerId="ADAL" clId="{558F94E9-4FB3-45C2-AE57-4FDAE0E94D40}" dt="2024-03-07T20:20:26.569" v="414" actId="1076"/>
      <pc:docMkLst>
        <pc:docMk/>
      </pc:docMkLst>
      <pc:sldChg chg="modSp mod">
        <pc:chgData name="Andrea Braga" userId="5a83e776-00a0-4821-9a84-207bc126b66a" providerId="ADAL" clId="{558F94E9-4FB3-45C2-AE57-4FDAE0E94D40}" dt="2024-03-07T20:06:00.095" v="340" actId="1076"/>
        <pc:sldMkLst>
          <pc:docMk/>
          <pc:sldMk cId="1750021517" sldId="506"/>
        </pc:sldMkLst>
        <pc:spChg chg="mod">
          <ac:chgData name="Andrea Braga" userId="5a83e776-00a0-4821-9a84-207bc126b66a" providerId="ADAL" clId="{558F94E9-4FB3-45C2-AE57-4FDAE0E94D40}" dt="2024-03-07T20:06:00.095" v="340" actId="1076"/>
          <ac:spMkLst>
            <pc:docMk/>
            <pc:sldMk cId="1750021517" sldId="506"/>
            <ac:spMk id="3" creationId="{00000000-0000-0000-0000-000000000000}"/>
          </ac:spMkLst>
        </pc:spChg>
        <pc:spChg chg="mod">
          <ac:chgData name="Andrea Braga" userId="5a83e776-00a0-4821-9a84-207bc126b66a" providerId="ADAL" clId="{558F94E9-4FB3-45C2-AE57-4FDAE0E94D40}" dt="2024-03-07T20:05:56.850" v="339" actId="14100"/>
          <ac:spMkLst>
            <pc:docMk/>
            <pc:sldMk cId="1750021517" sldId="506"/>
            <ac:spMk id="4" creationId="{00000000-0000-0000-0000-000000000000}"/>
          </ac:spMkLst>
        </pc:spChg>
      </pc:sldChg>
      <pc:sldChg chg="modSp mod">
        <pc:chgData name="Andrea Braga" userId="5a83e776-00a0-4821-9a84-207bc126b66a" providerId="ADAL" clId="{558F94E9-4FB3-45C2-AE57-4FDAE0E94D40}" dt="2024-03-07T20:11:22.817" v="373" actId="255"/>
        <pc:sldMkLst>
          <pc:docMk/>
          <pc:sldMk cId="3306359163" sldId="507"/>
        </pc:sldMkLst>
        <pc:spChg chg="mod">
          <ac:chgData name="Andrea Braga" userId="5a83e776-00a0-4821-9a84-207bc126b66a" providerId="ADAL" clId="{558F94E9-4FB3-45C2-AE57-4FDAE0E94D40}" dt="2024-03-07T20:11:22.817" v="373" actId="255"/>
          <ac:spMkLst>
            <pc:docMk/>
            <pc:sldMk cId="3306359163" sldId="507"/>
            <ac:spMk id="3" creationId="{00000000-0000-0000-0000-000000000000}"/>
          </ac:spMkLst>
        </pc:spChg>
      </pc:sldChg>
      <pc:sldChg chg="modSp mod">
        <pc:chgData name="Andrea Braga" userId="5a83e776-00a0-4821-9a84-207bc126b66a" providerId="ADAL" clId="{558F94E9-4FB3-45C2-AE57-4FDAE0E94D40}" dt="2024-03-07T20:11:50.543" v="375" actId="255"/>
        <pc:sldMkLst>
          <pc:docMk/>
          <pc:sldMk cId="2181403845" sldId="538"/>
        </pc:sldMkLst>
        <pc:spChg chg="mod">
          <ac:chgData name="Andrea Braga" userId="5a83e776-00a0-4821-9a84-207bc126b66a" providerId="ADAL" clId="{558F94E9-4FB3-45C2-AE57-4FDAE0E94D40}" dt="2024-03-07T20:11:50.543" v="375" actId="255"/>
          <ac:spMkLst>
            <pc:docMk/>
            <pc:sldMk cId="2181403845" sldId="538"/>
            <ac:spMk id="3" creationId="{00000000-0000-0000-0000-000000000000}"/>
          </ac:spMkLst>
        </pc:spChg>
      </pc:sldChg>
      <pc:sldChg chg="modSp mod">
        <pc:chgData name="Andrea Braga" userId="5a83e776-00a0-4821-9a84-207bc126b66a" providerId="ADAL" clId="{558F94E9-4FB3-45C2-AE57-4FDAE0E94D40}" dt="2024-03-07T20:10:59.209" v="372" actId="1076"/>
        <pc:sldMkLst>
          <pc:docMk/>
          <pc:sldMk cId="707271489" sldId="542"/>
        </pc:sldMkLst>
        <pc:spChg chg="mod">
          <ac:chgData name="Andrea Braga" userId="5a83e776-00a0-4821-9a84-207bc126b66a" providerId="ADAL" clId="{558F94E9-4FB3-45C2-AE57-4FDAE0E94D40}" dt="2024-03-07T20:10:59.209" v="372" actId="1076"/>
          <ac:spMkLst>
            <pc:docMk/>
            <pc:sldMk cId="707271489" sldId="542"/>
            <ac:spMk id="3" creationId="{00000000-0000-0000-0000-000000000000}"/>
          </ac:spMkLst>
        </pc:spChg>
        <pc:spChg chg="mod">
          <ac:chgData name="Andrea Braga" userId="5a83e776-00a0-4821-9a84-207bc126b66a" providerId="ADAL" clId="{558F94E9-4FB3-45C2-AE57-4FDAE0E94D40}" dt="2024-03-07T20:10:53.639" v="371" actId="1076"/>
          <ac:spMkLst>
            <pc:docMk/>
            <pc:sldMk cId="707271489" sldId="542"/>
            <ac:spMk id="4" creationId="{00000000-0000-0000-0000-000000000000}"/>
          </ac:spMkLst>
        </pc:spChg>
      </pc:sldChg>
      <pc:sldChg chg="addSp modSp mod">
        <pc:chgData name="Andrea Braga" userId="5a83e776-00a0-4821-9a84-207bc126b66a" providerId="ADAL" clId="{558F94E9-4FB3-45C2-AE57-4FDAE0E94D40}" dt="2024-03-07T20:13:34.781" v="381" actId="20578"/>
        <pc:sldMkLst>
          <pc:docMk/>
          <pc:sldMk cId="3578184267" sldId="551"/>
        </pc:sldMkLst>
        <pc:spChg chg="add mod ord">
          <ac:chgData name="Andrea Braga" userId="5a83e776-00a0-4821-9a84-207bc126b66a" providerId="ADAL" clId="{558F94E9-4FB3-45C2-AE57-4FDAE0E94D40}" dt="2024-03-07T20:08:08.009" v="360" actId="167"/>
          <ac:spMkLst>
            <pc:docMk/>
            <pc:sldMk cId="3578184267" sldId="551"/>
            <ac:spMk id="2" creationId="{B60DB1DA-6BB9-27DF-A6F6-B41A3B9DD74D}"/>
          </ac:spMkLst>
        </pc:spChg>
        <pc:spChg chg="mod">
          <ac:chgData name="Andrea Braga" userId="5a83e776-00a0-4821-9a84-207bc126b66a" providerId="ADAL" clId="{558F94E9-4FB3-45C2-AE57-4FDAE0E94D40}" dt="2024-03-07T20:13:34.781" v="381" actId="20578"/>
          <ac:spMkLst>
            <pc:docMk/>
            <pc:sldMk cId="3578184267" sldId="551"/>
            <ac:spMk id="3" creationId="{00000000-0000-0000-0000-000000000000}"/>
          </ac:spMkLst>
        </pc:spChg>
      </pc:sldChg>
      <pc:sldChg chg="delSp modSp mod">
        <pc:chgData name="Andrea Braga" userId="5a83e776-00a0-4821-9a84-207bc126b66a" providerId="ADAL" clId="{558F94E9-4FB3-45C2-AE57-4FDAE0E94D40}" dt="2024-03-07T20:14:43.206" v="389" actId="1076"/>
        <pc:sldMkLst>
          <pc:docMk/>
          <pc:sldMk cId="4061326235" sldId="559"/>
        </pc:sldMkLst>
        <pc:spChg chg="mod">
          <ac:chgData name="Andrea Braga" userId="5a83e776-00a0-4821-9a84-207bc126b66a" providerId="ADAL" clId="{558F94E9-4FB3-45C2-AE57-4FDAE0E94D40}" dt="2024-03-07T20:14:43.206" v="389" actId="1076"/>
          <ac:spMkLst>
            <pc:docMk/>
            <pc:sldMk cId="4061326235" sldId="559"/>
            <ac:spMk id="3" creationId="{00000000-0000-0000-0000-000000000000}"/>
          </ac:spMkLst>
        </pc:spChg>
        <pc:spChg chg="del mod">
          <ac:chgData name="Andrea Braga" userId="5a83e776-00a0-4821-9a84-207bc126b66a" providerId="ADAL" clId="{558F94E9-4FB3-45C2-AE57-4FDAE0E94D40}" dt="2024-03-07T20:14:33.504" v="386" actId="478"/>
          <ac:spMkLst>
            <pc:docMk/>
            <pc:sldMk cId="4061326235" sldId="559"/>
            <ac:spMk id="4" creationId="{00000000-0000-0000-0000-000000000000}"/>
          </ac:spMkLst>
        </pc:spChg>
      </pc:sldChg>
      <pc:sldChg chg="delSp modSp mod">
        <pc:chgData name="Andrea Braga" userId="5a83e776-00a0-4821-9a84-207bc126b66a" providerId="ADAL" clId="{558F94E9-4FB3-45C2-AE57-4FDAE0E94D40}" dt="2024-03-07T20:18:18.946" v="402" actId="255"/>
        <pc:sldMkLst>
          <pc:docMk/>
          <pc:sldMk cId="742285651" sldId="560"/>
        </pc:sldMkLst>
        <pc:spChg chg="mod">
          <ac:chgData name="Andrea Braga" userId="5a83e776-00a0-4821-9a84-207bc126b66a" providerId="ADAL" clId="{558F94E9-4FB3-45C2-AE57-4FDAE0E94D40}" dt="2024-03-07T20:18:18.946" v="402" actId="255"/>
          <ac:spMkLst>
            <pc:docMk/>
            <pc:sldMk cId="742285651" sldId="560"/>
            <ac:spMk id="3" creationId="{00000000-0000-0000-0000-000000000000}"/>
          </ac:spMkLst>
        </pc:spChg>
        <pc:spChg chg="del">
          <ac:chgData name="Andrea Braga" userId="5a83e776-00a0-4821-9a84-207bc126b66a" providerId="ADAL" clId="{558F94E9-4FB3-45C2-AE57-4FDAE0E94D40}" dt="2024-03-07T20:16:53.277" v="397" actId="478"/>
          <ac:spMkLst>
            <pc:docMk/>
            <pc:sldMk cId="742285651" sldId="560"/>
            <ac:spMk id="4" creationId="{00000000-0000-0000-0000-000000000000}"/>
          </ac:spMkLst>
        </pc:spChg>
      </pc:sldChg>
      <pc:sldChg chg="delSp modSp mod">
        <pc:chgData name="Andrea Braga" userId="5a83e776-00a0-4821-9a84-207bc126b66a" providerId="ADAL" clId="{558F94E9-4FB3-45C2-AE57-4FDAE0E94D40}" dt="2024-03-07T20:19:33.962" v="409" actId="255"/>
        <pc:sldMkLst>
          <pc:docMk/>
          <pc:sldMk cId="1927194559" sldId="561"/>
        </pc:sldMkLst>
        <pc:spChg chg="mod">
          <ac:chgData name="Andrea Braga" userId="5a83e776-00a0-4821-9a84-207bc126b66a" providerId="ADAL" clId="{558F94E9-4FB3-45C2-AE57-4FDAE0E94D40}" dt="2024-03-07T20:19:33.962" v="409" actId="255"/>
          <ac:spMkLst>
            <pc:docMk/>
            <pc:sldMk cId="1927194559" sldId="561"/>
            <ac:spMk id="3" creationId="{00000000-0000-0000-0000-000000000000}"/>
          </ac:spMkLst>
        </pc:spChg>
        <pc:spChg chg="del">
          <ac:chgData name="Andrea Braga" userId="5a83e776-00a0-4821-9a84-207bc126b66a" providerId="ADAL" clId="{558F94E9-4FB3-45C2-AE57-4FDAE0E94D40}" dt="2024-03-07T20:19:21.398" v="407" actId="478"/>
          <ac:spMkLst>
            <pc:docMk/>
            <pc:sldMk cId="1927194559" sldId="561"/>
            <ac:spMk id="4" creationId="{00000000-0000-0000-0000-000000000000}"/>
          </ac:spMkLst>
        </pc:spChg>
      </pc:sldChg>
      <pc:sldChg chg="modSp mod">
        <pc:chgData name="Andrea Braga" userId="5a83e776-00a0-4821-9a84-207bc126b66a" providerId="ADAL" clId="{558F94E9-4FB3-45C2-AE57-4FDAE0E94D40}" dt="2024-03-07T20:18:01.603" v="401" actId="1076"/>
        <pc:sldMkLst>
          <pc:docMk/>
          <pc:sldMk cId="1005370665" sldId="566"/>
        </pc:sldMkLst>
        <pc:spChg chg="mod">
          <ac:chgData name="Andrea Braga" userId="5a83e776-00a0-4821-9a84-207bc126b66a" providerId="ADAL" clId="{558F94E9-4FB3-45C2-AE57-4FDAE0E94D40}" dt="2024-03-07T20:18:01.603" v="401" actId="1076"/>
          <ac:spMkLst>
            <pc:docMk/>
            <pc:sldMk cId="1005370665" sldId="566"/>
            <ac:spMk id="3" creationId="{00000000-0000-0000-0000-000000000000}"/>
          </ac:spMkLst>
        </pc:spChg>
      </pc:sldChg>
      <pc:sldChg chg="modSp mod">
        <pc:chgData name="Andrea Braga" userId="5a83e776-00a0-4821-9a84-207bc126b66a" providerId="ADAL" clId="{558F94E9-4FB3-45C2-AE57-4FDAE0E94D40}" dt="2024-03-07T20:18:45.092" v="403" actId="1076"/>
        <pc:sldMkLst>
          <pc:docMk/>
          <pc:sldMk cId="288256902" sldId="570"/>
        </pc:sldMkLst>
        <pc:spChg chg="mod">
          <ac:chgData name="Andrea Braga" userId="5a83e776-00a0-4821-9a84-207bc126b66a" providerId="ADAL" clId="{558F94E9-4FB3-45C2-AE57-4FDAE0E94D40}" dt="2024-03-07T20:18:45.092" v="403" actId="1076"/>
          <ac:spMkLst>
            <pc:docMk/>
            <pc:sldMk cId="288256902" sldId="570"/>
            <ac:spMk id="3" creationId="{00000000-0000-0000-0000-000000000000}"/>
          </ac:spMkLst>
        </pc:spChg>
      </pc:sldChg>
      <pc:sldChg chg="modSp mod">
        <pc:chgData name="Andrea Braga" userId="5a83e776-00a0-4821-9a84-207bc126b66a" providerId="ADAL" clId="{558F94E9-4FB3-45C2-AE57-4FDAE0E94D40}" dt="2024-03-07T20:17:36.621" v="400" actId="1076"/>
        <pc:sldMkLst>
          <pc:docMk/>
          <pc:sldMk cId="894571420" sldId="571"/>
        </pc:sldMkLst>
        <pc:spChg chg="mod">
          <ac:chgData name="Andrea Braga" userId="5a83e776-00a0-4821-9a84-207bc126b66a" providerId="ADAL" clId="{558F94E9-4FB3-45C2-AE57-4FDAE0E94D40}" dt="2024-03-07T20:15:21.662" v="390" actId="1076"/>
          <ac:spMkLst>
            <pc:docMk/>
            <pc:sldMk cId="894571420" sldId="571"/>
            <ac:spMk id="3" creationId="{00000000-0000-0000-0000-000000000000}"/>
          </ac:spMkLst>
        </pc:spChg>
        <pc:spChg chg="mod">
          <ac:chgData name="Andrea Braga" userId="5a83e776-00a0-4821-9a84-207bc126b66a" providerId="ADAL" clId="{558F94E9-4FB3-45C2-AE57-4FDAE0E94D40}" dt="2024-03-07T20:15:39.701" v="394" actId="1076"/>
          <ac:spMkLst>
            <pc:docMk/>
            <pc:sldMk cId="894571420" sldId="571"/>
            <ac:spMk id="26" creationId="{00000000-0000-0000-0000-000000000000}"/>
          </ac:spMkLst>
        </pc:spChg>
        <pc:spChg chg="mod">
          <ac:chgData name="Andrea Braga" userId="5a83e776-00a0-4821-9a84-207bc126b66a" providerId="ADAL" clId="{558F94E9-4FB3-45C2-AE57-4FDAE0E94D40}" dt="2024-03-07T20:15:32.277" v="392" actId="1076"/>
          <ac:spMkLst>
            <pc:docMk/>
            <pc:sldMk cId="894571420" sldId="571"/>
            <ac:spMk id="28" creationId="{00000000-0000-0000-0000-000000000000}"/>
          </ac:spMkLst>
        </pc:spChg>
        <pc:spChg chg="mod">
          <ac:chgData name="Andrea Braga" userId="5a83e776-00a0-4821-9a84-207bc126b66a" providerId="ADAL" clId="{558F94E9-4FB3-45C2-AE57-4FDAE0E94D40}" dt="2024-03-07T20:15:36.187" v="393" actId="1076"/>
          <ac:spMkLst>
            <pc:docMk/>
            <pc:sldMk cId="894571420" sldId="571"/>
            <ac:spMk id="29" creationId="{00000000-0000-0000-0000-000000000000}"/>
          </ac:spMkLst>
        </pc:spChg>
        <pc:spChg chg="mod">
          <ac:chgData name="Andrea Braga" userId="5a83e776-00a0-4821-9a84-207bc126b66a" providerId="ADAL" clId="{558F94E9-4FB3-45C2-AE57-4FDAE0E94D40}" dt="2024-03-07T20:17:36.621" v="400" actId="1076"/>
          <ac:spMkLst>
            <pc:docMk/>
            <pc:sldMk cId="894571420" sldId="571"/>
            <ac:spMk id="30" creationId="{00000000-0000-0000-0000-000000000000}"/>
          </ac:spMkLst>
        </pc:spChg>
        <pc:spChg chg="mod">
          <ac:chgData name="Andrea Braga" userId="5a83e776-00a0-4821-9a84-207bc126b66a" providerId="ADAL" clId="{558F94E9-4FB3-45C2-AE57-4FDAE0E94D40}" dt="2024-03-07T20:15:44.026" v="395" actId="1076"/>
          <ac:spMkLst>
            <pc:docMk/>
            <pc:sldMk cId="894571420" sldId="571"/>
            <ac:spMk id="32" creationId="{00000000-0000-0000-0000-000000000000}"/>
          </ac:spMkLst>
        </pc:spChg>
        <pc:grpChg chg="mod">
          <ac:chgData name="Andrea Braga" userId="5a83e776-00a0-4821-9a84-207bc126b66a" providerId="ADAL" clId="{558F94E9-4FB3-45C2-AE57-4FDAE0E94D40}" dt="2024-03-07T20:17:31.878" v="399" actId="1076"/>
          <ac:grpSpMkLst>
            <pc:docMk/>
            <pc:sldMk cId="894571420" sldId="571"/>
            <ac:grpSpMk id="5" creationId="{00000000-0000-0000-0000-000000000000}"/>
          </ac:grpSpMkLst>
        </pc:grpChg>
        <pc:cxnChg chg="mod">
          <ac:chgData name="Andrea Braga" userId="5a83e776-00a0-4821-9a84-207bc126b66a" providerId="ADAL" clId="{558F94E9-4FB3-45C2-AE57-4FDAE0E94D40}" dt="2024-03-07T20:15:47.777" v="396" actId="1076"/>
          <ac:cxnSpMkLst>
            <pc:docMk/>
            <pc:sldMk cId="894571420" sldId="571"/>
            <ac:cxnSpMk id="31" creationId="{00000000-0000-0000-0000-000000000000}"/>
          </ac:cxnSpMkLst>
        </pc:cxnChg>
      </pc:sldChg>
      <pc:sldChg chg="modSp mod">
        <pc:chgData name="Andrea Braga" userId="5a83e776-00a0-4821-9a84-207bc126b66a" providerId="ADAL" clId="{558F94E9-4FB3-45C2-AE57-4FDAE0E94D40}" dt="2024-03-07T20:19:09.869" v="406" actId="1076"/>
        <pc:sldMkLst>
          <pc:docMk/>
          <pc:sldMk cId="926247922" sldId="575"/>
        </pc:sldMkLst>
        <pc:spChg chg="mod">
          <ac:chgData name="Andrea Braga" userId="5a83e776-00a0-4821-9a84-207bc126b66a" providerId="ADAL" clId="{558F94E9-4FB3-45C2-AE57-4FDAE0E94D40}" dt="2024-03-07T20:19:09.869" v="406" actId="1076"/>
          <ac:spMkLst>
            <pc:docMk/>
            <pc:sldMk cId="926247922" sldId="575"/>
            <ac:spMk id="3" creationId="{00000000-0000-0000-0000-000000000000}"/>
          </ac:spMkLst>
        </pc:spChg>
      </pc:sldChg>
      <pc:sldChg chg="modSp mod">
        <pc:chgData name="Andrea Braga" userId="5a83e776-00a0-4821-9a84-207bc126b66a" providerId="ADAL" clId="{558F94E9-4FB3-45C2-AE57-4FDAE0E94D40}" dt="2024-03-07T20:20:26.569" v="414" actId="1076"/>
        <pc:sldMkLst>
          <pc:docMk/>
          <pc:sldMk cId="1261005133" sldId="580"/>
        </pc:sldMkLst>
        <pc:spChg chg="mod">
          <ac:chgData name="Andrea Braga" userId="5a83e776-00a0-4821-9a84-207bc126b66a" providerId="ADAL" clId="{558F94E9-4FB3-45C2-AE57-4FDAE0E94D40}" dt="2024-03-07T20:20:26.569" v="414" actId="1076"/>
          <ac:spMkLst>
            <pc:docMk/>
            <pc:sldMk cId="1261005133" sldId="580"/>
            <ac:spMk id="3" creationId="{00000000-0000-0000-0000-000000000000}"/>
          </ac:spMkLst>
        </pc:spChg>
      </pc:sldChg>
      <pc:sldChg chg="modSp mod">
        <pc:chgData name="Andrea Braga" userId="5a83e776-00a0-4821-9a84-207bc126b66a" providerId="ADAL" clId="{558F94E9-4FB3-45C2-AE57-4FDAE0E94D40}" dt="2024-03-07T20:18:51.609" v="404" actId="1076"/>
        <pc:sldMkLst>
          <pc:docMk/>
          <pc:sldMk cId="286084786" sldId="585"/>
        </pc:sldMkLst>
        <pc:spChg chg="mod">
          <ac:chgData name="Andrea Braga" userId="5a83e776-00a0-4821-9a84-207bc126b66a" providerId="ADAL" clId="{558F94E9-4FB3-45C2-AE57-4FDAE0E94D40}" dt="2024-03-07T20:18:51.609" v="404" actId="1076"/>
          <ac:spMkLst>
            <pc:docMk/>
            <pc:sldMk cId="286084786" sldId="585"/>
            <ac:spMk id="3" creationId="{00000000-0000-0000-0000-000000000000}"/>
          </ac:spMkLst>
        </pc:spChg>
      </pc:sldChg>
      <pc:sldChg chg="modSp mod">
        <pc:chgData name="Andrea Braga" userId="5a83e776-00a0-4821-9a84-207bc126b66a" providerId="ADAL" clId="{558F94E9-4FB3-45C2-AE57-4FDAE0E94D40}" dt="2024-03-07T20:19:03.885" v="405" actId="1076"/>
        <pc:sldMkLst>
          <pc:docMk/>
          <pc:sldMk cId="3350227889" sldId="586"/>
        </pc:sldMkLst>
        <pc:spChg chg="mod">
          <ac:chgData name="Andrea Braga" userId="5a83e776-00a0-4821-9a84-207bc126b66a" providerId="ADAL" clId="{558F94E9-4FB3-45C2-AE57-4FDAE0E94D40}" dt="2024-03-07T20:19:03.885" v="405" actId="1076"/>
          <ac:spMkLst>
            <pc:docMk/>
            <pc:sldMk cId="3350227889" sldId="586"/>
            <ac:spMk id="3" creationId="{00000000-0000-0000-0000-000000000000}"/>
          </ac:spMkLst>
        </pc:spChg>
      </pc:sldChg>
      <pc:sldChg chg="modSp mod">
        <pc:chgData name="Andrea Braga" userId="5a83e776-00a0-4821-9a84-207bc126b66a" providerId="ADAL" clId="{558F94E9-4FB3-45C2-AE57-4FDAE0E94D40}" dt="2024-03-07T20:19:54.163" v="410" actId="1076"/>
        <pc:sldMkLst>
          <pc:docMk/>
          <pc:sldMk cId="3733514882" sldId="588"/>
        </pc:sldMkLst>
        <pc:spChg chg="mod">
          <ac:chgData name="Andrea Braga" userId="5a83e776-00a0-4821-9a84-207bc126b66a" providerId="ADAL" clId="{558F94E9-4FB3-45C2-AE57-4FDAE0E94D40}" dt="2024-03-07T20:19:54.163" v="410" actId="1076"/>
          <ac:spMkLst>
            <pc:docMk/>
            <pc:sldMk cId="3733514882" sldId="588"/>
            <ac:spMk id="3" creationId="{00000000-0000-0000-0000-000000000000}"/>
          </ac:spMkLst>
        </pc:spChg>
      </pc:sldChg>
      <pc:sldChg chg="modSp mod">
        <pc:chgData name="Andrea Braga" userId="5a83e776-00a0-4821-9a84-207bc126b66a" providerId="ADAL" clId="{558F94E9-4FB3-45C2-AE57-4FDAE0E94D40}" dt="2024-03-07T20:20:14.703" v="413" actId="1076"/>
        <pc:sldMkLst>
          <pc:docMk/>
          <pc:sldMk cId="2185889002" sldId="589"/>
        </pc:sldMkLst>
        <pc:spChg chg="mod">
          <ac:chgData name="Andrea Braga" userId="5a83e776-00a0-4821-9a84-207bc126b66a" providerId="ADAL" clId="{558F94E9-4FB3-45C2-AE57-4FDAE0E94D40}" dt="2024-03-07T20:20:04.787" v="411" actId="1076"/>
          <ac:spMkLst>
            <pc:docMk/>
            <pc:sldMk cId="2185889002" sldId="589"/>
            <ac:spMk id="3" creationId="{00000000-0000-0000-0000-000000000000}"/>
          </ac:spMkLst>
        </pc:spChg>
        <pc:spChg chg="mod">
          <ac:chgData name="Andrea Braga" userId="5a83e776-00a0-4821-9a84-207bc126b66a" providerId="ADAL" clId="{558F94E9-4FB3-45C2-AE57-4FDAE0E94D40}" dt="2024-03-07T20:20:14.703" v="413" actId="1076"/>
          <ac:spMkLst>
            <pc:docMk/>
            <pc:sldMk cId="2185889002" sldId="589"/>
            <ac:spMk id="35" creationId="{00000000-0000-0000-0000-000000000000}"/>
          </ac:spMkLst>
        </pc:spChg>
      </pc:sldChg>
    </pc:docChg>
  </pc:docChgLst>
  <pc:docChgLst>
    <pc:chgData name="Andrea Braga" userId="5a83e776-00a0-4821-9a84-207bc126b66a" providerId="ADAL" clId="{A9A0265D-6E79-4046-8C67-038E7F5C6401}"/>
    <pc:docChg chg="modSld">
      <pc:chgData name="Andrea Braga" userId="5a83e776-00a0-4821-9a84-207bc126b66a" providerId="ADAL" clId="{A9A0265D-6E79-4046-8C67-038E7F5C6401}" dt="2024-03-13T15:39:57.995" v="16" actId="6549"/>
      <pc:docMkLst>
        <pc:docMk/>
      </pc:docMkLst>
      <pc:sldChg chg="modSp mod">
        <pc:chgData name="Andrea Braga" userId="5a83e776-00a0-4821-9a84-207bc126b66a" providerId="ADAL" clId="{A9A0265D-6E79-4046-8C67-038E7F5C6401}" dt="2024-03-13T15:39:57.995" v="16" actId="6549"/>
        <pc:sldMkLst>
          <pc:docMk/>
          <pc:sldMk cId="3306359163" sldId="507"/>
        </pc:sldMkLst>
        <pc:spChg chg="mod">
          <ac:chgData name="Andrea Braga" userId="5a83e776-00a0-4821-9a84-207bc126b66a" providerId="ADAL" clId="{A9A0265D-6E79-4046-8C67-038E7F5C6401}" dt="2024-03-13T15:39:57.995" v="16" actId="6549"/>
          <ac:spMkLst>
            <pc:docMk/>
            <pc:sldMk cId="3306359163" sldId="507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090213-5D91-4D10-9C76-A6EDF49A61C8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999F9843-8CD2-47FE-85FD-0BD3133BBB7A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sz="2400" b="1" dirty="0"/>
            <a:t>Alocação Dinâmica</a:t>
          </a:r>
        </a:p>
        <a:p>
          <a:r>
            <a:rPr lang="pt-BR" sz="2400" b="1" dirty="0" err="1"/>
            <a:t>Heap</a:t>
          </a:r>
          <a:endParaRPr lang="pt-BR" sz="2400" dirty="0"/>
        </a:p>
      </dgm:t>
    </dgm:pt>
    <dgm:pt modelId="{B8D8D177-B889-4279-9EFA-56F4CBDD27CC}" type="parTrans" cxnId="{F3379104-822E-435E-B3E0-189793482DB9}">
      <dgm:prSet/>
      <dgm:spPr/>
      <dgm:t>
        <a:bodyPr/>
        <a:lstStyle/>
        <a:p>
          <a:endParaRPr lang="pt-BR"/>
        </a:p>
      </dgm:t>
    </dgm:pt>
    <dgm:pt modelId="{602C2A37-E016-4A7C-9E7A-F0D4D9732B0D}" type="sibTrans" cxnId="{F3379104-822E-435E-B3E0-189793482DB9}">
      <dgm:prSet/>
      <dgm:spPr/>
      <dgm:t>
        <a:bodyPr/>
        <a:lstStyle/>
        <a:p>
          <a:endParaRPr lang="pt-BR"/>
        </a:p>
      </dgm:t>
    </dgm:pt>
    <dgm:pt modelId="{3322FF53-EDE6-4A2A-8148-BEF41F19F351}">
      <dgm:prSet phldrT="[Texto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en-US" dirty="0" err="1"/>
            <a:t>Alocação</a:t>
          </a:r>
          <a:r>
            <a:rPr lang="en-US" dirty="0"/>
            <a:t> de </a:t>
          </a:r>
          <a:r>
            <a:rPr lang="en-US" dirty="0" err="1"/>
            <a:t>espaço</a:t>
          </a:r>
          <a:r>
            <a:rPr lang="en-US" dirty="0"/>
            <a:t> </a:t>
          </a:r>
          <a:r>
            <a:rPr lang="en-US" dirty="0" err="1"/>
            <a:t>durante</a:t>
          </a:r>
          <a:r>
            <a:rPr lang="en-US" dirty="0"/>
            <a:t> a </a:t>
          </a:r>
          <a:r>
            <a:rPr lang="en-US" dirty="0" err="1">
              <a:solidFill>
                <a:srgbClr val="00B0F0"/>
              </a:solidFill>
            </a:rPr>
            <a:t>execução</a:t>
          </a:r>
          <a:r>
            <a:rPr lang="en-US" dirty="0">
              <a:solidFill>
                <a:srgbClr val="00B0F0"/>
              </a:solidFill>
            </a:rPr>
            <a:t> do </a:t>
          </a:r>
          <a:r>
            <a:rPr lang="en-US" dirty="0" err="1">
              <a:solidFill>
                <a:srgbClr val="00B0F0"/>
              </a:solidFill>
            </a:rPr>
            <a:t>programa</a:t>
          </a:r>
          <a:endParaRPr lang="pt-BR" dirty="0">
            <a:solidFill>
              <a:srgbClr val="00B0F0"/>
            </a:solidFill>
          </a:endParaRPr>
        </a:p>
      </dgm:t>
    </dgm:pt>
    <dgm:pt modelId="{F186DC8E-09CF-408D-851E-7F65B74766F7}" type="parTrans" cxnId="{96D2C949-22BA-4D5E-9748-BB0834EB9269}">
      <dgm:prSet/>
      <dgm:spPr/>
      <dgm:t>
        <a:bodyPr/>
        <a:lstStyle/>
        <a:p>
          <a:endParaRPr lang="pt-BR"/>
        </a:p>
      </dgm:t>
    </dgm:pt>
    <dgm:pt modelId="{B08E3A1A-835D-4C63-9AC1-F1F815384636}" type="sibTrans" cxnId="{96D2C949-22BA-4D5E-9748-BB0834EB9269}">
      <dgm:prSet/>
      <dgm:spPr/>
      <dgm:t>
        <a:bodyPr/>
        <a:lstStyle/>
        <a:p>
          <a:endParaRPr lang="pt-BR"/>
        </a:p>
      </dgm:t>
    </dgm:pt>
    <dgm:pt modelId="{318E61A9-9CB2-4039-AFFF-83E7D4134948}">
      <dgm:prSet phldrT="[Texto]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en-US" dirty="0" err="1"/>
            <a:t>Funções</a:t>
          </a:r>
          <a:r>
            <a:rPr lang="en-US" dirty="0"/>
            <a:t> de </a:t>
          </a:r>
          <a:r>
            <a:rPr lang="en-US" dirty="0" err="1"/>
            <a:t>Alocação</a:t>
          </a:r>
          <a:r>
            <a:rPr lang="en-US" dirty="0"/>
            <a:t> </a:t>
          </a:r>
          <a:r>
            <a:rPr lang="en-US" dirty="0" err="1"/>
            <a:t>Dinâmica</a:t>
          </a:r>
          <a:endParaRPr lang="pt-BR" b="0" dirty="0"/>
        </a:p>
      </dgm:t>
    </dgm:pt>
    <dgm:pt modelId="{528D6D5B-FFE9-4061-8C36-371BDF6F1BEE}" type="parTrans" cxnId="{99978AE5-7646-4000-ADB8-389238E660B1}">
      <dgm:prSet/>
      <dgm:spPr/>
      <dgm:t>
        <a:bodyPr/>
        <a:lstStyle/>
        <a:p>
          <a:endParaRPr lang="pt-BR"/>
        </a:p>
      </dgm:t>
    </dgm:pt>
    <dgm:pt modelId="{960BD0D4-5F66-427A-8D0D-22F2A9E18862}" type="sibTrans" cxnId="{99978AE5-7646-4000-ADB8-389238E660B1}">
      <dgm:prSet/>
      <dgm:spPr/>
      <dgm:t>
        <a:bodyPr/>
        <a:lstStyle/>
        <a:p>
          <a:endParaRPr lang="pt-BR"/>
        </a:p>
      </dgm:t>
    </dgm:pt>
    <dgm:pt modelId="{4A44ACF7-A404-4A67-BB81-1971072E334D}">
      <dgm:prSet phldrT="[Texto]" custT="1"/>
      <dgm:spPr/>
      <dgm:t>
        <a:bodyPr/>
        <a:lstStyle/>
        <a:p>
          <a:r>
            <a:rPr lang="pt-BR" sz="2400" b="1" dirty="0" err="1"/>
            <a:t>malloc</a:t>
          </a:r>
          <a:r>
            <a:rPr lang="pt-BR" sz="2400" b="1" dirty="0"/>
            <a:t>( ), </a:t>
          </a:r>
          <a:r>
            <a:rPr lang="pt-BR" sz="2400" b="1" dirty="0" err="1"/>
            <a:t>calloc</a:t>
          </a:r>
          <a:r>
            <a:rPr lang="pt-BR" sz="2400" b="1" dirty="0"/>
            <a:t>( ), </a:t>
          </a:r>
          <a:r>
            <a:rPr lang="pt-BR" sz="2400" b="1" dirty="0" err="1"/>
            <a:t>realloc</a:t>
          </a:r>
          <a:r>
            <a:rPr lang="pt-BR" sz="2400" b="1" dirty="0"/>
            <a:t>( ), </a:t>
          </a:r>
          <a:r>
            <a:rPr lang="pt-BR" sz="2400" b="1" dirty="0" err="1"/>
            <a:t>free</a:t>
          </a:r>
          <a:r>
            <a:rPr lang="pt-BR" sz="2400" b="1" dirty="0"/>
            <a:t>( )</a:t>
          </a:r>
        </a:p>
        <a:p>
          <a:r>
            <a:rPr lang="pt-BR" sz="2400" b="1" dirty="0" err="1">
              <a:solidFill>
                <a:srgbClr val="FFFF00"/>
              </a:solidFill>
            </a:rPr>
            <a:t>realloc</a:t>
          </a:r>
          <a:r>
            <a:rPr lang="pt-BR" sz="2400" b="1" dirty="0">
              <a:solidFill>
                <a:srgbClr val="FFFF00"/>
              </a:solidFill>
            </a:rPr>
            <a:t>( )</a:t>
          </a:r>
          <a:endParaRPr lang="pt-BR" sz="2400" dirty="0">
            <a:solidFill>
              <a:srgbClr val="FFFF00"/>
            </a:solidFill>
          </a:endParaRPr>
        </a:p>
      </dgm:t>
    </dgm:pt>
    <dgm:pt modelId="{6E7B756D-649F-4B22-8B56-89ED71C503ED}" type="sibTrans" cxnId="{4E43C4A3-D48F-4896-97BF-F9DB3E1A1558}">
      <dgm:prSet/>
      <dgm:spPr/>
      <dgm:t>
        <a:bodyPr/>
        <a:lstStyle/>
        <a:p>
          <a:endParaRPr lang="pt-BR"/>
        </a:p>
      </dgm:t>
    </dgm:pt>
    <dgm:pt modelId="{DAEFAC3D-3723-4FDD-A70F-0CF5F9A800DF}" type="parTrans" cxnId="{4E43C4A3-D48F-4896-97BF-F9DB3E1A1558}">
      <dgm:prSet/>
      <dgm:spPr/>
      <dgm:t>
        <a:bodyPr/>
        <a:lstStyle/>
        <a:p>
          <a:endParaRPr lang="pt-BR"/>
        </a:p>
      </dgm:t>
    </dgm:pt>
    <dgm:pt modelId="{0E9E36DA-3370-4461-9860-01AFF8C18A45}">
      <dgm:prSet phldrT="[Texto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en-US" dirty="0" err="1"/>
            <a:t>Espaço</a:t>
          </a:r>
          <a:r>
            <a:rPr lang="en-US" dirty="0"/>
            <a:t> de </a:t>
          </a:r>
          <a:r>
            <a:rPr lang="en-US" dirty="0" err="1"/>
            <a:t>Memória</a:t>
          </a:r>
          <a:r>
            <a:rPr lang="en-US" dirty="0"/>
            <a:t> </a:t>
          </a:r>
          <a:r>
            <a:rPr lang="en-US" dirty="0" err="1"/>
            <a:t>disponível</a:t>
          </a:r>
          <a:r>
            <a:rPr lang="en-US" dirty="0"/>
            <a:t> para a </a:t>
          </a:r>
          <a:r>
            <a:rPr lang="en-US" dirty="0" err="1"/>
            <a:t>alocação</a:t>
          </a:r>
          <a:r>
            <a:rPr lang="en-US" dirty="0"/>
            <a:t> </a:t>
          </a:r>
          <a:endParaRPr lang="pt-BR" dirty="0">
            <a:solidFill>
              <a:schemeClr val="tx1"/>
            </a:solidFill>
          </a:endParaRPr>
        </a:p>
      </dgm:t>
    </dgm:pt>
    <dgm:pt modelId="{8B6D1BD2-A38A-4F2A-AA27-FB8A1B4FFFE4}" type="parTrans" cxnId="{145E6AC2-0C71-49DD-A4E1-F1E1BE7A2ADE}">
      <dgm:prSet/>
      <dgm:spPr/>
      <dgm:t>
        <a:bodyPr/>
        <a:lstStyle/>
        <a:p>
          <a:endParaRPr lang="pt-BR"/>
        </a:p>
      </dgm:t>
    </dgm:pt>
    <dgm:pt modelId="{0BC069D9-34B7-4931-9BFA-FF3ADE90FBE6}" type="sibTrans" cxnId="{145E6AC2-0C71-49DD-A4E1-F1E1BE7A2ADE}">
      <dgm:prSet/>
      <dgm:spPr/>
      <dgm:t>
        <a:bodyPr/>
        <a:lstStyle/>
        <a:p>
          <a:endParaRPr lang="pt-BR"/>
        </a:p>
      </dgm:t>
    </dgm:pt>
    <dgm:pt modelId="{74CAD1A5-1A62-438B-A570-D3D23DE1AD5F}">
      <dgm:prSet phldrT="[Texto]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en-US" b="0" dirty="0" err="1"/>
            <a:t>Funciona</a:t>
          </a:r>
          <a:r>
            <a:rPr lang="en-US" b="0" dirty="0"/>
            <a:t> </a:t>
          </a:r>
          <a:r>
            <a:rPr lang="en-US" b="0" dirty="0" err="1"/>
            <a:t>como</a:t>
          </a:r>
          <a:r>
            <a:rPr lang="en-US" b="0" dirty="0"/>
            <a:t> free: se </a:t>
          </a:r>
          <a:r>
            <a:rPr lang="en-US" b="0" dirty="0" err="1"/>
            <a:t>tamanho</a:t>
          </a:r>
          <a:r>
            <a:rPr lang="en-US" b="0" dirty="0"/>
            <a:t> = 0</a:t>
          </a:r>
          <a:endParaRPr lang="pt-BR" b="0" dirty="0"/>
        </a:p>
      </dgm:t>
    </dgm:pt>
    <dgm:pt modelId="{099C577B-6CA1-4018-A8BD-C8039861121C}" type="parTrans" cxnId="{C1E89555-29B6-4F20-BBDD-3BD88588C478}">
      <dgm:prSet/>
      <dgm:spPr/>
      <dgm:t>
        <a:bodyPr/>
        <a:lstStyle/>
        <a:p>
          <a:endParaRPr lang="pt-BR"/>
        </a:p>
      </dgm:t>
    </dgm:pt>
    <dgm:pt modelId="{88D3DB32-2264-46AA-A92F-8B70678DEEA2}" type="sibTrans" cxnId="{C1E89555-29B6-4F20-BBDD-3BD88588C478}">
      <dgm:prSet/>
      <dgm:spPr/>
      <dgm:t>
        <a:bodyPr/>
        <a:lstStyle/>
        <a:p>
          <a:endParaRPr lang="pt-BR"/>
        </a:p>
      </dgm:t>
    </dgm:pt>
    <dgm:pt modelId="{1E0C8D24-EA57-4303-BC54-D4C775355C40}">
      <dgm:prSet phldrT="[Texto]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en-US" b="0" dirty="0" err="1"/>
            <a:t>Funciona</a:t>
          </a:r>
          <a:r>
            <a:rPr lang="en-US" b="0" dirty="0"/>
            <a:t> </a:t>
          </a:r>
          <a:r>
            <a:rPr lang="en-US" b="0" dirty="0" err="1"/>
            <a:t>como</a:t>
          </a:r>
          <a:r>
            <a:rPr lang="en-US" b="0" dirty="0"/>
            <a:t> </a:t>
          </a:r>
          <a:r>
            <a:rPr lang="en-US" b="0" dirty="0" err="1"/>
            <a:t>malloc</a:t>
          </a:r>
          <a:r>
            <a:rPr lang="en-US" b="0" dirty="0"/>
            <a:t>: se </a:t>
          </a:r>
          <a:r>
            <a:rPr lang="en-US" b="0" dirty="0" err="1"/>
            <a:t>ptr</a:t>
          </a:r>
          <a:r>
            <a:rPr lang="en-US" b="0" dirty="0"/>
            <a:t> = NULL</a:t>
          </a:r>
          <a:endParaRPr lang="pt-BR" b="0" dirty="0"/>
        </a:p>
      </dgm:t>
    </dgm:pt>
    <dgm:pt modelId="{AC17525A-B42E-4AD3-9E60-E02060DB664D}" type="parTrans" cxnId="{12CD8806-281F-4178-ADCC-2856A4EEDE58}">
      <dgm:prSet/>
      <dgm:spPr/>
      <dgm:t>
        <a:bodyPr/>
        <a:lstStyle/>
        <a:p>
          <a:endParaRPr lang="pt-BR"/>
        </a:p>
      </dgm:t>
    </dgm:pt>
    <dgm:pt modelId="{CF4F5BD0-5D84-4EE5-813E-97B2F037F047}" type="sibTrans" cxnId="{12CD8806-281F-4178-ADCC-2856A4EEDE58}">
      <dgm:prSet/>
      <dgm:spPr/>
      <dgm:t>
        <a:bodyPr/>
        <a:lstStyle/>
        <a:p>
          <a:endParaRPr lang="pt-BR"/>
        </a:p>
      </dgm:t>
    </dgm:pt>
    <dgm:pt modelId="{D84B8D8F-9296-4A01-895A-82805EEA5250}">
      <dgm:prSet phldrT="[Texto]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err="1"/>
            <a:t>Arquivo</a:t>
          </a:r>
          <a:r>
            <a:rPr lang="en-US" dirty="0"/>
            <a:t> de </a:t>
          </a:r>
          <a:r>
            <a:rPr lang="en-US" dirty="0" err="1"/>
            <a:t>cabeçalho</a:t>
          </a:r>
          <a:r>
            <a:rPr lang="en-US" dirty="0"/>
            <a:t>: </a:t>
          </a:r>
          <a:r>
            <a:rPr lang="en-US" dirty="0">
              <a:solidFill>
                <a:srgbClr val="00B0F0"/>
              </a:solidFill>
            </a:rPr>
            <a:t>&lt;</a:t>
          </a:r>
          <a:r>
            <a:rPr lang="en-US" dirty="0" err="1">
              <a:solidFill>
                <a:srgbClr val="00B0F0"/>
              </a:solidFill>
            </a:rPr>
            <a:t>stdlib.h</a:t>
          </a:r>
          <a:r>
            <a:rPr lang="en-US" dirty="0">
              <a:solidFill>
                <a:srgbClr val="00B0F0"/>
              </a:solidFill>
            </a:rPr>
            <a:t>&gt;</a:t>
          </a:r>
          <a:endParaRPr lang="pt-BR" dirty="0"/>
        </a:p>
      </dgm:t>
    </dgm:pt>
    <dgm:pt modelId="{94A531D2-2A5F-4C4C-9C4F-5B3CE4811BA1}" type="parTrans" cxnId="{CFC0534F-059D-4789-A54E-7F53B3509E55}">
      <dgm:prSet/>
      <dgm:spPr/>
      <dgm:t>
        <a:bodyPr/>
        <a:lstStyle/>
        <a:p>
          <a:endParaRPr lang="pt-BR"/>
        </a:p>
      </dgm:t>
    </dgm:pt>
    <dgm:pt modelId="{722FD8B3-2B43-48F4-BB59-EB2F6E117636}" type="sibTrans" cxnId="{CFC0534F-059D-4789-A54E-7F53B3509E55}">
      <dgm:prSet/>
      <dgm:spPr/>
      <dgm:t>
        <a:bodyPr/>
        <a:lstStyle/>
        <a:p>
          <a:endParaRPr lang="pt-BR"/>
        </a:p>
      </dgm:t>
    </dgm:pt>
    <dgm:pt modelId="{3ECD08A4-DDBA-42CD-9785-3B6D00440C43}">
      <dgm:prSet phldrT="[Texto]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b="0" dirty="0" err="1">
              <a:solidFill>
                <a:srgbClr val="00B050"/>
              </a:solidFill>
            </a:rPr>
            <a:t>Realloc</a:t>
          </a:r>
          <a:r>
            <a:rPr lang="en-US" b="0" dirty="0">
              <a:solidFill>
                <a:srgbClr val="00B050"/>
              </a:solidFill>
            </a:rPr>
            <a:t> ( ) - super </a:t>
          </a:r>
          <a:r>
            <a:rPr lang="en-US" b="0" dirty="0" err="1">
              <a:solidFill>
                <a:srgbClr val="00B050"/>
              </a:solidFill>
            </a:rPr>
            <a:t>completo</a:t>
          </a:r>
          <a:r>
            <a:rPr lang="en-US" b="0" dirty="0">
              <a:solidFill>
                <a:srgbClr val="00B050"/>
              </a:solidFill>
            </a:rPr>
            <a:t>: </a:t>
          </a:r>
          <a:r>
            <a:rPr lang="en-US" b="0" dirty="0" err="1"/>
            <a:t>Aloca</a:t>
          </a:r>
          <a:r>
            <a:rPr lang="en-US" b="0" dirty="0"/>
            <a:t> e </a:t>
          </a:r>
          <a:r>
            <a:rPr lang="en-US" b="0" dirty="0" err="1"/>
            <a:t>realoca</a:t>
          </a:r>
          <a:endParaRPr lang="pt-BR" dirty="0"/>
        </a:p>
      </dgm:t>
    </dgm:pt>
    <dgm:pt modelId="{0DD97B24-9C0B-4775-90CE-2ACFC5BC0DFC}" type="parTrans" cxnId="{EC673E51-08AB-4D44-BA7A-6FF0D40BCF13}">
      <dgm:prSet/>
      <dgm:spPr/>
      <dgm:t>
        <a:bodyPr/>
        <a:lstStyle/>
        <a:p>
          <a:endParaRPr lang="pt-BR"/>
        </a:p>
      </dgm:t>
    </dgm:pt>
    <dgm:pt modelId="{9C1B0D21-7562-46AA-B590-6FE9E6890168}" type="sibTrans" cxnId="{EC673E51-08AB-4D44-BA7A-6FF0D40BCF13}">
      <dgm:prSet/>
      <dgm:spPr/>
      <dgm:t>
        <a:bodyPr/>
        <a:lstStyle/>
        <a:p>
          <a:endParaRPr lang="pt-BR"/>
        </a:p>
      </dgm:t>
    </dgm:pt>
    <dgm:pt modelId="{9EDA70BF-4837-453F-A540-23D850CA9368}" type="pres">
      <dgm:prSet presAssocID="{44090213-5D91-4D10-9C76-A6EDF49A61C8}" presName="Name0" presStyleCnt="0">
        <dgm:presLayoutVars>
          <dgm:dir/>
          <dgm:animLvl val="lvl"/>
          <dgm:resizeHandles val="exact"/>
        </dgm:presLayoutVars>
      </dgm:prSet>
      <dgm:spPr/>
    </dgm:pt>
    <dgm:pt modelId="{C3320C9D-BD14-4512-B748-04C5C75C6CD8}" type="pres">
      <dgm:prSet presAssocID="{999F9843-8CD2-47FE-85FD-0BD3133BBB7A}" presName="linNode" presStyleCnt="0"/>
      <dgm:spPr/>
    </dgm:pt>
    <dgm:pt modelId="{F23AE0DA-BD1F-4285-A893-0DBCCE2D8D99}" type="pres">
      <dgm:prSet presAssocID="{999F9843-8CD2-47FE-85FD-0BD3133BBB7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C72734E1-4903-4A50-B979-5394AF422D83}" type="pres">
      <dgm:prSet presAssocID="{999F9843-8CD2-47FE-85FD-0BD3133BBB7A}" presName="descendantText" presStyleLbl="alignAccFollowNode1" presStyleIdx="0" presStyleCnt="2">
        <dgm:presLayoutVars>
          <dgm:bulletEnabled val="1"/>
        </dgm:presLayoutVars>
      </dgm:prSet>
      <dgm:spPr/>
    </dgm:pt>
    <dgm:pt modelId="{819E387D-9926-42A0-B6A3-D85D045674DA}" type="pres">
      <dgm:prSet presAssocID="{602C2A37-E016-4A7C-9E7A-F0D4D9732B0D}" presName="sp" presStyleCnt="0"/>
      <dgm:spPr/>
    </dgm:pt>
    <dgm:pt modelId="{51603743-83BA-427C-AF5E-7EF6EE775D3D}" type="pres">
      <dgm:prSet presAssocID="{4A44ACF7-A404-4A67-BB81-1971072E334D}" presName="linNode" presStyleCnt="0"/>
      <dgm:spPr/>
    </dgm:pt>
    <dgm:pt modelId="{CEB85A61-2ACF-41BD-A14D-D00C6838144D}" type="pres">
      <dgm:prSet presAssocID="{4A44ACF7-A404-4A67-BB81-1971072E334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566199B-7595-40F0-A9D3-EBA147979ED1}" type="pres">
      <dgm:prSet presAssocID="{4A44ACF7-A404-4A67-BB81-1971072E334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3379104-822E-435E-B3E0-189793482DB9}" srcId="{44090213-5D91-4D10-9C76-A6EDF49A61C8}" destId="{999F9843-8CD2-47FE-85FD-0BD3133BBB7A}" srcOrd="0" destOrd="0" parTransId="{B8D8D177-B889-4279-9EFA-56F4CBDD27CC}" sibTransId="{602C2A37-E016-4A7C-9E7A-F0D4D9732B0D}"/>
    <dgm:cxn modelId="{12CD8806-281F-4178-ADCC-2856A4EEDE58}" srcId="{4A44ACF7-A404-4A67-BB81-1971072E334D}" destId="{1E0C8D24-EA57-4303-BC54-D4C775355C40}" srcOrd="3" destOrd="0" parTransId="{AC17525A-B42E-4AD3-9E60-E02060DB664D}" sibTransId="{CF4F5BD0-5D84-4EE5-813E-97B2F037F047}"/>
    <dgm:cxn modelId="{3EF36418-0D71-4796-AF85-A2223EF87A33}" type="presOf" srcId="{318E61A9-9CB2-4039-AFFF-83E7D4134948}" destId="{1566199B-7595-40F0-A9D3-EBA147979ED1}" srcOrd="0" destOrd="0" presId="urn:microsoft.com/office/officeart/2005/8/layout/vList5"/>
    <dgm:cxn modelId="{D9CB7027-2E2E-464A-BB8F-A13E14F7694C}" type="presOf" srcId="{1E0C8D24-EA57-4303-BC54-D4C775355C40}" destId="{1566199B-7595-40F0-A9D3-EBA147979ED1}" srcOrd="0" destOrd="3" presId="urn:microsoft.com/office/officeart/2005/8/layout/vList5"/>
    <dgm:cxn modelId="{156ACE3B-7154-4847-B1D3-E075A49AEB69}" type="presOf" srcId="{4A44ACF7-A404-4A67-BB81-1971072E334D}" destId="{CEB85A61-2ACF-41BD-A14D-D00C6838144D}" srcOrd="0" destOrd="0" presId="urn:microsoft.com/office/officeart/2005/8/layout/vList5"/>
    <dgm:cxn modelId="{96D2C949-22BA-4D5E-9748-BB0834EB9269}" srcId="{999F9843-8CD2-47FE-85FD-0BD3133BBB7A}" destId="{3322FF53-EDE6-4A2A-8148-BEF41F19F351}" srcOrd="0" destOrd="0" parTransId="{F186DC8E-09CF-408D-851E-7F65B74766F7}" sibTransId="{B08E3A1A-835D-4C63-9AC1-F1F815384636}"/>
    <dgm:cxn modelId="{CFC0534F-059D-4789-A54E-7F53B3509E55}" srcId="{4A44ACF7-A404-4A67-BB81-1971072E334D}" destId="{D84B8D8F-9296-4A01-895A-82805EEA5250}" srcOrd="1" destOrd="0" parTransId="{94A531D2-2A5F-4C4C-9C4F-5B3CE4811BA1}" sibTransId="{722FD8B3-2B43-48F4-BB59-EB2F6E117636}"/>
    <dgm:cxn modelId="{EC673E51-08AB-4D44-BA7A-6FF0D40BCF13}" srcId="{4A44ACF7-A404-4A67-BB81-1971072E334D}" destId="{3ECD08A4-DDBA-42CD-9785-3B6D00440C43}" srcOrd="2" destOrd="0" parTransId="{0DD97B24-9C0B-4775-90CE-2ACFC5BC0DFC}" sibTransId="{9C1B0D21-7562-46AA-B590-6FE9E6890168}"/>
    <dgm:cxn modelId="{4A43C672-D452-4022-BE02-43151212FEF8}" type="presOf" srcId="{0E9E36DA-3370-4461-9860-01AFF8C18A45}" destId="{C72734E1-4903-4A50-B979-5394AF422D83}" srcOrd="0" destOrd="1" presId="urn:microsoft.com/office/officeart/2005/8/layout/vList5"/>
    <dgm:cxn modelId="{FBE4C154-8DCB-4537-A5EC-8446E04C3937}" type="presOf" srcId="{44090213-5D91-4D10-9C76-A6EDF49A61C8}" destId="{9EDA70BF-4837-453F-A540-23D850CA9368}" srcOrd="0" destOrd="0" presId="urn:microsoft.com/office/officeart/2005/8/layout/vList5"/>
    <dgm:cxn modelId="{C1E89555-29B6-4F20-BBDD-3BD88588C478}" srcId="{4A44ACF7-A404-4A67-BB81-1971072E334D}" destId="{74CAD1A5-1A62-438B-A570-D3D23DE1AD5F}" srcOrd="4" destOrd="0" parTransId="{099C577B-6CA1-4018-A8BD-C8039861121C}" sibTransId="{88D3DB32-2264-46AA-A92F-8B70678DEEA2}"/>
    <dgm:cxn modelId="{708DFE55-5638-4A49-B1C6-3C7A8301A67D}" type="presOf" srcId="{3ECD08A4-DDBA-42CD-9785-3B6D00440C43}" destId="{1566199B-7595-40F0-A9D3-EBA147979ED1}" srcOrd="0" destOrd="2" presId="urn:microsoft.com/office/officeart/2005/8/layout/vList5"/>
    <dgm:cxn modelId="{4E43C4A3-D48F-4896-97BF-F9DB3E1A1558}" srcId="{44090213-5D91-4D10-9C76-A6EDF49A61C8}" destId="{4A44ACF7-A404-4A67-BB81-1971072E334D}" srcOrd="1" destOrd="0" parTransId="{DAEFAC3D-3723-4FDD-A70F-0CF5F9A800DF}" sibTransId="{6E7B756D-649F-4B22-8B56-89ED71C503ED}"/>
    <dgm:cxn modelId="{F6BBD4B7-8934-475B-80EC-4F1D298BC728}" type="presOf" srcId="{D84B8D8F-9296-4A01-895A-82805EEA5250}" destId="{1566199B-7595-40F0-A9D3-EBA147979ED1}" srcOrd="0" destOrd="1" presId="urn:microsoft.com/office/officeart/2005/8/layout/vList5"/>
    <dgm:cxn modelId="{145E6AC2-0C71-49DD-A4E1-F1E1BE7A2ADE}" srcId="{999F9843-8CD2-47FE-85FD-0BD3133BBB7A}" destId="{0E9E36DA-3370-4461-9860-01AFF8C18A45}" srcOrd="1" destOrd="0" parTransId="{8B6D1BD2-A38A-4F2A-AA27-FB8A1B4FFFE4}" sibTransId="{0BC069D9-34B7-4931-9BFA-FF3ADE90FBE6}"/>
    <dgm:cxn modelId="{FA0A32C8-CC8A-4F77-A924-35611F2BB8BC}" type="presOf" srcId="{999F9843-8CD2-47FE-85FD-0BD3133BBB7A}" destId="{F23AE0DA-BD1F-4285-A893-0DBCCE2D8D99}" srcOrd="0" destOrd="0" presId="urn:microsoft.com/office/officeart/2005/8/layout/vList5"/>
    <dgm:cxn modelId="{29415DE0-6B71-4DA9-8BD4-9ADBCA673308}" type="presOf" srcId="{74CAD1A5-1A62-438B-A570-D3D23DE1AD5F}" destId="{1566199B-7595-40F0-A9D3-EBA147979ED1}" srcOrd="0" destOrd="4" presId="urn:microsoft.com/office/officeart/2005/8/layout/vList5"/>
    <dgm:cxn modelId="{99978AE5-7646-4000-ADB8-389238E660B1}" srcId="{4A44ACF7-A404-4A67-BB81-1971072E334D}" destId="{318E61A9-9CB2-4039-AFFF-83E7D4134948}" srcOrd="0" destOrd="0" parTransId="{528D6D5B-FFE9-4061-8C36-371BDF6F1BEE}" sibTransId="{960BD0D4-5F66-427A-8D0D-22F2A9E18862}"/>
    <dgm:cxn modelId="{2D7C33ED-BD53-43AE-9C96-9775FBB2EF29}" type="presOf" srcId="{3322FF53-EDE6-4A2A-8148-BEF41F19F351}" destId="{C72734E1-4903-4A50-B979-5394AF422D83}" srcOrd="0" destOrd="0" presId="urn:microsoft.com/office/officeart/2005/8/layout/vList5"/>
    <dgm:cxn modelId="{01749689-2545-49A8-AE14-49EA4BEB714C}" type="presParOf" srcId="{9EDA70BF-4837-453F-A540-23D850CA9368}" destId="{C3320C9D-BD14-4512-B748-04C5C75C6CD8}" srcOrd="0" destOrd="0" presId="urn:microsoft.com/office/officeart/2005/8/layout/vList5"/>
    <dgm:cxn modelId="{73CECDA6-1C4E-47C0-9F5A-83E11B25E229}" type="presParOf" srcId="{C3320C9D-BD14-4512-B748-04C5C75C6CD8}" destId="{F23AE0DA-BD1F-4285-A893-0DBCCE2D8D99}" srcOrd="0" destOrd="0" presId="urn:microsoft.com/office/officeart/2005/8/layout/vList5"/>
    <dgm:cxn modelId="{F4A99AB7-6159-438F-8E6B-142D17FBC79B}" type="presParOf" srcId="{C3320C9D-BD14-4512-B748-04C5C75C6CD8}" destId="{C72734E1-4903-4A50-B979-5394AF422D83}" srcOrd="1" destOrd="0" presId="urn:microsoft.com/office/officeart/2005/8/layout/vList5"/>
    <dgm:cxn modelId="{5A30A79C-956C-449D-962B-BB757DD9978F}" type="presParOf" srcId="{9EDA70BF-4837-453F-A540-23D850CA9368}" destId="{819E387D-9926-42A0-B6A3-D85D045674DA}" srcOrd="1" destOrd="0" presId="urn:microsoft.com/office/officeart/2005/8/layout/vList5"/>
    <dgm:cxn modelId="{7662184A-75B4-44B4-AE9A-EC93ABDEF543}" type="presParOf" srcId="{9EDA70BF-4837-453F-A540-23D850CA9368}" destId="{51603743-83BA-427C-AF5E-7EF6EE775D3D}" srcOrd="2" destOrd="0" presId="urn:microsoft.com/office/officeart/2005/8/layout/vList5"/>
    <dgm:cxn modelId="{73B6FDFB-85EE-4411-B3D7-19C497CFAB7F}" type="presParOf" srcId="{51603743-83BA-427C-AF5E-7EF6EE775D3D}" destId="{CEB85A61-2ACF-41BD-A14D-D00C6838144D}" srcOrd="0" destOrd="0" presId="urn:microsoft.com/office/officeart/2005/8/layout/vList5"/>
    <dgm:cxn modelId="{DEF47B11-7A12-4AEE-AF63-9B339905437F}" type="presParOf" srcId="{51603743-83BA-427C-AF5E-7EF6EE775D3D}" destId="{1566199B-7595-40F0-A9D3-EBA147979ED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734E1-4903-4A50-B979-5394AF422D83}">
      <dsp:nvSpPr>
        <dsp:cNvPr id="0" name=""/>
        <dsp:cNvSpPr/>
      </dsp:nvSpPr>
      <dsp:spPr>
        <a:xfrm rot="5400000">
          <a:off x="4366117" y="-1324101"/>
          <a:ext cx="1874449" cy="4991381"/>
        </a:xfrm>
        <a:prstGeom prst="round2Same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Alocação</a:t>
          </a:r>
          <a:r>
            <a:rPr lang="en-US" sz="2000" kern="1200" dirty="0"/>
            <a:t> de </a:t>
          </a:r>
          <a:r>
            <a:rPr lang="en-US" sz="2000" kern="1200" dirty="0" err="1"/>
            <a:t>espaço</a:t>
          </a:r>
          <a:r>
            <a:rPr lang="en-US" sz="2000" kern="1200" dirty="0"/>
            <a:t> </a:t>
          </a:r>
          <a:r>
            <a:rPr lang="en-US" sz="2000" kern="1200" dirty="0" err="1"/>
            <a:t>durante</a:t>
          </a:r>
          <a:r>
            <a:rPr lang="en-US" sz="2000" kern="1200" dirty="0"/>
            <a:t> a </a:t>
          </a:r>
          <a:r>
            <a:rPr lang="en-US" sz="2000" kern="1200" dirty="0" err="1">
              <a:solidFill>
                <a:srgbClr val="00B0F0"/>
              </a:solidFill>
            </a:rPr>
            <a:t>execução</a:t>
          </a:r>
          <a:r>
            <a:rPr lang="en-US" sz="2000" kern="1200" dirty="0">
              <a:solidFill>
                <a:srgbClr val="00B0F0"/>
              </a:solidFill>
            </a:rPr>
            <a:t> do </a:t>
          </a:r>
          <a:r>
            <a:rPr lang="en-US" sz="2000" kern="1200" dirty="0" err="1">
              <a:solidFill>
                <a:srgbClr val="00B0F0"/>
              </a:solidFill>
            </a:rPr>
            <a:t>programa</a:t>
          </a:r>
          <a:endParaRPr lang="pt-BR" sz="2000" kern="1200" dirty="0">
            <a:solidFill>
              <a:srgbClr val="00B0F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Espaço</a:t>
          </a:r>
          <a:r>
            <a:rPr lang="en-US" sz="2000" kern="1200" dirty="0"/>
            <a:t> de </a:t>
          </a:r>
          <a:r>
            <a:rPr lang="en-US" sz="2000" kern="1200" dirty="0" err="1"/>
            <a:t>Memória</a:t>
          </a:r>
          <a:r>
            <a:rPr lang="en-US" sz="2000" kern="1200" dirty="0"/>
            <a:t> </a:t>
          </a:r>
          <a:r>
            <a:rPr lang="en-US" sz="2000" kern="1200" dirty="0" err="1"/>
            <a:t>disponível</a:t>
          </a:r>
          <a:r>
            <a:rPr lang="en-US" sz="2000" kern="1200" dirty="0"/>
            <a:t> para a </a:t>
          </a:r>
          <a:r>
            <a:rPr lang="en-US" sz="2000" kern="1200" dirty="0" err="1"/>
            <a:t>alocação</a:t>
          </a:r>
          <a:r>
            <a:rPr lang="en-US" sz="2000" kern="1200" dirty="0"/>
            <a:t> </a:t>
          </a:r>
          <a:endParaRPr lang="pt-BR" sz="2000" kern="1200" dirty="0">
            <a:solidFill>
              <a:schemeClr val="tx1"/>
            </a:solidFill>
          </a:endParaRPr>
        </a:p>
      </dsp:txBody>
      <dsp:txXfrm rot="-5400000">
        <a:off x="2807652" y="325867"/>
        <a:ext cx="4899878" cy="1691443"/>
      </dsp:txXfrm>
    </dsp:sp>
    <dsp:sp modelId="{F23AE0DA-BD1F-4285-A893-0DBCCE2D8D99}">
      <dsp:nvSpPr>
        <dsp:cNvPr id="0" name=""/>
        <dsp:cNvSpPr/>
      </dsp:nvSpPr>
      <dsp:spPr>
        <a:xfrm>
          <a:off x="0" y="58"/>
          <a:ext cx="2807651" cy="2343061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Alocação Dinâmica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 err="1"/>
            <a:t>Heap</a:t>
          </a:r>
          <a:endParaRPr lang="pt-BR" sz="2400" kern="1200" dirty="0"/>
        </a:p>
      </dsp:txBody>
      <dsp:txXfrm>
        <a:off x="114379" y="114437"/>
        <a:ext cx="2578893" cy="2114303"/>
      </dsp:txXfrm>
    </dsp:sp>
    <dsp:sp modelId="{1566199B-7595-40F0-A9D3-EBA147979ED1}">
      <dsp:nvSpPr>
        <dsp:cNvPr id="0" name=""/>
        <dsp:cNvSpPr/>
      </dsp:nvSpPr>
      <dsp:spPr>
        <a:xfrm rot="5400000">
          <a:off x="4366117" y="1136113"/>
          <a:ext cx="1874449" cy="4991381"/>
        </a:xfrm>
        <a:prstGeom prst="round2SameRect">
          <a:avLst/>
        </a:prstGeom>
        <a:solidFill>
          <a:schemeClr val="accent3">
            <a:lumMod val="40000"/>
            <a:lumOff val="60000"/>
            <a:alpha val="9000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Funções</a:t>
          </a:r>
          <a:r>
            <a:rPr lang="en-US" sz="2000" kern="1200" dirty="0"/>
            <a:t> de </a:t>
          </a:r>
          <a:r>
            <a:rPr lang="en-US" sz="2000" kern="1200" dirty="0" err="1"/>
            <a:t>Alocação</a:t>
          </a:r>
          <a:r>
            <a:rPr lang="en-US" sz="2000" kern="1200" dirty="0"/>
            <a:t> </a:t>
          </a:r>
          <a:r>
            <a:rPr lang="en-US" sz="2000" kern="1200" dirty="0" err="1"/>
            <a:t>Dinâmica</a:t>
          </a:r>
          <a:endParaRPr lang="pt-BR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Arquivo</a:t>
          </a:r>
          <a:r>
            <a:rPr lang="en-US" sz="2000" kern="1200" dirty="0"/>
            <a:t> de </a:t>
          </a:r>
          <a:r>
            <a:rPr lang="en-US" sz="2000" kern="1200" dirty="0" err="1"/>
            <a:t>cabeçalho</a:t>
          </a:r>
          <a:r>
            <a:rPr lang="en-US" sz="2000" kern="1200" dirty="0"/>
            <a:t>: </a:t>
          </a:r>
          <a:r>
            <a:rPr lang="en-US" sz="2000" kern="1200" dirty="0">
              <a:solidFill>
                <a:srgbClr val="00B0F0"/>
              </a:solidFill>
            </a:rPr>
            <a:t>&lt;</a:t>
          </a:r>
          <a:r>
            <a:rPr lang="en-US" sz="2000" kern="1200" dirty="0" err="1">
              <a:solidFill>
                <a:srgbClr val="00B0F0"/>
              </a:solidFill>
            </a:rPr>
            <a:t>stdlib.h</a:t>
          </a:r>
          <a:r>
            <a:rPr lang="en-US" sz="2000" kern="1200" dirty="0">
              <a:solidFill>
                <a:srgbClr val="00B0F0"/>
              </a:solidFill>
            </a:rPr>
            <a:t>&gt;</a:t>
          </a:r>
          <a:endParaRPr lang="pt-B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 err="1">
              <a:solidFill>
                <a:srgbClr val="00B050"/>
              </a:solidFill>
            </a:rPr>
            <a:t>Realloc</a:t>
          </a:r>
          <a:r>
            <a:rPr lang="en-US" sz="2000" b="0" kern="1200" dirty="0">
              <a:solidFill>
                <a:srgbClr val="00B050"/>
              </a:solidFill>
            </a:rPr>
            <a:t> ( ) - super </a:t>
          </a:r>
          <a:r>
            <a:rPr lang="en-US" sz="2000" b="0" kern="1200" dirty="0" err="1">
              <a:solidFill>
                <a:srgbClr val="00B050"/>
              </a:solidFill>
            </a:rPr>
            <a:t>completo</a:t>
          </a:r>
          <a:r>
            <a:rPr lang="en-US" sz="2000" b="0" kern="1200" dirty="0">
              <a:solidFill>
                <a:srgbClr val="00B050"/>
              </a:solidFill>
            </a:rPr>
            <a:t>: </a:t>
          </a:r>
          <a:r>
            <a:rPr lang="en-US" sz="2000" b="0" kern="1200" dirty="0" err="1"/>
            <a:t>Aloca</a:t>
          </a:r>
          <a:r>
            <a:rPr lang="en-US" sz="2000" b="0" kern="1200" dirty="0"/>
            <a:t> e </a:t>
          </a:r>
          <a:r>
            <a:rPr lang="en-US" sz="2000" b="0" kern="1200" dirty="0" err="1"/>
            <a:t>realoca</a:t>
          </a:r>
          <a:endParaRPr lang="pt-B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 err="1"/>
            <a:t>Funciona</a:t>
          </a:r>
          <a:r>
            <a:rPr lang="en-US" sz="2000" b="0" kern="1200" dirty="0"/>
            <a:t> </a:t>
          </a:r>
          <a:r>
            <a:rPr lang="en-US" sz="2000" b="0" kern="1200" dirty="0" err="1"/>
            <a:t>como</a:t>
          </a:r>
          <a:r>
            <a:rPr lang="en-US" sz="2000" b="0" kern="1200" dirty="0"/>
            <a:t> </a:t>
          </a:r>
          <a:r>
            <a:rPr lang="en-US" sz="2000" b="0" kern="1200" dirty="0" err="1"/>
            <a:t>malloc</a:t>
          </a:r>
          <a:r>
            <a:rPr lang="en-US" sz="2000" b="0" kern="1200" dirty="0"/>
            <a:t>: se </a:t>
          </a:r>
          <a:r>
            <a:rPr lang="en-US" sz="2000" b="0" kern="1200" dirty="0" err="1"/>
            <a:t>ptr</a:t>
          </a:r>
          <a:r>
            <a:rPr lang="en-US" sz="2000" b="0" kern="1200" dirty="0"/>
            <a:t> = NULL</a:t>
          </a:r>
          <a:endParaRPr lang="pt-BR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 err="1"/>
            <a:t>Funciona</a:t>
          </a:r>
          <a:r>
            <a:rPr lang="en-US" sz="2000" b="0" kern="1200" dirty="0"/>
            <a:t> </a:t>
          </a:r>
          <a:r>
            <a:rPr lang="en-US" sz="2000" b="0" kern="1200" dirty="0" err="1"/>
            <a:t>como</a:t>
          </a:r>
          <a:r>
            <a:rPr lang="en-US" sz="2000" b="0" kern="1200" dirty="0"/>
            <a:t> free: se </a:t>
          </a:r>
          <a:r>
            <a:rPr lang="en-US" sz="2000" b="0" kern="1200" dirty="0" err="1"/>
            <a:t>tamanho</a:t>
          </a:r>
          <a:r>
            <a:rPr lang="en-US" sz="2000" b="0" kern="1200" dirty="0"/>
            <a:t> = 0</a:t>
          </a:r>
          <a:endParaRPr lang="pt-BR" sz="2000" b="0" kern="1200" dirty="0"/>
        </a:p>
      </dsp:txBody>
      <dsp:txXfrm rot="-5400000">
        <a:off x="2807652" y="2786082"/>
        <a:ext cx="4899878" cy="1691443"/>
      </dsp:txXfrm>
    </dsp:sp>
    <dsp:sp modelId="{CEB85A61-2ACF-41BD-A14D-D00C6838144D}">
      <dsp:nvSpPr>
        <dsp:cNvPr id="0" name=""/>
        <dsp:cNvSpPr/>
      </dsp:nvSpPr>
      <dsp:spPr>
        <a:xfrm>
          <a:off x="0" y="2460273"/>
          <a:ext cx="2807651" cy="2343061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 err="1"/>
            <a:t>malloc</a:t>
          </a:r>
          <a:r>
            <a:rPr lang="pt-BR" sz="2400" b="1" kern="1200" dirty="0"/>
            <a:t>( ), </a:t>
          </a:r>
          <a:r>
            <a:rPr lang="pt-BR" sz="2400" b="1" kern="1200" dirty="0" err="1"/>
            <a:t>calloc</a:t>
          </a:r>
          <a:r>
            <a:rPr lang="pt-BR" sz="2400" b="1" kern="1200" dirty="0"/>
            <a:t>( ), </a:t>
          </a:r>
          <a:r>
            <a:rPr lang="pt-BR" sz="2400" b="1" kern="1200" dirty="0" err="1"/>
            <a:t>realloc</a:t>
          </a:r>
          <a:r>
            <a:rPr lang="pt-BR" sz="2400" b="1" kern="1200" dirty="0"/>
            <a:t>( ), </a:t>
          </a:r>
          <a:r>
            <a:rPr lang="pt-BR" sz="2400" b="1" kern="1200" dirty="0" err="1"/>
            <a:t>free</a:t>
          </a:r>
          <a:r>
            <a:rPr lang="pt-BR" sz="2400" b="1" kern="1200" dirty="0"/>
            <a:t>( )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 err="1">
              <a:solidFill>
                <a:srgbClr val="FFFF00"/>
              </a:solidFill>
            </a:rPr>
            <a:t>realloc</a:t>
          </a:r>
          <a:r>
            <a:rPr lang="pt-BR" sz="2400" b="1" kern="1200" dirty="0">
              <a:solidFill>
                <a:srgbClr val="FFFF00"/>
              </a:solidFill>
            </a:rPr>
            <a:t>( )</a:t>
          </a:r>
          <a:endParaRPr lang="pt-BR" sz="2400" kern="1200" dirty="0">
            <a:solidFill>
              <a:srgbClr val="FFFF00"/>
            </a:solidFill>
          </a:endParaRPr>
        </a:p>
      </dsp:txBody>
      <dsp:txXfrm>
        <a:off x="114379" y="2574652"/>
        <a:ext cx="2578893" cy="2114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D3911-201F-4F64-B2AA-E90B7DC33211}" type="datetimeFigureOut">
              <a:rPr lang="pt-BR" smtClean="0"/>
              <a:pPr/>
              <a:t>13/03/2024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3EDCF-FF4B-4A5B-9AEA-F2A2B388A7A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593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35F58-1FB0-451C-9DAF-31219BC95F97}" type="datetimeFigureOut">
              <a:rPr lang="pt-BR" smtClean="0"/>
              <a:pPr/>
              <a:t>13/03/2024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E6EDB-C278-4D2C-A473-970BC2FB1D8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53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22498"/>
            <a:ext cx="7772400" cy="1470025"/>
          </a:xfrm>
        </p:spPr>
        <p:txBody>
          <a:bodyPr/>
          <a:lstStyle/>
          <a:p>
            <a:r>
              <a:rPr lang="pt-BR" sz="18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029372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</a:t>
            </a:r>
          </a:p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 texto texto texto texto texto texto texto texto texto.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7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1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2468894"/>
            <a:ext cx="6444208" cy="1920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" y="0"/>
            <a:ext cx="1619671" cy="68580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7" y="6602899"/>
            <a:ext cx="8432255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977907"/>
            <a:ext cx="5472608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3578447"/>
            <a:ext cx="5472608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1" y="4442899"/>
            <a:ext cx="108745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3" y="260648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52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8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2712-0C15-3A47-A7D6-F57ACAF250B6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1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txStyles>
    <p:titleStyle>
      <a:lvl1pPr algn="l" defTabSz="342892" rtl="0" eaLnBrk="1" latinLnBrk="0" hangingPunct="1">
        <a:spcBef>
          <a:spcPct val="0"/>
        </a:spcBef>
        <a:buNone/>
        <a:defRPr sz="1800" kern="1200">
          <a:solidFill>
            <a:schemeClr val="accent5">
              <a:lumMod val="75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342892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Emojione_BW_1F642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Emojione_BW_1F642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Emojione_BW_1F642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Emojione_BW_1F642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Emojione_BW_1F642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Emojione_BW_1F642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Emojione_BW_1F642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753-capa_template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9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0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984738"/>
            <a:ext cx="8484577" cy="5609493"/>
          </a:xfrm>
        </p:spPr>
        <p:txBody>
          <a:bodyPr>
            <a:normAutofit/>
          </a:bodyPr>
          <a:lstStyle/>
          <a:p>
            <a:r>
              <a:rPr lang="pt-BR" sz="2900" b="1" dirty="0">
                <a:solidFill>
                  <a:srgbClr val="00B0F0"/>
                </a:solidFill>
              </a:rPr>
              <a:t>Função </a:t>
            </a:r>
            <a:r>
              <a:rPr lang="pt-BR" sz="2900" b="1" dirty="0" err="1">
                <a:solidFill>
                  <a:srgbClr val="00B0F0"/>
                </a:solidFill>
              </a:rPr>
              <a:t>malloc</a:t>
            </a:r>
            <a:r>
              <a:rPr lang="pt-BR" sz="2900" b="1" dirty="0">
                <a:solidFill>
                  <a:srgbClr val="00B0F0"/>
                </a:solidFill>
              </a:rPr>
              <a:t>( ) – exemplo</a:t>
            </a:r>
          </a:p>
          <a:p>
            <a:endParaRPr lang="pt-BR" sz="2900" b="1" dirty="0">
              <a:solidFill>
                <a:srgbClr val="00B0F0"/>
              </a:solidFill>
            </a:endParaRPr>
          </a:p>
          <a:p>
            <a:pPr algn="just"/>
            <a:r>
              <a:rPr lang="pt-BR" sz="2000" dirty="0"/>
              <a:t>char *</a:t>
            </a:r>
            <a:r>
              <a:rPr lang="pt-BR" sz="2000" dirty="0" err="1"/>
              <a:t>ptr</a:t>
            </a:r>
            <a:r>
              <a:rPr lang="pt-BR" sz="2000" dirty="0"/>
              <a:t>;</a:t>
            </a:r>
          </a:p>
          <a:p>
            <a:pPr algn="just"/>
            <a:r>
              <a:rPr lang="pt-BR" sz="2000" dirty="0" err="1"/>
              <a:t>ptr</a:t>
            </a:r>
            <a:r>
              <a:rPr lang="pt-BR" sz="2000" dirty="0"/>
              <a:t> = (char*) </a:t>
            </a:r>
            <a:r>
              <a:rPr lang="pt-BR" sz="2000" dirty="0" err="1"/>
              <a:t>malloc</a:t>
            </a:r>
            <a:r>
              <a:rPr lang="pt-BR" sz="2000" dirty="0"/>
              <a:t>(</a:t>
            </a:r>
            <a:r>
              <a:rPr lang="pt-BR" sz="2000" dirty="0" err="1"/>
              <a:t>sizeof</a:t>
            </a:r>
            <a:r>
              <a:rPr lang="pt-BR" sz="2000" dirty="0"/>
              <a:t>(char));</a:t>
            </a:r>
          </a:p>
          <a:p>
            <a:pPr algn="just"/>
            <a:r>
              <a:rPr lang="pt-BR" sz="2000" dirty="0"/>
              <a:t>*</a:t>
            </a:r>
            <a:r>
              <a:rPr lang="pt-BR" sz="2000" dirty="0" err="1"/>
              <a:t>ptr</a:t>
            </a:r>
            <a:r>
              <a:rPr lang="pt-BR" sz="2000" dirty="0"/>
              <a:t> = 'x';</a:t>
            </a:r>
          </a:p>
          <a:p>
            <a:pPr>
              <a:lnSpc>
                <a:spcPct val="150000"/>
              </a:lnSpc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26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Alocação Dinâmica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4211515" y="1109471"/>
            <a:ext cx="4153890" cy="5484760"/>
            <a:chOff x="4211515" y="745501"/>
            <a:chExt cx="4153890" cy="5484760"/>
          </a:xfrm>
        </p:grpSpPr>
        <p:grpSp>
          <p:nvGrpSpPr>
            <p:cNvPr id="6" name="Agrupar 5"/>
            <p:cNvGrpSpPr/>
            <p:nvPr/>
          </p:nvGrpSpPr>
          <p:grpSpPr>
            <a:xfrm>
              <a:off x="6028926" y="1177855"/>
              <a:ext cx="1698063" cy="5052406"/>
              <a:chOff x="3722967" y="1330553"/>
              <a:chExt cx="1698063" cy="5052406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3732333" y="1330553"/>
                <a:ext cx="1679331" cy="50524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3735270" y="1390967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3732332" y="165557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3732331" y="193048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732333" y="221373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3729396" y="310264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3722967" y="2823290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732333" y="251238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3732333" y="339279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3732333" y="368294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3729395" y="398011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3741699" y="5028808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/>
            <p:cNvSpPr txBox="1"/>
            <p:nvPr/>
          </p:nvSpPr>
          <p:spPr>
            <a:xfrm>
              <a:off x="5390510" y="1146463"/>
              <a:ext cx="781443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900" dirty="0"/>
                <a:t>3000</a:t>
              </a:r>
            </a:p>
            <a:p>
              <a:endParaRPr lang="pt-BR" sz="20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448623" y="4810152"/>
              <a:ext cx="916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ptr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680571" y="4593545"/>
              <a:ext cx="8834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3000</a:t>
              </a:r>
            </a:p>
          </p:txBody>
        </p:sp>
        <p:cxnSp>
          <p:nvCxnSpPr>
            <p:cNvPr id="10" name="Conector de Seta Reta 9"/>
            <p:cNvCxnSpPr/>
            <p:nvPr/>
          </p:nvCxnSpPr>
          <p:spPr>
            <a:xfrm>
              <a:off x="4211515" y="1375721"/>
              <a:ext cx="105507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4499153" y="745501"/>
              <a:ext cx="5699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</a:t>
              </a:r>
              <a:r>
                <a:rPr lang="pt-BR" dirty="0" err="1"/>
                <a:t>ptr</a:t>
              </a:r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392385" y="1212440"/>
              <a:ext cx="88349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x</a:t>
              </a:r>
            </a:p>
            <a:p>
              <a:r>
                <a:rPr lang="pt-BR" dirty="0"/>
                <a:t>        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 </a:t>
              </a:r>
            </a:p>
            <a:p>
              <a:r>
                <a:rPr lang="pt-BR" dirty="0"/>
                <a:t>       </a:t>
              </a:r>
            </a:p>
            <a:p>
              <a:endParaRPr lang="pt-BR" dirty="0"/>
            </a:p>
          </p:txBody>
        </p:sp>
      </p:grpSp>
      <p:cxnSp>
        <p:nvCxnSpPr>
          <p:cNvPr id="28" name="Conector reto 27"/>
          <p:cNvCxnSpPr/>
          <p:nvPr/>
        </p:nvCxnSpPr>
        <p:spPr>
          <a:xfrm>
            <a:off x="6224470" y="5068866"/>
            <a:ext cx="475268" cy="5663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6307958" y="1522285"/>
            <a:ext cx="304575" cy="447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Imagem 28" descr="Forma&#10;&#10;Descrição gerada automaticamente com confiança baixa">
            <a:extLst>
              <a:ext uri="{FF2B5EF4-FFF2-40B4-BE49-F238E27FC236}">
                <a16:creationId xmlns:a16="http://schemas.microsoft.com/office/drawing/2014/main" id="{BFEFFA04-B930-4E71-BE4A-791574A87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95872" y="1616039"/>
            <a:ext cx="250452" cy="250452"/>
          </a:xfrm>
          <a:prstGeom prst="rect">
            <a:avLst/>
          </a:prstGeom>
        </p:spPr>
      </p:pic>
      <p:pic>
        <p:nvPicPr>
          <p:cNvPr id="31" name="Imagem 30" descr="Forma&#10;&#10;Descrição gerada automaticamente com confiança baixa">
            <a:extLst>
              <a:ext uri="{FF2B5EF4-FFF2-40B4-BE49-F238E27FC236}">
                <a16:creationId xmlns:a16="http://schemas.microsoft.com/office/drawing/2014/main" id="{A0D9E0D1-4F9E-4D04-873B-603DD10D4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07959" y="5249396"/>
            <a:ext cx="273862" cy="27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79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984738"/>
            <a:ext cx="8484577" cy="5609493"/>
          </a:xfrm>
        </p:spPr>
        <p:txBody>
          <a:bodyPr>
            <a:normAutofit/>
          </a:bodyPr>
          <a:lstStyle/>
          <a:p>
            <a:r>
              <a:rPr lang="pt-BR" sz="2900" b="1" dirty="0">
                <a:solidFill>
                  <a:srgbClr val="00B0F0"/>
                </a:solidFill>
              </a:rPr>
              <a:t>Função </a:t>
            </a:r>
            <a:r>
              <a:rPr lang="pt-BR" sz="2900" b="1" dirty="0" err="1">
                <a:solidFill>
                  <a:srgbClr val="00B0F0"/>
                </a:solidFill>
              </a:rPr>
              <a:t>malloc</a:t>
            </a:r>
            <a:r>
              <a:rPr lang="pt-BR" sz="2900" b="1" dirty="0">
                <a:solidFill>
                  <a:srgbClr val="00B0F0"/>
                </a:solidFill>
              </a:rPr>
              <a:t>( ) – </a:t>
            </a:r>
            <a:r>
              <a:rPr lang="pt-BR" sz="2900" b="1" dirty="0">
                <a:solidFill>
                  <a:srgbClr val="FFC000"/>
                </a:solidFill>
              </a:rPr>
              <a:t>Observação</a:t>
            </a:r>
          </a:p>
          <a:p>
            <a:pPr algn="just"/>
            <a:r>
              <a:rPr lang="pt-BR" sz="2000" dirty="0" err="1"/>
              <a:t>ptr</a:t>
            </a:r>
            <a:r>
              <a:rPr lang="pt-BR" sz="2000" dirty="0"/>
              <a:t> = (char*) </a:t>
            </a:r>
            <a:r>
              <a:rPr lang="pt-BR" sz="2000" dirty="0" err="1"/>
              <a:t>malloc</a:t>
            </a:r>
            <a:r>
              <a:rPr lang="pt-BR" sz="2000" dirty="0"/>
              <a:t>(</a:t>
            </a:r>
            <a:r>
              <a:rPr lang="pt-BR" sz="2000" dirty="0" err="1"/>
              <a:t>sizeof</a:t>
            </a:r>
            <a:r>
              <a:rPr lang="pt-BR" sz="2000" dirty="0"/>
              <a:t>(char));</a:t>
            </a:r>
          </a:p>
          <a:p>
            <a:endParaRPr lang="pt-BR" dirty="0"/>
          </a:p>
          <a:p>
            <a:r>
              <a:rPr lang="pt-BR" dirty="0"/>
              <a:t>O que significa a expressão (char *) precedendo  </a:t>
            </a:r>
            <a:r>
              <a:rPr lang="pt-BR" dirty="0" err="1"/>
              <a:t>malloc</a:t>
            </a:r>
            <a:r>
              <a:rPr lang="pt-BR" dirty="0"/>
              <a:t>( ) ?</a:t>
            </a:r>
          </a:p>
          <a:p>
            <a:r>
              <a:rPr lang="pt-BR" dirty="0"/>
              <a:t> </a:t>
            </a:r>
          </a:p>
          <a:p>
            <a:pPr algn="just"/>
            <a:r>
              <a:rPr lang="pt-BR" dirty="0"/>
              <a:t>A função </a:t>
            </a:r>
            <a:r>
              <a:rPr lang="pt-BR" dirty="0" err="1"/>
              <a:t>malloc</a:t>
            </a:r>
            <a:r>
              <a:rPr lang="pt-BR" dirty="0"/>
              <a:t>( ) retorna um ponteiro para o tipo </a:t>
            </a:r>
            <a:r>
              <a:rPr lang="pt-BR" dirty="0" err="1">
                <a:solidFill>
                  <a:srgbClr val="00B0F0"/>
                </a:solidFill>
              </a:rPr>
              <a:t>void</a:t>
            </a:r>
            <a:r>
              <a:rPr lang="pt-BR" dirty="0"/>
              <a:t>, portanto esse ponteiro deve ser moldado para o tipo apropriado antes de ser usado. E para isso usamos a conversão de tipos, na verdade um operador unário chamado </a:t>
            </a:r>
            <a:r>
              <a:rPr lang="pt-BR" b="1" dirty="0"/>
              <a:t>operador molde</a:t>
            </a:r>
            <a:r>
              <a:rPr lang="pt-BR" dirty="0"/>
              <a:t>, que consiste em colocar um parênteses envolvendo o tipo de dado desejado.</a:t>
            </a:r>
          </a:p>
          <a:p>
            <a:pPr>
              <a:lnSpc>
                <a:spcPct val="150000"/>
              </a:lnSpc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26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Alocação Dinâmica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900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984738"/>
            <a:ext cx="8484577" cy="5609493"/>
          </a:xfrm>
        </p:spPr>
        <p:txBody>
          <a:bodyPr>
            <a:normAutofit/>
          </a:bodyPr>
          <a:lstStyle/>
          <a:p>
            <a:r>
              <a:rPr lang="pt-BR" sz="2900" b="1" dirty="0">
                <a:solidFill>
                  <a:srgbClr val="00B0F0"/>
                </a:solidFill>
              </a:rPr>
              <a:t>Função </a:t>
            </a:r>
            <a:r>
              <a:rPr lang="pt-BR" sz="2900" b="1" dirty="0" err="1">
                <a:solidFill>
                  <a:srgbClr val="00B0F0"/>
                </a:solidFill>
              </a:rPr>
              <a:t>malloc</a:t>
            </a:r>
            <a:r>
              <a:rPr lang="pt-BR" sz="2900" b="1" dirty="0">
                <a:solidFill>
                  <a:srgbClr val="00B0F0"/>
                </a:solidFill>
              </a:rPr>
              <a:t>( ) – </a:t>
            </a:r>
            <a:r>
              <a:rPr lang="pt-BR" sz="2900" b="1" dirty="0">
                <a:solidFill>
                  <a:srgbClr val="FFC000"/>
                </a:solidFill>
              </a:rPr>
              <a:t>Observação</a:t>
            </a:r>
          </a:p>
          <a:p>
            <a:pPr algn="just"/>
            <a:r>
              <a:rPr lang="pt-BR" sz="2000" dirty="0" err="1"/>
              <a:t>ptr</a:t>
            </a:r>
            <a:r>
              <a:rPr lang="pt-BR" sz="2000" dirty="0"/>
              <a:t> = (char*) </a:t>
            </a:r>
            <a:r>
              <a:rPr lang="pt-BR" sz="2000" dirty="0" err="1"/>
              <a:t>malloc</a:t>
            </a:r>
            <a:r>
              <a:rPr lang="pt-BR" sz="2000" dirty="0"/>
              <a:t>(</a:t>
            </a:r>
            <a:r>
              <a:rPr lang="pt-BR" sz="2000" dirty="0" err="1"/>
              <a:t>sizeof</a:t>
            </a:r>
            <a:r>
              <a:rPr lang="pt-BR" sz="2000" dirty="0"/>
              <a:t>(char));</a:t>
            </a:r>
          </a:p>
          <a:p>
            <a:endParaRPr lang="pt-BR" dirty="0"/>
          </a:p>
          <a:p>
            <a:pPr algn="just"/>
            <a:r>
              <a:rPr lang="pt-BR" dirty="0"/>
              <a:t>Nunca devemos presumir que a função </a:t>
            </a:r>
            <a:r>
              <a:rPr lang="pt-BR" dirty="0" err="1"/>
              <a:t>malloc</a:t>
            </a:r>
            <a:r>
              <a:rPr lang="pt-BR" dirty="0"/>
              <a:t> ( )  tenha conseguido </a:t>
            </a:r>
            <a:r>
              <a:rPr lang="pt-BR" b="1" dirty="0"/>
              <a:t>reservar</a:t>
            </a:r>
            <a:r>
              <a:rPr lang="pt-BR" dirty="0"/>
              <a:t> a memória que lhe pedimos. Pois de fato, não ordenamos à função que aloque memória; apenas lhe perguntamos se isso pode ser feito.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F0"/>
                </a:solidFill>
              </a:rPr>
              <a:t>if	( (</a:t>
            </a:r>
            <a:r>
              <a:rPr lang="en-US" dirty="0" err="1"/>
              <a:t>ptr</a:t>
            </a:r>
            <a:r>
              <a:rPr lang="en-US" dirty="0"/>
              <a:t>  =   (char*)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(char) ) </a:t>
            </a:r>
            <a:r>
              <a:rPr lang="en-US" b="1" dirty="0">
                <a:solidFill>
                  <a:srgbClr val="00B0F0"/>
                </a:solidFill>
              </a:rPr>
              <a:t>)   = =   NULL)</a:t>
            </a:r>
            <a:endParaRPr lang="pt-BR" b="1" dirty="0">
              <a:solidFill>
                <a:srgbClr val="00B0F0"/>
              </a:solidFill>
            </a:endParaRPr>
          </a:p>
          <a:p>
            <a:r>
              <a:rPr lang="pt-BR" dirty="0"/>
              <a:t>    </a:t>
            </a:r>
            <a:r>
              <a:rPr lang="pt-BR" sz="2000" dirty="0" err="1"/>
              <a:t>printf</a:t>
            </a:r>
            <a:r>
              <a:rPr lang="pt-BR" sz="2000" dirty="0"/>
              <a:t>(“\</a:t>
            </a:r>
            <a:r>
              <a:rPr lang="pt-BR" sz="2000" dirty="0" err="1"/>
              <a:t>nErro</a:t>
            </a:r>
            <a:r>
              <a:rPr lang="pt-BR" sz="2000" dirty="0"/>
              <a:t> - espaço insuficiente”);</a:t>
            </a:r>
          </a:p>
          <a:p>
            <a:r>
              <a:rPr lang="pt-BR" sz="2000" dirty="0" err="1"/>
              <a:t>else</a:t>
            </a:r>
            <a:endParaRPr lang="pt-BR" sz="2000" dirty="0"/>
          </a:p>
          <a:p>
            <a:r>
              <a:rPr lang="pt-BR" sz="2000" dirty="0"/>
              <a:t>    </a:t>
            </a:r>
            <a:r>
              <a:rPr lang="pt-BR" sz="2000" dirty="0" err="1"/>
              <a:t>printf</a:t>
            </a:r>
            <a:r>
              <a:rPr lang="pt-BR" sz="2000" dirty="0"/>
              <a:t>(“\</a:t>
            </a:r>
            <a:r>
              <a:rPr lang="pt-BR" sz="2000" dirty="0" err="1"/>
              <a:t>nEspaço</a:t>
            </a:r>
            <a:r>
              <a:rPr lang="pt-BR" sz="2000" dirty="0"/>
              <a:t> alocado com sucesso”);</a:t>
            </a:r>
          </a:p>
          <a:p>
            <a:pPr>
              <a:lnSpc>
                <a:spcPct val="150000"/>
              </a:lnSpc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26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Alocação Dinâmica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372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984738"/>
            <a:ext cx="8484577" cy="5609493"/>
          </a:xfrm>
        </p:spPr>
        <p:txBody>
          <a:bodyPr>
            <a:normAutofit/>
          </a:bodyPr>
          <a:lstStyle/>
          <a:p>
            <a:r>
              <a:rPr lang="pt-BR" sz="2900" b="1" dirty="0">
                <a:solidFill>
                  <a:srgbClr val="00B0F0"/>
                </a:solidFill>
              </a:rPr>
              <a:t>Operador Molde</a:t>
            </a:r>
          </a:p>
          <a:p>
            <a:endParaRPr lang="pt-BR" dirty="0"/>
          </a:p>
          <a:p>
            <a:r>
              <a:rPr lang="pt-BR" dirty="0"/>
              <a:t>Ex.:	A função </a:t>
            </a:r>
            <a:r>
              <a:rPr lang="pt-BR" dirty="0" err="1"/>
              <a:t>sqrt</a:t>
            </a:r>
            <a:r>
              <a:rPr lang="pt-BR" dirty="0"/>
              <a:t>( ), retorna a raiz quadrada de um número do tipo </a:t>
            </a:r>
            <a:r>
              <a:rPr lang="pt-BR" dirty="0" err="1"/>
              <a:t>double</a:t>
            </a:r>
            <a:r>
              <a:rPr lang="pt-BR" dirty="0"/>
              <a:t> e temos uma variável </a:t>
            </a:r>
            <a:r>
              <a:rPr lang="pt-BR" dirty="0" err="1"/>
              <a:t>float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	n;</a:t>
            </a:r>
          </a:p>
          <a:p>
            <a:r>
              <a:rPr lang="pt-BR" dirty="0" err="1"/>
              <a:t>double</a:t>
            </a:r>
            <a:r>
              <a:rPr lang="pt-BR" dirty="0"/>
              <a:t>    resposta;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resposta = </a:t>
            </a:r>
            <a:r>
              <a:rPr lang="pt-BR" dirty="0" err="1"/>
              <a:t>sqrt</a:t>
            </a:r>
            <a:r>
              <a:rPr lang="pt-BR" dirty="0"/>
              <a:t> ((</a:t>
            </a:r>
            <a:r>
              <a:rPr lang="pt-BR" dirty="0" err="1"/>
              <a:t>double</a:t>
            </a:r>
            <a:r>
              <a:rPr lang="pt-BR" dirty="0"/>
              <a:t>)n);		//  converte n antes de usá-lo na 														função </a:t>
            </a:r>
            <a:r>
              <a:rPr lang="pt-BR" dirty="0" err="1"/>
              <a:t>sqrt</a:t>
            </a:r>
            <a:r>
              <a:rPr lang="pt-BR" dirty="0"/>
              <a:t> </a:t>
            </a:r>
          </a:p>
          <a:p>
            <a:pPr>
              <a:lnSpc>
                <a:spcPct val="150000"/>
              </a:lnSpc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26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Alocação Dinâmica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042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984738"/>
            <a:ext cx="8484577" cy="5609493"/>
          </a:xfrm>
        </p:spPr>
        <p:txBody>
          <a:bodyPr>
            <a:normAutofit/>
          </a:bodyPr>
          <a:lstStyle/>
          <a:p>
            <a:r>
              <a:rPr lang="pt-BR" sz="2900" b="1" dirty="0">
                <a:solidFill>
                  <a:srgbClr val="00B0F0"/>
                </a:solidFill>
              </a:rPr>
              <a:t>Função </a:t>
            </a:r>
            <a:r>
              <a:rPr lang="pt-BR" sz="2900" b="1" dirty="0" err="1">
                <a:solidFill>
                  <a:srgbClr val="00B0F0"/>
                </a:solidFill>
              </a:rPr>
              <a:t>malloc</a:t>
            </a:r>
            <a:r>
              <a:rPr lang="pt-BR" sz="2900" b="1" dirty="0">
                <a:solidFill>
                  <a:srgbClr val="00B0F0"/>
                </a:solidFill>
              </a:rPr>
              <a:t>( ) – exemplo 1</a:t>
            </a:r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Alocar espaço para </a:t>
            </a:r>
            <a:r>
              <a:rPr lang="pt-BR" sz="2000" dirty="0">
                <a:solidFill>
                  <a:srgbClr val="00B0F0"/>
                </a:solidFill>
              </a:rPr>
              <a:t>8</a:t>
            </a:r>
            <a:r>
              <a:rPr lang="pt-BR" sz="2000" dirty="0"/>
              <a:t> caracteres</a:t>
            </a:r>
          </a:p>
          <a:p>
            <a:endParaRPr lang="pt-BR" sz="2000" dirty="0"/>
          </a:p>
          <a:p>
            <a:pPr algn="just"/>
            <a:r>
              <a:rPr lang="pt-BR" sz="2000" dirty="0"/>
              <a:t>char *</a:t>
            </a:r>
            <a:r>
              <a:rPr lang="pt-BR" sz="2000" dirty="0" err="1"/>
              <a:t>ptr</a:t>
            </a:r>
            <a:r>
              <a:rPr lang="pt-BR" sz="2000" dirty="0"/>
              <a:t>=NULL;</a:t>
            </a:r>
          </a:p>
          <a:p>
            <a:pPr algn="just"/>
            <a:r>
              <a:rPr lang="pt-BR" sz="2000" dirty="0" err="1"/>
              <a:t>if</a:t>
            </a:r>
            <a:r>
              <a:rPr lang="pt-BR" sz="2000" dirty="0"/>
              <a:t>((</a:t>
            </a:r>
            <a:r>
              <a:rPr lang="pt-BR" sz="2000" dirty="0" err="1"/>
              <a:t>ptr</a:t>
            </a:r>
            <a:r>
              <a:rPr lang="pt-BR" sz="2000" dirty="0"/>
              <a:t> = (char*) </a:t>
            </a:r>
            <a:r>
              <a:rPr lang="pt-BR" sz="2000" dirty="0" err="1"/>
              <a:t>malloc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00B0F0"/>
                </a:solidFill>
              </a:rPr>
              <a:t>8</a:t>
            </a:r>
            <a:r>
              <a:rPr lang="pt-BR" sz="2000" dirty="0"/>
              <a:t>*</a:t>
            </a:r>
            <a:r>
              <a:rPr lang="pt-BR" sz="2000" dirty="0" err="1"/>
              <a:t>sizeof</a:t>
            </a:r>
            <a:r>
              <a:rPr lang="pt-BR" sz="2000" dirty="0"/>
              <a:t>(char)))==NULL)</a:t>
            </a:r>
          </a:p>
          <a:p>
            <a:pPr algn="just"/>
            <a:r>
              <a:rPr lang="pt-BR" sz="2000" dirty="0"/>
              <a:t>   </a:t>
            </a:r>
            <a:r>
              <a:rPr lang="pt-BR" sz="2000" dirty="0" err="1"/>
              <a:t>printf</a:t>
            </a:r>
            <a:r>
              <a:rPr lang="pt-BR" sz="2000" dirty="0"/>
              <a:t>(“\</a:t>
            </a:r>
            <a:r>
              <a:rPr lang="pt-BR" sz="2000" dirty="0" err="1"/>
              <a:t>nErro</a:t>
            </a:r>
            <a:r>
              <a:rPr lang="pt-BR" sz="2000" dirty="0"/>
              <a:t>”);</a:t>
            </a:r>
          </a:p>
          <a:p>
            <a:pPr>
              <a:lnSpc>
                <a:spcPct val="150000"/>
              </a:lnSpc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26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Alocação Dinâmica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4356587" y="1113023"/>
            <a:ext cx="4008818" cy="5481208"/>
            <a:chOff x="4356587" y="749053"/>
            <a:chExt cx="4008818" cy="5481208"/>
          </a:xfrm>
        </p:grpSpPr>
        <p:grpSp>
          <p:nvGrpSpPr>
            <p:cNvPr id="6" name="Agrupar 5"/>
            <p:cNvGrpSpPr/>
            <p:nvPr/>
          </p:nvGrpSpPr>
          <p:grpSpPr>
            <a:xfrm>
              <a:off x="6028926" y="1177855"/>
              <a:ext cx="1698063" cy="5052406"/>
              <a:chOff x="3722967" y="1330553"/>
              <a:chExt cx="1698063" cy="5052406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3732333" y="1330553"/>
                <a:ext cx="1679331" cy="50524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3735270" y="1390967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3732332" y="165557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3732331" y="193048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732333" y="221373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3729396" y="310264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3722967" y="2823290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732333" y="251238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3732333" y="339279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3741699" y="5028808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/>
            <p:cNvSpPr txBox="1"/>
            <p:nvPr/>
          </p:nvSpPr>
          <p:spPr>
            <a:xfrm>
              <a:off x="5390510" y="1146463"/>
              <a:ext cx="781443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900" dirty="0"/>
                <a:t>1000</a:t>
              </a:r>
            </a:p>
            <a:p>
              <a:endParaRPr lang="pt-BR" sz="20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448623" y="4810152"/>
              <a:ext cx="916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ptr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443291" y="4567568"/>
              <a:ext cx="1293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NULL 1000</a:t>
              </a:r>
            </a:p>
          </p:txBody>
        </p:sp>
        <p:cxnSp>
          <p:nvCxnSpPr>
            <p:cNvPr id="10" name="Conector de Seta Reta 9"/>
            <p:cNvCxnSpPr/>
            <p:nvPr/>
          </p:nvCxnSpPr>
          <p:spPr>
            <a:xfrm>
              <a:off x="4356587" y="1365743"/>
              <a:ext cx="105507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4781638" y="749053"/>
              <a:ext cx="5699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</a:t>
              </a:r>
              <a:r>
                <a:rPr lang="pt-BR" dirty="0" err="1"/>
                <a:t>ptr</a:t>
              </a:r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392385" y="1212440"/>
              <a:ext cx="88349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 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 </a:t>
              </a:r>
            </a:p>
            <a:p>
              <a:r>
                <a:rPr lang="pt-BR" dirty="0"/>
                <a:t>       </a:t>
              </a:r>
            </a:p>
            <a:p>
              <a:endParaRPr lang="pt-BR" dirty="0"/>
            </a:p>
          </p:txBody>
        </p:sp>
      </p:grpSp>
      <p:cxnSp>
        <p:nvCxnSpPr>
          <p:cNvPr id="29" name="Conector reto 28"/>
          <p:cNvCxnSpPr/>
          <p:nvPr/>
        </p:nvCxnSpPr>
        <p:spPr>
          <a:xfrm>
            <a:off x="6509112" y="5068866"/>
            <a:ext cx="475268" cy="5663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have Direita 1"/>
          <p:cNvSpPr/>
          <p:nvPr/>
        </p:nvSpPr>
        <p:spPr>
          <a:xfrm>
            <a:off x="7736355" y="1602239"/>
            <a:ext cx="422907" cy="2276733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" name="Imagem 37" descr="Forma&#10;&#10;Descrição gerada automaticamente com confiança baixa">
            <a:extLst>
              <a:ext uri="{FF2B5EF4-FFF2-40B4-BE49-F238E27FC236}">
                <a16:creationId xmlns:a16="http://schemas.microsoft.com/office/drawing/2014/main" id="{A019CAE2-27E8-47CD-B55F-6203AFABB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55877" y="1878187"/>
            <a:ext cx="273862" cy="273862"/>
          </a:xfrm>
          <a:prstGeom prst="rect">
            <a:avLst/>
          </a:prstGeom>
        </p:spPr>
      </p:pic>
      <p:pic>
        <p:nvPicPr>
          <p:cNvPr id="39" name="Imagem 38" descr="Forma&#10;&#10;Descrição gerada automaticamente com confiança baixa">
            <a:extLst>
              <a:ext uri="{FF2B5EF4-FFF2-40B4-BE49-F238E27FC236}">
                <a16:creationId xmlns:a16="http://schemas.microsoft.com/office/drawing/2014/main" id="{F8D6A618-770A-4C86-B741-B5D4F024F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49690" y="2177758"/>
            <a:ext cx="273862" cy="273862"/>
          </a:xfrm>
          <a:prstGeom prst="rect">
            <a:avLst/>
          </a:prstGeom>
        </p:spPr>
      </p:pic>
      <p:pic>
        <p:nvPicPr>
          <p:cNvPr id="40" name="Imagem 39" descr="Forma&#10;&#10;Descrição gerada automaticamente com confiança baixa">
            <a:extLst>
              <a:ext uri="{FF2B5EF4-FFF2-40B4-BE49-F238E27FC236}">
                <a16:creationId xmlns:a16="http://schemas.microsoft.com/office/drawing/2014/main" id="{84F5DBCA-A21B-4DAE-9C6F-39C79FD5B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50347" y="2441605"/>
            <a:ext cx="273862" cy="273862"/>
          </a:xfrm>
          <a:prstGeom prst="rect">
            <a:avLst/>
          </a:prstGeom>
        </p:spPr>
      </p:pic>
      <p:pic>
        <p:nvPicPr>
          <p:cNvPr id="41" name="Imagem 40" descr="Forma&#10;&#10;Descrição gerada automaticamente com confiança baixa">
            <a:extLst>
              <a:ext uri="{FF2B5EF4-FFF2-40B4-BE49-F238E27FC236}">
                <a16:creationId xmlns:a16="http://schemas.microsoft.com/office/drawing/2014/main" id="{96459C05-B49C-4B06-B6A7-E4FCC92F7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46746" y="1595138"/>
            <a:ext cx="273862" cy="273862"/>
          </a:xfrm>
          <a:prstGeom prst="rect">
            <a:avLst/>
          </a:prstGeom>
        </p:spPr>
      </p:pic>
      <p:pic>
        <p:nvPicPr>
          <p:cNvPr id="42" name="Imagem 41" descr="Forma&#10;&#10;Descrição gerada automaticamente com confiança baixa">
            <a:extLst>
              <a:ext uri="{FF2B5EF4-FFF2-40B4-BE49-F238E27FC236}">
                <a16:creationId xmlns:a16="http://schemas.microsoft.com/office/drawing/2014/main" id="{F52E5A5D-5F13-44BF-BCBF-072A17B4F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50347" y="2754772"/>
            <a:ext cx="273862" cy="273862"/>
          </a:xfrm>
          <a:prstGeom prst="rect">
            <a:avLst/>
          </a:prstGeom>
        </p:spPr>
      </p:pic>
      <p:pic>
        <p:nvPicPr>
          <p:cNvPr id="43" name="Imagem 42" descr="Forma&#10;&#10;Descrição gerada automaticamente com confiança baixa">
            <a:extLst>
              <a:ext uri="{FF2B5EF4-FFF2-40B4-BE49-F238E27FC236}">
                <a16:creationId xmlns:a16="http://schemas.microsoft.com/office/drawing/2014/main" id="{D625A955-5777-427F-A8A6-E660F141F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55877" y="3045974"/>
            <a:ext cx="273862" cy="273862"/>
          </a:xfrm>
          <a:prstGeom prst="rect">
            <a:avLst/>
          </a:prstGeom>
        </p:spPr>
      </p:pic>
      <p:pic>
        <p:nvPicPr>
          <p:cNvPr id="44" name="Imagem 43" descr="Forma&#10;&#10;Descrição gerada automaticamente com confiança baixa">
            <a:extLst>
              <a:ext uri="{FF2B5EF4-FFF2-40B4-BE49-F238E27FC236}">
                <a16:creationId xmlns:a16="http://schemas.microsoft.com/office/drawing/2014/main" id="{688BF8B3-9CD4-4366-91CB-CCE53DDDE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59278" y="3327271"/>
            <a:ext cx="273862" cy="273862"/>
          </a:xfrm>
          <a:prstGeom prst="rect">
            <a:avLst/>
          </a:prstGeom>
        </p:spPr>
      </p:pic>
      <p:pic>
        <p:nvPicPr>
          <p:cNvPr id="45" name="Imagem 44" descr="Forma&#10;&#10;Descrição gerada automaticamente com confiança baixa">
            <a:extLst>
              <a:ext uri="{FF2B5EF4-FFF2-40B4-BE49-F238E27FC236}">
                <a16:creationId xmlns:a16="http://schemas.microsoft.com/office/drawing/2014/main" id="{1CC7D1CC-F3FB-41F8-93CA-8F3B42AE6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62215" y="3608044"/>
            <a:ext cx="273862" cy="27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24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984738"/>
            <a:ext cx="8484577" cy="5609493"/>
          </a:xfrm>
        </p:spPr>
        <p:txBody>
          <a:bodyPr>
            <a:normAutofit/>
          </a:bodyPr>
          <a:lstStyle/>
          <a:p>
            <a:r>
              <a:rPr lang="pt-BR" sz="2900" b="1" dirty="0">
                <a:solidFill>
                  <a:srgbClr val="00B0F0"/>
                </a:solidFill>
              </a:rPr>
              <a:t>Função </a:t>
            </a:r>
            <a:r>
              <a:rPr lang="pt-BR" sz="2900" b="1" dirty="0" err="1">
                <a:solidFill>
                  <a:srgbClr val="00B0F0"/>
                </a:solidFill>
              </a:rPr>
              <a:t>malloc</a:t>
            </a:r>
            <a:r>
              <a:rPr lang="pt-BR" sz="2900" b="1" dirty="0">
                <a:solidFill>
                  <a:srgbClr val="00B0F0"/>
                </a:solidFill>
              </a:rPr>
              <a:t>( ) – exemplo 2</a:t>
            </a:r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Alocar espaço para </a:t>
            </a:r>
            <a:r>
              <a:rPr lang="pt-BR" sz="2000" dirty="0">
                <a:solidFill>
                  <a:srgbClr val="00B0F0"/>
                </a:solidFill>
              </a:rPr>
              <a:t>2</a:t>
            </a:r>
            <a:r>
              <a:rPr lang="pt-BR" sz="2000" dirty="0"/>
              <a:t> números inteiros</a:t>
            </a:r>
          </a:p>
          <a:p>
            <a:endParaRPr lang="pt-BR" sz="2000" dirty="0"/>
          </a:p>
          <a:p>
            <a:pPr algn="just"/>
            <a:r>
              <a:rPr lang="pt-BR" sz="2000" dirty="0" err="1"/>
              <a:t>int</a:t>
            </a:r>
            <a:r>
              <a:rPr lang="pt-BR" sz="2000" dirty="0"/>
              <a:t> *</a:t>
            </a:r>
            <a:r>
              <a:rPr lang="pt-BR" sz="2000" dirty="0" err="1"/>
              <a:t>ptr</a:t>
            </a:r>
            <a:r>
              <a:rPr lang="pt-BR" sz="2000" dirty="0"/>
              <a:t>=NULL;</a:t>
            </a:r>
          </a:p>
          <a:p>
            <a:pPr algn="just"/>
            <a:r>
              <a:rPr lang="pt-BR" sz="2000" dirty="0" err="1"/>
              <a:t>if</a:t>
            </a:r>
            <a:r>
              <a:rPr lang="pt-BR" sz="2000" dirty="0"/>
              <a:t>((</a:t>
            </a:r>
            <a:r>
              <a:rPr lang="pt-BR" sz="2000" dirty="0" err="1"/>
              <a:t>ptr</a:t>
            </a:r>
            <a:r>
              <a:rPr lang="pt-BR" sz="2000" dirty="0"/>
              <a:t> = (</a:t>
            </a:r>
            <a:r>
              <a:rPr lang="pt-BR" sz="2000" dirty="0" err="1"/>
              <a:t>int</a:t>
            </a:r>
            <a:r>
              <a:rPr lang="pt-BR" sz="2000" dirty="0"/>
              <a:t>*) </a:t>
            </a:r>
            <a:r>
              <a:rPr lang="pt-BR" sz="2000" dirty="0" err="1"/>
              <a:t>malloc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00B0F0"/>
                </a:solidFill>
              </a:rPr>
              <a:t>2</a:t>
            </a:r>
            <a:r>
              <a:rPr lang="pt-BR" sz="2000" dirty="0"/>
              <a:t>*</a:t>
            </a:r>
            <a:r>
              <a:rPr lang="pt-BR" sz="2000" dirty="0" err="1"/>
              <a:t>sizeof</a:t>
            </a:r>
            <a:r>
              <a:rPr lang="pt-BR" sz="2000" dirty="0"/>
              <a:t>(</a:t>
            </a:r>
            <a:r>
              <a:rPr lang="pt-BR" sz="2000" dirty="0" err="1"/>
              <a:t>int</a:t>
            </a:r>
            <a:r>
              <a:rPr lang="pt-BR" sz="2000" dirty="0"/>
              <a:t>)))==NULL)</a:t>
            </a:r>
          </a:p>
          <a:p>
            <a:pPr algn="just"/>
            <a:r>
              <a:rPr lang="pt-BR" sz="2000" dirty="0"/>
              <a:t>   </a:t>
            </a:r>
            <a:r>
              <a:rPr lang="pt-BR" sz="2000" dirty="0" err="1"/>
              <a:t>printf</a:t>
            </a:r>
            <a:r>
              <a:rPr lang="pt-BR" sz="2000" dirty="0"/>
              <a:t>(“\</a:t>
            </a:r>
            <a:r>
              <a:rPr lang="pt-BR" sz="2000" dirty="0" err="1"/>
              <a:t>nErro</a:t>
            </a:r>
            <a:r>
              <a:rPr lang="pt-BR" sz="2000" dirty="0"/>
              <a:t>”);</a:t>
            </a:r>
          </a:p>
          <a:p>
            <a:pPr>
              <a:lnSpc>
                <a:spcPct val="150000"/>
              </a:lnSpc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26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Alocação Dinâmica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4356587" y="1113023"/>
            <a:ext cx="4008818" cy="5481208"/>
            <a:chOff x="4356587" y="749053"/>
            <a:chExt cx="4008818" cy="5481208"/>
          </a:xfrm>
        </p:grpSpPr>
        <p:grpSp>
          <p:nvGrpSpPr>
            <p:cNvPr id="6" name="Agrupar 5"/>
            <p:cNvGrpSpPr/>
            <p:nvPr/>
          </p:nvGrpSpPr>
          <p:grpSpPr>
            <a:xfrm>
              <a:off x="6028926" y="1177855"/>
              <a:ext cx="1698063" cy="5052406"/>
              <a:chOff x="3722967" y="1330553"/>
              <a:chExt cx="1698063" cy="5052406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3732333" y="1330553"/>
                <a:ext cx="1679331" cy="50524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3735270" y="1390967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3732332" y="165557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3732331" y="193048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732333" y="221373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3729396" y="310264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3722967" y="2823290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732333" y="251238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3732333" y="339279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3741699" y="5028808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/>
            <p:cNvSpPr txBox="1"/>
            <p:nvPr/>
          </p:nvSpPr>
          <p:spPr>
            <a:xfrm>
              <a:off x="5390510" y="1146463"/>
              <a:ext cx="781443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900" dirty="0"/>
                <a:t>1000</a:t>
              </a:r>
            </a:p>
            <a:p>
              <a:endParaRPr lang="pt-BR" sz="20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448623" y="4810152"/>
              <a:ext cx="916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ptr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443291" y="4567568"/>
              <a:ext cx="1293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NULL 1000</a:t>
              </a:r>
            </a:p>
          </p:txBody>
        </p:sp>
        <p:cxnSp>
          <p:nvCxnSpPr>
            <p:cNvPr id="10" name="Conector de Seta Reta 9"/>
            <p:cNvCxnSpPr/>
            <p:nvPr/>
          </p:nvCxnSpPr>
          <p:spPr>
            <a:xfrm>
              <a:off x="4356587" y="1365743"/>
              <a:ext cx="105507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4781638" y="749053"/>
              <a:ext cx="5699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</a:t>
              </a:r>
              <a:r>
                <a:rPr lang="pt-BR" dirty="0" err="1"/>
                <a:t>ptr</a:t>
              </a:r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392385" y="1212440"/>
              <a:ext cx="88349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 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 </a:t>
              </a:r>
            </a:p>
            <a:p>
              <a:r>
                <a:rPr lang="pt-BR" dirty="0"/>
                <a:t>       </a:t>
              </a:r>
            </a:p>
            <a:p>
              <a:endParaRPr lang="pt-BR" dirty="0"/>
            </a:p>
          </p:txBody>
        </p:sp>
      </p:grpSp>
      <p:cxnSp>
        <p:nvCxnSpPr>
          <p:cNvPr id="29" name="Conector reto 28"/>
          <p:cNvCxnSpPr/>
          <p:nvPr/>
        </p:nvCxnSpPr>
        <p:spPr>
          <a:xfrm>
            <a:off x="6509112" y="5068866"/>
            <a:ext cx="475268" cy="5663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have Direita 1"/>
          <p:cNvSpPr/>
          <p:nvPr/>
        </p:nvSpPr>
        <p:spPr>
          <a:xfrm>
            <a:off x="7736355" y="1602239"/>
            <a:ext cx="422907" cy="2276733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/>
          <p:cNvCxnSpPr/>
          <p:nvPr/>
        </p:nvCxnSpPr>
        <p:spPr>
          <a:xfrm flipV="1">
            <a:off x="6019560" y="2709207"/>
            <a:ext cx="1823178" cy="578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Imagem 26" descr="Forma&#10;&#10;Descrição gerada automaticamente com confiança baixa">
            <a:extLst>
              <a:ext uri="{FF2B5EF4-FFF2-40B4-BE49-F238E27FC236}">
                <a16:creationId xmlns:a16="http://schemas.microsoft.com/office/drawing/2014/main" id="{D8FD85E3-9E21-4370-9903-F846AB52B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26046" y="1770943"/>
            <a:ext cx="759785" cy="759785"/>
          </a:xfrm>
          <a:prstGeom prst="rect">
            <a:avLst/>
          </a:prstGeom>
        </p:spPr>
      </p:pic>
      <p:pic>
        <p:nvPicPr>
          <p:cNvPr id="28" name="Imagem 27" descr="Forma&#10;&#10;Descrição gerada automaticamente com confiança baixa">
            <a:extLst>
              <a:ext uri="{FF2B5EF4-FFF2-40B4-BE49-F238E27FC236}">
                <a16:creationId xmlns:a16="http://schemas.microsoft.com/office/drawing/2014/main" id="{C58BAF7D-DAE9-4E2B-B757-9460C505F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51978" y="2940253"/>
            <a:ext cx="730328" cy="73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27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984738"/>
            <a:ext cx="8484577" cy="5609493"/>
          </a:xfrm>
        </p:spPr>
        <p:txBody>
          <a:bodyPr>
            <a:normAutofit/>
          </a:bodyPr>
          <a:lstStyle/>
          <a:p>
            <a:r>
              <a:rPr lang="pt-BR" sz="2900" b="1" dirty="0">
                <a:solidFill>
                  <a:srgbClr val="00B0F0"/>
                </a:solidFill>
              </a:rPr>
              <a:t>Função </a:t>
            </a:r>
            <a:r>
              <a:rPr lang="pt-BR" sz="2900" b="1" dirty="0" err="1">
                <a:solidFill>
                  <a:srgbClr val="00B0F0"/>
                </a:solidFill>
              </a:rPr>
              <a:t>malloc</a:t>
            </a:r>
            <a:r>
              <a:rPr lang="pt-BR" sz="2900" b="1" dirty="0">
                <a:solidFill>
                  <a:srgbClr val="00B0F0"/>
                </a:solidFill>
              </a:rPr>
              <a:t>( ) – exemplo 3</a:t>
            </a:r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Alocar espaço para </a:t>
            </a:r>
            <a:r>
              <a:rPr lang="pt-BR" sz="2000" dirty="0">
                <a:solidFill>
                  <a:srgbClr val="00B0F0"/>
                </a:solidFill>
              </a:rPr>
              <a:t>1</a:t>
            </a:r>
            <a:r>
              <a:rPr lang="pt-BR" sz="2000" dirty="0"/>
              <a:t> número </a:t>
            </a:r>
            <a:r>
              <a:rPr lang="pt-BR" sz="2000" dirty="0" err="1"/>
              <a:t>double</a:t>
            </a:r>
            <a:endParaRPr lang="pt-BR" sz="2000" dirty="0"/>
          </a:p>
          <a:p>
            <a:endParaRPr lang="pt-BR" sz="2000" dirty="0"/>
          </a:p>
          <a:p>
            <a:pPr algn="just"/>
            <a:r>
              <a:rPr lang="pt-BR" sz="2000" dirty="0" err="1"/>
              <a:t>double</a:t>
            </a:r>
            <a:r>
              <a:rPr lang="pt-BR" sz="2000" dirty="0"/>
              <a:t> *</a:t>
            </a:r>
            <a:r>
              <a:rPr lang="pt-BR" sz="2000" dirty="0" err="1"/>
              <a:t>ptr</a:t>
            </a:r>
            <a:r>
              <a:rPr lang="pt-BR" sz="2000" dirty="0"/>
              <a:t>=NULL;</a:t>
            </a:r>
          </a:p>
          <a:p>
            <a:pPr algn="just"/>
            <a:r>
              <a:rPr lang="pt-BR" sz="2000" dirty="0" err="1"/>
              <a:t>if</a:t>
            </a:r>
            <a:r>
              <a:rPr lang="pt-BR" sz="2000" dirty="0"/>
              <a:t>((</a:t>
            </a:r>
            <a:r>
              <a:rPr lang="pt-BR" sz="2000" dirty="0" err="1"/>
              <a:t>ptr</a:t>
            </a:r>
            <a:r>
              <a:rPr lang="pt-BR" sz="2000" dirty="0"/>
              <a:t> = (</a:t>
            </a:r>
            <a:r>
              <a:rPr lang="pt-BR" sz="2000" dirty="0" err="1"/>
              <a:t>double</a:t>
            </a:r>
            <a:r>
              <a:rPr lang="pt-BR" sz="2000" dirty="0"/>
              <a:t>*) </a:t>
            </a:r>
            <a:r>
              <a:rPr lang="pt-BR" sz="2000" dirty="0" err="1"/>
              <a:t>malloc</a:t>
            </a:r>
            <a:r>
              <a:rPr lang="pt-BR" sz="2000" dirty="0"/>
              <a:t>(</a:t>
            </a:r>
            <a:r>
              <a:rPr lang="pt-BR" sz="2000" dirty="0" err="1"/>
              <a:t>sizeof</a:t>
            </a:r>
            <a:r>
              <a:rPr lang="pt-BR" sz="2000" dirty="0"/>
              <a:t>(</a:t>
            </a:r>
            <a:r>
              <a:rPr lang="pt-BR" sz="2000" dirty="0" err="1"/>
              <a:t>double</a:t>
            </a:r>
            <a:r>
              <a:rPr lang="pt-BR" sz="2000" dirty="0"/>
              <a:t>)))==NULL)</a:t>
            </a:r>
          </a:p>
          <a:p>
            <a:pPr algn="just"/>
            <a:r>
              <a:rPr lang="pt-BR" sz="2000" dirty="0"/>
              <a:t>   </a:t>
            </a:r>
            <a:r>
              <a:rPr lang="pt-BR" sz="2000" dirty="0" err="1"/>
              <a:t>printf</a:t>
            </a:r>
            <a:r>
              <a:rPr lang="pt-BR" sz="2000" dirty="0"/>
              <a:t>(“\</a:t>
            </a:r>
            <a:r>
              <a:rPr lang="pt-BR" sz="2000" dirty="0" err="1"/>
              <a:t>nErro</a:t>
            </a:r>
            <a:r>
              <a:rPr lang="pt-BR" sz="2000" dirty="0"/>
              <a:t>”);</a:t>
            </a:r>
          </a:p>
          <a:p>
            <a:pPr>
              <a:lnSpc>
                <a:spcPct val="150000"/>
              </a:lnSpc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26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Alocação Dinâmica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4356587" y="1113023"/>
            <a:ext cx="4008818" cy="5481208"/>
            <a:chOff x="4356587" y="749053"/>
            <a:chExt cx="4008818" cy="5481208"/>
          </a:xfrm>
        </p:grpSpPr>
        <p:grpSp>
          <p:nvGrpSpPr>
            <p:cNvPr id="6" name="Agrupar 5"/>
            <p:cNvGrpSpPr/>
            <p:nvPr/>
          </p:nvGrpSpPr>
          <p:grpSpPr>
            <a:xfrm>
              <a:off x="6028926" y="1177855"/>
              <a:ext cx="1698063" cy="5052406"/>
              <a:chOff x="3722967" y="1330553"/>
              <a:chExt cx="1698063" cy="5052406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3732333" y="1330553"/>
                <a:ext cx="1679331" cy="50524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3735270" y="1390967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3732332" y="165557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3732331" y="193048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732333" y="221373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3729396" y="310264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3722967" y="2823290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732333" y="251238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3732333" y="339279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3741699" y="5028808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/>
            <p:cNvSpPr txBox="1"/>
            <p:nvPr/>
          </p:nvSpPr>
          <p:spPr>
            <a:xfrm>
              <a:off x="5390510" y="1146463"/>
              <a:ext cx="781443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900" dirty="0"/>
                <a:t>1000</a:t>
              </a:r>
            </a:p>
            <a:p>
              <a:endParaRPr lang="pt-BR" sz="20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448623" y="4810152"/>
              <a:ext cx="916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ptr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443291" y="4567568"/>
              <a:ext cx="1293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NULL 1000</a:t>
              </a:r>
            </a:p>
          </p:txBody>
        </p:sp>
        <p:cxnSp>
          <p:nvCxnSpPr>
            <p:cNvPr id="10" name="Conector de Seta Reta 9"/>
            <p:cNvCxnSpPr/>
            <p:nvPr/>
          </p:nvCxnSpPr>
          <p:spPr>
            <a:xfrm>
              <a:off x="4356587" y="1365743"/>
              <a:ext cx="105507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4781638" y="749053"/>
              <a:ext cx="5699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</a:t>
              </a:r>
              <a:r>
                <a:rPr lang="pt-BR" dirty="0" err="1"/>
                <a:t>ptr</a:t>
              </a:r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392385" y="1212440"/>
              <a:ext cx="88349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 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 </a:t>
              </a:r>
            </a:p>
            <a:p>
              <a:r>
                <a:rPr lang="pt-BR" dirty="0"/>
                <a:t>       </a:t>
              </a:r>
            </a:p>
            <a:p>
              <a:endParaRPr lang="pt-BR" dirty="0"/>
            </a:p>
          </p:txBody>
        </p:sp>
      </p:grpSp>
      <p:cxnSp>
        <p:nvCxnSpPr>
          <p:cNvPr id="29" name="Conector reto 28"/>
          <p:cNvCxnSpPr/>
          <p:nvPr/>
        </p:nvCxnSpPr>
        <p:spPr>
          <a:xfrm>
            <a:off x="6509112" y="5068866"/>
            <a:ext cx="475268" cy="5663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have Direita 1"/>
          <p:cNvSpPr/>
          <p:nvPr/>
        </p:nvSpPr>
        <p:spPr>
          <a:xfrm>
            <a:off x="7736355" y="1602239"/>
            <a:ext cx="422907" cy="2276733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 descr="Forma&#10;&#10;Descrição gerada automaticamente com confiança baixa">
            <a:extLst>
              <a:ext uri="{FF2B5EF4-FFF2-40B4-BE49-F238E27FC236}">
                <a16:creationId xmlns:a16="http://schemas.microsoft.com/office/drawing/2014/main" id="{8B0287D7-4B89-4A27-851B-D5AB5DC41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09166" y="1907791"/>
            <a:ext cx="1556313" cy="155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09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1019593"/>
            <a:ext cx="8229600" cy="5205104"/>
          </a:xfrm>
        </p:spPr>
        <p:txBody>
          <a:bodyPr>
            <a:normAutofit fontScale="85000" lnSpcReduction="10000"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Função </a:t>
            </a:r>
            <a:r>
              <a:rPr lang="pt-BR" b="1" dirty="0" err="1">
                <a:solidFill>
                  <a:srgbClr val="00B0F0"/>
                </a:solidFill>
              </a:rPr>
              <a:t>calloc</a:t>
            </a:r>
            <a:r>
              <a:rPr lang="pt-BR" b="1" dirty="0">
                <a:solidFill>
                  <a:srgbClr val="00B0F0"/>
                </a:solidFill>
              </a:rPr>
              <a:t>( )</a:t>
            </a:r>
          </a:p>
          <a:p>
            <a:r>
              <a:rPr lang="pt-BR" b="1" dirty="0"/>
              <a:t>Arquivo de cabeçalho</a:t>
            </a:r>
            <a:r>
              <a:rPr lang="pt-BR" dirty="0"/>
              <a:t>:	</a:t>
            </a:r>
            <a:r>
              <a:rPr lang="pt-BR" dirty="0" err="1"/>
              <a:t>stdlib.h</a:t>
            </a:r>
            <a:endParaRPr lang="pt-BR" dirty="0"/>
          </a:p>
          <a:p>
            <a:r>
              <a:rPr lang="pt-BR" b="1" dirty="0"/>
              <a:t>sintaxe:</a:t>
            </a:r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*	</a:t>
            </a:r>
            <a:r>
              <a:rPr lang="pt-BR" dirty="0" err="1"/>
              <a:t>calloc</a:t>
            </a:r>
            <a:r>
              <a:rPr lang="pt-BR" dirty="0"/>
              <a:t>(num, tamanho);</a:t>
            </a:r>
          </a:p>
          <a:p>
            <a:endParaRPr lang="pt-BR" dirty="0"/>
          </a:p>
          <a:p>
            <a:r>
              <a:rPr lang="pt-BR" dirty="0"/>
              <a:t>onde:</a:t>
            </a:r>
          </a:p>
          <a:p>
            <a:pPr algn="just"/>
            <a:r>
              <a:rPr lang="pt-BR" b="1" dirty="0"/>
              <a:t>num</a:t>
            </a:r>
            <a:r>
              <a:rPr lang="pt-BR" dirty="0"/>
              <a:t> - corresponde a um inteiro sem sinal, é o número quantidade de objetos para os quais a memória deve ser alocada.</a:t>
            </a:r>
          </a:p>
          <a:p>
            <a:pPr algn="just"/>
            <a:r>
              <a:rPr lang="pt-BR" b="1" dirty="0"/>
              <a:t>tamanho</a:t>
            </a:r>
            <a:r>
              <a:rPr lang="pt-BR" dirty="0"/>
              <a:t> - corresponde a um inteiro sem sinal, é o tamanho de cada objeto em bytes.</a:t>
            </a:r>
          </a:p>
          <a:p>
            <a:pPr algn="just"/>
            <a:r>
              <a:rPr lang="pt-BR" dirty="0"/>
              <a:t>Se a alocação for bem-sucedida, toda a memória alocada e a função retorna um ponteiro para </a:t>
            </a:r>
            <a:r>
              <a:rPr lang="pt-BR" b="1" dirty="0" err="1"/>
              <a:t>void</a:t>
            </a:r>
            <a:r>
              <a:rPr lang="pt-BR" dirty="0"/>
              <a:t> para o primeiro byte. Se a alocação fracassar ou se num ou tamanho forem iguais a zero, a função retorna NULL.</a:t>
            </a:r>
          </a:p>
          <a:p>
            <a:r>
              <a:rPr lang="pt-BR" dirty="0"/>
              <a:t> </a:t>
            </a:r>
          </a:p>
          <a:p>
            <a:r>
              <a:rPr lang="en-US" b="1" dirty="0">
                <a:sym typeface="Symbol" panose="05050102010706020507" pitchFamily="18" charset="2"/>
              </a:rPr>
              <a:t></a:t>
            </a:r>
            <a:r>
              <a:rPr lang="en-US" b="1" dirty="0"/>
              <a:t> </a:t>
            </a:r>
            <a:r>
              <a:rPr lang="en-US" b="1" dirty="0" err="1"/>
              <a:t>Devemos</a:t>
            </a:r>
            <a:r>
              <a:rPr lang="en-US" b="1" dirty="0"/>
              <a:t> </a:t>
            </a:r>
            <a:r>
              <a:rPr lang="en-US" b="1" dirty="0" err="1"/>
              <a:t>usar</a:t>
            </a:r>
            <a:r>
              <a:rPr lang="en-US" b="1" dirty="0"/>
              <a:t> o </a:t>
            </a:r>
            <a:r>
              <a:rPr lang="en-US" b="1" dirty="0" err="1"/>
              <a:t>operador</a:t>
            </a:r>
            <a:r>
              <a:rPr lang="en-US" b="1" dirty="0"/>
              <a:t> </a:t>
            </a:r>
            <a:r>
              <a:rPr lang="en-US" i="1" dirty="0" err="1">
                <a:solidFill>
                  <a:srgbClr val="00B0F0"/>
                </a:solidFill>
              </a:rPr>
              <a:t>molde</a:t>
            </a:r>
            <a:r>
              <a:rPr lang="en-US" dirty="0"/>
              <a:t> </a:t>
            </a:r>
            <a:r>
              <a:rPr lang="en-US" b="1" dirty="0"/>
              <a:t>se </a:t>
            </a:r>
            <a:r>
              <a:rPr lang="en-US" b="1" dirty="0" err="1"/>
              <a:t>quisermos</a:t>
            </a:r>
            <a:r>
              <a:rPr lang="en-US" b="1" dirty="0"/>
              <a:t> um </a:t>
            </a:r>
            <a:r>
              <a:rPr lang="en-US" b="1" dirty="0" err="1"/>
              <a:t>ponteiro</a:t>
            </a:r>
            <a:r>
              <a:rPr lang="en-US" b="1" dirty="0"/>
              <a:t> para um </a:t>
            </a:r>
            <a:r>
              <a:rPr lang="en-US" b="1" dirty="0" err="1"/>
              <a:t>tipo</a:t>
            </a:r>
            <a:r>
              <a:rPr lang="en-US" b="1" dirty="0"/>
              <a:t> </a:t>
            </a:r>
            <a:r>
              <a:rPr lang="en-US" b="1" dirty="0" err="1"/>
              <a:t>diferente</a:t>
            </a:r>
            <a:endParaRPr lang="pt-BR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Alocação Dinâmica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867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984738"/>
            <a:ext cx="8484577" cy="5609493"/>
          </a:xfrm>
        </p:spPr>
        <p:txBody>
          <a:bodyPr>
            <a:normAutofit lnSpcReduction="10000"/>
          </a:bodyPr>
          <a:lstStyle/>
          <a:p>
            <a:r>
              <a:rPr lang="pt-BR" sz="2900" b="1" dirty="0">
                <a:solidFill>
                  <a:srgbClr val="00B0F0"/>
                </a:solidFill>
              </a:rPr>
              <a:t>Função </a:t>
            </a:r>
            <a:r>
              <a:rPr lang="pt-BR" sz="2900" b="1" dirty="0" err="1">
                <a:solidFill>
                  <a:srgbClr val="00B0F0"/>
                </a:solidFill>
              </a:rPr>
              <a:t>calloc</a:t>
            </a:r>
            <a:r>
              <a:rPr lang="pt-BR" sz="2900" b="1" dirty="0">
                <a:solidFill>
                  <a:srgbClr val="00B0F0"/>
                </a:solidFill>
              </a:rPr>
              <a:t>( ) – exemplos</a:t>
            </a:r>
            <a:endParaRPr lang="pt-BR" sz="2900" b="1" dirty="0">
              <a:solidFill>
                <a:srgbClr val="FFC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Alocar espaço para 8 caracteres</a:t>
            </a:r>
          </a:p>
          <a:p>
            <a:pPr algn="just"/>
            <a:r>
              <a:rPr lang="pt-BR" sz="2000" dirty="0"/>
              <a:t>char *</a:t>
            </a:r>
            <a:r>
              <a:rPr lang="pt-BR" sz="2000" dirty="0" err="1"/>
              <a:t>ptr</a:t>
            </a:r>
            <a:r>
              <a:rPr lang="pt-BR" sz="2000" dirty="0"/>
              <a:t>=NULL;</a:t>
            </a:r>
          </a:p>
          <a:p>
            <a:pPr algn="just"/>
            <a:r>
              <a:rPr lang="pt-BR" sz="2000" dirty="0" err="1"/>
              <a:t>if</a:t>
            </a:r>
            <a:r>
              <a:rPr lang="pt-BR" sz="2000" dirty="0"/>
              <a:t>((</a:t>
            </a:r>
            <a:r>
              <a:rPr lang="pt-BR" sz="2000" dirty="0" err="1"/>
              <a:t>ptr</a:t>
            </a:r>
            <a:r>
              <a:rPr lang="pt-BR" sz="2000" dirty="0"/>
              <a:t> = (char*) </a:t>
            </a:r>
            <a:r>
              <a:rPr lang="pt-BR" sz="2000" dirty="0" err="1"/>
              <a:t>calloc</a:t>
            </a:r>
            <a:r>
              <a:rPr lang="pt-BR" sz="2000" dirty="0"/>
              <a:t>(8,sizeof(char)))==NULL)</a:t>
            </a:r>
          </a:p>
          <a:p>
            <a:pPr algn="just"/>
            <a:r>
              <a:rPr lang="pt-BR" sz="2000" dirty="0"/>
              <a:t>   </a:t>
            </a:r>
            <a:r>
              <a:rPr lang="pt-BR" sz="2000" dirty="0" err="1"/>
              <a:t>printf</a:t>
            </a:r>
            <a:r>
              <a:rPr lang="pt-BR" sz="2000" dirty="0"/>
              <a:t>(“\</a:t>
            </a:r>
            <a:r>
              <a:rPr lang="pt-BR" sz="2000" dirty="0" err="1"/>
              <a:t>nErro</a:t>
            </a:r>
            <a:r>
              <a:rPr lang="pt-BR" sz="2000" dirty="0"/>
              <a:t>”);</a:t>
            </a:r>
          </a:p>
          <a:p>
            <a:pPr algn="just"/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Alocar espaço para 2 números inteiros</a:t>
            </a:r>
          </a:p>
          <a:p>
            <a:pPr algn="just"/>
            <a:r>
              <a:rPr lang="pt-BR" sz="2000" dirty="0" err="1"/>
              <a:t>int</a:t>
            </a:r>
            <a:r>
              <a:rPr lang="pt-BR" sz="2000" dirty="0"/>
              <a:t> *</a:t>
            </a:r>
            <a:r>
              <a:rPr lang="pt-BR" sz="2000" dirty="0" err="1"/>
              <a:t>ptr</a:t>
            </a:r>
            <a:r>
              <a:rPr lang="pt-BR" sz="2000" dirty="0"/>
              <a:t>=NULL;</a:t>
            </a:r>
          </a:p>
          <a:p>
            <a:pPr algn="just"/>
            <a:r>
              <a:rPr lang="pt-BR" sz="2000" dirty="0" err="1"/>
              <a:t>if</a:t>
            </a:r>
            <a:r>
              <a:rPr lang="pt-BR" sz="2000" dirty="0"/>
              <a:t>((</a:t>
            </a:r>
            <a:r>
              <a:rPr lang="pt-BR" sz="2000" dirty="0" err="1"/>
              <a:t>ptr</a:t>
            </a:r>
            <a:r>
              <a:rPr lang="pt-BR" sz="2000" dirty="0"/>
              <a:t> = (</a:t>
            </a:r>
            <a:r>
              <a:rPr lang="pt-BR" sz="2000" dirty="0" err="1"/>
              <a:t>int</a:t>
            </a:r>
            <a:r>
              <a:rPr lang="pt-BR" sz="2000" dirty="0"/>
              <a:t>*) </a:t>
            </a:r>
            <a:r>
              <a:rPr lang="pt-BR" sz="2000" dirty="0" err="1"/>
              <a:t>calloc</a:t>
            </a:r>
            <a:r>
              <a:rPr lang="pt-BR" sz="2000" dirty="0"/>
              <a:t>(2,sizeof(</a:t>
            </a:r>
            <a:r>
              <a:rPr lang="pt-BR" sz="2000" dirty="0" err="1"/>
              <a:t>int</a:t>
            </a:r>
            <a:r>
              <a:rPr lang="pt-BR" sz="2000" dirty="0"/>
              <a:t>)))==NULL)</a:t>
            </a:r>
          </a:p>
          <a:p>
            <a:pPr algn="just"/>
            <a:r>
              <a:rPr lang="pt-BR" sz="2000" dirty="0"/>
              <a:t>   </a:t>
            </a:r>
            <a:r>
              <a:rPr lang="pt-BR" sz="2000" dirty="0" err="1"/>
              <a:t>printf</a:t>
            </a:r>
            <a:r>
              <a:rPr lang="pt-BR" sz="2000" dirty="0"/>
              <a:t>(“\</a:t>
            </a:r>
            <a:r>
              <a:rPr lang="pt-BR" sz="2000" dirty="0" err="1"/>
              <a:t>nErro</a:t>
            </a:r>
            <a:r>
              <a:rPr lang="pt-BR" sz="2000" dirty="0"/>
              <a:t>”);</a:t>
            </a:r>
          </a:p>
          <a:p>
            <a:pPr algn="just"/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Alocar espaço para 1 número </a:t>
            </a:r>
            <a:r>
              <a:rPr lang="pt-BR" sz="2000" dirty="0" err="1"/>
              <a:t>double</a:t>
            </a:r>
            <a:endParaRPr lang="pt-BR" sz="2000" dirty="0"/>
          </a:p>
          <a:p>
            <a:pPr algn="just"/>
            <a:r>
              <a:rPr lang="pt-BR" sz="2000" dirty="0" err="1"/>
              <a:t>double</a:t>
            </a:r>
            <a:r>
              <a:rPr lang="pt-BR" sz="2000" dirty="0"/>
              <a:t> *</a:t>
            </a:r>
            <a:r>
              <a:rPr lang="pt-BR" sz="2000" dirty="0" err="1"/>
              <a:t>ptr</a:t>
            </a:r>
            <a:r>
              <a:rPr lang="pt-BR" sz="2000" dirty="0"/>
              <a:t>=NULL;</a:t>
            </a:r>
          </a:p>
          <a:p>
            <a:pPr algn="just"/>
            <a:r>
              <a:rPr lang="pt-BR" sz="2000" dirty="0" err="1"/>
              <a:t>if</a:t>
            </a:r>
            <a:r>
              <a:rPr lang="pt-BR" sz="2000" dirty="0"/>
              <a:t>((</a:t>
            </a:r>
            <a:r>
              <a:rPr lang="pt-BR" sz="2000" dirty="0" err="1"/>
              <a:t>ptr</a:t>
            </a:r>
            <a:r>
              <a:rPr lang="pt-BR" sz="2000" dirty="0"/>
              <a:t> = (</a:t>
            </a:r>
            <a:r>
              <a:rPr lang="pt-BR" sz="2000" dirty="0" err="1"/>
              <a:t>double</a:t>
            </a:r>
            <a:r>
              <a:rPr lang="pt-BR" sz="2000" dirty="0"/>
              <a:t>*) </a:t>
            </a:r>
            <a:r>
              <a:rPr lang="pt-BR" sz="2000" dirty="0" err="1"/>
              <a:t>calloc</a:t>
            </a:r>
            <a:r>
              <a:rPr lang="pt-BR" sz="2000" dirty="0"/>
              <a:t>(</a:t>
            </a:r>
            <a:r>
              <a:rPr lang="pt-BR" sz="2000" dirty="0" err="1"/>
              <a:t>sizeof</a:t>
            </a:r>
            <a:r>
              <a:rPr lang="pt-BR" sz="2000" dirty="0"/>
              <a:t>(</a:t>
            </a:r>
            <a:r>
              <a:rPr lang="pt-BR" sz="2000" dirty="0" err="1"/>
              <a:t>double</a:t>
            </a:r>
            <a:r>
              <a:rPr lang="pt-BR" sz="2000" dirty="0"/>
              <a:t>)))==NULL)</a:t>
            </a:r>
          </a:p>
          <a:p>
            <a:pPr algn="just"/>
            <a:r>
              <a:rPr lang="pt-BR" sz="2000" dirty="0"/>
              <a:t>   </a:t>
            </a:r>
            <a:r>
              <a:rPr lang="pt-BR" sz="2000" dirty="0" err="1"/>
              <a:t>printf</a:t>
            </a:r>
            <a:r>
              <a:rPr lang="pt-BR" sz="2000" dirty="0"/>
              <a:t>(“\</a:t>
            </a:r>
            <a:r>
              <a:rPr lang="pt-BR" sz="2000" dirty="0" err="1"/>
              <a:t>nErro</a:t>
            </a:r>
            <a:r>
              <a:rPr lang="pt-BR" sz="2000" dirty="0"/>
              <a:t>”);</a:t>
            </a:r>
          </a:p>
          <a:p>
            <a:pPr>
              <a:lnSpc>
                <a:spcPct val="150000"/>
              </a:lnSpc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26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Alocação Dinâmica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250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0DB1DA-6BB9-27DF-A6F6-B41A3B9DD74D}"/>
              </a:ext>
            </a:extLst>
          </p:cNvPr>
          <p:cNvSpPr/>
          <p:nvPr/>
        </p:nvSpPr>
        <p:spPr>
          <a:xfrm>
            <a:off x="8072582" y="5717309"/>
            <a:ext cx="825233" cy="885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679583"/>
            <a:ext cx="8440616" cy="5794131"/>
          </a:xfrm>
        </p:spPr>
        <p:txBody>
          <a:bodyPr>
            <a:noAutofit/>
          </a:bodyPr>
          <a:lstStyle/>
          <a:p>
            <a:r>
              <a:rPr lang="pt-BR" sz="1600" dirty="0"/>
              <a:t> </a:t>
            </a:r>
            <a:r>
              <a:rPr lang="pt-BR" sz="1600" b="1" dirty="0">
                <a:solidFill>
                  <a:srgbClr val="00B0F0"/>
                </a:solidFill>
              </a:rPr>
              <a:t>Função </a:t>
            </a:r>
            <a:r>
              <a:rPr lang="pt-BR" sz="1600" b="1" dirty="0" err="1">
                <a:solidFill>
                  <a:srgbClr val="00B0F0"/>
                </a:solidFill>
              </a:rPr>
              <a:t>realloc</a:t>
            </a:r>
            <a:r>
              <a:rPr lang="pt-BR" sz="1600" b="1" dirty="0">
                <a:solidFill>
                  <a:srgbClr val="00B0F0"/>
                </a:solidFill>
              </a:rPr>
              <a:t>( )</a:t>
            </a:r>
          </a:p>
          <a:p>
            <a:r>
              <a:rPr lang="pt-BR" sz="1600" b="1" dirty="0"/>
              <a:t>Arquivo de cabeçalho</a:t>
            </a:r>
            <a:r>
              <a:rPr lang="pt-BR" sz="1600" dirty="0"/>
              <a:t>:	</a:t>
            </a:r>
            <a:r>
              <a:rPr lang="pt-BR" sz="1600" dirty="0" err="1"/>
              <a:t>stdlib.h</a:t>
            </a:r>
            <a:endParaRPr lang="pt-BR" sz="1600" dirty="0"/>
          </a:p>
          <a:p>
            <a:r>
              <a:rPr lang="pt-BR" sz="1600" b="1" dirty="0"/>
              <a:t>sintaxe:</a:t>
            </a:r>
            <a:endParaRPr lang="pt-BR" sz="1600" dirty="0"/>
          </a:p>
          <a:p>
            <a:r>
              <a:rPr lang="pt-BR" sz="1600" dirty="0" err="1"/>
              <a:t>void</a:t>
            </a:r>
            <a:r>
              <a:rPr lang="pt-BR" sz="1600" dirty="0"/>
              <a:t>*	</a:t>
            </a:r>
            <a:r>
              <a:rPr lang="pt-BR" sz="1600" dirty="0" err="1"/>
              <a:t>realloc</a:t>
            </a:r>
            <a:r>
              <a:rPr lang="pt-BR" sz="1600" dirty="0"/>
              <a:t>(*</a:t>
            </a:r>
            <a:r>
              <a:rPr lang="pt-BR" sz="1600" dirty="0" err="1"/>
              <a:t>ptr</a:t>
            </a:r>
            <a:r>
              <a:rPr lang="pt-BR" sz="1600" dirty="0"/>
              <a:t>, tamanho);</a:t>
            </a:r>
          </a:p>
          <a:p>
            <a:endParaRPr lang="pt-BR" sz="1000" dirty="0"/>
          </a:p>
          <a:p>
            <a:r>
              <a:rPr lang="pt-BR" sz="1600" dirty="0"/>
              <a:t>onde:</a:t>
            </a:r>
          </a:p>
          <a:p>
            <a:r>
              <a:rPr lang="pt-BR" sz="1600" b="1" dirty="0" err="1"/>
              <a:t>ptr</a:t>
            </a:r>
            <a:r>
              <a:rPr lang="pt-BR" sz="1600" dirty="0"/>
              <a:t> – corresponde a um ponteiro para o tipo </a:t>
            </a:r>
            <a:r>
              <a:rPr lang="pt-BR" sz="1600" dirty="0" err="1"/>
              <a:t>void</a:t>
            </a:r>
            <a:r>
              <a:rPr lang="pt-BR" sz="1600" dirty="0"/>
              <a:t>, aponta para o bloco original de memória.</a:t>
            </a:r>
          </a:p>
          <a:p>
            <a:r>
              <a:rPr lang="pt-BR" sz="1600" b="1" dirty="0"/>
              <a:t>tamanho</a:t>
            </a:r>
            <a:r>
              <a:rPr lang="pt-BR" sz="1600" dirty="0"/>
              <a:t> - corresponde a um inteiro sem sinal, especifica o novo tamanho desejado, em bytes.</a:t>
            </a:r>
          </a:p>
          <a:p>
            <a:endParaRPr lang="pt-BR" sz="1600" dirty="0"/>
          </a:p>
          <a:p>
            <a:r>
              <a:rPr lang="pt-BR" sz="1600" dirty="0"/>
              <a:t>Os resultados possíveis do uso </a:t>
            </a:r>
            <a:r>
              <a:rPr lang="pt-BR" sz="1600" dirty="0" err="1"/>
              <a:t>realloc</a:t>
            </a:r>
            <a:r>
              <a:rPr lang="pt-BR" sz="1600" dirty="0"/>
              <a:t>( ) são: 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1600" dirty="0"/>
              <a:t>se houver espaço suficiente para expandir o bloco de memória referenciado por </a:t>
            </a:r>
            <a:r>
              <a:rPr lang="pt-BR" sz="1600" i="1" dirty="0" err="1"/>
              <a:t>ptr</a:t>
            </a:r>
            <a:r>
              <a:rPr lang="pt-BR" sz="1600" dirty="0"/>
              <a:t>, a memória adicional é alocada e a função retorna </a:t>
            </a:r>
            <a:r>
              <a:rPr lang="pt-BR" sz="1600" i="1" dirty="0" err="1"/>
              <a:t>ptr</a:t>
            </a:r>
            <a:r>
              <a:rPr lang="pt-BR" sz="1600" dirty="0"/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1600" dirty="0"/>
              <a:t>se não houver espaço suficiente para expandir o bloco atual, um novo bloco do tamanho especificado em </a:t>
            </a:r>
            <a:r>
              <a:rPr lang="pt-BR" sz="1600" i="1" dirty="0"/>
              <a:t>tamanho</a:t>
            </a:r>
            <a:r>
              <a:rPr lang="pt-BR" sz="1600" dirty="0"/>
              <a:t> é alocado e os dados existentes são copiados do bloco original para o início do novo bloco. A seguir, o bloco original é liberado e a função retorna um ponteiro para o novo bloco.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1600" dirty="0"/>
              <a:t>se o argumento </a:t>
            </a:r>
            <a:r>
              <a:rPr lang="pt-BR" sz="1600" i="1" dirty="0" err="1"/>
              <a:t>ptr</a:t>
            </a:r>
            <a:r>
              <a:rPr lang="pt-BR" sz="1600" dirty="0"/>
              <a:t> for NULL, a função atua como </a:t>
            </a:r>
            <a:r>
              <a:rPr lang="pt-BR" sz="1600" dirty="0" err="1"/>
              <a:t>malloc</a:t>
            </a:r>
            <a:r>
              <a:rPr lang="pt-BR" sz="1600" dirty="0"/>
              <a:t>( ), alocando um bloco de </a:t>
            </a:r>
            <a:r>
              <a:rPr lang="pt-BR" sz="1600" i="1" dirty="0"/>
              <a:t>tamanho</a:t>
            </a:r>
            <a:r>
              <a:rPr lang="pt-BR" sz="1600" dirty="0"/>
              <a:t> bytes e retornando um ponteiro para ele.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1600" dirty="0"/>
              <a:t>se o argumento </a:t>
            </a:r>
            <a:r>
              <a:rPr lang="pt-BR" sz="1600" i="1" dirty="0"/>
              <a:t>tamanho</a:t>
            </a:r>
            <a:r>
              <a:rPr lang="pt-BR" sz="1600" dirty="0"/>
              <a:t> for 0, a memória indicada por </a:t>
            </a:r>
            <a:r>
              <a:rPr lang="pt-BR" sz="1600" i="1" dirty="0" err="1"/>
              <a:t>ptr</a:t>
            </a:r>
            <a:r>
              <a:rPr lang="pt-BR" sz="1600" dirty="0"/>
              <a:t> é liberada e a função retorna NULL.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1600" dirty="0"/>
              <a:t>se não houver memória suficiente para a realocação (tanto expandindo o bloco original quanto alocando um novo bloco), a função retorna NULL e o bloco original permanece inalterado.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782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Alocação Dinâmica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18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2272145" y="2623127"/>
            <a:ext cx="6871855" cy="2105891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51278" y="2965443"/>
            <a:ext cx="5712823" cy="533400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PROGRAMAÇÃO ESTRUTURADA  - TEORIA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Text Placeholder 4"/>
          <p:cNvSpPr txBox="1">
            <a:spLocks noGrp="1"/>
          </p:cNvSpPr>
          <p:nvPr>
            <p:ph type="body" sz="quarter" idx="4294967295"/>
          </p:nvPr>
        </p:nvSpPr>
        <p:spPr>
          <a:xfrm>
            <a:off x="3471633" y="3982168"/>
            <a:ext cx="5472112" cy="263525"/>
          </a:xfr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Profª ANDRÉA LUCIA BRAGA VIEIRA RODRIGUES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55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984738"/>
            <a:ext cx="8484577" cy="5609493"/>
          </a:xfrm>
        </p:spPr>
        <p:txBody>
          <a:bodyPr>
            <a:normAutofit/>
          </a:bodyPr>
          <a:lstStyle/>
          <a:p>
            <a:r>
              <a:rPr lang="pt-BR" sz="2900" b="1" dirty="0">
                <a:solidFill>
                  <a:srgbClr val="00B0F0"/>
                </a:solidFill>
              </a:rPr>
              <a:t>Função </a:t>
            </a:r>
            <a:r>
              <a:rPr lang="pt-BR" sz="2900" b="1" dirty="0" err="1">
                <a:solidFill>
                  <a:srgbClr val="00B0F0"/>
                </a:solidFill>
              </a:rPr>
              <a:t>realloc</a:t>
            </a:r>
            <a:r>
              <a:rPr lang="pt-BR" sz="2900" b="1" dirty="0">
                <a:solidFill>
                  <a:srgbClr val="00B0F0"/>
                </a:solidFill>
              </a:rPr>
              <a:t>( ) – exemplo</a:t>
            </a:r>
          </a:p>
          <a:p>
            <a:endParaRPr lang="pt-BR" sz="2000" dirty="0"/>
          </a:p>
          <a:p>
            <a:r>
              <a:rPr lang="pt-BR" sz="2000" b="1" dirty="0">
                <a:solidFill>
                  <a:srgbClr val="00B0F0"/>
                </a:solidFill>
              </a:rPr>
              <a:t>1ª vez</a:t>
            </a:r>
          </a:p>
          <a:p>
            <a:r>
              <a:rPr lang="pt-BR" sz="2000" dirty="0"/>
              <a:t>Alocar espaço para </a:t>
            </a:r>
            <a:r>
              <a:rPr lang="pt-BR" sz="2000" dirty="0">
                <a:solidFill>
                  <a:srgbClr val="00B0F0"/>
                </a:solidFill>
              </a:rPr>
              <a:t>1</a:t>
            </a:r>
            <a:r>
              <a:rPr lang="pt-BR" sz="2000" dirty="0"/>
              <a:t> número inteiro</a:t>
            </a:r>
          </a:p>
          <a:p>
            <a:endParaRPr lang="pt-BR" sz="2000" dirty="0"/>
          </a:p>
          <a:p>
            <a:pPr algn="just"/>
            <a:r>
              <a:rPr lang="pt-BR" sz="2000" dirty="0" err="1"/>
              <a:t>int</a:t>
            </a:r>
            <a:r>
              <a:rPr lang="pt-BR" sz="2000" dirty="0"/>
              <a:t> *</a:t>
            </a:r>
            <a:r>
              <a:rPr lang="pt-BR" sz="2000" dirty="0" err="1"/>
              <a:t>ptr</a:t>
            </a:r>
            <a:r>
              <a:rPr lang="pt-BR" sz="2000" dirty="0"/>
              <a:t>=NULL;</a:t>
            </a:r>
          </a:p>
          <a:p>
            <a:pPr algn="just"/>
            <a:r>
              <a:rPr lang="pt-BR" sz="2000" dirty="0" err="1"/>
              <a:t>if</a:t>
            </a:r>
            <a:r>
              <a:rPr lang="pt-BR" sz="2000" dirty="0"/>
              <a:t>((</a:t>
            </a:r>
            <a:r>
              <a:rPr lang="pt-BR" sz="2000" dirty="0" err="1"/>
              <a:t>ptr</a:t>
            </a:r>
            <a:r>
              <a:rPr lang="pt-BR" sz="2000" dirty="0"/>
              <a:t> = (</a:t>
            </a:r>
            <a:r>
              <a:rPr lang="pt-BR" sz="2000" dirty="0" err="1"/>
              <a:t>int</a:t>
            </a:r>
            <a:r>
              <a:rPr lang="pt-BR" sz="2000" dirty="0"/>
              <a:t>*) </a:t>
            </a:r>
            <a:r>
              <a:rPr lang="pt-BR" sz="2000" dirty="0" err="1"/>
              <a:t>realloc</a:t>
            </a:r>
            <a:r>
              <a:rPr lang="pt-BR" sz="2000" dirty="0"/>
              <a:t>(</a:t>
            </a:r>
            <a:r>
              <a:rPr lang="pt-BR" sz="2000" dirty="0" err="1"/>
              <a:t>ptr,sizeof</a:t>
            </a:r>
            <a:r>
              <a:rPr lang="pt-BR" sz="2000" dirty="0"/>
              <a:t>(</a:t>
            </a:r>
            <a:r>
              <a:rPr lang="pt-BR" sz="2000" dirty="0" err="1"/>
              <a:t>int</a:t>
            </a:r>
            <a:r>
              <a:rPr lang="pt-BR" sz="2000" dirty="0"/>
              <a:t>)))==NULL)</a:t>
            </a:r>
          </a:p>
          <a:p>
            <a:pPr algn="just"/>
            <a:r>
              <a:rPr lang="pt-BR" sz="2000" dirty="0"/>
              <a:t>   </a:t>
            </a:r>
            <a:r>
              <a:rPr lang="pt-BR" sz="2000" dirty="0" err="1"/>
              <a:t>printf</a:t>
            </a:r>
            <a:r>
              <a:rPr lang="pt-BR" sz="2000" dirty="0"/>
              <a:t>(“\</a:t>
            </a:r>
            <a:r>
              <a:rPr lang="pt-BR" sz="2000" dirty="0" err="1"/>
              <a:t>nErro</a:t>
            </a:r>
            <a:r>
              <a:rPr lang="pt-BR" sz="2000" dirty="0"/>
              <a:t>”);</a:t>
            </a:r>
          </a:p>
          <a:p>
            <a:pPr>
              <a:lnSpc>
                <a:spcPct val="150000"/>
              </a:lnSpc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26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Alocação Dinâmica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4356587" y="1113023"/>
            <a:ext cx="4008818" cy="5481208"/>
            <a:chOff x="4356587" y="749053"/>
            <a:chExt cx="4008818" cy="5481208"/>
          </a:xfrm>
        </p:grpSpPr>
        <p:grpSp>
          <p:nvGrpSpPr>
            <p:cNvPr id="6" name="Agrupar 5"/>
            <p:cNvGrpSpPr/>
            <p:nvPr/>
          </p:nvGrpSpPr>
          <p:grpSpPr>
            <a:xfrm>
              <a:off x="6038290" y="1177855"/>
              <a:ext cx="1688699" cy="5052406"/>
              <a:chOff x="3732331" y="1330553"/>
              <a:chExt cx="1688699" cy="5052406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3732333" y="1330553"/>
                <a:ext cx="1679331" cy="50524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3735270" y="1390967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3732332" y="165557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3732331" y="193048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732333" y="221373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3741699" y="5028808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/>
            <p:cNvSpPr txBox="1"/>
            <p:nvPr/>
          </p:nvSpPr>
          <p:spPr>
            <a:xfrm>
              <a:off x="5390510" y="1146463"/>
              <a:ext cx="781443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900" dirty="0"/>
                <a:t>1000</a:t>
              </a:r>
            </a:p>
            <a:p>
              <a:endParaRPr lang="pt-BR" sz="20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448623" y="4810152"/>
              <a:ext cx="916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ptr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443291" y="4567568"/>
              <a:ext cx="1293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NULL  1000</a:t>
              </a:r>
            </a:p>
          </p:txBody>
        </p:sp>
        <p:cxnSp>
          <p:nvCxnSpPr>
            <p:cNvPr id="10" name="Conector de Seta Reta 9"/>
            <p:cNvCxnSpPr/>
            <p:nvPr/>
          </p:nvCxnSpPr>
          <p:spPr>
            <a:xfrm>
              <a:off x="4356587" y="1365743"/>
              <a:ext cx="105507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4781638" y="749053"/>
              <a:ext cx="5699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</a:t>
              </a:r>
              <a:r>
                <a:rPr lang="pt-BR" dirty="0" err="1"/>
                <a:t>ptr</a:t>
              </a:r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392385" y="1212440"/>
              <a:ext cx="88349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 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 </a:t>
              </a:r>
            </a:p>
            <a:p>
              <a:r>
                <a:rPr lang="pt-BR" dirty="0"/>
                <a:t>       </a:t>
              </a:r>
            </a:p>
            <a:p>
              <a:endParaRPr lang="pt-BR" dirty="0"/>
            </a:p>
          </p:txBody>
        </p:sp>
      </p:grpSp>
      <p:cxnSp>
        <p:nvCxnSpPr>
          <p:cNvPr id="29" name="Conector reto 28"/>
          <p:cNvCxnSpPr/>
          <p:nvPr/>
        </p:nvCxnSpPr>
        <p:spPr>
          <a:xfrm>
            <a:off x="6509112" y="5068866"/>
            <a:ext cx="475268" cy="5663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have Direita 1"/>
          <p:cNvSpPr/>
          <p:nvPr/>
        </p:nvSpPr>
        <p:spPr>
          <a:xfrm>
            <a:off x="7736355" y="1602239"/>
            <a:ext cx="422907" cy="1097671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 descr="Forma&#10;&#10;Descrição gerada automaticamente com confiança baixa">
            <a:extLst>
              <a:ext uri="{FF2B5EF4-FFF2-40B4-BE49-F238E27FC236}">
                <a16:creationId xmlns:a16="http://schemas.microsoft.com/office/drawing/2014/main" id="{536B29D2-40BB-4829-ABFB-6B651C33D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53907" y="1726822"/>
            <a:ext cx="829867" cy="82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11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984738"/>
            <a:ext cx="8484577" cy="5609493"/>
          </a:xfrm>
        </p:spPr>
        <p:txBody>
          <a:bodyPr>
            <a:normAutofit/>
          </a:bodyPr>
          <a:lstStyle/>
          <a:p>
            <a:r>
              <a:rPr lang="pt-BR" sz="2900" b="1" dirty="0">
                <a:solidFill>
                  <a:srgbClr val="00B0F0"/>
                </a:solidFill>
              </a:rPr>
              <a:t>Função </a:t>
            </a:r>
            <a:r>
              <a:rPr lang="pt-BR" sz="2900" b="1" dirty="0" err="1">
                <a:solidFill>
                  <a:srgbClr val="00B0F0"/>
                </a:solidFill>
              </a:rPr>
              <a:t>realloc</a:t>
            </a:r>
            <a:r>
              <a:rPr lang="pt-BR" sz="2900" b="1" dirty="0">
                <a:solidFill>
                  <a:srgbClr val="00B0F0"/>
                </a:solidFill>
              </a:rPr>
              <a:t>( ) – exemplo</a:t>
            </a:r>
          </a:p>
          <a:p>
            <a:endParaRPr lang="pt-BR" sz="2000" dirty="0"/>
          </a:p>
          <a:p>
            <a:r>
              <a:rPr lang="pt-BR" sz="2000" b="1" dirty="0">
                <a:solidFill>
                  <a:srgbClr val="00B0F0"/>
                </a:solidFill>
              </a:rPr>
              <a:t>2ª vez – se tiver espaço</a:t>
            </a:r>
          </a:p>
          <a:p>
            <a:r>
              <a:rPr lang="pt-BR" sz="2000" dirty="0"/>
              <a:t>Alocar espaço para </a:t>
            </a:r>
            <a:r>
              <a:rPr lang="pt-BR" sz="2000" dirty="0">
                <a:solidFill>
                  <a:srgbClr val="00B0F0"/>
                </a:solidFill>
              </a:rPr>
              <a:t>mais 1</a:t>
            </a:r>
            <a:r>
              <a:rPr lang="pt-BR" sz="2000" dirty="0"/>
              <a:t> número inteiro</a:t>
            </a:r>
          </a:p>
          <a:p>
            <a:endParaRPr lang="pt-BR" sz="2000" dirty="0"/>
          </a:p>
          <a:p>
            <a:pPr algn="just"/>
            <a:r>
              <a:rPr lang="pt-BR" sz="2000" dirty="0" err="1"/>
              <a:t>if</a:t>
            </a:r>
            <a:r>
              <a:rPr lang="pt-BR" sz="2000" dirty="0"/>
              <a:t>((</a:t>
            </a:r>
            <a:r>
              <a:rPr lang="pt-BR" sz="2000" dirty="0" err="1"/>
              <a:t>ptr</a:t>
            </a:r>
            <a:r>
              <a:rPr lang="pt-BR" sz="2000" dirty="0"/>
              <a:t> = (</a:t>
            </a:r>
            <a:r>
              <a:rPr lang="pt-BR" sz="2000" dirty="0" err="1"/>
              <a:t>int</a:t>
            </a:r>
            <a:r>
              <a:rPr lang="pt-BR" sz="2000" dirty="0"/>
              <a:t>*) </a:t>
            </a:r>
            <a:r>
              <a:rPr lang="pt-BR" sz="2000" dirty="0" err="1"/>
              <a:t>realloc</a:t>
            </a:r>
            <a:r>
              <a:rPr lang="pt-BR" sz="2000" dirty="0"/>
              <a:t>(ptr,</a:t>
            </a:r>
            <a:r>
              <a:rPr lang="pt-BR" sz="2000" dirty="0">
                <a:solidFill>
                  <a:srgbClr val="00B0F0"/>
                </a:solidFill>
              </a:rPr>
              <a:t>2</a:t>
            </a:r>
            <a:r>
              <a:rPr lang="pt-BR" sz="2000" dirty="0"/>
              <a:t>*</a:t>
            </a:r>
            <a:r>
              <a:rPr lang="pt-BR" sz="2000" dirty="0" err="1"/>
              <a:t>sizeof</a:t>
            </a:r>
            <a:r>
              <a:rPr lang="pt-BR" sz="2000" dirty="0"/>
              <a:t>(</a:t>
            </a:r>
            <a:r>
              <a:rPr lang="pt-BR" sz="2000" dirty="0" err="1"/>
              <a:t>int</a:t>
            </a:r>
            <a:r>
              <a:rPr lang="pt-BR" sz="2000" dirty="0"/>
              <a:t>)))==NULL)</a:t>
            </a:r>
          </a:p>
          <a:p>
            <a:pPr algn="just"/>
            <a:r>
              <a:rPr lang="pt-BR" sz="2000" dirty="0"/>
              <a:t>   </a:t>
            </a:r>
            <a:r>
              <a:rPr lang="pt-BR" sz="2000" dirty="0" err="1"/>
              <a:t>printf</a:t>
            </a:r>
            <a:r>
              <a:rPr lang="pt-BR" sz="2000" dirty="0"/>
              <a:t>(“\</a:t>
            </a:r>
            <a:r>
              <a:rPr lang="pt-BR" sz="2000" dirty="0" err="1"/>
              <a:t>nErro</a:t>
            </a:r>
            <a:r>
              <a:rPr lang="pt-BR" sz="2000" dirty="0"/>
              <a:t>”);</a:t>
            </a:r>
          </a:p>
          <a:p>
            <a:pPr>
              <a:lnSpc>
                <a:spcPct val="150000"/>
              </a:lnSpc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26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Alocação Dinâmica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4356587" y="1113023"/>
            <a:ext cx="4008818" cy="5481208"/>
            <a:chOff x="4356587" y="749053"/>
            <a:chExt cx="4008818" cy="5481208"/>
          </a:xfrm>
        </p:grpSpPr>
        <p:grpSp>
          <p:nvGrpSpPr>
            <p:cNvPr id="6" name="Agrupar 5"/>
            <p:cNvGrpSpPr/>
            <p:nvPr/>
          </p:nvGrpSpPr>
          <p:grpSpPr>
            <a:xfrm>
              <a:off x="6028926" y="1177855"/>
              <a:ext cx="1698063" cy="5052406"/>
              <a:chOff x="3722967" y="1330553"/>
              <a:chExt cx="1698063" cy="5052406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3732333" y="1330553"/>
                <a:ext cx="1679331" cy="50524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3735270" y="1390967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3732332" y="165557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3732331" y="193048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732333" y="221373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3729396" y="310264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3722967" y="2823290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732333" y="251238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3732333" y="339279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3741699" y="5028808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/>
            <p:cNvSpPr txBox="1"/>
            <p:nvPr/>
          </p:nvSpPr>
          <p:spPr>
            <a:xfrm>
              <a:off x="5390510" y="1146463"/>
              <a:ext cx="781443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900" dirty="0"/>
                <a:t>1000</a:t>
              </a:r>
            </a:p>
            <a:p>
              <a:endParaRPr lang="pt-BR" sz="20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448623" y="4810152"/>
              <a:ext cx="916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ptr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443291" y="4567568"/>
              <a:ext cx="1293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 1000</a:t>
              </a:r>
            </a:p>
          </p:txBody>
        </p:sp>
        <p:cxnSp>
          <p:nvCxnSpPr>
            <p:cNvPr id="10" name="Conector de Seta Reta 9"/>
            <p:cNvCxnSpPr/>
            <p:nvPr/>
          </p:nvCxnSpPr>
          <p:spPr>
            <a:xfrm>
              <a:off x="4356587" y="1365743"/>
              <a:ext cx="105507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4781638" y="749053"/>
              <a:ext cx="5699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</a:t>
              </a:r>
              <a:r>
                <a:rPr lang="pt-BR" dirty="0" err="1"/>
                <a:t>ptr</a:t>
              </a:r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392385" y="1212440"/>
              <a:ext cx="88349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 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 </a:t>
              </a:r>
            </a:p>
            <a:p>
              <a:r>
                <a:rPr lang="pt-BR" dirty="0"/>
                <a:t>       </a:t>
              </a:r>
            </a:p>
            <a:p>
              <a:endParaRPr lang="pt-BR" dirty="0"/>
            </a:p>
          </p:txBody>
        </p:sp>
      </p:grpSp>
      <p:sp>
        <p:nvSpPr>
          <p:cNvPr id="2" name="Chave Direita 1"/>
          <p:cNvSpPr/>
          <p:nvPr/>
        </p:nvSpPr>
        <p:spPr>
          <a:xfrm>
            <a:off x="7736355" y="1602239"/>
            <a:ext cx="422907" cy="2276733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/>
          <p:cNvCxnSpPr/>
          <p:nvPr/>
        </p:nvCxnSpPr>
        <p:spPr>
          <a:xfrm flipV="1">
            <a:off x="6019560" y="2709207"/>
            <a:ext cx="1823178" cy="578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6698792" y="1934078"/>
            <a:ext cx="749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10</a:t>
            </a:r>
          </a:p>
        </p:txBody>
      </p:sp>
      <p:pic>
        <p:nvPicPr>
          <p:cNvPr id="26" name="Imagem 25" descr="Forma&#10;&#10;Descrição gerada automaticamente com confiança baixa">
            <a:extLst>
              <a:ext uri="{FF2B5EF4-FFF2-40B4-BE49-F238E27FC236}">
                <a16:creationId xmlns:a16="http://schemas.microsoft.com/office/drawing/2014/main" id="{B2F96416-C670-4D32-BC9A-200638E4B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79252" y="2903678"/>
            <a:ext cx="829867" cy="82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95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984738"/>
            <a:ext cx="8484577" cy="5609493"/>
          </a:xfrm>
        </p:spPr>
        <p:txBody>
          <a:bodyPr>
            <a:normAutofit/>
          </a:bodyPr>
          <a:lstStyle/>
          <a:p>
            <a:r>
              <a:rPr lang="pt-BR" sz="2900" b="1" dirty="0">
                <a:solidFill>
                  <a:srgbClr val="00B0F0"/>
                </a:solidFill>
              </a:rPr>
              <a:t>Função </a:t>
            </a:r>
            <a:r>
              <a:rPr lang="pt-BR" sz="2900" b="1" dirty="0" err="1">
                <a:solidFill>
                  <a:srgbClr val="00B0F0"/>
                </a:solidFill>
              </a:rPr>
              <a:t>realloc</a:t>
            </a:r>
            <a:r>
              <a:rPr lang="pt-BR" sz="2900" b="1" dirty="0">
                <a:solidFill>
                  <a:srgbClr val="00B0F0"/>
                </a:solidFill>
              </a:rPr>
              <a:t>( ) – exemplo</a:t>
            </a:r>
          </a:p>
          <a:p>
            <a:endParaRPr lang="pt-BR" sz="2000" dirty="0"/>
          </a:p>
          <a:p>
            <a:r>
              <a:rPr lang="pt-BR" sz="2000" b="1" dirty="0">
                <a:solidFill>
                  <a:srgbClr val="00B0F0"/>
                </a:solidFill>
              </a:rPr>
              <a:t>2ª vez – se não tiver espaço</a:t>
            </a:r>
          </a:p>
          <a:p>
            <a:r>
              <a:rPr lang="pt-BR" sz="2000" dirty="0"/>
              <a:t>Alocar espaço para </a:t>
            </a:r>
            <a:r>
              <a:rPr lang="pt-BR" sz="2000" dirty="0">
                <a:solidFill>
                  <a:srgbClr val="00B0F0"/>
                </a:solidFill>
              </a:rPr>
              <a:t>mais 1</a:t>
            </a:r>
            <a:r>
              <a:rPr lang="pt-BR" sz="2000" dirty="0"/>
              <a:t> número inteiro</a:t>
            </a:r>
          </a:p>
          <a:p>
            <a:endParaRPr lang="pt-BR" sz="2000" dirty="0"/>
          </a:p>
          <a:p>
            <a:pPr algn="just"/>
            <a:r>
              <a:rPr lang="pt-BR" sz="2000" dirty="0" err="1"/>
              <a:t>if</a:t>
            </a:r>
            <a:r>
              <a:rPr lang="pt-BR" sz="2000" dirty="0"/>
              <a:t>((</a:t>
            </a:r>
            <a:r>
              <a:rPr lang="pt-BR" sz="2000" dirty="0" err="1"/>
              <a:t>ptr</a:t>
            </a:r>
            <a:r>
              <a:rPr lang="pt-BR" sz="2000" dirty="0"/>
              <a:t> = (</a:t>
            </a:r>
            <a:r>
              <a:rPr lang="pt-BR" sz="2000" dirty="0" err="1"/>
              <a:t>int</a:t>
            </a:r>
            <a:r>
              <a:rPr lang="pt-BR" sz="2000" dirty="0"/>
              <a:t>*) </a:t>
            </a:r>
            <a:r>
              <a:rPr lang="pt-BR" sz="2000" dirty="0" err="1"/>
              <a:t>realloc</a:t>
            </a:r>
            <a:r>
              <a:rPr lang="pt-BR" sz="2000" dirty="0"/>
              <a:t>(ptr,</a:t>
            </a:r>
            <a:r>
              <a:rPr lang="pt-BR" sz="2000" dirty="0">
                <a:solidFill>
                  <a:srgbClr val="00B0F0"/>
                </a:solidFill>
              </a:rPr>
              <a:t>2</a:t>
            </a:r>
            <a:r>
              <a:rPr lang="pt-BR" sz="2000" dirty="0"/>
              <a:t>*</a:t>
            </a:r>
            <a:r>
              <a:rPr lang="pt-BR" sz="2000" dirty="0" err="1"/>
              <a:t>sizeof</a:t>
            </a:r>
            <a:r>
              <a:rPr lang="pt-BR" sz="2000" dirty="0"/>
              <a:t>(</a:t>
            </a:r>
            <a:r>
              <a:rPr lang="pt-BR" sz="2000" dirty="0" err="1"/>
              <a:t>int</a:t>
            </a:r>
            <a:r>
              <a:rPr lang="pt-BR" sz="2000" dirty="0"/>
              <a:t>)))==NULL)</a:t>
            </a:r>
          </a:p>
          <a:p>
            <a:pPr algn="just"/>
            <a:r>
              <a:rPr lang="pt-BR" sz="2000" dirty="0"/>
              <a:t>   </a:t>
            </a:r>
            <a:r>
              <a:rPr lang="pt-BR" sz="2000" dirty="0" err="1"/>
              <a:t>printf</a:t>
            </a:r>
            <a:r>
              <a:rPr lang="pt-BR" sz="2000" dirty="0"/>
              <a:t>(“\</a:t>
            </a:r>
            <a:r>
              <a:rPr lang="pt-BR" sz="2000" dirty="0" err="1"/>
              <a:t>nErro</a:t>
            </a:r>
            <a:r>
              <a:rPr lang="pt-BR" sz="2000" dirty="0"/>
              <a:t>”);</a:t>
            </a:r>
          </a:p>
          <a:p>
            <a:pPr>
              <a:lnSpc>
                <a:spcPct val="150000"/>
              </a:lnSpc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26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Alocação Dinâmica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4356587" y="1113023"/>
            <a:ext cx="4008818" cy="5481208"/>
            <a:chOff x="4356587" y="749053"/>
            <a:chExt cx="4008818" cy="5481208"/>
          </a:xfrm>
        </p:grpSpPr>
        <p:grpSp>
          <p:nvGrpSpPr>
            <p:cNvPr id="6" name="Agrupar 5"/>
            <p:cNvGrpSpPr/>
            <p:nvPr/>
          </p:nvGrpSpPr>
          <p:grpSpPr>
            <a:xfrm>
              <a:off x="6028926" y="1177855"/>
              <a:ext cx="1698063" cy="5052406"/>
              <a:chOff x="3722967" y="1330553"/>
              <a:chExt cx="1698063" cy="5052406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3732333" y="1330553"/>
                <a:ext cx="1679331" cy="50524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3735270" y="1390967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3732332" y="165557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3732331" y="193048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732333" y="221373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3729396" y="310264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3722967" y="2823290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732333" y="251238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3732333" y="339279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3741699" y="5028808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/>
            <p:cNvSpPr txBox="1"/>
            <p:nvPr/>
          </p:nvSpPr>
          <p:spPr>
            <a:xfrm>
              <a:off x="5390510" y="1146463"/>
              <a:ext cx="781443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900" dirty="0"/>
                <a:t>3000</a:t>
              </a:r>
            </a:p>
            <a:p>
              <a:endParaRPr lang="pt-BR" sz="20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448623" y="4810152"/>
              <a:ext cx="916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ptr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443291" y="4567568"/>
              <a:ext cx="1293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 3000</a:t>
              </a:r>
            </a:p>
          </p:txBody>
        </p:sp>
        <p:cxnSp>
          <p:nvCxnSpPr>
            <p:cNvPr id="10" name="Conector de Seta Reta 9"/>
            <p:cNvCxnSpPr/>
            <p:nvPr/>
          </p:nvCxnSpPr>
          <p:spPr>
            <a:xfrm>
              <a:off x="4356587" y="1365743"/>
              <a:ext cx="105507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4781638" y="749053"/>
              <a:ext cx="5699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</a:t>
              </a:r>
              <a:r>
                <a:rPr lang="pt-BR" dirty="0" err="1"/>
                <a:t>ptr</a:t>
              </a:r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392385" y="1221232"/>
              <a:ext cx="88349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 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 </a:t>
              </a:r>
            </a:p>
            <a:p>
              <a:r>
                <a:rPr lang="pt-BR" dirty="0"/>
                <a:t>       </a:t>
              </a:r>
            </a:p>
            <a:p>
              <a:endParaRPr lang="pt-BR" dirty="0"/>
            </a:p>
          </p:txBody>
        </p:sp>
      </p:grpSp>
      <p:sp>
        <p:nvSpPr>
          <p:cNvPr id="2" name="Chave Direita 1"/>
          <p:cNvSpPr/>
          <p:nvPr/>
        </p:nvSpPr>
        <p:spPr>
          <a:xfrm>
            <a:off x="7736355" y="1602239"/>
            <a:ext cx="422907" cy="2276733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/>
          <p:cNvCxnSpPr/>
          <p:nvPr/>
        </p:nvCxnSpPr>
        <p:spPr>
          <a:xfrm flipV="1">
            <a:off x="6019560" y="2709207"/>
            <a:ext cx="1823178" cy="578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6698792" y="1934078"/>
            <a:ext cx="749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10</a:t>
            </a:r>
          </a:p>
        </p:txBody>
      </p:sp>
      <p:pic>
        <p:nvPicPr>
          <p:cNvPr id="26" name="Imagem 25" descr="Forma&#10;&#10;Descrição gerada automaticamente com confiança baixa">
            <a:extLst>
              <a:ext uri="{FF2B5EF4-FFF2-40B4-BE49-F238E27FC236}">
                <a16:creationId xmlns:a16="http://schemas.microsoft.com/office/drawing/2014/main" id="{5A0E1C37-124B-4F55-94D2-6DCBC60B8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79252" y="2917882"/>
            <a:ext cx="829867" cy="82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4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896815"/>
            <a:ext cx="8440616" cy="5706208"/>
          </a:xfrm>
        </p:spPr>
        <p:txBody>
          <a:bodyPr>
            <a:normAutofit/>
          </a:bodyPr>
          <a:lstStyle/>
          <a:p>
            <a:r>
              <a:rPr lang="pt-BR" sz="2000" b="1" dirty="0">
                <a:solidFill>
                  <a:srgbClr val="00B0F0"/>
                </a:solidFill>
              </a:rPr>
              <a:t>Função </a:t>
            </a:r>
            <a:r>
              <a:rPr lang="pt-BR" sz="2000" b="1" dirty="0" err="1">
                <a:solidFill>
                  <a:srgbClr val="00B0F0"/>
                </a:solidFill>
              </a:rPr>
              <a:t>free</a:t>
            </a:r>
            <a:r>
              <a:rPr lang="pt-BR" sz="2000" b="1" dirty="0">
                <a:solidFill>
                  <a:srgbClr val="00B0F0"/>
                </a:solidFill>
              </a:rPr>
              <a:t>( )</a:t>
            </a:r>
          </a:p>
          <a:p>
            <a:pPr algn="just"/>
            <a:r>
              <a:rPr lang="pt-BR" sz="2000" dirty="0"/>
              <a:t>Ao usarmos </a:t>
            </a:r>
            <a:r>
              <a:rPr lang="pt-BR" sz="2000" dirty="0" err="1"/>
              <a:t>malloc</a:t>
            </a:r>
            <a:r>
              <a:rPr lang="pt-BR" sz="2000" dirty="0"/>
              <a:t>( ), </a:t>
            </a:r>
            <a:r>
              <a:rPr lang="pt-BR" sz="2000" dirty="0" err="1"/>
              <a:t>calloc</a:t>
            </a:r>
            <a:r>
              <a:rPr lang="pt-BR" sz="2000" dirty="0"/>
              <a:t>( ) ou </a:t>
            </a:r>
            <a:r>
              <a:rPr lang="pt-BR" sz="2000" dirty="0" err="1"/>
              <a:t>realloc</a:t>
            </a:r>
            <a:r>
              <a:rPr lang="pt-BR" sz="2000" dirty="0"/>
              <a:t>( ) alocamos parte do total de memória dinâmica disponível para o programa. Esse total, que costuma ser chamado de </a:t>
            </a:r>
            <a:r>
              <a:rPr lang="pt-BR" sz="2000" i="1" dirty="0" err="1"/>
              <a:t>heap</a:t>
            </a:r>
            <a:r>
              <a:rPr lang="pt-BR" sz="2000" dirty="0"/>
              <a:t>, é finito. Portanto, quando o programa já não estiver utilizando algum bloco da memória alocada, aconselhamos “</a:t>
            </a:r>
            <a:r>
              <a:rPr lang="pt-BR" sz="2000" dirty="0" err="1"/>
              <a:t>desalocar</a:t>
            </a:r>
            <a:r>
              <a:rPr lang="pt-BR" sz="2000" dirty="0"/>
              <a:t>", ou liberar, essa memória, tornando-a disponível para alocações futuras. Para liberarmos a memória que foi alocada dinamicamente, usamos a função </a:t>
            </a:r>
            <a:r>
              <a:rPr lang="pt-BR" sz="2000" dirty="0" err="1"/>
              <a:t>free</a:t>
            </a:r>
            <a:r>
              <a:rPr lang="pt-BR" sz="2000" dirty="0"/>
              <a:t> ( ).</a:t>
            </a:r>
          </a:p>
          <a:p>
            <a:r>
              <a:rPr lang="pt-BR" sz="2000" dirty="0"/>
              <a:t> </a:t>
            </a:r>
          </a:p>
          <a:p>
            <a:r>
              <a:rPr lang="pt-BR" sz="2000" b="1" dirty="0"/>
              <a:t>Arquivo de cabeçalho</a:t>
            </a:r>
            <a:r>
              <a:rPr lang="pt-BR" sz="2000" dirty="0"/>
              <a:t>:	</a:t>
            </a:r>
            <a:r>
              <a:rPr lang="pt-BR" sz="2000" dirty="0" err="1"/>
              <a:t>stdlib.h</a:t>
            </a:r>
            <a:endParaRPr lang="pt-BR" sz="2000" dirty="0"/>
          </a:p>
          <a:p>
            <a:r>
              <a:rPr lang="pt-BR" sz="2000" b="1" dirty="0"/>
              <a:t>sintaxe:</a:t>
            </a:r>
            <a:endParaRPr lang="pt-BR" sz="2000" dirty="0"/>
          </a:p>
          <a:p>
            <a:r>
              <a:rPr lang="pt-BR" sz="2000" dirty="0"/>
              <a:t>	</a:t>
            </a:r>
            <a:r>
              <a:rPr lang="pt-BR" sz="2000" dirty="0" err="1"/>
              <a:t>void</a:t>
            </a:r>
            <a:r>
              <a:rPr lang="pt-BR" sz="2000" dirty="0"/>
              <a:t>   </a:t>
            </a:r>
            <a:r>
              <a:rPr lang="pt-BR" sz="2000" dirty="0" err="1"/>
              <a:t>free</a:t>
            </a:r>
            <a:r>
              <a:rPr lang="pt-BR" sz="2000" dirty="0"/>
              <a:t> (*</a:t>
            </a:r>
            <a:r>
              <a:rPr lang="pt-BR" sz="2000" dirty="0" err="1"/>
              <a:t>ptr</a:t>
            </a:r>
            <a:r>
              <a:rPr lang="pt-BR" sz="2000" dirty="0"/>
              <a:t>);</a:t>
            </a:r>
          </a:p>
          <a:p>
            <a:r>
              <a:rPr lang="pt-BR" sz="2000" dirty="0"/>
              <a:t> </a:t>
            </a:r>
          </a:p>
          <a:p>
            <a:r>
              <a:rPr lang="pt-BR" sz="2000" dirty="0"/>
              <a:t>onde:</a:t>
            </a:r>
          </a:p>
          <a:p>
            <a:r>
              <a:rPr lang="pt-BR" sz="2000" b="1" dirty="0" err="1"/>
              <a:t>ptr</a:t>
            </a:r>
            <a:r>
              <a:rPr lang="pt-BR" sz="2000" dirty="0"/>
              <a:t> – corresponde a um ponteiro para o tipo </a:t>
            </a:r>
            <a:r>
              <a:rPr lang="pt-BR" sz="2000" dirty="0" err="1"/>
              <a:t>void</a:t>
            </a:r>
            <a:r>
              <a:rPr lang="pt-BR" sz="2000" dirty="0"/>
              <a:t>, aponta para o início do bloco de memória a ser liberado.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782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Alocação Dinâmica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68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984738"/>
            <a:ext cx="8484577" cy="5609493"/>
          </a:xfrm>
        </p:spPr>
        <p:txBody>
          <a:bodyPr>
            <a:normAutofit/>
          </a:bodyPr>
          <a:lstStyle/>
          <a:p>
            <a:r>
              <a:rPr lang="pt-BR" sz="2900" b="1" dirty="0">
                <a:solidFill>
                  <a:srgbClr val="00B0F0"/>
                </a:solidFill>
              </a:rPr>
              <a:t>Função </a:t>
            </a:r>
            <a:r>
              <a:rPr lang="pt-BR" sz="2900" b="1" dirty="0" err="1">
                <a:solidFill>
                  <a:srgbClr val="00B0F0"/>
                </a:solidFill>
              </a:rPr>
              <a:t>free</a:t>
            </a:r>
            <a:r>
              <a:rPr lang="pt-BR" sz="2900" b="1" dirty="0">
                <a:solidFill>
                  <a:srgbClr val="00B0F0"/>
                </a:solidFill>
              </a:rPr>
              <a:t>( ) – exemplos</a:t>
            </a:r>
          </a:p>
          <a:p>
            <a:endParaRPr lang="pt-BR" sz="2900" b="1" dirty="0">
              <a:solidFill>
                <a:srgbClr val="FFC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Alocar espaço para 8 caracteres</a:t>
            </a:r>
          </a:p>
          <a:p>
            <a:pPr algn="just"/>
            <a:r>
              <a:rPr lang="pt-BR" sz="2000" dirty="0"/>
              <a:t>char *</a:t>
            </a:r>
            <a:r>
              <a:rPr lang="pt-BR" sz="2000" dirty="0" err="1"/>
              <a:t>ptr</a:t>
            </a:r>
            <a:r>
              <a:rPr lang="pt-BR" sz="2000" dirty="0"/>
              <a:t>=NULL;</a:t>
            </a:r>
          </a:p>
          <a:p>
            <a:pPr algn="just"/>
            <a:r>
              <a:rPr lang="pt-BR" sz="2000" dirty="0" err="1"/>
              <a:t>if</a:t>
            </a:r>
            <a:r>
              <a:rPr lang="pt-BR" sz="2000" dirty="0"/>
              <a:t>((</a:t>
            </a:r>
            <a:r>
              <a:rPr lang="pt-BR" sz="2000" dirty="0" err="1"/>
              <a:t>ptr</a:t>
            </a:r>
            <a:r>
              <a:rPr lang="pt-BR" sz="2000" dirty="0"/>
              <a:t> = (char*) </a:t>
            </a:r>
            <a:r>
              <a:rPr lang="pt-BR" sz="2000" dirty="0" err="1"/>
              <a:t>calloc</a:t>
            </a:r>
            <a:r>
              <a:rPr lang="pt-BR" sz="2000" dirty="0"/>
              <a:t>(8,sizeof(char)))==NULL)</a:t>
            </a:r>
          </a:p>
          <a:p>
            <a:pPr algn="just"/>
            <a:r>
              <a:rPr lang="pt-BR" sz="2000" dirty="0"/>
              <a:t>   </a:t>
            </a:r>
            <a:r>
              <a:rPr lang="pt-BR" sz="2000" dirty="0" err="1"/>
              <a:t>printf</a:t>
            </a:r>
            <a:r>
              <a:rPr lang="pt-BR" sz="2000" dirty="0"/>
              <a:t>(“\</a:t>
            </a:r>
            <a:r>
              <a:rPr lang="pt-BR" sz="2000" dirty="0" err="1"/>
              <a:t>nErro</a:t>
            </a:r>
            <a:r>
              <a:rPr lang="pt-BR" sz="2000" dirty="0"/>
              <a:t>”);</a:t>
            </a:r>
          </a:p>
          <a:p>
            <a:pPr algn="just"/>
            <a:r>
              <a:rPr lang="pt-BR" sz="2000" dirty="0" err="1">
                <a:solidFill>
                  <a:srgbClr val="00B0F0"/>
                </a:solidFill>
              </a:rPr>
              <a:t>free</a:t>
            </a:r>
            <a:r>
              <a:rPr lang="pt-BR" sz="2000" dirty="0">
                <a:solidFill>
                  <a:srgbClr val="00B0F0"/>
                </a:solidFill>
              </a:rPr>
              <a:t>(</a:t>
            </a:r>
            <a:r>
              <a:rPr lang="pt-BR" sz="2000" dirty="0" err="1">
                <a:solidFill>
                  <a:srgbClr val="00B0F0"/>
                </a:solidFill>
              </a:rPr>
              <a:t>ptr</a:t>
            </a:r>
            <a:r>
              <a:rPr lang="pt-BR" sz="2000" dirty="0">
                <a:solidFill>
                  <a:srgbClr val="00B0F0"/>
                </a:solidFill>
              </a:rPr>
              <a:t>);</a:t>
            </a:r>
          </a:p>
          <a:p>
            <a:pPr algn="just"/>
            <a:endParaRPr lang="pt-BR" sz="2000" dirty="0">
              <a:solidFill>
                <a:srgbClr val="00B0F0"/>
              </a:solidFill>
            </a:endParaRPr>
          </a:p>
          <a:p>
            <a:pPr algn="just"/>
            <a:endParaRPr lang="pt-BR" sz="2000" dirty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Alocar espaço para 2 números inteiros</a:t>
            </a:r>
          </a:p>
          <a:p>
            <a:pPr algn="just"/>
            <a:r>
              <a:rPr lang="pt-BR" sz="2000" dirty="0" err="1"/>
              <a:t>int</a:t>
            </a:r>
            <a:r>
              <a:rPr lang="pt-BR" sz="2000" dirty="0"/>
              <a:t> *</a:t>
            </a:r>
            <a:r>
              <a:rPr lang="pt-BR" sz="2000" dirty="0" err="1"/>
              <a:t>ptr</a:t>
            </a:r>
            <a:r>
              <a:rPr lang="pt-BR" sz="2000" dirty="0"/>
              <a:t>=NULL;</a:t>
            </a:r>
          </a:p>
          <a:p>
            <a:pPr algn="just"/>
            <a:r>
              <a:rPr lang="pt-BR" sz="2000" dirty="0" err="1"/>
              <a:t>if</a:t>
            </a:r>
            <a:r>
              <a:rPr lang="pt-BR" sz="2000" dirty="0"/>
              <a:t>((</a:t>
            </a:r>
            <a:r>
              <a:rPr lang="pt-BR" sz="2000" dirty="0" err="1"/>
              <a:t>ptr</a:t>
            </a:r>
            <a:r>
              <a:rPr lang="pt-BR" sz="2000" dirty="0"/>
              <a:t> = (</a:t>
            </a:r>
            <a:r>
              <a:rPr lang="pt-BR" sz="2000" dirty="0" err="1"/>
              <a:t>int</a:t>
            </a:r>
            <a:r>
              <a:rPr lang="pt-BR" sz="2000" dirty="0"/>
              <a:t>*) </a:t>
            </a:r>
            <a:r>
              <a:rPr lang="pt-BR" sz="2000" dirty="0" err="1"/>
              <a:t>calloc</a:t>
            </a:r>
            <a:r>
              <a:rPr lang="pt-BR" sz="2000" dirty="0"/>
              <a:t>(2,sizeof(</a:t>
            </a:r>
            <a:r>
              <a:rPr lang="pt-BR" sz="2000" dirty="0" err="1"/>
              <a:t>int</a:t>
            </a:r>
            <a:r>
              <a:rPr lang="pt-BR" sz="2000" dirty="0"/>
              <a:t>)))==NULL)</a:t>
            </a:r>
          </a:p>
          <a:p>
            <a:pPr algn="just"/>
            <a:r>
              <a:rPr lang="pt-BR" sz="2000" dirty="0"/>
              <a:t>   </a:t>
            </a:r>
            <a:r>
              <a:rPr lang="pt-BR" sz="2000" dirty="0" err="1"/>
              <a:t>printf</a:t>
            </a:r>
            <a:r>
              <a:rPr lang="pt-BR" sz="2000" dirty="0"/>
              <a:t>(“\</a:t>
            </a:r>
            <a:r>
              <a:rPr lang="pt-BR" sz="2000" dirty="0" err="1"/>
              <a:t>nErro</a:t>
            </a:r>
            <a:r>
              <a:rPr lang="pt-BR" sz="2000" dirty="0"/>
              <a:t>”);</a:t>
            </a:r>
          </a:p>
          <a:p>
            <a:pPr algn="just"/>
            <a:r>
              <a:rPr lang="pt-BR" sz="2000" dirty="0" err="1">
                <a:solidFill>
                  <a:srgbClr val="00B0F0"/>
                </a:solidFill>
              </a:rPr>
              <a:t>free</a:t>
            </a:r>
            <a:r>
              <a:rPr lang="pt-BR" sz="2000" dirty="0">
                <a:solidFill>
                  <a:srgbClr val="00B0F0"/>
                </a:solidFill>
              </a:rPr>
              <a:t>(</a:t>
            </a:r>
            <a:r>
              <a:rPr lang="pt-BR" sz="2000" dirty="0" err="1">
                <a:solidFill>
                  <a:srgbClr val="00B0F0"/>
                </a:solidFill>
              </a:rPr>
              <a:t>ptr</a:t>
            </a:r>
            <a:r>
              <a:rPr lang="pt-BR" sz="2000" dirty="0">
                <a:solidFill>
                  <a:srgbClr val="00B0F0"/>
                </a:solidFill>
              </a:rPr>
              <a:t>);</a:t>
            </a:r>
          </a:p>
          <a:p>
            <a:pPr algn="just"/>
            <a:endParaRPr lang="pt-BR" sz="2000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26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Alocação Dinâmica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088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984738"/>
            <a:ext cx="8484577" cy="560949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Alocação de Memória na Função</a:t>
            </a:r>
            <a:endParaRPr lang="pt-BR" sz="2900" b="1" dirty="0">
              <a:solidFill>
                <a:srgbClr val="00B0F0"/>
              </a:solidFill>
            </a:endParaRPr>
          </a:p>
          <a:p>
            <a:pPr algn="just"/>
            <a:r>
              <a:rPr lang="pt-BR" sz="2000" dirty="0"/>
              <a:t>quando utilizamos </a:t>
            </a:r>
            <a:r>
              <a:rPr lang="pt-BR" sz="2000" b="1" dirty="0"/>
              <a:t>função</a:t>
            </a:r>
            <a:r>
              <a:rPr lang="pt-BR" sz="2000" dirty="0"/>
              <a:t>, devemos lembrar que a memória não pode ser “conhecida” apenas na função, mas também na </a:t>
            </a:r>
            <a:r>
              <a:rPr lang="pt-BR" sz="2000" dirty="0" err="1"/>
              <a:t>main</a:t>
            </a:r>
            <a:r>
              <a:rPr lang="pt-BR" sz="2000" dirty="0"/>
              <a:t>. Portanto, devemos declarar um ponteiro na </a:t>
            </a:r>
            <a:r>
              <a:rPr lang="pt-BR" sz="2000" dirty="0" err="1"/>
              <a:t>main</a:t>
            </a:r>
            <a:r>
              <a:rPr lang="pt-BR" sz="2000" dirty="0"/>
              <a:t> e a função pode ser feita de 2 formas:</a:t>
            </a:r>
          </a:p>
          <a:p>
            <a:pPr algn="just"/>
            <a:endParaRPr lang="pt-BR" sz="20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00B0F0"/>
                </a:solidFill>
              </a:rPr>
              <a:t>Chamada por Referência</a:t>
            </a:r>
            <a:r>
              <a:rPr lang="pt-BR" sz="2000" dirty="0">
                <a:solidFill>
                  <a:srgbClr val="00B0F0"/>
                </a:solidFill>
              </a:rPr>
              <a:t> </a:t>
            </a:r>
            <a:r>
              <a:rPr lang="pt-BR" sz="2000" dirty="0"/>
              <a:t>– devemos passar o endereço do ponteiro declarado na </a:t>
            </a:r>
            <a:r>
              <a:rPr lang="pt-BR" sz="2000" dirty="0" err="1"/>
              <a:t>main</a:t>
            </a:r>
            <a:r>
              <a:rPr lang="pt-BR" sz="2000" dirty="0"/>
              <a:t>, portanto, a função receberá como parâmetro ponteiro para ponteiro.</a:t>
            </a:r>
          </a:p>
          <a:p>
            <a:pPr lvl="0" algn="just"/>
            <a:endParaRPr lang="pt-BR" sz="20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00B0F0"/>
                </a:solidFill>
              </a:rPr>
              <a:t>Chamada por Valor</a:t>
            </a:r>
            <a:r>
              <a:rPr lang="pt-BR" sz="2000" dirty="0">
                <a:solidFill>
                  <a:srgbClr val="00B0F0"/>
                </a:solidFill>
              </a:rPr>
              <a:t> </a:t>
            </a:r>
            <a:r>
              <a:rPr lang="pt-BR" sz="2000" dirty="0"/>
              <a:t>– só conseguimos trabalhar dessa forma, se a função </a:t>
            </a:r>
            <a:r>
              <a:rPr lang="pt-BR" sz="2000" b="1" dirty="0">
                <a:solidFill>
                  <a:srgbClr val="00B0F0"/>
                </a:solidFill>
              </a:rPr>
              <a:t>retornar o endereço</a:t>
            </a:r>
            <a:r>
              <a:rPr lang="pt-BR" sz="2000" dirty="0">
                <a:solidFill>
                  <a:srgbClr val="00B0F0"/>
                </a:solidFill>
              </a:rPr>
              <a:t> </a:t>
            </a:r>
            <a:r>
              <a:rPr lang="pt-BR" sz="2000" dirty="0"/>
              <a:t>alocado para o ponteiro declarado na </a:t>
            </a:r>
            <a:r>
              <a:rPr lang="pt-BR" sz="2000" dirty="0" err="1"/>
              <a:t>main</a:t>
            </a:r>
            <a:r>
              <a:rPr lang="pt-BR" sz="2000" dirty="0"/>
              <a:t>, permitindo assim, o acesso deste à memória alocada. Caso contrário o ponteiro na </a:t>
            </a:r>
            <a:r>
              <a:rPr lang="pt-BR" sz="2000" dirty="0" err="1"/>
              <a:t>main</a:t>
            </a:r>
            <a:r>
              <a:rPr lang="pt-BR" sz="2000" dirty="0"/>
              <a:t> continuará NULL e ao sairmos da função perdemos a referência da memória alocada. Lembre-se que as variáveis (inclusive ponteiro) declaradas dentro da função, deixam de existir assim que a função termina.</a:t>
            </a:r>
          </a:p>
          <a:p>
            <a:pPr algn="just"/>
            <a:endParaRPr lang="pt-BR" sz="2000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26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Alocação Dinâmica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792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284018"/>
            <a:ext cx="8484577" cy="6289964"/>
          </a:xfrm>
        </p:spPr>
        <p:txBody>
          <a:bodyPr>
            <a:normAutofit fontScale="25000" lnSpcReduction="20000"/>
          </a:bodyPr>
          <a:lstStyle/>
          <a:p>
            <a:r>
              <a:rPr lang="pt-BR" sz="5600" b="1" dirty="0">
                <a:solidFill>
                  <a:srgbClr val="00B0F0"/>
                </a:solidFill>
              </a:rPr>
              <a:t>Versão utilizando Chamada por Referência</a:t>
            </a:r>
            <a:endParaRPr lang="pt-BR" sz="5600" dirty="0">
              <a:solidFill>
                <a:srgbClr val="00B0F0"/>
              </a:solidFill>
            </a:endParaRPr>
          </a:p>
          <a:p>
            <a:r>
              <a:rPr lang="pt-BR" sz="5600" dirty="0"/>
              <a:t>#include &lt;</a:t>
            </a:r>
            <a:r>
              <a:rPr lang="pt-BR" sz="5600" dirty="0" err="1"/>
              <a:t>stdio.h</a:t>
            </a:r>
            <a:r>
              <a:rPr lang="pt-BR" sz="5600" dirty="0"/>
              <a:t>&gt;</a:t>
            </a:r>
          </a:p>
          <a:p>
            <a:r>
              <a:rPr lang="en-US" sz="5600" dirty="0"/>
              <a:t>#include &lt;</a:t>
            </a:r>
            <a:r>
              <a:rPr lang="en-US" sz="5600" dirty="0" err="1"/>
              <a:t>stdlib.h</a:t>
            </a:r>
            <a:r>
              <a:rPr lang="en-US" sz="5600" dirty="0"/>
              <a:t>&gt;</a:t>
            </a:r>
            <a:endParaRPr lang="pt-BR" sz="5600" dirty="0"/>
          </a:p>
          <a:p>
            <a:r>
              <a:rPr lang="en-US" sz="5600" dirty="0"/>
              <a:t> </a:t>
            </a:r>
            <a:endParaRPr lang="pt-BR" sz="5600" dirty="0"/>
          </a:p>
          <a:p>
            <a:r>
              <a:rPr lang="pt-BR" sz="5600" dirty="0" err="1"/>
              <a:t>void</a:t>
            </a:r>
            <a:r>
              <a:rPr lang="pt-BR" sz="5600" dirty="0"/>
              <a:t> aloca(</a:t>
            </a:r>
            <a:r>
              <a:rPr lang="pt-BR" sz="5600" dirty="0" err="1"/>
              <a:t>int</a:t>
            </a:r>
            <a:r>
              <a:rPr lang="pt-BR" sz="5600" dirty="0"/>
              <a:t> **p, </a:t>
            </a:r>
            <a:r>
              <a:rPr lang="pt-BR" sz="5600" dirty="0" err="1"/>
              <a:t>int</a:t>
            </a:r>
            <a:r>
              <a:rPr lang="pt-BR" sz="5600" dirty="0"/>
              <a:t> </a:t>
            </a:r>
            <a:r>
              <a:rPr lang="pt-BR" sz="5600" dirty="0" err="1"/>
              <a:t>tam</a:t>
            </a:r>
            <a:r>
              <a:rPr lang="pt-BR" sz="5600" dirty="0"/>
              <a:t>);		//passa o endereço do ponteiro declarado na </a:t>
            </a:r>
            <a:r>
              <a:rPr lang="pt-BR" sz="5600" dirty="0" err="1"/>
              <a:t>main</a:t>
            </a:r>
            <a:endParaRPr lang="pt-BR" sz="5600" dirty="0"/>
          </a:p>
          <a:p>
            <a:r>
              <a:rPr lang="pt-BR" sz="5600" dirty="0"/>
              <a:t> </a:t>
            </a:r>
          </a:p>
          <a:p>
            <a:r>
              <a:rPr lang="en-US" sz="5600" dirty="0"/>
              <a:t>main( )</a:t>
            </a:r>
            <a:endParaRPr lang="pt-BR" sz="5600" dirty="0"/>
          </a:p>
          <a:p>
            <a:r>
              <a:rPr lang="en-US" sz="5600" dirty="0"/>
              <a:t>{</a:t>
            </a:r>
            <a:endParaRPr lang="pt-BR" sz="5600" dirty="0"/>
          </a:p>
          <a:p>
            <a:r>
              <a:rPr lang="en-US" sz="5600" dirty="0" err="1"/>
              <a:t>int</a:t>
            </a:r>
            <a:r>
              <a:rPr lang="en-US" sz="5600" dirty="0"/>
              <a:t> *</a:t>
            </a:r>
            <a:r>
              <a:rPr lang="en-US" sz="5600" dirty="0" err="1"/>
              <a:t>ptr</a:t>
            </a:r>
            <a:r>
              <a:rPr lang="en-US" sz="5600" dirty="0"/>
              <a:t>=NULL;</a:t>
            </a:r>
            <a:endParaRPr lang="pt-BR" sz="5600" dirty="0"/>
          </a:p>
          <a:p>
            <a:r>
              <a:rPr lang="pt-BR" sz="5600" dirty="0" err="1"/>
              <a:t>printf</a:t>
            </a:r>
            <a:r>
              <a:rPr lang="pt-BR" sz="5600" dirty="0"/>
              <a:t>("\</a:t>
            </a:r>
            <a:r>
              <a:rPr lang="pt-BR" sz="5600" dirty="0" err="1"/>
              <a:t>nAloca</a:t>
            </a:r>
            <a:r>
              <a:rPr lang="pt-BR" sz="5600" dirty="0"/>
              <a:t> memoria na </a:t>
            </a:r>
            <a:r>
              <a:rPr lang="pt-BR" sz="5600" dirty="0" err="1"/>
              <a:t>Funcao</a:t>
            </a:r>
            <a:r>
              <a:rPr lang="pt-BR" sz="5600" dirty="0"/>
              <a:t> e na </a:t>
            </a:r>
            <a:r>
              <a:rPr lang="pt-BR" sz="5600" dirty="0" err="1"/>
              <a:t>Main</a:t>
            </a:r>
            <a:r>
              <a:rPr lang="pt-BR" sz="5600" dirty="0"/>
              <a:t>\n");</a:t>
            </a:r>
          </a:p>
          <a:p>
            <a:r>
              <a:rPr lang="pt-BR" sz="5600" dirty="0" err="1"/>
              <a:t>printf</a:t>
            </a:r>
            <a:r>
              <a:rPr lang="pt-BR" sz="5600" dirty="0"/>
              <a:t>("\</a:t>
            </a:r>
            <a:r>
              <a:rPr lang="pt-BR" sz="5600" dirty="0" err="1"/>
              <a:t>nChamada</a:t>
            </a:r>
            <a:r>
              <a:rPr lang="pt-BR" sz="5600" dirty="0"/>
              <a:t> por Referencia - passa ENDERECO do ponteiro\n");</a:t>
            </a:r>
          </a:p>
          <a:p>
            <a:r>
              <a:rPr lang="pt-BR" sz="5600" dirty="0" err="1"/>
              <a:t>printf</a:t>
            </a:r>
            <a:r>
              <a:rPr lang="pt-BR" sz="5600" dirty="0"/>
              <a:t>("\</a:t>
            </a:r>
            <a:r>
              <a:rPr lang="pt-BR" sz="5600" dirty="0" err="1"/>
              <a:t>nMain</a:t>
            </a:r>
            <a:r>
              <a:rPr lang="pt-BR" sz="5600" dirty="0"/>
              <a:t> - antes de alocar");</a:t>
            </a:r>
          </a:p>
          <a:p>
            <a:r>
              <a:rPr lang="pt-BR" sz="5600" dirty="0" err="1"/>
              <a:t>printf</a:t>
            </a:r>
            <a:r>
              <a:rPr lang="pt-BR" sz="5600" dirty="0"/>
              <a:t>("\</a:t>
            </a:r>
            <a:r>
              <a:rPr lang="pt-BR" sz="5600" dirty="0" err="1"/>
              <a:t>nEndereco</a:t>
            </a:r>
            <a:r>
              <a:rPr lang="pt-BR" sz="5600" dirty="0"/>
              <a:t> </a:t>
            </a:r>
            <a:r>
              <a:rPr lang="pt-BR" sz="5600" dirty="0" err="1"/>
              <a:t>ptr</a:t>
            </a:r>
            <a:r>
              <a:rPr lang="pt-BR" sz="5600" dirty="0"/>
              <a:t> = %u  - </a:t>
            </a:r>
            <a:r>
              <a:rPr lang="pt-BR" sz="5600" dirty="0" err="1"/>
              <a:t>Conteudo</a:t>
            </a:r>
            <a:r>
              <a:rPr lang="pt-BR" sz="5600" dirty="0"/>
              <a:t> </a:t>
            </a:r>
            <a:r>
              <a:rPr lang="pt-BR" sz="5600" dirty="0" err="1"/>
              <a:t>ptr</a:t>
            </a:r>
            <a:r>
              <a:rPr lang="pt-BR" sz="5600" dirty="0"/>
              <a:t> = %u",&amp;</a:t>
            </a:r>
            <a:r>
              <a:rPr lang="pt-BR" sz="5600" dirty="0" err="1"/>
              <a:t>ptr,ptr</a:t>
            </a:r>
            <a:r>
              <a:rPr lang="pt-BR" sz="5600" dirty="0"/>
              <a:t>);  </a:t>
            </a:r>
          </a:p>
          <a:p>
            <a:r>
              <a:rPr lang="pt-BR" sz="5600" b="1" dirty="0"/>
              <a:t>aloca(&amp;</a:t>
            </a:r>
            <a:r>
              <a:rPr lang="pt-BR" sz="5600" b="1" dirty="0" err="1"/>
              <a:t>ptr</a:t>
            </a:r>
            <a:r>
              <a:rPr lang="pt-BR" sz="5600" b="1" dirty="0"/>
              <a:t>, 1);					//chamada por referencia</a:t>
            </a:r>
            <a:endParaRPr lang="pt-BR" sz="5600" dirty="0"/>
          </a:p>
          <a:p>
            <a:r>
              <a:rPr lang="pt-BR" sz="5600" dirty="0" err="1"/>
              <a:t>printf</a:t>
            </a:r>
            <a:r>
              <a:rPr lang="pt-BR" sz="5600" dirty="0"/>
              <a:t>("\n\</a:t>
            </a:r>
            <a:r>
              <a:rPr lang="pt-BR" sz="5600" dirty="0" err="1"/>
              <a:t>nMain</a:t>
            </a:r>
            <a:r>
              <a:rPr lang="pt-BR" sz="5600" dirty="0"/>
              <a:t> - depois de alocar");</a:t>
            </a:r>
          </a:p>
          <a:p>
            <a:r>
              <a:rPr lang="pt-BR" sz="5600" dirty="0" err="1"/>
              <a:t>printf</a:t>
            </a:r>
            <a:r>
              <a:rPr lang="pt-BR" sz="5600" dirty="0"/>
              <a:t>("\</a:t>
            </a:r>
            <a:r>
              <a:rPr lang="pt-BR" sz="5600" dirty="0" err="1"/>
              <a:t>nEndereco</a:t>
            </a:r>
            <a:r>
              <a:rPr lang="pt-BR" sz="5600" dirty="0"/>
              <a:t> </a:t>
            </a:r>
            <a:r>
              <a:rPr lang="pt-BR" sz="5600" dirty="0" err="1"/>
              <a:t>ptr</a:t>
            </a:r>
            <a:r>
              <a:rPr lang="pt-BR" sz="5600" dirty="0"/>
              <a:t> = %u - </a:t>
            </a:r>
            <a:r>
              <a:rPr lang="pt-BR" sz="5600" dirty="0" err="1"/>
              <a:t>Conteudo</a:t>
            </a:r>
            <a:r>
              <a:rPr lang="pt-BR" sz="5600" dirty="0"/>
              <a:t> </a:t>
            </a:r>
            <a:r>
              <a:rPr lang="pt-BR" sz="5600" dirty="0" err="1"/>
              <a:t>ptr</a:t>
            </a:r>
            <a:r>
              <a:rPr lang="pt-BR" sz="5600" dirty="0"/>
              <a:t> = %u\n\n\n",&amp;</a:t>
            </a:r>
            <a:r>
              <a:rPr lang="pt-BR" sz="5600" dirty="0" err="1"/>
              <a:t>ptr,ptr</a:t>
            </a:r>
            <a:r>
              <a:rPr lang="pt-BR" sz="5600" dirty="0"/>
              <a:t>);  </a:t>
            </a:r>
          </a:p>
          <a:p>
            <a:r>
              <a:rPr lang="pt-BR" sz="5600" dirty="0"/>
              <a:t>system("p</a:t>
            </a:r>
            <a:r>
              <a:rPr lang="en-US" sz="5600" dirty="0" err="1"/>
              <a:t>ause</a:t>
            </a:r>
            <a:r>
              <a:rPr lang="en-US" sz="5600" dirty="0"/>
              <a:t>");</a:t>
            </a:r>
            <a:endParaRPr lang="pt-BR" sz="5600" dirty="0"/>
          </a:p>
          <a:p>
            <a:r>
              <a:rPr lang="en-US" sz="5600" dirty="0"/>
              <a:t>}//main</a:t>
            </a:r>
            <a:endParaRPr lang="pt-BR" sz="5600" dirty="0"/>
          </a:p>
          <a:p>
            <a:r>
              <a:rPr lang="en-US" sz="5600" dirty="0"/>
              <a:t> </a:t>
            </a:r>
            <a:endParaRPr lang="pt-BR" sz="5600" dirty="0"/>
          </a:p>
          <a:p>
            <a:r>
              <a:rPr lang="en-US" sz="5600" dirty="0"/>
              <a:t>void </a:t>
            </a:r>
            <a:r>
              <a:rPr lang="en-US" sz="5600" dirty="0" err="1"/>
              <a:t>aloca</a:t>
            </a:r>
            <a:r>
              <a:rPr lang="en-US" sz="5600" dirty="0"/>
              <a:t>(</a:t>
            </a:r>
            <a:r>
              <a:rPr lang="en-US" sz="5600" dirty="0" err="1"/>
              <a:t>int</a:t>
            </a:r>
            <a:r>
              <a:rPr lang="en-US" sz="5600" dirty="0"/>
              <a:t> **p, </a:t>
            </a:r>
            <a:r>
              <a:rPr lang="en-US" sz="5600" dirty="0" err="1"/>
              <a:t>int</a:t>
            </a:r>
            <a:r>
              <a:rPr lang="en-US" sz="5600" dirty="0"/>
              <a:t> tam)</a:t>
            </a:r>
            <a:endParaRPr lang="pt-BR" sz="5600" dirty="0"/>
          </a:p>
          <a:p>
            <a:r>
              <a:rPr lang="pt-BR" sz="5600" dirty="0"/>
              <a:t>{</a:t>
            </a:r>
          </a:p>
          <a:p>
            <a:r>
              <a:rPr lang="pt-BR" sz="5600" dirty="0" err="1"/>
              <a:t>printf</a:t>
            </a:r>
            <a:r>
              <a:rPr lang="pt-BR" sz="5600" dirty="0"/>
              <a:t>("\n\</a:t>
            </a:r>
            <a:r>
              <a:rPr lang="pt-BR" sz="5600" dirty="0" err="1"/>
              <a:t>nFuncao</a:t>
            </a:r>
            <a:r>
              <a:rPr lang="pt-BR" sz="5600" dirty="0"/>
              <a:t> - antes de alocar");</a:t>
            </a:r>
          </a:p>
          <a:p>
            <a:r>
              <a:rPr lang="pt-BR" sz="5600" dirty="0" err="1"/>
              <a:t>printf</a:t>
            </a:r>
            <a:r>
              <a:rPr lang="pt-BR" sz="5600" dirty="0"/>
              <a:t>("\</a:t>
            </a:r>
            <a:r>
              <a:rPr lang="pt-BR" sz="5600" dirty="0" err="1"/>
              <a:t>nEndereco</a:t>
            </a:r>
            <a:r>
              <a:rPr lang="pt-BR" sz="5600" dirty="0"/>
              <a:t> p = %u - </a:t>
            </a:r>
            <a:r>
              <a:rPr lang="pt-BR" sz="5600" dirty="0" err="1"/>
              <a:t>Conteudo</a:t>
            </a:r>
            <a:r>
              <a:rPr lang="pt-BR" sz="5600" dirty="0"/>
              <a:t> p = %u (Endereço </a:t>
            </a:r>
            <a:r>
              <a:rPr lang="pt-BR" sz="5600" dirty="0" err="1"/>
              <a:t>ptr</a:t>
            </a:r>
            <a:r>
              <a:rPr lang="pt-BR" sz="5600" dirty="0"/>
              <a:t>) - </a:t>
            </a:r>
            <a:r>
              <a:rPr lang="pt-BR" sz="5600" dirty="0" err="1"/>
              <a:t>Conteudo</a:t>
            </a:r>
            <a:r>
              <a:rPr lang="pt-BR" sz="5600" dirty="0"/>
              <a:t> </a:t>
            </a:r>
            <a:r>
              <a:rPr lang="pt-BR" sz="5600" dirty="0" err="1"/>
              <a:t>ptr</a:t>
            </a:r>
            <a:r>
              <a:rPr lang="pt-BR" sz="5600" dirty="0"/>
              <a:t> = %u",&amp;</a:t>
            </a:r>
            <a:r>
              <a:rPr lang="pt-BR" sz="5600" dirty="0" err="1"/>
              <a:t>p,p</a:t>
            </a:r>
            <a:r>
              <a:rPr lang="pt-BR" sz="5600" dirty="0"/>
              <a:t>,*p);</a:t>
            </a:r>
          </a:p>
          <a:p>
            <a:r>
              <a:rPr lang="en-US" sz="5600" dirty="0"/>
              <a:t>if((*p=(</a:t>
            </a:r>
            <a:r>
              <a:rPr lang="en-US" sz="5600" dirty="0" err="1"/>
              <a:t>int</a:t>
            </a:r>
            <a:r>
              <a:rPr lang="en-US" sz="5600" dirty="0"/>
              <a:t>*)</a:t>
            </a:r>
            <a:r>
              <a:rPr lang="en-US" sz="5600" dirty="0" err="1"/>
              <a:t>realloc</a:t>
            </a:r>
            <a:r>
              <a:rPr lang="en-US" sz="5600" dirty="0"/>
              <a:t>(*p, tam*</a:t>
            </a:r>
            <a:r>
              <a:rPr lang="en-US" sz="5600" dirty="0" err="1"/>
              <a:t>sizeof</a:t>
            </a:r>
            <a:r>
              <a:rPr lang="en-US" sz="5600" dirty="0"/>
              <a:t>(</a:t>
            </a:r>
            <a:r>
              <a:rPr lang="en-US" sz="5600" dirty="0" err="1"/>
              <a:t>int</a:t>
            </a:r>
            <a:r>
              <a:rPr lang="en-US" sz="5600" dirty="0"/>
              <a:t>)))== NULL)</a:t>
            </a:r>
            <a:endParaRPr lang="pt-BR" sz="5600" dirty="0"/>
          </a:p>
          <a:p>
            <a:r>
              <a:rPr lang="en-US" sz="5600" dirty="0"/>
              <a:t>  </a:t>
            </a:r>
            <a:r>
              <a:rPr lang="pt-BR" sz="5600" dirty="0"/>
              <a:t>   </a:t>
            </a:r>
            <a:r>
              <a:rPr lang="pt-BR" sz="5600" dirty="0" err="1"/>
              <a:t>exit</a:t>
            </a:r>
            <a:r>
              <a:rPr lang="pt-BR" sz="5600" dirty="0"/>
              <a:t>(1);           //sai da função e do programa</a:t>
            </a:r>
          </a:p>
          <a:p>
            <a:r>
              <a:rPr lang="pt-BR" sz="5600" dirty="0"/>
              <a:t> </a:t>
            </a:r>
          </a:p>
          <a:p>
            <a:r>
              <a:rPr lang="pt-BR" sz="5600" dirty="0" err="1"/>
              <a:t>printf</a:t>
            </a:r>
            <a:r>
              <a:rPr lang="pt-BR" sz="5600" dirty="0"/>
              <a:t>("\n\</a:t>
            </a:r>
            <a:r>
              <a:rPr lang="pt-BR" sz="5600" dirty="0" err="1"/>
              <a:t>nFuncao</a:t>
            </a:r>
            <a:r>
              <a:rPr lang="pt-BR" sz="5600" dirty="0"/>
              <a:t> - depois de alocar");</a:t>
            </a:r>
          </a:p>
          <a:p>
            <a:r>
              <a:rPr lang="pt-BR" sz="5600" dirty="0" err="1"/>
              <a:t>printf</a:t>
            </a:r>
            <a:r>
              <a:rPr lang="pt-BR" sz="5600" dirty="0"/>
              <a:t>("\</a:t>
            </a:r>
            <a:r>
              <a:rPr lang="pt-BR" sz="5600" dirty="0" err="1"/>
              <a:t>nEndereco</a:t>
            </a:r>
            <a:r>
              <a:rPr lang="pt-BR" sz="5600" dirty="0"/>
              <a:t> p = %u - </a:t>
            </a:r>
            <a:r>
              <a:rPr lang="pt-BR" sz="5600" dirty="0" err="1"/>
              <a:t>Conteudo</a:t>
            </a:r>
            <a:r>
              <a:rPr lang="pt-BR" sz="5600" dirty="0"/>
              <a:t> p = %u  (Endereço </a:t>
            </a:r>
            <a:r>
              <a:rPr lang="pt-BR" sz="5600" dirty="0" err="1"/>
              <a:t>ptr</a:t>
            </a:r>
            <a:r>
              <a:rPr lang="pt-BR" sz="5600" dirty="0"/>
              <a:t>) – </a:t>
            </a:r>
            <a:r>
              <a:rPr lang="pt-BR" sz="5600" dirty="0" err="1"/>
              <a:t>Conteudo</a:t>
            </a:r>
            <a:r>
              <a:rPr lang="pt-BR" sz="5600" dirty="0"/>
              <a:t> </a:t>
            </a:r>
            <a:r>
              <a:rPr lang="pt-BR" sz="5600" dirty="0" err="1"/>
              <a:t>ptr</a:t>
            </a:r>
            <a:r>
              <a:rPr lang="pt-BR" sz="5600" dirty="0"/>
              <a:t> = %u",&amp;</a:t>
            </a:r>
            <a:r>
              <a:rPr lang="pt-BR" sz="5600" dirty="0" err="1"/>
              <a:t>p,p</a:t>
            </a:r>
            <a:r>
              <a:rPr lang="pt-BR" sz="5600" dirty="0"/>
              <a:t>,*p);</a:t>
            </a:r>
          </a:p>
          <a:p>
            <a:r>
              <a:rPr lang="pt-BR" sz="5600" dirty="0"/>
              <a:t>}//aloca</a:t>
            </a:r>
          </a:p>
          <a:p>
            <a:pPr algn="just"/>
            <a:endParaRPr lang="pt-BR" sz="2000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61326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375" y="984738"/>
            <a:ext cx="8624401" cy="5609493"/>
          </a:xfrm>
        </p:spPr>
        <p:txBody>
          <a:bodyPr>
            <a:normAutofit/>
          </a:bodyPr>
          <a:lstStyle/>
          <a:p>
            <a:r>
              <a:rPr lang="pt-BR" sz="2900" b="1" dirty="0">
                <a:solidFill>
                  <a:srgbClr val="00B0F0"/>
                </a:solidFill>
              </a:rPr>
              <a:t>Chamada por Referência – exemplo</a:t>
            </a:r>
          </a:p>
          <a:p>
            <a:endParaRPr lang="pt-BR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*</a:t>
            </a:r>
            <a:r>
              <a:rPr lang="en-US" sz="2000" dirty="0" err="1"/>
              <a:t>ptr</a:t>
            </a:r>
            <a:r>
              <a:rPr lang="en-US" sz="2000" dirty="0"/>
              <a:t>=NULL;</a:t>
            </a:r>
            <a:endParaRPr lang="pt-BR" sz="2000" dirty="0"/>
          </a:p>
          <a:p>
            <a:endParaRPr lang="pt-BR" sz="2000" dirty="0"/>
          </a:p>
          <a:p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nMain</a:t>
            </a:r>
            <a:r>
              <a:rPr lang="pt-BR" sz="1400" dirty="0"/>
              <a:t> - antes de alocar");</a:t>
            </a:r>
          </a:p>
          <a:p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nEndereco</a:t>
            </a:r>
            <a:r>
              <a:rPr lang="pt-BR" sz="1400" dirty="0"/>
              <a:t> </a:t>
            </a:r>
            <a:r>
              <a:rPr lang="pt-BR" sz="1400" dirty="0" err="1"/>
              <a:t>ptr</a:t>
            </a:r>
            <a:r>
              <a:rPr lang="pt-BR" sz="1400" dirty="0"/>
              <a:t> = %u - </a:t>
            </a:r>
            <a:r>
              <a:rPr lang="pt-BR" sz="1400" dirty="0" err="1"/>
              <a:t>Conteudo</a:t>
            </a:r>
            <a:r>
              <a:rPr lang="pt-BR" sz="1400" dirty="0"/>
              <a:t> </a:t>
            </a:r>
            <a:r>
              <a:rPr lang="pt-BR" sz="1400" dirty="0" err="1"/>
              <a:t>ptr</a:t>
            </a:r>
            <a:r>
              <a:rPr lang="pt-BR" sz="1400" dirty="0"/>
              <a:t> = %u",&amp;</a:t>
            </a:r>
            <a:r>
              <a:rPr lang="pt-BR" sz="1400" dirty="0" err="1"/>
              <a:t>ptr,ptr</a:t>
            </a:r>
            <a:r>
              <a:rPr lang="pt-BR" sz="1400" dirty="0"/>
              <a:t>);  </a:t>
            </a:r>
          </a:p>
          <a:p>
            <a:r>
              <a:rPr lang="pt-BR" sz="1400" dirty="0">
                <a:solidFill>
                  <a:srgbClr val="00B0F0"/>
                </a:solidFill>
              </a:rPr>
              <a:t>            </a:t>
            </a:r>
            <a:r>
              <a:rPr lang="pt-BR" sz="1400" dirty="0" err="1">
                <a:solidFill>
                  <a:srgbClr val="00B0F0"/>
                </a:solidFill>
              </a:rPr>
              <a:t>Endereco</a:t>
            </a:r>
            <a:r>
              <a:rPr lang="pt-BR" sz="1400" dirty="0">
                <a:solidFill>
                  <a:srgbClr val="00B0F0"/>
                </a:solidFill>
              </a:rPr>
              <a:t> </a:t>
            </a:r>
            <a:r>
              <a:rPr lang="pt-BR" sz="1400" dirty="0" err="1">
                <a:solidFill>
                  <a:srgbClr val="00B0F0"/>
                </a:solidFill>
              </a:rPr>
              <a:t>ptr</a:t>
            </a:r>
            <a:r>
              <a:rPr lang="pt-BR" sz="1400" dirty="0">
                <a:solidFill>
                  <a:srgbClr val="00B0F0"/>
                </a:solidFill>
              </a:rPr>
              <a:t> = 5000 - </a:t>
            </a:r>
            <a:r>
              <a:rPr lang="pt-BR" sz="1400" dirty="0" err="1">
                <a:solidFill>
                  <a:srgbClr val="00B0F0"/>
                </a:solidFill>
              </a:rPr>
              <a:t>Conteudo</a:t>
            </a:r>
            <a:r>
              <a:rPr lang="pt-BR" sz="1400" dirty="0">
                <a:solidFill>
                  <a:srgbClr val="00B0F0"/>
                </a:solidFill>
              </a:rPr>
              <a:t> </a:t>
            </a:r>
            <a:r>
              <a:rPr lang="pt-BR" sz="1400" dirty="0" err="1">
                <a:solidFill>
                  <a:srgbClr val="00B0F0"/>
                </a:solidFill>
              </a:rPr>
              <a:t>ptr</a:t>
            </a:r>
            <a:r>
              <a:rPr lang="pt-BR" sz="1400" dirty="0">
                <a:solidFill>
                  <a:srgbClr val="00B0F0"/>
                </a:solidFill>
              </a:rPr>
              <a:t> = 0   (NULL)</a:t>
            </a:r>
          </a:p>
          <a:p>
            <a:endParaRPr lang="pt-BR" sz="1400" b="1" dirty="0"/>
          </a:p>
          <a:p>
            <a:endParaRPr lang="pt-BR" sz="1400" dirty="0">
              <a:solidFill>
                <a:srgbClr val="00B0F0"/>
              </a:solidFill>
            </a:endParaRPr>
          </a:p>
          <a:p>
            <a:endParaRPr lang="pt-BR" sz="1400" dirty="0">
              <a:solidFill>
                <a:srgbClr val="00B0F0"/>
              </a:solidFill>
            </a:endParaRPr>
          </a:p>
          <a:p>
            <a:endParaRPr lang="pt-BR" sz="14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26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Alocação Dinâmica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6807521" y="1567170"/>
            <a:ext cx="2336479" cy="5052406"/>
            <a:chOff x="6028926" y="1177855"/>
            <a:chExt cx="2336479" cy="5052406"/>
          </a:xfrm>
        </p:grpSpPr>
        <p:grpSp>
          <p:nvGrpSpPr>
            <p:cNvPr id="6" name="Agrupar 5"/>
            <p:cNvGrpSpPr/>
            <p:nvPr/>
          </p:nvGrpSpPr>
          <p:grpSpPr>
            <a:xfrm>
              <a:off x="6028926" y="1177855"/>
              <a:ext cx="1698063" cy="5052406"/>
              <a:chOff x="3722967" y="1330553"/>
              <a:chExt cx="1698063" cy="5052406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3732333" y="1330553"/>
                <a:ext cx="1679331" cy="50524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3735270" y="1390967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3732332" y="165557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3732331" y="193048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732333" y="221373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3729396" y="310264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3722967" y="2823290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732333" y="251238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3732333" y="430874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3741699" y="5028808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CaixaDeTexto 7"/>
            <p:cNvSpPr txBox="1"/>
            <p:nvPr/>
          </p:nvSpPr>
          <p:spPr>
            <a:xfrm>
              <a:off x="7448623" y="4810152"/>
              <a:ext cx="916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ptr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510227" y="4567568"/>
              <a:ext cx="1111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 NULL  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392385" y="1221232"/>
              <a:ext cx="88349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 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 </a:t>
              </a:r>
            </a:p>
            <a:p>
              <a:r>
                <a:rPr lang="pt-BR" dirty="0"/>
                <a:t>       </a:t>
              </a:r>
            </a:p>
            <a:p>
              <a:endParaRPr lang="pt-BR" dirty="0"/>
            </a:p>
          </p:txBody>
        </p:sp>
      </p:grpSp>
      <p:sp>
        <p:nvSpPr>
          <p:cNvPr id="26" name="CaixaDeTexto 25"/>
          <p:cNvSpPr txBox="1"/>
          <p:nvPr/>
        </p:nvSpPr>
        <p:spPr>
          <a:xfrm>
            <a:off x="6169105" y="5215741"/>
            <a:ext cx="7814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5000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244903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375" y="984738"/>
            <a:ext cx="8624401" cy="5609493"/>
          </a:xfrm>
        </p:spPr>
        <p:txBody>
          <a:bodyPr>
            <a:normAutofit/>
          </a:bodyPr>
          <a:lstStyle/>
          <a:p>
            <a:r>
              <a:rPr lang="pt-BR" sz="2900" b="1" dirty="0">
                <a:solidFill>
                  <a:srgbClr val="00B0F0"/>
                </a:solidFill>
              </a:rPr>
              <a:t>Chamada por Referência – exemplo</a:t>
            </a:r>
          </a:p>
          <a:p>
            <a:endParaRPr lang="pt-BR" sz="2000" dirty="0"/>
          </a:p>
          <a:p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nMain</a:t>
            </a:r>
            <a:r>
              <a:rPr lang="pt-BR" sz="1400" dirty="0"/>
              <a:t> - antes de alocar");</a:t>
            </a:r>
          </a:p>
          <a:p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nEndereco</a:t>
            </a:r>
            <a:r>
              <a:rPr lang="pt-BR" sz="1400" dirty="0"/>
              <a:t> </a:t>
            </a:r>
            <a:r>
              <a:rPr lang="pt-BR" sz="1400" dirty="0" err="1"/>
              <a:t>ptr</a:t>
            </a:r>
            <a:r>
              <a:rPr lang="pt-BR" sz="1400" dirty="0"/>
              <a:t> = %u - </a:t>
            </a:r>
            <a:r>
              <a:rPr lang="pt-BR" sz="1400" dirty="0" err="1"/>
              <a:t>Conteudo</a:t>
            </a:r>
            <a:r>
              <a:rPr lang="pt-BR" sz="1400" dirty="0"/>
              <a:t> </a:t>
            </a:r>
            <a:r>
              <a:rPr lang="pt-BR" sz="1400" dirty="0" err="1"/>
              <a:t>ptr</a:t>
            </a:r>
            <a:r>
              <a:rPr lang="pt-BR" sz="1400" dirty="0"/>
              <a:t> = %u",&amp;</a:t>
            </a:r>
            <a:r>
              <a:rPr lang="pt-BR" sz="1400" dirty="0" err="1"/>
              <a:t>ptr,ptr</a:t>
            </a:r>
            <a:r>
              <a:rPr lang="pt-BR" sz="1400" dirty="0"/>
              <a:t>);  </a:t>
            </a:r>
          </a:p>
          <a:p>
            <a:r>
              <a:rPr lang="pt-BR" sz="1400" dirty="0">
                <a:solidFill>
                  <a:srgbClr val="00B0F0"/>
                </a:solidFill>
              </a:rPr>
              <a:t>            </a:t>
            </a:r>
            <a:r>
              <a:rPr lang="pt-BR" sz="1400" dirty="0" err="1">
                <a:solidFill>
                  <a:srgbClr val="00B0F0"/>
                </a:solidFill>
              </a:rPr>
              <a:t>Endereco</a:t>
            </a:r>
            <a:r>
              <a:rPr lang="pt-BR" sz="1400" dirty="0">
                <a:solidFill>
                  <a:srgbClr val="00B0F0"/>
                </a:solidFill>
              </a:rPr>
              <a:t> </a:t>
            </a:r>
            <a:r>
              <a:rPr lang="pt-BR" sz="1400" dirty="0" err="1">
                <a:solidFill>
                  <a:srgbClr val="00B0F0"/>
                </a:solidFill>
              </a:rPr>
              <a:t>ptr</a:t>
            </a:r>
            <a:r>
              <a:rPr lang="pt-BR" sz="1400" dirty="0">
                <a:solidFill>
                  <a:srgbClr val="00B0F0"/>
                </a:solidFill>
              </a:rPr>
              <a:t> = 5000 - </a:t>
            </a:r>
            <a:r>
              <a:rPr lang="pt-BR" sz="1400" dirty="0" err="1">
                <a:solidFill>
                  <a:srgbClr val="00B0F0"/>
                </a:solidFill>
              </a:rPr>
              <a:t>Conteudo</a:t>
            </a:r>
            <a:r>
              <a:rPr lang="pt-BR" sz="1400" dirty="0">
                <a:solidFill>
                  <a:srgbClr val="00B0F0"/>
                </a:solidFill>
              </a:rPr>
              <a:t> </a:t>
            </a:r>
            <a:r>
              <a:rPr lang="pt-BR" sz="1400" dirty="0" err="1">
                <a:solidFill>
                  <a:srgbClr val="00B0F0"/>
                </a:solidFill>
              </a:rPr>
              <a:t>ptr</a:t>
            </a:r>
            <a:r>
              <a:rPr lang="pt-BR" sz="1400" dirty="0">
                <a:solidFill>
                  <a:srgbClr val="00B0F0"/>
                </a:solidFill>
              </a:rPr>
              <a:t> = 0   (NULL)</a:t>
            </a:r>
          </a:p>
          <a:p>
            <a:endParaRPr lang="pt-BR" sz="1400" b="1" dirty="0"/>
          </a:p>
          <a:p>
            <a:r>
              <a:rPr lang="pt-BR" sz="1400" b="1" dirty="0"/>
              <a:t>aloca(&amp;</a:t>
            </a:r>
            <a:r>
              <a:rPr lang="pt-BR" sz="1400" b="1" dirty="0" err="1"/>
              <a:t>ptr</a:t>
            </a:r>
            <a:r>
              <a:rPr lang="pt-BR" sz="1400" b="1" dirty="0"/>
              <a:t>, 1);</a:t>
            </a:r>
          </a:p>
          <a:p>
            <a:endParaRPr lang="pt-BR" sz="1400" b="1" dirty="0"/>
          </a:p>
          <a:p>
            <a:r>
              <a:rPr lang="en-US" sz="1400" dirty="0"/>
              <a:t>void </a:t>
            </a:r>
            <a:r>
              <a:rPr lang="en-US" sz="1400" dirty="0" err="1"/>
              <a:t>aloca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 **p, </a:t>
            </a:r>
            <a:r>
              <a:rPr lang="en-US" sz="1400" dirty="0" err="1"/>
              <a:t>int</a:t>
            </a:r>
            <a:r>
              <a:rPr lang="en-US" sz="1400" dirty="0"/>
              <a:t> tam)</a:t>
            </a:r>
            <a:endParaRPr lang="pt-BR" sz="1400" dirty="0"/>
          </a:p>
          <a:p>
            <a:r>
              <a:rPr lang="pt-BR" sz="1400" dirty="0"/>
              <a:t>{</a:t>
            </a:r>
          </a:p>
          <a:p>
            <a:endParaRPr lang="pt-BR" sz="1400" dirty="0"/>
          </a:p>
          <a:p>
            <a:endParaRPr lang="pt-BR" sz="1400" dirty="0">
              <a:solidFill>
                <a:srgbClr val="00B0F0"/>
              </a:solidFill>
            </a:endParaRPr>
          </a:p>
          <a:p>
            <a:endParaRPr lang="pt-BR" sz="1400" dirty="0">
              <a:solidFill>
                <a:srgbClr val="00B0F0"/>
              </a:solidFill>
            </a:endParaRPr>
          </a:p>
          <a:p>
            <a:endParaRPr lang="pt-BR" sz="14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26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Alocação Dinâmica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6807521" y="1567170"/>
            <a:ext cx="2336479" cy="5052406"/>
            <a:chOff x="6028926" y="1177855"/>
            <a:chExt cx="2336479" cy="5052406"/>
          </a:xfrm>
        </p:grpSpPr>
        <p:grpSp>
          <p:nvGrpSpPr>
            <p:cNvPr id="6" name="Agrupar 5"/>
            <p:cNvGrpSpPr/>
            <p:nvPr/>
          </p:nvGrpSpPr>
          <p:grpSpPr>
            <a:xfrm>
              <a:off x="6028926" y="1177855"/>
              <a:ext cx="1698063" cy="5052406"/>
              <a:chOff x="3722967" y="1330553"/>
              <a:chExt cx="1698063" cy="5052406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3732333" y="1330553"/>
                <a:ext cx="1679331" cy="50524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3735270" y="1390967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3732332" y="165557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3732331" y="193048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732333" y="221373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3729396" y="310264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3722967" y="2823290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732333" y="251238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3732333" y="430874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3741699" y="5028808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CaixaDeTexto 7"/>
            <p:cNvSpPr txBox="1"/>
            <p:nvPr/>
          </p:nvSpPr>
          <p:spPr>
            <a:xfrm>
              <a:off x="7448623" y="4810152"/>
              <a:ext cx="916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ptr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531511" y="4567568"/>
              <a:ext cx="10905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 NULL  </a:t>
              </a:r>
            </a:p>
          </p:txBody>
        </p:sp>
      </p:grpSp>
      <p:sp>
        <p:nvSpPr>
          <p:cNvPr id="26" name="CaixaDeTexto 25"/>
          <p:cNvSpPr txBox="1"/>
          <p:nvPr/>
        </p:nvSpPr>
        <p:spPr>
          <a:xfrm>
            <a:off x="6169105" y="5215741"/>
            <a:ext cx="7814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5000</a:t>
            </a:r>
          </a:p>
          <a:p>
            <a:endParaRPr lang="pt-BR" sz="20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8227218" y="4473567"/>
            <a:ext cx="91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6208899" y="4478400"/>
            <a:ext cx="7814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4700</a:t>
            </a:r>
          </a:p>
          <a:p>
            <a:endParaRPr lang="pt-BR" sz="20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310106" y="4515936"/>
            <a:ext cx="7814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5000</a:t>
            </a:r>
          </a:p>
          <a:p>
            <a:endParaRPr lang="pt-BR" sz="2000" dirty="0"/>
          </a:p>
        </p:txBody>
      </p:sp>
      <p:cxnSp>
        <p:nvCxnSpPr>
          <p:cNvPr id="31" name="Conector de Seta Reta 30"/>
          <p:cNvCxnSpPr/>
          <p:nvPr/>
        </p:nvCxnSpPr>
        <p:spPr>
          <a:xfrm>
            <a:off x="5153822" y="5415589"/>
            <a:ext cx="10550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5397326" y="5080759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p</a:t>
            </a:r>
          </a:p>
        </p:txBody>
      </p:sp>
    </p:spTree>
    <p:extLst>
      <p:ext uri="{BB962C8B-B14F-4D97-AF65-F5344CB8AC3E}">
        <p14:creationId xmlns:p14="http://schemas.microsoft.com/office/powerpoint/2010/main" val="3835112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2562" y="999263"/>
            <a:ext cx="8871438" cy="5609493"/>
          </a:xfrm>
        </p:spPr>
        <p:txBody>
          <a:bodyPr>
            <a:normAutofit/>
          </a:bodyPr>
          <a:lstStyle/>
          <a:p>
            <a:r>
              <a:rPr lang="pt-BR" sz="2900" b="1" dirty="0">
                <a:solidFill>
                  <a:srgbClr val="00B0F0"/>
                </a:solidFill>
              </a:rPr>
              <a:t>Chamada por Referência – exemplo</a:t>
            </a:r>
          </a:p>
          <a:p>
            <a:endParaRPr lang="pt-BR" sz="2000" dirty="0"/>
          </a:p>
          <a:p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nMain</a:t>
            </a:r>
            <a:r>
              <a:rPr lang="pt-BR" sz="1400" dirty="0"/>
              <a:t> - antes de alocar");</a:t>
            </a:r>
          </a:p>
          <a:p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nEndereco</a:t>
            </a:r>
            <a:r>
              <a:rPr lang="pt-BR" sz="1400" dirty="0"/>
              <a:t> </a:t>
            </a:r>
            <a:r>
              <a:rPr lang="pt-BR" sz="1400" dirty="0" err="1"/>
              <a:t>ptr</a:t>
            </a:r>
            <a:r>
              <a:rPr lang="pt-BR" sz="1400" dirty="0"/>
              <a:t> = %u - </a:t>
            </a:r>
            <a:r>
              <a:rPr lang="pt-BR" sz="1400" dirty="0" err="1"/>
              <a:t>Conteudo</a:t>
            </a:r>
            <a:r>
              <a:rPr lang="pt-BR" sz="1400" dirty="0"/>
              <a:t> </a:t>
            </a:r>
            <a:r>
              <a:rPr lang="pt-BR" sz="1400" dirty="0" err="1"/>
              <a:t>ptr</a:t>
            </a:r>
            <a:r>
              <a:rPr lang="pt-BR" sz="1400" dirty="0"/>
              <a:t> = %u",&amp;</a:t>
            </a:r>
            <a:r>
              <a:rPr lang="pt-BR" sz="1400" dirty="0" err="1"/>
              <a:t>ptr,ptr</a:t>
            </a:r>
            <a:r>
              <a:rPr lang="pt-BR" sz="1400" dirty="0"/>
              <a:t>);  </a:t>
            </a:r>
          </a:p>
          <a:p>
            <a:r>
              <a:rPr lang="pt-BR" sz="1400" dirty="0">
                <a:solidFill>
                  <a:srgbClr val="00B0F0"/>
                </a:solidFill>
              </a:rPr>
              <a:t>            </a:t>
            </a:r>
            <a:r>
              <a:rPr lang="pt-BR" sz="1400" dirty="0" err="1">
                <a:solidFill>
                  <a:srgbClr val="00B0F0"/>
                </a:solidFill>
              </a:rPr>
              <a:t>Endereco</a:t>
            </a:r>
            <a:r>
              <a:rPr lang="pt-BR" sz="1400" dirty="0">
                <a:solidFill>
                  <a:srgbClr val="00B0F0"/>
                </a:solidFill>
              </a:rPr>
              <a:t> </a:t>
            </a:r>
            <a:r>
              <a:rPr lang="pt-BR" sz="1400" dirty="0" err="1">
                <a:solidFill>
                  <a:srgbClr val="00B0F0"/>
                </a:solidFill>
              </a:rPr>
              <a:t>ptr</a:t>
            </a:r>
            <a:r>
              <a:rPr lang="pt-BR" sz="1400" dirty="0">
                <a:solidFill>
                  <a:srgbClr val="00B0F0"/>
                </a:solidFill>
              </a:rPr>
              <a:t> = 5000 - </a:t>
            </a:r>
            <a:r>
              <a:rPr lang="pt-BR" sz="1400" dirty="0" err="1">
                <a:solidFill>
                  <a:srgbClr val="00B0F0"/>
                </a:solidFill>
              </a:rPr>
              <a:t>Conteudo</a:t>
            </a:r>
            <a:r>
              <a:rPr lang="pt-BR" sz="1400" dirty="0">
                <a:solidFill>
                  <a:srgbClr val="00B0F0"/>
                </a:solidFill>
              </a:rPr>
              <a:t> </a:t>
            </a:r>
            <a:r>
              <a:rPr lang="pt-BR" sz="1400" dirty="0" err="1">
                <a:solidFill>
                  <a:srgbClr val="00B0F0"/>
                </a:solidFill>
              </a:rPr>
              <a:t>ptr</a:t>
            </a:r>
            <a:r>
              <a:rPr lang="pt-BR" sz="1400" dirty="0">
                <a:solidFill>
                  <a:srgbClr val="00B0F0"/>
                </a:solidFill>
              </a:rPr>
              <a:t> = 0   (NULL)</a:t>
            </a:r>
          </a:p>
          <a:p>
            <a:r>
              <a:rPr lang="pt-BR" sz="1400" b="1" dirty="0"/>
              <a:t>aloca(&amp;</a:t>
            </a:r>
            <a:r>
              <a:rPr lang="pt-BR" sz="1400" b="1" dirty="0" err="1"/>
              <a:t>ptr</a:t>
            </a:r>
            <a:r>
              <a:rPr lang="pt-BR" sz="1400" b="1" dirty="0"/>
              <a:t>, 1);</a:t>
            </a:r>
          </a:p>
          <a:p>
            <a:endParaRPr lang="pt-BR" sz="1400" b="1" dirty="0"/>
          </a:p>
          <a:p>
            <a:r>
              <a:rPr lang="en-US" sz="1400" dirty="0"/>
              <a:t>void </a:t>
            </a:r>
            <a:r>
              <a:rPr lang="en-US" sz="1400" dirty="0" err="1"/>
              <a:t>aloca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 **p, </a:t>
            </a:r>
            <a:r>
              <a:rPr lang="en-US" sz="1400" dirty="0" err="1"/>
              <a:t>int</a:t>
            </a:r>
            <a:r>
              <a:rPr lang="en-US" sz="1400" dirty="0"/>
              <a:t> tam)</a:t>
            </a:r>
            <a:endParaRPr lang="pt-BR" sz="1400" dirty="0"/>
          </a:p>
          <a:p>
            <a:r>
              <a:rPr lang="pt-BR" sz="1400" dirty="0"/>
              <a:t>{</a:t>
            </a:r>
          </a:p>
          <a:p>
            <a:r>
              <a:rPr lang="pt-BR" sz="1400" dirty="0" err="1"/>
              <a:t>printf</a:t>
            </a:r>
            <a:r>
              <a:rPr lang="pt-BR" sz="1400" dirty="0"/>
              <a:t>("\n\</a:t>
            </a:r>
            <a:r>
              <a:rPr lang="pt-BR" sz="1400" dirty="0" err="1"/>
              <a:t>nFuncao</a:t>
            </a:r>
            <a:r>
              <a:rPr lang="pt-BR" sz="1400" dirty="0"/>
              <a:t> - antes de alocar");</a:t>
            </a:r>
          </a:p>
          <a:p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nEndereco</a:t>
            </a:r>
            <a:r>
              <a:rPr lang="pt-BR" sz="1400" dirty="0"/>
              <a:t> p = %u - </a:t>
            </a:r>
            <a:r>
              <a:rPr lang="pt-BR" sz="1400" dirty="0" err="1"/>
              <a:t>Conteudo</a:t>
            </a:r>
            <a:r>
              <a:rPr lang="pt-BR" sz="1400" dirty="0"/>
              <a:t> p = %u (Endereço </a:t>
            </a:r>
            <a:r>
              <a:rPr lang="pt-BR" sz="1400" dirty="0" err="1"/>
              <a:t>ptr</a:t>
            </a:r>
            <a:r>
              <a:rPr lang="pt-BR" sz="1400" dirty="0"/>
              <a:t>) - </a:t>
            </a:r>
            <a:r>
              <a:rPr lang="pt-BR" sz="1400" dirty="0" err="1"/>
              <a:t>Conteudo</a:t>
            </a:r>
            <a:r>
              <a:rPr lang="pt-BR" sz="1400" dirty="0"/>
              <a:t> </a:t>
            </a:r>
            <a:r>
              <a:rPr lang="pt-BR" sz="1400" dirty="0" err="1"/>
              <a:t>ptr</a:t>
            </a:r>
            <a:r>
              <a:rPr lang="pt-BR" sz="1400" dirty="0"/>
              <a:t> = %u",&amp;</a:t>
            </a:r>
            <a:r>
              <a:rPr lang="pt-BR" sz="1400" dirty="0" err="1"/>
              <a:t>p,p</a:t>
            </a:r>
            <a:r>
              <a:rPr lang="pt-BR" sz="1400" dirty="0"/>
              <a:t>,*p);</a:t>
            </a:r>
          </a:p>
          <a:p>
            <a:r>
              <a:rPr lang="pt-BR" sz="1400" b="1" dirty="0"/>
              <a:t>	</a:t>
            </a:r>
            <a:r>
              <a:rPr lang="pt-BR" sz="1400" dirty="0" err="1">
                <a:solidFill>
                  <a:srgbClr val="00B0F0"/>
                </a:solidFill>
              </a:rPr>
              <a:t>Endereco</a:t>
            </a:r>
            <a:r>
              <a:rPr lang="pt-BR" sz="1400" dirty="0">
                <a:solidFill>
                  <a:srgbClr val="00B0F0"/>
                </a:solidFill>
              </a:rPr>
              <a:t> p = 4700 - </a:t>
            </a:r>
            <a:r>
              <a:rPr lang="pt-BR" sz="1400" dirty="0" err="1">
                <a:solidFill>
                  <a:srgbClr val="00B0F0"/>
                </a:solidFill>
              </a:rPr>
              <a:t>Conteudo</a:t>
            </a:r>
            <a:r>
              <a:rPr lang="pt-BR" sz="1400" dirty="0">
                <a:solidFill>
                  <a:srgbClr val="00B0F0"/>
                </a:solidFill>
              </a:rPr>
              <a:t> p = 5000 (Endereço </a:t>
            </a:r>
            <a:r>
              <a:rPr lang="pt-BR" sz="1400" dirty="0" err="1">
                <a:solidFill>
                  <a:srgbClr val="00B0F0"/>
                </a:solidFill>
              </a:rPr>
              <a:t>ptr</a:t>
            </a:r>
            <a:r>
              <a:rPr lang="pt-BR" sz="1400" dirty="0">
                <a:solidFill>
                  <a:srgbClr val="00B0F0"/>
                </a:solidFill>
              </a:rPr>
              <a:t>) – </a:t>
            </a:r>
            <a:r>
              <a:rPr lang="pt-BR" sz="1400" dirty="0" err="1">
                <a:solidFill>
                  <a:srgbClr val="00B0F0"/>
                </a:solidFill>
              </a:rPr>
              <a:t>Conteudo</a:t>
            </a:r>
            <a:r>
              <a:rPr lang="pt-BR" sz="1400" dirty="0">
                <a:solidFill>
                  <a:srgbClr val="00B0F0"/>
                </a:solidFill>
              </a:rPr>
              <a:t> </a:t>
            </a:r>
            <a:r>
              <a:rPr lang="pt-BR" sz="1400" dirty="0" err="1">
                <a:solidFill>
                  <a:srgbClr val="00B0F0"/>
                </a:solidFill>
              </a:rPr>
              <a:t>ptr</a:t>
            </a:r>
            <a:r>
              <a:rPr lang="pt-BR" sz="1400" dirty="0">
                <a:solidFill>
                  <a:srgbClr val="00B0F0"/>
                </a:solidFill>
              </a:rPr>
              <a:t> = 0  (NULL)</a:t>
            </a:r>
          </a:p>
          <a:p>
            <a:endParaRPr lang="pt-BR" sz="1400" dirty="0"/>
          </a:p>
          <a:p>
            <a:endParaRPr lang="pt-BR" sz="1400" dirty="0">
              <a:solidFill>
                <a:srgbClr val="00B0F0"/>
              </a:solidFill>
            </a:endParaRPr>
          </a:p>
          <a:p>
            <a:endParaRPr lang="pt-BR" sz="1400" dirty="0">
              <a:solidFill>
                <a:srgbClr val="00B0F0"/>
              </a:solidFill>
            </a:endParaRPr>
          </a:p>
          <a:p>
            <a:endParaRPr lang="pt-BR" sz="14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26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Alocação Dinâmica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7090250" y="1556350"/>
            <a:ext cx="2336479" cy="5052406"/>
            <a:chOff x="6028926" y="1177855"/>
            <a:chExt cx="2336479" cy="5052406"/>
          </a:xfrm>
        </p:grpSpPr>
        <p:grpSp>
          <p:nvGrpSpPr>
            <p:cNvPr id="6" name="Agrupar 5"/>
            <p:cNvGrpSpPr/>
            <p:nvPr/>
          </p:nvGrpSpPr>
          <p:grpSpPr>
            <a:xfrm>
              <a:off x="6028926" y="1177855"/>
              <a:ext cx="1698063" cy="5052406"/>
              <a:chOff x="3722967" y="1330553"/>
              <a:chExt cx="1698063" cy="5052406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3732333" y="1330553"/>
                <a:ext cx="1679331" cy="50524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3735270" y="1390967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3732332" y="165557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3732331" y="193048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732333" y="221373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3729396" y="310264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3722967" y="2823290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732333" y="251238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3732333" y="430874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3741699" y="5028808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CaixaDeTexto 7"/>
            <p:cNvSpPr txBox="1"/>
            <p:nvPr/>
          </p:nvSpPr>
          <p:spPr>
            <a:xfrm>
              <a:off x="7448623" y="4810152"/>
              <a:ext cx="916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ptr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531511" y="4567568"/>
              <a:ext cx="10905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 NULL  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392385" y="1221232"/>
              <a:ext cx="88349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 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 </a:t>
              </a:r>
            </a:p>
            <a:p>
              <a:r>
                <a:rPr lang="pt-BR" dirty="0"/>
                <a:t>       </a:t>
              </a:r>
            </a:p>
            <a:p>
              <a:endParaRPr lang="pt-BR" dirty="0"/>
            </a:p>
          </p:txBody>
        </p:sp>
      </p:grpSp>
      <p:sp>
        <p:nvSpPr>
          <p:cNvPr id="26" name="CaixaDeTexto 25"/>
          <p:cNvSpPr txBox="1"/>
          <p:nvPr/>
        </p:nvSpPr>
        <p:spPr>
          <a:xfrm>
            <a:off x="6463980" y="5163436"/>
            <a:ext cx="7814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5000</a:t>
            </a:r>
          </a:p>
          <a:p>
            <a:endParaRPr lang="pt-BR" sz="20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8507509" y="4464464"/>
            <a:ext cx="91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6407782" y="4478400"/>
            <a:ext cx="7814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4700</a:t>
            </a:r>
          </a:p>
          <a:p>
            <a:endParaRPr lang="pt-BR" sz="20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527210" y="4487547"/>
            <a:ext cx="7814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5000</a:t>
            </a:r>
          </a:p>
          <a:p>
            <a:endParaRPr lang="pt-BR" sz="2000" dirty="0"/>
          </a:p>
        </p:txBody>
      </p:sp>
      <p:cxnSp>
        <p:nvCxnSpPr>
          <p:cNvPr id="31" name="Conector de Seta Reta 30"/>
          <p:cNvCxnSpPr/>
          <p:nvPr/>
        </p:nvCxnSpPr>
        <p:spPr>
          <a:xfrm>
            <a:off x="5424029" y="5373313"/>
            <a:ext cx="10550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5802789" y="5069939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p</a:t>
            </a:r>
          </a:p>
        </p:txBody>
      </p:sp>
    </p:spTree>
    <p:extLst>
      <p:ext uri="{BB962C8B-B14F-4D97-AF65-F5344CB8AC3E}">
        <p14:creationId xmlns:p14="http://schemas.microsoft.com/office/powerpoint/2010/main" val="89457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793289" y="2623127"/>
            <a:ext cx="7350711" cy="2357246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31177" y="2895600"/>
            <a:ext cx="5712823" cy="533400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PROGRAMAÇÃO ESTRUTURADA  - TEORIA</a:t>
            </a:r>
            <a:br>
              <a:rPr lang="en-US" altLang="ko-KR" sz="2000" b="1" dirty="0">
                <a:solidFill>
                  <a:schemeClr val="bg1"/>
                </a:solidFill>
              </a:rPr>
            </a:b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2273306-509A-4420-AC54-AE3BD0ECCE96}"/>
              </a:ext>
            </a:extLst>
          </p:cNvPr>
          <p:cNvSpPr txBox="1">
            <a:spLocks/>
          </p:cNvSpPr>
          <p:nvPr/>
        </p:nvSpPr>
        <p:spPr>
          <a:xfrm>
            <a:off x="1718336" y="3544309"/>
            <a:ext cx="7425664" cy="263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altLang="ko-KR" sz="1800" b="1" dirty="0" err="1">
                <a:solidFill>
                  <a:schemeClr val="bg1"/>
                </a:solidFill>
              </a:rPr>
              <a:t>Capítulo</a:t>
            </a:r>
            <a:r>
              <a:rPr lang="en-US" altLang="ko-KR" sz="1800" b="1" dirty="0">
                <a:solidFill>
                  <a:schemeClr val="bg1"/>
                </a:solidFill>
              </a:rPr>
              <a:t> 6 – </a:t>
            </a:r>
            <a:r>
              <a:rPr lang="en-US" altLang="ko-KR" sz="1800" b="1" dirty="0" err="1">
                <a:solidFill>
                  <a:schemeClr val="bg1"/>
                </a:solidFill>
              </a:rPr>
              <a:t>Alocação</a:t>
            </a:r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</a:rPr>
              <a:t>Dinâmica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marL="0" indent="0" algn="r">
              <a:buFont typeface="Arial" pitchFamily="34" charset="0"/>
              <a:buNone/>
            </a:pPr>
            <a:endParaRPr lang="en-US" altLang="ko-K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730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0339" y="984738"/>
            <a:ext cx="8871438" cy="5609493"/>
          </a:xfrm>
        </p:spPr>
        <p:txBody>
          <a:bodyPr>
            <a:normAutofit/>
          </a:bodyPr>
          <a:lstStyle/>
          <a:p>
            <a:r>
              <a:rPr lang="pt-BR" sz="2900" b="1" dirty="0">
                <a:solidFill>
                  <a:srgbClr val="00B0F0"/>
                </a:solidFill>
              </a:rPr>
              <a:t>Chamada por Referência – exemplo</a:t>
            </a:r>
          </a:p>
          <a:p>
            <a:endParaRPr lang="pt-BR" sz="2000" dirty="0"/>
          </a:p>
          <a:p>
            <a:r>
              <a:rPr lang="en-US" sz="2000" dirty="0"/>
              <a:t>if((*p=(</a:t>
            </a:r>
            <a:r>
              <a:rPr lang="en-US" sz="2000" dirty="0" err="1"/>
              <a:t>int</a:t>
            </a:r>
            <a:r>
              <a:rPr lang="en-US" sz="2000" dirty="0"/>
              <a:t>*)</a:t>
            </a:r>
            <a:r>
              <a:rPr lang="en-US" sz="2000" dirty="0" err="1"/>
              <a:t>realloc</a:t>
            </a:r>
            <a:r>
              <a:rPr lang="en-US" sz="2000" dirty="0"/>
              <a:t>(*p, tam*</a:t>
            </a: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)))== NULL)</a:t>
            </a:r>
            <a:endParaRPr lang="pt-BR" sz="2000" dirty="0"/>
          </a:p>
          <a:p>
            <a:r>
              <a:rPr lang="en-US" sz="1400" dirty="0"/>
              <a:t>  </a:t>
            </a:r>
            <a:r>
              <a:rPr lang="pt-BR" sz="1400" dirty="0"/>
              <a:t>   </a:t>
            </a:r>
            <a:r>
              <a:rPr lang="pt-BR" sz="1400" dirty="0" err="1"/>
              <a:t>exit</a:t>
            </a:r>
            <a:r>
              <a:rPr lang="pt-BR" sz="1400" dirty="0"/>
              <a:t>(1);           //sai da função e do programa</a:t>
            </a:r>
          </a:p>
          <a:p>
            <a:endParaRPr lang="pt-BR" sz="1400" dirty="0"/>
          </a:p>
          <a:p>
            <a:r>
              <a:rPr lang="pt-BR" sz="1400" dirty="0" err="1"/>
              <a:t>printf</a:t>
            </a:r>
            <a:r>
              <a:rPr lang="pt-BR" sz="1400" dirty="0"/>
              <a:t>("\n\</a:t>
            </a:r>
            <a:r>
              <a:rPr lang="pt-BR" sz="1400" dirty="0" err="1"/>
              <a:t>nFuncao</a:t>
            </a:r>
            <a:r>
              <a:rPr lang="pt-BR" sz="1400" dirty="0"/>
              <a:t> – depois de alocar");</a:t>
            </a:r>
          </a:p>
          <a:p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nEndereco</a:t>
            </a:r>
            <a:r>
              <a:rPr lang="pt-BR" sz="1400" dirty="0"/>
              <a:t> p = %u - </a:t>
            </a:r>
            <a:r>
              <a:rPr lang="pt-BR" sz="1400" dirty="0" err="1"/>
              <a:t>Conteudo</a:t>
            </a:r>
            <a:r>
              <a:rPr lang="pt-BR" sz="1400" dirty="0"/>
              <a:t> p = %u (Endereço </a:t>
            </a:r>
            <a:r>
              <a:rPr lang="pt-BR" sz="1400" dirty="0" err="1"/>
              <a:t>ptr</a:t>
            </a:r>
            <a:r>
              <a:rPr lang="pt-BR" sz="1400" dirty="0"/>
              <a:t>) - </a:t>
            </a:r>
            <a:r>
              <a:rPr lang="pt-BR" sz="1400" dirty="0" err="1"/>
              <a:t>Conteudo</a:t>
            </a:r>
            <a:r>
              <a:rPr lang="pt-BR" sz="1400" dirty="0"/>
              <a:t> </a:t>
            </a:r>
            <a:r>
              <a:rPr lang="pt-BR" sz="1400" dirty="0" err="1"/>
              <a:t>ptr</a:t>
            </a:r>
            <a:r>
              <a:rPr lang="pt-BR" sz="1400" dirty="0"/>
              <a:t> = %u",&amp;</a:t>
            </a:r>
            <a:r>
              <a:rPr lang="pt-BR" sz="1400" dirty="0" err="1"/>
              <a:t>p,p</a:t>
            </a:r>
            <a:r>
              <a:rPr lang="pt-BR" sz="1400" dirty="0"/>
              <a:t>,*p);</a:t>
            </a:r>
          </a:p>
          <a:p>
            <a:r>
              <a:rPr lang="pt-BR" sz="1400" b="1" dirty="0"/>
              <a:t>	</a:t>
            </a:r>
            <a:r>
              <a:rPr lang="pt-BR" sz="1400" dirty="0" err="1">
                <a:solidFill>
                  <a:srgbClr val="00B0F0"/>
                </a:solidFill>
              </a:rPr>
              <a:t>Endereco</a:t>
            </a:r>
            <a:r>
              <a:rPr lang="pt-BR" sz="1400" dirty="0">
                <a:solidFill>
                  <a:srgbClr val="00B0F0"/>
                </a:solidFill>
              </a:rPr>
              <a:t> p = 4700 - </a:t>
            </a:r>
            <a:r>
              <a:rPr lang="pt-BR" sz="1400" dirty="0" err="1">
                <a:solidFill>
                  <a:srgbClr val="00B0F0"/>
                </a:solidFill>
              </a:rPr>
              <a:t>Conteudo</a:t>
            </a:r>
            <a:r>
              <a:rPr lang="pt-BR" sz="1400" dirty="0">
                <a:solidFill>
                  <a:srgbClr val="00B0F0"/>
                </a:solidFill>
              </a:rPr>
              <a:t> p = 5000 (Endereço </a:t>
            </a:r>
            <a:r>
              <a:rPr lang="pt-BR" sz="1400" dirty="0" err="1">
                <a:solidFill>
                  <a:srgbClr val="00B0F0"/>
                </a:solidFill>
              </a:rPr>
              <a:t>ptr</a:t>
            </a:r>
            <a:r>
              <a:rPr lang="pt-BR" sz="1400" dirty="0">
                <a:solidFill>
                  <a:srgbClr val="00B0F0"/>
                </a:solidFill>
              </a:rPr>
              <a:t>) – </a:t>
            </a:r>
            <a:r>
              <a:rPr lang="pt-BR" sz="1400" dirty="0" err="1">
                <a:solidFill>
                  <a:srgbClr val="00B0F0"/>
                </a:solidFill>
              </a:rPr>
              <a:t>Conteudo</a:t>
            </a:r>
            <a:r>
              <a:rPr lang="pt-BR" sz="1400" dirty="0">
                <a:solidFill>
                  <a:srgbClr val="00B0F0"/>
                </a:solidFill>
              </a:rPr>
              <a:t> </a:t>
            </a:r>
            <a:r>
              <a:rPr lang="pt-BR" sz="1400" dirty="0" err="1">
                <a:solidFill>
                  <a:srgbClr val="00B0F0"/>
                </a:solidFill>
              </a:rPr>
              <a:t>ptr</a:t>
            </a:r>
            <a:r>
              <a:rPr lang="pt-BR" sz="1400" dirty="0">
                <a:solidFill>
                  <a:srgbClr val="00B0F0"/>
                </a:solidFill>
              </a:rPr>
              <a:t> = 3000 </a:t>
            </a:r>
          </a:p>
          <a:p>
            <a:endParaRPr lang="pt-BR" sz="1400" dirty="0">
              <a:solidFill>
                <a:srgbClr val="00B0F0"/>
              </a:solidFill>
            </a:endParaRPr>
          </a:p>
          <a:p>
            <a:endParaRPr lang="pt-BR" sz="1400" dirty="0">
              <a:solidFill>
                <a:srgbClr val="00B0F0"/>
              </a:solidFill>
            </a:endParaRPr>
          </a:p>
          <a:p>
            <a:endParaRPr lang="pt-BR" sz="1400" dirty="0">
              <a:solidFill>
                <a:srgbClr val="00B0F0"/>
              </a:solidFill>
            </a:endParaRPr>
          </a:p>
          <a:p>
            <a:endParaRPr lang="pt-BR" sz="14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26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Alocação Dinâmica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5135182" y="1138368"/>
            <a:ext cx="4008818" cy="5481208"/>
            <a:chOff x="4356587" y="749053"/>
            <a:chExt cx="4008818" cy="5481208"/>
          </a:xfrm>
        </p:grpSpPr>
        <p:grpSp>
          <p:nvGrpSpPr>
            <p:cNvPr id="6" name="Agrupar 5"/>
            <p:cNvGrpSpPr/>
            <p:nvPr/>
          </p:nvGrpSpPr>
          <p:grpSpPr>
            <a:xfrm>
              <a:off x="6028926" y="1177855"/>
              <a:ext cx="1698063" cy="5052406"/>
              <a:chOff x="3722967" y="1330553"/>
              <a:chExt cx="1698063" cy="5052406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3732333" y="1330553"/>
                <a:ext cx="1679331" cy="50524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3735270" y="1390967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3732332" y="165557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3732331" y="193048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732333" y="221373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3729396" y="310264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3722967" y="2823290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732333" y="251238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3732333" y="430874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3741699" y="5028808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/>
            <p:cNvSpPr txBox="1"/>
            <p:nvPr/>
          </p:nvSpPr>
          <p:spPr>
            <a:xfrm>
              <a:off x="5390510" y="1146463"/>
              <a:ext cx="781443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900" dirty="0"/>
                <a:t>3000</a:t>
              </a:r>
            </a:p>
            <a:p>
              <a:endParaRPr lang="pt-BR" sz="20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448623" y="4810152"/>
              <a:ext cx="916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ptr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307623" y="4567568"/>
              <a:ext cx="1314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 NULL  3000</a:t>
              </a:r>
            </a:p>
          </p:txBody>
        </p:sp>
        <p:cxnSp>
          <p:nvCxnSpPr>
            <p:cNvPr id="10" name="Conector de Seta Reta 9"/>
            <p:cNvCxnSpPr/>
            <p:nvPr/>
          </p:nvCxnSpPr>
          <p:spPr>
            <a:xfrm>
              <a:off x="4356587" y="1365743"/>
              <a:ext cx="105507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4781638" y="749053"/>
              <a:ext cx="5699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</a:t>
              </a:r>
              <a:r>
                <a:rPr lang="pt-BR" dirty="0" err="1"/>
                <a:t>ptr</a:t>
              </a:r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392385" y="1221232"/>
              <a:ext cx="88349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 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 </a:t>
              </a:r>
            </a:p>
            <a:p>
              <a:r>
                <a:rPr lang="pt-BR" dirty="0"/>
                <a:t>       </a:t>
              </a:r>
            </a:p>
            <a:p>
              <a:endParaRPr lang="pt-BR" dirty="0"/>
            </a:p>
          </p:txBody>
        </p:sp>
      </p:grpSp>
      <p:cxnSp>
        <p:nvCxnSpPr>
          <p:cNvPr id="23" name="Conector reto 22"/>
          <p:cNvCxnSpPr/>
          <p:nvPr/>
        </p:nvCxnSpPr>
        <p:spPr>
          <a:xfrm flipV="1">
            <a:off x="6735597" y="2726734"/>
            <a:ext cx="1823178" cy="578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6169105" y="5215741"/>
            <a:ext cx="7814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5000</a:t>
            </a:r>
          </a:p>
          <a:p>
            <a:endParaRPr lang="pt-BR" sz="2000" dirty="0"/>
          </a:p>
        </p:txBody>
      </p:sp>
      <p:sp>
        <p:nvSpPr>
          <p:cNvPr id="27" name="Chave Direita 26"/>
          <p:cNvSpPr/>
          <p:nvPr/>
        </p:nvSpPr>
        <p:spPr>
          <a:xfrm>
            <a:off x="8558775" y="1647466"/>
            <a:ext cx="366391" cy="1044853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8227218" y="4473567"/>
            <a:ext cx="91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6208899" y="4478400"/>
            <a:ext cx="7814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4700</a:t>
            </a:r>
          </a:p>
          <a:p>
            <a:endParaRPr lang="pt-BR" sz="20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310106" y="4515936"/>
            <a:ext cx="7814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5000</a:t>
            </a:r>
          </a:p>
          <a:p>
            <a:endParaRPr lang="pt-BR" sz="2000" dirty="0"/>
          </a:p>
        </p:txBody>
      </p:sp>
      <p:cxnSp>
        <p:nvCxnSpPr>
          <p:cNvPr id="31" name="Conector de Seta Reta 30"/>
          <p:cNvCxnSpPr/>
          <p:nvPr/>
        </p:nvCxnSpPr>
        <p:spPr>
          <a:xfrm>
            <a:off x="5153822" y="5415589"/>
            <a:ext cx="10550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5397326" y="5080759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p</a:t>
            </a:r>
          </a:p>
        </p:txBody>
      </p:sp>
      <p:cxnSp>
        <p:nvCxnSpPr>
          <p:cNvPr id="33" name="Conector reto 32"/>
          <p:cNvCxnSpPr>
            <a:stCxn id="9" idx="1"/>
          </p:cNvCxnSpPr>
          <p:nvPr/>
        </p:nvCxnSpPr>
        <p:spPr>
          <a:xfrm>
            <a:off x="7086218" y="5280049"/>
            <a:ext cx="615844" cy="3231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003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0339" y="984738"/>
            <a:ext cx="8871438" cy="5609493"/>
          </a:xfrm>
        </p:spPr>
        <p:txBody>
          <a:bodyPr>
            <a:normAutofit/>
          </a:bodyPr>
          <a:lstStyle/>
          <a:p>
            <a:r>
              <a:rPr lang="pt-BR" sz="2900" b="1" dirty="0">
                <a:solidFill>
                  <a:srgbClr val="00B0F0"/>
                </a:solidFill>
              </a:rPr>
              <a:t>Chamada por Referência – exemplo</a:t>
            </a:r>
          </a:p>
          <a:p>
            <a:endParaRPr lang="pt-BR" sz="2000" dirty="0"/>
          </a:p>
          <a:p>
            <a:r>
              <a:rPr lang="en-US" sz="2000" dirty="0"/>
              <a:t>if((*p=(</a:t>
            </a:r>
            <a:r>
              <a:rPr lang="en-US" sz="2000" dirty="0" err="1"/>
              <a:t>int</a:t>
            </a:r>
            <a:r>
              <a:rPr lang="en-US" sz="2000" dirty="0"/>
              <a:t>*)</a:t>
            </a:r>
            <a:r>
              <a:rPr lang="en-US" sz="2000" dirty="0" err="1"/>
              <a:t>realloc</a:t>
            </a:r>
            <a:r>
              <a:rPr lang="en-US" sz="2000" dirty="0"/>
              <a:t>(*p, tam*</a:t>
            </a: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)))== NULL)</a:t>
            </a:r>
            <a:endParaRPr lang="pt-BR" sz="2000" dirty="0"/>
          </a:p>
          <a:p>
            <a:r>
              <a:rPr lang="en-US" sz="1400" dirty="0"/>
              <a:t>  </a:t>
            </a:r>
            <a:r>
              <a:rPr lang="pt-BR" sz="1400" dirty="0"/>
              <a:t>   </a:t>
            </a:r>
            <a:r>
              <a:rPr lang="pt-BR" sz="1400" dirty="0" err="1"/>
              <a:t>exit</a:t>
            </a:r>
            <a:r>
              <a:rPr lang="pt-BR" sz="1400" dirty="0"/>
              <a:t>(1);           //sai da função e do programa</a:t>
            </a:r>
          </a:p>
          <a:p>
            <a:endParaRPr lang="pt-BR" sz="1400" dirty="0"/>
          </a:p>
          <a:p>
            <a:r>
              <a:rPr lang="pt-BR" sz="1400" dirty="0" err="1"/>
              <a:t>printf</a:t>
            </a:r>
            <a:r>
              <a:rPr lang="pt-BR" sz="1400" dirty="0"/>
              <a:t>("\n\</a:t>
            </a:r>
            <a:r>
              <a:rPr lang="pt-BR" sz="1400" dirty="0" err="1"/>
              <a:t>nFuncao</a:t>
            </a:r>
            <a:r>
              <a:rPr lang="pt-BR" sz="1400" dirty="0"/>
              <a:t> – depois de alocar");</a:t>
            </a:r>
          </a:p>
          <a:p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nEndereco</a:t>
            </a:r>
            <a:r>
              <a:rPr lang="pt-BR" sz="1400" dirty="0"/>
              <a:t> p = %u - </a:t>
            </a:r>
            <a:r>
              <a:rPr lang="pt-BR" sz="1400" dirty="0" err="1"/>
              <a:t>Conteudo</a:t>
            </a:r>
            <a:r>
              <a:rPr lang="pt-BR" sz="1400" dirty="0"/>
              <a:t> p = %u (Endereço </a:t>
            </a:r>
            <a:r>
              <a:rPr lang="pt-BR" sz="1400" dirty="0" err="1"/>
              <a:t>ptr</a:t>
            </a:r>
            <a:r>
              <a:rPr lang="pt-BR" sz="1400" dirty="0"/>
              <a:t>) - </a:t>
            </a:r>
            <a:r>
              <a:rPr lang="pt-BR" sz="1400" dirty="0" err="1"/>
              <a:t>Conteudo</a:t>
            </a:r>
            <a:r>
              <a:rPr lang="pt-BR" sz="1400" dirty="0"/>
              <a:t> </a:t>
            </a:r>
            <a:r>
              <a:rPr lang="pt-BR" sz="1400" dirty="0" err="1"/>
              <a:t>ptr</a:t>
            </a:r>
            <a:r>
              <a:rPr lang="pt-BR" sz="1400" dirty="0"/>
              <a:t> = %u",&amp;</a:t>
            </a:r>
            <a:r>
              <a:rPr lang="pt-BR" sz="1400" dirty="0" err="1"/>
              <a:t>p,p</a:t>
            </a:r>
            <a:r>
              <a:rPr lang="pt-BR" sz="1400" dirty="0"/>
              <a:t>,*p);</a:t>
            </a:r>
          </a:p>
          <a:p>
            <a:r>
              <a:rPr lang="pt-BR" sz="1400" b="1" dirty="0"/>
              <a:t>	</a:t>
            </a:r>
            <a:r>
              <a:rPr lang="pt-BR" sz="1400" dirty="0" err="1">
                <a:solidFill>
                  <a:srgbClr val="00B0F0"/>
                </a:solidFill>
              </a:rPr>
              <a:t>Endereco</a:t>
            </a:r>
            <a:r>
              <a:rPr lang="pt-BR" sz="1400" dirty="0">
                <a:solidFill>
                  <a:srgbClr val="00B0F0"/>
                </a:solidFill>
              </a:rPr>
              <a:t> p = 4700 - </a:t>
            </a:r>
            <a:r>
              <a:rPr lang="pt-BR" sz="1400" dirty="0" err="1">
                <a:solidFill>
                  <a:srgbClr val="00B0F0"/>
                </a:solidFill>
              </a:rPr>
              <a:t>Conteudo</a:t>
            </a:r>
            <a:r>
              <a:rPr lang="pt-BR" sz="1400" dirty="0">
                <a:solidFill>
                  <a:srgbClr val="00B0F0"/>
                </a:solidFill>
              </a:rPr>
              <a:t> p = 5000 (Endereço </a:t>
            </a:r>
            <a:r>
              <a:rPr lang="pt-BR" sz="1400" dirty="0" err="1">
                <a:solidFill>
                  <a:srgbClr val="00B0F0"/>
                </a:solidFill>
              </a:rPr>
              <a:t>ptr</a:t>
            </a:r>
            <a:r>
              <a:rPr lang="pt-BR" sz="1400" dirty="0">
                <a:solidFill>
                  <a:srgbClr val="00B0F0"/>
                </a:solidFill>
              </a:rPr>
              <a:t>) – </a:t>
            </a:r>
            <a:r>
              <a:rPr lang="pt-BR" sz="1400" dirty="0" err="1">
                <a:solidFill>
                  <a:srgbClr val="00B0F0"/>
                </a:solidFill>
              </a:rPr>
              <a:t>Conteudo</a:t>
            </a:r>
            <a:r>
              <a:rPr lang="pt-BR" sz="1400" dirty="0">
                <a:solidFill>
                  <a:srgbClr val="00B0F0"/>
                </a:solidFill>
              </a:rPr>
              <a:t> </a:t>
            </a:r>
            <a:r>
              <a:rPr lang="pt-BR" sz="1400" dirty="0" err="1">
                <a:solidFill>
                  <a:srgbClr val="00B0F0"/>
                </a:solidFill>
              </a:rPr>
              <a:t>ptr</a:t>
            </a:r>
            <a:r>
              <a:rPr lang="pt-BR" sz="1400" dirty="0">
                <a:solidFill>
                  <a:srgbClr val="00B0F0"/>
                </a:solidFill>
              </a:rPr>
              <a:t> = 3000 </a:t>
            </a:r>
          </a:p>
          <a:p>
            <a:endParaRPr lang="pt-BR" sz="1400" dirty="0">
              <a:solidFill>
                <a:srgbClr val="00B0F0"/>
              </a:solidFill>
            </a:endParaRPr>
          </a:p>
          <a:p>
            <a:r>
              <a:rPr lang="pt-BR" sz="2000" dirty="0"/>
              <a:t>}//aloca</a:t>
            </a:r>
          </a:p>
          <a:p>
            <a:endParaRPr lang="pt-BR" sz="1400" dirty="0">
              <a:solidFill>
                <a:srgbClr val="00B0F0"/>
              </a:solidFill>
            </a:endParaRPr>
          </a:p>
          <a:p>
            <a:endParaRPr lang="pt-BR" sz="14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26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Alocação Dinâmica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5135182" y="1138368"/>
            <a:ext cx="4008818" cy="5481208"/>
            <a:chOff x="4356587" y="749053"/>
            <a:chExt cx="4008818" cy="5481208"/>
          </a:xfrm>
        </p:grpSpPr>
        <p:grpSp>
          <p:nvGrpSpPr>
            <p:cNvPr id="6" name="Agrupar 5"/>
            <p:cNvGrpSpPr/>
            <p:nvPr/>
          </p:nvGrpSpPr>
          <p:grpSpPr>
            <a:xfrm>
              <a:off x="6028926" y="1177855"/>
              <a:ext cx="1698063" cy="5052406"/>
              <a:chOff x="3722967" y="1330553"/>
              <a:chExt cx="1698063" cy="5052406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3732333" y="1330553"/>
                <a:ext cx="1679331" cy="50524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3735270" y="1390967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3732332" y="165557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3732331" y="193048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732333" y="221373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3729396" y="310264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3722967" y="2823290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732333" y="251238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3732333" y="430874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3741699" y="5028808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/>
            <p:cNvSpPr txBox="1"/>
            <p:nvPr/>
          </p:nvSpPr>
          <p:spPr>
            <a:xfrm>
              <a:off x="5390510" y="1146463"/>
              <a:ext cx="781443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900" dirty="0"/>
                <a:t>3000</a:t>
              </a:r>
            </a:p>
            <a:p>
              <a:endParaRPr lang="pt-BR" sz="20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448623" y="4810152"/>
              <a:ext cx="916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ptr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307623" y="4567568"/>
              <a:ext cx="1314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 NULL  3000</a:t>
              </a:r>
            </a:p>
          </p:txBody>
        </p:sp>
        <p:cxnSp>
          <p:nvCxnSpPr>
            <p:cNvPr id="10" name="Conector de Seta Reta 9"/>
            <p:cNvCxnSpPr/>
            <p:nvPr/>
          </p:nvCxnSpPr>
          <p:spPr>
            <a:xfrm>
              <a:off x="4356587" y="1365743"/>
              <a:ext cx="105507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4781638" y="749053"/>
              <a:ext cx="5699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</a:t>
              </a:r>
              <a:r>
                <a:rPr lang="pt-BR" dirty="0" err="1"/>
                <a:t>ptr</a:t>
              </a:r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392385" y="1221232"/>
              <a:ext cx="88349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 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 </a:t>
              </a:r>
            </a:p>
            <a:p>
              <a:r>
                <a:rPr lang="pt-BR" dirty="0"/>
                <a:t>       </a:t>
              </a:r>
            </a:p>
            <a:p>
              <a:endParaRPr lang="pt-BR" dirty="0"/>
            </a:p>
          </p:txBody>
        </p:sp>
      </p:grpSp>
      <p:cxnSp>
        <p:nvCxnSpPr>
          <p:cNvPr id="23" name="Conector reto 22"/>
          <p:cNvCxnSpPr/>
          <p:nvPr/>
        </p:nvCxnSpPr>
        <p:spPr>
          <a:xfrm flipV="1">
            <a:off x="6735597" y="2726734"/>
            <a:ext cx="1823178" cy="578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6169105" y="5215741"/>
            <a:ext cx="7814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5000</a:t>
            </a:r>
          </a:p>
          <a:p>
            <a:endParaRPr lang="pt-BR" sz="2000" dirty="0"/>
          </a:p>
        </p:txBody>
      </p:sp>
      <p:sp>
        <p:nvSpPr>
          <p:cNvPr id="27" name="Chave Direita 26"/>
          <p:cNvSpPr/>
          <p:nvPr/>
        </p:nvSpPr>
        <p:spPr>
          <a:xfrm>
            <a:off x="8558775" y="1647466"/>
            <a:ext cx="366391" cy="1044853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8227218" y="4473567"/>
            <a:ext cx="91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6208899" y="4478400"/>
            <a:ext cx="7814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4700</a:t>
            </a:r>
          </a:p>
          <a:p>
            <a:endParaRPr lang="pt-BR" sz="20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310106" y="4515936"/>
            <a:ext cx="7814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5000</a:t>
            </a:r>
          </a:p>
          <a:p>
            <a:endParaRPr lang="pt-BR" sz="2000" dirty="0"/>
          </a:p>
        </p:txBody>
      </p:sp>
      <p:cxnSp>
        <p:nvCxnSpPr>
          <p:cNvPr id="31" name="Conector de Seta Reta 30"/>
          <p:cNvCxnSpPr/>
          <p:nvPr/>
        </p:nvCxnSpPr>
        <p:spPr>
          <a:xfrm>
            <a:off x="5153822" y="5415589"/>
            <a:ext cx="10550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5397326" y="5080759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p</a:t>
            </a:r>
          </a:p>
        </p:txBody>
      </p:sp>
      <p:cxnSp>
        <p:nvCxnSpPr>
          <p:cNvPr id="33" name="Conector reto 32"/>
          <p:cNvCxnSpPr>
            <a:stCxn id="9" idx="1"/>
          </p:cNvCxnSpPr>
          <p:nvPr/>
        </p:nvCxnSpPr>
        <p:spPr>
          <a:xfrm>
            <a:off x="7086218" y="5280049"/>
            <a:ext cx="615844" cy="3231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6826253" y="4457681"/>
            <a:ext cx="2000370" cy="4833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0" y="3709685"/>
            <a:ext cx="1134208" cy="4833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86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376" y="984738"/>
            <a:ext cx="8871438" cy="5609493"/>
          </a:xfrm>
        </p:spPr>
        <p:txBody>
          <a:bodyPr>
            <a:normAutofit/>
          </a:bodyPr>
          <a:lstStyle/>
          <a:p>
            <a:r>
              <a:rPr lang="pt-BR" sz="2900" b="1" dirty="0">
                <a:solidFill>
                  <a:srgbClr val="00B0F0"/>
                </a:solidFill>
              </a:rPr>
              <a:t>Chamada por Referência – exemplo</a:t>
            </a:r>
          </a:p>
          <a:p>
            <a:endParaRPr lang="pt-BR" sz="2000" dirty="0"/>
          </a:p>
          <a:p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nMain</a:t>
            </a:r>
            <a:r>
              <a:rPr lang="pt-BR" sz="1400" dirty="0"/>
              <a:t> - antes de alocar");</a:t>
            </a:r>
          </a:p>
          <a:p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nEndereco</a:t>
            </a:r>
            <a:r>
              <a:rPr lang="pt-BR" sz="1400" dirty="0"/>
              <a:t> </a:t>
            </a:r>
            <a:r>
              <a:rPr lang="pt-BR" sz="1400" dirty="0" err="1"/>
              <a:t>ptr</a:t>
            </a:r>
            <a:r>
              <a:rPr lang="pt-BR" sz="1400" dirty="0"/>
              <a:t> = %u - </a:t>
            </a:r>
            <a:r>
              <a:rPr lang="pt-BR" sz="1400" dirty="0" err="1"/>
              <a:t>Conteudo</a:t>
            </a:r>
            <a:r>
              <a:rPr lang="pt-BR" sz="1400" dirty="0"/>
              <a:t> </a:t>
            </a:r>
            <a:r>
              <a:rPr lang="pt-BR" sz="1400" dirty="0" err="1"/>
              <a:t>ptr</a:t>
            </a:r>
            <a:r>
              <a:rPr lang="pt-BR" sz="1400" dirty="0"/>
              <a:t> = %u",&amp;</a:t>
            </a:r>
            <a:r>
              <a:rPr lang="pt-BR" sz="1400" dirty="0" err="1"/>
              <a:t>ptr,ptr</a:t>
            </a:r>
            <a:r>
              <a:rPr lang="pt-BR" sz="1400" dirty="0"/>
              <a:t>);  </a:t>
            </a:r>
          </a:p>
          <a:p>
            <a:r>
              <a:rPr lang="pt-BR" sz="1400" dirty="0">
                <a:solidFill>
                  <a:srgbClr val="00B0F0"/>
                </a:solidFill>
              </a:rPr>
              <a:t>            </a:t>
            </a:r>
            <a:r>
              <a:rPr lang="pt-BR" sz="1400" dirty="0" err="1">
                <a:solidFill>
                  <a:srgbClr val="00B0F0"/>
                </a:solidFill>
              </a:rPr>
              <a:t>Endereco</a:t>
            </a:r>
            <a:r>
              <a:rPr lang="pt-BR" sz="1400" dirty="0">
                <a:solidFill>
                  <a:srgbClr val="00B0F0"/>
                </a:solidFill>
              </a:rPr>
              <a:t> </a:t>
            </a:r>
            <a:r>
              <a:rPr lang="pt-BR" sz="1400" dirty="0" err="1">
                <a:solidFill>
                  <a:srgbClr val="00B0F0"/>
                </a:solidFill>
              </a:rPr>
              <a:t>ptr</a:t>
            </a:r>
            <a:r>
              <a:rPr lang="pt-BR" sz="1400" dirty="0">
                <a:solidFill>
                  <a:srgbClr val="00B0F0"/>
                </a:solidFill>
              </a:rPr>
              <a:t> = 5000 - </a:t>
            </a:r>
            <a:r>
              <a:rPr lang="pt-BR" sz="1400" dirty="0" err="1">
                <a:solidFill>
                  <a:srgbClr val="00B0F0"/>
                </a:solidFill>
              </a:rPr>
              <a:t>Conteudo</a:t>
            </a:r>
            <a:r>
              <a:rPr lang="pt-BR" sz="1400" dirty="0">
                <a:solidFill>
                  <a:srgbClr val="00B0F0"/>
                </a:solidFill>
              </a:rPr>
              <a:t> </a:t>
            </a:r>
            <a:r>
              <a:rPr lang="pt-BR" sz="1400" dirty="0" err="1">
                <a:solidFill>
                  <a:srgbClr val="00B0F0"/>
                </a:solidFill>
              </a:rPr>
              <a:t>ptr</a:t>
            </a:r>
            <a:r>
              <a:rPr lang="pt-BR" sz="1400" dirty="0">
                <a:solidFill>
                  <a:srgbClr val="00B0F0"/>
                </a:solidFill>
              </a:rPr>
              <a:t> = 0   (NULL)</a:t>
            </a:r>
          </a:p>
          <a:p>
            <a:r>
              <a:rPr lang="pt-BR" sz="1400" b="1" dirty="0"/>
              <a:t>aloca(&amp;</a:t>
            </a:r>
            <a:r>
              <a:rPr lang="pt-BR" sz="1400" b="1" dirty="0" err="1"/>
              <a:t>ptr</a:t>
            </a:r>
            <a:r>
              <a:rPr lang="pt-BR" sz="1400" b="1" dirty="0"/>
              <a:t>, 1);</a:t>
            </a:r>
          </a:p>
          <a:p>
            <a:endParaRPr lang="pt-BR" sz="1400" dirty="0">
              <a:solidFill>
                <a:srgbClr val="00B0F0"/>
              </a:solidFill>
            </a:endParaRPr>
          </a:p>
          <a:p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nMain</a:t>
            </a:r>
            <a:r>
              <a:rPr lang="pt-BR" sz="1400" dirty="0"/>
              <a:t> - depois de alocar");</a:t>
            </a:r>
          </a:p>
          <a:p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nEndereco</a:t>
            </a:r>
            <a:r>
              <a:rPr lang="pt-BR" sz="1400" dirty="0"/>
              <a:t> </a:t>
            </a:r>
            <a:r>
              <a:rPr lang="pt-BR" sz="1400" dirty="0" err="1"/>
              <a:t>ptr</a:t>
            </a:r>
            <a:r>
              <a:rPr lang="pt-BR" sz="1400" dirty="0"/>
              <a:t> = %u - </a:t>
            </a:r>
            <a:r>
              <a:rPr lang="pt-BR" sz="1400" dirty="0" err="1"/>
              <a:t>Conteudo</a:t>
            </a:r>
            <a:r>
              <a:rPr lang="pt-BR" sz="1400" dirty="0"/>
              <a:t> </a:t>
            </a:r>
            <a:r>
              <a:rPr lang="pt-BR" sz="1400" dirty="0" err="1"/>
              <a:t>ptr</a:t>
            </a:r>
            <a:r>
              <a:rPr lang="pt-BR" sz="1400" dirty="0"/>
              <a:t> = %u",&amp;</a:t>
            </a:r>
            <a:r>
              <a:rPr lang="pt-BR" sz="1400" dirty="0" err="1"/>
              <a:t>ptr,ptr</a:t>
            </a:r>
            <a:r>
              <a:rPr lang="pt-BR" sz="1400" dirty="0"/>
              <a:t>);  </a:t>
            </a:r>
          </a:p>
          <a:p>
            <a:r>
              <a:rPr lang="pt-BR" sz="1400" dirty="0">
                <a:solidFill>
                  <a:srgbClr val="00B0F0"/>
                </a:solidFill>
              </a:rPr>
              <a:t>            </a:t>
            </a:r>
            <a:r>
              <a:rPr lang="pt-BR" sz="1400" dirty="0" err="1">
                <a:solidFill>
                  <a:srgbClr val="00B0F0"/>
                </a:solidFill>
              </a:rPr>
              <a:t>Endereco</a:t>
            </a:r>
            <a:r>
              <a:rPr lang="pt-BR" sz="1400" dirty="0">
                <a:solidFill>
                  <a:srgbClr val="00B0F0"/>
                </a:solidFill>
              </a:rPr>
              <a:t> </a:t>
            </a:r>
            <a:r>
              <a:rPr lang="pt-BR" sz="1400" dirty="0" err="1">
                <a:solidFill>
                  <a:srgbClr val="00B0F0"/>
                </a:solidFill>
              </a:rPr>
              <a:t>ptr</a:t>
            </a:r>
            <a:r>
              <a:rPr lang="pt-BR" sz="1400" dirty="0">
                <a:solidFill>
                  <a:srgbClr val="00B0F0"/>
                </a:solidFill>
              </a:rPr>
              <a:t> = 5000 - </a:t>
            </a:r>
            <a:r>
              <a:rPr lang="pt-BR" sz="1400" dirty="0" err="1">
                <a:solidFill>
                  <a:srgbClr val="00B0F0"/>
                </a:solidFill>
              </a:rPr>
              <a:t>Conteudo</a:t>
            </a:r>
            <a:r>
              <a:rPr lang="pt-BR" sz="1400" dirty="0">
                <a:solidFill>
                  <a:srgbClr val="00B0F0"/>
                </a:solidFill>
              </a:rPr>
              <a:t> </a:t>
            </a:r>
            <a:r>
              <a:rPr lang="pt-BR" sz="1400" dirty="0" err="1">
                <a:solidFill>
                  <a:srgbClr val="00B0F0"/>
                </a:solidFill>
              </a:rPr>
              <a:t>ptr</a:t>
            </a:r>
            <a:r>
              <a:rPr lang="pt-BR" sz="1400" dirty="0">
                <a:solidFill>
                  <a:srgbClr val="00B0F0"/>
                </a:solidFill>
              </a:rPr>
              <a:t> = 3000</a:t>
            </a:r>
          </a:p>
          <a:p>
            <a:endParaRPr lang="pt-BR" sz="1400" dirty="0">
              <a:solidFill>
                <a:srgbClr val="00B0F0"/>
              </a:solidFill>
            </a:endParaRPr>
          </a:p>
          <a:p>
            <a:endParaRPr lang="pt-BR" sz="1400" dirty="0">
              <a:solidFill>
                <a:srgbClr val="00B0F0"/>
              </a:solidFill>
            </a:endParaRPr>
          </a:p>
          <a:p>
            <a:endParaRPr lang="pt-BR" sz="14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26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Alocação Dinâmica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5135182" y="1138368"/>
            <a:ext cx="4008818" cy="5481208"/>
            <a:chOff x="4356587" y="749053"/>
            <a:chExt cx="4008818" cy="5481208"/>
          </a:xfrm>
        </p:grpSpPr>
        <p:grpSp>
          <p:nvGrpSpPr>
            <p:cNvPr id="6" name="Agrupar 5"/>
            <p:cNvGrpSpPr/>
            <p:nvPr/>
          </p:nvGrpSpPr>
          <p:grpSpPr>
            <a:xfrm>
              <a:off x="6028926" y="1177855"/>
              <a:ext cx="1698063" cy="5052406"/>
              <a:chOff x="3722967" y="1330553"/>
              <a:chExt cx="1698063" cy="5052406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3732333" y="1330553"/>
                <a:ext cx="1679331" cy="50524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3735270" y="1390967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3732332" y="165557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3732331" y="193048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732333" y="221373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3729396" y="310264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3722967" y="2823290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732333" y="251238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3732333" y="430874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3741699" y="5028808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/>
            <p:cNvSpPr txBox="1"/>
            <p:nvPr/>
          </p:nvSpPr>
          <p:spPr>
            <a:xfrm>
              <a:off x="5390510" y="1146463"/>
              <a:ext cx="781443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900" dirty="0"/>
                <a:t>3000</a:t>
              </a:r>
            </a:p>
            <a:p>
              <a:endParaRPr lang="pt-BR" sz="20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448623" y="4810152"/>
              <a:ext cx="916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ptr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307623" y="4567568"/>
              <a:ext cx="1314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 NULL  3000</a:t>
              </a:r>
            </a:p>
          </p:txBody>
        </p:sp>
        <p:cxnSp>
          <p:nvCxnSpPr>
            <p:cNvPr id="10" name="Conector de Seta Reta 9"/>
            <p:cNvCxnSpPr/>
            <p:nvPr/>
          </p:nvCxnSpPr>
          <p:spPr>
            <a:xfrm>
              <a:off x="4356587" y="1365743"/>
              <a:ext cx="105507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4781638" y="749053"/>
              <a:ext cx="5699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</a:t>
              </a:r>
              <a:r>
                <a:rPr lang="pt-BR" dirty="0" err="1"/>
                <a:t>ptr</a:t>
              </a:r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392385" y="1221232"/>
              <a:ext cx="88349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 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 </a:t>
              </a:r>
            </a:p>
            <a:p>
              <a:r>
                <a:rPr lang="pt-BR" dirty="0"/>
                <a:t>       </a:t>
              </a:r>
            </a:p>
            <a:p>
              <a:endParaRPr lang="pt-BR" dirty="0"/>
            </a:p>
          </p:txBody>
        </p:sp>
      </p:grpSp>
      <p:cxnSp>
        <p:nvCxnSpPr>
          <p:cNvPr id="23" name="Conector reto 22"/>
          <p:cNvCxnSpPr/>
          <p:nvPr/>
        </p:nvCxnSpPr>
        <p:spPr>
          <a:xfrm flipV="1">
            <a:off x="6735597" y="2726734"/>
            <a:ext cx="1823178" cy="578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6169105" y="5215741"/>
            <a:ext cx="7814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5000</a:t>
            </a:r>
          </a:p>
          <a:p>
            <a:endParaRPr lang="pt-BR" sz="2000" dirty="0"/>
          </a:p>
        </p:txBody>
      </p:sp>
      <p:sp>
        <p:nvSpPr>
          <p:cNvPr id="27" name="Chave Direita 26"/>
          <p:cNvSpPr/>
          <p:nvPr/>
        </p:nvSpPr>
        <p:spPr>
          <a:xfrm>
            <a:off x="8558775" y="1647466"/>
            <a:ext cx="366391" cy="1044853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reto 32"/>
          <p:cNvCxnSpPr>
            <a:stCxn id="9" idx="1"/>
          </p:cNvCxnSpPr>
          <p:nvPr/>
        </p:nvCxnSpPr>
        <p:spPr>
          <a:xfrm>
            <a:off x="7086218" y="5280049"/>
            <a:ext cx="615844" cy="3231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370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166255"/>
            <a:ext cx="8484577" cy="6489523"/>
          </a:xfrm>
        </p:spPr>
        <p:txBody>
          <a:bodyPr>
            <a:normAutofit fontScale="25000" lnSpcReduction="20000"/>
          </a:bodyPr>
          <a:lstStyle/>
          <a:p>
            <a:r>
              <a:rPr lang="pt-BR" sz="7200" b="1" dirty="0">
                <a:solidFill>
                  <a:srgbClr val="00B0F0"/>
                </a:solidFill>
              </a:rPr>
              <a:t>Versão utilizando </a:t>
            </a:r>
            <a:r>
              <a:rPr lang="en-US" sz="7200" b="1" dirty="0" err="1">
                <a:solidFill>
                  <a:srgbClr val="00B0F0"/>
                </a:solidFill>
              </a:rPr>
              <a:t>Chamada</a:t>
            </a:r>
            <a:r>
              <a:rPr lang="en-US" sz="7200" b="1" dirty="0">
                <a:solidFill>
                  <a:srgbClr val="00B0F0"/>
                </a:solidFill>
              </a:rPr>
              <a:t> </a:t>
            </a:r>
            <a:r>
              <a:rPr lang="en-US" sz="7200" b="1" dirty="0" err="1">
                <a:solidFill>
                  <a:srgbClr val="00B0F0"/>
                </a:solidFill>
              </a:rPr>
              <a:t>por</a:t>
            </a:r>
            <a:r>
              <a:rPr lang="en-US" sz="7200" b="1" dirty="0">
                <a:solidFill>
                  <a:srgbClr val="00B0F0"/>
                </a:solidFill>
              </a:rPr>
              <a:t> Valor – com RETORNO do </a:t>
            </a:r>
            <a:r>
              <a:rPr lang="en-US" sz="7200" b="1" dirty="0" err="1">
                <a:solidFill>
                  <a:srgbClr val="00B0F0"/>
                </a:solidFill>
              </a:rPr>
              <a:t>endereço</a:t>
            </a:r>
            <a:r>
              <a:rPr lang="en-US" sz="7200" b="1" dirty="0">
                <a:solidFill>
                  <a:srgbClr val="00B0F0"/>
                </a:solidFill>
              </a:rPr>
              <a:t> </a:t>
            </a:r>
            <a:r>
              <a:rPr lang="en-US" sz="7200" b="1" dirty="0" err="1">
                <a:solidFill>
                  <a:srgbClr val="00B0F0"/>
                </a:solidFill>
              </a:rPr>
              <a:t>alocado</a:t>
            </a:r>
            <a:endParaRPr lang="pt-BR" sz="7200" b="1" dirty="0">
              <a:solidFill>
                <a:srgbClr val="00B0F0"/>
              </a:solidFill>
            </a:endParaRPr>
          </a:p>
          <a:p>
            <a:r>
              <a:rPr lang="en-US" sz="5600" dirty="0"/>
              <a:t>#include &lt;</a:t>
            </a:r>
            <a:r>
              <a:rPr lang="en-US" sz="5600" dirty="0" err="1"/>
              <a:t>stdio.h</a:t>
            </a:r>
            <a:r>
              <a:rPr lang="en-US" sz="5600" dirty="0"/>
              <a:t>&gt;</a:t>
            </a:r>
            <a:endParaRPr lang="pt-BR" sz="5600" dirty="0"/>
          </a:p>
          <a:p>
            <a:r>
              <a:rPr lang="en-US" sz="5600" dirty="0"/>
              <a:t>#include &lt;</a:t>
            </a:r>
            <a:r>
              <a:rPr lang="en-US" sz="5600" dirty="0" err="1"/>
              <a:t>stdlib.h</a:t>
            </a:r>
            <a:r>
              <a:rPr lang="en-US" sz="5600" dirty="0"/>
              <a:t>&gt;</a:t>
            </a:r>
            <a:endParaRPr lang="pt-BR" sz="5600" dirty="0"/>
          </a:p>
          <a:p>
            <a:r>
              <a:rPr lang="en-US" sz="5600" dirty="0"/>
              <a:t> </a:t>
            </a:r>
            <a:endParaRPr lang="pt-BR" sz="5600" dirty="0"/>
          </a:p>
          <a:p>
            <a:r>
              <a:rPr lang="pt-BR" sz="5600" dirty="0" err="1"/>
              <a:t>int</a:t>
            </a:r>
            <a:r>
              <a:rPr lang="pt-BR" sz="5600" dirty="0"/>
              <a:t>*	aloca(</a:t>
            </a:r>
            <a:r>
              <a:rPr lang="pt-BR" sz="5600" dirty="0" err="1"/>
              <a:t>int</a:t>
            </a:r>
            <a:r>
              <a:rPr lang="pt-BR" sz="5600" dirty="0"/>
              <a:t> *p, </a:t>
            </a:r>
            <a:r>
              <a:rPr lang="pt-BR" sz="5600" dirty="0" err="1"/>
              <a:t>int</a:t>
            </a:r>
            <a:r>
              <a:rPr lang="pt-BR" sz="5600" dirty="0"/>
              <a:t> </a:t>
            </a:r>
            <a:r>
              <a:rPr lang="pt-BR" sz="5600" dirty="0" err="1"/>
              <a:t>tam</a:t>
            </a:r>
            <a:r>
              <a:rPr lang="pt-BR" sz="5600" dirty="0"/>
              <a:t>);			//retorna o endereço da memória alocada</a:t>
            </a:r>
          </a:p>
          <a:p>
            <a:r>
              <a:rPr lang="pt-BR" sz="5600" dirty="0"/>
              <a:t> </a:t>
            </a:r>
          </a:p>
          <a:p>
            <a:r>
              <a:rPr lang="en-US" sz="5600" dirty="0"/>
              <a:t>main( )</a:t>
            </a:r>
            <a:endParaRPr lang="pt-BR" sz="5600" dirty="0"/>
          </a:p>
          <a:p>
            <a:r>
              <a:rPr lang="en-US" sz="5600" dirty="0"/>
              <a:t>{</a:t>
            </a:r>
            <a:endParaRPr lang="pt-BR" sz="5600" dirty="0"/>
          </a:p>
          <a:p>
            <a:r>
              <a:rPr lang="pt-BR" sz="5600" dirty="0" err="1"/>
              <a:t>int</a:t>
            </a:r>
            <a:r>
              <a:rPr lang="pt-BR" sz="5600" dirty="0"/>
              <a:t> *</a:t>
            </a:r>
            <a:r>
              <a:rPr lang="pt-BR" sz="5600" dirty="0" err="1"/>
              <a:t>ptr</a:t>
            </a:r>
            <a:r>
              <a:rPr lang="pt-BR" sz="5600" dirty="0"/>
              <a:t>=NULL;</a:t>
            </a:r>
          </a:p>
          <a:p>
            <a:r>
              <a:rPr lang="pt-BR" sz="5600" dirty="0" err="1"/>
              <a:t>printf</a:t>
            </a:r>
            <a:r>
              <a:rPr lang="pt-BR" sz="5600" dirty="0"/>
              <a:t>("\</a:t>
            </a:r>
            <a:r>
              <a:rPr lang="pt-BR" sz="5600" dirty="0" err="1"/>
              <a:t>nAloca</a:t>
            </a:r>
            <a:r>
              <a:rPr lang="pt-BR" sz="5600" dirty="0"/>
              <a:t> memoria na </a:t>
            </a:r>
            <a:r>
              <a:rPr lang="pt-BR" sz="5600" dirty="0" err="1"/>
              <a:t>Funcao</a:t>
            </a:r>
            <a:r>
              <a:rPr lang="pt-BR" sz="5600" dirty="0"/>
              <a:t> e RETORNA para a </a:t>
            </a:r>
            <a:r>
              <a:rPr lang="pt-BR" sz="5600" dirty="0" err="1"/>
              <a:t>Main</a:t>
            </a:r>
            <a:r>
              <a:rPr lang="pt-BR" sz="5600" dirty="0"/>
              <a:t>\n");</a:t>
            </a:r>
          </a:p>
          <a:p>
            <a:r>
              <a:rPr lang="pt-BR" sz="5600" dirty="0" err="1"/>
              <a:t>printf</a:t>
            </a:r>
            <a:r>
              <a:rPr lang="pt-BR" sz="5600" dirty="0"/>
              <a:t>("\</a:t>
            </a:r>
            <a:r>
              <a:rPr lang="pt-BR" sz="5600" dirty="0" err="1"/>
              <a:t>nChamada</a:t>
            </a:r>
            <a:r>
              <a:rPr lang="pt-BR" sz="5600" dirty="0"/>
              <a:t> por Valor - passa CONTEUDO do ponteiro\n");</a:t>
            </a:r>
          </a:p>
          <a:p>
            <a:r>
              <a:rPr lang="pt-BR" sz="5600" dirty="0" err="1"/>
              <a:t>printf</a:t>
            </a:r>
            <a:r>
              <a:rPr lang="pt-BR" sz="5600" dirty="0"/>
              <a:t>("\</a:t>
            </a:r>
            <a:r>
              <a:rPr lang="pt-BR" sz="5600" dirty="0" err="1"/>
              <a:t>nMain</a:t>
            </a:r>
            <a:r>
              <a:rPr lang="pt-BR" sz="5600" dirty="0"/>
              <a:t> - antes de alocar");</a:t>
            </a:r>
          </a:p>
          <a:p>
            <a:r>
              <a:rPr lang="pt-BR" sz="5600" dirty="0" err="1"/>
              <a:t>printf</a:t>
            </a:r>
            <a:r>
              <a:rPr lang="pt-BR" sz="5600" dirty="0"/>
              <a:t>("\</a:t>
            </a:r>
            <a:r>
              <a:rPr lang="pt-BR" sz="5600" dirty="0" err="1"/>
              <a:t>nEndereco</a:t>
            </a:r>
            <a:r>
              <a:rPr lang="pt-BR" sz="5600" dirty="0"/>
              <a:t> </a:t>
            </a:r>
            <a:r>
              <a:rPr lang="pt-BR" sz="5600" dirty="0" err="1"/>
              <a:t>ptr</a:t>
            </a:r>
            <a:r>
              <a:rPr lang="pt-BR" sz="5600" dirty="0"/>
              <a:t> = %u \</a:t>
            </a:r>
            <a:r>
              <a:rPr lang="pt-BR" sz="5600" dirty="0" err="1"/>
              <a:t>nConteudo</a:t>
            </a:r>
            <a:r>
              <a:rPr lang="pt-BR" sz="5600" dirty="0"/>
              <a:t> </a:t>
            </a:r>
            <a:r>
              <a:rPr lang="pt-BR" sz="5600" dirty="0" err="1"/>
              <a:t>ptr</a:t>
            </a:r>
            <a:r>
              <a:rPr lang="pt-BR" sz="5600" dirty="0"/>
              <a:t> = %u",&amp;</a:t>
            </a:r>
            <a:r>
              <a:rPr lang="pt-BR" sz="5600" dirty="0" err="1"/>
              <a:t>ptr,ptr</a:t>
            </a:r>
            <a:r>
              <a:rPr lang="pt-BR" sz="5600" dirty="0"/>
              <a:t>);</a:t>
            </a:r>
          </a:p>
          <a:p>
            <a:r>
              <a:rPr lang="pt-BR" sz="5600" b="1" dirty="0" err="1"/>
              <a:t>ptr</a:t>
            </a:r>
            <a:r>
              <a:rPr lang="pt-BR" sz="5600" b="1" dirty="0"/>
              <a:t> = aloca(</a:t>
            </a:r>
            <a:r>
              <a:rPr lang="pt-BR" sz="5600" b="1" dirty="0" err="1"/>
              <a:t>ptr</a:t>
            </a:r>
            <a:r>
              <a:rPr lang="pt-BR" sz="5600" b="1" dirty="0"/>
              <a:t>, 1);						//chamada por valor</a:t>
            </a:r>
            <a:endParaRPr lang="pt-BR" sz="5600" dirty="0"/>
          </a:p>
          <a:p>
            <a:r>
              <a:rPr lang="pt-BR" sz="5600" dirty="0" err="1"/>
              <a:t>printf</a:t>
            </a:r>
            <a:r>
              <a:rPr lang="pt-BR" sz="5600" dirty="0"/>
              <a:t>("\n\</a:t>
            </a:r>
            <a:r>
              <a:rPr lang="pt-BR" sz="5600" dirty="0" err="1"/>
              <a:t>nMain</a:t>
            </a:r>
            <a:r>
              <a:rPr lang="pt-BR" sz="5600" dirty="0"/>
              <a:t> - depois de alocar");</a:t>
            </a:r>
          </a:p>
          <a:p>
            <a:r>
              <a:rPr lang="pt-BR" sz="5600" dirty="0" err="1"/>
              <a:t>printf</a:t>
            </a:r>
            <a:r>
              <a:rPr lang="pt-BR" sz="5600" dirty="0"/>
              <a:t>("\</a:t>
            </a:r>
            <a:r>
              <a:rPr lang="pt-BR" sz="5600" dirty="0" err="1"/>
              <a:t>nEndereco</a:t>
            </a:r>
            <a:r>
              <a:rPr lang="pt-BR" sz="5600" dirty="0"/>
              <a:t> </a:t>
            </a:r>
            <a:r>
              <a:rPr lang="pt-BR" sz="5600" dirty="0" err="1"/>
              <a:t>ptr</a:t>
            </a:r>
            <a:r>
              <a:rPr lang="pt-BR" sz="5600" dirty="0"/>
              <a:t> = %u \</a:t>
            </a:r>
            <a:r>
              <a:rPr lang="pt-BR" sz="5600" dirty="0" err="1"/>
              <a:t>nConteudo</a:t>
            </a:r>
            <a:r>
              <a:rPr lang="pt-BR" sz="5600" dirty="0"/>
              <a:t> </a:t>
            </a:r>
            <a:r>
              <a:rPr lang="pt-BR" sz="5600" dirty="0" err="1"/>
              <a:t>ptr</a:t>
            </a:r>
            <a:r>
              <a:rPr lang="pt-BR" sz="5600" dirty="0"/>
              <a:t> = %u\n\n\n",&amp;</a:t>
            </a:r>
            <a:r>
              <a:rPr lang="pt-BR" sz="5600" dirty="0" err="1"/>
              <a:t>ptr,ptr</a:t>
            </a:r>
            <a:r>
              <a:rPr lang="pt-BR" sz="5600" dirty="0"/>
              <a:t>);</a:t>
            </a:r>
          </a:p>
          <a:p>
            <a:r>
              <a:rPr lang="pt-BR" sz="5600" dirty="0"/>
              <a:t>system("p</a:t>
            </a:r>
            <a:r>
              <a:rPr lang="en-US" sz="5600" dirty="0" err="1"/>
              <a:t>ause</a:t>
            </a:r>
            <a:r>
              <a:rPr lang="en-US" sz="5600" dirty="0"/>
              <a:t>");</a:t>
            </a:r>
            <a:endParaRPr lang="pt-BR" sz="5600" dirty="0"/>
          </a:p>
          <a:p>
            <a:r>
              <a:rPr lang="en-US" sz="5600" dirty="0"/>
              <a:t>}//main</a:t>
            </a:r>
            <a:endParaRPr lang="pt-BR" sz="5600" dirty="0"/>
          </a:p>
          <a:p>
            <a:r>
              <a:rPr lang="en-US" sz="5600" dirty="0"/>
              <a:t> </a:t>
            </a:r>
            <a:endParaRPr lang="pt-BR" sz="5600" dirty="0"/>
          </a:p>
          <a:p>
            <a:r>
              <a:rPr lang="en-US" sz="5600" dirty="0" err="1"/>
              <a:t>int</a:t>
            </a:r>
            <a:r>
              <a:rPr lang="en-US" sz="5600" dirty="0"/>
              <a:t>*	</a:t>
            </a:r>
            <a:r>
              <a:rPr lang="en-US" sz="5600" dirty="0" err="1"/>
              <a:t>aloca</a:t>
            </a:r>
            <a:r>
              <a:rPr lang="en-US" sz="5600" dirty="0"/>
              <a:t>(</a:t>
            </a:r>
            <a:r>
              <a:rPr lang="en-US" sz="5600" dirty="0" err="1"/>
              <a:t>int</a:t>
            </a:r>
            <a:r>
              <a:rPr lang="en-US" sz="5600" dirty="0"/>
              <a:t> *p, </a:t>
            </a:r>
            <a:r>
              <a:rPr lang="en-US" sz="5600" dirty="0" err="1"/>
              <a:t>int</a:t>
            </a:r>
            <a:r>
              <a:rPr lang="en-US" sz="5600" dirty="0"/>
              <a:t> tam)</a:t>
            </a:r>
            <a:endParaRPr lang="pt-BR" sz="5600" dirty="0"/>
          </a:p>
          <a:p>
            <a:r>
              <a:rPr lang="pt-BR" sz="5600" dirty="0"/>
              <a:t>{</a:t>
            </a:r>
          </a:p>
          <a:p>
            <a:r>
              <a:rPr lang="pt-BR" sz="5600" dirty="0" err="1"/>
              <a:t>printf</a:t>
            </a:r>
            <a:r>
              <a:rPr lang="pt-BR" sz="5600" dirty="0"/>
              <a:t>("\n\</a:t>
            </a:r>
            <a:r>
              <a:rPr lang="pt-BR" sz="5600" dirty="0" err="1"/>
              <a:t>nFuncao</a:t>
            </a:r>
            <a:r>
              <a:rPr lang="pt-BR" sz="5600" dirty="0"/>
              <a:t> - antes de alocar");</a:t>
            </a:r>
          </a:p>
          <a:p>
            <a:r>
              <a:rPr lang="pt-BR" sz="5600" dirty="0" err="1"/>
              <a:t>printf</a:t>
            </a:r>
            <a:r>
              <a:rPr lang="pt-BR" sz="5600" dirty="0"/>
              <a:t>("\</a:t>
            </a:r>
            <a:r>
              <a:rPr lang="pt-BR" sz="5600" dirty="0" err="1"/>
              <a:t>nEndereco</a:t>
            </a:r>
            <a:r>
              <a:rPr lang="pt-BR" sz="5600" dirty="0"/>
              <a:t> p = %u \</a:t>
            </a:r>
            <a:r>
              <a:rPr lang="pt-BR" sz="5600" dirty="0" err="1"/>
              <a:t>nConteudo</a:t>
            </a:r>
            <a:r>
              <a:rPr lang="pt-BR" sz="5600" dirty="0"/>
              <a:t> p = %u   (</a:t>
            </a:r>
            <a:r>
              <a:rPr lang="pt-BR" sz="5600" dirty="0" err="1"/>
              <a:t>Conteudo</a:t>
            </a:r>
            <a:r>
              <a:rPr lang="pt-BR" sz="5600" dirty="0"/>
              <a:t> </a:t>
            </a:r>
            <a:r>
              <a:rPr lang="pt-BR" sz="5600" dirty="0" err="1"/>
              <a:t>ptr</a:t>
            </a:r>
            <a:r>
              <a:rPr lang="pt-BR" sz="5600" dirty="0"/>
              <a:t>)",&amp;</a:t>
            </a:r>
            <a:r>
              <a:rPr lang="pt-BR" sz="5600" dirty="0" err="1"/>
              <a:t>p,p</a:t>
            </a:r>
            <a:r>
              <a:rPr lang="pt-BR" sz="5600" dirty="0"/>
              <a:t>);</a:t>
            </a:r>
          </a:p>
          <a:p>
            <a:r>
              <a:rPr lang="en-US" sz="5600" dirty="0"/>
              <a:t>if((p=(</a:t>
            </a:r>
            <a:r>
              <a:rPr lang="en-US" sz="5600" dirty="0" err="1"/>
              <a:t>int</a:t>
            </a:r>
            <a:r>
              <a:rPr lang="en-US" sz="5600" dirty="0"/>
              <a:t>*)</a:t>
            </a:r>
            <a:r>
              <a:rPr lang="en-US" sz="5600" dirty="0" err="1"/>
              <a:t>realloc</a:t>
            </a:r>
            <a:r>
              <a:rPr lang="en-US" sz="5600" dirty="0"/>
              <a:t>(p, tam*</a:t>
            </a:r>
            <a:r>
              <a:rPr lang="en-US" sz="5600" dirty="0" err="1"/>
              <a:t>sizeof</a:t>
            </a:r>
            <a:r>
              <a:rPr lang="en-US" sz="5600" dirty="0"/>
              <a:t>(</a:t>
            </a:r>
            <a:r>
              <a:rPr lang="en-US" sz="5600" dirty="0" err="1"/>
              <a:t>int</a:t>
            </a:r>
            <a:r>
              <a:rPr lang="en-US" sz="5600" dirty="0"/>
              <a:t>)))== NULL)</a:t>
            </a:r>
            <a:endParaRPr lang="pt-BR" sz="5600" dirty="0"/>
          </a:p>
          <a:p>
            <a:r>
              <a:rPr lang="en-US" sz="5600" dirty="0"/>
              <a:t>  </a:t>
            </a:r>
            <a:r>
              <a:rPr lang="pt-BR" sz="5600" dirty="0" err="1"/>
              <a:t>exit</a:t>
            </a:r>
            <a:r>
              <a:rPr lang="pt-BR" sz="5600" dirty="0"/>
              <a:t>(1);</a:t>
            </a:r>
          </a:p>
          <a:p>
            <a:endParaRPr lang="pt-BR" sz="5600" dirty="0"/>
          </a:p>
          <a:p>
            <a:r>
              <a:rPr lang="pt-BR" sz="5600" dirty="0" err="1"/>
              <a:t>printf</a:t>
            </a:r>
            <a:r>
              <a:rPr lang="pt-BR" sz="5600" dirty="0"/>
              <a:t>("\n\</a:t>
            </a:r>
            <a:r>
              <a:rPr lang="pt-BR" sz="5600" dirty="0" err="1"/>
              <a:t>nFuncao</a:t>
            </a:r>
            <a:r>
              <a:rPr lang="pt-BR" sz="5600" dirty="0"/>
              <a:t> - depois de alocar");</a:t>
            </a:r>
          </a:p>
          <a:p>
            <a:r>
              <a:rPr lang="pt-BR" sz="5600" dirty="0" err="1"/>
              <a:t>printf</a:t>
            </a:r>
            <a:r>
              <a:rPr lang="pt-BR" sz="5600" dirty="0"/>
              <a:t>("\</a:t>
            </a:r>
            <a:r>
              <a:rPr lang="pt-BR" sz="5600" dirty="0" err="1"/>
              <a:t>nEndereco</a:t>
            </a:r>
            <a:r>
              <a:rPr lang="pt-BR" sz="5600" dirty="0"/>
              <a:t> p = %u \</a:t>
            </a:r>
            <a:r>
              <a:rPr lang="pt-BR" sz="5600" dirty="0" err="1"/>
              <a:t>nConteudo</a:t>
            </a:r>
            <a:r>
              <a:rPr lang="pt-BR" sz="5600" dirty="0"/>
              <a:t> p = %u",&amp;</a:t>
            </a:r>
            <a:r>
              <a:rPr lang="pt-BR" sz="5600" dirty="0" err="1"/>
              <a:t>p,p</a:t>
            </a:r>
            <a:r>
              <a:rPr lang="pt-BR" sz="5600" dirty="0"/>
              <a:t>);</a:t>
            </a:r>
          </a:p>
          <a:p>
            <a:r>
              <a:rPr lang="pt-BR" sz="5600" b="1" dirty="0" err="1"/>
              <a:t>return</a:t>
            </a:r>
            <a:r>
              <a:rPr lang="pt-BR" sz="5600" b="1" dirty="0"/>
              <a:t> p;</a:t>
            </a:r>
            <a:endParaRPr lang="pt-BR" sz="5600" dirty="0"/>
          </a:p>
          <a:p>
            <a:r>
              <a:rPr lang="pt-BR" sz="5600" dirty="0"/>
              <a:t>}//aloca</a:t>
            </a:r>
          </a:p>
          <a:p>
            <a:pPr algn="just"/>
            <a:endParaRPr lang="pt-BR" sz="2000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42285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375" y="984738"/>
            <a:ext cx="8624401" cy="5609493"/>
          </a:xfrm>
        </p:spPr>
        <p:txBody>
          <a:bodyPr>
            <a:normAutofit/>
          </a:bodyPr>
          <a:lstStyle/>
          <a:p>
            <a:r>
              <a:rPr lang="pt-BR" sz="2900" b="1" dirty="0">
                <a:solidFill>
                  <a:srgbClr val="00B0F0"/>
                </a:solidFill>
              </a:rPr>
              <a:t>Chamada por Valor – exemplo</a:t>
            </a:r>
          </a:p>
          <a:p>
            <a:endParaRPr lang="pt-BR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*</a:t>
            </a:r>
            <a:r>
              <a:rPr lang="en-US" sz="2000" dirty="0" err="1"/>
              <a:t>ptr</a:t>
            </a:r>
            <a:r>
              <a:rPr lang="en-US" sz="2000" dirty="0"/>
              <a:t>=NULL;</a:t>
            </a:r>
            <a:endParaRPr lang="pt-BR" sz="2000" dirty="0"/>
          </a:p>
          <a:p>
            <a:endParaRPr lang="pt-BR" sz="2000" dirty="0"/>
          </a:p>
          <a:p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nMain</a:t>
            </a:r>
            <a:r>
              <a:rPr lang="pt-BR" sz="1400" dirty="0"/>
              <a:t> - antes de alocar");</a:t>
            </a:r>
          </a:p>
          <a:p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nEndereco</a:t>
            </a:r>
            <a:r>
              <a:rPr lang="pt-BR" sz="1400" dirty="0"/>
              <a:t> </a:t>
            </a:r>
            <a:r>
              <a:rPr lang="pt-BR" sz="1400" dirty="0" err="1"/>
              <a:t>ptr</a:t>
            </a:r>
            <a:r>
              <a:rPr lang="pt-BR" sz="1400" dirty="0"/>
              <a:t> = %u - </a:t>
            </a:r>
            <a:r>
              <a:rPr lang="pt-BR" sz="1400" dirty="0" err="1"/>
              <a:t>Conteudo</a:t>
            </a:r>
            <a:r>
              <a:rPr lang="pt-BR" sz="1400" dirty="0"/>
              <a:t> </a:t>
            </a:r>
            <a:r>
              <a:rPr lang="pt-BR" sz="1400" dirty="0" err="1"/>
              <a:t>ptr</a:t>
            </a:r>
            <a:r>
              <a:rPr lang="pt-BR" sz="1400" dirty="0"/>
              <a:t> = %u",&amp;</a:t>
            </a:r>
            <a:r>
              <a:rPr lang="pt-BR" sz="1400" dirty="0" err="1"/>
              <a:t>ptr,ptr</a:t>
            </a:r>
            <a:r>
              <a:rPr lang="pt-BR" sz="1400" dirty="0"/>
              <a:t>);  </a:t>
            </a:r>
          </a:p>
          <a:p>
            <a:r>
              <a:rPr lang="pt-BR" sz="1400" dirty="0">
                <a:solidFill>
                  <a:srgbClr val="00B0F0"/>
                </a:solidFill>
              </a:rPr>
              <a:t>            </a:t>
            </a:r>
            <a:r>
              <a:rPr lang="pt-BR" sz="1400" dirty="0" err="1">
                <a:solidFill>
                  <a:srgbClr val="00B0F0"/>
                </a:solidFill>
              </a:rPr>
              <a:t>Endereco</a:t>
            </a:r>
            <a:r>
              <a:rPr lang="pt-BR" sz="1400" dirty="0">
                <a:solidFill>
                  <a:srgbClr val="00B0F0"/>
                </a:solidFill>
              </a:rPr>
              <a:t> </a:t>
            </a:r>
            <a:r>
              <a:rPr lang="pt-BR" sz="1400" dirty="0" err="1">
                <a:solidFill>
                  <a:srgbClr val="00B0F0"/>
                </a:solidFill>
              </a:rPr>
              <a:t>ptr</a:t>
            </a:r>
            <a:r>
              <a:rPr lang="pt-BR" sz="1400" dirty="0">
                <a:solidFill>
                  <a:srgbClr val="00B0F0"/>
                </a:solidFill>
              </a:rPr>
              <a:t> = 5000 - </a:t>
            </a:r>
            <a:r>
              <a:rPr lang="pt-BR" sz="1400" dirty="0" err="1">
                <a:solidFill>
                  <a:srgbClr val="00B0F0"/>
                </a:solidFill>
              </a:rPr>
              <a:t>Conteudo</a:t>
            </a:r>
            <a:r>
              <a:rPr lang="pt-BR" sz="1400" dirty="0">
                <a:solidFill>
                  <a:srgbClr val="00B0F0"/>
                </a:solidFill>
              </a:rPr>
              <a:t> </a:t>
            </a:r>
            <a:r>
              <a:rPr lang="pt-BR" sz="1400" dirty="0" err="1">
                <a:solidFill>
                  <a:srgbClr val="00B0F0"/>
                </a:solidFill>
              </a:rPr>
              <a:t>ptr</a:t>
            </a:r>
            <a:r>
              <a:rPr lang="pt-BR" sz="1400" dirty="0">
                <a:solidFill>
                  <a:srgbClr val="00B0F0"/>
                </a:solidFill>
              </a:rPr>
              <a:t> = 0   (NULL)</a:t>
            </a:r>
          </a:p>
          <a:p>
            <a:endParaRPr lang="pt-BR" sz="1400" b="1" dirty="0"/>
          </a:p>
          <a:p>
            <a:endParaRPr lang="pt-BR" sz="1400" dirty="0">
              <a:solidFill>
                <a:srgbClr val="00B0F0"/>
              </a:solidFill>
            </a:endParaRPr>
          </a:p>
          <a:p>
            <a:endParaRPr lang="pt-BR" sz="1400" dirty="0">
              <a:solidFill>
                <a:srgbClr val="00B0F0"/>
              </a:solidFill>
            </a:endParaRPr>
          </a:p>
          <a:p>
            <a:endParaRPr lang="pt-BR" sz="14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26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Alocação Dinâmica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6807521" y="1567170"/>
            <a:ext cx="2336479" cy="5052406"/>
            <a:chOff x="6028926" y="1177855"/>
            <a:chExt cx="2336479" cy="5052406"/>
          </a:xfrm>
        </p:grpSpPr>
        <p:grpSp>
          <p:nvGrpSpPr>
            <p:cNvPr id="6" name="Agrupar 5"/>
            <p:cNvGrpSpPr/>
            <p:nvPr/>
          </p:nvGrpSpPr>
          <p:grpSpPr>
            <a:xfrm>
              <a:off x="6028926" y="1177855"/>
              <a:ext cx="1698063" cy="5052406"/>
              <a:chOff x="3722967" y="1330553"/>
              <a:chExt cx="1698063" cy="5052406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3732333" y="1330553"/>
                <a:ext cx="1679331" cy="50524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3735270" y="1390967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3732332" y="165557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3732331" y="193048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732333" y="221373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3729396" y="310264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3722967" y="2823290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732333" y="251238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3732333" y="430874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3741699" y="5028808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CaixaDeTexto 7"/>
            <p:cNvSpPr txBox="1"/>
            <p:nvPr/>
          </p:nvSpPr>
          <p:spPr>
            <a:xfrm>
              <a:off x="7448623" y="4810152"/>
              <a:ext cx="916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ptr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510227" y="4567568"/>
              <a:ext cx="1111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 NULL  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392385" y="1221232"/>
              <a:ext cx="88349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 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 </a:t>
              </a:r>
            </a:p>
            <a:p>
              <a:r>
                <a:rPr lang="pt-BR" dirty="0"/>
                <a:t>       </a:t>
              </a:r>
            </a:p>
            <a:p>
              <a:endParaRPr lang="pt-BR" dirty="0"/>
            </a:p>
          </p:txBody>
        </p:sp>
      </p:grpSp>
      <p:sp>
        <p:nvSpPr>
          <p:cNvPr id="26" name="CaixaDeTexto 25"/>
          <p:cNvSpPr txBox="1"/>
          <p:nvPr/>
        </p:nvSpPr>
        <p:spPr>
          <a:xfrm>
            <a:off x="6169105" y="5215741"/>
            <a:ext cx="7814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5000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16696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375" y="984738"/>
            <a:ext cx="8624401" cy="5609493"/>
          </a:xfrm>
        </p:spPr>
        <p:txBody>
          <a:bodyPr>
            <a:normAutofit/>
          </a:bodyPr>
          <a:lstStyle/>
          <a:p>
            <a:r>
              <a:rPr lang="pt-BR" sz="2900" b="1" dirty="0">
                <a:solidFill>
                  <a:srgbClr val="00B0F0"/>
                </a:solidFill>
              </a:rPr>
              <a:t>Chamada por Valor – exemplo</a:t>
            </a:r>
          </a:p>
          <a:p>
            <a:endParaRPr lang="pt-BR" sz="2000" dirty="0"/>
          </a:p>
          <a:p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nMain</a:t>
            </a:r>
            <a:r>
              <a:rPr lang="pt-BR" sz="1400" dirty="0"/>
              <a:t> - antes de alocar");</a:t>
            </a:r>
          </a:p>
          <a:p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nEndereco</a:t>
            </a:r>
            <a:r>
              <a:rPr lang="pt-BR" sz="1400" dirty="0"/>
              <a:t> </a:t>
            </a:r>
            <a:r>
              <a:rPr lang="pt-BR" sz="1400" dirty="0" err="1"/>
              <a:t>ptr</a:t>
            </a:r>
            <a:r>
              <a:rPr lang="pt-BR" sz="1400" dirty="0"/>
              <a:t> = %u - </a:t>
            </a:r>
            <a:r>
              <a:rPr lang="pt-BR" sz="1400" dirty="0" err="1"/>
              <a:t>Conteudo</a:t>
            </a:r>
            <a:r>
              <a:rPr lang="pt-BR" sz="1400" dirty="0"/>
              <a:t> </a:t>
            </a:r>
            <a:r>
              <a:rPr lang="pt-BR" sz="1400" dirty="0" err="1"/>
              <a:t>ptr</a:t>
            </a:r>
            <a:r>
              <a:rPr lang="pt-BR" sz="1400" dirty="0"/>
              <a:t> = %u",&amp;</a:t>
            </a:r>
            <a:r>
              <a:rPr lang="pt-BR" sz="1400" dirty="0" err="1"/>
              <a:t>ptr,ptr</a:t>
            </a:r>
            <a:r>
              <a:rPr lang="pt-BR" sz="1400" dirty="0"/>
              <a:t>);  </a:t>
            </a:r>
          </a:p>
          <a:p>
            <a:r>
              <a:rPr lang="pt-BR" sz="1400" dirty="0">
                <a:solidFill>
                  <a:srgbClr val="00B0F0"/>
                </a:solidFill>
              </a:rPr>
              <a:t>            </a:t>
            </a:r>
            <a:r>
              <a:rPr lang="pt-BR" sz="1400" dirty="0" err="1">
                <a:solidFill>
                  <a:srgbClr val="00B0F0"/>
                </a:solidFill>
              </a:rPr>
              <a:t>Endereco</a:t>
            </a:r>
            <a:r>
              <a:rPr lang="pt-BR" sz="1400" dirty="0">
                <a:solidFill>
                  <a:srgbClr val="00B0F0"/>
                </a:solidFill>
              </a:rPr>
              <a:t> </a:t>
            </a:r>
            <a:r>
              <a:rPr lang="pt-BR" sz="1400" dirty="0" err="1">
                <a:solidFill>
                  <a:srgbClr val="00B0F0"/>
                </a:solidFill>
              </a:rPr>
              <a:t>ptr</a:t>
            </a:r>
            <a:r>
              <a:rPr lang="pt-BR" sz="1400" dirty="0">
                <a:solidFill>
                  <a:srgbClr val="00B0F0"/>
                </a:solidFill>
              </a:rPr>
              <a:t> = 5000 - </a:t>
            </a:r>
            <a:r>
              <a:rPr lang="pt-BR" sz="1400" dirty="0" err="1">
                <a:solidFill>
                  <a:srgbClr val="00B0F0"/>
                </a:solidFill>
              </a:rPr>
              <a:t>Conteudo</a:t>
            </a:r>
            <a:r>
              <a:rPr lang="pt-BR" sz="1400" dirty="0">
                <a:solidFill>
                  <a:srgbClr val="00B0F0"/>
                </a:solidFill>
              </a:rPr>
              <a:t> </a:t>
            </a:r>
            <a:r>
              <a:rPr lang="pt-BR" sz="1400" dirty="0" err="1">
                <a:solidFill>
                  <a:srgbClr val="00B0F0"/>
                </a:solidFill>
              </a:rPr>
              <a:t>ptr</a:t>
            </a:r>
            <a:r>
              <a:rPr lang="pt-BR" sz="1400" dirty="0">
                <a:solidFill>
                  <a:srgbClr val="00B0F0"/>
                </a:solidFill>
              </a:rPr>
              <a:t> = 0   (NULL)</a:t>
            </a:r>
          </a:p>
          <a:p>
            <a:endParaRPr lang="pt-BR" sz="1400" b="1" dirty="0"/>
          </a:p>
          <a:p>
            <a:r>
              <a:rPr lang="pt-BR" sz="1400" b="1" dirty="0" err="1"/>
              <a:t>ptr</a:t>
            </a:r>
            <a:r>
              <a:rPr lang="pt-BR" sz="1400" b="1" dirty="0"/>
              <a:t> = aloca(</a:t>
            </a:r>
            <a:r>
              <a:rPr lang="pt-BR" sz="1400" b="1" dirty="0" err="1"/>
              <a:t>ptr</a:t>
            </a:r>
            <a:r>
              <a:rPr lang="pt-BR" sz="1400" b="1" dirty="0"/>
              <a:t>, 1);</a:t>
            </a:r>
          </a:p>
          <a:p>
            <a:endParaRPr lang="pt-BR" sz="1400" b="1" dirty="0"/>
          </a:p>
          <a:p>
            <a:r>
              <a:rPr lang="en-US" sz="1400" dirty="0" err="1"/>
              <a:t>int</a:t>
            </a:r>
            <a:r>
              <a:rPr lang="en-US" sz="1400" dirty="0"/>
              <a:t> * </a:t>
            </a:r>
            <a:r>
              <a:rPr lang="en-US" sz="1400" dirty="0" err="1"/>
              <a:t>aloca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 *p, </a:t>
            </a:r>
            <a:r>
              <a:rPr lang="en-US" sz="1400" dirty="0" err="1"/>
              <a:t>int</a:t>
            </a:r>
            <a:r>
              <a:rPr lang="en-US" sz="1400" dirty="0"/>
              <a:t> tam)</a:t>
            </a:r>
            <a:endParaRPr lang="pt-BR" sz="1400" dirty="0"/>
          </a:p>
          <a:p>
            <a:r>
              <a:rPr lang="pt-BR" sz="1400" dirty="0"/>
              <a:t>{</a:t>
            </a:r>
          </a:p>
          <a:p>
            <a:endParaRPr lang="pt-BR" sz="1400" dirty="0"/>
          </a:p>
          <a:p>
            <a:endParaRPr lang="pt-BR" sz="1400" dirty="0">
              <a:solidFill>
                <a:srgbClr val="00B0F0"/>
              </a:solidFill>
            </a:endParaRPr>
          </a:p>
          <a:p>
            <a:endParaRPr lang="pt-BR" sz="1400" dirty="0">
              <a:solidFill>
                <a:srgbClr val="00B0F0"/>
              </a:solidFill>
            </a:endParaRPr>
          </a:p>
          <a:p>
            <a:endParaRPr lang="pt-BR" sz="14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26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Alocação Dinâmica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6807521" y="1567170"/>
            <a:ext cx="2336479" cy="5052406"/>
            <a:chOff x="6028926" y="1177855"/>
            <a:chExt cx="2336479" cy="5052406"/>
          </a:xfrm>
        </p:grpSpPr>
        <p:grpSp>
          <p:nvGrpSpPr>
            <p:cNvPr id="6" name="Agrupar 5"/>
            <p:cNvGrpSpPr/>
            <p:nvPr/>
          </p:nvGrpSpPr>
          <p:grpSpPr>
            <a:xfrm>
              <a:off x="6028926" y="1177855"/>
              <a:ext cx="1698063" cy="5052406"/>
              <a:chOff x="3722967" y="1330553"/>
              <a:chExt cx="1698063" cy="5052406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3732333" y="1330553"/>
                <a:ext cx="1679331" cy="50524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3735270" y="1390967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3732332" y="165557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3732331" y="193048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732333" y="221373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3729396" y="310264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3722967" y="2823290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732333" y="251238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3732333" y="430874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3741699" y="5028808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CaixaDeTexto 7"/>
            <p:cNvSpPr txBox="1"/>
            <p:nvPr/>
          </p:nvSpPr>
          <p:spPr>
            <a:xfrm>
              <a:off x="7448623" y="4810152"/>
              <a:ext cx="916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ptr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531511" y="4567568"/>
              <a:ext cx="10905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 NULL  </a:t>
              </a:r>
            </a:p>
          </p:txBody>
        </p:sp>
      </p:grpSp>
      <p:sp>
        <p:nvSpPr>
          <p:cNvPr id="26" name="CaixaDeTexto 25"/>
          <p:cNvSpPr txBox="1"/>
          <p:nvPr/>
        </p:nvSpPr>
        <p:spPr>
          <a:xfrm>
            <a:off x="6169105" y="5215741"/>
            <a:ext cx="7814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5000</a:t>
            </a:r>
          </a:p>
          <a:p>
            <a:endParaRPr lang="pt-BR" sz="20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8227218" y="4473567"/>
            <a:ext cx="91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6208899" y="4478400"/>
            <a:ext cx="7814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4700</a:t>
            </a:r>
          </a:p>
          <a:p>
            <a:endParaRPr lang="pt-BR" sz="20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310106" y="4515936"/>
            <a:ext cx="7814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NULL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83694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375" y="984738"/>
            <a:ext cx="8624401" cy="5609493"/>
          </a:xfrm>
        </p:spPr>
        <p:txBody>
          <a:bodyPr>
            <a:normAutofit/>
          </a:bodyPr>
          <a:lstStyle/>
          <a:p>
            <a:r>
              <a:rPr lang="pt-BR" sz="2900" b="1" dirty="0">
                <a:solidFill>
                  <a:srgbClr val="00B0F0"/>
                </a:solidFill>
              </a:rPr>
              <a:t>Chamada por Valor – exemplo</a:t>
            </a:r>
          </a:p>
          <a:p>
            <a:endParaRPr lang="pt-BR" sz="2000" dirty="0"/>
          </a:p>
          <a:p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nMain</a:t>
            </a:r>
            <a:r>
              <a:rPr lang="pt-BR" sz="1400" dirty="0"/>
              <a:t> - antes de alocar");</a:t>
            </a:r>
          </a:p>
          <a:p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nEndereco</a:t>
            </a:r>
            <a:r>
              <a:rPr lang="pt-BR" sz="1400" dirty="0"/>
              <a:t> </a:t>
            </a:r>
            <a:r>
              <a:rPr lang="pt-BR" sz="1400" dirty="0" err="1"/>
              <a:t>ptr</a:t>
            </a:r>
            <a:r>
              <a:rPr lang="pt-BR" sz="1400" dirty="0"/>
              <a:t> = %u - </a:t>
            </a:r>
            <a:r>
              <a:rPr lang="pt-BR" sz="1400" dirty="0" err="1"/>
              <a:t>Conteudo</a:t>
            </a:r>
            <a:r>
              <a:rPr lang="pt-BR" sz="1400" dirty="0"/>
              <a:t> </a:t>
            </a:r>
            <a:r>
              <a:rPr lang="pt-BR" sz="1400" dirty="0" err="1"/>
              <a:t>ptr</a:t>
            </a:r>
            <a:r>
              <a:rPr lang="pt-BR" sz="1400" dirty="0"/>
              <a:t> = %u",&amp;</a:t>
            </a:r>
            <a:r>
              <a:rPr lang="pt-BR" sz="1400" dirty="0" err="1"/>
              <a:t>ptr,ptr</a:t>
            </a:r>
            <a:r>
              <a:rPr lang="pt-BR" sz="1400" dirty="0"/>
              <a:t>);  </a:t>
            </a:r>
          </a:p>
          <a:p>
            <a:r>
              <a:rPr lang="pt-BR" sz="1400" dirty="0">
                <a:solidFill>
                  <a:srgbClr val="00B0F0"/>
                </a:solidFill>
              </a:rPr>
              <a:t>            </a:t>
            </a:r>
            <a:r>
              <a:rPr lang="pt-BR" sz="1400" dirty="0" err="1">
                <a:solidFill>
                  <a:srgbClr val="00B0F0"/>
                </a:solidFill>
              </a:rPr>
              <a:t>Endereco</a:t>
            </a:r>
            <a:r>
              <a:rPr lang="pt-BR" sz="1400" dirty="0">
                <a:solidFill>
                  <a:srgbClr val="00B0F0"/>
                </a:solidFill>
              </a:rPr>
              <a:t> </a:t>
            </a:r>
            <a:r>
              <a:rPr lang="pt-BR" sz="1400" dirty="0" err="1">
                <a:solidFill>
                  <a:srgbClr val="00B0F0"/>
                </a:solidFill>
              </a:rPr>
              <a:t>ptr</a:t>
            </a:r>
            <a:r>
              <a:rPr lang="pt-BR" sz="1400" dirty="0">
                <a:solidFill>
                  <a:srgbClr val="00B0F0"/>
                </a:solidFill>
              </a:rPr>
              <a:t> = 5000 - </a:t>
            </a:r>
            <a:r>
              <a:rPr lang="pt-BR" sz="1400" dirty="0" err="1">
                <a:solidFill>
                  <a:srgbClr val="00B0F0"/>
                </a:solidFill>
              </a:rPr>
              <a:t>Conteudo</a:t>
            </a:r>
            <a:r>
              <a:rPr lang="pt-BR" sz="1400" dirty="0">
                <a:solidFill>
                  <a:srgbClr val="00B0F0"/>
                </a:solidFill>
              </a:rPr>
              <a:t> </a:t>
            </a:r>
            <a:r>
              <a:rPr lang="pt-BR" sz="1400" dirty="0" err="1">
                <a:solidFill>
                  <a:srgbClr val="00B0F0"/>
                </a:solidFill>
              </a:rPr>
              <a:t>ptr</a:t>
            </a:r>
            <a:r>
              <a:rPr lang="pt-BR" sz="1400" dirty="0">
                <a:solidFill>
                  <a:srgbClr val="00B0F0"/>
                </a:solidFill>
              </a:rPr>
              <a:t> = 0   (NULL)</a:t>
            </a:r>
          </a:p>
          <a:p>
            <a:endParaRPr lang="pt-BR" sz="1400" b="1" dirty="0"/>
          </a:p>
          <a:p>
            <a:r>
              <a:rPr lang="pt-BR" sz="1400" b="1" dirty="0" err="1"/>
              <a:t>ptr</a:t>
            </a:r>
            <a:r>
              <a:rPr lang="pt-BR" sz="1400" b="1" dirty="0"/>
              <a:t> = aloca(</a:t>
            </a:r>
            <a:r>
              <a:rPr lang="pt-BR" sz="1400" b="1" dirty="0" err="1"/>
              <a:t>ptr</a:t>
            </a:r>
            <a:r>
              <a:rPr lang="pt-BR" sz="1400" b="1" dirty="0"/>
              <a:t>, 1);</a:t>
            </a:r>
          </a:p>
          <a:p>
            <a:endParaRPr lang="pt-BR" sz="1400" b="1" dirty="0"/>
          </a:p>
          <a:p>
            <a:r>
              <a:rPr lang="en-US" sz="1400" dirty="0" err="1"/>
              <a:t>int</a:t>
            </a:r>
            <a:r>
              <a:rPr lang="en-US" sz="1400" dirty="0"/>
              <a:t> * </a:t>
            </a:r>
            <a:r>
              <a:rPr lang="en-US" sz="1400" dirty="0" err="1"/>
              <a:t>aloca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 *p, </a:t>
            </a:r>
            <a:r>
              <a:rPr lang="en-US" sz="1400" dirty="0" err="1"/>
              <a:t>int</a:t>
            </a:r>
            <a:r>
              <a:rPr lang="en-US" sz="1400" dirty="0"/>
              <a:t> tam)</a:t>
            </a:r>
            <a:endParaRPr lang="pt-BR" sz="1400" dirty="0"/>
          </a:p>
          <a:p>
            <a:r>
              <a:rPr lang="pt-BR" sz="1400" dirty="0"/>
              <a:t>{</a:t>
            </a:r>
          </a:p>
          <a:p>
            <a:r>
              <a:rPr lang="pt-BR" sz="1400" dirty="0" err="1"/>
              <a:t>printf</a:t>
            </a:r>
            <a:r>
              <a:rPr lang="pt-BR" sz="1400" dirty="0"/>
              <a:t>("\n\</a:t>
            </a:r>
            <a:r>
              <a:rPr lang="pt-BR" sz="1400" dirty="0" err="1"/>
              <a:t>nFuncao</a:t>
            </a:r>
            <a:r>
              <a:rPr lang="pt-BR" sz="1400" dirty="0"/>
              <a:t> - antes de alocar");</a:t>
            </a:r>
          </a:p>
          <a:p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nEndereco</a:t>
            </a:r>
            <a:r>
              <a:rPr lang="pt-BR" sz="1400" dirty="0"/>
              <a:t> p = %u - </a:t>
            </a:r>
            <a:r>
              <a:rPr lang="pt-BR" sz="1400" dirty="0" err="1"/>
              <a:t>Conteudo</a:t>
            </a:r>
            <a:r>
              <a:rPr lang="pt-BR" sz="1400" dirty="0"/>
              <a:t> p = %u (</a:t>
            </a:r>
            <a:r>
              <a:rPr lang="pt-BR" sz="1400" dirty="0" err="1"/>
              <a:t>Conteudo</a:t>
            </a:r>
            <a:r>
              <a:rPr lang="pt-BR" sz="1400" dirty="0"/>
              <a:t> </a:t>
            </a:r>
            <a:r>
              <a:rPr lang="pt-BR" sz="1400" dirty="0" err="1"/>
              <a:t>ptr</a:t>
            </a:r>
            <a:r>
              <a:rPr lang="pt-BR" sz="1400" dirty="0"/>
              <a:t>)",&amp;</a:t>
            </a:r>
            <a:r>
              <a:rPr lang="pt-BR" sz="1400" dirty="0" err="1"/>
              <a:t>p,p</a:t>
            </a:r>
            <a:r>
              <a:rPr lang="pt-BR" sz="1400" dirty="0"/>
              <a:t>);</a:t>
            </a:r>
          </a:p>
          <a:p>
            <a:r>
              <a:rPr lang="pt-BR" sz="1400" b="1" dirty="0"/>
              <a:t>	</a:t>
            </a:r>
            <a:r>
              <a:rPr lang="pt-BR" sz="1400" dirty="0" err="1">
                <a:solidFill>
                  <a:srgbClr val="00B0F0"/>
                </a:solidFill>
              </a:rPr>
              <a:t>Endereco</a:t>
            </a:r>
            <a:r>
              <a:rPr lang="pt-BR" sz="1400" dirty="0">
                <a:solidFill>
                  <a:srgbClr val="00B0F0"/>
                </a:solidFill>
              </a:rPr>
              <a:t> p = 4700 - </a:t>
            </a:r>
            <a:r>
              <a:rPr lang="pt-BR" sz="1400" dirty="0" err="1">
                <a:solidFill>
                  <a:srgbClr val="00B0F0"/>
                </a:solidFill>
              </a:rPr>
              <a:t>Conteudo</a:t>
            </a:r>
            <a:r>
              <a:rPr lang="pt-BR" sz="1400" dirty="0">
                <a:solidFill>
                  <a:srgbClr val="00B0F0"/>
                </a:solidFill>
              </a:rPr>
              <a:t> p = 0 (</a:t>
            </a:r>
            <a:r>
              <a:rPr lang="pt-BR" sz="1400" dirty="0" err="1">
                <a:solidFill>
                  <a:srgbClr val="00B0F0"/>
                </a:solidFill>
              </a:rPr>
              <a:t>Conteudo</a:t>
            </a:r>
            <a:r>
              <a:rPr lang="pt-BR" sz="1400" dirty="0">
                <a:solidFill>
                  <a:srgbClr val="00B0F0"/>
                </a:solidFill>
              </a:rPr>
              <a:t> </a:t>
            </a:r>
            <a:r>
              <a:rPr lang="pt-BR" sz="1400" dirty="0" err="1">
                <a:solidFill>
                  <a:srgbClr val="00B0F0"/>
                </a:solidFill>
              </a:rPr>
              <a:t>ptr</a:t>
            </a:r>
            <a:r>
              <a:rPr lang="pt-BR" sz="1400" dirty="0">
                <a:solidFill>
                  <a:srgbClr val="00B0F0"/>
                </a:solidFill>
              </a:rPr>
              <a:t>)</a:t>
            </a:r>
          </a:p>
          <a:p>
            <a:endParaRPr lang="pt-BR" sz="1400" dirty="0"/>
          </a:p>
          <a:p>
            <a:endParaRPr lang="pt-BR" sz="1400" dirty="0">
              <a:solidFill>
                <a:srgbClr val="00B0F0"/>
              </a:solidFill>
            </a:endParaRPr>
          </a:p>
          <a:p>
            <a:endParaRPr lang="pt-BR" sz="1400" dirty="0">
              <a:solidFill>
                <a:srgbClr val="00B0F0"/>
              </a:solidFill>
            </a:endParaRPr>
          </a:p>
          <a:p>
            <a:endParaRPr lang="pt-BR" sz="14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26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Alocação Dinâmica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6807521" y="1567170"/>
            <a:ext cx="2336479" cy="5052406"/>
            <a:chOff x="6028926" y="1177855"/>
            <a:chExt cx="2336479" cy="5052406"/>
          </a:xfrm>
        </p:grpSpPr>
        <p:grpSp>
          <p:nvGrpSpPr>
            <p:cNvPr id="6" name="Agrupar 5"/>
            <p:cNvGrpSpPr/>
            <p:nvPr/>
          </p:nvGrpSpPr>
          <p:grpSpPr>
            <a:xfrm>
              <a:off x="6028926" y="1177855"/>
              <a:ext cx="1698063" cy="5052406"/>
              <a:chOff x="3722967" y="1330553"/>
              <a:chExt cx="1698063" cy="5052406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3732333" y="1330553"/>
                <a:ext cx="1679331" cy="50524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3735270" y="1390967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3732332" y="165557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3732331" y="193048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732333" y="221373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3729396" y="310264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3722967" y="2823290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732333" y="251238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3732333" y="430874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3741699" y="5028808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CaixaDeTexto 7"/>
            <p:cNvSpPr txBox="1"/>
            <p:nvPr/>
          </p:nvSpPr>
          <p:spPr>
            <a:xfrm>
              <a:off x="7448623" y="4810152"/>
              <a:ext cx="916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ptr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531511" y="4567568"/>
              <a:ext cx="10905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 NULL  </a:t>
              </a:r>
            </a:p>
          </p:txBody>
        </p:sp>
      </p:grpSp>
      <p:sp>
        <p:nvSpPr>
          <p:cNvPr id="26" name="CaixaDeTexto 25"/>
          <p:cNvSpPr txBox="1"/>
          <p:nvPr/>
        </p:nvSpPr>
        <p:spPr>
          <a:xfrm>
            <a:off x="6169105" y="5215741"/>
            <a:ext cx="7814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5000</a:t>
            </a:r>
          </a:p>
          <a:p>
            <a:endParaRPr lang="pt-BR" sz="20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8227218" y="4473567"/>
            <a:ext cx="91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6208899" y="4478400"/>
            <a:ext cx="7814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4700</a:t>
            </a:r>
          </a:p>
          <a:p>
            <a:endParaRPr lang="pt-BR" sz="20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310106" y="4515936"/>
            <a:ext cx="7814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NULL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023730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2562" y="981185"/>
            <a:ext cx="8871438" cy="5609493"/>
          </a:xfrm>
        </p:spPr>
        <p:txBody>
          <a:bodyPr>
            <a:normAutofit/>
          </a:bodyPr>
          <a:lstStyle/>
          <a:p>
            <a:r>
              <a:rPr lang="pt-BR" sz="2900" b="1" dirty="0">
                <a:solidFill>
                  <a:srgbClr val="00B0F0"/>
                </a:solidFill>
              </a:rPr>
              <a:t>Chamada por Valor – exemplo</a:t>
            </a:r>
          </a:p>
          <a:p>
            <a:endParaRPr lang="pt-BR" sz="2000" dirty="0"/>
          </a:p>
          <a:p>
            <a:r>
              <a:rPr lang="en-US" sz="2000" dirty="0"/>
              <a:t>if((p=(</a:t>
            </a:r>
            <a:r>
              <a:rPr lang="en-US" sz="2000" dirty="0" err="1"/>
              <a:t>int</a:t>
            </a:r>
            <a:r>
              <a:rPr lang="en-US" sz="2000" dirty="0"/>
              <a:t>*)</a:t>
            </a:r>
            <a:r>
              <a:rPr lang="en-US" sz="2000" dirty="0" err="1"/>
              <a:t>realloc</a:t>
            </a:r>
            <a:r>
              <a:rPr lang="en-US" sz="2000" dirty="0"/>
              <a:t>(p, tam*</a:t>
            </a: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)))== NULL)</a:t>
            </a:r>
            <a:endParaRPr lang="pt-BR" sz="2000" dirty="0"/>
          </a:p>
          <a:p>
            <a:r>
              <a:rPr lang="en-US" sz="1400" dirty="0"/>
              <a:t>    </a:t>
            </a:r>
            <a:r>
              <a:rPr lang="pt-BR" sz="1400" dirty="0" err="1"/>
              <a:t>exit</a:t>
            </a:r>
            <a:r>
              <a:rPr lang="pt-BR" sz="1400" dirty="0"/>
              <a:t>(1);</a:t>
            </a:r>
          </a:p>
          <a:p>
            <a:endParaRPr lang="pt-BR" sz="1400" dirty="0"/>
          </a:p>
          <a:p>
            <a:r>
              <a:rPr lang="pt-BR" sz="1400" dirty="0" err="1"/>
              <a:t>printf</a:t>
            </a:r>
            <a:r>
              <a:rPr lang="pt-BR" sz="1400" dirty="0"/>
              <a:t>("\n\</a:t>
            </a:r>
            <a:r>
              <a:rPr lang="pt-BR" sz="1400" dirty="0" err="1"/>
              <a:t>nFuncao</a:t>
            </a:r>
            <a:r>
              <a:rPr lang="pt-BR" sz="1400" dirty="0"/>
              <a:t> – depois de alocar");</a:t>
            </a:r>
          </a:p>
          <a:p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nEndereco</a:t>
            </a:r>
            <a:r>
              <a:rPr lang="pt-BR" sz="1400" dirty="0"/>
              <a:t> p = %u - </a:t>
            </a:r>
            <a:r>
              <a:rPr lang="pt-BR" sz="1400" dirty="0" err="1"/>
              <a:t>Conteudo</a:t>
            </a:r>
            <a:r>
              <a:rPr lang="pt-BR" sz="1400" dirty="0"/>
              <a:t> p = %u",&amp;</a:t>
            </a:r>
            <a:r>
              <a:rPr lang="pt-BR" sz="1400" dirty="0" err="1"/>
              <a:t>p,p</a:t>
            </a:r>
            <a:r>
              <a:rPr lang="pt-BR" sz="1400" dirty="0"/>
              <a:t>);</a:t>
            </a:r>
          </a:p>
          <a:p>
            <a:r>
              <a:rPr lang="pt-BR" sz="1400" b="1" dirty="0"/>
              <a:t>	</a:t>
            </a:r>
            <a:r>
              <a:rPr lang="pt-BR" sz="1400" dirty="0" err="1">
                <a:solidFill>
                  <a:srgbClr val="00B0F0"/>
                </a:solidFill>
              </a:rPr>
              <a:t>Endereco</a:t>
            </a:r>
            <a:r>
              <a:rPr lang="pt-BR" sz="1400" dirty="0">
                <a:solidFill>
                  <a:srgbClr val="00B0F0"/>
                </a:solidFill>
              </a:rPr>
              <a:t> p = 4700 - </a:t>
            </a:r>
            <a:r>
              <a:rPr lang="pt-BR" sz="1400" dirty="0" err="1">
                <a:solidFill>
                  <a:srgbClr val="00B0F0"/>
                </a:solidFill>
              </a:rPr>
              <a:t>Conteudo</a:t>
            </a:r>
            <a:r>
              <a:rPr lang="pt-BR" sz="1400" dirty="0">
                <a:solidFill>
                  <a:srgbClr val="00B0F0"/>
                </a:solidFill>
              </a:rPr>
              <a:t> p = 3000 </a:t>
            </a:r>
          </a:p>
          <a:p>
            <a:endParaRPr lang="pt-BR" sz="1400" dirty="0">
              <a:solidFill>
                <a:srgbClr val="00B0F0"/>
              </a:solidFill>
            </a:endParaRPr>
          </a:p>
          <a:p>
            <a:endParaRPr lang="pt-BR" sz="1400" dirty="0">
              <a:solidFill>
                <a:srgbClr val="00B0F0"/>
              </a:solidFill>
            </a:endParaRPr>
          </a:p>
          <a:p>
            <a:endParaRPr lang="pt-BR" sz="1400" dirty="0">
              <a:solidFill>
                <a:srgbClr val="00B0F0"/>
              </a:solidFill>
            </a:endParaRPr>
          </a:p>
          <a:p>
            <a:endParaRPr lang="pt-BR" sz="14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26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Alocação Dinâmica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5135182" y="1462800"/>
            <a:ext cx="4008818" cy="5156776"/>
            <a:chOff x="4356587" y="1073485"/>
            <a:chExt cx="4008818" cy="5156776"/>
          </a:xfrm>
        </p:grpSpPr>
        <p:grpSp>
          <p:nvGrpSpPr>
            <p:cNvPr id="6" name="Agrupar 5"/>
            <p:cNvGrpSpPr/>
            <p:nvPr/>
          </p:nvGrpSpPr>
          <p:grpSpPr>
            <a:xfrm>
              <a:off x="6028926" y="1177855"/>
              <a:ext cx="1698063" cy="5052406"/>
              <a:chOff x="3722967" y="1330553"/>
              <a:chExt cx="1698063" cy="5052406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3732333" y="1330553"/>
                <a:ext cx="1679331" cy="50524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3735270" y="1390967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3732332" y="165557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3732331" y="193048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732333" y="221373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3729396" y="310264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3722967" y="2823290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732333" y="251238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3732333" y="430874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3741699" y="5028808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/>
            <p:cNvSpPr txBox="1"/>
            <p:nvPr/>
          </p:nvSpPr>
          <p:spPr>
            <a:xfrm>
              <a:off x="5390510" y="1146463"/>
              <a:ext cx="781443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900" dirty="0"/>
                <a:t>3000</a:t>
              </a:r>
            </a:p>
            <a:p>
              <a:endParaRPr lang="pt-BR" sz="20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448623" y="4810152"/>
              <a:ext cx="916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ptr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531511" y="4567568"/>
              <a:ext cx="10905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 NULL  </a:t>
              </a:r>
            </a:p>
          </p:txBody>
        </p:sp>
        <p:cxnSp>
          <p:nvCxnSpPr>
            <p:cNvPr id="10" name="Conector de Seta Reta 9"/>
            <p:cNvCxnSpPr/>
            <p:nvPr/>
          </p:nvCxnSpPr>
          <p:spPr>
            <a:xfrm>
              <a:off x="4356587" y="1365743"/>
              <a:ext cx="105507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4600116" y="1073485"/>
              <a:ext cx="569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p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392385" y="1221232"/>
              <a:ext cx="88349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 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 </a:t>
              </a:r>
            </a:p>
            <a:p>
              <a:r>
                <a:rPr lang="pt-BR" dirty="0"/>
                <a:t>       </a:t>
              </a:r>
            </a:p>
            <a:p>
              <a:endParaRPr lang="pt-BR" dirty="0"/>
            </a:p>
          </p:txBody>
        </p:sp>
      </p:grpSp>
      <p:cxnSp>
        <p:nvCxnSpPr>
          <p:cNvPr id="23" name="Conector reto 22"/>
          <p:cNvCxnSpPr/>
          <p:nvPr/>
        </p:nvCxnSpPr>
        <p:spPr>
          <a:xfrm flipV="1">
            <a:off x="6735597" y="2726734"/>
            <a:ext cx="1823178" cy="578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6169105" y="5215741"/>
            <a:ext cx="7814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5000</a:t>
            </a:r>
          </a:p>
          <a:p>
            <a:endParaRPr lang="pt-BR" sz="2000" dirty="0"/>
          </a:p>
        </p:txBody>
      </p:sp>
      <p:sp>
        <p:nvSpPr>
          <p:cNvPr id="27" name="Chave Direita 26"/>
          <p:cNvSpPr/>
          <p:nvPr/>
        </p:nvSpPr>
        <p:spPr>
          <a:xfrm>
            <a:off x="8558775" y="1647466"/>
            <a:ext cx="366391" cy="1044853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8227218" y="4473567"/>
            <a:ext cx="91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6208899" y="4478400"/>
            <a:ext cx="7814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4700</a:t>
            </a:r>
          </a:p>
          <a:p>
            <a:endParaRPr lang="pt-BR" sz="20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6999707" y="4515936"/>
            <a:ext cx="136117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NULL 3000</a:t>
            </a:r>
          </a:p>
          <a:p>
            <a:endParaRPr lang="pt-BR" sz="2000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7110094" y="4575483"/>
            <a:ext cx="400024" cy="2674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569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376" y="1010083"/>
            <a:ext cx="8871438" cy="5609493"/>
          </a:xfrm>
        </p:spPr>
        <p:txBody>
          <a:bodyPr>
            <a:normAutofit/>
          </a:bodyPr>
          <a:lstStyle/>
          <a:p>
            <a:r>
              <a:rPr lang="pt-BR" sz="2900" b="1" dirty="0">
                <a:solidFill>
                  <a:srgbClr val="00B0F0"/>
                </a:solidFill>
              </a:rPr>
              <a:t>Chamada por Valor – exemplo</a:t>
            </a:r>
          </a:p>
          <a:p>
            <a:endParaRPr lang="pt-BR" sz="2000" dirty="0"/>
          </a:p>
          <a:p>
            <a:r>
              <a:rPr lang="pt-BR" sz="2000" b="1" dirty="0" err="1"/>
              <a:t>ptr</a:t>
            </a:r>
            <a:r>
              <a:rPr lang="pt-BR" sz="2000" b="1" dirty="0"/>
              <a:t> = aloca(</a:t>
            </a:r>
            <a:r>
              <a:rPr lang="pt-BR" sz="2000" b="1" dirty="0" err="1"/>
              <a:t>ptr</a:t>
            </a:r>
            <a:r>
              <a:rPr lang="pt-BR" sz="2000" b="1" dirty="0"/>
              <a:t>, 1);</a:t>
            </a:r>
          </a:p>
          <a:p>
            <a:endParaRPr lang="pt-BR" sz="2000" b="1" dirty="0"/>
          </a:p>
          <a:p>
            <a:r>
              <a:rPr lang="en-US" sz="1400" dirty="0" err="1"/>
              <a:t>int</a:t>
            </a:r>
            <a:r>
              <a:rPr lang="en-US" sz="1400" dirty="0"/>
              <a:t> * </a:t>
            </a:r>
            <a:r>
              <a:rPr lang="en-US" sz="1400" dirty="0" err="1"/>
              <a:t>aloca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 *p, </a:t>
            </a:r>
            <a:r>
              <a:rPr lang="en-US" sz="1400" dirty="0" err="1"/>
              <a:t>int</a:t>
            </a:r>
            <a:r>
              <a:rPr lang="en-US" sz="1400" dirty="0"/>
              <a:t> tam)</a:t>
            </a:r>
            <a:endParaRPr lang="pt-BR" sz="1400" dirty="0"/>
          </a:p>
          <a:p>
            <a:r>
              <a:rPr lang="pt-BR" sz="1400" dirty="0"/>
              <a:t>{</a:t>
            </a:r>
          </a:p>
          <a:p>
            <a:r>
              <a:rPr lang="en-US" sz="1400" dirty="0"/>
              <a:t>if((p=(</a:t>
            </a:r>
            <a:r>
              <a:rPr lang="en-US" sz="1400" dirty="0" err="1"/>
              <a:t>int</a:t>
            </a:r>
            <a:r>
              <a:rPr lang="en-US" sz="1400" dirty="0"/>
              <a:t>*)</a:t>
            </a:r>
            <a:r>
              <a:rPr lang="en-US" sz="1400" dirty="0" err="1"/>
              <a:t>realloc</a:t>
            </a:r>
            <a:r>
              <a:rPr lang="en-US" sz="1400" dirty="0"/>
              <a:t>(p, tam*</a:t>
            </a:r>
            <a:r>
              <a:rPr lang="en-US" sz="1400" dirty="0" err="1"/>
              <a:t>sizeof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)))== NULL)</a:t>
            </a:r>
            <a:endParaRPr lang="pt-BR" sz="1400" dirty="0"/>
          </a:p>
          <a:p>
            <a:r>
              <a:rPr lang="en-US" sz="1400" dirty="0"/>
              <a:t>    </a:t>
            </a:r>
            <a:r>
              <a:rPr lang="pt-BR" sz="1400" dirty="0" err="1"/>
              <a:t>exit</a:t>
            </a:r>
            <a:r>
              <a:rPr lang="pt-BR" sz="1400" dirty="0"/>
              <a:t>(1);</a:t>
            </a:r>
          </a:p>
          <a:p>
            <a:endParaRPr lang="pt-BR" sz="1400" dirty="0"/>
          </a:p>
          <a:p>
            <a:r>
              <a:rPr lang="pt-BR" sz="1400" dirty="0" err="1"/>
              <a:t>printf</a:t>
            </a:r>
            <a:r>
              <a:rPr lang="pt-BR" sz="1400" dirty="0"/>
              <a:t>("\n\</a:t>
            </a:r>
            <a:r>
              <a:rPr lang="pt-BR" sz="1400" dirty="0" err="1"/>
              <a:t>nFuncao</a:t>
            </a:r>
            <a:r>
              <a:rPr lang="pt-BR" sz="1400" dirty="0"/>
              <a:t> – depois de alocar");</a:t>
            </a:r>
          </a:p>
          <a:p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nEndereco</a:t>
            </a:r>
            <a:r>
              <a:rPr lang="pt-BR" sz="1400" dirty="0"/>
              <a:t> p = %u - </a:t>
            </a:r>
            <a:r>
              <a:rPr lang="pt-BR" sz="1400" dirty="0" err="1"/>
              <a:t>Conteudo</a:t>
            </a:r>
            <a:r>
              <a:rPr lang="pt-BR" sz="1400" dirty="0"/>
              <a:t> p = %u",&amp;</a:t>
            </a:r>
            <a:r>
              <a:rPr lang="pt-BR" sz="1400" dirty="0" err="1"/>
              <a:t>p,p</a:t>
            </a:r>
            <a:r>
              <a:rPr lang="pt-BR" sz="1400" dirty="0"/>
              <a:t>);</a:t>
            </a:r>
          </a:p>
          <a:p>
            <a:r>
              <a:rPr lang="pt-BR" sz="1400" b="1" dirty="0"/>
              <a:t>	</a:t>
            </a:r>
            <a:r>
              <a:rPr lang="pt-BR" sz="1400" dirty="0" err="1">
                <a:solidFill>
                  <a:srgbClr val="00B0F0"/>
                </a:solidFill>
              </a:rPr>
              <a:t>Endereco</a:t>
            </a:r>
            <a:r>
              <a:rPr lang="pt-BR" sz="1400" dirty="0">
                <a:solidFill>
                  <a:srgbClr val="00B0F0"/>
                </a:solidFill>
              </a:rPr>
              <a:t> p = 4700 - </a:t>
            </a:r>
            <a:r>
              <a:rPr lang="pt-BR" sz="1400" dirty="0" err="1">
                <a:solidFill>
                  <a:srgbClr val="00B0F0"/>
                </a:solidFill>
              </a:rPr>
              <a:t>Conteudo</a:t>
            </a:r>
            <a:r>
              <a:rPr lang="pt-BR" sz="1400" dirty="0">
                <a:solidFill>
                  <a:srgbClr val="00B0F0"/>
                </a:solidFill>
              </a:rPr>
              <a:t> p = 3000 </a:t>
            </a:r>
          </a:p>
          <a:p>
            <a:endParaRPr lang="pt-BR" sz="1400" dirty="0">
              <a:solidFill>
                <a:srgbClr val="00B0F0"/>
              </a:solidFill>
            </a:endParaRPr>
          </a:p>
          <a:p>
            <a:r>
              <a:rPr lang="pt-BR" sz="2000" dirty="0" err="1">
                <a:solidFill>
                  <a:srgbClr val="FF0000"/>
                </a:solidFill>
              </a:rPr>
              <a:t>return</a:t>
            </a:r>
            <a:r>
              <a:rPr lang="pt-BR" sz="2000" dirty="0">
                <a:solidFill>
                  <a:srgbClr val="FF0000"/>
                </a:solidFill>
              </a:rPr>
              <a:t> p;</a:t>
            </a:r>
          </a:p>
          <a:p>
            <a:r>
              <a:rPr lang="pt-BR" sz="1400" dirty="0"/>
              <a:t>}//aloca</a:t>
            </a:r>
          </a:p>
          <a:p>
            <a:endParaRPr lang="pt-BR" sz="1400" dirty="0">
              <a:solidFill>
                <a:srgbClr val="00B0F0"/>
              </a:solidFill>
            </a:endParaRPr>
          </a:p>
          <a:p>
            <a:endParaRPr lang="pt-BR" sz="14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26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Alocação Dinâmica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5135182" y="1462800"/>
            <a:ext cx="4008818" cy="5156776"/>
            <a:chOff x="4356587" y="1073485"/>
            <a:chExt cx="4008818" cy="5156776"/>
          </a:xfrm>
        </p:grpSpPr>
        <p:grpSp>
          <p:nvGrpSpPr>
            <p:cNvPr id="6" name="Agrupar 5"/>
            <p:cNvGrpSpPr/>
            <p:nvPr/>
          </p:nvGrpSpPr>
          <p:grpSpPr>
            <a:xfrm>
              <a:off x="6028926" y="1177855"/>
              <a:ext cx="1698063" cy="5052406"/>
              <a:chOff x="3722967" y="1330553"/>
              <a:chExt cx="1698063" cy="5052406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3732333" y="1330553"/>
                <a:ext cx="1679331" cy="50524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3735270" y="1390967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3732332" y="165557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3732331" y="193048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732333" y="221373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3729396" y="310264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3722967" y="2823290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732333" y="251238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3732333" y="430874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3741699" y="5028808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/>
            <p:cNvSpPr txBox="1"/>
            <p:nvPr/>
          </p:nvSpPr>
          <p:spPr>
            <a:xfrm>
              <a:off x="5390510" y="1146463"/>
              <a:ext cx="781443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900" dirty="0"/>
                <a:t>3000</a:t>
              </a:r>
            </a:p>
            <a:p>
              <a:endParaRPr lang="pt-BR" sz="20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448623" y="4810152"/>
              <a:ext cx="916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ptr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331499" y="4567568"/>
              <a:ext cx="12905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 NULL  3000  </a:t>
              </a:r>
            </a:p>
          </p:txBody>
        </p:sp>
        <p:cxnSp>
          <p:nvCxnSpPr>
            <p:cNvPr id="10" name="Conector de Seta Reta 9"/>
            <p:cNvCxnSpPr/>
            <p:nvPr/>
          </p:nvCxnSpPr>
          <p:spPr>
            <a:xfrm>
              <a:off x="4356587" y="1365743"/>
              <a:ext cx="105507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4600116" y="1073485"/>
              <a:ext cx="569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p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392385" y="1221232"/>
              <a:ext cx="88349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 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 </a:t>
              </a:r>
            </a:p>
            <a:p>
              <a:r>
                <a:rPr lang="pt-BR" dirty="0"/>
                <a:t>       </a:t>
              </a:r>
            </a:p>
            <a:p>
              <a:endParaRPr lang="pt-BR" dirty="0"/>
            </a:p>
          </p:txBody>
        </p:sp>
      </p:grpSp>
      <p:cxnSp>
        <p:nvCxnSpPr>
          <p:cNvPr id="23" name="Conector reto 22"/>
          <p:cNvCxnSpPr/>
          <p:nvPr/>
        </p:nvCxnSpPr>
        <p:spPr>
          <a:xfrm flipV="1">
            <a:off x="6735597" y="2726734"/>
            <a:ext cx="1823178" cy="578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6169105" y="5215741"/>
            <a:ext cx="7814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5000</a:t>
            </a:r>
          </a:p>
          <a:p>
            <a:endParaRPr lang="pt-BR" sz="2000" dirty="0"/>
          </a:p>
        </p:txBody>
      </p:sp>
      <p:sp>
        <p:nvSpPr>
          <p:cNvPr id="27" name="Chave Direita 26"/>
          <p:cNvSpPr/>
          <p:nvPr/>
        </p:nvSpPr>
        <p:spPr>
          <a:xfrm>
            <a:off x="8558775" y="1647466"/>
            <a:ext cx="366391" cy="1044853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8227218" y="4473567"/>
            <a:ext cx="91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6208899" y="4478400"/>
            <a:ext cx="7814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4700</a:t>
            </a:r>
          </a:p>
          <a:p>
            <a:endParaRPr lang="pt-BR" sz="20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6999707" y="4515936"/>
            <a:ext cx="136117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NULL 3000</a:t>
            </a:r>
          </a:p>
          <a:p>
            <a:endParaRPr lang="pt-BR" sz="2000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7110094" y="4575483"/>
            <a:ext cx="400024" cy="2674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7170980" y="5265425"/>
            <a:ext cx="400024" cy="2674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847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2562" y="984738"/>
            <a:ext cx="8871438" cy="5609493"/>
          </a:xfrm>
        </p:spPr>
        <p:txBody>
          <a:bodyPr>
            <a:normAutofit/>
          </a:bodyPr>
          <a:lstStyle/>
          <a:p>
            <a:r>
              <a:rPr lang="pt-BR" sz="2900" b="1" dirty="0">
                <a:solidFill>
                  <a:srgbClr val="00B0F0"/>
                </a:solidFill>
              </a:rPr>
              <a:t>Chamada por Valor – exemplo</a:t>
            </a:r>
          </a:p>
          <a:p>
            <a:endParaRPr lang="pt-BR" sz="2000" dirty="0"/>
          </a:p>
          <a:p>
            <a:r>
              <a:rPr lang="pt-BR" sz="2000" b="1" dirty="0" err="1"/>
              <a:t>ptr</a:t>
            </a:r>
            <a:r>
              <a:rPr lang="pt-BR" sz="2000" b="1" dirty="0"/>
              <a:t> = aloca(</a:t>
            </a:r>
            <a:r>
              <a:rPr lang="pt-BR" sz="2000" b="1" dirty="0" err="1"/>
              <a:t>ptr</a:t>
            </a:r>
            <a:r>
              <a:rPr lang="pt-BR" sz="2000" b="1" dirty="0"/>
              <a:t>, 1);</a:t>
            </a:r>
          </a:p>
          <a:p>
            <a:endParaRPr lang="pt-BR" sz="2000" b="1" dirty="0"/>
          </a:p>
          <a:p>
            <a:r>
              <a:rPr lang="en-US" sz="2000" dirty="0" err="1"/>
              <a:t>int</a:t>
            </a:r>
            <a:r>
              <a:rPr lang="en-US" sz="2000" dirty="0"/>
              <a:t> * </a:t>
            </a:r>
            <a:r>
              <a:rPr lang="en-US" sz="2000" dirty="0" err="1"/>
              <a:t>aloca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*p, </a:t>
            </a:r>
            <a:r>
              <a:rPr lang="en-US" sz="2000" dirty="0" err="1"/>
              <a:t>int</a:t>
            </a:r>
            <a:r>
              <a:rPr lang="en-US" sz="2000" dirty="0"/>
              <a:t> tam)</a:t>
            </a:r>
            <a:endParaRPr lang="pt-BR" sz="2000" dirty="0"/>
          </a:p>
          <a:p>
            <a:r>
              <a:rPr lang="pt-BR" sz="2000" dirty="0"/>
              <a:t>{</a:t>
            </a:r>
          </a:p>
          <a:p>
            <a:r>
              <a:rPr lang="en-US" sz="2000" dirty="0"/>
              <a:t>if((p=(</a:t>
            </a:r>
            <a:r>
              <a:rPr lang="en-US" sz="2000" dirty="0" err="1"/>
              <a:t>int</a:t>
            </a:r>
            <a:r>
              <a:rPr lang="en-US" sz="2000" dirty="0"/>
              <a:t>*)</a:t>
            </a:r>
            <a:r>
              <a:rPr lang="en-US" sz="2000" dirty="0" err="1"/>
              <a:t>realloc</a:t>
            </a:r>
            <a:r>
              <a:rPr lang="en-US" sz="2000" dirty="0"/>
              <a:t>(p, tam*</a:t>
            </a: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)))== NULL)</a:t>
            </a:r>
            <a:endParaRPr lang="pt-BR" sz="2000" dirty="0"/>
          </a:p>
          <a:p>
            <a:r>
              <a:rPr lang="en-US" sz="1400" dirty="0"/>
              <a:t>    </a:t>
            </a:r>
            <a:r>
              <a:rPr lang="pt-BR" sz="1400" dirty="0" err="1"/>
              <a:t>exit</a:t>
            </a:r>
            <a:r>
              <a:rPr lang="pt-BR" sz="1400" dirty="0"/>
              <a:t>(1);</a:t>
            </a:r>
          </a:p>
          <a:p>
            <a:endParaRPr lang="pt-BR" sz="1400" dirty="0"/>
          </a:p>
          <a:p>
            <a:r>
              <a:rPr lang="pt-BR" sz="1400" dirty="0" err="1"/>
              <a:t>printf</a:t>
            </a:r>
            <a:r>
              <a:rPr lang="pt-BR" sz="1400" dirty="0"/>
              <a:t>("\n\</a:t>
            </a:r>
            <a:r>
              <a:rPr lang="pt-BR" sz="1400" dirty="0" err="1"/>
              <a:t>nFuncao</a:t>
            </a:r>
            <a:r>
              <a:rPr lang="pt-BR" sz="1400" dirty="0"/>
              <a:t> – depois de alocar");</a:t>
            </a:r>
          </a:p>
          <a:p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nEndereco</a:t>
            </a:r>
            <a:r>
              <a:rPr lang="pt-BR" sz="1400" dirty="0"/>
              <a:t> p = %u - </a:t>
            </a:r>
            <a:r>
              <a:rPr lang="pt-BR" sz="1400" dirty="0" err="1"/>
              <a:t>Conteudo</a:t>
            </a:r>
            <a:r>
              <a:rPr lang="pt-BR" sz="1400" dirty="0"/>
              <a:t> p = %u",&amp;</a:t>
            </a:r>
            <a:r>
              <a:rPr lang="pt-BR" sz="1400" dirty="0" err="1"/>
              <a:t>p,p</a:t>
            </a:r>
            <a:r>
              <a:rPr lang="pt-BR" sz="1400" dirty="0"/>
              <a:t>);</a:t>
            </a:r>
          </a:p>
          <a:p>
            <a:r>
              <a:rPr lang="pt-BR" sz="1400" b="1" dirty="0"/>
              <a:t>	</a:t>
            </a:r>
            <a:r>
              <a:rPr lang="pt-BR" sz="1400" dirty="0" err="1">
                <a:solidFill>
                  <a:srgbClr val="00B0F0"/>
                </a:solidFill>
              </a:rPr>
              <a:t>Endereco</a:t>
            </a:r>
            <a:r>
              <a:rPr lang="pt-BR" sz="1400" dirty="0">
                <a:solidFill>
                  <a:srgbClr val="00B0F0"/>
                </a:solidFill>
              </a:rPr>
              <a:t> p = 4700 - </a:t>
            </a:r>
            <a:r>
              <a:rPr lang="pt-BR" sz="1400" dirty="0" err="1">
                <a:solidFill>
                  <a:srgbClr val="00B0F0"/>
                </a:solidFill>
              </a:rPr>
              <a:t>Conteudo</a:t>
            </a:r>
            <a:r>
              <a:rPr lang="pt-BR" sz="1400" dirty="0">
                <a:solidFill>
                  <a:srgbClr val="00B0F0"/>
                </a:solidFill>
              </a:rPr>
              <a:t> p = 3000 </a:t>
            </a:r>
          </a:p>
          <a:p>
            <a:endParaRPr lang="pt-BR" sz="1400" dirty="0">
              <a:solidFill>
                <a:srgbClr val="00B0F0"/>
              </a:solidFill>
            </a:endParaRPr>
          </a:p>
          <a:p>
            <a:r>
              <a:rPr lang="pt-BR" sz="1400" dirty="0" err="1">
                <a:solidFill>
                  <a:srgbClr val="FF0000"/>
                </a:solidFill>
              </a:rPr>
              <a:t>return</a:t>
            </a:r>
            <a:r>
              <a:rPr lang="pt-BR" sz="1400" dirty="0">
                <a:solidFill>
                  <a:srgbClr val="FF0000"/>
                </a:solidFill>
              </a:rPr>
              <a:t> p;</a:t>
            </a:r>
          </a:p>
          <a:p>
            <a:r>
              <a:rPr lang="pt-BR" sz="2000" dirty="0"/>
              <a:t>}//aloca</a:t>
            </a:r>
          </a:p>
          <a:p>
            <a:endParaRPr lang="pt-BR" sz="1400" dirty="0">
              <a:solidFill>
                <a:srgbClr val="00B0F0"/>
              </a:solidFill>
            </a:endParaRPr>
          </a:p>
          <a:p>
            <a:endParaRPr lang="pt-BR" sz="14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26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Alocação Dinâmica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5135182" y="1462800"/>
            <a:ext cx="4008818" cy="5156776"/>
            <a:chOff x="4356587" y="1073485"/>
            <a:chExt cx="4008818" cy="5156776"/>
          </a:xfrm>
        </p:grpSpPr>
        <p:grpSp>
          <p:nvGrpSpPr>
            <p:cNvPr id="6" name="Agrupar 5"/>
            <p:cNvGrpSpPr/>
            <p:nvPr/>
          </p:nvGrpSpPr>
          <p:grpSpPr>
            <a:xfrm>
              <a:off x="6028926" y="1177855"/>
              <a:ext cx="1698063" cy="5052406"/>
              <a:chOff x="3722967" y="1330553"/>
              <a:chExt cx="1698063" cy="5052406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3732333" y="1330553"/>
                <a:ext cx="1679331" cy="50524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3735270" y="1390967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3732332" y="165557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3732331" y="193048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732333" y="221373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3729396" y="310264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3722967" y="2823290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732333" y="251238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3732333" y="430874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3741699" y="5028808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/>
            <p:cNvSpPr txBox="1"/>
            <p:nvPr/>
          </p:nvSpPr>
          <p:spPr>
            <a:xfrm>
              <a:off x="5390510" y="1146463"/>
              <a:ext cx="781443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900" dirty="0"/>
                <a:t>3000</a:t>
              </a:r>
            </a:p>
            <a:p>
              <a:endParaRPr lang="pt-BR" sz="20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448623" y="4810152"/>
              <a:ext cx="916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ptr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331499" y="4567568"/>
              <a:ext cx="12905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 NULL  3000  </a:t>
              </a:r>
            </a:p>
          </p:txBody>
        </p:sp>
        <p:cxnSp>
          <p:nvCxnSpPr>
            <p:cNvPr id="10" name="Conector de Seta Reta 9"/>
            <p:cNvCxnSpPr/>
            <p:nvPr/>
          </p:nvCxnSpPr>
          <p:spPr>
            <a:xfrm>
              <a:off x="4356587" y="1365743"/>
              <a:ext cx="105507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4600116" y="1073485"/>
              <a:ext cx="569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p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392385" y="1221232"/>
              <a:ext cx="88349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 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 </a:t>
              </a:r>
            </a:p>
            <a:p>
              <a:r>
                <a:rPr lang="pt-BR" dirty="0"/>
                <a:t>       </a:t>
              </a:r>
            </a:p>
            <a:p>
              <a:endParaRPr lang="pt-BR" dirty="0"/>
            </a:p>
          </p:txBody>
        </p:sp>
      </p:grpSp>
      <p:cxnSp>
        <p:nvCxnSpPr>
          <p:cNvPr id="23" name="Conector reto 22"/>
          <p:cNvCxnSpPr/>
          <p:nvPr/>
        </p:nvCxnSpPr>
        <p:spPr>
          <a:xfrm flipV="1">
            <a:off x="6735597" y="2726734"/>
            <a:ext cx="1823178" cy="578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6169105" y="5215741"/>
            <a:ext cx="7814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5000</a:t>
            </a:r>
          </a:p>
          <a:p>
            <a:endParaRPr lang="pt-BR" sz="2000" dirty="0"/>
          </a:p>
        </p:txBody>
      </p:sp>
      <p:sp>
        <p:nvSpPr>
          <p:cNvPr id="27" name="Chave Direita 26"/>
          <p:cNvSpPr/>
          <p:nvPr/>
        </p:nvSpPr>
        <p:spPr>
          <a:xfrm>
            <a:off x="8558775" y="1647466"/>
            <a:ext cx="366391" cy="1044853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8227218" y="4473567"/>
            <a:ext cx="91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6208899" y="4478400"/>
            <a:ext cx="7814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4700</a:t>
            </a:r>
          </a:p>
          <a:p>
            <a:endParaRPr lang="pt-BR" sz="20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6999707" y="4515936"/>
            <a:ext cx="136117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NULL 3000</a:t>
            </a:r>
          </a:p>
          <a:p>
            <a:endParaRPr lang="pt-BR" sz="2000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7110094" y="4575483"/>
            <a:ext cx="400024" cy="2674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7170980" y="5265425"/>
            <a:ext cx="400024" cy="2674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6826253" y="4457681"/>
            <a:ext cx="2000370" cy="4833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70339" y="5424922"/>
            <a:ext cx="1283676" cy="4833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22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008" y="870438"/>
            <a:ext cx="8440615" cy="5371844"/>
          </a:xfrm>
        </p:spPr>
        <p:txBody>
          <a:bodyPr>
            <a:normAutofit lnSpcReduction="10000"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Introdução</a:t>
            </a:r>
          </a:p>
          <a:p>
            <a:pPr algn="just"/>
            <a:r>
              <a:rPr lang="pt-BR" dirty="0"/>
              <a:t>A única finalidade da declaração de variáveis é alocar espaço suficiente na memória para armazenar os dados. E se pudéssemos encontrar algum espaço disponível na memória sem ter que criar as variáveis? Nesse caso, poderíamos usá-lo para armazenar diretamente o dado e bastaria um ponteiro que indicasse a posição do </a:t>
            </a:r>
            <a:r>
              <a:rPr lang="pt-BR"/>
              <a:t>primeiro endereço </a:t>
            </a:r>
            <a:r>
              <a:rPr lang="pt-BR" dirty="0"/>
              <a:t>(para especificar o início da informação), exatamente como se o dado estivesse dentro de uma variável previamente definida. Mas como fazer para localizar áreas de memória disponíveis para armazenagem? Há duas maneiras: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dirty="0"/>
              <a:t>alocar espaço para um dado quando o programa estiver sendo compilado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dirty="0"/>
              <a:t>alocar espaço na memória enquanto o programa está sendo executado – processo conhecido como "alocação dinâmica"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Alocação Dinâmica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3591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2562" y="984738"/>
            <a:ext cx="8871438" cy="5609493"/>
          </a:xfrm>
        </p:spPr>
        <p:txBody>
          <a:bodyPr>
            <a:normAutofit/>
          </a:bodyPr>
          <a:lstStyle/>
          <a:p>
            <a:r>
              <a:rPr lang="pt-BR" sz="2900" b="1" dirty="0">
                <a:solidFill>
                  <a:srgbClr val="00B0F0"/>
                </a:solidFill>
              </a:rPr>
              <a:t>Chamada por Valor – exemplo</a:t>
            </a:r>
          </a:p>
          <a:p>
            <a:endParaRPr lang="pt-BR" sz="2000" dirty="0"/>
          </a:p>
          <a:p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nMain</a:t>
            </a:r>
            <a:r>
              <a:rPr lang="pt-BR" sz="1400" dirty="0"/>
              <a:t> - antes de alocar");</a:t>
            </a:r>
          </a:p>
          <a:p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nEndereco</a:t>
            </a:r>
            <a:r>
              <a:rPr lang="pt-BR" sz="1400" dirty="0"/>
              <a:t> </a:t>
            </a:r>
            <a:r>
              <a:rPr lang="pt-BR" sz="1400" dirty="0" err="1"/>
              <a:t>ptr</a:t>
            </a:r>
            <a:r>
              <a:rPr lang="pt-BR" sz="1400" dirty="0"/>
              <a:t> = %u - </a:t>
            </a:r>
            <a:r>
              <a:rPr lang="pt-BR" sz="1400" dirty="0" err="1"/>
              <a:t>Conteudo</a:t>
            </a:r>
            <a:r>
              <a:rPr lang="pt-BR" sz="1400" dirty="0"/>
              <a:t> </a:t>
            </a:r>
            <a:r>
              <a:rPr lang="pt-BR" sz="1400" dirty="0" err="1"/>
              <a:t>ptr</a:t>
            </a:r>
            <a:r>
              <a:rPr lang="pt-BR" sz="1400" dirty="0"/>
              <a:t> = %u",&amp;</a:t>
            </a:r>
            <a:r>
              <a:rPr lang="pt-BR" sz="1400" dirty="0" err="1"/>
              <a:t>ptr,ptr</a:t>
            </a:r>
            <a:r>
              <a:rPr lang="pt-BR" sz="1400" dirty="0"/>
              <a:t>);  </a:t>
            </a:r>
          </a:p>
          <a:p>
            <a:r>
              <a:rPr lang="pt-BR" sz="1400" dirty="0">
                <a:solidFill>
                  <a:srgbClr val="00B0F0"/>
                </a:solidFill>
              </a:rPr>
              <a:t>            </a:t>
            </a:r>
            <a:r>
              <a:rPr lang="pt-BR" sz="1400" dirty="0" err="1">
                <a:solidFill>
                  <a:srgbClr val="00B0F0"/>
                </a:solidFill>
              </a:rPr>
              <a:t>Endereco</a:t>
            </a:r>
            <a:r>
              <a:rPr lang="pt-BR" sz="1400" dirty="0">
                <a:solidFill>
                  <a:srgbClr val="00B0F0"/>
                </a:solidFill>
              </a:rPr>
              <a:t> </a:t>
            </a:r>
            <a:r>
              <a:rPr lang="pt-BR" sz="1400" dirty="0" err="1">
                <a:solidFill>
                  <a:srgbClr val="00B0F0"/>
                </a:solidFill>
              </a:rPr>
              <a:t>ptr</a:t>
            </a:r>
            <a:r>
              <a:rPr lang="pt-BR" sz="1400" dirty="0">
                <a:solidFill>
                  <a:srgbClr val="00B0F0"/>
                </a:solidFill>
              </a:rPr>
              <a:t> = 5000 - </a:t>
            </a:r>
            <a:r>
              <a:rPr lang="pt-BR" sz="1400" dirty="0" err="1">
                <a:solidFill>
                  <a:srgbClr val="00B0F0"/>
                </a:solidFill>
              </a:rPr>
              <a:t>Conteudo</a:t>
            </a:r>
            <a:r>
              <a:rPr lang="pt-BR" sz="1400" dirty="0">
                <a:solidFill>
                  <a:srgbClr val="00B0F0"/>
                </a:solidFill>
              </a:rPr>
              <a:t> </a:t>
            </a:r>
            <a:r>
              <a:rPr lang="pt-BR" sz="1400" dirty="0" err="1">
                <a:solidFill>
                  <a:srgbClr val="00B0F0"/>
                </a:solidFill>
              </a:rPr>
              <a:t>ptr</a:t>
            </a:r>
            <a:r>
              <a:rPr lang="pt-BR" sz="1400" dirty="0">
                <a:solidFill>
                  <a:srgbClr val="00B0F0"/>
                </a:solidFill>
              </a:rPr>
              <a:t> = 0   (NULL)</a:t>
            </a:r>
          </a:p>
          <a:p>
            <a:r>
              <a:rPr lang="pt-BR" sz="1400" b="1" dirty="0" err="1"/>
              <a:t>ptr</a:t>
            </a:r>
            <a:r>
              <a:rPr lang="pt-BR" sz="1400" b="1" dirty="0"/>
              <a:t> = aloca(</a:t>
            </a:r>
            <a:r>
              <a:rPr lang="pt-BR" sz="1400" b="1" dirty="0" err="1"/>
              <a:t>ptr</a:t>
            </a:r>
            <a:r>
              <a:rPr lang="pt-BR" sz="1400" b="1" dirty="0"/>
              <a:t>, 1);</a:t>
            </a:r>
          </a:p>
          <a:p>
            <a:endParaRPr lang="pt-BR" sz="1400" dirty="0"/>
          </a:p>
          <a:p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nMain</a:t>
            </a:r>
            <a:r>
              <a:rPr lang="pt-BR" sz="1400" dirty="0"/>
              <a:t> - depois de alocar");</a:t>
            </a:r>
          </a:p>
          <a:p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nEndereco</a:t>
            </a:r>
            <a:r>
              <a:rPr lang="pt-BR" sz="1400" dirty="0"/>
              <a:t> </a:t>
            </a:r>
            <a:r>
              <a:rPr lang="pt-BR" sz="1400" dirty="0" err="1"/>
              <a:t>ptr</a:t>
            </a:r>
            <a:r>
              <a:rPr lang="pt-BR" sz="1400" dirty="0"/>
              <a:t> = %u - </a:t>
            </a:r>
            <a:r>
              <a:rPr lang="pt-BR" sz="1400" dirty="0" err="1"/>
              <a:t>Conteudo</a:t>
            </a:r>
            <a:r>
              <a:rPr lang="pt-BR" sz="1400" dirty="0"/>
              <a:t> </a:t>
            </a:r>
            <a:r>
              <a:rPr lang="pt-BR" sz="1400" dirty="0" err="1"/>
              <a:t>ptr</a:t>
            </a:r>
            <a:r>
              <a:rPr lang="pt-BR" sz="1400" dirty="0"/>
              <a:t> = %u",&amp;</a:t>
            </a:r>
            <a:r>
              <a:rPr lang="pt-BR" sz="1400" dirty="0" err="1"/>
              <a:t>ptr,ptr</a:t>
            </a:r>
            <a:r>
              <a:rPr lang="pt-BR" sz="1400" dirty="0"/>
              <a:t>);  </a:t>
            </a:r>
          </a:p>
          <a:p>
            <a:r>
              <a:rPr lang="pt-BR" sz="1400" dirty="0">
                <a:solidFill>
                  <a:srgbClr val="00B0F0"/>
                </a:solidFill>
              </a:rPr>
              <a:t>            </a:t>
            </a:r>
            <a:r>
              <a:rPr lang="pt-BR" sz="1400" dirty="0" err="1">
                <a:solidFill>
                  <a:srgbClr val="00B0F0"/>
                </a:solidFill>
              </a:rPr>
              <a:t>Endereco</a:t>
            </a:r>
            <a:r>
              <a:rPr lang="pt-BR" sz="1400" dirty="0">
                <a:solidFill>
                  <a:srgbClr val="00B0F0"/>
                </a:solidFill>
              </a:rPr>
              <a:t> </a:t>
            </a:r>
            <a:r>
              <a:rPr lang="pt-BR" sz="1400" dirty="0" err="1">
                <a:solidFill>
                  <a:srgbClr val="00B0F0"/>
                </a:solidFill>
              </a:rPr>
              <a:t>ptr</a:t>
            </a:r>
            <a:r>
              <a:rPr lang="pt-BR" sz="1400" dirty="0">
                <a:solidFill>
                  <a:srgbClr val="00B0F0"/>
                </a:solidFill>
              </a:rPr>
              <a:t> = 5000 - </a:t>
            </a:r>
            <a:r>
              <a:rPr lang="pt-BR" sz="1400" dirty="0" err="1">
                <a:solidFill>
                  <a:srgbClr val="00B0F0"/>
                </a:solidFill>
              </a:rPr>
              <a:t>Conteudo</a:t>
            </a:r>
            <a:r>
              <a:rPr lang="pt-BR" sz="1400" dirty="0">
                <a:solidFill>
                  <a:srgbClr val="00B0F0"/>
                </a:solidFill>
              </a:rPr>
              <a:t> </a:t>
            </a:r>
            <a:r>
              <a:rPr lang="pt-BR" sz="1400" dirty="0" err="1">
                <a:solidFill>
                  <a:srgbClr val="00B0F0"/>
                </a:solidFill>
              </a:rPr>
              <a:t>ptr</a:t>
            </a:r>
            <a:r>
              <a:rPr lang="pt-BR" sz="1400" dirty="0">
                <a:solidFill>
                  <a:srgbClr val="00B0F0"/>
                </a:solidFill>
              </a:rPr>
              <a:t> = 3000</a:t>
            </a:r>
          </a:p>
          <a:p>
            <a:endParaRPr lang="pt-BR" sz="1400" dirty="0">
              <a:solidFill>
                <a:srgbClr val="00B0F0"/>
              </a:solidFill>
            </a:endParaRPr>
          </a:p>
          <a:p>
            <a:endParaRPr lang="pt-BR" sz="1400" dirty="0">
              <a:solidFill>
                <a:srgbClr val="00B0F0"/>
              </a:solidFill>
            </a:endParaRPr>
          </a:p>
          <a:p>
            <a:endParaRPr lang="pt-BR" sz="1400" dirty="0">
              <a:solidFill>
                <a:srgbClr val="00B0F0"/>
              </a:solidFill>
            </a:endParaRPr>
          </a:p>
          <a:p>
            <a:endParaRPr lang="pt-BR" sz="1400" dirty="0">
              <a:solidFill>
                <a:srgbClr val="00B0F0"/>
              </a:solidFill>
            </a:endParaRPr>
          </a:p>
          <a:p>
            <a:endParaRPr lang="pt-BR" sz="14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26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Alocação Dinâmica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5135182" y="1462800"/>
            <a:ext cx="4008818" cy="5156776"/>
            <a:chOff x="4356587" y="1073485"/>
            <a:chExt cx="4008818" cy="5156776"/>
          </a:xfrm>
        </p:grpSpPr>
        <p:grpSp>
          <p:nvGrpSpPr>
            <p:cNvPr id="6" name="Agrupar 5"/>
            <p:cNvGrpSpPr/>
            <p:nvPr/>
          </p:nvGrpSpPr>
          <p:grpSpPr>
            <a:xfrm>
              <a:off x="6028926" y="1177855"/>
              <a:ext cx="1698063" cy="5052406"/>
              <a:chOff x="3722967" y="1330553"/>
              <a:chExt cx="1698063" cy="5052406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3732333" y="1330553"/>
                <a:ext cx="1679331" cy="50524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3735270" y="1390967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3732332" y="165557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3732331" y="193048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732333" y="221373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3729396" y="310264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3722967" y="2823290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732333" y="251238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3732333" y="430874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3741699" y="5028808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/>
            <p:cNvSpPr txBox="1"/>
            <p:nvPr/>
          </p:nvSpPr>
          <p:spPr>
            <a:xfrm>
              <a:off x="5390510" y="1146463"/>
              <a:ext cx="781443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900" dirty="0"/>
                <a:t>3000</a:t>
              </a:r>
            </a:p>
            <a:p>
              <a:endParaRPr lang="pt-BR" sz="20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448623" y="4810152"/>
              <a:ext cx="916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ptr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293037" y="4567568"/>
              <a:ext cx="13290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 NULL   3000 </a:t>
              </a:r>
            </a:p>
          </p:txBody>
        </p:sp>
        <p:cxnSp>
          <p:nvCxnSpPr>
            <p:cNvPr id="10" name="Conector de Seta Reta 9"/>
            <p:cNvCxnSpPr/>
            <p:nvPr/>
          </p:nvCxnSpPr>
          <p:spPr>
            <a:xfrm>
              <a:off x="4356587" y="1365743"/>
              <a:ext cx="105507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4600115" y="1073485"/>
              <a:ext cx="727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</a:t>
              </a:r>
              <a:r>
                <a:rPr lang="pt-BR" dirty="0" err="1"/>
                <a:t>ptr</a:t>
              </a:r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392385" y="1221232"/>
              <a:ext cx="88349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 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 </a:t>
              </a:r>
            </a:p>
            <a:p>
              <a:r>
                <a:rPr lang="pt-BR" dirty="0"/>
                <a:t>       </a:t>
              </a:r>
            </a:p>
            <a:p>
              <a:endParaRPr lang="pt-BR" dirty="0"/>
            </a:p>
          </p:txBody>
        </p:sp>
      </p:grpSp>
      <p:cxnSp>
        <p:nvCxnSpPr>
          <p:cNvPr id="23" name="Conector reto 22"/>
          <p:cNvCxnSpPr/>
          <p:nvPr/>
        </p:nvCxnSpPr>
        <p:spPr>
          <a:xfrm flipV="1">
            <a:off x="6735597" y="2726734"/>
            <a:ext cx="1823178" cy="578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6169105" y="5215741"/>
            <a:ext cx="7814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5000</a:t>
            </a:r>
          </a:p>
          <a:p>
            <a:endParaRPr lang="pt-BR" sz="2000" dirty="0"/>
          </a:p>
        </p:txBody>
      </p:sp>
      <p:sp>
        <p:nvSpPr>
          <p:cNvPr id="27" name="Chave Direita 26"/>
          <p:cNvSpPr/>
          <p:nvPr/>
        </p:nvSpPr>
        <p:spPr>
          <a:xfrm>
            <a:off x="8558775" y="1647466"/>
            <a:ext cx="366391" cy="1044853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/>
          <p:cNvCxnSpPr/>
          <p:nvPr/>
        </p:nvCxnSpPr>
        <p:spPr>
          <a:xfrm>
            <a:off x="7191574" y="5300100"/>
            <a:ext cx="400024" cy="2674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2479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147782"/>
            <a:ext cx="8484577" cy="6446450"/>
          </a:xfrm>
        </p:spPr>
        <p:txBody>
          <a:bodyPr>
            <a:normAutofit fontScale="47500" lnSpcReduction="20000"/>
          </a:bodyPr>
          <a:lstStyle/>
          <a:p>
            <a:r>
              <a:rPr lang="pt-BR" sz="3800" b="1" dirty="0">
                <a:solidFill>
                  <a:srgbClr val="FF0000"/>
                </a:solidFill>
              </a:rPr>
              <a:t>ERRO:</a:t>
            </a:r>
            <a:r>
              <a:rPr lang="pt-BR" sz="3800" b="1" dirty="0">
                <a:solidFill>
                  <a:srgbClr val="00B0F0"/>
                </a:solidFill>
              </a:rPr>
              <a:t> Versão utilizando Chamada por Valor – sem RETORNO do endereço alocado</a:t>
            </a:r>
          </a:p>
          <a:p>
            <a:r>
              <a:rPr lang="en-US" sz="2900" dirty="0"/>
              <a:t>#include &lt;</a:t>
            </a:r>
            <a:r>
              <a:rPr lang="en-US" sz="2900" dirty="0" err="1"/>
              <a:t>stdio.h</a:t>
            </a:r>
            <a:r>
              <a:rPr lang="en-US" sz="2900" dirty="0"/>
              <a:t>&gt;</a:t>
            </a:r>
            <a:endParaRPr lang="pt-BR" sz="2900" dirty="0"/>
          </a:p>
          <a:p>
            <a:r>
              <a:rPr lang="en-US" sz="2900" dirty="0"/>
              <a:t>#include &lt;</a:t>
            </a:r>
            <a:r>
              <a:rPr lang="en-US" sz="2900" dirty="0" err="1"/>
              <a:t>stdlib.h</a:t>
            </a:r>
            <a:r>
              <a:rPr lang="en-US" sz="2900" dirty="0"/>
              <a:t>&gt;</a:t>
            </a:r>
            <a:endParaRPr lang="pt-BR" sz="2900" dirty="0"/>
          </a:p>
          <a:p>
            <a:r>
              <a:rPr lang="en-US" sz="2900" dirty="0"/>
              <a:t> </a:t>
            </a:r>
            <a:endParaRPr lang="pt-BR" sz="2900" dirty="0"/>
          </a:p>
          <a:p>
            <a:r>
              <a:rPr lang="pt-BR" sz="2900" dirty="0" err="1"/>
              <a:t>void</a:t>
            </a:r>
            <a:r>
              <a:rPr lang="pt-BR" sz="2900" dirty="0"/>
              <a:t> aloca(</a:t>
            </a:r>
            <a:r>
              <a:rPr lang="pt-BR" sz="2900" dirty="0" err="1"/>
              <a:t>int</a:t>
            </a:r>
            <a:r>
              <a:rPr lang="pt-BR" sz="2900" dirty="0"/>
              <a:t> *p, </a:t>
            </a:r>
            <a:r>
              <a:rPr lang="pt-BR" sz="2900" dirty="0" err="1"/>
              <a:t>int</a:t>
            </a:r>
            <a:r>
              <a:rPr lang="pt-BR" sz="2900" dirty="0"/>
              <a:t> </a:t>
            </a:r>
            <a:r>
              <a:rPr lang="pt-BR" sz="2900" dirty="0" err="1"/>
              <a:t>tam</a:t>
            </a:r>
            <a:r>
              <a:rPr lang="pt-BR" sz="2900" dirty="0"/>
              <a:t>);		//NÃO retorna o endereço da memória alocada</a:t>
            </a:r>
          </a:p>
          <a:p>
            <a:r>
              <a:rPr lang="pt-BR" sz="2900" dirty="0"/>
              <a:t> </a:t>
            </a:r>
          </a:p>
          <a:p>
            <a:r>
              <a:rPr lang="en-US" sz="2900" dirty="0"/>
              <a:t>main()</a:t>
            </a:r>
            <a:endParaRPr lang="pt-BR" sz="2900" dirty="0"/>
          </a:p>
          <a:p>
            <a:r>
              <a:rPr lang="en-US" sz="2900" dirty="0"/>
              <a:t>{</a:t>
            </a:r>
            <a:endParaRPr lang="pt-BR" sz="2900" dirty="0"/>
          </a:p>
          <a:p>
            <a:r>
              <a:rPr lang="en-US" sz="2900" dirty="0" err="1"/>
              <a:t>int</a:t>
            </a:r>
            <a:r>
              <a:rPr lang="en-US" sz="2900" dirty="0"/>
              <a:t> *</a:t>
            </a:r>
            <a:r>
              <a:rPr lang="en-US" sz="2900" dirty="0" err="1"/>
              <a:t>ptr</a:t>
            </a:r>
            <a:r>
              <a:rPr lang="en-US" sz="2900" dirty="0"/>
              <a:t>=NULL;</a:t>
            </a:r>
            <a:endParaRPr lang="pt-BR" sz="2900" dirty="0"/>
          </a:p>
          <a:p>
            <a:r>
              <a:rPr lang="pt-BR" sz="2900" dirty="0" err="1"/>
              <a:t>printf</a:t>
            </a:r>
            <a:r>
              <a:rPr lang="pt-BR" sz="2900" dirty="0"/>
              <a:t>("\</a:t>
            </a:r>
            <a:r>
              <a:rPr lang="pt-BR" sz="2900" dirty="0" err="1"/>
              <a:t>nERRO</a:t>
            </a:r>
            <a:r>
              <a:rPr lang="pt-BR" sz="2900" dirty="0"/>
              <a:t> pois aloca memoria apenas na </a:t>
            </a:r>
            <a:r>
              <a:rPr lang="pt-BR" sz="2900" dirty="0" err="1"/>
              <a:t>Funcao</a:t>
            </a:r>
            <a:r>
              <a:rPr lang="pt-BR" sz="2900" dirty="0"/>
              <a:t> e </a:t>
            </a:r>
            <a:r>
              <a:rPr lang="pt-BR" sz="2900" dirty="0" err="1"/>
              <a:t>nao</a:t>
            </a:r>
            <a:r>
              <a:rPr lang="pt-BR" sz="2900" dirty="0"/>
              <a:t> na </a:t>
            </a:r>
            <a:r>
              <a:rPr lang="pt-BR" sz="2900" dirty="0" err="1"/>
              <a:t>Main</a:t>
            </a:r>
            <a:r>
              <a:rPr lang="pt-BR" sz="2900" dirty="0"/>
              <a:t>\n");</a:t>
            </a:r>
          </a:p>
          <a:p>
            <a:r>
              <a:rPr lang="pt-BR" sz="2900" dirty="0" err="1"/>
              <a:t>printf</a:t>
            </a:r>
            <a:r>
              <a:rPr lang="pt-BR" sz="2900" dirty="0"/>
              <a:t>("\</a:t>
            </a:r>
            <a:r>
              <a:rPr lang="pt-BR" sz="2900" dirty="0" err="1"/>
              <a:t>nChamada</a:t>
            </a:r>
            <a:r>
              <a:rPr lang="pt-BR" sz="2900" dirty="0"/>
              <a:t> por Valor - passa CONTEUDO do ponteiro\n");</a:t>
            </a:r>
          </a:p>
          <a:p>
            <a:r>
              <a:rPr lang="pt-BR" sz="2900" dirty="0" err="1"/>
              <a:t>printf</a:t>
            </a:r>
            <a:r>
              <a:rPr lang="pt-BR" sz="2900" dirty="0"/>
              <a:t>("\</a:t>
            </a:r>
            <a:r>
              <a:rPr lang="pt-BR" sz="2900" dirty="0" err="1"/>
              <a:t>nMain</a:t>
            </a:r>
            <a:r>
              <a:rPr lang="pt-BR" sz="2900" dirty="0"/>
              <a:t> - antes de alocar");</a:t>
            </a:r>
          </a:p>
          <a:p>
            <a:r>
              <a:rPr lang="pt-BR" sz="2900" dirty="0" err="1"/>
              <a:t>printf</a:t>
            </a:r>
            <a:r>
              <a:rPr lang="pt-BR" sz="2900" dirty="0"/>
              <a:t>("\</a:t>
            </a:r>
            <a:r>
              <a:rPr lang="pt-BR" sz="2900" dirty="0" err="1"/>
              <a:t>nEndereco</a:t>
            </a:r>
            <a:r>
              <a:rPr lang="pt-BR" sz="2900" dirty="0"/>
              <a:t> </a:t>
            </a:r>
            <a:r>
              <a:rPr lang="pt-BR" sz="2900" dirty="0" err="1"/>
              <a:t>ptr</a:t>
            </a:r>
            <a:r>
              <a:rPr lang="pt-BR" sz="2900" dirty="0"/>
              <a:t> = %u \</a:t>
            </a:r>
            <a:r>
              <a:rPr lang="pt-BR" sz="2900" dirty="0" err="1"/>
              <a:t>nConteudo</a:t>
            </a:r>
            <a:r>
              <a:rPr lang="pt-BR" sz="2900" dirty="0"/>
              <a:t> </a:t>
            </a:r>
            <a:r>
              <a:rPr lang="pt-BR" sz="2900" dirty="0" err="1"/>
              <a:t>ptr</a:t>
            </a:r>
            <a:r>
              <a:rPr lang="pt-BR" sz="2900" dirty="0"/>
              <a:t> = %u",&amp;</a:t>
            </a:r>
            <a:r>
              <a:rPr lang="pt-BR" sz="2900" dirty="0" err="1"/>
              <a:t>ptr,ptr</a:t>
            </a:r>
            <a:r>
              <a:rPr lang="pt-BR" sz="2900" dirty="0"/>
              <a:t>);  </a:t>
            </a:r>
          </a:p>
          <a:p>
            <a:r>
              <a:rPr lang="pt-BR" sz="2900" b="1" dirty="0"/>
              <a:t>aloca(</a:t>
            </a:r>
            <a:r>
              <a:rPr lang="pt-BR" sz="2900" b="1" dirty="0" err="1"/>
              <a:t>ptr</a:t>
            </a:r>
            <a:r>
              <a:rPr lang="pt-BR" sz="2900" b="1" dirty="0"/>
              <a:t>, 1);							  //chamada por valor</a:t>
            </a:r>
            <a:endParaRPr lang="pt-BR" sz="2900" dirty="0"/>
          </a:p>
          <a:p>
            <a:r>
              <a:rPr lang="pt-BR" sz="2900" dirty="0" err="1"/>
              <a:t>printf</a:t>
            </a:r>
            <a:r>
              <a:rPr lang="pt-BR" sz="2900" dirty="0"/>
              <a:t>("\n\</a:t>
            </a:r>
            <a:r>
              <a:rPr lang="pt-BR" sz="2900" dirty="0" err="1"/>
              <a:t>nMain</a:t>
            </a:r>
            <a:r>
              <a:rPr lang="pt-BR" sz="2900" dirty="0"/>
              <a:t> - depois de alocar");</a:t>
            </a:r>
          </a:p>
          <a:p>
            <a:r>
              <a:rPr lang="pt-BR" sz="2900" dirty="0" err="1"/>
              <a:t>printf</a:t>
            </a:r>
            <a:r>
              <a:rPr lang="pt-BR" sz="2900" dirty="0"/>
              <a:t>("\</a:t>
            </a:r>
            <a:r>
              <a:rPr lang="pt-BR" sz="2900" dirty="0" err="1"/>
              <a:t>nEndereco</a:t>
            </a:r>
            <a:r>
              <a:rPr lang="pt-BR" sz="2900" dirty="0"/>
              <a:t> </a:t>
            </a:r>
            <a:r>
              <a:rPr lang="pt-BR" sz="2900" dirty="0" err="1"/>
              <a:t>ptr</a:t>
            </a:r>
            <a:r>
              <a:rPr lang="pt-BR" sz="2900" dirty="0"/>
              <a:t> = %u \</a:t>
            </a:r>
            <a:r>
              <a:rPr lang="pt-BR" sz="2900" dirty="0" err="1"/>
              <a:t>nConteudo</a:t>
            </a:r>
            <a:r>
              <a:rPr lang="pt-BR" sz="2900" dirty="0"/>
              <a:t> </a:t>
            </a:r>
            <a:r>
              <a:rPr lang="pt-BR" sz="2900" dirty="0" err="1"/>
              <a:t>ptr</a:t>
            </a:r>
            <a:r>
              <a:rPr lang="pt-BR" sz="2900" dirty="0"/>
              <a:t> = %u\n\n\n",&amp;</a:t>
            </a:r>
            <a:r>
              <a:rPr lang="pt-BR" sz="2900" dirty="0" err="1"/>
              <a:t>ptr,ptr</a:t>
            </a:r>
            <a:r>
              <a:rPr lang="pt-BR" sz="2900" dirty="0"/>
              <a:t>);     //</a:t>
            </a:r>
            <a:r>
              <a:rPr lang="pt-BR" sz="2900" b="1" dirty="0" err="1">
                <a:solidFill>
                  <a:srgbClr val="FF0000"/>
                </a:solidFill>
              </a:rPr>
              <a:t>ptr</a:t>
            </a:r>
            <a:r>
              <a:rPr lang="pt-BR" sz="2900" b="1" dirty="0">
                <a:solidFill>
                  <a:srgbClr val="FF0000"/>
                </a:solidFill>
              </a:rPr>
              <a:t> continua NULL</a:t>
            </a:r>
          </a:p>
          <a:p>
            <a:r>
              <a:rPr lang="pt-BR" sz="2900" dirty="0"/>
              <a:t>system("p</a:t>
            </a:r>
            <a:r>
              <a:rPr lang="en-US" sz="2900" dirty="0" err="1"/>
              <a:t>ause</a:t>
            </a:r>
            <a:r>
              <a:rPr lang="en-US" sz="2900" dirty="0"/>
              <a:t>");</a:t>
            </a:r>
            <a:endParaRPr lang="pt-BR" sz="2900" dirty="0"/>
          </a:p>
          <a:p>
            <a:r>
              <a:rPr lang="en-US" sz="2900" dirty="0"/>
              <a:t>}//main</a:t>
            </a:r>
            <a:endParaRPr lang="pt-BR" sz="2900" dirty="0"/>
          </a:p>
          <a:p>
            <a:r>
              <a:rPr lang="en-US" sz="2900" dirty="0"/>
              <a:t> </a:t>
            </a:r>
            <a:endParaRPr lang="pt-BR" sz="2900" dirty="0"/>
          </a:p>
          <a:p>
            <a:r>
              <a:rPr lang="en-US" sz="2900" dirty="0"/>
              <a:t>void </a:t>
            </a:r>
            <a:r>
              <a:rPr lang="en-US" sz="2900" dirty="0" err="1"/>
              <a:t>aloca</a:t>
            </a:r>
            <a:r>
              <a:rPr lang="en-US" sz="2900" dirty="0"/>
              <a:t>(</a:t>
            </a:r>
            <a:r>
              <a:rPr lang="en-US" sz="2900" dirty="0" err="1"/>
              <a:t>int</a:t>
            </a:r>
            <a:r>
              <a:rPr lang="en-US" sz="2900" dirty="0"/>
              <a:t> *p, </a:t>
            </a:r>
            <a:r>
              <a:rPr lang="en-US" sz="2900" dirty="0" err="1"/>
              <a:t>int</a:t>
            </a:r>
            <a:r>
              <a:rPr lang="en-US" sz="2900" dirty="0"/>
              <a:t> tam)</a:t>
            </a:r>
            <a:endParaRPr lang="pt-BR" sz="2900" dirty="0"/>
          </a:p>
          <a:p>
            <a:r>
              <a:rPr lang="pt-BR" sz="2900" dirty="0"/>
              <a:t>{</a:t>
            </a:r>
          </a:p>
          <a:p>
            <a:r>
              <a:rPr lang="pt-BR" sz="2900" dirty="0" err="1"/>
              <a:t>printf</a:t>
            </a:r>
            <a:r>
              <a:rPr lang="pt-BR" sz="2900" dirty="0"/>
              <a:t>("\n\</a:t>
            </a:r>
            <a:r>
              <a:rPr lang="pt-BR" sz="2900" dirty="0" err="1"/>
              <a:t>nFuncao</a:t>
            </a:r>
            <a:r>
              <a:rPr lang="pt-BR" sz="2900" dirty="0"/>
              <a:t> - antes de alocar");</a:t>
            </a:r>
          </a:p>
          <a:p>
            <a:r>
              <a:rPr lang="pt-BR" sz="2900" dirty="0" err="1"/>
              <a:t>printf</a:t>
            </a:r>
            <a:r>
              <a:rPr lang="pt-BR" sz="2900" dirty="0"/>
              <a:t>("\</a:t>
            </a:r>
            <a:r>
              <a:rPr lang="pt-BR" sz="2900" dirty="0" err="1"/>
              <a:t>nEndereco</a:t>
            </a:r>
            <a:r>
              <a:rPr lang="pt-BR" sz="2900" dirty="0"/>
              <a:t> p = %u \</a:t>
            </a:r>
            <a:r>
              <a:rPr lang="pt-BR" sz="2900" dirty="0" err="1"/>
              <a:t>nConteudo</a:t>
            </a:r>
            <a:r>
              <a:rPr lang="pt-BR" sz="2900" dirty="0"/>
              <a:t> p = %u   (</a:t>
            </a:r>
            <a:r>
              <a:rPr lang="pt-BR" sz="2900" dirty="0" err="1"/>
              <a:t>Conteudo</a:t>
            </a:r>
            <a:r>
              <a:rPr lang="pt-BR" sz="2900" dirty="0"/>
              <a:t> </a:t>
            </a:r>
            <a:r>
              <a:rPr lang="pt-BR" sz="2900" dirty="0" err="1"/>
              <a:t>ptr</a:t>
            </a:r>
            <a:r>
              <a:rPr lang="pt-BR" sz="2900" dirty="0"/>
              <a:t>)",&amp;</a:t>
            </a:r>
            <a:r>
              <a:rPr lang="pt-BR" sz="2900" dirty="0" err="1"/>
              <a:t>p,p</a:t>
            </a:r>
            <a:r>
              <a:rPr lang="pt-BR" sz="2900" dirty="0"/>
              <a:t>);</a:t>
            </a:r>
          </a:p>
          <a:p>
            <a:r>
              <a:rPr lang="en-US" sz="2900" dirty="0"/>
              <a:t>if((p=(</a:t>
            </a:r>
            <a:r>
              <a:rPr lang="en-US" sz="2900" dirty="0" err="1"/>
              <a:t>int</a:t>
            </a:r>
            <a:r>
              <a:rPr lang="en-US" sz="2900" dirty="0"/>
              <a:t>*)</a:t>
            </a:r>
            <a:r>
              <a:rPr lang="en-US" sz="2900" dirty="0" err="1"/>
              <a:t>realloc</a:t>
            </a:r>
            <a:r>
              <a:rPr lang="en-US" sz="2900" dirty="0"/>
              <a:t>(p, tam*</a:t>
            </a:r>
            <a:r>
              <a:rPr lang="en-US" sz="2900" dirty="0" err="1"/>
              <a:t>sizeof</a:t>
            </a:r>
            <a:r>
              <a:rPr lang="en-US" sz="2900" dirty="0"/>
              <a:t>(</a:t>
            </a:r>
            <a:r>
              <a:rPr lang="en-US" sz="2900" dirty="0" err="1"/>
              <a:t>int</a:t>
            </a:r>
            <a:r>
              <a:rPr lang="en-US" sz="2900" dirty="0"/>
              <a:t>)))== NULL)</a:t>
            </a:r>
            <a:endParaRPr lang="pt-BR" sz="2900" dirty="0"/>
          </a:p>
          <a:p>
            <a:r>
              <a:rPr lang="en-US" sz="2900" dirty="0"/>
              <a:t>  </a:t>
            </a:r>
            <a:r>
              <a:rPr lang="pt-BR" sz="2900" dirty="0" err="1"/>
              <a:t>exit</a:t>
            </a:r>
            <a:r>
              <a:rPr lang="pt-BR" sz="2900" dirty="0"/>
              <a:t>(1);</a:t>
            </a:r>
          </a:p>
          <a:p>
            <a:r>
              <a:rPr lang="pt-BR" sz="2900" dirty="0"/>
              <a:t>  </a:t>
            </a:r>
          </a:p>
          <a:p>
            <a:r>
              <a:rPr lang="pt-BR" sz="2900" dirty="0" err="1"/>
              <a:t>printf</a:t>
            </a:r>
            <a:r>
              <a:rPr lang="pt-BR" sz="2900" dirty="0"/>
              <a:t>("\n\</a:t>
            </a:r>
            <a:r>
              <a:rPr lang="pt-BR" sz="2900" dirty="0" err="1"/>
              <a:t>nFuncao</a:t>
            </a:r>
            <a:r>
              <a:rPr lang="pt-BR" sz="2900" dirty="0"/>
              <a:t> aloca - depois de alocar");</a:t>
            </a:r>
          </a:p>
          <a:p>
            <a:r>
              <a:rPr lang="pt-BR" sz="2900" dirty="0" err="1"/>
              <a:t>printf</a:t>
            </a:r>
            <a:r>
              <a:rPr lang="pt-BR" sz="2900" dirty="0"/>
              <a:t>("\</a:t>
            </a:r>
            <a:r>
              <a:rPr lang="pt-BR" sz="2900" dirty="0" err="1"/>
              <a:t>nEndereco</a:t>
            </a:r>
            <a:r>
              <a:rPr lang="pt-BR" sz="2900" dirty="0"/>
              <a:t> p = %u \</a:t>
            </a:r>
            <a:r>
              <a:rPr lang="pt-BR" sz="2900" dirty="0" err="1"/>
              <a:t>nConteudo</a:t>
            </a:r>
            <a:r>
              <a:rPr lang="pt-BR" sz="2900" dirty="0"/>
              <a:t> p = %u",&amp;</a:t>
            </a:r>
            <a:r>
              <a:rPr lang="pt-BR" sz="2900" dirty="0" err="1"/>
              <a:t>p,p</a:t>
            </a:r>
            <a:r>
              <a:rPr lang="pt-BR" sz="2900" dirty="0"/>
              <a:t>);</a:t>
            </a:r>
          </a:p>
          <a:p>
            <a:r>
              <a:rPr lang="pt-BR" sz="2900" dirty="0"/>
              <a:t>}//aloca</a:t>
            </a:r>
          </a:p>
          <a:p>
            <a:pPr algn="just"/>
            <a:endParaRPr lang="pt-BR" sz="2000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271945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375" y="984738"/>
            <a:ext cx="8624401" cy="5609493"/>
          </a:xfrm>
        </p:spPr>
        <p:txBody>
          <a:bodyPr>
            <a:normAutofit/>
          </a:bodyPr>
          <a:lstStyle/>
          <a:p>
            <a:r>
              <a:rPr lang="pt-BR" sz="2900" b="1" dirty="0">
                <a:solidFill>
                  <a:srgbClr val="00B0F0"/>
                </a:solidFill>
              </a:rPr>
              <a:t>Chamada por Valor </a:t>
            </a:r>
            <a:r>
              <a:rPr lang="pt-BR" sz="2900" b="1" dirty="0">
                <a:solidFill>
                  <a:srgbClr val="FF0000"/>
                </a:solidFill>
              </a:rPr>
              <a:t>ERRO </a:t>
            </a:r>
            <a:r>
              <a:rPr lang="pt-BR" sz="2900" b="1" dirty="0">
                <a:solidFill>
                  <a:srgbClr val="00B0F0"/>
                </a:solidFill>
              </a:rPr>
              <a:t>– exemplo</a:t>
            </a:r>
          </a:p>
          <a:p>
            <a:endParaRPr lang="pt-BR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*</a:t>
            </a:r>
            <a:r>
              <a:rPr lang="en-US" sz="2000" dirty="0" err="1"/>
              <a:t>ptr</a:t>
            </a:r>
            <a:r>
              <a:rPr lang="en-US" sz="2000" dirty="0"/>
              <a:t>=NULL;</a:t>
            </a:r>
            <a:endParaRPr lang="pt-BR" sz="2000" dirty="0"/>
          </a:p>
          <a:p>
            <a:endParaRPr lang="pt-BR" sz="2000" dirty="0"/>
          </a:p>
          <a:p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nMain</a:t>
            </a:r>
            <a:r>
              <a:rPr lang="pt-BR" sz="1400" dirty="0"/>
              <a:t> - antes de alocar");</a:t>
            </a:r>
          </a:p>
          <a:p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nEndereco</a:t>
            </a:r>
            <a:r>
              <a:rPr lang="pt-BR" sz="1400" dirty="0"/>
              <a:t> </a:t>
            </a:r>
            <a:r>
              <a:rPr lang="pt-BR" sz="1400" dirty="0" err="1"/>
              <a:t>ptr</a:t>
            </a:r>
            <a:r>
              <a:rPr lang="pt-BR" sz="1400" dirty="0"/>
              <a:t> = %u - </a:t>
            </a:r>
            <a:r>
              <a:rPr lang="pt-BR" sz="1400" dirty="0" err="1"/>
              <a:t>Conteudo</a:t>
            </a:r>
            <a:r>
              <a:rPr lang="pt-BR" sz="1400" dirty="0"/>
              <a:t> </a:t>
            </a:r>
            <a:r>
              <a:rPr lang="pt-BR" sz="1400" dirty="0" err="1"/>
              <a:t>ptr</a:t>
            </a:r>
            <a:r>
              <a:rPr lang="pt-BR" sz="1400" dirty="0"/>
              <a:t> = %u",&amp;</a:t>
            </a:r>
            <a:r>
              <a:rPr lang="pt-BR" sz="1400" dirty="0" err="1"/>
              <a:t>ptr,ptr</a:t>
            </a:r>
            <a:r>
              <a:rPr lang="pt-BR" sz="1400" dirty="0"/>
              <a:t>);  </a:t>
            </a:r>
          </a:p>
          <a:p>
            <a:r>
              <a:rPr lang="pt-BR" sz="1400" dirty="0">
                <a:solidFill>
                  <a:srgbClr val="00B0F0"/>
                </a:solidFill>
              </a:rPr>
              <a:t>            </a:t>
            </a:r>
            <a:r>
              <a:rPr lang="pt-BR" sz="1400" dirty="0" err="1">
                <a:solidFill>
                  <a:srgbClr val="00B0F0"/>
                </a:solidFill>
              </a:rPr>
              <a:t>Endereco</a:t>
            </a:r>
            <a:r>
              <a:rPr lang="pt-BR" sz="1400" dirty="0">
                <a:solidFill>
                  <a:srgbClr val="00B0F0"/>
                </a:solidFill>
              </a:rPr>
              <a:t> </a:t>
            </a:r>
            <a:r>
              <a:rPr lang="pt-BR" sz="1400" dirty="0" err="1">
                <a:solidFill>
                  <a:srgbClr val="00B0F0"/>
                </a:solidFill>
              </a:rPr>
              <a:t>ptr</a:t>
            </a:r>
            <a:r>
              <a:rPr lang="pt-BR" sz="1400" dirty="0">
                <a:solidFill>
                  <a:srgbClr val="00B0F0"/>
                </a:solidFill>
              </a:rPr>
              <a:t> = 5000 - </a:t>
            </a:r>
            <a:r>
              <a:rPr lang="pt-BR" sz="1400" dirty="0" err="1">
                <a:solidFill>
                  <a:srgbClr val="00B0F0"/>
                </a:solidFill>
              </a:rPr>
              <a:t>Conteudo</a:t>
            </a:r>
            <a:r>
              <a:rPr lang="pt-BR" sz="1400" dirty="0">
                <a:solidFill>
                  <a:srgbClr val="00B0F0"/>
                </a:solidFill>
              </a:rPr>
              <a:t> </a:t>
            </a:r>
            <a:r>
              <a:rPr lang="pt-BR" sz="1400" dirty="0" err="1">
                <a:solidFill>
                  <a:srgbClr val="00B0F0"/>
                </a:solidFill>
              </a:rPr>
              <a:t>ptr</a:t>
            </a:r>
            <a:r>
              <a:rPr lang="pt-BR" sz="1400" dirty="0">
                <a:solidFill>
                  <a:srgbClr val="00B0F0"/>
                </a:solidFill>
              </a:rPr>
              <a:t> = 0   (NULL)</a:t>
            </a:r>
          </a:p>
          <a:p>
            <a:endParaRPr lang="pt-BR" sz="1400" b="1" dirty="0"/>
          </a:p>
          <a:p>
            <a:endParaRPr lang="pt-BR" sz="1400" dirty="0">
              <a:solidFill>
                <a:srgbClr val="00B0F0"/>
              </a:solidFill>
            </a:endParaRPr>
          </a:p>
          <a:p>
            <a:endParaRPr lang="pt-BR" sz="1400" dirty="0">
              <a:solidFill>
                <a:srgbClr val="00B0F0"/>
              </a:solidFill>
            </a:endParaRPr>
          </a:p>
          <a:p>
            <a:endParaRPr lang="pt-BR" sz="14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26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Alocação Dinâmica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6807521" y="1567170"/>
            <a:ext cx="2336479" cy="5052406"/>
            <a:chOff x="6028926" y="1177855"/>
            <a:chExt cx="2336479" cy="5052406"/>
          </a:xfrm>
        </p:grpSpPr>
        <p:grpSp>
          <p:nvGrpSpPr>
            <p:cNvPr id="6" name="Agrupar 5"/>
            <p:cNvGrpSpPr/>
            <p:nvPr/>
          </p:nvGrpSpPr>
          <p:grpSpPr>
            <a:xfrm>
              <a:off x="6028926" y="1177855"/>
              <a:ext cx="1698063" cy="5052406"/>
              <a:chOff x="3722967" y="1330553"/>
              <a:chExt cx="1698063" cy="5052406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3732333" y="1330553"/>
                <a:ext cx="1679331" cy="50524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3735270" y="1390967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3732332" y="165557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3732331" y="193048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732333" y="221373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3729396" y="310264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3722967" y="2823290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732333" y="251238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3732333" y="430874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3741699" y="5028808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CaixaDeTexto 7"/>
            <p:cNvSpPr txBox="1"/>
            <p:nvPr/>
          </p:nvSpPr>
          <p:spPr>
            <a:xfrm>
              <a:off x="7448623" y="4810152"/>
              <a:ext cx="916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ptr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510227" y="4567568"/>
              <a:ext cx="1111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 NULL  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392385" y="1221232"/>
              <a:ext cx="88349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 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 </a:t>
              </a:r>
            </a:p>
            <a:p>
              <a:r>
                <a:rPr lang="pt-BR" dirty="0"/>
                <a:t>       </a:t>
              </a:r>
            </a:p>
            <a:p>
              <a:endParaRPr lang="pt-BR" dirty="0"/>
            </a:p>
          </p:txBody>
        </p:sp>
      </p:grpSp>
      <p:sp>
        <p:nvSpPr>
          <p:cNvPr id="26" name="CaixaDeTexto 25"/>
          <p:cNvSpPr txBox="1"/>
          <p:nvPr/>
        </p:nvSpPr>
        <p:spPr>
          <a:xfrm>
            <a:off x="6169105" y="5215741"/>
            <a:ext cx="7814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5000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5644795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375" y="984738"/>
            <a:ext cx="8624401" cy="5609493"/>
          </a:xfrm>
        </p:spPr>
        <p:txBody>
          <a:bodyPr>
            <a:normAutofit/>
          </a:bodyPr>
          <a:lstStyle/>
          <a:p>
            <a:r>
              <a:rPr lang="pt-BR" sz="2900" b="1" dirty="0">
                <a:solidFill>
                  <a:srgbClr val="00B0F0"/>
                </a:solidFill>
              </a:rPr>
              <a:t>Chamada por Valor </a:t>
            </a:r>
            <a:r>
              <a:rPr lang="pt-BR" sz="2900" b="1" dirty="0">
                <a:solidFill>
                  <a:srgbClr val="FF0000"/>
                </a:solidFill>
              </a:rPr>
              <a:t>ERRO </a:t>
            </a:r>
            <a:r>
              <a:rPr lang="pt-BR" sz="2900" b="1" dirty="0">
                <a:solidFill>
                  <a:srgbClr val="00B0F0"/>
                </a:solidFill>
              </a:rPr>
              <a:t>– exemplo</a:t>
            </a:r>
          </a:p>
          <a:p>
            <a:endParaRPr lang="pt-BR" sz="2000" dirty="0"/>
          </a:p>
          <a:p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nMain</a:t>
            </a:r>
            <a:r>
              <a:rPr lang="pt-BR" sz="1400" dirty="0"/>
              <a:t> - antes de alocar");</a:t>
            </a:r>
          </a:p>
          <a:p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nEndereco</a:t>
            </a:r>
            <a:r>
              <a:rPr lang="pt-BR" sz="1400" dirty="0"/>
              <a:t> </a:t>
            </a:r>
            <a:r>
              <a:rPr lang="pt-BR" sz="1400" dirty="0" err="1"/>
              <a:t>ptr</a:t>
            </a:r>
            <a:r>
              <a:rPr lang="pt-BR" sz="1400" dirty="0"/>
              <a:t> = %u - </a:t>
            </a:r>
            <a:r>
              <a:rPr lang="pt-BR" sz="1400" dirty="0" err="1"/>
              <a:t>Conteudo</a:t>
            </a:r>
            <a:r>
              <a:rPr lang="pt-BR" sz="1400" dirty="0"/>
              <a:t> </a:t>
            </a:r>
            <a:r>
              <a:rPr lang="pt-BR" sz="1400" dirty="0" err="1"/>
              <a:t>ptr</a:t>
            </a:r>
            <a:r>
              <a:rPr lang="pt-BR" sz="1400" dirty="0"/>
              <a:t> = %u",&amp;</a:t>
            </a:r>
            <a:r>
              <a:rPr lang="pt-BR" sz="1400" dirty="0" err="1"/>
              <a:t>ptr,ptr</a:t>
            </a:r>
            <a:r>
              <a:rPr lang="pt-BR" sz="1400" dirty="0"/>
              <a:t>);  </a:t>
            </a:r>
          </a:p>
          <a:p>
            <a:r>
              <a:rPr lang="pt-BR" sz="1400" dirty="0">
                <a:solidFill>
                  <a:srgbClr val="00B0F0"/>
                </a:solidFill>
              </a:rPr>
              <a:t>            </a:t>
            </a:r>
            <a:r>
              <a:rPr lang="pt-BR" sz="1400" dirty="0" err="1">
                <a:solidFill>
                  <a:srgbClr val="00B0F0"/>
                </a:solidFill>
              </a:rPr>
              <a:t>Endereco</a:t>
            </a:r>
            <a:r>
              <a:rPr lang="pt-BR" sz="1400" dirty="0">
                <a:solidFill>
                  <a:srgbClr val="00B0F0"/>
                </a:solidFill>
              </a:rPr>
              <a:t> </a:t>
            </a:r>
            <a:r>
              <a:rPr lang="pt-BR" sz="1400" dirty="0" err="1">
                <a:solidFill>
                  <a:srgbClr val="00B0F0"/>
                </a:solidFill>
              </a:rPr>
              <a:t>ptr</a:t>
            </a:r>
            <a:r>
              <a:rPr lang="pt-BR" sz="1400" dirty="0">
                <a:solidFill>
                  <a:srgbClr val="00B0F0"/>
                </a:solidFill>
              </a:rPr>
              <a:t> = 5000 - </a:t>
            </a:r>
            <a:r>
              <a:rPr lang="pt-BR" sz="1400" dirty="0" err="1">
                <a:solidFill>
                  <a:srgbClr val="00B0F0"/>
                </a:solidFill>
              </a:rPr>
              <a:t>Conteudo</a:t>
            </a:r>
            <a:r>
              <a:rPr lang="pt-BR" sz="1400" dirty="0">
                <a:solidFill>
                  <a:srgbClr val="00B0F0"/>
                </a:solidFill>
              </a:rPr>
              <a:t> </a:t>
            </a:r>
            <a:r>
              <a:rPr lang="pt-BR" sz="1400" dirty="0" err="1">
                <a:solidFill>
                  <a:srgbClr val="00B0F0"/>
                </a:solidFill>
              </a:rPr>
              <a:t>ptr</a:t>
            </a:r>
            <a:r>
              <a:rPr lang="pt-BR" sz="1400" dirty="0">
                <a:solidFill>
                  <a:srgbClr val="00B0F0"/>
                </a:solidFill>
              </a:rPr>
              <a:t> = 0   (NULL)</a:t>
            </a:r>
          </a:p>
          <a:p>
            <a:endParaRPr lang="pt-BR" sz="1400" b="1" dirty="0"/>
          </a:p>
          <a:p>
            <a:r>
              <a:rPr lang="pt-BR" sz="1400" b="1" dirty="0"/>
              <a:t>aloca(</a:t>
            </a:r>
            <a:r>
              <a:rPr lang="pt-BR" sz="1400" b="1" dirty="0" err="1"/>
              <a:t>ptr</a:t>
            </a:r>
            <a:r>
              <a:rPr lang="pt-BR" sz="1400" b="1" dirty="0"/>
              <a:t>, 1);</a:t>
            </a:r>
          </a:p>
          <a:p>
            <a:endParaRPr lang="pt-BR" sz="1400" b="1" dirty="0"/>
          </a:p>
          <a:p>
            <a:r>
              <a:rPr lang="en-US" sz="1400" dirty="0"/>
              <a:t>void   </a:t>
            </a:r>
            <a:r>
              <a:rPr lang="en-US" sz="1400" dirty="0" err="1"/>
              <a:t>aloca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 *p, </a:t>
            </a:r>
            <a:r>
              <a:rPr lang="en-US" sz="1400" dirty="0" err="1"/>
              <a:t>int</a:t>
            </a:r>
            <a:r>
              <a:rPr lang="en-US" sz="1400" dirty="0"/>
              <a:t> tam)</a:t>
            </a:r>
            <a:endParaRPr lang="pt-BR" sz="1400" dirty="0"/>
          </a:p>
          <a:p>
            <a:r>
              <a:rPr lang="pt-BR" sz="1400" dirty="0"/>
              <a:t>{</a:t>
            </a:r>
          </a:p>
          <a:p>
            <a:endParaRPr lang="pt-BR" sz="1400" dirty="0"/>
          </a:p>
          <a:p>
            <a:endParaRPr lang="pt-BR" sz="1400" dirty="0">
              <a:solidFill>
                <a:srgbClr val="00B0F0"/>
              </a:solidFill>
            </a:endParaRPr>
          </a:p>
          <a:p>
            <a:endParaRPr lang="pt-BR" sz="1400" dirty="0">
              <a:solidFill>
                <a:srgbClr val="00B0F0"/>
              </a:solidFill>
            </a:endParaRPr>
          </a:p>
          <a:p>
            <a:endParaRPr lang="pt-BR" sz="14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26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Alocação Dinâmica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6807521" y="1567170"/>
            <a:ext cx="2336479" cy="5052406"/>
            <a:chOff x="6028926" y="1177855"/>
            <a:chExt cx="2336479" cy="5052406"/>
          </a:xfrm>
        </p:grpSpPr>
        <p:grpSp>
          <p:nvGrpSpPr>
            <p:cNvPr id="6" name="Agrupar 5"/>
            <p:cNvGrpSpPr/>
            <p:nvPr/>
          </p:nvGrpSpPr>
          <p:grpSpPr>
            <a:xfrm>
              <a:off x="6028926" y="1177855"/>
              <a:ext cx="1698063" cy="5052406"/>
              <a:chOff x="3722967" y="1330553"/>
              <a:chExt cx="1698063" cy="5052406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3732333" y="1330553"/>
                <a:ext cx="1679331" cy="50524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3735270" y="1390967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3732332" y="165557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3732331" y="193048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732333" y="221373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3729396" y="310264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3722967" y="2823290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732333" y="251238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3732333" y="430874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3741699" y="5028808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CaixaDeTexto 7"/>
            <p:cNvSpPr txBox="1"/>
            <p:nvPr/>
          </p:nvSpPr>
          <p:spPr>
            <a:xfrm>
              <a:off x="7448623" y="4810152"/>
              <a:ext cx="916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ptr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531511" y="4567568"/>
              <a:ext cx="10905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 NULL  </a:t>
              </a:r>
            </a:p>
          </p:txBody>
        </p:sp>
      </p:grpSp>
      <p:sp>
        <p:nvSpPr>
          <p:cNvPr id="26" name="CaixaDeTexto 25"/>
          <p:cNvSpPr txBox="1"/>
          <p:nvPr/>
        </p:nvSpPr>
        <p:spPr>
          <a:xfrm>
            <a:off x="6169105" y="5215741"/>
            <a:ext cx="7814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5000</a:t>
            </a:r>
          </a:p>
          <a:p>
            <a:endParaRPr lang="pt-BR" sz="20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8227218" y="4473567"/>
            <a:ext cx="91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6208899" y="4478400"/>
            <a:ext cx="7814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4700</a:t>
            </a:r>
          </a:p>
          <a:p>
            <a:endParaRPr lang="pt-BR" sz="20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310106" y="4515936"/>
            <a:ext cx="7814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NULL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5821632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375" y="984738"/>
            <a:ext cx="8624401" cy="5609493"/>
          </a:xfrm>
        </p:spPr>
        <p:txBody>
          <a:bodyPr>
            <a:normAutofit/>
          </a:bodyPr>
          <a:lstStyle/>
          <a:p>
            <a:r>
              <a:rPr lang="pt-BR" sz="2900" b="1" dirty="0">
                <a:solidFill>
                  <a:srgbClr val="00B0F0"/>
                </a:solidFill>
              </a:rPr>
              <a:t>Chamada por Valor </a:t>
            </a:r>
            <a:r>
              <a:rPr lang="pt-BR" sz="2900" b="1" dirty="0">
                <a:solidFill>
                  <a:srgbClr val="FF0000"/>
                </a:solidFill>
              </a:rPr>
              <a:t>ERRO </a:t>
            </a:r>
            <a:r>
              <a:rPr lang="pt-BR" sz="2900" b="1" dirty="0">
                <a:solidFill>
                  <a:srgbClr val="00B0F0"/>
                </a:solidFill>
              </a:rPr>
              <a:t>– exemplo</a:t>
            </a:r>
          </a:p>
          <a:p>
            <a:endParaRPr lang="pt-BR" sz="2000" dirty="0"/>
          </a:p>
          <a:p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nMain</a:t>
            </a:r>
            <a:r>
              <a:rPr lang="pt-BR" sz="1400" dirty="0"/>
              <a:t> - antes de alocar");</a:t>
            </a:r>
          </a:p>
          <a:p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nEndereco</a:t>
            </a:r>
            <a:r>
              <a:rPr lang="pt-BR" sz="1400" dirty="0"/>
              <a:t> </a:t>
            </a:r>
            <a:r>
              <a:rPr lang="pt-BR" sz="1400" dirty="0" err="1"/>
              <a:t>ptr</a:t>
            </a:r>
            <a:r>
              <a:rPr lang="pt-BR" sz="1400" dirty="0"/>
              <a:t> = %u - </a:t>
            </a:r>
            <a:r>
              <a:rPr lang="pt-BR" sz="1400" dirty="0" err="1"/>
              <a:t>Conteudo</a:t>
            </a:r>
            <a:r>
              <a:rPr lang="pt-BR" sz="1400" dirty="0"/>
              <a:t> </a:t>
            </a:r>
            <a:r>
              <a:rPr lang="pt-BR" sz="1400" dirty="0" err="1"/>
              <a:t>ptr</a:t>
            </a:r>
            <a:r>
              <a:rPr lang="pt-BR" sz="1400" dirty="0"/>
              <a:t> = %u",&amp;</a:t>
            </a:r>
            <a:r>
              <a:rPr lang="pt-BR" sz="1400" dirty="0" err="1"/>
              <a:t>ptr,ptr</a:t>
            </a:r>
            <a:r>
              <a:rPr lang="pt-BR" sz="1400" dirty="0"/>
              <a:t>);  </a:t>
            </a:r>
          </a:p>
          <a:p>
            <a:r>
              <a:rPr lang="pt-BR" sz="1400" dirty="0">
                <a:solidFill>
                  <a:srgbClr val="00B0F0"/>
                </a:solidFill>
              </a:rPr>
              <a:t>            </a:t>
            </a:r>
            <a:r>
              <a:rPr lang="pt-BR" sz="1400" dirty="0" err="1">
                <a:solidFill>
                  <a:srgbClr val="00B0F0"/>
                </a:solidFill>
              </a:rPr>
              <a:t>Endereco</a:t>
            </a:r>
            <a:r>
              <a:rPr lang="pt-BR" sz="1400" dirty="0">
                <a:solidFill>
                  <a:srgbClr val="00B0F0"/>
                </a:solidFill>
              </a:rPr>
              <a:t> </a:t>
            </a:r>
            <a:r>
              <a:rPr lang="pt-BR" sz="1400" dirty="0" err="1">
                <a:solidFill>
                  <a:srgbClr val="00B0F0"/>
                </a:solidFill>
              </a:rPr>
              <a:t>ptr</a:t>
            </a:r>
            <a:r>
              <a:rPr lang="pt-BR" sz="1400" dirty="0">
                <a:solidFill>
                  <a:srgbClr val="00B0F0"/>
                </a:solidFill>
              </a:rPr>
              <a:t> = 5000 - </a:t>
            </a:r>
            <a:r>
              <a:rPr lang="pt-BR" sz="1400" dirty="0" err="1">
                <a:solidFill>
                  <a:srgbClr val="00B0F0"/>
                </a:solidFill>
              </a:rPr>
              <a:t>Conteudo</a:t>
            </a:r>
            <a:r>
              <a:rPr lang="pt-BR" sz="1400" dirty="0">
                <a:solidFill>
                  <a:srgbClr val="00B0F0"/>
                </a:solidFill>
              </a:rPr>
              <a:t> </a:t>
            </a:r>
            <a:r>
              <a:rPr lang="pt-BR" sz="1400" dirty="0" err="1">
                <a:solidFill>
                  <a:srgbClr val="00B0F0"/>
                </a:solidFill>
              </a:rPr>
              <a:t>ptr</a:t>
            </a:r>
            <a:r>
              <a:rPr lang="pt-BR" sz="1400" dirty="0">
                <a:solidFill>
                  <a:srgbClr val="00B0F0"/>
                </a:solidFill>
              </a:rPr>
              <a:t> = 0   (NULL)</a:t>
            </a:r>
          </a:p>
          <a:p>
            <a:endParaRPr lang="pt-BR" sz="1400" b="1" dirty="0"/>
          </a:p>
          <a:p>
            <a:r>
              <a:rPr lang="pt-BR" sz="1400" b="1" dirty="0"/>
              <a:t>aloca(</a:t>
            </a:r>
            <a:r>
              <a:rPr lang="pt-BR" sz="1400" b="1" dirty="0" err="1"/>
              <a:t>ptr</a:t>
            </a:r>
            <a:r>
              <a:rPr lang="pt-BR" sz="1400" b="1" dirty="0"/>
              <a:t>, 1);</a:t>
            </a:r>
          </a:p>
          <a:p>
            <a:endParaRPr lang="pt-BR" sz="1400" b="1" dirty="0"/>
          </a:p>
          <a:p>
            <a:r>
              <a:rPr lang="en-US" sz="1400" dirty="0"/>
              <a:t>void   </a:t>
            </a:r>
            <a:r>
              <a:rPr lang="en-US" sz="1400" dirty="0" err="1"/>
              <a:t>aloca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 *p, </a:t>
            </a:r>
            <a:r>
              <a:rPr lang="en-US" sz="1400" dirty="0" err="1"/>
              <a:t>int</a:t>
            </a:r>
            <a:r>
              <a:rPr lang="en-US" sz="1400" dirty="0"/>
              <a:t> tam)</a:t>
            </a:r>
            <a:endParaRPr lang="pt-BR" sz="1400" dirty="0"/>
          </a:p>
          <a:p>
            <a:r>
              <a:rPr lang="pt-BR" sz="1400" dirty="0"/>
              <a:t>{</a:t>
            </a:r>
          </a:p>
          <a:p>
            <a:r>
              <a:rPr lang="pt-BR" sz="1400" dirty="0" err="1"/>
              <a:t>printf</a:t>
            </a:r>
            <a:r>
              <a:rPr lang="pt-BR" sz="1400" dirty="0"/>
              <a:t>("\n\</a:t>
            </a:r>
            <a:r>
              <a:rPr lang="pt-BR" sz="1400" dirty="0" err="1"/>
              <a:t>nFuncao</a:t>
            </a:r>
            <a:r>
              <a:rPr lang="pt-BR" sz="1400" dirty="0"/>
              <a:t> - antes de alocar");</a:t>
            </a:r>
          </a:p>
          <a:p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nEndereco</a:t>
            </a:r>
            <a:r>
              <a:rPr lang="pt-BR" sz="1400" dirty="0"/>
              <a:t> p = %u - </a:t>
            </a:r>
            <a:r>
              <a:rPr lang="pt-BR" sz="1400" dirty="0" err="1"/>
              <a:t>Conteudo</a:t>
            </a:r>
            <a:r>
              <a:rPr lang="pt-BR" sz="1400" dirty="0"/>
              <a:t> p = %u (</a:t>
            </a:r>
            <a:r>
              <a:rPr lang="pt-BR" sz="1400" dirty="0" err="1"/>
              <a:t>Conteudo</a:t>
            </a:r>
            <a:r>
              <a:rPr lang="pt-BR" sz="1400" dirty="0"/>
              <a:t> </a:t>
            </a:r>
            <a:r>
              <a:rPr lang="pt-BR" sz="1400" dirty="0" err="1"/>
              <a:t>ptr</a:t>
            </a:r>
            <a:r>
              <a:rPr lang="pt-BR" sz="1400" dirty="0"/>
              <a:t>)",&amp;</a:t>
            </a:r>
            <a:r>
              <a:rPr lang="pt-BR" sz="1400" dirty="0" err="1"/>
              <a:t>p,p</a:t>
            </a:r>
            <a:r>
              <a:rPr lang="pt-BR" sz="1400" dirty="0"/>
              <a:t>);</a:t>
            </a:r>
          </a:p>
          <a:p>
            <a:r>
              <a:rPr lang="pt-BR" sz="1400" b="1" dirty="0"/>
              <a:t>	</a:t>
            </a:r>
            <a:r>
              <a:rPr lang="pt-BR" sz="1400" dirty="0" err="1">
                <a:solidFill>
                  <a:srgbClr val="00B0F0"/>
                </a:solidFill>
              </a:rPr>
              <a:t>Endereco</a:t>
            </a:r>
            <a:r>
              <a:rPr lang="pt-BR" sz="1400" dirty="0">
                <a:solidFill>
                  <a:srgbClr val="00B0F0"/>
                </a:solidFill>
              </a:rPr>
              <a:t> p = 4700 - </a:t>
            </a:r>
            <a:r>
              <a:rPr lang="pt-BR" sz="1400" dirty="0" err="1">
                <a:solidFill>
                  <a:srgbClr val="00B0F0"/>
                </a:solidFill>
              </a:rPr>
              <a:t>Conteudo</a:t>
            </a:r>
            <a:r>
              <a:rPr lang="pt-BR" sz="1400" dirty="0">
                <a:solidFill>
                  <a:srgbClr val="00B0F0"/>
                </a:solidFill>
              </a:rPr>
              <a:t> p = 0 (</a:t>
            </a:r>
            <a:r>
              <a:rPr lang="pt-BR" sz="1400" dirty="0" err="1">
                <a:solidFill>
                  <a:srgbClr val="00B0F0"/>
                </a:solidFill>
              </a:rPr>
              <a:t>Conteudo</a:t>
            </a:r>
            <a:r>
              <a:rPr lang="pt-BR" sz="1400" dirty="0">
                <a:solidFill>
                  <a:srgbClr val="00B0F0"/>
                </a:solidFill>
              </a:rPr>
              <a:t> </a:t>
            </a:r>
            <a:r>
              <a:rPr lang="pt-BR" sz="1400" dirty="0" err="1">
                <a:solidFill>
                  <a:srgbClr val="00B0F0"/>
                </a:solidFill>
              </a:rPr>
              <a:t>ptr</a:t>
            </a:r>
            <a:r>
              <a:rPr lang="pt-BR" sz="1400" dirty="0">
                <a:solidFill>
                  <a:srgbClr val="00B0F0"/>
                </a:solidFill>
              </a:rPr>
              <a:t>)</a:t>
            </a:r>
          </a:p>
          <a:p>
            <a:endParaRPr lang="pt-BR" sz="1400" dirty="0"/>
          </a:p>
          <a:p>
            <a:endParaRPr lang="pt-BR" sz="1400" dirty="0">
              <a:solidFill>
                <a:srgbClr val="00B0F0"/>
              </a:solidFill>
            </a:endParaRPr>
          </a:p>
          <a:p>
            <a:endParaRPr lang="pt-BR" sz="1400" dirty="0">
              <a:solidFill>
                <a:srgbClr val="00B0F0"/>
              </a:solidFill>
            </a:endParaRPr>
          </a:p>
          <a:p>
            <a:endParaRPr lang="pt-BR" sz="14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26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Alocação Dinâmica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6807521" y="1567170"/>
            <a:ext cx="2336479" cy="5052406"/>
            <a:chOff x="6028926" y="1177855"/>
            <a:chExt cx="2336479" cy="5052406"/>
          </a:xfrm>
        </p:grpSpPr>
        <p:grpSp>
          <p:nvGrpSpPr>
            <p:cNvPr id="6" name="Agrupar 5"/>
            <p:cNvGrpSpPr/>
            <p:nvPr/>
          </p:nvGrpSpPr>
          <p:grpSpPr>
            <a:xfrm>
              <a:off x="6028926" y="1177855"/>
              <a:ext cx="1698063" cy="5052406"/>
              <a:chOff x="3722967" y="1330553"/>
              <a:chExt cx="1698063" cy="5052406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3732333" y="1330553"/>
                <a:ext cx="1679331" cy="50524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3735270" y="1390967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3732332" y="165557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3732331" y="193048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732333" y="221373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3729396" y="310264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3722967" y="2823290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732333" y="251238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3732333" y="430874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3741699" y="5028808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CaixaDeTexto 7"/>
            <p:cNvSpPr txBox="1"/>
            <p:nvPr/>
          </p:nvSpPr>
          <p:spPr>
            <a:xfrm>
              <a:off x="7448623" y="4810152"/>
              <a:ext cx="916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ptr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531511" y="4567568"/>
              <a:ext cx="10905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 NULL  </a:t>
              </a:r>
            </a:p>
          </p:txBody>
        </p:sp>
      </p:grpSp>
      <p:sp>
        <p:nvSpPr>
          <p:cNvPr id="26" name="CaixaDeTexto 25"/>
          <p:cNvSpPr txBox="1"/>
          <p:nvPr/>
        </p:nvSpPr>
        <p:spPr>
          <a:xfrm>
            <a:off x="6169105" y="5215741"/>
            <a:ext cx="7814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5000</a:t>
            </a:r>
          </a:p>
          <a:p>
            <a:endParaRPr lang="pt-BR" sz="20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8227218" y="4473567"/>
            <a:ext cx="91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6208899" y="4478400"/>
            <a:ext cx="7814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4700</a:t>
            </a:r>
          </a:p>
          <a:p>
            <a:endParaRPr lang="pt-BR" sz="20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310106" y="4515936"/>
            <a:ext cx="7814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NULL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239791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2562" y="955445"/>
            <a:ext cx="8871438" cy="5609493"/>
          </a:xfrm>
        </p:spPr>
        <p:txBody>
          <a:bodyPr>
            <a:normAutofit/>
          </a:bodyPr>
          <a:lstStyle/>
          <a:p>
            <a:r>
              <a:rPr lang="pt-BR" sz="2900" b="1" dirty="0">
                <a:solidFill>
                  <a:srgbClr val="00B0F0"/>
                </a:solidFill>
              </a:rPr>
              <a:t>Chamada por Valor </a:t>
            </a:r>
            <a:r>
              <a:rPr lang="pt-BR" sz="2900" b="1" dirty="0">
                <a:solidFill>
                  <a:srgbClr val="FF0000"/>
                </a:solidFill>
              </a:rPr>
              <a:t>ERRO </a:t>
            </a:r>
            <a:r>
              <a:rPr lang="pt-BR" sz="2900" b="1" dirty="0">
                <a:solidFill>
                  <a:srgbClr val="00B0F0"/>
                </a:solidFill>
              </a:rPr>
              <a:t>– exemplo</a:t>
            </a:r>
          </a:p>
          <a:p>
            <a:endParaRPr lang="pt-BR" sz="2000" dirty="0"/>
          </a:p>
          <a:p>
            <a:r>
              <a:rPr lang="en-US" sz="2000" dirty="0"/>
              <a:t>if((p=(</a:t>
            </a:r>
            <a:r>
              <a:rPr lang="en-US" sz="2000" dirty="0" err="1"/>
              <a:t>int</a:t>
            </a:r>
            <a:r>
              <a:rPr lang="en-US" sz="2000" dirty="0"/>
              <a:t>*)</a:t>
            </a:r>
            <a:r>
              <a:rPr lang="en-US" sz="2000" dirty="0" err="1"/>
              <a:t>realloc</a:t>
            </a:r>
            <a:r>
              <a:rPr lang="en-US" sz="2000" dirty="0"/>
              <a:t>(p, tam*</a:t>
            </a: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)))== NULL)</a:t>
            </a:r>
            <a:endParaRPr lang="pt-BR" sz="2000" dirty="0"/>
          </a:p>
          <a:p>
            <a:r>
              <a:rPr lang="en-US" sz="1400" dirty="0"/>
              <a:t>    </a:t>
            </a:r>
            <a:r>
              <a:rPr lang="pt-BR" sz="1400" dirty="0" err="1"/>
              <a:t>exit</a:t>
            </a:r>
            <a:r>
              <a:rPr lang="pt-BR" sz="1400" dirty="0"/>
              <a:t>(1);</a:t>
            </a:r>
          </a:p>
          <a:p>
            <a:endParaRPr lang="pt-BR" sz="1400" dirty="0"/>
          </a:p>
          <a:p>
            <a:r>
              <a:rPr lang="pt-BR" sz="1400" dirty="0" err="1"/>
              <a:t>printf</a:t>
            </a:r>
            <a:r>
              <a:rPr lang="pt-BR" sz="1400" dirty="0"/>
              <a:t>("\n\</a:t>
            </a:r>
            <a:r>
              <a:rPr lang="pt-BR" sz="1400" dirty="0" err="1"/>
              <a:t>nFuncao</a:t>
            </a:r>
            <a:r>
              <a:rPr lang="pt-BR" sz="1400" dirty="0"/>
              <a:t> – depois de alocar");</a:t>
            </a:r>
          </a:p>
          <a:p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nEndereco</a:t>
            </a:r>
            <a:r>
              <a:rPr lang="pt-BR" sz="1400" dirty="0"/>
              <a:t> p = %u - </a:t>
            </a:r>
            <a:r>
              <a:rPr lang="pt-BR" sz="1400" dirty="0" err="1"/>
              <a:t>Conteudo</a:t>
            </a:r>
            <a:r>
              <a:rPr lang="pt-BR" sz="1400" dirty="0"/>
              <a:t> p = %u",&amp;</a:t>
            </a:r>
            <a:r>
              <a:rPr lang="pt-BR" sz="1400" dirty="0" err="1"/>
              <a:t>p,p</a:t>
            </a:r>
            <a:r>
              <a:rPr lang="pt-BR" sz="1400" dirty="0"/>
              <a:t>);</a:t>
            </a:r>
          </a:p>
          <a:p>
            <a:r>
              <a:rPr lang="pt-BR" sz="1400" b="1" dirty="0"/>
              <a:t>	</a:t>
            </a:r>
            <a:r>
              <a:rPr lang="pt-BR" sz="1400" dirty="0" err="1">
                <a:solidFill>
                  <a:srgbClr val="00B0F0"/>
                </a:solidFill>
              </a:rPr>
              <a:t>Endereco</a:t>
            </a:r>
            <a:r>
              <a:rPr lang="pt-BR" sz="1400" dirty="0">
                <a:solidFill>
                  <a:srgbClr val="00B0F0"/>
                </a:solidFill>
              </a:rPr>
              <a:t> p = 4700 - </a:t>
            </a:r>
            <a:r>
              <a:rPr lang="pt-BR" sz="1400" dirty="0" err="1">
                <a:solidFill>
                  <a:srgbClr val="00B0F0"/>
                </a:solidFill>
              </a:rPr>
              <a:t>Conteudo</a:t>
            </a:r>
            <a:r>
              <a:rPr lang="pt-BR" sz="1400" dirty="0">
                <a:solidFill>
                  <a:srgbClr val="00B0F0"/>
                </a:solidFill>
              </a:rPr>
              <a:t> p = 3000 </a:t>
            </a:r>
          </a:p>
          <a:p>
            <a:endParaRPr lang="pt-BR" sz="1400" dirty="0">
              <a:solidFill>
                <a:srgbClr val="00B0F0"/>
              </a:solidFill>
            </a:endParaRPr>
          </a:p>
          <a:p>
            <a:endParaRPr lang="pt-BR" sz="1400" dirty="0">
              <a:solidFill>
                <a:srgbClr val="00B0F0"/>
              </a:solidFill>
            </a:endParaRPr>
          </a:p>
          <a:p>
            <a:endParaRPr lang="pt-BR" sz="1400" dirty="0">
              <a:solidFill>
                <a:srgbClr val="00B0F0"/>
              </a:solidFill>
            </a:endParaRPr>
          </a:p>
          <a:p>
            <a:endParaRPr lang="pt-BR" sz="14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26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Alocação Dinâmica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5135182" y="1462800"/>
            <a:ext cx="4008818" cy="5156776"/>
            <a:chOff x="4356587" y="1073485"/>
            <a:chExt cx="4008818" cy="5156776"/>
          </a:xfrm>
        </p:grpSpPr>
        <p:grpSp>
          <p:nvGrpSpPr>
            <p:cNvPr id="6" name="Agrupar 5"/>
            <p:cNvGrpSpPr/>
            <p:nvPr/>
          </p:nvGrpSpPr>
          <p:grpSpPr>
            <a:xfrm>
              <a:off x="6028926" y="1177855"/>
              <a:ext cx="1698063" cy="5052406"/>
              <a:chOff x="3722967" y="1330553"/>
              <a:chExt cx="1698063" cy="5052406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3732333" y="1330553"/>
                <a:ext cx="1679331" cy="50524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3735270" y="1390967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3732332" y="165557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3732331" y="193048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732333" y="221373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3729396" y="310264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3722967" y="2823290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732333" y="251238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3732333" y="430874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3741699" y="5028808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/>
            <p:cNvSpPr txBox="1"/>
            <p:nvPr/>
          </p:nvSpPr>
          <p:spPr>
            <a:xfrm>
              <a:off x="5390510" y="1146463"/>
              <a:ext cx="781443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900" dirty="0"/>
                <a:t>3000</a:t>
              </a:r>
            </a:p>
            <a:p>
              <a:endParaRPr lang="pt-BR" sz="20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448623" y="4810152"/>
              <a:ext cx="916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ptr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531511" y="4567568"/>
              <a:ext cx="10905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 NULL  </a:t>
              </a:r>
            </a:p>
          </p:txBody>
        </p:sp>
        <p:cxnSp>
          <p:nvCxnSpPr>
            <p:cNvPr id="10" name="Conector de Seta Reta 9"/>
            <p:cNvCxnSpPr/>
            <p:nvPr/>
          </p:nvCxnSpPr>
          <p:spPr>
            <a:xfrm>
              <a:off x="4356587" y="1365743"/>
              <a:ext cx="105507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4600116" y="1073485"/>
              <a:ext cx="569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p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392385" y="1221232"/>
              <a:ext cx="88349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 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 </a:t>
              </a:r>
            </a:p>
            <a:p>
              <a:r>
                <a:rPr lang="pt-BR" dirty="0"/>
                <a:t>       </a:t>
              </a:r>
            </a:p>
            <a:p>
              <a:endParaRPr lang="pt-BR" dirty="0"/>
            </a:p>
          </p:txBody>
        </p:sp>
      </p:grpSp>
      <p:cxnSp>
        <p:nvCxnSpPr>
          <p:cNvPr id="23" name="Conector reto 22"/>
          <p:cNvCxnSpPr/>
          <p:nvPr/>
        </p:nvCxnSpPr>
        <p:spPr>
          <a:xfrm flipV="1">
            <a:off x="6735597" y="2726734"/>
            <a:ext cx="1823178" cy="578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6169105" y="5215741"/>
            <a:ext cx="7814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5000</a:t>
            </a:r>
          </a:p>
          <a:p>
            <a:endParaRPr lang="pt-BR" sz="2000" dirty="0"/>
          </a:p>
        </p:txBody>
      </p:sp>
      <p:sp>
        <p:nvSpPr>
          <p:cNvPr id="27" name="Chave Direita 26"/>
          <p:cNvSpPr/>
          <p:nvPr/>
        </p:nvSpPr>
        <p:spPr>
          <a:xfrm>
            <a:off x="8558775" y="1647466"/>
            <a:ext cx="366391" cy="1044853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8227218" y="4473567"/>
            <a:ext cx="91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6208899" y="4478400"/>
            <a:ext cx="7814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4700</a:t>
            </a:r>
          </a:p>
          <a:p>
            <a:endParaRPr lang="pt-BR" sz="20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6999707" y="4515936"/>
            <a:ext cx="136117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NULL 3000</a:t>
            </a:r>
          </a:p>
          <a:p>
            <a:endParaRPr lang="pt-BR" sz="2000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7110094" y="4575483"/>
            <a:ext cx="400024" cy="2674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5148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8834" y="949762"/>
            <a:ext cx="8871438" cy="5609493"/>
          </a:xfrm>
        </p:spPr>
        <p:txBody>
          <a:bodyPr>
            <a:normAutofit/>
          </a:bodyPr>
          <a:lstStyle/>
          <a:p>
            <a:r>
              <a:rPr lang="pt-BR" sz="2900" b="1" dirty="0">
                <a:solidFill>
                  <a:srgbClr val="00B0F0"/>
                </a:solidFill>
              </a:rPr>
              <a:t>Chamada por Valor </a:t>
            </a:r>
            <a:r>
              <a:rPr lang="pt-BR" sz="2900" b="1" dirty="0">
                <a:solidFill>
                  <a:srgbClr val="FF0000"/>
                </a:solidFill>
              </a:rPr>
              <a:t>ERRO </a:t>
            </a:r>
            <a:r>
              <a:rPr lang="pt-BR" sz="2900" b="1" dirty="0">
                <a:solidFill>
                  <a:srgbClr val="00B0F0"/>
                </a:solidFill>
              </a:rPr>
              <a:t>– exemplo</a:t>
            </a:r>
          </a:p>
          <a:p>
            <a:endParaRPr lang="pt-BR" sz="2000" dirty="0"/>
          </a:p>
          <a:p>
            <a:r>
              <a:rPr lang="en-US" sz="2000" dirty="0"/>
              <a:t>if((p=(</a:t>
            </a:r>
            <a:r>
              <a:rPr lang="en-US" sz="2000" dirty="0" err="1"/>
              <a:t>int</a:t>
            </a:r>
            <a:r>
              <a:rPr lang="en-US" sz="2000" dirty="0"/>
              <a:t>*)</a:t>
            </a:r>
            <a:r>
              <a:rPr lang="en-US" sz="2000" dirty="0" err="1"/>
              <a:t>realloc</a:t>
            </a:r>
            <a:r>
              <a:rPr lang="en-US" sz="2000" dirty="0"/>
              <a:t>(p, tam*</a:t>
            </a: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)))== NULL)</a:t>
            </a:r>
            <a:endParaRPr lang="pt-BR" sz="2000" dirty="0"/>
          </a:p>
          <a:p>
            <a:r>
              <a:rPr lang="en-US" sz="1400" dirty="0"/>
              <a:t>    </a:t>
            </a:r>
            <a:r>
              <a:rPr lang="pt-BR" sz="1400" dirty="0" err="1"/>
              <a:t>exit</a:t>
            </a:r>
            <a:r>
              <a:rPr lang="pt-BR" sz="1400" dirty="0"/>
              <a:t>(1);</a:t>
            </a:r>
          </a:p>
          <a:p>
            <a:endParaRPr lang="pt-BR" sz="1400" dirty="0"/>
          </a:p>
          <a:p>
            <a:r>
              <a:rPr lang="pt-BR" sz="1400" dirty="0" err="1"/>
              <a:t>printf</a:t>
            </a:r>
            <a:r>
              <a:rPr lang="pt-BR" sz="1400" dirty="0"/>
              <a:t>("\n\</a:t>
            </a:r>
            <a:r>
              <a:rPr lang="pt-BR" sz="1400" dirty="0" err="1"/>
              <a:t>nFuncao</a:t>
            </a:r>
            <a:r>
              <a:rPr lang="pt-BR" sz="1400" dirty="0"/>
              <a:t> – depois de alocar");</a:t>
            </a:r>
          </a:p>
          <a:p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nEndereco</a:t>
            </a:r>
            <a:r>
              <a:rPr lang="pt-BR" sz="1400" dirty="0"/>
              <a:t> p = %u - </a:t>
            </a:r>
            <a:r>
              <a:rPr lang="pt-BR" sz="1400" dirty="0" err="1"/>
              <a:t>Conteudo</a:t>
            </a:r>
            <a:r>
              <a:rPr lang="pt-BR" sz="1400" dirty="0"/>
              <a:t> p = %u",&amp;</a:t>
            </a:r>
            <a:r>
              <a:rPr lang="pt-BR" sz="1400" dirty="0" err="1"/>
              <a:t>p,p</a:t>
            </a:r>
            <a:r>
              <a:rPr lang="pt-BR" sz="1400" dirty="0"/>
              <a:t>);</a:t>
            </a:r>
          </a:p>
          <a:p>
            <a:r>
              <a:rPr lang="pt-BR" sz="1400" b="1" dirty="0"/>
              <a:t>	</a:t>
            </a:r>
            <a:r>
              <a:rPr lang="pt-BR" sz="1400" dirty="0" err="1">
                <a:solidFill>
                  <a:srgbClr val="00B0F0"/>
                </a:solidFill>
              </a:rPr>
              <a:t>Endereco</a:t>
            </a:r>
            <a:r>
              <a:rPr lang="pt-BR" sz="1400" dirty="0">
                <a:solidFill>
                  <a:srgbClr val="00B0F0"/>
                </a:solidFill>
              </a:rPr>
              <a:t> p = 4700 - </a:t>
            </a:r>
            <a:r>
              <a:rPr lang="pt-BR" sz="1400" dirty="0" err="1">
                <a:solidFill>
                  <a:srgbClr val="00B0F0"/>
                </a:solidFill>
              </a:rPr>
              <a:t>Conteudo</a:t>
            </a:r>
            <a:r>
              <a:rPr lang="pt-BR" sz="1400" dirty="0">
                <a:solidFill>
                  <a:srgbClr val="00B0F0"/>
                </a:solidFill>
              </a:rPr>
              <a:t> p = 3000 </a:t>
            </a:r>
          </a:p>
          <a:p>
            <a:endParaRPr lang="pt-BR" sz="1400" dirty="0">
              <a:solidFill>
                <a:srgbClr val="00B0F0"/>
              </a:solidFill>
            </a:endParaRPr>
          </a:p>
          <a:p>
            <a:r>
              <a:rPr lang="pt-BR" sz="2000" dirty="0" err="1"/>
              <a:t>return</a:t>
            </a:r>
            <a:r>
              <a:rPr lang="pt-BR" sz="2000" dirty="0"/>
              <a:t> p;</a:t>
            </a:r>
          </a:p>
          <a:p>
            <a:endParaRPr lang="pt-BR" sz="1400" dirty="0">
              <a:solidFill>
                <a:srgbClr val="00B0F0"/>
              </a:solidFill>
            </a:endParaRPr>
          </a:p>
          <a:p>
            <a:r>
              <a:rPr lang="pt-BR" sz="2000" dirty="0"/>
              <a:t>}//aloca</a:t>
            </a:r>
          </a:p>
          <a:p>
            <a:pPr>
              <a:lnSpc>
                <a:spcPct val="150000"/>
              </a:lnSpc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26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Alocação Dinâmica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5135182" y="1462800"/>
            <a:ext cx="4008818" cy="5156776"/>
            <a:chOff x="4356587" y="1073485"/>
            <a:chExt cx="4008818" cy="5156776"/>
          </a:xfrm>
        </p:grpSpPr>
        <p:grpSp>
          <p:nvGrpSpPr>
            <p:cNvPr id="6" name="Agrupar 5"/>
            <p:cNvGrpSpPr/>
            <p:nvPr/>
          </p:nvGrpSpPr>
          <p:grpSpPr>
            <a:xfrm>
              <a:off x="6028926" y="1177855"/>
              <a:ext cx="1698063" cy="5052406"/>
              <a:chOff x="3722967" y="1330553"/>
              <a:chExt cx="1698063" cy="5052406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3732333" y="1330553"/>
                <a:ext cx="1679331" cy="50524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3735270" y="1390967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3732332" y="165557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3732331" y="193048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732333" y="221373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3729396" y="310264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3722967" y="2823290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732333" y="251238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3732333" y="430874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3741699" y="5028808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/>
            <p:cNvSpPr txBox="1"/>
            <p:nvPr/>
          </p:nvSpPr>
          <p:spPr>
            <a:xfrm>
              <a:off x="5390510" y="1146463"/>
              <a:ext cx="781443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900" dirty="0"/>
                <a:t>3000</a:t>
              </a:r>
            </a:p>
            <a:p>
              <a:endParaRPr lang="pt-BR" sz="20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448623" y="4810152"/>
              <a:ext cx="916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ptr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531511" y="4567568"/>
              <a:ext cx="10905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 NULL  </a:t>
              </a:r>
            </a:p>
          </p:txBody>
        </p:sp>
        <p:cxnSp>
          <p:nvCxnSpPr>
            <p:cNvPr id="10" name="Conector de Seta Reta 9"/>
            <p:cNvCxnSpPr/>
            <p:nvPr/>
          </p:nvCxnSpPr>
          <p:spPr>
            <a:xfrm>
              <a:off x="4356587" y="1365743"/>
              <a:ext cx="105507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4600116" y="1073485"/>
              <a:ext cx="569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p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392385" y="1221232"/>
              <a:ext cx="88349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 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 </a:t>
              </a:r>
            </a:p>
            <a:p>
              <a:r>
                <a:rPr lang="pt-BR" dirty="0"/>
                <a:t>       </a:t>
              </a:r>
            </a:p>
            <a:p>
              <a:endParaRPr lang="pt-BR" dirty="0"/>
            </a:p>
          </p:txBody>
        </p:sp>
      </p:grpSp>
      <p:cxnSp>
        <p:nvCxnSpPr>
          <p:cNvPr id="23" name="Conector reto 22"/>
          <p:cNvCxnSpPr/>
          <p:nvPr/>
        </p:nvCxnSpPr>
        <p:spPr>
          <a:xfrm flipV="1">
            <a:off x="6735597" y="2726734"/>
            <a:ext cx="1823178" cy="578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6169105" y="5215741"/>
            <a:ext cx="7814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5000</a:t>
            </a:r>
          </a:p>
          <a:p>
            <a:endParaRPr lang="pt-BR" sz="2000" dirty="0"/>
          </a:p>
        </p:txBody>
      </p:sp>
      <p:sp>
        <p:nvSpPr>
          <p:cNvPr id="27" name="Chave Direita 26"/>
          <p:cNvSpPr/>
          <p:nvPr/>
        </p:nvSpPr>
        <p:spPr>
          <a:xfrm>
            <a:off x="8558775" y="1647466"/>
            <a:ext cx="366391" cy="1044853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8227218" y="4473567"/>
            <a:ext cx="91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6208899" y="4478400"/>
            <a:ext cx="7814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4700</a:t>
            </a:r>
          </a:p>
          <a:p>
            <a:endParaRPr lang="pt-BR" sz="20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6999707" y="4515936"/>
            <a:ext cx="136117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NULL 3000</a:t>
            </a:r>
          </a:p>
          <a:p>
            <a:endParaRPr lang="pt-BR" sz="2000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7110094" y="4575483"/>
            <a:ext cx="400024" cy="2674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317376" y="3825957"/>
            <a:ext cx="400024" cy="2674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317376" y="3825958"/>
            <a:ext cx="400024" cy="2674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6813950" y="4449931"/>
            <a:ext cx="2000370" cy="4833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130397" y="4310213"/>
            <a:ext cx="1503485" cy="4833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8890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376" y="992391"/>
            <a:ext cx="8871438" cy="5609493"/>
          </a:xfrm>
        </p:spPr>
        <p:txBody>
          <a:bodyPr>
            <a:normAutofit/>
          </a:bodyPr>
          <a:lstStyle/>
          <a:p>
            <a:r>
              <a:rPr lang="pt-BR" sz="2900" b="1" dirty="0">
                <a:solidFill>
                  <a:srgbClr val="00B0F0"/>
                </a:solidFill>
              </a:rPr>
              <a:t>Chamada por Valor – exemplo</a:t>
            </a:r>
          </a:p>
          <a:p>
            <a:endParaRPr lang="pt-BR" sz="2000" dirty="0"/>
          </a:p>
          <a:p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nMain</a:t>
            </a:r>
            <a:r>
              <a:rPr lang="pt-BR" sz="1400" dirty="0"/>
              <a:t> - antes de alocar");</a:t>
            </a:r>
          </a:p>
          <a:p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nEndereco</a:t>
            </a:r>
            <a:r>
              <a:rPr lang="pt-BR" sz="1400" dirty="0"/>
              <a:t> </a:t>
            </a:r>
            <a:r>
              <a:rPr lang="pt-BR" sz="1400" dirty="0" err="1"/>
              <a:t>ptr</a:t>
            </a:r>
            <a:r>
              <a:rPr lang="pt-BR" sz="1400" dirty="0"/>
              <a:t> = %u - </a:t>
            </a:r>
            <a:r>
              <a:rPr lang="pt-BR" sz="1400" dirty="0" err="1"/>
              <a:t>Conteudo</a:t>
            </a:r>
            <a:r>
              <a:rPr lang="pt-BR" sz="1400" dirty="0"/>
              <a:t> </a:t>
            </a:r>
            <a:r>
              <a:rPr lang="pt-BR" sz="1400" dirty="0" err="1"/>
              <a:t>ptr</a:t>
            </a:r>
            <a:r>
              <a:rPr lang="pt-BR" sz="1400" dirty="0"/>
              <a:t> = %u",&amp;</a:t>
            </a:r>
            <a:r>
              <a:rPr lang="pt-BR" sz="1400" dirty="0" err="1"/>
              <a:t>ptr,ptr</a:t>
            </a:r>
            <a:r>
              <a:rPr lang="pt-BR" sz="1400" dirty="0"/>
              <a:t>);  </a:t>
            </a:r>
          </a:p>
          <a:p>
            <a:r>
              <a:rPr lang="pt-BR" sz="1400" dirty="0">
                <a:solidFill>
                  <a:srgbClr val="00B0F0"/>
                </a:solidFill>
              </a:rPr>
              <a:t>            </a:t>
            </a:r>
            <a:r>
              <a:rPr lang="pt-BR" sz="1400" dirty="0" err="1">
                <a:solidFill>
                  <a:srgbClr val="00B0F0"/>
                </a:solidFill>
              </a:rPr>
              <a:t>Endereco</a:t>
            </a:r>
            <a:r>
              <a:rPr lang="pt-BR" sz="1400" dirty="0">
                <a:solidFill>
                  <a:srgbClr val="00B0F0"/>
                </a:solidFill>
              </a:rPr>
              <a:t> </a:t>
            </a:r>
            <a:r>
              <a:rPr lang="pt-BR" sz="1400" dirty="0" err="1">
                <a:solidFill>
                  <a:srgbClr val="00B0F0"/>
                </a:solidFill>
              </a:rPr>
              <a:t>ptr</a:t>
            </a:r>
            <a:r>
              <a:rPr lang="pt-BR" sz="1400" dirty="0">
                <a:solidFill>
                  <a:srgbClr val="00B0F0"/>
                </a:solidFill>
              </a:rPr>
              <a:t> = 5000 - </a:t>
            </a:r>
            <a:r>
              <a:rPr lang="pt-BR" sz="1400" dirty="0" err="1">
                <a:solidFill>
                  <a:srgbClr val="00B0F0"/>
                </a:solidFill>
              </a:rPr>
              <a:t>Conteudo</a:t>
            </a:r>
            <a:r>
              <a:rPr lang="pt-BR" sz="1400" dirty="0">
                <a:solidFill>
                  <a:srgbClr val="00B0F0"/>
                </a:solidFill>
              </a:rPr>
              <a:t> </a:t>
            </a:r>
            <a:r>
              <a:rPr lang="pt-BR" sz="1400" dirty="0" err="1">
                <a:solidFill>
                  <a:srgbClr val="00B0F0"/>
                </a:solidFill>
              </a:rPr>
              <a:t>ptr</a:t>
            </a:r>
            <a:r>
              <a:rPr lang="pt-BR" sz="1400" dirty="0">
                <a:solidFill>
                  <a:srgbClr val="00B0F0"/>
                </a:solidFill>
              </a:rPr>
              <a:t> = 0   (NULL)</a:t>
            </a:r>
          </a:p>
          <a:p>
            <a:r>
              <a:rPr lang="pt-BR" sz="1400" b="1" dirty="0"/>
              <a:t>aloca(</a:t>
            </a:r>
            <a:r>
              <a:rPr lang="pt-BR" sz="1400" b="1" dirty="0" err="1"/>
              <a:t>ptr</a:t>
            </a:r>
            <a:r>
              <a:rPr lang="pt-BR" sz="1400" b="1" dirty="0"/>
              <a:t>, 1);</a:t>
            </a:r>
          </a:p>
          <a:p>
            <a:endParaRPr lang="pt-BR" sz="1400" dirty="0"/>
          </a:p>
          <a:p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nMain</a:t>
            </a:r>
            <a:r>
              <a:rPr lang="pt-BR" sz="1400" dirty="0"/>
              <a:t> - depois de alocar");</a:t>
            </a:r>
          </a:p>
          <a:p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nEndereco</a:t>
            </a:r>
            <a:r>
              <a:rPr lang="pt-BR" sz="1400" dirty="0"/>
              <a:t> </a:t>
            </a:r>
            <a:r>
              <a:rPr lang="pt-BR" sz="1400" dirty="0" err="1"/>
              <a:t>ptr</a:t>
            </a:r>
            <a:r>
              <a:rPr lang="pt-BR" sz="1400" dirty="0"/>
              <a:t> = %u - </a:t>
            </a:r>
            <a:r>
              <a:rPr lang="pt-BR" sz="1400" dirty="0" err="1"/>
              <a:t>Conteudo</a:t>
            </a:r>
            <a:r>
              <a:rPr lang="pt-BR" sz="1400" dirty="0"/>
              <a:t> </a:t>
            </a:r>
            <a:r>
              <a:rPr lang="pt-BR" sz="1400" dirty="0" err="1"/>
              <a:t>ptr</a:t>
            </a:r>
            <a:r>
              <a:rPr lang="pt-BR" sz="1400" dirty="0"/>
              <a:t> = %u",&amp;</a:t>
            </a:r>
            <a:r>
              <a:rPr lang="pt-BR" sz="1400" dirty="0" err="1"/>
              <a:t>ptr,ptr</a:t>
            </a:r>
            <a:r>
              <a:rPr lang="pt-BR" sz="1400" dirty="0"/>
              <a:t>);  </a:t>
            </a:r>
          </a:p>
          <a:p>
            <a:r>
              <a:rPr lang="pt-BR" sz="1400" dirty="0">
                <a:solidFill>
                  <a:srgbClr val="00B0F0"/>
                </a:solidFill>
              </a:rPr>
              <a:t>            </a:t>
            </a:r>
            <a:r>
              <a:rPr lang="pt-BR" sz="1400" dirty="0" err="1">
                <a:solidFill>
                  <a:srgbClr val="00B0F0"/>
                </a:solidFill>
              </a:rPr>
              <a:t>Endereco</a:t>
            </a:r>
            <a:r>
              <a:rPr lang="pt-BR" sz="1400" dirty="0">
                <a:solidFill>
                  <a:srgbClr val="00B0F0"/>
                </a:solidFill>
              </a:rPr>
              <a:t> </a:t>
            </a:r>
            <a:r>
              <a:rPr lang="pt-BR" sz="1400" dirty="0" err="1">
                <a:solidFill>
                  <a:srgbClr val="00B0F0"/>
                </a:solidFill>
              </a:rPr>
              <a:t>ptr</a:t>
            </a:r>
            <a:r>
              <a:rPr lang="pt-BR" sz="1400" dirty="0">
                <a:solidFill>
                  <a:srgbClr val="00B0F0"/>
                </a:solidFill>
              </a:rPr>
              <a:t> = 5000 - </a:t>
            </a:r>
            <a:r>
              <a:rPr lang="pt-BR" sz="1400" dirty="0" err="1">
                <a:solidFill>
                  <a:srgbClr val="00B0F0"/>
                </a:solidFill>
              </a:rPr>
              <a:t>Conteudo</a:t>
            </a:r>
            <a:r>
              <a:rPr lang="pt-BR" sz="1400" dirty="0">
                <a:solidFill>
                  <a:srgbClr val="00B0F0"/>
                </a:solidFill>
              </a:rPr>
              <a:t> </a:t>
            </a:r>
            <a:r>
              <a:rPr lang="pt-BR" sz="1400" dirty="0" err="1">
                <a:solidFill>
                  <a:srgbClr val="00B0F0"/>
                </a:solidFill>
              </a:rPr>
              <a:t>ptr</a:t>
            </a:r>
            <a:r>
              <a:rPr lang="pt-BR" sz="1400" dirty="0">
                <a:solidFill>
                  <a:srgbClr val="00B0F0"/>
                </a:solidFill>
              </a:rPr>
              <a:t> = 0   (NULL)</a:t>
            </a:r>
          </a:p>
          <a:p>
            <a:endParaRPr lang="pt-BR" sz="1400" dirty="0">
              <a:solidFill>
                <a:srgbClr val="00B0F0"/>
              </a:solidFill>
            </a:endParaRPr>
          </a:p>
          <a:p>
            <a:endParaRPr lang="pt-BR" sz="1400" dirty="0">
              <a:solidFill>
                <a:srgbClr val="00B0F0"/>
              </a:solidFill>
            </a:endParaRPr>
          </a:p>
          <a:p>
            <a:endParaRPr lang="pt-BR" sz="1400" dirty="0">
              <a:solidFill>
                <a:srgbClr val="00B0F0"/>
              </a:solidFill>
            </a:endParaRPr>
          </a:p>
          <a:p>
            <a:endParaRPr lang="pt-BR" sz="1400" dirty="0">
              <a:solidFill>
                <a:srgbClr val="00B0F0"/>
              </a:solidFill>
            </a:endParaRPr>
          </a:p>
          <a:p>
            <a:endParaRPr lang="pt-BR" sz="14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26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Alocação Dinâmica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6169105" y="1535778"/>
            <a:ext cx="2974895" cy="5083798"/>
            <a:chOff x="5390510" y="1146463"/>
            <a:chExt cx="2974895" cy="5083798"/>
          </a:xfrm>
        </p:grpSpPr>
        <p:grpSp>
          <p:nvGrpSpPr>
            <p:cNvPr id="6" name="Agrupar 5"/>
            <p:cNvGrpSpPr/>
            <p:nvPr/>
          </p:nvGrpSpPr>
          <p:grpSpPr>
            <a:xfrm>
              <a:off x="6028926" y="1177855"/>
              <a:ext cx="1698063" cy="5052406"/>
              <a:chOff x="3722967" y="1330553"/>
              <a:chExt cx="1698063" cy="5052406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3732333" y="1330553"/>
                <a:ext cx="1679331" cy="50524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3735270" y="1390967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3732332" y="165557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3732331" y="193048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732333" y="221373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3729396" y="310264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3722967" y="2823290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732333" y="251238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3732333" y="430874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3741699" y="5028808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/>
            <p:cNvSpPr txBox="1"/>
            <p:nvPr/>
          </p:nvSpPr>
          <p:spPr>
            <a:xfrm>
              <a:off x="5390510" y="1146463"/>
              <a:ext cx="781443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900" dirty="0"/>
                <a:t>3000</a:t>
              </a:r>
            </a:p>
            <a:p>
              <a:endParaRPr lang="pt-BR" sz="20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448623" y="4810152"/>
              <a:ext cx="916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ptr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475059" y="4567568"/>
              <a:ext cx="11470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 NULL   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392385" y="1221232"/>
              <a:ext cx="88349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 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</a:t>
              </a:r>
            </a:p>
            <a:p>
              <a:r>
                <a:rPr lang="pt-BR" dirty="0"/>
                <a:t>       </a:t>
              </a:r>
            </a:p>
            <a:p>
              <a:r>
                <a:rPr lang="pt-BR" dirty="0"/>
                <a:t>       </a:t>
              </a:r>
            </a:p>
            <a:p>
              <a:endParaRPr lang="pt-BR" dirty="0"/>
            </a:p>
          </p:txBody>
        </p:sp>
      </p:grpSp>
      <p:cxnSp>
        <p:nvCxnSpPr>
          <p:cNvPr id="23" name="Conector reto 22"/>
          <p:cNvCxnSpPr/>
          <p:nvPr/>
        </p:nvCxnSpPr>
        <p:spPr>
          <a:xfrm flipV="1">
            <a:off x="6735597" y="2726734"/>
            <a:ext cx="1823178" cy="578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6169105" y="5215741"/>
            <a:ext cx="7814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5000</a:t>
            </a:r>
          </a:p>
          <a:p>
            <a:endParaRPr lang="pt-BR" sz="2000" dirty="0"/>
          </a:p>
        </p:txBody>
      </p:sp>
      <p:sp>
        <p:nvSpPr>
          <p:cNvPr id="27" name="Chave Direita 26"/>
          <p:cNvSpPr/>
          <p:nvPr/>
        </p:nvSpPr>
        <p:spPr>
          <a:xfrm>
            <a:off x="8558775" y="1647466"/>
            <a:ext cx="366391" cy="1044853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0051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 </a:t>
            </a: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Resumo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085098412"/>
              </p:ext>
            </p:extLst>
          </p:nvPr>
        </p:nvGraphicFramePr>
        <p:xfrm>
          <a:off x="457200" y="1322773"/>
          <a:ext cx="7799033" cy="4803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4580" name="Picture 4" descr="Resultado de imagem para icon problem solvi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19342" y="15033"/>
            <a:ext cx="1624658" cy="16246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1227827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Vamos fazer um Exemplo??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F78C41-13B8-436E-A70B-3D6A4F17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77" y="1890944"/>
            <a:ext cx="8673480" cy="325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90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901611"/>
            <a:ext cx="8369423" cy="539822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Alocando Espaço durante a Compilação</a:t>
            </a:r>
          </a:p>
          <a:p>
            <a:endParaRPr lang="pt-BR" sz="2000" dirty="0"/>
          </a:p>
          <a:p>
            <a:r>
              <a:rPr lang="pt-BR" dirty="0" err="1"/>
              <a:t>int</a:t>
            </a:r>
            <a:r>
              <a:rPr lang="pt-BR" dirty="0"/>
              <a:t>  lista[10];</a:t>
            </a:r>
          </a:p>
          <a:p>
            <a:r>
              <a:rPr lang="pt-BR" dirty="0" err="1"/>
              <a:t>int</a:t>
            </a:r>
            <a:r>
              <a:rPr lang="pt-BR" dirty="0"/>
              <a:t>  lista[     ] = {1,2,3,4,5,6,7,8,9,10};</a:t>
            </a:r>
          </a:p>
          <a:p>
            <a:endParaRPr lang="pt-BR" dirty="0"/>
          </a:p>
          <a:p>
            <a:pPr algn="just"/>
            <a:r>
              <a:rPr lang="pt-BR" dirty="0"/>
              <a:t>Este método de alocação de espaço para a armazenagem é ótimo quando sabemos o que será necessário enquanto o programa ainda está sendo escrito. Mas, e se as necessidades de armazenagem do programa não forem </a:t>
            </a:r>
            <a:r>
              <a:rPr lang="pt-BR" dirty="0">
                <a:solidFill>
                  <a:srgbClr val="00B0F0"/>
                </a:solidFill>
              </a:rPr>
              <a:t>pré-fixadas</a:t>
            </a:r>
            <a:r>
              <a:rPr lang="pt-BR" dirty="0"/>
              <a:t>, dependendo dos dados fornecidos pelo usuário ou de outros fatores que não possam ser previstos antecipadamente? Nesse caso, usaremos funções que permitem alocar espaço de armazenagem "</a:t>
            </a:r>
            <a:r>
              <a:rPr lang="pt-BR" dirty="0">
                <a:solidFill>
                  <a:srgbClr val="00B0F0"/>
                </a:solidFill>
              </a:rPr>
              <a:t>em tempo real</a:t>
            </a:r>
            <a:r>
              <a:rPr lang="pt-BR" dirty="0"/>
              <a:t>".</a:t>
            </a:r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063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Alocação Dinâmica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02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984738"/>
            <a:ext cx="8369423" cy="5398221"/>
          </a:xfrm>
        </p:spPr>
        <p:txBody>
          <a:bodyPr>
            <a:normAutofit/>
          </a:bodyPr>
          <a:lstStyle/>
          <a:p>
            <a:r>
              <a:rPr lang="pt-BR" b="1" dirty="0" err="1">
                <a:solidFill>
                  <a:srgbClr val="00B0F0"/>
                </a:solidFill>
              </a:rPr>
              <a:t>Heap</a:t>
            </a:r>
            <a:endParaRPr lang="pt-BR" b="1" dirty="0">
              <a:solidFill>
                <a:srgbClr val="00B0F0"/>
              </a:solidFill>
            </a:endParaRPr>
          </a:p>
          <a:p>
            <a:pPr algn="just"/>
            <a:endParaRPr lang="pt-BR" sz="2200" dirty="0"/>
          </a:p>
          <a:p>
            <a:r>
              <a:rPr lang="pt-BR" dirty="0"/>
              <a:t>O </a:t>
            </a:r>
            <a:r>
              <a:rPr lang="pt-BR" dirty="0" err="1"/>
              <a:t>heap</a:t>
            </a:r>
            <a:r>
              <a:rPr lang="pt-BR" dirty="0"/>
              <a:t> ou área de alocação dinâmica consiste de toda a memória disponível que não foi usada para um outro propósito. Em outras palavras, o </a:t>
            </a:r>
            <a:r>
              <a:rPr lang="pt-BR" dirty="0" err="1"/>
              <a:t>heap</a:t>
            </a:r>
            <a:r>
              <a:rPr lang="pt-BR" dirty="0"/>
              <a:t> é simplesmente o resto da memória.</a:t>
            </a:r>
          </a:p>
          <a:p>
            <a:endParaRPr lang="pt-BR" dirty="0"/>
          </a:p>
          <a:p>
            <a:r>
              <a:rPr lang="pt-BR" dirty="0"/>
              <a:t>A linguagem C oferece um conjunto de funções que permitem a alocação ou liberação dinâmica de memória do </a:t>
            </a:r>
            <a:r>
              <a:rPr lang="pt-BR" dirty="0" err="1"/>
              <a:t>heap</a:t>
            </a:r>
            <a:r>
              <a:rPr lang="pt-BR" dirty="0"/>
              <a:t>, como : </a:t>
            </a:r>
            <a:r>
              <a:rPr lang="pt-BR" dirty="0" err="1">
                <a:solidFill>
                  <a:srgbClr val="00B0F0"/>
                </a:solidFill>
              </a:rPr>
              <a:t>malloc</a:t>
            </a:r>
            <a:r>
              <a:rPr lang="pt-BR" dirty="0">
                <a:solidFill>
                  <a:srgbClr val="00B0F0"/>
                </a:solidFill>
              </a:rPr>
              <a:t>( ), </a:t>
            </a:r>
            <a:r>
              <a:rPr lang="pt-BR" dirty="0" err="1">
                <a:solidFill>
                  <a:srgbClr val="00B0F0"/>
                </a:solidFill>
              </a:rPr>
              <a:t>calloc</a:t>
            </a:r>
            <a:r>
              <a:rPr lang="pt-BR" dirty="0">
                <a:solidFill>
                  <a:srgbClr val="00B0F0"/>
                </a:solidFill>
              </a:rPr>
              <a:t>( ), </a:t>
            </a:r>
            <a:r>
              <a:rPr lang="pt-BR" dirty="0" err="1">
                <a:solidFill>
                  <a:srgbClr val="00B0F0"/>
                </a:solidFill>
              </a:rPr>
              <a:t>realloc</a:t>
            </a:r>
            <a:r>
              <a:rPr lang="pt-BR" dirty="0">
                <a:solidFill>
                  <a:srgbClr val="00B0F0"/>
                </a:solidFill>
              </a:rPr>
              <a:t>( ) e </a:t>
            </a:r>
            <a:r>
              <a:rPr lang="pt-BR" dirty="0" err="1">
                <a:solidFill>
                  <a:srgbClr val="00B0F0"/>
                </a:solidFill>
              </a:rPr>
              <a:t>free</a:t>
            </a:r>
            <a:r>
              <a:rPr lang="pt-BR" dirty="0">
                <a:solidFill>
                  <a:srgbClr val="00B0F0"/>
                </a:solidFill>
              </a:rPr>
              <a:t>( )</a:t>
            </a:r>
            <a:r>
              <a:rPr lang="pt-BR" dirty="0"/>
              <a:t>.</a:t>
            </a:r>
          </a:p>
          <a:p>
            <a:pPr algn="just"/>
            <a:endParaRPr lang="pt-BR" sz="22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Alocação Dinâmica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786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984738"/>
            <a:ext cx="8369423" cy="539822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Alocando Espaço durante a Execução do Programa</a:t>
            </a:r>
          </a:p>
          <a:p>
            <a:pPr algn="just"/>
            <a:endParaRPr lang="pt-BR" sz="1800" dirty="0"/>
          </a:p>
          <a:p>
            <a:pPr algn="just"/>
            <a:r>
              <a:rPr lang="pt-BR" sz="2200" dirty="0"/>
              <a:t>A função </a:t>
            </a:r>
            <a:r>
              <a:rPr lang="pt-BR" sz="2200" dirty="0" err="1">
                <a:solidFill>
                  <a:srgbClr val="00B0F0"/>
                </a:solidFill>
              </a:rPr>
              <a:t>malloc</a:t>
            </a:r>
            <a:r>
              <a:rPr lang="pt-BR" sz="2200" dirty="0">
                <a:solidFill>
                  <a:srgbClr val="00B0F0"/>
                </a:solidFill>
              </a:rPr>
              <a:t>( ) </a:t>
            </a:r>
            <a:r>
              <a:rPr lang="pt-BR" sz="2200" dirty="0"/>
              <a:t>é uma das funções de alocação da memória em C. Ao chamar esta função, devemos especificar o número de bytes necessários, </a:t>
            </a:r>
            <a:r>
              <a:rPr lang="pt-BR" sz="2200" dirty="0" err="1"/>
              <a:t>malloc</a:t>
            </a:r>
            <a:r>
              <a:rPr lang="pt-BR" sz="2200" dirty="0"/>
              <a:t>( ) localiza e reserva um bloco de memória de tamanho apropriado e </a:t>
            </a:r>
            <a:r>
              <a:rPr lang="pt-BR" sz="2200" b="1" dirty="0"/>
              <a:t>retorna o endereço do primeiro byte desse bloco</a:t>
            </a:r>
            <a:r>
              <a:rPr lang="pt-BR" sz="2200" dirty="0"/>
              <a:t>.</a:t>
            </a:r>
          </a:p>
          <a:p>
            <a:pPr algn="just"/>
            <a:endParaRPr lang="pt-BR" sz="1800" dirty="0"/>
          </a:p>
          <a:p>
            <a:pPr algn="just"/>
            <a:r>
              <a:rPr lang="pt-BR" sz="2200" dirty="0"/>
              <a:t>A função </a:t>
            </a:r>
            <a:r>
              <a:rPr lang="pt-BR" sz="2200" dirty="0" err="1"/>
              <a:t>malloc</a:t>
            </a:r>
            <a:r>
              <a:rPr lang="pt-BR" sz="2200" dirty="0"/>
              <a:t>( ) retorna um endereço, e seu tipo de retorno é um ponteiro para o tipo </a:t>
            </a:r>
            <a:r>
              <a:rPr lang="pt-BR" sz="2200" dirty="0" err="1">
                <a:solidFill>
                  <a:srgbClr val="00B0F0"/>
                </a:solidFill>
              </a:rPr>
              <a:t>void</a:t>
            </a:r>
            <a:r>
              <a:rPr lang="pt-BR" sz="2200" dirty="0"/>
              <a:t>. Por que </a:t>
            </a:r>
            <a:r>
              <a:rPr lang="pt-BR" sz="2200" dirty="0" err="1"/>
              <a:t>void</a:t>
            </a:r>
            <a:r>
              <a:rPr lang="pt-BR" sz="2200" dirty="0"/>
              <a:t> ? Porque um ponteiro para dados do tipo </a:t>
            </a:r>
            <a:r>
              <a:rPr lang="pt-BR" sz="2200" dirty="0" err="1"/>
              <a:t>void</a:t>
            </a:r>
            <a:r>
              <a:rPr lang="pt-BR" sz="2200" dirty="0"/>
              <a:t> é compatível com todos os tipos de dados, i.e., ele é </a:t>
            </a:r>
            <a:r>
              <a:rPr lang="pt-BR" sz="2200" dirty="0">
                <a:solidFill>
                  <a:srgbClr val="00B0F0"/>
                </a:solidFill>
              </a:rPr>
              <a:t>genérico</a:t>
            </a:r>
            <a:r>
              <a:rPr lang="pt-BR" sz="2200" dirty="0"/>
              <a:t>. Como a memória alocada por </a:t>
            </a:r>
            <a:r>
              <a:rPr lang="pt-BR" sz="2200" dirty="0" err="1"/>
              <a:t>malloc</a:t>
            </a:r>
            <a:r>
              <a:rPr lang="pt-BR" sz="2200" dirty="0"/>
              <a:t>( ) pode ser usada para armazenar qualquer dos tipos de dados válidos em C, o tipo de retorno </a:t>
            </a:r>
            <a:r>
              <a:rPr lang="pt-BR" sz="2200" dirty="0" err="1"/>
              <a:t>void</a:t>
            </a:r>
            <a:r>
              <a:rPr lang="pt-BR" sz="2200" dirty="0"/>
              <a:t> é o mais apropriado.</a:t>
            </a:r>
          </a:p>
          <a:p>
            <a:pPr>
              <a:lnSpc>
                <a:spcPct val="150000"/>
              </a:lnSpc>
            </a:pPr>
            <a:endParaRPr lang="pt-BR" sz="2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Alocação Dinâmica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403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 fontScale="77500" lnSpcReduction="20000"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Função </a:t>
            </a:r>
            <a:r>
              <a:rPr lang="pt-BR" b="1" dirty="0" err="1">
                <a:solidFill>
                  <a:srgbClr val="00B0F0"/>
                </a:solidFill>
              </a:rPr>
              <a:t>malloc</a:t>
            </a:r>
            <a:r>
              <a:rPr lang="pt-BR" b="1" dirty="0">
                <a:solidFill>
                  <a:srgbClr val="00B0F0"/>
                </a:solidFill>
              </a:rPr>
              <a:t>( )</a:t>
            </a:r>
          </a:p>
          <a:p>
            <a:r>
              <a:rPr lang="pt-BR" b="1" dirty="0"/>
              <a:t>Arquivo de cabeçalho</a:t>
            </a:r>
            <a:r>
              <a:rPr lang="pt-BR" dirty="0"/>
              <a:t>:	</a:t>
            </a:r>
            <a:r>
              <a:rPr lang="pt-BR" dirty="0" err="1"/>
              <a:t>stdlib.h</a:t>
            </a:r>
            <a:endParaRPr lang="pt-BR" dirty="0"/>
          </a:p>
          <a:p>
            <a:r>
              <a:rPr lang="pt-BR" b="1" dirty="0"/>
              <a:t>sintaxe:</a:t>
            </a:r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*	</a:t>
            </a:r>
            <a:r>
              <a:rPr lang="pt-BR" dirty="0" err="1"/>
              <a:t>malloc</a:t>
            </a:r>
            <a:r>
              <a:rPr lang="pt-BR" dirty="0"/>
              <a:t>(tamanho);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onde:</a:t>
            </a:r>
          </a:p>
          <a:p>
            <a:r>
              <a:rPr lang="pt-BR" b="1" dirty="0"/>
              <a:t>tamanho</a:t>
            </a:r>
            <a:r>
              <a:rPr lang="pt-BR" dirty="0"/>
              <a:t> – corresponde a um inteiro sem sinal, que representa a quantidade em bytes de memória requerida.</a:t>
            </a:r>
          </a:p>
          <a:p>
            <a:endParaRPr lang="pt-BR" dirty="0"/>
          </a:p>
          <a:p>
            <a:pPr algn="just"/>
            <a:r>
              <a:rPr lang="pt-BR" dirty="0"/>
              <a:t>A cada chamada de </a:t>
            </a:r>
            <a:r>
              <a:rPr lang="pt-BR" dirty="0" err="1"/>
              <a:t>malloc</a:t>
            </a:r>
            <a:r>
              <a:rPr lang="pt-BR" dirty="0"/>
              <a:t>( ) devemos informar o tamanho do bloco que queremos guardar. Esta informação pode ser conhecida do programador ou podemos utilizar o operador unário chamado </a:t>
            </a:r>
            <a:r>
              <a:rPr lang="pt-BR" b="1" dirty="0" err="1"/>
              <a:t>sizeof</a:t>
            </a:r>
            <a:r>
              <a:rPr lang="pt-BR" b="1" dirty="0"/>
              <a:t>( )</a:t>
            </a:r>
            <a:r>
              <a:rPr lang="pt-BR" dirty="0"/>
              <a:t>, que fornece um inteiro, igual ao tamanho, em bytes, da variável ou do tipo do dado em questão.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função </a:t>
            </a:r>
            <a:r>
              <a:rPr lang="pt-BR" dirty="0" err="1"/>
              <a:t>malloc</a:t>
            </a:r>
            <a:r>
              <a:rPr lang="pt-BR" dirty="0"/>
              <a:t>( ) retorna um ponteiro para o primeiro byte do bloco de memória alocado. Quando é incapaz de alocar a quantidade solicitada de memória, seu retorno é nulo (NULL). </a:t>
            </a:r>
            <a:r>
              <a:rPr lang="pt-BR" dirty="0">
                <a:solidFill>
                  <a:srgbClr val="00B0F0"/>
                </a:solidFill>
              </a:rPr>
              <a:t>Sempre que tentarmos alocar memória, mesmo que seja uma pequena quantidade, devemos verificar o valor de retorno</a:t>
            </a:r>
            <a:r>
              <a:rPr lang="pt-BR" dirty="0"/>
              <a:t>.</a:t>
            </a:r>
          </a:p>
          <a:p>
            <a:endParaRPr lang="pt-BR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Alocação Dinâmica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62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589884"/>
            <a:ext cx="8484577" cy="5838093"/>
          </a:xfrm>
        </p:spPr>
        <p:txBody>
          <a:bodyPr>
            <a:noAutofit/>
          </a:bodyPr>
          <a:lstStyle/>
          <a:p>
            <a:r>
              <a:rPr lang="pt-BR" sz="1800" b="1" dirty="0">
                <a:solidFill>
                  <a:srgbClr val="00B0F0"/>
                </a:solidFill>
              </a:rPr>
              <a:t>Função </a:t>
            </a:r>
            <a:r>
              <a:rPr lang="pt-BR" sz="1800" b="1" dirty="0" err="1">
                <a:solidFill>
                  <a:srgbClr val="00B0F0"/>
                </a:solidFill>
              </a:rPr>
              <a:t>malloc</a:t>
            </a:r>
            <a:r>
              <a:rPr lang="pt-BR" sz="1800" b="1" dirty="0">
                <a:solidFill>
                  <a:srgbClr val="00B0F0"/>
                </a:solidFill>
              </a:rPr>
              <a:t>( ) – exemplo</a:t>
            </a:r>
          </a:p>
          <a:p>
            <a:endParaRPr lang="pt-BR" sz="1000" b="1" dirty="0">
              <a:solidFill>
                <a:srgbClr val="00B0F0"/>
              </a:solidFill>
            </a:endParaRPr>
          </a:p>
          <a:p>
            <a:pPr algn="just"/>
            <a:r>
              <a:rPr lang="pt-BR" sz="1800" dirty="0"/>
              <a:t>Alocar memória para armazenar 1 única variável do tipo char. </a:t>
            </a:r>
          </a:p>
          <a:p>
            <a:pPr algn="just"/>
            <a:endParaRPr lang="pt-BR" sz="1000" dirty="0"/>
          </a:p>
          <a:p>
            <a:pPr algn="just"/>
            <a:r>
              <a:rPr lang="pt-BR" sz="1800" dirty="0"/>
              <a:t>1º) declaramos um ponteiro junto com o tipo char:</a:t>
            </a:r>
          </a:p>
          <a:p>
            <a:pPr algn="just"/>
            <a:endParaRPr lang="pt-BR" sz="1000" dirty="0"/>
          </a:p>
          <a:p>
            <a:pPr algn="ctr"/>
            <a:r>
              <a:rPr lang="pt-BR" sz="1800" dirty="0"/>
              <a:t>char *</a:t>
            </a:r>
            <a:r>
              <a:rPr lang="pt-BR" sz="1800" dirty="0" err="1"/>
              <a:t>ptr</a:t>
            </a:r>
            <a:r>
              <a:rPr lang="pt-BR" sz="1800" dirty="0"/>
              <a:t>;</a:t>
            </a:r>
          </a:p>
          <a:p>
            <a:pPr algn="just"/>
            <a:endParaRPr lang="pt-BR" sz="1000" dirty="0"/>
          </a:p>
          <a:p>
            <a:pPr algn="just"/>
            <a:r>
              <a:rPr lang="pt-BR" sz="1800" dirty="0"/>
              <a:t>2º) chamamos </a:t>
            </a:r>
            <a:r>
              <a:rPr lang="pt-BR" sz="1800" dirty="0" err="1"/>
              <a:t>malloc</a:t>
            </a:r>
            <a:r>
              <a:rPr lang="pt-BR" sz="1800" dirty="0"/>
              <a:t>( ) passando o tamanho de memória desejado. Como o tipo char ocupa somente 1 byte, precisamos de um bloco de 1 byte. O valor retornado por </a:t>
            </a:r>
            <a:r>
              <a:rPr lang="pt-BR" sz="1800" dirty="0" err="1"/>
              <a:t>malloc</a:t>
            </a:r>
            <a:r>
              <a:rPr lang="pt-BR" sz="1800" dirty="0"/>
              <a:t> ( ) é atribuído ao ponteiro:</a:t>
            </a:r>
          </a:p>
          <a:p>
            <a:pPr algn="just"/>
            <a:r>
              <a:rPr lang="pt-BR" sz="1800" dirty="0"/>
              <a:t> </a:t>
            </a:r>
          </a:p>
          <a:p>
            <a:pPr algn="ctr"/>
            <a:r>
              <a:rPr lang="pt-BR" sz="1800" dirty="0" err="1"/>
              <a:t>ptr</a:t>
            </a:r>
            <a:r>
              <a:rPr lang="pt-BR" sz="1800" dirty="0"/>
              <a:t> = (char*) </a:t>
            </a:r>
            <a:r>
              <a:rPr lang="pt-BR" sz="1800" dirty="0" err="1"/>
              <a:t>malloc</a:t>
            </a:r>
            <a:r>
              <a:rPr lang="pt-BR" sz="1800" dirty="0"/>
              <a:t>(1);      </a:t>
            </a:r>
            <a:r>
              <a:rPr lang="pt-BR" sz="1800" dirty="0">
                <a:solidFill>
                  <a:srgbClr val="FF0000"/>
                </a:solidFill>
              </a:rPr>
              <a:t>ou</a:t>
            </a:r>
            <a:r>
              <a:rPr lang="pt-BR" sz="1800" dirty="0"/>
              <a:t>       </a:t>
            </a:r>
            <a:r>
              <a:rPr lang="pt-BR" sz="1800" dirty="0" err="1"/>
              <a:t>ptr</a:t>
            </a:r>
            <a:r>
              <a:rPr lang="pt-BR" sz="1800" dirty="0"/>
              <a:t> = (char*) </a:t>
            </a:r>
            <a:r>
              <a:rPr lang="pt-BR" sz="1800" dirty="0" err="1"/>
              <a:t>malloc</a:t>
            </a:r>
            <a:r>
              <a:rPr lang="pt-BR" sz="1800" dirty="0"/>
              <a:t>(</a:t>
            </a:r>
            <a:r>
              <a:rPr lang="pt-BR" sz="1800" dirty="0" err="1">
                <a:solidFill>
                  <a:srgbClr val="FF0000"/>
                </a:solidFill>
              </a:rPr>
              <a:t>sizeof</a:t>
            </a:r>
            <a:r>
              <a:rPr lang="pt-BR" sz="1800" dirty="0">
                <a:solidFill>
                  <a:srgbClr val="FF0000"/>
                </a:solidFill>
              </a:rPr>
              <a:t>(char)</a:t>
            </a:r>
            <a:r>
              <a:rPr lang="pt-BR" sz="1800" dirty="0"/>
              <a:t>);</a:t>
            </a:r>
          </a:p>
          <a:p>
            <a:pPr algn="just"/>
            <a:endParaRPr lang="pt-BR" sz="1000" dirty="0"/>
          </a:p>
          <a:p>
            <a:pPr algn="just"/>
            <a:r>
              <a:rPr lang="pt-BR" sz="1800" dirty="0"/>
              <a:t>Esta instrução aloca um bloco de memória com apenas 1 byte e atribui seu endereço ao ponteiro </a:t>
            </a:r>
            <a:r>
              <a:rPr lang="pt-BR" sz="1800" dirty="0" err="1"/>
              <a:t>ptr</a:t>
            </a:r>
            <a:r>
              <a:rPr lang="pt-BR" sz="1800" dirty="0"/>
              <a:t>. Ao contrário das variáveis que são declaradas no programa, esse byte de memória </a:t>
            </a:r>
            <a:r>
              <a:rPr lang="pt-BR" sz="1800" b="1" dirty="0">
                <a:solidFill>
                  <a:srgbClr val="00B0F0"/>
                </a:solidFill>
              </a:rPr>
              <a:t>não tem qualquer nome</a:t>
            </a:r>
            <a:r>
              <a:rPr lang="pt-BR" sz="1800" dirty="0"/>
              <a:t> e só pode ser referenciado através do ponteiro. </a:t>
            </a:r>
          </a:p>
          <a:p>
            <a:pPr algn="just"/>
            <a:endParaRPr lang="pt-BR" sz="1000" dirty="0"/>
          </a:p>
          <a:p>
            <a:pPr algn="just"/>
            <a:r>
              <a:rPr lang="pt-BR" sz="1800" dirty="0"/>
              <a:t>Por exemplo, para armazenar o caractere ‘x’ nesse byte, devemos escrever:</a:t>
            </a:r>
          </a:p>
          <a:p>
            <a:pPr algn="just"/>
            <a:r>
              <a:rPr lang="pt-BR" sz="1800" dirty="0"/>
              <a:t> </a:t>
            </a:r>
          </a:p>
          <a:p>
            <a:pPr algn="ctr"/>
            <a:r>
              <a:rPr lang="pt-BR" sz="1800" dirty="0"/>
              <a:t>*</a:t>
            </a:r>
            <a:r>
              <a:rPr lang="pt-BR" sz="1800" dirty="0" err="1"/>
              <a:t>ptr</a:t>
            </a:r>
            <a:r>
              <a:rPr lang="pt-BR" sz="1800" dirty="0"/>
              <a:t> = 'x';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-149627"/>
            <a:ext cx="8509247" cy="826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Alocação Dinâmica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27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5508</TotalTime>
  <Words>4995</Words>
  <Application>Microsoft Office PowerPoint</Application>
  <PresentationFormat>Apresentação na tela (4:3)</PresentationFormat>
  <Paragraphs>886</Paragraphs>
  <Slides>49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3" baseType="lpstr">
      <vt:lpstr>Arial</vt:lpstr>
      <vt:lpstr>Calibri</vt:lpstr>
      <vt:lpstr>Symbol</vt:lpstr>
      <vt:lpstr>Office Theme</vt:lpstr>
      <vt:lpstr>Apresentação do PowerPoint</vt:lpstr>
      <vt:lpstr>PROGRAMAÇÃO ESTRUTURADA  - TEORIA</vt:lpstr>
      <vt:lpstr>PROGRAMAÇÃO ESTRUTURADA  - TEORIA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Resumo</vt:lpstr>
      <vt:lpstr>Apresentação do PowerPoint</vt:lpstr>
    </vt:vector>
  </TitlesOfParts>
  <Company>Atua Agencia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Atua</dc:creator>
  <cp:lastModifiedBy>Andrea Braga</cp:lastModifiedBy>
  <cp:revision>490</cp:revision>
  <cp:lastPrinted>2018-08-03T17:29:08Z</cp:lastPrinted>
  <dcterms:created xsi:type="dcterms:W3CDTF">2018-05-02T13:00:32Z</dcterms:created>
  <dcterms:modified xsi:type="dcterms:W3CDTF">2024-03-13T15:40:01Z</dcterms:modified>
</cp:coreProperties>
</file>