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handoutMasterIdLst>
    <p:handoutMasterId r:id="rId29"/>
  </p:handoutMasterIdLst>
  <p:sldIdLst>
    <p:sldId id="460" r:id="rId2"/>
    <p:sldId id="444" r:id="rId3"/>
    <p:sldId id="466" r:id="rId4"/>
    <p:sldId id="503" r:id="rId5"/>
    <p:sldId id="565" r:id="rId6"/>
    <p:sldId id="564" r:id="rId7"/>
    <p:sldId id="513" r:id="rId8"/>
    <p:sldId id="566" r:id="rId9"/>
    <p:sldId id="567" r:id="rId10"/>
    <p:sldId id="568" r:id="rId11"/>
    <p:sldId id="583" r:id="rId12"/>
    <p:sldId id="570" r:id="rId13"/>
    <p:sldId id="569" r:id="rId14"/>
    <p:sldId id="571" r:id="rId15"/>
    <p:sldId id="572" r:id="rId16"/>
    <p:sldId id="573" r:id="rId17"/>
    <p:sldId id="578" r:id="rId18"/>
    <p:sldId id="580" r:id="rId19"/>
    <p:sldId id="579" r:id="rId20"/>
    <p:sldId id="575" r:id="rId21"/>
    <p:sldId id="576" r:id="rId22"/>
    <p:sldId id="577" r:id="rId23"/>
    <p:sldId id="463" r:id="rId24"/>
    <p:sldId id="522" r:id="rId25"/>
    <p:sldId id="581" r:id="rId26"/>
    <p:sldId id="582" r:id="rId27"/>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a" initials="A" lastIdx="2" clrIdx="0">
    <p:extLst>
      <p:ext uri="{19B8F6BF-5375-455C-9EA6-DF929625EA0E}">
        <p15:presenceInfo xmlns:p15="http://schemas.microsoft.com/office/powerpoint/2012/main" userId="Andre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7D7D"/>
    <a:srgbClr val="94FBFE"/>
    <a:srgbClr val="A9FEFD"/>
    <a:srgbClr val="DBDCD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08" autoAdjust="0"/>
    <p:restoredTop sz="94660"/>
  </p:normalViewPr>
  <p:slideViewPr>
    <p:cSldViewPr snapToGrid="0" snapToObjects="1">
      <p:cViewPr varScale="1">
        <p:scale>
          <a:sx n="104" d="100"/>
          <a:sy n="104" d="100"/>
        </p:scale>
        <p:origin x="1962"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 Braga" userId="5a83e776-00a0-4821-9a84-207bc126b66a" providerId="ADAL" clId="{AE398466-8F7A-43BA-BE4C-3CBD15F6F681}"/>
    <pc:docChg chg="undo custSel addSld delSld">
      <pc:chgData name="Andrea Braga" userId="5a83e776-00a0-4821-9a84-207bc126b66a" providerId="ADAL" clId="{AE398466-8F7A-43BA-BE4C-3CBD15F6F681}" dt="2023-09-29T01:27:54.092" v="1" actId="680"/>
      <pc:docMkLst>
        <pc:docMk/>
      </pc:docMkLst>
      <pc:sldChg chg="new del">
        <pc:chgData name="Andrea Braga" userId="5a83e776-00a0-4821-9a84-207bc126b66a" providerId="ADAL" clId="{AE398466-8F7A-43BA-BE4C-3CBD15F6F681}" dt="2023-09-29T01:27:54.092" v="1" actId="680"/>
        <pc:sldMkLst>
          <pc:docMk/>
          <pc:sldMk cId="3349323886" sldId="584"/>
        </pc:sldMkLst>
      </pc:sldChg>
    </pc:docChg>
  </pc:docChgLst>
  <pc:docChgLst>
    <pc:chgData name="Andrea Braga" userId="5a83e776-00a0-4821-9a84-207bc126b66a" providerId="ADAL" clId="{E9FB4CCB-82C8-45E0-8413-7B34A63465F8}"/>
    <pc:docChg chg="undo custSel addSld modSld">
      <pc:chgData name="Andrea Braga" userId="5a83e776-00a0-4821-9a84-207bc126b66a" providerId="ADAL" clId="{E9FB4CCB-82C8-45E0-8413-7B34A63465F8}" dt="2022-03-30T13:16:57.603" v="76" actId="255"/>
      <pc:docMkLst>
        <pc:docMk/>
      </pc:docMkLst>
      <pc:sldChg chg="modSp mod">
        <pc:chgData name="Andrea Braga" userId="5a83e776-00a0-4821-9a84-207bc126b66a" providerId="ADAL" clId="{E9FB4CCB-82C8-45E0-8413-7B34A63465F8}" dt="2022-03-30T13:08:30.852" v="5" actId="20577"/>
        <pc:sldMkLst>
          <pc:docMk/>
          <pc:sldMk cId="569703638" sldId="566"/>
        </pc:sldMkLst>
        <pc:spChg chg="mod">
          <ac:chgData name="Andrea Braga" userId="5a83e776-00a0-4821-9a84-207bc126b66a" providerId="ADAL" clId="{E9FB4CCB-82C8-45E0-8413-7B34A63465F8}" dt="2022-03-30T13:08:30.852" v="5" actId="20577"/>
          <ac:spMkLst>
            <pc:docMk/>
            <pc:sldMk cId="569703638" sldId="566"/>
            <ac:spMk id="3" creationId="{00000000-0000-0000-0000-000000000000}"/>
          </ac:spMkLst>
        </pc:spChg>
      </pc:sldChg>
      <pc:sldChg chg="modSp mod">
        <pc:chgData name="Andrea Braga" userId="5a83e776-00a0-4821-9a84-207bc126b66a" providerId="ADAL" clId="{E9FB4CCB-82C8-45E0-8413-7B34A63465F8}" dt="2022-03-30T13:09:36.558" v="10" actId="27636"/>
        <pc:sldMkLst>
          <pc:docMk/>
          <pc:sldMk cId="417452088" sldId="568"/>
        </pc:sldMkLst>
        <pc:spChg chg="mod">
          <ac:chgData name="Andrea Braga" userId="5a83e776-00a0-4821-9a84-207bc126b66a" providerId="ADAL" clId="{E9FB4CCB-82C8-45E0-8413-7B34A63465F8}" dt="2022-03-30T13:09:36.558" v="10" actId="27636"/>
          <ac:spMkLst>
            <pc:docMk/>
            <pc:sldMk cId="417452088" sldId="568"/>
            <ac:spMk id="3" creationId="{00000000-0000-0000-0000-000000000000}"/>
          </ac:spMkLst>
        </pc:spChg>
      </pc:sldChg>
      <pc:sldChg chg="modSp mod">
        <pc:chgData name="Andrea Braga" userId="5a83e776-00a0-4821-9a84-207bc126b66a" providerId="ADAL" clId="{E9FB4CCB-82C8-45E0-8413-7B34A63465F8}" dt="2022-03-30T13:15:04.334" v="59" actId="2711"/>
        <pc:sldMkLst>
          <pc:docMk/>
          <pc:sldMk cId="1705052222" sldId="576"/>
        </pc:sldMkLst>
        <pc:spChg chg="mod">
          <ac:chgData name="Andrea Braga" userId="5a83e776-00a0-4821-9a84-207bc126b66a" providerId="ADAL" clId="{E9FB4CCB-82C8-45E0-8413-7B34A63465F8}" dt="2022-03-30T13:15:04.334" v="59" actId="2711"/>
          <ac:spMkLst>
            <pc:docMk/>
            <pc:sldMk cId="1705052222" sldId="576"/>
            <ac:spMk id="3" creationId="{00000000-0000-0000-0000-000000000000}"/>
          </ac:spMkLst>
        </pc:spChg>
      </pc:sldChg>
      <pc:sldChg chg="modSp mod">
        <pc:chgData name="Andrea Braga" userId="5a83e776-00a0-4821-9a84-207bc126b66a" providerId="ADAL" clId="{E9FB4CCB-82C8-45E0-8413-7B34A63465F8}" dt="2022-03-30T13:16:57.603" v="76" actId="255"/>
        <pc:sldMkLst>
          <pc:docMk/>
          <pc:sldMk cId="2264224697" sldId="577"/>
        </pc:sldMkLst>
        <pc:spChg chg="mod">
          <ac:chgData name="Andrea Braga" userId="5a83e776-00a0-4821-9a84-207bc126b66a" providerId="ADAL" clId="{E9FB4CCB-82C8-45E0-8413-7B34A63465F8}" dt="2022-03-30T13:16:57.603" v="76" actId="255"/>
          <ac:spMkLst>
            <pc:docMk/>
            <pc:sldMk cId="2264224697" sldId="577"/>
            <ac:spMk id="3" creationId="{00000000-0000-0000-0000-000000000000}"/>
          </ac:spMkLst>
        </pc:spChg>
      </pc:sldChg>
      <pc:sldChg chg="modSp add mod">
        <pc:chgData name="Andrea Braga" userId="5a83e776-00a0-4821-9a84-207bc126b66a" providerId="ADAL" clId="{E9FB4CCB-82C8-45E0-8413-7B34A63465F8}" dt="2022-03-30T13:11:06.878" v="58" actId="27636"/>
        <pc:sldMkLst>
          <pc:docMk/>
          <pc:sldMk cId="3626066061" sldId="583"/>
        </pc:sldMkLst>
        <pc:spChg chg="mod">
          <ac:chgData name="Andrea Braga" userId="5a83e776-00a0-4821-9a84-207bc126b66a" providerId="ADAL" clId="{E9FB4CCB-82C8-45E0-8413-7B34A63465F8}" dt="2022-03-30T13:11:06.878" v="58" actId="27636"/>
          <ac:spMkLst>
            <pc:docMk/>
            <pc:sldMk cId="3626066061" sldId="583"/>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090213-5D91-4D10-9C76-A6EDF49A61C8}"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pt-BR"/>
        </a:p>
      </dgm:t>
    </dgm:pt>
    <dgm:pt modelId="{999F9843-8CD2-47FE-85FD-0BD3133BBB7A}">
      <dgm:prSet phldrT="[Texto]" custT="1"/>
      <dgm:spPr>
        <a:solidFill>
          <a:schemeClr val="accent6">
            <a:lumMod val="75000"/>
          </a:schemeClr>
        </a:solidFill>
      </dgm:spPr>
      <dgm:t>
        <a:bodyPr/>
        <a:lstStyle/>
        <a:p>
          <a:r>
            <a:rPr lang="pt-BR" sz="2400" b="1" dirty="0"/>
            <a:t>Ponteiro para Estrutura</a:t>
          </a:r>
          <a:endParaRPr lang="pt-BR" sz="2400" dirty="0"/>
        </a:p>
      </dgm:t>
    </dgm:pt>
    <dgm:pt modelId="{B8D8D177-B889-4279-9EFA-56F4CBDD27CC}" type="parTrans" cxnId="{F3379104-822E-435E-B3E0-189793482DB9}">
      <dgm:prSet/>
      <dgm:spPr/>
      <dgm:t>
        <a:bodyPr/>
        <a:lstStyle/>
        <a:p>
          <a:endParaRPr lang="pt-BR"/>
        </a:p>
      </dgm:t>
    </dgm:pt>
    <dgm:pt modelId="{602C2A37-E016-4A7C-9E7A-F0D4D9732B0D}" type="sibTrans" cxnId="{F3379104-822E-435E-B3E0-189793482DB9}">
      <dgm:prSet/>
      <dgm:spPr/>
      <dgm:t>
        <a:bodyPr/>
        <a:lstStyle/>
        <a:p>
          <a:endParaRPr lang="pt-BR"/>
        </a:p>
      </dgm:t>
    </dgm:pt>
    <dgm:pt modelId="{3322FF53-EDE6-4A2A-8148-BEF41F19F351}">
      <dgm:prSet phldrT="[Texto]"/>
      <dgm:spPr>
        <a:solidFill>
          <a:schemeClr val="accent6">
            <a:lumMod val="40000"/>
            <a:lumOff val="60000"/>
            <a:alpha val="90000"/>
          </a:schemeClr>
        </a:solidFill>
      </dgm:spPr>
      <dgm:t>
        <a:bodyPr/>
        <a:lstStyle/>
        <a:p>
          <a:pPr algn="l"/>
          <a:r>
            <a:rPr lang="pt-BR" dirty="0"/>
            <a:t>1º devemos declarar o  </a:t>
          </a:r>
          <a:r>
            <a:rPr lang="pt-BR" b="1" dirty="0">
              <a:solidFill>
                <a:srgbClr val="00B0F0"/>
              </a:solidFill>
            </a:rPr>
            <a:t>ponteiro</a:t>
          </a:r>
          <a:r>
            <a:rPr lang="pt-BR" b="0" dirty="0">
              <a:solidFill>
                <a:schemeClr val="tx1"/>
              </a:solidFill>
            </a:rPr>
            <a:t>: struct livro *</a:t>
          </a:r>
          <a:r>
            <a:rPr lang="pt-BR" b="0" dirty="0" err="1">
              <a:solidFill>
                <a:schemeClr val="tx1"/>
              </a:solidFill>
            </a:rPr>
            <a:t>ptr</a:t>
          </a:r>
          <a:r>
            <a:rPr lang="pt-BR" b="0" dirty="0">
              <a:solidFill>
                <a:schemeClr val="tx1"/>
              </a:solidFill>
            </a:rPr>
            <a:t>, </a:t>
          </a:r>
          <a:r>
            <a:rPr lang="pt-BR" b="0" dirty="0" err="1">
              <a:solidFill>
                <a:schemeClr val="tx1"/>
              </a:solidFill>
            </a:rPr>
            <a:t>liv</a:t>
          </a:r>
          <a:r>
            <a:rPr lang="pt-BR" b="0" dirty="0">
              <a:solidFill>
                <a:schemeClr val="tx1"/>
              </a:solidFill>
            </a:rPr>
            <a:t>[100];</a:t>
          </a:r>
          <a:endParaRPr lang="pt-BR" dirty="0">
            <a:solidFill>
              <a:schemeClr val="tx1"/>
            </a:solidFill>
          </a:endParaRPr>
        </a:p>
      </dgm:t>
    </dgm:pt>
    <dgm:pt modelId="{F186DC8E-09CF-408D-851E-7F65B74766F7}" type="parTrans" cxnId="{96D2C949-22BA-4D5E-9748-BB0834EB9269}">
      <dgm:prSet/>
      <dgm:spPr/>
      <dgm:t>
        <a:bodyPr/>
        <a:lstStyle/>
        <a:p>
          <a:endParaRPr lang="pt-BR"/>
        </a:p>
      </dgm:t>
    </dgm:pt>
    <dgm:pt modelId="{B08E3A1A-835D-4C63-9AC1-F1F815384636}" type="sibTrans" cxnId="{96D2C949-22BA-4D5E-9748-BB0834EB9269}">
      <dgm:prSet/>
      <dgm:spPr/>
      <dgm:t>
        <a:bodyPr/>
        <a:lstStyle/>
        <a:p>
          <a:endParaRPr lang="pt-BR"/>
        </a:p>
      </dgm:t>
    </dgm:pt>
    <dgm:pt modelId="{318E61A9-9CB2-4039-AFFF-83E7D4134948}">
      <dgm:prSet phldrT="[Texto]"/>
      <dgm:spPr>
        <a:solidFill>
          <a:schemeClr val="accent3">
            <a:lumMod val="40000"/>
            <a:lumOff val="60000"/>
            <a:alpha val="90000"/>
          </a:schemeClr>
        </a:solidFill>
      </dgm:spPr>
      <dgm:t>
        <a:bodyPr/>
        <a:lstStyle/>
        <a:p>
          <a:pPr algn="l"/>
          <a:r>
            <a:rPr lang="pt-BR" dirty="0"/>
            <a:t>é colocado entre o nome do ponteiro e o nome do membro da estrutura:                                       </a:t>
          </a:r>
          <a:r>
            <a:rPr lang="pt-BR" dirty="0" err="1"/>
            <a:t>ptr</a:t>
          </a:r>
          <a:r>
            <a:rPr lang="pt-BR" dirty="0">
              <a:solidFill>
                <a:srgbClr val="00B0F0"/>
              </a:solidFill>
            </a:rPr>
            <a:t>-&gt;</a:t>
          </a:r>
          <a:r>
            <a:rPr lang="pt-BR" dirty="0"/>
            <a:t>titulo</a:t>
          </a:r>
          <a:endParaRPr lang="pt-BR" b="0" dirty="0"/>
        </a:p>
      </dgm:t>
    </dgm:pt>
    <dgm:pt modelId="{528D6D5B-FFE9-4061-8C36-371BDF6F1BEE}" type="parTrans" cxnId="{99978AE5-7646-4000-ADB8-389238E660B1}">
      <dgm:prSet/>
      <dgm:spPr/>
      <dgm:t>
        <a:bodyPr/>
        <a:lstStyle/>
        <a:p>
          <a:endParaRPr lang="pt-BR"/>
        </a:p>
      </dgm:t>
    </dgm:pt>
    <dgm:pt modelId="{960BD0D4-5F66-427A-8D0D-22F2A9E18862}" type="sibTrans" cxnId="{99978AE5-7646-4000-ADB8-389238E660B1}">
      <dgm:prSet/>
      <dgm:spPr/>
      <dgm:t>
        <a:bodyPr/>
        <a:lstStyle/>
        <a:p>
          <a:endParaRPr lang="pt-BR"/>
        </a:p>
      </dgm:t>
    </dgm:pt>
    <dgm:pt modelId="{4A44ACF7-A404-4A67-BB81-1971072E334D}">
      <dgm:prSet phldrT="[Texto]" custT="1"/>
      <dgm:spPr/>
      <dgm:t>
        <a:bodyPr/>
        <a:lstStyle/>
        <a:p>
          <a:r>
            <a:rPr lang="pt-BR" sz="2400" b="1" dirty="0"/>
            <a:t>Operador de Acesso Indireto</a:t>
          </a:r>
        </a:p>
        <a:p>
          <a:r>
            <a:rPr lang="pt-BR" sz="2400" b="1" dirty="0"/>
            <a:t>(-&gt;) </a:t>
          </a:r>
          <a:endParaRPr lang="pt-BR" sz="2400" dirty="0"/>
        </a:p>
      </dgm:t>
    </dgm:pt>
    <dgm:pt modelId="{6E7B756D-649F-4B22-8B56-89ED71C503ED}" type="sibTrans" cxnId="{4E43C4A3-D48F-4896-97BF-F9DB3E1A1558}">
      <dgm:prSet/>
      <dgm:spPr/>
      <dgm:t>
        <a:bodyPr/>
        <a:lstStyle/>
        <a:p>
          <a:endParaRPr lang="pt-BR"/>
        </a:p>
      </dgm:t>
    </dgm:pt>
    <dgm:pt modelId="{DAEFAC3D-3723-4FDD-A70F-0CF5F9A800DF}" type="parTrans" cxnId="{4E43C4A3-D48F-4896-97BF-F9DB3E1A1558}">
      <dgm:prSet/>
      <dgm:spPr/>
      <dgm:t>
        <a:bodyPr/>
        <a:lstStyle/>
        <a:p>
          <a:endParaRPr lang="pt-BR"/>
        </a:p>
      </dgm:t>
    </dgm:pt>
    <dgm:pt modelId="{450F3C79-DB2E-4EAC-9DFA-062C2BB75223}">
      <dgm:prSet phldrT="[Texto]"/>
      <dgm:spPr>
        <a:solidFill>
          <a:schemeClr val="accent6">
            <a:lumMod val="40000"/>
            <a:lumOff val="60000"/>
            <a:alpha val="90000"/>
          </a:schemeClr>
        </a:solidFill>
      </dgm:spPr>
      <dgm:t>
        <a:bodyPr/>
        <a:lstStyle/>
        <a:p>
          <a:pPr algn="l"/>
          <a:r>
            <a:rPr lang="pt-BR" dirty="0"/>
            <a:t>Depois inicializar o </a:t>
          </a:r>
          <a:r>
            <a:rPr lang="pt-BR" b="1" dirty="0">
              <a:solidFill>
                <a:srgbClr val="00B0F0"/>
              </a:solidFill>
            </a:rPr>
            <a:t>ponteiro</a:t>
          </a:r>
          <a:r>
            <a:rPr lang="pt-BR" b="0" dirty="0">
              <a:solidFill>
                <a:schemeClr val="tx1"/>
              </a:solidFill>
            </a:rPr>
            <a:t>:    </a:t>
          </a:r>
          <a:r>
            <a:rPr lang="pt-BR" b="0" dirty="0" err="1">
              <a:solidFill>
                <a:schemeClr val="tx1"/>
              </a:solidFill>
            </a:rPr>
            <a:t>ptr</a:t>
          </a:r>
          <a:r>
            <a:rPr lang="pt-BR" b="0" dirty="0">
              <a:solidFill>
                <a:schemeClr val="tx1"/>
              </a:solidFill>
            </a:rPr>
            <a:t> = </a:t>
          </a:r>
          <a:r>
            <a:rPr lang="pt-BR" b="0" dirty="0" err="1">
              <a:solidFill>
                <a:schemeClr val="tx1"/>
              </a:solidFill>
            </a:rPr>
            <a:t>liv</a:t>
          </a:r>
          <a:r>
            <a:rPr lang="pt-BR" b="0" dirty="0">
              <a:solidFill>
                <a:schemeClr val="tx1"/>
              </a:solidFill>
            </a:rPr>
            <a:t>;</a:t>
          </a:r>
        </a:p>
      </dgm:t>
    </dgm:pt>
    <dgm:pt modelId="{3282A2C4-1EAF-4C84-AE5A-A0855C84ACCF}" type="parTrans" cxnId="{30C2EB96-28CC-4E36-825D-3886F7E39C74}">
      <dgm:prSet/>
      <dgm:spPr/>
      <dgm:t>
        <a:bodyPr/>
        <a:lstStyle/>
        <a:p>
          <a:endParaRPr lang="pt-BR"/>
        </a:p>
      </dgm:t>
    </dgm:pt>
    <dgm:pt modelId="{65988FE0-BED9-4CCE-ADB2-6A3B568F6AB1}" type="sibTrans" cxnId="{30C2EB96-28CC-4E36-825D-3886F7E39C74}">
      <dgm:prSet/>
      <dgm:spPr/>
      <dgm:t>
        <a:bodyPr/>
        <a:lstStyle/>
        <a:p>
          <a:endParaRPr lang="pt-BR"/>
        </a:p>
      </dgm:t>
    </dgm:pt>
    <dgm:pt modelId="{9EDA70BF-4837-453F-A540-23D850CA9368}" type="pres">
      <dgm:prSet presAssocID="{44090213-5D91-4D10-9C76-A6EDF49A61C8}" presName="Name0" presStyleCnt="0">
        <dgm:presLayoutVars>
          <dgm:dir/>
          <dgm:animLvl val="lvl"/>
          <dgm:resizeHandles val="exact"/>
        </dgm:presLayoutVars>
      </dgm:prSet>
      <dgm:spPr/>
    </dgm:pt>
    <dgm:pt modelId="{C3320C9D-BD14-4512-B748-04C5C75C6CD8}" type="pres">
      <dgm:prSet presAssocID="{999F9843-8CD2-47FE-85FD-0BD3133BBB7A}" presName="linNode" presStyleCnt="0"/>
      <dgm:spPr/>
    </dgm:pt>
    <dgm:pt modelId="{F23AE0DA-BD1F-4285-A893-0DBCCE2D8D99}" type="pres">
      <dgm:prSet presAssocID="{999F9843-8CD2-47FE-85FD-0BD3133BBB7A}" presName="parentText" presStyleLbl="node1" presStyleIdx="0" presStyleCnt="2">
        <dgm:presLayoutVars>
          <dgm:chMax val="1"/>
          <dgm:bulletEnabled val="1"/>
        </dgm:presLayoutVars>
      </dgm:prSet>
      <dgm:spPr/>
    </dgm:pt>
    <dgm:pt modelId="{C72734E1-4903-4A50-B979-5394AF422D83}" type="pres">
      <dgm:prSet presAssocID="{999F9843-8CD2-47FE-85FD-0BD3133BBB7A}" presName="descendantText" presStyleLbl="alignAccFollowNode1" presStyleIdx="0" presStyleCnt="2">
        <dgm:presLayoutVars>
          <dgm:bulletEnabled val="1"/>
        </dgm:presLayoutVars>
      </dgm:prSet>
      <dgm:spPr/>
    </dgm:pt>
    <dgm:pt modelId="{819E387D-9926-42A0-B6A3-D85D045674DA}" type="pres">
      <dgm:prSet presAssocID="{602C2A37-E016-4A7C-9E7A-F0D4D9732B0D}" presName="sp" presStyleCnt="0"/>
      <dgm:spPr/>
    </dgm:pt>
    <dgm:pt modelId="{51603743-83BA-427C-AF5E-7EF6EE775D3D}" type="pres">
      <dgm:prSet presAssocID="{4A44ACF7-A404-4A67-BB81-1971072E334D}" presName="linNode" presStyleCnt="0"/>
      <dgm:spPr/>
    </dgm:pt>
    <dgm:pt modelId="{CEB85A61-2ACF-41BD-A14D-D00C6838144D}" type="pres">
      <dgm:prSet presAssocID="{4A44ACF7-A404-4A67-BB81-1971072E334D}" presName="parentText" presStyleLbl="node1" presStyleIdx="1" presStyleCnt="2">
        <dgm:presLayoutVars>
          <dgm:chMax val="1"/>
          <dgm:bulletEnabled val="1"/>
        </dgm:presLayoutVars>
      </dgm:prSet>
      <dgm:spPr/>
    </dgm:pt>
    <dgm:pt modelId="{1566199B-7595-40F0-A9D3-EBA147979ED1}" type="pres">
      <dgm:prSet presAssocID="{4A44ACF7-A404-4A67-BB81-1971072E334D}" presName="descendantText" presStyleLbl="alignAccFollowNode1" presStyleIdx="1" presStyleCnt="2">
        <dgm:presLayoutVars>
          <dgm:bulletEnabled val="1"/>
        </dgm:presLayoutVars>
      </dgm:prSet>
      <dgm:spPr/>
    </dgm:pt>
  </dgm:ptLst>
  <dgm:cxnLst>
    <dgm:cxn modelId="{F3379104-822E-435E-B3E0-189793482DB9}" srcId="{44090213-5D91-4D10-9C76-A6EDF49A61C8}" destId="{999F9843-8CD2-47FE-85FD-0BD3133BBB7A}" srcOrd="0" destOrd="0" parTransId="{B8D8D177-B889-4279-9EFA-56F4CBDD27CC}" sibTransId="{602C2A37-E016-4A7C-9E7A-F0D4D9732B0D}"/>
    <dgm:cxn modelId="{3EF36418-0D71-4796-AF85-A2223EF87A33}" type="presOf" srcId="{318E61A9-9CB2-4039-AFFF-83E7D4134948}" destId="{1566199B-7595-40F0-A9D3-EBA147979ED1}" srcOrd="0" destOrd="0" presId="urn:microsoft.com/office/officeart/2005/8/layout/vList5"/>
    <dgm:cxn modelId="{156ACE3B-7154-4847-B1D3-E075A49AEB69}" type="presOf" srcId="{4A44ACF7-A404-4A67-BB81-1971072E334D}" destId="{CEB85A61-2ACF-41BD-A14D-D00C6838144D}" srcOrd="0" destOrd="0" presId="urn:microsoft.com/office/officeart/2005/8/layout/vList5"/>
    <dgm:cxn modelId="{96D2C949-22BA-4D5E-9748-BB0834EB9269}" srcId="{999F9843-8CD2-47FE-85FD-0BD3133BBB7A}" destId="{3322FF53-EDE6-4A2A-8148-BEF41F19F351}" srcOrd="0" destOrd="0" parTransId="{F186DC8E-09CF-408D-851E-7F65B74766F7}" sibTransId="{B08E3A1A-835D-4C63-9AC1-F1F815384636}"/>
    <dgm:cxn modelId="{FBE4C154-8DCB-4537-A5EC-8446E04C3937}" type="presOf" srcId="{44090213-5D91-4D10-9C76-A6EDF49A61C8}" destId="{9EDA70BF-4837-453F-A540-23D850CA9368}" srcOrd="0" destOrd="0" presId="urn:microsoft.com/office/officeart/2005/8/layout/vList5"/>
    <dgm:cxn modelId="{30C2EB96-28CC-4E36-825D-3886F7E39C74}" srcId="{999F9843-8CD2-47FE-85FD-0BD3133BBB7A}" destId="{450F3C79-DB2E-4EAC-9DFA-062C2BB75223}" srcOrd="1" destOrd="0" parTransId="{3282A2C4-1EAF-4C84-AE5A-A0855C84ACCF}" sibTransId="{65988FE0-BED9-4CCE-ADB2-6A3B568F6AB1}"/>
    <dgm:cxn modelId="{4E43C4A3-D48F-4896-97BF-F9DB3E1A1558}" srcId="{44090213-5D91-4D10-9C76-A6EDF49A61C8}" destId="{4A44ACF7-A404-4A67-BB81-1971072E334D}" srcOrd="1" destOrd="0" parTransId="{DAEFAC3D-3723-4FDD-A70F-0CF5F9A800DF}" sibTransId="{6E7B756D-649F-4B22-8B56-89ED71C503ED}"/>
    <dgm:cxn modelId="{FA0A32C8-CC8A-4F77-A924-35611F2BB8BC}" type="presOf" srcId="{999F9843-8CD2-47FE-85FD-0BD3133BBB7A}" destId="{F23AE0DA-BD1F-4285-A893-0DBCCE2D8D99}" srcOrd="0" destOrd="0" presId="urn:microsoft.com/office/officeart/2005/8/layout/vList5"/>
    <dgm:cxn modelId="{99978AE5-7646-4000-ADB8-389238E660B1}" srcId="{4A44ACF7-A404-4A67-BB81-1971072E334D}" destId="{318E61A9-9CB2-4039-AFFF-83E7D4134948}" srcOrd="0" destOrd="0" parTransId="{528D6D5B-FFE9-4061-8C36-371BDF6F1BEE}" sibTransId="{960BD0D4-5F66-427A-8D0D-22F2A9E18862}"/>
    <dgm:cxn modelId="{2D7C33ED-BD53-43AE-9C96-9775FBB2EF29}" type="presOf" srcId="{3322FF53-EDE6-4A2A-8148-BEF41F19F351}" destId="{C72734E1-4903-4A50-B979-5394AF422D83}" srcOrd="0" destOrd="0" presId="urn:microsoft.com/office/officeart/2005/8/layout/vList5"/>
    <dgm:cxn modelId="{F31BE4F9-DB33-4932-889C-5C735DBEEDF0}" type="presOf" srcId="{450F3C79-DB2E-4EAC-9DFA-062C2BB75223}" destId="{C72734E1-4903-4A50-B979-5394AF422D83}" srcOrd="0" destOrd="1" presId="urn:microsoft.com/office/officeart/2005/8/layout/vList5"/>
    <dgm:cxn modelId="{01749689-2545-49A8-AE14-49EA4BEB714C}" type="presParOf" srcId="{9EDA70BF-4837-453F-A540-23D850CA9368}" destId="{C3320C9D-BD14-4512-B748-04C5C75C6CD8}" srcOrd="0" destOrd="0" presId="urn:microsoft.com/office/officeart/2005/8/layout/vList5"/>
    <dgm:cxn modelId="{73CECDA6-1C4E-47C0-9F5A-83E11B25E229}" type="presParOf" srcId="{C3320C9D-BD14-4512-B748-04C5C75C6CD8}" destId="{F23AE0DA-BD1F-4285-A893-0DBCCE2D8D99}" srcOrd="0" destOrd="0" presId="urn:microsoft.com/office/officeart/2005/8/layout/vList5"/>
    <dgm:cxn modelId="{F4A99AB7-6159-438F-8E6B-142D17FBC79B}" type="presParOf" srcId="{C3320C9D-BD14-4512-B748-04C5C75C6CD8}" destId="{C72734E1-4903-4A50-B979-5394AF422D83}" srcOrd="1" destOrd="0" presId="urn:microsoft.com/office/officeart/2005/8/layout/vList5"/>
    <dgm:cxn modelId="{5A30A79C-956C-449D-962B-BB757DD9978F}" type="presParOf" srcId="{9EDA70BF-4837-453F-A540-23D850CA9368}" destId="{819E387D-9926-42A0-B6A3-D85D045674DA}" srcOrd="1" destOrd="0" presId="urn:microsoft.com/office/officeart/2005/8/layout/vList5"/>
    <dgm:cxn modelId="{7662184A-75B4-44B4-AE9A-EC93ABDEF543}" type="presParOf" srcId="{9EDA70BF-4837-453F-A540-23D850CA9368}" destId="{51603743-83BA-427C-AF5E-7EF6EE775D3D}" srcOrd="2" destOrd="0" presId="urn:microsoft.com/office/officeart/2005/8/layout/vList5"/>
    <dgm:cxn modelId="{73B6FDFB-85EE-4411-B3D7-19C497CFAB7F}" type="presParOf" srcId="{51603743-83BA-427C-AF5E-7EF6EE775D3D}" destId="{CEB85A61-2ACF-41BD-A14D-D00C6838144D}" srcOrd="0" destOrd="0" presId="urn:microsoft.com/office/officeart/2005/8/layout/vList5"/>
    <dgm:cxn modelId="{DEF47B11-7A12-4AEE-AF63-9B339905437F}" type="presParOf" srcId="{51603743-83BA-427C-AF5E-7EF6EE775D3D}" destId="{1566199B-7595-40F0-A9D3-EBA147979ED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2734E1-4903-4A50-B979-5394AF422D83}">
      <dsp:nvSpPr>
        <dsp:cNvPr id="0" name=""/>
        <dsp:cNvSpPr/>
      </dsp:nvSpPr>
      <dsp:spPr>
        <a:xfrm rot="5400000">
          <a:off x="4366117" y="-1324101"/>
          <a:ext cx="1874449" cy="4991381"/>
        </a:xfrm>
        <a:prstGeom prst="round2SameRect">
          <a:avLst/>
        </a:prstGeom>
        <a:solidFill>
          <a:schemeClr val="accent6">
            <a:lumMod val="40000"/>
            <a:lumOff val="60000"/>
            <a:alpha val="9000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pt-BR" sz="2600" kern="1200" dirty="0"/>
            <a:t>1º devemos declarar o  </a:t>
          </a:r>
          <a:r>
            <a:rPr lang="pt-BR" sz="2600" b="1" kern="1200" dirty="0">
              <a:solidFill>
                <a:srgbClr val="00B0F0"/>
              </a:solidFill>
            </a:rPr>
            <a:t>ponteiro</a:t>
          </a:r>
          <a:r>
            <a:rPr lang="pt-BR" sz="2600" b="0" kern="1200" dirty="0">
              <a:solidFill>
                <a:schemeClr val="tx1"/>
              </a:solidFill>
            </a:rPr>
            <a:t>: struct livro *</a:t>
          </a:r>
          <a:r>
            <a:rPr lang="pt-BR" sz="2600" b="0" kern="1200" dirty="0" err="1">
              <a:solidFill>
                <a:schemeClr val="tx1"/>
              </a:solidFill>
            </a:rPr>
            <a:t>ptr</a:t>
          </a:r>
          <a:r>
            <a:rPr lang="pt-BR" sz="2600" b="0" kern="1200" dirty="0">
              <a:solidFill>
                <a:schemeClr val="tx1"/>
              </a:solidFill>
            </a:rPr>
            <a:t>, </a:t>
          </a:r>
          <a:r>
            <a:rPr lang="pt-BR" sz="2600" b="0" kern="1200" dirty="0" err="1">
              <a:solidFill>
                <a:schemeClr val="tx1"/>
              </a:solidFill>
            </a:rPr>
            <a:t>liv</a:t>
          </a:r>
          <a:r>
            <a:rPr lang="pt-BR" sz="2600" b="0" kern="1200" dirty="0">
              <a:solidFill>
                <a:schemeClr val="tx1"/>
              </a:solidFill>
            </a:rPr>
            <a:t>[100];</a:t>
          </a:r>
          <a:endParaRPr lang="pt-BR" sz="2600" kern="1200" dirty="0">
            <a:solidFill>
              <a:schemeClr val="tx1"/>
            </a:solidFill>
          </a:endParaRPr>
        </a:p>
        <a:p>
          <a:pPr marL="228600" lvl="1" indent="-228600" algn="l" defTabSz="1155700">
            <a:lnSpc>
              <a:spcPct val="90000"/>
            </a:lnSpc>
            <a:spcBef>
              <a:spcPct val="0"/>
            </a:spcBef>
            <a:spcAft>
              <a:spcPct val="15000"/>
            </a:spcAft>
            <a:buChar char="•"/>
          </a:pPr>
          <a:r>
            <a:rPr lang="pt-BR" sz="2600" kern="1200" dirty="0"/>
            <a:t>Depois inicializar o </a:t>
          </a:r>
          <a:r>
            <a:rPr lang="pt-BR" sz="2600" b="1" kern="1200" dirty="0">
              <a:solidFill>
                <a:srgbClr val="00B0F0"/>
              </a:solidFill>
            </a:rPr>
            <a:t>ponteiro</a:t>
          </a:r>
          <a:r>
            <a:rPr lang="pt-BR" sz="2600" b="0" kern="1200" dirty="0">
              <a:solidFill>
                <a:schemeClr val="tx1"/>
              </a:solidFill>
            </a:rPr>
            <a:t>:    </a:t>
          </a:r>
          <a:r>
            <a:rPr lang="pt-BR" sz="2600" b="0" kern="1200" dirty="0" err="1">
              <a:solidFill>
                <a:schemeClr val="tx1"/>
              </a:solidFill>
            </a:rPr>
            <a:t>ptr</a:t>
          </a:r>
          <a:r>
            <a:rPr lang="pt-BR" sz="2600" b="0" kern="1200" dirty="0">
              <a:solidFill>
                <a:schemeClr val="tx1"/>
              </a:solidFill>
            </a:rPr>
            <a:t> = </a:t>
          </a:r>
          <a:r>
            <a:rPr lang="pt-BR" sz="2600" b="0" kern="1200" dirty="0" err="1">
              <a:solidFill>
                <a:schemeClr val="tx1"/>
              </a:solidFill>
            </a:rPr>
            <a:t>liv</a:t>
          </a:r>
          <a:r>
            <a:rPr lang="pt-BR" sz="2600" b="0" kern="1200" dirty="0">
              <a:solidFill>
                <a:schemeClr val="tx1"/>
              </a:solidFill>
            </a:rPr>
            <a:t>;</a:t>
          </a:r>
        </a:p>
      </dsp:txBody>
      <dsp:txXfrm rot="-5400000">
        <a:off x="2807652" y="325867"/>
        <a:ext cx="4899878" cy="1691443"/>
      </dsp:txXfrm>
    </dsp:sp>
    <dsp:sp modelId="{F23AE0DA-BD1F-4285-A893-0DBCCE2D8D99}">
      <dsp:nvSpPr>
        <dsp:cNvPr id="0" name=""/>
        <dsp:cNvSpPr/>
      </dsp:nvSpPr>
      <dsp:spPr>
        <a:xfrm>
          <a:off x="0" y="58"/>
          <a:ext cx="2807651" cy="2343061"/>
        </a:xfrm>
        <a:prstGeom prst="roundRect">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pt-BR" sz="2400" b="1" kern="1200" dirty="0"/>
            <a:t>Ponteiro para Estrutura</a:t>
          </a:r>
          <a:endParaRPr lang="pt-BR" sz="2400" kern="1200" dirty="0"/>
        </a:p>
      </dsp:txBody>
      <dsp:txXfrm>
        <a:off x="114379" y="114437"/>
        <a:ext cx="2578893" cy="2114303"/>
      </dsp:txXfrm>
    </dsp:sp>
    <dsp:sp modelId="{1566199B-7595-40F0-A9D3-EBA147979ED1}">
      <dsp:nvSpPr>
        <dsp:cNvPr id="0" name=""/>
        <dsp:cNvSpPr/>
      </dsp:nvSpPr>
      <dsp:spPr>
        <a:xfrm rot="5400000">
          <a:off x="4366117" y="1136113"/>
          <a:ext cx="1874449" cy="4991381"/>
        </a:xfrm>
        <a:prstGeom prst="round2SameRect">
          <a:avLst/>
        </a:prstGeom>
        <a:solidFill>
          <a:schemeClr val="accent3">
            <a:lumMod val="40000"/>
            <a:lumOff val="60000"/>
            <a:alpha val="9000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pt-BR" sz="2600" kern="1200" dirty="0"/>
            <a:t>é colocado entre o nome do ponteiro e o nome do membro da estrutura:                                       </a:t>
          </a:r>
          <a:r>
            <a:rPr lang="pt-BR" sz="2600" kern="1200" dirty="0" err="1"/>
            <a:t>ptr</a:t>
          </a:r>
          <a:r>
            <a:rPr lang="pt-BR" sz="2600" kern="1200" dirty="0">
              <a:solidFill>
                <a:srgbClr val="00B0F0"/>
              </a:solidFill>
            </a:rPr>
            <a:t>-&gt;</a:t>
          </a:r>
          <a:r>
            <a:rPr lang="pt-BR" sz="2600" kern="1200" dirty="0"/>
            <a:t>titulo</a:t>
          </a:r>
          <a:endParaRPr lang="pt-BR" sz="2600" b="0" kern="1200" dirty="0"/>
        </a:p>
      </dsp:txBody>
      <dsp:txXfrm rot="-5400000">
        <a:off x="2807652" y="2786082"/>
        <a:ext cx="4899878" cy="1691443"/>
      </dsp:txXfrm>
    </dsp:sp>
    <dsp:sp modelId="{CEB85A61-2ACF-41BD-A14D-D00C6838144D}">
      <dsp:nvSpPr>
        <dsp:cNvPr id="0" name=""/>
        <dsp:cNvSpPr/>
      </dsp:nvSpPr>
      <dsp:spPr>
        <a:xfrm>
          <a:off x="0" y="2460273"/>
          <a:ext cx="2807651" cy="2343061"/>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pt-BR" sz="2400" b="1" kern="1200" dirty="0"/>
            <a:t>Operador de Acesso Indireto</a:t>
          </a:r>
        </a:p>
        <a:p>
          <a:pPr marL="0" lvl="0" indent="0" algn="ctr" defTabSz="1066800">
            <a:lnSpc>
              <a:spcPct val="90000"/>
            </a:lnSpc>
            <a:spcBef>
              <a:spcPct val="0"/>
            </a:spcBef>
            <a:spcAft>
              <a:spcPct val="35000"/>
            </a:spcAft>
            <a:buNone/>
          </a:pPr>
          <a:r>
            <a:rPr lang="pt-BR" sz="2400" b="1" kern="1200" dirty="0"/>
            <a:t>(-&gt;) </a:t>
          </a:r>
          <a:endParaRPr lang="pt-BR" sz="2400" kern="1200" dirty="0"/>
        </a:p>
      </dsp:txBody>
      <dsp:txXfrm>
        <a:off x="114379" y="2574652"/>
        <a:ext cx="2578893" cy="211430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7ECD3911-201F-4F64-B2AA-E90B7DC33211}" type="datetimeFigureOut">
              <a:rPr lang="pt-BR" smtClean="0"/>
              <a:pPr/>
              <a:t>28/09/2023</a:t>
            </a:fld>
            <a:endParaRPr lang="pt-BR"/>
          </a:p>
        </p:txBody>
      </p:sp>
      <p:sp>
        <p:nvSpPr>
          <p:cNvPr id="4" name="Espaço Reservado para Rodapé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6343EDCF-FF4B-4A5B-9AEA-F2A2B388A7A1}" type="slidenum">
              <a:rPr lang="pt-BR" smtClean="0"/>
              <a:pPr/>
              <a:t>‹nº›</a:t>
            </a:fld>
            <a:endParaRPr lang="pt-BR"/>
          </a:p>
        </p:txBody>
      </p:sp>
    </p:spTree>
    <p:extLst>
      <p:ext uri="{BB962C8B-B14F-4D97-AF65-F5344CB8AC3E}">
        <p14:creationId xmlns:p14="http://schemas.microsoft.com/office/powerpoint/2010/main" val="37115931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D2C35F58-1FB0-451C-9DAF-31219BC95F97}" type="datetimeFigureOut">
              <a:rPr lang="pt-BR" smtClean="0"/>
              <a:pPr/>
              <a:t>28/09/2023</a:t>
            </a:fld>
            <a:endParaRPr lang="pt-BR"/>
          </a:p>
        </p:txBody>
      </p:sp>
      <p:sp>
        <p:nvSpPr>
          <p:cNvPr id="4" name="Espaço Reservado para Imagem de Slide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675E6EDB-C278-4D2C-A473-970BC2FB1D82}" type="slidenum">
              <a:rPr lang="pt-BR" smtClean="0"/>
              <a:pPr/>
              <a:t>‹nº›</a:t>
            </a:fld>
            <a:endParaRPr lang="pt-BR"/>
          </a:p>
        </p:txBody>
      </p:sp>
    </p:spTree>
    <p:extLst>
      <p:ext uri="{BB962C8B-B14F-4D97-AF65-F5344CB8AC3E}">
        <p14:creationId xmlns:p14="http://schemas.microsoft.com/office/powerpoint/2010/main" val="4089530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422498"/>
            <a:ext cx="7772400" cy="1470025"/>
          </a:xfrm>
        </p:spPr>
        <p:txBody>
          <a:bodyPr/>
          <a:lstStyle/>
          <a:p>
            <a:r>
              <a:rPr lang="pt-BR" sz="1800" b="1" dirty="0">
                <a:solidFill>
                  <a:srgbClr val="00AEEF"/>
                </a:solidFill>
                <a:latin typeface="Arial"/>
                <a:cs typeface="Arial"/>
              </a:rPr>
              <a:t>Título</a:t>
            </a:r>
            <a:endParaRPr lang="en-US" dirty="0"/>
          </a:p>
        </p:txBody>
      </p:sp>
      <p:sp>
        <p:nvSpPr>
          <p:cNvPr id="3" name="Subtitle 2"/>
          <p:cNvSpPr>
            <a:spLocks noGrp="1"/>
          </p:cNvSpPr>
          <p:nvPr>
            <p:ph type="subTitle" idx="1" hasCustomPrompt="1"/>
          </p:nvPr>
        </p:nvSpPr>
        <p:spPr>
          <a:xfrm>
            <a:off x="457200" y="2029372"/>
            <a:ext cx="6400800" cy="1752600"/>
          </a:xfrm>
        </p:spPr>
        <p:txBody>
          <a:bodyPr>
            <a:normAutofit/>
          </a:bodyPr>
          <a:lstStyle>
            <a:lvl1pPr marL="0" indent="0" algn="l">
              <a:buNone/>
              <a:defRPr sz="1350">
                <a:solidFill>
                  <a:schemeClr val="tx1">
                    <a:tint val="75000"/>
                  </a:schemeClr>
                </a:solidFill>
              </a:defRPr>
            </a:lvl1pPr>
            <a:lvl2pPr marL="342892" indent="0" algn="ctr">
              <a:buNone/>
              <a:defRPr>
                <a:solidFill>
                  <a:schemeClr val="tx1">
                    <a:tint val="75000"/>
                  </a:schemeClr>
                </a:solidFill>
              </a:defRPr>
            </a:lvl2pPr>
            <a:lvl3pPr marL="685783" indent="0" algn="ctr">
              <a:buNone/>
              <a:defRPr>
                <a:solidFill>
                  <a:schemeClr val="tx1">
                    <a:tint val="75000"/>
                  </a:schemeClr>
                </a:solidFill>
              </a:defRPr>
            </a:lvl3pPr>
            <a:lvl4pPr marL="1028675"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8" indent="0" algn="ctr">
              <a:buNone/>
              <a:defRPr>
                <a:solidFill>
                  <a:schemeClr val="tx1">
                    <a:tint val="75000"/>
                  </a:schemeClr>
                </a:solidFill>
              </a:defRPr>
            </a:lvl7pPr>
            <a:lvl8pPr marL="2400240" indent="0" algn="ctr">
              <a:buNone/>
              <a:defRPr>
                <a:solidFill>
                  <a:schemeClr val="tx1">
                    <a:tint val="75000"/>
                  </a:schemeClr>
                </a:solidFill>
              </a:defRPr>
            </a:lvl8pPr>
            <a:lvl9pPr marL="2743132" indent="0" algn="ctr">
              <a:buNone/>
              <a:defRPr>
                <a:solidFill>
                  <a:schemeClr val="tx1">
                    <a:tint val="75000"/>
                  </a:schemeClr>
                </a:solidFill>
              </a:defRPr>
            </a:lvl9pPr>
          </a:lstStyle>
          <a:p>
            <a:r>
              <a:rPr lang="pt-BR" dirty="0">
                <a:solidFill>
                  <a:srgbClr val="7D7D7D"/>
                </a:solidFill>
                <a:latin typeface="Arial"/>
                <a:cs typeface="Arial"/>
              </a:rPr>
              <a:t>Texto texto texto texto texto texto texto texto texto texto</a:t>
            </a:r>
          </a:p>
          <a:p>
            <a:r>
              <a:rPr lang="pt-BR" dirty="0">
                <a:solidFill>
                  <a:srgbClr val="7D7D7D"/>
                </a:solidFill>
                <a:latin typeface="Arial"/>
                <a:cs typeface="Arial"/>
              </a:rPr>
              <a:t>texto texto texto texto texto texto texto texto texto texto texto texto texto texto texto texto texto texto texto.</a:t>
            </a:r>
            <a:endParaRPr lang="en-US" dirty="0">
              <a:latin typeface="Arial"/>
              <a:cs typeface="Arial"/>
            </a:endParaRPr>
          </a:p>
        </p:txBody>
      </p:sp>
      <p:sp>
        <p:nvSpPr>
          <p:cNvPr id="4" name="Date Placeholder 3"/>
          <p:cNvSpPr>
            <a:spLocks noGrp="1"/>
          </p:cNvSpPr>
          <p:nvPr>
            <p:ph type="dt" sz="half" idx="10"/>
          </p:nvPr>
        </p:nvSpPr>
        <p:spPr/>
        <p:txBody>
          <a:bodyPr/>
          <a:lstStyle/>
          <a:p>
            <a:fld id="{67F52712-0C15-3A47-A7D6-F57ACAF250B6}"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1D6AB-D093-5345-B7D2-3D02BAD5547F}" type="slidenum">
              <a:rPr lang="en-US" smtClean="0"/>
              <a:pPr/>
              <a:t>‹nº›</a:t>
            </a:fld>
            <a:endParaRPr lang="en-US"/>
          </a:p>
        </p:txBody>
      </p:sp>
    </p:spTree>
    <p:extLst>
      <p:ext uri="{BB962C8B-B14F-4D97-AF65-F5344CB8AC3E}">
        <p14:creationId xmlns:p14="http://schemas.microsoft.com/office/powerpoint/2010/main" val="1453179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a:t>Click to edit Master title style</a:t>
            </a:r>
            <a:endParaRPr lang="en-US"/>
          </a:p>
        </p:txBody>
      </p:sp>
      <p:sp>
        <p:nvSpPr>
          <p:cNvPr id="3" name="Content Placeholder 2"/>
          <p:cNvSpPr>
            <a:spLocks noGrp="1"/>
          </p:cNvSpPr>
          <p:nvPr>
            <p:ph idx="1"/>
          </p:nvPr>
        </p:nvSpPr>
        <p:spPr/>
        <p:txBody>
          <a:bodyPr/>
          <a:lstStyle/>
          <a:p>
            <a:pPr lvl="0"/>
            <a:r>
              <a:rPr lang="bg-BG"/>
              <a:t>Click to edit Master text styles</a:t>
            </a:r>
          </a:p>
          <a:p>
            <a:pPr lvl="1"/>
            <a:r>
              <a:rPr lang="bg-BG"/>
              <a:t>Second level</a:t>
            </a:r>
          </a:p>
          <a:p>
            <a:pPr lvl="2"/>
            <a:r>
              <a:rPr lang="bg-BG"/>
              <a:t>Third level</a:t>
            </a:r>
          </a:p>
          <a:p>
            <a:pPr lvl="3"/>
            <a:r>
              <a:rPr lang="bg-BG"/>
              <a:t>Fourth level</a:t>
            </a:r>
          </a:p>
          <a:p>
            <a:pPr lvl="4"/>
            <a:r>
              <a:rPr lang="bg-BG"/>
              <a:t>Fifth level</a:t>
            </a:r>
            <a:endParaRPr lang="en-US"/>
          </a:p>
        </p:txBody>
      </p:sp>
      <p:sp>
        <p:nvSpPr>
          <p:cNvPr id="4" name="Date Placeholder 3"/>
          <p:cNvSpPr>
            <a:spLocks noGrp="1"/>
          </p:cNvSpPr>
          <p:nvPr>
            <p:ph type="dt" sz="half" idx="10"/>
          </p:nvPr>
        </p:nvSpPr>
        <p:spPr/>
        <p:txBody>
          <a:bodyPr/>
          <a:lstStyle/>
          <a:p>
            <a:fld id="{67F52712-0C15-3A47-A7D6-F57ACAF250B6}"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1D6AB-D093-5345-B7D2-3D02BAD5547F}" type="slidenum">
              <a:rPr lang="en-US" smtClean="0"/>
              <a:pPr/>
              <a:t>‹nº›</a:t>
            </a:fld>
            <a:endParaRPr lang="en-US"/>
          </a:p>
        </p:txBody>
      </p:sp>
    </p:spTree>
    <p:extLst>
      <p:ext uri="{BB962C8B-B14F-4D97-AF65-F5344CB8AC3E}">
        <p14:creationId xmlns:p14="http://schemas.microsoft.com/office/powerpoint/2010/main" val="3454114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F52712-0C15-3A47-A7D6-F57ACAF250B6}" type="datetimeFigureOut">
              <a:rPr lang="en-US" smtClean="0"/>
              <a:pPr/>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F1D6AB-D093-5345-B7D2-3D02BAD5547F}" type="slidenum">
              <a:rPr lang="en-US" smtClean="0"/>
              <a:pPr/>
              <a:t>‹nº›</a:t>
            </a:fld>
            <a:endParaRPr lang="en-US"/>
          </a:p>
        </p:txBody>
      </p:sp>
    </p:spTree>
    <p:extLst>
      <p:ext uri="{BB962C8B-B14F-4D97-AF65-F5344CB8AC3E}">
        <p14:creationId xmlns:p14="http://schemas.microsoft.com/office/powerpoint/2010/main" val="391418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2" name="Rectangle 11"/>
          <p:cNvSpPr/>
          <p:nvPr userDrawn="1"/>
        </p:nvSpPr>
        <p:spPr>
          <a:xfrm>
            <a:off x="2699792" y="2468894"/>
            <a:ext cx="6444208" cy="1920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6" name="Rectangle 5"/>
          <p:cNvSpPr/>
          <p:nvPr userDrawn="1"/>
        </p:nvSpPr>
        <p:spPr>
          <a:xfrm>
            <a:off x="3" y="0"/>
            <a:ext cx="1619671" cy="6858000"/>
          </a:xfrm>
          <a:prstGeom prst="rect">
            <a:avLst/>
          </a:prstGeom>
          <a:gradFill>
            <a:gsLst>
              <a:gs pos="42000">
                <a:srgbClr val="F6F6F6">
                  <a:lumMod val="97000"/>
                </a:srgbClr>
              </a:gs>
              <a:gs pos="0">
                <a:schemeClr val="bg1">
                  <a:lumMod val="92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cxnSp>
        <p:nvCxnSpPr>
          <p:cNvPr id="9" name="Straight Arrow Connector 8"/>
          <p:cNvCxnSpPr>
            <a:stCxn id="7" idx="2"/>
          </p:cNvCxnSpPr>
          <p:nvPr userDrawn="1"/>
        </p:nvCxnSpPr>
        <p:spPr>
          <a:xfrm>
            <a:off x="711747" y="6602899"/>
            <a:ext cx="8432255" cy="0"/>
          </a:xfrm>
          <a:prstGeom prst="straightConnector1">
            <a:avLst/>
          </a:prstGeom>
          <a:ln w="12700">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 name="제목 1"/>
          <p:cNvSpPr>
            <a:spLocks noGrp="1"/>
          </p:cNvSpPr>
          <p:nvPr>
            <p:ph type="title" hasCustomPrompt="1"/>
          </p:nvPr>
        </p:nvSpPr>
        <p:spPr>
          <a:xfrm>
            <a:off x="3131840" y="2977907"/>
            <a:ext cx="5472608" cy="533308"/>
          </a:xfrm>
          <a:prstGeom prst="rect">
            <a:avLst/>
          </a:prstGeom>
        </p:spPr>
        <p:txBody>
          <a:bodyPr anchor="ctr">
            <a:noAutofit/>
          </a:bodyPr>
          <a:lstStyle>
            <a:lvl1pPr algn="l">
              <a:defRPr sz="3600" b="1" baseline="0">
                <a:solidFill>
                  <a:schemeClr val="bg1"/>
                </a:solidFill>
                <a:effectLst/>
                <a:latin typeface="+mj-lt"/>
                <a:cs typeface="Arial" pitchFamily="34" charset="0"/>
              </a:defRPr>
            </a:lvl1pPr>
          </a:lstStyle>
          <a:p>
            <a:r>
              <a:rPr lang="en-US" altLang="ko-KR" dirty="0"/>
              <a:t>SECTION BREAK</a:t>
            </a:r>
            <a:endParaRPr lang="ko-KR" altLang="en-US" dirty="0"/>
          </a:p>
        </p:txBody>
      </p:sp>
      <p:sp>
        <p:nvSpPr>
          <p:cNvPr id="3" name="Text Placeholder 9"/>
          <p:cNvSpPr>
            <a:spLocks noGrp="1"/>
          </p:cNvSpPr>
          <p:nvPr>
            <p:ph type="body" sz="quarter" idx="10" hasCustomPrompt="1"/>
          </p:nvPr>
        </p:nvSpPr>
        <p:spPr>
          <a:xfrm>
            <a:off x="3131840" y="3578447"/>
            <a:ext cx="5472608" cy="263475"/>
          </a:xfrm>
          <a:prstGeom prst="rect">
            <a:avLst/>
          </a:prstGeom>
        </p:spPr>
        <p:txBody>
          <a:bodyPr lIns="108000" anchor="ctr"/>
          <a:lstStyle>
            <a:lvl1pPr marL="0" indent="0" algn="l">
              <a:buNone/>
              <a:defRPr sz="1200" baseline="0">
                <a:solidFill>
                  <a:schemeClr val="bg1"/>
                </a:solidFill>
                <a:effectLst/>
                <a:latin typeface="+mn-lt"/>
                <a:cs typeface="Arial" pitchFamily="34" charset="0"/>
              </a:defRPr>
            </a:lvl1pPr>
          </a:lstStyle>
          <a:p>
            <a:pPr lvl="0"/>
            <a:r>
              <a:rPr lang="en-US" altLang="ko-KR" dirty="0"/>
              <a:t>Add text</a:t>
            </a:r>
            <a:endParaRPr lang="ko-KR" altLang="en-US" dirty="0"/>
          </a:p>
        </p:txBody>
      </p:sp>
      <p:pic>
        <p:nvPicPr>
          <p:cNvPr id="7" name="Picture 2" descr="D:\KBM-정애\014-Fullppt\PNG이미지\paper-bul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8021" y="4442899"/>
            <a:ext cx="1087451" cy="21600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userDrawn="1"/>
        </p:nvCxnSpPr>
        <p:spPr>
          <a:xfrm>
            <a:off x="3" y="260648"/>
            <a:ext cx="9143999" cy="0"/>
          </a:xfrm>
          <a:prstGeom prst="straightConnector1">
            <a:avLst/>
          </a:prstGeom>
          <a:ln w="12700">
            <a:solidFill>
              <a:schemeClr val="accent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95203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z="1800" b="1" dirty="0">
                <a:solidFill>
                  <a:srgbClr val="00AEEF"/>
                </a:solidFill>
                <a:latin typeface="Arial"/>
                <a:cs typeface="Arial"/>
              </a:rPr>
              <a:t>Título</a:t>
            </a:r>
          </a:p>
        </p:txBody>
      </p:sp>
      <p:sp>
        <p:nvSpPr>
          <p:cNvPr id="3" name="Text Placeholder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r>
              <a:rPr lang="pt-BR" sz="1200" dirty="0">
                <a:solidFill>
                  <a:srgbClr val="7D7D7D"/>
                </a:solidFill>
                <a:latin typeface="Arial"/>
                <a:cs typeface="Arial"/>
              </a:rPr>
              <a:t>Texto e tópicos</a:t>
            </a:r>
          </a:p>
          <a:p>
            <a:r>
              <a:rPr lang="pt-BR" sz="1200" dirty="0">
                <a:solidFill>
                  <a:srgbClr val="7D7D7D"/>
                </a:solidFill>
                <a:latin typeface="Arial"/>
                <a:cs typeface="Arial"/>
              </a:rPr>
              <a:t>Texto e tópicos</a:t>
            </a:r>
          </a:p>
          <a:p>
            <a:r>
              <a:rPr lang="pt-BR" sz="1200" dirty="0">
                <a:solidFill>
                  <a:srgbClr val="7D7D7D"/>
                </a:solidFill>
                <a:latin typeface="Arial"/>
                <a:cs typeface="Arial"/>
              </a:rPr>
              <a:t>Texto e tópicos</a:t>
            </a:r>
          </a:p>
          <a:p>
            <a:r>
              <a:rPr lang="pt-BR" sz="1200" dirty="0">
                <a:solidFill>
                  <a:srgbClr val="7D7D7D"/>
                </a:solidFill>
                <a:latin typeface="Arial"/>
                <a:cs typeface="Arial"/>
              </a:rPr>
              <a:t>Texto e tópicos</a:t>
            </a:r>
          </a:p>
          <a:p>
            <a:r>
              <a:rPr lang="pt-BR" sz="1200" dirty="0">
                <a:solidFill>
                  <a:srgbClr val="7D7D7D"/>
                </a:solidFill>
                <a:latin typeface="Arial"/>
                <a:cs typeface="Arial"/>
              </a:rPr>
              <a:t>Texto e tópicos</a:t>
            </a:r>
          </a:p>
          <a:p>
            <a:r>
              <a:rPr lang="pt-BR" sz="1200" dirty="0">
                <a:solidFill>
                  <a:srgbClr val="7D7D7D"/>
                </a:solidFill>
                <a:latin typeface="Arial"/>
                <a:cs typeface="Arial"/>
              </a:rPr>
              <a:t>Texto e tópicos</a:t>
            </a:r>
          </a:p>
          <a:p>
            <a:pPr lvl="0"/>
            <a:endParaRPr lang="en-US" dirty="0"/>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7F52712-0C15-3A47-A7D6-F57ACAF250B6}" type="datetimeFigureOut">
              <a:rPr lang="en-US" smtClean="0"/>
              <a:pPr/>
              <a:t>9/28/2023</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F1D6AB-D093-5345-B7D2-3D02BAD5547F}" type="slidenum">
              <a:rPr lang="en-US" smtClean="0"/>
              <a:pPr/>
              <a:t>‹nº›</a:t>
            </a:fld>
            <a:endParaRPr lang="en-US"/>
          </a:p>
        </p:txBody>
      </p:sp>
    </p:spTree>
    <p:extLst>
      <p:ext uri="{BB962C8B-B14F-4D97-AF65-F5344CB8AC3E}">
        <p14:creationId xmlns:p14="http://schemas.microsoft.com/office/powerpoint/2010/main" val="1626515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Lst>
  <p:txStyles>
    <p:titleStyle>
      <a:lvl1pPr algn="l" defTabSz="342892" rtl="0" eaLnBrk="1" latinLnBrk="0" hangingPunct="1">
        <a:spcBef>
          <a:spcPct val="0"/>
        </a:spcBef>
        <a:buNone/>
        <a:defRPr sz="1800" kern="1200">
          <a:solidFill>
            <a:schemeClr val="accent5">
              <a:lumMod val="75000"/>
            </a:schemeClr>
          </a:solidFill>
          <a:latin typeface="Arial"/>
          <a:ea typeface="+mj-ea"/>
          <a:cs typeface="Arial"/>
        </a:defRPr>
      </a:lvl1pPr>
    </p:titleStyle>
    <p:bodyStyle>
      <a:lvl1pPr marL="0" indent="0" algn="l" defTabSz="342892" rtl="0" eaLnBrk="1" latinLnBrk="0" hangingPunct="1">
        <a:spcBef>
          <a:spcPct val="20000"/>
        </a:spcBef>
        <a:buFont typeface="Arial"/>
        <a:buNone/>
        <a:defRPr sz="2400" kern="1200">
          <a:solidFill>
            <a:schemeClr val="tx1"/>
          </a:solidFill>
          <a:latin typeface="+mn-lt"/>
          <a:ea typeface="+mn-ea"/>
          <a:cs typeface="+mn-cs"/>
        </a:defRPr>
      </a:lvl1pPr>
      <a:lvl2pPr marL="557199" indent="-214308" algn="l" defTabSz="342892" rtl="0" eaLnBrk="1" latinLnBrk="0" hangingPunct="1">
        <a:spcBef>
          <a:spcPct val="20000"/>
        </a:spcBef>
        <a:buFont typeface="Arial"/>
        <a:buChar char="–"/>
        <a:defRPr sz="2100" kern="1200">
          <a:solidFill>
            <a:schemeClr val="tx1"/>
          </a:solidFill>
          <a:latin typeface="+mn-lt"/>
          <a:ea typeface="+mn-ea"/>
          <a:cs typeface="+mn-cs"/>
        </a:defRPr>
      </a:lvl2pPr>
      <a:lvl3pPr marL="857228" indent="-171446" algn="l" defTabSz="342892" rtl="0" eaLnBrk="1" latinLnBrk="0" hangingPunct="1">
        <a:spcBef>
          <a:spcPct val="20000"/>
        </a:spcBef>
        <a:buFont typeface="Arial"/>
        <a:buChar char="•"/>
        <a:defRPr sz="1800" kern="1200">
          <a:solidFill>
            <a:schemeClr val="tx1"/>
          </a:solidFill>
          <a:latin typeface="+mn-lt"/>
          <a:ea typeface="+mn-ea"/>
          <a:cs typeface="+mn-cs"/>
        </a:defRPr>
      </a:lvl3pPr>
      <a:lvl4pPr marL="1200120" indent="-171446" algn="l" defTabSz="342892" rtl="0" eaLnBrk="1" latinLnBrk="0" hangingPunct="1">
        <a:spcBef>
          <a:spcPct val="20000"/>
        </a:spcBef>
        <a:buFont typeface="Arial"/>
        <a:buChar char="–"/>
        <a:defRPr sz="1500" kern="1200">
          <a:solidFill>
            <a:schemeClr val="tx1"/>
          </a:solidFill>
          <a:latin typeface="+mn-lt"/>
          <a:ea typeface="+mn-ea"/>
          <a:cs typeface="+mn-cs"/>
        </a:defRPr>
      </a:lvl4pPr>
      <a:lvl5pPr marL="1543012" indent="-171446" algn="l" defTabSz="342892" rtl="0" eaLnBrk="1" latinLnBrk="0" hangingPunct="1">
        <a:spcBef>
          <a:spcPct val="20000"/>
        </a:spcBef>
        <a:buFont typeface="Arial"/>
        <a:buChar char="»"/>
        <a:defRPr sz="1500" kern="1200">
          <a:solidFill>
            <a:schemeClr val="tx1"/>
          </a:solidFill>
          <a:latin typeface="+mn-lt"/>
          <a:ea typeface="+mn-ea"/>
          <a:cs typeface="+mn-cs"/>
        </a:defRPr>
      </a:lvl5pPr>
      <a:lvl6pPr marL="1885903" indent="-171446" algn="l" defTabSz="342892"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2"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2" rtl="0" eaLnBrk="1" latinLnBrk="0" hangingPunct="1">
        <a:spcBef>
          <a:spcPct val="20000"/>
        </a:spcBef>
        <a:buFont typeface="Arial"/>
        <a:buChar char="•"/>
        <a:defRPr sz="1500" kern="1200">
          <a:solidFill>
            <a:schemeClr val="tx1"/>
          </a:solidFill>
          <a:latin typeface="+mn-lt"/>
          <a:ea typeface="+mn-ea"/>
          <a:cs typeface="+mn-cs"/>
        </a:defRPr>
      </a:lvl8pPr>
      <a:lvl9pPr marL="2914577" indent="-171446" algn="l" defTabSz="342892"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92" rtl="0" eaLnBrk="1" latinLnBrk="0" hangingPunct="1">
        <a:defRPr sz="1350" kern="1200">
          <a:solidFill>
            <a:schemeClr val="tx1"/>
          </a:solidFill>
          <a:latin typeface="+mn-lt"/>
          <a:ea typeface="+mn-ea"/>
          <a:cs typeface="+mn-cs"/>
        </a:defRPr>
      </a:lvl1pPr>
      <a:lvl2pPr marL="342892" algn="l" defTabSz="342892" rtl="0" eaLnBrk="1" latinLnBrk="0" hangingPunct="1">
        <a:defRPr sz="1350" kern="1200">
          <a:solidFill>
            <a:schemeClr val="tx1"/>
          </a:solidFill>
          <a:latin typeface="+mn-lt"/>
          <a:ea typeface="+mn-ea"/>
          <a:cs typeface="+mn-cs"/>
        </a:defRPr>
      </a:lvl2pPr>
      <a:lvl3pPr marL="685783" algn="l" defTabSz="342892" rtl="0" eaLnBrk="1" latinLnBrk="0" hangingPunct="1">
        <a:defRPr sz="1350" kern="1200">
          <a:solidFill>
            <a:schemeClr val="tx1"/>
          </a:solidFill>
          <a:latin typeface="+mn-lt"/>
          <a:ea typeface="+mn-ea"/>
          <a:cs typeface="+mn-cs"/>
        </a:defRPr>
      </a:lvl3pPr>
      <a:lvl4pPr marL="1028675" algn="l" defTabSz="342892" rtl="0" eaLnBrk="1" latinLnBrk="0" hangingPunct="1">
        <a:defRPr sz="1350" kern="1200">
          <a:solidFill>
            <a:schemeClr val="tx1"/>
          </a:solidFill>
          <a:latin typeface="+mn-lt"/>
          <a:ea typeface="+mn-ea"/>
          <a:cs typeface="+mn-cs"/>
        </a:defRPr>
      </a:lvl4pPr>
      <a:lvl5pPr marL="1371566" algn="l" defTabSz="342892" rtl="0" eaLnBrk="1" latinLnBrk="0" hangingPunct="1">
        <a:defRPr sz="1350" kern="1200">
          <a:solidFill>
            <a:schemeClr val="tx1"/>
          </a:solidFill>
          <a:latin typeface="+mn-lt"/>
          <a:ea typeface="+mn-ea"/>
          <a:cs typeface="+mn-cs"/>
        </a:defRPr>
      </a:lvl5pPr>
      <a:lvl6pPr marL="1714457" algn="l" defTabSz="342892" rtl="0" eaLnBrk="1" latinLnBrk="0" hangingPunct="1">
        <a:defRPr sz="1350" kern="1200">
          <a:solidFill>
            <a:schemeClr val="tx1"/>
          </a:solidFill>
          <a:latin typeface="+mn-lt"/>
          <a:ea typeface="+mn-ea"/>
          <a:cs typeface="+mn-cs"/>
        </a:defRPr>
      </a:lvl6pPr>
      <a:lvl7pPr marL="2057348" algn="l" defTabSz="342892" rtl="0" eaLnBrk="1" latinLnBrk="0" hangingPunct="1">
        <a:defRPr sz="1350" kern="1200">
          <a:solidFill>
            <a:schemeClr val="tx1"/>
          </a:solidFill>
          <a:latin typeface="+mn-lt"/>
          <a:ea typeface="+mn-ea"/>
          <a:cs typeface="+mn-cs"/>
        </a:defRPr>
      </a:lvl7pPr>
      <a:lvl8pPr marL="2400240" algn="l" defTabSz="342892" rtl="0" eaLnBrk="1" latinLnBrk="0" hangingPunct="1">
        <a:defRPr sz="1350" kern="1200">
          <a:solidFill>
            <a:schemeClr val="tx1"/>
          </a:solidFill>
          <a:latin typeface="+mn-lt"/>
          <a:ea typeface="+mn-ea"/>
          <a:cs typeface="+mn-cs"/>
        </a:defRPr>
      </a:lvl8pPr>
      <a:lvl9pPr marL="2743132" algn="l" defTabSz="342892"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ommons.wikimedia.org/wiki/File:Emojione_BW_1F642.svg"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mmons.wikimedia.org/wiki/File:Emojione_BW_1F642.svg"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commons.wikimedia.org/wiki/File:Emojione_BW_1F642.svg"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mmons.wikimedia.org/wiki/File:Emojione_BW_1F642.svg"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8753-capa_template-0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9739" cy="6858000"/>
          </a:xfrm>
          <a:prstGeom prst="rect">
            <a:avLst/>
          </a:prstGeom>
        </p:spPr>
      </p:pic>
    </p:spTree>
    <p:extLst>
      <p:ext uri="{BB962C8B-B14F-4D97-AF65-F5344CB8AC3E}">
        <p14:creationId xmlns:p14="http://schemas.microsoft.com/office/powerpoint/2010/main" val="825608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317376" y="1169063"/>
            <a:ext cx="8369423" cy="5415805"/>
          </a:xfrm>
        </p:spPr>
        <p:txBody>
          <a:bodyPr>
            <a:normAutofit fontScale="92500" lnSpcReduction="10000"/>
          </a:bodyPr>
          <a:lstStyle/>
          <a:p>
            <a:r>
              <a:rPr lang="en-US" b="1" dirty="0">
                <a:solidFill>
                  <a:srgbClr val="00B0F0"/>
                </a:solidFill>
              </a:rPr>
              <a:t>Ponteiros e Matrizes de Estruturas</a:t>
            </a:r>
            <a:endParaRPr lang="pt-BR" b="1" dirty="0">
              <a:solidFill>
                <a:srgbClr val="00B0F0"/>
              </a:solidFill>
            </a:endParaRPr>
          </a:p>
          <a:p>
            <a:r>
              <a:rPr lang="pt-BR" dirty="0"/>
              <a:t>Tanto as matrizes de estruturas como os ponteiros para estruturas são ferramentas de programação extremamente poderosas. Podemos também combinar esses dois métodos usando ponteiros para acessar estruturas que são elementos de matrizes.</a:t>
            </a:r>
          </a:p>
          <a:p>
            <a:r>
              <a:rPr lang="pt-BR" dirty="0"/>
              <a:t> </a:t>
            </a:r>
          </a:p>
          <a:p>
            <a:r>
              <a:rPr lang="pt-BR" dirty="0"/>
              <a:t>Para ilustrar isso, vamos usar esta definição de estrutura do exemplo anterior:</a:t>
            </a:r>
          </a:p>
          <a:p>
            <a:endParaRPr lang="pt-BR" dirty="0"/>
          </a:p>
          <a:p>
            <a:r>
              <a:rPr lang="pt-BR" dirty="0"/>
              <a:t>struct peça {</a:t>
            </a:r>
          </a:p>
          <a:p>
            <a:r>
              <a:rPr lang="pt-BR" dirty="0"/>
              <a:t>	int		numero;</a:t>
            </a:r>
          </a:p>
          <a:p>
            <a:r>
              <a:rPr lang="pt-BR" dirty="0"/>
              <a:t>	char	nome[10];</a:t>
            </a:r>
          </a:p>
          <a:p>
            <a:r>
              <a:rPr lang="pt-BR" dirty="0"/>
              <a:t>		};</a:t>
            </a:r>
          </a:p>
          <a:p>
            <a:endParaRPr lang="pt-BR" dirty="0"/>
          </a:p>
          <a:p>
            <a:pPr algn="just"/>
            <a:r>
              <a:rPr lang="pt-BR" dirty="0"/>
              <a:t> </a:t>
            </a:r>
          </a:p>
          <a:p>
            <a:pPr marL="342900" indent="-342900">
              <a:lnSpc>
                <a:spcPct val="150000"/>
              </a:lnSpc>
              <a:buFont typeface="Arial" panose="020B0604020202020204" pitchFamily="34" charset="0"/>
              <a:buChar char="•"/>
            </a:pPr>
            <a:endParaRPr lang="pt-BR" sz="2000" dirty="0"/>
          </a:p>
        </p:txBody>
      </p:sp>
      <p:sp>
        <p:nvSpPr>
          <p:cNvPr id="4" name="Rectangle 2"/>
          <p:cNvSpPr txBox="1">
            <a:spLocks noChangeArrowheads="1"/>
          </p:cNvSpPr>
          <p:nvPr/>
        </p:nvSpPr>
        <p:spPr>
          <a:xfrm>
            <a:off x="317376" y="26063"/>
            <a:ext cx="8509247" cy="1143000"/>
          </a:xfrm>
          <a:prstGeom prst="rect">
            <a:avLst/>
          </a:prstGeom>
        </p:spPr>
        <p:txBody>
          <a:bodyPr vert="horz" lIns="91440" tIns="45720" rIns="91440" bIns="45720" rtlCol="0" anchor="ctr">
            <a:normAutofit/>
          </a:bodyPr>
          <a:lstStyle/>
          <a:p>
            <a:pPr lvl="0" algn="ctr" defTabSz="342892">
              <a:spcBef>
                <a:spcPct val="0"/>
              </a:spcBef>
              <a:defRPr/>
            </a:pPr>
            <a:r>
              <a:rPr lang="pt-BR" sz="4000" dirty="0">
                <a:solidFill>
                  <a:srgbClr val="00457C"/>
                </a:solidFill>
                <a:latin typeface="Arial" panose="020B0604020202020204" pitchFamily="34" charset="0"/>
                <a:cs typeface="Arial" panose="020B0604020202020204" pitchFamily="34" charset="0"/>
              </a:rPr>
              <a:t>Estruturas Complexas</a:t>
            </a:r>
            <a:endParaRPr kumimoji="0" lang="pt-BR" sz="4000" b="0" i="0" u="none" strike="noStrike" kern="1200" cap="none" spc="0" normalizeH="0" baseline="0" noProof="0" dirty="0">
              <a:ln>
                <a:noFill/>
              </a:ln>
              <a:solidFill>
                <a:schemeClr val="accent5">
                  <a:lumMod val="75000"/>
                </a:schemeClr>
              </a:solidFill>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val="417452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317376" y="1169063"/>
            <a:ext cx="8369423" cy="5415805"/>
          </a:xfrm>
        </p:spPr>
        <p:txBody>
          <a:bodyPr>
            <a:normAutofit fontScale="92500" lnSpcReduction="10000"/>
          </a:bodyPr>
          <a:lstStyle/>
          <a:p>
            <a:r>
              <a:rPr lang="pt-BR" dirty="0" err="1"/>
              <a:t>struct</a:t>
            </a:r>
            <a:r>
              <a:rPr lang="pt-BR" dirty="0"/>
              <a:t> peça {</a:t>
            </a:r>
          </a:p>
          <a:p>
            <a:r>
              <a:rPr lang="pt-BR" dirty="0"/>
              <a:t>	int		numero;</a:t>
            </a:r>
          </a:p>
          <a:p>
            <a:r>
              <a:rPr lang="pt-BR" dirty="0"/>
              <a:t>	char	nome[10];</a:t>
            </a:r>
          </a:p>
          <a:p>
            <a:r>
              <a:rPr lang="pt-BR" dirty="0"/>
              <a:t>		};</a:t>
            </a:r>
          </a:p>
          <a:p>
            <a:endParaRPr lang="pt-BR" dirty="0"/>
          </a:p>
          <a:p>
            <a:r>
              <a:rPr lang="pt-BR" dirty="0"/>
              <a:t>Depois que a estrutura foi definida, podemos declarar uma matriz do tipo peça, chamada </a:t>
            </a:r>
            <a:r>
              <a:rPr lang="pt-BR" dirty="0">
                <a:solidFill>
                  <a:srgbClr val="00B0F0"/>
                </a:solidFill>
              </a:rPr>
              <a:t>dados</a:t>
            </a:r>
            <a:r>
              <a:rPr lang="pt-BR" dirty="0"/>
              <a:t> e </a:t>
            </a:r>
            <a:r>
              <a:rPr lang="en-US" dirty="0"/>
              <a:t>declarar um </a:t>
            </a:r>
            <a:r>
              <a:rPr lang="en-US" dirty="0" err="1">
                <a:solidFill>
                  <a:srgbClr val="00B0F0"/>
                </a:solidFill>
              </a:rPr>
              <a:t>ponteiro</a:t>
            </a:r>
            <a:r>
              <a:rPr lang="en-US" dirty="0"/>
              <a:t> para o </a:t>
            </a:r>
            <a:r>
              <a:rPr lang="en-US" dirty="0" err="1"/>
              <a:t>tipo</a:t>
            </a:r>
            <a:r>
              <a:rPr lang="en-US" dirty="0"/>
              <a:t> </a:t>
            </a:r>
            <a:r>
              <a:rPr lang="en-US" dirty="0" err="1"/>
              <a:t>peça</a:t>
            </a:r>
            <a:r>
              <a:rPr lang="en-US" dirty="0"/>
              <a:t> e </a:t>
            </a:r>
            <a:r>
              <a:rPr lang="en-US" dirty="0" err="1"/>
              <a:t>inicializá</a:t>
            </a:r>
            <a:r>
              <a:rPr lang="en-US" dirty="0"/>
              <a:t>-lo para </a:t>
            </a:r>
            <a:r>
              <a:rPr lang="en-US" dirty="0" err="1"/>
              <a:t>apontar</a:t>
            </a:r>
            <a:r>
              <a:rPr lang="en-US" dirty="0"/>
              <a:t> para a </a:t>
            </a:r>
            <a:r>
              <a:rPr lang="en-US" dirty="0" err="1"/>
              <a:t>primeira</a:t>
            </a:r>
            <a:r>
              <a:rPr lang="en-US" dirty="0"/>
              <a:t> </a:t>
            </a:r>
            <a:r>
              <a:rPr lang="en-US" dirty="0" err="1"/>
              <a:t>estrutura</a:t>
            </a:r>
            <a:r>
              <a:rPr lang="en-US" dirty="0"/>
              <a:t> </a:t>
            </a:r>
            <a:r>
              <a:rPr lang="en-US" dirty="0" err="1"/>
              <a:t>contida</a:t>
            </a:r>
            <a:r>
              <a:rPr lang="en-US" dirty="0"/>
              <a:t> </a:t>
            </a:r>
            <a:r>
              <a:rPr lang="en-US" dirty="0" err="1"/>
              <a:t>na</a:t>
            </a:r>
            <a:r>
              <a:rPr lang="en-US" dirty="0"/>
              <a:t> </a:t>
            </a:r>
            <a:r>
              <a:rPr lang="en-US" dirty="0" err="1"/>
              <a:t>matriz</a:t>
            </a:r>
            <a:r>
              <a:rPr lang="en-US" dirty="0"/>
              <a:t>:</a:t>
            </a:r>
            <a:endParaRPr lang="pt-BR" dirty="0"/>
          </a:p>
          <a:p>
            <a:r>
              <a:rPr lang="pt-BR" dirty="0"/>
              <a:t> </a:t>
            </a:r>
          </a:p>
          <a:p>
            <a:r>
              <a:rPr lang="pt-BR" dirty="0"/>
              <a:t>struct peça	dados[100], *</a:t>
            </a:r>
            <a:r>
              <a:rPr lang="pt-BR" dirty="0" err="1"/>
              <a:t>p_peça</a:t>
            </a:r>
            <a:r>
              <a:rPr lang="pt-BR" dirty="0"/>
              <a:t>;</a:t>
            </a:r>
          </a:p>
          <a:p>
            <a:endParaRPr lang="pt-BR" dirty="0"/>
          </a:p>
          <a:p>
            <a:r>
              <a:rPr lang="pt-BR" dirty="0"/>
              <a:t>p_peça = dados;		// lembrar que </a:t>
            </a:r>
            <a:r>
              <a:rPr lang="en-US" dirty="0" err="1"/>
              <a:t>nome</a:t>
            </a:r>
            <a:r>
              <a:rPr lang="en-US" dirty="0"/>
              <a:t> de </a:t>
            </a:r>
            <a:r>
              <a:rPr lang="en-US" dirty="0" err="1"/>
              <a:t>uma</a:t>
            </a:r>
            <a:r>
              <a:rPr lang="en-US" dirty="0"/>
              <a:t> </a:t>
            </a:r>
            <a:r>
              <a:rPr lang="en-US" dirty="0" err="1"/>
              <a:t>matriz</a:t>
            </a:r>
            <a:r>
              <a:rPr lang="en-US" dirty="0"/>
              <a:t> </a:t>
            </a:r>
            <a:r>
              <a:rPr lang="en-US" dirty="0" err="1"/>
              <a:t>sem</a:t>
            </a:r>
            <a:r>
              <a:rPr lang="en-US" dirty="0"/>
              <a:t> </a:t>
            </a:r>
            <a:r>
              <a:rPr lang="en-US" dirty="0" err="1"/>
              <a:t>os</a:t>
            </a:r>
            <a:endParaRPr lang="en-US" dirty="0"/>
          </a:p>
          <a:p>
            <a:r>
              <a:rPr lang="en-US" dirty="0"/>
              <a:t>								</a:t>
            </a:r>
            <a:r>
              <a:rPr lang="en-US" dirty="0" err="1"/>
              <a:t>colchetes</a:t>
            </a:r>
            <a:r>
              <a:rPr lang="en-US" dirty="0"/>
              <a:t>  é um </a:t>
            </a:r>
            <a:r>
              <a:rPr lang="en-US" dirty="0" err="1"/>
              <a:t>ponteiro</a:t>
            </a:r>
            <a:r>
              <a:rPr lang="en-US" dirty="0"/>
              <a:t> para o </a:t>
            </a:r>
            <a:r>
              <a:rPr lang="en-US" dirty="0" err="1"/>
              <a:t>primeiro</a:t>
            </a:r>
            <a:endParaRPr lang="en-US" dirty="0"/>
          </a:p>
          <a:p>
            <a:r>
              <a:rPr lang="en-US" dirty="0"/>
              <a:t>								 </a:t>
            </a:r>
            <a:r>
              <a:rPr lang="en-US" dirty="0" err="1"/>
              <a:t>elemento</a:t>
            </a:r>
            <a:r>
              <a:rPr lang="en-US" dirty="0"/>
              <a:t> dessa </a:t>
            </a:r>
            <a:r>
              <a:rPr lang="en-US" dirty="0" err="1"/>
              <a:t>matriz</a:t>
            </a:r>
            <a:endParaRPr lang="pt-BR" dirty="0"/>
          </a:p>
          <a:p>
            <a:pPr algn="just"/>
            <a:endParaRPr lang="pt-BR" dirty="0"/>
          </a:p>
        </p:txBody>
      </p:sp>
      <p:sp>
        <p:nvSpPr>
          <p:cNvPr id="4" name="Rectangle 2"/>
          <p:cNvSpPr txBox="1">
            <a:spLocks noChangeArrowheads="1"/>
          </p:cNvSpPr>
          <p:nvPr/>
        </p:nvSpPr>
        <p:spPr>
          <a:xfrm>
            <a:off x="317376" y="26063"/>
            <a:ext cx="8509247" cy="1143000"/>
          </a:xfrm>
          <a:prstGeom prst="rect">
            <a:avLst/>
          </a:prstGeom>
        </p:spPr>
        <p:txBody>
          <a:bodyPr vert="horz" lIns="91440" tIns="45720" rIns="91440" bIns="45720" rtlCol="0" anchor="ctr">
            <a:normAutofit/>
          </a:bodyPr>
          <a:lstStyle/>
          <a:p>
            <a:pPr lvl="0" algn="ctr" defTabSz="342892">
              <a:spcBef>
                <a:spcPct val="0"/>
              </a:spcBef>
              <a:defRPr/>
            </a:pPr>
            <a:r>
              <a:rPr lang="pt-BR" sz="4000" dirty="0">
                <a:solidFill>
                  <a:srgbClr val="00457C"/>
                </a:solidFill>
                <a:latin typeface="Arial" panose="020B0604020202020204" pitchFamily="34" charset="0"/>
                <a:cs typeface="Arial" panose="020B0604020202020204" pitchFamily="34" charset="0"/>
              </a:rPr>
              <a:t>Estruturas Complexas</a:t>
            </a:r>
            <a:endParaRPr kumimoji="0" lang="pt-BR" sz="4000" b="0" i="0" u="none" strike="noStrike" kern="1200" cap="none" spc="0" normalizeH="0" baseline="0" noProof="0" dirty="0">
              <a:ln>
                <a:noFill/>
              </a:ln>
              <a:solidFill>
                <a:schemeClr val="accent5">
                  <a:lumMod val="75000"/>
                </a:schemeClr>
              </a:solidFill>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val="3626066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177855"/>
            <a:ext cx="8229600" cy="5205104"/>
          </a:xfrm>
        </p:spPr>
        <p:txBody>
          <a:bodyPr>
            <a:normAutofit/>
          </a:bodyPr>
          <a:lstStyle/>
          <a:p>
            <a:endParaRPr lang="pt-BR" dirty="0"/>
          </a:p>
          <a:p>
            <a:pPr>
              <a:lnSpc>
                <a:spcPct val="150000"/>
              </a:lnSpc>
            </a:pPr>
            <a:endParaRPr lang="pt-BR" sz="2500" dirty="0"/>
          </a:p>
          <a:p>
            <a:pPr marL="342900" indent="-342900">
              <a:lnSpc>
                <a:spcPct val="150000"/>
              </a:lnSpc>
              <a:buFont typeface="Arial" panose="020B0604020202020204" pitchFamily="34" charset="0"/>
              <a:buChar char="•"/>
            </a:pPr>
            <a:endParaRPr lang="pt-BR" sz="2000" dirty="0"/>
          </a:p>
        </p:txBody>
      </p:sp>
      <p:sp>
        <p:nvSpPr>
          <p:cNvPr id="4" name="Rectangle 2"/>
          <p:cNvSpPr txBox="1">
            <a:spLocks noChangeArrowheads="1"/>
          </p:cNvSpPr>
          <p:nvPr/>
        </p:nvSpPr>
        <p:spPr>
          <a:xfrm>
            <a:off x="317376" y="26063"/>
            <a:ext cx="8509247" cy="794412"/>
          </a:xfrm>
          <a:prstGeom prst="rect">
            <a:avLst/>
          </a:prstGeom>
        </p:spPr>
        <p:txBody>
          <a:bodyPr vert="horz" lIns="91440" tIns="45720" rIns="91440" bIns="45720" rtlCol="0" anchor="ctr">
            <a:normAutofit/>
          </a:bodyPr>
          <a:lstStyle/>
          <a:p>
            <a:pPr lvl="0" algn="ctr" defTabSz="342892">
              <a:spcBef>
                <a:spcPct val="0"/>
              </a:spcBef>
              <a:defRPr/>
            </a:pPr>
            <a:r>
              <a:rPr lang="pt-BR" sz="4000" dirty="0">
                <a:solidFill>
                  <a:srgbClr val="00457C"/>
                </a:solidFill>
                <a:latin typeface="Arial" panose="020B0604020202020204" pitchFamily="34" charset="0"/>
                <a:cs typeface="Arial" panose="020B0604020202020204" pitchFamily="34" charset="0"/>
              </a:rPr>
              <a:t>Estruturas Complexas</a:t>
            </a:r>
          </a:p>
        </p:txBody>
      </p:sp>
      <p:sp>
        <p:nvSpPr>
          <p:cNvPr id="2" name="Retângulo 1"/>
          <p:cNvSpPr/>
          <p:nvPr/>
        </p:nvSpPr>
        <p:spPr>
          <a:xfrm>
            <a:off x="317376" y="1110451"/>
            <a:ext cx="4874421" cy="5047536"/>
          </a:xfrm>
          <a:prstGeom prst="rect">
            <a:avLst/>
          </a:prstGeom>
        </p:spPr>
        <p:txBody>
          <a:bodyPr wrap="square">
            <a:spAutoFit/>
          </a:bodyPr>
          <a:lstStyle/>
          <a:p>
            <a:r>
              <a:rPr lang="pt-BR" sz="2000" dirty="0"/>
              <a:t>struct peça {</a:t>
            </a:r>
          </a:p>
          <a:p>
            <a:r>
              <a:rPr lang="pt-BR" sz="2000" dirty="0"/>
              <a:t>	int		numero;</a:t>
            </a:r>
          </a:p>
          <a:p>
            <a:r>
              <a:rPr lang="pt-BR" sz="2000" dirty="0"/>
              <a:t>	char		nome[10];</a:t>
            </a:r>
          </a:p>
          <a:p>
            <a:r>
              <a:rPr lang="pt-BR" sz="2000" dirty="0"/>
              <a:t>	};</a:t>
            </a:r>
          </a:p>
          <a:p>
            <a:r>
              <a:rPr lang="pt-BR" sz="2000" b="1" dirty="0"/>
              <a:t>struct peça	dados[100],*p_peça; </a:t>
            </a:r>
          </a:p>
          <a:p>
            <a:endParaRPr lang="pt-BR" sz="2000" b="1" dirty="0"/>
          </a:p>
          <a:p>
            <a:r>
              <a:rPr lang="pt-BR" sz="2000" b="1" dirty="0"/>
              <a:t>p_peça = dados;</a:t>
            </a:r>
            <a:endParaRPr lang="pt-BR" sz="2000" dirty="0"/>
          </a:p>
          <a:p>
            <a:endParaRPr lang="pt-BR" sz="2000" dirty="0"/>
          </a:p>
          <a:p>
            <a:endParaRPr lang="pt-BR" dirty="0"/>
          </a:p>
          <a:p>
            <a:r>
              <a:rPr lang="pt-BR" dirty="0"/>
              <a:t>Agora já temos uma matriz de estruturas e um ponteiro para o primeiro elemento dessa matriz (ou seja, para a primeira estrutura da matriz).  Então, podemos receber ou imprimir o conteúdo do primeiro elemento usando a instrução:</a:t>
            </a:r>
          </a:p>
          <a:p>
            <a:endParaRPr lang="pt-BR" dirty="0"/>
          </a:p>
          <a:p>
            <a:endParaRPr lang="pt-BR" dirty="0"/>
          </a:p>
          <a:p>
            <a:endParaRPr lang="pt-BR" dirty="0"/>
          </a:p>
        </p:txBody>
      </p:sp>
      <p:sp>
        <p:nvSpPr>
          <p:cNvPr id="26" name="CaixaDeTexto 25"/>
          <p:cNvSpPr txBox="1"/>
          <p:nvPr/>
        </p:nvSpPr>
        <p:spPr>
          <a:xfrm>
            <a:off x="6613742" y="1603870"/>
            <a:ext cx="643390" cy="369332"/>
          </a:xfrm>
          <a:prstGeom prst="rect">
            <a:avLst/>
          </a:prstGeom>
          <a:noFill/>
        </p:spPr>
        <p:txBody>
          <a:bodyPr wrap="square" rtlCol="0">
            <a:spAutoFit/>
          </a:bodyPr>
          <a:lstStyle/>
          <a:p>
            <a:r>
              <a:rPr lang="pt-BR" dirty="0"/>
              <a:t>12</a:t>
            </a:r>
          </a:p>
        </p:txBody>
      </p:sp>
      <p:sp>
        <p:nvSpPr>
          <p:cNvPr id="29" name="CaixaDeTexto 28"/>
          <p:cNvSpPr txBox="1"/>
          <p:nvPr/>
        </p:nvSpPr>
        <p:spPr>
          <a:xfrm>
            <a:off x="6636988" y="2756540"/>
            <a:ext cx="703067" cy="369332"/>
          </a:xfrm>
          <a:prstGeom prst="rect">
            <a:avLst/>
          </a:prstGeom>
          <a:noFill/>
        </p:spPr>
        <p:txBody>
          <a:bodyPr wrap="square" rtlCol="0">
            <a:spAutoFit/>
          </a:bodyPr>
          <a:lstStyle/>
          <a:p>
            <a:r>
              <a:rPr lang="pt-BR" dirty="0"/>
              <a:t>90</a:t>
            </a:r>
          </a:p>
        </p:txBody>
      </p:sp>
      <p:sp>
        <p:nvSpPr>
          <p:cNvPr id="32" name="CaixaDeTexto 31"/>
          <p:cNvSpPr txBox="1"/>
          <p:nvPr/>
        </p:nvSpPr>
        <p:spPr>
          <a:xfrm>
            <a:off x="6604231" y="3909267"/>
            <a:ext cx="643390" cy="369332"/>
          </a:xfrm>
          <a:prstGeom prst="rect">
            <a:avLst/>
          </a:prstGeom>
          <a:noFill/>
        </p:spPr>
        <p:txBody>
          <a:bodyPr wrap="square" rtlCol="0">
            <a:spAutoFit/>
          </a:bodyPr>
          <a:lstStyle/>
          <a:p>
            <a:r>
              <a:rPr lang="pt-BR" dirty="0"/>
              <a:t>7.5</a:t>
            </a:r>
          </a:p>
        </p:txBody>
      </p:sp>
      <p:grpSp>
        <p:nvGrpSpPr>
          <p:cNvPr id="6" name="Agrupar 5"/>
          <p:cNvGrpSpPr/>
          <p:nvPr/>
        </p:nvGrpSpPr>
        <p:grpSpPr>
          <a:xfrm>
            <a:off x="4874215" y="1233858"/>
            <a:ext cx="4290280" cy="5052406"/>
            <a:chOff x="5362834" y="1177855"/>
            <a:chExt cx="4290280" cy="5052406"/>
          </a:xfrm>
        </p:grpSpPr>
        <p:grpSp>
          <p:nvGrpSpPr>
            <p:cNvPr id="23" name="Agrupar 22"/>
            <p:cNvGrpSpPr/>
            <p:nvPr/>
          </p:nvGrpSpPr>
          <p:grpSpPr>
            <a:xfrm>
              <a:off x="6014112" y="1177855"/>
              <a:ext cx="1688132" cy="5052406"/>
              <a:chOff x="3726469" y="1330553"/>
              <a:chExt cx="1688132" cy="5052406"/>
            </a:xfrm>
          </p:grpSpPr>
          <p:sp>
            <p:nvSpPr>
              <p:cNvPr id="5" name="Retângulo 4"/>
              <p:cNvSpPr/>
              <p:nvPr/>
            </p:nvSpPr>
            <p:spPr>
              <a:xfrm>
                <a:off x="3732333" y="1330553"/>
                <a:ext cx="1679331" cy="50524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7" name="Retângulo 6"/>
              <p:cNvSpPr/>
              <p:nvPr/>
            </p:nvSpPr>
            <p:spPr>
              <a:xfrm>
                <a:off x="3735270" y="1390967"/>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8" name="Retângulo 7"/>
              <p:cNvSpPr/>
              <p:nvPr/>
            </p:nvSpPr>
            <p:spPr>
              <a:xfrm>
                <a:off x="3732332" y="1655579"/>
                <a:ext cx="1679331" cy="51782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0" name="Retângulo 9"/>
              <p:cNvSpPr/>
              <p:nvPr/>
            </p:nvSpPr>
            <p:spPr>
              <a:xfrm>
                <a:off x="3732333" y="2213733"/>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1" name="Retângulo 10"/>
              <p:cNvSpPr/>
              <p:nvPr/>
            </p:nvSpPr>
            <p:spPr>
              <a:xfrm>
                <a:off x="3729396" y="3095470"/>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3" name="Retângulo 12"/>
              <p:cNvSpPr/>
              <p:nvPr/>
            </p:nvSpPr>
            <p:spPr>
              <a:xfrm>
                <a:off x="3732333" y="2512383"/>
                <a:ext cx="1679331" cy="5761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4" name="Retângulo 13"/>
              <p:cNvSpPr/>
              <p:nvPr/>
            </p:nvSpPr>
            <p:spPr>
              <a:xfrm>
                <a:off x="3732333" y="3392795"/>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5" name="Retângulo 14"/>
              <p:cNvSpPr/>
              <p:nvPr/>
            </p:nvSpPr>
            <p:spPr>
              <a:xfrm>
                <a:off x="3732333" y="3682945"/>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6" name="Retângulo 15"/>
              <p:cNvSpPr/>
              <p:nvPr/>
            </p:nvSpPr>
            <p:spPr>
              <a:xfrm>
                <a:off x="3729395" y="3980119"/>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7" name="Retângulo 16"/>
              <p:cNvSpPr/>
              <p:nvPr/>
            </p:nvSpPr>
            <p:spPr>
              <a:xfrm>
                <a:off x="3729394" y="4270269"/>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8" name="Retângulo 17"/>
              <p:cNvSpPr/>
              <p:nvPr/>
            </p:nvSpPr>
            <p:spPr>
              <a:xfrm>
                <a:off x="3732333" y="4541215"/>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9" name="Retângulo 18"/>
              <p:cNvSpPr/>
              <p:nvPr/>
            </p:nvSpPr>
            <p:spPr>
              <a:xfrm>
                <a:off x="3732333" y="4831365"/>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0" name="Retângulo 19"/>
              <p:cNvSpPr/>
              <p:nvPr/>
            </p:nvSpPr>
            <p:spPr>
              <a:xfrm>
                <a:off x="3726469" y="5122736"/>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1" name="Retângulo 20"/>
              <p:cNvSpPr/>
              <p:nvPr/>
            </p:nvSpPr>
            <p:spPr>
              <a:xfrm>
                <a:off x="3735270" y="5404542"/>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2" name="Retângulo 21"/>
              <p:cNvSpPr/>
              <p:nvPr/>
            </p:nvSpPr>
            <p:spPr>
              <a:xfrm>
                <a:off x="3735270" y="5694692"/>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sp>
          <p:nvSpPr>
            <p:cNvPr id="25" name="CaixaDeTexto 24"/>
            <p:cNvSpPr txBox="1"/>
            <p:nvPr/>
          </p:nvSpPr>
          <p:spPr>
            <a:xfrm>
              <a:off x="7716223" y="1181454"/>
              <a:ext cx="765108" cy="369332"/>
            </a:xfrm>
            <a:prstGeom prst="rect">
              <a:avLst/>
            </a:prstGeom>
            <a:noFill/>
          </p:spPr>
          <p:txBody>
            <a:bodyPr wrap="square" rtlCol="0">
              <a:spAutoFit/>
            </a:bodyPr>
            <a:lstStyle/>
            <a:p>
              <a:r>
                <a:rPr lang="pt-BR" dirty="0"/>
                <a:t>num</a:t>
              </a:r>
            </a:p>
          </p:txBody>
        </p:sp>
        <p:sp>
          <p:nvSpPr>
            <p:cNvPr id="28" name="CaixaDeTexto 27"/>
            <p:cNvSpPr txBox="1"/>
            <p:nvPr/>
          </p:nvSpPr>
          <p:spPr>
            <a:xfrm>
              <a:off x="7505537" y="1578795"/>
              <a:ext cx="915194" cy="369332"/>
            </a:xfrm>
            <a:prstGeom prst="rect">
              <a:avLst/>
            </a:prstGeom>
            <a:noFill/>
          </p:spPr>
          <p:txBody>
            <a:bodyPr wrap="square" rtlCol="0">
              <a:spAutoFit/>
            </a:bodyPr>
            <a:lstStyle/>
            <a:p>
              <a:r>
                <a:rPr lang="pt-BR" dirty="0"/>
                <a:t>   nome</a:t>
              </a:r>
            </a:p>
          </p:txBody>
        </p:sp>
        <p:sp>
          <p:nvSpPr>
            <p:cNvPr id="30" name="Chave Direita 29"/>
            <p:cNvSpPr/>
            <p:nvPr/>
          </p:nvSpPr>
          <p:spPr>
            <a:xfrm>
              <a:off x="8147576" y="1216062"/>
              <a:ext cx="311895" cy="819665"/>
            </a:xfrm>
            <a:prstGeom prst="rightBrace">
              <a:avLst/>
            </a:prstGeom>
            <a:ln>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pt-BR"/>
            </a:p>
          </p:txBody>
        </p:sp>
        <p:sp>
          <p:nvSpPr>
            <p:cNvPr id="31" name="CaixaDeTexto 30"/>
            <p:cNvSpPr txBox="1"/>
            <p:nvPr/>
          </p:nvSpPr>
          <p:spPr>
            <a:xfrm>
              <a:off x="8424681" y="2335940"/>
              <a:ext cx="1228433" cy="369332"/>
            </a:xfrm>
            <a:prstGeom prst="rect">
              <a:avLst/>
            </a:prstGeom>
            <a:noFill/>
          </p:spPr>
          <p:txBody>
            <a:bodyPr wrap="square" rtlCol="0">
              <a:spAutoFit/>
            </a:bodyPr>
            <a:lstStyle/>
            <a:p>
              <a:r>
                <a:rPr lang="pt-BR" dirty="0"/>
                <a:t>dados[1]</a:t>
              </a:r>
            </a:p>
          </p:txBody>
        </p:sp>
        <p:sp>
          <p:nvSpPr>
            <p:cNvPr id="33" name="CaixaDeTexto 32"/>
            <p:cNvSpPr txBox="1"/>
            <p:nvPr/>
          </p:nvSpPr>
          <p:spPr>
            <a:xfrm>
              <a:off x="5362834" y="1177855"/>
              <a:ext cx="781443" cy="677108"/>
            </a:xfrm>
            <a:prstGeom prst="rect">
              <a:avLst/>
            </a:prstGeom>
            <a:noFill/>
          </p:spPr>
          <p:txBody>
            <a:bodyPr wrap="square" rtlCol="0">
              <a:spAutoFit/>
            </a:bodyPr>
            <a:lstStyle/>
            <a:p>
              <a:r>
                <a:rPr lang="pt-BR" sz="1900" dirty="0"/>
                <a:t>1000</a:t>
              </a:r>
            </a:p>
            <a:p>
              <a:r>
                <a:rPr lang="pt-BR" sz="1900" dirty="0"/>
                <a:t>1004</a:t>
              </a:r>
            </a:p>
          </p:txBody>
        </p:sp>
      </p:grpSp>
      <p:sp>
        <p:nvSpPr>
          <p:cNvPr id="50" name="CaixaDeTexto 49"/>
          <p:cNvSpPr txBox="1"/>
          <p:nvPr/>
        </p:nvSpPr>
        <p:spPr>
          <a:xfrm>
            <a:off x="5787303" y="896296"/>
            <a:ext cx="1744869" cy="369332"/>
          </a:xfrm>
          <a:prstGeom prst="rect">
            <a:avLst/>
          </a:prstGeom>
          <a:noFill/>
        </p:spPr>
        <p:txBody>
          <a:bodyPr wrap="square" rtlCol="0">
            <a:spAutoFit/>
          </a:bodyPr>
          <a:lstStyle/>
          <a:p>
            <a:r>
              <a:rPr lang="pt-BR" dirty="0"/>
              <a:t>Memória</a:t>
            </a:r>
          </a:p>
        </p:txBody>
      </p:sp>
      <p:cxnSp>
        <p:nvCxnSpPr>
          <p:cNvPr id="35" name="Conector reto 34"/>
          <p:cNvCxnSpPr/>
          <p:nvPr/>
        </p:nvCxnSpPr>
        <p:spPr>
          <a:xfrm>
            <a:off x="5065357" y="2091730"/>
            <a:ext cx="2364143" cy="10482"/>
          </a:xfrm>
          <a:prstGeom prst="line">
            <a:avLst/>
          </a:prstGeom>
          <a:ln>
            <a:solidFill>
              <a:srgbClr val="92D050"/>
            </a:solidFill>
            <a:prstDash val="sysDash"/>
          </a:ln>
        </p:spPr>
        <p:style>
          <a:lnRef idx="2">
            <a:schemeClr val="accent1"/>
          </a:lnRef>
          <a:fillRef idx="0">
            <a:schemeClr val="accent1"/>
          </a:fillRef>
          <a:effectRef idx="1">
            <a:schemeClr val="accent1"/>
          </a:effectRef>
          <a:fontRef idx="minor">
            <a:schemeClr val="tx1"/>
          </a:fontRef>
        </p:style>
      </p:cxnSp>
      <p:sp>
        <p:nvSpPr>
          <p:cNvPr id="38" name="CaixaDeTexto 37"/>
          <p:cNvSpPr txBox="1"/>
          <p:nvPr/>
        </p:nvSpPr>
        <p:spPr>
          <a:xfrm>
            <a:off x="5969977" y="5520408"/>
            <a:ext cx="2106754" cy="369332"/>
          </a:xfrm>
          <a:prstGeom prst="rect">
            <a:avLst/>
          </a:prstGeom>
          <a:noFill/>
        </p:spPr>
        <p:txBody>
          <a:bodyPr wrap="square" rtlCol="0">
            <a:spAutoFit/>
          </a:bodyPr>
          <a:lstStyle/>
          <a:p>
            <a:r>
              <a:rPr lang="pt-BR" dirty="0"/>
              <a:t>   1000           p_peça</a:t>
            </a:r>
          </a:p>
        </p:txBody>
      </p:sp>
      <p:cxnSp>
        <p:nvCxnSpPr>
          <p:cNvPr id="37" name="Conector reto 36"/>
          <p:cNvCxnSpPr/>
          <p:nvPr/>
        </p:nvCxnSpPr>
        <p:spPr>
          <a:xfrm>
            <a:off x="5635869" y="5577455"/>
            <a:ext cx="316402" cy="35762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4" name="Conector de Seta Reta 43"/>
          <p:cNvCxnSpPr/>
          <p:nvPr/>
        </p:nvCxnSpPr>
        <p:spPr>
          <a:xfrm>
            <a:off x="4015667" y="1404414"/>
            <a:ext cx="817685"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6" name="CaixaDeTexto 45"/>
          <p:cNvSpPr txBox="1"/>
          <p:nvPr/>
        </p:nvSpPr>
        <p:spPr>
          <a:xfrm>
            <a:off x="3918158" y="780343"/>
            <a:ext cx="915194" cy="646331"/>
          </a:xfrm>
          <a:prstGeom prst="rect">
            <a:avLst/>
          </a:prstGeom>
          <a:noFill/>
        </p:spPr>
        <p:txBody>
          <a:bodyPr wrap="square" rtlCol="0">
            <a:spAutoFit/>
          </a:bodyPr>
          <a:lstStyle/>
          <a:p>
            <a:r>
              <a:rPr lang="pt-BR" dirty="0"/>
              <a:t>   p_peça</a:t>
            </a:r>
          </a:p>
        </p:txBody>
      </p:sp>
      <p:sp>
        <p:nvSpPr>
          <p:cNvPr id="47" name="Chave Direita 46"/>
          <p:cNvSpPr/>
          <p:nvPr/>
        </p:nvSpPr>
        <p:spPr>
          <a:xfrm>
            <a:off x="7673751" y="2147512"/>
            <a:ext cx="311895" cy="851263"/>
          </a:xfrm>
          <a:prstGeom prst="rightBrace">
            <a:avLst/>
          </a:prstGeom>
          <a:ln>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pt-BR"/>
          </a:p>
        </p:txBody>
      </p:sp>
      <p:sp>
        <p:nvSpPr>
          <p:cNvPr id="48" name="CaixaDeTexto 47"/>
          <p:cNvSpPr txBox="1"/>
          <p:nvPr/>
        </p:nvSpPr>
        <p:spPr>
          <a:xfrm>
            <a:off x="7170954" y="2091730"/>
            <a:ext cx="765108" cy="369332"/>
          </a:xfrm>
          <a:prstGeom prst="rect">
            <a:avLst/>
          </a:prstGeom>
          <a:noFill/>
        </p:spPr>
        <p:txBody>
          <a:bodyPr wrap="square" rtlCol="0">
            <a:spAutoFit/>
          </a:bodyPr>
          <a:lstStyle/>
          <a:p>
            <a:r>
              <a:rPr lang="pt-BR" dirty="0"/>
              <a:t>num</a:t>
            </a:r>
          </a:p>
        </p:txBody>
      </p:sp>
      <p:sp>
        <p:nvSpPr>
          <p:cNvPr id="49" name="CaixaDeTexto 48"/>
          <p:cNvSpPr txBox="1"/>
          <p:nvPr/>
        </p:nvSpPr>
        <p:spPr>
          <a:xfrm>
            <a:off x="7170954" y="2358497"/>
            <a:ext cx="799898" cy="646331"/>
          </a:xfrm>
          <a:prstGeom prst="rect">
            <a:avLst/>
          </a:prstGeom>
          <a:noFill/>
        </p:spPr>
        <p:txBody>
          <a:bodyPr wrap="square" rtlCol="0">
            <a:spAutoFit/>
          </a:bodyPr>
          <a:lstStyle/>
          <a:p>
            <a:r>
              <a:rPr lang="pt-BR" dirty="0"/>
              <a:t>   nome</a:t>
            </a:r>
          </a:p>
        </p:txBody>
      </p:sp>
      <p:cxnSp>
        <p:nvCxnSpPr>
          <p:cNvPr id="51" name="Conector reto 50"/>
          <p:cNvCxnSpPr/>
          <p:nvPr/>
        </p:nvCxnSpPr>
        <p:spPr>
          <a:xfrm>
            <a:off x="5168029" y="2971963"/>
            <a:ext cx="2364143" cy="10482"/>
          </a:xfrm>
          <a:prstGeom prst="line">
            <a:avLst/>
          </a:prstGeom>
          <a:ln>
            <a:solidFill>
              <a:srgbClr val="92D050"/>
            </a:solidFill>
            <a:prstDash val="sysDash"/>
          </a:ln>
        </p:spPr>
        <p:style>
          <a:lnRef idx="2">
            <a:schemeClr val="accent1"/>
          </a:lnRef>
          <a:fillRef idx="0">
            <a:schemeClr val="accent1"/>
          </a:fillRef>
          <a:effectRef idx="1">
            <a:schemeClr val="accent1"/>
          </a:effectRef>
          <a:fontRef idx="minor">
            <a:schemeClr val="tx1"/>
          </a:fontRef>
        </p:style>
      </p:cxnSp>
      <p:sp>
        <p:nvSpPr>
          <p:cNvPr id="52" name="CaixaDeTexto 51"/>
          <p:cNvSpPr txBox="1"/>
          <p:nvPr/>
        </p:nvSpPr>
        <p:spPr>
          <a:xfrm>
            <a:off x="7946091" y="1450380"/>
            <a:ext cx="1228433" cy="369332"/>
          </a:xfrm>
          <a:prstGeom prst="rect">
            <a:avLst/>
          </a:prstGeom>
          <a:noFill/>
        </p:spPr>
        <p:txBody>
          <a:bodyPr wrap="square" rtlCol="0">
            <a:spAutoFit/>
          </a:bodyPr>
          <a:lstStyle/>
          <a:p>
            <a:r>
              <a:rPr lang="pt-BR" dirty="0"/>
              <a:t>dados[0]</a:t>
            </a:r>
          </a:p>
        </p:txBody>
      </p:sp>
      <p:sp>
        <p:nvSpPr>
          <p:cNvPr id="53" name="CaixaDeTexto 52"/>
          <p:cNvSpPr txBox="1"/>
          <p:nvPr/>
        </p:nvSpPr>
        <p:spPr>
          <a:xfrm>
            <a:off x="4899521" y="2098335"/>
            <a:ext cx="781443" cy="677108"/>
          </a:xfrm>
          <a:prstGeom prst="rect">
            <a:avLst/>
          </a:prstGeom>
          <a:noFill/>
        </p:spPr>
        <p:txBody>
          <a:bodyPr wrap="square" rtlCol="0">
            <a:spAutoFit/>
          </a:bodyPr>
          <a:lstStyle/>
          <a:p>
            <a:r>
              <a:rPr lang="pt-BR" sz="1900" dirty="0"/>
              <a:t>1014</a:t>
            </a:r>
          </a:p>
          <a:p>
            <a:r>
              <a:rPr lang="pt-BR" sz="1900" dirty="0"/>
              <a:t>1018</a:t>
            </a:r>
          </a:p>
        </p:txBody>
      </p:sp>
      <p:pic>
        <p:nvPicPr>
          <p:cNvPr id="43" name="Imagem 42" descr="Forma&#10;&#10;Descrição gerada automaticamente com confiança baixa">
            <a:extLst>
              <a:ext uri="{FF2B5EF4-FFF2-40B4-BE49-F238E27FC236}">
                <a16:creationId xmlns:a16="http://schemas.microsoft.com/office/drawing/2014/main" id="{BFEFFA04-B930-4E71-BE4A-791574A8759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674971" y="5658326"/>
            <a:ext cx="250452" cy="250452"/>
          </a:xfrm>
          <a:prstGeom prst="rect">
            <a:avLst/>
          </a:prstGeom>
        </p:spPr>
      </p:pic>
    </p:spTree>
    <p:extLst>
      <p:ext uri="{BB962C8B-B14F-4D97-AF65-F5344CB8AC3E}">
        <p14:creationId xmlns:p14="http://schemas.microsoft.com/office/powerpoint/2010/main" val="4166772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67054" y="1121150"/>
            <a:ext cx="8229600" cy="5205104"/>
          </a:xfrm>
        </p:spPr>
        <p:txBody>
          <a:bodyPr>
            <a:normAutofit/>
          </a:bodyPr>
          <a:lstStyle/>
          <a:p>
            <a:endParaRPr lang="pt-BR" dirty="0"/>
          </a:p>
          <a:p>
            <a:pPr>
              <a:lnSpc>
                <a:spcPct val="150000"/>
              </a:lnSpc>
            </a:pPr>
            <a:endParaRPr lang="pt-BR" sz="2500" dirty="0"/>
          </a:p>
          <a:p>
            <a:pPr marL="342900" indent="-342900">
              <a:lnSpc>
                <a:spcPct val="150000"/>
              </a:lnSpc>
              <a:buFont typeface="Arial" panose="020B0604020202020204" pitchFamily="34" charset="0"/>
              <a:buChar char="•"/>
            </a:pPr>
            <a:endParaRPr lang="pt-BR" sz="2000" dirty="0"/>
          </a:p>
        </p:txBody>
      </p:sp>
      <p:sp>
        <p:nvSpPr>
          <p:cNvPr id="4" name="Rectangle 2"/>
          <p:cNvSpPr txBox="1">
            <a:spLocks noChangeArrowheads="1"/>
          </p:cNvSpPr>
          <p:nvPr/>
        </p:nvSpPr>
        <p:spPr>
          <a:xfrm>
            <a:off x="317376" y="26063"/>
            <a:ext cx="8509247" cy="794412"/>
          </a:xfrm>
          <a:prstGeom prst="rect">
            <a:avLst/>
          </a:prstGeom>
        </p:spPr>
        <p:txBody>
          <a:bodyPr vert="horz" lIns="91440" tIns="45720" rIns="91440" bIns="45720" rtlCol="0" anchor="ctr">
            <a:normAutofit/>
          </a:bodyPr>
          <a:lstStyle/>
          <a:p>
            <a:pPr lvl="0" algn="ctr" defTabSz="342892">
              <a:spcBef>
                <a:spcPct val="0"/>
              </a:spcBef>
              <a:defRPr/>
            </a:pPr>
            <a:r>
              <a:rPr lang="pt-BR" sz="4000" dirty="0">
                <a:solidFill>
                  <a:srgbClr val="00457C"/>
                </a:solidFill>
                <a:latin typeface="Arial" panose="020B0604020202020204" pitchFamily="34" charset="0"/>
                <a:cs typeface="Arial" panose="020B0604020202020204" pitchFamily="34" charset="0"/>
              </a:rPr>
              <a:t>Estruturas Complexas</a:t>
            </a:r>
          </a:p>
        </p:txBody>
      </p:sp>
      <p:sp>
        <p:nvSpPr>
          <p:cNvPr id="2" name="Retângulo 1"/>
          <p:cNvSpPr/>
          <p:nvPr/>
        </p:nvSpPr>
        <p:spPr>
          <a:xfrm>
            <a:off x="317376" y="1110451"/>
            <a:ext cx="5126376" cy="4955203"/>
          </a:xfrm>
          <a:prstGeom prst="rect">
            <a:avLst/>
          </a:prstGeom>
        </p:spPr>
        <p:txBody>
          <a:bodyPr wrap="square">
            <a:spAutoFit/>
          </a:bodyPr>
          <a:lstStyle/>
          <a:p>
            <a:r>
              <a:rPr lang="pt-BR" sz="2000" dirty="0"/>
              <a:t>struct peça {</a:t>
            </a:r>
          </a:p>
          <a:p>
            <a:r>
              <a:rPr lang="pt-BR" sz="2000" dirty="0"/>
              <a:t>	int		numero;</a:t>
            </a:r>
          </a:p>
          <a:p>
            <a:r>
              <a:rPr lang="pt-BR" sz="2000" dirty="0"/>
              <a:t>	char		nome[10];</a:t>
            </a:r>
          </a:p>
          <a:p>
            <a:r>
              <a:rPr lang="pt-BR" sz="2000" dirty="0"/>
              <a:t>	};</a:t>
            </a:r>
          </a:p>
          <a:p>
            <a:endParaRPr lang="pt-BR" sz="2000" dirty="0"/>
          </a:p>
          <a:p>
            <a:r>
              <a:rPr lang="pt-BR" b="1" dirty="0">
                <a:solidFill>
                  <a:srgbClr val="00B0F0"/>
                </a:solidFill>
              </a:rPr>
              <a:t>Operador de Acesso Indireto</a:t>
            </a:r>
          </a:p>
          <a:p>
            <a:r>
              <a:rPr lang="pt-BR" dirty="0" err="1"/>
              <a:t>scanf</a:t>
            </a:r>
            <a:r>
              <a:rPr lang="pt-BR" dirty="0"/>
              <a:t>(“%i”, &amp;(p_peça-&gt;numero) );</a:t>
            </a:r>
          </a:p>
          <a:p>
            <a:r>
              <a:rPr lang="pt-BR" dirty="0" err="1"/>
              <a:t>gets</a:t>
            </a:r>
            <a:r>
              <a:rPr lang="pt-BR" dirty="0"/>
              <a:t>(p_peça-&gt;nome);</a:t>
            </a:r>
          </a:p>
          <a:p>
            <a:endParaRPr lang="pt-BR" dirty="0"/>
          </a:p>
          <a:p>
            <a:r>
              <a:rPr lang="pt-BR" dirty="0" err="1"/>
              <a:t>printf</a:t>
            </a:r>
            <a:r>
              <a:rPr lang="pt-BR" dirty="0"/>
              <a:t>(“%i	 %s”, p_peça-&gt;numero, p_peça-&gt;nome);</a:t>
            </a:r>
          </a:p>
          <a:p>
            <a:endParaRPr lang="pt-BR" dirty="0"/>
          </a:p>
          <a:p>
            <a:r>
              <a:rPr lang="pt-BR" b="1" dirty="0">
                <a:solidFill>
                  <a:srgbClr val="00B0F0"/>
                </a:solidFill>
              </a:rPr>
              <a:t>Operador de </a:t>
            </a:r>
            <a:r>
              <a:rPr lang="pt-BR" b="1" dirty="0" err="1">
                <a:solidFill>
                  <a:srgbClr val="00B0F0"/>
                </a:solidFill>
              </a:rPr>
              <a:t>Indireção</a:t>
            </a:r>
            <a:endParaRPr lang="pt-BR" b="1" dirty="0">
              <a:solidFill>
                <a:srgbClr val="00B0F0"/>
              </a:solidFill>
            </a:endParaRPr>
          </a:p>
          <a:p>
            <a:r>
              <a:rPr lang="pt-BR" dirty="0" err="1"/>
              <a:t>scanf</a:t>
            </a:r>
            <a:r>
              <a:rPr lang="pt-BR" dirty="0"/>
              <a:t>(“%i”, &amp;(*</a:t>
            </a:r>
            <a:r>
              <a:rPr lang="pt-BR" dirty="0" err="1"/>
              <a:t>p_peça</a:t>
            </a:r>
            <a:r>
              <a:rPr lang="pt-BR" dirty="0"/>
              <a:t>).numero);</a:t>
            </a:r>
          </a:p>
          <a:p>
            <a:r>
              <a:rPr lang="pt-BR" dirty="0" err="1"/>
              <a:t>gets</a:t>
            </a:r>
            <a:r>
              <a:rPr lang="pt-BR" dirty="0"/>
              <a:t>((*</a:t>
            </a:r>
            <a:r>
              <a:rPr lang="pt-BR" dirty="0" err="1"/>
              <a:t>p_peça</a:t>
            </a:r>
            <a:r>
              <a:rPr lang="pt-BR" dirty="0"/>
              <a:t>).nome);</a:t>
            </a:r>
          </a:p>
          <a:p>
            <a:endParaRPr lang="pt-BR" dirty="0"/>
          </a:p>
          <a:p>
            <a:r>
              <a:rPr lang="pt-BR" dirty="0" err="1"/>
              <a:t>printf</a:t>
            </a:r>
            <a:r>
              <a:rPr lang="pt-BR" dirty="0"/>
              <a:t>(“%i	 %s”, (*</a:t>
            </a:r>
            <a:r>
              <a:rPr lang="pt-BR" dirty="0" err="1"/>
              <a:t>p_peça</a:t>
            </a:r>
            <a:r>
              <a:rPr lang="pt-BR" dirty="0"/>
              <a:t>).numero, (*</a:t>
            </a:r>
            <a:r>
              <a:rPr lang="pt-BR" dirty="0" err="1"/>
              <a:t>p_peça</a:t>
            </a:r>
            <a:r>
              <a:rPr lang="pt-BR" dirty="0"/>
              <a:t>).nome);</a:t>
            </a:r>
          </a:p>
          <a:p>
            <a:endParaRPr lang="pt-BR" dirty="0"/>
          </a:p>
        </p:txBody>
      </p:sp>
      <p:sp>
        <p:nvSpPr>
          <p:cNvPr id="26" name="CaixaDeTexto 25"/>
          <p:cNvSpPr txBox="1"/>
          <p:nvPr/>
        </p:nvSpPr>
        <p:spPr>
          <a:xfrm>
            <a:off x="6613742" y="1603870"/>
            <a:ext cx="643390" cy="369332"/>
          </a:xfrm>
          <a:prstGeom prst="rect">
            <a:avLst/>
          </a:prstGeom>
          <a:noFill/>
        </p:spPr>
        <p:txBody>
          <a:bodyPr wrap="square" rtlCol="0">
            <a:spAutoFit/>
          </a:bodyPr>
          <a:lstStyle/>
          <a:p>
            <a:r>
              <a:rPr lang="pt-BR" dirty="0"/>
              <a:t>12</a:t>
            </a:r>
          </a:p>
        </p:txBody>
      </p:sp>
      <p:sp>
        <p:nvSpPr>
          <p:cNvPr id="29" name="CaixaDeTexto 28"/>
          <p:cNvSpPr txBox="1"/>
          <p:nvPr/>
        </p:nvSpPr>
        <p:spPr>
          <a:xfrm>
            <a:off x="6636988" y="2756540"/>
            <a:ext cx="703067" cy="369332"/>
          </a:xfrm>
          <a:prstGeom prst="rect">
            <a:avLst/>
          </a:prstGeom>
          <a:noFill/>
        </p:spPr>
        <p:txBody>
          <a:bodyPr wrap="square" rtlCol="0">
            <a:spAutoFit/>
          </a:bodyPr>
          <a:lstStyle/>
          <a:p>
            <a:r>
              <a:rPr lang="pt-BR" dirty="0"/>
              <a:t>90</a:t>
            </a:r>
          </a:p>
        </p:txBody>
      </p:sp>
      <p:sp>
        <p:nvSpPr>
          <p:cNvPr id="32" name="CaixaDeTexto 31"/>
          <p:cNvSpPr txBox="1"/>
          <p:nvPr/>
        </p:nvSpPr>
        <p:spPr>
          <a:xfrm>
            <a:off x="6604231" y="3909267"/>
            <a:ext cx="643390" cy="369332"/>
          </a:xfrm>
          <a:prstGeom prst="rect">
            <a:avLst/>
          </a:prstGeom>
          <a:noFill/>
        </p:spPr>
        <p:txBody>
          <a:bodyPr wrap="square" rtlCol="0">
            <a:spAutoFit/>
          </a:bodyPr>
          <a:lstStyle/>
          <a:p>
            <a:r>
              <a:rPr lang="pt-BR" dirty="0"/>
              <a:t>7.5</a:t>
            </a:r>
          </a:p>
        </p:txBody>
      </p:sp>
      <p:grpSp>
        <p:nvGrpSpPr>
          <p:cNvPr id="6" name="Agrupar 5"/>
          <p:cNvGrpSpPr/>
          <p:nvPr/>
        </p:nvGrpSpPr>
        <p:grpSpPr>
          <a:xfrm>
            <a:off x="4874215" y="1233858"/>
            <a:ext cx="4290280" cy="5052406"/>
            <a:chOff x="5362834" y="1177855"/>
            <a:chExt cx="4290280" cy="5052406"/>
          </a:xfrm>
        </p:grpSpPr>
        <p:grpSp>
          <p:nvGrpSpPr>
            <p:cNvPr id="23" name="Agrupar 22"/>
            <p:cNvGrpSpPr/>
            <p:nvPr/>
          </p:nvGrpSpPr>
          <p:grpSpPr>
            <a:xfrm>
              <a:off x="6014112" y="1177855"/>
              <a:ext cx="1688132" cy="5052406"/>
              <a:chOff x="3726469" y="1330553"/>
              <a:chExt cx="1688132" cy="5052406"/>
            </a:xfrm>
          </p:grpSpPr>
          <p:sp>
            <p:nvSpPr>
              <p:cNvPr id="5" name="Retângulo 4"/>
              <p:cNvSpPr/>
              <p:nvPr/>
            </p:nvSpPr>
            <p:spPr>
              <a:xfrm>
                <a:off x="3732333" y="1330553"/>
                <a:ext cx="1679331" cy="50524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7" name="Retângulo 6"/>
              <p:cNvSpPr/>
              <p:nvPr/>
            </p:nvSpPr>
            <p:spPr>
              <a:xfrm>
                <a:off x="3735270" y="1390967"/>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8" name="Retângulo 7"/>
              <p:cNvSpPr/>
              <p:nvPr/>
            </p:nvSpPr>
            <p:spPr>
              <a:xfrm>
                <a:off x="3732332" y="1655579"/>
                <a:ext cx="1679331" cy="51782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0" name="Retângulo 9"/>
              <p:cNvSpPr/>
              <p:nvPr/>
            </p:nvSpPr>
            <p:spPr>
              <a:xfrm>
                <a:off x="3732333" y="2213733"/>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1" name="Retângulo 10"/>
              <p:cNvSpPr/>
              <p:nvPr/>
            </p:nvSpPr>
            <p:spPr>
              <a:xfrm>
                <a:off x="3729396" y="3095470"/>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3" name="Retângulo 12"/>
              <p:cNvSpPr/>
              <p:nvPr/>
            </p:nvSpPr>
            <p:spPr>
              <a:xfrm>
                <a:off x="3732333" y="2512383"/>
                <a:ext cx="1679331" cy="5761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4" name="Retângulo 13"/>
              <p:cNvSpPr/>
              <p:nvPr/>
            </p:nvSpPr>
            <p:spPr>
              <a:xfrm>
                <a:off x="3732333" y="3392795"/>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5" name="Retângulo 14"/>
              <p:cNvSpPr/>
              <p:nvPr/>
            </p:nvSpPr>
            <p:spPr>
              <a:xfrm>
                <a:off x="3732333" y="3682945"/>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6" name="Retângulo 15"/>
              <p:cNvSpPr/>
              <p:nvPr/>
            </p:nvSpPr>
            <p:spPr>
              <a:xfrm>
                <a:off x="3729395" y="3980119"/>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7" name="Retângulo 16"/>
              <p:cNvSpPr/>
              <p:nvPr/>
            </p:nvSpPr>
            <p:spPr>
              <a:xfrm>
                <a:off x="3729394" y="4270269"/>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8" name="Retângulo 17"/>
              <p:cNvSpPr/>
              <p:nvPr/>
            </p:nvSpPr>
            <p:spPr>
              <a:xfrm>
                <a:off x="3732333" y="4541215"/>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9" name="Retângulo 18"/>
              <p:cNvSpPr/>
              <p:nvPr/>
            </p:nvSpPr>
            <p:spPr>
              <a:xfrm>
                <a:off x="3732333" y="4831365"/>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0" name="Retângulo 19"/>
              <p:cNvSpPr/>
              <p:nvPr/>
            </p:nvSpPr>
            <p:spPr>
              <a:xfrm>
                <a:off x="3726469" y="5122736"/>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1" name="Retângulo 20"/>
              <p:cNvSpPr/>
              <p:nvPr/>
            </p:nvSpPr>
            <p:spPr>
              <a:xfrm>
                <a:off x="3735270" y="5404542"/>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2" name="Retângulo 21"/>
              <p:cNvSpPr/>
              <p:nvPr/>
            </p:nvSpPr>
            <p:spPr>
              <a:xfrm>
                <a:off x="3735270" y="5694692"/>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sp>
          <p:nvSpPr>
            <p:cNvPr id="25" name="CaixaDeTexto 24"/>
            <p:cNvSpPr txBox="1"/>
            <p:nvPr/>
          </p:nvSpPr>
          <p:spPr>
            <a:xfrm>
              <a:off x="7716223" y="1181454"/>
              <a:ext cx="765108" cy="369332"/>
            </a:xfrm>
            <a:prstGeom prst="rect">
              <a:avLst/>
            </a:prstGeom>
            <a:noFill/>
          </p:spPr>
          <p:txBody>
            <a:bodyPr wrap="square" rtlCol="0">
              <a:spAutoFit/>
            </a:bodyPr>
            <a:lstStyle/>
            <a:p>
              <a:r>
                <a:rPr lang="pt-BR" dirty="0"/>
                <a:t>num</a:t>
              </a:r>
            </a:p>
          </p:txBody>
        </p:sp>
        <p:sp>
          <p:nvSpPr>
            <p:cNvPr id="28" name="CaixaDeTexto 27"/>
            <p:cNvSpPr txBox="1"/>
            <p:nvPr/>
          </p:nvSpPr>
          <p:spPr>
            <a:xfrm>
              <a:off x="7505537" y="1578795"/>
              <a:ext cx="915194" cy="369332"/>
            </a:xfrm>
            <a:prstGeom prst="rect">
              <a:avLst/>
            </a:prstGeom>
            <a:noFill/>
          </p:spPr>
          <p:txBody>
            <a:bodyPr wrap="square" rtlCol="0">
              <a:spAutoFit/>
            </a:bodyPr>
            <a:lstStyle/>
            <a:p>
              <a:r>
                <a:rPr lang="pt-BR" dirty="0"/>
                <a:t>   nome</a:t>
              </a:r>
            </a:p>
          </p:txBody>
        </p:sp>
        <p:sp>
          <p:nvSpPr>
            <p:cNvPr id="30" name="Chave Direita 29"/>
            <p:cNvSpPr/>
            <p:nvPr/>
          </p:nvSpPr>
          <p:spPr>
            <a:xfrm>
              <a:off x="8147576" y="1216062"/>
              <a:ext cx="311895" cy="819665"/>
            </a:xfrm>
            <a:prstGeom prst="rightBrace">
              <a:avLst/>
            </a:prstGeom>
            <a:ln>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pt-BR"/>
            </a:p>
          </p:txBody>
        </p:sp>
        <p:sp>
          <p:nvSpPr>
            <p:cNvPr id="31" name="CaixaDeTexto 30"/>
            <p:cNvSpPr txBox="1"/>
            <p:nvPr/>
          </p:nvSpPr>
          <p:spPr>
            <a:xfrm>
              <a:off x="8424681" y="2335940"/>
              <a:ext cx="1228433" cy="369332"/>
            </a:xfrm>
            <a:prstGeom prst="rect">
              <a:avLst/>
            </a:prstGeom>
            <a:noFill/>
          </p:spPr>
          <p:txBody>
            <a:bodyPr wrap="square" rtlCol="0">
              <a:spAutoFit/>
            </a:bodyPr>
            <a:lstStyle/>
            <a:p>
              <a:r>
                <a:rPr lang="pt-BR" dirty="0"/>
                <a:t>dados[1]</a:t>
              </a:r>
            </a:p>
          </p:txBody>
        </p:sp>
        <p:sp>
          <p:nvSpPr>
            <p:cNvPr id="33" name="CaixaDeTexto 32"/>
            <p:cNvSpPr txBox="1"/>
            <p:nvPr/>
          </p:nvSpPr>
          <p:spPr>
            <a:xfrm>
              <a:off x="5362834" y="1177855"/>
              <a:ext cx="781443" cy="677108"/>
            </a:xfrm>
            <a:prstGeom prst="rect">
              <a:avLst/>
            </a:prstGeom>
            <a:noFill/>
          </p:spPr>
          <p:txBody>
            <a:bodyPr wrap="square" rtlCol="0">
              <a:spAutoFit/>
            </a:bodyPr>
            <a:lstStyle/>
            <a:p>
              <a:r>
                <a:rPr lang="pt-BR" sz="1900" dirty="0"/>
                <a:t>1000</a:t>
              </a:r>
            </a:p>
            <a:p>
              <a:r>
                <a:rPr lang="pt-BR" sz="1900" dirty="0"/>
                <a:t>1004</a:t>
              </a:r>
            </a:p>
          </p:txBody>
        </p:sp>
      </p:grpSp>
      <p:sp>
        <p:nvSpPr>
          <p:cNvPr id="50" name="CaixaDeTexto 49"/>
          <p:cNvSpPr txBox="1"/>
          <p:nvPr/>
        </p:nvSpPr>
        <p:spPr>
          <a:xfrm>
            <a:off x="5787303" y="896296"/>
            <a:ext cx="1744869" cy="369332"/>
          </a:xfrm>
          <a:prstGeom prst="rect">
            <a:avLst/>
          </a:prstGeom>
          <a:noFill/>
        </p:spPr>
        <p:txBody>
          <a:bodyPr wrap="square" rtlCol="0">
            <a:spAutoFit/>
          </a:bodyPr>
          <a:lstStyle/>
          <a:p>
            <a:r>
              <a:rPr lang="pt-BR" dirty="0"/>
              <a:t>Memória</a:t>
            </a:r>
          </a:p>
        </p:txBody>
      </p:sp>
      <p:cxnSp>
        <p:nvCxnSpPr>
          <p:cNvPr id="35" name="Conector reto 34"/>
          <p:cNvCxnSpPr/>
          <p:nvPr/>
        </p:nvCxnSpPr>
        <p:spPr>
          <a:xfrm>
            <a:off x="5065357" y="2091730"/>
            <a:ext cx="2364143" cy="10482"/>
          </a:xfrm>
          <a:prstGeom prst="line">
            <a:avLst/>
          </a:prstGeom>
          <a:ln>
            <a:solidFill>
              <a:srgbClr val="92D050"/>
            </a:solidFill>
            <a:prstDash val="sysDash"/>
          </a:ln>
        </p:spPr>
        <p:style>
          <a:lnRef idx="2">
            <a:schemeClr val="accent1"/>
          </a:lnRef>
          <a:fillRef idx="0">
            <a:schemeClr val="accent1"/>
          </a:fillRef>
          <a:effectRef idx="1">
            <a:schemeClr val="accent1"/>
          </a:effectRef>
          <a:fontRef idx="minor">
            <a:schemeClr val="tx1"/>
          </a:fontRef>
        </p:style>
      </p:cxnSp>
      <p:sp>
        <p:nvSpPr>
          <p:cNvPr id="38" name="CaixaDeTexto 37"/>
          <p:cNvSpPr txBox="1"/>
          <p:nvPr/>
        </p:nvSpPr>
        <p:spPr>
          <a:xfrm>
            <a:off x="5969977" y="5520408"/>
            <a:ext cx="2106754" cy="369332"/>
          </a:xfrm>
          <a:prstGeom prst="rect">
            <a:avLst/>
          </a:prstGeom>
          <a:noFill/>
        </p:spPr>
        <p:txBody>
          <a:bodyPr wrap="square" rtlCol="0">
            <a:spAutoFit/>
          </a:bodyPr>
          <a:lstStyle/>
          <a:p>
            <a:r>
              <a:rPr lang="pt-BR" dirty="0"/>
              <a:t>   1000           p_peça</a:t>
            </a:r>
          </a:p>
        </p:txBody>
      </p:sp>
      <p:cxnSp>
        <p:nvCxnSpPr>
          <p:cNvPr id="37" name="Conector reto 36"/>
          <p:cNvCxnSpPr/>
          <p:nvPr/>
        </p:nvCxnSpPr>
        <p:spPr>
          <a:xfrm>
            <a:off x="5635869" y="5577455"/>
            <a:ext cx="316402" cy="35762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4" name="Conector de Seta Reta 43"/>
          <p:cNvCxnSpPr/>
          <p:nvPr/>
        </p:nvCxnSpPr>
        <p:spPr>
          <a:xfrm>
            <a:off x="4015667" y="1404414"/>
            <a:ext cx="817685"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6" name="CaixaDeTexto 45"/>
          <p:cNvSpPr txBox="1"/>
          <p:nvPr/>
        </p:nvSpPr>
        <p:spPr>
          <a:xfrm>
            <a:off x="3918158" y="780343"/>
            <a:ext cx="915194" cy="646331"/>
          </a:xfrm>
          <a:prstGeom prst="rect">
            <a:avLst/>
          </a:prstGeom>
          <a:noFill/>
        </p:spPr>
        <p:txBody>
          <a:bodyPr wrap="square" rtlCol="0">
            <a:spAutoFit/>
          </a:bodyPr>
          <a:lstStyle/>
          <a:p>
            <a:r>
              <a:rPr lang="pt-BR" dirty="0"/>
              <a:t>   p_peça</a:t>
            </a:r>
          </a:p>
        </p:txBody>
      </p:sp>
      <p:sp>
        <p:nvSpPr>
          <p:cNvPr id="47" name="Chave Direita 46"/>
          <p:cNvSpPr/>
          <p:nvPr/>
        </p:nvSpPr>
        <p:spPr>
          <a:xfrm>
            <a:off x="7673751" y="2147512"/>
            <a:ext cx="311895" cy="851263"/>
          </a:xfrm>
          <a:prstGeom prst="rightBrace">
            <a:avLst/>
          </a:prstGeom>
          <a:ln>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pt-BR"/>
          </a:p>
        </p:txBody>
      </p:sp>
      <p:sp>
        <p:nvSpPr>
          <p:cNvPr id="48" name="CaixaDeTexto 47"/>
          <p:cNvSpPr txBox="1"/>
          <p:nvPr/>
        </p:nvSpPr>
        <p:spPr>
          <a:xfrm>
            <a:off x="7170954" y="2091730"/>
            <a:ext cx="765108" cy="369332"/>
          </a:xfrm>
          <a:prstGeom prst="rect">
            <a:avLst/>
          </a:prstGeom>
          <a:noFill/>
        </p:spPr>
        <p:txBody>
          <a:bodyPr wrap="square" rtlCol="0">
            <a:spAutoFit/>
          </a:bodyPr>
          <a:lstStyle/>
          <a:p>
            <a:r>
              <a:rPr lang="pt-BR" dirty="0"/>
              <a:t>num</a:t>
            </a:r>
          </a:p>
        </p:txBody>
      </p:sp>
      <p:sp>
        <p:nvSpPr>
          <p:cNvPr id="49" name="CaixaDeTexto 48"/>
          <p:cNvSpPr txBox="1"/>
          <p:nvPr/>
        </p:nvSpPr>
        <p:spPr>
          <a:xfrm>
            <a:off x="7170954" y="2358497"/>
            <a:ext cx="799898" cy="646331"/>
          </a:xfrm>
          <a:prstGeom prst="rect">
            <a:avLst/>
          </a:prstGeom>
          <a:noFill/>
        </p:spPr>
        <p:txBody>
          <a:bodyPr wrap="square" rtlCol="0">
            <a:spAutoFit/>
          </a:bodyPr>
          <a:lstStyle/>
          <a:p>
            <a:r>
              <a:rPr lang="pt-BR" dirty="0"/>
              <a:t>   nome</a:t>
            </a:r>
          </a:p>
        </p:txBody>
      </p:sp>
      <p:cxnSp>
        <p:nvCxnSpPr>
          <p:cNvPr id="51" name="Conector reto 50"/>
          <p:cNvCxnSpPr/>
          <p:nvPr/>
        </p:nvCxnSpPr>
        <p:spPr>
          <a:xfrm>
            <a:off x="5168029" y="2971963"/>
            <a:ext cx="2364143" cy="10482"/>
          </a:xfrm>
          <a:prstGeom prst="line">
            <a:avLst/>
          </a:prstGeom>
          <a:ln>
            <a:solidFill>
              <a:srgbClr val="92D050"/>
            </a:solidFill>
            <a:prstDash val="sysDash"/>
          </a:ln>
        </p:spPr>
        <p:style>
          <a:lnRef idx="2">
            <a:schemeClr val="accent1"/>
          </a:lnRef>
          <a:fillRef idx="0">
            <a:schemeClr val="accent1"/>
          </a:fillRef>
          <a:effectRef idx="1">
            <a:schemeClr val="accent1"/>
          </a:effectRef>
          <a:fontRef idx="minor">
            <a:schemeClr val="tx1"/>
          </a:fontRef>
        </p:style>
      </p:cxnSp>
      <p:sp>
        <p:nvSpPr>
          <p:cNvPr id="52" name="CaixaDeTexto 51"/>
          <p:cNvSpPr txBox="1"/>
          <p:nvPr/>
        </p:nvSpPr>
        <p:spPr>
          <a:xfrm>
            <a:off x="7946091" y="1450380"/>
            <a:ext cx="1228433" cy="369332"/>
          </a:xfrm>
          <a:prstGeom prst="rect">
            <a:avLst/>
          </a:prstGeom>
          <a:noFill/>
        </p:spPr>
        <p:txBody>
          <a:bodyPr wrap="square" rtlCol="0">
            <a:spAutoFit/>
          </a:bodyPr>
          <a:lstStyle/>
          <a:p>
            <a:r>
              <a:rPr lang="pt-BR" dirty="0"/>
              <a:t>dados[0]</a:t>
            </a:r>
          </a:p>
        </p:txBody>
      </p:sp>
      <p:sp>
        <p:nvSpPr>
          <p:cNvPr id="53" name="CaixaDeTexto 52"/>
          <p:cNvSpPr txBox="1"/>
          <p:nvPr/>
        </p:nvSpPr>
        <p:spPr>
          <a:xfrm>
            <a:off x="4899521" y="2098335"/>
            <a:ext cx="781443" cy="677108"/>
          </a:xfrm>
          <a:prstGeom prst="rect">
            <a:avLst/>
          </a:prstGeom>
          <a:noFill/>
        </p:spPr>
        <p:txBody>
          <a:bodyPr wrap="square" rtlCol="0">
            <a:spAutoFit/>
          </a:bodyPr>
          <a:lstStyle/>
          <a:p>
            <a:r>
              <a:rPr lang="pt-BR" sz="1900" dirty="0"/>
              <a:t>1014</a:t>
            </a:r>
          </a:p>
          <a:p>
            <a:r>
              <a:rPr lang="pt-BR" sz="1900" dirty="0"/>
              <a:t>1018</a:t>
            </a:r>
          </a:p>
        </p:txBody>
      </p:sp>
      <p:pic>
        <p:nvPicPr>
          <p:cNvPr id="43" name="Imagem 42" descr="Forma&#10;&#10;Descrição gerada automaticamente com confiança baixa">
            <a:extLst>
              <a:ext uri="{FF2B5EF4-FFF2-40B4-BE49-F238E27FC236}">
                <a16:creationId xmlns:a16="http://schemas.microsoft.com/office/drawing/2014/main" id="{BFEFFA04-B930-4E71-BE4A-791574A8759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657729" y="5651456"/>
            <a:ext cx="250452" cy="250452"/>
          </a:xfrm>
          <a:prstGeom prst="rect">
            <a:avLst/>
          </a:prstGeom>
        </p:spPr>
      </p:pic>
    </p:spTree>
    <p:extLst>
      <p:ext uri="{BB962C8B-B14F-4D97-AF65-F5344CB8AC3E}">
        <p14:creationId xmlns:p14="http://schemas.microsoft.com/office/powerpoint/2010/main" val="4112005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67054" y="1121150"/>
            <a:ext cx="8229600" cy="5205104"/>
          </a:xfrm>
        </p:spPr>
        <p:txBody>
          <a:bodyPr>
            <a:normAutofit/>
          </a:bodyPr>
          <a:lstStyle/>
          <a:p>
            <a:endParaRPr lang="pt-BR" dirty="0"/>
          </a:p>
          <a:p>
            <a:pPr>
              <a:lnSpc>
                <a:spcPct val="150000"/>
              </a:lnSpc>
            </a:pPr>
            <a:endParaRPr lang="pt-BR" sz="2500" dirty="0"/>
          </a:p>
          <a:p>
            <a:pPr marL="342900" indent="-342900">
              <a:lnSpc>
                <a:spcPct val="150000"/>
              </a:lnSpc>
              <a:buFont typeface="Arial" panose="020B0604020202020204" pitchFamily="34" charset="0"/>
              <a:buChar char="•"/>
            </a:pPr>
            <a:endParaRPr lang="pt-BR" sz="2000" dirty="0"/>
          </a:p>
        </p:txBody>
      </p:sp>
      <p:sp>
        <p:nvSpPr>
          <p:cNvPr id="4" name="Rectangle 2"/>
          <p:cNvSpPr txBox="1">
            <a:spLocks noChangeArrowheads="1"/>
          </p:cNvSpPr>
          <p:nvPr/>
        </p:nvSpPr>
        <p:spPr>
          <a:xfrm>
            <a:off x="317376" y="26063"/>
            <a:ext cx="8509247" cy="794412"/>
          </a:xfrm>
          <a:prstGeom prst="rect">
            <a:avLst/>
          </a:prstGeom>
        </p:spPr>
        <p:txBody>
          <a:bodyPr vert="horz" lIns="91440" tIns="45720" rIns="91440" bIns="45720" rtlCol="0" anchor="ctr">
            <a:normAutofit/>
          </a:bodyPr>
          <a:lstStyle/>
          <a:p>
            <a:pPr lvl="0" algn="ctr" defTabSz="342892">
              <a:spcBef>
                <a:spcPct val="0"/>
              </a:spcBef>
              <a:defRPr/>
            </a:pPr>
            <a:r>
              <a:rPr lang="pt-BR" sz="4000" dirty="0">
                <a:solidFill>
                  <a:srgbClr val="00457C"/>
                </a:solidFill>
                <a:latin typeface="Arial" panose="020B0604020202020204" pitchFamily="34" charset="0"/>
                <a:cs typeface="Arial" panose="020B0604020202020204" pitchFamily="34" charset="0"/>
              </a:rPr>
              <a:t>Estruturas Complexas</a:t>
            </a:r>
          </a:p>
        </p:txBody>
      </p:sp>
      <p:sp>
        <p:nvSpPr>
          <p:cNvPr id="2" name="Retângulo 1"/>
          <p:cNvSpPr/>
          <p:nvPr/>
        </p:nvSpPr>
        <p:spPr>
          <a:xfrm>
            <a:off x="317376" y="840680"/>
            <a:ext cx="3559919" cy="5632311"/>
          </a:xfrm>
          <a:prstGeom prst="rect">
            <a:avLst/>
          </a:prstGeom>
        </p:spPr>
        <p:txBody>
          <a:bodyPr wrap="square">
            <a:spAutoFit/>
          </a:bodyPr>
          <a:lstStyle/>
          <a:p>
            <a:pPr algn="just"/>
            <a:r>
              <a:rPr lang="pt-BR" dirty="0"/>
              <a:t>E se quiséssemos imprimir todos os</a:t>
            </a:r>
          </a:p>
          <a:p>
            <a:pPr algn="just"/>
            <a:r>
              <a:rPr lang="pt-BR" dirty="0"/>
              <a:t>elementos da matriz? </a:t>
            </a:r>
          </a:p>
          <a:p>
            <a:pPr algn="just"/>
            <a:endParaRPr lang="pt-BR" dirty="0"/>
          </a:p>
          <a:p>
            <a:r>
              <a:rPr lang="pt-BR" dirty="0"/>
              <a:t>Nesse caso, provavelmente usaríamos um loop </a:t>
            </a:r>
            <a:r>
              <a:rPr lang="pt-BR" dirty="0">
                <a:solidFill>
                  <a:srgbClr val="00B0F0"/>
                </a:solidFill>
              </a:rPr>
              <a:t>for</a:t>
            </a:r>
            <a:r>
              <a:rPr lang="pt-BR" dirty="0"/>
              <a:t>. </a:t>
            </a:r>
          </a:p>
          <a:p>
            <a:endParaRPr lang="pt-BR" dirty="0"/>
          </a:p>
          <a:p>
            <a:pPr algn="just"/>
            <a:r>
              <a:rPr lang="pt-BR" dirty="0"/>
              <a:t>Para acessar os membros usando notação de ponteiros, teríamos que alterar o ponteiro </a:t>
            </a:r>
            <a:r>
              <a:rPr lang="pt-BR" dirty="0">
                <a:solidFill>
                  <a:srgbClr val="00B0F0"/>
                </a:solidFill>
              </a:rPr>
              <a:t>p_peça</a:t>
            </a:r>
            <a:r>
              <a:rPr lang="pt-BR" dirty="0"/>
              <a:t> para que, a cada iteração do loop, ele apontasse para o próximo elemento da matriz (ou seja, para a próxima estrutura contida na matriz).</a:t>
            </a:r>
          </a:p>
          <a:p>
            <a:endParaRPr lang="pt-BR" dirty="0"/>
          </a:p>
          <a:p>
            <a:r>
              <a:rPr lang="en-US" dirty="0"/>
              <a:t>Se um </a:t>
            </a:r>
            <a:r>
              <a:rPr lang="en-US" dirty="0" err="1"/>
              <a:t>ponteiro</a:t>
            </a:r>
            <a:r>
              <a:rPr lang="en-US" dirty="0"/>
              <a:t> </a:t>
            </a:r>
            <a:r>
              <a:rPr lang="en-US" dirty="0" err="1"/>
              <a:t>estiver</a:t>
            </a:r>
            <a:r>
              <a:rPr lang="en-US" dirty="0"/>
              <a:t> </a:t>
            </a:r>
            <a:r>
              <a:rPr lang="en-US" dirty="0" err="1"/>
              <a:t>apontando</a:t>
            </a:r>
            <a:r>
              <a:rPr lang="en-US" dirty="0"/>
              <a:t> para o </a:t>
            </a:r>
            <a:r>
              <a:rPr lang="en-US" dirty="0" err="1"/>
              <a:t>elemento</a:t>
            </a:r>
            <a:r>
              <a:rPr lang="en-US" dirty="0"/>
              <a:t> </a:t>
            </a:r>
            <a:r>
              <a:rPr lang="en-US" i="1" dirty="0">
                <a:solidFill>
                  <a:srgbClr val="00B0F0"/>
                </a:solidFill>
              </a:rPr>
              <a:t>n</a:t>
            </a:r>
            <a:r>
              <a:rPr lang="en-US" dirty="0"/>
              <a:t> de </a:t>
            </a:r>
            <a:r>
              <a:rPr lang="en-US" dirty="0" err="1"/>
              <a:t>uma</a:t>
            </a:r>
            <a:r>
              <a:rPr lang="en-US" dirty="0"/>
              <a:t> </a:t>
            </a:r>
            <a:r>
              <a:rPr lang="en-US" dirty="0" err="1"/>
              <a:t>matriz</a:t>
            </a:r>
            <a:r>
              <a:rPr lang="en-US" dirty="0"/>
              <a:t>, o </a:t>
            </a:r>
            <a:r>
              <a:rPr lang="en-US" dirty="0" err="1"/>
              <a:t>uso</a:t>
            </a:r>
            <a:r>
              <a:rPr lang="en-US" dirty="0"/>
              <a:t> do </a:t>
            </a:r>
            <a:r>
              <a:rPr lang="en-US" dirty="0" err="1"/>
              <a:t>operador</a:t>
            </a:r>
            <a:r>
              <a:rPr lang="en-US" dirty="0"/>
              <a:t> (++) para </a:t>
            </a:r>
            <a:r>
              <a:rPr lang="en-US" dirty="0" err="1"/>
              <a:t>incrementá</a:t>
            </a:r>
            <a:r>
              <a:rPr lang="en-US" dirty="0"/>
              <a:t>-lo </a:t>
            </a:r>
            <a:r>
              <a:rPr lang="en-US" dirty="0" err="1"/>
              <a:t>fará</a:t>
            </a:r>
            <a:r>
              <a:rPr lang="en-US" dirty="0"/>
              <a:t> com que </a:t>
            </a:r>
            <a:r>
              <a:rPr lang="en-US" dirty="0" err="1"/>
              <a:t>ele</a:t>
            </a:r>
            <a:r>
              <a:rPr lang="en-US" dirty="0"/>
              <a:t> </a:t>
            </a:r>
            <a:r>
              <a:rPr lang="en-US" dirty="0" err="1"/>
              <a:t>passe</a:t>
            </a:r>
            <a:r>
              <a:rPr lang="en-US" dirty="0"/>
              <a:t> a </a:t>
            </a:r>
            <a:r>
              <a:rPr lang="en-US" dirty="0" err="1"/>
              <a:t>apontar</a:t>
            </a:r>
            <a:r>
              <a:rPr lang="en-US" dirty="0"/>
              <a:t> para o </a:t>
            </a:r>
            <a:r>
              <a:rPr lang="en-US" dirty="0" err="1"/>
              <a:t>elemento</a:t>
            </a:r>
            <a:r>
              <a:rPr lang="en-US" dirty="0"/>
              <a:t> </a:t>
            </a:r>
            <a:r>
              <a:rPr lang="en-US" i="1" dirty="0">
                <a:solidFill>
                  <a:srgbClr val="00B0F0"/>
                </a:solidFill>
              </a:rPr>
              <a:t>n+1</a:t>
            </a:r>
            <a:endParaRPr lang="pt-BR" dirty="0">
              <a:solidFill>
                <a:srgbClr val="00B0F0"/>
              </a:solidFill>
            </a:endParaRPr>
          </a:p>
        </p:txBody>
      </p:sp>
      <p:sp>
        <p:nvSpPr>
          <p:cNvPr id="26" name="CaixaDeTexto 25"/>
          <p:cNvSpPr txBox="1"/>
          <p:nvPr/>
        </p:nvSpPr>
        <p:spPr>
          <a:xfrm>
            <a:off x="6613742" y="1603870"/>
            <a:ext cx="643390" cy="369332"/>
          </a:xfrm>
          <a:prstGeom prst="rect">
            <a:avLst/>
          </a:prstGeom>
          <a:noFill/>
        </p:spPr>
        <p:txBody>
          <a:bodyPr wrap="square" rtlCol="0">
            <a:spAutoFit/>
          </a:bodyPr>
          <a:lstStyle/>
          <a:p>
            <a:r>
              <a:rPr lang="pt-BR" dirty="0"/>
              <a:t>12</a:t>
            </a:r>
          </a:p>
        </p:txBody>
      </p:sp>
      <p:sp>
        <p:nvSpPr>
          <p:cNvPr id="29" name="CaixaDeTexto 28"/>
          <p:cNvSpPr txBox="1"/>
          <p:nvPr/>
        </p:nvSpPr>
        <p:spPr>
          <a:xfrm>
            <a:off x="6636988" y="2756540"/>
            <a:ext cx="703067" cy="369332"/>
          </a:xfrm>
          <a:prstGeom prst="rect">
            <a:avLst/>
          </a:prstGeom>
          <a:noFill/>
        </p:spPr>
        <p:txBody>
          <a:bodyPr wrap="square" rtlCol="0">
            <a:spAutoFit/>
          </a:bodyPr>
          <a:lstStyle/>
          <a:p>
            <a:r>
              <a:rPr lang="pt-BR" dirty="0"/>
              <a:t>90</a:t>
            </a:r>
          </a:p>
        </p:txBody>
      </p:sp>
      <p:sp>
        <p:nvSpPr>
          <p:cNvPr id="32" name="CaixaDeTexto 31"/>
          <p:cNvSpPr txBox="1"/>
          <p:nvPr/>
        </p:nvSpPr>
        <p:spPr>
          <a:xfrm>
            <a:off x="6604231" y="3909267"/>
            <a:ext cx="643390" cy="369332"/>
          </a:xfrm>
          <a:prstGeom prst="rect">
            <a:avLst/>
          </a:prstGeom>
          <a:noFill/>
        </p:spPr>
        <p:txBody>
          <a:bodyPr wrap="square" rtlCol="0">
            <a:spAutoFit/>
          </a:bodyPr>
          <a:lstStyle/>
          <a:p>
            <a:r>
              <a:rPr lang="pt-BR" dirty="0"/>
              <a:t>7.5</a:t>
            </a:r>
          </a:p>
        </p:txBody>
      </p:sp>
      <p:grpSp>
        <p:nvGrpSpPr>
          <p:cNvPr id="6" name="Agrupar 5"/>
          <p:cNvGrpSpPr/>
          <p:nvPr/>
        </p:nvGrpSpPr>
        <p:grpSpPr>
          <a:xfrm>
            <a:off x="4874215" y="1233858"/>
            <a:ext cx="4290280" cy="5052406"/>
            <a:chOff x="5362834" y="1177855"/>
            <a:chExt cx="4290280" cy="5052406"/>
          </a:xfrm>
        </p:grpSpPr>
        <p:grpSp>
          <p:nvGrpSpPr>
            <p:cNvPr id="23" name="Agrupar 22"/>
            <p:cNvGrpSpPr/>
            <p:nvPr/>
          </p:nvGrpSpPr>
          <p:grpSpPr>
            <a:xfrm>
              <a:off x="6014112" y="1177855"/>
              <a:ext cx="1688132" cy="5052406"/>
              <a:chOff x="3726469" y="1330553"/>
              <a:chExt cx="1688132" cy="5052406"/>
            </a:xfrm>
          </p:grpSpPr>
          <p:sp>
            <p:nvSpPr>
              <p:cNvPr id="5" name="Retângulo 4"/>
              <p:cNvSpPr/>
              <p:nvPr/>
            </p:nvSpPr>
            <p:spPr>
              <a:xfrm>
                <a:off x="3732333" y="1330553"/>
                <a:ext cx="1679331" cy="50524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7" name="Retângulo 6"/>
              <p:cNvSpPr/>
              <p:nvPr/>
            </p:nvSpPr>
            <p:spPr>
              <a:xfrm>
                <a:off x="3735270" y="1390967"/>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8" name="Retângulo 7"/>
              <p:cNvSpPr/>
              <p:nvPr/>
            </p:nvSpPr>
            <p:spPr>
              <a:xfrm>
                <a:off x="3732332" y="1655579"/>
                <a:ext cx="1679331" cy="51782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0" name="Retângulo 9"/>
              <p:cNvSpPr/>
              <p:nvPr/>
            </p:nvSpPr>
            <p:spPr>
              <a:xfrm>
                <a:off x="3732333" y="2213733"/>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1" name="Retângulo 10"/>
              <p:cNvSpPr/>
              <p:nvPr/>
            </p:nvSpPr>
            <p:spPr>
              <a:xfrm>
                <a:off x="3729396" y="3095470"/>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3" name="Retângulo 12"/>
              <p:cNvSpPr/>
              <p:nvPr/>
            </p:nvSpPr>
            <p:spPr>
              <a:xfrm>
                <a:off x="3732333" y="2512383"/>
                <a:ext cx="1679331" cy="5761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4" name="Retângulo 13"/>
              <p:cNvSpPr/>
              <p:nvPr/>
            </p:nvSpPr>
            <p:spPr>
              <a:xfrm>
                <a:off x="3732333" y="3392795"/>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5" name="Retângulo 14"/>
              <p:cNvSpPr/>
              <p:nvPr/>
            </p:nvSpPr>
            <p:spPr>
              <a:xfrm>
                <a:off x="3732333" y="3682945"/>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6" name="Retângulo 15"/>
              <p:cNvSpPr/>
              <p:nvPr/>
            </p:nvSpPr>
            <p:spPr>
              <a:xfrm>
                <a:off x="3729395" y="3980119"/>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7" name="Retângulo 16"/>
              <p:cNvSpPr/>
              <p:nvPr/>
            </p:nvSpPr>
            <p:spPr>
              <a:xfrm>
                <a:off x="3729394" y="4270269"/>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8" name="Retângulo 17"/>
              <p:cNvSpPr/>
              <p:nvPr/>
            </p:nvSpPr>
            <p:spPr>
              <a:xfrm>
                <a:off x="3732333" y="4541215"/>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9" name="Retângulo 18"/>
              <p:cNvSpPr/>
              <p:nvPr/>
            </p:nvSpPr>
            <p:spPr>
              <a:xfrm>
                <a:off x="3732333" y="4831365"/>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0" name="Retângulo 19"/>
              <p:cNvSpPr/>
              <p:nvPr/>
            </p:nvSpPr>
            <p:spPr>
              <a:xfrm>
                <a:off x="3726469" y="5122736"/>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1" name="Retângulo 20"/>
              <p:cNvSpPr/>
              <p:nvPr/>
            </p:nvSpPr>
            <p:spPr>
              <a:xfrm>
                <a:off x="3735270" y="5404542"/>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2" name="Retângulo 21"/>
              <p:cNvSpPr/>
              <p:nvPr/>
            </p:nvSpPr>
            <p:spPr>
              <a:xfrm>
                <a:off x="3735270" y="5694692"/>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sp>
          <p:nvSpPr>
            <p:cNvPr id="25" name="CaixaDeTexto 24"/>
            <p:cNvSpPr txBox="1"/>
            <p:nvPr/>
          </p:nvSpPr>
          <p:spPr>
            <a:xfrm>
              <a:off x="7716223" y="1181454"/>
              <a:ext cx="765108" cy="369332"/>
            </a:xfrm>
            <a:prstGeom prst="rect">
              <a:avLst/>
            </a:prstGeom>
            <a:noFill/>
          </p:spPr>
          <p:txBody>
            <a:bodyPr wrap="square" rtlCol="0">
              <a:spAutoFit/>
            </a:bodyPr>
            <a:lstStyle/>
            <a:p>
              <a:r>
                <a:rPr lang="pt-BR" dirty="0"/>
                <a:t>num</a:t>
              </a:r>
            </a:p>
          </p:txBody>
        </p:sp>
        <p:sp>
          <p:nvSpPr>
            <p:cNvPr id="28" name="CaixaDeTexto 27"/>
            <p:cNvSpPr txBox="1"/>
            <p:nvPr/>
          </p:nvSpPr>
          <p:spPr>
            <a:xfrm>
              <a:off x="7505537" y="1578795"/>
              <a:ext cx="915194" cy="369332"/>
            </a:xfrm>
            <a:prstGeom prst="rect">
              <a:avLst/>
            </a:prstGeom>
            <a:noFill/>
          </p:spPr>
          <p:txBody>
            <a:bodyPr wrap="square" rtlCol="0">
              <a:spAutoFit/>
            </a:bodyPr>
            <a:lstStyle/>
            <a:p>
              <a:r>
                <a:rPr lang="pt-BR" dirty="0"/>
                <a:t>   nome</a:t>
              </a:r>
            </a:p>
          </p:txBody>
        </p:sp>
        <p:sp>
          <p:nvSpPr>
            <p:cNvPr id="30" name="Chave Direita 29"/>
            <p:cNvSpPr/>
            <p:nvPr/>
          </p:nvSpPr>
          <p:spPr>
            <a:xfrm>
              <a:off x="8147576" y="1216062"/>
              <a:ext cx="311895" cy="819665"/>
            </a:xfrm>
            <a:prstGeom prst="rightBrace">
              <a:avLst/>
            </a:prstGeom>
            <a:ln>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pt-BR"/>
            </a:p>
          </p:txBody>
        </p:sp>
        <p:sp>
          <p:nvSpPr>
            <p:cNvPr id="31" name="CaixaDeTexto 30"/>
            <p:cNvSpPr txBox="1"/>
            <p:nvPr/>
          </p:nvSpPr>
          <p:spPr>
            <a:xfrm>
              <a:off x="8424681" y="2335940"/>
              <a:ext cx="1228433" cy="369332"/>
            </a:xfrm>
            <a:prstGeom prst="rect">
              <a:avLst/>
            </a:prstGeom>
            <a:noFill/>
          </p:spPr>
          <p:txBody>
            <a:bodyPr wrap="square" rtlCol="0">
              <a:spAutoFit/>
            </a:bodyPr>
            <a:lstStyle/>
            <a:p>
              <a:r>
                <a:rPr lang="pt-BR" dirty="0"/>
                <a:t>dados[1]</a:t>
              </a:r>
            </a:p>
          </p:txBody>
        </p:sp>
        <p:sp>
          <p:nvSpPr>
            <p:cNvPr id="33" name="CaixaDeTexto 32"/>
            <p:cNvSpPr txBox="1"/>
            <p:nvPr/>
          </p:nvSpPr>
          <p:spPr>
            <a:xfrm>
              <a:off x="5362834" y="1177855"/>
              <a:ext cx="781443" cy="677108"/>
            </a:xfrm>
            <a:prstGeom prst="rect">
              <a:avLst/>
            </a:prstGeom>
            <a:noFill/>
          </p:spPr>
          <p:txBody>
            <a:bodyPr wrap="square" rtlCol="0">
              <a:spAutoFit/>
            </a:bodyPr>
            <a:lstStyle/>
            <a:p>
              <a:r>
                <a:rPr lang="pt-BR" sz="1900" dirty="0"/>
                <a:t>1000</a:t>
              </a:r>
            </a:p>
            <a:p>
              <a:r>
                <a:rPr lang="pt-BR" sz="1900" dirty="0"/>
                <a:t>1004</a:t>
              </a:r>
            </a:p>
          </p:txBody>
        </p:sp>
      </p:grpSp>
      <p:sp>
        <p:nvSpPr>
          <p:cNvPr id="50" name="CaixaDeTexto 49"/>
          <p:cNvSpPr txBox="1"/>
          <p:nvPr/>
        </p:nvSpPr>
        <p:spPr>
          <a:xfrm>
            <a:off x="5787303" y="896296"/>
            <a:ext cx="1744869" cy="369332"/>
          </a:xfrm>
          <a:prstGeom prst="rect">
            <a:avLst/>
          </a:prstGeom>
          <a:noFill/>
        </p:spPr>
        <p:txBody>
          <a:bodyPr wrap="square" rtlCol="0">
            <a:spAutoFit/>
          </a:bodyPr>
          <a:lstStyle/>
          <a:p>
            <a:r>
              <a:rPr lang="pt-BR" dirty="0"/>
              <a:t>Memória</a:t>
            </a:r>
          </a:p>
        </p:txBody>
      </p:sp>
      <p:cxnSp>
        <p:nvCxnSpPr>
          <p:cNvPr id="35" name="Conector reto 34"/>
          <p:cNvCxnSpPr/>
          <p:nvPr/>
        </p:nvCxnSpPr>
        <p:spPr>
          <a:xfrm>
            <a:off x="5065357" y="2091730"/>
            <a:ext cx="2364143" cy="10482"/>
          </a:xfrm>
          <a:prstGeom prst="line">
            <a:avLst/>
          </a:prstGeom>
          <a:ln>
            <a:solidFill>
              <a:srgbClr val="92D050"/>
            </a:solidFill>
            <a:prstDash val="sysDash"/>
          </a:ln>
        </p:spPr>
        <p:style>
          <a:lnRef idx="2">
            <a:schemeClr val="accent1"/>
          </a:lnRef>
          <a:fillRef idx="0">
            <a:schemeClr val="accent1"/>
          </a:fillRef>
          <a:effectRef idx="1">
            <a:schemeClr val="accent1"/>
          </a:effectRef>
          <a:fontRef idx="minor">
            <a:schemeClr val="tx1"/>
          </a:fontRef>
        </p:style>
      </p:cxnSp>
      <p:sp>
        <p:nvSpPr>
          <p:cNvPr id="38" name="CaixaDeTexto 37"/>
          <p:cNvSpPr txBox="1"/>
          <p:nvPr/>
        </p:nvSpPr>
        <p:spPr>
          <a:xfrm>
            <a:off x="5969976" y="5520408"/>
            <a:ext cx="2426677" cy="369332"/>
          </a:xfrm>
          <a:prstGeom prst="rect">
            <a:avLst/>
          </a:prstGeom>
          <a:noFill/>
        </p:spPr>
        <p:txBody>
          <a:bodyPr wrap="square" rtlCol="0">
            <a:spAutoFit/>
          </a:bodyPr>
          <a:lstStyle/>
          <a:p>
            <a:r>
              <a:rPr lang="pt-BR" dirty="0"/>
              <a:t>1000  1014   p_peça</a:t>
            </a:r>
          </a:p>
        </p:txBody>
      </p:sp>
      <p:cxnSp>
        <p:nvCxnSpPr>
          <p:cNvPr id="37" name="Conector reto 36"/>
          <p:cNvCxnSpPr/>
          <p:nvPr/>
        </p:nvCxnSpPr>
        <p:spPr>
          <a:xfrm>
            <a:off x="6177990" y="5523397"/>
            <a:ext cx="316402" cy="35762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4" name="Conector de Seta Reta 43"/>
          <p:cNvCxnSpPr/>
          <p:nvPr/>
        </p:nvCxnSpPr>
        <p:spPr>
          <a:xfrm>
            <a:off x="4056530" y="1450380"/>
            <a:ext cx="817685"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6" name="CaixaDeTexto 45"/>
          <p:cNvSpPr txBox="1"/>
          <p:nvPr/>
        </p:nvSpPr>
        <p:spPr>
          <a:xfrm>
            <a:off x="3976327" y="797707"/>
            <a:ext cx="915194" cy="646331"/>
          </a:xfrm>
          <a:prstGeom prst="rect">
            <a:avLst/>
          </a:prstGeom>
          <a:noFill/>
        </p:spPr>
        <p:txBody>
          <a:bodyPr wrap="square" rtlCol="0">
            <a:spAutoFit/>
          </a:bodyPr>
          <a:lstStyle/>
          <a:p>
            <a:r>
              <a:rPr lang="pt-BR" dirty="0"/>
              <a:t>   p_peça</a:t>
            </a:r>
          </a:p>
        </p:txBody>
      </p:sp>
      <p:sp>
        <p:nvSpPr>
          <p:cNvPr id="47" name="Chave Direita 46"/>
          <p:cNvSpPr/>
          <p:nvPr/>
        </p:nvSpPr>
        <p:spPr>
          <a:xfrm>
            <a:off x="7673751" y="2147512"/>
            <a:ext cx="311895" cy="851263"/>
          </a:xfrm>
          <a:prstGeom prst="rightBrace">
            <a:avLst/>
          </a:prstGeom>
          <a:ln>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pt-BR"/>
          </a:p>
        </p:txBody>
      </p:sp>
      <p:sp>
        <p:nvSpPr>
          <p:cNvPr id="48" name="CaixaDeTexto 47"/>
          <p:cNvSpPr txBox="1"/>
          <p:nvPr/>
        </p:nvSpPr>
        <p:spPr>
          <a:xfrm>
            <a:off x="7170954" y="2091730"/>
            <a:ext cx="765108" cy="369332"/>
          </a:xfrm>
          <a:prstGeom prst="rect">
            <a:avLst/>
          </a:prstGeom>
          <a:noFill/>
        </p:spPr>
        <p:txBody>
          <a:bodyPr wrap="square" rtlCol="0">
            <a:spAutoFit/>
          </a:bodyPr>
          <a:lstStyle/>
          <a:p>
            <a:r>
              <a:rPr lang="pt-BR" dirty="0"/>
              <a:t>num</a:t>
            </a:r>
          </a:p>
        </p:txBody>
      </p:sp>
      <p:sp>
        <p:nvSpPr>
          <p:cNvPr id="49" name="CaixaDeTexto 48"/>
          <p:cNvSpPr txBox="1"/>
          <p:nvPr/>
        </p:nvSpPr>
        <p:spPr>
          <a:xfrm>
            <a:off x="7170954" y="2358497"/>
            <a:ext cx="799898" cy="646331"/>
          </a:xfrm>
          <a:prstGeom prst="rect">
            <a:avLst/>
          </a:prstGeom>
          <a:noFill/>
        </p:spPr>
        <p:txBody>
          <a:bodyPr wrap="square" rtlCol="0">
            <a:spAutoFit/>
          </a:bodyPr>
          <a:lstStyle/>
          <a:p>
            <a:r>
              <a:rPr lang="pt-BR" dirty="0"/>
              <a:t>   nome</a:t>
            </a:r>
          </a:p>
        </p:txBody>
      </p:sp>
      <p:cxnSp>
        <p:nvCxnSpPr>
          <p:cNvPr id="51" name="Conector reto 50"/>
          <p:cNvCxnSpPr/>
          <p:nvPr/>
        </p:nvCxnSpPr>
        <p:spPr>
          <a:xfrm>
            <a:off x="5168029" y="2971963"/>
            <a:ext cx="2364143" cy="10482"/>
          </a:xfrm>
          <a:prstGeom prst="line">
            <a:avLst/>
          </a:prstGeom>
          <a:ln>
            <a:solidFill>
              <a:srgbClr val="92D050"/>
            </a:solidFill>
            <a:prstDash val="sysDash"/>
          </a:ln>
        </p:spPr>
        <p:style>
          <a:lnRef idx="2">
            <a:schemeClr val="accent1"/>
          </a:lnRef>
          <a:fillRef idx="0">
            <a:schemeClr val="accent1"/>
          </a:fillRef>
          <a:effectRef idx="1">
            <a:schemeClr val="accent1"/>
          </a:effectRef>
          <a:fontRef idx="minor">
            <a:schemeClr val="tx1"/>
          </a:fontRef>
        </p:style>
      </p:cxnSp>
      <p:sp>
        <p:nvSpPr>
          <p:cNvPr id="52" name="CaixaDeTexto 51"/>
          <p:cNvSpPr txBox="1"/>
          <p:nvPr/>
        </p:nvSpPr>
        <p:spPr>
          <a:xfrm>
            <a:off x="7946091" y="1450380"/>
            <a:ext cx="1228433" cy="369332"/>
          </a:xfrm>
          <a:prstGeom prst="rect">
            <a:avLst/>
          </a:prstGeom>
          <a:noFill/>
        </p:spPr>
        <p:txBody>
          <a:bodyPr wrap="square" rtlCol="0">
            <a:spAutoFit/>
          </a:bodyPr>
          <a:lstStyle/>
          <a:p>
            <a:r>
              <a:rPr lang="pt-BR" dirty="0"/>
              <a:t>dados[0]</a:t>
            </a:r>
          </a:p>
        </p:txBody>
      </p:sp>
      <p:sp>
        <p:nvSpPr>
          <p:cNvPr id="53" name="CaixaDeTexto 52"/>
          <p:cNvSpPr txBox="1"/>
          <p:nvPr/>
        </p:nvSpPr>
        <p:spPr>
          <a:xfrm>
            <a:off x="4899521" y="2098335"/>
            <a:ext cx="781443" cy="677108"/>
          </a:xfrm>
          <a:prstGeom prst="rect">
            <a:avLst/>
          </a:prstGeom>
          <a:noFill/>
        </p:spPr>
        <p:txBody>
          <a:bodyPr wrap="square" rtlCol="0">
            <a:spAutoFit/>
          </a:bodyPr>
          <a:lstStyle/>
          <a:p>
            <a:r>
              <a:rPr lang="pt-BR" sz="1900" dirty="0"/>
              <a:t>1014</a:t>
            </a:r>
          </a:p>
          <a:p>
            <a:r>
              <a:rPr lang="pt-BR" sz="1900" dirty="0"/>
              <a:t>1018</a:t>
            </a:r>
          </a:p>
        </p:txBody>
      </p:sp>
      <p:sp>
        <p:nvSpPr>
          <p:cNvPr id="43" name="CaixaDeTexto 42"/>
          <p:cNvSpPr txBox="1"/>
          <p:nvPr/>
        </p:nvSpPr>
        <p:spPr>
          <a:xfrm>
            <a:off x="7579702" y="3770767"/>
            <a:ext cx="1180280" cy="646331"/>
          </a:xfrm>
          <a:prstGeom prst="rect">
            <a:avLst/>
          </a:prstGeom>
          <a:noFill/>
        </p:spPr>
        <p:txBody>
          <a:bodyPr wrap="square" rtlCol="0">
            <a:spAutoFit/>
          </a:bodyPr>
          <a:lstStyle/>
          <a:p>
            <a:r>
              <a:rPr lang="pt-BR" dirty="0"/>
              <a:t>   </a:t>
            </a:r>
            <a:r>
              <a:rPr lang="pt-BR" dirty="0">
                <a:solidFill>
                  <a:srgbClr val="00B0F0"/>
                </a:solidFill>
              </a:rPr>
              <a:t>p_peça++</a:t>
            </a:r>
          </a:p>
        </p:txBody>
      </p:sp>
    </p:spTree>
    <p:extLst>
      <p:ext uri="{BB962C8B-B14F-4D97-AF65-F5344CB8AC3E}">
        <p14:creationId xmlns:p14="http://schemas.microsoft.com/office/powerpoint/2010/main" val="3444017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67054" y="1121150"/>
            <a:ext cx="8229600" cy="5205104"/>
          </a:xfrm>
        </p:spPr>
        <p:txBody>
          <a:bodyPr>
            <a:normAutofit/>
          </a:bodyPr>
          <a:lstStyle/>
          <a:p>
            <a:endParaRPr lang="pt-BR" dirty="0"/>
          </a:p>
          <a:p>
            <a:pPr>
              <a:lnSpc>
                <a:spcPct val="150000"/>
              </a:lnSpc>
            </a:pPr>
            <a:endParaRPr lang="pt-BR" sz="2500" dirty="0"/>
          </a:p>
          <a:p>
            <a:pPr marL="342900" indent="-342900">
              <a:lnSpc>
                <a:spcPct val="150000"/>
              </a:lnSpc>
              <a:buFont typeface="Arial" panose="020B0604020202020204" pitchFamily="34" charset="0"/>
              <a:buChar char="•"/>
            </a:pPr>
            <a:endParaRPr lang="pt-BR" sz="2000" dirty="0"/>
          </a:p>
        </p:txBody>
      </p:sp>
      <p:sp>
        <p:nvSpPr>
          <p:cNvPr id="4" name="Rectangle 2"/>
          <p:cNvSpPr txBox="1">
            <a:spLocks noChangeArrowheads="1"/>
          </p:cNvSpPr>
          <p:nvPr/>
        </p:nvSpPr>
        <p:spPr>
          <a:xfrm>
            <a:off x="317376" y="26063"/>
            <a:ext cx="8509247" cy="794412"/>
          </a:xfrm>
          <a:prstGeom prst="rect">
            <a:avLst/>
          </a:prstGeom>
        </p:spPr>
        <p:txBody>
          <a:bodyPr vert="horz" lIns="91440" tIns="45720" rIns="91440" bIns="45720" rtlCol="0" anchor="ctr">
            <a:normAutofit/>
          </a:bodyPr>
          <a:lstStyle/>
          <a:p>
            <a:pPr lvl="0" algn="ctr" defTabSz="342892">
              <a:spcBef>
                <a:spcPct val="0"/>
              </a:spcBef>
              <a:defRPr/>
            </a:pPr>
            <a:r>
              <a:rPr lang="pt-BR" sz="4000" dirty="0">
                <a:solidFill>
                  <a:srgbClr val="00457C"/>
                </a:solidFill>
                <a:latin typeface="Arial" panose="020B0604020202020204" pitchFamily="34" charset="0"/>
                <a:cs typeface="Arial" panose="020B0604020202020204" pitchFamily="34" charset="0"/>
              </a:rPr>
              <a:t>Estruturas Complexas</a:t>
            </a:r>
          </a:p>
        </p:txBody>
      </p:sp>
      <p:sp>
        <p:nvSpPr>
          <p:cNvPr id="2" name="Retângulo 1"/>
          <p:cNvSpPr/>
          <p:nvPr/>
        </p:nvSpPr>
        <p:spPr>
          <a:xfrm>
            <a:off x="360107" y="1422123"/>
            <a:ext cx="3559919" cy="4801314"/>
          </a:xfrm>
          <a:prstGeom prst="rect">
            <a:avLst/>
          </a:prstGeom>
        </p:spPr>
        <p:txBody>
          <a:bodyPr wrap="square">
            <a:spAutoFit/>
          </a:bodyPr>
          <a:lstStyle/>
          <a:p>
            <a:r>
              <a:rPr lang="pt-BR" dirty="0"/>
              <a:t>O operador unário de incremento (++) tem um significado especial quando é aplicado a um ponteiro, passando a significar "incrementar o ponteiro com um valor equivalente ao </a:t>
            </a:r>
            <a:r>
              <a:rPr lang="pt-BR" dirty="0">
                <a:solidFill>
                  <a:srgbClr val="00B0F0"/>
                </a:solidFill>
              </a:rPr>
              <a:t>tamanho do objeto </a:t>
            </a:r>
            <a:r>
              <a:rPr lang="pt-BR" dirty="0"/>
              <a:t>para o qual ele está apontando". Em outras palavras, se você tem um ponteiro </a:t>
            </a:r>
            <a:r>
              <a:rPr lang="pt-BR" dirty="0" err="1">
                <a:solidFill>
                  <a:srgbClr val="00B0F0"/>
                </a:solidFill>
              </a:rPr>
              <a:t>ptr</a:t>
            </a:r>
            <a:r>
              <a:rPr lang="pt-BR" dirty="0"/>
              <a:t> que aponta para um objeto de dados do tipo </a:t>
            </a:r>
            <a:r>
              <a:rPr lang="pt-BR" dirty="0" err="1"/>
              <a:t>obj</a:t>
            </a:r>
            <a:r>
              <a:rPr lang="pt-BR" dirty="0"/>
              <a:t>, a instrução:</a:t>
            </a:r>
          </a:p>
          <a:p>
            <a:r>
              <a:rPr lang="pt-BR" dirty="0"/>
              <a:t> </a:t>
            </a:r>
          </a:p>
          <a:p>
            <a:r>
              <a:rPr lang="pt-BR" dirty="0" err="1">
                <a:solidFill>
                  <a:srgbClr val="00B0F0"/>
                </a:solidFill>
              </a:rPr>
              <a:t>ptr</a:t>
            </a:r>
            <a:r>
              <a:rPr lang="pt-BR" dirty="0">
                <a:solidFill>
                  <a:srgbClr val="00B0F0"/>
                </a:solidFill>
              </a:rPr>
              <a:t>++;</a:t>
            </a:r>
          </a:p>
          <a:p>
            <a:r>
              <a:rPr lang="pt-BR" dirty="0"/>
              <a:t> </a:t>
            </a:r>
          </a:p>
          <a:p>
            <a:r>
              <a:rPr lang="pt-BR" dirty="0"/>
              <a:t>tem o mesmo efeito de:</a:t>
            </a:r>
          </a:p>
          <a:p>
            <a:r>
              <a:rPr lang="pt-BR" dirty="0"/>
              <a:t> </a:t>
            </a:r>
          </a:p>
          <a:p>
            <a:r>
              <a:rPr lang="pt-BR" dirty="0" err="1">
                <a:solidFill>
                  <a:srgbClr val="00B0F0"/>
                </a:solidFill>
              </a:rPr>
              <a:t>ptr</a:t>
            </a:r>
            <a:r>
              <a:rPr lang="pt-BR" dirty="0">
                <a:solidFill>
                  <a:srgbClr val="00B0F0"/>
                </a:solidFill>
              </a:rPr>
              <a:t>  +=  </a:t>
            </a:r>
            <a:r>
              <a:rPr lang="pt-BR" dirty="0" err="1">
                <a:solidFill>
                  <a:srgbClr val="00B0F0"/>
                </a:solidFill>
              </a:rPr>
              <a:t>sizeof</a:t>
            </a:r>
            <a:r>
              <a:rPr lang="pt-BR" dirty="0">
                <a:solidFill>
                  <a:srgbClr val="00B0F0"/>
                </a:solidFill>
              </a:rPr>
              <a:t> (</a:t>
            </a:r>
            <a:r>
              <a:rPr lang="pt-BR" dirty="0" err="1">
                <a:solidFill>
                  <a:srgbClr val="00B0F0"/>
                </a:solidFill>
              </a:rPr>
              <a:t>obj</a:t>
            </a:r>
            <a:r>
              <a:rPr lang="pt-BR" dirty="0">
                <a:solidFill>
                  <a:srgbClr val="00B0F0"/>
                </a:solidFill>
              </a:rPr>
              <a:t>);</a:t>
            </a:r>
          </a:p>
        </p:txBody>
      </p:sp>
      <p:sp>
        <p:nvSpPr>
          <p:cNvPr id="26" name="CaixaDeTexto 25"/>
          <p:cNvSpPr txBox="1"/>
          <p:nvPr/>
        </p:nvSpPr>
        <p:spPr>
          <a:xfrm>
            <a:off x="6613742" y="1603870"/>
            <a:ext cx="643390" cy="369332"/>
          </a:xfrm>
          <a:prstGeom prst="rect">
            <a:avLst/>
          </a:prstGeom>
          <a:noFill/>
        </p:spPr>
        <p:txBody>
          <a:bodyPr wrap="square" rtlCol="0">
            <a:spAutoFit/>
          </a:bodyPr>
          <a:lstStyle/>
          <a:p>
            <a:r>
              <a:rPr lang="pt-BR" dirty="0"/>
              <a:t>12</a:t>
            </a:r>
          </a:p>
        </p:txBody>
      </p:sp>
      <p:sp>
        <p:nvSpPr>
          <p:cNvPr id="29" name="CaixaDeTexto 28"/>
          <p:cNvSpPr txBox="1"/>
          <p:nvPr/>
        </p:nvSpPr>
        <p:spPr>
          <a:xfrm>
            <a:off x="6636988" y="2756540"/>
            <a:ext cx="703067" cy="369332"/>
          </a:xfrm>
          <a:prstGeom prst="rect">
            <a:avLst/>
          </a:prstGeom>
          <a:noFill/>
        </p:spPr>
        <p:txBody>
          <a:bodyPr wrap="square" rtlCol="0">
            <a:spAutoFit/>
          </a:bodyPr>
          <a:lstStyle/>
          <a:p>
            <a:r>
              <a:rPr lang="pt-BR" dirty="0"/>
              <a:t>90</a:t>
            </a:r>
          </a:p>
        </p:txBody>
      </p:sp>
      <p:sp>
        <p:nvSpPr>
          <p:cNvPr id="32" name="CaixaDeTexto 31"/>
          <p:cNvSpPr txBox="1"/>
          <p:nvPr/>
        </p:nvSpPr>
        <p:spPr>
          <a:xfrm>
            <a:off x="6604231" y="3909267"/>
            <a:ext cx="643390" cy="369332"/>
          </a:xfrm>
          <a:prstGeom prst="rect">
            <a:avLst/>
          </a:prstGeom>
          <a:noFill/>
        </p:spPr>
        <p:txBody>
          <a:bodyPr wrap="square" rtlCol="0">
            <a:spAutoFit/>
          </a:bodyPr>
          <a:lstStyle/>
          <a:p>
            <a:r>
              <a:rPr lang="pt-BR" dirty="0"/>
              <a:t>7.5</a:t>
            </a:r>
          </a:p>
        </p:txBody>
      </p:sp>
      <p:grpSp>
        <p:nvGrpSpPr>
          <p:cNvPr id="6" name="Agrupar 5"/>
          <p:cNvGrpSpPr/>
          <p:nvPr/>
        </p:nvGrpSpPr>
        <p:grpSpPr>
          <a:xfrm>
            <a:off x="4874215" y="1233858"/>
            <a:ext cx="4290280" cy="5052406"/>
            <a:chOff x="5362834" y="1177855"/>
            <a:chExt cx="4290280" cy="5052406"/>
          </a:xfrm>
        </p:grpSpPr>
        <p:grpSp>
          <p:nvGrpSpPr>
            <p:cNvPr id="23" name="Agrupar 22"/>
            <p:cNvGrpSpPr/>
            <p:nvPr/>
          </p:nvGrpSpPr>
          <p:grpSpPr>
            <a:xfrm>
              <a:off x="6014112" y="1177855"/>
              <a:ext cx="1688132" cy="5052406"/>
              <a:chOff x="3726469" y="1330553"/>
              <a:chExt cx="1688132" cy="5052406"/>
            </a:xfrm>
          </p:grpSpPr>
          <p:sp>
            <p:nvSpPr>
              <p:cNvPr id="5" name="Retângulo 4"/>
              <p:cNvSpPr/>
              <p:nvPr/>
            </p:nvSpPr>
            <p:spPr>
              <a:xfrm>
                <a:off x="3732333" y="1330553"/>
                <a:ext cx="1679331" cy="50524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7" name="Retângulo 6"/>
              <p:cNvSpPr/>
              <p:nvPr/>
            </p:nvSpPr>
            <p:spPr>
              <a:xfrm>
                <a:off x="3735270" y="1390967"/>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8" name="Retângulo 7"/>
              <p:cNvSpPr/>
              <p:nvPr/>
            </p:nvSpPr>
            <p:spPr>
              <a:xfrm>
                <a:off x="3732332" y="1655579"/>
                <a:ext cx="1679331" cy="51782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0" name="Retângulo 9"/>
              <p:cNvSpPr/>
              <p:nvPr/>
            </p:nvSpPr>
            <p:spPr>
              <a:xfrm>
                <a:off x="3732333" y="2213733"/>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1" name="Retângulo 10"/>
              <p:cNvSpPr/>
              <p:nvPr/>
            </p:nvSpPr>
            <p:spPr>
              <a:xfrm>
                <a:off x="3729396" y="3095470"/>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3" name="Retângulo 12"/>
              <p:cNvSpPr/>
              <p:nvPr/>
            </p:nvSpPr>
            <p:spPr>
              <a:xfrm>
                <a:off x="3732333" y="2512383"/>
                <a:ext cx="1679331" cy="5761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4" name="Retângulo 13"/>
              <p:cNvSpPr/>
              <p:nvPr/>
            </p:nvSpPr>
            <p:spPr>
              <a:xfrm>
                <a:off x="3732333" y="3392795"/>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5" name="Retângulo 14"/>
              <p:cNvSpPr/>
              <p:nvPr/>
            </p:nvSpPr>
            <p:spPr>
              <a:xfrm>
                <a:off x="3732333" y="3682945"/>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6" name="Retângulo 15"/>
              <p:cNvSpPr/>
              <p:nvPr/>
            </p:nvSpPr>
            <p:spPr>
              <a:xfrm>
                <a:off x="3729395" y="3980119"/>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7" name="Retângulo 16"/>
              <p:cNvSpPr/>
              <p:nvPr/>
            </p:nvSpPr>
            <p:spPr>
              <a:xfrm>
                <a:off x="3729394" y="4270269"/>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8" name="Retângulo 17"/>
              <p:cNvSpPr/>
              <p:nvPr/>
            </p:nvSpPr>
            <p:spPr>
              <a:xfrm>
                <a:off x="3732333" y="4541215"/>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9" name="Retângulo 18"/>
              <p:cNvSpPr/>
              <p:nvPr/>
            </p:nvSpPr>
            <p:spPr>
              <a:xfrm>
                <a:off x="3732333" y="4831365"/>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0" name="Retângulo 19"/>
              <p:cNvSpPr/>
              <p:nvPr/>
            </p:nvSpPr>
            <p:spPr>
              <a:xfrm>
                <a:off x="3726469" y="5122736"/>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1" name="Retângulo 20"/>
              <p:cNvSpPr/>
              <p:nvPr/>
            </p:nvSpPr>
            <p:spPr>
              <a:xfrm>
                <a:off x="3735270" y="5404542"/>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2" name="Retângulo 21"/>
              <p:cNvSpPr/>
              <p:nvPr/>
            </p:nvSpPr>
            <p:spPr>
              <a:xfrm>
                <a:off x="3735270" y="5694692"/>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sp>
          <p:nvSpPr>
            <p:cNvPr id="25" name="CaixaDeTexto 24"/>
            <p:cNvSpPr txBox="1"/>
            <p:nvPr/>
          </p:nvSpPr>
          <p:spPr>
            <a:xfrm>
              <a:off x="7716223" y="1181454"/>
              <a:ext cx="765108" cy="369332"/>
            </a:xfrm>
            <a:prstGeom prst="rect">
              <a:avLst/>
            </a:prstGeom>
            <a:noFill/>
          </p:spPr>
          <p:txBody>
            <a:bodyPr wrap="square" rtlCol="0">
              <a:spAutoFit/>
            </a:bodyPr>
            <a:lstStyle/>
            <a:p>
              <a:r>
                <a:rPr lang="pt-BR" dirty="0"/>
                <a:t>num</a:t>
              </a:r>
            </a:p>
          </p:txBody>
        </p:sp>
        <p:sp>
          <p:nvSpPr>
            <p:cNvPr id="28" name="CaixaDeTexto 27"/>
            <p:cNvSpPr txBox="1"/>
            <p:nvPr/>
          </p:nvSpPr>
          <p:spPr>
            <a:xfrm>
              <a:off x="7505537" y="1578795"/>
              <a:ext cx="915194" cy="369332"/>
            </a:xfrm>
            <a:prstGeom prst="rect">
              <a:avLst/>
            </a:prstGeom>
            <a:noFill/>
          </p:spPr>
          <p:txBody>
            <a:bodyPr wrap="square" rtlCol="0">
              <a:spAutoFit/>
            </a:bodyPr>
            <a:lstStyle/>
            <a:p>
              <a:r>
                <a:rPr lang="pt-BR" dirty="0"/>
                <a:t>   nome</a:t>
              </a:r>
            </a:p>
          </p:txBody>
        </p:sp>
        <p:sp>
          <p:nvSpPr>
            <p:cNvPr id="30" name="Chave Direita 29"/>
            <p:cNvSpPr/>
            <p:nvPr/>
          </p:nvSpPr>
          <p:spPr>
            <a:xfrm>
              <a:off x="8147576" y="1216062"/>
              <a:ext cx="311895" cy="819665"/>
            </a:xfrm>
            <a:prstGeom prst="rightBrace">
              <a:avLst/>
            </a:prstGeom>
            <a:ln>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pt-BR"/>
            </a:p>
          </p:txBody>
        </p:sp>
        <p:sp>
          <p:nvSpPr>
            <p:cNvPr id="31" name="CaixaDeTexto 30"/>
            <p:cNvSpPr txBox="1"/>
            <p:nvPr/>
          </p:nvSpPr>
          <p:spPr>
            <a:xfrm>
              <a:off x="8424681" y="2335940"/>
              <a:ext cx="1228433" cy="369332"/>
            </a:xfrm>
            <a:prstGeom prst="rect">
              <a:avLst/>
            </a:prstGeom>
            <a:noFill/>
          </p:spPr>
          <p:txBody>
            <a:bodyPr wrap="square" rtlCol="0">
              <a:spAutoFit/>
            </a:bodyPr>
            <a:lstStyle/>
            <a:p>
              <a:r>
                <a:rPr lang="pt-BR" dirty="0"/>
                <a:t>dados[1]</a:t>
              </a:r>
            </a:p>
          </p:txBody>
        </p:sp>
        <p:sp>
          <p:nvSpPr>
            <p:cNvPr id="33" name="CaixaDeTexto 32"/>
            <p:cNvSpPr txBox="1"/>
            <p:nvPr/>
          </p:nvSpPr>
          <p:spPr>
            <a:xfrm>
              <a:off x="5362834" y="1177855"/>
              <a:ext cx="781443" cy="677108"/>
            </a:xfrm>
            <a:prstGeom prst="rect">
              <a:avLst/>
            </a:prstGeom>
            <a:noFill/>
          </p:spPr>
          <p:txBody>
            <a:bodyPr wrap="square" rtlCol="0">
              <a:spAutoFit/>
            </a:bodyPr>
            <a:lstStyle/>
            <a:p>
              <a:r>
                <a:rPr lang="pt-BR" sz="1900" dirty="0"/>
                <a:t>1000</a:t>
              </a:r>
            </a:p>
            <a:p>
              <a:r>
                <a:rPr lang="pt-BR" sz="1900" dirty="0"/>
                <a:t>1004</a:t>
              </a:r>
            </a:p>
          </p:txBody>
        </p:sp>
      </p:grpSp>
      <p:sp>
        <p:nvSpPr>
          <p:cNvPr id="50" name="CaixaDeTexto 49"/>
          <p:cNvSpPr txBox="1"/>
          <p:nvPr/>
        </p:nvSpPr>
        <p:spPr>
          <a:xfrm>
            <a:off x="5787303" y="896296"/>
            <a:ext cx="1744869" cy="369332"/>
          </a:xfrm>
          <a:prstGeom prst="rect">
            <a:avLst/>
          </a:prstGeom>
          <a:noFill/>
        </p:spPr>
        <p:txBody>
          <a:bodyPr wrap="square" rtlCol="0">
            <a:spAutoFit/>
          </a:bodyPr>
          <a:lstStyle/>
          <a:p>
            <a:r>
              <a:rPr lang="pt-BR" dirty="0"/>
              <a:t>Memória</a:t>
            </a:r>
          </a:p>
        </p:txBody>
      </p:sp>
      <p:cxnSp>
        <p:nvCxnSpPr>
          <p:cNvPr id="35" name="Conector reto 34"/>
          <p:cNvCxnSpPr/>
          <p:nvPr/>
        </p:nvCxnSpPr>
        <p:spPr>
          <a:xfrm>
            <a:off x="5065357" y="2091730"/>
            <a:ext cx="2364143" cy="10482"/>
          </a:xfrm>
          <a:prstGeom prst="line">
            <a:avLst/>
          </a:prstGeom>
          <a:ln>
            <a:solidFill>
              <a:srgbClr val="92D050"/>
            </a:solidFill>
            <a:prstDash val="sysDash"/>
          </a:ln>
        </p:spPr>
        <p:style>
          <a:lnRef idx="2">
            <a:schemeClr val="accent1"/>
          </a:lnRef>
          <a:fillRef idx="0">
            <a:schemeClr val="accent1"/>
          </a:fillRef>
          <a:effectRef idx="1">
            <a:schemeClr val="accent1"/>
          </a:effectRef>
          <a:fontRef idx="minor">
            <a:schemeClr val="tx1"/>
          </a:fontRef>
        </p:style>
      </p:cxnSp>
      <p:sp>
        <p:nvSpPr>
          <p:cNvPr id="38" name="CaixaDeTexto 37"/>
          <p:cNvSpPr txBox="1"/>
          <p:nvPr/>
        </p:nvSpPr>
        <p:spPr>
          <a:xfrm>
            <a:off x="5969976" y="5520408"/>
            <a:ext cx="2426677" cy="369332"/>
          </a:xfrm>
          <a:prstGeom prst="rect">
            <a:avLst/>
          </a:prstGeom>
          <a:noFill/>
        </p:spPr>
        <p:txBody>
          <a:bodyPr wrap="square" rtlCol="0">
            <a:spAutoFit/>
          </a:bodyPr>
          <a:lstStyle/>
          <a:p>
            <a:r>
              <a:rPr lang="pt-BR" dirty="0"/>
              <a:t>1000  1014   p_peça</a:t>
            </a:r>
          </a:p>
        </p:txBody>
      </p:sp>
      <p:cxnSp>
        <p:nvCxnSpPr>
          <p:cNvPr id="37" name="Conector reto 36"/>
          <p:cNvCxnSpPr/>
          <p:nvPr/>
        </p:nvCxnSpPr>
        <p:spPr>
          <a:xfrm>
            <a:off x="6177990" y="5523397"/>
            <a:ext cx="316402" cy="35762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4" name="Conector de Seta Reta 43"/>
          <p:cNvCxnSpPr/>
          <p:nvPr/>
        </p:nvCxnSpPr>
        <p:spPr>
          <a:xfrm>
            <a:off x="4081836" y="2294233"/>
            <a:ext cx="817685"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6" name="CaixaDeTexto 45"/>
          <p:cNvSpPr txBox="1"/>
          <p:nvPr/>
        </p:nvSpPr>
        <p:spPr>
          <a:xfrm>
            <a:off x="3990816" y="1663328"/>
            <a:ext cx="915194" cy="646331"/>
          </a:xfrm>
          <a:prstGeom prst="rect">
            <a:avLst/>
          </a:prstGeom>
          <a:noFill/>
        </p:spPr>
        <p:txBody>
          <a:bodyPr wrap="square" rtlCol="0">
            <a:spAutoFit/>
          </a:bodyPr>
          <a:lstStyle/>
          <a:p>
            <a:r>
              <a:rPr lang="pt-BR" dirty="0"/>
              <a:t>   p_peça</a:t>
            </a:r>
          </a:p>
        </p:txBody>
      </p:sp>
      <p:sp>
        <p:nvSpPr>
          <p:cNvPr id="47" name="Chave Direita 46"/>
          <p:cNvSpPr/>
          <p:nvPr/>
        </p:nvSpPr>
        <p:spPr>
          <a:xfrm>
            <a:off x="7673751" y="2147512"/>
            <a:ext cx="311895" cy="851263"/>
          </a:xfrm>
          <a:prstGeom prst="rightBrace">
            <a:avLst/>
          </a:prstGeom>
          <a:ln>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pt-BR"/>
          </a:p>
        </p:txBody>
      </p:sp>
      <p:sp>
        <p:nvSpPr>
          <p:cNvPr id="48" name="CaixaDeTexto 47"/>
          <p:cNvSpPr txBox="1"/>
          <p:nvPr/>
        </p:nvSpPr>
        <p:spPr>
          <a:xfrm>
            <a:off x="7170954" y="2091730"/>
            <a:ext cx="765108" cy="369332"/>
          </a:xfrm>
          <a:prstGeom prst="rect">
            <a:avLst/>
          </a:prstGeom>
          <a:noFill/>
        </p:spPr>
        <p:txBody>
          <a:bodyPr wrap="square" rtlCol="0">
            <a:spAutoFit/>
          </a:bodyPr>
          <a:lstStyle/>
          <a:p>
            <a:r>
              <a:rPr lang="pt-BR" dirty="0"/>
              <a:t>num</a:t>
            </a:r>
          </a:p>
        </p:txBody>
      </p:sp>
      <p:sp>
        <p:nvSpPr>
          <p:cNvPr id="49" name="CaixaDeTexto 48"/>
          <p:cNvSpPr txBox="1"/>
          <p:nvPr/>
        </p:nvSpPr>
        <p:spPr>
          <a:xfrm>
            <a:off x="7170954" y="2358497"/>
            <a:ext cx="799898" cy="646331"/>
          </a:xfrm>
          <a:prstGeom prst="rect">
            <a:avLst/>
          </a:prstGeom>
          <a:noFill/>
        </p:spPr>
        <p:txBody>
          <a:bodyPr wrap="square" rtlCol="0">
            <a:spAutoFit/>
          </a:bodyPr>
          <a:lstStyle/>
          <a:p>
            <a:r>
              <a:rPr lang="pt-BR" dirty="0"/>
              <a:t>   nome</a:t>
            </a:r>
          </a:p>
        </p:txBody>
      </p:sp>
      <p:cxnSp>
        <p:nvCxnSpPr>
          <p:cNvPr id="51" name="Conector reto 50"/>
          <p:cNvCxnSpPr/>
          <p:nvPr/>
        </p:nvCxnSpPr>
        <p:spPr>
          <a:xfrm>
            <a:off x="5168029" y="2971963"/>
            <a:ext cx="2364143" cy="10482"/>
          </a:xfrm>
          <a:prstGeom prst="line">
            <a:avLst/>
          </a:prstGeom>
          <a:ln>
            <a:solidFill>
              <a:srgbClr val="92D050"/>
            </a:solidFill>
            <a:prstDash val="sysDash"/>
          </a:ln>
        </p:spPr>
        <p:style>
          <a:lnRef idx="2">
            <a:schemeClr val="accent1"/>
          </a:lnRef>
          <a:fillRef idx="0">
            <a:schemeClr val="accent1"/>
          </a:fillRef>
          <a:effectRef idx="1">
            <a:schemeClr val="accent1"/>
          </a:effectRef>
          <a:fontRef idx="minor">
            <a:schemeClr val="tx1"/>
          </a:fontRef>
        </p:style>
      </p:cxnSp>
      <p:sp>
        <p:nvSpPr>
          <p:cNvPr id="52" name="CaixaDeTexto 51"/>
          <p:cNvSpPr txBox="1"/>
          <p:nvPr/>
        </p:nvSpPr>
        <p:spPr>
          <a:xfrm>
            <a:off x="7946091" y="1450380"/>
            <a:ext cx="1228433" cy="369332"/>
          </a:xfrm>
          <a:prstGeom prst="rect">
            <a:avLst/>
          </a:prstGeom>
          <a:noFill/>
        </p:spPr>
        <p:txBody>
          <a:bodyPr wrap="square" rtlCol="0">
            <a:spAutoFit/>
          </a:bodyPr>
          <a:lstStyle/>
          <a:p>
            <a:r>
              <a:rPr lang="pt-BR" dirty="0"/>
              <a:t>dados[0]</a:t>
            </a:r>
          </a:p>
        </p:txBody>
      </p:sp>
      <p:sp>
        <p:nvSpPr>
          <p:cNvPr id="53" name="CaixaDeTexto 52"/>
          <p:cNvSpPr txBox="1"/>
          <p:nvPr/>
        </p:nvSpPr>
        <p:spPr>
          <a:xfrm>
            <a:off x="4899521" y="2098335"/>
            <a:ext cx="781443" cy="677108"/>
          </a:xfrm>
          <a:prstGeom prst="rect">
            <a:avLst/>
          </a:prstGeom>
          <a:noFill/>
        </p:spPr>
        <p:txBody>
          <a:bodyPr wrap="square" rtlCol="0">
            <a:spAutoFit/>
          </a:bodyPr>
          <a:lstStyle/>
          <a:p>
            <a:r>
              <a:rPr lang="pt-BR" sz="1900" dirty="0"/>
              <a:t>1014</a:t>
            </a:r>
          </a:p>
          <a:p>
            <a:r>
              <a:rPr lang="pt-BR" sz="1900" dirty="0"/>
              <a:t>1018</a:t>
            </a:r>
          </a:p>
        </p:txBody>
      </p:sp>
      <p:sp>
        <p:nvSpPr>
          <p:cNvPr id="43" name="CaixaDeTexto 42"/>
          <p:cNvSpPr txBox="1"/>
          <p:nvPr/>
        </p:nvSpPr>
        <p:spPr>
          <a:xfrm>
            <a:off x="7579702" y="3770767"/>
            <a:ext cx="1180280" cy="646331"/>
          </a:xfrm>
          <a:prstGeom prst="rect">
            <a:avLst/>
          </a:prstGeom>
          <a:noFill/>
        </p:spPr>
        <p:txBody>
          <a:bodyPr wrap="square" rtlCol="0">
            <a:spAutoFit/>
          </a:bodyPr>
          <a:lstStyle/>
          <a:p>
            <a:r>
              <a:rPr lang="pt-BR" dirty="0"/>
              <a:t>   </a:t>
            </a:r>
            <a:r>
              <a:rPr lang="pt-BR" dirty="0">
                <a:solidFill>
                  <a:srgbClr val="00B0F0"/>
                </a:solidFill>
              </a:rPr>
              <a:t>p_peça++</a:t>
            </a:r>
          </a:p>
        </p:txBody>
      </p:sp>
    </p:spTree>
    <p:extLst>
      <p:ext uri="{BB962C8B-B14F-4D97-AF65-F5344CB8AC3E}">
        <p14:creationId xmlns:p14="http://schemas.microsoft.com/office/powerpoint/2010/main" val="4106593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317376" y="1169063"/>
            <a:ext cx="8369423" cy="5415805"/>
          </a:xfrm>
        </p:spPr>
        <p:txBody>
          <a:bodyPr>
            <a:normAutofit/>
          </a:bodyPr>
          <a:lstStyle/>
          <a:p>
            <a:r>
              <a:rPr lang="en-US" b="1" dirty="0" err="1">
                <a:solidFill>
                  <a:srgbClr val="00B0F0"/>
                </a:solidFill>
              </a:rPr>
              <a:t>Passando</a:t>
            </a:r>
            <a:r>
              <a:rPr lang="en-US" b="1" dirty="0">
                <a:solidFill>
                  <a:srgbClr val="00B0F0"/>
                </a:solidFill>
              </a:rPr>
              <a:t> Estruturas como </a:t>
            </a:r>
            <a:r>
              <a:rPr lang="en-US" b="1" dirty="0" err="1">
                <a:solidFill>
                  <a:srgbClr val="00B0F0"/>
                </a:solidFill>
              </a:rPr>
              <a:t>Argumentos</a:t>
            </a:r>
            <a:r>
              <a:rPr lang="en-US" b="1" dirty="0">
                <a:solidFill>
                  <a:srgbClr val="00B0F0"/>
                </a:solidFill>
              </a:rPr>
              <a:t> para </a:t>
            </a:r>
            <a:r>
              <a:rPr lang="en-US" b="1" dirty="0" err="1">
                <a:solidFill>
                  <a:srgbClr val="00B0F0"/>
                </a:solidFill>
              </a:rPr>
              <a:t>Funções</a:t>
            </a:r>
            <a:endParaRPr lang="en-US" b="1" dirty="0">
              <a:solidFill>
                <a:srgbClr val="00B0F0"/>
              </a:solidFill>
            </a:endParaRPr>
          </a:p>
          <a:p>
            <a:pPr algn="just"/>
            <a:r>
              <a:rPr lang="en-US" dirty="0"/>
              <a:t>Como </a:t>
            </a:r>
            <a:r>
              <a:rPr lang="en-US" dirty="0" err="1"/>
              <a:t>qualquer</a:t>
            </a:r>
            <a:r>
              <a:rPr lang="en-US" dirty="0"/>
              <a:t> outro </a:t>
            </a:r>
            <a:r>
              <a:rPr lang="en-US" dirty="0" err="1"/>
              <a:t>tipo</a:t>
            </a:r>
            <a:r>
              <a:rPr lang="en-US" dirty="0"/>
              <a:t> de dados, </a:t>
            </a:r>
            <a:r>
              <a:rPr lang="en-US" dirty="0" err="1"/>
              <a:t>uma</a:t>
            </a:r>
            <a:r>
              <a:rPr lang="en-US" dirty="0"/>
              <a:t> </a:t>
            </a:r>
            <a:r>
              <a:rPr lang="en-US" dirty="0" err="1"/>
              <a:t>estrutura</a:t>
            </a:r>
            <a:r>
              <a:rPr lang="en-US" dirty="0"/>
              <a:t> </a:t>
            </a:r>
            <a:r>
              <a:rPr lang="en-US" dirty="0" err="1"/>
              <a:t>pode</a:t>
            </a:r>
            <a:r>
              <a:rPr lang="en-US" dirty="0"/>
              <a:t> </a:t>
            </a:r>
            <a:r>
              <a:rPr lang="en-US" dirty="0" err="1"/>
              <a:t>ser</a:t>
            </a:r>
            <a:r>
              <a:rPr lang="en-US" dirty="0"/>
              <a:t> </a:t>
            </a:r>
            <a:r>
              <a:rPr lang="en-US" dirty="0" err="1"/>
              <a:t>passada</a:t>
            </a:r>
            <a:r>
              <a:rPr lang="en-US" dirty="0"/>
              <a:t> como um </a:t>
            </a:r>
            <a:r>
              <a:rPr lang="en-US" dirty="0" err="1"/>
              <a:t>argumento</a:t>
            </a:r>
            <a:r>
              <a:rPr lang="en-US" dirty="0"/>
              <a:t> para </a:t>
            </a:r>
            <a:r>
              <a:rPr lang="en-US" dirty="0" err="1"/>
              <a:t>uma</a:t>
            </a:r>
            <a:r>
              <a:rPr lang="en-US" dirty="0"/>
              <a:t> </a:t>
            </a:r>
            <a:r>
              <a:rPr lang="en-US" dirty="0" err="1"/>
              <a:t>função</a:t>
            </a:r>
            <a:r>
              <a:rPr lang="en-US" dirty="0"/>
              <a:t>.</a:t>
            </a:r>
          </a:p>
          <a:p>
            <a:pPr algn="just"/>
            <a:endParaRPr lang="pt-BR" b="1" dirty="0">
              <a:solidFill>
                <a:srgbClr val="00B0F0"/>
              </a:solidFill>
            </a:endParaRPr>
          </a:p>
          <a:p>
            <a:pPr algn="just"/>
            <a:r>
              <a:rPr lang="en-US" dirty="0" err="1"/>
              <a:t>Alternativamente</a:t>
            </a:r>
            <a:r>
              <a:rPr lang="en-US" dirty="0"/>
              <a:t>, </a:t>
            </a:r>
            <a:r>
              <a:rPr lang="en-US" dirty="0" err="1"/>
              <a:t>podemos</a:t>
            </a:r>
            <a:r>
              <a:rPr lang="en-US" dirty="0"/>
              <a:t> </a:t>
            </a:r>
            <a:r>
              <a:rPr lang="en-US" dirty="0" err="1"/>
              <a:t>passar</a:t>
            </a:r>
            <a:r>
              <a:rPr lang="en-US" dirty="0"/>
              <a:t> </a:t>
            </a:r>
            <a:r>
              <a:rPr lang="en-US" dirty="0" err="1"/>
              <a:t>uma</a:t>
            </a:r>
            <a:r>
              <a:rPr lang="en-US" dirty="0"/>
              <a:t> </a:t>
            </a:r>
            <a:r>
              <a:rPr lang="en-US" dirty="0" err="1"/>
              <a:t>estrutura</a:t>
            </a:r>
            <a:r>
              <a:rPr lang="en-US" dirty="0"/>
              <a:t> para </a:t>
            </a:r>
            <a:r>
              <a:rPr lang="en-US" dirty="0" err="1"/>
              <a:t>uma</a:t>
            </a:r>
            <a:r>
              <a:rPr lang="en-US" dirty="0"/>
              <a:t> </a:t>
            </a:r>
            <a:r>
              <a:rPr lang="en-US" dirty="0" err="1"/>
              <a:t>função</a:t>
            </a:r>
            <a:r>
              <a:rPr lang="en-US" dirty="0"/>
              <a:t> </a:t>
            </a:r>
            <a:r>
              <a:rPr lang="en-US" dirty="0" err="1"/>
              <a:t>informando</a:t>
            </a:r>
            <a:r>
              <a:rPr lang="en-US" dirty="0"/>
              <a:t> o </a:t>
            </a:r>
            <a:r>
              <a:rPr lang="en-US" dirty="0" err="1"/>
              <a:t>seu</a:t>
            </a:r>
            <a:r>
              <a:rPr lang="en-US" dirty="0"/>
              <a:t> </a:t>
            </a:r>
            <a:r>
              <a:rPr lang="en-US" dirty="0" err="1"/>
              <a:t>endereço</a:t>
            </a:r>
            <a:r>
              <a:rPr lang="en-US" dirty="0"/>
              <a:t> (ou </a:t>
            </a:r>
            <a:r>
              <a:rPr lang="en-US" dirty="0" err="1"/>
              <a:t>seja</a:t>
            </a:r>
            <a:r>
              <a:rPr lang="en-US" dirty="0"/>
              <a:t>, </a:t>
            </a:r>
            <a:r>
              <a:rPr lang="en-US" dirty="0" err="1"/>
              <a:t>passando</a:t>
            </a:r>
            <a:r>
              <a:rPr lang="en-US" dirty="0"/>
              <a:t> um </a:t>
            </a:r>
            <a:r>
              <a:rPr lang="en-US" dirty="0" err="1"/>
              <a:t>ponteiro</a:t>
            </a:r>
            <a:r>
              <a:rPr lang="en-US" dirty="0"/>
              <a:t> que </a:t>
            </a:r>
            <a:r>
              <a:rPr lang="en-US" dirty="0" err="1"/>
              <a:t>aponte</a:t>
            </a:r>
            <a:r>
              <a:rPr lang="en-US" dirty="0"/>
              <a:t> para a </a:t>
            </a:r>
            <a:r>
              <a:rPr lang="en-US" dirty="0" err="1"/>
              <a:t>estrutura</a:t>
            </a:r>
            <a:r>
              <a:rPr lang="en-US" dirty="0"/>
              <a:t>).</a:t>
            </a:r>
          </a:p>
          <a:p>
            <a:pPr algn="just"/>
            <a:endParaRPr lang="pt-BR" b="1" dirty="0">
              <a:solidFill>
                <a:srgbClr val="00B0F0"/>
              </a:solidFill>
            </a:endParaRPr>
          </a:p>
          <a:p>
            <a:pPr algn="just"/>
            <a:r>
              <a:rPr lang="pt-BR" dirty="0"/>
              <a:t>Ao passarmos um ponteiro como argumento para uma função, teremos que usar o operador de acesso indireto (-&gt;) para acessarmos membros da estrutura dentro da função.</a:t>
            </a:r>
          </a:p>
          <a:p>
            <a:pPr algn="just"/>
            <a:r>
              <a:rPr lang="pt-BR" dirty="0"/>
              <a:t> </a:t>
            </a:r>
          </a:p>
          <a:p>
            <a:pPr marL="342900" indent="-342900">
              <a:lnSpc>
                <a:spcPct val="150000"/>
              </a:lnSpc>
              <a:buFont typeface="Arial" panose="020B0604020202020204" pitchFamily="34" charset="0"/>
              <a:buChar char="•"/>
            </a:pPr>
            <a:endParaRPr lang="pt-BR" sz="2000" dirty="0"/>
          </a:p>
        </p:txBody>
      </p:sp>
      <p:sp>
        <p:nvSpPr>
          <p:cNvPr id="4" name="Rectangle 2"/>
          <p:cNvSpPr txBox="1">
            <a:spLocks noChangeArrowheads="1"/>
          </p:cNvSpPr>
          <p:nvPr/>
        </p:nvSpPr>
        <p:spPr>
          <a:xfrm>
            <a:off x="317376" y="26063"/>
            <a:ext cx="8509247" cy="1143000"/>
          </a:xfrm>
          <a:prstGeom prst="rect">
            <a:avLst/>
          </a:prstGeom>
        </p:spPr>
        <p:txBody>
          <a:bodyPr vert="horz" lIns="91440" tIns="45720" rIns="91440" bIns="45720" rtlCol="0" anchor="ctr">
            <a:normAutofit/>
          </a:bodyPr>
          <a:lstStyle/>
          <a:p>
            <a:pPr lvl="0" algn="ctr" defTabSz="342892">
              <a:spcBef>
                <a:spcPct val="0"/>
              </a:spcBef>
              <a:defRPr/>
            </a:pPr>
            <a:r>
              <a:rPr lang="pt-BR" sz="4000" dirty="0">
                <a:solidFill>
                  <a:srgbClr val="00457C"/>
                </a:solidFill>
                <a:latin typeface="Arial" panose="020B0604020202020204" pitchFamily="34" charset="0"/>
                <a:cs typeface="Arial" panose="020B0604020202020204" pitchFamily="34" charset="0"/>
              </a:rPr>
              <a:t>Estruturas Complexas</a:t>
            </a:r>
            <a:endParaRPr kumimoji="0" lang="pt-BR" sz="4000" b="0" i="0" u="none" strike="noStrike" kern="1200" cap="none" spc="0" normalizeH="0" baseline="0" noProof="0" dirty="0">
              <a:ln>
                <a:noFill/>
              </a:ln>
              <a:solidFill>
                <a:schemeClr val="accent5">
                  <a:lumMod val="75000"/>
                </a:schemeClr>
              </a:solidFill>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val="2550541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457200" y="274638"/>
            <a:ext cx="8229600" cy="1143000"/>
          </a:xfrm>
          <a:prstGeom prst="rect">
            <a:avLst/>
          </a:prstGeom>
        </p:spPr>
        <p:txBody>
          <a:bodyPr vert="horz" lIns="91440" tIns="45720" rIns="91440" bIns="45720" rtlCol="0" anchor="ctr">
            <a:normAutofit/>
          </a:bodyPr>
          <a:lstStyle/>
          <a:p>
            <a:pPr lvl="0" algn="ctr" defTabSz="342892">
              <a:spcBef>
                <a:spcPct val="0"/>
              </a:spcBef>
              <a:defRPr/>
            </a:pPr>
            <a:r>
              <a:rPr lang="pt-BR" sz="4000" dirty="0">
                <a:solidFill>
                  <a:schemeClr val="tx2"/>
                </a:solidFill>
                <a:latin typeface="Arial" pitchFamily="34" charset="0"/>
                <a:ea typeface="+mj-ea"/>
                <a:cs typeface="Arial" pitchFamily="34" charset="0"/>
              </a:rPr>
              <a:t>Vamos mostrar um Exemplo??</a:t>
            </a:r>
            <a:endParaRPr kumimoji="0" lang="pt-BR" sz="40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pic>
        <p:nvPicPr>
          <p:cNvPr id="1026" name="Picture 2">
            <a:extLst>
              <a:ext uri="{FF2B5EF4-FFF2-40B4-BE49-F238E27FC236}">
                <a16:creationId xmlns:a16="http://schemas.microsoft.com/office/drawing/2014/main" id="{67F78C41-13B8-436E-A70B-3D6A4F1721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477" y="1890944"/>
            <a:ext cx="8673480" cy="3252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76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317376" y="1169063"/>
            <a:ext cx="8369423" cy="5415805"/>
          </a:xfrm>
        </p:spPr>
        <p:txBody>
          <a:bodyPr>
            <a:normAutofit lnSpcReduction="10000"/>
          </a:bodyPr>
          <a:lstStyle/>
          <a:p>
            <a:pPr lvl="0" algn="just">
              <a:spcAft>
                <a:spcPts val="0"/>
              </a:spcAft>
              <a:tabLst>
                <a:tab pos="228600" algn="l"/>
              </a:tabLst>
            </a:pPr>
            <a:r>
              <a:rPr lang="pt-BR" sz="1800" dirty="0">
                <a:effectLst/>
                <a:latin typeface="Cambria" panose="02040503050406030204" pitchFamily="18" charset="0"/>
                <a:ea typeface="Times New Roman" panose="02020603050405020304" pitchFamily="18" charset="0"/>
                <a:cs typeface="Times New Roman" panose="02020603050405020304" pitchFamily="18" charset="0"/>
              </a:rPr>
              <a:t>Fazer um programa para </a:t>
            </a:r>
            <a:r>
              <a:rPr lang="pt-BR" sz="1800" b="1" dirty="0">
                <a:effectLst/>
                <a:latin typeface="Cambria" panose="02040503050406030204" pitchFamily="18" charset="0"/>
                <a:ea typeface="Times New Roman" panose="02020603050405020304" pitchFamily="18" charset="0"/>
                <a:cs typeface="Times New Roman" panose="02020603050405020304" pitchFamily="18" charset="0"/>
              </a:rPr>
              <a:t>Sistema de Conta Bancária</a:t>
            </a:r>
            <a:r>
              <a:rPr lang="pt-BR" sz="1800" dirty="0">
                <a:effectLst/>
                <a:latin typeface="Cambria" panose="02040503050406030204" pitchFamily="18" charset="0"/>
                <a:ea typeface="Times New Roman" panose="02020603050405020304" pitchFamily="18" charset="0"/>
                <a:cs typeface="Times New Roman" panose="02020603050405020304" pitchFamily="18" charset="0"/>
              </a:rPr>
              <a:t> – este programa se destina a controlar as contas de 10 clientes.</a:t>
            </a:r>
          </a:p>
          <a:p>
            <a:pPr lvl="0" algn="just">
              <a:spcAft>
                <a:spcPts val="0"/>
              </a:spcAft>
              <a:tabLst>
                <a:tab pos="228600" algn="l"/>
              </a:tabLst>
            </a:pPr>
            <a:endParaRPr lang="pt-BR" sz="1800" dirty="0">
              <a:effectLst/>
              <a:latin typeface="Cambria" panose="02040503050406030204" pitchFamily="18" charset="0"/>
              <a:ea typeface="Times New Roman" panose="02020603050405020304" pitchFamily="18" charset="0"/>
              <a:cs typeface="Times New Roman" panose="02020603050405020304" pitchFamily="18" charset="0"/>
            </a:endParaRPr>
          </a:p>
          <a:p>
            <a:pPr algn="just">
              <a:lnSpc>
                <a:spcPct val="110000"/>
              </a:lnSpc>
              <a:spcBef>
                <a:spcPts val="0"/>
              </a:spcBef>
              <a:spcAft>
                <a:spcPts val="0"/>
              </a:spcAft>
            </a:pPr>
            <a:r>
              <a:rPr lang="pt-BR" sz="1800" b="1" dirty="0">
                <a:effectLst/>
                <a:latin typeface="Times New Roman" panose="02020603050405020304" pitchFamily="18" charset="0"/>
                <a:ea typeface="Times New Roman" panose="02020603050405020304" pitchFamily="18" charset="0"/>
              </a:rPr>
              <a:t>[1]</a:t>
            </a:r>
            <a:r>
              <a:rPr lang="pt-BR" sz="1800" dirty="0">
                <a:effectLst/>
                <a:latin typeface="Times New Roman" panose="02020603050405020304" pitchFamily="18" charset="0"/>
                <a:ea typeface="Times New Roman" panose="02020603050405020304" pitchFamily="18" charset="0"/>
              </a:rPr>
              <a:t> </a:t>
            </a:r>
            <a:r>
              <a:rPr lang="pt-BR" sz="1800" b="1" dirty="0">
                <a:effectLst/>
                <a:latin typeface="Times New Roman" panose="02020603050405020304" pitchFamily="18" charset="0"/>
                <a:ea typeface="Times New Roman" panose="02020603050405020304" pitchFamily="18" charset="0"/>
              </a:rPr>
              <a:t>Cadastro</a:t>
            </a:r>
            <a:r>
              <a:rPr lang="pt-BR" sz="1800" dirty="0">
                <a:effectLst/>
                <a:latin typeface="Times New Roman" panose="02020603050405020304" pitchFamily="18" charset="0"/>
                <a:ea typeface="Times New Roman" panose="02020603050405020304" pitchFamily="18" charset="0"/>
              </a:rPr>
              <a:t> - receber os valores digitados pelo usuário. </a:t>
            </a:r>
            <a:r>
              <a:rPr lang="pt-PT" sz="1800" dirty="0">
                <a:effectLst/>
                <a:latin typeface="Times New Roman" panose="02020603050405020304" pitchFamily="18" charset="0"/>
                <a:ea typeface="Times New Roman" panose="02020603050405020304" pitchFamily="18" charset="0"/>
              </a:rPr>
              <a:t>Apenas um registro é cadastrado por vez.</a:t>
            </a:r>
          </a:p>
          <a:p>
            <a:pPr algn="just">
              <a:lnSpc>
                <a:spcPct val="110000"/>
              </a:lnSpc>
              <a:spcBef>
                <a:spcPts val="0"/>
              </a:spcBef>
              <a:spcAft>
                <a:spcPts val="0"/>
              </a:spcAft>
            </a:pPr>
            <a:endParaRPr lang="pt-PT" sz="1800" dirty="0">
              <a:effectLst/>
              <a:latin typeface="Times New Roman" panose="02020603050405020304" pitchFamily="18" charset="0"/>
              <a:ea typeface="Times New Roman" panose="02020603050405020304" pitchFamily="18" charset="0"/>
            </a:endParaRPr>
          </a:p>
          <a:p>
            <a:pPr algn="just">
              <a:spcBef>
                <a:spcPts val="0"/>
              </a:spcBef>
              <a:spcAft>
                <a:spcPts val="0"/>
              </a:spcAft>
            </a:pPr>
            <a:r>
              <a:rPr lang="pt-BR" sz="1800" b="1" dirty="0">
                <a:effectLst/>
                <a:latin typeface="Cambria" panose="02040503050406030204" pitchFamily="18" charset="0"/>
                <a:ea typeface="Times New Roman" panose="02020603050405020304" pitchFamily="18" charset="0"/>
                <a:cs typeface="Times New Roman" panose="02020603050405020304" pitchFamily="18" charset="0"/>
              </a:rPr>
              <a:t>[2] Depósito</a:t>
            </a:r>
            <a:r>
              <a:rPr lang="pt-BR" sz="1800" dirty="0">
                <a:effectLst/>
                <a:latin typeface="Cambria" panose="02040503050406030204" pitchFamily="18" charset="0"/>
                <a:ea typeface="Times New Roman" panose="02020603050405020304" pitchFamily="18" charset="0"/>
                <a:cs typeface="Times New Roman" panose="02020603050405020304" pitchFamily="18" charset="0"/>
              </a:rPr>
              <a:t> -</a:t>
            </a:r>
            <a:r>
              <a:rPr lang="pt-PT" sz="1800" dirty="0">
                <a:effectLst/>
                <a:latin typeface="Cambria" panose="02040503050406030204" pitchFamily="18" charset="0"/>
                <a:ea typeface="Times New Roman" panose="02020603050405020304" pitchFamily="18" charset="0"/>
                <a:cs typeface="Times New Roman" panose="02020603050405020304" pitchFamily="18" charset="0"/>
              </a:rPr>
              <a:t> </a:t>
            </a:r>
            <a:r>
              <a:rPr lang="pt-PT" sz="1800" dirty="0">
                <a:latin typeface="Times New Roman" panose="02020603050405020304" pitchFamily="18" charset="0"/>
              </a:rPr>
              <a:t>o acesso deve ser feito através do nº de conta corrente. B</a:t>
            </a:r>
            <a:r>
              <a:rPr lang="pt-BR" sz="1800" dirty="0" err="1">
                <a:latin typeface="Times New Roman" panose="02020603050405020304" pitchFamily="18" charset="0"/>
              </a:rPr>
              <a:t>uscar</a:t>
            </a:r>
            <a:r>
              <a:rPr lang="pt-BR" sz="1800" dirty="0">
                <a:latin typeface="Times New Roman" panose="02020603050405020304" pitchFamily="18" charset="0"/>
              </a:rPr>
              <a:t> o registro, </a:t>
            </a:r>
            <a:r>
              <a:rPr lang="pt-PT" sz="1800" dirty="0">
                <a:latin typeface="Times New Roman" panose="02020603050405020304" pitchFamily="18" charset="0"/>
              </a:rPr>
              <a:t>mostrar o nome do cliente e o saldo para simples conferência,</a:t>
            </a:r>
            <a:r>
              <a:rPr lang="pt-BR" sz="1800" dirty="0">
                <a:latin typeface="Times New Roman" panose="02020603050405020304" pitchFamily="18" charset="0"/>
              </a:rPr>
              <a:t> pedir o valor do depósito, fazer as alterações e apresentar na tela o saldo atualizado</a:t>
            </a:r>
            <a:r>
              <a:rPr lang="pt-BR" sz="1800" dirty="0">
                <a:effectLst/>
                <a:latin typeface="Cambria" panose="02040503050406030204" pitchFamily="18" charset="0"/>
                <a:ea typeface="Times New Roman" panose="02020603050405020304" pitchFamily="18" charset="0"/>
                <a:cs typeface="Times New Roman" panose="02020603050405020304" pitchFamily="18" charset="0"/>
              </a:rPr>
              <a:t>.</a:t>
            </a:r>
          </a:p>
          <a:p>
            <a:pPr algn="just">
              <a:lnSpc>
                <a:spcPts val="1200"/>
              </a:lnSpc>
              <a:spcAft>
                <a:spcPts val="0"/>
              </a:spcAft>
            </a:pPr>
            <a:endParaRPr lang="pt-BR" sz="1800" dirty="0">
              <a:effectLst/>
              <a:latin typeface="Cambria" panose="02040503050406030204" pitchFamily="18" charset="0"/>
              <a:ea typeface="Times New Roman" panose="02020603050405020304" pitchFamily="18" charset="0"/>
              <a:cs typeface="Times New Roman" panose="02020603050405020304" pitchFamily="18" charset="0"/>
            </a:endParaRPr>
          </a:p>
          <a:p>
            <a:pPr algn="just">
              <a:spcBef>
                <a:spcPts val="0"/>
              </a:spcBef>
              <a:spcAft>
                <a:spcPts val="0"/>
              </a:spcAft>
            </a:pPr>
            <a:r>
              <a:rPr lang="pt-BR" sz="1800" b="1" dirty="0">
                <a:effectLst/>
                <a:latin typeface="Cambria" panose="02040503050406030204" pitchFamily="18" charset="0"/>
                <a:ea typeface="Times New Roman" panose="02020603050405020304" pitchFamily="18" charset="0"/>
                <a:cs typeface="Times New Roman" panose="02020603050405020304" pitchFamily="18" charset="0"/>
              </a:rPr>
              <a:t>[3] Retirada</a:t>
            </a:r>
            <a:r>
              <a:rPr lang="pt-BR" sz="1800" dirty="0">
                <a:effectLst/>
                <a:latin typeface="Cambria" panose="02040503050406030204" pitchFamily="18" charset="0"/>
                <a:ea typeface="Times New Roman" panose="02020603050405020304" pitchFamily="18" charset="0"/>
                <a:cs typeface="Times New Roman" panose="02020603050405020304" pitchFamily="18" charset="0"/>
              </a:rPr>
              <a:t> -</a:t>
            </a:r>
            <a:r>
              <a:rPr lang="pt-PT" sz="1800" dirty="0">
                <a:effectLst/>
                <a:latin typeface="Cambria" panose="02040503050406030204" pitchFamily="18" charset="0"/>
                <a:ea typeface="Times New Roman" panose="02020603050405020304" pitchFamily="18" charset="0"/>
                <a:cs typeface="Times New Roman" panose="02020603050405020304" pitchFamily="18" charset="0"/>
              </a:rPr>
              <a:t> o acesso deve ser feito através do nº de conta corrente. B</a:t>
            </a:r>
            <a:r>
              <a:rPr lang="pt-BR" sz="1800" dirty="0" err="1">
                <a:effectLst/>
                <a:latin typeface="Cambria" panose="02040503050406030204" pitchFamily="18" charset="0"/>
                <a:ea typeface="Times New Roman" panose="02020603050405020304" pitchFamily="18" charset="0"/>
                <a:cs typeface="Times New Roman" panose="02020603050405020304" pitchFamily="18" charset="0"/>
              </a:rPr>
              <a:t>uscar</a:t>
            </a:r>
            <a:r>
              <a:rPr lang="pt-BR" sz="1800" dirty="0">
                <a:effectLst/>
                <a:latin typeface="Cambria" panose="02040503050406030204" pitchFamily="18" charset="0"/>
                <a:ea typeface="Times New Roman" panose="02020603050405020304" pitchFamily="18" charset="0"/>
                <a:cs typeface="Times New Roman" panose="02020603050405020304" pitchFamily="18" charset="0"/>
              </a:rPr>
              <a:t> o registro, </a:t>
            </a:r>
            <a:r>
              <a:rPr lang="pt-PT" sz="1800" dirty="0">
                <a:effectLst/>
                <a:latin typeface="Cambria" panose="02040503050406030204" pitchFamily="18" charset="0"/>
                <a:ea typeface="Times New Roman" panose="02020603050405020304" pitchFamily="18" charset="0"/>
                <a:cs typeface="Times New Roman" panose="02020603050405020304" pitchFamily="18" charset="0"/>
              </a:rPr>
              <a:t>mostrar o nome do cliente e o saldo para simples conferência,</a:t>
            </a:r>
            <a:r>
              <a:rPr lang="pt-BR" sz="1800" dirty="0">
                <a:effectLst/>
                <a:latin typeface="Cambria" panose="02040503050406030204" pitchFamily="18" charset="0"/>
                <a:ea typeface="Times New Roman" panose="02020603050405020304" pitchFamily="18" charset="0"/>
                <a:cs typeface="Times New Roman" panose="02020603050405020304" pitchFamily="18" charset="0"/>
              </a:rPr>
              <a:t> pedir o valor da retirada, fazer as alterações se possível (a retirada só será permitida, se houver saldo suficiente) e apresentar na tela o saldo atualizado.</a:t>
            </a:r>
          </a:p>
          <a:p>
            <a:pPr algn="just">
              <a:lnSpc>
                <a:spcPts val="1200"/>
              </a:lnSpc>
            </a:pPr>
            <a:r>
              <a:rPr lang="pt-PT" sz="1800" dirty="0">
                <a:effectLst/>
                <a:latin typeface="Cambria" panose="02040503050406030204" pitchFamily="18" charset="0"/>
                <a:ea typeface="Times New Roman" panose="02020603050405020304" pitchFamily="18" charset="0"/>
                <a:cs typeface="Times New Roman" panose="02020603050405020304" pitchFamily="18" charset="0"/>
              </a:rPr>
              <a:t> </a:t>
            </a:r>
            <a:endParaRPr lang="pt-BR" sz="1800" dirty="0">
              <a:effectLst/>
              <a:latin typeface="Cambria" panose="02040503050406030204" pitchFamily="18" charset="0"/>
              <a:ea typeface="Times New Roman" panose="02020603050405020304" pitchFamily="18" charset="0"/>
              <a:cs typeface="Times New Roman" panose="02020603050405020304" pitchFamily="18" charset="0"/>
            </a:endParaRPr>
          </a:p>
          <a:p>
            <a:pPr indent="441960"/>
            <a:r>
              <a:rPr lang="pt-PT" sz="1800" dirty="0">
                <a:effectLst/>
                <a:latin typeface="Cambria" panose="02040503050406030204" pitchFamily="18" charset="0"/>
                <a:ea typeface="Times New Roman" panose="02020603050405020304" pitchFamily="18" charset="0"/>
                <a:cs typeface="Times New Roman" panose="02020603050405020304" pitchFamily="18" charset="0"/>
              </a:rPr>
              <a:t>struct cliente{</a:t>
            </a:r>
            <a:endParaRPr lang="pt-BR" sz="1800" dirty="0">
              <a:effectLst/>
              <a:latin typeface="Cambria" panose="02040503050406030204" pitchFamily="18" charset="0"/>
              <a:ea typeface="Times New Roman" panose="02020603050405020304" pitchFamily="18" charset="0"/>
              <a:cs typeface="Times New Roman" panose="02020603050405020304" pitchFamily="18" charset="0"/>
            </a:endParaRPr>
          </a:p>
          <a:p>
            <a:pPr indent="637540"/>
            <a:r>
              <a:rPr lang="pt-PT" sz="1800" dirty="0">
                <a:effectLst/>
                <a:latin typeface="Cambria" panose="02040503050406030204" pitchFamily="18" charset="0"/>
                <a:ea typeface="Times New Roman" panose="02020603050405020304" pitchFamily="18" charset="0"/>
                <a:cs typeface="Times New Roman" panose="02020603050405020304" pitchFamily="18" charset="0"/>
              </a:rPr>
              <a:t>char	nome[30];</a:t>
            </a:r>
            <a:endParaRPr lang="pt-BR" sz="1800" dirty="0">
              <a:effectLst/>
              <a:latin typeface="Cambria" panose="02040503050406030204" pitchFamily="18" charset="0"/>
              <a:ea typeface="Times New Roman" panose="02020603050405020304" pitchFamily="18" charset="0"/>
              <a:cs typeface="Times New Roman" panose="02020603050405020304" pitchFamily="18" charset="0"/>
            </a:endParaRPr>
          </a:p>
          <a:p>
            <a:pPr indent="637540"/>
            <a:r>
              <a:rPr lang="pt-PT" sz="1800" dirty="0">
                <a:effectLst/>
                <a:latin typeface="Cambria" panose="02040503050406030204" pitchFamily="18" charset="0"/>
                <a:ea typeface="Times New Roman" panose="02020603050405020304" pitchFamily="18" charset="0"/>
                <a:cs typeface="Times New Roman" panose="02020603050405020304" pitchFamily="18" charset="0"/>
              </a:rPr>
              <a:t>int		conta;</a:t>
            </a:r>
            <a:endParaRPr lang="pt-BR" sz="1800" dirty="0">
              <a:effectLst/>
              <a:latin typeface="Cambria" panose="02040503050406030204" pitchFamily="18" charset="0"/>
              <a:ea typeface="Times New Roman" panose="02020603050405020304" pitchFamily="18" charset="0"/>
              <a:cs typeface="Times New Roman" panose="02020603050405020304" pitchFamily="18" charset="0"/>
            </a:endParaRPr>
          </a:p>
          <a:p>
            <a:pPr indent="449580"/>
            <a:r>
              <a:rPr lang="pt-PT" sz="1800" dirty="0">
                <a:effectLst/>
                <a:latin typeface="Cambria" panose="02040503050406030204" pitchFamily="18" charset="0"/>
                <a:ea typeface="Times New Roman" panose="02020603050405020304" pitchFamily="18" charset="0"/>
                <a:cs typeface="Times New Roman" panose="02020603050405020304" pitchFamily="18" charset="0"/>
              </a:rPr>
              <a:t>	float	saldo;</a:t>
            </a:r>
            <a:endParaRPr lang="pt-BR" sz="1800" dirty="0">
              <a:effectLst/>
              <a:latin typeface="Cambria" panose="02040503050406030204" pitchFamily="18" charset="0"/>
              <a:ea typeface="Times New Roman" panose="02020603050405020304" pitchFamily="18" charset="0"/>
              <a:cs typeface="Times New Roman" panose="02020603050405020304" pitchFamily="18" charset="0"/>
            </a:endParaRPr>
          </a:p>
          <a:p>
            <a:pPr indent="449580"/>
            <a:r>
              <a:rPr lang="pt-PT" sz="1800" dirty="0">
                <a:effectLst/>
                <a:latin typeface="Cambria" panose="02040503050406030204" pitchFamily="18" charset="0"/>
                <a:ea typeface="Times New Roman" panose="02020603050405020304" pitchFamily="18" charset="0"/>
                <a:cs typeface="Times New Roman" panose="02020603050405020304" pitchFamily="18" charset="0"/>
              </a:rPr>
              <a:t>};</a:t>
            </a:r>
            <a:endParaRPr lang="pt-BR" sz="1800" dirty="0">
              <a:effectLst/>
              <a:latin typeface="Cambria" panose="02040503050406030204" pitchFamily="18" charset="0"/>
              <a:ea typeface="Times New Roman" panose="02020603050405020304" pitchFamily="18" charset="0"/>
              <a:cs typeface="Times New Roman" panose="02020603050405020304" pitchFamily="18" charset="0"/>
            </a:endParaRPr>
          </a:p>
          <a:p>
            <a:pPr algn="just"/>
            <a:endParaRPr lang="pt-BR" dirty="0"/>
          </a:p>
        </p:txBody>
      </p:sp>
      <p:sp>
        <p:nvSpPr>
          <p:cNvPr id="4" name="Rectangle 2"/>
          <p:cNvSpPr txBox="1">
            <a:spLocks noChangeArrowheads="1"/>
          </p:cNvSpPr>
          <p:nvPr/>
        </p:nvSpPr>
        <p:spPr>
          <a:xfrm>
            <a:off x="317376" y="26063"/>
            <a:ext cx="8509247" cy="1143000"/>
          </a:xfrm>
          <a:prstGeom prst="rect">
            <a:avLst/>
          </a:prstGeom>
        </p:spPr>
        <p:txBody>
          <a:bodyPr vert="horz" lIns="91440" tIns="45720" rIns="91440" bIns="45720" rtlCol="0" anchor="ctr">
            <a:normAutofit/>
          </a:bodyPr>
          <a:lstStyle/>
          <a:p>
            <a:pPr lvl="0" algn="ctr" defTabSz="342892">
              <a:spcBef>
                <a:spcPct val="0"/>
              </a:spcBef>
              <a:defRPr/>
            </a:pPr>
            <a:r>
              <a:rPr lang="pt-BR" sz="4000" dirty="0">
                <a:solidFill>
                  <a:srgbClr val="00457C"/>
                </a:solidFill>
                <a:latin typeface="Arial" panose="020B0604020202020204" pitchFamily="34" charset="0"/>
                <a:cs typeface="Arial" panose="020B0604020202020204" pitchFamily="34" charset="0"/>
              </a:rPr>
              <a:t>Estruturas Complexas</a:t>
            </a:r>
            <a:endParaRPr kumimoji="0" lang="pt-BR" sz="4000" b="0" i="0" u="none" strike="noStrike" kern="1200" cap="none" spc="0" normalizeH="0" baseline="0" noProof="0" dirty="0">
              <a:ln>
                <a:noFill/>
              </a:ln>
              <a:solidFill>
                <a:schemeClr val="accent5">
                  <a:lumMod val="75000"/>
                </a:schemeClr>
              </a:solidFill>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val="2907581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177855"/>
            <a:ext cx="8229600" cy="5205104"/>
          </a:xfrm>
        </p:spPr>
        <p:txBody>
          <a:bodyPr>
            <a:normAutofit/>
          </a:bodyPr>
          <a:lstStyle/>
          <a:p>
            <a:endParaRPr lang="pt-BR" dirty="0"/>
          </a:p>
          <a:p>
            <a:pPr>
              <a:lnSpc>
                <a:spcPct val="150000"/>
              </a:lnSpc>
            </a:pPr>
            <a:endParaRPr lang="pt-BR" sz="2500" dirty="0"/>
          </a:p>
          <a:p>
            <a:pPr marL="342900" indent="-342900">
              <a:lnSpc>
                <a:spcPct val="150000"/>
              </a:lnSpc>
              <a:buFont typeface="Arial" panose="020B0604020202020204" pitchFamily="34" charset="0"/>
              <a:buChar char="•"/>
            </a:pPr>
            <a:endParaRPr lang="pt-BR" sz="2000" dirty="0"/>
          </a:p>
        </p:txBody>
      </p:sp>
      <p:sp>
        <p:nvSpPr>
          <p:cNvPr id="4" name="Rectangle 2"/>
          <p:cNvSpPr txBox="1">
            <a:spLocks noChangeArrowheads="1"/>
          </p:cNvSpPr>
          <p:nvPr/>
        </p:nvSpPr>
        <p:spPr>
          <a:xfrm>
            <a:off x="317376" y="26063"/>
            <a:ext cx="8509247" cy="794412"/>
          </a:xfrm>
          <a:prstGeom prst="rect">
            <a:avLst/>
          </a:prstGeom>
        </p:spPr>
        <p:txBody>
          <a:bodyPr vert="horz" lIns="91440" tIns="45720" rIns="91440" bIns="45720" rtlCol="0" anchor="ctr">
            <a:normAutofit/>
          </a:bodyPr>
          <a:lstStyle/>
          <a:p>
            <a:pPr lvl="0" algn="ctr" defTabSz="342892">
              <a:spcBef>
                <a:spcPct val="0"/>
              </a:spcBef>
              <a:defRPr/>
            </a:pPr>
            <a:r>
              <a:rPr lang="pt-BR" sz="4000" dirty="0">
                <a:solidFill>
                  <a:srgbClr val="00457C"/>
                </a:solidFill>
                <a:latin typeface="Arial" panose="020B0604020202020204" pitchFamily="34" charset="0"/>
                <a:cs typeface="Arial" panose="020B0604020202020204" pitchFamily="34" charset="0"/>
              </a:rPr>
              <a:t>Estruturas Complexas</a:t>
            </a:r>
          </a:p>
        </p:txBody>
      </p:sp>
      <p:sp>
        <p:nvSpPr>
          <p:cNvPr id="2" name="Retângulo 1"/>
          <p:cNvSpPr/>
          <p:nvPr/>
        </p:nvSpPr>
        <p:spPr>
          <a:xfrm>
            <a:off x="317376" y="1110451"/>
            <a:ext cx="4874421" cy="5847755"/>
          </a:xfrm>
          <a:prstGeom prst="rect">
            <a:avLst/>
          </a:prstGeom>
        </p:spPr>
        <p:txBody>
          <a:bodyPr wrap="square">
            <a:spAutoFit/>
          </a:bodyPr>
          <a:lstStyle/>
          <a:p>
            <a:pPr indent="441960"/>
            <a:r>
              <a:rPr lang="pt-PT" sz="2000" dirty="0">
                <a:effectLst/>
                <a:latin typeface="Cambria" panose="02040503050406030204" pitchFamily="18" charset="0"/>
                <a:ea typeface="Times New Roman" panose="02020603050405020304" pitchFamily="18" charset="0"/>
                <a:cs typeface="Times New Roman" panose="02020603050405020304" pitchFamily="18" charset="0"/>
              </a:rPr>
              <a:t>struct cliente{</a:t>
            </a:r>
            <a:endParaRPr lang="pt-BR" sz="2000" dirty="0">
              <a:effectLst/>
              <a:latin typeface="Cambria" panose="02040503050406030204" pitchFamily="18" charset="0"/>
              <a:ea typeface="Times New Roman" panose="02020603050405020304" pitchFamily="18" charset="0"/>
              <a:cs typeface="Times New Roman" panose="02020603050405020304" pitchFamily="18" charset="0"/>
            </a:endParaRPr>
          </a:p>
          <a:p>
            <a:pPr indent="637540"/>
            <a:r>
              <a:rPr lang="pt-PT" sz="2000" dirty="0">
                <a:effectLst/>
                <a:latin typeface="Cambria" panose="02040503050406030204" pitchFamily="18" charset="0"/>
                <a:ea typeface="Times New Roman" panose="02020603050405020304" pitchFamily="18" charset="0"/>
                <a:cs typeface="Times New Roman" panose="02020603050405020304" pitchFamily="18" charset="0"/>
              </a:rPr>
              <a:t>char	nome[30];</a:t>
            </a:r>
            <a:endParaRPr lang="pt-BR" sz="2000" dirty="0">
              <a:effectLst/>
              <a:latin typeface="Cambria" panose="02040503050406030204" pitchFamily="18" charset="0"/>
              <a:ea typeface="Times New Roman" panose="02020603050405020304" pitchFamily="18" charset="0"/>
              <a:cs typeface="Times New Roman" panose="02020603050405020304" pitchFamily="18" charset="0"/>
            </a:endParaRPr>
          </a:p>
          <a:p>
            <a:pPr indent="637540"/>
            <a:r>
              <a:rPr lang="pt-PT" sz="2000" dirty="0">
                <a:effectLst/>
                <a:latin typeface="Cambria" panose="02040503050406030204" pitchFamily="18" charset="0"/>
                <a:ea typeface="Times New Roman" panose="02020603050405020304" pitchFamily="18" charset="0"/>
                <a:cs typeface="Times New Roman" panose="02020603050405020304" pitchFamily="18" charset="0"/>
              </a:rPr>
              <a:t>int	conta;</a:t>
            </a:r>
            <a:endParaRPr lang="pt-BR" sz="2000" dirty="0">
              <a:effectLst/>
              <a:latin typeface="Cambria" panose="02040503050406030204" pitchFamily="18" charset="0"/>
              <a:ea typeface="Times New Roman" panose="02020603050405020304" pitchFamily="18" charset="0"/>
              <a:cs typeface="Times New Roman" panose="02020603050405020304" pitchFamily="18" charset="0"/>
            </a:endParaRPr>
          </a:p>
          <a:p>
            <a:pPr indent="449580"/>
            <a:r>
              <a:rPr lang="pt-PT" sz="2000" dirty="0">
                <a:effectLst/>
                <a:latin typeface="Cambria" panose="02040503050406030204" pitchFamily="18" charset="0"/>
                <a:ea typeface="Times New Roman" panose="02020603050405020304" pitchFamily="18" charset="0"/>
                <a:cs typeface="Times New Roman" panose="02020603050405020304" pitchFamily="18" charset="0"/>
              </a:rPr>
              <a:t>   float	saldo;</a:t>
            </a:r>
            <a:endParaRPr lang="pt-BR" sz="2000" dirty="0">
              <a:effectLst/>
              <a:latin typeface="Cambria" panose="02040503050406030204" pitchFamily="18" charset="0"/>
              <a:ea typeface="Times New Roman" panose="02020603050405020304" pitchFamily="18" charset="0"/>
              <a:cs typeface="Times New Roman" panose="02020603050405020304" pitchFamily="18" charset="0"/>
            </a:endParaRPr>
          </a:p>
          <a:p>
            <a:pPr indent="449580"/>
            <a:r>
              <a:rPr lang="pt-PT" sz="2000" dirty="0">
                <a:effectLst/>
                <a:latin typeface="Cambria" panose="02040503050406030204" pitchFamily="18" charset="0"/>
                <a:ea typeface="Times New Roman" panose="02020603050405020304" pitchFamily="18" charset="0"/>
                <a:cs typeface="Times New Roman" panose="02020603050405020304" pitchFamily="18" charset="0"/>
              </a:rPr>
              <a:t>};</a:t>
            </a:r>
          </a:p>
          <a:p>
            <a:pPr indent="449580"/>
            <a:endParaRPr lang="pt-BR" sz="2000" dirty="0">
              <a:effectLst/>
              <a:latin typeface="Cambria" panose="02040503050406030204" pitchFamily="18" charset="0"/>
              <a:ea typeface="Times New Roman" panose="02020603050405020304" pitchFamily="18" charset="0"/>
              <a:cs typeface="Times New Roman" panose="02020603050405020304" pitchFamily="18" charset="0"/>
            </a:endParaRPr>
          </a:p>
          <a:p>
            <a:r>
              <a:rPr lang="pt-BR" sz="2000" b="1" dirty="0" err="1"/>
              <a:t>struct</a:t>
            </a:r>
            <a:r>
              <a:rPr lang="pt-BR" sz="2000" b="1" dirty="0"/>
              <a:t> cliente 	</a:t>
            </a:r>
            <a:r>
              <a:rPr lang="pt-BR" sz="2000" b="1" dirty="0" err="1"/>
              <a:t>cli</a:t>
            </a:r>
            <a:r>
              <a:rPr lang="pt-BR" sz="2000" b="1" dirty="0"/>
              <a:t>[10],*</a:t>
            </a:r>
            <a:r>
              <a:rPr lang="pt-BR" sz="2000" b="1" dirty="0" err="1"/>
              <a:t>pcli</a:t>
            </a:r>
            <a:r>
              <a:rPr lang="pt-BR" sz="2000" b="1" dirty="0"/>
              <a:t>; </a:t>
            </a:r>
          </a:p>
          <a:p>
            <a:endParaRPr lang="pt-BR" sz="2000" b="1" dirty="0"/>
          </a:p>
          <a:p>
            <a:r>
              <a:rPr lang="pt-BR" sz="2000" b="1" dirty="0" err="1"/>
              <a:t>pcli</a:t>
            </a:r>
            <a:r>
              <a:rPr lang="pt-BR" sz="2000" b="1" dirty="0"/>
              <a:t> = </a:t>
            </a:r>
            <a:r>
              <a:rPr lang="pt-BR" sz="2000" b="1" dirty="0" err="1"/>
              <a:t>cli</a:t>
            </a:r>
            <a:r>
              <a:rPr lang="pt-BR" sz="2000" b="1" dirty="0"/>
              <a:t>;</a:t>
            </a:r>
          </a:p>
          <a:p>
            <a:endParaRPr lang="pt-BR" sz="2000" b="1" dirty="0"/>
          </a:p>
          <a:p>
            <a:endParaRPr lang="pt-BR" sz="2000" b="1" dirty="0"/>
          </a:p>
          <a:p>
            <a:r>
              <a:rPr lang="pt-BR" sz="2000" dirty="0"/>
              <a:t>Fazer com:</a:t>
            </a:r>
          </a:p>
          <a:p>
            <a:r>
              <a:rPr lang="pt-BR" sz="2000" dirty="0"/>
              <a:t>- </a:t>
            </a:r>
            <a:r>
              <a:rPr lang="pt-BR" sz="2000" dirty="0">
                <a:solidFill>
                  <a:srgbClr val="00B0F0"/>
                </a:solidFill>
              </a:rPr>
              <a:t>operador de acesso indireto (-&gt;)</a:t>
            </a:r>
          </a:p>
          <a:p>
            <a:r>
              <a:rPr lang="pt-BR" sz="2000" dirty="0"/>
              <a:t>- </a:t>
            </a:r>
            <a:r>
              <a:rPr lang="pt-BR" sz="2000" dirty="0">
                <a:solidFill>
                  <a:srgbClr val="00B0F0"/>
                </a:solidFill>
              </a:rPr>
              <a:t>operador de </a:t>
            </a:r>
            <a:r>
              <a:rPr lang="pt-BR" sz="2000" dirty="0" err="1">
                <a:solidFill>
                  <a:srgbClr val="00B0F0"/>
                </a:solidFill>
              </a:rPr>
              <a:t>indireção</a:t>
            </a:r>
            <a:r>
              <a:rPr lang="pt-BR" sz="2000" dirty="0">
                <a:solidFill>
                  <a:srgbClr val="00B0F0"/>
                </a:solidFill>
              </a:rPr>
              <a:t> (*)</a:t>
            </a:r>
          </a:p>
          <a:p>
            <a:endParaRPr lang="pt-BR" sz="2000" dirty="0"/>
          </a:p>
          <a:p>
            <a:endParaRPr lang="pt-BR" sz="2000" dirty="0"/>
          </a:p>
          <a:p>
            <a:endParaRPr lang="pt-BR" dirty="0"/>
          </a:p>
          <a:p>
            <a:endParaRPr lang="pt-BR" dirty="0"/>
          </a:p>
          <a:p>
            <a:endParaRPr lang="pt-BR" dirty="0"/>
          </a:p>
        </p:txBody>
      </p:sp>
      <p:sp>
        <p:nvSpPr>
          <p:cNvPr id="26" name="CaixaDeTexto 25"/>
          <p:cNvSpPr txBox="1"/>
          <p:nvPr/>
        </p:nvSpPr>
        <p:spPr>
          <a:xfrm>
            <a:off x="6613742" y="1603870"/>
            <a:ext cx="643390" cy="369332"/>
          </a:xfrm>
          <a:prstGeom prst="rect">
            <a:avLst/>
          </a:prstGeom>
          <a:noFill/>
        </p:spPr>
        <p:txBody>
          <a:bodyPr wrap="square" rtlCol="0">
            <a:spAutoFit/>
          </a:bodyPr>
          <a:lstStyle/>
          <a:p>
            <a:r>
              <a:rPr lang="pt-BR" dirty="0"/>
              <a:t>12</a:t>
            </a:r>
          </a:p>
        </p:txBody>
      </p:sp>
      <p:sp>
        <p:nvSpPr>
          <p:cNvPr id="29" name="CaixaDeTexto 28"/>
          <p:cNvSpPr txBox="1"/>
          <p:nvPr/>
        </p:nvSpPr>
        <p:spPr>
          <a:xfrm>
            <a:off x="6636988" y="2756540"/>
            <a:ext cx="703067" cy="369332"/>
          </a:xfrm>
          <a:prstGeom prst="rect">
            <a:avLst/>
          </a:prstGeom>
          <a:noFill/>
        </p:spPr>
        <p:txBody>
          <a:bodyPr wrap="square" rtlCol="0">
            <a:spAutoFit/>
          </a:bodyPr>
          <a:lstStyle/>
          <a:p>
            <a:r>
              <a:rPr lang="pt-BR" dirty="0"/>
              <a:t>90</a:t>
            </a:r>
          </a:p>
        </p:txBody>
      </p:sp>
      <p:sp>
        <p:nvSpPr>
          <p:cNvPr id="32" name="CaixaDeTexto 31"/>
          <p:cNvSpPr txBox="1"/>
          <p:nvPr/>
        </p:nvSpPr>
        <p:spPr>
          <a:xfrm>
            <a:off x="6604231" y="3909267"/>
            <a:ext cx="643390" cy="369332"/>
          </a:xfrm>
          <a:prstGeom prst="rect">
            <a:avLst/>
          </a:prstGeom>
          <a:noFill/>
        </p:spPr>
        <p:txBody>
          <a:bodyPr wrap="square" rtlCol="0">
            <a:spAutoFit/>
          </a:bodyPr>
          <a:lstStyle/>
          <a:p>
            <a:r>
              <a:rPr lang="pt-BR" dirty="0"/>
              <a:t>7.5</a:t>
            </a:r>
          </a:p>
        </p:txBody>
      </p:sp>
      <p:grpSp>
        <p:nvGrpSpPr>
          <p:cNvPr id="6" name="Agrupar 5"/>
          <p:cNvGrpSpPr/>
          <p:nvPr/>
        </p:nvGrpSpPr>
        <p:grpSpPr>
          <a:xfrm>
            <a:off x="4874215" y="1233858"/>
            <a:ext cx="4443800" cy="5052406"/>
            <a:chOff x="5362834" y="1177855"/>
            <a:chExt cx="4443800" cy="5052406"/>
          </a:xfrm>
        </p:grpSpPr>
        <p:grpSp>
          <p:nvGrpSpPr>
            <p:cNvPr id="23" name="Agrupar 22"/>
            <p:cNvGrpSpPr/>
            <p:nvPr/>
          </p:nvGrpSpPr>
          <p:grpSpPr>
            <a:xfrm>
              <a:off x="6017037" y="1177855"/>
              <a:ext cx="1691030" cy="5052406"/>
              <a:chOff x="3729394" y="1330553"/>
              <a:chExt cx="1691030" cy="5052406"/>
            </a:xfrm>
          </p:grpSpPr>
          <p:sp>
            <p:nvSpPr>
              <p:cNvPr id="5" name="Retângulo 4"/>
              <p:cNvSpPr/>
              <p:nvPr/>
            </p:nvSpPr>
            <p:spPr>
              <a:xfrm>
                <a:off x="3732333" y="1330553"/>
                <a:ext cx="1679331" cy="50524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7" name="Retângulo 6"/>
              <p:cNvSpPr/>
              <p:nvPr/>
            </p:nvSpPr>
            <p:spPr>
              <a:xfrm>
                <a:off x="3735270" y="1390967"/>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8" name="Retângulo 7"/>
              <p:cNvSpPr/>
              <p:nvPr/>
            </p:nvSpPr>
            <p:spPr>
              <a:xfrm>
                <a:off x="3732332" y="2181579"/>
                <a:ext cx="1679331" cy="51782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1" name="Retângulo 10"/>
              <p:cNvSpPr/>
              <p:nvPr/>
            </p:nvSpPr>
            <p:spPr>
              <a:xfrm>
                <a:off x="3730019" y="1663495"/>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3" name="Retângulo 12"/>
              <p:cNvSpPr/>
              <p:nvPr/>
            </p:nvSpPr>
            <p:spPr>
              <a:xfrm>
                <a:off x="3741093" y="2707253"/>
                <a:ext cx="1679331" cy="5761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4" name="Retângulo 13"/>
              <p:cNvSpPr/>
              <p:nvPr/>
            </p:nvSpPr>
            <p:spPr>
              <a:xfrm>
                <a:off x="3732333" y="1925118"/>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5" name="Retângulo 14"/>
              <p:cNvSpPr/>
              <p:nvPr/>
            </p:nvSpPr>
            <p:spPr>
              <a:xfrm>
                <a:off x="3732333" y="3313134"/>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6" name="Retângulo 15"/>
              <p:cNvSpPr/>
              <p:nvPr/>
            </p:nvSpPr>
            <p:spPr>
              <a:xfrm>
                <a:off x="3729395" y="3602197"/>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7" name="Retângulo 16"/>
              <p:cNvSpPr/>
              <p:nvPr/>
            </p:nvSpPr>
            <p:spPr>
              <a:xfrm>
                <a:off x="3729394" y="3873433"/>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8" name="Retângulo 17"/>
              <p:cNvSpPr/>
              <p:nvPr/>
            </p:nvSpPr>
            <p:spPr>
              <a:xfrm>
                <a:off x="3732333" y="4541215"/>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2" name="Retângulo 21"/>
              <p:cNvSpPr/>
              <p:nvPr/>
            </p:nvSpPr>
            <p:spPr>
              <a:xfrm>
                <a:off x="3735270" y="5694692"/>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sp>
          <p:nvSpPr>
            <p:cNvPr id="25" name="CaixaDeTexto 24"/>
            <p:cNvSpPr txBox="1"/>
            <p:nvPr/>
          </p:nvSpPr>
          <p:spPr>
            <a:xfrm>
              <a:off x="7678422" y="1431545"/>
              <a:ext cx="765108" cy="369332"/>
            </a:xfrm>
            <a:prstGeom prst="rect">
              <a:avLst/>
            </a:prstGeom>
            <a:noFill/>
          </p:spPr>
          <p:txBody>
            <a:bodyPr wrap="square" rtlCol="0">
              <a:spAutoFit/>
            </a:bodyPr>
            <a:lstStyle/>
            <a:p>
              <a:r>
                <a:rPr lang="pt-BR" dirty="0"/>
                <a:t>nome</a:t>
              </a:r>
            </a:p>
          </p:txBody>
        </p:sp>
        <p:sp>
          <p:nvSpPr>
            <p:cNvPr id="28" name="CaixaDeTexto 27"/>
            <p:cNvSpPr txBox="1"/>
            <p:nvPr/>
          </p:nvSpPr>
          <p:spPr>
            <a:xfrm>
              <a:off x="7505537" y="2104713"/>
              <a:ext cx="915194" cy="369332"/>
            </a:xfrm>
            <a:prstGeom prst="rect">
              <a:avLst/>
            </a:prstGeom>
            <a:noFill/>
          </p:spPr>
          <p:txBody>
            <a:bodyPr wrap="square" rtlCol="0">
              <a:spAutoFit/>
            </a:bodyPr>
            <a:lstStyle/>
            <a:p>
              <a:r>
                <a:rPr lang="pt-BR" dirty="0"/>
                <a:t>   conta</a:t>
              </a:r>
            </a:p>
          </p:txBody>
        </p:sp>
        <p:sp>
          <p:nvSpPr>
            <p:cNvPr id="30" name="Chave Direita 29"/>
            <p:cNvSpPr/>
            <p:nvPr/>
          </p:nvSpPr>
          <p:spPr>
            <a:xfrm>
              <a:off x="8278762" y="1243689"/>
              <a:ext cx="311895" cy="1873196"/>
            </a:xfrm>
            <a:prstGeom prst="rightBrace">
              <a:avLst/>
            </a:prstGeom>
            <a:ln>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pt-BR" dirty="0"/>
            </a:p>
          </p:txBody>
        </p:sp>
        <p:sp>
          <p:nvSpPr>
            <p:cNvPr id="31" name="CaixaDeTexto 30"/>
            <p:cNvSpPr txBox="1"/>
            <p:nvPr/>
          </p:nvSpPr>
          <p:spPr>
            <a:xfrm>
              <a:off x="8578201" y="3950177"/>
              <a:ext cx="1228433" cy="369332"/>
            </a:xfrm>
            <a:prstGeom prst="rect">
              <a:avLst/>
            </a:prstGeom>
            <a:noFill/>
          </p:spPr>
          <p:txBody>
            <a:bodyPr wrap="square" rtlCol="0">
              <a:spAutoFit/>
            </a:bodyPr>
            <a:lstStyle/>
            <a:p>
              <a:r>
                <a:rPr lang="pt-BR" dirty="0" err="1"/>
                <a:t>cli</a:t>
              </a:r>
              <a:r>
                <a:rPr lang="pt-BR" dirty="0"/>
                <a:t>[1]</a:t>
              </a:r>
            </a:p>
          </p:txBody>
        </p:sp>
        <p:sp>
          <p:nvSpPr>
            <p:cNvPr id="33" name="CaixaDeTexto 32"/>
            <p:cNvSpPr txBox="1"/>
            <p:nvPr/>
          </p:nvSpPr>
          <p:spPr>
            <a:xfrm>
              <a:off x="5362834" y="1177855"/>
              <a:ext cx="781443" cy="384721"/>
            </a:xfrm>
            <a:prstGeom prst="rect">
              <a:avLst/>
            </a:prstGeom>
            <a:noFill/>
          </p:spPr>
          <p:txBody>
            <a:bodyPr wrap="square" rtlCol="0">
              <a:spAutoFit/>
            </a:bodyPr>
            <a:lstStyle/>
            <a:p>
              <a:r>
                <a:rPr lang="pt-BR" sz="1900" dirty="0"/>
                <a:t>1000</a:t>
              </a:r>
            </a:p>
          </p:txBody>
        </p:sp>
      </p:grpSp>
      <p:sp>
        <p:nvSpPr>
          <p:cNvPr id="50" name="CaixaDeTexto 49"/>
          <p:cNvSpPr txBox="1"/>
          <p:nvPr/>
        </p:nvSpPr>
        <p:spPr>
          <a:xfrm>
            <a:off x="5787303" y="896296"/>
            <a:ext cx="1744869" cy="369332"/>
          </a:xfrm>
          <a:prstGeom prst="rect">
            <a:avLst/>
          </a:prstGeom>
          <a:noFill/>
        </p:spPr>
        <p:txBody>
          <a:bodyPr wrap="square" rtlCol="0">
            <a:spAutoFit/>
          </a:bodyPr>
          <a:lstStyle/>
          <a:p>
            <a:r>
              <a:rPr lang="pt-BR" dirty="0"/>
              <a:t>Memória</a:t>
            </a:r>
          </a:p>
        </p:txBody>
      </p:sp>
      <p:cxnSp>
        <p:nvCxnSpPr>
          <p:cNvPr id="35" name="Conector reto 34"/>
          <p:cNvCxnSpPr/>
          <p:nvPr/>
        </p:nvCxnSpPr>
        <p:spPr>
          <a:xfrm>
            <a:off x="5288538" y="3208913"/>
            <a:ext cx="2364143" cy="10482"/>
          </a:xfrm>
          <a:prstGeom prst="line">
            <a:avLst/>
          </a:prstGeom>
          <a:ln>
            <a:solidFill>
              <a:srgbClr val="92D050"/>
            </a:solidFill>
            <a:prstDash val="sysDash"/>
          </a:ln>
        </p:spPr>
        <p:style>
          <a:lnRef idx="2">
            <a:schemeClr val="accent1"/>
          </a:lnRef>
          <a:fillRef idx="0">
            <a:schemeClr val="accent1"/>
          </a:fillRef>
          <a:effectRef idx="1">
            <a:schemeClr val="accent1"/>
          </a:effectRef>
          <a:fontRef idx="minor">
            <a:schemeClr val="tx1"/>
          </a:fontRef>
        </p:style>
      </p:cxnSp>
      <p:sp>
        <p:nvSpPr>
          <p:cNvPr id="38" name="CaixaDeTexto 37"/>
          <p:cNvSpPr txBox="1"/>
          <p:nvPr/>
        </p:nvSpPr>
        <p:spPr>
          <a:xfrm>
            <a:off x="5969977" y="5520408"/>
            <a:ext cx="2106754" cy="369332"/>
          </a:xfrm>
          <a:prstGeom prst="rect">
            <a:avLst/>
          </a:prstGeom>
          <a:noFill/>
        </p:spPr>
        <p:txBody>
          <a:bodyPr wrap="square" rtlCol="0">
            <a:spAutoFit/>
          </a:bodyPr>
          <a:lstStyle/>
          <a:p>
            <a:r>
              <a:rPr lang="pt-BR" dirty="0"/>
              <a:t>   1000           </a:t>
            </a:r>
            <a:r>
              <a:rPr lang="pt-BR" dirty="0" err="1"/>
              <a:t>pcli</a:t>
            </a:r>
            <a:endParaRPr lang="pt-BR" dirty="0"/>
          </a:p>
        </p:txBody>
      </p:sp>
      <p:cxnSp>
        <p:nvCxnSpPr>
          <p:cNvPr id="37" name="Conector reto 36"/>
          <p:cNvCxnSpPr/>
          <p:nvPr/>
        </p:nvCxnSpPr>
        <p:spPr>
          <a:xfrm>
            <a:off x="5635869" y="5577455"/>
            <a:ext cx="316402" cy="35762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4" name="Conector de Seta Reta 43"/>
          <p:cNvCxnSpPr/>
          <p:nvPr/>
        </p:nvCxnSpPr>
        <p:spPr>
          <a:xfrm>
            <a:off x="4015667" y="1404414"/>
            <a:ext cx="817685"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6" name="CaixaDeTexto 45"/>
          <p:cNvSpPr txBox="1"/>
          <p:nvPr/>
        </p:nvSpPr>
        <p:spPr>
          <a:xfrm>
            <a:off x="3918158" y="1085450"/>
            <a:ext cx="915194" cy="369332"/>
          </a:xfrm>
          <a:prstGeom prst="rect">
            <a:avLst/>
          </a:prstGeom>
          <a:noFill/>
        </p:spPr>
        <p:txBody>
          <a:bodyPr wrap="square" rtlCol="0">
            <a:spAutoFit/>
          </a:bodyPr>
          <a:lstStyle/>
          <a:p>
            <a:r>
              <a:rPr lang="pt-BR" dirty="0"/>
              <a:t>   </a:t>
            </a:r>
            <a:r>
              <a:rPr lang="pt-BR" dirty="0" err="1"/>
              <a:t>pcli</a:t>
            </a:r>
            <a:endParaRPr lang="pt-BR" dirty="0"/>
          </a:p>
        </p:txBody>
      </p:sp>
      <p:sp>
        <p:nvSpPr>
          <p:cNvPr id="47" name="Chave Direita 46"/>
          <p:cNvSpPr/>
          <p:nvPr/>
        </p:nvSpPr>
        <p:spPr>
          <a:xfrm>
            <a:off x="7784547" y="3272249"/>
            <a:ext cx="311895" cy="1873195"/>
          </a:xfrm>
          <a:prstGeom prst="rightBrace">
            <a:avLst/>
          </a:prstGeom>
          <a:ln>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pt-BR"/>
          </a:p>
        </p:txBody>
      </p:sp>
      <p:sp>
        <p:nvSpPr>
          <p:cNvPr id="48" name="CaixaDeTexto 47"/>
          <p:cNvSpPr txBox="1"/>
          <p:nvPr/>
        </p:nvSpPr>
        <p:spPr>
          <a:xfrm>
            <a:off x="7207723" y="4131139"/>
            <a:ext cx="765108" cy="369332"/>
          </a:xfrm>
          <a:prstGeom prst="rect">
            <a:avLst/>
          </a:prstGeom>
          <a:noFill/>
        </p:spPr>
        <p:txBody>
          <a:bodyPr wrap="square" rtlCol="0">
            <a:spAutoFit/>
          </a:bodyPr>
          <a:lstStyle/>
          <a:p>
            <a:r>
              <a:rPr lang="pt-BR" dirty="0"/>
              <a:t>conta</a:t>
            </a:r>
          </a:p>
        </p:txBody>
      </p:sp>
      <p:sp>
        <p:nvSpPr>
          <p:cNvPr id="49" name="CaixaDeTexto 48"/>
          <p:cNvSpPr txBox="1"/>
          <p:nvPr/>
        </p:nvSpPr>
        <p:spPr>
          <a:xfrm>
            <a:off x="7153967" y="3456247"/>
            <a:ext cx="799898" cy="369332"/>
          </a:xfrm>
          <a:prstGeom prst="rect">
            <a:avLst/>
          </a:prstGeom>
          <a:noFill/>
        </p:spPr>
        <p:txBody>
          <a:bodyPr wrap="square" rtlCol="0">
            <a:spAutoFit/>
          </a:bodyPr>
          <a:lstStyle/>
          <a:p>
            <a:r>
              <a:rPr lang="pt-BR" dirty="0"/>
              <a:t> nome</a:t>
            </a:r>
          </a:p>
        </p:txBody>
      </p:sp>
      <p:cxnSp>
        <p:nvCxnSpPr>
          <p:cNvPr id="51" name="Conector reto 50"/>
          <p:cNvCxnSpPr/>
          <p:nvPr/>
        </p:nvCxnSpPr>
        <p:spPr>
          <a:xfrm>
            <a:off x="5228809" y="5106305"/>
            <a:ext cx="2364143" cy="10482"/>
          </a:xfrm>
          <a:prstGeom prst="line">
            <a:avLst/>
          </a:prstGeom>
          <a:ln>
            <a:solidFill>
              <a:srgbClr val="92D050"/>
            </a:solidFill>
            <a:prstDash val="sysDash"/>
          </a:ln>
        </p:spPr>
        <p:style>
          <a:lnRef idx="2">
            <a:schemeClr val="accent1"/>
          </a:lnRef>
          <a:fillRef idx="0">
            <a:schemeClr val="accent1"/>
          </a:fillRef>
          <a:effectRef idx="1">
            <a:schemeClr val="accent1"/>
          </a:effectRef>
          <a:fontRef idx="minor">
            <a:schemeClr val="tx1"/>
          </a:fontRef>
        </p:style>
      </p:cxnSp>
      <p:sp>
        <p:nvSpPr>
          <p:cNvPr id="52" name="CaixaDeTexto 51"/>
          <p:cNvSpPr txBox="1"/>
          <p:nvPr/>
        </p:nvSpPr>
        <p:spPr>
          <a:xfrm>
            <a:off x="8119558" y="2029384"/>
            <a:ext cx="1228433" cy="369332"/>
          </a:xfrm>
          <a:prstGeom prst="rect">
            <a:avLst/>
          </a:prstGeom>
          <a:noFill/>
        </p:spPr>
        <p:txBody>
          <a:bodyPr wrap="square" rtlCol="0">
            <a:spAutoFit/>
          </a:bodyPr>
          <a:lstStyle/>
          <a:p>
            <a:r>
              <a:rPr lang="pt-BR" dirty="0" err="1"/>
              <a:t>cli</a:t>
            </a:r>
            <a:r>
              <a:rPr lang="pt-BR" dirty="0"/>
              <a:t>[0]</a:t>
            </a:r>
          </a:p>
        </p:txBody>
      </p:sp>
      <p:sp>
        <p:nvSpPr>
          <p:cNvPr id="53" name="CaixaDeTexto 52"/>
          <p:cNvSpPr txBox="1"/>
          <p:nvPr/>
        </p:nvSpPr>
        <p:spPr>
          <a:xfrm>
            <a:off x="4899521" y="2034382"/>
            <a:ext cx="781443" cy="969496"/>
          </a:xfrm>
          <a:prstGeom prst="rect">
            <a:avLst/>
          </a:prstGeom>
          <a:noFill/>
        </p:spPr>
        <p:txBody>
          <a:bodyPr wrap="square" rtlCol="0">
            <a:spAutoFit/>
          </a:bodyPr>
          <a:lstStyle/>
          <a:p>
            <a:r>
              <a:rPr lang="pt-BR" sz="1900" dirty="0"/>
              <a:t>1030</a:t>
            </a:r>
          </a:p>
          <a:p>
            <a:endParaRPr lang="pt-BR" sz="1900" dirty="0"/>
          </a:p>
          <a:p>
            <a:r>
              <a:rPr lang="pt-BR" sz="1900" dirty="0"/>
              <a:t>1034</a:t>
            </a:r>
          </a:p>
        </p:txBody>
      </p:sp>
      <p:pic>
        <p:nvPicPr>
          <p:cNvPr id="43" name="Imagem 42" descr="Forma&#10;&#10;Descrição gerada automaticamente com confiança baixa">
            <a:extLst>
              <a:ext uri="{FF2B5EF4-FFF2-40B4-BE49-F238E27FC236}">
                <a16:creationId xmlns:a16="http://schemas.microsoft.com/office/drawing/2014/main" id="{BFEFFA04-B930-4E71-BE4A-791574A8759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674971" y="5658326"/>
            <a:ext cx="250452" cy="250452"/>
          </a:xfrm>
          <a:prstGeom prst="rect">
            <a:avLst/>
          </a:prstGeom>
        </p:spPr>
      </p:pic>
      <p:sp>
        <p:nvSpPr>
          <p:cNvPr id="45" name="CaixaDeTexto 44">
            <a:extLst>
              <a:ext uri="{FF2B5EF4-FFF2-40B4-BE49-F238E27FC236}">
                <a16:creationId xmlns:a16="http://schemas.microsoft.com/office/drawing/2014/main" id="{130C012F-F32F-4E28-B8E3-D36AED4B1A1E}"/>
              </a:ext>
            </a:extLst>
          </p:cNvPr>
          <p:cNvSpPr txBox="1"/>
          <p:nvPr/>
        </p:nvSpPr>
        <p:spPr>
          <a:xfrm>
            <a:off x="7023083" y="2635470"/>
            <a:ext cx="915194" cy="369332"/>
          </a:xfrm>
          <a:prstGeom prst="rect">
            <a:avLst/>
          </a:prstGeom>
          <a:noFill/>
        </p:spPr>
        <p:txBody>
          <a:bodyPr wrap="square" rtlCol="0">
            <a:spAutoFit/>
          </a:bodyPr>
          <a:lstStyle/>
          <a:p>
            <a:r>
              <a:rPr lang="pt-BR" dirty="0"/>
              <a:t>   saldo</a:t>
            </a:r>
          </a:p>
        </p:txBody>
      </p:sp>
      <p:sp>
        <p:nvSpPr>
          <p:cNvPr id="54" name="Retângulo 53">
            <a:extLst>
              <a:ext uri="{FF2B5EF4-FFF2-40B4-BE49-F238E27FC236}">
                <a16:creationId xmlns:a16="http://schemas.microsoft.com/office/drawing/2014/main" id="{05A28991-22D3-4FD2-97B2-988BF4771460}"/>
              </a:ext>
            </a:extLst>
          </p:cNvPr>
          <p:cNvSpPr/>
          <p:nvPr/>
        </p:nvSpPr>
        <p:spPr>
          <a:xfrm>
            <a:off x="5534294" y="4056892"/>
            <a:ext cx="1679331" cy="51782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55" name="Retângulo 54">
            <a:extLst>
              <a:ext uri="{FF2B5EF4-FFF2-40B4-BE49-F238E27FC236}">
                <a16:creationId xmlns:a16="http://schemas.microsoft.com/office/drawing/2014/main" id="{5EF1B1CB-A3E3-4F82-BF27-A2D3BB93C3C1}"/>
              </a:ext>
            </a:extLst>
          </p:cNvPr>
          <p:cNvSpPr/>
          <p:nvPr/>
        </p:nvSpPr>
        <p:spPr>
          <a:xfrm>
            <a:off x="5520427" y="4560158"/>
            <a:ext cx="1679331" cy="51782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56" name="CaixaDeTexto 55">
            <a:extLst>
              <a:ext uri="{FF2B5EF4-FFF2-40B4-BE49-F238E27FC236}">
                <a16:creationId xmlns:a16="http://schemas.microsoft.com/office/drawing/2014/main" id="{CDBB46FC-8AB6-4B2B-9E41-B82E2B43FC13}"/>
              </a:ext>
            </a:extLst>
          </p:cNvPr>
          <p:cNvSpPr txBox="1"/>
          <p:nvPr/>
        </p:nvSpPr>
        <p:spPr>
          <a:xfrm>
            <a:off x="7192924" y="4662678"/>
            <a:ext cx="765108" cy="369332"/>
          </a:xfrm>
          <a:prstGeom prst="rect">
            <a:avLst/>
          </a:prstGeom>
          <a:noFill/>
        </p:spPr>
        <p:txBody>
          <a:bodyPr wrap="square" rtlCol="0">
            <a:spAutoFit/>
          </a:bodyPr>
          <a:lstStyle/>
          <a:p>
            <a:r>
              <a:rPr lang="pt-BR" dirty="0"/>
              <a:t>saldo</a:t>
            </a:r>
          </a:p>
        </p:txBody>
      </p:sp>
    </p:spTree>
    <p:extLst>
      <p:ext uri="{BB962C8B-B14F-4D97-AF65-F5344CB8AC3E}">
        <p14:creationId xmlns:p14="http://schemas.microsoft.com/office/powerpoint/2010/main" val="2170204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p:cNvSpPr/>
          <p:nvPr/>
        </p:nvSpPr>
        <p:spPr>
          <a:xfrm>
            <a:off x="2272145" y="2623127"/>
            <a:ext cx="6871855" cy="2105891"/>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 name="Title 1"/>
          <p:cNvSpPr>
            <a:spLocks noGrp="1"/>
          </p:cNvSpPr>
          <p:nvPr>
            <p:ph type="title" idx="4294967295"/>
          </p:nvPr>
        </p:nvSpPr>
        <p:spPr>
          <a:xfrm>
            <a:off x="3351278" y="2965443"/>
            <a:ext cx="5712823" cy="533400"/>
          </a:xfrm>
        </p:spPr>
        <p:txBody>
          <a:bodyPr>
            <a:noAutofit/>
          </a:bodyPr>
          <a:lstStyle/>
          <a:p>
            <a:pPr algn="r"/>
            <a:r>
              <a:rPr lang="en-US" altLang="ko-KR" sz="2000" b="1" dirty="0">
                <a:solidFill>
                  <a:schemeClr val="bg1"/>
                </a:solidFill>
              </a:rPr>
              <a:t>PROGRAMAÇÃO ESTRUTURADA  - TEORIA</a:t>
            </a:r>
            <a:endParaRPr lang="ko-KR" altLang="en-US" sz="2000" b="1" dirty="0">
              <a:solidFill>
                <a:schemeClr val="bg1"/>
              </a:solidFill>
            </a:endParaRPr>
          </a:p>
        </p:txBody>
      </p:sp>
      <p:sp>
        <p:nvSpPr>
          <p:cNvPr id="24" name="Text Placeholder 4"/>
          <p:cNvSpPr txBox="1">
            <a:spLocks noGrp="1"/>
          </p:cNvSpPr>
          <p:nvPr>
            <p:ph type="body" sz="quarter" idx="4294967295"/>
          </p:nvPr>
        </p:nvSpPr>
        <p:spPr>
          <a:xfrm>
            <a:off x="3471633" y="3982168"/>
            <a:ext cx="5472112" cy="263525"/>
          </a:xfr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800" dirty="0">
                <a:solidFill>
                  <a:schemeClr val="bg1"/>
                </a:solidFill>
              </a:rPr>
              <a:t>Profª ANDRÉA LUCIA BRAGA VIEIRA RODRIGUES</a:t>
            </a:r>
            <a:endParaRPr lang="ko-KR" altLang="en-US" sz="1800" dirty="0">
              <a:solidFill>
                <a:schemeClr val="bg1"/>
              </a:solidFill>
            </a:endParaRPr>
          </a:p>
        </p:txBody>
      </p:sp>
    </p:spTree>
    <p:extLst>
      <p:ext uri="{BB962C8B-B14F-4D97-AF65-F5344CB8AC3E}">
        <p14:creationId xmlns:p14="http://schemas.microsoft.com/office/powerpoint/2010/main" val="1239755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199" y="984738"/>
            <a:ext cx="8484577" cy="5609493"/>
          </a:xfrm>
        </p:spPr>
        <p:txBody>
          <a:bodyPr>
            <a:normAutofit lnSpcReduction="10000"/>
          </a:bodyPr>
          <a:lstStyle/>
          <a:p>
            <a:r>
              <a:rPr lang="pt-BR" b="1" dirty="0">
                <a:solidFill>
                  <a:srgbClr val="00B0F0"/>
                </a:solidFill>
              </a:rPr>
              <a:t>Alocação de Memória na Função</a:t>
            </a:r>
            <a:endParaRPr lang="pt-BR" sz="2900" b="1" dirty="0">
              <a:solidFill>
                <a:srgbClr val="00B0F0"/>
              </a:solidFill>
            </a:endParaRPr>
          </a:p>
          <a:p>
            <a:pPr algn="just"/>
            <a:r>
              <a:rPr lang="en-US" sz="2000" dirty="0"/>
              <a:t>Para </a:t>
            </a:r>
            <a:r>
              <a:rPr lang="en-US" sz="2000" dirty="0" err="1"/>
              <a:t>alocarmos</a:t>
            </a:r>
            <a:r>
              <a:rPr lang="en-US" sz="2000" dirty="0"/>
              <a:t> </a:t>
            </a:r>
            <a:r>
              <a:rPr lang="en-US" sz="2000" dirty="0" err="1"/>
              <a:t>memória</a:t>
            </a:r>
            <a:r>
              <a:rPr lang="en-US" sz="2000" dirty="0"/>
              <a:t> </a:t>
            </a:r>
            <a:r>
              <a:rPr lang="en-US" sz="2000" dirty="0" err="1"/>
              <a:t>dinamicamente</a:t>
            </a:r>
            <a:r>
              <a:rPr lang="en-US" sz="2000" dirty="0"/>
              <a:t>, </a:t>
            </a:r>
            <a:r>
              <a:rPr lang="en-US" sz="2000" dirty="0" err="1"/>
              <a:t>devemos</a:t>
            </a:r>
            <a:r>
              <a:rPr lang="en-US" sz="2000" dirty="0"/>
              <a:t> declarar um </a:t>
            </a:r>
            <a:r>
              <a:rPr lang="en-US" sz="2000" dirty="0" err="1"/>
              <a:t>ponteiro</a:t>
            </a:r>
            <a:r>
              <a:rPr lang="en-US" sz="2000" dirty="0"/>
              <a:t> e </a:t>
            </a:r>
            <a:r>
              <a:rPr lang="en-US" sz="2000" dirty="0" err="1"/>
              <a:t>utilizar</a:t>
            </a:r>
            <a:r>
              <a:rPr lang="en-US" sz="2000" dirty="0"/>
              <a:t> </a:t>
            </a:r>
            <a:r>
              <a:rPr lang="en-US" sz="2000" dirty="0" err="1"/>
              <a:t>malloc</a:t>
            </a:r>
            <a:r>
              <a:rPr lang="en-US" sz="2000" dirty="0"/>
              <a:t>(), </a:t>
            </a:r>
            <a:r>
              <a:rPr lang="en-US" sz="2000" dirty="0" err="1"/>
              <a:t>calloc</a:t>
            </a:r>
            <a:r>
              <a:rPr lang="en-US" sz="2000" dirty="0"/>
              <a:t>() ou </a:t>
            </a:r>
            <a:r>
              <a:rPr lang="en-US" sz="2000" dirty="0" err="1"/>
              <a:t>realloc</a:t>
            </a:r>
            <a:r>
              <a:rPr lang="en-US" sz="2000" dirty="0"/>
              <a:t>(). Q</a:t>
            </a:r>
            <a:r>
              <a:rPr lang="pt-BR" sz="2000" dirty="0" err="1"/>
              <a:t>uando</a:t>
            </a:r>
            <a:r>
              <a:rPr lang="pt-BR" sz="2000" dirty="0"/>
              <a:t> utilizamos </a:t>
            </a:r>
            <a:r>
              <a:rPr lang="pt-BR" sz="2000" b="1" dirty="0"/>
              <a:t>função</a:t>
            </a:r>
            <a:r>
              <a:rPr lang="pt-BR" sz="2000" dirty="0"/>
              <a:t>, devemos lembrar que a memória não pode ser “conhecida” apenas na função, mas também na </a:t>
            </a:r>
            <a:r>
              <a:rPr lang="pt-BR" sz="2000" dirty="0" err="1"/>
              <a:t>main</a:t>
            </a:r>
            <a:r>
              <a:rPr lang="pt-BR" sz="2000" dirty="0"/>
              <a:t>. Portanto, devemos declarar um ponteiro na </a:t>
            </a:r>
            <a:r>
              <a:rPr lang="pt-BR" sz="2000" dirty="0" err="1"/>
              <a:t>main</a:t>
            </a:r>
            <a:r>
              <a:rPr lang="pt-BR" sz="2000" dirty="0"/>
              <a:t> e a função pode ser feita de 2 formas:</a:t>
            </a:r>
          </a:p>
          <a:p>
            <a:pPr algn="just"/>
            <a:endParaRPr lang="pt-BR" sz="2000" dirty="0"/>
          </a:p>
          <a:p>
            <a:pPr marL="342900" lvl="0" indent="-342900" algn="just">
              <a:buFont typeface="Arial" panose="020B0604020202020204" pitchFamily="34" charset="0"/>
              <a:buChar char="•"/>
            </a:pPr>
            <a:r>
              <a:rPr lang="pt-BR" sz="2000" b="1" dirty="0">
                <a:solidFill>
                  <a:srgbClr val="00B0F0"/>
                </a:solidFill>
              </a:rPr>
              <a:t>Chamada por Referência</a:t>
            </a:r>
            <a:r>
              <a:rPr lang="pt-BR" sz="2000" dirty="0">
                <a:solidFill>
                  <a:srgbClr val="00B0F0"/>
                </a:solidFill>
              </a:rPr>
              <a:t> </a:t>
            </a:r>
            <a:r>
              <a:rPr lang="pt-BR" sz="2000" dirty="0"/>
              <a:t>– devemos passar o endereço do ponteiro declarado na </a:t>
            </a:r>
            <a:r>
              <a:rPr lang="pt-BR" sz="2000" dirty="0" err="1"/>
              <a:t>main</a:t>
            </a:r>
            <a:r>
              <a:rPr lang="pt-BR" sz="2000" dirty="0"/>
              <a:t>, portanto, a função receberá como parâmetro ponteiro para ponteiro.</a:t>
            </a:r>
          </a:p>
          <a:p>
            <a:pPr lvl="0" algn="just"/>
            <a:endParaRPr lang="pt-BR" sz="2000" dirty="0"/>
          </a:p>
          <a:p>
            <a:pPr marL="342900" lvl="0" indent="-342900" algn="just">
              <a:buFont typeface="Arial" panose="020B0604020202020204" pitchFamily="34" charset="0"/>
              <a:buChar char="•"/>
            </a:pPr>
            <a:r>
              <a:rPr lang="pt-BR" sz="2000" b="1" dirty="0">
                <a:solidFill>
                  <a:srgbClr val="00B0F0"/>
                </a:solidFill>
              </a:rPr>
              <a:t>Chamada por Valor</a:t>
            </a:r>
            <a:r>
              <a:rPr lang="pt-BR" sz="2000" dirty="0">
                <a:solidFill>
                  <a:srgbClr val="00B0F0"/>
                </a:solidFill>
              </a:rPr>
              <a:t> </a:t>
            </a:r>
            <a:r>
              <a:rPr lang="pt-BR" sz="2000" dirty="0"/>
              <a:t>– só conseguimos trabalhar dessa forma, se a função </a:t>
            </a:r>
            <a:r>
              <a:rPr lang="pt-BR" sz="2000" b="1" dirty="0">
                <a:solidFill>
                  <a:srgbClr val="00B0F0"/>
                </a:solidFill>
              </a:rPr>
              <a:t>retornar o endereço</a:t>
            </a:r>
            <a:r>
              <a:rPr lang="pt-BR" sz="2000" dirty="0">
                <a:solidFill>
                  <a:srgbClr val="00B0F0"/>
                </a:solidFill>
              </a:rPr>
              <a:t> </a:t>
            </a:r>
            <a:r>
              <a:rPr lang="pt-BR" sz="2000" dirty="0"/>
              <a:t>alocado para o ponteiro declarado na </a:t>
            </a:r>
            <a:r>
              <a:rPr lang="pt-BR" sz="2000" dirty="0" err="1"/>
              <a:t>main</a:t>
            </a:r>
            <a:r>
              <a:rPr lang="pt-BR" sz="2000" dirty="0"/>
              <a:t>, permitindo assim, o acesso deste à memória alocada. Caso contrário o ponteiro na </a:t>
            </a:r>
            <a:r>
              <a:rPr lang="pt-BR" sz="2000" dirty="0" err="1"/>
              <a:t>main</a:t>
            </a:r>
            <a:r>
              <a:rPr lang="pt-BR" sz="2000" dirty="0"/>
              <a:t> continuará NULL e ao sairmos da função perdemos a referência da memória alocada. Lembre-se que as variáveis (inclusive ponteiro) declaradas dentro da função, deixam de existir assim que a função termina.</a:t>
            </a:r>
          </a:p>
          <a:p>
            <a:pPr algn="just"/>
            <a:endParaRPr lang="pt-BR" sz="2000" dirty="0"/>
          </a:p>
          <a:p>
            <a:pPr>
              <a:lnSpc>
                <a:spcPct val="150000"/>
              </a:lnSpc>
            </a:pPr>
            <a:endParaRPr lang="pt-BR" sz="2500" dirty="0"/>
          </a:p>
          <a:p>
            <a:pPr>
              <a:lnSpc>
                <a:spcPct val="150000"/>
              </a:lnSpc>
            </a:pPr>
            <a:endParaRPr lang="pt-BR" sz="2000" dirty="0"/>
          </a:p>
        </p:txBody>
      </p:sp>
      <p:sp>
        <p:nvSpPr>
          <p:cNvPr id="4" name="Rectangle 2"/>
          <p:cNvSpPr txBox="1">
            <a:spLocks noChangeArrowheads="1"/>
          </p:cNvSpPr>
          <p:nvPr/>
        </p:nvSpPr>
        <p:spPr>
          <a:xfrm>
            <a:off x="317376" y="26063"/>
            <a:ext cx="8509247" cy="826791"/>
          </a:xfrm>
          <a:prstGeom prst="rect">
            <a:avLst/>
          </a:prstGeom>
        </p:spPr>
        <p:txBody>
          <a:bodyPr vert="horz" lIns="91440" tIns="45720" rIns="91440" bIns="45720" rtlCol="0" anchor="ctr">
            <a:normAutofit/>
          </a:bodyPr>
          <a:lstStyle/>
          <a:p>
            <a:pPr lvl="0" algn="ctr" defTabSz="342892">
              <a:spcBef>
                <a:spcPct val="0"/>
              </a:spcBef>
              <a:defRPr/>
            </a:pPr>
            <a:r>
              <a:rPr lang="pt-BR" sz="4000" dirty="0">
                <a:solidFill>
                  <a:srgbClr val="00457C"/>
                </a:solidFill>
                <a:latin typeface="Arial" panose="020B0604020202020204" pitchFamily="34" charset="0"/>
                <a:cs typeface="Arial" panose="020B0604020202020204" pitchFamily="34" charset="0"/>
              </a:rPr>
              <a:t>Estruturas e Alocação Dinâmica</a:t>
            </a:r>
            <a:endParaRPr kumimoji="0" lang="pt-BR" sz="4000" b="0" i="0" u="none" strike="noStrike" kern="1200" cap="none" spc="0" normalizeH="0" baseline="0" noProof="0" dirty="0">
              <a:ln>
                <a:noFill/>
              </a:ln>
              <a:solidFill>
                <a:schemeClr val="accent5">
                  <a:lumMod val="75000"/>
                </a:schemeClr>
              </a:solidFill>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val="4176718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199" y="615463"/>
            <a:ext cx="8484577" cy="6093068"/>
          </a:xfrm>
        </p:spPr>
        <p:txBody>
          <a:bodyPr>
            <a:normAutofit fontScale="62500" lnSpcReduction="20000"/>
          </a:bodyPr>
          <a:lstStyle/>
          <a:p>
            <a:r>
              <a:rPr lang="pt-BR" sz="4400" b="1" dirty="0">
                <a:solidFill>
                  <a:srgbClr val="00B0F0"/>
                </a:solidFill>
              </a:rPr>
              <a:t>Versão utilizando Chamada por Referência</a:t>
            </a:r>
            <a:endParaRPr lang="pt-BR" sz="4400" dirty="0">
              <a:solidFill>
                <a:srgbClr val="00B0F0"/>
              </a:solidFill>
            </a:endParaRPr>
          </a:p>
          <a:p>
            <a:r>
              <a:rPr lang="pt-BR" dirty="0">
                <a:latin typeface="Arial" panose="020B0604020202020204" pitchFamily="34" charset="0"/>
                <a:cs typeface="Arial" panose="020B0604020202020204" pitchFamily="34" charset="0"/>
              </a:rPr>
              <a:t>#include &lt;</a:t>
            </a:r>
            <a:r>
              <a:rPr lang="pt-BR" dirty="0" err="1">
                <a:latin typeface="Arial" panose="020B0604020202020204" pitchFamily="34" charset="0"/>
                <a:cs typeface="Arial" panose="020B0604020202020204" pitchFamily="34" charset="0"/>
              </a:rPr>
              <a:t>stdio.h</a:t>
            </a:r>
            <a:r>
              <a:rPr lang="pt-BR" dirty="0">
                <a:latin typeface="Arial" panose="020B0604020202020204" pitchFamily="34" charset="0"/>
                <a:cs typeface="Arial" panose="020B0604020202020204" pitchFamily="34" charset="0"/>
              </a:rPr>
              <a:t>&gt;</a:t>
            </a:r>
          </a:p>
          <a:p>
            <a:r>
              <a:rPr lang="pt-BR" dirty="0">
                <a:latin typeface="Arial" panose="020B0604020202020204" pitchFamily="34" charset="0"/>
                <a:cs typeface="Arial" panose="020B0604020202020204" pitchFamily="34" charset="0"/>
              </a:rPr>
              <a:t>#include &lt;</a:t>
            </a:r>
            <a:r>
              <a:rPr lang="pt-BR" dirty="0" err="1">
                <a:latin typeface="Arial" panose="020B0604020202020204" pitchFamily="34" charset="0"/>
                <a:cs typeface="Arial" panose="020B0604020202020204" pitchFamily="34" charset="0"/>
              </a:rPr>
              <a:t>stdlib.h</a:t>
            </a:r>
            <a:r>
              <a:rPr lang="pt-BR" dirty="0">
                <a:latin typeface="Arial" panose="020B0604020202020204" pitchFamily="34" charset="0"/>
                <a:cs typeface="Arial" panose="020B0604020202020204" pitchFamily="34" charset="0"/>
              </a:rPr>
              <a:t>&gt;</a:t>
            </a:r>
          </a:p>
          <a:p>
            <a:r>
              <a:rPr lang="pt-BR" dirty="0">
                <a:latin typeface="Arial" panose="020B0604020202020204" pitchFamily="34" charset="0"/>
                <a:cs typeface="Arial" panose="020B0604020202020204" pitchFamily="34" charset="0"/>
              </a:rPr>
              <a:t> </a:t>
            </a:r>
          </a:p>
          <a:p>
            <a:r>
              <a:rPr lang="en-US" dirty="0" err="1">
                <a:latin typeface="Arial" panose="020B0604020202020204" pitchFamily="34" charset="0"/>
                <a:cs typeface="Arial" panose="020B0604020202020204" pitchFamily="34" charset="0"/>
              </a:rPr>
              <a:t>typedef</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struct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livro</a:t>
            </a:r>
            <a:r>
              <a:rPr lang="en-US" dirty="0">
                <a:latin typeface="Arial" panose="020B0604020202020204" pitchFamily="34" charset="0"/>
                <a:cs typeface="Arial" panose="020B0604020202020204" pitchFamily="34" charset="0"/>
              </a:rPr>
              <a:t> {</a:t>
            </a:r>
            <a:endParaRPr lang="pt-BR"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char 	</a:t>
            </a:r>
            <a:r>
              <a:rPr lang="en-US" dirty="0" err="1">
                <a:latin typeface="Arial" panose="020B0604020202020204" pitchFamily="34" charset="0"/>
                <a:cs typeface="Arial" panose="020B0604020202020204" pitchFamily="34" charset="0"/>
              </a:rPr>
              <a:t>titulo</a:t>
            </a:r>
            <a:r>
              <a:rPr lang="en-US" dirty="0">
                <a:latin typeface="Arial" panose="020B0604020202020204" pitchFamily="34" charset="0"/>
                <a:cs typeface="Arial" panose="020B0604020202020204" pitchFamily="34" charset="0"/>
              </a:rPr>
              <a:t>[30];</a:t>
            </a:r>
            <a:endParaRPr lang="pt-BR" dirty="0">
              <a:latin typeface="Arial" panose="020B0604020202020204" pitchFamily="34" charset="0"/>
              <a:cs typeface="Arial" panose="020B0604020202020204" pitchFamily="34" charset="0"/>
            </a:endParaRPr>
          </a:p>
          <a:p>
            <a:r>
              <a:rPr lang="pt-BR" dirty="0">
                <a:latin typeface="Arial" panose="020B0604020202020204" pitchFamily="34" charset="0"/>
                <a:cs typeface="Arial" panose="020B0604020202020204" pitchFamily="34" charset="0"/>
              </a:rPr>
              <a:t>	int 		</a:t>
            </a:r>
            <a:r>
              <a:rPr lang="pt-BR" dirty="0" err="1">
                <a:latin typeface="Arial" panose="020B0604020202020204" pitchFamily="34" charset="0"/>
                <a:cs typeface="Arial" panose="020B0604020202020204" pitchFamily="34" charset="0"/>
              </a:rPr>
              <a:t>regnum</a:t>
            </a:r>
            <a:r>
              <a:rPr lang="pt-BR" dirty="0">
                <a:latin typeface="Arial" panose="020B0604020202020204" pitchFamily="34" charset="0"/>
                <a:cs typeface="Arial" panose="020B0604020202020204" pitchFamily="34" charset="0"/>
              </a:rPr>
              <a:t>;</a:t>
            </a:r>
          </a:p>
          <a:p>
            <a:r>
              <a:rPr lang="pt-BR" dirty="0">
                <a:latin typeface="Arial" panose="020B0604020202020204" pitchFamily="34" charset="0"/>
                <a:cs typeface="Arial" panose="020B0604020202020204" pitchFamily="34" charset="0"/>
              </a:rPr>
              <a:t>	} livro;</a:t>
            </a:r>
          </a:p>
          <a:p>
            <a:r>
              <a:rPr lang="en-US" dirty="0">
                <a:latin typeface="Arial" panose="020B0604020202020204" pitchFamily="34" charset="0"/>
                <a:cs typeface="Arial" panose="020B0604020202020204" pitchFamily="34" charset="0"/>
              </a:rPr>
              <a:t> </a:t>
            </a:r>
            <a:endParaRPr lang="pt-BR" dirty="0">
              <a:latin typeface="Arial" panose="020B0604020202020204" pitchFamily="34" charset="0"/>
              <a:cs typeface="Arial" panose="020B0604020202020204" pitchFamily="34" charset="0"/>
            </a:endParaRPr>
          </a:p>
          <a:p>
            <a:r>
              <a:rPr lang="pt-BR" dirty="0" err="1">
                <a:latin typeface="Arial" panose="020B0604020202020204" pitchFamily="34" charset="0"/>
                <a:cs typeface="Arial" panose="020B0604020202020204" pitchFamily="34" charset="0"/>
              </a:rPr>
              <a:t>void</a:t>
            </a:r>
            <a:r>
              <a:rPr lang="pt-BR" dirty="0">
                <a:latin typeface="Arial" panose="020B0604020202020204" pitchFamily="34" charset="0"/>
                <a:cs typeface="Arial" panose="020B0604020202020204" pitchFamily="34" charset="0"/>
              </a:rPr>
              <a:t> aloca(livro **p, int </a:t>
            </a:r>
            <a:r>
              <a:rPr lang="pt-BR" dirty="0" err="1">
                <a:latin typeface="Arial" panose="020B0604020202020204" pitchFamily="34" charset="0"/>
                <a:cs typeface="Arial" panose="020B0604020202020204" pitchFamily="34" charset="0"/>
              </a:rPr>
              <a:t>tam</a:t>
            </a:r>
            <a:r>
              <a:rPr lang="pt-BR" dirty="0">
                <a:latin typeface="Arial" panose="020B0604020202020204" pitchFamily="34" charset="0"/>
                <a:cs typeface="Arial" panose="020B0604020202020204" pitchFamily="34" charset="0"/>
              </a:rPr>
              <a:t>);		//passa o endereço do ponteiro declarado na </a:t>
            </a:r>
            <a:r>
              <a:rPr lang="pt-BR" dirty="0" err="1">
                <a:latin typeface="Arial" panose="020B0604020202020204" pitchFamily="34" charset="0"/>
                <a:cs typeface="Arial" panose="020B0604020202020204" pitchFamily="34" charset="0"/>
              </a:rPr>
              <a:t>main</a:t>
            </a:r>
            <a:endParaRPr lang="pt-BR" dirty="0">
              <a:latin typeface="Arial" panose="020B0604020202020204" pitchFamily="34" charset="0"/>
              <a:cs typeface="Arial" panose="020B0604020202020204" pitchFamily="34" charset="0"/>
            </a:endParaRPr>
          </a:p>
          <a:p>
            <a:r>
              <a:rPr lang="pt-BR" dirty="0">
                <a:latin typeface="Arial" panose="020B0604020202020204" pitchFamily="34" charset="0"/>
                <a:cs typeface="Arial" panose="020B0604020202020204" pitchFamily="34" charset="0"/>
              </a:rPr>
              <a:t> </a:t>
            </a:r>
          </a:p>
          <a:p>
            <a:r>
              <a:rPr lang="pt-BR" dirty="0" err="1">
                <a:latin typeface="Arial" panose="020B0604020202020204" pitchFamily="34" charset="0"/>
                <a:cs typeface="Arial" panose="020B0604020202020204" pitchFamily="34" charset="0"/>
              </a:rPr>
              <a:t>main</a:t>
            </a:r>
            <a:r>
              <a:rPr lang="pt-BR" dirty="0">
                <a:latin typeface="Arial" panose="020B0604020202020204" pitchFamily="34" charset="0"/>
                <a:cs typeface="Arial" panose="020B0604020202020204" pitchFamily="34" charset="0"/>
              </a:rPr>
              <a:t>( )</a:t>
            </a:r>
          </a:p>
          <a:p>
            <a:r>
              <a:rPr lang="pt-BR" dirty="0">
                <a:latin typeface="Arial" panose="020B0604020202020204" pitchFamily="34" charset="0"/>
                <a:cs typeface="Arial" panose="020B0604020202020204" pitchFamily="34" charset="0"/>
              </a:rPr>
              <a:t>{</a:t>
            </a:r>
          </a:p>
          <a:p>
            <a:r>
              <a:rPr lang="pt-BR" dirty="0">
                <a:latin typeface="Arial" panose="020B0604020202020204" pitchFamily="34" charset="0"/>
                <a:cs typeface="Arial" panose="020B0604020202020204" pitchFamily="34" charset="0"/>
              </a:rPr>
              <a:t>livro	*</a:t>
            </a:r>
            <a:r>
              <a:rPr lang="pt-BR" dirty="0" err="1">
                <a:latin typeface="Arial" panose="020B0604020202020204" pitchFamily="34" charset="0"/>
                <a:cs typeface="Arial" panose="020B0604020202020204" pitchFamily="34" charset="0"/>
              </a:rPr>
              <a:t>ptr</a:t>
            </a:r>
            <a:r>
              <a:rPr lang="pt-BR" dirty="0">
                <a:latin typeface="Arial" panose="020B0604020202020204" pitchFamily="34" charset="0"/>
                <a:cs typeface="Arial" panose="020B0604020202020204" pitchFamily="34" charset="0"/>
              </a:rPr>
              <a:t>=NULL;</a:t>
            </a:r>
          </a:p>
          <a:p>
            <a:r>
              <a:rPr lang="pt-BR" dirty="0">
                <a:latin typeface="Arial" panose="020B0604020202020204" pitchFamily="34" charset="0"/>
                <a:cs typeface="Arial" panose="020B0604020202020204" pitchFamily="34" charset="0"/>
              </a:rPr>
              <a:t>aloca(&amp;</a:t>
            </a:r>
            <a:r>
              <a:rPr lang="pt-BR" dirty="0" err="1">
                <a:latin typeface="Arial" panose="020B0604020202020204" pitchFamily="34" charset="0"/>
                <a:cs typeface="Arial" panose="020B0604020202020204" pitchFamily="34" charset="0"/>
              </a:rPr>
              <a:t>ptr</a:t>
            </a:r>
            <a:r>
              <a:rPr lang="pt-BR" dirty="0">
                <a:latin typeface="Arial" panose="020B0604020202020204" pitchFamily="34" charset="0"/>
                <a:cs typeface="Arial" panose="020B0604020202020204" pitchFamily="34" charset="0"/>
              </a:rPr>
              <a:t>, 10);				//chamada por referencia</a:t>
            </a:r>
          </a:p>
          <a:p>
            <a:r>
              <a:rPr lang="pt-BR" dirty="0">
                <a:latin typeface="Arial" panose="020B0604020202020204" pitchFamily="34" charset="0"/>
                <a:cs typeface="Arial" panose="020B0604020202020204" pitchFamily="34" charset="0"/>
              </a:rPr>
              <a:t>}//</a:t>
            </a:r>
            <a:r>
              <a:rPr lang="pt-BR" dirty="0" err="1">
                <a:latin typeface="Arial" panose="020B0604020202020204" pitchFamily="34" charset="0"/>
                <a:cs typeface="Arial" panose="020B0604020202020204" pitchFamily="34" charset="0"/>
              </a:rPr>
              <a:t>main</a:t>
            </a:r>
            <a:endParaRPr lang="pt-BR" dirty="0">
              <a:latin typeface="Arial" panose="020B0604020202020204" pitchFamily="34" charset="0"/>
              <a:cs typeface="Arial" panose="020B0604020202020204" pitchFamily="34" charset="0"/>
            </a:endParaRPr>
          </a:p>
          <a:p>
            <a:r>
              <a:rPr lang="pt-BR"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void </a:t>
            </a:r>
            <a:r>
              <a:rPr lang="en-US" dirty="0" err="1">
                <a:latin typeface="Arial" panose="020B0604020202020204" pitchFamily="34" charset="0"/>
                <a:cs typeface="Arial" panose="020B0604020202020204" pitchFamily="34" charset="0"/>
              </a:rPr>
              <a:t>aloca</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livro</a:t>
            </a:r>
            <a:r>
              <a:rPr lang="en-US" dirty="0">
                <a:latin typeface="Arial" panose="020B0604020202020204" pitchFamily="34" charset="0"/>
                <a:cs typeface="Arial" panose="020B0604020202020204" pitchFamily="34" charset="0"/>
              </a:rPr>
              <a:t> **p, </a:t>
            </a:r>
            <a:r>
              <a:rPr lang="en-US" dirty="0" err="1">
                <a:latin typeface="Arial" panose="020B0604020202020204" pitchFamily="34" charset="0"/>
                <a:cs typeface="Arial" panose="020B0604020202020204" pitchFamily="34" charset="0"/>
              </a:rPr>
              <a:t>int</a:t>
            </a:r>
            <a:r>
              <a:rPr lang="en-US" dirty="0">
                <a:latin typeface="Arial" panose="020B0604020202020204" pitchFamily="34" charset="0"/>
                <a:cs typeface="Arial" panose="020B0604020202020204" pitchFamily="34" charset="0"/>
              </a:rPr>
              <a:t> tam)</a:t>
            </a:r>
            <a:endParaRPr lang="pt-BR" dirty="0">
              <a:latin typeface="Arial" panose="020B0604020202020204" pitchFamily="34" charset="0"/>
              <a:cs typeface="Arial" panose="020B0604020202020204" pitchFamily="34" charset="0"/>
            </a:endParaRPr>
          </a:p>
          <a:p>
            <a:r>
              <a:rPr lang="pt-BR"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if((*p=(</a:t>
            </a:r>
            <a:r>
              <a:rPr lang="en-US" dirty="0" err="1">
                <a:latin typeface="Arial" panose="020B0604020202020204" pitchFamily="34" charset="0"/>
                <a:cs typeface="Arial" panose="020B0604020202020204" pitchFamily="34" charset="0"/>
              </a:rPr>
              <a:t>livro</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realloc</a:t>
            </a:r>
            <a:r>
              <a:rPr lang="en-US" dirty="0">
                <a:latin typeface="Arial" panose="020B0604020202020204" pitchFamily="34" charset="0"/>
                <a:cs typeface="Arial" panose="020B0604020202020204" pitchFamily="34" charset="0"/>
              </a:rPr>
              <a:t>(*p, tam*</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livro</a:t>
            </a:r>
            <a:r>
              <a:rPr lang="en-US" dirty="0">
                <a:latin typeface="Arial" panose="020B0604020202020204" pitchFamily="34" charset="0"/>
                <a:cs typeface="Arial" panose="020B0604020202020204" pitchFamily="34" charset="0"/>
              </a:rPr>
              <a:t>)))== NULL)</a:t>
            </a:r>
          </a:p>
          <a:p>
            <a:r>
              <a:rPr lang="en-US" dirty="0">
                <a:latin typeface="Arial" panose="020B0604020202020204" pitchFamily="34" charset="0"/>
                <a:cs typeface="Arial" panose="020B0604020202020204" pitchFamily="34" charset="0"/>
              </a:rPr>
              <a:t>  {</a:t>
            </a:r>
            <a:endParaRPr lang="pt-BR"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printf</a:t>
            </a:r>
            <a:r>
              <a:rPr lang="pt-BR" dirty="0">
                <a:latin typeface="Arial" panose="020B0604020202020204" pitchFamily="34" charset="0"/>
                <a:cs typeface="Arial" panose="020B0604020202020204" pitchFamily="34" charset="0"/>
              </a:rPr>
              <a:t>("Erro de </a:t>
            </a:r>
            <a:r>
              <a:rPr lang="pt-BR" dirty="0" err="1">
                <a:latin typeface="Arial" panose="020B0604020202020204" pitchFamily="34" charset="0"/>
                <a:cs typeface="Arial" panose="020B0604020202020204" pitchFamily="34" charset="0"/>
              </a:rPr>
              <a:t>alocacao</a:t>
            </a:r>
            <a:r>
              <a:rPr lang="pt-BR" dirty="0">
                <a:latin typeface="Arial" panose="020B0604020202020204" pitchFamily="34" charset="0"/>
                <a:cs typeface="Arial" panose="020B0604020202020204" pitchFamily="34" charset="0"/>
              </a:rPr>
              <a:t>");</a:t>
            </a:r>
          </a:p>
          <a:p>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exit</a:t>
            </a:r>
            <a:r>
              <a:rPr lang="pt-BR" dirty="0">
                <a:latin typeface="Arial" panose="020B0604020202020204" pitchFamily="34" charset="0"/>
                <a:cs typeface="Arial" panose="020B0604020202020204" pitchFamily="34" charset="0"/>
              </a:rPr>
              <a:t>(1);</a:t>
            </a:r>
          </a:p>
          <a:p>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if</a:t>
            </a:r>
            <a:endParaRPr lang="pt-BR" dirty="0">
              <a:latin typeface="Arial" panose="020B0604020202020204" pitchFamily="34" charset="0"/>
              <a:cs typeface="Arial" panose="020B0604020202020204" pitchFamily="34" charset="0"/>
            </a:endParaRPr>
          </a:p>
          <a:p>
            <a:r>
              <a:rPr lang="pt-BR" dirty="0">
                <a:latin typeface="Arial" panose="020B0604020202020204" pitchFamily="34" charset="0"/>
                <a:cs typeface="Arial" panose="020B0604020202020204" pitchFamily="34" charset="0"/>
              </a:rPr>
              <a:t>}//aloca</a:t>
            </a:r>
          </a:p>
          <a:p>
            <a:pPr algn="just"/>
            <a:endParaRPr lang="pt-BR" sz="2000" dirty="0"/>
          </a:p>
          <a:p>
            <a:pPr>
              <a:lnSpc>
                <a:spcPct val="150000"/>
              </a:lnSpc>
            </a:pPr>
            <a:endParaRPr lang="pt-BR" sz="2500" dirty="0"/>
          </a:p>
          <a:p>
            <a:pPr>
              <a:lnSpc>
                <a:spcPct val="150000"/>
              </a:lnSpc>
            </a:pPr>
            <a:endParaRPr lang="pt-BR" sz="2000" dirty="0"/>
          </a:p>
        </p:txBody>
      </p:sp>
      <p:sp>
        <p:nvSpPr>
          <p:cNvPr id="4" name="Rectangle 2"/>
          <p:cNvSpPr txBox="1">
            <a:spLocks noChangeArrowheads="1"/>
          </p:cNvSpPr>
          <p:nvPr/>
        </p:nvSpPr>
        <p:spPr>
          <a:xfrm>
            <a:off x="317376" y="26064"/>
            <a:ext cx="8509247" cy="677322"/>
          </a:xfrm>
          <a:prstGeom prst="rect">
            <a:avLst/>
          </a:prstGeom>
        </p:spPr>
        <p:txBody>
          <a:bodyPr vert="horz" lIns="91440" tIns="45720" rIns="91440" bIns="45720" rtlCol="0" anchor="ctr">
            <a:normAutofit lnSpcReduction="10000"/>
          </a:bodyPr>
          <a:lstStyle/>
          <a:p>
            <a:pPr lvl="0" algn="ctr" defTabSz="342892">
              <a:spcBef>
                <a:spcPct val="0"/>
              </a:spcBef>
              <a:defRPr/>
            </a:pPr>
            <a:r>
              <a:rPr lang="pt-BR" sz="4000" dirty="0">
                <a:solidFill>
                  <a:srgbClr val="00457C"/>
                </a:solidFill>
                <a:latin typeface="Arial" panose="020B0604020202020204" pitchFamily="34" charset="0"/>
                <a:cs typeface="Arial" panose="020B0604020202020204" pitchFamily="34" charset="0"/>
              </a:rPr>
              <a:t>Estruturas e Alocação Dinâmica</a:t>
            </a:r>
            <a:endParaRPr kumimoji="0" lang="pt-BR" sz="4000" b="0" i="0" u="none" strike="noStrike" kern="1200" cap="none" spc="0" normalizeH="0" baseline="0" noProof="0" dirty="0">
              <a:ln>
                <a:noFill/>
              </a:ln>
              <a:solidFill>
                <a:schemeClr val="accent5">
                  <a:lumMod val="75000"/>
                </a:schemeClr>
              </a:solidFill>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val="1705052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317377" y="615463"/>
            <a:ext cx="8624400" cy="6093068"/>
          </a:xfrm>
        </p:spPr>
        <p:txBody>
          <a:bodyPr>
            <a:normAutofit fontScale="25000" lnSpcReduction="20000"/>
          </a:bodyPr>
          <a:lstStyle/>
          <a:p>
            <a:r>
              <a:rPr lang="pt-BR" sz="8400" b="1" dirty="0">
                <a:solidFill>
                  <a:srgbClr val="00B0F0"/>
                </a:solidFill>
              </a:rPr>
              <a:t>Versão utilizando Chamada por Valor </a:t>
            </a:r>
            <a:r>
              <a:rPr lang="en-US" sz="8400" b="1" dirty="0">
                <a:solidFill>
                  <a:srgbClr val="00B0F0"/>
                </a:solidFill>
              </a:rPr>
              <a:t>– com RETORNO do </a:t>
            </a:r>
            <a:r>
              <a:rPr lang="en-US" sz="8400" b="1" dirty="0" err="1">
                <a:solidFill>
                  <a:srgbClr val="00B0F0"/>
                </a:solidFill>
              </a:rPr>
              <a:t>endereço</a:t>
            </a:r>
            <a:r>
              <a:rPr lang="en-US" sz="8400" b="1" dirty="0">
                <a:solidFill>
                  <a:srgbClr val="00B0F0"/>
                </a:solidFill>
              </a:rPr>
              <a:t> </a:t>
            </a:r>
            <a:r>
              <a:rPr lang="en-US" sz="8400" b="1" dirty="0" err="1">
                <a:solidFill>
                  <a:srgbClr val="00B0F0"/>
                </a:solidFill>
              </a:rPr>
              <a:t>alocado</a:t>
            </a:r>
            <a:endParaRPr lang="pt-BR" sz="8400" b="1" dirty="0">
              <a:solidFill>
                <a:srgbClr val="00B0F0"/>
              </a:solidFill>
            </a:endParaRPr>
          </a:p>
          <a:p>
            <a:endParaRPr lang="pt-BR" dirty="0"/>
          </a:p>
          <a:p>
            <a:r>
              <a:rPr lang="en-US" sz="5600" dirty="0">
                <a:latin typeface="Arial" panose="020B0604020202020204" pitchFamily="34" charset="0"/>
                <a:cs typeface="Arial" panose="020B0604020202020204" pitchFamily="34" charset="0"/>
              </a:rPr>
              <a:t>#include &lt;</a:t>
            </a:r>
            <a:r>
              <a:rPr lang="en-US" sz="5600" dirty="0" err="1">
                <a:latin typeface="Arial" panose="020B0604020202020204" pitchFamily="34" charset="0"/>
                <a:cs typeface="Arial" panose="020B0604020202020204" pitchFamily="34" charset="0"/>
              </a:rPr>
              <a:t>stdio.h</a:t>
            </a:r>
            <a:r>
              <a:rPr lang="en-US" sz="5600" dirty="0">
                <a:latin typeface="Arial" panose="020B0604020202020204" pitchFamily="34" charset="0"/>
                <a:cs typeface="Arial" panose="020B0604020202020204" pitchFamily="34" charset="0"/>
              </a:rPr>
              <a:t>&gt;</a:t>
            </a:r>
            <a:endParaRPr lang="pt-BR" sz="5600" dirty="0">
              <a:latin typeface="Arial" panose="020B0604020202020204" pitchFamily="34" charset="0"/>
              <a:cs typeface="Arial" panose="020B0604020202020204" pitchFamily="34" charset="0"/>
            </a:endParaRPr>
          </a:p>
          <a:p>
            <a:r>
              <a:rPr lang="en-US" sz="5600" dirty="0">
                <a:latin typeface="Arial" panose="020B0604020202020204" pitchFamily="34" charset="0"/>
                <a:cs typeface="Arial" panose="020B0604020202020204" pitchFamily="34" charset="0"/>
              </a:rPr>
              <a:t>#include &lt;</a:t>
            </a:r>
            <a:r>
              <a:rPr lang="en-US" sz="5600" dirty="0" err="1">
                <a:latin typeface="Arial" panose="020B0604020202020204" pitchFamily="34" charset="0"/>
                <a:cs typeface="Arial" panose="020B0604020202020204" pitchFamily="34" charset="0"/>
              </a:rPr>
              <a:t>stdlib.h</a:t>
            </a:r>
            <a:r>
              <a:rPr lang="en-US" sz="5600" dirty="0">
                <a:latin typeface="Arial" panose="020B0604020202020204" pitchFamily="34" charset="0"/>
                <a:cs typeface="Arial" panose="020B0604020202020204" pitchFamily="34" charset="0"/>
              </a:rPr>
              <a:t>&gt;</a:t>
            </a:r>
            <a:endParaRPr lang="pt-BR" sz="5600" dirty="0">
              <a:latin typeface="Arial" panose="020B0604020202020204" pitchFamily="34" charset="0"/>
              <a:cs typeface="Arial" panose="020B0604020202020204" pitchFamily="34" charset="0"/>
            </a:endParaRPr>
          </a:p>
          <a:p>
            <a:r>
              <a:rPr lang="en-US" sz="5600" dirty="0">
                <a:latin typeface="Arial" panose="020B0604020202020204" pitchFamily="34" charset="0"/>
                <a:cs typeface="Arial" panose="020B0604020202020204" pitchFamily="34" charset="0"/>
              </a:rPr>
              <a:t> </a:t>
            </a:r>
            <a:endParaRPr lang="pt-BR" sz="5600" dirty="0">
              <a:latin typeface="Arial" panose="020B0604020202020204" pitchFamily="34" charset="0"/>
              <a:cs typeface="Arial" panose="020B0604020202020204" pitchFamily="34" charset="0"/>
            </a:endParaRPr>
          </a:p>
          <a:p>
            <a:r>
              <a:rPr lang="en-US" sz="5600" dirty="0" err="1">
                <a:latin typeface="Arial" panose="020B0604020202020204" pitchFamily="34" charset="0"/>
                <a:cs typeface="Arial" panose="020B0604020202020204" pitchFamily="34" charset="0"/>
              </a:rPr>
              <a:t>typedef</a:t>
            </a:r>
            <a:r>
              <a:rPr lang="en-US" sz="5600" dirty="0">
                <a:latin typeface="Arial" panose="020B0604020202020204" pitchFamily="34" charset="0"/>
                <a:cs typeface="Arial" panose="020B0604020202020204" pitchFamily="34" charset="0"/>
              </a:rPr>
              <a:t> </a:t>
            </a:r>
            <a:r>
              <a:rPr lang="en-US" sz="5600" dirty="0" err="1">
                <a:latin typeface="Arial" panose="020B0604020202020204" pitchFamily="34" charset="0"/>
                <a:cs typeface="Arial" panose="020B0604020202020204" pitchFamily="34" charset="0"/>
              </a:rPr>
              <a:t>struct</a:t>
            </a:r>
            <a:r>
              <a:rPr lang="en-US" sz="5600" dirty="0">
                <a:latin typeface="Arial" panose="020B0604020202020204" pitchFamily="34" charset="0"/>
                <a:cs typeface="Arial" panose="020B0604020202020204" pitchFamily="34" charset="0"/>
              </a:rPr>
              <a:t>  </a:t>
            </a:r>
            <a:r>
              <a:rPr lang="en-US" sz="5600" dirty="0" err="1">
                <a:latin typeface="Arial" panose="020B0604020202020204" pitchFamily="34" charset="0"/>
                <a:cs typeface="Arial" panose="020B0604020202020204" pitchFamily="34" charset="0"/>
              </a:rPr>
              <a:t>livro</a:t>
            </a:r>
            <a:r>
              <a:rPr lang="en-US" sz="5600" dirty="0">
                <a:latin typeface="Arial" panose="020B0604020202020204" pitchFamily="34" charset="0"/>
                <a:cs typeface="Arial" panose="020B0604020202020204" pitchFamily="34" charset="0"/>
              </a:rPr>
              <a:t> {</a:t>
            </a:r>
            <a:endParaRPr lang="pt-BR" sz="5600" dirty="0">
              <a:latin typeface="Arial" panose="020B0604020202020204" pitchFamily="34" charset="0"/>
              <a:cs typeface="Arial" panose="020B0604020202020204" pitchFamily="34" charset="0"/>
            </a:endParaRPr>
          </a:p>
          <a:p>
            <a:r>
              <a:rPr lang="en-US" sz="5600" dirty="0">
                <a:latin typeface="Arial" panose="020B0604020202020204" pitchFamily="34" charset="0"/>
                <a:cs typeface="Arial" panose="020B0604020202020204" pitchFamily="34" charset="0"/>
              </a:rPr>
              <a:t>	char 		</a:t>
            </a:r>
            <a:r>
              <a:rPr lang="en-US" sz="5600" dirty="0" err="1">
                <a:latin typeface="Arial" panose="020B0604020202020204" pitchFamily="34" charset="0"/>
                <a:cs typeface="Arial" panose="020B0604020202020204" pitchFamily="34" charset="0"/>
              </a:rPr>
              <a:t>titulo</a:t>
            </a:r>
            <a:r>
              <a:rPr lang="en-US" sz="5600" dirty="0">
                <a:latin typeface="Arial" panose="020B0604020202020204" pitchFamily="34" charset="0"/>
                <a:cs typeface="Arial" panose="020B0604020202020204" pitchFamily="34" charset="0"/>
              </a:rPr>
              <a:t>[30];</a:t>
            </a:r>
            <a:endParaRPr lang="pt-BR" sz="5600" dirty="0">
              <a:latin typeface="Arial" panose="020B0604020202020204" pitchFamily="34" charset="0"/>
              <a:cs typeface="Arial" panose="020B0604020202020204" pitchFamily="34" charset="0"/>
            </a:endParaRPr>
          </a:p>
          <a:p>
            <a:r>
              <a:rPr lang="pt-BR" sz="5600" dirty="0">
                <a:latin typeface="Arial" panose="020B0604020202020204" pitchFamily="34" charset="0"/>
                <a:cs typeface="Arial" panose="020B0604020202020204" pitchFamily="34" charset="0"/>
              </a:rPr>
              <a:t>	int 		</a:t>
            </a:r>
            <a:r>
              <a:rPr lang="pt-BR" sz="5600" dirty="0" err="1">
                <a:latin typeface="Arial" panose="020B0604020202020204" pitchFamily="34" charset="0"/>
                <a:cs typeface="Arial" panose="020B0604020202020204" pitchFamily="34" charset="0"/>
              </a:rPr>
              <a:t>regnum</a:t>
            </a:r>
            <a:r>
              <a:rPr lang="pt-BR" sz="5600" dirty="0">
                <a:latin typeface="Arial" panose="020B0604020202020204" pitchFamily="34" charset="0"/>
                <a:cs typeface="Arial" panose="020B0604020202020204" pitchFamily="34" charset="0"/>
              </a:rPr>
              <a:t>;</a:t>
            </a:r>
          </a:p>
          <a:p>
            <a:r>
              <a:rPr lang="pt-BR" sz="5600" dirty="0">
                <a:latin typeface="Arial" panose="020B0604020202020204" pitchFamily="34" charset="0"/>
                <a:cs typeface="Arial" panose="020B0604020202020204" pitchFamily="34" charset="0"/>
              </a:rPr>
              <a:t>	}livro;</a:t>
            </a:r>
          </a:p>
          <a:p>
            <a:r>
              <a:rPr lang="en-US" sz="5600" dirty="0">
                <a:latin typeface="Arial" panose="020B0604020202020204" pitchFamily="34" charset="0"/>
                <a:cs typeface="Arial" panose="020B0604020202020204" pitchFamily="34" charset="0"/>
              </a:rPr>
              <a:t> </a:t>
            </a:r>
            <a:endParaRPr lang="pt-BR" sz="5600" dirty="0">
              <a:latin typeface="Arial" panose="020B0604020202020204" pitchFamily="34" charset="0"/>
              <a:cs typeface="Arial" panose="020B0604020202020204" pitchFamily="34" charset="0"/>
            </a:endParaRPr>
          </a:p>
          <a:p>
            <a:r>
              <a:rPr lang="pt-BR" sz="5600" dirty="0">
                <a:latin typeface="Arial" panose="020B0604020202020204" pitchFamily="34" charset="0"/>
                <a:cs typeface="Arial" panose="020B0604020202020204" pitchFamily="34" charset="0"/>
              </a:rPr>
              <a:t>livro*	aloca(livro *p, int </a:t>
            </a:r>
            <a:r>
              <a:rPr lang="pt-BR" sz="5600" dirty="0" err="1">
                <a:latin typeface="Arial" panose="020B0604020202020204" pitchFamily="34" charset="0"/>
                <a:cs typeface="Arial" panose="020B0604020202020204" pitchFamily="34" charset="0"/>
              </a:rPr>
              <a:t>tam</a:t>
            </a:r>
            <a:r>
              <a:rPr lang="pt-BR" sz="5600" dirty="0">
                <a:latin typeface="Arial" panose="020B0604020202020204" pitchFamily="34" charset="0"/>
                <a:cs typeface="Arial" panose="020B0604020202020204" pitchFamily="34" charset="0"/>
              </a:rPr>
              <a:t>);		//retorna o endereço da memória alocada</a:t>
            </a:r>
          </a:p>
          <a:p>
            <a:r>
              <a:rPr lang="pt-BR" sz="5600" dirty="0">
                <a:latin typeface="Arial" panose="020B0604020202020204" pitchFamily="34" charset="0"/>
                <a:cs typeface="Arial" panose="020B0604020202020204" pitchFamily="34" charset="0"/>
              </a:rPr>
              <a:t> </a:t>
            </a:r>
          </a:p>
          <a:p>
            <a:r>
              <a:rPr lang="pt-BR" sz="5600" dirty="0" err="1">
                <a:latin typeface="Arial" panose="020B0604020202020204" pitchFamily="34" charset="0"/>
                <a:cs typeface="Arial" panose="020B0604020202020204" pitchFamily="34" charset="0"/>
              </a:rPr>
              <a:t>main</a:t>
            </a:r>
            <a:r>
              <a:rPr lang="pt-BR" sz="5600" dirty="0">
                <a:latin typeface="Arial" panose="020B0604020202020204" pitchFamily="34" charset="0"/>
                <a:cs typeface="Arial" panose="020B0604020202020204" pitchFamily="34" charset="0"/>
              </a:rPr>
              <a:t>()</a:t>
            </a:r>
          </a:p>
          <a:p>
            <a:r>
              <a:rPr lang="pt-BR" sz="5600" dirty="0">
                <a:latin typeface="Arial" panose="020B0604020202020204" pitchFamily="34" charset="0"/>
                <a:cs typeface="Arial" panose="020B0604020202020204" pitchFamily="34" charset="0"/>
              </a:rPr>
              <a:t>{</a:t>
            </a:r>
          </a:p>
          <a:p>
            <a:r>
              <a:rPr lang="pt-BR" sz="5600" dirty="0">
                <a:latin typeface="Arial" panose="020B0604020202020204" pitchFamily="34" charset="0"/>
                <a:cs typeface="Arial" panose="020B0604020202020204" pitchFamily="34" charset="0"/>
              </a:rPr>
              <a:t>livro	*</a:t>
            </a:r>
            <a:r>
              <a:rPr lang="pt-BR" sz="5600" dirty="0" err="1">
                <a:latin typeface="Arial" panose="020B0604020202020204" pitchFamily="34" charset="0"/>
                <a:cs typeface="Arial" panose="020B0604020202020204" pitchFamily="34" charset="0"/>
              </a:rPr>
              <a:t>ptr</a:t>
            </a:r>
            <a:r>
              <a:rPr lang="pt-BR" sz="5600" dirty="0">
                <a:latin typeface="Arial" panose="020B0604020202020204" pitchFamily="34" charset="0"/>
                <a:cs typeface="Arial" panose="020B0604020202020204" pitchFamily="34" charset="0"/>
              </a:rPr>
              <a:t>=NULL;</a:t>
            </a:r>
          </a:p>
          <a:p>
            <a:r>
              <a:rPr lang="pt-BR" sz="5600" dirty="0" err="1">
                <a:latin typeface="Arial" panose="020B0604020202020204" pitchFamily="34" charset="0"/>
                <a:cs typeface="Arial" panose="020B0604020202020204" pitchFamily="34" charset="0"/>
              </a:rPr>
              <a:t>ptr</a:t>
            </a:r>
            <a:r>
              <a:rPr lang="pt-BR" sz="5600" dirty="0">
                <a:latin typeface="Arial" panose="020B0604020202020204" pitchFamily="34" charset="0"/>
                <a:cs typeface="Arial" panose="020B0604020202020204" pitchFamily="34" charset="0"/>
              </a:rPr>
              <a:t> = aloca(</a:t>
            </a:r>
            <a:r>
              <a:rPr lang="pt-BR" sz="5600" dirty="0" err="1">
                <a:latin typeface="Arial" panose="020B0604020202020204" pitchFamily="34" charset="0"/>
                <a:cs typeface="Arial" panose="020B0604020202020204" pitchFamily="34" charset="0"/>
              </a:rPr>
              <a:t>ptr</a:t>
            </a:r>
            <a:r>
              <a:rPr lang="pt-BR" sz="5600" dirty="0">
                <a:latin typeface="Arial" panose="020B0604020202020204" pitchFamily="34" charset="0"/>
                <a:cs typeface="Arial" panose="020B0604020202020204" pitchFamily="34" charset="0"/>
              </a:rPr>
              <a:t>, 10);				//chamada por valor</a:t>
            </a:r>
          </a:p>
          <a:p>
            <a:r>
              <a:rPr lang="en-US" sz="5600" dirty="0">
                <a:latin typeface="Arial" panose="020B0604020202020204" pitchFamily="34" charset="0"/>
                <a:cs typeface="Arial" panose="020B0604020202020204" pitchFamily="34" charset="0"/>
              </a:rPr>
              <a:t>}//main</a:t>
            </a:r>
            <a:endParaRPr lang="pt-BR" sz="5600" dirty="0">
              <a:latin typeface="Arial" panose="020B0604020202020204" pitchFamily="34" charset="0"/>
              <a:cs typeface="Arial" panose="020B0604020202020204" pitchFamily="34" charset="0"/>
            </a:endParaRPr>
          </a:p>
          <a:p>
            <a:r>
              <a:rPr lang="en-US" sz="5600" dirty="0">
                <a:latin typeface="Arial" panose="020B0604020202020204" pitchFamily="34" charset="0"/>
                <a:cs typeface="Arial" panose="020B0604020202020204" pitchFamily="34" charset="0"/>
              </a:rPr>
              <a:t> </a:t>
            </a:r>
            <a:endParaRPr lang="pt-BR" sz="5600" dirty="0">
              <a:latin typeface="Arial" panose="020B0604020202020204" pitchFamily="34" charset="0"/>
              <a:cs typeface="Arial" panose="020B0604020202020204" pitchFamily="34" charset="0"/>
            </a:endParaRPr>
          </a:p>
          <a:p>
            <a:r>
              <a:rPr lang="pt-BR" sz="5600" dirty="0">
                <a:latin typeface="Arial" panose="020B0604020202020204" pitchFamily="34" charset="0"/>
                <a:cs typeface="Arial" panose="020B0604020202020204" pitchFamily="34" charset="0"/>
              </a:rPr>
              <a:t>livro*	aloca(livro *p, int </a:t>
            </a:r>
            <a:r>
              <a:rPr lang="pt-BR" sz="5600" dirty="0" err="1">
                <a:latin typeface="Arial" panose="020B0604020202020204" pitchFamily="34" charset="0"/>
                <a:cs typeface="Arial" panose="020B0604020202020204" pitchFamily="34" charset="0"/>
              </a:rPr>
              <a:t>tam</a:t>
            </a:r>
            <a:r>
              <a:rPr lang="pt-BR" sz="5600" dirty="0">
                <a:latin typeface="Arial" panose="020B0604020202020204" pitchFamily="34" charset="0"/>
                <a:cs typeface="Arial" panose="020B0604020202020204" pitchFamily="34" charset="0"/>
              </a:rPr>
              <a:t>)</a:t>
            </a:r>
          </a:p>
          <a:p>
            <a:r>
              <a:rPr lang="pt-BR" sz="5600" dirty="0">
                <a:latin typeface="Arial" panose="020B0604020202020204" pitchFamily="34" charset="0"/>
                <a:cs typeface="Arial" panose="020B0604020202020204" pitchFamily="34" charset="0"/>
              </a:rPr>
              <a:t>{</a:t>
            </a:r>
          </a:p>
          <a:p>
            <a:r>
              <a:rPr lang="en-US" sz="5600" dirty="0">
                <a:latin typeface="Arial" panose="020B0604020202020204" pitchFamily="34" charset="0"/>
                <a:cs typeface="Arial" panose="020B0604020202020204" pitchFamily="34" charset="0"/>
              </a:rPr>
              <a:t>if((p=(</a:t>
            </a:r>
            <a:r>
              <a:rPr lang="en-US" sz="5600" dirty="0" err="1">
                <a:latin typeface="Arial" panose="020B0604020202020204" pitchFamily="34" charset="0"/>
                <a:cs typeface="Arial" panose="020B0604020202020204" pitchFamily="34" charset="0"/>
              </a:rPr>
              <a:t>livro</a:t>
            </a:r>
            <a:r>
              <a:rPr lang="en-US" sz="5600" dirty="0">
                <a:latin typeface="Arial" panose="020B0604020202020204" pitchFamily="34" charset="0"/>
                <a:cs typeface="Arial" panose="020B0604020202020204" pitchFamily="34" charset="0"/>
              </a:rPr>
              <a:t>*)</a:t>
            </a:r>
            <a:r>
              <a:rPr lang="en-US" sz="5600" dirty="0" err="1">
                <a:latin typeface="Arial" panose="020B0604020202020204" pitchFamily="34" charset="0"/>
                <a:cs typeface="Arial" panose="020B0604020202020204" pitchFamily="34" charset="0"/>
              </a:rPr>
              <a:t>realloc</a:t>
            </a:r>
            <a:r>
              <a:rPr lang="en-US" sz="5600" dirty="0">
                <a:latin typeface="Arial" panose="020B0604020202020204" pitchFamily="34" charset="0"/>
                <a:cs typeface="Arial" panose="020B0604020202020204" pitchFamily="34" charset="0"/>
              </a:rPr>
              <a:t>(p, tam*</a:t>
            </a:r>
            <a:r>
              <a:rPr lang="en-US" sz="5600" dirty="0" err="1">
                <a:latin typeface="Arial" panose="020B0604020202020204" pitchFamily="34" charset="0"/>
                <a:cs typeface="Arial" panose="020B0604020202020204" pitchFamily="34" charset="0"/>
              </a:rPr>
              <a:t>sizeof</a:t>
            </a:r>
            <a:r>
              <a:rPr lang="en-US" sz="5600" dirty="0">
                <a:latin typeface="Arial" panose="020B0604020202020204" pitchFamily="34" charset="0"/>
                <a:cs typeface="Arial" panose="020B0604020202020204" pitchFamily="34" charset="0"/>
              </a:rPr>
              <a:t>(</a:t>
            </a:r>
            <a:r>
              <a:rPr lang="en-US" sz="5600" dirty="0" err="1">
                <a:latin typeface="Arial" panose="020B0604020202020204" pitchFamily="34" charset="0"/>
                <a:cs typeface="Arial" panose="020B0604020202020204" pitchFamily="34" charset="0"/>
              </a:rPr>
              <a:t>livro</a:t>
            </a:r>
            <a:r>
              <a:rPr lang="en-US" sz="5600" dirty="0">
                <a:latin typeface="Arial" panose="020B0604020202020204" pitchFamily="34" charset="0"/>
                <a:cs typeface="Arial" panose="020B0604020202020204" pitchFamily="34" charset="0"/>
              </a:rPr>
              <a:t>)))== NULL)</a:t>
            </a:r>
            <a:endParaRPr lang="pt-BR" sz="5600" dirty="0">
              <a:latin typeface="Arial" panose="020B0604020202020204" pitchFamily="34" charset="0"/>
              <a:cs typeface="Arial" panose="020B0604020202020204" pitchFamily="34" charset="0"/>
            </a:endParaRPr>
          </a:p>
          <a:p>
            <a:r>
              <a:rPr lang="en-US" sz="5600" dirty="0">
                <a:latin typeface="Arial" panose="020B0604020202020204" pitchFamily="34" charset="0"/>
                <a:cs typeface="Arial" panose="020B0604020202020204" pitchFamily="34" charset="0"/>
              </a:rPr>
              <a:t>  </a:t>
            </a:r>
            <a:r>
              <a:rPr lang="pt-BR" sz="5600" dirty="0">
                <a:latin typeface="Arial" panose="020B0604020202020204" pitchFamily="34" charset="0"/>
                <a:cs typeface="Arial" panose="020B0604020202020204" pitchFamily="34" charset="0"/>
              </a:rPr>
              <a:t>{</a:t>
            </a:r>
          </a:p>
          <a:p>
            <a:r>
              <a:rPr lang="pt-BR" sz="5600" dirty="0">
                <a:latin typeface="Arial" panose="020B0604020202020204" pitchFamily="34" charset="0"/>
                <a:cs typeface="Arial" panose="020B0604020202020204" pitchFamily="34" charset="0"/>
              </a:rPr>
              <a:t>   </a:t>
            </a:r>
            <a:r>
              <a:rPr lang="pt-BR" sz="5600" dirty="0" err="1">
                <a:latin typeface="Arial" panose="020B0604020202020204" pitchFamily="34" charset="0"/>
                <a:cs typeface="Arial" panose="020B0604020202020204" pitchFamily="34" charset="0"/>
              </a:rPr>
              <a:t>printf</a:t>
            </a:r>
            <a:r>
              <a:rPr lang="pt-BR" sz="5600" dirty="0">
                <a:latin typeface="Arial" panose="020B0604020202020204" pitchFamily="34" charset="0"/>
                <a:cs typeface="Arial" panose="020B0604020202020204" pitchFamily="34" charset="0"/>
              </a:rPr>
              <a:t>("Erro de </a:t>
            </a:r>
            <a:r>
              <a:rPr lang="pt-BR" sz="5600" dirty="0" err="1">
                <a:latin typeface="Arial" panose="020B0604020202020204" pitchFamily="34" charset="0"/>
                <a:cs typeface="Arial" panose="020B0604020202020204" pitchFamily="34" charset="0"/>
              </a:rPr>
              <a:t>alocacao</a:t>
            </a:r>
            <a:r>
              <a:rPr lang="pt-BR" sz="5600" dirty="0">
                <a:latin typeface="Arial" panose="020B0604020202020204" pitchFamily="34" charset="0"/>
                <a:cs typeface="Arial" panose="020B0604020202020204" pitchFamily="34" charset="0"/>
              </a:rPr>
              <a:t>");</a:t>
            </a:r>
          </a:p>
          <a:p>
            <a:r>
              <a:rPr lang="pt-BR" sz="5600" dirty="0">
                <a:latin typeface="Arial" panose="020B0604020202020204" pitchFamily="34" charset="0"/>
                <a:cs typeface="Arial" panose="020B0604020202020204" pitchFamily="34" charset="0"/>
              </a:rPr>
              <a:t>   </a:t>
            </a:r>
            <a:r>
              <a:rPr lang="pt-BR" sz="5600" dirty="0" err="1">
                <a:latin typeface="Arial" panose="020B0604020202020204" pitchFamily="34" charset="0"/>
                <a:cs typeface="Arial" panose="020B0604020202020204" pitchFamily="34" charset="0"/>
              </a:rPr>
              <a:t>exit</a:t>
            </a:r>
            <a:r>
              <a:rPr lang="pt-BR" sz="5600" dirty="0">
                <a:latin typeface="Arial" panose="020B0604020202020204" pitchFamily="34" charset="0"/>
                <a:cs typeface="Arial" panose="020B0604020202020204" pitchFamily="34" charset="0"/>
              </a:rPr>
              <a:t>(1);</a:t>
            </a:r>
          </a:p>
          <a:p>
            <a:r>
              <a:rPr lang="pt-BR" sz="5600" dirty="0">
                <a:latin typeface="Arial" panose="020B0604020202020204" pitchFamily="34" charset="0"/>
                <a:cs typeface="Arial" panose="020B0604020202020204" pitchFamily="34" charset="0"/>
              </a:rPr>
              <a:t>  }</a:t>
            </a:r>
          </a:p>
          <a:p>
            <a:r>
              <a:rPr lang="pt-BR" sz="5600" dirty="0" err="1">
                <a:latin typeface="Arial" panose="020B0604020202020204" pitchFamily="34" charset="0"/>
                <a:cs typeface="Arial" panose="020B0604020202020204" pitchFamily="34" charset="0"/>
              </a:rPr>
              <a:t>return</a:t>
            </a:r>
            <a:r>
              <a:rPr lang="pt-BR" sz="5600" dirty="0">
                <a:latin typeface="Arial" panose="020B0604020202020204" pitchFamily="34" charset="0"/>
                <a:cs typeface="Arial" panose="020B0604020202020204" pitchFamily="34" charset="0"/>
              </a:rPr>
              <a:t> p;</a:t>
            </a:r>
          </a:p>
          <a:p>
            <a:r>
              <a:rPr lang="pt-BR" sz="5600" dirty="0">
                <a:latin typeface="Arial" panose="020B0604020202020204" pitchFamily="34" charset="0"/>
                <a:cs typeface="Arial" panose="020B0604020202020204" pitchFamily="34" charset="0"/>
              </a:rPr>
              <a:t>}//aloca</a:t>
            </a:r>
          </a:p>
        </p:txBody>
      </p:sp>
      <p:sp>
        <p:nvSpPr>
          <p:cNvPr id="4" name="Rectangle 2"/>
          <p:cNvSpPr txBox="1">
            <a:spLocks noChangeArrowheads="1"/>
          </p:cNvSpPr>
          <p:nvPr/>
        </p:nvSpPr>
        <p:spPr>
          <a:xfrm>
            <a:off x="317376" y="26064"/>
            <a:ext cx="8509247" cy="677322"/>
          </a:xfrm>
          <a:prstGeom prst="rect">
            <a:avLst/>
          </a:prstGeom>
        </p:spPr>
        <p:txBody>
          <a:bodyPr vert="horz" lIns="91440" tIns="45720" rIns="91440" bIns="45720" rtlCol="0" anchor="ctr">
            <a:normAutofit lnSpcReduction="10000"/>
          </a:bodyPr>
          <a:lstStyle/>
          <a:p>
            <a:pPr lvl="0" algn="ctr" defTabSz="342892">
              <a:spcBef>
                <a:spcPct val="0"/>
              </a:spcBef>
              <a:defRPr/>
            </a:pPr>
            <a:r>
              <a:rPr lang="pt-BR" sz="4000" dirty="0">
                <a:solidFill>
                  <a:srgbClr val="00457C"/>
                </a:solidFill>
                <a:latin typeface="Arial" panose="020B0604020202020204" pitchFamily="34" charset="0"/>
                <a:cs typeface="Arial" panose="020B0604020202020204" pitchFamily="34" charset="0"/>
              </a:rPr>
              <a:t>Estruturas e Alocação Dinâmica</a:t>
            </a:r>
            <a:endParaRPr kumimoji="0" lang="pt-BR" sz="4000" b="0" i="0" u="none" strike="noStrike" kern="1200" cap="none" spc="0" normalizeH="0" baseline="0" noProof="0" dirty="0">
              <a:ln>
                <a:noFill/>
              </a:ln>
              <a:solidFill>
                <a:schemeClr val="accent5">
                  <a:lumMod val="75000"/>
                </a:schemeClr>
              </a:solidFill>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val="2264224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1143000"/>
          </a:xfrm>
        </p:spPr>
        <p:txBody>
          <a:bodyPr>
            <a:normAutofit/>
          </a:bodyPr>
          <a:lstStyle/>
          <a:p>
            <a:pPr algn="ctr"/>
            <a:r>
              <a:rPr lang="pt-BR" sz="4000" dirty="0"/>
              <a:t> </a:t>
            </a:r>
            <a:r>
              <a:rPr lang="pt-BR" sz="4000" dirty="0">
                <a:solidFill>
                  <a:srgbClr val="00457C"/>
                </a:solidFill>
                <a:latin typeface="Arial" panose="020B0604020202020204" pitchFamily="34" charset="0"/>
                <a:cs typeface="Arial" panose="020B0604020202020204" pitchFamily="34" charset="0"/>
              </a:rPr>
              <a:t>Resumo</a:t>
            </a:r>
            <a:endParaRPr lang="pt-BR" sz="4000" dirty="0"/>
          </a:p>
        </p:txBody>
      </p:sp>
      <p:sp>
        <p:nvSpPr>
          <p:cNvPr id="3" name="Espaço Reservado para Conteúdo 2"/>
          <p:cNvSpPr>
            <a:spLocks noGrp="1"/>
          </p:cNvSpPr>
          <p:nvPr>
            <p:ph sz="quarter" idx="1"/>
          </p:nvPr>
        </p:nvSpPr>
        <p:spPr/>
        <p:txBody>
          <a:bodyPr>
            <a:normAutofit/>
          </a:bodyPr>
          <a:lstStyle/>
          <a:p>
            <a:endParaRPr lang="pt-BR" dirty="0"/>
          </a:p>
          <a:p>
            <a:endParaRPr lang="pt-BR" dirty="0"/>
          </a:p>
        </p:txBody>
      </p:sp>
      <p:graphicFrame>
        <p:nvGraphicFramePr>
          <p:cNvPr id="5" name="Diagrama 4"/>
          <p:cNvGraphicFramePr/>
          <p:nvPr>
            <p:extLst>
              <p:ext uri="{D42A27DB-BD31-4B8C-83A1-F6EECF244321}">
                <p14:modId xmlns:p14="http://schemas.microsoft.com/office/powerpoint/2010/main" val="3033598217"/>
              </p:ext>
            </p:extLst>
          </p:nvPr>
        </p:nvGraphicFramePr>
        <p:xfrm>
          <a:off x="457200" y="1322773"/>
          <a:ext cx="7799033" cy="48033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4580" name="Picture 4" descr="Resultado de imagem para icon problem solving"/>
          <p:cNvPicPr>
            <a:picLocks noChangeAspect="1" noChangeArrowheads="1"/>
          </p:cNvPicPr>
          <p:nvPr/>
        </p:nvPicPr>
        <p:blipFill>
          <a:blip r:embed="rId7" cstate="print"/>
          <a:srcRect/>
          <a:stretch>
            <a:fillRect/>
          </a:stretch>
        </p:blipFill>
        <p:spPr bwMode="auto">
          <a:xfrm>
            <a:off x="7519342" y="15033"/>
            <a:ext cx="1624658" cy="1624658"/>
          </a:xfrm>
          <a:prstGeom prst="rect">
            <a:avLst/>
          </a:prstGeom>
          <a:noFill/>
        </p:spPr>
      </p:pic>
    </p:spTree>
    <p:extLst>
      <p:ext uri="{BB962C8B-B14F-4D97-AF65-F5344CB8AC3E}">
        <p14:creationId xmlns:p14="http://schemas.microsoft.com/office/powerpoint/2010/main" val="3963737045"/>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457200" y="274638"/>
            <a:ext cx="8229600" cy="1143000"/>
          </a:xfrm>
          <a:prstGeom prst="rect">
            <a:avLst/>
          </a:prstGeom>
        </p:spPr>
        <p:txBody>
          <a:bodyPr vert="horz" lIns="91440" tIns="45720" rIns="91440" bIns="45720" rtlCol="0" anchor="ctr">
            <a:normAutofit/>
          </a:bodyPr>
          <a:lstStyle/>
          <a:p>
            <a:pPr lvl="0" algn="ctr" defTabSz="342892">
              <a:spcBef>
                <a:spcPct val="0"/>
              </a:spcBef>
              <a:defRPr/>
            </a:pPr>
            <a:r>
              <a:rPr lang="pt-BR" sz="4000">
                <a:solidFill>
                  <a:schemeClr val="tx2"/>
                </a:solidFill>
                <a:latin typeface="Arial" pitchFamily="34" charset="0"/>
                <a:ea typeface="+mj-ea"/>
                <a:cs typeface="Arial" pitchFamily="34" charset="0"/>
              </a:rPr>
              <a:t>Vamos fazer um Exemplo??</a:t>
            </a:r>
            <a:endParaRPr kumimoji="0" lang="pt-BR" sz="40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pic>
        <p:nvPicPr>
          <p:cNvPr id="1026" name="Picture 2">
            <a:extLst>
              <a:ext uri="{FF2B5EF4-FFF2-40B4-BE49-F238E27FC236}">
                <a16:creationId xmlns:a16="http://schemas.microsoft.com/office/drawing/2014/main" id="{67F78C41-13B8-436E-A70B-3D6A4F1721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477" y="1890944"/>
            <a:ext cx="8673480" cy="3252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90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317376" y="1169063"/>
            <a:ext cx="8369423" cy="5415805"/>
          </a:xfrm>
        </p:spPr>
        <p:txBody>
          <a:bodyPr>
            <a:normAutofit/>
          </a:bodyPr>
          <a:lstStyle/>
          <a:p>
            <a:pPr lvl="0" algn="just">
              <a:spcBef>
                <a:spcPts val="0"/>
              </a:spcBef>
              <a:tabLst>
                <a:tab pos="228600" algn="l"/>
              </a:tabLst>
            </a:pPr>
            <a:r>
              <a:rPr lang="pt-BR" sz="1800" dirty="0">
                <a:effectLst/>
                <a:latin typeface="Cambria" panose="02040503050406030204" pitchFamily="18" charset="0"/>
                <a:ea typeface="Times New Roman" panose="02020603050405020304" pitchFamily="18" charset="0"/>
                <a:cs typeface="Times New Roman" panose="02020603050405020304" pitchFamily="18" charset="0"/>
              </a:rPr>
              <a:t>Dado a estrutura abaixo, implemente uma rotina de cadastro, deve-se consultar o usuário para continuar. O registro deve ser gerado automaticamente pelo sistema. </a:t>
            </a:r>
            <a:r>
              <a:rPr lang="pt-BR" sz="1800" b="1" dirty="0">
                <a:effectLst/>
                <a:latin typeface="Cambria" panose="02040503050406030204" pitchFamily="18" charset="0"/>
                <a:ea typeface="Times New Roman" panose="02020603050405020304" pitchFamily="18" charset="0"/>
                <a:cs typeface="Times New Roman" panose="02020603050405020304" pitchFamily="18" charset="0"/>
              </a:rPr>
              <a:t>Utilizar alocação dinâmica e ponteiros para a estrutura.</a:t>
            </a:r>
            <a:endParaRPr lang="pt-BR" sz="1800" dirty="0">
              <a:effectLst/>
              <a:latin typeface="Cambria" panose="02040503050406030204" pitchFamily="18" charset="0"/>
              <a:ea typeface="Times New Roman" panose="02020603050405020304" pitchFamily="18" charset="0"/>
              <a:cs typeface="Times New Roman" panose="02020603050405020304" pitchFamily="18" charset="0"/>
            </a:endParaRPr>
          </a:p>
          <a:p>
            <a:pPr>
              <a:spcBef>
                <a:spcPts val="0"/>
              </a:spcBef>
            </a:pPr>
            <a:r>
              <a:rPr lang="pt-BR" sz="1800" dirty="0">
                <a:effectLst/>
                <a:latin typeface="Cambria" panose="02040503050406030204" pitchFamily="18" charset="0"/>
                <a:ea typeface="Times New Roman" panose="02020603050405020304" pitchFamily="18" charset="0"/>
                <a:cs typeface="Times New Roman" panose="02020603050405020304" pitchFamily="18" charset="0"/>
              </a:rPr>
              <a:t> </a:t>
            </a:r>
          </a:p>
          <a:p>
            <a:pPr marL="540385"/>
            <a:r>
              <a:rPr lang="en-US" sz="1800" dirty="0">
                <a:effectLst/>
                <a:latin typeface="Cambria" panose="02040503050406030204" pitchFamily="18" charset="0"/>
                <a:ea typeface="Times New Roman" panose="02020603050405020304" pitchFamily="18" charset="0"/>
                <a:cs typeface="Times New Roman" panose="02020603050405020304" pitchFamily="18" charset="0"/>
              </a:rPr>
              <a:t>struct agenda{</a:t>
            </a:r>
            <a:endParaRPr lang="pt-BR" sz="1800" dirty="0">
              <a:effectLst/>
              <a:latin typeface="Cambria" panose="02040503050406030204" pitchFamily="18" charset="0"/>
              <a:ea typeface="Times New Roman" panose="02020603050405020304" pitchFamily="18" charset="0"/>
              <a:cs typeface="Times New Roman" panose="02020603050405020304" pitchFamily="18" charset="0"/>
            </a:endParaRPr>
          </a:p>
          <a:p>
            <a:pPr marL="540385" indent="374015"/>
            <a:r>
              <a:rPr lang="en-US" sz="1800" dirty="0">
                <a:latin typeface="Cambria" panose="02040503050406030204" pitchFamily="18" charset="0"/>
                <a:ea typeface="Times New Roman" panose="02020603050405020304" pitchFamily="18" charset="0"/>
                <a:cs typeface="Times New Roman" panose="02020603050405020304" pitchFamily="18" charset="0"/>
              </a:rPr>
              <a:t>i</a:t>
            </a: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nt		reg;</a:t>
            </a:r>
            <a:endParaRPr lang="pt-BR" sz="1800" dirty="0">
              <a:effectLst/>
              <a:latin typeface="Cambria" panose="02040503050406030204" pitchFamily="18" charset="0"/>
              <a:ea typeface="Times New Roman" panose="02020603050405020304" pitchFamily="18" charset="0"/>
              <a:cs typeface="Times New Roman" panose="02020603050405020304" pitchFamily="18" charset="0"/>
            </a:endParaRPr>
          </a:p>
          <a:p>
            <a:pPr marL="540385" indent="374015"/>
            <a:r>
              <a:rPr lang="en-US" sz="1800" dirty="0">
                <a:effectLst/>
                <a:latin typeface="Cambria" panose="02040503050406030204" pitchFamily="18" charset="0"/>
                <a:ea typeface="Times New Roman" panose="02020603050405020304" pitchFamily="18" charset="0"/>
                <a:cs typeface="Times New Roman" panose="02020603050405020304" pitchFamily="18" charset="0"/>
              </a:rPr>
              <a:t>char 	</a:t>
            </a:r>
            <a:r>
              <a:rPr lang="en-US" sz="1800" dirty="0" err="1">
                <a:effectLst/>
                <a:latin typeface="Cambria" panose="02040503050406030204" pitchFamily="18" charset="0"/>
                <a:ea typeface="Times New Roman" panose="02020603050405020304" pitchFamily="18" charset="0"/>
                <a:cs typeface="Times New Roman" panose="02020603050405020304" pitchFamily="18" charset="0"/>
              </a:rPr>
              <a:t>nome</a:t>
            </a: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[80];</a:t>
            </a:r>
            <a:endParaRPr lang="pt-BR" sz="1800" dirty="0">
              <a:effectLst/>
              <a:latin typeface="Cambria" panose="02040503050406030204" pitchFamily="18" charset="0"/>
              <a:ea typeface="Times New Roman" panose="02020603050405020304" pitchFamily="18" charset="0"/>
              <a:cs typeface="Times New Roman" panose="02020603050405020304" pitchFamily="18" charset="0"/>
            </a:endParaRPr>
          </a:p>
          <a:p>
            <a:pPr marL="540385" indent="374015"/>
            <a:r>
              <a:rPr lang="en-US" sz="1800" dirty="0">
                <a:effectLst/>
                <a:latin typeface="Cambria" panose="02040503050406030204" pitchFamily="18" charset="0"/>
                <a:ea typeface="Times New Roman" panose="02020603050405020304" pitchFamily="18" charset="0"/>
                <a:cs typeface="Times New Roman" panose="02020603050405020304" pitchFamily="18" charset="0"/>
              </a:rPr>
              <a:t>float 	nota;</a:t>
            </a:r>
            <a:endParaRPr lang="pt-BR" sz="1800" dirty="0">
              <a:effectLst/>
              <a:latin typeface="Cambria" panose="02040503050406030204" pitchFamily="18" charset="0"/>
              <a:ea typeface="Times New Roman" panose="02020603050405020304" pitchFamily="18" charset="0"/>
              <a:cs typeface="Times New Roman" panose="02020603050405020304" pitchFamily="18" charset="0"/>
            </a:endParaRPr>
          </a:p>
          <a:p>
            <a:pPr marL="540385"/>
            <a:r>
              <a:rPr lang="en-US" sz="1800" dirty="0">
                <a:effectLst/>
                <a:latin typeface="Cambria" panose="02040503050406030204" pitchFamily="18" charset="0"/>
                <a:ea typeface="Times New Roman" panose="02020603050405020304" pitchFamily="18" charset="0"/>
                <a:cs typeface="Times New Roman" panose="02020603050405020304" pitchFamily="18" charset="0"/>
              </a:rPr>
              <a:t> 	};</a:t>
            </a:r>
            <a:endParaRPr lang="pt-BR" sz="1800" dirty="0">
              <a:effectLst/>
              <a:latin typeface="Cambria" panose="02040503050406030204" pitchFamily="18" charset="0"/>
              <a:ea typeface="Times New Roman" panose="02020603050405020304" pitchFamily="18" charset="0"/>
              <a:cs typeface="Times New Roman" panose="02020603050405020304" pitchFamily="18" charset="0"/>
            </a:endParaRPr>
          </a:p>
          <a:p>
            <a:br>
              <a:rPr lang="en-US" sz="1800" dirty="0">
                <a:effectLst/>
                <a:latin typeface="Cambria" panose="02040503050406030204" pitchFamily="18" charset="0"/>
                <a:ea typeface="Times New Roman" panose="02020603050405020304" pitchFamily="18" charset="0"/>
                <a:cs typeface="Times New Roman" panose="02020603050405020304" pitchFamily="18" charset="0"/>
              </a:rPr>
            </a:b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 </a:t>
            </a:r>
            <a:endParaRPr lang="pt-BR" sz="1800" dirty="0">
              <a:effectLst/>
              <a:latin typeface="Cambria" panose="02040503050406030204" pitchFamily="18" charset="0"/>
              <a:ea typeface="Times New Roman" panose="02020603050405020304" pitchFamily="18" charset="0"/>
              <a:cs typeface="Times New Roman" panose="02020603050405020304" pitchFamily="18" charset="0"/>
            </a:endParaRPr>
          </a:p>
          <a:p>
            <a:pPr algn="just"/>
            <a:endParaRPr lang="pt-BR" dirty="0"/>
          </a:p>
        </p:txBody>
      </p:sp>
      <p:sp>
        <p:nvSpPr>
          <p:cNvPr id="4" name="Rectangle 2"/>
          <p:cNvSpPr txBox="1">
            <a:spLocks noChangeArrowheads="1"/>
          </p:cNvSpPr>
          <p:nvPr/>
        </p:nvSpPr>
        <p:spPr>
          <a:xfrm>
            <a:off x="317376" y="26063"/>
            <a:ext cx="8509247" cy="1143000"/>
          </a:xfrm>
          <a:prstGeom prst="rect">
            <a:avLst/>
          </a:prstGeom>
        </p:spPr>
        <p:txBody>
          <a:bodyPr vert="horz" lIns="91440" tIns="45720" rIns="91440" bIns="45720" rtlCol="0" anchor="ctr">
            <a:normAutofit/>
          </a:bodyPr>
          <a:lstStyle/>
          <a:p>
            <a:pPr lvl="0" algn="ctr" defTabSz="342892">
              <a:spcBef>
                <a:spcPct val="0"/>
              </a:spcBef>
              <a:defRPr/>
            </a:pPr>
            <a:r>
              <a:rPr lang="pt-BR" sz="4000" dirty="0">
                <a:solidFill>
                  <a:srgbClr val="00457C"/>
                </a:solidFill>
                <a:latin typeface="Arial" panose="020B0604020202020204" pitchFamily="34" charset="0"/>
                <a:cs typeface="Arial" panose="020B0604020202020204" pitchFamily="34" charset="0"/>
              </a:rPr>
              <a:t>Estruturas Complexas</a:t>
            </a:r>
            <a:endParaRPr kumimoji="0" lang="pt-BR" sz="4000" b="0" i="0" u="none" strike="noStrike" kern="1200" cap="none" spc="0" normalizeH="0" baseline="0" noProof="0" dirty="0">
              <a:ln>
                <a:noFill/>
              </a:ln>
              <a:solidFill>
                <a:schemeClr val="accent5">
                  <a:lumMod val="75000"/>
                </a:schemeClr>
              </a:solidFill>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val="1133071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177855"/>
            <a:ext cx="8229600" cy="5205104"/>
          </a:xfrm>
        </p:spPr>
        <p:txBody>
          <a:bodyPr>
            <a:normAutofit/>
          </a:bodyPr>
          <a:lstStyle/>
          <a:p>
            <a:endParaRPr lang="pt-BR" dirty="0"/>
          </a:p>
          <a:p>
            <a:pPr>
              <a:lnSpc>
                <a:spcPct val="150000"/>
              </a:lnSpc>
            </a:pPr>
            <a:endParaRPr lang="pt-BR" sz="2500" dirty="0"/>
          </a:p>
          <a:p>
            <a:pPr marL="342900" indent="-342900">
              <a:lnSpc>
                <a:spcPct val="150000"/>
              </a:lnSpc>
              <a:buFont typeface="Arial" panose="020B0604020202020204" pitchFamily="34" charset="0"/>
              <a:buChar char="•"/>
            </a:pPr>
            <a:endParaRPr lang="pt-BR" sz="2000" dirty="0"/>
          </a:p>
        </p:txBody>
      </p:sp>
      <p:sp>
        <p:nvSpPr>
          <p:cNvPr id="4" name="Rectangle 2"/>
          <p:cNvSpPr txBox="1">
            <a:spLocks noChangeArrowheads="1"/>
          </p:cNvSpPr>
          <p:nvPr/>
        </p:nvSpPr>
        <p:spPr>
          <a:xfrm>
            <a:off x="317376" y="26063"/>
            <a:ext cx="8509247" cy="794412"/>
          </a:xfrm>
          <a:prstGeom prst="rect">
            <a:avLst/>
          </a:prstGeom>
        </p:spPr>
        <p:txBody>
          <a:bodyPr vert="horz" lIns="91440" tIns="45720" rIns="91440" bIns="45720" rtlCol="0" anchor="ctr">
            <a:normAutofit/>
          </a:bodyPr>
          <a:lstStyle/>
          <a:p>
            <a:pPr lvl="0" algn="ctr" defTabSz="342892">
              <a:spcBef>
                <a:spcPct val="0"/>
              </a:spcBef>
              <a:defRPr/>
            </a:pPr>
            <a:r>
              <a:rPr lang="pt-BR" sz="4000" dirty="0">
                <a:solidFill>
                  <a:srgbClr val="00457C"/>
                </a:solidFill>
                <a:latin typeface="Arial" panose="020B0604020202020204" pitchFamily="34" charset="0"/>
                <a:cs typeface="Arial" panose="020B0604020202020204" pitchFamily="34" charset="0"/>
              </a:rPr>
              <a:t>Estruturas Complexas</a:t>
            </a:r>
          </a:p>
        </p:txBody>
      </p:sp>
      <p:sp>
        <p:nvSpPr>
          <p:cNvPr id="2" name="Retângulo 1"/>
          <p:cNvSpPr/>
          <p:nvPr/>
        </p:nvSpPr>
        <p:spPr>
          <a:xfrm>
            <a:off x="317376" y="1110451"/>
            <a:ext cx="4874421" cy="4924425"/>
          </a:xfrm>
          <a:prstGeom prst="rect">
            <a:avLst/>
          </a:prstGeom>
        </p:spPr>
        <p:txBody>
          <a:bodyPr wrap="square">
            <a:spAutoFit/>
          </a:bodyPr>
          <a:lstStyle/>
          <a:p>
            <a:r>
              <a:rPr lang="en-US" sz="2000" dirty="0">
                <a:latin typeface="Cambria" panose="02040503050406030204" pitchFamily="18" charset="0"/>
                <a:ea typeface="Times New Roman" panose="02020603050405020304" pitchFamily="18" charset="0"/>
                <a:cs typeface="Times New Roman" panose="02020603050405020304" pitchFamily="18" charset="0"/>
              </a:rPr>
              <a:t>t</a:t>
            </a:r>
            <a:r>
              <a:rPr lang="en-US" sz="2000" dirty="0">
                <a:effectLst/>
                <a:latin typeface="Cambria" panose="02040503050406030204" pitchFamily="18" charset="0"/>
                <a:ea typeface="Times New Roman" panose="02020603050405020304" pitchFamily="18" charset="0"/>
                <a:cs typeface="Times New Roman" panose="02020603050405020304" pitchFamily="18" charset="0"/>
              </a:rPr>
              <a:t>ypedef   struct agenda{</a:t>
            </a:r>
            <a:endParaRPr lang="pt-BR" sz="2000" dirty="0">
              <a:effectLst/>
              <a:latin typeface="Cambria" panose="02040503050406030204" pitchFamily="18" charset="0"/>
              <a:ea typeface="Times New Roman" panose="02020603050405020304" pitchFamily="18" charset="0"/>
              <a:cs typeface="Times New Roman" panose="02020603050405020304" pitchFamily="18" charset="0"/>
            </a:endParaRPr>
          </a:p>
          <a:p>
            <a:pPr marL="540385" indent="374015"/>
            <a:r>
              <a:rPr lang="en-US" sz="2000" dirty="0">
                <a:latin typeface="Cambria" panose="02040503050406030204" pitchFamily="18" charset="0"/>
                <a:ea typeface="Times New Roman" panose="02020603050405020304" pitchFamily="18" charset="0"/>
                <a:cs typeface="Times New Roman" panose="02020603050405020304" pitchFamily="18" charset="0"/>
              </a:rPr>
              <a:t>i</a:t>
            </a:r>
            <a:r>
              <a:rPr lang="en-US" sz="2000" dirty="0">
                <a:effectLst/>
                <a:latin typeface="Cambria" panose="02040503050406030204" pitchFamily="18" charset="0"/>
                <a:ea typeface="Times New Roman" panose="02020603050405020304" pitchFamily="18" charset="0"/>
                <a:cs typeface="Times New Roman" panose="02020603050405020304" pitchFamily="18" charset="0"/>
              </a:rPr>
              <a:t>nt		reg;</a:t>
            </a:r>
            <a:endParaRPr lang="pt-BR" sz="2000" dirty="0">
              <a:effectLst/>
              <a:latin typeface="Cambria" panose="02040503050406030204" pitchFamily="18" charset="0"/>
              <a:ea typeface="Times New Roman" panose="02020603050405020304" pitchFamily="18" charset="0"/>
              <a:cs typeface="Times New Roman" panose="02020603050405020304" pitchFamily="18" charset="0"/>
            </a:endParaRPr>
          </a:p>
          <a:p>
            <a:pPr marL="540385" indent="374015"/>
            <a:r>
              <a:rPr lang="en-US" sz="2000" dirty="0">
                <a:effectLst/>
                <a:latin typeface="Cambria" panose="02040503050406030204" pitchFamily="18" charset="0"/>
                <a:ea typeface="Times New Roman" panose="02020603050405020304" pitchFamily="18" charset="0"/>
                <a:cs typeface="Times New Roman" panose="02020603050405020304" pitchFamily="18" charset="0"/>
              </a:rPr>
              <a:t>char 	</a:t>
            </a:r>
            <a:r>
              <a:rPr lang="en-US" sz="2000" dirty="0" err="1">
                <a:effectLst/>
                <a:latin typeface="Cambria" panose="02040503050406030204" pitchFamily="18" charset="0"/>
                <a:ea typeface="Times New Roman" panose="02020603050405020304" pitchFamily="18" charset="0"/>
                <a:cs typeface="Times New Roman" panose="02020603050405020304" pitchFamily="18" charset="0"/>
              </a:rPr>
              <a:t>nome</a:t>
            </a:r>
            <a:r>
              <a:rPr lang="en-US" sz="2000" dirty="0">
                <a:effectLst/>
                <a:latin typeface="Cambria" panose="02040503050406030204" pitchFamily="18" charset="0"/>
                <a:ea typeface="Times New Roman" panose="02020603050405020304" pitchFamily="18" charset="0"/>
                <a:cs typeface="Times New Roman" panose="02020603050405020304" pitchFamily="18" charset="0"/>
              </a:rPr>
              <a:t>[80];</a:t>
            </a:r>
            <a:endParaRPr lang="pt-BR" sz="2000" dirty="0">
              <a:effectLst/>
              <a:latin typeface="Cambria" panose="02040503050406030204" pitchFamily="18" charset="0"/>
              <a:ea typeface="Times New Roman" panose="02020603050405020304" pitchFamily="18" charset="0"/>
              <a:cs typeface="Times New Roman" panose="02020603050405020304" pitchFamily="18" charset="0"/>
            </a:endParaRPr>
          </a:p>
          <a:p>
            <a:pPr marL="540385" indent="374015"/>
            <a:r>
              <a:rPr lang="en-US" sz="2000" dirty="0">
                <a:effectLst/>
                <a:latin typeface="Cambria" panose="02040503050406030204" pitchFamily="18" charset="0"/>
                <a:ea typeface="Times New Roman" panose="02020603050405020304" pitchFamily="18" charset="0"/>
                <a:cs typeface="Times New Roman" panose="02020603050405020304" pitchFamily="18" charset="0"/>
              </a:rPr>
              <a:t>float 	nota;</a:t>
            </a:r>
            <a:endParaRPr lang="pt-BR" sz="2000" dirty="0">
              <a:effectLst/>
              <a:latin typeface="Cambria" panose="02040503050406030204" pitchFamily="18" charset="0"/>
              <a:ea typeface="Times New Roman" panose="02020603050405020304" pitchFamily="18" charset="0"/>
              <a:cs typeface="Times New Roman" panose="02020603050405020304" pitchFamily="18" charset="0"/>
            </a:endParaRPr>
          </a:p>
          <a:p>
            <a:pPr marL="540385"/>
            <a:r>
              <a:rPr lang="en-US" sz="2000" dirty="0">
                <a:effectLst/>
                <a:latin typeface="Cambria" panose="02040503050406030204" pitchFamily="18" charset="0"/>
                <a:ea typeface="Times New Roman" panose="02020603050405020304" pitchFamily="18" charset="0"/>
                <a:cs typeface="Times New Roman" panose="02020603050405020304" pitchFamily="18" charset="0"/>
              </a:rPr>
              <a:t> 	}agenda;</a:t>
            </a:r>
            <a:endParaRPr lang="pt-BR" sz="2000" dirty="0">
              <a:effectLst/>
              <a:latin typeface="Cambria" panose="02040503050406030204" pitchFamily="18" charset="0"/>
              <a:ea typeface="Times New Roman" panose="02020603050405020304" pitchFamily="18" charset="0"/>
              <a:cs typeface="Times New Roman" panose="02020603050405020304" pitchFamily="18" charset="0"/>
            </a:endParaRPr>
          </a:p>
          <a:p>
            <a:pPr indent="449580"/>
            <a:endParaRPr lang="pt-BR" sz="2000" dirty="0">
              <a:effectLst/>
              <a:latin typeface="Cambria" panose="02040503050406030204" pitchFamily="18" charset="0"/>
              <a:ea typeface="Times New Roman" panose="02020603050405020304" pitchFamily="18" charset="0"/>
              <a:cs typeface="Times New Roman" panose="02020603050405020304" pitchFamily="18" charset="0"/>
            </a:endParaRPr>
          </a:p>
          <a:p>
            <a:r>
              <a:rPr lang="pt-BR" sz="2000" b="1" dirty="0"/>
              <a:t>agenda  *</a:t>
            </a:r>
            <a:r>
              <a:rPr lang="pt-BR" sz="2000" b="1" dirty="0" err="1"/>
              <a:t>pag</a:t>
            </a:r>
            <a:r>
              <a:rPr lang="pt-BR" sz="2000" b="1" dirty="0"/>
              <a:t>=NULL; </a:t>
            </a:r>
          </a:p>
          <a:p>
            <a:endParaRPr lang="pt-BR" sz="2000" b="1" dirty="0"/>
          </a:p>
          <a:p>
            <a:endParaRPr lang="pt-BR" sz="2000" b="1" dirty="0"/>
          </a:p>
          <a:p>
            <a:endParaRPr lang="pt-BR" sz="2000" b="1" dirty="0"/>
          </a:p>
          <a:p>
            <a:endParaRPr lang="pt-BR" sz="2000" b="1" dirty="0"/>
          </a:p>
          <a:p>
            <a:endParaRPr lang="pt-BR" sz="2000" dirty="0"/>
          </a:p>
          <a:p>
            <a:endParaRPr lang="pt-BR" sz="2000" dirty="0"/>
          </a:p>
          <a:p>
            <a:endParaRPr lang="pt-BR" dirty="0"/>
          </a:p>
          <a:p>
            <a:endParaRPr lang="pt-BR" dirty="0"/>
          </a:p>
          <a:p>
            <a:endParaRPr lang="pt-BR" dirty="0"/>
          </a:p>
        </p:txBody>
      </p:sp>
      <p:sp>
        <p:nvSpPr>
          <p:cNvPr id="26" name="CaixaDeTexto 25"/>
          <p:cNvSpPr txBox="1"/>
          <p:nvPr/>
        </p:nvSpPr>
        <p:spPr>
          <a:xfrm>
            <a:off x="6613742" y="1603870"/>
            <a:ext cx="643390" cy="369332"/>
          </a:xfrm>
          <a:prstGeom prst="rect">
            <a:avLst/>
          </a:prstGeom>
          <a:noFill/>
        </p:spPr>
        <p:txBody>
          <a:bodyPr wrap="square" rtlCol="0">
            <a:spAutoFit/>
          </a:bodyPr>
          <a:lstStyle/>
          <a:p>
            <a:r>
              <a:rPr lang="pt-BR" dirty="0"/>
              <a:t>12</a:t>
            </a:r>
          </a:p>
        </p:txBody>
      </p:sp>
      <p:sp>
        <p:nvSpPr>
          <p:cNvPr id="29" name="CaixaDeTexto 28"/>
          <p:cNvSpPr txBox="1"/>
          <p:nvPr/>
        </p:nvSpPr>
        <p:spPr>
          <a:xfrm>
            <a:off x="6636988" y="2756540"/>
            <a:ext cx="703067" cy="369332"/>
          </a:xfrm>
          <a:prstGeom prst="rect">
            <a:avLst/>
          </a:prstGeom>
          <a:noFill/>
        </p:spPr>
        <p:txBody>
          <a:bodyPr wrap="square" rtlCol="0">
            <a:spAutoFit/>
          </a:bodyPr>
          <a:lstStyle/>
          <a:p>
            <a:r>
              <a:rPr lang="pt-BR" dirty="0"/>
              <a:t>90</a:t>
            </a:r>
          </a:p>
        </p:txBody>
      </p:sp>
      <p:sp>
        <p:nvSpPr>
          <p:cNvPr id="32" name="CaixaDeTexto 31"/>
          <p:cNvSpPr txBox="1"/>
          <p:nvPr/>
        </p:nvSpPr>
        <p:spPr>
          <a:xfrm>
            <a:off x="6604231" y="3909267"/>
            <a:ext cx="643390" cy="369332"/>
          </a:xfrm>
          <a:prstGeom prst="rect">
            <a:avLst/>
          </a:prstGeom>
          <a:noFill/>
        </p:spPr>
        <p:txBody>
          <a:bodyPr wrap="square" rtlCol="0">
            <a:spAutoFit/>
          </a:bodyPr>
          <a:lstStyle/>
          <a:p>
            <a:r>
              <a:rPr lang="pt-BR" dirty="0"/>
              <a:t>7.5</a:t>
            </a:r>
          </a:p>
        </p:txBody>
      </p:sp>
      <p:grpSp>
        <p:nvGrpSpPr>
          <p:cNvPr id="6" name="Agrupar 5"/>
          <p:cNvGrpSpPr/>
          <p:nvPr/>
        </p:nvGrpSpPr>
        <p:grpSpPr>
          <a:xfrm>
            <a:off x="4874215" y="1233858"/>
            <a:ext cx="3227823" cy="5052406"/>
            <a:chOff x="5362834" y="1177855"/>
            <a:chExt cx="3227823" cy="5052406"/>
          </a:xfrm>
        </p:grpSpPr>
        <p:grpSp>
          <p:nvGrpSpPr>
            <p:cNvPr id="23" name="Agrupar 22"/>
            <p:cNvGrpSpPr/>
            <p:nvPr/>
          </p:nvGrpSpPr>
          <p:grpSpPr>
            <a:xfrm>
              <a:off x="6007764" y="1177855"/>
              <a:ext cx="1706223" cy="5052406"/>
              <a:chOff x="3720121" y="1330553"/>
              <a:chExt cx="1706223" cy="5052406"/>
            </a:xfrm>
          </p:grpSpPr>
          <p:sp>
            <p:nvSpPr>
              <p:cNvPr id="5" name="Retângulo 4"/>
              <p:cNvSpPr/>
              <p:nvPr/>
            </p:nvSpPr>
            <p:spPr>
              <a:xfrm>
                <a:off x="3732333" y="1330553"/>
                <a:ext cx="1679331" cy="50524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7" name="Retângulo 6"/>
              <p:cNvSpPr/>
              <p:nvPr/>
            </p:nvSpPr>
            <p:spPr>
              <a:xfrm>
                <a:off x="3747013" y="2180715"/>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8" name="Retângulo 7"/>
              <p:cNvSpPr/>
              <p:nvPr/>
            </p:nvSpPr>
            <p:spPr>
              <a:xfrm>
                <a:off x="3723323" y="1349166"/>
                <a:ext cx="1679331" cy="51782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1" name="Retângulo 10"/>
              <p:cNvSpPr/>
              <p:nvPr/>
            </p:nvSpPr>
            <p:spPr>
              <a:xfrm>
                <a:off x="3741093" y="2434183"/>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3" name="Retângulo 12"/>
              <p:cNvSpPr/>
              <p:nvPr/>
            </p:nvSpPr>
            <p:spPr>
              <a:xfrm>
                <a:off x="3741093" y="2707253"/>
                <a:ext cx="1679331" cy="5761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4" name="Retângulo 13"/>
              <p:cNvSpPr/>
              <p:nvPr/>
            </p:nvSpPr>
            <p:spPr>
              <a:xfrm>
                <a:off x="3741093" y="1888476"/>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5" name="Retângulo 14"/>
              <p:cNvSpPr/>
              <p:nvPr/>
            </p:nvSpPr>
            <p:spPr>
              <a:xfrm>
                <a:off x="3732333" y="3855864"/>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6" name="Retângulo 15"/>
              <p:cNvSpPr/>
              <p:nvPr/>
            </p:nvSpPr>
            <p:spPr>
              <a:xfrm>
                <a:off x="3729395" y="4127301"/>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7" name="Retângulo 16"/>
              <p:cNvSpPr/>
              <p:nvPr/>
            </p:nvSpPr>
            <p:spPr>
              <a:xfrm>
                <a:off x="3720121" y="4418870"/>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2" name="Retângulo 21"/>
              <p:cNvSpPr/>
              <p:nvPr/>
            </p:nvSpPr>
            <p:spPr>
              <a:xfrm>
                <a:off x="3735270" y="5694692"/>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sp>
          <p:nvSpPr>
            <p:cNvPr id="25" name="CaixaDeTexto 24"/>
            <p:cNvSpPr txBox="1"/>
            <p:nvPr/>
          </p:nvSpPr>
          <p:spPr>
            <a:xfrm>
              <a:off x="7668432" y="1258885"/>
              <a:ext cx="765108" cy="369332"/>
            </a:xfrm>
            <a:prstGeom prst="rect">
              <a:avLst/>
            </a:prstGeom>
            <a:noFill/>
          </p:spPr>
          <p:txBody>
            <a:bodyPr wrap="square" rtlCol="0">
              <a:spAutoFit/>
            </a:bodyPr>
            <a:lstStyle/>
            <a:p>
              <a:r>
                <a:rPr lang="pt-BR" dirty="0" err="1"/>
                <a:t>reg</a:t>
              </a:r>
              <a:endParaRPr lang="pt-BR" dirty="0"/>
            </a:p>
          </p:txBody>
        </p:sp>
        <p:sp>
          <p:nvSpPr>
            <p:cNvPr id="28" name="CaixaDeTexto 27"/>
            <p:cNvSpPr txBox="1"/>
            <p:nvPr/>
          </p:nvSpPr>
          <p:spPr>
            <a:xfrm>
              <a:off x="7524098" y="1947087"/>
              <a:ext cx="915194" cy="369332"/>
            </a:xfrm>
            <a:prstGeom prst="rect">
              <a:avLst/>
            </a:prstGeom>
            <a:noFill/>
          </p:spPr>
          <p:txBody>
            <a:bodyPr wrap="square" rtlCol="0">
              <a:spAutoFit/>
            </a:bodyPr>
            <a:lstStyle/>
            <a:p>
              <a:r>
                <a:rPr lang="pt-BR" dirty="0"/>
                <a:t>   nome</a:t>
              </a:r>
            </a:p>
          </p:txBody>
        </p:sp>
        <p:sp>
          <p:nvSpPr>
            <p:cNvPr id="30" name="Chave Direita 29"/>
            <p:cNvSpPr/>
            <p:nvPr/>
          </p:nvSpPr>
          <p:spPr>
            <a:xfrm>
              <a:off x="8278762" y="1243689"/>
              <a:ext cx="311895" cy="1873196"/>
            </a:xfrm>
            <a:prstGeom prst="rightBrace">
              <a:avLst/>
            </a:prstGeom>
            <a:ln>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pt-BR" dirty="0"/>
            </a:p>
          </p:txBody>
        </p:sp>
        <p:sp>
          <p:nvSpPr>
            <p:cNvPr id="33" name="CaixaDeTexto 32"/>
            <p:cNvSpPr txBox="1"/>
            <p:nvPr/>
          </p:nvSpPr>
          <p:spPr>
            <a:xfrm>
              <a:off x="5362834" y="1177855"/>
              <a:ext cx="781443" cy="384721"/>
            </a:xfrm>
            <a:prstGeom prst="rect">
              <a:avLst/>
            </a:prstGeom>
            <a:noFill/>
          </p:spPr>
          <p:txBody>
            <a:bodyPr wrap="square" rtlCol="0">
              <a:spAutoFit/>
            </a:bodyPr>
            <a:lstStyle/>
            <a:p>
              <a:r>
                <a:rPr lang="pt-BR" sz="1900" dirty="0"/>
                <a:t>1000</a:t>
              </a:r>
            </a:p>
          </p:txBody>
        </p:sp>
      </p:grpSp>
      <p:sp>
        <p:nvSpPr>
          <p:cNvPr id="50" name="CaixaDeTexto 49"/>
          <p:cNvSpPr txBox="1"/>
          <p:nvPr/>
        </p:nvSpPr>
        <p:spPr>
          <a:xfrm>
            <a:off x="5787303" y="896296"/>
            <a:ext cx="1744869" cy="369332"/>
          </a:xfrm>
          <a:prstGeom prst="rect">
            <a:avLst/>
          </a:prstGeom>
          <a:noFill/>
        </p:spPr>
        <p:txBody>
          <a:bodyPr wrap="square" rtlCol="0">
            <a:spAutoFit/>
          </a:bodyPr>
          <a:lstStyle/>
          <a:p>
            <a:r>
              <a:rPr lang="pt-BR" dirty="0"/>
              <a:t>Memória</a:t>
            </a:r>
          </a:p>
        </p:txBody>
      </p:sp>
      <p:cxnSp>
        <p:nvCxnSpPr>
          <p:cNvPr id="35" name="Conector reto 34"/>
          <p:cNvCxnSpPr/>
          <p:nvPr/>
        </p:nvCxnSpPr>
        <p:spPr>
          <a:xfrm>
            <a:off x="5288538" y="3208913"/>
            <a:ext cx="2364143" cy="10482"/>
          </a:xfrm>
          <a:prstGeom prst="line">
            <a:avLst/>
          </a:prstGeom>
          <a:ln>
            <a:solidFill>
              <a:srgbClr val="92D050"/>
            </a:solidFill>
            <a:prstDash val="sysDash"/>
          </a:ln>
        </p:spPr>
        <p:style>
          <a:lnRef idx="2">
            <a:schemeClr val="accent1"/>
          </a:lnRef>
          <a:fillRef idx="0">
            <a:schemeClr val="accent1"/>
          </a:fillRef>
          <a:effectRef idx="1">
            <a:schemeClr val="accent1"/>
          </a:effectRef>
          <a:fontRef idx="minor">
            <a:schemeClr val="tx1"/>
          </a:fontRef>
        </p:style>
      </p:cxnSp>
      <p:sp>
        <p:nvSpPr>
          <p:cNvPr id="38" name="CaixaDeTexto 37"/>
          <p:cNvSpPr txBox="1"/>
          <p:nvPr/>
        </p:nvSpPr>
        <p:spPr>
          <a:xfrm>
            <a:off x="5288537" y="5520408"/>
            <a:ext cx="2788193" cy="369332"/>
          </a:xfrm>
          <a:prstGeom prst="rect">
            <a:avLst/>
          </a:prstGeom>
          <a:noFill/>
        </p:spPr>
        <p:txBody>
          <a:bodyPr wrap="square" rtlCol="0">
            <a:spAutoFit/>
          </a:bodyPr>
          <a:lstStyle/>
          <a:p>
            <a:r>
              <a:rPr lang="pt-BR" dirty="0"/>
              <a:t>    NULL    1000          </a:t>
            </a:r>
            <a:r>
              <a:rPr lang="pt-BR" dirty="0" err="1"/>
              <a:t>pag</a:t>
            </a:r>
            <a:endParaRPr lang="pt-BR" dirty="0"/>
          </a:p>
        </p:txBody>
      </p:sp>
      <p:cxnSp>
        <p:nvCxnSpPr>
          <p:cNvPr id="37" name="Conector reto 36"/>
          <p:cNvCxnSpPr/>
          <p:nvPr/>
        </p:nvCxnSpPr>
        <p:spPr>
          <a:xfrm>
            <a:off x="5680964" y="5558658"/>
            <a:ext cx="316402" cy="35762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4" name="Conector de Seta Reta 43"/>
          <p:cNvCxnSpPr/>
          <p:nvPr/>
        </p:nvCxnSpPr>
        <p:spPr>
          <a:xfrm>
            <a:off x="4015667" y="1404414"/>
            <a:ext cx="817685"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6" name="CaixaDeTexto 45"/>
          <p:cNvSpPr txBox="1"/>
          <p:nvPr/>
        </p:nvSpPr>
        <p:spPr>
          <a:xfrm>
            <a:off x="3918158" y="1085450"/>
            <a:ext cx="915194" cy="369332"/>
          </a:xfrm>
          <a:prstGeom prst="rect">
            <a:avLst/>
          </a:prstGeom>
          <a:noFill/>
        </p:spPr>
        <p:txBody>
          <a:bodyPr wrap="square" rtlCol="0">
            <a:spAutoFit/>
          </a:bodyPr>
          <a:lstStyle/>
          <a:p>
            <a:r>
              <a:rPr lang="pt-BR" dirty="0"/>
              <a:t>   </a:t>
            </a:r>
            <a:r>
              <a:rPr lang="pt-BR" dirty="0" err="1"/>
              <a:t>pag</a:t>
            </a:r>
            <a:endParaRPr lang="pt-BR" dirty="0"/>
          </a:p>
        </p:txBody>
      </p:sp>
      <p:sp>
        <p:nvSpPr>
          <p:cNvPr id="47" name="Chave Direita 46"/>
          <p:cNvSpPr/>
          <p:nvPr/>
        </p:nvSpPr>
        <p:spPr>
          <a:xfrm>
            <a:off x="7784547" y="3272249"/>
            <a:ext cx="311895" cy="1873195"/>
          </a:xfrm>
          <a:prstGeom prst="rightBrace">
            <a:avLst/>
          </a:prstGeom>
          <a:ln>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pt-BR"/>
          </a:p>
        </p:txBody>
      </p:sp>
      <p:sp>
        <p:nvSpPr>
          <p:cNvPr id="48" name="CaixaDeTexto 47"/>
          <p:cNvSpPr txBox="1"/>
          <p:nvPr/>
        </p:nvSpPr>
        <p:spPr>
          <a:xfrm>
            <a:off x="7191278" y="3928135"/>
            <a:ext cx="765108" cy="369332"/>
          </a:xfrm>
          <a:prstGeom prst="rect">
            <a:avLst/>
          </a:prstGeom>
          <a:noFill/>
        </p:spPr>
        <p:txBody>
          <a:bodyPr wrap="square" rtlCol="0">
            <a:spAutoFit/>
          </a:bodyPr>
          <a:lstStyle/>
          <a:p>
            <a:r>
              <a:rPr lang="pt-BR" dirty="0"/>
              <a:t>nome</a:t>
            </a:r>
          </a:p>
        </p:txBody>
      </p:sp>
      <p:sp>
        <p:nvSpPr>
          <p:cNvPr id="49" name="CaixaDeTexto 48"/>
          <p:cNvSpPr txBox="1"/>
          <p:nvPr/>
        </p:nvSpPr>
        <p:spPr>
          <a:xfrm>
            <a:off x="7134115" y="3298373"/>
            <a:ext cx="799898" cy="369332"/>
          </a:xfrm>
          <a:prstGeom prst="rect">
            <a:avLst/>
          </a:prstGeom>
          <a:noFill/>
        </p:spPr>
        <p:txBody>
          <a:bodyPr wrap="square" rtlCol="0">
            <a:spAutoFit/>
          </a:bodyPr>
          <a:lstStyle/>
          <a:p>
            <a:r>
              <a:rPr lang="pt-BR" dirty="0"/>
              <a:t> </a:t>
            </a:r>
            <a:r>
              <a:rPr lang="pt-BR" dirty="0" err="1"/>
              <a:t>reg</a:t>
            </a:r>
            <a:endParaRPr lang="pt-BR" dirty="0"/>
          </a:p>
        </p:txBody>
      </p:sp>
      <p:cxnSp>
        <p:nvCxnSpPr>
          <p:cNvPr id="51" name="Conector reto 50"/>
          <p:cNvCxnSpPr/>
          <p:nvPr/>
        </p:nvCxnSpPr>
        <p:spPr>
          <a:xfrm>
            <a:off x="5228809" y="5165345"/>
            <a:ext cx="2364143" cy="10482"/>
          </a:xfrm>
          <a:prstGeom prst="line">
            <a:avLst/>
          </a:prstGeom>
          <a:ln>
            <a:solidFill>
              <a:srgbClr val="92D050"/>
            </a:solidFill>
            <a:prstDash val="sysDash"/>
          </a:ln>
        </p:spPr>
        <p:style>
          <a:lnRef idx="2">
            <a:schemeClr val="accent1"/>
          </a:lnRef>
          <a:fillRef idx="0">
            <a:schemeClr val="accent1"/>
          </a:fillRef>
          <a:effectRef idx="1">
            <a:schemeClr val="accent1"/>
          </a:effectRef>
          <a:fontRef idx="minor">
            <a:schemeClr val="tx1"/>
          </a:fontRef>
        </p:style>
      </p:cxnSp>
      <p:sp>
        <p:nvSpPr>
          <p:cNvPr id="53" name="CaixaDeTexto 52"/>
          <p:cNvSpPr txBox="1"/>
          <p:nvPr/>
        </p:nvSpPr>
        <p:spPr>
          <a:xfrm>
            <a:off x="4903155" y="1758432"/>
            <a:ext cx="781443" cy="1261884"/>
          </a:xfrm>
          <a:prstGeom prst="rect">
            <a:avLst/>
          </a:prstGeom>
          <a:noFill/>
        </p:spPr>
        <p:txBody>
          <a:bodyPr wrap="square" rtlCol="0">
            <a:spAutoFit/>
          </a:bodyPr>
          <a:lstStyle/>
          <a:p>
            <a:r>
              <a:rPr lang="pt-BR" sz="1900" dirty="0"/>
              <a:t>1004</a:t>
            </a:r>
          </a:p>
          <a:p>
            <a:endParaRPr lang="pt-BR" sz="1900" dirty="0"/>
          </a:p>
          <a:p>
            <a:endParaRPr lang="pt-BR" sz="1900" dirty="0"/>
          </a:p>
          <a:p>
            <a:r>
              <a:rPr lang="pt-BR" sz="1900" dirty="0"/>
              <a:t>1084</a:t>
            </a:r>
          </a:p>
        </p:txBody>
      </p:sp>
      <p:sp>
        <p:nvSpPr>
          <p:cNvPr id="45" name="CaixaDeTexto 44">
            <a:extLst>
              <a:ext uri="{FF2B5EF4-FFF2-40B4-BE49-F238E27FC236}">
                <a16:creationId xmlns:a16="http://schemas.microsoft.com/office/drawing/2014/main" id="{130C012F-F32F-4E28-B8E3-D36AED4B1A1E}"/>
              </a:ext>
            </a:extLst>
          </p:cNvPr>
          <p:cNvSpPr txBox="1"/>
          <p:nvPr/>
        </p:nvSpPr>
        <p:spPr>
          <a:xfrm>
            <a:off x="7023083" y="2635470"/>
            <a:ext cx="915194" cy="369332"/>
          </a:xfrm>
          <a:prstGeom prst="rect">
            <a:avLst/>
          </a:prstGeom>
          <a:noFill/>
        </p:spPr>
        <p:txBody>
          <a:bodyPr wrap="square" rtlCol="0">
            <a:spAutoFit/>
          </a:bodyPr>
          <a:lstStyle/>
          <a:p>
            <a:r>
              <a:rPr lang="pt-BR" dirty="0"/>
              <a:t>   nota</a:t>
            </a:r>
          </a:p>
        </p:txBody>
      </p:sp>
      <p:sp>
        <p:nvSpPr>
          <p:cNvPr id="54" name="Retângulo 53">
            <a:extLst>
              <a:ext uri="{FF2B5EF4-FFF2-40B4-BE49-F238E27FC236}">
                <a16:creationId xmlns:a16="http://schemas.microsoft.com/office/drawing/2014/main" id="{05A28991-22D3-4FD2-97B2-988BF4771460}"/>
              </a:ext>
            </a:extLst>
          </p:cNvPr>
          <p:cNvSpPr/>
          <p:nvPr/>
        </p:nvSpPr>
        <p:spPr>
          <a:xfrm>
            <a:off x="5531099" y="3233828"/>
            <a:ext cx="1679331" cy="51782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dirty="0"/>
          </a:p>
        </p:txBody>
      </p:sp>
      <p:sp>
        <p:nvSpPr>
          <p:cNvPr id="55" name="Retângulo 54">
            <a:extLst>
              <a:ext uri="{FF2B5EF4-FFF2-40B4-BE49-F238E27FC236}">
                <a16:creationId xmlns:a16="http://schemas.microsoft.com/office/drawing/2014/main" id="{5EF1B1CB-A3E3-4F82-BF27-A2D3BB93C3C1}"/>
              </a:ext>
            </a:extLst>
          </p:cNvPr>
          <p:cNvSpPr/>
          <p:nvPr/>
        </p:nvSpPr>
        <p:spPr>
          <a:xfrm>
            <a:off x="5519145" y="4615254"/>
            <a:ext cx="1679331" cy="51782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56" name="CaixaDeTexto 55">
            <a:extLst>
              <a:ext uri="{FF2B5EF4-FFF2-40B4-BE49-F238E27FC236}">
                <a16:creationId xmlns:a16="http://schemas.microsoft.com/office/drawing/2014/main" id="{CDBB46FC-8AB6-4B2B-9E41-B82E2B43FC13}"/>
              </a:ext>
            </a:extLst>
          </p:cNvPr>
          <p:cNvSpPr txBox="1"/>
          <p:nvPr/>
        </p:nvSpPr>
        <p:spPr>
          <a:xfrm>
            <a:off x="7192924" y="4662678"/>
            <a:ext cx="765108" cy="369332"/>
          </a:xfrm>
          <a:prstGeom prst="rect">
            <a:avLst/>
          </a:prstGeom>
          <a:noFill/>
        </p:spPr>
        <p:txBody>
          <a:bodyPr wrap="square" rtlCol="0">
            <a:spAutoFit/>
          </a:bodyPr>
          <a:lstStyle/>
          <a:p>
            <a:r>
              <a:rPr lang="pt-BR" dirty="0"/>
              <a:t>nota</a:t>
            </a:r>
          </a:p>
        </p:txBody>
      </p:sp>
      <p:sp>
        <p:nvSpPr>
          <p:cNvPr id="57" name="CaixaDeTexto 56">
            <a:extLst>
              <a:ext uri="{FF2B5EF4-FFF2-40B4-BE49-F238E27FC236}">
                <a16:creationId xmlns:a16="http://schemas.microsoft.com/office/drawing/2014/main" id="{CF8D14C6-18EE-4EC8-A468-226D16235B35}"/>
              </a:ext>
            </a:extLst>
          </p:cNvPr>
          <p:cNvSpPr txBox="1"/>
          <p:nvPr/>
        </p:nvSpPr>
        <p:spPr>
          <a:xfrm>
            <a:off x="8102038" y="4034328"/>
            <a:ext cx="970855" cy="369332"/>
          </a:xfrm>
          <a:prstGeom prst="rect">
            <a:avLst/>
          </a:prstGeom>
          <a:noFill/>
        </p:spPr>
        <p:txBody>
          <a:bodyPr wrap="square" rtlCol="0">
            <a:spAutoFit/>
          </a:bodyPr>
          <a:lstStyle/>
          <a:p>
            <a:r>
              <a:rPr lang="pt-BR" dirty="0"/>
              <a:t>aluno 2</a:t>
            </a:r>
          </a:p>
        </p:txBody>
      </p:sp>
      <p:sp>
        <p:nvSpPr>
          <p:cNvPr id="58" name="CaixaDeTexto 57">
            <a:extLst>
              <a:ext uri="{FF2B5EF4-FFF2-40B4-BE49-F238E27FC236}">
                <a16:creationId xmlns:a16="http://schemas.microsoft.com/office/drawing/2014/main" id="{87854C2E-15C2-4A62-A3FE-1E145C42C1EC}"/>
              </a:ext>
            </a:extLst>
          </p:cNvPr>
          <p:cNvSpPr txBox="1"/>
          <p:nvPr/>
        </p:nvSpPr>
        <p:spPr>
          <a:xfrm>
            <a:off x="8169571" y="2036806"/>
            <a:ext cx="903323" cy="369332"/>
          </a:xfrm>
          <a:prstGeom prst="rect">
            <a:avLst/>
          </a:prstGeom>
          <a:noFill/>
        </p:spPr>
        <p:txBody>
          <a:bodyPr wrap="square" rtlCol="0">
            <a:spAutoFit/>
          </a:bodyPr>
          <a:lstStyle/>
          <a:p>
            <a:r>
              <a:rPr lang="pt-BR" dirty="0"/>
              <a:t>aluno 1</a:t>
            </a:r>
          </a:p>
        </p:txBody>
      </p:sp>
    </p:spTree>
    <p:extLst>
      <p:ext uri="{BB962C8B-B14F-4D97-AF65-F5344CB8AC3E}">
        <p14:creationId xmlns:p14="http://schemas.microsoft.com/office/powerpoint/2010/main" val="2055269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p:cNvSpPr/>
          <p:nvPr/>
        </p:nvSpPr>
        <p:spPr>
          <a:xfrm>
            <a:off x="1793289" y="2623127"/>
            <a:ext cx="7350711" cy="2357246"/>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 name="Title 1"/>
          <p:cNvSpPr>
            <a:spLocks noGrp="1"/>
          </p:cNvSpPr>
          <p:nvPr>
            <p:ph type="title" idx="4294967295"/>
          </p:nvPr>
        </p:nvSpPr>
        <p:spPr>
          <a:xfrm>
            <a:off x="3431177" y="2895600"/>
            <a:ext cx="5712823" cy="533400"/>
          </a:xfrm>
        </p:spPr>
        <p:txBody>
          <a:bodyPr>
            <a:noAutofit/>
          </a:bodyPr>
          <a:lstStyle/>
          <a:p>
            <a:pPr algn="r"/>
            <a:r>
              <a:rPr lang="en-US" altLang="ko-KR" sz="2000" b="1" dirty="0">
                <a:solidFill>
                  <a:schemeClr val="bg1"/>
                </a:solidFill>
              </a:rPr>
              <a:t>PROGRAMAÇÃO ESTRUTURADA  - TEORIA</a:t>
            </a:r>
            <a:br>
              <a:rPr lang="en-US" altLang="ko-KR" sz="2000" b="1" dirty="0">
                <a:solidFill>
                  <a:schemeClr val="bg1"/>
                </a:solidFill>
              </a:rPr>
            </a:br>
            <a:endParaRPr lang="ko-KR" altLang="en-US" sz="2000" b="1" dirty="0">
              <a:solidFill>
                <a:schemeClr val="bg1"/>
              </a:solidFill>
            </a:endParaRPr>
          </a:p>
        </p:txBody>
      </p:sp>
      <p:sp>
        <p:nvSpPr>
          <p:cNvPr id="6" name="Text Placeholder 4">
            <a:extLst>
              <a:ext uri="{FF2B5EF4-FFF2-40B4-BE49-F238E27FC236}">
                <a16:creationId xmlns:a16="http://schemas.microsoft.com/office/drawing/2014/main" id="{B2273306-509A-4420-AC54-AE3BD0ECCE96}"/>
              </a:ext>
            </a:extLst>
          </p:cNvPr>
          <p:cNvSpPr txBox="1">
            <a:spLocks/>
          </p:cNvSpPr>
          <p:nvPr/>
        </p:nvSpPr>
        <p:spPr>
          <a:xfrm>
            <a:off x="1718336" y="3544309"/>
            <a:ext cx="7425664" cy="263525"/>
          </a:xfrm>
          <a:prstGeom prst="rect">
            <a:avLst/>
          </a:prstGeom>
        </p:spPr>
        <p:txBody>
          <a:bodyPr vert="horz" lIns="91440" tIns="45720" rIns="91440" bIns="45720" rtlCol="0">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altLang="ko-KR" sz="1800" b="1" dirty="0" err="1">
                <a:solidFill>
                  <a:schemeClr val="bg1"/>
                </a:solidFill>
              </a:rPr>
              <a:t>Capítulo</a:t>
            </a:r>
            <a:r>
              <a:rPr lang="en-US" altLang="ko-KR" sz="1800" b="1" dirty="0">
                <a:solidFill>
                  <a:schemeClr val="bg1"/>
                </a:solidFill>
              </a:rPr>
              <a:t> 8 – Estruturas </a:t>
            </a:r>
            <a:r>
              <a:rPr lang="en-US" altLang="ko-KR" sz="1800" b="1" dirty="0" err="1">
                <a:solidFill>
                  <a:schemeClr val="bg1"/>
                </a:solidFill>
              </a:rPr>
              <a:t>Complexas</a:t>
            </a:r>
            <a:endParaRPr lang="en-US" altLang="ko-KR" sz="1800" b="1" dirty="0">
              <a:solidFill>
                <a:schemeClr val="bg1"/>
              </a:solidFill>
            </a:endParaRPr>
          </a:p>
          <a:p>
            <a:pPr marL="0" indent="0" algn="r">
              <a:buFont typeface="Arial" pitchFamily="34" charset="0"/>
              <a:buNone/>
            </a:pPr>
            <a:endParaRPr lang="en-US" altLang="ko-KR" sz="1800" b="1" dirty="0">
              <a:solidFill>
                <a:schemeClr val="bg1"/>
              </a:solidFill>
            </a:endParaRPr>
          </a:p>
        </p:txBody>
      </p:sp>
    </p:spTree>
    <p:extLst>
      <p:ext uri="{BB962C8B-B14F-4D97-AF65-F5344CB8AC3E}">
        <p14:creationId xmlns:p14="http://schemas.microsoft.com/office/powerpoint/2010/main" val="249220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177855"/>
            <a:ext cx="8229600" cy="5205104"/>
          </a:xfrm>
        </p:spPr>
        <p:txBody>
          <a:bodyPr>
            <a:normAutofit/>
          </a:bodyPr>
          <a:lstStyle/>
          <a:p>
            <a:r>
              <a:rPr lang="pt-BR" b="1" dirty="0">
                <a:solidFill>
                  <a:srgbClr val="00B0F0"/>
                </a:solidFill>
              </a:rPr>
              <a:t>Estruturas</a:t>
            </a:r>
            <a:r>
              <a:rPr lang="en-US" b="1" dirty="0">
                <a:solidFill>
                  <a:srgbClr val="00B0F0"/>
                </a:solidFill>
              </a:rPr>
              <a:t> e Ponteiros</a:t>
            </a:r>
            <a:endParaRPr lang="pt-BR" b="1" dirty="0">
              <a:solidFill>
                <a:srgbClr val="00B0F0"/>
              </a:solidFill>
            </a:endParaRPr>
          </a:p>
          <a:p>
            <a:pPr algn="just"/>
            <a:r>
              <a:rPr lang="en-US" dirty="0"/>
              <a:t>Podemos declarar ponteiros que apontem para estruturas e também usar ponteiros como membros de estruturas, ou ambos.</a:t>
            </a:r>
          </a:p>
          <a:p>
            <a:pPr algn="just"/>
            <a:endParaRPr lang="en-US" sz="2500" dirty="0"/>
          </a:p>
          <a:p>
            <a:r>
              <a:rPr lang="en-US" b="1" dirty="0">
                <a:solidFill>
                  <a:srgbClr val="00B0F0"/>
                </a:solidFill>
              </a:rPr>
              <a:t>Ponteiros para Estruturas</a:t>
            </a:r>
            <a:endParaRPr lang="pt-BR" b="1" dirty="0">
              <a:solidFill>
                <a:srgbClr val="00B0F0"/>
              </a:solidFill>
            </a:endParaRPr>
          </a:p>
          <a:p>
            <a:pPr algn="just"/>
            <a:r>
              <a:rPr lang="pt-BR" dirty="0"/>
              <a:t>Os ponteiros para estruturas geralmente são usados para passar uma estrutura como argumento para uma função. Além disso, os ponteiros para estruturas também são usados em um método muito poderoso de armazenagem de dados conhecido como </a:t>
            </a:r>
            <a:r>
              <a:rPr lang="pt-BR" dirty="0">
                <a:solidFill>
                  <a:srgbClr val="00B0F0"/>
                </a:solidFill>
              </a:rPr>
              <a:t>listas encadeadas</a:t>
            </a:r>
            <a:r>
              <a:rPr lang="pt-BR" dirty="0"/>
              <a:t>.</a:t>
            </a:r>
          </a:p>
          <a:p>
            <a:pPr>
              <a:lnSpc>
                <a:spcPct val="150000"/>
              </a:lnSpc>
            </a:pPr>
            <a:endParaRPr lang="pt-BR" sz="2000" dirty="0"/>
          </a:p>
        </p:txBody>
      </p:sp>
      <p:sp>
        <p:nvSpPr>
          <p:cNvPr id="4" name="Rectangle 2"/>
          <p:cNvSpPr txBox="1">
            <a:spLocks noChangeArrowheads="1"/>
          </p:cNvSpPr>
          <p:nvPr/>
        </p:nvSpPr>
        <p:spPr>
          <a:xfrm>
            <a:off x="317376" y="26063"/>
            <a:ext cx="8509247" cy="1143000"/>
          </a:xfrm>
          <a:prstGeom prst="rect">
            <a:avLst/>
          </a:prstGeom>
        </p:spPr>
        <p:txBody>
          <a:bodyPr vert="horz" lIns="91440" tIns="45720" rIns="91440" bIns="45720" rtlCol="0" anchor="ctr">
            <a:normAutofit/>
          </a:bodyPr>
          <a:lstStyle/>
          <a:p>
            <a:pPr lvl="0" algn="ctr" defTabSz="342892">
              <a:spcBef>
                <a:spcPct val="0"/>
              </a:spcBef>
              <a:defRPr/>
            </a:pPr>
            <a:r>
              <a:rPr lang="pt-BR" sz="4000" dirty="0">
                <a:solidFill>
                  <a:srgbClr val="00457C"/>
                </a:solidFill>
                <a:latin typeface="Arial" panose="020B0604020202020204" pitchFamily="34" charset="0"/>
                <a:cs typeface="Arial" panose="020B0604020202020204" pitchFamily="34" charset="0"/>
              </a:rPr>
              <a:t>Estruturas Complexas</a:t>
            </a:r>
            <a:endParaRPr kumimoji="0" lang="pt-BR" sz="4000" b="0" i="0" u="none" strike="noStrike" kern="1200" cap="none" spc="0" normalizeH="0" baseline="0" noProof="0" dirty="0">
              <a:ln>
                <a:noFill/>
              </a:ln>
              <a:solidFill>
                <a:schemeClr val="accent5">
                  <a:lumMod val="75000"/>
                </a:schemeClr>
              </a:solidFill>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val="2465520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317376" y="967154"/>
            <a:ext cx="8369423" cy="5415805"/>
          </a:xfrm>
        </p:spPr>
        <p:txBody>
          <a:bodyPr>
            <a:normAutofit fontScale="85000" lnSpcReduction="20000"/>
          </a:bodyPr>
          <a:lstStyle/>
          <a:p>
            <a:r>
              <a:rPr lang="en-US" b="1" dirty="0">
                <a:solidFill>
                  <a:srgbClr val="00B0F0"/>
                </a:solidFill>
              </a:rPr>
              <a:t>Ponteiros para Estruturas</a:t>
            </a:r>
            <a:endParaRPr lang="pt-BR" b="1" dirty="0">
              <a:solidFill>
                <a:srgbClr val="00B0F0"/>
              </a:solidFill>
            </a:endParaRPr>
          </a:p>
          <a:p>
            <a:r>
              <a:rPr lang="pt-BR" dirty="0"/>
              <a:t>Como um programa pode criar e usar ponteiros para estruturas? </a:t>
            </a:r>
          </a:p>
          <a:p>
            <a:r>
              <a:rPr lang="pt-BR" dirty="0"/>
              <a:t>Em primeiro lugar, devemos definir uma estrutura.</a:t>
            </a:r>
          </a:p>
          <a:p>
            <a:endParaRPr lang="pt-BR" dirty="0"/>
          </a:p>
          <a:p>
            <a:r>
              <a:rPr lang="pt-BR" dirty="0"/>
              <a:t>Exemplo:</a:t>
            </a:r>
          </a:p>
          <a:p>
            <a:r>
              <a:rPr lang="pt-BR" dirty="0"/>
              <a:t>struct peça {</a:t>
            </a:r>
          </a:p>
          <a:p>
            <a:r>
              <a:rPr lang="pt-BR" dirty="0"/>
              <a:t>	int		numero;</a:t>
            </a:r>
          </a:p>
          <a:p>
            <a:r>
              <a:rPr lang="pt-BR" dirty="0"/>
              <a:t>	char	nome[10];</a:t>
            </a:r>
          </a:p>
          <a:p>
            <a:r>
              <a:rPr lang="pt-BR" dirty="0"/>
              <a:t>	};</a:t>
            </a:r>
          </a:p>
          <a:p>
            <a:endParaRPr lang="pt-BR" dirty="0"/>
          </a:p>
          <a:p>
            <a:r>
              <a:rPr lang="pt-BR" dirty="0"/>
              <a:t>A seguir, devemos declarar um ponteiro para o tipo peça.</a:t>
            </a:r>
          </a:p>
          <a:p>
            <a:r>
              <a:rPr lang="pt-BR" dirty="0"/>
              <a:t> </a:t>
            </a:r>
          </a:p>
          <a:p>
            <a:r>
              <a:rPr lang="pt-BR" dirty="0"/>
              <a:t>struct peça	*p_peça;</a:t>
            </a:r>
          </a:p>
          <a:p>
            <a:r>
              <a:rPr lang="pt-BR" dirty="0"/>
              <a:t> </a:t>
            </a:r>
          </a:p>
          <a:p>
            <a:pPr marL="342900" indent="-342900">
              <a:buFont typeface="Wingdings" panose="05000000000000000000" pitchFamily="2" charset="2"/>
              <a:buChar char="Ø"/>
            </a:pPr>
            <a:r>
              <a:rPr lang="pt-BR" dirty="0">
                <a:solidFill>
                  <a:srgbClr val="00B0F0"/>
                </a:solidFill>
              </a:rPr>
              <a:t> </a:t>
            </a:r>
            <a:r>
              <a:rPr lang="pt-BR" b="1" dirty="0">
                <a:solidFill>
                  <a:srgbClr val="00B0F0"/>
                </a:solidFill>
              </a:rPr>
              <a:t>O operador de </a:t>
            </a:r>
            <a:r>
              <a:rPr lang="pt-BR" b="1" dirty="0" err="1">
                <a:solidFill>
                  <a:srgbClr val="00B0F0"/>
                </a:solidFill>
              </a:rPr>
              <a:t>indireção</a:t>
            </a:r>
            <a:r>
              <a:rPr lang="pt-BR" b="1" dirty="0">
                <a:solidFill>
                  <a:srgbClr val="00B0F0"/>
                </a:solidFill>
              </a:rPr>
              <a:t> (*) na declaração significa que </a:t>
            </a:r>
            <a:r>
              <a:rPr lang="pt-BR" b="1" i="1" dirty="0">
                <a:solidFill>
                  <a:srgbClr val="00B0F0"/>
                </a:solidFill>
              </a:rPr>
              <a:t>p_peça</a:t>
            </a:r>
            <a:r>
              <a:rPr lang="pt-BR" b="1" dirty="0">
                <a:solidFill>
                  <a:srgbClr val="00B0F0"/>
                </a:solidFill>
              </a:rPr>
              <a:t> é um ponteiro para o tipo </a:t>
            </a:r>
            <a:r>
              <a:rPr lang="pt-BR" b="1" i="1" dirty="0">
                <a:solidFill>
                  <a:srgbClr val="00B0F0"/>
                </a:solidFill>
              </a:rPr>
              <a:t>peça</a:t>
            </a:r>
            <a:r>
              <a:rPr lang="pt-BR" b="1" dirty="0">
                <a:solidFill>
                  <a:srgbClr val="00B0F0"/>
                </a:solidFill>
              </a:rPr>
              <a:t>, não uma instância da estrutura (variável) do tipo peça.</a:t>
            </a:r>
            <a:endParaRPr lang="pt-BR" dirty="0">
              <a:solidFill>
                <a:srgbClr val="00B0F0"/>
              </a:solidFill>
            </a:endParaRPr>
          </a:p>
          <a:p>
            <a:pPr marL="342900" indent="-342900">
              <a:lnSpc>
                <a:spcPct val="150000"/>
              </a:lnSpc>
              <a:buFont typeface="Arial" panose="020B0604020202020204" pitchFamily="34" charset="0"/>
              <a:buChar char="•"/>
            </a:pPr>
            <a:endParaRPr lang="pt-BR" sz="2000" dirty="0"/>
          </a:p>
        </p:txBody>
      </p:sp>
      <p:sp>
        <p:nvSpPr>
          <p:cNvPr id="4" name="Rectangle 2"/>
          <p:cNvSpPr txBox="1">
            <a:spLocks noChangeArrowheads="1"/>
          </p:cNvSpPr>
          <p:nvPr/>
        </p:nvSpPr>
        <p:spPr>
          <a:xfrm>
            <a:off x="317376" y="26063"/>
            <a:ext cx="8509247" cy="1143000"/>
          </a:xfrm>
          <a:prstGeom prst="rect">
            <a:avLst/>
          </a:prstGeom>
        </p:spPr>
        <p:txBody>
          <a:bodyPr vert="horz" lIns="91440" tIns="45720" rIns="91440" bIns="45720" rtlCol="0" anchor="ctr">
            <a:normAutofit/>
          </a:bodyPr>
          <a:lstStyle/>
          <a:p>
            <a:pPr lvl="0" algn="ctr" defTabSz="342892">
              <a:spcBef>
                <a:spcPct val="0"/>
              </a:spcBef>
              <a:defRPr/>
            </a:pPr>
            <a:r>
              <a:rPr lang="pt-BR" sz="4000" dirty="0">
                <a:solidFill>
                  <a:srgbClr val="00457C"/>
                </a:solidFill>
                <a:latin typeface="Arial" panose="020B0604020202020204" pitchFamily="34" charset="0"/>
                <a:cs typeface="Arial" panose="020B0604020202020204" pitchFamily="34" charset="0"/>
              </a:rPr>
              <a:t>Estruturas Complexas</a:t>
            </a:r>
            <a:endParaRPr kumimoji="0" lang="pt-BR" sz="4000" b="0" i="0" u="none" strike="noStrike" kern="1200" cap="none" spc="0" normalizeH="0" baseline="0" noProof="0" dirty="0">
              <a:ln>
                <a:noFill/>
              </a:ln>
              <a:solidFill>
                <a:schemeClr val="accent5">
                  <a:lumMod val="75000"/>
                </a:schemeClr>
              </a:solidFill>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val="11762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317376" y="967154"/>
            <a:ext cx="8369423" cy="5415805"/>
          </a:xfrm>
        </p:spPr>
        <p:txBody>
          <a:bodyPr>
            <a:normAutofit fontScale="85000" lnSpcReduction="10000"/>
          </a:bodyPr>
          <a:lstStyle/>
          <a:p>
            <a:r>
              <a:rPr lang="en-US" b="1" dirty="0">
                <a:solidFill>
                  <a:srgbClr val="00B0F0"/>
                </a:solidFill>
              </a:rPr>
              <a:t>Ponteiros para Estruturas</a:t>
            </a:r>
            <a:endParaRPr lang="pt-BR" b="1" dirty="0">
              <a:solidFill>
                <a:srgbClr val="00B0F0"/>
              </a:solidFill>
            </a:endParaRPr>
          </a:p>
          <a:p>
            <a:pPr algn="just"/>
            <a:r>
              <a:rPr lang="pt-BR" dirty="0"/>
              <a:t>O ponteiro já pode ser inicializado? </a:t>
            </a:r>
            <a:r>
              <a:rPr lang="pt-BR" dirty="0">
                <a:solidFill>
                  <a:srgbClr val="00B0F0"/>
                </a:solidFill>
              </a:rPr>
              <a:t>Não</a:t>
            </a:r>
            <a:r>
              <a:rPr lang="pt-BR" dirty="0"/>
              <a:t>, porque a estrutura peça foi definida, mas nenhuma instância (variável) dessa estrutura foi declarada ainda. Lembre-se que é a declaração, não a definição, que reserva espaço na memória para a armazenagem de um objeto de dados. Como o ponteiro precisa de um endereço na memória para o qual possa apontar, teremos que declarar uma variável do tipo peça antes que algo possa apontar para ela.</a:t>
            </a:r>
          </a:p>
          <a:p>
            <a:pPr algn="just"/>
            <a:r>
              <a:rPr lang="pt-BR" dirty="0"/>
              <a:t>Portanto, esta é a declaração:</a:t>
            </a:r>
          </a:p>
          <a:p>
            <a:pPr algn="just"/>
            <a:r>
              <a:rPr lang="pt-BR" dirty="0"/>
              <a:t> </a:t>
            </a:r>
          </a:p>
          <a:p>
            <a:r>
              <a:rPr lang="pt-BR" dirty="0"/>
              <a:t>struct peça	produto;</a:t>
            </a:r>
          </a:p>
          <a:p>
            <a:r>
              <a:rPr lang="pt-BR" dirty="0"/>
              <a:t> </a:t>
            </a:r>
          </a:p>
          <a:p>
            <a:r>
              <a:rPr lang="pt-BR" dirty="0"/>
              <a:t>Agora já podemos inicializar o ponteiro:</a:t>
            </a:r>
          </a:p>
          <a:p>
            <a:r>
              <a:rPr lang="pt-BR" dirty="0"/>
              <a:t> </a:t>
            </a:r>
          </a:p>
          <a:p>
            <a:r>
              <a:rPr lang="pt-BR" dirty="0"/>
              <a:t>p_peça  =  &amp;produto;</a:t>
            </a:r>
          </a:p>
          <a:p>
            <a:r>
              <a:rPr lang="pt-BR" dirty="0"/>
              <a:t> </a:t>
            </a:r>
          </a:p>
          <a:p>
            <a:r>
              <a:rPr lang="pt-BR" dirty="0"/>
              <a:t>Essa instrução atribui o endereço de produto a p_peça. A relação entre uma estrutura e um ponteiro para essa estrutura é mostrada na figura abaixo:</a:t>
            </a:r>
          </a:p>
          <a:p>
            <a:pPr marL="342900" indent="-342900">
              <a:lnSpc>
                <a:spcPct val="150000"/>
              </a:lnSpc>
              <a:buFont typeface="Arial" panose="020B0604020202020204" pitchFamily="34" charset="0"/>
              <a:buChar char="•"/>
            </a:pPr>
            <a:endParaRPr lang="pt-BR" sz="2000" dirty="0"/>
          </a:p>
        </p:txBody>
      </p:sp>
      <p:sp>
        <p:nvSpPr>
          <p:cNvPr id="4" name="Rectangle 2"/>
          <p:cNvSpPr txBox="1">
            <a:spLocks noChangeArrowheads="1"/>
          </p:cNvSpPr>
          <p:nvPr/>
        </p:nvSpPr>
        <p:spPr>
          <a:xfrm>
            <a:off x="317376" y="26063"/>
            <a:ext cx="8509247" cy="1143000"/>
          </a:xfrm>
          <a:prstGeom prst="rect">
            <a:avLst/>
          </a:prstGeom>
        </p:spPr>
        <p:txBody>
          <a:bodyPr vert="horz" lIns="91440" tIns="45720" rIns="91440" bIns="45720" rtlCol="0" anchor="ctr">
            <a:normAutofit/>
          </a:bodyPr>
          <a:lstStyle/>
          <a:p>
            <a:pPr lvl="0" algn="ctr" defTabSz="342892">
              <a:spcBef>
                <a:spcPct val="0"/>
              </a:spcBef>
              <a:defRPr/>
            </a:pPr>
            <a:r>
              <a:rPr lang="pt-BR" sz="4000" dirty="0">
                <a:solidFill>
                  <a:srgbClr val="00457C"/>
                </a:solidFill>
                <a:latin typeface="Arial" panose="020B0604020202020204" pitchFamily="34" charset="0"/>
                <a:cs typeface="Arial" panose="020B0604020202020204" pitchFamily="34" charset="0"/>
              </a:rPr>
              <a:t>Estruturas Complexas</a:t>
            </a:r>
            <a:endParaRPr kumimoji="0" lang="pt-BR" sz="4000" b="0" i="0" u="none" strike="noStrike" kern="1200" cap="none" spc="0" normalizeH="0" baseline="0" noProof="0" dirty="0">
              <a:ln>
                <a:noFill/>
              </a:ln>
              <a:solidFill>
                <a:schemeClr val="accent5">
                  <a:lumMod val="75000"/>
                </a:schemeClr>
              </a:solidFill>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val="4144022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177855"/>
            <a:ext cx="8229600" cy="5205104"/>
          </a:xfrm>
        </p:spPr>
        <p:txBody>
          <a:bodyPr>
            <a:normAutofit/>
          </a:bodyPr>
          <a:lstStyle/>
          <a:p>
            <a:endParaRPr lang="pt-BR" dirty="0"/>
          </a:p>
          <a:p>
            <a:pPr>
              <a:lnSpc>
                <a:spcPct val="150000"/>
              </a:lnSpc>
            </a:pPr>
            <a:endParaRPr lang="pt-BR" sz="2500" dirty="0"/>
          </a:p>
          <a:p>
            <a:pPr marL="342900" indent="-342900">
              <a:lnSpc>
                <a:spcPct val="150000"/>
              </a:lnSpc>
              <a:buFont typeface="Arial" panose="020B0604020202020204" pitchFamily="34" charset="0"/>
              <a:buChar char="•"/>
            </a:pPr>
            <a:endParaRPr lang="pt-BR" sz="2000" dirty="0"/>
          </a:p>
        </p:txBody>
      </p:sp>
      <p:sp>
        <p:nvSpPr>
          <p:cNvPr id="4" name="Rectangle 2"/>
          <p:cNvSpPr txBox="1">
            <a:spLocks noChangeArrowheads="1"/>
          </p:cNvSpPr>
          <p:nvPr/>
        </p:nvSpPr>
        <p:spPr>
          <a:xfrm>
            <a:off x="317376" y="26063"/>
            <a:ext cx="8509247" cy="794412"/>
          </a:xfrm>
          <a:prstGeom prst="rect">
            <a:avLst/>
          </a:prstGeom>
        </p:spPr>
        <p:txBody>
          <a:bodyPr vert="horz" lIns="91440" tIns="45720" rIns="91440" bIns="45720" rtlCol="0" anchor="ctr">
            <a:normAutofit/>
          </a:bodyPr>
          <a:lstStyle/>
          <a:p>
            <a:pPr lvl="0" algn="ctr" defTabSz="342892">
              <a:spcBef>
                <a:spcPct val="0"/>
              </a:spcBef>
              <a:defRPr/>
            </a:pPr>
            <a:r>
              <a:rPr lang="pt-BR" sz="4000" dirty="0">
                <a:solidFill>
                  <a:srgbClr val="00457C"/>
                </a:solidFill>
                <a:latin typeface="Arial" panose="020B0604020202020204" pitchFamily="34" charset="0"/>
                <a:cs typeface="Arial" panose="020B0604020202020204" pitchFamily="34" charset="0"/>
              </a:rPr>
              <a:t>Estruturas Complexas</a:t>
            </a:r>
          </a:p>
        </p:txBody>
      </p:sp>
      <p:sp>
        <p:nvSpPr>
          <p:cNvPr id="2" name="Retângulo 1"/>
          <p:cNvSpPr/>
          <p:nvPr/>
        </p:nvSpPr>
        <p:spPr>
          <a:xfrm>
            <a:off x="514787" y="1110451"/>
            <a:ext cx="3741605" cy="5601533"/>
          </a:xfrm>
          <a:prstGeom prst="rect">
            <a:avLst/>
          </a:prstGeom>
        </p:spPr>
        <p:txBody>
          <a:bodyPr wrap="square">
            <a:spAutoFit/>
          </a:bodyPr>
          <a:lstStyle/>
          <a:p>
            <a:r>
              <a:rPr lang="pt-BR" sz="2000" dirty="0"/>
              <a:t>struct peça {</a:t>
            </a:r>
          </a:p>
          <a:p>
            <a:r>
              <a:rPr lang="pt-BR" sz="2000" dirty="0"/>
              <a:t>	int		numero;</a:t>
            </a:r>
          </a:p>
          <a:p>
            <a:r>
              <a:rPr lang="pt-BR" sz="2000" dirty="0"/>
              <a:t>	char		nome[10];</a:t>
            </a:r>
          </a:p>
          <a:p>
            <a:r>
              <a:rPr lang="pt-BR" sz="2000" dirty="0"/>
              <a:t>	};</a:t>
            </a:r>
          </a:p>
          <a:p>
            <a:r>
              <a:rPr lang="pt-BR" sz="2000" b="1" dirty="0"/>
              <a:t>struct peça	*p_peça, produto; </a:t>
            </a:r>
          </a:p>
          <a:p>
            <a:endParaRPr lang="pt-BR" sz="2000" b="1" dirty="0"/>
          </a:p>
          <a:p>
            <a:r>
              <a:rPr lang="pt-BR" sz="2000" b="1" dirty="0"/>
              <a:t>p_peça = &amp;produto;</a:t>
            </a:r>
            <a:endParaRPr lang="pt-BR" sz="2000" dirty="0"/>
          </a:p>
          <a:p>
            <a:endParaRPr lang="pt-BR" sz="2000" dirty="0"/>
          </a:p>
          <a:p>
            <a:endParaRPr lang="pt-BR" dirty="0"/>
          </a:p>
          <a:p>
            <a:r>
              <a:rPr lang="pt-BR" dirty="0"/>
              <a:t>Um ponteiro para uma estrutura aponta para o </a:t>
            </a:r>
            <a:r>
              <a:rPr lang="pt-BR" b="1" dirty="0">
                <a:solidFill>
                  <a:srgbClr val="00B0F0"/>
                </a:solidFill>
              </a:rPr>
              <a:t>primeiro byte </a:t>
            </a:r>
            <a:r>
              <a:rPr lang="pt-BR" dirty="0"/>
              <a:t>dessa estrutura.</a:t>
            </a:r>
          </a:p>
          <a:p>
            <a:endParaRPr lang="pt-BR" dirty="0"/>
          </a:p>
          <a:p>
            <a:r>
              <a:rPr lang="pt-BR" dirty="0"/>
              <a:t>Agora que já temos um ponteiro apontando para a estrutura produto, podemos acessar os membros de uma estrutura usando um ponteiro de </a:t>
            </a:r>
            <a:r>
              <a:rPr lang="pt-BR" dirty="0">
                <a:solidFill>
                  <a:srgbClr val="00B0F0"/>
                </a:solidFill>
              </a:rPr>
              <a:t>2 </a:t>
            </a:r>
            <a:r>
              <a:rPr lang="pt-BR" dirty="0"/>
              <a:t>maneiras:</a:t>
            </a:r>
          </a:p>
          <a:p>
            <a:endParaRPr lang="pt-BR" dirty="0"/>
          </a:p>
        </p:txBody>
      </p:sp>
      <p:sp>
        <p:nvSpPr>
          <p:cNvPr id="26" name="CaixaDeTexto 25"/>
          <p:cNvSpPr txBox="1"/>
          <p:nvPr/>
        </p:nvSpPr>
        <p:spPr>
          <a:xfrm>
            <a:off x="6613742" y="1603870"/>
            <a:ext cx="643390" cy="369332"/>
          </a:xfrm>
          <a:prstGeom prst="rect">
            <a:avLst/>
          </a:prstGeom>
          <a:noFill/>
        </p:spPr>
        <p:txBody>
          <a:bodyPr wrap="square" rtlCol="0">
            <a:spAutoFit/>
          </a:bodyPr>
          <a:lstStyle/>
          <a:p>
            <a:r>
              <a:rPr lang="pt-BR" dirty="0"/>
              <a:t>12</a:t>
            </a:r>
          </a:p>
        </p:txBody>
      </p:sp>
      <p:sp>
        <p:nvSpPr>
          <p:cNvPr id="29" name="CaixaDeTexto 28"/>
          <p:cNvSpPr txBox="1"/>
          <p:nvPr/>
        </p:nvSpPr>
        <p:spPr>
          <a:xfrm>
            <a:off x="6636988" y="2756540"/>
            <a:ext cx="703067" cy="369332"/>
          </a:xfrm>
          <a:prstGeom prst="rect">
            <a:avLst/>
          </a:prstGeom>
          <a:noFill/>
        </p:spPr>
        <p:txBody>
          <a:bodyPr wrap="square" rtlCol="0">
            <a:spAutoFit/>
          </a:bodyPr>
          <a:lstStyle/>
          <a:p>
            <a:r>
              <a:rPr lang="pt-BR" dirty="0"/>
              <a:t>90</a:t>
            </a:r>
          </a:p>
        </p:txBody>
      </p:sp>
      <p:sp>
        <p:nvSpPr>
          <p:cNvPr id="32" name="CaixaDeTexto 31"/>
          <p:cNvSpPr txBox="1"/>
          <p:nvPr/>
        </p:nvSpPr>
        <p:spPr>
          <a:xfrm>
            <a:off x="6604231" y="3909267"/>
            <a:ext cx="643390" cy="369332"/>
          </a:xfrm>
          <a:prstGeom prst="rect">
            <a:avLst/>
          </a:prstGeom>
          <a:noFill/>
        </p:spPr>
        <p:txBody>
          <a:bodyPr wrap="square" rtlCol="0">
            <a:spAutoFit/>
          </a:bodyPr>
          <a:lstStyle/>
          <a:p>
            <a:r>
              <a:rPr lang="pt-BR" dirty="0"/>
              <a:t>7.5</a:t>
            </a:r>
          </a:p>
        </p:txBody>
      </p:sp>
      <p:grpSp>
        <p:nvGrpSpPr>
          <p:cNvPr id="6" name="Agrupar 5"/>
          <p:cNvGrpSpPr/>
          <p:nvPr/>
        </p:nvGrpSpPr>
        <p:grpSpPr>
          <a:xfrm>
            <a:off x="4854426" y="1228808"/>
            <a:ext cx="4359369" cy="5052406"/>
            <a:chOff x="5362834" y="1177855"/>
            <a:chExt cx="4359369" cy="5052406"/>
          </a:xfrm>
        </p:grpSpPr>
        <p:grpSp>
          <p:nvGrpSpPr>
            <p:cNvPr id="23" name="Agrupar 22"/>
            <p:cNvGrpSpPr/>
            <p:nvPr/>
          </p:nvGrpSpPr>
          <p:grpSpPr>
            <a:xfrm>
              <a:off x="6014112" y="1177855"/>
              <a:ext cx="1688132" cy="5052406"/>
              <a:chOff x="3726469" y="1330553"/>
              <a:chExt cx="1688132" cy="5052406"/>
            </a:xfrm>
          </p:grpSpPr>
          <p:sp>
            <p:nvSpPr>
              <p:cNvPr id="5" name="Retângulo 4"/>
              <p:cNvSpPr/>
              <p:nvPr/>
            </p:nvSpPr>
            <p:spPr>
              <a:xfrm>
                <a:off x="3732333" y="1330553"/>
                <a:ext cx="1679331" cy="50524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7" name="Retângulo 6"/>
              <p:cNvSpPr/>
              <p:nvPr/>
            </p:nvSpPr>
            <p:spPr>
              <a:xfrm>
                <a:off x="3735270" y="1390967"/>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8" name="Retângulo 7"/>
              <p:cNvSpPr/>
              <p:nvPr/>
            </p:nvSpPr>
            <p:spPr>
              <a:xfrm>
                <a:off x="3732332" y="1655579"/>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9" name="Retângulo 8"/>
              <p:cNvSpPr/>
              <p:nvPr/>
            </p:nvSpPr>
            <p:spPr>
              <a:xfrm>
                <a:off x="3732331" y="1930484"/>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0" name="Retângulo 9"/>
              <p:cNvSpPr/>
              <p:nvPr/>
            </p:nvSpPr>
            <p:spPr>
              <a:xfrm>
                <a:off x="3732333" y="2213733"/>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1" name="Retângulo 10"/>
              <p:cNvSpPr/>
              <p:nvPr/>
            </p:nvSpPr>
            <p:spPr>
              <a:xfrm>
                <a:off x="3729396" y="3095470"/>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2" name="Retângulo 11"/>
              <p:cNvSpPr/>
              <p:nvPr/>
            </p:nvSpPr>
            <p:spPr>
              <a:xfrm>
                <a:off x="3732333" y="2805320"/>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3" name="Retângulo 12"/>
              <p:cNvSpPr/>
              <p:nvPr/>
            </p:nvSpPr>
            <p:spPr>
              <a:xfrm>
                <a:off x="3732333" y="2512383"/>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4" name="Retângulo 13"/>
              <p:cNvSpPr/>
              <p:nvPr/>
            </p:nvSpPr>
            <p:spPr>
              <a:xfrm>
                <a:off x="3732333" y="3392795"/>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5" name="Retângulo 14"/>
              <p:cNvSpPr/>
              <p:nvPr/>
            </p:nvSpPr>
            <p:spPr>
              <a:xfrm>
                <a:off x="3732333" y="3682945"/>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6" name="Retângulo 15"/>
              <p:cNvSpPr/>
              <p:nvPr/>
            </p:nvSpPr>
            <p:spPr>
              <a:xfrm>
                <a:off x="3729395" y="3980119"/>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7" name="Retângulo 16"/>
              <p:cNvSpPr/>
              <p:nvPr/>
            </p:nvSpPr>
            <p:spPr>
              <a:xfrm>
                <a:off x="3729394" y="4270269"/>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8" name="Retângulo 17"/>
              <p:cNvSpPr/>
              <p:nvPr/>
            </p:nvSpPr>
            <p:spPr>
              <a:xfrm>
                <a:off x="3732333" y="4541215"/>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9" name="Retângulo 18"/>
              <p:cNvSpPr/>
              <p:nvPr/>
            </p:nvSpPr>
            <p:spPr>
              <a:xfrm>
                <a:off x="3732333" y="4831365"/>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0" name="Retângulo 19"/>
              <p:cNvSpPr/>
              <p:nvPr/>
            </p:nvSpPr>
            <p:spPr>
              <a:xfrm>
                <a:off x="3726469" y="5122736"/>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1" name="Retângulo 20"/>
              <p:cNvSpPr/>
              <p:nvPr/>
            </p:nvSpPr>
            <p:spPr>
              <a:xfrm>
                <a:off x="3735270" y="5404542"/>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2" name="Retângulo 21"/>
              <p:cNvSpPr/>
              <p:nvPr/>
            </p:nvSpPr>
            <p:spPr>
              <a:xfrm>
                <a:off x="3735270" y="5694692"/>
                <a:ext cx="1679331" cy="27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sp>
          <p:nvSpPr>
            <p:cNvPr id="24" name="Chave Direita 23"/>
            <p:cNvSpPr/>
            <p:nvPr/>
          </p:nvSpPr>
          <p:spPr>
            <a:xfrm>
              <a:off x="7702244" y="1186218"/>
              <a:ext cx="200481" cy="1149722"/>
            </a:xfrm>
            <a:prstGeom prst="rightBrace">
              <a:avLst>
                <a:gd name="adj1" fmla="val 8333"/>
                <a:gd name="adj2" fmla="val 50765"/>
              </a:avLst>
            </a:prstGeom>
            <a:ln>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pt-BR"/>
            </a:p>
          </p:txBody>
        </p:sp>
        <p:sp>
          <p:nvSpPr>
            <p:cNvPr id="25" name="CaixaDeTexto 24"/>
            <p:cNvSpPr txBox="1"/>
            <p:nvPr/>
          </p:nvSpPr>
          <p:spPr>
            <a:xfrm>
              <a:off x="7873837" y="1559690"/>
              <a:ext cx="765108" cy="369332"/>
            </a:xfrm>
            <a:prstGeom prst="rect">
              <a:avLst/>
            </a:prstGeom>
            <a:noFill/>
          </p:spPr>
          <p:txBody>
            <a:bodyPr wrap="square" rtlCol="0">
              <a:spAutoFit/>
            </a:bodyPr>
            <a:lstStyle/>
            <a:p>
              <a:r>
                <a:rPr lang="pt-BR" dirty="0"/>
                <a:t>num</a:t>
              </a:r>
            </a:p>
          </p:txBody>
        </p:sp>
        <p:sp>
          <p:nvSpPr>
            <p:cNvPr id="28" name="CaixaDeTexto 27"/>
            <p:cNvSpPr txBox="1"/>
            <p:nvPr/>
          </p:nvSpPr>
          <p:spPr>
            <a:xfrm>
              <a:off x="7873837" y="3619073"/>
              <a:ext cx="915194" cy="369332"/>
            </a:xfrm>
            <a:prstGeom prst="rect">
              <a:avLst/>
            </a:prstGeom>
            <a:noFill/>
          </p:spPr>
          <p:txBody>
            <a:bodyPr wrap="square" rtlCol="0">
              <a:spAutoFit/>
            </a:bodyPr>
            <a:lstStyle/>
            <a:p>
              <a:r>
                <a:rPr lang="pt-BR" dirty="0"/>
                <a:t>   nome</a:t>
              </a:r>
            </a:p>
          </p:txBody>
        </p:sp>
        <p:sp>
          <p:nvSpPr>
            <p:cNvPr id="30" name="Chave Direita 29"/>
            <p:cNvSpPr/>
            <p:nvPr/>
          </p:nvSpPr>
          <p:spPr>
            <a:xfrm>
              <a:off x="8585139" y="1186218"/>
              <a:ext cx="311895" cy="4067087"/>
            </a:xfrm>
            <a:prstGeom prst="rightBrace">
              <a:avLst/>
            </a:prstGeom>
            <a:ln>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pt-BR"/>
            </a:p>
          </p:txBody>
        </p:sp>
        <p:sp>
          <p:nvSpPr>
            <p:cNvPr id="31" name="CaixaDeTexto 30"/>
            <p:cNvSpPr txBox="1"/>
            <p:nvPr/>
          </p:nvSpPr>
          <p:spPr>
            <a:xfrm>
              <a:off x="8783386" y="2769524"/>
              <a:ext cx="938817" cy="369332"/>
            </a:xfrm>
            <a:prstGeom prst="rect">
              <a:avLst/>
            </a:prstGeom>
            <a:noFill/>
          </p:spPr>
          <p:txBody>
            <a:bodyPr wrap="square" rtlCol="0">
              <a:spAutoFit/>
            </a:bodyPr>
            <a:lstStyle/>
            <a:p>
              <a:r>
                <a:rPr lang="pt-BR" dirty="0"/>
                <a:t>produto</a:t>
              </a:r>
            </a:p>
          </p:txBody>
        </p:sp>
        <p:sp>
          <p:nvSpPr>
            <p:cNvPr id="33" name="CaixaDeTexto 32"/>
            <p:cNvSpPr txBox="1"/>
            <p:nvPr/>
          </p:nvSpPr>
          <p:spPr>
            <a:xfrm>
              <a:off x="5362834" y="1177855"/>
              <a:ext cx="781443" cy="1554272"/>
            </a:xfrm>
            <a:prstGeom prst="rect">
              <a:avLst/>
            </a:prstGeom>
            <a:noFill/>
          </p:spPr>
          <p:txBody>
            <a:bodyPr wrap="square" rtlCol="0">
              <a:spAutoFit/>
            </a:bodyPr>
            <a:lstStyle/>
            <a:p>
              <a:r>
                <a:rPr lang="pt-BR" sz="1900" dirty="0"/>
                <a:t>1000</a:t>
              </a:r>
            </a:p>
            <a:p>
              <a:r>
                <a:rPr lang="pt-BR" sz="1900" dirty="0"/>
                <a:t>1001</a:t>
              </a:r>
            </a:p>
            <a:p>
              <a:r>
                <a:rPr lang="pt-BR" sz="1900" dirty="0"/>
                <a:t>1002</a:t>
              </a:r>
            </a:p>
            <a:p>
              <a:r>
                <a:rPr lang="pt-BR" sz="1900" dirty="0"/>
                <a:t>1003</a:t>
              </a:r>
            </a:p>
            <a:p>
              <a:r>
                <a:rPr lang="pt-BR" sz="1900" dirty="0"/>
                <a:t>1004</a:t>
              </a:r>
            </a:p>
          </p:txBody>
        </p:sp>
      </p:grpSp>
      <p:sp>
        <p:nvSpPr>
          <p:cNvPr id="50" name="CaixaDeTexto 49"/>
          <p:cNvSpPr txBox="1"/>
          <p:nvPr/>
        </p:nvSpPr>
        <p:spPr>
          <a:xfrm>
            <a:off x="5787303" y="896296"/>
            <a:ext cx="1744869" cy="369332"/>
          </a:xfrm>
          <a:prstGeom prst="rect">
            <a:avLst/>
          </a:prstGeom>
          <a:noFill/>
        </p:spPr>
        <p:txBody>
          <a:bodyPr wrap="square" rtlCol="0">
            <a:spAutoFit/>
          </a:bodyPr>
          <a:lstStyle/>
          <a:p>
            <a:r>
              <a:rPr lang="pt-BR" dirty="0"/>
              <a:t>Memória</a:t>
            </a:r>
          </a:p>
        </p:txBody>
      </p:sp>
      <p:cxnSp>
        <p:nvCxnSpPr>
          <p:cNvPr id="35" name="Conector reto 34"/>
          <p:cNvCxnSpPr/>
          <p:nvPr/>
        </p:nvCxnSpPr>
        <p:spPr>
          <a:xfrm>
            <a:off x="5108108" y="5300159"/>
            <a:ext cx="2839861" cy="18006"/>
          </a:xfrm>
          <a:prstGeom prst="line">
            <a:avLst/>
          </a:prstGeom>
          <a:ln>
            <a:solidFill>
              <a:srgbClr val="92D050"/>
            </a:solidFill>
            <a:prstDash val="sysDash"/>
          </a:ln>
        </p:spPr>
        <p:style>
          <a:lnRef idx="2">
            <a:schemeClr val="accent1"/>
          </a:lnRef>
          <a:fillRef idx="0">
            <a:schemeClr val="accent1"/>
          </a:fillRef>
          <a:effectRef idx="1">
            <a:schemeClr val="accent1"/>
          </a:effectRef>
          <a:fontRef idx="minor">
            <a:schemeClr val="tx1"/>
          </a:fontRef>
        </p:style>
      </p:cxnSp>
      <p:cxnSp>
        <p:nvCxnSpPr>
          <p:cNvPr id="43" name="Conector reto 42"/>
          <p:cNvCxnSpPr/>
          <p:nvPr/>
        </p:nvCxnSpPr>
        <p:spPr>
          <a:xfrm flipV="1">
            <a:off x="5049896" y="2386893"/>
            <a:ext cx="2819219" cy="23745"/>
          </a:xfrm>
          <a:prstGeom prst="line">
            <a:avLst/>
          </a:prstGeom>
          <a:ln>
            <a:solidFill>
              <a:srgbClr val="FFC000"/>
            </a:solidFill>
            <a:prstDash val="sysDash"/>
          </a:ln>
        </p:spPr>
        <p:style>
          <a:lnRef idx="2">
            <a:schemeClr val="accent1"/>
          </a:lnRef>
          <a:fillRef idx="0">
            <a:schemeClr val="accent1"/>
          </a:fillRef>
          <a:effectRef idx="1">
            <a:schemeClr val="accent1"/>
          </a:effectRef>
          <a:fontRef idx="minor">
            <a:schemeClr val="tx1"/>
          </a:fontRef>
        </p:style>
      </p:cxnSp>
      <p:sp>
        <p:nvSpPr>
          <p:cNvPr id="36" name="Chave Direita 35"/>
          <p:cNvSpPr/>
          <p:nvPr/>
        </p:nvSpPr>
        <p:spPr>
          <a:xfrm>
            <a:off x="7209332" y="2427308"/>
            <a:ext cx="282988" cy="2812550"/>
          </a:xfrm>
          <a:prstGeom prst="rightBrace">
            <a:avLst>
              <a:gd name="adj1" fmla="val 8333"/>
              <a:gd name="adj2" fmla="val 50765"/>
            </a:avLst>
          </a:prstGeom>
          <a:ln>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pt-BR"/>
          </a:p>
        </p:txBody>
      </p:sp>
      <p:sp>
        <p:nvSpPr>
          <p:cNvPr id="38" name="CaixaDeTexto 37"/>
          <p:cNvSpPr txBox="1"/>
          <p:nvPr/>
        </p:nvSpPr>
        <p:spPr>
          <a:xfrm>
            <a:off x="5969977" y="5520408"/>
            <a:ext cx="2106754" cy="369332"/>
          </a:xfrm>
          <a:prstGeom prst="rect">
            <a:avLst/>
          </a:prstGeom>
          <a:noFill/>
        </p:spPr>
        <p:txBody>
          <a:bodyPr wrap="square" rtlCol="0">
            <a:spAutoFit/>
          </a:bodyPr>
          <a:lstStyle/>
          <a:p>
            <a:r>
              <a:rPr lang="pt-BR" dirty="0"/>
              <a:t>   1000           p_peça</a:t>
            </a:r>
          </a:p>
        </p:txBody>
      </p:sp>
      <p:cxnSp>
        <p:nvCxnSpPr>
          <p:cNvPr id="37" name="Conector reto 36"/>
          <p:cNvCxnSpPr/>
          <p:nvPr/>
        </p:nvCxnSpPr>
        <p:spPr>
          <a:xfrm>
            <a:off x="5635869" y="5577455"/>
            <a:ext cx="316402" cy="35762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4" name="Conector de Seta Reta 43"/>
          <p:cNvCxnSpPr/>
          <p:nvPr/>
        </p:nvCxnSpPr>
        <p:spPr>
          <a:xfrm>
            <a:off x="4015667" y="1404414"/>
            <a:ext cx="817685"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6" name="CaixaDeTexto 45"/>
          <p:cNvSpPr txBox="1"/>
          <p:nvPr/>
        </p:nvSpPr>
        <p:spPr>
          <a:xfrm>
            <a:off x="3918158" y="780343"/>
            <a:ext cx="915194" cy="646331"/>
          </a:xfrm>
          <a:prstGeom prst="rect">
            <a:avLst/>
          </a:prstGeom>
          <a:noFill/>
        </p:spPr>
        <p:txBody>
          <a:bodyPr wrap="square" rtlCol="0">
            <a:spAutoFit/>
          </a:bodyPr>
          <a:lstStyle/>
          <a:p>
            <a:r>
              <a:rPr lang="pt-BR" dirty="0"/>
              <a:t>   p_peça</a:t>
            </a:r>
          </a:p>
        </p:txBody>
      </p:sp>
      <p:pic>
        <p:nvPicPr>
          <p:cNvPr id="42" name="Imagem 41" descr="Forma&#10;&#10;Descrição gerada automaticamente com confiança baixa">
            <a:extLst>
              <a:ext uri="{FF2B5EF4-FFF2-40B4-BE49-F238E27FC236}">
                <a16:creationId xmlns:a16="http://schemas.microsoft.com/office/drawing/2014/main" id="{BFEFFA04-B930-4E71-BE4A-791574A8759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691856" y="5611315"/>
            <a:ext cx="250452" cy="250452"/>
          </a:xfrm>
          <a:prstGeom prst="rect">
            <a:avLst/>
          </a:prstGeom>
        </p:spPr>
      </p:pic>
    </p:spTree>
    <p:extLst>
      <p:ext uri="{BB962C8B-B14F-4D97-AF65-F5344CB8AC3E}">
        <p14:creationId xmlns:p14="http://schemas.microsoft.com/office/powerpoint/2010/main" val="1929794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317376" y="1169063"/>
            <a:ext cx="8606816" cy="5415805"/>
          </a:xfrm>
        </p:spPr>
        <p:txBody>
          <a:bodyPr>
            <a:normAutofit lnSpcReduction="10000"/>
          </a:bodyPr>
          <a:lstStyle/>
          <a:p>
            <a:r>
              <a:rPr lang="en-US" b="1" dirty="0">
                <a:solidFill>
                  <a:srgbClr val="00B0F0"/>
                </a:solidFill>
              </a:rPr>
              <a:t>Operador de Acesso Indireto</a:t>
            </a:r>
            <a:endParaRPr lang="pt-BR" b="1" dirty="0">
              <a:solidFill>
                <a:srgbClr val="00B0F0"/>
              </a:solidFill>
            </a:endParaRPr>
          </a:p>
          <a:p>
            <a:r>
              <a:rPr lang="pt-BR" dirty="0"/>
              <a:t>É o mais comum. Consiste dos símbolos 	</a:t>
            </a:r>
            <a:r>
              <a:rPr lang="pt-BR" b="1" dirty="0">
                <a:solidFill>
                  <a:srgbClr val="00B0F0"/>
                </a:solidFill>
              </a:rPr>
              <a:t>-&gt;</a:t>
            </a:r>
            <a:r>
              <a:rPr lang="pt-BR" b="1" dirty="0"/>
              <a:t>	</a:t>
            </a:r>
            <a:r>
              <a:rPr lang="pt-BR" dirty="0"/>
              <a:t>(sinal de menos seguido do símbolo de "maior que" - quando estes dois caracteres são usados juntos desta maneira, a linguagem C os interpreta como um único operador, não dois).</a:t>
            </a:r>
          </a:p>
          <a:p>
            <a:endParaRPr lang="pt-BR" dirty="0"/>
          </a:p>
          <a:p>
            <a:r>
              <a:rPr lang="pt-BR" dirty="0"/>
              <a:t>O símbolo é colocado entre o nome do ponteiro e o nome do membro da estrutura.</a:t>
            </a:r>
          </a:p>
          <a:p>
            <a:endParaRPr lang="pt-BR" dirty="0"/>
          </a:p>
          <a:p>
            <a:r>
              <a:rPr lang="pt-BR" dirty="0"/>
              <a:t>Exemplo:</a:t>
            </a:r>
          </a:p>
          <a:p>
            <a:r>
              <a:rPr lang="pt-BR" dirty="0"/>
              <a:t> </a:t>
            </a:r>
          </a:p>
          <a:p>
            <a:r>
              <a:rPr lang="pt-BR" b="1" dirty="0"/>
              <a:t>p_peça-&gt;numero</a:t>
            </a:r>
            <a:r>
              <a:rPr lang="pt-BR" dirty="0"/>
              <a:t>	//</a:t>
            </a:r>
            <a:r>
              <a:rPr lang="pt-BR" sz="2000" dirty="0"/>
              <a:t>acessa o membro número da estrutura produto</a:t>
            </a:r>
          </a:p>
          <a:p>
            <a:pPr algn="just"/>
            <a:r>
              <a:rPr lang="pt-BR" dirty="0"/>
              <a:t> </a:t>
            </a:r>
          </a:p>
          <a:p>
            <a:pPr>
              <a:lnSpc>
                <a:spcPct val="150000"/>
              </a:lnSpc>
            </a:pPr>
            <a:endParaRPr lang="pt-BR" sz="2000" dirty="0"/>
          </a:p>
        </p:txBody>
      </p:sp>
      <p:sp>
        <p:nvSpPr>
          <p:cNvPr id="4" name="Rectangle 2"/>
          <p:cNvSpPr txBox="1">
            <a:spLocks noChangeArrowheads="1"/>
          </p:cNvSpPr>
          <p:nvPr/>
        </p:nvSpPr>
        <p:spPr>
          <a:xfrm>
            <a:off x="317376" y="26063"/>
            <a:ext cx="8509247" cy="1143000"/>
          </a:xfrm>
          <a:prstGeom prst="rect">
            <a:avLst/>
          </a:prstGeom>
        </p:spPr>
        <p:txBody>
          <a:bodyPr vert="horz" lIns="91440" tIns="45720" rIns="91440" bIns="45720" rtlCol="0" anchor="ctr">
            <a:normAutofit/>
          </a:bodyPr>
          <a:lstStyle/>
          <a:p>
            <a:pPr lvl="0" algn="ctr" defTabSz="342892">
              <a:spcBef>
                <a:spcPct val="0"/>
              </a:spcBef>
              <a:defRPr/>
            </a:pPr>
            <a:r>
              <a:rPr lang="pt-BR" sz="4000" dirty="0">
                <a:solidFill>
                  <a:srgbClr val="00457C"/>
                </a:solidFill>
                <a:latin typeface="Arial" panose="020B0604020202020204" pitchFamily="34" charset="0"/>
                <a:cs typeface="Arial" panose="020B0604020202020204" pitchFamily="34" charset="0"/>
              </a:rPr>
              <a:t>Estruturas Complexas</a:t>
            </a:r>
            <a:endParaRPr kumimoji="0" lang="pt-BR" sz="4000" b="0" i="0" u="none" strike="noStrike" kern="1200" cap="none" spc="0" normalizeH="0" baseline="0" noProof="0" dirty="0">
              <a:ln>
                <a:noFill/>
              </a:ln>
              <a:solidFill>
                <a:schemeClr val="accent5">
                  <a:lumMod val="75000"/>
                </a:schemeClr>
              </a:solidFill>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val="569703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317376" y="1169063"/>
            <a:ext cx="8369423" cy="5415805"/>
          </a:xfrm>
        </p:spPr>
        <p:txBody>
          <a:bodyPr>
            <a:normAutofit lnSpcReduction="10000"/>
          </a:bodyPr>
          <a:lstStyle/>
          <a:p>
            <a:r>
              <a:rPr lang="en-US" b="1" dirty="0">
                <a:solidFill>
                  <a:srgbClr val="00B0F0"/>
                </a:solidFill>
              </a:rPr>
              <a:t>Operador de Indireção (*)</a:t>
            </a:r>
            <a:endParaRPr lang="pt-BR" b="1" dirty="0">
              <a:solidFill>
                <a:srgbClr val="00B0F0"/>
              </a:solidFill>
            </a:endParaRPr>
          </a:p>
          <a:p>
            <a:r>
              <a:rPr lang="pt-BR" dirty="0"/>
              <a:t>Exemplo:</a:t>
            </a:r>
          </a:p>
          <a:p>
            <a:r>
              <a:rPr lang="pt-BR" dirty="0"/>
              <a:t>p_peça é um ponteiro para a estrutura peça; portanto, *p_peça refere-se a produto</a:t>
            </a:r>
          </a:p>
          <a:p>
            <a:r>
              <a:rPr lang="pt-BR" dirty="0"/>
              <a:t> </a:t>
            </a:r>
          </a:p>
          <a:p>
            <a:r>
              <a:rPr lang="pt-BR" dirty="0"/>
              <a:t>Devemos aplicar o operador ponto (.) para acessarmos elementos individuais de produto.</a:t>
            </a:r>
          </a:p>
          <a:p>
            <a:r>
              <a:rPr lang="pt-BR" dirty="0"/>
              <a:t> </a:t>
            </a:r>
          </a:p>
          <a:p>
            <a:r>
              <a:rPr lang="pt-BR" dirty="0"/>
              <a:t>(*p_peça).numero = 100;	// </a:t>
            </a:r>
            <a:r>
              <a:rPr lang="pt-BR" sz="2000" dirty="0"/>
              <a:t>atribui o valor 100 a </a:t>
            </a:r>
            <a:r>
              <a:rPr lang="pt-BR" sz="2000" dirty="0" err="1"/>
              <a:t>produto.numero</a:t>
            </a:r>
            <a:endParaRPr lang="pt-BR" sz="2000" dirty="0"/>
          </a:p>
          <a:p>
            <a:r>
              <a:rPr lang="pt-BR" dirty="0"/>
              <a:t> </a:t>
            </a:r>
          </a:p>
          <a:p>
            <a:pPr marL="342900" indent="-342900" algn="ctr">
              <a:buFont typeface="Wingdings" panose="05000000000000000000" pitchFamily="2" charset="2"/>
              <a:buChar char="Ø"/>
            </a:pPr>
            <a:r>
              <a:rPr lang="pt-BR" b="1" dirty="0">
                <a:solidFill>
                  <a:srgbClr val="00B0F0"/>
                </a:solidFill>
              </a:rPr>
              <a:t>O item </a:t>
            </a:r>
            <a:r>
              <a:rPr lang="pt-BR" b="1" i="1" dirty="0">
                <a:solidFill>
                  <a:srgbClr val="00B0F0"/>
                </a:solidFill>
              </a:rPr>
              <a:t>p_peça</a:t>
            </a:r>
            <a:r>
              <a:rPr lang="pt-BR" b="1" dirty="0">
                <a:solidFill>
                  <a:srgbClr val="00B0F0"/>
                </a:solidFill>
              </a:rPr>
              <a:t> deve estar entre parênteses porque o operador (.) tem maior precedência que o operador (*)</a:t>
            </a:r>
            <a:endParaRPr lang="pt-BR" dirty="0">
              <a:solidFill>
                <a:srgbClr val="00B0F0"/>
              </a:solidFill>
            </a:endParaRPr>
          </a:p>
          <a:p>
            <a:pPr algn="just"/>
            <a:r>
              <a:rPr lang="pt-BR" dirty="0"/>
              <a:t> </a:t>
            </a:r>
          </a:p>
          <a:p>
            <a:pPr marL="342900" indent="-342900">
              <a:lnSpc>
                <a:spcPct val="150000"/>
              </a:lnSpc>
              <a:buFont typeface="Arial" panose="020B0604020202020204" pitchFamily="34" charset="0"/>
              <a:buChar char="•"/>
            </a:pPr>
            <a:endParaRPr lang="pt-BR" sz="2000" dirty="0"/>
          </a:p>
        </p:txBody>
      </p:sp>
      <p:sp>
        <p:nvSpPr>
          <p:cNvPr id="4" name="Rectangle 2"/>
          <p:cNvSpPr txBox="1">
            <a:spLocks noChangeArrowheads="1"/>
          </p:cNvSpPr>
          <p:nvPr/>
        </p:nvSpPr>
        <p:spPr>
          <a:xfrm>
            <a:off x="317376" y="26063"/>
            <a:ext cx="8509247" cy="1143000"/>
          </a:xfrm>
          <a:prstGeom prst="rect">
            <a:avLst/>
          </a:prstGeom>
        </p:spPr>
        <p:txBody>
          <a:bodyPr vert="horz" lIns="91440" tIns="45720" rIns="91440" bIns="45720" rtlCol="0" anchor="ctr">
            <a:normAutofit/>
          </a:bodyPr>
          <a:lstStyle/>
          <a:p>
            <a:pPr lvl="0" algn="ctr" defTabSz="342892">
              <a:spcBef>
                <a:spcPct val="0"/>
              </a:spcBef>
              <a:defRPr/>
            </a:pPr>
            <a:r>
              <a:rPr lang="pt-BR" sz="4000" dirty="0">
                <a:solidFill>
                  <a:srgbClr val="00457C"/>
                </a:solidFill>
                <a:latin typeface="Arial" panose="020B0604020202020204" pitchFamily="34" charset="0"/>
                <a:cs typeface="Arial" panose="020B0604020202020204" pitchFamily="34" charset="0"/>
              </a:rPr>
              <a:t>Estruturas Complexas</a:t>
            </a:r>
            <a:endParaRPr kumimoji="0" lang="pt-BR" sz="4000" b="0" i="0" u="none" strike="noStrike" kern="1200" cap="none" spc="0" normalizeH="0" baseline="0" noProof="0" dirty="0">
              <a:ln>
                <a:noFill/>
              </a:ln>
              <a:solidFill>
                <a:schemeClr val="accent5">
                  <a:lumMod val="75000"/>
                </a:schemeClr>
              </a:solidFill>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val="2042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6147</TotalTime>
  <Words>2294</Words>
  <Application>Microsoft Office PowerPoint</Application>
  <PresentationFormat>Apresentação na tela (4:3)</PresentationFormat>
  <Paragraphs>403</Paragraphs>
  <Slides>26</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26</vt:i4>
      </vt:variant>
    </vt:vector>
  </HeadingPairs>
  <TitlesOfParts>
    <vt:vector size="32" baseType="lpstr">
      <vt:lpstr>Arial</vt:lpstr>
      <vt:lpstr>Calibri</vt:lpstr>
      <vt:lpstr>Cambria</vt:lpstr>
      <vt:lpstr>Times New Roman</vt:lpstr>
      <vt:lpstr>Wingdings</vt:lpstr>
      <vt:lpstr>Office Theme</vt:lpstr>
      <vt:lpstr>Apresentação do PowerPoint</vt:lpstr>
      <vt:lpstr>PROGRAMAÇÃO ESTRUTURADA  - TEORIA</vt:lpstr>
      <vt:lpstr>PROGRAMAÇÃO ESTRUTURADA  - TEORIA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 Resumo</vt:lpstr>
      <vt:lpstr>Apresentação do PowerPoint</vt:lpstr>
      <vt:lpstr>Apresentação do PowerPoint</vt:lpstr>
      <vt:lpstr>Apresentação do PowerPoint</vt:lpstr>
    </vt:vector>
  </TitlesOfParts>
  <Company>Atua Agencia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Atua</dc:creator>
  <cp:lastModifiedBy>Andrea Braga</cp:lastModifiedBy>
  <cp:revision>484</cp:revision>
  <cp:lastPrinted>2018-08-03T17:29:08Z</cp:lastPrinted>
  <dcterms:created xsi:type="dcterms:W3CDTF">2018-05-02T13:00:32Z</dcterms:created>
  <dcterms:modified xsi:type="dcterms:W3CDTF">2023-09-29T01:28:03Z</dcterms:modified>
</cp:coreProperties>
</file>