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1"/>
  </p:notesMasterIdLst>
  <p:handoutMasterIdLst>
    <p:handoutMasterId r:id="rId42"/>
  </p:handoutMasterIdLst>
  <p:sldIdLst>
    <p:sldId id="460" r:id="rId2"/>
    <p:sldId id="444" r:id="rId3"/>
    <p:sldId id="466" r:id="rId4"/>
    <p:sldId id="503" r:id="rId5"/>
    <p:sldId id="528" r:id="rId6"/>
    <p:sldId id="541" r:id="rId7"/>
    <p:sldId id="530" r:id="rId8"/>
    <p:sldId id="529" r:id="rId9"/>
    <p:sldId id="532" r:id="rId10"/>
    <p:sldId id="533" r:id="rId11"/>
    <p:sldId id="534" r:id="rId12"/>
    <p:sldId id="535" r:id="rId13"/>
    <p:sldId id="513" r:id="rId14"/>
    <p:sldId id="536" r:id="rId15"/>
    <p:sldId id="537" r:id="rId16"/>
    <p:sldId id="538" r:id="rId17"/>
    <p:sldId id="540" r:id="rId18"/>
    <p:sldId id="539" r:id="rId19"/>
    <p:sldId id="542" r:id="rId20"/>
    <p:sldId id="543" r:id="rId21"/>
    <p:sldId id="544" r:id="rId22"/>
    <p:sldId id="545" r:id="rId23"/>
    <p:sldId id="546" r:id="rId24"/>
    <p:sldId id="547" r:id="rId25"/>
    <p:sldId id="548" r:id="rId26"/>
    <p:sldId id="549" r:id="rId27"/>
    <p:sldId id="550" r:id="rId28"/>
    <p:sldId id="553" r:id="rId29"/>
    <p:sldId id="554" r:id="rId30"/>
    <p:sldId id="555" r:id="rId31"/>
    <p:sldId id="556" r:id="rId32"/>
    <p:sldId id="557" r:id="rId33"/>
    <p:sldId id="560" r:id="rId34"/>
    <p:sldId id="561" r:id="rId35"/>
    <p:sldId id="563" r:id="rId36"/>
    <p:sldId id="562" r:id="rId37"/>
    <p:sldId id="463" r:id="rId38"/>
    <p:sldId id="522" r:id="rId39"/>
    <p:sldId id="564" r:id="rId40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rea" initials="A" lastIdx="2" clrIdx="0">
    <p:extLst>
      <p:ext uri="{19B8F6BF-5375-455C-9EA6-DF929625EA0E}">
        <p15:presenceInfo xmlns:p15="http://schemas.microsoft.com/office/powerpoint/2012/main" userId="Andre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94FBFE"/>
    <a:srgbClr val="A9FEFD"/>
    <a:srgbClr val="DBDC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544" y="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090213-5D91-4D10-9C76-A6EDF49A61C8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999F9843-8CD2-47FE-85FD-0BD3133BBB7A}">
      <dgm:prSet phldrT="[Texto]" custT="1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pt-BR" sz="2400" b="1" dirty="0"/>
            <a:t>Estrutura</a:t>
          </a:r>
          <a:endParaRPr lang="pt-BR" sz="2400" dirty="0"/>
        </a:p>
      </dgm:t>
    </dgm:pt>
    <dgm:pt modelId="{B8D8D177-B889-4279-9EFA-56F4CBDD27CC}" type="parTrans" cxnId="{F3379104-822E-435E-B3E0-189793482DB9}">
      <dgm:prSet/>
      <dgm:spPr/>
      <dgm:t>
        <a:bodyPr/>
        <a:lstStyle/>
        <a:p>
          <a:endParaRPr lang="pt-BR"/>
        </a:p>
      </dgm:t>
    </dgm:pt>
    <dgm:pt modelId="{602C2A37-E016-4A7C-9E7A-F0D4D9732B0D}" type="sibTrans" cxnId="{F3379104-822E-435E-B3E0-189793482DB9}">
      <dgm:prSet/>
      <dgm:spPr/>
      <dgm:t>
        <a:bodyPr/>
        <a:lstStyle/>
        <a:p>
          <a:endParaRPr lang="pt-BR"/>
        </a:p>
      </dgm:t>
    </dgm:pt>
    <dgm:pt modelId="{3322FF53-EDE6-4A2A-8148-BEF41F19F351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É uma </a:t>
          </a:r>
          <a:r>
            <a:rPr lang="pt-BR" b="1" dirty="0">
              <a:solidFill>
                <a:srgbClr val="00B0F0"/>
              </a:solidFill>
            </a:rPr>
            <a:t>coleção</a:t>
          </a:r>
          <a:r>
            <a:rPr lang="pt-BR" dirty="0"/>
            <a:t> de </a:t>
          </a:r>
          <a:r>
            <a:rPr lang="pt-BR" b="1" dirty="0">
              <a:solidFill>
                <a:srgbClr val="00B0F0"/>
              </a:solidFill>
            </a:rPr>
            <a:t>uma ou mais variáveis</a:t>
          </a:r>
          <a:r>
            <a:rPr lang="pt-BR" dirty="0"/>
            <a:t>, possivelmente de </a:t>
          </a:r>
          <a:r>
            <a:rPr lang="pt-BR" b="1" dirty="0">
              <a:solidFill>
                <a:srgbClr val="00B0F0"/>
              </a:solidFill>
            </a:rPr>
            <a:t>tipos diferentes</a:t>
          </a:r>
          <a:r>
            <a:rPr lang="pt-BR" dirty="0"/>
            <a:t>, colocadas juntas sob um </a:t>
          </a:r>
          <a:r>
            <a:rPr lang="pt-BR" b="1" dirty="0">
              <a:solidFill>
                <a:srgbClr val="00B0F0"/>
              </a:solidFill>
            </a:rPr>
            <a:t>único nome</a:t>
          </a:r>
          <a:endParaRPr lang="pt-BR" dirty="0">
            <a:solidFill>
              <a:schemeClr val="tx1"/>
            </a:solidFill>
          </a:endParaRPr>
        </a:p>
      </dgm:t>
    </dgm:pt>
    <dgm:pt modelId="{F186DC8E-09CF-408D-851E-7F65B74766F7}" type="parTrans" cxnId="{96D2C949-22BA-4D5E-9748-BB0834EB9269}">
      <dgm:prSet/>
      <dgm:spPr/>
      <dgm:t>
        <a:bodyPr/>
        <a:lstStyle/>
        <a:p>
          <a:endParaRPr lang="pt-BR"/>
        </a:p>
      </dgm:t>
    </dgm:pt>
    <dgm:pt modelId="{B08E3A1A-835D-4C63-9AC1-F1F815384636}" type="sibTrans" cxnId="{96D2C949-22BA-4D5E-9748-BB0834EB9269}">
      <dgm:prSet/>
      <dgm:spPr/>
      <dgm:t>
        <a:bodyPr/>
        <a:lstStyle/>
        <a:p>
          <a:endParaRPr lang="pt-BR"/>
        </a:p>
      </dgm:t>
    </dgm:pt>
    <dgm:pt modelId="{318E61A9-9CB2-4039-AFFF-83E7D4134948}">
      <dgm:prSet phldrT="[Texto]"/>
      <dgm:spPr>
        <a:solidFill>
          <a:schemeClr val="accent3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utilizados para acessar os </a:t>
          </a:r>
          <a:r>
            <a:rPr lang="pt-BR" b="1" dirty="0">
              <a:solidFill>
                <a:srgbClr val="00B0F0"/>
              </a:solidFill>
            </a:rPr>
            <a:t>membros</a:t>
          </a:r>
          <a:r>
            <a:rPr lang="pt-BR" dirty="0"/>
            <a:t> da Estrutura</a:t>
          </a:r>
          <a:endParaRPr lang="pt-BR" b="0" dirty="0"/>
        </a:p>
      </dgm:t>
    </dgm:pt>
    <dgm:pt modelId="{528D6D5B-FFE9-4061-8C36-371BDF6F1BEE}" type="parTrans" cxnId="{99978AE5-7646-4000-ADB8-389238E660B1}">
      <dgm:prSet/>
      <dgm:spPr/>
      <dgm:t>
        <a:bodyPr/>
        <a:lstStyle/>
        <a:p>
          <a:endParaRPr lang="pt-BR"/>
        </a:p>
      </dgm:t>
    </dgm:pt>
    <dgm:pt modelId="{960BD0D4-5F66-427A-8D0D-22F2A9E18862}" type="sibTrans" cxnId="{99978AE5-7646-4000-ADB8-389238E660B1}">
      <dgm:prSet/>
      <dgm:spPr/>
      <dgm:t>
        <a:bodyPr/>
        <a:lstStyle/>
        <a:p>
          <a:endParaRPr lang="pt-BR"/>
        </a:p>
      </dgm:t>
    </dgm:pt>
    <dgm:pt modelId="{4A44ACF7-A404-4A67-BB81-1971072E334D}">
      <dgm:prSet phldrT="[Texto]" custT="1"/>
      <dgm:spPr/>
      <dgm:t>
        <a:bodyPr/>
        <a:lstStyle/>
        <a:p>
          <a:r>
            <a:rPr lang="pt-BR" sz="2400" b="1" dirty="0"/>
            <a:t>Operador de Associação ou Ponto (.) </a:t>
          </a:r>
          <a:endParaRPr lang="pt-BR" sz="2400" dirty="0"/>
        </a:p>
      </dgm:t>
    </dgm:pt>
    <dgm:pt modelId="{6E7B756D-649F-4B22-8B56-89ED71C503ED}" type="sibTrans" cxnId="{4E43C4A3-D48F-4896-97BF-F9DB3E1A1558}">
      <dgm:prSet/>
      <dgm:spPr/>
      <dgm:t>
        <a:bodyPr/>
        <a:lstStyle/>
        <a:p>
          <a:endParaRPr lang="pt-BR"/>
        </a:p>
      </dgm:t>
    </dgm:pt>
    <dgm:pt modelId="{DAEFAC3D-3723-4FDD-A70F-0CF5F9A800DF}" type="parTrans" cxnId="{4E43C4A3-D48F-4896-97BF-F9DB3E1A1558}">
      <dgm:prSet/>
      <dgm:spPr/>
      <dgm:t>
        <a:bodyPr/>
        <a:lstStyle/>
        <a:p>
          <a:endParaRPr lang="pt-BR"/>
        </a:p>
      </dgm:t>
    </dgm:pt>
    <dgm:pt modelId="{450F3C79-DB2E-4EAC-9DFA-062C2BB75223}">
      <dgm:prSet phldrT="[Texto]"/>
      <dgm:spPr>
        <a:solidFill>
          <a:schemeClr val="accent6">
            <a:lumMod val="40000"/>
            <a:lumOff val="60000"/>
            <a:alpha val="90000"/>
          </a:schemeClr>
        </a:solidFill>
      </dgm:spPr>
      <dgm:t>
        <a:bodyPr/>
        <a:lstStyle/>
        <a:p>
          <a:pPr algn="l"/>
          <a:r>
            <a:rPr lang="pt-BR" dirty="0"/>
            <a:t>Ao definirmos 1 estrutura, criamos um </a:t>
          </a:r>
          <a:r>
            <a:rPr lang="pt-BR" b="1" dirty="0">
              <a:solidFill>
                <a:srgbClr val="00B0F0"/>
              </a:solidFill>
            </a:rPr>
            <a:t>novo</a:t>
          </a:r>
          <a:r>
            <a:rPr lang="pt-BR" dirty="0"/>
            <a:t> tipo de dado </a:t>
          </a:r>
          <a:endParaRPr lang="pt-BR" dirty="0">
            <a:solidFill>
              <a:schemeClr val="tx1"/>
            </a:solidFill>
          </a:endParaRPr>
        </a:p>
      </dgm:t>
    </dgm:pt>
    <dgm:pt modelId="{3282A2C4-1EAF-4C84-AE5A-A0855C84ACCF}" type="parTrans" cxnId="{30C2EB96-28CC-4E36-825D-3886F7E39C74}">
      <dgm:prSet/>
      <dgm:spPr/>
    </dgm:pt>
    <dgm:pt modelId="{65988FE0-BED9-4CCE-ADB2-6A3B568F6AB1}" type="sibTrans" cxnId="{30C2EB96-28CC-4E36-825D-3886F7E39C74}">
      <dgm:prSet/>
      <dgm:spPr/>
    </dgm:pt>
    <dgm:pt modelId="{9EDA70BF-4837-453F-A540-23D850CA9368}" type="pres">
      <dgm:prSet presAssocID="{44090213-5D91-4D10-9C76-A6EDF49A61C8}" presName="Name0" presStyleCnt="0">
        <dgm:presLayoutVars>
          <dgm:dir/>
          <dgm:animLvl val="lvl"/>
          <dgm:resizeHandles val="exact"/>
        </dgm:presLayoutVars>
      </dgm:prSet>
      <dgm:spPr/>
    </dgm:pt>
    <dgm:pt modelId="{C3320C9D-BD14-4512-B748-04C5C75C6CD8}" type="pres">
      <dgm:prSet presAssocID="{999F9843-8CD2-47FE-85FD-0BD3133BBB7A}" presName="linNode" presStyleCnt="0"/>
      <dgm:spPr/>
    </dgm:pt>
    <dgm:pt modelId="{F23AE0DA-BD1F-4285-A893-0DBCCE2D8D99}" type="pres">
      <dgm:prSet presAssocID="{999F9843-8CD2-47FE-85FD-0BD3133BBB7A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C72734E1-4903-4A50-B979-5394AF422D83}" type="pres">
      <dgm:prSet presAssocID="{999F9843-8CD2-47FE-85FD-0BD3133BBB7A}" presName="descendantText" presStyleLbl="alignAccFollowNode1" presStyleIdx="0" presStyleCnt="2">
        <dgm:presLayoutVars>
          <dgm:bulletEnabled val="1"/>
        </dgm:presLayoutVars>
      </dgm:prSet>
      <dgm:spPr/>
    </dgm:pt>
    <dgm:pt modelId="{819E387D-9926-42A0-B6A3-D85D045674DA}" type="pres">
      <dgm:prSet presAssocID="{602C2A37-E016-4A7C-9E7A-F0D4D9732B0D}" presName="sp" presStyleCnt="0"/>
      <dgm:spPr/>
    </dgm:pt>
    <dgm:pt modelId="{51603743-83BA-427C-AF5E-7EF6EE775D3D}" type="pres">
      <dgm:prSet presAssocID="{4A44ACF7-A404-4A67-BB81-1971072E334D}" presName="linNode" presStyleCnt="0"/>
      <dgm:spPr/>
    </dgm:pt>
    <dgm:pt modelId="{CEB85A61-2ACF-41BD-A14D-D00C6838144D}" type="pres">
      <dgm:prSet presAssocID="{4A44ACF7-A404-4A67-BB81-1971072E334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1566199B-7595-40F0-A9D3-EBA147979ED1}" type="pres">
      <dgm:prSet presAssocID="{4A44ACF7-A404-4A67-BB81-1971072E334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F3379104-822E-435E-B3E0-189793482DB9}" srcId="{44090213-5D91-4D10-9C76-A6EDF49A61C8}" destId="{999F9843-8CD2-47FE-85FD-0BD3133BBB7A}" srcOrd="0" destOrd="0" parTransId="{B8D8D177-B889-4279-9EFA-56F4CBDD27CC}" sibTransId="{602C2A37-E016-4A7C-9E7A-F0D4D9732B0D}"/>
    <dgm:cxn modelId="{3EF36418-0D71-4796-AF85-A2223EF87A33}" type="presOf" srcId="{318E61A9-9CB2-4039-AFFF-83E7D4134948}" destId="{1566199B-7595-40F0-A9D3-EBA147979ED1}" srcOrd="0" destOrd="0" presId="urn:microsoft.com/office/officeart/2005/8/layout/vList5"/>
    <dgm:cxn modelId="{156ACE3B-7154-4847-B1D3-E075A49AEB69}" type="presOf" srcId="{4A44ACF7-A404-4A67-BB81-1971072E334D}" destId="{CEB85A61-2ACF-41BD-A14D-D00C6838144D}" srcOrd="0" destOrd="0" presId="urn:microsoft.com/office/officeart/2005/8/layout/vList5"/>
    <dgm:cxn modelId="{96D2C949-22BA-4D5E-9748-BB0834EB9269}" srcId="{999F9843-8CD2-47FE-85FD-0BD3133BBB7A}" destId="{3322FF53-EDE6-4A2A-8148-BEF41F19F351}" srcOrd="0" destOrd="0" parTransId="{F186DC8E-09CF-408D-851E-7F65B74766F7}" sibTransId="{B08E3A1A-835D-4C63-9AC1-F1F815384636}"/>
    <dgm:cxn modelId="{FBE4C154-8DCB-4537-A5EC-8446E04C3937}" type="presOf" srcId="{44090213-5D91-4D10-9C76-A6EDF49A61C8}" destId="{9EDA70BF-4837-453F-A540-23D850CA9368}" srcOrd="0" destOrd="0" presId="urn:microsoft.com/office/officeart/2005/8/layout/vList5"/>
    <dgm:cxn modelId="{30C2EB96-28CC-4E36-825D-3886F7E39C74}" srcId="{999F9843-8CD2-47FE-85FD-0BD3133BBB7A}" destId="{450F3C79-DB2E-4EAC-9DFA-062C2BB75223}" srcOrd="1" destOrd="0" parTransId="{3282A2C4-1EAF-4C84-AE5A-A0855C84ACCF}" sibTransId="{65988FE0-BED9-4CCE-ADB2-6A3B568F6AB1}"/>
    <dgm:cxn modelId="{4E43C4A3-D48F-4896-97BF-F9DB3E1A1558}" srcId="{44090213-5D91-4D10-9C76-A6EDF49A61C8}" destId="{4A44ACF7-A404-4A67-BB81-1971072E334D}" srcOrd="1" destOrd="0" parTransId="{DAEFAC3D-3723-4FDD-A70F-0CF5F9A800DF}" sibTransId="{6E7B756D-649F-4B22-8B56-89ED71C503ED}"/>
    <dgm:cxn modelId="{FA0A32C8-CC8A-4F77-A924-35611F2BB8BC}" type="presOf" srcId="{999F9843-8CD2-47FE-85FD-0BD3133BBB7A}" destId="{F23AE0DA-BD1F-4285-A893-0DBCCE2D8D99}" srcOrd="0" destOrd="0" presId="urn:microsoft.com/office/officeart/2005/8/layout/vList5"/>
    <dgm:cxn modelId="{99978AE5-7646-4000-ADB8-389238E660B1}" srcId="{4A44ACF7-A404-4A67-BB81-1971072E334D}" destId="{318E61A9-9CB2-4039-AFFF-83E7D4134948}" srcOrd="0" destOrd="0" parTransId="{528D6D5B-FFE9-4061-8C36-371BDF6F1BEE}" sibTransId="{960BD0D4-5F66-427A-8D0D-22F2A9E18862}"/>
    <dgm:cxn modelId="{2D7C33ED-BD53-43AE-9C96-9775FBB2EF29}" type="presOf" srcId="{3322FF53-EDE6-4A2A-8148-BEF41F19F351}" destId="{C72734E1-4903-4A50-B979-5394AF422D83}" srcOrd="0" destOrd="0" presId="urn:microsoft.com/office/officeart/2005/8/layout/vList5"/>
    <dgm:cxn modelId="{F31BE4F9-DB33-4932-889C-5C735DBEEDF0}" type="presOf" srcId="{450F3C79-DB2E-4EAC-9DFA-062C2BB75223}" destId="{C72734E1-4903-4A50-B979-5394AF422D83}" srcOrd="0" destOrd="1" presId="urn:microsoft.com/office/officeart/2005/8/layout/vList5"/>
    <dgm:cxn modelId="{01749689-2545-49A8-AE14-49EA4BEB714C}" type="presParOf" srcId="{9EDA70BF-4837-453F-A540-23D850CA9368}" destId="{C3320C9D-BD14-4512-B748-04C5C75C6CD8}" srcOrd="0" destOrd="0" presId="urn:microsoft.com/office/officeart/2005/8/layout/vList5"/>
    <dgm:cxn modelId="{73CECDA6-1C4E-47C0-9F5A-83E11B25E229}" type="presParOf" srcId="{C3320C9D-BD14-4512-B748-04C5C75C6CD8}" destId="{F23AE0DA-BD1F-4285-A893-0DBCCE2D8D99}" srcOrd="0" destOrd="0" presId="urn:microsoft.com/office/officeart/2005/8/layout/vList5"/>
    <dgm:cxn modelId="{F4A99AB7-6159-438F-8E6B-142D17FBC79B}" type="presParOf" srcId="{C3320C9D-BD14-4512-B748-04C5C75C6CD8}" destId="{C72734E1-4903-4A50-B979-5394AF422D83}" srcOrd="1" destOrd="0" presId="urn:microsoft.com/office/officeart/2005/8/layout/vList5"/>
    <dgm:cxn modelId="{5A30A79C-956C-449D-962B-BB757DD9978F}" type="presParOf" srcId="{9EDA70BF-4837-453F-A540-23D850CA9368}" destId="{819E387D-9926-42A0-B6A3-D85D045674DA}" srcOrd="1" destOrd="0" presId="urn:microsoft.com/office/officeart/2005/8/layout/vList5"/>
    <dgm:cxn modelId="{7662184A-75B4-44B4-AE9A-EC93ABDEF543}" type="presParOf" srcId="{9EDA70BF-4837-453F-A540-23D850CA9368}" destId="{51603743-83BA-427C-AF5E-7EF6EE775D3D}" srcOrd="2" destOrd="0" presId="urn:microsoft.com/office/officeart/2005/8/layout/vList5"/>
    <dgm:cxn modelId="{73B6FDFB-85EE-4411-B3D7-19C497CFAB7F}" type="presParOf" srcId="{51603743-83BA-427C-AF5E-7EF6EE775D3D}" destId="{CEB85A61-2ACF-41BD-A14D-D00C6838144D}" srcOrd="0" destOrd="0" presId="urn:microsoft.com/office/officeart/2005/8/layout/vList5"/>
    <dgm:cxn modelId="{DEF47B11-7A12-4AEE-AF63-9B339905437F}" type="presParOf" srcId="{51603743-83BA-427C-AF5E-7EF6EE775D3D}" destId="{1566199B-7595-40F0-A9D3-EBA147979ED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2734E1-4903-4A50-B979-5394AF422D83}">
      <dsp:nvSpPr>
        <dsp:cNvPr id="0" name=""/>
        <dsp:cNvSpPr/>
      </dsp:nvSpPr>
      <dsp:spPr>
        <a:xfrm rot="5400000">
          <a:off x="4366117" y="-1324101"/>
          <a:ext cx="1874449" cy="4991381"/>
        </a:xfrm>
        <a:prstGeom prst="round2SameRect">
          <a:avLst/>
        </a:prstGeom>
        <a:solidFill>
          <a:schemeClr val="accent6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É uma </a:t>
          </a:r>
          <a:r>
            <a:rPr lang="pt-BR" sz="2100" b="1" kern="1200" dirty="0">
              <a:solidFill>
                <a:srgbClr val="00B0F0"/>
              </a:solidFill>
            </a:rPr>
            <a:t>coleção</a:t>
          </a:r>
          <a:r>
            <a:rPr lang="pt-BR" sz="2100" kern="1200" dirty="0"/>
            <a:t> de </a:t>
          </a:r>
          <a:r>
            <a:rPr lang="pt-BR" sz="2100" b="1" kern="1200" dirty="0">
              <a:solidFill>
                <a:srgbClr val="00B0F0"/>
              </a:solidFill>
            </a:rPr>
            <a:t>uma ou mais variáveis</a:t>
          </a:r>
          <a:r>
            <a:rPr lang="pt-BR" sz="2100" kern="1200" dirty="0"/>
            <a:t>, possivelmente de </a:t>
          </a:r>
          <a:r>
            <a:rPr lang="pt-BR" sz="2100" b="1" kern="1200" dirty="0">
              <a:solidFill>
                <a:srgbClr val="00B0F0"/>
              </a:solidFill>
            </a:rPr>
            <a:t>tipos diferentes</a:t>
          </a:r>
          <a:r>
            <a:rPr lang="pt-BR" sz="2100" kern="1200" dirty="0"/>
            <a:t>, colocadas juntas sob um </a:t>
          </a:r>
          <a:r>
            <a:rPr lang="pt-BR" sz="2100" b="1" kern="1200" dirty="0">
              <a:solidFill>
                <a:srgbClr val="00B0F0"/>
              </a:solidFill>
            </a:rPr>
            <a:t>único nome</a:t>
          </a:r>
          <a:endParaRPr lang="pt-BR" sz="2100" kern="1200" dirty="0">
            <a:solidFill>
              <a:schemeClr val="tx1"/>
            </a:solidFill>
          </a:endParaRP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Ao definirmos 1 estrutura, criamos um </a:t>
          </a:r>
          <a:r>
            <a:rPr lang="pt-BR" sz="2100" b="1" kern="1200" dirty="0">
              <a:solidFill>
                <a:srgbClr val="00B0F0"/>
              </a:solidFill>
            </a:rPr>
            <a:t>novo</a:t>
          </a:r>
          <a:r>
            <a:rPr lang="pt-BR" sz="2100" kern="1200" dirty="0"/>
            <a:t> tipo de dado </a:t>
          </a:r>
          <a:endParaRPr lang="pt-BR" sz="2100" kern="1200" dirty="0">
            <a:solidFill>
              <a:schemeClr val="tx1"/>
            </a:solidFill>
          </a:endParaRPr>
        </a:p>
      </dsp:txBody>
      <dsp:txXfrm rot="-5400000">
        <a:off x="2807652" y="325867"/>
        <a:ext cx="4899878" cy="1691443"/>
      </dsp:txXfrm>
    </dsp:sp>
    <dsp:sp modelId="{F23AE0DA-BD1F-4285-A893-0DBCCE2D8D99}">
      <dsp:nvSpPr>
        <dsp:cNvPr id="0" name=""/>
        <dsp:cNvSpPr/>
      </dsp:nvSpPr>
      <dsp:spPr>
        <a:xfrm>
          <a:off x="0" y="58"/>
          <a:ext cx="2807651" cy="2343061"/>
        </a:xfrm>
        <a:prstGeom prst="roundRect">
          <a:avLst/>
        </a:prstGeom>
        <a:solidFill>
          <a:schemeClr val="accent6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Estrutura</a:t>
          </a:r>
          <a:endParaRPr lang="pt-BR" sz="2400" kern="1200" dirty="0"/>
        </a:p>
      </dsp:txBody>
      <dsp:txXfrm>
        <a:off x="114379" y="114437"/>
        <a:ext cx="2578893" cy="2114303"/>
      </dsp:txXfrm>
    </dsp:sp>
    <dsp:sp modelId="{1566199B-7595-40F0-A9D3-EBA147979ED1}">
      <dsp:nvSpPr>
        <dsp:cNvPr id="0" name=""/>
        <dsp:cNvSpPr/>
      </dsp:nvSpPr>
      <dsp:spPr>
        <a:xfrm rot="5400000">
          <a:off x="4366117" y="1136113"/>
          <a:ext cx="1874449" cy="4991381"/>
        </a:xfrm>
        <a:prstGeom prst="round2SameRect">
          <a:avLst/>
        </a:prstGeom>
        <a:solidFill>
          <a:schemeClr val="accent3">
            <a:lumMod val="40000"/>
            <a:lumOff val="60000"/>
            <a:alpha val="9000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2100" kern="1200" dirty="0"/>
            <a:t>utilizados para acessar os </a:t>
          </a:r>
          <a:r>
            <a:rPr lang="pt-BR" sz="2100" b="1" kern="1200" dirty="0">
              <a:solidFill>
                <a:srgbClr val="00B0F0"/>
              </a:solidFill>
            </a:rPr>
            <a:t>membros</a:t>
          </a:r>
          <a:r>
            <a:rPr lang="pt-BR" sz="2100" kern="1200" dirty="0"/>
            <a:t> da Estrutura</a:t>
          </a:r>
          <a:endParaRPr lang="pt-BR" sz="2100" b="0" kern="1200" dirty="0"/>
        </a:p>
      </dsp:txBody>
      <dsp:txXfrm rot="-5400000">
        <a:off x="2807652" y="2786082"/>
        <a:ext cx="4899878" cy="1691443"/>
      </dsp:txXfrm>
    </dsp:sp>
    <dsp:sp modelId="{CEB85A61-2ACF-41BD-A14D-D00C6838144D}">
      <dsp:nvSpPr>
        <dsp:cNvPr id="0" name=""/>
        <dsp:cNvSpPr/>
      </dsp:nvSpPr>
      <dsp:spPr>
        <a:xfrm>
          <a:off x="0" y="2460273"/>
          <a:ext cx="2807651" cy="2343061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400" b="1" kern="1200" dirty="0"/>
            <a:t>Operador de Associação ou Ponto (.) </a:t>
          </a:r>
          <a:endParaRPr lang="pt-BR" sz="2400" kern="1200" dirty="0"/>
        </a:p>
      </dsp:txBody>
      <dsp:txXfrm>
        <a:off x="114379" y="2574652"/>
        <a:ext cx="2578893" cy="2114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CD3911-201F-4F64-B2AA-E90B7DC33211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43EDCF-FF4B-4A5B-9AEA-F2A2B388A7A1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593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35F58-1FB0-451C-9DAF-31219BC95F97}" type="datetimeFigureOut">
              <a:rPr lang="pt-BR" smtClean="0"/>
              <a:pPr/>
              <a:t>13/10/2021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1241425"/>
            <a:ext cx="44672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5E6EDB-C278-4D2C-A473-970BC2FB1D82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530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57200" y="422498"/>
            <a:ext cx="7772400" cy="1470025"/>
          </a:xfrm>
        </p:spPr>
        <p:txBody>
          <a:bodyPr/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029372"/>
            <a:ext cx="6400800" cy="1752600"/>
          </a:xfrm>
        </p:spPr>
        <p:txBody>
          <a:bodyPr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3428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2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1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</a:t>
            </a:r>
          </a:p>
          <a:p>
            <a:r>
              <a:rPr lang="pt-BR" dirty="0">
                <a:solidFill>
                  <a:srgbClr val="7D7D7D"/>
                </a:solidFill>
                <a:latin typeface="Arial"/>
                <a:cs typeface="Arial"/>
              </a:rPr>
              <a:t>texto texto texto texto texto texto texto texto texto texto texto texto texto texto texto texto texto texto texto.</a:t>
            </a:r>
            <a:endParaRPr lang="en-US" dirty="0">
              <a:latin typeface="Arial"/>
              <a:cs typeface="Arial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179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bg-BG"/>
              <a:t>Click to edit Master text styles</a:t>
            </a:r>
          </a:p>
          <a:p>
            <a:pPr lvl="1"/>
            <a:r>
              <a:rPr lang="bg-BG"/>
              <a:t>Second level</a:t>
            </a:r>
          </a:p>
          <a:p>
            <a:pPr lvl="2"/>
            <a:r>
              <a:rPr lang="bg-BG"/>
              <a:t>Third level</a:t>
            </a:r>
          </a:p>
          <a:p>
            <a:pPr lvl="3"/>
            <a:r>
              <a:rPr lang="bg-BG"/>
              <a:t>Fourth level</a:t>
            </a:r>
          </a:p>
          <a:p>
            <a:pPr lvl="4"/>
            <a:r>
              <a:rPr lang="bg-BG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114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52712-0C15-3A47-A7D6-F57ACAF250B6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F1D6AB-D093-5345-B7D2-3D02BAD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18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2699792" y="2468894"/>
            <a:ext cx="6444208" cy="19202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sp>
        <p:nvSpPr>
          <p:cNvPr id="6" name="Rectangle 5"/>
          <p:cNvSpPr/>
          <p:nvPr userDrawn="1"/>
        </p:nvSpPr>
        <p:spPr>
          <a:xfrm>
            <a:off x="3" y="0"/>
            <a:ext cx="1619671" cy="6858000"/>
          </a:xfrm>
          <a:prstGeom prst="rect">
            <a:avLst/>
          </a:prstGeom>
          <a:gradFill>
            <a:gsLst>
              <a:gs pos="42000">
                <a:srgbClr val="F6F6F6">
                  <a:lumMod val="97000"/>
                </a:srgbClr>
              </a:gs>
              <a:gs pos="0">
                <a:schemeClr val="bg1">
                  <a:lumMod val="92000"/>
                </a:scheme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 dirty="0"/>
          </a:p>
        </p:txBody>
      </p:sp>
      <p:cxnSp>
        <p:nvCxnSpPr>
          <p:cNvPr id="9" name="Straight Arrow Connector 8"/>
          <p:cNvCxnSpPr>
            <a:stCxn id="7" idx="2"/>
          </p:cNvCxnSpPr>
          <p:nvPr userDrawn="1"/>
        </p:nvCxnSpPr>
        <p:spPr>
          <a:xfrm>
            <a:off x="711747" y="6602899"/>
            <a:ext cx="8432255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>
          <a:xfrm>
            <a:off x="3131840" y="2977907"/>
            <a:ext cx="5472608" cy="533308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 sz="3600" b="1" baseline="0">
                <a:solidFill>
                  <a:schemeClr val="bg1"/>
                </a:solidFill>
                <a:effectLst/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SECTION BREAK</a:t>
            </a:r>
            <a:endParaRPr lang="ko-KR" altLang="en-US" dirty="0"/>
          </a:p>
        </p:txBody>
      </p:sp>
      <p:sp>
        <p:nvSpPr>
          <p:cNvPr id="3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3578447"/>
            <a:ext cx="5472608" cy="263475"/>
          </a:xfrm>
          <a:prstGeom prst="rect">
            <a:avLst/>
          </a:prstGeom>
        </p:spPr>
        <p:txBody>
          <a:bodyPr lIns="108000" anchor="ctr"/>
          <a:lstStyle>
            <a:lvl1pPr marL="0" indent="0" algn="l">
              <a:buNone/>
              <a:defRPr sz="1200" baseline="0">
                <a:solidFill>
                  <a:schemeClr val="bg1"/>
                </a:solidFill>
                <a:effectLst/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Add text</a:t>
            </a:r>
            <a:endParaRPr lang="ko-KR" altLang="en-US" dirty="0"/>
          </a:p>
        </p:txBody>
      </p:sp>
      <p:pic>
        <p:nvPicPr>
          <p:cNvPr id="7" name="Picture 2" descr="D:\KBM-정애\014-Fullppt\PNG이미지\paper-bulb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021" y="4442899"/>
            <a:ext cx="1087451" cy="21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" name="Straight Arrow Connector 12"/>
          <p:cNvCxnSpPr/>
          <p:nvPr userDrawn="1"/>
        </p:nvCxnSpPr>
        <p:spPr>
          <a:xfrm>
            <a:off x="3" y="260648"/>
            <a:ext cx="9143999" cy="0"/>
          </a:xfrm>
          <a:prstGeom prst="straightConnector1">
            <a:avLst/>
          </a:prstGeom>
          <a:ln w="1270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2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z="1800" b="1" dirty="0">
                <a:solidFill>
                  <a:srgbClr val="00AEEF"/>
                </a:solidFill>
                <a:latin typeface="Arial"/>
                <a:cs typeface="Arial"/>
              </a:rPr>
              <a:t>Título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r>
              <a:rPr lang="pt-BR" sz="1200" dirty="0">
                <a:solidFill>
                  <a:srgbClr val="7D7D7D"/>
                </a:solidFill>
                <a:latin typeface="Arial"/>
                <a:cs typeface="Arial"/>
              </a:rPr>
              <a:t>Texto e tópicos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52712-0C15-3A47-A7D6-F57ACAF250B6}" type="datetimeFigureOut">
              <a:rPr lang="en-US" smtClean="0"/>
              <a:pPr/>
              <a:t>10/13/2021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F1D6AB-D093-5345-B7D2-3D02BAD554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515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p:txStyles>
    <p:titleStyle>
      <a:lvl1pPr algn="l" defTabSz="342892" rtl="0" eaLnBrk="1" latinLnBrk="0" hangingPunct="1">
        <a:spcBef>
          <a:spcPct val="0"/>
        </a:spcBef>
        <a:buNone/>
        <a:defRPr sz="1800" kern="1200">
          <a:solidFill>
            <a:schemeClr val="accent5">
              <a:lumMod val="75000"/>
            </a:schemeClr>
          </a:solidFill>
          <a:latin typeface="Arial"/>
          <a:ea typeface="+mj-ea"/>
          <a:cs typeface="Arial"/>
        </a:defRPr>
      </a:lvl1pPr>
    </p:titleStyle>
    <p:bodyStyle>
      <a:lvl1pPr marL="0" indent="0" algn="l" defTabSz="342892" rtl="0" eaLnBrk="1" latinLnBrk="0" hangingPunct="1">
        <a:spcBef>
          <a:spcPct val="20000"/>
        </a:spcBef>
        <a:buFont typeface="Arial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defTabSz="342892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28" indent="-171446" algn="l" defTabSz="342892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20" indent="-171446" algn="l" defTabSz="342892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12" indent="-171446" algn="l" defTabSz="342892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03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95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86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77" indent="-171446" algn="l" defTabSz="342892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342892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8753-capa_template-0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97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6087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  <a:p>
            <a:r>
              <a:rPr lang="en-US" dirty="0" err="1"/>
              <a:t>struct</a:t>
            </a:r>
            <a:r>
              <a:rPr lang="en-US" dirty="0"/>
              <a:t>	   </a:t>
            </a:r>
            <a:r>
              <a:rPr lang="en-US" dirty="0" err="1"/>
              <a:t>facil</a:t>
            </a:r>
            <a:r>
              <a:rPr lang="en-US" dirty="0"/>
              <a:t>  {</a:t>
            </a:r>
            <a:endParaRPr lang="pt-BR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</a:t>
            </a:r>
            <a:r>
              <a:rPr lang="en-US" dirty="0" err="1"/>
              <a:t>num</a:t>
            </a:r>
            <a:r>
              <a:rPr lang="en-US" dirty="0"/>
              <a:t>;</a:t>
            </a:r>
            <a:endParaRPr lang="pt-BR" dirty="0"/>
          </a:p>
          <a:p>
            <a:r>
              <a:rPr lang="pt-BR" dirty="0"/>
              <a:t>	char	c;</a:t>
            </a:r>
          </a:p>
          <a:p>
            <a:r>
              <a:rPr lang="pt-BR" dirty="0"/>
              <a:t>	};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Estas instruções definem um </a:t>
            </a:r>
            <a:r>
              <a:rPr lang="pt-BR" b="1" dirty="0">
                <a:solidFill>
                  <a:srgbClr val="00B0F0"/>
                </a:solidFill>
              </a:rPr>
              <a:t>novo</a:t>
            </a:r>
            <a:r>
              <a:rPr lang="pt-BR" dirty="0"/>
              <a:t> tipo de dado chamado </a:t>
            </a:r>
            <a:r>
              <a:rPr lang="pt-BR" b="1" dirty="0" err="1">
                <a:solidFill>
                  <a:srgbClr val="00B0F0"/>
                </a:solidFill>
              </a:rPr>
              <a:t>struct</a:t>
            </a:r>
            <a:r>
              <a:rPr lang="pt-BR" b="1" dirty="0">
                <a:solidFill>
                  <a:srgbClr val="00B0F0"/>
                </a:solidFill>
              </a:rPr>
              <a:t> </a:t>
            </a:r>
            <a:r>
              <a:rPr lang="pt-BR" b="1" dirty="0" err="1">
                <a:solidFill>
                  <a:srgbClr val="00B0F0"/>
                </a:solidFill>
              </a:rPr>
              <a:t>facil</a:t>
            </a:r>
            <a:r>
              <a:rPr lang="pt-BR" dirty="0"/>
              <a:t>. </a:t>
            </a:r>
          </a:p>
          <a:p>
            <a:r>
              <a:rPr lang="pt-BR" dirty="0"/>
              <a:t>Cada variável deste tipo será composta por dois elementos: 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uma variável inteira chamada </a:t>
            </a:r>
            <a:r>
              <a:rPr lang="pt-BR" b="1" dirty="0"/>
              <a:t>num</a:t>
            </a:r>
            <a:endParaRPr lang="pt-BR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dirty="0"/>
              <a:t>e uma variável char chamada </a:t>
            </a:r>
            <a:r>
              <a:rPr lang="pt-BR" b="1" dirty="0"/>
              <a:t>c</a:t>
            </a:r>
            <a:endParaRPr lang="pt-BR" dirty="0"/>
          </a:p>
          <a:p>
            <a:r>
              <a:rPr lang="pt-BR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dirty="0">
                <a:solidFill>
                  <a:srgbClr val="00B0F0"/>
                </a:solidFill>
              </a:rPr>
              <a:t>Esta instrução </a:t>
            </a:r>
            <a:r>
              <a:rPr lang="pt-BR" b="1" dirty="0">
                <a:solidFill>
                  <a:srgbClr val="00B0F0"/>
                </a:solidFill>
              </a:rPr>
              <a:t>não</a:t>
            </a:r>
            <a:r>
              <a:rPr lang="pt-BR" dirty="0">
                <a:solidFill>
                  <a:srgbClr val="00B0F0"/>
                </a:solidFill>
              </a:rPr>
              <a:t> declara qualquer variável, e então não é reservado nenhum espaço de memória. Somente é mostrado ao compilador como é formado o tipo </a:t>
            </a:r>
            <a:r>
              <a:rPr lang="pt-BR" dirty="0" err="1">
                <a:solidFill>
                  <a:srgbClr val="00B0F0"/>
                </a:solidFill>
              </a:rPr>
              <a:t>struct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 err="1">
                <a:solidFill>
                  <a:srgbClr val="00B0F0"/>
                </a:solidFill>
              </a:rPr>
              <a:t>facil</a:t>
            </a:r>
            <a:r>
              <a:rPr lang="pt-BR" dirty="0">
                <a:solidFill>
                  <a:srgbClr val="00B0F0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081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 palavra </a:t>
            </a:r>
            <a:r>
              <a:rPr lang="pt-BR" b="1" dirty="0" err="1">
                <a:solidFill>
                  <a:srgbClr val="00B0F0"/>
                </a:solidFill>
              </a:rPr>
              <a:t>struct</a:t>
            </a:r>
            <a:r>
              <a:rPr lang="pt-BR" dirty="0"/>
              <a:t> informa ao compilador que um tipo de dado está sendo declarado e o nome </a:t>
            </a:r>
            <a:r>
              <a:rPr lang="pt-BR" b="1" dirty="0" err="1"/>
              <a:t>facil</a:t>
            </a:r>
            <a:r>
              <a:rPr lang="pt-BR" dirty="0"/>
              <a:t> é chamado rótulo e nomeia a estrutura que está sendo definida.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 rótulo não é o nome de uma variável, mas é o </a:t>
            </a:r>
            <a:r>
              <a:rPr lang="pt-BR" b="1" dirty="0">
                <a:solidFill>
                  <a:srgbClr val="00B0F0"/>
                </a:solidFill>
              </a:rPr>
              <a:t>nome de um tipo</a:t>
            </a:r>
            <a:r>
              <a:rPr lang="pt-BR" dirty="0"/>
              <a:t>. Deve vir após #define e antes das funções.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Os membros da estrutura devem estar entre chaves, e a instrução termina por ponto e vírgula.</a:t>
            </a:r>
          </a:p>
          <a:p>
            <a:r>
              <a:rPr lang="pt-BR" dirty="0"/>
              <a:t> 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B0F0"/>
                </a:solidFill>
              </a:rPr>
              <a:t>uma estrutura é um TIPO DE DADO cujo formato é DEFINIDO pelo programador.</a:t>
            </a:r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56681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Declarando</a:t>
            </a:r>
            <a:r>
              <a:rPr lang="en-US" b="1" dirty="0">
                <a:solidFill>
                  <a:srgbClr val="00B0F0"/>
                </a:solidFill>
              </a:rPr>
              <a:t> as </a:t>
            </a:r>
            <a:r>
              <a:rPr lang="en-US" b="1" dirty="0" err="1">
                <a:solidFill>
                  <a:srgbClr val="00B0F0"/>
                </a:solidFill>
              </a:rPr>
              <a:t>Variáveis</a:t>
            </a:r>
            <a:r>
              <a:rPr lang="en-US" b="1" dirty="0">
                <a:solidFill>
                  <a:srgbClr val="00B0F0"/>
                </a:solidFill>
              </a:rPr>
              <a:t> do </a:t>
            </a:r>
            <a:r>
              <a:rPr lang="en-US" b="1" dirty="0" err="1">
                <a:solidFill>
                  <a:srgbClr val="00B0F0"/>
                </a:solidFill>
              </a:rPr>
              <a:t>Tipo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Estrutura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Após definirmos nosso novo tipo de dado. Podemos, então, declarar uma ou mais variáveis deste tipo.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Exemplo:								</a:t>
            </a:r>
            <a:r>
              <a:rPr lang="pt-BR" sz="2000" dirty="0"/>
              <a:t>a </a:t>
            </a:r>
            <a:r>
              <a:rPr lang="pt-BR" sz="2000" b="1" dirty="0"/>
              <a:t>variável</a:t>
            </a:r>
            <a:r>
              <a:rPr lang="pt-BR" sz="2000" dirty="0"/>
              <a:t> é uma estrutura</a:t>
            </a:r>
          </a:p>
          <a:p>
            <a:r>
              <a:rPr lang="pt-BR" sz="2000" dirty="0"/>
              <a:t>											a estrutura chama-se </a:t>
            </a:r>
            <a:r>
              <a:rPr lang="pt-BR" sz="2000" b="1" dirty="0"/>
              <a:t>fácil</a:t>
            </a:r>
            <a:endParaRPr lang="pt-BR" b="1" dirty="0"/>
          </a:p>
          <a:p>
            <a:pPr algn="just"/>
            <a:r>
              <a:rPr lang="pt-BR" dirty="0"/>
              <a:t>											</a:t>
            </a:r>
            <a:r>
              <a:rPr lang="en-US" sz="2000" dirty="0"/>
              <a:t>o </a:t>
            </a:r>
            <a:r>
              <a:rPr lang="en-US" sz="2000" dirty="0" err="1"/>
              <a:t>nome</a:t>
            </a:r>
            <a:r>
              <a:rPr lang="en-US" sz="2000" dirty="0"/>
              <a:t> da </a:t>
            </a:r>
            <a:r>
              <a:rPr lang="en-US" sz="2000" dirty="0" err="1"/>
              <a:t>variável</a:t>
            </a:r>
            <a:r>
              <a:rPr lang="en-US" sz="2000" dirty="0"/>
              <a:t> do </a:t>
            </a:r>
            <a:r>
              <a:rPr lang="en-US" sz="2000" dirty="0" err="1"/>
              <a:t>tipo</a:t>
            </a:r>
            <a:r>
              <a:rPr lang="en-US" sz="2000" dirty="0"/>
              <a:t> </a:t>
            </a:r>
            <a:r>
              <a:rPr lang="en-US" sz="2000" dirty="0" err="1"/>
              <a:t>estrutura</a:t>
            </a:r>
            <a:r>
              <a:rPr lang="en-US" sz="2000" dirty="0"/>
              <a:t> é </a:t>
            </a:r>
            <a:r>
              <a:rPr lang="en-US" sz="2000" b="1" dirty="0"/>
              <a:t>x</a:t>
            </a:r>
            <a:endParaRPr lang="pt-BR" sz="2000" b="1" dirty="0"/>
          </a:p>
          <a:p>
            <a:pPr algn="just"/>
            <a:r>
              <a:rPr lang="pt-BR" b="1" dirty="0"/>
              <a:t>				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facil</a:t>
            </a:r>
            <a:r>
              <a:rPr lang="pt-BR" b="1" dirty="0"/>
              <a:t>	x; 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Em nosso exemplo, declaramos a variável </a:t>
            </a:r>
            <a:r>
              <a:rPr lang="pt-BR" b="1" dirty="0"/>
              <a:t>x</a:t>
            </a:r>
            <a:r>
              <a:rPr lang="pt-BR" dirty="0"/>
              <a:t> como sendo do tipo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facil</a:t>
            </a:r>
            <a:r>
              <a:rPr lang="pt-BR" dirty="0"/>
              <a:t>.</a:t>
            </a:r>
          </a:p>
          <a:p>
            <a:pPr algn="just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49" name="Conector reto 48"/>
          <p:cNvCxnSpPr/>
          <p:nvPr/>
        </p:nvCxnSpPr>
        <p:spPr>
          <a:xfrm>
            <a:off x="2426677" y="3174023"/>
            <a:ext cx="0" cy="1011115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Conector reto 49"/>
          <p:cNvCxnSpPr/>
          <p:nvPr/>
        </p:nvCxnSpPr>
        <p:spPr>
          <a:xfrm>
            <a:off x="2974731" y="3519854"/>
            <a:ext cx="0" cy="665284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Conector reto 50"/>
          <p:cNvCxnSpPr/>
          <p:nvPr/>
        </p:nvCxnSpPr>
        <p:spPr>
          <a:xfrm>
            <a:off x="3346939" y="3921369"/>
            <a:ext cx="0" cy="263769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ector reto 53"/>
          <p:cNvCxnSpPr/>
          <p:nvPr/>
        </p:nvCxnSpPr>
        <p:spPr>
          <a:xfrm>
            <a:off x="3346939" y="3921369"/>
            <a:ext cx="908538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ector reto 54"/>
          <p:cNvCxnSpPr/>
          <p:nvPr/>
        </p:nvCxnSpPr>
        <p:spPr>
          <a:xfrm>
            <a:off x="2974731" y="3519854"/>
            <a:ext cx="1280746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ector reto 58"/>
          <p:cNvCxnSpPr/>
          <p:nvPr/>
        </p:nvCxnSpPr>
        <p:spPr>
          <a:xfrm>
            <a:off x="2426677" y="3174023"/>
            <a:ext cx="1828800" cy="0"/>
          </a:xfrm>
          <a:prstGeom prst="line">
            <a:avLst/>
          </a:prstGeom>
          <a:ln w="31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4871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4787" y="1110451"/>
            <a:ext cx="3455377" cy="58785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	</a:t>
            </a:r>
            <a:r>
              <a:rPr lang="en-US" sz="2000" dirty="0" err="1"/>
              <a:t>facil</a:t>
            </a:r>
            <a:r>
              <a:rPr lang="en-US" sz="2000" dirty="0"/>
              <a:t>  {</a:t>
            </a:r>
            <a:endParaRPr lang="pt-BR" sz="2000" dirty="0"/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	  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  <a:endParaRPr lang="pt-BR" sz="2000" dirty="0"/>
          </a:p>
          <a:p>
            <a:r>
              <a:rPr lang="pt-BR" sz="2000" dirty="0"/>
              <a:t>	char	   c;</a:t>
            </a:r>
          </a:p>
          <a:p>
            <a:r>
              <a:rPr lang="pt-BR" sz="2000" dirty="0"/>
              <a:t>	};</a:t>
            </a:r>
          </a:p>
          <a:p>
            <a:r>
              <a:rPr lang="pt-BR" sz="2000" b="1" dirty="0" err="1"/>
              <a:t>struct</a:t>
            </a:r>
            <a:r>
              <a:rPr lang="pt-BR" sz="2000" b="1" dirty="0"/>
              <a:t> </a:t>
            </a:r>
            <a:r>
              <a:rPr lang="pt-BR" sz="2000" b="1" dirty="0" err="1"/>
              <a:t>facil</a:t>
            </a:r>
            <a:r>
              <a:rPr lang="pt-BR" sz="2000" b="1" dirty="0"/>
              <a:t>	x; 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Esta instrução executa uma função similar às declarações de variáveis que já conhecemos como:</a:t>
            </a:r>
          </a:p>
          <a:p>
            <a:r>
              <a:rPr lang="pt-BR" sz="2000" dirty="0"/>
              <a:t> </a:t>
            </a:r>
          </a:p>
          <a:p>
            <a:r>
              <a:rPr lang="pt-BR" sz="2000" dirty="0"/>
              <a:t>Ela solicita ao compilador a alocação de espaço de memória suficiente para armazenar a variável </a:t>
            </a:r>
            <a:r>
              <a:rPr lang="pt-BR" sz="2000" b="1" dirty="0"/>
              <a:t>x</a:t>
            </a:r>
            <a:r>
              <a:rPr lang="pt-BR" sz="2000" dirty="0"/>
              <a:t> que é do tipo </a:t>
            </a:r>
            <a:r>
              <a:rPr lang="pt-BR" sz="2000" b="1" dirty="0" err="1"/>
              <a:t>struct</a:t>
            </a:r>
            <a:r>
              <a:rPr lang="pt-BR" sz="2000" b="1" dirty="0"/>
              <a:t> </a:t>
            </a:r>
            <a:r>
              <a:rPr lang="pt-BR" sz="2000" b="1" dirty="0" err="1"/>
              <a:t>facil</a:t>
            </a:r>
            <a:r>
              <a:rPr lang="pt-BR" sz="2000" dirty="0"/>
              <a:t>, neste caso 5 bytes (4 bytes para o inteiro e 1 byte para o caractere).</a:t>
            </a:r>
            <a:endParaRPr lang="pt-BR" dirty="0"/>
          </a:p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613742" y="1603870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636988" y="2756540"/>
            <a:ext cx="7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604231" y="3909267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7.5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854426" y="1228808"/>
            <a:ext cx="4077073" cy="5052406"/>
            <a:chOff x="5362834" y="1177855"/>
            <a:chExt cx="4077073" cy="5052406"/>
          </a:xfrm>
        </p:grpSpPr>
        <p:grpSp>
          <p:nvGrpSpPr>
            <p:cNvPr id="23" name="Agrupar 22"/>
            <p:cNvGrpSpPr/>
            <p:nvPr/>
          </p:nvGrpSpPr>
          <p:grpSpPr>
            <a:xfrm>
              <a:off x="6014112" y="1177855"/>
              <a:ext cx="1688132" cy="5052406"/>
              <a:chOff x="3726469" y="1330553"/>
              <a:chExt cx="1688132" cy="5052406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729396" y="309547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732333" y="280532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29394" y="427026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454121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3" y="483136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6469" y="5122736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5270" y="540454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5270" y="569469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Chave Direita 23"/>
            <p:cNvSpPr/>
            <p:nvPr/>
          </p:nvSpPr>
          <p:spPr>
            <a:xfrm>
              <a:off x="7702244" y="1186218"/>
              <a:ext cx="200481" cy="1149722"/>
            </a:xfrm>
            <a:prstGeom prst="rightBrace">
              <a:avLst>
                <a:gd name="adj1" fmla="val 8333"/>
                <a:gd name="adj2" fmla="val 50765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873837" y="1559690"/>
              <a:ext cx="7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num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702244" y="2302494"/>
              <a:ext cx="799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c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>
              <a:off x="8285279" y="1177856"/>
              <a:ext cx="311895" cy="1450678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638945" y="1718529"/>
              <a:ext cx="800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362834" y="1177855"/>
              <a:ext cx="781443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  <a:p>
              <a:r>
                <a:rPr lang="pt-BR" sz="1900" dirty="0"/>
                <a:t>1001</a:t>
              </a:r>
            </a:p>
            <a:p>
              <a:r>
                <a:rPr lang="pt-BR" sz="1900" dirty="0"/>
                <a:t>1002</a:t>
              </a:r>
            </a:p>
            <a:p>
              <a:r>
                <a:rPr lang="pt-BR" sz="1900" dirty="0"/>
                <a:t>1003</a:t>
              </a:r>
            </a:p>
            <a:p>
              <a:r>
                <a:rPr lang="pt-BR" sz="1900" dirty="0"/>
                <a:t>1004</a:t>
              </a:r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6282508" y="702661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5049896" y="2697906"/>
            <a:ext cx="2726975" cy="2638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5049896" y="2386893"/>
            <a:ext cx="2819219" cy="2374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979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Definindo</a:t>
            </a:r>
            <a:r>
              <a:rPr lang="en-US" b="1" dirty="0">
                <a:solidFill>
                  <a:srgbClr val="00B0F0"/>
                </a:solidFill>
              </a:rPr>
              <a:t> e </a:t>
            </a:r>
            <a:r>
              <a:rPr lang="en-US" b="1" dirty="0" err="1">
                <a:solidFill>
                  <a:srgbClr val="00B0F0"/>
                </a:solidFill>
              </a:rPr>
              <a:t>Declarando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Podemos definir e declarar a estrutura de uma única vez. </a:t>
            </a:r>
          </a:p>
          <a:p>
            <a:r>
              <a:rPr lang="pt-BR" dirty="0">
                <a:solidFill>
                  <a:srgbClr val="FF0000"/>
                </a:solidFill>
              </a:rPr>
              <a:t>Cuidado!! porque a variável x será global!!</a:t>
            </a:r>
          </a:p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  <a:p>
            <a:r>
              <a:rPr lang="en-US" dirty="0" err="1"/>
              <a:t>struct</a:t>
            </a:r>
            <a:r>
              <a:rPr lang="en-US" dirty="0"/>
              <a:t>	     </a:t>
            </a:r>
            <a:r>
              <a:rPr lang="en-US" dirty="0" err="1"/>
              <a:t>facil</a:t>
            </a:r>
            <a:r>
              <a:rPr lang="en-US" dirty="0"/>
              <a:t>  {</a:t>
            </a:r>
            <a:endParaRPr lang="pt-BR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   	</a:t>
            </a:r>
            <a:r>
              <a:rPr lang="en-US" dirty="0" err="1"/>
              <a:t>num</a:t>
            </a:r>
            <a:r>
              <a:rPr lang="en-US" dirty="0"/>
              <a:t>;</a:t>
            </a:r>
            <a:endParaRPr lang="pt-BR" dirty="0"/>
          </a:p>
          <a:p>
            <a:r>
              <a:rPr lang="pt-BR" dirty="0"/>
              <a:t>	char	c;</a:t>
            </a:r>
          </a:p>
          <a:p>
            <a:r>
              <a:rPr lang="pt-BR" dirty="0"/>
              <a:t>	} x;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Esta instrução define o tipo de estrutura </a:t>
            </a:r>
            <a:r>
              <a:rPr lang="pt-BR" b="1" dirty="0" err="1"/>
              <a:t>facil</a:t>
            </a:r>
            <a:r>
              <a:rPr lang="pt-BR" dirty="0"/>
              <a:t> e declara uma estrutura desse tipo, chamada </a:t>
            </a:r>
            <a:r>
              <a:rPr lang="pt-BR" b="1" dirty="0"/>
              <a:t>x</a:t>
            </a:r>
            <a:r>
              <a:rPr lang="pt-BR" dirty="0"/>
              <a:t>. </a:t>
            </a:r>
          </a:p>
          <a:p>
            <a:r>
              <a:rPr lang="pt-BR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B0F0"/>
                </a:solidFill>
              </a:rPr>
              <a:t>Dizemos que x é instância do tipo </a:t>
            </a:r>
            <a:r>
              <a:rPr lang="pt-BR" b="1" dirty="0" err="1">
                <a:solidFill>
                  <a:srgbClr val="00B0F0"/>
                </a:solidFill>
              </a:rPr>
              <a:t>facil</a:t>
            </a:r>
            <a:r>
              <a:rPr lang="pt-BR" b="1" dirty="0">
                <a:solidFill>
                  <a:srgbClr val="00B0F0"/>
                </a:solidFill>
              </a:rPr>
              <a:t> e contém 2 membros, um </a:t>
            </a:r>
            <a:r>
              <a:rPr lang="pt-BR" b="1" dirty="0" err="1">
                <a:solidFill>
                  <a:srgbClr val="00B0F0"/>
                </a:solidFill>
              </a:rPr>
              <a:t>int</a:t>
            </a:r>
            <a:r>
              <a:rPr lang="pt-BR" b="1" dirty="0">
                <a:solidFill>
                  <a:srgbClr val="00B0F0"/>
                </a:solidFill>
              </a:rPr>
              <a:t> chamado num e outro char chamado c</a:t>
            </a:r>
            <a:endParaRPr lang="pt-BR" dirty="0">
              <a:solidFill>
                <a:srgbClr val="00B0F0"/>
              </a:solidFill>
            </a:endParaRPr>
          </a:p>
          <a:p>
            <a:pPr algn="just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40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6855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FF0000"/>
                </a:solidFill>
              </a:rPr>
              <a:t>Observação</a:t>
            </a:r>
            <a:endParaRPr lang="pt-BR" b="1" dirty="0">
              <a:solidFill>
                <a:srgbClr val="FF0000"/>
              </a:solidFill>
            </a:endParaRPr>
          </a:p>
          <a:p>
            <a:pPr algn="just"/>
            <a:r>
              <a:rPr lang="pt-BR" dirty="0"/>
              <a:t>C permite definir explicitamente </a:t>
            </a:r>
            <a:r>
              <a:rPr lang="pt-BR" b="1" dirty="0"/>
              <a:t>novos nomes</a:t>
            </a:r>
            <a:r>
              <a:rPr lang="pt-BR" dirty="0"/>
              <a:t> ou seja </a:t>
            </a:r>
            <a:r>
              <a:rPr lang="pt-BR" b="1" dirty="0"/>
              <a:t>renomear</a:t>
            </a:r>
            <a:r>
              <a:rPr lang="pt-BR" dirty="0"/>
              <a:t>, utilizando a palavra-chave </a:t>
            </a:r>
            <a:r>
              <a:rPr lang="pt-BR" b="1" dirty="0" err="1"/>
              <a:t>typedef</a:t>
            </a:r>
            <a:r>
              <a:rPr lang="pt-BR" dirty="0"/>
              <a:t>. Declarações com </a:t>
            </a:r>
            <a:r>
              <a:rPr lang="pt-BR" dirty="0" err="1"/>
              <a:t>typedef</a:t>
            </a:r>
            <a:r>
              <a:rPr lang="pt-BR" dirty="0"/>
              <a:t> apenas cria sinônimos.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sintaxe:</a:t>
            </a:r>
          </a:p>
          <a:p>
            <a:r>
              <a:rPr lang="pt-BR" b="1" dirty="0" err="1"/>
              <a:t>typedef</a:t>
            </a:r>
            <a:r>
              <a:rPr lang="pt-BR" b="1" dirty="0"/>
              <a:t>	   </a:t>
            </a:r>
            <a:r>
              <a:rPr lang="pt-BR" dirty="0" err="1"/>
              <a:t>tipo_existente</a:t>
            </a:r>
            <a:r>
              <a:rPr lang="pt-BR" dirty="0"/>
              <a:t>		</a:t>
            </a:r>
            <a:r>
              <a:rPr lang="pt-BR" dirty="0" err="1"/>
              <a:t>novonome</a:t>
            </a:r>
            <a:r>
              <a:rPr lang="pt-BR" dirty="0"/>
              <a:t>;</a:t>
            </a:r>
          </a:p>
          <a:p>
            <a:r>
              <a:rPr lang="pt-BR" dirty="0"/>
              <a:t> </a:t>
            </a:r>
          </a:p>
          <a:p>
            <a:r>
              <a:rPr lang="pt-BR" b="1" dirty="0"/>
              <a:t>Exemplos:</a:t>
            </a:r>
            <a:endParaRPr lang="pt-BR" dirty="0"/>
          </a:p>
          <a:p>
            <a:r>
              <a:rPr lang="pt-BR" dirty="0" err="1"/>
              <a:t>typedef</a:t>
            </a:r>
            <a:r>
              <a:rPr lang="pt-BR" dirty="0"/>
              <a:t>		</a:t>
            </a:r>
            <a:r>
              <a:rPr lang="pt-BR" dirty="0" err="1"/>
              <a:t>float</a:t>
            </a:r>
            <a:r>
              <a:rPr lang="pt-BR" dirty="0"/>
              <a:t>	   real;</a:t>
            </a:r>
          </a:p>
          <a:p>
            <a:endParaRPr lang="pt-BR" dirty="0"/>
          </a:p>
          <a:p>
            <a:r>
              <a:rPr lang="pt-BR" dirty="0"/>
              <a:t>o compilador reconhece </a:t>
            </a:r>
            <a:r>
              <a:rPr lang="pt-BR" b="1" dirty="0"/>
              <a:t>real</a:t>
            </a:r>
            <a:r>
              <a:rPr lang="pt-BR" dirty="0"/>
              <a:t> como sinônimo para </a:t>
            </a:r>
            <a:r>
              <a:rPr lang="pt-BR" b="1" dirty="0" err="1"/>
              <a:t>float</a:t>
            </a:r>
            <a:r>
              <a:rPr lang="pt-BR" b="1" dirty="0"/>
              <a:t>, </a:t>
            </a:r>
            <a:r>
              <a:rPr lang="pt-BR" dirty="0"/>
              <a:t>então:</a:t>
            </a:r>
          </a:p>
          <a:p>
            <a:r>
              <a:rPr lang="pt-BR" dirty="0"/>
              <a:t>real	a, b;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typedef</a:t>
            </a:r>
            <a:r>
              <a:rPr lang="pt-BR" dirty="0"/>
              <a:t>		</a:t>
            </a:r>
            <a:r>
              <a:rPr lang="pt-BR" dirty="0" err="1"/>
              <a:t>if</a:t>
            </a:r>
            <a:r>
              <a:rPr lang="pt-BR" dirty="0"/>
              <a:t>	se;</a:t>
            </a:r>
          </a:p>
          <a:p>
            <a:r>
              <a:rPr lang="pt-BR" dirty="0"/>
              <a:t>se (m&gt;7)             // </a:t>
            </a:r>
            <a:r>
              <a:rPr lang="pt-BR" dirty="0" err="1"/>
              <a:t>substituimos</a:t>
            </a:r>
            <a:r>
              <a:rPr lang="pt-BR" dirty="0"/>
              <a:t> </a:t>
            </a:r>
            <a:r>
              <a:rPr lang="pt-BR" dirty="0" err="1">
                <a:solidFill>
                  <a:srgbClr val="00B0F0"/>
                </a:solidFill>
              </a:rPr>
              <a:t>if</a:t>
            </a:r>
            <a:r>
              <a:rPr lang="pt-BR" dirty="0"/>
              <a:t> por </a:t>
            </a:r>
            <a:r>
              <a:rPr lang="pt-BR" dirty="0">
                <a:solidFill>
                  <a:srgbClr val="00B0F0"/>
                </a:solidFill>
              </a:rPr>
              <a:t>se</a:t>
            </a:r>
            <a:r>
              <a:rPr lang="pt-BR" dirty="0"/>
              <a:t> </a:t>
            </a:r>
          </a:p>
          <a:p>
            <a:pPr algn="just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2555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468559"/>
          </a:xfrm>
        </p:spPr>
        <p:txBody>
          <a:bodyPr>
            <a:normAutofit fontScale="77500" lnSpcReduction="20000"/>
          </a:bodyPr>
          <a:lstStyle/>
          <a:p>
            <a:r>
              <a:rPr lang="pt-BR" b="1" dirty="0"/>
              <a:t>Exemplos:</a:t>
            </a:r>
            <a:endParaRPr lang="pt-BR" dirty="0"/>
          </a:p>
          <a:p>
            <a:r>
              <a:rPr lang="en-US" dirty="0" err="1"/>
              <a:t>struct</a:t>
            </a:r>
            <a:r>
              <a:rPr lang="en-US" dirty="0"/>
              <a:t>	  </a:t>
            </a:r>
            <a:r>
              <a:rPr lang="en-US" dirty="0" err="1"/>
              <a:t>facil</a:t>
            </a:r>
            <a:r>
              <a:rPr lang="en-US" dirty="0"/>
              <a:t>  {</a:t>
            </a:r>
            <a:endParaRPr lang="pt-BR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</a:t>
            </a:r>
            <a:r>
              <a:rPr lang="en-US" dirty="0" err="1"/>
              <a:t>num</a:t>
            </a:r>
            <a:r>
              <a:rPr lang="en-US" dirty="0"/>
              <a:t>;</a:t>
            </a:r>
            <a:endParaRPr lang="pt-BR" dirty="0"/>
          </a:p>
          <a:p>
            <a:r>
              <a:rPr lang="en-US" dirty="0"/>
              <a:t>	char	c;</a:t>
            </a:r>
            <a:endParaRPr lang="pt-BR" dirty="0"/>
          </a:p>
          <a:p>
            <a:r>
              <a:rPr lang="en-US" dirty="0"/>
              <a:t>	};</a:t>
            </a:r>
          </a:p>
          <a:p>
            <a:endParaRPr lang="pt-BR" dirty="0"/>
          </a:p>
          <a:p>
            <a:r>
              <a:rPr lang="pt-BR" dirty="0" err="1"/>
              <a:t>typedef</a:t>
            </a:r>
            <a:r>
              <a:rPr lang="pt-BR" dirty="0"/>
              <a:t>   </a:t>
            </a:r>
            <a:r>
              <a:rPr lang="pt-BR" dirty="0" err="1"/>
              <a:t>struct</a:t>
            </a:r>
            <a:r>
              <a:rPr lang="pt-BR" dirty="0"/>
              <a:t> </a:t>
            </a:r>
            <a:r>
              <a:rPr lang="pt-BR" dirty="0" err="1"/>
              <a:t>facil</a:t>
            </a:r>
            <a:r>
              <a:rPr lang="pt-BR" dirty="0"/>
              <a:t>	    </a:t>
            </a:r>
            <a:r>
              <a:rPr lang="pt-BR" dirty="0" err="1"/>
              <a:t>facil</a:t>
            </a:r>
            <a:r>
              <a:rPr lang="pt-BR" dirty="0"/>
              <a:t>;	        // </a:t>
            </a:r>
            <a:r>
              <a:rPr lang="pt-BR" b="1" dirty="0" err="1"/>
              <a:t>facil</a:t>
            </a:r>
            <a:r>
              <a:rPr lang="pt-BR" dirty="0"/>
              <a:t> sinônimo de  </a:t>
            </a:r>
            <a:r>
              <a:rPr lang="pt-BR" b="1" dirty="0" err="1"/>
              <a:t>struct</a:t>
            </a:r>
            <a:r>
              <a:rPr lang="pt-BR" dirty="0"/>
              <a:t> </a:t>
            </a:r>
            <a:r>
              <a:rPr lang="pt-BR" b="1" dirty="0" err="1"/>
              <a:t>facil</a:t>
            </a:r>
            <a:endParaRPr lang="pt-BR" dirty="0"/>
          </a:p>
          <a:p>
            <a:r>
              <a:rPr lang="en-US" dirty="0" err="1"/>
              <a:t>facil</a:t>
            </a:r>
            <a:r>
              <a:rPr lang="en-US" dirty="0"/>
              <a:t>	x;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 b="1" dirty="0" err="1"/>
              <a:t>ou</a:t>
            </a:r>
            <a:endParaRPr lang="pt-BR" dirty="0"/>
          </a:p>
          <a:p>
            <a:endParaRPr lang="en-US" dirty="0"/>
          </a:p>
          <a:p>
            <a:r>
              <a:rPr lang="en-US" dirty="0" err="1">
                <a:solidFill>
                  <a:srgbClr val="00B0F0"/>
                </a:solidFill>
              </a:rPr>
              <a:t>typedef</a:t>
            </a:r>
            <a:r>
              <a:rPr lang="en-US" dirty="0"/>
              <a:t>  </a:t>
            </a:r>
            <a:r>
              <a:rPr lang="en-US" dirty="0" err="1"/>
              <a:t>struct</a:t>
            </a:r>
            <a:r>
              <a:rPr lang="en-US" dirty="0"/>
              <a:t>   </a:t>
            </a:r>
            <a:r>
              <a:rPr lang="en-US" dirty="0" err="1"/>
              <a:t>facil</a:t>
            </a:r>
            <a:r>
              <a:rPr lang="en-US" dirty="0"/>
              <a:t> {</a:t>
            </a:r>
            <a:endParaRPr lang="pt-BR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		</a:t>
            </a:r>
            <a:r>
              <a:rPr lang="en-US" dirty="0" err="1"/>
              <a:t>num</a:t>
            </a:r>
            <a:r>
              <a:rPr lang="en-US" dirty="0"/>
              <a:t>;</a:t>
            </a:r>
            <a:endParaRPr lang="pt-BR" dirty="0"/>
          </a:p>
          <a:p>
            <a:r>
              <a:rPr lang="en-US" dirty="0"/>
              <a:t>	char	c;</a:t>
            </a:r>
            <a:endParaRPr lang="pt-BR" dirty="0"/>
          </a:p>
          <a:p>
            <a:r>
              <a:rPr lang="en-US" dirty="0"/>
              <a:t>	}</a:t>
            </a:r>
            <a:r>
              <a:rPr lang="en-US" dirty="0" err="1">
                <a:solidFill>
                  <a:srgbClr val="00B0F0"/>
                </a:solidFill>
              </a:rPr>
              <a:t>facil</a:t>
            </a:r>
            <a:r>
              <a:rPr lang="en-US" dirty="0"/>
              <a:t>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r>
              <a:rPr lang="en-US" dirty="0" err="1"/>
              <a:t>facil</a:t>
            </a:r>
            <a:r>
              <a:rPr lang="en-US" dirty="0"/>
              <a:t>	x;</a:t>
            </a:r>
            <a:endParaRPr lang="pt-BR" dirty="0"/>
          </a:p>
          <a:p>
            <a:r>
              <a:rPr lang="en-US" dirty="0"/>
              <a:t> </a:t>
            </a:r>
            <a:endParaRPr lang="pt-BR" dirty="0"/>
          </a:p>
          <a:p>
            <a:pPr algn="just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28898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Acessando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Membros</a:t>
            </a:r>
            <a:r>
              <a:rPr lang="en-US" b="1" dirty="0">
                <a:solidFill>
                  <a:srgbClr val="00B0F0"/>
                </a:solidFill>
              </a:rPr>
              <a:t> da </a:t>
            </a:r>
            <a:r>
              <a:rPr lang="en-US" b="1" dirty="0" err="1">
                <a:solidFill>
                  <a:srgbClr val="00B0F0"/>
                </a:solidFill>
              </a:rPr>
              <a:t>Estrutura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Agora que já criamos uma variável do tipo estrutura, precisamos acessar (referenciar) os seus membros.</a:t>
            </a:r>
          </a:p>
          <a:p>
            <a:endParaRPr lang="pt-BR" dirty="0"/>
          </a:p>
          <a:p>
            <a:r>
              <a:rPr lang="en-US" b="1" dirty="0" err="1">
                <a:solidFill>
                  <a:srgbClr val="00B0F0"/>
                </a:solidFill>
              </a:rPr>
              <a:t>Operador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Associação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ou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Operador</a:t>
            </a:r>
            <a:r>
              <a:rPr lang="en-US" b="1" dirty="0">
                <a:solidFill>
                  <a:srgbClr val="00B0F0"/>
                </a:solidFill>
              </a:rPr>
              <a:t> Ponto (.)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dirty="0"/>
              <a:t>São utilizados para acessar os membros da Estrutura.</a:t>
            </a:r>
          </a:p>
          <a:p>
            <a:endParaRPr lang="pt-BR" dirty="0"/>
          </a:p>
          <a:p>
            <a:r>
              <a:rPr lang="pt-BR" dirty="0"/>
              <a:t>sintaxe:	</a:t>
            </a:r>
          </a:p>
          <a:p>
            <a:r>
              <a:rPr lang="pt-BR" dirty="0"/>
              <a:t>nome da </a:t>
            </a:r>
            <a:r>
              <a:rPr lang="pt-BR" dirty="0" err="1"/>
              <a:t>variável</a:t>
            </a:r>
            <a:r>
              <a:rPr lang="pt-BR" b="1" dirty="0" err="1"/>
              <a:t>.</a:t>
            </a:r>
            <a:r>
              <a:rPr lang="pt-BR" dirty="0" err="1"/>
              <a:t>membro</a:t>
            </a:r>
            <a:endParaRPr lang="pt-BR" dirty="0"/>
          </a:p>
          <a:p>
            <a:endParaRPr lang="pt-BR" dirty="0"/>
          </a:p>
          <a:p>
            <a:pPr algn="just"/>
            <a:endParaRPr lang="pt-BR" dirty="0"/>
          </a:p>
          <a:p>
            <a:pPr marL="342900" indent="-342900" algn="ctr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B0F0"/>
                </a:solidFill>
              </a:rPr>
              <a:t>O OPERADOR (.) CONECTA O NOME DA VARIÁVEL ESTRUTURA A UM MEMBRO DA ESTRUTURA.</a:t>
            </a:r>
            <a:endParaRPr lang="pt-BR" dirty="0">
              <a:solidFill>
                <a:srgbClr val="00B0F0"/>
              </a:solidFill>
            </a:endParaRP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6824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4787" y="1110451"/>
            <a:ext cx="4617164" cy="52937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	</a:t>
            </a:r>
            <a:r>
              <a:rPr lang="en-US" sz="2000" dirty="0" err="1"/>
              <a:t>facil</a:t>
            </a:r>
            <a:r>
              <a:rPr lang="en-US" sz="2000" dirty="0"/>
              <a:t>  {</a:t>
            </a:r>
            <a:endParaRPr lang="pt-BR" sz="2000" dirty="0"/>
          </a:p>
          <a:p>
            <a:r>
              <a:rPr lang="en-US" sz="2000" dirty="0"/>
              <a:t>	</a:t>
            </a:r>
            <a:r>
              <a:rPr lang="en-US" sz="2000" dirty="0" err="1"/>
              <a:t>int</a:t>
            </a:r>
            <a:r>
              <a:rPr lang="en-US" sz="2000" dirty="0"/>
              <a:t>	   </a:t>
            </a:r>
            <a:r>
              <a:rPr lang="en-US" sz="2000" dirty="0" err="1"/>
              <a:t>num</a:t>
            </a:r>
            <a:r>
              <a:rPr lang="en-US" sz="2000" dirty="0"/>
              <a:t>;</a:t>
            </a:r>
            <a:endParaRPr lang="pt-BR" sz="2000" dirty="0"/>
          </a:p>
          <a:p>
            <a:r>
              <a:rPr lang="pt-BR" sz="2000" dirty="0"/>
              <a:t>	char	   c;</a:t>
            </a:r>
          </a:p>
          <a:p>
            <a:r>
              <a:rPr lang="pt-BR" sz="2000" dirty="0"/>
              <a:t>	};</a:t>
            </a:r>
          </a:p>
          <a:p>
            <a:r>
              <a:rPr lang="pt-BR" sz="2000" b="1" dirty="0" err="1"/>
              <a:t>struct</a:t>
            </a:r>
            <a:r>
              <a:rPr lang="pt-BR" sz="2000" b="1" dirty="0"/>
              <a:t> </a:t>
            </a:r>
            <a:r>
              <a:rPr lang="pt-BR" sz="2000" b="1" dirty="0" err="1"/>
              <a:t>facil</a:t>
            </a:r>
            <a:r>
              <a:rPr lang="pt-BR" sz="2000" b="1" dirty="0"/>
              <a:t>	x; </a:t>
            </a:r>
            <a:endParaRPr lang="pt-BR" sz="2000" dirty="0"/>
          </a:p>
          <a:p>
            <a:endParaRPr lang="pt-BR" sz="2000" dirty="0"/>
          </a:p>
          <a:p>
            <a:r>
              <a:rPr lang="pt-BR" sz="2000" dirty="0"/>
              <a:t>Exemplo:	</a:t>
            </a:r>
          </a:p>
          <a:p>
            <a:r>
              <a:rPr lang="pt-BR" b="1" dirty="0" err="1"/>
              <a:t>x.num</a:t>
            </a:r>
            <a:r>
              <a:rPr lang="pt-BR" b="1" dirty="0"/>
              <a:t>  =  10;</a:t>
            </a:r>
            <a:r>
              <a:rPr lang="pt-BR" dirty="0"/>
              <a:t>	// atribui 10 ao membro num</a:t>
            </a:r>
          </a:p>
          <a:p>
            <a:r>
              <a:rPr lang="pt-BR" b="1" dirty="0" err="1"/>
              <a:t>x.c</a:t>
            </a:r>
            <a:r>
              <a:rPr lang="pt-BR" b="1" dirty="0"/>
              <a:t>  =  'Z'</a:t>
            </a:r>
            <a:r>
              <a:rPr lang="pt-BR" dirty="0"/>
              <a:t>		// atribui ‘Z’ ao membro c</a:t>
            </a:r>
          </a:p>
          <a:p>
            <a:endParaRPr lang="pt-BR" dirty="0"/>
          </a:p>
          <a:p>
            <a:r>
              <a:rPr lang="pt-BR" dirty="0"/>
              <a:t>Para receber:</a:t>
            </a:r>
          </a:p>
          <a:p>
            <a:r>
              <a:rPr lang="pt-BR" dirty="0" err="1"/>
              <a:t>scanf</a:t>
            </a:r>
            <a:r>
              <a:rPr lang="pt-BR" dirty="0"/>
              <a:t>("%i",&amp;( </a:t>
            </a:r>
            <a:r>
              <a:rPr lang="pt-BR" dirty="0" err="1"/>
              <a:t>x.num</a:t>
            </a:r>
            <a:r>
              <a:rPr lang="pt-BR" dirty="0"/>
              <a:t>));</a:t>
            </a:r>
          </a:p>
          <a:p>
            <a:r>
              <a:rPr lang="pt-BR" dirty="0" err="1"/>
              <a:t>scanf</a:t>
            </a:r>
            <a:r>
              <a:rPr lang="pt-BR" dirty="0"/>
              <a:t>("%c",&amp;(</a:t>
            </a:r>
            <a:r>
              <a:rPr lang="pt-BR" dirty="0" err="1"/>
              <a:t>x.c</a:t>
            </a:r>
            <a:r>
              <a:rPr lang="pt-BR" dirty="0"/>
              <a:t>));</a:t>
            </a:r>
          </a:p>
          <a:p>
            <a:endParaRPr lang="pt-BR" dirty="0"/>
          </a:p>
          <a:p>
            <a:r>
              <a:rPr lang="pt-BR" dirty="0"/>
              <a:t>Para exibir na tela:</a:t>
            </a:r>
          </a:p>
          <a:p>
            <a:r>
              <a:rPr lang="pt-BR" dirty="0" err="1"/>
              <a:t>printf</a:t>
            </a:r>
            <a:r>
              <a:rPr lang="pt-BR" dirty="0"/>
              <a:t>("numero  =  %i ", </a:t>
            </a:r>
            <a:r>
              <a:rPr lang="pt-BR" dirty="0" err="1"/>
              <a:t>x.num</a:t>
            </a:r>
            <a:r>
              <a:rPr lang="pt-BR" dirty="0"/>
              <a:t>);</a:t>
            </a:r>
          </a:p>
          <a:p>
            <a:r>
              <a:rPr lang="pt-BR" dirty="0" err="1"/>
              <a:t>printf</a:t>
            </a:r>
            <a:r>
              <a:rPr lang="pt-BR" dirty="0"/>
              <a:t>("letra  =  %c ",</a:t>
            </a:r>
            <a:r>
              <a:rPr lang="pt-BR" dirty="0" err="1"/>
              <a:t>x.c</a:t>
            </a:r>
            <a:r>
              <a:rPr lang="pt-BR" dirty="0"/>
              <a:t>);</a:t>
            </a:r>
            <a:endParaRPr lang="pt-BR" sz="2000" dirty="0"/>
          </a:p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613742" y="1603870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636988" y="2756540"/>
            <a:ext cx="7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604231" y="3909267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7.5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854426" y="1228808"/>
            <a:ext cx="4077073" cy="5052406"/>
            <a:chOff x="5362834" y="1177855"/>
            <a:chExt cx="4077073" cy="5052406"/>
          </a:xfrm>
        </p:grpSpPr>
        <p:grpSp>
          <p:nvGrpSpPr>
            <p:cNvPr id="23" name="Agrupar 22"/>
            <p:cNvGrpSpPr/>
            <p:nvPr/>
          </p:nvGrpSpPr>
          <p:grpSpPr>
            <a:xfrm>
              <a:off x="6014112" y="1177855"/>
              <a:ext cx="1688132" cy="5052406"/>
              <a:chOff x="3726469" y="1330553"/>
              <a:chExt cx="1688132" cy="5052406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3732333" y="1330553"/>
                <a:ext cx="1679331" cy="505240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729396" y="309547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732333" y="280532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29394" y="427026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454121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3" y="483136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6469" y="5122736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5270" y="540454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5270" y="569469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Chave Direita 23"/>
            <p:cNvSpPr/>
            <p:nvPr/>
          </p:nvSpPr>
          <p:spPr>
            <a:xfrm>
              <a:off x="7702244" y="1186218"/>
              <a:ext cx="200481" cy="1149722"/>
            </a:xfrm>
            <a:prstGeom prst="rightBrace">
              <a:avLst>
                <a:gd name="adj1" fmla="val 8333"/>
                <a:gd name="adj2" fmla="val 50765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873837" y="1559690"/>
              <a:ext cx="7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num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702244" y="2302494"/>
              <a:ext cx="7992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c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>
              <a:off x="8285279" y="1177856"/>
              <a:ext cx="311895" cy="1450678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638945" y="1718529"/>
              <a:ext cx="800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362834" y="1177855"/>
              <a:ext cx="781443" cy="15542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  <a:p>
              <a:r>
                <a:rPr lang="pt-BR" sz="1900" dirty="0"/>
                <a:t>1001</a:t>
              </a:r>
            </a:p>
            <a:p>
              <a:r>
                <a:rPr lang="pt-BR" sz="1900" dirty="0"/>
                <a:t>1002</a:t>
              </a:r>
            </a:p>
            <a:p>
              <a:r>
                <a:rPr lang="pt-BR" sz="1900" dirty="0"/>
                <a:t>1003</a:t>
              </a:r>
            </a:p>
            <a:p>
              <a:r>
                <a:rPr lang="pt-BR" sz="1900" dirty="0"/>
                <a:t>1004</a:t>
              </a:r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6282508" y="702661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5049896" y="2697906"/>
            <a:ext cx="2726975" cy="2638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5049896" y="2386893"/>
            <a:ext cx="2819219" cy="2374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CaixaDeTexto 35"/>
          <p:cNvSpPr txBox="1"/>
          <p:nvPr/>
        </p:nvSpPr>
        <p:spPr>
          <a:xfrm>
            <a:off x="6187559" y="2361212"/>
            <a:ext cx="80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Z</a:t>
            </a:r>
          </a:p>
        </p:txBody>
      </p:sp>
      <p:sp>
        <p:nvSpPr>
          <p:cNvPr id="37" name="CaixaDeTexto 36"/>
          <p:cNvSpPr txBox="1"/>
          <p:nvPr/>
        </p:nvSpPr>
        <p:spPr>
          <a:xfrm>
            <a:off x="6178039" y="1649555"/>
            <a:ext cx="5893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004946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Múltiplas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mesmo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tipo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Do mesmo modo como podemos ter várias variáveis do tipo </a:t>
            </a:r>
            <a:r>
              <a:rPr lang="pt-BR" dirty="0" err="1"/>
              <a:t>int</a:t>
            </a:r>
            <a:r>
              <a:rPr lang="pt-BR" dirty="0"/>
              <a:t> em um programa, podemos também ter qualquer número de variáveis do tipo de uma estrutura predefinida.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Exemplo:	Vamos declarar duas variáveis, </a:t>
            </a:r>
            <a:r>
              <a:rPr lang="pt-BR" b="1" dirty="0"/>
              <a:t>x1</a:t>
            </a:r>
            <a:r>
              <a:rPr lang="pt-BR" dirty="0"/>
              <a:t> e </a:t>
            </a:r>
            <a:r>
              <a:rPr lang="pt-BR" b="1" dirty="0"/>
              <a:t>x2</a:t>
            </a:r>
            <a:r>
              <a:rPr lang="pt-BR" dirty="0"/>
              <a:t>, do tipo </a:t>
            </a:r>
            <a:r>
              <a:rPr lang="pt-BR" b="1" dirty="0" err="1"/>
              <a:t>struct</a:t>
            </a:r>
            <a:r>
              <a:rPr lang="pt-BR" b="1" dirty="0"/>
              <a:t> </a:t>
            </a:r>
            <a:r>
              <a:rPr lang="pt-BR" b="1" dirty="0" err="1"/>
              <a:t>facil</a:t>
            </a:r>
            <a:r>
              <a:rPr lang="pt-BR" dirty="0"/>
              <a:t>.</a:t>
            </a:r>
          </a:p>
          <a:p>
            <a:r>
              <a:rPr lang="en-US" dirty="0" err="1"/>
              <a:t>struct</a:t>
            </a:r>
            <a:r>
              <a:rPr lang="en-US" dirty="0"/>
              <a:t>	</a:t>
            </a:r>
            <a:r>
              <a:rPr lang="en-US" dirty="0" err="1"/>
              <a:t>facil</a:t>
            </a:r>
            <a:r>
              <a:rPr lang="en-US" dirty="0"/>
              <a:t>  {</a:t>
            </a:r>
            <a:endParaRPr lang="pt-BR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	</a:t>
            </a:r>
            <a:r>
              <a:rPr lang="en-US" dirty="0" err="1"/>
              <a:t>num</a:t>
            </a:r>
            <a:r>
              <a:rPr lang="en-US" dirty="0"/>
              <a:t>;</a:t>
            </a:r>
            <a:endParaRPr lang="pt-BR" dirty="0"/>
          </a:p>
          <a:p>
            <a:r>
              <a:rPr lang="en-US" dirty="0"/>
              <a:t>	char	c;</a:t>
            </a:r>
            <a:endParaRPr lang="pt-BR" dirty="0"/>
          </a:p>
          <a:p>
            <a:r>
              <a:rPr lang="en-US" dirty="0"/>
              <a:t>	};</a:t>
            </a:r>
            <a:endParaRPr lang="pt-BR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facil</a:t>
            </a:r>
            <a:r>
              <a:rPr lang="en-US" dirty="0"/>
              <a:t>	x1, x2;</a:t>
            </a:r>
            <a:endParaRPr lang="pt-BR" dirty="0"/>
          </a:p>
          <a:p>
            <a:pPr algn="just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3769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2272145" y="2623127"/>
            <a:ext cx="6871855" cy="2105891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351278" y="2965443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24" name="Text Placeholder 4"/>
          <p:cNvSpPr txBox="1">
            <a:spLocks noGrp="1"/>
          </p:cNvSpPr>
          <p:nvPr>
            <p:ph type="body" sz="quarter" idx="4294967295"/>
          </p:nvPr>
        </p:nvSpPr>
        <p:spPr>
          <a:xfrm>
            <a:off x="3471633" y="3982168"/>
            <a:ext cx="5472112" cy="263525"/>
          </a:xfrm>
        </p:spPr>
        <p:txBody>
          <a:bodyPr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sz="1800" dirty="0">
                <a:solidFill>
                  <a:schemeClr val="bg1"/>
                </a:solidFill>
              </a:rPr>
              <a:t>Profª ANDRÉA LUCIA BRAGA VIEIRA RODRIGUES</a:t>
            </a:r>
            <a:endParaRPr lang="ko-KR" alt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7553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Definição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Sem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Rótulo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ou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Etiqueta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A convenção normal é a de usar a etiqueta da estrutura quando a expectativa é criar várias variáveis do mesmo tipo estrutura. Porém, se você espera usar uma única declaração de variável do tipo estrutura, você pode combinar a declaração com a definição da estrutura e omitir a etiqueta: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	 </a:t>
            </a:r>
          </a:p>
          <a:p>
            <a:r>
              <a:rPr lang="en-US" dirty="0" err="1"/>
              <a:t>struct</a:t>
            </a:r>
            <a:r>
              <a:rPr lang="en-US" dirty="0"/>
              <a:t>  {</a:t>
            </a:r>
            <a:endParaRPr lang="pt-BR" dirty="0"/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 	</a:t>
            </a:r>
            <a:r>
              <a:rPr lang="en-US" dirty="0" err="1"/>
              <a:t>num</a:t>
            </a:r>
            <a:r>
              <a:rPr lang="en-US" dirty="0"/>
              <a:t>;</a:t>
            </a:r>
            <a:endParaRPr lang="pt-BR" dirty="0"/>
          </a:p>
          <a:p>
            <a:r>
              <a:rPr lang="en-US" dirty="0"/>
              <a:t>	char	c;</a:t>
            </a:r>
            <a:endParaRPr lang="pt-BR" dirty="0"/>
          </a:p>
          <a:p>
            <a:r>
              <a:rPr lang="en-US" dirty="0"/>
              <a:t>	} x1, x2;</a:t>
            </a:r>
          </a:p>
          <a:p>
            <a:endParaRPr lang="pt-BR" dirty="0"/>
          </a:p>
          <a:p>
            <a:pPr algn="just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654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que </a:t>
            </a:r>
            <a:r>
              <a:rPr lang="en-US" b="1" dirty="0" err="1">
                <a:solidFill>
                  <a:srgbClr val="00B0F0"/>
                </a:solidFill>
              </a:rPr>
              <a:t>Contém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Matrizes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Podemos definir uma estrutura cujos membros incluam uma ou mais matrizes. A matriz pode ser de qualquer tipo de dados válido em C (char, </a:t>
            </a:r>
            <a:r>
              <a:rPr lang="pt-BR" dirty="0" err="1"/>
              <a:t>int</a:t>
            </a:r>
            <a:r>
              <a:rPr lang="pt-BR" dirty="0"/>
              <a:t>, </a:t>
            </a:r>
            <a:r>
              <a:rPr lang="pt-BR" dirty="0" err="1"/>
              <a:t>float</a:t>
            </a:r>
            <a:r>
              <a:rPr lang="pt-BR" dirty="0"/>
              <a:t>, </a:t>
            </a:r>
            <a:r>
              <a:rPr lang="pt-BR" dirty="0" err="1"/>
              <a:t>double</a:t>
            </a:r>
            <a:r>
              <a:rPr lang="pt-BR" dirty="0"/>
              <a:t>, etc.).</a:t>
            </a:r>
          </a:p>
          <a:p>
            <a:endParaRPr lang="en-US" dirty="0"/>
          </a:p>
          <a:p>
            <a:r>
              <a:rPr lang="en-US" dirty="0" err="1"/>
              <a:t>Exemplo</a:t>
            </a:r>
            <a:r>
              <a:rPr lang="en-US" dirty="0"/>
              <a:t>:</a:t>
            </a:r>
            <a:endParaRPr lang="pt-BR" dirty="0"/>
          </a:p>
          <a:p>
            <a:r>
              <a:rPr lang="en-US" dirty="0" err="1"/>
              <a:t>struct</a:t>
            </a:r>
            <a:r>
              <a:rPr lang="en-US" dirty="0"/>
              <a:t>   data{</a:t>
            </a:r>
            <a:endParaRPr lang="pt-BR" dirty="0"/>
          </a:p>
          <a:p>
            <a:r>
              <a:rPr lang="es-ES_tradnl" dirty="0"/>
              <a:t>	</a:t>
            </a:r>
            <a:r>
              <a:rPr lang="es-ES_tradnl" dirty="0" err="1"/>
              <a:t>int</a:t>
            </a:r>
            <a:r>
              <a:rPr lang="es-ES_tradnl" dirty="0"/>
              <a:t>		x[2];</a:t>
            </a:r>
            <a:endParaRPr lang="pt-BR" dirty="0"/>
          </a:p>
          <a:p>
            <a:r>
              <a:rPr lang="es-ES_tradnl" dirty="0"/>
              <a:t>	</a:t>
            </a:r>
            <a:r>
              <a:rPr lang="es-ES_tradnl" dirty="0" err="1"/>
              <a:t>char</a:t>
            </a:r>
            <a:r>
              <a:rPr lang="es-ES_tradnl" dirty="0"/>
              <a:t>	y[10];</a:t>
            </a:r>
            <a:endParaRPr lang="pt-BR" dirty="0"/>
          </a:p>
          <a:p>
            <a:r>
              <a:rPr lang="es-ES_tradnl" dirty="0"/>
              <a:t>	</a:t>
            </a:r>
            <a:r>
              <a:rPr lang="pt-BR" dirty="0"/>
              <a:t>};</a:t>
            </a:r>
          </a:p>
          <a:p>
            <a:r>
              <a:rPr lang="pt-BR" dirty="0"/>
              <a:t> </a:t>
            </a:r>
          </a:p>
          <a:p>
            <a:pPr algn="just"/>
            <a:r>
              <a:rPr lang="pt-BR" dirty="0"/>
              <a:t>Definimos uma estrutura do tipo </a:t>
            </a:r>
            <a:r>
              <a:rPr lang="pt-BR" b="1" dirty="0"/>
              <a:t>data</a:t>
            </a:r>
            <a:r>
              <a:rPr lang="pt-BR" dirty="0"/>
              <a:t> cujos membros são uma matriz inteira com 2 elementos chamada x e uma matriz de caracteres com 10 elementos chamada y. A seguir, poderíamos declarar uma estrutura chamada </a:t>
            </a:r>
            <a:r>
              <a:rPr lang="pt-BR" b="1" dirty="0" err="1"/>
              <a:t>record</a:t>
            </a:r>
            <a:r>
              <a:rPr lang="pt-BR" b="1" dirty="0"/>
              <a:t> </a:t>
            </a:r>
            <a:r>
              <a:rPr lang="pt-BR" dirty="0"/>
              <a:t>baseada no tipo data:</a:t>
            </a:r>
          </a:p>
          <a:p>
            <a:r>
              <a:rPr lang="pt-BR" dirty="0"/>
              <a:t> </a:t>
            </a:r>
          </a:p>
          <a:p>
            <a:r>
              <a:rPr lang="pt-BR" dirty="0" err="1"/>
              <a:t>struct</a:t>
            </a:r>
            <a:r>
              <a:rPr lang="pt-BR" dirty="0"/>
              <a:t> data	</a:t>
            </a:r>
            <a:r>
              <a:rPr lang="pt-BR" b="1" dirty="0" err="1"/>
              <a:t>record</a:t>
            </a:r>
            <a:r>
              <a:rPr lang="pt-BR" dirty="0"/>
              <a:t>;</a:t>
            </a:r>
          </a:p>
          <a:p>
            <a:endParaRPr lang="pt-BR" dirty="0"/>
          </a:p>
          <a:p>
            <a:pPr algn="just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822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92454" y="1035950"/>
            <a:ext cx="8229600" cy="1145073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que </a:t>
            </a:r>
            <a:r>
              <a:rPr lang="en-US" b="1" dirty="0" err="1">
                <a:solidFill>
                  <a:srgbClr val="00B0F0"/>
                </a:solidFill>
              </a:rPr>
              <a:t>Contém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Matrizes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sz="1800" dirty="0"/>
              <a:t>A organização desta estrutura é mostrada a seguir:</a:t>
            </a:r>
          </a:p>
          <a:p>
            <a:endParaRPr lang="pt-BR" dirty="0"/>
          </a:p>
          <a:p>
            <a:pPr algn="just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50" name="Line 338"/>
          <p:cNvCxnSpPr>
            <a:cxnSpLocks noChangeShapeType="1"/>
          </p:cNvCxnSpPr>
          <p:nvPr/>
        </p:nvCxnSpPr>
        <p:spPr bwMode="auto">
          <a:xfrm>
            <a:off x="4301588" y="7743190"/>
            <a:ext cx="54864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2" name="Rectangle 48"/>
          <p:cNvSpPr>
            <a:spLocks noChangeArrowheads="1"/>
          </p:cNvSpPr>
          <p:nvPr/>
        </p:nvSpPr>
        <p:spPr bwMode="auto">
          <a:xfrm>
            <a:off x="127098" y="-12192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53" name="Rectangle 49"/>
          <p:cNvSpPr>
            <a:spLocks noChangeArrowheads="1"/>
          </p:cNvSpPr>
          <p:nvPr/>
        </p:nvSpPr>
        <p:spPr bwMode="auto">
          <a:xfrm>
            <a:off x="486410" y="25943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record.x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[0]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0"/>
          <p:cNvSpPr>
            <a:spLocks noChangeArrowheads="1"/>
          </p:cNvSpPr>
          <p:nvPr/>
        </p:nvSpPr>
        <p:spPr bwMode="auto">
          <a:xfrm>
            <a:off x="-3096087" y="278264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1"/>
          <p:cNvSpPr>
            <a:spLocks noChangeArrowheads="1"/>
          </p:cNvSpPr>
          <p:nvPr/>
        </p:nvSpPr>
        <p:spPr bwMode="auto">
          <a:xfrm>
            <a:off x="127098" y="335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2"/>
          <p:cNvSpPr>
            <a:spLocks noChangeArrowheads="1"/>
          </p:cNvSpPr>
          <p:nvPr/>
        </p:nvSpPr>
        <p:spPr bwMode="auto">
          <a:xfrm>
            <a:off x="-3096087" y="314123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record.x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3"/>
          <p:cNvSpPr>
            <a:spLocks noChangeArrowheads="1"/>
          </p:cNvSpPr>
          <p:nvPr/>
        </p:nvSpPr>
        <p:spPr bwMode="auto">
          <a:xfrm>
            <a:off x="127098" y="335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4"/>
          <p:cNvSpPr>
            <a:spLocks noChangeArrowheads="1"/>
          </p:cNvSpPr>
          <p:nvPr/>
        </p:nvSpPr>
        <p:spPr bwMode="auto">
          <a:xfrm>
            <a:off x="-3083462" y="351809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						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record.y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5"/>
          <p:cNvSpPr>
            <a:spLocks noChangeArrowheads="1"/>
          </p:cNvSpPr>
          <p:nvPr/>
        </p:nvSpPr>
        <p:spPr bwMode="auto">
          <a:xfrm>
            <a:off x="127098" y="33528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6"/>
          <p:cNvSpPr>
            <a:spLocks noChangeArrowheads="1"/>
          </p:cNvSpPr>
          <p:nvPr/>
        </p:nvSpPr>
        <p:spPr bwMode="auto">
          <a:xfrm>
            <a:off x="-317377" y="416872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kumimoji="0" lang="pt-BR" altLang="pt-B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record.y</a:t>
            </a:r>
            <a:r>
              <a:rPr kumimoji="0" lang="pt-BR" altLang="pt-B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[8]</a:t>
            </a:r>
            <a:endParaRPr kumimoji="0" lang="pt-BR" altLang="pt-BR" sz="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7" name="Rectangle 321"/>
          <p:cNvSpPr>
            <a:spLocks noChangeArrowheads="1"/>
          </p:cNvSpPr>
          <p:nvPr/>
        </p:nvSpPr>
        <p:spPr bwMode="auto">
          <a:xfrm>
            <a:off x="2315210" y="2673124"/>
            <a:ext cx="4023360" cy="100584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78" name="Rectangle 322"/>
          <p:cNvSpPr>
            <a:spLocks noChangeArrowheads="1"/>
          </p:cNvSpPr>
          <p:nvPr/>
        </p:nvSpPr>
        <p:spPr bwMode="auto">
          <a:xfrm>
            <a:off x="2406650" y="3221764"/>
            <a:ext cx="3749040" cy="365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sp>
        <p:nvSpPr>
          <p:cNvPr id="79" name="Rectangle 323"/>
          <p:cNvSpPr>
            <a:spLocks noChangeArrowheads="1"/>
          </p:cNvSpPr>
          <p:nvPr/>
        </p:nvSpPr>
        <p:spPr bwMode="auto">
          <a:xfrm>
            <a:off x="2406650" y="2856004"/>
            <a:ext cx="3017520" cy="36576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pt-BR"/>
          </a:p>
        </p:txBody>
      </p:sp>
      <p:cxnSp>
        <p:nvCxnSpPr>
          <p:cNvPr id="80" name="Line 324"/>
          <p:cNvCxnSpPr>
            <a:cxnSpLocks noChangeShapeType="1"/>
          </p:cNvCxnSpPr>
          <p:nvPr/>
        </p:nvCxnSpPr>
        <p:spPr bwMode="auto">
          <a:xfrm>
            <a:off x="5424170" y="3221764"/>
            <a:ext cx="0" cy="3657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1" name="Line 325"/>
          <p:cNvCxnSpPr>
            <a:cxnSpLocks noChangeShapeType="1"/>
          </p:cNvCxnSpPr>
          <p:nvPr/>
        </p:nvCxnSpPr>
        <p:spPr bwMode="auto">
          <a:xfrm>
            <a:off x="3138170" y="3221764"/>
            <a:ext cx="0" cy="3657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" name="Line 326"/>
          <p:cNvCxnSpPr>
            <a:cxnSpLocks noChangeShapeType="1"/>
          </p:cNvCxnSpPr>
          <p:nvPr/>
        </p:nvCxnSpPr>
        <p:spPr bwMode="auto">
          <a:xfrm>
            <a:off x="3869690" y="2856004"/>
            <a:ext cx="0" cy="73152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" name="Line 327"/>
          <p:cNvCxnSpPr>
            <a:cxnSpLocks noChangeShapeType="1"/>
          </p:cNvCxnSpPr>
          <p:nvPr/>
        </p:nvCxnSpPr>
        <p:spPr bwMode="auto">
          <a:xfrm>
            <a:off x="4692650" y="3221764"/>
            <a:ext cx="0" cy="3657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4" name="Line 328"/>
          <p:cNvCxnSpPr>
            <a:cxnSpLocks noChangeShapeType="1"/>
          </p:cNvCxnSpPr>
          <p:nvPr/>
        </p:nvCxnSpPr>
        <p:spPr bwMode="auto">
          <a:xfrm>
            <a:off x="2772410" y="3221764"/>
            <a:ext cx="0" cy="3657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5" name="Line 329"/>
          <p:cNvCxnSpPr>
            <a:cxnSpLocks noChangeShapeType="1"/>
          </p:cNvCxnSpPr>
          <p:nvPr/>
        </p:nvCxnSpPr>
        <p:spPr bwMode="auto">
          <a:xfrm>
            <a:off x="4326890" y="3221764"/>
            <a:ext cx="0" cy="3657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6" name="Line 330"/>
          <p:cNvCxnSpPr>
            <a:cxnSpLocks noChangeShapeType="1"/>
          </p:cNvCxnSpPr>
          <p:nvPr/>
        </p:nvCxnSpPr>
        <p:spPr bwMode="auto">
          <a:xfrm>
            <a:off x="5058410" y="3221764"/>
            <a:ext cx="0" cy="3657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7" name="Line 331"/>
          <p:cNvCxnSpPr>
            <a:cxnSpLocks noChangeShapeType="1"/>
          </p:cNvCxnSpPr>
          <p:nvPr/>
        </p:nvCxnSpPr>
        <p:spPr bwMode="auto">
          <a:xfrm>
            <a:off x="5789930" y="3221764"/>
            <a:ext cx="0" cy="3657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8" name="Line 332"/>
          <p:cNvCxnSpPr>
            <a:cxnSpLocks noChangeShapeType="1"/>
          </p:cNvCxnSpPr>
          <p:nvPr/>
        </p:nvCxnSpPr>
        <p:spPr bwMode="auto">
          <a:xfrm>
            <a:off x="3503930" y="3221764"/>
            <a:ext cx="0" cy="3657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9" name="Line 333"/>
          <p:cNvCxnSpPr>
            <a:cxnSpLocks noChangeShapeType="1"/>
          </p:cNvCxnSpPr>
          <p:nvPr/>
        </p:nvCxnSpPr>
        <p:spPr bwMode="auto">
          <a:xfrm>
            <a:off x="2680970" y="2482624"/>
            <a:ext cx="0" cy="508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0" name="Line 334"/>
          <p:cNvCxnSpPr>
            <a:cxnSpLocks noChangeShapeType="1"/>
          </p:cNvCxnSpPr>
          <p:nvPr/>
        </p:nvCxnSpPr>
        <p:spPr bwMode="auto">
          <a:xfrm>
            <a:off x="2680970" y="248262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1" name="Line 335"/>
          <p:cNvCxnSpPr>
            <a:cxnSpLocks noChangeShapeType="1"/>
          </p:cNvCxnSpPr>
          <p:nvPr/>
        </p:nvCxnSpPr>
        <p:spPr bwMode="auto">
          <a:xfrm flipH="1">
            <a:off x="6430010" y="2673124"/>
            <a:ext cx="4572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2" name="Line 336"/>
          <p:cNvCxnSpPr>
            <a:cxnSpLocks noChangeShapeType="1"/>
          </p:cNvCxnSpPr>
          <p:nvPr/>
        </p:nvCxnSpPr>
        <p:spPr bwMode="auto">
          <a:xfrm flipH="1">
            <a:off x="5424170" y="3038884"/>
            <a:ext cx="1371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3" name="Line 337"/>
          <p:cNvCxnSpPr>
            <a:cxnSpLocks noChangeShapeType="1"/>
          </p:cNvCxnSpPr>
          <p:nvPr/>
        </p:nvCxnSpPr>
        <p:spPr bwMode="auto">
          <a:xfrm flipH="1">
            <a:off x="6155690" y="3404644"/>
            <a:ext cx="73152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4" name="Line 338"/>
          <p:cNvCxnSpPr>
            <a:cxnSpLocks noChangeShapeType="1"/>
          </p:cNvCxnSpPr>
          <p:nvPr/>
        </p:nvCxnSpPr>
        <p:spPr bwMode="auto">
          <a:xfrm>
            <a:off x="5058410" y="4044724"/>
            <a:ext cx="54864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5" name="Line 339"/>
          <p:cNvCxnSpPr>
            <a:cxnSpLocks noChangeShapeType="1"/>
          </p:cNvCxnSpPr>
          <p:nvPr/>
        </p:nvCxnSpPr>
        <p:spPr bwMode="auto">
          <a:xfrm flipV="1">
            <a:off x="5607050" y="3587524"/>
            <a:ext cx="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6" name="Rectangle 76"/>
          <p:cNvSpPr>
            <a:spLocks noChangeArrowheads="1"/>
          </p:cNvSpPr>
          <p:nvPr/>
        </p:nvSpPr>
        <p:spPr bwMode="auto">
          <a:xfrm>
            <a:off x="883920" y="-3820386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pt-BR"/>
          </a:p>
        </p:txBody>
      </p:sp>
      <p:sp>
        <p:nvSpPr>
          <p:cNvPr id="99" name="Rectangle 79"/>
          <p:cNvSpPr>
            <a:spLocks noChangeArrowheads="1"/>
          </p:cNvSpPr>
          <p:nvPr/>
        </p:nvSpPr>
        <p:spPr bwMode="auto">
          <a:xfrm>
            <a:off x="883920" y="-33631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1" name="Rectangle 81"/>
          <p:cNvSpPr>
            <a:spLocks noChangeArrowheads="1"/>
          </p:cNvSpPr>
          <p:nvPr/>
        </p:nvSpPr>
        <p:spPr bwMode="auto">
          <a:xfrm>
            <a:off x="883920" y="-33631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3" name="Rectangle 83"/>
          <p:cNvSpPr>
            <a:spLocks noChangeArrowheads="1"/>
          </p:cNvSpPr>
          <p:nvPr/>
        </p:nvSpPr>
        <p:spPr bwMode="auto">
          <a:xfrm>
            <a:off x="883920" y="-3363186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5" name="Retângulo 104"/>
          <p:cNvSpPr/>
          <p:nvPr/>
        </p:nvSpPr>
        <p:spPr>
          <a:xfrm>
            <a:off x="474569" y="4968521"/>
            <a:ext cx="770464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Observe que nessa figura os elementos da matriz x ocupam o quádruplo do espaço dos elementos da matriz y. Isto acontece porque, um elemento do tipo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normalmente exige 4 bytes, ao passo que um elemento do tipo char normalmente só exige 1 byte.</a:t>
            </a:r>
            <a:endParaRPr lang="pt-BR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8379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14787" y="1110451"/>
            <a:ext cx="4617164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  data{</a:t>
            </a:r>
            <a:endParaRPr lang="pt-BR" sz="2000" dirty="0"/>
          </a:p>
          <a:p>
            <a:r>
              <a:rPr lang="es-ES_tradnl" sz="2000" dirty="0"/>
              <a:t>	</a:t>
            </a:r>
            <a:r>
              <a:rPr lang="es-ES_tradnl" sz="2000" dirty="0" err="1"/>
              <a:t>int</a:t>
            </a:r>
            <a:r>
              <a:rPr lang="es-ES_tradnl" sz="2000" dirty="0"/>
              <a:t>		x[2];</a:t>
            </a:r>
            <a:endParaRPr lang="pt-BR" sz="2000" dirty="0"/>
          </a:p>
          <a:p>
            <a:r>
              <a:rPr lang="es-ES_tradnl" sz="2000" dirty="0"/>
              <a:t>	</a:t>
            </a:r>
            <a:r>
              <a:rPr lang="es-ES_tradnl" sz="2000" dirty="0" err="1"/>
              <a:t>char</a:t>
            </a:r>
            <a:r>
              <a:rPr lang="es-ES_tradnl" sz="2000" dirty="0"/>
              <a:t>		y[10];</a:t>
            </a:r>
            <a:endParaRPr lang="pt-BR" sz="2000" dirty="0"/>
          </a:p>
          <a:p>
            <a:r>
              <a:rPr lang="es-ES_tradnl" sz="2000" dirty="0"/>
              <a:t>	</a:t>
            </a:r>
            <a:r>
              <a:rPr lang="pt-BR" sz="2000" dirty="0"/>
              <a:t>};</a:t>
            </a:r>
          </a:p>
          <a:p>
            <a:r>
              <a:rPr lang="pt-BR" dirty="0" err="1"/>
              <a:t>struct</a:t>
            </a:r>
            <a:r>
              <a:rPr lang="pt-BR" dirty="0"/>
              <a:t> data	</a:t>
            </a:r>
            <a:r>
              <a:rPr lang="pt-BR" b="1" dirty="0" err="1"/>
              <a:t>record</a:t>
            </a:r>
            <a:r>
              <a:rPr lang="pt-BR" dirty="0"/>
              <a:t>;</a:t>
            </a:r>
          </a:p>
          <a:p>
            <a:endParaRPr lang="en-US" dirty="0"/>
          </a:p>
          <a:p>
            <a:r>
              <a:rPr lang="en-US" dirty="0"/>
              <a:t>O </a:t>
            </a:r>
            <a:r>
              <a:rPr lang="en-US" dirty="0" err="1"/>
              <a:t>acesso</a:t>
            </a:r>
            <a:r>
              <a:rPr lang="en-US" dirty="0"/>
              <a:t> </a:t>
            </a:r>
            <a:r>
              <a:rPr lang="en-US" dirty="0" err="1"/>
              <a:t>aos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</a:t>
            </a:r>
            <a:r>
              <a:rPr lang="en-US" dirty="0" err="1"/>
              <a:t>individuais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matriz</a:t>
            </a:r>
            <a:r>
              <a:rPr lang="en-US" dirty="0"/>
              <a:t> que é um </a:t>
            </a:r>
            <a:r>
              <a:rPr lang="en-US" dirty="0" err="1"/>
              <a:t>membro</a:t>
            </a:r>
            <a:r>
              <a:rPr lang="en-US" dirty="0"/>
              <a:t> de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estrutura</a:t>
            </a:r>
            <a:r>
              <a:rPr lang="en-US" dirty="0"/>
              <a:t> é </a:t>
            </a:r>
            <a:r>
              <a:rPr lang="en-US" dirty="0" err="1"/>
              <a:t>feito</a:t>
            </a:r>
            <a:r>
              <a:rPr lang="en-US" dirty="0"/>
              <a:t> da </a:t>
            </a:r>
            <a:r>
              <a:rPr lang="en-US" dirty="0" err="1"/>
              <a:t>seguinte</a:t>
            </a:r>
            <a:r>
              <a:rPr lang="en-US" dirty="0"/>
              <a:t> </a:t>
            </a:r>
            <a:r>
              <a:rPr lang="en-US" dirty="0" err="1"/>
              <a:t>maneira</a:t>
            </a:r>
            <a:r>
              <a:rPr lang="en-US" dirty="0"/>
              <a:t>:</a:t>
            </a:r>
          </a:p>
          <a:p>
            <a:endParaRPr lang="pt-BR" sz="2000" dirty="0"/>
          </a:p>
          <a:p>
            <a:r>
              <a:rPr lang="pt-BR" b="1" dirty="0" err="1"/>
              <a:t>record.x</a:t>
            </a:r>
            <a:r>
              <a:rPr lang="pt-BR" b="1" dirty="0"/>
              <a:t>[0]  =  100;</a:t>
            </a:r>
            <a:endParaRPr lang="pt-BR" dirty="0"/>
          </a:p>
          <a:p>
            <a:r>
              <a:rPr lang="pt-BR" b="1" dirty="0" err="1"/>
              <a:t>record.y</a:t>
            </a:r>
            <a:r>
              <a:rPr lang="pt-BR" b="1" dirty="0"/>
              <a:t>[1]  =  'x';</a:t>
            </a:r>
            <a:endParaRPr lang="pt-BR" dirty="0"/>
          </a:p>
          <a:p>
            <a:endParaRPr lang="pt-BR" sz="2000" dirty="0"/>
          </a:p>
          <a:p>
            <a:r>
              <a:rPr lang="pt-BR" dirty="0"/>
              <a:t> </a:t>
            </a:r>
          </a:p>
          <a:p>
            <a:endParaRPr lang="pt-BR" dirty="0"/>
          </a:p>
          <a:p>
            <a:endParaRPr lang="pt-BR" sz="2000" dirty="0"/>
          </a:p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613742" y="1603870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636988" y="2756540"/>
            <a:ext cx="7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604231" y="3909267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7.5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854426" y="1228807"/>
            <a:ext cx="4164071" cy="5532477"/>
            <a:chOff x="5362834" y="1177854"/>
            <a:chExt cx="4164071" cy="5532477"/>
          </a:xfrm>
        </p:grpSpPr>
        <p:grpSp>
          <p:nvGrpSpPr>
            <p:cNvPr id="23" name="Agrupar 22"/>
            <p:cNvGrpSpPr/>
            <p:nvPr/>
          </p:nvGrpSpPr>
          <p:grpSpPr>
            <a:xfrm>
              <a:off x="6014112" y="1177854"/>
              <a:ext cx="1688132" cy="5532477"/>
              <a:chOff x="3726469" y="1330552"/>
              <a:chExt cx="1688132" cy="553247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3732333" y="1330552"/>
                <a:ext cx="1679331" cy="55324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729396" y="309547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732333" y="280532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29394" y="427026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454121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3" y="483136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6469" y="5122736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5270" y="540454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5270" y="569469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Chave Direita 23"/>
            <p:cNvSpPr/>
            <p:nvPr/>
          </p:nvSpPr>
          <p:spPr>
            <a:xfrm>
              <a:off x="7702244" y="1186218"/>
              <a:ext cx="200481" cy="1149722"/>
            </a:xfrm>
            <a:prstGeom prst="rightBrace">
              <a:avLst>
                <a:gd name="adj1" fmla="val 8333"/>
                <a:gd name="adj2" fmla="val 50765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873837" y="1559690"/>
              <a:ext cx="7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x[0]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684651" y="5755068"/>
              <a:ext cx="693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y[9]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>
              <a:off x="8285279" y="1177855"/>
              <a:ext cx="311895" cy="5252847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725943" y="3609920"/>
              <a:ext cx="800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record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362834" y="1177855"/>
              <a:ext cx="78144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5778330" y="913584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4912604" y="6479018"/>
            <a:ext cx="2726975" cy="2638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4866483" y="3564479"/>
            <a:ext cx="2819219" cy="2374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have Direita 37"/>
          <p:cNvSpPr/>
          <p:nvPr/>
        </p:nvSpPr>
        <p:spPr>
          <a:xfrm>
            <a:off x="7210102" y="2418864"/>
            <a:ext cx="200481" cy="1149722"/>
          </a:xfrm>
          <a:prstGeom prst="rightBrace">
            <a:avLst>
              <a:gd name="adj1" fmla="val 8333"/>
              <a:gd name="adj2" fmla="val 5076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7388212" y="2783080"/>
            <a:ext cx="76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x[1]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234088" y="3539935"/>
            <a:ext cx="76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y[0]</a:t>
            </a:r>
          </a:p>
          <a:p>
            <a:r>
              <a:rPr lang="pt-BR" dirty="0"/>
              <a:t>y[1]</a:t>
            </a:r>
          </a:p>
          <a:p>
            <a:r>
              <a:rPr lang="pt-BR" dirty="0"/>
              <a:t>y[2]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514505" y="586785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516432" y="616806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516432" y="2401257"/>
            <a:ext cx="1668603" cy="0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4885527" y="3570705"/>
            <a:ext cx="78144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1008</a:t>
            </a:r>
          </a:p>
          <a:p>
            <a:r>
              <a:rPr lang="pt-BR" sz="1900" dirty="0"/>
              <a:t>1009</a:t>
            </a:r>
          </a:p>
          <a:p>
            <a:r>
              <a:rPr lang="pt-BR" sz="1900" dirty="0"/>
              <a:t>1010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6483" y="2367222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1004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854425" y="6127733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1017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051951" y="1600990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6162533" y="3810571"/>
            <a:ext cx="63214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5723744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40596" y="843489"/>
            <a:ext cx="4617164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err="1"/>
              <a:t>struct</a:t>
            </a:r>
            <a:r>
              <a:rPr lang="en-US" sz="2000" dirty="0"/>
              <a:t>    data{</a:t>
            </a:r>
            <a:endParaRPr lang="pt-BR" sz="2000" dirty="0"/>
          </a:p>
          <a:p>
            <a:r>
              <a:rPr lang="es-ES_tradnl" sz="2000" dirty="0"/>
              <a:t>	</a:t>
            </a:r>
            <a:r>
              <a:rPr lang="es-ES_tradnl" sz="2000" dirty="0" err="1"/>
              <a:t>int</a:t>
            </a:r>
            <a:r>
              <a:rPr lang="es-ES_tradnl" sz="2000" dirty="0"/>
              <a:t>		x[2];</a:t>
            </a:r>
            <a:endParaRPr lang="pt-BR" sz="2000" dirty="0"/>
          </a:p>
          <a:p>
            <a:r>
              <a:rPr lang="es-ES_tradnl" sz="2000" dirty="0"/>
              <a:t>	</a:t>
            </a:r>
            <a:r>
              <a:rPr lang="es-ES_tradnl" sz="2000" dirty="0" err="1"/>
              <a:t>char</a:t>
            </a:r>
            <a:r>
              <a:rPr lang="es-ES_tradnl" sz="2000" dirty="0"/>
              <a:t>		y[10];</a:t>
            </a:r>
            <a:endParaRPr lang="pt-BR" sz="2000" dirty="0"/>
          </a:p>
          <a:p>
            <a:r>
              <a:rPr lang="es-ES_tradnl" sz="2000" dirty="0"/>
              <a:t>	</a:t>
            </a:r>
            <a:r>
              <a:rPr lang="pt-BR" sz="2000" dirty="0"/>
              <a:t>};</a:t>
            </a:r>
          </a:p>
          <a:p>
            <a:r>
              <a:rPr lang="pt-BR" dirty="0" err="1"/>
              <a:t>struct</a:t>
            </a:r>
            <a:r>
              <a:rPr lang="pt-BR" dirty="0"/>
              <a:t> data	</a:t>
            </a:r>
            <a:r>
              <a:rPr lang="pt-BR" b="1" dirty="0" err="1"/>
              <a:t>record</a:t>
            </a:r>
            <a:r>
              <a:rPr lang="pt-BR" dirty="0"/>
              <a:t>;</a:t>
            </a:r>
          </a:p>
          <a:p>
            <a:endParaRPr lang="en-US" dirty="0"/>
          </a:p>
          <a:p>
            <a:r>
              <a:rPr lang="pt-BR" dirty="0"/>
              <a:t>O nome de uma matriz sem os colchetes, é um </a:t>
            </a:r>
            <a:r>
              <a:rPr lang="pt-BR" dirty="0">
                <a:solidFill>
                  <a:srgbClr val="00B0F0"/>
                </a:solidFill>
              </a:rPr>
              <a:t>ponteiro para essa matriz</a:t>
            </a:r>
            <a:r>
              <a:rPr lang="pt-BR" dirty="0"/>
              <a:t>. Como isto também se aplica às matrizes que são membros de estruturas, a expressão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record.y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é um ponteiro para o primeiro elemento da matriz y dentro da estrutura </a:t>
            </a:r>
            <a:r>
              <a:rPr lang="pt-BR" dirty="0" err="1"/>
              <a:t>record</a:t>
            </a:r>
            <a:r>
              <a:rPr lang="pt-BR" dirty="0"/>
              <a:t>. Podemos, portanto, imprimir o conteúdo de y na tela usando a instrução</a:t>
            </a:r>
          </a:p>
          <a:p>
            <a:r>
              <a:rPr lang="pt-BR" dirty="0"/>
              <a:t> </a:t>
            </a:r>
          </a:p>
          <a:p>
            <a:r>
              <a:rPr lang="pt-BR" b="1" dirty="0" err="1"/>
              <a:t>puts</a:t>
            </a:r>
            <a:r>
              <a:rPr lang="pt-BR" b="1" dirty="0"/>
              <a:t>(</a:t>
            </a:r>
            <a:r>
              <a:rPr lang="pt-BR" b="1" dirty="0" err="1"/>
              <a:t>record.y</a:t>
            </a:r>
            <a:r>
              <a:rPr lang="pt-BR" b="1" dirty="0"/>
              <a:t>);</a:t>
            </a:r>
            <a:endParaRPr lang="pt-BR" dirty="0"/>
          </a:p>
          <a:p>
            <a:r>
              <a:rPr lang="pt-BR" sz="2000" dirty="0"/>
              <a:t>Resultado na tela: exemplo</a:t>
            </a:r>
          </a:p>
          <a:p>
            <a:r>
              <a:rPr lang="pt-BR" dirty="0"/>
              <a:t> </a:t>
            </a:r>
          </a:p>
          <a:p>
            <a:endParaRPr lang="pt-BR" dirty="0"/>
          </a:p>
          <a:p>
            <a:endParaRPr lang="pt-BR" sz="2000" dirty="0"/>
          </a:p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613742" y="1603870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636988" y="2756540"/>
            <a:ext cx="7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604231" y="3909267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7.5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854426" y="1228807"/>
            <a:ext cx="4164071" cy="5532477"/>
            <a:chOff x="5362834" y="1177854"/>
            <a:chExt cx="4164071" cy="5532477"/>
          </a:xfrm>
        </p:grpSpPr>
        <p:grpSp>
          <p:nvGrpSpPr>
            <p:cNvPr id="23" name="Agrupar 22"/>
            <p:cNvGrpSpPr/>
            <p:nvPr/>
          </p:nvGrpSpPr>
          <p:grpSpPr>
            <a:xfrm>
              <a:off x="6014112" y="1177854"/>
              <a:ext cx="1688132" cy="5532477"/>
              <a:chOff x="3726469" y="1330552"/>
              <a:chExt cx="1688132" cy="553247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3732333" y="1330552"/>
                <a:ext cx="1679331" cy="55324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729396" y="309547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732333" y="280532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/>
              <p:cNvSpPr/>
              <p:nvPr/>
            </p:nvSpPr>
            <p:spPr>
              <a:xfrm>
                <a:off x="3732333" y="339279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3732333" y="368294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29394" y="427026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454121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3" y="483136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6469" y="5122736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5270" y="540454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/>
              <p:cNvSpPr/>
              <p:nvPr/>
            </p:nvSpPr>
            <p:spPr>
              <a:xfrm>
                <a:off x="3735270" y="569469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Chave Direita 23"/>
            <p:cNvSpPr/>
            <p:nvPr/>
          </p:nvSpPr>
          <p:spPr>
            <a:xfrm>
              <a:off x="7702244" y="1186218"/>
              <a:ext cx="200481" cy="1149722"/>
            </a:xfrm>
            <a:prstGeom prst="rightBrace">
              <a:avLst>
                <a:gd name="adj1" fmla="val 8333"/>
                <a:gd name="adj2" fmla="val 50765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873837" y="1559690"/>
              <a:ext cx="7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x[0]</a:t>
              </a:r>
            </a:p>
          </p:txBody>
        </p:sp>
        <p:sp>
          <p:nvSpPr>
            <p:cNvPr id="28" name="CaixaDeTexto 27"/>
            <p:cNvSpPr txBox="1"/>
            <p:nvPr/>
          </p:nvSpPr>
          <p:spPr>
            <a:xfrm>
              <a:off x="7684651" y="5755068"/>
              <a:ext cx="69391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     y[9]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>
              <a:off x="8285279" y="1177855"/>
              <a:ext cx="311895" cy="5252847"/>
            </a:xfrm>
            <a:prstGeom prst="rightBrace">
              <a:avLst/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725943" y="3609920"/>
              <a:ext cx="800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record</a:t>
              </a:r>
              <a:endParaRPr lang="pt-BR" dirty="0"/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362834" y="1177855"/>
              <a:ext cx="78144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5778330" y="913584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4912604" y="6479018"/>
            <a:ext cx="2726975" cy="2638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4866483" y="3564479"/>
            <a:ext cx="2819219" cy="23745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have Direita 37"/>
          <p:cNvSpPr/>
          <p:nvPr/>
        </p:nvSpPr>
        <p:spPr>
          <a:xfrm>
            <a:off x="7210102" y="2418864"/>
            <a:ext cx="200481" cy="1149722"/>
          </a:xfrm>
          <a:prstGeom prst="rightBrace">
            <a:avLst>
              <a:gd name="adj1" fmla="val 8333"/>
              <a:gd name="adj2" fmla="val 5076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7388212" y="2783080"/>
            <a:ext cx="76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x[1]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234088" y="3539935"/>
            <a:ext cx="7651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y[0]</a:t>
            </a:r>
          </a:p>
          <a:p>
            <a:r>
              <a:rPr lang="pt-BR" dirty="0"/>
              <a:t>y[1]</a:t>
            </a:r>
          </a:p>
          <a:p>
            <a:r>
              <a:rPr lang="pt-BR" dirty="0"/>
              <a:t>y[2]</a:t>
            </a:r>
          </a:p>
        </p:txBody>
      </p:sp>
      <p:sp>
        <p:nvSpPr>
          <p:cNvPr id="41" name="Retângulo 40"/>
          <p:cNvSpPr/>
          <p:nvPr/>
        </p:nvSpPr>
        <p:spPr>
          <a:xfrm>
            <a:off x="5514505" y="5867852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41"/>
          <p:cNvSpPr/>
          <p:nvPr/>
        </p:nvSpPr>
        <p:spPr>
          <a:xfrm>
            <a:off x="5516432" y="6168066"/>
            <a:ext cx="1679331" cy="274905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4" name="Conector reto 43"/>
          <p:cNvCxnSpPr/>
          <p:nvPr/>
        </p:nvCxnSpPr>
        <p:spPr>
          <a:xfrm>
            <a:off x="5516432" y="2401257"/>
            <a:ext cx="1668603" cy="0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4885527" y="3570705"/>
            <a:ext cx="781443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1008</a:t>
            </a:r>
          </a:p>
          <a:p>
            <a:r>
              <a:rPr lang="pt-BR" sz="1900" dirty="0"/>
              <a:t>1009</a:t>
            </a:r>
          </a:p>
          <a:p>
            <a:r>
              <a:rPr lang="pt-BR" sz="1900" dirty="0"/>
              <a:t>1010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66483" y="2367222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1004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854425" y="6127733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1017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051951" y="1600990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100</a:t>
            </a:r>
          </a:p>
        </p:txBody>
      </p:sp>
      <p:sp>
        <p:nvSpPr>
          <p:cNvPr id="52" name="CaixaDeTexto 51"/>
          <p:cNvSpPr txBox="1"/>
          <p:nvPr/>
        </p:nvSpPr>
        <p:spPr>
          <a:xfrm>
            <a:off x="6218432" y="3543437"/>
            <a:ext cx="632140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e</a:t>
            </a:r>
          </a:p>
          <a:p>
            <a:r>
              <a:rPr lang="pt-BR" sz="1900" dirty="0"/>
              <a:t>x</a:t>
            </a:r>
          </a:p>
          <a:p>
            <a:r>
              <a:rPr lang="pt-BR" sz="1900" dirty="0"/>
              <a:t>e</a:t>
            </a:r>
          </a:p>
          <a:p>
            <a:r>
              <a:rPr lang="pt-BR" sz="1900" dirty="0"/>
              <a:t>m</a:t>
            </a:r>
          </a:p>
          <a:p>
            <a:r>
              <a:rPr lang="pt-BR" sz="1900" dirty="0"/>
              <a:t>p</a:t>
            </a:r>
          </a:p>
          <a:p>
            <a:r>
              <a:rPr lang="pt-BR" sz="1900" dirty="0"/>
              <a:t>l</a:t>
            </a:r>
          </a:p>
          <a:p>
            <a:r>
              <a:rPr lang="pt-BR" sz="1900" dirty="0"/>
              <a:t>o</a:t>
            </a:r>
          </a:p>
          <a:p>
            <a:r>
              <a:rPr lang="pt-BR" sz="1900" dirty="0"/>
              <a:t>\0</a:t>
            </a:r>
          </a:p>
        </p:txBody>
      </p:sp>
    </p:spTree>
    <p:extLst>
      <p:ext uri="{BB962C8B-B14F-4D97-AF65-F5344CB8AC3E}">
        <p14:creationId xmlns:p14="http://schemas.microsoft.com/office/powerpoint/2010/main" val="8655176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Inicializando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pt-BR" sz="2100" dirty="0"/>
              <a:t>Nós já aprendemos como inicializar variáveis simples e matrizes:</a:t>
            </a:r>
          </a:p>
          <a:p>
            <a:r>
              <a:rPr lang="pt-BR" sz="2100" dirty="0" err="1"/>
              <a:t>int</a:t>
            </a:r>
            <a:r>
              <a:rPr lang="pt-BR" sz="2100" dirty="0"/>
              <a:t>	num  =  5;</a:t>
            </a:r>
          </a:p>
          <a:p>
            <a:r>
              <a:rPr lang="pt-BR" sz="2100" dirty="0" err="1"/>
              <a:t>int</a:t>
            </a:r>
            <a:r>
              <a:rPr lang="pt-BR" sz="2100" dirty="0"/>
              <a:t>	</a:t>
            </a:r>
            <a:r>
              <a:rPr lang="pt-BR" sz="2100" dirty="0" err="1"/>
              <a:t>mat</a:t>
            </a:r>
            <a:r>
              <a:rPr lang="pt-BR" sz="2100" dirty="0"/>
              <a:t>[ ]  =  {  1,  2,  3,  4,  5  };</a:t>
            </a:r>
          </a:p>
          <a:p>
            <a:r>
              <a:rPr lang="pt-BR" sz="2100" dirty="0"/>
              <a:t> </a:t>
            </a:r>
          </a:p>
          <a:p>
            <a:r>
              <a:rPr lang="pt-BR" sz="2100" dirty="0"/>
              <a:t>Aqui é da mesma forma, depois da declaração usual do tipo estrutura, as variáveis são declaradas e inicializadas.</a:t>
            </a:r>
          </a:p>
          <a:p>
            <a:pPr algn="just"/>
            <a:r>
              <a:rPr lang="pt-BR" sz="2100" dirty="0"/>
              <a:t>Da mesma forma como inicializamos matrizes, o sinal de igual é usado e em seguida a abertura da chave que irá conter a lista de valores. Os valores são separados por vírgulas.</a:t>
            </a:r>
          </a:p>
          <a:p>
            <a:pPr algn="just"/>
            <a:endParaRPr lang="pt-BR" sz="2100" dirty="0"/>
          </a:p>
          <a:p>
            <a:pPr algn="just"/>
            <a:r>
              <a:rPr lang="pt-BR" sz="2100" dirty="0"/>
              <a:t>Exemplo:</a:t>
            </a:r>
          </a:p>
          <a:p>
            <a:r>
              <a:rPr lang="pt-BR" sz="2100" dirty="0" err="1"/>
              <a:t>struct</a:t>
            </a:r>
            <a:r>
              <a:rPr lang="pt-BR" sz="2100" dirty="0"/>
              <a:t>	livro  {</a:t>
            </a:r>
          </a:p>
          <a:p>
            <a:r>
              <a:rPr lang="pt-BR" sz="2100" dirty="0"/>
              <a:t>	char 	titulo[30];</a:t>
            </a:r>
          </a:p>
          <a:p>
            <a:r>
              <a:rPr lang="pt-BR" sz="2100" dirty="0"/>
              <a:t>	</a:t>
            </a:r>
            <a:r>
              <a:rPr lang="pt-BR" sz="2100" dirty="0" err="1"/>
              <a:t>int</a:t>
            </a:r>
            <a:r>
              <a:rPr lang="pt-BR" sz="2100" dirty="0"/>
              <a:t> 		</a:t>
            </a:r>
            <a:r>
              <a:rPr lang="pt-BR" sz="2100" dirty="0" err="1"/>
              <a:t>regnum</a:t>
            </a:r>
            <a:r>
              <a:rPr lang="pt-BR" sz="2100" dirty="0"/>
              <a:t>;</a:t>
            </a:r>
          </a:p>
          <a:p>
            <a:r>
              <a:rPr lang="pt-BR" sz="2100" dirty="0"/>
              <a:t>	};</a:t>
            </a:r>
          </a:p>
          <a:p>
            <a:r>
              <a:rPr lang="pt-BR" sz="2100" dirty="0"/>
              <a:t> </a:t>
            </a:r>
          </a:p>
          <a:p>
            <a:r>
              <a:rPr lang="pt-BR" sz="2100" dirty="0" err="1"/>
              <a:t>struct</a:t>
            </a:r>
            <a:r>
              <a:rPr lang="pt-BR" sz="2100" dirty="0"/>
              <a:t> livro	livro1  =  {"Helena",102};</a:t>
            </a:r>
          </a:p>
          <a:p>
            <a:r>
              <a:rPr lang="pt-BR" sz="2100" dirty="0" err="1"/>
              <a:t>struct</a:t>
            </a:r>
            <a:r>
              <a:rPr lang="pt-BR" sz="2100" dirty="0"/>
              <a:t> livro	livro2  =  {"Iracema",321};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31098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046285"/>
            <a:ext cx="8229600" cy="5336674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Atribuições</a:t>
            </a:r>
            <a:r>
              <a:rPr lang="en-US" b="1" dirty="0">
                <a:solidFill>
                  <a:srgbClr val="00B0F0"/>
                </a:solidFill>
              </a:rPr>
              <a:t> entre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pPr algn="ctr"/>
            <a:r>
              <a:rPr lang="pt-BR" b="1" dirty="0"/>
              <a:t>livro2  =  livro1;</a:t>
            </a:r>
            <a:endParaRPr lang="pt-BR" dirty="0"/>
          </a:p>
          <a:p>
            <a:r>
              <a:rPr lang="pt-BR" dirty="0"/>
              <a:t> 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pt-BR" b="1" dirty="0"/>
              <a:t>o valor de uma variável estrutura pode ser atribuído a outra variável estrutura do </a:t>
            </a:r>
            <a:r>
              <a:rPr lang="pt-BR" b="1" dirty="0">
                <a:solidFill>
                  <a:srgbClr val="00B0F0"/>
                </a:solidFill>
              </a:rPr>
              <a:t>mesmo tipo</a:t>
            </a:r>
            <a:r>
              <a:rPr lang="pt-BR" b="1" dirty="0"/>
              <a:t>.</a:t>
            </a:r>
            <a:endParaRPr lang="pt-BR" dirty="0"/>
          </a:p>
          <a:p>
            <a:r>
              <a:rPr lang="pt-BR" dirty="0"/>
              <a:t> </a:t>
            </a:r>
          </a:p>
          <a:p>
            <a:r>
              <a:rPr lang="pt-BR" dirty="0"/>
              <a:t>Quando executamos esta atribuição, os dados para os 2 livros serão exatamente os mesmos.</a:t>
            </a:r>
          </a:p>
          <a:p>
            <a:r>
              <a:rPr lang="pt-BR" dirty="0"/>
              <a:t> </a:t>
            </a:r>
          </a:p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b="1" dirty="0"/>
              <a:t>quando atribuímos uma estrutura a outra, todos os valores na estrutura estão realmente sendo atribuídos para os correspondentes elementos da outra estrutura.</a:t>
            </a:r>
            <a:endParaRPr lang="pt-BR" dirty="0"/>
          </a:p>
          <a:p>
            <a:endParaRPr lang="en-US" dirty="0"/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 err="1">
                <a:solidFill>
                  <a:srgbClr val="FF0000"/>
                </a:solidFill>
              </a:rPr>
              <a:t>Cuidado</a:t>
            </a:r>
            <a:r>
              <a:rPr lang="en-US" dirty="0"/>
              <a:t>: </a:t>
            </a:r>
            <a:r>
              <a:rPr lang="en-US" dirty="0" err="1"/>
              <a:t>uma</a:t>
            </a:r>
            <a:r>
              <a:rPr lang="en-US" dirty="0"/>
              <a:t> </a:t>
            </a:r>
            <a:r>
              <a:rPr lang="en-US" dirty="0" err="1"/>
              <a:t>expressão</a:t>
            </a:r>
            <a:r>
              <a:rPr lang="en-US" dirty="0"/>
              <a:t> de </a:t>
            </a:r>
            <a:r>
              <a:rPr lang="en-US" dirty="0" err="1"/>
              <a:t>atribuição</a:t>
            </a:r>
            <a:r>
              <a:rPr lang="en-US" dirty="0"/>
              <a:t> </a:t>
            </a:r>
            <a:r>
              <a:rPr lang="en-US" dirty="0" err="1"/>
              <a:t>tão</a:t>
            </a:r>
            <a:r>
              <a:rPr lang="en-US" dirty="0"/>
              <a:t> simples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usada</a:t>
            </a:r>
            <a:r>
              <a:rPr lang="en-US" dirty="0"/>
              <a:t> para </a:t>
            </a:r>
            <a:r>
              <a:rPr lang="en-US" dirty="0" err="1"/>
              <a:t>matrizes</a:t>
            </a:r>
            <a:r>
              <a:rPr lang="en-US" dirty="0"/>
              <a:t>, que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atribuídas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a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utilizando</a:t>
            </a:r>
            <a:r>
              <a:rPr lang="en-US" dirty="0"/>
              <a:t> </a:t>
            </a:r>
            <a:r>
              <a:rPr lang="en-US" dirty="0" err="1"/>
              <a:t>funções</a:t>
            </a:r>
            <a:r>
              <a:rPr lang="en-US" dirty="0"/>
              <a:t> </a:t>
            </a:r>
            <a:r>
              <a:rPr lang="en-US" dirty="0" err="1"/>
              <a:t>equivalentes</a:t>
            </a:r>
            <a:r>
              <a:rPr lang="en-US" dirty="0"/>
              <a:t>.</a:t>
            </a:r>
            <a:endParaRPr lang="pt-BR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81974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40596" y="843489"/>
            <a:ext cx="4617164" cy="6617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struct</a:t>
            </a:r>
            <a:r>
              <a:rPr lang="pt-BR" sz="2000" dirty="0"/>
              <a:t>	livro  {</a:t>
            </a:r>
          </a:p>
          <a:p>
            <a:r>
              <a:rPr lang="pt-BR" sz="2000" dirty="0"/>
              <a:t>	char 	titulo[30];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 		</a:t>
            </a:r>
            <a:r>
              <a:rPr lang="pt-BR" sz="2000" dirty="0" err="1"/>
              <a:t>regnum</a:t>
            </a:r>
            <a:r>
              <a:rPr lang="pt-BR" sz="2000" dirty="0"/>
              <a:t>;</a:t>
            </a:r>
          </a:p>
          <a:p>
            <a:r>
              <a:rPr lang="pt-BR" sz="2000" dirty="0"/>
              <a:t>	};</a:t>
            </a:r>
          </a:p>
          <a:p>
            <a:r>
              <a:rPr lang="pt-BR" dirty="0" err="1"/>
              <a:t>struct</a:t>
            </a:r>
            <a:r>
              <a:rPr lang="pt-BR" dirty="0"/>
              <a:t> livro	</a:t>
            </a:r>
            <a:r>
              <a:rPr lang="pt-BR" b="1" dirty="0"/>
              <a:t>livro1,</a:t>
            </a:r>
            <a:r>
              <a:rPr lang="pt-BR" dirty="0"/>
              <a:t>livro2={“Ana",2};</a:t>
            </a:r>
          </a:p>
          <a:p>
            <a:endParaRPr lang="pt-BR" dirty="0"/>
          </a:p>
          <a:p>
            <a:r>
              <a:rPr lang="pt-BR" dirty="0">
                <a:solidFill>
                  <a:srgbClr val="00B0F0"/>
                </a:solidFill>
              </a:rPr>
              <a:t>Copia todas as informações:</a:t>
            </a:r>
          </a:p>
          <a:p>
            <a:r>
              <a:rPr lang="pt-BR" dirty="0"/>
              <a:t>livro1=livro2;</a:t>
            </a:r>
          </a:p>
          <a:p>
            <a:endParaRPr lang="pt-BR" dirty="0"/>
          </a:p>
          <a:p>
            <a:r>
              <a:rPr lang="pt-BR" dirty="0">
                <a:solidFill>
                  <a:srgbClr val="00B0F0"/>
                </a:solidFill>
              </a:rPr>
              <a:t>Copia apenas o título:</a:t>
            </a:r>
          </a:p>
          <a:p>
            <a:r>
              <a:rPr lang="pt-BR" dirty="0" err="1"/>
              <a:t>strcpy</a:t>
            </a:r>
            <a:r>
              <a:rPr lang="pt-BR" dirty="0"/>
              <a:t>(livro1.titulo,livro2.titulo);</a:t>
            </a:r>
          </a:p>
          <a:p>
            <a:endParaRPr lang="pt-BR" dirty="0"/>
          </a:p>
          <a:p>
            <a:r>
              <a:rPr lang="pt-BR" dirty="0"/>
              <a:t>livro1.titulo=livro2.titulo;</a:t>
            </a:r>
          </a:p>
          <a:p>
            <a:endParaRPr lang="en-US" dirty="0"/>
          </a:p>
          <a:p>
            <a:r>
              <a:rPr lang="pt-BR" dirty="0">
                <a:solidFill>
                  <a:srgbClr val="00B0F0"/>
                </a:solidFill>
              </a:rPr>
              <a:t>Copia apenas o nº do registro:</a:t>
            </a:r>
          </a:p>
          <a:p>
            <a:r>
              <a:rPr lang="pt-BR" dirty="0"/>
              <a:t>livro1.numreg=livro2.numreg;</a:t>
            </a:r>
          </a:p>
          <a:p>
            <a:endParaRPr lang="en-US" dirty="0"/>
          </a:p>
          <a:p>
            <a:r>
              <a:rPr lang="pt-BR" dirty="0"/>
              <a:t> </a:t>
            </a:r>
            <a:r>
              <a:rPr lang="pt-BR" dirty="0">
                <a:solidFill>
                  <a:srgbClr val="00B0F0"/>
                </a:solidFill>
              </a:rPr>
              <a:t>Copia apenas 1 letra do título:</a:t>
            </a:r>
          </a:p>
          <a:p>
            <a:r>
              <a:rPr lang="pt-BR" dirty="0"/>
              <a:t>livro1.titulo[1]=livro2.titulo[0];</a:t>
            </a:r>
          </a:p>
          <a:p>
            <a:endParaRPr lang="pt-BR" dirty="0"/>
          </a:p>
          <a:p>
            <a:endParaRPr lang="pt-BR" dirty="0"/>
          </a:p>
          <a:p>
            <a:endParaRPr lang="pt-BR" sz="2000" dirty="0"/>
          </a:p>
          <a:p>
            <a:endParaRPr lang="pt-BR" dirty="0"/>
          </a:p>
        </p:txBody>
      </p:sp>
      <p:sp>
        <p:nvSpPr>
          <p:cNvPr id="26" name="CaixaDeTexto 25"/>
          <p:cNvSpPr txBox="1"/>
          <p:nvPr/>
        </p:nvSpPr>
        <p:spPr>
          <a:xfrm>
            <a:off x="6613742" y="1603870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12</a:t>
            </a:r>
          </a:p>
        </p:txBody>
      </p:sp>
      <p:sp>
        <p:nvSpPr>
          <p:cNvPr id="29" name="CaixaDeTexto 28"/>
          <p:cNvSpPr txBox="1"/>
          <p:nvPr/>
        </p:nvSpPr>
        <p:spPr>
          <a:xfrm>
            <a:off x="6636988" y="2756540"/>
            <a:ext cx="703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90</a:t>
            </a:r>
          </a:p>
        </p:txBody>
      </p:sp>
      <p:sp>
        <p:nvSpPr>
          <p:cNvPr id="32" name="CaixaDeTexto 31"/>
          <p:cNvSpPr txBox="1"/>
          <p:nvPr/>
        </p:nvSpPr>
        <p:spPr>
          <a:xfrm>
            <a:off x="6604231" y="3909267"/>
            <a:ext cx="643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7.5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4866483" y="942545"/>
            <a:ext cx="4258012" cy="5536473"/>
            <a:chOff x="5362834" y="1173858"/>
            <a:chExt cx="4258012" cy="5536473"/>
          </a:xfrm>
        </p:grpSpPr>
        <p:grpSp>
          <p:nvGrpSpPr>
            <p:cNvPr id="23" name="Agrupar 22"/>
            <p:cNvGrpSpPr/>
            <p:nvPr/>
          </p:nvGrpSpPr>
          <p:grpSpPr>
            <a:xfrm>
              <a:off x="6014112" y="1177854"/>
              <a:ext cx="1688132" cy="5532477"/>
              <a:chOff x="3726469" y="1330552"/>
              <a:chExt cx="1688132" cy="553247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3732333" y="1330552"/>
                <a:ext cx="1679331" cy="55324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729396" y="3095470"/>
                <a:ext cx="1679331" cy="8440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732333" y="280532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29394" y="427026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454121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3" y="483136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6469" y="5122736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5270" y="540454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Chave Direita 23"/>
            <p:cNvSpPr/>
            <p:nvPr/>
          </p:nvSpPr>
          <p:spPr>
            <a:xfrm>
              <a:off x="7727502" y="1264789"/>
              <a:ext cx="211637" cy="1645318"/>
            </a:xfrm>
            <a:prstGeom prst="rightBrace">
              <a:avLst>
                <a:gd name="adj1" fmla="val 8333"/>
                <a:gd name="adj2" fmla="val 50765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954849" y="1888386"/>
              <a:ext cx="7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titulo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>
              <a:off x="8432819" y="1173858"/>
              <a:ext cx="613707" cy="2574015"/>
            </a:xfrm>
            <a:prstGeom prst="rightBrace">
              <a:avLst>
                <a:gd name="adj1" fmla="val 4787"/>
                <a:gd name="adj2" fmla="val 51390"/>
              </a:avLst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838331" y="2540775"/>
              <a:ext cx="782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livro1</a:t>
              </a:r>
            </a:p>
          </p:txBody>
        </p:sp>
        <p:sp>
          <p:nvSpPr>
            <p:cNvPr id="33" name="CaixaDeTexto 32"/>
            <p:cNvSpPr txBox="1"/>
            <p:nvPr/>
          </p:nvSpPr>
          <p:spPr>
            <a:xfrm>
              <a:off x="5362834" y="1177855"/>
              <a:ext cx="781443" cy="3847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900" dirty="0"/>
                <a:t>1000</a:t>
              </a:r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5915290" y="604345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cxnSp>
        <p:nvCxnSpPr>
          <p:cNvPr id="35" name="Conector reto 34"/>
          <p:cNvCxnSpPr/>
          <p:nvPr/>
        </p:nvCxnSpPr>
        <p:spPr>
          <a:xfrm>
            <a:off x="5087002" y="6214859"/>
            <a:ext cx="2726975" cy="2638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ector reto 42"/>
          <p:cNvCxnSpPr/>
          <p:nvPr/>
        </p:nvCxnSpPr>
        <p:spPr>
          <a:xfrm flipV="1">
            <a:off x="4866483" y="3564479"/>
            <a:ext cx="2819219" cy="23745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have Direita 37"/>
          <p:cNvSpPr/>
          <p:nvPr/>
        </p:nvSpPr>
        <p:spPr>
          <a:xfrm>
            <a:off x="7231151" y="2751942"/>
            <a:ext cx="179432" cy="816643"/>
          </a:xfrm>
          <a:prstGeom prst="rightBrace">
            <a:avLst>
              <a:gd name="adj1" fmla="val 8333"/>
              <a:gd name="adj2" fmla="val 5076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7372999" y="2936127"/>
            <a:ext cx="116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regnum</a:t>
            </a:r>
            <a:endParaRPr lang="pt-BR" dirty="0"/>
          </a:p>
        </p:txBody>
      </p:sp>
      <p:cxnSp>
        <p:nvCxnSpPr>
          <p:cNvPr id="44" name="Conector reto 43"/>
          <p:cNvCxnSpPr/>
          <p:nvPr/>
        </p:nvCxnSpPr>
        <p:spPr>
          <a:xfrm>
            <a:off x="5525233" y="2712416"/>
            <a:ext cx="1668603" cy="0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CaixaDeTexto 46"/>
          <p:cNvSpPr txBox="1"/>
          <p:nvPr/>
        </p:nvSpPr>
        <p:spPr>
          <a:xfrm>
            <a:off x="4885527" y="3570705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1034</a:t>
            </a:r>
          </a:p>
        </p:txBody>
      </p:sp>
      <p:sp>
        <p:nvSpPr>
          <p:cNvPr id="48" name="CaixaDeTexto 47"/>
          <p:cNvSpPr txBox="1"/>
          <p:nvPr/>
        </p:nvSpPr>
        <p:spPr>
          <a:xfrm>
            <a:off x="4883127" y="2647938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1030</a:t>
            </a:r>
          </a:p>
        </p:txBody>
      </p:sp>
      <p:sp>
        <p:nvSpPr>
          <p:cNvPr id="49" name="CaixaDeTexto 48"/>
          <p:cNvSpPr txBox="1"/>
          <p:nvPr/>
        </p:nvSpPr>
        <p:spPr>
          <a:xfrm>
            <a:off x="4881024" y="5252911"/>
            <a:ext cx="78144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900" dirty="0"/>
              <a:t>1064</a:t>
            </a:r>
          </a:p>
        </p:txBody>
      </p:sp>
      <p:cxnSp>
        <p:nvCxnSpPr>
          <p:cNvPr id="53" name="Conector reto 52"/>
          <p:cNvCxnSpPr/>
          <p:nvPr/>
        </p:nvCxnSpPr>
        <p:spPr>
          <a:xfrm>
            <a:off x="5537290" y="5295436"/>
            <a:ext cx="1668603" cy="0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have Direita 53"/>
          <p:cNvSpPr/>
          <p:nvPr/>
        </p:nvSpPr>
        <p:spPr>
          <a:xfrm>
            <a:off x="7216981" y="3622595"/>
            <a:ext cx="211637" cy="1645318"/>
          </a:xfrm>
          <a:prstGeom prst="rightBrace">
            <a:avLst>
              <a:gd name="adj1" fmla="val 8333"/>
              <a:gd name="adj2" fmla="val 5076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7431423" y="4290211"/>
            <a:ext cx="76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titulo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5514505" y="5333561"/>
            <a:ext cx="1679331" cy="844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>
            <a:off x="7226054" y="5358157"/>
            <a:ext cx="179432" cy="816643"/>
          </a:xfrm>
          <a:prstGeom prst="rightBrace">
            <a:avLst>
              <a:gd name="adj1" fmla="val 8333"/>
              <a:gd name="adj2" fmla="val 5076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8106509" y="5723341"/>
            <a:ext cx="800100" cy="85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7353116" y="5538675"/>
            <a:ext cx="116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regnum</a:t>
            </a:r>
            <a:endParaRPr lang="pt-BR" dirty="0"/>
          </a:p>
        </p:txBody>
      </p:sp>
      <p:sp>
        <p:nvSpPr>
          <p:cNvPr id="59" name="Chave Direita 58"/>
          <p:cNvSpPr/>
          <p:nvPr/>
        </p:nvSpPr>
        <p:spPr>
          <a:xfrm>
            <a:off x="7967588" y="3609129"/>
            <a:ext cx="613707" cy="2574015"/>
          </a:xfrm>
          <a:prstGeom prst="rightBrace">
            <a:avLst>
              <a:gd name="adj1" fmla="val 4787"/>
              <a:gd name="adj2" fmla="val 51390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8369210" y="4512750"/>
            <a:ext cx="7825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livro2</a:t>
            </a:r>
          </a:p>
        </p:txBody>
      </p:sp>
      <p:sp>
        <p:nvSpPr>
          <p:cNvPr id="61" name="CaixaDeTexto 60"/>
          <p:cNvSpPr txBox="1"/>
          <p:nvPr/>
        </p:nvSpPr>
        <p:spPr>
          <a:xfrm>
            <a:off x="6266556" y="5554898"/>
            <a:ext cx="4066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6207118" y="3596108"/>
            <a:ext cx="4066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</a:t>
            </a:r>
          </a:p>
          <a:p>
            <a:r>
              <a:rPr lang="pt-BR" dirty="0"/>
              <a:t>n</a:t>
            </a:r>
          </a:p>
          <a:p>
            <a:r>
              <a:rPr lang="pt-BR" dirty="0"/>
              <a:t>a</a:t>
            </a:r>
          </a:p>
          <a:p>
            <a:r>
              <a:rPr lang="pt-BR" dirty="0"/>
              <a:t>\0</a:t>
            </a:r>
          </a:p>
        </p:txBody>
      </p:sp>
      <p:cxnSp>
        <p:nvCxnSpPr>
          <p:cNvPr id="36" name="Conector reto 35"/>
          <p:cNvCxnSpPr/>
          <p:nvPr/>
        </p:nvCxnSpPr>
        <p:spPr>
          <a:xfrm>
            <a:off x="1063869" y="4278599"/>
            <a:ext cx="1046285" cy="38094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Conector reto 64"/>
          <p:cNvCxnSpPr/>
          <p:nvPr/>
        </p:nvCxnSpPr>
        <p:spPr>
          <a:xfrm flipV="1">
            <a:off x="1168544" y="4275344"/>
            <a:ext cx="893885" cy="36029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97074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21456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Aninhadas</a:t>
            </a:r>
            <a:r>
              <a:rPr lang="en-US" b="1" dirty="0">
                <a:solidFill>
                  <a:srgbClr val="00B0F0"/>
                </a:solidFill>
              </a:rPr>
              <a:t> -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que </a:t>
            </a:r>
            <a:r>
              <a:rPr lang="en-US" b="1" dirty="0" err="1">
                <a:solidFill>
                  <a:srgbClr val="00B0F0"/>
                </a:solidFill>
              </a:rPr>
              <a:t>contém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Podemos ter estruturas que contêm outras estruturas. O que pode ser um poderoso caminho para a criação de tipos de dados complexos.</a:t>
            </a:r>
          </a:p>
          <a:p>
            <a:r>
              <a:rPr lang="pt-BR" dirty="0"/>
              <a:t> </a:t>
            </a:r>
          </a:p>
          <a:p>
            <a:r>
              <a:rPr lang="pt-BR" dirty="0"/>
              <a:t>Como exemplo, imagine que os nossos livros são divididos em grupos, consistindo de um "dicionário" e um livro de "literatura".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CaixaDeTexto 1"/>
          <p:cNvSpPr txBox="1"/>
          <p:nvPr/>
        </p:nvSpPr>
        <p:spPr>
          <a:xfrm>
            <a:off x="615462" y="3587262"/>
            <a:ext cx="33234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struct</a:t>
            </a:r>
            <a:r>
              <a:rPr lang="pt-BR" sz="2000" dirty="0"/>
              <a:t>	livro  {</a:t>
            </a:r>
          </a:p>
          <a:p>
            <a:r>
              <a:rPr lang="pt-BR" sz="2000" dirty="0"/>
              <a:t>	char		titulo[30];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		</a:t>
            </a:r>
            <a:r>
              <a:rPr lang="pt-BR" sz="2000" dirty="0" err="1"/>
              <a:t>regnum</a:t>
            </a:r>
            <a:r>
              <a:rPr lang="pt-BR" sz="2000" dirty="0"/>
              <a:t>;</a:t>
            </a:r>
          </a:p>
          <a:p>
            <a:r>
              <a:rPr lang="pt-BR" sz="2000" dirty="0"/>
              <a:t>	};</a:t>
            </a:r>
          </a:p>
          <a:p>
            <a:endParaRPr lang="pt-BR" sz="2000" dirty="0"/>
          </a:p>
          <a:p>
            <a:r>
              <a:rPr lang="pt-BR" sz="2000" dirty="0" err="1"/>
              <a:t>struct</a:t>
            </a:r>
            <a:r>
              <a:rPr lang="pt-BR" sz="2000" dirty="0"/>
              <a:t>	grupo  {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struct</a:t>
            </a:r>
            <a:r>
              <a:rPr lang="pt-BR" sz="2000" dirty="0"/>
              <a:t> livro	</a:t>
            </a:r>
            <a:r>
              <a:rPr lang="pt-BR" sz="2000" dirty="0" err="1"/>
              <a:t>dicionario</a:t>
            </a:r>
            <a:r>
              <a:rPr lang="pt-BR" sz="2000" dirty="0"/>
              <a:t>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struct</a:t>
            </a:r>
            <a:r>
              <a:rPr lang="pt-BR" sz="2000" dirty="0"/>
              <a:t> livro	literatura;</a:t>
            </a:r>
          </a:p>
          <a:p>
            <a:r>
              <a:rPr lang="pt-BR" sz="2000" dirty="0"/>
              <a:t>	};</a:t>
            </a:r>
          </a:p>
        </p:txBody>
      </p:sp>
      <p:sp>
        <p:nvSpPr>
          <p:cNvPr id="6" name="CaixaDeTexto 5"/>
          <p:cNvSpPr txBox="1"/>
          <p:nvPr/>
        </p:nvSpPr>
        <p:spPr>
          <a:xfrm>
            <a:off x="5002823" y="3669321"/>
            <a:ext cx="378948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 err="1"/>
              <a:t>struct</a:t>
            </a:r>
            <a:r>
              <a:rPr lang="pt-BR" sz="2000" dirty="0"/>
              <a:t>  grupo {</a:t>
            </a:r>
          </a:p>
          <a:p>
            <a:r>
              <a:rPr lang="pt-BR" sz="2000" dirty="0"/>
              <a:t>       </a:t>
            </a:r>
            <a:r>
              <a:rPr lang="pt-BR" sz="2000" dirty="0" err="1"/>
              <a:t>struct</a:t>
            </a:r>
            <a:r>
              <a:rPr lang="pt-BR" sz="2000" dirty="0"/>
              <a:t> livro  {</a:t>
            </a:r>
          </a:p>
          <a:p>
            <a:r>
              <a:rPr lang="pt-BR" sz="2000" dirty="0"/>
              <a:t>		char		titulo[30];</a:t>
            </a:r>
          </a:p>
          <a:p>
            <a:r>
              <a:rPr lang="pt-BR" sz="2000" dirty="0"/>
              <a:t>		</a:t>
            </a:r>
            <a:r>
              <a:rPr lang="pt-BR" sz="2000" dirty="0" err="1"/>
              <a:t>int</a:t>
            </a:r>
            <a:r>
              <a:rPr lang="pt-BR" sz="2000" dirty="0"/>
              <a:t>		</a:t>
            </a:r>
            <a:r>
              <a:rPr lang="pt-BR" sz="2000" dirty="0" err="1"/>
              <a:t>regnum</a:t>
            </a:r>
            <a:r>
              <a:rPr lang="pt-BR" sz="2000" dirty="0"/>
              <a:t>;</a:t>
            </a:r>
          </a:p>
          <a:p>
            <a:r>
              <a:rPr lang="pt-BR" sz="2000" dirty="0"/>
              <a:t>		} </a:t>
            </a:r>
            <a:r>
              <a:rPr lang="pt-BR" sz="2000" dirty="0" err="1"/>
              <a:t>dicionario</a:t>
            </a:r>
            <a:r>
              <a:rPr lang="pt-BR" sz="2000" dirty="0"/>
              <a:t>, literatura;</a:t>
            </a:r>
          </a:p>
          <a:p>
            <a:r>
              <a:rPr lang="pt-BR" sz="2000" dirty="0"/>
              <a:t>	};</a:t>
            </a:r>
          </a:p>
        </p:txBody>
      </p:sp>
      <p:sp>
        <p:nvSpPr>
          <p:cNvPr id="7" name="CaixaDeTexto 6"/>
          <p:cNvSpPr txBox="1"/>
          <p:nvPr/>
        </p:nvSpPr>
        <p:spPr>
          <a:xfrm>
            <a:off x="4018085" y="3464141"/>
            <a:ext cx="7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ou</a:t>
            </a:r>
          </a:p>
        </p:txBody>
      </p:sp>
      <p:cxnSp>
        <p:nvCxnSpPr>
          <p:cNvPr id="9" name="Conector reto 8"/>
          <p:cNvCxnSpPr/>
          <p:nvPr/>
        </p:nvCxnSpPr>
        <p:spPr>
          <a:xfrm>
            <a:off x="4185138" y="3974123"/>
            <a:ext cx="0" cy="219807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6924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354830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Aninhadas</a:t>
            </a:r>
            <a:r>
              <a:rPr lang="en-US" b="1" dirty="0">
                <a:solidFill>
                  <a:srgbClr val="00B0F0"/>
                </a:solidFill>
              </a:rPr>
              <a:t> -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que </a:t>
            </a:r>
            <a:r>
              <a:rPr lang="en-US" b="1" dirty="0" err="1">
                <a:solidFill>
                  <a:srgbClr val="00B0F0"/>
                </a:solidFill>
              </a:rPr>
              <a:t>contém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dirty="0"/>
              <a:t>Exemplo:</a:t>
            </a:r>
          </a:p>
          <a:p>
            <a:r>
              <a:rPr lang="pt-BR" dirty="0" err="1"/>
              <a:t>struct</a:t>
            </a:r>
            <a:r>
              <a:rPr lang="pt-BR" dirty="0"/>
              <a:t>	livro  {</a:t>
            </a:r>
          </a:p>
          <a:p>
            <a:r>
              <a:rPr lang="pt-BR" dirty="0"/>
              <a:t>	char		titulo[30];</a:t>
            </a:r>
          </a:p>
          <a:p>
            <a:r>
              <a:rPr lang="pt-BR" dirty="0"/>
              <a:t>	</a:t>
            </a:r>
            <a:r>
              <a:rPr lang="pt-BR" dirty="0" err="1"/>
              <a:t>int</a:t>
            </a:r>
            <a:r>
              <a:rPr lang="pt-BR" dirty="0"/>
              <a:t>		</a:t>
            </a:r>
            <a:r>
              <a:rPr lang="pt-BR" dirty="0" err="1"/>
              <a:t>regnum</a:t>
            </a:r>
            <a:r>
              <a:rPr lang="pt-BR" dirty="0"/>
              <a:t>;</a:t>
            </a:r>
          </a:p>
          <a:p>
            <a:r>
              <a:rPr lang="pt-BR" dirty="0"/>
              <a:t>	};</a:t>
            </a:r>
          </a:p>
          <a:p>
            <a:r>
              <a:rPr lang="pt-BR" dirty="0" err="1"/>
              <a:t>struct</a:t>
            </a:r>
            <a:r>
              <a:rPr lang="pt-BR" dirty="0"/>
              <a:t>	grupo  {</a:t>
            </a:r>
          </a:p>
          <a:p>
            <a:r>
              <a:rPr lang="pt-BR" dirty="0"/>
              <a:t>	</a:t>
            </a:r>
            <a:r>
              <a:rPr lang="pt-BR" dirty="0" err="1"/>
              <a:t>struct</a:t>
            </a:r>
            <a:r>
              <a:rPr lang="pt-BR" dirty="0"/>
              <a:t> livro	</a:t>
            </a:r>
            <a:r>
              <a:rPr lang="pt-BR" dirty="0" err="1"/>
              <a:t>dicionario</a:t>
            </a:r>
            <a:r>
              <a:rPr lang="pt-BR" dirty="0"/>
              <a:t>;</a:t>
            </a:r>
          </a:p>
          <a:p>
            <a:r>
              <a:rPr lang="pt-BR" dirty="0"/>
              <a:t>	</a:t>
            </a:r>
            <a:r>
              <a:rPr lang="pt-BR" dirty="0" err="1"/>
              <a:t>struct</a:t>
            </a:r>
            <a:r>
              <a:rPr lang="pt-BR" dirty="0"/>
              <a:t> livro	literatura;</a:t>
            </a:r>
          </a:p>
          <a:p>
            <a:r>
              <a:rPr lang="pt-BR" dirty="0"/>
              <a:t>	};</a:t>
            </a:r>
          </a:p>
          <a:p>
            <a:endParaRPr lang="pt-BR" dirty="0"/>
          </a:p>
          <a:p>
            <a:r>
              <a:rPr lang="pt-BR" dirty="0"/>
              <a:t>Acesso da mesma forma, através do </a:t>
            </a:r>
            <a:r>
              <a:rPr lang="en-US" b="1" dirty="0" err="1">
                <a:solidFill>
                  <a:srgbClr val="00B0F0"/>
                </a:solidFill>
              </a:rPr>
              <a:t>Operador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Associação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ou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Operador</a:t>
            </a:r>
            <a:r>
              <a:rPr lang="en-US" b="1" dirty="0">
                <a:solidFill>
                  <a:srgbClr val="00B0F0"/>
                </a:solidFill>
              </a:rPr>
              <a:t> Ponto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	grupo1;</a:t>
            </a:r>
          </a:p>
          <a:p>
            <a:endParaRPr lang="pt-BR" dirty="0"/>
          </a:p>
          <a:p>
            <a:r>
              <a:rPr lang="pt-BR" dirty="0"/>
              <a:t>grupo1.dicionario.titulo</a:t>
            </a:r>
          </a:p>
          <a:p>
            <a:r>
              <a:rPr lang="pt-BR" dirty="0"/>
              <a:t>grupo1.dicionario.regnum</a:t>
            </a:r>
          </a:p>
          <a:p>
            <a:r>
              <a:rPr lang="pt-BR" dirty="0"/>
              <a:t>grupo1.literatura.titulo</a:t>
            </a:r>
          </a:p>
          <a:p>
            <a:r>
              <a:rPr lang="pt-BR" dirty="0"/>
              <a:t>grupo1.literatura.regnum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7282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/>
          <p:cNvSpPr/>
          <p:nvPr/>
        </p:nvSpPr>
        <p:spPr>
          <a:xfrm>
            <a:off x="1793289" y="2623127"/>
            <a:ext cx="7350711" cy="2357246"/>
          </a:xfrm>
          <a:prstGeom prst="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431177" y="2895600"/>
            <a:ext cx="5712823" cy="533400"/>
          </a:xfrm>
        </p:spPr>
        <p:txBody>
          <a:bodyPr>
            <a:noAutofit/>
          </a:bodyPr>
          <a:lstStyle/>
          <a:p>
            <a:pPr algn="r"/>
            <a:r>
              <a:rPr lang="en-US" altLang="ko-KR" sz="2000" b="1" dirty="0">
                <a:solidFill>
                  <a:schemeClr val="bg1"/>
                </a:solidFill>
              </a:rPr>
              <a:t>PROGRAMAÇÃO ESTRUTURADA  - TEORIA</a:t>
            </a:r>
            <a:br>
              <a:rPr lang="en-US" altLang="ko-KR" sz="2000" b="1" dirty="0">
                <a:solidFill>
                  <a:schemeClr val="bg1"/>
                </a:solidFill>
              </a:rPr>
            </a:b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B2273306-509A-4420-AC54-AE3BD0ECCE96}"/>
              </a:ext>
            </a:extLst>
          </p:cNvPr>
          <p:cNvSpPr txBox="1">
            <a:spLocks/>
          </p:cNvSpPr>
          <p:nvPr/>
        </p:nvSpPr>
        <p:spPr>
          <a:xfrm>
            <a:off x="1718336" y="3544309"/>
            <a:ext cx="7425664" cy="26352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itchFamily="34" charset="0"/>
              <a:buNone/>
            </a:pPr>
            <a:r>
              <a:rPr lang="en-US" altLang="ko-KR" sz="1800" b="1" dirty="0" err="1">
                <a:solidFill>
                  <a:schemeClr val="bg1"/>
                </a:solidFill>
              </a:rPr>
              <a:t>Capítulo</a:t>
            </a:r>
            <a:r>
              <a:rPr lang="en-US" altLang="ko-KR" sz="1800" b="1" dirty="0">
                <a:solidFill>
                  <a:schemeClr val="bg1"/>
                </a:solidFill>
              </a:rPr>
              <a:t> 7 – </a:t>
            </a:r>
            <a:r>
              <a:rPr lang="en-US" altLang="ko-KR" sz="1800" b="1" dirty="0" err="1">
                <a:solidFill>
                  <a:schemeClr val="bg1"/>
                </a:solidFill>
              </a:rPr>
              <a:t>Estruturas</a:t>
            </a:r>
            <a:endParaRPr lang="en-US" altLang="ko-KR" sz="1800" b="1" dirty="0">
              <a:solidFill>
                <a:schemeClr val="bg1"/>
              </a:solidFill>
            </a:endParaRPr>
          </a:p>
          <a:p>
            <a:pPr marL="0" indent="0" algn="r">
              <a:buFont typeface="Arial" pitchFamily="34" charset="0"/>
              <a:buNone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2204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  <a:p>
            <a:pPr>
              <a:lnSpc>
                <a:spcPct val="150000"/>
              </a:lnSpc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sp>
        <p:nvSpPr>
          <p:cNvPr id="2" name="Retângulo 1"/>
          <p:cNvSpPr/>
          <p:nvPr/>
        </p:nvSpPr>
        <p:spPr>
          <a:xfrm>
            <a:off x="540596" y="843489"/>
            <a:ext cx="461716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dirty="0" err="1"/>
              <a:t>struct</a:t>
            </a:r>
            <a:r>
              <a:rPr lang="pt-BR" sz="2000" dirty="0"/>
              <a:t>	livro  {</a:t>
            </a:r>
          </a:p>
          <a:p>
            <a:r>
              <a:rPr lang="pt-BR" sz="2000" dirty="0"/>
              <a:t>	char		titulo[30];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int</a:t>
            </a:r>
            <a:r>
              <a:rPr lang="pt-BR" sz="2000" dirty="0"/>
              <a:t>		</a:t>
            </a:r>
            <a:r>
              <a:rPr lang="pt-BR" sz="2000" dirty="0" err="1"/>
              <a:t>regnum</a:t>
            </a:r>
            <a:r>
              <a:rPr lang="pt-BR" sz="2000" dirty="0"/>
              <a:t>;</a:t>
            </a:r>
          </a:p>
          <a:p>
            <a:r>
              <a:rPr lang="pt-BR" sz="2000" dirty="0"/>
              <a:t>	};</a:t>
            </a:r>
          </a:p>
          <a:p>
            <a:r>
              <a:rPr lang="pt-BR" sz="2000" dirty="0" err="1"/>
              <a:t>struct</a:t>
            </a:r>
            <a:r>
              <a:rPr lang="pt-BR" sz="2000" dirty="0"/>
              <a:t>	grupo  {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struct</a:t>
            </a:r>
            <a:r>
              <a:rPr lang="pt-BR" sz="2000" dirty="0"/>
              <a:t> livro	</a:t>
            </a:r>
            <a:r>
              <a:rPr lang="pt-BR" sz="2000" dirty="0" err="1"/>
              <a:t>dicionario</a:t>
            </a:r>
            <a:r>
              <a:rPr lang="pt-BR" sz="2000" dirty="0"/>
              <a:t>;</a:t>
            </a:r>
          </a:p>
          <a:p>
            <a:r>
              <a:rPr lang="pt-BR" sz="2000" dirty="0"/>
              <a:t>	</a:t>
            </a:r>
            <a:r>
              <a:rPr lang="pt-BR" sz="2000" dirty="0" err="1"/>
              <a:t>struct</a:t>
            </a:r>
            <a:r>
              <a:rPr lang="pt-BR" sz="2000" dirty="0"/>
              <a:t> livro	literatura;</a:t>
            </a:r>
          </a:p>
          <a:p>
            <a:r>
              <a:rPr lang="pt-BR" sz="2000" dirty="0"/>
              <a:t>	};</a:t>
            </a:r>
          </a:p>
          <a:p>
            <a:r>
              <a:rPr lang="pt-BR" dirty="0"/>
              <a:t>};</a:t>
            </a:r>
          </a:p>
          <a:p>
            <a:endParaRPr lang="pt-BR" dirty="0"/>
          </a:p>
          <a:p>
            <a:r>
              <a:rPr lang="en-US" dirty="0" err="1"/>
              <a:t>struct</a:t>
            </a:r>
            <a:r>
              <a:rPr lang="en-US" dirty="0"/>
              <a:t> </a:t>
            </a:r>
            <a:r>
              <a:rPr lang="en-US" dirty="0" err="1"/>
              <a:t>grupo</a:t>
            </a:r>
            <a:r>
              <a:rPr lang="en-US" dirty="0"/>
              <a:t>	grupo1;</a:t>
            </a:r>
          </a:p>
          <a:p>
            <a:endParaRPr lang="pt-BR" dirty="0"/>
          </a:p>
          <a:p>
            <a:endParaRPr lang="pt-BR" sz="2000" dirty="0"/>
          </a:p>
          <a:p>
            <a:r>
              <a:rPr lang="pt-BR" dirty="0"/>
              <a:t>grupo1.dicionario.titulo</a:t>
            </a:r>
          </a:p>
          <a:p>
            <a:r>
              <a:rPr lang="pt-BR" dirty="0"/>
              <a:t>grupo1.dicionario.regnum</a:t>
            </a:r>
          </a:p>
          <a:p>
            <a:r>
              <a:rPr lang="pt-BR" dirty="0"/>
              <a:t>grupo1.literatura.titulo</a:t>
            </a:r>
          </a:p>
          <a:p>
            <a:r>
              <a:rPr lang="pt-BR" dirty="0"/>
              <a:t>grupo1.literatura.regnum</a:t>
            </a:r>
          </a:p>
          <a:p>
            <a:endParaRPr lang="pt-BR" dirty="0"/>
          </a:p>
        </p:txBody>
      </p:sp>
      <p:grpSp>
        <p:nvGrpSpPr>
          <p:cNvPr id="6" name="Agrupar 5"/>
          <p:cNvGrpSpPr/>
          <p:nvPr/>
        </p:nvGrpSpPr>
        <p:grpSpPr>
          <a:xfrm>
            <a:off x="4615879" y="1044559"/>
            <a:ext cx="3526094" cy="5536473"/>
            <a:chOff x="6014112" y="1173858"/>
            <a:chExt cx="3526094" cy="5536473"/>
          </a:xfrm>
        </p:grpSpPr>
        <p:grpSp>
          <p:nvGrpSpPr>
            <p:cNvPr id="23" name="Agrupar 22"/>
            <p:cNvGrpSpPr/>
            <p:nvPr/>
          </p:nvGrpSpPr>
          <p:grpSpPr>
            <a:xfrm>
              <a:off x="6014112" y="1177854"/>
              <a:ext cx="1688132" cy="5532477"/>
              <a:chOff x="3726469" y="1330552"/>
              <a:chExt cx="1688132" cy="5532477"/>
            </a:xfrm>
          </p:grpSpPr>
          <p:sp>
            <p:nvSpPr>
              <p:cNvPr id="5" name="Retângulo 4"/>
              <p:cNvSpPr/>
              <p:nvPr/>
            </p:nvSpPr>
            <p:spPr>
              <a:xfrm>
                <a:off x="3732333" y="1330552"/>
                <a:ext cx="1679331" cy="5532477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Retângulo 6"/>
              <p:cNvSpPr/>
              <p:nvPr/>
            </p:nvSpPr>
            <p:spPr>
              <a:xfrm>
                <a:off x="3735270" y="1390967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3732332" y="165557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Retângulo 8"/>
              <p:cNvSpPr/>
              <p:nvPr/>
            </p:nvSpPr>
            <p:spPr>
              <a:xfrm>
                <a:off x="3732331" y="1930484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Retângulo 9"/>
              <p:cNvSpPr/>
              <p:nvPr/>
            </p:nvSpPr>
            <p:spPr>
              <a:xfrm>
                <a:off x="3732333" y="221373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Retângulo 10"/>
              <p:cNvSpPr/>
              <p:nvPr/>
            </p:nvSpPr>
            <p:spPr>
              <a:xfrm>
                <a:off x="3729396" y="3095470"/>
                <a:ext cx="1679331" cy="844001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/>
              <p:cNvSpPr/>
              <p:nvPr/>
            </p:nvSpPr>
            <p:spPr>
              <a:xfrm>
                <a:off x="3732333" y="2805320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3732333" y="2512383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3729395" y="398011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3729394" y="4270269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/>
              <p:cNvSpPr/>
              <p:nvPr/>
            </p:nvSpPr>
            <p:spPr>
              <a:xfrm>
                <a:off x="3732333" y="454121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/>
              <p:cNvSpPr/>
              <p:nvPr/>
            </p:nvSpPr>
            <p:spPr>
              <a:xfrm>
                <a:off x="3732333" y="4831365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3726469" y="5122736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3735270" y="5404542"/>
                <a:ext cx="1679331" cy="27490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24" name="Chave Direita 23"/>
            <p:cNvSpPr/>
            <p:nvPr/>
          </p:nvSpPr>
          <p:spPr>
            <a:xfrm>
              <a:off x="7727502" y="1264789"/>
              <a:ext cx="211637" cy="1645318"/>
            </a:xfrm>
            <a:prstGeom prst="rightBrace">
              <a:avLst>
                <a:gd name="adj1" fmla="val 8333"/>
                <a:gd name="adj2" fmla="val 50765"/>
              </a:avLst>
            </a:prstGeom>
            <a:ln>
              <a:solidFill>
                <a:srgbClr val="FFC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/>
            <p:cNvSpPr txBox="1"/>
            <p:nvPr/>
          </p:nvSpPr>
          <p:spPr>
            <a:xfrm>
              <a:off x="7954849" y="1888386"/>
              <a:ext cx="7651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titulo</a:t>
              </a:r>
            </a:p>
          </p:txBody>
        </p:sp>
        <p:sp>
          <p:nvSpPr>
            <p:cNvPr id="30" name="Chave Direita 29"/>
            <p:cNvSpPr/>
            <p:nvPr/>
          </p:nvSpPr>
          <p:spPr>
            <a:xfrm>
              <a:off x="8432819" y="1173858"/>
              <a:ext cx="613707" cy="2574015"/>
            </a:xfrm>
            <a:prstGeom prst="rightBrace">
              <a:avLst>
                <a:gd name="adj1" fmla="val 4787"/>
                <a:gd name="adj2" fmla="val 51390"/>
              </a:avLst>
            </a:prstGeom>
            <a:ln>
              <a:solidFill>
                <a:srgbClr val="92D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/>
            <p:cNvSpPr txBox="1"/>
            <p:nvPr/>
          </p:nvSpPr>
          <p:spPr>
            <a:xfrm>
              <a:off x="8838331" y="2540775"/>
              <a:ext cx="7018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dicio-nario</a:t>
              </a:r>
              <a:endParaRPr lang="pt-BR" dirty="0"/>
            </a:p>
          </p:txBody>
        </p:sp>
      </p:grpSp>
      <p:sp>
        <p:nvSpPr>
          <p:cNvPr id="50" name="CaixaDeTexto 49"/>
          <p:cNvSpPr txBox="1"/>
          <p:nvPr/>
        </p:nvSpPr>
        <p:spPr>
          <a:xfrm>
            <a:off x="5915290" y="604345"/>
            <a:ext cx="17448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Memória</a:t>
            </a:r>
          </a:p>
        </p:txBody>
      </p:sp>
      <p:cxnSp>
        <p:nvCxnSpPr>
          <p:cNvPr id="43" name="Conector reto 42"/>
          <p:cNvCxnSpPr/>
          <p:nvPr/>
        </p:nvCxnSpPr>
        <p:spPr>
          <a:xfrm flipV="1">
            <a:off x="4189694" y="3670444"/>
            <a:ext cx="2819219" cy="23745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have Direita 37"/>
          <p:cNvSpPr/>
          <p:nvPr/>
        </p:nvSpPr>
        <p:spPr>
          <a:xfrm>
            <a:off x="6316344" y="2831884"/>
            <a:ext cx="179432" cy="816643"/>
          </a:xfrm>
          <a:prstGeom prst="rightBrace">
            <a:avLst>
              <a:gd name="adj1" fmla="val 8333"/>
              <a:gd name="adj2" fmla="val 5076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CaixaDeTexto 38"/>
          <p:cNvSpPr txBox="1"/>
          <p:nvPr/>
        </p:nvSpPr>
        <p:spPr>
          <a:xfrm>
            <a:off x="6449881" y="3084685"/>
            <a:ext cx="116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regnum</a:t>
            </a:r>
            <a:endParaRPr lang="pt-BR" dirty="0"/>
          </a:p>
        </p:txBody>
      </p:sp>
      <p:cxnSp>
        <p:nvCxnSpPr>
          <p:cNvPr id="44" name="Conector reto 43"/>
          <p:cNvCxnSpPr/>
          <p:nvPr/>
        </p:nvCxnSpPr>
        <p:spPr>
          <a:xfrm>
            <a:off x="4631598" y="2799267"/>
            <a:ext cx="1668603" cy="0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Conector reto 52"/>
          <p:cNvCxnSpPr/>
          <p:nvPr/>
        </p:nvCxnSpPr>
        <p:spPr>
          <a:xfrm>
            <a:off x="4631598" y="5402874"/>
            <a:ext cx="1668603" cy="0"/>
          </a:xfrm>
          <a:prstGeom prst="line">
            <a:avLst/>
          </a:prstGeom>
          <a:ln>
            <a:solidFill>
              <a:srgbClr val="FFC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have Direita 53"/>
          <p:cNvSpPr/>
          <p:nvPr/>
        </p:nvSpPr>
        <p:spPr>
          <a:xfrm>
            <a:off x="6286967" y="3736215"/>
            <a:ext cx="211637" cy="1645318"/>
          </a:xfrm>
          <a:prstGeom prst="rightBrace">
            <a:avLst>
              <a:gd name="adj1" fmla="val 8333"/>
              <a:gd name="adj2" fmla="val 5076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CaixaDeTexto 54"/>
          <p:cNvSpPr txBox="1"/>
          <p:nvPr/>
        </p:nvSpPr>
        <p:spPr>
          <a:xfrm>
            <a:off x="6516190" y="4382032"/>
            <a:ext cx="765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titulo</a:t>
            </a:r>
          </a:p>
        </p:txBody>
      </p:sp>
      <p:sp>
        <p:nvSpPr>
          <p:cNvPr id="57" name="Retângulo 56"/>
          <p:cNvSpPr/>
          <p:nvPr/>
        </p:nvSpPr>
        <p:spPr>
          <a:xfrm>
            <a:off x="4628408" y="5429678"/>
            <a:ext cx="1679331" cy="84400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8" name="Chave Direita 57"/>
          <p:cNvSpPr/>
          <p:nvPr/>
        </p:nvSpPr>
        <p:spPr>
          <a:xfrm>
            <a:off x="6329530" y="5409259"/>
            <a:ext cx="179432" cy="816643"/>
          </a:xfrm>
          <a:prstGeom prst="rightBrace">
            <a:avLst>
              <a:gd name="adj1" fmla="val 8333"/>
              <a:gd name="adj2" fmla="val 50765"/>
            </a:avLst>
          </a:prstGeom>
          <a:ln>
            <a:solidFill>
              <a:srgbClr val="FFC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Retângulo 26"/>
          <p:cNvSpPr/>
          <p:nvPr/>
        </p:nvSpPr>
        <p:spPr>
          <a:xfrm>
            <a:off x="8106509" y="5723341"/>
            <a:ext cx="800100" cy="8587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6" name="CaixaDeTexto 55"/>
          <p:cNvSpPr txBox="1"/>
          <p:nvPr/>
        </p:nvSpPr>
        <p:spPr>
          <a:xfrm>
            <a:off x="6527548" y="5588927"/>
            <a:ext cx="11667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regnum</a:t>
            </a:r>
            <a:endParaRPr lang="pt-BR" dirty="0"/>
          </a:p>
        </p:txBody>
      </p:sp>
      <p:sp>
        <p:nvSpPr>
          <p:cNvPr id="59" name="Chave Direita 58"/>
          <p:cNvSpPr/>
          <p:nvPr/>
        </p:nvSpPr>
        <p:spPr>
          <a:xfrm>
            <a:off x="7045567" y="3680061"/>
            <a:ext cx="613707" cy="2574015"/>
          </a:xfrm>
          <a:prstGeom prst="rightBrace">
            <a:avLst>
              <a:gd name="adj1" fmla="val 4787"/>
              <a:gd name="adj2" fmla="val 51390"/>
            </a:avLst>
          </a:prstGeom>
          <a:ln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0" name="CaixaDeTexto 59"/>
          <p:cNvSpPr txBox="1"/>
          <p:nvPr/>
        </p:nvSpPr>
        <p:spPr>
          <a:xfrm>
            <a:off x="7357278" y="4335855"/>
            <a:ext cx="1058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err="1"/>
              <a:t>litera-tura</a:t>
            </a:r>
            <a:endParaRPr lang="pt-BR" dirty="0"/>
          </a:p>
        </p:txBody>
      </p:sp>
      <p:cxnSp>
        <p:nvCxnSpPr>
          <p:cNvPr id="35" name="Conector reto 34"/>
          <p:cNvCxnSpPr/>
          <p:nvPr/>
        </p:nvCxnSpPr>
        <p:spPr>
          <a:xfrm>
            <a:off x="4281938" y="6286923"/>
            <a:ext cx="2726975" cy="2638"/>
          </a:xfrm>
          <a:prstGeom prst="line">
            <a:avLst/>
          </a:prstGeom>
          <a:ln>
            <a:solidFill>
              <a:srgbClr val="92D05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have Direita 13"/>
          <p:cNvSpPr/>
          <p:nvPr/>
        </p:nvSpPr>
        <p:spPr>
          <a:xfrm>
            <a:off x="7928295" y="1048555"/>
            <a:ext cx="420905" cy="5241006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CaixaDeTexto 51"/>
          <p:cNvSpPr txBox="1"/>
          <p:nvPr/>
        </p:nvSpPr>
        <p:spPr>
          <a:xfrm>
            <a:off x="8327701" y="3433908"/>
            <a:ext cx="9237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grupo1</a:t>
            </a:r>
          </a:p>
        </p:txBody>
      </p:sp>
    </p:spTree>
    <p:extLst>
      <p:ext uri="{BB962C8B-B14F-4D97-AF65-F5344CB8AC3E}">
        <p14:creationId xmlns:p14="http://schemas.microsoft.com/office/powerpoint/2010/main" val="380192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11743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Matriz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pt-BR" sz="2200" dirty="0"/>
              <a:t>Por exemplo, em um programa que mantenha uma lista de </a:t>
            </a:r>
            <a:r>
              <a:rPr lang="pt-BR" sz="2200" dirty="0" err="1"/>
              <a:t>emails</a:t>
            </a:r>
            <a:r>
              <a:rPr lang="pt-BR" sz="2200" dirty="0"/>
              <a:t> e telefones, você poderia definir uma estrutura que armazenasse um nome, um </a:t>
            </a:r>
            <a:r>
              <a:rPr lang="pt-BR" sz="2200" dirty="0" err="1"/>
              <a:t>email</a:t>
            </a:r>
            <a:r>
              <a:rPr lang="pt-BR" sz="2200" dirty="0"/>
              <a:t> e um telefone:</a:t>
            </a:r>
          </a:p>
          <a:p>
            <a:r>
              <a:rPr lang="pt-BR" sz="2200" dirty="0" err="1"/>
              <a:t>struct</a:t>
            </a:r>
            <a:r>
              <a:rPr lang="pt-BR" sz="2200" dirty="0"/>
              <a:t>      entrada{</a:t>
            </a:r>
          </a:p>
          <a:p>
            <a:r>
              <a:rPr lang="pt-BR" sz="2200" dirty="0"/>
              <a:t>	char 	nome[10];</a:t>
            </a:r>
          </a:p>
          <a:p>
            <a:r>
              <a:rPr lang="pt-BR" sz="2200" dirty="0"/>
              <a:t>	char 	</a:t>
            </a:r>
            <a:r>
              <a:rPr lang="pt-BR" sz="2200" dirty="0" err="1"/>
              <a:t>email</a:t>
            </a:r>
            <a:r>
              <a:rPr lang="pt-BR" sz="2200" dirty="0"/>
              <a:t>[12];</a:t>
            </a:r>
          </a:p>
          <a:p>
            <a:r>
              <a:rPr lang="pt-BR" sz="2200" dirty="0"/>
              <a:t>	char 	fone[8];</a:t>
            </a:r>
          </a:p>
          <a:p>
            <a:r>
              <a:rPr lang="pt-BR" sz="2200" dirty="0"/>
              <a:t>		};</a:t>
            </a:r>
          </a:p>
          <a:p>
            <a:endParaRPr lang="pt-BR" sz="2200" dirty="0"/>
          </a:p>
          <a:p>
            <a:r>
              <a:rPr lang="pt-BR" sz="2200" dirty="0"/>
              <a:t>Porém, uma lista telefônica é composta de vários nomes, </a:t>
            </a:r>
            <a:r>
              <a:rPr lang="pt-BR" sz="2200" dirty="0" err="1"/>
              <a:t>emails</a:t>
            </a:r>
            <a:r>
              <a:rPr lang="pt-BR" sz="2200" dirty="0"/>
              <a:t> e números. Então, precisamos de uma matriz de estruturas. Depois que a estrutura estiver definida, podemos declarar uma matriz da seguinte maneira:</a:t>
            </a:r>
          </a:p>
          <a:p>
            <a:r>
              <a:rPr lang="pt-BR" sz="2200" dirty="0"/>
              <a:t> </a:t>
            </a:r>
          </a:p>
          <a:p>
            <a:r>
              <a:rPr lang="es-ES_tradnl" sz="2200" dirty="0" err="1"/>
              <a:t>struct</a:t>
            </a:r>
            <a:r>
              <a:rPr lang="es-ES_tradnl" sz="2200" dirty="0"/>
              <a:t> entrada		lista[1000];</a:t>
            </a:r>
            <a:endParaRPr lang="pt-B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54039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354830"/>
          </a:xfrm>
        </p:spPr>
        <p:txBody>
          <a:bodyPr>
            <a:normAutofit lnSpcReduction="1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Matriz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pPr algn="just"/>
            <a:r>
              <a:rPr lang="es-ES_tradnl" dirty="0" err="1"/>
              <a:t>struct</a:t>
            </a:r>
            <a:r>
              <a:rPr lang="es-ES_tradnl" dirty="0"/>
              <a:t> entrada		lista[1000];</a:t>
            </a:r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Esta instrução declara uma matriz chamada lista que contém 1000 elementos.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Cada elemento é uma estrutura do tipo entrada e é identificada por um </a:t>
            </a:r>
            <a:r>
              <a:rPr lang="pt-BR" dirty="0">
                <a:solidFill>
                  <a:srgbClr val="00B0F0"/>
                </a:solidFill>
              </a:rPr>
              <a:t>índice</a:t>
            </a:r>
            <a:r>
              <a:rPr lang="pt-BR" dirty="0"/>
              <a:t>, como em qualquer outra matriz.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Cada uma dessas estruturas, por sua vez, contém três elementos, cada um dos quais é uma matriz do tipo char. </a:t>
            </a:r>
          </a:p>
          <a:p>
            <a:pPr algn="just"/>
            <a:endParaRPr lang="pt-BR" dirty="0"/>
          </a:p>
          <a:p>
            <a:pPr algn="just"/>
            <a:r>
              <a:rPr lang="pt-BR" dirty="0"/>
              <a:t>Esse esquema relativamente complexo é ilustrado abaixo:</a:t>
            </a:r>
          </a:p>
          <a:p>
            <a:pPr algn="just"/>
            <a:endParaRPr lang="pt-B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002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3548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Matriz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2061197" y="2249072"/>
            <a:ext cx="3291840" cy="822960"/>
            <a:chOff x="0" y="0"/>
            <a:chExt cx="3291840" cy="822960"/>
          </a:xfrm>
        </p:grpSpPr>
        <p:grpSp>
          <p:nvGrpSpPr>
            <p:cNvPr id="10" name="Agrupar 9"/>
            <p:cNvGrpSpPr/>
            <p:nvPr/>
          </p:nvGrpSpPr>
          <p:grpSpPr>
            <a:xfrm>
              <a:off x="0" y="0"/>
              <a:ext cx="3291840" cy="815644"/>
              <a:chOff x="0" y="0"/>
              <a:chExt cx="3291840" cy="815644"/>
            </a:xfrm>
          </p:grpSpPr>
          <p:sp>
            <p:nvSpPr>
              <p:cNvPr id="22" name="Rectangle 2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4320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23" name="Rectangle 294"/>
              <p:cNvSpPr>
                <a:spLocks noChangeArrowheads="1"/>
              </p:cNvSpPr>
              <p:nvPr/>
            </p:nvSpPr>
            <p:spPr bwMode="auto">
              <a:xfrm>
                <a:off x="0" y="277977"/>
                <a:ext cx="329184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24" name="Rectangle 295"/>
              <p:cNvSpPr>
                <a:spLocks noChangeArrowheads="1"/>
              </p:cNvSpPr>
              <p:nvPr/>
            </p:nvSpPr>
            <p:spPr bwMode="auto">
              <a:xfrm>
                <a:off x="0" y="541324"/>
                <a:ext cx="219456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</p:grpSp>
        <p:cxnSp>
          <p:nvCxnSpPr>
            <p:cNvPr id="11" name="Line 296"/>
            <p:cNvCxnSpPr>
              <a:cxnSpLocks noChangeShapeType="1"/>
            </p:cNvCxnSpPr>
            <p:nvPr/>
          </p:nvCxnSpPr>
          <p:spPr bwMode="auto">
            <a:xfrm>
              <a:off x="27797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297"/>
            <p:cNvCxnSpPr>
              <a:cxnSpLocks noChangeShapeType="1"/>
            </p:cNvCxnSpPr>
            <p:nvPr/>
          </p:nvCxnSpPr>
          <p:spPr bwMode="auto">
            <a:xfrm>
              <a:off x="1645920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298"/>
            <p:cNvCxnSpPr>
              <a:cxnSpLocks noChangeShapeType="1"/>
            </p:cNvCxnSpPr>
            <p:nvPr/>
          </p:nvCxnSpPr>
          <p:spPr bwMode="auto">
            <a:xfrm>
              <a:off x="192389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99"/>
            <p:cNvCxnSpPr>
              <a:cxnSpLocks noChangeShapeType="1"/>
            </p:cNvCxnSpPr>
            <p:nvPr/>
          </p:nvCxnSpPr>
          <p:spPr bwMode="auto">
            <a:xfrm>
              <a:off x="2194560" y="0"/>
              <a:ext cx="0" cy="548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300"/>
            <p:cNvCxnSpPr>
              <a:cxnSpLocks noChangeShapeType="1"/>
            </p:cNvCxnSpPr>
            <p:nvPr/>
          </p:nvCxnSpPr>
          <p:spPr bwMode="auto">
            <a:xfrm>
              <a:off x="2472537" y="0"/>
              <a:ext cx="0" cy="548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301"/>
            <p:cNvCxnSpPr>
              <a:cxnSpLocks noChangeShapeType="1"/>
            </p:cNvCxnSpPr>
            <p:nvPr/>
          </p:nvCxnSpPr>
          <p:spPr bwMode="auto">
            <a:xfrm>
              <a:off x="2743200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302"/>
            <p:cNvCxnSpPr>
              <a:cxnSpLocks noChangeShapeType="1"/>
            </p:cNvCxnSpPr>
            <p:nvPr/>
          </p:nvCxnSpPr>
          <p:spPr bwMode="auto">
            <a:xfrm>
              <a:off x="3021177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303"/>
            <p:cNvCxnSpPr>
              <a:cxnSpLocks noChangeShapeType="1"/>
            </p:cNvCxnSpPr>
            <p:nvPr/>
          </p:nvCxnSpPr>
          <p:spPr bwMode="auto">
            <a:xfrm>
              <a:off x="82661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04"/>
            <p:cNvCxnSpPr>
              <a:cxnSpLocks noChangeShapeType="1"/>
            </p:cNvCxnSpPr>
            <p:nvPr/>
          </p:nvCxnSpPr>
          <p:spPr bwMode="auto">
            <a:xfrm>
              <a:off x="548640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05"/>
            <p:cNvCxnSpPr>
              <a:cxnSpLocks noChangeShapeType="1"/>
            </p:cNvCxnSpPr>
            <p:nvPr/>
          </p:nvCxnSpPr>
          <p:spPr bwMode="auto">
            <a:xfrm>
              <a:off x="1104595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06"/>
            <p:cNvCxnSpPr>
              <a:cxnSpLocks noChangeShapeType="1"/>
            </p:cNvCxnSpPr>
            <p:nvPr/>
          </p:nvCxnSpPr>
          <p:spPr bwMode="auto">
            <a:xfrm>
              <a:off x="1367942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Agrupar 24"/>
          <p:cNvGrpSpPr/>
          <p:nvPr/>
        </p:nvGrpSpPr>
        <p:grpSpPr>
          <a:xfrm>
            <a:off x="2061197" y="3335379"/>
            <a:ext cx="3291840" cy="822960"/>
            <a:chOff x="0" y="0"/>
            <a:chExt cx="3291840" cy="822960"/>
          </a:xfrm>
        </p:grpSpPr>
        <p:grpSp>
          <p:nvGrpSpPr>
            <p:cNvPr id="26" name="Agrupar 25"/>
            <p:cNvGrpSpPr/>
            <p:nvPr/>
          </p:nvGrpSpPr>
          <p:grpSpPr>
            <a:xfrm>
              <a:off x="0" y="0"/>
              <a:ext cx="3291840" cy="815644"/>
              <a:chOff x="0" y="0"/>
              <a:chExt cx="3291840" cy="815644"/>
            </a:xfrm>
          </p:grpSpPr>
          <p:sp>
            <p:nvSpPr>
              <p:cNvPr id="38" name="Rectangle 2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4320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39" name="Rectangle 294"/>
              <p:cNvSpPr>
                <a:spLocks noChangeArrowheads="1"/>
              </p:cNvSpPr>
              <p:nvPr/>
            </p:nvSpPr>
            <p:spPr bwMode="auto">
              <a:xfrm>
                <a:off x="0" y="277977"/>
                <a:ext cx="329184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40" name="Rectangle 295"/>
              <p:cNvSpPr>
                <a:spLocks noChangeArrowheads="1"/>
              </p:cNvSpPr>
              <p:nvPr/>
            </p:nvSpPr>
            <p:spPr bwMode="auto">
              <a:xfrm>
                <a:off x="0" y="541324"/>
                <a:ext cx="219456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</p:grpSp>
        <p:cxnSp>
          <p:nvCxnSpPr>
            <p:cNvPr id="27" name="Line 296"/>
            <p:cNvCxnSpPr>
              <a:cxnSpLocks noChangeShapeType="1"/>
            </p:cNvCxnSpPr>
            <p:nvPr/>
          </p:nvCxnSpPr>
          <p:spPr bwMode="auto">
            <a:xfrm>
              <a:off x="27797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97"/>
            <p:cNvCxnSpPr>
              <a:cxnSpLocks noChangeShapeType="1"/>
            </p:cNvCxnSpPr>
            <p:nvPr/>
          </p:nvCxnSpPr>
          <p:spPr bwMode="auto">
            <a:xfrm>
              <a:off x="1645920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98"/>
            <p:cNvCxnSpPr>
              <a:cxnSpLocks noChangeShapeType="1"/>
            </p:cNvCxnSpPr>
            <p:nvPr/>
          </p:nvCxnSpPr>
          <p:spPr bwMode="auto">
            <a:xfrm>
              <a:off x="192389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99"/>
            <p:cNvCxnSpPr>
              <a:cxnSpLocks noChangeShapeType="1"/>
            </p:cNvCxnSpPr>
            <p:nvPr/>
          </p:nvCxnSpPr>
          <p:spPr bwMode="auto">
            <a:xfrm>
              <a:off x="2194560" y="0"/>
              <a:ext cx="0" cy="548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300"/>
            <p:cNvCxnSpPr>
              <a:cxnSpLocks noChangeShapeType="1"/>
            </p:cNvCxnSpPr>
            <p:nvPr/>
          </p:nvCxnSpPr>
          <p:spPr bwMode="auto">
            <a:xfrm>
              <a:off x="2472537" y="0"/>
              <a:ext cx="0" cy="548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301"/>
            <p:cNvCxnSpPr>
              <a:cxnSpLocks noChangeShapeType="1"/>
            </p:cNvCxnSpPr>
            <p:nvPr/>
          </p:nvCxnSpPr>
          <p:spPr bwMode="auto">
            <a:xfrm>
              <a:off x="2743200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302"/>
            <p:cNvCxnSpPr>
              <a:cxnSpLocks noChangeShapeType="1"/>
            </p:cNvCxnSpPr>
            <p:nvPr/>
          </p:nvCxnSpPr>
          <p:spPr bwMode="auto">
            <a:xfrm>
              <a:off x="3021177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303"/>
            <p:cNvCxnSpPr>
              <a:cxnSpLocks noChangeShapeType="1"/>
            </p:cNvCxnSpPr>
            <p:nvPr/>
          </p:nvCxnSpPr>
          <p:spPr bwMode="auto">
            <a:xfrm>
              <a:off x="82661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304"/>
            <p:cNvCxnSpPr>
              <a:cxnSpLocks noChangeShapeType="1"/>
            </p:cNvCxnSpPr>
            <p:nvPr/>
          </p:nvCxnSpPr>
          <p:spPr bwMode="auto">
            <a:xfrm>
              <a:off x="548640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305"/>
            <p:cNvCxnSpPr>
              <a:cxnSpLocks noChangeShapeType="1"/>
            </p:cNvCxnSpPr>
            <p:nvPr/>
          </p:nvCxnSpPr>
          <p:spPr bwMode="auto">
            <a:xfrm>
              <a:off x="1104595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306"/>
            <p:cNvCxnSpPr>
              <a:cxnSpLocks noChangeShapeType="1"/>
            </p:cNvCxnSpPr>
            <p:nvPr/>
          </p:nvCxnSpPr>
          <p:spPr bwMode="auto">
            <a:xfrm>
              <a:off x="1367942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Agrupar 40"/>
          <p:cNvGrpSpPr/>
          <p:nvPr/>
        </p:nvGrpSpPr>
        <p:grpSpPr>
          <a:xfrm>
            <a:off x="2061197" y="5069363"/>
            <a:ext cx="3291840" cy="822960"/>
            <a:chOff x="0" y="0"/>
            <a:chExt cx="3291840" cy="822960"/>
          </a:xfrm>
        </p:grpSpPr>
        <p:grpSp>
          <p:nvGrpSpPr>
            <p:cNvPr id="42" name="Agrupar 41"/>
            <p:cNvGrpSpPr/>
            <p:nvPr/>
          </p:nvGrpSpPr>
          <p:grpSpPr>
            <a:xfrm>
              <a:off x="0" y="0"/>
              <a:ext cx="3291840" cy="815644"/>
              <a:chOff x="0" y="0"/>
              <a:chExt cx="3291840" cy="815644"/>
            </a:xfrm>
          </p:grpSpPr>
          <p:sp>
            <p:nvSpPr>
              <p:cNvPr id="54" name="Rectangle 2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4320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55" name="Rectangle 294"/>
              <p:cNvSpPr>
                <a:spLocks noChangeArrowheads="1"/>
              </p:cNvSpPr>
              <p:nvPr/>
            </p:nvSpPr>
            <p:spPr bwMode="auto">
              <a:xfrm>
                <a:off x="0" y="277977"/>
                <a:ext cx="329184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56" name="Rectangle 295"/>
              <p:cNvSpPr>
                <a:spLocks noChangeArrowheads="1"/>
              </p:cNvSpPr>
              <p:nvPr/>
            </p:nvSpPr>
            <p:spPr bwMode="auto">
              <a:xfrm>
                <a:off x="0" y="541324"/>
                <a:ext cx="219456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</p:grpSp>
        <p:cxnSp>
          <p:nvCxnSpPr>
            <p:cNvPr id="43" name="Line 296"/>
            <p:cNvCxnSpPr>
              <a:cxnSpLocks noChangeShapeType="1"/>
            </p:cNvCxnSpPr>
            <p:nvPr/>
          </p:nvCxnSpPr>
          <p:spPr bwMode="auto">
            <a:xfrm>
              <a:off x="27797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297"/>
            <p:cNvCxnSpPr>
              <a:cxnSpLocks noChangeShapeType="1"/>
            </p:cNvCxnSpPr>
            <p:nvPr/>
          </p:nvCxnSpPr>
          <p:spPr bwMode="auto">
            <a:xfrm>
              <a:off x="1645920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298"/>
            <p:cNvCxnSpPr>
              <a:cxnSpLocks noChangeShapeType="1"/>
            </p:cNvCxnSpPr>
            <p:nvPr/>
          </p:nvCxnSpPr>
          <p:spPr bwMode="auto">
            <a:xfrm>
              <a:off x="192389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299"/>
            <p:cNvCxnSpPr>
              <a:cxnSpLocks noChangeShapeType="1"/>
            </p:cNvCxnSpPr>
            <p:nvPr/>
          </p:nvCxnSpPr>
          <p:spPr bwMode="auto">
            <a:xfrm>
              <a:off x="2194560" y="0"/>
              <a:ext cx="0" cy="548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300"/>
            <p:cNvCxnSpPr>
              <a:cxnSpLocks noChangeShapeType="1"/>
            </p:cNvCxnSpPr>
            <p:nvPr/>
          </p:nvCxnSpPr>
          <p:spPr bwMode="auto">
            <a:xfrm>
              <a:off x="2472537" y="0"/>
              <a:ext cx="0" cy="548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301"/>
            <p:cNvCxnSpPr>
              <a:cxnSpLocks noChangeShapeType="1"/>
            </p:cNvCxnSpPr>
            <p:nvPr/>
          </p:nvCxnSpPr>
          <p:spPr bwMode="auto">
            <a:xfrm>
              <a:off x="2743200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302"/>
            <p:cNvCxnSpPr>
              <a:cxnSpLocks noChangeShapeType="1"/>
            </p:cNvCxnSpPr>
            <p:nvPr/>
          </p:nvCxnSpPr>
          <p:spPr bwMode="auto">
            <a:xfrm>
              <a:off x="3021177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303"/>
            <p:cNvCxnSpPr>
              <a:cxnSpLocks noChangeShapeType="1"/>
            </p:cNvCxnSpPr>
            <p:nvPr/>
          </p:nvCxnSpPr>
          <p:spPr bwMode="auto">
            <a:xfrm>
              <a:off x="82661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304"/>
            <p:cNvCxnSpPr>
              <a:cxnSpLocks noChangeShapeType="1"/>
            </p:cNvCxnSpPr>
            <p:nvPr/>
          </p:nvCxnSpPr>
          <p:spPr bwMode="auto">
            <a:xfrm>
              <a:off x="548640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305"/>
            <p:cNvCxnSpPr>
              <a:cxnSpLocks noChangeShapeType="1"/>
            </p:cNvCxnSpPr>
            <p:nvPr/>
          </p:nvCxnSpPr>
          <p:spPr bwMode="auto">
            <a:xfrm>
              <a:off x="1104595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306"/>
            <p:cNvCxnSpPr>
              <a:cxnSpLocks noChangeShapeType="1"/>
            </p:cNvCxnSpPr>
            <p:nvPr/>
          </p:nvCxnSpPr>
          <p:spPr bwMode="auto">
            <a:xfrm>
              <a:off x="1367942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7" name="Line 289"/>
          <p:cNvCxnSpPr>
            <a:cxnSpLocks noChangeShapeType="1"/>
          </p:cNvCxnSpPr>
          <p:nvPr/>
        </p:nvCxnSpPr>
        <p:spPr bwMode="auto">
          <a:xfrm>
            <a:off x="2339174" y="4356002"/>
            <a:ext cx="0" cy="479767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289"/>
          <p:cNvCxnSpPr>
            <a:cxnSpLocks noChangeShapeType="1"/>
          </p:cNvCxnSpPr>
          <p:nvPr/>
        </p:nvCxnSpPr>
        <p:spPr bwMode="auto">
          <a:xfrm>
            <a:off x="3429139" y="4356002"/>
            <a:ext cx="0" cy="479767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289"/>
          <p:cNvCxnSpPr>
            <a:cxnSpLocks noChangeShapeType="1"/>
          </p:cNvCxnSpPr>
          <p:nvPr/>
        </p:nvCxnSpPr>
        <p:spPr bwMode="auto">
          <a:xfrm>
            <a:off x="4649040" y="4356001"/>
            <a:ext cx="0" cy="479767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CaixaDeTexto 59"/>
          <p:cNvSpPr txBox="1"/>
          <p:nvPr/>
        </p:nvSpPr>
        <p:spPr>
          <a:xfrm>
            <a:off x="5553991" y="2154115"/>
            <a:ext cx="151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[0].</a:t>
            </a:r>
            <a:r>
              <a:rPr lang="en-US" sz="1600" dirty="0" err="1"/>
              <a:t>nome</a:t>
            </a:r>
            <a:endParaRPr lang="en-US" sz="1600" dirty="0"/>
          </a:p>
          <a:p>
            <a:r>
              <a:rPr lang="en-US" sz="1600" dirty="0" err="1"/>
              <a:t>lista</a:t>
            </a:r>
            <a:r>
              <a:rPr lang="en-US" sz="1600" dirty="0"/>
              <a:t>[0].email</a:t>
            </a:r>
          </a:p>
          <a:p>
            <a:r>
              <a:rPr lang="en-US" sz="1600" dirty="0" err="1"/>
              <a:t>lista</a:t>
            </a:r>
            <a:r>
              <a:rPr lang="en-US" sz="1600" dirty="0"/>
              <a:t>[0].</a:t>
            </a:r>
            <a:r>
              <a:rPr lang="en-US" sz="1600" dirty="0" err="1"/>
              <a:t>fone</a:t>
            </a:r>
            <a:endParaRPr lang="pt-BR" sz="1600" dirty="0"/>
          </a:p>
        </p:txBody>
      </p:sp>
      <p:sp>
        <p:nvSpPr>
          <p:cNvPr id="61" name="CaixaDeTexto 60"/>
          <p:cNvSpPr txBox="1"/>
          <p:nvPr/>
        </p:nvSpPr>
        <p:spPr>
          <a:xfrm>
            <a:off x="5576151" y="3194589"/>
            <a:ext cx="151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[1].</a:t>
            </a:r>
            <a:r>
              <a:rPr lang="en-US" sz="1600" dirty="0" err="1"/>
              <a:t>nome</a:t>
            </a:r>
            <a:endParaRPr lang="en-US" sz="1600" dirty="0"/>
          </a:p>
          <a:p>
            <a:r>
              <a:rPr lang="en-US" sz="1600" dirty="0" err="1"/>
              <a:t>lista</a:t>
            </a:r>
            <a:r>
              <a:rPr lang="en-US" sz="1600" dirty="0"/>
              <a:t>[1].email</a:t>
            </a:r>
          </a:p>
          <a:p>
            <a:r>
              <a:rPr lang="en-US" sz="1600" dirty="0" err="1"/>
              <a:t>lista</a:t>
            </a:r>
            <a:r>
              <a:rPr lang="en-US" sz="1600" dirty="0"/>
              <a:t>[1].</a:t>
            </a:r>
            <a:r>
              <a:rPr lang="en-US" sz="1600" dirty="0" err="1"/>
              <a:t>fone</a:t>
            </a:r>
            <a:endParaRPr lang="pt-BR" sz="1600" dirty="0"/>
          </a:p>
        </p:txBody>
      </p:sp>
      <p:sp>
        <p:nvSpPr>
          <p:cNvPr id="62" name="CaixaDeTexto 61"/>
          <p:cNvSpPr txBox="1"/>
          <p:nvPr/>
        </p:nvSpPr>
        <p:spPr>
          <a:xfrm>
            <a:off x="5600626" y="4916850"/>
            <a:ext cx="1512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[999].</a:t>
            </a:r>
            <a:r>
              <a:rPr lang="en-US" sz="1600" dirty="0" err="1"/>
              <a:t>nome</a:t>
            </a:r>
            <a:endParaRPr lang="en-US" sz="1600" dirty="0"/>
          </a:p>
          <a:p>
            <a:r>
              <a:rPr lang="en-US" sz="1600" dirty="0" err="1"/>
              <a:t>lista</a:t>
            </a:r>
            <a:r>
              <a:rPr lang="en-US" sz="1600" dirty="0"/>
              <a:t>[999].email</a:t>
            </a:r>
          </a:p>
          <a:p>
            <a:r>
              <a:rPr lang="en-US" sz="1600" dirty="0" err="1"/>
              <a:t>lista</a:t>
            </a:r>
            <a:r>
              <a:rPr lang="en-US" sz="1600" dirty="0"/>
              <a:t>[999].</a:t>
            </a:r>
            <a:r>
              <a:rPr lang="en-US" sz="1600" dirty="0" err="1"/>
              <a:t>fone</a:t>
            </a:r>
            <a:endParaRPr lang="pt-BR" sz="1600" dirty="0"/>
          </a:p>
        </p:txBody>
      </p:sp>
      <p:sp>
        <p:nvSpPr>
          <p:cNvPr id="63" name="CaixaDeTexto 62"/>
          <p:cNvSpPr txBox="1"/>
          <p:nvPr/>
        </p:nvSpPr>
        <p:spPr>
          <a:xfrm>
            <a:off x="1122948" y="2370278"/>
            <a:ext cx="1512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[0]</a:t>
            </a:r>
            <a:endParaRPr lang="pt-BR" sz="16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128649" y="3516652"/>
            <a:ext cx="1512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[1]</a:t>
            </a:r>
            <a:endParaRPr lang="pt-BR" sz="16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169583" y="5238723"/>
            <a:ext cx="1512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[999]</a:t>
            </a:r>
            <a:endParaRPr lang="pt-BR" sz="1600" dirty="0"/>
          </a:p>
        </p:txBody>
      </p:sp>
      <p:sp>
        <p:nvSpPr>
          <p:cNvPr id="66" name="CaixaDeTexto 65"/>
          <p:cNvSpPr txBox="1"/>
          <p:nvPr/>
        </p:nvSpPr>
        <p:spPr>
          <a:xfrm>
            <a:off x="2080961" y="1729618"/>
            <a:ext cx="1512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[0].</a:t>
            </a:r>
            <a:r>
              <a:rPr lang="en-US" sz="1600" dirty="0" err="1"/>
              <a:t>nome</a:t>
            </a:r>
            <a:r>
              <a:rPr lang="en-US" sz="1600" dirty="0"/>
              <a:t>[0]</a:t>
            </a:r>
            <a:endParaRPr lang="pt-BR" sz="1600" dirty="0"/>
          </a:p>
        </p:txBody>
      </p:sp>
      <p:cxnSp>
        <p:nvCxnSpPr>
          <p:cNvPr id="68" name="Conector de Seta Reta 67"/>
          <p:cNvCxnSpPr/>
          <p:nvPr/>
        </p:nvCxnSpPr>
        <p:spPr>
          <a:xfrm>
            <a:off x="2171700" y="2015607"/>
            <a:ext cx="1" cy="224673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CaixaDeTexto 69"/>
          <p:cNvSpPr txBox="1"/>
          <p:nvPr/>
        </p:nvSpPr>
        <p:spPr>
          <a:xfrm>
            <a:off x="2719960" y="6148354"/>
            <a:ext cx="186397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[999].</a:t>
            </a:r>
            <a:r>
              <a:rPr lang="en-US" sz="1600" dirty="0" err="1"/>
              <a:t>fone</a:t>
            </a:r>
            <a:r>
              <a:rPr lang="en-US" sz="1600" dirty="0"/>
              <a:t>[2]</a:t>
            </a:r>
            <a:endParaRPr lang="pt-BR" sz="1600" dirty="0"/>
          </a:p>
        </p:txBody>
      </p:sp>
      <p:cxnSp>
        <p:nvCxnSpPr>
          <p:cNvPr id="71" name="Conector de Seta Reta 70"/>
          <p:cNvCxnSpPr/>
          <p:nvPr/>
        </p:nvCxnSpPr>
        <p:spPr>
          <a:xfrm flipV="1">
            <a:off x="2719960" y="5936170"/>
            <a:ext cx="1" cy="497660"/>
          </a:xfrm>
          <a:prstGeom prst="straightConnector1">
            <a:avLst/>
          </a:prstGeom>
          <a:ln w="95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441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354830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Matriz</a:t>
            </a:r>
            <a:r>
              <a:rPr lang="en-US" b="1" dirty="0">
                <a:solidFill>
                  <a:srgbClr val="00B0F0"/>
                </a:solidFill>
              </a:rPr>
              <a:t> de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endParaRPr lang="pt-BR" b="1" dirty="0">
              <a:solidFill>
                <a:srgbClr val="00B0F0"/>
              </a:solidFill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9" name="Agrupar 8"/>
          <p:cNvGrpSpPr/>
          <p:nvPr/>
        </p:nvGrpSpPr>
        <p:grpSpPr>
          <a:xfrm>
            <a:off x="2061197" y="2249072"/>
            <a:ext cx="3291840" cy="822960"/>
            <a:chOff x="0" y="0"/>
            <a:chExt cx="3291840" cy="822960"/>
          </a:xfrm>
        </p:grpSpPr>
        <p:grpSp>
          <p:nvGrpSpPr>
            <p:cNvPr id="10" name="Agrupar 9"/>
            <p:cNvGrpSpPr/>
            <p:nvPr/>
          </p:nvGrpSpPr>
          <p:grpSpPr>
            <a:xfrm>
              <a:off x="0" y="0"/>
              <a:ext cx="3291840" cy="815644"/>
              <a:chOff x="0" y="0"/>
              <a:chExt cx="3291840" cy="815644"/>
            </a:xfrm>
          </p:grpSpPr>
          <p:sp>
            <p:nvSpPr>
              <p:cNvPr id="22" name="Rectangle 2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4320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23" name="Rectangle 294"/>
              <p:cNvSpPr>
                <a:spLocks noChangeArrowheads="1"/>
              </p:cNvSpPr>
              <p:nvPr/>
            </p:nvSpPr>
            <p:spPr bwMode="auto">
              <a:xfrm>
                <a:off x="0" y="277977"/>
                <a:ext cx="329184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24" name="Rectangle 295"/>
              <p:cNvSpPr>
                <a:spLocks noChangeArrowheads="1"/>
              </p:cNvSpPr>
              <p:nvPr/>
            </p:nvSpPr>
            <p:spPr bwMode="auto">
              <a:xfrm>
                <a:off x="0" y="541324"/>
                <a:ext cx="219456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B0F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</p:grpSp>
        <p:cxnSp>
          <p:nvCxnSpPr>
            <p:cNvPr id="11" name="Line 296"/>
            <p:cNvCxnSpPr>
              <a:cxnSpLocks noChangeShapeType="1"/>
            </p:cNvCxnSpPr>
            <p:nvPr/>
          </p:nvCxnSpPr>
          <p:spPr bwMode="auto">
            <a:xfrm>
              <a:off x="277977" y="0"/>
              <a:ext cx="0" cy="82296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2" name="Line 297"/>
            <p:cNvCxnSpPr>
              <a:cxnSpLocks noChangeShapeType="1"/>
            </p:cNvCxnSpPr>
            <p:nvPr/>
          </p:nvCxnSpPr>
          <p:spPr bwMode="auto">
            <a:xfrm>
              <a:off x="1645920" y="0"/>
              <a:ext cx="0" cy="82296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3" name="Line 298"/>
            <p:cNvCxnSpPr>
              <a:cxnSpLocks noChangeShapeType="1"/>
            </p:cNvCxnSpPr>
            <p:nvPr/>
          </p:nvCxnSpPr>
          <p:spPr bwMode="auto">
            <a:xfrm>
              <a:off x="1923897" y="0"/>
              <a:ext cx="0" cy="82296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4" name="Line 299"/>
            <p:cNvCxnSpPr>
              <a:cxnSpLocks noChangeShapeType="1"/>
            </p:cNvCxnSpPr>
            <p:nvPr/>
          </p:nvCxnSpPr>
          <p:spPr bwMode="auto">
            <a:xfrm>
              <a:off x="2194560" y="0"/>
              <a:ext cx="0" cy="54864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5" name="Line 300"/>
            <p:cNvCxnSpPr>
              <a:cxnSpLocks noChangeShapeType="1"/>
            </p:cNvCxnSpPr>
            <p:nvPr/>
          </p:nvCxnSpPr>
          <p:spPr bwMode="auto">
            <a:xfrm>
              <a:off x="2472537" y="0"/>
              <a:ext cx="0" cy="54864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" name="Line 301"/>
            <p:cNvCxnSpPr>
              <a:cxnSpLocks noChangeShapeType="1"/>
            </p:cNvCxnSpPr>
            <p:nvPr/>
          </p:nvCxnSpPr>
          <p:spPr bwMode="auto">
            <a:xfrm>
              <a:off x="2743200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7" name="Line 302"/>
            <p:cNvCxnSpPr>
              <a:cxnSpLocks noChangeShapeType="1"/>
            </p:cNvCxnSpPr>
            <p:nvPr/>
          </p:nvCxnSpPr>
          <p:spPr bwMode="auto">
            <a:xfrm>
              <a:off x="3021177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8" name="Line 303"/>
            <p:cNvCxnSpPr>
              <a:cxnSpLocks noChangeShapeType="1"/>
            </p:cNvCxnSpPr>
            <p:nvPr/>
          </p:nvCxnSpPr>
          <p:spPr bwMode="auto">
            <a:xfrm>
              <a:off x="826617" y="0"/>
              <a:ext cx="0" cy="82296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9" name="Line 304"/>
            <p:cNvCxnSpPr>
              <a:cxnSpLocks noChangeShapeType="1"/>
            </p:cNvCxnSpPr>
            <p:nvPr/>
          </p:nvCxnSpPr>
          <p:spPr bwMode="auto">
            <a:xfrm>
              <a:off x="548640" y="0"/>
              <a:ext cx="0" cy="82296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0" name="Line 305"/>
            <p:cNvCxnSpPr>
              <a:cxnSpLocks noChangeShapeType="1"/>
            </p:cNvCxnSpPr>
            <p:nvPr/>
          </p:nvCxnSpPr>
          <p:spPr bwMode="auto">
            <a:xfrm>
              <a:off x="1104595" y="0"/>
              <a:ext cx="0" cy="82296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1" name="Line 306"/>
            <p:cNvCxnSpPr>
              <a:cxnSpLocks noChangeShapeType="1"/>
            </p:cNvCxnSpPr>
            <p:nvPr/>
          </p:nvCxnSpPr>
          <p:spPr bwMode="auto">
            <a:xfrm>
              <a:off x="1367942" y="0"/>
              <a:ext cx="0" cy="822960"/>
            </a:xfrm>
            <a:prstGeom prst="line">
              <a:avLst/>
            </a:prstGeom>
            <a:noFill/>
            <a:ln w="9525">
              <a:solidFill>
                <a:srgbClr val="00B0F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5" name="Agrupar 24"/>
          <p:cNvGrpSpPr/>
          <p:nvPr/>
        </p:nvGrpSpPr>
        <p:grpSpPr>
          <a:xfrm>
            <a:off x="2061197" y="3335379"/>
            <a:ext cx="3291840" cy="822960"/>
            <a:chOff x="0" y="0"/>
            <a:chExt cx="3291840" cy="822960"/>
          </a:xfrm>
        </p:grpSpPr>
        <p:grpSp>
          <p:nvGrpSpPr>
            <p:cNvPr id="26" name="Agrupar 25"/>
            <p:cNvGrpSpPr/>
            <p:nvPr/>
          </p:nvGrpSpPr>
          <p:grpSpPr>
            <a:xfrm>
              <a:off x="0" y="0"/>
              <a:ext cx="3291840" cy="815644"/>
              <a:chOff x="0" y="0"/>
              <a:chExt cx="3291840" cy="815644"/>
            </a:xfrm>
          </p:grpSpPr>
          <p:sp>
            <p:nvSpPr>
              <p:cNvPr id="38" name="Rectangle 2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4320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39" name="Rectangle 294"/>
              <p:cNvSpPr>
                <a:spLocks noChangeArrowheads="1"/>
              </p:cNvSpPr>
              <p:nvPr/>
            </p:nvSpPr>
            <p:spPr bwMode="auto">
              <a:xfrm>
                <a:off x="0" y="277977"/>
                <a:ext cx="329184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40" name="Rectangle 295"/>
              <p:cNvSpPr>
                <a:spLocks noChangeArrowheads="1"/>
              </p:cNvSpPr>
              <p:nvPr/>
            </p:nvSpPr>
            <p:spPr bwMode="auto">
              <a:xfrm>
                <a:off x="0" y="541324"/>
                <a:ext cx="219456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</p:grpSp>
        <p:cxnSp>
          <p:nvCxnSpPr>
            <p:cNvPr id="27" name="Line 296"/>
            <p:cNvCxnSpPr>
              <a:cxnSpLocks noChangeShapeType="1"/>
            </p:cNvCxnSpPr>
            <p:nvPr/>
          </p:nvCxnSpPr>
          <p:spPr bwMode="auto">
            <a:xfrm>
              <a:off x="277977" y="0"/>
              <a:ext cx="0" cy="822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Line 297"/>
            <p:cNvCxnSpPr>
              <a:cxnSpLocks noChangeShapeType="1"/>
            </p:cNvCxnSpPr>
            <p:nvPr/>
          </p:nvCxnSpPr>
          <p:spPr bwMode="auto">
            <a:xfrm>
              <a:off x="1645920" y="0"/>
              <a:ext cx="0" cy="822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Line 298"/>
            <p:cNvCxnSpPr>
              <a:cxnSpLocks noChangeShapeType="1"/>
            </p:cNvCxnSpPr>
            <p:nvPr/>
          </p:nvCxnSpPr>
          <p:spPr bwMode="auto">
            <a:xfrm>
              <a:off x="1923897" y="0"/>
              <a:ext cx="0" cy="822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Line 299"/>
            <p:cNvCxnSpPr>
              <a:cxnSpLocks noChangeShapeType="1"/>
            </p:cNvCxnSpPr>
            <p:nvPr/>
          </p:nvCxnSpPr>
          <p:spPr bwMode="auto">
            <a:xfrm>
              <a:off x="2194560" y="0"/>
              <a:ext cx="0" cy="5486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Line 300"/>
            <p:cNvCxnSpPr>
              <a:cxnSpLocks noChangeShapeType="1"/>
            </p:cNvCxnSpPr>
            <p:nvPr/>
          </p:nvCxnSpPr>
          <p:spPr bwMode="auto">
            <a:xfrm>
              <a:off x="2472537" y="0"/>
              <a:ext cx="0" cy="5486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2" name="Line 301"/>
            <p:cNvCxnSpPr>
              <a:cxnSpLocks noChangeShapeType="1"/>
            </p:cNvCxnSpPr>
            <p:nvPr/>
          </p:nvCxnSpPr>
          <p:spPr bwMode="auto">
            <a:xfrm>
              <a:off x="2743200" y="277977"/>
              <a:ext cx="0" cy="2743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3" name="Line 302"/>
            <p:cNvCxnSpPr>
              <a:cxnSpLocks noChangeShapeType="1"/>
            </p:cNvCxnSpPr>
            <p:nvPr/>
          </p:nvCxnSpPr>
          <p:spPr bwMode="auto">
            <a:xfrm>
              <a:off x="3021177" y="277977"/>
              <a:ext cx="0" cy="27432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4" name="Line 303"/>
            <p:cNvCxnSpPr>
              <a:cxnSpLocks noChangeShapeType="1"/>
            </p:cNvCxnSpPr>
            <p:nvPr/>
          </p:nvCxnSpPr>
          <p:spPr bwMode="auto">
            <a:xfrm>
              <a:off x="826617" y="0"/>
              <a:ext cx="0" cy="822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" name="Line 304"/>
            <p:cNvCxnSpPr>
              <a:cxnSpLocks noChangeShapeType="1"/>
            </p:cNvCxnSpPr>
            <p:nvPr/>
          </p:nvCxnSpPr>
          <p:spPr bwMode="auto">
            <a:xfrm>
              <a:off x="548640" y="0"/>
              <a:ext cx="0" cy="822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6" name="Line 305"/>
            <p:cNvCxnSpPr>
              <a:cxnSpLocks noChangeShapeType="1"/>
            </p:cNvCxnSpPr>
            <p:nvPr/>
          </p:nvCxnSpPr>
          <p:spPr bwMode="auto">
            <a:xfrm>
              <a:off x="1104595" y="0"/>
              <a:ext cx="0" cy="822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Line 306"/>
            <p:cNvCxnSpPr>
              <a:cxnSpLocks noChangeShapeType="1"/>
            </p:cNvCxnSpPr>
            <p:nvPr/>
          </p:nvCxnSpPr>
          <p:spPr bwMode="auto">
            <a:xfrm>
              <a:off x="1367942" y="0"/>
              <a:ext cx="0" cy="82296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1" name="Agrupar 40"/>
          <p:cNvGrpSpPr/>
          <p:nvPr/>
        </p:nvGrpSpPr>
        <p:grpSpPr>
          <a:xfrm>
            <a:off x="2061197" y="5069363"/>
            <a:ext cx="3291840" cy="822960"/>
            <a:chOff x="0" y="0"/>
            <a:chExt cx="3291840" cy="822960"/>
          </a:xfrm>
        </p:grpSpPr>
        <p:grpSp>
          <p:nvGrpSpPr>
            <p:cNvPr id="42" name="Agrupar 41"/>
            <p:cNvGrpSpPr/>
            <p:nvPr/>
          </p:nvGrpSpPr>
          <p:grpSpPr>
            <a:xfrm>
              <a:off x="0" y="0"/>
              <a:ext cx="3291840" cy="815644"/>
              <a:chOff x="0" y="0"/>
              <a:chExt cx="3291840" cy="815644"/>
            </a:xfrm>
          </p:grpSpPr>
          <p:sp>
            <p:nvSpPr>
              <p:cNvPr id="54" name="Rectangle 266"/>
              <p:cNvSpPr>
                <a:spLocks noChangeArrowheads="1"/>
              </p:cNvSpPr>
              <p:nvPr/>
            </p:nvSpPr>
            <p:spPr bwMode="auto">
              <a:xfrm>
                <a:off x="0" y="0"/>
                <a:ext cx="274320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55" name="Rectangle 294"/>
              <p:cNvSpPr>
                <a:spLocks noChangeArrowheads="1"/>
              </p:cNvSpPr>
              <p:nvPr/>
            </p:nvSpPr>
            <p:spPr bwMode="auto">
              <a:xfrm>
                <a:off x="0" y="277977"/>
                <a:ext cx="329184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  <p:sp>
            <p:nvSpPr>
              <p:cNvPr id="56" name="Rectangle 295"/>
              <p:cNvSpPr>
                <a:spLocks noChangeArrowheads="1"/>
              </p:cNvSpPr>
              <p:nvPr/>
            </p:nvSpPr>
            <p:spPr bwMode="auto">
              <a:xfrm>
                <a:off x="0" y="541324"/>
                <a:ext cx="2194560" cy="274320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pt-BR"/>
              </a:p>
            </p:txBody>
          </p:sp>
        </p:grpSp>
        <p:cxnSp>
          <p:nvCxnSpPr>
            <p:cNvPr id="43" name="Line 296"/>
            <p:cNvCxnSpPr>
              <a:cxnSpLocks noChangeShapeType="1"/>
            </p:cNvCxnSpPr>
            <p:nvPr/>
          </p:nvCxnSpPr>
          <p:spPr bwMode="auto">
            <a:xfrm>
              <a:off x="27797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Line 297"/>
            <p:cNvCxnSpPr>
              <a:cxnSpLocks noChangeShapeType="1"/>
            </p:cNvCxnSpPr>
            <p:nvPr/>
          </p:nvCxnSpPr>
          <p:spPr bwMode="auto">
            <a:xfrm>
              <a:off x="1645920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Line 298"/>
            <p:cNvCxnSpPr>
              <a:cxnSpLocks noChangeShapeType="1"/>
            </p:cNvCxnSpPr>
            <p:nvPr/>
          </p:nvCxnSpPr>
          <p:spPr bwMode="auto">
            <a:xfrm>
              <a:off x="192389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Line 299"/>
            <p:cNvCxnSpPr>
              <a:cxnSpLocks noChangeShapeType="1"/>
            </p:cNvCxnSpPr>
            <p:nvPr/>
          </p:nvCxnSpPr>
          <p:spPr bwMode="auto">
            <a:xfrm>
              <a:off x="2194560" y="0"/>
              <a:ext cx="0" cy="548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Line 300"/>
            <p:cNvCxnSpPr>
              <a:cxnSpLocks noChangeShapeType="1"/>
            </p:cNvCxnSpPr>
            <p:nvPr/>
          </p:nvCxnSpPr>
          <p:spPr bwMode="auto">
            <a:xfrm>
              <a:off x="2472537" y="0"/>
              <a:ext cx="0" cy="54864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Line 301"/>
            <p:cNvCxnSpPr>
              <a:cxnSpLocks noChangeShapeType="1"/>
            </p:cNvCxnSpPr>
            <p:nvPr/>
          </p:nvCxnSpPr>
          <p:spPr bwMode="auto">
            <a:xfrm>
              <a:off x="2743200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Line 302"/>
            <p:cNvCxnSpPr>
              <a:cxnSpLocks noChangeShapeType="1"/>
            </p:cNvCxnSpPr>
            <p:nvPr/>
          </p:nvCxnSpPr>
          <p:spPr bwMode="auto">
            <a:xfrm>
              <a:off x="3021177" y="277977"/>
              <a:ext cx="0" cy="27432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Line 303"/>
            <p:cNvCxnSpPr>
              <a:cxnSpLocks noChangeShapeType="1"/>
            </p:cNvCxnSpPr>
            <p:nvPr/>
          </p:nvCxnSpPr>
          <p:spPr bwMode="auto">
            <a:xfrm>
              <a:off x="826617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Line 304"/>
            <p:cNvCxnSpPr>
              <a:cxnSpLocks noChangeShapeType="1"/>
            </p:cNvCxnSpPr>
            <p:nvPr/>
          </p:nvCxnSpPr>
          <p:spPr bwMode="auto">
            <a:xfrm>
              <a:off x="548640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Line 305"/>
            <p:cNvCxnSpPr>
              <a:cxnSpLocks noChangeShapeType="1"/>
            </p:cNvCxnSpPr>
            <p:nvPr/>
          </p:nvCxnSpPr>
          <p:spPr bwMode="auto">
            <a:xfrm>
              <a:off x="1104595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Line 306"/>
            <p:cNvCxnSpPr>
              <a:cxnSpLocks noChangeShapeType="1"/>
            </p:cNvCxnSpPr>
            <p:nvPr/>
          </p:nvCxnSpPr>
          <p:spPr bwMode="auto">
            <a:xfrm>
              <a:off x="1367942" y="0"/>
              <a:ext cx="0" cy="82296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57" name="Line 289"/>
          <p:cNvCxnSpPr>
            <a:cxnSpLocks noChangeShapeType="1"/>
          </p:cNvCxnSpPr>
          <p:nvPr/>
        </p:nvCxnSpPr>
        <p:spPr bwMode="auto">
          <a:xfrm>
            <a:off x="2339174" y="4356002"/>
            <a:ext cx="0" cy="479767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8" name="Line 289"/>
          <p:cNvCxnSpPr>
            <a:cxnSpLocks noChangeShapeType="1"/>
          </p:cNvCxnSpPr>
          <p:nvPr/>
        </p:nvCxnSpPr>
        <p:spPr bwMode="auto">
          <a:xfrm>
            <a:off x="3429139" y="4356002"/>
            <a:ext cx="0" cy="479767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9" name="Line 289"/>
          <p:cNvCxnSpPr>
            <a:cxnSpLocks noChangeShapeType="1"/>
          </p:cNvCxnSpPr>
          <p:nvPr/>
        </p:nvCxnSpPr>
        <p:spPr bwMode="auto">
          <a:xfrm>
            <a:off x="4649040" y="4356001"/>
            <a:ext cx="0" cy="479767"/>
          </a:xfrm>
          <a:prstGeom prst="line">
            <a:avLst/>
          </a:prstGeom>
          <a:noFill/>
          <a:ln w="19050" cap="rnd">
            <a:solidFill>
              <a:srgbClr val="000000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0" name="CaixaDeTexto 59"/>
          <p:cNvSpPr txBox="1"/>
          <p:nvPr/>
        </p:nvSpPr>
        <p:spPr>
          <a:xfrm>
            <a:off x="5631013" y="1346773"/>
            <a:ext cx="319561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Da mesma forma que podemos atribuir o valor de uma variável estrutura a outra</a:t>
            </a:r>
          </a:p>
          <a:p>
            <a:endParaRPr lang="pt-BR" dirty="0"/>
          </a:p>
          <a:p>
            <a:pPr algn="ctr"/>
            <a:r>
              <a:rPr lang="en-US" sz="1600" dirty="0" err="1">
                <a:solidFill>
                  <a:srgbClr val="00B0F0"/>
                </a:solidFill>
              </a:rPr>
              <a:t>lista</a:t>
            </a:r>
            <a:r>
              <a:rPr lang="en-US" sz="1600" dirty="0">
                <a:solidFill>
                  <a:srgbClr val="00B0F0"/>
                </a:solidFill>
              </a:rPr>
              <a:t>[0]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lista</a:t>
            </a:r>
            <a:r>
              <a:rPr lang="en-US" sz="1600" dirty="0">
                <a:solidFill>
                  <a:srgbClr val="FF0000"/>
                </a:solidFill>
              </a:rPr>
              <a:t>[1]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2" name="CaixaDeTexto 61"/>
          <p:cNvSpPr txBox="1"/>
          <p:nvPr/>
        </p:nvSpPr>
        <p:spPr>
          <a:xfrm>
            <a:off x="5820989" y="3339687"/>
            <a:ext cx="3023813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dirty="0"/>
              <a:t>Podemos transferir dados entre os elementos individuais das matrizes que são membros das estruturas:</a:t>
            </a:r>
          </a:p>
          <a:p>
            <a:pPr algn="just"/>
            <a:endParaRPr lang="pt-BR" dirty="0"/>
          </a:p>
          <a:p>
            <a:pPr algn="ctr"/>
            <a:r>
              <a:rPr lang="en-US" sz="1600" dirty="0" err="1">
                <a:solidFill>
                  <a:srgbClr val="00B0F0"/>
                </a:solidFill>
              </a:rPr>
              <a:t>lista</a:t>
            </a:r>
            <a:r>
              <a:rPr lang="en-US" sz="1600" dirty="0">
                <a:solidFill>
                  <a:srgbClr val="00B0F0"/>
                </a:solidFill>
              </a:rPr>
              <a:t>[0].</a:t>
            </a:r>
            <a:r>
              <a:rPr lang="en-US" sz="1600" dirty="0" err="1">
                <a:solidFill>
                  <a:srgbClr val="00B0F0"/>
                </a:solidFill>
              </a:rPr>
              <a:t>fone</a:t>
            </a:r>
            <a:r>
              <a:rPr lang="en-US" sz="1600" dirty="0">
                <a:solidFill>
                  <a:srgbClr val="00B0F0"/>
                </a:solidFill>
              </a:rPr>
              <a:t>[1]</a:t>
            </a:r>
            <a:r>
              <a:rPr lang="en-US" sz="1600" dirty="0"/>
              <a:t>=</a:t>
            </a:r>
            <a:r>
              <a:rPr lang="en-US" sz="1600" dirty="0" err="1">
                <a:solidFill>
                  <a:srgbClr val="FF0000"/>
                </a:solidFill>
              </a:rPr>
              <a:t>lista</a:t>
            </a:r>
            <a:r>
              <a:rPr lang="en-US" sz="1600" dirty="0">
                <a:solidFill>
                  <a:srgbClr val="FF0000"/>
                </a:solidFill>
              </a:rPr>
              <a:t>[1].</a:t>
            </a:r>
            <a:r>
              <a:rPr lang="en-US" sz="1600" dirty="0" err="1">
                <a:solidFill>
                  <a:srgbClr val="FF0000"/>
                </a:solidFill>
              </a:rPr>
              <a:t>fone</a:t>
            </a:r>
            <a:r>
              <a:rPr lang="en-US" sz="1600" dirty="0">
                <a:solidFill>
                  <a:srgbClr val="FF0000"/>
                </a:solidFill>
              </a:rPr>
              <a:t>[3]</a:t>
            </a:r>
            <a:endParaRPr lang="pt-BR" sz="1600" dirty="0">
              <a:solidFill>
                <a:srgbClr val="FF0000"/>
              </a:solidFill>
            </a:endParaRPr>
          </a:p>
        </p:txBody>
      </p:sp>
      <p:sp>
        <p:nvSpPr>
          <p:cNvPr id="63" name="CaixaDeTexto 62"/>
          <p:cNvSpPr txBox="1"/>
          <p:nvPr/>
        </p:nvSpPr>
        <p:spPr>
          <a:xfrm>
            <a:off x="1122948" y="2370278"/>
            <a:ext cx="1512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[0]</a:t>
            </a:r>
            <a:endParaRPr lang="pt-BR" sz="1600" dirty="0"/>
          </a:p>
        </p:txBody>
      </p:sp>
      <p:sp>
        <p:nvSpPr>
          <p:cNvPr id="64" name="CaixaDeTexto 63"/>
          <p:cNvSpPr txBox="1"/>
          <p:nvPr/>
        </p:nvSpPr>
        <p:spPr>
          <a:xfrm>
            <a:off x="1128649" y="3516652"/>
            <a:ext cx="1512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[1]</a:t>
            </a:r>
            <a:endParaRPr lang="pt-BR" sz="16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1169583" y="5238723"/>
            <a:ext cx="151227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lista</a:t>
            </a:r>
            <a:r>
              <a:rPr lang="en-US" sz="1600" dirty="0"/>
              <a:t>[999]</a:t>
            </a:r>
            <a:endParaRPr lang="pt-BR" sz="1600" dirty="0"/>
          </a:p>
        </p:txBody>
      </p:sp>
      <p:sp>
        <p:nvSpPr>
          <p:cNvPr id="2" name="CaixaDeTexto 1"/>
          <p:cNvSpPr txBox="1"/>
          <p:nvPr/>
        </p:nvSpPr>
        <p:spPr>
          <a:xfrm>
            <a:off x="2328203" y="2731862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CaixaDeTexto 66"/>
          <p:cNvSpPr txBox="1"/>
          <p:nvPr/>
        </p:nvSpPr>
        <p:spPr>
          <a:xfrm>
            <a:off x="2902022" y="3798390"/>
            <a:ext cx="2989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6996821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199" y="764616"/>
            <a:ext cx="8827477" cy="535483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Inicializando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Complexas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es-ES_tradnl" dirty="0" err="1"/>
              <a:t>Exemplo</a:t>
            </a:r>
            <a:r>
              <a:rPr lang="es-ES_tradnl" dirty="0"/>
              <a:t>:</a:t>
            </a:r>
          </a:p>
          <a:p>
            <a:r>
              <a:rPr lang="es-ES_tradnl" sz="2100" dirty="0" err="1"/>
              <a:t>struct</a:t>
            </a:r>
            <a:r>
              <a:rPr lang="es-ES_tradnl" sz="2100" dirty="0"/>
              <a:t> cliente {</a:t>
            </a:r>
            <a:endParaRPr lang="pt-BR" sz="2100" dirty="0"/>
          </a:p>
          <a:p>
            <a:r>
              <a:rPr lang="es-ES_tradnl" sz="2100" dirty="0"/>
              <a:t>	</a:t>
            </a:r>
            <a:r>
              <a:rPr lang="es-ES_tradnl" sz="2100" dirty="0" err="1"/>
              <a:t>char</a:t>
            </a:r>
            <a:r>
              <a:rPr lang="es-ES_tradnl" sz="2100" dirty="0"/>
              <a:t> 	firma[20];</a:t>
            </a:r>
            <a:endParaRPr lang="pt-BR" sz="2100" dirty="0"/>
          </a:p>
          <a:p>
            <a:r>
              <a:rPr lang="pt-BR" sz="2100" dirty="0"/>
              <a:t>	char 	contato[25];</a:t>
            </a:r>
          </a:p>
          <a:p>
            <a:r>
              <a:rPr lang="pt-BR" sz="2100" dirty="0"/>
              <a:t>	};</a:t>
            </a:r>
          </a:p>
          <a:p>
            <a:endParaRPr lang="pt-BR" sz="2100" dirty="0"/>
          </a:p>
          <a:p>
            <a:r>
              <a:rPr lang="pt-BR" sz="2100" dirty="0" err="1"/>
              <a:t>struct</a:t>
            </a:r>
            <a:r>
              <a:rPr lang="pt-BR" sz="2100" dirty="0"/>
              <a:t> venda {</a:t>
            </a:r>
          </a:p>
          <a:p>
            <a:r>
              <a:rPr lang="pt-BR" sz="2100" dirty="0"/>
              <a:t>	</a:t>
            </a:r>
            <a:r>
              <a:rPr lang="pt-BR" sz="2100" dirty="0" err="1"/>
              <a:t>struct</a:t>
            </a:r>
            <a:r>
              <a:rPr lang="pt-BR" sz="2100" dirty="0"/>
              <a:t> cliente		comprador;</a:t>
            </a:r>
          </a:p>
          <a:p>
            <a:r>
              <a:rPr lang="pt-BR" sz="2100" dirty="0"/>
              <a:t>	char 					item[20];</a:t>
            </a:r>
          </a:p>
          <a:p>
            <a:r>
              <a:rPr lang="pt-BR" sz="2100" dirty="0"/>
              <a:t>	</a:t>
            </a:r>
            <a:r>
              <a:rPr lang="pt-BR" sz="2100" dirty="0" err="1"/>
              <a:t>float</a:t>
            </a:r>
            <a:r>
              <a:rPr lang="pt-BR" sz="2100" dirty="0"/>
              <a:t> 					quantia;</a:t>
            </a:r>
          </a:p>
          <a:p>
            <a:r>
              <a:rPr lang="pt-BR" sz="2100" dirty="0"/>
              <a:t>	} ;</a:t>
            </a:r>
          </a:p>
          <a:p>
            <a:r>
              <a:rPr lang="pt-BR" sz="2100" dirty="0" err="1">
                <a:solidFill>
                  <a:srgbClr val="00B0F0"/>
                </a:solidFill>
              </a:rPr>
              <a:t>struct</a:t>
            </a:r>
            <a:r>
              <a:rPr lang="pt-BR" sz="2100" dirty="0">
                <a:solidFill>
                  <a:srgbClr val="00B0F0"/>
                </a:solidFill>
              </a:rPr>
              <a:t> venda   </a:t>
            </a:r>
            <a:r>
              <a:rPr lang="pt-BR" sz="2100" dirty="0" err="1">
                <a:solidFill>
                  <a:srgbClr val="00B0F0"/>
                </a:solidFill>
              </a:rPr>
              <a:t>minhavenda</a:t>
            </a:r>
            <a:r>
              <a:rPr lang="pt-BR" sz="2100" dirty="0"/>
              <a:t>   =   { { "Acme Industrias", "George Adams"}, "meias", 1000	};</a:t>
            </a:r>
          </a:p>
          <a:p>
            <a:endParaRPr lang="pt-BR" sz="2100" dirty="0"/>
          </a:p>
          <a:p>
            <a:r>
              <a:rPr lang="pt-BR" sz="2100" dirty="0"/>
              <a:t>Estas instruções realizam as seguintes inicializações: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100" b="1" dirty="0" err="1"/>
              <a:t>minhavenda.comprador.firma</a:t>
            </a:r>
            <a:r>
              <a:rPr lang="pt-BR" sz="2100" dirty="0"/>
              <a:t> é inicializado com "Acme Industrias"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100" b="1" dirty="0" err="1"/>
              <a:t>minhavenda.comprador.contato</a:t>
            </a:r>
            <a:r>
              <a:rPr lang="pt-BR" sz="2100" dirty="0"/>
              <a:t> é inicializado com "George Adams"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100" b="1" dirty="0" err="1"/>
              <a:t>minhavenda.item</a:t>
            </a:r>
            <a:r>
              <a:rPr lang="pt-BR" sz="2100" dirty="0"/>
              <a:t> é inicializado com "meias"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100" b="1" dirty="0" err="1"/>
              <a:t>minhavenda.quantia</a:t>
            </a:r>
            <a:r>
              <a:rPr lang="pt-BR" sz="2100" dirty="0"/>
              <a:t> é inicializado com o valor 1000</a:t>
            </a:r>
          </a:p>
          <a:p>
            <a:pPr algn="just"/>
            <a:endParaRPr lang="pt-B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8267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5997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9806" y="870438"/>
            <a:ext cx="8827477" cy="5662247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B0F0"/>
                </a:solidFill>
              </a:rPr>
              <a:t>Inicializando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Estruturas</a:t>
            </a:r>
            <a:r>
              <a:rPr lang="en-US" b="1" dirty="0">
                <a:solidFill>
                  <a:srgbClr val="00B0F0"/>
                </a:solidFill>
              </a:rPr>
              <a:t> </a:t>
            </a:r>
            <a:r>
              <a:rPr lang="en-US" b="1" dirty="0" err="1">
                <a:solidFill>
                  <a:srgbClr val="00B0F0"/>
                </a:solidFill>
              </a:rPr>
              <a:t>Complexas</a:t>
            </a:r>
            <a:endParaRPr lang="pt-BR" b="1" dirty="0">
              <a:solidFill>
                <a:srgbClr val="00B0F0"/>
              </a:solidFill>
            </a:endParaRPr>
          </a:p>
          <a:p>
            <a:r>
              <a:rPr lang="es-ES_tradnl" dirty="0" err="1"/>
              <a:t>Exemplo</a:t>
            </a:r>
            <a:r>
              <a:rPr lang="es-ES_tradnl" dirty="0"/>
              <a:t>:</a:t>
            </a:r>
          </a:p>
          <a:p>
            <a:r>
              <a:rPr lang="pt-BR" sz="2000" dirty="0" err="1">
                <a:solidFill>
                  <a:srgbClr val="00B0F0"/>
                </a:solidFill>
              </a:rPr>
              <a:t>struct</a:t>
            </a:r>
            <a:r>
              <a:rPr lang="pt-BR" sz="2000" dirty="0">
                <a:solidFill>
                  <a:srgbClr val="00B0F0"/>
                </a:solidFill>
              </a:rPr>
              <a:t> venda	A[100] </a:t>
            </a:r>
            <a:r>
              <a:rPr lang="pt-BR" sz="2000" dirty="0"/>
              <a:t>= {   { { "Acme Indústrias", "George Adams" }, "meias", 1000} ,</a:t>
            </a:r>
          </a:p>
          <a:p>
            <a:r>
              <a:rPr lang="en-US" sz="2000" dirty="0"/>
              <a:t>{ { "Wilson &amp; Cia", "Edi Wilson" }, "</a:t>
            </a:r>
            <a:r>
              <a:rPr lang="en-US" sz="2000" dirty="0" err="1"/>
              <a:t>brincos</a:t>
            </a:r>
            <a:r>
              <a:rPr lang="en-US" sz="2000" dirty="0"/>
              <a:t>", </a:t>
            </a:r>
            <a:r>
              <a:rPr lang="pt-BR" sz="2000" dirty="0"/>
              <a:t>290	}	};</a:t>
            </a:r>
          </a:p>
          <a:p>
            <a:endParaRPr lang="pt-BR" sz="2000" dirty="0"/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A[0].</a:t>
            </a:r>
            <a:r>
              <a:rPr lang="pt-BR" sz="2000" b="1" dirty="0" err="1"/>
              <a:t>comprador.firma</a:t>
            </a:r>
            <a:r>
              <a:rPr lang="pt-BR" sz="2000" dirty="0"/>
              <a:t> será inicializado com "Acme Industrias"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A[0].</a:t>
            </a:r>
            <a:r>
              <a:rPr lang="pt-BR" sz="2000" b="1" dirty="0" err="1"/>
              <a:t>comprador.contato</a:t>
            </a:r>
            <a:r>
              <a:rPr lang="pt-BR" sz="2000" dirty="0"/>
              <a:t> será inicializado com "George Adams"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A[0].item</a:t>
            </a:r>
            <a:r>
              <a:rPr lang="pt-BR" sz="2000" dirty="0"/>
              <a:t> será inicializado com "meias"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A[0].quantia</a:t>
            </a:r>
            <a:r>
              <a:rPr lang="pt-BR" sz="2000" dirty="0"/>
              <a:t> será inicializado com valor 1000</a:t>
            </a:r>
          </a:p>
          <a:p>
            <a:r>
              <a:rPr lang="pt-BR" sz="2000" dirty="0"/>
              <a:t> 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A[1].</a:t>
            </a:r>
            <a:r>
              <a:rPr lang="pt-BR" sz="2000" b="1" dirty="0" err="1"/>
              <a:t>comprador.firma</a:t>
            </a:r>
            <a:r>
              <a:rPr lang="pt-BR" sz="2000" dirty="0"/>
              <a:t> será inicializado com "Wilson &amp; Cia"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A[1].</a:t>
            </a:r>
            <a:r>
              <a:rPr lang="pt-BR" sz="2000" b="1" dirty="0" err="1"/>
              <a:t>comprador.contato</a:t>
            </a:r>
            <a:r>
              <a:rPr lang="pt-BR" sz="2000" dirty="0"/>
              <a:t> será inicializado com "</a:t>
            </a:r>
            <a:r>
              <a:rPr lang="pt-BR" sz="2000" dirty="0" err="1"/>
              <a:t>Edi</a:t>
            </a:r>
            <a:r>
              <a:rPr lang="pt-BR" sz="2000" dirty="0"/>
              <a:t> Wilson"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A[1].item</a:t>
            </a:r>
            <a:r>
              <a:rPr lang="pt-BR" sz="2000" dirty="0"/>
              <a:t> será inicializado com o "brincos"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A[1].quantia</a:t>
            </a:r>
            <a:r>
              <a:rPr lang="pt-BR" sz="2000" dirty="0"/>
              <a:t> será inicializado com valor 290</a:t>
            </a:r>
          </a:p>
          <a:p>
            <a:endParaRPr lang="pt-BR" sz="1800" dirty="0"/>
          </a:p>
          <a:p>
            <a:pPr algn="just"/>
            <a:endParaRPr lang="pt-BR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759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pPr algn="ctr"/>
            <a:r>
              <a:rPr lang="pt-BR" sz="4000" dirty="0"/>
              <a:t> </a:t>
            </a: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Resumo</a:t>
            </a:r>
            <a:endParaRPr lang="pt-BR" sz="4000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endParaRPr lang="pt-BR" dirty="0"/>
          </a:p>
          <a:p>
            <a:endParaRPr lang="pt-BR" dirty="0"/>
          </a:p>
        </p:txBody>
      </p:sp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3775826139"/>
              </p:ext>
            </p:extLst>
          </p:nvPr>
        </p:nvGraphicFramePr>
        <p:xfrm>
          <a:off x="457200" y="1322773"/>
          <a:ext cx="7799033" cy="4803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4580" name="Picture 4" descr="Resultado de imagem para icon problem solvi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519342" y="15033"/>
            <a:ext cx="1624658" cy="162465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63737045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rPr>
              <a:t>Vamos fazer um Exemplo??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F78C41-13B8-436E-A70B-3D6A4F1721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477" y="1890944"/>
            <a:ext cx="8673480" cy="3252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49028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19806" y="870438"/>
            <a:ext cx="8827477" cy="5662247"/>
          </a:xfrm>
        </p:spPr>
        <p:txBody>
          <a:bodyPr>
            <a:normAutofit/>
          </a:bodyPr>
          <a:lstStyle/>
          <a:p>
            <a:endParaRPr lang="pt-BR" sz="1800" dirty="0"/>
          </a:p>
          <a:p>
            <a:pPr>
              <a:lnSpc>
                <a:spcPct val="150000"/>
              </a:lnSpc>
            </a:pPr>
            <a:r>
              <a:rPr lang="pt-BR" sz="2800" dirty="0"/>
              <a:t>Fazer o </a:t>
            </a:r>
            <a:r>
              <a:rPr lang="pt-BR" sz="2800"/>
              <a:t>Cadastro para </a:t>
            </a:r>
            <a:r>
              <a:rPr lang="pt-BR" sz="2800" dirty="0"/>
              <a:t>10 alunos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struct aluno{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   char  nome[30];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   int   idade;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   float nota;</a:t>
            </a:r>
          </a:p>
          <a:p>
            <a:pPr>
              <a:lnSpc>
                <a:spcPct val="150000"/>
              </a:lnSpc>
            </a:pPr>
            <a:r>
              <a:rPr lang="pt-BR" sz="2800" dirty="0"/>
              <a:t>      };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Exemplo - 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87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925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Introdução</a:t>
            </a:r>
          </a:p>
          <a:p>
            <a:pPr algn="just"/>
            <a:r>
              <a:rPr lang="pt-BR" dirty="0"/>
              <a:t>Quando nos deparamos com um problema onde desejamos agrupar um conjunto de tipos de dados </a:t>
            </a:r>
            <a:r>
              <a:rPr lang="pt-BR" b="1" dirty="0">
                <a:solidFill>
                  <a:srgbClr val="00B0F0"/>
                </a:solidFill>
              </a:rPr>
              <a:t>não similares </a:t>
            </a:r>
            <a:r>
              <a:rPr lang="pt-BR" dirty="0"/>
              <a:t>sob um único nome, nosso primeiro impulso seria usar uma matriz. Porém, como matrizes requerem que todos os seus elementos sejam do </a:t>
            </a:r>
            <a:r>
              <a:rPr lang="pt-BR" b="1" dirty="0">
                <a:solidFill>
                  <a:srgbClr val="00B0F0"/>
                </a:solidFill>
              </a:rPr>
              <a:t>mesmo</a:t>
            </a:r>
            <a:r>
              <a:rPr lang="pt-BR" dirty="0"/>
              <a:t> tipo, provavelmente forçaríamos a resolução do problema selecionando uma matriz para cada tipo de dado, resultando em um programa ineficiente.</a:t>
            </a:r>
          </a:p>
          <a:p>
            <a:pPr>
              <a:lnSpc>
                <a:spcPct val="150000"/>
              </a:lnSpc>
            </a:pPr>
            <a:r>
              <a:rPr lang="pt-BR" sz="2500" b="1" dirty="0"/>
              <a:t>Exemplo</a:t>
            </a:r>
            <a:r>
              <a:rPr lang="pt-BR" sz="2500" dirty="0"/>
              <a:t>:</a:t>
            </a:r>
          </a:p>
          <a:p>
            <a:r>
              <a:rPr lang="pt-BR" dirty="0"/>
              <a:t>Quero armazenar o nome, idade e nota de cada aluno dessa turma.</a:t>
            </a:r>
          </a:p>
          <a:p>
            <a:pPr lvl="0"/>
            <a:r>
              <a:rPr lang="pt-BR" dirty="0"/>
              <a:t>nome (</a:t>
            </a:r>
            <a:r>
              <a:rPr lang="pt-BR" dirty="0" err="1"/>
              <a:t>string</a:t>
            </a:r>
            <a:r>
              <a:rPr lang="pt-BR" dirty="0"/>
              <a:t>)</a:t>
            </a:r>
          </a:p>
          <a:p>
            <a:pPr lvl="0"/>
            <a:r>
              <a:rPr lang="pt-BR" dirty="0"/>
              <a:t>idade (</a:t>
            </a:r>
            <a:r>
              <a:rPr lang="pt-BR" dirty="0" err="1"/>
              <a:t>int</a:t>
            </a:r>
            <a:r>
              <a:rPr lang="pt-BR" dirty="0"/>
              <a:t>)</a:t>
            </a:r>
          </a:p>
          <a:p>
            <a:pPr lvl="0"/>
            <a:r>
              <a:rPr lang="pt-BR" dirty="0"/>
              <a:t>nota (</a:t>
            </a:r>
            <a:r>
              <a:rPr lang="pt-BR" dirty="0" err="1"/>
              <a:t>float</a:t>
            </a:r>
            <a:r>
              <a:rPr lang="pt-BR" dirty="0"/>
              <a:t>)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5520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500" dirty="0"/>
              <a:t>Exemplo:</a:t>
            </a:r>
          </a:p>
          <a:p>
            <a:pPr lvl="0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10" name="Agrupar 9"/>
          <p:cNvGrpSpPr/>
          <p:nvPr/>
        </p:nvGrpSpPr>
        <p:grpSpPr>
          <a:xfrm>
            <a:off x="1154723" y="1933866"/>
            <a:ext cx="1600200" cy="1344604"/>
            <a:chOff x="1154723" y="1933866"/>
            <a:chExt cx="1600200" cy="1344604"/>
          </a:xfrm>
        </p:grpSpPr>
        <p:sp>
          <p:nvSpPr>
            <p:cNvPr id="5" name="Retângulo 4"/>
            <p:cNvSpPr/>
            <p:nvPr/>
          </p:nvSpPr>
          <p:spPr>
            <a:xfrm>
              <a:off x="1611923" y="1933866"/>
              <a:ext cx="1143000" cy="6770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Retângulo 5"/>
            <p:cNvSpPr/>
            <p:nvPr/>
          </p:nvSpPr>
          <p:spPr>
            <a:xfrm>
              <a:off x="1459523" y="2100571"/>
              <a:ext cx="1143000" cy="6770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Retângulo 6"/>
            <p:cNvSpPr/>
            <p:nvPr/>
          </p:nvSpPr>
          <p:spPr>
            <a:xfrm>
              <a:off x="1307123" y="2355722"/>
              <a:ext cx="1143000" cy="6770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Retângulo 7"/>
            <p:cNvSpPr/>
            <p:nvPr/>
          </p:nvSpPr>
          <p:spPr>
            <a:xfrm>
              <a:off x="1154723" y="2601463"/>
              <a:ext cx="1143000" cy="6770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/>
            <p:cNvSpPr txBox="1"/>
            <p:nvPr/>
          </p:nvSpPr>
          <p:spPr>
            <a:xfrm>
              <a:off x="1307123" y="2755300"/>
              <a:ext cx="78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</p:grpSp>
      <p:grpSp>
        <p:nvGrpSpPr>
          <p:cNvPr id="11" name="Agrupar 10"/>
          <p:cNvGrpSpPr/>
          <p:nvPr/>
        </p:nvGrpSpPr>
        <p:grpSpPr>
          <a:xfrm>
            <a:off x="3449515" y="1933866"/>
            <a:ext cx="1600200" cy="1344604"/>
            <a:chOff x="1154723" y="1933866"/>
            <a:chExt cx="1600200" cy="1344604"/>
          </a:xfrm>
        </p:grpSpPr>
        <p:sp>
          <p:nvSpPr>
            <p:cNvPr id="12" name="Retângulo 11"/>
            <p:cNvSpPr/>
            <p:nvPr/>
          </p:nvSpPr>
          <p:spPr>
            <a:xfrm>
              <a:off x="1611923" y="1933866"/>
              <a:ext cx="1143000" cy="6770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tângulo 12"/>
            <p:cNvSpPr/>
            <p:nvPr/>
          </p:nvSpPr>
          <p:spPr>
            <a:xfrm>
              <a:off x="1459523" y="2100571"/>
              <a:ext cx="1143000" cy="6770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 13"/>
            <p:cNvSpPr/>
            <p:nvPr/>
          </p:nvSpPr>
          <p:spPr>
            <a:xfrm>
              <a:off x="1307123" y="2355722"/>
              <a:ext cx="1143000" cy="6770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Retângulo 14"/>
            <p:cNvSpPr/>
            <p:nvPr/>
          </p:nvSpPr>
          <p:spPr>
            <a:xfrm>
              <a:off x="1154723" y="2601463"/>
              <a:ext cx="1143000" cy="6770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/>
            <p:cNvSpPr txBox="1"/>
            <p:nvPr/>
          </p:nvSpPr>
          <p:spPr>
            <a:xfrm>
              <a:off x="1307123" y="2755300"/>
              <a:ext cx="78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idade</a:t>
              </a:r>
            </a:p>
          </p:txBody>
        </p:sp>
      </p:grpSp>
      <p:grpSp>
        <p:nvGrpSpPr>
          <p:cNvPr id="17" name="Agrupar 16"/>
          <p:cNvGrpSpPr/>
          <p:nvPr/>
        </p:nvGrpSpPr>
        <p:grpSpPr>
          <a:xfrm>
            <a:off x="5439507" y="1918624"/>
            <a:ext cx="1600200" cy="1344604"/>
            <a:chOff x="1154723" y="1933866"/>
            <a:chExt cx="1600200" cy="1344604"/>
          </a:xfrm>
        </p:grpSpPr>
        <p:sp>
          <p:nvSpPr>
            <p:cNvPr id="18" name="Retângulo 17"/>
            <p:cNvSpPr/>
            <p:nvPr/>
          </p:nvSpPr>
          <p:spPr>
            <a:xfrm>
              <a:off x="1611923" y="1933866"/>
              <a:ext cx="1143000" cy="6770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Retângulo 18"/>
            <p:cNvSpPr/>
            <p:nvPr/>
          </p:nvSpPr>
          <p:spPr>
            <a:xfrm>
              <a:off x="1459523" y="2100571"/>
              <a:ext cx="1143000" cy="6770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 19"/>
            <p:cNvSpPr/>
            <p:nvPr/>
          </p:nvSpPr>
          <p:spPr>
            <a:xfrm>
              <a:off x="1307123" y="2355722"/>
              <a:ext cx="1143000" cy="6770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Retângulo 20"/>
            <p:cNvSpPr/>
            <p:nvPr/>
          </p:nvSpPr>
          <p:spPr>
            <a:xfrm>
              <a:off x="1154723" y="2601463"/>
              <a:ext cx="1143000" cy="6770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/>
            <p:cNvSpPr txBox="1"/>
            <p:nvPr/>
          </p:nvSpPr>
          <p:spPr>
            <a:xfrm>
              <a:off x="1409699" y="2755300"/>
              <a:ext cx="78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nota</a:t>
              </a:r>
            </a:p>
          </p:txBody>
        </p:sp>
      </p:grpSp>
      <p:sp>
        <p:nvSpPr>
          <p:cNvPr id="23" name="Retângulo 22"/>
          <p:cNvSpPr/>
          <p:nvPr/>
        </p:nvSpPr>
        <p:spPr>
          <a:xfrm>
            <a:off x="716572" y="3880988"/>
            <a:ext cx="7218485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 algn="just">
              <a:spcAft>
                <a:spcPts val="0"/>
              </a:spcAf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Como todos os elementos de uma matriz devem ser de um tipo </a:t>
            </a:r>
            <a:r>
              <a:rPr lang="pt-BR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único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deveríamos usar várias matrizes: </a:t>
            </a:r>
          </a:p>
          <a:p>
            <a:pPr indent="457200" algn="just">
              <a:spcAft>
                <a:spcPts val="0"/>
              </a:spcAft>
            </a:pP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de caracteres para os nomes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de inteiros para as idades</a:t>
            </a: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just">
              <a:spcAft>
                <a:spcPts val="0"/>
              </a:spcAft>
              <a:buFont typeface="Symbol" panose="05050102010706020507" pitchFamily="18" charset="2"/>
              <a:buChar char=""/>
              <a:tabLst>
                <a:tab pos="685800" algn="l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</a:t>
            </a:r>
            <a:r>
              <a:rPr lang="pt-BR" dirty="0" err="1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float</a:t>
            </a: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para as notas</a:t>
            </a: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endParaRPr lang="pt-BR" sz="1200" dirty="0"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algn="just">
              <a:spcAft>
                <a:spcPts val="0"/>
              </a:spcAft>
              <a:tabLst>
                <a:tab pos="685800" algn="l"/>
              </a:tabLst>
            </a:pPr>
            <a:r>
              <a:rPr lang="pt-BR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Porém, esta não seria uma forma prática de manejar um conjunto de características de uma mesma pessoa.</a:t>
            </a:r>
            <a:endParaRPr lang="pt-BR" sz="1200" dirty="0"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99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500" dirty="0"/>
              <a:t>Várias Matrizes:</a:t>
            </a:r>
          </a:p>
          <a:p>
            <a:pPr lvl="0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40" name="Agrupar 39"/>
          <p:cNvGrpSpPr/>
          <p:nvPr/>
        </p:nvGrpSpPr>
        <p:grpSpPr>
          <a:xfrm>
            <a:off x="1726868" y="2005787"/>
            <a:ext cx="5933017" cy="1420052"/>
            <a:chOff x="1106690" y="1858418"/>
            <a:chExt cx="5933017" cy="1420052"/>
          </a:xfrm>
        </p:grpSpPr>
        <p:grpSp>
          <p:nvGrpSpPr>
            <p:cNvPr id="2" name="Agrupar 1"/>
            <p:cNvGrpSpPr/>
            <p:nvPr/>
          </p:nvGrpSpPr>
          <p:grpSpPr>
            <a:xfrm>
              <a:off x="1106690" y="1878766"/>
              <a:ext cx="1648233" cy="1399704"/>
              <a:chOff x="1106690" y="1878766"/>
              <a:chExt cx="1648233" cy="1399704"/>
            </a:xfrm>
          </p:grpSpPr>
          <p:grpSp>
            <p:nvGrpSpPr>
              <p:cNvPr id="10" name="Agrupar 9"/>
              <p:cNvGrpSpPr/>
              <p:nvPr/>
            </p:nvGrpSpPr>
            <p:grpSpPr>
              <a:xfrm>
                <a:off x="1154723" y="1933866"/>
                <a:ext cx="1600200" cy="1344604"/>
                <a:chOff x="1154723" y="1933866"/>
                <a:chExt cx="1600200" cy="1344604"/>
              </a:xfrm>
            </p:grpSpPr>
            <p:sp>
              <p:nvSpPr>
                <p:cNvPr id="5" name="Retângulo 4"/>
                <p:cNvSpPr/>
                <p:nvPr/>
              </p:nvSpPr>
              <p:spPr>
                <a:xfrm>
                  <a:off x="1611923" y="1933866"/>
                  <a:ext cx="1143000" cy="6770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" name="Retângulo 5"/>
                <p:cNvSpPr/>
                <p:nvPr/>
              </p:nvSpPr>
              <p:spPr>
                <a:xfrm>
                  <a:off x="1459523" y="2100571"/>
                  <a:ext cx="1143000" cy="6770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" name="Retângulo 6"/>
                <p:cNvSpPr/>
                <p:nvPr/>
              </p:nvSpPr>
              <p:spPr>
                <a:xfrm>
                  <a:off x="1307123" y="2355722"/>
                  <a:ext cx="1143000" cy="6770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8" name="Retângulo 7"/>
                <p:cNvSpPr/>
                <p:nvPr/>
              </p:nvSpPr>
              <p:spPr>
                <a:xfrm>
                  <a:off x="1154723" y="2601463"/>
                  <a:ext cx="1143000" cy="6770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9" name="CaixaDeTexto 8"/>
                <p:cNvSpPr txBox="1"/>
                <p:nvPr/>
              </p:nvSpPr>
              <p:spPr>
                <a:xfrm>
                  <a:off x="1307123" y="2850843"/>
                  <a:ext cx="7854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nome</a:t>
                  </a:r>
                </a:p>
              </p:txBody>
            </p:sp>
          </p:grpSp>
          <p:sp>
            <p:nvSpPr>
              <p:cNvPr id="24" name="CaixaDeTexto 23"/>
              <p:cNvSpPr txBox="1"/>
              <p:nvPr/>
            </p:nvSpPr>
            <p:spPr>
              <a:xfrm>
                <a:off x="1106690" y="2585161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1</a:t>
                </a: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1269621" y="2338990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2</a:t>
                </a:r>
              </a:p>
            </p:txBody>
          </p:sp>
          <p:sp>
            <p:nvSpPr>
              <p:cNvPr id="31" name="CaixaDeTexto 30"/>
              <p:cNvSpPr txBox="1"/>
              <p:nvPr/>
            </p:nvSpPr>
            <p:spPr>
              <a:xfrm>
                <a:off x="1441492" y="2078293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3</a:t>
                </a: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1567467" y="1878766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4</a:t>
                </a:r>
              </a:p>
            </p:txBody>
          </p:sp>
        </p:grpSp>
        <p:grpSp>
          <p:nvGrpSpPr>
            <p:cNvPr id="38" name="Agrupar 37"/>
            <p:cNvGrpSpPr/>
            <p:nvPr/>
          </p:nvGrpSpPr>
          <p:grpSpPr>
            <a:xfrm>
              <a:off x="3412010" y="1881317"/>
              <a:ext cx="1637705" cy="1397153"/>
              <a:chOff x="3412010" y="1881317"/>
              <a:chExt cx="1637705" cy="1397153"/>
            </a:xfrm>
          </p:grpSpPr>
          <p:grpSp>
            <p:nvGrpSpPr>
              <p:cNvPr id="11" name="Agrupar 10"/>
              <p:cNvGrpSpPr/>
              <p:nvPr/>
            </p:nvGrpSpPr>
            <p:grpSpPr>
              <a:xfrm>
                <a:off x="3449515" y="1933866"/>
                <a:ext cx="1600200" cy="1344604"/>
                <a:chOff x="1154723" y="1933866"/>
                <a:chExt cx="1600200" cy="1344604"/>
              </a:xfrm>
            </p:grpSpPr>
            <p:sp>
              <p:nvSpPr>
                <p:cNvPr id="12" name="Retângulo 11"/>
                <p:cNvSpPr/>
                <p:nvPr/>
              </p:nvSpPr>
              <p:spPr>
                <a:xfrm>
                  <a:off x="1611923" y="1933866"/>
                  <a:ext cx="1143000" cy="6770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3" name="Retângulo 12"/>
                <p:cNvSpPr/>
                <p:nvPr/>
              </p:nvSpPr>
              <p:spPr>
                <a:xfrm>
                  <a:off x="1459523" y="2100571"/>
                  <a:ext cx="1143000" cy="6770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Retângulo 13"/>
                <p:cNvSpPr/>
                <p:nvPr/>
              </p:nvSpPr>
              <p:spPr>
                <a:xfrm>
                  <a:off x="1307123" y="2355722"/>
                  <a:ext cx="1143000" cy="6770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5" name="Retângulo 14"/>
                <p:cNvSpPr/>
                <p:nvPr/>
              </p:nvSpPr>
              <p:spPr>
                <a:xfrm>
                  <a:off x="1154723" y="2601463"/>
                  <a:ext cx="1143000" cy="6770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6" name="CaixaDeTexto 15"/>
                <p:cNvSpPr txBox="1"/>
                <p:nvPr/>
              </p:nvSpPr>
              <p:spPr>
                <a:xfrm>
                  <a:off x="1322796" y="2871611"/>
                  <a:ext cx="7854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idade</a:t>
                  </a:r>
                </a:p>
              </p:txBody>
            </p:sp>
          </p:grpSp>
          <p:sp>
            <p:nvSpPr>
              <p:cNvPr id="25" name="CaixaDeTexto 24"/>
              <p:cNvSpPr txBox="1"/>
              <p:nvPr/>
            </p:nvSpPr>
            <p:spPr>
              <a:xfrm>
                <a:off x="3412010" y="2596992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1</a:t>
                </a:r>
              </a:p>
            </p:txBody>
          </p:sp>
          <p:sp>
            <p:nvSpPr>
              <p:cNvPr id="29" name="CaixaDeTexto 28"/>
              <p:cNvSpPr txBox="1"/>
              <p:nvPr/>
            </p:nvSpPr>
            <p:spPr>
              <a:xfrm>
                <a:off x="3553036" y="2315597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2</a:t>
                </a: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3717755" y="2072417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3</a:t>
                </a:r>
              </a:p>
            </p:txBody>
          </p:sp>
          <p:sp>
            <p:nvSpPr>
              <p:cNvPr id="36" name="CaixaDeTexto 35"/>
              <p:cNvSpPr txBox="1"/>
              <p:nvPr/>
            </p:nvSpPr>
            <p:spPr>
              <a:xfrm>
                <a:off x="3858678" y="1881317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4</a:t>
                </a:r>
              </a:p>
            </p:txBody>
          </p:sp>
        </p:grpSp>
        <p:grpSp>
          <p:nvGrpSpPr>
            <p:cNvPr id="39" name="Agrupar 38"/>
            <p:cNvGrpSpPr/>
            <p:nvPr/>
          </p:nvGrpSpPr>
          <p:grpSpPr>
            <a:xfrm>
              <a:off x="5409355" y="1858418"/>
              <a:ext cx="1630352" cy="1404810"/>
              <a:chOff x="5409355" y="1858418"/>
              <a:chExt cx="1630352" cy="1404810"/>
            </a:xfrm>
          </p:grpSpPr>
          <p:grpSp>
            <p:nvGrpSpPr>
              <p:cNvPr id="17" name="Agrupar 16"/>
              <p:cNvGrpSpPr/>
              <p:nvPr/>
            </p:nvGrpSpPr>
            <p:grpSpPr>
              <a:xfrm>
                <a:off x="5439507" y="1918624"/>
                <a:ext cx="1600200" cy="1344604"/>
                <a:chOff x="1154723" y="1933866"/>
                <a:chExt cx="1600200" cy="1344604"/>
              </a:xfrm>
            </p:grpSpPr>
            <p:sp>
              <p:nvSpPr>
                <p:cNvPr id="18" name="Retângulo 17"/>
                <p:cNvSpPr/>
                <p:nvPr/>
              </p:nvSpPr>
              <p:spPr>
                <a:xfrm>
                  <a:off x="1611923" y="1933866"/>
                  <a:ext cx="1143000" cy="67700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9" name="Retângulo 18"/>
                <p:cNvSpPr/>
                <p:nvPr/>
              </p:nvSpPr>
              <p:spPr>
                <a:xfrm>
                  <a:off x="1459523" y="2100571"/>
                  <a:ext cx="1143000" cy="67700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0" name="Retângulo 19"/>
                <p:cNvSpPr/>
                <p:nvPr/>
              </p:nvSpPr>
              <p:spPr>
                <a:xfrm>
                  <a:off x="1307123" y="2355722"/>
                  <a:ext cx="1143000" cy="67700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1" name="Retângulo 20"/>
                <p:cNvSpPr/>
                <p:nvPr/>
              </p:nvSpPr>
              <p:spPr>
                <a:xfrm>
                  <a:off x="1154723" y="2601463"/>
                  <a:ext cx="1143000" cy="67700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22" name="CaixaDeTexto 21"/>
                <p:cNvSpPr txBox="1"/>
                <p:nvPr/>
              </p:nvSpPr>
              <p:spPr>
                <a:xfrm>
                  <a:off x="1333500" y="2859301"/>
                  <a:ext cx="7854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nota</a:t>
                  </a:r>
                </a:p>
              </p:txBody>
            </p:sp>
          </p:grpSp>
          <p:sp>
            <p:nvSpPr>
              <p:cNvPr id="26" name="CaixaDeTexto 25"/>
              <p:cNvSpPr txBox="1"/>
              <p:nvPr/>
            </p:nvSpPr>
            <p:spPr>
              <a:xfrm>
                <a:off x="5409355" y="2577429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1</a:t>
                </a:r>
              </a:p>
            </p:txBody>
          </p:sp>
          <p:sp>
            <p:nvSpPr>
              <p:cNvPr id="30" name="CaixaDeTexto 29"/>
              <p:cNvSpPr txBox="1"/>
              <p:nvPr/>
            </p:nvSpPr>
            <p:spPr>
              <a:xfrm>
                <a:off x="5529219" y="2292640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2</a:t>
                </a:r>
              </a:p>
            </p:txBody>
          </p:sp>
          <p:sp>
            <p:nvSpPr>
              <p:cNvPr id="33" name="CaixaDeTexto 32"/>
              <p:cNvSpPr txBox="1"/>
              <p:nvPr/>
            </p:nvSpPr>
            <p:spPr>
              <a:xfrm>
                <a:off x="5731988" y="2057669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3</a:t>
                </a:r>
              </a:p>
            </p:txBody>
          </p:sp>
          <p:sp>
            <p:nvSpPr>
              <p:cNvPr id="37" name="CaixaDeTexto 36"/>
              <p:cNvSpPr txBox="1"/>
              <p:nvPr/>
            </p:nvSpPr>
            <p:spPr>
              <a:xfrm>
                <a:off x="5842760" y="1858418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4</a:t>
                </a:r>
              </a:p>
            </p:txBody>
          </p:sp>
        </p:grpSp>
      </p:grpSp>
      <p:grpSp>
        <p:nvGrpSpPr>
          <p:cNvPr id="41" name="Agrupar 40"/>
          <p:cNvGrpSpPr/>
          <p:nvPr/>
        </p:nvGrpSpPr>
        <p:grpSpPr>
          <a:xfrm>
            <a:off x="1257300" y="4120688"/>
            <a:ext cx="5933017" cy="1420052"/>
            <a:chOff x="1106690" y="1858418"/>
            <a:chExt cx="5933017" cy="1420052"/>
          </a:xfrm>
        </p:grpSpPr>
        <p:grpSp>
          <p:nvGrpSpPr>
            <p:cNvPr id="42" name="Agrupar 41"/>
            <p:cNvGrpSpPr/>
            <p:nvPr/>
          </p:nvGrpSpPr>
          <p:grpSpPr>
            <a:xfrm>
              <a:off x="1106690" y="1878766"/>
              <a:ext cx="1648233" cy="1399704"/>
              <a:chOff x="1106690" y="1878766"/>
              <a:chExt cx="1648233" cy="1399704"/>
            </a:xfrm>
          </p:grpSpPr>
          <p:grpSp>
            <p:nvGrpSpPr>
              <p:cNvPr id="65" name="Agrupar 64"/>
              <p:cNvGrpSpPr/>
              <p:nvPr/>
            </p:nvGrpSpPr>
            <p:grpSpPr>
              <a:xfrm>
                <a:off x="1154723" y="1933866"/>
                <a:ext cx="1600200" cy="1344604"/>
                <a:chOff x="1154723" y="1933866"/>
                <a:chExt cx="1600200" cy="1344604"/>
              </a:xfrm>
            </p:grpSpPr>
            <p:sp>
              <p:nvSpPr>
                <p:cNvPr id="70" name="Retângulo 69"/>
                <p:cNvSpPr/>
                <p:nvPr/>
              </p:nvSpPr>
              <p:spPr>
                <a:xfrm>
                  <a:off x="1611923" y="1933866"/>
                  <a:ext cx="1143000" cy="6770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1" name="Retângulo 70"/>
                <p:cNvSpPr/>
                <p:nvPr/>
              </p:nvSpPr>
              <p:spPr>
                <a:xfrm>
                  <a:off x="1459523" y="2100571"/>
                  <a:ext cx="1143000" cy="6770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2" name="Retângulo 71"/>
                <p:cNvSpPr/>
                <p:nvPr/>
              </p:nvSpPr>
              <p:spPr>
                <a:xfrm>
                  <a:off x="1307123" y="2355722"/>
                  <a:ext cx="1143000" cy="6770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3" name="Retângulo 72"/>
                <p:cNvSpPr/>
                <p:nvPr/>
              </p:nvSpPr>
              <p:spPr>
                <a:xfrm>
                  <a:off x="1154723" y="2601463"/>
                  <a:ext cx="1143000" cy="677007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74" name="CaixaDeTexto 73"/>
                <p:cNvSpPr txBox="1"/>
                <p:nvPr/>
              </p:nvSpPr>
              <p:spPr>
                <a:xfrm>
                  <a:off x="1307123" y="2850843"/>
                  <a:ext cx="7854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nome</a:t>
                  </a:r>
                </a:p>
              </p:txBody>
            </p:sp>
          </p:grpSp>
          <p:sp>
            <p:nvSpPr>
              <p:cNvPr id="66" name="CaixaDeTexto 65"/>
              <p:cNvSpPr txBox="1"/>
              <p:nvPr/>
            </p:nvSpPr>
            <p:spPr>
              <a:xfrm>
                <a:off x="1106690" y="2585161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aluno 2</a:t>
                </a:r>
              </a:p>
            </p:txBody>
          </p:sp>
          <p:sp>
            <p:nvSpPr>
              <p:cNvPr id="67" name="CaixaDeTexto 66"/>
              <p:cNvSpPr txBox="1"/>
              <p:nvPr/>
            </p:nvSpPr>
            <p:spPr>
              <a:xfrm>
                <a:off x="1250147" y="2322470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>
                    <a:solidFill>
                      <a:srgbClr val="FF0000"/>
                    </a:solidFill>
                  </a:rPr>
                  <a:t>aluno 1</a:t>
                </a:r>
              </a:p>
            </p:txBody>
          </p:sp>
          <p:sp>
            <p:nvSpPr>
              <p:cNvPr id="68" name="CaixaDeTexto 67"/>
              <p:cNvSpPr txBox="1"/>
              <p:nvPr/>
            </p:nvSpPr>
            <p:spPr>
              <a:xfrm>
                <a:off x="1441492" y="2078293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3</a:t>
                </a:r>
              </a:p>
            </p:txBody>
          </p:sp>
          <p:sp>
            <p:nvSpPr>
              <p:cNvPr id="69" name="CaixaDeTexto 68"/>
              <p:cNvSpPr txBox="1"/>
              <p:nvPr/>
            </p:nvSpPr>
            <p:spPr>
              <a:xfrm>
                <a:off x="1567467" y="1878766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4</a:t>
                </a:r>
              </a:p>
            </p:txBody>
          </p:sp>
        </p:grpSp>
        <p:grpSp>
          <p:nvGrpSpPr>
            <p:cNvPr id="43" name="Agrupar 42"/>
            <p:cNvGrpSpPr/>
            <p:nvPr/>
          </p:nvGrpSpPr>
          <p:grpSpPr>
            <a:xfrm>
              <a:off x="3412010" y="1881317"/>
              <a:ext cx="1637705" cy="1397153"/>
              <a:chOff x="3412010" y="1881317"/>
              <a:chExt cx="1637705" cy="1397153"/>
            </a:xfrm>
          </p:grpSpPr>
          <p:grpSp>
            <p:nvGrpSpPr>
              <p:cNvPr id="55" name="Agrupar 54"/>
              <p:cNvGrpSpPr/>
              <p:nvPr/>
            </p:nvGrpSpPr>
            <p:grpSpPr>
              <a:xfrm>
                <a:off x="3449515" y="1933866"/>
                <a:ext cx="1600200" cy="1344604"/>
                <a:chOff x="1154723" y="1933866"/>
                <a:chExt cx="1600200" cy="1344604"/>
              </a:xfrm>
            </p:grpSpPr>
            <p:sp>
              <p:nvSpPr>
                <p:cNvPr id="60" name="Retângulo 59"/>
                <p:cNvSpPr/>
                <p:nvPr/>
              </p:nvSpPr>
              <p:spPr>
                <a:xfrm>
                  <a:off x="1611923" y="1933866"/>
                  <a:ext cx="1143000" cy="6770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1" name="Retângulo 60"/>
                <p:cNvSpPr/>
                <p:nvPr/>
              </p:nvSpPr>
              <p:spPr>
                <a:xfrm>
                  <a:off x="1459523" y="2100571"/>
                  <a:ext cx="1143000" cy="6770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2" name="Retângulo 61"/>
                <p:cNvSpPr/>
                <p:nvPr/>
              </p:nvSpPr>
              <p:spPr>
                <a:xfrm>
                  <a:off x="1307123" y="2355722"/>
                  <a:ext cx="1143000" cy="6770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3" name="Retângulo 62"/>
                <p:cNvSpPr/>
                <p:nvPr/>
              </p:nvSpPr>
              <p:spPr>
                <a:xfrm>
                  <a:off x="1154723" y="2601463"/>
                  <a:ext cx="1143000" cy="677007"/>
                </a:xfrm>
                <a:prstGeom prst="rect">
                  <a:avLst/>
                </a:prstGeom>
                <a:solidFill>
                  <a:srgbClr val="FFC000"/>
                </a:solidFill>
                <a:ln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64" name="CaixaDeTexto 63"/>
                <p:cNvSpPr txBox="1"/>
                <p:nvPr/>
              </p:nvSpPr>
              <p:spPr>
                <a:xfrm>
                  <a:off x="1322796" y="2871611"/>
                  <a:ext cx="7854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idade</a:t>
                  </a:r>
                </a:p>
              </p:txBody>
            </p:sp>
          </p:grpSp>
          <p:sp>
            <p:nvSpPr>
              <p:cNvPr id="56" name="CaixaDeTexto 55"/>
              <p:cNvSpPr txBox="1"/>
              <p:nvPr/>
            </p:nvSpPr>
            <p:spPr>
              <a:xfrm>
                <a:off x="3412010" y="2596992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1</a:t>
                </a:r>
              </a:p>
            </p:txBody>
          </p:sp>
          <p:sp>
            <p:nvSpPr>
              <p:cNvPr id="57" name="CaixaDeTexto 56"/>
              <p:cNvSpPr txBox="1"/>
              <p:nvPr/>
            </p:nvSpPr>
            <p:spPr>
              <a:xfrm>
                <a:off x="3553036" y="2315597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2</a:t>
                </a:r>
              </a:p>
            </p:txBody>
          </p:sp>
          <p:sp>
            <p:nvSpPr>
              <p:cNvPr id="58" name="CaixaDeTexto 57"/>
              <p:cNvSpPr txBox="1"/>
              <p:nvPr/>
            </p:nvSpPr>
            <p:spPr>
              <a:xfrm>
                <a:off x="3717755" y="2072417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3</a:t>
                </a:r>
              </a:p>
            </p:txBody>
          </p:sp>
          <p:sp>
            <p:nvSpPr>
              <p:cNvPr id="59" name="CaixaDeTexto 58"/>
              <p:cNvSpPr txBox="1"/>
              <p:nvPr/>
            </p:nvSpPr>
            <p:spPr>
              <a:xfrm>
                <a:off x="3858678" y="1881317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4</a:t>
                </a:r>
              </a:p>
            </p:txBody>
          </p:sp>
        </p:grpSp>
        <p:grpSp>
          <p:nvGrpSpPr>
            <p:cNvPr id="44" name="Agrupar 43"/>
            <p:cNvGrpSpPr/>
            <p:nvPr/>
          </p:nvGrpSpPr>
          <p:grpSpPr>
            <a:xfrm>
              <a:off x="5409355" y="1858418"/>
              <a:ext cx="1630352" cy="1404810"/>
              <a:chOff x="5409355" y="1858418"/>
              <a:chExt cx="1630352" cy="1404810"/>
            </a:xfrm>
          </p:grpSpPr>
          <p:grpSp>
            <p:nvGrpSpPr>
              <p:cNvPr id="45" name="Agrupar 44"/>
              <p:cNvGrpSpPr/>
              <p:nvPr/>
            </p:nvGrpSpPr>
            <p:grpSpPr>
              <a:xfrm>
                <a:off x="5439507" y="1918624"/>
                <a:ext cx="1600200" cy="1344604"/>
                <a:chOff x="1154723" y="1933866"/>
                <a:chExt cx="1600200" cy="1344604"/>
              </a:xfrm>
            </p:grpSpPr>
            <p:sp>
              <p:nvSpPr>
                <p:cNvPr id="50" name="Retângulo 49"/>
                <p:cNvSpPr/>
                <p:nvPr/>
              </p:nvSpPr>
              <p:spPr>
                <a:xfrm>
                  <a:off x="1611923" y="1933866"/>
                  <a:ext cx="1143000" cy="67700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1" name="Retângulo 50"/>
                <p:cNvSpPr/>
                <p:nvPr/>
              </p:nvSpPr>
              <p:spPr>
                <a:xfrm>
                  <a:off x="1459523" y="2100571"/>
                  <a:ext cx="1143000" cy="67700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2" name="Retângulo 51"/>
                <p:cNvSpPr/>
                <p:nvPr/>
              </p:nvSpPr>
              <p:spPr>
                <a:xfrm>
                  <a:off x="1307123" y="2355722"/>
                  <a:ext cx="1143000" cy="67700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3" name="Retângulo 52"/>
                <p:cNvSpPr/>
                <p:nvPr/>
              </p:nvSpPr>
              <p:spPr>
                <a:xfrm>
                  <a:off x="1154723" y="2601463"/>
                  <a:ext cx="1143000" cy="677007"/>
                </a:xfrm>
                <a:prstGeom prst="rect">
                  <a:avLst/>
                </a:prstGeom>
                <a:solidFill>
                  <a:schemeClr val="accent3">
                    <a:lumMod val="40000"/>
                    <a:lumOff val="60000"/>
                  </a:schemeClr>
                </a:solidFill>
                <a:ln>
                  <a:solidFill>
                    <a:srgbClr val="00B050"/>
                  </a:solidFill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54" name="CaixaDeTexto 53"/>
                <p:cNvSpPr txBox="1"/>
                <p:nvPr/>
              </p:nvSpPr>
              <p:spPr>
                <a:xfrm>
                  <a:off x="1333500" y="2859301"/>
                  <a:ext cx="78544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pt-BR" dirty="0"/>
                    <a:t>nota</a:t>
                  </a:r>
                </a:p>
              </p:txBody>
            </p:sp>
          </p:grpSp>
          <p:sp>
            <p:nvSpPr>
              <p:cNvPr id="46" name="CaixaDeTexto 45"/>
              <p:cNvSpPr txBox="1"/>
              <p:nvPr/>
            </p:nvSpPr>
            <p:spPr>
              <a:xfrm>
                <a:off x="5409355" y="2577429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1</a:t>
                </a:r>
              </a:p>
            </p:txBody>
          </p:sp>
          <p:sp>
            <p:nvSpPr>
              <p:cNvPr id="47" name="CaixaDeTexto 46"/>
              <p:cNvSpPr txBox="1"/>
              <p:nvPr/>
            </p:nvSpPr>
            <p:spPr>
              <a:xfrm>
                <a:off x="5529219" y="2292640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2</a:t>
                </a:r>
              </a:p>
            </p:txBody>
          </p:sp>
          <p:sp>
            <p:nvSpPr>
              <p:cNvPr id="48" name="CaixaDeTexto 47"/>
              <p:cNvSpPr txBox="1"/>
              <p:nvPr/>
            </p:nvSpPr>
            <p:spPr>
              <a:xfrm>
                <a:off x="5731988" y="2057669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3</a:t>
                </a:r>
              </a:p>
            </p:txBody>
          </p:sp>
          <p:sp>
            <p:nvSpPr>
              <p:cNvPr id="49" name="CaixaDeTexto 48"/>
              <p:cNvSpPr txBox="1"/>
              <p:nvPr/>
            </p:nvSpPr>
            <p:spPr>
              <a:xfrm>
                <a:off x="5842760" y="1858418"/>
                <a:ext cx="106560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200" dirty="0"/>
                  <a:t>aluno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934885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 marL="342900" indent="-342900" algn="ctr"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B0F0"/>
                </a:solidFill>
              </a:rPr>
              <a:t>O problema de agrupar dados desiguais em C é resolvido pelo uso de estruturas</a:t>
            </a:r>
          </a:p>
          <a:p>
            <a:pPr algn="ctr"/>
            <a:endParaRPr lang="pt-BR" sz="2000" dirty="0">
              <a:solidFill>
                <a:srgbClr val="00B0F0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Uma estrutura é uma </a:t>
            </a:r>
            <a:r>
              <a:rPr lang="pt-BR" b="1" dirty="0">
                <a:solidFill>
                  <a:srgbClr val="00B0F0"/>
                </a:solidFill>
              </a:rPr>
              <a:t>coleção</a:t>
            </a:r>
            <a:r>
              <a:rPr lang="pt-BR" dirty="0"/>
              <a:t> de </a:t>
            </a:r>
            <a:r>
              <a:rPr lang="pt-BR" b="1" dirty="0">
                <a:solidFill>
                  <a:srgbClr val="00B0F0"/>
                </a:solidFill>
              </a:rPr>
              <a:t>uma ou mais variáveis</a:t>
            </a:r>
            <a:r>
              <a:rPr lang="pt-BR" dirty="0"/>
              <a:t>, possivelmente de </a:t>
            </a:r>
            <a:r>
              <a:rPr lang="pt-BR" b="1" dirty="0">
                <a:solidFill>
                  <a:srgbClr val="00B0F0"/>
                </a:solidFill>
              </a:rPr>
              <a:t>tipos diferentes</a:t>
            </a:r>
            <a:r>
              <a:rPr lang="pt-BR" dirty="0"/>
              <a:t>, colocadas juntas sob um </a:t>
            </a:r>
            <a:r>
              <a:rPr lang="pt-BR" b="1" dirty="0">
                <a:solidFill>
                  <a:srgbClr val="00B0F0"/>
                </a:solidFill>
              </a:rPr>
              <a:t>único nome</a:t>
            </a:r>
            <a:r>
              <a:rPr lang="pt-BR" dirty="0"/>
              <a:t>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Estruturas são chamadas "</a:t>
            </a:r>
            <a:r>
              <a:rPr lang="pt-BR" b="1" dirty="0">
                <a:solidFill>
                  <a:srgbClr val="00B0F0"/>
                </a:solidFill>
              </a:rPr>
              <a:t>registros</a:t>
            </a:r>
            <a:r>
              <a:rPr lang="pt-BR" dirty="0"/>
              <a:t>" em algumas linguagens.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endParaRPr lang="pt-BR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/>
              <a:t>É uma outra maneira de representação de dados em C, que servirá para a elaboração de um arquivo de dados na memória acessado através de uma lista encadeada.</a:t>
            </a:r>
          </a:p>
          <a:p>
            <a:pPr algn="just"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81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pt-BR" sz="2500" dirty="0"/>
              <a:t>Exemplo:</a:t>
            </a:r>
          </a:p>
          <a:p>
            <a:pPr lvl="0"/>
            <a:endParaRPr lang="pt-BR" dirty="0"/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  <p:grpSp>
        <p:nvGrpSpPr>
          <p:cNvPr id="32" name="Agrupar 31"/>
          <p:cNvGrpSpPr/>
          <p:nvPr/>
        </p:nvGrpSpPr>
        <p:grpSpPr>
          <a:xfrm>
            <a:off x="5804098" y="2165192"/>
            <a:ext cx="2055960" cy="1573874"/>
            <a:chOff x="4290619" y="1216473"/>
            <a:chExt cx="2055960" cy="1573874"/>
          </a:xfrm>
        </p:grpSpPr>
        <p:grpSp>
          <p:nvGrpSpPr>
            <p:cNvPr id="2" name="Agrupar 1"/>
            <p:cNvGrpSpPr/>
            <p:nvPr/>
          </p:nvGrpSpPr>
          <p:grpSpPr>
            <a:xfrm>
              <a:off x="4846023" y="1216473"/>
              <a:ext cx="1500556" cy="1034095"/>
              <a:chOff x="1055076" y="3060241"/>
              <a:chExt cx="1500556" cy="1034095"/>
            </a:xfrm>
          </p:grpSpPr>
          <p:sp>
            <p:nvSpPr>
              <p:cNvPr id="20" name="Retângulo 19"/>
              <p:cNvSpPr/>
              <p:nvPr/>
            </p:nvSpPr>
            <p:spPr>
              <a:xfrm>
                <a:off x="1497621" y="3060241"/>
                <a:ext cx="1058011" cy="677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/>
              <p:cNvSpPr/>
              <p:nvPr/>
            </p:nvSpPr>
            <p:spPr>
              <a:xfrm>
                <a:off x="1233854" y="3221201"/>
                <a:ext cx="1143000" cy="677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Retângulo 7"/>
              <p:cNvSpPr/>
              <p:nvPr/>
            </p:nvSpPr>
            <p:spPr>
              <a:xfrm>
                <a:off x="1055076" y="3417329"/>
                <a:ext cx="1143000" cy="677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24" name="Agrupar 23"/>
            <p:cNvGrpSpPr/>
            <p:nvPr/>
          </p:nvGrpSpPr>
          <p:grpSpPr>
            <a:xfrm>
              <a:off x="4290619" y="1766045"/>
              <a:ext cx="1484460" cy="1024302"/>
              <a:chOff x="1071172" y="3060241"/>
              <a:chExt cx="1484460" cy="1024302"/>
            </a:xfrm>
          </p:grpSpPr>
          <p:sp>
            <p:nvSpPr>
              <p:cNvPr id="25" name="Retângulo 24"/>
              <p:cNvSpPr/>
              <p:nvPr/>
            </p:nvSpPr>
            <p:spPr>
              <a:xfrm>
                <a:off x="1497621" y="3060241"/>
                <a:ext cx="1058011" cy="677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/>
              <p:cNvSpPr/>
              <p:nvPr/>
            </p:nvSpPr>
            <p:spPr>
              <a:xfrm>
                <a:off x="1233854" y="3221201"/>
                <a:ext cx="1143000" cy="677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/>
              <p:cNvSpPr/>
              <p:nvPr/>
            </p:nvSpPr>
            <p:spPr>
              <a:xfrm>
                <a:off x="1071172" y="3407536"/>
                <a:ext cx="1143000" cy="67700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3" name="CaixaDeTexto 32"/>
          <p:cNvSpPr txBox="1"/>
          <p:nvPr/>
        </p:nvSpPr>
        <p:spPr>
          <a:xfrm>
            <a:off x="3353157" y="3034443"/>
            <a:ext cx="118477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Membros de estrutura</a:t>
            </a:r>
          </a:p>
        </p:txBody>
      </p:sp>
      <p:sp>
        <p:nvSpPr>
          <p:cNvPr id="45" name="Retângulo 44"/>
          <p:cNvSpPr/>
          <p:nvPr/>
        </p:nvSpPr>
        <p:spPr>
          <a:xfrm>
            <a:off x="520024" y="5447105"/>
            <a:ext cx="74207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ctr"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pt-BR" b="1" dirty="0">
                <a:solidFill>
                  <a:srgbClr val="00B0F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Uma estrutura consiste de um certo número de dados, chamados membros da estrutura, que não necessitam ser de mesmo tipo, agrupados juntos.</a:t>
            </a:r>
            <a:endParaRPr lang="pt-BR" sz="1200" dirty="0">
              <a:solidFill>
                <a:srgbClr val="00B0F0"/>
              </a:solidFill>
              <a:effectLst/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Agrupar 4"/>
          <p:cNvGrpSpPr/>
          <p:nvPr/>
        </p:nvGrpSpPr>
        <p:grpSpPr>
          <a:xfrm>
            <a:off x="628945" y="1951469"/>
            <a:ext cx="2221096" cy="2760784"/>
            <a:chOff x="785422" y="1503486"/>
            <a:chExt cx="2221096" cy="2760784"/>
          </a:xfrm>
        </p:grpSpPr>
        <p:sp>
          <p:nvSpPr>
            <p:cNvPr id="34" name="Retângulo 33"/>
            <p:cNvSpPr/>
            <p:nvPr/>
          </p:nvSpPr>
          <p:spPr>
            <a:xfrm>
              <a:off x="785422" y="1503486"/>
              <a:ext cx="2221096" cy="276078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tângulo 36"/>
            <p:cNvSpPr/>
            <p:nvPr/>
          </p:nvSpPr>
          <p:spPr>
            <a:xfrm>
              <a:off x="1267425" y="1930871"/>
              <a:ext cx="1143000" cy="677007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1480685" y="2045707"/>
              <a:ext cx="78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nome</a:t>
              </a:r>
            </a:p>
          </p:txBody>
        </p:sp>
        <p:sp>
          <p:nvSpPr>
            <p:cNvPr id="40" name="Retângulo 39"/>
            <p:cNvSpPr/>
            <p:nvPr/>
          </p:nvSpPr>
          <p:spPr>
            <a:xfrm>
              <a:off x="1267425" y="2703121"/>
              <a:ext cx="1143000" cy="677007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/>
            <p:cNvSpPr txBox="1"/>
            <p:nvPr/>
          </p:nvSpPr>
          <p:spPr>
            <a:xfrm>
              <a:off x="1480685" y="2820714"/>
              <a:ext cx="78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idade</a:t>
              </a:r>
            </a:p>
          </p:txBody>
        </p:sp>
        <p:sp>
          <p:nvSpPr>
            <p:cNvPr id="44" name="Retângulo 43"/>
            <p:cNvSpPr/>
            <p:nvPr/>
          </p:nvSpPr>
          <p:spPr>
            <a:xfrm>
              <a:off x="1261424" y="3475371"/>
              <a:ext cx="1143000" cy="677007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CaixaDeTexto 46"/>
            <p:cNvSpPr txBox="1"/>
            <p:nvPr/>
          </p:nvSpPr>
          <p:spPr>
            <a:xfrm>
              <a:off x="1480685" y="3629208"/>
              <a:ext cx="7854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nota</a:t>
              </a:r>
            </a:p>
          </p:txBody>
        </p:sp>
        <p:sp>
          <p:nvSpPr>
            <p:cNvPr id="48" name="CaixaDeTexto 47"/>
            <p:cNvSpPr txBox="1"/>
            <p:nvPr/>
          </p:nvSpPr>
          <p:spPr>
            <a:xfrm>
              <a:off x="868700" y="1532543"/>
              <a:ext cx="106560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aluno 1</a:t>
              </a:r>
            </a:p>
          </p:txBody>
        </p:sp>
      </p:grpSp>
      <p:sp>
        <p:nvSpPr>
          <p:cNvPr id="49" name="CaixaDeTexto 48"/>
          <p:cNvSpPr txBox="1"/>
          <p:nvPr/>
        </p:nvSpPr>
        <p:spPr>
          <a:xfrm>
            <a:off x="5762221" y="3022467"/>
            <a:ext cx="1065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aluno 1</a:t>
            </a:r>
          </a:p>
        </p:txBody>
      </p:sp>
      <p:sp>
        <p:nvSpPr>
          <p:cNvPr id="50" name="CaixaDeTexto 49"/>
          <p:cNvSpPr txBox="1"/>
          <p:nvPr/>
        </p:nvSpPr>
        <p:spPr>
          <a:xfrm>
            <a:off x="5931937" y="2839982"/>
            <a:ext cx="1065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aluno 2</a:t>
            </a:r>
          </a:p>
        </p:txBody>
      </p:sp>
      <p:sp>
        <p:nvSpPr>
          <p:cNvPr id="51" name="CaixaDeTexto 50"/>
          <p:cNvSpPr txBox="1"/>
          <p:nvPr/>
        </p:nvSpPr>
        <p:spPr>
          <a:xfrm>
            <a:off x="6172259" y="2658367"/>
            <a:ext cx="1065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aluno 3</a:t>
            </a:r>
          </a:p>
        </p:txBody>
      </p:sp>
      <p:sp>
        <p:nvSpPr>
          <p:cNvPr id="57" name="CaixaDeTexto 56"/>
          <p:cNvSpPr txBox="1"/>
          <p:nvPr/>
        </p:nvSpPr>
        <p:spPr>
          <a:xfrm>
            <a:off x="6755754" y="2115606"/>
            <a:ext cx="10656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aluno n</a:t>
            </a:r>
          </a:p>
        </p:txBody>
      </p:sp>
      <p:grpSp>
        <p:nvGrpSpPr>
          <p:cNvPr id="6" name="Agrupar 5"/>
          <p:cNvGrpSpPr/>
          <p:nvPr/>
        </p:nvGrpSpPr>
        <p:grpSpPr>
          <a:xfrm>
            <a:off x="6406394" y="3167134"/>
            <a:ext cx="263771" cy="503084"/>
            <a:chOff x="3428998" y="2041147"/>
            <a:chExt cx="263771" cy="503084"/>
          </a:xfrm>
        </p:grpSpPr>
        <p:sp>
          <p:nvSpPr>
            <p:cNvPr id="59" name="Retângulo 58"/>
            <p:cNvSpPr/>
            <p:nvPr/>
          </p:nvSpPr>
          <p:spPr>
            <a:xfrm>
              <a:off x="3428999" y="2041147"/>
              <a:ext cx="263770" cy="8906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Retângulo 59"/>
            <p:cNvSpPr/>
            <p:nvPr/>
          </p:nvSpPr>
          <p:spPr>
            <a:xfrm>
              <a:off x="3428999" y="2233246"/>
              <a:ext cx="263770" cy="92906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Retângulo 60"/>
            <p:cNvSpPr/>
            <p:nvPr/>
          </p:nvSpPr>
          <p:spPr>
            <a:xfrm flipH="1" flipV="1">
              <a:off x="3428998" y="2443146"/>
              <a:ext cx="263770" cy="101085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cxnSp>
        <p:nvCxnSpPr>
          <p:cNvPr id="9" name="Conector reto 8"/>
          <p:cNvCxnSpPr>
            <a:stCxn id="37" idx="3"/>
          </p:cNvCxnSpPr>
          <p:nvPr/>
        </p:nvCxnSpPr>
        <p:spPr>
          <a:xfrm>
            <a:off x="2253948" y="2717358"/>
            <a:ext cx="1087129" cy="285801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Conector reto 61"/>
          <p:cNvCxnSpPr>
            <a:stCxn id="40" idx="3"/>
            <a:endCxn id="33" idx="1"/>
          </p:cNvCxnSpPr>
          <p:nvPr/>
        </p:nvCxnSpPr>
        <p:spPr>
          <a:xfrm>
            <a:off x="2253948" y="3489608"/>
            <a:ext cx="1099209" cy="650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Conector reto 62"/>
          <p:cNvCxnSpPr/>
          <p:nvPr/>
        </p:nvCxnSpPr>
        <p:spPr>
          <a:xfrm flipV="1">
            <a:off x="2254716" y="3994819"/>
            <a:ext cx="1093130" cy="26432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815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57200" y="1177855"/>
            <a:ext cx="8229600" cy="5205104"/>
          </a:xfrm>
        </p:spPr>
        <p:txBody>
          <a:bodyPr>
            <a:normAutofit fontScale="92500" lnSpcReduction="20000"/>
          </a:bodyPr>
          <a:lstStyle/>
          <a:p>
            <a:r>
              <a:rPr lang="pt-BR" b="1" dirty="0">
                <a:solidFill>
                  <a:srgbClr val="00B0F0"/>
                </a:solidFill>
              </a:rPr>
              <a:t>Definindo um Tipo Estrutura</a:t>
            </a:r>
          </a:p>
          <a:p>
            <a:pPr algn="just"/>
            <a:r>
              <a:rPr lang="pt-BR" dirty="0"/>
              <a:t>Primeiro, devemos definir o tipo da estrutura que queremos criar. Uma estrutura pode conter qualquer número de membros de diferentes tipos. O programa deve avisar o compilador de como é formada uma estrutura antes de seu uso.</a:t>
            </a:r>
          </a:p>
          <a:p>
            <a:endParaRPr lang="pt-BR" b="1" dirty="0"/>
          </a:p>
          <a:p>
            <a:r>
              <a:rPr lang="pt-BR" b="1" dirty="0"/>
              <a:t>sintaxe:</a:t>
            </a:r>
            <a:endParaRPr lang="pt-BR" dirty="0"/>
          </a:p>
          <a:p>
            <a:r>
              <a:rPr lang="pt-BR" dirty="0" err="1"/>
              <a:t>struct</a:t>
            </a:r>
            <a:r>
              <a:rPr lang="pt-BR" dirty="0"/>
              <a:t>	   </a:t>
            </a:r>
            <a:r>
              <a:rPr lang="pt-BR" dirty="0" err="1"/>
              <a:t>nome_estrutura</a:t>
            </a:r>
            <a:r>
              <a:rPr lang="pt-BR" dirty="0"/>
              <a:t>{</a:t>
            </a:r>
          </a:p>
          <a:p>
            <a:r>
              <a:rPr lang="pt-BR" dirty="0"/>
              <a:t>	</a:t>
            </a:r>
            <a:r>
              <a:rPr lang="pt-BR" dirty="0" err="1"/>
              <a:t>membros_estrutura</a:t>
            </a:r>
            <a:r>
              <a:rPr lang="pt-BR" dirty="0"/>
              <a:t>;</a:t>
            </a:r>
          </a:p>
          <a:p>
            <a:r>
              <a:rPr lang="pt-BR" dirty="0"/>
              <a:t>	};</a:t>
            </a:r>
          </a:p>
          <a:p>
            <a:endParaRPr lang="pt-BR" dirty="0"/>
          </a:p>
          <a:p>
            <a:r>
              <a:rPr lang="pt-BR" dirty="0"/>
              <a:t>onde:</a:t>
            </a:r>
          </a:p>
          <a:p>
            <a:r>
              <a:rPr lang="pt-BR" b="1" dirty="0" err="1"/>
              <a:t>nome_estrutura</a:t>
            </a:r>
            <a:r>
              <a:rPr lang="pt-BR" dirty="0"/>
              <a:t> – rótulo ou etiqueta da estrutura, segue as mesmas regras de nomes de variáveis.</a:t>
            </a:r>
          </a:p>
          <a:p>
            <a:r>
              <a:rPr lang="pt-BR" b="1" dirty="0" err="1"/>
              <a:t>membros_estrutura</a:t>
            </a:r>
            <a:r>
              <a:rPr lang="pt-BR" dirty="0"/>
              <a:t> – lista de variáveis, contém o tipo e o nome de cada variável da estrutura.</a:t>
            </a:r>
          </a:p>
          <a:p>
            <a:pPr>
              <a:lnSpc>
                <a:spcPct val="150000"/>
              </a:lnSpc>
            </a:pPr>
            <a:endParaRPr lang="pt-BR" sz="25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2000" dirty="0"/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317376" y="26063"/>
            <a:ext cx="8509247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ctr" defTabSz="342892">
              <a:spcBef>
                <a:spcPct val="0"/>
              </a:spcBef>
              <a:defRPr/>
            </a:pPr>
            <a:r>
              <a:rPr lang="pt-BR" sz="4000" dirty="0">
                <a:solidFill>
                  <a:srgbClr val="00457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Estruturas</a:t>
            </a:r>
            <a:endParaRPr kumimoji="0" lang="pt-BR" sz="4000" b="0" i="0" u="none" strike="noStrike" kern="1200" cap="none" spc="0" normalizeH="0" baseline="0" noProof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uLnTx/>
              <a:uFillTx/>
              <a:latin typeface="Arial" pitchFamily="34" charset="0"/>
              <a:ea typeface="+mj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5074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5594</TotalTime>
  <Words>3240</Words>
  <Application>Microsoft Office PowerPoint</Application>
  <PresentationFormat>On-screen Show (4:3)</PresentationFormat>
  <Paragraphs>630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Arial</vt:lpstr>
      <vt:lpstr>Calibri</vt:lpstr>
      <vt:lpstr>Courier New</vt:lpstr>
      <vt:lpstr>Symbol</vt:lpstr>
      <vt:lpstr>Times New Roman</vt:lpstr>
      <vt:lpstr>Wingdings</vt:lpstr>
      <vt:lpstr>Office Theme</vt:lpstr>
      <vt:lpstr>PowerPoint Presentation</vt:lpstr>
      <vt:lpstr>PROGRAMAÇÃO ESTRUTURADA  - TEORIA</vt:lpstr>
      <vt:lpstr>PROGRAMAÇÃO ESTRUTURADA  - TEORIA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Resumo</vt:lpstr>
      <vt:lpstr>PowerPoint Presentation</vt:lpstr>
      <vt:lpstr>PowerPoint Presentation</vt:lpstr>
    </vt:vector>
  </TitlesOfParts>
  <Company>Atua Agencia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Atua</dc:creator>
  <cp:lastModifiedBy>Andrea Braga</cp:lastModifiedBy>
  <cp:revision>465</cp:revision>
  <cp:lastPrinted>2018-08-03T17:29:08Z</cp:lastPrinted>
  <dcterms:created xsi:type="dcterms:W3CDTF">2018-05-02T13:00:32Z</dcterms:created>
  <dcterms:modified xsi:type="dcterms:W3CDTF">2021-10-13T22:30:27Z</dcterms:modified>
</cp:coreProperties>
</file>