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8"/>
  </p:notesMasterIdLst>
  <p:sldIdLst>
    <p:sldId id="265" r:id="rId2"/>
    <p:sldId id="268" r:id="rId3"/>
    <p:sldId id="257" r:id="rId4"/>
    <p:sldId id="263" r:id="rId5"/>
    <p:sldId id="267" r:id="rId6"/>
    <p:sldId id="266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AFD6"/>
    <a:srgbClr val="7E4E99"/>
    <a:srgbClr val="543466"/>
    <a:srgbClr val="FFFFFF"/>
    <a:srgbClr val="DADADA"/>
    <a:srgbClr val="EEF5E9"/>
    <a:srgbClr val="5E3A72"/>
    <a:srgbClr val="F2EBF3"/>
    <a:srgbClr val="A379BB"/>
    <a:srgbClr val="DAC9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CD51C-EE37-4321-A7E6-689832C177D4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D113C-6087-4F25-8295-7B87831753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480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972525">
              <a:defRPr/>
            </a:pPr>
            <a:fld id="{177AE0D5-CF54-49F6-B7D2-60C717AE76A4}" type="slidenum">
              <a:rPr lang="en-GB" smtClean="0">
                <a:latin typeface="Arial" pitchFamily="34" charset="0"/>
              </a:rPr>
              <a:pPr defTabSz="972525">
                <a:defRPr/>
              </a:pPr>
              <a:t>1</a:t>
            </a:fld>
            <a:endParaRPr lang="en-GB" dirty="0">
              <a:latin typeface="Arial" pitchFamily="34" charset="0"/>
            </a:endParaRPr>
          </a:p>
        </p:txBody>
      </p:sp>
      <p:sp>
        <p:nvSpPr>
          <p:cNvPr id="2048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1104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6C65-1DD6-4943-96B4-DF3A23BEAF17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975B-4214-4573-8087-141D84E8C5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7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6C65-1DD6-4943-96B4-DF3A23BEAF17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975B-4214-4573-8087-141D84E8C5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561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6C65-1DD6-4943-96B4-DF3A23BEAF17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975B-4214-4573-8087-141D84E8C5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223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bg>
      <p:bgPr>
        <a:gradFill flip="none" rotWithShape="1">
          <a:gsLst>
            <a:gs pos="4000">
              <a:schemeClr val="bg1">
                <a:lumMod val="65000"/>
              </a:schemeClr>
            </a:gs>
            <a:gs pos="86000">
              <a:schemeClr val="bg1"/>
            </a:gs>
            <a:gs pos="1900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5"/>
          <p:cNvSpPr txBox="1">
            <a:spLocks/>
          </p:cNvSpPr>
          <p:nvPr userDrawn="1"/>
        </p:nvSpPr>
        <p:spPr>
          <a:xfrm>
            <a:off x="3247597" y="6437983"/>
            <a:ext cx="482824" cy="262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GB"/>
            </a:defPPr>
            <a:lvl1pPr algn="r">
              <a:defRPr kumimoji="0" sz="1600" b="0" i="1">
                <a:solidFill>
                  <a:srgbClr val="2C0165"/>
                </a:solidFill>
                <a:latin typeface="Palatino Linotype" pitchFamily="18" charset="0"/>
              </a:defRPr>
            </a:lvl1pPr>
          </a:lstStyle>
          <a:p>
            <a:pPr lvl="0" algn="ctr"/>
            <a:fld id="{7B545A4F-E2FF-4D93-9B75-261C9D47377B}" type="slidenum">
              <a:rPr lang="en-GB" sz="1108" noProof="0" smtClean="0"/>
              <a:pPr lvl="0" algn="ctr"/>
              <a:t>‹N°›</a:t>
            </a:fld>
            <a:r>
              <a:rPr lang="en-GB" sz="1108" noProof="0" dirty="0"/>
              <a:t>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>
            <a:lvl1pPr>
              <a:buClr>
                <a:schemeClr val="accent6">
                  <a:lumMod val="75000"/>
                </a:schemeClr>
              </a:buClr>
              <a:buFont typeface="Wingdings 2" pitchFamily="18" charset="2"/>
              <a:buChar char=""/>
              <a:defRPr>
                <a:solidFill>
                  <a:schemeClr val="accent6">
                    <a:lumMod val="50000"/>
                  </a:schemeClr>
                </a:solidFill>
                <a:latin typeface="Calibri" pitchFamily="34" charset="0"/>
              </a:defRPr>
            </a:lvl1pPr>
            <a:lvl2pPr>
              <a:buClr>
                <a:schemeClr val="accent6">
                  <a:lumMod val="75000"/>
                </a:schemeClr>
              </a:buCl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defRPr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defRPr>
            </a:lvl3pPr>
            <a:lvl4pPr>
              <a:buClr>
                <a:schemeClr val="accent6">
                  <a:lumMod val="7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defRPr>
            </a:lvl4pPr>
            <a:lvl5pPr>
              <a:buClr>
                <a:schemeClr val="accent6">
                  <a:lumMod val="7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defRPr>
            </a:lvl5pPr>
          </a:lstStyle>
          <a:p>
            <a:pPr lvl="0" eaLnBrk="1" latinLnBrk="0" hangingPunct="1"/>
            <a:r>
              <a:rPr lang="fr-FR" dirty="0"/>
              <a:t>Cliquez pour modifier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-1"/>
            <a:ext cx="12192000" cy="903518"/>
          </a:xfrm>
          <a:prstGeom prst="rect">
            <a:avLst/>
          </a:prstGeom>
          <a:gradFill>
            <a:gsLst>
              <a:gs pos="10000">
                <a:srgbClr val="3F0165"/>
              </a:gs>
              <a:gs pos="50000">
                <a:srgbClr val="7B3789"/>
              </a:gs>
              <a:gs pos="85000">
                <a:srgbClr val="3F0165"/>
              </a:gs>
            </a:gsLst>
            <a:lin ang="10800000" scaled="0"/>
          </a:gradFill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62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13" name="Groupe 12"/>
          <p:cNvGrpSpPr/>
          <p:nvPr userDrawn="1"/>
        </p:nvGrpSpPr>
        <p:grpSpPr>
          <a:xfrm>
            <a:off x="6970860" y="0"/>
            <a:ext cx="5221141" cy="3684896"/>
            <a:chOff x="4082142" y="0"/>
            <a:chExt cx="5823858" cy="5024806"/>
          </a:xfrm>
          <a:effectLst/>
        </p:grpSpPr>
        <p:pic>
          <p:nvPicPr>
            <p:cNvPr id="10" name="Image 9" descr="Afond_10%.png"/>
            <p:cNvPicPr>
              <a:picLocks noChangeAspect="1"/>
            </p:cNvPicPr>
            <p:nvPr userDrawn="1"/>
          </p:nvPicPr>
          <p:blipFill>
            <a:blip r:embed="rId2" cstate="print"/>
            <a:srcRect t="23830"/>
            <a:stretch>
              <a:fillRect/>
            </a:stretch>
          </p:blipFill>
          <p:spPr>
            <a:xfrm>
              <a:off x="4082143" y="1197429"/>
              <a:ext cx="5823857" cy="3827377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prstMaterial="dkEdge">
              <a:bevelT/>
              <a:bevelB prst="angle"/>
            </a:sp3d>
          </p:spPr>
        </p:pic>
        <p:pic>
          <p:nvPicPr>
            <p:cNvPr id="11" name="Image 10" descr="Afond_10%inversé.png"/>
            <p:cNvPicPr>
              <a:picLocks noChangeAspect="1"/>
            </p:cNvPicPr>
            <p:nvPr userDrawn="1"/>
          </p:nvPicPr>
          <p:blipFill>
            <a:blip r:embed="rId3" cstate="print"/>
            <a:srcRect b="76170"/>
            <a:stretch>
              <a:fillRect/>
            </a:stretch>
          </p:blipFill>
          <p:spPr>
            <a:xfrm>
              <a:off x="4082142" y="0"/>
              <a:ext cx="5823857" cy="1197429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prstMaterial="dkEdge">
              <a:bevelT/>
              <a:bevelB prst="angle"/>
            </a:sp3d>
          </p:spPr>
        </p:pic>
      </p:grpSp>
      <p:cxnSp>
        <p:nvCxnSpPr>
          <p:cNvPr id="15" name="Connecteur droit 14"/>
          <p:cNvCxnSpPr/>
          <p:nvPr userDrawn="1"/>
        </p:nvCxnSpPr>
        <p:spPr>
          <a:xfrm>
            <a:off x="2" y="903517"/>
            <a:ext cx="1219199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space réservé du texte 19"/>
          <p:cNvSpPr>
            <a:spLocks noGrp="1"/>
          </p:cNvSpPr>
          <p:nvPr>
            <p:ph type="body" sz="quarter" idx="13"/>
          </p:nvPr>
        </p:nvSpPr>
        <p:spPr>
          <a:xfrm>
            <a:off x="435424" y="321809"/>
            <a:ext cx="7831016" cy="581708"/>
          </a:xfrm>
          <a:effectLst>
            <a:outerShdw blurRad="76200" dist="139700" dir="1800000" algn="t" rotWithShape="0">
              <a:prstClr val="black">
                <a:alpha val="36000"/>
              </a:prstClr>
            </a:outerShdw>
          </a:effectLst>
        </p:spPr>
        <p:txBody>
          <a:bodyPr/>
          <a:lstStyle>
            <a:lvl1pPr>
              <a:buNone/>
              <a:defRPr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</a:defRPr>
            </a:lvl1pPr>
          </a:lstStyle>
          <a:p>
            <a:pPr lvl="0"/>
            <a:r>
              <a:rPr lang="fr-FR" dirty="0"/>
              <a:t>Cliquez pour modifier</a:t>
            </a:r>
          </a:p>
        </p:txBody>
      </p:sp>
      <p:pic>
        <p:nvPicPr>
          <p:cNvPr id="30" name="Image 29" descr="logo_petit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62220" y="6414240"/>
            <a:ext cx="978040" cy="324485"/>
          </a:xfrm>
          <a:prstGeom prst="rect">
            <a:avLst/>
          </a:prstGeom>
        </p:spPr>
      </p:pic>
      <p:sp>
        <p:nvSpPr>
          <p:cNvPr id="14" name="ZoneTexte 13"/>
          <p:cNvSpPr txBox="1"/>
          <p:nvPr userDrawn="1"/>
        </p:nvSpPr>
        <p:spPr>
          <a:xfrm>
            <a:off x="5537760" y="6437983"/>
            <a:ext cx="6266763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fr-FR" sz="1108" b="0" i="1" kern="1200" dirty="0">
                <a:solidFill>
                  <a:srgbClr val="2C0165"/>
                </a:solidFill>
                <a:latin typeface="Palatino Linotype" pitchFamily="18" charset="0"/>
                <a:ea typeface="+mn-ea"/>
                <a:cs typeface="Arial" charset="0"/>
              </a:rPr>
              <a:t>Nous mettons les données au service de votre stratégie</a:t>
            </a:r>
          </a:p>
        </p:txBody>
      </p:sp>
    </p:spTree>
    <p:extLst>
      <p:ext uri="{BB962C8B-B14F-4D97-AF65-F5344CB8AC3E}">
        <p14:creationId xmlns:p14="http://schemas.microsoft.com/office/powerpoint/2010/main" val="50104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 descr="Afond_10%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42269" y="0"/>
            <a:ext cx="8949732" cy="6273966"/>
          </a:xfrm>
          <a:prstGeom prst="rect">
            <a:avLst/>
          </a:prstGeom>
        </p:spPr>
      </p:pic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7759-B902-45F9-AC4B-79DB89887108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2" name="Groupe 1"/>
          <p:cNvGrpSpPr/>
          <p:nvPr userDrawn="1"/>
        </p:nvGrpSpPr>
        <p:grpSpPr>
          <a:xfrm>
            <a:off x="1127448" y="1528663"/>
            <a:ext cx="5899438" cy="1756321"/>
            <a:chOff x="984834" y="1912981"/>
            <a:chExt cx="5899438" cy="1756321"/>
          </a:xfrm>
        </p:grpSpPr>
        <p:pic>
          <p:nvPicPr>
            <p:cNvPr id="23" name="Image 22" descr="logo_grand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984834" y="1912981"/>
              <a:ext cx="5899438" cy="1756321"/>
            </a:xfrm>
            <a:prstGeom prst="rect">
              <a:avLst/>
            </a:prstGeom>
            <a:effectLst>
              <a:outerShdw blurRad="88900" dist="88900" dir="2700000" algn="tl" rotWithShape="0">
                <a:prstClr val="black">
                  <a:alpha val="31000"/>
                </a:prstClr>
              </a:outerShdw>
            </a:effectLst>
          </p:spPr>
        </p:pic>
        <p:sp>
          <p:nvSpPr>
            <p:cNvPr id="11" name="Rectangle 3"/>
            <p:cNvSpPr>
              <a:spLocks noChangeArrowheads="1"/>
            </p:cNvSpPr>
            <p:nvPr userDrawn="1"/>
          </p:nvSpPr>
          <p:spPr bwMode="auto">
            <a:xfrm>
              <a:off x="2279576" y="3033827"/>
              <a:ext cx="4283545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500" b="0" i="0" u="none" strike="noStrike" cap="none" normalizeH="0" baseline="0" dirty="0">
                  <a:ln>
                    <a:noFill/>
                  </a:ln>
                  <a:solidFill>
                    <a:srgbClr val="7030A0"/>
                  </a:solidFill>
                  <a:effectLst/>
                  <a:latin typeface="Lucida Sans" panose="020B0602040502020204" pitchFamily="34" charset="0"/>
                  <a:ea typeface="Arial Unicode MS" pitchFamily="34" charset="-128"/>
                  <a:cs typeface="Lucida Sans" panose="020B0602040502020204" pitchFamily="34" charset="0"/>
                </a:rPr>
                <a:t>Les données au service de votre     stratégie</a:t>
              </a:r>
              <a:endParaRPr kumimoji="0" lang="fr-FR" sz="1500" b="0" i="0" u="none" strike="noStrike" kern="1200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Lucida Sans" panose="020B0602040502020204" pitchFamily="34" charset="0"/>
                <a:ea typeface="Arial Unicode MS" pitchFamily="34" charset="-128"/>
                <a:cs typeface="Lucida Sans" panose="020B0602040502020204" pitchFamily="34" charset="0"/>
              </a:endParaRPr>
            </a:p>
          </p:txBody>
        </p:sp>
      </p:grpSp>
      <p:sp>
        <p:nvSpPr>
          <p:cNvPr id="13" name="ZoneTexte 12"/>
          <p:cNvSpPr txBox="1"/>
          <p:nvPr userDrawn="1"/>
        </p:nvSpPr>
        <p:spPr>
          <a:xfrm>
            <a:off x="3270916" y="6396338"/>
            <a:ext cx="5800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5E3A72"/>
                </a:solidFill>
                <a:cs typeface="Lucida Sans Unicode" panose="020B0602030504020204" pitchFamily="34" charset="0"/>
              </a:rPr>
              <a:t>Agence </a:t>
            </a:r>
            <a:r>
              <a:rPr lang="fr-FR" sz="1200" dirty="0">
                <a:solidFill>
                  <a:srgbClr val="5E3A72"/>
                </a:solidFill>
                <a:cs typeface="Lucida Sans Unicode" panose="020B0602030504020204" pitchFamily="34" charset="0"/>
              </a:rPr>
              <a:t>Nantes : 10 rue G. Rondeau – 44200 NANTES	Tél : 02 28 01 97 </a:t>
            </a:r>
            <a:r>
              <a:rPr lang="fr-FR" sz="1200" dirty="0" smtClean="0">
                <a:solidFill>
                  <a:srgbClr val="5E3A72"/>
                </a:solidFill>
                <a:cs typeface="Lucida Sans Unicode" panose="020B0602030504020204" pitchFamily="34" charset="0"/>
              </a:rPr>
              <a:t>62</a:t>
            </a:r>
          </a:p>
          <a:p>
            <a:r>
              <a:rPr lang="fr-FR" sz="1200" dirty="0" smtClean="0">
                <a:solidFill>
                  <a:srgbClr val="5E3A72"/>
                </a:solidFill>
                <a:cs typeface="Lucida Sans Unicode" panose="020B0602030504020204" pitchFamily="34" charset="0"/>
              </a:rPr>
              <a:t>Agence Paris : 34 rue de Torcy – 75028 PARIS	Tél : 01 46 07 52 44</a:t>
            </a:r>
            <a:endParaRPr lang="fr-FR" sz="1200" dirty="0">
              <a:solidFill>
                <a:srgbClr val="5E3A72"/>
              </a:solidFill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386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6C65-1DD6-4943-96B4-DF3A23BEAF17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975B-4214-4573-8087-141D84E8C5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3038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6C65-1DD6-4943-96B4-DF3A23BEAF17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975B-4214-4573-8087-141D84E8C5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186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6C65-1DD6-4943-96B4-DF3A23BEAF17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975B-4214-4573-8087-141D84E8C5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670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6C65-1DD6-4943-96B4-DF3A23BEAF17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975B-4214-4573-8087-141D84E8C5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741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6C65-1DD6-4943-96B4-DF3A23BEAF17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975B-4214-4573-8087-141D84E8C5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55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6C65-1DD6-4943-96B4-DF3A23BEAF17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975B-4214-4573-8087-141D84E8C5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56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6C65-1DD6-4943-96B4-DF3A23BEAF17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975B-4214-4573-8087-141D84E8C5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787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6C65-1DD6-4943-96B4-DF3A23BEAF17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975B-4214-4573-8087-141D84E8C5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891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06C65-1DD6-4943-96B4-DF3A23BEAF17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3975B-4214-4573-8087-141D84E8C5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728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le:///\\nas-bpce\bpce\CENTRE%20DE%20SERVICE\Salon%20de%20la%20Data\Videos%20grand%20ecran\superset.avi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1">
            <a:extLst>
              <a:ext uri="{FF2B5EF4-FFF2-40B4-BE49-F238E27FC236}">
                <a16:creationId xmlns:a16="http://schemas.microsoft.com/office/drawing/2014/main" xmlns="" id="{A9960889-E18D-42DA-922C-B88B86166FD5}"/>
              </a:ext>
            </a:extLst>
          </p:cNvPr>
          <p:cNvSpPr txBox="1">
            <a:spLocks/>
          </p:cNvSpPr>
          <p:nvPr/>
        </p:nvSpPr>
        <p:spPr>
          <a:xfrm>
            <a:off x="745384" y="3751803"/>
            <a:ext cx="10863520" cy="2118668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57" indent="0">
              <a:buNone/>
            </a:pPr>
            <a:r>
              <a:rPr lang="fr-FR" sz="4000" b="1" dirty="0" smtClean="0">
                <a:solidFill>
                  <a:srgbClr val="5E3A72"/>
                </a:solidFill>
              </a:rPr>
              <a:t>MEETUP ML - R - </a:t>
            </a:r>
            <a:r>
              <a:rPr lang="fr-FR" sz="4000" b="1" dirty="0" err="1" smtClean="0">
                <a:solidFill>
                  <a:srgbClr val="5E3A72"/>
                </a:solidFill>
              </a:rPr>
              <a:t>Dataviz</a:t>
            </a:r>
            <a:endParaRPr lang="fr-FR" sz="4000" b="1" dirty="0" smtClean="0">
              <a:solidFill>
                <a:srgbClr val="5E3A72"/>
              </a:solidFill>
            </a:endParaRPr>
          </a:p>
          <a:p>
            <a:pPr marL="137157" indent="0">
              <a:buNone/>
            </a:pPr>
            <a:r>
              <a:rPr lang="fr-FR" sz="4000" b="1" dirty="0" smtClean="0">
                <a:solidFill>
                  <a:srgbClr val="5E3A72"/>
                </a:solidFill>
              </a:rPr>
              <a:t>OPEN DATA + SUPERSET</a:t>
            </a:r>
            <a:endParaRPr lang="fr-FR" sz="4000" b="1" dirty="0">
              <a:solidFill>
                <a:srgbClr val="5E3A72"/>
              </a:solidFill>
            </a:endParaRPr>
          </a:p>
          <a:p>
            <a:pPr marL="0" indent="0" algn="r" eaLnBrk="0" hangingPunct="0">
              <a:buClrTx/>
              <a:buNone/>
            </a:pPr>
            <a:endParaRPr lang="fr-FR" sz="1600" b="1" dirty="0" smtClean="0">
              <a:solidFill>
                <a:srgbClr val="2C0165"/>
              </a:solidFill>
            </a:endParaRPr>
          </a:p>
          <a:p>
            <a:pPr marL="0" indent="0" algn="r" eaLnBrk="0" hangingPunct="0">
              <a:buClrTx/>
              <a:buNone/>
            </a:pPr>
            <a:endParaRPr lang="fr-FR" sz="1600" b="1" dirty="0">
              <a:solidFill>
                <a:srgbClr val="2C0165"/>
              </a:solidFill>
            </a:endParaRPr>
          </a:p>
          <a:p>
            <a:pPr marL="0" indent="0" algn="r" eaLnBrk="0" hangingPunct="0">
              <a:buClrTx/>
              <a:buNone/>
            </a:pPr>
            <a:r>
              <a:rPr lang="fr-FR" sz="2000" b="1" dirty="0" smtClean="0">
                <a:solidFill>
                  <a:srgbClr val="2C0165"/>
                </a:solidFill>
              </a:rPr>
              <a:t>20 </a:t>
            </a:r>
            <a:r>
              <a:rPr lang="fr-FR" sz="2000" b="1" dirty="0">
                <a:solidFill>
                  <a:srgbClr val="2C0165"/>
                </a:solidFill>
              </a:rPr>
              <a:t>novembre 2017 - </a:t>
            </a:r>
            <a:r>
              <a:rPr lang="fr-FR" sz="2000" b="1" dirty="0" smtClean="0">
                <a:solidFill>
                  <a:srgbClr val="2C0165"/>
                </a:solidFill>
              </a:rPr>
              <a:t>Nantes</a:t>
            </a:r>
            <a:endParaRPr lang="fr-FR" sz="2000" b="1" dirty="0">
              <a:solidFill>
                <a:srgbClr val="2C0165"/>
              </a:solidFill>
            </a:endParaRPr>
          </a:p>
          <a:p>
            <a:pPr marL="320032" lvl="1" indent="0" algn="just" eaLnBrk="0" hangingPunct="0">
              <a:buClrTx/>
              <a:buNone/>
            </a:pPr>
            <a:r>
              <a:rPr lang="fr-FR" sz="2000" b="1" dirty="0">
                <a:solidFill>
                  <a:srgbClr val="2C0165"/>
                </a:solidFill>
                <a:latin typeface="Palatino Linotype" pitchFamily="18" charset="0"/>
              </a:rPr>
              <a:t>							</a:t>
            </a:r>
            <a:r>
              <a:rPr lang="fr-FR" sz="1600" b="1" dirty="0">
                <a:solidFill>
                  <a:srgbClr val="2C0165"/>
                </a:solidFill>
                <a:latin typeface="Palatino Linotype" pitchFamily="18" charset="0"/>
              </a:rPr>
              <a:t>                 	</a:t>
            </a:r>
          </a:p>
        </p:txBody>
      </p:sp>
    </p:spTree>
    <p:extLst>
      <p:ext uri="{BB962C8B-B14F-4D97-AF65-F5344CB8AC3E}">
        <p14:creationId xmlns:p14="http://schemas.microsoft.com/office/powerpoint/2010/main" val="36875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43339" y="1417983"/>
            <a:ext cx="11131826" cy="5077564"/>
          </a:xfrm>
        </p:spPr>
        <p:txBody>
          <a:bodyPr>
            <a:normAutofit/>
          </a:bodyPr>
          <a:lstStyle/>
          <a:p>
            <a:pPr marL="594360" indent="-457200">
              <a:spcBef>
                <a:spcPts val="600"/>
              </a:spcBef>
              <a:buClr>
                <a:srgbClr val="A379BB"/>
              </a:buClr>
              <a:buFont typeface="Wingdings" panose="05000000000000000000" pitchFamily="2" charset="2"/>
              <a:buChar char="§"/>
            </a:pPr>
            <a:r>
              <a:rPr lang="fr-FR" sz="2400" dirty="0" smtClean="0">
                <a:solidFill>
                  <a:srgbClr val="5E3A72"/>
                </a:solidFill>
              </a:rPr>
              <a:t>data.nantes.fr </a:t>
            </a:r>
            <a:r>
              <a:rPr lang="fr-FR" sz="2400" dirty="0" smtClean="0">
                <a:solidFill>
                  <a:srgbClr val="5E3A72"/>
                </a:solidFill>
                <a:sym typeface="Wingdings" panose="05000000000000000000" pitchFamily="2" charset="2"/>
              </a:rPr>
              <a:t> Qualité de l’air en Pays de la Loire</a:t>
            </a:r>
          </a:p>
          <a:p>
            <a:pPr marL="1051560" lvl="1" indent="-457200">
              <a:spcBef>
                <a:spcPts val="600"/>
              </a:spcBef>
              <a:buClr>
                <a:srgbClr val="A379BB"/>
              </a:buClr>
              <a:buFont typeface="Wingdings" panose="05000000000000000000" pitchFamily="2" charset="2"/>
              <a:buChar char="Ø"/>
            </a:pPr>
            <a:r>
              <a:rPr lang="fr-FR" sz="2000" dirty="0" smtClean="0">
                <a:solidFill>
                  <a:srgbClr val="5E3A72"/>
                </a:solidFill>
                <a:sym typeface="Wingdings" panose="05000000000000000000" pitchFamily="2" charset="2"/>
              </a:rPr>
              <a:t>Période couverte : Janvier 2005 à Août 2017</a:t>
            </a:r>
          </a:p>
          <a:p>
            <a:pPr marL="1051560" lvl="1" indent="-457200">
              <a:spcBef>
                <a:spcPts val="600"/>
              </a:spcBef>
              <a:buClr>
                <a:srgbClr val="A379BB"/>
              </a:buClr>
              <a:buFont typeface="Wingdings" panose="05000000000000000000" pitchFamily="2" charset="2"/>
              <a:buChar char="Ø"/>
            </a:pPr>
            <a:r>
              <a:rPr lang="fr-FR" sz="2000" dirty="0" smtClean="0">
                <a:solidFill>
                  <a:srgbClr val="5E3A72"/>
                </a:solidFill>
                <a:sym typeface="Wingdings" panose="05000000000000000000" pitchFamily="2" charset="2"/>
              </a:rPr>
              <a:t>Périodicité : jour</a:t>
            </a:r>
          </a:p>
          <a:p>
            <a:pPr marL="1051560" lvl="1" indent="-457200">
              <a:spcBef>
                <a:spcPts val="600"/>
              </a:spcBef>
              <a:buClr>
                <a:srgbClr val="A379BB"/>
              </a:buClr>
              <a:buFont typeface="Wingdings" panose="05000000000000000000" pitchFamily="2" charset="2"/>
              <a:buChar char="Ø"/>
            </a:pPr>
            <a:r>
              <a:rPr lang="fr-FR" sz="2000" dirty="0" smtClean="0">
                <a:solidFill>
                  <a:srgbClr val="5E3A72"/>
                </a:solidFill>
                <a:sym typeface="Wingdings" panose="05000000000000000000" pitchFamily="2" charset="2"/>
              </a:rPr>
              <a:t>Individu : Ville</a:t>
            </a:r>
          </a:p>
          <a:p>
            <a:pPr marL="1051560" lvl="1" indent="-457200">
              <a:spcBef>
                <a:spcPts val="600"/>
              </a:spcBef>
              <a:buClr>
                <a:srgbClr val="A379BB"/>
              </a:buClr>
              <a:buFont typeface="Wingdings" panose="05000000000000000000" pitchFamily="2" charset="2"/>
              <a:buChar char="Ø"/>
            </a:pPr>
            <a:r>
              <a:rPr lang="fr-FR" sz="2000" dirty="0" smtClean="0">
                <a:solidFill>
                  <a:srgbClr val="5E3A72"/>
                </a:solidFill>
                <a:sym typeface="Wingdings" panose="05000000000000000000" pitchFamily="2" charset="2"/>
              </a:rPr>
              <a:t>Variables : IQA, qualificatif, sous-indices (ozone, particules fines, dioxyde de </a:t>
            </a:r>
            <a:r>
              <a:rPr lang="fr-FR" sz="2000" dirty="0">
                <a:solidFill>
                  <a:srgbClr val="5E3A72"/>
                </a:solidFill>
                <a:sym typeface="Wingdings" panose="05000000000000000000" pitchFamily="2" charset="2"/>
              </a:rPr>
              <a:t>d’azote…), </a:t>
            </a:r>
            <a:r>
              <a:rPr lang="fr-FR" sz="2000" dirty="0" smtClean="0">
                <a:solidFill>
                  <a:srgbClr val="5E3A72"/>
                </a:solidFill>
                <a:sym typeface="Wingdings" panose="05000000000000000000" pitchFamily="2" charset="2"/>
              </a:rPr>
              <a:t>population</a:t>
            </a:r>
          </a:p>
          <a:p>
            <a:pPr marL="594360" lvl="1" indent="0">
              <a:spcBef>
                <a:spcPts val="600"/>
              </a:spcBef>
              <a:buClr>
                <a:srgbClr val="A379BB"/>
              </a:buClr>
            </a:pPr>
            <a:endParaRPr lang="fr-FR" sz="2000" dirty="0">
              <a:solidFill>
                <a:srgbClr val="5E3A72"/>
              </a:solidFill>
            </a:endParaRPr>
          </a:p>
          <a:p>
            <a:pPr marL="594360" indent="-457200">
              <a:spcBef>
                <a:spcPts val="600"/>
              </a:spcBef>
              <a:buClr>
                <a:srgbClr val="A379BB"/>
              </a:buClr>
              <a:buFont typeface="Wingdings" panose="05000000000000000000" pitchFamily="2" charset="2"/>
              <a:buChar char="§"/>
            </a:pPr>
            <a:r>
              <a:rPr lang="fr-FR" sz="2400" dirty="0" smtClean="0">
                <a:solidFill>
                  <a:srgbClr val="5E3A72"/>
                </a:solidFill>
              </a:rPr>
              <a:t>geo.data.gouv.fr</a:t>
            </a:r>
            <a:r>
              <a:rPr lang="fr-FR" sz="2400" dirty="0" smtClean="0">
                <a:solidFill>
                  <a:srgbClr val="5E3A72"/>
                </a:solidFill>
                <a:sym typeface="Wingdings" panose="05000000000000000000" pitchFamily="2" charset="2"/>
              </a:rPr>
              <a:t> Nombre de sites pollués par département en France</a:t>
            </a:r>
          </a:p>
          <a:p>
            <a:pPr marL="1051560" lvl="1" indent="-457200">
              <a:spcBef>
                <a:spcPts val="600"/>
              </a:spcBef>
              <a:buClr>
                <a:srgbClr val="A379BB"/>
              </a:buClr>
              <a:buFont typeface="Wingdings" panose="05000000000000000000" pitchFamily="2" charset="2"/>
              <a:buChar char="Ø"/>
            </a:pPr>
            <a:r>
              <a:rPr lang="fr-FR" sz="2000" dirty="0" smtClean="0">
                <a:solidFill>
                  <a:srgbClr val="5E3A72"/>
                </a:solidFill>
                <a:sym typeface="Wingdings" panose="05000000000000000000" pitchFamily="2" charset="2"/>
              </a:rPr>
              <a:t>En 2015</a:t>
            </a:r>
          </a:p>
          <a:p>
            <a:pPr marL="1051560" lvl="1" indent="-457200">
              <a:spcBef>
                <a:spcPts val="600"/>
              </a:spcBef>
              <a:buClr>
                <a:srgbClr val="A379BB"/>
              </a:buClr>
              <a:buFont typeface="Wingdings" panose="05000000000000000000" pitchFamily="2" charset="2"/>
              <a:buChar char="Ø"/>
            </a:pPr>
            <a:r>
              <a:rPr lang="fr-FR" sz="2000" dirty="0" smtClean="0">
                <a:solidFill>
                  <a:srgbClr val="5E3A72"/>
                </a:solidFill>
                <a:sym typeface="Wingdings" panose="05000000000000000000" pitchFamily="2" charset="2"/>
              </a:rPr>
              <a:t>Individu : Département / Région</a:t>
            </a:r>
          </a:p>
          <a:p>
            <a:pPr marL="1051560" lvl="1" indent="-457200">
              <a:spcBef>
                <a:spcPts val="600"/>
              </a:spcBef>
              <a:buClr>
                <a:srgbClr val="A379BB"/>
              </a:buClr>
              <a:buFont typeface="Wingdings" panose="05000000000000000000" pitchFamily="2" charset="2"/>
              <a:buChar char="Ø"/>
            </a:pPr>
            <a:r>
              <a:rPr lang="fr-FR" sz="2000" dirty="0" smtClean="0">
                <a:solidFill>
                  <a:srgbClr val="5E3A72"/>
                </a:solidFill>
                <a:sym typeface="Wingdings" panose="05000000000000000000" pitchFamily="2" charset="2"/>
              </a:rPr>
              <a:t>Variables : nombre de sites pollués, population, superficie</a:t>
            </a:r>
          </a:p>
          <a:p>
            <a:pPr marL="594360" lvl="1" indent="0">
              <a:spcBef>
                <a:spcPts val="600"/>
              </a:spcBef>
              <a:buClr>
                <a:srgbClr val="A379BB"/>
              </a:buClr>
            </a:pPr>
            <a:endParaRPr lang="fr-FR" sz="2000" dirty="0" smtClean="0">
              <a:solidFill>
                <a:srgbClr val="5E3A72"/>
              </a:solidFill>
              <a:sym typeface="Wingdings" panose="05000000000000000000" pitchFamily="2" charset="2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689113" y="189460"/>
            <a:ext cx="9872870" cy="581708"/>
          </a:xfrm>
          <a:ln>
            <a:noFill/>
          </a:ln>
        </p:spPr>
        <p:txBody>
          <a:bodyPr>
            <a:noAutofit/>
          </a:bodyPr>
          <a:lstStyle/>
          <a:p>
            <a:r>
              <a:rPr lang="fr-FR" sz="3200" b="1" dirty="0" smtClean="0">
                <a:ln>
                  <a:noFill/>
                </a:ln>
                <a:solidFill>
                  <a:schemeClr val="bg1"/>
                </a:solidFill>
                <a:latin typeface="+mn-lt"/>
              </a:rPr>
              <a:t>OPEN DATA – QUALITE DE L’AIR EN PAYS DE LA LOIRE</a:t>
            </a:r>
            <a:endParaRPr lang="fr-FR" sz="3200" b="1" dirty="0">
              <a:ln>
                <a:noFill/>
              </a:ln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437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43339" y="1417983"/>
            <a:ext cx="11131826" cy="5077564"/>
          </a:xfrm>
        </p:spPr>
        <p:txBody>
          <a:bodyPr>
            <a:normAutofit/>
          </a:bodyPr>
          <a:lstStyle/>
          <a:p>
            <a:pPr marL="594360" indent="-457200">
              <a:lnSpc>
                <a:spcPct val="100000"/>
              </a:lnSpc>
              <a:spcBef>
                <a:spcPts val="600"/>
              </a:spcBef>
              <a:buClr>
                <a:srgbClr val="A379BB"/>
              </a:buClr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rgbClr val="5E3A72"/>
                </a:solidFill>
              </a:rPr>
              <a:t>Plateforme d’exploration des données Open Source</a:t>
            </a:r>
          </a:p>
          <a:p>
            <a:pPr marL="594360" indent="-457200">
              <a:lnSpc>
                <a:spcPct val="100000"/>
              </a:lnSpc>
              <a:spcBef>
                <a:spcPts val="600"/>
              </a:spcBef>
              <a:buClr>
                <a:srgbClr val="A379BB"/>
              </a:buClr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rgbClr val="5E3A72"/>
                </a:solidFill>
              </a:rPr>
              <a:t>Développé chez Airbnb en mars 2016 - projet incubé dans APACHE depuis juillet 2017</a:t>
            </a:r>
          </a:p>
          <a:p>
            <a:pPr marL="594360" indent="-457200">
              <a:lnSpc>
                <a:spcPct val="100000"/>
              </a:lnSpc>
              <a:spcBef>
                <a:spcPts val="600"/>
              </a:spcBef>
              <a:buClr>
                <a:srgbClr val="A379BB"/>
              </a:buClr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rgbClr val="5E3A72"/>
                </a:solidFill>
              </a:rPr>
              <a:t>Personnalisable - basé sur du PYTHON</a:t>
            </a:r>
          </a:p>
          <a:p>
            <a:pPr marL="594360" indent="-457200">
              <a:lnSpc>
                <a:spcPct val="100000"/>
              </a:lnSpc>
              <a:spcBef>
                <a:spcPts val="600"/>
              </a:spcBef>
              <a:buClr>
                <a:srgbClr val="A379BB"/>
              </a:buClr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rgbClr val="5E3A72"/>
                </a:solidFill>
              </a:rPr>
              <a:t>Dynamique, intuitif et interactif – visualisations variées, originales et « sexy »</a:t>
            </a:r>
          </a:p>
          <a:p>
            <a:pPr marL="594360" indent="-457200">
              <a:lnSpc>
                <a:spcPct val="100000"/>
              </a:lnSpc>
              <a:spcBef>
                <a:spcPts val="600"/>
              </a:spcBef>
              <a:buClr>
                <a:srgbClr val="A379BB"/>
              </a:buClr>
              <a:buFont typeface="Wingdings" panose="05000000000000000000" pitchFamily="2" charset="2"/>
              <a:buChar char="§"/>
            </a:pPr>
            <a:r>
              <a:rPr lang="fr-FR" sz="2400" dirty="0" smtClean="0">
                <a:solidFill>
                  <a:srgbClr val="5E3A72"/>
                </a:solidFill>
              </a:rPr>
              <a:t>Gestion </a:t>
            </a:r>
            <a:r>
              <a:rPr lang="fr-FR" sz="2400" dirty="0">
                <a:solidFill>
                  <a:srgbClr val="5E3A72"/>
                </a:solidFill>
              </a:rPr>
              <a:t>flexible des accès et sécurité</a:t>
            </a:r>
          </a:p>
          <a:p>
            <a:pPr marL="594360" indent="-457200">
              <a:lnSpc>
                <a:spcPct val="100000"/>
              </a:lnSpc>
              <a:spcBef>
                <a:spcPts val="600"/>
              </a:spcBef>
              <a:buClr>
                <a:srgbClr val="A379BB"/>
              </a:buClr>
              <a:buFont typeface="Wingdings" panose="05000000000000000000" pitchFamily="2" charset="2"/>
              <a:buChar char="§"/>
            </a:pPr>
            <a:r>
              <a:rPr lang="fr-FR" sz="2400" dirty="0" smtClean="0">
                <a:solidFill>
                  <a:srgbClr val="5E3A72"/>
                </a:solidFill>
              </a:rPr>
              <a:t>Nativement connectée à une base SQLITE</a:t>
            </a:r>
          </a:p>
          <a:p>
            <a:pPr marL="594360" indent="-457200">
              <a:lnSpc>
                <a:spcPct val="100000"/>
              </a:lnSpc>
              <a:spcBef>
                <a:spcPts val="600"/>
              </a:spcBef>
              <a:buClr>
                <a:srgbClr val="A379BB"/>
              </a:buClr>
              <a:buFont typeface="Wingdings" panose="05000000000000000000" pitchFamily="2" charset="2"/>
              <a:buChar char="§"/>
            </a:pPr>
            <a:r>
              <a:rPr lang="fr-FR" sz="2400" dirty="0" smtClean="0">
                <a:solidFill>
                  <a:srgbClr val="5E3A72"/>
                </a:solidFill>
              </a:rPr>
              <a:t>Connecteur natif sur </a:t>
            </a:r>
            <a:r>
              <a:rPr lang="fr-FR" sz="2400" dirty="0" err="1" smtClean="0">
                <a:solidFill>
                  <a:srgbClr val="5E3A72"/>
                </a:solidFill>
              </a:rPr>
              <a:t>Druid</a:t>
            </a:r>
            <a:r>
              <a:rPr lang="fr-FR" sz="2400" dirty="0" smtClean="0">
                <a:solidFill>
                  <a:srgbClr val="5E3A72"/>
                </a:solidFill>
              </a:rPr>
              <a:t> (base distribuée </a:t>
            </a:r>
            <a:r>
              <a:rPr lang="fr-FR" sz="2400" dirty="0">
                <a:solidFill>
                  <a:srgbClr val="5E3A72"/>
                </a:solidFill>
              </a:rPr>
              <a:t>orientée colonnes</a:t>
            </a:r>
            <a:r>
              <a:rPr lang="fr-FR" sz="2400" dirty="0" smtClean="0">
                <a:solidFill>
                  <a:srgbClr val="5E3A72"/>
                </a:solidFill>
              </a:rPr>
              <a:t>) permettant une visualisation de flux de données en temps réel</a:t>
            </a:r>
          </a:p>
          <a:p>
            <a:pPr marL="594360" indent="-457200">
              <a:lnSpc>
                <a:spcPct val="100000"/>
              </a:lnSpc>
              <a:spcBef>
                <a:spcPts val="600"/>
              </a:spcBef>
              <a:buClr>
                <a:srgbClr val="A379BB"/>
              </a:buClr>
              <a:buFont typeface="Wingdings" panose="05000000000000000000" pitchFamily="2" charset="2"/>
              <a:buChar char="§"/>
            </a:pPr>
            <a:r>
              <a:rPr lang="fr-FR" sz="2400" dirty="0" smtClean="0">
                <a:solidFill>
                  <a:srgbClr val="5E3A72"/>
                </a:solidFill>
              </a:rPr>
              <a:t>Déjà utilisés par </a:t>
            </a:r>
            <a:r>
              <a:rPr lang="fr-FR" sz="2400" dirty="0" err="1" smtClean="0">
                <a:solidFill>
                  <a:srgbClr val="5E3A72"/>
                </a:solidFill>
              </a:rPr>
              <a:t>Airbnb</a:t>
            </a:r>
            <a:r>
              <a:rPr lang="fr-FR" sz="2400" dirty="0" smtClean="0">
                <a:solidFill>
                  <a:srgbClr val="5E3A72"/>
                </a:solidFill>
              </a:rPr>
              <a:t>, Yahoo, </a:t>
            </a:r>
            <a:r>
              <a:rPr lang="fr-FR" sz="2400" dirty="0" err="1" smtClean="0">
                <a:solidFill>
                  <a:srgbClr val="5E3A72"/>
                </a:solidFill>
              </a:rPr>
              <a:t>Zalando</a:t>
            </a:r>
            <a:r>
              <a:rPr lang="fr-FR" sz="2400" dirty="0" smtClean="0">
                <a:solidFill>
                  <a:srgbClr val="5E3A72"/>
                </a:solidFill>
              </a:rPr>
              <a:t>…</a:t>
            </a:r>
            <a:endParaRPr lang="fr-FR" sz="2400" dirty="0">
              <a:solidFill>
                <a:srgbClr val="5E3A72"/>
              </a:solidFill>
            </a:endParaRPr>
          </a:p>
          <a:p>
            <a:pPr marL="594360" indent="-457200">
              <a:spcBef>
                <a:spcPts val="600"/>
              </a:spcBef>
              <a:buClr>
                <a:srgbClr val="A379BB"/>
              </a:buClr>
              <a:buFont typeface="Wingdings" panose="05000000000000000000" pitchFamily="2" charset="2"/>
              <a:buChar char="§"/>
            </a:pPr>
            <a:endParaRPr lang="fr-FR" sz="2000" dirty="0">
              <a:solidFill>
                <a:srgbClr val="5E3A72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689113" y="189460"/>
            <a:ext cx="7248939" cy="581708"/>
          </a:xfrm>
          <a:ln>
            <a:noFill/>
          </a:ln>
        </p:spPr>
        <p:txBody>
          <a:bodyPr>
            <a:noAutofit/>
          </a:bodyPr>
          <a:lstStyle/>
          <a:p>
            <a:r>
              <a:rPr lang="fr-FR" sz="3200" b="1" dirty="0">
                <a:ln>
                  <a:noFill/>
                </a:ln>
                <a:solidFill>
                  <a:schemeClr val="bg1"/>
                </a:solidFill>
                <a:latin typeface="+mn-lt"/>
              </a:rPr>
              <a:t>SUPERSET - QU’EST-CE QUE C’EST ?</a:t>
            </a:r>
          </a:p>
        </p:txBody>
      </p:sp>
    </p:spTree>
    <p:extLst>
      <p:ext uri="{BB962C8B-B14F-4D97-AF65-F5344CB8AC3E}">
        <p14:creationId xmlns:p14="http://schemas.microsoft.com/office/powerpoint/2010/main" val="216099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43339" y="1563755"/>
            <a:ext cx="11131826" cy="4916557"/>
          </a:xfrm>
        </p:spPr>
        <p:txBody>
          <a:bodyPr numCol="2">
            <a:normAutofit/>
          </a:bodyPr>
          <a:lstStyle/>
          <a:p>
            <a:pPr marL="594360" indent="-457200">
              <a:lnSpc>
                <a:spcPct val="100000"/>
              </a:lnSpc>
              <a:spcBef>
                <a:spcPts val="600"/>
              </a:spcBef>
              <a:buClr>
                <a:srgbClr val="A379BB"/>
              </a:buClr>
              <a:buFont typeface="Wingdings" panose="05000000000000000000" pitchFamily="2" charset="2"/>
              <a:buChar char="§"/>
            </a:pPr>
            <a:r>
              <a:rPr lang="fr-FR" sz="1800" dirty="0">
                <a:solidFill>
                  <a:srgbClr val="5E3A72"/>
                </a:solidFill>
              </a:rPr>
              <a:t>OPEN SOURCE</a:t>
            </a:r>
          </a:p>
          <a:p>
            <a:pPr marL="594360" indent="-457200">
              <a:lnSpc>
                <a:spcPct val="100000"/>
              </a:lnSpc>
              <a:spcBef>
                <a:spcPts val="600"/>
              </a:spcBef>
              <a:buClr>
                <a:srgbClr val="A379BB"/>
              </a:buClr>
              <a:buFont typeface="Wingdings" panose="05000000000000000000" pitchFamily="2" charset="2"/>
              <a:buChar char="§"/>
            </a:pPr>
            <a:r>
              <a:rPr lang="fr-FR" sz="1800" dirty="0">
                <a:solidFill>
                  <a:srgbClr val="5E3A72"/>
                </a:solidFill>
              </a:rPr>
              <a:t>Connection possible à de nombreuses sources de données (SQL via </a:t>
            </a:r>
            <a:r>
              <a:rPr lang="fr-FR" sz="1800" dirty="0" err="1">
                <a:solidFill>
                  <a:srgbClr val="5E3A72"/>
                </a:solidFill>
              </a:rPr>
              <a:t>SQLAlchemy</a:t>
            </a:r>
            <a:r>
              <a:rPr lang="fr-FR" sz="1800" dirty="0">
                <a:solidFill>
                  <a:srgbClr val="5E3A72"/>
                </a:solidFill>
              </a:rPr>
              <a:t> de Python, BDD </a:t>
            </a:r>
            <a:r>
              <a:rPr lang="fr-FR" sz="1800" dirty="0" err="1">
                <a:solidFill>
                  <a:srgbClr val="5E3A72"/>
                </a:solidFill>
              </a:rPr>
              <a:t>Druid</a:t>
            </a:r>
            <a:r>
              <a:rPr lang="fr-FR" sz="1800" dirty="0">
                <a:solidFill>
                  <a:srgbClr val="5E3A72"/>
                </a:solidFill>
              </a:rPr>
              <a:t>, </a:t>
            </a:r>
            <a:r>
              <a:rPr lang="fr-FR" sz="1800" dirty="0" err="1">
                <a:solidFill>
                  <a:srgbClr val="5E3A72"/>
                </a:solidFill>
              </a:rPr>
              <a:t>MongoDB</a:t>
            </a:r>
            <a:r>
              <a:rPr lang="fr-FR" sz="1800" dirty="0">
                <a:solidFill>
                  <a:srgbClr val="5E3A72"/>
                </a:solidFill>
              </a:rPr>
              <a:t>, Amazon </a:t>
            </a:r>
            <a:r>
              <a:rPr lang="fr-FR" sz="1800" dirty="0" err="1">
                <a:solidFill>
                  <a:srgbClr val="5E3A72"/>
                </a:solidFill>
              </a:rPr>
              <a:t>redshift</a:t>
            </a:r>
            <a:r>
              <a:rPr lang="fr-FR" sz="1800" dirty="0">
                <a:solidFill>
                  <a:srgbClr val="5E3A72"/>
                </a:solidFill>
              </a:rPr>
              <a:t>, Cassandra, Presto, </a:t>
            </a:r>
            <a:r>
              <a:rPr lang="fr-FR" sz="1800" dirty="0" err="1">
                <a:solidFill>
                  <a:srgbClr val="5E3A72"/>
                </a:solidFill>
              </a:rPr>
              <a:t>Hive</a:t>
            </a:r>
            <a:r>
              <a:rPr lang="fr-FR" sz="1800" dirty="0">
                <a:solidFill>
                  <a:srgbClr val="5E3A72"/>
                </a:solidFill>
              </a:rPr>
              <a:t>, Impala, </a:t>
            </a:r>
            <a:r>
              <a:rPr lang="fr-FR" sz="1800" dirty="0" err="1">
                <a:solidFill>
                  <a:srgbClr val="5E3A72"/>
                </a:solidFill>
              </a:rPr>
              <a:t>SparkSql</a:t>
            </a:r>
            <a:r>
              <a:rPr lang="fr-FR" sz="1800" dirty="0">
                <a:solidFill>
                  <a:srgbClr val="5E3A72"/>
                </a:solidFill>
              </a:rPr>
              <a:t>, Google </a:t>
            </a:r>
            <a:r>
              <a:rPr lang="fr-FR" sz="1800" dirty="0" err="1">
                <a:solidFill>
                  <a:srgbClr val="5E3A72"/>
                </a:solidFill>
              </a:rPr>
              <a:t>BigQuery</a:t>
            </a:r>
            <a:r>
              <a:rPr lang="fr-FR" sz="1800" dirty="0">
                <a:solidFill>
                  <a:srgbClr val="5E3A72"/>
                </a:solidFill>
              </a:rPr>
              <a:t>…)</a:t>
            </a:r>
          </a:p>
          <a:p>
            <a:pPr marL="594360" indent="-457200">
              <a:lnSpc>
                <a:spcPct val="100000"/>
              </a:lnSpc>
              <a:spcBef>
                <a:spcPts val="600"/>
              </a:spcBef>
              <a:buClr>
                <a:srgbClr val="A379BB"/>
              </a:buClr>
              <a:buFont typeface="Wingdings" panose="05000000000000000000" pitchFamily="2" charset="2"/>
              <a:buChar char="§"/>
            </a:pPr>
            <a:r>
              <a:rPr lang="fr-FR" sz="1800" dirty="0">
                <a:solidFill>
                  <a:srgbClr val="5E3A72"/>
                </a:solidFill>
              </a:rPr>
              <a:t>Nombreux types de visualisations et encore beaucoup à venir (communauté active)</a:t>
            </a:r>
          </a:p>
          <a:p>
            <a:pPr marL="594360" indent="-457200">
              <a:lnSpc>
                <a:spcPct val="100000"/>
              </a:lnSpc>
              <a:spcBef>
                <a:spcPts val="600"/>
              </a:spcBef>
              <a:buClr>
                <a:srgbClr val="A379BB"/>
              </a:buClr>
              <a:buFont typeface="Wingdings" panose="05000000000000000000" pitchFamily="2" charset="2"/>
              <a:buChar char="§"/>
            </a:pPr>
            <a:r>
              <a:rPr lang="fr-FR" sz="1800" dirty="0">
                <a:solidFill>
                  <a:srgbClr val="5E3A72"/>
                </a:solidFill>
              </a:rPr>
              <a:t>Système d'authentification et d'autorisation prêt à l'emploi, incluant la prise en charge de LDAP, </a:t>
            </a:r>
            <a:r>
              <a:rPr lang="fr-FR" sz="1800" dirty="0" err="1">
                <a:solidFill>
                  <a:srgbClr val="5E3A72"/>
                </a:solidFill>
              </a:rPr>
              <a:t>OpenID</a:t>
            </a:r>
            <a:r>
              <a:rPr lang="fr-FR" sz="1800" dirty="0">
                <a:solidFill>
                  <a:srgbClr val="5E3A72"/>
                </a:solidFill>
              </a:rPr>
              <a:t>, </a:t>
            </a:r>
            <a:r>
              <a:rPr lang="fr-FR" sz="1800" dirty="0" err="1">
                <a:solidFill>
                  <a:srgbClr val="5E3A72"/>
                </a:solidFill>
              </a:rPr>
              <a:t>OAuth</a:t>
            </a:r>
            <a:r>
              <a:rPr lang="fr-FR" sz="1800" dirty="0">
                <a:solidFill>
                  <a:srgbClr val="5E3A72"/>
                </a:solidFill>
              </a:rPr>
              <a:t>, Google </a:t>
            </a:r>
            <a:r>
              <a:rPr lang="fr-FR" sz="1800" dirty="0" err="1">
                <a:solidFill>
                  <a:srgbClr val="5E3A72"/>
                </a:solidFill>
              </a:rPr>
              <a:t>Oauth</a:t>
            </a:r>
            <a:r>
              <a:rPr lang="fr-FR" sz="1800" dirty="0">
                <a:solidFill>
                  <a:srgbClr val="5E3A72"/>
                </a:solidFill>
              </a:rPr>
              <a:t>, </a:t>
            </a:r>
            <a:r>
              <a:rPr lang="fr-FR" sz="1800" dirty="0" err="1">
                <a:solidFill>
                  <a:srgbClr val="5E3A72"/>
                </a:solidFill>
              </a:rPr>
              <a:t>Database</a:t>
            </a:r>
            <a:r>
              <a:rPr lang="fr-FR" sz="1800" dirty="0">
                <a:solidFill>
                  <a:srgbClr val="5E3A72"/>
                </a:solidFill>
              </a:rPr>
              <a:t>…</a:t>
            </a:r>
          </a:p>
          <a:p>
            <a:pPr marL="594360" indent="-457200">
              <a:lnSpc>
                <a:spcPct val="100000"/>
              </a:lnSpc>
              <a:spcBef>
                <a:spcPts val="600"/>
              </a:spcBef>
              <a:buClr>
                <a:srgbClr val="A379BB"/>
              </a:buClr>
              <a:buFont typeface="Wingdings" panose="05000000000000000000" pitchFamily="2" charset="2"/>
              <a:buChar char="§"/>
            </a:pPr>
            <a:r>
              <a:rPr lang="fr-FR" sz="1800" dirty="0">
                <a:solidFill>
                  <a:srgbClr val="5E3A72"/>
                </a:solidFill>
              </a:rPr>
              <a:t>Installation très rapide (10mn</a:t>
            </a:r>
            <a:r>
              <a:rPr lang="fr-FR" sz="1800" dirty="0" smtClean="0">
                <a:solidFill>
                  <a:srgbClr val="5E3A72"/>
                </a:solidFill>
              </a:rPr>
              <a:t>) sur serveur Unix</a:t>
            </a:r>
            <a:endParaRPr lang="fr-FR" sz="1800" dirty="0">
              <a:solidFill>
                <a:srgbClr val="5E3A72"/>
              </a:solidFill>
            </a:endParaRPr>
          </a:p>
          <a:p>
            <a:pPr marL="594360" indent="-457200">
              <a:lnSpc>
                <a:spcPct val="100000"/>
              </a:lnSpc>
              <a:spcBef>
                <a:spcPts val="600"/>
              </a:spcBef>
              <a:buClr>
                <a:srgbClr val="A379BB"/>
              </a:buClr>
              <a:buFont typeface="Wingdings" panose="05000000000000000000" pitchFamily="2" charset="2"/>
              <a:buChar char="§"/>
            </a:pPr>
            <a:r>
              <a:rPr lang="fr-FR" sz="1800" dirty="0">
                <a:solidFill>
                  <a:srgbClr val="5E3A72"/>
                </a:solidFill>
              </a:rPr>
              <a:t>Facilité d’utilisation, convivialité (pas besoin de </a:t>
            </a:r>
            <a:r>
              <a:rPr lang="fr-FR" sz="1800" dirty="0" err="1">
                <a:solidFill>
                  <a:srgbClr val="5E3A72"/>
                </a:solidFill>
              </a:rPr>
              <a:t>pré-requis</a:t>
            </a:r>
            <a:r>
              <a:rPr lang="fr-FR" sz="1800" dirty="0">
                <a:solidFill>
                  <a:srgbClr val="5E3A72"/>
                </a:solidFill>
              </a:rPr>
              <a:t> en programmation SQL)</a:t>
            </a:r>
          </a:p>
          <a:p>
            <a:pPr marL="594360" indent="-457200">
              <a:lnSpc>
                <a:spcPct val="100000"/>
              </a:lnSpc>
              <a:spcBef>
                <a:spcPts val="600"/>
              </a:spcBef>
              <a:buClr>
                <a:srgbClr val="A379BB"/>
              </a:buClr>
              <a:buFont typeface="Wingdings" panose="05000000000000000000" pitchFamily="2" charset="2"/>
              <a:buChar char="§"/>
            </a:pPr>
            <a:r>
              <a:rPr lang="fr-FR" sz="1800" dirty="0" smtClean="0">
                <a:solidFill>
                  <a:srgbClr val="5E3A72"/>
                </a:solidFill>
              </a:rPr>
              <a:t>Possibilité </a:t>
            </a:r>
            <a:r>
              <a:rPr lang="fr-FR" sz="1800" dirty="0">
                <a:solidFill>
                  <a:srgbClr val="5E3A72"/>
                </a:solidFill>
              </a:rPr>
              <a:t>d’exécuter et visualiser des requêtes SQL (SQL </a:t>
            </a:r>
            <a:r>
              <a:rPr lang="fr-FR" sz="1800" dirty="0" err="1">
                <a:solidFill>
                  <a:srgbClr val="5E3A72"/>
                </a:solidFill>
              </a:rPr>
              <a:t>Lab</a:t>
            </a:r>
            <a:r>
              <a:rPr lang="fr-FR" sz="1800" dirty="0">
                <a:solidFill>
                  <a:srgbClr val="5E3A72"/>
                </a:solidFill>
              </a:rPr>
              <a:t>)</a:t>
            </a:r>
          </a:p>
          <a:p>
            <a:pPr marL="594360" indent="-457200">
              <a:lnSpc>
                <a:spcPct val="100000"/>
              </a:lnSpc>
              <a:spcBef>
                <a:spcPts val="600"/>
              </a:spcBef>
              <a:buClr>
                <a:srgbClr val="A379BB"/>
              </a:buClr>
              <a:buFont typeface="Wingdings" panose="05000000000000000000" pitchFamily="2" charset="2"/>
              <a:buChar char="§"/>
            </a:pPr>
            <a:r>
              <a:rPr lang="fr-FR" sz="1800" dirty="0" smtClean="0">
                <a:solidFill>
                  <a:srgbClr val="5E3A72"/>
                </a:solidFill>
              </a:rPr>
              <a:t>Pas </a:t>
            </a:r>
            <a:r>
              <a:rPr lang="fr-FR" sz="1800" dirty="0">
                <a:solidFill>
                  <a:srgbClr val="5E3A72"/>
                </a:solidFill>
              </a:rPr>
              <a:t>de support « premium » malgré une communauté active</a:t>
            </a:r>
          </a:p>
          <a:p>
            <a:pPr marL="594360" indent="-457200">
              <a:lnSpc>
                <a:spcPct val="100000"/>
              </a:lnSpc>
              <a:spcBef>
                <a:spcPts val="600"/>
              </a:spcBef>
              <a:buClr>
                <a:srgbClr val="A379BB"/>
              </a:buClr>
              <a:buFont typeface="Wingdings" panose="05000000000000000000" pitchFamily="2" charset="2"/>
              <a:buChar char="§"/>
            </a:pPr>
            <a:r>
              <a:rPr lang="fr-FR" sz="1800" dirty="0">
                <a:solidFill>
                  <a:srgbClr val="5E3A72"/>
                </a:solidFill>
              </a:rPr>
              <a:t>Customisation uniquement possible en modifiant le code source</a:t>
            </a:r>
          </a:p>
          <a:p>
            <a:pPr marL="594360" indent="-457200">
              <a:lnSpc>
                <a:spcPct val="100000"/>
              </a:lnSpc>
              <a:spcBef>
                <a:spcPts val="600"/>
              </a:spcBef>
              <a:buClr>
                <a:srgbClr val="A379BB"/>
              </a:buClr>
              <a:buFont typeface="Wingdings" panose="05000000000000000000" pitchFamily="2" charset="2"/>
              <a:buChar char="§"/>
            </a:pPr>
            <a:r>
              <a:rPr lang="fr-FR" sz="1800" dirty="0" smtClean="0">
                <a:solidFill>
                  <a:srgbClr val="5E3A72"/>
                </a:solidFill>
              </a:rPr>
              <a:t>Pas </a:t>
            </a:r>
            <a:r>
              <a:rPr lang="fr-FR" sz="1800" dirty="0">
                <a:solidFill>
                  <a:srgbClr val="5E3A72"/>
                </a:solidFill>
              </a:rPr>
              <a:t>autant de fonctionnalités </a:t>
            </a:r>
            <a:r>
              <a:rPr lang="fr-FR" sz="1800" dirty="0" smtClean="0">
                <a:solidFill>
                  <a:srgbClr val="5E3A72"/>
                </a:solidFill>
              </a:rPr>
              <a:t>qu’une solution commerciale</a:t>
            </a:r>
            <a:endParaRPr lang="fr-FR" sz="1800" dirty="0">
              <a:solidFill>
                <a:srgbClr val="5E3A72"/>
              </a:solidFill>
            </a:endParaRPr>
          </a:p>
          <a:p>
            <a:pPr marL="594360" indent="-457200">
              <a:lnSpc>
                <a:spcPct val="100000"/>
              </a:lnSpc>
              <a:spcBef>
                <a:spcPts val="600"/>
              </a:spcBef>
              <a:buClr>
                <a:srgbClr val="A379BB"/>
              </a:buClr>
              <a:buFont typeface="Wingdings" panose="05000000000000000000" pitchFamily="2" charset="2"/>
              <a:buChar char="§"/>
            </a:pPr>
            <a:r>
              <a:rPr lang="fr-FR" sz="1800" dirty="0">
                <a:solidFill>
                  <a:srgbClr val="5E3A72"/>
                </a:solidFill>
              </a:rPr>
              <a:t>Pas de possibilité de planification d’envoi de mails ou d’alertes </a:t>
            </a:r>
          </a:p>
          <a:p>
            <a:pPr marL="594360" indent="-457200">
              <a:lnSpc>
                <a:spcPct val="100000"/>
              </a:lnSpc>
              <a:spcBef>
                <a:spcPts val="600"/>
              </a:spcBef>
              <a:buClr>
                <a:srgbClr val="A379BB"/>
              </a:buClr>
              <a:buFont typeface="Wingdings" panose="05000000000000000000" pitchFamily="2" charset="2"/>
              <a:buChar char="§"/>
            </a:pPr>
            <a:endParaRPr lang="fr-FR" sz="1800" dirty="0">
              <a:solidFill>
                <a:srgbClr val="5E3A72"/>
              </a:solidFill>
            </a:endParaRPr>
          </a:p>
          <a:p>
            <a:pPr marL="594360" indent="-457200">
              <a:spcBef>
                <a:spcPts val="600"/>
              </a:spcBef>
              <a:buClr>
                <a:srgbClr val="A379BB"/>
              </a:buClr>
              <a:buFont typeface="Wingdings" panose="05000000000000000000" pitchFamily="2" charset="2"/>
              <a:buChar char="§"/>
            </a:pPr>
            <a:endParaRPr lang="fr-FR" sz="1800" dirty="0">
              <a:solidFill>
                <a:srgbClr val="5E3A72"/>
              </a:solidFill>
            </a:endParaRPr>
          </a:p>
          <a:p>
            <a:pPr marL="594360" indent="-457200">
              <a:spcBef>
                <a:spcPts val="600"/>
              </a:spcBef>
              <a:buClr>
                <a:srgbClr val="A379BB"/>
              </a:buClr>
              <a:buFont typeface="Wingdings" panose="05000000000000000000" pitchFamily="2" charset="2"/>
              <a:buChar char="§"/>
            </a:pPr>
            <a:endParaRPr lang="fr-FR" sz="1800" dirty="0">
              <a:solidFill>
                <a:srgbClr val="5E3A72"/>
              </a:solidFill>
            </a:endParaRPr>
          </a:p>
          <a:p>
            <a:pPr marL="594360" indent="-457200">
              <a:spcBef>
                <a:spcPts val="600"/>
              </a:spcBef>
              <a:buClr>
                <a:srgbClr val="A379BB"/>
              </a:buClr>
              <a:buFont typeface="Wingdings" panose="05000000000000000000" pitchFamily="2" charset="2"/>
              <a:buChar char="§"/>
            </a:pPr>
            <a:endParaRPr lang="fr-FR" sz="1800" dirty="0">
              <a:solidFill>
                <a:srgbClr val="5E3A72"/>
              </a:solidFill>
            </a:endParaRPr>
          </a:p>
          <a:p>
            <a:pPr marL="594360" indent="-457200">
              <a:spcBef>
                <a:spcPts val="600"/>
              </a:spcBef>
              <a:buClr>
                <a:srgbClr val="A379BB"/>
              </a:buClr>
              <a:buFont typeface="Wingdings" panose="05000000000000000000" pitchFamily="2" charset="2"/>
              <a:buChar char="§"/>
            </a:pPr>
            <a:endParaRPr lang="fr-FR" sz="1800" dirty="0">
              <a:solidFill>
                <a:srgbClr val="5E3A72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689113" y="189460"/>
            <a:ext cx="8229600" cy="581708"/>
          </a:xfrm>
          <a:ln>
            <a:noFill/>
          </a:ln>
        </p:spPr>
        <p:txBody>
          <a:bodyPr>
            <a:noAutofit/>
          </a:bodyPr>
          <a:lstStyle/>
          <a:p>
            <a:r>
              <a:rPr lang="fr-FR" sz="3200" b="1" dirty="0">
                <a:ln>
                  <a:noFill/>
                </a:ln>
                <a:solidFill>
                  <a:schemeClr val="bg1"/>
                </a:solidFill>
                <a:latin typeface="+mn-lt"/>
              </a:rPr>
              <a:t>SUPERSET – UN « TABLEAU » OPEN SOURCE ?</a:t>
            </a:r>
          </a:p>
        </p:txBody>
      </p:sp>
      <p:sp>
        <p:nvSpPr>
          <p:cNvPr id="4" name="Espace réservé du contenu 1"/>
          <p:cNvSpPr txBox="1">
            <a:spLocks/>
          </p:cNvSpPr>
          <p:nvPr/>
        </p:nvSpPr>
        <p:spPr>
          <a:xfrm>
            <a:off x="543339" y="1060174"/>
            <a:ext cx="11423374" cy="649356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>
                  <a:lumMod val="75000"/>
                </a:schemeClr>
              </a:buClr>
              <a:buFont typeface="Wingdings 2" pitchFamily="18" charset="2"/>
              <a:buChar char=""/>
              <a:defRPr sz="2800" kern="120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 algn="ctr">
              <a:spcBef>
                <a:spcPts val="600"/>
              </a:spcBef>
              <a:buClr>
                <a:srgbClr val="A379BB"/>
              </a:buClr>
              <a:buNone/>
            </a:pPr>
            <a:r>
              <a:rPr lang="fr-FR" b="1" dirty="0">
                <a:solidFill>
                  <a:srgbClr val="5E3A72"/>
                </a:solidFill>
              </a:rPr>
              <a:t>POUR</a:t>
            </a:r>
          </a:p>
          <a:p>
            <a:pPr marL="137160" indent="0" algn="ctr">
              <a:spcBef>
                <a:spcPts val="600"/>
              </a:spcBef>
              <a:buClr>
                <a:srgbClr val="A379BB"/>
              </a:buClr>
              <a:buNone/>
            </a:pPr>
            <a:r>
              <a:rPr lang="fr-FR" b="1" dirty="0">
                <a:solidFill>
                  <a:srgbClr val="5E3A72"/>
                </a:solidFill>
              </a:rPr>
              <a:t>CONTRE</a:t>
            </a:r>
          </a:p>
        </p:txBody>
      </p:sp>
    </p:spTree>
    <p:extLst>
      <p:ext uri="{BB962C8B-B14F-4D97-AF65-F5344CB8AC3E}">
        <p14:creationId xmlns:p14="http://schemas.microsoft.com/office/powerpoint/2010/main" val="57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728865" y="198002"/>
            <a:ext cx="11529392" cy="530866"/>
          </a:xfrm>
          <a:ln>
            <a:noFill/>
          </a:ln>
        </p:spPr>
        <p:txBody>
          <a:bodyPr>
            <a:noAutofit/>
          </a:bodyPr>
          <a:lstStyle/>
          <a:p>
            <a:pPr marL="0" indent="0"/>
            <a:r>
              <a:rPr lang="fr-FR" sz="3200" b="1" dirty="0">
                <a:ln>
                  <a:noFill/>
                </a:ln>
                <a:solidFill>
                  <a:schemeClr val="bg1"/>
                </a:solidFill>
                <a:latin typeface="+mn-lt"/>
              </a:rPr>
              <a:t>D</a:t>
            </a:r>
            <a:r>
              <a:rPr lang="fr-FR" sz="3200" b="1" dirty="0">
                <a:ln>
                  <a:noFill/>
                </a:ln>
                <a:solidFill>
                  <a:schemeClr val="bg1"/>
                </a:solidFill>
              </a:rPr>
              <a:t>É</a:t>
            </a:r>
            <a:r>
              <a:rPr lang="fr-FR" sz="3200" b="1" dirty="0">
                <a:ln>
                  <a:noFill/>
                </a:ln>
                <a:solidFill>
                  <a:schemeClr val="bg1"/>
                </a:solidFill>
                <a:latin typeface="+mn-lt"/>
              </a:rPr>
              <a:t>MONSTRATION</a:t>
            </a:r>
          </a:p>
        </p:txBody>
      </p:sp>
      <p:sp>
        <p:nvSpPr>
          <p:cNvPr id="8" name="Espace réservé du contenu 1">
            <a:hlinkHover r:id="rId2" action="ppaction://hlinkfile"/>
          </p:cNvPr>
          <p:cNvSpPr txBox="1">
            <a:spLocks/>
          </p:cNvSpPr>
          <p:nvPr/>
        </p:nvSpPr>
        <p:spPr>
          <a:xfrm>
            <a:off x="622852" y="2158839"/>
            <a:ext cx="10986052" cy="2941983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57" indent="0" algn="ctr">
              <a:buNone/>
            </a:pPr>
            <a:r>
              <a:rPr lang="fr-FR" sz="3600" b="1" dirty="0">
                <a:solidFill>
                  <a:srgbClr val="5E3A72"/>
                </a:solidFill>
              </a:rPr>
              <a:t>ANALYSE DE LA QUALITÉ DE L’AIR </a:t>
            </a:r>
          </a:p>
          <a:p>
            <a:pPr marL="137157" indent="0" algn="ctr">
              <a:buNone/>
            </a:pPr>
            <a:r>
              <a:rPr lang="fr-FR" sz="3600" b="1" dirty="0">
                <a:solidFill>
                  <a:srgbClr val="5E3A72"/>
                </a:solidFill>
              </a:rPr>
              <a:t>DANS LES PAYS DE LA </a:t>
            </a:r>
            <a:r>
              <a:rPr lang="fr-FR" sz="3600" b="1" dirty="0" smtClean="0">
                <a:solidFill>
                  <a:srgbClr val="5E3A72"/>
                </a:solidFill>
              </a:rPr>
              <a:t>LOIRE</a:t>
            </a:r>
          </a:p>
          <a:p>
            <a:pPr marL="137157" indent="0" algn="ctr">
              <a:buNone/>
            </a:pPr>
            <a:r>
              <a:rPr lang="fr-FR" sz="3600" b="1" dirty="0">
                <a:solidFill>
                  <a:srgbClr val="5E3A72"/>
                </a:solidFill>
              </a:rPr>
              <a:t>-</a:t>
            </a:r>
          </a:p>
          <a:p>
            <a:pPr marL="137157" indent="0" algn="ctr">
              <a:buNone/>
            </a:pPr>
            <a:r>
              <a:rPr lang="fr-FR" sz="3600" b="1" dirty="0">
                <a:solidFill>
                  <a:srgbClr val="5E3A72"/>
                </a:solidFill>
              </a:rPr>
              <a:t>DÉMO SUR SUPERSET</a:t>
            </a:r>
          </a:p>
          <a:p>
            <a:pPr marL="0" indent="0" algn="r" eaLnBrk="0" hangingPunct="0">
              <a:buClrTx/>
              <a:buNone/>
            </a:pPr>
            <a:endParaRPr lang="fr-FR" sz="1600" b="1" dirty="0">
              <a:solidFill>
                <a:srgbClr val="2C0165"/>
              </a:solidFill>
            </a:endParaRPr>
          </a:p>
          <a:p>
            <a:pPr marL="320032" lvl="1" indent="0" algn="just" eaLnBrk="0" hangingPunct="0">
              <a:buClrTx/>
              <a:buNone/>
            </a:pPr>
            <a:r>
              <a:rPr lang="fr-FR" sz="2000" b="1" dirty="0">
                <a:solidFill>
                  <a:srgbClr val="2C0165"/>
                </a:solidFill>
                <a:latin typeface="Palatino Linotype" pitchFamily="18" charset="0"/>
              </a:rPr>
              <a:t>							</a:t>
            </a:r>
            <a:r>
              <a:rPr lang="fr-FR" sz="1600" b="1" dirty="0">
                <a:solidFill>
                  <a:srgbClr val="2C0165"/>
                </a:solidFill>
                <a:latin typeface="Palatino Linotype" pitchFamily="18" charset="0"/>
              </a:rPr>
              <a:t>                 	</a:t>
            </a:r>
          </a:p>
        </p:txBody>
      </p:sp>
    </p:spTree>
    <p:extLst>
      <p:ext uri="{BB962C8B-B14F-4D97-AF65-F5344CB8AC3E}">
        <p14:creationId xmlns:p14="http://schemas.microsoft.com/office/powerpoint/2010/main" val="327219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728865" y="198002"/>
            <a:ext cx="11529392" cy="530866"/>
          </a:xfrm>
          <a:ln>
            <a:noFill/>
          </a:ln>
        </p:spPr>
        <p:txBody>
          <a:bodyPr>
            <a:noAutofit/>
          </a:bodyPr>
          <a:lstStyle/>
          <a:p>
            <a:pPr marL="0" indent="0"/>
            <a:r>
              <a:rPr lang="fr-FR" sz="3200" b="1" dirty="0" smtClean="0">
                <a:ln>
                  <a:noFill/>
                </a:ln>
                <a:solidFill>
                  <a:schemeClr val="bg1"/>
                </a:solidFill>
                <a:latin typeface="+mn-lt"/>
              </a:rPr>
              <a:t>DES QUESTIONS… ?</a:t>
            </a:r>
            <a:endParaRPr lang="fr-FR" sz="3200" b="1" dirty="0">
              <a:ln>
                <a:noFill/>
              </a:ln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682792" y="3212477"/>
            <a:ext cx="2660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MERCI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8045492" y="3212477"/>
            <a:ext cx="2660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 BIENTÔT</a:t>
            </a:r>
          </a:p>
        </p:txBody>
      </p:sp>
    </p:spTree>
    <p:extLst>
      <p:ext uri="{BB962C8B-B14F-4D97-AF65-F5344CB8AC3E}">
        <p14:creationId xmlns:p14="http://schemas.microsoft.com/office/powerpoint/2010/main" val="27872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3492</TotalTime>
  <Words>283</Words>
  <Application>Microsoft Office PowerPoint</Application>
  <PresentationFormat>Grand écran</PresentationFormat>
  <Paragraphs>54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6" baseType="lpstr">
      <vt:lpstr>Arial Unicode MS</vt:lpstr>
      <vt:lpstr>Arial</vt:lpstr>
      <vt:lpstr>Calibri</vt:lpstr>
      <vt:lpstr>Calibri Light</vt:lpstr>
      <vt:lpstr>Lucida Sans</vt:lpstr>
      <vt:lpstr>Lucida Sans Unicode</vt:lpstr>
      <vt:lpstr>Palatino Linotype</vt:lpstr>
      <vt:lpstr>Wingdings</vt:lpstr>
      <vt:lpstr>Wingdings 2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dev2</dc:creator>
  <cp:lastModifiedBy>dev2</cp:lastModifiedBy>
  <cp:revision>242</cp:revision>
  <dcterms:created xsi:type="dcterms:W3CDTF">2017-09-14T12:29:35Z</dcterms:created>
  <dcterms:modified xsi:type="dcterms:W3CDTF">2017-11-20T16:10:33Z</dcterms:modified>
</cp:coreProperties>
</file>