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2" r:id="rId1"/>
  </p:sldMasterIdLst>
  <p:sldIdLst>
    <p:sldId id="256" r:id="rId2"/>
    <p:sldId id="258" r:id="rId3"/>
    <p:sldId id="259" r:id="rId4"/>
    <p:sldId id="268" r:id="rId5"/>
    <p:sldId id="260" r:id="rId6"/>
    <p:sldId id="27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A7783B-D530-42DF-B1C1-CE4B09970B7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0C9212-D2D9-411A-99FF-EB73B1D32B2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nneespubliques.meteofrance.fr/?fond=produit&amp;id_produit=90&amp;id_rubrique=32" TargetMode="External"/><Relationship Id="rId2" Type="http://schemas.openxmlformats.org/officeDocument/2006/relationships/hyperlink" Target="http://data.nantes.fr/donnees/detail/indice-atmo-journalier-a-nan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cation.gouv.fr/cid197/les-archives-calendrier-scolaire-partir-1960.html#Zon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1052736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Pics de pollution à Nantes: peut-on les prédire?</a:t>
            </a:r>
            <a:endParaRPr lang="en-US" sz="4400" dirty="0"/>
          </a:p>
        </p:txBody>
      </p:sp>
      <p:sp>
        <p:nvSpPr>
          <p:cNvPr id="5" name="ZoneTexte 4"/>
          <p:cNvSpPr txBox="1"/>
          <p:nvPr/>
        </p:nvSpPr>
        <p:spPr>
          <a:xfrm>
            <a:off x="1007604" y="263691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Aurélie </a:t>
            </a:r>
            <a:r>
              <a:rPr lang="fr-FR" sz="2400" dirty="0" err="1" smtClean="0"/>
              <a:t>Daviaud</a:t>
            </a:r>
            <a:endParaRPr lang="en-US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2777"/>
            <a:ext cx="9144000" cy="35426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353829" y="6597352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S</a:t>
            </a:r>
            <a:r>
              <a:rPr lang="en-US" sz="1200" i="1" dirty="0"/>
              <a:t>. </a:t>
            </a:r>
            <a:r>
              <a:rPr lang="en-US" sz="1200" i="1" dirty="0" err="1"/>
              <a:t>Salom</a:t>
            </a:r>
            <a:r>
              <a:rPr lang="en-US" sz="1200" i="1" dirty="0"/>
              <a:t> </a:t>
            </a:r>
            <a:r>
              <a:rPr lang="en-US" sz="1200" i="1" dirty="0" err="1"/>
              <a:t>Gomis</a:t>
            </a:r>
            <a:r>
              <a:rPr lang="en-US" sz="1200" i="1" dirty="0"/>
              <a:t>/ </a:t>
            </a:r>
            <a:r>
              <a:rPr lang="en-US" sz="1200" i="1" dirty="0" smtClean="0"/>
              <a:t>SIPA</a:t>
            </a:r>
          </a:p>
        </p:txBody>
      </p:sp>
    </p:spTree>
    <p:extLst>
      <p:ext uri="{BB962C8B-B14F-4D97-AF65-F5344CB8AC3E}">
        <p14:creationId xmlns:p14="http://schemas.microsoft.com/office/powerpoint/2010/main" val="20849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906820"/>
            <a:ext cx="792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ARIMA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76635"/>
              </p:ext>
            </p:extLst>
          </p:nvPr>
        </p:nvGraphicFramePr>
        <p:xfrm>
          <a:off x="1187624" y="5257800"/>
          <a:ext cx="4203065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9000"/>
                <a:gridCol w="784225"/>
                <a:gridCol w="654050"/>
                <a:gridCol w="795528"/>
                <a:gridCol w="10802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RMSE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MAE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MAPE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Theil’s</a:t>
                      </a:r>
                      <a:r>
                        <a:rPr lang="fr-FR" dirty="0" smtClean="0"/>
                        <a:t> U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ARIMA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0.99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0.70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smtClean="0">
                          <a:effectLst/>
                        </a:rPr>
                        <a:t>17.7%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1.01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pSp>
        <p:nvGrpSpPr>
          <p:cNvPr id="12" name="Groupe 11"/>
          <p:cNvGrpSpPr/>
          <p:nvPr/>
        </p:nvGrpSpPr>
        <p:grpSpPr>
          <a:xfrm>
            <a:off x="7401520" y="1604580"/>
            <a:ext cx="1505768" cy="672292"/>
            <a:chOff x="7401520" y="1434262"/>
            <a:chExt cx="1505768" cy="672292"/>
          </a:xfrm>
        </p:grpSpPr>
        <p:cxnSp>
          <p:nvCxnSpPr>
            <p:cNvPr id="3" name="Connecteur droit 2"/>
            <p:cNvCxnSpPr/>
            <p:nvPr/>
          </p:nvCxnSpPr>
          <p:spPr>
            <a:xfrm>
              <a:off x="7452320" y="1628800"/>
              <a:ext cx="36004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7884368" y="143426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+mj-lt"/>
                </a:rPr>
                <a:t>Réel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899176" y="1768000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+mj-lt"/>
                </a:rPr>
                <a:t>Prédit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7452320" y="1952666"/>
              <a:ext cx="36004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401520" y="1434262"/>
              <a:ext cx="1130920" cy="6722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2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83671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Visualisation des variables additionnelles</a:t>
            </a:r>
            <a:endParaRPr lang="en-US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008" y="1412777"/>
            <a:ext cx="2520280" cy="25202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4160600"/>
            <a:ext cx="2520281" cy="25202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008" y="4160601"/>
            <a:ext cx="2520280" cy="25202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3" y="1412776"/>
            <a:ext cx="2520280" cy="2520280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47664" y="1700808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5816" y="2924944"/>
            <a:ext cx="862609" cy="7200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32040" y="1700808"/>
            <a:ext cx="79208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28184" y="2924944"/>
            <a:ext cx="862609" cy="7200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47664" y="4437112"/>
            <a:ext cx="108012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47120" y="4437112"/>
            <a:ext cx="3680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712" y="5661248"/>
            <a:ext cx="1224135" cy="7200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6200" y="4442172"/>
            <a:ext cx="119997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8445" y="5662736"/>
            <a:ext cx="612068" cy="7200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906820"/>
            <a:ext cx="792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Réseau neuronal (</a:t>
            </a:r>
            <a:r>
              <a:rPr lang="fr-FR" sz="2400" dirty="0" err="1" smtClean="0"/>
              <a:t>feed</a:t>
            </a:r>
            <a:r>
              <a:rPr lang="fr-FR" sz="2400" dirty="0" smtClean="0"/>
              <a:t> </a:t>
            </a:r>
            <a:r>
              <a:rPr lang="fr-FR" sz="2400" dirty="0" err="1" smtClean="0"/>
              <a:t>forward</a:t>
            </a:r>
            <a:r>
              <a:rPr lang="fr-FR" sz="2400" dirty="0" smtClean="0"/>
              <a:t> network)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96981"/>
              </p:ext>
            </p:extLst>
          </p:nvPr>
        </p:nvGraphicFramePr>
        <p:xfrm>
          <a:off x="1187624" y="5257800"/>
          <a:ext cx="4398137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84072"/>
                <a:gridCol w="784225"/>
                <a:gridCol w="654050"/>
                <a:gridCol w="795528"/>
                <a:gridCol w="10802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RMSE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MAE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MAPE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Theil’s</a:t>
                      </a:r>
                      <a:r>
                        <a:rPr lang="fr-FR" dirty="0" smtClean="0"/>
                        <a:t> U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ANN+reg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1.10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0.77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smtClean="0">
                          <a:effectLst/>
                        </a:rPr>
                        <a:t>18.31%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1.07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cxnSp>
        <p:nvCxnSpPr>
          <p:cNvPr id="9" name="Connecteur droit 8"/>
          <p:cNvCxnSpPr/>
          <p:nvPr/>
        </p:nvCxnSpPr>
        <p:spPr>
          <a:xfrm>
            <a:off x="755576" y="2789554"/>
            <a:ext cx="7992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7602736" y="1628800"/>
            <a:ext cx="1505768" cy="672292"/>
            <a:chOff x="7401520" y="1434262"/>
            <a:chExt cx="1505768" cy="672292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7452320" y="1628800"/>
              <a:ext cx="36004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884368" y="143426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+mj-lt"/>
                </a:rPr>
                <a:t>Réel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899176" y="1768000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+mj-lt"/>
                </a:rPr>
                <a:t>Prédit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7452320" y="1952666"/>
              <a:ext cx="36004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401520" y="1434262"/>
              <a:ext cx="1130920" cy="6722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3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906820"/>
            <a:ext cx="792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Validation par fenêtre glissante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1403385"/>
            <a:ext cx="4950296" cy="4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39552" y="2996952"/>
            <a:ext cx="792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Des questions?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83768" y="469378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https://github.com/AurelieDaviaud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078" y="4693786"/>
            <a:ext cx="283485" cy="2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906820"/>
            <a:ext cx="764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Quand parle-t-on de pic de pollution?</a:t>
            </a:r>
            <a:endParaRPr lang="en-US" sz="2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971600" y="1527175"/>
            <a:ext cx="764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L’indice ATMO</a:t>
            </a:r>
            <a:endParaRPr lang="en-US" sz="2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64196" y="2147372"/>
            <a:ext cx="7647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Particules fines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Dioxyde d’azote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Dioxyde de soufre</a:t>
            </a:r>
            <a:endParaRPr lang="en-US" sz="240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964196" y="5517232"/>
            <a:ext cx="2887724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4572000" y="5517232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732240" y="5517232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>
            <a:off x="647564" y="4054364"/>
            <a:ext cx="7848872" cy="1318852"/>
            <a:chOff x="647564" y="4054364"/>
            <a:chExt cx="7848872" cy="1318852"/>
          </a:xfrm>
        </p:grpSpPr>
        <p:grpSp>
          <p:nvGrpSpPr>
            <p:cNvPr id="45" name="Groupe 44"/>
            <p:cNvGrpSpPr/>
            <p:nvPr/>
          </p:nvGrpSpPr>
          <p:grpSpPr>
            <a:xfrm>
              <a:off x="647564" y="4075434"/>
              <a:ext cx="7848872" cy="1297782"/>
              <a:chOff x="647564" y="2312876"/>
              <a:chExt cx="7848872" cy="129778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71600" y="2312876"/>
                <a:ext cx="7200800" cy="648072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/>
                  </a:gs>
                  <a:gs pos="60000">
                    <a:srgbClr val="FF9900"/>
                  </a:gs>
                  <a:gs pos="100000">
                    <a:srgbClr val="FF0000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47564" y="3081072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latin typeface="+mj-lt"/>
                  </a:rPr>
                  <a:t>0</a:t>
                </a:r>
                <a:endParaRPr lang="en-US" sz="2800" dirty="0">
                  <a:latin typeface="+mj-lt"/>
                </a:endParaRPr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971600" y="2312876"/>
                <a:ext cx="0" cy="767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691680" y="2312876"/>
                <a:ext cx="0" cy="767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2411760" y="2312876"/>
                <a:ext cx="0" cy="767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3131840" y="2312876"/>
                <a:ext cx="0" cy="767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3851920" y="2312876"/>
                <a:ext cx="0" cy="767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4572000" y="2312876"/>
                <a:ext cx="0" cy="767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5292080" y="2312876"/>
                <a:ext cx="0" cy="767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6012160" y="2312876"/>
                <a:ext cx="0" cy="767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6732240" y="2312876"/>
                <a:ext cx="0" cy="7681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7452320" y="2312876"/>
                <a:ext cx="0" cy="767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8172400" y="2312876"/>
                <a:ext cx="0" cy="767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367644" y="308000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1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087724" y="308320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2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807804" y="3082136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latin typeface="+mj-lt"/>
                  </a:rPr>
                  <a:t>3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527884" y="308320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4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4247964" y="308531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5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4968044" y="3084246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6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5688124" y="308743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7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6408204" y="3086374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8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28284" y="308743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9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7848364" y="308743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+mj-lt"/>
                  </a:rPr>
                  <a:t>10</a:t>
                </a:r>
                <a:endParaRPr lang="en-US" sz="2800" dirty="0">
                  <a:latin typeface="+mj-lt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146096" y="4075434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3414" y="4075128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68254" y="4082596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14622" y="4060194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1940" y="4059888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36780" y="4067356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36096" y="4077072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71416" y="4054670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99782" y="4054364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04622" y="4061832"/>
              <a:ext cx="3960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1344118" y="5589240"/>
            <a:ext cx="17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Très bon à bon</a:t>
            </a:r>
            <a:endParaRPr lang="en-US" dirty="0"/>
          </a:p>
        </p:txBody>
      </p:sp>
      <p:sp>
        <p:nvSpPr>
          <p:cNvPr id="79" name="ZoneTexte 78"/>
          <p:cNvSpPr txBox="1"/>
          <p:nvPr/>
        </p:nvSpPr>
        <p:spPr>
          <a:xfrm>
            <a:off x="4427984" y="5589240"/>
            <a:ext cx="178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Moyen à médiocre</a:t>
            </a:r>
            <a:endParaRPr lang="en-US" dirty="0"/>
          </a:p>
        </p:txBody>
      </p:sp>
      <p:sp>
        <p:nvSpPr>
          <p:cNvPr id="80" name="ZoneTexte 79"/>
          <p:cNvSpPr txBox="1"/>
          <p:nvPr/>
        </p:nvSpPr>
        <p:spPr>
          <a:xfrm>
            <a:off x="6688694" y="5589240"/>
            <a:ext cx="148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Mauvais à très mauvais</a:t>
            </a:r>
            <a:endParaRPr lang="en-US" dirty="0"/>
          </a:p>
        </p:txBody>
      </p:sp>
      <p:sp>
        <p:nvSpPr>
          <p:cNvPr id="82" name="ZoneTexte 81"/>
          <p:cNvSpPr txBox="1"/>
          <p:nvPr/>
        </p:nvSpPr>
        <p:spPr>
          <a:xfrm>
            <a:off x="6467440" y="6237982"/>
            <a:ext cx="192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Pic de pollution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  <p:bldP spid="47" grpId="0"/>
      <p:bldP spid="78" grpId="0"/>
      <p:bldP spid="79" grpId="0"/>
      <p:bldP spid="80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767601"/>
            <a:ext cx="76477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 quoi peut être due la pollution atmosphérique?</a:t>
            </a:r>
          </a:p>
          <a:p>
            <a:endParaRPr lang="fr-FR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</a:t>
            </a:r>
            <a:r>
              <a:rPr lang="fr-FR" sz="2400" dirty="0" smtClean="0"/>
              <a:t>étéo (température, pluie, nuages, vent)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</a:t>
            </a:r>
            <a:r>
              <a:rPr lang="fr-FR" sz="2400" dirty="0" smtClean="0"/>
              <a:t>ejets industriels (usines)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</a:t>
            </a:r>
            <a:r>
              <a:rPr lang="fr-FR" sz="2400" dirty="0" smtClean="0"/>
              <a:t>rafic routier</a:t>
            </a:r>
            <a:endParaRPr lang="en-US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1700808"/>
            <a:ext cx="2736304" cy="136815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020" y="3573016"/>
            <a:ext cx="3347864" cy="12816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6020" y="5445224"/>
            <a:ext cx="3347864" cy="128076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948264" y="4437112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…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180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6676" y="1196752"/>
            <a:ext cx="76477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D’où viennent les données?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2"/>
              </a:rPr>
              <a:t>http://data.nantes.fr/donnees/detail/indice-atmo-journalier-a-nantes/</a:t>
            </a:r>
            <a:r>
              <a:rPr lang="en-US" sz="2400" dirty="0"/>
              <a:t> </a:t>
            </a:r>
            <a:r>
              <a:rPr lang="en-US" sz="2400" dirty="0" smtClean="0"/>
              <a:t>(pollution)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/>
              </a:rPr>
              <a:t>https://donneespubliques.meteofrance.fr/?</a:t>
            </a:r>
            <a:r>
              <a:rPr lang="en-US" sz="2400" u="sng" dirty="0" smtClean="0">
                <a:hlinkClick r:id="rId3"/>
              </a:rPr>
              <a:t>fond=produit&amp;id_produit=90&amp;id_rubrique=32</a:t>
            </a:r>
            <a:r>
              <a:rPr lang="en-US" sz="2400" dirty="0" smtClean="0"/>
              <a:t> (</a:t>
            </a:r>
            <a:r>
              <a:rPr lang="en-US" sz="2400" dirty="0" err="1" smtClean="0"/>
              <a:t>météo</a:t>
            </a:r>
            <a:r>
              <a:rPr lang="en-US" sz="2400" dirty="0" smtClean="0"/>
              <a:t>)</a:t>
            </a:r>
          </a:p>
          <a:p>
            <a:endParaRPr lang="en-US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4"/>
              </a:rPr>
              <a:t>http://www.education.gouv.fr/cid197/les-archives-calendrier-scolaire-partir-1960.html#Zones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dirty="0" err="1" smtClean="0"/>
              <a:t>calendrier</a:t>
            </a:r>
            <a:r>
              <a:rPr lang="en-US" sz="2400" dirty="0" smtClean="0"/>
              <a:t> </a:t>
            </a:r>
            <a:r>
              <a:rPr lang="en-US" sz="2400" dirty="0" err="1" smtClean="0"/>
              <a:t>scolaire</a:t>
            </a:r>
            <a:r>
              <a:rPr lang="en-US" sz="2400" dirty="0" smtClean="0"/>
              <a:t>)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6962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906820"/>
            <a:ext cx="764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But: prédire la qualité de l’air de la semaine à venir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6198" y="1680551"/>
            <a:ext cx="1359818" cy="105367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71800" y="3191481"/>
            <a:ext cx="2448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cs typeface="Courier New" panose="02070309020205020404" pitchFamily="49" charset="0"/>
              </a:rPr>
              <a:t>Séries temporelles</a:t>
            </a:r>
          </a:p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forecast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 err="1" smtClean="0">
                <a:cs typeface="Courier New" panose="02070309020205020404" pitchFamily="49" charset="0"/>
              </a:rPr>
              <a:t>Gif</a:t>
            </a:r>
            <a:r>
              <a:rPr lang="fr-FR" b="1" dirty="0" smtClean="0">
                <a:cs typeface="Courier New" panose="02070309020205020404" pitchFamily="49" charset="0"/>
              </a:rPr>
              <a:t> animé</a:t>
            </a: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ggforce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</a:p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magick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196" y="668297"/>
            <a:ext cx="76477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 err="1">
                <a:solidFill>
                  <a:prstClr val="black"/>
                </a:solidFill>
              </a:rPr>
              <a:t>Feature</a:t>
            </a:r>
            <a:r>
              <a:rPr lang="fr-FR" sz="2400" dirty="0">
                <a:solidFill>
                  <a:prstClr val="black"/>
                </a:solidFill>
              </a:rPr>
              <a:t> engineering: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':	4383 obs. of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DATE            : Date, format: "2005-01-01" "2005-01-02"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INDICE_ATMO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3 3 4 3 3 3 3 3 3 3 ...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2005 2005 2005 2005 2005 2005 2005 2005 2005 2005 ...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month_1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1 1 1 1 1 1 1 1 1 1 ...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month_2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month_3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month_4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month_5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month_6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month_7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month_8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month_9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month_10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month_11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month_12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1 2 3 4 5 6 7 8 9 10 ...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4.89 3.34 1.41 2.96 5.26 ...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tempC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11.2 7.88 3.14 3.76 10.81 ...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humidity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96.9 80.8 91.6 91.5 95.1 ...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cloud   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97.5 61.67 8.57 60 98.75 ...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102558 102985 103631 102971 102706 ...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rain24          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0.8 1 0 0.4 2.8 4.4 0.4 0.6 4.2 0.8 ...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weekday_dimanche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0 1 0 0 0 0 0 0 1 0 ...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weekday_jeudi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0 0 0 0 0 1 0 0 0 0 ...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weekday_lundi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0 0 1 0 0 0 0 0 0 1 ...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weekday_mardi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0 0 0 1 0 0 0 0 0 0 ...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weekday_mercredi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0 0 0 0 1 0 0 0 0 0 ...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weekday_samedi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1 0 0 0 0 0 0 1 0 0 ...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weekday_vendredi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0 0 0 0 0 0 1 0 0 0 ...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holidays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1 1 0 0 0 0 0 0 0 0 ...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goReturnHolidays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1 1 0 0 0 0 0 0 0 0 ...</a:t>
            </a:r>
          </a:p>
          <a:p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polPeak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: </a:t>
            </a:r>
            <a:r>
              <a:rPr lang="fr-FR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0 0 0 0 0 0 0 0 0 0 ...</a:t>
            </a:r>
            <a:endParaRPr lang="fr-FR" sz="11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980728"/>
            <a:ext cx="7928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Division des </a:t>
            </a:r>
            <a:r>
              <a:rPr lang="fr-FR" sz="2400" dirty="0" smtClean="0"/>
              <a:t>données</a:t>
            </a:r>
            <a:endParaRPr lang="fr-FR" sz="2400" dirty="0"/>
          </a:p>
          <a:p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b="1" dirty="0" smtClean="0"/>
              <a:t>Approche statique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Train:  		</a:t>
            </a:r>
            <a:r>
              <a:rPr lang="en-US" sz="2400" dirty="0" smtClean="0">
                <a:solidFill>
                  <a:srgbClr val="0070C0"/>
                </a:solidFill>
              </a:rPr>
              <a:t>10 </a:t>
            </a:r>
            <a:r>
              <a:rPr lang="en-US" sz="2400" dirty="0" err="1" smtClean="0">
                <a:solidFill>
                  <a:srgbClr val="0070C0"/>
                </a:solidFill>
              </a:rPr>
              <a:t>ans</a:t>
            </a:r>
            <a:r>
              <a:rPr lang="en-US" sz="2400" dirty="0" smtClean="0">
                <a:solidFill>
                  <a:srgbClr val="0070C0"/>
                </a:solidFill>
              </a:rPr>
              <a:t> 		</a:t>
            </a:r>
            <a:r>
              <a:rPr lang="en-US" sz="2400" dirty="0" smtClean="0"/>
              <a:t>(2005 à 2014)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Validation: 	</a:t>
            </a:r>
            <a:r>
              <a:rPr lang="en-US" sz="2400" dirty="0" smtClean="0">
                <a:solidFill>
                  <a:srgbClr val="0070C0"/>
                </a:solidFill>
              </a:rPr>
              <a:t>1 an 		</a:t>
            </a:r>
            <a:r>
              <a:rPr lang="en-US" sz="2400" dirty="0" smtClean="0"/>
              <a:t>(2015)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b="1" dirty="0"/>
              <a:t>Approche </a:t>
            </a:r>
            <a:r>
              <a:rPr lang="fr-FR" sz="2400" b="1" dirty="0" smtClean="0"/>
              <a:t>dynamique </a:t>
            </a:r>
            <a:r>
              <a:rPr lang="fr-FR" sz="2400" dirty="0" smtClean="0"/>
              <a:t>(</a:t>
            </a:r>
            <a:r>
              <a:rPr lang="en-US" sz="2400" dirty="0" err="1"/>
              <a:t>fenêtre</a:t>
            </a:r>
            <a:r>
              <a:rPr lang="en-US" sz="2400" dirty="0"/>
              <a:t> </a:t>
            </a:r>
            <a:r>
              <a:rPr lang="en-US" sz="2400" dirty="0" err="1"/>
              <a:t>glissante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Train:  </a:t>
            </a:r>
            <a:r>
              <a:rPr lang="fr-FR" sz="2400" dirty="0" smtClean="0"/>
              <a:t>	</a:t>
            </a:r>
            <a:r>
              <a:rPr lang="fr-FR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11 </a:t>
            </a:r>
            <a:r>
              <a:rPr lang="en-US" sz="2400" dirty="0" err="1">
                <a:solidFill>
                  <a:srgbClr val="0070C0"/>
                </a:solidFill>
              </a:rPr>
              <a:t>ans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/>
              <a:t>(2005 </a:t>
            </a:r>
            <a:r>
              <a:rPr lang="en-US" sz="2400" dirty="0"/>
              <a:t>à </a:t>
            </a:r>
            <a:r>
              <a:rPr lang="en-US" sz="2400" dirty="0" smtClean="0"/>
              <a:t>2015)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Test: </a:t>
            </a:r>
            <a:r>
              <a:rPr lang="fr-FR" sz="2400" dirty="0" smtClean="0">
                <a:solidFill>
                  <a:srgbClr val="0070C0"/>
                </a:solidFill>
              </a:rPr>
              <a:t>		7 jours </a:t>
            </a:r>
            <a:r>
              <a:rPr lang="fr-FR" sz="2400" dirty="0" smtClean="0"/>
              <a:t>sur </a:t>
            </a:r>
            <a:r>
              <a:rPr lang="fr-FR" sz="2400" dirty="0" smtClean="0">
                <a:solidFill>
                  <a:srgbClr val="0070C0"/>
                </a:solidFill>
              </a:rPr>
              <a:t>1 année restante </a:t>
            </a:r>
            <a:r>
              <a:rPr lang="fr-FR" sz="2400" dirty="0" smtClean="0"/>
              <a:t>(</a:t>
            </a:r>
            <a:r>
              <a:rPr lang="en-US" sz="2400" dirty="0" smtClean="0"/>
              <a:t>2016</a:t>
            </a:r>
            <a:r>
              <a:rPr lang="en-US" sz="2400" dirty="0"/>
              <a:t> </a:t>
            </a:r>
            <a:r>
              <a:rPr lang="en-US" sz="2400" dirty="0" smtClean="0"/>
              <a:t>) 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1835696" y="5689709"/>
            <a:ext cx="1152128" cy="763627"/>
            <a:chOff x="1835696" y="5689709"/>
            <a:chExt cx="1152128" cy="763627"/>
          </a:xfrm>
        </p:grpSpPr>
        <p:sp>
          <p:nvSpPr>
            <p:cNvPr id="29" name="Rectangle 28"/>
            <p:cNvSpPr/>
            <p:nvPr/>
          </p:nvSpPr>
          <p:spPr>
            <a:xfrm>
              <a:off x="1835696" y="6021288"/>
              <a:ext cx="1152128" cy="432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051720" y="568970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0070C0"/>
                  </a:solidFill>
                </a:rPr>
                <a:t>Train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816990" y="5696254"/>
            <a:ext cx="720080" cy="757082"/>
            <a:chOff x="2816990" y="5696254"/>
            <a:chExt cx="720080" cy="757082"/>
          </a:xfrm>
        </p:grpSpPr>
        <p:sp>
          <p:nvSpPr>
            <p:cNvPr id="30" name="Rectangle 29"/>
            <p:cNvSpPr/>
            <p:nvPr/>
          </p:nvSpPr>
          <p:spPr>
            <a:xfrm>
              <a:off x="2987824" y="6021288"/>
              <a:ext cx="28803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816990" y="569625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Test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547664" y="6056714"/>
            <a:ext cx="6480720" cy="369332"/>
            <a:chOff x="1547664" y="6056714"/>
            <a:chExt cx="6480720" cy="369332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547664" y="6237312"/>
              <a:ext cx="576064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835696" y="6096471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2123728" y="6096471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2411760" y="6095330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699792" y="6095330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987824" y="6095330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275856" y="609736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563888" y="609443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3851920" y="609443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139952" y="6096471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427984" y="61057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716016" y="61057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004048" y="610460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5292080" y="610460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5580112" y="610460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868144" y="6106641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6156176" y="610371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6444208" y="610371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6732240" y="61057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308304" y="605671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4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40954 4.07407E-6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4125 4.07407E-6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63688"/>
            <a:ext cx="9144000" cy="36576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1671191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Décomposition de la série temporelle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2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5288</TotalTime>
  <Words>188</Words>
  <Application>Microsoft Office PowerPoint</Application>
  <PresentationFormat>Affichage à l'écran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DAVIAUD</dc:creator>
  <cp:lastModifiedBy>Aurelie DAVIAUD</cp:lastModifiedBy>
  <cp:revision>59</cp:revision>
  <dcterms:created xsi:type="dcterms:W3CDTF">2017-11-03T13:38:24Z</dcterms:created>
  <dcterms:modified xsi:type="dcterms:W3CDTF">2017-12-08T17:19:22Z</dcterms:modified>
</cp:coreProperties>
</file>