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1"/>
  </p:notesMasterIdLst>
  <p:sldIdLst>
    <p:sldId id="256" r:id="rId3"/>
    <p:sldId id="257" r:id="rId4"/>
    <p:sldId id="258" r:id="rId5"/>
    <p:sldId id="259" r:id="rId6"/>
    <p:sldId id="261" r:id="rId7"/>
    <p:sldId id="260" r:id="rId8"/>
    <p:sldId id="262" r:id="rId9"/>
    <p:sldId id="263"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p:restoredTop sz="91657" autoAdjust="0"/>
  </p:normalViewPr>
  <p:slideViewPr>
    <p:cSldViewPr snapToGrid="0">
      <p:cViewPr>
        <p:scale>
          <a:sx n="74" d="100"/>
          <a:sy n="74" d="100"/>
        </p:scale>
        <p:origin x="-1266"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78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8592163-5757-4B0D-A292-1EBAAF13E6CF}" type="slidenum">
              <a:rPr lang="en-US"/>
              <a:pPr/>
              <a:t>‹#›</a:t>
            </a:fld>
            <a:endParaRPr lang="en-US"/>
          </a:p>
        </p:txBody>
      </p:sp>
    </p:spTree>
    <p:extLst>
      <p:ext uri="{BB962C8B-B14F-4D97-AF65-F5344CB8AC3E}">
        <p14:creationId xmlns:p14="http://schemas.microsoft.com/office/powerpoint/2010/main" val="713949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a:t>
            </a:r>
            <a:r>
              <a:rPr lang="en-US" baseline="0" dirty="0" smtClean="0"/>
              <a:t>  My  name is Tyler Brinton,  I am the Lead of the Chairman’s committee.  This is our first season presenting for Chairman’s.  Public speaking - not my gift.  I am a writer.  The words I had to say, are reflected in the essay. I’d like to introduce you to Bailey </a:t>
            </a:r>
            <a:r>
              <a:rPr lang="en-US" baseline="0" dirty="0" err="1" smtClean="0"/>
              <a:t>Kahl</a:t>
            </a:r>
            <a:r>
              <a:rPr lang="en-US" baseline="0" dirty="0" smtClean="0"/>
              <a:t> and Gwen Gorman.  They will be presenting to you the Cyber Knights quest to change the world. 19.5s</a:t>
            </a:r>
            <a:endParaRPr lang="en-US" dirty="0"/>
          </a:p>
        </p:txBody>
      </p:sp>
      <p:sp>
        <p:nvSpPr>
          <p:cNvPr id="4" name="Slide Number Placeholder 3"/>
          <p:cNvSpPr>
            <a:spLocks noGrp="1"/>
          </p:cNvSpPr>
          <p:nvPr>
            <p:ph type="sldNum" sz="quarter" idx="10"/>
          </p:nvPr>
        </p:nvSpPr>
        <p:spPr/>
        <p:txBody>
          <a:bodyPr/>
          <a:lstStyle/>
          <a:p>
            <a:fld id="{F8592163-5757-4B0D-A292-1EBAAF13E6CF}" type="slidenum">
              <a:rPr lang="en-US" smtClean="0"/>
              <a:pPr/>
              <a:t>2</a:t>
            </a:fld>
            <a:endParaRPr lang="en-US"/>
          </a:p>
        </p:txBody>
      </p:sp>
    </p:spTree>
    <p:extLst>
      <p:ext uri="{BB962C8B-B14F-4D97-AF65-F5344CB8AC3E}">
        <p14:creationId xmlns:p14="http://schemas.microsoft.com/office/powerpoint/2010/main" val="1947950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Tyler said, I’m Gwen Gorman. </a:t>
            </a:r>
            <a:r>
              <a:rPr kumimoji="0" lang="en-US" sz="1200" b="0" i="0" u="none" strike="noStrike" kern="120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 Many of the initiatives we have implemented are written in the essay, and rather than restating the same information, we would like to talk to you today about the significant positive impact these initiatives have had on our community.</a:t>
            </a:r>
            <a:r>
              <a:rPr lang="en-US" baseline="0" dirty="0" smtClean="0"/>
              <a:t> and I want to review with you today the significant positive impact that the Cyber Knights have had on our community our efforts to change the world   The four key areas we will focus on are:  ( read from slide the four items and point to them) 30s</a:t>
            </a:r>
            <a:endParaRPr lang="en-US" dirty="0"/>
          </a:p>
        </p:txBody>
      </p:sp>
      <p:sp>
        <p:nvSpPr>
          <p:cNvPr id="4" name="Slide Number Placeholder 3"/>
          <p:cNvSpPr>
            <a:spLocks noGrp="1"/>
          </p:cNvSpPr>
          <p:nvPr>
            <p:ph type="sldNum" sz="quarter" idx="10"/>
          </p:nvPr>
        </p:nvSpPr>
        <p:spPr/>
        <p:txBody>
          <a:bodyPr/>
          <a:lstStyle/>
          <a:p>
            <a:fld id="{F8592163-5757-4B0D-A292-1EBAAF13E6CF}" type="slidenum">
              <a:rPr lang="en-US" smtClean="0"/>
              <a:pPr/>
              <a:t>3</a:t>
            </a:fld>
            <a:endParaRPr lang="en-US"/>
          </a:p>
        </p:txBody>
      </p:sp>
    </p:spTree>
    <p:extLst>
      <p:ext uri="{BB962C8B-B14F-4D97-AF65-F5344CB8AC3E}">
        <p14:creationId xmlns:p14="http://schemas.microsoft.com/office/powerpoint/2010/main" val="2496446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My name is Bailey and I</a:t>
            </a:r>
            <a:r>
              <a:rPr lang="en-US" baseline="0" dirty="0" smtClean="0"/>
              <a:t> want to talk to you about a group of the community especially important to me- Veterans.</a:t>
            </a:r>
          </a:p>
          <a:p>
            <a:endParaRPr lang="en-US" baseline="0" dirty="0" smtClean="0"/>
          </a:p>
          <a:p>
            <a:r>
              <a:rPr lang="en-US" dirty="0" smtClean="0"/>
              <a:t>The</a:t>
            </a:r>
            <a:r>
              <a:rPr lang="en-US" baseline="0" dirty="0" smtClean="0"/>
              <a:t> residence at the Southington care center talked about our visit for weeks.  We went to inspire them but instead, they inspired us.  </a:t>
            </a:r>
          </a:p>
          <a:p>
            <a:r>
              <a:rPr lang="en-US" baseline="0" dirty="0" smtClean="0"/>
              <a:t>We LISTENED to their stories of service and sacrifice.  This meant the world to them.  </a:t>
            </a:r>
          </a:p>
          <a:p>
            <a:r>
              <a:rPr lang="en-US" baseline="0" dirty="0" smtClean="0"/>
              <a:t>After hearing of their experiences, we were left with a greater appreciation for their service.  </a:t>
            </a:r>
          </a:p>
          <a:p>
            <a:r>
              <a:rPr lang="en-US" baseline="0" dirty="0" smtClean="0"/>
              <a:t>We inspired them and helped them see that the future leaders of tomorrow aren’t very different than they were at our age.  We told them about FIRST and it’s purpose to inspire technology leaders who are very much like they were when they were using the cutting edge of technology while they served so many years ago.</a:t>
            </a:r>
          </a:p>
          <a:p>
            <a:r>
              <a:rPr lang="en-US" baseline="0" dirty="0" smtClean="0"/>
              <a:t>We gave Hope and joy.  They talked about our visit for weeks to their families and workers.  We cannot wait to go back and promised to do so with our new robot</a:t>
            </a:r>
          </a:p>
          <a:p>
            <a:r>
              <a:rPr lang="en-US" baseline="0" dirty="0" smtClean="0"/>
              <a:t>They Inspired us and taught us that EVERY life matters, EVERYONE contributes to the world and just as they helped shape our current history, that we too will change our world/</a:t>
            </a:r>
            <a:endParaRPr lang="en-US" dirty="0"/>
          </a:p>
        </p:txBody>
      </p:sp>
      <p:sp>
        <p:nvSpPr>
          <p:cNvPr id="4" name="Slide Number Placeholder 3"/>
          <p:cNvSpPr>
            <a:spLocks noGrp="1"/>
          </p:cNvSpPr>
          <p:nvPr>
            <p:ph type="sldNum" sz="quarter" idx="10"/>
          </p:nvPr>
        </p:nvSpPr>
        <p:spPr/>
        <p:txBody>
          <a:bodyPr/>
          <a:lstStyle/>
          <a:p>
            <a:fld id="{F8592163-5757-4B0D-A292-1EBAAF13E6CF}" type="slidenum">
              <a:rPr lang="en-US" smtClean="0"/>
              <a:pPr/>
              <a:t>4</a:t>
            </a:fld>
            <a:endParaRPr lang="en-US"/>
          </a:p>
        </p:txBody>
      </p:sp>
    </p:spTree>
    <p:extLst>
      <p:ext uri="{BB962C8B-B14F-4D97-AF65-F5344CB8AC3E}">
        <p14:creationId xmlns:p14="http://schemas.microsoft.com/office/powerpoint/2010/main" val="16580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GWEN:</a:t>
            </a:r>
          </a:p>
          <a:p>
            <a:r>
              <a:rPr lang="en-US" dirty="0" smtClean="0"/>
              <a:t>There</a:t>
            </a:r>
            <a:r>
              <a:rPr lang="en-US" baseline="0" dirty="0" smtClean="0"/>
              <a:t> was a time in our history, just 3 years ago when this is what every Southington resident would say.  Very few knew about FIRST or even that their town had a robotics team</a:t>
            </a:r>
          </a:p>
          <a:p>
            <a:endParaRPr lang="en-US" baseline="0" dirty="0" smtClean="0"/>
          </a:p>
          <a:p>
            <a:r>
              <a:rPr lang="en-US" baseline="0" dirty="0" smtClean="0"/>
              <a:t>Now, with all our outreach to the community, with  multiple presentations, parades and news articles we have changed the thought patterns of Southington to raise the importance of this Science and Technology program to the same level as football and Baseball.</a:t>
            </a:r>
          </a:p>
          <a:p>
            <a:endParaRPr lang="en-US" baseline="0"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We don’t call the newspapers anymore- they call us!</a:t>
            </a:r>
          </a:p>
          <a:p>
            <a:endParaRPr lang="en-US" baseline="0" dirty="0" smtClean="0"/>
          </a:p>
          <a:p>
            <a:r>
              <a:rPr lang="en-US" baseline="0" dirty="0" smtClean="0"/>
              <a:t>And we will tell you having produced several Pro-Baseball players that’s really saying something about our sports-minded town!</a:t>
            </a:r>
          </a:p>
          <a:p>
            <a:endParaRPr lang="en-US" baseline="0" dirty="0" smtClean="0"/>
          </a:p>
          <a:p>
            <a:r>
              <a:rPr lang="en-US" baseline="0" dirty="0" smtClean="0"/>
              <a:t>When The town council announced and recognized our football team for winning the LL State Championship just last month, one of the Town Council members spoke up and said. “Let’s not forget the football team are not the only champions in our town.  The Robotics Team are our Champions too”.</a:t>
            </a:r>
          </a:p>
          <a:p>
            <a:endParaRPr lang="en-US" baseline="0" dirty="0" smtClean="0"/>
          </a:p>
          <a:p>
            <a:r>
              <a:rPr lang="en-US" baseline="0" dirty="0" smtClean="0"/>
              <a:t>At the same time, they recognized our team for our successes both on and off the field and gave special mention of our veteran outreach and the impact it has had on our community.</a:t>
            </a:r>
            <a:endParaRPr lang="en-US" dirty="0"/>
          </a:p>
        </p:txBody>
      </p:sp>
      <p:sp>
        <p:nvSpPr>
          <p:cNvPr id="4" name="Slide Number Placeholder 3"/>
          <p:cNvSpPr>
            <a:spLocks noGrp="1"/>
          </p:cNvSpPr>
          <p:nvPr>
            <p:ph type="sldNum" sz="quarter" idx="10"/>
          </p:nvPr>
        </p:nvSpPr>
        <p:spPr/>
        <p:txBody>
          <a:bodyPr/>
          <a:lstStyle/>
          <a:p>
            <a:fld id="{F8592163-5757-4B0D-A292-1EBAAF13E6CF}" type="slidenum">
              <a:rPr lang="en-US" smtClean="0"/>
              <a:pPr/>
              <a:t>5</a:t>
            </a:fld>
            <a:endParaRPr lang="en-US"/>
          </a:p>
        </p:txBody>
      </p:sp>
    </p:spTree>
    <p:extLst>
      <p:ext uri="{BB962C8B-B14F-4D97-AF65-F5344CB8AC3E}">
        <p14:creationId xmlns:p14="http://schemas.microsoft.com/office/powerpoint/2010/main" val="3631805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Bailey:</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As you know, we support FLL by volunteering for FLL competitions as well as mentoring a new VEX IQ program in one of our local elementary schools</a:t>
            </a:r>
          </a:p>
          <a:p>
            <a:r>
              <a:rPr lang="en-US" dirty="0" smtClean="0"/>
              <a:t>The</a:t>
            </a:r>
            <a:r>
              <a:rPr lang="en-US" baseline="0" dirty="0" smtClean="0"/>
              <a:t> look on the students faces is priceless,  It is this activity that means the most because we know that at some point in our lives someone turned us on to Science and technology and now we must pay that forward and inspire these young ones to also get excited about it.</a:t>
            </a:r>
            <a:endParaRPr lang="en-US" dirty="0"/>
          </a:p>
        </p:txBody>
      </p:sp>
      <p:sp>
        <p:nvSpPr>
          <p:cNvPr id="4" name="Slide Number Placeholder 3"/>
          <p:cNvSpPr>
            <a:spLocks noGrp="1"/>
          </p:cNvSpPr>
          <p:nvPr>
            <p:ph type="sldNum" sz="quarter" idx="10"/>
          </p:nvPr>
        </p:nvSpPr>
        <p:spPr/>
        <p:txBody>
          <a:bodyPr/>
          <a:lstStyle/>
          <a:p>
            <a:fld id="{F8592163-5757-4B0D-A292-1EBAAF13E6CF}" type="slidenum">
              <a:rPr lang="en-US" smtClean="0"/>
              <a:pPr/>
              <a:t>6</a:t>
            </a:fld>
            <a:endParaRPr lang="en-US"/>
          </a:p>
        </p:txBody>
      </p:sp>
    </p:spTree>
    <p:extLst>
      <p:ext uri="{BB962C8B-B14F-4D97-AF65-F5344CB8AC3E}">
        <p14:creationId xmlns:p14="http://schemas.microsoft.com/office/powerpoint/2010/main" val="2501197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Gwen: As</a:t>
            </a:r>
            <a:r>
              <a:rPr lang="en-US" baseline="0" dirty="0" smtClean="0"/>
              <a:t> you can read in our essay we are helping to start up team 5129 from Plainville and really enjoy building them up to a sustainable program.  But we also consider equally important the need to help EXISTING FIRST teams sustain themselves.  We put or outreach to existing teams, some of whom really struggle each season, as a priority just as much as if we were starting a new team.</a:t>
            </a:r>
          </a:p>
          <a:p>
            <a:endParaRPr lang="en-US" baseline="0" dirty="0" smtClean="0"/>
          </a:p>
          <a:p>
            <a:r>
              <a:rPr lang="en-US" baseline="0" dirty="0" smtClean="0"/>
              <a:t>Team 999</a:t>
            </a:r>
            <a:endParaRPr lang="en-US" dirty="0"/>
          </a:p>
        </p:txBody>
      </p:sp>
      <p:sp>
        <p:nvSpPr>
          <p:cNvPr id="4" name="Slide Number Placeholder 3"/>
          <p:cNvSpPr>
            <a:spLocks noGrp="1"/>
          </p:cNvSpPr>
          <p:nvPr>
            <p:ph type="sldNum" sz="quarter" idx="10"/>
          </p:nvPr>
        </p:nvSpPr>
        <p:spPr/>
        <p:txBody>
          <a:bodyPr/>
          <a:lstStyle/>
          <a:p>
            <a:fld id="{F8592163-5757-4B0D-A292-1EBAAF13E6CF}" type="slidenum">
              <a:rPr lang="en-US" smtClean="0"/>
              <a:pPr/>
              <a:t>7</a:t>
            </a:fld>
            <a:endParaRPr lang="en-US"/>
          </a:p>
        </p:txBody>
      </p:sp>
    </p:spTree>
    <p:extLst>
      <p:ext uri="{BB962C8B-B14F-4D97-AF65-F5344CB8AC3E}">
        <p14:creationId xmlns:p14="http://schemas.microsoft.com/office/powerpoint/2010/main" val="116063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80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B: My name is Bailey.</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G: My name is Gwen.</a:t>
            </a:r>
            <a:b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b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T: And my name is Tyler.</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B: We are all unique individuals.</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G: I’m an actress.</a:t>
            </a:r>
            <a:b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b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T: I’m a writer.</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B: And I’m an athlete.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G: Yet we are a family.</a:t>
            </a:r>
            <a:b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b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T: We compete together.</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B: We volunteer together.</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G: And we learn to love each other.</a:t>
            </a:r>
            <a:b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b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T: ­­­To us, FRC is much more than just a robotics competition.</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B: Through it, we have learned the meaning of dedication. </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G: The significance of teamwork.</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T: And the importance of compassion.</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B: We have learned to appreciate our veterans. </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G: To reach out to our community. </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T: And to prepare the youth for the future.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B: And together,</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G: This family</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T: of unique individuals</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All: will change the world. </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8592163-5757-4B0D-A292-1EBAAF13E6CF}" type="slidenum">
              <a:rPr lang="en-US" smtClean="0"/>
              <a:pPr/>
              <a:t>8</a:t>
            </a:fld>
            <a:endParaRPr lang="en-US"/>
          </a:p>
        </p:txBody>
      </p:sp>
    </p:spTree>
    <p:extLst>
      <p:ext uri="{BB962C8B-B14F-4D97-AF65-F5344CB8AC3E}">
        <p14:creationId xmlns:p14="http://schemas.microsoft.com/office/powerpoint/2010/main" val="29685248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pPr lvl="0"/>
            <a:r>
              <a:rPr lang="en-US" noProof="0" smtClean="0"/>
              <a:t>Click to edit Master title style</a:t>
            </a:r>
          </a:p>
        </p:txBody>
      </p:sp>
      <p:sp>
        <p:nvSpPr>
          <p:cNvPr id="20483"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pPr lvl="0"/>
            <a:r>
              <a:rPr lang="en-US" noProof="0" smtClean="0"/>
              <a:t>Click to edit Master subtitle style</a:t>
            </a:r>
          </a:p>
        </p:txBody>
      </p:sp>
      <p:sp>
        <p:nvSpPr>
          <p:cNvPr id="20484" name="Rectangle 4"/>
          <p:cNvSpPr>
            <a:spLocks noGrp="1" noChangeArrowheads="1"/>
          </p:cNvSpPr>
          <p:nvPr>
            <p:ph type="dt" sz="half" idx="2"/>
          </p:nvPr>
        </p:nvSpPr>
        <p:spPr/>
        <p:txBody>
          <a:bodyPr/>
          <a:lstStyle>
            <a:lvl1pPr>
              <a:defRPr/>
            </a:lvl1pPr>
          </a:lstStyle>
          <a:p>
            <a:endParaRPr lang="en-US"/>
          </a:p>
        </p:txBody>
      </p:sp>
      <p:sp>
        <p:nvSpPr>
          <p:cNvPr id="20485" name="Rectangle 5"/>
          <p:cNvSpPr>
            <a:spLocks noGrp="1" noChangeArrowheads="1"/>
          </p:cNvSpPr>
          <p:nvPr>
            <p:ph type="ftr" sz="quarter" idx="3"/>
          </p:nvPr>
        </p:nvSpPr>
        <p:spPr/>
        <p:txBody>
          <a:bodyPr/>
          <a:lstStyle>
            <a:lvl1pPr>
              <a:defRPr/>
            </a:lvl1pPr>
          </a:lstStyle>
          <a:p>
            <a:endParaRPr lang="en-US"/>
          </a:p>
        </p:txBody>
      </p:sp>
      <p:sp>
        <p:nvSpPr>
          <p:cNvPr id="20486" name="Rectangle 6"/>
          <p:cNvSpPr>
            <a:spLocks noGrp="1" noChangeArrowheads="1"/>
          </p:cNvSpPr>
          <p:nvPr>
            <p:ph type="sldNum" sz="quarter" idx="4"/>
          </p:nvPr>
        </p:nvSpPr>
        <p:spPr/>
        <p:txBody>
          <a:bodyPr/>
          <a:lstStyle>
            <a:lvl1pPr>
              <a:defRPr/>
            </a:lvl1pPr>
          </a:lstStyle>
          <a:p>
            <a:fld id="{EDACBD8D-62D6-4B05-B99F-5D06CE9DE2F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00EA2E2-BE49-474D-B00B-8FAB38C15E6F}" type="slidenum">
              <a:rPr lang="en-US"/>
              <a:pPr/>
              <a:t>‹#›</a:t>
            </a:fld>
            <a:endParaRPr lang="en-US"/>
          </a:p>
        </p:txBody>
      </p:sp>
    </p:spTree>
    <p:extLst>
      <p:ext uri="{BB962C8B-B14F-4D97-AF65-F5344CB8AC3E}">
        <p14:creationId xmlns:p14="http://schemas.microsoft.com/office/powerpoint/2010/main" val="3174239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BA012DB-D0AA-4AF2-BAD4-376D0DD200A7}" type="slidenum">
              <a:rPr lang="en-US"/>
              <a:pPr/>
              <a:t>‹#›</a:t>
            </a:fld>
            <a:endParaRPr lang="en-US"/>
          </a:p>
        </p:txBody>
      </p:sp>
    </p:spTree>
    <p:extLst>
      <p:ext uri="{BB962C8B-B14F-4D97-AF65-F5344CB8AC3E}">
        <p14:creationId xmlns:p14="http://schemas.microsoft.com/office/powerpoint/2010/main" val="132168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36525" y="136525"/>
            <a:ext cx="8866188" cy="6581775"/>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1"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pPr lvl="0"/>
            <a:r>
              <a:rPr lang="en-US" noProof="0" smtClean="0"/>
              <a:t>Click to edit Master title style</a:t>
            </a:r>
          </a:p>
        </p:txBody>
      </p:sp>
      <p:sp>
        <p:nvSpPr>
          <p:cNvPr id="27652"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pPr lvl="0"/>
            <a:r>
              <a:rPr lang="en-US" noProof="0" smtClean="0"/>
              <a:t>Click to edit Master subtitle style</a:t>
            </a:r>
          </a:p>
        </p:txBody>
      </p:sp>
      <p:sp>
        <p:nvSpPr>
          <p:cNvPr id="27653" name="Rectangle 5"/>
          <p:cNvSpPr>
            <a:spLocks noGrp="1" noChangeArrowheads="1"/>
          </p:cNvSpPr>
          <p:nvPr>
            <p:ph type="dt" sz="half" idx="2"/>
          </p:nvPr>
        </p:nvSpPr>
        <p:spPr/>
        <p:txBody>
          <a:bodyPr/>
          <a:lstStyle>
            <a:lvl1pPr>
              <a:defRPr/>
            </a:lvl1pPr>
          </a:lstStyle>
          <a:p>
            <a:endParaRPr lang="en-US"/>
          </a:p>
        </p:txBody>
      </p:sp>
      <p:sp>
        <p:nvSpPr>
          <p:cNvPr id="27654" name="Rectangle 6"/>
          <p:cNvSpPr>
            <a:spLocks noGrp="1" noChangeArrowheads="1"/>
          </p:cNvSpPr>
          <p:nvPr>
            <p:ph type="ftr" sz="quarter" idx="3"/>
          </p:nvPr>
        </p:nvSpPr>
        <p:spPr/>
        <p:txBody>
          <a:bodyPr/>
          <a:lstStyle>
            <a:lvl1pPr>
              <a:defRPr/>
            </a:lvl1pPr>
          </a:lstStyle>
          <a:p>
            <a:endParaRPr lang="en-US"/>
          </a:p>
        </p:txBody>
      </p:sp>
      <p:sp>
        <p:nvSpPr>
          <p:cNvPr id="27655" name="Rectangle 7"/>
          <p:cNvSpPr>
            <a:spLocks noGrp="1" noChangeArrowheads="1"/>
          </p:cNvSpPr>
          <p:nvPr>
            <p:ph type="sldNum" sz="quarter" idx="4"/>
          </p:nvPr>
        </p:nvSpPr>
        <p:spPr/>
        <p:txBody>
          <a:bodyPr/>
          <a:lstStyle>
            <a:lvl1pPr>
              <a:defRPr/>
            </a:lvl1pPr>
          </a:lstStyle>
          <a:p>
            <a:fld id="{20837E80-C5A8-46CA-A5F6-23E847182CFA}"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51D496-341A-4291-8975-80F8DD0FE516}" type="slidenum">
              <a:rPr lang="en-US"/>
              <a:pPr/>
              <a:t>‹#›</a:t>
            </a:fld>
            <a:endParaRPr lang="en-US"/>
          </a:p>
        </p:txBody>
      </p:sp>
    </p:spTree>
    <p:extLst>
      <p:ext uri="{BB962C8B-B14F-4D97-AF65-F5344CB8AC3E}">
        <p14:creationId xmlns:p14="http://schemas.microsoft.com/office/powerpoint/2010/main" val="3656790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B342F30-5F0A-4BB1-B910-5BFFBAB7EBFC}" type="slidenum">
              <a:rPr lang="en-US"/>
              <a:pPr/>
              <a:t>‹#›</a:t>
            </a:fld>
            <a:endParaRPr lang="en-US"/>
          </a:p>
        </p:txBody>
      </p:sp>
    </p:spTree>
    <p:extLst>
      <p:ext uri="{BB962C8B-B14F-4D97-AF65-F5344CB8AC3E}">
        <p14:creationId xmlns:p14="http://schemas.microsoft.com/office/powerpoint/2010/main" val="2475870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9055C62-9B4A-4ED5-9AB3-F99C5A32B090}" type="slidenum">
              <a:rPr lang="en-US"/>
              <a:pPr/>
              <a:t>‹#›</a:t>
            </a:fld>
            <a:endParaRPr lang="en-US"/>
          </a:p>
        </p:txBody>
      </p:sp>
    </p:spTree>
    <p:extLst>
      <p:ext uri="{BB962C8B-B14F-4D97-AF65-F5344CB8AC3E}">
        <p14:creationId xmlns:p14="http://schemas.microsoft.com/office/powerpoint/2010/main" val="3744111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7E5D998-E54D-4553-BD64-4FC0298690CA}" type="slidenum">
              <a:rPr lang="en-US"/>
              <a:pPr/>
              <a:t>‹#›</a:t>
            </a:fld>
            <a:endParaRPr lang="en-US"/>
          </a:p>
        </p:txBody>
      </p:sp>
    </p:spTree>
    <p:extLst>
      <p:ext uri="{BB962C8B-B14F-4D97-AF65-F5344CB8AC3E}">
        <p14:creationId xmlns:p14="http://schemas.microsoft.com/office/powerpoint/2010/main" val="3789636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63439C6-4131-4898-80AA-72870DBD58A0}" type="slidenum">
              <a:rPr lang="en-US"/>
              <a:pPr/>
              <a:t>‹#›</a:t>
            </a:fld>
            <a:endParaRPr lang="en-US"/>
          </a:p>
        </p:txBody>
      </p:sp>
    </p:spTree>
    <p:extLst>
      <p:ext uri="{BB962C8B-B14F-4D97-AF65-F5344CB8AC3E}">
        <p14:creationId xmlns:p14="http://schemas.microsoft.com/office/powerpoint/2010/main" val="29209455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CA164E2-23E2-4C9D-96F2-98A7788B5988}" type="slidenum">
              <a:rPr lang="en-US"/>
              <a:pPr/>
              <a:t>‹#›</a:t>
            </a:fld>
            <a:endParaRPr lang="en-US"/>
          </a:p>
        </p:txBody>
      </p:sp>
    </p:spTree>
    <p:extLst>
      <p:ext uri="{BB962C8B-B14F-4D97-AF65-F5344CB8AC3E}">
        <p14:creationId xmlns:p14="http://schemas.microsoft.com/office/powerpoint/2010/main" val="26372769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C5D2450-6249-45F9-9E9D-31B89C3F071D}" type="slidenum">
              <a:rPr lang="en-US"/>
              <a:pPr/>
              <a:t>‹#›</a:t>
            </a:fld>
            <a:endParaRPr lang="en-US"/>
          </a:p>
        </p:txBody>
      </p:sp>
    </p:spTree>
    <p:extLst>
      <p:ext uri="{BB962C8B-B14F-4D97-AF65-F5344CB8AC3E}">
        <p14:creationId xmlns:p14="http://schemas.microsoft.com/office/powerpoint/2010/main" val="1320357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D943229-2D00-4C29-9E92-841F4FFAD37A}" type="slidenum">
              <a:rPr lang="en-US"/>
              <a:pPr/>
              <a:t>‹#›</a:t>
            </a:fld>
            <a:endParaRPr lang="en-US"/>
          </a:p>
        </p:txBody>
      </p:sp>
    </p:spTree>
    <p:extLst>
      <p:ext uri="{BB962C8B-B14F-4D97-AF65-F5344CB8AC3E}">
        <p14:creationId xmlns:p14="http://schemas.microsoft.com/office/powerpoint/2010/main" val="22529367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2749778-0A2D-4538-92AF-BFD6C8D45294}" type="slidenum">
              <a:rPr lang="en-US"/>
              <a:pPr/>
              <a:t>‹#›</a:t>
            </a:fld>
            <a:endParaRPr lang="en-US"/>
          </a:p>
        </p:txBody>
      </p:sp>
    </p:spTree>
    <p:extLst>
      <p:ext uri="{BB962C8B-B14F-4D97-AF65-F5344CB8AC3E}">
        <p14:creationId xmlns:p14="http://schemas.microsoft.com/office/powerpoint/2010/main" val="40972797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B6058FA-D295-4515-8E9D-562354787033}" type="slidenum">
              <a:rPr lang="en-US"/>
              <a:pPr/>
              <a:t>‹#›</a:t>
            </a:fld>
            <a:endParaRPr lang="en-US"/>
          </a:p>
        </p:txBody>
      </p:sp>
    </p:spTree>
    <p:extLst>
      <p:ext uri="{BB962C8B-B14F-4D97-AF65-F5344CB8AC3E}">
        <p14:creationId xmlns:p14="http://schemas.microsoft.com/office/powerpoint/2010/main" val="35397086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382EBC9-265F-4ACE-99F2-2120082190D8}" type="slidenum">
              <a:rPr lang="en-US"/>
              <a:pPr/>
              <a:t>‹#›</a:t>
            </a:fld>
            <a:endParaRPr lang="en-US"/>
          </a:p>
        </p:txBody>
      </p:sp>
    </p:spTree>
    <p:extLst>
      <p:ext uri="{BB962C8B-B14F-4D97-AF65-F5344CB8AC3E}">
        <p14:creationId xmlns:p14="http://schemas.microsoft.com/office/powerpoint/2010/main" val="3150393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922A2B6-C488-421F-8ED6-94CA14A50320}" type="slidenum">
              <a:rPr lang="en-US"/>
              <a:pPr/>
              <a:t>‹#›</a:t>
            </a:fld>
            <a:endParaRPr lang="en-US"/>
          </a:p>
        </p:txBody>
      </p:sp>
    </p:spTree>
    <p:extLst>
      <p:ext uri="{BB962C8B-B14F-4D97-AF65-F5344CB8AC3E}">
        <p14:creationId xmlns:p14="http://schemas.microsoft.com/office/powerpoint/2010/main" val="3776993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3988" y="1600200"/>
            <a:ext cx="30861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32488" y="1600200"/>
            <a:ext cx="3087687"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5B2292B-BCF9-4E08-A83F-26A497426AEF}" type="slidenum">
              <a:rPr lang="en-US"/>
              <a:pPr/>
              <a:t>‹#›</a:t>
            </a:fld>
            <a:endParaRPr lang="en-US"/>
          </a:p>
        </p:txBody>
      </p:sp>
    </p:spTree>
    <p:extLst>
      <p:ext uri="{BB962C8B-B14F-4D97-AF65-F5344CB8AC3E}">
        <p14:creationId xmlns:p14="http://schemas.microsoft.com/office/powerpoint/2010/main" val="455974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7530686-AD3B-4901-83A7-E0574A5C8256}" type="slidenum">
              <a:rPr lang="en-US"/>
              <a:pPr/>
              <a:t>‹#›</a:t>
            </a:fld>
            <a:endParaRPr lang="en-US"/>
          </a:p>
        </p:txBody>
      </p:sp>
    </p:spTree>
    <p:extLst>
      <p:ext uri="{BB962C8B-B14F-4D97-AF65-F5344CB8AC3E}">
        <p14:creationId xmlns:p14="http://schemas.microsoft.com/office/powerpoint/2010/main" val="1944454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E84BF7B-8E8E-4822-B599-94B136008589}" type="slidenum">
              <a:rPr lang="en-US"/>
              <a:pPr/>
              <a:t>‹#›</a:t>
            </a:fld>
            <a:endParaRPr lang="en-US"/>
          </a:p>
        </p:txBody>
      </p:sp>
    </p:spTree>
    <p:extLst>
      <p:ext uri="{BB962C8B-B14F-4D97-AF65-F5344CB8AC3E}">
        <p14:creationId xmlns:p14="http://schemas.microsoft.com/office/powerpoint/2010/main" val="354366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C5D81D1-89DF-479F-9888-C52E05005E9C}" type="slidenum">
              <a:rPr lang="en-US"/>
              <a:pPr/>
              <a:t>‹#›</a:t>
            </a:fld>
            <a:endParaRPr lang="en-US"/>
          </a:p>
        </p:txBody>
      </p:sp>
    </p:spTree>
    <p:extLst>
      <p:ext uri="{BB962C8B-B14F-4D97-AF65-F5344CB8AC3E}">
        <p14:creationId xmlns:p14="http://schemas.microsoft.com/office/powerpoint/2010/main" val="1691045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3442E13-089F-4D3A-A210-CCD0A3BE8C71}" type="slidenum">
              <a:rPr lang="en-US"/>
              <a:pPr/>
              <a:t>‹#›</a:t>
            </a:fld>
            <a:endParaRPr lang="en-US"/>
          </a:p>
        </p:txBody>
      </p:sp>
    </p:spTree>
    <p:extLst>
      <p:ext uri="{BB962C8B-B14F-4D97-AF65-F5344CB8AC3E}">
        <p14:creationId xmlns:p14="http://schemas.microsoft.com/office/powerpoint/2010/main" val="2188825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68810F6-AD10-4C2D-A16A-80E78199C9DD}" type="slidenum">
              <a:rPr lang="en-US"/>
              <a:pPr/>
              <a:t>‹#›</a:t>
            </a:fld>
            <a:endParaRPr lang="en-US"/>
          </a:p>
        </p:txBody>
      </p:sp>
    </p:spTree>
    <p:extLst>
      <p:ext uri="{BB962C8B-B14F-4D97-AF65-F5344CB8AC3E}">
        <p14:creationId xmlns:p14="http://schemas.microsoft.com/office/powerpoint/2010/main" val="4170447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6758453-1B80-48CC-8A12-F0CE5997A83E}"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rtl="0" eaLnBrk="1" fontAlgn="base" hangingPunct="1">
        <a:spcBef>
          <a:spcPct val="0"/>
        </a:spcBef>
        <a:spcAft>
          <a:spcPct val="0"/>
        </a:spcAft>
        <a:buClr>
          <a:schemeClr val="tx1"/>
        </a:buClr>
        <a:defRPr sz="3200" kern="1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buClr>
          <a:schemeClr val="tx1"/>
        </a:buClr>
        <a:defRPr sz="3200">
          <a:solidFill>
            <a:schemeClr val="tx1"/>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buClr>
          <a:schemeClr val="tx1"/>
        </a:buClr>
        <a:defRPr sz="3200">
          <a:solidFill>
            <a:schemeClr val="tx1"/>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buClr>
          <a:schemeClr val="tx1"/>
        </a:buClr>
        <a:defRPr sz="3200">
          <a:solidFill>
            <a:schemeClr val="tx1"/>
          </a:solidFill>
          <a:latin typeface="Arial" panose="020B0604020202020204" pitchFamily="34" charset="0"/>
          <a:cs typeface="Arial" panose="020B0604020202020204" pitchFamily="34" charset="0"/>
        </a:defRPr>
      </a:lvl5pPr>
      <a:lvl6pPr marL="457200" algn="l" rtl="0" eaLnBrk="1" fontAlgn="base" hangingPunct="1">
        <a:spcBef>
          <a:spcPct val="0"/>
        </a:spcBef>
        <a:spcAft>
          <a:spcPct val="0"/>
        </a:spcAft>
        <a:buClr>
          <a:schemeClr val="tx1"/>
        </a:buClr>
        <a:defRPr sz="3200">
          <a:solidFill>
            <a:schemeClr val="tx1"/>
          </a:solidFill>
          <a:latin typeface="Arial" panose="020B0604020202020204" pitchFamily="34" charset="0"/>
          <a:cs typeface="Arial" panose="020B0604020202020204" pitchFamily="34" charset="0"/>
        </a:defRPr>
      </a:lvl6pPr>
      <a:lvl7pPr marL="914400" algn="l" rtl="0" eaLnBrk="1" fontAlgn="base" hangingPunct="1">
        <a:spcBef>
          <a:spcPct val="0"/>
        </a:spcBef>
        <a:spcAft>
          <a:spcPct val="0"/>
        </a:spcAft>
        <a:buClr>
          <a:schemeClr val="tx1"/>
        </a:buClr>
        <a:defRPr sz="3200">
          <a:solidFill>
            <a:schemeClr val="tx1"/>
          </a:solidFill>
          <a:latin typeface="Arial" panose="020B0604020202020204" pitchFamily="34" charset="0"/>
          <a:cs typeface="Arial" panose="020B0604020202020204" pitchFamily="34" charset="0"/>
        </a:defRPr>
      </a:lvl7pPr>
      <a:lvl8pPr marL="1371600" algn="l" rtl="0" eaLnBrk="1" fontAlgn="base" hangingPunct="1">
        <a:spcBef>
          <a:spcPct val="0"/>
        </a:spcBef>
        <a:spcAft>
          <a:spcPct val="0"/>
        </a:spcAft>
        <a:buClr>
          <a:schemeClr val="tx1"/>
        </a:buClr>
        <a:defRPr sz="3200">
          <a:solidFill>
            <a:schemeClr val="tx1"/>
          </a:solidFill>
          <a:latin typeface="Arial" panose="020B0604020202020204" pitchFamily="34" charset="0"/>
          <a:cs typeface="Arial" panose="020B0604020202020204" pitchFamily="34" charset="0"/>
        </a:defRPr>
      </a:lvl8pPr>
      <a:lvl9pPr marL="1828800" algn="l" rtl="0" eaLnBrk="1" fontAlgn="base" hangingPunct="1">
        <a:spcBef>
          <a:spcPct val="0"/>
        </a:spcBef>
        <a:spcAft>
          <a:spcPct val="0"/>
        </a:spcAft>
        <a:buClr>
          <a:schemeClr val="tx1"/>
        </a:buClr>
        <a:defRPr sz="3200">
          <a:solidFill>
            <a:schemeClr val="tx1"/>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36525" y="136525"/>
            <a:ext cx="8866188" cy="6581775"/>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7" name="Rectangle 3"/>
          <p:cNvSpPr>
            <a:spLocks noGrp="1" noChangeArrowheads="1"/>
          </p:cNvSpPr>
          <p:nvPr>
            <p:ph type="title"/>
            <p:custDataLst>
              <p:tags r:id="rId13"/>
            </p:custDataLst>
          </p:nvPr>
        </p:nvSpPr>
        <p:spPr bwMode="auto">
          <a:xfrm>
            <a:off x="455613" y="274638"/>
            <a:ext cx="8226425" cy="114300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6628" name="Rectangle 4"/>
          <p:cNvSpPr>
            <a:spLocks noGrp="1" noChangeArrowheads="1"/>
          </p:cNvSpPr>
          <p:nvPr>
            <p:ph type="body" idx="1"/>
            <p:custDataLst>
              <p:tags r:id="rId14"/>
            </p:custDataLst>
          </p:nvPr>
        </p:nvSpPr>
        <p:spPr bwMode="auto">
          <a:xfrm>
            <a:off x="455613" y="1600200"/>
            <a:ext cx="8226425" cy="4525963"/>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66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266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266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15C248E-726D-4E98-8EB1-1525E1E953EC}"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buClr>
          <a:schemeClr val="tx1"/>
        </a:buClr>
        <a:defRPr sz="3200" kern="1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panose="020B0604020202020204" pitchFamily="34" charset="0"/>
        </a:defRPr>
      </a:lvl2pPr>
      <a:lvl3pPr algn="l" rtl="0" fontAlgn="base">
        <a:spcBef>
          <a:spcPct val="0"/>
        </a:spcBef>
        <a:spcAft>
          <a:spcPct val="0"/>
        </a:spcAft>
        <a:buClr>
          <a:schemeClr val="tx1"/>
        </a:buClr>
        <a:defRPr sz="3200">
          <a:solidFill>
            <a:schemeClr val="tx1"/>
          </a:solidFill>
          <a:latin typeface="Arial" panose="020B0604020202020204" pitchFamily="34" charset="0"/>
        </a:defRPr>
      </a:lvl3pPr>
      <a:lvl4pPr algn="l" rtl="0" fontAlgn="base">
        <a:spcBef>
          <a:spcPct val="0"/>
        </a:spcBef>
        <a:spcAft>
          <a:spcPct val="0"/>
        </a:spcAft>
        <a:buClr>
          <a:schemeClr val="tx1"/>
        </a:buClr>
        <a:defRPr sz="3200">
          <a:solidFill>
            <a:schemeClr val="tx1"/>
          </a:solidFill>
          <a:latin typeface="Arial" panose="020B0604020202020204" pitchFamily="34" charset="0"/>
        </a:defRPr>
      </a:lvl4pPr>
      <a:lvl5pPr algn="l" rtl="0" fontAlgn="base">
        <a:spcBef>
          <a:spcPct val="0"/>
        </a:spcBef>
        <a:spcAft>
          <a:spcPct val="0"/>
        </a:spcAft>
        <a:buClr>
          <a:schemeClr val="tx1"/>
        </a:buClr>
        <a:defRPr sz="3200">
          <a:solidFill>
            <a:schemeClr val="tx1"/>
          </a:solidFill>
          <a:latin typeface="Arial" panose="020B0604020202020204" pitchFamily="34" charset="0"/>
        </a:defRPr>
      </a:lvl5pPr>
      <a:lvl6pPr marL="457200" algn="l" rtl="0" fontAlgn="base">
        <a:spcBef>
          <a:spcPct val="0"/>
        </a:spcBef>
        <a:spcAft>
          <a:spcPct val="0"/>
        </a:spcAft>
        <a:buClr>
          <a:schemeClr val="tx1"/>
        </a:buClr>
        <a:defRPr sz="3200">
          <a:solidFill>
            <a:schemeClr val="tx1"/>
          </a:solidFill>
          <a:latin typeface="Arial" panose="020B0604020202020204" pitchFamily="34" charset="0"/>
        </a:defRPr>
      </a:lvl6pPr>
      <a:lvl7pPr marL="914400" algn="l" rtl="0" fontAlgn="base">
        <a:spcBef>
          <a:spcPct val="0"/>
        </a:spcBef>
        <a:spcAft>
          <a:spcPct val="0"/>
        </a:spcAft>
        <a:buClr>
          <a:schemeClr val="tx1"/>
        </a:buClr>
        <a:defRPr sz="3200">
          <a:solidFill>
            <a:schemeClr val="tx1"/>
          </a:solidFill>
          <a:latin typeface="Arial" panose="020B0604020202020204" pitchFamily="34" charset="0"/>
        </a:defRPr>
      </a:lvl7pPr>
      <a:lvl8pPr marL="1371600" algn="l" rtl="0" fontAlgn="base">
        <a:spcBef>
          <a:spcPct val="0"/>
        </a:spcBef>
        <a:spcAft>
          <a:spcPct val="0"/>
        </a:spcAft>
        <a:buClr>
          <a:schemeClr val="tx1"/>
        </a:buClr>
        <a:defRPr sz="3200">
          <a:solidFill>
            <a:schemeClr val="tx1"/>
          </a:solidFill>
          <a:latin typeface="Arial" panose="020B0604020202020204" pitchFamily="34" charset="0"/>
        </a:defRPr>
      </a:lvl8pPr>
      <a:lvl9pPr marL="1828800" algn="l" rtl="0" fontAlgn="base">
        <a:spcBef>
          <a:spcPct val="0"/>
        </a:spcBef>
        <a:spcAft>
          <a:spcPct val="0"/>
        </a:spcAft>
        <a:buClr>
          <a:schemeClr val="tx1"/>
        </a:buClr>
        <a:defRPr sz="3200">
          <a:solidFill>
            <a:schemeClr val="tx1"/>
          </a:solidFill>
          <a:latin typeface="Arial" panose="020B0604020202020204" pitchFamily="34" charset="0"/>
        </a:defRPr>
      </a:lvl9pPr>
    </p:titleStyle>
    <p:bodyStyle>
      <a:lvl1pPr marL="342900" indent="-342900" algn="l" rtl="0" fontAlgn="base">
        <a:spcBef>
          <a:spcPct val="20000"/>
        </a:spcBef>
        <a:spcAft>
          <a:spcPct val="0"/>
        </a:spcAft>
        <a:buClr>
          <a:schemeClr val="tx1"/>
        </a:buClr>
        <a:buChar char="•"/>
        <a:defRPr sz="2400" kern="12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kern="1200">
          <a:solidFill>
            <a:schemeClr val="tx1"/>
          </a:solidFill>
          <a:latin typeface="+mn-lt"/>
          <a:ea typeface="+mn-ea"/>
          <a:cs typeface="+mn-cs"/>
        </a:defRPr>
      </a:lvl2pPr>
      <a:lvl3pPr marL="1143000" indent="-228600" algn="l" rtl="0" fontAlgn="base">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Char char="•"/>
        <a:defRPr sz="2400" kern="1200">
          <a:solidFill>
            <a:schemeClr val="tx1"/>
          </a:solidFill>
          <a:latin typeface="+mn-lt"/>
          <a:ea typeface="+mn-ea"/>
          <a:cs typeface="+mn-cs"/>
        </a:defRPr>
      </a:lvl4pPr>
      <a:lvl5pPr marL="2057400" indent="-228600" algn="l" rtl="0" fontAlgn="base">
        <a:spcBef>
          <a:spcPct val="20000"/>
        </a:spcBef>
        <a:spcAft>
          <a:spcPct val="0"/>
        </a:spcAft>
        <a:buClr>
          <a:schemeClr val="tx1"/>
        </a:buClr>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7.jp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ctrTitle"/>
          </p:nvPr>
        </p:nvSpPr>
        <p:spPr/>
        <p:txBody>
          <a:bodyPr/>
          <a:lstStyle/>
          <a:p>
            <a:r>
              <a:rPr lang="en-US" dirty="0" smtClean="0"/>
              <a:t>Our Quest to Change The World</a:t>
            </a:r>
            <a:endParaRPr lang="en-US" dirty="0"/>
          </a:p>
        </p:txBody>
      </p:sp>
      <p:sp>
        <p:nvSpPr>
          <p:cNvPr id="50179" name="Rectangle 3"/>
          <p:cNvSpPr>
            <a:spLocks noGrp="1" noChangeArrowheads="1"/>
          </p:cNvSpPr>
          <p:nvPr>
            <p:ph type="subTitle" idx="1"/>
          </p:nvPr>
        </p:nvSpPr>
        <p:spPr/>
        <p:txBody>
          <a:bodyPr/>
          <a:lstStyle/>
          <a:p>
            <a:r>
              <a:rPr lang="en-US" dirty="0" smtClean="0"/>
              <a:t>FIRST Team 195</a:t>
            </a:r>
          </a:p>
          <a:p>
            <a:r>
              <a:rPr lang="en-US" dirty="0" smtClean="0"/>
              <a:t>The Cyber Knights</a:t>
            </a:r>
          </a:p>
          <a:p>
            <a:r>
              <a:rPr lang="en-US" dirty="0" smtClean="0"/>
              <a:t>Southington CT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15625"/>
    </mc:Choice>
    <mc:Fallback>
      <p:transition spd="slow" advTm="1562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p:txBody>
          <a:bodyPr/>
          <a:lstStyle/>
          <a:p>
            <a:pPr eaLnBrk="1" hangingPunct="1"/>
            <a:r>
              <a:rPr lang="en-US" smtClean="0"/>
              <a:t>Week 1:Drive Base in CAD</a:t>
            </a:r>
          </a:p>
        </p:txBody>
      </p:sp>
      <p:sp>
        <p:nvSpPr>
          <p:cNvPr id="15362" name="Rectangle 3"/>
          <p:cNvSpPr>
            <a:spLocks noGrp="1"/>
          </p:cNvSpPr>
          <p:nvPr>
            <p:ph type="body" idx="1"/>
          </p:nvPr>
        </p:nvSpPr>
        <p:spPr/>
        <p:txBody>
          <a:bodyPr/>
          <a:lstStyle/>
          <a:p>
            <a:pPr eaLnBrk="1" hangingPunct="1"/>
            <a:r>
              <a:rPr lang="en-US" smtClean="0"/>
              <a:t>6WD KOP long configuration </a:t>
            </a:r>
          </a:p>
          <a:p>
            <a:pPr eaLnBrk="1" hangingPunct="1"/>
            <a:r>
              <a:rPr lang="en-US" smtClean="0"/>
              <a:t>2 3-CIM transmissions </a:t>
            </a:r>
          </a:p>
          <a:p>
            <a:pPr eaLnBrk="1" hangingPunct="1">
              <a:buFont typeface="Arial" charset="0"/>
              <a:buNone/>
            </a:pPr>
            <a:endParaRPr lang="en-US" smtClean="0"/>
          </a:p>
        </p:txBody>
      </p:sp>
      <p:pic>
        <p:nvPicPr>
          <p:cNvPr id="15363" name="Picture 4" descr="drive base picture"/>
          <p:cNvPicPr>
            <a:picLocks noChangeAspect="1" noChangeArrowheads="1"/>
          </p:cNvPicPr>
          <p:nvPr/>
        </p:nvPicPr>
        <p:blipFill>
          <a:blip r:embed="rId2"/>
          <a:srcRect l="27492" t="19562" r="10654" b="11972"/>
          <a:stretch>
            <a:fillRect/>
          </a:stretch>
        </p:blipFill>
        <p:spPr bwMode="auto">
          <a:xfrm>
            <a:off x="1752600" y="3200400"/>
            <a:ext cx="5562600" cy="3462338"/>
          </a:xfrm>
          <a:prstGeom prst="rect">
            <a:avLst/>
          </a:prstGeom>
          <a:noFill/>
          <a:ln w="9525">
            <a:noFill/>
            <a:miter lim="800000"/>
            <a:headEnd/>
            <a:tailEnd/>
          </a:ln>
        </p:spPr>
      </p:pic>
    </p:spTree>
    <p:extLst>
      <p:ext uri="{BB962C8B-B14F-4D97-AF65-F5344CB8AC3E}">
        <p14:creationId xmlns:p14="http://schemas.microsoft.com/office/powerpoint/2010/main" val="2746765557"/>
      </p:ext>
    </p:extLst>
  </p:cSld>
  <p:clrMapOvr>
    <a:masterClrMapping/>
  </p:clrMapOvr>
  <mc:AlternateContent xmlns:mc="http://schemas.openxmlformats.org/markup-compatibility/2006">
    <mc:Choice xmlns:p14="http://schemas.microsoft.com/office/powerpoint/2010/main" Requires="p14">
      <p:transition spd="slow" p14:dur="2000" advTm="16153"/>
    </mc:Choice>
    <mc:Fallback>
      <p:transition spd="slow" advTm="1615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p:nvPr>
        </p:nvSpPr>
        <p:spPr/>
        <p:txBody>
          <a:bodyPr/>
          <a:lstStyle/>
          <a:p>
            <a:pPr eaLnBrk="1" hangingPunct="1"/>
            <a:r>
              <a:rPr lang="en-US" smtClean="0"/>
              <a:t>Week 2:Preliminary Arm Design</a:t>
            </a:r>
          </a:p>
        </p:txBody>
      </p:sp>
      <p:sp>
        <p:nvSpPr>
          <p:cNvPr id="16386" name="Rectangle 3"/>
          <p:cNvSpPr>
            <a:spLocks noGrp="1"/>
          </p:cNvSpPr>
          <p:nvPr>
            <p:ph type="body" idx="1"/>
          </p:nvPr>
        </p:nvSpPr>
        <p:spPr/>
        <p:txBody>
          <a:bodyPr/>
          <a:lstStyle/>
          <a:p>
            <a:pPr eaLnBrk="1" hangingPunct="1"/>
            <a:r>
              <a:rPr lang="en-US" smtClean="0"/>
              <a:t>The Design Team began to make basic parts to visualize how the robot would move, and how the ball would be gathered </a:t>
            </a:r>
          </a:p>
        </p:txBody>
      </p:sp>
      <p:pic>
        <p:nvPicPr>
          <p:cNvPr id="16387" name="Picture 4" descr="prelim pic"/>
          <p:cNvPicPr>
            <a:picLocks noChangeAspect="1" noChangeArrowheads="1"/>
          </p:cNvPicPr>
          <p:nvPr/>
        </p:nvPicPr>
        <p:blipFill>
          <a:blip r:embed="rId2"/>
          <a:srcRect l="29346" t="31772" r="14513"/>
          <a:stretch>
            <a:fillRect/>
          </a:stretch>
        </p:blipFill>
        <p:spPr bwMode="auto">
          <a:xfrm>
            <a:off x="1981200" y="3124200"/>
            <a:ext cx="5181600" cy="3540125"/>
          </a:xfrm>
          <a:prstGeom prst="rect">
            <a:avLst/>
          </a:prstGeom>
          <a:noFill/>
          <a:ln w="9525">
            <a:noFill/>
            <a:miter lim="800000"/>
            <a:headEnd/>
            <a:tailEnd/>
          </a:ln>
        </p:spPr>
      </p:pic>
    </p:spTree>
    <p:extLst>
      <p:ext uri="{BB962C8B-B14F-4D97-AF65-F5344CB8AC3E}">
        <p14:creationId xmlns:p14="http://schemas.microsoft.com/office/powerpoint/2010/main" val="2975369642"/>
      </p:ext>
    </p:extLst>
  </p:cSld>
  <p:clrMapOvr>
    <a:masterClrMapping/>
  </p:clrMapOvr>
  <mc:AlternateContent xmlns:mc="http://schemas.openxmlformats.org/markup-compatibility/2006">
    <mc:Choice xmlns:p14="http://schemas.microsoft.com/office/powerpoint/2010/main" Requires="p14">
      <p:transition spd="slow" p14:dur="2000" advTm="15606"/>
    </mc:Choice>
    <mc:Fallback>
      <p:transition spd="slow" advTm="15606"/>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p:nvPr>
        </p:nvSpPr>
        <p:spPr/>
        <p:txBody>
          <a:bodyPr/>
          <a:lstStyle/>
          <a:p>
            <a:pPr eaLnBrk="1" hangingPunct="1"/>
            <a:r>
              <a:rPr lang="en-US" sz="4000" smtClean="0"/>
              <a:t>Week 2-3:Prelimianry Intake Design</a:t>
            </a:r>
          </a:p>
        </p:txBody>
      </p:sp>
      <p:sp>
        <p:nvSpPr>
          <p:cNvPr id="17410" name="Rectangle 3"/>
          <p:cNvSpPr>
            <a:spLocks noGrp="1"/>
          </p:cNvSpPr>
          <p:nvPr>
            <p:ph type="body" idx="1"/>
          </p:nvPr>
        </p:nvSpPr>
        <p:spPr/>
        <p:txBody>
          <a:bodyPr/>
          <a:lstStyle/>
          <a:p>
            <a:pPr eaLnBrk="1" hangingPunct="1"/>
            <a:r>
              <a:rPr lang="en-US" smtClean="0"/>
              <a:t>After deciding on a multi sided intake, the Design Team made an assembly to visualize how the intake would work </a:t>
            </a:r>
          </a:p>
        </p:txBody>
      </p:sp>
      <p:pic>
        <p:nvPicPr>
          <p:cNvPr id="17411" name="Picture 4" descr="intake thin"/>
          <p:cNvPicPr>
            <a:picLocks noChangeAspect="1" noChangeArrowheads="1"/>
          </p:cNvPicPr>
          <p:nvPr/>
        </p:nvPicPr>
        <p:blipFill>
          <a:blip r:embed="rId2"/>
          <a:srcRect l="21150" t="19254" r="6563" b="17226"/>
          <a:stretch>
            <a:fillRect/>
          </a:stretch>
        </p:blipFill>
        <p:spPr bwMode="auto">
          <a:xfrm>
            <a:off x="1143000" y="3276600"/>
            <a:ext cx="6858000" cy="3387725"/>
          </a:xfrm>
          <a:prstGeom prst="rect">
            <a:avLst/>
          </a:prstGeom>
          <a:noFill/>
          <a:ln w="9525">
            <a:noFill/>
            <a:miter lim="800000"/>
            <a:headEnd/>
            <a:tailEnd/>
          </a:ln>
        </p:spPr>
      </p:pic>
    </p:spTree>
    <p:extLst>
      <p:ext uri="{BB962C8B-B14F-4D97-AF65-F5344CB8AC3E}">
        <p14:creationId xmlns:p14="http://schemas.microsoft.com/office/powerpoint/2010/main" val="524708388"/>
      </p:ext>
    </p:extLst>
  </p:cSld>
  <p:clrMapOvr>
    <a:masterClrMapping/>
  </p:clrMapOvr>
  <mc:AlternateContent xmlns:mc="http://schemas.openxmlformats.org/markup-compatibility/2006">
    <mc:Choice xmlns:p14="http://schemas.microsoft.com/office/powerpoint/2010/main" Requires="p14">
      <p:transition spd="slow" p14:dur="2000" advTm="15464"/>
    </mc:Choice>
    <mc:Fallback>
      <p:transition spd="slow" advTm="15464"/>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p:txBody>
          <a:bodyPr/>
          <a:lstStyle/>
          <a:p>
            <a:pPr eaLnBrk="1" hangingPunct="1"/>
            <a:r>
              <a:rPr lang="en-US" sz="4000" smtClean="0"/>
              <a:t>Week 3:Preliminary Shooter Design</a:t>
            </a:r>
          </a:p>
        </p:txBody>
      </p:sp>
      <p:sp>
        <p:nvSpPr>
          <p:cNvPr id="18434" name="Rectangle 3"/>
          <p:cNvSpPr>
            <a:spLocks noGrp="1"/>
          </p:cNvSpPr>
          <p:nvPr>
            <p:ph type="body" idx="1"/>
          </p:nvPr>
        </p:nvSpPr>
        <p:spPr/>
        <p:txBody>
          <a:bodyPr/>
          <a:lstStyle/>
          <a:p>
            <a:pPr eaLnBrk="1" hangingPunct="1"/>
            <a:r>
              <a:rPr lang="en-US" smtClean="0"/>
              <a:t>The Design Team made a general assembly of a shooter idea to visualize how it would work</a:t>
            </a:r>
          </a:p>
        </p:txBody>
      </p:sp>
      <p:pic>
        <p:nvPicPr>
          <p:cNvPr id="18435" name="Picture 4" descr="weird"/>
          <p:cNvPicPr>
            <a:picLocks noChangeAspect="1" noChangeArrowheads="1"/>
          </p:cNvPicPr>
          <p:nvPr/>
        </p:nvPicPr>
        <p:blipFill>
          <a:blip r:embed="rId2"/>
          <a:srcRect l="31169" t="17708" r="14830" b="12596"/>
          <a:stretch>
            <a:fillRect/>
          </a:stretch>
        </p:blipFill>
        <p:spPr bwMode="auto">
          <a:xfrm>
            <a:off x="1752600" y="2743200"/>
            <a:ext cx="5410200" cy="3927475"/>
          </a:xfrm>
          <a:prstGeom prst="rect">
            <a:avLst/>
          </a:prstGeom>
          <a:noFill/>
          <a:ln w="9525">
            <a:noFill/>
            <a:miter lim="800000"/>
            <a:headEnd/>
            <a:tailEnd/>
          </a:ln>
        </p:spPr>
      </p:pic>
    </p:spTree>
    <p:extLst>
      <p:ext uri="{BB962C8B-B14F-4D97-AF65-F5344CB8AC3E}">
        <p14:creationId xmlns:p14="http://schemas.microsoft.com/office/powerpoint/2010/main" val="823150979"/>
      </p:ext>
    </p:extLst>
  </p:cSld>
  <p:clrMapOvr>
    <a:masterClrMapping/>
  </p:clrMapOvr>
  <mc:AlternateContent xmlns:mc="http://schemas.openxmlformats.org/markup-compatibility/2006">
    <mc:Choice xmlns:p14="http://schemas.microsoft.com/office/powerpoint/2010/main" Requires="p14">
      <p:transition spd="slow" p14:dur="2000" advTm="15485"/>
    </mc:Choice>
    <mc:Fallback>
      <p:transition spd="slow" advTm="15485"/>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p:txBody>
          <a:bodyPr/>
          <a:lstStyle/>
          <a:p>
            <a:pPr eaLnBrk="1" hangingPunct="1"/>
            <a:r>
              <a:rPr lang="en-US" sz="4000" smtClean="0"/>
              <a:t>Beginning of Week 4:Final Intake and Shooter</a:t>
            </a:r>
          </a:p>
        </p:txBody>
      </p:sp>
      <p:sp>
        <p:nvSpPr>
          <p:cNvPr id="19458" name="Rectangle 3"/>
          <p:cNvSpPr>
            <a:spLocks noGrp="1"/>
          </p:cNvSpPr>
          <p:nvPr>
            <p:ph type="body" idx="1"/>
          </p:nvPr>
        </p:nvSpPr>
        <p:spPr/>
        <p:txBody>
          <a:bodyPr/>
          <a:lstStyle/>
          <a:p>
            <a:pPr eaLnBrk="1" hangingPunct="1"/>
            <a:r>
              <a:rPr lang="en-US" smtClean="0"/>
              <a:t>The Design Team completed the shooter and intake in CAD at the beginning of week 4</a:t>
            </a:r>
          </a:p>
        </p:txBody>
      </p:sp>
      <p:pic>
        <p:nvPicPr>
          <p:cNvPr id="19459" name="Picture 4" descr="intake"/>
          <p:cNvPicPr>
            <a:picLocks noChangeAspect="1" noChangeArrowheads="1"/>
          </p:cNvPicPr>
          <p:nvPr/>
        </p:nvPicPr>
        <p:blipFill>
          <a:blip r:embed="rId2"/>
          <a:srcRect l="33601" t="28125" r="9590" b="10417"/>
          <a:stretch>
            <a:fillRect/>
          </a:stretch>
        </p:blipFill>
        <p:spPr bwMode="auto">
          <a:xfrm>
            <a:off x="0" y="3200400"/>
            <a:ext cx="4419600" cy="3429000"/>
          </a:xfrm>
          <a:prstGeom prst="rect">
            <a:avLst/>
          </a:prstGeom>
          <a:noFill/>
          <a:ln w="9525">
            <a:noFill/>
            <a:miter lim="800000"/>
            <a:headEnd/>
            <a:tailEnd/>
          </a:ln>
        </p:spPr>
      </p:pic>
      <p:pic>
        <p:nvPicPr>
          <p:cNvPr id="19460" name="Picture 5" descr="final shooter"/>
          <p:cNvPicPr>
            <a:picLocks noChangeAspect="1" noChangeArrowheads="1"/>
          </p:cNvPicPr>
          <p:nvPr/>
        </p:nvPicPr>
        <p:blipFill>
          <a:blip r:embed="rId3"/>
          <a:srcRect l="26575" t="20834" r="8418" b="16667"/>
          <a:stretch>
            <a:fillRect/>
          </a:stretch>
        </p:blipFill>
        <p:spPr bwMode="auto">
          <a:xfrm>
            <a:off x="4419600" y="3200400"/>
            <a:ext cx="4724400" cy="3429000"/>
          </a:xfrm>
          <a:prstGeom prst="rect">
            <a:avLst/>
          </a:prstGeom>
          <a:noFill/>
          <a:ln w="9525">
            <a:noFill/>
            <a:miter lim="800000"/>
            <a:headEnd/>
            <a:tailEnd/>
          </a:ln>
        </p:spPr>
      </p:pic>
    </p:spTree>
    <p:extLst>
      <p:ext uri="{BB962C8B-B14F-4D97-AF65-F5344CB8AC3E}">
        <p14:creationId xmlns:p14="http://schemas.microsoft.com/office/powerpoint/2010/main" val="1440990437"/>
      </p:ext>
    </p:extLst>
  </p:cSld>
  <p:clrMapOvr>
    <a:masterClrMapping/>
  </p:clrMapOvr>
  <mc:AlternateContent xmlns:mc="http://schemas.openxmlformats.org/markup-compatibility/2006">
    <mc:Choice xmlns:p14="http://schemas.microsoft.com/office/powerpoint/2010/main" Requires="p14">
      <p:transition spd="slow" p14:dur="2000" advTm="16204"/>
    </mc:Choice>
    <mc:Fallback>
      <p:transition spd="slow" advTm="16204"/>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p:nvPr>
        </p:nvSpPr>
        <p:spPr>
          <a:xfrm>
            <a:off x="457200" y="304800"/>
            <a:ext cx="8229600" cy="1143000"/>
          </a:xfrm>
        </p:spPr>
        <p:txBody>
          <a:bodyPr/>
          <a:lstStyle/>
          <a:p>
            <a:pPr eaLnBrk="1" hangingPunct="1"/>
            <a:r>
              <a:rPr lang="en-US" smtClean="0"/>
              <a:t>End of Week 4:Arm is Designed</a:t>
            </a:r>
          </a:p>
        </p:txBody>
      </p:sp>
      <p:sp>
        <p:nvSpPr>
          <p:cNvPr id="20482" name="Rectangle 3"/>
          <p:cNvSpPr>
            <a:spLocks noGrp="1"/>
          </p:cNvSpPr>
          <p:nvPr>
            <p:ph type="body" idx="1"/>
          </p:nvPr>
        </p:nvSpPr>
        <p:spPr/>
        <p:txBody>
          <a:bodyPr/>
          <a:lstStyle/>
          <a:p>
            <a:pPr eaLnBrk="1" hangingPunct="1"/>
            <a:r>
              <a:rPr lang="en-US" smtClean="0"/>
              <a:t>The superstructure that holds the intake and shooter was designed entering week 4</a:t>
            </a:r>
          </a:p>
        </p:txBody>
      </p:sp>
      <p:pic>
        <p:nvPicPr>
          <p:cNvPr id="20483" name="Picture 4" descr="fina d"/>
          <p:cNvPicPr>
            <a:picLocks noChangeAspect="1" noChangeArrowheads="1"/>
          </p:cNvPicPr>
          <p:nvPr/>
        </p:nvPicPr>
        <p:blipFill>
          <a:blip r:embed="rId2"/>
          <a:srcRect l="20717" t="17708" r="20717" b="10417"/>
          <a:stretch>
            <a:fillRect/>
          </a:stretch>
        </p:blipFill>
        <p:spPr bwMode="auto">
          <a:xfrm>
            <a:off x="1676400" y="2862263"/>
            <a:ext cx="5791200" cy="3767137"/>
          </a:xfrm>
          <a:prstGeom prst="rect">
            <a:avLst/>
          </a:prstGeom>
          <a:noFill/>
          <a:ln w="9525">
            <a:noFill/>
            <a:miter lim="800000"/>
            <a:headEnd/>
            <a:tailEnd/>
          </a:ln>
        </p:spPr>
      </p:pic>
    </p:spTree>
    <p:extLst>
      <p:ext uri="{BB962C8B-B14F-4D97-AF65-F5344CB8AC3E}">
        <p14:creationId xmlns:p14="http://schemas.microsoft.com/office/powerpoint/2010/main" val="2188394605"/>
      </p:ext>
    </p:extLst>
  </p:cSld>
  <p:clrMapOvr>
    <a:masterClrMapping/>
  </p:clrMapOvr>
  <mc:AlternateContent xmlns:mc="http://schemas.openxmlformats.org/markup-compatibility/2006">
    <mc:Choice xmlns:p14="http://schemas.microsoft.com/office/powerpoint/2010/main" Requires="p14">
      <p:transition spd="slow" p14:dur="2000" advTm="15850"/>
    </mc:Choice>
    <mc:Fallback>
      <p:transition spd="slow" advTm="1585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title"/>
          </p:nvPr>
        </p:nvSpPr>
        <p:spPr/>
        <p:txBody>
          <a:bodyPr/>
          <a:lstStyle/>
          <a:p>
            <a:pPr eaLnBrk="1" hangingPunct="1"/>
            <a:r>
              <a:rPr lang="en-US" sz="4000" smtClean="0"/>
              <a:t>Beginning of Week 5:Electrical Components </a:t>
            </a:r>
          </a:p>
        </p:txBody>
      </p:sp>
      <p:sp>
        <p:nvSpPr>
          <p:cNvPr id="21506" name="Rectangle 3"/>
          <p:cNvSpPr>
            <a:spLocks noGrp="1"/>
          </p:cNvSpPr>
          <p:nvPr>
            <p:ph type="body" idx="1"/>
          </p:nvPr>
        </p:nvSpPr>
        <p:spPr/>
        <p:txBody>
          <a:bodyPr/>
          <a:lstStyle/>
          <a:p>
            <a:pPr eaLnBrk="1" hangingPunct="1"/>
            <a:r>
              <a:rPr lang="en-US" smtClean="0"/>
              <a:t>The Design Team began to add all electrical components onto the base</a:t>
            </a:r>
          </a:p>
        </p:txBody>
      </p:sp>
      <p:pic>
        <p:nvPicPr>
          <p:cNvPr id="21507" name="Picture 4" descr="elect"/>
          <p:cNvPicPr>
            <a:picLocks noChangeAspect="1" noChangeArrowheads="1"/>
          </p:cNvPicPr>
          <p:nvPr/>
        </p:nvPicPr>
        <p:blipFill>
          <a:blip r:embed="rId2"/>
          <a:srcRect l="20717" t="18178" r="3734" b="12500"/>
          <a:stretch>
            <a:fillRect/>
          </a:stretch>
        </p:blipFill>
        <p:spPr bwMode="auto">
          <a:xfrm>
            <a:off x="304800" y="2667000"/>
            <a:ext cx="8534400" cy="4003675"/>
          </a:xfrm>
          <a:prstGeom prst="rect">
            <a:avLst/>
          </a:prstGeom>
          <a:noFill/>
          <a:ln w="9525">
            <a:noFill/>
            <a:miter lim="800000"/>
            <a:headEnd/>
            <a:tailEnd/>
          </a:ln>
        </p:spPr>
      </p:pic>
    </p:spTree>
    <p:extLst>
      <p:ext uri="{BB962C8B-B14F-4D97-AF65-F5344CB8AC3E}">
        <p14:creationId xmlns:p14="http://schemas.microsoft.com/office/powerpoint/2010/main" val="536169481"/>
      </p:ext>
    </p:extLst>
  </p:cSld>
  <p:clrMapOvr>
    <a:masterClrMapping/>
  </p:clrMapOvr>
  <mc:AlternateContent xmlns:mc="http://schemas.openxmlformats.org/markup-compatibility/2006">
    <mc:Choice xmlns:p14="http://schemas.microsoft.com/office/powerpoint/2010/main" Requires="p14">
      <p:transition spd="slow" p14:dur="2000" advTm="16259"/>
    </mc:Choice>
    <mc:Fallback>
      <p:transition spd="slow" advTm="16259"/>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p:cNvSpPr>
          <p:nvPr>
            <p:ph type="title"/>
          </p:nvPr>
        </p:nvSpPr>
        <p:spPr/>
        <p:txBody>
          <a:bodyPr/>
          <a:lstStyle/>
          <a:p>
            <a:pPr eaLnBrk="1" hangingPunct="1"/>
            <a:r>
              <a:rPr lang="en-US" sz="4000" smtClean="0"/>
              <a:t>End of Week 5:Final Robot Assembly</a:t>
            </a:r>
          </a:p>
        </p:txBody>
      </p:sp>
      <p:sp>
        <p:nvSpPr>
          <p:cNvPr id="22530" name="Rectangle 3"/>
          <p:cNvSpPr>
            <a:spLocks noGrp="1"/>
          </p:cNvSpPr>
          <p:nvPr>
            <p:ph type="body" idx="1"/>
          </p:nvPr>
        </p:nvSpPr>
        <p:spPr/>
        <p:txBody>
          <a:bodyPr/>
          <a:lstStyle/>
          <a:p>
            <a:pPr eaLnBrk="1" hangingPunct="1"/>
            <a:r>
              <a:rPr lang="en-US" smtClean="0"/>
              <a:t>Although parts were being made since week 4, the final robot design was finished at the end of week 5</a:t>
            </a:r>
          </a:p>
        </p:txBody>
      </p:sp>
      <p:pic>
        <p:nvPicPr>
          <p:cNvPr id="22531" name="Picture 4" descr="Final Robot WA Render"/>
          <p:cNvPicPr>
            <a:picLocks noChangeAspect="1" noChangeArrowheads="1"/>
          </p:cNvPicPr>
          <p:nvPr/>
        </p:nvPicPr>
        <p:blipFill>
          <a:blip r:embed="rId2"/>
          <a:srcRect l="16138" t="1270" r="15533"/>
          <a:stretch>
            <a:fillRect/>
          </a:stretch>
        </p:blipFill>
        <p:spPr bwMode="auto">
          <a:xfrm>
            <a:off x="1752600" y="3124200"/>
            <a:ext cx="5715000" cy="3540125"/>
          </a:xfrm>
          <a:prstGeom prst="rect">
            <a:avLst/>
          </a:prstGeom>
          <a:noFill/>
          <a:ln w="9525">
            <a:noFill/>
            <a:miter lim="800000"/>
            <a:headEnd/>
            <a:tailEnd/>
          </a:ln>
        </p:spPr>
      </p:pic>
    </p:spTree>
    <p:extLst>
      <p:ext uri="{BB962C8B-B14F-4D97-AF65-F5344CB8AC3E}">
        <p14:creationId xmlns:p14="http://schemas.microsoft.com/office/powerpoint/2010/main" val="2900587394"/>
      </p:ext>
    </p:extLst>
  </p:cSld>
  <p:clrMapOvr>
    <a:masterClrMapping/>
  </p:clrMapOvr>
  <mc:AlternateContent xmlns:mc="http://schemas.openxmlformats.org/markup-compatibility/2006">
    <mc:Choice xmlns:p14="http://schemas.microsoft.com/office/powerpoint/2010/main" Requires="p14">
      <p:transition spd="slow" p14:dur="2000" advTm="16215"/>
    </mc:Choice>
    <mc:Fallback>
      <p:transition spd="slow" advTm="1621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p:nvPr>
        </p:nvSpPr>
        <p:spPr>
          <a:xfrm>
            <a:off x="457200" y="304800"/>
            <a:ext cx="8229600" cy="1143000"/>
          </a:xfrm>
        </p:spPr>
        <p:txBody>
          <a:bodyPr/>
          <a:lstStyle/>
          <a:p>
            <a:pPr eaLnBrk="1" hangingPunct="1"/>
            <a:r>
              <a:rPr lang="en-US" smtClean="0"/>
              <a:t>Conclusion: Meeting All Priorities</a:t>
            </a:r>
          </a:p>
        </p:txBody>
      </p:sp>
      <p:sp>
        <p:nvSpPr>
          <p:cNvPr id="23554" name="Rectangle 3"/>
          <p:cNvSpPr>
            <a:spLocks noGrp="1"/>
          </p:cNvSpPr>
          <p:nvPr>
            <p:ph type="body" idx="1"/>
          </p:nvPr>
        </p:nvSpPr>
        <p:spPr/>
        <p:txBody>
          <a:bodyPr/>
          <a:lstStyle/>
          <a:p>
            <a:pPr eaLnBrk="1" hangingPunct="1"/>
            <a:r>
              <a:rPr lang="en-US" smtClean="0">
                <a:solidFill>
                  <a:srgbClr val="008000"/>
                </a:solidFill>
              </a:rPr>
              <a:t>Fast and reliable intake</a:t>
            </a:r>
            <a:r>
              <a:rPr lang="en-US" smtClean="0">
                <a:solidFill>
                  <a:srgbClr val="008000"/>
                </a:solidFill>
                <a:sym typeface="Wingdings" pitchFamily="2" charset="2"/>
              </a:rPr>
              <a:t></a:t>
            </a:r>
          </a:p>
          <a:p>
            <a:pPr eaLnBrk="1" hangingPunct="1"/>
            <a:r>
              <a:rPr lang="en-US" smtClean="0">
                <a:solidFill>
                  <a:srgbClr val="008000"/>
                </a:solidFill>
              </a:rPr>
              <a:t>Fast and maneuverable drive train</a:t>
            </a:r>
            <a:r>
              <a:rPr lang="en-US" smtClean="0">
                <a:solidFill>
                  <a:srgbClr val="008000"/>
                </a:solidFill>
                <a:sym typeface="Wingdings" pitchFamily="2" charset="2"/>
              </a:rPr>
              <a:t></a:t>
            </a:r>
            <a:endParaRPr lang="en-US" smtClean="0">
              <a:solidFill>
                <a:srgbClr val="008000"/>
              </a:solidFill>
            </a:endParaRPr>
          </a:p>
          <a:p>
            <a:pPr eaLnBrk="1" hangingPunct="1"/>
            <a:r>
              <a:rPr lang="en-US" smtClean="0">
                <a:solidFill>
                  <a:srgbClr val="008000"/>
                </a:solidFill>
              </a:rPr>
              <a:t>Accurate and consistent shooter</a:t>
            </a:r>
            <a:r>
              <a:rPr lang="en-US" smtClean="0">
                <a:solidFill>
                  <a:srgbClr val="008000"/>
                </a:solidFill>
                <a:sym typeface="Wingdings" pitchFamily="2" charset="2"/>
              </a:rPr>
              <a:t></a:t>
            </a:r>
          </a:p>
        </p:txBody>
      </p:sp>
      <p:pic>
        <p:nvPicPr>
          <p:cNvPr id="23557" name="Picture 5" descr="306px-FIRST_Logo"/>
          <p:cNvPicPr>
            <a:picLocks noChangeAspect="1" noChangeArrowheads="1"/>
          </p:cNvPicPr>
          <p:nvPr/>
        </p:nvPicPr>
        <p:blipFill>
          <a:blip r:embed="rId2"/>
          <a:srcRect/>
          <a:stretch>
            <a:fillRect/>
          </a:stretch>
        </p:blipFill>
        <p:spPr bwMode="auto">
          <a:xfrm>
            <a:off x="3276600" y="3581400"/>
            <a:ext cx="2914650" cy="2628900"/>
          </a:xfrm>
          <a:prstGeom prst="rect">
            <a:avLst/>
          </a:prstGeom>
          <a:noFill/>
        </p:spPr>
      </p:pic>
      <p:sp>
        <p:nvSpPr>
          <p:cNvPr id="23558" name="Text Box 6"/>
          <p:cNvSpPr txBox="1">
            <a:spLocks noChangeArrowheads="1"/>
          </p:cNvSpPr>
          <p:nvPr/>
        </p:nvSpPr>
        <p:spPr bwMode="auto">
          <a:xfrm>
            <a:off x="0" y="6400800"/>
            <a:ext cx="5257800" cy="457200"/>
          </a:xfrm>
          <a:prstGeom prst="rect">
            <a:avLst/>
          </a:prstGeom>
          <a:noFill/>
          <a:ln w="9525">
            <a:noFill/>
            <a:miter lim="800000"/>
            <a:headEnd/>
            <a:tailEnd/>
          </a:ln>
          <a:effectLst/>
        </p:spPr>
        <p:txBody>
          <a:bodyPr>
            <a:spAutoFit/>
          </a:bodyPr>
          <a:lstStyle/>
          <a:p>
            <a:pPr>
              <a:spcBef>
                <a:spcPct val="50000"/>
              </a:spcBef>
            </a:pPr>
            <a:r>
              <a:rPr lang="en-US" sz="1200"/>
              <a:t>2014 FRC Game, 2014, Retrieved from http://www.usfirst.org/roboticsprograms/frc/2014-game</a:t>
            </a:r>
          </a:p>
        </p:txBody>
      </p:sp>
    </p:spTree>
    <p:extLst>
      <p:ext uri="{BB962C8B-B14F-4D97-AF65-F5344CB8AC3E}">
        <p14:creationId xmlns:p14="http://schemas.microsoft.com/office/powerpoint/2010/main" val="62648201"/>
      </p:ext>
    </p:extLst>
  </p:cSld>
  <p:clrMapOvr>
    <a:masterClrMapping/>
  </p:clrMapOvr>
  <mc:AlternateContent xmlns:mc="http://schemas.openxmlformats.org/markup-compatibility/2006">
    <mc:Choice xmlns:p14="http://schemas.microsoft.com/office/powerpoint/2010/main" Requires="p14">
      <p:transition spd="slow" p14:dur="2000" advTm="15991"/>
    </mc:Choice>
    <mc:Fallback>
      <p:transition spd="slow" advTm="1599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Introduction</a:t>
            </a:r>
            <a:endParaRPr lang="en-US" dirty="0"/>
          </a:p>
        </p:txBody>
      </p:sp>
      <p:sp>
        <p:nvSpPr>
          <p:cNvPr id="51203" name="Rectangle 3"/>
          <p:cNvSpPr>
            <a:spLocks noGrp="1" noChangeArrowheads="1"/>
          </p:cNvSpPr>
          <p:nvPr>
            <p:ph type="body" idx="1"/>
          </p:nvPr>
        </p:nvSpPr>
        <p:spPr/>
        <p:txBody>
          <a:bodyPr/>
          <a:lstStyle/>
          <a:p>
            <a:r>
              <a:rPr lang="en-US" dirty="0" smtClean="0"/>
              <a:t>Tyler Brinton- Chairman’s Lead</a:t>
            </a:r>
          </a:p>
          <a:p>
            <a:endParaRPr lang="en-US" dirty="0"/>
          </a:p>
          <a:p>
            <a:endParaRPr lang="en-US" dirty="0" smtClean="0"/>
          </a:p>
          <a:p>
            <a:r>
              <a:rPr lang="en-US" dirty="0" smtClean="0"/>
              <a:t>Gwen Gorman &amp; Bailey </a:t>
            </a:r>
            <a:r>
              <a:rPr lang="en-US" dirty="0" err="1" smtClean="0"/>
              <a:t>Kahl</a:t>
            </a:r>
            <a:r>
              <a:rPr lang="en-US" dirty="0" smtClean="0"/>
              <a:t>- Chairman’s presenters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15982"/>
    </mc:Choice>
    <mc:Fallback>
      <p:transition spd="slow" advTm="1598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Grp="1" noChangeArrowheads="1"/>
          </p:cNvSpPr>
          <p:nvPr>
            <p:ph type="ctrTitle"/>
          </p:nvPr>
        </p:nvSpPr>
        <p:spPr>
          <a:xfrm>
            <a:off x="999623" y="185878"/>
            <a:ext cx="7313612" cy="1470025"/>
          </a:xfrm>
        </p:spPr>
        <p:txBody>
          <a:bodyPr/>
          <a:lstStyle/>
          <a:p>
            <a:r>
              <a:rPr lang="en-US" dirty="0" smtClean="0"/>
              <a:t>Initiatives to Change the World</a:t>
            </a:r>
            <a:endParaRPr lang="en-US" dirty="0"/>
          </a:p>
        </p:txBody>
      </p:sp>
      <p:sp>
        <p:nvSpPr>
          <p:cNvPr id="2" name="TextBox 1"/>
          <p:cNvSpPr txBox="1"/>
          <p:nvPr/>
        </p:nvSpPr>
        <p:spPr>
          <a:xfrm>
            <a:off x="2338086" y="2615879"/>
            <a:ext cx="5566588" cy="2031325"/>
          </a:xfrm>
          <a:prstGeom prst="rect">
            <a:avLst/>
          </a:prstGeom>
          <a:noFill/>
        </p:spPr>
        <p:txBody>
          <a:bodyPr wrap="none" rtlCol="0">
            <a:spAutoFit/>
          </a:bodyPr>
          <a:lstStyle/>
          <a:p>
            <a:r>
              <a:rPr lang="en-US" dirty="0" smtClean="0"/>
              <a:t>Veterans Outreach</a:t>
            </a:r>
          </a:p>
          <a:p>
            <a:endParaRPr lang="en-US" dirty="0"/>
          </a:p>
          <a:p>
            <a:r>
              <a:rPr lang="en-US" dirty="0" smtClean="0"/>
              <a:t>Inspiring The Youth of Today for a Better Tomorrow</a:t>
            </a:r>
          </a:p>
          <a:p>
            <a:endParaRPr lang="en-US" dirty="0"/>
          </a:p>
          <a:p>
            <a:r>
              <a:rPr lang="en-US" dirty="0" smtClean="0"/>
              <a:t>Making FIRST a Household Name in our Community</a:t>
            </a:r>
          </a:p>
          <a:p>
            <a:endParaRPr lang="en-US" dirty="0"/>
          </a:p>
          <a:p>
            <a:r>
              <a:rPr lang="en-US" dirty="0" smtClean="0"/>
              <a:t>Making other FIRST Teams </a:t>
            </a:r>
            <a:r>
              <a:rPr lang="en-US" dirty="0"/>
              <a:t>S</a:t>
            </a:r>
            <a:r>
              <a:rPr lang="en-US" dirty="0" smtClean="0"/>
              <a:t>tronger</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16037"/>
    </mc:Choice>
    <mc:Fallback>
      <p:transition spd="slow" advTm="16037"/>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smtClean="0"/>
              <a:t>How Have We Encouraged and Supported our Veterans?</a:t>
            </a:r>
            <a:endParaRPr lang="en-US" dirty="0"/>
          </a:p>
        </p:txBody>
      </p:sp>
      <p:sp>
        <p:nvSpPr>
          <p:cNvPr id="53251" name="Rectangle 3"/>
          <p:cNvSpPr>
            <a:spLocks noGrp="1" noChangeArrowheads="1"/>
          </p:cNvSpPr>
          <p:nvPr>
            <p:ph type="body" idx="1"/>
          </p:nvPr>
        </p:nvSpPr>
        <p:spPr/>
        <p:txBody>
          <a:bodyPr/>
          <a:lstStyle/>
          <a:p>
            <a:r>
              <a:rPr lang="en-US" dirty="0" smtClean="0"/>
              <a:t>The Southington Care Center has a veterans group made of veteran residence.</a:t>
            </a:r>
          </a:p>
          <a:p>
            <a:endParaRPr lang="en-US" dirty="0" smtClean="0"/>
          </a:p>
          <a:p>
            <a:r>
              <a:rPr lang="en-US" dirty="0" smtClean="0"/>
              <a:t>We Listened to them</a:t>
            </a:r>
          </a:p>
          <a:p>
            <a:r>
              <a:rPr lang="en-US" dirty="0" smtClean="0"/>
              <a:t>We Cared</a:t>
            </a:r>
          </a:p>
          <a:p>
            <a:r>
              <a:rPr lang="en-US" dirty="0" smtClean="0"/>
              <a:t>We Inspired</a:t>
            </a:r>
          </a:p>
          <a:p>
            <a:r>
              <a:rPr lang="en-US" dirty="0" smtClean="0"/>
              <a:t>We Gave Hope</a:t>
            </a:r>
          </a:p>
          <a:p>
            <a:r>
              <a:rPr lang="en-US" dirty="0" smtClean="0"/>
              <a:t>They gave us Inspiration</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7688" y="2686050"/>
            <a:ext cx="4324350" cy="31543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5787"/>
    </mc:Choice>
    <mc:Fallback>
      <p:transition spd="slow" advTm="15787"/>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FIRST a Household Name In Our Community</a:t>
            </a:r>
            <a:endParaRPr lang="en-US" dirty="0"/>
          </a:p>
        </p:txBody>
      </p:sp>
      <p:sp>
        <p:nvSpPr>
          <p:cNvPr id="3" name="Content Placeholder 2"/>
          <p:cNvSpPr>
            <a:spLocks noGrp="1"/>
          </p:cNvSpPr>
          <p:nvPr>
            <p:ph idx="1"/>
          </p:nvPr>
        </p:nvSpPr>
        <p:spPr>
          <a:xfrm>
            <a:off x="4101649" y="1378832"/>
            <a:ext cx="4880315" cy="4525963"/>
          </a:xfrm>
        </p:spPr>
        <p:txBody>
          <a:bodyPr/>
          <a:lstStyle/>
          <a:p>
            <a:pPr marL="0" indent="0">
              <a:buNone/>
            </a:pPr>
            <a:r>
              <a:rPr lang="en-US" b="1" u="sng" dirty="0" smtClean="0"/>
              <a:t>3 Years Ago In Southington</a:t>
            </a:r>
          </a:p>
          <a:p>
            <a:r>
              <a:rPr lang="en-US" dirty="0" smtClean="0"/>
              <a:t>“What’s a robotics team?  We have one of those?”</a:t>
            </a:r>
          </a:p>
          <a:p>
            <a:pPr marL="0" indent="0">
              <a:buNone/>
            </a:pPr>
            <a:endParaRPr lang="en-US" dirty="0" smtClean="0"/>
          </a:p>
          <a:p>
            <a:pPr marL="0" indent="0">
              <a:buNone/>
            </a:pPr>
            <a:r>
              <a:rPr lang="en-US" b="1" u="sng" dirty="0" smtClean="0"/>
              <a:t>Today In Southington</a:t>
            </a:r>
          </a:p>
          <a:p>
            <a:r>
              <a:rPr lang="en-US" dirty="0" smtClean="0"/>
              <a:t>“Hey Honey, the Cyber Knights are on the front page again! I can’t wait to see this year’s robot!”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028" y="1617354"/>
            <a:ext cx="3743621" cy="4087725"/>
          </a:xfrm>
          <a:prstGeom prst="rect">
            <a:avLst/>
          </a:prstGeom>
        </p:spPr>
      </p:pic>
    </p:spTree>
    <p:extLst>
      <p:ext uri="{BB962C8B-B14F-4D97-AF65-F5344CB8AC3E}">
        <p14:creationId xmlns:p14="http://schemas.microsoft.com/office/powerpoint/2010/main" val="2265560162"/>
      </p:ext>
    </p:extLst>
  </p:cSld>
  <p:clrMapOvr>
    <a:masterClrMapping/>
  </p:clrMapOvr>
  <mc:AlternateContent xmlns:mc="http://schemas.openxmlformats.org/markup-compatibility/2006">
    <mc:Choice xmlns:p14="http://schemas.microsoft.com/office/powerpoint/2010/main" Requires="p14">
      <p:transition spd="slow" p14:dur="2000" advTm="16508"/>
    </mc:Choice>
    <mc:Fallback>
      <p:transition spd="slow" advTm="16508"/>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Inspiring The Youth of Today for a Better Tomorrow</a:t>
            </a:r>
            <a:endParaRPr lang="en-US" sz="28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8825" y="1697157"/>
            <a:ext cx="3781161" cy="242331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664" y="1684329"/>
            <a:ext cx="3781161" cy="242331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78245" y="4094818"/>
            <a:ext cx="3781160" cy="2423320"/>
          </a:xfrm>
          <a:prstGeom prst="rect">
            <a:avLst/>
          </a:prstGeom>
        </p:spPr>
      </p:pic>
    </p:spTree>
    <p:extLst>
      <p:ext uri="{BB962C8B-B14F-4D97-AF65-F5344CB8AC3E}">
        <p14:creationId xmlns:p14="http://schemas.microsoft.com/office/powerpoint/2010/main" val="2243458302"/>
      </p:ext>
    </p:extLst>
  </p:cSld>
  <p:clrMapOvr>
    <a:masterClrMapping/>
  </p:clrMapOvr>
  <mc:AlternateContent xmlns:mc="http://schemas.openxmlformats.org/markup-compatibility/2006">
    <mc:Choice xmlns:p14="http://schemas.microsoft.com/office/powerpoint/2010/main" Requires="p14">
      <p:transition spd="slow" p14:dur="2000" advTm="15480"/>
    </mc:Choice>
    <mc:Fallback>
      <p:transition spd="slow" advTm="1548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061" y="-84177"/>
            <a:ext cx="8226425" cy="1143000"/>
          </a:xfrm>
        </p:spPr>
        <p:txBody>
          <a:bodyPr/>
          <a:lstStyle/>
          <a:p>
            <a:r>
              <a:rPr lang="en-US" dirty="0" smtClean="0"/>
              <a:t>Making Other FIRST Teams Stronger </a:t>
            </a:r>
            <a:endParaRPr lang="en-US" dirty="0"/>
          </a:p>
        </p:txBody>
      </p:sp>
      <p:sp>
        <p:nvSpPr>
          <p:cNvPr id="3" name="Content Placeholder 2"/>
          <p:cNvSpPr>
            <a:spLocks noGrp="1"/>
          </p:cNvSpPr>
          <p:nvPr>
            <p:ph idx="1"/>
          </p:nvPr>
        </p:nvSpPr>
        <p:spPr>
          <a:xfrm>
            <a:off x="3036775" y="1276109"/>
            <a:ext cx="5899913" cy="3481086"/>
          </a:xfrm>
        </p:spPr>
        <p:txBody>
          <a:bodyPr/>
          <a:lstStyle/>
          <a:p>
            <a:r>
              <a:rPr lang="en-US" sz="2000" dirty="0" smtClean="0"/>
              <a:t>Kick-starting Team 5129 -a new rookie team</a:t>
            </a:r>
          </a:p>
          <a:p>
            <a:r>
              <a:rPr lang="en-US" sz="2000" dirty="0" smtClean="0"/>
              <a:t>Special importance placed on helping to sustain EXISTING FIRST teams </a:t>
            </a:r>
          </a:p>
          <a:p>
            <a:r>
              <a:rPr lang="en-US" sz="2000" dirty="0" smtClean="0"/>
              <a:t>Fund and build a practice field for all CT Teams to use</a:t>
            </a:r>
          </a:p>
          <a:p>
            <a:r>
              <a:rPr lang="en-US" sz="2000" dirty="0" smtClean="0"/>
              <a:t>Implemented the Connecticut Coalition Online Forum where CT mentors can share information and help each other  </a:t>
            </a:r>
          </a:p>
          <a:p>
            <a:r>
              <a:rPr lang="en-US" sz="2000" dirty="0" smtClean="0"/>
              <a:t>Provide programming help to other teams</a:t>
            </a:r>
          </a:p>
          <a:p>
            <a:r>
              <a:rPr lang="en-US" sz="2000" dirty="0" smtClean="0"/>
              <a:t>Attend other teams’ fundraisers</a:t>
            </a:r>
          </a:p>
        </p:txBody>
      </p:sp>
      <p:sp>
        <p:nvSpPr>
          <p:cNvPr id="4" name="TextBox 3"/>
          <p:cNvSpPr txBox="1"/>
          <p:nvPr/>
        </p:nvSpPr>
        <p:spPr>
          <a:xfrm>
            <a:off x="1348753" y="4919241"/>
            <a:ext cx="6029343" cy="2246769"/>
          </a:xfrm>
          <a:prstGeom prst="rect">
            <a:avLst/>
          </a:prstGeom>
          <a:noFill/>
        </p:spPr>
        <p:txBody>
          <a:bodyPr wrap="none" rtlCol="0">
            <a:spAutoFit/>
          </a:bodyPr>
          <a:lstStyle/>
          <a:p>
            <a:pPr marL="0" indent="0" algn="ctr">
              <a:buNone/>
            </a:pPr>
            <a:r>
              <a:rPr lang="en-US" sz="2800" dirty="0" smtClean="0"/>
              <a:t>Through these efforts, </a:t>
            </a:r>
          </a:p>
          <a:p>
            <a:pPr marL="0" indent="0" algn="ctr">
              <a:buNone/>
            </a:pPr>
            <a:r>
              <a:rPr lang="en-US" sz="2800" dirty="0" smtClean="0"/>
              <a:t>we have seen other CT Teams grow </a:t>
            </a:r>
          </a:p>
          <a:p>
            <a:pPr marL="0" indent="0" algn="ctr">
              <a:buNone/>
            </a:pPr>
            <a:r>
              <a:rPr lang="en-US" sz="2800" dirty="0" smtClean="0"/>
              <a:t>so that together we can all be</a:t>
            </a:r>
          </a:p>
          <a:p>
            <a:pPr marL="0" indent="0" algn="ctr">
              <a:buNone/>
            </a:pPr>
            <a:r>
              <a:rPr lang="en-US" sz="2800" b="1" dirty="0" smtClean="0"/>
              <a:t> “Connecticut Strong”</a:t>
            </a:r>
          </a:p>
          <a:p>
            <a:endParaRPr lang="en-US" sz="2800"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15052" t="7755"/>
          <a:stretch/>
        </p:blipFill>
        <p:spPr>
          <a:xfrm>
            <a:off x="245296" y="1282635"/>
            <a:ext cx="2399792" cy="3474560"/>
          </a:xfrm>
          <a:prstGeom prst="rect">
            <a:avLst/>
          </a:prstGeom>
        </p:spPr>
      </p:pic>
    </p:spTree>
    <p:extLst>
      <p:ext uri="{BB962C8B-B14F-4D97-AF65-F5344CB8AC3E}">
        <p14:creationId xmlns:p14="http://schemas.microsoft.com/office/powerpoint/2010/main" val="2602768105"/>
      </p:ext>
    </p:extLst>
  </p:cSld>
  <p:clrMapOvr>
    <a:masterClrMapping/>
  </p:clrMapOvr>
  <mc:AlternateContent xmlns:mc="http://schemas.openxmlformats.org/markup-compatibility/2006">
    <mc:Choice xmlns:p14="http://schemas.microsoft.com/office/powerpoint/2010/main" Requires="p14">
      <p:transition spd="slow" p14:dur="2000" advTm="16254"/>
    </mc:Choice>
    <mc:Fallback>
      <p:transition spd="slow" advTm="16254"/>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Reflections</a:t>
            </a:r>
            <a:endParaRPr lang="en-US" dirty="0"/>
          </a:p>
        </p:txBody>
      </p:sp>
      <p:sp>
        <p:nvSpPr>
          <p:cNvPr id="4" name="Rectangle 3"/>
          <p:cNvSpPr/>
          <p:nvPr/>
        </p:nvSpPr>
        <p:spPr>
          <a:xfrm>
            <a:off x="455613" y="3032184"/>
            <a:ext cx="8212800" cy="830997"/>
          </a:xfrm>
          <a:prstGeom prst="rect">
            <a:avLst/>
          </a:prstGeom>
          <a:noFill/>
        </p:spPr>
        <p:txBody>
          <a:bodyPr wrap="square" lIns="91440" tIns="45720" rIns="91440" bIns="45720">
            <a:spAutoFit/>
          </a:bodyPr>
          <a:lstStyle/>
          <a:p>
            <a:pPr algn="ctr"/>
            <a:r>
              <a:rPr lang="en-US" sz="48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We Will Change the World</a:t>
            </a:r>
            <a:endParaRPr lang="en-US" sz="4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279663334"/>
      </p:ext>
    </p:extLst>
  </p:cSld>
  <p:clrMapOvr>
    <a:masterClrMapping/>
  </p:clrMapOvr>
  <mc:AlternateContent xmlns:mc="http://schemas.openxmlformats.org/markup-compatibility/2006">
    <mc:Choice xmlns:p14="http://schemas.microsoft.com/office/powerpoint/2010/main" Requires="p14">
      <p:transition spd="slow" p14:dur="2000" advTm="15785"/>
    </mc:Choice>
    <mc:Fallback>
      <p:transition spd="slow" advTm="15785"/>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p:cNvSpPr>
          <p:nvPr>
            <p:ph type="title"/>
          </p:nvPr>
        </p:nvSpPr>
        <p:spPr>
          <a:xfrm>
            <a:off x="457200" y="304800"/>
            <a:ext cx="8229600" cy="1143000"/>
          </a:xfrm>
        </p:spPr>
        <p:txBody>
          <a:bodyPr/>
          <a:lstStyle/>
          <a:p>
            <a:pPr eaLnBrk="1" hangingPunct="1"/>
            <a:r>
              <a:rPr lang="en-US" dirty="0" smtClean="0"/>
              <a:t>Design </a:t>
            </a:r>
            <a:r>
              <a:rPr lang="en-US" dirty="0" smtClean="0"/>
              <a:t>Priorities</a:t>
            </a:r>
          </a:p>
        </p:txBody>
      </p:sp>
      <p:sp>
        <p:nvSpPr>
          <p:cNvPr id="14338" name="Rectangle 3"/>
          <p:cNvSpPr>
            <a:spLocks noGrp="1"/>
          </p:cNvSpPr>
          <p:nvPr>
            <p:ph type="body" idx="1"/>
          </p:nvPr>
        </p:nvSpPr>
        <p:spPr/>
        <p:txBody>
          <a:bodyPr/>
          <a:lstStyle/>
          <a:p>
            <a:pPr eaLnBrk="1" hangingPunct="1"/>
            <a:r>
              <a:rPr lang="en-US" smtClean="0"/>
              <a:t>Fast and maneuverable drive train</a:t>
            </a:r>
          </a:p>
          <a:p>
            <a:pPr eaLnBrk="1" hangingPunct="1"/>
            <a:r>
              <a:rPr lang="en-US" smtClean="0"/>
              <a:t>Fast and reliable intake</a:t>
            </a:r>
          </a:p>
          <a:p>
            <a:pPr eaLnBrk="1" hangingPunct="1"/>
            <a:r>
              <a:rPr lang="en-US" smtClean="0"/>
              <a:t>Accurate and consistent shooter </a:t>
            </a:r>
          </a:p>
          <a:p>
            <a:pPr eaLnBrk="1" hangingPunct="1"/>
            <a:endParaRPr lang="en-US" smtClean="0"/>
          </a:p>
        </p:txBody>
      </p:sp>
      <p:pic>
        <p:nvPicPr>
          <p:cNvPr id="14339" name="Picture 5" descr="AerialAssist_RGB-THUMB"/>
          <p:cNvPicPr>
            <a:picLocks noChangeAspect="1" noChangeArrowheads="1"/>
          </p:cNvPicPr>
          <p:nvPr/>
        </p:nvPicPr>
        <p:blipFill>
          <a:blip r:embed="rId2"/>
          <a:srcRect/>
          <a:stretch>
            <a:fillRect/>
          </a:stretch>
        </p:blipFill>
        <p:spPr bwMode="auto">
          <a:xfrm>
            <a:off x="1295400" y="2895600"/>
            <a:ext cx="6477000" cy="4318000"/>
          </a:xfrm>
          <a:prstGeom prst="rect">
            <a:avLst/>
          </a:prstGeom>
          <a:noFill/>
          <a:ln w="9525">
            <a:noFill/>
            <a:miter lim="800000"/>
            <a:headEnd/>
            <a:tailEnd/>
          </a:ln>
        </p:spPr>
      </p:pic>
      <p:sp>
        <p:nvSpPr>
          <p:cNvPr id="14341" name="Rectangle 5"/>
          <p:cNvSpPr>
            <a:spLocks noChangeArrowheads="1"/>
          </p:cNvSpPr>
          <p:nvPr/>
        </p:nvSpPr>
        <p:spPr bwMode="auto">
          <a:xfrm>
            <a:off x="0" y="6400800"/>
            <a:ext cx="4343400" cy="457200"/>
          </a:xfrm>
          <a:prstGeom prst="rect">
            <a:avLst/>
          </a:prstGeom>
          <a:noFill/>
          <a:ln w="9525">
            <a:noFill/>
            <a:miter lim="800000"/>
            <a:headEnd/>
            <a:tailEnd/>
          </a:ln>
          <a:effectLst/>
        </p:spPr>
        <p:txBody>
          <a:bodyPr>
            <a:spAutoFit/>
          </a:bodyPr>
          <a:lstStyle/>
          <a:p>
            <a:pPr>
              <a:spcBef>
                <a:spcPct val="50000"/>
              </a:spcBef>
            </a:pPr>
            <a:r>
              <a:rPr lang="en-US" sz="1200"/>
              <a:t>2014 FRC Game, 2014, Retrieved from http://www.usfirst.org/roboticsprograms/frc/2014-game</a:t>
            </a:r>
          </a:p>
        </p:txBody>
      </p:sp>
    </p:spTree>
    <p:extLst>
      <p:ext uri="{BB962C8B-B14F-4D97-AF65-F5344CB8AC3E}">
        <p14:creationId xmlns:p14="http://schemas.microsoft.com/office/powerpoint/2010/main" val="907447343"/>
      </p:ext>
    </p:extLst>
  </p:cSld>
  <p:clrMapOvr>
    <a:masterClrMapping/>
  </p:clrMapOvr>
  <mc:AlternateContent xmlns:mc="http://schemas.openxmlformats.org/markup-compatibility/2006">
    <mc:Choice xmlns:p14="http://schemas.microsoft.com/office/powerpoint/2010/main" Requires="p14">
      <p:transition spd="slow" p14:dur="2000" advTm="16152"/>
    </mc:Choice>
    <mc:Fallback>
      <p:transition spd="slow" advTm="1615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8.xml><?xml version="1.0" encoding="utf-8"?>
<p:tagLst xmlns:a="http://schemas.openxmlformats.org/drawingml/2006/main" xmlns:r="http://schemas.openxmlformats.org/officeDocument/2006/relationships" xmlns:p="http://schemas.openxmlformats.org/presentationml/2006/main">
  <p:tag name="RNRSTYLE" val="Indezine_TM2_Text"/>
</p:tagLst>
</file>

<file path=ppt/theme/theme1.xml><?xml version="1.0" encoding="utf-8"?>
<a:theme xmlns:a="http://schemas.openxmlformats.org/drawingml/2006/main" name="Office Theme">
  <a:themeElements>
    <a:clrScheme name="Office Theme 2">
      <a:dk1>
        <a:srgbClr val="000000"/>
      </a:dk1>
      <a:lt1>
        <a:srgbClr val="FFFFFF"/>
      </a:lt1>
      <a:dk2>
        <a:srgbClr val="000066"/>
      </a:dk2>
      <a:lt2>
        <a:srgbClr val="FFFFFF"/>
      </a:lt2>
      <a:accent1>
        <a:srgbClr val="79B8F2"/>
      </a:accent1>
      <a:accent2>
        <a:srgbClr val="CFAAF2"/>
      </a:accent2>
      <a:accent3>
        <a:srgbClr val="AAAAB8"/>
      </a:accent3>
      <a:accent4>
        <a:srgbClr val="DADADA"/>
      </a:accent4>
      <a:accent5>
        <a:srgbClr val="BED8F7"/>
      </a:accent5>
      <a:accent6>
        <a:srgbClr val="BB9ADB"/>
      </a:accent6>
      <a:hlink>
        <a:srgbClr val="9BDED3"/>
      </a:hlink>
      <a:folHlink>
        <a:srgbClr val="BFBFFF"/>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Office Theme 1">
        <a:dk1>
          <a:srgbClr val="000000"/>
        </a:dk1>
        <a:lt1>
          <a:srgbClr val="FFFFFF"/>
        </a:lt1>
        <a:dk2>
          <a:srgbClr val="000066"/>
        </a:dk2>
        <a:lt2>
          <a:srgbClr val="FFFFFF"/>
        </a:lt2>
        <a:accent1>
          <a:srgbClr val="96A7F2"/>
        </a:accent1>
        <a:accent2>
          <a:srgbClr val="96B6F2"/>
        </a:accent2>
        <a:accent3>
          <a:srgbClr val="AAAAB8"/>
        </a:accent3>
        <a:accent4>
          <a:srgbClr val="DADADA"/>
        </a:accent4>
        <a:accent5>
          <a:srgbClr val="C9D0F7"/>
        </a:accent5>
        <a:accent6>
          <a:srgbClr val="87A5DB"/>
        </a:accent6>
        <a:hlink>
          <a:srgbClr val="B9C2F0"/>
        </a:hlink>
        <a:folHlink>
          <a:srgbClr val="BDCBFF"/>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66"/>
        </a:dk2>
        <a:lt2>
          <a:srgbClr val="FFFFFF"/>
        </a:lt2>
        <a:accent1>
          <a:srgbClr val="79B8F2"/>
        </a:accent1>
        <a:accent2>
          <a:srgbClr val="CFAAF2"/>
        </a:accent2>
        <a:accent3>
          <a:srgbClr val="AAAAB8"/>
        </a:accent3>
        <a:accent4>
          <a:srgbClr val="DADADA"/>
        </a:accent4>
        <a:accent5>
          <a:srgbClr val="BED8F7"/>
        </a:accent5>
        <a:accent6>
          <a:srgbClr val="BB9ADB"/>
        </a:accent6>
        <a:hlink>
          <a:srgbClr val="9BDED3"/>
        </a:hlink>
        <a:folHlink>
          <a:srgbClr val="BFBFFF"/>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FF"/>
        </a:lt1>
        <a:dk2>
          <a:srgbClr val="000066"/>
        </a:dk2>
        <a:lt2>
          <a:srgbClr val="FFFFFF"/>
        </a:lt2>
        <a:accent1>
          <a:srgbClr val="E6A050"/>
        </a:accent1>
        <a:accent2>
          <a:srgbClr val="9D9DF2"/>
        </a:accent2>
        <a:accent3>
          <a:srgbClr val="AAAAB8"/>
        </a:accent3>
        <a:accent4>
          <a:srgbClr val="DADADA"/>
        </a:accent4>
        <a:accent5>
          <a:srgbClr val="F0CDB3"/>
        </a:accent5>
        <a:accent6>
          <a:srgbClr val="8E8EDB"/>
        </a:accent6>
        <a:hlink>
          <a:srgbClr val="E6DF7E"/>
        </a:hlink>
        <a:folHlink>
          <a:srgbClr val="F7C2AD"/>
        </a:folHlink>
      </a:clrScheme>
      <a:clrMap bg1="dk2" tx1="lt1" bg2="dk1" tx2="lt2" accent1="accent1" accent2="accent2" accent3="accent3" accent4="accent4" accent5="accent5" accent6="accent6" hlink="hlink" folHlink="folHlink"/>
    </a:extraClrScheme>
    <a:extraClrScheme>
      <a:clrScheme name="Office Theme 4">
        <a:dk1>
          <a:srgbClr val="000000"/>
        </a:dk1>
        <a:lt1>
          <a:srgbClr val="FFFFFF"/>
        </a:lt1>
        <a:dk2>
          <a:srgbClr val="000066"/>
        </a:dk2>
        <a:lt2>
          <a:srgbClr val="FFFFFF"/>
        </a:lt2>
        <a:accent1>
          <a:srgbClr val="DEAF2C"/>
        </a:accent1>
        <a:accent2>
          <a:srgbClr val="72CC5C"/>
        </a:accent2>
        <a:accent3>
          <a:srgbClr val="AAAAB8"/>
        </a:accent3>
        <a:accent4>
          <a:srgbClr val="DADADA"/>
        </a:accent4>
        <a:accent5>
          <a:srgbClr val="ECD4AC"/>
        </a:accent5>
        <a:accent6>
          <a:srgbClr val="67B953"/>
        </a:accent6>
        <a:hlink>
          <a:srgbClr val="F7C6CB"/>
        </a:hlink>
        <a:folHlink>
          <a:srgbClr val="BFBFFF"/>
        </a:folHlink>
      </a:clrScheme>
      <a:clrMap bg1="dk2" tx1="lt1" bg2="dk1" tx2="lt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B2B2B2"/>
        </a:lt2>
        <a:accent1>
          <a:srgbClr val="96A7F2"/>
        </a:accent1>
        <a:accent2>
          <a:srgbClr val="96B6F2"/>
        </a:accent2>
        <a:accent3>
          <a:srgbClr val="FFFFFF"/>
        </a:accent3>
        <a:accent4>
          <a:srgbClr val="000000"/>
        </a:accent4>
        <a:accent5>
          <a:srgbClr val="C9D0F7"/>
        </a:accent5>
        <a:accent6>
          <a:srgbClr val="87A5DB"/>
        </a:accent6>
        <a:hlink>
          <a:srgbClr val="B9C2F0"/>
        </a:hlink>
        <a:folHlink>
          <a:srgbClr val="BDCBFF"/>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B2B2B2"/>
        </a:lt2>
        <a:accent1>
          <a:srgbClr val="79B8F2"/>
        </a:accent1>
        <a:accent2>
          <a:srgbClr val="CFAAF2"/>
        </a:accent2>
        <a:accent3>
          <a:srgbClr val="FFFFFF"/>
        </a:accent3>
        <a:accent4>
          <a:srgbClr val="000000"/>
        </a:accent4>
        <a:accent5>
          <a:srgbClr val="BED8F7"/>
        </a:accent5>
        <a:accent6>
          <a:srgbClr val="BB9ADB"/>
        </a:accent6>
        <a:hlink>
          <a:srgbClr val="9BDED3"/>
        </a:hlink>
        <a:folHlink>
          <a:srgbClr val="BFBFFF"/>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B2B2B2"/>
        </a:lt2>
        <a:accent1>
          <a:srgbClr val="E6A050"/>
        </a:accent1>
        <a:accent2>
          <a:srgbClr val="9D9DF2"/>
        </a:accent2>
        <a:accent3>
          <a:srgbClr val="FFFFFF"/>
        </a:accent3>
        <a:accent4>
          <a:srgbClr val="000000"/>
        </a:accent4>
        <a:accent5>
          <a:srgbClr val="F0CDB3"/>
        </a:accent5>
        <a:accent6>
          <a:srgbClr val="8E8EDB"/>
        </a:accent6>
        <a:hlink>
          <a:srgbClr val="E6DF7E"/>
        </a:hlink>
        <a:folHlink>
          <a:srgbClr val="F7C2AD"/>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B2B2B2"/>
        </a:lt2>
        <a:accent1>
          <a:srgbClr val="DEAF2C"/>
        </a:accent1>
        <a:accent2>
          <a:srgbClr val="72CC5C"/>
        </a:accent2>
        <a:accent3>
          <a:srgbClr val="FFFFFF"/>
        </a:accent3>
        <a:accent4>
          <a:srgbClr val="000000"/>
        </a:accent4>
        <a:accent5>
          <a:srgbClr val="ECD4AC"/>
        </a:accent5>
        <a:accent6>
          <a:srgbClr val="67B953"/>
        </a:accent6>
        <a:hlink>
          <a:srgbClr val="F7C6CB"/>
        </a:hlink>
        <a:folHlink>
          <a:srgbClr val="BFBF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Default Design">
  <a:themeElements>
    <a:clrScheme name="1_Default Design 2">
      <a:dk1>
        <a:srgbClr val="000000"/>
      </a:dk1>
      <a:lt1>
        <a:srgbClr val="FFFFFF"/>
      </a:lt1>
      <a:dk2>
        <a:srgbClr val="000066"/>
      </a:dk2>
      <a:lt2>
        <a:srgbClr val="FFFFFF"/>
      </a:lt2>
      <a:accent1>
        <a:srgbClr val="79B8F2"/>
      </a:accent1>
      <a:accent2>
        <a:srgbClr val="CFAAF2"/>
      </a:accent2>
      <a:accent3>
        <a:srgbClr val="AAAAB8"/>
      </a:accent3>
      <a:accent4>
        <a:srgbClr val="DADADA"/>
      </a:accent4>
      <a:accent5>
        <a:srgbClr val="BED8F7"/>
      </a:accent5>
      <a:accent6>
        <a:srgbClr val="BB9ADB"/>
      </a:accent6>
      <a:hlink>
        <a:srgbClr val="9BDED3"/>
      </a:hlink>
      <a:folHlink>
        <a:srgbClr val="BFBFFF"/>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Default Design 1">
        <a:dk1>
          <a:srgbClr val="000000"/>
        </a:dk1>
        <a:lt1>
          <a:srgbClr val="FFFFFF"/>
        </a:lt1>
        <a:dk2>
          <a:srgbClr val="000066"/>
        </a:dk2>
        <a:lt2>
          <a:srgbClr val="FFFFFF"/>
        </a:lt2>
        <a:accent1>
          <a:srgbClr val="96A7F2"/>
        </a:accent1>
        <a:accent2>
          <a:srgbClr val="96B6F2"/>
        </a:accent2>
        <a:accent3>
          <a:srgbClr val="AAAAB8"/>
        </a:accent3>
        <a:accent4>
          <a:srgbClr val="DADADA"/>
        </a:accent4>
        <a:accent5>
          <a:srgbClr val="C9D0F7"/>
        </a:accent5>
        <a:accent6>
          <a:srgbClr val="87A5DB"/>
        </a:accent6>
        <a:hlink>
          <a:srgbClr val="B9C2F0"/>
        </a:hlink>
        <a:folHlink>
          <a:srgbClr val="BDCBFF"/>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66"/>
        </a:dk2>
        <a:lt2>
          <a:srgbClr val="FFFFFF"/>
        </a:lt2>
        <a:accent1>
          <a:srgbClr val="79B8F2"/>
        </a:accent1>
        <a:accent2>
          <a:srgbClr val="CFAAF2"/>
        </a:accent2>
        <a:accent3>
          <a:srgbClr val="AAAAB8"/>
        </a:accent3>
        <a:accent4>
          <a:srgbClr val="DADADA"/>
        </a:accent4>
        <a:accent5>
          <a:srgbClr val="BED8F7"/>
        </a:accent5>
        <a:accent6>
          <a:srgbClr val="BB9ADB"/>
        </a:accent6>
        <a:hlink>
          <a:srgbClr val="9BDED3"/>
        </a:hlink>
        <a:folHlink>
          <a:srgbClr val="BFBFFF"/>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FF"/>
        </a:lt1>
        <a:dk2>
          <a:srgbClr val="000066"/>
        </a:dk2>
        <a:lt2>
          <a:srgbClr val="FFFFFF"/>
        </a:lt2>
        <a:accent1>
          <a:srgbClr val="E6A050"/>
        </a:accent1>
        <a:accent2>
          <a:srgbClr val="9D9DF2"/>
        </a:accent2>
        <a:accent3>
          <a:srgbClr val="AAAAB8"/>
        </a:accent3>
        <a:accent4>
          <a:srgbClr val="DADADA"/>
        </a:accent4>
        <a:accent5>
          <a:srgbClr val="F0CDB3"/>
        </a:accent5>
        <a:accent6>
          <a:srgbClr val="8E8EDB"/>
        </a:accent6>
        <a:hlink>
          <a:srgbClr val="E6DF7E"/>
        </a:hlink>
        <a:folHlink>
          <a:srgbClr val="F7C2AD"/>
        </a:folHlink>
      </a:clrScheme>
      <a:clrMap bg1="dk2" tx1="lt1" bg2="dk1" tx2="lt2" accent1="accent1" accent2="accent2" accent3="accent3" accent4="accent4" accent5="accent5" accent6="accent6" hlink="hlink" folHlink="folHlink"/>
    </a:extraClrScheme>
    <a:extraClrScheme>
      <a:clrScheme name="1_Default Design 4">
        <a:dk1>
          <a:srgbClr val="000000"/>
        </a:dk1>
        <a:lt1>
          <a:srgbClr val="FFFFFF"/>
        </a:lt1>
        <a:dk2>
          <a:srgbClr val="000066"/>
        </a:dk2>
        <a:lt2>
          <a:srgbClr val="FFFFFF"/>
        </a:lt2>
        <a:accent1>
          <a:srgbClr val="DEAF2C"/>
        </a:accent1>
        <a:accent2>
          <a:srgbClr val="72CC5C"/>
        </a:accent2>
        <a:accent3>
          <a:srgbClr val="AAAAB8"/>
        </a:accent3>
        <a:accent4>
          <a:srgbClr val="DADADA"/>
        </a:accent4>
        <a:accent5>
          <a:srgbClr val="ECD4AC"/>
        </a:accent5>
        <a:accent6>
          <a:srgbClr val="67B953"/>
        </a:accent6>
        <a:hlink>
          <a:srgbClr val="F7C6CB"/>
        </a:hlink>
        <a:folHlink>
          <a:srgbClr val="BFBFFF"/>
        </a:folHlink>
      </a:clrScheme>
      <a:clrMap bg1="dk2" tx1="lt1" bg2="dk1" tx2="lt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B2B2B2"/>
        </a:lt2>
        <a:accent1>
          <a:srgbClr val="96A7F2"/>
        </a:accent1>
        <a:accent2>
          <a:srgbClr val="96B6F2"/>
        </a:accent2>
        <a:accent3>
          <a:srgbClr val="FFFFFF"/>
        </a:accent3>
        <a:accent4>
          <a:srgbClr val="000000"/>
        </a:accent4>
        <a:accent5>
          <a:srgbClr val="C9D0F7"/>
        </a:accent5>
        <a:accent6>
          <a:srgbClr val="87A5DB"/>
        </a:accent6>
        <a:hlink>
          <a:srgbClr val="B9C2F0"/>
        </a:hlink>
        <a:folHlink>
          <a:srgbClr val="BDCBFF"/>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B2B2B2"/>
        </a:lt2>
        <a:accent1>
          <a:srgbClr val="79B8F2"/>
        </a:accent1>
        <a:accent2>
          <a:srgbClr val="CFAAF2"/>
        </a:accent2>
        <a:accent3>
          <a:srgbClr val="FFFFFF"/>
        </a:accent3>
        <a:accent4>
          <a:srgbClr val="000000"/>
        </a:accent4>
        <a:accent5>
          <a:srgbClr val="BED8F7"/>
        </a:accent5>
        <a:accent6>
          <a:srgbClr val="BB9ADB"/>
        </a:accent6>
        <a:hlink>
          <a:srgbClr val="9BDED3"/>
        </a:hlink>
        <a:folHlink>
          <a:srgbClr val="BFBFFF"/>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B2B2B2"/>
        </a:lt2>
        <a:accent1>
          <a:srgbClr val="E6A050"/>
        </a:accent1>
        <a:accent2>
          <a:srgbClr val="9D9DF2"/>
        </a:accent2>
        <a:accent3>
          <a:srgbClr val="FFFFFF"/>
        </a:accent3>
        <a:accent4>
          <a:srgbClr val="000000"/>
        </a:accent4>
        <a:accent5>
          <a:srgbClr val="F0CDB3"/>
        </a:accent5>
        <a:accent6>
          <a:srgbClr val="8E8EDB"/>
        </a:accent6>
        <a:hlink>
          <a:srgbClr val="E6DF7E"/>
        </a:hlink>
        <a:folHlink>
          <a:srgbClr val="F7C2AD"/>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B2B2B2"/>
        </a:lt2>
        <a:accent1>
          <a:srgbClr val="DEAF2C"/>
        </a:accent1>
        <a:accent2>
          <a:srgbClr val="72CC5C"/>
        </a:accent2>
        <a:accent3>
          <a:srgbClr val="FFFFFF"/>
        </a:accent3>
        <a:accent4>
          <a:srgbClr val="000000"/>
        </a:accent4>
        <a:accent5>
          <a:srgbClr val="ECD4AC"/>
        </a:accent5>
        <a:accent6>
          <a:srgbClr val="67B953"/>
        </a:accent6>
        <a:hlink>
          <a:srgbClr val="F7C6CB"/>
        </a:hlink>
        <a:folHlink>
          <a:srgbClr val="BFBF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 USA</Template>
  <TotalTime>10304</TotalTime>
  <Words>1249</Words>
  <Application>Microsoft Office PowerPoint</Application>
  <PresentationFormat>On-screen Show (4:3)</PresentationFormat>
  <Paragraphs>126</Paragraphs>
  <Slides>18</Slides>
  <Notes>7</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Office Theme</vt:lpstr>
      <vt:lpstr>1_Default Design</vt:lpstr>
      <vt:lpstr>Our Quest to Change The World</vt:lpstr>
      <vt:lpstr>Introduction</vt:lpstr>
      <vt:lpstr>Initiatives to Change the World</vt:lpstr>
      <vt:lpstr>How Have We Encouraged and Supported our Veterans?</vt:lpstr>
      <vt:lpstr>Making FIRST a Household Name In Our Community</vt:lpstr>
      <vt:lpstr>Inspiring The Youth of Today for a Better Tomorrow</vt:lpstr>
      <vt:lpstr>Making Other FIRST Teams Stronger </vt:lpstr>
      <vt:lpstr>Reflections</vt:lpstr>
      <vt:lpstr>Design Priorities</vt:lpstr>
      <vt:lpstr>Week 1:Drive Base in CAD</vt:lpstr>
      <vt:lpstr>Week 2:Preliminary Arm Design</vt:lpstr>
      <vt:lpstr>Week 2-3:Prelimianry Intake Design</vt:lpstr>
      <vt:lpstr>Week 3:Preliminary Shooter Design</vt:lpstr>
      <vt:lpstr>Beginning of Week 4:Final Intake and Shooter</vt:lpstr>
      <vt:lpstr>End of Week 4:Arm is Designed</vt:lpstr>
      <vt:lpstr>Beginning of Week 5:Electrical Components </vt:lpstr>
      <vt:lpstr>End of Week 5:Final Robot Assembly</vt:lpstr>
      <vt:lpstr>Conclusion: Meeting All Priorities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Tyler Brinton</dc:creator>
  <cp:lastModifiedBy>Alex</cp:lastModifiedBy>
  <cp:revision>33</cp:revision>
  <dcterms:created xsi:type="dcterms:W3CDTF">2014-02-17T23:09:39Z</dcterms:created>
  <dcterms:modified xsi:type="dcterms:W3CDTF">2014-03-08T11:59:04Z</dcterms:modified>
</cp:coreProperties>
</file>