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429" r:id="rId5"/>
  </p:sldIdLst>
  <p:sldSz cx="32004000" cy="16459200"/>
  <p:notesSz cx="6858000" cy="9144000"/>
  <p:defaultTextStyle>
    <a:defPPr>
      <a:defRPr lang="en-US"/>
    </a:defPPr>
    <a:lvl1pPr marL="0" algn="l" defTabSz="3101645" rtl="0" eaLnBrk="1" latinLnBrk="0" hangingPunct="1">
      <a:defRPr sz="6106" kern="1200">
        <a:solidFill>
          <a:schemeClr val="tx1"/>
        </a:solidFill>
        <a:latin typeface="+mn-lt"/>
        <a:ea typeface="+mn-ea"/>
        <a:cs typeface="+mn-cs"/>
      </a:defRPr>
    </a:lvl1pPr>
    <a:lvl2pPr marL="1550822" algn="l" defTabSz="3101645" rtl="0" eaLnBrk="1" latinLnBrk="0" hangingPunct="1">
      <a:defRPr sz="6106" kern="1200">
        <a:solidFill>
          <a:schemeClr val="tx1"/>
        </a:solidFill>
        <a:latin typeface="+mn-lt"/>
        <a:ea typeface="+mn-ea"/>
        <a:cs typeface="+mn-cs"/>
      </a:defRPr>
    </a:lvl2pPr>
    <a:lvl3pPr marL="3101645" algn="l" defTabSz="3101645" rtl="0" eaLnBrk="1" latinLnBrk="0" hangingPunct="1">
      <a:defRPr sz="6106" kern="1200">
        <a:solidFill>
          <a:schemeClr val="tx1"/>
        </a:solidFill>
        <a:latin typeface="+mn-lt"/>
        <a:ea typeface="+mn-ea"/>
        <a:cs typeface="+mn-cs"/>
      </a:defRPr>
    </a:lvl3pPr>
    <a:lvl4pPr marL="4652467" algn="l" defTabSz="3101645" rtl="0" eaLnBrk="1" latinLnBrk="0" hangingPunct="1">
      <a:defRPr sz="6106" kern="1200">
        <a:solidFill>
          <a:schemeClr val="tx1"/>
        </a:solidFill>
        <a:latin typeface="+mn-lt"/>
        <a:ea typeface="+mn-ea"/>
        <a:cs typeface="+mn-cs"/>
      </a:defRPr>
    </a:lvl4pPr>
    <a:lvl5pPr marL="6203290" algn="l" defTabSz="3101645" rtl="0" eaLnBrk="1" latinLnBrk="0" hangingPunct="1">
      <a:defRPr sz="6106" kern="1200">
        <a:solidFill>
          <a:schemeClr val="tx1"/>
        </a:solidFill>
        <a:latin typeface="+mn-lt"/>
        <a:ea typeface="+mn-ea"/>
        <a:cs typeface="+mn-cs"/>
      </a:defRPr>
    </a:lvl5pPr>
    <a:lvl6pPr marL="7754112" algn="l" defTabSz="3101645" rtl="0" eaLnBrk="1" latinLnBrk="0" hangingPunct="1">
      <a:defRPr sz="6106" kern="1200">
        <a:solidFill>
          <a:schemeClr val="tx1"/>
        </a:solidFill>
        <a:latin typeface="+mn-lt"/>
        <a:ea typeface="+mn-ea"/>
        <a:cs typeface="+mn-cs"/>
      </a:defRPr>
    </a:lvl6pPr>
    <a:lvl7pPr marL="9304934" algn="l" defTabSz="3101645" rtl="0" eaLnBrk="1" latinLnBrk="0" hangingPunct="1">
      <a:defRPr sz="6106" kern="1200">
        <a:solidFill>
          <a:schemeClr val="tx1"/>
        </a:solidFill>
        <a:latin typeface="+mn-lt"/>
        <a:ea typeface="+mn-ea"/>
        <a:cs typeface="+mn-cs"/>
      </a:defRPr>
    </a:lvl7pPr>
    <a:lvl8pPr marL="10855757" algn="l" defTabSz="3101645" rtl="0" eaLnBrk="1" latinLnBrk="0" hangingPunct="1">
      <a:defRPr sz="6106" kern="1200">
        <a:solidFill>
          <a:schemeClr val="tx1"/>
        </a:solidFill>
        <a:latin typeface="+mn-lt"/>
        <a:ea typeface="+mn-ea"/>
        <a:cs typeface="+mn-cs"/>
      </a:defRPr>
    </a:lvl8pPr>
    <a:lvl9pPr marL="12406579" algn="l" defTabSz="3101645" rtl="0" eaLnBrk="1" latinLnBrk="0" hangingPunct="1">
      <a:defRPr sz="61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5" userDrawn="1">
          <p15:clr>
            <a:srgbClr val="A4A3A4"/>
          </p15:clr>
        </p15:guide>
        <p15:guide id="2" orient="horz" pos="9072" userDrawn="1">
          <p15:clr>
            <a:srgbClr val="A4A3A4"/>
          </p15:clr>
        </p15:guide>
        <p15:guide id="3" orient="horz" pos="2765" userDrawn="1">
          <p15:clr>
            <a:srgbClr val="A4A3A4"/>
          </p15:clr>
        </p15:guide>
        <p15:guide id="4" pos="19152" userDrawn="1">
          <p15:clr>
            <a:srgbClr val="A4A3A4"/>
          </p15:clr>
        </p15:guide>
        <p15:guide id="5" pos="10280" userDrawn="1">
          <p15:clr>
            <a:srgbClr val="A4A3A4"/>
          </p15:clr>
        </p15:guide>
        <p15:guide id="6" pos="1008" userDrawn="1">
          <p15:clr>
            <a:srgbClr val="A4A3A4"/>
          </p15:clr>
        </p15:guide>
        <p15:guide id="7" pos="98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0A9"/>
    <a:srgbClr val="FF0000"/>
    <a:srgbClr val="CCC0DA"/>
    <a:srgbClr val="CC66FF"/>
    <a:srgbClr val="9ABFDC"/>
    <a:srgbClr val="5291DD"/>
    <a:srgbClr val="0237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9A00EF-49D1-4D85-B4C0-F1DBD989E6DA}" v="2" dt="2021-07-15T17:30:05.874"/>
    <p1510:client id="{BB48E9AC-5E62-4BF7-B8E8-F36D2CF83FF9}" v="1" dt="2021-06-25T21:52:06.833"/>
    <p1510:client id="{DF3428B0-E70B-413F-A37D-B93CF430413F}" v="2" dt="2020-06-15T21:09:51.844"/>
  </p1510:revLst>
</p1510:revInfo>
</file>

<file path=ppt/tableStyles.xml><?xml version="1.0" encoding="utf-8"?>
<a:tblStyleLst xmlns:a="http://schemas.openxmlformats.org/drawingml/2006/main" def="{1C5780E6-A8F4-46B0-B82D-9E7F56C639EF}">
  <a:tblStyle styleId="{1C5780E6-A8F4-46B0-B82D-9E7F56C639EF}" styleName="Novartis Table">
    <a:wholeTbl>
      <a:tcTxStyle>
        <a:fontRef idx="minor"/>
        <a:srgbClr val="000000"/>
      </a:tcTxStyle>
      <a:tcStyle>
        <a:tcBdr>
          <a:left>
            <a:ln>
              <a:noFill/>
            </a:ln>
          </a:left>
          <a:right>
            <a:ln>
              <a:noFill/>
            </a:ln>
          </a:right>
          <a:top>
            <a:ln w="6350">
              <a:solidFill>
                <a:srgbClr val="646464"/>
              </a:solidFill>
            </a:ln>
          </a:top>
          <a:bottom>
            <a:ln w="6350">
              <a:solidFill>
                <a:srgbClr val="646464"/>
              </a:solidFill>
            </a:ln>
          </a:bottom>
          <a:insideH>
            <a:ln w="6350">
              <a:solidFill>
                <a:srgbClr val="646464"/>
              </a:solidFill>
            </a:ln>
          </a:insideH>
          <a:insideV>
            <a:ln>
              <a:noFill/>
            </a:ln>
          </a:insideV>
        </a:tcBdr>
        <a:fill>
          <a:noFill/>
        </a:fill>
      </a:tcStyle>
    </a:wholeTbl>
    <a:band1H>
      <a:tcStyle>
        <a:tcBdr/>
        <a:fill>
          <a:noFill/>
        </a:fill>
      </a:tcStyle>
    </a:band1H>
    <a:band2H>
      <a:tcStyle>
        <a:tcBdr/>
        <a:fill>
          <a:noFill/>
        </a:fill>
      </a:tcStyle>
    </a:band2H>
    <a:band1V>
      <a:tcStyle>
        <a:tcBdr/>
        <a:fill>
          <a:no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19050">
              <a:solidFill>
                <a:srgbClr val="000000"/>
              </a:solidFill>
            </a:ln>
          </a:top>
          <a:bottom>
            <a:ln>
              <a:noFill/>
            </a:ln>
          </a:bottom>
        </a:tcBdr>
        <a:fill>
          <a:noFill/>
        </a:fill>
      </a:tcStyle>
    </a:lastRow>
    <a:firstRow>
      <a:tcTxStyle b="on">
        <a:fontRef idx="minor"/>
        <a:srgbClr val="0460A9"/>
      </a:tcTxStyle>
      <a:tcStyle>
        <a:tcBdr>
          <a:top>
            <a:ln>
              <a:noFill/>
            </a:ln>
          </a:top>
          <a:bottom>
            <a:ln w="19050">
              <a:solidFill>
                <a:srgbClr val="0460A9"/>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92998" autoAdjust="0"/>
  </p:normalViewPr>
  <p:slideViewPr>
    <p:cSldViewPr showGuides="1">
      <p:cViewPr>
        <p:scale>
          <a:sx n="82" d="100"/>
          <a:sy n="82" d="100"/>
        </p:scale>
        <p:origin x="-6052" y="-5884"/>
      </p:cViewPr>
      <p:guideLst>
        <p:guide orient="horz" pos="685"/>
        <p:guide orient="horz" pos="9072"/>
        <p:guide orient="horz" pos="2765"/>
        <p:guide pos="19152"/>
        <p:guide pos="10280"/>
        <p:guide pos="1008"/>
        <p:guide pos="9884"/>
      </p:guideLst>
    </p:cSldViewPr>
  </p:slideViewPr>
  <p:notesTextViewPr>
    <p:cViewPr>
      <p:scale>
        <a:sx n="20" d="100"/>
        <a:sy n="20" d="100"/>
      </p:scale>
      <p:origin x="0" y="0"/>
    </p:cViewPr>
  </p:notesTextViewPr>
  <p:sorterViewPr>
    <p:cViewPr>
      <p:scale>
        <a:sx n="20" d="100"/>
        <a:sy n="20" d="100"/>
      </p:scale>
      <p:origin x="0" y="0"/>
    </p:cViewPr>
  </p:sorterViewPr>
  <p:notesViewPr>
    <p:cSldViewPr snapToGrid="0" snapToObjects="1" showGuides="1">
      <p:cViewPr varScale="1">
        <p:scale>
          <a:sx n="165" d="100"/>
          <a:sy n="165" d="100"/>
        </p:scale>
        <p:origin x="4104"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ongo, Borniface (Ext)" userId="S::kabonbo2@novartis.net::a6234cd4-f964-4912-9140-78e9a46e0ef2" providerId="AD" clId="Web-{BB48E9AC-5E62-4BF7-B8E8-F36D2CF83FF9}"/>
    <pc:docChg chg="modSld">
      <pc:chgData name="Kabongo, Borniface (Ext)" userId="S::kabonbo2@novartis.net::a6234cd4-f964-4912-9140-78e9a46e0ef2" providerId="AD" clId="Web-{BB48E9AC-5E62-4BF7-B8E8-F36D2CF83FF9}" dt="2021-06-25T21:52:06.833" v="0" actId="1076"/>
      <pc:docMkLst>
        <pc:docMk/>
      </pc:docMkLst>
      <pc:sldChg chg="modSp">
        <pc:chgData name="Kabongo, Borniface (Ext)" userId="S::kabonbo2@novartis.net::a6234cd4-f964-4912-9140-78e9a46e0ef2" providerId="AD" clId="Web-{BB48E9AC-5E62-4BF7-B8E8-F36D2CF83FF9}" dt="2021-06-25T21:52:06.833" v="0" actId="1076"/>
        <pc:sldMkLst>
          <pc:docMk/>
          <pc:sldMk cId="3852166259" sldId="429"/>
        </pc:sldMkLst>
        <pc:spChg chg="mod">
          <ac:chgData name="Kabongo, Borniface (Ext)" userId="S::kabonbo2@novartis.net::a6234cd4-f964-4912-9140-78e9a46e0ef2" providerId="AD" clId="Web-{BB48E9AC-5E62-4BF7-B8E8-F36D2CF83FF9}" dt="2021-06-25T21:52:06.833" v="0" actId="1076"/>
          <ac:spMkLst>
            <pc:docMk/>
            <pc:sldMk cId="3852166259" sldId="429"/>
            <ac:spMk id="42" creationId="{00000000-0000-0000-0000-000000000000}"/>
          </ac:spMkLst>
        </pc:spChg>
      </pc:sldChg>
    </pc:docChg>
  </pc:docChgLst>
  <pc:docChgLst>
    <pc:chgData name="Smith, Ebony" userId="S::smitheb2@novartis.net::84368725-ec40-4ef1-bd00-beee03aaf1c6" providerId="AD" clId="Web-{DF3428B0-E70B-413F-A37D-B93CF430413F}"/>
    <pc:docChg chg="addSld delSld">
      <pc:chgData name="Smith, Ebony" userId="S::smitheb2@novartis.net::84368725-ec40-4ef1-bd00-beee03aaf1c6" providerId="AD" clId="Web-{DF3428B0-E70B-413F-A37D-B93CF430413F}" dt="2020-06-15T21:09:51.844" v="1"/>
      <pc:docMkLst>
        <pc:docMk/>
      </pc:docMkLst>
      <pc:sldChg chg="add del replId">
        <pc:chgData name="Smith, Ebony" userId="S::smitheb2@novartis.net::84368725-ec40-4ef1-bd00-beee03aaf1c6" providerId="AD" clId="Web-{DF3428B0-E70B-413F-A37D-B93CF430413F}" dt="2020-06-15T21:09:51.844" v="1"/>
        <pc:sldMkLst>
          <pc:docMk/>
          <pc:sldMk cId="61117848" sldId="430"/>
        </pc:sldMkLst>
      </pc:sldChg>
    </pc:docChg>
  </pc:docChgLst>
  <pc:docChgLst>
    <pc:chgData name="Schmieder, Alejandro (Ext)" userId="S::schmia2a@novartis.net::c226d11d-b825-4803-aed4-4d09ea8b331b" providerId="AD" clId="Web-{919A00EF-49D1-4D85-B4C0-F1DBD989E6DA}"/>
    <pc:docChg chg="modSld">
      <pc:chgData name="Schmieder, Alejandro (Ext)" userId="S::schmia2a@novartis.net::c226d11d-b825-4803-aed4-4d09ea8b331b" providerId="AD" clId="Web-{919A00EF-49D1-4D85-B4C0-F1DBD989E6DA}" dt="2021-07-15T17:30:05.874" v="1" actId="1076"/>
      <pc:docMkLst>
        <pc:docMk/>
      </pc:docMkLst>
      <pc:sldChg chg="modSp">
        <pc:chgData name="Schmieder, Alejandro (Ext)" userId="S::schmia2a@novartis.net::c226d11d-b825-4803-aed4-4d09ea8b331b" providerId="AD" clId="Web-{919A00EF-49D1-4D85-B4C0-F1DBD989E6DA}" dt="2021-07-15T17:30:05.874" v="1" actId="1076"/>
        <pc:sldMkLst>
          <pc:docMk/>
          <pc:sldMk cId="3852166259" sldId="429"/>
        </pc:sldMkLst>
        <pc:spChg chg="mod">
          <ac:chgData name="Schmieder, Alejandro (Ext)" userId="S::schmia2a@novartis.net::c226d11d-b825-4803-aed4-4d09ea8b331b" providerId="AD" clId="Web-{919A00EF-49D1-4D85-B4C0-F1DBD989E6DA}" dt="2021-07-15T17:30:05.874" v="1" actId="1076"/>
          <ac:spMkLst>
            <pc:docMk/>
            <pc:sldMk cId="3852166259" sldId="429"/>
            <ac:spMk id="4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B60FF-ACF0-5A4A-9C79-4881E6B16567}" type="datetimeFigureOut">
              <a:rPr lang="en-US" smtClean="0">
                <a:latin typeface="Arial" charset="0"/>
              </a:rPr>
              <a:pPr/>
              <a:t>8/6/2021</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BA786-EB35-BA4C-A7F7-24740D3067F1}" type="slidenum">
              <a:rPr lang="en-US" smtClean="0">
                <a:latin typeface="Arial" charset="0"/>
              </a:rPr>
              <a:pPr/>
              <a:t>‹#›</a:t>
            </a:fld>
            <a:endParaRPr lang="en-US" dirty="0">
              <a:latin typeface="Arial" charset="0"/>
            </a:endParaRPr>
          </a:p>
        </p:txBody>
      </p:sp>
    </p:spTree>
    <p:extLst>
      <p:ext uri="{BB962C8B-B14F-4D97-AF65-F5344CB8AC3E}">
        <p14:creationId xmlns:p14="http://schemas.microsoft.com/office/powerpoint/2010/main" val="2379947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0C4595FF-6E7F-4C41-B8DF-4AE76FC1F075}" type="datetimeFigureOut">
              <a:rPr lang="en-US" smtClean="0"/>
              <a:pPr/>
              <a:t>8/6/2021</a:t>
            </a:fld>
            <a:endParaRPr lang="en-US" dirty="0"/>
          </a:p>
        </p:txBody>
      </p:sp>
      <p:sp>
        <p:nvSpPr>
          <p:cNvPr id="4" name="Slide Image Placeholder 3"/>
          <p:cNvSpPr>
            <a:spLocks noGrp="1" noRot="1" noChangeAspect="1"/>
          </p:cNvSpPr>
          <p:nvPr>
            <p:ph type="sldImg" idx="2"/>
          </p:nvPr>
        </p:nvSpPr>
        <p:spPr>
          <a:xfrm>
            <a:off x="95250" y="685800"/>
            <a:ext cx="6667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5A6330BE-D91A-D240-B266-E5D5F99B4CCE}" type="slidenum">
              <a:rPr lang="en-US" smtClean="0"/>
              <a:pPr/>
              <a:t>‹#›</a:t>
            </a:fld>
            <a:endParaRPr lang="en-US" dirty="0"/>
          </a:p>
        </p:txBody>
      </p:sp>
    </p:spTree>
    <p:extLst>
      <p:ext uri="{BB962C8B-B14F-4D97-AF65-F5344CB8AC3E}">
        <p14:creationId xmlns:p14="http://schemas.microsoft.com/office/powerpoint/2010/main" val="3126316716"/>
      </p:ext>
    </p:extLst>
  </p:cSld>
  <p:clrMap bg1="lt1" tx1="dk1" bg2="lt2" tx2="dk2" accent1="accent1" accent2="accent2" accent3="accent3" accent4="accent4" accent5="accent5" accent6="accent6" hlink="hlink" folHlink="folHlink"/>
  <p:hf hdr="0" ftr="0" dt="0"/>
  <p:notesStyle>
    <a:lvl1pPr marL="0" algn="l" defTabSz="1550822" rtl="0" eaLnBrk="1" latinLnBrk="0" hangingPunct="1">
      <a:defRPr sz="4070" b="0" i="0" kern="1200">
        <a:solidFill>
          <a:schemeClr val="tx1"/>
        </a:solidFill>
        <a:latin typeface="Arial" charset="0"/>
        <a:ea typeface="+mn-ea"/>
        <a:cs typeface="+mn-cs"/>
      </a:defRPr>
    </a:lvl1pPr>
    <a:lvl2pPr marL="1550822" algn="l" defTabSz="1550822" rtl="0" eaLnBrk="1" latinLnBrk="0" hangingPunct="1">
      <a:defRPr sz="4070" b="0" i="0" kern="1200">
        <a:solidFill>
          <a:schemeClr val="tx1"/>
        </a:solidFill>
        <a:latin typeface="Arial" charset="0"/>
        <a:ea typeface="+mn-ea"/>
        <a:cs typeface="+mn-cs"/>
      </a:defRPr>
    </a:lvl2pPr>
    <a:lvl3pPr marL="3101645" algn="l" defTabSz="1550822" rtl="0" eaLnBrk="1" latinLnBrk="0" hangingPunct="1">
      <a:defRPr sz="4070" b="0" i="0" kern="1200">
        <a:solidFill>
          <a:schemeClr val="tx1"/>
        </a:solidFill>
        <a:latin typeface="Arial" charset="0"/>
        <a:ea typeface="+mn-ea"/>
        <a:cs typeface="+mn-cs"/>
      </a:defRPr>
    </a:lvl3pPr>
    <a:lvl4pPr marL="4652467" algn="l" defTabSz="1550822" rtl="0" eaLnBrk="1" latinLnBrk="0" hangingPunct="1">
      <a:defRPr sz="4070" b="0" i="0" kern="1200">
        <a:solidFill>
          <a:schemeClr val="tx1"/>
        </a:solidFill>
        <a:latin typeface="Arial" charset="0"/>
        <a:ea typeface="+mn-ea"/>
        <a:cs typeface="+mn-cs"/>
      </a:defRPr>
    </a:lvl4pPr>
    <a:lvl5pPr marL="6203290" algn="l" defTabSz="1550822" rtl="0" eaLnBrk="1" latinLnBrk="0" hangingPunct="1">
      <a:defRPr sz="4070" b="0" i="0" kern="1200">
        <a:solidFill>
          <a:schemeClr val="tx1"/>
        </a:solidFill>
        <a:latin typeface="Arial" charset="0"/>
        <a:ea typeface="+mn-ea"/>
        <a:cs typeface="+mn-cs"/>
      </a:defRPr>
    </a:lvl5pPr>
    <a:lvl6pPr marL="7754112" algn="l" defTabSz="1550822" rtl="0" eaLnBrk="1" latinLnBrk="0" hangingPunct="1">
      <a:defRPr sz="4070" kern="1200">
        <a:solidFill>
          <a:schemeClr val="tx1"/>
        </a:solidFill>
        <a:latin typeface="+mn-lt"/>
        <a:ea typeface="+mn-ea"/>
        <a:cs typeface="+mn-cs"/>
      </a:defRPr>
    </a:lvl6pPr>
    <a:lvl7pPr marL="9304934" algn="l" defTabSz="1550822" rtl="0" eaLnBrk="1" latinLnBrk="0" hangingPunct="1">
      <a:defRPr sz="4070" kern="1200">
        <a:solidFill>
          <a:schemeClr val="tx1"/>
        </a:solidFill>
        <a:latin typeface="+mn-lt"/>
        <a:ea typeface="+mn-ea"/>
        <a:cs typeface="+mn-cs"/>
      </a:defRPr>
    </a:lvl7pPr>
    <a:lvl8pPr marL="10855757" algn="l" defTabSz="1550822" rtl="0" eaLnBrk="1" latinLnBrk="0" hangingPunct="1">
      <a:defRPr sz="4070" kern="1200">
        <a:solidFill>
          <a:schemeClr val="tx1"/>
        </a:solidFill>
        <a:latin typeface="+mn-lt"/>
        <a:ea typeface="+mn-ea"/>
        <a:cs typeface="+mn-cs"/>
      </a:defRPr>
    </a:lvl8pPr>
    <a:lvl9pPr marL="12406579" algn="l" defTabSz="1550822" rtl="0" eaLnBrk="1" latinLnBrk="0" hangingPunct="1">
      <a:defRPr sz="40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Fig 3: alignment  of peak 2-4 </a:t>
            </a:r>
          </a:p>
          <a:p>
            <a:endParaRPr lang="en-US" baseline="0" dirty="0" smtClean="0"/>
          </a:p>
          <a:p>
            <a:r>
              <a:rPr lang="en-US" baseline="0" dirty="0" smtClean="0"/>
              <a:t>Outlier = air bubble or dirt? Clean with bleach</a:t>
            </a:r>
          </a:p>
          <a:p>
            <a:endParaRPr lang="en-US" baseline="0" dirty="0" smtClean="0"/>
          </a:p>
          <a:p>
            <a:r>
              <a:rPr lang="en-US" baseline="0" dirty="0" err="1" smtClean="0"/>
              <a:t>Fortessa</a:t>
            </a:r>
            <a:r>
              <a:rPr lang="en-US" baseline="0" dirty="0" smtClean="0"/>
              <a:t> 4, slightly more sensitive on that day, variations </a:t>
            </a:r>
            <a:r>
              <a:rPr lang="en-US" baseline="0" dirty="0" err="1" smtClean="0"/>
              <a:t>i</a:t>
            </a:r>
            <a:endParaRPr lang="en-US" baseline="0" dirty="0" smtClean="0"/>
          </a:p>
          <a:p>
            <a:endParaRPr lang="en-US" baseline="0" dirty="0" smtClean="0"/>
          </a:p>
          <a:p>
            <a:endParaRPr lang="en-US" baseline="0" dirty="0" smtClean="0"/>
          </a:p>
          <a:p>
            <a:r>
              <a:rPr lang="en-US" baseline="0" dirty="0" smtClean="0"/>
              <a:t>SI metric for </a:t>
            </a:r>
            <a:r>
              <a:rPr lang="en-US" baseline="0" dirty="0" err="1" smtClean="0"/>
              <a:t>separting</a:t>
            </a:r>
            <a:r>
              <a:rPr lang="en-US" baseline="0" dirty="0" smtClean="0"/>
              <a:t> </a:t>
            </a:r>
            <a:r>
              <a:rPr lang="en-US" baseline="0" dirty="0" err="1" smtClean="0"/>
              <a:t>pos</a:t>
            </a:r>
            <a:r>
              <a:rPr lang="en-US" baseline="0" dirty="0" smtClean="0"/>
              <a:t> and </a:t>
            </a:r>
            <a:r>
              <a:rPr lang="en-US" baseline="0" dirty="0" err="1" smtClean="0"/>
              <a:t>neg</a:t>
            </a:r>
            <a:r>
              <a:rPr lang="en-US" baseline="0" dirty="0" smtClean="0"/>
              <a:t> pop. </a:t>
            </a:r>
            <a:r>
              <a:rPr lang="en-US" baseline="0" dirty="0" err="1" smtClean="0"/>
              <a:t>Alsso</a:t>
            </a:r>
            <a:r>
              <a:rPr lang="en-US" baseline="0" dirty="0" smtClean="0"/>
              <a:t> resolution of given detector</a:t>
            </a:r>
          </a:p>
          <a:p>
            <a:endParaRPr lang="en-US" baseline="0" dirty="0" smtClean="0"/>
          </a:p>
          <a:p>
            <a:r>
              <a:rPr lang="en-US" baseline="0" dirty="0" smtClean="0"/>
              <a:t>I chose peak 4. Not all channels separate well after peak 4</a:t>
            </a:r>
            <a:endParaRPr lang="en-US" baseline="0" dirty="0"/>
          </a:p>
        </p:txBody>
      </p:sp>
      <p:sp>
        <p:nvSpPr>
          <p:cNvPr id="4" name="Slide Number Placeholder 3"/>
          <p:cNvSpPr>
            <a:spLocks noGrp="1"/>
          </p:cNvSpPr>
          <p:nvPr>
            <p:ph type="sldNum" sz="quarter" idx="10"/>
          </p:nvPr>
        </p:nvSpPr>
        <p:spPr/>
        <p:txBody>
          <a:bodyPr/>
          <a:lstStyle/>
          <a:p>
            <a:fld id="{5A6330BE-D91A-D240-B266-E5D5F99B4CCE}" type="slidenum">
              <a:rPr lang="en-US" smtClean="0"/>
              <a:pPr/>
              <a:t>1</a:t>
            </a:fld>
            <a:endParaRPr lang="en-US" dirty="0"/>
          </a:p>
        </p:txBody>
      </p:sp>
    </p:spTree>
    <p:extLst>
      <p:ext uri="{BB962C8B-B14F-4D97-AF65-F5344CB8AC3E}">
        <p14:creationId xmlns:p14="http://schemas.microsoft.com/office/powerpoint/2010/main" val="276309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254679"/>
      </p:ext>
    </p:extLst>
  </p:cSld>
  <p:clrMapOvr>
    <a:masterClrMapping/>
  </p:clrMapOvr>
  <p:hf hd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480060" y="-438912"/>
            <a:ext cx="32964120" cy="17351654"/>
            <a:chOff x="-137160" y="-137160"/>
            <a:chExt cx="9418320" cy="5422392"/>
          </a:xfrm>
        </p:grpSpPr>
        <p:cxnSp>
          <p:nvCxnSpPr>
            <p:cNvPr id="12" name="Straight Connector 11"/>
            <p:cNvCxnSpPr/>
            <p:nvPr userDrawn="1"/>
          </p:nvCxnSpPr>
          <p:spPr>
            <a:xfrm flipV="1">
              <a:off x="4572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868680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72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868680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V="1">
              <a:off x="448056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V="1">
              <a:off x="448056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4663440" y="-137160"/>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flipV="1">
              <a:off x="4663440" y="5193792"/>
              <a:ext cx="0" cy="9144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918972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18972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37160" y="1371375"/>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137160" y="448056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918972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7160" y="342900"/>
              <a:ext cx="91440" cy="0"/>
            </a:xfrm>
            <a:prstGeom prst="line">
              <a:avLst/>
            </a:prstGeom>
            <a:ln w="6350">
              <a:solidFill>
                <a:srgbClr val="737373"/>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1600200" y="1097282"/>
            <a:ext cx="28803600" cy="3074941"/>
          </a:xfrm>
          <a:prstGeom prst="rect">
            <a:avLst/>
          </a:prstGeom>
          <a:noFill/>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1600200" y="4388402"/>
            <a:ext cx="28803600" cy="9937200"/>
          </a:xfrm>
          <a:prstGeom prst="rect">
            <a:avLst/>
          </a:prstGeom>
        </p:spPr>
        <p:txBody>
          <a:bodyPr vert="horz" lIns="0" tIns="0" rIns="0" bIns="0" spcCol="18288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6022313"/>
      </p:ext>
    </p:extLst>
  </p:cSld>
  <p:clrMap bg1="lt1" tx1="dk1" bg2="lt2" tx2="dk2" accent1="accent1" accent2="accent2" accent3="accent3" accent4="accent4" accent5="accent5" accent6="accent6" hlink="hlink" folHlink="folHlink"/>
  <p:sldLayoutIdLst>
    <p:sldLayoutId id="2147483670" r:id="rId1"/>
  </p:sldLayoutIdLst>
  <p:hf hdr="0" dt="0"/>
  <p:txStyles>
    <p:titleStyle>
      <a:lvl1pPr algn="l" defTabSz="2926080" rtl="0" eaLnBrk="1" latinLnBrk="0" hangingPunct="1">
        <a:lnSpc>
          <a:spcPct val="90000"/>
        </a:lnSpc>
        <a:spcBef>
          <a:spcPct val="0"/>
        </a:spcBef>
        <a:buNone/>
        <a:defRPr sz="10240" b="1" i="0" kern="1200" spc="-320" baseline="0">
          <a:solidFill>
            <a:schemeClr val="tx1"/>
          </a:solidFill>
          <a:latin typeface="+mj-lt"/>
          <a:ea typeface="Arial Black" charset="0"/>
          <a:cs typeface="Arial Black" charset="0"/>
        </a:defRPr>
      </a:lvl1pPr>
    </p:titleStyle>
    <p:bodyStyle>
      <a:lvl1pPr marL="731520" indent="-731520" algn="l" defTabSz="2926080" rtl="0" eaLnBrk="1" latinLnBrk="0" hangingPunct="1">
        <a:spcBef>
          <a:spcPts val="2880"/>
        </a:spcBef>
        <a:buClrTx/>
        <a:buSzPct val="100000"/>
        <a:buFont typeface="Wingdings" charset="2"/>
        <a:buChar char="§"/>
        <a:tabLst>
          <a:tab pos="12796522" algn="r"/>
          <a:tab pos="26334720" algn="r"/>
        </a:tabLst>
        <a:defRPr sz="5760" b="0" i="0" kern="1200" spc="0" baseline="0">
          <a:solidFill>
            <a:schemeClr val="tx1"/>
          </a:solidFill>
          <a:latin typeface="+mn-lt"/>
          <a:ea typeface="+mn-ea"/>
          <a:cs typeface="+mn-cs"/>
        </a:defRPr>
      </a:lvl1pPr>
      <a:lvl2pPr marL="146304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2pPr>
      <a:lvl3pPr marL="219456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3pPr>
      <a:lvl4pPr marL="292608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4pPr>
      <a:lvl5pPr marL="365760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5pPr>
      <a:lvl6pPr marL="804672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3840" kern="1200">
          <a:solidFill>
            <a:schemeClr val="tx1"/>
          </a:solidFill>
          <a:latin typeface="+mn-lt"/>
          <a:ea typeface="+mn-ea"/>
          <a:cs typeface="+mn-cs"/>
        </a:defRPr>
      </a:lvl1pPr>
      <a:lvl2pPr marL="1463040" algn="l" defTabSz="2926080" rtl="0" eaLnBrk="1" latinLnBrk="0" hangingPunct="1">
        <a:defRPr sz="3840" kern="1200">
          <a:solidFill>
            <a:schemeClr val="tx1"/>
          </a:solidFill>
          <a:latin typeface="+mn-lt"/>
          <a:ea typeface="+mn-ea"/>
          <a:cs typeface="+mn-cs"/>
        </a:defRPr>
      </a:lvl2pPr>
      <a:lvl3pPr marL="2926080" algn="l" defTabSz="2926080" rtl="0" eaLnBrk="1" latinLnBrk="0" hangingPunct="1">
        <a:defRPr sz="3840" kern="1200">
          <a:solidFill>
            <a:schemeClr val="tx1"/>
          </a:solidFill>
          <a:latin typeface="+mn-lt"/>
          <a:ea typeface="+mn-ea"/>
          <a:cs typeface="+mn-cs"/>
        </a:defRPr>
      </a:lvl3pPr>
      <a:lvl4pPr marL="4389120" algn="l" defTabSz="2926080" rtl="0" eaLnBrk="1" latinLnBrk="0" hangingPunct="1">
        <a:defRPr sz="3840" kern="1200">
          <a:solidFill>
            <a:schemeClr val="tx1"/>
          </a:solidFill>
          <a:latin typeface="+mn-lt"/>
          <a:ea typeface="+mn-ea"/>
          <a:cs typeface="+mn-cs"/>
        </a:defRPr>
      </a:lvl4pPr>
      <a:lvl5pPr marL="5852160" algn="l" defTabSz="2926080" rtl="0" eaLnBrk="1" latinLnBrk="0" hangingPunct="1">
        <a:defRPr sz="3840" kern="1200">
          <a:solidFill>
            <a:schemeClr val="tx1"/>
          </a:solidFill>
          <a:latin typeface="+mn-lt"/>
          <a:ea typeface="+mn-ea"/>
          <a:cs typeface="+mn-cs"/>
        </a:defRPr>
      </a:lvl5pPr>
      <a:lvl6pPr marL="7315200" algn="l" defTabSz="2926080" rtl="0" eaLnBrk="1" latinLnBrk="0" hangingPunct="1">
        <a:defRPr sz="3840" kern="1200">
          <a:solidFill>
            <a:schemeClr val="tx1"/>
          </a:solidFill>
          <a:latin typeface="+mn-lt"/>
          <a:ea typeface="+mn-ea"/>
          <a:cs typeface="+mn-cs"/>
        </a:defRPr>
      </a:lvl6pPr>
      <a:lvl7pPr marL="8778240" algn="l" defTabSz="2926080" rtl="0" eaLnBrk="1" latinLnBrk="0" hangingPunct="1">
        <a:defRPr sz="3840" kern="1200">
          <a:solidFill>
            <a:schemeClr val="tx1"/>
          </a:solidFill>
          <a:latin typeface="+mn-lt"/>
          <a:ea typeface="+mn-ea"/>
          <a:cs typeface="+mn-cs"/>
        </a:defRPr>
      </a:lvl7pPr>
      <a:lvl8pPr marL="10241280" algn="l" defTabSz="2926080" rtl="0" eaLnBrk="1" latinLnBrk="0" hangingPunct="1">
        <a:defRPr sz="3840" kern="1200">
          <a:solidFill>
            <a:schemeClr val="tx1"/>
          </a:solidFill>
          <a:latin typeface="+mn-lt"/>
          <a:ea typeface="+mn-ea"/>
          <a:cs typeface="+mn-cs"/>
        </a:defRPr>
      </a:lvl8pPr>
      <a:lvl9pPr marL="11704320" algn="l" defTabSz="2926080" rtl="0" eaLnBrk="1" latinLnBrk="0" hangingPunct="1">
        <a:defRPr sz="3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72"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71"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70"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73"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3566750" y="14554200"/>
            <a:ext cx="8544248" cy="1679305"/>
          </a:xfrm>
          <a:prstGeom prst="rect">
            <a:avLst/>
          </a:prstGeom>
          <a:noFill/>
        </p:spPr>
        <p:txBody>
          <a:bodyPr wrap="square" lIns="457200" rIns="457200" rtlCol="0">
            <a:noAutofit/>
          </a:bodyPr>
          <a:lstStyle/>
          <a:p>
            <a:pPr>
              <a:spcAft>
                <a:spcPts val="600"/>
              </a:spcAft>
            </a:pPr>
            <a:r>
              <a:rPr lang="en-US" sz="2800" b="1" dirty="0"/>
              <a:t>Acknowledgments: </a:t>
            </a:r>
            <a:endParaRPr lang="en-US" sz="2800" b="1" dirty="0" smtClean="0"/>
          </a:p>
          <a:p>
            <a:pPr>
              <a:spcAft>
                <a:spcPts val="600"/>
              </a:spcAft>
            </a:pPr>
            <a:r>
              <a:rPr lang="en-US" sz="2000" dirty="0" smtClean="0">
                <a:solidFill>
                  <a:prstClr val="black"/>
                </a:solidFill>
                <a:latin typeface="Arial" panose="020B0604020202020204" pitchFamily="34" charset="0"/>
                <a:cs typeface="Arial" panose="020B0604020202020204" pitchFamily="34" charset="0"/>
              </a:rPr>
              <a:t>We want to thank Stephanie Pan and Connie Gee from IO, as well as </a:t>
            </a:r>
            <a:r>
              <a:rPr lang="en-US" sz="2000" dirty="0" err="1" smtClean="0">
                <a:solidFill>
                  <a:prstClr val="black"/>
                </a:solidFill>
                <a:latin typeface="Arial" panose="020B0604020202020204" pitchFamily="34" charset="0"/>
                <a:cs typeface="Arial" panose="020B0604020202020204" pitchFamily="34" charset="0"/>
              </a:rPr>
              <a:t>Russette</a:t>
            </a:r>
            <a:r>
              <a:rPr lang="en-US" sz="2000" dirty="0" smtClean="0">
                <a:solidFill>
                  <a:prstClr val="black"/>
                </a:solidFill>
                <a:latin typeface="Arial" panose="020B0604020202020204" pitchFamily="34" charset="0"/>
                <a:cs typeface="Arial" panose="020B0604020202020204" pitchFamily="34" charset="0"/>
              </a:rPr>
              <a:t> Lyons and Jessica Garver for their assistance on this internship program.</a:t>
            </a:r>
            <a:endParaRPr lang="en-US" sz="3200" dirty="0">
              <a:solidFill>
                <a:prstClr val="black"/>
              </a:solidFill>
              <a:latin typeface="Arial" panose="020B0604020202020204" pitchFamily="34" charset="0"/>
              <a:cs typeface="Arial" panose="020B0604020202020204" pitchFamily="34" charset="0"/>
            </a:endParaRPr>
          </a:p>
        </p:txBody>
      </p:sp>
      <p:sp>
        <p:nvSpPr>
          <p:cNvPr id="2" name="Text Placeholder 4"/>
          <p:cNvSpPr txBox="1">
            <a:spLocks/>
          </p:cNvSpPr>
          <p:nvPr/>
        </p:nvSpPr>
        <p:spPr>
          <a:xfrm>
            <a:off x="0" y="1"/>
            <a:ext cx="32004000" cy="1144726"/>
          </a:xfrm>
          <a:prstGeom prst="rect">
            <a:avLst/>
          </a:prstGeom>
          <a:solidFill>
            <a:schemeClr val="accent2"/>
          </a:solidFill>
        </p:spPr>
        <p:txBody>
          <a:bodyPr lIns="457200" tIns="457200" rIns="457200" bIns="457200"/>
          <a:lstStyle>
            <a:lvl1pPr marL="0" indent="0" algn="l" defTabSz="2926080" rtl="0" eaLnBrk="1" latinLnBrk="0" hangingPunct="1">
              <a:spcBef>
                <a:spcPts val="2880"/>
              </a:spcBef>
              <a:buClrTx/>
              <a:buSzPct val="100000"/>
              <a:buFont typeface="Wingdings" charset="2"/>
              <a:buNone/>
              <a:tabLst>
                <a:tab pos="12796522" algn="r"/>
                <a:tab pos="26334720" algn="r"/>
              </a:tabLst>
              <a:defRPr sz="6000" b="1" i="0" kern="1200" spc="0" baseline="0">
                <a:solidFill>
                  <a:schemeClr val="bg1"/>
                </a:solidFill>
                <a:latin typeface="+mn-lt"/>
                <a:ea typeface="+mn-ea"/>
                <a:cs typeface="+mn-cs"/>
              </a:defRPr>
            </a:lvl1pPr>
            <a:lvl2pPr marL="731520" indent="0" algn="l" defTabSz="2926080" rtl="0" eaLnBrk="1" latinLnBrk="0" hangingPunct="1">
              <a:spcBef>
                <a:spcPts val="960"/>
              </a:spcBef>
              <a:buClrTx/>
              <a:buSzPct val="100000"/>
              <a:buFont typeface="Arial" pitchFamily="34" charset="0"/>
              <a:buNone/>
              <a:defRPr sz="5120" b="0" i="0" kern="1200" spc="0" baseline="0">
                <a:solidFill>
                  <a:schemeClr val="bg1"/>
                </a:solidFill>
                <a:latin typeface="+mn-lt"/>
                <a:ea typeface="+mn-ea"/>
                <a:cs typeface="+mn-cs"/>
              </a:defRPr>
            </a:lvl2pPr>
            <a:lvl3pPr marL="1463040" indent="0" algn="l" defTabSz="2926080" rtl="0" eaLnBrk="1" latinLnBrk="0" hangingPunct="1">
              <a:spcBef>
                <a:spcPts val="960"/>
              </a:spcBef>
              <a:buClrTx/>
              <a:buSzPct val="100000"/>
              <a:buFont typeface="Arial" pitchFamily="34" charset="0"/>
              <a:buNone/>
              <a:defRPr sz="5120" b="0" i="0" kern="1200" spc="0" baseline="0">
                <a:solidFill>
                  <a:schemeClr val="bg1"/>
                </a:solidFill>
                <a:latin typeface="+mn-lt"/>
                <a:ea typeface="+mn-ea"/>
                <a:cs typeface="+mn-cs"/>
              </a:defRPr>
            </a:lvl3pPr>
            <a:lvl4pPr marL="2194560" indent="0" algn="l" defTabSz="2926080" rtl="0" eaLnBrk="1" latinLnBrk="0" hangingPunct="1">
              <a:spcBef>
                <a:spcPts val="960"/>
              </a:spcBef>
              <a:buClrTx/>
              <a:buSzPct val="100000"/>
              <a:buFont typeface="Arial" pitchFamily="34" charset="0"/>
              <a:buNone/>
              <a:defRPr sz="5120" b="0" i="0" kern="1200" spc="0" baseline="0">
                <a:solidFill>
                  <a:schemeClr val="bg1"/>
                </a:solidFill>
                <a:latin typeface="+mn-lt"/>
                <a:ea typeface="+mn-ea"/>
                <a:cs typeface="+mn-cs"/>
              </a:defRPr>
            </a:lvl4pPr>
            <a:lvl5pPr marL="2926080" indent="0" algn="l" defTabSz="2926080" rtl="0" eaLnBrk="1" latinLnBrk="0" hangingPunct="1">
              <a:spcBef>
                <a:spcPts val="960"/>
              </a:spcBef>
              <a:buClrTx/>
              <a:buSzPct val="100000"/>
              <a:buFont typeface="Arial" pitchFamily="34" charset="0"/>
              <a:buNone/>
              <a:defRPr sz="5120" b="0" i="0" kern="1200" spc="0" baseline="0">
                <a:solidFill>
                  <a:schemeClr val="bg1"/>
                </a:solidFill>
                <a:latin typeface="+mn-lt"/>
                <a:ea typeface="+mn-ea"/>
                <a:cs typeface="+mn-cs"/>
              </a:defRPr>
            </a:lvl5pPr>
            <a:lvl6pPr marL="804672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sz="4000" dirty="0"/>
              <a:t>Assessing </a:t>
            </a:r>
            <a:r>
              <a:rPr lang="en-US" sz="4000" dirty="0" smtClean="0"/>
              <a:t>Flow </a:t>
            </a:r>
            <a:r>
              <a:rPr lang="en-US" sz="4000" dirty="0" smtClean="0"/>
              <a:t>Cytometer </a:t>
            </a:r>
            <a:r>
              <a:rPr lang="en-US" sz="4000" dirty="0"/>
              <a:t>Performance and </a:t>
            </a:r>
            <a:r>
              <a:rPr lang="en-US" sz="4000" dirty="0" smtClean="0"/>
              <a:t>Stability </a:t>
            </a:r>
            <a:r>
              <a:rPr lang="en-US" sz="4000" dirty="0"/>
              <a:t>Using 8-Peak Rainbow Beads</a:t>
            </a:r>
          </a:p>
        </p:txBody>
      </p:sp>
      <p:sp>
        <p:nvSpPr>
          <p:cNvPr id="3" name="Text Placeholder 6"/>
          <p:cNvSpPr txBox="1">
            <a:spLocks/>
          </p:cNvSpPr>
          <p:nvPr/>
        </p:nvSpPr>
        <p:spPr>
          <a:xfrm>
            <a:off x="-13997" y="1148724"/>
            <a:ext cx="32004000" cy="844967"/>
          </a:xfrm>
          <a:prstGeom prst="rect">
            <a:avLst/>
          </a:prstGeom>
          <a:solidFill>
            <a:schemeClr val="accent6">
              <a:lumMod val="20000"/>
              <a:lumOff val="80000"/>
            </a:schemeClr>
          </a:solidFill>
        </p:spPr>
        <p:txBody>
          <a:bodyPr lIns="457200" tIns="457200" rIns="457200" bIns="457200" anchor="ctr">
            <a:noAutofit/>
          </a:bodyPr>
          <a:lstStyle>
            <a:lvl1pPr marL="0" indent="0" algn="l" defTabSz="2926080" rtl="0" eaLnBrk="1" latinLnBrk="0" hangingPunct="1">
              <a:spcBef>
                <a:spcPts val="2880"/>
              </a:spcBef>
              <a:buClrTx/>
              <a:buSzPct val="100000"/>
              <a:buFont typeface="Wingdings" charset="2"/>
              <a:buNone/>
              <a:tabLst>
                <a:tab pos="12796522" algn="r"/>
                <a:tab pos="26334720" algn="r"/>
              </a:tabLst>
              <a:defRPr sz="4800" b="1" i="0" kern="1200" spc="0" baseline="0">
                <a:solidFill>
                  <a:schemeClr val="bg1"/>
                </a:solidFill>
                <a:latin typeface="+mn-lt"/>
                <a:ea typeface="+mn-ea"/>
                <a:cs typeface="+mn-cs"/>
              </a:defRPr>
            </a:lvl1pPr>
            <a:lvl2pPr marL="146304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2pPr>
            <a:lvl3pPr marL="219456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3pPr>
            <a:lvl4pPr marL="292608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4pPr>
            <a:lvl5pPr marL="3657600" indent="-731520" algn="l" defTabSz="2926080" rtl="0" eaLnBrk="1" latinLnBrk="0" hangingPunct="1">
              <a:spcBef>
                <a:spcPts val="960"/>
              </a:spcBef>
              <a:buClrTx/>
              <a:buSzPct val="100000"/>
              <a:buFont typeface="Arial" pitchFamily="34" charset="0"/>
              <a:buChar char="–"/>
              <a:defRPr sz="5120" b="0" i="0" kern="1200" spc="0" baseline="0">
                <a:solidFill>
                  <a:schemeClr val="tx1"/>
                </a:solidFill>
                <a:latin typeface="+mn-lt"/>
                <a:ea typeface="+mn-ea"/>
                <a:cs typeface="+mn-cs"/>
              </a:defRPr>
            </a:lvl5pPr>
            <a:lvl6pPr marL="804672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spcBef>
                <a:spcPts val="0"/>
              </a:spcBef>
              <a:spcAft>
                <a:spcPts val="600"/>
              </a:spcAft>
              <a:tabLst/>
            </a:pPr>
            <a:r>
              <a:rPr lang="en-US" sz="2000" dirty="0">
                <a:solidFill>
                  <a:schemeClr val="tx1"/>
                </a:solidFill>
              </a:rPr>
              <a:t>Author(s):  </a:t>
            </a:r>
            <a:r>
              <a:rPr lang="en-US" sz="2000" dirty="0" smtClean="0">
                <a:solidFill>
                  <a:schemeClr val="tx1"/>
                </a:solidFill>
              </a:rPr>
              <a:t>Francesca Abulencia</a:t>
            </a:r>
            <a:r>
              <a:rPr lang="en-US" sz="2000" baseline="30000" dirty="0" smtClean="0">
                <a:solidFill>
                  <a:schemeClr val="tx1"/>
                </a:solidFill>
                <a:latin typeface="Arial" panose="020B0604020202020204" pitchFamily="34" charset="0"/>
                <a:cs typeface="Arial" panose="020B0604020202020204" pitchFamily="34" charset="0"/>
              </a:rPr>
              <a:t>1</a:t>
            </a:r>
            <a:r>
              <a:rPr lang="en-US" sz="2000" dirty="0" smtClean="0">
                <a:solidFill>
                  <a:schemeClr val="tx1"/>
                </a:solidFill>
              </a:rPr>
              <a:t>, Yi Ren</a:t>
            </a:r>
            <a:r>
              <a:rPr lang="en-US" sz="2000" baseline="30000" dirty="0" smtClean="0">
                <a:solidFill>
                  <a:schemeClr val="tx1"/>
                </a:solidFill>
                <a:latin typeface="Arial" panose="020B0604020202020204" pitchFamily="34" charset="0"/>
                <a:cs typeface="Arial" panose="020B0604020202020204" pitchFamily="34" charset="0"/>
              </a:rPr>
              <a:t>1</a:t>
            </a:r>
            <a:r>
              <a:rPr lang="en-US" sz="2000" dirty="0" smtClean="0">
                <a:solidFill>
                  <a:schemeClr val="tx1"/>
                </a:solidFill>
              </a:rPr>
              <a:t>, Felisha Lopez</a:t>
            </a:r>
            <a:r>
              <a:rPr lang="en-US" sz="2000" baseline="30000" dirty="0" smtClean="0">
                <a:solidFill>
                  <a:schemeClr val="tx1"/>
                </a:solidFill>
                <a:latin typeface="Arial" panose="020B0604020202020204" pitchFamily="34" charset="0"/>
                <a:cs typeface="Arial" panose="020B0604020202020204" pitchFamily="34" charset="0"/>
              </a:rPr>
              <a:t>1</a:t>
            </a:r>
            <a:r>
              <a:rPr lang="en-US" sz="2000" dirty="0" smtClean="0">
                <a:solidFill>
                  <a:schemeClr val="tx1"/>
                </a:solidFill>
              </a:rPr>
              <a:t>, Pu Zhang</a:t>
            </a:r>
            <a:r>
              <a:rPr lang="en-US" sz="2000" baseline="30000" dirty="0" smtClean="0">
                <a:solidFill>
                  <a:schemeClr val="tx1"/>
                </a:solidFill>
                <a:latin typeface="Arial" panose="020B0604020202020204" pitchFamily="34" charset="0"/>
                <a:cs typeface="Arial" panose="020B0604020202020204" pitchFamily="34" charset="0"/>
              </a:rPr>
              <a:t>1</a:t>
            </a:r>
            <a:r>
              <a:rPr lang="en-US" sz="2000" dirty="0" smtClean="0">
                <a:solidFill>
                  <a:schemeClr val="tx1"/>
                </a:solidFill>
              </a:rPr>
              <a:t>, Giri </a:t>
            </a:r>
            <a:r>
              <a:rPr lang="en-US" sz="2000" dirty="0">
                <a:solidFill>
                  <a:schemeClr val="tx1"/>
                </a:solidFill>
              </a:rPr>
              <a:t>Buruzula</a:t>
            </a:r>
            <a:r>
              <a:rPr lang="en-US" sz="2000" baseline="30000" dirty="0">
                <a:solidFill>
                  <a:schemeClr val="tx1"/>
                </a:solidFill>
                <a:latin typeface="Arial" panose="020B0604020202020204" pitchFamily="34" charset="0"/>
                <a:cs typeface="Arial" panose="020B0604020202020204" pitchFamily="34" charset="0"/>
              </a:rPr>
              <a:t>1</a:t>
            </a:r>
            <a:endParaRPr lang="en-US" sz="2000" dirty="0">
              <a:solidFill>
                <a:schemeClr val="tx1"/>
              </a:solidFill>
              <a:latin typeface="Arial" panose="020B0604020202020204" pitchFamily="34" charset="0"/>
              <a:cs typeface="Arial" panose="020B0604020202020204" pitchFamily="34" charset="0"/>
            </a:endParaRPr>
          </a:p>
          <a:p>
            <a:pPr>
              <a:spcBef>
                <a:spcPts val="0"/>
              </a:spcBef>
              <a:spcAft>
                <a:spcPts val="600"/>
              </a:spcAft>
              <a:tabLst/>
            </a:pPr>
            <a:r>
              <a:rPr lang="en-US" sz="1600" dirty="0">
                <a:solidFill>
                  <a:schemeClr val="tx1"/>
                </a:solidFill>
                <a:latin typeface="Arial" panose="020B0604020202020204" pitchFamily="34" charset="0"/>
                <a:cs typeface="Arial" panose="020B0604020202020204" pitchFamily="34" charset="0"/>
              </a:rPr>
              <a:t>Affiliation: </a:t>
            </a:r>
            <a:r>
              <a:rPr lang="en-US" sz="1600" baseline="30000" dirty="0" smtClean="0">
                <a:solidFill>
                  <a:schemeClr val="tx1"/>
                </a:solidFill>
                <a:latin typeface="Arial" panose="020B0604020202020204" pitchFamily="34" charset="0"/>
                <a:cs typeface="Arial" panose="020B0604020202020204" pitchFamily="34" charset="0"/>
              </a:rPr>
              <a:t>1</a:t>
            </a:r>
            <a:r>
              <a:rPr lang="en-US" sz="1600" dirty="0" smtClean="0">
                <a:solidFill>
                  <a:schemeClr val="tx1"/>
                </a:solidFill>
                <a:latin typeface="Arial" panose="020B0604020202020204" pitchFamily="34" charset="0"/>
                <a:cs typeface="Arial" panose="020B0604020202020204" pitchFamily="34" charset="0"/>
              </a:rPr>
              <a:t>Exploratory Immuno-Oncology;  </a:t>
            </a:r>
            <a:r>
              <a:rPr lang="en-US" sz="1600" dirty="0">
                <a:solidFill>
                  <a:schemeClr val="tx1"/>
                </a:solidFill>
                <a:latin typeface="Arial" panose="020B0604020202020204" pitchFamily="34" charset="0"/>
                <a:cs typeface="Arial" panose="020B0604020202020204" pitchFamily="34" charset="0"/>
              </a:rPr>
              <a:t>Novartis Institutes for Biomedical Research, Cambridge, MA</a:t>
            </a:r>
            <a:endParaRPr lang="en-US" sz="1600" dirty="0">
              <a:solidFill>
                <a:schemeClr val="tx1"/>
              </a:solidFill>
            </a:endParaRPr>
          </a:p>
        </p:txBody>
      </p:sp>
      <p:sp>
        <p:nvSpPr>
          <p:cNvPr id="9" name="TextBox 8"/>
          <p:cNvSpPr txBox="1"/>
          <p:nvPr/>
        </p:nvSpPr>
        <p:spPr>
          <a:xfrm>
            <a:off x="92445" y="2057400"/>
            <a:ext cx="8123483" cy="5516264"/>
          </a:xfrm>
          <a:prstGeom prst="rect">
            <a:avLst/>
          </a:prstGeom>
          <a:noFill/>
        </p:spPr>
        <p:txBody>
          <a:bodyPr wrap="square" lIns="457200" rIns="457200" rtlCol="0">
            <a:noAutofit/>
          </a:bodyPr>
          <a:lstStyle/>
          <a:p>
            <a:pPr algn="just">
              <a:spcAft>
                <a:spcPts val="600"/>
              </a:spcAft>
            </a:pPr>
            <a:r>
              <a:rPr lang="en-US" sz="2800" b="1" dirty="0"/>
              <a:t>Abstract</a:t>
            </a:r>
            <a:r>
              <a:rPr lang="en-US" sz="2800" b="1" dirty="0" smtClean="0"/>
              <a:t>:</a:t>
            </a:r>
          </a:p>
          <a:p>
            <a:pPr algn="just">
              <a:spcAft>
                <a:spcPts val="600"/>
              </a:spcAft>
            </a:pPr>
            <a:r>
              <a:rPr lang="en-US" sz="2000" dirty="0" smtClean="0"/>
              <a:t>The Immuno-Oncology Flow </a:t>
            </a:r>
            <a:r>
              <a:rPr lang="en-US" sz="2000" dirty="0"/>
              <a:t>Cytometry Facility performs quality control (QC) checks </a:t>
            </a:r>
            <a:r>
              <a:rPr lang="en-US" sz="2000" dirty="0" smtClean="0"/>
              <a:t>on </a:t>
            </a:r>
            <a:r>
              <a:rPr lang="en-US" sz="2000" dirty="0"/>
              <a:t>cytometers to ensure </a:t>
            </a:r>
            <a:r>
              <a:rPr lang="en-US" sz="2000" dirty="0" smtClean="0"/>
              <a:t>the </a:t>
            </a:r>
            <a:r>
              <a:rPr lang="en-US" sz="2000" dirty="0"/>
              <a:t>data collected </a:t>
            </a:r>
            <a:r>
              <a:rPr lang="en-US" sz="2000" dirty="0" smtClean="0"/>
              <a:t>daily </a:t>
            </a:r>
            <a:r>
              <a:rPr lang="en-US" sz="2000" dirty="0"/>
              <a:t>is reliable and reproducible. </a:t>
            </a:r>
            <a:r>
              <a:rPr lang="en-US" sz="2000" dirty="0" smtClean="0"/>
              <a:t>Cytometer </a:t>
            </a:r>
            <a:r>
              <a:rPr lang="en-US" sz="2000" dirty="0"/>
              <a:t>Setup &amp;</a:t>
            </a:r>
            <a:r>
              <a:rPr lang="en-US" sz="2000" dirty="0" smtClean="0"/>
              <a:t> </a:t>
            </a:r>
            <a:r>
              <a:rPr lang="en-US" sz="2000" dirty="0"/>
              <a:t>Tracking (CST) </a:t>
            </a:r>
            <a:r>
              <a:rPr lang="en-US" sz="2000" dirty="0" smtClean="0"/>
              <a:t>module on BD cytometer measures median </a:t>
            </a:r>
            <a:r>
              <a:rPr lang="en-US" sz="2000" dirty="0"/>
              <a:t>fluorescence intensity (MFI) and percent robust CV (%</a:t>
            </a:r>
            <a:r>
              <a:rPr lang="en-US" sz="2000" dirty="0" err="1"/>
              <a:t>rCV</a:t>
            </a:r>
            <a:r>
              <a:rPr lang="en-US" sz="2000" dirty="0"/>
              <a:t>) </a:t>
            </a:r>
            <a:r>
              <a:rPr lang="en-US" sz="2000" dirty="0" smtClean="0"/>
              <a:t>of the bead</a:t>
            </a:r>
            <a:r>
              <a:rPr lang="en-US" sz="2000" dirty="0"/>
              <a:t>,</a:t>
            </a:r>
            <a:r>
              <a:rPr lang="en-US" sz="2000" dirty="0" smtClean="0"/>
              <a:t> evaluates linearity</a:t>
            </a:r>
            <a:r>
              <a:rPr lang="en-US" sz="2000" dirty="0"/>
              <a:t>, detector efficiency (</a:t>
            </a:r>
            <a:r>
              <a:rPr lang="en-US" sz="2000" dirty="0" err="1"/>
              <a:t>Qr</a:t>
            </a:r>
            <a:r>
              <a:rPr lang="en-US" sz="2000" dirty="0"/>
              <a:t>), optical background (Br), electronic </a:t>
            </a:r>
            <a:r>
              <a:rPr lang="en-US" sz="2000" dirty="0" smtClean="0"/>
              <a:t>noise, </a:t>
            </a:r>
            <a:r>
              <a:rPr lang="en-US" sz="2000" dirty="0"/>
              <a:t>laser </a:t>
            </a:r>
            <a:r>
              <a:rPr lang="en-US" sz="2000" dirty="0" smtClean="0"/>
              <a:t>delays, and automatically </a:t>
            </a:r>
            <a:r>
              <a:rPr lang="en-US" sz="2000" dirty="0"/>
              <a:t>adjusts photomultiplier tube (PMT) </a:t>
            </a:r>
            <a:r>
              <a:rPr lang="en-US" sz="2000" dirty="0" smtClean="0"/>
              <a:t>voltages to maximize the resolution. A </a:t>
            </a:r>
            <a:r>
              <a:rPr lang="en-US" sz="2000" dirty="0"/>
              <a:t>secondary QC was conducted using 8-Peak Rainbow Beads (</a:t>
            </a:r>
            <a:r>
              <a:rPr lang="en-US" sz="2000" dirty="0" smtClean="0"/>
              <a:t>8 PK </a:t>
            </a:r>
            <a:r>
              <a:rPr lang="en-US" sz="2000" dirty="0"/>
              <a:t>RB) to verify the results from CST. Changes in PMT voltages and other parameters related to </a:t>
            </a:r>
            <a:r>
              <a:rPr lang="en-US" sz="2000" dirty="0" smtClean="0"/>
              <a:t>8 PK </a:t>
            </a:r>
            <a:r>
              <a:rPr lang="en-US" sz="2000" dirty="0"/>
              <a:t>RB signals were monitored to assess the stability of 4 BD </a:t>
            </a:r>
            <a:r>
              <a:rPr lang="en-US" sz="2000" dirty="0" err="1" smtClean="0"/>
              <a:t>LSRFortessas</a:t>
            </a:r>
            <a:r>
              <a:rPr lang="en-US" sz="2000" dirty="0"/>
              <a:t>. After analyzing one week’s worth of data, the results show that the variation between the 2 QC methods is within an acceptable range for </a:t>
            </a:r>
            <a:r>
              <a:rPr lang="en-US" sz="2000" dirty="0" smtClean="0"/>
              <a:t>PMT </a:t>
            </a:r>
            <a:r>
              <a:rPr lang="en-US" sz="2000" dirty="0"/>
              <a:t>and </a:t>
            </a:r>
            <a:r>
              <a:rPr lang="en-US" sz="2000" dirty="0" err="1"/>
              <a:t>rCV</a:t>
            </a:r>
            <a:r>
              <a:rPr lang="en-US" sz="2000" dirty="0"/>
              <a:t> values, indicating that 8 PK RB is a good secondary verification method for instrument performance.</a:t>
            </a:r>
          </a:p>
          <a:p>
            <a:pPr algn="just">
              <a:spcAft>
                <a:spcPts val="600"/>
              </a:spcAft>
            </a:pPr>
            <a:endParaRPr lang="en-US" sz="2000" dirty="0"/>
          </a:p>
          <a:p>
            <a:pPr algn="just">
              <a:spcAft>
                <a:spcPts val="600"/>
              </a:spcAft>
            </a:pPr>
            <a:endParaRPr lang="en-US" sz="2000" dirty="0"/>
          </a:p>
        </p:txBody>
      </p:sp>
      <p:sp>
        <p:nvSpPr>
          <p:cNvPr id="10" name="TextBox 9"/>
          <p:cNvSpPr txBox="1"/>
          <p:nvPr/>
        </p:nvSpPr>
        <p:spPr>
          <a:xfrm>
            <a:off x="23534694" y="10736074"/>
            <a:ext cx="8430478" cy="3078366"/>
          </a:xfrm>
          <a:prstGeom prst="rect">
            <a:avLst/>
          </a:prstGeom>
          <a:noFill/>
        </p:spPr>
        <p:txBody>
          <a:bodyPr wrap="square" lIns="457200" rIns="457200" rtlCol="0">
            <a:noAutofit/>
          </a:bodyPr>
          <a:lstStyle/>
          <a:p>
            <a:pPr>
              <a:spcAft>
                <a:spcPts val="600"/>
              </a:spcAft>
            </a:pPr>
            <a:r>
              <a:rPr lang="en-US" sz="2800" b="1" dirty="0">
                <a:solidFill>
                  <a:schemeClr val="accent2"/>
                </a:solidFill>
              </a:rPr>
              <a:t>Conclusions</a:t>
            </a:r>
            <a:r>
              <a:rPr lang="en-US" sz="2800" b="1" dirty="0" smtClean="0">
                <a:solidFill>
                  <a:schemeClr val="accent2"/>
                </a:solidFill>
              </a:rPr>
              <a:t>:</a:t>
            </a:r>
          </a:p>
          <a:p>
            <a:pPr marL="457200" lvl="0" indent="-457200">
              <a:spcAft>
                <a:spcPts val="600"/>
              </a:spcAft>
              <a:buClr>
                <a:srgbClr val="0460A9"/>
              </a:buClr>
              <a:buSzPct val="110000"/>
              <a:buFont typeface="Arial" panose="020B0604020202020204" pitchFamily="34" charset="0"/>
              <a:buChar char="•"/>
            </a:pPr>
            <a:r>
              <a:rPr lang="en-US" sz="2000" dirty="0" smtClean="0">
                <a:solidFill>
                  <a:srgbClr val="000000"/>
                </a:solidFill>
              </a:rPr>
              <a:t>Changes in PMT voltage from CST and 8 PK RB are within the acceptable range to pass QC.</a:t>
            </a:r>
            <a:endParaRPr lang="en-US" sz="2000" dirty="0">
              <a:solidFill>
                <a:srgbClr val="000000"/>
              </a:solidFill>
            </a:endParaRPr>
          </a:p>
          <a:p>
            <a:pPr marL="457200" lvl="0" indent="-457200">
              <a:spcAft>
                <a:spcPts val="600"/>
              </a:spcAft>
              <a:buClr>
                <a:srgbClr val="0460A9"/>
              </a:buClr>
              <a:buSzPct val="110000"/>
              <a:buFont typeface="Arial" panose="020B0604020202020204" pitchFamily="34" charset="0"/>
              <a:buChar char="•"/>
            </a:pPr>
            <a:r>
              <a:rPr lang="en-US" sz="2000" dirty="0" smtClean="0">
                <a:solidFill>
                  <a:srgbClr val="000000"/>
                </a:solidFill>
              </a:rPr>
              <a:t>Similar trends in MFI and </a:t>
            </a:r>
            <a:r>
              <a:rPr lang="en-US" sz="2000" dirty="0" err="1" smtClean="0">
                <a:solidFill>
                  <a:srgbClr val="000000"/>
                </a:solidFill>
              </a:rPr>
              <a:t>rCV</a:t>
            </a:r>
            <a:r>
              <a:rPr lang="en-US" sz="2000" dirty="0" smtClean="0">
                <a:solidFill>
                  <a:srgbClr val="000000"/>
                </a:solidFill>
              </a:rPr>
              <a:t> are present for both QC methods for all 4 instruments, indicating that 8 PK RBs are a good secondary QC verification method.</a:t>
            </a:r>
          </a:p>
          <a:p>
            <a:pPr marL="457200" lvl="0" indent="-457200">
              <a:spcAft>
                <a:spcPts val="600"/>
              </a:spcAft>
              <a:buClr>
                <a:srgbClr val="0460A9"/>
              </a:buClr>
              <a:buSzPct val="110000"/>
              <a:buFont typeface="Arial" panose="020B0604020202020204" pitchFamily="34" charset="0"/>
              <a:buChar char="•"/>
            </a:pPr>
            <a:r>
              <a:rPr lang="en-US" sz="2000" dirty="0" smtClean="0">
                <a:solidFill>
                  <a:srgbClr val="000000"/>
                </a:solidFill>
              </a:rPr>
              <a:t>Variations in MFI and </a:t>
            </a:r>
            <a:r>
              <a:rPr lang="en-US" sz="2000" dirty="0" err="1" smtClean="0">
                <a:solidFill>
                  <a:srgbClr val="000000"/>
                </a:solidFill>
              </a:rPr>
              <a:t>rCV</a:t>
            </a:r>
            <a:r>
              <a:rPr lang="en-US" sz="2000" dirty="0" smtClean="0">
                <a:solidFill>
                  <a:srgbClr val="000000"/>
                </a:solidFill>
              </a:rPr>
              <a:t> from a baseline value are minimal across 4 instruments, indicating instrument stability.</a:t>
            </a:r>
            <a:endParaRPr lang="en-US" sz="2000" dirty="0">
              <a:solidFill>
                <a:srgbClr val="000000"/>
              </a:solidFill>
            </a:endParaRPr>
          </a:p>
          <a:p>
            <a:pPr>
              <a:spcAft>
                <a:spcPts val="600"/>
              </a:spcAft>
            </a:pPr>
            <a:endParaRPr lang="en-US" sz="2800" b="1" dirty="0" smtClean="0">
              <a:solidFill>
                <a:schemeClr val="accent2"/>
              </a:solidFill>
            </a:endParaRPr>
          </a:p>
          <a:p>
            <a:pPr marL="457200" indent="-457200">
              <a:spcAft>
                <a:spcPts val="600"/>
              </a:spcAft>
              <a:buClr>
                <a:schemeClr val="accent2"/>
              </a:buClr>
              <a:buSzPct val="110000"/>
              <a:buFont typeface="Arial" panose="020B0604020202020204" pitchFamily="34" charset="0"/>
              <a:buChar char="•"/>
            </a:pPr>
            <a:endParaRPr lang="en-US" sz="2000" dirty="0" smtClean="0"/>
          </a:p>
          <a:p>
            <a:pPr marL="457200" indent="-457200">
              <a:spcAft>
                <a:spcPts val="600"/>
              </a:spcAft>
              <a:buClr>
                <a:schemeClr val="accent2"/>
              </a:buClr>
              <a:buSzPct val="110000"/>
              <a:buFont typeface="Arial" panose="020B0604020202020204" pitchFamily="34" charset="0"/>
              <a:buChar char="•"/>
            </a:pPr>
            <a:endParaRPr lang="en-US" sz="2000" dirty="0" smtClean="0"/>
          </a:p>
          <a:p>
            <a:pPr marL="457200" indent="-457200">
              <a:spcAft>
                <a:spcPts val="600"/>
              </a:spcAft>
              <a:buClr>
                <a:schemeClr val="accent2"/>
              </a:buClr>
              <a:buSzPct val="110000"/>
              <a:buFont typeface="Arial" panose="020B0604020202020204" pitchFamily="34" charset="0"/>
              <a:buChar char="•"/>
            </a:pPr>
            <a:endParaRPr lang="en-US" sz="2000" dirty="0" smtClean="0"/>
          </a:p>
        </p:txBody>
      </p:sp>
      <p:sp>
        <p:nvSpPr>
          <p:cNvPr id="20" name="TextBox 19"/>
          <p:cNvSpPr txBox="1"/>
          <p:nvPr/>
        </p:nvSpPr>
        <p:spPr>
          <a:xfrm>
            <a:off x="16267011" y="10297959"/>
            <a:ext cx="7253005" cy="636661"/>
          </a:xfrm>
          <a:prstGeom prst="rect">
            <a:avLst/>
          </a:prstGeom>
          <a:noFill/>
        </p:spPr>
        <p:txBody>
          <a:bodyPr wrap="square" lIns="0" rIns="0" rtlCol="0">
            <a:noAutofit/>
          </a:bodyPr>
          <a:lstStyle/>
          <a:p>
            <a:pPr algn="just"/>
            <a:r>
              <a:rPr lang="en-US" sz="1000" dirty="0" smtClean="0"/>
              <a:t>Representative data for percent change in MFI from Fortessa-1 and Fortessa-3. Using the baseline MFI value from Day 1, the percent change of MFI for </a:t>
            </a:r>
            <a:r>
              <a:rPr lang="en-US" sz="1000" dirty="0" err="1" smtClean="0"/>
              <a:t>fluorochromes</a:t>
            </a:r>
            <a:r>
              <a:rPr lang="en-US" sz="1000" dirty="0" smtClean="0"/>
              <a:t> excited by the yellow-green, blue, and red laser are within 5% for all 4 instruments. For </a:t>
            </a:r>
            <a:r>
              <a:rPr lang="en-US" sz="1000" dirty="0" err="1" smtClean="0"/>
              <a:t>fluorochromes</a:t>
            </a:r>
            <a:r>
              <a:rPr lang="en-US" sz="1000" dirty="0" smtClean="0"/>
              <a:t> excited by violet and ultraviolet lasers, the range varies from 5% to 25%.</a:t>
            </a:r>
            <a:endParaRPr lang="en-US" sz="1000" dirty="0"/>
          </a:p>
        </p:txBody>
      </p:sp>
      <p:sp>
        <p:nvSpPr>
          <p:cNvPr id="24" name="TextBox 23"/>
          <p:cNvSpPr txBox="1"/>
          <p:nvPr/>
        </p:nvSpPr>
        <p:spPr>
          <a:xfrm>
            <a:off x="23520016" y="13597664"/>
            <a:ext cx="7845694" cy="964544"/>
          </a:xfrm>
          <a:prstGeom prst="rect">
            <a:avLst/>
          </a:prstGeom>
          <a:noFill/>
        </p:spPr>
        <p:txBody>
          <a:bodyPr wrap="square" lIns="457200" rIns="457200" rtlCol="0">
            <a:noAutofit/>
          </a:bodyPr>
          <a:lstStyle/>
          <a:p>
            <a:pPr>
              <a:spcAft>
                <a:spcPts val="600"/>
              </a:spcAft>
            </a:pPr>
            <a:r>
              <a:rPr lang="en-US" sz="2800" b="1" dirty="0"/>
              <a:t>References</a:t>
            </a:r>
            <a:r>
              <a:rPr lang="en-US" sz="2800" b="1" dirty="0" smtClean="0"/>
              <a:t>:</a:t>
            </a:r>
            <a:endParaRPr lang="en-US" sz="2800" b="1" dirty="0"/>
          </a:p>
          <a:p>
            <a:pPr marL="228600" lvl="0" indent="-228600">
              <a:spcAft>
                <a:spcPts val="600"/>
              </a:spcAft>
              <a:buFont typeface="+mj-lt"/>
              <a:buAutoNum type="arabicPeriod"/>
            </a:pPr>
            <a:r>
              <a:rPr lang="en-US" sz="2000" dirty="0" err="1" smtClean="0">
                <a:solidFill>
                  <a:prstClr val="black"/>
                </a:solidFill>
                <a:latin typeface="Arial" panose="020B0604020202020204" pitchFamily="34" charset="0"/>
                <a:cs typeface="Arial" panose="020B0604020202020204" pitchFamily="34" charset="0"/>
              </a:rPr>
              <a:t>Giesecke</a:t>
            </a:r>
            <a:r>
              <a:rPr lang="en-US" sz="2000" dirty="0" smtClean="0">
                <a:solidFill>
                  <a:prstClr val="black"/>
                </a:solidFill>
                <a:latin typeface="Arial" panose="020B0604020202020204" pitchFamily="34" charset="0"/>
                <a:cs typeface="Arial" panose="020B0604020202020204" pitchFamily="34" charset="0"/>
              </a:rPr>
              <a:t> C, et al</a:t>
            </a:r>
            <a:r>
              <a:rPr lang="en-US" sz="2000" dirty="0">
                <a:solidFill>
                  <a:prstClr val="black"/>
                </a:solidFill>
                <a:latin typeface="Arial" panose="020B0604020202020204" pitchFamily="34" charset="0"/>
                <a:cs typeface="Arial" panose="020B0604020202020204" pitchFamily="34" charset="0"/>
              </a:rPr>
              <a:t>. </a:t>
            </a:r>
            <a:r>
              <a:rPr lang="en-US" sz="2000" i="1" dirty="0" err="1" smtClean="0">
                <a:solidFill>
                  <a:prstClr val="black"/>
                </a:solidFill>
                <a:latin typeface="Arial" panose="020B0604020202020204" pitchFamily="34" charset="0"/>
                <a:cs typeface="Arial" panose="020B0604020202020204" pitchFamily="34" charset="0"/>
              </a:rPr>
              <a:t>Cytom</a:t>
            </a:r>
            <a:r>
              <a:rPr lang="en-US" sz="2000" i="1" dirty="0" smtClean="0">
                <a:solidFill>
                  <a:prstClr val="black"/>
                </a:solidFill>
                <a:latin typeface="Arial" panose="020B0604020202020204" pitchFamily="34" charset="0"/>
                <a:cs typeface="Arial" panose="020B0604020202020204" pitchFamily="34" charset="0"/>
              </a:rPr>
              <a:t> Part A. </a:t>
            </a:r>
            <a:r>
              <a:rPr lang="en-US" sz="2000" dirty="0" smtClean="0">
                <a:solidFill>
                  <a:prstClr val="black"/>
                </a:solidFill>
                <a:latin typeface="Arial" panose="020B0604020202020204" pitchFamily="34" charset="0"/>
                <a:cs typeface="Arial" panose="020B0604020202020204" pitchFamily="34" charset="0"/>
              </a:rPr>
              <a:t>2017; 91(11):1104-1114</a:t>
            </a:r>
            <a:endParaRPr lang="en-US" sz="2000" i="1" dirty="0">
              <a:solidFill>
                <a:prstClr val="black"/>
              </a:solidFill>
              <a:latin typeface="Arial" panose="020B0604020202020204" pitchFamily="34" charset="0"/>
              <a:cs typeface="Arial" panose="020B0604020202020204" pitchFamily="34" charset="0"/>
            </a:endParaRPr>
          </a:p>
        </p:txBody>
      </p:sp>
      <p:sp>
        <p:nvSpPr>
          <p:cNvPr id="34" name="TextBox 33"/>
          <p:cNvSpPr txBox="1"/>
          <p:nvPr/>
        </p:nvSpPr>
        <p:spPr>
          <a:xfrm>
            <a:off x="80518" y="7577977"/>
            <a:ext cx="8096954" cy="5375403"/>
          </a:xfrm>
          <a:prstGeom prst="rect">
            <a:avLst/>
          </a:prstGeom>
          <a:noFill/>
        </p:spPr>
        <p:txBody>
          <a:bodyPr wrap="square" lIns="457200" rIns="457200" rtlCol="0">
            <a:noAutofit/>
          </a:bodyPr>
          <a:lstStyle/>
          <a:p>
            <a:pPr algn="just">
              <a:spcAft>
                <a:spcPts val="600"/>
              </a:spcAft>
            </a:pPr>
            <a:r>
              <a:rPr lang="en-US" sz="2800" b="1" dirty="0" smtClean="0"/>
              <a:t>Background:</a:t>
            </a:r>
          </a:p>
          <a:p>
            <a:pPr algn="just">
              <a:lnSpc>
                <a:spcPct val="107000"/>
              </a:lnSpc>
              <a:spcAft>
                <a:spcPts val="800"/>
              </a:spcAft>
            </a:pPr>
            <a:r>
              <a:rPr lang="en-US" sz="2000" dirty="0" smtClean="0"/>
              <a:t>In flow cytometry, suspension of single cells stained with antibodies conjugated to </a:t>
            </a:r>
            <a:r>
              <a:rPr lang="en-US" sz="2000" dirty="0" err="1" smtClean="0"/>
              <a:t>fluorochromes</a:t>
            </a:r>
            <a:r>
              <a:rPr lang="en-US" sz="2000" dirty="0" smtClean="0"/>
              <a:t> are exposed to multiple laser beams. The </a:t>
            </a:r>
            <a:r>
              <a:rPr lang="en-US" sz="2000" dirty="0" err="1" smtClean="0"/>
              <a:t>fluorochromes</a:t>
            </a:r>
            <a:r>
              <a:rPr lang="en-US" sz="2000" dirty="0" smtClean="0"/>
              <a:t>, with their unique excitation and emission spectra, emit fluorescent light upon laser excitation. The light is detected by the PMTs where incoming photons are converted to electrons. These electrons are amplified by a series of dynodes, producing a current that is converted into a digital signal. Increasing the voltage applied to a PMT amplifies the signal as well as the background noise.</a:t>
            </a:r>
            <a:r>
              <a:rPr lang="en-US" sz="2000" baseline="30000" dirty="0" smtClean="0">
                <a:solidFill>
                  <a:srgbClr val="000000"/>
                </a:solidFill>
                <a:latin typeface="Arial" panose="020B0604020202020204" pitchFamily="34" charset="0"/>
                <a:ea typeface="Calibri" panose="020F0502020204030204" pitchFamily="34" charset="0"/>
              </a:rPr>
              <a:t>1</a:t>
            </a:r>
            <a:r>
              <a:rPr lang="en-US" sz="2000" dirty="0" smtClean="0"/>
              <a:t> Thus, optimizing voltages to maximize signal to noise ratio is crucial for obtaining high quality data. A secondary QC method using 8 PK RBs can verify CST optimized PMT voltages. This ensures that data  generated by IO flow cytometry facility users is reliable and consistent.</a:t>
            </a:r>
            <a:endParaRPr lang="en-US" sz="2000" dirty="0"/>
          </a:p>
        </p:txBody>
      </p:sp>
      <p:sp>
        <p:nvSpPr>
          <p:cNvPr id="29" name="TextBox 28"/>
          <p:cNvSpPr txBox="1"/>
          <p:nvPr/>
        </p:nvSpPr>
        <p:spPr>
          <a:xfrm>
            <a:off x="11806334" y="15751339"/>
            <a:ext cx="8453194" cy="631661"/>
          </a:xfrm>
          <a:prstGeom prst="rect">
            <a:avLst/>
          </a:prstGeom>
          <a:solidFill>
            <a:schemeClr val="bg1"/>
          </a:solidFill>
        </p:spPr>
        <p:txBody>
          <a:bodyPr wrap="square" rtlCol="0" anchor="ctr">
            <a:noAutofit/>
          </a:bodyPr>
          <a:lstStyle/>
          <a:p>
            <a:pPr algn="ctr"/>
            <a:r>
              <a:rPr lang="en-US" sz="3600" b="1" i="1" dirty="0">
                <a:solidFill>
                  <a:schemeClr val="accent2"/>
                </a:solidFill>
                <a:latin typeface="Calibri" panose="020F0502020204030204" pitchFamily="34" charset="0"/>
                <a:cs typeface="Calibri" panose="020F0502020204030204" pitchFamily="34" charset="0"/>
              </a:rPr>
              <a:t>A Summer of Science @ Novartis</a:t>
            </a:r>
          </a:p>
        </p:txBody>
      </p:sp>
      <p:sp>
        <p:nvSpPr>
          <p:cNvPr id="40" name="TextBox 39"/>
          <p:cNvSpPr txBox="1"/>
          <p:nvPr/>
        </p:nvSpPr>
        <p:spPr>
          <a:xfrm>
            <a:off x="23912455" y="5831760"/>
            <a:ext cx="7387944" cy="950040"/>
          </a:xfrm>
          <a:prstGeom prst="rect">
            <a:avLst/>
          </a:prstGeom>
          <a:noFill/>
        </p:spPr>
        <p:txBody>
          <a:bodyPr wrap="square" lIns="0" rIns="0" rtlCol="0">
            <a:noAutofit/>
          </a:bodyPr>
          <a:lstStyle/>
          <a:p>
            <a:pPr algn="just"/>
            <a:r>
              <a:rPr lang="en-US" sz="1000" dirty="0" smtClean="0"/>
              <a:t>The SI determines the relative brightness </a:t>
            </a:r>
            <a:r>
              <a:rPr lang="en-US" sz="1000" dirty="0"/>
              <a:t>of a </a:t>
            </a:r>
            <a:r>
              <a:rPr lang="en-US" sz="1000" dirty="0" smtClean="0"/>
              <a:t>fluorochrome</a:t>
            </a:r>
            <a:r>
              <a:rPr lang="en-US" sz="1000" dirty="0"/>
              <a:t> </a:t>
            </a:r>
            <a:r>
              <a:rPr lang="en-US" sz="1000" dirty="0" smtClean="0"/>
              <a:t>compared to other fluorochromes. </a:t>
            </a:r>
            <a:r>
              <a:rPr lang="en-US" sz="1000" dirty="0"/>
              <a:t>Fluorochromes with larger stain indexes are brighter and have better </a:t>
            </a:r>
            <a:r>
              <a:rPr lang="en-US" sz="1000" dirty="0" smtClean="0"/>
              <a:t>resolution. Depending on the level of antigen </a:t>
            </a:r>
            <a:r>
              <a:rPr lang="en-US" sz="1000" dirty="0"/>
              <a:t>expression for a given </a:t>
            </a:r>
            <a:r>
              <a:rPr lang="en-US" sz="1000" dirty="0" smtClean="0"/>
              <a:t>marker, SI is critical in determining antibody and fluorochrome pairs during panel design to accurately identify and separate cell subpopulations. The bar graph on the right shows representative data for the SI values for each fluorochrome in descending order. Although all 4 </a:t>
            </a:r>
            <a:r>
              <a:rPr lang="en-US" sz="1000" dirty="0" err="1" smtClean="0"/>
              <a:t>Fortessas</a:t>
            </a:r>
            <a:r>
              <a:rPr lang="en-US" sz="1000" dirty="0" smtClean="0"/>
              <a:t> are identically configured, there are slight variations in this ranking due to differences in the fluidics, electronics, and optical systems.</a:t>
            </a:r>
          </a:p>
        </p:txBody>
      </p:sp>
      <p:sp>
        <p:nvSpPr>
          <p:cNvPr id="42" name="TextBox 41"/>
          <p:cNvSpPr txBox="1"/>
          <p:nvPr/>
        </p:nvSpPr>
        <p:spPr>
          <a:xfrm>
            <a:off x="23482067" y="6824582"/>
            <a:ext cx="8181248" cy="3996685"/>
          </a:xfrm>
          <a:prstGeom prst="rect">
            <a:avLst/>
          </a:prstGeom>
          <a:noFill/>
        </p:spPr>
        <p:txBody>
          <a:bodyPr wrap="square" lIns="457200" rIns="457200" rtlCol="0">
            <a:noAutofit/>
          </a:bodyPr>
          <a:lstStyle/>
          <a:p>
            <a:pPr algn="just">
              <a:spcAft>
                <a:spcPts val="600"/>
              </a:spcAft>
            </a:pPr>
            <a:r>
              <a:rPr lang="en-US" sz="2800" b="1" dirty="0"/>
              <a:t>Discussion: </a:t>
            </a:r>
            <a:endParaRPr lang="en-US" sz="2000" dirty="0" smtClean="0"/>
          </a:p>
          <a:p>
            <a:pPr algn="just">
              <a:spcAft>
                <a:spcPts val="600"/>
              </a:spcAft>
            </a:pPr>
            <a:r>
              <a:rPr lang="en-US" sz="2000" dirty="0" smtClean="0"/>
              <a:t>Although the data shows slight variations in actual MFI and rCV values between each instrument, the day to day changes compared to a baseline value is minimal. For the violet and UV laser detectors, greater variations in MFI may be apparent as 8 PK RBs were originally manufactured for flow cytometers with blue, red, and yellow green lasers. All </a:t>
            </a:r>
            <a:r>
              <a:rPr lang="en-US" sz="2000" dirty="0"/>
              <a:t>4 instruments are producing stable results. Thus</a:t>
            </a:r>
            <a:r>
              <a:rPr lang="en-US" sz="2000" dirty="0" smtClean="0"/>
              <a:t>, 8 PK RBs may not be optimally excited by the UV and violet lasers.</a:t>
            </a:r>
            <a:r>
              <a:rPr lang="en-US" sz="2000" dirty="0"/>
              <a:t> </a:t>
            </a:r>
            <a:r>
              <a:rPr lang="en-US" sz="2000" dirty="0" smtClean="0"/>
              <a:t>Additionally, stain index information is critical for panel design, and tracking the stability of the signal resolution is useful in monitoring performance issues before servicing is required.</a:t>
            </a:r>
          </a:p>
          <a:p>
            <a:pPr algn="just">
              <a:spcAft>
                <a:spcPts val="600"/>
              </a:spcAft>
            </a:pPr>
            <a:endParaRPr lang="en-US" sz="2000" dirty="0" smtClean="0"/>
          </a:p>
          <a:p>
            <a:pPr algn="just">
              <a:spcAft>
                <a:spcPts val="600"/>
              </a:spcAft>
            </a:pPr>
            <a:endParaRPr lang="en-US" sz="2000" dirty="0" smtClean="0"/>
          </a:p>
        </p:txBody>
      </p:sp>
      <p:sp>
        <p:nvSpPr>
          <p:cNvPr id="71" name="TextBox 70"/>
          <p:cNvSpPr txBox="1"/>
          <p:nvPr/>
        </p:nvSpPr>
        <p:spPr>
          <a:xfrm>
            <a:off x="8306647" y="15617352"/>
            <a:ext cx="7726284" cy="216437"/>
          </a:xfrm>
          <a:prstGeom prst="rect">
            <a:avLst/>
          </a:prstGeom>
          <a:noFill/>
        </p:spPr>
        <p:txBody>
          <a:bodyPr wrap="square" lIns="0" rIns="0" rtlCol="0">
            <a:noAutofit/>
          </a:bodyPr>
          <a:lstStyle/>
          <a:p>
            <a:r>
              <a:rPr lang="en-US" sz="1000" dirty="0" smtClean="0"/>
              <a:t>In order for CST to pass, ∆PMTV must be less than 50 volts. Based on </a:t>
            </a:r>
            <a:r>
              <a:rPr lang="en-US" sz="1000" dirty="0"/>
              <a:t>CST </a:t>
            </a:r>
            <a:r>
              <a:rPr lang="en-US" sz="1000" dirty="0" smtClean="0"/>
              <a:t>and 8 PK RB data</a:t>
            </a:r>
            <a:r>
              <a:rPr lang="en-US" sz="1000" dirty="0"/>
              <a:t>, ∆PMTV </a:t>
            </a:r>
            <a:r>
              <a:rPr lang="en-US" sz="1000" dirty="0" smtClean="0"/>
              <a:t>is </a:t>
            </a:r>
            <a:r>
              <a:rPr lang="en-US" sz="1000" dirty="0"/>
              <a:t>within ± 2</a:t>
            </a:r>
            <a:r>
              <a:rPr lang="en-US" sz="1000" dirty="0" smtClean="0"/>
              <a:t>0 volts.</a:t>
            </a:r>
          </a:p>
        </p:txBody>
      </p:sp>
      <p:sp>
        <p:nvSpPr>
          <p:cNvPr id="185" name="TextBox 184"/>
          <p:cNvSpPr txBox="1"/>
          <p:nvPr/>
        </p:nvSpPr>
        <p:spPr>
          <a:xfrm>
            <a:off x="31576" y="12684002"/>
            <a:ext cx="8164910" cy="3629200"/>
          </a:xfrm>
          <a:prstGeom prst="rect">
            <a:avLst/>
          </a:prstGeom>
          <a:noFill/>
        </p:spPr>
        <p:txBody>
          <a:bodyPr wrap="square" lIns="457200" rIns="457200" rtlCol="0">
            <a:noAutofit/>
          </a:bodyPr>
          <a:lstStyle/>
          <a:p>
            <a:pPr>
              <a:spcAft>
                <a:spcPts val="600"/>
              </a:spcAft>
            </a:pPr>
            <a:r>
              <a:rPr lang="en-US" sz="2800" b="1" dirty="0" smtClean="0"/>
              <a:t>Materials and Methods:</a:t>
            </a:r>
            <a:br>
              <a:rPr lang="en-US" sz="2800" b="1" dirty="0" smtClean="0"/>
            </a:br>
            <a:r>
              <a:rPr lang="en-US" sz="2000" u="sng" dirty="0" smtClean="0"/>
              <a:t>Bead </a:t>
            </a:r>
            <a:r>
              <a:rPr lang="en-US" sz="2000" u="sng" dirty="0"/>
              <a:t>Preparation</a:t>
            </a:r>
          </a:p>
          <a:p>
            <a:pPr marL="342900" lvl="0" indent="-342900">
              <a:buFont typeface="Arial" panose="020B0604020202020204" pitchFamily="34" charset="0"/>
              <a:buChar char="•"/>
            </a:pPr>
            <a:r>
              <a:rPr lang="en-US" sz="2000" dirty="0"/>
              <a:t>Mix 2 drops of BD CS&amp;T Beads (Lot # </a:t>
            </a:r>
            <a:r>
              <a:rPr lang="en-US" sz="2000" dirty="0" smtClean="0"/>
              <a:t>75707) </a:t>
            </a:r>
            <a:r>
              <a:rPr lang="en-US" sz="2000" dirty="0"/>
              <a:t>with 500uL of H</a:t>
            </a:r>
            <a:r>
              <a:rPr lang="en-US" sz="2000" baseline="-25000" dirty="0"/>
              <a:t>2</a:t>
            </a:r>
            <a:r>
              <a:rPr lang="en-US" sz="2000" dirty="0"/>
              <a:t>O in a </a:t>
            </a:r>
            <a:r>
              <a:rPr lang="en-US" sz="2000" dirty="0" smtClean="0"/>
              <a:t>tube.</a:t>
            </a:r>
          </a:p>
          <a:p>
            <a:pPr marL="342900" indent="-342900">
              <a:buFont typeface="Arial" panose="020B0604020202020204" pitchFamily="34" charset="0"/>
              <a:buChar char="•"/>
            </a:pPr>
            <a:r>
              <a:rPr lang="en-US" sz="2000" dirty="0"/>
              <a:t>Mix 2 drops of </a:t>
            </a:r>
            <a:r>
              <a:rPr lang="en-US" sz="2000" dirty="0" err="1"/>
              <a:t>BioLegend</a:t>
            </a:r>
            <a:r>
              <a:rPr lang="en-US" sz="2000" dirty="0"/>
              <a:t> </a:t>
            </a:r>
            <a:r>
              <a:rPr lang="en-US" sz="2000" dirty="0" smtClean="0"/>
              <a:t>8 PK RB (Cat # 122903) </a:t>
            </a:r>
            <a:r>
              <a:rPr lang="en-US" sz="2000" dirty="0"/>
              <a:t>with 500uL of H</a:t>
            </a:r>
            <a:r>
              <a:rPr lang="en-US" sz="2000" baseline="-25000" dirty="0"/>
              <a:t>2</a:t>
            </a:r>
            <a:r>
              <a:rPr lang="en-US" sz="2000" dirty="0"/>
              <a:t>O in </a:t>
            </a:r>
            <a:r>
              <a:rPr lang="en-US" sz="2000" dirty="0" smtClean="0"/>
              <a:t>a tube.</a:t>
            </a:r>
          </a:p>
          <a:p>
            <a:r>
              <a:rPr lang="en-US" sz="2000" u="sng" dirty="0"/>
              <a:t>Instrument Setup</a:t>
            </a:r>
          </a:p>
          <a:p>
            <a:pPr marL="342900" lvl="0" indent="-342900">
              <a:buFont typeface="Arial" panose="020B0604020202020204" pitchFamily="34" charset="0"/>
              <a:buChar char="•"/>
            </a:pPr>
            <a:r>
              <a:rPr lang="en-US" sz="2000" dirty="0"/>
              <a:t>Perform CS&amp;T Performance Check</a:t>
            </a:r>
          </a:p>
          <a:p>
            <a:pPr marL="342900" lvl="0" indent="-342900">
              <a:buFont typeface="Arial" panose="020B0604020202020204" pitchFamily="34" charset="0"/>
              <a:buChar char="•"/>
            </a:pPr>
            <a:r>
              <a:rPr lang="en-US" sz="2000" dirty="0"/>
              <a:t>Run the 8-Peak Beads and adjust the PMT Voltage for each channel to align the MFI of the brightest peak around 10</a:t>
            </a:r>
            <a:r>
              <a:rPr lang="en-US" sz="2000" baseline="30000" dirty="0"/>
              <a:t>5</a:t>
            </a:r>
            <a:r>
              <a:rPr lang="en-US" sz="2000" dirty="0"/>
              <a:t>.</a:t>
            </a:r>
          </a:p>
          <a:p>
            <a:pPr marL="342900" lvl="0" indent="-342900">
              <a:buFont typeface="Arial" panose="020B0604020202020204" pitchFamily="34" charset="0"/>
              <a:buChar char="•"/>
            </a:pPr>
            <a:endParaRPr lang="en-US" sz="2000" dirty="0"/>
          </a:p>
        </p:txBody>
      </p:sp>
      <p:sp>
        <p:nvSpPr>
          <p:cNvPr id="186" name="Rectangle 185"/>
          <p:cNvSpPr/>
          <p:nvPr/>
        </p:nvSpPr>
        <p:spPr>
          <a:xfrm>
            <a:off x="8253400" y="1687135"/>
            <a:ext cx="7554571" cy="1323439"/>
          </a:xfrm>
          <a:prstGeom prst="rect">
            <a:avLst/>
          </a:prstGeom>
        </p:spPr>
        <p:txBody>
          <a:bodyPr wrap="square">
            <a:spAutoFit/>
          </a:bodyPr>
          <a:lstStyle/>
          <a:p>
            <a:endParaRPr lang="en-US" sz="2000" dirty="0"/>
          </a:p>
          <a:p>
            <a:pPr lvl="0"/>
            <a:endParaRPr lang="en-US" sz="2000" u="sng" dirty="0"/>
          </a:p>
          <a:p>
            <a:pPr marL="342900" lvl="0" indent="-342900">
              <a:buFont typeface="Arial" panose="020B0604020202020204" pitchFamily="34" charset="0"/>
              <a:buChar char="•"/>
            </a:pPr>
            <a:r>
              <a:rPr lang="en-US" sz="2000" dirty="0" smtClean="0"/>
              <a:t>Data analysis was done using </a:t>
            </a:r>
            <a:r>
              <a:rPr lang="en-US" sz="2000" dirty="0" err="1" smtClean="0"/>
              <a:t>FlowJo</a:t>
            </a:r>
            <a:r>
              <a:rPr lang="en-US" sz="2000" dirty="0"/>
              <a:t> </a:t>
            </a:r>
            <a:r>
              <a:rPr lang="en-US" sz="2000" dirty="0" smtClean="0"/>
              <a:t>and visualized using R</a:t>
            </a:r>
            <a:endParaRPr lang="en-US" sz="2000" dirty="0"/>
          </a:p>
          <a:p>
            <a:r>
              <a:rPr lang="en-US" sz="2000" dirty="0"/>
              <a:t> </a:t>
            </a:r>
          </a:p>
        </p:txBody>
      </p:sp>
      <p:sp>
        <p:nvSpPr>
          <p:cNvPr id="208" name="TextBox 207"/>
          <p:cNvSpPr txBox="1"/>
          <p:nvPr/>
        </p:nvSpPr>
        <p:spPr>
          <a:xfrm>
            <a:off x="16114975" y="11051672"/>
            <a:ext cx="7584433" cy="461665"/>
          </a:xfrm>
          <a:prstGeom prst="rect">
            <a:avLst/>
          </a:prstGeom>
          <a:noFill/>
        </p:spPr>
        <p:txBody>
          <a:bodyPr wrap="square" lIns="0" rIns="0" rtlCol="0">
            <a:noAutofit/>
          </a:bodyPr>
          <a:lstStyle/>
          <a:p>
            <a:r>
              <a:rPr lang="en-US" sz="1800" b="1" dirty="0"/>
              <a:t>Figure 4</a:t>
            </a:r>
            <a:r>
              <a:rPr lang="en-US" sz="1800" b="1" dirty="0" smtClean="0"/>
              <a:t>: Daily Measurement of Robust Coefficient of Variation</a:t>
            </a:r>
            <a:endParaRPr lang="en-US" sz="1800" b="1" dirty="0"/>
          </a:p>
        </p:txBody>
      </p:sp>
      <p:sp>
        <p:nvSpPr>
          <p:cNvPr id="12" name="TextBox 11"/>
          <p:cNvSpPr txBox="1"/>
          <p:nvPr/>
        </p:nvSpPr>
        <p:spPr>
          <a:xfrm>
            <a:off x="8017251" y="6585654"/>
            <a:ext cx="6896178" cy="477857"/>
          </a:xfrm>
          <a:prstGeom prst="rect">
            <a:avLst/>
          </a:prstGeom>
          <a:noFill/>
        </p:spPr>
        <p:txBody>
          <a:bodyPr wrap="square" lIns="457200" rIns="457200" rtlCol="0">
            <a:noAutofit/>
          </a:bodyPr>
          <a:lstStyle/>
          <a:p>
            <a:pPr>
              <a:spcAft>
                <a:spcPts val="600"/>
              </a:spcAft>
            </a:pPr>
            <a:r>
              <a:rPr lang="en-US" sz="2800" b="1" dirty="0" smtClean="0"/>
              <a:t>Results:</a:t>
            </a:r>
          </a:p>
        </p:txBody>
      </p:sp>
      <p:grpSp>
        <p:nvGrpSpPr>
          <p:cNvPr id="242" name="Group 241"/>
          <p:cNvGrpSpPr/>
          <p:nvPr/>
        </p:nvGrpSpPr>
        <p:grpSpPr>
          <a:xfrm>
            <a:off x="8391113" y="7086597"/>
            <a:ext cx="7567682" cy="4633611"/>
            <a:chOff x="8333140" y="7677424"/>
            <a:chExt cx="7661469" cy="5136427"/>
          </a:xfrm>
        </p:grpSpPr>
        <p:sp>
          <p:nvSpPr>
            <p:cNvPr id="230" name="TextBox 229"/>
            <p:cNvSpPr txBox="1"/>
            <p:nvPr/>
          </p:nvSpPr>
          <p:spPr>
            <a:xfrm>
              <a:off x="15140351" y="10351426"/>
              <a:ext cx="688337" cy="230832"/>
            </a:xfrm>
            <a:prstGeom prst="rect">
              <a:avLst/>
            </a:prstGeom>
            <a:noFill/>
          </p:spPr>
          <p:txBody>
            <a:bodyPr wrap="square" rtlCol="0">
              <a:spAutoFit/>
            </a:bodyPr>
            <a:lstStyle/>
            <a:p>
              <a:r>
                <a:rPr lang="en-US" sz="900" dirty="0" smtClean="0"/>
                <a:t>Day 5    </a:t>
              </a:r>
              <a:endParaRPr lang="en-US" sz="900" dirty="0"/>
            </a:p>
          </p:txBody>
        </p:sp>
        <p:grpSp>
          <p:nvGrpSpPr>
            <p:cNvPr id="236" name="Group 235"/>
            <p:cNvGrpSpPr/>
            <p:nvPr/>
          </p:nvGrpSpPr>
          <p:grpSpPr>
            <a:xfrm>
              <a:off x="8333140" y="7677424"/>
              <a:ext cx="7661469" cy="5136427"/>
              <a:chOff x="8120762" y="6495373"/>
              <a:chExt cx="8309960" cy="5302422"/>
            </a:xfrm>
          </p:grpSpPr>
          <p:sp>
            <p:nvSpPr>
              <p:cNvPr id="225" name="TextBox 224"/>
              <p:cNvSpPr txBox="1"/>
              <p:nvPr/>
            </p:nvSpPr>
            <p:spPr>
              <a:xfrm>
                <a:off x="15477310" y="7397182"/>
                <a:ext cx="688337" cy="230832"/>
              </a:xfrm>
              <a:prstGeom prst="rect">
                <a:avLst/>
              </a:prstGeom>
              <a:noFill/>
            </p:spPr>
            <p:txBody>
              <a:bodyPr wrap="square" rtlCol="0">
                <a:spAutoFit/>
              </a:bodyPr>
              <a:lstStyle/>
              <a:p>
                <a:r>
                  <a:rPr lang="en-US" sz="900" dirty="0" smtClean="0"/>
                  <a:t>Day 3    </a:t>
                </a:r>
                <a:endParaRPr lang="en-US" sz="900" dirty="0"/>
              </a:p>
            </p:txBody>
          </p:sp>
          <p:grpSp>
            <p:nvGrpSpPr>
              <p:cNvPr id="235" name="Group 234"/>
              <p:cNvGrpSpPr/>
              <p:nvPr/>
            </p:nvGrpSpPr>
            <p:grpSpPr>
              <a:xfrm>
                <a:off x="8120762" y="6495373"/>
                <a:ext cx="8309960" cy="5302422"/>
                <a:chOff x="8120040" y="6511973"/>
                <a:chExt cx="8301325" cy="5249073"/>
              </a:xfrm>
            </p:grpSpPr>
            <p:grpSp>
              <p:nvGrpSpPr>
                <p:cNvPr id="215" name="Group 214"/>
                <p:cNvGrpSpPr/>
                <p:nvPr/>
              </p:nvGrpSpPr>
              <p:grpSpPr>
                <a:xfrm>
                  <a:off x="8120040" y="6511973"/>
                  <a:ext cx="8301325" cy="5249073"/>
                  <a:chOff x="8218999" y="6571828"/>
                  <a:chExt cx="8301325" cy="5249073"/>
                </a:xfrm>
              </p:grpSpPr>
              <p:grpSp>
                <p:nvGrpSpPr>
                  <p:cNvPr id="199" name="Group 198"/>
                  <p:cNvGrpSpPr/>
                  <p:nvPr/>
                </p:nvGrpSpPr>
                <p:grpSpPr>
                  <a:xfrm>
                    <a:off x="8218999" y="6571828"/>
                    <a:ext cx="8301325" cy="5249073"/>
                    <a:chOff x="8218999" y="6571828"/>
                    <a:chExt cx="8301325" cy="5249073"/>
                  </a:xfrm>
                </p:grpSpPr>
                <p:grpSp>
                  <p:nvGrpSpPr>
                    <p:cNvPr id="163" name="Group 162"/>
                    <p:cNvGrpSpPr/>
                    <p:nvPr/>
                  </p:nvGrpSpPr>
                  <p:grpSpPr>
                    <a:xfrm>
                      <a:off x="8218999" y="6571828"/>
                      <a:ext cx="8301325" cy="4738391"/>
                      <a:chOff x="8247180" y="6200214"/>
                      <a:chExt cx="8444652" cy="5186662"/>
                    </a:xfrm>
                  </p:grpSpPr>
                  <p:grpSp>
                    <p:nvGrpSpPr>
                      <p:cNvPr id="39" name="Group 38"/>
                      <p:cNvGrpSpPr/>
                      <p:nvPr/>
                    </p:nvGrpSpPr>
                    <p:grpSpPr>
                      <a:xfrm>
                        <a:off x="8333658" y="6586389"/>
                        <a:ext cx="7488167" cy="4800487"/>
                        <a:chOff x="-33578" y="-95271"/>
                        <a:chExt cx="9169184" cy="5829923"/>
                      </a:xfrm>
                    </p:grpSpPr>
                    <p:grpSp>
                      <p:nvGrpSpPr>
                        <p:cNvPr id="41" name="Group 40"/>
                        <p:cNvGrpSpPr/>
                        <p:nvPr/>
                      </p:nvGrpSpPr>
                      <p:grpSpPr>
                        <a:xfrm>
                          <a:off x="-33578" y="-95271"/>
                          <a:ext cx="9130230" cy="1962667"/>
                          <a:chOff x="-59704" y="-95786"/>
                          <a:chExt cx="9130230" cy="1962667"/>
                        </a:xfrm>
                      </p:grpSpPr>
                      <p:grpSp>
                        <p:nvGrpSpPr>
                          <p:cNvPr id="63" name="Group 62"/>
                          <p:cNvGrpSpPr/>
                          <p:nvPr/>
                        </p:nvGrpSpPr>
                        <p:grpSpPr>
                          <a:xfrm>
                            <a:off x="-59704" y="-95786"/>
                            <a:ext cx="7556157" cy="1962667"/>
                            <a:chOff x="-62277" y="-157561"/>
                            <a:chExt cx="9938949" cy="2591177"/>
                          </a:xfrm>
                        </p:grpSpPr>
                        <p:grpSp>
                          <p:nvGrpSpPr>
                            <p:cNvPr id="65" name="Group 64"/>
                            <p:cNvGrpSpPr/>
                            <p:nvPr/>
                          </p:nvGrpSpPr>
                          <p:grpSpPr>
                            <a:xfrm>
                              <a:off x="-62277" y="-157561"/>
                              <a:ext cx="7848598" cy="2591173"/>
                              <a:chOff x="-232892" y="-247377"/>
                              <a:chExt cx="10144122" cy="3124650"/>
                            </a:xfrm>
                          </p:grpSpPr>
                          <p:pic>
                            <p:nvPicPr>
                              <p:cNvPr id="67" name="Picture 66"/>
                              <p:cNvPicPr>
                                <a:picLocks noChangeAspect="1"/>
                              </p:cNvPicPr>
                              <p:nvPr/>
                            </p:nvPicPr>
                            <p:blipFill>
                              <a:blip r:embed="rId3"/>
                              <a:stretch>
                                <a:fillRect/>
                              </a:stretch>
                            </p:blipFill>
                            <p:spPr>
                              <a:xfrm>
                                <a:off x="-232892" y="-246927"/>
                                <a:ext cx="2600324" cy="3124200"/>
                              </a:xfrm>
                              <a:prstGeom prst="rect">
                                <a:avLst/>
                              </a:prstGeom>
                            </p:spPr>
                          </p:pic>
                          <p:pic>
                            <p:nvPicPr>
                              <p:cNvPr id="68" name="Picture 67"/>
                              <p:cNvPicPr>
                                <a:picLocks noChangeAspect="1"/>
                              </p:cNvPicPr>
                              <p:nvPr/>
                            </p:nvPicPr>
                            <p:blipFill>
                              <a:blip r:embed="rId4"/>
                              <a:stretch>
                                <a:fillRect/>
                              </a:stretch>
                            </p:blipFill>
                            <p:spPr>
                              <a:xfrm>
                                <a:off x="2281708" y="-246927"/>
                                <a:ext cx="2600324" cy="3124200"/>
                              </a:xfrm>
                              <a:prstGeom prst="rect">
                                <a:avLst/>
                              </a:prstGeom>
                            </p:spPr>
                          </p:pic>
                          <p:pic>
                            <p:nvPicPr>
                              <p:cNvPr id="69" name="Picture 68"/>
                              <p:cNvPicPr>
                                <a:picLocks noChangeAspect="1"/>
                              </p:cNvPicPr>
                              <p:nvPr/>
                            </p:nvPicPr>
                            <p:blipFill>
                              <a:blip r:embed="rId5"/>
                              <a:stretch>
                                <a:fillRect/>
                              </a:stretch>
                            </p:blipFill>
                            <p:spPr>
                              <a:xfrm>
                                <a:off x="4797316" y="-247377"/>
                                <a:ext cx="2600324" cy="3124200"/>
                              </a:xfrm>
                              <a:prstGeom prst="rect">
                                <a:avLst/>
                              </a:prstGeom>
                            </p:spPr>
                          </p:pic>
                          <p:pic>
                            <p:nvPicPr>
                              <p:cNvPr id="70" name="Picture 69"/>
                              <p:cNvPicPr>
                                <a:picLocks noChangeAspect="1"/>
                              </p:cNvPicPr>
                              <p:nvPr/>
                            </p:nvPicPr>
                            <p:blipFill>
                              <a:blip r:embed="rId6"/>
                              <a:stretch>
                                <a:fillRect/>
                              </a:stretch>
                            </p:blipFill>
                            <p:spPr>
                              <a:xfrm>
                                <a:off x="7310906" y="-246927"/>
                                <a:ext cx="2600324" cy="3124200"/>
                              </a:xfrm>
                              <a:prstGeom prst="rect">
                                <a:avLst/>
                              </a:prstGeom>
                            </p:spPr>
                          </p:pic>
                        </p:grpSp>
                        <p:pic>
                          <p:nvPicPr>
                            <p:cNvPr id="66" name="Picture 65"/>
                            <p:cNvPicPr>
                              <a:picLocks noChangeAspect="1"/>
                            </p:cNvPicPr>
                            <p:nvPr/>
                          </p:nvPicPr>
                          <p:blipFill>
                            <a:blip r:embed="rId7"/>
                            <a:stretch>
                              <a:fillRect/>
                            </a:stretch>
                          </p:blipFill>
                          <p:spPr>
                            <a:xfrm>
                              <a:off x="7719993" y="-157561"/>
                              <a:ext cx="2156679" cy="2591177"/>
                            </a:xfrm>
                            <a:prstGeom prst="rect">
                              <a:avLst/>
                            </a:prstGeom>
                          </p:spPr>
                        </p:pic>
                      </p:grpSp>
                      <p:pic>
                        <p:nvPicPr>
                          <p:cNvPr id="64" name="Picture 63"/>
                          <p:cNvPicPr>
                            <a:picLocks noChangeAspect="1"/>
                          </p:cNvPicPr>
                          <p:nvPr/>
                        </p:nvPicPr>
                        <p:blipFill>
                          <a:blip r:embed="rId8"/>
                          <a:stretch>
                            <a:fillRect/>
                          </a:stretch>
                        </p:blipFill>
                        <p:spPr>
                          <a:xfrm>
                            <a:off x="7447915" y="-82631"/>
                            <a:ext cx="1622611" cy="1949510"/>
                          </a:xfrm>
                          <a:prstGeom prst="rect">
                            <a:avLst/>
                          </a:prstGeom>
                        </p:spPr>
                      </p:pic>
                    </p:grpSp>
                    <p:grpSp>
                      <p:nvGrpSpPr>
                        <p:cNvPr id="43" name="Group 42"/>
                        <p:cNvGrpSpPr/>
                        <p:nvPr/>
                      </p:nvGrpSpPr>
                      <p:grpSpPr>
                        <a:xfrm>
                          <a:off x="-11906" y="1823461"/>
                          <a:ext cx="9143999" cy="1972636"/>
                          <a:chOff x="-11906" y="1823461"/>
                          <a:chExt cx="9143999" cy="1972636"/>
                        </a:xfrm>
                      </p:grpSpPr>
                      <p:grpSp>
                        <p:nvGrpSpPr>
                          <p:cNvPr id="56" name="Group 55"/>
                          <p:cNvGrpSpPr/>
                          <p:nvPr/>
                        </p:nvGrpSpPr>
                        <p:grpSpPr>
                          <a:xfrm>
                            <a:off x="-11906" y="1824006"/>
                            <a:ext cx="5966952" cy="1972090"/>
                            <a:chOff x="-41777" y="1607442"/>
                            <a:chExt cx="10118583" cy="3124200"/>
                          </a:xfrm>
                        </p:grpSpPr>
                        <p:pic>
                          <p:nvPicPr>
                            <p:cNvPr id="59" name="Picture 58"/>
                            <p:cNvPicPr>
                              <a:picLocks noChangeAspect="1"/>
                            </p:cNvPicPr>
                            <p:nvPr/>
                          </p:nvPicPr>
                          <p:blipFill>
                            <a:blip r:embed="rId9"/>
                            <a:stretch>
                              <a:fillRect/>
                            </a:stretch>
                          </p:blipFill>
                          <p:spPr>
                            <a:xfrm>
                              <a:off x="-41777" y="1607442"/>
                              <a:ext cx="2600324" cy="3124200"/>
                            </a:xfrm>
                            <a:prstGeom prst="rect">
                              <a:avLst/>
                            </a:prstGeom>
                          </p:spPr>
                        </p:pic>
                        <p:pic>
                          <p:nvPicPr>
                            <p:cNvPr id="60" name="Picture 59"/>
                            <p:cNvPicPr>
                              <a:picLocks noChangeAspect="1"/>
                            </p:cNvPicPr>
                            <p:nvPr/>
                          </p:nvPicPr>
                          <p:blipFill>
                            <a:blip r:embed="rId10"/>
                            <a:stretch>
                              <a:fillRect/>
                            </a:stretch>
                          </p:blipFill>
                          <p:spPr>
                            <a:xfrm>
                              <a:off x="2470886" y="1607442"/>
                              <a:ext cx="2600323" cy="3124198"/>
                            </a:xfrm>
                            <a:prstGeom prst="rect">
                              <a:avLst/>
                            </a:prstGeom>
                          </p:spPr>
                        </p:pic>
                        <p:pic>
                          <p:nvPicPr>
                            <p:cNvPr id="61" name="Picture 60"/>
                            <p:cNvPicPr>
                              <a:picLocks noChangeAspect="1"/>
                            </p:cNvPicPr>
                            <p:nvPr/>
                          </p:nvPicPr>
                          <p:blipFill>
                            <a:blip r:embed="rId11"/>
                            <a:stretch>
                              <a:fillRect/>
                            </a:stretch>
                          </p:blipFill>
                          <p:spPr>
                            <a:xfrm>
                              <a:off x="4963263" y="1607442"/>
                              <a:ext cx="2600324" cy="3124200"/>
                            </a:xfrm>
                            <a:prstGeom prst="rect">
                              <a:avLst/>
                            </a:prstGeom>
                          </p:spPr>
                        </p:pic>
                        <p:pic>
                          <p:nvPicPr>
                            <p:cNvPr id="62" name="Picture 61"/>
                            <p:cNvPicPr>
                              <a:picLocks noChangeAspect="1"/>
                            </p:cNvPicPr>
                            <p:nvPr/>
                          </p:nvPicPr>
                          <p:blipFill>
                            <a:blip r:embed="rId12"/>
                            <a:stretch>
                              <a:fillRect/>
                            </a:stretch>
                          </p:blipFill>
                          <p:spPr>
                            <a:xfrm>
                              <a:off x="7476482" y="1607442"/>
                              <a:ext cx="2600324" cy="3124200"/>
                            </a:xfrm>
                            <a:prstGeom prst="rect">
                              <a:avLst/>
                            </a:prstGeom>
                          </p:spPr>
                        </p:pic>
                      </p:grpSp>
                      <p:pic>
                        <p:nvPicPr>
                          <p:cNvPr id="57" name="Picture 56"/>
                          <p:cNvPicPr>
                            <a:picLocks noChangeAspect="1"/>
                          </p:cNvPicPr>
                          <p:nvPr/>
                        </p:nvPicPr>
                        <p:blipFill>
                          <a:blip r:embed="rId13"/>
                          <a:stretch>
                            <a:fillRect/>
                          </a:stretch>
                        </p:blipFill>
                        <p:spPr>
                          <a:xfrm>
                            <a:off x="5904621" y="1823461"/>
                            <a:ext cx="1641856" cy="1972634"/>
                          </a:xfrm>
                          <a:prstGeom prst="rect">
                            <a:avLst/>
                          </a:prstGeom>
                        </p:spPr>
                      </p:pic>
                      <p:pic>
                        <p:nvPicPr>
                          <p:cNvPr id="58" name="Picture 57"/>
                          <p:cNvPicPr>
                            <a:picLocks noChangeAspect="1"/>
                          </p:cNvPicPr>
                          <p:nvPr/>
                        </p:nvPicPr>
                        <p:blipFill>
                          <a:blip r:embed="rId14"/>
                          <a:stretch>
                            <a:fillRect/>
                          </a:stretch>
                        </p:blipFill>
                        <p:spPr>
                          <a:xfrm>
                            <a:off x="7491496" y="1824976"/>
                            <a:ext cx="1640597" cy="1971121"/>
                          </a:xfrm>
                          <a:prstGeom prst="rect">
                            <a:avLst/>
                          </a:prstGeom>
                        </p:spPr>
                      </p:pic>
                    </p:grpSp>
                    <p:grpSp>
                      <p:nvGrpSpPr>
                        <p:cNvPr id="45" name="Group 44"/>
                        <p:cNvGrpSpPr/>
                        <p:nvPr/>
                      </p:nvGrpSpPr>
                      <p:grpSpPr>
                        <a:xfrm>
                          <a:off x="0" y="3760233"/>
                          <a:ext cx="9135606" cy="1974419"/>
                          <a:chOff x="0" y="2950853"/>
                          <a:chExt cx="9135606" cy="1974419"/>
                        </a:xfrm>
                      </p:grpSpPr>
                      <p:pic>
                        <p:nvPicPr>
                          <p:cNvPr id="46" name="Picture 45"/>
                          <p:cNvPicPr>
                            <a:picLocks noChangeAspect="1"/>
                          </p:cNvPicPr>
                          <p:nvPr/>
                        </p:nvPicPr>
                        <p:blipFill>
                          <a:blip r:embed="rId15"/>
                          <a:stretch>
                            <a:fillRect/>
                          </a:stretch>
                        </p:blipFill>
                        <p:spPr>
                          <a:xfrm>
                            <a:off x="0" y="2962462"/>
                            <a:ext cx="1537611" cy="1962380"/>
                          </a:xfrm>
                          <a:prstGeom prst="rect">
                            <a:avLst/>
                          </a:prstGeom>
                        </p:spPr>
                      </p:pic>
                      <p:pic>
                        <p:nvPicPr>
                          <p:cNvPr id="47" name="Picture 46"/>
                          <p:cNvPicPr>
                            <a:picLocks noChangeAspect="1"/>
                          </p:cNvPicPr>
                          <p:nvPr/>
                        </p:nvPicPr>
                        <p:blipFill>
                          <a:blip r:embed="rId16"/>
                          <a:stretch>
                            <a:fillRect/>
                          </a:stretch>
                        </p:blipFill>
                        <p:spPr>
                          <a:xfrm>
                            <a:off x="1474009" y="2962462"/>
                            <a:ext cx="1537611" cy="1962381"/>
                          </a:xfrm>
                          <a:prstGeom prst="rect">
                            <a:avLst/>
                          </a:prstGeom>
                        </p:spPr>
                      </p:pic>
                      <p:pic>
                        <p:nvPicPr>
                          <p:cNvPr id="48" name="Picture 47"/>
                          <p:cNvPicPr>
                            <a:picLocks noChangeAspect="1"/>
                          </p:cNvPicPr>
                          <p:nvPr/>
                        </p:nvPicPr>
                        <p:blipFill>
                          <a:blip r:embed="rId17"/>
                          <a:stretch>
                            <a:fillRect/>
                          </a:stretch>
                        </p:blipFill>
                        <p:spPr>
                          <a:xfrm>
                            <a:off x="2945152" y="2962462"/>
                            <a:ext cx="1537611" cy="1962381"/>
                          </a:xfrm>
                          <a:prstGeom prst="rect">
                            <a:avLst/>
                          </a:prstGeom>
                        </p:spPr>
                      </p:pic>
                      <p:pic>
                        <p:nvPicPr>
                          <p:cNvPr id="53" name="Picture 52"/>
                          <p:cNvPicPr>
                            <a:picLocks noChangeAspect="1"/>
                          </p:cNvPicPr>
                          <p:nvPr/>
                        </p:nvPicPr>
                        <p:blipFill>
                          <a:blip r:embed="rId18"/>
                          <a:stretch>
                            <a:fillRect/>
                          </a:stretch>
                        </p:blipFill>
                        <p:spPr>
                          <a:xfrm>
                            <a:off x="4429014" y="2953882"/>
                            <a:ext cx="1544670" cy="1971390"/>
                          </a:xfrm>
                          <a:prstGeom prst="rect">
                            <a:avLst/>
                          </a:prstGeom>
                        </p:spPr>
                      </p:pic>
                      <p:pic>
                        <p:nvPicPr>
                          <p:cNvPr id="54" name="Picture 53"/>
                          <p:cNvPicPr>
                            <a:picLocks noChangeAspect="1"/>
                          </p:cNvPicPr>
                          <p:nvPr/>
                        </p:nvPicPr>
                        <p:blipFill>
                          <a:blip r:embed="rId19"/>
                          <a:stretch>
                            <a:fillRect/>
                          </a:stretch>
                        </p:blipFill>
                        <p:spPr>
                          <a:xfrm>
                            <a:off x="5918476" y="2952366"/>
                            <a:ext cx="1641725" cy="1972474"/>
                          </a:xfrm>
                          <a:prstGeom prst="rect">
                            <a:avLst/>
                          </a:prstGeom>
                        </p:spPr>
                      </p:pic>
                      <p:pic>
                        <p:nvPicPr>
                          <p:cNvPr id="55" name="Picture 54"/>
                          <p:cNvPicPr>
                            <a:picLocks noChangeAspect="1"/>
                          </p:cNvPicPr>
                          <p:nvPr/>
                        </p:nvPicPr>
                        <p:blipFill>
                          <a:blip r:embed="rId20"/>
                          <a:stretch>
                            <a:fillRect/>
                          </a:stretch>
                        </p:blipFill>
                        <p:spPr>
                          <a:xfrm>
                            <a:off x="7503202" y="2950853"/>
                            <a:ext cx="1632404" cy="1961277"/>
                          </a:xfrm>
                          <a:prstGeom prst="rect">
                            <a:avLst/>
                          </a:prstGeom>
                        </p:spPr>
                      </p:pic>
                    </p:grpSp>
                  </p:grpSp>
                  <p:sp>
                    <p:nvSpPr>
                      <p:cNvPr id="16" name="TextBox 15"/>
                      <p:cNvSpPr txBox="1"/>
                      <p:nvPr/>
                    </p:nvSpPr>
                    <p:spPr>
                      <a:xfrm>
                        <a:off x="8247180" y="6200214"/>
                        <a:ext cx="8444652" cy="371536"/>
                      </a:xfrm>
                      <a:prstGeom prst="rect">
                        <a:avLst/>
                      </a:prstGeom>
                      <a:noFill/>
                    </p:spPr>
                    <p:txBody>
                      <a:bodyPr wrap="square" lIns="0" rIns="0" rtlCol="0">
                        <a:noAutofit/>
                      </a:bodyPr>
                      <a:lstStyle/>
                      <a:p>
                        <a:r>
                          <a:rPr lang="en-US" sz="1800" b="1" dirty="0"/>
                          <a:t>Figure 1: </a:t>
                        </a:r>
                        <a:r>
                          <a:rPr lang="en-US" sz="1800" b="1" dirty="0" smtClean="0"/>
                          <a:t>Tracking Instrument Stability Using 8 PK RB</a:t>
                        </a:r>
                        <a:endParaRPr lang="en-US" sz="1800" b="1" dirty="0"/>
                      </a:p>
                    </p:txBody>
                  </p:sp>
                </p:grpSp>
                <p:sp>
                  <p:nvSpPr>
                    <p:cNvPr id="198" name="TextBox 197"/>
                    <p:cNvSpPr txBox="1"/>
                    <p:nvPr/>
                  </p:nvSpPr>
                  <p:spPr>
                    <a:xfrm>
                      <a:off x="8411599" y="11360431"/>
                      <a:ext cx="7641321" cy="460470"/>
                    </a:xfrm>
                    <a:prstGeom prst="rect">
                      <a:avLst/>
                    </a:prstGeom>
                    <a:noFill/>
                  </p:spPr>
                  <p:txBody>
                    <a:bodyPr wrap="square" lIns="0" rIns="0" rtlCol="0">
                      <a:noAutofit/>
                    </a:bodyPr>
                    <a:lstStyle/>
                    <a:p>
                      <a:pPr algn="just"/>
                      <a:r>
                        <a:rPr lang="en-US" sz="1000" dirty="0" smtClean="0"/>
                        <a:t>The 5-day concatenated data from Fortessa-4 shows the peak separation from 8 PK RB. Peak 4 for BUV496, highlighted in red, exhibits good separation from neighboring peaks. In contrast, peak 4 for BUV737 has poor separation from peak 5.</a:t>
                      </a:r>
                      <a:endParaRPr lang="en-US" sz="1000" dirty="0"/>
                    </a:p>
                  </p:txBody>
                </p:sp>
              </p:grpSp>
              <p:sp>
                <p:nvSpPr>
                  <p:cNvPr id="197" name="Rectangle 196"/>
                  <p:cNvSpPr/>
                  <p:nvPr/>
                </p:nvSpPr>
                <p:spPr>
                  <a:xfrm>
                    <a:off x="14973803" y="7006401"/>
                    <a:ext cx="109069" cy="113949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09" name="Rectangle 208"/>
                  <p:cNvSpPr/>
                  <p:nvPr/>
                </p:nvSpPr>
                <p:spPr>
                  <a:xfrm>
                    <a:off x="13903989" y="7006401"/>
                    <a:ext cx="109069" cy="113949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grpSp>
              <p:nvGrpSpPr>
                <p:cNvPr id="233" name="Group 232"/>
                <p:cNvGrpSpPr/>
                <p:nvPr/>
              </p:nvGrpSpPr>
              <p:grpSpPr>
                <a:xfrm>
                  <a:off x="15494431" y="8455544"/>
                  <a:ext cx="698443" cy="964558"/>
                  <a:chOff x="15494431" y="8455544"/>
                  <a:chExt cx="698443" cy="964558"/>
                </a:xfrm>
              </p:grpSpPr>
              <p:sp>
                <p:nvSpPr>
                  <p:cNvPr id="218" name="TextBox 217"/>
                  <p:cNvSpPr txBox="1"/>
                  <p:nvPr/>
                </p:nvSpPr>
                <p:spPr>
                  <a:xfrm>
                    <a:off x="15504537" y="8455544"/>
                    <a:ext cx="688337" cy="369332"/>
                  </a:xfrm>
                  <a:prstGeom prst="rect">
                    <a:avLst/>
                  </a:prstGeom>
                  <a:noFill/>
                </p:spPr>
                <p:txBody>
                  <a:bodyPr wrap="square" rtlCol="0">
                    <a:spAutoFit/>
                  </a:bodyPr>
                  <a:lstStyle/>
                  <a:p>
                    <a:r>
                      <a:rPr lang="en-US" sz="900" dirty="0" smtClean="0"/>
                      <a:t>Day 1</a:t>
                    </a:r>
                  </a:p>
                  <a:p>
                    <a:r>
                      <a:rPr lang="en-US" sz="900" dirty="0"/>
                      <a:t> </a:t>
                    </a:r>
                    <a:r>
                      <a:rPr lang="en-US" sz="900" dirty="0" smtClean="0"/>
                      <a:t>      </a:t>
                    </a:r>
                    <a:endParaRPr lang="en-US" sz="900" dirty="0"/>
                  </a:p>
                </p:txBody>
              </p:sp>
              <p:sp>
                <p:nvSpPr>
                  <p:cNvPr id="221" name="TextBox 220"/>
                  <p:cNvSpPr txBox="1"/>
                  <p:nvPr/>
                </p:nvSpPr>
                <p:spPr>
                  <a:xfrm>
                    <a:off x="15504537" y="8642380"/>
                    <a:ext cx="688337" cy="369332"/>
                  </a:xfrm>
                  <a:prstGeom prst="rect">
                    <a:avLst/>
                  </a:prstGeom>
                  <a:noFill/>
                </p:spPr>
                <p:txBody>
                  <a:bodyPr wrap="square" rtlCol="0">
                    <a:spAutoFit/>
                  </a:bodyPr>
                  <a:lstStyle/>
                  <a:p>
                    <a:r>
                      <a:rPr lang="en-US" sz="900" dirty="0" smtClean="0"/>
                      <a:t>Day 2</a:t>
                    </a:r>
                  </a:p>
                  <a:p>
                    <a:r>
                      <a:rPr lang="en-US" sz="900" dirty="0"/>
                      <a:t> </a:t>
                    </a:r>
                    <a:r>
                      <a:rPr lang="en-US" sz="900" dirty="0" smtClean="0"/>
                      <a:t>      </a:t>
                    </a:r>
                    <a:endParaRPr lang="en-US" sz="900" dirty="0"/>
                  </a:p>
                </p:txBody>
              </p:sp>
              <p:sp>
                <p:nvSpPr>
                  <p:cNvPr id="224" name="TextBox 223"/>
                  <p:cNvSpPr txBox="1"/>
                  <p:nvPr/>
                </p:nvSpPr>
                <p:spPr>
                  <a:xfrm>
                    <a:off x="15501563" y="8854625"/>
                    <a:ext cx="688337" cy="369332"/>
                  </a:xfrm>
                  <a:prstGeom prst="rect">
                    <a:avLst/>
                  </a:prstGeom>
                  <a:noFill/>
                </p:spPr>
                <p:txBody>
                  <a:bodyPr wrap="square" rtlCol="0">
                    <a:spAutoFit/>
                  </a:bodyPr>
                  <a:lstStyle/>
                  <a:p>
                    <a:r>
                      <a:rPr lang="en-US" sz="900" dirty="0" smtClean="0"/>
                      <a:t>Day 3</a:t>
                    </a:r>
                  </a:p>
                  <a:p>
                    <a:r>
                      <a:rPr lang="en-US" sz="900" dirty="0"/>
                      <a:t> </a:t>
                    </a:r>
                    <a:r>
                      <a:rPr lang="en-US" sz="900" dirty="0" smtClean="0"/>
                      <a:t>      </a:t>
                    </a:r>
                    <a:endParaRPr lang="en-US" sz="900" dirty="0"/>
                  </a:p>
                </p:txBody>
              </p:sp>
              <p:sp>
                <p:nvSpPr>
                  <p:cNvPr id="227" name="TextBox 226"/>
                  <p:cNvSpPr txBox="1"/>
                  <p:nvPr/>
                </p:nvSpPr>
                <p:spPr>
                  <a:xfrm>
                    <a:off x="15494431" y="9050770"/>
                    <a:ext cx="688337" cy="369332"/>
                  </a:xfrm>
                  <a:prstGeom prst="rect">
                    <a:avLst/>
                  </a:prstGeom>
                  <a:noFill/>
                </p:spPr>
                <p:txBody>
                  <a:bodyPr wrap="square" rtlCol="0">
                    <a:spAutoFit/>
                  </a:bodyPr>
                  <a:lstStyle/>
                  <a:p>
                    <a:r>
                      <a:rPr lang="en-US" sz="900" dirty="0" smtClean="0"/>
                      <a:t>Day 4</a:t>
                    </a:r>
                  </a:p>
                  <a:p>
                    <a:r>
                      <a:rPr lang="en-US" sz="900" dirty="0"/>
                      <a:t> </a:t>
                    </a:r>
                    <a:r>
                      <a:rPr lang="en-US" sz="900" dirty="0" smtClean="0"/>
                      <a:t>      </a:t>
                    </a:r>
                    <a:endParaRPr lang="en-US" sz="900" dirty="0"/>
                  </a:p>
                </p:txBody>
              </p:sp>
            </p:grpSp>
            <p:grpSp>
              <p:nvGrpSpPr>
                <p:cNvPr id="232" name="Group 231"/>
                <p:cNvGrpSpPr/>
                <p:nvPr/>
              </p:nvGrpSpPr>
              <p:grpSpPr>
                <a:xfrm>
                  <a:off x="15468230" y="7017404"/>
                  <a:ext cx="696192" cy="1144771"/>
                  <a:chOff x="15468230" y="7017404"/>
                  <a:chExt cx="696192" cy="1144771"/>
                </a:xfrm>
              </p:grpSpPr>
              <p:sp>
                <p:nvSpPr>
                  <p:cNvPr id="214" name="TextBox 213"/>
                  <p:cNvSpPr txBox="1"/>
                  <p:nvPr/>
                </p:nvSpPr>
                <p:spPr>
                  <a:xfrm>
                    <a:off x="15476085" y="7017404"/>
                    <a:ext cx="688337" cy="369332"/>
                  </a:xfrm>
                  <a:prstGeom prst="rect">
                    <a:avLst/>
                  </a:prstGeom>
                  <a:noFill/>
                </p:spPr>
                <p:txBody>
                  <a:bodyPr wrap="square" rtlCol="0">
                    <a:spAutoFit/>
                  </a:bodyPr>
                  <a:lstStyle/>
                  <a:p>
                    <a:r>
                      <a:rPr lang="en-US" sz="900" dirty="0" smtClean="0"/>
                      <a:t>Day 1</a:t>
                    </a:r>
                  </a:p>
                  <a:p>
                    <a:r>
                      <a:rPr lang="en-US" sz="900" dirty="0"/>
                      <a:t> </a:t>
                    </a:r>
                    <a:r>
                      <a:rPr lang="en-US" sz="900" dirty="0" smtClean="0"/>
                      <a:t>      </a:t>
                    </a:r>
                    <a:endParaRPr lang="en-US" sz="900" dirty="0"/>
                  </a:p>
                </p:txBody>
              </p:sp>
              <p:sp>
                <p:nvSpPr>
                  <p:cNvPr id="220" name="TextBox 219"/>
                  <p:cNvSpPr txBox="1"/>
                  <p:nvPr/>
                </p:nvSpPr>
                <p:spPr>
                  <a:xfrm>
                    <a:off x="15468230" y="7211890"/>
                    <a:ext cx="688337" cy="228510"/>
                  </a:xfrm>
                  <a:prstGeom prst="rect">
                    <a:avLst/>
                  </a:prstGeom>
                  <a:noFill/>
                </p:spPr>
                <p:txBody>
                  <a:bodyPr wrap="square" rtlCol="0">
                    <a:spAutoFit/>
                  </a:bodyPr>
                  <a:lstStyle/>
                  <a:p>
                    <a:r>
                      <a:rPr lang="en-US" sz="900" dirty="0" smtClean="0"/>
                      <a:t>Day 2     </a:t>
                    </a:r>
                    <a:endParaRPr lang="en-US" sz="900" dirty="0"/>
                  </a:p>
                </p:txBody>
              </p:sp>
              <p:sp>
                <p:nvSpPr>
                  <p:cNvPr id="226" name="TextBox 225"/>
                  <p:cNvSpPr txBox="1"/>
                  <p:nvPr/>
                </p:nvSpPr>
                <p:spPr>
                  <a:xfrm>
                    <a:off x="15468231" y="7599868"/>
                    <a:ext cx="688337" cy="369332"/>
                  </a:xfrm>
                  <a:prstGeom prst="rect">
                    <a:avLst/>
                  </a:prstGeom>
                  <a:noFill/>
                </p:spPr>
                <p:txBody>
                  <a:bodyPr wrap="square" rtlCol="0">
                    <a:spAutoFit/>
                  </a:bodyPr>
                  <a:lstStyle/>
                  <a:p>
                    <a:r>
                      <a:rPr lang="en-US" sz="900" dirty="0" smtClean="0"/>
                      <a:t>Day 4</a:t>
                    </a:r>
                  </a:p>
                  <a:p>
                    <a:r>
                      <a:rPr lang="en-US" sz="900" dirty="0"/>
                      <a:t> </a:t>
                    </a:r>
                    <a:r>
                      <a:rPr lang="en-US" sz="900" dirty="0" smtClean="0"/>
                      <a:t>      </a:t>
                    </a:r>
                    <a:endParaRPr lang="en-US" sz="900" dirty="0"/>
                  </a:p>
                </p:txBody>
              </p:sp>
              <p:sp>
                <p:nvSpPr>
                  <p:cNvPr id="229" name="TextBox 228"/>
                  <p:cNvSpPr txBox="1"/>
                  <p:nvPr/>
                </p:nvSpPr>
                <p:spPr>
                  <a:xfrm>
                    <a:off x="15468230" y="7792843"/>
                    <a:ext cx="688337" cy="369332"/>
                  </a:xfrm>
                  <a:prstGeom prst="rect">
                    <a:avLst/>
                  </a:prstGeom>
                  <a:noFill/>
                </p:spPr>
                <p:txBody>
                  <a:bodyPr wrap="square" rtlCol="0">
                    <a:spAutoFit/>
                  </a:bodyPr>
                  <a:lstStyle/>
                  <a:p>
                    <a:r>
                      <a:rPr lang="en-US" sz="900" dirty="0" smtClean="0"/>
                      <a:t>Day 5</a:t>
                    </a:r>
                  </a:p>
                  <a:p>
                    <a:r>
                      <a:rPr lang="en-US" sz="900" dirty="0"/>
                      <a:t> </a:t>
                    </a:r>
                    <a:r>
                      <a:rPr lang="en-US" sz="900" dirty="0" smtClean="0"/>
                      <a:t>      </a:t>
                    </a:r>
                    <a:endParaRPr lang="en-US" sz="900" dirty="0"/>
                  </a:p>
                </p:txBody>
              </p:sp>
            </p:grpSp>
            <p:grpSp>
              <p:nvGrpSpPr>
                <p:cNvPr id="234" name="Group 233"/>
                <p:cNvGrpSpPr/>
                <p:nvPr/>
              </p:nvGrpSpPr>
              <p:grpSpPr>
                <a:xfrm>
                  <a:off x="15493500" y="9907070"/>
                  <a:ext cx="693082" cy="1147226"/>
                  <a:chOff x="15493500" y="9907070"/>
                  <a:chExt cx="693082" cy="1147226"/>
                </a:xfrm>
              </p:grpSpPr>
              <p:sp>
                <p:nvSpPr>
                  <p:cNvPr id="219" name="TextBox 218"/>
                  <p:cNvSpPr txBox="1"/>
                  <p:nvPr/>
                </p:nvSpPr>
                <p:spPr>
                  <a:xfrm>
                    <a:off x="15493500" y="9907070"/>
                    <a:ext cx="688337" cy="369332"/>
                  </a:xfrm>
                  <a:prstGeom prst="rect">
                    <a:avLst/>
                  </a:prstGeom>
                  <a:noFill/>
                </p:spPr>
                <p:txBody>
                  <a:bodyPr wrap="square" rtlCol="0">
                    <a:spAutoFit/>
                  </a:bodyPr>
                  <a:lstStyle/>
                  <a:p>
                    <a:r>
                      <a:rPr lang="en-US" sz="900" dirty="0" smtClean="0"/>
                      <a:t>Day 1</a:t>
                    </a:r>
                  </a:p>
                  <a:p>
                    <a:r>
                      <a:rPr lang="en-US" sz="900" dirty="0"/>
                      <a:t> </a:t>
                    </a:r>
                    <a:r>
                      <a:rPr lang="en-US" sz="900" dirty="0" smtClean="0"/>
                      <a:t>      </a:t>
                    </a:r>
                    <a:endParaRPr lang="en-US" sz="900" dirty="0"/>
                  </a:p>
                </p:txBody>
              </p:sp>
              <p:sp>
                <p:nvSpPr>
                  <p:cNvPr id="222" name="TextBox 221"/>
                  <p:cNvSpPr txBox="1"/>
                  <p:nvPr/>
                </p:nvSpPr>
                <p:spPr>
                  <a:xfrm>
                    <a:off x="15493500" y="10105298"/>
                    <a:ext cx="688337" cy="369332"/>
                  </a:xfrm>
                  <a:prstGeom prst="rect">
                    <a:avLst/>
                  </a:prstGeom>
                  <a:noFill/>
                </p:spPr>
                <p:txBody>
                  <a:bodyPr wrap="square" rtlCol="0">
                    <a:spAutoFit/>
                  </a:bodyPr>
                  <a:lstStyle/>
                  <a:p>
                    <a:r>
                      <a:rPr lang="en-US" sz="900" dirty="0" smtClean="0"/>
                      <a:t>Day 2</a:t>
                    </a:r>
                  </a:p>
                  <a:p>
                    <a:r>
                      <a:rPr lang="en-US" sz="900" dirty="0"/>
                      <a:t> </a:t>
                    </a:r>
                    <a:r>
                      <a:rPr lang="en-US" sz="900" dirty="0" smtClean="0"/>
                      <a:t>      </a:t>
                    </a:r>
                    <a:endParaRPr lang="en-US" sz="900" dirty="0"/>
                  </a:p>
                </p:txBody>
              </p:sp>
              <p:sp>
                <p:nvSpPr>
                  <p:cNvPr id="223" name="TextBox 222"/>
                  <p:cNvSpPr txBox="1"/>
                  <p:nvPr/>
                </p:nvSpPr>
                <p:spPr>
                  <a:xfrm>
                    <a:off x="15498245" y="10308996"/>
                    <a:ext cx="688337" cy="369332"/>
                  </a:xfrm>
                  <a:prstGeom prst="rect">
                    <a:avLst/>
                  </a:prstGeom>
                  <a:noFill/>
                </p:spPr>
                <p:txBody>
                  <a:bodyPr wrap="square" rtlCol="0">
                    <a:spAutoFit/>
                  </a:bodyPr>
                  <a:lstStyle/>
                  <a:p>
                    <a:r>
                      <a:rPr lang="en-US" sz="900" dirty="0" smtClean="0"/>
                      <a:t>Day 3</a:t>
                    </a:r>
                  </a:p>
                  <a:p>
                    <a:r>
                      <a:rPr lang="en-US" sz="900" dirty="0"/>
                      <a:t> </a:t>
                    </a:r>
                    <a:r>
                      <a:rPr lang="en-US" sz="900" dirty="0" smtClean="0"/>
                      <a:t>      </a:t>
                    </a:r>
                    <a:endParaRPr lang="en-US" sz="900" dirty="0"/>
                  </a:p>
                </p:txBody>
              </p:sp>
              <p:sp>
                <p:nvSpPr>
                  <p:cNvPr id="228" name="TextBox 227"/>
                  <p:cNvSpPr txBox="1"/>
                  <p:nvPr/>
                </p:nvSpPr>
                <p:spPr>
                  <a:xfrm>
                    <a:off x="15498245" y="10495832"/>
                    <a:ext cx="688337" cy="369332"/>
                  </a:xfrm>
                  <a:prstGeom prst="rect">
                    <a:avLst/>
                  </a:prstGeom>
                  <a:noFill/>
                </p:spPr>
                <p:txBody>
                  <a:bodyPr wrap="square" rtlCol="0">
                    <a:spAutoFit/>
                  </a:bodyPr>
                  <a:lstStyle/>
                  <a:p>
                    <a:r>
                      <a:rPr lang="en-US" sz="900" dirty="0" smtClean="0"/>
                      <a:t>Day 4</a:t>
                    </a:r>
                  </a:p>
                  <a:p>
                    <a:r>
                      <a:rPr lang="en-US" sz="900" dirty="0"/>
                      <a:t> </a:t>
                    </a:r>
                    <a:r>
                      <a:rPr lang="en-US" sz="900" dirty="0" smtClean="0"/>
                      <a:t>      </a:t>
                    </a:r>
                    <a:endParaRPr lang="en-US" sz="900" dirty="0"/>
                  </a:p>
                </p:txBody>
              </p:sp>
              <p:sp>
                <p:nvSpPr>
                  <p:cNvPr id="231" name="TextBox 230"/>
                  <p:cNvSpPr txBox="1"/>
                  <p:nvPr/>
                </p:nvSpPr>
                <p:spPr>
                  <a:xfrm>
                    <a:off x="15497487" y="10684964"/>
                    <a:ext cx="688337" cy="369332"/>
                  </a:xfrm>
                  <a:prstGeom prst="rect">
                    <a:avLst/>
                  </a:prstGeom>
                  <a:noFill/>
                </p:spPr>
                <p:txBody>
                  <a:bodyPr wrap="square" rtlCol="0">
                    <a:spAutoFit/>
                  </a:bodyPr>
                  <a:lstStyle/>
                  <a:p>
                    <a:r>
                      <a:rPr lang="en-US" sz="900" dirty="0" smtClean="0"/>
                      <a:t>Day 5</a:t>
                    </a:r>
                  </a:p>
                  <a:p>
                    <a:r>
                      <a:rPr lang="en-US" sz="900" dirty="0"/>
                      <a:t> </a:t>
                    </a:r>
                    <a:r>
                      <a:rPr lang="en-US" sz="900" dirty="0" smtClean="0"/>
                      <a:t>      </a:t>
                    </a:r>
                    <a:endParaRPr lang="en-US" sz="900" dirty="0"/>
                  </a:p>
                </p:txBody>
              </p:sp>
            </p:grpSp>
          </p:grpSp>
        </p:grpSp>
      </p:grpSp>
      <p:grpSp>
        <p:nvGrpSpPr>
          <p:cNvPr id="89" name="Group 88"/>
          <p:cNvGrpSpPr/>
          <p:nvPr/>
        </p:nvGrpSpPr>
        <p:grpSpPr>
          <a:xfrm>
            <a:off x="8369929" y="2760701"/>
            <a:ext cx="7466767" cy="3628716"/>
            <a:chOff x="16135481" y="5524070"/>
            <a:chExt cx="15093079" cy="13601180"/>
          </a:xfrm>
        </p:grpSpPr>
        <p:graphicFrame>
          <p:nvGraphicFramePr>
            <p:cNvPr id="90" name="Content Placeholder 6"/>
            <p:cNvGraphicFramePr>
              <a:graphicFrameLocks/>
            </p:cNvGraphicFramePr>
            <p:nvPr>
              <p:extLst>
                <p:ext uri="{D42A27DB-BD31-4B8C-83A1-F6EECF244321}">
                  <p14:modId xmlns:p14="http://schemas.microsoft.com/office/powerpoint/2010/main" val="3556190165"/>
                </p:ext>
              </p:extLst>
            </p:nvPr>
          </p:nvGraphicFramePr>
          <p:xfrm>
            <a:off x="16406328" y="6915090"/>
            <a:ext cx="14071183" cy="12210160"/>
          </p:xfrm>
          <a:graphic>
            <a:graphicData uri="http://schemas.openxmlformats.org/drawingml/2006/table">
              <a:tbl>
                <a:tblPr/>
                <a:tblGrid>
                  <a:gridCol w="1116873">
                    <a:extLst>
                      <a:ext uri="{9D8B030D-6E8A-4147-A177-3AD203B41FA5}">
                        <a16:colId xmlns:a16="http://schemas.microsoft.com/office/drawing/2014/main" val="189161723"/>
                      </a:ext>
                    </a:extLst>
                  </a:gridCol>
                  <a:gridCol w="1235685">
                    <a:extLst>
                      <a:ext uri="{9D8B030D-6E8A-4147-A177-3AD203B41FA5}">
                        <a16:colId xmlns:a16="http://schemas.microsoft.com/office/drawing/2014/main" val="2054191901"/>
                      </a:ext>
                    </a:extLst>
                  </a:gridCol>
                  <a:gridCol w="1449553">
                    <a:extLst>
                      <a:ext uri="{9D8B030D-6E8A-4147-A177-3AD203B41FA5}">
                        <a16:colId xmlns:a16="http://schemas.microsoft.com/office/drawing/2014/main" val="2415655995"/>
                      </a:ext>
                    </a:extLst>
                  </a:gridCol>
                  <a:gridCol w="1568370">
                    <a:extLst>
                      <a:ext uri="{9D8B030D-6E8A-4147-A177-3AD203B41FA5}">
                        <a16:colId xmlns:a16="http://schemas.microsoft.com/office/drawing/2014/main" val="1642129727"/>
                      </a:ext>
                    </a:extLst>
                  </a:gridCol>
                  <a:gridCol w="1590739">
                    <a:extLst>
                      <a:ext uri="{9D8B030D-6E8A-4147-A177-3AD203B41FA5}">
                        <a16:colId xmlns:a16="http://schemas.microsoft.com/office/drawing/2014/main" val="2540481854"/>
                      </a:ext>
                    </a:extLst>
                  </a:gridCol>
                </a:tblGrid>
                <a:tr h="162880">
                  <a:tc>
                    <a:txBody>
                      <a:bodyPr/>
                      <a:lstStyle/>
                      <a:p>
                        <a:pPr algn="ctr" fontAlgn="b"/>
                        <a:r>
                          <a:rPr lang="en-US" sz="1000" b="1" i="0" u="none" strike="noStrike">
                            <a:solidFill>
                              <a:srgbClr val="000000"/>
                            </a:solidFill>
                            <a:effectLst/>
                            <a:latin typeface="Arial" panose="020B0604020202020204" pitchFamily="34" charset="0"/>
                          </a:rPr>
                          <a:t>Laser</a:t>
                        </a:r>
                      </a:p>
                    </a:txBody>
                    <a:tcPr marL="3521" marR="3521" marT="35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rial" panose="020B0604020202020204" pitchFamily="34" charset="0"/>
                          </a:rPr>
                          <a:t>Dichroic</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panose="020B0604020202020204" pitchFamily="34" charset="0"/>
                          </a:rPr>
                          <a:t>Bandpass</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smtClean="0">
                            <a:solidFill>
                              <a:srgbClr val="000000"/>
                            </a:solidFill>
                            <a:effectLst/>
                            <a:latin typeface="Arial" panose="020B0604020202020204" pitchFamily="34" charset="0"/>
                          </a:rPr>
                          <a:t>Wavelength</a:t>
                        </a:r>
                        <a:r>
                          <a:rPr lang="el-GR" sz="1000" b="1" i="0" u="none" strike="noStrike" dirty="0" smtClean="0">
                            <a:solidFill>
                              <a:srgbClr val="000000"/>
                            </a:solidFill>
                            <a:effectLst/>
                            <a:latin typeface="Arial" panose="020B0604020202020204" pitchFamily="34" charset="0"/>
                          </a:rPr>
                          <a:t> </a:t>
                        </a:r>
                        <a:r>
                          <a:rPr lang="en-US" sz="1000" b="1" i="0" u="none" strike="noStrike" dirty="0">
                            <a:solidFill>
                              <a:srgbClr val="000000"/>
                            </a:solidFill>
                            <a:effectLst/>
                            <a:latin typeface="Arial" panose="020B0604020202020204" pitchFamily="34" charset="0"/>
                          </a:rPr>
                          <a:t>Detected</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rial" panose="020B0604020202020204" pitchFamily="34" charset="0"/>
                          </a:rPr>
                          <a:t>Default </a:t>
                        </a:r>
                        <a:r>
                          <a:rPr lang="en-US" sz="1000" b="1" i="0" u="none" strike="noStrike" dirty="0" smtClean="0">
                            <a:solidFill>
                              <a:srgbClr val="000000"/>
                            </a:solidFill>
                            <a:effectLst/>
                            <a:latin typeface="Arial" panose="020B0604020202020204" pitchFamily="34" charset="0"/>
                          </a:rPr>
                          <a:t>Fluorophore</a:t>
                        </a:r>
                        <a:endParaRPr lang="en-US" sz="1000" b="1" i="0" u="none" strike="noStrike" dirty="0">
                          <a:solidFill>
                            <a:srgbClr val="000000"/>
                          </a:solidFill>
                          <a:effectLst/>
                          <a:latin typeface="Arial" panose="020B0604020202020204" pitchFamily="34" charset="0"/>
                        </a:endParaRP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391194"/>
                    </a:ext>
                  </a:extLst>
                </a:tr>
                <a:tr h="162880">
                  <a:tc rowSpan="3">
                    <a:txBody>
                      <a:bodyPr/>
                      <a:lstStyle/>
                      <a:p>
                        <a:pPr algn="ctr" fontAlgn="t"/>
                        <a:r>
                          <a:rPr lang="en-US" sz="1000" b="0" i="0" u="none" strike="noStrike" dirty="0">
                            <a:solidFill>
                              <a:srgbClr val="60497A"/>
                            </a:solidFill>
                            <a:effectLst/>
                            <a:latin typeface="Arial" panose="020B0604020202020204" pitchFamily="34" charset="0"/>
                          </a:rPr>
                          <a:t>355nm</a:t>
                        </a:r>
                        <a:br>
                          <a:rPr lang="en-US" sz="1000" b="0" i="0" u="none" strike="noStrike" dirty="0">
                            <a:solidFill>
                              <a:srgbClr val="60497A"/>
                            </a:solidFill>
                            <a:effectLst/>
                            <a:latin typeface="Arial" panose="020B0604020202020204" pitchFamily="34" charset="0"/>
                          </a:rPr>
                        </a:br>
                        <a:r>
                          <a:rPr lang="en-US" sz="1000" b="0" i="0" u="none" strike="noStrike" dirty="0">
                            <a:solidFill>
                              <a:srgbClr val="60497A"/>
                            </a:solidFill>
                            <a:effectLst/>
                            <a:latin typeface="Arial" panose="020B0604020202020204" pitchFamily="34" charset="0"/>
                          </a:rPr>
                          <a:t>65mW</a:t>
                        </a:r>
                        <a:br>
                          <a:rPr lang="en-US" sz="1000" b="0" i="0" u="none" strike="noStrike" dirty="0">
                            <a:solidFill>
                              <a:srgbClr val="60497A"/>
                            </a:solidFill>
                            <a:effectLst/>
                            <a:latin typeface="Arial" panose="020B0604020202020204" pitchFamily="34" charset="0"/>
                          </a:rPr>
                        </a:br>
                        <a:r>
                          <a:rPr lang="en-US" sz="1000" b="0" i="0" u="none" strike="noStrike" dirty="0">
                            <a:solidFill>
                              <a:srgbClr val="60497A"/>
                            </a:solidFill>
                            <a:effectLst/>
                            <a:latin typeface="Arial" panose="020B0604020202020204" pitchFamily="34" charset="0"/>
                          </a:rPr>
                          <a:t>UV</a:t>
                        </a:r>
                      </a:p>
                    </a:txBody>
                    <a:tcPr marL="3521" marR="3521" marT="352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690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740/35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723 - 758</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BUV737</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837025338"/>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450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515/30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500 - 530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BUV496</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852175967"/>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379/28</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365 - 393</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tc>
                    <a:txBody>
                      <a:bodyPr/>
                      <a:lstStyle/>
                      <a:p>
                        <a:pPr algn="ctr" fontAlgn="b"/>
                        <a:r>
                          <a:rPr lang="en-US" sz="1000" b="0" i="0" u="none" strike="noStrike">
                            <a:solidFill>
                              <a:srgbClr val="000000"/>
                            </a:solidFill>
                            <a:effectLst/>
                            <a:latin typeface="Arial" panose="020B0604020202020204" pitchFamily="34" charset="0"/>
                          </a:rPr>
                          <a:t>BUV395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1636192154"/>
                    </a:ext>
                  </a:extLst>
                </a:tr>
                <a:tr h="162880">
                  <a:tc rowSpan="6">
                    <a:txBody>
                      <a:bodyPr/>
                      <a:lstStyle/>
                      <a:p>
                        <a:pPr algn="ctr" fontAlgn="t"/>
                        <a:r>
                          <a:rPr lang="en-US" sz="1000" b="0" i="0" u="none" strike="noStrike" dirty="0">
                            <a:solidFill>
                              <a:srgbClr val="B1A0C7"/>
                            </a:solidFill>
                            <a:effectLst/>
                            <a:latin typeface="Arial" panose="020B0604020202020204" pitchFamily="34" charset="0"/>
                          </a:rPr>
                          <a:t>405nm</a:t>
                        </a:r>
                        <a:br>
                          <a:rPr lang="en-US" sz="1000" b="0" i="0" u="none" strike="noStrike" dirty="0">
                            <a:solidFill>
                              <a:srgbClr val="B1A0C7"/>
                            </a:solidFill>
                            <a:effectLst/>
                            <a:latin typeface="Arial" panose="020B0604020202020204" pitchFamily="34" charset="0"/>
                          </a:rPr>
                        </a:br>
                        <a:r>
                          <a:rPr lang="en-US" sz="1000" b="0" i="0" u="none" strike="noStrike" dirty="0">
                            <a:solidFill>
                              <a:srgbClr val="B1A0C7"/>
                            </a:solidFill>
                            <a:effectLst/>
                            <a:latin typeface="Arial" panose="020B0604020202020204" pitchFamily="34" charset="0"/>
                          </a:rPr>
                          <a:t>100mW</a:t>
                        </a:r>
                        <a:br>
                          <a:rPr lang="en-US" sz="1000" b="0" i="0" u="none" strike="noStrike" dirty="0">
                            <a:solidFill>
                              <a:srgbClr val="B1A0C7"/>
                            </a:solidFill>
                            <a:effectLst/>
                            <a:latin typeface="Arial" panose="020B0604020202020204" pitchFamily="34" charset="0"/>
                          </a:rPr>
                        </a:br>
                        <a:r>
                          <a:rPr lang="en-US" sz="1000" b="0" i="0" u="none" strike="noStrike" dirty="0">
                            <a:solidFill>
                              <a:srgbClr val="B1A0C7"/>
                            </a:solidFill>
                            <a:effectLst/>
                            <a:latin typeface="Arial" panose="020B0604020202020204" pitchFamily="34" charset="0"/>
                          </a:rPr>
                          <a:t>Violet</a:t>
                        </a:r>
                      </a:p>
                    </a:txBody>
                    <a:tcPr marL="3521" marR="3521" marT="352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750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780/60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750 - 810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BV786</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1499628904"/>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695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710/50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695 - 735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BV711</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3702080391"/>
                    </a:ext>
                  </a:extLst>
                </a:tr>
                <a:tr h="162880">
                  <a:tc vMerge="1">
                    <a:txBody>
                      <a:bodyPr/>
                      <a:lstStyle/>
                      <a:p>
                        <a:endParaRPr lang="en-US"/>
                      </a:p>
                    </a:txBody>
                    <a:tcPr/>
                  </a:tc>
                  <a:tc>
                    <a:txBody>
                      <a:bodyPr/>
                      <a:lstStyle/>
                      <a:p>
                        <a:pPr algn="ctr" fontAlgn="b"/>
                        <a:r>
                          <a:rPr lang="en-US" sz="1000" b="0" i="0" u="none" strike="noStrike" dirty="0">
                            <a:solidFill>
                              <a:srgbClr val="000000"/>
                            </a:solidFill>
                            <a:effectLst/>
                            <a:latin typeface="Arial" panose="020B0604020202020204" pitchFamily="34" charset="0"/>
                          </a:rPr>
                          <a:t>635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670/30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655 - 685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dirty="0">
                            <a:solidFill>
                              <a:srgbClr val="000000"/>
                            </a:solidFill>
                            <a:effectLst/>
                            <a:latin typeface="Arial" panose="020B0604020202020204" pitchFamily="34" charset="0"/>
                          </a:rPr>
                          <a:t>BV650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2977597970"/>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595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610/20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600 - 620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BV605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2025556393"/>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505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525/50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505 - 550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dirty="0">
                            <a:solidFill>
                              <a:srgbClr val="000000"/>
                            </a:solidFill>
                            <a:effectLst/>
                            <a:latin typeface="Arial" panose="020B0604020202020204" pitchFamily="34" charset="0"/>
                          </a:rPr>
                          <a:t>BV510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878533303"/>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dirty="0">
                            <a:solidFill>
                              <a:srgbClr val="000000"/>
                            </a:solidFill>
                            <a:effectLst/>
                            <a:latin typeface="Arial" panose="020B0604020202020204" pitchFamily="34" charset="0"/>
                          </a:rPr>
                          <a:t>450/50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a:solidFill>
                              <a:srgbClr val="000000"/>
                            </a:solidFill>
                            <a:effectLst/>
                            <a:latin typeface="Arial" panose="020B0604020202020204" pitchFamily="34" charset="0"/>
                          </a:rPr>
                          <a:t>425 - 475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tc>
                    <a:txBody>
                      <a:bodyPr/>
                      <a:lstStyle/>
                      <a:p>
                        <a:pPr algn="ctr" fontAlgn="b"/>
                        <a:r>
                          <a:rPr lang="en-US" sz="1000" b="0" i="0" u="none" strike="noStrike" dirty="0">
                            <a:solidFill>
                              <a:srgbClr val="000000"/>
                            </a:solidFill>
                            <a:effectLst/>
                            <a:latin typeface="Arial" panose="020B0604020202020204" pitchFamily="34" charset="0"/>
                          </a:rPr>
                          <a:t>BV421</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A"/>
                      </a:solidFill>
                    </a:tcPr>
                  </a:tc>
                  <a:extLst>
                    <a:ext uri="{0D108BD9-81ED-4DB2-BD59-A6C34878D82A}">
                      <a16:rowId xmlns:a16="http://schemas.microsoft.com/office/drawing/2014/main" val="2296093926"/>
                    </a:ext>
                  </a:extLst>
                </a:tr>
                <a:tr h="162880">
                  <a:tc rowSpan="3">
                    <a:txBody>
                      <a:bodyPr/>
                      <a:lstStyle/>
                      <a:p>
                        <a:pPr algn="ctr" fontAlgn="t"/>
                        <a:r>
                          <a:rPr lang="en-US" sz="1000" b="0" i="0" u="none" strike="noStrike" dirty="0">
                            <a:solidFill>
                              <a:srgbClr val="538DD5"/>
                            </a:solidFill>
                            <a:effectLst/>
                            <a:latin typeface="Arial" panose="020B0604020202020204" pitchFamily="34" charset="0"/>
                          </a:rPr>
                          <a:t>488nm</a:t>
                        </a:r>
                        <a:br>
                          <a:rPr lang="en-US" sz="1000" b="0" i="0" u="none" strike="noStrike" dirty="0">
                            <a:solidFill>
                              <a:srgbClr val="538DD5"/>
                            </a:solidFill>
                            <a:effectLst/>
                            <a:latin typeface="Arial" panose="020B0604020202020204" pitchFamily="34" charset="0"/>
                          </a:rPr>
                        </a:br>
                        <a:r>
                          <a:rPr lang="en-US" sz="1000" b="0" i="0" u="none" strike="noStrike" dirty="0">
                            <a:solidFill>
                              <a:srgbClr val="538DD5"/>
                            </a:solidFill>
                            <a:effectLst/>
                            <a:latin typeface="Arial" panose="020B0604020202020204" pitchFamily="34" charset="0"/>
                          </a:rPr>
                          <a:t>100mW</a:t>
                        </a:r>
                        <a:br>
                          <a:rPr lang="en-US" sz="1000" b="0" i="0" u="none" strike="noStrike" dirty="0">
                            <a:solidFill>
                              <a:srgbClr val="538DD5"/>
                            </a:solidFill>
                            <a:effectLst/>
                            <a:latin typeface="Arial" panose="020B0604020202020204" pitchFamily="34" charset="0"/>
                          </a:rPr>
                        </a:br>
                        <a:r>
                          <a:rPr lang="en-US" sz="1000" b="0" i="0" u="none" strike="noStrike" dirty="0">
                            <a:solidFill>
                              <a:srgbClr val="538DD5"/>
                            </a:solidFill>
                            <a:effectLst/>
                            <a:latin typeface="Arial" panose="020B0604020202020204" pitchFamily="34" charset="0"/>
                          </a:rPr>
                          <a:t>Blue</a:t>
                        </a:r>
                      </a:p>
                    </a:txBody>
                    <a:tcPr marL="3521" marR="3521" marT="352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685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695/40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685 - 715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dirty="0">
                            <a:solidFill>
                              <a:srgbClr val="000000"/>
                            </a:solidFill>
                            <a:effectLst/>
                            <a:latin typeface="Arial" panose="020B0604020202020204" pitchFamily="34" charset="0"/>
                          </a:rPr>
                          <a:t>PerCP-Cy5-5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108219940"/>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505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530/30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515 - 545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dirty="0">
                            <a:solidFill>
                              <a:srgbClr val="000000"/>
                            </a:solidFill>
                            <a:effectLst/>
                            <a:latin typeface="Arial" panose="020B0604020202020204" pitchFamily="34" charset="0"/>
                          </a:rPr>
                          <a:t>FITC</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902514333"/>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488/10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483 - 493</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fontAlgn="b"/>
                        <a:r>
                          <a:rPr lang="en-US" sz="1000" b="0" i="0" u="none" strike="noStrike">
                            <a:solidFill>
                              <a:srgbClr val="000000"/>
                            </a:solidFill>
                            <a:effectLst/>
                            <a:latin typeface="Arial" panose="020B0604020202020204" pitchFamily="34" charset="0"/>
                          </a:rPr>
                          <a:t> </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2505802912"/>
                    </a:ext>
                  </a:extLst>
                </a:tr>
                <a:tr h="162880">
                  <a:tc rowSpan="4">
                    <a:txBody>
                      <a:bodyPr/>
                      <a:lstStyle/>
                      <a:p>
                        <a:pPr algn="ctr" fontAlgn="t"/>
                        <a:r>
                          <a:rPr lang="en-US" sz="1000" b="0" i="0" u="none" strike="noStrike" dirty="0">
                            <a:solidFill>
                              <a:srgbClr val="92D050"/>
                            </a:solidFill>
                            <a:effectLst/>
                            <a:latin typeface="Arial" panose="020B0604020202020204" pitchFamily="34" charset="0"/>
                          </a:rPr>
                          <a:t>561nm</a:t>
                        </a:r>
                        <a:br>
                          <a:rPr lang="en-US" sz="1000" b="0" i="0" u="none" strike="noStrike" dirty="0">
                            <a:solidFill>
                              <a:srgbClr val="92D050"/>
                            </a:solidFill>
                            <a:effectLst/>
                            <a:latin typeface="Arial" panose="020B0604020202020204" pitchFamily="34" charset="0"/>
                          </a:rPr>
                        </a:br>
                        <a:r>
                          <a:rPr lang="en-US" sz="1000" b="0" i="0" u="none" strike="noStrike" dirty="0">
                            <a:solidFill>
                              <a:srgbClr val="92D050"/>
                            </a:solidFill>
                            <a:effectLst/>
                            <a:latin typeface="Arial" panose="020B0604020202020204" pitchFamily="34" charset="0"/>
                          </a:rPr>
                          <a:t>100mW*</a:t>
                        </a:r>
                        <a:br>
                          <a:rPr lang="en-US" sz="1000" b="0" i="0" u="none" strike="noStrike" dirty="0">
                            <a:solidFill>
                              <a:srgbClr val="92D050"/>
                            </a:solidFill>
                            <a:effectLst/>
                            <a:latin typeface="Arial" panose="020B0604020202020204" pitchFamily="34" charset="0"/>
                          </a:rPr>
                        </a:br>
                        <a:r>
                          <a:rPr lang="en-US" sz="1000" b="0" i="0" u="none" strike="noStrike" dirty="0">
                            <a:solidFill>
                              <a:srgbClr val="92D050"/>
                            </a:solidFill>
                            <a:effectLst/>
                            <a:latin typeface="Arial" panose="020B0604020202020204" pitchFamily="34" charset="0"/>
                          </a:rPr>
                          <a:t>Yellow-Green</a:t>
                        </a:r>
                      </a:p>
                    </a:txBody>
                    <a:tcPr marL="3521" marR="3521" marT="352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750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780/60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750 - 810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PE-Cy7</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717699122"/>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635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670/30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655 - 685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PE-Cy5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3784014133"/>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600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610/20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600 - 620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PE-CF594</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2133631821"/>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586/15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579 - 594</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000" b="0" i="0" u="none" strike="noStrike">
                            <a:solidFill>
                              <a:srgbClr val="000000"/>
                            </a:solidFill>
                            <a:effectLst/>
                            <a:latin typeface="Arial" panose="020B0604020202020204" pitchFamily="34" charset="0"/>
                          </a:rPr>
                          <a:t>PE</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38885956"/>
                    </a:ext>
                  </a:extLst>
                </a:tr>
                <a:tr h="162880">
                  <a:tc rowSpan="3">
                    <a:txBody>
                      <a:bodyPr/>
                      <a:lstStyle/>
                      <a:p>
                        <a:pPr algn="ctr" fontAlgn="t"/>
                        <a:r>
                          <a:rPr lang="en-US" sz="1000" b="0" i="0" u="none" strike="noStrike" dirty="0">
                            <a:solidFill>
                              <a:srgbClr val="C0504D"/>
                            </a:solidFill>
                            <a:effectLst/>
                            <a:latin typeface="Arial" panose="020B0604020202020204" pitchFamily="34" charset="0"/>
                          </a:rPr>
                          <a:t>640nm</a:t>
                        </a:r>
                        <a:br>
                          <a:rPr lang="en-US" sz="1000" b="0" i="0" u="none" strike="noStrike" dirty="0">
                            <a:solidFill>
                              <a:srgbClr val="C0504D"/>
                            </a:solidFill>
                            <a:effectLst/>
                            <a:latin typeface="Arial" panose="020B0604020202020204" pitchFamily="34" charset="0"/>
                          </a:rPr>
                        </a:br>
                        <a:r>
                          <a:rPr lang="en-US" sz="1000" b="0" i="0" u="none" strike="noStrike" dirty="0">
                            <a:solidFill>
                              <a:srgbClr val="C0504D"/>
                            </a:solidFill>
                            <a:effectLst/>
                            <a:latin typeface="Arial" panose="020B0604020202020204" pitchFamily="34" charset="0"/>
                          </a:rPr>
                          <a:t>100mW</a:t>
                        </a:r>
                        <a:br>
                          <a:rPr lang="en-US" sz="1000" b="0" i="0" u="none" strike="noStrike" dirty="0">
                            <a:solidFill>
                              <a:srgbClr val="C0504D"/>
                            </a:solidFill>
                            <a:effectLst/>
                            <a:latin typeface="Arial" panose="020B0604020202020204" pitchFamily="34" charset="0"/>
                          </a:rPr>
                        </a:br>
                        <a:r>
                          <a:rPr lang="en-US" sz="1000" b="0" i="0" u="none" strike="noStrike" dirty="0">
                            <a:solidFill>
                              <a:srgbClr val="C0504D"/>
                            </a:solidFill>
                            <a:effectLst/>
                            <a:latin typeface="Arial" panose="020B0604020202020204" pitchFamily="34" charset="0"/>
                          </a:rPr>
                          <a:t>Red</a:t>
                        </a:r>
                      </a:p>
                    </a:txBody>
                    <a:tcPr marL="3521" marR="3521" marT="352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Arial" panose="020B0604020202020204" pitchFamily="34" charset="0"/>
                          </a:rPr>
                          <a:t>750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780/60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750 - 810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APC-Cy7</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extLst>
                    <a:ext uri="{0D108BD9-81ED-4DB2-BD59-A6C34878D82A}">
                      <a16:rowId xmlns:a16="http://schemas.microsoft.com/office/drawing/2014/main" val="3371965005"/>
                    </a:ext>
                  </a:extLst>
                </a:tr>
                <a:tr h="162880">
                  <a:tc vMerge="1">
                    <a:txBody>
                      <a:bodyPr/>
                      <a:lstStyle/>
                      <a:p>
                        <a:endParaRPr lang="en-US"/>
                      </a:p>
                    </a:txBody>
                    <a:tcPr/>
                  </a:tc>
                  <a:tc>
                    <a:txBody>
                      <a:bodyPr/>
                      <a:lstStyle/>
                      <a:p>
                        <a:pPr algn="ctr" fontAlgn="b"/>
                        <a:r>
                          <a:rPr lang="en-US" sz="1000" b="0" i="0" u="none" strike="noStrike">
                            <a:solidFill>
                              <a:srgbClr val="000000"/>
                            </a:solidFill>
                            <a:effectLst/>
                            <a:latin typeface="Arial" panose="020B0604020202020204" pitchFamily="34" charset="0"/>
                          </a:rPr>
                          <a:t>710 LP</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730/45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710 - 750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dirty="0">
                            <a:solidFill>
                              <a:srgbClr val="000000"/>
                            </a:solidFill>
                            <a:effectLst/>
                            <a:latin typeface="Arial" panose="020B0604020202020204" pitchFamily="34" charset="0"/>
                          </a:rPr>
                          <a:t>Alexa700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extLst>
                    <a:ext uri="{0D108BD9-81ED-4DB2-BD59-A6C34878D82A}">
                      <a16:rowId xmlns:a16="http://schemas.microsoft.com/office/drawing/2014/main" val="1583669640"/>
                    </a:ext>
                  </a:extLst>
                </a:tr>
                <a:tr h="162880">
                  <a:tc vMerge="1">
                    <a:txBody>
                      <a:bodyPr/>
                      <a:lstStyle/>
                      <a:p>
                        <a:endParaRPr lang="en-US"/>
                      </a:p>
                    </a:txBody>
                    <a:tcPr/>
                  </a:tc>
                  <a:tc>
                    <a:txBody>
                      <a:bodyPr/>
                      <a:lstStyle/>
                      <a:p>
                        <a:pPr algn="ctr" fontAlgn="b"/>
                        <a:r>
                          <a:rPr lang="en-US" sz="1000" b="0" i="0" u="none" strike="noStrike" dirty="0">
                            <a:solidFill>
                              <a:srgbClr val="000000"/>
                            </a:solidFill>
                            <a:effectLst/>
                            <a:latin typeface="Arial" panose="020B0604020202020204" pitchFamily="34" charset="0"/>
                          </a:rPr>
                          <a:t>-</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670/30</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a:solidFill>
                              <a:srgbClr val="000000"/>
                            </a:solidFill>
                            <a:effectLst/>
                            <a:latin typeface="Arial" panose="020B0604020202020204" pitchFamily="34" charset="0"/>
                          </a:rPr>
                          <a:t>655 - 685</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000" b="0" i="0" u="none" strike="noStrike" dirty="0">
                            <a:solidFill>
                              <a:srgbClr val="000000"/>
                            </a:solidFill>
                            <a:effectLst/>
                            <a:latin typeface="Arial" panose="020B0604020202020204" pitchFamily="34" charset="0"/>
                          </a:rPr>
                          <a:t>APC</a:t>
                        </a:r>
                      </a:p>
                    </a:txBody>
                    <a:tcPr marL="3521" marR="3521" marT="35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extLst>
                    <a:ext uri="{0D108BD9-81ED-4DB2-BD59-A6C34878D82A}">
                      <a16:rowId xmlns:a16="http://schemas.microsoft.com/office/drawing/2014/main" val="2395347123"/>
                    </a:ext>
                  </a:extLst>
                </a:tr>
              </a:tbl>
            </a:graphicData>
          </a:graphic>
        </p:graphicFrame>
        <p:sp>
          <p:nvSpPr>
            <p:cNvPr id="91" name="TextBox 90"/>
            <p:cNvSpPr txBox="1"/>
            <p:nvPr/>
          </p:nvSpPr>
          <p:spPr>
            <a:xfrm>
              <a:off x="16135481" y="5524070"/>
              <a:ext cx="15093079" cy="2241615"/>
            </a:xfrm>
            <a:prstGeom prst="rect">
              <a:avLst/>
            </a:prstGeom>
            <a:noFill/>
          </p:spPr>
          <p:txBody>
            <a:bodyPr wrap="square" lIns="0" rIns="0" rtlCol="0">
              <a:noAutofit/>
            </a:bodyPr>
            <a:lstStyle/>
            <a:p>
              <a:r>
                <a:rPr lang="en-US" sz="1800" b="1" dirty="0"/>
                <a:t>Table 1: </a:t>
              </a:r>
              <a:r>
                <a:rPr lang="en-US" sz="1800" b="1" dirty="0" smtClean="0"/>
                <a:t>Unified Configurations for the BD </a:t>
              </a:r>
              <a:r>
                <a:rPr lang="en-US" sz="1800" b="1" dirty="0" err="1" smtClean="0"/>
                <a:t>Fortessa</a:t>
              </a:r>
              <a:r>
                <a:rPr lang="en-US" sz="1800" b="1" dirty="0" smtClean="0"/>
                <a:t> Instruments</a:t>
              </a:r>
              <a:endParaRPr lang="en-US" sz="1800" b="1" dirty="0"/>
            </a:p>
          </p:txBody>
        </p:sp>
      </p:grpSp>
      <p:grpSp>
        <p:nvGrpSpPr>
          <p:cNvPr id="243" name="Group 242"/>
          <p:cNvGrpSpPr/>
          <p:nvPr/>
        </p:nvGrpSpPr>
        <p:grpSpPr>
          <a:xfrm>
            <a:off x="8028809" y="11764534"/>
            <a:ext cx="8330479" cy="3803833"/>
            <a:chOff x="8118986" y="11860844"/>
            <a:chExt cx="8084253" cy="3454101"/>
          </a:xfrm>
        </p:grpSpPr>
        <p:grpSp>
          <p:nvGrpSpPr>
            <p:cNvPr id="13" name="Group 12"/>
            <p:cNvGrpSpPr/>
            <p:nvPr/>
          </p:nvGrpSpPr>
          <p:grpSpPr>
            <a:xfrm>
              <a:off x="8118986" y="11860844"/>
              <a:ext cx="8084253" cy="3454101"/>
              <a:chOff x="8123850" y="10446058"/>
              <a:chExt cx="8167638" cy="4418459"/>
            </a:xfrm>
          </p:grpSpPr>
          <p:sp>
            <p:nvSpPr>
              <p:cNvPr id="100" name="TextBox 99"/>
              <p:cNvSpPr txBox="1"/>
              <p:nvPr/>
            </p:nvSpPr>
            <p:spPr>
              <a:xfrm>
                <a:off x="8478848" y="10446058"/>
                <a:ext cx="7812640" cy="390087"/>
              </a:xfrm>
              <a:prstGeom prst="rect">
                <a:avLst/>
              </a:prstGeom>
              <a:noFill/>
            </p:spPr>
            <p:txBody>
              <a:bodyPr wrap="square" lIns="0" rIns="0" rtlCol="0">
                <a:noAutofit/>
              </a:bodyPr>
              <a:lstStyle/>
              <a:p>
                <a:r>
                  <a:rPr lang="en-US" sz="1800" b="1" dirty="0"/>
                  <a:t>Figure </a:t>
                </a:r>
                <a:r>
                  <a:rPr lang="en-US" sz="1800" b="1" dirty="0" smtClean="0"/>
                  <a:t>2: ∆PMTV from Baseline Value for 2 QC Methods</a:t>
                </a:r>
                <a:endParaRPr lang="en-US" sz="1800" b="1" dirty="0"/>
              </a:p>
            </p:txBody>
          </p:sp>
          <p:pic>
            <p:nvPicPr>
              <p:cNvPr id="245" name="Picture 244"/>
              <p:cNvPicPr>
                <a:picLocks noChangeAspect="1"/>
              </p:cNvPicPr>
              <p:nvPr/>
            </p:nvPicPr>
            <p:blipFill rotWithShape="1">
              <a:blip r:embed="rId21">
                <a:extLst>
                  <a:ext uri="{28A0092B-C50C-407E-A947-70E740481C1C}">
                    <a14:useLocalDpi xmlns:a14="http://schemas.microsoft.com/office/drawing/2010/main" val="0"/>
                  </a:ext>
                </a:extLst>
              </a:blip>
              <a:srcRect l="-503" t="6021" r="9090" b="1112"/>
              <a:stretch/>
            </p:blipFill>
            <p:spPr>
              <a:xfrm>
                <a:off x="8123850" y="11038847"/>
                <a:ext cx="7837778" cy="3825670"/>
              </a:xfrm>
              <a:prstGeom prst="rect">
                <a:avLst/>
              </a:prstGeom>
            </p:spPr>
          </p:pic>
        </p:grpSp>
        <p:pic>
          <p:nvPicPr>
            <p:cNvPr id="150" name="Picture 149"/>
            <p:cNvPicPr>
              <a:picLocks noChangeAspect="1"/>
            </p:cNvPicPr>
            <p:nvPr/>
          </p:nvPicPr>
          <p:blipFill rotWithShape="1">
            <a:blip r:embed="rId21">
              <a:extLst>
                <a:ext uri="{28A0092B-C50C-407E-A947-70E740481C1C}">
                  <a14:useLocalDpi xmlns:a14="http://schemas.microsoft.com/office/drawing/2010/main" val="0"/>
                </a:ext>
              </a:extLst>
            </a:blip>
            <a:srcRect l="91373" t="35628" r="1023" b="51780"/>
            <a:stretch/>
          </p:blipFill>
          <p:spPr>
            <a:xfrm>
              <a:off x="14963282" y="12516816"/>
              <a:ext cx="855510" cy="557118"/>
            </a:xfrm>
            <a:prstGeom prst="rect">
              <a:avLst/>
            </a:prstGeom>
          </p:spPr>
        </p:pic>
      </p:grpSp>
      <p:sp>
        <p:nvSpPr>
          <p:cNvPr id="173" name="TextBox 172"/>
          <p:cNvSpPr txBox="1"/>
          <p:nvPr/>
        </p:nvSpPr>
        <p:spPr>
          <a:xfrm>
            <a:off x="16054284" y="2183922"/>
            <a:ext cx="6938090" cy="461665"/>
          </a:xfrm>
          <a:prstGeom prst="rect">
            <a:avLst/>
          </a:prstGeom>
          <a:noFill/>
        </p:spPr>
        <p:txBody>
          <a:bodyPr wrap="square" lIns="0" rIns="0" rtlCol="0">
            <a:noAutofit/>
          </a:bodyPr>
          <a:lstStyle/>
          <a:p>
            <a:r>
              <a:rPr lang="en-US" sz="1800" b="1" dirty="0"/>
              <a:t>Figure </a:t>
            </a:r>
            <a:r>
              <a:rPr lang="en-US" sz="1800" b="1" dirty="0" smtClean="0"/>
              <a:t>3: 8 PK RB Percent Change in MFI from Baseline </a:t>
            </a:r>
            <a:endParaRPr lang="en-US" sz="1800" b="1" dirty="0"/>
          </a:p>
        </p:txBody>
      </p:sp>
      <p:sp>
        <p:nvSpPr>
          <p:cNvPr id="176" name="TextBox 175"/>
          <p:cNvSpPr txBox="1"/>
          <p:nvPr/>
        </p:nvSpPr>
        <p:spPr>
          <a:xfrm>
            <a:off x="16260477" y="15204646"/>
            <a:ext cx="7170528" cy="636661"/>
          </a:xfrm>
          <a:prstGeom prst="rect">
            <a:avLst/>
          </a:prstGeom>
          <a:noFill/>
        </p:spPr>
        <p:txBody>
          <a:bodyPr wrap="square" lIns="0" rIns="0" rtlCol="0">
            <a:noAutofit/>
          </a:bodyPr>
          <a:lstStyle/>
          <a:p>
            <a:pPr algn="just"/>
            <a:r>
              <a:rPr lang="en-US" sz="1000" dirty="0" smtClean="0"/>
              <a:t>Representative data for </a:t>
            </a:r>
            <a:r>
              <a:rPr lang="en-US" sz="1000" dirty="0" err="1" smtClean="0"/>
              <a:t>rCV</a:t>
            </a:r>
            <a:r>
              <a:rPr lang="en-US" sz="1000" dirty="0" smtClean="0"/>
              <a:t> values for the brightest peak from both QC methods. For all 4 </a:t>
            </a:r>
            <a:r>
              <a:rPr lang="en-US" sz="1000" dirty="0" err="1" smtClean="0"/>
              <a:t>Fortessas</a:t>
            </a:r>
            <a:r>
              <a:rPr lang="en-US" sz="1000" dirty="0" smtClean="0"/>
              <a:t>, both QC methods exhibit minimal </a:t>
            </a:r>
            <a:r>
              <a:rPr lang="en-US" sz="1000" dirty="0" err="1" smtClean="0"/>
              <a:t>rCV</a:t>
            </a:r>
            <a:r>
              <a:rPr lang="en-US" sz="1000" dirty="0" smtClean="0"/>
              <a:t> variations across 5 days</a:t>
            </a:r>
            <a:r>
              <a:rPr lang="en-US" sz="1000" dirty="0" smtClean="0"/>
              <a:t>. </a:t>
            </a:r>
            <a:r>
              <a:rPr lang="en-US" sz="1000" dirty="0" smtClean="0"/>
              <a:t>Instruments will pass QC if </a:t>
            </a:r>
            <a:r>
              <a:rPr lang="en-US" sz="1000" dirty="0" err="1" smtClean="0"/>
              <a:t>rCV</a:t>
            </a:r>
            <a:r>
              <a:rPr lang="en-US" sz="1000" dirty="0" smtClean="0"/>
              <a:t> </a:t>
            </a:r>
            <a:r>
              <a:rPr lang="en-US" sz="1000" smtClean="0"/>
              <a:t>is within 6%. </a:t>
            </a:r>
            <a:r>
              <a:rPr lang="en-US" sz="1000" smtClean="0"/>
              <a:t>*</a:t>
            </a:r>
            <a:r>
              <a:rPr lang="en-US" sz="1000" dirty="0" smtClean="0"/>
              <a:t>Peak 3 was used for BUV395’s brightest peak for 8 PK RB as peaks 1 and 2 are not well separated.</a:t>
            </a:r>
            <a:endParaRPr lang="en-US" sz="1000" dirty="0"/>
          </a:p>
        </p:txBody>
      </p:sp>
      <p:sp>
        <p:nvSpPr>
          <p:cNvPr id="179" name="TextBox 178"/>
          <p:cNvSpPr txBox="1"/>
          <p:nvPr/>
        </p:nvSpPr>
        <p:spPr>
          <a:xfrm>
            <a:off x="23811734" y="2218093"/>
            <a:ext cx="6938090" cy="461665"/>
          </a:xfrm>
          <a:prstGeom prst="rect">
            <a:avLst/>
          </a:prstGeom>
          <a:noFill/>
        </p:spPr>
        <p:txBody>
          <a:bodyPr wrap="square" lIns="0" rIns="0" rtlCol="0">
            <a:noAutofit/>
          </a:bodyPr>
          <a:lstStyle/>
          <a:p>
            <a:r>
              <a:rPr lang="en-US" sz="1800" b="1" dirty="0" smtClean="0"/>
              <a:t>Figure 5: Stain Index Calculation for Fortessa-1</a:t>
            </a:r>
            <a:endParaRPr lang="en-US" sz="1800" b="1" dirty="0"/>
          </a:p>
        </p:txBody>
      </p:sp>
      <p:pic>
        <p:nvPicPr>
          <p:cNvPr id="73" name="Picture 7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148989" y="11447898"/>
            <a:ext cx="7589520" cy="3817898"/>
          </a:xfrm>
          <a:prstGeom prst="rect">
            <a:avLst/>
          </a:prstGeom>
        </p:spPr>
      </p:pic>
      <p:sp>
        <p:nvSpPr>
          <p:cNvPr id="74" name="TextBox 73"/>
          <p:cNvSpPr txBox="1"/>
          <p:nvPr/>
        </p:nvSpPr>
        <p:spPr>
          <a:xfrm>
            <a:off x="19659600" y="11594902"/>
            <a:ext cx="1013637" cy="400110"/>
          </a:xfrm>
          <a:prstGeom prst="rect">
            <a:avLst/>
          </a:prstGeom>
          <a:noFill/>
        </p:spPr>
        <p:txBody>
          <a:bodyPr wrap="square" rtlCol="0">
            <a:spAutoFit/>
          </a:bodyPr>
          <a:lstStyle/>
          <a:p>
            <a:r>
              <a:rPr lang="en-US" sz="2000" dirty="0"/>
              <a:t>*</a:t>
            </a:r>
          </a:p>
        </p:txBody>
      </p:sp>
      <p:grpSp>
        <p:nvGrpSpPr>
          <p:cNvPr id="86" name="Group 85"/>
          <p:cNvGrpSpPr/>
          <p:nvPr/>
        </p:nvGrpSpPr>
        <p:grpSpPr>
          <a:xfrm>
            <a:off x="20054171" y="2609725"/>
            <a:ext cx="10633698" cy="3114975"/>
            <a:chOff x="20054171" y="3018209"/>
            <a:chExt cx="10633698" cy="3114975"/>
          </a:xfrm>
        </p:grpSpPr>
        <mc:AlternateContent xmlns:mc="http://schemas.openxmlformats.org/markup-compatibility/2006" xmlns:a14="http://schemas.microsoft.com/office/drawing/2010/main">
          <mc:Choice Requires="a14">
            <p:sp>
              <p:nvSpPr>
                <p:cNvPr id="200" name="Rectangle 199"/>
                <p:cNvSpPr/>
                <p:nvPr/>
              </p:nvSpPr>
              <p:spPr>
                <a:xfrm>
                  <a:off x="20574000" y="3018209"/>
                  <a:ext cx="10113869" cy="590675"/>
                </a:xfrm>
                <a:prstGeom prst="rect">
                  <a:avLst/>
                </a:prstGeom>
              </p:spPr>
              <p:txBody>
                <a:bodyPr wrap="square">
                  <a:spAutoFit/>
                </a:bodyPr>
                <a:lstStyle/>
                <a:p>
                  <a:pPr defTabSz="2926080"/>
                  <a14:m>
                    <m:oMathPara xmlns:m="http://schemas.openxmlformats.org/officeDocument/2006/math">
                      <m:oMathParaPr>
                        <m:jc m:val="centerGroup"/>
                      </m:oMathParaPr>
                      <m:oMath xmlns:m="http://schemas.openxmlformats.org/officeDocument/2006/math">
                        <m:r>
                          <m:rPr>
                            <m:nor/>
                          </m:rPr>
                          <a:rPr lang="en-US" sz="1600" dirty="0" smtClean="0">
                            <a:solidFill>
                              <a:srgbClr val="000000"/>
                            </a:solidFill>
                          </a:rPr>
                          <m:t>Stain</m:t>
                        </m:r>
                        <m:r>
                          <m:rPr>
                            <m:nor/>
                          </m:rPr>
                          <a:rPr lang="en-US" sz="1600" dirty="0" smtClean="0">
                            <a:solidFill>
                              <a:srgbClr val="000000"/>
                            </a:solidFill>
                          </a:rPr>
                          <m:t> </m:t>
                        </m:r>
                        <m:r>
                          <m:rPr>
                            <m:nor/>
                          </m:rPr>
                          <a:rPr lang="en-US" sz="1600" dirty="0" smtClean="0">
                            <a:solidFill>
                              <a:srgbClr val="000000"/>
                            </a:solidFill>
                          </a:rPr>
                          <m:t>Index</m:t>
                        </m:r>
                        <m:r>
                          <m:rPr>
                            <m:nor/>
                          </m:rPr>
                          <a:rPr lang="en-US" sz="1600" dirty="0" smtClean="0">
                            <a:solidFill>
                              <a:srgbClr val="000000"/>
                            </a:solidFill>
                          </a:rPr>
                          <m:t> (</m:t>
                        </m:r>
                        <m:r>
                          <m:rPr>
                            <m:nor/>
                          </m:rPr>
                          <a:rPr lang="en-US" sz="1600" dirty="0" smtClean="0">
                            <a:solidFill>
                              <a:srgbClr val="000000"/>
                            </a:solidFill>
                          </a:rPr>
                          <m:t>SI</m:t>
                        </m:r>
                        <m:r>
                          <m:rPr>
                            <m:nor/>
                          </m:rPr>
                          <a:rPr lang="en-US" sz="1600" dirty="0" smtClean="0">
                            <a:solidFill>
                              <a:srgbClr val="000000"/>
                            </a:solidFill>
                          </a:rPr>
                          <m:t>) = </m:t>
                        </m:r>
                        <m:r>
                          <a:rPr lang="en-US" sz="1600" b="0" i="1" dirty="0" smtClean="0">
                            <a:solidFill>
                              <a:srgbClr val="000000"/>
                            </a:solidFill>
                            <a:latin typeface="Cambria Math" panose="02040503050406030204" pitchFamily="18" charset="0"/>
                          </a:rPr>
                          <m:t> </m:t>
                        </m:r>
                        <m:f>
                          <m:fPr>
                            <m:ctrlPr>
                              <a:rPr lang="en-US" sz="1600" i="1">
                                <a:solidFill>
                                  <a:srgbClr val="000000"/>
                                </a:solidFill>
                                <a:latin typeface="Cambria Math" panose="02040503050406030204" pitchFamily="18" charset="0"/>
                              </a:rPr>
                            </m:ctrlPr>
                          </m:fPr>
                          <m:num>
                            <m:r>
                              <m:rPr>
                                <m:nor/>
                              </m:rPr>
                              <a:rPr lang="en-US" sz="1600" dirty="0">
                                <a:solidFill>
                                  <a:srgbClr val="000000"/>
                                </a:solidFill>
                              </a:rPr>
                              <m:t>MFI</m:t>
                            </m:r>
                            <m:r>
                              <m:rPr>
                                <m:nor/>
                              </m:rPr>
                              <a:rPr lang="en-US" sz="1600" baseline="30000" dirty="0" smtClean="0">
                                <a:solidFill>
                                  <a:srgbClr val="000000"/>
                                </a:solidFill>
                              </a:rPr>
                              <m:t>P</m:t>
                            </m:r>
                            <m:r>
                              <m:rPr>
                                <m:nor/>
                              </m:rPr>
                              <a:rPr lang="en-US" sz="1600" b="0" i="0" baseline="30000" dirty="0" smtClean="0">
                                <a:solidFill>
                                  <a:srgbClr val="000000"/>
                                </a:solidFill>
                              </a:rPr>
                              <m:t>os</m:t>
                            </m:r>
                            <m:r>
                              <m:rPr>
                                <m:nor/>
                              </m:rPr>
                              <a:rPr lang="en-US" sz="1600" dirty="0">
                                <a:solidFill>
                                  <a:srgbClr val="000000"/>
                                </a:solidFill>
                              </a:rPr>
                              <m:t>  – </m:t>
                            </m:r>
                            <m:r>
                              <m:rPr>
                                <m:nor/>
                              </m:rPr>
                              <a:rPr lang="en-US" sz="1600" dirty="0">
                                <a:solidFill>
                                  <a:srgbClr val="000000"/>
                                </a:solidFill>
                              </a:rPr>
                              <m:t>MFI</m:t>
                            </m:r>
                            <m:r>
                              <m:rPr>
                                <m:nor/>
                              </m:rPr>
                              <a:rPr lang="en-US" sz="1600" baseline="30000" dirty="0">
                                <a:solidFill>
                                  <a:srgbClr val="000000"/>
                                </a:solidFill>
                              </a:rPr>
                              <m:t> </m:t>
                            </m:r>
                            <m:r>
                              <m:rPr>
                                <m:nor/>
                              </m:rPr>
                              <a:rPr lang="en-US" sz="1600" b="0" i="0" baseline="30000" dirty="0" smtClean="0">
                                <a:solidFill>
                                  <a:srgbClr val="000000"/>
                                </a:solidFill>
                              </a:rPr>
                              <m:t>Neg</m:t>
                            </m:r>
                          </m:num>
                          <m:den>
                            <m:r>
                              <m:rPr>
                                <m:nor/>
                              </m:rPr>
                              <a:rPr lang="en-US" sz="1600" dirty="0">
                                <a:solidFill>
                                  <a:srgbClr val="000000"/>
                                </a:solidFill>
                              </a:rPr>
                              <m:t>2 </m:t>
                            </m:r>
                            <m:r>
                              <m:rPr>
                                <m:nor/>
                              </m:rPr>
                              <a:rPr lang="en-US" sz="1600" dirty="0">
                                <a:solidFill>
                                  <a:srgbClr val="000000"/>
                                </a:solidFill>
                              </a:rPr>
                              <m:t>x</m:t>
                            </m:r>
                            <m:r>
                              <m:rPr>
                                <m:nor/>
                              </m:rPr>
                              <a:rPr lang="en-US" sz="1600" dirty="0">
                                <a:solidFill>
                                  <a:srgbClr val="000000"/>
                                </a:solidFill>
                              </a:rPr>
                              <m:t> </m:t>
                            </m:r>
                            <m:r>
                              <m:rPr>
                                <m:nor/>
                              </m:rPr>
                              <a:rPr lang="en-US" sz="1600" dirty="0">
                                <a:solidFill>
                                  <a:srgbClr val="000000"/>
                                </a:solidFill>
                              </a:rPr>
                              <m:t>rSD</m:t>
                            </m:r>
                            <m:r>
                              <m:rPr>
                                <m:nor/>
                              </m:rPr>
                              <a:rPr lang="en-US" sz="1600" baseline="30000" dirty="0">
                                <a:solidFill>
                                  <a:srgbClr val="000000"/>
                                </a:solidFill>
                              </a:rPr>
                              <m:t> </m:t>
                            </m:r>
                            <m:r>
                              <m:rPr>
                                <m:nor/>
                              </m:rPr>
                              <a:rPr lang="en-US" sz="1600" b="0" i="0" baseline="30000" dirty="0" smtClean="0">
                                <a:solidFill>
                                  <a:srgbClr val="000000"/>
                                </a:solidFill>
                              </a:rPr>
                              <m:t>Neg</m:t>
                            </m:r>
                          </m:den>
                        </m:f>
                      </m:oMath>
                    </m:oMathPara>
                  </a14:m>
                  <a:endParaRPr lang="en-US" sz="1600" dirty="0"/>
                </a:p>
              </p:txBody>
            </p:sp>
          </mc:Choice>
          <mc:Fallback xmlns="">
            <p:sp>
              <p:nvSpPr>
                <p:cNvPr id="200" name="Rectangle 199"/>
                <p:cNvSpPr>
                  <a:spLocks noRot="1" noChangeAspect="1" noMove="1" noResize="1" noEditPoints="1" noAdjustHandles="1" noChangeArrowheads="1" noChangeShapeType="1" noTextEdit="1"/>
                </p:cNvSpPr>
                <p:nvPr/>
              </p:nvSpPr>
              <p:spPr>
                <a:xfrm>
                  <a:off x="20574000" y="3018209"/>
                  <a:ext cx="10113869" cy="590675"/>
                </a:xfrm>
                <a:prstGeom prst="rect">
                  <a:avLst/>
                </a:prstGeom>
                <a:blipFill>
                  <a:blip r:embed="rId23"/>
                  <a:stretch>
                    <a:fillRect/>
                  </a:stretch>
                </a:blipFill>
              </p:spPr>
              <p:txBody>
                <a:bodyPr/>
                <a:lstStyle/>
                <a:p>
                  <a:r>
                    <a:rPr lang="en-US">
                      <a:noFill/>
                    </a:rPr>
                    <a:t> </a:t>
                  </a:r>
                </a:p>
              </p:txBody>
            </p:sp>
          </mc:Fallback>
        </mc:AlternateContent>
        <p:grpSp>
          <p:nvGrpSpPr>
            <p:cNvPr id="201" name="Group 200"/>
            <p:cNvGrpSpPr/>
            <p:nvPr/>
          </p:nvGrpSpPr>
          <p:grpSpPr>
            <a:xfrm>
              <a:off x="23699409" y="3581193"/>
              <a:ext cx="4348681" cy="2551991"/>
              <a:chOff x="14706602" y="5368312"/>
              <a:chExt cx="4335748" cy="4421405"/>
            </a:xfrm>
          </p:grpSpPr>
          <p:pic>
            <p:nvPicPr>
              <p:cNvPr id="202" name="Picture 201"/>
              <p:cNvPicPr>
                <a:picLocks/>
              </p:cNvPicPr>
              <p:nvPr/>
            </p:nvPicPr>
            <p:blipFill>
              <a:blip r:embed="rId24"/>
              <a:stretch>
                <a:fillRect/>
              </a:stretch>
            </p:blipFill>
            <p:spPr>
              <a:xfrm>
                <a:off x="14706602" y="5368312"/>
                <a:ext cx="4271963" cy="4421405"/>
              </a:xfrm>
              <a:prstGeom prst="rect">
                <a:avLst/>
              </a:prstGeom>
            </p:spPr>
          </p:pic>
          <p:sp>
            <p:nvSpPr>
              <p:cNvPr id="203" name="Left-Right Arrow 202"/>
              <p:cNvSpPr/>
              <p:nvPr/>
            </p:nvSpPr>
            <p:spPr>
              <a:xfrm>
                <a:off x="17748950" y="7934905"/>
                <a:ext cx="853050" cy="228601"/>
              </a:xfrm>
              <a:prstGeom prst="leftRightArrow">
                <a:avLst/>
              </a:prstGeom>
              <a:solidFill>
                <a:srgbClr val="0460A9"/>
              </a:solidFill>
              <a:ln>
                <a:solidFill>
                  <a:srgbClr val="0460A9"/>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endParaRPr lang="en-US"/>
              </a:p>
            </p:txBody>
          </p:sp>
          <p:sp>
            <p:nvSpPr>
              <p:cNvPr id="204" name="TextBox 203"/>
              <p:cNvSpPr txBox="1"/>
              <p:nvPr/>
            </p:nvSpPr>
            <p:spPr>
              <a:xfrm>
                <a:off x="18280350" y="5801514"/>
                <a:ext cx="762000" cy="479910"/>
              </a:xfrm>
              <a:prstGeom prst="rect">
                <a:avLst/>
              </a:prstGeom>
              <a:noFill/>
            </p:spPr>
            <p:txBody>
              <a:bodyPr wrap="square" rtlCol="0">
                <a:spAutoFit/>
              </a:bodyPr>
              <a:lstStyle/>
              <a:p>
                <a:r>
                  <a:rPr lang="en-US" sz="1200" b="1" dirty="0" smtClean="0">
                    <a:solidFill>
                      <a:srgbClr val="0460A9"/>
                    </a:solidFill>
                  </a:rPr>
                  <a:t> Peak 1</a:t>
                </a:r>
                <a:endParaRPr lang="en-US" sz="1200" b="1" dirty="0">
                  <a:solidFill>
                    <a:srgbClr val="0460A9"/>
                  </a:solidFill>
                </a:endParaRPr>
              </a:p>
            </p:txBody>
          </p:sp>
          <p:sp>
            <p:nvSpPr>
              <p:cNvPr id="205" name="TextBox 204"/>
              <p:cNvSpPr txBox="1"/>
              <p:nvPr/>
            </p:nvSpPr>
            <p:spPr>
              <a:xfrm>
                <a:off x="17404849" y="5786107"/>
                <a:ext cx="685801" cy="479910"/>
              </a:xfrm>
              <a:prstGeom prst="rect">
                <a:avLst/>
              </a:prstGeom>
              <a:noFill/>
            </p:spPr>
            <p:txBody>
              <a:bodyPr wrap="square" rtlCol="0">
                <a:spAutoFit/>
              </a:bodyPr>
              <a:lstStyle/>
              <a:p>
                <a:r>
                  <a:rPr lang="en-US" sz="1200" b="1" dirty="0" smtClean="0">
                    <a:solidFill>
                      <a:srgbClr val="0460A9"/>
                    </a:solidFill>
                  </a:rPr>
                  <a:t>Peak 4</a:t>
                </a:r>
                <a:endParaRPr lang="en-US" sz="1200" b="1" dirty="0">
                  <a:solidFill>
                    <a:srgbClr val="0460A9"/>
                  </a:solidFill>
                </a:endParaRPr>
              </a:p>
            </p:txBody>
          </p:sp>
          <p:cxnSp>
            <p:nvCxnSpPr>
              <p:cNvPr id="206" name="Straight Arrow Connector 205"/>
              <p:cNvCxnSpPr/>
              <p:nvPr/>
            </p:nvCxnSpPr>
            <p:spPr>
              <a:xfrm flipH="1">
                <a:off x="17711073" y="6255209"/>
                <a:ext cx="77173" cy="501526"/>
              </a:xfrm>
              <a:prstGeom prst="straightConnector1">
                <a:avLst/>
              </a:prstGeom>
              <a:ln>
                <a:solidFill>
                  <a:srgbClr val="0460A9"/>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18661348" y="6238455"/>
                <a:ext cx="0" cy="534888"/>
              </a:xfrm>
              <a:prstGeom prst="straightConnector1">
                <a:avLst/>
              </a:prstGeom>
              <a:ln>
                <a:solidFill>
                  <a:srgbClr val="0460A9"/>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Rectangle 78"/>
                <p:cNvSpPr/>
                <p:nvPr/>
              </p:nvSpPr>
              <p:spPr>
                <a:xfrm>
                  <a:off x="20054171" y="4224877"/>
                  <a:ext cx="10113869" cy="505331"/>
                </a:xfrm>
                <a:prstGeom prst="rect">
                  <a:avLst/>
                </a:prstGeom>
              </p:spPr>
              <p:txBody>
                <a:bodyPr wrap="square">
                  <a:spAutoFit/>
                </a:bodyPr>
                <a:lstStyle/>
                <a:p>
                  <a:pPr defTabSz="2926080"/>
                  <a14:m>
                    <m:oMathPara xmlns:m="http://schemas.openxmlformats.org/officeDocument/2006/math">
                      <m:oMathParaPr>
                        <m:jc m:val="centerGroup"/>
                      </m:oMathParaPr>
                      <m:oMath xmlns:m="http://schemas.openxmlformats.org/officeDocument/2006/math">
                        <m:r>
                          <m:rPr>
                            <m:nor/>
                          </m:rPr>
                          <a:rPr lang="en-US" sz="1400" b="1" i="0" dirty="0" smtClean="0">
                            <a:solidFill>
                              <a:srgbClr val="000000"/>
                            </a:solidFill>
                          </a:rPr>
                          <m:t>SI</m:t>
                        </m:r>
                        <m:r>
                          <m:rPr>
                            <m:nor/>
                          </m:rPr>
                          <a:rPr lang="en-US" sz="1400" b="1" i="0" dirty="0" smtClean="0">
                            <a:solidFill>
                              <a:srgbClr val="000000"/>
                            </a:solidFill>
                          </a:rPr>
                          <m:t> = </m:t>
                        </m:r>
                        <m:r>
                          <a:rPr lang="en-US" sz="1400" b="1" i="1" dirty="0" smtClean="0">
                            <a:solidFill>
                              <a:srgbClr val="000000"/>
                            </a:solidFill>
                            <a:latin typeface="Cambria Math" panose="02040503050406030204" pitchFamily="18" charset="0"/>
                          </a:rPr>
                          <m:t> </m:t>
                        </m:r>
                        <m:f>
                          <m:fPr>
                            <m:ctrlPr>
                              <a:rPr lang="en-US" sz="1400" b="1" i="1">
                                <a:solidFill>
                                  <a:srgbClr val="000000"/>
                                </a:solidFill>
                                <a:latin typeface="Cambria Math" panose="02040503050406030204" pitchFamily="18" charset="0"/>
                              </a:rPr>
                            </m:ctrlPr>
                          </m:fPr>
                          <m:num>
                            <m:r>
                              <m:rPr>
                                <m:nor/>
                              </m:rPr>
                              <a:rPr lang="en-US" sz="1400" b="1" dirty="0">
                                <a:solidFill>
                                  <a:srgbClr val="000000"/>
                                </a:solidFill>
                              </a:rPr>
                              <m:t>MFI</m:t>
                            </m:r>
                            <m:r>
                              <m:rPr>
                                <m:nor/>
                              </m:rPr>
                              <a:rPr lang="en-US" sz="1400" b="1" baseline="30000" dirty="0">
                                <a:solidFill>
                                  <a:srgbClr val="000000"/>
                                </a:solidFill>
                              </a:rPr>
                              <m:t>Peak</m:t>
                            </m:r>
                            <m:r>
                              <m:rPr>
                                <m:nor/>
                              </m:rPr>
                              <a:rPr lang="en-US" sz="1400" b="1" dirty="0">
                                <a:solidFill>
                                  <a:srgbClr val="000000"/>
                                </a:solidFill>
                              </a:rPr>
                              <m:t> </m:t>
                            </m:r>
                            <m:r>
                              <m:rPr>
                                <m:nor/>
                              </m:rPr>
                              <a:rPr lang="en-US" sz="1400" b="1" baseline="30000" dirty="0">
                                <a:solidFill>
                                  <a:srgbClr val="000000"/>
                                </a:solidFill>
                              </a:rPr>
                              <m:t>1</m:t>
                            </m:r>
                            <m:r>
                              <m:rPr>
                                <m:nor/>
                              </m:rPr>
                              <a:rPr lang="en-US" sz="1400" b="1" dirty="0">
                                <a:solidFill>
                                  <a:srgbClr val="000000"/>
                                </a:solidFill>
                              </a:rPr>
                              <m:t>  – </m:t>
                            </m:r>
                            <m:r>
                              <m:rPr>
                                <m:nor/>
                              </m:rPr>
                              <a:rPr lang="en-US" sz="1400" b="1" dirty="0">
                                <a:solidFill>
                                  <a:srgbClr val="000000"/>
                                </a:solidFill>
                              </a:rPr>
                              <m:t>MFI</m:t>
                            </m:r>
                            <m:r>
                              <m:rPr>
                                <m:nor/>
                              </m:rPr>
                              <a:rPr lang="en-US" sz="1400" b="1" baseline="30000" dirty="0">
                                <a:solidFill>
                                  <a:srgbClr val="000000"/>
                                </a:solidFill>
                              </a:rPr>
                              <m:t> </m:t>
                            </m:r>
                            <m:r>
                              <m:rPr>
                                <m:nor/>
                              </m:rPr>
                              <a:rPr lang="en-US" sz="1400" b="1" i="0" baseline="30000" dirty="0" smtClean="0">
                                <a:solidFill>
                                  <a:srgbClr val="000000"/>
                                </a:solidFill>
                              </a:rPr>
                              <m:t>Peak</m:t>
                            </m:r>
                            <m:r>
                              <m:rPr>
                                <m:nor/>
                              </m:rPr>
                              <a:rPr lang="en-US" sz="1400" b="1" i="0" baseline="30000" dirty="0" smtClean="0">
                                <a:solidFill>
                                  <a:srgbClr val="000000"/>
                                </a:solidFill>
                              </a:rPr>
                              <m:t> 4</m:t>
                            </m:r>
                          </m:num>
                          <m:den>
                            <m:r>
                              <m:rPr>
                                <m:nor/>
                              </m:rPr>
                              <a:rPr lang="en-US" sz="1400" b="1" dirty="0">
                                <a:solidFill>
                                  <a:srgbClr val="000000"/>
                                </a:solidFill>
                              </a:rPr>
                              <m:t>2 </m:t>
                            </m:r>
                            <m:r>
                              <m:rPr>
                                <m:nor/>
                              </m:rPr>
                              <a:rPr lang="en-US" sz="1400" b="1" dirty="0">
                                <a:solidFill>
                                  <a:srgbClr val="000000"/>
                                </a:solidFill>
                              </a:rPr>
                              <m:t>x</m:t>
                            </m:r>
                            <m:r>
                              <m:rPr>
                                <m:nor/>
                              </m:rPr>
                              <a:rPr lang="en-US" sz="1400" b="1" dirty="0">
                                <a:solidFill>
                                  <a:srgbClr val="000000"/>
                                </a:solidFill>
                              </a:rPr>
                              <m:t> </m:t>
                            </m:r>
                            <m:r>
                              <m:rPr>
                                <m:nor/>
                              </m:rPr>
                              <a:rPr lang="en-US" sz="1400" b="1" dirty="0">
                                <a:solidFill>
                                  <a:srgbClr val="000000"/>
                                </a:solidFill>
                              </a:rPr>
                              <m:t>rSD</m:t>
                            </m:r>
                            <m:r>
                              <m:rPr>
                                <m:nor/>
                              </m:rPr>
                              <a:rPr lang="en-US" sz="1400" b="1" baseline="30000" dirty="0">
                                <a:solidFill>
                                  <a:srgbClr val="000000"/>
                                </a:solidFill>
                              </a:rPr>
                              <m:t> </m:t>
                            </m:r>
                            <m:r>
                              <m:rPr>
                                <m:nor/>
                              </m:rPr>
                              <a:rPr lang="en-US" sz="1400" b="1" i="0" baseline="30000" dirty="0" smtClean="0">
                                <a:solidFill>
                                  <a:srgbClr val="000000"/>
                                </a:solidFill>
                              </a:rPr>
                              <m:t>Peak</m:t>
                            </m:r>
                            <m:r>
                              <m:rPr>
                                <m:nor/>
                              </m:rPr>
                              <a:rPr lang="en-US" sz="1400" b="1" i="0" baseline="30000" dirty="0" smtClean="0">
                                <a:solidFill>
                                  <a:srgbClr val="000000"/>
                                </a:solidFill>
                              </a:rPr>
                              <m:t> 4</m:t>
                            </m:r>
                          </m:den>
                        </m:f>
                      </m:oMath>
                    </m:oMathPara>
                  </a14:m>
                  <a:endParaRPr lang="en-US" sz="1400" b="1" dirty="0"/>
                </a:p>
              </p:txBody>
            </p:sp>
          </mc:Choice>
          <mc:Fallback xmlns="">
            <p:sp>
              <p:nvSpPr>
                <p:cNvPr id="79" name="Rectangle 78"/>
                <p:cNvSpPr>
                  <a:spLocks noRot="1" noChangeAspect="1" noMove="1" noResize="1" noEditPoints="1" noAdjustHandles="1" noChangeArrowheads="1" noChangeShapeType="1" noTextEdit="1"/>
                </p:cNvSpPr>
                <p:nvPr/>
              </p:nvSpPr>
              <p:spPr>
                <a:xfrm>
                  <a:off x="20054171" y="4224877"/>
                  <a:ext cx="10113869" cy="505331"/>
                </a:xfrm>
                <a:prstGeom prst="rect">
                  <a:avLst/>
                </a:prstGeom>
                <a:blipFill>
                  <a:blip r:embed="rId70"/>
                  <a:stretch>
                    <a:fillRect b="-1205"/>
                  </a:stretch>
                </a:blipFill>
              </p:spPr>
              <p:txBody>
                <a:bodyPr/>
                <a:lstStyle/>
                <a:p>
                  <a:r>
                    <a:rPr lang="en-US">
                      <a:noFill/>
                    </a:rPr>
                    <a:t> </a:t>
                  </a:r>
                </a:p>
              </p:txBody>
            </p:sp>
          </mc:Fallback>
        </mc:AlternateContent>
      </p:grpSp>
      <p:pic>
        <p:nvPicPr>
          <p:cNvPr id="5" name="Picture 4"/>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28048088" y="2575477"/>
            <a:ext cx="3286485" cy="3286485"/>
          </a:xfrm>
          <a:prstGeom prst="rect">
            <a:avLst/>
          </a:prstGeom>
        </p:spPr>
      </p:pic>
      <p:pic>
        <p:nvPicPr>
          <p:cNvPr id="7" name="Picture 6"/>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16154624" y="2597733"/>
            <a:ext cx="7589520" cy="3794760"/>
          </a:xfrm>
          <a:prstGeom prst="rect">
            <a:avLst/>
          </a:prstGeom>
        </p:spPr>
      </p:pic>
      <p:pic>
        <p:nvPicPr>
          <p:cNvPr id="11" name="Picture 10"/>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16148989" y="6446230"/>
            <a:ext cx="7589520" cy="3794760"/>
          </a:xfrm>
          <a:prstGeom prst="rect">
            <a:avLst/>
          </a:prstGeom>
        </p:spPr>
      </p:pic>
      <p:sp>
        <p:nvSpPr>
          <p:cNvPr id="98" name="TextBox 97"/>
          <p:cNvSpPr txBox="1"/>
          <p:nvPr/>
        </p:nvSpPr>
        <p:spPr>
          <a:xfrm>
            <a:off x="31067837" y="5555423"/>
            <a:ext cx="249649" cy="338554"/>
          </a:xfrm>
          <a:prstGeom prst="rect">
            <a:avLst/>
          </a:prstGeom>
          <a:noFill/>
        </p:spPr>
        <p:txBody>
          <a:bodyPr wrap="square" rtlCol="0">
            <a:spAutoFit/>
          </a:bodyPr>
          <a:lstStyle/>
          <a:p>
            <a:r>
              <a:rPr lang="en-US" sz="1600" dirty="0"/>
              <a:t>*</a:t>
            </a:r>
          </a:p>
        </p:txBody>
      </p:sp>
    </p:spTree>
    <p:extLst>
      <p:ext uri="{BB962C8B-B14F-4D97-AF65-F5344CB8AC3E}">
        <p14:creationId xmlns:p14="http://schemas.microsoft.com/office/powerpoint/2010/main" val="385216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Novartis 2016">
  <a:themeElements>
    <a:clrScheme name="Custom 6">
      <a:dk1>
        <a:srgbClr val="000000"/>
      </a:dk1>
      <a:lt1>
        <a:srgbClr val="FFFFFF"/>
      </a:lt1>
      <a:dk2>
        <a:srgbClr val="9D9D9C"/>
      </a:dk2>
      <a:lt2>
        <a:srgbClr val="C6C6C6"/>
      </a:lt2>
      <a:accent1>
        <a:srgbClr val="023761"/>
      </a:accent1>
      <a:accent2>
        <a:srgbClr val="0460A9"/>
      </a:accent2>
      <a:accent3>
        <a:srgbClr val="5191DD"/>
      </a:accent3>
      <a:accent4>
        <a:srgbClr val="9ABFDC"/>
      </a:accent4>
      <a:accent5>
        <a:srgbClr val="C6C6C6"/>
      </a:accent5>
      <a:accent6>
        <a:srgbClr val="9D9D9C"/>
      </a:accent6>
      <a:hlink>
        <a:srgbClr val="000000"/>
      </a:hlink>
      <a:folHlink>
        <a:srgbClr val="9D9D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ovartis 2016">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accent1"/>
        </a:solidFill>
        <a:ln>
          <a:noFill/>
        </a:ln>
      </a:spPr>
      <a:bodyPr lIns="0" tIns="0" rIns="0" bIns="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C19B7BDB-81E6-4748-828F-5C5B12C9BF0B}" vid="{D724004F-CA97-47E7-9722-BAB7CE159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FD38A2DCC2F44B9753EDF65AC6B3CF" ma:contentTypeVersion="5" ma:contentTypeDescription="Create a new document." ma:contentTypeScope="" ma:versionID="92be29ecd1a36685f6b5e5a2788fbb7b">
  <xsd:schema xmlns:xsd="http://www.w3.org/2001/XMLSchema" xmlns:xs="http://www.w3.org/2001/XMLSchema" xmlns:p="http://schemas.microsoft.com/office/2006/metadata/properties" xmlns:ns2="6556715d-9550-49b4-be14-d552d9ba79c8" targetNamespace="http://schemas.microsoft.com/office/2006/metadata/properties" ma:root="true" ma:fieldsID="53b7be1f569cca18a054ba07d5fa8752" ns2:_="">
    <xsd:import namespace="6556715d-9550-49b4-be14-d552d9ba79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6715d-9550-49b4-be14-d552d9ba7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3FF950-4202-4074-882E-93BD3B85B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6715d-9550-49b4-be14-d552d9ba79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32A870-A39D-4983-8B16-3B73E881363C}">
  <ds:schemaRefs>
    <ds:schemaRef ds:uri="http://schemas.microsoft.com/sharepoint/v3/contenttype/forms"/>
  </ds:schemaRefs>
</ds:datastoreItem>
</file>

<file path=customXml/itemProps3.xml><?xml version="1.0" encoding="utf-8"?>
<ds:datastoreItem xmlns:ds="http://schemas.openxmlformats.org/officeDocument/2006/customXml" ds:itemID="{79699B1C-FED2-4C61-9EBD-58EF8611872C}">
  <ds:schemaRefs>
    <ds:schemaRef ds:uri="http://schemas.microsoft.com/office/2006/metadata/properties"/>
    <ds:schemaRef ds:uri="http://purl.org/dc/terms/"/>
    <ds:schemaRef ds:uri="http://schemas.openxmlformats.org/package/2006/metadata/core-properties"/>
    <ds:schemaRef ds:uri="6556715d-9550-49b4-be14-d552d9ba79c8"/>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1369</Words>
  <Application>Microsoft Office PowerPoint</Application>
  <PresentationFormat>Custom</PresentationFormat>
  <Paragraphs>172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Cambria Math</vt:lpstr>
      <vt:lpstr>Wingdings</vt:lpstr>
      <vt:lpstr>Novartis 2016</vt:lpstr>
      <vt:lpstr>PowerPoint Presentation</vt:lpstr>
    </vt:vector>
  </TitlesOfParts>
  <Company>Novartis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is Arial Black 32pt, 1 to 2 lines maximum</dc:title>
  <dc:creator>Lyons, Russette</dc:creator>
  <cp:lastModifiedBy>Francesca Abulencia</cp:lastModifiedBy>
  <cp:revision>276</cp:revision>
  <cp:lastPrinted>2017-09-27T16:10:53Z</cp:lastPrinted>
  <dcterms:created xsi:type="dcterms:W3CDTF">2020-05-20T14:33:22Z</dcterms:created>
  <dcterms:modified xsi:type="dcterms:W3CDTF">2021-08-11T12:52:09Z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erName">
    <vt:lpwstr/>
  </property>
  <property fmtid="{D5CDD505-2E9C-101B-9397-08002B2CF9AE}" pid="3" name="ConfidentialityLevel">
    <vt:lpwstr>None (no value displayed on slides)</vt:lpwstr>
  </property>
  <property fmtid="{D5CDD505-2E9C-101B-9397-08002B2CF9AE}" pid="4" name="HideFooter">
    <vt:bool>false</vt:bool>
  </property>
  <property fmtid="{D5CDD505-2E9C-101B-9397-08002B2CF9AE}" pid="5" name="ContentTypeId">
    <vt:lpwstr>0x0101004FFD38A2DCC2F44B9753EDF65AC6B3CF</vt:lpwstr>
  </property>
  <property fmtid="{D5CDD505-2E9C-101B-9397-08002B2CF9AE}" pid="6" name="MSIP_Label_4929bff8-5b33-42aa-95d2-28f72e792cb0_Enabled">
    <vt:lpwstr>true</vt:lpwstr>
  </property>
  <property fmtid="{D5CDD505-2E9C-101B-9397-08002B2CF9AE}" pid="7" name="MSIP_Label_4929bff8-5b33-42aa-95d2-28f72e792cb0_SetDate">
    <vt:lpwstr>2021-06-24T20:36:24Z</vt:lpwstr>
  </property>
  <property fmtid="{D5CDD505-2E9C-101B-9397-08002B2CF9AE}" pid="8" name="MSIP_Label_4929bff8-5b33-42aa-95d2-28f72e792cb0_Method">
    <vt:lpwstr>Standard</vt:lpwstr>
  </property>
  <property fmtid="{D5CDD505-2E9C-101B-9397-08002B2CF9AE}" pid="9" name="MSIP_Label_4929bff8-5b33-42aa-95d2-28f72e792cb0_Name">
    <vt:lpwstr>Internal</vt:lpwstr>
  </property>
  <property fmtid="{D5CDD505-2E9C-101B-9397-08002B2CF9AE}" pid="10" name="MSIP_Label_4929bff8-5b33-42aa-95d2-28f72e792cb0_SiteId">
    <vt:lpwstr>f35a6974-607f-47d4-82d7-ff31d7dc53a5</vt:lpwstr>
  </property>
  <property fmtid="{D5CDD505-2E9C-101B-9397-08002B2CF9AE}" pid="11" name="MSIP_Label_4929bff8-5b33-42aa-95d2-28f72e792cb0_ActionId">
    <vt:lpwstr>8fc4284e-e2fc-483d-8fb2-6ff43bc998c3</vt:lpwstr>
  </property>
  <property fmtid="{D5CDD505-2E9C-101B-9397-08002B2CF9AE}" pid="12" name="MSIP_Label_4929bff8-5b33-42aa-95d2-28f72e792cb0_ContentBits">
    <vt:lpwstr>0</vt:lpwstr>
  </property>
</Properties>
</file>