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80" r:id="rId3"/>
    <p:sldId id="281" r:id="rId4"/>
    <p:sldId id="282" r:id="rId5"/>
    <p:sldId id="284" r:id="rId6"/>
    <p:sldId id="283" r:id="rId7"/>
    <p:sldId id="262" r:id="rId8"/>
    <p:sldId id="265" r:id="rId9"/>
    <p:sldId id="266" r:id="rId10"/>
    <p:sldId id="285" r:id="rId11"/>
    <p:sldId id="267" r:id="rId12"/>
    <p:sldId id="272" r:id="rId13"/>
    <p:sldId id="268" r:id="rId14"/>
    <p:sldId id="273" r:id="rId15"/>
    <p:sldId id="274" r:id="rId16"/>
    <p:sldId id="276" r:id="rId17"/>
    <p:sldId id="278" r:id="rId18"/>
    <p:sldId id="277" r:id="rId19"/>
    <p:sldId id="287" r:id="rId20"/>
    <p:sldId id="261" r:id="rId21"/>
    <p:sldId id="289" r:id="rId22"/>
    <p:sldId id="29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12:48:28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90,'28'0,"0"1,-1 1,33 7,-16-1,1-2,52 1,93-8,-68-1,161 2,-362-1,-96 3,160 0,0 1,0 0,1 1,-22 9,19-6,0-1,-31 6,-69 6,-129 2,319-21,-1-3,87-16,-130 12,0-1,0-2,-1-1,39-22,-25 10,-30 16,0 1,1 0,-1 1,1 0,0 1,1 1,-1 0,18-3,12 5,-470 4,409-3,0-1,0 0,-23-7,20 4,-39-5,-263 8,190 4,150-3,1 2,-1 0,26 6,-34-5,0 1,-1 0,0 1,0-1,0 1,0 1,0 0,13 10,22 30,-33-33,0-2,0 1,21 15,-27-24,0 1,-1-1,1 0,0 0,0-1,0 1,0-1,0 0,1 0,-1 0,0-1,0 0,1 1,-1-1,0-1,1 1,4-2,26-7,41-17,0 0,203-56,-253 74,1 1,0 1,43-4,-61 10,1 0,-1 0,0 1,1 0,-1 0,0 1,0 0,0 1,0 0,0 1,-1-1,1 2,-1-1,8 7,-14-11,-1 1,0 0,1 0,-1 0,0 1,0-1,1 0,-1 0,0 1,0-1,-1 0,1 1,0-1,0 1,0 3,-1-5,0 1,0 0,0-1,0 1,0 0,0-1,0 1,-1 0,1-1,0 1,0 0,-1-1,1 1,-1-1,1 1,0-1,-1 1,1-1,-1 1,1-1,-1 1,1-1,-1 1,0-1,0 1,-3 0,0 1,0-1,1 0,-1 0,0 0,0 0,0-1,0 0,0 0,0 0,-7-1,-27-5,-20-3,-76-2,40 12,-57-2,79-12,53 8,-1 1,-21-1,-176 3,158 3,53 2,13 2,14 4,-9-6,257 77,-253-75,0-1,1 0,-1-1,1-1,-1-1,1 0,31-3,-25 0,0-2,0 0,0-2,-1-1,22-9,-28 11,-1 0,1 1,0 0,0 1,26-1,-10 3,58 6,-88-5,1 0,-1 0,0 1,0-1,0 0,0 1,0 0,0-1,0 1,0 0,0 0,-1 0,1 0,0 0,0 1,-1-1,1 0,-1 1,1-1,-1 1,0 0,1-1,-1 1,0 0,1 2,-2-2,0 0,1 0,-1 1,-1-1,1 0,0 0,0 0,-1 0,1 0,-1 0,0 0,1 0,-1 0,0 0,0 0,0 0,-1 0,1-1,0 1,-1 0,1-1,-1 0,1 1,-4 1,-2 3,-1-1,1-1,-1 1,0-2,0 1,-1-1,1 0,-1 0,1-1,-1 0,-14 0,-12 1,-58-5,45 0,29 0,0 0,-35-9,33 5,-42-4,-52 9,90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3EF2-E467-45BA-9205-8DB59195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AB31-F130-469C-B4E8-EC8694AE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187A-5A49-4510-B520-59EA26FF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D662-5D0D-4569-BFFE-4D4E8A60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DB18-5AE3-44F3-AB9B-317391C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35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C004-9DCF-4183-A576-589B48D0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ACF8-B05D-4A83-B9C1-A6395724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E4F8-BB7F-43BA-86A3-B4DEEB3E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A0D4-30D7-43C9-A63B-A9000EAA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F235-B69F-4663-957A-ED2CFC59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73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0A684-1045-40F7-A3CE-71F54EACC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9CE82-2E68-4868-828E-1D754FAD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D5B4-13C1-443B-82BD-0C2EBB8A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4E06-E250-4EA1-8D00-D07AD9A8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6715-8B8A-4082-9150-113C25F2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62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B7C1-AA40-45C9-8FE7-81DE1E02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98E3-2103-4C23-98ED-E9FC5CD9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3C8E-F7BC-45AB-B4F1-7D4FD2F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D6C8-EEDE-472E-9DD3-B0E7FFAA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5B25-19BF-4ABB-A3E6-44DF76D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9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635-21A4-49EE-9BB3-8264C318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BF76-B878-40F1-B980-29EA71F5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4418-ED8F-4320-8B7C-C091AC92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0359-E111-42CD-B810-80B2A21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08A-EBC3-492B-ABC3-7DA2ADA4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3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3F87-421A-4D72-9792-EEAFB773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EA6C-394C-4020-83CC-9C62DD9A5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6AE9-3A76-47EE-9772-BD335129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F8F0-D03C-4463-93CF-657D4415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2DE9-4820-456E-A3FB-1FFACEDE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BBBB0-B721-4073-9D05-82432F25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60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A370-5F62-49E1-9D3B-AC8EA73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D937-DF1F-43E8-950A-B98614A8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B9F5-CABA-4C6F-8A01-EA9E5D38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69219-6B3B-4251-972F-94685259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02F9F-631D-4D70-8608-47EE77CA2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DDF6F-7105-4908-9CA8-A3F0D536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7E875-7485-406E-B6A1-B3D83A26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7C7A-265B-4559-A4A1-B77CF223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60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0545-B354-415A-AC85-1E309FB2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3A045-DC9D-42D1-8213-DC6A9D2D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BEE5-821D-40C6-BFED-735C3C73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4142D-0405-42BA-8096-E539A83F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4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AB70C-69E0-44A6-A8E8-19EF0685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8B936-EE08-455F-B121-1D7D700E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FB34E-6EA6-408E-8867-3CCB3CC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3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DC01-365D-4B5C-BEED-9CC6CBC2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DA5B-A42C-46D2-B829-133789C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4B1E9-C6B5-4F86-A2F5-15B98A2D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A4E5-8E81-43DB-B6D2-6B6009A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36BE-D225-4B23-A481-AECC1CBA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2B081-D2B7-4EEE-B4E8-074673A7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61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C1B0-2216-46BF-ABBD-4C1900F1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F7225-4C40-4F72-94CB-D645616C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5ED5-6D92-4C00-81FA-B05ABF1AE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1028C-106D-4A50-B3E0-88AFF1C0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C402-19AA-4895-9FC1-E955C281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DC70-3A21-4D85-8974-FE5F5631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89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0F21-6A46-4839-B6DA-D9090132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00F9-58DD-4573-97C9-5574391D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E5A3-C8EA-43D0-978A-1E14666E8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F164-070B-4337-A2CA-9AEA5CE901E4}" type="datetimeFigureOut">
              <a:rPr lang="en-ID" smtClean="0"/>
              <a:t>14/03/2021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5ACB-04B3-4AB2-AE08-0B03C318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36B8-C2D5-4922-AB0F-C628F724D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DCAE-E676-41CE-A84F-990E4D50C4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40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2E0A0-7D0C-41A0-8245-AB5AE591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605" y="794534"/>
            <a:ext cx="5170595" cy="4069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DCF6B-F614-4C3E-BE67-9FFC1133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252" y="5068614"/>
            <a:ext cx="2019300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ED649-C7A7-4384-93C9-2A83F6C5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428" y="794534"/>
            <a:ext cx="5572545" cy="4028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7A874-B8F3-45FC-AE7E-F3CD123F2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947" y="4884153"/>
            <a:ext cx="1566777" cy="15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1F9242F-2F91-432E-A82A-1831827D3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358" y="1027743"/>
            <a:ext cx="10613285" cy="48025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4DC223-660D-4986-B481-E46394AC27F4}"/>
              </a:ext>
            </a:extLst>
          </p:cNvPr>
          <p:cNvGrpSpPr/>
          <p:nvPr/>
        </p:nvGrpSpPr>
        <p:grpSpPr>
          <a:xfrm>
            <a:off x="3716231" y="1665886"/>
            <a:ext cx="7686411" cy="4040437"/>
            <a:chOff x="3716231" y="1665886"/>
            <a:chExt cx="7686411" cy="404043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772A7C-58DB-4638-B092-153E4D6A6B4B}"/>
                </a:ext>
              </a:extLst>
            </p:cNvPr>
            <p:cNvSpPr/>
            <p:nvPr/>
          </p:nvSpPr>
          <p:spPr>
            <a:xfrm>
              <a:off x="3716231" y="4708634"/>
              <a:ext cx="782198" cy="9976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D51CE7-8E76-4931-BA44-E01CF11E2672}"/>
                </a:ext>
              </a:extLst>
            </p:cNvPr>
            <p:cNvSpPr/>
            <p:nvPr/>
          </p:nvSpPr>
          <p:spPr>
            <a:xfrm>
              <a:off x="9940001" y="1665888"/>
              <a:ext cx="711975" cy="9976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CBA3D2-BDFB-46E2-9438-FDDCE8D3B549}"/>
                </a:ext>
              </a:extLst>
            </p:cNvPr>
            <p:cNvSpPr/>
            <p:nvPr/>
          </p:nvSpPr>
          <p:spPr>
            <a:xfrm>
              <a:off x="7363321" y="1665887"/>
              <a:ext cx="711976" cy="9976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DB835E-A7BD-4DB0-A2E3-64708A504A18}"/>
                </a:ext>
              </a:extLst>
            </p:cNvPr>
            <p:cNvSpPr/>
            <p:nvPr/>
          </p:nvSpPr>
          <p:spPr>
            <a:xfrm>
              <a:off x="10690667" y="1665886"/>
              <a:ext cx="711975" cy="997689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4DD88C-DE17-4714-8F62-C8AA21DEF377}"/>
                </a:ext>
              </a:extLst>
            </p:cNvPr>
            <p:cNvSpPr/>
            <p:nvPr/>
          </p:nvSpPr>
          <p:spPr>
            <a:xfrm>
              <a:off x="10689584" y="3014535"/>
              <a:ext cx="711976" cy="3258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0BD7D1C-108B-4917-B1FF-31DF195FADE0}"/>
                </a:ext>
              </a:extLst>
            </p:cNvPr>
            <p:cNvSpPr/>
            <p:nvPr/>
          </p:nvSpPr>
          <p:spPr>
            <a:xfrm>
              <a:off x="9940000" y="5047238"/>
              <a:ext cx="711976" cy="325823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B3658EE8-B267-4C83-850B-6C8C41B64350}"/>
              </a:ext>
            </a:extLst>
          </p:cNvPr>
          <p:cNvSpPr/>
          <p:nvPr/>
        </p:nvSpPr>
        <p:spPr>
          <a:xfrm>
            <a:off x="6036831" y="1665885"/>
            <a:ext cx="788276" cy="997689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10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7136E-310E-48DB-856D-080B9FE39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904" y="1240221"/>
            <a:ext cx="10053372" cy="44668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D772A7C-58DB-4638-B092-153E4D6A6B4B}"/>
              </a:ext>
            </a:extLst>
          </p:cNvPr>
          <p:cNvSpPr/>
          <p:nvPr/>
        </p:nvSpPr>
        <p:spPr>
          <a:xfrm>
            <a:off x="7487436" y="1810465"/>
            <a:ext cx="707928" cy="922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D51CE7-8E76-4931-BA44-E01CF11E2672}"/>
              </a:ext>
            </a:extLst>
          </p:cNvPr>
          <p:cNvSpPr/>
          <p:nvPr/>
        </p:nvSpPr>
        <p:spPr>
          <a:xfrm>
            <a:off x="10014684" y="1810465"/>
            <a:ext cx="580510" cy="1006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CBA3D2-BDFB-46E2-9438-FDDCE8D3B549}"/>
              </a:ext>
            </a:extLst>
          </p:cNvPr>
          <p:cNvSpPr/>
          <p:nvPr/>
        </p:nvSpPr>
        <p:spPr>
          <a:xfrm>
            <a:off x="4004441" y="2732692"/>
            <a:ext cx="1015482" cy="2974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DB835E-A7BD-4DB0-A2E3-64708A504A18}"/>
              </a:ext>
            </a:extLst>
          </p:cNvPr>
          <p:cNvSpPr/>
          <p:nvPr/>
        </p:nvSpPr>
        <p:spPr>
          <a:xfrm>
            <a:off x="10662877" y="2506057"/>
            <a:ext cx="641131" cy="294311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4DD88C-DE17-4714-8F62-C8AA21DEF377}"/>
              </a:ext>
            </a:extLst>
          </p:cNvPr>
          <p:cNvSpPr/>
          <p:nvPr/>
        </p:nvSpPr>
        <p:spPr>
          <a:xfrm>
            <a:off x="10627454" y="4984336"/>
            <a:ext cx="711976" cy="325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CAFB4-13F2-443E-A898-FA3EDEDE609D}"/>
              </a:ext>
            </a:extLst>
          </p:cNvPr>
          <p:cNvSpPr/>
          <p:nvPr/>
        </p:nvSpPr>
        <p:spPr>
          <a:xfrm>
            <a:off x="6096000" y="2769088"/>
            <a:ext cx="987971" cy="2938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76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5CBA3D2-BDFB-46E2-9438-FDDCE8D3B549}"/>
              </a:ext>
            </a:extLst>
          </p:cNvPr>
          <p:cNvSpPr/>
          <p:nvPr/>
        </p:nvSpPr>
        <p:spPr>
          <a:xfrm>
            <a:off x="7605059" y="2128343"/>
            <a:ext cx="711976" cy="9976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7C88-B4CC-43B3-86E7-81063555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0" y="1309571"/>
            <a:ext cx="10264340" cy="423885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1D51CE7-8E76-4931-BA44-E01CF11E2672}"/>
              </a:ext>
            </a:extLst>
          </p:cNvPr>
          <p:cNvSpPr/>
          <p:nvPr/>
        </p:nvSpPr>
        <p:spPr>
          <a:xfrm>
            <a:off x="3881015" y="5183268"/>
            <a:ext cx="701494" cy="3083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DB835E-A7BD-4DB0-A2E3-64708A504A18}"/>
              </a:ext>
            </a:extLst>
          </p:cNvPr>
          <p:cNvSpPr/>
          <p:nvPr/>
        </p:nvSpPr>
        <p:spPr>
          <a:xfrm>
            <a:off x="10568920" y="1881351"/>
            <a:ext cx="711975" cy="658252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348DF0-8DFE-4508-8734-824E099197CC}"/>
              </a:ext>
            </a:extLst>
          </p:cNvPr>
          <p:cNvSpPr/>
          <p:nvPr/>
        </p:nvSpPr>
        <p:spPr>
          <a:xfrm>
            <a:off x="10526676" y="5183268"/>
            <a:ext cx="701494" cy="3083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DAAAE9-B92D-46B8-BAD9-C9648EC5552B}"/>
              </a:ext>
            </a:extLst>
          </p:cNvPr>
          <p:cNvSpPr/>
          <p:nvPr/>
        </p:nvSpPr>
        <p:spPr>
          <a:xfrm>
            <a:off x="4697913" y="5183267"/>
            <a:ext cx="701494" cy="30830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63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1B57-A335-4592-9412-80A75606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41" y="2296959"/>
            <a:ext cx="4424430" cy="8323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ova" panose="020B0604020202020204" pitchFamily="34" charset="0"/>
              </a:rPr>
              <a:t>Insight</a:t>
            </a:r>
            <a:r>
              <a:rPr lang="en-US" sz="4000" dirty="0"/>
              <a:t>	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ADCE-38D0-41F5-9EC7-C9C025F6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64" y="3037490"/>
            <a:ext cx="10411542" cy="3725732"/>
          </a:xfrm>
          <a:solidFill>
            <a:schemeClr val="bg1"/>
          </a:solidFill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Rata-rata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pembelian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seluruh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barang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oleh orang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dengan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pendidikan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terakhir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`basic`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merupakan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yang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terendah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 </a:t>
            </a:r>
          </a:p>
          <a:p>
            <a:pPr lvl="1"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hipo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: Hal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ini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dikarenakan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rata-rata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penghasilan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`basic` paling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rendah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Pendapatan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terbesar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berasal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dari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orang yang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berstatus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`Married` </a:t>
            </a:r>
          </a:p>
          <a:p>
            <a:pPr lvl="1"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Hipo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: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hal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ini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dikarenakan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jumlah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orang yang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berstatuts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married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lebih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banyak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dibanding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yang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lainnya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Urutan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produk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paling `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banyak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`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dibeli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dalam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2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tahun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terakhir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1.Wine 2.Meat 3.Gold 4.fish 5.Sweet 6.Fruits</a:t>
            </a:r>
          </a:p>
          <a:p>
            <a:pPr>
              <a:lnSpc>
                <a:spcPct val="120000"/>
              </a:lnSpc>
            </a:pP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Orang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cenderung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lebih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memilih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daging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dibanding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ikan </a:t>
            </a:r>
          </a:p>
          <a:p>
            <a:pPr lvl="1"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Hipo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: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hal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ini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dikarenakan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mereka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membeli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daging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untuk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menemani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mereka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saat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minum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Wine</a:t>
            </a:r>
          </a:p>
          <a:p>
            <a:pPr>
              <a:lnSpc>
                <a:spcPct val="120000"/>
              </a:lnSpc>
            </a:pP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Orang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berpendidikan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basic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cenderung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lebih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banyak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membeli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Emas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dalam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2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tahun</a:t>
            </a:r>
            <a:endParaRPr lang="en-ID" sz="1500" spc="40" dirty="0">
              <a:latin typeface="Kozuka Gothic Pr6N L" panose="020B0200000000000000" pitchFamily="34" charset="-128"/>
              <a:ea typeface="Kozuka Gothic Pr6N L" panose="020B0200000000000000" pitchFamily="34" charset="-128"/>
              <a:cs typeface="Aldhabi" panose="020B0604020202020204" pitchFamily="2" charset="-78"/>
            </a:endParaRPr>
          </a:p>
          <a:p>
            <a:pPr lvl="1"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hipo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: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Mereka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membeli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emas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untuk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investasi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dan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mungkin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minim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informasi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mengenai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Financial Plan yang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baik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sehingga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mereka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cenderung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lebih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menghabiskan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uangnya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untuk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kebutuhan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sekunder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dibanding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pokok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Generasi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yang paling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banyak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memberi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keuntungan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dalam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2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tahun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terakhir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adalah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generasi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Boomers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disusul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dengan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Gen X,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lalu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Generasi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 </a:t>
            </a:r>
            <a:r>
              <a:rPr lang="en-ID" sz="1500" spc="40" dirty="0" err="1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Milenials</a:t>
            </a:r>
            <a:r>
              <a:rPr lang="en-ID" sz="1500" spc="40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ldhabi" panose="020B0604020202020204" pitchFamily="2" charset="-78"/>
              </a:rPr>
              <a:t>.</a:t>
            </a:r>
            <a:endParaRPr lang="en-ID" sz="1600" spc="40" dirty="0">
              <a:latin typeface="Kozuka Gothic Pr6N L" panose="020B0200000000000000" pitchFamily="34" charset="-128"/>
              <a:ea typeface="Kozuka Gothic Pr6N L" panose="020B0200000000000000" pitchFamily="34" charset="-128"/>
              <a:cs typeface="Aldhabi" panose="020B0604020202020204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65803-99A3-4543-BFD1-EEC1E4238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740" y="316578"/>
            <a:ext cx="9364520" cy="17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C26F-274C-4E8D-9E19-623D3F8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442545" cy="1325563"/>
          </a:xfrm>
        </p:spPr>
        <p:txBody>
          <a:bodyPr/>
          <a:lstStyle/>
          <a:p>
            <a:r>
              <a:rPr lang="en-US" dirty="0"/>
              <a:t>Goals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9F08-4990-4B52-B4AA-48DA54B1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151179" cy="435133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Ada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beberapa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goals yang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harus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dicapai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Meningkatkan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penjualan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product yang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memiliki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tingkat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penjualan</a:t>
            </a:r>
            <a:r>
              <a:rPr lang="en-US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US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rendah</a:t>
            </a:r>
            <a:endParaRPr lang="en-ID" sz="2000" spc="300" dirty="0">
              <a:latin typeface="DokChampa" panose="020B0502040204020203" pitchFamily="34" charset="-34"/>
              <a:cs typeface="DokChampa" panose="020B0502040204020203" pitchFamily="34" charset="-34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Meningkatkan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angka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transaksi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yang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dilakukan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oleh member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berlatar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belakang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basic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atau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yang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memiliki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income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dibawah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rata-rata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Meningkatkan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jumlah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pendaftar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baru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(member)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dari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tahun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sebelumnya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terutama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dari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generasi</a:t>
            </a:r>
            <a:r>
              <a:rPr lang="en-ID" sz="2000" spc="300" dirty="0"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n-ID" sz="2000" spc="300" dirty="0" err="1">
                <a:latin typeface="DokChampa" panose="020B0502040204020203" pitchFamily="34" charset="-34"/>
                <a:cs typeface="DokChampa" panose="020B0502040204020203" pitchFamily="34" charset="-34"/>
              </a:rPr>
              <a:t>Millenials</a:t>
            </a:r>
            <a:endParaRPr lang="en-ID" sz="2000" spc="300" dirty="0">
              <a:latin typeface="DokChampa" panose="020B0502040204020203" pitchFamily="34" charset="-34"/>
              <a:cs typeface="DokChampa" panose="020B0502040204020203" pitchFamily="34" charset="-34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spc="300" dirty="0"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33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E217E-0616-431A-8241-A220EB4B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4" y="525772"/>
            <a:ext cx="5101757" cy="339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80E5D-64C5-48B9-879D-9FFA8879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134" y="824459"/>
            <a:ext cx="1115810" cy="1854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4798BA-461C-49FD-B6F0-4D5956EEE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5" y="472639"/>
            <a:ext cx="5322584" cy="3896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2C24A-1BCF-4E40-8310-00B895DC1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4279" y="811891"/>
            <a:ext cx="1819275" cy="186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E3FE2C-64CE-458A-B380-353647D7B2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317" y="4165501"/>
            <a:ext cx="3058338" cy="2154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CCDB8-177B-4C6C-84AD-BBA924660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07" y="4177302"/>
            <a:ext cx="2571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6B55CA-D360-47D9-86DF-4F63F560B06E}"/>
              </a:ext>
            </a:extLst>
          </p:cNvPr>
          <p:cNvSpPr txBox="1">
            <a:spLocks/>
          </p:cNvSpPr>
          <p:nvPr/>
        </p:nvSpPr>
        <p:spPr>
          <a:xfrm>
            <a:off x="554421" y="1314115"/>
            <a:ext cx="2125719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  <a:endParaRPr lang="en-ID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8AE705-DF1A-45E9-9940-344869C79771}"/>
              </a:ext>
            </a:extLst>
          </p:cNvPr>
          <p:cNvSpPr txBox="1">
            <a:spLocks/>
          </p:cNvSpPr>
          <p:nvPr/>
        </p:nvSpPr>
        <p:spPr>
          <a:xfrm>
            <a:off x="554421" y="2000024"/>
            <a:ext cx="6498020" cy="27494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Grafik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data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sebelumnya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menunjukkan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bahwa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masih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kurangnya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minat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member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terhadap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campaign yang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diadakan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oleh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perusahaan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. Hal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ini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bisa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disebabkan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oleh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beberapa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factor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yaitu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, campaign yang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kurang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tepat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sasaran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dan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mungkin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campaign yang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kurang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menarik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perhatian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D" sz="2000" dirty="0">
              <a:latin typeface="-apple-system"/>
            </a:endParaRPr>
          </a:p>
          <a:p>
            <a:pPr algn="just"/>
            <a:endParaRPr lang="en-ID" sz="2000" dirty="0">
              <a:latin typeface="-apple-system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D429ED-AF84-428E-B12F-606F1AB1CFC1}"/>
              </a:ext>
            </a:extLst>
          </p:cNvPr>
          <p:cNvSpPr txBox="1">
            <a:spLocks/>
          </p:cNvSpPr>
          <p:nvPr/>
        </p:nvSpPr>
        <p:spPr>
          <a:xfrm>
            <a:off x="554421" y="4187011"/>
            <a:ext cx="1841938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Goals</a:t>
            </a:r>
            <a:endParaRPr lang="en-ID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7C3B068-1845-4A56-9B68-E79365CE3A30}"/>
              </a:ext>
            </a:extLst>
          </p:cNvPr>
          <p:cNvSpPr txBox="1">
            <a:spLocks/>
          </p:cNvSpPr>
          <p:nvPr/>
        </p:nvSpPr>
        <p:spPr>
          <a:xfrm>
            <a:off x="554421" y="4720003"/>
            <a:ext cx="6413938" cy="9622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Meningkatkan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keberhasilan</a:t>
            </a:r>
            <a:r>
              <a:rPr lang="en-ID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 campaign marketing </a:t>
            </a:r>
            <a:r>
              <a:rPr lang="en-ID" sz="20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perusahaan</a:t>
            </a:r>
            <a:endParaRPr lang="en-ID" sz="2000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241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913327-2B54-4572-960F-79C7E2D05358}"/>
              </a:ext>
            </a:extLst>
          </p:cNvPr>
          <p:cNvSpPr txBox="1">
            <a:spLocks/>
          </p:cNvSpPr>
          <p:nvPr/>
        </p:nvSpPr>
        <p:spPr>
          <a:xfrm>
            <a:off x="408753" y="4411881"/>
            <a:ext cx="1274379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Problem</a:t>
            </a:r>
            <a:endParaRPr lang="en-ID" sz="2400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BF697AE-1E5B-4F9E-8E85-0732831F339F}"/>
              </a:ext>
            </a:extLst>
          </p:cNvPr>
          <p:cNvSpPr txBox="1">
            <a:spLocks/>
          </p:cNvSpPr>
          <p:nvPr/>
        </p:nvSpPr>
        <p:spPr>
          <a:xfrm>
            <a:off x="408752" y="4953006"/>
            <a:ext cx="6885428" cy="8022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Dari table di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atas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dapat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disimpulkan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bahwa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lebih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banyak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jumlah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transaksi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yang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dilakukan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di store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langsung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dari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pada di web dan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catalog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.</a:t>
            </a:r>
          </a:p>
          <a:p>
            <a:pPr algn="just"/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Masih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banyak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member yang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tidak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pernah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membeli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product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melalui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catalog</a:t>
            </a:r>
            <a:r>
              <a:rPr lang="en-ID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46C2A-0B73-4853-9651-F3174B08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53" y="455256"/>
            <a:ext cx="5814848" cy="3947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F5609-2050-495B-B543-4CC94072D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054" y="465358"/>
            <a:ext cx="5358962" cy="1407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07B21-DC47-434D-BAC3-9A542804E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054" y="2255367"/>
            <a:ext cx="2609850" cy="13239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70DAFE5-8B8F-492B-BA61-1FBCFBECF17E}"/>
              </a:ext>
            </a:extLst>
          </p:cNvPr>
          <p:cNvSpPr txBox="1">
            <a:spLocks/>
          </p:cNvSpPr>
          <p:nvPr/>
        </p:nvSpPr>
        <p:spPr>
          <a:xfrm>
            <a:off x="6354303" y="1764652"/>
            <a:ext cx="3300166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 err="1">
                <a:latin typeface="Arial Nova" panose="020B0504020202020204" pitchFamily="34" charset="0"/>
              </a:rPr>
              <a:t>Tidak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pernah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melakukan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transaksi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melalui</a:t>
            </a:r>
            <a:r>
              <a:rPr lang="en-US" sz="1050" dirty="0">
                <a:latin typeface="Arial Nova" panose="020B0504020202020204" pitchFamily="34" charset="0"/>
              </a:rPr>
              <a:t> catalog:</a:t>
            </a:r>
            <a:endParaRPr lang="en-ID" sz="1050" dirty="0">
              <a:latin typeface="Arial Nova" panose="020B05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360ADF2-0190-458E-92B3-30A8D332B42D}"/>
              </a:ext>
            </a:extLst>
          </p:cNvPr>
          <p:cNvSpPr txBox="1">
            <a:spLocks/>
          </p:cNvSpPr>
          <p:nvPr/>
        </p:nvSpPr>
        <p:spPr>
          <a:xfrm>
            <a:off x="408752" y="5702833"/>
            <a:ext cx="1274379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Goals</a:t>
            </a:r>
            <a:endParaRPr lang="en-ID" sz="2400" b="1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421619E-E4F2-4053-8469-C61D2DFDC248}"/>
              </a:ext>
            </a:extLst>
          </p:cNvPr>
          <p:cNvSpPr txBox="1">
            <a:spLocks/>
          </p:cNvSpPr>
          <p:nvPr/>
        </p:nvSpPr>
        <p:spPr>
          <a:xfrm>
            <a:off x="408752" y="6218872"/>
            <a:ext cx="11026502" cy="2862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Mencari</a:t>
            </a:r>
            <a:r>
              <a:rPr lang="en-US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platform yang </a:t>
            </a:r>
            <a:r>
              <a:rPr lang="en-US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lebih</a:t>
            </a:r>
            <a:r>
              <a:rPr lang="en-US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efisien</a:t>
            </a:r>
            <a:r>
              <a:rPr lang="en-US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US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dari</a:t>
            </a:r>
            <a:r>
              <a:rPr lang="en-US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pada </a:t>
            </a:r>
            <a:r>
              <a:rPr lang="en-US" sz="14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Katalog</a:t>
            </a:r>
            <a:r>
              <a:rPr lang="en-US" sz="1400" dirty="0">
                <a:latin typeface="DokChampa" panose="020B0604020202020204" pitchFamily="34" charset="-34"/>
                <a:cs typeface="DokChampa" panose="020B0604020202020204" pitchFamily="34" charset="-34"/>
              </a:rPr>
              <a:t>  </a:t>
            </a:r>
            <a:endParaRPr lang="en-ID" sz="1400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255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913327-2B54-4572-960F-79C7E2D05358}"/>
              </a:ext>
            </a:extLst>
          </p:cNvPr>
          <p:cNvSpPr txBox="1">
            <a:spLocks/>
          </p:cNvSpPr>
          <p:nvPr/>
        </p:nvSpPr>
        <p:spPr>
          <a:xfrm>
            <a:off x="315310" y="4574034"/>
            <a:ext cx="1274379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Problem</a:t>
            </a:r>
            <a:endParaRPr lang="en-ID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37644-4F78-4A27-93CF-52DFAB9CFD48}"/>
              </a:ext>
            </a:extLst>
          </p:cNvPr>
          <p:cNvSpPr txBox="1"/>
          <p:nvPr/>
        </p:nvSpPr>
        <p:spPr>
          <a:xfrm>
            <a:off x="315310" y="5097790"/>
            <a:ext cx="5193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sz="1800" dirty="0">
                <a:latin typeface="-apple-system"/>
              </a:rPr>
              <a:t> </a:t>
            </a:r>
            <a:r>
              <a:rPr lang="en-ID" sz="1800" dirty="0" err="1">
                <a:latin typeface="DokChampa" panose="020B0604020202020204" pitchFamily="34" charset="-34"/>
                <a:cs typeface="DokChampa" panose="020B0604020202020204" pitchFamily="34" charset="-34"/>
              </a:rPr>
              <a:t>P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erbandingan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antara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total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pembelian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dan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pembelian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saat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diskon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sangat</a:t>
            </a:r>
            <a:r>
              <a:rPr lang="en-ID" sz="1800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sz="1800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jauh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.</a:t>
            </a:r>
            <a:endParaRPr lang="en-ID" sz="1800" b="0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Masih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ada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member yang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belum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pernah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membeli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barang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diskon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-an</a:t>
            </a:r>
            <a:endParaRPr lang="en-ID" sz="1800" b="0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C3AAC-6C4C-4129-BF34-B8C8FE67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2" y="2801972"/>
            <a:ext cx="2647950" cy="13105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4D7A886-04BE-4492-A4AB-BC520E6802DD}"/>
              </a:ext>
            </a:extLst>
          </p:cNvPr>
          <p:cNvSpPr txBox="1">
            <a:spLocks/>
          </p:cNvSpPr>
          <p:nvPr/>
        </p:nvSpPr>
        <p:spPr>
          <a:xfrm>
            <a:off x="408752" y="2294089"/>
            <a:ext cx="3300166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 err="1">
                <a:latin typeface="Arial Nova" panose="020B0504020202020204" pitchFamily="34" charset="0"/>
              </a:rPr>
              <a:t>Tidak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pernah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beli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barang</a:t>
            </a:r>
            <a:r>
              <a:rPr lang="en-US" sz="1050" dirty="0">
                <a:latin typeface="Arial Nova" panose="020B0504020202020204" pitchFamily="34" charset="0"/>
              </a:rPr>
              <a:t> </a:t>
            </a:r>
            <a:r>
              <a:rPr lang="en-US" sz="1050" dirty="0" err="1">
                <a:latin typeface="Arial Nova" panose="020B0504020202020204" pitchFamily="34" charset="0"/>
              </a:rPr>
              <a:t>diskonan</a:t>
            </a:r>
            <a:endParaRPr lang="en-ID" sz="1050" dirty="0"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76C0-E244-4A9B-8E3E-541FD7D8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52" y="294272"/>
            <a:ext cx="3127883" cy="2046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27908A-C6B6-4D6F-B8A4-C7EB74C91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100" y="496824"/>
            <a:ext cx="1941129" cy="2140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0D1E8-D5EE-442F-B30B-4C6E40EB1683}"/>
              </a:ext>
            </a:extLst>
          </p:cNvPr>
          <p:cNvSpPr txBox="1"/>
          <p:nvPr/>
        </p:nvSpPr>
        <p:spPr>
          <a:xfrm>
            <a:off x="5908664" y="332367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dirty="0">
                <a:latin typeface="DokChampa" panose="020B0604020202020204" pitchFamily="34" charset="-34"/>
                <a:cs typeface="DokChampa" panose="020B0604020202020204" pitchFamily="34" charset="-34"/>
              </a:rPr>
              <a:t>I</a:t>
            </a:r>
            <a:r>
              <a:rPr lang="en-ID" b="1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nsight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R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ata-rata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pembelian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terakhir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seluruh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member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yaitu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48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hari</a:t>
            </a:r>
            <a:endParaRPr lang="en-ID" b="0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Ada member yang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tidak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pernah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transaksi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selama</a:t>
            </a: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 99 </a:t>
            </a:r>
            <a:r>
              <a:rPr lang="en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hari</a:t>
            </a:r>
            <a:endParaRPr lang="en-ID" dirty="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b="1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l"/>
            <a:r>
              <a:rPr lang="en-ID" b="1" dirty="0">
                <a:latin typeface="DokChampa" panose="020B0604020202020204" pitchFamily="34" charset="-34"/>
                <a:cs typeface="DokChampa" panose="020B0604020202020204" pitchFamily="34" charset="-34"/>
              </a:rPr>
              <a:t>P</a:t>
            </a:r>
            <a:r>
              <a:rPr lang="en-ID" b="1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roblem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>
                <a:latin typeface="DokChampa" panose="020B0604020202020204" pitchFamily="34" charset="-34"/>
                <a:cs typeface="DokChampa" panose="020B0604020202020204" pitchFamily="34" charset="-34"/>
              </a:rPr>
              <a:t>B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anyak member yang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tidak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membeli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apapun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selama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sebulan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terakhir</a:t>
            </a:r>
            <a:endParaRPr lang="en-ID" b="0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l"/>
            <a:endParaRPr lang="en-ID" b="0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l"/>
            <a:r>
              <a:rPr lang="en-ID" b="1" dirty="0">
                <a:latin typeface="DokChampa" panose="020B0604020202020204" pitchFamily="34" charset="-34"/>
                <a:cs typeface="DokChampa" panose="020B0604020202020204" pitchFamily="34" charset="-34"/>
              </a:rPr>
              <a:t>T</a:t>
            </a:r>
            <a:r>
              <a:rPr lang="en-ID" b="1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arget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Member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melakukan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transaksi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minimal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sebulan</a:t>
            </a:r>
            <a:r>
              <a:rPr lang="en-ID" b="0" i="0" dirty="0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en-ID" b="0" i="0" dirty="0" err="1">
                <a:effectLst/>
                <a:latin typeface="DokChampa" panose="020B0604020202020204" pitchFamily="34" charset="-34"/>
                <a:cs typeface="DokChampa" panose="020B0604020202020204" pitchFamily="34" charset="-34"/>
              </a:rPr>
              <a:t>sekali</a:t>
            </a:r>
            <a:endParaRPr lang="en-ID" b="0" i="0" dirty="0">
              <a:effectLst/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31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42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947-863D-490A-B664-78C9F776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7"/>
            <a:ext cx="10515600" cy="1325563"/>
          </a:xfrm>
        </p:spPr>
        <p:txBody>
          <a:bodyPr/>
          <a:lstStyle/>
          <a:p>
            <a:r>
              <a:rPr lang="id-ID" dirty="0" err="1">
                <a:latin typeface="DokChampa" panose="020B0604020202020204" pitchFamily="34" charset="-34"/>
                <a:cs typeface="DokChampa" panose="020B0604020202020204" pitchFamily="34" charset="-34"/>
              </a:rPr>
              <a:t>Recommendation</a:t>
            </a:r>
            <a:endParaRPr lang="en-ID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6B-0C28-495C-9800-8B04C1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91"/>
            <a:ext cx="10515600" cy="202812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sz="2400" dirty="0" err="1">
                <a:latin typeface="-apple-system"/>
              </a:rPr>
              <a:t>B</a:t>
            </a:r>
            <a:r>
              <a:rPr lang="en-ID" sz="2400" b="0" i="0" dirty="0" err="1">
                <a:effectLst/>
                <a:latin typeface="-apple-system"/>
              </a:rPr>
              <a:t>erdasarkan</a:t>
            </a:r>
            <a:r>
              <a:rPr lang="en-ID" sz="2400" b="0" i="0" dirty="0">
                <a:effectLst/>
                <a:latin typeface="-apple-system"/>
              </a:rPr>
              <a:t> data, </a:t>
            </a:r>
            <a:r>
              <a:rPr lang="en-ID" sz="2400" b="0" i="0" dirty="0" err="1">
                <a:effectLst/>
                <a:latin typeface="-apple-system"/>
              </a:rPr>
              <a:t>pembelian</a:t>
            </a:r>
            <a:r>
              <a:rPr lang="en-ID" sz="2400" b="0" i="0" dirty="0">
                <a:effectLst/>
                <a:latin typeface="-apple-system"/>
              </a:rPr>
              <a:t> wine dan </a:t>
            </a:r>
            <a:r>
              <a:rPr lang="en-ID" sz="2400" b="0" i="0" dirty="0" err="1">
                <a:effectLst/>
                <a:latin typeface="-apple-system"/>
              </a:rPr>
              <a:t>daging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adalah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yg</a:t>
            </a:r>
            <a:r>
              <a:rPr lang="en-ID" sz="2400" b="0" i="0" dirty="0">
                <a:effectLst/>
                <a:latin typeface="-apple-system"/>
              </a:rPr>
              <a:t> paling </a:t>
            </a:r>
            <a:r>
              <a:rPr lang="en-ID" sz="2400" b="0" i="0" dirty="0" err="1">
                <a:effectLst/>
                <a:latin typeface="-apple-system"/>
              </a:rPr>
              <a:t>tinggi</a:t>
            </a:r>
            <a:r>
              <a:rPr lang="en-ID" sz="2400" b="0" i="0" dirty="0">
                <a:effectLst/>
                <a:latin typeface="-apple-system"/>
              </a:rPr>
              <a:t>, </a:t>
            </a:r>
            <a:r>
              <a:rPr lang="en-ID" sz="2400" b="0" i="0" dirty="0" err="1">
                <a:effectLst/>
                <a:latin typeface="-apple-system"/>
              </a:rPr>
              <a:t>sehingga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rekomendasi</a:t>
            </a:r>
            <a:r>
              <a:rPr lang="en-ID" sz="2400" b="0" i="0" dirty="0">
                <a:effectLst/>
                <a:latin typeface="-apple-system"/>
              </a:rPr>
              <a:t> kami pada campaign </a:t>
            </a:r>
            <a:r>
              <a:rPr lang="en-ID" sz="2400" b="0" i="0" dirty="0" err="1">
                <a:effectLst/>
                <a:latin typeface="-apple-system"/>
              </a:rPr>
              <a:t>selanjutnya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membuat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suatu</a:t>
            </a:r>
            <a:r>
              <a:rPr lang="en-ID" sz="2400" b="0" i="0" dirty="0">
                <a:effectLst/>
                <a:latin typeface="-apple-system"/>
              </a:rPr>
              <a:t> promo </a:t>
            </a:r>
            <a:r>
              <a:rPr lang="en-ID" sz="2400" b="0" i="0" dirty="0" err="1">
                <a:effectLst/>
                <a:latin typeface="-apple-system"/>
              </a:rPr>
              <a:t>paket</a:t>
            </a:r>
            <a:r>
              <a:rPr lang="en-ID" sz="2400" b="0" i="0" dirty="0">
                <a:effectLst/>
                <a:latin typeface="-apple-system"/>
              </a:rPr>
              <a:t> salah </a:t>
            </a:r>
            <a:r>
              <a:rPr lang="en-ID" sz="2400" dirty="0" err="1">
                <a:latin typeface="-apple-system"/>
              </a:rPr>
              <a:t>satu</a:t>
            </a:r>
            <a:r>
              <a:rPr lang="en-ID" sz="2400" dirty="0">
                <a:latin typeface="-apple-system"/>
              </a:rPr>
              <a:t> </a:t>
            </a:r>
            <a:r>
              <a:rPr lang="en-ID" sz="2400" dirty="0" err="1">
                <a:latin typeface="-apple-system"/>
              </a:rPr>
              <a:t>contohnya</a:t>
            </a:r>
            <a:r>
              <a:rPr lang="en-ID" sz="2400" dirty="0">
                <a:latin typeface="-apple-system"/>
              </a:rPr>
              <a:t> </a:t>
            </a:r>
            <a:r>
              <a:rPr lang="en-ID" sz="2400" dirty="0" err="1">
                <a:latin typeface="-apple-system"/>
              </a:rPr>
              <a:t>adalah</a:t>
            </a:r>
            <a:r>
              <a:rPr lang="en-ID" sz="2400" dirty="0">
                <a:latin typeface="-apple-system"/>
              </a:rPr>
              <a:t> </a:t>
            </a:r>
            <a:r>
              <a:rPr lang="en-ID" sz="2400" dirty="0" err="1">
                <a:latin typeface="-apple-system"/>
              </a:rPr>
              <a:t>paket</a:t>
            </a:r>
            <a:r>
              <a:rPr lang="en-ID" sz="2400" dirty="0"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bbq</a:t>
            </a:r>
            <a:r>
              <a:rPr lang="en-ID" sz="2400" b="0" i="0" dirty="0">
                <a:effectLst/>
                <a:latin typeface="-apple-system"/>
              </a:rPr>
              <a:t> yang </a:t>
            </a:r>
            <a:r>
              <a:rPr lang="en-ID" sz="2400" b="0" i="0" dirty="0" err="1">
                <a:effectLst/>
                <a:latin typeface="-apple-system"/>
              </a:rPr>
              <a:t>berisikan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produk</a:t>
            </a:r>
            <a:r>
              <a:rPr lang="en-ID" sz="2400" b="0" i="0" dirty="0">
                <a:effectLst/>
                <a:latin typeface="-apple-system"/>
              </a:rPr>
              <a:t> wine, </a:t>
            </a:r>
            <a:r>
              <a:rPr lang="en-ID" sz="2400" b="0" i="0" dirty="0" err="1">
                <a:effectLst/>
                <a:latin typeface="-apple-system"/>
              </a:rPr>
              <a:t>daging</a:t>
            </a:r>
            <a:r>
              <a:rPr lang="en-ID" sz="2400" b="0" i="0" dirty="0">
                <a:effectLst/>
                <a:latin typeface="-apple-system"/>
              </a:rPr>
              <a:t> dan </a:t>
            </a:r>
            <a:r>
              <a:rPr lang="en-ID" sz="2400" b="0" i="0" dirty="0" err="1">
                <a:effectLst/>
                <a:latin typeface="-apple-system"/>
              </a:rPr>
              <a:t>kategori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lainnya</a:t>
            </a:r>
            <a:r>
              <a:rPr lang="en-ID" sz="2400" b="0" i="0" dirty="0">
                <a:effectLst/>
                <a:latin typeface="-apple-system"/>
              </a:rPr>
              <a:t>. </a:t>
            </a:r>
            <a:r>
              <a:rPr lang="en-ID" sz="2400" b="0" i="0" dirty="0" err="1">
                <a:effectLst/>
                <a:latin typeface="-apple-system"/>
              </a:rPr>
              <a:t>hal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ini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sekaligus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bertujuan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untuk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meningkatkan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angka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penjualan</a:t>
            </a:r>
            <a:r>
              <a:rPr lang="en-ID" sz="2400" b="0" i="0" dirty="0">
                <a:effectLst/>
                <a:latin typeface="-apple-system"/>
              </a:rPr>
              <a:t> </a:t>
            </a:r>
            <a:r>
              <a:rPr lang="en-ID" sz="2400" b="0" i="0" dirty="0" err="1">
                <a:effectLst/>
                <a:latin typeface="-apple-system"/>
              </a:rPr>
              <a:t>produk</a:t>
            </a:r>
            <a:r>
              <a:rPr lang="en-ID" sz="2400" b="0" i="0" dirty="0">
                <a:effectLst/>
                <a:latin typeface="-apple-system"/>
              </a:rPr>
              <a:t> lain.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400" b="0" i="0" dirty="0">
              <a:effectLst/>
              <a:latin typeface="-apple-system"/>
            </a:endParaRPr>
          </a:p>
        </p:txBody>
      </p:sp>
      <p:pic>
        <p:nvPicPr>
          <p:cNvPr id="8" name="Picture 8" descr="Vector illustration of a red wine bottle and glass isolated on white background. Alcoholic drink in flat cartoon style.">
            <a:extLst>
              <a:ext uri="{FF2B5EF4-FFF2-40B4-BE49-F238E27FC236}">
                <a16:creationId xmlns:a16="http://schemas.microsoft.com/office/drawing/2014/main" id="{CF73109E-2160-444D-8201-F88A306C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9" y="2945796"/>
            <a:ext cx="1324952" cy="13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62CB9F5-5A16-49D4-A393-33649D98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30" y="2854410"/>
            <a:ext cx="1442576" cy="144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5246F-81C8-4C76-AEF6-70BD35EE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4" y="2889967"/>
            <a:ext cx="1233826" cy="12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ctor illustration of a red wine bottle and glass isolated on white background. Alcoholic drink in flat cartoon style.">
            <a:extLst>
              <a:ext uri="{FF2B5EF4-FFF2-40B4-BE49-F238E27FC236}">
                <a16:creationId xmlns:a16="http://schemas.microsoft.com/office/drawing/2014/main" id="{A93EEF8B-FCF1-48B0-AEB1-F6C802F6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26" y="4104350"/>
            <a:ext cx="1324952" cy="13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4D4A9D7-1BF0-4C17-B4E8-3515A66F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72" y="2889967"/>
            <a:ext cx="1442576" cy="144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46CBFD-E761-4723-8A16-53D54B33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07" y="4305058"/>
            <a:ext cx="1233826" cy="12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 ">
            <a:extLst>
              <a:ext uri="{FF2B5EF4-FFF2-40B4-BE49-F238E27FC236}">
                <a16:creationId xmlns:a16="http://schemas.microsoft.com/office/drawing/2014/main" id="{1EA1EFEB-30AC-4398-A6AD-BDDD8CAC7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5296" y="4012324"/>
            <a:ext cx="234738" cy="2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AutoShape 14" descr=" ">
            <a:extLst>
              <a:ext uri="{FF2B5EF4-FFF2-40B4-BE49-F238E27FC236}">
                <a16:creationId xmlns:a16="http://schemas.microsoft.com/office/drawing/2014/main" id="{941832F1-088D-479B-A027-AFA656498C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4571" y="3313719"/>
            <a:ext cx="234738" cy="2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42" name="Picture 18" descr="Fisk, Dyr, Tropisk, Ocean, Marine">
            <a:extLst>
              <a:ext uri="{FF2B5EF4-FFF2-40B4-BE49-F238E27FC236}">
                <a16:creationId xmlns:a16="http://schemas.microsoft.com/office/drawing/2014/main" id="{08ABBC71-0850-4EEC-908A-1265364A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53" y="3007682"/>
            <a:ext cx="1731189" cy="10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 ">
            <a:extLst>
              <a:ext uri="{FF2B5EF4-FFF2-40B4-BE49-F238E27FC236}">
                <a16:creationId xmlns:a16="http://schemas.microsoft.com/office/drawing/2014/main" id="{8DA42277-2235-44D7-B426-E78CFADF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95" y="4305058"/>
            <a:ext cx="1723855" cy="9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7E9246C3-811C-4FAA-899D-5DCA37F08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56" y="4053423"/>
            <a:ext cx="1442576" cy="144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 ">
            <a:extLst>
              <a:ext uri="{FF2B5EF4-FFF2-40B4-BE49-F238E27FC236}">
                <a16:creationId xmlns:a16="http://schemas.microsoft.com/office/drawing/2014/main" id="{5E0A7C6A-F5A7-410F-B02B-1BC66E4EB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149" y="4104350"/>
            <a:ext cx="1723855" cy="9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FEBC7F-170E-4D5E-8225-68BB3E1EBAA2}"/>
              </a:ext>
            </a:extLst>
          </p:cNvPr>
          <p:cNvSpPr txBox="1"/>
          <p:nvPr/>
        </p:nvSpPr>
        <p:spPr>
          <a:xfrm>
            <a:off x="988526" y="5536348"/>
            <a:ext cx="2107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Paket</a:t>
            </a:r>
            <a:r>
              <a:rPr lang="en-US" dirty="0"/>
              <a:t> Party BBQ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D8DB57-55DE-412A-B2AE-ED3CADA44123}"/>
              </a:ext>
            </a:extLst>
          </p:cNvPr>
          <p:cNvSpPr txBox="1"/>
          <p:nvPr/>
        </p:nvSpPr>
        <p:spPr>
          <a:xfrm>
            <a:off x="4529958" y="5546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DokChampa" panose="020B0604020202020204" pitchFamily="34" charset="-34"/>
                <a:cs typeface="DokChampa" panose="020B0604020202020204" pitchFamily="34" charset="-34"/>
              </a:rPr>
              <a:t>Paket</a:t>
            </a:r>
            <a:r>
              <a:rPr lang="en-US" dirty="0">
                <a:latin typeface="DokChampa" panose="020B0604020202020204" pitchFamily="34" charset="-34"/>
                <a:cs typeface="DokChampa" panose="020B0604020202020204" pitchFamily="34" charset="-34"/>
              </a:rPr>
              <a:t> Family BBQ 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C2378-2A5A-4C7F-BC5E-F14ECAA7250E}"/>
              </a:ext>
            </a:extLst>
          </p:cNvPr>
          <p:cNvSpPr txBox="1"/>
          <p:nvPr/>
        </p:nvSpPr>
        <p:spPr>
          <a:xfrm>
            <a:off x="8522656" y="55363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DokChampa" panose="020B0604020202020204" pitchFamily="34" charset="-34"/>
                <a:cs typeface="DokChampa" panose="020B0604020202020204" pitchFamily="34" charset="-34"/>
              </a:rPr>
              <a:t>Paket</a:t>
            </a:r>
            <a:r>
              <a:rPr lang="en-US" dirty="0">
                <a:latin typeface="DokChampa" panose="020B0604020202020204" pitchFamily="34" charset="-34"/>
                <a:cs typeface="DokChampa" panose="020B0604020202020204" pitchFamily="34" charset="-34"/>
              </a:rPr>
              <a:t> Family Healthy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407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947-863D-490A-B664-78C9F776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/>
          <a:lstStyle/>
          <a:p>
            <a:r>
              <a:rPr lang="id-ID" dirty="0">
                <a:latin typeface="DokChampa" panose="020B0604020202020204" pitchFamily="34" charset="-34"/>
                <a:cs typeface="DokChampa" panose="020B0604020202020204" pitchFamily="34" charset="-34"/>
              </a:rPr>
              <a:t>Recommendation</a:t>
            </a:r>
            <a:endParaRPr lang="en-ID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6B-0C28-495C-9800-8B04C1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725"/>
            <a:ext cx="10515600" cy="165119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-apple-system"/>
              </a:rPr>
              <a:t>Membuat</a:t>
            </a:r>
            <a:r>
              <a:rPr lang="en-ID" b="0" i="0" dirty="0">
                <a:effectLst/>
                <a:latin typeface="-apple-system"/>
              </a:rPr>
              <a:t> mobile apps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memudahkan</a:t>
            </a:r>
            <a:r>
              <a:rPr lang="en-ID" b="0" i="0" dirty="0">
                <a:effectLst/>
                <a:latin typeface="-apple-system"/>
              </a:rPr>
              <a:t> customer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membeli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barang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karena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bisa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diakses</a:t>
            </a:r>
            <a:r>
              <a:rPr lang="en-ID" b="0" i="0" dirty="0">
                <a:effectLst/>
                <a:latin typeface="-apple-system"/>
              </a:rPr>
              <a:t> dan </a:t>
            </a:r>
            <a:r>
              <a:rPr lang="en-ID" b="0" i="0" dirty="0" err="1">
                <a:effectLst/>
                <a:latin typeface="-apple-system"/>
              </a:rPr>
              <a:t>bertransaksi</a:t>
            </a:r>
            <a:r>
              <a:rPr lang="en-ID" b="0" i="0" dirty="0">
                <a:effectLst/>
                <a:latin typeface="-apple-system"/>
              </a:rPr>
              <a:t> 24 jam, </a:t>
            </a:r>
            <a:r>
              <a:rPr lang="en-ID" b="0" i="0" dirty="0" err="1">
                <a:effectLst/>
                <a:latin typeface="-apple-system"/>
              </a:rPr>
              <a:t>hal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ini</a:t>
            </a:r>
            <a:r>
              <a:rPr lang="en-ID" b="0" i="0" dirty="0">
                <a:effectLst/>
                <a:latin typeface="-apple-system"/>
              </a:rPr>
              <a:t> juga </a:t>
            </a:r>
            <a:r>
              <a:rPr lang="en-ID" b="0" i="0" dirty="0" err="1">
                <a:effectLst/>
                <a:latin typeface="-apple-system"/>
              </a:rPr>
              <a:t>bertujuan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meningkatkan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jumlah</a:t>
            </a:r>
            <a:r>
              <a:rPr lang="en-ID" b="0" i="0" dirty="0">
                <a:effectLst/>
                <a:latin typeface="-apple-system"/>
              </a:rPr>
              <a:t> member.</a:t>
            </a:r>
          </a:p>
          <a:p>
            <a:pPr marL="0" indent="0" algn="l">
              <a:buNone/>
            </a:pPr>
            <a:endParaRPr lang="en-ID" b="0" i="0" dirty="0">
              <a:effectLst/>
              <a:latin typeface="-apple-syste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34842D-3703-499E-B3CA-89AB1BA3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6" y="2963916"/>
            <a:ext cx="2174985" cy="32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2264F5-B3BF-4C91-88CD-3926C681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49" y="3194292"/>
            <a:ext cx="3747922" cy="281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D6DF11-8D57-4730-8990-E54EB8DC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970" y="3532006"/>
            <a:ext cx="2851805" cy="21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A57E95-4055-4DB3-ADF2-9858FE305640}"/>
                  </a:ext>
                </a:extLst>
              </p14:cNvPr>
              <p14:cNvContentPartPr/>
              <p14:nvPr/>
            </p14:nvContentPartPr>
            <p14:xfrm>
              <a:off x="4763859" y="3425065"/>
              <a:ext cx="414000" cy="76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A57E95-4055-4DB3-ADF2-9858FE3056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5219" y="3416425"/>
                <a:ext cx="43164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42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947-863D-490A-B664-78C9F776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/>
          <a:lstStyle/>
          <a:p>
            <a:r>
              <a:rPr lang="id-ID" dirty="0">
                <a:latin typeface="DokChampa" panose="020B0604020202020204" pitchFamily="34" charset="-34"/>
                <a:cs typeface="DokChampa" panose="020B0604020202020204" pitchFamily="34" charset="-34"/>
              </a:rPr>
              <a:t>Recommendation</a:t>
            </a:r>
            <a:endParaRPr lang="en-ID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6B-0C28-495C-9800-8B04C1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725"/>
            <a:ext cx="10515600" cy="165119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-apple-system"/>
              </a:rPr>
              <a:t>M</a:t>
            </a:r>
            <a:r>
              <a:rPr lang="en-ID" b="0" i="0" dirty="0" err="1">
                <a:effectLst/>
                <a:latin typeface="-apple-system"/>
              </a:rPr>
              <a:t>emberikan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paket</a:t>
            </a:r>
            <a:r>
              <a:rPr lang="en-ID" b="0" i="0" dirty="0">
                <a:effectLst/>
                <a:latin typeface="-apple-system"/>
              </a:rPr>
              <a:t> voucher </a:t>
            </a:r>
            <a:r>
              <a:rPr lang="en-ID" b="0" i="0" dirty="0" err="1">
                <a:effectLst/>
                <a:latin typeface="-apple-system"/>
              </a:rPr>
              <a:t>kepada</a:t>
            </a:r>
            <a:r>
              <a:rPr lang="en-ID" b="0" i="0" dirty="0">
                <a:effectLst/>
                <a:latin typeface="-apple-system"/>
              </a:rPr>
              <a:t> member di store, website, </a:t>
            </a:r>
            <a:r>
              <a:rPr lang="en-ID" b="0" i="0" dirty="0" err="1">
                <a:effectLst/>
                <a:latin typeface="-apple-system"/>
              </a:rPr>
              <a:t>maupun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aplikasi</a:t>
            </a:r>
            <a:r>
              <a:rPr lang="en-ID" b="0" i="0" dirty="0">
                <a:effectLst/>
                <a:latin typeface="-apple-system"/>
              </a:rPr>
              <a:t>. </a:t>
            </a:r>
            <a:r>
              <a:rPr lang="en-ID" dirty="0">
                <a:latin typeface="-apple-system"/>
              </a:rPr>
              <a:t>Voucher </a:t>
            </a:r>
            <a:r>
              <a:rPr lang="en-ID" dirty="0" err="1">
                <a:latin typeface="-apple-system"/>
              </a:rPr>
              <a:t>hanya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memiliki</a:t>
            </a:r>
            <a:r>
              <a:rPr lang="en-ID" dirty="0">
                <a:latin typeface="-apple-system"/>
              </a:rPr>
              <a:t> masa </a:t>
            </a:r>
            <a:r>
              <a:rPr lang="en-ID" dirty="0" err="1">
                <a:latin typeface="-apple-system"/>
              </a:rPr>
              <a:t>berlaku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dalam</a:t>
            </a:r>
            <a:r>
              <a:rPr lang="en-ID" dirty="0">
                <a:latin typeface="-apple-system"/>
              </a:rPr>
              <a:t> 1 </a:t>
            </a:r>
            <a:r>
              <a:rPr lang="en-ID" dirty="0" err="1">
                <a:latin typeface="-apple-system"/>
              </a:rPr>
              <a:t>bulan</a:t>
            </a:r>
            <a:r>
              <a:rPr lang="en-ID" dirty="0">
                <a:latin typeface="-apple-system"/>
              </a:rPr>
              <a:t>. </a:t>
            </a:r>
            <a:endParaRPr lang="en-ID" b="0" i="0" dirty="0">
              <a:effectLst/>
              <a:latin typeface="-apple-system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CA5ACA3-00FF-4FF8-A822-BEB833690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18" y="2900941"/>
            <a:ext cx="2090248" cy="2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2BAD7D6-85F3-4EB4-A597-A7304A8B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52" y="2904387"/>
            <a:ext cx="2090248" cy="2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1F8F17E-E90B-4647-95F9-560E3D8D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45" y="2904387"/>
            <a:ext cx="2090248" cy="2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B42151A-8C9D-440C-9106-D0AC5590F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21" y="2963917"/>
            <a:ext cx="2090248" cy="2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9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947-863D-490A-B664-78C9F776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/>
          <a:lstStyle/>
          <a:p>
            <a:r>
              <a:rPr lang="id-ID" dirty="0">
                <a:latin typeface="DokChampa" panose="020B0604020202020204" pitchFamily="34" charset="-34"/>
                <a:cs typeface="DokChampa" panose="020B0604020202020204" pitchFamily="34" charset="-34"/>
              </a:rPr>
              <a:t>Recommendation</a:t>
            </a:r>
            <a:endParaRPr lang="en-ID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6B-0C28-495C-9800-8B04C1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145"/>
            <a:ext cx="10515600" cy="45058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-apple-system"/>
              </a:rPr>
              <a:t>Menambah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fitur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investasi</a:t>
            </a:r>
            <a:r>
              <a:rPr lang="en-ID" b="0" i="0" dirty="0">
                <a:effectLst/>
                <a:latin typeface="-apple-system"/>
              </a:rPr>
              <a:t> gold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meningkatkan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penjualan</a:t>
            </a:r>
            <a:r>
              <a:rPr lang="en-ID" b="0" i="0" dirty="0">
                <a:effectLst/>
                <a:latin typeface="-apple-system"/>
              </a:rPr>
              <a:t> gold products, </a:t>
            </a:r>
            <a:r>
              <a:rPr lang="en-ID" b="0" i="0" dirty="0" err="1">
                <a:effectLst/>
                <a:latin typeface="-apple-system"/>
              </a:rPr>
              <a:t>dimana</a:t>
            </a:r>
            <a:r>
              <a:rPr lang="en-ID" b="0" i="0" dirty="0">
                <a:effectLst/>
                <a:latin typeface="-apple-system"/>
              </a:rPr>
              <a:t> gold yang </a:t>
            </a:r>
            <a:r>
              <a:rPr lang="en-ID" b="0" i="0" dirty="0" err="1">
                <a:effectLst/>
                <a:latin typeface="-apple-system"/>
              </a:rPr>
              <a:t>dibeli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bisa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berupa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barang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fisik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maupun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investasi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tabungan</a:t>
            </a:r>
            <a:r>
              <a:rPr lang="en-ID" b="0" i="0" dirty="0">
                <a:effectLst/>
                <a:latin typeface="-apple-system"/>
              </a:rPr>
              <a:t>, dan </a:t>
            </a:r>
            <a:r>
              <a:rPr lang="en-ID" b="0" i="0" dirty="0" err="1">
                <a:effectLst/>
                <a:latin typeface="-apple-system"/>
              </a:rPr>
              <a:t>hasil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investasi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dapat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digunakan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transaksi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pembayaran</a:t>
            </a:r>
            <a:r>
              <a:rPr lang="en-ID" b="0" i="0" dirty="0">
                <a:effectLst/>
                <a:latin typeface="-apple-system"/>
              </a:rPr>
              <a:t> di toko </a:t>
            </a:r>
            <a:r>
              <a:rPr lang="en-ID" b="0" i="0" dirty="0" err="1">
                <a:effectLst/>
                <a:latin typeface="-apple-system"/>
              </a:rPr>
              <a:t>ini</a:t>
            </a:r>
            <a:r>
              <a:rPr lang="en-ID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b="0" i="0" dirty="0">
              <a:effectLst/>
              <a:latin typeface="-apple-system"/>
            </a:endParaRPr>
          </a:p>
        </p:txBody>
      </p:sp>
      <p:pic>
        <p:nvPicPr>
          <p:cNvPr id="3074" name="Picture 2" descr="Gold price forecast for 2020: Double digit gains expected #Goldprice">
            <a:extLst>
              <a:ext uri="{FF2B5EF4-FFF2-40B4-BE49-F238E27FC236}">
                <a16:creationId xmlns:a16="http://schemas.microsoft.com/office/drawing/2014/main" id="{C57A3304-27E8-4E32-8B20-DB315C7D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11" y="3542479"/>
            <a:ext cx="2963260" cy="222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 ">
            <a:extLst>
              <a:ext uri="{FF2B5EF4-FFF2-40B4-BE49-F238E27FC236}">
                <a16:creationId xmlns:a16="http://schemas.microsoft.com/office/drawing/2014/main" id="{AECFCCE4-5B5F-4F31-B4CE-626DF960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81" y="3542479"/>
            <a:ext cx="3420953" cy="18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6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74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74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5A8600-EC70-4E09-A883-33DE876C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2" y="840467"/>
            <a:ext cx="5458498" cy="4353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A5E8F-5EA7-401C-9CEB-FEA7C9F7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344" y="840467"/>
            <a:ext cx="5475664" cy="432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B75D4-0D42-440E-BAA1-F46B6DB2F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3249" y="5289772"/>
            <a:ext cx="1921853" cy="1337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4F8623-2A51-4560-A358-84F0B59EF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675" y="5289772"/>
            <a:ext cx="1423131" cy="1358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AF7FFB-F62D-4034-9D72-67ED414A76C4}"/>
              </a:ext>
            </a:extLst>
          </p:cNvPr>
          <p:cNvSpPr/>
          <p:nvPr/>
        </p:nvSpPr>
        <p:spPr>
          <a:xfrm>
            <a:off x="459992" y="210207"/>
            <a:ext cx="2482905" cy="57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Member : 2213 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CDAF63-F83D-4080-9DB5-6FA11962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9" y="503368"/>
            <a:ext cx="5452545" cy="4255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B8D3A1-A927-4CC4-A8DA-9F79A8BF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87" y="4786233"/>
            <a:ext cx="173355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C62DC-F41F-4F21-86E2-3EE51B67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169" y="481092"/>
            <a:ext cx="5452545" cy="427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4F0A3-F79B-4C4C-8CFB-3B8506598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665" y="4786233"/>
            <a:ext cx="2157979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9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C28A2-1DF1-4E8F-82AA-39DB60D9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96" y="452275"/>
            <a:ext cx="4570193" cy="365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E4D787-9856-48A7-B7B8-D3A78979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632" y="4261780"/>
            <a:ext cx="1781175" cy="163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E8EB9-34FC-4DE2-B001-A5E25C99A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505" y="452275"/>
            <a:ext cx="4566628" cy="365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192B-C944-4FCB-9F1C-5429208A1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694" y="4328455"/>
            <a:ext cx="2000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525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Kozuka Gothic Pr6N L</vt:lpstr>
      <vt:lpstr>-apple-system</vt:lpstr>
      <vt:lpstr>Arial</vt:lpstr>
      <vt:lpstr>Arial Nova</vt:lpstr>
      <vt:lpstr>Calibri</vt:lpstr>
      <vt:lpstr>Calibri Light</vt:lpstr>
      <vt:lpstr>DokChampa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 </vt:lpstr>
      <vt:lpstr>Goals</vt:lpstr>
      <vt:lpstr>PowerPoint Presentation</vt:lpstr>
      <vt:lpstr>PowerPoint Presentation</vt:lpstr>
      <vt:lpstr>PowerPoint Presentation</vt:lpstr>
      <vt:lpstr>PowerPoint Presentation</vt:lpstr>
      <vt:lpstr>Recommendation</vt:lpstr>
      <vt:lpstr>Recommendation</vt:lpstr>
      <vt:lpstr>Recommendation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Data Hasil Penjualan Selama 2015-2016.</dc:title>
  <dc:creator>Rafif Abdul Aziz</dc:creator>
  <cp:lastModifiedBy>fardhina amalia</cp:lastModifiedBy>
  <cp:revision>64</cp:revision>
  <dcterms:created xsi:type="dcterms:W3CDTF">2021-03-12T13:34:52Z</dcterms:created>
  <dcterms:modified xsi:type="dcterms:W3CDTF">2021-03-14T07:11:45Z</dcterms:modified>
</cp:coreProperties>
</file>