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B6FB3-E6DE-4E10-8E50-6FF5E312E4D7}" v="1" dt="2024-04-18T06:29:31.036"/>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4660"/>
  </p:normalViewPr>
  <p:slideViewPr>
    <p:cSldViewPr snapToGrid="0">
      <p:cViewPr varScale="1">
        <p:scale>
          <a:sx n="79" d="100"/>
          <a:sy n="79" d="100"/>
        </p:scale>
        <p:origin x="40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83599-8757-4296-91F0-7BDF72FC8BC4}"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A9F80-30B9-4119-8817-FF954EC33CBD}" type="slidenum">
              <a:rPr lang="en-US" smtClean="0"/>
              <a:t>‹#›</a:t>
            </a:fld>
            <a:endParaRPr lang="en-US"/>
          </a:p>
        </p:txBody>
      </p:sp>
    </p:spTree>
    <p:extLst>
      <p:ext uri="{BB962C8B-B14F-4D97-AF65-F5344CB8AC3E}">
        <p14:creationId xmlns:p14="http://schemas.microsoft.com/office/powerpoint/2010/main" val="311108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activity based constraints </a:t>
            </a:r>
          </a:p>
        </p:txBody>
      </p:sp>
      <p:sp>
        <p:nvSpPr>
          <p:cNvPr id="4" name="Slide Number Placeholder 3"/>
          <p:cNvSpPr>
            <a:spLocks noGrp="1"/>
          </p:cNvSpPr>
          <p:nvPr>
            <p:ph type="sldNum" sz="quarter" idx="5"/>
          </p:nvPr>
        </p:nvSpPr>
        <p:spPr/>
        <p:txBody>
          <a:bodyPr/>
          <a:lstStyle/>
          <a:p>
            <a:fld id="{A14A9F80-30B9-4119-8817-FF954EC33CBD}" type="slidenum">
              <a:rPr lang="en-US" smtClean="0"/>
              <a:t>7</a:t>
            </a:fld>
            <a:endParaRPr lang="en-US"/>
          </a:p>
        </p:txBody>
      </p:sp>
    </p:spTree>
    <p:extLst>
      <p:ext uri="{BB962C8B-B14F-4D97-AF65-F5344CB8AC3E}">
        <p14:creationId xmlns:p14="http://schemas.microsoft.com/office/powerpoint/2010/main" val="1257792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04040"/>
                </a:solidFill>
                <a:effectLst/>
                <a:highlight>
                  <a:srgbClr val="FCFCFC"/>
                </a:highlight>
                <a:latin typeface="Roboto Slab" pitchFamily="2" charset="0"/>
              </a:rPr>
              <a:t>Storage -&gt; LOADS of parameters</a:t>
            </a:r>
          </a:p>
          <a:p>
            <a:endParaRPr lang="en-US" dirty="0"/>
          </a:p>
        </p:txBody>
      </p:sp>
      <p:sp>
        <p:nvSpPr>
          <p:cNvPr id="4" name="Slide Number Placeholder 3"/>
          <p:cNvSpPr>
            <a:spLocks noGrp="1"/>
          </p:cNvSpPr>
          <p:nvPr>
            <p:ph type="sldNum" sz="quarter" idx="5"/>
          </p:nvPr>
        </p:nvSpPr>
        <p:spPr/>
        <p:txBody>
          <a:bodyPr/>
          <a:lstStyle/>
          <a:p>
            <a:fld id="{A14A9F80-30B9-4119-8817-FF954EC33CBD}" type="slidenum">
              <a:rPr lang="en-US" smtClean="0"/>
              <a:t>11</a:t>
            </a:fld>
            <a:endParaRPr lang="en-US"/>
          </a:p>
        </p:txBody>
      </p:sp>
    </p:spTree>
    <p:extLst>
      <p:ext uri="{BB962C8B-B14F-4D97-AF65-F5344CB8AC3E}">
        <p14:creationId xmlns:p14="http://schemas.microsoft.com/office/powerpoint/2010/main" val="2891246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F172-FE0B-A7A2-A0BF-82F9277DA5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F66B5F-3ECD-E469-4B94-B0306A0040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1C11B9-0DB2-0D09-4B8C-316A3E972E27}"/>
              </a:ext>
            </a:extLst>
          </p:cNvPr>
          <p:cNvSpPr>
            <a:spLocks noGrp="1"/>
          </p:cNvSpPr>
          <p:nvPr>
            <p:ph type="dt" sz="half" idx="10"/>
          </p:nvPr>
        </p:nvSpPr>
        <p:spPr/>
        <p:txBody>
          <a:bodyPr/>
          <a:lstStyle/>
          <a:p>
            <a:fld id="{E2BE4D93-0632-4997-B0A7-E74CBAB16EAA}" type="datetimeFigureOut">
              <a:rPr lang="en-US" smtClean="0"/>
              <a:t>5/8/2024</a:t>
            </a:fld>
            <a:endParaRPr lang="en-US"/>
          </a:p>
        </p:txBody>
      </p:sp>
      <p:sp>
        <p:nvSpPr>
          <p:cNvPr id="5" name="Footer Placeholder 4">
            <a:extLst>
              <a:ext uri="{FF2B5EF4-FFF2-40B4-BE49-F238E27FC236}">
                <a16:creationId xmlns:a16="http://schemas.microsoft.com/office/drawing/2014/main" id="{800EDDB2-1374-2F2A-3CDD-2366F7FC8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C9199-8555-CB7E-BF2E-064C92A71491}"/>
              </a:ext>
            </a:extLst>
          </p:cNvPr>
          <p:cNvSpPr>
            <a:spLocks noGrp="1"/>
          </p:cNvSpPr>
          <p:nvPr>
            <p:ph type="sldNum" sz="quarter" idx="12"/>
          </p:nvPr>
        </p:nvSpPr>
        <p:spPr/>
        <p:txBody>
          <a:bodyPr/>
          <a:lstStyle/>
          <a:p>
            <a:fld id="{64350282-0231-4977-B98B-336FD20DCF8A}" type="slidenum">
              <a:rPr lang="en-US" smtClean="0"/>
              <a:t>‹#›</a:t>
            </a:fld>
            <a:endParaRPr lang="en-US"/>
          </a:p>
        </p:txBody>
      </p:sp>
    </p:spTree>
    <p:extLst>
      <p:ext uri="{BB962C8B-B14F-4D97-AF65-F5344CB8AC3E}">
        <p14:creationId xmlns:p14="http://schemas.microsoft.com/office/powerpoint/2010/main" val="243797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887D-AF85-AA34-5493-3874757BA4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96512F-80C2-542E-CA11-4E2516E460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1A13C-3D12-0159-1E81-6FD5319162B8}"/>
              </a:ext>
            </a:extLst>
          </p:cNvPr>
          <p:cNvSpPr>
            <a:spLocks noGrp="1"/>
          </p:cNvSpPr>
          <p:nvPr>
            <p:ph type="dt" sz="half" idx="10"/>
          </p:nvPr>
        </p:nvSpPr>
        <p:spPr/>
        <p:txBody>
          <a:bodyPr/>
          <a:lstStyle/>
          <a:p>
            <a:fld id="{E2BE4D93-0632-4997-B0A7-E74CBAB16EAA}" type="datetimeFigureOut">
              <a:rPr lang="en-US" smtClean="0"/>
              <a:t>5/8/2024</a:t>
            </a:fld>
            <a:endParaRPr lang="en-US"/>
          </a:p>
        </p:txBody>
      </p:sp>
      <p:sp>
        <p:nvSpPr>
          <p:cNvPr id="5" name="Footer Placeholder 4">
            <a:extLst>
              <a:ext uri="{FF2B5EF4-FFF2-40B4-BE49-F238E27FC236}">
                <a16:creationId xmlns:a16="http://schemas.microsoft.com/office/drawing/2014/main" id="{760B54CA-9C7A-685E-4887-5184166A0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78198-2754-651E-92C1-48D843CB3C87}"/>
              </a:ext>
            </a:extLst>
          </p:cNvPr>
          <p:cNvSpPr>
            <a:spLocks noGrp="1"/>
          </p:cNvSpPr>
          <p:nvPr>
            <p:ph type="sldNum" sz="quarter" idx="12"/>
          </p:nvPr>
        </p:nvSpPr>
        <p:spPr/>
        <p:txBody>
          <a:bodyPr/>
          <a:lstStyle/>
          <a:p>
            <a:fld id="{64350282-0231-4977-B98B-336FD20DCF8A}" type="slidenum">
              <a:rPr lang="en-US" smtClean="0"/>
              <a:t>‹#›</a:t>
            </a:fld>
            <a:endParaRPr lang="en-US"/>
          </a:p>
        </p:txBody>
      </p:sp>
    </p:spTree>
    <p:extLst>
      <p:ext uri="{BB962C8B-B14F-4D97-AF65-F5344CB8AC3E}">
        <p14:creationId xmlns:p14="http://schemas.microsoft.com/office/powerpoint/2010/main" val="340475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6184F7-C00D-73C5-8172-4EA11E572A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6B3D25-5281-89A8-D7CC-0F2B3B082B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E4445-6820-28C5-0904-BD305D3E902F}"/>
              </a:ext>
            </a:extLst>
          </p:cNvPr>
          <p:cNvSpPr>
            <a:spLocks noGrp="1"/>
          </p:cNvSpPr>
          <p:nvPr>
            <p:ph type="dt" sz="half" idx="10"/>
          </p:nvPr>
        </p:nvSpPr>
        <p:spPr/>
        <p:txBody>
          <a:bodyPr/>
          <a:lstStyle/>
          <a:p>
            <a:fld id="{E2BE4D93-0632-4997-B0A7-E74CBAB16EAA}" type="datetimeFigureOut">
              <a:rPr lang="en-US" smtClean="0"/>
              <a:t>5/8/2024</a:t>
            </a:fld>
            <a:endParaRPr lang="en-US"/>
          </a:p>
        </p:txBody>
      </p:sp>
      <p:sp>
        <p:nvSpPr>
          <p:cNvPr id="5" name="Footer Placeholder 4">
            <a:extLst>
              <a:ext uri="{FF2B5EF4-FFF2-40B4-BE49-F238E27FC236}">
                <a16:creationId xmlns:a16="http://schemas.microsoft.com/office/drawing/2014/main" id="{6AED4F37-1E92-479A-9E1F-A3566459F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250AA-F306-9D63-ED7A-890DB176D443}"/>
              </a:ext>
            </a:extLst>
          </p:cNvPr>
          <p:cNvSpPr>
            <a:spLocks noGrp="1"/>
          </p:cNvSpPr>
          <p:nvPr>
            <p:ph type="sldNum" sz="quarter" idx="12"/>
          </p:nvPr>
        </p:nvSpPr>
        <p:spPr/>
        <p:txBody>
          <a:bodyPr/>
          <a:lstStyle/>
          <a:p>
            <a:fld id="{64350282-0231-4977-B98B-336FD20DCF8A}" type="slidenum">
              <a:rPr lang="en-US" smtClean="0"/>
              <a:t>‹#›</a:t>
            </a:fld>
            <a:endParaRPr lang="en-US"/>
          </a:p>
        </p:txBody>
      </p:sp>
    </p:spTree>
    <p:extLst>
      <p:ext uri="{BB962C8B-B14F-4D97-AF65-F5344CB8AC3E}">
        <p14:creationId xmlns:p14="http://schemas.microsoft.com/office/powerpoint/2010/main" val="193372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A593-A58F-3CC7-AA49-0F06C2C8D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F01474-4616-AA8F-B190-33BF14447E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7EF20-4817-9CC4-C8E6-2E2A6DDD633C}"/>
              </a:ext>
            </a:extLst>
          </p:cNvPr>
          <p:cNvSpPr>
            <a:spLocks noGrp="1"/>
          </p:cNvSpPr>
          <p:nvPr>
            <p:ph type="dt" sz="half" idx="10"/>
          </p:nvPr>
        </p:nvSpPr>
        <p:spPr/>
        <p:txBody>
          <a:bodyPr/>
          <a:lstStyle/>
          <a:p>
            <a:fld id="{E2BE4D93-0632-4997-B0A7-E74CBAB16EAA}" type="datetimeFigureOut">
              <a:rPr lang="en-US" smtClean="0"/>
              <a:t>5/8/2024</a:t>
            </a:fld>
            <a:endParaRPr lang="en-US"/>
          </a:p>
        </p:txBody>
      </p:sp>
      <p:sp>
        <p:nvSpPr>
          <p:cNvPr id="5" name="Footer Placeholder 4">
            <a:extLst>
              <a:ext uri="{FF2B5EF4-FFF2-40B4-BE49-F238E27FC236}">
                <a16:creationId xmlns:a16="http://schemas.microsoft.com/office/drawing/2014/main" id="{A86D5E33-0D20-4366-259E-DC0D0226F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5982F-4EC7-5522-177D-0F7910107ADE}"/>
              </a:ext>
            </a:extLst>
          </p:cNvPr>
          <p:cNvSpPr>
            <a:spLocks noGrp="1"/>
          </p:cNvSpPr>
          <p:nvPr>
            <p:ph type="sldNum" sz="quarter" idx="12"/>
          </p:nvPr>
        </p:nvSpPr>
        <p:spPr/>
        <p:txBody>
          <a:bodyPr/>
          <a:lstStyle/>
          <a:p>
            <a:fld id="{64350282-0231-4977-B98B-336FD20DCF8A}" type="slidenum">
              <a:rPr lang="en-US" smtClean="0"/>
              <a:t>‹#›</a:t>
            </a:fld>
            <a:endParaRPr lang="en-US"/>
          </a:p>
        </p:txBody>
      </p:sp>
    </p:spTree>
    <p:extLst>
      <p:ext uri="{BB962C8B-B14F-4D97-AF65-F5344CB8AC3E}">
        <p14:creationId xmlns:p14="http://schemas.microsoft.com/office/powerpoint/2010/main" val="391419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C267-07CA-30F0-20C1-295273A4C8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21E4BA-D1F5-7F9B-2DBC-3B9C2950E4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CC768B-9DA3-BAB3-EE3F-6EE10A641266}"/>
              </a:ext>
            </a:extLst>
          </p:cNvPr>
          <p:cNvSpPr>
            <a:spLocks noGrp="1"/>
          </p:cNvSpPr>
          <p:nvPr>
            <p:ph type="dt" sz="half" idx="10"/>
          </p:nvPr>
        </p:nvSpPr>
        <p:spPr/>
        <p:txBody>
          <a:bodyPr/>
          <a:lstStyle/>
          <a:p>
            <a:fld id="{E2BE4D93-0632-4997-B0A7-E74CBAB16EAA}" type="datetimeFigureOut">
              <a:rPr lang="en-US" smtClean="0"/>
              <a:t>5/8/2024</a:t>
            </a:fld>
            <a:endParaRPr lang="en-US"/>
          </a:p>
        </p:txBody>
      </p:sp>
      <p:sp>
        <p:nvSpPr>
          <p:cNvPr id="5" name="Footer Placeholder 4">
            <a:extLst>
              <a:ext uri="{FF2B5EF4-FFF2-40B4-BE49-F238E27FC236}">
                <a16:creationId xmlns:a16="http://schemas.microsoft.com/office/drawing/2014/main" id="{579B491B-D0FA-32CB-FBCC-B6C825124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5B62D-B005-0402-DF5A-82278599BC40}"/>
              </a:ext>
            </a:extLst>
          </p:cNvPr>
          <p:cNvSpPr>
            <a:spLocks noGrp="1"/>
          </p:cNvSpPr>
          <p:nvPr>
            <p:ph type="sldNum" sz="quarter" idx="12"/>
          </p:nvPr>
        </p:nvSpPr>
        <p:spPr/>
        <p:txBody>
          <a:bodyPr/>
          <a:lstStyle/>
          <a:p>
            <a:fld id="{64350282-0231-4977-B98B-336FD20DCF8A}" type="slidenum">
              <a:rPr lang="en-US" smtClean="0"/>
              <a:t>‹#›</a:t>
            </a:fld>
            <a:endParaRPr lang="en-US"/>
          </a:p>
        </p:txBody>
      </p:sp>
    </p:spTree>
    <p:extLst>
      <p:ext uri="{BB962C8B-B14F-4D97-AF65-F5344CB8AC3E}">
        <p14:creationId xmlns:p14="http://schemas.microsoft.com/office/powerpoint/2010/main" val="410501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39AE-E752-10CF-DABF-C80F4B817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8AFDE2-72BE-4390-A3A3-3466B47C5B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1F06FE-2BF0-996C-AC5F-390A27481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827B0D-297A-7736-1E42-A0AD5CF9678F}"/>
              </a:ext>
            </a:extLst>
          </p:cNvPr>
          <p:cNvSpPr>
            <a:spLocks noGrp="1"/>
          </p:cNvSpPr>
          <p:nvPr>
            <p:ph type="dt" sz="half" idx="10"/>
          </p:nvPr>
        </p:nvSpPr>
        <p:spPr/>
        <p:txBody>
          <a:bodyPr/>
          <a:lstStyle/>
          <a:p>
            <a:fld id="{E2BE4D93-0632-4997-B0A7-E74CBAB16EAA}" type="datetimeFigureOut">
              <a:rPr lang="en-US" smtClean="0"/>
              <a:t>5/8/2024</a:t>
            </a:fld>
            <a:endParaRPr lang="en-US"/>
          </a:p>
        </p:txBody>
      </p:sp>
      <p:sp>
        <p:nvSpPr>
          <p:cNvPr id="6" name="Footer Placeholder 5">
            <a:extLst>
              <a:ext uri="{FF2B5EF4-FFF2-40B4-BE49-F238E27FC236}">
                <a16:creationId xmlns:a16="http://schemas.microsoft.com/office/drawing/2014/main" id="{82159FCD-6C9C-8A24-E3D9-26F3BDF79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6E652-C8D1-EB21-83D4-904CF7E7B09F}"/>
              </a:ext>
            </a:extLst>
          </p:cNvPr>
          <p:cNvSpPr>
            <a:spLocks noGrp="1"/>
          </p:cNvSpPr>
          <p:nvPr>
            <p:ph type="sldNum" sz="quarter" idx="12"/>
          </p:nvPr>
        </p:nvSpPr>
        <p:spPr/>
        <p:txBody>
          <a:bodyPr/>
          <a:lstStyle/>
          <a:p>
            <a:fld id="{64350282-0231-4977-B98B-336FD20DCF8A}" type="slidenum">
              <a:rPr lang="en-US" smtClean="0"/>
              <a:t>‹#›</a:t>
            </a:fld>
            <a:endParaRPr lang="en-US"/>
          </a:p>
        </p:txBody>
      </p:sp>
    </p:spTree>
    <p:extLst>
      <p:ext uri="{BB962C8B-B14F-4D97-AF65-F5344CB8AC3E}">
        <p14:creationId xmlns:p14="http://schemas.microsoft.com/office/powerpoint/2010/main" val="30428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F96E-B03A-A13C-C3E6-CAD84EAC7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819FC1-5981-B5CB-1FE8-A2A45A4E8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758FD1-0673-EE40-22A5-D820C01116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20665D-30FE-CA61-7C97-E03DC291C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C0C106-D574-BB59-78E8-FF4FFF8E2D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50B2C-DEBA-30E4-E23E-1081DFE56869}"/>
              </a:ext>
            </a:extLst>
          </p:cNvPr>
          <p:cNvSpPr>
            <a:spLocks noGrp="1"/>
          </p:cNvSpPr>
          <p:nvPr>
            <p:ph type="dt" sz="half" idx="10"/>
          </p:nvPr>
        </p:nvSpPr>
        <p:spPr/>
        <p:txBody>
          <a:bodyPr/>
          <a:lstStyle/>
          <a:p>
            <a:fld id="{E2BE4D93-0632-4997-B0A7-E74CBAB16EAA}" type="datetimeFigureOut">
              <a:rPr lang="en-US" smtClean="0"/>
              <a:t>5/8/2024</a:t>
            </a:fld>
            <a:endParaRPr lang="en-US"/>
          </a:p>
        </p:txBody>
      </p:sp>
      <p:sp>
        <p:nvSpPr>
          <p:cNvPr id="8" name="Footer Placeholder 7">
            <a:extLst>
              <a:ext uri="{FF2B5EF4-FFF2-40B4-BE49-F238E27FC236}">
                <a16:creationId xmlns:a16="http://schemas.microsoft.com/office/drawing/2014/main" id="{83FAC39D-42D3-3B68-3AAE-7179A209F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4CDCC-1C78-A1CD-0F1F-EF05671E142B}"/>
              </a:ext>
            </a:extLst>
          </p:cNvPr>
          <p:cNvSpPr>
            <a:spLocks noGrp="1"/>
          </p:cNvSpPr>
          <p:nvPr>
            <p:ph type="sldNum" sz="quarter" idx="12"/>
          </p:nvPr>
        </p:nvSpPr>
        <p:spPr/>
        <p:txBody>
          <a:bodyPr/>
          <a:lstStyle/>
          <a:p>
            <a:fld id="{64350282-0231-4977-B98B-336FD20DCF8A}" type="slidenum">
              <a:rPr lang="en-US" smtClean="0"/>
              <a:t>‹#›</a:t>
            </a:fld>
            <a:endParaRPr lang="en-US"/>
          </a:p>
        </p:txBody>
      </p:sp>
    </p:spTree>
    <p:extLst>
      <p:ext uri="{BB962C8B-B14F-4D97-AF65-F5344CB8AC3E}">
        <p14:creationId xmlns:p14="http://schemas.microsoft.com/office/powerpoint/2010/main" val="417772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60D5-D586-6F27-0F95-00DB73883B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485DA1-AA39-0401-86F4-234192A491B8}"/>
              </a:ext>
            </a:extLst>
          </p:cNvPr>
          <p:cNvSpPr>
            <a:spLocks noGrp="1"/>
          </p:cNvSpPr>
          <p:nvPr>
            <p:ph type="dt" sz="half" idx="10"/>
          </p:nvPr>
        </p:nvSpPr>
        <p:spPr/>
        <p:txBody>
          <a:bodyPr/>
          <a:lstStyle/>
          <a:p>
            <a:fld id="{E2BE4D93-0632-4997-B0A7-E74CBAB16EAA}" type="datetimeFigureOut">
              <a:rPr lang="en-US" smtClean="0"/>
              <a:t>5/8/2024</a:t>
            </a:fld>
            <a:endParaRPr lang="en-US"/>
          </a:p>
        </p:txBody>
      </p:sp>
      <p:sp>
        <p:nvSpPr>
          <p:cNvPr id="4" name="Footer Placeholder 3">
            <a:extLst>
              <a:ext uri="{FF2B5EF4-FFF2-40B4-BE49-F238E27FC236}">
                <a16:creationId xmlns:a16="http://schemas.microsoft.com/office/drawing/2014/main" id="{338109A6-5DF2-2FE4-BCA0-B44A0863D0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1447D3-6B28-1515-5301-B4FA6F24F441}"/>
              </a:ext>
            </a:extLst>
          </p:cNvPr>
          <p:cNvSpPr>
            <a:spLocks noGrp="1"/>
          </p:cNvSpPr>
          <p:nvPr>
            <p:ph type="sldNum" sz="quarter" idx="12"/>
          </p:nvPr>
        </p:nvSpPr>
        <p:spPr/>
        <p:txBody>
          <a:bodyPr/>
          <a:lstStyle/>
          <a:p>
            <a:fld id="{64350282-0231-4977-B98B-336FD20DCF8A}" type="slidenum">
              <a:rPr lang="en-US" smtClean="0"/>
              <a:t>‹#›</a:t>
            </a:fld>
            <a:endParaRPr lang="en-US"/>
          </a:p>
        </p:txBody>
      </p:sp>
    </p:spTree>
    <p:extLst>
      <p:ext uri="{BB962C8B-B14F-4D97-AF65-F5344CB8AC3E}">
        <p14:creationId xmlns:p14="http://schemas.microsoft.com/office/powerpoint/2010/main" val="376798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2A8B1F-21FC-47A2-8E45-0E5BA72B7F27}"/>
              </a:ext>
            </a:extLst>
          </p:cNvPr>
          <p:cNvSpPr>
            <a:spLocks noGrp="1"/>
          </p:cNvSpPr>
          <p:nvPr>
            <p:ph type="dt" sz="half" idx="10"/>
          </p:nvPr>
        </p:nvSpPr>
        <p:spPr/>
        <p:txBody>
          <a:bodyPr/>
          <a:lstStyle/>
          <a:p>
            <a:fld id="{E2BE4D93-0632-4997-B0A7-E74CBAB16EAA}" type="datetimeFigureOut">
              <a:rPr lang="en-US" smtClean="0"/>
              <a:t>5/8/2024</a:t>
            </a:fld>
            <a:endParaRPr lang="en-US"/>
          </a:p>
        </p:txBody>
      </p:sp>
      <p:sp>
        <p:nvSpPr>
          <p:cNvPr id="3" name="Footer Placeholder 2">
            <a:extLst>
              <a:ext uri="{FF2B5EF4-FFF2-40B4-BE49-F238E27FC236}">
                <a16:creationId xmlns:a16="http://schemas.microsoft.com/office/drawing/2014/main" id="{D9C8B960-C778-6DD0-5A1B-CE097B6985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160657-5D82-87A9-D08D-5337B56589A2}"/>
              </a:ext>
            </a:extLst>
          </p:cNvPr>
          <p:cNvSpPr>
            <a:spLocks noGrp="1"/>
          </p:cNvSpPr>
          <p:nvPr>
            <p:ph type="sldNum" sz="quarter" idx="12"/>
          </p:nvPr>
        </p:nvSpPr>
        <p:spPr/>
        <p:txBody>
          <a:bodyPr/>
          <a:lstStyle/>
          <a:p>
            <a:fld id="{64350282-0231-4977-B98B-336FD20DCF8A}" type="slidenum">
              <a:rPr lang="en-US" smtClean="0"/>
              <a:t>‹#›</a:t>
            </a:fld>
            <a:endParaRPr lang="en-US"/>
          </a:p>
        </p:txBody>
      </p:sp>
    </p:spTree>
    <p:extLst>
      <p:ext uri="{BB962C8B-B14F-4D97-AF65-F5344CB8AC3E}">
        <p14:creationId xmlns:p14="http://schemas.microsoft.com/office/powerpoint/2010/main" val="37412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1C87-A5E4-2C65-2445-FE9210BFAF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433A8B-E6EC-A957-BC09-250AB982C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804FAA-D915-AD68-5255-C547FB3DE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2141B-02DC-C8E5-5DFF-6DDA29381CE3}"/>
              </a:ext>
            </a:extLst>
          </p:cNvPr>
          <p:cNvSpPr>
            <a:spLocks noGrp="1"/>
          </p:cNvSpPr>
          <p:nvPr>
            <p:ph type="dt" sz="half" idx="10"/>
          </p:nvPr>
        </p:nvSpPr>
        <p:spPr/>
        <p:txBody>
          <a:bodyPr/>
          <a:lstStyle/>
          <a:p>
            <a:fld id="{E2BE4D93-0632-4997-B0A7-E74CBAB16EAA}" type="datetimeFigureOut">
              <a:rPr lang="en-US" smtClean="0"/>
              <a:t>5/8/2024</a:t>
            </a:fld>
            <a:endParaRPr lang="en-US"/>
          </a:p>
        </p:txBody>
      </p:sp>
      <p:sp>
        <p:nvSpPr>
          <p:cNvPr id="6" name="Footer Placeholder 5">
            <a:extLst>
              <a:ext uri="{FF2B5EF4-FFF2-40B4-BE49-F238E27FC236}">
                <a16:creationId xmlns:a16="http://schemas.microsoft.com/office/drawing/2014/main" id="{7135B008-D529-307C-4FC3-D16384439A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E7DD9-470D-D3E5-A236-A9B0E84F8A2F}"/>
              </a:ext>
            </a:extLst>
          </p:cNvPr>
          <p:cNvSpPr>
            <a:spLocks noGrp="1"/>
          </p:cNvSpPr>
          <p:nvPr>
            <p:ph type="sldNum" sz="quarter" idx="12"/>
          </p:nvPr>
        </p:nvSpPr>
        <p:spPr/>
        <p:txBody>
          <a:bodyPr/>
          <a:lstStyle/>
          <a:p>
            <a:fld id="{64350282-0231-4977-B98B-336FD20DCF8A}" type="slidenum">
              <a:rPr lang="en-US" smtClean="0"/>
              <a:t>‹#›</a:t>
            </a:fld>
            <a:endParaRPr lang="en-US"/>
          </a:p>
        </p:txBody>
      </p:sp>
    </p:spTree>
    <p:extLst>
      <p:ext uri="{BB962C8B-B14F-4D97-AF65-F5344CB8AC3E}">
        <p14:creationId xmlns:p14="http://schemas.microsoft.com/office/powerpoint/2010/main" val="30556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F745-151B-2F0D-A650-0D48AE924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A4AB04-995C-C3DD-D979-78E7155BCA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0D5291-06E9-034D-F39D-6132B70B1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AC258-6D0B-5327-71B9-3ADA2459EED3}"/>
              </a:ext>
            </a:extLst>
          </p:cNvPr>
          <p:cNvSpPr>
            <a:spLocks noGrp="1"/>
          </p:cNvSpPr>
          <p:nvPr>
            <p:ph type="dt" sz="half" idx="10"/>
          </p:nvPr>
        </p:nvSpPr>
        <p:spPr/>
        <p:txBody>
          <a:bodyPr/>
          <a:lstStyle/>
          <a:p>
            <a:fld id="{E2BE4D93-0632-4997-B0A7-E74CBAB16EAA}" type="datetimeFigureOut">
              <a:rPr lang="en-US" smtClean="0"/>
              <a:t>5/8/2024</a:t>
            </a:fld>
            <a:endParaRPr lang="en-US"/>
          </a:p>
        </p:txBody>
      </p:sp>
      <p:sp>
        <p:nvSpPr>
          <p:cNvPr id="6" name="Footer Placeholder 5">
            <a:extLst>
              <a:ext uri="{FF2B5EF4-FFF2-40B4-BE49-F238E27FC236}">
                <a16:creationId xmlns:a16="http://schemas.microsoft.com/office/drawing/2014/main" id="{65624BD6-C056-F091-2D57-732739DAB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4ACFE-A0DD-5E88-B451-C268048390A7}"/>
              </a:ext>
            </a:extLst>
          </p:cNvPr>
          <p:cNvSpPr>
            <a:spLocks noGrp="1"/>
          </p:cNvSpPr>
          <p:nvPr>
            <p:ph type="sldNum" sz="quarter" idx="12"/>
          </p:nvPr>
        </p:nvSpPr>
        <p:spPr/>
        <p:txBody>
          <a:bodyPr/>
          <a:lstStyle/>
          <a:p>
            <a:fld id="{64350282-0231-4977-B98B-336FD20DCF8A}" type="slidenum">
              <a:rPr lang="en-US" smtClean="0"/>
              <a:t>‹#›</a:t>
            </a:fld>
            <a:endParaRPr lang="en-US"/>
          </a:p>
        </p:txBody>
      </p:sp>
    </p:spTree>
    <p:extLst>
      <p:ext uri="{BB962C8B-B14F-4D97-AF65-F5344CB8AC3E}">
        <p14:creationId xmlns:p14="http://schemas.microsoft.com/office/powerpoint/2010/main" val="5223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08EE1-9DF8-5F05-D5DB-3BA2A6FE7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AD6349-842C-4E78-3D96-F8B7872FD0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1A2A0-4D98-BB39-814F-F2F1AC566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BE4D93-0632-4997-B0A7-E74CBAB16EAA}" type="datetimeFigureOut">
              <a:rPr lang="en-US" smtClean="0"/>
              <a:t>5/8/2024</a:t>
            </a:fld>
            <a:endParaRPr lang="en-US"/>
          </a:p>
        </p:txBody>
      </p:sp>
      <p:sp>
        <p:nvSpPr>
          <p:cNvPr id="5" name="Footer Placeholder 4">
            <a:extLst>
              <a:ext uri="{FF2B5EF4-FFF2-40B4-BE49-F238E27FC236}">
                <a16:creationId xmlns:a16="http://schemas.microsoft.com/office/drawing/2014/main" id="{0985810C-2D24-1108-2F01-619F1C7A9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9AF260-9BD8-15BF-C755-EE503832B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350282-0231-4977-B98B-336FD20DCF8A}" type="slidenum">
              <a:rPr lang="en-US" smtClean="0"/>
              <a:t>‹#›</a:t>
            </a:fld>
            <a:endParaRPr lang="en-US"/>
          </a:p>
        </p:txBody>
      </p:sp>
    </p:spTree>
    <p:extLst>
      <p:ext uri="{BB962C8B-B14F-4D97-AF65-F5344CB8AC3E}">
        <p14:creationId xmlns:p14="http://schemas.microsoft.com/office/powerpoint/2010/main" val="3789780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871D-BE9B-667A-C848-C43647E6B37D}"/>
              </a:ext>
            </a:extLst>
          </p:cNvPr>
          <p:cNvSpPr>
            <a:spLocks noGrp="1"/>
          </p:cNvSpPr>
          <p:nvPr>
            <p:ph type="ctrTitle"/>
          </p:nvPr>
        </p:nvSpPr>
        <p:spPr/>
        <p:txBody>
          <a:bodyPr/>
          <a:lstStyle/>
          <a:p>
            <a:r>
              <a:rPr lang="en-US" dirty="0" err="1"/>
              <a:t>OSeMOSYS</a:t>
            </a:r>
            <a:endParaRPr lang="en-US" dirty="0"/>
          </a:p>
        </p:txBody>
      </p:sp>
      <p:sp>
        <p:nvSpPr>
          <p:cNvPr id="3" name="Subtitle 2">
            <a:extLst>
              <a:ext uri="{FF2B5EF4-FFF2-40B4-BE49-F238E27FC236}">
                <a16:creationId xmlns:a16="http://schemas.microsoft.com/office/drawing/2014/main" id="{8DCA5E5A-60B7-1BD0-347D-47AE1969AB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15495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7488-651F-F27A-F2DD-C3DC19592928}"/>
              </a:ext>
            </a:extLst>
          </p:cNvPr>
          <p:cNvSpPr>
            <a:spLocks noGrp="1"/>
          </p:cNvSpPr>
          <p:nvPr>
            <p:ph type="title"/>
          </p:nvPr>
        </p:nvSpPr>
        <p:spPr/>
        <p:txBody>
          <a:bodyPr/>
          <a:lstStyle/>
          <a:p>
            <a:r>
              <a:rPr lang="en-US" dirty="0"/>
              <a:t>Ok, now onto model outputs….</a:t>
            </a:r>
          </a:p>
        </p:txBody>
      </p:sp>
      <p:sp>
        <p:nvSpPr>
          <p:cNvPr id="3" name="Content Placeholder 2">
            <a:extLst>
              <a:ext uri="{FF2B5EF4-FFF2-40B4-BE49-F238E27FC236}">
                <a16:creationId xmlns:a16="http://schemas.microsoft.com/office/drawing/2014/main" id="{E0257C24-EF43-5F32-BE64-49C1BF1AD0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83277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33FB-B51D-B58E-8D3E-1D50ADFF47AA}"/>
              </a:ext>
            </a:extLst>
          </p:cNvPr>
          <p:cNvSpPr>
            <a:spLocks noGrp="1"/>
          </p:cNvSpPr>
          <p:nvPr>
            <p:ph type="title"/>
          </p:nvPr>
        </p:nvSpPr>
        <p:spPr/>
        <p:txBody>
          <a:bodyPr/>
          <a:lstStyle/>
          <a:p>
            <a:r>
              <a:rPr lang="en-US" dirty="0"/>
              <a:t>Demand</a:t>
            </a:r>
          </a:p>
        </p:txBody>
      </p:sp>
      <p:sp>
        <p:nvSpPr>
          <p:cNvPr id="3" name="Content Placeholder 2">
            <a:extLst>
              <a:ext uri="{FF2B5EF4-FFF2-40B4-BE49-F238E27FC236}">
                <a16:creationId xmlns:a16="http://schemas.microsoft.com/office/drawing/2014/main" id="{CC7A4750-D225-3B24-F824-1D69785BCF77}"/>
              </a:ext>
            </a:extLst>
          </p:cNvPr>
          <p:cNvSpPr>
            <a:spLocks noGrp="1"/>
          </p:cNvSpPr>
          <p:nvPr>
            <p:ph idx="1"/>
          </p:nvPr>
        </p:nvSpPr>
        <p:spPr/>
        <p:txBody>
          <a:bodyPr/>
          <a:lstStyle/>
          <a:p>
            <a:r>
              <a:rPr lang="en-US" b="0" i="0" dirty="0">
                <a:solidFill>
                  <a:srgbClr val="404040"/>
                </a:solidFill>
                <a:effectLst/>
                <a:highlight>
                  <a:srgbClr val="FCFCFC"/>
                </a:highlight>
                <a:latin typeface="Lato" panose="020F0502020204030203" pitchFamily="34" charset="0"/>
              </a:rPr>
              <a:t>Demand for one fuel in one time slice</a:t>
            </a:r>
            <a:endParaRPr lang="en-US" dirty="0"/>
          </a:p>
        </p:txBody>
      </p:sp>
    </p:spTree>
    <p:extLst>
      <p:ext uri="{BB962C8B-B14F-4D97-AF65-F5344CB8AC3E}">
        <p14:creationId xmlns:p14="http://schemas.microsoft.com/office/powerpoint/2010/main" val="3765235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6A55-79A5-8C08-F82F-B3D8601BBBD2}"/>
              </a:ext>
            </a:extLst>
          </p:cNvPr>
          <p:cNvSpPr>
            <a:spLocks noGrp="1"/>
          </p:cNvSpPr>
          <p:nvPr>
            <p:ph type="title"/>
          </p:nvPr>
        </p:nvSpPr>
        <p:spPr/>
        <p:txBody>
          <a:bodyPr/>
          <a:lstStyle/>
          <a:p>
            <a:r>
              <a:rPr lang="en-US" dirty="0"/>
              <a:t>Capacity</a:t>
            </a:r>
          </a:p>
        </p:txBody>
      </p:sp>
      <p:graphicFrame>
        <p:nvGraphicFramePr>
          <p:cNvPr id="4" name="Content Placeholder 3">
            <a:extLst>
              <a:ext uri="{FF2B5EF4-FFF2-40B4-BE49-F238E27FC236}">
                <a16:creationId xmlns:a16="http://schemas.microsoft.com/office/drawing/2014/main" id="{8E035931-8CC7-C17D-EAAC-514ADC7F8DFF}"/>
              </a:ext>
            </a:extLst>
          </p:cNvPr>
          <p:cNvGraphicFramePr>
            <a:graphicFrameLocks noGrp="1"/>
          </p:cNvGraphicFramePr>
          <p:nvPr>
            <p:ph idx="1"/>
            <p:extLst>
              <p:ext uri="{D42A27DB-BD31-4B8C-83A1-F6EECF244321}">
                <p14:modId xmlns:p14="http://schemas.microsoft.com/office/powerpoint/2010/main" val="1664846473"/>
              </p:ext>
            </p:extLst>
          </p:nvPr>
        </p:nvGraphicFramePr>
        <p:xfrm>
          <a:off x="838200" y="2233454"/>
          <a:ext cx="10515600" cy="3535680"/>
        </p:xfrm>
        <a:graphic>
          <a:graphicData uri="http://schemas.openxmlformats.org/drawingml/2006/table">
            <a:tbl>
              <a:tblPr/>
              <a:tblGrid>
                <a:gridCol w="3505200">
                  <a:extLst>
                    <a:ext uri="{9D8B030D-6E8A-4147-A177-3AD203B41FA5}">
                      <a16:colId xmlns:a16="http://schemas.microsoft.com/office/drawing/2014/main" val="2929976461"/>
                    </a:ext>
                  </a:extLst>
                </a:gridCol>
                <a:gridCol w="3505200">
                  <a:extLst>
                    <a:ext uri="{9D8B030D-6E8A-4147-A177-3AD203B41FA5}">
                      <a16:colId xmlns:a16="http://schemas.microsoft.com/office/drawing/2014/main" val="2261714011"/>
                    </a:ext>
                  </a:extLst>
                </a:gridCol>
                <a:gridCol w="3505200">
                  <a:extLst>
                    <a:ext uri="{9D8B030D-6E8A-4147-A177-3AD203B41FA5}">
                      <a16:colId xmlns:a16="http://schemas.microsoft.com/office/drawing/2014/main" val="461953926"/>
                    </a:ext>
                  </a:extLst>
                </a:gridCol>
              </a:tblGrid>
              <a:tr h="0">
                <a:tc>
                  <a:txBody>
                    <a:bodyPr/>
                    <a:lstStyle/>
                    <a:p>
                      <a:pPr fontAlgn="ctr"/>
                      <a:r>
                        <a:rPr lang="en-US" dirty="0" err="1">
                          <a:effectLst/>
                          <a:highlight>
                            <a:srgbClr val="F3F6F6"/>
                          </a:highlight>
                        </a:rPr>
                        <a:t>NumberOfNewTechnologyUnits</a:t>
                      </a:r>
                      <a:r>
                        <a:rPr lang="en-US" dirty="0">
                          <a:effectLst/>
                          <a:highlight>
                            <a:srgbClr val="F3F6F6"/>
                          </a:highlight>
                        </a:rPr>
                        <a:t>, integer</a:t>
                      </a:r>
                    </a:p>
                  </a:txBody>
                  <a:tcPr marL="60960" marR="60960" marT="30480" marB="30480"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a:noFill/>
                    </a:lnT>
                    <a:lnB w="3810" cap="flat" cmpd="sng" algn="ctr">
                      <a:solidFill>
                        <a:srgbClr val="E1E4E5"/>
                      </a:solidFill>
                      <a:prstDash val="solid"/>
                      <a:round/>
                      <a:headEnd type="none" w="med" len="med"/>
                      <a:tailEnd type="none" w="med" len="med"/>
                    </a:lnB>
                    <a:solidFill>
                      <a:srgbClr val="F3F6F6"/>
                    </a:solidFill>
                  </a:tcPr>
                </a:tc>
                <a:tc gridSpan="2">
                  <a:txBody>
                    <a:bodyPr/>
                    <a:lstStyle/>
                    <a:p>
                      <a:pPr fontAlgn="ctr"/>
                      <a:r>
                        <a:rPr lang="en-US" dirty="0">
                          <a:effectLst/>
                          <a:highlight>
                            <a:srgbClr val="F3F6F6"/>
                          </a:highlight>
                        </a:rPr>
                        <a:t>Number of newly installed units of technology t in year y, as a function of the parameter </a:t>
                      </a:r>
                      <a:r>
                        <a:rPr lang="en-US" dirty="0" err="1">
                          <a:effectLst/>
                          <a:highlight>
                            <a:srgbClr val="F3F6F6"/>
                          </a:highlight>
                        </a:rPr>
                        <a:t>CapacityOfOneTechnologyUnit</a:t>
                      </a:r>
                      <a:r>
                        <a:rPr lang="en-US" dirty="0">
                          <a:effectLst/>
                          <a:highlight>
                            <a:srgbClr val="F3F6F6"/>
                          </a:highlight>
                        </a:rPr>
                        <a:t>. | No unit</a:t>
                      </a:r>
                    </a:p>
                  </a:txBody>
                  <a:tcPr marL="60960" marR="60960" marT="30480" marB="30480" anchor="ctr">
                    <a:lnL w="3810" cap="flat" cmpd="sng" algn="ctr">
                      <a:solidFill>
                        <a:srgbClr val="E1E4E5"/>
                      </a:solidFill>
                      <a:prstDash val="solid"/>
                      <a:round/>
                      <a:headEnd type="none" w="med" len="med"/>
                      <a:tailEnd type="none" w="med" len="med"/>
                    </a:lnL>
                    <a:lnR>
                      <a:noFill/>
                    </a:lnR>
                    <a:lnT>
                      <a:noFill/>
                    </a:lnT>
                    <a:lnB w="3810" cap="flat" cmpd="sng" algn="ctr">
                      <a:solidFill>
                        <a:srgbClr val="E1E4E5"/>
                      </a:solidFill>
                      <a:prstDash val="solid"/>
                      <a:round/>
                      <a:headEnd type="none" w="med" len="med"/>
                      <a:tailEnd type="none" w="med" len="med"/>
                    </a:lnB>
                    <a:solidFill>
                      <a:srgbClr val="F3F6F6"/>
                    </a:solidFill>
                  </a:tcPr>
                </a:tc>
                <a:tc hMerge="1">
                  <a:txBody>
                    <a:bodyPr/>
                    <a:lstStyle/>
                    <a:p>
                      <a:endParaRPr lang="en-US"/>
                    </a:p>
                  </a:txBody>
                  <a:tcPr/>
                </a:tc>
                <a:extLst>
                  <a:ext uri="{0D108BD9-81ED-4DB2-BD59-A6C34878D82A}">
                    <a16:rowId xmlns:a16="http://schemas.microsoft.com/office/drawing/2014/main" val="2721356935"/>
                  </a:ext>
                </a:extLst>
              </a:tr>
              <a:tr h="0">
                <a:tc>
                  <a:txBody>
                    <a:bodyPr/>
                    <a:lstStyle/>
                    <a:p>
                      <a:pPr fontAlgn="ctr"/>
                      <a:r>
                        <a:rPr lang="en-US" dirty="0" err="1">
                          <a:effectLst/>
                        </a:rPr>
                        <a:t>NewCapacity</a:t>
                      </a:r>
                      <a:endParaRPr lang="en-US" dirty="0">
                        <a:effectLst/>
                      </a:endParaRPr>
                    </a:p>
                  </a:txBody>
                  <a:tcPr marL="60960" marR="60960" marT="30480" marB="30480"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a:effectLst/>
                        </a:rPr>
                        <a:t>Newly installed capacity of technology t in year y.</a:t>
                      </a:r>
                    </a:p>
                  </a:txBody>
                  <a:tcPr marL="60960" marR="60960" marT="30480" marB="30480"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a:effectLst/>
                        </a:rPr>
                        <a:t>Power</a:t>
                      </a:r>
                    </a:p>
                  </a:txBody>
                  <a:tcPr marL="60960" marR="60960" marT="30480" marB="30480"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1117709519"/>
                  </a:ext>
                </a:extLst>
              </a:tr>
              <a:tr h="0">
                <a:tc>
                  <a:txBody>
                    <a:bodyPr/>
                    <a:lstStyle/>
                    <a:p>
                      <a:pPr fontAlgn="ctr"/>
                      <a:r>
                        <a:rPr lang="en-US" dirty="0" err="1">
                          <a:effectLst/>
                          <a:highlight>
                            <a:srgbClr val="F3F6F6"/>
                          </a:highlight>
                        </a:rPr>
                        <a:t>AccumulatedNewCapacity</a:t>
                      </a:r>
                      <a:endParaRPr lang="en-US" dirty="0">
                        <a:effectLst/>
                        <a:highlight>
                          <a:srgbClr val="F3F6F6"/>
                        </a:highlight>
                      </a:endParaRPr>
                    </a:p>
                  </a:txBody>
                  <a:tcPr marL="60960" marR="60960" marT="30480" marB="30480"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a:effectLst/>
                          <a:highlight>
                            <a:srgbClr val="F3F6F6"/>
                          </a:highlight>
                        </a:rPr>
                        <a:t>Cumulative newly installed capacity of technology t from the beginning of the time domain to year y.</a:t>
                      </a:r>
                    </a:p>
                  </a:txBody>
                  <a:tcPr marL="60960" marR="60960" marT="30480" marB="30480"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a:effectLst/>
                          <a:highlight>
                            <a:srgbClr val="F3F6F6"/>
                          </a:highlight>
                        </a:rPr>
                        <a:t>Power</a:t>
                      </a:r>
                    </a:p>
                  </a:txBody>
                  <a:tcPr marL="60960" marR="60960" marT="30480" marB="30480"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373185071"/>
                  </a:ext>
                </a:extLst>
              </a:tr>
              <a:tr h="0">
                <a:tc>
                  <a:txBody>
                    <a:bodyPr/>
                    <a:lstStyle/>
                    <a:p>
                      <a:pPr fontAlgn="ctr"/>
                      <a:r>
                        <a:rPr lang="es-ES" dirty="0" err="1">
                          <a:effectLst/>
                        </a:rPr>
                        <a:t>TotalCapacityAnnual</a:t>
                      </a:r>
                      <a:endParaRPr lang="es-ES" dirty="0">
                        <a:effectLst/>
                      </a:endParaRPr>
                    </a:p>
                  </a:txBody>
                  <a:tcPr marL="60960" marR="60960" marT="30480" marB="30480"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noFill/>
                  </a:tcPr>
                </a:tc>
                <a:tc>
                  <a:txBody>
                    <a:bodyPr/>
                    <a:lstStyle/>
                    <a:p>
                      <a:pPr fontAlgn="ctr"/>
                      <a:r>
                        <a:rPr lang="en-US">
                          <a:effectLst/>
                        </a:rPr>
                        <a:t>Total existing capacity of technology t in year y (sum of cumulative newly installed and pre-existing capacity).</a:t>
                      </a:r>
                    </a:p>
                  </a:txBody>
                  <a:tcPr marL="60960" marR="60960" marT="30480" marB="30480"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noFill/>
                  </a:tcPr>
                </a:tc>
                <a:tc>
                  <a:txBody>
                    <a:bodyPr/>
                    <a:lstStyle/>
                    <a:p>
                      <a:pPr fontAlgn="ctr"/>
                      <a:r>
                        <a:rPr lang="en-US" dirty="0">
                          <a:effectLst/>
                        </a:rPr>
                        <a:t>Power</a:t>
                      </a:r>
                    </a:p>
                  </a:txBody>
                  <a:tcPr marL="60960" marR="60960" marT="30480" marB="30480"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256758439"/>
                  </a:ext>
                </a:extLst>
              </a:tr>
            </a:tbl>
          </a:graphicData>
        </a:graphic>
      </p:graphicFrame>
    </p:spTree>
    <p:extLst>
      <p:ext uri="{BB962C8B-B14F-4D97-AF65-F5344CB8AC3E}">
        <p14:creationId xmlns:p14="http://schemas.microsoft.com/office/powerpoint/2010/main" val="339040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4467-582A-A46A-91E4-4454353CD75F}"/>
              </a:ext>
            </a:extLst>
          </p:cNvPr>
          <p:cNvSpPr>
            <a:spLocks noGrp="1"/>
          </p:cNvSpPr>
          <p:nvPr>
            <p:ph type="title"/>
          </p:nvPr>
        </p:nvSpPr>
        <p:spPr/>
        <p:txBody>
          <a:bodyPr/>
          <a:lstStyle/>
          <a:p>
            <a:r>
              <a:rPr lang="en-US" dirty="0"/>
              <a:t>Activity (usage)</a:t>
            </a:r>
          </a:p>
        </p:txBody>
      </p:sp>
      <p:graphicFrame>
        <p:nvGraphicFramePr>
          <p:cNvPr id="4" name="Table 3">
            <a:extLst>
              <a:ext uri="{FF2B5EF4-FFF2-40B4-BE49-F238E27FC236}">
                <a16:creationId xmlns:a16="http://schemas.microsoft.com/office/drawing/2014/main" id="{9D2757B3-CE76-7451-F931-94D4BAF03C75}"/>
              </a:ext>
            </a:extLst>
          </p:cNvPr>
          <p:cNvGraphicFramePr>
            <a:graphicFrameLocks noGrp="1"/>
          </p:cNvGraphicFramePr>
          <p:nvPr>
            <p:extLst>
              <p:ext uri="{D42A27DB-BD31-4B8C-83A1-F6EECF244321}">
                <p14:modId xmlns:p14="http://schemas.microsoft.com/office/powerpoint/2010/main" val="2598797799"/>
              </p:ext>
            </p:extLst>
          </p:nvPr>
        </p:nvGraphicFramePr>
        <p:xfrm>
          <a:off x="353786" y="1409153"/>
          <a:ext cx="11783786" cy="5420049"/>
        </p:xfrm>
        <a:graphic>
          <a:graphicData uri="http://schemas.openxmlformats.org/drawingml/2006/table">
            <a:tbl>
              <a:tblPr/>
              <a:tblGrid>
                <a:gridCol w="3451818">
                  <a:extLst>
                    <a:ext uri="{9D8B030D-6E8A-4147-A177-3AD203B41FA5}">
                      <a16:colId xmlns:a16="http://schemas.microsoft.com/office/drawing/2014/main" val="825086549"/>
                    </a:ext>
                  </a:extLst>
                </a:gridCol>
                <a:gridCol w="3451818">
                  <a:extLst>
                    <a:ext uri="{9D8B030D-6E8A-4147-A177-3AD203B41FA5}">
                      <a16:colId xmlns:a16="http://schemas.microsoft.com/office/drawing/2014/main" val="2664760647"/>
                    </a:ext>
                  </a:extLst>
                </a:gridCol>
                <a:gridCol w="4880150">
                  <a:extLst>
                    <a:ext uri="{9D8B030D-6E8A-4147-A177-3AD203B41FA5}">
                      <a16:colId xmlns:a16="http://schemas.microsoft.com/office/drawing/2014/main" val="3438466169"/>
                    </a:ext>
                  </a:extLst>
                </a:gridCol>
              </a:tblGrid>
              <a:tr h="215100">
                <a:tc>
                  <a:txBody>
                    <a:bodyPr/>
                    <a:lstStyle/>
                    <a:p>
                      <a:pPr fontAlgn="ctr"/>
                      <a:r>
                        <a:rPr lang="fr-FR" sz="900">
                          <a:effectLst/>
                          <a:highlight>
                            <a:srgbClr val="F3F6F6"/>
                          </a:highlight>
                        </a:rPr>
                        <a:t>RateOfActivity[r,l,t,m,y]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gridSpan="2">
                  <a:txBody>
                    <a:bodyPr/>
                    <a:lstStyle/>
                    <a:p>
                      <a:pPr fontAlgn="ctr"/>
                      <a:r>
                        <a:rPr lang="en-US" sz="900">
                          <a:effectLst/>
                          <a:highlight>
                            <a:srgbClr val="F3F6F6"/>
                          </a:highlight>
                        </a:rPr>
                        <a:t>Intermediate variable. It represents the activity of technology t in one mode of operation and in time slice l, if the latter lasted the whole year. | Energy (per year)</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hMerge="1">
                  <a:txBody>
                    <a:bodyPr/>
                    <a:lstStyle/>
                    <a:p>
                      <a:endParaRPr lang="en-US"/>
                    </a:p>
                  </a:txBody>
                  <a:tcPr/>
                </a:tc>
                <a:extLst>
                  <a:ext uri="{0D108BD9-81ED-4DB2-BD59-A6C34878D82A}">
                    <a16:rowId xmlns:a16="http://schemas.microsoft.com/office/drawing/2014/main" val="1853450509"/>
                  </a:ext>
                </a:extLst>
              </a:tr>
              <a:tr h="215100">
                <a:tc>
                  <a:txBody>
                    <a:bodyPr/>
                    <a:lstStyle/>
                    <a:p>
                      <a:pPr fontAlgn="ctr"/>
                      <a:r>
                        <a:rPr lang="fr-FR" sz="900">
                          <a:effectLst/>
                        </a:rPr>
                        <a:t>RateOfTotalActivity[r,t,l,y]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Sum of the RateOfActivity of a technology over the modes of operation.</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Energy (per year)</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150098232"/>
                  </a:ext>
                </a:extLst>
              </a:tr>
              <a:tr h="148344">
                <a:tc>
                  <a:txBody>
                    <a:bodyPr/>
                    <a:lstStyle/>
                    <a:p>
                      <a:pPr fontAlgn="ctr"/>
                      <a:r>
                        <a:rPr lang="en-US" sz="900">
                          <a:effectLst/>
                          <a:highlight>
                            <a:srgbClr val="F3F6F6"/>
                          </a:highlight>
                        </a:rPr>
                        <a:t>TotalTechnologyAnnualActivity[r,t,y]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Total annual activity of technology t.</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Energy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299869841"/>
                  </a:ext>
                </a:extLst>
              </a:tr>
              <a:tr h="148344">
                <a:tc>
                  <a:txBody>
                    <a:bodyPr/>
                    <a:lstStyle/>
                    <a:p>
                      <a:pPr fontAlgn="ctr"/>
                      <a:r>
                        <a:rPr lang="fr-FR" sz="900">
                          <a:effectLst/>
                        </a:rPr>
                        <a:t>TotalAnnualTechnologyActivityByMode[r,t,m,y]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Annual activity of technology t in mode of operation m.</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Energy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3994065363"/>
                  </a:ext>
                </a:extLst>
              </a:tr>
              <a:tr h="281855">
                <a:tc>
                  <a:txBody>
                    <a:bodyPr/>
                    <a:lstStyle/>
                    <a:p>
                      <a:pPr fontAlgn="ctr"/>
                      <a:r>
                        <a:rPr lang="en-US" sz="900">
                          <a:effectLst/>
                          <a:highlight>
                            <a:srgbClr val="F3F6F6"/>
                          </a:highlight>
                        </a:rPr>
                        <a:t>TotalTechnologyModelPeriodActivity[r,t]</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Sum of the TotalTechnologyAnnualActivity over the years of the modelled period.</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Energy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889529040"/>
                  </a:ext>
                </a:extLst>
              </a:tr>
              <a:tr h="682387">
                <a:tc>
                  <a:txBody>
                    <a:bodyPr/>
                    <a:lstStyle/>
                    <a:p>
                      <a:pPr fontAlgn="ctr"/>
                      <a:r>
                        <a:rPr lang="fr-FR" sz="900" dirty="0" err="1">
                          <a:effectLst/>
                        </a:rPr>
                        <a:t>RateOfProductionByTechnologyByMode</a:t>
                      </a:r>
                      <a:r>
                        <a:rPr lang="fr-FR" sz="900" dirty="0">
                          <a:effectLst/>
                        </a:rPr>
                        <a:t>[</a:t>
                      </a:r>
                      <a:r>
                        <a:rPr lang="fr-FR" sz="900" dirty="0" err="1">
                          <a:effectLst/>
                        </a:rPr>
                        <a:t>r,l,t,m,f,y</a:t>
                      </a:r>
                      <a:r>
                        <a:rPr lang="fr-FR" sz="900" dirty="0">
                          <a:effectLst/>
                        </a:rPr>
                        <a:t>]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Intermediate variable. It represents the quantity of fuel f that technology t would produce in one mode of operation and in time slice l, if the latter lasted the whole year. It is a function of the variable RateOfActivity and the parameter OutputActivityRatio.</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Energy (per year)</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621345128"/>
                  </a:ext>
                </a:extLst>
              </a:tr>
              <a:tr h="281855">
                <a:tc>
                  <a:txBody>
                    <a:bodyPr/>
                    <a:lstStyle/>
                    <a:p>
                      <a:pPr fontAlgn="ctr"/>
                      <a:r>
                        <a:rPr lang="fr-FR" sz="900">
                          <a:effectLst/>
                          <a:highlight>
                            <a:srgbClr val="F3F6F6"/>
                          </a:highlight>
                        </a:rPr>
                        <a:t>RateOfProductionByTechnology[r,l,t,f,y]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Sum of the RateOfProductionByTechnologyByMode over the modes of operation.</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Energy (per year)</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227640712"/>
                  </a:ext>
                </a:extLst>
              </a:tr>
              <a:tr h="148344">
                <a:tc>
                  <a:txBody>
                    <a:bodyPr/>
                    <a:lstStyle/>
                    <a:p>
                      <a:pPr fontAlgn="ctr"/>
                      <a:r>
                        <a:rPr lang="fr-FR" sz="900">
                          <a:effectLst/>
                        </a:rPr>
                        <a:t>ProductionByTechnology[r,l,t,f,y]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Production of fuel f by technology t in time slice l.</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Energy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423374388"/>
                  </a:ext>
                </a:extLst>
              </a:tr>
              <a:tr h="148344">
                <a:tc>
                  <a:txBody>
                    <a:bodyPr/>
                    <a:lstStyle/>
                    <a:p>
                      <a:pPr fontAlgn="ctr"/>
                      <a:r>
                        <a:rPr lang="en-US" sz="900">
                          <a:effectLst/>
                          <a:highlight>
                            <a:srgbClr val="F3F6F6"/>
                          </a:highlight>
                        </a:rPr>
                        <a:t>ProductionByTechnologyAnnual[r,t,f,y]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Annual production of fuel f by technology t.</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Energy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726233884"/>
                  </a:ext>
                </a:extLst>
              </a:tr>
              <a:tr h="215100">
                <a:tc>
                  <a:txBody>
                    <a:bodyPr/>
                    <a:lstStyle/>
                    <a:p>
                      <a:pPr fontAlgn="ctr"/>
                      <a:r>
                        <a:rPr lang="fr-FR" sz="900">
                          <a:effectLst/>
                        </a:rPr>
                        <a:t>RateOfProduction[r,l,f,y]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Sum of the RateOfProductionByTechnology over all the technologies.</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Energy (per year)</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745089687"/>
                  </a:ext>
                </a:extLst>
              </a:tr>
              <a:tr h="281855">
                <a:tc>
                  <a:txBody>
                    <a:bodyPr/>
                    <a:lstStyle/>
                    <a:p>
                      <a:pPr fontAlgn="ctr"/>
                      <a:r>
                        <a:rPr lang="fr-FR" sz="900">
                          <a:effectLst/>
                          <a:highlight>
                            <a:srgbClr val="F3F6F6"/>
                          </a:highlight>
                        </a:rPr>
                        <a:t>Production[r,l,f,y]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Total production of fuel f in time slice l. It is the sum of the ProductionByTechnology over all technologies.</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Energy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73902225"/>
                  </a:ext>
                </a:extLst>
              </a:tr>
              <a:tr h="615632">
                <a:tc>
                  <a:txBody>
                    <a:bodyPr/>
                    <a:lstStyle/>
                    <a:p>
                      <a:pPr fontAlgn="ctr"/>
                      <a:r>
                        <a:rPr lang="fr-FR" sz="900">
                          <a:effectLst/>
                        </a:rPr>
                        <a:t>RateOfUseByTechnologyByMode[r,l,t,m,f,y]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Intermediate variable. It represents the quantity of fuel f that technology t would use in one mode of operation and in time slice l, if the latter lasted the whole year. It is the function of the variable RateOfActivity and the parameter InputActivityRatio.</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Energy (per year)</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3665348501"/>
                  </a:ext>
                </a:extLst>
              </a:tr>
              <a:tr h="281855">
                <a:tc>
                  <a:txBody>
                    <a:bodyPr/>
                    <a:lstStyle/>
                    <a:p>
                      <a:pPr fontAlgn="ctr"/>
                      <a:r>
                        <a:rPr lang="fr-FR" sz="900">
                          <a:effectLst/>
                          <a:highlight>
                            <a:srgbClr val="F3F6F6"/>
                          </a:highlight>
                        </a:rPr>
                        <a:t>RateOfUseByTechnology[r,l,t,f,y]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Sum of the RateOfUseByTechnologyByMode over the modes of operation.</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Energy (per year)</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520158198"/>
                  </a:ext>
                </a:extLst>
              </a:tr>
              <a:tr h="148344">
                <a:tc>
                  <a:txBody>
                    <a:bodyPr/>
                    <a:lstStyle/>
                    <a:p>
                      <a:pPr fontAlgn="ctr"/>
                      <a:r>
                        <a:rPr lang="en-US" sz="900">
                          <a:effectLst/>
                        </a:rPr>
                        <a:t>UseByTechnologyAnnual[r,t,f,y]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Annual use of fuel f by technology t.</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Energy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652750063"/>
                  </a:ext>
                </a:extLst>
              </a:tr>
              <a:tr h="148344">
                <a:tc>
                  <a:txBody>
                    <a:bodyPr/>
                    <a:lstStyle/>
                    <a:p>
                      <a:pPr fontAlgn="ctr"/>
                      <a:r>
                        <a:rPr lang="fr-FR" sz="900">
                          <a:effectLst/>
                          <a:highlight>
                            <a:srgbClr val="F3F6F6"/>
                          </a:highlight>
                        </a:rPr>
                        <a:t>UseByTechnology[r,l,t,f,y]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Use of fuel f by technology t in time slice l.</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Energy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979279150"/>
                  </a:ext>
                </a:extLst>
              </a:tr>
              <a:tr h="281855">
                <a:tc>
                  <a:txBody>
                    <a:bodyPr/>
                    <a:lstStyle/>
                    <a:p>
                      <a:pPr fontAlgn="ctr"/>
                      <a:r>
                        <a:rPr lang="en-US" sz="900">
                          <a:effectLst/>
                        </a:rPr>
                        <a:t>Use[r,l,f,y]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Total use of fuel f in time slice l. It is the sum of the UseByTechnology over all technologies.</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Energy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522056608"/>
                  </a:ext>
                </a:extLst>
              </a:tr>
              <a:tr h="215100">
                <a:tc>
                  <a:txBody>
                    <a:bodyPr/>
                    <a:lstStyle/>
                    <a:p>
                      <a:pPr fontAlgn="ctr"/>
                      <a:r>
                        <a:rPr lang="en-US" sz="900">
                          <a:effectLst/>
                          <a:highlight>
                            <a:srgbClr val="F3F6F6"/>
                          </a:highlight>
                        </a:rPr>
                        <a:t>Trade[r,rr,l,f,y]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Quantity of fuel f traded between region r and rr in time slice l.</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Energy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894059646"/>
                  </a:ext>
                </a:extLst>
              </a:tr>
              <a:tr h="281855">
                <a:tc>
                  <a:txBody>
                    <a:bodyPr/>
                    <a:lstStyle/>
                    <a:p>
                      <a:pPr fontAlgn="ctr"/>
                      <a:r>
                        <a:rPr lang="en-US" sz="900">
                          <a:effectLst/>
                        </a:rPr>
                        <a:t>TradeAnnual[r,rr,f,y]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Annual quantity of fuel f traded between region r and rr. It is the sum of the variable Trade over all the time slices.</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Energy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862802427"/>
                  </a:ext>
                </a:extLst>
              </a:tr>
              <a:tr h="281855">
                <a:tc>
                  <a:txBody>
                    <a:bodyPr/>
                    <a:lstStyle/>
                    <a:p>
                      <a:pPr fontAlgn="ctr"/>
                      <a:r>
                        <a:rPr lang="en-US" sz="900">
                          <a:effectLst/>
                          <a:highlight>
                            <a:srgbClr val="F3F6F6"/>
                          </a:highlight>
                        </a:rPr>
                        <a:t>ProductionAnnual[r,f,y]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Total annual production of fuel f. It is the sum of the variable Production over all technologies.</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900">
                          <a:effectLst/>
                          <a:highlight>
                            <a:srgbClr val="F3F6F6"/>
                          </a:highlight>
                        </a:rPr>
                        <a:t>Energy</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118420271"/>
                  </a:ext>
                </a:extLst>
              </a:tr>
              <a:tr h="215100">
                <a:tc>
                  <a:txBody>
                    <a:bodyPr/>
                    <a:lstStyle/>
                    <a:p>
                      <a:pPr fontAlgn="ctr"/>
                      <a:r>
                        <a:rPr lang="es-ES" sz="900">
                          <a:effectLst/>
                        </a:rPr>
                        <a:t>UseAnnual[r,f,y] &gt;=0</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900">
                          <a:effectLst/>
                        </a:rPr>
                        <a:t>Total annual use of fuel f. It is the sum of the variable Use over all technologies.</a:t>
                      </a:r>
                    </a:p>
                  </a:txBody>
                  <a:tcPr marL="12327" marR="12327" marT="6163" marB="616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endParaRPr lang="en-US" sz="900" dirty="0"/>
                    </a:p>
                  </a:txBody>
                  <a:tcPr marL="18490" marR="18490" marT="9245" marB="9245">
                    <a:lnL w="3810" cap="flat" cmpd="sng" algn="ctr">
                      <a:solidFill>
                        <a:srgbClr val="E1E4E5"/>
                      </a:solidFill>
                      <a:prstDash val="solid"/>
                      <a:round/>
                      <a:headEnd type="none" w="med" len="med"/>
                      <a:tailEnd type="none" w="med" len="med"/>
                    </a:lnL>
                    <a:lnT w="3810" cap="flat" cmpd="sng" algn="ctr">
                      <a:solidFill>
                        <a:srgbClr val="E1E4E5"/>
                      </a:solidFill>
                      <a:prstDash val="solid"/>
                      <a:round/>
                      <a:headEnd type="none" w="med" len="med"/>
                      <a:tailEnd type="none" w="med" len="med"/>
                    </a:lnT>
                  </a:tcPr>
                </a:tc>
                <a:extLst>
                  <a:ext uri="{0D108BD9-81ED-4DB2-BD59-A6C34878D82A}">
                    <a16:rowId xmlns:a16="http://schemas.microsoft.com/office/drawing/2014/main" val="202784981"/>
                  </a:ext>
                </a:extLst>
              </a:tr>
            </a:tbl>
          </a:graphicData>
        </a:graphic>
      </p:graphicFrame>
    </p:spTree>
    <p:extLst>
      <p:ext uri="{BB962C8B-B14F-4D97-AF65-F5344CB8AC3E}">
        <p14:creationId xmlns:p14="http://schemas.microsoft.com/office/powerpoint/2010/main" val="19712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DC46-18FF-49BD-E9FB-D6936E95E1B6}"/>
              </a:ext>
            </a:extLst>
          </p:cNvPr>
          <p:cNvSpPr>
            <a:spLocks noGrp="1"/>
          </p:cNvSpPr>
          <p:nvPr>
            <p:ph type="title"/>
          </p:nvPr>
        </p:nvSpPr>
        <p:spPr/>
        <p:txBody>
          <a:bodyPr/>
          <a:lstStyle/>
          <a:p>
            <a:r>
              <a:rPr lang="en-US" dirty="0"/>
              <a:t>Financials – Costing Variables (for </a:t>
            </a:r>
            <a:r>
              <a:rPr lang="en-US" dirty="0" err="1"/>
              <a:t>caleb</a:t>
            </a:r>
            <a:r>
              <a:rPr lang="en-US" dirty="0"/>
              <a:t>)</a:t>
            </a:r>
          </a:p>
        </p:txBody>
      </p:sp>
      <p:graphicFrame>
        <p:nvGraphicFramePr>
          <p:cNvPr id="4" name="Table 3">
            <a:extLst>
              <a:ext uri="{FF2B5EF4-FFF2-40B4-BE49-F238E27FC236}">
                <a16:creationId xmlns:a16="http://schemas.microsoft.com/office/drawing/2014/main" id="{F615F7EB-E1EE-523B-E68A-1C3F9C10C2EC}"/>
              </a:ext>
            </a:extLst>
          </p:cNvPr>
          <p:cNvGraphicFramePr>
            <a:graphicFrameLocks noGrp="1"/>
          </p:cNvGraphicFramePr>
          <p:nvPr>
            <p:extLst>
              <p:ext uri="{D42A27DB-BD31-4B8C-83A1-F6EECF244321}">
                <p14:modId xmlns:p14="http://schemas.microsoft.com/office/powerpoint/2010/main" val="4238961978"/>
              </p:ext>
            </p:extLst>
          </p:nvPr>
        </p:nvGraphicFramePr>
        <p:xfrm>
          <a:off x="424543" y="1553483"/>
          <a:ext cx="11152413" cy="5027473"/>
        </p:xfrm>
        <a:graphic>
          <a:graphicData uri="http://schemas.openxmlformats.org/drawingml/2006/table">
            <a:tbl>
              <a:tblPr/>
              <a:tblGrid>
                <a:gridCol w="3717471">
                  <a:extLst>
                    <a:ext uri="{9D8B030D-6E8A-4147-A177-3AD203B41FA5}">
                      <a16:colId xmlns:a16="http://schemas.microsoft.com/office/drawing/2014/main" val="1262218376"/>
                    </a:ext>
                  </a:extLst>
                </a:gridCol>
                <a:gridCol w="3717471">
                  <a:extLst>
                    <a:ext uri="{9D8B030D-6E8A-4147-A177-3AD203B41FA5}">
                      <a16:colId xmlns:a16="http://schemas.microsoft.com/office/drawing/2014/main" val="3135271873"/>
                    </a:ext>
                  </a:extLst>
                </a:gridCol>
                <a:gridCol w="3717471">
                  <a:extLst>
                    <a:ext uri="{9D8B030D-6E8A-4147-A177-3AD203B41FA5}">
                      <a16:colId xmlns:a16="http://schemas.microsoft.com/office/drawing/2014/main" val="1340259415"/>
                    </a:ext>
                  </a:extLst>
                </a:gridCol>
              </a:tblGrid>
              <a:tr h="355461">
                <a:tc>
                  <a:txBody>
                    <a:bodyPr/>
                    <a:lstStyle/>
                    <a:p>
                      <a:pPr fontAlgn="ctr"/>
                      <a:r>
                        <a:rPr lang="fr-FR" sz="1200" dirty="0" err="1">
                          <a:effectLst/>
                          <a:highlight>
                            <a:srgbClr val="F3F6F6"/>
                          </a:highlight>
                        </a:rPr>
                        <a:t>CapitalInvestment</a:t>
                      </a:r>
                      <a:endParaRPr lang="fr-FR" sz="1200" dirty="0">
                        <a:effectLst/>
                        <a:highlight>
                          <a:srgbClr val="F3F6F6"/>
                        </a:highlight>
                      </a:endParaRP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gridSpan="2">
                  <a:txBody>
                    <a:bodyPr/>
                    <a:lstStyle/>
                    <a:p>
                      <a:pPr fontAlgn="ctr"/>
                      <a:r>
                        <a:rPr lang="en-US" sz="1200" dirty="0">
                          <a:effectLst/>
                          <a:highlight>
                            <a:srgbClr val="F3F6F6"/>
                          </a:highlight>
                        </a:rPr>
                        <a:t>Undiscounted investment in new capacity of technology t. It is a function of the </a:t>
                      </a:r>
                      <a:r>
                        <a:rPr lang="en-US" sz="1200" dirty="0" err="1">
                          <a:effectLst/>
                          <a:highlight>
                            <a:srgbClr val="F3F6F6"/>
                          </a:highlight>
                        </a:rPr>
                        <a:t>NewCapacity</a:t>
                      </a:r>
                      <a:r>
                        <a:rPr lang="en-US" sz="1200" dirty="0">
                          <a:effectLst/>
                          <a:highlight>
                            <a:srgbClr val="F3F6F6"/>
                          </a:highlight>
                        </a:rPr>
                        <a:t> and the parameter </a:t>
                      </a:r>
                      <a:r>
                        <a:rPr lang="en-US" sz="1200" dirty="0" err="1">
                          <a:effectLst/>
                          <a:highlight>
                            <a:srgbClr val="F3F6F6"/>
                          </a:highlight>
                        </a:rPr>
                        <a:t>CapitalCost</a:t>
                      </a:r>
                      <a:r>
                        <a:rPr lang="en-US" sz="1200" dirty="0">
                          <a:effectLst/>
                          <a:highlight>
                            <a:srgbClr val="F3F6F6"/>
                          </a:highlight>
                        </a:rPr>
                        <a:t>. | Monetary units</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hMerge="1">
                  <a:txBody>
                    <a:bodyPr/>
                    <a:lstStyle/>
                    <a:p>
                      <a:endParaRPr lang="en-US"/>
                    </a:p>
                  </a:txBody>
                  <a:tcPr/>
                </a:tc>
                <a:extLst>
                  <a:ext uri="{0D108BD9-81ED-4DB2-BD59-A6C34878D82A}">
                    <a16:rowId xmlns:a16="http://schemas.microsoft.com/office/drawing/2014/main" val="3598513001"/>
                  </a:ext>
                </a:extLst>
              </a:tr>
              <a:tr h="355461">
                <a:tc>
                  <a:txBody>
                    <a:bodyPr/>
                    <a:lstStyle/>
                    <a:p>
                      <a:pPr fontAlgn="ctr"/>
                      <a:r>
                        <a:rPr lang="en-US" sz="1200" dirty="0" err="1">
                          <a:effectLst/>
                        </a:rPr>
                        <a:t>DiscountedCapitalInvestment</a:t>
                      </a:r>
                      <a:endParaRPr lang="en-US" sz="1200" dirty="0">
                        <a:effectLst/>
                      </a:endParaRP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1200" dirty="0">
                          <a:effectLst/>
                        </a:rPr>
                        <a:t>Investment in new capacity of technology t, discounted through the parameter </a:t>
                      </a:r>
                      <a:r>
                        <a:rPr lang="en-US" sz="1200" dirty="0" err="1">
                          <a:effectLst/>
                        </a:rPr>
                        <a:t>DiscountRate</a:t>
                      </a:r>
                      <a:r>
                        <a:rPr lang="en-US" sz="1200" dirty="0">
                          <a:effectLst/>
                        </a:rPr>
                        <a:t>.</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1200">
                          <a:effectLst/>
                        </a:rPr>
                        <a:t>Monetary units</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690393408"/>
                  </a:ext>
                </a:extLst>
              </a:tr>
              <a:tr h="465777">
                <a:tc>
                  <a:txBody>
                    <a:bodyPr/>
                    <a:lstStyle/>
                    <a:p>
                      <a:pPr fontAlgn="ctr"/>
                      <a:r>
                        <a:rPr lang="fr-FR" sz="1200" dirty="0" err="1">
                          <a:effectLst/>
                          <a:highlight>
                            <a:srgbClr val="F3F6F6"/>
                          </a:highlight>
                        </a:rPr>
                        <a:t>SalvageValue</a:t>
                      </a:r>
                      <a:r>
                        <a:rPr lang="fr-FR" sz="1200" dirty="0">
                          <a:effectLst/>
                          <a:highlight>
                            <a:srgbClr val="F3F6F6"/>
                          </a:highlight>
                        </a:rPr>
                        <a:t>[</a:t>
                      </a:r>
                      <a:r>
                        <a:rPr lang="fr-FR" sz="1200" dirty="0" err="1">
                          <a:effectLst/>
                          <a:highlight>
                            <a:srgbClr val="F3F6F6"/>
                          </a:highlight>
                        </a:rPr>
                        <a:t>r,t,y</a:t>
                      </a:r>
                      <a:r>
                        <a:rPr lang="fr-FR" sz="1200" dirty="0">
                          <a:effectLst/>
                          <a:highlight>
                            <a:srgbClr val="F3F6F6"/>
                          </a:highlight>
                        </a:rPr>
                        <a:t>] </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200">
                          <a:effectLst/>
                          <a:highlight>
                            <a:srgbClr val="F3F6F6"/>
                          </a:highlight>
                        </a:rPr>
                        <a:t>Salvage value of technology t in year y, as a function of the parameters OperationalLife and DepreciationMethod.</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200">
                          <a:effectLst/>
                          <a:highlight>
                            <a:srgbClr val="F3F6F6"/>
                          </a:highlight>
                        </a:rPr>
                        <a:t>Monetary units</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824345523"/>
                  </a:ext>
                </a:extLst>
              </a:tr>
              <a:tr h="355461">
                <a:tc>
                  <a:txBody>
                    <a:bodyPr/>
                    <a:lstStyle/>
                    <a:p>
                      <a:pPr fontAlgn="ctr"/>
                      <a:r>
                        <a:rPr lang="fr-FR" sz="1200" dirty="0" err="1">
                          <a:effectLst/>
                        </a:rPr>
                        <a:t>DiscountedSalvageValue</a:t>
                      </a:r>
                      <a:r>
                        <a:rPr lang="fr-FR" sz="1200" dirty="0">
                          <a:effectLst/>
                        </a:rPr>
                        <a:t>[</a:t>
                      </a:r>
                      <a:r>
                        <a:rPr lang="fr-FR" sz="1200" dirty="0" err="1">
                          <a:effectLst/>
                        </a:rPr>
                        <a:t>r,t,y</a:t>
                      </a:r>
                      <a:r>
                        <a:rPr lang="fr-FR" sz="1200" dirty="0">
                          <a:effectLst/>
                        </a:rPr>
                        <a:t>]</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1200">
                          <a:effectLst/>
                        </a:rPr>
                        <a:t>Salvage value of technology t, discounted through the parameter DiscountRate.</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1200">
                          <a:effectLst/>
                        </a:rPr>
                        <a:t>Monetary units</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827894729"/>
                  </a:ext>
                </a:extLst>
              </a:tr>
              <a:tr h="355461">
                <a:tc>
                  <a:txBody>
                    <a:bodyPr/>
                    <a:lstStyle/>
                    <a:p>
                      <a:pPr fontAlgn="ctr"/>
                      <a:r>
                        <a:rPr lang="en-US" sz="1200" dirty="0" err="1">
                          <a:effectLst/>
                          <a:highlight>
                            <a:srgbClr val="F3F6F6"/>
                          </a:highlight>
                        </a:rPr>
                        <a:t>OperatingCost</a:t>
                      </a:r>
                      <a:r>
                        <a:rPr lang="en-US" sz="1200" dirty="0">
                          <a:effectLst/>
                          <a:highlight>
                            <a:srgbClr val="F3F6F6"/>
                          </a:highlight>
                        </a:rPr>
                        <a:t>[</a:t>
                      </a:r>
                      <a:r>
                        <a:rPr lang="en-US" sz="1200" dirty="0" err="1">
                          <a:effectLst/>
                          <a:highlight>
                            <a:srgbClr val="F3F6F6"/>
                          </a:highlight>
                        </a:rPr>
                        <a:t>r,t,y</a:t>
                      </a:r>
                      <a:r>
                        <a:rPr lang="en-US" sz="1200" dirty="0">
                          <a:effectLst/>
                          <a:highlight>
                            <a:srgbClr val="F3F6F6"/>
                          </a:highlight>
                        </a:rPr>
                        <a:t>]</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200">
                          <a:effectLst/>
                          <a:highlight>
                            <a:srgbClr val="F3F6F6"/>
                          </a:highlight>
                        </a:rPr>
                        <a:t>Undiscounted sum of the annual variable and fixed operating costs of technology t.</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200">
                          <a:effectLst/>
                          <a:highlight>
                            <a:srgbClr val="F3F6F6"/>
                          </a:highlight>
                        </a:rPr>
                        <a:t>Monetary units</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071981922"/>
                  </a:ext>
                </a:extLst>
              </a:tr>
              <a:tr h="355461">
                <a:tc>
                  <a:txBody>
                    <a:bodyPr/>
                    <a:lstStyle/>
                    <a:p>
                      <a:pPr fontAlgn="ctr"/>
                      <a:r>
                        <a:rPr lang="en-US" sz="1200" dirty="0" err="1">
                          <a:effectLst/>
                        </a:rPr>
                        <a:t>DiscountedOperatingCost</a:t>
                      </a:r>
                      <a:r>
                        <a:rPr lang="en-US" sz="1200" dirty="0">
                          <a:effectLst/>
                        </a:rPr>
                        <a:t>[</a:t>
                      </a:r>
                      <a:r>
                        <a:rPr lang="en-US" sz="1200" dirty="0" err="1">
                          <a:effectLst/>
                        </a:rPr>
                        <a:t>r,t,y</a:t>
                      </a:r>
                      <a:r>
                        <a:rPr lang="en-US" sz="1200" dirty="0">
                          <a:effectLst/>
                        </a:rPr>
                        <a:t>]</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1200" dirty="0">
                          <a:effectLst/>
                        </a:rPr>
                        <a:t>Annual </a:t>
                      </a:r>
                      <a:r>
                        <a:rPr lang="en-US" sz="1200" dirty="0" err="1">
                          <a:effectLst/>
                        </a:rPr>
                        <a:t>OperatingCost</a:t>
                      </a:r>
                      <a:r>
                        <a:rPr lang="en-US" sz="1200" dirty="0">
                          <a:effectLst/>
                        </a:rPr>
                        <a:t> of technology t, discounted through the parameter </a:t>
                      </a:r>
                      <a:r>
                        <a:rPr lang="en-US" sz="1200" dirty="0" err="1">
                          <a:effectLst/>
                        </a:rPr>
                        <a:t>DiscountRate</a:t>
                      </a:r>
                      <a:r>
                        <a:rPr lang="en-US" sz="1200" dirty="0">
                          <a:effectLst/>
                        </a:rPr>
                        <a:t>.</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1200">
                          <a:effectLst/>
                        </a:rPr>
                        <a:t>Monetary units</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4064675687"/>
                  </a:ext>
                </a:extLst>
              </a:tr>
              <a:tr h="576093">
                <a:tc>
                  <a:txBody>
                    <a:bodyPr/>
                    <a:lstStyle/>
                    <a:p>
                      <a:pPr fontAlgn="ctr"/>
                      <a:r>
                        <a:rPr lang="en-US" sz="1200" dirty="0" err="1">
                          <a:effectLst/>
                          <a:highlight>
                            <a:srgbClr val="F3F6F6"/>
                          </a:highlight>
                        </a:rPr>
                        <a:t>AnnualVariableOperatingCost</a:t>
                      </a:r>
                      <a:r>
                        <a:rPr lang="en-US" sz="1200" dirty="0">
                          <a:effectLst/>
                          <a:highlight>
                            <a:srgbClr val="F3F6F6"/>
                          </a:highlight>
                        </a:rPr>
                        <a:t>[</a:t>
                      </a:r>
                      <a:r>
                        <a:rPr lang="en-US" sz="1200" dirty="0" err="1">
                          <a:effectLst/>
                          <a:highlight>
                            <a:srgbClr val="F3F6F6"/>
                          </a:highlight>
                        </a:rPr>
                        <a:t>r,t,y</a:t>
                      </a:r>
                      <a:r>
                        <a:rPr lang="en-US" sz="1200" dirty="0">
                          <a:effectLst/>
                          <a:highlight>
                            <a:srgbClr val="F3F6F6"/>
                          </a:highlight>
                        </a:rPr>
                        <a:t>]</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200">
                          <a:effectLst/>
                          <a:highlight>
                            <a:srgbClr val="F3F6F6"/>
                          </a:highlight>
                        </a:rPr>
                        <a:t>Annual variable operating cost of technology t. Derived from the TotalAnnualTechnologyActivityByMode and the parameter VariableCost.</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200">
                          <a:effectLst/>
                          <a:highlight>
                            <a:srgbClr val="F3F6F6"/>
                          </a:highlight>
                        </a:rPr>
                        <a:t>Monetary units</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563216898"/>
                  </a:ext>
                </a:extLst>
              </a:tr>
              <a:tr h="465777">
                <a:tc>
                  <a:txBody>
                    <a:bodyPr/>
                    <a:lstStyle/>
                    <a:p>
                      <a:pPr fontAlgn="ctr"/>
                      <a:r>
                        <a:rPr lang="en-US" sz="1200" dirty="0" err="1">
                          <a:effectLst/>
                        </a:rPr>
                        <a:t>AnnualFixedOperatingCost</a:t>
                      </a:r>
                      <a:r>
                        <a:rPr lang="en-US" sz="1200" dirty="0">
                          <a:effectLst/>
                        </a:rPr>
                        <a:t>[</a:t>
                      </a:r>
                      <a:r>
                        <a:rPr lang="en-US" sz="1200" dirty="0" err="1">
                          <a:effectLst/>
                        </a:rPr>
                        <a:t>r,t,y</a:t>
                      </a:r>
                      <a:r>
                        <a:rPr lang="en-US" sz="1200" dirty="0">
                          <a:effectLst/>
                        </a:rPr>
                        <a:t>]</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1200">
                          <a:effectLst/>
                        </a:rPr>
                        <a:t>Annual fixed operating cost of technology t. Derived from the TotalCapacityAnnual and the parameter FixedCost.</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1200">
                          <a:effectLst/>
                        </a:rPr>
                        <a:t>Monetary units</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030635415"/>
                  </a:ext>
                </a:extLst>
              </a:tr>
              <a:tr h="465777">
                <a:tc>
                  <a:txBody>
                    <a:bodyPr/>
                    <a:lstStyle/>
                    <a:p>
                      <a:pPr fontAlgn="ctr"/>
                      <a:r>
                        <a:rPr lang="en-US" sz="1200" dirty="0" err="1">
                          <a:effectLst/>
                          <a:highlight>
                            <a:srgbClr val="F3F6F6"/>
                          </a:highlight>
                        </a:rPr>
                        <a:t>TotalDiscountedCostByTechnology</a:t>
                      </a:r>
                      <a:r>
                        <a:rPr lang="en-US" sz="1200" dirty="0">
                          <a:effectLst/>
                          <a:highlight>
                            <a:srgbClr val="F3F6F6"/>
                          </a:highlight>
                        </a:rPr>
                        <a:t>[</a:t>
                      </a:r>
                      <a:r>
                        <a:rPr lang="en-US" sz="1200" dirty="0" err="1">
                          <a:effectLst/>
                          <a:highlight>
                            <a:srgbClr val="F3F6F6"/>
                          </a:highlight>
                        </a:rPr>
                        <a:t>r,t,y</a:t>
                      </a:r>
                      <a:r>
                        <a:rPr lang="en-US" sz="1200" dirty="0">
                          <a:effectLst/>
                          <a:highlight>
                            <a:srgbClr val="F3F6F6"/>
                          </a:highlight>
                        </a:rPr>
                        <a:t>]</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200">
                          <a:effectLst/>
                          <a:highlight>
                            <a:srgbClr val="F3F6F6"/>
                          </a:highlight>
                        </a:rPr>
                        <a:t>Difference between the sum of discounted operating cost / capital cost / emission penalties and the salvage value.</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200">
                          <a:effectLst/>
                          <a:highlight>
                            <a:srgbClr val="F3F6F6"/>
                          </a:highlight>
                        </a:rPr>
                        <a:t>Monetary units</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864177876"/>
                  </a:ext>
                </a:extLst>
              </a:tr>
              <a:tr h="355461">
                <a:tc>
                  <a:txBody>
                    <a:bodyPr/>
                    <a:lstStyle/>
                    <a:p>
                      <a:pPr fontAlgn="ctr"/>
                      <a:r>
                        <a:rPr lang="en-US" sz="1200" dirty="0" err="1">
                          <a:effectLst/>
                        </a:rPr>
                        <a:t>TotalDiscountedCost</a:t>
                      </a:r>
                      <a:r>
                        <a:rPr lang="en-US" sz="1200" dirty="0">
                          <a:effectLst/>
                        </a:rPr>
                        <a:t>[</a:t>
                      </a:r>
                      <a:r>
                        <a:rPr lang="en-US" sz="1200" dirty="0" err="1">
                          <a:effectLst/>
                        </a:rPr>
                        <a:t>r,y</a:t>
                      </a:r>
                      <a:r>
                        <a:rPr lang="en-US" sz="1200" dirty="0">
                          <a:effectLst/>
                        </a:rPr>
                        <a:t>]</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1200">
                          <a:effectLst/>
                        </a:rPr>
                        <a:t>Sum of the TotalDiscountedCostByTechnology over all the technologies.</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1200">
                          <a:effectLst/>
                        </a:rPr>
                        <a:t>Monetary units</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3923901711"/>
                  </a:ext>
                </a:extLst>
              </a:tr>
              <a:tr h="245146">
                <a:tc>
                  <a:txBody>
                    <a:bodyPr/>
                    <a:lstStyle/>
                    <a:p>
                      <a:pPr fontAlgn="ctr"/>
                      <a:r>
                        <a:rPr lang="en-US" sz="1200" dirty="0" err="1">
                          <a:effectLst/>
                          <a:highlight>
                            <a:srgbClr val="F3F6F6"/>
                          </a:highlight>
                        </a:rPr>
                        <a:t>ModelPeriodCostByRegion</a:t>
                      </a:r>
                      <a:r>
                        <a:rPr lang="en-US" sz="1200" dirty="0">
                          <a:effectLst/>
                          <a:highlight>
                            <a:srgbClr val="F3F6F6"/>
                          </a:highlight>
                        </a:rPr>
                        <a:t>[r]</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200">
                          <a:effectLst/>
                          <a:highlight>
                            <a:srgbClr val="F3F6F6"/>
                          </a:highlight>
                        </a:rPr>
                        <a:t>Sum of the TotalDiscountedCost over all modelled years.</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200" dirty="0">
                          <a:effectLst/>
                          <a:highlight>
                            <a:srgbClr val="F3F6F6"/>
                          </a:highlight>
                        </a:rPr>
                        <a:t>Monetary units</a:t>
                      </a:r>
                    </a:p>
                  </a:txBody>
                  <a:tcPr marL="24515" marR="24515" marT="12257" marB="12257"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768955059"/>
                  </a:ext>
                </a:extLst>
              </a:tr>
            </a:tbl>
          </a:graphicData>
        </a:graphic>
      </p:graphicFrame>
    </p:spTree>
    <p:extLst>
      <p:ext uri="{BB962C8B-B14F-4D97-AF65-F5344CB8AC3E}">
        <p14:creationId xmlns:p14="http://schemas.microsoft.com/office/powerpoint/2010/main" val="295535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DF23-E02C-8DAB-EEE0-AD2089CF70CD}"/>
              </a:ext>
            </a:extLst>
          </p:cNvPr>
          <p:cNvSpPr>
            <a:spLocks noGrp="1"/>
          </p:cNvSpPr>
          <p:nvPr>
            <p:ph type="title"/>
          </p:nvPr>
        </p:nvSpPr>
        <p:spPr/>
        <p:txBody>
          <a:bodyPr/>
          <a:lstStyle/>
          <a:p>
            <a:r>
              <a:rPr lang="en-US" dirty="0"/>
              <a:t>RE &amp; Emissions</a:t>
            </a:r>
          </a:p>
        </p:txBody>
      </p:sp>
      <p:graphicFrame>
        <p:nvGraphicFramePr>
          <p:cNvPr id="4" name="Content Placeholder 3">
            <a:extLst>
              <a:ext uri="{FF2B5EF4-FFF2-40B4-BE49-F238E27FC236}">
                <a16:creationId xmlns:a16="http://schemas.microsoft.com/office/drawing/2014/main" id="{1EBAAAD4-578F-51DC-4F2C-7F78B2DCBD15}"/>
              </a:ext>
            </a:extLst>
          </p:cNvPr>
          <p:cNvGraphicFramePr>
            <a:graphicFrameLocks noGrp="1"/>
          </p:cNvGraphicFramePr>
          <p:nvPr>
            <p:ph idx="1"/>
            <p:extLst>
              <p:ext uri="{D42A27DB-BD31-4B8C-83A1-F6EECF244321}">
                <p14:modId xmlns:p14="http://schemas.microsoft.com/office/powerpoint/2010/main" val="2501698481"/>
              </p:ext>
            </p:extLst>
          </p:nvPr>
        </p:nvGraphicFramePr>
        <p:xfrm>
          <a:off x="424543" y="1446458"/>
          <a:ext cx="11408226" cy="4674421"/>
        </p:xfrm>
        <a:graphic>
          <a:graphicData uri="http://schemas.openxmlformats.org/drawingml/2006/table">
            <a:tbl>
              <a:tblPr/>
              <a:tblGrid>
                <a:gridCol w="3802742">
                  <a:extLst>
                    <a:ext uri="{9D8B030D-6E8A-4147-A177-3AD203B41FA5}">
                      <a16:colId xmlns:a16="http://schemas.microsoft.com/office/drawing/2014/main" val="4143034087"/>
                    </a:ext>
                  </a:extLst>
                </a:gridCol>
                <a:gridCol w="5939972">
                  <a:extLst>
                    <a:ext uri="{9D8B030D-6E8A-4147-A177-3AD203B41FA5}">
                      <a16:colId xmlns:a16="http://schemas.microsoft.com/office/drawing/2014/main" val="239928213"/>
                    </a:ext>
                  </a:extLst>
                </a:gridCol>
                <a:gridCol w="1665512">
                  <a:extLst>
                    <a:ext uri="{9D8B030D-6E8A-4147-A177-3AD203B41FA5}">
                      <a16:colId xmlns:a16="http://schemas.microsoft.com/office/drawing/2014/main" val="2929818116"/>
                    </a:ext>
                  </a:extLst>
                </a:gridCol>
              </a:tblGrid>
              <a:tr h="629651">
                <a:tc>
                  <a:txBody>
                    <a:bodyPr/>
                    <a:lstStyle/>
                    <a:p>
                      <a:pPr fontAlgn="ctr"/>
                      <a:r>
                        <a:rPr lang="en-US" sz="1400" dirty="0" err="1">
                          <a:effectLst/>
                          <a:highlight>
                            <a:srgbClr val="F3F6F6"/>
                          </a:highlight>
                        </a:rPr>
                        <a:t>TotalREProductionAnnual</a:t>
                      </a:r>
                      <a:endParaRPr lang="en-US" sz="1400" dirty="0">
                        <a:effectLst/>
                        <a:highlight>
                          <a:srgbClr val="F3F6F6"/>
                        </a:highlight>
                      </a:endParaRPr>
                    </a:p>
                  </a:txBody>
                  <a:tcPr marL="22488" marR="22488" marT="11244" marB="11244"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a:noFill/>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400">
                          <a:effectLst/>
                          <a:highlight>
                            <a:srgbClr val="F3F6F6"/>
                          </a:highlight>
                        </a:rPr>
                        <a:t>Annual production by all technologies tagged as renewable in the model. Derived from the ProductionByTechnologyAnnual and the parameter RETagTechnology.</a:t>
                      </a:r>
                    </a:p>
                  </a:txBody>
                  <a:tcPr marL="22488" marR="22488" marT="11244" marB="11244"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a:noFill/>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400">
                          <a:effectLst/>
                          <a:highlight>
                            <a:srgbClr val="F3F6F6"/>
                          </a:highlight>
                        </a:rPr>
                        <a:t>Energy</a:t>
                      </a:r>
                    </a:p>
                  </a:txBody>
                  <a:tcPr marL="22488" marR="22488" marT="11244" marB="11244" anchor="ctr">
                    <a:lnL w="3810" cap="flat" cmpd="sng" algn="ctr">
                      <a:solidFill>
                        <a:srgbClr val="E1E4E5"/>
                      </a:solidFill>
                      <a:prstDash val="solid"/>
                      <a:round/>
                      <a:headEnd type="none" w="med" len="med"/>
                      <a:tailEnd type="none" w="med" len="med"/>
                    </a:lnL>
                    <a:lnR>
                      <a:noFill/>
                    </a:lnR>
                    <a:lnT>
                      <a:noFill/>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812408031"/>
                  </a:ext>
                </a:extLst>
              </a:tr>
              <a:tr h="528457">
                <a:tc>
                  <a:txBody>
                    <a:bodyPr/>
                    <a:lstStyle/>
                    <a:p>
                      <a:pPr fontAlgn="ctr"/>
                      <a:r>
                        <a:rPr lang="en-US" sz="1400" dirty="0" err="1">
                          <a:effectLst/>
                        </a:rPr>
                        <a:t>RETotalProductionOfTargetFuelAnnual</a:t>
                      </a:r>
                      <a:endParaRPr lang="en-US" sz="1400" dirty="0">
                        <a:effectLst/>
                      </a:endParaRPr>
                    </a:p>
                  </a:txBody>
                  <a:tcPr marL="22488" marR="22488" marT="11244" marB="11244"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sz="1400" dirty="0">
                          <a:effectLst/>
                        </a:rPr>
                        <a:t>Annual production of fuels tagged as renewable in the model. Derived from the </a:t>
                      </a:r>
                      <a:r>
                        <a:rPr lang="en-US" sz="1400" dirty="0" err="1">
                          <a:effectLst/>
                        </a:rPr>
                        <a:t>RateOfProduction</a:t>
                      </a:r>
                      <a:r>
                        <a:rPr lang="en-US" sz="1400" dirty="0">
                          <a:effectLst/>
                        </a:rPr>
                        <a:t> and the parameter </a:t>
                      </a:r>
                      <a:r>
                        <a:rPr lang="en-US" sz="1400" dirty="0" err="1">
                          <a:effectLst/>
                        </a:rPr>
                        <a:t>RETagFuel</a:t>
                      </a:r>
                      <a:r>
                        <a:rPr lang="en-US" sz="1400" dirty="0">
                          <a:effectLst/>
                        </a:rPr>
                        <a:t>.</a:t>
                      </a:r>
                    </a:p>
                  </a:txBody>
                  <a:tcPr marL="22488" marR="22488" marT="11244" marB="11244"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sz="1400">
                          <a:effectLst/>
                        </a:rPr>
                        <a:t>Energy</a:t>
                      </a:r>
                    </a:p>
                  </a:txBody>
                  <a:tcPr marL="22488" marR="22488" marT="11244" marB="11244"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1788507559"/>
                  </a:ext>
                </a:extLst>
              </a:tr>
              <a:tr h="528457">
                <a:tc>
                  <a:txBody>
                    <a:bodyPr/>
                    <a:lstStyle/>
                    <a:p>
                      <a:pPr fontAlgn="ctr"/>
                      <a:r>
                        <a:rPr lang="fr-FR" sz="1400" dirty="0" err="1">
                          <a:effectLst/>
                          <a:highlight>
                            <a:srgbClr val="F3F6F6"/>
                          </a:highlight>
                        </a:rPr>
                        <a:t>AnnualTechnologyEmissionByMode</a:t>
                      </a:r>
                      <a:endParaRPr lang="fr-FR" sz="1400" dirty="0">
                        <a:effectLst/>
                        <a:highlight>
                          <a:srgbClr val="F3F6F6"/>
                        </a:highlight>
                      </a:endParaRPr>
                    </a:p>
                  </a:txBody>
                  <a:tcPr marL="22488" marR="22488" marT="11244" marB="11244"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400">
                          <a:effectLst/>
                          <a:highlight>
                            <a:srgbClr val="F3F6F6"/>
                          </a:highlight>
                        </a:rPr>
                        <a:t>Annual emission of agent e by technology t in mode of operation m. Derived from the RateOfActivity and the parameter EmissionActivityRatio.</a:t>
                      </a:r>
                    </a:p>
                  </a:txBody>
                  <a:tcPr marL="22488" marR="22488" marT="11244" marB="11244"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400">
                          <a:effectLst/>
                          <a:highlight>
                            <a:srgbClr val="F3F6F6"/>
                          </a:highlight>
                        </a:rPr>
                        <a:t>Quantity of emission</a:t>
                      </a:r>
                    </a:p>
                  </a:txBody>
                  <a:tcPr marL="22488" marR="22488" marT="11244" marB="11244"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902841279"/>
                  </a:ext>
                </a:extLst>
              </a:tr>
              <a:tr h="326069">
                <a:tc>
                  <a:txBody>
                    <a:bodyPr/>
                    <a:lstStyle/>
                    <a:p>
                      <a:pPr fontAlgn="ctr"/>
                      <a:r>
                        <a:rPr lang="fr-FR" sz="1400" dirty="0" err="1">
                          <a:effectLst/>
                        </a:rPr>
                        <a:t>AnnualTechnologyEmission</a:t>
                      </a:r>
                      <a:endParaRPr lang="fr-FR" sz="1400" dirty="0">
                        <a:effectLst/>
                      </a:endParaRPr>
                    </a:p>
                  </a:txBody>
                  <a:tcPr marL="22488" marR="22488" marT="11244" marB="11244"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sz="1400">
                          <a:effectLst/>
                        </a:rPr>
                        <a:t>Sum of the AnnualTechnologyEmissionByMode over the modes of operation.</a:t>
                      </a:r>
                    </a:p>
                  </a:txBody>
                  <a:tcPr marL="22488" marR="22488" marT="11244" marB="11244"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sz="1400">
                          <a:effectLst/>
                        </a:rPr>
                        <a:t>Quantity of emission</a:t>
                      </a:r>
                    </a:p>
                  </a:txBody>
                  <a:tcPr marL="22488" marR="22488" marT="11244" marB="11244"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2802414786"/>
                  </a:ext>
                </a:extLst>
              </a:tr>
              <a:tr h="528457">
                <a:tc>
                  <a:txBody>
                    <a:bodyPr/>
                    <a:lstStyle/>
                    <a:p>
                      <a:pPr fontAlgn="ctr"/>
                      <a:r>
                        <a:rPr lang="en-US" sz="1400" dirty="0" err="1">
                          <a:effectLst/>
                          <a:highlight>
                            <a:srgbClr val="F3F6F6"/>
                          </a:highlight>
                        </a:rPr>
                        <a:t>AnnualTechnologyEmissionPenaltyByEmission</a:t>
                      </a:r>
                      <a:endParaRPr lang="en-US" sz="1400" dirty="0">
                        <a:effectLst/>
                        <a:highlight>
                          <a:srgbClr val="F3F6F6"/>
                        </a:highlight>
                      </a:endParaRPr>
                    </a:p>
                  </a:txBody>
                  <a:tcPr marL="22488" marR="22488" marT="11244" marB="11244"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400">
                          <a:effectLst/>
                          <a:highlight>
                            <a:srgbClr val="F3F6F6"/>
                          </a:highlight>
                        </a:rPr>
                        <a:t>Undiscounted annual cost of emission e by technology t. It is a function of the AnnualTechnologyEmission and the parameter EmissionPenalty.</a:t>
                      </a:r>
                    </a:p>
                  </a:txBody>
                  <a:tcPr marL="22488" marR="22488" marT="11244" marB="11244"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400" dirty="0">
                          <a:effectLst/>
                          <a:highlight>
                            <a:srgbClr val="F3F6F6"/>
                          </a:highlight>
                        </a:rPr>
                        <a:t>Monetary units</a:t>
                      </a:r>
                    </a:p>
                  </a:txBody>
                  <a:tcPr marL="22488" marR="22488" marT="11244" marB="11244"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588916984"/>
                  </a:ext>
                </a:extLst>
              </a:tr>
              <a:tr h="629651">
                <a:tc>
                  <a:txBody>
                    <a:bodyPr/>
                    <a:lstStyle/>
                    <a:p>
                      <a:pPr fontAlgn="ctr"/>
                      <a:r>
                        <a:rPr lang="en-US" sz="1400" dirty="0" err="1">
                          <a:effectLst/>
                        </a:rPr>
                        <a:t>AnnualTechnologyEmissionsPenalty</a:t>
                      </a:r>
                      <a:endParaRPr lang="en-US" sz="1400" dirty="0">
                        <a:effectLst/>
                      </a:endParaRPr>
                    </a:p>
                  </a:txBody>
                  <a:tcPr marL="22488" marR="22488" marT="11244" marB="11244"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sz="1400">
                          <a:effectLst/>
                        </a:rPr>
                        <a:t>Total undiscounted annual cost of all emissions generated by technology t. Sum of the AnnualTechnologyEmissionPenaltyByEmission over all the emitted agents.</a:t>
                      </a:r>
                    </a:p>
                  </a:txBody>
                  <a:tcPr marL="22488" marR="22488" marT="11244" marB="11244"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sz="1400">
                          <a:effectLst/>
                        </a:rPr>
                        <a:t>Monetary units</a:t>
                      </a:r>
                    </a:p>
                  </a:txBody>
                  <a:tcPr marL="22488" marR="22488" marT="11244" marB="11244"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1378545417"/>
                  </a:ext>
                </a:extLst>
              </a:tr>
              <a:tr h="326069">
                <a:tc>
                  <a:txBody>
                    <a:bodyPr/>
                    <a:lstStyle/>
                    <a:p>
                      <a:pPr fontAlgn="ctr"/>
                      <a:r>
                        <a:rPr lang="en-US" sz="1400" dirty="0" err="1">
                          <a:effectLst/>
                          <a:highlight>
                            <a:srgbClr val="F3F6F6"/>
                          </a:highlight>
                        </a:rPr>
                        <a:t>DiscountedTechnologyEmissionsPenalty</a:t>
                      </a:r>
                      <a:endParaRPr lang="en-US" sz="1400" dirty="0">
                        <a:effectLst/>
                        <a:highlight>
                          <a:srgbClr val="F3F6F6"/>
                        </a:highlight>
                      </a:endParaRPr>
                    </a:p>
                  </a:txBody>
                  <a:tcPr marL="22488" marR="22488" marT="11244" marB="11244"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400">
                          <a:effectLst/>
                          <a:highlight>
                            <a:srgbClr val="F3F6F6"/>
                          </a:highlight>
                        </a:rPr>
                        <a:t>Annual cost of emissions by technology t, discounted through the DiscountRate.</a:t>
                      </a:r>
                    </a:p>
                  </a:txBody>
                  <a:tcPr marL="22488" marR="22488" marT="11244" marB="11244"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400">
                          <a:effectLst/>
                          <a:highlight>
                            <a:srgbClr val="F3F6F6"/>
                          </a:highlight>
                        </a:rPr>
                        <a:t>Monetary units</a:t>
                      </a:r>
                    </a:p>
                  </a:txBody>
                  <a:tcPr marL="22488" marR="22488" marT="11244" marB="11244"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686025482"/>
                  </a:ext>
                </a:extLst>
              </a:tr>
              <a:tr h="326069">
                <a:tc>
                  <a:txBody>
                    <a:bodyPr/>
                    <a:lstStyle/>
                    <a:p>
                      <a:pPr fontAlgn="ctr"/>
                      <a:r>
                        <a:rPr lang="en-US" sz="1400" dirty="0" err="1">
                          <a:effectLst/>
                        </a:rPr>
                        <a:t>AnnualEmissions</a:t>
                      </a:r>
                      <a:endParaRPr lang="en-US" sz="1400" dirty="0">
                        <a:effectLst/>
                      </a:endParaRPr>
                    </a:p>
                  </a:txBody>
                  <a:tcPr marL="22488" marR="22488" marT="11244" marB="11244"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sz="1400">
                          <a:effectLst/>
                        </a:rPr>
                        <a:t>Sum of the AnnualTechnologyEmission over all technologies.</a:t>
                      </a:r>
                    </a:p>
                  </a:txBody>
                  <a:tcPr marL="22488" marR="22488" marT="11244" marB="11244"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sz="1400">
                          <a:effectLst/>
                        </a:rPr>
                        <a:t>Quantity of emission</a:t>
                      </a:r>
                    </a:p>
                  </a:txBody>
                  <a:tcPr marL="22488" marR="22488" marT="11244" marB="11244"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677865593"/>
                  </a:ext>
                </a:extLst>
              </a:tr>
              <a:tr h="528457">
                <a:tc>
                  <a:txBody>
                    <a:bodyPr/>
                    <a:lstStyle/>
                    <a:p>
                      <a:pPr fontAlgn="ctr"/>
                      <a:r>
                        <a:rPr lang="en-US" sz="1400" dirty="0" err="1">
                          <a:effectLst/>
                          <a:highlight>
                            <a:srgbClr val="F3F6F6"/>
                          </a:highlight>
                        </a:rPr>
                        <a:t>ModelPeriodEmissions</a:t>
                      </a:r>
                      <a:endParaRPr lang="en-US" sz="1400" dirty="0">
                        <a:effectLst/>
                        <a:highlight>
                          <a:srgbClr val="F3F6F6"/>
                        </a:highlight>
                      </a:endParaRPr>
                    </a:p>
                  </a:txBody>
                  <a:tcPr marL="22488" marR="22488" marT="11244" marB="11244"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tc>
                  <a:txBody>
                    <a:bodyPr/>
                    <a:lstStyle/>
                    <a:p>
                      <a:pPr fontAlgn="ctr"/>
                      <a:r>
                        <a:rPr lang="en-US" sz="1400">
                          <a:effectLst/>
                          <a:highlight>
                            <a:srgbClr val="F3F6F6"/>
                          </a:highlight>
                        </a:rPr>
                        <a:t>Total system emissions of agent e in the model period, accounting for both the emissions by technologies and the user defined ModelPeriodExogenousEmission.</a:t>
                      </a:r>
                    </a:p>
                  </a:txBody>
                  <a:tcPr marL="22488" marR="22488" marT="11244" marB="11244"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tc>
                  <a:txBody>
                    <a:bodyPr/>
                    <a:lstStyle/>
                    <a:p>
                      <a:pPr fontAlgn="ctr"/>
                      <a:r>
                        <a:rPr lang="en-US" sz="1400" dirty="0">
                          <a:effectLst/>
                          <a:highlight>
                            <a:srgbClr val="F3F6F6"/>
                          </a:highlight>
                        </a:rPr>
                        <a:t>Quantity of emission</a:t>
                      </a:r>
                    </a:p>
                  </a:txBody>
                  <a:tcPr marL="22488" marR="22488" marT="11244" marB="11244"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273115539"/>
                  </a:ext>
                </a:extLst>
              </a:tr>
            </a:tbl>
          </a:graphicData>
        </a:graphic>
      </p:graphicFrame>
    </p:spTree>
    <p:extLst>
      <p:ext uri="{BB962C8B-B14F-4D97-AF65-F5344CB8AC3E}">
        <p14:creationId xmlns:p14="http://schemas.microsoft.com/office/powerpoint/2010/main" val="254380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F10C16D-8496-AC71-9623-28F3D745C0BD}"/>
              </a:ext>
            </a:extLst>
          </p:cNvPr>
          <p:cNvPicPr>
            <a:picLocks noChangeAspect="1"/>
          </p:cNvPicPr>
          <p:nvPr/>
        </p:nvPicPr>
        <p:blipFill rotWithShape="1">
          <a:blip r:embed="rId2"/>
          <a:srcRect t="540" b="10510"/>
          <a:stretch/>
        </p:blipFill>
        <p:spPr>
          <a:xfrm>
            <a:off x="457200" y="457200"/>
            <a:ext cx="11277600" cy="5943600"/>
          </a:xfrm>
          <a:prstGeom prst="rect">
            <a:avLst/>
          </a:prstGeom>
        </p:spPr>
      </p:pic>
    </p:spTree>
    <p:extLst>
      <p:ext uri="{BB962C8B-B14F-4D97-AF65-F5344CB8AC3E}">
        <p14:creationId xmlns:p14="http://schemas.microsoft.com/office/powerpoint/2010/main" val="330927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9985-547C-9488-9E05-4F519A792370}"/>
              </a:ext>
            </a:extLst>
          </p:cNvPr>
          <p:cNvSpPr>
            <a:spLocks noGrp="1"/>
          </p:cNvSpPr>
          <p:nvPr>
            <p:ph type="title"/>
          </p:nvPr>
        </p:nvSpPr>
        <p:spPr/>
        <p:txBody>
          <a:bodyPr/>
          <a:lstStyle/>
          <a:p>
            <a:r>
              <a:rPr lang="en-US" dirty="0"/>
              <a:t>Input Parameters - Demand</a:t>
            </a:r>
          </a:p>
        </p:txBody>
      </p:sp>
      <p:sp>
        <p:nvSpPr>
          <p:cNvPr id="3" name="Content Placeholder 2">
            <a:extLst>
              <a:ext uri="{FF2B5EF4-FFF2-40B4-BE49-F238E27FC236}">
                <a16:creationId xmlns:a16="http://schemas.microsoft.com/office/drawing/2014/main" id="{03082058-7867-5964-583F-31B5F23CE88B}"/>
              </a:ext>
            </a:extLst>
          </p:cNvPr>
          <p:cNvSpPr>
            <a:spLocks noGrp="1"/>
          </p:cNvSpPr>
          <p:nvPr>
            <p:ph idx="1"/>
          </p:nvPr>
        </p:nvSpPr>
        <p:spPr/>
        <p:txBody>
          <a:bodyPr>
            <a:normAutofit/>
          </a:bodyPr>
          <a:lstStyle/>
          <a:p>
            <a:r>
              <a:rPr lang="en-US" dirty="0" err="1"/>
              <a:t>SpecifiedAnnualDemand</a:t>
            </a:r>
            <a:endParaRPr lang="en-US" dirty="0"/>
          </a:p>
          <a:p>
            <a:pPr lvl="1"/>
            <a:r>
              <a:rPr lang="en-US" dirty="0"/>
              <a:t>Total specified demand for the year, linked to a specific ‘time of use’ during the year.</a:t>
            </a:r>
          </a:p>
          <a:p>
            <a:r>
              <a:rPr lang="en-US" dirty="0" err="1"/>
              <a:t>SpecifiedDemandProfile</a:t>
            </a:r>
            <a:endParaRPr lang="en-US" dirty="0"/>
          </a:p>
          <a:p>
            <a:pPr lvl="1"/>
            <a:r>
              <a:rPr lang="en-US" dirty="0"/>
              <a:t>Annual fraction of energy-service or commodity demand that is required in each time slice. For each year, all the defined </a:t>
            </a:r>
            <a:r>
              <a:rPr lang="en-US" dirty="0" err="1"/>
              <a:t>SpecifiedDemandProfile</a:t>
            </a:r>
            <a:r>
              <a:rPr lang="en-US" dirty="0"/>
              <a:t> input values should sum up to 1.</a:t>
            </a:r>
          </a:p>
          <a:p>
            <a:r>
              <a:rPr lang="en-US" dirty="0" err="1"/>
              <a:t>AccumulatedAnnualDemand</a:t>
            </a:r>
            <a:endParaRPr lang="en-US" dirty="0"/>
          </a:p>
          <a:p>
            <a:pPr lvl="1"/>
            <a:r>
              <a:rPr lang="en-US" dirty="0"/>
              <a:t>Accumulated Demand for a certain commodity in one specific year. It cannot be defined for a commodity if its </a:t>
            </a:r>
            <a:r>
              <a:rPr lang="en-US" dirty="0" err="1"/>
              <a:t>SpecifiedAnnualDemand</a:t>
            </a:r>
            <a:r>
              <a:rPr lang="en-US" dirty="0"/>
              <a:t> for the same year is already defined and vice versa.</a:t>
            </a:r>
          </a:p>
        </p:txBody>
      </p:sp>
    </p:spTree>
    <p:extLst>
      <p:ext uri="{BB962C8B-B14F-4D97-AF65-F5344CB8AC3E}">
        <p14:creationId xmlns:p14="http://schemas.microsoft.com/office/powerpoint/2010/main" val="217062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9985-547C-9488-9E05-4F519A792370}"/>
              </a:ext>
            </a:extLst>
          </p:cNvPr>
          <p:cNvSpPr>
            <a:spLocks noGrp="1"/>
          </p:cNvSpPr>
          <p:nvPr>
            <p:ph type="title"/>
          </p:nvPr>
        </p:nvSpPr>
        <p:spPr/>
        <p:txBody>
          <a:bodyPr/>
          <a:lstStyle/>
          <a:p>
            <a:r>
              <a:rPr lang="en-US" dirty="0"/>
              <a:t>Input Parameters - Performance</a:t>
            </a:r>
          </a:p>
        </p:txBody>
      </p:sp>
      <p:graphicFrame>
        <p:nvGraphicFramePr>
          <p:cNvPr id="7" name="Table 6">
            <a:extLst>
              <a:ext uri="{FF2B5EF4-FFF2-40B4-BE49-F238E27FC236}">
                <a16:creationId xmlns:a16="http://schemas.microsoft.com/office/drawing/2014/main" id="{98E53E46-B3E6-9D6A-F2ED-E5A38EA93FFF}"/>
              </a:ext>
            </a:extLst>
          </p:cNvPr>
          <p:cNvGraphicFramePr>
            <a:graphicFrameLocks noGrp="1"/>
          </p:cNvGraphicFramePr>
          <p:nvPr>
            <p:extLst>
              <p:ext uri="{D42A27DB-BD31-4B8C-83A1-F6EECF244321}">
                <p14:modId xmlns:p14="http://schemas.microsoft.com/office/powerpoint/2010/main" val="2859185864"/>
              </p:ext>
            </p:extLst>
          </p:nvPr>
        </p:nvGraphicFramePr>
        <p:xfrm>
          <a:off x="1601354" y="1825625"/>
          <a:ext cx="8989292" cy="4351338"/>
        </p:xfrm>
        <a:graphic>
          <a:graphicData uri="http://schemas.openxmlformats.org/drawingml/2006/table">
            <a:tbl>
              <a:tblPr/>
              <a:tblGrid>
                <a:gridCol w="4494646">
                  <a:extLst>
                    <a:ext uri="{9D8B030D-6E8A-4147-A177-3AD203B41FA5}">
                      <a16:colId xmlns:a16="http://schemas.microsoft.com/office/drawing/2014/main" val="2990693503"/>
                    </a:ext>
                  </a:extLst>
                </a:gridCol>
                <a:gridCol w="4494646">
                  <a:extLst>
                    <a:ext uri="{9D8B030D-6E8A-4147-A177-3AD203B41FA5}">
                      <a16:colId xmlns:a16="http://schemas.microsoft.com/office/drawing/2014/main" val="680871972"/>
                    </a:ext>
                  </a:extLst>
                </a:gridCol>
              </a:tblGrid>
              <a:tr h="755622">
                <a:tc>
                  <a:txBody>
                    <a:bodyPr/>
                    <a:lstStyle/>
                    <a:p>
                      <a:pPr fontAlgn="ctr"/>
                      <a:r>
                        <a:rPr lang="en-US" sz="1500" dirty="0" err="1">
                          <a:effectLst/>
                          <a:highlight>
                            <a:srgbClr val="F3F6F6"/>
                          </a:highlight>
                        </a:rPr>
                        <a:t>CapacityToActivityUnit</a:t>
                      </a:r>
                      <a:endParaRPr lang="en-US" sz="1500" dirty="0">
                        <a:effectLst/>
                        <a:highlight>
                          <a:srgbClr val="F3F6F6"/>
                        </a:highlight>
                      </a:endParaRPr>
                    </a:p>
                  </a:txBody>
                  <a:tcPr marL="52112" marR="52112" marT="26056" marB="26056"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a:noFill/>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500">
                          <a:effectLst/>
                          <a:highlight>
                            <a:srgbClr val="F3F6F6"/>
                          </a:highlight>
                        </a:rPr>
                        <a:t>Conversion factor relating the energy that would be produced when one unit of capacity is fully used in one year.</a:t>
                      </a:r>
                    </a:p>
                  </a:txBody>
                  <a:tcPr marL="52112" marR="52112" marT="26056" marB="26056" anchor="ctr">
                    <a:lnL w="3810" cap="flat" cmpd="sng" algn="ctr">
                      <a:solidFill>
                        <a:srgbClr val="E1E4E5"/>
                      </a:solidFill>
                      <a:prstDash val="solid"/>
                      <a:round/>
                      <a:headEnd type="none" w="med" len="med"/>
                      <a:tailEnd type="none" w="med" len="med"/>
                    </a:lnL>
                    <a:lnR>
                      <a:noFill/>
                    </a:lnR>
                    <a:lnT>
                      <a:noFill/>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151100746"/>
                  </a:ext>
                </a:extLst>
              </a:tr>
              <a:tr h="990125">
                <a:tc>
                  <a:txBody>
                    <a:bodyPr/>
                    <a:lstStyle/>
                    <a:p>
                      <a:pPr fontAlgn="ctr"/>
                      <a:r>
                        <a:rPr lang="en-US" sz="1500" dirty="0" err="1">
                          <a:effectLst/>
                        </a:rPr>
                        <a:t>CapacityFactor</a:t>
                      </a:r>
                      <a:endParaRPr lang="en-US" sz="1500" dirty="0">
                        <a:effectLst/>
                      </a:endParaRPr>
                    </a:p>
                  </a:txBody>
                  <a:tcPr marL="52112" marR="52112" marT="26056" marB="26056"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sz="1500">
                          <a:effectLst/>
                        </a:rPr>
                        <a:t>Capacity available per each TimeSlice expressed as a fraction of the total installed capacity, with values ranging from 0 to 1. It gives the possibility to account for forced outages.</a:t>
                      </a:r>
                    </a:p>
                  </a:txBody>
                  <a:tcPr marL="52112" marR="52112" marT="26056" marB="26056"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665927417"/>
                  </a:ext>
                </a:extLst>
              </a:tr>
              <a:tr h="755622">
                <a:tc>
                  <a:txBody>
                    <a:bodyPr/>
                    <a:lstStyle/>
                    <a:p>
                      <a:pPr fontAlgn="ctr"/>
                      <a:r>
                        <a:rPr lang="en-US" sz="1500" dirty="0" err="1">
                          <a:effectLst/>
                          <a:highlight>
                            <a:srgbClr val="F3F6F6"/>
                          </a:highlight>
                        </a:rPr>
                        <a:t>AvailabilityFactor</a:t>
                      </a:r>
                      <a:endParaRPr lang="en-US" sz="1500" dirty="0">
                        <a:effectLst/>
                        <a:highlight>
                          <a:srgbClr val="F3F6F6"/>
                        </a:highlight>
                      </a:endParaRPr>
                    </a:p>
                  </a:txBody>
                  <a:tcPr marL="52112" marR="52112" marT="26056" marB="26056"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500">
                          <a:effectLst/>
                          <a:highlight>
                            <a:srgbClr val="F3F6F6"/>
                          </a:highlight>
                        </a:rPr>
                        <a:t>Maximum time a technology can run in the whole year, as a fraction of the year ranging from 0 to 1. It gives the possibility to account for planned outages.</a:t>
                      </a:r>
                    </a:p>
                  </a:txBody>
                  <a:tcPr marL="52112" marR="52112" marT="26056" marB="26056"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331927415"/>
                  </a:ext>
                </a:extLst>
              </a:tr>
              <a:tr h="286615">
                <a:tc>
                  <a:txBody>
                    <a:bodyPr/>
                    <a:lstStyle/>
                    <a:p>
                      <a:pPr fontAlgn="ctr"/>
                      <a:r>
                        <a:rPr lang="en-US" sz="1500" dirty="0" err="1">
                          <a:effectLst/>
                        </a:rPr>
                        <a:t>OperationalLife</a:t>
                      </a:r>
                      <a:endParaRPr lang="en-US" sz="1500" dirty="0">
                        <a:effectLst/>
                      </a:endParaRPr>
                    </a:p>
                  </a:txBody>
                  <a:tcPr marL="52112" marR="52112" marT="26056" marB="26056"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sz="1500">
                          <a:effectLst/>
                        </a:rPr>
                        <a:t>Useful lifetime of a technology, expressed in years.</a:t>
                      </a:r>
                    </a:p>
                  </a:txBody>
                  <a:tcPr marL="52112" marR="52112" marT="26056" marB="26056"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1415977246"/>
                  </a:ext>
                </a:extLst>
              </a:tr>
              <a:tr h="521118">
                <a:tc>
                  <a:txBody>
                    <a:bodyPr/>
                    <a:lstStyle/>
                    <a:p>
                      <a:pPr fontAlgn="ctr"/>
                      <a:r>
                        <a:rPr lang="en-US" sz="1500" dirty="0" err="1">
                          <a:effectLst/>
                          <a:highlight>
                            <a:srgbClr val="F3F6F6"/>
                          </a:highlight>
                        </a:rPr>
                        <a:t>ResidualCapacity</a:t>
                      </a:r>
                      <a:endParaRPr lang="en-US" sz="1500" dirty="0">
                        <a:effectLst/>
                        <a:highlight>
                          <a:srgbClr val="F3F6F6"/>
                        </a:highlight>
                      </a:endParaRPr>
                    </a:p>
                  </a:txBody>
                  <a:tcPr marL="52112" marR="52112" marT="26056" marB="26056"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500">
                          <a:effectLst/>
                          <a:highlight>
                            <a:srgbClr val="F3F6F6"/>
                          </a:highlight>
                        </a:rPr>
                        <a:t>Remained capacity available from before the modelling period.</a:t>
                      </a:r>
                    </a:p>
                  </a:txBody>
                  <a:tcPr marL="52112" marR="52112" marT="26056" marB="26056"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886963619"/>
                  </a:ext>
                </a:extLst>
              </a:tr>
              <a:tr h="521118">
                <a:tc>
                  <a:txBody>
                    <a:bodyPr/>
                    <a:lstStyle/>
                    <a:p>
                      <a:pPr fontAlgn="ctr"/>
                      <a:r>
                        <a:rPr lang="en-US" sz="1500" dirty="0" err="1">
                          <a:effectLst/>
                        </a:rPr>
                        <a:t>InputActivityRatio</a:t>
                      </a:r>
                      <a:endParaRPr lang="en-US" sz="1500" dirty="0">
                        <a:effectLst/>
                      </a:endParaRPr>
                    </a:p>
                  </a:txBody>
                  <a:tcPr marL="52112" marR="52112" marT="26056" marB="26056"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sz="1500" dirty="0">
                          <a:effectLst/>
                        </a:rPr>
                        <a:t>Rate of use of a commodity by a technology, as a ratio of the rate of activity.</a:t>
                      </a:r>
                    </a:p>
                  </a:txBody>
                  <a:tcPr marL="52112" marR="52112" marT="26056" marB="26056"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3810993390"/>
                  </a:ext>
                </a:extLst>
              </a:tr>
              <a:tr h="521118">
                <a:tc>
                  <a:txBody>
                    <a:bodyPr/>
                    <a:lstStyle/>
                    <a:p>
                      <a:pPr fontAlgn="ctr"/>
                      <a:r>
                        <a:rPr lang="en-US" sz="1500" dirty="0" err="1">
                          <a:effectLst/>
                          <a:highlight>
                            <a:srgbClr val="F3F6F6"/>
                          </a:highlight>
                        </a:rPr>
                        <a:t>OutputActivityRatio</a:t>
                      </a:r>
                      <a:endParaRPr lang="en-US" sz="1500" dirty="0">
                        <a:effectLst/>
                        <a:highlight>
                          <a:srgbClr val="F3F6F6"/>
                        </a:highlight>
                      </a:endParaRPr>
                    </a:p>
                  </a:txBody>
                  <a:tcPr marL="52112" marR="52112" marT="26056" marB="26056"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tc>
                  <a:txBody>
                    <a:bodyPr/>
                    <a:lstStyle/>
                    <a:p>
                      <a:pPr fontAlgn="ctr"/>
                      <a:r>
                        <a:rPr lang="en-US" sz="1500" dirty="0">
                          <a:effectLst/>
                          <a:highlight>
                            <a:srgbClr val="F3F6F6"/>
                          </a:highlight>
                        </a:rPr>
                        <a:t>Rate of commodity output from a technology, as a ratio of the rate of activity.</a:t>
                      </a:r>
                    </a:p>
                  </a:txBody>
                  <a:tcPr marL="52112" marR="52112" marT="26056" marB="26056"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737675633"/>
                  </a:ext>
                </a:extLst>
              </a:tr>
            </a:tbl>
          </a:graphicData>
        </a:graphic>
      </p:graphicFrame>
    </p:spTree>
    <p:extLst>
      <p:ext uri="{BB962C8B-B14F-4D97-AF65-F5344CB8AC3E}">
        <p14:creationId xmlns:p14="http://schemas.microsoft.com/office/powerpoint/2010/main" val="123677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66D2C-7370-0105-0257-910A26241BC0}"/>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kern="1200" dirty="0">
                <a:solidFill>
                  <a:schemeClr val="tx1"/>
                </a:solidFill>
                <a:latin typeface="+mj-lt"/>
                <a:ea typeface="+mj-ea"/>
                <a:cs typeface="+mj-cs"/>
              </a:rPr>
              <a:t>Input Parameters – Technology Costs</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5A8018D8-D90B-ACE0-64C4-08079499AA20}"/>
              </a:ext>
            </a:extLst>
          </p:cNvPr>
          <p:cNvGraphicFramePr>
            <a:graphicFrameLocks noGrp="1"/>
          </p:cNvGraphicFramePr>
          <p:nvPr>
            <p:extLst>
              <p:ext uri="{D42A27DB-BD31-4B8C-83A1-F6EECF244321}">
                <p14:modId xmlns:p14="http://schemas.microsoft.com/office/powerpoint/2010/main" val="1721088956"/>
              </p:ext>
            </p:extLst>
          </p:nvPr>
        </p:nvGraphicFramePr>
        <p:xfrm>
          <a:off x="588568" y="2633472"/>
          <a:ext cx="11011817" cy="3586354"/>
        </p:xfrm>
        <a:graphic>
          <a:graphicData uri="http://schemas.openxmlformats.org/drawingml/2006/table">
            <a:tbl>
              <a:tblPr firstRow="1" bandRow="1"/>
              <a:tblGrid>
                <a:gridCol w="3766659">
                  <a:extLst>
                    <a:ext uri="{9D8B030D-6E8A-4147-A177-3AD203B41FA5}">
                      <a16:colId xmlns:a16="http://schemas.microsoft.com/office/drawing/2014/main" val="2842114971"/>
                    </a:ext>
                  </a:extLst>
                </a:gridCol>
                <a:gridCol w="7245158">
                  <a:extLst>
                    <a:ext uri="{9D8B030D-6E8A-4147-A177-3AD203B41FA5}">
                      <a16:colId xmlns:a16="http://schemas.microsoft.com/office/drawing/2014/main" val="3366043277"/>
                    </a:ext>
                  </a:extLst>
                </a:gridCol>
              </a:tblGrid>
              <a:tr h="1047255">
                <a:tc>
                  <a:txBody>
                    <a:bodyPr/>
                    <a:lstStyle/>
                    <a:p>
                      <a:pPr fontAlgn="ctr"/>
                      <a:r>
                        <a:rPr lang="en-US" sz="2900" dirty="0" err="1">
                          <a:effectLst/>
                          <a:highlight>
                            <a:srgbClr val="F3F6F6"/>
                          </a:highlight>
                        </a:rPr>
                        <a:t>CapitalCost</a:t>
                      </a:r>
                      <a:endParaRPr lang="en-US" sz="2900" dirty="0">
                        <a:effectLst/>
                        <a:highlight>
                          <a:srgbClr val="F3F6F6"/>
                        </a:highlight>
                      </a:endParaRPr>
                    </a:p>
                  </a:txBody>
                  <a:tcPr marL="98798" marR="98798" marT="49399" marB="49399"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2900">
                          <a:effectLst/>
                          <a:highlight>
                            <a:srgbClr val="F3F6F6"/>
                          </a:highlight>
                        </a:rPr>
                        <a:t>Capital investment cost of a technology, per unit of capacity.</a:t>
                      </a:r>
                    </a:p>
                  </a:txBody>
                  <a:tcPr marL="98798" marR="98798" marT="49399" marB="49399"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391478749"/>
                  </a:ext>
                </a:extLst>
              </a:tr>
              <a:tr h="1491844">
                <a:tc>
                  <a:txBody>
                    <a:bodyPr/>
                    <a:lstStyle/>
                    <a:p>
                      <a:pPr fontAlgn="ctr"/>
                      <a:r>
                        <a:rPr lang="es-ES" sz="2900" dirty="0" err="1">
                          <a:effectLst/>
                        </a:rPr>
                        <a:t>VariableCost</a:t>
                      </a:r>
                      <a:endParaRPr lang="es-ES" sz="2900" dirty="0">
                        <a:effectLst/>
                      </a:endParaRPr>
                    </a:p>
                  </a:txBody>
                  <a:tcPr marL="98798" marR="98798" marT="49399" marB="49399"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2900">
                          <a:effectLst/>
                        </a:rPr>
                        <a:t>Cost of a technology for a given mode of operation (Variable O&amp;M cost), per unit of activity.</a:t>
                      </a:r>
                    </a:p>
                  </a:txBody>
                  <a:tcPr marL="98798" marR="98798" marT="49399" marB="49399"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3704570978"/>
                  </a:ext>
                </a:extLst>
              </a:tr>
              <a:tr h="1047255">
                <a:tc>
                  <a:txBody>
                    <a:bodyPr/>
                    <a:lstStyle/>
                    <a:p>
                      <a:pPr fontAlgn="ctr"/>
                      <a:r>
                        <a:rPr lang="en-US" sz="2900" dirty="0" err="1">
                          <a:effectLst/>
                          <a:highlight>
                            <a:srgbClr val="F3F6F6"/>
                          </a:highlight>
                        </a:rPr>
                        <a:t>FixedCost</a:t>
                      </a:r>
                      <a:endParaRPr lang="en-US" sz="2900" dirty="0">
                        <a:effectLst/>
                        <a:highlight>
                          <a:srgbClr val="F3F6F6"/>
                        </a:highlight>
                      </a:endParaRPr>
                    </a:p>
                  </a:txBody>
                  <a:tcPr marL="98798" marR="98798" marT="49399" marB="49399"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2900" dirty="0">
                          <a:effectLst/>
                          <a:highlight>
                            <a:srgbClr val="F3F6F6"/>
                          </a:highlight>
                        </a:rPr>
                        <a:t>Fixed O&amp;M cost of a technology, per unit of capacity.</a:t>
                      </a:r>
                    </a:p>
                  </a:txBody>
                  <a:tcPr marL="98798" marR="98798" marT="49399" marB="49399"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006843559"/>
                  </a:ext>
                </a:extLst>
              </a:tr>
            </a:tbl>
          </a:graphicData>
        </a:graphic>
      </p:graphicFrame>
    </p:spTree>
    <p:extLst>
      <p:ext uri="{BB962C8B-B14F-4D97-AF65-F5344CB8AC3E}">
        <p14:creationId xmlns:p14="http://schemas.microsoft.com/office/powerpoint/2010/main" val="350502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B31C-C136-A94A-07AD-C01B22604132}"/>
              </a:ext>
            </a:extLst>
          </p:cNvPr>
          <p:cNvSpPr>
            <a:spLocks noGrp="1"/>
          </p:cNvSpPr>
          <p:nvPr>
            <p:ph type="title"/>
          </p:nvPr>
        </p:nvSpPr>
        <p:spPr/>
        <p:txBody>
          <a:bodyPr/>
          <a:lstStyle/>
          <a:p>
            <a:r>
              <a:rPr lang="en-US" dirty="0"/>
              <a:t>Lots of parameters on energy storage</a:t>
            </a:r>
          </a:p>
        </p:txBody>
      </p:sp>
      <p:sp>
        <p:nvSpPr>
          <p:cNvPr id="3" name="Content Placeholder 2">
            <a:extLst>
              <a:ext uri="{FF2B5EF4-FFF2-40B4-BE49-F238E27FC236}">
                <a16:creationId xmlns:a16="http://schemas.microsoft.com/office/drawing/2014/main" id="{1E707DA7-C153-D3D8-C326-C5889A4DA5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676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7897-FD64-F0E2-078D-47122A254E21}"/>
              </a:ext>
            </a:extLst>
          </p:cNvPr>
          <p:cNvSpPr>
            <a:spLocks noGrp="1"/>
          </p:cNvSpPr>
          <p:nvPr>
            <p:ph type="title"/>
          </p:nvPr>
        </p:nvSpPr>
        <p:spPr/>
        <p:txBody>
          <a:bodyPr/>
          <a:lstStyle/>
          <a:p>
            <a:r>
              <a:rPr lang="en-US" dirty="0"/>
              <a:t>Constraints – Capacity vs Investment</a:t>
            </a:r>
          </a:p>
        </p:txBody>
      </p:sp>
      <p:graphicFrame>
        <p:nvGraphicFramePr>
          <p:cNvPr id="4" name="Content Placeholder 3">
            <a:extLst>
              <a:ext uri="{FF2B5EF4-FFF2-40B4-BE49-F238E27FC236}">
                <a16:creationId xmlns:a16="http://schemas.microsoft.com/office/drawing/2014/main" id="{68480EF1-B674-DF32-44B4-178EC0F31122}"/>
              </a:ext>
            </a:extLst>
          </p:cNvPr>
          <p:cNvGraphicFramePr>
            <a:graphicFrameLocks noGrp="1"/>
          </p:cNvGraphicFramePr>
          <p:nvPr>
            <p:ph idx="1"/>
            <p:extLst>
              <p:ext uri="{D42A27DB-BD31-4B8C-83A1-F6EECF244321}">
                <p14:modId xmlns:p14="http://schemas.microsoft.com/office/powerpoint/2010/main" val="652287244"/>
              </p:ext>
            </p:extLst>
          </p:nvPr>
        </p:nvGraphicFramePr>
        <p:xfrm>
          <a:off x="1284424" y="1825625"/>
          <a:ext cx="9623152" cy="4351339"/>
        </p:xfrm>
        <a:graphic>
          <a:graphicData uri="http://schemas.openxmlformats.org/drawingml/2006/table">
            <a:tbl>
              <a:tblPr/>
              <a:tblGrid>
                <a:gridCol w="4811576">
                  <a:extLst>
                    <a:ext uri="{9D8B030D-6E8A-4147-A177-3AD203B41FA5}">
                      <a16:colId xmlns:a16="http://schemas.microsoft.com/office/drawing/2014/main" val="2518773516"/>
                    </a:ext>
                  </a:extLst>
                </a:gridCol>
                <a:gridCol w="4811576">
                  <a:extLst>
                    <a:ext uri="{9D8B030D-6E8A-4147-A177-3AD203B41FA5}">
                      <a16:colId xmlns:a16="http://schemas.microsoft.com/office/drawing/2014/main" val="1791295905"/>
                    </a:ext>
                  </a:extLst>
                </a:gridCol>
              </a:tblGrid>
              <a:tr h="1310980">
                <a:tc>
                  <a:txBody>
                    <a:bodyPr/>
                    <a:lstStyle/>
                    <a:p>
                      <a:pPr fontAlgn="ctr"/>
                      <a:r>
                        <a:rPr lang="en-US" sz="1600" dirty="0" err="1">
                          <a:effectLst/>
                          <a:highlight>
                            <a:srgbClr val="F3F6F6"/>
                          </a:highlight>
                        </a:rPr>
                        <a:t>CapacityOfOneTechnologyUnit</a:t>
                      </a:r>
                      <a:endParaRPr lang="en-US" sz="1600" dirty="0">
                        <a:effectLst/>
                        <a:highlight>
                          <a:srgbClr val="F3F6F6"/>
                        </a:highlight>
                      </a:endParaRPr>
                    </a:p>
                  </a:txBody>
                  <a:tcPr marL="55786" marR="55786" marT="27893" marB="2789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600" dirty="0">
                          <a:effectLst/>
                          <a:highlight>
                            <a:srgbClr val="F3F6F6"/>
                          </a:highlight>
                        </a:rPr>
                        <a:t>Capacity of one new unit of a technology. In case the user sets this parameter, the related technology will be installed only in batches of the specified capacity and the problem will turn into a Mixed Integer Linear Problem.</a:t>
                      </a:r>
                    </a:p>
                  </a:txBody>
                  <a:tcPr marL="55786" marR="55786" marT="27893" marB="2789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613204068"/>
                  </a:ext>
                </a:extLst>
              </a:tr>
              <a:tr h="808903">
                <a:tc>
                  <a:txBody>
                    <a:bodyPr/>
                    <a:lstStyle/>
                    <a:p>
                      <a:pPr fontAlgn="ctr"/>
                      <a:r>
                        <a:rPr lang="en-US" sz="1600" dirty="0" err="1">
                          <a:effectLst/>
                        </a:rPr>
                        <a:t>TotalAnnualMaxCapacity</a:t>
                      </a:r>
                      <a:endParaRPr lang="en-US" sz="1600" dirty="0">
                        <a:effectLst/>
                      </a:endParaRPr>
                    </a:p>
                  </a:txBody>
                  <a:tcPr marL="55786" marR="55786" marT="27893" marB="2789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1600">
                          <a:effectLst/>
                        </a:rPr>
                        <a:t>Total maximum existing (residual plus cumulatively installed) capacity allowed for a technology in a specified year.</a:t>
                      </a:r>
                    </a:p>
                  </a:txBody>
                  <a:tcPr marL="55786" marR="55786" marT="27893" marB="2789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23090860"/>
                  </a:ext>
                </a:extLst>
              </a:tr>
              <a:tr h="808903">
                <a:tc>
                  <a:txBody>
                    <a:bodyPr/>
                    <a:lstStyle/>
                    <a:p>
                      <a:pPr fontAlgn="ctr"/>
                      <a:r>
                        <a:rPr lang="en-US" sz="1600" dirty="0" err="1">
                          <a:effectLst/>
                          <a:highlight>
                            <a:srgbClr val="F3F6F6"/>
                          </a:highlight>
                        </a:rPr>
                        <a:t>TotalAnnualMinCapacity</a:t>
                      </a:r>
                      <a:endParaRPr lang="en-US" sz="1600" dirty="0">
                        <a:effectLst/>
                        <a:highlight>
                          <a:srgbClr val="F3F6F6"/>
                        </a:highlight>
                      </a:endParaRPr>
                    </a:p>
                  </a:txBody>
                  <a:tcPr marL="55786" marR="55786" marT="27893" marB="2789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600">
                          <a:effectLst/>
                          <a:highlight>
                            <a:srgbClr val="F3F6F6"/>
                          </a:highlight>
                        </a:rPr>
                        <a:t>Total minimum existing (residual plus cumulatively installed) capacity allowed for a technology in a specified year.</a:t>
                      </a:r>
                    </a:p>
                  </a:txBody>
                  <a:tcPr marL="55786" marR="55786" marT="27893" marB="2789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07838623"/>
                  </a:ext>
                </a:extLst>
              </a:tr>
              <a:tr h="306825">
                <a:tc gridSpan="2">
                  <a:txBody>
                    <a:bodyPr/>
                    <a:lstStyle/>
                    <a:p>
                      <a:pPr fontAlgn="ctr"/>
                      <a:endParaRPr lang="en-US" sz="1600" dirty="0">
                        <a:effectLst/>
                      </a:endParaRPr>
                    </a:p>
                  </a:txBody>
                  <a:tcPr marL="55786" marR="55786" marT="27893" marB="2789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hMerge="1">
                  <a:txBody>
                    <a:bodyPr/>
                    <a:lstStyle/>
                    <a:p>
                      <a:endParaRPr lang="en-US"/>
                    </a:p>
                  </a:txBody>
                  <a:tcPr/>
                </a:tc>
                <a:extLst>
                  <a:ext uri="{0D108BD9-81ED-4DB2-BD59-A6C34878D82A}">
                    <a16:rowId xmlns:a16="http://schemas.microsoft.com/office/drawing/2014/main" val="2371636002"/>
                  </a:ext>
                </a:extLst>
              </a:tr>
              <a:tr h="557864">
                <a:tc>
                  <a:txBody>
                    <a:bodyPr/>
                    <a:lstStyle/>
                    <a:p>
                      <a:pPr fontAlgn="ctr"/>
                      <a:r>
                        <a:rPr lang="en-US" sz="1600">
                          <a:effectLst/>
                          <a:highlight>
                            <a:srgbClr val="F3F6F6"/>
                          </a:highlight>
                        </a:rPr>
                        <a:t>TotalAnnualMaxCapacityInvestment[r,t,y]</a:t>
                      </a:r>
                    </a:p>
                  </a:txBody>
                  <a:tcPr marL="55786" marR="55786" marT="27893" marB="2789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600">
                          <a:effectLst/>
                          <a:highlight>
                            <a:srgbClr val="F3F6F6"/>
                          </a:highlight>
                        </a:rPr>
                        <a:t>Maximum capacity of a technology, expressed in power units.</a:t>
                      </a:r>
                    </a:p>
                  </a:txBody>
                  <a:tcPr marL="55786" marR="55786" marT="27893" marB="2789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973815242"/>
                  </a:ext>
                </a:extLst>
              </a:tr>
              <a:tr h="557864">
                <a:tc>
                  <a:txBody>
                    <a:bodyPr/>
                    <a:lstStyle/>
                    <a:p>
                      <a:pPr fontAlgn="ctr"/>
                      <a:r>
                        <a:rPr lang="en-US" sz="1600" dirty="0" err="1">
                          <a:effectLst/>
                        </a:rPr>
                        <a:t>TotalAnnualMinCapacityInvestment</a:t>
                      </a:r>
                      <a:r>
                        <a:rPr lang="en-US" sz="1600" dirty="0">
                          <a:effectLst/>
                        </a:rPr>
                        <a:t>[</a:t>
                      </a:r>
                      <a:r>
                        <a:rPr lang="en-US" sz="1600" dirty="0" err="1">
                          <a:effectLst/>
                        </a:rPr>
                        <a:t>r,t,y</a:t>
                      </a:r>
                      <a:r>
                        <a:rPr lang="en-US" sz="1600" dirty="0">
                          <a:effectLst/>
                        </a:rPr>
                        <a:t>]</a:t>
                      </a:r>
                    </a:p>
                  </a:txBody>
                  <a:tcPr marL="55786" marR="55786" marT="27893" marB="2789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tc>
                  <a:txBody>
                    <a:bodyPr/>
                    <a:lstStyle/>
                    <a:p>
                      <a:pPr fontAlgn="ctr"/>
                      <a:r>
                        <a:rPr lang="en-US" sz="1600" dirty="0">
                          <a:effectLst/>
                        </a:rPr>
                        <a:t>Minimum capacity of a technology, expressed in power units.</a:t>
                      </a:r>
                    </a:p>
                  </a:txBody>
                  <a:tcPr marL="55786" marR="55786" marT="27893" marB="27893" anchor="ctr">
                    <a:lnL w="381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677808555"/>
                  </a:ext>
                </a:extLst>
              </a:tr>
            </a:tbl>
          </a:graphicData>
        </a:graphic>
      </p:graphicFrame>
    </p:spTree>
    <p:extLst>
      <p:ext uri="{BB962C8B-B14F-4D97-AF65-F5344CB8AC3E}">
        <p14:creationId xmlns:p14="http://schemas.microsoft.com/office/powerpoint/2010/main" val="334110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3F2E-DBDA-D78B-6608-6BEE23AC7F17}"/>
              </a:ext>
            </a:extLst>
          </p:cNvPr>
          <p:cNvSpPr>
            <a:spLocks noGrp="1"/>
          </p:cNvSpPr>
          <p:nvPr>
            <p:ph type="title"/>
          </p:nvPr>
        </p:nvSpPr>
        <p:spPr/>
        <p:txBody>
          <a:bodyPr/>
          <a:lstStyle/>
          <a:p>
            <a:r>
              <a:rPr lang="en-US" dirty="0"/>
              <a:t>Input Parameters – RE generation targets</a:t>
            </a:r>
          </a:p>
        </p:txBody>
      </p:sp>
      <p:graphicFrame>
        <p:nvGraphicFramePr>
          <p:cNvPr id="6" name="Table 5">
            <a:extLst>
              <a:ext uri="{FF2B5EF4-FFF2-40B4-BE49-F238E27FC236}">
                <a16:creationId xmlns:a16="http://schemas.microsoft.com/office/drawing/2014/main" id="{7DF581E7-3AFB-8E63-488C-CCA30ABC0F53}"/>
              </a:ext>
            </a:extLst>
          </p:cNvPr>
          <p:cNvGraphicFramePr>
            <a:graphicFrameLocks noGrp="1"/>
          </p:cNvGraphicFramePr>
          <p:nvPr>
            <p:extLst>
              <p:ext uri="{D42A27DB-BD31-4B8C-83A1-F6EECF244321}">
                <p14:modId xmlns:p14="http://schemas.microsoft.com/office/powerpoint/2010/main" val="3306614628"/>
              </p:ext>
            </p:extLst>
          </p:nvPr>
        </p:nvGraphicFramePr>
        <p:xfrm>
          <a:off x="838200" y="2096294"/>
          <a:ext cx="10515600" cy="3810000"/>
        </p:xfrm>
        <a:graphic>
          <a:graphicData uri="http://schemas.openxmlformats.org/drawingml/2006/table">
            <a:tbl>
              <a:tblPr/>
              <a:tblGrid>
                <a:gridCol w="5257800">
                  <a:extLst>
                    <a:ext uri="{9D8B030D-6E8A-4147-A177-3AD203B41FA5}">
                      <a16:colId xmlns:a16="http://schemas.microsoft.com/office/drawing/2014/main" val="1692305386"/>
                    </a:ext>
                  </a:extLst>
                </a:gridCol>
                <a:gridCol w="5257800">
                  <a:extLst>
                    <a:ext uri="{9D8B030D-6E8A-4147-A177-3AD203B41FA5}">
                      <a16:colId xmlns:a16="http://schemas.microsoft.com/office/drawing/2014/main" val="4139269257"/>
                    </a:ext>
                  </a:extLst>
                </a:gridCol>
              </a:tblGrid>
              <a:tr h="0">
                <a:tc>
                  <a:txBody>
                    <a:bodyPr/>
                    <a:lstStyle/>
                    <a:p>
                      <a:endParaRPr lang="en-US" b="1" dirty="0">
                        <a:effectLst/>
                      </a:endParaRPr>
                    </a:p>
                  </a:txBody>
                  <a:tcPr marL="60960" marR="60960" marT="30480" marB="30480" anchor="ctr">
                    <a:lnL>
                      <a:noFill/>
                    </a:lnL>
                    <a:lnR>
                      <a:noFill/>
                    </a:lnR>
                    <a:lnT>
                      <a:noFill/>
                    </a:lnT>
                    <a:lnB w="7620" cap="flat" cmpd="sng" algn="ctr">
                      <a:solidFill>
                        <a:srgbClr val="E1E4E5"/>
                      </a:solidFill>
                      <a:prstDash val="solid"/>
                      <a:round/>
                      <a:headEnd type="none" w="med" len="med"/>
                      <a:tailEnd type="none" w="med" len="med"/>
                    </a:lnB>
                    <a:noFill/>
                  </a:tcPr>
                </a:tc>
                <a:tc>
                  <a:txBody>
                    <a:bodyPr/>
                    <a:lstStyle/>
                    <a:p>
                      <a:endParaRPr lang="en-US" b="1" dirty="0">
                        <a:effectLst/>
                      </a:endParaRPr>
                    </a:p>
                  </a:txBody>
                  <a:tcPr marL="60960" marR="60960" marT="30480" marB="30480" anchor="ctr">
                    <a:lnL>
                      <a:noFill/>
                    </a:lnL>
                    <a:lnR>
                      <a:noFill/>
                    </a:lnR>
                    <a:lnT>
                      <a:noFill/>
                    </a:lnT>
                    <a:lnB w="762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3926258107"/>
                  </a:ext>
                </a:extLst>
              </a:tr>
              <a:tr h="0">
                <a:tc>
                  <a:txBody>
                    <a:bodyPr/>
                    <a:lstStyle/>
                    <a:p>
                      <a:pPr fontAlgn="ctr"/>
                      <a:r>
                        <a:rPr lang="en-US" dirty="0" err="1">
                          <a:effectLst/>
                          <a:highlight>
                            <a:srgbClr val="F3F6F6"/>
                          </a:highlight>
                        </a:rPr>
                        <a:t>RETagTechnology</a:t>
                      </a:r>
                      <a:endParaRPr lang="en-US" dirty="0">
                        <a:effectLst/>
                        <a:highlight>
                          <a:srgbClr val="F3F6F6"/>
                        </a:highlight>
                      </a:endParaRPr>
                    </a:p>
                  </a:txBody>
                  <a:tcPr marL="60960" marR="60960" marT="30480" marB="30480"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a:effectLst/>
                          <a:highlight>
                            <a:srgbClr val="F3F6F6"/>
                          </a:highlight>
                        </a:rPr>
                        <a:t>Binary parameter tagging the renewable technologies that must contribute to reaching the indicated minimum renewable production target. It has value 1 for thetechnologies contributing, 0 otherwise.</a:t>
                      </a:r>
                    </a:p>
                  </a:txBody>
                  <a:tcPr marL="60960" marR="60960" marT="30480" marB="30480" anchor="ctr">
                    <a:lnL w="381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088654078"/>
                  </a:ext>
                </a:extLst>
              </a:tr>
              <a:tr h="0">
                <a:tc>
                  <a:txBody>
                    <a:bodyPr/>
                    <a:lstStyle/>
                    <a:p>
                      <a:pPr fontAlgn="ctr"/>
                      <a:r>
                        <a:rPr lang="en-US" dirty="0" err="1">
                          <a:effectLst/>
                        </a:rPr>
                        <a:t>RETagFuel</a:t>
                      </a:r>
                      <a:endParaRPr lang="en-US" dirty="0">
                        <a:effectLst/>
                      </a:endParaRPr>
                    </a:p>
                  </a:txBody>
                  <a:tcPr marL="60960" marR="60960" marT="30480" marB="30480"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a:effectLst/>
                        </a:rPr>
                        <a:t>Binary parameter tagging the fuels to which the renewable target applies to. It has value 1 if the target applies, 0 otherwise.</a:t>
                      </a:r>
                    </a:p>
                  </a:txBody>
                  <a:tcPr marL="60960" marR="60960" marT="30480" marB="30480"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201457632"/>
                  </a:ext>
                </a:extLst>
              </a:tr>
              <a:tr h="0">
                <a:tc>
                  <a:txBody>
                    <a:bodyPr/>
                    <a:lstStyle/>
                    <a:p>
                      <a:pPr fontAlgn="ctr"/>
                      <a:r>
                        <a:rPr lang="en-US" dirty="0" err="1">
                          <a:effectLst/>
                          <a:highlight>
                            <a:srgbClr val="F3F6F6"/>
                          </a:highlight>
                        </a:rPr>
                        <a:t>REMinProductionTarget</a:t>
                      </a:r>
                      <a:endParaRPr lang="en-US" dirty="0">
                        <a:effectLst/>
                        <a:highlight>
                          <a:srgbClr val="F3F6F6"/>
                        </a:highlight>
                      </a:endParaRPr>
                    </a:p>
                  </a:txBody>
                  <a:tcPr marL="60960" marR="60960" marT="30480" marB="30480"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tc>
                  <a:txBody>
                    <a:bodyPr/>
                    <a:lstStyle/>
                    <a:p>
                      <a:pPr fontAlgn="ctr"/>
                      <a:r>
                        <a:rPr lang="en-US" dirty="0">
                          <a:effectLst/>
                          <a:highlight>
                            <a:srgbClr val="F3F6F6"/>
                          </a:highlight>
                        </a:rPr>
                        <a:t>Minimum ratio of all renewable commodities tagged in the </a:t>
                      </a:r>
                      <a:r>
                        <a:rPr lang="en-US" dirty="0" err="1">
                          <a:effectLst/>
                          <a:highlight>
                            <a:srgbClr val="F3F6F6"/>
                          </a:highlight>
                        </a:rPr>
                        <a:t>RETagCommodity</a:t>
                      </a:r>
                      <a:r>
                        <a:rPr lang="en-US" dirty="0">
                          <a:effectLst/>
                          <a:highlight>
                            <a:srgbClr val="F3F6F6"/>
                          </a:highlight>
                        </a:rPr>
                        <a:t> parameter, to be produced by the technologies tagged with the </a:t>
                      </a:r>
                      <a:r>
                        <a:rPr lang="en-US" dirty="0" err="1">
                          <a:effectLst/>
                          <a:highlight>
                            <a:srgbClr val="F3F6F6"/>
                          </a:highlight>
                        </a:rPr>
                        <a:t>RETechnology</a:t>
                      </a:r>
                      <a:r>
                        <a:rPr lang="en-US" dirty="0">
                          <a:effectLst/>
                          <a:highlight>
                            <a:srgbClr val="F3F6F6"/>
                          </a:highlight>
                        </a:rPr>
                        <a:t> parameter.</a:t>
                      </a:r>
                    </a:p>
                  </a:txBody>
                  <a:tcPr marL="60960" marR="60960" marT="30480" marB="30480"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990233606"/>
                  </a:ext>
                </a:extLst>
              </a:tr>
            </a:tbl>
          </a:graphicData>
        </a:graphic>
      </p:graphicFrame>
    </p:spTree>
    <p:extLst>
      <p:ext uri="{BB962C8B-B14F-4D97-AF65-F5344CB8AC3E}">
        <p14:creationId xmlns:p14="http://schemas.microsoft.com/office/powerpoint/2010/main" val="195773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7FC7-27C1-078F-38E9-A633BFD3564F}"/>
              </a:ext>
            </a:extLst>
          </p:cNvPr>
          <p:cNvSpPr>
            <a:spLocks noGrp="1"/>
          </p:cNvSpPr>
          <p:nvPr>
            <p:ph type="title"/>
          </p:nvPr>
        </p:nvSpPr>
        <p:spPr/>
        <p:txBody>
          <a:bodyPr/>
          <a:lstStyle/>
          <a:p>
            <a:r>
              <a:rPr lang="en-US" dirty="0"/>
              <a:t>Input Parameters - Emissions</a:t>
            </a:r>
          </a:p>
        </p:txBody>
      </p:sp>
      <p:graphicFrame>
        <p:nvGraphicFramePr>
          <p:cNvPr id="4" name="Table 3">
            <a:extLst>
              <a:ext uri="{FF2B5EF4-FFF2-40B4-BE49-F238E27FC236}">
                <a16:creationId xmlns:a16="http://schemas.microsoft.com/office/drawing/2014/main" id="{0B149557-A8FC-7C4C-E8A8-47D8B6DB0F0D}"/>
              </a:ext>
            </a:extLst>
          </p:cNvPr>
          <p:cNvGraphicFramePr>
            <a:graphicFrameLocks noGrp="1"/>
          </p:cNvGraphicFramePr>
          <p:nvPr>
            <p:extLst>
              <p:ext uri="{D42A27DB-BD31-4B8C-83A1-F6EECF244321}">
                <p14:modId xmlns:p14="http://schemas.microsoft.com/office/powerpoint/2010/main" val="4241000703"/>
              </p:ext>
            </p:extLst>
          </p:nvPr>
        </p:nvGraphicFramePr>
        <p:xfrm>
          <a:off x="1284424" y="1825625"/>
          <a:ext cx="9623152" cy="4351338"/>
        </p:xfrm>
        <a:graphic>
          <a:graphicData uri="http://schemas.openxmlformats.org/drawingml/2006/table">
            <a:tbl>
              <a:tblPr/>
              <a:tblGrid>
                <a:gridCol w="4811576">
                  <a:extLst>
                    <a:ext uri="{9D8B030D-6E8A-4147-A177-3AD203B41FA5}">
                      <a16:colId xmlns:a16="http://schemas.microsoft.com/office/drawing/2014/main" val="808711355"/>
                    </a:ext>
                  </a:extLst>
                </a:gridCol>
                <a:gridCol w="4811576">
                  <a:extLst>
                    <a:ext uri="{9D8B030D-6E8A-4147-A177-3AD203B41FA5}">
                      <a16:colId xmlns:a16="http://schemas.microsoft.com/office/drawing/2014/main" val="3499670151"/>
                    </a:ext>
                  </a:extLst>
                </a:gridCol>
              </a:tblGrid>
              <a:tr h="557864">
                <a:tc>
                  <a:txBody>
                    <a:bodyPr/>
                    <a:lstStyle/>
                    <a:p>
                      <a:pPr fontAlgn="ctr"/>
                      <a:r>
                        <a:rPr lang="en-US" sz="1600" dirty="0" err="1">
                          <a:effectLst/>
                          <a:highlight>
                            <a:srgbClr val="F3F6F6"/>
                          </a:highlight>
                        </a:rPr>
                        <a:t>EmissionActivityRatio</a:t>
                      </a:r>
                      <a:endParaRPr lang="en-US" sz="1600" dirty="0">
                        <a:effectLst/>
                        <a:highlight>
                          <a:srgbClr val="F3F6F6"/>
                        </a:highlight>
                      </a:endParaRPr>
                    </a:p>
                  </a:txBody>
                  <a:tcPr marL="55786" marR="55786" marT="27893" marB="27893"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a:noFill/>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600">
                          <a:effectLst/>
                          <a:highlight>
                            <a:srgbClr val="F3F6F6"/>
                          </a:highlight>
                        </a:rPr>
                        <a:t>Emission factor of a technology per unit of activity, per mode of operation.</a:t>
                      </a:r>
                    </a:p>
                  </a:txBody>
                  <a:tcPr marL="55786" marR="55786" marT="27893" marB="27893" anchor="ctr">
                    <a:lnL w="3810" cap="flat" cmpd="sng" algn="ctr">
                      <a:solidFill>
                        <a:srgbClr val="E1E4E5"/>
                      </a:solidFill>
                      <a:prstDash val="solid"/>
                      <a:round/>
                      <a:headEnd type="none" w="med" len="med"/>
                      <a:tailEnd type="none" w="med" len="med"/>
                    </a:lnL>
                    <a:lnR>
                      <a:noFill/>
                    </a:lnR>
                    <a:lnT>
                      <a:noFill/>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142828717"/>
                  </a:ext>
                </a:extLst>
              </a:tr>
              <a:tr h="306825">
                <a:tc>
                  <a:txBody>
                    <a:bodyPr/>
                    <a:lstStyle/>
                    <a:p>
                      <a:pPr fontAlgn="ctr"/>
                      <a:r>
                        <a:rPr lang="en-US" sz="1600" dirty="0" err="1">
                          <a:effectLst/>
                        </a:rPr>
                        <a:t>EmissionsPenalty</a:t>
                      </a:r>
                      <a:endParaRPr lang="en-US" sz="1600" dirty="0">
                        <a:effectLst/>
                      </a:endParaRPr>
                    </a:p>
                  </a:txBody>
                  <a:tcPr marL="55786" marR="55786" marT="27893" marB="27893"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sz="1600">
                          <a:effectLst/>
                        </a:rPr>
                        <a:t>Penalty per unit of emission.</a:t>
                      </a:r>
                    </a:p>
                  </a:txBody>
                  <a:tcPr marL="55786" marR="55786" marT="27893" marB="27893"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1728067217"/>
                  </a:ext>
                </a:extLst>
              </a:tr>
              <a:tr h="1059941">
                <a:tc>
                  <a:txBody>
                    <a:bodyPr/>
                    <a:lstStyle/>
                    <a:p>
                      <a:pPr fontAlgn="ctr"/>
                      <a:r>
                        <a:rPr lang="en-US" sz="1600" dirty="0" err="1">
                          <a:effectLst/>
                          <a:highlight>
                            <a:srgbClr val="F3F6F6"/>
                          </a:highlight>
                        </a:rPr>
                        <a:t>AnnualExogenousEmission</a:t>
                      </a:r>
                      <a:endParaRPr lang="en-US" sz="1600" dirty="0">
                        <a:effectLst/>
                        <a:highlight>
                          <a:srgbClr val="F3F6F6"/>
                        </a:highlight>
                      </a:endParaRPr>
                    </a:p>
                  </a:txBody>
                  <a:tcPr marL="55786" marR="55786" marT="27893" marB="27893"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600">
                          <a:effectLst/>
                          <a:highlight>
                            <a:srgbClr val="F3F6F6"/>
                          </a:highlight>
                        </a:rPr>
                        <a:t>It allows the user to account for additional annual emissions, on top of those computed endogenously by the model (e.g. emissions generated outside the region).</a:t>
                      </a:r>
                    </a:p>
                  </a:txBody>
                  <a:tcPr marL="55786" marR="55786" marT="27893" marB="27893"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238418935"/>
                  </a:ext>
                </a:extLst>
              </a:tr>
              <a:tr h="557864">
                <a:tc>
                  <a:txBody>
                    <a:bodyPr/>
                    <a:lstStyle/>
                    <a:p>
                      <a:pPr fontAlgn="ctr"/>
                      <a:r>
                        <a:rPr lang="en-US" sz="1600" dirty="0" err="1">
                          <a:effectLst/>
                        </a:rPr>
                        <a:t>AnnualEmissionLimit</a:t>
                      </a:r>
                      <a:endParaRPr lang="en-US" sz="1600" dirty="0">
                        <a:effectLst/>
                      </a:endParaRPr>
                    </a:p>
                  </a:txBody>
                  <a:tcPr marL="55786" marR="55786" marT="27893" marB="27893"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tc>
                  <a:txBody>
                    <a:bodyPr/>
                    <a:lstStyle/>
                    <a:p>
                      <a:pPr fontAlgn="ctr"/>
                      <a:r>
                        <a:rPr lang="en-US" sz="1600">
                          <a:effectLst/>
                        </a:rPr>
                        <a:t>Annual upper limit for a specific emission generated in the whole modelled region.</a:t>
                      </a:r>
                    </a:p>
                  </a:txBody>
                  <a:tcPr marL="55786" marR="55786" marT="27893" marB="27893"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3103513099"/>
                  </a:ext>
                </a:extLst>
              </a:tr>
              <a:tr h="1059941">
                <a:tc>
                  <a:txBody>
                    <a:bodyPr/>
                    <a:lstStyle/>
                    <a:p>
                      <a:pPr fontAlgn="ctr"/>
                      <a:r>
                        <a:rPr lang="en-US" sz="1600" dirty="0" err="1">
                          <a:effectLst/>
                          <a:highlight>
                            <a:srgbClr val="F3F6F6"/>
                          </a:highlight>
                        </a:rPr>
                        <a:t>ModelPeriodExogenousEmission</a:t>
                      </a:r>
                      <a:endParaRPr lang="en-US" sz="1600" dirty="0">
                        <a:effectLst/>
                        <a:highlight>
                          <a:srgbClr val="F3F6F6"/>
                        </a:highlight>
                      </a:endParaRPr>
                    </a:p>
                  </a:txBody>
                  <a:tcPr marL="55786" marR="55786" marT="27893" marB="27893"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tc>
                  <a:txBody>
                    <a:bodyPr/>
                    <a:lstStyle/>
                    <a:p>
                      <a:pPr fontAlgn="ctr"/>
                      <a:r>
                        <a:rPr lang="en-US" sz="1600">
                          <a:effectLst/>
                          <a:highlight>
                            <a:srgbClr val="F3F6F6"/>
                          </a:highlight>
                        </a:rPr>
                        <a:t>It allows the user to account for additional emissions over the entire modelled period, on top of those computed endogenously by the model (e.g. generated outside the region).</a:t>
                      </a:r>
                    </a:p>
                  </a:txBody>
                  <a:tcPr marL="55786" marR="55786" marT="27893" marB="27893"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381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785202600"/>
                  </a:ext>
                </a:extLst>
              </a:tr>
              <a:tr h="808903">
                <a:tc>
                  <a:txBody>
                    <a:bodyPr/>
                    <a:lstStyle/>
                    <a:p>
                      <a:pPr fontAlgn="ctr"/>
                      <a:r>
                        <a:rPr lang="en-US" sz="1600" dirty="0" err="1">
                          <a:effectLst/>
                        </a:rPr>
                        <a:t>ModelPeriodEmissionLimit</a:t>
                      </a:r>
                      <a:endParaRPr lang="en-US" sz="1600" dirty="0">
                        <a:effectLst/>
                      </a:endParaRPr>
                    </a:p>
                  </a:txBody>
                  <a:tcPr marL="55786" marR="55786" marT="27893" marB="27893" anchor="ctr">
                    <a:lnL w="12700" cap="flat" cmpd="sng" algn="ctr">
                      <a:solidFill>
                        <a:srgbClr val="E1E4E5"/>
                      </a:solidFill>
                      <a:prstDash val="solid"/>
                      <a:round/>
                      <a:headEnd type="none" w="med" len="med"/>
                      <a:tailEnd type="none" w="med" len="med"/>
                    </a:lnL>
                    <a:lnR w="3810" cap="flat" cmpd="sng" algn="ctr">
                      <a:solidFill>
                        <a:srgbClr val="E1E4E5"/>
                      </a:solidFill>
                      <a:prstDash val="solid"/>
                      <a:round/>
                      <a:headEnd type="none" w="med" len="med"/>
                      <a:tailEnd type="none" w="med" len="med"/>
                    </a:lnR>
                    <a:lnT w="381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noFill/>
                  </a:tcPr>
                </a:tc>
                <a:tc>
                  <a:txBody>
                    <a:bodyPr/>
                    <a:lstStyle/>
                    <a:p>
                      <a:pPr fontAlgn="ctr"/>
                      <a:r>
                        <a:rPr lang="en-US" sz="1600" dirty="0">
                          <a:effectLst/>
                        </a:rPr>
                        <a:t>Annual upper limit for a specific emission generated in the whole modelled region, over the entire modelled period.</a:t>
                      </a:r>
                    </a:p>
                  </a:txBody>
                  <a:tcPr marL="55786" marR="55786" marT="27893" marB="27893" anchor="ctr">
                    <a:lnL w="3810" cap="flat" cmpd="sng" algn="ctr">
                      <a:solidFill>
                        <a:srgbClr val="E1E4E5"/>
                      </a:solidFill>
                      <a:prstDash val="solid"/>
                      <a:round/>
                      <a:headEnd type="none" w="med" len="med"/>
                      <a:tailEnd type="none" w="med" len="med"/>
                    </a:lnL>
                    <a:lnR>
                      <a:noFill/>
                    </a:lnR>
                    <a:lnT w="381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543149218"/>
                  </a:ext>
                </a:extLst>
              </a:tr>
            </a:tbl>
          </a:graphicData>
        </a:graphic>
      </p:graphicFrame>
    </p:spTree>
    <p:extLst>
      <p:ext uri="{BB962C8B-B14F-4D97-AF65-F5344CB8AC3E}">
        <p14:creationId xmlns:p14="http://schemas.microsoft.com/office/powerpoint/2010/main" val="413610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6368</TotalTime>
  <Words>1867</Words>
  <Application>Microsoft Office PowerPoint</Application>
  <PresentationFormat>Widescreen</PresentationFormat>
  <Paragraphs>201</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Lato</vt:lpstr>
      <vt:lpstr>Roboto Slab</vt:lpstr>
      <vt:lpstr>Office Theme</vt:lpstr>
      <vt:lpstr>OSeMOSYS</vt:lpstr>
      <vt:lpstr>PowerPoint Presentation</vt:lpstr>
      <vt:lpstr>Input Parameters - Demand</vt:lpstr>
      <vt:lpstr>Input Parameters - Performance</vt:lpstr>
      <vt:lpstr>Input Parameters – Technology Costs</vt:lpstr>
      <vt:lpstr>Lots of parameters on energy storage</vt:lpstr>
      <vt:lpstr>Constraints – Capacity vs Investment</vt:lpstr>
      <vt:lpstr>Input Parameters – RE generation targets</vt:lpstr>
      <vt:lpstr>Input Parameters - Emissions</vt:lpstr>
      <vt:lpstr>Ok, now onto model outputs….</vt:lpstr>
      <vt:lpstr>Demand</vt:lpstr>
      <vt:lpstr>Capacity</vt:lpstr>
      <vt:lpstr>Activity (usage)</vt:lpstr>
      <vt:lpstr>Financials – Costing Variables (for caleb)</vt:lpstr>
      <vt:lpstr>RE &amp; Emissions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OSeMOSYS</dc:title>
  <dc:creator>Ian Pimenta</dc:creator>
  <cp:lastModifiedBy>Ian Pimenta</cp:lastModifiedBy>
  <cp:revision>7</cp:revision>
  <dcterms:created xsi:type="dcterms:W3CDTF">2024-04-18T05:58:12Z</dcterms:created>
  <dcterms:modified xsi:type="dcterms:W3CDTF">2024-05-08T22:27:24Z</dcterms:modified>
</cp:coreProperties>
</file>