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682" r:id="rId2"/>
    <p:sldId id="752" r:id="rId3"/>
    <p:sldId id="688" r:id="rId4"/>
    <p:sldId id="690" r:id="rId5"/>
    <p:sldId id="754" r:id="rId6"/>
    <p:sldId id="762" r:id="rId7"/>
    <p:sldId id="764" r:id="rId8"/>
    <p:sldId id="760" r:id="rId9"/>
    <p:sldId id="766" r:id="rId10"/>
    <p:sldId id="755" r:id="rId11"/>
    <p:sldId id="691" r:id="rId12"/>
    <p:sldId id="692" r:id="rId13"/>
    <p:sldId id="693" r:id="rId14"/>
    <p:sldId id="759" r:id="rId15"/>
    <p:sldId id="695" r:id="rId16"/>
    <p:sldId id="696" r:id="rId17"/>
    <p:sldId id="699" r:id="rId18"/>
    <p:sldId id="700" r:id="rId19"/>
    <p:sldId id="701" r:id="rId20"/>
    <p:sldId id="702" r:id="rId21"/>
    <p:sldId id="703" r:id="rId22"/>
    <p:sldId id="856" r:id="rId23"/>
    <p:sldId id="704" r:id="rId24"/>
    <p:sldId id="857" r:id="rId25"/>
    <p:sldId id="770" r:id="rId26"/>
    <p:sldId id="772" r:id="rId27"/>
    <p:sldId id="773" r:id="rId28"/>
    <p:sldId id="774" r:id="rId29"/>
    <p:sldId id="767" r:id="rId30"/>
    <p:sldId id="705" r:id="rId31"/>
    <p:sldId id="706" r:id="rId32"/>
    <p:sldId id="768" r:id="rId33"/>
    <p:sldId id="757" r:id="rId34"/>
    <p:sldId id="707" r:id="rId35"/>
    <p:sldId id="708" r:id="rId36"/>
    <p:sldId id="709" r:id="rId37"/>
    <p:sldId id="710" r:id="rId38"/>
    <p:sldId id="711" r:id="rId39"/>
    <p:sldId id="775" r:id="rId40"/>
    <p:sldId id="776" r:id="rId41"/>
    <p:sldId id="777" r:id="rId42"/>
    <p:sldId id="778" r:id="rId43"/>
    <p:sldId id="779" r:id="rId44"/>
    <p:sldId id="780" r:id="rId45"/>
    <p:sldId id="781" r:id="rId46"/>
    <p:sldId id="782" r:id="rId47"/>
    <p:sldId id="783" r:id="rId48"/>
    <p:sldId id="784" r:id="rId49"/>
    <p:sldId id="785" r:id="rId50"/>
    <p:sldId id="786" r:id="rId51"/>
    <p:sldId id="787" r:id="rId52"/>
    <p:sldId id="803" r:id="rId53"/>
    <p:sldId id="789" r:id="rId54"/>
    <p:sldId id="790" r:id="rId55"/>
    <p:sldId id="791" r:id="rId56"/>
    <p:sldId id="792" r:id="rId57"/>
    <p:sldId id="793" r:id="rId58"/>
    <p:sldId id="794" r:id="rId59"/>
    <p:sldId id="795" r:id="rId60"/>
    <p:sldId id="796" r:id="rId61"/>
    <p:sldId id="797" r:id="rId62"/>
    <p:sldId id="798" r:id="rId63"/>
    <p:sldId id="799" r:id="rId64"/>
    <p:sldId id="800" r:id="rId65"/>
    <p:sldId id="801" r:id="rId66"/>
    <p:sldId id="802" r:id="rId67"/>
    <p:sldId id="854" r:id="rId68"/>
    <p:sldId id="805" r:id="rId69"/>
    <p:sldId id="806" r:id="rId70"/>
    <p:sldId id="807" r:id="rId71"/>
    <p:sldId id="809" r:id="rId72"/>
    <p:sldId id="810" r:id="rId73"/>
    <p:sldId id="811" r:id="rId74"/>
    <p:sldId id="813" r:id="rId75"/>
    <p:sldId id="814" r:id="rId76"/>
    <p:sldId id="815" r:id="rId77"/>
    <p:sldId id="816" r:id="rId78"/>
    <p:sldId id="817" r:id="rId79"/>
    <p:sldId id="820" r:id="rId80"/>
    <p:sldId id="825" r:id="rId81"/>
    <p:sldId id="828" r:id="rId82"/>
    <p:sldId id="855" r:id="rId83"/>
    <p:sldId id="831" r:id="rId84"/>
    <p:sldId id="836" r:id="rId85"/>
    <p:sldId id="838" r:id="rId86"/>
  </p:sldIdLst>
  <p:sldSz cx="12188825" cy="6858000"/>
  <p:notesSz cx="6858000" cy="9144000"/>
  <p:custDataLst>
    <p:tags r:id="rId89"/>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63" d="100"/>
          <a:sy n="63" d="100"/>
        </p:scale>
        <p:origin x="948" y="60"/>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10/30/2017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rPr>
              <a:t>SPAN has no defined display, you're free to write your own rules and apply them as you wish.</a:t>
            </a:r>
          </a:p>
          <a:p>
            <a:pPr eaLnBrk="1" hangingPunct="1"/>
            <a:r>
              <a:rPr lang="en-US" dirty="0">
                <a:latin typeface="Arial" charset="0"/>
              </a:rPr>
              <a:t>SPAN is an inline tag, which means that it's used to format small chunks of text inside another element. In contrast, a paragraph tag is a block-level element that can contain a number of inline elements like bold, italics, strong, and SPAN tags.</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32</a:t>
            </a:fld>
            <a:endParaRPr lang="en-US" dirty="0"/>
          </a:p>
        </p:txBody>
      </p:sp>
    </p:spTree>
    <p:extLst>
      <p:ext uri="{BB962C8B-B14F-4D97-AF65-F5344CB8AC3E}">
        <p14:creationId xmlns:p14="http://schemas.microsoft.com/office/powerpoint/2010/main" val="123973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3918268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41</a:t>
            </a:fld>
            <a:endParaRPr lang="en-US" dirty="0"/>
          </a:p>
        </p:txBody>
      </p:sp>
    </p:spTree>
    <p:extLst>
      <p:ext uri="{BB962C8B-B14F-4D97-AF65-F5344CB8AC3E}">
        <p14:creationId xmlns:p14="http://schemas.microsoft.com/office/powerpoint/2010/main" val="3576497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fld id="{93403BB3-78FB-4D6D-AFBF-37D4858A1681}" type="slidenum">
              <a:rPr lang="en-US" sz="1200" b="0" smtClean="0"/>
              <a:pPr/>
              <a:t>50</a:t>
            </a:fld>
            <a:endParaRPr lang="en-US" sz="1200" b="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r>
              <a:rPr lang="en-US">
                <a:latin typeface="Arial" charset="0"/>
              </a:rPr>
              <a:t>The &lt;a&gt; tag is used to create an anchor to link from, the href attribute is used to address the document to link to, and the words between the open and close of the anchor tag will be displayed as a hyperlink.</a:t>
            </a:r>
          </a:p>
        </p:txBody>
      </p:sp>
    </p:spTree>
    <p:extLst>
      <p:ext uri="{BB962C8B-B14F-4D97-AF65-F5344CB8AC3E}">
        <p14:creationId xmlns:p14="http://schemas.microsoft.com/office/powerpoint/2010/main" val="84450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36967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D2F8D-ED76-4639-AE11-6C132D6BA9BB}" type="slidenum">
              <a:rPr lang="en-US"/>
              <a:pPr/>
              <a:t>4</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810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7168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2FFCC00C-E1B2-42E1-9FDA-2C725726390C}"/>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5C6FAA5D-9A26-4274-925C-EDE5A1DC53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0743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9</a:t>
            </a:fld>
            <a:endParaRPr lang="en-US" dirty="0"/>
          </a:p>
        </p:txBody>
      </p:sp>
    </p:spTree>
    <p:extLst>
      <p:ext uri="{BB962C8B-B14F-4D97-AF65-F5344CB8AC3E}">
        <p14:creationId xmlns:p14="http://schemas.microsoft.com/office/powerpoint/2010/main" val="142610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80386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Metadata is data (information) about data.</a:t>
            </a:r>
          </a:p>
          <a:p>
            <a:endParaRPr lang="en-US" dirty="0"/>
          </a:p>
          <a:p>
            <a:r>
              <a:rPr lang="en-US" dirty="0"/>
              <a:t>The &lt;meta&gt; tag provides metadata about the HTML document. Metadata will not be displayed on the page, but will be machine </a:t>
            </a:r>
            <a:r>
              <a:rPr lang="en-US" dirty="0" err="1"/>
              <a:t>parsable</a:t>
            </a:r>
            <a:r>
              <a:rPr lang="en-US" dirty="0"/>
              <a:t>.</a:t>
            </a:r>
          </a:p>
          <a:p>
            <a:endParaRPr lang="en-US" dirty="0"/>
          </a:p>
          <a:p>
            <a:r>
              <a:rPr lang="en-US" dirty="0"/>
              <a:t>Meta elements are typically used to specify page description, keywords, author of the document, last modified, and other metadata.</a:t>
            </a:r>
          </a:p>
          <a:p>
            <a:endParaRPr lang="en-US" dirty="0"/>
          </a:p>
          <a:p>
            <a:r>
              <a:rPr lang="en-US" dirty="0"/>
              <a:t>The metadata can be used by browsers (how to display content or reload page), search engines (keywords), or other web services.</a:t>
            </a:r>
          </a:p>
          <a:p>
            <a:endParaRPr lang="en-US" dirty="0"/>
          </a:p>
          <a:p>
            <a:r>
              <a:rPr lang="en-US" dirty="0"/>
              <a:t>HTML5 introduced a method to let web designers take control over the viewport (the user's visible area of a web page), through the &lt;meta&gt; tag</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14</a:t>
            </a:fld>
            <a:endParaRPr lang="en-US" dirty="0"/>
          </a:p>
        </p:txBody>
      </p:sp>
    </p:spTree>
    <p:extLst>
      <p:ext uri="{BB962C8B-B14F-4D97-AF65-F5344CB8AC3E}">
        <p14:creationId xmlns:p14="http://schemas.microsoft.com/office/powerpoint/2010/main" val="116059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div element provides an alternative of table to design the layout, since a div can contain any/every other type of html element within its beginning and ending tag.</a:t>
            </a:r>
          </a:p>
          <a:p>
            <a:r>
              <a:rPr lang="en-US" dirty="0"/>
              <a:t>The div tag defines a division or section within an HTML .</a:t>
            </a:r>
          </a:p>
          <a:p>
            <a:r>
              <a:rPr lang="en-US" dirty="0"/>
              <a:t>span and div are the only elements that carry no innate semantic meaning, besides the logical grouping of the enclosed elements.</a:t>
            </a:r>
          </a:p>
          <a:p>
            <a:r>
              <a:rPr lang="en-US" dirty="0"/>
              <a:t>div and span differ from each other in one regard. In standard HTML, a div is a block-level element (and so visually isolates a section of a document on the page, in the same way as a paragraph, whereas a span is an inline element (for containing a piece of information inline with the surrounding text). </a:t>
            </a:r>
          </a:p>
        </p:txBody>
      </p:sp>
      <p:sp>
        <p:nvSpPr>
          <p:cNvPr id="4" name="Slide Number Placeholder 3"/>
          <p:cNvSpPr>
            <a:spLocks noGrp="1"/>
          </p:cNvSpPr>
          <p:nvPr>
            <p:ph type="sldNum" sz="quarter" idx="10"/>
          </p:nvPr>
        </p:nvSpPr>
        <p:spPr/>
        <p:txBody>
          <a:bodyPr/>
          <a:lstStyle/>
          <a:p>
            <a:fld id="{8C72D9AE-7182-4680-8F79-479C4181FF08}" type="slidenum">
              <a:rPr lang="en-US" smtClean="0"/>
              <a:pPr/>
              <a:t>29</a:t>
            </a:fld>
            <a:endParaRPr lang="en-US" dirty="0"/>
          </a:p>
        </p:txBody>
      </p:sp>
    </p:spTree>
    <p:extLst>
      <p:ext uri="{BB962C8B-B14F-4D97-AF65-F5344CB8AC3E}">
        <p14:creationId xmlns:p14="http://schemas.microsoft.com/office/powerpoint/2010/main" val="135525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10/30/2017</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10/30/2017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10/30/2017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10/30/2017</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10/30/2017</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9204C086-7988-47C5-930D-83D76BA804AC}" type="slidenum">
              <a:rPr lang="en-US"/>
              <a:pPr/>
              <a:t>‹#›</a:t>
            </a:fld>
            <a:endParaRPr lang="en-US"/>
          </a:p>
        </p:txBody>
      </p:sp>
    </p:spTree>
  </p:cSld>
  <p:clrMapOvr>
    <a:masterClrMapping/>
  </p:clrMapOvr>
  <p:transition>
    <p:strips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5"/>
          </a:solidFill>
        </p:spPr>
        <p:txBody>
          <a:bodyPr/>
          <a:lstStyle/>
          <a:p>
            <a:r>
              <a:rPr lang="en-US" dirty="0"/>
              <a:t>Click to edit Master title style</a:t>
            </a:r>
          </a:p>
        </p:txBody>
      </p:sp>
      <p:sp>
        <p:nvSpPr>
          <p:cNvPr id="6" name="Content Placeholder 5"/>
          <p:cNvSpPr>
            <a:spLocks noGrp="1"/>
          </p:cNvSpPr>
          <p:nvPr>
            <p:ph sz="quarter" idx="10"/>
          </p:nvPr>
        </p:nvSpPr>
        <p:spPr>
          <a:xfrm>
            <a:off x="379314" y="1388226"/>
            <a:ext cx="11522249" cy="5290388"/>
          </a:xfrm>
          <a:prstGeom prst="rect">
            <a:avLst/>
          </a:prstGeom>
          <a:solidFill>
            <a:schemeClr val="accent3"/>
          </a:solidFill>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3460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CFD6-9019-4C5D-BCBB-E0771B9B387E}"/>
              </a:ext>
            </a:extLst>
          </p:cNvPr>
          <p:cNvSpPr>
            <a:spLocks noGrp="1"/>
          </p:cNvSpPr>
          <p:nvPr>
            <p:ph type="title"/>
          </p:nvPr>
        </p:nvSpPr>
        <p:spPr>
          <a:xfrm>
            <a:off x="609441" y="274638"/>
            <a:ext cx="10969943"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A2F8BB86-E773-4EBD-A96D-5D9847BB49FE}"/>
              </a:ext>
            </a:extLst>
          </p:cNvPr>
          <p:cNvSpPr>
            <a:spLocks noGrp="1"/>
          </p:cNvSpPr>
          <p:nvPr>
            <p:ph type="tbl" idx="1"/>
          </p:nvPr>
        </p:nvSpPr>
        <p:spPr>
          <a:xfrm>
            <a:off x="609441" y="1600201"/>
            <a:ext cx="10969943" cy="4525963"/>
          </a:xfrm>
        </p:spPr>
        <p:txBody>
          <a:bodyPr/>
          <a:lstStyle/>
          <a:p>
            <a:endParaRPr lang="en-US"/>
          </a:p>
        </p:txBody>
      </p:sp>
      <p:sp>
        <p:nvSpPr>
          <p:cNvPr id="4" name="Date Placeholder 3">
            <a:extLst>
              <a:ext uri="{FF2B5EF4-FFF2-40B4-BE49-F238E27FC236}">
                <a16:creationId xmlns:a16="http://schemas.microsoft.com/office/drawing/2014/main" id="{D69A8787-012D-4706-8C21-7229E366DBBB}"/>
              </a:ext>
            </a:extLst>
          </p:cNvPr>
          <p:cNvSpPr>
            <a:spLocks noGrp="1"/>
          </p:cNvSpPr>
          <p:nvPr>
            <p:ph type="dt" sz="half" idx="10"/>
          </p:nvPr>
        </p:nvSpPr>
        <p:spPr>
          <a:xfrm>
            <a:off x="609441" y="6245225"/>
            <a:ext cx="2844059" cy="47625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4707EC6-8D1E-4A8E-B8FE-4AA9D920E338}"/>
              </a:ext>
            </a:extLst>
          </p:cNvPr>
          <p:cNvSpPr>
            <a:spLocks noGrp="1"/>
          </p:cNvSpPr>
          <p:nvPr>
            <p:ph type="ftr" sz="quarter" idx="11"/>
          </p:nvPr>
        </p:nvSpPr>
        <p:spPr>
          <a:xfrm>
            <a:off x="4164515" y="6245225"/>
            <a:ext cx="3859795" cy="4762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A9D23A4-F515-40EB-99EA-E9EF421FCA0A}"/>
              </a:ext>
            </a:extLst>
          </p:cNvPr>
          <p:cNvSpPr>
            <a:spLocks noGrp="1"/>
          </p:cNvSpPr>
          <p:nvPr>
            <p:ph type="sldNum" sz="quarter" idx="12"/>
          </p:nvPr>
        </p:nvSpPr>
        <p:spPr>
          <a:xfrm>
            <a:off x="8735325" y="6245225"/>
            <a:ext cx="2844059" cy="476250"/>
          </a:xfrm>
        </p:spPr>
        <p:txBody>
          <a:bodyPr/>
          <a:lstStyle>
            <a:lvl1pPr>
              <a:defRPr/>
            </a:lvl1pPr>
          </a:lstStyle>
          <a:p>
            <a:fld id="{52CE8593-E0C1-4AAE-9A17-03206738EE5B}" type="slidenum">
              <a:rPr lang="ar-SA" altLang="en-US"/>
              <a:pPr/>
              <a:t>‹#›</a:t>
            </a:fld>
            <a:endParaRPr lang="en-US" altLang="en-US"/>
          </a:p>
        </p:txBody>
      </p:sp>
    </p:spTree>
    <p:extLst>
      <p:ext uri="{BB962C8B-B14F-4D97-AF65-F5344CB8AC3E}">
        <p14:creationId xmlns:p14="http://schemas.microsoft.com/office/powerpoint/2010/main" val="334940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10/30/2017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10/30/2017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10/30/2017</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10/30/2017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10/30/2017</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10/30/2017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10/30/2017</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5" r:id="rId26"/>
    <p:sldLayoutId id="2147483696" r:id="rId27"/>
    <p:sldLayoutId id="2147483697"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4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650627" y="1548647"/>
            <a:ext cx="2887579" cy="1483311"/>
          </a:xfrm>
          <a:noFill/>
        </p:spPr>
        <p:txBody>
          <a:bodyPr/>
          <a:lstStyle/>
          <a:p>
            <a:pPr marL="0" lvl="0" indent="0" algn="ctr">
              <a:buClr>
                <a:schemeClr val="accent5">
                  <a:lumMod val="75000"/>
                </a:schemeClr>
              </a:buClr>
              <a:buNone/>
            </a:pPr>
            <a:endParaRPr lang="en-US" dirty="0"/>
          </a:p>
          <a:p>
            <a:pPr marL="0" lvl="0" indent="0" algn="ctr">
              <a:buClr>
                <a:schemeClr val="accent5">
                  <a:lumMod val="75000"/>
                </a:schemeClr>
              </a:buClr>
              <a:buNone/>
            </a:pPr>
            <a:endParaRPr lang="en-US" dirty="0"/>
          </a:p>
        </p:txBody>
      </p:sp>
      <p:sp>
        <p:nvSpPr>
          <p:cNvPr id="6" name="Title 5"/>
          <p:cNvSpPr>
            <a:spLocks noGrp="1"/>
          </p:cNvSpPr>
          <p:nvPr>
            <p:ph type="title"/>
          </p:nvPr>
        </p:nvSpPr>
        <p:spPr>
          <a:xfrm>
            <a:off x="531818" y="409574"/>
            <a:ext cx="11125199" cy="571501"/>
          </a:xfrm>
          <a:noFill/>
        </p:spPr>
        <p:txBody>
          <a:bodyPr/>
          <a:lstStyle/>
          <a:p>
            <a:pPr algn="ctr"/>
            <a:r>
              <a:rPr lang="en-US" dirty="0"/>
              <a:t>Tags</a:t>
            </a:r>
          </a:p>
        </p:txBody>
      </p:sp>
      <p:pic>
        <p:nvPicPr>
          <p:cNvPr id="4" name="Picture 3">
            <a:extLst>
              <a:ext uri="{FF2B5EF4-FFF2-40B4-BE49-F238E27FC236}">
                <a16:creationId xmlns:a16="http://schemas.microsoft.com/office/drawing/2014/main" id="{85FF5A39-C37F-4972-8DB0-81C16A47E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1" y="2167023"/>
            <a:ext cx="9957216" cy="728577"/>
          </a:xfrm>
          <a:prstGeom prst="rect">
            <a:avLst/>
          </a:prstGeom>
        </p:spPr>
      </p:pic>
      <p:pic>
        <p:nvPicPr>
          <p:cNvPr id="7" name="Picture 6">
            <a:extLst>
              <a:ext uri="{FF2B5EF4-FFF2-40B4-BE49-F238E27FC236}">
                <a16:creationId xmlns:a16="http://schemas.microsoft.com/office/drawing/2014/main" id="{8B824589-4E25-4344-8089-164D3BF8C800}"/>
              </a:ext>
            </a:extLst>
          </p:cNvPr>
          <p:cNvPicPr>
            <a:picLocks noChangeAspect="1"/>
          </p:cNvPicPr>
          <p:nvPr/>
        </p:nvPicPr>
        <p:blipFill rotWithShape="1">
          <a:blip r:embed="rId4"/>
          <a:srcRect l="5421" t="40292" r="77659" b="6311"/>
          <a:stretch/>
        </p:blipFill>
        <p:spPr>
          <a:xfrm>
            <a:off x="479016" y="2531311"/>
            <a:ext cx="1005840" cy="1173480"/>
          </a:xfrm>
          <a:prstGeom prst="rect">
            <a:avLst/>
          </a:prstGeom>
        </p:spPr>
      </p:pic>
      <p:pic>
        <p:nvPicPr>
          <p:cNvPr id="15" name="Picture 14">
            <a:extLst>
              <a:ext uri="{FF2B5EF4-FFF2-40B4-BE49-F238E27FC236}">
                <a16:creationId xmlns:a16="http://schemas.microsoft.com/office/drawing/2014/main" id="{EAE4C567-C5AF-41D9-B24C-33ECC36A19E4}"/>
              </a:ext>
            </a:extLst>
          </p:cNvPr>
          <p:cNvPicPr>
            <a:picLocks noChangeAspect="1"/>
          </p:cNvPicPr>
          <p:nvPr/>
        </p:nvPicPr>
        <p:blipFill rotWithShape="1">
          <a:blip r:embed="rId4"/>
          <a:srcRect l="71304" t="38905" r="11264" b="6311"/>
          <a:stretch/>
        </p:blipFill>
        <p:spPr>
          <a:xfrm>
            <a:off x="10043161" y="2877588"/>
            <a:ext cx="1036320" cy="1203960"/>
          </a:xfrm>
          <a:prstGeom prst="rect">
            <a:avLst/>
          </a:prstGeom>
        </p:spPr>
      </p:pic>
    </p:spTree>
    <p:extLst>
      <p:ext uri="{BB962C8B-B14F-4D97-AF65-F5344CB8AC3E}">
        <p14:creationId xmlns:p14="http://schemas.microsoft.com/office/powerpoint/2010/main" val="2631536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Nested Tags</a:t>
            </a:r>
          </a:p>
        </p:txBody>
      </p:sp>
      <p:sp>
        <p:nvSpPr>
          <p:cNvPr id="102403" name="Rectangle 3"/>
          <p:cNvSpPr>
            <a:spLocks noGrp="1" noChangeArrowheads="1"/>
          </p:cNvSpPr>
          <p:nvPr>
            <p:ph type="body" idx="1"/>
          </p:nvPr>
        </p:nvSpPr>
        <p:spPr>
          <a:xfrm>
            <a:off x="1060318" y="1416051"/>
            <a:ext cx="8283707" cy="3944844"/>
          </a:xfrm>
        </p:spPr>
        <p:txBody>
          <a:bodyPr/>
          <a:lstStyle/>
          <a:p>
            <a:pPr>
              <a:lnSpc>
                <a:spcPct val="80000"/>
              </a:lnSpc>
            </a:pPr>
            <a:endParaRPr lang="en-US" sz="2000" dirty="0"/>
          </a:p>
          <a:p>
            <a:pPr>
              <a:lnSpc>
                <a:spcPct val="80000"/>
              </a:lnSpc>
              <a:buFont typeface="Wingdings" pitchFamily="2" charset="2"/>
              <a:buNone/>
            </a:pPr>
            <a:r>
              <a:rPr lang="en-US" sz="2000" dirty="0"/>
              <a:t>	</a:t>
            </a:r>
          </a:p>
        </p:txBody>
      </p:sp>
      <p:pic>
        <p:nvPicPr>
          <p:cNvPr id="4" name="Picture 3">
            <a:extLst>
              <a:ext uri="{FF2B5EF4-FFF2-40B4-BE49-F238E27FC236}">
                <a16:creationId xmlns:a16="http://schemas.microsoft.com/office/drawing/2014/main" id="{161B160D-CD10-4261-AF60-BE70C02F5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86" y="1948723"/>
            <a:ext cx="10177515" cy="2150837"/>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Basic Structure</a:t>
            </a:r>
          </a:p>
        </p:txBody>
      </p:sp>
      <p:sp>
        <p:nvSpPr>
          <p:cNvPr id="3" name="TextBox 2">
            <a:extLst>
              <a:ext uri="{FF2B5EF4-FFF2-40B4-BE49-F238E27FC236}">
                <a16:creationId xmlns:a16="http://schemas.microsoft.com/office/drawing/2014/main" id="{FFEAD2BA-7E7A-47F4-AE9B-B696E5FE0634}"/>
              </a:ext>
            </a:extLst>
          </p:cNvPr>
          <p:cNvSpPr txBox="1"/>
          <p:nvPr/>
        </p:nvSpPr>
        <p:spPr>
          <a:xfrm>
            <a:off x="640080" y="1737360"/>
            <a:ext cx="10347960" cy="3383280"/>
          </a:xfrm>
          <a:prstGeom prst="rect">
            <a:avLst/>
          </a:prstGeom>
          <a:noFill/>
        </p:spPr>
        <p:txBody>
          <a:bodyPr wrap="none" lIns="0" tIns="0" rIns="0" bIns="0" rtlCol="0">
            <a:noAutofit/>
          </a:bodyPr>
          <a:lstStyle/>
          <a:p>
            <a:pPr>
              <a:lnSpc>
                <a:spcPct val="90000"/>
              </a:lnSpc>
            </a:pPr>
            <a:r>
              <a:rPr lang="en-US" sz="3200" dirty="0"/>
              <a:t>&lt;! DOCTYPE HTML&gt;</a:t>
            </a:r>
          </a:p>
          <a:p>
            <a:pPr>
              <a:lnSpc>
                <a:spcPct val="90000"/>
              </a:lnSpc>
            </a:pPr>
            <a:r>
              <a:rPr lang="en-US" sz="3200" dirty="0"/>
              <a:t>&lt;html&gt;</a:t>
            </a:r>
          </a:p>
          <a:p>
            <a:pPr>
              <a:lnSpc>
                <a:spcPct val="90000"/>
              </a:lnSpc>
            </a:pPr>
            <a:r>
              <a:rPr lang="en-US" sz="3200" dirty="0"/>
              <a:t>	&lt;head&gt;</a:t>
            </a:r>
          </a:p>
          <a:p>
            <a:pPr>
              <a:lnSpc>
                <a:spcPct val="90000"/>
              </a:lnSpc>
            </a:pPr>
            <a:r>
              <a:rPr lang="en-US" sz="3200" dirty="0"/>
              <a:t>		&lt;title&gt; ….. &lt;/title&gt;</a:t>
            </a:r>
          </a:p>
          <a:p>
            <a:pPr>
              <a:lnSpc>
                <a:spcPct val="90000"/>
              </a:lnSpc>
            </a:pPr>
            <a:r>
              <a:rPr lang="en-US" sz="3200" dirty="0"/>
              <a:t>	&lt;/head&gt;</a:t>
            </a:r>
          </a:p>
          <a:p>
            <a:pPr>
              <a:lnSpc>
                <a:spcPct val="90000"/>
              </a:lnSpc>
            </a:pPr>
            <a:r>
              <a:rPr lang="en-US" sz="3200" dirty="0"/>
              <a:t>	&lt;body&gt;</a:t>
            </a:r>
          </a:p>
          <a:p>
            <a:pPr>
              <a:lnSpc>
                <a:spcPct val="90000"/>
              </a:lnSpc>
            </a:pPr>
            <a:r>
              <a:rPr lang="en-US" sz="3200" dirty="0"/>
              <a:t>	&lt;form&gt; &lt;/form&gt;</a:t>
            </a:r>
          </a:p>
          <a:p>
            <a:pPr>
              <a:lnSpc>
                <a:spcPct val="90000"/>
              </a:lnSpc>
            </a:pPr>
            <a:r>
              <a:rPr lang="en-US" sz="3200" dirty="0"/>
              <a:t>	&lt;/body&gt;</a:t>
            </a:r>
          </a:p>
          <a:p>
            <a:pPr>
              <a:lnSpc>
                <a:spcPct val="90000"/>
              </a:lnSpc>
            </a:pPr>
            <a:r>
              <a:rPr lang="en-US" sz="3200" dirty="0"/>
              <a:t>&lt;/html&gt;</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Head</a:t>
            </a:r>
          </a:p>
        </p:txBody>
      </p:sp>
      <p:pic>
        <p:nvPicPr>
          <p:cNvPr id="4" name="Picture 3">
            <a:extLst>
              <a:ext uri="{FF2B5EF4-FFF2-40B4-BE49-F238E27FC236}">
                <a16:creationId xmlns:a16="http://schemas.microsoft.com/office/drawing/2014/main" id="{36509736-3C5D-4E27-A4CF-C248F2CC10D0}"/>
              </a:ext>
            </a:extLst>
          </p:cNvPr>
          <p:cNvPicPr>
            <a:picLocks noChangeAspect="1"/>
          </p:cNvPicPr>
          <p:nvPr/>
        </p:nvPicPr>
        <p:blipFill>
          <a:blip r:embed="rId2"/>
          <a:stretch>
            <a:fillRect/>
          </a:stretch>
        </p:blipFill>
        <p:spPr>
          <a:xfrm>
            <a:off x="1846624" y="1295401"/>
            <a:ext cx="8282215" cy="3404438"/>
          </a:xfrm>
          <a:prstGeom prst="rect">
            <a:avLst/>
          </a:prstGeom>
        </p:spPr>
      </p:pic>
      <p:pic>
        <p:nvPicPr>
          <p:cNvPr id="5" name="Picture 4">
            <a:extLst>
              <a:ext uri="{FF2B5EF4-FFF2-40B4-BE49-F238E27FC236}">
                <a16:creationId xmlns:a16="http://schemas.microsoft.com/office/drawing/2014/main" id="{FE17F945-78E1-49AB-B0B9-3ABA6CB3956E}"/>
              </a:ext>
            </a:extLst>
          </p:cNvPr>
          <p:cNvPicPr>
            <a:picLocks noChangeAspect="1"/>
          </p:cNvPicPr>
          <p:nvPr/>
        </p:nvPicPr>
        <p:blipFill rotWithShape="1">
          <a:blip r:embed="rId3"/>
          <a:srcRect b="63088"/>
          <a:stretch/>
        </p:blipFill>
        <p:spPr>
          <a:xfrm>
            <a:off x="1455464" y="5005058"/>
            <a:ext cx="8333026" cy="1167561"/>
          </a:xfrm>
          <a:prstGeom prst="rect">
            <a:avLst/>
          </a:prstGeom>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BF62-F020-4C99-AD32-DADA5BC0B827}"/>
              </a:ext>
            </a:extLst>
          </p:cNvPr>
          <p:cNvSpPr>
            <a:spLocks noGrp="1"/>
          </p:cNvSpPr>
          <p:nvPr>
            <p:ph type="title"/>
          </p:nvPr>
        </p:nvSpPr>
        <p:spPr/>
        <p:txBody>
          <a:bodyPr/>
          <a:lstStyle/>
          <a:p>
            <a:r>
              <a:rPr lang="en-US" dirty="0"/>
              <a:t>Head tag elements</a:t>
            </a:r>
          </a:p>
        </p:txBody>
      </p:sp>
      <p:graphicFrame>
        <p:nvGraphicFramePr>
          <p:cNvPr id="5" name="Content Placeholder 4">
            <a:extLst>
              <a:ext uri="{FF2B5EF4-FFF2-40B4-BE49-F238E27FC236}">
                <a16:creationId xmlns:a16="http://schemas.microsoft.com/office/drawing/2014/main" id="{43CC0FA4-16EC-467F-A75C-5B87A37D4F01}"/>
              </a:ext>
            </a:extLst>
          </p:cNvPr>
          <p:cNvGraphicFramePr>
            <a:graphicFrameLocks noGrp="1"/>
          </p:cNvGraphicFramePr>
          <p:nvPr>
            <p:ph idx="1"/>
            <p:extLst>
              <p:ext uri="{D42A27DB-BD31-4B8C-83A1-F6EECF244321}">
                <p14:modId xmlns:p14="http://schemas.microsoft.com/office/powerpoint/2010/main" val="201834561"/>
              </p:ext>
            </p:extLst>
          </p:nvPr>
        </p:nvGraphicFramePr>
        <p:xfrm>
          <a:off x="531813" y="1524000"/>
          <a:ext cx="11125200" cy="3916680"/>
        </p:xfrm>
        <a:graphic>
          <a:graphicData uri="http://schemas.openxmlformats.org/drawingml/2006/table">
            <a:tbl>
              <a:tblPr firstRow="1" bandRow="1">
                <a:tableStyleId>{5FD0F851-EC5A-4D38-B0AD-8093EC10F338}</a:tableStyleId>
              </a:tblPr>
              <a:tblGrid>
                <a:gridCol w="2379027">
                  <a:extLst>
                    <a:ext uri="{9D8B030D-6E8A-4147-A177-3AD203B41FA5}">
                      <a16:colId xmlns:a16="http://schemas.microsoft.com/office/drawing/2014/main" val="972345265"/>
                    </a:ext>
                  </a:extLst>
                </a:gridCol>
                <a:gridCol w="8746173">
                  <a:extLst>
                    <a:ext uri="{9D8B030D-6E8A-4147-A177-3AD203B41FA5}">
                      <a16:colId xmlns:a16="http://schemas.microsoft.com/office/drawing/2014/main" val="185630876"/>
                    </a:ext>
                  </a:extLst>
                </a:gridCol>
              </a:tblGrid>
              <a:tr h="370840">
                <a:tc>
                  <a:txBody>
                    <a:bodyPr/>
                    <a:lstStyle/>
                    <a:p>
                      <a:r>
                        <a:rPr lang="en-US" dirty="0"/>
                        <a:t>Tag</a:t>
                      </a:r>
                    </a:p>
                  </a:txBody>
                  <a:tcPr/>
                </a:tc>
                <a:tc>
                  <a:txBody>
                    <a:bodyPr/>
                    <a:lstStyle/>
                    <a:p>
                      <a:r>
                        <a:rPr lang="en-US" dirty="0"/>
                        <a:t>Usage</a:t>
                      </a:r>
                    </a:p>
                  </a:txBody>
                  <a:tcPr/>
                </a:tc>
                <a:extLst>
                  <a:ext uri="{0D108BD9-81ED-4DB2-BD59-A6C34878D82A}">
                    <a16:rowId xmlns:a16="http://schemas.microsoft.com/office/drawing/2014/main" val="2186440382"/>
                  </a:ext>
                </a:extLst>
              </a:tr>
              <a:tr h="370840">
                <a:tc>
                  <a:txBody>
                    <a:bodyPr/>
                    <a:lstStyle/>
                    <a:p>
                      <a:r>
                        <a:rPr lang="en-US" dirty="0"/>
                        <a:t>Title</a:t>
                      </a:r>
                    </a:p>
                  </a:txBody>
                  <a:tcPr/>
                </a:tc>
                <a:tc>
                  <a:txBody>
                    <a:bodyPr/>
                    <a:lstStyle/>
                    <a:p>
                      <a:r>
                        <a:rPr lang="en-US" dirty="0"/>
                        <a:t>Defines the title for HTML document. This tag is mandatory to use</a:t>
                      </a:r>
                    </a:p>
                  </a:txBody>
                  <a:tcPr/>
                </a:tc>
                <a:extLst>
                  <a:ext uri="{0D108BD9-81ED-4DB2-BD59-A6C34878D82A}">
                    <a16:rowId xmlns:a16="http://schemas.microsoft.com/office/drawing/2014/main" val="2181167028"/>
                  </a:ext>
                </a:extLst>
              </a:tr>
              <a:tr h="370840">
                <a:tc>
                  <a:txBody>
                    <a:bodyPr/>
                    <a:lstStyle/>
                    <a:p>
                      <a:r>
                        <a:rPr lang="en-US" dirty="0"/>
                        <a:t>Style</a:t>
                      </a:r>
                    </a:p>
                  </a:txBody>
                  <a:tcPr/>
                </a:tc>
                <a:tc>
                  <a:txBody>
                    <a:bodyPr/>
                    <a:lstStyle/>
                    <a:p>
                      <a:r>
                        <a:rPr lang="en-US" dirty="0"/>
                        <a:t>Use to style an element in an HTML Document (for embedded style)</a:t>
                      </a:r>
                    </a:p>
                  </a:txBody>
                  <a:tcPr/>
                </a:tc>
                <a:extLst>
                  <a:ext uri="{0D108BD9-81ED-4DB2-BD59-A6C34878D82A}">
                    <a16:rowId xmlns:a16="http://schemas.microsoft.com/office/drawing/2014/main" val="642368261"/>
                  </a:ext>
                </a:extLst>
              </a:tr>
              <a:tr h="370840">
                <a:tc>
                  <a:txBody>
                    <a:bodyPr/>
                    <a:lstStyle/>
                    <a:p>
                      <a:r>
                        <a:rPr lang="en-US" dirty="0"/>
                        <a:t>Base</a:t>
                      </a:r>
                    </a:p>
                  </a:txBody>
                  <a:tcPr/>
                </a:tc>
                <a:tc>
                  <a:txBody>
                    <a:bodyPr/>
                    <a:lstStyle/>
                    <a:p>
                      <a:r>
                        <a:rPr lang="en-US" dirty="0"/>
                        <a:t>Sets a default URL and a default target for all links on a page</a:t>
                      </a:r>
                    </a:p>
                  </a:txBody>
                  <a:tcPr/>
                </a:tc>
                <a:extLst>
                  <a:ext uri="{0D108BD9-81ED-4DB2-BD59-A6C34878D82A}">
                    <a16:rowId xmlns:a16="http://schemas.microsoft.com/office/drawing/2014/main" val="1372622611"/>
                  </a:ext>
                </a:extLst>
              </a:tr>
              <a:tr h="370840">
                <a:tc>
                  <a:txBody>
                    <a:bodyPr/>
                    <a:lstStyle/>
                    <a:p>
                      <a:r>
                        <a:rPr lang="en-US" dirty="0"/>
                        <a:t>Link</a:t>
                      </a:r>
                    </a:p>
                  </a:txBody>
                  <a:tcPr/>
                </a:tc>
                <a:tc>
                  <a:txBody>
                    <a:bodyPr/>
                    <a:lstStyle/>
                    <a:p>
                      <a:r>
                        <a:rPr lang="en-US" dirty="0"/>
                        <a:t>To link an external style sheet</a:t>
                      </a:r>
                    </a:p>
                  </a:txBody>
                  <a:tcPr/>
                </a:tc>
                <a:extLst>
                  <a:ext uri="{0D108BD9-81ED-4DB2-BD59-A6C34878D82A}">
                    <a16:rowId xmlns:a16="http://schemas.microsoft.com/office/drawing/2014/main" val="3025140221"/>
                  </a:ext>
                </a:extLst>
              </a:tr>
              <a:tr h="370840">
                <a:tc>
                  <a:txBody>
                    <a:bodyPr/>
                    <a:lstStyle/>
                    <a:p>
                      <a:r>
                        <a:rPr lang="en-US" dirty="0"/>
                        <a:t>Meta</a:t>
                      </a:r>
                    </a:p>
                  </a:txBody>
                  <a:tcPr/>
                </a:tc>
                <a:tc>
                  <a:txBody>
                    <a:bodyPr/>
                    <a:lstStyle/>
                    <a:p>
                      <a:r>
                        <a:rPr lang="en-US" dirty="0"/>
                        <a:t>Use to define metadata within an HTML document. E.g. Description, keywords, author, viewport</a:t>
                      </a:r>
                    </a:p>
                  </a:txBody>
                  <a:tcPr/>
                </a:tc>
                <a:extLst>
                  <a:ext uri="{0D108BD9-81ED-4DB2-BD59-A6C34878D82A}">
                    <a16:rowId xmlns:a16="http://schemas.microsoft.com/office/drawing/2014/main" val="1682121548"/>
                  </a:ext>
                </a:extLst>
              </a:tr>
              <a:tr h="370840">
                <a:tc>
                  <a:txBody>
                    <a:bodyPr/>
                    <a:lstStyle/>
                    <a:p>
                      <a:r>
                        <a:rPr lang="en-US" dirty="0"/>
                        <a:t>Script</a:t>
                      </a:r>
                    </a:p>
                  </a:txBody>
                  <a:tcPr/>
                </a:tc>
                <a:tc>
                  <a:txBody>
                    <a:bodyPr/>
                    <a:lstStyle/>
                    <a:p>
                      <a:r>
                        <a:rPr lang="en-US" dirty="0"/>
                        <a:t>Use to define client-side script</a:t>
                      </a:r>
                    </a:p>
                  </a:txBody>
                  <a:tcPr/>
                </a:tc>
                <a:extLst>
                  <a:ext uri="{0D108BD9-81ED-4DB2-BD59-A6C34878D82A}">
                    <a16:rowId xmlns:a16="http://schemas.microsoft.com/office/drawing/2014/main" val="82298829"/>
                  </a:ext>
                </a:extLst>
              </a:tr>
              <a:tr h="370840">
                <a:tc>
                  <a:txBody>
                    <a:bodyPr/>
                    <a:lstStyle/>
                    <a:p>
                      <a:r>
                        <a:rPr lang="en-US" dirty="0" err="1"/>
                        <a:t>Noscript</a:t>
                      </a:r>
                      <a:endParaRPr lang="en-US" dirty="0"/>
                    </a:p>
                  </a:txBody>
                  <a:tcPr/>
                </a:tc>
                <a:tc>
                  <a:txBody>
                    <a:bodyPr/>
                    <a:lstStyle/>
                    <a:p>
                      <a:r>
                        <a:rPr lang="en-US" dirty="0"/>
                        <a:t>The &lt;</a:t>
                      </a:r>
                      <a:r>
                        <a:rPr lang="en-US" dirty="0" err="1"/>
                        <a:t>noscript</a:t>
                      </a:r>
                      <a:r>
                        <a:rPr lang="en-US" dirty="0"/>
                        <a:t>&gt; tag defines an alternate content for users that have disabled scripts in their browser or have a browser that doesn't support script. The &lt;</a:t>
                      </a:r>
                      <a:r>
                        <a:rPr lang="en-US" dirty="0" err="1"/>
                        <a:t>noscript</a:t>
                      </a:r>
                      <a:r>
                        <a:rPr lang="en-US" dirty="0"/>
                        <a:t>&gt; element can be used in both &lt;head&gt; and &lt;body&gt;.</a:t>
                      </a:r>
                    </a:p>
                  </a:txBody>
                  <a:tcPr/>
                </a:tc>
                <a:extLst>
                  <a:ext uri="{0D108BD9-81ED-4DB2-BD59-A6C34878D82A}">
                    <a16:rowId xmlns:a16="http://schemas.microsoft.com/office/drawing/2014/main" val="1813132383"/>
                  </a:ext>
                </a:extLst>
              </a:tr>
            </a:tbl>
          </a:graphicData>
        </a:graphic>
      </p:graphicFrame>
      <p:sp>
        <p:nvSpPr>
          <p:cNvPr id="4" name="Slide Number Placeholder 3">
            <a:extLst>
              <a:ext uri="{FF2B5EF4-FFF2-40B4-BE49-F238E27FC236}">
                <a16:creationId xmlns:a16="http://schemas.microsoft.com/office/drawing/2014/main" id="{AFFACC2A-3328-486B-9A61-281A33A729AF}"/>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396644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1816" y="0"/>
            <a:ext cx="11125199" cy="889000"/>
          </a:xfrm>
        </p:spPr>
        <p:txBody>
          <a:bodyPr/>
          <a:lstStyle/>
          <a:p>
            <a:r>
              <a:rPr lang="en-US" dirty="0"/>
              <a:t>Body</a:t>
            </a:r>
          </a:p>
        </p:txBody>
      </p:sp>
      <p:pic>
        <p:nvPicPr>
          <p:cNvPr id="4" name="Picture 3">
            <a:extLst>
              <a:ext uri="{FF2B5EF4-FFF2-40B4-BE49-F238E27FC236}">
                <a16:creationId xmlns:a16="http://schemas.microsoft.com/office/drawing/2014/main" id="{DA8A3DFC-0375-4335-A8EA-1C4A8F10F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586" y="1271392"/>
            <a:ext cx="9495750" cy="4260728"/>
          </a:xfrm>
          <a:prstGeom prst="rect">
            <a:avLst/>
          </a:prstGeom>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Preview</a:t>
            </a:r>
          </a:p>
        </p:txBody>
      </p:sp>
      <p:pic>
        <p:nvPicPr>
          <p:cNvPr id="3" name="Picture 2">
            <a:extLst>
              <a:ext uri="{FF2B5EF4-FFF2-40B4-BE49-F238E27FC236}">
                <a16:creationId xmlns:a16="http://schemas.microsoft.com/office/drawing/2014/main" id="{677B952D-C5C1-4CA4-AAB0-F23B3FE9A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90" y="1642919"/>
            <a:ext cx="10134976" cy="3218641"/>
          </a:xfrm>
          <a:prstGeom prst="rect">
            <a:avLst/>
          </a:prstGeom>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Headers</a:t>
            </a:r>
          </a:p>
        </p:txBody>
      </p:sp>
      <p:pic>
        <p:nvPicPr>
          <p:cNvPr id="4" name="Picture 3">
            <a:extLst>
              <a:ext uri="{FF2B5EF4-FFF2-40B4-BE49-F238E27FC236}">
                <a16:creationId xmlns:a16="http://schemas.microsoft.com/office/drawing/2014/main" id="{0F489578-6AB9-4CD7-A102-F1B050FA161D}"/>
              </a:ext>
            </a:extLst>
          </p:cNvPr>
          <p:cNvPicPr>
            <a:picLocks noChangeAspect="1"/>
          </p:cNvPicPr>
          <p:nvPr/>
        </p:nvPicPr>
        <p:blipFill>
          <a:blip r:embed="rId2"/>
          <a:stretch>
            <a:fillRect/>
          </a:stretch>
        </p:blipFill>
        <p:spPr>
          <a:xfrm>
            <a:off x="2591328" y="1631871"/>
            <a:ext cx="5081113" cy="3353626"/>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Preview</a:t>
            </a:r>
          </a:p>
        </p:txBody>
      </p:sp>
      <p:pic>
        <p:nvPicPr>
          <p:cNvPr id="2" name="Picture 1">
            <a:extLst>
              <a:ext uri="{FF2B5EF4-FFF2-40B4-BE49-F238E27FC236}">
                <a16:creationId xmlns:a16="http://schemas.microsoft.com/office/drawing/2014/main" id="{325A120C-7806-410C-8339-818E699C6EA2}"/>
              </a:ext>
            </a:extLst>
          </p:cNvPr>
          <p:cNvPicPr>
            <a:picLocks noChangeAspect="1"/>
          </p:cNvPicPr>
          <p:nvPr/>
        </p:nvPicPr>
        <p:blipFill>
          <a:blip r:embed="rId2"/>
          <a:stretch>
            <a:fillRect/>
          </a:stretch>
        </p:blipFill>
        <p:spPr>
          <a:xfrm>
            <a:off x="2004120" y="1295401"/>
            <a:ext cx="8180593" cy="4636641"/>
          </a:xfrm>
          <a:prstGeom prst="rect">
            <a:avLst/>
          </a:prstGeom>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Rectangle 6"/>
          <p:cNvSpPr>
            <a:spLocks noGrp="1" noChangeArrowheads="1"/>
          </p:cNvSpPr>
          <p:nvPr>
            <p:ph type="title"/>
          </p:nvPr>
        </p:nvSpPr>
        <p:spPr>
          <a:xfrm>
            <a:off x="531818" y="0"/>
            <a:ext cx="11125199" cy="889000"/>
          </a:xfrm>
          <a:noFill/>
          <a:ln/>
        </p:spPr>
        <p:txBody>
          <a:bodyPr/>
          <a:lstStyle/>
          <a:p>
            <a:r>
              <a:rPr lang="en-US" dirty="0"/>
              <a:t>Paragraph</a:t>
            </a:r>
          </a:p>
        </p:txBody>
      </p:sp>
      <p:pic>
        <p:nvPicPr>
          <p:cNvPr id="3" name="Picture 2">
            <a:extLst>
              <a:ext uri="{FF2B5EF4-FFF2-40B4-BE49-F238E27FC236}">
                <a16:creationId xmlns:a16="http://schemas.microsoft.com/office/drawing/2014/main" id="{6BE2545F-5E9C-4DAB-8135-A6D557E66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01" y="1104618"/>
            <a:ext cx="8601239" cy="5037190"/>
          </a:xfrm>
          <a:prstGeom prst="rect">
            <a:avLst/>
          </a:prstGeom>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US" dirty="0"/>
              <a:t>HyperText Transfer Protocol (HTTP)</a:t>
            </a:r>
          </a:p>
        </p:txBody>
      </p:sp>
      <p:sp>
        <p:nvSpPr>
          <p:cNvPr id="7" name="Text Placeholder 3"/>
          <p:cNvSpPr>
            <a:spLocks noGrp="1"/>
          </p:cNvSpPr>
          <p:nvPr>
            <p:ph type="body" sz="quarter" idx="13"/>
          </p:nvPr>
        </p:nvSpPr>
        <p:spPr>
          <a:xfrm>
            <a:off x="531813" y="3429452"/>
            <a:ext cx="8763000" cy="2514149"/>
          </a:xfrm>
        </p:spPr>
        <p:txBody>
          <a:bodyPr/>
          <a:lstStyle/>
          <a:p>
            <a:r>
              <a:rPr lang="en-US" dirty="0"/>
              <a:t>Day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77388" y="-228600"/>
            <a:ext cx="11424908" cy="1021079"/>
          </a:xfrm>
        </p:spPr>
        <p:txBody>
          <a:bodyPr/>
          <a:lstStyle/>
          <a:p>
            <a:r>
              <a:rPr lang="en-US" sz="4400" dirty="0"/>
              <a:t>Preview</a:t>
            </a:r>
          </a:p>
        </p:txBody>
      </p:sp>
      <p:pic>
        <p:nvPicPr>
          <p:cNvPr id="4" name="Picture 3">
            <a:extLst>
              <a:ext uri="{FF2B5EF4-FFF2-40B4-BE49-F238E27FC236}">
                <a16:creationId xmlns:a16="http://schemas.microsoft.com/office/drawing/2014/main" id="{F411E866-9907-4659-9996-A269CFD60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98" y="1338108"/>
            <a:ext cx="10903077" cy="3736811"/>
          </a:xfrm>
          <a:prstGeom prst="rect">
            <a:avLst/>
          </a:prstGeom>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dirty="0"/>
              <a:t>Lists  (Unordered list)</a:t>
            </a:r>
          </a:p>
        </p:txBody>
      </p:sp>
      <p:sp>
        <p:nvSpPr>
          <p:cNvPr id="2" name="Content Placeholder 1">
            <a:extLst>
              <a:ext uri="{FF2B5EF4-FFF2-40B4-BE49-F238E27FC236}">
                <a16:creationId xmlns:a16="http://schemas.microsoft.com/office/drawing/2014/main" id="{4952EE46-C88C-4AB4-8243-C2992DAE6D72}"/>
              </a:ext>
            </a:extLst>
          </p:cNvPr>
          <p:cNvSpPr>
            <a:spLocks noGrp="1"/>
          </p:cNvSpPr>
          <p:nvPr>
            <p:ph idx="1"/>
          </p:nvPr>
        </p:nvSpPr>
        <p:spPr/>
        <p:txBody>
          <a:bodyPr/>
          <a:lstStyle/>
          <a:p>
            <a:r>
              <a:rPr lang="en-US" dirty="0"/>
              <a:t>An unordered list starts with the </a:t>
            </a:r>
            <a:r>
              <a:rPr lang="en-US" b="1" dirty="0"/>
              <a:t>&lt;</a:t>
            </a:r>
            <a:r>
              <a:rPr lang="en-US" b="1" dirty="0" err="1"/>
              <a:t>ul</a:t>
            </a:r>
            <a:r>
              <a:rPr lang="en-US" b="1" dirty="0"/>
              <a:t>&gt;</a:t>
            </a:r>
            <a:r>
              <a:rPr lang="en-US" dirty="0"/>
              <a:t> tag. Each list item starts with the </a:t>
            </a:r>
            <a:r>
              <a:rPr lang="en-US" b="1" dirty="0"/>
              <a:t>&lt;li&gt;</a:t>
            </a:r>
            <a:r>
              <a:rPr lang="en-US" dirty="0"/>
              <a:t> tag.</a:t>
            </a:r>
          </a:p>
          <a:p>
            <a:r>
              <a:rPr lang="en-US" dirty="0"/>
              <a:t>The list items will be marked with bullets (small black circles) by default.</a:t>
            </a:r>
          </a:p>
          <a:p>
            <a:r>
              <a:rPr lang="en-US" dirty="0"/>
              <a:t>The CSS </a:t>
            </a:r>
            <a:r>
              <a:rPr lang="en-US" b="1" dirty="0"/>
              <a:t>list-style-type</a:t>
            </a:r>
            <a:r>
              <a:rPr lang="en-US" dirty="0"/>
              <a:t> property is used to define the style of the list item marker</a:t>
            </a:r>
          </a:p>
          <a:p>
            <a:endParaRPr lang="en-US" dirty="0"/>
          </a:p>
        </p:txBody>
      </p:sp>
      <p:pic>
        <p:nvPicPr>
          <p:cNvPr id="5" name="Picture 4">
            <a:extLst>
              <a:ext uri="{FF2B5EF4-FFF2-40B4-BE49-F238E27FC236}">
                <a16:creationId xmlns:a16="http://schemas.microsoft.com/office/drawing/2014/main" id="{F200D2D0-37A0-453B-9818-47A26781B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592" y="3849878"/>
            <a:ext cx="6417007" cy="2443350"/>
          </a:xfrm>
          <a:prstGeom prst="rect">
            <a:avLst/>
          </a:prstGeom>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F16B-FE45-412D-99AD-C30763412FD2}"/>
              </a:ext>
            </a:extLst>
          </p:cNvPr>
          <p:cNvSpPr>
            <a:spLocks noGrp="1"/>
          </p:cNvSpPr>
          <p:nvPr>
            <p:ph type="title"/>
          </p:nvPr>
        </p:nvSpPr>
        <p:spPr/>
        <p:txBody>
          <a:bodyPr/>
          <a:lstStyle/>
          <a:p>
            <a:r>
              <a:rPr lang="en-US" dirty="0"/>
              <a:t>Lists  (Unordered list)</a:t>
            </a:r>
          </a:p>
        </p:txBody>
      </p:sp>
      <p:pic>
        <p:nvPicPr>
          <p:cNvPr id="6" name="Content Placeholder 5">
            <a:extLst>
              <a:ext uri="{FF2B5EF4-FFF2-40B4-BE49-F238E27FC236}">
                <a16:creationId xmlns:a16="http://schemas.microsoft.com/office/drawing/2014/main" id="{74492AA5-80A1-4418-AAAD-5D030FA4F0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084" y="1682989"/>
            <a:ext cx="2959236" cy="1688930"/>
          </a:xfrm>
        </p:spPr>
      </p:pic>
      <p:sp>
        <p:nvSpPr>
          <p:cNvPr id="4" name="Slide Number Placeholder 3">
            <a:extLst>
              <a:ext uri="{FF2B5EF4-FFF2-40B4-BE49-F238E27FC236}">
                <a16:creationId xmlns:a16="http://schemas.microsoft.com/office/drawing/2014/main" id="{D4B0E34E-7B57-4081-940C-87FC72DBB4DA}"/>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8" name="Picture 7">
            <a:extLst>
              <a:ext uri="{FF2B5EF4-FFF2-40B4-BE49-F238E27FC236}">
                <a16:creationId xmlns:a16="http://schemas.microsoft.com/office/drawing/2014/main" id="{5C774446-B143-4325-9EB1-C71ABE271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084" y="3759507"/>
            <a:ext cx="2232204" cy="1909773"/>
          </a:xfrm>
          <a:prstGeom prst="rect">
            <a:avLst/>
          </a:prstGeom>
        </p:spPr>
      </p:pic>
      <p:pic>
        <p:nvPicPr>
          <p:cNvPr id="12" name="Picture 11">
            <a:extLst>
              <a:ext uri="{FF2B5EF4-FFF2-40B4-BE49-F238E27FC236}">
                <a16:creationId xmlns:a16="http://schemas.microsoft.com/office/drawing/2014/main" id="{6A80FFFD-2195-4877-83BA-E9189D07A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361" y="1854508"/>
            <a:ext cx="4728119" cy="1544154"/>
          </a:xfrm>
          <a:prstGeom prst="rect">
            <a:avLst/>
          </a:prstGeom>
        </p:spPr>
      </p:pic>
      <p:pic>
        <p:nvPicPr>
          <p:cNvPr id="14" name="Picture 13">
            <a:extLst>
              <a:ext uri="{FF2B5EF4-FFF2-40B4-BE49-F238E27FC236}">
                <a16:creationId xmlns:a16="http://schemas.microsoft.com/office/drawing/2014/main" id="{B4C7DBA5-1C55-4B18-9550-8639CC92D8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0166" y="3759507"/>
            <a:ext cx="1908553" cy="1590461"/>
          </a:xfrm>
          <a:prstGeom prst="rect">
            <a:avLst/>
          </a:prstGeom>
        </p:spPr>
      </p:pic>
    </p:spTree>
    <p:extLst>
      <p:ext uri="{BB962C8B-B14F-4D97-AF65-F5344CB8AC3E}">
        <p14:creationId xmlns:p14="http://schemas.microsoft.com/office/powerpoint/2010/main" val="130345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dirty="0"/>
              <a:t>Lists  (Ordered list)</a:t>
            </a:r>
          </a:p>
        </p:txBody>
      </p:sp>
      <p:sp>
        <p:nvSpPr>
          <p:cNvPr id="2" name="Content Placeholder 1">
            <a:extLst>
              <a:ext uri="{FF2B5EF4-FFF2-40B4-BE49-F238E27FC236}">
                <a16:creationId xmlns:a16="http://schemas.microsoft.com/office/drawing/2014/main" id="{F0AB76AE-9711-442D-A5CC-45529B51BCCB}"/>
              </a:ext>
            </a:extLst>
          </p:cNvPr>
          <p:cNvSpPr>
            <a:spLocks noGrp="1"/>
          </p:cNvSpPr>
          <p:nvPr>
            <p:ph idx="1"/>
          </p:nvPr>
        </p:nvSpPr>
        <p:spPr/>
        <p:txBody>
          <a:bodyPr/>
          <a:lstStyle/>
          <a:p>
            <a:r>
              <a:rPr lang="en-US" dirty="0"/>
              <a:t>The type attribute of the &lt;</a:t>
            </a:r>
            <a:r>
              <a:rPr lang="en-US" dirty="0" err="1"/>
              <a:t>ol</a:t>
            </a:r>
            <a:r>
              <a:rPr lang="en-US" dirty="0"/>
              <a:t>&gt; tag, defines the type of the list item marker</a:t>
            </a:r>
          </a:p>
          <a:p>
            <a:pPr marL="0" indent="0">
              <a:buNone/>
            </a:pPr>
            <a:endParaRPr lang="en-US" dirty="0"/>
          </a:p>
        </p:txBody>
      </p:sp>
      <p:pic>
        <p:nvPicPr>
          <p:cNvPr id="5" name="Picture 4">
            <a:extLst>
              <a:ext uri="{FF2B5EF4-FFF2-40B4-BE49-F238E27FC236}">
                <a16:creationId xmlns:a16="http://schemas.microsoft.com/office/drawing/2014/main" id="{A736C653-FCC6-4F86-826E-707A7A00B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50" y="2109635"/>
            <a:ext cx="8669750" cy="3202214"/>
          </a:xfrm>
          <a:prstGeom prst="rect">
            <a:avLst/>
          </a:prstGeom>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54E5E99-58C7-41B5-9C14-DD9E28044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232" y="1402956"/>
            <a:ext cx="2962088" cy="1737960"/>
          </a:xfrm>
        </p:spPr>
      </p:pic>
      <p:sp>
        <p:nvSpPr>
          <p:cNvPr id="4" name="Slide Number Placeholder 3">
            <a:extLst>
              <a:ext uri="{FF2B5EF4-FFF2-40B4-BE49-F238E27FC236}">
                <a16:creationId xmlns:a16="http://schemas.microsoft.com/office/drawing/2014/main" id="{BCDEAACF-2855-4049-967F-CCC70C649E2A}"/>
              </a:ext>
            </a:extLst>
          </p:cNvPr>
          <p:cNvSpPr>
            <a:spLocks noGrp="1"/>
          </p:cNvSpPr>
          <p:nvPr>
            <p:ph type="sldNum" sz="quarter" idx="12"/>
          </p:nvPr>
        </p:nvSpPr>
        <p:spPr/>
        <p:txBody>
          <a:bodyPr/>
          <a:lstStyle/>
          <a:p>
            <a:fld id="{C51EAA63-D034-42AE-91FA-B13B9518C7BE}" type="slidenum">
              <a:rPr lang="en-US" smtClean="0"/>
              <a:pPr/>
              <a:t>24</a:t>
            </a:fld>
            <a:endParaRPr lang="en-US" dirty="0"/>
          </a:p>
        </p:txBody>
      </p:sp>
      <p:sp>
        <p:nvSpPr>
          <p:cNvPr id="5" name="Rectangle 2">
            <a:extLst>
              <a:ext uri="{FF2B5EF4-FFF2-40B4-BE49-F238E27FC236}">
                <a16:creationId xmlns:a16="http://schemas.microsoft.com/office/drawing/2014/main" id="{ED0595C2-586D-4DC8-A67A-B4821C0BDB2E}"/>
              </a:ext>
            </a:extLst>
          </p:cNvPr>
          <p:cNvSpPr txBox="1">
            <a:spLocks noChangeArrowheads="1"/>
          </p:cNvSpPr>
          <p:nvPr/>
        </p:nvSpPr>
        <p:spPr>
          <a:xfrm>
            <a:off x="531157" y="22354"/>
            <a:ext cx="11125199" cy="889000"/>
          </a:xfrm>
          <a:prstGeom prst="rect">
            <a:avLst/>
          </a:prstGeom>
        </p:spPr>
        <p:txBody>
          <a:bodyPr vert="horz" lIns="0" tIns="0" rIns="0" bIns="0" rtlCol="0" anchor="b">
            <a:noAutofit/>
          </a:bodyPr>
          <a:lstStyle>
            <a:lvl1pPr algn="l" defTabSz="914361"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t>Lists  (Ordered list)</a:t>
            </a:r>
          </a:p>
        </p:txBody>
      </p:sp>
      <p:pic>
        <p:nvPicPr>
          <p:cNvPr id="9" name="Picture 8">
            <a:extLst>
              <a:ext uri="{FF2B5EF4-FFF2-40B4-BE49-F238E27FC236}">
                <a16:creationId xmlns:a16="http://schemas.microsoft.com/office/drawing/2014/main" id="{88EA2577-8EDC-403C-A82A-ECE26B719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706" y="1353018"/>
            <a:ext cx="3078294" cy="1787898"/>
          </a:xfrm>
          <a:prstGeom prst="rect">
            <a:avLst/>
          </a:prstGeom>
        </p:spPr>
      </p:pic>
      <p:pic>
        <p:nvPicPr>
          <p:cNvPr id="11" name="Picture 10">
            <a:extLst>
              <a:ext uri="{FF2B5EF4-FFF2-40B4-BE49-F238E27FC236}">
                <a16:creationId xmlns:a16="http://schemas.microsoft.com/office/drawing/2014/main" id="{DC08E36B-1DBB-4601-9039-31AE1AC53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4177" y="3616172"/>
            <a:ext cx="1850236" cy="1582732"/>
          </a:xfrm>
          <a:prstGeom prst="rect">
            <a:avLst/>
          </a:prstGeom>
        </p:spPr>
      </p:pic>
      <p:pic>
        <p:nvPicPr>
          <p:cNvPr id="13" name="Picture 12">
            <a:extLst>
              <a:ext uri="{FF2B5EF4-FFF2-40B4-BE49-F238E27FC236}">
                <a16:creationId xmlns:a16="http://schemas.microsoft.com/office/drawing/2014/main" id="{0D89A9C2-86FE-49CE-9953-A88AD533AB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232" y="3616172"/>
            <a:ext cx="1849568" cy="1541306"/>
          </a:xfrm>
          <a:prstGeom prst="rect">
            <a:avLst/>
          </a:prstGeom>
        </p:spPr>
      </p:pic>
    </p:spTree>
    <p:extLst>
      <p:ext uri="{BB962C8B-B14F-4D97-AF65-F5344CB8AC3E}">
        <p14:creationId xmlns:p14="http://schemas.microsoft.com/office/powerpoint/2010/main" val="341593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096C961-78CA-4D34-ACFD-30D0D1E9A1E4}"/>
              </a:ext>
            </a:extLst>
          </p:cNvPr>
          <p:cNvSpPr>
            <a:spLocks noGrp="1"/>
          </p:cNvSpPr>
          <p:nvPr>
            <p:ph type="sldNum" sz="quarter" idx="12"/>
          </p:nvPr>
        </p:nvSpPr>
        <p:spPr/>
        <p:txBody>
          <a:bodyPr/>
          <a:lstStyle/>
          <a:p>
            <a:fld id="{C3158C9C-6229-42AD-BD84-1B6362604992}" type="slidenum">
              <a:rPr lang="ar-SA" altLang="en-US"/>
              <a:pPr/>
              <a:t>25</a:t>
            </a:fld>
            <a:endParaRPr lang="en-US" altLang="en-US"/>
          </a:p>
        </p:txBody>
      </p:sp>
      <p:sp>
        <p:nvSpPr>
          <p:cNvPr id="33794" name="Rectangle 2">
            <a:extLst>
              <a:ext uri="{FF2B5EF4-FFF2-40B4-BE49-F238E27FC236}">
                <a16:creationId xmlns:a16="http://schemas.microsoft.com/office/drawing/2014/main" id="{56A80C76-5516-4605-BE54-638F2B846750}"/>
              </a:ext>
            </a:extLst>
          </p:cNvPr>
          <p:cNvSpPr>
            <a:spLocks noGrp="1" noChangeArrowheads="1"/>
          </p:cNvSpPr>
          <p:nvPr>
            <p:ph type="title"/>
          </p:nvPr>
        </p:nvSpPr>
        <p:spPr>
          <a:solidFill>
            <a:schemeClr val="bg1"/>
          </a:solidFill>
        </p:spPr>
        <p:txBody>
          <a:bodyPr/>
          <a:lstStyle/>
          <a:p>
            <a:r>
              <a:rPr lang="en-US" altLang="en-US" dirty="0">
                <a:solidFill>
                  <a:srgbClr val="000000"/>
                </a:solidFill>
              </a:rPr>
              <a:t>Break, &lt;</a:t>
            </a:r>
            <a:r>
              <a:rPr lang="en-US" altLang="en-US" dirty="0" err="1">
                <a:solidFill>
                  <a:srgbClr val="000000"/>
                </a:solidFill>
              </a:rPr>
              <a:t>br</a:t>
            </a:r>
            <a:r>
              <a:rPr lang="en-US" altLang="en-US" dirty="0">
                <a:solidFill>
                  <a:srgbClr val="000000"/>
                </a:solidFill>
              </a:rPr>
              <a:t>/&gt;</a:t>
            </a:r>
          </a:p>
        </p:txBody>
      </p:sp>
      <p:sp>
        <p:nvSpPr>
          <p:cNvPr id="33795" name="Rectangle 3">
            <a:extLst>
              <a:ext uri="{FF2B5EF4-FFF2-40B4-BE49-F238E27FC236}">
                <a16:creationId xmlns:a16="http://schemas.microsoft.com/office/drawing/2014/main" id="{F59CB5FF-6B7B-4CBE-BA10-C3A9337C2428}"/>
              </a:ext>
            </a:extLst>
          </p:cNvPr>
          <p:cNvSpPr>
            <a:spLocks noGrp="1" noChangeArrowheads="1"/>
          </p:cNvSpPr>
          <p:nvPr>
            <p:ph type="body" idx="1"/>
          </p:nvPr>
        </p:nvSpPr>
        <p:spPr>
          <a:solidFill>
            <a:schemeClr val="bg1"/>
          </a:solidFill>
        </p:spPr>
        <p:txBody>
          <a:bodyPr/>
          <a:lstStyle/>
          <a:p>
            <a:pPr>
              <a:buClr>
                <a:schemeClr val="bg1"/>
              </a:buClr>
              <a:buFont typeface="Wingdings" panose="05000000000000000000" pitchFamily="2" charset="2"/>
              <a:buChar char="§"/>
            </a:pPr>
            <a:r>
              <a:rPr lang="en-US" altLang="en-US" dirty="0"/>
              <a:t>Line breaks allow you to decide where the text will break on a line or continue to the end of the window.</a:t>
            </a:r>
          </a:p>
          <a:p>
            <a:pPr>
              <a:buClr>
                <a:schemeClr val="bg1"/>
              </a:buClr>
              <a:buFont typeface="Wingdings" panose="05000000000000000000" pitchFamily="2" charset="2"/>
              <a:buChar char="§"/>
            </a:pPr>
            <a:r>
              <a:rPr lang="en-US" altLang="en-US" dirty="0"/>
              <a:t>A &lt;</a:t>
            </a:r>
            <a:r>
              <a:rPr lang="en-US" altLang="en-US" dirty="0" err="1"/>
              <a:t>br</a:t>
            </a:r>
            <a:r>
              <a:rPr lang="en-US" altLang="en-US" dirty="0"/>
              <a:t>/&gt; is an </a:t>
            </a:r>
            <a:r>
              <a:rPr lang="en-US" altLang="en-US" b="1" dirty="0"/>
              <a:t>empty Element</a:t>
            </a:r>
            <a:r>
              <a:rPr lang="en-US" altLang="en-US" dirty="0"/>
              <a:t>, meaning that it may contain attributes but it does not contain content.</a:t>
            </a:r>
          </a:p>
          <a:p>
            <a:pPr>
              <a:buClr>
                <a:schemeClr val="bg1"/>
              </a:buClr>
              <a:buFont typeface="Wingdings" panose="05000000000000000000" pitchFamily="2" charset="2"/>
              <a:buChar char="§"/>
            </a:pPr>
            <a:r>
              <a:rPr lang="en-US" altLang="en-US" dirty="0"/>
              <a:t>The &lt;</a:t>
            </a:r>
            <a:r>
              <a:rPr lang="en-US" altLang="en-US" dirty="0" err="1"/>
              <a:t>br</a:t>
            </a:r>
            <a:r>
              <a:rPr lang="en-US" altLang="en-US" dirty="0"/>
              <a:t>/&gt; element does not have a closing tag.</a:t>
            </a:r>
          </a:p>
          <a:p>
            <a:pPr>
              <a:buClr>
                <a:schemeClr val="bg1"/>
              </a:buClr>
              <a:buFont typeface="Wingdings" panose="05000000000000000000" pitchFamily="2" charset="2"/>
              <a:buNone/>
            </a:pPr>
            <a:endParaRPr lang="en-US" altLang="en-US" dirty="0"/>
          </a:p>
        </p:txBody>
      </p:sp>
    </p:spTree>
    <p:extLst>
      <p:ext uri="{BB962C8B-B14F-4D97-AF65-F5344CB8AC3E}">
        <p14:creationId xmlns:p14="http://schemas.microsoft.com/office/powerpoint/2010/main" val="16407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A31E1BF-F20C-484D-8AC1-6D1DAD5440EB}"/>
              </a:ext>
            </a:extLst>
          </p:cNvPr>
          <p:cNvSpPr>
            <a:spLocks noGrp="1"/>
          </p:cNvSpPr>
          <p:nvPr>
            <p:ph type="sldNum" sz="quarter" idx="12"/>
          </p:nvPr>
        </p:nvSpPr>
        <p:spPr/>
        <p:txBody>
          <a:bodyPr/>
          <a:lstStyle/>
          <a:p>
            <a:fld id="{82BF4A23-4573-4A21-A86A-C368CC8A516A}" type="slidenum">
              <a:rPr lang="ar-SA" altLang="en-US"/>
              <a:pPr/>
              <a:t>26</a:t>
            </a:fld>
            <a:endParaRPr lang="en-US" altLang="en-US"/>
          </a:p>
        </p:txBody>
      </p:sp>
      <p:sp>
        <p:nvSpPr>
          <p:cNvPr id="34818" name="Rectangle 2">
            <a:extLst>
              <a:ext uri="{FF2B5EF4-FFF2-40B4-BE49-F238E27FC236}">
                <a16:creationId xmlns:a16="http://schemas.microsoft.com/office/drawing/2014/main" id="{5C296F37-6237-43CE-9692-C1D53CA3BEE3}"/>
              </a:ext>
            </a:extLst>
          </p:cNvPr>
          <p:cNvSpPr>
            <a:spLocks noGrp="1" noChangeArrowheads="1"/>
          </p:cNvSpPr>
          <p:nvPr>
            <p:ph type="title"/>
          </p:nvPr>
        </p:nvSpPr>
        <p:spPr>
          <a:solidFill>
            <a:schemeClr val="bg1"/>
          </a:solidFill>
        </p:spPr>
        <p:txBody>
          <a:bodyPr/>
          <a:lstStyle/>
          <a:p>
            <a:r>
              <a:rPr lang="en-US" altLang="en-US" dirty="0">
                <a:solidFill>
                  <a:srgbClr val="000000"/>
                </a:solidFill>
              </a:rPr>
              <a:t>Break, &lt;</a:t>
            </a:r>
            <a:r>
              <a:rPr lang="en-US" altLang="en-US" dirty="0" err="1">
                <a:solidFill>
                  <a:srgbClr val="000000"/>
                </a:solidFill>
              </a:rPr>
              <a:t>br</a:t>
            </a:r>
            <a:r>
              <a:rPr lang="en-US" altLang="en-US" dirty="0">
                <a:solidFill>
                  <a:srgbClr val="000000"/>
                </a:solidFill>
              </a:rPr>
              <a:t>/&gt;</a:t>
            </a:r>
          </a:p>
        </p:txBody>
      </p:sp>
      <p:sp>
        <p:nvSpPr>
          <p:cNvPr id="34819" name="Rectangle 3">
            <a:extLst>
              <a:ext uri="{FF2B5EF4-FFF2-40B4-BE49-F238E27FC236}">
                <a16:creationId xmlns:a16="http://schemas.microsoft.com/office/drawing/2014/main" id="{DB3FD6B8-8C19-40BA-BB05-59E0AFA0C642}"/>
              </a:ext>
            </a:extLst>
          </p:cNvPr>
          <p:cNvSpPr>
            <a:spLocks noGrp="1" noChangeArrowheads="1"/>
          </p:cNvSpPr>
          <p:nvPr>
            <p:ph type="body" sz="half" idx="1"/>
          </p:nvPr>
        </p:nvSpPr>
        <p:spPr>
          <a:xfrm>
            <a:off x="684212" y="1478281"/>
            <a:ext cx="4033838" cy="4525963"/>
          </a:xfrm>
          <a:solidFill>
            <a:schemeClr val="bg1"/>
          </a:solidFill>
        </p:spPr>
        <p:txBody>
          <a:bodyPr/>
          <a:lstStyle/>
          <a:p>
            <a:pPr>
              <a:buFontTx/>
              <a:buNone/>
            </a:pPr>
            <a:r>
              <a:rPr lang="en-US" altLang="en-US" sz="1800" dirty="0"/>
              <a:t>&lt;html&gt;</a:t>
            </a:r>
          </a:p>
          <a:p>
            <a:pPr>
              <a:buFontTx/>
              <a:buNone/>
            </a:pPr>
            <a:r>
              <a:rPr lang="en-US" altLang="en-US" sz="1800" dirty="0"/>
              <a:t>&lt;head&gt;</a:t>
            </a:r>
          </a:p>
          <a:p>
            <a:pPr>
              <a:buFontTx/>
              <a:buNone/>
            </a:pPr>
            <a:r>
              <a:rPr lang="en-US" altLang="en-US" sz="1800" dirty="0"/>
              <a:t>&lt;title&gt; Example Page&lt;/title&gt;</a:t>
            </a:r>
          </a:p>
          <a:p>
            <a:pPr>
              <a:buFontTx/>
              <a:buNone/>
            </a:pPr>
            <a:r>
              <a:rPr lang="en-US" altLang="en-US" sz="1800" dirty="0"/>
              <a:t>&lt;/head&gt;</a:t>
            </a:r>
          </a:p>
          <a:p>
            <a:pPr>
              <a:buFontTx/>
              <a:buNone/>
            </a:pPr>
            <a:r>
              <a:rPr lang="en-US" altLang="en-US" sz="1800" dirty="0"/>
              <a:t>&lt;body&gt;</a:t>
            </a:r>
          </a:p>
          <a:p>
            <a:pPr>
              <a:buFontTx/>
              <a:buNone/>
            </a:pPr>
            <a:r>
              <a:rPr lang="en-US" altLang="en-US" sz="1800" dirty="0"/>
              <a:t>&lt;h1&gt; Heading 1 &lt;/h1&gt;</a:t>
            </a:r>
          </a:p>
          <a:p>
            <a:pPr>
              <a:buFontTx/>
              <a:buNone/>
            </a:pPr>
            <a:r>
              <a:rPr lang="en-US" altLang="en-US" sz="1800" dirty="0"/>
              <a:t>&lt;p&gt;Paragraph 1, &lt;</a:t>
            </a:r>
            <a:r>
              <a:rPr lang="en-US" altLang="en-US" sz="1800" dirty="0" err="1"/>
              <a:t>br</a:t>
            </a:r>
            <a:r>
              <a:rPr lang="en-US" altLang="en-US" sz="1800" dirty="0"/>
              <a:t>/&gt;</a:t>
            </a:r>
          </a:p>
          <a:p>
            <a:pPr>
              <a:buFontTx/>
              <a:buNone/>
            </a:pPr>
            <a:r>
              <a:rPr lang="en-US" altLang="en-US" sz="1800" dirty="0"/>
              <a:t>Line 2 &lt;</a:t>
            </a:r>
            <a:r>
              <a:rPr lang="en-US" altLang="en-US" sz="1800" dirty="0" err="1"/>
              <a:t>br</a:t>
            </a:r>
            <a:r>
              <a:rPr lang="en-US" altLang="en-US" sz="1800" dirty="0"/>
              <a:t>/&gt; Line 3 &lt;</a:t>
            </a:r>
            <a:r>
              <a:rPr lang="en-US" altLang="en-US" sz="1800" dirty="0" err="1"/>
              <a:t>br</a:t>
            </a:r>
            <a:r>
              <a:rPr lang="en-US" altLang="en-US" sz="1800" dirty="0"/>
              <a:t>/&gt;…. </a:t>
            </a:r>
          </a:p>
          <a:p>
            <a:pPr>
              <a:buFontTx/>
              <a:buNone/>
            </a:pPr>
            <a:r>
              <a:rPr lang="en-US" altLang="en-US" sz="1800" dirty="0"/>
              <a:t>&lt;/p&gt;</a:t>
            </a:r>
          </a:p>
          <a:p>
            <a:pPr>
              <a:buFontTx/>
              <a:buNone/>
            </a:pPr>
            <a:r>
              <a:rPr lang="en-US" altLang="en-US" sz="1800" dirty="0"/>
              <a:t>&lt;/body&gt;</a:t>
            </a:r>
          </a:p>
          <a:p>
            <a:pPr>
              <a:buFontTx/>
              <a:buNone/>
            </a:pPr>
            <a:r>
              <a:rPr lang="en-US" altLang="en-US" sz="1800" dirty="0"/>
              <a:t>&lt;/html&gt;</a:t>
            </a:r>
          </a:p>
          <a:p>
            <a:pPr>
              <a:buFontTx/>
              <a:buNone/>
            </a:pPr>
            <a:endParaRPr lang="en-US" altLang="en-US" sz="1800" dirty="0"/>
          </a:p>
          <a:p>
            <a:pPr>
              <a:buFontTx/>
              <a:buNone/>
            </a:pPr>
            <a:endParaRPr lang="en-US" altLang="en-US" dirty="0"/>
          </a:p>
        </p:txBody>
      </p:sp>
      <p:sp>
        <p:nvSpPr>
          <p:cNvPr id="34820" name="Rectangle 4">
            <a:extLst>
              <a:ext uri="{FF2B5EF4-FFF2-40B4-BE49-F238E27FC236}">
                <a16:creationId xmlns:a16="http://schemas.microsoft.com/office/drawing/2014/main" id="{1399681E-E9F0-4567-8CFB-B9CCE3CA9739}"/>
              </a:ext>
            </a:extLst>
          </p:cNvPr>
          <p:cNvSpPr>
            <a:spLocks noGrp="1" noChangeArrowheads="1"/>
          </p:cNvSpPr>
          <p:nvPr>
            <p:ph type="body" sz="half" idx="2"/>
          </p:nvPr>
        </p:nvSpPr>
        <p:spPr>
          <a:xfrm>
            <a:off x="7115833" y="1540924"/>
            <a:ext cx="4033837" cy="4525963"/>
          </a:xfrm>
        </p:spPr>
        <p:txBody>
          <a:bodyPr/>
          <a:lstStyle/>
          <a:p>
            <a:pPr>
              <a:buFontTx/>
              <a:buNone/>
            </a:pPr>
            <a:endParaRPr lang="en-US" altLang="en-US" sz="4800" b="1" dirty="0">
              <a:solidFill>
                <a:srgbClr val="990000"/>
              </a:solidFill>
            </a:endParaRPr>
          </a:p>
          <a:p>
            <a:pPr>
              <a:buFontTx/>
              <a:buNone/>
            </a:pPr>
            <a:r>
              <a:rPr lang="en-US" altLang="en-US" sz="4800" b="1" dirty="0">
                <a:solidFill>
                  <a:srgbClr val="000000"/>
                </a:solidFill>
              </a:rPr>
              <a:t>Heading 1</a:t>
            </a:r>
          </a:p>
          <a:p>
            <a:pPr>
              <a:buFontTx/>
              <a:buNone/>
            </a:pPr>
            <a:r>
              <a:rPr lang="en-US" altLang="en-US" sz="2400" dirty="0">
                <a:solidFill>
                  <a:srgbClr val="000000"/>
                </a:solidFill>
              </a:rPr>
              <a:t>Paragraph 1,</a:t>
            </a:r>
          </a:p>
          <a:p>
            <a:pPr>
              <a:buFontTx/>
              <a:buNone/>
            </a:pPr>
            <a:r>
              <a:rPr lang="en-US" altLang="en-US" sz="2400" dirty="0">
                <a:solidFill>
                  <a:srgbClr val="000000"/>
                </a:solidFill>
              </a:rPr>
              <a:t>Line 2</a:t>
            </a:r>
          </a:p>
          <a:p>
            <a:pPr>
              <a:buFontTx/>
              <a:buNone/>
            </a:pPr>
            <a:r>
              <a:rPr lang="en-US" altLang="en-US" sz="2400" dirty="0">
                <a:solidFill>
                  <a:srgbClr val="000000"/>
                </a:solidFill>
              </a:rPr>
              <a:t>Line 3</a:t>
            </a:r>
          </a:p>
          <a:p>
            <a:pPr>
              <a:buFontTx/>
              <a:buNone/>
            </a:pPr>
            <a:endParaRPr lang="en-US" altLang="en-US" sz="2400" dirty="0">
              <a:solidFill>
                <a:srgbClr val="990000"/>
              </a:solidFill>
            </a:endParaRPr>
          </a:p>
          <a:p>
            <a:pPr>
              <a:buFontTx/>
              <a:buNone/>
            </a:pPr>
            <a:endParaRPr lang="en-US" altLang="en-US" sz="4400" dirty="0">
              <a:solidFill>
                <a:srgbClr val="990000"/>
              </a:solidFill>
            </a:endParaRPr>
          </a:p>
          <a:p>
            <a:pPr>
              <a:buFontTx/>
              <a:buNone/>
            </a:pPr>
            <a:endParaRPr lang="en-US" altLang="en-US" sz="4000" dirty="0">
              <a:solidFill>
                <a:srgbClr val="990000"/>
              </a:solidFill>
            </a:endParaRPr>
          </a:p>
        </p:txBody>
      </p:sp>
    </p:spTree>
    <p:extLst>
      <p:ext uri="{BB962C8B-B14F-4D97-AF65-F5344CB8AC3E}">
        <p14:creationId xmlns:p14="http://schemas.microsoft.com/office/powerpoint/2010/main" val="249228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9E08FD-A1E2-4401-9C0F-1DAD4DD1285B}"/>
              </a:ext>
            </a:extLst>
          </p:cNvPr>
          <p:cNvSpPr>
            <a:spLocks noGrp="1"/>
          </p:cNvSpPr>
          <p:nvPr>
            <p:ph type="sldNum" sz="quarter" idx="12"/>
          </p:nvPr>
        </p:nvSpPr>
        <p:spPr/>
        <p:txBody>
          <a:bodyPr/>
          <a:lstStyle/>
          <a:p>
            <a:fld id="{3F8B41D8-01B9-4A8B-824F-44EE52229F79}" type="slidenum">
              <a:rPr lang="ar-SA" altLang="en-US"/>
              <a:pPr/>
              <a:t>27</a:t>
            </a:fld>
            <a:endParaRPr lang="en-US" altLang="en-US"/>
          </a:p>
        </p:txBody>
      </p:sp>
      <p:sp>
        <p:nvSpPr>
          <p:cNvPr id="35842" name="Rectangle 2">
            <a:extLst>
              <a:ext uri="{FF2B5EF4-FFF2-40B4-BE49-F238E27FC236}">
                <a16:creationId xmlns:a16="http://schemas.microsoft.com/office/drawing/2014/main" id="{46A661F8-6A16-41F7-8A2E-F207EBF08F66}"/>
              </a:ext>
            </a:extLst>
          </p:cNvPr>
          <p:cNvSpPr>
            <a:spLocks noGrp="1" noChangeArrowheads="1"/>
          </p:cNvSpPr>
          <p:nvPr>
            <p:ph type="title"/>
          </p:nvPr>
        </p:nvSpPr>
        <p:spPr>
          <a:solidFill>
            <a:schemeClr val="bg1"/>
          </a:solidFill>
        </p:spPr>
        <p:txBody>
          <a:bodyPr/>
          <a:lstStyle/>
          <a:p>
            <a:r>
              <a:rPr lang="en-US" altLang="en-US" sz="4400" dirty="0">
                <a:solidFill>
                  <a:srgbClr val="000000"/>
                </a:solidFill>
              </a:rPr>
              <a:t>Horizontal Rule, &lt;</a:t>
            </a:r>
            <a:r>
              <a:rPr lang="en-US" altLang="en-US" sz="4400" dirty="0" err="1">
                <a:solidFill>
                  <a:srgbClr val="000000"/>
                </a:solidFill>
              </a:rPr>
              <a:t>hr</a:t>
            </a:r>
            <a:r>
              <a:rPr lang="en-US" altLang="en-US" sz="4400" dirty="0">
                <a:solidFill>
                  <a:srgbClr val="000000"/>
                </a:solidFill>
              </a:rPr>
              <a:t>&gt;</a:t>
            </a:r>
          </a:p>
        </p:txBody>
      </p:sp>
      <p:sp>
        <p:nvSpPr>
          <p:cNvPr id="35843" name="Rectangle 3">
            <a:extLst>
              <a:ext uri="{FF2B5EF4-FFF2-40B4-BE49-F238E27FC236}">
                <a16:creationId xmlns:a16="http://schemas.microsoft.com/office/drawing/2014/main" id="{F6C8B6D7-7742-4874-8B17-E865A717A115}"/>
              </a:ext>
            </a:extLst>
          </p:cNvPr>
          <p:cNvSpPr>
            <a:spLocks noGrp="1" noChangeArrowheads="1"/>
          </p:cNvSpPr>
          <p:nvPr>
            <p:ph type="body" idx="1"/>
          </p:nvPr>
        </p:nvSpPr>
        <p:spPr>
          <a:solidFill>
            <a:schemeClr val="bg1"/>
          </a:solidFill>
        </p:spPr>
        <p:txBody>
          <a:bodyPr/>
          <a:lstStyle/>
          <a:p>
            <a:pPr>
              <a:buClr>
                <a:schemeClr val="bg1"/>
              </a:buClr>
              <a:buFont typeface="Wingdings" panose="05000000000000000000" pitchFamily="2" charset="2"/>
              <a:buChar char="§"/>
            </a:pPr>
            <a:r>
              <a:rPr lang="en-US" altLang="en-US" sz="4000" dirty="0"/>
              <a:t>The &lt;</a:t>
            </a:r>
            <a:r>
              <a:rPr lang="en-US" altLang="en-US" sz="4000" dirty="0" err="1"/>
              <a:t>hr</a:t>
            </a:r>
            <a:r>
              <a:rPr lang="en-US" altLang="en-US" sz="4000" dirty="0"/>
              <a:t>&gt; element causes the browser to display a horizontal line (rule) in your document.</a:t>
            </a:r>
          </a:p>
          <a:p>
            <a:pPr>
              <a:buClr>
                <a:schemeClr val="bg1"/>
              </a:buClr>
              <a:buFont typeface="Wingdings" panose="05000000000000000000" pitchFamily="2" charset="2"/>
              <a:buChar char="§"/>
            </a:pPr>
            <a:r>
              <a:rPr lang="en-US" altLang="en-US" sz="4000" dirty="0"/>
              <a:t>&lt;</a:t>
            </a:r>
            <a:r>
              <a:rPr lang="en-US" altLang="en-US" sz="4000" dirty="0" err="1"/>
              <a:t>hr</a:t>
            </a:r>
            <a:r>
              <a:rPr lang="en-US" altLang="en-US" sz="4000" dirty="0"/>
              <a:t>&gt; is an empty element and does not use a closing tag.</a:t>
            </a:r>
          </a:p>
        </p:txBody>
      </p:sp>
    </p:spTree>
    <p:extLst>
      <p:ext uri="{BB962C8B-B14F-4D97-AF65-F5344CB8AC3E}">
        <p14:creationId xmlns:p14="http://schemas.microsoft.com/office/powerpoint/2010/main" val="335985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085B4C7E-FA82-45C8-934A-8D4CF0FE28B6}"/>
              </a:ext>
            </a:extLst>
          </p:cNvPr>
          <p:cNvSpPr>
            <a:spLocks noGrp="1"/>
          </p:cNvSpPr>
          <p:nvPr>
            <p:ph type="sldNum" sz="quarter" idx="12"/>
          </p:nvPr>
        </p:nvSpPr>
        <p:spPr/>
        <p:txBody>
          <a:bodyPr/>
          <a:lstStyle/>
          <a:p>
            <a:fld id="{A62AAC62-A84F-4D19-A076-5E9D15F0457F}" type="slidenum">
              <a:rPr lang="ar-SA" altLang="en-US"/>
              <a:pPr/>
              <a:t>28</a:t>
            </a:fld>
            <a:endParaRPr lang="en-US" altLang="en-US"/>
          </a:p>
        </p:txBody>
      </p:sp>
      <p:sp>
        <p:nvSpPr>
          <p:cNvPr id="36866" name="Rectangle 2">
            <a:extLst>
              <a:ext uri="{FF2B5EF4-FFF2-40B4-BE49-F238E27FC236}">
                <a16:creationId xmlns:a16="http://schemas.microsoft.com/office/drawing/2014/main" id="{F6DA1436-4086-4481-979D-C75C6F044E8D}"/>
              </a:ext>
            </a:extLst>
          </p:cNvPr>
          <p:cNvSpPr>
            <a:spLocks noGrp="1" noChangeArrowheads="1"/>
          </p:cNvSpPr>
          <p:nvPr>
            <p:ph type="title"/>
          </p:nvPr>
        </p:nvSpPr>
        <p:spPr>
          <a:xfrm>
            <a:off x="1979612" y="304800"/>
            <a:ext cx="8229600" cy="838200"/>
          </a:xfrm>
          <a:solidFill>
            <a:schemeClr val="bg1"/>
          </a:solidFill>
        </p:spPr>
        <p:txBody>
          <a:bodyPr/>
          <a:lstStyle/>
          <a:p>
            <a:r>
              <a:rPr lang="en-US" altLang="en-US" sz="4400" dirty="0">
                <a:solidFill>
                  <a:srgbClr val="000000"/>
                </a:solidFill>
              </a:rPr>
              <a:t>Horizontal Rule, &lt;HR&gt;</a:t>
            </a:r>
          </a:p>
        </p:txBody>
      </p:sp>
      <p:graphicFrame>
        <p:nvGraphicFramePr>
          <p:cNvPr id="36902" name="Group 38">
            <a:extLst>
              <a:ext uri="{FF2B5EF4-FFF2-40B4-BE49-F238E27FC236}">
                <a16:creationId xmlns:a16="http://schemas.microsoft.com/office/drawing/2014/main" id="{9E501EA8-4A98-4C57-B1E0-E664B1BA63F6}"/>
              </a:ext>
            </a:extLst>
          </p:cNvPr>
          <p:cNvGraphicFramePr>
            <a:graphicFrameLocks noGrp="1"/>
          </p:cNvGraphicFramePr>
          <p:nvPr>
            <p:ph type="tbl" idx="1"/>
            <p:extLst>
              <p:ext uri="{D42A27DB-BD31-4B8C-83A1-F6EECF244321}">
                <p14:modId xmlns:p14="http://schemas.microsoft.com/office/powerpoint/2010/main" val="3574752074"/>
              </p:ext>
            </p:extLst>
          </p:nvPr>
        </p:nvGraphicFramePr>
        <p:xfrm>
          <a:off x="2208212" y="1295400"/>
          <a:ext cx="7772400" cy="4800600"/>
        </p:xfrm>
        <a:graphic>
          <a:graphicData uri="http://schemas.openxmlformats.org/drawingml/2006/table">
            <a:tbl>
              <a:tblPr>
                <a:effectLst>
                  <a:outerShdw blurRad="50800" dist="50800" dir="5400000" algn="ctr" rotWithShape="0">
                    <a:schemeClr val="bg1"/>
                  </a:outerShdw>
                </a:effectLst>
              </a:tblPr>
              <a:tblGrid>
                <a:gridCol w="2590800">
                  <a:extLst>
                    <a:ext uri="{9D8B030D-6E8A-4147-A177-3AD203B41FA5}">
                      <a16:colId xmlns:a16="http://schemas.microsoft.com/office/drawing/2014/main" val="3355439153"/>
                    </a:ext>
                  </a:extLst>
                </a:gridCol>
                <a:gridCol w="2590800">
                  <a:extLst>
                    <a:ext uri="{9D8B030D-6E8A-4147-A177-3AD203B41FA5}">
                      <a16:colId xmlns:a16="http://schemas.microsoft.com/office/drawing/2014/main" val="1147936827"/>
                    </a:ext>
                  </a:extLst>
                </a:gridCol>
                <a:gridCol w="2590800">
                  <a:extLst>
                    <a:ext uri="{9D8B030D-6E8A-4147-A177-3AD203B41FA5}">
                      <a16:colId xmlns:a16="http://schemas.microsoft.com/office/drawing/2014/main" val="4200148980"/>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Attribute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Default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8209583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SIZE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Height of the rule in pixels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2 pixels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25873092"/>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Width of the rule in pixels or percentage of screen width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4330059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NOSHADE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Draw the rule with a flat look instead of a 3D look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Not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(3D look)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13043267"/>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ALIGN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Aligns the line (Left, Center, Right)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Center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74679638"/>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Sets a color for the rule (IE 3.0 or later)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Not set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669628"/>
                  </a:ext>
                </a:extLst>
              </a:tr>
            </a:tbl>
          </a:graphicData>
        </a:graphic>
      </p:graphicFrame>
    </p:spTree>
    <p:extLst>
      <p:ext uri="{BB962C8B-B14F-4D97-AF65-F5344CB8AC3E}">
        <p14:creationId xmlns:p14="http://schemas.microsoft.com/office/powerpoint/2010/main" val="3954504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CB55-BC83-45E4-86BA-BEFC0598159E}"/>
              </a:ext>
            </a:extLst>
          </p:cNvPr>
          <p:cNvSpPr>
            <a:spLocks noGrp="1"/>
          </p:cNvSpPr>
          <p:nvPr>
            <p:ph type="title"/>
          </p:nvPr>
        </p:nvSpPr>
        <p:spPr>
          <a:solidFill>
            <a:schemeClr val="bg1"/>
          </a:solidFill>
        </p:spPr>
        <p:txBody>
          <a:bodyPr/>
          <a:lstStyle/>
          <a:p>
            <a:r>
              <a:rPr lang="en-US" dirty="0" err="1"/>
              <a:t>Div</a:t>
            </a:r>
            <a:endParaRPr lang="en-US" dirty="0"/>
          </a:p>
        </p:txBody>
      </p:sp>
      <p:sp>
        <p:nvSpPr>
          <p:cNvPr id="3" name="Content Placeholder 2">
            <a:extLst>
              <a:ext uri="{FF2B5EF4-FFF2-40B4-BE49-F238E27FC236}">
                <a16:creationId xmlns:a16="http://schemas.microsoft.com/office/drawing/2014/main" id="{5984F9C4-BE8A-4BBF-904E-68515B25BDE0}"/>
              </a:ext>
            </a:extLst>
          </p:cNvPr>
          <p:cNvSpPr>
            <a:spLocks noGrp="1"/>
          </p:cNvSpPr>
          <p:nvPr>
            <p:ph sz="quarter" idx="10"/>
          </p:nvPr>
        </p:nvSpPr>
        <p:spPr>
          <a:xfrm>
            <a:off x="379314" y="1388226"/>
            <a:ext cx="11522249" cy="4585854"/>
          </a:xfrm>
          <a:solidFill>
            <a:schemeClr val="bg1"/>
          </a:solidFill>
        </p:spPr>
        <p:txBody>
          <a:bodyPr/>
          <a:lstStyle/>
          <a:p>
            <a:pPr>
              <a:spcBef>
                <a:spcPct val="0"/>
              </a:spcBef>
              <a:buClrTx/>
              <a:buSzPct val="125000"/>
              <a:defRPr/>
            </a:pPr>
            <a:r>
              <a:rPr lang="en-US" dirty="0">
                <a:solidFill>
                  <a:srgbClr val="000000"/>
                </a:solidFill>
                <a:latin typeface="Arial" pitchFamily="34" charset="0"/>
              </a:rPr>
              <a:t>1. &lt;div&gt; tag is a container for other tags.</a:t>
            </a:r>
          </a:p>
          <a:p>
            <a:pPr>
              <a:spcBef>
                <a:spcPct val="0"/>
              </a:spcBef>
              <a:buClrTx/>
              <a:buSzPct val="125000"/>
              <a:defRPr/>
            </a:pPr>
            <a:endParaRPr lang="en-US" dirty="0">
              <a:solidFill>
                <a:srgbClr val="000000"/>
              </a:solidFill>
              <a:latin typeface="Arial" pitchFamily="34" charset="0"/>
            </a:endParaRPr>
          </a:p>
          <a:p>
            <a:pPr>
              <a:spcBef>
                <a:spcPct val="0"/>
              </a:spcBef>
              <a:buClrTx/>
              <a:buSzPct val="125000"/>
              <a:defRPr/>
            </a:pPr>
            <a:r>
              <a:rPr lang="en-US" dirty="0">
                <a:solidFill>
                  <a:srgbClr val="000000"/>
                </a:solidFill>
                <a:latin typeface="Arial" pitchFamily="34" charset="0"/>
              </a:rPr>
              <a:t>2.  div elements are block elements and work behind the scenes grouping other tags together.</a:t>
            </a:r>
          </a:p>
          <a:p>
            <a:pPr>
              <a:spcBef>
                <a:spcPct val="0"/>
              </a:spcBef>
              <a:buClrTx/>
              <a:buSzPct val="125000"/>
              <a:defRPr/>
            </a:pPr>
            <a:endParaRPr lang="en-US" dirty="0">
              <a:solidFill>
                <a:srgbClr val="000000"/>
              </a:solidFill>
              <a:latin typeface="Arial" pitchFamily="34" charset="0"/>
            </a:endParaRPr>
          </a:p>
          <a:p>
            <a:pPr>
              <a:spcBef>
                <a:spcPct val="0"/>
              </a:spcBef>
              <a:buClrTx/>
              <a:buSzPct val="125000"/>
              <a:defRPr/>
            </a:pPr>
            <a:r>
              <a:rPr lang="en-US" dirty="0">
                <a:solidFill>
                  <a:srgbClr val="000000"/>
                </a:solidFill>
                <a:latin typeface="Arial" pitchFamily="34" charset="0"/>
              </a:rPr>
              <a:t>Some of the attributes of &lt;div&gt; tag are:</a:t>
            </a:r>
          </a:p>
          <a:p>
            <a:pPr marL="0" indent="0">
              <a:spcBef>
                <a:spcPct val="0"/>
              </a:spcBef>
              <a:buClrTx/>
              <a:buSzPct val="125000"/>
              <a:buNone/>
              <a:defRPr/>
            </a:pPr>
            <a:r>
              <a:rPr lang="en-US" dirty="0">
                <a:solidFill>
                  <a:srgbClr val="000000"/>
                </a:solidFill>
                <a:latin typeface="Arial" pitchFamily="34" charset="0"/>
              </a:rPr>
              <a:t>          id, width, height, title, style</a:t>
            </a:r>
          </a:p>
          <a:p>
            <a:pPr>
              <a:buClrTx/>
            </a:pPr>
            <a:endParaRPr lang="en-US" dirty="0">
              <a:solidFill>
                <a:srgbClr val="000000"/>
              </a:solidFill>
            </a:endParaRPr>
          </a:p>
        </p:txBody>
      </p:sp>
    </p:spTree>
    <p:extLst>
      <p:ext uri="{BB962C8B-B14F-4D97-AF65-F5344CB8AC3E}">
        <p14:creationId xmlns:p14="http://schemas.microsoft.com/office/powerpoint/2010/main" val="318015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Website layers 	</a:t>
            </a:r>
          </a:p>
        </p:txBody>
      </p:sp>
      <p:sp>
        <p:nvSpPr>
          <p:cNvPr id="2" name="Rectangle: Rounded Corners 1">
            <a:extLst>
              <a:ext uri="{FF2B5EF4-FFF2-40B4-BE49-F238E27FC236}">
                <a16:creationId xmlns:a16="http://schemas.microsoft.com/office/drawing/2014/main" id="{B8AF4527-F1E0-4B4D-9FF0-D990048D4065}"/>
              </a:ext>
            </a:extLst>
          </p:cNvPr>
          <p:cNvSpPr/>
          <p:nvPr/>
        </p:nvSpPr>
        <p:spPr>
          <a:xfrm>
            <a:off x="3441032" y="1588168"/>
            <a:ext cx="3970421" cy="818148"/>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dirty="0"/>
              <a:t>Behavior (JS)</a:t>
            </a:r>
          </a:p>
        </p:txBody>
      </p:sp>
      <p:sp>
        <p:nvSpPr>
          <p:cNvPr id="4" name="Rectangle: Rounded Corners 3">
            <a:extLst>
              <a:ext uri="{FF2B5EF4-FFF2-40B4-BE49-F238E27FC236}">
                <a16:creationId xmlns:a16="http://schemas.microsoft.com/office/drawing/2014/main" id="{9EEA3185-A6E4-4C2E-B02C-1BF909131357}"/>
              </a:ext>
            </a:extLst>
          </p:cNvPr>
          <p:cNvSpPr/>
          <p:nvPr/>
        </p:nvSpPr>
        <p:spPr>
          <a:xfrm>
            <a:off x="3453063" y="3092114"/>
            <a:ext cx="3970421" cy="794084"/>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dirty="0"/>
              <a:t>Presentation (CSS)</a:t>
            </a:r>
          </a:p>
        </p:txBody>
      </p:sp>
      <p:sp>
        <p:nvSpPr>
          <p:cNvPr id="5" name="Rectangle: Rounded Corners 4">
            <a:extLst>
              <a:ext uri="{FF2B5EF4-FFF2-40B4-BE49-F238E27FC236}">
                <a16:creationId xmlns:a16="http://schemas.microsoft.com/office/drawing/2014/main" id="{B563FF30-6E33-444A-9B4F-1B67DA384950}"/>
              </a:ext>
            </a:extLst>
          </p:cNvPr>
          <p:cNvSpPr/>
          <p:nvPr/>
        </p:nvSpPr>
        <p:spPr>
          <a:xfrm>
            <a:off x="3453063" y="4600071"/>
            <a:ext cx="3970421" cy="818148"/>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Content (HTML)</a:t>
            </a:r>
          </a:p>
        </p:txBody>
      </p:sp>
      <p:sp>
        <p:nvSpPr>
          <p:cNvPr id="6" name="Arrow: Up 5">
            <a:extLst>
              <a:ext uri="{FF2B5EF4-FFF2-40B4-BE49-F238E27FC236}">
                <a16:creationId xmlns:a16="http://schemas.microsoft.com/office/drawing/2014/main" id="{81C42BEA-2B6B-4693-B096-F63DD066B52F}"/>
              </a:ext>
            </a:extLst>
          </p:cNvPr>
          <p:cNvSpPr/>
          <p:nvPr/>
        </p:nvSpPr>
        <p:spPr>
          <a:xfrm>
            <a:off x="5173579" y="2570747"/>
            <a:ext cx="264694" cy="292767"/>
          </a:xfrm>
          <a:prstGeom prst="up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 name="Arrow: Up 8">
            <a:extLst>
              <a:ext uri="{FF2B5EF4-FFF2-40B4-BE49-F238E27FC236}">
                <a16:creationId xmlns:a16="http://schemas.microsoft.com/office/drawing/2014/main" id="{AC8D7FC6-A8F7-4F61-BFC7-250E995CCF63}"/>
              </a:ext>
            </a:extLst>
          </p:cNvPr>
          <p:cNvSpPr/>
          <p:nvPr/>
        </p:nvSpPr>
        <p:spPr>
          <a:xfrm>
            <a:off x="5173579" y="4096751"/>
            <a:ext cx="264694" cy="292767"/>
          </a:xfrm>
          <a:prstGeom prst="up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Div</a:t>
            </a:r>
          </a:p>
        </p:txBody>
      </p:sp>
      <p:pic>
        <p:nvPicPr>
          <p:cNvPr id="4" name="Picture 3">
            <a:extLst>
              <a:ext uri="{FF2B5EF4-FFF2-40B4-BE49-F238E27FC236}">
                <a16:creationId xmlns:a16="http://schemas.microsoft.com/office/drawing/2014/main" id="{D1698E00-06D2-485E-899F-B3DABE716D6E}"/>
              </a:ext>
            </a:extLst>
          </p:cNvPr>
          <p:cNvPicPr>
            <a:picLocks noChangeAspect="1"/>
          </p:cNvPicPr>
          <p:nvPr/>
        </p:nvPicPr>
        <p:blipFill>
          <a:blip r:embed="rId2"/>
          <a:stretch>
            <a:fillRect/>
          </a:stretch>
        </p:blipFill>
        <p:spPr>
          <a:xfrm>
            <a:off x="1724659" y="1295401"/>
            <a:ext cx="8739515" cy="4636641"/>
          </a:xfrm>
          <a:prstGeom prst="rect">
            <a:avLst/>
          </a:prstGeom>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dirty="0"/>
              <a:t>Preview</a:t>
            </a:r>
          </a:p>
        </p:txBody>
      </p:sp>
      <p:pic>
        <p:nvPicPr>
          <p:cNvPr id="4" name="Picture 3">
            <a:extLst>
              <a:ext uri="{FF2B5EF4-FFF2-40B4-BE49-F238E27FC236}">
                <a16:creationId xmlns:a16="http://schemas.microsoft.com/office/drawing/2014/main" id="{02BF00B8-D463-4A1C-A954-549E04D06232}"/>
              </a:ext>
            </a:extLst>
          </p:cNvPr>
          <p:cNvPicPr>
            <a:picLocks noChangeAspect="1"/>
          </p:cNvPicPr>
          <p:nvPr/>
        </p:nvPicPr>
        <p:blipFill>
          <a:blip r:embed="rId2"/>
          <a:stretch>
            <a:fillRect/>
          </a:stretch>
        </p:blipFill>
        <p:spPr>
          <a:xfrm>
            <a:off x="1779467" y="1635172"/>
            <a:ext cx="8629900" cy="3683907"/>
          </a:xfrm>
          <a:prstGeom prst="rect">
            <a:avLst/>
          </a:prstGeom>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CB55-BC83-45E4-86BA-BEFC0598159E}"/>
              </a:ext>
            </a:extLst>
          </p:cNvPr>
          <p:cNvSpPr>
            <a:spLocks noGrp="1"/>
          </p:cNvSpPr>
          <p:nvPr>
            <p:ph type="title"/>
          </p:nvPr>
        </p:nvSpPr>
        <p:spPr>
          <a:solidFill>
            <a:schemeClr val="bg1"/>
          </a:solidFill>
        </p:spPr>
        <p:txBody>
          <a:bodyPr/>
          <a:lstStyle/>
          <a:p>
            <a:r>
              <a:rPr lang="en-US" dirty="0"/>
              <a:t>SPAN</a:t>
            </a:r>
          </a:p>
        </p:txBody>
      </p:sp>
      <p:sp>
        <p:nvSpPr>
          <p:cNvPr id="3" name="Content Placeholder 2">
            <a:extLst>
              <a:ext uri="{FF2B5EF4-FFF2-40B4-BE49-F238E27FC236}">
                <a16:creationId xmlns:a16="http://schemas.microsoft.com/office/drawing/2014/main" id="{5984F9C4-BE8A-4BBF-904E-68515B25BDE0}"/>
              </a:ext>
            </a:extLst>
          </p:cNvPr>
          <p:cNvSpPr>
            <a:spLocks noGrp="1"/>
          </p:cNvSpPr>
          <p:nvPr>
            <p:ph sz="quarter" idx="10"/>
          </p:nvPr>
        </p:nvSpPr>
        <p:spPr>
          <a:xfrm>
            <a:off x="379314" y="1388226"/>
            <a:ext cx="11522249" cy="4585854"/>
          </a:xfrm>
          <a:solidFill>
            <a:schemeClr val="bg1"/>
          </a:solidFill>
        </p:spPr>
        <p:txBody>
          <a:bodyPr/>
          <a:lstStyle/>
          <a:p>
            <a:r>
              <a:rPr lang="en-US" dirty="0"/>
              <a:t>SPAN is a inline tag.</a:t>
            </a:r>
          </a:p>
          <a:p>
            <a:r>
              <a:rPr lang="en-US" dirty="0"/>
              <a:t>It is used to format small chunks of data within another element.</a:t>
            </a:r>
          </a:p>
          <a:p>
            <a:r>
              <a:rPr lang="en-US" dirty="0"/>
              <a:t>Combining &lt;span&gt; tag with CSS allows us to create custom tags. </a:t>
            </a:r>
          </a:p>
          <a:p>
            <a:pPr>
              <a:buClrTx/>
            </a:pPr>
            <a:endParaRPr lang="en-US" dirty="0">
              <a:solidFill>
                <a:srgbClr val="000000"/>
              </a:solidFill>
            </a:endParaRPr>
          </a:p>
        </p:txBody>
      </p:sp>
    </p:spTree>
    <p:extLst>
      <p:ext uri="{BB962C8B-B14F-4D97-AF65-F5344CB8AC3E}">
        <p14:creationId xmlns:p14="http://schemas.microsoft.com/office/powerpoint/2010/main" val="341306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1818" y="287676"/>
            <a:ext cx="11125199" cy="544531"/>
          </a:xfrm>
          <a:noFill/>
        </p:spPr>
        <p:txBody>
          <a:bodyPr/>
          <a:lstStyle/>
          <a:p>
            <a:r>
              <a:rPr lang="en-US" dirty="0"/>
              <a:t>				Block Elements</a:t>
            </a:r>
          </a:p>
        </p:txBody>
      </p:sp>
      <p:pic>
        <p:nvPicPr>
          <p:cNvPr id="5" name="Picture 4">
            <a:extLst>
              <a:ext uri="{FF2B5EF4-FFF2-40B4-BE49-F238E27FC236}">
                <a16:creationId xmlns:a16="http://schemas.microsoft.com/office/drawing/2014/main" id="{2435B2A2-BDF4-467D-B533-C2C942DAA3F4}"/>
              </a:ext>
            </a:extLst>
          </p:cNvPr>
          <p:cNvPicPr>
            <a:picLocks noChangeAspect="1"/>
          </p:cNvPicPr>
          <p:nvPr/>
        </p:nvPicPr>
        <p:blipFill>
          <a:blip r:embed="rId3"/>
          <a:stretch>
            <a:fillRect/>
          </a:stretch>
        </p:blipFill>
        <p:spPr>
          <a:xfrm>
            <a:off x="1394382" y="1106905"/>
            <a:ext cx="9400060" cy="5097728"/>
          </a:xfrm>
          <a:prstGeom prst="rect">
            <a:avLst/>
          </a:prstGeom>
        </p:spPr>
      </p:pic>
    </p:spTree>
    <p:extLst>
      <p:ext uri="{BB962C8B-B14F-4D97-AF65-F5344CB8AC3E}">
        <p14:creationId xmlns:p14="http://schemas.microsoft.com/office/powerpoint/2010/main" val="1925167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Inline Element</a:t>
            </a:r>
          </a:p>
        </p:txBody>
      </p:sp>
      <p:pic>
        <p:nvPicPr>
          <p:cNvPr id="4" name="Picture 3">
            <a:extLst>
              <a:ext uri="{FF2B5EF4-FFF2-40B4-BE49-F238E27FC236}">
                <a16:creationId xmlns:a16="http://schemas.microsoft.com/office/drawing/2014/main" id="{1B39B46F-4E3A-4952-95AD-1D9773A83D37}"/>
              </a:ext>
            </a:extLst>
          </p:cNvPr>
          <p:cNvPicPr>
            <a:picLocks noChangeAspect="1"/>
          </p:cNvPicPr>
          <p:nvPr/>
        </p:nvPicPr>
        <p:blipFill>
          <a:blip r:embed="rId2"/>
          <a:stretch>
            <a:fillRect/>
          </a:stretch>
        </p:blipFill>
        <p:spPr>
          <a:xfrm>
            <a:off x="265908" y="2335816"/>
            <a:ext cx="11657018" cy="694451"/>
          </a:xfrm>
          <a:prstGeom prst="rect">
            <a:avLst/>
          </a:prstGeom>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Preview</a:t>
            </a:r>
          </a:p>
        </p:txBody>
      </p:sp>
      <p:pic>
        <p:nvPicPr>
          <p:cNvPr id="4" name="Picture 3">
            <a:extLst>
              <a:ext uri="{FF2B5EF4-FFF2-40B4-BE49-F238E27FC236}">
                <a16:creationId xmlns:a16="http://schemas.microsoft.com/office/drawing/2014/main" id="{1EBD1052-D39A-4DC4-AC86-DDBD9A64AEBA}"/>
              </a:ext>
            </a:extLst>
          </p:cNvPr>
          <p:cNvPicPr>
            <a:picLocks noChangeAspect="1"/>
          </p:cNvPicPr>
          <p:nvPr/>
        </p:nvPicPr>
        <p:blipFill>
          <a:blip r:embed="rId2"/>
          <a:stretch>
            <a:fillRect/>
          </a:stretch>
        </p:blipFill>
        <p:spPr>
          <a:xfrm>
            <a:off x="1641571" y="1912068"/>
            <a:ext cx="8905691" cy="2311969"/>
          </a:xfrm>
          <a:prstGeom prst="rect">
            <a:avLst/>
          </a:prstGeom>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More Inline Element </a:t>
            </a:r>
          </a:p>
        </p:txBody>
      </p:sp>
      <p:pic>
        <p:nvPicPr>
          <p:cNvPr id="4" name="Picture 3">
            <a:extLst>
              <a:ext uri="{FF2B5EF4-FFF2-40B4-BE49-F238E27FC236}">
                <a16:creationId xmlns:a16="http://schemas.microsoft.com/office/drawing/2014/main" id="{0E65EE04-4345-4DC3-AB55-A48C8E27E378}"/>
              </a:ext>
            </a:extLst>
          </p:cNvPr>
          <p:cNvPicPr>
            <a:picLocks noChangeAspect="1"/>
          </p:cNvPicPr>
          <p:nvPr/>
        </p:nvPicPr>
        <p:blipFill>
          <a:blip r:embed="rId2"/>
          <a:stretch>
            <a:fillRect/>
          </a:stretch>
        </p:blipFill>
        <p:spPr>
          <a:xfrm>
            <a:off x="2156554" y="1772334"/>
            <a:ext cx="7875726" cy="2591438"/>
          </a:xfrm>
          <a:prstGeom prst="rect">
            <a:avLst/>
          </a:prstGeom>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Preview</a:t>
            </a:r>
          </a:p>
        </p:txBody>
      </p:sp>
      <p:pic>
        <p:nvPicPr>
          <p:cNvPr id="4" name="Picture 3">
            <a:extLst>
              <a:ext uri="{FF2B5EF4-FFF2-40B4-BE49-F238E27FC236}">
                <a16:creationId xmlns:a16="http://schemas.microsoft.com/office/drawing/2014/main" id="{25F91ADF-F442-489C-ADF6-19E9BBEA50DF}"/>
              </a:ext>
            </a:extLst>
          </p:cNvPr>
          <p:cNvPicPr>
            <a:picLocks noChangeAspect="1"/>
          </p:cNvPicPr>
          <p:nvPr/>
        </p:nvPicPr>
        <p:blipFill>
          <a:blip r:embed="rId2"/>
          <a:stretch>
            <a:fillRect/>
          </a:stretch>
        </p:blipFill>
        <p:spPr>
          <a:xfrm>
            <a:off x="2613854" y="1766346"/>
            <a:ext cx="6961125" cy="2362782"/>
          </a:xfrm>
          <a:prstGeom prst="rect">
            <a:avLst/>
          </a:prstGeom>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a:t>Attribute </a:t>
            </a:r>
          </a:p>
        </p:txBody>
      </p:sp>
      <p:pic>
        <p:nvPicPr>
          <p:cNvPr id="4" name="Picture 3">
            <a:extLst>
              <a:ext uri="{FF2B5EF4-FFF2-40B4-BE49-F238E27FC236}">
                <a16:creationId xmlns:a16="http://schemas.microsoft.com/office/drawing/2014/main" id="{A2FA19F2-9C95-41EC-8469-8EB4A28A5479}"/>
              </a:ext>
            </a:extLst>
          </p:cNvPr>
          <p:cNvPicPr>
            <a:picLocks noChangeAspect="1"/>
          </p:cNvPicPr>
          <p:nvPr/>
        </p:nvPicPr>
        <p:blipFill>
          <a:blip r:embed="rId2"/>
          <a:stretch>
            <a:fillRect/>
          </a:stretch>
        </p:blipFill>
        <p:spPr>
          <a:xfrm>
            <a:off x="79117" y="1902925"/>
            <a:ext cx="12030599" cy="1682486"/>
          </a:xfrm>
          <a:prstGeom prst="rect">
            <a:avLst/>
          </a:prstGeom>
        </p:spPr>
      </p:pic>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C260225-E482-4F7A-9A44-2530EC56B7BB}"/>
              </a:ext>
            </a:extLst>
          </p:cNvPr>
          <p:cNvSpPr>
            <a:spLocks noGrp="1"/>
          </p:cNvSpPr>
          <p:nvPr>
            <p:ph type="sldNum" sz="quarter" idx="12"/>
          </p:nvPr>
        </p:nvSpPr>
        <p:spPr/>
        <p:txBody>
          <a:bodyPr/>
          <a:lstStyle/>
          <a:p>
            <a:fld id="{4D85574A-C192-4BC0-8ED1-D5F4DD4C64AD}" type="slidenum">
              <a:rPr lang="ar-SA" altLang="en-US"/>
              <a:pPr/>
              <a:t>39</a:t>
            </a:fld>
            <a:endParaRPr lang="en-US" altLang="en-US"/>
          </a:p>
        </p:txBody>
      </p:sp>
      <p:sp>
        <p:nvSpPr>
          <p:cNvPr id="37890" name="Rectangle 2">
            <a:extLst>
              <a:ext uri="{FF2B5EF4-FFF2-40B4-BE49-F238E27FC236}">
                <a16:creationId xmlns:a16="http://schemas.microsoft.com/office/drawing/2014/main" id="{C8DA2D1B-74A3-4970-9076-85509ACD2386}"/>
              </a:ext>
            </a:extLst>
          </p:cNvPr>
          <p:cNvSpPr>
            <a:spLocks noGrp="1" noChangeArrowheads="1"/>
          </p:cNvSpPr>
          <p:nvPr>
            <p:ph type="title"/>
          </p:nvPr>
        </p:nvSpPr>
        <p:spPr>
          <a:solidFill>
            <a:schemeClr val="bg1"/>
          </a:solidFill>
        </p:spPr>
        <p:txBody>
          <a:bodyPr/>
          <a:lstStyle/>
          <a:p>
            <a:r>
              <a:rPr lang="en-US" altLang="en-US" sz="4000" dirty="0">
                <a:solidFill>
                  <a:srgbClr val="000000"/>
                </a:solidFill>
              </a:rPr>
              <a:t>Horizontal Rule, &lt;HR&gt;</a:t>
            </a:r>
          </a:p>
        </p:txBody>
      </p:sp>
      <p:sp>
        <p:nvSpPr>
          <p:cNvPr id="37891" name="Rectangle 3">
            <a:extLst>
              <a:ext uri="{FF2B5EF4-FFF2-40B4-BE49-F238E27FC236}">
                <a16:creationId xmlns:a16="http://schemas.microsoft.com/office/drawing/2014/main" id="{9BC45281-2027-414E-9AAB-6A89A1E831B3}"/>
              </a:ext>
            </a:extLst>
          </p:cNvPr>
          <p:cNvSpPr>
            <a:spLocks noGrp="1" noChangeArrowheads="1"/>
          </p:cNvSpPr>
          <p:nvPr>
            <p:ph type="body" sz="half" idx="1"/>
          </p:nvPr>
        </p:nvSpPr>
        <p:spPr>
          <a:xfrm>
            <a:off x="1110932" y="1569722"/>
            <a:ext cx="4033838" cy="4525963"/>
          </a:xfrm>
          <a:solidFill>
            <a:schemeClr val="bg1"/>
          </a:solidFill>
        </p:spPr>
        <p:txBody>
          <a:bodyPr/>
          <a:lstStyle/>
          <a:p>
            <a:pPr>
              <a:buFontTx/>
              <a:buNone/>
            </a:pPr>
            <a:r>
              <a:rPr lang="en-US" altLang="en-US" sz="1800" dirty="0"/>
              <a:t>&lt;HTML&gt;</a:t>
            </a:r>
          </a:p>
          <a:p>
            <a:pPr>
              <a:buFontTx/>
              <a:buNone/>
            </a:pPr>
            <a:r>
              <a:rPr lang="en-US" altLang="en-US" sz="1800" dirty="0"/>
              <a:t>&lt;HEAD&gt;</a:t>
            </a:r>
          </a:p>
          <a:p>
            <a:pPr>
              <a:buFontTx/>
              <a:buNone/>
            </a:pPr>
            <a:r>
              <a:rPr lang="en-US" altLang="en-US" sz="1800" dirty="0"/>
              <a:t>&lt;TITLE&gt; Example Page&lt;/TITLE&gt;</a:t>
            </a:r>
          </a:p>
          <a:p>
            <a:pPr>
              <a:buFontTx/>
              <a:buNone/>
            </a:pPr>
            <a:r>
              <a:rPr lang="en-US" altLang="en-US" sz="1800" dirty="0"/>
              <a:t>&lt;/HEAD&gt;</a:t>
            </a:r>
          </a:p>
          <a:p>
            <a:pPr>
              <a:buFontTx/>
              <a:buNone/>
            </a:pPr>
            <a:r>
              <a:rPr lang="en-US" altLang="en-US" sz="1800" dirty="0"/>
              <a:t>&lt;BODY&gt;</a:t>
            </a:r>
          </a:p>
          <a:p>
            <a:pPr>
              <a:buFontTx/>
              <a:buNone/>
            </a:pPr>
            <a:r>
              <a:rPr lang="en-US" altLang="en-US" sz="1800" dirty="0"/>
              <a:t>&lt;H1&gt; Heading 1 &lt;/H1&gt;</a:t>
            </a:r>
          </a:p>
          <a:p>
            <a:pPr>
              <a:buFontTx/>
              <a:buNone/>
            </a:pPr>
            <a:r>
              <a:rPr lang="en-US" altLang="en-US" sz="1800" dirty="0"/>
              <a:t>&lt;P&gt;Paragraph 1, &lt;BR&gt;</a:t>
            </a:r>
          </a:p>
          <a:p>
            <a:pPr>
              <a:buFontTx/>
              <a:buNone/>
            </a:pPr>
            <a:r>
              <a:rPr lang="en-US" altLang="en-US" sz="1800" dirty="0"/>
              <a:t>Line 2 &lt;BR&gt;</a:t>
            </a:r>
          </a:p>
          <a:p>
            <a:pPr>
              <a:buFontTx/>
              <a:buNone/>
            </a:pPr>
            <a:r>
              <a:rPr lang="en-US" altLang="en-US" sz="1800" dirty="0"/>
              <a:t>&lt;HR&gt;Line 3 &lt;BR&gt;</a:t>
            </a:r>
          </a:p>
          <a:p>
            <a:pPr>
              <a:buFontTx/>
              <a:buNone/>
            </a:pPr>
            <a:r>
              <a:rPr lang="en-US" altLang="en-US" sz="1800" dirty="0"/>
              <a:t>&lt;/P&gt;</a:t>
            </a:r>
          </a:p>
          <a:p>
            <a:pPr>
              <a:buFontTx/>
              <a:buNone/>
            </a:pPr>
            <a:r>
              <a:rPr lang="en-US" altLang="en-US" sz="1800" dirty="0"/>
              <a:t>&lt;/BODY&gt;</a:t>
            </a:r>
          </a:p>
          <a:p>
            <a:pPr>
              <a:buFontTx/>
              <a:buNone/>
            </a:pPr>
            <a:r>
              <a:rPr lang="en-US" altLang="en-US" sz="1800" dirty="0"/>
              <a:t>&lt;/HTML&gt;</a:t>
            </a:r>
          </a:p>
          <a:p>
            <a:pPr>
              <a:buFontTx/>
              <a:buNone/>
            </a:pPr>
            <a:endParaRPr lang="en-US" altLang="en-US" sz="1800" dirty="0"/>
          </a:p>
        </p:txBody>
      </p:sp>
      <p:sp>
        <p:nvSpPr>
          <p:cNvPr id="37892" name="Rectangle 4">
            <a:extLst>
              <a:ext uri="{FF2B5EF4-FFF2-40B4-BE49-F238E27FC236}">
                <a16:creationId xmlns:a16="http://schemas.microsoft.com/office/drawing/2014/main" id="{F2B1E153-E6E8-43BF-9ECE-4882AB2CA442}"/>
              </a:ext>
            </a:extLst>
          </p:cNvPr>
          <p:cNvSpPr>
            <a:spLocks noGrp="1" noChangeArrowheads="1"/>
          </p:cNvSpPr>
          <p:nvPr>
            <p:ph type="body" sz="half" idx="2"/>
          </p:nvPr>
        </p:nvSpPr>
        <p:spPr>
          <a:xfrm>
            <a:off x="7115833" y="1678085"/>
            <a:ext cx="4033837" cy="4525963"/>
          </a:xfrm>
          <a:noFill/>
          <a:ln/>
        </p:spPr>
        <p:txBody>
          <a:bodyPr vert="horz" lIns="92075" tIns="46038" rIns="92075" bIns="46038" rtlCol="0">
            <a:noAutofit/>
          </a:bodyPr>
          <a:lstStyle/>
          <a:p>
            <a:pPr>
              <a:buFontTx/>
              <a:buNone/>
            </a:pPr>
            <a:endParaRPr lang="en-US" altLang="en-US" sz="4800" b="1" dirty="0">
              <a:solidFill>
                <a:srgbClr val="990000"/>
              </a:solidFill>
            </a:endParaRPr>
          </a:p>
          <a:p>
            <a:pPr>
              <a:buFontTx/>
              <a:buNone/>
            </a:pPr>
            <a:r>
              <a:rPr lang="en-US" altLang="en-US" sz="4800" b="1" dirty="0">
                <a:solidFill>
                  <a:srgbClr val="000000"/>
                </a:solidFill>
              </a:rPr>
              <a:t>Heading 1</a:t>
            </a:r>
          </a:p>
          <a:p>
            <a:pPr>
              <a:buFontTx/>
              <a:buNone/>
            </a:pPr>
            <a:r>
              <a:rPr lang="en-US" altLang="en-US" sz="2400" dirty="0">
                <a:solidFill>
                  <a:srgbClr val="000000"/>
                </a:solidFill>
              </a:rPr>
              <a:t>Paragraph 1,….</a:t>
            </a:r>
          </a:p>
          <a:p>
            <a:pPr>
              <a:buFontTx/>
              <a:buNone/>
            </a:pPr>
            <a:r>
              <a:rPr lang="en-US" altLang="en-US" sz="2400" dirty="0">
                <a:solidFill>
                  <a:srgbClr val="000000"/>
                </a:solidFill>
              </a:rPr>
              <a:t>Line 2</a:t>
            </a:r>
          </a:p>
          <a:p>
            <a:pPr>
              <a:buFontTx/>
              <a:buNone/>
            </a:pPr>
            <a:r>
              <a:rPr lang="en-US" altLang="en-US" sz="2400" dirty="0">
                <a:solidFill>
                  <a:srgbClr val="000000"/>
                </a:solidFill>
              </a:rPr>
              <a:t>_________________________</a:t>
            </a:r>
          </a:p>
          <a:p>
            <a:pPr>
              <a:buFontTx/>
              <a:buNone/>
            </a:pPr>
            <a:r>
              <a:rPr lang="en-US" altLang="en-US" sz="2400" dirty="0">
                <a:solidFill>
                  <a:srgbClr val="000000"/>
                </a:solidFill>
              </a:rPr>
              <a:t>Line 3</a:t>
            </a:r>
          </a:p>
          <a:p>
            <a:pPr>
              <a:buFontTx/>
              <a:buNone/>
            </a:pPr>
            <a:endParaRPr lang="en-US" altLang="en-US" sz="2400" dirty="0">
              <a:solidFill>
                <a:srgbClr val="990000"/>
              </a:solidFill>
            </a:endParaRPr>
          </a:p>
          <a:p>
            <a:pPr>
              <a:buFontTx/>
              <a:buNone/>
            </a:pPr>
            <a:endParaRPr lang="en-US" altLang="en-US" sz="2400" dirty="0">
              <a:solidFill>
                <a:srgbClr val="990000"/>
              </a:solidFill>
            </a:endParaRPr>
          </a:p>
          <a:p>
            <a:pPr>
              <a:buFontTx/>
              <a:buNone/>
            </a:pPr>
            <a:endParaRPr lang="en-US" altLang="en-US" sz="4400" dirty="0">
              <a:solidFill>
                <a:srgbClr val="990000"/>
              </a:solidFill>
            </a:endParaRPr>
          </a:p>
          <a:p>
            <a:pPr>
              <a:buFontTx/>
              <a:buNone/>
            </a:pPr>
            <a:endParaRPr lang="en-US" altLang="en-US" sz="4000" dirty="0">
              <a:solidFill>
                <a:srgbClr val="990000"/>
              </a:solidFill>
            </a:endParaRPr>
          </a:p>
        </p:txBody>
      </p:sp>
    </p:spTree>
    <p:extLst>
      <p:ext uri="{BB962C8B-B14F-4D97-AF65-F5344CB8AC3E}">
        <p14:creationId xmlns:p14="http://schemas.microsoft.com/office/powerpoint/2010/main" val="211131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162" y="892176"/>
            <a:ext cx="10360501" cy="1573213"/>
          </a:xfrm>
        </p:spPr>
        <p:txBody>
          <a:bodyPr/>
          <a:lstStyle/>
          <a:p>
            <a:pPr algn="ctr"/>
            <a:br>
              <a:rPr lang="en-US" sz="3600" dirty="0"/>
            </a:br>
            <a:br>
              <a:rPr lang="en-US" sz="3600" dirty="0"/>
            </a:br>
            <a:r>
              <a:rPr lang="en-US" sz="3600" dirty="0"/>
              <a:t>HyperText Markup Language (HTML)</a:t>
            </a:r>
            <a:endParaRPr lang="en-US" dirty="0"/>
          </a:p>
        </p:txBody>
      </p:sp>
    </p:spTree>
  </p:cSld>
  <p:clrMapOvr>
    <a:masterClrMapping/>
  </p:clrMapOvr>
  <p:transition>
    <p:strips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5866D1-EB6C-402C-BBE2-8D5639022CD0}"/>
              </a:ext>
            </a:extLst>
          </p:cNvPr>
          <p:cNvSpPr>
            <a:spLocks noGrp="1"/>
          </p:cNvSpPr>
          <p:nvPr>
            <p:ph type="sldNum" sz="quarter" idx="12"/>
          </p:nvPr>
        </p:nvSpPr>
        <p:spPr/>
        <p:txBody>
          <a:bodyPr/>
          <a:lstStyle/>
          <a:p>
            <a:fld id="{48D577DC-0896-496B-8A1D-ACD54244F6B8}" type="slidenum">
              <a:rPr lang="ar-SA" altLang="en-US"/>
              <a:pPr/>
              <a:t>40</a:t>
            </a:fld>
            <a:endParaRPr lang="en-US" altLang="en-US"/>
          </a:p>
        </p:txBody>
      </p:sp>
      <p:sp>
        <p:nvSpPr>
          <p:cNvPr id="38915" name="Rectangle 3">
            <a:extLst>
              <a:ext uri="{FF2B5EF4-FFF2-40B4-BE49-F238E27FC236}">
                <a16:creationId xmlns:a16="http://schemas.microsoft.com/office/drawing/2014/main" id="{4032CDD8-146F-45CD-BD9C-4B6D486032F2}"/>
              </a:ext>
            </a:extLst>
          </p:cNvPr>
          <p:cNvSpPr>
            <a:spLocks noGrp="1" noChangeArrowheads="1"/>
          </p:cNvSpPr>
          <p:nvPr>
            <p:ph type="body" idx="1"/>
          </p:nvPr>
        </p:nvSpPr>
        <p:spPr>
          <a:xfrm>
            <a:off x="531817" y="1493521"/>
            <a:ext cx="11657007" cy="4525963"/>
          </a:xfrm>
          <a:solidFill>
            <a:schemeClr val="bg1"/>
          </a:solidFill>
        </p:spPr>
        <p:txBody>
          <a:bodyPr/>
          <a:lstStyle/>
          <a:p>
            <a:pPr marL="609600" indent="-609600">
              <a:buClr>
                <a:schemeClr val="bg1"/>
              </a:buClr>
              <a:buNone/>
            </a:pPr>
            <a:r>
              <a:rPr lang="en-US" altLang="en-US" sz="2400" dirty="0"/>
              <a:t>In this chapter you will learn how to enhance your page with Bold, Italics, and other character formatting options.</a:t>
            </a:r>
          </a:p>
          <a:p>
            <a:pPr marL="609600" indent="-609600">
              <a:buClr>
                <a:schemeClr val="bg1"/>
              </a:buClr>
              <a:buNone/>
            </a:pPr>
            <a:r>
              <a:rPr lang="en-US" altLang="en-US" sz="2400" b="1" dirty="0"/>
              <a:t>Objectives</a:t>
            </a:r>
          </a:p>
          <a:p>
            <a:pPr marL="609600" indent="-609600">
              <a:buClr>
                <a:schemeClr val="bg1"/>
              </a:buClr>
              <a:buNone/>
            </a:pPr>
            <a:r>
              <a:rPr lang="en-US" altLang="en-US" sz="2400" dirty="0"/>
              <a:t>Upon completing this section, you should be able to</a:t>
            </a:r>
          </a:p>
          <a:p>
            <a:pPr marL="609600" indent="-609600">
              <a:buClr>
                <a:schemeClr val="bg1"/>
              </a:buClr>
              <a:buFont typeface="Wingdings" panose="05000000000000000000" pitchFamily="2" charset="2"/>
              <a:buAutoNum type="arabicPeriod"/>
            </a:pPr>
            <a:r>
              <a:rPr lang="en-US" altLang="en-US" sz="2400" dirty="0"/>
              <a:t>Change the color and size of your text.</a:t>
            </a:r>
          </a:p>
          <a:p>
            <a:pPr marL="609600" indent="-609600">
              <a:buClr>
                <a:schemeClr val="bg1"/>
              </a:buClr>
              <a:buFont typeface="Wingdings" panose="05000000000000000000" pitchFamily="2" charset="2"/>
              <a:buAutoNum type="arabicPeriod"/>
            </a:pPr>
            <a:r>
              <a:rPr lang="en-US" altLang="en-US" sz="2400" dirty="0"/>
              <a:t>Use Common Character Formatting Elements.</a:t>
            </a:r>
          </a:p>
          <a:p>
            <a:pPr marL="609600" indent="-609600">
              <a:buClr>
                <a:schemeClr val="bg1"/>
              </a:buClr>
              <a:buFont typeface="Wingdings" panose="05000000000000000000" pitchFamily="2" charset="2"/>
              <a:buAutoNum type="arabicPeriod"/>
            </a:pPr>
            <a:r>
              <a:rPr lang="en-US" altLang="en-US" sz="2400" dirty="0"/>
              <a:t>Align your text.</a:t>
            </a:r>
          </a:p>
          <a:p>
            <a:pPr marL="609600" indent="-609600">
              <a:buClr>
                <a:schemeClr val="bg1"/>
              </a:buClr>
              <a:buFont typeface="Wingdings" panose="05000000000000000000" pitchFamily="2" charset="2"/>
              <a:buAutoNum type="arabicPeriod"/>
            </a:pPr>
            <a:r>
              <a:rPr lang="en-US" altLang="en-US" sz="2400" dirty="0"/>
              <a:t>Add special characters.</a:t>
            </a:r>
          </a:p>
          <a:p>
            <a:pPr marL="609600" indent="-609600">
              <a:buClr>
                <a:schemeClr val="bg1"/>
              </a:buClr>
              <a:buFont typeface="Wingdings" panose="05000000000000000000" pitchFamily="2" charset="2"/>
              <a:buAutoNum type="arabicPeriod"/>
            </a:pPr>
            <a:r>
              <a:rPr lang="en-US" altLang="en-US" sz="2400" dirty="0"/>
              <a:t>Use other character formatting elements.</a:t>
            </a:r>
          </a:p>
          <a:p>
            <a:pPr marL="609600" indent="-609600">
              <a:buClr>
                <a:schemeClr val="bg1"/>
              </a:buClr>
              <a:buNone/>
            </a:pPr>
            <a:endParaRPr lang="en-US" altLang="en-US" sz="2400" dirty="0"/>
          </a:p>
          <a:p>
            <a:pPr marL="609600" indent="-609600">
              <a:buClr>
                <a:schemeClr val="bg1"/>
              </a:buClr>
              <a:buNone/>
            </a:pPr>
            <a:endParaRPr lang="en-US" altLang="en-US" sz="2400" dirty="0"/>
          </a:p>
          <a:p>
            <a:pPr marL="609600" indent="-609600">
              <a:buClr>
                <a:schemeClr val="bg1"/>
              </a:buClr>
              <a:buNone/>
            </a:pPr>
            <a:endParaRPr lang="en-US" altLang="en-US" dirty="0"/>
          </a:p>
        </p:txBody>
      </p:sp>
      <p:sp>
        <p:nvSpPr>
          <p:cNvPr id="5" name="Title 4">
            <a:extLst>
              <a:ext uri="{FF2B5EF4-FFF2-40B4-BE49-F238E27FC236}">
                <a16:creationId xmlns:a16="http://schemas.microsoft.com/office/drawing/2014/main" id="{F6A192D6-9BD5-4F55-8947-88420C293F2C}"/>
              </a:ext>
            </a:extLst>
          </p:cNvPr>
          <p:cNvSpPr>
            <a:spLocks noGrp="1"/>
          </p:cNvSpPr>
          <p:nvPr>
            <p:ph type="title"/>
          </p:nvPr>
        </p:nvSpPr>
        <p:spPr/>
        <p:txBody>
          <a:bodyPr/>
          <a:lstStyle/>
          <a:p>
            <a:r>
              <a:rPr lang="en-US" sz="4400" dirty="0"/>
              <a:t>Character Formatting</a:t>
            </a:r>
          </a:p>
        </p:txBody>
      </p:sp>
    </p:spTree>
    <p:extLst>
      <p:ext uri="{BB962C8B-B14F-4D97-AF65-F5344CB8AC3E}">
        <p14:creationId xmlns:p14="http://schemas.microsoft.com/office/powerpoint/2010/main" val="244105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44D281-F05D-4074-94CB-5C49B40715C9}"/>
              </a:ext>
            </a:extLst>
          </p:cNvPr>
          <p:cNvSpPr>
            <a:spLocks noGrp="1"/>
          </p:cNvSpPr>
          <p:nvPr>
            <p:ph type="sldNum" sz="quarter" idx="12"/>
          </p:nvPr>
        </p:nvSpPr>
        <p:spPr/>
        <p:txBody>
          <a:bodyPr/>
          <a:lstStyle/>
          <a:p>
            <a:fld id="{5184CD39-B7B2-44A2-94C6-E708212837AB}" type="slidenum">
              <a:rPr lang="ar-SA" altLang="en-US"/>
              <a:pPr/>
              <a:t>41</a:t>
            </a:fld>
            <a:endParaRPr lang="en-US" altLang="en-US"/>
          </a:p>
        </p:txBody>
      </p:sp>
      <p:sp>
        <p:nvSpPr>
          <p:cNvPr id="39939" name="Rectangle 3">
            <a:extLst>
              <a:ext uri="{FF2B5EF4-FFF2-40B4-BE49-F238E27FC236}">
                <a16:creationId xmlns:a16="http://schemas.microsoft.com/office/drawing/2014/main" id="{640C303B-CCE2-4D99-8128-93254DB78C01}"/>
              </a:ext>
            </a:extLst>
          </p:cNvPr>
          <p:cNvSpPr>
            <a:spLocks noGrp="1" noChangeArrowheads="1"/>
          </p:cNvSpPr>
          <p:nvPr>
            <p:ph type="body" idx="1"/>
          </p:nvPr>
        </p:nvSpPr>
        <p:spPr>
          <a:xfrm>
            <a:off x="274320" y="1371600"/>
            <a:ext cx="11521440" cy="4892040"/>
          </a:xfrm>
          <a:solidFill>
            <a:schemeClr val="bg1"/>
          </a:solidFill>
        </p:spPr>
        <p:txBody>
          <a:bodyPr/>
          <a:lstStyle/>
          <a:p>
            <a:pPr>
              <a:buClrTx/>
            </a:pPr>
            <a:r>
              <a:rPr lang="en-US" altLang="en-US" sz="2400" b="1" dirty="0">
                <a:solidFill>
                  <a:srgbClr val="000000"/>
                </a:solidFill>
              </a:rPr>
              <a:t>&lt;FONT SIZE=“+2”&gt;</a:t>
            </a:r>
            <a:r>
              <a:rPr lang="en-US" altLang="en-US" sz="2400" dirty="0">
                <a:solidFill>
                  <a:srgbClr val="000000"/>
                </a:solidFill>
              </a:rPr>
              <a:t> Two sizes bigger</a:t>
            </a:r>
            <a:r>
              <a:rPr lang="en-US" altLang="en-US" sz="2400" b="1" dirty="0">
                <a:solidFill>
                  <a:srgbClr val="000000"/>
                </a:solidFill>
              </a:rPr>
              <a:t>&lt;/FONT&gt;</a:t>
            </a:r>
          </a:p>
          <a:p>
            <a:pPr>
              <a:buClrTx/>
            </a:pPr>
            <a:r>
              <a:rPr lang="en-US" altLang="en-US" sz="2400" dirty="0">
                <a:solidFill>
                  <a:srgbClr val="000000"/>
                </a:solidFill>
              </a:rPr>
              <a:t>The size attribute can be set as an absolute value from 1 to 7 or as a relative value using the “+” or “-” sign. Normal text size is 3 (from -2 to +4).</a:t>
            </a:r>
          </a:p>
          <a:p>
            <a:pPr>
              <a:buClrTx/>
            </a:pPr>
            <a:r>
              <a:rPr lang="en-US" altLang="en-US" sz="2400" b="1" dirty="0">
                <a:solidFill>
                  <a:srgbClr val="000000"/>
                </a:solidFill>
              </a:rPr>
              <a:t>&lt;B&gt; Bold &lt;/B&gt;         </a:t>
            </a:r>
          </a:p>
          <a:p>
            <a:pPr>
              <a:buClrTx/>
            </a:pPr>
            <a:r>
              <a:rPr lang="en-US" altLang="en-US" sz="2400" b="1" dirty="0">
                <a:solidFill>
                  <a:srgbClr val="000000"/>
                </a:solidFill>
              </a:rPr>
              <a:t> &lt;I&gt; </a:t>
            </a:r>
            <a:r>
              <a:rPr lang="en-US" altLang="en-US" sz="2400" b="1" i="1" dirty="0">
                <a:solidFill>
                  <a:srgbClr val="000000"/>
                </a:solidFill>
              </a:rPr>
              <a:t>Italic</a:t>
            </a:r>
            <a:r>
              <a:rPr lang="en-US" altLang="en-US" sz="2400" b="1" dirty="0">
                <a:solidFill>
                  <a:srgbClr val="000000"/>
                </a:solidFill>
              </a:rPr>
              <a:t> &lt;/I&gt;</a:t>
            </a:r>
          </a:p>
          <a:p>
            <a:pPr>
              <a:buClrTx/>
            </a:pPr>
            <a:r>
              <a:rPr lang="en-US" altLang="en-US" sz="2400" b="1" dirty="0">
                <a:solidFill>
                  <a:srgbClr val="000000"/>
                </a:solidFill>
              </a:rPr>
              <a:t>&lt;U&gt;</a:t>
            </a:r>
            <a:r>
              <a:rPr lang="en-US" altLang="en-US" sz="2400" b="1" u="sng" dirty="0">
                <a:solidFill>
                  <a:srgbClr val="000000"/>
                </a:solidFill>
              </a:rPr>
              <a:t> Underline </a:t>
            </a:r>
            <a:r>
              <a:rPr lang="en-US" altLang="en-US" sz="2400" b="1" dirty="0">
                <a:solidFill>
                  <a:srgbClr val="000000"/>
                </a:solidFill>
              </a:rPr>
              <a:t>&lt;/U&gt;</a:t>
            </a:r>
          </a:p>
          <a:p>
            <a:pPr>
              <a:buClrTx/>
            </a:pPr>
            <a:r>
              <a:rPr lang="en-US" altLang="en-US" sz="2400" dirty="0">
                <a:solidFill>
                  <a:srgbClr val="000000"/>
                </a:solidFill>
              </a:rPr>
              <a:t>Color = “#RRGGBB” The COLOR attribute of the FONT element. E.g., </a:t>
            </a:r>
            <a:r>
              <a:rPr lang="en-US" altLang="en-US" sz="2400" b="1" dirty="0">
                <a:solidFill>
                  <a:srgbClr val="000000"/>
                </a:solidFill>
              </a:rPr>
              <a:t>&lt;FONT COLOR=“#RRGGBB”&gt;this text has color&lt;/FONT&gt;</a:t>
            </a:r>
          </a:p>
          <a:p>
            <a:pPr>
              <a:buClrTx/>
            </a:pPr>
            <a:r>
              <a:rPr lang="en-US" altLang="en-US" sz="2400" b="1" dirty="0">
                <a:solidFill>
                  <a:srgbClr val="000000"/>
                </a:solidFill>
              </a:rPr>
              <a:t>&lt;PRE&gt; Preformatted &lt;/PRE&gt;</a:t>
            </a:r>
            <a:r>
              <a:rPr lang="en-US" altLang="en-US" sz="2400" dirty="0">
                <a:solidFill>
                  <a:srgbClr val="000000"/>
                </a:solidFill>
              </a:rPr>
              <a:t> Text enclosed by PRE tags is displayed in a mono-spaced font. Spaces and line breaks are supported without additional elements or special characters.</a:t>
            </a:r>
          </a:p>
        </p:txBody>
      </p:sp>
      <p:sp>
        <p:nvSpPr>
          <p:cNvPr id="3" name="Title 2">
            <a:extLst>
              <a:ext uri="{FF2B5EF4-FFF2-40B4-BE49-F238E27FC236}">
                <a16:creationId xmlns:a16="http://schemas.microsoft.com/office/drawing/2014/main" id="{E516FBA4-E4D8-4C22-984F-8DE8392E87CC}"/>
              </a:ext>
            </a:extLst>
          </p:cNvPr>
          <p:cNvSpPr>
            <a:spLocks noGrp="1"/>
          </p:cNvSpPr>
          <p:nvPr>
            <p:ph type="title"/>
          </p:nvPr>
        </p:nvSpPr>
        <p:spPr/>
        <p:txBody>
          <a:bodyPr/>
          <a:lstStyle/>
          <a:p>
            <a:r>
              <a:rPr lang="en-US" altLang="en-US" sz="4400" dirty="0">
                <a:solidFill>
                  <a:srgbClr val="000000"/>
                </a:solidFill>
              </a:rPr>
              <a:t>Bold, Italic and other Character Formatting Elements</a:t>
            </a:r>
            <a:endParaRPr lang="en-US" sz="4400" dirty="0">
              <a:solidFill>
                <a:srgbClr val="000000"/>
              </a:solidFill>
            </a:endParaRPr>
          </a:p>
        </p:txBody>
      </p:sp>
    </p:spTree>
    <p:extLst>
      <p:ext uri="{BB962C8B-B14F-4D97-AF65-F5344CB8AC3E}">
        <p14:creationId xmlns:p14="http://schemas.microsoft.com/office/powerpoint/2010/main" val="395826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0CEBAF-DF36-4CA8-A970-40BE9F6EC288}"/>
              </a:ext>
            </a:extLst>
          </p:cNvPr>
          <p:cNvSpPr>
            <a:spLocks noGrp="1"/>
          </p:cNvSpPr>
          <p:nvPr>
            <p:ph type="sldNum" sz="quarter" idx="12"/>
          </p:nvPr>
        </p:nvSpPr>
        <p:spPr/>
        <p:txBody>
          <a:bodyPr/>
          <a:lstStyle/>
          <a:p>
            <a:fld id="{8A1207B8-1F6F-49C0-8184-E7D807DC695B}" type="slidenum">
              <a:rPr lang="ar-SA" altLang="en-US"/>
              <a:pPr/>
              <a:t>42</a:t>
            </a:fld>
            <a:endParaRPr lang="en-US" altLang="en-US"/>
          </a:p>
        </p:txBody>
      </p:sp>
      <p:sp>
        <p:nvSpPr>
          <p:cNvPr id="40963" name="Rectangle 3">
            <a:extLst>
              <a:ext uri="{FF2B5EF4-FFF2-40B4-BE49-F238E27FC236}">
                <a16:creationId xmlns:a16="http://schemas.microsoft.com/office/drawing/2014/main" id="{A504B7FE-4A94-46C3-8F74-4FEF458708E3}"/>
              </a:ext>
            </a:extLst>
          </p:cNvPr>
          <p:cNvSpPr>
            <a:spLocks noGrp="1" noChangeArrowheads="1"/>
          </p:cNvSpPr>
          <p:nvPr>
            <p:ph type="body" idx="1"/>
          </p:nvPr>
        </p:nvSpPr>
        <p:spPr>
          <a:xfrm>
            <a:off x="259081" y="1752601"/>
            <a:ext cx="11550336" cy="4525963"/>
          </a:xfrm>
          <a:solidFill>
            <a:schemeClr val="bg1"/>
          </a:solidFill>
        </p:spPr>
        <p:txBody>
          <a:bodyPr/>
          <a:lstStyle/>
          <a:p>
            <a:pPr>
              <a:lnSpc>
                <a:spcPct val="80000"/>
              </a:lnSpc>
              <a:buClrTx/>
            </a:pPr>
            <a:r>
              <a:rPr lang="en-US" altLang="en-US" b="1" dirty="0">
                <a:solidFill>
                  <a:srgbClr val="000000"/>
                </a:solidFill>
              </a:rPr>
              <a:t>&lt;EM&gt; </a:t>
            </a:r>
            <a:r>
              <a:rPr lang="en-US" altLang="en-US" b="1" i="1" dirty="0">
                <a:solidFill>
                  <a:srgbClr val="000000"/>
                </a:solidFill>
              </a:rPr>
              <a:t>Emphasis</a:t>
            </a:r>
            <a:r>
              <a:rPr lang="en-US" altLang="en-US" b="1" dirty="0">
                <a:solidFill>
                  <a:srgbClr val="000000"/>
                </a:solidFill>
              </a:rPr>
              <a:t> &lt;/EM&gt;</a:t>
            </a:r>
            <a:r>
              <a:rPr lang="en-US" altLang="en-US" dirty="0">
                <a:solidFill>
                  <a:srgbClr val="000000"/>
                </a:solidFill>
              </a:rPr>
              <a:t> Browsers usually display this as italics.</a:t>
            </a:r>
          </a:p>
          <a:p>
            <a:pPr>
              <a:lnSpc>
                <a:spcPct val="80000"/>
              </a:lnSpc>
              <a:buClrTx/>
            </a:pPr>
            <a:r>
              <a:rPr lang="en-US" altLang="en-US" b="1" dirty="0">
                <a:solidFill>
                  <a:srgbClr val="000000"/>
                </a:solidFill>
              </a:rPr>
              <a:t>&lt;STRONG&gt; STRONG &lt;/STRONG&gt;</a:t>
            </a:r>
            <a:r>
              <a:rPr lang="en-US" altLang="en-US" dirty="0">
                <a:solidFill>
                  <a:srgbClr val="000000"/>
                </a:solidFill>
              </a:rPr>
              <a:t> Browsers display this as bold.</a:t>
            </a:r>
          </a:p>
          <a:p>
            <a:pPr>
              <a:lnSpc>
                <a:spcPct val="80000"/>
              </a:lnSpc>
              <a:buClrTx/>
            </a:pPr>
            <a:r>
              <a:rPr lang="en-US" altLang="en-US" b="1" dirty="0">
                <a:solidFill>
                  <a:srgbClr val="000000"/>
                </a:solidFill>
              </a:rPr>
              <a:t>&lt;TT&gt; TELETYPE &lt;/TT&gt;</a:t>
            </a:r>
            <a:r>
              <a:rPr lang="en-US" altLang="en-US" dirty="0">
                <a:solidFill>
                  <a:srgbClr val="000000"/>
                </a:solidFill>
              </a:rPr>
              <a:t> Text is displayed in a mono-spaced font. A typewriter text, e.g. fixed-width font. </a:t>
            </a:r>
          </a:p>
          <a:p>
            <a:pPr>
              <a:lnSpc>
                <a:spcPct val="80000"/>
              </a:lnSpc>
              <a:buClrTx/>
            </a:pPr>
            <a:r>
              <a:rPr lang="en-US" altLang="en-US" b="1" dirty="0">
                <a:solidFill>
                  <a:srgbClr val="000000"/>
                </a:solidFill>
              </a:rPr>
              <a:t>&lt;CITE&gt; Citation &lt;/CITE&gt;</a:t>
            </a:r>
            <a:r>
              <a:rPr lang="en-US" altLang="en-US" dirty="0">
                <a:solidFill>
                  <a:srgbClr val="000000"/>
                </a:solidFill>
              </a:rPr>
              <a:t> represents a document citation (</a:t>
            </a:r>
            <a:r>
              <a:rPr lang="en-US" altLang="en-US" b="1" dirty="0">
                <a:solidFill>
                  <a:srgbClr val="000000"/>
                </a:solidFill>
              </a:rPr>
              <a:t>italics</a:t>
            </a:r>
            <a:r>
              <a:rPr lang="en-US" altLang="en-US" dirty="0">
                <a:solidFill>
                  <a:srgbClr val="000000"/>
                </a:solidFill>
              </a:rPr>
              <a:t>). </a:t>
            </a:r>
            <a:r>
              <a:rPr lang="en-US" altLang="en-US" b="1" dirty="0">
                <a:solidFill>
                  <a:srgbClr val="000000"/>
                </a:solidFill>
              </a:rPr>
              <a:t>For titles of books, films, etc. Typically displayed in italics. (</a:t>
            </a:r>
            <a:r>
              <a:rPr lang="en-US" altLang="en-US" b="1" i="1" dirty="0">
                <a:solidFill>
                  <a:srgbClr val="000000"/>
                </a:solidFill>
              </a:rPr>
              <a:t>A Beginner's Guide to HTML</a:t>
            </a:r>
            <a:r>
              <a:rPr lang="en-US" altLang="en-US" b="1" dirty="0">
                <a:solidFill>
                  <a:srgbClr val="000000"/>
                </a:solidFill>
              </a:rPr>
              <a:t>) </a:t>
            </a:r>
          </a:p>
          <a:p>
            <a:pPr>
              <a:lnSpc>
                <a:spcPct val="80000"/>
              </a:lnSpc>
              <a:buClr>
                <a:schemeClr val="bg1"/>
              </a:buClr>
              <a:buFont typeface="Wingdings" panose="05000000000000000000" pitchFamily="2" charset="2"/>
              <a:buNone/>
            </a:pPr>
            <a:r>
              <a:rPr lang="en-US" altLang="en-US" b="1" dirty="0">
                <a:solidFill>
                  <a:schemeClr val="hlink"/>
                </a:solidFill>
              </a:rPr>
              <a:t>     </a:t>
            </a:r>
          </a:p>
        </p:txBody>
      </p:sp>
      <p:sp>
        <p:nvSpPr>
          <p:cNvPr id="5" name="Title 2">
            <a:extLst>
              <a:ext uri="{FF2B5EF4-FFF2-40B4-BE49-F238E27FC236}">
                <a16:creationId xmlns:a16="http://schemas.microsoft.com/office/drawing/2014/main" id="{5EA90ED8-0DB1-4098-8F2A-C34039290E16}"/>
              </a:ext>
            </a:extLst>
          </p:cNvPr>
          <p:cNvSpPr txBox="1">
            <a:spLocks/>
          </p:cNvSpPr>
          <p:nvPr/>
        </p:nvSpPr>
        <p:spPr>
          <a:xfrm>
            <a:off x="684218" y="558801"/>
            <a:ext cx="11125199" cy="889000"/>
          </a:xfrm>
          <a:prstGeom prst="rect">
            <a:avLst/>
          </a:prstGeom>
        </p:spPr>
        <p:txBody>
          <a:bodyPr vert="horz" lIns="0" tIns="0" rIns="0" bIns="0" rtlCol="0" anchor="b">
            <a:noAutofit/>
          </a:bodyPr>
          <a:lstStyle>
            <a:lvl1pPr algn="l" defTabSz="914361" rtl="0" eaLnBrk="1" latinLnBrk="0" hangingPunct="1">
              <a:lnSpc>
                <a:spcPct val="80000"/>
              </a:lnSpc>
              <a:spcBef>
                <a:spcPct val="0"/>
              </a:spcBef>
              <a:buNone/>
              <a:defRPr sz="3600" kern="1200">
                <a:solidFill>
                  <a:schemeClr val="tx1"/>
                </a:solidFill>
                <a:latin typeface="+mj-lt"/>
                <a:ea typeface="+mj-ea"/>
                <a:cs typeface="+mj-cs"/>
              </a:defRPr>
            </a:lvl1pPr>
          </a:lstStyle>
          <a:p>
            <a:r>
              <a:rPr lang="en-US" altLang="en-US" sz="4400" dirty="0">
                <a:solidFill>
                  <a:srgbClr val="000000"/>
                </a:solidFill>
              </a:rPr>
              <a:t>Bold, Italic and other Character Formatting Elements</a:t>
            </a:r>
            <a:endParaRPr lang="en-US" sz="4400" dirty="0">
              <a:solidFill>
                <a:srgbClr val="000000"/>
              </a:solidFill>
            </a:endParaRPr>
          </a:p>
        </p:txBody>
      </p:sp>
    </p:spTree>
    <p:extLst>
      <p:ext uri="{BB962C8B-B14F-4D97-AF65-F5344CB8AC3E}">
        <p14:creationId xmlns:p14="http://schemas.microsoft.com/office/powerpoint/2010/main" val="281334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25C7BA6-77AB-4F51-921B-890FB118FD85}"/>
              </a:ext>
            </a:extLst>
          </p:cNvPr>
          <p:cNvSpPr>
            <a:spLocks noGrp="1"/>
          </p:cNvSpPr>
          <p:nvPr>
            <p:ph type="sldNum" sz="quarter" idx="12"/>
          </p:nvPr>
        </p:nvSpPr>
        <p:spPr/>
        <p:txBody>
          <a:bodyPr/>
          <a:lstStyle/>
          <a:p>
            <a:fld id="{B49389ED-EACC-41FC-889C-5AA8327986FD}" type="slidenum">
              <a:rPr lang="ar-SA" altLang="en-US"/>
              <a:pPr/>
              <a:t>43</a:t>
            </a:fld>
            <a:endParaRPr lang="en-US" altLang="en-US"/>
          </a:p>
        </p:txBody>
      </p:sp>
      <p:sp>
        <p:nvSpPr>
          <p:cNvPr id="41987" name="Rectangle 3">
            <a:extLst>
              <a:ext uri="{FF2B5EF4-FFF2-40B4-BE49-F238E27FC236}">
                <a16:creationId xmlns:a16="http://schemas.microsoft.com/office/drawing/2014/main" id="{D13FF9C2-A208-4904-B357-28190D07990A}"/>
              </a:ext>
            </a:extLst>
          </p:cNvPr>
          <p:cNvSpPr>
            <a:spLocks noGrp="1" noChangeArrowheads="1"/>
          </p:cNvSpPr>
          <p:nvPr>
            <p:ph type="body" sz="half" idx="1"/>
          </p:nvPr>
        </p:nvSpPr>
        <p:spPr>
          <a:xfrm>
            <a:off x="487680" y="1580311"/>
            <a:ext cx="5273040" cy="4525963"/>
          </a:xfrm>
          <a:solidFill>
            <a:schemeClr val="bg1"/>
          </a:solidFill>
        </p:spPr>
        <p:txBody>
          <a:bodyPr/>
          <a:lstStyle/>
          <a:p>
            <a:pPr>
              <a:lnSpc>
                <a:spcPct val="90000"/>
              </a:lnSpc>
              <a:buFontTx/>
              <a:buNone/>
            </a:pPr>
            <a:r>
              <a:rPr lang="en-US" altLang="en-US" sz="2400" dirty="0"/>
              <a:t>&lt;P&gt; &lt;FONT SIZE=“+1”&gt; One Size Larger &lt;/FONT&gt; - Normal –</a:t>
            </a:r>
          </a:p>
          <a:p>
            <a:pPr>
              <a:lnSpc>
                <a:spcPct val="90000"/>
              </a:lnSpc>
              <a:buFontTx/>
              <a:buNone/>
            </a:pPr>
            <a:r>
              <a:rPr lang="en-US" altLang="en-US" sz="2400" dirty="0"/>
              <a:t>&lt;FONT SIZE=“-1”&gt; One Size Smaller &lt;/FONT&gt; &lt;BR&gt;</a:t>
            </a:r>
          </a:p>
          <a:p>
            <a:pPr>
              <a:lnSpc>
                <a:spcPct val="90000"/>
              </a:lnSpc>
              <a:buFontTx/>
              <a:buNone/>
            </a:pPr>
            <a:r>
              <a:rPr lang="en-US" altLang="en-US" sz="2400" dirty="0"/>
              <a:t>&lt;B&gt; Bold&lt;/B&gt; - &lt;I&gt; italics&lt;/I&gt; - &lt;U&gt; Underlined &lt;/U&gt; -</a:t>
            </a:r>
          </a:p>
          <a:p>
            <a:pPr>
              <a:lnSpc>
                <a:spcPct val="90000"/>
              </a:lnSpc>
              <a:buFontTx/>
              <a:buNone/>
            </a:pPr>
            <a:r>
              <a:rPr lang="en-US" altLang="en-US" sz="2400" dirty="0"/>
              <a:t>&lt;FONT COLOR=“#FF0000”&gt; Colored &lt;/FONT&gt; &lt;BR&gt;</a:t>
            </a:r>
          </a:p>
          <a:p>
            <a:pPr>
              <a:lnSpc>
                <a:spcPct val="90000"/>
              </a:lnSpc>
              <a:buFontTx/>
              <a:buNone/>
            </a:pPr>
            <a:r>
              <a:rPr lang="en-US" altLang="en-US" sz="2400" dirty="0"/>
              <a:t>&lt;EM&gt; Emphasized&lt;/EM&gt; - &lt;STRONG&gt; Strong &lt;/STRONG&gt; - &lt;TT&gt; Tele Type &lt;/TT&gt; &lt;BR&gt;</a:t>
            </a:r>
          </a:p>
          <a:p>
            <a:pPr>
              <a:lnSpc>
                <a:spcPct val="90000"/>
              </a:lnSpc>
              <a:buFontTx/>
              <a:buNone/>
            </a:pPr>
            <a:endParaRPr lang="en-US" altLang="en-US" sz="2000" dirty="0"/>
          </a:p>
        </p:txBody>
      </p:sp>
      <p:sp>
        <p:nvSpPr>
          <p:cNvPr id="41988" name="Rectangle 4">
            <a:extLst>
              <a:ext uri="{FF2B5EF4-FFF2-40B4-BE49-F238E27FC236}">
                <a16:creationId xmlns:a16="http://schemas.microsoft.com/office/drawing/2014/main" id="{0B254A9C-8B8C-46AA-9A3A-37A23B594D23}"/>
              </a:ext>
            </a:extLst>
          </p:cNvPr>
          <p:cNvSpPr>
            <a:spLocks noGrp="1" noChangeArrowheads="1"/>
          </p:cNvSpPr>
          <p:nvPr>
            <p:ph type="body" sz="half" idx="2"/>
          </p:nvPr>
        </p:nvSpPr>
        <p:spPr>
          <a:xfrm>
            <a:off x="7306663" y="1599772"/>
            <a:ext cx="4033838" cy="4525963"/>
          </a:xfrm>
        </p:spPr>
        <p:txBody>
          <a:bodyPr/>
          <a:lstStyle/>
          <a:p>
            <a:pPr>
              <a:lnSpc>
                <a:spcPct val="90000"/>
              </a:lnSpc>
              <a:buFontTx/>
              <a:buNone/>
            </a:pPr>
            <a:r>
              <a:rPr lang="en-US" altLang="en-US" sz="2000" dirty="0">
                <a:solidFill>
                  <a:srgbClr val="000000"/>
                </a:solidFill>
              </a:rPr>
              <a:t>One Size Larger - Normal – One Size Smaller </a:t>
            </a:r>
            <a:br>
              <a:rPr lang="en-US" altLang="en-US" sz="2000" dirty="0">
                <a:solidFill>
                  <a:srgbClr val="990000"/>
                </a:solidFill>
              </a:rPr>
            </a:br>
            <a:r>
              <a:rPr lang="en-US" altLang="en-US" sz="2000" b="1" dirty="0">
                <a:solidFill>
                  <a:srgbClr val="000000"/>
                </a:solidFill>
              </a:rPr>
              <a:t>Bold</a:t>
            </a:r>
            <a:r>
              <a:rPr lang="en-US" altLang="en-US" sz="2000" dirty="0">
                <a:solidFill>
                  <a:srgbClr val="000000"/>
                </a:solidFill>
              </a:rPr>
              <a:t> - </a:t>
            </a:r>
            <a:r>
              <a:rPr lang="en-US" altLang="en-US" sz="2000" i="1" dirty="0">
                <a:solidFill>
                  <a:srgbClr val="000000"/>
                </a:solidFill>
              </a:rPr>
              <a:t>italics</a:t>
            </a:r>
            <a:r>
              <a:rPr lang="en-US" altLang="en-US" sz="2000" dirty="0">
                <a:solidFill>
                  <a:srgbClr val="000000"/>
                </a:solidFill>
              </a:rPr>
              <a:t> - </a:t>
            </a:r>
            <a:r>
              <a:rPr lang="en-US" altLang="en-US" sz="2000" u="sng" dirty="0">
                <a:solidFill>
                  <a:srgbClr val="000000"/>
                </a:solidFill>
              </a:rPr>
              <a:t>Underlined </a:t>
            </a:r>
            <a:r>
              <a:rPr lang="en-US" altLang="en-US" sz="2000" dirty="0">
                <a:solidFill>
                  <a:srgbClr val="000000"/>
                </a:solidFill>
              </a:rPr>
              <a:t>- </a:t>
            </a:r>
            <a:r>
              <a:rPr lang="en-US" altLang="en-US" sz="2000" dirty="0">
                <a:solidFill>
                  <a:srgbClr val="FF0000"/>
                </a:solidFill>
              </a:rPr>
              <a:t>Colored </a:t>
            </a:r>
            <a:br>
              <a:rPr lang="en-US" altLang="en-US" sz="2000" dirty="0">
                <a:solidFill>
                  <a:srgbClr val="990000"/>
                </a:solidFill>
              </a:rPr>
            </a:br>
            <a:r>
              <a:rPr lang="en-US" altLang="en-US" sz="2000" i="1" dirty="0">
                <a:solidFill>
                  <a:srgbClr val="000000"/>
                </a:solidFill>
              </a:rPr>
              <a:t>Emphasized</a:t>
            </a:r>
            <a:r>
              <a:rPr lang="en-US" altLang="en-US" sz="2000" dirty="0">
                <a:solidFill>
                  <a:srgbClr val="000000"/>
                </a:solidFill>
              </a:rPr>
              <a:t> - </a:t>
            </a:r>
            <a:r>
              <a:rPr lang="en-US" altLang="en-US" sz="2000" b="1" dirty="0">
                <a:solidFill>
                  <a:srgbClr val="000000"/>
                </a:solidFill>
              </a:rPr>
              <a:t>Strong </a:t>
            </a:r>
            <a:r>
              <a:rPr lang="en-US" altLang="en-US" sz="2000" dirty="0">
                <a:solidFill>
                  <a:srgbClr val="000000"/>
                </a:solidFill>
              </a:rPr>
              <a:t>- Tele Type </a:t>
            </a:r>
            <a:br>
              <a:rPr lang="en-US" altLang="en-US" sz="2000" dirty="0">
                <a:solidFill>
                  <a:srgbClr val="990000"/>
                </a:solidFill>
              </a:rPr>
            </a:br>
            <a:endParaRPr lang="en-US" altLang="en-US" sz="2000" dirty="0">
              <a:solidFill>
                <a:srgbClr val="990000"/>
              </a:solidFill>
            </a:endParaRPr>
          </a:p>
        </p:txBody>
      </p:sp>
      <p:sp>
        <p:nvSpPr>
          <p:cNvPr id="6" name="Title 2">
            <a:extLst>
              <a:ext uri="{FF2B5EF4-FFF2-40B4-BE49-F238E27FC236}">
                <a16:creationId xmlns:a16="http://schemas.microsoft.com/office/drawing/2014/main" id="{4DA60917-B80C-4AEA-A6D6-900F6F8F0B27}"/>
              </a:ext>
            </a:extLst>
          </p:cNvPr>
          <p:cNvSpPr txBox="1">
            <a:spLocks/>
          </p:cNvSpPr>
          <p:nvPr/>
        </p:nvSpPr>
        <p:spPr>
          <a:xfrm>
            <a:off x="745178" y="280259"/>
            <a:ext cx="11125199" cy="889000"/>
          </a:xfrm>
          <a:prstGeom prst="rect">
            <a:avLst/>
          </a:prstGeom>
        </p:spPr>
        <p:txBody>
          <a:bodyPr vert="horz" lIns="0" tIns="0" rIns="0" bIns="0" rtlCol="0" anchor="b">
            <a:noAutofit/>
          </a:bodyPr>
          <a:lstStyle>
            <a:lvl1pPr algn="l" defTabSz="914361" rtl="0" eaLnBrk="1" latinLnBrk="0" hangingPunct="1">
              <a:lnSpc>
                <a:spcPct val="80000"/>
              </a:lnSpc>
              <a:spcBef>
                <a:spcPct val="0"/>
              </a:spcBef>
              <a:buNone/>
              <a:defRPr sz="3600" kern="1200">
                <a:solidFill>
                  <a:schemeClr val="tx1"/>
                </a:solidFill>
                <a:latin typeface="+mj-lt"/>
                <a:ea typeface="+mj-ea"/>
                <a:cs typeface="+mj-cs"/>
              </a:defRPr>
            </a:lvl1pPr>
          </a:lstStyle>
          <a:p>
            <a:r>
              <a:rPr lang="en-US" altLang="en-US" sz="4400" dirty="0">
                <a:solidFill>
                  <a:srgbClr val="000000"/>
                </a:solidFill>
              </a:rPr>
              <a:t>Bold, Italic and other Character Formatting Elements</a:t>
            </a:r>
            <a:endParaRPr lang="en-US" sz="4400" dirty="0">
              <a:solidFill>
                <a:srgbClr val="000000"/>
              </a:solidFill>
            </a:endParaRPr>
          </a:p>
        </p:txBody>
      </p:sp>
    </p:spTree>
    <p:extLst>
      <p:ext uri="{BB962C8B-B14F-4D97-AF65-F5344CB8AC3E}">
        <p14:creationId xmlns:p14="http://schemas.microsoft.com/office/powerpoint/2010/main" val="213416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AC392C1-FD6E-46AA-9352-829E3C625F0A}"/>
              </a:ext>
            </a:extLst>
          </p:cNvPr>
          <p:cNvSpPr>
            <a:spLocks noGrp="1"/>
          </p:cNvSpPr>
          <p:nvPr>
            <p:ph type="sldNum" sz="quarter" idx="12"/>
          </p:nvPr>
        </p:nvSpPr>
        <p:spPr/>
        <p:txBody>
          <a:bodyPr/>
          <a:lstStyle/>
          <a:p>
            <a:fld id="{F2CD80DC-2B08-4C6A-BC2C-368F2DDEACDD}" type="slidenum">
              <a:rPr lang="ar-SA" altLang="en-US"/>
              <a:pPr/>
              <a:t>44</a:t>
            </a:fld>
            <a:endParaRPr lang="en-US" altLang="en-US"/>
          </a:p>
        </p:txBody>
      </p:sp>
      <p:sp>
        <p:nvSpPr>
          <p:cNvPr id="43011" name="Rectangle 3">
            <a:extLst>
              <a:ext uri="{FF2B5EF4-FFF2-40B4-BE49-F238E27FC236}">
                <a16:creationId xmlns:a16="http://schemas.microsoft.com/office/drawing/2014/main" id="{9F320819-1959-434D-8D27-110F057F7DD9}"/>
              </a:ext>
            </a:extLst>
          </p:cNvPr>
          <p:cNvSpPr>
            <a:spLocks noGrp="1" noChangeArrowheads="1"/>
          </p:cNvSpPr>
          <p:nvPr>
            <p:ph type="body" idx="1"/>
          </p:nvPr>
        </p:nvSpPr>
        <p:spPr>
          <a:solidFill>
            <a:schemeClr val="bg1"/>
          </a:solidFill>
        </p:spPr>
        <p:txBody>
          <a:bodyPr/>
          <a:lstStyle/>
          <a:p>
            <a:pPr>
              <a:buClrTx/>
            </a:pPr>
            <a:r>
              <a:rPr lang="en-US" altLang="en-US" dirty="0">
                <a:solidFill>
                  <a:srgbClr val="000000"/>
                </a:solidFill>
              </a:rPr>
              <a:t>Some elements have attributes for alignment (ALIGN) e.g. Headings, Paragraphs and Horizontal Rules. </a:t>
            </a:r>
          </a:p>
          <a:p>
            <a:pPr>
              <a:buClrTx/>
            </a:pPr>
            <a:r>
              <a:rPr lang="en-US" altLang="en-US" dirty="0">
                <a:solidFill>
                  <a:srgbClr val="000000"/>
                </a:solidFill>
              </a:rPr>
              <a:t>The Three alignment values are : LEFT, RIGHT, CENTER.</a:t>
            </a:r>
          </a:p>
          <a:p>
            <a:pPr>
              <a:buClrTx/>
            </a:pPr>
            <a:r>
              <a:rPr lang="en-US" altLang="en-US" dirty="0">
                <a:solidFill>
                  <a:srgbClr val="000000"/>
                </a:solidFill>
              </a:rPr>
              <a:t>&lt;CENTER&gt;&lt;/CENTER&gt; Will center elements.</a:t>
            </a:r>
          </a:p>
        </p:txBody>
      </p:sp>
      <p:sp>
        <p:nvSpPr>
          <p:cNvPr id="3" name="Title 2">
            <a:extLst>
              <a:ext uri="{FF2B5EF4-FFF2-40B4-BE49-F238E27FC236}">
                <a16:creationId xmlns:a16="http://schemas.microsoft.com/office/drawing/2014/main" id="{EB5ADA41-F364-4420-B0A1-FF689AE581B0}"/>
              </a:ext>
            </a:extLst>
          </p:cNvPr>
          <p:cNvSpPr>
            <a:spLocks noGrp="1"/>
          </p:cNvSpPr>
          <p:nvPr>
            <p:ph type="title"/>
          </p:nvPr>
        </p:nvSpPr>
        <p:spPr/>
        <p:txBody>
          <a:bodyPr/>
          <a:lstStyle/>
          <a:p>
            <a:r>
              <a:rPr lang="en-US" dirty="0"/>
              <a:t>Alignment</a:t>
            </a:r>
          </a:p>
        </p:txBody>
      </p:sp>
    </p:spTree>
    <p:extLst>
      <p:ext uri="{BB962C8B-B14F-4D97-AF65-F5344CB8AC3E}">
        <p14:creationId xmlns:p14="http://schemas.microsoft.com/office/powerpoint/2010/main" val="82353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CF5851-079A-4378-9D93-35472D1FE4E6}"/>
              </a:ext>
            </a:extLst>
          </p:cNvPr>
          <p:cNvSpPr>
            <a:spLocks noGrp="1"/>
          </p:cNvSpPr>
          <p:nvPr>
            <p:ph type="sldNum" sz="quarter" idx="12"/>
          </p:nvPr>
        </p:nvSpPr>
        <p:spPr/>
        <p:txBody>
          <a:bodyPr/>
          <a:lstStyle/>
          <a:p>
            <a:fld id="{64B474CC-6512-4D10-AAB8-F7B71C49121A}" type="slidenum">
              <a:rPr lang="ar-SA" altLang="en-US"/>
              <a:pPr/>
              <a:t>45</a:t>
            </a:fld>
            <a:endParaRPr lang="en-US" altLang="en-US"/>
          </a:p>
        </p:txBody>
      </p:sp>
      <p:sp>
        <p:nvSpPr>
          <p:cNvPr id="44035" name="Rectangle 3">
            <a:extLst>
              <a:ext uri="{FF2B5EF4-FFF2-40B4-BE49-F238E27FC236}">
                <a16:creationId xmlns:a16="http://schemas.microsoft.com/office/drawing/2014/main" id="{38B913DF-74F7-4EC5-9A94-1EE49D17F7C7}"/>
              </a:ext>
            </a:extLst>
          </p:cNvPr>
          <p:cNvSpPr>
            <a:spLocks noGrp="1" noChangeArrowheads="1"/>
          </p:cNvSpPr>
          <p:nvPr>
            <p:ph type="body" idx="1"/>
          </p:nvPr>
        </p:nvSpPr>
        <p:spPr>
          <a:xfrm>
            <a:off x="838200" y="2057401"/>
            <a:ext cx="10622280" cy="3627119"/>
          </a:xfrm>
          <a:solidFill>
            <a:schemeClr val="bg1"/>
          </a:solidFill>
        </p:spPr>
        <p:txBody>
          <a:bodyPr/>
          <a:lstStyle/>
          <a:p>
            <a:pPr>
              <a:buClr>
                <a:schemeClr val="bg1"/>
              </a:buClr>
              <a:buFont typeface="Wingdings" panose="05000000000000000000" pitchFamily="2" charset="2"/>
              <a:buChar char="§"/>
            </a:pPr>
            <a:r>
              <a:rPr lang="en-US" altLang="en-US" b="1" dirty="0">
                <a:solidFill>
                  <a:srgbClr val="000000"/>
                </a:solidFill>
              </a:rPr>
              <a:t>&lt;DIV ALIGN=“value”&gt;&lt;/DIV&gt;</a:t>
            </a:r>
            <a:r>
              <a:rPr lang="en-US" altLang="en-US" dirty="0">
                <a:solidFill>
                  <a:srgbClr val="000000"/>
                </a:solidFill>
              </a:rPr>
              <a:t> Represents a division in the document and can contain most other element type. The alignment attribute of the DIV element is well supported.</a:t>
            </a:r>
          </a:p>
          <a:p>
            <a:pPr>
              <a:buClr>
                <a:schemeClr val="bg1"/>
              </a:buClr>
              <a:buFont typeface="Wingdings" panose="05000000000000000000" pitchFamily="2" charset="2"/>
              <a:buChar char="§"/>
            </a:pPr>
            <a:r>
              <a:rPr lang="en-US" altLang="en-US" b="1" dirty="0">
                <a:solidFill>
                  <a:srgbClr val="000000"/>
                </a:solidFill>
              </a:rPr>
              <a:t>&lt;TABLE&gt;&lt;/TABLE&gt; </a:t>
            </a:r>
            <a:r>
              <a:rPr lang="en-US" altLang="en-US" dirty="0">
                <a:solidFill>
                  <a:srgbClr val="000000"/>
                </a:solidFill>
              </a:rPr>
              <a:t>Inside a TABLE, alignment can be set for each individual cell.</a:t>
            </a:r>
            <a:endParaRPr lang="en-US" altLang="en-US" b="1" dirty="0">
              <a:solidFill>
                <a:srgbClr val="000000"/>
              </a:solidFill>
            </a:endParaRPr>
          </a:p>
        </p:txBody>
      </p:sp>
      <p:sp>
        <p:nvSpPr>
          <p:cNvPr id="3" name="Title 2">
            <a:extLst>
              <a:ext uri="{FF2B5EF4-FFF2-40B4-BE49-F238E27FC236}">
                <a16:creationId xmlns:a16="http://schemas.microsoft.com/office/drawing/2014/main" id="{F1152E05-0059-4090-896B-0DC444727AF4}"/>
              </a:ext>
            </a:extLst>
          </p:cNvPr>
          <p:cNvSpPr>
            <a:spLocks noGrp="1"/>
          </p:cNvSpPr>
          <p:nvPr>
            <p:ph type="title"/>
          </p:nvPr>
        </p:nvSpPr>
        <p:spPr/>
        <p:txBody>
          <a:bodyPr/>
          <a:lstStyle/>
          <a:p>
            <a:r>
              <a:rPr lang="en-US" dirty="0"/>
              <a:t>Alignment</a:t>
            </a:r>
          </a:p>
        </p:txBody>
      </p:sp>
    </p:spTree>
    <p:extLst>
      <p:ext uri="{BB962C8B-B14F-4D97-AF65-F5344CB8AC3E}">
        <p14:creationId xmlns:p14="http://schemas.microsoft.com/office/powerpoint/2010/main" val="36116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F8EADA-B401-43AC-9FEC-3C52B9339BF3}"/>
              </a:ext>
            </a:extLst>
          </p:cNvPr>
          <p:cNvSpPr>
            <a:spLocks noGrp="1"/>
          </p:cNvSpPr>
          <p:nvPr>
            <p:ph type="sldNum" sz="quarter" idx="12"/>
          </p:nvPr>
        </p:nvSpPr>
        <p:spPr/>
        <p:txBody>
          <a:bodyPr/>
          <a:lstStyle/>
          <a:p>
            <a:fld id="{243A9EF4-6550-4CCC-A489-08D56A64DA07}" type="slidenum">
              <a:rPr lang="ar-SA" altLang="en-US"/>
              <a:pPr/>
              <a:t>46</a:t>
            </a:fld>
            <a:endParaRPr lang="en-US" altLang="en-US"/>
          </a:p>
        </p:txBody>
      </p:sp>
      <p:sp>
        <p:nvSpPr>
          <p:cNvPr id="45059" name="Rectangle 3">
            <a:extLst>
              <a:ext uri="{FF2B5EF4-FFF2-40B4-BE49-F238E27FC236}">
                <a16:creationId xmlns:a16="http://schemas.microsoft.com/office/drawing/2014/main" id="{CD8C78CC-B734-4284-92BF-94B35DFF2CF1}"/>
              </a:ext>
            </a:extLst>
          </p:cNvPr>
          <p:cNvSpPr>
            <a:spLocks noGrp="1" noChangeArrowheads="1"/>
          </p:cNvSpPr>
          <p:nvPr>
            <p:ph type="body" idx="1"/>
          </p:nvPr>
        </p:nvSpPr>
        <p:spPr>
          <a:xfrm>
            <a:off x="531818" y="1828801"/>
            <a:ext cx="11233462" cy="4069079"/>
          </a:xfrm>
          <a:solidFill>
            <a:schemeClr val="bg1"/>
          </a:solidFill>
        </p:spPr>
        <p:txBody>
          <a:bodyPr/>
          <a:lstStyle/>
          <a:p>
            <a:pPr>
              <a:buClr>
                <a:schemeClr val="bg1"/>
              </a:buClr>
              <a:buFont typeface="Wingdings" panose="05000000000000000000" pitchFamily="2" charset="2"/>
              <a:buChar char="§"/>
            </a:pPr>
            <a:r>
              <a:rPr lang="en-US" altLang="en-US" dirty="0">
                <a:solidFill>
                  <a:srgbClr val="000000"/>
                </a:solidFill>
              </a:rPr>
              <a:t>These Characters are recognized in HTML as they begin with an ampersand and end with a semi-colon e.g. </a:t>
            </a:r>
            <a:r>
              <a:rPr lang="en-US" altLang="en-US" b="1" dirty="0">
                <a:solidFill>
                  <a:srgbClr val="000000"/>
                </a:solidFill>
              </a:rPr>
              <a:t>&amp;value; </a:t>
            </a:r>
            <a:r>
              <a:rPr lang="en-US" altLang="en-US" dirty="0">
                <a:solidFill>
                  <a:srgbClr val="000000"/>
                </a:solidFill>
              </a:rPr>
              <a:t>The value will either be an entity name or a standard ASCII character number. They are called </a:t>
            </a:r>
            <a:r>
              <a:rPr lang="en-US" altLang="en-US" b="1" dirty="0">
                <a:solidFill>
                  <a:srgbClr val="000000"/>
                </a:solidFill>
              </a:rPr>
              <a:t>escape sequences</a:t>
            </a:r>
            <a:r>
              <a:rPr lang="en-US" altLang="en-US" dirty="0">
                <a:solidFill>
                  <a:srgbClr val="000000"/>
                </a:solidFill>
              </a:rPr>
              <a:t>. </a:t>
            </a:r>
          </a:p>
          <a:p>
            <a:pPr>
              <a:buClr>
                <a:schemeClr val="bg1"/>
              </a:buClr>
              <a:buFont typeface="Wingdings" panose="05000000000000000000" pitchFamily="2" charset="2"/>
              <a:buChar char="§"/>
            </a:pPr>
            <a:r>
              <a:rPr lang="en-US" altLang="en-US" dirty="0">
                <a:solidFill>
                  <a:srgbClr val="000000"/>
                </a:solidFill>
              </a:rPr>
              <a:t>The next table represents some of the more commonly used special characters. For a comprehensive listing, visit the W3C’s section on special characters at:</a:t>
            </a:r>
            <a:r>
              <a:rPr lang="en-US" altLang="en-US" sz="2400" dirty="0">
                <a:solidFill>
                  <a:srgbClr val="000000"/>
                </a:solidFill>
              </a:rPr>
              <a:t> </a:t>
            </a:r>
            <a:r>
              <a:rPr lang="en-US" altLang="en-US" sz="2000" dirty="0">
                <a:solidFill>
                  <a:srgbClr val="000000"/>
                </a:solidFill>
              </a:rPr>
              <a:t>http://www.w3.org/MarkUp/HTMLPlus/htmlplus_13.html</a:t>
            </a:r>
          </a:p>
        </p:txBody>
      </p:sp>
      <p:sp>
        <p:nvSpPr>
          <p:cNvPr id="3" name="Title 2">
            <a:extLst>
              <a:ext uri="{FF2B5EF4-FFF2-40B4-BE49-F238E27FC236}">
                <a16:creationId xmlns:a16="http://schemas.microsoft.com/office/drawing/2014/main" id="{D18A3286-C869-4770-9FD7-1370AC081C27}"/>
              </a:ext>
            </a:extLst>
          </p:cNvPr>
          <p:cNvSpPr>
            <a:spLocks noGrp="1"/>
          </p:cNvSpPr>
          <p:nvPr>
            <p:ph type="title"/>
          </p:nvPr>
        </p:nvSpPr>
        <p:spPr/>
        <p:txBody>
          <a:bodyPr/>
          <a:lstStyle/>
          <a:p>
            <a:r>
              <a:rPr lang="en-US" dirty="0"/>
              <a:t>Special Characters and Symbols</a:t>
            </a:r>
          </a:p>
        </p:txBody>
      </p:sp>
    </p:spTree>
    <p:extLst>
      <p:ext uri="{BB962C8B-B14F-4D97-AF65-F5344CB8AC3E}">
        <p14:creationId xmlns:p14="http://schemas.microsoft.com/office/powerpoint/2010/main" val="150685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a:extLst>
              <a:ext uri="{FF2B5EF4-FFF2-40B4-BE49-F238E27FC236}">
                <a16:creationId xmlns:a16="http://schemas.microsoft.com/office/drawing/2014/main" id="{44500DCB-3678-4B8A-8E12-F6793682378B}"/>
              </a:ext>
            </a:extLst>
          </p:cNvPr>
          <p:cNvSpPr>
            <a:spLocks noGrp="1"/>
          </p:cNvSpPr>
          <p:nvPr>
            <p:ph type="sldNum" sz="quarter" idx="12"/>
          </p:nvPr>
        </p:nvSpPr>
        <p:spPr/>
        <p:txBody>
          <a:bodyPr/>
          <a:lstStyle/>
          <a:p>
            <a:fld id="{27910B76-D29F-4A28-863B-6C7DE1AF5F1F}" type="slidenum">
              <a:rPr lang="ar-SA" altLang="en-US"/>
              <a:pPr/>
              <a:t>47</a:t>
            </a:fld>
            <a:endParaRPr lang="en-US" altLang="en-US"/>
          </a:p>
        </p:txBody>
      </p:sp>
      <p:graphicFrame>
        <p:nvGraphicFramePr>
          <p:cNvPr id="46144" name="Group 64">
            <a:extLst>
              <a:ext uri="{FF2B5EF4-FFF2-40B4-BE49-F238E27FC236}">
                <a16:creationId xmlns:a16="http://schemas.microsoft.com/office/drawing/2014/main" id="{4BFAF878-ED35-4E7B-A4CC-741CB35A22CD}"/>
              </a:ext>
            </a:extLst>
          </p:cNvPr>
          <p:cNvGraphicFramePr>
            <a:graphicFrameLocks noGrp="1"/>
          </p:cNvGraphicFramePr>
          <p:nvPr>
            <p:ph type="tbl" idx="1"/>
            <p:extLst>
              <p:ext uri="{D42A27DB-BD31-4B8C-83A1-F6EECF244321}">
                <p14:modId xmlns:p14="http://schemas.microsoft.com/office/powerpoint/2010/main" val="2346440228"/>
              </p:ext>
            </p:extLst>
          </p:nvPr>
        </p:nvGraphicFramePr>
        <p:xfrm>
          <a:off x="1295400" y="1004174"/>
          <a:ext cx="9677400" cy="5125876"/>
        </p:xfrm>
        <a:graphic>
          <a:graphicData uri="http://schemas.openxmlformats.org/drawingml/2006/table">
            <a:tbl>
              <a:tblPr/>
              <a:tblGrid>
                <a:gridCol w="2846844">
                  <a:extLst>
                    <a:ext uri="{9D8B030D-6E8A-4147-A177-3AD203B41FA5}">
                      <a16:colId xmlns:a16="http://schemas.microsoft.com/office/drawing/2014/main" val="1128387477"/>
                    </a:ext>
                  </a:extLst>
                </a:gridCol>
                <a:gridCol w="1991856">
                  <a:extLst>
                    <a:ext uri="{9D8B030D-6E8A-4147-A177-3AD203B41FA5}">
                      <a16:colId xmlns:a16="http://schemas.microsoft.com/office/drawing/2014/main" val="459420424"/>
                    </a:ext>
                  </a:extLst>
                </a:gridCol>
                <a:gridCol w="2867378">
                  <a:extLst>
                    <a:ext uri="{9D8B030D-6E8A-4147-A177-3AD203B41FA5}">
                      <a16:colId xmlns:a16="http://schemas.microsoft.com/office/drawing/2014/main" val="1341353111"/>
                    </a:ext>
                  </a:extLst>
                </a:gridCol>
                <a:gridCol w="1971322">
                  <a:extLst>
                    <a:ext uri="{9D8B030D-6E8A-4147-A177-3AD203B41FA5}">
                      <a16:colId xmlns:a16="http://schemas.microsoft.com/office/drawing/2014/main" val="295739749"/>
                    </a:ext>
                  </a:extLst>
                </a:gridCol>
              </a:tblGrid>
              <a:tr h="7852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00"/>
                          </a:solidFill>
                          <a:effectLst/>
                          <a:latin typeface="Arial" panose="020B0604020202020204" pitchFamily="34" charset="0"/>
                          <a:cs typeface="Arial" panose="020B0604020202020204" pitchFamily="34" charset="0"/>
                        </a:rPr>
                        <a:t>Special Character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00"/>
                          </a:solidFill>
                          <a:effectLst/>
                          <a:latin typeface="Arial" panose="020B0604020202020204" pitchFamily="34" charset="0"/>
                          <a:cs typeface="Arial" panose="020B0604020202020204" pitchFamily="34" charset="0"/>
                        </a:rPr>
                        <a:t>Entity 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00"/>
                          </a:solidFill>
                          <a:effectLst/>
                          <a:latin typeface="Arial" panose="020B0604020202020204" pitchFamily="34" charset="0"/>
                          <a:cs typeface="Arial" panose="020B0604020202020204" pitchFamily="34" charset="0"/>
                        </a:rPr>
                        <a:t>Special Character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00"/>
                          </a:solidFill>
                          <a:effectLst/>
                          <a:latin typeface="Arial" panose="020B0604020202020204" pitchFamily="34" charset="0"/>
                          <a:cs typeface="Arial" panose="020B0604020202020204" pitchFamily="34" charset="0"/>
                        </a:rPr>
                        <a:t>Entity Name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14324903"/>
                  </a:ext>
                </a:extLst>
              </a:tr>
              <a:tr h="71041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Ampersand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&amp;amp;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&amp;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Greater-than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&amp;gt;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51644584"/>
                  </a:ext>
                </a:extLst>
              </a:tr>
              <a:tr h="7630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Asterisk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&amp;lowast;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Less-than sign</a:t>
                      </a:r>
                      <a:endPar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&amp;lt;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90557037"/>
                  </a:ext>
                </a:extLst>
              </a:tr>
              <a:tr h="71041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Cent sign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&amp;cent;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Non-breaking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&amp;nbsp;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184902241"/>
                  </a:ext>
                </a:extLst>
              </a:tr>
              <a:tr h="50704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Copyright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&amp;copy;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Quotation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&amp;quot;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63790134"/>
                  </a:ext>
                </a:extLst>
              </a:tr>
              <a:tr h="7630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Fraction one qtr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&amp;frac14;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¼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Registration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&amp;reg;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60307216"/>
                  </a:ext>
                </a:extLst>
              </a:tr>
              <a:tr h="7630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Fraction one half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&amp;frac12; </a:t>
                      </a: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½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cs typeface="Arial" panose="020B0604020202020204" pitchFamily="34" charset="0"/>
                        </a:rPr>
                        <a:t>Trademark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&amp;trade; </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08668430"/>
                  </a:ext>
                </a:extLst>
              </a:tr>
            </a:tbl>
          </a:graphicData>
        </a:graphic>
      </p:graphicFrame>
      <p:sp>
        <p:nvSpPr>
          <p:cNvPr id="7" name="Title 2">
            <a:extLst>
              <a:ext uri="{FF2B5EF4-FFF2-40B4-BE49-F238E27FC236}">
                <a16:creationId xmlns:a16="http://schemas.microsoft.com/office/drawing/2014/main" id="{35CE68A3-2810-44CC-9E47-C82D642BC291}"/>
              </a:ext>
            </a:extLst>
          </p:cNvPr>
          <p:cNvSpPr>
            <a:spLocks noGrp="1"/>
          </p:cNvSpPr>
          <p:nvPr>
            <p:ph type="title"/>
          </p:nvPr>
        </p:nvSpPr>
        <p:spPr>
          <a:xfrm>
            <a:off x="454185" y="0"/>
            <a:ext cx="11125199" cy="889000"/>
          </a:xfrm>
        </p:spPr>
        <p:txBody>
          <a:bodyPr/>
          <a:lstStyle/>
          <a:p>
            <a:r>
              <a:rPr lang="en-US" dirty="0"/>
              <a:t>Special Characters and Symbols</a:t>
            </a:r>
          </a:p>
        </p:txBody>
      </p:sp>
    </p:spTree>
    <p:extLst>
      <p:ext uri="{BB962C8B-B14F-4D97-AF65-F5344CB8AC3E}">
        <p14:creationId xmlns:p14="http://schemas.microsoft.com/office/powerpoint/2010/main" val="4223812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D70C429-0BBC-490E-8292-ED23F85DA161}"/>
              </a:ext>
            </a:extLst>
          </p:cNvPr>
          <p:cNvSpPr>
            <a:spLocks noGrp="1"/>
          </p:cNvSpPr>
          <p:nvPr>
            <p:ph type="sldNum" sz="quarter" idx="12"/>
          </p:nvPr>
        </p:nvSpPr>
        <p:spPr/>
        <p:txBody>
          <a:bodyPr/>
          <a:lstStyle/>
          <a:p>
            <a:fld id="{323BC8C3-0F99-4E32-801D-8CB0570B0471}" type="slidenum">
              <a:rPr lang="ar-SA" altLang="en-US"/>
              <a:pPr/>
              <a:t>48</a:t>
            </a:fld>
            <a:endParaRPr lang="en-US" altLang="en-US"/>
          </a:p>
        </p:txBody>
      </p:sp>
      <p:sp>
        <p:nvSpPr>
          <p:cNvPr id="126979" name="Rectangle 3">
            <a:extLst>
              <a:ext uri="{FF2B5EF4-FFF2-40B4-BE49-F238E27FC236}">
                <a16:creationId xmlns:a16="http://schemas.microsoft.com/office/drawing/2014/main" id="{5B476655-EAEF-4F6C-8A70-173F3B139257}"/>
              </a:ext>
            </a:extLst>
          </p:cNvPr>
          <p:cNvSpPr>
            <a:spLocks noGrp="1" noChangeArrowheads="1"/>
          </p:cNvSpPr>
          <p:nvPr>
            <p:ph type="body" idx="1"/>
          </p:nvPr>
        </p:nvSpPr>
        <p:spPr>
          <a:xfrm>
            <a:off x="454185" y="1447800"/>
            <a:ext cx="11006295" cy="4526280"/>
          </a:xfrm>
          <a:solidFill>
            <a:schemeClr val="bg1"/>
          </a:solidFill>
        </p:spPr>
        <p:txBody>
          <a:bodyPr/>
          <a:lstStyle/>
          <a:p>
            <a:pPr>
              <a:lnSpc>
                <a:spcPct val="90000"/>
              </a:lnSpc>
            </a:pPr>
            <a:r>
              <a:rPr lang="en-US" altLang="en-US" dirty="0">
                <a:solidFill>
                  <a:srgbClr val="000000"/>
                </a:solidFill>
              </a:rPr>
              <a:t>Additional escape sequences support accented characters, such as: </a:t>
            </a:r>
          </a:p>
          <a:p>
            <a:pPr>
              <a:lnSpc>
                <a:spcPct val="90000"/>
              </a:lnSpc>
            </a:pPr>
            <a:r>
              <a:rPr lang="en-US" altLang="en-US" b="1" dirty="0">
                <a:solidFill>
                  <a:srgbClr val="000000"/>
                </a:solidFill>
              </a:rPr>
              <a:t>&amp;</a:t>
            </a:r>
            <a:r>
              <a:rPr lang="en-US" altLang="en-US" b="1" dirty="0" err="1">
                <a:solidFill>
                  <a:srgbClr val="000000"/>
                </a:solidFill>
              </a:rPr>
              <a:t>ouml</a:t>
            </a:r>
            <a:r>
              <a:rPr lang="en-US" altLang="en-US" b="1" dirty="0">
                <a:solidFill>
                  <a:srgbClr val="000000"/>
                </a:solidFill>
              </a:rPr>
              <a:t>;</a:t>
            </a:r>
            <a:r>
              <a:rPr lang="en-US" altLang="en-US" dirty="0">
                <a:solidFill>
                  <a:srgbClr val="000000"/>
                </a:solidFill>
              </a:rPr>
              <a:t> </a:t>
            </a:r>
          </a:p>
          <a:p>
            <a:pPr lvl="1">
              <a:lnSpc>
                <a:spcPct val="90000"/>
              </a:lnSpc>
            </a:pPr>
            <a:r>
              <a:rPr lang="en-US" altLang="en-US" dirty="0">
                <a:solidFill>
                  <a:srgbClr val="000000"/>
                </a:solidFill>
              </a:rPr>
              <a:t>a lowercase o with an umlaut: ö </a:t>
            </a:r>
          </a:p>
          <a:p>
            <a:pPr>
              <a:lnSpc>
                <a:spcPct val="90000"/>
              </a:lnSpc>
            </a:pPr>
            <a:r>
              <a:rPr lang="en-US" altLang="en-US" b="1" dirty="0">
                <a:solidFill>
                  <a:srgbClr val="000000"/>
                </a:solidFill>
              </a:rPr>
              <a:t>&amp;</a:t>
            </a:r>
            <a:r>
              <a:rPr lang="en-US" altLang="en-US" b="1" dirty="0" err="1">
                <a:solidFill>
                  <a:srgbClr val="000000"/>
                </a:solidFill>
              </a:rPr>
              <a:t>ntilde</a:t>
            </a:r>
            <a:r>
              <a:rPr lang="en-US" altLang="en-US" b="1" dirty="0">
                <a:solidFill>
                  <a:srgbClr val="000000"/>
                </a:solidFill>
              </a:rPr>
              <a:t>;</a:t>
            </a:r>
            <a:r>
              <a:rPr lang="en-US" altLang="en-US" dirty="0">
                <a:solidFill>
                  <a:srgbClr val="000000"/>
                </a:solidFill>
              </a:rPr>
              <a:t> </a:t>
            </a:r>
          </a:p>
          <a:p>
            <a:pPr lvl="1">
              <a:lnSpc>
                <a:spcPct val="90000"/>
              </a:lnSpc>
            </a:pPr>
            <a:r>
              <a:rPr lang="en-US" altLang="en-US" dirty="0">
                <a:solidFill>
                  <a:srgbClr val="000000"/>
                </a:solidFill>
              </a:rPr>
              <a:t>a lowercase n with a tilde: ñ </a:t>
            </a:r>
          </a:p>
          <a:p>
            <a:pPr>
              <a:lnSpc>
                <a:spcPct val="90000"/>
              </a:lnSpc>
            </a:pPr>
            <a:r>
              <a:rPr lang="en-US" altLang="en-US" b="1" dirty="0">
                <a:solidFill>
                  <a:srgbClr val="000000"/>
                </a:solidFill>
              </a:rPr>
              <a:t>&amp;</a:t>
            </a:r>
            <a:r>
              <a:rPr lang="en-US" altLang="en-US" b="1" dirty="0" err="1">
                <a:solidFill>
                  <a:srgbClr val="000000"/>
                </a:solidFill>
              </a:rPr>
              <a:t>Egrave</a:t>
            </a:r>
            <a:r>
              <a:rPr lang="en-US" altLang="en-US" b="1" dirty="0">
                <a:solidFill>
                  <a:srgbClr val="000000"/>
                </a:solidFill>
              </a:rPr>
              <a:t>;</a:t>
            </a:r>
            <a:r>
              <a:rPr lang="en-US" altLang="en-US" dirty="0">
                <a:solidFill>
                  <a:srgbClr val="000000"/>
                </a:solidFill>
              </a:rPr>
              <a:t> </a:t>
            </a:r>
          </a:p>
          <a:p>
            <a:pPr lvl="1">
              <a:lnSpc>
                <a:spcPct val="90000"/>
              </a:lnSpc>
            </a:pPr>
            <a:r>
              <a:rPr lang="en-US" altLang="en-US" dirty="0">
                <a:solidFill>
                  <a:srgbClr val="000000"/>
                </a:solidFill>
              </a:rPr>
              <a:t>an uppercase E with a grave accent: È </a:t>
            </a:r>
          </a:p>
          <a:p>
            <a:pPr>
              <a:lnSpc>
                <a:spcPct val="90000"/>
              </a:lnSpc>
              <a:buFontTx/>
              <a:buNone/>
            </a:pPr>
            <a:r>
              <a:rPr lang="en-US" altLang="en-US" b="1" dirty="0">
                <a:solidFill>
                  <a:srgbClr val="000000"/>
                </a:solidFill>
              </a:rPr>
              <a:t>NOTE:</a:t>
            </a:r>
            <a:r>
              <a:rPr lang="en-US" altLang="en-US" dirty="0">
                <a:solidFill>
                  <a:srgbClr val="000000"/>
                </a:solidFill>
              </a:rPr>
              <a:t> </a:t>
            </a:r>
            <a:r>
              <a:rPr lang="en-US" altLang="en-US" u="sng" dirty="0">
                <a:solidFill>
                  <a:srgbClr val="000000"/>
                </a:solidFill>
              </a:rPr>
              <a:t>Unlike the rest of HTML, the escape sequences are </a:t>
            </a:r>
            <a:r>
              <a:rPr lang="en-US" altLang="en-US" b="1" u="sng" dirty="0">
                <a:solidFill>
                  <a:srgbClr val="000000"/>
                </a:solidFill>
              </a:rPr>
              <a:t>case sensitive</a:t>
            </a:r>
            <a:r>
              <a:rPr lang="en-US" altLang="en-US" u="sng" dirty="0">
                <a:solidFill>
                  <a:srgbClr val="000000"/>
                </a:solidFill>
              </a:rPr>
              <a:t>. You cannot, for instance, use &amp;LT; instead of &amp;</a:t>
            </a:r>
            <a:r>
              <a:rPr lang="en-US" altLang="en-US" u="sng" dirty="0" err="1">
                <a:solidFill>
                  <a:srgbClr val="000000"/>
                </a:solidFill>
              </a:rPr>
              <a:t>lt</a:t>
            </a:r>
            <a:r>
              <a:rPr lang="en-US" altLang="en-US" u="sng" dirty="0">
                <a:solidFill>
                  <a:srgbClr val="000000"/>
                </a:solidFill>
              </a:rPr>
              <a:t>;.</a:t>
            </a:r>
            <a:r>
              <a:rPr lang="en-US" altLang="en-US" dirty="0">
                <a:solidFill>
                  <a:srgbClr val="000000"/>
                </a:solidFill>
              </a:rPr>
              <a:t> </a:t>
            </a:r>
          </a:p>
        </p:txBody>
      </p:sp>
      <p:sp>
        <p:nvSpPr>
          <p:cNvPr id="7" name="Title 2">
            <a:extLst>
              <a:ext uri="{FF2B5EF4-FFF2-40B4-BE49-F238E27FC236}">
                <a16:creationId xmlns:a16="http://schemas.microsoft.com/office/drawing/2014/main" id="{0CCEEF90-CC9D-4AE0-A9D2-7F646A3890EB}"/>
              </a:ext>
            </a:extLst>
          </p:cNvPr>
          <p:cNvSpPr>
            <a:spLocks noGrp="1"/>
          </p:cNvSpPr>
          <p:nvPr>
            <p:ph type="title"/>
          </p:nvPr>
        </p:nvSpPr>
        <p:spPr>
          <a:xfrm>
            <a:off x="454185" y="0"/>
            <a:ext cx="11125199" cy="889000"/>
          </a:xfrm>
        </p:spPr>
        <p:txBody>
          <a:bodyPr/>
          <a:lstStyle/>
          <a:p>
            <a:r>
              <a:rPr lang="en-US" dirty="0"/>
              <a:t>Special Characters and Symbols</a:t>
            </a:r>
          </a:p>
        </p:txBody>
      </p:sp>
    </p:spTree>
    <p:extLst>
      <p:ext uri="{BB962C8B-B14F-4D97-AF65-F5344CB8AC3E}">
        <p14:creationId xmlns:p14="http://schemas.microsoft.com/office/powerpoint/2010/main" val="2322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AD9C157-D7BB-4604-B455-7F8E3FBAF06E}"/>
              </a:ext>
            </a:extLst>
          </p:cNvPr>
          <p:cNvSpPr>
            <a:spLocks noGrp="1"/>
          </p:cNvSpPr>
          <p:nvPr>
            <p:ph type="sldNum" sz="quarter" idx="12"/>
          </p:nvPr>
        </p:nvSpPr>
        <p:spPr/>
        <p:txBody>
          <a:bodyPr/>
          <a:lstStyle/>
          <a:p>
            <a:fld id="{6E3629C9-EE05-4CFD-A59B-4B61DE60982B}" type="slidenum">
              <a:rPr lang="ar-SA" altLang="en-US"/>
              <a:pPr/>
              <a:t>49</a:t>
            </a:fld>
            <a:endParaRPr lang="en-US" altLang="en-US"/>
          </a:p>
        </p:txBody>
      </p:sp>
      <p:sp>
        <p:nvSpPr>
          <p:cNvPr id="47107" name="Rectangle 3">
            <a:extLst>
              <a:ext uri="{FF2B5EF4-FFF2-40B4-BE49-F238E27FC236}">
                <a16:creationId xmlns:a16="http://schemas.microsoft.com/office/drawing/2014/main" id="{4311DCB5-C030-4529-81CE-264D65185EE5}"/>
              </a:ext>
            </a:extLst>
          </p:cNvPr>
          <p:cNvSpPr>
            <a:spLocks noGrp="1" noChangeArrowheads="1"/>
          </p:cNvSpPr>
          <p:nvPr>
            <p:ph type="body" idx="1"/>
          </p:nvPr>
        </p:nvSpPr>
        <p:spPr>
          <a:solidFill>
            <a:schemeClr val="bg1"/>
          </a:solidFill>
        </p:spPr>
        <p:txBody>
          <a:bodyPr/>
          <a:lstStyle/>
          <a:p>
            <a:pPr>
              <a:buClrTx/>
            </a:pPr>
            <a:r>
              <a:rPr lang="en-US" altLang="en-US" b="1" dirty="0">
                <a:solidFill>
                  <a:srgbClr val="000000"/>
                </a:solidFill>
              </a:rPr>
              <a:t>&lt;STRIKE&gt; </a:t>
            </a:r>
            <a:r>
              <a:rPr lang="en-US" altLang="en-US" dirty="0">
                <a:solidFill>
                  <a:srgbClr val="000000"/>
                </a:solidFill>
              </a:rPr>
              <a:t>strike-through text</a:t>
            </a:r>
            <a:r>
              <a:rPr lang="en-US" altLang="en-US" b="1" dirty="0">
                <a:solidFill>
                  <a:srgbClr val="000000"/>
                </a:solidFill>
              </a:rPr>
              <a:t>&lt;/STRIKE&gt;</a:t>
            </a:r>
          </a:p>
          <a:p>
            <a:pPr>
              <a:buClrTx/>
            </a:pPr>
            <a:r>
              <a:rPr lang="en-US" altLang="en-US" b="1" dirty="0">
                <a:solidFill>
                  <a:srgbClr val="000000"/>
                </a:solidFill>
              </a:rPr>
              <a:t> DEL is used for STRIKE at the latest browsers</a:t>
            </a:r>
          </a:p>
          <a:p>
            <a:pPr>
              <a:buClrTx/>
            </a:pPr>
            <a:r>
              <a:rPr lang="en-US" altLang="en-US" b="1" dirty="0">
                <a:solidFill>
                  <a:srgbClr val="000000"/>
                </a:solidFill>
              </a:rPr>
              <a:t>&lt;BIG&gt; </a:t>
            </a:r>
            <a:r>
              <a:rPr lang="en-US" altLang="en-US" dirty="0">
                <a:solidFill>
                  <a:srgbClr val="000000"/>
                </a:solidFill>
              </a:rPr>
              <a:t>places text in a big font</a:t>
            </a:r>
            <a:r>
              <a:rPr lang="en-US" altLang="en-US" b="1" dirty="0">
                <a:solidFill>
                  <a:srgbClr val="000000"/>
                </a:solidFill>
              </a:rPr>
              <a:t>&lt;/BIG&gt;</a:t>
            </a:r>
          </a:p>
          <a:p>
            <a:pPr>
              <a:buClrTx/>
            </a:pPr>
            <a:r>
              <a:rPr lang="en-US" altLang="en-US" b="1" dirty="0">
                <a:solidFill>
                  <a:srgbClr val="000000"/>
                </a:solidFill>
              </a:rPr>
              <a:t>&lt;SMALL&gt; </a:t>
            </a:r>
            <a:r>
              <a:rPr lang="en-US" altLang="en-US" dirty="0">
                <a:solidFill>
                  <a:srgbClr val="000000"/>
                </a:solidFill>
              </a:rPr>
              <a:t>places text in a small font</a:t>
            </a:r>
            <a:r>
              <a:rPr lang="en-US" altLang="en-US" b="1" dirty="0">
                <a:solidFill>
                  <a:srgbClr val="000000"/>
                </a:solidFill>
              </a:rPr>
              <a:t>&lt;/SMALL&gt;</a:t>
            </a:r>
          </a:p>
          <a:p>
            <a:pPr>
              <a:buClrTx/>
            </a:pPr>
            <a:r>
              <a:rPr lang="en-US" altLang="en-US" b="1" dirty="0">
                <a:solidFill>
                  <a:srgbClr val="000000"/>
                </a:solidFill>
              </a:rPr>
              <a:t>&lt;SUB&gt; </a:t>
            </a:r>
            <a:r>
              <a:rPr lang="en-US" altLang="en-US" dirty="0">
                <a:solidFill>
                  <a:srgbClr val="000000"/>
                </a:solidFill>
              </a:rPr>
              <a:t>places text in subscript position </a:t>
            </a:r>
            <a:r>
              <a:rPr lang="en-US" altLang="en-US" b="1" dirty="0">
                <a:solidFill>
                  <a:srgbClr val="000000"/>
                </a:solidFill>
              </a:rPr>
              <a:t>&lt;/SUB&gt;</a:t>
            </a:r>
          </a:p>
          <a:p>
            <a:pPr>
              <a:buClrTx/>
            </a:pPr>
            <a:r>
              <a:rPr lang="en-US" altLang="en-US" b="1" dirty="0">
                <a:solidFill>
                  <a:srgbClr val="000000"/>
                </a:solidFill>
              </a:rPr>
              <a:t>&lt;SUP&gt; </a:t>
            </a:r>
            <a:r>
              <a:rPr lang="en-US" altLang="en-US" dirty="0">
                <a:solidFill>
                  <a:srgbClr val="000000"/>
                </a:solidFill>
              </a:rPr>
              <a:t>places text in superscript style position </a:t>
            </a:r>
            <a:r>
              <a:rPr lang="en-US" altLang="en-US" b="1" dirty="0">
                <a:solidFill>
                  <a:srgbClr val="000000"/>
                </a:solidFill>
              </a:rPr>
              <a:t>&lt;/SUP&gt;</a:t>
            </a:r>
            <a:endParaRPr lang="en-US" altLang="en-US" sz="2400" b="1" dirty="0">
              <a:solidFill>
                <a:srgbClr val="000000"/>
              </a:solidFill>
            </a:endParaRPr>
          </a:p>
        </p:txBody>
      </p:sp>
      <p:sp>
        <p:nvSpPr>
          <p:cNvPr id="3" name="Title 2">
            <a:extLst>
              <a:ext uri="{FF2B5EF4-FFF2-40B4-BE49-F238E27FC236}">
                <a16:creationId xmlns:a16="http://schemas.microsoft.com/office/drawing/2014/main" id="{C4BEDCB1-CA0A-40B3-BABC-7F340393BC27}"/>
              </a:ext>
            </a:extLst>
          </p:cNvPr>
          <p:cNvSpPr>
            <a:spLocks noGrp="1"/>
          </p:cNvSpPr>
          <p:nvPr>
            <p:ph type="title"/>
          </p:nvPr>
        </p:nvSpPr>
        <p:spPr/>
        <p:txBody>
          <a:bodyPr/>
          <a:lstStyle/>
          <a:p>
            <a:r>
              <a:rPr lang="en-US" dirty="0"/>
              <a:t>Additional Character Formatting Elements</a:t>
            </a:r>
          </a:p>
        </p:txBody>
      </p:sp>
    </p:spTree>
    <p:extLst>
      <p:ext uri="{BB962C8B-B14F-4D97-AF65-F5344CB8AC3E}">
        <p14:creationId xmlns:p14="http://schemas.microsoft.com/office/powerpoint/2010/main" val="27617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1715" y="1235826"/>
            <a:ext cx="11050686" cy="376406"/>
          </a:xfrm>
          <a:noFill/>
        </p:spPr>
        <p:txBody>
          <a:bodyPr/>
          <a:lstStyle/>
          <a:p>
            <a:pPr marL="0" indent="0">
              <a:buNone/>
            </a:pPr>
            <a:r>
              <a:rPr lang="en-US" dirty="0"/>
              <a:t>Hyper Text Markup Languages</a:t>
            </a:r>
          </a:p>
        </p:txBody>
      </p:sp>
      <p:sp>
        <p:nvSpPr>
          <p:cNvPr id="6" name="Title 5"/>
          <p:cNvSpPr>
            <a:spLocks noGrp="1"/>
          </p:cNvSpPr>
          <p:nvPr>
            <p:ph type="title"/>
          </p:nvPr>
        </p:nvSpPr>
        <p:spPr>
          <a:xfrm>
            <a:off x="531818" y="409574"/>
            <a:ext cx="11125199" cy="571501"/>
          </a:xfrm>
          <a:noFill/>
        </p:spPr>
        <p:txBody>
          <a:bodyPr/>
          <a:lstStyle/>
          <a:p>
            <a:r>
              <a:rPr lang="en-US" dirty="0"/>
              <a:t>				What is HTML</a:t>
            </a:r>
          </a:p>
        </p:txBody>
      </p:sp>
      <p:sp>
        <p:nvSpPr>
          <p:cNvPr id="4" name="Rectangle: Rounded Corners 3">
            <a:extLst>
              <a:ext uri="{FF2B5EF4-FFF2-40B4-BE49-F238E27FC236}">
                <a16:creationId xmlns:a16="http://schemas.microsoft.com/office/drawing/2014/main" id="{4D1CE30D-5B32-445B-A7F4-02EFD8CEC6C8}"/>
              </a:ext>
            </a:extLst>
          </p:cNvPr>
          <p:cNvSpPr/>
          <p:nvPr/>
        </p:nvSpPr>
        <p:spPr>
          <a:xfrm>
            <a:off x="1612232" y="2526632"/>
            <a:ext cx="1756610" cy="1467852"/>
          </a:xfrm>
          <a:prstGeom prst="roundRect">
            <a:avLst/>
          </a:prstGeom>
          <a:solidFill>
            <a:schemeClr val="bg1"/>
          </a:solidFill>
          <a:ln w="19050">
            <a:solidFill>
              <a:schemeClr val="accent6">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7" name="Rectangle: Rounded Corners 6">
            <a:extLst>
              <a:ext uri="{FF2B5EF4-FFF2-40B4-BE49-F238E27FC236}">
                <a16:creationId xmlns:a16="http://schemas.microsoft.com/office/drawing/2014/main" id="{4F1A665A-9576-4A4D-A23F-EC339225989B}"/>
              </a:ext>
            </a:extLst>
          </p:cNvPr>
          <p:cNvSpPr/>
          <p:nvPr/>
        </p:nvSpPr>
        <p:spPr>
          <a:xfrm>
            <a:off x="4126832" y="2582778"/>
            <a:ext cx="1756610" cy="1467852"/>
          </a:xfrm>
          <a:prstGeom prst="roundRect">
            <a:avLst/>
          </a:prstGeom>
          <a:solidFill>
            <a:schemeClr val="bg1"/>
          </a:solidFill>
          <a:ln w="19050">
            <a:solidFill>
              <a:schemeClr val="accent6">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8" name="Rectangle: Rounded Corners 7">
            <a:extLst>
              <a:ext uri="{FF2B5EF4-FFF2-40B4-BE49-F238E27FC236}">
                <a16:creationId xmlns:a16="http://schemas.microsoft.com/office/drawing/2014/main" id="{FDAA7EA6-CCE4-48C2-BDD9-4E475112FC3D}"/>
              </a:ext>
            </a:extLst>
          </p:cNvPr>
          <p:cNvSpPr/>
          <p:nvPr/>
        </p:nvSpPr>
        <p:spPr>
          <a:xfrm>
            <a:off x="6958264" y="2582778"/>
            <a:ext cx="1756610" cy="1467852"/>
          </a:xfrm>
          <a:prstGeom prst="roundRect">
            <a:avLst/>
          </a:prstGeom>
          <a:solidFill>
            <a:schemeClr val="bg1"/>
          </a:solidFill>
          <a:ln w="19050">
            <a:solidFill>
              <a:schemeClr val="accent6">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 name="Rectangle: Rounded Corners 4">
            <a:extLst>
              <a:ext uri="{FF2B5EF4-FFF2-40B4-BE49-F238E27FC236}">
                <a16:creationId xmlns:a16="http://schemas.microsoft.com/office/drawing/2014/main" id="{01061675-FCEF-4EF4-B20C-770DA92904AB}"/>
              </a:ext>
            </a:extLst>
          </p:cNvPr>
          <p:cNvSpPr/>
          <p:nvPr/>
        </p:nvSpPr>
        <p:spPr>
          <a:xfrm>
            <a:off x="5502864" y="2249905"/>
            <a:ext cx="1183105" cy="553453"/>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Link</a:t>
            </a:r>
          </a:p>
        </p:txBody>
      </p:sp>
      <p:sp>
        <p:nvSpPr>
          <p:cNvPr id="12" name="Rectangle: Rounded Corners 11">
            <a:extLst>
              <a:ext uri="{FF2B5EF4-FFF2-40B4-BE49-F238E27FC236}">
                <a16:creationId xmlns:a16="http://schemas.microsoft.com/office/drawing/2014/main" id="{8ABF38FD-9E97-4E0E-B729-859651F68752}"/>
              </a:ext>
            </a:extLst>
          </p:cNvPr>
          <p:cNvSpPr/>
          <p:nvPr/>
        </p:nvSpPr>
        <p:spPr>
          <a:xfrm>
            <a:off x="7980948" y="3779919"/>
            <a:ext cx="1213184" cy="541421"/>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Link</a:t>
            </a:r>
          </a:p>
        </p:txBody>
      </p:sp>
      <p:sp>
        <p:nvSpPr>
          <p:cNvPr id="14" name="Rectangle: Rounded Corners 13">
            <a:extLst>
              <a:ext uri="{FF2B5EF4-FFF2-40B4-BE49-F238E27FC236}">
                <a16:creationId xmlns:a16="http://schemas.microsoft.com/office/drawing/2014/main" id="{29430F50-41C7-43DA-BC58-EC7147EA3649}"/>
              </a:ext>
            </a:extLst>
          </p:cNvPr>
          <p:cNvSpPr/>
          <p:nvPr/>
        </p:nvSpPr>
        <p:spPr>
          <a:xfrm>
            <a:off x="2322095" y="3723773"/>
            <a:ext cx="1191126" cy="541421"/>
          </a:xfrm>
          <a:prstGeom prst="round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Link</a:t>
            </a:r>
          </a:p>
        </p:txBody>
      </p:sp>
      <p:sp>
        <p:nvSpPr>
          <p:cNvPr id="15" name="Arrow: Curved Down 14">
            <a:extLst>
              <a:ext uri="{FF2B5EF4-FFF2-40B4-BE49-F238E27FC236}">
                <a16:creationId xmlns:a16="http://schemas.microsoft.com/office/drawing/2014/main" id="{09A64C24-5EA5-4E43-87CB-2DA94ECD3007}"/>
              </a:ext>
            </a:extLst>
          </p:cNvPr>
          <p:cNvSpPr/>
          <p:nvPr/>
        </p:nvSpPr>
        <p:spPr>
          <a:xfrm>
            <a:off x="5883442" y="1424029"/>
            <a:ext cx="2375816" cy="645403"/>
          </a:xfrm>
          <a:prstGeom prst="curvedDown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16" name="Arrow: Curved Up 15">
            <a:extLst>
              <a:ext uri="{FF2B5EF4-FFF2-40B4-BE49-F238E27FC236}">
                <a16:creationId xmlns:a16="http://schemas.microsoft.com/office/drawing/2014/main" id="{6D49C106-802D-4789-B5D5-CB1DF2375AEE}"/>
              </a:ext>
            </a:extLst>
          </p:cNvPr>
          <p:cNvSpPr/>
          <p:nvPr/>
        </p:nvSpPr>
        <p:spPr>
          <a:xfrm>
            <a:off x="2917658" y="4417594"/>
            <a:ext cx="2087479" cy="515353"/>
          </a:xfrm>
          <a:prstGeom prst="curvedUp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Tree>
    <p:extLst>
      <p:ext uri="{BB962C8B-B14F-4D97-AF65-F5344CB8AC3E}">
        <p14:creationId xmlns:p14="http://schemas.microsoft.com/office/powerpoint/2010/main" val="3019171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0"/>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fld id="{2FCBE5A9-9937-489F-BD66-38DDB0503436}" type="slidenum">
              <a:rPr lang="en-US" sz="1000">
                <a:solidFill>
                  <a:srgbClr val="FFFFFF"/>
                </a:solidFill>
              </a:rPr>
              <a:pPr eaLnBrk="1" hangingPunct="1"/>
              <a:t>50</a:t>
            </a:fld>
            <a:endParaRPr lang="en-US" sz="1000">
              <a:solidFill>
                <a:srgbClr val="FFFFFF"/>
              </a:solidFill>
            </a:endParaRPr>
          </a:p>
        </p:txBody>
      </p:sp>
      <p:sp>
        <p:nvSpPr>
          <p:cNvPr id="91139" name="Rectangle 2"/>
          <p:cNvSpPr>
            <a:spLocks noGrp="1" noChangeArrowheads="1"/>
          </p:cNvSpPr>
          <p:nvPr>
            <p:ph type="title"/>
          </p:nvPr>
        </p:nvSpPr>
        <p:spPr/>
        <p:txBody>
          <a:bodyPr/>
          <a:lstStyle/>
          <a:p>
            <a:pPr eaLnBrk="1" hangingPunct="1"/>
            <a:r>
              <a:rPr lang="en-US" sz="4400" dirty="0"/>
              <a:t>Using Links</a:t>
            </a:r>
          </a:p>
        </p:txBody>
      </p:sp>
      <p:sp>
        <p:nvSpPr>
          <p:cNvPr id="574467" name="Rectangle 3"/>
          <p:cNvSpPr>
            <a:spLocks noGrp="1" noChangeArrowheads="1"/>
          </p:cNvSpPr>
          <p:nvPr>
            <p:ph type="body" idx="1"/>
          </p:nvPr>
        </p:nvSpPr>
        <p:spPr/>
        <p:txBody>
          <a:bodyPr/>
          <a:lstStyle/>
          <a:p>
            <a:pPr marL="0" indent="0" eaLnBrk="1" hangingPunct="1">
              <a:buNone/>
            </a:pPr>
            <a:r>
              <a:rPr lang="en-US" dirty="0">
                <a:solidFill>
                  <a:srgbClr val="000000"/>
                </a:solidFill>
              </a:rPr>
              <a:t>The Anchor Tag </a:t>
            </a:r>
          </a:p>
          <a:p>
            <a:pPr lvl="1">
              <a:buFont typeface="Arial" panose="020B0604020202020204" pitchFamily="34" charset="0"/>
              <a:buChar char="•"/>
            </a:pPr>
            <a:r>
              <a:rPr lang="en-US" sz="2800" dirty="0">
                <a:solidFill>
                  <a:srgbClr val="000000"/>
                </a:solidFill>
              </a:rPr>
              <a:t>HTML uses the &lt;a&gt; (anchor) tag to create a link to another document.</a:t>
            </a:r>
          </a:p>
          <a:p>
            <a:pPr lvl="1">
              <a:buFont typeface="Arial" panose="020B0604020202020204" pitchFamily="34" charset="0"/>
              <a:buChar char="•"/>
            </a:pPr>
            <a:r>
              <a:rPr lang="en-US" sz="2800" dirty="0">
                <a:solidFill>
                  <a:srgbClr val="000000"/>
                </a:solidFill>
              </a:rPr>
              <a:t>Attributes of &lt;a&gt;(anchor) tag</a:t>
            </a:r>
          </a:p>
          <a:p>
            <a:pPr lvl="1">
              <a:buFont typeface="Arial" panose="020B0604020202020204" pitchFamily="34" charset="0"/>
              <a:buChar char="•"/>
            </a:pPr>
            <a:r>
              <a:rPr lang="en-US" sz="2800" dirty="0" err="1">
                <a:solidFill>
                  <a:srgbClr val="000000"/>
                </a:solidFill>
              </a:rPr>
              <a:t>href</a:t>
            </a:r>
            <a:r>
              <a:rPr lang="en-US" sz="2800" dirty="0">
                <a:solidFill>
                  <a:srgbClr val="000000"/>
                </a:solidFill>
              </a:rPr>
              <a:t> : is used to address the document to link to, and the words between the open and close of the anchor tag will be displayed as a hyperlink. </a:t>
            </a:r>
          </a:p>
          <a:p>
            <a:pPr lvl="2" eaLnBrk="1" hangingPunct="1">
              <a:buFontTx/>
              <a:buNone/>
            </a:pPr>
            <a:r>
              <a:rPr lang="en-US" sz="2800" dirty="0">
                <a:solidFill>
                  <a:srgbClr val="000000"/>
                </a:solidFill>
              </a:rPr>
              <a:t>Syntax:</a:t>
            </a:r>
          </a:p>
          <a:p>
            <a:pPr lvl="2" eaLnBrk="1" hangingPunct="1">
              <a:buFontTx/>
              <a:buNone/>
            </a:pPr>
            <a:r>
              <a:rPr lang="en-US" sz="2800" dirty="0">
                <a:solidFill>
                  <a:srgbClr val="000000"/>
                </a:solidFill>
              </a:rPr>
              <a:t>&lt;a </a:t>
            </a:r>
            <a:r>
              <a:rPr lang="en-US" sz="2800" dirty="0" err="1">
                <a:solidFill>
                  <a:srgbClr val="000000"/>
                </a:solidFill>
              </a:rPr>
              <a:t>href</a:t>
            </a:r>
            <a:r>
              <a:rPr lang="en-US" sz="2800" dirty="0">
                <a:solidFill>
                  <a:srgbClr val="000000"/>
                </a:solidFill>
              </a:rPr>
              <a:t>=”</a:t>
            </a:r>
            <a:r>
              <a:rPr lang="en-US" sz="2800" dirty="0" err="1">
                <a:solidFill>
                  <a:srgbClr val="000000"/>
                </a:solidFill>
              </a:rPr>
              <a:t>url</a:t>
            </a:r>
            <a:r>
              <a:rPr lang="en-US" sz="2800" dirty="0">
                <a:solidFill>
                  <a:srgbClr val="000000"/>
                </a:solidFill>
              </a:rPr>
              <a:t>”&gt;Text to be displayed&lt;/a&gt;</a:t>
            </a:r>
          </a:p>
          <a:p>
            <a:pPr eaLnBrk="1" hangingPunct="1">
              <a:buFontTx/>
              <a:buNone/>
            </a:pPr>
            <a:endParaRPr lang="en-US" dirty="0">
              <a:solidFill>
                <a:srgbClr val="3333FF"/>
              </a:solidFill>
            </a:endParaRPr>
          </a:p>
        </p:txBody>
      </p:sp>
      <p:sp>
        <p:nvSpPr>
          <p:cNvPr id="91141" name="Footer Placeholder 1"/>
          <p:cNvSpPr>
            <a:spLocks noGrp="1"/>
          </p:cNvSpPr>
          <p:nvPr>
            <p:ph type="ftr" sz="quarter" idx="11"/>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r>
              <a:rPr lang="en-US" sz="1000" b="0">
                <a:solidFill>
                  <a:srgbClr val="FFFFFF"/>
                </a:solidFill>
              </a:rPr>
              <a:t>FaaDoOEngineers.com</a:t>
            </a:r>
          </a:p>
        </p:txBody>
      </p:sp>
    </p:spTree>
    <p:extLst>
      <p:ext uri="{BB962C8B-B14F-4D97-AF65-F5344CB8AC3E}">
        <p14:creationId xmlns:p14="http://schemas.microsoft.com/office/powerpoint/2010/main" val="415771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animEffect transition="in" filter="wipe(left)">
                                      <p:cBhvr>
                                        <p:cTn id="7" dur="500"/>
                                        <p:tgtEl>
                                          <p:spTgt spid="574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4467">
                                            <p:txEl>
                                              <p:pRg st="1" end="1"/>
                                            </p:txEl>
                                          </p:spTgt>
                                        </p:tgtEl>
                                        <p:attrNameLst>
                                          <p:attrName>style.visibility</p:attrName>
                                        </p:attrNameLst>
                                      </p:cBhvr>
                                      <p:to>
                                        <p:strVal val="visible"/>
                                      </p:to>
                                    </p:set>
                                    <p:animEffect transition="in" filter="wipe(left)">
                                      <p:cBhvr>
                                        <p:cTn id="12" dur="500"/>
                                        <p:tgtEl>
                                          <p:spTgt spid="574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animEffect transition="in" filter="wipe(left)">
                                      <p:cBhvr>
                                        <p:cTn id="17" dur="500"/>
                                        <p:tgtEl>
                                          <p:spTgt spid="574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4467">
                                            <p:txEl>
                                              <p:pRg st="3" end="3"/>
                                            </p:txEl>
                                          </p:spTgt>
                                        </p:tgtEl>
                                        <p:attrNameLst>
                                          <p:attrName>style.visibility</p:attrName>
                                        </p:attrNameLst>
                                      </p:cBhvr>
                                      <p:to>
                                        <p:strVal val="visible"/>
                                      </p:to>
                                    </p:set>
                                    <p:animEffect transition="in" filter="wipe(left)">
                                      <p:cBhvr>
                                        <p:cTn id="22" dur="500"/>
                                        <p:tgtEl>
                                          <p:spTgt spid="574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4467">
                                            <p:txEl>
                                              <p:pRg st="4" end="4"/>
                                            </p:txEl>
                                          </p:spTgt>
                                        </p:tgtEl>
                                        <p:attrNameLst>
                                          <p:attrName>style.visibility</p:attrName>
                                        </p:attrNameLst>
                                      </p:cBhvr>
                                      <p:to>
                                        <p:strVal val="visible"/>
                                      </p:to>
                                    </p:set>
                                    <p:animEffect transition="in" filter="wipe(left)">
                                      <p:cBhvr>
                                        <p:cTn id="27" dur="500"/>
                                        <p:tgtEl>
                                          <p:spTgt spid="574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4467">
                                            <p:txEl>
                                              <p:pRg st="5" end="5"/>
                                            </p:txEl>
                                          </p:spTgt>
                                        </p:tgtEl>
                                        <p:attrNameLst>
                                          <p:attrName>style.visibility</p:attrName>
                                        </p:attrNameLst>
                                      </p:cBhvr>
                                      <p:to>
                                        <p:strVal val="visible"/>
                                      </p:to>
                                    </p:set>
                                    <p:animEffect transition="in" filter="wipe(left)">
                                      <p:cBhvr>
                                        <p:cTn id="32" dur="500"/>
                                        <p:tgtEl>
                                          <p:spTgt spid="574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fld id="{1EB5A17D-5FB7-4A8E-B28D-655C48BED491}" type="slidenum">
              <a:rPr lang="en-US" sz="1000">
                <a:solidFill>
                  <a:srgbClr val="FFFFFF"/>
                </a:solidFill>
              </a:rPr>
              <a:pPr eaLnBrk="1" hangingPunct="1"/>
              <a:t>51</a:t>
            </a:fld>
            <a:endParaRPr lang="en-US" sz="1000">
              <a:solidFill>
                <a:srgbClr val="FFFFFF"/>
              </a:solidFill>
            </a:endParaRPr>
          </a:p>
        </p:txBody>
      </p:sp>
      <p:sp>
        <p:nvSpPr>
          <p:cNvPr id="92163" name="Rectangle 2"/>
          <p:cNvSpPr>
            <a:spLocks noGrp="1" noChangeArrowheads="1"/>
          </p:cNvSpPr>
          <p:nvPr>
            <p:ph type="title"/>
          </p:nvPr>
        </p:nvSpPr>
        <p:spPr/>
        <p:txBody>
          <a:bodyPr/>
          <a:lstStyle/>
          <a:p>
            <a:pPr eaLnBrk="1" hangingPunct="1"/>
            <a:r>
              <a:rPr lang="en-US" sz="4400" dirty="0"/>
              <a:t>Using Links (Contd.)</a:t>
            </a:r>
          </a:p>
        </p:txBody>
      </p:sp>
      <p:sp>
        <p:nvSpPr>
          <p:cNvPr id="576515" name="Rectangle 3"/>
          <p:cNvSpPr>
            <a:spLocks noGrp="1" noChangeArrowheads="1"/>
          </p:cNvSpPr>
          <p:nvPr>
            <p:ph type="body" idx="1"/>
          </p:nvPr>
        </p:nvSpPr>
        <p:spPr/>
        <p:txBody>
          <a:bodyPr/>
          <a:lstStyle/>
          <a:p>
            <a:pPr lvl="1" eaLnBrk="1" hangingPunct="1"/>
            <a:r>
              <a:rPr lang="en-US" sz="2800" b="1" dirty="0">
                <a:solidFill>
                  <a:srgbClr val="000000"/>
                </a:solidFill>
              </a:rPr>
              <a:t>Attributes of &lt;a&gt;(anchor) tag</a:t>
            </a:r>
          </a:p>
          <a:p>
            <a:pPr lvl="2" eaLnBrk="1" hangingPunct="1"/>
            <a:r>
              <a:rPr lang="en-US" sz="2800" dirty="0">
                <a:solidFill>
                  <a:srgbClr val="000000"/>
                </a:solidFill>
              </a:rPr>
              <a:t>target : The target attribute defines where the linked document will be opened.</a:t>
            </a:r>
          </a:p>
          <a:p>
            <a:pPr lvl="2" eaLnBrk="1" hangingPunct="1">
              <a:buFontTx/>
              <a:buNone/>
            </a:pPr>
            <a:r>
              <a:rPr lang="en-US" sz="2800" dirty="0">
                <a:solidFill>
                  <a:srgbClr val="000000"/>
                </a:solidFill>
              </a:rPr>
              <a:t>Syntax:</a:t>
            </a:r>
          </a:p>
          <a:p>
            <a:pPr lvl="2" eaLnBrk="1" hangingPunct="1">
              <a:buFontTx/>
              <a:buNone/>
            </a:pPr>
            <a:r>
              <a:rPr lang="en-US" sz="2800" dirty="0">
                <a:solidFill>
                  <a:srgbClr val="000000"/>
                </a:solidFill>
              </a:rPr>
              <a:t>&lt;a </a:t>
            </a:r>
            <a:r>
              <a:rPr lang="en-US" sz="2800" dirty="0" err="1">
                <a:solidFill>
                  <a:srgbClr val="000000"/>
                </a:solidFill>
              </a:rPr>
              <a:t>href</a:t>
            </a:r>
            <a:r>
              <a:rPr lang="en-US" sz="2800" dirty="0">
                <a:solidFill>
                  <a:srgbClr val="000000"/>
                </a:solidFill>
              </a:rPr>
              <a:t>=“http://w3.ibm.com” target=“where to place the document”&gt;Text to be displayed&lt;/a&gt;</a:t>
            </a:r>
          </a:p>
          <a:p>
            <a:pPr lvl="2" eaLnBrk="1" hangingPunct="1"/>
            <a:r>
              <a:rPr lang="en-US" sz="2800" dirty="0">
                <a:solidFill>
                  <a:srgbClr val="000000"/>
                </a:solidFill>
              </a:rPr>
              <a:t>name :The name attribute is used to create a named anchor. When using named anchors we can create links that can jump directly into a specific section on a page. </a:t>
            </a:r>
          </a:p>
          <a:p>
            <a:pPr lvl="2" eaLnBrk="1" hangingPunct="1">
              <a:buFontTx/>
              <a:buNone/>
            </a:pPr>
            <a:r>
              <a:rPr lang="en-US" sz="2800" dirty="0">
                <a:solidFill>
                  <a:srgbClr val="000000"/>
                </a:solidFill>
              </a:rPr>
              <a:t>Syntax</a:t>
            </a:r>
          </a:p>
          <a:p>
            <a:pPr lvl="2" eaLnBrk="1" hangingPunct="1">
              <a:buFontTx/>
              <a:buNone/>
            </a:pPr>
            <a:r>
              <a:rPr lang="en-US" sz="2800" dirty="0">
                <a:solidFill>
                  <a:srgbClr val="000000"/>
                </a:solidFill>
              </a:rPr>
              <a:t>&lt;a  name=“label”&gt;Text to be displayed&lt;/a&gt;</a:t>
            </a:r>
          </a:p>
        </p:txBody>
      </p:sp>
      <p:sp>
        <p:nvSpPr>
          <p:cNvPr id="92165" name="Footer Placeholder 1"/>
          <p:cNvSpPr>
            <a:spLocks noGrp="1"/>
          </p:cNvSpPr>
          <p:nvPr>
            <p:ph type="ftr" sz="quarter" idx="11"/>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r>
              <a:rPr lang="en-US" sz="1000" b="0">
                <a:solidFill>
                  <a:srgbClr val="FFFFFF"/>
                </a:solidFill>
              </a:rPr>
              <a:t>FaaDoOEngineers.com</a:t>
            </a:r>
          </a:p>
        </p:txBody>
      </p:sp>
    </p:spTree>
    <p:extLst>
      <p:ext uri="{BB962C8B-B14F-4D97-AF65-F5344CB8AC3E}">
        <p14:creationId xmlns:p14="http://schemas.microsoft.com/office/powerpoint/2010/main" val="11165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wipe(left)">
                                      <p:cBhvr>
                                        <p:cTn id="7" dur="500"/>
                                        <p:tgtEl>
                                          <p:spTgt spid="576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6515">
                                            <p:txEl>
                                              <p:pRg st="1" end="1"/>
                                            </p:txEl>
                                          </p:spTgt>
                                        </p:tgtEl>
                                        <p:attrNameLst>
                                          <p:attrName>style.visibility</p:attrName>
                                        </p:attrNameLst>
                                      </p:cBhvr>
                                      <p:to>
                                        <p:strVal val="visible"/>
                                      </p:to>
                                    </p:set>
                                    <p:animEffect transition="in" filter="wipe(left)">
                                      <p:cBhvr>
                                        <p:cTn id="12" dur="500"/>
                                        <p:tgtEl>
                                          <p:spTgt spid="576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6515">
                                            <p:txEl>
                                              <p:pRg st="2" end="2"/>
                                            </p:txEl>
                                          </p:spTgt>
                                        </p:tgtEl>
                                        <p:attrNameLst>
                                          <p:attrName>style.visibility</p:attrName>
                                        </p:attrNameLst>
                                      </p:cBhvr>
                                      <p:to>
                                        <p:strVal val="visible"/>
                                      </p:to>
                                    </p:set>
                                    <p:animEffect transition="in" filter="wipe(left)">
                                      <p:cBhvr>
                                        <p:cTn id="17" dur="500"/>
                                        <p:tgtEl>
                                          <p:spTgt spid="576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6515">
                                            <p:txEl>
                                              <p:pRg st="3" end="3"/>
                                            </p:txEl>
                                          </p:spTgt>
                                        </p:tgtEl>
                                        <p:attrNameLst>
                                          <p:attrName>style.visibility</p:attrName>
                                        </p:attrNameLst>
                                      </p:cBhvr>
                                      <p:to>
                                        <p:strVal val="visible"/>
                                      </p:to>
                                    </p:set>
                                    <p:animEffect transition="in" filter="wipe(left)">
                                      <p:cBhvr>
                                        <p:cTn id="22" dur="500"/>
                                        <p:tgtEl>
                                          <p:spTgt spid="576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6515">
                                            <p:txEl>
                                              <p:pRg st="4" end="4"/>
                                            </p:txEl>
                                          </p:spTgt>
                                        </p:tgtEl>
                                        <p:attrNameLst>
                                          <p:attrName>style.visibility</p:attrName>
                                        </p:attrNameLst>
                                      </p:cBhvr>
                                      <p:to>
                                        <p:strVal val="visible"/>
                                      </p:to>
                                    </p:set>
                                    <p:animEffect transition="in" filter="wipe(left)">
                                      <p:cBhvr>
                                        <p:cTn id="27" dur="500"/>
                                        <p:tgtEl>
                                          <p:spTgt spid="5765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6515">
                                            <p:txEl>
                                              <p:pRg st="5" end="5"/>
                                            </p:txEl>
                                          </p:spTgt>
                                        </p:tgtEl>
                                        <p:attrNameLst>
                                          <p:attrName>style.visibility</p:attrName>
                                        </p:attrNameLst>
                                      </p:cBhvr>
                                      <p:to>
                                        <p:strVal val="visible"/>
                                      </p:to>
                                    </p:set>
                                    <p:animEffect transition="in" filter="wipe(left)">
                                      <p:cBhvr>
                                        <p:cTn id="32" dur="500"/>
                                        <p:tgtEl>
                                          <p:spTgt spid="5765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76515">
                                            <p:txEl>
                                              <p:pRg st="6" end="6"/>
                                            </p:txEl>
                                          </p:spTgt>
                                        </p:tgtEl>
                                        <p:attrNameLst>
                                          <p:attrName>style.visibility</p:attrName>
                                        </p:attrNameLst>
                                      </p:cBhvr>
                                      <p:to>
                                        <p:strVal val="visible"/>
                                      </p:to>
                                    </p:set>
                                    <p:animEffect transition="in" filter="wipe(left)">
                                      <p:cBhvr>
                                        <p:cTn id="37" dur="500"/>
                                        <p:tgtEl>
                                          <p:spTgt spid="576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2FA01BA-9BAF-49AC-8645-9A3B5BD90CF9}"/>
              </a:ext>
            </a:extLst>
          </p:cNvPr>
          <p:cNvSpPr>
            <a:spLocks noGrp="1"/>
          </p:cNvSpPr>
          <p:nvPr>
            <p:ph type="sldNum" sz="quarter" idx="12"/>
          </p:nvPr>
        </p:nvSpPr>
        <p:spPr/>
        <p:txBody>
          <a:bodyPr/>
          <a:lstStyle/>
          <a:p>
            <a:fld id="{721A746F-CF87-45DD-90FF-9F4966F762B5}" type="slidenum">
              <a:rPr lang="ar-SA" altLang="en-US"/>
              <a:pPr/>
              <a:t>52</a:t>
            </a:fld>
            <a:endParaRPr lang="en-US" altLang="en-US"/>
          </a:p>
        </p:txBody>
      </p:sp>
      <p:sp>
        <p:nvSpPr>
          <p:cNvPr id="163859" name="Rectangle 19">
            <a:extLst>
              <a:ext uri="{FF2B5EF4-FFF2-40B4-BE49-F238E27FC236}">
                <a16:creationId xmlns:a16="http://schemas.microsoft.com/office/drawing/2014/main" id="{0AC1E7D4-D1CF-49FF-BC30-BA5DE3DF5473}"/>
              </a:ext>
            </a:extLst>
          </p:cNvPr>
          <p:cNvSpPr>
            <a:spLocks noGrp="1" noChangeArrowheads="1"/>
          </p:cNvSpPr>
          <p:nvPr>
            <p:ph type="body" idx="1"/>
          </p:nvPr>
        </p:nvSpPr>
        <p:spPr>
          <a:xfrm>
            <a:off x="531818" y="1524000"/>
            <a:ext cx="11294422" cy="4785360"/>
          </a:xfrm>
          <a:solidFill>
            <a:schemeClr val="bg1"/>
          </a:solidFill>
          <a:ln/>
        </p:spPr>
        <p:txBody>
          <a:bodyPr/>
          <a:lstStyle/>
          <a:p>
            <a:pPr marL="0" indent="0">
              <a:lnSpc>
                <a:spcPct val="80000"/>
              </a:lnSpc>
              <a:buNone/>
            </a:pPr>
            <a:r>
              <a:rPr lang="en-US" altLang="en-US" sz="2400" dirty="0">
                <a:solidFill>
                  <a:srgbClr val="000000"/>
                </a:solidFill>
              </a:rPr>
              <a:t>There are </a:t>
            </a:r>
            <a:r>
              <a:rPr lang="en-US" altLang="en-US" sz="2400" b="1" dirty="0">
                <a:solidFill>
                  <a:srgbClr val="000000"/>
                </a:solidFill>
              </a:rPr>
              <a:t>4</a:t>
            </a:r>
            <a:r>
              <a:rPr lang="en-US" altLang="en-US" sz="2400" dirty="0">
                <a:solidFill>
                  <a:srgbClr val="000000"/>
                </a:solidFill>
              </a:rPr>
              <a:t> special target names that cannot be assigned by the NAME attribute of the FRAME tag.</a:t>
            </a:r>
          </a:p>
          <a:p>
            <a:pPr marL="609600" indent="-609600">
              <a:lnSpc>
                <a:spcPct val="80000"/>
              </a:lnSpc>
              <a:buNone/>
            </a:pPr>
            <a:r>
              <a:rPr lang="en-US" altLang="en-US" sz="2400" b="1" dirty="0">
                <a:solidFill>
                  <a:srgbClr val="000000"/>
                </a:solidFill>
              </a:rPr>
              <a:t>1.	TARGET=“_top”</a:t>
            </a:r>
            <a:r>
              <a:rPr lang="en-US" altLang="en-US" sz="2400" dirty="0">
                <a:solidFill>
                  <a:srgbClr val="000000"/>
                </a:solidFill>
              </a:rPr>
              <a:t> : This loads the linked document into the full browser window with the URL specified by the HREF attribute. All frames disappear, leaving the new linked page to occupy the entire window. The back is turned on. </a:t>
            </a:r>
          </a:p>
          <a:p>
            <a:pPr marL="609600" indent="-609600">
              <a:lnSpc>
                <a:spcPct val="80000"/>
              </a:lnSpc>
              <a:buNone/>
            </a:pPr>
            <a:r>
              <a:rPr lang="en-US" altLang="en-US" sz="2400" b="1" dirty="0">
                <a:solidFill>
                  <a:srgbClr val="000000"/>
                </a:solidFill>
              </a:rPr>
              <a:t>2.	TARGET=“_blank”</a:t>
            </a:r>
            <a:r>
              <a:rPr lang="en-US" altLang="en-US" sz="2400" dirty="0">
                <a:solidFill>
                  <a:srgbClr val="000000"/>
                </a:solidFill>
              </a:rPr>
              <a:t> : Opens an unnamed new browser window and loads the document specified in the URL attribute into the new window (and your old window stays open). The back is turned off. Other windows remains on.</a:t>
            </a:r>
          </a:p>
          <a:p>
            <a:pPr marL="609600" indent="-609600">
              <a:lnSpc>
                <a:spcPct val="80000"/>
              </a:lnSpc>
              <a:buNone/>
            </a:pPr>
            <a:r>
              <a:rPr lang="en-US" altLang="en-US" sz="2400" b="1" dirty="0">
                <a:solidFill>
                  <a:srgbClr val="000000"/>
                </a:solidFill>
              </a:rPr>
              <a:t>3.	TARGET=“_self”</a:t>
            </a:r>
            <a:r>
              <a:rPr lang="en-US" altLang="en-US" sz="2400" dirty="0">
                <a:solidFill>
                  <a:srgbClr val="000000"/>
                </a:solidFill>
              </a:rPr>
              <a:t> : Loads the document in the same window where the anchor was {</a:t>
            </a:r>
            <a:r>
              <a:rPr lang="en-US" altLang="en-US" sz="2400" i="1" dirty="0">
                <a:solidFill>
                  <a:srgbClr val="000000"/>
                </a:solidFill>
              </a:rPr>
              <a:t>Clicked</a:t>
            </a:r>
            <a:r>
              <a:rPr lang="en-US" altLang="en-US" sz="2400" dirty="0">
                <a:solidFill>
                  <a:srgbClr val="000000"/>
                </a:solidFill>
              </a:rPr>
              <a:t>}. This is the </a:t>
            </a:r>
            <a:r>
              <a:rPr lang="en-US" altLang="en-US" sz="2400" b="1" dirty="0">
                <a:solidFill>
                  <a:srgbClr val="000000"/>
                </a:solidFill>
              </a:rPr>
              <a:t>default</a:t>
            </a:r>
            <a:r>
              <a:rPr lang="en-US" altLang="en-US" sz="2400" dirty="0">
                <a:solidFill>
                  <a:srgbClr val="000000"/>
                </a:solidFill>
              </a:rPr>
              <a:t> setting for linking elements.</a:t>
            </a:r>
          </a:p>
          <a:p>
            <a:pPr marL="609600" indent="-609600">
              <a:lnSpc>
                <a:spcPct val="80000"/>
              </a:lnSpc>
              <a:buNone/>
            </a:pPr>
            <a:r>
              <a:rPr lang="en-US" altLang="en-US" sz="2400" b="1" dirty="0">
                <a:solidFill>
                  <a:srgbClr val="000000"/>
                </a:solidFill>
              </a:rPr>
              <a:t>4.	TARGET=“_parent”</a:t>
            </a:r>
            <a:r>
              <a:rPr lang="en-US" altLang="en-US" sz="2400" dirty="0">
                <a:solidFill>
                  <a:srgbClr val="000000"/>
                </a:solidFill>
              </a:rPr>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p>
        </p:txBody>
      </p:sp>
      <p:sp>
        <p:nvSpPr>
          <p:cNvPr id="3" name="Title 2">
            <a:extLst>
              <a:ext uri="{FF2B5EF4-FFF2-40B4-BE49-F238E27FC236}">
                <a16:creationId xmlns:a16="http://schemas.microsoft.com/office/drawing/2014/main" id="{23DE7892-79B6-4233-B8D0-4F7FAC7FF1D0}"/>
              </a:ext>
            </a:extLst>
          </p:cNvPr>
          <p:cNvSpPr>
            <a:spLocks noGrp="1"/>
          </p:cNvSpPr>
          <p:nvPr>
            <p:ph type="title"/>
          </p:nvPr>
        </p:nvSpPr>
        <p:spPr/>
        <p:txBody>
          <a:bodyPr/>
          <a:lstStyle/>
          <a:p>
            <a:r>
              <a:rPr lang="en-US" sz="4400" dirty="0"/>
              <a:t>Target</a:t>
            </a:r>
          </a:p>
        </p:txBody>
      </p:sp>
    </p:spTree>
    <p:extLst>
      <p:ext uri="{BB962C8B-B14F-4D97-AF65-F5344CB8AC3E}">
        <p14:creationId xmlns:p14="http://schemas.microsoft.com/office/powerpoint/2010/main" val="109689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FD2C7E7-D85B-4903-BE1B-63C6D6193DBD}"/>
              </a:ext>
            </a:extLst>
          </p:cNvPr>
          <p:cNvSpPr>
            <a:spLocks noGrp="1"/>
          </p:cNvSpPr>
          <p:nvPr>
            <p:ph type="sldNum" sz="quarter" idx="12"/>
          </p:nvPr>
        </p:nvSpPr>
        <p:spPr/>
        <p:txBody>
          <a:bodyPr/>
          <a:lstStyle/>
          <a:p>
            <a:fld id="{7B54A3F5-2F0C-43AB-BF82-39B0F4E1D97E}" type="slidenum">
              <a:rPr lang="ar-SA" altLang="en-US"/>
              <a:pPr/>
              <a:t>53</a:t>
            </a:fld>
            <a:endParaRPr lang="en-US" altLang="en-US"/>
          </a:p>
        </p:txBody>
      </p:sp>
      <p:sp>
        <p:nvSpPr>
          <p:cNvPr id="65539" name="Rectangle 3">
            <a:extLst>
              <a:ext uri="{FF2B5EF4-FFF2-40B4-BE49-F238E27FC236}">
                <a16:creationId xmlns:a16="http://schemas.microsoft.com/office/drawing/2014/main" id="{B7AE9D1F-1D34-4605-86F6-8AD1D083BBCB}"/>
              </a:ext>
            </a:extLst>
          </p:cNvPr>
          <p:cNvSpPr>
            <a:spLocks noGrp="1" noChangeArrowheads="1"/>
          </p:cNvSpPr>
          <p:nvPr>
            <p:ph type="body" idx="1"/>
          </p:nvPr>
        </p:nvSpPr>
        <p:spPr>
          <a:xfrm>
            <a:off x="777241" y="1752601"/>
            <a:ext cx="10879776" cy="4525963"/>
          </a:xfrm>
          <a:solidFill>
            <a:schemeClr val="bg1"/>
          </a:solidFill>
        </p:spPr>
        <p:txBody>
          <a:bodyPr/>
          <a:lstStyle/>
          <a:p>
            <a:pPr>
              <a:buClr>
                <a:schemeClr val="bg1"/>
              </a:buClr>
              <a:buFont typeface="Wingdings" panose="05000000000000000000" pitchFamily="2" charset="2"/>
              <a:buNone/>
            </a:pPr>
            <a:r>
              <a:rPr lang="en-US" altLang="en-US" dirty="0">
                <a:solidFill>
                  <a:srgbClr val="000000"/>
                </a:solidFill>
              </a:rPr>
              <a:t>E.g. mailto:xxxx@yahoo.com</a:t>
            </a:r>
          </a:p>
          <a:p>
            <a:pPr>
              <a:buClr>
                <a:schemeClr val="bg1"/>
              </a:buClr>
              <a:buFont typeface="Wingdings" panose="05000000000000000000" pitchFamily="2" charset="2"/>
              <a:buChar char="§"/>
            </a:pPr>
            <a:r>
              <a:rPr lang="en-US" altLang="en-US" dirty="0">
                <a:solidFill>
                  <a:srgbClr val="000000"/>
                </a:solidFill>
              </a:rPr>
              <a:t>The type of service is identified as the mail client program. This type of link will launch the users mail client.</a:t>
            </a:r>
          </a:p>
          <a:p>
            <a:pPr>
              <a:buClr>
                <a:schemeClr val="bg1"/>
              </a:buClr>
              <a:buFont typeface="Wingdings" panose="05000000000000000000" pitchFamily="2" charset="2"/>
              <a:buChar char="§"/>
            </a:pPr>
            <a:r>
              <a:rPr lang="en-US" altLang="en-US" dirty="0">
                <a:solidFill>
                  <a:srgbClr val="000000"/>
                </a:solidFill>
              </a:rPr>
              <a:t>The recipient of the message is xxxx@yahoo.com</a:t>
            </a:r>
          </a:p>
          <a:p>
            <a:pPr>
              <a:buClr>
                <a:schemeClr val="bg1"/>
              </a:buClr>
              <a:buFont typeface="Wingdings" panose="05000000000000000000" pitchFamily="2" charset="2"/>
              <a:buNone/>
            </a:pPr>
            <a:r>
              <a:rPr lang="en-US" altLang="en-US" dirty="0">
                <a:solidFill>
                  <a:srgbClr val="000000"/>
                </a:solidFill>
              </a:rPr>
              <a:t>&lt;A HREF=“mailto:xxxx@yahoo.com”&gt;Send me</a:t>
            </a:r>
          </a:p>
          <a:p>
            <a:pPr>
              <a:buClr>
                <a:schemeClr val="bg1"/>
              </a:buClr>
              <a:buFont typeface="Wingdings" panose="05000000000000000000" pitchFamily="2" charset="2"/>
              <a:buNone/>
            </a:pPr>
            <a:r>
              <a:rPr lang="en-US" altLang="en-US" dirty="0">
                <a:solidFill>
                  <a:srgbClr val="000000"/>
                </a:solidFill>
              </a:rPr>
              <a:t>More  Information &lt;/A&gt;</a:t>
            </a:r>
          </a:p>
        </p:txBody>
      </p:sp>
      <p:sp>
        <p:nvSpPr>
          <p:cNvPr id="3" name="Title 2">
            <a:extLst>
              <a:ext uri="{FF2B5EF4-FFF2-40B4-BE49-F238E27FC236}">
                <a16:creationId xmlns:a16="http://schemas.microsoft.com/office/drawing/2014/main" id="{86B4CD2A-CABB-4B9E-80F7-A4AE8C7241E0}"/>
              </a:ext>
            </a:extLst>
          </p:cNvPr>
          <p:cNvSpPr>
            <a:spLocks noGrp="1"/>
          </p:cNvSpPr>
          <p:nvPr>
            <p:ph type="title"/>
          </p:nvPr>
        </p:nvSpPr>
        <p:spPr/>
        <p:txBody>
          <a:bodyPr/>
          <a:lstStyle/>
          <a:p>
            <a:r>
              <a:rPr lang="en-US" sz="4400" dirty="0"/>
              <a:t>Email using Anchor</a:t>
            </a:r>
          </a:p>
        </p:txBody>
      </p:sp>
    </p:spTree>
    <p:extLst>
      <p:ext uri="{BB962C8B-B14F-4D97-AF65-F5344CB8AC3E}">
        <p14:creationId xmlns:p14="http://schemas.microsoft.com/office/powerpoint/2010/main" val="219231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7033B91-4E67-409F-A159-2F6041DB1941}"/>
              </a:ext>
            </a:extLst>
          </p:cNvPr>
          <p:cNvSpPr>
            <a:spLocks noGrp="1"/>
          </p:cNvSpPr>
          <p:nvPr>
            <p:ph type="sldNum" sz="quarter" idx="12"/>
          </p:nvPr>
        </p:nvSpPr>
        <p:spPr/>
        <p:txBody>
          <a:bodyPr/>
          <a:lstStyle/>
          <a:p>
            <a:fld id="{0D9FE29F-A299-46A5-8400-F575B459188E}" type="slidenum">
              <a:rPr lang="ar-SA" altLang="en-US"/>
              <a:pPr/>
              <a:t>54</a:t>
            </a:fld>
            <a:endParaRPr lang="en-US" altLang="en-US"/>
          </a:p>
        </p:txBody>
      </p:sp>
      <p:sp>
        <p:nvSpPr>
          <p:cNvPr id="70659" name="Rectangle 3">
            <a:extLst>
              <a:ext uri="{FF2B5EF4-FFF2-40B4-BE49-F238E27FC236}">
                <a16:creationId xmlns:a16="http://schemas.microsoft.com/office/drawing/2014/main" id="{D18129FA-831D-4EBB-AB2E-637C295ED02B}"/>
              </a:ext>
            </a:extLst>
          </p:cNvPr>
          <p:cNvSpPr>
            <a:spLocks noGrp="1" noChangeArrowheads="1"/>
          </p:cNvSpPr>
          <p:nvPr>
            <p:ph type="body" idx="1"/>
          </p:nvPr>
        </p:nvSpPr>
        <p:spPr>
          <a:solidFill>
            <a:schemeClr val="bg1"/>
          </a:solidFill>
        </p:spPr>
        <p:txBody>
          <a:bodyPr/>
          <a:lstStyle/>
          <a:p>
            <a:pPr>
              <a:buClrTx/>
            </a:pPr>
            <a:r>
              <a:rPr lang="en-US" altLang="en-US" sz="2400" dirty="0">
                <a:solidFill>
                  <a:srgbClr val="000000"/>
                </a:solidFill>
              </a:rPr>
              <a:t>The &lt;TABLE&gt;&lt;/TABLE&gt; element has four sub-elements:</a:t>
            </a:r>
          </a:p>
          <a:p>
            <a:pPr>
              <a:buClrTx/>
            </a:pPr>
            <a:r>
              <a:rPr lang="en-US" altLang="en-US" sz="2400" dirty="0">
                <a:solidFill>
                  <a:srgbClr val="000000"/>
                </a:solidFill>
              </a:rPr>
              <a:t>Table Row&lt;TR&gt;&lt;/TR&gt;.</a:t>
            </a:r>
          </a:p>
          <a:p>
            <a:pPr>
              <a:buClrTx/>
            </a:pPr>
            <a:r>
              <a:rPr lang="en-US" altLang="en-US" sz="2400" dirty="0">
                <a:solidFill>
                  <a:srgbClr val="000000"/>
                </a:solidFill>
              </a:rPr>
              <a:t>Table Header &lt;TH&gt;&lt;/TH&gt;.</a:t>
            </a:r>
          </a:p>
          <a:p>
            <a:pPr>
              <a:buClrTx/>
            </a:pPr>
            <a:r>
              <a:rPr lang="en-US" altLang="en-US" sz="2400" dirty="0">
                <a:solidFill>
                  <a:srgbClr val="000000"/>
                </a:solidFill>
              </a:rPr>
              <a:t>Table Data &lt;TD&gt;&lt;/TD&gt;.</a:t>
            </a:r>
          </a:p>
          <a:p>
            <a:pPr>
              <a:buClrTx/>
            </a:pPr>
            <a:r>
              <a:rPr lang="en-US" altLang="en-US" sz="2400" dirty="0">
                <a:solidFill>
                  <a:srgbClr val="000000"/>
                </a:solidFill>
              </a:rPr>
              <a:t>Caption &lt;CAPTION&gt;&lt;/CAPTION&gt;.</a:t>
            </a:r>
          </a:p>
          <a:p>
            <a:pPr>
              <a:buClrTx/>
            </a:pPr>
            <a:r>
              <a:rPr lang="en-US" altLang="en-US" sz="2400" dirty="0">
                <a:solidFill>
                  <a:srgbClr val="000000"/>
                </a:solidFill>
              </a:rPr>
              <a:t>The table row elements usually contain table header elements or table data elements.</a:t>
            </a:r>
          </a:p>
          <a:p>
            <a:pPr marL="0" indent="0">
              <a:buClrTx/>
              <a:buNone/>
            </a:pPr>
            <a:endParaRPr lang="en-US" altLang="en-US" sz="2400" dirty="0">
              <a:solidFill>
                <a:srgbClr val="000000"/>
              </a:solidFill>
            </a:endParaRPr>
          </a:p>
        </p:txBody>
      </p:sp>
      <p:sp>
        <p:nvSpPr>
          <p:cNvPr id="3" name="Title 2">
            <a:extLst>
              <a:ext uri="{FF2B5EF4-FFF2-40B4-BE49-F238E27FC236}">
                <a16:creationId xmlns:a16="http://schemas.microsoft.com/office/drawing/2014/main" id="{720388A2-1E18-457F-86FC-0407D64A97C5}"/>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255988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F64A203-CCF7-4911-8A65-DFF48463A4BA}"/>
              </a:ext>
            </a:extLst>
          </p:cNvPr>
          <p:cNvSpPr>
            <a:spLocks noGrp="1"/>
          </p:cNvSpPr>
          <p:nvPr>
            <p:ph type="sldNum" sz="quarter" idx="12"/>
          </p:nvPr>
        </p:nvSpPr>
        <p:spPr/>
        <p:txBody>
          <a:bodyPr/>
          <a:lstStyle/>
          <a:p>
            <a:fld id="{DF46BFCF-E7F9-4703-A528-E80CF468A6AF}" type="slidenum">
              <a:rPr lang="ar-SA" altLang="en-US"/>
              <a:pPr/>
              <a:t>55</a:t>
            </a:fld>
            <a:endParaRPr lang="en-US" altLang="en-US"/>
          </a:p>
        </p:txBody>
      </p:sp>
      <p:sp>
        <p:nvSpPr>
          <p:cNvPr id="71683" name="Rectangle 3">
            <a:extLst>
              <a:ext uri="{FF2B5EF4-FFF2-40B4-BE49-F238E27FC236}">
                <a16:creationId xmlns:a16="http://schemas.microsoft.com/office/drawing/2014/main" id="{4866285A-5BEF-42AF-BF54-3EE5D8174580}"/>
              </a:ext>
            </a:extLst>
          </p:cNvPr>
          <p:cNvSpPr>
            <a:spLocks noGrp="1" noChangeArrowheads="1"/>
          </p:cNvSpPr>
          <p:nvPr>
            <p:ph type="body" idx="1"/>
          </p:nvPr>
        </p:nvSpPr>
        <p:spPr>
          <a:solidFill>
            <a:schemeClr val="bg1"/>
          </a:solidFill>
        </p:spPr>
        <p:txBody>
          <a:bodyPr/>
          <a:lstStyle/>
          <a:p>
            <a:pPr>
              <a:buClrTx/>
            </a:pPr>
            <a:r>
              <a:rPr lang="en-US" altLang="en-US" dirty="0">
                <a:solidFill>
                  <a:srgbClr val="000000"/>
                </a:solidFill>
              </a:rPr>
              <a:t>The &lt;TABLE&gt;&lt;/TABLE&gt; element has four sub-elements:</a:t>
            </a:r>
          </a:p>
          <a:p>
            <a:pPr>
              <a:buClrTx/>
            </a:pPr>
            <a:r>
              <a:rPr lang="en-US" altLang="en-US" dirty="0">
                <a:solidFill>
                  <a:srgbClr val="000000"/>
                </a:solidFill>
              </a:rPr>
              <a:t>Table Row&lt;TR&gt;&lt;/TR&gt;.</a:t>
            </a:r>
          </a:p>
          <a:p>
            <a:pPr>
              <a:buClrTx/>
            </a:pPr>
            <a:r>
              <a:rPr lang="en-US" altLang="en-US" dirty="0">
                <a:solidFill>
                  <a:srgbClr val="000000"/>
                </a:solidFill>
              </a:rPr>
              <a:t>Table Header &lt;TH&gt;&lt;/TH&gt;.</a:t>
            </a:r>
          </a:p>
          <a:p>
            <a:pPr>
              <a:buClrTx/>
            </a:pPr>
            <a:r>
              <a:rPr lang="en-US" altLang="en-US" dirty="0">
                <a:solidFill>
                  <a:srgbClr val="000000"/>
                </a:solidFill>
              </a:rPr>
              <a:t>Table Data &lt;TD&gt;&lt;/TD&gt;.</a:t>
            </a:r>
          </a:p>
          <a:p>
            <a:pPr>
              <a:buClrTx/>
            </a:pPr>
            <a:r>
              <a:rPr lang="en-US" altLang="en-US" dirty="0">
                <a:solidFill>
                  <a:srgbClr val="000000"/>
                </a:solidFill>
              </a:rPr>
              <a:t>Caption &lt;CAPTION&gt;&lt;/CAPTION&gt;.</a:t>
            </a:r>
          </a:p>
          <a:p>
            <a:pPr>
              <a:buClrTx/>
            </a:pPr>
            <a:r>
              <a:rPr lang="en-US" altLang="en-US" dirty="0">
                <a:solidFill>
                  <a:srgbClr val="000000"/>
                </a:solidFill>
              </a:rPr>
              <a:t>The table row elements usually contain table header elements or table data elements.</a:t>
            </a:r>
          </a:p>
        </p:txBody>
      </p:sp>
      <p:sp>
        <p:nvSpPr>
          <p:cNvPr id="3" name="Title 2">
            <a:extLst>
              <a:ext uri="{FF2B5EF4-FFF2-40B4-BE49-F238E27FC236}">
                <a16:creationId xmlns:a16="http://schemas.microsoft.com/office/drawing/2014/main" id="{D7FC8944-8EAE-4BD2-9FEC-9DA238734C6D}"/>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132486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BA0A7AF-0FB9-40D5-A15D-15C6839968C8}"/>
              </a:ext>
            </a:extLst>
          </p:cNvPr>
          <p:cNvSpPr>
            <a:spLocks noGrp="1"/>
          </p:cNvSpPr>
          <p:nvPr>
            <p:ph type="sldNum" sz="quarter" idx="12"/>
          </p:nvPr>
        </p:nvSpPr>
        <p:spPr/>
        <p:txBody>
          <a:bodyPr/>
          <a:lstStyle/>
          <a:p>
            <a:fld id="{7223575F-24BE-4D36-8B4C-1B6B0A8339C3}" type="slidenum">
              <a:rPr lang="ar-SA" altLang="en-US"/>
              <a:pPr/>
              <a:t>56</a:t>
            </a:fld>
            <a:endParaRPr lang="en-US" altLang="en-US"/>
          </a:p>
        </p:txBody>
      </p:sp>
      <p:sp>
        <p:nvSpPr>
          <p:cNvPr id="72707" name="Rectangle 3">
            <a:extLst>
              <a:ext uri="{FF2B5EF4-FFF2-40B4-BE49-F238E27FC236}">
                <a16:creationId xmlns:a16="http://schemas.microsoft.com/office/drawing/2014/main" id="{78980F08-11A9-4C1D-9827-50E09F3E9F39}"/>
              </a:ext>
            </a:extLst>
          </p:cNvPr>
          <p:cNvSpPr>
            <a:spLocks noGrp="1" noChangeArrowheads="1"/>
          </p:cNvSpPr>
          <p:nvPr>
            <p:ph type="body" idx="1"/>
          </p:nvPr>
        </p:nvSpPr>
        <p:spPr>
          <a:xfrm>
            <a:off x="777240" y="1371600"/>
            <a:ext cx="9203372" cy="4876800"/>
          </a:xfrm>
          <a:solidFill>
            <a:schemeClr val="bg1"/>
          </a:solidFill>
        </p:spPr>
        <p:txBody>
          <a:bodyPr/>
          <a:lstStyle/>
          <a:p>
            <a:pPr>
              <a:lnSpc>
                <a:spcPct val="90000"/>
              </a:lnSpc>
              <a:buClr>
                <a:schemeClr val="bg1"/>
              </a:buClr>
              <a:buFont typeface="Wingdings" panose="05000000000000000000" pitchFamily="2" charset="2"/>
              <a:buNone/>
            </a:pPr>
            <a:r>
              <a:rPr lang="en-US" altLang="en-US" sz="2400" dirty="0">
                <a:solidFill>
                  <a:srgbClr val="000000"/>
                </a:solidFill>
              </a:rPr>
              <a:t>&lt;table border=“1”&gt;</a:t>
            </a:r>
          </a:p>
          <a:p>
            <a:pPr>
              <a:lnSpc>
                <a:spcPct val="90000"/>
              </a:lnSpc>
              <a:buClr>
                <a:schemeClr val="bg1"/>
              </a:buClr>
              <a:buFont typeface="Wingdings" panose="05000000000000000000" pitchFamily="2" charset="2"/>
              <a:buNone/>
            </a:pPr>
            <a:r>
              <a:rPr lang="en-US" altLang="en-US" sz="2400" dirty="0">
                <a:solidFill>
                  <a:srgbClr val="000000"/>
                </a:solidFill>
              </a:rPr>
              <a:t>&lt;</a:t>
            </a:r>
            <a:r>
              <a:rPr lang="en-US" altLang="en-US" sz="2400" dirty="0" err="1">
                <a:solidFill>
                  <a:srgbClr val="000000"/>
                </a:solidFill>
              </a:rPr>
              <a:t>tr</a:t>
            </a:r>
            <a:r>
              <a:rPr lang="en-US" altLang="en-US" sz="2400" dirty="0">
                <a:solidFill>
                  <a:srgbClr val="000000"/>
                </a:solidFill>
              </a:rPr>
              <a:t>&gt; &lt;</a:t>
            </a:r>
            <a:r>
              <a:rPr lang="en-US" altLang="en-US" sz="2400" dirty="0" err="1">
                <a:solidFill>
                  <a:srgbClr val="000000"/>
                </a:solidFill>
              </a:rPr>
              <a:t>th</a:t>
            </a:r>
            <a:r>
              <a:rPr lang="en-US" altLang="en-US" sz="2400" dirty="0">
                <a:solidFill>
                  <a:srgbClr val="000000"/>
                </a:solidFill>
              </a:rPr>
              <a:t>&gt; Column 1 header &lt;/</a:t>
            </a:r>
            <a:r>
              <a:rPr lang="en-US" altLang="en-US" sz="2400" dirty="0" err="1">
                <a:solidFill>
                  <a:srgbClr val="000000"/>
                </a:solidFill>
              </a:rPr>
              <a:t>th</a:t>
            </a:r>
            <a:r>
              <a:rPr lang="en-US" altLang="en-US" sz="2400" dirty="0">
                <a:solidFill>
                  <a:srgbClr val="000000"/>
                </a:solidFill>
              </a:rPr>
              <a:t>&gt;</a:t>
            </a:r>
          </a:p>
          <a:p>
            <a:pPr>
              <a:lnSpc>
                <a:spcPct val="90000"/>
              </a:lnSpc>
              <a:buClr>
                <a:schemeClr val="bg1"/>
              </a:buClr>
              <a:buFont typeface="Wingdings" panose="05000000000000000000" pitchFamily="2" charset="2"/>
              <a:buNone/>
            </a:pPr>
            <a:r>
              <a:rPr lang="en-US" altLang="en-US" sz="2400" dirty="0">
                <a:solidFill>
                  <a:srgbClr val="000000"/>
                </a:solidFill>
              </a:rPr>
              <a:t>&lt;</a:t>
            </a:r>
            <a:r>
              <a:rPr lang="en-US" altLang="en-US" sz="2400" dirty="0" err="1">
                <a:solidFill>
                  <a:srgbClr val="000000"/>
                </a:solidFill>
              </a:rPr>
              <a:t>th</a:t>
            </a:r>
            <a:r>
              <a:rPr lang="en-US" altLang="en-US" sz="2400" dirty="0">
                <a:solidFill>
                  <a:srgbClr val="000000"/>
                </a:solidFill>
              </a:rPr>
              <a:t>&gt; Column 2 header &lt;/</a:t>
            </a:r>
            <a:r>
              <a:rPr lang="en-US" altLang="en-US" sz="2400" dirty="0" err="1">
                <a:solidFill>
                  <a:srgbClr val="000000"/>
                </a:solidFill>
              </a:rPr>
              <a:t>th</a:t>
            </a:r>
            <a:r>
              <a:rPr lang="en-US" altLang="en-US" sz="2400" dirty="0">
                <a:solidFill>
                  <a:srgbClr val="000000"/>
                </a:solidFill>
              </a:rPr>
              <a:t>&gt; &lt;/</a:t>
            </a:r>
            <a:r>
              <a:rPr lang="en-US" altLang="en-US" sz="2400" dirty="0" err="1">
                <a:solidFill>
                  <a:srgbClr val="000000"/>
                </a:solidFill>
              </a:rPr>
              <a:t>tr</a:t>
            </a:r>
            <a:r>
              <a:rPr lang="en-US" altLang="en-US" sz="2400" dirty="0">
                <a:solidFill>
                  <a:srgbClr val="000000"/>
                </a:solidFill>
              </a:rPr>
              <a:t>&gt;</a:t>
            </a:r>
          </a:p>
          <a:p>
            <a:pPr>
              <a:lnSpc>
                <a:spcPct val="90000"/>
              </a:lnSpc>
              <a:buClr>
                <a:schemeClr val="bg1"/>
              </a:buClr>
              <a:buFont typeface="Wingdings" panose="05000000000000000000" pitchFamily="2" charset="2"/>
              <a:buNone/>
            </a:pPr>
            <a:r>
              <a:rPr lang="en-US" altLang="en-US" sz="2400" dirty="0">
                <a:solidFill>
                  <a:srgbClr val="000000"/>
                </a:solidFill>
              </a:rPr>
              <a:t>&lt;</a:t>
            </a:r>
            <a:r>
              <a:rPr lang="en-US" altLang="en-US" sz="2400" dirty="0" err="1">
                <a:solidFill>
                  <a:srgbClr val="000000"/>
                </a:solidFill>
              </a:rPr>
              <a:t>tr</a:t>
            </a:r>
            <a:r>
              <a:rPr lang="en-US" altLang="en-US" sz="2400" dirty="0">
                <a:solidFill>
                  <a:srgbClr val="000000"/>
                </a:solidFill>
              </a:rPr>
              <a:t>&gt;  &lt;td&gt; Row1, Col1 &lt;/td&gt;</a:t>
            </a:r>
          </a:p>
          <a:p>
            <a:pPr>
              <a:lnSpc>
                <a:spcPct val="90000"/>
              </a:lnSpc>
              <a:buClr>
                <a:schemeClr val="bg1"/>
              </a:buClr>
              <a:buFont typeface="Wingdings" panose="05000000000000000000" pitchFamily="2" charset="2"/>
              <a:buNone/>
            </a:pPr>
            <a:r>
              <a:rPr lang="en-US" altLang="en-US" sz="2400" dirty="0">
                <a:solidFill>
                  <a:srgbClr val="000000"/>
                </a:solidFill>
              </a:rPr>
              <a:t>&lt;td&gt; Row1, Col2 &lt;/td&gt; &lt;/</a:t>
            </a:r>
            <a:r>
              <a:rPr lang="en-US" altLang="en-US" sz="2400" dirty="0" err="1">
                <a:solidFill>
                  <a:srgbClr val="000000"/>
                </a:solidFill>
              </a:rPr>
              <a:t>tr</a:t>
            </a:r>
            <a:r>
              <a:rPr lang="en-US" altLang="en-US" sz="2400" dirty="0">
                <a:solidFill>
                  <a:srgbClr val="000000"/>
                </a:solidFill>
              </a:rPr>
              <a:t>&gt;</a:t>
            </a:r>
          </a:p>
          <a:p>
            <a:pPr>
              <a:lnSpc>
                <a:spcPct val="90000"/>
              </a:lnSpc>
              <a:buClr>
                <a:schemeClr val="bg1"/>
              </a:buClr>
              <a:buFont typeface="Wingdings" panose="05000000000000000000" pitchFamily="2" charset="2"/>
              <a:buNone/>
            </a:pPr>
            <a:r>
              <a:rPr lang="en-US" altLang="en-US" sz="2400" dirty="0">
                <a:solidFill>
                  <a:srgbClr val="000000"/>
                </a:solidFill>
              </a:rPr>
              <a:t>&lt;</a:t>
            </a:r>
            <a:r>
              <a:rPr lang="en-US" altLang="en-US" sz="2400" dirty="0" err="1">
                <a:solidFill>
                  <a:srgbClr val="000000"/>
                </a:solidFill>
              </a:rPr>
              <a:t>tr</a:t>
            </a:r>
            <a:r>
              <a:rPr lang="en-US" altLang="en-US" sz="2400" dirty="0">
                <a:solidFill>
                  <a:srgbClr val="000000"/>
                </a:solidFill>
              </a:rPr>
              <a:t>&gt; &lt;td&gt; Row2, Col1 &lt;/td&gt;</a:t>
            </a:r>
          </a:p>
          <a:p>
            <a:pPr>
              <a:lnSpc>
                <a:spcPct val="90000"/>
              </a:lnSpc>
              <a:buClr>
                <a:schemeClr val="bg1"/>
              </a:buClr>
              <a:buFont typeface="Wingdings" panose="05000000000000000000" pitchFamily="2" charset="2"/>
              <a:buNone/>
            </a:pPr>
            <a:r>
              <a:rPr lang="en-US" altLang="en-US" sz="2400" dirty="0">
                <a:solidFill>
                  <a:srgbClr val="000000"/>
                </a:solidFill>
              </a:rPr>
              <a:t>&lt;td&gt; Row2, Col2 &lt;/td&gt; &lt;/</a:t>
            </a:r>
            <a:r>
              <a:rPr lang="en-US" altLang="en-US" sz="2400" dirty="0" err="1">
                <a:solidFill>
                  <a:srgbClr val="000000"/>
                </a:solidFill>
              </a:rPr>
              <a:t>tr</a:t>
            </a:r>
            <a:r>
              <a:rPr lang="en-US" altLang="en-US" sz="2400" dirty="0">
                <a:solidFill>
                  <a:srgbClr val="000000"/>
                </a:solidFill>
              </a:rPr>
              <a:t>&gt;</a:t>
            </a:r>
          </a:p>
          <a:p>
            <a:pPr>
              <a:lnSpc>
                <a:spcPct val="90000"/>
              </a:lnSpc>
              <a:buClr>
                <a:schemeClr val="bg1"/>
              </a:buClr>
              <a:buFont typeface="Wingdings" panose="05000000000000000000" pitchFamily="2" charset="2"/>
              <a:buNone/>
            </a:pPr>
            <a:r>
              <a:rPr lang="en-US" altLang="en-US" sz="2400" dirty="0">
                <a:solidFill>
                  <a:srgbClr val="000000"/>
                </a:solidFill>
              </a:rPr>
              <a:t>&lt;/table&gt;</a:t>
            </a:r>
          </a:p>
        </p:txBody>
      </p:sp>
      <p:sp>
        <p:nvSpPr>
          <p:cNvPr id="3" name="Title 2">
            <a:extLst>
              <a:ext uri="{FF2B5EF4-FFF2-40B4-BE49-F238E27FC236}">
                <a16:creationId xmlns:a16="http://schemas.microsoft.com/office/drawing/2014/main" id="{E748F067-CBE3-4F37-B025-FD566ECD82E8}"/>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27510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a:extLst>
              <a:ext uri="{FF2B5EF4-FFF2-40B4-BE49-F238E27FC236}">
                <a16:creationId xmlns:a16="http://schemas.microsoft.com/office/drawing/2014/main" id="{2B03AE3B-E911-49D5-A4EB-26A22E9A1F9A}"/>
              </a:ext>
            </a:extLst>
          </p:cNvPr>
          <p:cNvSpPr>
            <a:spLocks noGrp="1"/>
          </p:cNvSpPr>
          <p:nvPr>
            <p:ph type="sldNum" sz="quarter" idx="12"/>
          </p:nvPr>
        </p:nvSpPr>
        <p:spPr/>
        <p:txBody>
          <a:bodyPr/>
          <a:lstStyle/>
          <a:p>
            <a:fld id="{B148CC35-354B-45A0-A15C-6D6E4B23D06A}" type="slidenum">
              <a:rPr lang="ar-SA" altLang="en-US"/>
              <a:pPr/>
              <a:t>57</a:t>
            </a:fld>
            <a:endParaRPr lang="en-US" altLang="en-US"/>
          </a:p>
        </p:txBody>
      </p:sp>
      <p:graphicFrame>
        <p:nvGraphicFramePr>
          <p:cNvPr id="73746" name="Group 18">
            <a:extLst>
              <a:ext uri="{FF2B5EF4-FFF2-40B4-BE49-F238E27FC236}">
                <a16:creationId xmlns:a16="http://schemas.microsoft.com/office/drawing/2014/main" id="{13CA4C88-A461-4E88-9E9D-D319AECEC201}"/>
              </a:ext>
            </a:extLst>
          </p:cNvPr>
          <p:cNvGraphicFramePr>
            <a:graphicFrameLocks noGrp="1"/>
          </p:cNvGraphicFramePr>
          <p:nvPr>
            <p:ph type="tbl" idx="1"/>
            <p:extLst>
              <p:ext uri="{D42A27DB-BD31-4B8C-83A1-F6EECF244321}">
                <p14:modId xmlns:p14="http://schemas.microsoft.com/office/powerpoint/2010/main" val="4278448205"/>
              </p:ext>
            </p:extLst>
          </p:nvPr>
        </p:nvGraphicFramePr>
        <p:xfrm>
          <a:off x="1402080" y="2072640"/>
          <a:ext cx="8961119" cy="2880360"/>
        </p:xfrm>
        <a:graphic>
          <a:graphicData uri="http://schemas.openxmlformats.org/drawingml/2006/table">
            <a:tbl>
              <a:tblPr/>
              <a:tblGrid>
                <a:gridCol w="4533025">
                  <a:extLst>
                    <a:ext uri="{9D8B030D-6E8A-4147-A177-3AD203B41FA5}">
                      <a16:colId xmlns:a16="http://schemas.microsoft.com/office/drawing/2014/main" val="1810465883"/>
                    </a:ext>
                  </a:extLst>
                </a:gridCol>
                <a:gridCol w="4428094">
                  <a:extLst>
                    <a:ext uri="{9D8B030D-6E8A-4147-A177-3AD203B41FA5}">
                      <a16:colId xmlns:a16="http://schemas.microsoft.com/office/drawing/2014/main" val="4272886220"/>
                    </a:ext>
                  </a:extLst>
                </a:gridCol>
              </a:tblGrid>
              <a:tr h="128342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98478154"/>
                  </a:ext>
                </a:extLst>
              </a:tr>
              <a:tr h="84451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42435376"/>
                  </a:ext>
                </a:extLst>
              </a:tr>
              <a:tr h="75242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86446022"/>
                  </a:ext>
                </a:extLst>
              </a:tr>
            </a:tbl>
          </a:graphicData>
        </a:graphic>
      </p:graphicFrame>
      <p:sp>
        <p:nvSpPr>
          <p:cNvPr id="3" name="Title 2">
            <a:extLst>
              <a:ext uri="{FF2B5EF4-FFF2-40B4-BE49-F238E27FC236}">
                <a16:creationId xmlns:a16="http://schemas.microsoft.com/office/drawing/2014/main" id="{E01E4E30-3551-4C98-9930-CA50D072D43C}"/>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3087468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50AE863-057E-4FF0-A5E9-1F5BCBB52CF2}"/>
              </a:ext>
            </a:extLst>
          </p:cNvPr>
          <p:cNvSpPr>
            <a:spLocks noGrp="1"/>
          </p:cNvSpPr>
          <p:nvPr>
            <p:ph type="sldNum" sz="quarter" idx="12"/>
          </p:nvPr>
        </p:nvSpPr>
        <p:spPr/>
        <p:txBody>
          <a:bodyPr/>
          <a:lstStyle/>
          <a:p>
            <a:fld id="{FF97FF82-5728-4433-8A54-28EBF454F57F}" type="slidenum">
              <a:rPr lang="ar-SA" altLang="en-US"/>
              <a:pPr/>
              <a:t>58</a:t>
            </a:fld>
            <a:endParaRPr lang="en-US" altLang="en-US"/>
          </a:p>
        </p:txBody>
      </p:sp>
      <p:sp>
        <p:nvSpPr>
          <p:cNvPr id="74755" name="Rectangle 3">
            <a:extLst>
              <a:ext uri="{FF2B5EF4-FFF2-40B4-BE49-F238E27FC236}">
                <a16:creationId xmlns:a16="http://schemas.microsoft.com/office/drawing/2014/main" id="{645F8C00-D8C2-4B90-AC35-3DC6709857DE}"/>
              </a:ext>
            </a:extLst>
          </p:cNvPr>
          <p:cNvSpPr>
            <a:spLocks noGrp="1" noChangeArrowheads="1"/>
          </p:cNvSpPr>
          <p:nvPr>
            <p:ph type="body" idx="1"/>
          </p:nvPr>
        </p:nvSpPr>
        <p:spPr>
          <a:xfrm>
            <a:off x="228600" y="1600200"/>
            <a:ext cx="11597640" cy="4389120"/>
          </a:xfrm>
          <a:solidFill>
            <a:schemeClr val="bg1"/>
          </a:solidFill>
        </p:spPr>
        <p:txBody>
          <a:bodyPr/>
          <a:lstStyle/>
          <a:p>
            <a:pPr>
              <a:buClr>
                <a:schemeClr val="bg1"/>
              </a:buClr>
              <a:buFont typeface="Wingdings" panose="05000000000000000000" pitchFamily="2" charset="2"/>
              <a:buChar char="§"/>
            </a:pPr>
            <a:r>
              <a:rPr lang="en-US" altLang="en-US" b="1" dirty="0" err="1">
                <a:solidFill>
                  <a:srgbClr val="000000"/>
                </a:solidFill>
              </a:rPr>
              <a:t>BGColor</a:t>
            </a:r>
            <a:r>
              <a:rPr lang="en-US" altLang="en-US" b="1" dirty="0">
                <a:solidFill>
                  <a:srgbClr val="000000"/>
                </a:solidFill>
              </a:rPr>
              <a:t>:</a:t>
            </a:r>
            <a:r>
              <a:rPr lang="en-US" altLang="en-US" dirty="0">
                <a:solidFill>
                  <a:srgbClr val="000000"/>
                </a:solidFill>
              </a:rPr>
              <a:t> Some browsers support background colors in a table.</a:t>
            </a:r>
          </a:p>
          <a:p>
            <a:pPr>
              <a:buClr>
                <a:schemeClr val="bg1"/>
              </a:buClr>
              <a:buFont typeface="Wingdings" panose="05000000000000000000" pitchFamily="2" charset="2"/>
              <a:buChar char="§"/>
            </a:pPr>
            <a:r>
              <a:rPr lang="en-US" altLang="en-US" b="1" dirty="0">
                <a:solidFill>
                  <a:srgbClr val="000000"/>
                </a:solidFill>
              </a:rPr>
              <a:t>Width:</a:t>
            </a:r>
            <a:r>
              <a:rPr lang="en-US" altLang="en-US" dirty="0">
                <a:solidFill>
                  <a:srgbClr val="000000"/>
                </a:solidFill>
              </a:rPr>
              <a:t> you can specify the table width as an absolute number of pixels or a percentage of the document width. You can set the width for the table cells as well.</a:t>
            </a:r>
          </a:p>
          <a:p>
            <a:pPr>
              <a:buClr>
                <a:schemeClr val="bg1"/>
              </a:buClr>
              <a:buFont typeface="Wingdings" panose="05000000000000000000" pitchFamily="2" charset="2"/>
              <a:buChar char="§"/>
            </a:pPr>
            <a:r>
              <a:rPr lang="en-US" altLang="en-US" b="1" dirty="0">
                <a:solidFill>
                  <a:srgbClr val="000000"/>
                </a:solidFill>
              </a:rPr>
              <a:t>Border:</a:t>
            </a:r>
            <a:r>
              <a:rPr lang="en-US" altLang="en-US" dirty="0">
                <a:solidFill>
                  <a:srgbClr val="000000"/>
                </a:solidFill>
              </a:rPr>
              <a:t> You can choose a numerical value for the border width, which specifies the border in pixels.</a:t>
            </a:r>
          </a:p>
          <a:p>
            <a:pPr>
              <a:buClr>
                <a:schemeClr val="bg1"/>
              </a:buClr>
              <a:buFont typeface="Wingdings" panose="05000000000000000000" pitchFamily="2" charset="2"/>
              <a:buChar char="§"/>
            </a:pPr>
            <a:r>
              <a:rPr lang="en-US" altLang="en-US" b="1" dirty="0" err="1">
                <a:solidFill>
                  <a:srgbClr val="000000"/>
                </a:solidFill>
              </a:rPr>
              <a:t>CellSpacing</a:t>
            </a:r>
            <a:r>
              <a:rPr lang="en-US" altLang="en-US" b="1" dirty="0">
                <a:solidFill>
                  <a:srgbClr val="000000"/>
                </a:solidFill>
              </a:rPr>
              <a:t>:</a:t>
            </a:r>
            <a:r>
              <a:rPr lang="en-US" altLang="en-US" dirty="0">
                <a:solidFill>
                  <a:srgbClr val="000000"/>
                </a:solidFill>
              </a:rPr>
              <a:t> Cell Spacing represents the space between cells and is specified in pixels.</a:t>
            </a:r>
          </a:p>
        </p:txBody>
      </p:sp>
      <p:sp>
        <p:nvSpPr>
          <p:cNvPr id="3" name="Title 2">
            <a:extLst>
              <a:ext uri="{FF2B5EF4-FFF2-40B4-BE49-F238E27FC236}">
                <a16:creationId xmlns:a16="http://schemas.microsoft.com/office/drawing/2014/main" id="{C42A287D-514A-4EBB-9079-537CD8D817B4}"/>
              </a:ext>
            </a:extLst>
          </p:cNvPr>
          <p:cNvSpPr>
            <a:spLocks noGrp="1"/>
          </p:cNvSpPr>
          <p:nvPr>
            <p:ph type="title"/>
          </p:nvPr>
        </p:nvSpPr>
        <p:spPr/>
        <p:txBody>
          <a:bodyPr/>
          <a:lstStyle/>
          <a:p>
            <a:r>
              <a:rPr lang="en-US" sz="4400" dirty="0"/>
              <a:t>Tables Attribute</a:t>
            </a:r>
          </a:p>
        </p:txBody>
      </p:sp>
    </p:spTree>
    <p:extLst>
      <p:ext uri="{BB962C8B-B14F-4D97-AF65-F5344CB8AC3E}">
        <p14:creationId xmlns:p14="http://schemas.microsoft.com/office/powerpoint/2010/main" val="24410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074CF7F-0105-410A-85D0-DC4C1BAE2F8F}"/>
              </a:ext>
            </a:extLst>
          </p:cNvPr>
          <p:cNvSpPr>
            <a:spLocks noGrp="1"/>
          </p:cNvSpPr>
          <p:nvPr>
            <p:ph type="sldNum" sz="quarter" idx="12"/>
          </p:nvPr>
        </p:nvSpPr>
        <p:spPr/>
        <p:txBody>
          <a:bodyPr/>
          <a:lstStyle/>
          <a:p>
            <a:fld id="{3EF39E41-F933-494C-98F1-C2004A0CD78C}" type="slidenum">
              <a:rPr lang="ar-SA" altLang="en-US"/>
              <a:pPr/>
              <a:t>59</a:t>
            </a:fld>
            <a:endParaRPr lang="en-US" altLang="en-US"/>
          </a:p>
        </p:txBody>
      </p:sp>
      <p:sp>
        <p:nvSpPr>
          <p:cNvPr id="75779" name="Rectangle 3">
            <a:extLst>
              <a:ext uri="{FF2B5EF4-FFF2-40B4-BE49-F238E27FC236}">
                <a16:creationId xmlns:a16="http://schemas.microsoft.com/office/drawing/2014/main" id="{6C0C6423-B7CC-469E-A33C-61BED0B69759}"/>
              </a:ext>
            </a:extLst>
          </p:cNvPr>
          <p:cNvSpPr>
            <a:spLocks noGrp="1" noChangeArrowheads="1"/>
          </p:cNvSpPr>
          <p:nvPr>
            <p:ph type="body" idx="1"/>
          </p:nvPr>
        </p:nvSpPr>
        <p:spPr>
          <a:xfrm>
            <a:off x="259080" y="1371600"/>
            <a:ext cx="11536680" cy="4587240"/>
          </a:xfrm>
          <a:solidFill>
            <a:schemeClr val="bg1"/>
          </a:solidFill>
        </p:spPr>
        <p:txBody>
          <a:bodyPr/>
          <a:lstStyle/>
          <a:p>
            <a:pPr>
              <a:buClr>
                <a:schemeClr val="bg1"/>
              </a:buClr>
              <a:buFont typeface="Wingdings" panose="05000000000000000000" pitchFamily="2" charset="2"/>
              <a:buChar char="§"/>
            </a:pPr>
            <a:r>
              <a:rPr lang="en-US" altLang="en-US" b="1" dirty="0" err="1">
                <a:solidFill>
                  <a:srgbClr val="000000"/>
                </a:solidFill>
              </a:rPr>
              <a:t>CellPadding</a:t>
            </a:r>
            <a:r>
              <a:rPr lang="en-US" altLang="en-US" b="1" dirty="0">
                <a:solidFill>
                  <a:srgbClr val="000000"/>
                </a:solidFill>
              </a:rPr>
              <a:t>:</a:t>
            </a:r>
            <a:r>
              <a:rPr lang="en-US" altLang="en-US" dirty="0">
                <a:solidFill>
                  <a:srgbClr val="000000"/>
                </a:solidFill>
              </a:rPr>
              <a:t> Cell Padding is the space between the cell border and the cell contents and is specified in pixels.</a:t>
            </a:r>
          </a:p>
          <a:p>
            <a:pPr>
              <a:buClr>
                <a:schemeClr val="bg1"/>
              </a:buClr>
              <a:buFont typeface="Wingdings" panose="05000000000000000000" pitchFamily="2" charset="2"/>
              <a:buChar char="§"/>
            </a:pPr>
            <a:r>
              <a:rPr lang="en-US" altLang="en-US" b="1" dirty="0">
                <a:solidFill>
                  <a:srgbClr val="000000"/>
                </a:solidFill>
              </a:rPr>
              <a:t>Align:</a:t>
            </a:r>
            <a:r>
              <a:rPr lang="en-US" altLang="en-US" dirty="0">
                <a:solidFill>
                  <a:srgbClr val="000000"/>
                </a:solidFill>
              </a:rPr>
              <a:t> tables can have left, right, or center alignment. </a:t>
            </a:r>
          </a:p>
          <a:p>
            <a:pPr>
              <a:buClr>
                <a:schemeClr val="bg1"/>
              </a:buClr>
              <a:buFont typeface="Wingdings" panose="05000000000000000000" pitchFamily="2" charset="2"/>
              <a:buChar char="§"/>
            </a:pPr>
            <a:r>
              <a:rPr lang="en-US" altLang="en-US" b="1" dirty="0">
                <a:solidFill>
                  <a:srgbClr val="000000"/>
                </a:solidFill>
              </a:rPr>
              <a:t>Background:</a:t>
            </a:r>
            <a:r>
              <a:rPr lang="en-US" altLang="en-US" dirty="0">
                <a:solidFill>
                  <a:srgbClr val="000000"/>
                </a:solidFill>
              </a:rPr>
              <a:t> Background Image, will be titled in IE3.0 and above.</a:t>
            </a:r>
          </a:p>
          <a:p>
            <a:pPr>
              <a:buClr>
                <a:schemeClr val="bg1"/>
              </a:buClr>
              <a:buFont typeface="Wingdings" panose="05000000000000000000" pitchFamily="2" charset="2"/>
              <a:buChar char="§"/>
            </a:pPr>
            <a:r>
              <a:rPr lang="en-US" altLang="en-US" dirty="0" err="1">
                <a:solidFill>
                  <a:srgbClr val="000000"/>
                </a:solidFill>
              </a:rPr>
              <a:t>BorderColor</a:t>
            </a:r>
            <a:r>
              <a:rPr lang="en-US" altLang="en-US" dirty="0">
                <a:solidFill>
                  <a:srgbClr val="000000"/>
                </a:solidFill>
              </a:rPr>
              <a:t>, </a:t>
            </a:r>
            <a:r>
              <a:rPr lang="en-US" altLang="en-US" dirty="0" err="1">
                <a:solidFill>
                  <a:srgbClr val="000000"/>
                </a:solidFill>
              </a:rPr>
              <a:t>BorderColorDark</a:t>
            </a:r>
            <a:r>
              <a:rPr lang="en-US" altLang="en-US" dirty="0">
                <a:solidFill>
                  <a:srgbClr val="000000"/>
                </a:solidFill>
              </a:rPr>
              <a:t>. </a:t>
            </a:r>
          </a:p>
        </p:txBody>
      </p:sp>
      <p:sp>
        <p:nvSpPr>
          <p:cNvPr id="3" name="Title 2">
            <a:extLst>
              <a:ext uri="{FF2B5EF4-FFF2-40B4-BE49-F238E27FC236}">
                <a16:creationId xmlns:a16="http://schemas.microsoft.com/office/drawing/2014/main" id="{6D343AE8-6829-4E2E-8A00-A5974BC7D9D5}"/>
              </a:ext>
            </a:extLst>
          </p:cNvPr>
          <p:cNvSpPr>
            <a:spLocks noGrp="1"/>
          </p:cNvSpPr>
          <p:nvPr>
            <p:ph type="title"/>
          </p:nvPr>
        </p:nvSpPr>
        <p:spPr/>
        <p:txBody>
          <a:bodyPr/>
          <a:lstStyle/>
          <a:p>
            <a:r>
              <a:rPr lang="en-US" dirty="0"/>
              <a:t>Table Attribute</a:t>
            </a:r>
          </a:p>
        </p:txBody>
      </p:sp>
    </p:spTree>
    <p:extLst>
      <p:ext uri="{BB962C8B-B14F-4D97-AF65-F5344CB8AC3E}">
        <p14:creationId xmlns:p14="http://schemas.microsoft.com/office/powerpoint/2010/main" val="421746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4C12-4AF5-433A-9E0E-510A75C688A9}"/>
              </a:ext>
            </a:extLst>
          </p:cNvPr>
          <p:cNvSpPr>
            <a:spLocks noGrp="1"/>
          </p:cNvSpPr>
          <p:nvPr>
            <p:ph type="title"/>
          </p:nvPr>
        </p:nvSpPr>
        <p:spPr>
          <a:solidFill>
            <a:schemeClr val="bg1"/>
          </a:solidFill>
        </p:spPr>
        <p:txBody>
          <a:bodyPr/>
          <a:lstStyle/>
          <a:p>
            <a:pPr algn="ctr"/>
            <a:r>
              <a:rPr lang="en-US" dirty="0"/>
              <a:t>What is HTML</a:t>
            </a:r>
          </a:p>
        </p:txBody>
      </p:sp>
      <p:sp>
        <p:nvSpPr>
          <p:cNvPr id="3" name="Content Placeholder 2">
            <a:extLst>
              <a:ext uri="{FF2B5EF4-FFF2-40B4-BE49-F238E27FC236}">
                <a16:creationId xmlns:a16="http://schemas.microsoft.com/office/drawing/2014/main" id="{EE031B12-F0B9-4F34-837C-B0CC6981BBC4}"/>
              </a:ext>
            </a:extLst>
          </p:cNvPr>
          <p:cNvSpPr>
            <a:spLocks noGrp="1"/>
          </p:cNvSpPr>
          <p:nvPr>
            <p:ph sz="quarter" idx="10"/>
          </p:nvPr>
        </p:nvSpPr>
        <p:spPr>
          <a:xfrm>
            <a:off x="666576" y="1647306"/>
            <a:ext cx="11522249" cy="3778134"/>
          </a:xfrm>
          <a:solidFill>
            <a:schemeClr val="bg1"/>
          </a:solidFill>
        </p:spPr>
        <p:txBody>
          <a:bodyPr/>
          <a:lstStyle/>
          <a:p>
            <a:pPr marL="0" indent="0">
              <a:buNone/>
            </a:pPr>
            <a:r>
              <a:rPr lang="en-US" dirty="0">
                <a:solidFill>
                  <a:srgbClr val="000000"/>
                </a:solidFill>
                <a:latin typeface="Arial" pitchFamily="34" charset="0"/>
              </a:rPr>
              <a:t>To publish information for global distribution, one needs a universally understood language, a kind of publishing language that all computers may potentially understand. The publishing language used by the World Wide Web is HTML (from Hyper Text Markup Language).</a:t>
            </a:r>
          </a:p>
          <a:p>
            <a:endParaRPr lang="en-US" dirty="0"/>
          </a:p>
        </p:txBody>
      </p:sp>
    </p:spTree>
    <p:extLst>
      <p:ext uri="{BB962C8B-B14F-4D97-AF65-F5344CB8AC3E}">
        <p14:creationId xmlns:p14="http://schemas.microsoft.com/office/powerpoint/2010/main" val="843182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AD88F8-1556-400D-8027-5F1C9717FCF1}"/>
              </a:ext>
            </a:extLst>
          </p:cNvPr>
          <p:cNvSpPr>
            <a:spLocks noGrp="1"/>
          </p:cNvSpPr>
          <p:nvPr>
            <p:ph type="sldNum" sz="quarter" idx="12"/>
          </p:nvPr>
        </p:nvSpPr>
        <p:spPr/>
        <p:txBody>
          <a:bodyPr/>
          <a:lstStyle/>
          <a:p>
            <a:fld id="{39E73484-211F-4FA2-BFB0-C7221B5E8436}" type="slidenum">
              <a:rPr lang="ar-SA" altLang="en-US"/>
              <a:pPr/>
              <a:t>60</a:t>
            </a:fld>
            <a:endParaRPr lang="en-US" altLang="en-US"/>
          </a:p>
        </p:txBody>
      </p:sp>
      <p:sp>
        <p:nvSpPr>
          <p:cNvPr id="76803" name="Rectangle 3">
            <a:extLst>
              <a:ext uri="{FF2B5EF4-FFF2-40B4-BE49-F238E27FC236}">
                <a16:creationId xmlns:a16="http://schemas.microsoft.com/office/drawing/2014/main" id="{04D8E9EA-79C9-41BE-83E1-ACC5F04C41D6}"/>
              </a:ext>
            </a:extLst>
          </p:cNvPr>
          <p:cNvSpPr>
            <a:spLocks noGrp="1" noChangeArrowheads="1"/>
          </p:cNvSpPr>
          <p:nvPr>
            <p:ph type="body" idx="1"/>
          </p:nvPr>
        </p:nvSpPr>
        <p:spPr>
          <a:xfrm>
            <a:off x="289560" y="1752601"/>
            <a:ext cx="11689080" cy="4525963"/>
          </a:xfrm>
          <a:solidFill>
            <a:schemeClr val="bg1"/>
          </a:solidFill>
        </p:spPr>
        <p:txBody>
          <a:bodyPr/>
          <a:lstStyle/>
          <a:p>
            <a:pPr>
              <a:buClr>
                <a:schemeClr val="bg1"/>
              </a:buClr>
              <a:buFont typeface="Wingdings" panose="05000000000000000000" pitchFamily="2" charset="2"/>
              <a:buChar char="§"/>
            </a:pPr>
            <a:r>
              <a:rPr lang="en-US" altLang="en-US" dirty="0">
                <a:solidFill>
                  <a:srgbClr val="000000"/>
                </a:solidFill>
              </a:rPr>
              <a:t>A table caption allows you to specify a line of text that will appear centered above or bellow the table.</a:t>
            </a:r>
          </a:p>
          <a:p>
            <a:pPr>
              <a:buClr>
                <a:schemeClr val="bg1"/>
              </a:buClr>
              <a:buFont typeface="Wingdings" panose="05000000000000000000" pitchFamily="2" charset="2"/>
              <a:buNone/>
            </a:pPr>
            <a:r>
              <a:rPr lang="en-US" altLang="en-US" sz="2400" b="1" dirty="0">
                <a:solidFill>
                  <a:srgbClr val="000000"/>
                </a:solidFill>
              </a:rPr>
              <a:t>&lt;TABLE BORDER=1 CELLPADDING=2&gt;</a:t>
            </a:r>
          </a:p>
          <a:p>
            <a:pPr>
              <a:buClr>
                <a:schemeClr val="bg1"/>
              </a:buClr>
              <a:buFont typeface="Wingdings" panose="05000000000000000000" pitchFamily="2" charset="2"/>
              <a:buNone/>
            </a:pPr>
            <a:r>
              <a:rPr lang="en-US" altLang="en-US" sz="2400" b="1" dirty="0">
                <a:solidFill>
                  <a:srgbClr val="000000"/>
                </a:solidFill>
              </a:rPr>
              <a:t>&lt;CAPTION ALIGN=“BOTTOM”&gt; Label For My Table &lt;/CAPTION&gt;</a:t>
            </a:r>
          </a:p>
          <a:p>
            <a:pPr>
              <a:buClr>
                <a:schemeClr val="bg1"/>
              </a:buClr>
              <a:buFont typeface="Wingdings" panose="05000000000000000000" pitchFamily="2" charset="2"/>
              <a:buChar char="§"/>
            </a:pPr>
            <a:endParaRPr lang="en-US" altLang="en-US" dirty="0">
              <a:solidFill>
                <a:srgbClr val="000000"/>
              </a:solidFill>
            </a:endParaRPr>
          </a:p>
          <a:p>
            <a:pPr>
              <a:buClr>
                <a:schemeClr val="bg1"/>
              </a:buClr>
              <a:buFont typeface="Wingdings" panose="05000000000000000000" pitchFamily="2" charset="2"/>
              <a:buChar char="§"/>
            </a:pPr>
            <a:r>
              <a:rPr lang="en-US" altLang="en-US" dirty="0">
                <a:solidFill>
                  <a:srgbClr val="000000"/>
                </a:solidFill>
              </a:rPr>
              <a:t>The Caption element has one attribute ALIGN that can be either TOP (Above the table) or BOTTOM (below the table).</a:t>
            </a:r>
          </a:p>
        </p:txBody>
      </p:sp>
      <p:sp>
        <p:nvSpPr>
          <p:cNvPr id="3" name="Title 2">
            <a:extLst>
              <a:ext uri="{FF2B5EF4-FFF2-40B4-BE49-F238E27FC236}">
                <a16:creationId xmlns:a16="http://schemas.microsoft.com/office/drawing/2014/main" id="{36E39783-077B-4C15-B0D9-4D17A842AFCC}"/>
              </a:ext>
            </a:extLst>
          </p:cNvPr>
          <p:cNvSpPr>
            <a:spLocks noGrp="1"/>
          </p:cNvSpPr>
          <p:nvPr>
            <p:ph type="title"/>
          </p:nvPr>
        </p:nvSpPr>
        <p:spPr/>
        <p:txBody>
          <a:bodyPr/>
          <a:lstStyle/>
          <a:p>
            <a:r>
              <a:rPr lang="en-US" sz="4400" dirty="0"/>
              <a:t>Table Caption</a:t>
            </a:r>
          </a:p>
        </p:txBody>
      </p:sp>
    </p:spTree>
    <p:extLst>
      <p:ext uri="{BB962C8B-B14F-4D97-AF65-F5344CB8AC3E}">
        <p14:creationId xmlns:p14="http://schemas.microsoft.com/office/powerpoint/2010/main" val="211195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E7FAC26-45DB-41F7-A138-B4FCE924505F}"/>
              </a:ext>
            </a:extLst>
          </p:cNvPr>
          <p:cNvSpPr>
            <a:spLocks noGrp="1"/>
          </p:cNvSpPr>
          <p:nvPr>
            <p:ph type="sldNum" sz="quarter" idx="12"/>
          </p:nvPr>
        </p:nvSpPr>
        <p:spPr/>
        <p:txBody>
          <a:bodyPr/>
          <a:lstStyle/>
          <a:p>
            <a:fld id="{00C086F4-1EFC-4081-B1C2-D417A08954D4}" type="slidenum">
              <a:rPr lang="ar-SA" altLang="en-US"/>
              <a:pPr/>
              <a:t>61</a:t>
            </a:fld>
            <a:endParaRPr lang="en-US" altLang="en-US"/>
          </a:p>
        </p:txBody>
      </p:sp>
      <p:sp>
        <p:nvSpPr>
          <p:cNvPr id="77827" name="Rectangle 3">
            <a:extLst>
              <a:ext uri="{FF2B5EF4-FFF2-40B4-BE49-F238E27FC236}">
                <a16:creationId xmlns:a16="http://schemas.microsoft.com/office/drawing/2014/main" id="{98B0EE3E-5023-4746-94BB-F3C222579FD9}"/>
              </a:ext>
            </a:extLst>
          </p:cNvPr>
          <p:cNvSpPr>
            <a:spLocks noGrp="1" noChangeArrowheads="1"/>
          </p:cNvSpPr>
          <p:nvPr>
            <p:ph type="body" idx="1"/>
          </p:nvPr>
        </p:nvSpPr>
        <p:spPr>
          <a:xfrm>
            <a:off x="531818" y="1661160"/>
            <a:ext cx="11538262" cy="3505200"/>
          </a:xfrm>
          <a:solidFill>
            <a:schemeClr val="bg1"/>
          </a:solidFill>
        </p:spPr>
        <p:txBody>
          <a:bodyPr/>
          <a:lstStyle/>
          <a:p>
            <a:pPr>
              <a:buClrTx/>
            </a:pPr>
            <a:r>
              <a:rPr lang="en-US" altLang="en-US" dirty="0">
                <a:solidFill>
                  <a:srgbClr val="000000"/>
                </a:solidFill>
              </a:rPr>
              <a:t>Table Data cells are represented by the TD element. Cells can also be TH (Table Header) elements which results in the contents of the table header cells appearing centered and in bold text.</a:t>
            </a:r>
          </a:p>
        </p:txBody>
      </p:sp>
      <p:sp>
        <p:nvSpPr>
          <p:cNvPr id="3" name="Title 2">
            <a:extLst>
              <a:ext uri="{FF2B5EF4-FFF2-40B4-BE49-F238E27FC236}">
                <a16:creationId xmlns:a16="http://schemas.microsoft.com/office/drawing/2014/main" id="{076BC51F-07E0-4F28-94C5-FA38D930E130}"/>
              </a:ext>
            </a:extLst>
          </p:cNvPr>
          <p:cNvSpPr>
            <a:spLocks noGrp="1"/>
          </p:cNvSpPr>
          <p:nvPr>
            <p:ph type="title"/>
          </p:nvPr>
        </p:nvSpPr>
        <p:spPr/>
        <p:txBody>
          <a:bodyPr/>
          <a:lstStyle/>
          <a:p>
            <a:r>
              <a:rPr lang="en-US" dirty="0"/>
              <a:t>Table Header</a:t>
            </a:r>
          </a:p>
        </p:txBody>
      </p:sp>
    </p:spTree>
    <p:extLst>
      <p:ext uri="{BB962C8B-B14F-4D97-AF65-F5344CB8AC3E}">
        <p14:creationId xmlns:p14="http://schemas.microsoft.com/office/powerpoint/2010/main" val="384150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247D89-3F18-4C86-AAD9-0416D3F8A4D2}"/>
              </a:ext>
            </a:extLst>
          </p:cNvPr>
          <p:cNvSpPr>
            <a:spLocks noGrp="1"/>
          </p:cNvSpPr>
          <p:nvPr>
            <p:ph type="sldNum" sz="quarter" idx="12"/>
          </p:nvPr>
        </p:nvSpPr>
        <p:spPr/>
        <p:txBody>
          <a:bodyPr/>
          <a:lstStyle/>
          <a:p>
            <a:fld id="{E3D5AB8C-1C17-48FD-BF11-D97947F82E4D}" type="slidenum">
              <a:rPr lang="ar-SA" altLang="en-US"/>
              <a:pPr/>
              <a:t>62</a:t>
            </a:fld>
            <a:endParaRPr lang="en-US" altLang="en-US"/>
          </a:p>
        </p:txBody>
      </p:sp>
      <p:sp>
        <p:nvSpPr>
          <p:cNvPr id="78851" name="Rectangle 3">
            <a:extLst>
              <a:ext uri="{FF2B5EF4-FFF2-40B4-BE49-F238E27FC236}">
                <a16:creationId xmlns:a16="http://schemas.microsoft.com/office/drawing/2014/main" id="{59EB67BA-2E22-40B7-AB93-CB2177F7352F}"/>
              </a:ext>
            </a:extLst>
          </p:cNvPr>
          <p:cNvSpPr>
            <a:spLocks noGrp="1" noChangeArrowheads="1"/>
          </p:cNvSpPr>
          <p:nvPr>
            <p:ph type="body" idx="1"/>
          </p:nvPr>
        </p:nvSpPr>
        <p:spPr>
          <a:xfrm>
            <a:off x="531818" y="1676400"/>
            <a:ext cx="11309662" cy="4495800"/>
          </a:xfrm>
          <a:solidFill>
            <a:schemeClr val="bg1"/>
          </a:solidFill>
        </p:spPr>
        <p:txBody>
          <a:bodyPr/>
          <a:lstStyle/>
          <a:p>
            <a:pPr>
              <a:buClrTx/>
            </a:pPr>
            <a:r>
              <a:rPr lang="en-US" altLang="en-US" sz="2400" b="1" dirty="0" err="1">
                <a:solidFill>
                  <a:srgbClr val="000000"/>
                </a:solidFill>
              </a:rPr>
              <a:t>Colspan</a:t>
            </a:r>
            <a:r>
              <a:rPr lang="en-US" altLang="en-US" sz="2400" b="1" dirty="0">
                <a:solidFill>
                  <a:srgbClr val="000000"/>
                </a:solidFill>
              </a:rPr>
              <a:t>:</a:t>
            </a:r>
            <a:r>
              <a:rPr lang="en-US" altLang="en-US" sz="2400" dirty="0">
                <a:solidFill>
                  <a:srgbClr val="000000"/>
                </a:solidFill>
              </a:rPr>
              <a:t> Specifies how many cell columns of the table this cell should span.</a:t>
            </a:r>
          </a:p>
          <a:p>
            <a:pPr>
              <a:buClrTx/>
            </a:pPr>
            <a:r>
              <a:rPr lang="en-US" altLang="en-US" sz="2400" b="1" dirty="0" err="1">
                <a:solidFill>
                  <a:srgbClr val="000000"/>
                </a:solidFill>
              </a:rPr>
              <a:t>Rowspan</a:t>
            </a:r>
            <a:r>
              <a:rPr lang="en-US" altLang="en-US" sz="2400" b="1" i="1" dirty="0">
                <a:solidFill>
                  <a:srgbClr val="000000"/>
                </a:solidFill>
              </a:rPr>
              <a:t>:</a:t>
            </a:r>
            <a:r>
              <a:rPr lang="en-US" altLang="en-US" sz="2400" dirty="0">
                <a:solidFill>
                  <a:srgbClr val="000000"/>
                </a:solidFill>
              </a:rPr>
              <a:t> Specifies how many cell rows of the table this cell should span.</a:t>
            </a:r>
          </a:p>
          <a:p>
            <a:pPr>
              <a:buClrTx/>
            </a:pPr>
            <a:r>
              <a:rPr lang="en-US" altLang="en-US" sz="2400" b="1" dirty="0">
                <a:solidFill>
                  <a:srgbClr val="000000"/>
                </a:solidFill>
              </a:rPr>
              <a:t>Align</a:t>
            </a:r>
            <a:r>
              <a:rPr lang="en-US" altLang="en-US" sz="2400" b="1" i="1" dirty="0">
                <a:solidFill>
                  <a:srgbClr val="000000"/>
                </a:solidFill>
              </a:rPr>
              <a:t>:</a:t>
            </a:r>
            <a:r>
              <a:rPr lang="en-US" altLang="en-US" sz="2400" dirty="0">
                <a:solidFill>
                  <a:srgbClr val="000000"/>
                </a:solidFill>
              </a:rPr>
              <a:t> cell data can have left, right, or center alignment.</a:t>
            </a:r>
          </a:p>
          <a:p>
            <a:pPr>
              <a:buClrTx/>
            </a:pPr>
            <a:r>
              <a:rPr lang="en-US" altLang="en-US" sz="2400" b="1" dirty="0" err="1">
                <a:solidFill>
                  <a:srgbClr val="000000"/>
                </a:solidFill>
              </a:rPr>
              <a:t>Valign</a:t>
            </a:r>
            <a:r>
              <a:rPr lang="en-US" altLang="en-US" sz="2400" b="1" i="1" dirty="0">
                <a:solidFill>
                  <a:srgbClr val="000000"/>
                </a:solidFill>
              </a:rPr>
              <a:t>:</a:t>
            </a:r>
            <a:r>
              <a:rPr lang="en-US" altLang="en-US" sz="2400" dirty="0">
                <a:solidFill>
                  <a:srgbClr val="000000"/>
                </a:solidFill>
              </a:rPr>
              <a:t> cell data can have top, middle, or bottom alignment.</a:t>
            </a:r>
          </a:p>
          <a:p>
            <a:pPr>
              <a:buClrTx/>
            </a:pPr>
            <a:r>
              <a:rPr lang="en-US" altLang="en-US" sz="2400" b="1" dirty="0">
                <a:solidFill>
                  <a:srgbClr val="000000"/>
                </a:solidFill>
              </a:rPr>
              <a:t>Width</a:t>
            </a:r>
            <a:r>
              <a:rPr lang="en-US" altLang="en-US" sz="2400" b="1" i="1" dirty="0">
                <a:solidFill>
                  <a:srgbClr val="000000"/>
                </a:solidFill>
              </a:rPr>
              <a:t>:</a:t>
            </a:r>
            <a:r>
              <a:rPr lang="en-US" altLang="en-US" sz="2400" dirty="0">
                <a:solidFill>
                  <a:srgbClr val="000000"/>
                </a:solidFill>
              </a:rPr>
              <a:t> you can specify the width as an absolute number of pixels or a percentage of the document width.</a:t>
            </a:r>
          </a:p>
          <a:p>
            <a:pPr>
              <a:buClrTx/>
            </a:pPr>
            <a:r>
              <a:rPr lang="en-US" altLang="en-US" sz="2400" b="1" dirty="0">
                <a:solidFill>
                  <a:srgbClr val="000000"/>
                </a:solidFill>
              </a:rPr>
              <a:t>Height</a:t>
            </a:r>
            <a:r>
              <a:rPr lang="en-US" altLang="en-US" sz="2400" b="1" i="1" dirty="0">
                <a:solidFill>
                  <a:srgbClr val="000000"/>
                </a:solidFill>
              </a:rPr>
              <a:t>:</a:t>
            </a:r>
            <a:r>
              <a:rPr lang="en-US" altLang="en-US" sz="2400" dirty="0">
                <a:solidFill>
                  <a:srgbClr val="000000"/>
                </a:solidFill>
              </a:rPr>
              <a:t> You can specify the height as an absolute number of pixels or a percentage of the document height.</a:t>
            </a:r>
          </a:p>
        </p:txBody>
      </p:sp>
      <p:sp>
        <p:nvSpPr>
          <p:cNvPr id="3" name="Title 2">
            <a:extLst>
              <a:ext uri="{FF2B5EF4-FFF2-40B4-BE49-F238E27FC236}">
                <a16:creationId xmlns:a16="http://schemas.microsoft.com/office/drawing/2014/main" id="{742157FF-2273-4CDC-AD3F-E7F36878F966}"/>
              </a:ext>
            </a:extLst>
          </p:cNvPr>
          <p:cNvSpPr>
            <a:spLocks noGrp="1"/>
          </p:cNvSpPr>
          <p:nvPr>
            <p:ph type="title"/>
          </p:nvPr>
        </p:nvSpPr>
        <p:spPr/>
        <p:txBody>
          <a:bodyPr/>
          <a:lstStyle/>
          <a:p>
            <a:r>
              <a:rPr lang="en-US" sz="4400" dirty="0"/>
              <a:t>Table Data and Table Header Attributes</a:t>
            </a:r>
          </a:p>
        </p:txBody>
      </p:sp>
    </p:spTree>
    <p:extLst>
      <p:ext uri="{BB962C8B-B14F-4D97-AF65-F5344CB8AC3E}">
        <p14:creationId xmlns:p14="http://schemas.microsoft.com/office/powerpoint/2010/main" val="355374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33CF9A9D-99EE-4A26-90EE-9497F004566F}"/>
              </a:ext>
            </a:extLst>
          </p:cNvPr>
          <p:cNvSpPr>
            <a:spLocks noGrp="1"/>
          </p:cNvSpPr>
          <p:nvPr>
            <p:ph type="sldNum" sz="quarter" idx="12"/>
          </p:nvPr>
        </p:nvSpPr>
        <p:spPr/>
        <p:txBody>
          <a:bodyPr/>
          <a:lstStyle/>
          <a:p>
            <a:fld id="{F0F26E48-B27D-4A99-8417-43682973D2A2}" type="slidenum">
              <a:rPr lang="ar-SA" altLang="en-US"/>
              <a:pPr/>
              <a:t>63</a:t>
            </a:fld>
            <a:endParaRPr lang="en-US" altLang="en-US"/>
          </a:p>
        </p:txBody>
      </p:sp>
      <p:sp>
        <p:nvSpPr>
          <p:cNvPr id="139267" name="Rectangle 3">
            <a:extLst>
              <a:ext uri="{FF2B5EF4-FFF2-40B4-BE49-F238E27FC236}">
                <a16:creationId xmlns:a16="http://schemas.microsoft.com/office/drawing/2014/main" id="{2FD8F432-79D5-4512-A2C5-8849E678B0A0}"/>
              </a:ext>
            </a:extLst>
          </p:cNvPr>
          <p:cNvSpPr>
            <a:spLocks noGrp="1" noChangeArrowheads="1"/>
          </p:cNvSpPr>
          <p:nvPr>
            <p:ph type="body" idx="1"/>
          </p:nvPr>
        </p:nvSpPr>
        <p:spPr>
          <a:xfrm>
            <a:off x="522812" y="1522414"/>
            <a:ext cx="11532027" cy="3048000"/>
          </a:xfrm>
          <a:solidFill>
            <a:schemeClr val="bg1"/>
          </a:solidFill>
        </p:spPr>
        <p:txBody>
          <a:bodyPr/>
          <a:lstStyle/>
          <a:p>
            <a:pPr>
              <a:lnSpc>
                <a:spcPct val="80000"/>
              </a:lnSpc>
              <a:buFontTx/>
              <a:buNone/>
            </a:pPr>
            <a:r>
              <a:rPr lang="en-US" altLang="en-US" sz="2000" b="1" dirty="0">
                <a:solidFill>
                  <a:srgbClr val="000000"/>
                </a:solidFill>
              </a:rPr>
              <a:t>&lt;TABLE BORDER=1 width=50%&gt;</a:t>
            </a:r>
          </a:p>
          <a:p>
            <a:pPr>
              <a:lnSpc>
                <a:spcPct val="80000"/>
              </a:lnSpc>
              <a:buFontTx/>
              <a:buNone/>
            </a:pPr>
            <a:r>
              <a:rPr lang="en-US" altLang="en-US" sz="2000" b="1" dirty="0">
                <a:solidFill>
                  <a:srgbClr val="000000"/>
                </a:solidFill>
              </a:rPr>
              <a:t>&lt;CAPTION&gt;  &lt;h1&gt;Spare Parts &lt;h1&gt; &lt;/Caption&gt;</a:t>
            </a:r>
          </a:p>
          <a:p>
            <a:pPr>
              <a:lnSpc>
                <a:spcPct val="80000"/>
              </a:lnSpc>
              <a:buFontTx/>
              <a:buNone/>
            </a:pPr>
            <a:r>
              <a:rPr lang="en-US" altLang="en-US" sz="2000" b="1" dirty="0">
                <a:solidFill>
                  <a:srgbClr val="000000"/>
                </a:solidFill>
              </a:rPr>
              <a:t>&lt;TR&gt;&lt;TH&gt;Stock Number&lt;/TH&gt;&lt;TH&gt;Description&lt;/TH&gt;&lt;TH&gt;List Price&lt;/TH&gt;&lt;/TR&gt;</a:t>
            </a:r>
          </a:p>
          <a:p>
            <a:pPr>
              <a:lnSpc>
                <a:spcPct val="80000"/>
              </a:lnSpc>
              <a:buFontTx/>
              <a:buNone/>
            </a:pPr>
            <a:r>
              <a:rPr lang="en-US" altLang="en-US" sz="2000" b="1" dirty="0">
                <a:solidFill>
                  <a:srgbClr val="000000"/>
                </a:solidFill>
              </a:rPr>
              <a:t>&lt;TR&gt;&lt;TD </a:t>
            </a:r>
            <a:r>
              <a:rPr lang="en-US" altLang="en-US" sz="2000" b="1" dirty="0" err="1">
                <a:solidFill>
                  <a:srgbClr val="000000"/>
                </a:solidFill>
              </a:rPr>
              <a:t>bgcolor</a:t>
            </a:r>
            <a:r>
              <a:rPr lang="en-US" altLang="en-US" sz="2000" b="1" dirty="0">
                <a:solidFill>
                  <a:srgbClr val="000000"/>
                </a:solidFill>
              </a:rPr>
              <a:t>=red&gt;3476-AB&lt;/TD&gt;&lt;TD&gt;76mm Socket&lt;/TD&gt;&lt;TD&gt;45.00&lt;/TD&gt;&lt;/TR&gt;</a:t>
            </a:r>
          </a:p>
          <a:p>
            <a:pPr>
              <a:lnSpc>
                <a:spcPct val="80000"/>
              </a:lnSpc>
              <a:buFontTx/>
              <a:buNone/>
            </a:pPr>
            <a:r>
              <a:rPr lang="en-US" altLang="en-US" sz="2000" b="1" dirty="0">
                <a:solidFill>
                  <a:srgbClr val="000000"/>
                </a:solidFill>
              </a:rPr>
              <a:t>&lt;TR&gt;&lt;TD &gt;3478-AB&lt;/TD&gt;&lt;TD&gt;&lt;font color=blue&gt;78mm Socket&lt;/font&gt; &lt;/TD&gt;&lt;TD&gt;47.50&lt;/TD&gt;&lt;/TR&gt;</a:t>
            </a:r>
          </a:p>
          <a:p>
            <a:pPr>
              <a:lnSpc>
                <a:spcPct val="80000"/>
              </a:lnSpc>
              <a:buFontTx/>
              <a:buNone/>
            </a:pPr>
            <a:r>
              <a:rPr lang="en-US" altLang="en-US" sz="2000" b="1" dirty="0">
                <a:solidFill>
                  <a:srgbClr val="000000"/>
                </a:solidFill>
              </a:rPr>
              <a:t>&lt;TR&gt;&lt;TD&gt;3480-AB&lt;/TD&gt;&lt;TD&gt;80mm Socket&lt;/TD&gt;&lt;TD&gt;50.00&lt;/TD&gt;&lt;/TR&gt;</a:t>
            </a:r>
          </a:p>
          <a:p>
            <a:pPr>
              <a:lnSpc>
                <a:spcPct val="80000"/>
              </a:lnSpc>
              <a:buFontTx/>
              <a:buNone/>
            </a:pPr>
            <a:r>
              <a:rPr lang="en-US" altLang="en-US" sz="2000" b="1" dirty="0">
                <a:solidFill>
                  <a:srgbClr val="000000"/>
                </a:solidFill>
              </a:rPr>
              <a:t>&lt;/TABLE&gt;</a:t>
            </a:r>
          </a:p>
          <a:p>
            <a:pPr>
              <a:lnSpc>
                <a:spcPct val="80000"/>
              </a:lnSpc>
              <a:buFontTx/>
              <a:buNone/>
            </a:pPr>
            <a:endParaRPr lang="en-US" altLang="en-US" sz="2000" b="1" dirty="0"/>
          </a:p>
        </p:txBody>
      </p:sp>
      <p:pic>
        <p:nvPicPr>
          <p:cNvPr id="139272" name="Picture 8">
            <a:extLst>
              <a:ext uri="{FF2B5EF4-FFF2-40B4-BE49-F238E27FC236}">
                <a16:creationId xmlns:a16="http://schemas.microsoft.com/office/drawing/2014/main" id="{2A0DC928-AC41-4C1F-AEA2-5B961833D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932" y="3930334"/>
            <a:ext cx="6477000" cy="228758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960E5C46-3BDF-4134-9447-3432347F61F8}"/>
              </a:ext>
            </a:extLst>
          </p:cNvPr>
          <p:cNvSpPr>
            <a:spLocks noGrp="1"/>
          </p:cNvSpPr>
          <p:nvPr>
            <p:ph type="title"/>
          </p:nvPr>
        </p:nvSpPr>
        <p:spPr/>
        <p:txBody>
          <a:bodyPr/>
          <a:lstStyle/>
          <a:p>
            <a:r>
              <a:rPr lang="en-US" dirty="0"/>
              <a:t>Basic Table Code</a:t>
            </a:r>
          </a:p>
        </p:txBody>
      </p:sp>
    </p:spTree>
    <p:extLst>
      <p:ext uri="{BB962C8B-B14F-4D97-AF65-F5344CB8AC3E}">
        <p14:creationId xmlns:p14="http://schemas.microsoft.com/office/powerpoint/2010/main" val="421377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CDE0F26-C573-4C11-B242-DF4E91AB90E6}"/>
              </a:ext>
            </a:extLst>
          </p:cNvPr>
          <p:cNvSpPr>
            <a:spLocks noGrp="1"/>
          </p:cNvSpPr>
          <p:nvPr>
            <p:ph type="sldNum" sz="quarter" idx="12"/>
          </p:nvPr>
        </p:nvSpPr>
        <p:spPr/>
        <p:txBody>
          <a:bodyPr/>
          <a:lstStyle/>
          <a:p>
            <a:fld id="{F4FE07AF-61A4-467B-97C0-985E9F00D508}" type="slidenum">
              <a:rPr lang="ar-SA" altLang="en-US"/>
              <a:pPr/>
              <a:t>64</a:t>
            </a:fld>
            <a:endParaRPr lang="en-US" altLang="en-US"/>
          </a:p>
        </p:txBody>
      </p:sp>
      <p:sp>
        <p:nvSpPr>
          <p:cNvPr id="79875" name="Rectangle 3">
            <a:extLst>
              <a:ext uri="{FF2B5EF4-FFF2-40B4-BE49-F238E27FC236}">
                <a16:creationId xmlns:a16="http://schemas.microsoft.com/office/drawing/2014/main" id="{B3777C90-5FCF-4030-8EE3-FB59605D6B6C}"/>
              </a:ext>
            </a:extLst>
          </p:cNvPr>
          <p:cNvSpPr>
            <a:spLocks noGrp="1" noChangeArrowheads="1"/>
          </p:cNvSpPr>
          <p:nvPr>
            <p:ph type="body" idx="1"/>
          </p:nvPr>
        </p:nvSpPr>
        <p:spPr>
          <a:xfrm>
            <a:off x="655320" y="1981200"/>
            <a:ext cx="10820400" cy="3962400"/>
          </a:xfrm>
          <a:solidFill>
            <a:schemeClr val="bg1"/>
          </a:solidFill>
        </p:spPr>
        <p:txBody>
          <a:bodyPr/>
          <a:lstStyle/>
          <a:p>
            <a:pPr>
              <a:buFontTx/>
              <a:buNone/>
            </a:pPr>
            <a:r>
              <a:rPr lang="en-US" altLang="en-US" dirty="0">
                <a:solidFill>
                  <a:srgbClr val="000000"/>
                </a:solidFill>
              </a:rPr>
              <a:t>&lt;Table border=1 cellpadding =2&gt;</a:t>
            </a:r>
          </a:p>
          <a:p>
            <a:pPr>
              <a:buFontTx/>
              <a:buNone/>
            </a:pPr>
            <a:r>
              <a:rPr lang="en-US" altLang="en-US" dirty="0">
                <a:solidFill>
                  <a:srgbClr val="000000"/>
                </a:solidFill>
              </a:rPr>
              <a:t>&lt;</a:t>
            </a:r>
            <a:r>
              <a:rPr lang="en-US" altLang="en-US" dirty="0" err="1">
                <a:solidFill>
                  <a:srgbClr val="000000"/>
                </a:solidFill>
              </a:rPr>
              <a:t>tr</a:t>
            </a:r>
            <a:r>
              <a:rPr lang="en-US" altLang="en-US" dirty="0">
                <a:solidFill>
                  <a:srgbClr val="000000"/>
                </a:solidFill>
              </a:rPr>
              <a:t>&gt; &lt;</a:t>
            </a:r>
            <a:r>
              <a:rPr lang="en-US" altLang="en-US" dirty="0" err="1">
                <a:solidFill>
                  <a:srgbClr val="000000"/>
                </a:solidFill>
              </a:rPr>
              <a:t>th</a:t>
            </a:r>
            <a:r>
              <a:rPr lang="en-US" altLang="en-US" dirty="0">
                <a:solidFill>
                  <a:srgbClr val="000000"/>
                </a:solidFill>
              </a:rPr>
              <a:t>&gt; Column 1 Header&lt;/</a:t>
            </a:r>
            <a:r>
              <a:rPr lang="en-US" altLang="en-US" dirty="0" err="1">
                <a:solidFill>
                  <a:srgbClr val="000000"/>
                </a:solidFill>
              </a:rPr>
              <a:t>th</a:t>
            </a:r>
            <a:r>
              <a:rPr lang="en-US" altLang="en-US" dirty="0">
                <a:solidFill>
                  <a:srgbClr val="000000"/>
                </a:solidFill>
              </a:rPr>
              <a:t>&gt; &lt;</a:t>
            </a:r>
            <a:r>
              <a:rPr lang="en-US" altLang="en-US" dirty="0" err="1">
                <a:solidFill>
                  <a:srgbClr val="000000"/>
                </a:solidFill>
              </a:rPr>
              <a:t>th</a:t>
            </a:r>
            <a:r>
              <a:rPr lang="en-US" altLang="en-US" dirty="0">
                <a:solidFill>
                  <a:srgbClr val="000000"/>
                </a:solidFill>
              </a:rPr>
              <a:t>&gt; Column 2 Header&lt;/</a:t>
            </a:r>
            <a:r>
              <a:rPr lang="en-US" altLang="en-US" dirty="0" err="1">
                <a:solidFill>
                  <a:srgbClr val="000000"/>
                </a:solidFill>
              </a:rPr>
              <a:t>th</a:t>
            </a:r>
            <a:r>
              <a:rPr lang="en-US" altLang="en-US" dirty="0">
                <a:solidFill>
                  <a:srgbClr val="000000"/>
                </a:solidFill>
              </a:rPr>
              <a:t>&gt; &lt;/</a:t>
            </a:r>
            <a:r>
              <a:rPr lang="en-US" altLang="en-US" dirty="0" err="1">
                <a:solidFill>
                  <a:srgbClr val="000000"/>
                </a:solidFill>
              </a:rPr>
              <a:t>tr</a:t>
            </a:r>
            <a:r>
              <a:rPr lang="en-US" altLang="en-US" dirty="0">
                <a:solidFill>
                  <a:srgbClr val="000000"/>
                </a:solidFill>
              </a:rPr>
              <a:t>&gt;</a:t>
            </a:r>
          </a:p>
          <a:p>
            <a:pPr>
              <a:buFontTx/>
              <a:buNone/>
            </a:pPr>
            <a:r>
              <a:rPr lang="en-US" altLang="en-US" dirty="0">
                <a:solidFill>
                  <a:srgbClr val="000000"/>
                </a:solidFill>
              </a:rPr>
              <a:t>&lt;</a:t>
            </a:r>
            <a:r>
              <a:rPr lang="en-US" altLang="en-US" dirty="0" err="1">
                <a:solidFill>
                  <a:srgbClr val="000000"/>
                </a:solidFill>
              </a:rPr>
              <a:t>tr</a:t>
            </a:r>
            <a:r>
              <a:rPr lang="en-US" altLang="en-US" dirty="0">
                <a:solidFill>
                  <a:srgbClr val="000000"/>
                </a:solidFill>
              </a:rPr>
              <a:t>&gt; &lt;td </a:t>
            </a:r>
            <a:r>
              <a:rPr lang="en-US" altLang="en-US" dirty="0" err="1">
                <a:solidFill>
                  <a:srgbClr val="000000"/>
                </a:solidFill>
              </a:rPr>
              <a:t>colspan</a:t>
            </a:r>
            <a:r>
              <a:rPr lang="en-US" altLang="en-US" dirty="0">
                <a:solidFill>
                  <a:srgbClr val="000000"/>
                </a:solidFill>
              </a:rPr>
              <a:t>=2&gt; Row 1 Col 1&lt;/td&gt; &lt;/</a:t>
            </a:r>
            <a:r>
              <a:rPr lang="en-US" altLang="en-US" dirty="0" err="1">
                <a:solidFill>
                  <a:srgbClr val="000000"/>
                </a:solidFill>
              </a:rPr>
              <a:t>tr</a:t>
            </a:r>
            <a:r>
              <a:rPr lang="en-US" altLang="en-US" dirty="0">
                <a:solidFill>
                  <a:srgbClr val="000000"/>
                </a:solidFill>
              </a:rPr>
              <a:t>&gt;</a:t>
            </a:r>
          </a:p>
          <a:p>
            <a:pPr>
              <a:buFontTx/>
              <a:buNone/>
            </a:pPr>
            <a:r>
              <a:rPr lang="en-US" altLang="en-US" dirty="0">
                <a:solidFill>
                  <a:srgbClr val="000000"/>
                </a:solidFill>
              </a:rPr>
              <a:t>&lt;</a:t>
            </a:r>
            <a:r>
              <a:rPr lang="en-US" altLang="en-US" dirty="0" err="1">
                <a:solidFill>
                  <a:srgbClr val="000000"/>
                </a:solidFill>
              </a:rPr>
              <a:t>tr</a:t>
            </a:r>
            <a:r>
              <a:rPr lang="en-US" altLang="en-US" dirty="0">
                <a:solidFill>
                  <a:srgbClr val="000000"/>
                </a:solidFill>
              </a:rPr>
              <a:t>&gt; &lt;td </a:t>
            </a:r>
            <a:r>
              <a:rPr lang="en-US" altLang="en-US" dirty="0" err="1">
                <a:solidFill>
                  <a:srgbClr val="000000"/>
                </a:solidFill>
              </a:rPr>
              <a:t>rowspan</a:t>
            </a:r>
            <a:r>
              <a:rPr lang="en-US" altLang="en-US" dirty="0">
                <a:solidFill>
                  <a:srgbClr val="000000"/>
                </a:solidFill>
              </a:rPr>
              <a:t>=2&gt;Row 2 Col 1&lt;/td&gt; </a:t>
            </a:r>
          </a:p>
          <a:p>
            <a:pPr>
              <a:buFontTx/>
              <a:buNone/>
            </a:pPr>
            <a:r>
              <a:rPr lang="en-US" altLang="en-US" dirty="0">
                <a:solidFill>
                  <a:srgbClr val="000000"/>
                </a:solidFill>
              </a:rPr>
              <a:t>&lt;td&gt; Row 2 Col2&lt;/td&gt; &lt;/</a:t>
            </a:r>
            <a:r>
              <a:rPr lang="en-US" altLang="en-US" dirty="0" err="1">
                <a:solidFill>
                  <a:srgbClr val="000000"/>
                </a:solidFill>
              </a:rPr>
              <a:t>tr</a:t>
            </a:r>
            <a:r>
              <a:rPr lang="en-US" altLang="en-US" dirty="0">
                <a:solidFill>
                  <a:srgbClr val="000000"/>
                </a:solidFill>
              </a:rPr>
              <a:t>&gt;</a:t>
            </a:r>
          </a:p>
          <a:p>
            <a:pPr>
              <a:buFontTx/>
              <a:buNone/>
            </a:pPr>
            <a:r>
              <a:rPr lang="en-US" altLang="en-US" dirty="0">
                <a:solidFill>
                  <a:srgbClr val="000000"/>
                </a:solidFill>
              </a:rPr>
              <a:t>&lt;</a:t>
            </a:r>
            <a:r>
              <a:rPr lang="en-US" altLang="en-US" dirty="0" err="1">
                <a:solidFill>
                  <a:srgbClr val="000000"/>
                </a:solidFill>
              </a:rPr>
              <a:t>tr</a:t>
            </a:r>
            <a:r>
              <a:rPr lang="en-US" altLang="en-US" dirty="0">
                <a:solidFill>
                  <a:srgbClr val="000000"/>
                </a:solidFill>
              </a:rPr>
              <a:t>&gt; &lt;td&gt; Row 3 Col2&lt;/td&gt; &lt;/</a:t>
            </a:r>
            <a:r>
              <a:rPr lang="en-US" altLang="en-US" dirty="0" err="1">
                <a:solidFill>
                  <a:srgbClr val="000000"/>
                </a:solidFill>
              </a:rPr>
              <a:t>tr</a:t>
            </a:r>
            <a:r>
              <a:rPr lang="en-US" altLang="en-US" dirty="0">
                <a:solidFill>
                  <a:srgbClr val="000000"/>
                </a:solidFill>
              </a:rPr>
              <a:t>&gt;</a:t>
            </a:r>
          </a:p>
          <a:p>
            <a:pPr>
              <a:buFontTx/>
              <a:buNone/>
            </a:pPr>
            <a:r>
              <a:rPr lang="en-US" altLang="en-US" dirty="0">
                <a:solidFill>
                  <a:srgbClr val="000000"/>
                </a:solidFill>
              </a:rPr>
              <a:t>&lt;/table&gt;</a:t>
            </a:r>
          </a:p>
          <a:p>
            <a:pPr>
              <a:buFontTx/>
              <a:buNone/>
            </a:pPr>
            <a:endParaRPr lang="en-US" altLang="en-US" dirty="0">
              <a:solidFill>
                <a:srgbClr val="000000"/>
              </a:solidFill>
            </a:endParaRPr>
          </a:p>
        </p:txBody>
      </p:sp>
      <p:sp>
        <p:nvSpPr>
          <p:cNvPr id="3" name="Title 2">
            <a:extLst>
              <a:ext uri="{FF2B5EF4-FFF2-40B4-BE49-F238E27FC236}">
                <a16:creationId xmlns:a16="http://schemas.microsoft.com/office/drawing/2014/main" id="{5D62BCC5-4787-402F-8365-0FDA28253A47}"/>
              </a:ext>
            </a:extLst>
          </p:cNvPr>
          <p:cNvSpPr>
            <a:spLocks noGrp="1"/>
          </p:cNvSpPr>
          <p:nvPr>
            <p:ph type="title"/>
          </p:nvPr>
        </p:nvSpPr>
        <p:spPr/>
        <p:txBody>
          <a:bodyPr/>
          <a:lstStyle/>
          <a:p>
            <a:r>
              <a:rPr lang="en-US" dirty="0"/>
              <a:t>Table Data and Table Header Attributes</a:t>
            </a:r>
          </a:p>
        </p:txBody>
      </p:sp>
    </p:spTree>
    <p:extLst>
      <p:ext uri="{BB962C8B-B14F-4D97-AF65-F5344CB8AC3E}">
        <p14:creationId xmlns:p14="http://schemas.microsoft.com/office/powerpoint/2010/main" val="396405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D7853BB1-8F58-4D60-9D11-5FACF253D004}"/>
              </a:ext>
            </a:extLst>
          </p:cNvPr>
          <p:cNvSpPr>
            <a:spLocks noGrp="1"/>
          </p:cNvSpPr>
          <p:nvPr>
            <p:ph type="sldNum" sz="quarter" idx="12"/>
          </p:nvPr>
        </p:nvSpPr>
        <p:spPr/>
        <p:txBody>
          <a:bodyPr/>
          <a:lstStyle/>
          <a:p>
            <a:fld id="{17FEAA23-72C1-45BA-987E-61D6B4228D23}" type="slidenum">
              <a:rPr lang="ar-SA" altLang="en-US"/>
              <a:pPr/>
              <a:t>65</a:t>
            </a:fld>
            <a:endParaRPr lang="en-US" altLang="en-US"/>
          </a:p>
        </p:txBody>
      </p:sp>
      <p:graphicFrame>
        <p:nvGraphicFramePr>
          <p:cNvPr id="80923" name="Group 27">
            <a:extLst>
              <a:ext uri="{FF2B5EF4-FFF2-40B4-BE49-F238E27FC236}">
                <a16:creationId xmlns:a16="http://schemas.microsoft.com/office/drawing/2014/main" id="{A35442CA-11A0-403F-86D4-05FABAEF6E1C}"/>
              </a:ext>
            </a:extLst>
          </p:cNvPr>
          <p:cNvGraphicFramePr>
            <a:graphicFrameLocks noGrp="1"/>
          </p:cNvGraphicFramePr>
          <p:nvPr>
            <p:ph type="tbl" idx="1"/>
            <p:extLst>
              <p:ext uri="{D42A27DB-BD31-4B8C-83A1-F6EECF244321}">
                <p14:modId xmlns:p14="http://schemas.microsoft.com/office/powerpoint/2010/main" val="2477151739"/>
              </p:ext>
            </p:extLst>
          </p:nvPr>
        </p:nvGraphicFramePr>
        <p:xfrm>
          <a:off x="2055813" y="1985963"/>
          <a:ext cx="7929563" cy="3217864"/>
        </p:xfrm>
        <a:graphic>
          <a:graphicData uri="http://schemas.openxmlformats.org/drawingml/2006/table">
            <a:tbl>
              <a:tblPr/>
              <a:tblGrid>
                <a:gridCol w="3965575">
                  <a:extLst>
                    <a:ext uri="{9D8B030D-6E8A-4147-A177-3AD203B41FA5}">
                      <a16:colId xmlns:a16="http://schemas.microsoft.com/office/drawing/2014/main" val="4291849101"/>
                    </a:ext>
                  </a:extLst>
                </a:gridCol>
                <a:gridCol w="3963988">
                  <a:extLst>
                    <a:ext uri="{9D8B030D-6E8A-4147-A177-3AD203B41FA5}">
                      <a16:colId xmlns:a16="http://schemas.microsoft.com/office/drawing/2014/main" val="3755001404"/>
                    </a:ext>
                  </a:extLst>
                </a:gridCol>
              </a:tblGrid>
              <a:tr h="7588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Column 1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000000"/>
                          </a:solidFill>
                          <a:effectLst/>
                          <a:latin typeface="Arial" panose="020B0604020202020204" pitchFamily="34" charset="0"/>
                          <a:cs typeface="Arial" panose="020B0604020202020204" pitchFamily="34" charset="0"/>
                        </a:rPr>
                        <a:t>Column 2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637227877"/>
                  </a:ext>
                </a:extLst>
              </a:tr>
              <a:tr h="8016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Row 1 Col 1</a:t>
                      </a: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576108311"/>
                  </a:ext>
                </a:extLst>
              </a:tr>
              <a:tr h="9413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Row 2 Col 1</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rPr>
                        <a:t>Row 2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016713628"/>
                  </a:ext>
                </a:extLst>
              </a:tr>
              <a:tr h="715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Row 3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821712330"/>
                  </a:ext>
                </a:extLst>
              </a:tr>
            </a:tbl>
          </a:graphicData>
        </a:graphic>
      </p:graphicFrame>
      <p:sp>
        <p:nvSpPr>
          <p:cNvPr id="3" name="Title 2">
            <a:extLst>
              <a:ext uri="{FF2B5EF4-FFF2-40B4-BE49-F238E27FC236}">
                <a16:creationId xmlns:a16="http://schemas.microsoft.com/office/drawing/2014/main" id="{5B67F801-E5D7-4F6B-814E-29DA6C8D6709}"/>
              </a:ext>
            </a:extLst>
          </p:cNvPr>
          <p:cNvSpPr>
            <a:spLocks noGrp="1"/>
          </p:cNvSpPr>
          <p:nvPr>
            <p:ph type="title"/>
          </p:nvPr>
        </p:nvSpPr>
        <p:spPr/>
        <p:txBody>
          <a:bodyPr/>
          <a:lstStyle/>
          <a:p>
            <a:r>
              <a:rPr lang="en-US" sz="4400" dirty="0"/>
              <a:t>Table Data and Table Header Attributes</a:t>
            </a:r>
          </a:p>
        </p:txBody>
      </p:sp>
    </p:spTree>
    <p:extLst>
      <p:ext uri="{BB962C8B-B14F-4D97-AF65-F5344CB8AC3E}">
        <p14:creationId xmlns:p14="http://schemas.microsoft.com/office/powerpoint/2010/main" val="2050867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C3F3B7D-C73D-40C3-888C-0B8FCBC212A0}"/>
              </a:ext>
            </a:extLst>
          </p:cNvPr>
          <p:cNvSpPr>
            <a:spLocks noGrp="1"/>
          </p:cNvSpPr>
          <p:nvPr>
            <p:ph type="sldNum" sz="quarter" idx="12"/>
          </p:nvPr>
        </p:nvSpPr>
        <p:spPr/>
        <p:txBody>
          <a:bodyPr/>
          <a:lstStyle/>
          <a:p>
            <a:fld id="{D0C02207-378A-4EE5-A914-53D52966E8AC}" type="slidenum">
              <a:rPr lang="ar-SA" altLang="en-US"/>
              <a:pPr/>
              <a:t>66</a:t>
            </a:fld>
            <a:endParaRPr lang="en-US" altLang="en-US"/>
          </a:p>
        </p:txBody>
      </p:sp>
      <p:sp>
        <p:nvSpPr>
          <p:cNvPr id="135171" name="Rectangle 3">
            <a:extLst>
              <a:ext uri="{FF2B5EF4-FFF2-40B4-BE49-F238E27FC236}">
                <a16:creationId xmlns:a16="http://schemas.microsoft.com/office/drawing/2014/main" id="{BA2B715E-33B8-42E6-A8F1-0D19451A762E}"/>
              </a:ext>
            </a:extLst>
          </p:cNvPr>
          <p:cNvSpPr>
            <a:spLocks noGrp="1" noChangeArrowheads="1"/>
          </p:cNvSpPr>
          <p:nvPr>
            <p:ph type="body" idx="1"/>
          </p:nvPr>
        </p:nvSpPr>
        <p:spPr>
          <a:xfrm>
            <a:off x="259080" y="1478280"/>
            <a:ext cx="11397937" cy="4724400"/>
          </a:xfrm>
          <a:solidFill>
            <a:schemeClr val="bg1"/>
          </a:solidFill>
        </p:spPr>
        <p:txBody>
          <a:bodyPr/>
          <a:lstStyle/>
          <a:p>
            <a:pPr>
              <a:lnSpc>
                <a:spcPct val="80000"/>
              </a:lnSpc>
            </a:pPr>
            <a:r>
              <a:rPr lang="en-US" altLang="en-US" sz="2300" b="1" dirty="0"/>
              <a:t>TH, TD and TR should always have end tags.</a:t>
            </a:r>
            <a:br>
              <a:rPr lang="en-US" altLang="en-US" sz="2300" dirty="0"/>
            </a:br>
            <a:r>
              <a:rPr lang="en-US" altLang="en-US" sz="2300" dirty="0"/>
              <a:t>Although the end tags are formally optional, many browsers will mess up the formatting of the table if you omit the end tags. In particular, you should </a:t>
            </a:r>
            <a:r>
              <a:rPr lang="en-US" altLang="en-US" sz="2300" b="1" i="1" dirty="0"/>
              <a:t>always</a:t>
            </a:r>
            <a:r>
              <a:rPr lang="en-US" altLang="en-US" sz="2300" dirty="0"/>
              <a:t> use end tags if you have a TABLE within a TABLE -- in this situation, the table parser gets hopelessly confused if you don't close your TH, TD and TR elements.  </a:t>
            </a:r>
          </a:p>
          <a:p>
            <a:pPr>
              <a:lnSpc>
                <a:spcPct val="80000"/>
              </a:lnSpc>
            </a:pPr>
            <a:r>
              <a:rPr lang="en-US" altLang="en-US" sz="2300" b="1" dirty="0"/>
              <a:t>A default TABLE has no borders</a:t>
            </a:r>
            <a:br>
              <a:rPr lang="en-US" altLang="en-US" sz="2300" dirty="0"/>
            </a:br>
            <a:r>
              <a:rPr lang="en-US" altLang="en-US" sz="2300" dirty="0"/>
              <a:t>By default, tables are drawn without border lines. You need the BORDER attribute to draw the lines. </a:t>
            </a:r>
          </a:p>
          <a:p>
            <a:pPr>
              <a:lnSpc>
                <a:spcPct val="80000"/>
              </a:lnSpc>
            </a:pPr>
            <a:r>
              <a:rPr lang="en-US" altLang="en-US" sz="2300" b="1" dirty="0"/>
              <a:t>By default, a table is flush with the left margin</a:t>
            </a:r>
            <a:br>
              <a:rPr lang="en-US" altLang="en-US" sz="2300" dirty="0"/>
            </a:br>
            <a:r>
              <a:rPr lang="en-US" altLang="en-US" sz="2300" dirty="0"/>
              <a:t>TABLEs  are plopped over on the left margin. If you want centered tables, You can either: place the table inside a DIV element with attribute ALIGN="center".</a:t>
            </a:r>
            <a:br>
              <a:rPr lang="en-US" altLang="en-US" sz="2300" dirty="0"/>
            </a:br>
            <a:r>
              <a:rPr lang="en-US" altLang="en-US" sz="2300" dirty="0"/>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p>
        </p:txBody>
      </p:sp>
      <p:sp>
        <p:nvSpPr>
          <p:cNvPr id="3" name="Title 2">
            <a:extLst>
              <a:ext uri="{FF2B5EF4-FFF2-40B4-BE49-F238E27FC236}">
                <a16:creationId xmlns:a16="http://schemas.microsoft.com/office/drawing/2014/main" id="{B251C945-C0D7-40A8-8450-6774EAF80F97}"/>
              </a:ext>
            </a:extLst>
          </p:cNvPr>
          <p:cNvSpPr>
            <a:spLocks noGrp="1"/>
          </p:cNvSpPr>
          <p:nvPr>
            <p:ph type="title"/>
          </p:nvPr>
        </p:nvSpPr>
        <p:spPr/>
        <p:txBody>
          <a:bodyPr/>
          <a:lstStyle/>
          <a:p>
            <a:r>
              <a:rPr lang="en-US" sz="4400" dirty="0"/>
              <a:t>Points to remember..</a:t>
            </a:r>
          </a:p>
        </p:txBody>
      </p:sp>
    </p:spTree>
    <p:extLst>
      <p:ext uri="{BB962C8B-B14F-4D97-AF65-F5344CB8AC3E}">
        <p14:creationId xmlns:p14="http://schemas.microsoft.com/office/powerpoint/2010/main" val="186274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Number Placeholder 3"/>
          <p:cNvSpPr>
            <a:spLocks noGrp="1"/>
          </p:cNvSpPr>
          <p:nvPr>
            <p:ph type="sldNum" sz="quarter" idx="10"/>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fld id="{A14AD1E7-970E-45B9-B0A9-EE7AB831FB98}" type="slidenum">
              <a:rPr lang="en-US" sz="1000">
                <a:solidFill>
                  <a:srgbClr val="FFFFFF"/>
                </a:solidFill>
              </a:rPr>
              <a:pPr eaLnBrk="1" hangingPunct="1"/>
              <a:t>67</a:t>
            </a:fld>
            <a:endParaRPr lang="en-US" sz="1000">
              <a:solidFill>
                <a:srgbClr val="FFFFFF"/>
              </a:solidFill>
            </a:endParaRPr>
          </a:p>
        </p:txBody>
      </p:sp>
      <p:sp>
        <p:nvSpPr>
          <p:cNvPr id="183299" name="Rectangle 2"/>
          <p:cNvSpPr>
            <a:spLocks noGrp="1" noChangeArrowheads="1"/>
          </p:cNvSpPr>
          <p:nvPr>
            <p:ph type="title"/>
          </p:nvPr>
        </p:nvSpPr>
        <p:spPr/>
        <p:txBody>
          <a:bodyPr/>
          <a:lstStyle/>
          <a:p>
            <a:pPr eaLnBrk="1" hangingPunct="1"/>
            <a:r>
              <a:rPr lang="en-US" sz="4400" dirty="0"/>
              <a:t>Form</a:t>
            </a:r>
          </a:p>
        </p:txBody>
      </p:sp>
      <p:sp>
        <p:nvSpPr>
          <p:cNvPr id="612355" name="Rectangle 3"/>
          <p:cNvSpPr>
            <a:spLocks noGrp="1" noChangeArrowheads="1"/>
          </p:cNvSpPr>
          <p:nvPr>
            <p:ph type="body" idx="1"/>
          </p:nvPr>
        </p:nvSpPr>
        <p:spPr/>
        <p:txBody>
          <a:bodyPr/>
          <a:lstStyle/>
          <a:p>
            <a:pPr eaLnBrk="1" hangingPunct="1">
              <a:lnSpc>
                <a:spcPct val="90000"/>
              </a:lnSpc>
            </a:pPr>
            <a:r>
              <a:rPr lang="en-US" dirty="0"/>
              <a:t>An HTML form is a section of a document containing normal content, markup, special elements called </a:t>
            </a:r>
            <a:r>
              <a:rPr lang="en-US" i="1" dirty="0"/>
              <a:t>controls</a:t>
            </a:r>
            <a:r>
              <a:rPr lang="en-US" dirty="0"/>
              <a:t> (checkboxes, radio buttons, menus, etc.), and labels on those controls. </a:t>
            </a:r>
          </a:p>
          <a:p>
            <a:pPr eaLnBrk="1" hangingPunct="1">
              <a:lnSpc>
                <a:spcPct val="90000"/>
              </a:lnSpc>
            </a:pPr>
            <a:r>
              <a:rPr lang="en-US" dirty="0"/>
              <a:t>Users generally "complete" a form by modifying its controls (entering text, selecting menu items, etc.), before submitting the form for processing (e.g., to a Web server, to a mail server, etc.)</a:t>
            </a:r>
          </a:p>
        </p:txBody>
      </p:sp>
      <p:sp>
        <p:nvSpPr>
          <p:cNvPr id="183301" name="Footer Placeholder 1"/>
          <p:cNvSpPr>
            <a:spLocks noGrp="1"/>
          </p:cNvSpPr>
          <p:nvPr>
            <p:ph type="ftr" sz="quarter" idx="11"/>
          </p:nvPr>
        </p:nvSpPr>
        <p:spPr>
          <a:noFill/>
        </p:spPr>
        <p:txBody>
          <a:bodyPr/>
          <a:lstStyle>
            <a:lvl1pPr eaLnBrk="0" hangingPunct="0">
              <a:defRPr sz="2400" b="1">
                <a:solidFill>
                  <a:schemeClr val="tx1"/>
                </a:solidFill>
                <a:latin typeface="Arial" charset="0"/>
                <a:ea typeface="MS PGothic" pitchFamily="34" charset="-128"/>
              </a:defRPr>
            </a:lvl1pPr>
            <a:lvl2pPr marL="742950" indent="-285750" eaLnBrk="0" hangingPunct="0">
              <a:defRPr sz="2400" b="1">
                <a:solidFill>
                  <a:schemeClr val="tx1"/>
                </a:solidFill>
                <a:latin typeface="Arial" charset="0"/>
                <a:ea typeface="MS PGothic" pitchFamily="34" charset="-128"/>
              </a:defRPr>
            </a:lvl2pPr>
            <a:lvl3pPr marL="1143000" indent="-228600" eaLnBrk="0" hangingPunct="0">
              <a:defRPr sz="2400" b="1">
                <a:solidFill>
                  <a:schemeClr val="tx1"/>
                </a:solidFill>
                <a:latin typeface="Arial" charset="0"/>
                <a:ea typeface="MS PGothic" pitchFamily="34" charset="-128"/>
              </a:defRPr>
            </a:lvl3pPr>
            <a:lvl4pPr marL="1600200" indent="-228600" eaLnBrk="0" hangingPunct="0">
              <a:defRPr sz="2400" b="1">
                <a:solidFill>
                  <a:schemeClr val="tx1"/>
                </a:solidFill>
                <a:latin typeface="Arial" charset="0"/>
                <a:ea typeface="MS PGothic" pitchFamily="34" charset="-128"/>
              </a:defRPr>
            </a:lvl4pPr>
            <a:lvl5pPr marL="2057400" indent="-228600" eaLnBrk="0" hangingPunct="0">
              <a:defRPr sz="2400" b="1">
                <a:solidFill>
                  <a:schemeClr val="tx1"/>
                </a:solidFill>
                <a:latin typeface="Arial" charset="0"/>
                <a:ea typeface="MS PGothic" pitchFamily="34" charset="-128"/>
              </a:defRPr>
            </a:lvl5pPr>
            <a:lvl6pPr marL="2514600" indent="-228600" algn="ctr" eaLnBrk="0" fontAlgn="base" hangingPunct="0">
              <a:spcBef>
                <a:spcPct val="50000"/>
              </a:spcBef>
              <a:spcAft>
                <a:spcPct val="0"/>
              </a:spcAft>
              <a:defRPr sz="2400" b="1">
                <a:solidFill>
                  <a:schemeClr val="tx1"/>
                </a:solidFill>
                <a:latin typeface="Arial" charset="0"/>
                <a:ea typeface="MS PGothic" pitchFamily="34" charset="-128"/>
              </a:defRPr>
            </a:lvl6pPr>
            <a:lvl7pPr marL="2971800" indent="-228600" algn="ctr" eaLnBrk="0" fontAlgn="base" hangingPunct="0">
              <a:spcBef>
                <a:spcPct val="50000"/>
              </a:spcBef>
              <a:spcAft>
                <a:spcPct val="0"/>
              </a:spcAft>
              <a:defRPr sz="2400" b="1">
                <a:solidFill>
                  <a:schemeClr val="tx1"/>
                </a:solidFill>
                <a:latin typeface="Arial" charset="0"/>
                <a:ea typeface="MS PGothic" pitchFamily="34" charset="-128"/>
              </a:defRPr>
            </a:lvl7pPr>
            <a:lvl8pPr marL="3429000" indent="-228600" algn="ctr" eaLnBrk="0" fontAlgn="base" hangingPunct="0">
              <a:spcBef>
                <a:spcPct val="50000"/>
              </a:spcBef>
              <a:spcAft>
                <a:spcPct val="0"/>
              </a:spcAft>
              <a:defRPr sz="2400" b="1">
                <a:solidFill>
                  <a:schemeClr val="tx1"/>
                </a:solidFill>
                <a:latin typeface="Arial" charset="0"/>
                <a:ea typeface="MS PGothic" pitchFamily="34" charset="-128"/>
              </a:defRPr>
            </a:lvl8pPr>
            <a:lvl9pPr marL="3886200" indent="-228600" algn="ctr" eaLnBrk="0" fontAlgn="base" hangingPunct="0">
              <a:spcBef>
                <a:spcPct val="50000"/>
              </a:spcBef>
              <a:spcAft>
                <a:spcPct val="0"/>
              </a:spcAft>
              <a:defRPr sz="2400" b="1">
                <a:solidFill>
                  <a:schemeClr val="tx1"/>
                </a:solidFill>
                <a:latin typeface="Arial" charset="0"/>
                <a:ea typeface="MS PGothic" pitchFamily="34" charset="-128"/>
              </a:defRPr>
            </a:lvl9pPr>
          </a:lstStyle>
          <a:p>
            <a:pPr eaLnBrk="1" hangingPunct="1"/>
            <a:r>
              <a:rPr lang="en-US" sz="1000" b="0">
                <a:solidFill>
                  <a:srgbClr val="FFFFFF"/>
                </a:solidFill>
              </a:rPr>
              <a:t>FaaDoOEngineers.com</a:t>
            </a:r>
          </a:p>
        </p:txBody>
      </p:sp>
    </p:spTree>
    <p:extLst>
      <p:ext uri="{BB962C8B-B14F-4D97-AF65-F5344CB8AC3E}">
        <p14:creationId xmlns:p14="http://schemas.microsoft.com/office/powerpoint/2010/main" val="3178326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animEffect transition="in" filter="wipe(left)">
                                      <p:cBhvr>
                                        <p:cTn id="7" dur="500"/>
                                        <p:tgtEl>
                                          <p:spTgt spid="612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2355">
                                            <p:txEl>
                                              <p:pRg st="1" end="1"/>
                                            </p:txEl>
                                          </p:spTgt>
                                        </p:tgtEl>
                                        <p:attrNameLst>
                                          <p:attrName>style.visibility</p:attrName>
                                        </p:attrNameLst>
                                      </p:cBhvr>
                                      <p:to>
                                        <p:strVal val="visible"/>
                                      </p:to>
                                    </p:set>
                                    <p:animEffect transition="in" filter="wipe(left)">
                                      <p:cBhvr>
                                        <p:cTn id="12" dur="500"/>
                                        <p:tgtEl>
                                          <p:spTgt spid="6123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2B93FAD-674C-43B6-864C-B4D8C6143781}"/>
              </a:ext>
            </a:extLst>
          </p:cNvPr>
          <p:cNvSpPr>
            <a:spLocks noGrp="1"/>
          </p:cNvSpPr>
          <p:nvPr>
            <p:ph type="sldNum" sz="quarter" idx="12"/>
          </p:nvPr>
        </p:nvSpPr>
        <p:spPr/>
        <p:txBody>
          <a:bodyPr/>
          <a:lstStyle/>
          <a:p>
            <a:fld id="{1D131E5D-2140-4205-9656-8A114CB1CDAC}" type="slidenum">
              <a:rPr lang="ar-SA" altLang="en-US"/>
              <a:pPr/>
              <a:t>68</a:t>
            </a:fld>
            <a:endParaRPr lang="en-US" altLang="en-US"/>
          </a:p>
        </p:txBody>
      </p:sp>
      <p:sp>
        <p:nvSpPr>
          <p:cNvPr id="103427" name="Rectangle 3">
            <a:extLst>
              <a:ext uri="{FF2B5EF4-FFF2-40B4-BE49-F238E27FC236}">
                <a16:creationId xmlns:a16="http://schemas.microsoft.com/office/drawing/2014/main" id="{DDDCC8FD-3B9E-4F5C-8107-3DA80BAB6FF8}"/>
              </a:ext>
            </a:extLst>
          </p:cNvPr>
          <p:cNvSpPr>
            <a:spLocks noGrp="1" noChangeArrowheads="1"/>
          </p:cNvSpPr>
          <p:nvPr>
            <p:ph type="body" idx="1"/>
          </p:nvPr>
        </p:nvSpPr>
        <p:spPr>
          <a:xfrm>
            <a:off x="531819" y="1371600"/>
            <a:ext cx="11125198" cy="4693920"/>
          </a:xfrm>
          <a:solidFill>
            <a:schemeClr val="bg1"/>
          </a:solidFill>
        </p:spPr>
        <p:txBody>
          <a:bodyPr/>
          <a:lstStyle/>
          <a:p>
            <a:pPr marL="0" indent="0">
              <a:buClr>
                <a:schemeClr val="accent2"/>
              </a:buClr>
              <a:buNone/>
            </a:pPr>
            <a:r>
              <a:rPr lang="en-US" altLang="en-US" sz="2000" dirty="0">
                <a:solidFill>
                  <a:srgbClr val="000000"/>
                </a:solidFill>
              </a:rPr>
              <a:t>To insert a form we use the &lt;FORM&gt;&lt;/FORM&gt; tags. The rest of the form elements must be inserted in between the form tags.</a:t>
            </a:r>
          </a:p>
          <a:p>
            <a:pPr>
              <a:buClr>
                <a:schemeClr val="accent2"/>
              </a:buClr>
              <a:buFont typeface="Wingdings" panose="05000000000000000000" pitchFamily="2" charset="2"/>
              <a:buNone/>
            </a:pPr>
            <a:r>
              <a:rPr lang="en-US" altLang="en-US" sz="2000" dirty="0">
                <a:solidFill>
                  <a:srgbClr val="000000"/>
                </a:solidFill>
              </a:rPr>
              <a:t>&lt;HTML&gt; &lt;HEAD&gt;</a:t>
            </a:r>
          </a:p>
          <a:p>
            <a:pPr>
              <a:buClr>
                <a:schemeClr val="accent2"/>
              </a:buClr>
              <a:buFont typeface="Wingdings" panose="05000000000000000000" pitchFamily="2" charset="2"/>
              <a:buNone/>
            </a:pPr>
            <a:r>
              <a:rPr lang="en-US" altLang="en-US" sz="2000" dirty="0">
                <a:solidFill>
                  <a:srgbClr val="000000"/>
                </a:solidFill>
              </a:rPr>
              <a:t>&lt;TITLE&gt; Sample Form&lt;/TITLE&gt;</a:t>
            </a:r>
          </a:p>
          <a:p>
            <a:pPr>
              <a:buClr>
                <a:schemeClr val="accent2"/>
              </a:buClr>
              <a:buFont typeface="Wingdings" panose="05000000000000000000" pitchFamily="2" charset="2"/>
              <a:buNone/>
            </a:pPr>
            <a:r>
              <a:rPr lang="en-US" altLang="en-US" sz="2000" dirty="0">
                <a:solidFill>
                  <a:srgbClr val="000000"/>
                </a:solidFill>
              </a:rPr>
              <a:t>&lt;/HEAD&gt;</a:t>
            </a:r>
          </a:p>
          <a:p>
            <a:pPr>
              <a:buClr>
                <a:schemeClr val="accent2"/>
              </a:buClr>
              <a:buFont typeface="Wingdings" panose="05000000000000000000" pitchFamily="2" charset="2"/>
              <a:buNone/>
            </a:pPr>
            <a:r>
              <a:rPr lang="en-US" altLang="en-US" sz="2000" dirty="0">
                <a:solidFill>
                  <a:srgbClr val="000000"/>
                </a:solidFill>
              </a:rPr>
              <a:t>&lt;BODY BGCOLOR=“FFFFFF”&gt;</a:t>
            </a:r>
          </a:p>
          <a:p>
            <a:pPr>
              <a:buClr>
                <a:schemeClr val="accent2"/>
              </a:buClr>
              <a:buFont typeface="Wingdings" panose="05000000000000000000" pitchFamily="2" charset="2"/>
              <a:buNone/>
            </a:pPr>
            <a:r>
              <a:rPr lang="en-US" altLang="en-US" sz="2000" dirty="0">
                <a:solidFill>
                  <a:srgbClr val="000000"/>
                </a:solidFill>
              </a:rPr>
              <a:t>&lt;FORM ACTION </a:t>
            </a:r>
            <a:r>
              <a:rPr lang="en-US" altLang="en-US" sz="2000">
                <a:solidFill>
                  <a:srgbClr val="000000"/>
                </a:solidFill>
              </a:rPr>
              <a:t>= “” method=“Get”&gt;</a:t>
            </a:r>
            <a:endParaRPr lang="en-US" altLang="en-US" sz="2000" dirty="0">
              <a:solidFill>
                <a:srgbClr val="000000"/>
              </a:solidFill>
            </a:endParaRPr>
          </a:p>
          <a:p>
            <a:pPr>
              <a:buClr>
                <a:schemeClr val="accent2"/>
              </a:buClr>
              <a:buFont typeface="Wingdings" panose="05000000000000000000" pitchFamily="2" charset="2"/>
              <a:buNone/>
            </a:pPr>
            <a:r>
              <a:rPr lang="en-US" altLang="en-US" sz="2000" dirty="0">
                <a:solidFill>
                  <a:srgbClr val="000000"/>
                </a:solidFill>
              </a:rPr>
              <a:t>&lt;P&gt; First Name: &lt;INPUT TYPE=“TEXT” NAME=“</a:t>
            </a:r>
            <a:r>
              <a:rPr lang="en-US" altLang="en-US" sz="2000" dirty="0" err="1">
                <a:solidFill>
                  <a:srgbClr val="000000"/>
                </a:solidFill>
              </a:rPr>
              <a:t>fname</a:t>
            </a:r>
            <a:r>
              <a:rPr lang="en-US" altLang="en-US" sz="2000" dirty="0">
                <a:solidFill>
                  <a:srgbClr val="000000"/>
                </a:solidFill>
              </a:rPr>
              <a:t>” MAXLENGTH=“50”&gt; &lt;/P&gt;</a:t>
            </a:r>
          </a:p>
          <a:p>
            <a:pPr>
              <a:buClr>
                <a:schemeClr val="accent2"/>
              </a:buClr>
              <a:buFont typeface="Wingdings" panose="05000000000000000000" pitchFamily="2" charset="2"/>
              <a:buNone/>
            </a:pPr>
            <a:r>
              <a:rPr lang="en-US" altLang="en-US" sz="2000" dirty="0">
                <a:solidFill>
                  <a:srgbClr val="000000"/>
                </a:solidFill>
              </a:rPr>
              <a:t>&lt;P&gt; &lt;INPUT TYPE=“SUBMIT” NAME=“fsubmit1” VALUE=“Send Info”&gt; &lt;/P&gt;</a:t>
            </a:r>
          </a:p>
          <a:p>
            <a:pPr>
              <a:buClr>
                <a:schemeClr val="accent2"/>
              </a:buClr>
              <a:buFont typeface="Wingdings" panose="05000000000000000000" pitchFamily="2" charset="2"/>
              <a:buNone/>
            </a:pPr>
            <a:r>
              <a:rPr lang="en-US" altLang="en-US" sz="2000" dirty="0">
                <a:solidFill>
                  <a:srgbClr val="000000"/>
                </a:solidFill>
              </a:rPr>
              <a:t>&lt;/FORM&gt;</a:t>
            </a:r>
          </a:p>
          <a:p>
            <a:pPr>
              <a:buClr>
                <a:schemeClr val="accent2"/>
              </a:buClr>
              <a:buFont typeface="Wingdings" panose="05000000000000000000" pitchFamily="2" charset="2"/>
              <a:buNone/>
            </a:pPr>
            <a:r>
              <a:rPr lang="en-US" altLang="en-US" sz="2000" dirty="0">
                <a:solidFill>
                  <a:srgbClr val="000000"/>
                </a:solidFill>
              </a:rPr>
              <a:t>&lt;/BODY&gt; &lt;/HTML&gt;</a:t>
            </a:r>
            <a:endParaRPr lang="en-US" altLang="en-US" dirty="0">
              <a:solidFill>
                <a:srgbClr val="000000"/>
              </a:solidFill>
            </a:endParaRPr>
          </a:p>
        </p:txBody>
      </p:sp>
      <p:sp>
        <p:nvSpPr>
          <p:cNvPr id="3" name="Title 2">
            <a:extLst>
              <a:ext uri="{FF2B5EF4-FFF2-40B4-BE49-F238E27FC236}">
                <a16:creationId xmlns:a16="http://schemas.microsoft.com/office/drawing/2014/main" id="{8701CAB9-9F09-4081-BC0B-69B878AE8CC7}"/>
              </a:ext>
            </a:extLst>
          </p:cNvPr>
          <p:cNvSpPr>
            <a:spLocks noGrp="1"/>
          </p:cNvSpPr>
          <p:nvPr>
            <p:ph type="title"/>
          </p:nvPr>
        </p:nvSpPr>
        <p:spPr/>
        <p:txBody>
          <a:bodyPr/>
          <a:lstStyle/>
          <a:p>
            <a:r>
              <a:rPr lang="en-US" sz="4400" dirty="0"/>
              <a:t>Forms</a:t>
            </a:r>
          </a:p>
        </p:txBody>
      </p:sp>
    </p:spTree>
    <p:extLst>
      <p:ext uri="{BB962C8B-B14F-4D97-AF65-F5344CB8AC3E}">
        <p14:creationId xmlns:p14="http://schemas.microsoft.com/office/powerpoint/2010/main" val="217572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5290DB-A47D-4EB7-BE92-6753626EE522}"/>
              </a:ext>
            </a:extLst>
          </p:cNvPr>
          <p:cNvSpPr>
            <a:spLocks noGrp="1"/>
          </p:cNvSpPr>
          <p:nvPr>
            <p:ph type="sldNum" sz="quarter" idx="12"/>
          </p:nvPr>
        </p:nvSpPr>
        <p:spPr/>
        <p:txBody>
          <a:bodyPr/>
          <a:lstStyle/>
          <a:p>
            <a:fld id="{9E13CB1A-F2B5-4A98-9562-C4782DE76310}" type="slidenum">
              <a:rPr lang="ar-SA" altLang="en-US"/>
              <a:pPr/>
              <a:t>69</a:t>
            </a:fld>
            <a:endParaRPr lang="en-US" altLang="en-US"/>
          </a:p>
        </p:txBody>
      </p:sp>
      <p:sp>
        <p:nvSpPr>
          <p:cNvPr id="104451" name="Rectangle 3">
            <a:extLst>
              <a:ext uri="{FF2B5EF4-FFF2-40B4-BE49-F238E27FC236}">
                <a16:creationId xmlns:a16="http://schemas.microsoft.com/office/drawing/2014/main" id="{612446A7-9DA1-4ACF-8D28-3595E7AF58A7}"/>
              </a:ext>
            </a:extLst>
          </p:cNvPr>
          <p:cNvSpPr>
            <a:spLocks noGrp="1" noChangeArrowheads="1"/>
          </p:cNvSpPr>
          <p:nvPr>
            <p:ph type="body" idx="1"/>
          </p:nvPr>
        </p:nvSpPr>
        <p:spPr>
          <a:xfrm>
            <a:off x="531818" y="1783080"/>
            <a:ext cx="11248702" cy="3657600"/>
          </a:xfrm>
          <a:solidFill>
            <a:schemeClr val="bg1"/>
          </a:solidFill>
        </p:spPr>
        <p:txBody>
          <a:bodyPr/>
          <a:lstStyle/>
          <a:p>
            <a:pPr>
              <a:lnSpc>
                <a:spcPct val="80000"/>
              </a:lnSpc>
              <a:buClrTx/>
            </a:pPr>
            <a:r>
              <a:rPr lang="en-US" altLang="en-US" b="1" dirty="0">
                <a:solidFill>
                  <a:srgbClr val="000000"/>
                </a:solidFill>
              </a:rPr>
              <a:t>ACTION:</a:t>
            </a:r>
            <a:r>
              <a:rPr lang="en-US" altLang="en-US" dirty="0">
                <a:solidFill>
                  <a:srgbClr val="000000"/>
                </a:solidFill>
              </a:rPr>
              <a:t> is the</a:t>
            </a:r>
            <a:r>
              <a:rPr lang="en-US" altLang="en-US" b="1" dirty="0">
                <a:solidFill>
                  <a:srgbClr val="000000"/>
                </a:solidFill>
              </a:rPr>
              <a:t> URL</a:t>
            </a:r>
            <a:r>
              <a:rPr lang="en-US" altLang="en-US" dirty="0">
                <a:solidFill>
                  <a:srgbClr val="000000"/>
                </a:solidFill>
              </a:rPr>
              <a:t> of the web application that is going to accept the data from the form, process it, and send a response back to the browser.</a:t>
            </a:r>
          </a:p>
          <a:p>
            <a:pPr>
              <a:lnSpc>
                <a:spcPct val="80000"/>
              </a:lnSpc>
              <a:buClrTx/>
            </a:pPr>
            <a:r>
              <a:rPr lang="en-US" altLang="en-US" b="1" dirty="0">
                <a:solidFill>
                  <a:srgbClr val="000000"/>
                </a:solidFill>
              </a:rPr>
              <a:t>METHOD:</a:t>
            </a:r>
            <a:r>
              <a:rPr lang="en-US" altLang="en-US" dirty="0">
                <a:solidFill>
                  <a:srgbClr val="000000"/>
                </a:solidFill>
              </a:rPr>
              <a:t> </a:t>
            </a:r>
            <a:r>
              <a:rPr lang="en-US" altLang="en-US" b="1" dirty="0">
                <a:solidFill>
                  <a:srgbClr val="000000"/>
                </a:solidFill>
              </a:rPr>
              <a:t>GET</a:t>
            </a:r>
            <a:r>
              <a:rPr lang="en-US" altLang="en-US" dirty="0">
                <a:solidFill>
                  <a:srgbClr val="000000"/>
                </a:solidFill>
              </a:rPr>
              <a:t> (default) or </a:t>
            </a:r>
            <a:r>
              <a:rPr lang="en-US" altLang="en-US" b="1" dirty="0">
                <a:solidFill>
                  <a:srgbClr val="000000"/>
                </a:solidFill>
              </a:rPr>
              <a:t>POST</a:t>
            </a:r>
            <a:r>
              <a:rPr lang="en-US" altLang="en-US" dirty="0">
                <a:solidFill>
                  <a:srgbClr val="000000"/>
                </a:solidFill>
              </a:rPr>
              <a:t> specifies which </a:t>
            </a:r>
            <a:r>
              <a:rPr lang="en-US" altLang="en-US" b="1" dirty="0">
                <a:solidFill>
                  <a:srgbClr val="000000"/>
                </a:solidFill>
              </a:rPr>
              <a:t>HTTP</a:t>
            </a:r>
            <a:r>
              <a:rPr lang="en-US" altLang="en-US" dirty="0">
                <a:solidFill>
                  <a:srgbClr val="000000"/>
                </a:solidFill>
              </a:rPr>
              <a:t> method will be used to send the form’s contents to the web server. The web application should be written to accept the data from either method.</a:t>
            </a:r>
          </a:p>
          <a:p>
            <a:pPr>
              <a:lnSpc>
                <a:spcPct val="80000"/>
              </a:lnSpc>
              <a:buClrTx/>
            </a:pPr>
            <a:r>
              <a:rPr lang="en-US" altLang="en-US" b="1" dirty="0">
                <a:solidFill>
                  <a:srgbClr val="000000"/>
                </a:solidFill>
              </a:rPr>
              <a:t>NAME:</a:t>
            </a:r>
            <a:r>
              <a:rPr lang="en-US" altLang="en-US" dirty="0">
                <a:solidFill>
                  <a:srgbClr val="000000"/>
                </a:solidFill>
              </a:rPr>
              <a:t> is a form name used by VBScript  or </a:t>
            </a:r>
            <a:r>
              <a:rPr lang="en-US" altLang="en-US" dirty="0" err="1">
                <a:solidFill>
                  <a:srgbClr val="000000"/>
                </a:solidFill>
              </a:rPr>
              <a:t>JavaScripts</a:t>
            </a:r>
            <a:r>
              <a:rPr lang="en-US" altLang="en-US" dirty="0">
                <a:solidFill>
                  <a:srgbClr val="000000"/>
                </a:solidFill>
              </a:rPr>
              <a:t>.</a:t>
            </a:r>
          </a:p>
          <a:p>
            <a:pPr>
              <a:lnSpc>
                <a:spcPct val="80000"/>
              </a:lnSpc>
              <a:buClrTx/>
            </a:pPr>
            <a:r>
              <a:rPr lang="en-US" altLang="en-US" b="1" dirty="0">
                <a:solidFill>
                  <a:srgbClr val="000000"/>
                </a:solidFill>
              </a:rPr>
              <a:t>TARGET:</a:t>
            </a:r>
            <a:r>
              <a:rPr lang="en-US" altLang="en-US" dirty="0">
                <a:solidFill>
                  <a:srgbClr val="000000"/>
                </a:solidFill>
              </a:rPr>
              <a:t> is the target frame where the response page will show up.</a:t>
            </a:r>
          </a:p>
          <a:p>
            <a:pPr>
              <a:lnSpc>
                <a:spcPct val="80000"/>
              </a:lnSpc>
              <a:buClr>
                <a:schemeClr val="accent2"/>
              </a:buClr>
              <a:buFont typeface="Wingdings" panose="05000000000000000000" pitchFamily="2" charset="2"/>
              <a:buChar char="§"/>
            </a:pPr>
            <a:endParaRPr lang="en-US" altLang="en-US" dirty="0"/>
          </a:p>
        </p:txBody>
      </p:sp>
      <p:sp>
        <p:nvSpPr>
          <p:cNvPr id="3" name="Title 2">
            <a:extLst>
              <a:ext uri="{FF2B5EF4-FFF2-40B4-BE49-F238E27FC236}">
                <a16:creationId xmlns:a16="http://schemas.microsoft.com/office/drawing/2014/main" id="{1A3C19CA-500C-45C9-B072-71DF942890E0}"/>
              </a:ext>
            </a:extLst>
          </p:cNvPr>
          <p:cNvSpPr>
            <a:spLocks noGrp="1"/>
          </p:cNvSpPr>
          <p:nvPr>
            <p:ph type="title"/>
          </p:nvPr>
        </p:nvSpPr>
        <p:spPr/>
        <p:txBody>
          <a:bodyPr/>
          <a:lstStyle/>
          <a:p>
            <a:r>
              <a:rPr lang="en-US" sz="4400" dirty="0"/>
              <a:t>Form Element’s attributes</a:t>
            </a:r>
          </a:p>
        </p:txBody>
      </p:sp>
    </p:spTree>
    <p:extLst>
      <p:ext uri="{BB962C8B-B14F-4D97-AF65-F5344CB8AC3E}">
        <p14:creationId xmlns:p14="http://schemas.microsoft.com/office/powerpoint/2010/main" val="385687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CB55-BC83-45E4-86BA-BEFC0598159E}"/>
              </a:ext>
            </a:extLst>
          </p:cNvPr>
          <p:cNvSpPr>
            <a:spLocks noGrp="1"/>
          </p:cNvSpPr>
          <p:nvPr>
            <p:ph type="title"/>
          </p:nvPr>
        </p:nvSpPr>
        <p:spPr>
          <a:solidFill>
            <a:schemeClr val="bg1"/>
          </a:solidFill>
        </p:spPr>
        <p:txBody>
          <a:bodyPr/>
          <a:lstStyle/>
          <a:p>
            <a:r>
              <a:rPr lang="en-US" dirty="0"/>
              <a:t>Uses of HTML</a:t>
            </a:r>
          </a:p>
        </p:txBody>
      </p:sp>
      <p:sp>
        <p:nvSpPr>
          <p:cNvPr id="3" name="Content Placeholder 2">
            <a:extLst>
              <a:ext uri="{FF2B5EF4-FFF2-40B4-BE49-F238E27FC236}">
                <a16:creationId xmlns:a16="http://schemas.microsoft.com/office/drawing/2014/main" id="{5984F9C4-BE8A-4BBF-904E-68515B25BDE0}"/>
              </a:ext>
            </a:extLst>
          </p:cNvPr>
          <p:cNvSpPr>
            <a:spLocks noGrp="1"/>
          </p:cNvSpPr>
          <p:nvPr>
            <p:ph sz="quarter" idx="10"/>
          </p:nvPr>
        </p:nvSpPr>
        <p:spPr>
          <a:solidFill>
            <a:schemeClr val="bg1"/>
          </a:solidFill>
        </p:spPr>
        <p:txBody>
          <a:bodyPr/>
          <a:lstStyle/>
          <a:p>
            <a:r>
              <a:rPr lang="en-US" dirty="0"/>
              <a:t>Publish online documents with headings, texts, tables, lists, photos, etc.</a:t>
            </a:r>
          </a:p>
          <a:p>
            <a:r>
              <a:rPr lang="en-US" dirty="0"/>
              <a:t>Retrieve online information via hypertexts links.</a:t>
            </a:r>
          </a:p>
          <a:p>
            <a:r>
              <a:rPr lang="en-US" dirty="0"/>
              <a:t>Design forms for conducting transactions with remote services, for use in searching for information, making reservations, ordering products, etc. </a:t>
            </a:r>
          </a:p>
          <a:p>
            <a:r>
              <a:rPr lang="en-US" dirty="0"/>
              <a:t>Include spread-sheets, video clips, sound clips, and other applications directly in their documents. </a:t>
            </a:r>
          </a:p>
          <a:p>
            <a:pPr marL="0" indent="0">
              <a:buNone/>
            </a:pPr>
            <a:endParaRPr lang="en-US" dirty="0"/>
          </a:p>
        </p:txBody>
      </p:sp>
    </p:spTree>
    <p:extLst>
      <p:ext uri="{BB962C8B-B14F-4D97-AF65-F5344CB8AC3E}">
        <p14:creationId xmlns:p14="http://schemas.microsoft.com/office/powerpoint/2010/main" val="26705991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E9CF19F-5675-4005-98C5-1E2B44AB800A}"/>
              </a:ext>
            </a:extLst>
          </p:cNvPr>
          <p:cNvSpPr>
            <a:spLocks noGrp="1"/>
          </p:cNvSpPr>
          <p:nvPr>
            <p:ph type="sldNum" sz="quarter" idx="12"/>
          </p:nvPr>
        </p:nvSpPr>
        <p:spPr/>
        <p:txBody>
          <a:bodyPr/>
          <a:lstStyle/>
          <a:p>
            <a:fld id="{5030DF51-941F-4FC6-B1AD-2CC6101B98A6}" type="slidenum">
              <a:rPr lang="ar-SA" altLang="en-US"/>
              <a:pPr/>
              <a:t>70</a:t>
            </a:fld>
            <a:endParaRPr lang="en-US" altLang="en-US"/>
          </a:p>
        </p:txBody>
      </p:sp>
      <p:sp>
        <p:nvSpPr>
          <p:cNvPr id="105475" name="Rectangle 3">
            <a:extLst>
              <a:ext uri="{FF2B5EF4-FFF2-40B4-BE49-F238E27FC236}">
                <a16:creationId xmlns:a16="http://schemas.microsoft.com/office/drawing/2014/main" id="{24D67789-E58C-4568-85C8-C6DF00E71225}"/>
              </a:ext>
            </a:extLst>
          </p:cNvPr>
          <p:cNvSpPr>
            <a:spLocks noGrp="1" noChangeArrowheads="1"/>
          </p:cNvSpPr>
          <p:nvPr>
            <p:ph type="body" idx="1"/>
          </p:nvPr>
        </p:nvSpPr>
        <p:spPr>
          <a:xfrm>
            <a:off x="531818" y="1447801"/>
            <a:ext cx="11446822" cy="4594225"/>
          </a:xfrm>
          <a:solidFill>
            <a:schemeClr val="bg1"/>
          </a:solidFill>
        </p:spPr>
        <p:txBody>
          <a:bodyPr/>
          <a:lstStyle/>
          <a:p>
            <a:pPr>
              <a:buClrTx/>
            </a:pPr>
            <a:r>
              <a:rPr lang="en-US" altLang="en-US" b="1" dirty="0">
                <a:solidFill>
                  <a:srgbClr val="000000"/>
                </a:solidFill>
              </a:rPr>
              <a:t>Form elements have properties: Text boxes, Password boxes, Checkboxes, Option(Radio) buttons, Submit, Reset, File, Hidden and Image.</a:t>
            </a:r>
          </a:p>
          <a:p>
            <a:pPr>
              <a:buClrTx/>
            </a:pPr>
            <a:r>
              <a:rPr lang="en-US" altLang="en-US" b="1" dirty="0">
                <a:solidFill>
                  <a:srgbClr val="000000"/>
                </a:solidFill>
              </a:rPr>
              <a:t>The properties are specified in the TYPE Attribute of the HTML element &lt;INPUT&gt;&lt;/INPUT&gt;.</a:t>
            </a:r>
          </a:p>
        </p:txBody>
      </p:sp>
      <p:sp>
        <p:nvSpPr>
          <p:cNvPr id="3" name="Title 2">
            <a:extLst>
              <a:ext uri="{FF2B5EF4-FFF2-40B4-BE49-F238E27FC236}">
                <a16:creationId xmlns:a16="http://schemas.microsoft.com/office/drawing/2014/main" id="{D1E77240-AABF-4EFE-BE22-76794F8CC54B}"/>
              </a:ext>
            </a:extLst>
          </p:cNvPr>
          <p:cNvSpPr>
            <a:spLocks noGrp="1"/>
          </p:cNvSpPr>
          <p:nvPr>
            <p:ph type="title"/>
          </p:nvPr>
        </p:nvSpPr>
        <p:spPr/>
        <p:txBody>
          <a:bodyPr/>
          <a:lstStyle/>
          <a:p>
            <a:r>
              <a:rPr lang="en-US" sz="4400" dirty="0"/>
              <a:t>Form Elements</a:t>
            </a:r>
          </a:p>
        </p:txBody>
      </p:sp>
    </p:spTree>
    <p:extLst>
      <p:ext uri="{BB962C8B-B14F-4D97-AF65-F5344CB8AC3E}">
        <p14:creationId xmlns:p14="http://schemas.microsoft.com/office/powerpoint/2010/main" val="17902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A7C6EB3C-3A66-457D-9C1C-5698B1ABDBF2}"/>
              </a:ext>
            </a:extLst>
          </p:cNvPr>
          <p:cNvSpPr>
            <a:spLocks noGrp="1"/>
          </p:cNvSpPr>
          <p:nvPr>
            <p:ph type="sldNum" sz="quarter" idx="12"/>
          </p:nvPr>
        </p:nvSpPr>
        <p:spPr/>
        <p:txBody>
          <a:bodyPr/>
          <a:lstStyle/>
          <a:p>
            <a:fld id="{CBD716DA-85D9-4635-B477-C53A5B68D869}" type="slidenum">
              <a:rPr lang="ar-SA" altLang="en-US"/>
              <a:pPr/>
              <a:t>71</a:t>
            </a:fld>
            <a:endParaRPr lang="en-US" altLang="en-US"/>
          </a:p>
        </p:txBody>
      </p:sp>
      <p:graphicFrame>
        <p:nvGraphicFramePr>
          <p:cNvPr id="106499" name="Group 3">
            <a:extLst>
              <a:ext uri="{FF2B5EF4-FFF2-40B4-BE49-F238E27FC236}">
                <a16:creationId xmlns:a16="http://schemas.microsoft.com/office/drawing/2014/main" id="{C2742745-0CDF-409E-902A-B8236502AE31}"/>
              </a:ext>
            </a:extLst>
          </p:cNvPr>
          <p:cNvGraphicFramePr>
            <a:graphicFrameLocks noGrp="1"/>
          </p:cNvGraphicFramePr>
          <p:nvPr>
            <p:ph type="tbl" idx="1"/>
            <p:extLst>
              <p:ext uri="{D42A27DB-BD31-4B8C-83A1-F6EECF244321}">
                <p14:modId xmlns:p14="http://schemas.microsoft.com/office/powerpoint/2010/main" val="3442456523"/>
              </p:ext>
            </p:extLst>
          </p:nvPr>
        </p:nvGraphicFramePr>
        <p:xfrm>
          <a:off x="716280" y="1447801"/>
          <a:ext cx="10728960" cy="4495801"/>
        </p:xfrm>
        <a:graphic>
          <a:graphicData uri="http://schemas.openxmlformats.org/drawingml/2006/table">
            <a:tbl>
              <a:tblPr/>
              <a:tblGrid>
                <a:gridCol w="10728960">
                  <a:extLst>
                    <a:ext uri="{9D8B030D-6E8A-4147-A177-3AD203B41FA5}">
                      <a16:colId xmlns:a16="http://schemas.microsoft.com/office/drawing/2014/main" val="4005913124"/>
                    </a:ext>
                  </a:extLst>
                </a:gridCol>
              </a:tblGrid>
              <a:tr h="5445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71986134"/>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55966"/>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NAME =</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Variable name passed to web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51412173"/>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name to be passed to the web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6344075"/>
                  </a:ext>
                </a:extLst>
              </a:tr>
              <a:tr h="5191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CHECKED=</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53097180"/>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SIZE=</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74932"/>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MAXLENGHT=</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175916872"/>
                  </a:ext>
                </a:extLst>
              </a:tr>
            </a:tbl>
          </a:graphicData>
        </a:graphic>
      </p:graphicFrame>
      <p:sp>
        <p:nvSpPr>
          <p:cNvPr id="3" name="Title 2">
            <a:extLst>
              <a:ext uri="{FF2B5EF4-FFF2-40B4-BE49-F238E27FC236}">
                <a16:creationId xmlns:a16="http://schemas.microsoft.com/office/drawing/2014/main" id="{2CE39A36-5047-41CF-9B6D-0133595E81F0}"/>
              </a:ext>
            </a:extLst>
          </p:cNvPr>
          <p:cNvSpPr>
            <a:spLocks noGrp="1"/>
          </p:cNvSpPr>
          <p:nvPr>
            <p:ph type="title"/>
          </p:nvPr>
        </p:nvSpPr>
        <p:spPr/>
        <p:txBody>
          <a:bodyPr/>
          <a:lstStyle/>
          <a:p>
            <a:r>
              <a:rPr lang="en-US" sz="4400" dirty="0"/>
              <a:t>Form Elements</a:t>
            </a:r>
          </a:p>
        </p:txBody>
      </p:sp>
    </p:spTree>
    <p:extLst>
      <p:ext uri="{BB962C8B-B14F-4D97-AF65-F5344CB8AC3E}">
        <p14:creationId xmlns:p14="http://schemas.microsoft.com/office/powerpoint/2010/main" val="2204943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14C84813-9E3B-439E-8995-1727B55A31DF}"/>
              </a:ext>
            </a:extLst>
          </p:cNvPr>
          <p:cNvSpPr>
            <a:spLocks noGrp="1"/>
          </p:cNvSpPr>
          <p:nvPr>
            <p:ph type="sldNum" sz="quarter" idx="12"/>
          </p:nvPr>
        </p:nvSpPr>
        <p:spPr/>
        <p:txBody>
          <a:bodyPr/>
          <a:lstStyle/>
          <a:p>
            <a:fld id="{F4259AA1-11C9-4E5B-A408-EC7C3911C580}" type="slidenum">
              <a:rPr lang="ar-SA" altLang="en-US"/>
              <a:pPr/>
              <a:t>72</a:t>
            </a:fld>
            <a:endParaRPr lang="en-US" altLang="en-US"/>
          </a:p>
        </p:txBody>
      </p:sp>
      <p:sp>
        <p:nvSpPr>
          <p:cNvPr id="107523" name="Rectangle 3">
            <a:extLst>
              <a:ext uri="{FF2B5EF4-FFF2-40B4-BE49-F238E27FC236}">
                <a16:creationId xmlns:a16="http://schemas.microsoft.com/office/drawing/2014/main" id="{579246E6-3051-48B3-84B4-69F24DFC04DB}"/>
              </a:ext>
            </a:extLst>
          </p:cNvPr>
          <p:cNvSpPr>
            <a:spLocks noGrp="1" noChangeArrowheads="1"/>
          </p:cNvSpPr>
          <p:nvPr>
            <p:ph type="body" idx="1"/>
          </p:nvPr>
        </p:nvSpPr>
        <p:spPr>
          <a:xfrm>
            <a:off x="531818" y="1371600"/>
            <a:ext cx="11401102" cy="4815840"/>
          </a:xfrm>
          <a:solidFill>
            <a:schemeClr val="bg1"/>
          </a:solidFill>
          <a:ln>
            <a:solidFill>
              <a:srgbClr val="333300"/>
            </a:solidFill>
            <a:miter lim="800000"/>
            <a:headEnd/>
            <a:tailEnd/>
          </a:ln>
        </p:spPr>
        <p:txBody>
          <a:bodyPr/>
          <a:lstStyle/>
          <a:p>
            <a:pPr>
              <a:lnSpc>
                <a:spcPct val="90000"/>
              </a:lnSpc>
              <a:buClrTx/>
            </a:pPr>
            <a:r>
              <a:rPr lang="en-US" altLang="en-US" b="1" dirty="0">
                <a:solidFill>
                  <a:srgbClr val="000000"/>
                </a:solidFill>
              </a:rPr>
              <a:t>Text boxes</a:t>
            </a:r>
            <a:r>
              <a:rPr lang="en-US" altLang="en-US" sz="2400" b="1" i="1" dirty="0">
                <a:solidFill>
                  <a:srgbClr val="000000"/>
                </a:solidFill>
              </a:rPr>
              <a:t>:</a:t>
            </a:r>
            <a:r>
              <a:rPr lang="en-US" altLang="en-US" sz="2400" dirty="0">
                <a:solidFill>
                  <a:srgbClr val="000000"/>
                </a:solidFill>
              </a:rPr>
              <a:t> Used to provide input fields for text, phone numbers, dates, etc.</a:t>
            </a:r>
          </a:p>
          <a:p>
            <a:pPr marL="0" indent="0">
              <a:lnSpc>
                <a:spcPct val="90000"/>
              </a:lnSpc>
              <a:buClrTx/>
              <a:buNone/>
            </a:pPr>
            <a:r>
              <a:rPr lang="en-US" altLang="en-US" sz="2400" b="1" dirty="0">
                <a:solidFill>
                  <a:srgbClr val="000000"/>
                </a:solidFill>
              </a:rPr>
              <a:t>      &lt;INPUT TYPE= </a:t>
            </a:r>
            <a:r>
              <a:rPr lang="en-US" altLang="en-US" b="1" dirty="0">
                <a:solidFill>
                  <a:srgbClr val="000000"/>
                </a:solidFill>
              </a:rPr>
              <a:t>"</a:t>
            </a:r>
            <a:r>
              <a:rPr lang="en-US" altLang="en-US" sz="2400" b="1" dirty="0">
                <a:solidFill>
                  <a:srgbClr val="000000"/>
                </a:solidFill>
              </a:rPr>
              <a:t> TEXT </a:t>
            </a:r>
            <a:r>
              <a:rPr lang="en-US" altLang="en-US" b="1" dirty="0">
                <a:solidFill>
                  <a:srgbClr val="000000"/>
                </a:solidFill>
              </a:rPr>
              <a:t>"</a:t>
            </a:r>
            <a:r>
              <a:rPr lang="en-US" altLang="en-US" sz="2400" b="1" dirty="0">
                <a:solidFill>
                  <a:srgbClr val="000000"/>
                </a:solidFill>
              </a:rPr>
              <a:t> &gt;</a:t>
            </a:r>
            <a:r>
              <a:rPr lang="en-US" altLang="en-US" sz="2400" dirty="0">
                <a:solidFill>
                  <a:srgbClr val="000000"/>
                </a:solidFill>
              </a:rPr>
              <a:t> </a:t>
            </a:r>
          </a:p>
          <a:p>
            <a:pPr marL="0" indent="0">
              <a:lnSpc>
                <a:spcPct val="90000"/>
              </a:lnSpc>
              <a:buClrTx/>
              <a:buNone/>
            </a:pPr>
            <a:r>
              <a:rPr lang="en-US" altLang="en-US" sz="2400" dirty="0">
                <a:solidFill>
                  <a:srgbClr val="000000"/>
                </a:solidFill>
              </a:rPr>
              <a:t>Textboxes use the following attributes:</a:t>
            </a:r>
          </a:p>
          <a:p>
            <a:pPr>
              <a:lnSpc>
                <a:spcPct val="90000"/>
              </a:lnSpc>
              <a:buClrTx/>
            </a:pPr>
            <a:r>
              <a:rPr lang="en-US" altLang="en-US" sz="2400" b="1" dirty="0">
                <a:solidFill>
                  <a:srgbClr val="000000"/>
                </a:solidFill>
              </a:rPr>
              <a:t>TYPE:</a:t>
            </a:r>
            <a:r>
              <a:rPr lang="en-US" altLang="en-US" sz="2400" dirty="0">
                <a:solidFill>
                  <a:srgbClr val="000000"/>
                </a:solidFill>
              </a:rPr>
              <a:t> text.</a:t>
            </a:r>
          </a:p>
          <a:p>
            <a:pPr>
              <a:lnSpc>
                <a:spcPct val="90000"/>
              </a:lnSpc>
              <a:buClrTx/>
            </a:pPr>
            <a:r>
              <a:rPr lang="en-US" altLang="en-US" sz="2400" b="1" dirty="0">
                <a:solidFill>
                  <a:srgbClr val="000000"/>
                </a:solidFill>
              </a:rPr>
              <a:t>SIZE:</a:t>
            </a:r>
            <a:r>
              <a:rPr lang="en-US" altLang="en-US" sz="2400" dirty="0">
                <a:solidFill>
                  <a:srgbClr val="000000"/>
                </a:solidFill>
              </a:rPr>
              <a:t> determines the size of the textbox in characters. </a:t>
            </a:r>
            <a:r>
              <a:rPr lang="en-US" altLang="en-US" sz="2400" b="1" dirty="0">
                <a:solidFill>
                  <a:srgbClr val="000000"/>
                </a:solidFill>
              </a:rPr>
              <a:t>Default=20</a:t>
            </a:r>
            <a:r>
              <a:rPr lang="en-US" altLang="en-US" sz="2400" dirty="0">
                <a:solidFill>
                  <a:srgbClr val="000000"/>
                </a:solidFill>
              </a:rPr>
              <a:t> characters.</a:t>
            </a:r>
          </a:p>
          <a:p>
            <a:pPr>
              <a:lnSpc>
                <a:spcPct val="90000"/>
              </a:lnSpc>
              <a:buClrTx/>
            </a:pPr>
            <a:r>
              <a:rPr lang="en-US" altLang="en-US" b="1" dirty="0">
                <a:solidFill>
                  <a:srgbClr val="000000"/>
                </a:solidFill>
              </a:rPr>
              <a:t>MAXLENGHT</a:t>
            </a:r>
            <a:r>
              <a:rPr lang="en-US" altLang="en-US" sz="2400" b="1" dirty="0">
                <a:solidFill>
                  <a:srgbClr val="000000"/>
                </a:solidFill>
              </a:rPr>
              <a:t> </a:t>
            </a:r>
            <a:r>
              <a:rPr lang="en-US" altLang="en-US" sz="2400" b="1" i="1" dirty="0">
                <a:solidFill>
                  <a:srgbClr val="000000"/>
                </a:solidFill>
              </a:rPr>
              <a:t>:</a:t>
            </a:r>
            <a:r>
              <a:rPr lang="en-US" altLang="en-US" sz="2400" dirty="0">
                <a:solidFill>
                  <a:srgbClr val="000000"/>
                </a:solidFill>
              </a:rPr>
              <a:t> determines the maximum number of characters that the field will accept.</a:t>
            </a:r>
          </a:p>
          <a:p>
            <a:pPr>
              <a:lnSpc>
                <a:spcPct val="90000"/>
              </a:lnSpc>
              <a:buClrTx/>
            </a:pPr>
            <a:r>
              <a:rPr lang="en-US" altLang="en-US" sz="2400" b="1" dirty="0">
                <a:solidFill>
                  <a:srgbClr val="000000"/>
                </a:solidFill>
              </a:rPr>
              <a:t>NAME:</a:t>
            </a:r>
            <a:r>
              <a:rPr lang="en-US" altLang="en-US" sz="2400" dirty="0">
                <a:solidFill>
                  <a:srgbClr val="000000"/>
                </a:solidFill>
              </a:rPr>
              <a:t> is the name of the variable to be sent to the web application.</a:t>
            </a:r>
          </a:p>
          <a:p>
            <a:pPr>
              <a:lnSpc>
                <a:spcPct val="90000"/>
              </a:lnSpc>
              <a:buClrTx/>
            </a:pPr>
            <a:r>
              <a:rPr lang="en-US" altLang="en-US" sz="2400" b="1" dirty="0">
                <a:solidFill>
                  <a:srgbClr val="000000"/>
                </a:solidFill>
              </a:rPr>
              <a:t>VALUE:</a:t>
            </a:r>
            <a:r>
              <a:rPr lang="en-US" altLang="en-US" sz="2400" dirty="0">
                <a:solidFill>
                  <a:srgbClr val="000000"/>
                </a:solidFill>
              </a:rPr>
              <a:t> will display its contents as the default value.</a:t>
            </a:r>
          </a:p>
        </p:txBody>
      </p:sp>
      <p:graphicFrame>
        <p:nvGraphicFramePr>
          <p:cNvPr id="107524" name="Object 4">
            <a:extLst>
              <a:ext uri="{FF2B5EF4-FFF2-40B4-BE49-F238E27FC236}">
                <a16:creationId xmlns:a16="http://schemas.microsoft.com/office/drawing/2014/main" id="{EAB7E5EB-3EE2-40EF-B5AB-73F8BBF5CC0A}"/>
              </a:ext>
            </a:extLst>
          </p:cNvPr>
          <p:cNvGraphicFramePr>
            <a:graphicFrameLocks noChangeAspect="1"/>
          </p:cNvGraphicFramePr>
          <p:nvPr>
            <p:extLst>
              <p:ext uri="{D42A27DB-BD31-4B8C-83A1-F6EECF244321}">
                <p14:modId xmlns:p14="http://schemas.microsoft.com/office/powerpoint/2010/main" val="3234385201"/>
              </p:ext>
            </p:extLst>
          </p:nvPr>
        </p:nvGraphicFramePr>
        <p:xfrm>
          <a:off x="4418012" y="1813561"/>
          <a:ext cx="2590800" cy="612775"/>
        </p:xfrm>
        <a:graphic>
          <a:graphicData uri="http://schemas.openxmlformats.org/presentationml/2006/ole">
            <mc:AlternateContent xmlns:mc="http://schemas.openxmlformats.org/markup-compatibility/2006">
              <mc:Choice xmlns:v="urn:schemas-microsoft-com:vml" Requires="v">
                <p:oleObj spid="_x0000_s1114" name="Bitmap Image" r:id="rId3" imgW="1609524" imgH="380852" progId="Paint.Picture">
                  <p:embed/>
                </p:oleObj>
              </mc:Choice>
              <mc:Fallback>
                <p:oleObj name="Bitmap Image" r:id="rId3" imgW="1609524" imgH="380852" progId="Paint.Picture">
                  <p:embed/>
                  <p:pic>
                    <p:nvPicPr>
                      <p:cNvPr id="107524" name="Object 4">
                        <a:extLst>
                          <a:ext uri="{FF2B5EF4-FFF2-40B4-BE49-F238E27FC236}">
                            <a16:creationId xmlns:a16="http://schemas.microsoft.com/office/drawing/2014/main" id="{EAB7E5EB-3EE2-40EF-B5AB-73F8BBF5CC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012" y="1813561"/>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5BD904D9-DCFB-485D-B904-20E43054345A}"/>
              </a:ext>
            </a:extLst>
          </p:cNvPr>
          <p:cNvSpPr>
            <a:spLocks noGrp="1"/>
          </p:cNvSpPr>
          <p:nvPr>
            <p:ph type="title"/>
          </p:nvPr>
        </p:nvSpPr>
        <p:spPr/>
        <p:txBody>
          <a:bodyPr/>
          <a:lstStyle/>
          <a:p>
            <a:r>
              <a:rPr lang="en-US" dirty="0"/>
              <a:t>Text Box</a:t>
            </a:r>
          </a:p>
        </p:txBody>
      </p:sp>
    </p:spTree>
    <p:extLst>
      <p:ext uri="{BB962C8B-B14F-4D97-AF65-F5344CB8AC3E}">
        <p14:creationId xmlns:p14="http://schemas.microsoft.com/office/powerpoint/2010/main" val="54588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1CE6DA-EC09-433C-9AF2-CE44845704A5}"/>
              </a:ext>
            </a:extLst>
          </p:cNvPr>
          <p:cNvSpPr>
            <a:spLocks noGrp="1"/>
          </p:cNvSpPr>
          <p:nvPr>
            <p:ph type="sldNum" sz="quarter" idx="12"/>
          </p:nvPr>
        </p:nvSpPr>
        <p:spPr/>
        <p:txBody>
          <a:bodyPr/>
          <a:lstStyle/>
          <a:p>
            <a:fld id="{09267B5B-A519-4645-ABDA-141B5064843D}" type="slidenum">
              <a:rPr lang="ar-SA" altLang="en-US"/>
              <a:pPr/>
              <a:t>73</a:t>
            </a:fld>
            <a:endParaRPr lang="en-US" altLang="en-US"/>
          </a:p>
        </p:txBody>
      </p:sp>
      <p:sp>
        <p:nvSpPr>
          <p:cNvPr id="167939" name="Rectangle 3">
            <a:extLst>
              <a:ext uri="{FF2B5EF4-FFF2-40B4-BE49-F238E27FC236}">
                <a16:creationId xmlns:a16="http://schemas.microsoft.com/office/drawing/2014/main" id="{CFE0E8A1-E2D7-4B34-A093-2973D8D70BB4}"/>
              </a:ext>
            </a:extLst>
          </p:cNvPr>
          <p:cNvSpPr>
            <a:spLocks noGrp="1" noChangeArrowheads="1"/>
          </p:cNvSpPr>
          <p:nvPr>
            <p:ph type="body" idx="1"/>
          </p:nvPr>
        </p:nvSpPr>
        <p:spPr>
          <a:xfrm>
            <a:off x="486098" y="1374648"/>
            <a:ext cx="11340142" cy="4447032"/>
          </a:xfrm>
          <a:solidFill>
            <a:schemeClr val="bg1"/>
          </a:solidFill>
        </p:spPr>
        <p:txBody>
          <a:bodyPr/>
          <a:lstStyle/>
          <a:p>
            <a:pPr>
              <a:lnSpc>
                <a:spcPct val="80000"/>
              </a:lnSpc>
              <a:buFontTx/>
              <a:buNone/>
            </a:pPr>
            <a:r>
              <a:rPr lang="en-US" altLang="en-US" sz="2000" dirty="0">
                <a:solidFill>
                  <a:srgbClr val="000000"/>
                </a:solidFill>
              </a:rPr>
              <a:t>&lt;TITLE&gt;</a:t>
            </a:r>
            <a:r>
              <a:rPr lang="en-US" altLang="en-US" sz="2000" dirty="0" err="1">
                <a:solidFill>
                  <a:srgbClr val="000000"/>
                </a:solidFill>
              </a:rPr>
              <a:t>Form_Text_Type</a:t>
            </a:r>
            <a:r>
              <a:rPr lang="en-US" altLang="en-US" sz="2000" dirty="0">
                <a:solidFill>
                  <a:srgbClr val="000000"/>
                </a:solidFill>
              </a:rPr>
              <a:t>&lt;/TITLE&gt;</a:t>
            </a:r>
          </a:p>
          <a:p>
            <a:pPr>
              <a:lnSpc>
                <a:spcPct val="80000"/>
              </a:lnSpc>
              <a:buFontTx/>
              <a:buNone/>
            </a:pPr>
            <a:r>
              <a:rPr lang="en-US" altLang="en-US" sz="2000" dirty="0">
                <a:solidFill>
                  <a:srgbClr val="000000"/>
                </a:solidFill>
              </a:rPr>
              <a:t>&lt;/HEAD&gt; &lt;BODY&gt;</a:t>
            </a:r>
          </a:p>
          <a:p>
            <a:pPr>
              <a:lnSpc>
                <a:spcPct val="80000"/>
              </a:lnSpc>
              <a:buFontTx/>
              <a:buNone/>
            </a:pPr>
            <a:r>
              <a:rPr lang="en-US" altLang="en-US" sz="2000" dirty="0">
                <a:solidFill>
                  <a:srgbClr val="000000"/>
                </a:solidFill>
              </a:rPr>
              <a:t>&lt;h1&gt; &lt;font color=blue&gt;Please enter the following </a:t>
            </a:r>
            <a:r>
              <a:rPr lang="en-US" altLang="en-US" sz="2000" dirty="0" err="1">
                <a:solidFill>
                  <a:srgbClr val="000000"/>
                </a:solidFill>
              </a:rPr>
              <a:t>bioData</a:t>
            </a:r>
            <a:r>
              <a:rPr lang="en-US" altLang="en-US" sz="2000" dirty="0">
                <a:solidFill>
                  <a:srgbClr val="000000"/>
                </a:solidFill>
              </a:rPr>
              <a:t>&lt;/font&gt;&lt;/h1&gt;</a:t>
            </a:r>
          </a:p>
          <a:p>
            <a:pPr>
              <a:lnSpc>
                <a:spcPct val="80000"/>
              </a:lnSpc>
              <a:buFontTx/>
              <a:buNone/>
            </a:pPr>
            <a:r>
              <a:rPr lang="en-US" altLang="en-US" sz="2000" dirty="0">
                <a:solidFill>
                  <a:srgbClr val="000000"/>
                </a:solidFill>
              </a:rPr>
              <a:t>&lt;FORM name="fome1"  Method= " get " Action= " URL " &gt;</a:t>
            </a:r>
          </a:p>
          <a:p>
            <a:pPr>
              <a:lnSpc>
                <a:spcPct val="80000"/>
              </a:lnSpc>
              <a:buFontTx/>
              <a:buNone/>
            </a:pPr>
            <a:r>
              <a:rPr lang="en-US" altLang="en-US" sz="2000" dirty="0">
                <a:solidFill>
                  <a:srgbClr val="000000"/>
                </a:solidFill>
              </a:rPr>
              <a:t>First Name: &lt;INPUT TYPE="TEXT" NAME="</a:t>
            </a:r>
            <a:r>
              <a:rPr lang="en-US" altLang="en-US" sz="2000" dirty="0" err="1">
                <a:solidFill>
                  <a:srgbClr val="000000"/>
                </a:solidFill>
              </a:rPr>
              <a:t>FName</a:t>
            </a:r>
            <a:r>
              <a:rPr lang="en-US" altLang="en-US" sz="2000" dirty="0">
                <a:solidFill>
                  <a:srgbClr val="000000"/>
                </a:solidFill>
              </a:rPr>
              <a:t>“ SIZE="15" MAXLENGTH="25"&gt;&lt;BR&gt;</a:t>
            </a:r>
          </a:p>
          <a:p>
            <a:pPr>
              <a:lnSpc>
                <a:spcPct val="80000"/>
              </a:lnSpc>
              <a:buFontTx/>
              <a:buNone/>
            </a:pPr>
            <a:r>
              <a:rPr lang="en-US" altLang="en-US" sz="2000" dirty="0">
                <a:solidFill>
                  <a:srgbClr val="000000"/>
                </a:solidFill>
              </a:rPr>
              <a:t>Last Name: &lt;INPUT TYPE="TEXT" NAME="</a:t>
            </a:r>
            <a:r>
              <a:rPr lang="en-US" altLang="en-US" sz="2000" dirty="0" err="1">
                <a:solidFill>
                  <a:srgbClr val="000000"/>
                </a:solidFill>
              </a:rPr>
              <a:t>LName</a:t>
            </a:r>
            <a:r>
              <a:rPr lang="en-US" altLang="en-US" sz="2000" dirty="0">
                <a:solidFill>
                  <a:srgbClr val="000000"/>
                </a:solidFill>
              </a:rPr>
              <a:t>“ SIZE="15" MAXLENGTH="25"&gt;&lt;BR&gt;</a:t>
            </a:r>
          </a:p>
          <a:p>
            <a:pPr>
              <a:lnSpc>
                <a:spcPct val="80000"/>
              </a:lnSpc>
              <a:buFontTx/>
              <a:buNone/>
            </a:pPr>
            <a:r>
              <a:rPr lang="en-US" altLang="en-US" sz="2000" dirty="0">
                <a:solidFill>
                  <a:srgbClr val="000000"/>
                </a:solidFill>
              </a:rPr>
              <a:t>Nationality: &lt;INPUT TYPE="TEXT" NAME="Country“ SIZE="25" MAXLENGTH="25"&gt;&lt;BR&gt;</a:t>
            </a:r>
          </a:p>
          <a:p>
            <a:pPr>
              <a:lnSpc>
                <a:spcPct val="80000"/>
              </a:lnSpc>
              <a:buFontTx/>
              <a:buNone/>
            </a:pPr>
            <a:r>
              <a:rPr lang="en-US" altLang="en-US" sz="2000" dirty="0">
                <a:solidFill>
                  <a:srgbClr val="000000"/>
                </a:solidFill>
              </a:rPr>
              <a:t>The Phone Number: &lt;INPUT TYPE="TEXT" NAME="Phone“ SIZE="15" MAXLENGTH="12"&gt;&lt;BR&gt;</a:t>
            </a:r>
          </a:p>
          <a:p>
            <a:pPr>
              <a:lnSpc>
                <a:spcPct val="80000"/>
              </a:lnSpc>
              <a:buFontTx/>
              <a:buNone/>
            </a:pPr>
            <a:r>
              <a:rPr lang="en-US" altLang="en-US" sz="2000" dirty="0">
                <a:solidFill>
                  <a:srgbClr val="000000"/>
                </a:solidFill>
              </a:rPr>
              <a:t>&lt;/FORM&gt; &lt;/BODY&gt; &lt;/HTML&gt;</a:t>
            </a:r>
          </a:p>
          <a:p>
            <a:pPr>
              <a:lnSpc>
                <a:spcPct val="80000"/>
              </a:lnSpc>
            </a:pPr>
            <a:endParaRPr lang="en-US" altLang="en-US" sz="2400" b="1" dirty="0"/>
          </a:p>
          <a:p>
            <a:pPr>
              <a:lnSpc>
                <a:spcPct val="80000"/>
              </a:lnSpc>
              <a:buFontTx/>
              <a:buNone/>
            </a:pPr>
            <a:endParaRPr lang="en-US" altLang="en-US" sz="2400" b="1" dirty="0"/>
          </a:p>
        </p:txBody>
      </p:sp>
      <p:sp>
        <p:nvSpPr>
          <p:cNvPr id="3" name="Title 2">
            <a:extLst>
              <a:ext uri="{FF2B5EF4-FFF2-40B4-BE49-F238E27FC236}">
                <a16:creationId xmlns:a16="http://schemas.microsoft.com/office/drawing/2014/main" id="{124A7472-4D54-4919-B19B-957A955A4167}"/>
              </a:ext>
            </a:extLst>
          </p:cNvPr>
          <p:cNvSpPr>
            <a:spLocks noGrp="1"/>
          </p:cNvSpPr>
          <p:nvPr>
            <p:ph type="title"/>
          </p:nvPr>
        </p:nvSpPr>
        <p:spPr>
          <a:xfrm>
            <a:off x="486098" y="177800"/>
            <a:ext cx="11125199" cy="889000"/>
          </a:xfrm>
        </p:spPr>
        <p:txBody>
          <a:bodyPr/>
          <a:lstStyle/>
          <a:p>
            <a:r>
              <a:rPr lang="en-US" dirty="0"/>
              <a:t>Text Box Example</a:t>
            </a:r>
          </a:p>
        </p:txBody>
      </p:sp>
    </p:spTree>
    <p:extLst>
      <p:ext uri="{BB962C8B-B14F-4D97-AF65-F5344CB8AC3E}">
        <p14:creationId xmlns:p14="http://schemas.microsoft.com/office/powerpoint/2010/main" val="40593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F9B36A6-71F3-4157-9B4D-F8844885CA68}"/>
              </a:ext>
            </a:extLst>
          </p:cNvPr>
          <p:cNvSpPr>
            <a:spLocks noGrp="1"/>
          </p:cNvSpPr>
          <p:nvPr>
            <p:ph type="sldNum" sz="quarter" idx="12"/>
          </p:nvPr>
        </p:nvSpPr>
        <p:spPr/>
        <p:txBody>
          <a:bodyPr/>
          <a:lstStyle/>
          <a:p>
            <a:fld id="{DCA332C1-830C-4045-A69D-04A90F40CDCB}" type="slidenum">
              <a:rPr lang="ar-SA" altLang="en-US"/>
              <a:pPr/>
              <a:t>74</a:t>
            </a:fld>
            <a:endParaRPr lang="en-US" altLang="en-US"/>
          </a:p>
        </p:txBody>
      </p:sp>
      <p:sp>
        <p:nvSpPr>
          <p:cNvPr id="108547" name="Rectangle 3">
            <a:extLst>
              <a:ext uri="{FF2B5EF4-FFF2-40B4-BE49-F238E27FC236}">
                <a16:creationId xmlns:a16="http://schemas.microsoft.com/office/drawing/2014/main" id="{0DF36292-4400-41D9-9E9E-5764DFE93DA4}"/>
              </a:ext>
            </a:extLst>
          </p:cNvPr>
          <p:cNvSpPr>
            <a:spLocks noGrp="1" noChangeArrowheads="1"/>
          </p:cNvSpPr>
          <p:nvPr>
            <p:ph type="body" idx="1"/>
          </p:nvPr>
        </p:nvSpPr>
        <p:spPr>
          <a:xfrm>
            <a:off x="883920" y="838200"/>
            <a:ext cx="10332720" cy="5379720"/>
          </a:xfrm>
          <a:solidFill>
            <a:schemeClr val="bg1"/>
          </a:solidFill>
          <a:ln>
            <a:solidFill>
              <a:srgbClr val="333300"/>
            </a:solidFill>
            <a:miter lim="800000"/>
            <a:headEnd/>
            <a:tailEnd/>
          </a:ln>
        </p:spPr>
        <p:txBody>
          <a:bodyPr/>
          <a:lstStyle/>
          <a:p>
            <a:pPr marL="0" indent="0">
              <a:buClrTx/>
              <a:buNone/>
            </a:pPr>
            <a:r>
              <a:rPr lang="en-US" altLang="en-US" b="1" dirty="0">
                <a:solidFill>
                  <a:srgbClr val="000000"/>
                </a:solidFill>
              </a:rPr>
              <a:t>Password:</a:t>
            </a:r>
            <a:r>
              <a:rPr lang="en-US" altLang="en-US" sz="2400" dirty="0">
                <a:solidFill>
                  <a:srgbClr val="000000"/>
                </a:solidFill>
              </a:rPr>
              <a:t> Used to allow entry of passwords.</a:t>
            </a:r>
          </a:p>
          <a:p>
            <a:pPr marL="0" indent="0">
              <a:buClrTx/>
              <a:buNone/>
            </a:pPr>
            <a:r>
              <a:rPr lang="en-US" altLang="en-US" sz="2400" b="1" dirty="0">
                <a:solidFill>
                  <a:srgbClr val="000000"/>
                </a:solidFill>
              </a:rPr>
              <a:t>	&lt;INPUT TYPE= </a:t>
            </a:r>
            <a:r>
              <a:rPr lang="en-US" altLang="en-US" b="1" dirty="0">
                <a:solidFill>
                  <a:srgbClr val="000000"/>
                </a:solidFill>
              </a:rPr>
              <a:t>"</a:t>
            </a:r>
            <a:r>
              <a:rPr lang="en-US" altLang="en-US" sz="2400" b="1" dirty="0">
                <a:solidFill>
                  <a:srgbClr val="000000"/>
                </a:solidFill>
              </a:rPr>
              <a:t> PASSWORD </a:t>
            </a:r>
            <a:r>
              <a:rPr lang="en-US" altLang="en-US" b="1" dirty="0">
                <a:solidFill>
                  <a:srgbClr val="000000"/>
                </a:solidFill>
              </a:rPr>
              <a:t>"</a:t>
            </a:r>
            <a:r>
              <a:rPr lang="en-US" altLang="en-US" sz="2400" b="1" dirty="0">
                <a:solidFill>
                  <a:srgbClr val="000000"/>
                </a:solidFill>
              </a:rPr>
              <a:t> &gt;</a:t>
            </a:r>
          </a:p>
          <a:p>
            <a:pPr marL="0" indent="0">
              <a:buClrTx/>
              <a:buNone/>
            </a:pPr>
            <a:r>
              <a:rPr lang="en-US" altLang="en-US" sz="2400" dirty="0">
                <a:solidFill>
                  <a:srgbClr val="000000"/>
                </a:solidFill>
              </a:rPr>
              <a:t>	Text typed in a password box is starred out in the browser  display.</a:t>
            </a:r>
          </a:p>
          <a:p>
            <a:pPr marL="0" indent="0">
              <a:buClrTx/>
              <a:buNone/>
            </a:pPr>
            <a:r>
              <a:rPr lang="en-US" altLang="en-US" sz="2400" dirty="0">
                <a:solidFill>
                  <a:srgbClr val="000000"/>
                </a:solidFill>
              </a:rPr>
              <a:t>Password boxes use the following attributes:</a:t>
            </a:r>
          </a:p>
          <a:p>
            <a:pPr lvl="1">
              <a:buClrTx/>
            </a:pPr>
            <a:r>
              <a:rPr lang="en-US" altLang="en-US" sz="2000" b="1" dirty="0">
                <a:solidFill>
                  <a:srgbClr val="000000"/>
                </a:solidFill>
              </a:rPr>
              <a:t>TYPE:</a:t>
            </a:r>
            <a:r>
              <a:rPr lang="en-US" altLang="en-US" sz="2000" dirty="0">
                <a:solidFill>
                  <a:srgbClr val="000000"/>
                </a:solidFill>
              </a:rPr>
              <a:t> password.</a:t>
            </a:r>
          </a:p>
          <a:p>
            <a:pPr lvl="1">
              <a:buClrTx/>
            </a:pPr>
            <a:r>
              <a:rPr lang="en-US" altLang="en-US" sz="2000" b="1" dirty="0">
                <a:solidFill>
                  <a:srgbClr val="000000"/>
                </a:solidFill>
              </a:rPr>
              <a:t>SIZE:</a:t>
            </a:r>
            <a:r>
              <a:rPr lang="en-US" altLang="en-US" sz="2000" dirty="0">
                <a:solidFill>
                  <a:srgbClr val="000000"/>
                </a:solidFill>
              </a:rPr>
              <a:t> determines the size of the textbox in characters. </a:t>
            </a:r>
          </a:p>
          <a:p>
            <a:pPr lvl="1">
              <a:buClrTx/>
            </a:pPr>
            <a:r>
              <a:rPr lang="en-US" altLang="en-US" sz="2000" b="1" dirty="0">
                <a:solidFill>
                  <a:srgbClr val="000000"/>
                </a:solidFill>
              </a:rPr>
              <a:t>MAXLENGHT:</a:t>
            </a:r>
            <a:r>
              <a:rPr lang="en-US" altLang="en-US" sz="2000" dirty="0">
                <a:solidFill>
                  <a:srgbClr val="000000"/>
                </a:solidFill>
              </a:rPr>
              <a:t> determines the maximum size of the password in characters.</a:t>
            </a:r>
          </a:p>
          <a:p>
            <a:pPr lvl="1">
              <a:buClrTx/>
            </a:pPr>
            <a:r>
              <a:rPr lang="en-US" altLang="en-US" sz="2000" b="1" dirty="0">
                <a:solidFill>
                  <a:srgbClr val="000000"/>
                </a:solidFill>
              </a:rPr>
              <a:t>NAME:</a:t>
            </a:r>
            <a:r>
              <a:rPr lang="en-US" altLang="en-US" sz="2000" dirty="0">
                <a:solidFill>
                  <a:srgbClr val="000000"/>
                </a:solidFill>
              </a:rPr>
              <a:t> is the name of the variable to be sent to the web application.</a:t>
            </a:r>
          </a:p>
          <a:p>
            <a:pPr lvl="1">
              <a:buClrTx/>
            </a:pPr>
            <a:r>
              <a:rPr lang="en-US" altLang="en-US" sz="2000" b="1" dirty="0">
                <a:solidFill>
                  <a:srgbClr val="000000"/>
                </a:solidFill>
              </a:rPr>
              <a:t>VALUE:</a:t>
            </a:r>
            <a:r>
              <a:rPr lang="en-US" altLang="en-US" sz="2000" dirty="0">
                <a:solidFill>
                  <a:srgbClr val="000000"/>
                </a:solidFill>
              </a:rPr>
              <a:t> is usually blank.</a:t>
            </a:r>
          </a:p>
        </p:txBody>
      </p:sp>
      <p:graphicFrame>
        <p:nvGraphicFramePr>
          <p:cNvPr id="108548" name="Object 4">
            <a:extLst>
              <a:ext uri="{FF2B5EF4-FFF2-40B4-BE49-F238E27FC236}">
                <a16:creationId xmlns:a16="http://schemas.microsoft.com/office/drawing/2014/main" id="{417E40EC-3F70-4D24-9447-DD88DFA65AA1}"/>
              </a:ext>
            </a:extLst>
          </p:cNvPr>
          <p:cNvGraphicFramePr>
            <a:graphicFrameLocks noChangeAspect="1"/>
          </p:cNvGraphicFramePr>
          <p:nvPr>
            <p:extLst>
              <p:ext uri="{D42A27DB-BD31-4B8C-83A1-F6EECF244321}">
                <p14:modId xmlns:p14="http://schemas.microsoft.com/office/powerpoint/2010/main" val="604401776"/>
              </p:ext>
            </p:extLst>
          </p:nvPr>
        </p:nvGraphicFramePr>
        <p:xfrm>
          <a:off x="6160952" y="1257808"/>
          <a:ext cx="2590800" cy="612775"/>
        </p:xfrm>
        <a:graphic>
          <a:graphicData uri="http://schemas.openxmlformats.org/presentationml/2006/ole">
            <mc:AlternateContent xmlns:mc="http://schemas.openxmlformats.org/markup-compatibility/2006">
              <mc:Choice xmlns:v="urn:schemas-microsoft-com:vml" Requires="v">
                <p:oleObj spid="_x0000_s2138" name="Bitmap Image" r:id="rId3" imgW="1609524" imgH="380852" progId="Paint.Picture">
                  <p:embed/>
                </p:oleObj>
              </mc:Choice>
              <mc:Fallback>
                <p:oleObj name="Bitmap Image" r:id="rId3" imgW="1609524" imgH="380852" progId="Paint.Picture">
                  <p:embed/>
                  <p:pic>
                    <p:nvPicPr>
                      <p:cNvPr id="108548" name="Object 4">
                        <a:extLst>
                          <a:ext uri="{FF2B5EF4-FFF2-40B4-BE49-F238E27FC236}">
                            <a16:creationId xmlns:a16="http://schemas.microsoft.com/office/drawing/2014/main" id="{417E40EC-3F70-4D24-9447-DD88DFA65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952" y="1257808"/>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BC450FD7-DE90-4051-AF6F-97D46726FD89}"/>
              </a:ext>
            </a:extLst>
          </p:cNvPr>
          <p:cNvSpPr>
            <a:spLocks noGrp="1"/>
          </p:cNvSpPr>
          <p:nvPr>
            <p:ph type="title"/>
          </p:nvPr>
        </p:nvSpPr>
        <p:spPr>
          <a:xfrm>
            <a:off x="440378" y="0"/>
            <a:ext cx="11125199" cy="889000"/>
          </a:xfrm>
        </p:spPr>
        <p:txBody>
          <a:bodyPr/>
          <a:lstStyle/>
          <a:p>
            <a:r>
              <a:rPr lang="en-US" dirty="0"/>
              <a:t>Password</a:t>
            </a:r>
          </a:p>
        </p:txBody>
      </p:sp>
    </p:spTree>
    <p:extLst>
      <p:ext uri="{BB962C8B-B14F-4D97-AF65-F5344CB8AC3E}">
        <p14:creationId xmlns:p14="http://schemas.microsoft.com/office/powerpoint/2010/main" val="10413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B1EAA4C-5F08-4097-803C-CAFDF4CA8C8B}"/>
              </a:ext>
            </a:extLst>
          </p:cNvPr>
          <p:cNvSpPr>
            <a:spLocks noGrp="1"/>
          </p:cNvSpPr>
          <p:nvPr>
            <p:ph type="sldNum" sz="quarter" idx="12"/>
          </p:nvPr>
        </p:nvSpPr>
        <p:spPr/>
        <p:txBody>
          <a:bodyPr/>
          <a:lstStyle/>
          <a:p>
            <a:fld id="{229F95E0-63C5-4822-821F-C49273F0CFB0}" type="slidenum">
              <a:rPr lang="ar-SA" altLang="en-US"/>
              <a:pPr/>
              <a:t>75</a:t>
            </a:fld>
            <a:endParaRPr lang="en-US" altLang="en-US"/>
          </a:p>
        </p:txBody>
      </p:sp>
      <p:sp>
        <p:nvSpPr>
          <p:cNvPr id="169987" name="Rectangle 3">
            <a:extLst>
              <a:ext uri="{FF2B5EF4-FFF2-40B4-BE49-F238E27FC236}">
                <a16:creationId xmlns:a16="http://schemas.microsoft.com/office/drawing/2014/main" id="{9A308C15-92B5-4DB0-A4D0-F909925ADBB6}"/>
              </a:ext>
            </a:extLst>
          </p:cNvPr>
          <p:cNvSpPr>
            <a:spLocks noGrp="1" noChangeArrowheads="1"/>
          </p:cNvSpPr>
          <p:nvPr>
            <p:ph type="body" idx="1"/>
          </p:nvPr>
        </p:nvSpPr>
        <p:spPr>
          <a:xfrm>
            <a:off x="640081" y="1066800"/>
            <a:ext cx="11016936" cy="5166360"/>
          </a:xfrm>
          <a:solidFill>
            <a:schemeClr val="bg1"/>
          </a:solidFill>
        </p:spPr>
        <p:txBody>
          <a:bodyPr/>
          <a:lstStyle/>
          <a:p>
            <a:pPr>
              <a:lnSpc>
                <a:spcPct val="90000"/>
              </a:lnSpc>
              <a:buFontTx/>
              <a:buNone/>
            </a:pPr>
            <a:r>
              <a:rPr lang="en-US" altLang="en-US" sz="2400" dirty="0">
                <a:solidFill>
                  <a:srgbClr val="000000"/>
                </a:solidFill>
              </a:rPr>
              <a:t>&lt;HTML&gt;&lt;HEAD&gt;</a:t>
            </a:r>
          </a:p>
          <a:p>
            <a:pPr>
              <a:lnSpc>
                <a:spcPct val="90000"/>
              </a:lnSpc>
              <a:buFontTx/>
              <a:buNone/>
            </a:pPr>
            <a:r>
              <a:rPr lang="en-US" altLang="en-US" sz="2400" dirty="0">
                <a:solidFill>
                  <a:srgbClr val="000000"/>
                </a:solidFill>
              </a:rPr>
              <a:t>&lt;TITLE&gt;</a:t>
            </a:r>
            <a:r>
              <a:rPr lang="en-US" altLang="en-US" sz="2400" dirty="0" err="1">
                <a:solidFill>
                  <a:srgbClr val="000000"/>
                </a:solidFill>
              </a:rPr>
              <a:t>Form_Password_Type</a:t>
            </a:r>
            <a:r>
              <a:rPr lang="en-US" altLang="en-US" sz="2400" dirty="0">
                <a:solidFill>
                  <a:srgbClr val="000000"/>
                </a:solidFill>
              </a:rPr>
              <a:t>&lt;/TITLE&gt;&lt;/HEAD&gt;</a:t>
            </a:r>
          </a:p>
          <a:p>
            <a:pPr>
              <a:lnSpc>
                <a:spcPct val="90000"/>
              </a:lnSpc>
              <a:buFontTx/>
              <a:buNone/>
            </a:pPr>
            <a:r>
              <a:rPr lang="en-US" altLang="en-US" sz="2400" dirty="0">
                <a:solidFill>
                  <a:srgbClr val="000000"/>
                </a:solidFill>
              </a:rPr>
              <a:t>&lt;BODY&gt;</a:t>
            </a:r>
          </a:p>
          <a:p>
            <a:pPr>
              <a:lnSpc>
                <a:spcPct val="90000"/>
              </a:lnSpc>
              <a:buFontTx/>
              <a:buNone/>
            </a:pPr>
            <a:r>
              <a:rPr lang="en-US" altLang="en-US" sz="2400" dirty="0">
                <a:solidFill>
                  <a:srgbClr val="000000"/>
                </a:solidFill>
              </a:rPr>
              <a:t>&lt;h1&gt; &lt;font color=red&gt;To Access, Please enter:&lt;/font&gt;&lt;/h1&gt;</a:t>
            </a:r>
          </a:p>
          <a:p>
            <a:pPr>
              <a:lnSpc>
                <a:spcPct val="90000"/>
              </a:lnSpc>
              <a:buFontTx/>
              <a:buNone/>
            </a:pPr>
            <a:r>
              <a:rPr lang="en-US" altLang="en-US" sz="2400" dirty="0">
                <a:solidFill>
                  <a:srgbClr val="000000"/>
                </a:solidFill>
              </a:rPr>
              <a:t>&lt;FORM name="fome2"  Action="</a:t>
            </a:r>
            <a:r>
              <a:rPr lang="en-US" altLang="en-US" sz="2400" dirty="0" err="1">
                <a:solidFill>
                  <a:srgbClr val="000000"/>
                </a:solidFill>
              </a:rPr>
              <a:t>url</a:t>
            </a:r>
            <a:r>
              <a:rPr lang="en-US" altLang="en-US" sz="2400" dirty="0">
                <a:solidFill>
                  <a:srgbClr val="000000"/>
                </a:solidFill>
              </a:rPr>
              <a:t>"  method="get"&gt;</a:t>
            </a:r>
          </a:p>
          <a:p>
            <a:pPr>
              <a:lnSpc>
                <a:spcPct val="90000"/>
              </a:lnSpc>
              <a:buFontTx/>
              <a:buNone/>
            </a:pPr>
            <a:r>
              <a:rPr lang="en-US" altLang="en-US" sz="2400" dirty="0">
                <a:solidFill>
                  <a:srgbClr val="000000"/>
                </a:solidFill>
              </a:rPr>
              <a:t>User Name: &lt;INPUT TYPE="TEXT" Name="</a:t>
            </a:r>
            <a:r>
              <a:rPr lang="en-US" altLang="en-US" sz="2400" dirty="0" err="1">
                <a:solidFill>
                  <a:srgbClr val="000000"/>
                </a:solidFill>
              </a:rPr>
              <a:t>FName</a:t>
            </a:r>
            <a:r>
              <a:rPr lang="en-US" altLang="en-US" sz="2400" dirty="0">
                <a:solidFill>
                  <a:srgbClr val="000000"/>
                </a:solidFill>
              </a:rPr>
              <a:t>“ SIZE="15" MAXLENGTH="25"&gt;&lt;BR&gt;</a:t>
            </a:r>
          </a:p>
          <a:p>
            <a:pPr>
              <a:lnSpc>
                <a:spcPct val="90000"/>
              </a:lnSpc>
              <a:buFontTx/>
              <a:buNone/>
            </a:pPr>
            <a:r>
              <a:rPr lang="en-US" altLang="en-US" sz="2400" dirty="0">
                <a:solidFill>
                  <a:srgbClr val="000000"/>
                </a:solidFill>
              </a:rPr>
              <a:t>Password: &lt;INPUT TYPE="PASSWORD" NAME="</a:t>
            </a:r>
            <a:r>
              <a:rPr lang="en-US" altLang="en-US" sz="2400" dirty="0" err="1">
                <a:solidFill>
                  <a:srgbClr val="000000"/>
                </a:solidFill>
              </a:rPr>
              <a:t>PWord</a:t>
            </a:r>
            <a:r>
              <a:rPr lang="en-US" altLang="en-US" sz="2400" dirty="0">
                <a:solidFill>
                  <a:srgbClr val="000000"/>
                </a:solidFill>
              </a:rPr>
              <a:t>"</a:t>
            </a:r>
            <a:r>
              <a:rPr lang="ar-SA" altLang="en-US" sz="2400" dirty="0">
                <a:solidFill>
                  <a:srgbClr val="000000"/>
                </a:solidFill>
              </a:rPr>
              <a:t> </a:t>
            </a:r>
            <a:r>
              <a:rPr lang="en-US" altLang="en-US" sz="2400" dirty="0">
                <a:solidFill>
                  <a:srgbClr val="000000"/>
                </a:solidFill>
              </a:rPr>
              <a:t>  value="" SIZE="15” MAXLENGTH="25"&gt;&lt;BR&gt;</a:t>
            </a:r>
          </a:p>
          <a:p>
            <a:pPr>
              <a:lnSpc>
                <a:spcPct val="90000"/>
              </a:lnSpc>
              <a:buFontTx/>
              <a:buNone/>
            </a:pPr>
            <a:r>
              <a:rPr lang="en-US" altLang="en-US" sz="2400" dirty="0">
                <a:solidFill>
                  <a:srgbClr val="000000"/>
                </a:solidFill>
              </a:rPr>
              <a:t>&lt;/FORM&gt;&lt;/BODY&gt; &lt;/HTML&gt;</a:t>
            </a:r>
          </a:p>
          <a:p>
            <a:pPr>
              <a:lnSpc>
                <a:spcPct val="90000"/>
              </a:lnSpc>
              <a:buFontTx/>
              <a:buNone/>
            </a:pPr>
            <a:endParaRPr lang="en-US" altLang="en-US" b="1" dirty="0">
              <a:solidFill>
                <a:srgbClr val="000000"/>
              </a:solidFill>
            </a:endParaRPr>
          </a:p>
        </p:txBody>
      </p:sp>
      <p:sp>
        <p:nvSpPr>
          <p:cNvPr id="3" name="Title 2">
            <a:extLst>
              <a:ext uri="{FF2B5EF4-FFF2-40B4-BE49-F238E27FC236}">
                <a16:creationId xmlns:a16="http://schemas.microsoft.com/office/drawing/2014/main" id="{0F91E77E-39ED-416C-AF67-84C8EC7F727F}"/>
              </a:ext>
            </a:extLst>
          </p:cNvPr>
          <p:cNvSpPr>
            <a:spLocks noGrp="1"/>
          </p:cNvSpPr>
          <p:nvPr>
            <p:ph type="title"/>
          </p:nvPr>
        </p:nvSpPr>
        <p:spPr>
          <a:xfrm>
            <a:off x="196538" y="0"/>
            <a:ext cx="11125199" cy="889000"/>
          </a:xfrm>
        </p:spPr>
        <p:txBody>
          <a:bodyPr/>
          <a:lstStyle/>
          <a:p>
            <a:r>
              <a:rPr lang="en-US" dirty="0"/>
              <a:t>Password Example</a:t>
            </a:r>
          </a:p>
        </p:txBody>
      </p:sp>
    </p:spTree>
    <p:extLst>
      <p:ext uri="{BB962C8B-B14F-4D97-AF65-F5344CB8AC3E}">
        <p14:creationId xmlns:p14="http://schemas.microsoft.com/office/powerpoint/2010/main" val="350400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6BE147-5AE5-4CCA-B26C-E986EEEB25D3}"/>
              </a:ext>
            </a:extLst>
          </p:cNvPr>
          <p:cNvSpPr>
            <a:spLocks noGrp="1"/>
          </p:cNvSpPr>
          <p:nvPr>
            <p:ph type="sldNum" sz="quarter" idx="12"/>
          </p:nvPr>
        </p:nvSpPr>
        <p:spPr/>
        <p:txBody>
          <a:bodyPr/>
          <a:lstStyle/>
          <a:p>
            <a:fld id="{8979EEB7-DF8F-45EE-9B85-46C0F405936A}" type="slidenum">
              <a:rPr lang="ar-SA" altLang="en-US"/>
              <a:pPr/>
              <a:t>76</a:t>
            </a:fld>
            <a:endParaRPr lang="en-US" altLang="en-US"/>
          </a:p>
        </p:txBody>
      </p:sp>
      <p:pic>
        <p:nvPicPr>
          <p:cNvPr id="171012" name="Picture 4">
            <a:extLst>
              <a:ext uri="{FF2B5EF4-FFF2-40B4-BE49-F238E27FC236}">
                <a16:creationId xmlns:a16="http://schemas.microsoft.com/office/drawing/2014/main" id="{4AA219F0-7B33-4C60-9E58-EED36C0B1C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71" t="32253" r="10820" b="28999"/>
          <a:stretch/>
        </p:blipFill>
        <p:spPr bwMode="auto">
          <a:xfrm>
            <a:off x="2152832" y="1959864"/>
            <a:ext cx="6979920" cy="196596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A6B2D82-1F71-4FDD-B611-5165CCD826C9}"/>
              </a:ext>
            </a:extLst>
          </p:cNvPr>
          <p:cNvSpPr>
            <a:spLocks noGrp="1"/>
          </p:cNvSpPr>
          <p:nvPr>
            <p:ph type="title"/>
          </p:nvPr>
        </p:nvSpPr>
        <p:spPr/>
        <p:txBody>
          <a:bodyPr/>
          <a:lstStyle/>
          <a:p>
            <a:r>
              <a:rPr lang="en-US" dirty="0"/>
              <a:t>Output</a:t>
            </a:r>
          </a:p>
        </p:txBody>
      </p:sp>
    </p:spTree>
    <p:extLst>
      <p:ext uri="{BB962C8B-B14F-4D97-AF65-F5344CB8AC3E}">
        <p14:creationId xmlns:p14="http://schemas.microsoft.com/office/powerpoint/2010/main" val="19228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32CBE6-E0A7-42A7-AC5A-F4382672A274}"/>
              </a:ext>
            </a:extLst>
          </p:cNvPr>
          <p:cNvSpPr>
            <a:spLocks noGrp="1"/>
          </p:cNvSpPr>
          <p:nvPr>
            <p:ph type="sldNum" sz="quarter" idx="12"/>
          </p:nvPr>
        </p:nvSpPr>
        <p:spPr/>
        <p:txBody>
          <a:bodyPr/>
          <a:lstStyle/>
          <a:p>
            <a:fld id="{617A662E-8645-4AB4-A12D-F42DDD09325F}" type="slidenum">
              <a:rPr lang="ar-SA" altLang="en-US"/>
              <a:pPr/>
              <a:t>77</a:t>
            </a:fld>
            <a:endParaRPr lang="en-US" altLang="en-US"/>
          </a:p>
        </p:txBody>
      </p:sp>
      <p:sp>
        <p:nvSpPr>
          <p:cNvPr id="109571" name="Rectangle 3">
            <a:extLst>
              <a:ext uri="{FF2B5EF4-FFF2-40B4-BE49-F238E27FC236}">
                <a16:creationId xmlns:a16="http://schemas.microsoft.com/office/drawing/2014/main" id="{ED7BF5D6-0264-4C01-BCC1-17F1C857BD73}"/>
              </a:ext>
            </a:extLst>
          </p:cNvPr>
          <p:cNvSpPr>
            <a:spLocks noGrp="1" noChangeArrowheads="1"/>
          </p:cNvSpPr>
          <p:nvPr>
            <p:ph type="body" idx="1"/>
          </p:nvPr>
        </p:nvSpPr>
        <p:spPr>
          <a:xfrm>
            <a:off x="746759" y="1447800"/>
            <a:ext cx="10910257" cy="4617720"/>
          </a:xfrm>
          <a:solidFill>
            <a:schemeClr val="bg1"/>
          </a:solidFill>
          <a:ln>
            <a:noFill/>
            <a:miter lim="800000"/>
            <a:headEnd/>
            <a:tailEnd/>
          </a:ln>
        </p:spPr>
        <p:txBody>
          <a:bodyPr/>
          <a:lstStyle/>
          <a:p>
            <a:pPr>
              <a:lnSpc>
                <a:spcPct val="90000"/>
              </a:lnSpc>
              <a:buClrTx/>
            </a:pPr>
            <a:r>
              <a:rPr lang="en-US" altLang="en-US" b="1" dirty="0">
                <a:solidFill>
                  <a:srgbClr val="000000"/>
                </a:solidFill>
              </a:rPr>
              <a:t>Hidden:</a:t>
            </a:r>
            <a:r>
              <a:rPr lang="en-US" altLang="en-US" sz="2600" dirty="0">
                <a:solidFill>
                  <a:srgbClr val="000000"/>
                </a:solidFill>
              </a:rPr>
              <a:t> Used to send data to the web application that you don’t want the web surfer to see, change or have to enter but is necessary for the application to process the form correctly.</a:t>
            </a:r>
          </a:p>
          <a:p>
            <a:pPr marL="0" indent="0">
              <a:lnSpc>
                <a:spcPct val="90000"/>
              </a:lnSpc>
              <a:buClrTx/>
              <a:buNone/>
            </a:pPr>
            <a:r>
              <a:rPr lang="en-US" altLang="en-US" sz="2600" b="1" dirty="0">
                <a:solidFill>
                  <a:srgbClr val="000000"/>
                </a:solidFill>
              </a:rPr>
              <a:t>	&lt;INPUT TYPE=“HIDDEN”&gt;</a:t>
            </a:r>
          </a:p>
          <a:p>
            <a:pPr marL="0" indent="0">
              <a:lnSpc>
                <a:spcPct val="90000"/>
              </a:lnSpc>
              <a:buClrTx/>
              <a:buNone/>
            </a:pPr>
            <a:r>
              <a:rPr lang="en-US" altLang="en-US" sz="2600" b="1" dirty="0">
                <a:solidFill>
                  <a:srgbClr val="000000"/>
                </a:solidFill>
              </a:rPr>
              <a:t>	Nothing is displayed in the browser.</a:t>
            </a:r>
          </a:p>
          <a:p>
            <a:pPr>
              <a:lnSpc>
                <a:spcPct val="90000"/>
              </a:lnSpc>
              <a:buClrTx/>
            </a:pPr>
            <a:r>
              <a:rPr lang="en-US" altLang="en-US" sz="2600" dirty="0">
                <a:solidFill>
                  <a:srgbClr val="000000"/>
                </a:solidFill>
              </a:rPr>
              <a:t>Hidden inputs have the following attributes:</a:t>
            </a:r>
          </a:p>
          <a:p>
            <a:pPr lvl="1">
              <a:buClrTx/>
            </a:pPr>
            <a:r>
              <a:rPr lang="en-US" altLang="en-US" sz="2200" b="1" dirty="0">
                <a:solidFill>
                  <a:srgbClr val="000000"/>
                </a:solidFill>
              </a:rPr>
              <a:t>TYPE:</a:t>
            </a:r>
            <a:r>
              <a:rPr lang="en-US" altLang="en-US" sz="2200" dirty="0">
                <a:solidFill>
                  <a:srgbClr val="000000"/>
                </a:solidFill>
              </a:rPr>
              <a:t> hidden.</a:t>
            </a:r>
          </a:p>
          <a:p>
            <a:pPr lvl="1">
              <a:buClrTx/>
            </a:pPr>
            <a:r>
              <a:rPr lang="en-US" altLang="en-US" sz="2200" b="1" dirty="0">
                <a:solidFill>
                  <a:srgbClr val="000000"/>
                </a:solidFill>
              </a:rPr>
              <a:t>NAME:</a:t>
            </a:r>
            <a:r>
              <a:rPr lang="en-US" altLang="en-US" sz="2200" dirty="0">
                <a:solidFill>
                  <a:srgbClr val="000000"/>
                </a:solidFill>
              </a:rPr>
              <a:t> is the name of the variable to be sent to the web application.</a:t>
            </a:r>
          </a:p>
          <a:p>
            <a:pPr lvl="1">
              <a:buClrTx/>
            </a:pPr>
            <a:r>
              <a:rPr lang="en-US" altLang="en-US" sz="2200" b="1" dirty="0">
                <a:solidFill>
                  <a:srgbClr val="000000"/>
                </a:solidFill>
              </a:rPr>
              <a:t>VALUE:</a:t>
            </a:r>
            <a:r>
              <a:rPr lang="en-US" altLang="en-US" sz="2200" dirty="0">
                <a:solidFill>
                  <a:srgbClr val="000000"/>
                </a:solidFill>
              </a:rPr>
              <a:t> is usually set a value expected by the web application.</a:t>
            </a:r>
          </a:p>
        </p:txBody>
      </p:sp>
      <p:sp>
        <p:nvSpPr>
          <p:cNvPr id="3" name="Title 2">
            <a:extLst>
              <a:ext uri="{FF2B5EF4-FFF2-40B4-BE49-F238E27FC236}">
                <a16:creationId xmlns:a16="http://schemas.microsoft.com/office/drawing/2014/main" id="{52CB70EB-9CE5-4FBE-817A-4925E7374256}"/>
              </a:ext>
            </a:extLst>
          </p:cNvPr>
          <p:cNvSpPr>
            <a:spLocks noGrp="1"/>
          </p:cNvSpPr>
          <p:nvPr>
            <p:ph type="title"/>
          </p:nvPr>
        </p:nvSpPr>
        <p:spPr/>
        <p:txBody>
          <a:bodyPr/>
          <a:lstStyle/>
          <a:p>
            <a:r>
              <a:rPr lang="en-US" dirty="0"/>
              <a:t>Hidden</a:t>
            </a:r>
          </a:p>
        </p:txBody>
      </p:sp>
    </p:spTree>
    <p:extLst>
      <p:ext uri="{BB962C8B-B14F-4D97-AF65-F5344CB8AC3E}">
        <p14:creationId xmlns:p14="http://schemas.microsoft.com/office/powerpoint/2010/main" val="93430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73A61F7-BC9B-4C23-A46C-442DEFECA5F0}"/>
              </a:ext>
            </a:extLst>
          </p:cNvPr>
          <p:cNvSpPr>
            <a:spLocks noGrp="1"/>
          </p:cNvSpPr>
          <p:nvPr>
            <p:ph type="sldNum" sz="quarter" idx="12"/>
          </p:nvPr>
        </p:nvSpPr>
        <p:spPr/>
        <p:txBody>
          <a:bodyPr/>
          <a:lstStyle/>
          <a:p>
            <a:fld id="{D4C81D3F-F494-4FB4-A123-3DB99ACC736F}" type="slidenum">
              <a:rPr lang="ar-SA" altLang="en-US"/>
              <a:pPr/>
              <a:t>78</a:t>
            </a:fld>
            <a:endParaRPr lang="en-US" altLang="en-US"/>
          </a:p>
        </p:txBody>
      </p:sp>
      <p:sp>
        <p:nvSpPr>
          <p:cNvPr id="110595" name="Rectangle 3">
            <a:extLst>
              <a:ext uri="{FF2B5EF4-FFF2-40B4-BE49-F238E27FC236}">
                <a16:creationId xmlns:a16="http://schemas.microsoft.com/office/drawing/2014/main" id="{A24AC599-F9EF-42E5-84F0-51BFEC65DD24}"/>
              </a:ext>
            </a:extLst>
          </p:cNvPr>
          <p:cNvSpPr>
            <a:spLocks noGrp="1" noChangeArrowheads="1"/>
          </p:cNvSpPr>
          <p:nvPr>
            <p:ph type="body" idx="1"/>
          </p:nvPr>
        </p:nvSpPr>
        <p:spPr>
          <a:xfrm>
            <a:off x="716280" y="1371600"/>
            <a:ext cx="10469880" cy="4876800"/>
          </a:xfrm>
          <a:solidFill>
            <a:schemeClr val="bg1"/>
          </a:solidFill>
          <a:ln>
            <a:noFill/>
            <a:miter lim="800000"/>
            <a:headEnd/>
            <a:tailEnd/>
          </a:ln>
        </p:spPr>
        <p:txBody>
          <a:bodyPr/>
          <a:lstStyle/>
          <a:p>
            <a:pPr>
              <a:buClrTx/>
            </a:pPr>
            <a:r>
              <a:rPr lang="en-US" altLang="en-US" b="1" dirty="0">
                <a:solidFill>
                  <a:srgbClr val="000000"/>
                </a:solidFill>
              </a:rPr>
              <a:t>Check Box</a:t>
            </a:r>
            <a:r>
              <a:rPr lang="en-US" altLang="en-US" sz="2400" b="1" dirty="0">
                <a:solidFill>
                  <a:srgbClr val="000000"/>
                </a:solidFill>
              </a:rPr>
              <a:t>:</a:t>
            </a:r>
            <a:r>
              <a:rPr lang="en-US" altLang="en-US" sz="2400" dirty="0">
                <a:solidFill>
                  <a:srgbClr val="000000"/>
                </a:solidFill>
              </a:rPr>
              <a:t> Check boxes allow the users to select more than one option.</a:t>
            </a:r>
          </a:p>
          <a:p>
            <a:pPr>
              <a:lnSpc>
                <a:spcPct val="90000"/>
              </a:lnSpc>
              <a:buClr>
                <a:schemeClr val="accent2"/>
              </a:buClr>
              <a:buFont typeface="Wingdings" panose="05000000000000000000" pitchFamily="2" charset="2"/>
              <a:buNone/>
            </a:pPr>
            <a:r>
              <a:rPr lang="en-US" altLang="en-US" sz="2400" b="1" dirty="0">
                <a:solidFill>
                  <a:srgbClr val="000000"/>
                </a:solidFill>
              </a:rPr>
              <a:t>		&lt;INPUT TYPE=“CHECKBOX”&gt; </a:t>
            </a:r>
            <a:endParaRPr lang="en-US" altLang="en-US" sz="2400" dirty="0">
              <a:solidFill>
                <a:srgbClr val="000000"/>
              </a:solidFill>
            </a:endParaRPr>
          </a:p>
          <a:p>
            <a:pPr>
              <a:lnSpc>
                <a:spcPct val="90000"/>
              </a:lnSpc>
              <a:buClr>
                <a:schemeClr val="accent2"/>
              </a:buClr>
              <a:buFont typeface="Wingdings" panose="05000000000000000000" pitchFamily="2" charset="2"/>
              <a:buNone/>
            </a:pPr>
            <a:endParaRPr lang="en-US" altLang="en-US" sz="2400" dirty="0">
              <a:solidFill>
                <a:srgbClr val="000000"/>
              </a:solidFill>
            </a:endParaRPr>
          </a:p>
          <a:p>
            <a:pPr>
              <a:lnSpc>
                <a:spcPct val="90000"/>
              </a:lnSpc>
              <a:buClr>
                <a:schemeClr val="accent2"/>
              </a:buClr>
              <a:buFont typeface="Wingdings" panose="05000000000000000000" pitchFamily="2" charset="2"/>
              <a:buNone/>
            </a:pPr>
            <a:r>
              <a:rPr lang="en-US" altLang="en-US" sz="2400" dirty="0">
                <a:solidFill>
                  <a:srgbClr val="000000"/>
                </a:solidFill>
              </a:rPr>
              <a:t>Checkboxes have the following attributes:</a:t>
            </a:r>
          </a:p>
          <a:p>
            <a:pPr lvl="1">
              <a:buClrTx/>
            </a:pPr>
            <a:r>
              <a:rPr lang="en-US" altLang="en-US" sz="2000" b="1" dirty="0">
                <a:solidFill>
                  <a:srgbClr val="000000"/>
                </a:solidFill>
              </a:rPr>
              <a:t>TYPE:</a:t>
            </a:r>
            <a:r>
              <a:rPr lang="en-US" altLang="en-US" sz="2000" dirty="0">
                <a:solidFill>
                  <a:srgbClr val="000000"/>
                </a:solidFill>
              </a:rPr>
              <a:t> checkbox.</a:t>
            </a:r>
          </a:p>
          <a:p>
            <a:pPr lvl="1">
              <a:buClrTx/>
            </a:pPr>
            <a:r>
              <a:rPr lang="en-US" altLang="en-US" sz="2000" b="1" dirty="0">
                <a:solidFill>
                  <a:srgbClr val="000000"/>
                </a:solidFill>
              </a:rPr>
              <a:t>CHECKED:</a:t>
            </a:r>
            <a:r>
              <a:rPr lang="en-US" altLang="en-US" sz="2000" dirty="0">
                <a:solidFill>
                  <a:srgbClr val="000000"/>
                </a:solidFill>
              </a:rPr>
              <a:t> is blank or CHECKED as the initial  status.</a:t>
            </a:r>
          </a:p>
          <a:p>
            <a:pPr lvl="1">
              <a:buClrTx/>
            </a:pPr>
            <a:r>
              <a:rPr lang="en-US" altLang="en-US" sz="2000" b="1" dirty="0">
                <a:solidFill>
                  <a:srgbClr val="000000"/>
                </a:solidFill>
              </a:rPr>
              <a:t>NAME</a:t>
            </a:r>
            <a:r>
              <a:rPr lang="en-US" altLang="en-US" sz="2000" b="1" i="1" dirty="0">
                <a:solidFill>
                  <a:srgbClr val="000000"/>
                </a:solidFill>
              </a:rPr>
              <a:t>:</a:t>
            </a:r>
            <a:r>
              <a:rPr lang="en-US" altLang="en-US" sz="2000" dirty="0">
                <a:solidFill>
                  <a:srgbClr val="000000"/>
                </a:solidFill>
              </a:rPr>
              <a:t> is the name of the variable to be sent to the web application.</a:t>
            </a:r>
          </a:p>
          <a:p>
            <a:pPr lvl="1">
              <a:buClrTx/>
            </a:pPr>
            <a:r>
              <a:rPr lang="en-US" altLang="en-US" sz="2000" b="1" dirty="0">
                <a:solidFill>
                  <a:srgbClr val="000000"/>
                </a:solidFill>
              </a:rPr>
              <a:t>VALUE:</a:t>
            </a:r>
            <a:r>
              <a:rPr lang="en-US" altLang="en-US" sz="2000" dirty="0">
                <a:solidFill>
                  <a:srgbClr val="000000"/>
                </a:solidFill>
              </a:rPr>
              <a:t> is usually set to a value.</a:t>
            </a:r>
          </a:p>
        </p:txBody>
      </p:sp>
      <p:graphicFrame>
        <p:nvGraphicFramePr>
          <p:cNvPr id="110596" name="Object 4">
            <a:extLst>
              <a:ext uri="{FF2B5EF4-FFF2-40B4-BE49-F238E27FC236}">
                <a16:creationId xmlns:a16="http://schemas.microsoft.com/office/drawing/2014/main" id="{D1EFEC5E-A0E2-4DC7-99F6-523DEEB6D034}"/>
              </a:ext>
            </a:extLst>
          </p:cNvPr>
          <p:cNvGraphicFramePr>
            <a:graphicFrameLocks noChangeAspect="1"/>
          </p:cNvGraphicFramePr>
          <p:nvPr>
            <p:extLst>
              <p:ext uri="{D42A27DB-BD31-4B8C-83A1-F6EECF244321}">
                <p14:modId xmlns:p14="http://schemas.microsoft.com/office/powerpoint/2010/main" val="3919899854"/>
              </p:ext>
            </p:extLst>
          </p:nvPr>
        </p:nvGraphicFramePr>
        <p:xfrm>
          <a:off x="5684520" y="1798320"/>
          <a:ext cx="533400" cy="533400"/>
        </p:xfrm>
        <a:graphic>
          <a:graphicData uri="http://schemas.openxmlformats.org/presentationml/2006/ole">
            <mc:AlternateContent xmlns:mc="http://schemas.openxmlformats.org/markup-compatibility/2006">
              <mc:Choice xmlns:v="urn:schemas-microsoft-com:vml" Requires="v">
                <p:oleObj spid="_x0000_s3162" name="Bitmap Image" r:id="rId3" imgW="257007" imgH="257007" progId="Paint.Picture">
                  <p:embed/>
                </p:oleObj>
              </mc:Choice>
              <mc:Fallback>
                <p:oleObj name="Bitmap Image" r:id="rId3" imgW="257007" imgH="257007" progId="Paint.Picture">
                  <p:embed/>
                  <p:pic>
                    <p:nvPicPr>
                      <p:cNvPr id="110596" name="Object 4">
                        <a:extLst>
                          <a:ext uri="{FF2B5EF4-FFF2-40B4-BE49-F238E27FC236}">
                            <a16:creationId xmlns:a16="http://schemas.microsoft.com/office/drawing/2014/main" id="{D1EFEC5E-A0E2-4DC7-99F6-523DEEB6D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520" y="17983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A122F1A1-F7E6-4626-AF13-F4B4C165E922}"/>
              </a:ext>
            </a:extLst>
          </p:cNvPr>
          <p:cNvSpPr>
            <a:spLocks noGrp="1"/>
          </p:cNvSpPr>
          <p:nvPr>
            <p:ph type="title"/>
          </p:nvPr>
        </p:nvSpPr>
        <p:spPr/>
        <p:txBody>
          <a:bodyPr/>
          <a:lstStyle/>
          <a:p>
            <a:r>
              <a:rPr lang="en-US" dirty="0"/>
              <a:t>Checkbox</a:t>
            </a:r>
          </a:p>
        </p:txBody>
      </p:sp>
    </p:spTree>
    <p:extLst>
      <p:ext uri="{BB962C8B-B14F-4D97-AF65-F5344CB8AC3E}">
        <p14:creationId xmlns:p14="http://schemas.microsoft.com/office/powerpoint/2010/main" val="366122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416EA5A-73CE-42F5-9665-3C5C632A4519}"/>
              </a:ext>
            </a:extLst>
          </p:cNvPr>
          <p:cNvSpPr>
            <a:spLocks noGrp="1"/>
          </p:cNvSpPr>
          <p:nvPr>
            <p:ph type="sldNum" sz="quarter" idx="12"/>
          </p:nvPr>
        </p:nvSpPr>
        <p:spPr/>
        <p:txBody>
          <a:bodyPr/>
          <a:lstStyle/>
          <a:p>
            <a:fld id="{6D12E194-D73A-4EA7-A23E-1ED645265481}" type="slidenum">
              <a:rPr lang="ar-SA" altLang="en-US"/>
              <a:pPr/>
              <a:t>79</a:t>
            </a:fld>
            <a:endParaRPr lang="en-US" altLang="en-US"/>
          </a:p>
        </p:txBody>
      </p:sp>
      <p:sp>
        <p:nvSpPr>
          <p:cNvPr id="111619" name="Rectangle 3">
            <a:extLst>
              <a:ext uri="{FF2B5EF4-FFF2-40B4-BE49-F238E27FC236}">
                <a16:creationId xmlns:a16="http://schemas.microsoft.com/office/drawing/2014/main" id="{36740AAF-50FA-41DA-964D-A38D143DE5D7}"/>
              </a:ext>
            </a:extLst>
          </p:cNvPr>
          <p:cNvSpPr>
            <a:spLocks noGrp="1" noChangeArrowheads="1"/>
          </p:cNvSpPr>
          <p:nvPr>
            <p:ph type="body" idx="1"/>
          </p:nvPr>
        </p:nvSpPr>
        <p:spPr>
          <a:xfrm>
            <a:off x="731521" y="1143000"/>
            <a:ext cx="10712136" cy="5105400"/>
          </a:xfrm>
          <a:solidFill>
            <a:schemeClr val="bg1"/>
          </a:solidFill>
          <a:ln>
            <a:noFill/>
            <a:miter lim="800000"/>
            <a:headEnd/>
            <a:tailEnd/>
          </a:ln>
        </p:spPr>
        <p:txBody>
          <a:bodyPr/>
          <a:lstStyle/>
          <a:p>
            <a:pPr>
              <a:lnSpc>
                <a:spcPct val="80000"/>
              </a:lnSpc>
              <a:buClrTx/>
            </a:pPr>
            <a:r>
              <a:rPr lang="en-US" altLang="en-US" sz="3200" b="1" dirty="0">
                <a:solidFill>
                  <a:srgbClr val="000000"/>
                </a:solidFill>
              </a:rPr>
              <a:t>Radio Button:</a:t>
            </a:r>
            <a:r>
              <a:rPr lang="en-US" altLang="en-US" sz="1800" dirty="0">
                <a:solidFill>
                  <a:srgbClr val="000000"/>
                </a:solidFill>
              </a:rPr>
              <a:t> </a:t>
            </a:r>
            <a:r>
              <a:rPr lang="en-US" altLang="en-US" sz="2400" dirty="0">
                <a:solidFill>
                  <a:srgbClr val="000000"/>
                </a:solidFill>
              </a:rPr>
              <a:t>Radio buttons allow the users to select only one option.</a:t>
            </a:r>
          </a:p>
          <a:p>
            <a:pPr>
              <a:lnSpc>
                <a:spcPct val="80000"/>
              </a:lnSpc>
              <a:buClr>
                <a:schemeClr val="accent2"/>
              </a:buClr>
              <a:buFont typeface="Wingdings" panose="05000000000000000000" pitchFamily="2" charset="2"/>
              <a:buNone/>
            </a:pPr>
            <a:r>
              <a:rPr lang="en-US" altLang="en-US" sz="2200" b="1" dirty="0">
                <a:solidFill>
                  <a:srgbClr val="000000"/>
                </a:solidFill>
              </a:rPr>
              <a:t>		&lt;INPUT TYPE=“RADIO”&gt;</a:t>
            </a:r>
          </a:p>
          <a:p>
            <a:pPr>
              <a:lnSpc>
                <a:spcPct val="80000"/>
              </a:lnSpc>
              <a:buClr>
                <a:schemeClr val="accent2"/>
              </a:buClr>
              <a:buFont typeface="Wingdings" panose="05000000000000000000" pitchFamily="2" charset="2"/>
              <a:buNone/>
            </a:pPr>
            <a:endParaRPr lang="en-US" altLang="en-US" sz="2200" dirty="0">
              <a:solidFill>
                <a:srgbClr val="000000"/>
              </a:solidFill>
            </a:endParaRPr>
          </a:p>
          <a:p>
            <a:pPr>
              <a:lnSpc>
                <a:spcPct val="80000"/>
              </a:lnSpc>
              <a:buClr>
                <a:schemeClr val="accent2"/>
              </a:buClr>
              <a:buFont typeface="Wingdings" panose="05000000000000000000" pitchFamily="2" charset="2"/>
              <a:buNone/>
            </a:pPr>
            <a:r>
              <a:rPr lang="en-US" altLang="en-US" dirty="0">
                <a:solidFill>
                  <a:srgbClr val="000000"/>
                </a:solidFill>
              </a:rPr>
              <a:t>Radio buttons have the following attributes:</a:t>
            </a:r>
          </a:p>
          <a:p>
            <a:pPr lvl="1">
              <a:lnSpc>
                <a:spcPct val="80000"/>
              </a:lnSpc>
              <a:buClrTx/>
            </a:pPr>
            <a:r>
              <a:rPr lang="en-US" altLang="en-US" b="1" dirty="0">
                <a:solidFill>
                  <a:srgbClr val="000000"/>
                </a:solidFill>
              </a:rPr>
              <a:t>TYPE:</a:t>
            </a:r>
            <a:r>
              <a:rPr lang="en-US" altLang="en-US" dirty="0">
                <a:solidFill>
                  <a:srgbClr val="000000"/>
                </a:solidFill>
              </a:rPr>
              <a:t> radio.</a:t>
            </a:r>
          </a:p>
          <a:p>
            <a:pPr lvl="1">
              <a:lnSpc>
                <a:spcPct val="80000"/>
              </a:lnSpc>
              <a:buClrTx/>
            </a:pPr>
            <a:r>
              <a:rPr lang="en-US" altLang="en-US" b="1" dirty="0">
                <a:solidFill>
                  <a:srgbClr val="000000"/>
                </a:solidFill>
              </a:rPr>
              <a:t>CHECKED:</a:t>
            </a:r>
            <a:r>
              <a:rPr lang="en-US" altLang="en-US" dirty="0">
                <a:solidFill>
                  <a:srgbClr val="000000"/>
                </a:solidFill>
              </a:rPr>
              <a:t> is blank or CHECKED as the initial  status. Only one radio button can be                      checked</a:t>
            </a:r>
          </a:p>
          <a:p>
            <a:pPr lvl="1">
              <a:lnSpc>
                <a:spcPct val="80000"/>
              </a:lnSpc>
              <a:buClrTx/>
            </a:pPr>
            <a:r>
              <a:rPr lang="en-US" altLang="en-US" b="1" dirty="0">
                <a:solidFill>
                  <a:srgbClr val="000000"/>
                </a:solidFill>
              </a:rPr>
              <a:t>NAME:</a:t>
            </a:r>
            <a:r>
              <a:rPr lang="en-US" altLang="en-US" dirty="0">
                <a:solidFill>
                  <a:srgbClr val="000000"/>
                </a:solidFill>
              </a:rPr>
              <a:t> is the name of the variable to be sent to the web application.</a:t>
            </a:r>
          </a:p>
          <a:p>
            <a:pPr lvl="1">
              <a:lnSpc>
                <a:spcPct val="80000"/>
              </a:lnSpc>
              <a:buClrTx/>
            </a:pPr>
            <a:r>
              <a:rPr lang="en-US" altLang="en-US" b="1" dirty="0">
                <a:solidFill>
                  <a:srgbClr val="000000"/>
                </a:solidFill>
              </a:rPr>
              <a:t>VALUE:</a:t>
            </a:r>
            <a:r>
              <a:rPr lang="en-US" altLang="en-US" dirty="0">
                <a:solidFill>
                  <a:srgbClr val="000000"/>
                </a:solidFill>
              </a:rPr>
              <a:t> usually has a set value.</a:t>
            </a:r>
          </a:p>
          <a:p>
            <a:pPr>
              <a:lnSpc>
                <a:spcPct val="80000"/>
              </a:lnSpc>
              <a:buClr>
                <a:schemeClr val="accent2"/>
              </a:buClr>
              <a:buFont typeface="Wingdings" panose="05000000000000000000" pitchFamily="2" charset="2"/>
              <a:buNone/>
            </a:pPr>
            <a:endParaRPr lang="en-US" altLang="en-US" sz="2200" dirty="0"/>
          </a:p>
        </p:txBody>
      </p:sp>
      <p:graphicFrame>
        <p:nvGraphicFramePr>
          <p:cNvPr id="111620" name="Object 4">
            <a:extLst>
              <a:ext uri="{FF2B5EF4-FFF2-40B4-BE49-F238E27FC236}">
                <a16:creationId xmlns:a16="http://schemas.microsoft.com/office/drawing/2014/main" id="{E369B855-83B7-4812-8594-DB0CC76027F7}"/>
              </a:ext>
            </a:extLst>
          </p:cNvPr>
          <p:cNvGraphicFramePr>
            <a:graphicFrameLocks noChangeAspect="1"/>
          </p:cNvGraphicFramePr>
          <p:nvPr>
            <p:extLst>
              <p:ext uri="{D42A27DB-BD31-4B8C-83A1-F6EECF244321}">
                <p14:modId xmlns:p14="http://schemas.microsoft.com/office/powerpoint/2010/main" val="1827856976"/>
              </p:ext>
            </p:extLst>
          </p:nvPr>
        </p:nvGraphicFramePr>
        <p:xfrm>
          <a:off x="4509452" y="1562417"/>
          <a:ext cx="382588" cy="361665"/>
        </p:xfrm>
        <a:graphic>
          <a:graphicData uri="http://schemas.openxmlformats.org/presentationml/2006/ole">
            <mc:AlternateContent xmlns:mc="http://schemas.openxmlformats.org/markup-compatibility/2006">
              <mc:Choice xmlns:v="urn:schemas-microsoft-com:vml" Requires="v">
                <p:oleObj spid="_x0000_s4186" name="Bitmap Image" r:id="rId3" imgW="181096" imgH="171338" progId="Paint.Picture">
                  <p:embed/>
                </p:oleObj>
              </mc:Choice>
              <mc:Fallback>
                <p:oleObj name="Bitmap Image" r:id="rId3" imgW="181096" imgH="171338" progId="Paint.Picture">
                  <p:embed/>
                  <p:pic>
                    <p:nvPicPr>
                      <p:cNvPr id="111620" name="Object 4">
                        <a:extLst>
                          <a:ext uri="{FF2B5EF4-FFF2-40B4-BE49-F238E27FC236}">
                            <a16:creationId xmlns:a16="http://schemas.microsoft.com/office/drawing/2014/main" id="{E369B855-83B7-4812-8594-DB0CC7602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452" y="1562417"/>
                        <a:ext cx="382588" cy="361665"/>
                      </a:xfrm>
                      <a:prstGeom prst="rect">
                        <a:avLst/>
                      </a:prstGeom>
                      <a:noFill/>
                      <a:ln>
                        <a:noFill/>
                      </a:ln>
                      <a:effectLst/>
                    </p:spPr>
                  </p:pic>
                </p:oleObj>
              </mc:Fallback>
            </mc:AlternateContent>
          </a:graphicData>
        </a:graphic>
      </p:graphicFrame>
      <p:sp>
        <p:nvSpPr>
          <p:cNvPr id="3" name="Title 2">
            <a:extLst>
              <a:ext uri="{FF2B5EF4-FFF2-40B4-BE49-F238E27FC236}">
                <a16:creationId xmlns:a16="http://schemas.microsoft.com/office/drawing/2014/main" id="{C3CA9BE9-CD1B-40AC-B94E-3B3BA3F9F6DA}"/>
              </a:ext>
            </a:extLst>
          </p:cNvPr>
          <p:cNvSpPr>
            <a:spLocks noGrp="1"/>
          </p:cNvSpPr>
          <p:nvPr>
            <p:ph type="title"/>
          </p:nvPr>
        </p:nvSpPr>
        <p:spPr>
          <a:xfrm>
            <a:off x="318458" y="254000"/>
            <a:ext cx="11125199" cy="889000"/>
          </a:xfrm>
        </p:spPr>
        <p:txBody>
          <a:bodyPr/>
          <a:lstStyle/>
          <a:p>
            <a:r>
              <a:rPr lang="en-US" dirty="0"/>
              <a:t>Radio Button</a:t>
            </a:r>
          </a:p>
        </p:txBody>
      </p:sp>
    </p:spTree>
    <p:extLst>
      <p:ext uri="{BB962C8B-B14F-4D97-AF65-F5344CB8AC3E}">
        <p14:creationId xmlns:p14="http://schemas.microsoft.com/office/powerpoint/2010/main" val="293027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695DD25-42AF-4602-9C91-D8042965F749}"/>
              </a:ext>
            </a:extLst>
          </p:cNvPr>
          <p:cNvSpPr>
            <a:spLocks noGrp="1" noChangeArrowheads="1"/>
          </p:cNvSpPr>
          <p:nvPr>
            <p:ph type="title"/>
          </p:nvPr>
        </p:nvSpPr>
        <p:spPr>
          <a:xfrm>
            <a:off x="1979612" y="457200"/>
            <a:ext cx="8229600" cy="914400"/>
          </a:xfrm>
        </p:spPr>
        <p:txBody>
          <a:bodyPr/>
          <a:lstStyle/>
          <a:p>
            <a:pPr algn="ctr"/>
            <a:r>
              <a:rPr lang="en-US" altLang="en-US" sz="4000" dirty="0"/>
              <a:t>History of HTML</a:t>
            </a:r>
          </a:p>
        </p:txBody>
      </p:sp>
      <p:cxnSp>
        <p:nvCxnSpPr>
          <p:cNvPr id="5" name="Straight Connector 4">
            <a:extLst>
              <a:ext uri="{FF2B5EF4-FFF2-40B4-BE49-F238E27FC236}">
                <a16:creationId xmlns:a16="http://schemas.microsoft.com/office/drawing/2014/main" id="{E72CAEAE-3A3C-4A1E-BCB3-B917A7D445FF}"/>
              </a:ext>
            </a:extLst>
          </p:cNvPr>
          <p:cNvCxnSpPr/>
          <p:nvPr/>
        </p:nvCxnSpPr>
        <p:spPr bwMode="auto">
          <a:xfrm>
            <a:off x="1522412"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7" name="Rectangle 6">
            <a:extLst>
              <a:ext uri="{FF2B5EF4-FFF2-40B4-BE49-F238E27FC236}">
                <a16:creationId xmlns:a16="http://schemas.microsoft.com/office/drawing/2014/main" id="{4DDCA972-8980-4A75-8915-C414997E56BD}"/>
              </a:ext>
            </a:extLst>
          </p:cNvPr>
          <p:cNvSpPr/>
          <p:nvPr/>
        </p:nvSpPr>
        <p:spPr bwMode="auto">
          <a:xfrm>
            <a:off x="2970212" y="16764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a:defRPr/>
            </a:pPr>
            <a:endParaRPr lang="en-IN"/>
          </a:p>
        </p:txBody>
      </p:sp>
      <p:sp>
        <p:nvSpPr>
          <p:cNvPr id="6149" name="Rectangle 18">
            <a:extLst>
              <a:ext uri="{FF2B5EF4-FFF2-40B4-BE49-F238E27FC236}">
                <a16:creationId xmlns:a16="http://schemas.microsoft.com/office/drawing/2014/main" id="{579984DC-E4DC-4E2D-940B-275365DE0797}"/>
              </a:ext>
            </a:extLst>
          </p:cNvPr>
          <p:cNvSpPr>
            <a:spLocks noChangeArrowheads="1"/>
          </p:cNvSpPr>
          <p:nvPr/>
        </p:nvSpPr>
        <p:spPr bwMode="auto">
          <a:xfrm>
            <a:off x="3884612" y="1905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latin typeface="+mn-lt"/>
              </a:rPr>
              <a:t>HTML first published</a:t>
            </a:r>
            <a:endParaRPr lang="en-IN" altLang="en-US" sz="1600" dirty="0">
              <a:latin typeface="+mn-lt"/>
            </a:endParaRPr>
          </a:p>
        </p:txBody>
      </p:sp>
      <p:cxnSp>
        <p:nvCxnSpPr>
          <p:cNvPr id="6150" name="Straight Connector 16">
            <a:extLst>
              <a:ext uri="{FF2B5EF4-FFF2-40B4-BE49-F238E27FC236}">
                <a16:creationId xmlns:a16="http://schemas.microsoft.com/office/drawing/2014/main" id="{5FCDC3D2-06AF-4844-AD5D-28D54A479182}"/>
              </a:ext>
            </a:extLst>
          </p:cNvPr>
          <p:cNvCxnSpPr>
            <a:cxnSpLocks noChangeShapeType="1"/>
          </p:cNvCxnSpPr>
          <p:nvPr/>
        </p:nvCxnSpPr>
        <p:spPr bwMode="auto">
          <a:xfrm>
            <a:off x="2513012" y="21336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51" name="Rectangle 17">
            <a:extLst>
              <a:ext uri="{FF2B5EF4-FFF2-40B4-BE49-F238E27FC236}">
                <a16:creationId xmlns:a16="http://schemas.microsoft.com/office/drawing/2014/main" id="{6565A7A9-3E57-4235-8164-3B5F548ADA36}"/>
              </a:ext>
            </a:extLst>
          </p:cNvPr>
          <p:cNvSpPr>
            <a:spLocks noChangeArrowheads="1"/>
          </p:cNvSpPr>
          <p:nvPr/>
        </p:nvSpPr>
        <p:spPr bwMode="auto">
          <a:xfrm>
            <a:off x="1903412" y="1981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1991</a:t>
            </a:r>
            <a:endParaRPr lang="en-IN" altLang="en-US" sz="1400" b="1">
              <a:latin typeface="+mn-lt"/>
            </a:endParaRPr>
          </a:p>
        </p:txBody>
      </p:sp>
      <p:cxnSp>
        <p:nvCxnSpPr>
          <p:cNvPr id="6152" name="Straight Connector 16">
            <a:extLst>
              <a:ext uri="{FF2B5EF4-FFF2-40B4-BE49-F238E27FC236}">
                <a16:creationId xmlns:a16="http://schemas.microsoft.com/office/drawing/2014/main" id="{3B74E05A-BEE8-45CD-B7DD-11FC7B999DAE}"/>
              </a:ext>
            </a:extLst>
          </p:cNvPr>
          <p:cNvCxnSpPr>
            <a:cxnSpLocks noChangeShapeType="1"/>
          </p:cNvCxnSpPr>
          <p:nvPr/>
        </p:nvCxnSpPr>
        <p:spPr bwMode="auto">
          <a:xfrm>
            <a:off x="2513012" y="5867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53" name="Rectangle 17">
            <a:extLst>
              <a:ext uri="{FF2B5EF4-FFF2-40B4-BE49-F238E27FC236}">
                <a16:creationId xmlns:a16="http://schemas.microsoft.com/office/drawing/2014/main" id="{BDC12A82-35E4-4C72-A9E6-C79196429E2D}"/>
              </a:ext>
            </a:extLst>
          </p:cNvPr>
          <p:cNvSpPr>
            <a:spLocks noChangeArrowheads="1"/>
          </p:cNvSpPr>
          <p:nvPr/>
        </p:nvSpPr>
        <p:spPr bwMode="auto">
          <a:xfrm>
            <a:off x="1903412" y="5715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2012</a:t>
            </a:r>
            <a:endParaRPr lang="en-IN" altLang="en-US" sz="1400" b="1">
              <a:latin typeface="+mn-lt"/>
            </a:endParaRPr>
          </a:p>
        </p:txBody>
      </p:sp>
      <p:cxnSp>
        <p:nvCxnSpPr>
          <p:cNvPr id="6154" name="Straight Connector 16">
            <a:extLst>
              <a:ext uri="{FF2B5EF4-FFF2-40B4-BE49-F238E27FC236}">
                <a16:creationId xmlns:a16="http://schemas.microsoft.com/office/drawing/2014/main" id="{43825328-1B32-4B7B-8E37-0AAC1B6D7C61}"/>
              </a:ext>
            </a:extLst>
          </p:cNvPr>
          <p:cNvCxnSpPr>
            <a:cxnSpLocks noChangeShapeType="1"/>
          </p:cNvCxnSpPr>
          <p:nvPr/>
        </p:nvCxnSpPr>
        <p:spPr bwMode="auto">
          <a:xfrm>
            <a:off x="2513012" y="5029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55" name="Rectangle 17">
            <a:extLst>
              <a:ext uri="{FF2B5EF4-FFF2-40B4-BE49-F238E27FC236}">
                <a16:creationId xmlns:a16="http://schemas.microsoft.com/office/drawing/2014/main" id="{C077ECF4-1552-4270-8D6F-6CFB6DE148CC}"/>
              </a:ext>
            </a:extLst>
          </p:cNvPr>
          <p:cNvSpPr>
            <a:spLocks noChangeArrowheads="1"/>
          </p:cNvSpPr>
          <p:nvPr/>
        </p:nvSpPr>
        <p:spPr bwMode="auto">
          <a:xfrm>
            <a:off x="1903412" y="4648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2002 -2009</a:t>
            </a:r>
            <a:endParaRPr lang="en-IN" altLang="en-US" sz="1400" b="1">
              <a:latin typeface="+mn-lt"/>
            </a:endParaRPr>
          </a:p>
        </p:txBody>
      </p:sp>
      <p:cxnSp>
        <p:nvCxnSpPr>
          <p:cNvPr id="6156" name="Straight Connector 16">
            <a:extLst>
              <a:ext uri="{FF2B5EF4-FFF2-40B4-BE49-F238E27FC236}">
                <a16:creationId xmlns:a16="http://schemas.microsoft.com/office/drawing/2014/main" id="{3C45831C-0EA4-400C-AE6D-6A5CEE561C35}"/>
              </a:ext>
            </a:extLst>
          </p:cNvPr>
          <p:cNvCxnSpPr>
            <a:cxnSpLocks noChangeShapeType="1"/>
          </p:cNvCxnSpPr>
          <p:nvPr/>
        </p:nvCxnSpPr>
        <p:spPr bwMode="auto">
          <a:xfrm>
            <a:off x="2513012" y="4114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57" name="Rectangle 17">
            <a:extLst>
              <a:ext uri="{FF2B5EF4-FFF2-40B4-BE49-F238E27FC236}">
                <a16:creationId xmlns:a16="http://schemas.microsoft.com/office/drawing/2014/main" id="{48E17017-B513-4B49-AF50-B8FF3AE9D3F1}"/>
              </a:ext>
            </a:extLst>
          </p:cNvPr>
          <p:cNvSpPr>
            <a:spLocks noChangeArrowheads="1"/>
          </p:cNvSpPr>
          <p:nvPr/>
        </p:nvSpPr>
        <p:spPr bwMode="auto">
          <a:xfrm>
            <a:off x="1903412" y="3962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2000</a:t>
            </a:r>
            <a:endParaRPr lang="en-IN" altLang="en-US" sz="1400" b="1">
              <a:latin typeface="+mn-lt"/>
            </a:endParaRPr>
          </a:p>
        </p:txBody>
      </p:sp>
      <p:sp>
        <p:nvSpPr>
          <p:cNvPr id="6158" name="Rectangle 18">
            <a:extLst>
              <a:ext uri="{FF2B5EF4-FFF2-40B4-BE49-F238E27FC236}">
                <a16:creationId xmlns:a16="http://schemas.microsoft.com/office/drawing/2014/main" id="{D998E0E7-8650-4F99-813D-DEE6D1A4A950}"/>
              </a:ext>
            </a:extLst>
          </p:cNvPr>
          <p:cNvSpPr>
            <a:spLocks noChangeArrowheads="1"/>
          </p:cNvSpPr>
          <p:nvPr/>
        </p:nvSpPr>
        <p:spPr bwMode="auto">
          <a:xfrm>
            <a:off x="3884612" y="2362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latin typeface="+mn-lt"/>
              </a:rPr>
              <a:t>HTML 2.0</a:t>
            </a:r>
            <a:endParaRPr lang="en-IN" altLang="en-US" sz="1600" dirty="0">
              <a:latin typeface="+mn-lt"/>
            </a:endParaRPr>
          </a:p>
        </p:txBody>
      </p:sp>
      <p:sp>
        <p:nvSpPr>
          <p:cNvPr id="6159" name="Rectangle 18">
            <a:extLst>
              <a:ext uri="{FF2B5EF4-FFF2-40B4-BE49-F238E27FC236}">
                <a16:creationId xmlns:a16="http://schemas.microsoft.com/office/drawing/2014/main" id="{1D4B2B2D-3E14-4F3F-A2AD-DBC5EA656E13}"/>
              </a:ext>
            </a:extLst>
          </p:cNvPr>
          <p:cNvSpPr>
            <a:spLocks noChangeArrowheads="1"/>
          </p:cNvSpPr>
          <p:nvPr/>
        </p:nvSpPr>
        <p:spPr bwMode="auto">
          <a:xfrm>
            <a:off x="3884612" y="2895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latin typeface="+mn-lt"/>
              </a:rPr>
              <a:t>HTML 3.2</a:t>
            </a:r>
            <a:endParaRPr lang="en-IN" altLang="en-US" sz="1600" dirty="0">
              <a:latin typeface="+mn-lt"/>
            </a:endParaRPr>
          </a:p>
        </p:txBody>
      </p:sp>
      <p:sp>
        <p:nvSpPr>
          <p:cNvPr id="6160" name="Rectangle 18">
            <a:extLst>
              <a:ext uri="{FF2B5EF4-FFF2-40B4-BE49-F238E27FC236}">
                <a16:creationId xmlns:a16="http://schemas.microsoft.com/office/drawing/2014/main" id="{A3830452-70DA-42BD-985A-E0F0705BA720}"/>
              </a:ext>
            </a:extLst>
          </p:cNvPr>
          <p:cNvSpPr>
            <a:spLocks noChangeArrowheads="1"/>
          </p:cNvSpPr>
          <p:nvPr/>
        </p:nvSpPr>
        <p:spPr bwMode="auto">
          <a:xfrm>
            <a:off x="3884612" y="3352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a:latin typeface="+mn-lt"/>
              </a:rPr>
              <a:t>HTML 4.01</a:t>
            </a:r>
            <a:endParaRPr lang="en-IN" altLang="en-US" sz="1600">
              <a:latin typeface="+mn-lt"/>
            </a:endParaRPr>
          </a:p>
        </p:txBody>
      </p:sp>
      <p:sp>
        <p:nvSpPr>
          <p:cNvPr id="6161" name="Rectangle 18">
            <a:extLst>
              <a:ext uri="{FF2B5EF4-FFF2-40B4-BE49-F238E27FC236}">
                <a16:creationId xmlns:a16="http://schemas.microsoft.com/office/drawing/2014/main" id="{448E988F-31A1-41CD-8C06-A8D7800D094E}"/>
              </a:ext>
            </a:extLst>
          </p:cNvPr>
          <p:cNvSpPr>
            <a:spLocks noChangeArrowheads="1"/>
          </p:cNvSpPr>
          <p:nvPr/>
        </p:nvSpPr>
        <p:spPr bwMode="auto">
          <a:xfrm>
            <a:off x="3884612" y="3886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a:latin typeface="+mn-lt"/>
              </a:rPr>
              <a:t>XHTML 1.0</a:t>
            </a:r>
            <a:endParaRPr lang="en-IN" altLang="en-US" sz="1600">
              <a:latin typeface="+mn-lt"/>
            </a:endParaRPr>
          </a:p>
        </p:txBody>
      </p:sp>
      <p:sp>
        <p:nvSpPr>
          <p:cNvPr id="6162" name="Rectangle 18">
            <a:extLst>
              <a:ext uri="{FF2B5EF4-FFF2-40B4-BE49-F238E27FC236}">
                <a16:creationId xmlns:a16="http://schemas.microsoft.com/office/drawing/2014/main" id="{78D68A8D-CFF0-4A61-8184-9E742CF4CC1B}"/>
              </a:ext>
            </a:extLst>
          </p:cNvPr>
          <p:cNvSpPr>
            <a:spLocks noChangeArrowheads="1"/>
          </p:cNvSpPr>
          <p:nvPr/>
        </p:nvSpPr>
        <p:spPr bwMode="auto">
          <a:xfrm>
            <a:off x="3884612" y="4800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solidFill>
                  <a:srgbClr val="000000"/>
                </a:solidFill>
                <a:latin typeface="+mn-lt"/>
              </a:rPr>
              <a:t>XHTML 2.0</a:t>
            </a:r>
            <a:endParaRPr lang="en-IN" altLang="en-US" sz="1600" dirty="0">
              <a:solidFill>
                <a:srgbClr val="000000"/>
              </a:solidFill>
              <a:latin typeface="+mn-lt"/>
            </a:endParaRPr>
          </a:p>
        </p:txBody>
      </p:sp>
      <p:sp>
        <p:nvSpPr>
          <p:cNvPr id="6163" name="Rectangle 18">
            <a:extLst>
              <a:ext uri="{FF2B5EF4-FFF2-40B4-BE49-F238E27FC236}">
                <a16:creationId xmlns:a16="http://schemas.microsoft.com/office/drawing/2014/main" id="{D62C8B5C-3A55-464B-ADDE-80A9C2A6D128}"/>
              </a:ext>
            </a:extLst>
          </p:cNvPr>
          <p:cNvSpPr>
            <a:spLocks noChangeArrowheads="1"/>
          </p:cNvSpPr>
          <p:nvPr/>
        </p:nvSpPr>
        <p:spPr bwMode="auto">
          <a:xfrm>
            <a:off x="3884612" y="5638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a:latin typeface="+mn-lt"/>
              </a:rPr>
              <a:t>HTML5</a:t>
            </a:r>
            <a:endParaRPr lang="en-IN" altLang="en-US" sz="1600">
              <a:latin typeface="+mn-lt"/>
            </a:endParaRPr>
          </a:p>
        </p:txBody>
      </p:sp>
      <p:cxnSp>
        <p:nvCxnSpPr>
          <p:cNvPr id="6164" name="Straight Connector 16">
            <a:extLst>
              <a:ext uri="{FF2B5EF4-FFF2-40B4-BE49-F238E27FC236}">
                <a16:creationId xmlns:a16="http://schemas.microsoft.com/office/drawing/2014/main" id="{8DB3BFA5-C5AE-4876-88CA-8C48F6F683EF}"/>
              </a:ext>
            </a:extLst>
          </p:cNvPr>
          <p:cNvCxnSpPr>
            <a:cxnSpLocks noChangeShapeType="1"/>
          </p:cNvCxnSpPr>
          <p:nvPr/>
        </p:nvCxnSpPr>
        <p:spPr bwMode="auto">
          <a:xfrm>
            <a:off x="2513012" y="2590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65" name="Rectangle 17">
            <a:extLst>
              <a:ext uri="{FF2B5EF4-FFF2-40B4-BE49-F238E27FC236}">
                <a16:creationId xmlns:a16="http://schemas.microsoft.com/office/drawing/2014/main" id="{FC970063-42EA-4E5D-9713-4F7FEC74DB13}"/>
              </a:ext>
            </a:extLst>
          </p:cNvPr>
          <p:cNvSpPr>
            <a:spLocks noChangeArrowheads="1"/>
          </p:cNvSpPr>
          <p:nvPr/>
        </p:nvSpPr>
        <p:spPr bwMode="auto">
          <a:xfrm>
            <a:off x="1903412" y="2438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1995</a:t>
            </a:r>
            <a:endParaRPr lang="en-IN" altLang="en-US" sz="1400" b="1">
              <a:latin typeface="+mn-lt"/>
            </a:endParaRPr>
          </a:p>
        </p:txBody>
      </p:sp>
      <p:cxnSp>
        <p:nvCxnSpPr>
          <p:cNvPr id="6166" name="Straight Connector 16">
            <a:extLst>
              <a:ext uri="{FF2B5EF4-FFF2-40B4-BE49-F238E27FC236}">
                <a16:creationId xmlns:a16="http://schemas.microsoft.com/office/drawing/2014/main" id="{90E45207-4162-47C3-B6E7-BF00676C2474}"/>
              </a:ext>
            </a:extLst>
          </p:cNvPr>
          <p:cNvCxnSpPr>
            <a:cxnSpLocks noChangeShapeType="1"/>
          </p:cNvCxnSpPr>
          <p:nvPr/>
        </p:nvCxnSpPr>
        <p:spPr bwMode="auto">
          <a:xfrm>
            <a:off x="2513012" y="3124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67" name="Rectangle 17">
            <a:extLst>
              <a:ext uri="{FF2B5EF4-FFF2-40B4-BE49-F238E27FC236}">
                <a16:creationId xmlns:a16="http://schemas.microsoft.com/office/drawing/2014/main" id="{F4B19B26-328B-40CB-A8DD-757DB07B8812}"/>
              </a:ext>
            </a:extLst>
          </p:cNvPr>
          <p:cNvSpPr>
            <a:spLocks noChangeArrowheads="1"/>
          </p:cNvSpPr>
          <p:nvPr/>
        </p:nvSpPr>
        <p:spPr bwMode="auto">
          <a:xfrm>
            <a:off x="1903412" y="2971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dirty="0">
                <a:latin typeface="+mn-lt"/>
              </a:rPr>
              <a:t>1997</a:t>
            </a:r>
            <a:endParaRPr lang="en-IN" altLang="en-US" sz="1400" b="1" dirty="0">
              <a:latin typeface="+mn-lt"/>
            </a:endParaRPr>
          </a:p>
        </p:txBody>
      </p:sp>
      <p:cxnSp>
        <p:nvCxnSpPr>
          <p:cNvPr id="6168" name="Straight Connector 16">
            <a:extLst>
              <a:ext uri="{FF2B5EF4-FFF2-40B4-BE49-F238E27FC236}">
                <a16:creationId xmlns:a16="http://schemas.microsoft.com/office/drawing/2014/main" id="{22834438-58F4-4682-A521-0281674A8B03}"/>
              </a:ext>
            </a:extLst>
          </p:cNvPr>
          <p:cNvCxnSpPr>
            <a:cxnSpLocks noChangeShapeType="1"/>
          </p:cNvCxnSpPr>
          <p:nvPr/>
        </p:nvCxnSpPr>
        <p:spPr bwMode="auto">
          <a:xfrm>
            <a:off x="2513012" y="3581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169" name="Rectangle 17">
            <a:extLst>
              <a:ext uri="{FF2B5EF4-FFF2-40B4-BE49-F238E27FC236}">
                <a16:creationId xmlns:a16="http://schemas.microsoft.com/office/drawing/2014/main" id="{B400201A-9247-4F01-A372-E54970273F74}"/>
              </a:ext>
            </a:extLst>
          </p:cNvPr>
          <p:cNvSpPr>
            <a:spLocks noChangeArrowheads="1"/>
          </p:cNvSpPr>
          <p:nvPr/>
        </p:nvSpPr>
        <p:spPr bwMode="auto">
          <a:xfrm>
            <a:off x="1903412" y="3429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400" b="1">
                <a:latin typeface="+mn-lt"/>
              </a:rPr>
              <a:t>1999</a:t>
            </a:r>
            <a:endParaRPr lang="en-IN" altLang="en-US" sz="1400" b="1">
              <a:latin typeface="+mn-lt"/>
            </a:endParaRPr>
          </a:p>
        </p:txBody>
      </p:sp>
      <p:sp>
        <p:nvSpPr>
          <p:cNvPr id="6170" name="Text Box 57">
            <a:extLst>
              <a:ext uri="{FF2B5EF4-FFF2-40B4-BE49-F238E27FC236}">
                <a16:creationId xmlns:a16="http://schemas.microsoft.com/office/drawing/2014/main" id="{8E2D4F4D-086F-485E-8CC5-85F406F1108E}"/>
              </a:ext>
            </a:extLst>
          </p:cNvPr>
          <p:cNvSpPr txBox="1">
            <a:spLocks noChangeArrowheads="1"/>
          </p:cNvSpPr>
          <p:nvPr/>
        </p:nvSpPr>
        <p:spPr bwMode="auto">
          <a:xfrm>
            <a:off x="5637212" y="4724400"/>
            <a:ext cx="4648200" cy="666750"/>
          </a:xfrm>
          <a:prstGeom prst="rect">
            <a:avLst/>
          </a:prstGeom>
          <a:solidFill>
            <a:schemeClr val="bg1"/>
          </a:solidFill>
          <a:ln w="25400">
            <a:solidFill>
              <a:schemeClr val="tx1"/>
            </a:solid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800" dirty="0">
                <a:latin typeface="+mn-lt"/>
              </a:rPr>
              <a:t>HTML5 is much more tolerant and can handle markup from all the prior versions.</a:t>
            </a:r>
            <a:endParaRPr lang="en-IN" altLang="en-US" sz="1800" dirty="0">
              <a:latin typeface="+mn-lt"/>
            </a:endParaRPr>
          </a:p>
        </p:txBody>
      </p:sp>
      <p:sp>
        <p:nvSpPr>
          <p:cNvPr id="6171" name="Text Box 58">
            <a:extLst>
              <a:ext uri="{FF2B5EF4-FFF2-40B4-BE49-F238E27FC236}">
                <a16:creationId xmlns:a16="http://schemas.microsoft.com/office/drawing/2014/main" id="{55F5EEAE-082C-4C49-ACDC-F263CB1AE00B}"/>
              </a:ext>
            </a:extLst>
          </p:cNvPr>
          <p:cNvSpPr txBox="1">
            <a:spLocks noChangeArrowheads="1"/>
          </p:cNvSpPr>
          <p:nvPr/>
        </p:nvSpPr>
        <p:spPr bwMode="auto">
          <a:xfrm>
            <a:off x="5637212" y="5562601"/>
            <a:ext cx="4648200" cy="606425"/>
          </a:xfrm>
          <a:prstGeom prst="rect">
            <a:avLst/>
          </a:prstGeom>
          <a:solidFill>
            <a:schemeClr val="bg1"/>
          </a:solidFill>
          <a:ln w="25400">
            <a:solidFill>
              <a:schemeClr val="tx1"/>
            </a:solid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600" dirty="0">
                <a:latin typeface="+mn-lt"/>
              </a:rPr>
              <a:t>Though HTML5 was published officially in 2012, it has been in development since 2004.</a:t>
            </a:r>
            <a:endParaRPr lang="en-IN" altLang="en-US" sz="1600" dirty="0">
              <a:latin typeface="+mn-lt"/>
            </a:endParaRPr>
          </a:p>
        </p:txBody>
      </p:sp>
      <p:sp>
        <p:nvSpPr>
          <p:cNvPr id="6172" name="Text Box 59">
            <a:extLst>
              <a:ext uri="{FF2B5EF4-FFF2-40B4-BE49-F238E27FC236}">
                <a16:creationId xmlns:a16="http://schemas.microsoft.com/office/drawing/2014/main" id="{AFE36875-11F8-4A23-96B0-6DF03A9FF4C7}"/>
              </a:ext>
            </a:extLst>
          </p:cNvPr>
          <p:cNvSpPr txBox="1">
            <a:spLocks noChangeArrowheads="1"/>
          </p:cNvSpPr>
          <p:nvPr/>
        </p:nvSpPr>
        <p:spPr bwMode="auto">
          <a:xfrm>
            <a:off x="5637212" y="2514600"/>
            <a:ext cx="4648200" cy="666750"/>
          </a:xfrm>
          <a:prstGeom prst="rect">
            <a:avLst/>
          </a:prstGeom>
          <a:solidFill>
            <a:schemeClr val="bg1"/>
          </a:solidFill>
          <a:ln w="25400">
            <a:solidFill>
              <a:schemeClr val="tx1"/>
            </a:solid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800" dirty="0">
                <a:latin typeface="+mn-lt"/>
              </a:rPr>
              <a:t>After HTML 4.01 was released, focus shifted to XHTML and its stricter standards.</a:t>
            </a:r>
            <a:endParaRPr lang="en-IN" altLang="en-US" sz="1800" dirty="0">
              <a:latin typeface="+mn-lt"/>
            </a:endParaRPr>
          </a:p>
        </p:txBody>
      </p:sp>
      <p:sp>
        <p:nvSpPr>
          <p:cNvPr id="6173" name="Text Box 60">
            <a:extLst>
              <a:ext uri="{FF2B5EF4-FFF2-40B4-BE49-F238E27FC236}">
                <a16:creationId xmlns:a16="http://schemas.microsoft.com/office/drawing/2014/main" id="{49FF2E0A-5A35-4B19-B3B6-090CB1B36678}"/>
              </a:ext>
            </a:extLst>
          </p:cNvPr>
          <p:cNvSpPr txBox="1">
            <a:spLocks noChangeArrowheads="1"/>
          </p:cNvSpPr>
          <p:nvPr/>
        </p:nvSpPr>
        <p:spPr bwMode="auto">
          <a:xfrm>
            <a:off x="5637212" y="3352801"/>
            <a:ext cx="4648200" cy="1216025"/>
          </a:xfrm>
          <a:prstGeom prst="rect">
            <a:avLst/>
          </a:prstGeom>
          <a:solidFill>
            <a:schemeClr val="bg1"/>
          </a:solidFill>
          <a:ln w="25400">
            <a:solidFill>
              <a:schemeClr val="tx1"/>
            </a:solid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ts val="600"/>
              </a:spcBef>
              <a:spcAft>
                <a:spcPts val="600"/>
              </a:spcAft>
              <a:buClrTx/>
              <a:buSzTx/>
              <a:buNone/>
            </a:pPr>
            <a:r>
              <a:rPr lang="en-US" altLang="en-US" sz="1800" dirty="0">
                <a:latin typeface="+mn-lt"/>
              </a:rPr>
              <a:t>XHTML 2.0 had even stricter standards than 1.0, rejecting web pages that did not comply.  It fell out of favor gradually and was abandoned completely in 2009.</a:t>
            </a:r>
            <a:endParaRPr lang="en-IN" altLang="en-US" sz="1800" dirty="0">
              <a:latin typeface="+mn-lt"/>
            </a:endParaRPr>
          </a:p>
        </p:txBody>
      </p:sp>
      <p:sp>
        <p:nvSpPr>
          <p:cNvPr id="6174" name="Line 64">
            <a:extLst>
              <a:ext uri="{FF2B5EF4-FFF2-40B4-BE49-F238E27FC236}">
                <a16:creationId xmlns:a16="http://schemas.microsoft.com/office/drawing/2014/main" id="{97CCCC56-1962-4BC8-9E03-66BEA4E03570}"/>
              </a:ext>
            </a:extLst>
          </p:cNvPr>
          <p:cNvSpPr>
            <a:spLocks noChangeShapeType="1"/>
          </p:cNvSpPr>
          <p:nvPr/>
        </p:nvSpPr>
        <p:spPr bwMode="auto">
          <a:xfrm flipV="1">
            <a:off x="4951412" y="28956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 name="Line 65">
            <a:extLst>
              <a:ext uri="{FF2B5EF4-FFF2-40B4-BE49-F238E27FC236}">
                <a16:creationId xmlns:a16="http://schemas.microsoft.com/office/drawing/2014/main" id="{6824C663-95F7-43B6-B9DF-3AD97ED87DFD}"/>
              </a:ext>
            </a:extLst>
          </p:cNvPr>
          <p:cNvSpPr>
            <a:spLocks noChangeShapeType="1"/>
          </p:cNvSpPr>
          <p:nvPr/>
        </p:nvSpPr>
        <p:spPr bwMode="auto">
          <a:xfrm flipV="1">
            <a:off x="5027612" y="44196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2751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0ACA0F7-DD21-4805-8117-EECF7A1A3A70}"/>
              </a:ext>
            </a:extLst>
          </p:cNvPr>
          <p:cNvSpPr>
            <a:spLocks noGrp="1"/>
          </p:cNvSpPr>
          <p:nvPr>
            <p:ph type="sldNum" sz="quarter" idx="12"/>
          </p:nvPr>
        </p:nvSpPr>
        <p:spPr/>
        <p:txBody>
          <a:bodyPr/>
          <a:lstStyle/>
          <a:p>
            <a:fld id="{C413A878-4F89-4FB8-A547-345C6E078032}" type="slidenum">
              <a:rPr lang="ar-SA" altLang="en-US"/>
              <a:pPr/>
              <a:t>80</a:t>
            </a:fld>
            <a:endParaRPr lang="en-US" altLang="en-US"/>
          </a:p>
        </p:txBody>
      </p:sp>
      <p:sp>
        <p:nvSpPr>
          <p:cNvPr id="113667" name="Rectangle 3">
            <a:extLst>
              <a:ext uri="{FF2B5EF4-FFF2-40B4-BE49-F238E27FC236}">
                <a16:creationId xmlns:a16="http://schemas.microsoft.com/office/drawing/2014/main" id="{F17B81FE-E0FC-465B-B79D-166F22148208}"/>
              </a:ext>
            </a:extLst>
          </p:cNvPr>
          <p:cNvSpPr>
            <a:spLocks noGrp="1" noChangeArrowheads="1"/>
          </p:cNvSpPr>
          <p:nvPr>
            <p:ph type="body" idx="1"/>
          </p:nvPr>
        </p:nvSpPr>
        <p:spPr>
          <a:xfrm>
            <a:off x="975360" y="1371600"/>
            <a:ext cx="10530840" cy="4648200"/>
          </a:xfrm>
          <a:solidFill>
            <a:schemeClr val="bg1"/>
          </a:solidFill>
          <a:ln>
            <a:noFill/>
            <a:miter lim="800000"/>
            <a:headEnd/>
            <a:tailEnd/>
          </a:ln>
        </p:spPr>
        <p:txBody>
          <a:bodyPr/>
          <a:lstStyle/>
          <a:p>
            <a:pPr>
              <a:lnSpc>
                <a:spcPct val="90000"/>
              </a:lnSpc>
              <a:buClrTx/>
            </a:pPr>
            <a:r>
              <a:rPr lang="en-US" altLang="en-US" b="1" dirty="0">
                <a:solidFill>
                  <a:srgbClr val="000000"/>
                </a:solidFill>
              </a:rPr>
              <a:t>Push Button:</a:t>
            </a:r>
            <a:r>
              <a:rPr lang="en-US" altLang="en-US" sz="2400" dirty="0">
                <a:solidFill>
                  <a:srgbClr val="000000"/>
                </a:solidFill>
              </a:rPr>
              <a:t> This element would be used with JavaScript to cause an action to take place.</a:t>
            </a:r>
          </a:p>
          <a:p>
            <a:pPr>
              <a:lnSpc>
                <a:spcPct val="90000"/>
              </a:lnSpc>
              <a:buClr>
                <a:schemeClr val="accent2"/>
              </a:buClr>
              <a:buFont typeface="Wingdings" panose="05000000000000000000" pitchFamily="2" charset="2"/>
              <a:buNone/>
            </a:pPr>
            <a:r>
              <a:rPr lang="en-US" altLang="en-US" sz="2400" b="1" dirty="0">
                <a:solidFill>
                  <a:srgbClr val="000000"/>
                </a:solidFill>
              </a:rPr>
              <a:t>         &lt;INPUT TYPE=“BUTTON”&gt;</a:t>
            </a:r>
          </a:p>
          <a:p>
            <a:pPr>
              <a:lnSpc>
                <a:spcPct val="90000"/>
              </a:lnSpc>
              <a:buClr>
                <a:schemeClr val="accent2"/>
              </a:buClr>
              <a:buFont typeface="Wingdings" panose="05000000000000000000" pitchFamily="2" charset="2"/>
              <a:buNone/>
            </a:pPr>
            <a:endParaRPr lang="en-US" altLang="en-US" sz="2400" dirty="0">
              <a:solidFill>
                <a:srgbClr val="000000"/>
              </a:solidFill>
            </a:endParaRPr>
          </a:p>
          <a:p>
            <a:pPr>
              <a:lnSpc>
                <a:spcPct val="90000"/>
              </a:lnSpc>
              <a:buClr>
                <a:schemeClr val="accent2"/>
              </a:buClr>
              <a:buFont typeface="Wingdings" panose="05000000000000000000" pitchFamily="2" charset="2"/>
              <a:buNone/>
            </a:pPr>
            <a:r>
              <a:rPr lang="en-US" altLang="en-US" sz="2400" dirty="0">
                <a:solidFill>
                  <a:srgbClr val="000000"/>
                </a:solidFill>
              </a:rPr>
              <a:t>Push Button has the following attributes:</a:t>
            </a:r>
          </a:p>
          <a:p>
            <a:pPr lvl="1">
              <a:buClrTx/>
              <a:buFont typeface="Arial" panose="020B0604020202020204" pitchFamily="34" charset="0"/>
              <a:buChar char="•"/>
            </a:pPr>
            <a:r>
              <a:rPr lang="en-US" altLang="en-US" sz="2000" b="1" dirty="0">
                <a:solidFill>
                  <a:srgbClr val="000000"/>
                </a:solidFill>
              </a:rPr>
              <a:t>TYPE:</a:t>
            </a:r>
            <a:r>
              <a:rPr lang="en-US" altLang="en-US" sz="2000" dirty="0">
                <a:solidFill>
                  <a:srgbClr val="000000"/>
                </a:solidFill>
              </a:rPr>
              <a:t> button.</a:t>
            </a:r>
          </a:p>
          <a:p>
            <a:pPr lvl="1">
              <a:buClrTx/>
              <a:buFont typeface="Arial" panose="020B0604020202020204" pitchFamily="34" charset="0"/>
              <a:buChar char="•"/>
            </a:pPr>
            <a:r>
              <a:rPr lang="en-US" altLang="en-US" sz="2000" b="1" dirty="0">
                <a:solidFill>
                  <a:srgbClr val="000000"/>
                </a:solidFill>
              </a:rPr>
              <a:t>NAME:</a:t>
            </a:r>
            <a:r>
              <a:rPr lang="en-US" altLang="en-US" sz="2000" dirty="0">
                <a:solidFill>
                  <a:srgbClr val="000000"/>
                </a:solidFill>
              </a:rPr>
              <a:t> is the name of the button to be used in scripting. </a:t>
            </a:r>
          </a:p>
          <a:p>
            <a:pPr lvl="1">
              <a:buClrTx/>
              <a:buFont typeface="Arial" panose="020B0604020202020204" pitchFamily="34" charset="0"/>
              <a:buChar char="•"/>
            </a:pPr>
            <a:r>
              <a:rPr lang="en-US" altLang="en-US" sz="2000" b="1" dirty="0">
                <a:solidFill>
                  <a:srgbClr val="000000"/>
                </a:solidFill>
              </a:rPr>
              <a:t>VALUE:</a:t>
            </a:r>
            <a:r>
              <a:rPr lang="en-US" altLang="en-US" sz="2000" dirty="0">
                <a:solidFill>
                  <a:srgbClr val="000000"/>
                </a:solidFill>
              </a:rPr>
              <a:t> determines the text label on the button.</a:t>
            </a:r>
          </a:p>
        </p:txBody>
      </p:sp>
      <p:graphicFrame>
        <p:nvGraphicFramePr>
          <p:cNvPr id="113668" name="Object 4">
            <a:extLst>
              <a:ext uri="{FF2B5EF4-FFF2-40B4-BE49-F238E27FC236}">
                <a16:creationId xmlns:a16="http://schemas.microsoft.com/office/drawing/2014/main" id="{5CB540C1-B690-4519-8904-9C356B27853F}"/>
              </a:ext>
            </a:extLst>
          </p:cNvPr>
          <p:cNvGraphicFramePr>
            <a:graphicFrameLocks noChangeAspect="1"/>
          </p:cNvGraphicFramePr>
          <p:nvPr>
            <p:extLst>
              <p:ext uri="{D42A27DB-BD31-4B8C-83A1-F6EECF244321}">
                <p14:modId xmlns:p14="http://schemas.microsoft.com/office/powerpoint/2010/main" val="2813229354"/>
              </p:ext>
            </p:extLst>
          </p:nvPr>
        </p:nvGraphicFramePr>
        <p:xfrm>
          <a:off x="5450205" y="2026921"/>
          <a:ext cx="1581150" cy="481013"/>
        </p:xfrm>
        <a:graphic>
          <a:graphicData uri="http://schemas.openxmlformats.org/presentationml/2006/ole">
            <mc:AlternateContent xmlns:mc="http://schemas.openxmlformats.org/markup-compatibility/2006">
              <mc:Choice xmlns:v="urn:schemas-microsoft-com:vml" Requires="v">
                <p:oleObj spid="_x0000_s5210" name="Bitmap Image" r:id="rId3" imgW="876190" imgH="266737" progId="Paint.Picture">
                  <p:embed/>
                </p:oleObj>
              </mc:Choice>
              <mc:Fallback>
                <p:oleObj name="Bitmap Image" r:id="rId3" imgW="876190" imgH="266737" progId="Paint.Picture">
                  <p:embed/>
                  <p:pic>
                    <p:nvPicPr>
                      <p:cNvPr id="113668" name="Object 4">
                        <a:extLst>
                          <a:ext uri="{FF2B5EF4-FFF2-40B4-BE49-F238E27FC236}">
                            <a16:creationId xmlns:a16="http://schemas.microsoft.com/office/drawing/2014/main" id="{5CB540C1-B690-4519-8904-9C356B278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205" y="2026921"/>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256199AD-6DFD-4120-9DBF-B96F9A2D2E97}"/>
              </a:ext>
            </a:extLst>
          </p:cNvPr>
          <p:cNvSpPr>
            <a:spLocks noGrp="1"/>
          </p:cNvSpPr>
          <p:nvPr>
            <p:ph type="title"/>
          </p:nvPr>
        </p:nvSpPr>
        <p:spPr/>
        <p:txBody>
          <a:bodyPr/>
          <a:lstStyle/>
          <a:p>
            <a:r>
              <a:rPr lang="en-US" sz="4400" dirty="0"/>
              <a:t>Button</a:t>
            </a:r>
            <a:r>
              <a:rPr lang="en-US" dirty="0"/>
              <a:t> </a:t>
            </a:r>
          </a:p>
        </p:txBody>
      </p:sp>
    </p:spTree>
    <p:extLst>
      <p:ext uri="{BB962C8B-B14F-4D97-AF65-F5344CB8AC3E}">
        <p14:creationId xmlns:p14="http://schemas.microsoft.com/office/powerpoint/2010/main" val="333599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8A185B0-4CEF-4278-A896-85F5BDD3E4CD}"/>
              </a:ext>
            </a:extLst>
          </p:cNvPr>
          <p:cNvSpPr>
            <a:spLocks noGrp="1"/>
          </p:cNvSpPr>
          <p:nvPr>
            <p:ph type="sldNum" sz="quarter" idx="12"/>
          </p:nvPr>
        </p:nvSpPr>
        <p:spPr/>
        <p:txBody>
          <a:bodyPr/>
          <a:lstStyle/>
          <a:p>
            <a:fld id="{30F95980-3271-4659-B211-6233E27D39CF}" type="slidenum">
              <a:rPr lang="ar-SA" altLang="en-US"/>
              <a:pPr/>
              <a:t>81</a:t>
            </a:fld>
            <a:endParaRPr lang="en-US" altLang="en-US"/>
          </a:p>
        </p:txBody>
      </p:sp>
      <p:sp>
        <p:nvSpPr>
          <p:cNvPr id="114691" name="Rectangle 3">
            <a:extLst>
              <a:ext uri="{FF2B5EF4-FFF2-40B4-BE49-F238E27FC236}">
                <a16:creationId xmlns:a16="http://schemas.microsoft.com/office/drawing/2014/main" id="{245BFD69-A7E8-406E-93D7-AF74E275583A}"/>
              </a:ext>
            </a:extLst>
          </p:cNvPr>
          <p:cNvSpPr>
            <a:spLocks noGrp="1" noChangeArrowheads="1"/>
          </p:cNvSpPr>
          <p:nvPr>
            <p:ph type="body" idx="1"/>
          </p:nvPr>
        </p:nvSpPr>
        <p:spPr>
          <a:xfrm>
            <a:off x="531817" y="1371600"/>
            <a:ext cx="11125199" cy="4953000"/>
          </a:xfrm>
          <a:solidFill>
            <a:schemeClr val="bg1"/>
          </a:solidFill>
          <a:ln>
            <a:noFill/>
            <a:miter lim="800000"/>
            <a:headEnd/>
            <a:tailEnd/>
          </a:ln>
        </p:spPr>
        <p:txBody>
          <a:bodyPr/>
          <a:lstStyle/>
          <a:p>
            <a:pPr>
              <a:lnSpc>
                <a:spcPct val="90000"/>
              </a:lnSpc>
              <a:buClrTx/>
            </a:pPr>
            <a:r>
              <a:rPr lang="en-US" altLang="en-US" b="1" dirty="0"/>
              <a:t>Submit:</a:t>
            </a:r>
            <a:r>
              <a:rPr lang="en-US" altLang="en-US" sz="2400" dirty="0"/>
              <a:t> Every set of Form tags requires a Submit button. This is the element causes the browser to send the names and values of the other elements to the web Application specified by the ACTION attribute of the FORM element.</a:t>
            </a:r>
          </a:p>
          <a:p>
            <a:pPr>
              <a:lnSpc>
                <a:spcPct val="90000"/>
              </a:lnSpc>
              <a:buClr>
                <a:schemeClr val="accent2"/>
              </a:buClr>
              <a:buFont typeface="Wingdings" panose="05000000000000000000" pitchFamily="2" charset="2"/>
              <a:buNone/>
            </a:pPr>
            <a:r>
              <a:rPr lang="en-US" altLang="en-US" sz="2400" b="1" dirty="0">
                <a:solidFill>
                  <a:srgbClr val="000000"/>
                </a:solidFill>
              </a:rPr>
              <a:t>&lt;INPUT TYPE=“SUBMIT”&gt;</a:t>
            </a:r>
          </a:p>
          <a:p>
            <a:pPr>
              <a:lnSpc>
                <a:spcPct val="90000"/>
              </a:lnSpc>
              <a:buClr>
                <a:schemeClr val="accent2"/>
              </a:buClr>
              <a:buFont typeface="Wingdings" panose="05000000000000000000" pitchFamily="2" charset="2"/>
              <a:buNone/>
            </a:pPr>
            <a:r>
              <a:rPr lang="en-US" altLang="en-US" sz="2400" dirty="0">
                <a:solidFill>
                  <a:srgbClr val="000000"/>
                </a:solidFill>
              </a:rPr>
              <a:t>Submit has the following attributes:</a:t>
            </a:r>
          </a:p>
          <a:p>
            <a:pPr>
              <a:lnSpc>
                <a:spcPct val="90000"/>
              </a:lnSpc>
              <a:buClrTx/>
            </a:pPr>
            <a:r>
              <a:rPr lang="en-US" altLang="en-US" sz="2400" b="1" dirty="0">
                <a:solidFill>
                  <a:srgbClr val="000000"/>
                </a:solidFill>
              </a:rPr>
              <a:t>TYPE:</a:t>
            </a:r>
            <a:r>
              <a:rPr lang="en-US" altLang="en-US" sz="2400" dirty="0">
                <a:solidFill>
                  <a:srgbClr val="000000"/>
                </a:solidFill>
              </a:rPr>
              <a:t> submit.</a:t>
            </a:r>
          </a:p>
          <a:p>
            <a:pPr>
              <a:lnSpc>
                <a:spcPct val="90000"/>
              </a:lnSpc>
              <a:buClrTx/>
            </a:pPr>
            <a:r>
              <a:rPr lang="en-US" altLang="en-US" sz="2400" b="1" dirty="0">
                <a:solidFill>
                  <a:srgbClr val="000000"/>
                </a:solidFill>
              </a:rPr>
              <a:t>NAME:</a:t>
            </a:r>
            <a:r>
              <a:rPr lang="en-US" altLang="en-US" sz="2400" dirty="0">
                <a:solidFill>
                  <a:srgbClr val="000000"/>
                </a:solidFill>
              </a:rPr>
              <a:t> value used by the script for processing.</a:t>
            </a:r>
          </a:p>
          <a:p>
            <a:pPr>
              <a:lnSpc>
                <a:spcPct val="90000"/>
              </a:lnSpc>
              <a:buClrTx/>
            </a:pPr>
            <a:r>
              <a:rPr lang="en-US" altLang="en-US" sz="2400" b="1" dirty="0">
                <a:solidFill>
                  <a:srgbClr val="000000"/>
                </a:solidFill>
              </a:rPr>
              <a:t>VALUE:</a:t>
            </a:r>
            <a:r>
              <a:rPr lang="en-US" altLang="en-US" sz="2400" dirty="0">
                <a:solidFill>
                  <a:srgbClr val="000000"/>
                </a:solidFill>
              </a:rPr>
              <a:t> determines the text label on the button, usually Submit Query.</a:t>
            </a:r>
          </a:p>
        </p:txBody>
      </p:sp>
      <p:graphicFrame>
        <p:nvGraphicFramePr>
          <p:cNvPr id="114692" name="Object 4">
            <a:extLst>
              <a:ext uri="{FF2B5EF4-FFF2-40B4-BE49-F238E27FC236}">
                <a16:creationId xmlns:a16="http://schemas.microsoft.com/office/drawing/2014/main" id="{99C8EB32-65DB-40C6-832E-A962746AFD9A}"/>
              </a:ext>
            </a:extLst>
          </p:cNvPr>
          <p:cNvGraphicFramePr>
            <a:graphicFrameLocks noChangeAspect="1"/>
          </p:cNvGraphicFramePr>
          <p:nvPr>
            <p:extLst>
              <p:ext uri="{D42A27DB-BD31-4B8C-83A1-F6EECF244321}">
                <p14:modId xmlns:p14="http://schemas.microsoft.com/office/powerpoint/2010/main" val="384439763"/>
              </p:ext>
            </p:extLst>
          </p:nvPr>
        </p:nvGraphicFramePr>
        <p:xfrm>
          <a:off x="5759132" y="2392681"/>
          <a:ext cx="2438400" cy="595313"/>
        </p:xfrm>
        <a:graphic>
          <a:graphicData uri="http://schemas.openxmlformats.org/presentationml/2006/ole">
            <mc:AlternateContent xmlns:mc="http://schemas.openxmlformats.org/markup-compatibility/2006">
              <mc:Choice xmlns:v="urn:schemas-microsoft-com:vml" Requires="v">
                <p:oleObj spid="_x0000_s6234" name="Bitmap Image" r:id="rId3" imgW="1209524" imgH="295238" progId="Paint.Picture">
                  <p:embed/>
                </p:oleObj>
              </mc:Choice>
              <mc:Fallback>
                <p:oleObj name="Bitmap Image" r:id="rId3" imgW="1209524" imgH="295238" progId="Paint.Picture">
                  <p:embed/>
                  <p:pic>
                    <p:nvPicPr>
                      <p:cNvPr id="114692" name="Object 4">
                        <a:extLst>
                          <a:ext uri="{FF2B5EF4-FFF2-40B4-BE49-F238E27FC236}">
                            <a16:creationId xmlns:a16="http://schemas.microsoft.com/office/drawing/2014/main" id="{99C8EB32-65DB-40C6-832E-A962746AF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132" y="2392681"/>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a:extLst>
              <a:ext uri="{FF2B5EF4-FFF2-40B4-BE49-F238E27FC236}">
                <a16:creationId xmlns:a16="http://schemas.microsoft.com/office/drawing/2014/main" id="{41EAEB4D-5A64-4211-AAD1-75C65B9A9DD1}"/>
              </a:ext>
            </a:extLst>
          </p:cNvPr>
          <p:cNvSpPr>
            <a:spLocks noGrp="1"/>
          </p:cNvSpPr>
          <p:nvPr>
            <p:ph type="title"/>
          </p:nvPr>
        </p:nvSpPr>
        <p:spPr/>
        <p:txBody>
          <a:bodyPr/>
          <a:lstStyle/>
          <a:p>
            <a:r>
              <a:rPr lang="en-US" dirty="0"/>
              <a:t>Submit Button</a:t>
            </a:r>
          </a:p>
        </p:txBody>
      </p:sp>
    </p:spTree>
    <p:extLst>
      <p:ext uri="{BB962C8B-B14F-4D97-AF65-F5344CB8AC3E}">
        <p14:creationId xmlns:p14="http://schemas.microsoft.com/office/powerpoint/2010/main" val="11247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6094-D60F-4130-AB98-4896C17A7DFD}"/>
              </a:ext>
            </a:extLst>
          </p:cNvPr>
          <p:cNvSpPr>
            <a:spLocks noGrp="1"/>
          </p:cNvSpPr>
          <p:nvPr>
            <p:ph type="title"/>
          </p:nvPr>
        </p:nvSpPr>
        <p:spPr/>
        <p:txBody>
          <a:bodyPr/>
          <a:lstStyle/>
          <a:p>
            <a:r>
              <a:rPr lang="en-US" dirty="0"/>
              <a:t>Difference between Submit and Button</a:t>
            </a:r>
          </a:p>
        </p:txBody>
      </p:sp>
      <p:sp>
        <p:nvSpPr>
          <p:cNvPr id="3" name="Content Placeholder 2">
            <a:extLst>
              <a:ext uri="{FF2B5EF4-FFF2-40B4-BE49-F238E27FC236}">
                <a16:creationId xmlns:a16="http://schemas.microsoft.com/office/drawing/2014/main" id="{F77273A3-AFD3-47E8-8F23-49C576FC060B}"/>
              </a:ext>
            </a:extLst>
          </p:cNvPr>
          <p:cNvSpPr>
            <a:spLocks noGrp="1"/>
          </p:cNvSpPr>
          <p:nvPr>
            <p:ph idx="1"/>
          </p:nvPr>
        </p:nvSpPr>
        <p:spPr/>
        <p:txBody>
          <a:bodyPr/>
          <a:lstStyle/>
          <a:p>
            <a:r>
              <a:rPr lang="en-US" b="1" dirty="0"/>
              <a:t>Submit button</a:t>
            </a:r>
            <a:r>
              <a:rPr lang="en-US" dirty="0"/>
              <a:t> is added for a form. When submit is clicked it triggers to the address written in the "action" attribute of form element.</a:t>
            </a:r>
            <a:br>
              <a:rPr lang="en-US" dirty="0"/>
            </a:br>
            <a:br>
              <a:rPr lang="en-US" dirty="0"/>
            </a:br>
            <a:r>
              <a:rPr lang="en-US" b="1" dirty="0"/>
              <a:t>Button</a:t>
            </a:r>
            <a:r>
              <a:rPr lang="en-US" dirty="0"/>
              <a:t> can be used anywhere as a general purpose. </a:t>
            </a:r>
            <a:r>
              <a:rPr lang="en-US"/>
              <a:t>It can be used to redirect to any link and not restricted to a form action.</a:t>
            </a:r>
          </a:p>
        </p:txBody>
      </p:sp>
      <p:sp>
        <p:nvSpPr>
          <p:cNvPr id="4" name="Slide Number Placeholder 3">
            <a:extLst>
              <a:ext uri="{FF2B5EF4-FFF2-40B4-BE49-F238E27FC236}">
                <a16:creationId xmlns:a16="http://schemas.microsoft.com/office/drawing/2014/main" id="{E1BDA415-3FFD-4688-B2F7-EF83DCBA48FC}"/>
              </a:ext>
            </a:extLst>
          </p:cNvPr>
          <p:cNvSpPr>
            <a:spLocks noGrp="1"/>
          </p:cNvSpPr>
          <p:nvPr>
            <p:ph type="sldNum" sz="quarter" idx="12"/>
          </p:nvPr>
        </p:nvSpPr>
        <p:spPr/>
        <p:txBody>
          <a:bodyPr/>
          <a:lstStyle/>
          <a:p>
            <a:fld id="{C51EAA63-D034-42AE-91FA-B13B9518C7BE}" type="slidenum">
              <a:rPr lang="en-US" smtClean="0"/>
              <a:pPr/>
              <a:t>82</a:t>
            </a:fld>
            <a:endParaRPr lang="en-US" dirty="0"/>
          </a:p>
        </p:txBody>
      </p:sp>
    </p:spTree>
    <p:extLst>
      <p:ext uri="{BB962C8B-B14F-4D97-AF65-F5344CB8AC3E}">
        <p14:creationId xmlns:p14="http://schemas.microsoft.com/office/powerpoint/2010/main" val="48519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6EEA045-FC79-4726-85B2-82C1DCAA1ED4}"/>
              </a:ext>
            </a:extLst>
          </p:cNvPr>
          <p:cNvSpPr>
            <a:spLocks noGrp="1"/>
          </p:cNvSpPr>
          <p:nvPr>
            <p:ph type="sldNum" sz="quarter" idx="12"/>
          </p:nvPr>
        </p:nvSpPr>
        <p:spPr/>
        <p:txBody>
          <a:bodyPr/>
          <a:lstStyle/>
          <a:p>
            <a:fld id="{E62A37BF-0EF9-4E35-87F2-7A1141C0C9EB}" type="slidenum">
              <a:rPr lang="ar-SA" altLang="en-US"/>
              <a:pPr/>
              <a:t>83</a:t>
            </a:fld>
            <a:endParaRPr lang="en-US" altLang="en-US"/>
          </a:p>
        </p:txBody>
      </p:sp>
      <p:sp>
        <p:nvSpPr>
          <p:cNvPr id="181253" name="Rectangle 5">
            <a:extLst>
              <a:ext uri="{FF2B5EF4-FFF2-40B4-BE49-F238E27FC236}">
                <a16:creationId xmlns:a16="http://schemas.microsoft.com/office/drawing/2014/main" id="{88165953-BF7D-472A-9A0D-FAD2D4301F30}"/>
              </a:ext>
            </a:extLst>
          </p:cNvPr>
          <p:cNvSpPr>
            <a:spLocks noGrp="1" noChangeArrowheads="1"/>
          </p:cNvSpPr>
          <p:nvPr>
            <p:ph type="body" idx="1"/>
          </p:nvPr>
        </p:nvSpPr>
        <p:spPr>
          <a:xfrm>
            <a:off x="731520" y="1066800"/>
            <a:ext cx="10652760" cy="5410200"/>
          </a:xfrm>
          <a:solidFill>
            <a:schemeClr val="bg1"/>
          </a:solidFill>
          <a:ln>
            <a:noFill/>
            <a:miter lim="800000"/>
            <a:headEnd/>
            <a:tailEnd/>
          </a:ln>
        </p:spPr>
        <p:txBody>
          <a:bodyPr/>
          <a:lstStyle/>
          <a:p>
            <a:pPr marL="0" indent="0">
              <a:lnSpc>
                <a:spcPct val="80000"/>
              </a:lnSpc>
              <a:buNone/>
            </a:pPr>
            <a:r>
              <a:rPr lang="en-US" altLang="en-US" b="1" dirty="0"/>
              <a:t>Reset:</a:t>
            </a:r>
            <a:r>
              <a:rPr lang="en-US" altLang="en-US" dirty="0"/>
              <a:t> It is a good idea to include one of these for each form where users are entering data. It allows the surfer to clear all the input in the form.</a:t>
            </a:r>
          </a:p>
          <a:p>
            <a:pPr marL="0" indent="0">
              <a:lnSpc>
                <a:spcPct val="80000"/>
              </a:lnSpc>
              <a:buNone/>
            </a:pPr>
            <a:r>
              <a:rPr lang="en-US" altLang="en-US" b="1" dirty="0"/>
              <a:t>       &lt;INPUT TYPE=“RESET”&gt;</a:t>
            </a:r>
          </a:p>
          <a:p>
            <a:pPr marL="0" indent="0">
              <a:lnSpc>
                <a:spcPct val="80000"/>
              </a:lnSpc>
              <a:buNone/>
            </a:pPr>
            <a:r>
              <a:rPr lang="en-US" altLang="en-US" dirty="0"/>
              <a:t>         </a:t>
            </a:r>
          </a:p>
          <a:p>
            <a:pPr marL="0" indent="0">
              <a:lnSpc>
                <a:spcPct val="80000"/>
              </a:lnSpc>
              <a:buNone/>
            </a:pPr>
            <a:r>
              <a:rPr lang="en-US" altLang="en-US" dirty="0"/>
              <a:t>Reset buttons have the following attributes:</a:t>
            </a:r>
          </a:p>
          <a:p>
            <a:pPr lvl="1">
              <a:lnSpc>
                <a:spcPct val="80000"/>
              </a:lnSpc>
            </a:pPr>
            <a:r>
              <a:rPr lang="en-US" altLang="en-US" b="1" dirty="0"/>
              <a:t>TYPE:</a:t>
            </a:r>
            <a:r>
              <a:rPr lang="en-US" altLang="en-US" dirty="0"/>
              <a:t> reset.</a:t>
            </a:r>
          </a:p>
          <a:p>
            <a:pPr lvl="1">
              <a:lnSpc>
                <a:spcPct val="80000"/>
              </a:lnSpc>
            </a:pPr>
            <a:r>
              <a:rPr lang="en-US" altLang="en-US" b="1" dirty="0"/>
              <a:t>VALUE:</a:t>
            </a:r>
            <a:r>
              <a:rPr lang="en-US" altLang="en-US" dirty="0"/>
              <a:t> determines the text label on the button, usually Reset.</a:t>
            </a:r>
          </a:p>
        </p:txBody>
      </p:sp>
      <p:pic>
        <p:nvPicPr>
          <p:cNvPr id="181255" name="Picture 7">
            <a:extLst>
              <a:ext uri="{FF2B5EF4-FFF2-40B4-BE49-F238E27FC236}">
                <a16:creationId xmlns:a16="http://schemas.microsoft.com/office/drawing/2014/main" id="{AFB4D0DC-929C-467A-AB40-D12D432D1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773" y="2103121"/>
            <a:ext cx="1290638" cy="6143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E917CD74-D7C2-4585-B2D4-A40297408BAC}"/>
              </a:ext>
            </a:extLst>
          </p:cNvPr>
          <p:cNvSpPr>
            <a:spLocks noGrp="1"/>
          </p:cNvSpPr>
          <p:nvPr>
            <p:ph type="title"/>
          </p:nvPr>
        </p:nvSpPr>
        <p:spPr>
          <a:xfrm>
            <a:off x="531812" y="258765"/>
            <a:ext cx="11125199" cy="889000"/>
          </a:xfrm>
        </p:spPr>
        <p:txBody>
          <a:bodyPr/>
          <a:lstStyle/>
          <a:p>
            <a:r>
              <a:rPr lang="en-US" dirty="0"/>
              <a:t>Reset Button</a:t>
            </a:r>
          </a:p>
        </p:txBody>
      </p:sp>
    </p:spTree>
    <p:extLst>
      <p:ext uri="{BB962C8B-B14F-4D97-AF65-F5344CB8AC3E}">
        <p14:creationId xmlns:p14="http://schemas.microsoft.com/office/powerpoint/2010/main" val="26706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FB4EF48-5907-4272-B7AA-DDD12F8F9ABF}"/>
              </a:ext>
            </a:extLst>
          </p:cNvPr>
          <p:cNvSpPr>
            <a:spLocks noGrp="1"/>
          </p:cNvSpPr>
          <p:nvPr>
            <p:ph type="sldNum" sz="quarter" idx="12"/>
          </p:nvPr>
        </p:nvSpPr>
        <p:spPr/>
        <p:txBody>
          <a:bodyPr/>
          <a:lstStyle/>
          <a:p>
            <a:fld id="{BA3D03D1-E441-425C-9263-5B8DC8ECDE34}" type="slidenum">
              <a:rPr lang="ar-SA" altLang="en-US"/>
              <a:pPr/>
              <a:t>84</a:t>
            </a:fld>
            <a:endParaRPr lang="en-US" altLang="en-US"/>
          </a:p>
        </p:txBody>
      </p:sp>
      <p:sp>
        <p:nvSpPr>
          <p:cNvPr id="174084" name="Rectangle 4">
            <a:extLst>
              <a:ext uri="{FF2B5EF4-FFF2-40B4-BE49-F238E27FC236}">
                <a16:creationId xmlns:a16="http://schemas.microsoft.com/office/drawing/2014/main" id="{EADF0244-DAD4-4D62-8234-3DB0D3135015}"/>
              </a:ext>
            </a:extLst>
          </p:cNvPr>
          <p:cNvSpPr>
            <a:spLocks noGrp="1" noChangeArrowheads="1"/>
          </p:cNvSpPr>
          <p:nvPr>
            <p:ph type="body" idx="1"/>
          </p:nvPr>
        </p:nvSpPr>
        <p:spPr>
          <a:xfrm>
            <a:off x="531818" y="1828800"/>
            <a:ext cx="10971217" cy="4114800"/>
          </a:xfrm>
          <a:solidFill>
            <a:schemeClr val="bg1"/>
          </a:solidFill>
          <a:ln>
            <a:noFill/>
            <a:miter lim="800000"/>
            <a:headEnd/>
            <a:tailEnd/>
          </a:ln>
        </p:spPr>
        <p:txBody>
          <a:bodyPr/>
          <a:lstStyle/>
          <a:p>
            <a:pPr marL="0" indent="0">
              <a:buNone/>
            </a:pPr>
            <a:r>
              <a:rPr lang="en-US" altLang="en-US" b="1" dirty="0"/>
              <a:t>File Upload:</a:t>
            </a:r>
            <a:r>
              <a:rPr lang="en-US" altLang="en-US" dirty="0"/>
              <a:t> You can use a file upload to allow surfers to upload files to your web server.</a:t>
            </a:r>
          </a:p>
          <a:p>
            <a:pPr marL="0" indent="0">
              <a:buNone/>
            </a:pPr>
            <a:r>
              <a:rPr lang="en-US" altLang="en-US" b="1" dirty="0"/>
              <a:t>     &lt;INPUT TYPE=“FILE”&gt;</a:t>
            </a:r>
          </a:p>
          <a:p>
            <a:endParaRPr lang="en-US" altLang="en-US" sz="2400" dirty="0"/>
          </a:p>
          <a:p>
            <a:pPr marL="0" indent="0">
              <a:buNone/>
            </a:pPr>
            <a:r>
              <a:rPr lang="en-US" altLang="en-US" dirty="0"/>
              <a:t>File Upload has the following attributes:</a:t>
            </a:r>
          </a:p>
          <a:p>
            <a:pPr lvl="1"/>
            <a:r>
              <a:rPr lang="en-US" altLang="en-US" sz="2000" b="1" dirty="0"/>
              <a:t>TYPE:</a:t>
            </a:r>
            <a:r>
              <a:rPr lang="en-US" altLang="en-US" sz="2000" b="1" i="1" dirty="0"/>
              <a:t>  </a:t>
            </a:r>
            <a:r>
              <a:rPr lang="en-US" altLang="en-US" sz="2000" dirty="0"/>
              <a:t>file.</a:t>
            </a:r>
          </a:p>
          <a:p>
            <a:pPr lvl="1"/>
            <a:r>
              <a:rPr lang="en-US" altLang="en-US" sz="2000" b="1" dirty="0"/>
              <a:t>SIZE:</a:t>
            </a:r>
            <a:r>
              <a:rPr lang="en-US" altLang="en-US" sz="2000" b="1" i="1" dirty="0"/>
              <a:t> </a:t>
            </a:r>
            <a:r>
              <a:rPr lang="en-US" altLang="en-US" sz="2000" dirty="0"/>
              <a:t>is the size of the text box in characters.</a:t>
            </a:r>
          </a:p>
          <a:p>
            <a:pPr lvl="1"/>
            <a:r>
              <a:rPr lang="en-US" altLang="en-US" sz="2000" b="1" dirty="0"/>
              <a:t>NAME:</a:t>
            </a:r>
            <a:r>
              <a:rPr lang="en-US" altLang="en-US" sz="2000" dirty="0"/>
              <a:t> is the name of the variable to be sent to the web application.</a:t>
            </a:r>
          </a:p>
          <a:p>
            <a:pPr lvl="1"/>
            <a:r>
              <a:rPr lang="en-US" altLang="en-US" sz="2000" b="1" dirty="0"/>
              <a:t>MAXLENGHT:</a:t>
            </a:r>
            <a:r>
              <a:rPr lang="en-US" altLang="en-US" sz="2000" dirty="0"/>
              <a:t> is the maximum size of the input in the textbox in characters.</a:t>
            </a:r>
          </a:p>
        </p:txBody>
      </p:sp>
      <p:pic>
        <p:nvPicPr>
          <p:cNvPr id="174087" name="Picture 7">
            <a:extLst>
              <a:ext uri="{FF2B5EF4-FFF2-40B4-BE49-F238E27FC236}">
                <a16:creationId xmlns:a16="http://schemas.microsoft.com/office/drawing/2014/main" id="{7C2BE23C-F825-4B39-9F85-9D875B537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185" y="2712720"/>
            <a:ext cx="3700463" cy="4762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2A6ED87-2926-4F46-A16B-09C18E79E23C}"/>
              </a:ext>
            </a:extLst>
          </p:cNvPr>
          <p:cNvSpPr>
            <a:spLocks noGrp="1"/>
          </p:cNvSpPr>
          <p:nvPr>
            <p:ph type="title"/>
          </p:nvPr>
        </p:nvSpPr>
        <p:spPr/>
        <p:txBody>
          <a:bodyPr/>
          <a:lstStyle/>
          <a:p>
            <a:r>
              <a:rPr lang="en-US" sz="4400" dirty="0"/>
              <a:t>File</a:t>
            </a:r>
          </a:p>
        </p:txBody>
      </p:sp>
    </p:spTree>
    <p:extLst>
      <p:ext uri="{BB962C8B-B14F-4D97-AF65-F5344CB8AC3E}">
        <p14:creationId xmlns:p14="http://schemas.microsoft.com/office/powerpoint/2010/main" val="405226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0BBAA8D-CACF-4267-9336-E00B1A770F21}"/>
              </a:ext>
            </a:extLst>
          </p:cNvPr>
          <p:cNvSpPr>
            <a:spLocks noGrp="1"/>
          </p:cNvSpPr>
          <p:nvPr>
            <p:ph type="sldNum" sz="quarter" idx="12"/>
          </p:nvPr>
        </p:nvSpPr>
        <p:spPr/>
        <p:txBody>
          <a:bodyPr/>
          <a:lstStyle/>
          <a:p>
            <a:fld id="{8D1FB552-ADED-4589-BFEF-00775D9DE02D}" type="slidenum">
              <a:rPr lang="ar-SA" altLang="en-US"/>
              <a:pPr/>
              <a:t>85</a:t>
            </a:fld>
            <a:endParaRPr lang="en-US" altLang="en-US"/>
          </a:p>
        </p:txBody>
      </p:sp>
      <p:sp>
        <p:nvSpPr>
          <p:cNvPr id="117763" name="Rectangle 3">
            <a:extLst>
              <a:ext uri="{FF2B5EF4-FFF2-40B4-BE49-F238E27FC236}">
                <a16:creationId xmlns:a16="http://schemas.microsoft.com/office/drawing/2014/main" id="{D53B32C8-65D2-4CFD-9204-BE14D547F445}"/>
              </a:ext>
            </a:extLst>
          </p:cNvPr>
          <p:cNvSpPr>
            <a:spLocks noGrp="1" noChangeArrowheads="1"/>
          </p:cNvSpPr>
          <p:nvPr>
            <p:ph type="body" idx="1"/>
          </p:nvPr>
        </p:nvSpPr>
        <p:spPr>
          <a:xfrm>
            <a:off x="531817" y="1371600"/>
            <a:ext cx="11125199" cy="4434840"/>
          </a:xfrm>
          <a:solidFill>
            <a:schemeClr val="bg1"/>
          </a:solidFill>
        </p:spPr>
        <p:txBody>
          <a:bodyPr/>
          <a:lstStyle/>
          <a:p>
            <a:pPr marL="0" indent="0">
              <a:buClr>
                <a:schemeClr val="accent2"/>
              </a:buClr>
              <a:buNone/>
            </a:pPr>
            <a:r>
              <a:rPr lang="en-US" altLang="en-US" b="1" dirty="0"/>
              <a:t>&lt;TEXTAREA&gt;&lt;/TEXTAREA&gt;:</a:t>
            </a:r>
            <a:r>
              <a:rPr lang="en-US" altLang="en-US" dirty="0"/>
              <a:t> is an element that allows for free form text entry.</a:t>
            </a:r>
          </a:p>
          <a:p>
            <a:pPr>
              <a:buClr>
                <a:schemeClr val="accent2"/>
              </a:buClr>
              <a:buFont typeface="Wingdings" panose="05000000000000000000" pitchFamily="2" charset="2"/>
              <a:buNone/>
            </a:pPr>
            <a:endParaRPr lang="en-US" altLang="en-US" dirty="0"/>
          </a:p>
          <a:p>
            <a:pPr>
              <a:buClr>
                <a:schemeClr val="accent2"/>
              </a:buClr>
              <a:buFont typeface="Wingdings" panose="05000000000000000000" pitchFamily="2" charset="2"/>
              <a:buNone/>
            </a:pPr>
            <a:endParaRPr lang="en-US" altLang="en-US" dirty="0"/>
          </a:p>
          <a:p>
            <a:pPr>
              <a:buClr>
                <a:schemeClr val="accent2"/>
              </a:buClr>
              <a:buFont typeface="Wingdings" panose="05000000000000000000" pitchFamily="2" charset="2"/>
              <a:buNone/>
            </a:pPr>
            <a:r>
              <a:rPr lang="en-US" altLang="en-US" dirty="0" err="1"/>
              <a:t>Textarea</a:t>
            </a:r>
            <a:r>
              <a:rPr lang="en-US" altLang="en-US" dirty="0"/>
              <a:t> has the following attributes:</a:t>
            </a:r>
          </a:p>
          <a:p>
            <a:pPr lvl="1">
              <a:buClrTx/>
              <a:buFont typeface="Arial" panose="020B0604020202020204" pitchFamily="34" charset="0"/>
              <a:buChar char="•"/>
            </a:pPr>
            <a:r>
              <a:rPr lang="en-US" altLang="en-US" b="1" dirty="0"/>
              <a:t>NAME:</a:t>
            </a:r>
            <a:r>
              <a:rPr lang="en-US" altLang="en-US" dirty="0"/>
              <a:t> is the name of the variable to be sent to the web application.</a:t>
            </a:r>
          </a:p>
          <a:p>
            <a:pPr lvl="1">
              <a:buClrTx/>
              <a:buFont typeface="Arial" panose="020B0604020202020204" pitchFamily="34" charset="0"/>
              <a:buChar char="•"/>
            </a:pPr>
            <a:r>
              <a:rPr lang="en-US" altLang="en-US" b="1" dirty="0"/>
              <a:t>ROWS:</a:t>
            </a:r>
            <a:r>
              <a:rPr lang="en-US" altLang="en-US" dirty="0"/>
              <a:t> the number of rows to the textbox.</a:t>
            </a:r>
          </a:p>
          <a:p>
            <a:pPr lvl="1">
              <a:buClrTx/>
              <a:buFont typeface="Arial" panose="020B0604020202020204" pitchFamily="34" charset="0"/>
              <a:buChar char="•"/>
            </a:pPr>
            <a:r>
              <a:rPr lang="en-US" altLang="en-US" b="1" dirty="0"/>
              <a:t>COLS:</a:t>
            </a:r>
            <a:r>
              <a:rPr lang="en-US" altLang="en-US" dirty="0"/>
              <a:t> the number of columns to the textbox.</a:t>
            </a:r>
          </a:p>
        </p:txBody>
      </p:sp>
      <p:pic>
        <p:nvPicPr>
          <p:cNvPr id="117766" name="Picture 6">
            <a:extLst>
              <a:ext uri="{FF2B5EF4-FFF2-40B4-BE49-F238E27FC236}">
                <a16:creationId xmlns:a16="http://schemas.microsoft.com/office/drawing/2014/main" id="{A5E0E43D-CABF-4AB0-B91A-10AFD6571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572" y="1798320"/>
            <a:ext cx="2686050" cy="15621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7DF1153-12D0-4A2C-8959-01DFC3E5E1BC}"/>
              </a:ext>
            </a:extLst>
          </p:cNvPr>
          <p:cNvSpPr>
            <a:spLocks noGrp="1"/>
          </p:cNvSpPr>
          <p:nvPr>
            <p:ph type="title"/>
          </p:nvPr>
        </p:nvSpPr>
        <p:spPr/>
        <p:txBody>
          <a:bodyPr/>
          <a:lstStyle/>
          <a:p>
            <a:r>
              <a:rPr lang="en-US" sz="4400" dirty="0" err="1"/>
              <a:t>Textarea</a:t>
            </a:r>
            <a:endParaRPr lang="en-US" sz="4400" dirty="0"/>
          </a:p>
        </p:txBody>
      </p:sp>
    </p:spTree>
    <p:extLst>
      <p:ext uri="{BB962C8B-B14F-4D97-AF65-F5344CB8AC3E}">
        <p14:creationId xmlns:p14="http://schemas.microsoft.com/office/powerpoint/2010/main" val="91579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CB55-BC83-45E4-86BA-BEFC0598159E}"/>
              </a:ext>
            </a:extLst>
          </p:cNvPr>
          <p:cNvSpPr>
            <a:spLocks noGrp="1"/>
          </p:cNvSpPr>
          <p:nvPr>
            <p:ph type="title"/>
          </p:nvPr>
        </p:nvSpPr>
        <p:spPr>
          <a:solidFill>
            <a:schemeClr val="bg1"/>
          </a:solidFill>
        </p:spPr>
        <p:txBody>
          <a:bodyPr/>
          <a:lstStyle/>
          <a:p>
            <a:r>
              <a:rPr lang="en-US" dirty="0"/>
              <a:t>Tag</a:t>
            </a:r>
          </a:p>
        </p:txBody>
      </p:sp>
      <p:sp>
        <p:nvSpPr>
          <p:cNvPr id="3" name="Content Placeholder 2">
            <a:extLst>
              <a:ext uri="{FF2B5EF4-FFF2-40B4-BE49-F238E27FC236}">
                <a16:creationId xmlns:a16="http://schemas.microsoft.com/office/drawing/2014/main" id="{5984F9C4-BE8A-4BBF-904E-68515B25BDE0}"/>
              </a:ext>
            </a:extLst>
          </p:cNvPr>
          <p:cNvSpPr>
            <a:spLocks noGrp="1"/>
          </p:cNvSpPr>
          <p:nvPr>
            <p:ph sz="quarter" idx="10"/>
          </p:nvPr>
        </p:nvSpPr>
        <p:spPr>
          <a:xfrm>
            <a:off x="379314" y="1388226"/>
            <a:ext cx="11522249" cy="4585854"/>
          </a:xfrm>
          <a:solidFill>
            <a:schemeClr val="bg1"/>
          </a:solidFill>
        </p:spPr>
        <p:txBody>
          <a:bodyPr/>
          <a:lstStyle/>
          <a:p>
            <a:r>
              <a:rPr lang="en-US" dirty="0">
                <a:solidFill>
                  <a:srgbClr val="000000"/>
                </a:solidFill>
                <a:latin typeface="+mj-lt"/>
              </a:rPr>
              <a:t>A tag is a reference in an HTML document which describes the style and structure of the document.</a:t>
            </a:r>
          </a:p>
          <a:p>
            <a:pPr>
              <a:spcBef>
                <a:spcPts val="0"/>
              </a:spcBef>
            </a:pPr>
            <a:r>
              <a:rPr lang="en-US" dirty="0">
                <a:solidFill>
                  <a:srgbClr val="000000"/>
                </a:solidFill>
                <a:latin typeface="+mj-lt"/>
              </a:rPr>
              <a:t>All tag start with </a:t>
            </a:r>
            <a:r>
              <a:rPr lang="en-US" sz="3600" dirty="0">
                <a:solidFill>
                  <a:srgbClr val="000000"/>
                </a:solidFill>
                <a:latin typeface="+mj-lt"/>
              </a:rPr>
              <a:t>&lt;</a:t>
            </a:r>
            <a:r>
              <a:rPr lang="en-US" dirty="0">
                <a:solidFill>
                  <a:srgbClr val="000000"/>
                </a:solidFill>
                <a:latin typeface="+mj-lt"/>
              </a:rPr>
              <a:t> (less than symbol) and end with   </a:t>
            </a:r>
            <a:r>
              <a:rPr lang="en-US" sz="3600" dirty="0">
                <a:solidFill>
                  <a:srgbClr val="000000"/>
                </a:solidFill>
                <a:latin typeface="+mj-lt"/>
              </a:rPr>
              <a:t>&gt; </a:t>
            </a:r>
            <a:r>
              <a:rPr lang="en-US" dirty="0">
                <a:solidFill>
                  <a:srgbClr val="000000"/>
                </a:solidFill>
                <a:latin typeface="+mj-lt"/>
              </a:rPr>
              <a:t>(greater than symbol)</a:t>
            </a:r>
          </a:p>
          <a:p>
            <a:pPr>
              <a:spcBef>
                <a:spcPts val="0"/>
              </a:spcBef>
              <a:defRPr/>
            </a:pPr>
            <a:r>
              <a:rPr lang="en-US" dirty="0">
                <a:solidFill>
                  <a:srgbClr val="000000"/>
                </a:solidFill>
                <a:latin typeface="+mj-lt"/>
              </a:rPr>
              <a:t>Tags which mark a beginning have no </a:t>
            </a:r>
            <a:r>
              <a:rPr lang="en-US" i="1" dirty="0">
                <a:solidFill>
                  <a:srgbClr val="000000"/>
                </a:solidFill>
                <a:latin typeface="+mj-lt"/>
              </a:rPr>
              <a:t>/ </a:t>
            </a:r>
            <a:r>
              <a:rPr lang="en-US" dirty="0">
                <a:solidFill>
                  <a:srgbClr val="000000"/>
                </a:solidFill>
                <a:latin typeface="+mj-lt"/>
              </a:rPr>
              <a:t>(front slash). </a:t>
            </a:r>
          </a:p>
          <a:p>
            <a:pPr>
              <a:spcBef>
                <a:spcPct val="0"/>
              </a:spcBef>
              <a:defRPr/>
            </a:pPr>
            <a:r>
              <a:rPr lang="en-US" dirty="0">
                <a:solidFill>
                  <a:srgbClr val="000000"/>
                </a:solidFill>
                <a:latin typeface="+mj-lt"/>
              </a:rPr>
              <a:t>Tags which mark an ending have a </a:t>
            </a:r>
            <a:r>
              <a:rPr lang="en-US" i="1" dirty="0">
                <a:solidFill>
                  <a:srgbClr val="000000"/>
                </a:solidFill>
                <a:latin typeface="+mj-lt"/>
              </a:rPr>
              <a:t>/ </a:t>
            </a:r>
            <a:r>
              <a:rPr lang="en-US" dirty="0">
                <a:solidFill>
                  <a:srgbClr val="000000"/>
                </a:solidFill>
                <a:latin typeface="+mj-lt"/>
              </a:rPr>
              <a:t>immediately after </a:t>
            </a:r>
            <a:r>
              <a:rPr lang="en-US" sz="3600" dirty="0">
                <a:solidFill>
                  <a:srgbClr val="000000"/>
                </a:solidFill>
                <a:latin typeface="+mj-lt"/>
              </a:rPr>
              <a:t>&lt;</a:t>
            </a:r>
            <a:r>
              <a:rPr lang="en-US" dirty="0">
                <a:solidFill>
                  <a:srgbClr val="000000"/>
                </a:solidFill>
                <a:latin typeface="+mj-lt"/>
              </a:rPr>
              <a:t>, as in </a:t>
            </a:r>
            <a:r>
              <a:rPr lang="en-US" sz="3600" dirty="0">
                <a:solidFill>
                  <a:srgbClr val="000000"/>
                </a:solidFill>
                <a:latin typeface="+mj-lt"/>
              </a:rPr>
              <a:t>&lt;</a:t>
            </a:r>
            <a:r>
              <a:rPr lang="en-US" sz="3600" i="1" dirty="0">
                <a:solidFill>
                  <a:srgbClr val="000000"/>
                </a:solidFill>
                <a:latin typeface="+mj-lt"/>
              </a:rPr>
              <a:t>/</a:t>
            </a:r>
            <a:r>
              <a:rPr lang="en-US" dirty="0">
                <a:solidFill>
                  <a:srgbClr val="000000"/>
                </a:solidFill>
                <a:latin typeface="+mj-lt"/>
              </a:rPr>
              <a:t>.</a:t>
            </a:r>
          </a:p>
          <a:p>
            <a:pPr>
              <a:spcBef>
                <a:spcPct val="0"/>
              </a:spcBef>
              <a:defRPr/>
            </a:pPr>
            <a:r>
              <a:rPr lang="en-US" dirty="0">
                <a:solidFill>
                  <a:srgbClr val="000000"/>
                </a:solidFill>
                <a:latin typeface="+mj-lt"/>
              </a:rPr>
              <a:t>Tags are not case sensitive. </a:t>
            </a:r>
          </a:p>
          <a:p>
            <a:endParaRPr lang="en-US" dirty="0">
              <a:solidFill>
                <a:srgbClr val="000000"/>
              </a:solidFill>
              <a:latin typeface="+mj-lt"/>
            </a:endParaRPr>
          </a:p>
          <a:p>
            <a:endParaRPr lang="en-US" dirty="0"/>
          </a:p>
          <a:p>
            <a:pPr marL="0" indent="0">
              <a:buNone/>
            </a:pPr>
            <a:endParaRPr lang="en-US" dirty="0"/>
          </a:p>
        </p:txBody>
      </p:sp>
    </p:spTree>
    <p:extLst>
      <p:ext uri="{BB962C8B-B14F-4D97-AF65-F5344CB8AC3E}">
        <p14:creationId xmlns:p14="http://schemas.microsoft.com/office/powerpoint/2010/main" val="3145923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14276</TotalTime>
  <Words>4577</Words>
  <Application>Microsoft Office PowerPoint</Application>
  <PresentationFormat>Custom</PresentationFormat>
  <Paragraphs>602</Paragraphs>
  <Slides>85</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1" baseType="lpstr">
      <vt:lpstr>MS PGothic</vt:lpstr>
      <vt:lpstr>Arial</vt:lpstr>
      <vt:lpstr>Calibri</vt:lpstr>
      <vt:lpstr>Wingdings</vt:lpstr>
      <vt:lpstr>Oracle_16x9_2014_521</vt:lpstr>
      <vt:lpstr>Bitmap Image</vt:lpstr>
      <vt:lpstr>PowerPoint Presentation</vt:lpstr>
      <vt:lpstr>Antra SEP Program</vt:lpstr>
      <vt:lpstr>Website layers  </vt:lpstr>
      <vt:lpstr>  HyperText Markup Language (HTML)</vt:lpstr>
      <vt:lpstr>    What is HTML</vt:lpstr>
      <vt:lpstr>What is HTML</vt:lpstr>
      <vt:lpstr>Uses of HTML</vt:lpstr>
      <vt:lpstr>History of HTML</vt:lpstr>
      <vt:lpstr>Tag</vt:lpstr>
      <vt:lpstr>Tags</vt:lpstr>
      <vt:lpstr>Nested Tags</vt:lpstr>
      <vt:lpstr>Basic Structure</vt:lpstr>
      <vt:lpstr>Head</vt:lpstr>
      <vt:lpstr>Head tag elements</vt:lpstr>
      <vt:lpstr>Body</vt:lpstr>
      <vt:lpstr>Preview</vt:lpstr>
      <vt:lpstr>Headers</vt:lpstr>
      <vt:lpstr>Preview</vt:lpstr>
      <vt:lpstr>Paragraph</vt:lpstr>
      <vt:lpstr>Preview</vt:lpstr>
      <vt:lpstr>Lists  (Unordered list)</vt:lpstr>
      <vt:lpstr>Lists  (Unordered list)</vt:lpstr>
      <vt:lpstr>Lists  (Ordered list)</vt:lpstr>
      <vt:lpstr>PowerPoint Presentation</vt:lpstr>
      <vt:lpstr>Break, &lt;br/&gt;</vt:lpstr>
      <vt:lpstr>Break, &lt;br/&gt;</vt:lpstr>
      <vt:lpstr>Horizontal Rule, &lt;hr&gt;</vt:lpstr>
      <vt:lpstr>Horizontal Rule, &lt;HR&gt;</vt:lpstr>
      <vt:lpstr>Div</vt:lpstr>
      <vt:lpstr>Div</vt:lpstr>
      <vt:lpstr>Preview</vt:lpstr>
      <vt:lpstr>SPAN</vt:lpstr>
      <vt:lpstr>    Block Elements</vt:lpstr>
      <vt:lpstr>Inline Element</vt:lpstr>
      <vt:lpstr>Preview</vt:lpstr>
      <vt:lpstr>More Inline Element </vt:lpstr>
      <vt:lpstr>Preview</vt:lpstr>
      <vt:lpstr>Attribute </vt:lpstr>
      <vt:lpstr>Horizontal Rule, &lt;HR&gt;</vt:lpstr>
      <vt:lpstr>Character Formatting</vt:lpstr>
      <vt:lpstr>Bold, Italic and other Character Formatting Elements</vt:lpstr>
      <vt:lpstr>PowerPoint Presentation</vt:lpstr>
      <vt:lpstr>PowerPoint Presentation</vt:lpstr>
      <vt:lpstr>Alignment</vt:lpstr>
      <vt:lpstr>Alignment</vt:lpstr>
      <vt:lpstr>Special Characters and Symbols</vt:lpstr>
      <vt:lpstr>Special Characters and Symbols</vt:lpstr>
      <vt:lpstr>Special Characters and Symbols</vt:lpstr>
      <vt:lpstr>Additional Character Formatting Elements</vt:lpstr>
      <vt:lpstr>Using Links</vt:lpstr>
      <vt:lpstr>Using Links (Contd.)</vt:lpstr>
      <vt:lpstr>Target</vt:lpstr>
      <vt:lpstr>Email using Anchor</vt:lpstr>
      <vt:lpstr>Tables</vt:lpstr>
      <vt:lpstr>Tables</vt:lpstr>
      <vt:lpstr>Tables</vt:lpstr>
      <vt:lpstr>Tables</vt:lpstr>
      <vt:lpstr>Tables Attribute</vt:lpstr>
      <vt:lpstr>Table Attribute</vt:lpstr>
      <vt:lpstr>Table Caption</vt:lpstr>
      <vt:lpstr>Table Header</vt:lpstr>
      <vt:lpstr>Table Data and Table Header Attributes</vt:lpstr>
      <vt:lpstr>Basic Table Code</vt:lpstr>
      <vt:lpstr>Table Data and Table Header Attributes</vt:lpstr>
      <vt:lpstr>Table Data and Table Header Attributes</vt:lpstr>
      <vt:lpstr>Points to remember..</vt:lpstr>
      <vt:lpstr>Form</vt:lpstr>
      <vt:lpstr>Forms</vt:lpstr>
      <vt:lpstr>Form Element’s attributes</vt:lpstr>
      <vt:lpstr>Form Elements</vt:lpstr>
      <vt:lpstr>Form Elements</vt:lpstr>
      <vt:lpstr>Text Box</vt:lpstr>
      <vt:lpstr>Text Box Example</vt:lpstr>
      <vt:lpstr>Password</vt:lpstr>
      <vt:lpstr>Password Example</vt:lpstr>
      <vt:lpstr>Output</vt:lpstr>
      <vt:lpstr>Hidden</vt:lpstr>
      <vt:lpstr>Checkbox</vt:lpstr>
      <vt:lpstr>Radio Button</vt:lpstr>
      <vt:lpstr>Button </vt:lpstr>
      <vt:lpstr>Submit Button</vt:lpstr>
      <vt:lpstr>Difference between Submit and Button</vt:lpstr>
      <vt:lpstr>Reset Button</vt:lpstr>
      <vt:lpstr>File</vt:lpstr>
      <vt:lpstr>Textarea</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Madusudan Sharma</cp:lastModifiedBy>
  <cp:revision>1078</cp:revision>
  <dcterms:created xsi:type="dcterms:W3CDTF">2014-05-22T00:02:59Z</dcterms:created>
  <dcterms:modified xsi:type="dcterms:W3CDTF">2017-10-30T15:11:18Z</dcterms:modified>
</cp:coreProperties>
</file>