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0"/>
  </p:notesMasterIdLst>
  <p:handoutMasterIdLst>
    <p:handoutMasterId r:id="rId191"/>
  </p:handoutMasterIdLst>
  <p:sldIdLst>
    <p:sldId id="682" r:id="rId2"/>
    <p:sldId id="752" r:id="rId3"/>
    <p:sldId id="753" r:id="rId4"/>
    <p:sldId id="772" r:id="rId5"/>
    <p:sldId id="773" r:id="rId6"/>
    <p:sldId id="774" r:id="rId7"/>
    <p:sldId id="788" r:id="rId8"/>
    <p:sldId id="776" r:id="rId9"/>
    <p:sldId id="756" r:id="rId10"/>
    <p:sldId id="811" r:id="rId11"/>
    <p:sldId id="812" r:id="rId12"/>
    <p:sldId id="813" r:id="rId13"/>
    <p:sldId id="814" r:id="rId14"/>
    <p:sldId id="815" r:id="rId15"/>
    <p:sldId id="816" r:id="rId16"/>
    <p:sldId id="817" r:id="rId17"/>
    <p:sldId id="818" r:id="rId18"/>
    <p:sldId id="819" r:id="rId19"/>
    <p:sldId id="820" r:id="rId20"/>
    <p:sldId id="821" r:id="rId21"/>
    <p:sldId id="822" r:id="rId22"/>
    <p:sldId id="823" r:id="rId23"/>
    <p:sldId id="824" r:id="rId24"/>
    <p:sldId id="780" r:id="rId25"/>
    <p:sldId id="781" r:id="rId26"/>
    <p:sldId id="825" r:id="rId27"/>
    <p:sldId id="826" r:id="rId28"/>
    <p:sldId id="827" r:id="rId29"/>
    <p:sldId id="828" r:id="rId30"/>
    <p:sldId id="829" r:id="rId31"/>
    <p:sldId id="830" r:id="rId32"/>
    <p:sldId id="831" r:id="rId33"/>
    <p:sldId id="832" r:id="rId34"/>
    <p:sldId id="833" r:id="rId35"/>
    <p:sldId id="834" r:id="rId36"/>
    <p:sldId id="782" r:id="rId37"/>
    <p:sldId id="836" r:id="rId38"/>
    <p:sldId id="835" r:id="rId39"/>
    <p:sldId id="837" r:id="rId40"/>
    <p:sldId id="838" r:id="rId41"/>
    <p:sldId id="839" r:id="rId42"/>
    <p:sldId id="840" r:id="rId43"/>
    <p:sldId id="841" r:id="rId44"/>
    <p:sldId id="842" r:id="rId45"/>
    <p:sldId id="843" r:id="rId46"/>
    <p:sldId id="844" r:id="rId47"/>
    <p:sldId id="845" r:id="rId48"/>
    <p:sldId id="846" r:id="rId49"/>
    <p:sldId id="803" r:id="rId50"/>
    <p:sldId id="847" r:id="rId51"/>
    <p:sldId id="848" r:id="rId52"/>
    <p:sldId id="849" r:id="rId53"/>
    <p:sldId id="850" r:id="rId54"/>
    <p:sldId id="851" r:id="rId55"/>
    <p:sldId id="852" r:id="rId56"/>
    <p:sldId id="853" r:id="rId57"/>
    <p:sldId id="854" r:id="rId58"/>
    <p:sldId id="855" r:id="rId59"/>
    <p:sldId id="856" r:id="rId60"/>
    <p:sldId id="857" r:id="rId61"/>
    <p:sldId id="858" r:id="rId62"/>
    <p:sldId id="859" r:id="rId63"/>
    <p:sldId id="860" r:id="rId64"/>
    <p:sldId id="861" r:id="rId65"/>
    <p:sldId id="862" r:id="rId66"/>
    <p:sldId id="863" r:id="rId67"/>
    <p:sldId id="864" r:id="rId68"/>
    <p:sldId id="865" r:id="rId69"/>
    <p:sldId id="866" r:id="rId70"/>
    <p:sldId id="867" r:id="rId71"/>
    <p:sldId id="868" r:id="rId72"/>
    <p:sldId id="869" r:id="rId73"/>
    <p:sldId id="870" r:id="rId74"/>
    <p:sldId id="871" r:id="rId75"/>
    <p:sldId id="872" r:id="rId76"/>
    <p:sldId id="873" r:id="rId77"/>
    <p:sldId id="874" r:id="rId78"/>
    <p:sldId id="875" r:id="rId79"/>
    <p:sldId id="876" r:id="rId80"/>
    <p:sldId id="877" r:id="rId81"/>
    <p:sldId id="878" r:id="rId82"/>
    <p:sldId id="879" r:id="rId83"/>
    <p:sldId id="880" r:id="rId84"/>
    <p:sldId id="890" r:id="rId85"/>
    <p:sldId id="885" r:id="rId86"/>
    <p:sldId id="886" r:id="rId87"/>
    <p:sldId id="887" r:id="rId88"/>
    <p:sldId id="888" r:id="rId89"/>
    <p:sldId id="889" r:id="rId90"/>
    <p:sldId id="891" r:id="rId91"/>
    <p:sldId id="892" r:id="rId92"/>
    <p:sldId id="893" r:id="rId93"/>
    <p:sldId id="894" r:id="rId94"/>
    <p:sldId id="881" r:id="rId95"/>
    <p:sldId id="882" r:id="rId96"/>
    <p:sldId id="883" r:id="rId97"/>
    <p:sldId id="884" r:id="rId98"/>
    <p:sldId id="895" r:id="rId99"/>
    <p:sldId id="897" r:id="rId100"/>
    <p:sldId id="898" r:id="rId101"/>
    <p:sldId id="899" r:id="rId102"/>
    <p:sldId id="900" r:id="rId103"/>
    <p:sldId id="901" r:id="rId104"/>
    <p:sldId id="902" r:id="rId105"/>
    <p:sldId id="968" r:id="rId106"/>
    <p:sldId id="896" r:id="rId107"/>
    <p:sldId id="970" r:id="rId108"/>
    <p:sldId id="971" r:id="rId109"/>
    <p:sldId id="972" r:id="rId110"/>
    <p:sldId id="974" r:id="rId111"/>
    <p:sldId id="973" r:id="rId112"/>
    <p:sldId id="975" r:id="rId113"/>
    <p:sldId id="976" r:id="rId114"/>
    <p:sldId id="978" r:id="rId115"/>
    <p:sldId id="979" r:id="rId116"/>
    <p:sldId id="977" r:id="rId117"/>
    <p:sldId id="980" r:id="rId118"/>
    <p:sldId id="981" r:id="rId119"/>
    <p:sldId id="982" r:id="rId120"/>
    <p:sldId id="983" r:id="rId121"/>
    <p:sldId id="984" r:id="rId122"/>
    <p:sldId id="985" r:id="rId123"/>
    <p:sldId id="986" r:id="rId124"/>
    <p:sldId id="903" r:id="rId125"/>
    <p:sldId id="904" r:id="rId126"/>
    <p:sldId id="905" r:id="rId127"/>
    <p:sldId id="906" r:id="rId128"/>
    <p:sldId id="907" r:id="rId129"/>
    <p:sldId id="908" r:id="rId130"/>
    <p:sldId id="909" r:id="rId131"/>
    <p:sldId id="910" r:id="rId132"/>
    <p:sldId id="911" r:id="rId133"/>
    <p:sldId id="912" r:id="rId134"/>
    <p:sldId id="913" r:id="rId135"/>
    <p:sldId id="914" r:id="rId136"/>
    <p:sldId id="915" r:id="rId137"/>
    <p:sldId id="916" r:id="rId138"/>
    <p:sldId id="917" r:id="rId139"/>
    <p:sldId id="918" r:id="rId140"/>
    <p:sldId id="919" r:id="rId141"/>
    <p:sldId id="920" r:id="rId142"/>
    <p:sldId id="921" r:id="rId143"/>
    <p:sldId id="922" r:id="rId144"/>
    <p:sldId id="923" r:id="rId145"/>
    <p:sldId id="924" r:id="rId146"/>
    <p:sldId id="925" r:id="rId147"/>
    <p:sldId id="926" r:id="rId148"/>
    <p:sldId id="927" r:id="rId149"/>
    <p:sldId id="928" r:id="rId150"/>
    <p:sldId id="929" r:id="rId151"/>
    <p:sldId id="930" r:id="rId152"/>
    <p:sldId id="931" r:id="rId153"/>
    <p:sldId id="932" r:id="rId154"/>
    <p:sldId id="933" r:id="rId155"/>
    <p:sldId id="934" r:id="rId156"/>
    <p:sldId id="935" r:id="rId157"/>
    <p:sldId id="936" r:id="rId158"/>
    <p:sldId id="937" r:id="rId159"/>
    <p:sldId id="938" r:id="rId160"/>
    <p:sldId id="939" r:id="rId161"/>
    <p:sldId id="940" r:id="rId162"/>
    <p:sldId id="941" r:id="rId163"/>
    <p:sldId id="942" r:id="rId164"/>
    <p:sldId id="943" r:id="rId165"/>
    <p:sldId id="944" r:id="rId166"/>
    <p:sldId id="945" r:id="rId167"/>
    <p:sldId id="946" r:id="rId168"/>
    <p:sldId id="947" r:id="rId169"/>
    <p:sldId id="948" r:id="rId170"/>
    <p:sldId id="949" r:id="rId171"/>
    <p:sldId id="950" r:id="rId172"/>
    <p:sldId id="951" r:id="rId173"/>
    <p:sldId id="952" r:id="rId174"/>
    <p:sldId id="953" r:id="rId175"/>
    <p:sldId id="954" r:id="rId176"/>
    <p:sldId id="955" r:id="rId177"/>
    <p:sldId id="956" r:id="rId178"/>
    <p:sldId id="957" r:id="rId179"/>
    <p:sldId id="958" r:id="rId180"/>
    <p:sldId id="959" r:id="rId181"/>
    <p:sldId id="960" r:id="rId182"/>
    <p:sldId id="961" r:id="rId183"/>
    <p:sldId id="962" r:id="rId184"/>
    <p:sldId id="963" r:id="rId185"/>
    <p:sldId id="964" r:id="rId186"/>
    <p:sldId id="965" r:id="rId187"/>
    <p:sldId id="966" r:id="rId188"/>
    <p:sldId id="967" r:id="rId189"/>
  </p:sldIdLst>
  <p:sldSz cx="12188825" cy="6858000"/>
  <p:notesSz cx="6858000" cy="9144000"/>
  <p:custDataLst>
    <p:tags r:id="rId192"/>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86492" autoAdjust="0"/>
  </p:normalViewPr>
  <p:slideViewPr>
    <p:cSldViewPr snapToGrid="0">
      <p:cViewPr>
        <p:scale>
          <a:sx n="60" d="100"/>
          <a:sy n="60" d="100"/>
        </p:scale>
        <p:origin x="1122" y="126"/>
      </p:cViewPr>
      <p:guideLst>
        <p:guide orient="horz" pos="2160"/>
        <p:guide pos="335"/>
        <p:guide orient="horz" pos="768"/>
        <p:guide pos="6466"/>
      </p:guideLst>
    </p:cSldViewPr>
  </p:slideViewPr>
  <p:outlineViewPr>
    <p:cViewPr>
      <p:scale>
        <a:sx n="33" d="100"/>
        <a:sy n="33" d="100"/>
      </p:scale>
      <p:origin x="0" y="-10368"/>
    </p:cViewPr>
    <p:sldLst>
      <p:sld r:id="rId1" collapse="1"/>
    </p:sldLst>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ags" Target="tags/tag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microsoft.com/office/2015/10/relationships/revisionInfo" Target="revisionInfo.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8/7/2017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a:extLst>
              <a:ext uri="{FF2B5EF4-FFF2-40B4-BE49-F238E27FC236}">
                <a16:creationId xmlns:a16="http://schemas.microsoft.com/office/drawing/2014/main" id="{439D8BAE-21F9-4321-BDAA-B532597AF47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70659" name="Rectangle 7">
            <a:extLst>
              <a:ext uri="{FF2B5EF4-FFF2-40B4-BE49-F238E27FC236}">
                <a16:creationId xmlns:a16="http://schemas.microsoft.com/office/drawing/2014/main" id="{BEB0B31E-BD34-44A9-B024-E6F9A29FC9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F9C4D9-9B70-4D36-9EEC-12C3F883EECE}" type="slidenum">
              <a:rPr lang="en-US" altLang="en-US" sz="1200"/>
              <a:pPr eaLnBrk="1" hangingPunct="1"/>
              <a:t>36</a:t>
            </a:fld>
            <a:endParaRPr lang="en-US" altLang="en-US" sz="1200"/>
          </a:p>
        </p:txBody>
      </p:sp>
      <p:sp>
        <p:nvSpPr>
          <p:cNvPr id="70660" name="Rectangle 2">
            <a:extLst>
              <a:ext uri="{FF2B5EF4-FFF2-40B4-BE49-F238E27FC236}">
                <a16:creationId xmlns:a16="http://schemas.microsoft.com/office/drawing/2014/main" id="{F5F90F24-4127-4340-A2CC-774BF86C6749}"/>
              </a:ext>
            </a:extLst>
          </p:cNvPr>
          <p:cNvSpPr>
            <a:spLocks noGrp="1" noRot="1" noChangeAspect="1" noChangeArrowheads="1" noTextEdit="1"/>
          </p:cNvSpPr>
          <p:nvPr>
            <p:ph type="sldImg"/>
          </p:nvPr>
        </p:nvSpPr>
        <p:spPr>
          <a:solidFill>
            <a:srgbClr val="FFFFFF"/>
          </a:solidFill>
          <a:ln/>
        </p:spPr>
      </p:sp>
      <p:sp>
        <p:nvSpPr>
          <p:cNvPr id="70661" name="Rectangle 3">
            <a:extLst>
              <a:ext uri="{FF2B5EF4-FFF2-40B4-BE49-F238E27FC236}">
                <a16:creationId xmlns:a16="http://schemas.microsoft.com/office/drawing/2014/main" id="{39C83C83-651A-4FD3-BCAC-94B54EAED9D5}"/>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1051480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a:extLst>
              <a:ext uri="{FF2B5EF4-FFF2-40B4-BE49-F238E27FC236}">
                <a16:creationId xmlns:a16="http://schemas.microsoft.com/office/drawing/2014/main" id="{705F9F05-45FE-486F-919E-AD5A0C9C570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92163" name="Rectangle 7">
            <a:extLst>
              <a:ext uri="{FF2B5EF4-FFF2-40B4-BE49-F238E27FC236}">
                <a16:creationId xmlns:a16="http://schemas.microsoft.com/office/drawing/2014/main" id="{FBE6DCDA-769E-4C26-B529-D144A7AFB8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98B3BA3-B8F1-47FB-8A6A-035938543511}" type="slidenum">
              <a:rPr lang="en-US" altLang="en-US" sz="1200"/>
              <a:pPr eaLnBrk="1" hangingPunct="1"/>
              <a:t>49</a:t>
            </a:fld>
            <a:endParaRPr lang="en-US" altLang="en-US" sz="1200"/>
          </a:p>
        </p:txBody>
      </p:sp>
      <p:sp>
        <p:nvSpPr>
          <p:cNvPr id="92164" name="Rectangle 2">
            <a:extLst>
              <a:ext uri="{FF2B5EF4-FFF2-40B4-BE49-F238E27FC236}">
                <a16:creationId xmlns:a16="http://schemas.microsoft.com/office/drawing/2014/main" id="{4DB67582-69D4-4E4A-8AD3-09DD74AF475E}"/>
              </a:ext>
            </a:extLst>
          </p:cNvPr>
          <p:cNvSpPr>
            <a:spLocks noGrp="1" noRot="1" noChangeAspect="1" noChangeArrowheads="1" noTextEdit="1"/>
          </p:cNvSpPr>
          <p:nvPr>
            <p:ph type="sldImg"/>
          </p:nvPr>
        </p:nvSpPr>
        <p:spPr>
          <a:solidFill>
            <a:srgbClr val="FFFFFF"/>
          </a:solidFill>
          <a:ln/>
        </p:spPr>
      </p:sp>
      <p:sp>
        <p:nvSpPr>
          <p:cNvPr id="92165" name="Rectangle 3">
            <a:extLst>
              <a:ext uri="{FF2B5EF4-FFF2-40B4-BE49-F238E27FC236}">
                <a16:creationId xmlns:a16="http://schemas.microsoft.com/office/drawing/2014/main" id="{CF3FEDEC-B492-4FCD-9EA0-311BE1BA5528}"/>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537400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73</a:t>
            </a:fld>
            <a:endParaRPr lang="en-US" dirty="0"/>
          </a:p>
        </p:txBody>
      </p:sp>
    </p:spTree>
    <p:extLst>
      <p:ext uri="{BB962C8B-B14F-4D97-AF65-F5344CB8AC3E}">
        <p14:creationId xmlns:p14="http://schemas.microsoft.com/office/powerpoint/2010/main" val="155920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76</a:t>
            </a:fld>
            <a:endParaRPr lang="en-US" dirty="0"/>
          </a:p>
        </p:txBody>
      </p:sp>
    </p:spTree>
    <p:extLst>
      <p:ext uri="{BB962C8B-B14F-4D97-AF65-F5344CB8AC3E}">
        <p14:creationId xmlns:p14="http://schemas.microsoft.com/office/powerpoint/2010/main" val="3892057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84</a:t>
            </a:fld>
            <a:endParaRPr lang="en-US" dirty="0"/>
          </a:p>
        </p:txBody>
      </p:sp>
    </p:spTree>
    <p:extLst>
      <p:ext uri="{BB962C8B-B14F-4D97-AF65-F5344CB8AC3E}">
        <p14:creationId xmlns:p14="http://schemas.microsoft.com/office/powerpoint/2010/main" val="284315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url</a:t>
            </a:r>
            <a:endParaRPr lang="en-US" dirty="0"/>
          </a:p>
          <a:p>
            <a:r>
              <a:rPr lang="en-US" dirty="0"/>
              <a:t>    Is a &lt;string&gt; or a &lt;</a:t>
            </a:r>
            <a:r>
              <a:rPr lang="en-US" dirty="0" err="1"/>
              <a:t>uri</a:t>
            </a:r>
            <a:r>
              <a:rPr lang="en-US" dirty="0"/>
              <a:t>&gt; representing the location of the resource to import. The URL may be absolute or relative. Note that the URL need not actually specify a file; it can just specify the package name and part, and the appropriate file is chosen automatically (e.g. chrome://communicator/skin/). See here for more information.</a:t>
            </a:r>
          </a:p>
          <a:p>
            <a:r>
              <a:rPr lang="en-US" dirty="0"/>
              <a:t>list-of-media-queries</a:t>
            </a:r>
          </a:p>
          <a:p>
            <a:r>
              <a:rPr lang="en-US" dirty="0"/>
              <a:t>    Is a comma-separated list of media queries conditioning the application of the CSS rules defined in the linked URL. If the browser does not support any these queries, it does not load the linked resource.</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117</a:t>
            </a:fld>
            <a:endParaRPr lang="en-US" dirty="0"/>
          </a:p>
        </p:txBody>
      </p:sp>
    </p:spTree>
    <p:extLst>
      <p:ext uri="{BB962C8B-B14F-4D97-AF65-F5344CB8AC3E}">
        <p14:creationId xmlns:p14="http://schemas.microsoft.com/office/powerpoint/2010/main" val="4267195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@charset CSS at-rule specifies the character encoding used in the style sheet. It must be the first element in the style sheet and not be preceded by any character; as it is not a nested statement, it cannot be used inside conditional group at-rules. If several @charset at-rules are defined, only the first one is used, and it cannot be used inside a style attribute on an HTML element or inside the &lt;style&gt; element where the character set of the HTML page is relevant.</a:t>
            </a:r>
          </a:p>
          <a:p>
            <a:r>
              <a:rPr lang="en-US" dirty="0"/>
              <a:t>This at-rule is useful when using non-ASCII characters in some CSS properties, like content.</a:t>
            </a:r>
          </a:p>
          <a:p>
            <a:r>
              <a:rPr lang="en-US" dirty="0"/>
              <a:t>As there are several ways to define the character encoding of a style sheet, the browser will try the following methods in the following order (and stop as soon as one yields a result) :</a:t>
            </a:r>
          </a:p>
          <a:p>
            <a:r>
              <a:rPr lang="en-US" dirty="0"/>
              <a:t>The value of the Unicode byte-order character placed at the beginning of the file.</a:t>
            </a:r>
          </a:p>
          <a:p>
            <a:r>
              <a:rPr lang="en-US" dirty="0"/>
              <a:t>The value given by the charset attribute of the Content-Type: HTTP header or the equivalent in the protocol used to serve the style sheet.</a:t>
            </a:r>
          </a:p>
          <a:p>
            <a:r>
              <a:rPr lang="en-US" dirty="0"/>
              <a:t>The @charset CSS at-rule.</a:t>
            </a:r>
          </a:p>
          <a:p>
            <a:r>
              <a:rPr lang="en-US" dirty="0"/>
              <a:t>Use the character encoding defined by the referring document: the charset attribute of the &lt;link&gt; element. This method is obsoleted in HTML5 and must not be used.</a:t>
            </a:r>
          </a:p>
          <a:p>
            <a:r>
              <a:rPr lang="en-US" dirty="0"/>
              <a:t>Assume that the document is UTF-8</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119</a:t>
            </a:fld>
            <a:endParaRPr lang="en-US" dirty="0"/>
          </a:p>
        </p:txBody>
      </p:sp>
    </p:spTree>
    <p:extLst>
      <p:ext uri="{BB962C8B-B14F-4D97-AF65-F5344CB8AC3E}">
        <p14:creationId xmlns:p14="http://schemas.microsoft.com/office/powerpoint/2010/main" val="3260020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808FCC-8DDD-4798-B46B-944CFFBD6C5B}" type="slidenum">
              <a:rPr lang="en-US" smtClean="0"/>
              <a:t>132</a:t>
            </a:fld>
            <a:endParaRPr lang="en-US"/>
          </a:p>
        </p:txBody>
      </p:sp>
    </p:spTree>
    <p:extLst>
      <p:ext uri="{BB962C8B-B14F-4D97-AF65-F5344CB8AC3E}">
        <p14:creationId xmlns:p14="http://schemas.microsoft.com/office/powerpoint/2010/main" val="2688739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145</a:t>
            </a:fld>
            <a:endParaRPr lang="en-US" dirty="0"/>
          </a:p>
        </p:txBody>
      </p:sp>
    </p:spTree>
    <p:extLst>
      <p:ext uri="{BB962C8B-B14F-4D97-AF65-F5344CB8AC3E}">
        <p14:creationId xmlns:p14="http://schemas.microsoft.com/office/powerpoint/2010/main" val="2869328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Diagonal starts at top left and right button </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146</a:t>
            </a:fld>
            <a:endParaRPr lang="en-US" dirty="0"/>
          </a:p>
        </p:txBody>
      </p:sp>
    </p:spTree>
    <p:extLst>
      <p:ext uri="{BB962C8B-B14F-4D97-AF65-F5344CB8AC3E}">
        <p14:creationId xmlns:p14="http://schemas.microsoft.com/office/powerpoint/2010/main" val="2119481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a:extLst>
              <a:ext uri="{FF2B5EF4-FFF2-40B4-BE49-F238E27FC236}">
                <a16:creationId xmlns:a16="http://schemas.microsoft.com/office/drawing/2014/main" id="{A158298F-2654-461E-9FB6-F436CEC7141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0419" name="Rectangle 7">
            <a:extLst>
              <a:ext uri="{FF2B5EF4-FFF2-40B4-BE49-F238E27FC236}">
                <a16:creationId xmlns:a16="http://schemas.microsoft.com/office/drawing/2014/main" id="{692D712B-2584-479C-B673-6E7B9A1032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213F39B-AFA0-467F-AC81-0090D4309690}" type="slidenum">
              <a:rPr lang="en-US" altLang="en-US" sz="1200"/>
              <a:pPr eaLnBrk="1" hangingPunct="1"/>
              <a:t>4</a:t>
            </a:fld>
            <a:endParaRPr lang="en-US" altLang="en-US" sz="1200"/>
          </a:p>
        </p:txBody>
      </p:sp>
      <p:sp>
        <p:nvSpPr>
          <p:cNvPr id="60420" name="Rectangle 2">
            <a:extLst>
              <a:ext uri="{FF2B5EF4-FFF2-40B4-BE49-F238E27FC236}">
                <a16:creationId xmlns:a16="http://schemas.microsoft.com/office/drawing/2014/main" id="{7994338C-F6C5-4072-8E4E-EC9691AD3A5F}"/>
              </a:ext>
            </a:extLst>
          </p:cNvPr>
          <p:cNvSpPr>
            <a:spLocks noGrp="1" noRot="1" noChangeAspect="1" noChangeArrowheads="1" noTextEdit="1"/>
          </p:cNvSpPr>
          <p:nvPr>
            <p:ph type="sldImg"/>
          </p:nvPr>
        </p:nvSpPr>
        <p:spPr>
          <a:solidFill>
            <a:srgbClr val="FFFFFF"/>
          </a:solidFill>
          <a:ln/>
        </p:spPr>
      </p:sp>
      <p:sp>
        <p:nvSpPr>
          <p:cNvPr id="60421" name="Rectangle 3">
            <a:extLst>
              <a:ext uri="{FF2B5EF4-FFF2-40B4-BE49-F238E27FC236}">
                <a16:creationId xmlns:a16="http://schemas.microsoft.com/office/drawing/2014/main" id="{9AC0E5E2-5F8F-45FB-B3F1-21E2058A230A}"/>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491594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Radial gradients appears at center.</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148</a:t>
            </a:fld>
            <a:endParaRPr lang="en-US" dirty="0"/>
          </a:p>
        </p:txBody>
      </p:sp>
    </p:spTree>
    <p:extLst>
      <p:ext uri="{BB962C8B-B14F-4D97-AF65-F5344CB8AC3E}">
        <p14:creationId xmlns:p14="http://schemas.microsoft.com/office/powerpoint/2010/main" val="2845819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The text-shadow property adds shadow to text.</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151</a:t>
            </a:fld>
            <a:endParaRPr lang="en-US" dirty="0"/>
          </a:p>
        </p:txBody>
      </p:sp>
    </p:spTree>
    <p:extLst>
      <p:ext uri="{BB962C8B-B14F-4D97-AF65-F5344CB8AC3E}">
        <p14:creationId xmlns:p14="http://schemas.microsoft.com/office/powerpoint/2010/main" val="2369183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The box-shadow property attaches one or more shadows to an element.</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152</a:t>
            </a:fld>
            <a:endParaRPr lang="en-US" dirty="0"/>
          </a:p>
        </p:txBody>
      </p:sp>
    </p:spTree>
    <p:extLst>
      <p:ext uri="{BB962C8B-B14F-4D97-AF65-F5344CB8AC3E}">
        <p14:creationId xmlns:p14="http://schemas.microsoft.com/office/powerpoint/2010/main" val="1921220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156</a:t>
            </a:fld>
            <a:endParaRPr lang="en-US" dirty="0"/>
          </a:p>
        </p:txBody>
      </p:sp>
    </p:spTree>
    <p:extLst>
      <p:ext uri="{BB962C8B-B14F-4D97-AF65-F5344CB8AC3E}">
        <p14:creationId xmlns:p14="http://schemas.microsoft.com/office/powerpoint/2010/main" val="3027252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Box rotation with -20 degrees angle</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165</a:t>
            </a:fld>
            <a:endParaRPr lang="en-US" dirty="0"/>
          </a:p>
        </p:txBody>
      </p:sp>
    </p:spTree>
    <p:extLst>
      <p:ext uri="{BB962C8B-B14F-4D97-AF65-F5344CB8AC3E}">
        <p14:creationId xmlns:p14="http://schemas.microsoft.com/office/powerpoint/2010/main" val="4135812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Box rotation with skew x-axis</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166</a:t>
            </a:fld>
            <a:endParaRPr lang="en-US" dirty="0"/>
          </a:p>
        </p:txBody>
      </p:sp>
    </p:spTree>
    <p:extLst>
      <p:ext uri="{BB962C8B-B14F-4D97-AF65-F5344CB8AC3E}">
        <p14:creationId xmlns:p14="http://schemas.microsoft.com/office/powerpoint/2010/main" val="3590359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Box rotation with skew y-axis.</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167</a:t>
            </a:fld>
            <a:endParaRPr lang="en-US" dirty="0"/>
          </a:p>
        </p:txBody>
      </p:sp>
    </p:spTree>
    <p:extLst>
      <p:ext uri="{BB962C8B-B14F-4D97-AF65-F5344CB8AC3E}">
        <p14:creationId xmlns:p14="http://schemas.microsoft.com/office/powerpoint/2010/main" val="3743020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a:extLst>
              <a:ext uri="{FF2B5EF4-FFF2-40B4-BE49-F238E27FC236}">
                <a16:creationId xmlns:a16="http://schemas.microsoft.com/office/drawing/2014/main" id="{19F8BAB5-C111-4DCB-9424-7CA2C0DEE6F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1443" name="Rectangle 7">
            <a:extLst>
              <a:ext uri="{FF2B5EF4-FFF2-40B4-BE49-F238E27FC236}">
                <a16:creationId xmlns:a16="http://schemas.microsoft.com/office/drawing/2014/main" id="{AA6F3130-F274-43C1-9972-B5897FCD86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5AA03FD-781C-4876-BD58-E514E2396918}" type="slidenum">
              <a:rPr lang="en-US" altLang="en-US" sz="1200"/>
              <a:pPr eaLnBrk="1" hangingPunct="1"/>
              <a:t>5</a:t>
            </a:fld>
            <a:endParaRPr lang="en-US" altLang="en-US" sz="1200"/>
          </a:p>
        </p:txBody>
      </p:sp>
      <p:sp>
        <p:nvSpPr>
          <p:cNvPr id="61444" name="Rectangle 2">
            <a:extLst>
              <a:ext uri="{FF2B5EF4-FFF2-40B4-BE49-F238E27FC236}">
                <a16:creationId xmlns:a16="http://schemas.microsoft.com/office/drawing/2014/main" id="{7E2E86E2-90DB-4233-92AC-346EBC148E3C}"/>
              </a:ext>
            </a:extLst>
          </p:cNvPr>
          <p:cNvSpPr>
            <a:spLocks noGrp="1" noRot="1" noChangeAspect="1" noChangeArrowheads="1" noTextEdit="1"/>
          </p:cNvSpPr>
          <p:nvPr>
            <p:ph type="sldImg"/>
          </p:nvPr>
        </p:nvSpPr>
        <p:spPr>
          <a:solidFill>
            <a:srgbClr val="FFFFFF"/>
          </a:solidFill>
          <a:ln/>
        </p:spPr>
      </p:sp>
      <p:sp>
        <p:nvSpPr>
          <p:cNvPr id="61445" name="Rectangle 3">
            <a:extLst>
              <a:ext uri="{FF2B5EF4-FFF2-40B4-BE49-F238E27FC236}">
                <a16:creationId xmlns:a16="http://schemas.microsoft.com/office/drawing/2014/main" id="{2DE45091-80EF-4700-AF5E-75378E1C02B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49788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a:extLst>
              <a:ext uri="{FF2B5EF4-FFF2-40B4-BE49-F238E27FC236}">
                <a16:creationId xmlns:a16="http://schemas.microsoft.com/office/drawing/2014/main" id="{9B72FBC6-1429-4BEF-B394-837F2075CA7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2467" name="Rectangle 7">
            <a:extLst>
              <a:ext uri="{FF2B5EF4-FFF2-40B4-BE49-F238E27FC236}">
                <a16:creationId xmlns:a16="http://schemas.microsoft.com/office/drawing/2014/main" id="{CB9CC28F-82E3-44F0-9E3E-FE5AC98B75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8A9D8F6-0949-4638-8704-1B25DC0E9369}" type="slidenum">
              <a:rPr lang="en-US" altLang="en-US" sz="1200"/>
              <a:pPr eaLnBrk="1" hangingPunct="1"/>
              <a:t>6</a:t>
            </a:fld>
            <a:endParaRPr lang="en-US" altLang="en-US" sz="1200"/>
          </a:p>
        </p:txBody>
      </p:sp>
      <p:sp>
        <p:nvSpPr>
          <p:cNvPr id="62468" name="Rectangle 2">
            <a:extLst>
              <a:ext uri="{FF2B5EF4-FFF2-40B4-BE49-F238E27FC236}">
                <a16:creationId xmlns:a16="http://schemas.microsoft.com/office/drawing/2014/main" id="{3AA189E7-105D-4CFB-B54F-EBD2D008EFA1}"/>
              </a:ext>
            </a:extLst>
          </p:cNvPr>
          <p:cNvSpPr>
            <a:spLocks noGrp="1" noRot="1" noChangeAspect="1" noChangeArrowheads="1" noTextEdit="1"/>
          </p:cNvSpPr>
          <p:nvPr>
            <p:ph type="sldImg"/>
          </p:nvPr>
        </p:nvSpPr>
        <p:spPr>
          <a:solidFill>
            <a:srgbClr val="FFFFFF"/>
          </a:solidFill>
          <a:ln/>
        </p:spPr>
      </p:sp>
      <p:sp>
        <p:nvSpPr>
          <p:cNvPr id="17411" name="Rectangle 3">
            <a:extLst>
              <a:ext uri="{FF2B5EF4-FFF2-40B4-BE49-F238E27FC236}">
                <a16:creationId xmlns:a16="http://schemas.microsoft.com/office/drawing/2014/main" id="{A4B3BE82-1561-49C1-91EF-B0D5C83E6CA8}"/>
              </a:ext>
            </a:extLst>
          </p:cNvPr>
          <p:cNvSpPr>
            <a:spLocks noGrp="1" noChangeArrowheads="1"/>
          </p:cNvSpPr>
          <p:nvPr>
            <p:ph type="body" idx="1"/>
          </p:nvPr>
        </p:nvSpPr>
        <p:spPr>
          <a:solidFill>
            <a:srgbClr val="FFFFFF"/>
          </a:solidFill>
          <a:ln>
            <a:solidFill>
              <a:srgbClr val="000000"/>
            </a:solidFill>
          </a:ln>
        </p:spPr>
        <p:txBody>
          <a:bodyPr/>
          <a:lstStyle/>
          <a:p>
            <a:pPr eaLnBrk="1" hangingPunct="1">
              <a:defRPr/>
            </a:pPr>
            <a:endParaRPr lang="en-US" sz="1050" dirty="0"/>
          </a:p>
        </p:txBody>
      </p:sp>
    </p:spTree>
    <p:extLst>
      <p:ext uri="{BB962C8B-B14F-4D97-AF65-F5344CB8AC3E}">
        <p14:creationId xmlns:p14="http://schemas.microsoft.com/office/powerpoint/2010/main" val="2926908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a:extLst>
              <a:ext uri="{FF2B5EF4-FFF2-40B4-BE49-F238E27FC236}">
                <a16:creationId xmlns:a16="http://schemas.microsoft.com/office/drawing/2014/main" id="{2FA55334-622E-4019-8F1E-20128A037BE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76803" name="Rectangle 7">
            <a:extLst>
              <a:ext uri="{FF2B5EF4-FFF2-40B4-BE49-F238E27FC236}">
                <a16:creationId xmlns:a16="http://schemas.microsoft.com/office/drawing/2014/main" id="{C47393DF-7618-4043-B862-394B0B6FE9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C22CB52-CCD4-47A8-A424-4CC019EFA277}" type="slidenum">
              <a:rPr lang="en-US" altLang="en-US" sz="1200"/>
              <a:pPr eaLnBrk="1" hangingPunct="1"/>
              <a:t>7</a:t>
            </a:fld>
            <a:endParaRPr lang="en-US" altLang="en-US" sz="1200"/>
          </a:p>
        </p:txBody>
      </p:sp>
      <p:sp>
        <p:nvSpPr>
          <p:cNvPr id="76804" name="Rectangle 2">
            <a:extLst>
              <a:ext uri="{FF2B5EF4-FFF2-40B4-BE49-F238E27FC236}">
                <a16:creationId xmlns:a16="http://schemas.microsoft.com/office/drawing/2014/main" id="{8325D720-F33B-4CD8-9F82-FD1548D07B83}"/>
              </a:ext>
            </a:extLst>
          </p:cNvPr>
          <p:cNvSpPr>
            <a:spLocks noGrp="1" noRot="1" noChangeAspect="1" noChangeArrowheads="1" noTextEdit="1"/>
          </p:cNvSpPr>
          <p:nvPr>
            <p:ph type="sldImg"/>
          </p:nvPr>
        </p:nvSpPr>
        <p:spPr>
          <a:solidFill>
            <a:srgbClr val="FFFFFF"/>
          </a:solidFill>
          <a:ln/>
        </p:spPr>
      </p:sp>
      <p:sp>
        <p:nvSpPr>
          <p:cNvPr id="76805" name="Rectangle 3">
            <a:extLst>
              <a:ext uri="{FF2B5EF4-FFF2-40B4-BE49-F238E27FC236}">
                <a16:creationId xmlns:a16="http://schemas.microsoft.com/office/drawing/2014/main" id="{0581FDE4-A9D0-4ECC-9621-1760871CFA9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77328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a:extLst>
              <a:ext uri="{FF2B5EF4-FFF2-40B4-BE49-F238E27FC236}">
                <a16:creationId xmlns:a16="http://schemas.microsoft.com/office/drawing/2014/main" id="{D9042BA4-1D89-4B58-951C-0A8FCFD26CE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4515" name="Rectangle 7">
            <a:extLst>
              <a:ext uri="{FF2B5EF4-FFF2-40B4-BE49-F238E27FC236}">
                <a16:creationId xmlns:a16="http://schemas.microsoft.com/office/drawing/2014/main" id="{0A389C1B-E311-4D51-854C-748D4FF2D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91770B-8AD0-43BB-8FFF-D576598DEE43}" type="slidenum">
              <a:rPr lang="en-US" altLang="en-US" sz="1200"/>
              <a:pPr eaLnBrk="1" hangingPunct="1"/>
              <a:t>8</a:t>
            </a:fld>
            <a:endParaRPr lang="en-US" altLang="en-US" sz="1200"/>
          </a:p>
        </p:txBody>
      </p:sp>
      <p:sp>
        <p:nvSpPr>
          <p:cNvPr id="64516" name="Rectangle 2">
            <a:extLst>
              <a:ext uri="{FF2B5EF4-FFF2-40B4-BE49-F238E27FC236}">
                <a16:creationId xmlns:a16="http://schemas.microsoft.com/office/drawing/2014/main" id="{7B3C5A64-43E6-45E6-A357-C3B1B7DF58A2}"/>
              </a:ext>
            </a:extLst>
          </p:cNvPr>
          <p:cNvSpPr>
            <a:spLocks noGrp="1" noRot="1" noChangeAspect="1" noChangeArrowheads="1" noTextEdit="1"/>
          </p:cNvSpPr>
          <p:nvPr>
            <p:ph type="sldImg"/>
          </p:nvPr>
        </p:nvSpPr>
        <p:spPr>
          <a:solidFill>
            <a:srgbClr val="FFFFFF"/>
          </a:solidFill>
          <a:ln/>
        </p:spPr>
      </p:sp>
      <p:sp>
        <p:nvSpPr>
          <p:cNvPr id="64517" name="Rectangle 3">
            <a:extLst>
              <a:ext uri="{FF2B5EF4-FFF2-40B4-BE49-F238E27FC236}">
                <a16:creationId xmlns:a16="http://schemas.microsoft.com/office/drawing/2014/main" id="{F3D69D16-5703-4976-8DE2-62D671DBBD71}"/>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extLst>
      <p:ext uri="{BB962C8B-B14F-4D97-AF65-F5344CB8AC3E}">
        <p14:creationId xmlns:p14="http://schemas.microsoft.com/office/powerpoint/2010/main" val="1490501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table is a selector and border is a property and given value </a:t>
            </a:r>
            <a:r>
              <a:rPr lang="en-US" i="1" dirty="0"/>
              <a:t>1px solid #C00</a:t>
            </a:r>
            <a:r>
              <a:rPr lang="en-US" dirty="0"/>
              <a:t> is the value of that property</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10</a:t>
            </a:fld>
            <a:endParaRPr lang="en-US" dirty="0"/>
          </a:p>
        </p:txBody>
      </p:sp>
    </p:spTree>
    <p:extLst>
      <p:ext uri="{BB962C8B-B14F-4D97-AF65-F5344CB8AC3E}">
        <p14:creationId xmlns:p14="http://schemas.microsoft.com/office/powerpoint/2010/main" val="2866035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a:extLst>
              <a:ext uri="{FF2B5EF4-FFF2-40B4-BE49-F238E27FC236}">
                <a16:creationId xmlns:a16="http://schemas.microsoft.com/office/drawing/2014/main" id="{4F8A6F59-4049-45C1-9D29-265CF79AA64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8611" name="Rectangle 7">
            <a:extLst>
              <a:ext uri="{FF2B5EF4-FFF2-40B4-BE49-F238E27FC236}">
                <a16:creationId xmlns:a16="http://schemas.microsoft.com/office/drawing/2014/main" id="{10C03562-E417-4443-BC30-F83690F947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F00CC04-AC63-4FC9-A176-D7ECA44F758E}" type="slidenum">
              <a:rPr lang="en-US" altLang="en-US" sz="1200"/>
              <a:pPr eaLnBrk="1" hangingPunct="1"/>
              <a:t>24</a:t>
            </a:fld>
            <a:endParaRPr lang="en-US" altLang="en-US" sz="1200"/>
          </a:p>
        </p:txBody>
      </p:sp>
      <p:sp>
        <p:nvSpPr>
          <p:cNvPr id="68612" name="Rectangle 2">
            <a:extLst>
              <a:ext uri="{FF2B5EF4-FFF2-40B4-BE49-F238E27FC236}">
                <a16:creationId xmlns:a16="http://schemas.microsoft.com/office/drawing/2014/main" id="{EB2B2D2C-6B68-41CA-AB92-A13806E83780}"/>
              </a:ext>
            </a:extLst>
          </p:cNvPr>
          <p:cNvSpPr>
            <a:spLocks noGrp="1" noRot="1" noChangeAspect="1" noChangeArrowheads="1" noTextEdit="1"/>
          </p:cNvSpPr>
          <p:nvPr>
            <p:ph type="sldImg"/>
          </p:nvPr>
        </p:nvSpPr>
        <p:spPr>
          <a:solidFill>
            <a:srgbClr val="FFFFFF"/>
          </a:solidFill>
          <a:ln/>
        </p:spPr>
      </p:sp>
      <p:sp>
        <p:nvSpPr>
          <p:cNvPr id="68613" name="Rectangle 3">
            <a:extLst>
              <a:ext uri="{FF2B5EF4-FFF2-40B4-BE49-F238E27FC236}">
                <a16:creationId xmlns:a16="http://schemas.microsoft.com/office/drawing/2014/main" id="{4D08EDA3-AC84-4B4D-B4DC-4623F9FBB003}"/>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z="900"/>
          </a:p>
        </p:txBody>
      </p:sp>
    </p:spTree>
    <p:extLst>
      <p:ext uri="{BB962C8B-B14F-4D97-AF65-F5344CB8AC3E}">
        <p14:creationId xmlns:p14="http://schemas.microsoft.com/office/powerpoint/2010/main" val="262173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a:extLst>
              <a:ext uri="{FF2B5EF4-FFF2-40B4-BE49-F238E27FC236}">
                <a16:creationId xmlns:a16="http://schemas.microsoft.com/office/drawing/2014/main" id="{450E7079-1FB9-494A-B64E-63025381008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Cascading Style Sheets: Pixel-Level Control with HTML Ease</a:t>
            </a:r>
          </a:p>
        </p:txBody>
      </p:sp>
      <p:sp>
        <p:nvSpPr>
          <p:cNvPr id="69635" name="Rectangle 7">
            <a:extLst>
              <a:ext uri="{FF2B5EF4-FFF2-40B4-BE49-F238E27FC236}">
                <a16:creationId xmlns:a16="http://schemas.microsoft.com/office/drawing/2014/main" id="{3C1B2E13-0318-456E-A501-AA8A521323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15BE3D-1DFD-420B-A7BD-BA73387E874C}" type="slidenum">
              <a:rPr lang="en-US" altLang="en-US" sz="1200"/>
              <a:pPr eaLnBrk="1" hangingPunct="1"/>
              <a:t>25</a:t>
            </a:fld>
            <a:endParaRPr lang="en-US" altLang="en-US" sz="1200"/>
          </a:p>
        </p:txBody>
      </p:sp>
      <p:sp>
        <p:nvSpPr>
          <p:cNvPr id="69636" name="Rectangle 2">
            <a:extLst>
              <a:ext uri="{FF2B5EF4-FFF2-40B4-BE49-F238E27FC236}">
                <a16:creationId xmlns:a16="http://schemas.microsoft.com/office/drawing/2014/main" id="{8D0668D4-556E-41B2-BB81-CFA711BFF836}"/>
              </a:ext>
            </a:extLst>
          </p:cNvPr>
          <p:cNvSpPr>
            <a:spLocks noGrp="1" noRot="1" noChangeAspect="1" noChangeArrowheads="1" noTextEdit="1"/>
          </p:cNvSpPr>
          <p:nvPr>
            <p:ph type="sldImg"/>
          </p:nvPr>
        </p:nvSpPr>
        <p:spPr>
          <a:solidFill>
            <a:srgbClr val="FFFFFF"/>
          </a:solidFill>
          <a:ln/>
        </p:spPr>
      </p:sp>
      <p:sp>
        <p:nvSpPr>
          <p:cNvPr id="69637" name="Rectangle 3">
            <a:extLst>
              <a:ext uri="{FF2B5EF4-FFF2-40B4-BE49-F238E27FC236}">
                <a16:creationId xmlns:a16="http://schemas.microsoft.com/office/drawing/2014/main" id="{CA11C607-8A11-4058-9BE1-3300D84B7C8A}"/>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z="900"/>
          </a:p>
        </p:txBody>
      </p:sp>
    </p:spTree>
    <p:extLst>
      <p:ext uri="{BB962C8B-B14F-4D97-AF65-F5344CB8AC3E}">
        <p14:creationId xmlns:p14="http://schemas.microsoft.com/office/powerpoint/2010/main" val="2542417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8/4/2017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8/4/2017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8/4/2017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8/4/2017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8/4/2017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8/4/2017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8/4/2017</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8/4/2017</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8/4/2017</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8/4/2017</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8/4/2017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8/4/2017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8/4/2017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8/4/2017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8/4/2017</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8/4/2017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8/4/2017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8/4/2017</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8/4/2017</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8/4/2017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8/4/2017</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8/4/2017</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8/4/2017</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slideLayout" Target="../slideLayouts/slideLayout3.xml"/><Relationship Id="rId4" Type="http://schemas.openxmlformats.org/officeDocument/2006/relationships/image" Target="../media/image114.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image" Target="../media/image126.emf"/><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tags" Target="../tags/tag3.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2.sv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F538-EE50-4822-926C-3FB2D51CDA06}"/>
              </a:ext>
            </a:extLst>
          </p:cNvPr>
          <p:cNvSpPr>
            <a:spLocks noGrp="1"/>
          </p:cNvSpPr>
          <p:nvPr>
            <p:ph type="title"/>
          </p:nvPr>
        </p:nvSpPr>
        <p:spPr>
          <a:xfrm>
            <a:off x="379418" y="0"/>
            <a:ext cx="11125199" cy="889000"/>
          </a:xfrm>
        </p:spPr>
        <p:txBody>
          <a:bodyPr/>
          <a:lstStyle/>
          <a:p>
            <a:r>
              <a:rPr lang="en-US" dirty="0"/>
              <a:t>CSS Syntax</a:t>
            </a:r>
          </a:p>
        </p:txBody>
      </p:sp>
      <p:sp>
        <p:nvSpPr>
          <p:cNvPr id="3" name="Content Placeholder 2">
            <a:extLst>
              <a:ext uri="{FF2B5EF4-FFF2-40B4-BE49-F238E27FC236}">
                <a16:creationId xmlns:a16="http://schemas.microsoft.com/office/drawing/2014/main" id="{44A155A8-9F3F-4D3E-8031-2163789E6130}"/>
              </a:ext>
            </a:extLst>
          </p:cNvPr>
          <p:cNvSpPr>
            <a:spLocks noGrp="1"/>
          </p:cNvSpPr>
          <p:nvPr>
            <p:ph idx="1"/>
          </p:nvPr>
        </p:nvSpPr>
        <p:spPr>
          <a:xfrm>
            <a:off x="500677" y="1060704"/>
            <a:ext cx="11126522" cy="4419600"/>
          </a:xfrm>
        </p:spPr>
        <p:txBody>
          <a:bodyPr/>
          <a:lstStyle/>
          <a:p>
            <a:pPr marL="0" indent="0">
              <a:buNone/>
            </a:pPr>
            <a:r>
              <a:rPr lang="en-US" dirty="0"/>
              <a:t>A CSS comprises of style rules that are interpreted by the browser and then applied to the corresponding elements in document. A style rule is made of three parts</a:t>
            </a:r>
          </a:p>
          <a:p>
            <a:pPr lvl="1"/>
            <a:r>
              <a:rPr lang="en-US" b="1" dirty="0"/>
              <a:t>Selector − </a:t>
            </a:r>
            <a:r>
              <a:rPr lang="en-US" dirty="0"/>
              <a:t>A selector is an HTML tag at which a style will be applied. This could be any tag like &lt;h1&gt; or &lt;table&gt; etc.</a:t>
            </a:r>
          </a:p>
          <a:p>
            <a:pPr lvl="1"/>
            <a:r>
              <a:rPr lang="en-US" b="1" dirty="0"/>
              <a:t>Property - </a:t>
            </a:r>
            <a:r>
              <a:rPr lang="en-US" dirty="0"/>
              <a:t>A property is a type of attribute of HTML tag. Put simply, all the HTML attributes are converted into CSS properties. They could be color, border etc.</a:t>
            </a:r>
          </a:p>
          <a:p>
            <a:pPr lvl="1"/>
            <a:r>
              <a:rPr lang="en-US" b="1" dirty="0"/>
              <a:t>Value - </a:t>
            </a:r>
            <a:r>
              <a:rPr lang="en-US" dirty="0"/>
              <a:t>Values are assigned to properties. For example, color property can have value either red or #F1F1F1 etc.</a:t>
            </a:r>
          </a:p>
          <a:p>
            <a:pPr marL="274308" lvl="1" indent="0">
              <a:buNone/>
            </a:pPr>
            <a:r>
              <a:rPr lang="en-US" b="1" dirty="0"/>
              <a:t>Syntax:</a:t>
            </a:r>
          </a:p>
          <a:p>
            <a:pPr marL="274308" lvl="1" indent="0">
              <a:buNone/>
            </a:pPr>
            <a:r>
              <a:rPr lang="en-US" dirty="0"/>
              <a:t>selector { property: value }</a:t>
            </a:r>
          </a:p>
          <a:p>
            <a:pPr marL="274308" lvl="1" indent="0">
              <a:buNone/>
            </a:pPr>
            <a:r>
              <a:rPr lang="en-US" b="1" dirty="0"/>
              <a:t>Example:</a:t>
            </a:r>
          </a:p>
          <a:p>
            <a:pPr marL="274308" lvl="1" indent="0">
              <a:buNone/>
            </a:pPr>
            <a:r>
              <a:rPr lang="en-US" dirty="0"/>
              <a:t>table{ border :1px solid #C00; }</a:t>
            </a:r>
          </a:p>
        </p:txBody>
      </p:sp>
      <p:sp>
        <p:nvSpPr>
          <p:cNvPr id="4" name="Slide Number Placeholder 3">
            <a:extLst>
              <a:ext uri="{FF2B5EF4-FFF2-40B4-BE49-F238E27FC236}">
                <a16:creationId xmlns:a16="http://schemas.microsoft.com/office/drawing/2014/main" id="{8AB94E48-869F-45FE-897A-46E70A023190}"/>
              </a:ext>
            </a:extLst>
          </p:cNvPr>
          <p:cNvSpPr>
            <a:spLocks noGrp="1"/>
          </p:cNvSpPr>
          <p:nvPr>
            <p:ph type="sldNum" sz="quarter" idx="12"/>
          </p:nvPr>
        </p:nvSpPr>
        <p:spPr/>
        <p:txBody>
          <a:bodyPr/>
          <a:lstStyle/>
          <a:p>
            <a:fld id="{C51EAA63-D034-42AE-91FA-B13B9518C7BE}" type="slidenum">
              <a:rPr lang="en-US" smtClean="0"/>
              <a:pPr/>
              <a:t>10</a:t>
            </a:fld>
            <a:endParaRPr lang="en-US" dirty="0"/>
          </a:p>
        </p:txBody>
      </p:sp>
    </p:spTree>
    <p:extLst>
      <p:ext uri="{BB962C8B-B14F-4D97-AF65-F5344CB8AC3E}">
        <p14:creationId xmlns:p14="http://schemas.microsoft.com/office/powerpoint/2010/main" val="419787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E898-3709-4551-AF5A-233EAD07C101}"/>
              </a:ext>
            </a:extLst>
          </p:cNvPr>
          <p:cNvSpPr>
            <a:spLocks noGrp="1"/>
          </p:cNvSpPr>
          <p:nvPr>
            <p:ph type="title"/>
          </p:nvPr>
        </p:nvSpPr>
        <p:spPr/>
        <p:txBody>
          <a:bodyPr/>
          <a:lstStyle/>
          <a:p>
            <a:r>
              <a:rPr lang="en-US" dirty="0"/>
              <a:t>Absolute Positioning</a:t>
            </a:r>
          </a:p>
        </p:txBody>
      </p:sp>
      <p:sp>
        <p:nvSpPr>
          <p:cNvPr id="3" name="Content Placeholder 2">
            <a:extLst>
              <a:ext uri="{FF2B5EF4-FFF2-40B4-BE49-F238E27FC236}">
                <a16:creationId xmlns:a16="http://schemas.microsoft.com/office/drawing/2014/main" id="{99C3DD7E-97ED-43CD-B9C8-5BCCEA94AC04}"/>
              </a:ext>
            </a:extLst>
          </p:cNvPr>
          <p:cNvSpPr>
            <a:spLocks noGrp="1"/>
          </p:cNvSpPr>
          <p:nvPr>
            <p:ph idx="1"/>
          </p:nvPr>
        </p:nvSpPr>
        <p:spPr/>
        <p:txBody>
          <a:bodyPr/>
          <a:lstStyle/>
          <a:p>
            <a:r>
              <a:rPr lang="en-US" dirty="0"/>
              <a:t>An element with position: absolute is positioned at the specified coordinates relative to your screen top-left corner.</a:t>
            </a:r>
          </a:p>
          <a:p>
            <a:r>
              <a:rPr lang="en-US" dirty="0"/>
              <a:t>You can use two values top and left along with the position property to move an HTML element anywhere in the HTML document.</a:t>
            </a:r>
          </a:p>
          <a:p>
            <a:pPr lvl="1"/>
            <a:r>
              <a:rPr lang="en-US" dirty="0"/>
              <a:t>Move Left - Use a negative value for left.</a:t>
            </a:r>
          </a:p>
          <a:p>
            <a:pPr lvl="1"/>
            <a:r>
              <a:rPr lang="en-US" dirty="0"/>
              <a:t>Move Right - Use a positive value for left.</a:t>
            </a:r>
          </a:p>
          <a:p>
            <a:pPr lvl="1"/>
            <a:r>
              <a:rPr lang="en-US" dirty="0"/>
              <a:t>Move Up - Use a negative value for top.</a:t>
            </a:r>
          </a:p>
          <a:p>
            <a:pPr lvl="1"/>
            <a:r>
              <a:rPr lang="en-US" dirty="0"/>
              <a:t>Move Down - Use a positive value for top.</a:t>
            </a:r>
          </a:p>
          <a:p>
            <a:endParaRPr lang="en-US" dirty="0"/>
          </a:p>
          <a:p>
            <a:r>
              <a:rPr lang="en-US" dirty="0">
                <a:solidFill>
                  <a:srgbClr val="FF0000"/>
                </a:solidFill>
              </a:rPr>
              <a:t>NOTE − You can use bottom or right values as well in the same way as top and left.</a:t>
            </a:r>
          </a:p>
        </p:txBody>
      </p:sp>
      <p:sp>
        <p:nvSpPr>
          <p:cNvPr id="4" name="Slide Number Placeholder 3">
            <a:extLst>
              <a:ext uri="{FF2B5EF4-FFF2-40B4-BE49-F238E27FC236}">
                <a16:creationId xmlns:a16="http://schemas.microsoft.com/office/drawing/2014/main" id="{9D949389-FABE-4A7C-A990-B3D15FA68B69}"/>
              </a:ext>
            </a:extLst>
          </p:cNvPr>
          <p:cNvSpPr>
            <a:spLocks noGrp="1"/>
          </p:cNvSpPr>
          <p:nvPr>
            <p:ph type="sldNum" sz="quarter" idx="12"/>
          </p:nvPr>
        </p:nvSpPr>
        <p:spPr/>
        <p:txBody>
          <a:bodyPr/>
          <a:lstStyle/>
          <a:p>
            <a:fld id="{C51EAA63-D034-42AE-91FA-B13B9518C7BE}" type="slidenum">
              <a:rPr lang="en-US" smtClean="0"/>
              <a:pPr/>
              <a:t>100</a:t>
            </a:fld>
            <a:endParaRPr lang="en-US" dirty="0"/>
          </a:p>
        </p:txBody>
      </p:sp>
    </p:spTree>
    <p:extLst>
      <p:ext uri="{BB962C8B-B14F-4D97-AF65-F5344CB8AC3E}">
        <p14:creationId xmlns:p14="http://schemas.microsoft.com/office/powerpoint/2010/main" val="318708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45AB-274C-4914-9C94-7B935E419AAF}"/>
              </a:ext>
            </a:extLst>
          </p:cNvPr>
          <p:cNvSpPr>
            <a:spLocks noGrp="1"/>
          </p:cNvSpPr>
          <p:nvPr>
            <p:ph type="title"/>
          </p:nvPr>
        </p:nvSpPr>
        <p:spPr/>
        <p:txBody>
          <a:bodyPr/>
          <a:lstStyle/>
          <a:p>
            <a:r>
              <a:rPr lang="en-US" dirty="0"/>
              <a:t>Absolute Positioning</a:t>
            </a:r>
          </a:p>
        </p:txBody>
      </p:sp>
      <p:pic>
        <p:nvPicPr>
          <p:cNvPr id="6" name="Content Placeholder 5">
            <a:extLst>
              <a:ext uri="{FF2B5EF4-FFF2-40B4-BE49-F238E27FC236}">
                <a16:creationId xmlns:a16="http://schemas.microsoft.com/office/drawing/2014/main" id="{E1A2CA44-B6B1-4145-97C0-5F2BD1515B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39114"/>
            <a:ext cx="9253866" cy="2817390"/>
          </a:xfrm>
        </p:spPr>
      </p:pic>
      <p:sp>
        <p:nvSpPr>
          <p:cNvPr id="4" name="Slide Number Placeholder 3">
            <a:extLst>
              <a:ext uri="{FF2B5EF4-FFF2-40B4-BE49-F238E27FC236}">
                <a16:creationId xmlns:a16="http://schemas.microsoft.com/office/drawing/2014/main" id="{6632EAAD-BAE6-4113-B7F4-05EB849B3A0D}"/>
              </a:ext>
            </a:extLst>
          </p:cNvPr>
          <p:cNvSpPr>
            <a:spLocks noGrp="1"/>
          </p:cNvSpPr>
          <p:nvPr>
            <p:ph type="sldNum" sz="quarter" idx="12"/>
          </p:nvPr>
        </p:nvSpPr>
        <p:spPr/>
        <p:txBody>
          <a:bodyPr/>
          <a:lstStyle/>
          <a:p>
            <a:fld id="{C51EAA63-D034-42AE-91FA-B13B9518C7BE}" type="slidenum">
              <a:rPr lang="en-US" smtClean="0"/>
              <a:pPr/>
              <a:t>101</a:t>
            </a:fld>
            <a:endParaRPr lang="en-US" dirty="0"/>
          </a:p>
        </p:txBody>
      </p:sp>
      <p:pic>
        <p:nvPicPr>
          <p:cNvPr id="8" name="Picture 7">
            <a:extLst>
              <a:ext uri="{FF2B5EF4-FFF2-40B4-BE49-F238E27FC236}">
                <a16:creationId xmlns:a16="http://schemas.microsoft.com/office/drawing/2014/main" id="{4EC5C1E6-1334-48AB-AEAE-9439D86F4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80" y="4784027"/>
            <a:ext cx="11512638" cy="883378"/>
          </a:xfrm>
          <a:prstGeom prst="rect">
            <a:avLst/>
          </a:prstGeom>
        </p:spPr>
      </p:pic>
    </p:spTree>
    <p:extLst>
      <p:ext uri="{BB962C8B-B14F-4D97-AF65-F5344CB8AC3E}">
        <p14:creationId xmlns:p14="http://schemas.microsoft.com/office/powerpoint/2010/main" val="223858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253A-4DB9-47F8-9060-1D891F5183FA}"/>
              </a:ext>
            </a:extLst>
          </p:cNvPr>
          <p:cNvSpPr>
            <a:spLocks noGrp="1"/>
          </p:cNvSpPr>
          <p:nvPr>
            <p:ph type="title"/>
          </p:nvPr>
        </p:nvSpPr>
        <p:spPr>
          <a:xfrm>
            <a:off x="531818" y="22354"/>
            <a:ext cx="11125199" cy="889000"/>
          </a:xfrm>
        </p:spPr>
        <p:txBody>
          <a:bodyPr/>
          <a:lstStyle/>
          <a:p>
            <a:r>
              <a:rPr lang="en-US" dirty="0"/>
              <a:t>Fixed Positioning</a:t>
            </a:r>
          </a:p>
        </p:txBody>
      </p:sp>
      <p:sp>
        <p:nvSpPr>
          <p:cNvPr id="3" name="Content Placeholder 2">
            <a:extLst>
              <a:ext uri="{FF2B5EF4-FFF2-40B4-BE49-F238E27FC236}">
                <a16:creationId xmlns:a16="http://schemas.microsoft.com/office/drawing/2014/main" id="{41A1CDB2-B893-4EBE-83C3-EBC74139C254}"/>
              </a:ext>
            </a:extLst>
          </p:cNvPr>
          <p:cNvSpPr>
            <a:spLocks noGrp="1"/>
          </p:cNvSpPr>
          <p:nvPr>
            <p:ph idx="1"/>
          </p:nvPr>
        </p:nvSpPr>
        <p:spPr>
          <a:xfrm>
            <a:off x="530495" y="959481"/>
            <a:ext cx="11126522" cy="4419600"/>
          </a:xfrm>
        </p:spPr>
        <p:txBody>
          <a:bodyPr/>
          <a:lstStyle/>
          <a:p>
            <a:r>
              <a:rPr lang="en-US" dirty="0"/>
              <a:t>Fixed positioning allows you to fix the position of an element to a particular spot on the page, regardless of scrolling. Specified coordinates will be relative to the browser window.</a:t>
            </a:r>
          </a:p>
          <a:p>
            <a:r>
              <a:rPr lang="en-US" dirty="0"/>
              <a:t>You can use two values top and left along with the position property to move an HTML element anywhere in the HTML document.</a:t>
            </a:r>
          </a:p>
          <a:p>
            <a:pPr lvl="1"/>
            <a:r>
              <a:rPr lang="en-US" dirty="0"/>
              <a:t>Move Left - Use a negative value for left.</a:t>
            </a:r>
          </a:p>
          <a:p>
            <a:pPr lvl="1"/>
            <a:r>
              <a:rPr lang="en-US" dirty="0"/>
              <a:t>Move Right - Use a positive value for left.</a:t>
            </a:r>
          </a:p>
          <a:p>
            <a:pPr lvl="1"/>
            <a:r>
              <a:rPr lang="en-US" dirty="0"/>
              <a:t>Move Up - Use a negative value for top.</a:t>
            </a:r>
          </a:p>
          <a:p>
            <a:pPr lvl="1"/>
            <a:r>
              <a:rPr lang="en-US" dirty="0"/>
              <a:t>Move Down - Use a positive value for top.</a:t>
            </a:r>
          </a:p>
          <a:p>
            <a:endParaRPr lang="en-US" dirty="0"/>
          </a:p>
          <a:p>
            <a:r>
              <a:rPr lang="en-US" dirty="0"/>
              <a:t>NOTE − You can use bottom or right values as well in the same way as top and left.</a:t>
            </a:r>
          </a:p>
        </p:txBody>
      </p:sp>
      <p:sp>
        <p:nvSpPr>
          <p:cNvPr id="4" name="Slide Number Placeholder 3">
            <a:extLst>
              <a:ext uri="{FF2B5EF4-FFF2-40B4-BE49-F238E27FC236}">
                <a16:creationId xmlns:a16="http://schemas.microsoft.com/office/drawing/2014/main" id="{4A64D96D-8A7D-4F64-A02B-25AED259EC71}"/>
              </a:ext>
            </a:extLst>
          </p:cNvPr>
          <p:cNvSpPr>
            <a:spLocks noGrp="1"/>
          </p:cNvSpPr>
          <p:nvPr>
            <p:ph type="sldNum" sz="quarter" idx="12"/>
          </p:nvPr>
        </p:nvSpPr>
        <p:spPr/>
        <p:txBody>
          <a:bodyPr/>
          <a:lstStyle/>
          <a:p>
            <a:fld id="{C51EAA63-D034-42AE-91FA-B13B9518C7BE}" type="slidenum">
              <a:rPr lang="en-US" smtClean="0"/>
              <a:pPr/>
              <a:t>102</a:t>
            </a:fld>
            <a:endParaRPr lang="en-US" dirty="0"/>
          </a:p>
        </p:txBody>
      </p:sp>
    </p:spTree>
    <p:extLst>
      <p:ext uri="{BB962C8B-B14F-4D97-AF65-F5344CB8AC3E}">
        <p14:creationId xmlns:p14="http://schemas.microsoft.com/office/powerpoint/2010/main" val="216300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E5C6-6952-494B-8132-9B7AE7E7316C}"/>
              </a:ext>
            </a:extLst>
          </p:cNvPr>
          <p:cNvSpPr>
            <a:spLocks noGrp="1"/>
          </p:cNvSpPr>
          <p:nvPr>
            <p:ph type="title"/>
          </p:nvPr>
        </p:nvSpPr>
        <p:spPr/>
        <p:txBody>
          <a:bodyPr/>
          <a:lstStyle/>
          <a:p>
            <a:r>
              <a:rPr lang="en-US" dirty="0"/>
              <a:t>Fixed Position</a:t>
            </a:r>
          </a:p>
        </p:txBody>
      </p:sp>
      <p:pic>
        <p:nvPicPr>
          <p:cNvPr id="6" name="Content Placeholder 5">
            <a:extLst>
              <a:ext uri="{FF2B5EF4-FFF2-40B4-BE49-F238E27FC236}">
                <a16:creationId xmlns:a16="http://schemas.microsoft.com/office/drawing/2014/main" id="{B8C3970F-49E7-418A-9C08-3650D0B396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99777"/>
            <a:ext cx="9395080" cy="2879718"/>
          </a:xfrm>
        </p:spPr>
      </p:pic>
      <p:sp>
        <p:nvSpPr>
          <p:cNvPr id="4" name="Slide Number Placeholder 3">
            <a:extLst>
              <a:ext uri="{FF2B5EF4-FFF2-40B4-BE49-F238E27FC236}">
                <a16:creationId xmlns:a16="http://schemas.microsoft.com/office/drawing/2014/main" id="{93F18161-F881-4593-8958-4B62416DB801}"/>
              </a:ext>
            </a:extLst>
          </p:cNvPr>
          <p:cNvSpPr>
            <a:spLocks noGrp="1"/>
          </p:cNvSpPr>
          <p:nvPr>
            <p:ph type="sldNum" sz="quarter" idx="12"/>
          </p:nvPr>
        </p:nvSpPr>
        <p:spPr/>
        <p:txBody>
          <a:bodyPr/>
          <a:lstStyle/>
          <a:p>
            <a:fld id="{C51EAA63-D034-42AE-91FA-B13B9518C7BE}" type="slidenum">
              <a:rPr lang="en-US" smtClean="0"/>
              <a:pPr/>
              <a:t>103</a:t>
            </a:fld>
            <a:endParaRPr lang="en-US" dirty="0"/>
          </a:p>
        </p:txBody>
      </p:sp>
      <p:pic>
        <p:nvPicPr>
          <p:cNvPr id="8" name="Picture 7">
            <a:extLst>
              <a:ext uri="{FF2B5EF4-FFF2-40B4-BE49-F238E27FC236}">
                <a16:creationId xmlns:a16="http://schemas.microsoft.com/office/drawing/2014/main" id="{5BE5A40F-4570-401E-95B6-C83267198B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01" y="4787235"/>
            <a:ext cx="8654376" cy="1501269"/>
          </a:xfrm>
          <a:prstGeom prst="rect">
            <a:avLst/>
          </a:prstGeom>
        </p:spPr>
      </p:pic>
    </p:spTree>
    <p:extLst>
      <p:ext uri="{BB962C8B-B14F-4D97-AF65-F5344CB8AC3E}">
        <p14:creationId xmlns:p14="http://schemas.microsoft.com/office/powerpoint/2010/main" val="227333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F911-4B09-4AC3-BC3A-86649D300906}"/>
              </a:ext>
            </a:extLst>
          </p:cNvPr>
          <p:cNvSpPr>
            <a:spLocks noGrp="1"/>
          </p:cNvSpPr>
          <p:nvPr>
            <p:ph type="title"/>
          </p:nvPr>
        </p:nvSpPr>
        <p:spPr/>
        <p:txBody>
          <a:bodyPr/>
          <a:lstStyle/>
          <a:p>
            <a:r>
              <a:rPr lang="en-US" dirty="0"/>
              <a:t>CSS - Layers</a:t>
            </a:r>
          </a:p>
        </p:txBody>
      </p:sp>
      <p:sp>
        <p:nvSpPr>
          <p:cNvPr id="3" name="Content Placeholder 2">
            <a:extLst>
              <a:ext uri="{FF2B5EF4-FFF2-40B4-BE49-F238E27FC236}">
                <a16:creationId xmlns:a16="http://schemas.microsoft.com/office/drawing/2014/main" id="{530C9B29-A810-42F6-873D-98CCD14F0C36}"/>
              </a:ext>
            </a:extLst>
          </p:cNvPr>
          <p:cNvSpPr>
            <a:spLocks noGrp="1"/>
          </p:cNvSpPr>
          <p:nvPr>
            <p:ph idx="1"/>
          </p:nvPr>
        </p:nvSpPr>
        <p:spPr/>
        <p:txBody>
          <a:bodyPr/>
          <a:lstStyle/>
          <a:p>
            <a:r>
              <a:rPr lang="en-US" dirty="0"/>
              <a:t>CSS gives you opportunity to create layers of various divisions. The CSS layers refer to applying the </a:t>
            </a:r>
            <a:r>
              <a:rPr lang="en-US" i="1" dirty="0"/>
              <a:t>z-index</a:t>
            </a:r>
            <a:r>
              <a:rPr lang="en-US" dirty="0"/>
              <a:t> property to elements that overlap with each other.</a:t>
            </a:r>
          </a:p>
          <a:p>
            <a:r>
              <a:rPr lang="en-US" dirty="0"/>
              <a:t>The z-index property is used along with the </a:t>
            </a:r>
            <a:r>
              <a:rPr lang="en-US" i="1" dirty="0"/>
              <a:t>position</a:t>
            </a:r>
            <a:r>
              <a:rPr lang="en-US" dirty="0"/>
              <a:t> property to create an effect of layers. You can specify which element should come on top and which element should come at bottom</a:t>
            </a:r>
          </a:p>
          <a:p>
            <a:endParaRPr lang="en-US" dirty="0"/>
          </a:p>
        </p:txBody>
      </p:sp>
      <p:sp>
        <p:nvSpPr>
          <p:cNvPr id="4" name="Slide Number Placeholder 3">
            <a:extLst>
              <a:ext uri="{FF2B5EF4-FFF2-40B4-BE49-F238E27FC236}">
                <a16:creationId xmlns:a16="http://schemas.microsoft.com/office/drawing/2014/main" id="{F2916167-1C6F-4FCE-AE51-85A0BE0CCD2F}"/>
              </a:ext>
            </a:extLst>
          </p:cNvPr>
          <p:cNvSpPr>
            <a:spLocks noGrp="1"/>
          </p:cNvSpPr>
          <p:nvPr>
            <p:ph type="sldNum" sz="quarter" idx="12"/>
          </p:nvPr>
        </p:nvSpPr>
        <p:spPr/>
        <p:txBody>
          <a:bodyPr/>
          <a:lstStyle/>
          <a:p>
            <a:fld id="{C51EAA63-D034-42AE-91FA-B13B9518C7BE}" type="slidenum">
              <a:rPr lang="en-US" smtClean="0"/>
              <a:pPr/>
              <a:t>104</a:t>
            </a:fld>
            <a:endParaRPr lang="en-US" dirty="0"/>
          </a:p>
        </p:txBody>
      </p:sp>
    </p:spTree>
    <p:extLst>
      <p:ext uri="{BB962C8B-B14F-4D97-AF65-F5344CB8AC3E}">
        <p14:creationId xmlns:p14="http://schemas.microsoft.com/office/powerpoint/2010/main" val="410526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F4C3-77F6-4340-9A51-FD4C20A0F263}"/>
              </a:ext>
            </a:extLst>
          </p:cNvPr>
          <p:cNvSpPr>
            <a:spLocks noGrp="1"/>
          </p:cNvSpPr>
          <p:nvPr>
            <p:ph type="title"/>
          </p:nvPr>
        </p:nvSpPr>
        <p:spPr/>
        <p:txBody>
          <a:bodyPr/>
          <a:lstStyle/>
          <a:p>
            <a:r>
              <a:rPr lang="en-US" dirty="0"/>
              <a:t>CSS - Layers</a:t>
            </a:r>
          </a:p>
        </p:txBody>
      </p:sp>
      <p:pic>
        <p:nvPicPr>
          <p:cNvPr id="6" name="Content Placeholder 5">
            <a:extLst>
              <a:ext uri="{FF2B5EF4-FFF2-40B4-BE49-F238E27FC236}">
                <a16:creationId xmlns:a16="http://schemas.microsoft.com/office/drawing/2014/main" id="{988315F4-27FE-44EC-8E83-D696C1F737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45545"/>
            <a:ext cx="8068801" cy="3581900"/>
          </a:xfrm>
        </p:spPr>
      </p:pic>
      <p:sp>
        <p:nvSpPr>
          <p:cNvPr id="4" name="Slide Number Placeholder 3">
            <a:extLst>
              <a:ext uri="{FF2B5EF4-FFF2-40B4-BE49-F238E27FC236}">
                <a16:creationId xmlns:a16="http://schemas.microsoft.com/office/drawing/2014/main" id="{AD48F115-CBE1-486B-A14C-1F1CF19C5931}"/>
              </a:ext>
            </a:extLst>
          </p:cNvPr>
          <p:cNvSpPr>
            <a:spLocks noGrp="1"/>
          </p:cNvSpPr>
          <p:nvPr>
            <p:ph type="sldNum" sz="quarter" idx="12"/>
          </p:nvPr>
        </p:nvSpPr>
        <p:spPr/>
        <p:txBody>
          <a:bodyPr/>
          <a:lstStyle/>
          <a:p>
            <a:fld id="{C51EAA63-D034-42AE-91FA-B13B9518C7BE}" type="slidenum">
              <a:rPr lang="en-US" smtClean="0"/>
              <a:pPr/>
              <a:t>105</a:t>
            </a:fld>
            <a:endParaRPr lang="en-US" dirty="0"/>
          </a:p>
        </p:txBody>
      </p:sp>
      <p:pic>
        <p:nvPicPr>
          <p:cNvPr id="8" name="Picture 7">
            <a:extLst>
              <a:ext uri="{FF2B5EF4-FFF2-40B4-BE49-F238E27FC236}">
                <a16:creationId xmlns:a16="http://schemas.microsoft.com/office/drawing/2014/main" id="{6C541D5C-9726-48F4-9C71-4E67F120D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2495" y="4176560"/>
            <a:ext cx="5525271" cy="2162477"/>
          </a:xfrm>
          <a:prstGeom prst="rect">
            <a:avLst/>
          </a:prstGeom>
        </p:spPr>
      </p:pic>
    </p:spTree>
    <p:extLst>
      <p:ext uri="{BB962C8B-B14F-4D97-AF65-F5344CB8AC3E}">
        <p14:creationId xmlns:p14="http://schemas.microsoft.com/office/powerpoint/2010/main" val="27119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C5AC-87A8-467B-AD39-1B4A5B1D0CF9}"/>
              </a:ext>
            </a:extLst>
          </p:cNvPr>
          <p:cNvSpPr>
            <a:spLocks noGrp="1"/>
          </p:cNvSpPr>
          <p:nvPr>
            <p:ph type="title"/>
          </p:nvPr>
        </p:nvSpPr>
        <p:spPr/>
        <p:txBody>
          <a:bodyPr/>
          <a:lstStyle/>
          <a:p>
            <a:r>
              <a:rPr lang="en-US" dirty="0"/>
              <a:t>Pseudo Classes</a:t>
            </a:r>
          </a:p>
        </p:txBody>
      </p:sp>
      <p:sp>
        <p:nvSpPr>
          <p:cNvPr id="3" name="Content Placeholder 2">
            <a:extLst>
              <a:ext uri="{FF2B5EF4-FFF2-40B4-BE49-F238E27FC236}">
                <a16:creationId xmlns:a16="http://schemas.microsoft.com/office/drawing/2014/main" id="{270E4EF1-8E82-4813-97B6-EE33A9950C54}"/>
              </a:ext>
            </a:extLst>
          </p:cNvPr>
          <p:cNvSpPr>
            <a:spLocks noGrp="1"/>
          </p:cNvSpPr>
          <p:nvPr>
            <p:ph idx="1"/>
          </p:nvPr>
        </p:nvSpPr>
        <p:spPr/>
        <p:txBody>
          <a:bodyPr/>
          <a:lstStyle/>
          <a:p>
            <a:r>
              <a:rPr lang="en-US" dirty="0"/>
              <a:t>CSS pseudo-classes are used to add special effects to some selectors. You do not need to use JavaScript or any other script to use those effects. A simple syntax of pseudo-classes is as follows </a:t>
            </a:r>
          </a:p>
          <a:p>
            <a:pPr marL="0" indent="0">
              <a:buNone/>
            </a:pPr>
            <a:r>
              <a:rPr lang="en-US" dirty="0" err="1"/>
              <a:t>selector:pseudo-class</a:t>
            </a:r>
            <a:r>
              <a:rPr lang="en-US" dirty="0"/>
              <a:t> {property: value} </a:t>
            </a:r>
          </a:p>
          <a:p>
            <a:pPr marL="0" indent="0">
              <a:buNone/>
            </a:pPr>
            <a:endParaRPr lang="en-US" dirty="0"/>
          </a:p>
          <a:p>
            <a:pPr marL="0" indent="0">
              <a:buNone/>
            </a:pPr>
            <a:r>
              <a:rPr lang="en-US" dirty="0"/>
              <a:t>CSS classes can also be used with pseudo-classes</a:t>
            </a:r>
          </a:p>
          <a:p>
            <a:pPr marL="0" indent="0">
              <a:buNone/>
            </a:pPr>
            <a:r>
              <a:rPr lang="en-US" dirty="0" err="1"/>
              <a:t>selector.class:pseudo-class</a:t>
            </a:r>
            <a:r>
              <a:rPr lang="en-US" dirty="0"/>
              <a:t> {property: value}</a:t>
            </a:r>
          </a:p>
        </p:txBody>
      </p:sp>
      <p:sp>
        <p:nvSpPr>
          <p:cNvPr id="4" name="Slide Number Placeholder 3">
            <a:extLst>
              <a:ext uri="{FF2B5EF4-FFF2-40B4-BE49-F238E27FC236}">
                <a16:creationId xmlns:a16="http://schemas.microsoft.com/office/drawing/2014/main" id="{543E28FD-167C-489D-800C-1679E13DABC3}"/>
              </a:ext>
            </a:extLst>
          </p:cNvPr>
          <p:cNvSpPr>
            <a:spLocks noGrp="1"/>
          </p:cNvSpPr>
          <p:nvPr>
            <p:ph type="sldNum" sz="quarter" idx="12"/>
          </p:nvPr>
        </p:nvSpPr>
        <p:spPr/>
        <p:txBody>
          <a:bodyPr/>
          <a:lstStyle/>
          <a:p>
            <a:fld id="{C51EAA63-D034-42AE-91FA-B13B9518C7BE}" type="slidenum">
              <a:rPr lang="en-US" smtClean="0"/>
              <a:pPr/>
              <a:t>106</a:t>
            </a:fld>
            <a:endParaRPr lang="en-US" dirty="0"/>
          </a:p>
        </p:txBody>
      </p:sp>
    </p:spTree>
    <p:extLst>
      <p:ext uri="{BB962C8B-B14F-4D97-AF65-F5344CB8AC3E}">
        <p14:creationId xmlns:p14="http://schemas.microsoft.com/office/powerpoint/2010/main" val="366085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B55A-282D-4853-834D-7EFC3A4C7860}"/>
              </a:ext>
            </a:extLst>
          </p:cNvPr>
          <p:cNvSpPr>
            <a:spLocks noGrp="1"/>
          </p:cNvSpPr>
          <p:nvPr>
            <p:ph type="title"/>
          </p:nvPr>
        </p:nvSpPr>
        <p:spPr/>
        <p:txBody>
          <a:bodyPr/>
          <a:lstStyle/>
          <a:p>
            <a:r>
              <a:rPr lang="en-US" dirty="0"/>
              <a:t>Pseudo Classes</a:t>
            </a:r>
          </a:p>
        </p:txBody>
      </p:sp>
      <p:pic>
        <p:nvPicPr>
          <p:cNvPr id="6" name="Content Placeholder 5">
            <a:extLst>
              <a:ext uri="{FF2B5EF4-FFF2-40B4-BE49-F238E27FC236}">
                <a16:creationId xmlns:a16="http://schemas.microsoft.com/office/drawing/2014/main" id="{2EEF36B1-4DFC-4CE9-A1CA-1846DF1BC0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7" y="1533034"/>
            <a:ext cx="6542751" cy="3884759"/>
          </a:xfrm>
        </p:spPr>
      </p:pic>
      <p:sp>
        <p:nvSpPr>
          <p:cNvPr id="4" name="Slide Number Placeholder 3">
            <a:extLst>
              <a:ext uri="{FF2B5EF4-FFF2-40B4-BE49-F238E27FC236}">
                <a16:creationId xmlns:a16="http://schemas.microsoft.com/office/drawing/2014/main" id="{EBB2318F-AD05-4489-BBEF-759C071E379F}"/>
              </a:ext>
            </a:extLst>
          </p:cNvPr>
          <p:cNvSpPr>
            <a:spLocks noGrp="1"/>
          </p:cNvSpPr>
          <p:nvPr>
            <p:ph type="sldNum" sz="quarter" idx="12"/>
          </p:nvPr>
        </p:nvSpPr>
        <p:spPr/>
        <p:txBody>
          <a:bodyPr/>
          <a:lstStyle/>
          <a:p>
            <a:fld id="{C51EAA63-D034-42AE-91FA-B13B9518C7BE}" type="slidenum">
              <a:rPr lang="en-US" smtClean="0"/>
              <a:pPr/>
              <a:t>107</a:t>
            </a:fld>
            <a:endParaRPr lang="en-US" dirty="0"/>
          </a:p>
        </p:txBody>
      </p:sp>
      <p:sp>
        <p:nvSpPr>
          <p:cNvPr id="7" name="TextBox 6">
            <a:extLst>
              <a:ext uri="{FF2B5EF4-FFF2-40B4-BE49-F238E27FC236}">
                <a16:creationId xmlns:a16="http://schemas.microsoft.com/office/drawing/2014/main" id="{996F67C3-7F6F-41A3-9FC7-06188EA91A5C}"/>
              </a:ext>
            </a:extLst>
          </p:cNvPr>
          <p:cNvSpPr txBox="1"/>
          <p:nvPr/>
        </p:nvSpPr>
        <p:spPr>
          <a:xfrm>
            <a:off x="385010" y="5493503"/>
            <a:ext cx="11133221" cy="914400"/>
          </a:xfrm>
          <a:prstGeom prst="rect">
            <a:avLst/>
          </a:prstGeom>
          <a:noFill/>
        </p:spPr>
        <p:txBody>
          <a:bodyPr wrap="none" lIns="0" tIns="0" rIns="0" bIns="0" rtlCol="0">
            <a:noAutofit/>
          </a:bodyPr>
          <a:lstStyle/>
          <a:p>
            <a:pPr>
              <a:lnSpc>
                <a:spcPct val="90000"/>
              </a:lnSpc>
            </a:pPr>
            <a:r>
              <a:rPr lang="en-US" sz="2400" dirty="0"/>
              <a:t>Pseudo-class names are not case-sensitive.</a:t>
            </a:r>
          </a:p>
          <a:p>
            <a:pPr>
              <a:lnSpc>
                <a:spcPct val="90000"/>
              </a:lnSpc>
            </a:pPr>
            <a:r>
              <a:rPr lang="en-US" sz="2400" dirty="0"/>
              <a:t>Pseudo-class are different from CSS classes but they can be combined</a:t>
            </a:r>
            <a:r>
              <a:rPr lang="en-US" sz="2800" dirty="0"/>
              <a:t>.</a:t>
            </a:r>
          </a:p>
        </p:txBody>
      </p:sp>
    </p:spTree>
    <p:extLst>
      <p:ext uri="{BB962C8B-B14F-4D97-AF65-F5344CB8AC3E}">
        <p14:creationId xmlns:p14="http://schemas.microsoft.com/office/powerpoint/2010/main" val="150124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68E1-04F5-4247-9C4A-5A8FF741013A}"/>
              </a:ext>
            </a:extLst>
          </p:cNvPr>
          <p:cNvSpPr>
            <a:spLocks noGrp="1"/>
          </p:cNvSpPr>
          <p:nvPr>
            <p:ph type="title"/>
          </p:nvPr>
        </p:nvSpPr>
        <p:spPr/>
        <p:txBody>
          <a:bodyPr/>
          <a:lstStyle/>
          <a:p>
            <a:r>
              <a:rPr lang="en-US" dirty="0"/>
              <a:t>The :first-child pseudo-class</a:t>
            </a:r>
          </a:p>
        </p:txBody>
      </p:sp>
      <p:sp>
        <p:nvSpPr>
          <p:cNvPr id="3" name="Content Placeholder 2">
            <a:extLst>
              <a:ext uri="{FF2B5EF4-FFF2-40B4-BE49-F238E27FC236}">
                <a16:creationId xmlns:a16="http://schemas.microsoft.com/office/drawing/2014/main" id="{39F358F6-F155-4C2F-A39F-A663D1C4FD76}"/>
              </a:ext>
            </a:extLst>
          </p:cNvPr>
          <p:cNvSpPr>
            <a:spLocks noGrp="1"/>
          </p:cNvSpPr>
          <p:nvPr>
            <p:ph idx="1"/>
          </p:nvPr>
        </p:nvSpPr>
        <p:spPr/>
        <p:txBody>
          <a:bodyPr/>
          <a:lstStyle/>
          <a:p>
            <a:r>
              <a:rPr lang="en-US" dirty="0"/>
              <a:t>The :first-child pseudo-class matches a specified element that is the first child of another element and adds special style to that element that is the first child of some other element.</a:t>
            </a:r>
          </a:p>
          <a:p>
            <a:r>
              <a:rPr lang="en-US" dirty="0"/>
              <a:t>To make :first-child work in IE &lt;!DOCTYPE&gt; must be declared at the top of document.</a:t>
            </a:r>
          </a:p>
        </p:txBody>
      </p:sp>
      <p:sp>
        <p:nvSpPr>
          <p:cNvPr id="4" name="Slide Number Placeholder 3">
            <a:extLst>
              <a:ext uri="{FF2B5EF4-FFF2-40B4-BE49-F238E27FC236}">
                <a16:creationId xmlns:a16="http://schemas.microsoft.com/office/drawing/2014/main" id="{BD0D8E01-D75C-49E3-B74A-D8B4DBF13364}"/>
              </a:ext>
            </a:extLst>
          </p:cNvPr>
          <p:cNvSpPr>
            <a:spLocks noGrp="1"/>
          </p:cNvSpPr>
          <p:nvPr>
            <p:ph type="sldNum" sz="quarter" idx="12"/>
          </p:nvPr>
        </p:nvSpPr>
        <p:spPr/>
        <p:txBody>
          <a:bodyPr/>
          <a:lstStyle/>
          <a:p>
            <a:fld id="{C51EAA63-D034-42AE-91FA-B13B9518C7BE}" type="slidenum">
              <a:rPr lang="en-US" smtClean="0"/>
              <a:pPr/>
              <a:t>108</a:t>
            </a:fld>
            <a:endParaRPr lang="en-US" dirty="0"/>
          </a:p>
        </p:txBody>
      </p:sp>
    </p:spTree>
    <p:extLst>
      <p:ext uri="{BB962C8B-B14F-4D97-AF65-F5344CB8AC3E}">
        <p14:creationId xmlns:p14="http://schemas.microsoft.com/office/powerpoint/2010/main" val="3715659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9FA9-7934-4079-AC86-16C736FCE97A}"/>
              </a:ext>
            </a:extLst>
          </p:cNvPr>
          <p:cNvSpPr>
            <a:spLocks noGrp="1"/>
          </p:cNvSpPr>
          <p:nvPr>
            <p:ph type="title"/>
          </p:nvPr>
        </p:nvSpPr>
        <p:spPr/>
        <p:txBody>
          <a:bodyPr/>
          <a:lstStyle/>
          <a:p>
            <a:r>
              <a:rPr lang="en-US" dirty="0"/>
              <a:t>The :first-child pseudo-class</a:t>
            </a:r>
          </a:p>
        </p:txBody>
      </p:sp>
      <p:pic>
        <p:nvPicPr>
          <p:cNvPr id="6" name="Content Placeholder 5">
            <a:extLst>
              <a:ext uri="{FF2B5EF4-FFF2-40B4-BE49-F238E27FC236}">
                <a16:creationId xmlns:a16="http://schemas.microsoft.com/office/drawing/2014/main" id="{3B965ED1-7AA8-4E6F-910E-A08DB51148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295401"/>
            <a:ext cx="5907224" cy="4077269"/>
          </a:xfrm>
        </p:spPr>
      </p:pic>
      <p:sp>
        <p:nvSpPr>
          <p:cNvPr id="4" name="Slide Number Placeholder 3">
            <a:extLst>
              <a:ext uri="{FF2B5EF4-FFF2-40B4-BE49-F238E27FC236}">
                <a16:creationId xmlns:a16="http://schemas.microsoft.com/office/drawing/2014/main" id="{8A328A1C-EBFE-48A4-AD09-631E355BEF53}"/>
              </a:ext>
            </a:extLst>
          </p:cNvPr>
          <p:cNvSpPr>
            <a:spLocks noGrp="1"/>
          </p:cNvSpPr>
          <p:nvPr>
            <p:ph type="sldNum" sz="quarter" idx="12"/>
          </p:nvPr>
        </p:nvSpPr>
        <p:spPr/>
        <p:txBody>
          <a:bodyPr/>
          <a:lstStyle/>
          <a:p>
            <a:fld id="{C51EAA63-D034-42AE-91FA-B13B9518C7BE}" type="slidenum">
              <a:rPr lang="en-US" smtClean="0"/>
              <a:pPr/>
              <a:t>109</a:t>
            </a:fld>
            <a:endParaRPr lang="en-US" dirty="0"/>
          </a:p>
        </p:txBody>
      </p:sp>
      <p:pic>
        <p:nvPicPr>
          <p:cNvPr id="8" name="Picture 7">
            <a:extLst>
              <a:ext uri="{FF2B5EF4-FFF2-40B4-BE49-F238E27FC236}">
                <a16:creationId xmlns:a16="http://schemas.microsoft.com/office/drawing/2014/main" id="{089CD342-BBA5-49B2-899C-C5ABCD4E6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524" y="2784348"/>
            <a:ext cx="5435301" cy="1996199"/>
          </a:xfrm>
          <a:prstGeom prst="rect">
            <a:avLst/>
          </a:prstGeom>
        </p:spPr>
      </p:pic>
      <p:cxnSp>
        <p:nvCxnSpPr>
          <p:cNvPr id="10" name="Straight Connector 9">
            <a:extLst>
              <a:ext uri="{FF2B5EF4-FFF2-40B4-BE49-F238E27FC236}">
                <a16:creationId xmlns:a16="http://schemas.microsoft.com/office/drawing/2014/main" id="{4659E414-6671-43D7-A881-5FE0C90028C9}"/>
              </a:ext>
            </a:extLst>
          </p:cNvPr>
          <p:cNvCxnSpPr/>
          <p:nvPr/>
        </p:nvCxnSpPr>
        <p:spPr>
          <a:xfrm>
            <a:off x="6551336" y="1171074"/>
            <a:ext cx="0" cy="5053263"/>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03A161-150B-4113-BFB0-018340A71C9E}"/>
              </a:ext>
            </a:extLst>
          </p:cNvPr>
          <p:cNvSpPr txBox="1"/>
          <p:nvPr/>
        </p:nvSpPr>
        <p:spPr>
          <a:xfrm>
            <a:off x="8556774" y="1966683"/>
            <a:ext cx="914400" cy="433137"/>
          </a:xfrm>
          <a:prstGeom prst="rect">
            <a:avLst/>
          </a:prstGeom>
          <a:noFill/>
        </p:spPr>
        <p:txBody>
          <a:bodyPr wrap="none" lIns="0" tIns="0" rIns="0" bIns="0" rtlCol="0">
            <a:noAutofit/>
          </a:bodyPr>
          <a:lstStyle/>
          <a:p>
            <a:pPr>
              <a:lnSpc>
                <a:spcPct val="90000"/>
              </a:lnSpc>
            </a:pPr>
            <a:r>
              <a:rPr lang="en-US" sz="2800" dirty="0"/>
              <a:t>Output</a:t>
            </a:r>
            <a:endParaRPr lang="en-US" dirty="0"/>
          </a:p>
        </p:txBody>
      </p:sp>
    </p:spTree>
    <p:extLst>
      <p:ext uri="{BB962C8B-B14F-4D97-AF65-F5344CB8AC3E}">
        <p14:creationId xmlns:p14="http://schemas.microsoft.com/office/powerpoint/2010/main" val="168012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9CDE-1524-4F4A-ABDC-6DBE38523EB6}"/>
              </a:ext>
            </a:extLst>
          </p:cNvPr>
          <p:cNvSpPr>
            <a:spLocks noGrp="1"/>
          </p:cNvSpPr>
          <p:nvPr>
            <p:ph type="title"/>
          </p:nvPr>
        </p:nvSpPr>
        <p:spPr/>
        <p:txBody>
          <a:bodyPr/>
          <a:lstStyle/>
          <a:p>
            <a:r>
              <a:rPr lang="en-US" dirty="0"/>
              <a:t>CSS Selectors</a:t>
            </a:r>
          </a:p>
        </p:txBody>
      </p:sp>
      <p:sp>
        <p:nvSpPr>
          <p:cNvPr id="3" name="Content Placeholder 2">
            <a:extLst>
              <a:ext uri="{FF2B5EF4-FFF2-40B4-BE49-F238E27FC236}">
                <a16:creationId xmlns:a16="http://schemas.microsoft.com/office/drawing/2014/main" id="{365A240B-E6B4-4FD1-B428-6F451B5047A6}"/>
              </a:ext>
            </a:extLst>
          </p:cNvPr>
          <p:cNvSpPr>
            <a:spLocks noGrp="1"/>
          </p:cNvSpPr>
          <p:nvPr>
            <p:ph idx="1"/>
          </p:nvPr>
        </p:nvSpPr>
        <p:spPr/>
        <p:txBody>
          <a:bodyPr/>
          <a:lstStyle/>
          <a:p>
            <a:pPr marL="0" indent="0">
              <a:buNone/>
            </a:pPr>
            <a:r>
              <a:rPr lang="en-US" dirty="0"/>
              <a:t>Selectors can be defined in various ways as following:</a:t>
            </a:r>
          </a:p>
          <a:p>
            <a:pPr lvl="1"/>
            <a:r>
              <a:rPr lang="en-US" dirty="0"/>
              <a:t>Type Selectors</a:t>
            </a:r>
          </a:p>
          <a:p>
            <a:pPr lvl="1"/>
            <a:r>
              <a:rPr lang="en-US" dirty="0"/>
              <a:t>Universal Selectors</a:t>
            </a:r>
          </a:p>
          <a:p>
            <a:pPr lvl="1"/>
            <a:r>
              <a:rPr lang="en-US" dirty="0"/>
              <a:t>Descendant Selectors</a:t>
            </a:r>
          </a:p>
          <a:p>
            <a:pPr lvl="1"/>
            <a:r>
              <a:rPr lang="en-US" dirty="0"/>
              <a:t>Class Selectors</a:t>
            </a:r>
          </a:p>
          <a:p>
            <a:pPr lvl="1"/>
            <a:r>
              <a:rPr lang="en-US" dirty="0"/>
              <a:t>ID Selectors</a:t>
            </a:r>
          </a:p>
          <a:p>
            <a:pPr lvl="1"/>
            <a:r>
              <a:rPr lang="en-US" dirty="0"/>
              <a:t>Child Selectors</a:t>
            </a:r>
          </a:p>
          <a:p>
            <a:pPr lvl="1"/>
            <a:r>
              <a:rPr lang="en-US" dirty="0"/>
              <a:t>Attribute Selectors</a:t>
            </a:r>
          </a:p>
          <a:p>
            <a:pPr lvl="1"/>
            <a:r>
              <a:rPr lang="en-US" dirty="0"/>
              <a:t>Grouping Selectors</a:t>
            </a:r>
          </a:p>
        </p:txBody>
      </p:sp>
      <p:sp>
        <p:nvSpPr>
          <p:cNvPr id="4" name="Slide Number Placeholder 3">
            <a:extLst>
              <a:ext uri="{FF2B5EF4-FFF2-40B4-BE49-F238E27FC236}">
                <a16:creationId xmlns:a16="http://schemas.microsoft.com/office/drawing/2014/main" id="{4E171C35-18DD-4ABA-BBF8-786A650BDBA3}"/>
              </a:ext>
            </a:extLst>
          </p:cNvPr>
          <p:cNvSpPr>
            <a:spLocks noGrp="1"/>
          </p:cNvSpPr>
          <p:nvPr>
            <p:ph type="sldNum" sz="quarter" idx="12"/>
          </p:nvPr>
        </p:nvSpPr>
        <p:spPr/>
        <p:txBody>
          <a:bodyPr/>
          <a:lstStyle/>
          <a:p>
            <a:fld id="{C51EAA63-D034-42AE-91FA-B13B9518C7BE}" type="slidenum">
              <a:rPr lang="en-US" smtClean="0"/>
              <a:pPr/>
              <a:t>11</a:t>
            </a:fld>
            <a:endParaRPr lang="en-US" dirty="0"/>
          </a:p>
        </p:txBody>
      </p:sp>
    </p:spTree>
    <p:extLst>
      <p:ext uri="{BB962C8B-B14F-4D97-AF65-F5344CB8AC3E}">
        <p14:creationId xmlns:p14="http://schemas.microsoft.com/office/powerpoint/2010/main" val="251608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BC00-8FCE-4D57-BD7F-25FAA7C19E4D}"/>
              </a:ext>
            </a:extLst>
          </p:cNvPr>
          <p:cNvSpPr>
            <a:spLocks noGrp="1"/>
          </p:cNvSpPr>
          <p:nvPr>
            <p:ph type="title"/>
          </p:nvPr>
        </p:nvSpPr>
        <p:spPr/>
        <p:txBody>
          <a:bodyPr/>
          <a:lstStyle/>
          <a:p>
            <a:r>
              <a:rPr lang="en-US" dirty="0"/>
              <a:t>CSS - Pseudo Elements</a:t>
            </a:r>
          </a:p>
        </p:txBody>
      </p:sp>
      <p:sp>
        <p:nvSpPr>
          <p:cNvPr id="3" name="Content Placeholder 2">
            <a:extLst>
              <a:ext uri="{FF2B5EF4-FFF2-40B4-BE49-F238E27FC236}">
                <a16:creationId xmlns:a16="http://schemas.microsoft.com/office/drawing/2014/main" id="{7CEC5B25-29D0-4ECD-92AD-63622D728388}"/>
              </a:ext>
            </a:extLst>
          </p:cNvPr>
          <p:cNvSpPr>
            <a:spLocks noGrp="1"/>
          </p:cNvSpPr>
          <p:nvPr>
            <p:ph idx="1"/>
          </p:nvPr>
        </p:nvSpPr>
        <p:spPr/>
        <p:txBody>
          <a:bodyPr/>
          <a:lstStyle/>
          <a:p>
            <a:r>
              <a:rPr lang="en-US" dirty="0"/>
              <a:t>CSS pseudo-elements are used to add special effects to some selectors.</a:t>
            </a:r>
          </a:p>
          <a:p>
            <a:r>
              <a:rPr lang="en-US" i="1" dirty="0" err="1"/>
              <a:t>selector:pseudo-element</a:t>
            </a:r>
            <a:r>
              <a:rPr lang="en-US" i="1" dirty="0"/>
              <a:t> {property: value}</a:t>
            </a:r>
          </a:p>
          <a:p>
            <a:r>
              <a:rPr lang="en-US" dirty="0"/>
              <a:t>CSS classes can also be used with pseudo-elements −</a:t>
            </a:r>
          </a:p>
          <a:p>
            <a:r>
              <a:rPr lang="en-US" i="1" dirty="0" err="1"/>
              <a:t>selector.class:pseudo-element</a:t>
            </a:r>
            <a:r>
              <a:rPr lang="en-US" i="1" dirty="0"/>
              <a:t> {property: value}</a:t>
            </a:r>
          </a:p>
        </p:txBody>
      </p:sp>
      <p:sp>
        <p:nvSpPr>
          <p:cNvPr id="4" name="Slide Number Placeholder 3">
            <a:extLst>
              <a:ext uri="{FF2B5EF4-FFF2-40B4-BE49-F238E27FC236}">
                <a16:creationId xmlns:a16="http://schemas.microsoft.com/office/drawing/2014/main" id="{ED2FEA00-CF1C-421E-A3AB-CDB93A5B4D29}"/>
              </a:ext>
            </a:extLst>
          </p:cNvPr>
          <p:cNvSpPr>
            <a:spLocks noGrp="1"/>
          </p:cNvSpPr>
          <p:nvPr>
            <p:ph type="sldNum" sz="quarter" idx="12"/>
          </p:nvPr>
        </p:nvSpPr>
        <p:spPr/>
        <p:txBody>
          <a:bodyPr/>
          <a:lstStyle/>
          <a:p>
            <a:fld id="{C51EAA63-D034-42AE-91FA-B13B9518C7BE}" type="slidenum">
              <a:rPr lang="en-US" smtClean="0"/>
              <a:pPr/>
              <a:t>110</a:t>
            </a:fld>
            <a:endParaRPr lang="en-US" dirty="0"/>
          </a:p>
        </p:txBody>
      </p:sp>
      <p:pic>
        <p:nvPicPr>
          <p:cNvPr id="6" name="Picture 5">
            <a:extLst>
              <a:ext uri="{FF2B5EF4-FFF2-40B4-BE49-F238E27FC236}">
                <a16:creationId xmlns:a16="http://schemas.microsoft.com/office/drawing/2014/main" id="{3A4B31B7-87CB-4082-9CE9-837F10BCB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3733801"/>
            <a:ext cx="6976548" cy="2611909"/>
          </a:xfrm>
          <a:prstGeom prst="rect">
            <a:avLst/>
          </a:prstGeom>
        </p:spPr>
      </p:pic>
    </p:spTree>
    <p:extLst>
      <p:ext uri="{BB962C8B-B14F-4D97-AF65-F5344CB8AC3E}">
        <p14:creationId xmlns:p14="http://schemas.microsoft.com/office/powerpoint/2010/main" val="236069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FB94-95EB-4E89-8101-ED6EFD0342A6}"/>
              </a:ext>
            </a:extLst>
          </p:cNvPr>
          <p:cNvSpPr>
            <a:spLocks noGrp="1"/>
          </p:cNvSpPr>
          <p:nvPr>
            <p:ph type="title"/>
          </p:nvPr>
        </p:nvSpPr>
        <p:spPr/>
        <p:txBody>
          <a:bodyPr/>
          <a:lstStyle/>
          <a:p>
            <a:r>
              <a:rPr lang="en-US" dirty="0"/>
              <a:t>The :first-line pseudo-element</a:t>
            </a:r>
          </a:p>
        </p:txBody>
      </p:sp>
      <p:pic>
        <p:nvPicPr>
          <p:cNvPr id="6" name="Content Placeholder 5">
            <a:extLst>
              <a:ext uri="{FF2B5EF4-FFF2-40B4-BE49-F238E27FC236}">
                <a16:creationId xmlns:a16="http://schemas.microsoft.com/office/drawing/2014/main" id="{F9D517B5-F776-4828-BB89-CA26FAFB13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295401"/>
            <a:ext cx="6554115" cy="3572374"/>
          </a:xfrm>
        </p:spPr>
      </p:pic>
      <p:sp>
        <p:nvSpPr>
          <p:cNvPr id="4" name="Slide Number Placeholder 3">
            <a:extLst>
              <a:ext uri="{FF2B5EF4-FFF2-40B4-BE49-F238E27FC236}">
                <a16:creationId xmlns:a16="http://schemas.microsoft.com/office/drawing/2014/main" id="{D6A257D2-65A0-4396-AC31-CF2E98A502D7}"/>
              </a:ext>
            </a:extLst>
          </p:cNvPr>
          <p:cNvSpPr>
            <a:spLocks noGrp="1"/>
          </p:cNvSpPr>
          <p:nvPr>
            <p:ph type="sldNum" sz="quarter" idx="12"/>
          </p:nvPr>
        </p:nvSpPr>
        <p:spPr/>
        <p:txBody>
          <a:bodyPr/>
          <a:lstStyle/>
          <a:p>
            <a:fld id="{C51EAA63-D034-42AE-91FA-B13B9518C7BE}" type="slidenum">
              <a:rPr lang="en-US" smtClean="0"/>
              <a:pPr/>
              <a:t>111</a:t>
            </a:fld>
            <a:endParaRPr lang="en-US" dirty="0"/>
          </a:p>
        </p:txBody>
      </p:sp>
      <p:pic>
        <p:nvPicPr>
          <p:cNvPr id="8" name="Picture 7">
            <a:extLst>
              <a:ext uri="{FF2B5EF4-FFF2-40B4-BE49-F238E27FC236}">
                <a16:creationId xmlns:a16="http://schemas.microsoft.com/office/drawing/2014/main" id="{B2397DCA-1BBB-460B-8F35-3643824F5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64" y="5112346"/>
            <a:ext cx="8128177" cy="1234660"/>
          </a:xfrm>
          <a:prstGeom prst="rect">
            <a:avLst/>
          </a:prstGeom>
        </p:spPr>
      </p:pic>
    </p:spTree>
    <p:extLst>
      <p:ext uri="{BB962C8B-B14F-4D97-AF65-F5344CB8AC3E}">
        <p14:creationId xmlns:p14="http://schemas.microsoft.com/office/powerpoint/2010/main" val="269465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FF74-629E-449B-8526-4C1AC8650D7C}"/>
              </a:ext>
            </a:extLst>
          </p:cNvPr>
          <p:cNvSpPr>
            <a:spLocks noGrp="1"/>
          </p:cNvSpPr>
          <p:nvPr>
            <p:ph type="title"/>
          </p:nvPr>
        </p:nvSpPr>
        <p:spPr>
          <a:xfrm>
            <a:off x="531818" y="-195858"/>
            <a:ext cx="11125199" cy="889000"/>
          </a:xfrm>
        </p:spPr>
        <p:txBody>
          <a:bodyPr/>
          <a:lstStyle/>
          <a:p>
            <a:r>
              <a:rPr lang="en-US" dirty="0"/>
              <a:t>The :first-letter pseudo-element</a:t>
            </a:r>
          </a:p>
        </p:txBody>
      </p:sp>
      <p:pic>
        <p:nvPicPr>
          <p:cNvPr id="6" name="Content Placeholder 5">
            <a:extLst>
              <a:ext uri="{FF2B5EF4-FFF2-40B4-BE49-F238E27FC236}">
                <a16:creationId xmlns:a16="http://schemas.microsoft.com/office/drawing/2014/main" id="{06921077-01EA-41C2-8796-96A12449DA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788955"/>
            <a:ext cx="5965235" cy="3845358"/>
          </a:xfrm>
        </p:spPr>
      </p:pic>
      <p:sp>
        <p:nvSpPr>
          <p:cNvPr id="4" name="Slide Number Placeholder 3">
            <a:extLst>
              <a:ext uri="{FF2B5EF4-FFF2-40B4-BE49-F238E27FC236}">
                <a16:creationId xmlns:a16="http://schemas.microsoft.com/office/drawing/2014/main" id="{D7323C34-5AA5-404D-81B5-1B3A89CF703E}"/>
              </a:ext>
            </a:extLst>
          </p:cNvPr>
          <p:cNvSpPr>
            <a:spLocks noGrp="1"/>
          </p:cNvSpPr>
          <p:nvPr>
            <p:ph type="sldNum" sz="quarter" idx="12"/>
          </p:nvPr>
        </p:nvSpPr>
        <p:spPr/>
        <p:txBody>
          <a:bodyPr/>
          <a:lstStyle/>
          <a:p>
            <a:fld id="{C51EAA63-D034-42AE-91FA-B13B9518C7BE}" type="slidenum">
              <a:rPr lang="en-US" smtClean="0"/>
              <a:pPr/>
              <a:t>112</a:t>
            </a:fld>
            <a:endParaRPr lang="en-US" dirty="0"/>
          </a:p>
        </p:txBody>
      </p:sp>
      <p:pic>
        <p:nvPicPr>
          <p:cNvPr id="8" name="Picture 7">
            <a:extLst>
              <a:ext uri="{FF2B5EF4-FFF2-40B4-BE49-F238E27FC236}">
                <a16:creationId xmlns:a16="http://schemas.microsoft.com/office/drawing/2014/main" id="{8B3D2F93-167C-4209-BF31-7ECA97809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874" y="4639821"/>
            <a:ext cx="6763694" cy="1714739"/>
          </a:xfrm>
          <a:prstGeom prst="rect">
            <a:avLst/>
          </a:prstGeom>
        </p:spPr>
      </p:pic>
    </p:spTree>
    <p:extLst>
      <p:ext uri="{BB962C8B-B14F-4D97-AF65-F5344CB8AC3E}">
        <p14:creationId xmlns:p14="http://schemas.microsoft.com/office/powerpoint/2010/main" val="415101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EFEE-0211-467F-96AC-5E1861D5A211}"/>
              </a:ext>
            </a:extLst>
          </p:cNvPr>
          <p:cNvSpPr>
            <a:spLocks noGrp="1"/>
          </p:cNvSpPr>
          <p:nvPr>
            <p:ph type="title"/>
          </p:nvPr>
        </p:nvSpPr>
        <p:spPr/>
        <p:txBody>
          <a:bodyPr/>
          <a:lstStyle/>
          <a:p>
            <a:r>
              <a:rPr lang="en-US" dirty="0"/>
              <a:t>The :before pseudo-element</a:t>
            </a:r>
          </a:p>
        </p:txBody>
      </p:sp>
      <p:pic>
        <p:nvPicPr>
          <p:cNvPr id="6" name="Content Placeholder 5">
            <a:extLst>
              <a:ext uri="{FF2B5EF4-FFF2-40B4-BE49-F238E27FC236}">
                <a16:creationId xmlns:a16="http://schemas.microsoft.com/office/drawing/2014/main" id="{ECC92B2F-783E-434C-99AF-6DA20DA10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23255"/>
            <a:ext cx="6179795" cy="4271691"/>
          </a:xfrm>
        </p:spPr>
      </p:pic>
      <p:sp>
        <p:nvSpPr>
          <p:cNvPr id="4" name="Slide Number Placeholder 3">
            <a:extLst>
              <a:ext uri="{FF2B5EF4-FFF2-40B4-BE49-F238E27FC236}">
                <a16:creationId xmlns:a16="http://schemas.microsoft.com/office/drawing/2014/main" id="{E0F532F4-F4FD-4354-B130-582EEBA626EC}"/>
              </a:ext>
            </a:extLst>
          </p:cNvPr>
          <p:cNvSpPr>
            <a:spLocks noGrp="1"/>
          </p:cNvSpPr>
          <p:nvPr>
            <p:ph type="sldNum" sz="quarter" idx="12"/>
          </p:nvPr>
        </p:nvSpPr>
        <p:spPr/>
        <p:txBody>
          <a:bodyPr/>
          <a:lstStyle/>
          <a:p>
            <a:fld id="{C51EAA63-D034-42AE-91FA-B13B9518C7BE}" type="slidenum">
              <a:rPr lang="en-US" smtClean="0"/>
              <a:pPr/>
              <a:t>113</a:t>
            </a:fld>
            <a:endParaRPr lang="en-US" dirty="0"/>
          </a:p>
        </p:txBody>
      </p:sp>
      <p:pic>
        <p:nvPicPr>
          <p:cNvPr id="8" name="Picture 7">
            <a:extLst>
              <a:ext uri="{FF2B5EF4-FFF2-40B4-BE49-F238E27FC236}">
                <a16:creationId xmlns:a16="http://schemas.microsoft.com/office/drawing/2014/main" id="{40A16813-D6E1-4B98-8C8C-61BB52651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274" y="2465992"/>
            <a:ext cx="4712885" cy="1913503"/>
          </a:xfrm>
          <a:prstGeom prst="rect">
            <a:avLst/>
          </a:prstGeom>
        </p:spPr>
      </p:pic>
      <p:cxnSp>
        <p:nvCxnSpPr>
          <p:cNvPr id="10" name="Straight Connector 9">
            <a:extLst>
              <a:ext uri="{FF2B5EF4-FFF2-40B4-BE49-F238E27FC236}">
                <a16:creationId xmlns:a16="http://schemas.microsoft.com/office/drawing/2014/main" id="{8B9FBEBB-8696-4905-A66A-91BECF5AB0A7}"/>
              </a:ext>
            </a:extLst>
          </p:cNvPr>
          <p:cNvCxnSpPr/>
          <p:nvPr/>
        </p:nvCxnSpPr>
        <p:spPr>
          <a:xfrm>
            <a:off x="6866021" y="625642"/>
            <a:ext cx="0" cy="559869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24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C89F-CC8C-4D4C-AC24-2EF87E05CB63}"/>
              </a:ext>
            </a:extLst>
          </p:cNvPr>
          <p:cNvSpPr>
            <a:spLocks noGrp="1"/>
          </p:cNvSpPr>
          <p:nvPr>
            <p:ph type="title"/>
          </p:nvPr>
        </p:nvSpPr>
        <p:spPr/>
        <p:txBody>
          <a:bodyPr/>
          <a:lstStyle/>
          <a:p>
            <a:r>
              <a:rPr lang="en-US" dirty="0"/>
              <a:t>The :after pseudo-element</a:t>
            </a:r>
          </a:p>
        </p:txBody>
      </p:sp>
      <p:pic>
        <p:nvPicPr>
          <p:cNvPr id="6" name="Content Placeholder 5">
            <a:extLst>
              <a:ext uri="{FF2B5EF4-FFF2-40B4-BE49-F238E27FC236}">
                <a16:creationId xmlns:a16="http://schemas.microsoft.com/office/drawing/2014/main" id="{9AA72175-C046-4D52-BC6C-874FB030C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7" y="1425008"/>
            <a:ext cx="6224159" cy="4221813"/>
          </a:xfrm>
        </p:spPr>
      </p:pic>
      <p:sp>
        <p:nvSpPr>
          <p:cNvPr id="4" name="Slide Number Placeholder 3">
            <a:extLst>
              <a:ext uri="{FF2B5EF4-FFF2-40B4-BE49-F238E27FC236}">
                <a16:creationId xmlns:a16="http://schemas.microsoft.com/office/drawing/2014/main" id="{9C1FBE73-CB6D-4896-968F-B601C3E45A5B}"/>
              </a:ext>
            </a:extLst>
          </p:cNvPr>
          <p:cNvSpPr>
            <a:spLocks noGrp="1"/>
          </p:cNvSpPr>
          <p:nvPr>
            <p:ph type="sldNum" sz="quarter" idx="12"/>
          </p:nvPr>
        </p:nvSpPr>
        <p:spPr/>
        <p:txBody>
          <a:bodyPr/>
          <a:lstStyle/>
          <a:p>
            <a:fld id="{C51EAA63-D034-42AE-91FA-B13B9518C7BE}" type="slidenum">
              <a:rPr lang="en-US" smtClean="0"/>
              <a:pPr/>
              <a:t>114</a:t>
            </a:fld>
            <a:endParaRPr lang="en-US" dirty="0"/>
          </a:p>
        </p:txBody>
      </p:sp>
      <p:pic>
        <p:nvPicPr>
          <p:cNvPr id="8" name="Picture 7">
            <a:extLst>
              <a:ext uri="{FF2B5EF4-FFF2-40B4-BE49-F238E27FC236}">
                <a16:creationId xmlns:a16="http://schemas.microsoft.com/office/drawing/2014/main" id="{DBC9F941-4BB4-40D8-8D7A-24023F398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761" y="2453624"/>
            <a:ext cx="5017303" cy="1829618"/>
          </a:xfrm>
          <a:prstGeom prst="rect">
            <a:avLst/>
          </a:prstGeom>
        </p:spPr>
      </p:pic>
      <p:cxnSp>
        <p:nvCxnSpPr>
          <p:cNvPr id="10" name="Straight Connector 9">
            <a:extLst>
              <a:ext uri="{FF2B5EF4-FFF2-40B4-BE49-F238E27FC236}">
                <a16:creationId xmlns:a16="http://schemas.microsoft.com/office/drawing/2014/main" id="{6AB0770A-2D7A-4883-94E3-D1BFC7A78D3E}"/>
              </a:ext>
            </a:extLst>
          </p:cNvPr>
          <p:cNvCxnSpPr/>
          <p:nvPr/>
        </p:nvCxnSpPr>
        <p:spPr>
          <a:xfrm>
            <a:off x="6755976" y="850901"/>
            <a:ext cx="0" cy="5421562"/>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33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839355-8066-460D-BA6B-93394B7EF02A}"/>
              </a:ext>
            </a:extLst>
          </p:cNvPr>
          <p:cNvSpPr>
            <a:spLocks noGrp="1"/>
          </p:cNvSpPr>
          <p:nvPr>
            <p:ph type="title"/>
          </p:nvPr>
        </p:nvSpPr>
        <p:spPr>
          <a:xfrm>
            <a:off x="259102" y="2876885"/>
            <a:ext cx="11125199" cy="889000"/>
          </a:xfrm>
        </p:spPr>
        <p:txBody>
          <a:bodyPr/>
          <a:lstStyle/>
          <a:p>
            <a:r>
              <a:rPr lang="en-US" dirty="0"/>
              <a:t>CSS @rules</a:t>
            </a:r>
          </a:p>
        </p:txBody>
      </p:sp>
      <p:sp>
        <p:nvSpPr>
          <p:cNvPr id="4" name="Slide Number Placeholder 3">
            <a:extLst>
              <a:ext uri="{FF2B5EF4-FFF2-40B4-BE49-F238E27FC236}">
                <a16:creationId xmlns:a16="http://schemas.microsoft.com/office/drawing/2014/main" id="{D638FDB3-1922-49E9-ACBF-CEE54CE9892C}"/>
              </a:ext>
            </a:extLst>
          </p:cNvPr>
          <p:cNvSpPr>
            <a:spLocks noGrp="1"/>
          </p:cNvSpPr>
          <p:nvPr>
            <p:ph type="sldNum" sz="quarter" idx="12"/>
          </p:nvPr>
        </p:nvSpPr>
        <p:spPr/>
        <p:txBody>
          <a:bodyPr/>
          <a:lstStyle/>
          <a:p>
            <a:fld id="{C51EAA63-D034-42AE-91FA-B13B9518C7BE}" type="slidenum">
              <a:rPr lang="en-US" smtClean="0"/>
              <a:pPr/>
              <a:t>115</a:t>
            </a:fld>
            <a:endParaRPr lang="en-US" dirty="0"/>
          </a:p>
        </p:txBody>
      </p:sp>
    </p:spTree>
    <p:extLst>
      <p:ext uri="{BB962C8B-B14F-4D97-AF65-F5344CB8AC3E}">
        <p14:creationId xmlns:p14="http://schemas.microsoft.com/office/powerpoint/2010/main" val="331468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79AB-041E-4D16-9815-2F99AD723B8E}"/>
              </a:ext>
            </a:extLst>
          </p:cNvPr>
          <p:cNvSpPr>
            <a:spLocks noGrp="1"/>
          </p:cNvSpPr>
          <p:nvPr>
            <p:ph type="title"/>
          </p:nvPr>
        </p:nvSpPr>
        <p:spPr/>
        <p:txBody>
          <a:bodyPr/>
          <a:lstStyle/>
          <a:p>
            <a:r>
              <a:rPr lang="en-US" dirty="0"/>
              <a:t>CSS @rules</a:t>
            </a:r>
          </a:p>
        </p:txBody>
      </p:sp>
      <p:sp>
        <p:nvSpPr>
          <p:cNvPr id="3" name="Content Placeholder 2">
            <a:extLst>
              <a:ext uri="{FF2B5EF4-FFF2-40B4-BE49-F238E27FC236}">
                <a16:creationId xmlns:a16="http://schemas.microsoft.com/office/drawing/2014/main" id="{EB15C27F-A7C8-4C61-975F-A91CA2EA191B}"/>
              </a:ext>
            </a:extLst>
          </p:cNvPr>
          <p:cNvSpPr>
            <a:spLocks noGrp="1"/>
          </p:cNvSpPr>
          <p:nvPr>
            <p:ph idx="1"/>
          </p:nvPr>
        </p:nvSpPr>
        <p:spPr/>
        <p:txBody>
          <a:bodyPr/>
          <a:lstStyle/>
          <a:p>
            <a:r>
              <a:rPr lang="en-US" dirty="0"/>
              <a:t>The @import: rule imports another style sheet into the current style sheet.</a:t>
            </a:r>
          </a:p>
          <a:p>
            <a:r>
              <a:rPr lang="en-US" dirty="0"/>
              <a:t>The @charset rule indicates the character set the style sheet uses.</a:t>
            </a:r>
          </a:p>
          <a:p>
            <a:r>
              <a:rPr lang="en-US" dirty="0"/>
              <a:t>The !important rule indicates that a user-defined rule should take precedence over the author's style sheets</a:t>
            </a:r>
          </a:p>
        </p:txBody>
      </p:sp>
      <p:sp>
        <p:nvSpPr>
          <p:cNvPr id="4" name="Slide Number Placeholder 3">
            <a:extLst>
              <a:ext uri="{FF2B5EF4-FFF2-40B4-BE49-F238E27FC236}">
                <a16:creationId xmlns:a16="http://schemas.microsoft.com/office/drawing/2014/main" id="{51684E0C-AE8E-4EC2-B15F-ACE42AB1FA6C}"/>
              </a:ext>
            </a:extLst>
          </p:cNvPr>
          <p:cNvSpPr>
            <a:spLocks noGrp="1"/>
          </p:cNvSpPr>
          <p:nvPr>
            <p:ph type="sldNum" sz="quarter" idx="12"/>
          </p:nvPr>
        </p:nvSpPr>
        <p:spPr/>
        <p:txBody>
          <a:bodyPr/>
          <a:lstStyle/>
          <a:p>
            <a:fld id="{C51EAA63-D034-42AE-91FA-B13B9518C7BE}" type="slidenum">
              <a:rPr lang="en-US" smtClean="0"/>
              <a:pPr/>
              <a:t>116</a:t>
            </a:fld>
            <a:endParaRPr lang="en-US" dirty="0"/>
          </a:p>
        </p:txBody>
      </p:sp>
    </p:spTree>
    <p:extLst>
      <p:ext uri="{BB962C8B-B14F-4D97-AF65-F5344CB8AC3E}">
        <p14:creationId xmlns:p14="http://schemas.microsoft.com/office/powerpoint/2010/main" val="259630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C16D-FFCF-4598-A30C-E10B07AB3C1D}"/>
              </a:ext>
            </a:extLst>
          </p:cNvPr>
          <p:cNvSpPr>
            <a:spLocks noGrp="1"/>
          </p:cNvSpPr>
          <p:nvPr>
            <p:ph type="title"/>
          </p:nvPr>
        </p:nvSpPr>
        <p:spPr/>
        <p:txBody>
          <a:bodyPr/>
          <a:lstStyle/>
          <a:p>
            <a:r>
              <a:rPr lang="en-US" dirty="0"/>
              <a:t>@import rule</a:t>
            </a:r>
          </a:p>
        </p:txBody>
      </p:sp>
      <p:sp>
        <p:nvSpPr>
          <p:cNvPr id="3" name="Content Placeholder 2">
            <a:extLst>
              <a:ext uri="{FF2B5EF4-FFF2-40B4-BE49-F238E27FC236}">
                <a16:creationId xmlns:a16="http://schemas.microsoft.com/office/drawing/2014/main" id="{1514F82F-E08D-492E-A133-D3A752392EA6}"/>
              </a:ext>
            </a:extLst>
          </p:cNvPr>
          <p:cNvSpPr>
            <a:spLocks noGrp="1"/>
          </p:cNvSpPr>
          <p:nvPr>
            <p:ph idx="1"/>
          </p:nvPr>
        </p:nvSpPr>
        <p:spPr/>
        <p:txBody>
          <a:bodyPr/>
          <a:lstStyle/>
          <a:p>
            <a:r>
              <a:rPr lang="en-US" dirty="0"/>
              <a:t>The @import rule allows you to import styles from another style sheet. It should appear right at the start of the style sheet before any of the rules, and its value is a URL</a:t>
            </a:r>
          </a:p>
          <a:p>
            <a:pPr marL="0" indent="0">
              <a:buNone/>
            </a:pPr>
            <a:r>
              <a:rPr lang="en-US" dirty="0"/>
              <a:t>Syntax</a:t>
            </a:r>
          </a:p>
          <a:p>
            <a:pPr marL="0" indent="0">
              <a:buNone/>
            </a:pPr>
            <a:r>
              <a:rPr lang="en-US" i="1" dirty="0"/>
              <a:t>@import </a:t>
            </a:r>
            <a:r>
              <a:rPr lang="en-US" i="1" dirty="0" err="1"/>
              <a:t>url</a:t>
            </a:r>
            <a:r>
              <a:rPr lang="en-US" i="1" dirty="0"/>
              <a:t>;</a:t>
            </a:r>
          </a:p>
          <a:p>
            <a:pPr marL="0" indent="0">
              <a:buNone/>
            </a:pPr>
            <a:r>
              <a:rPr lang="en-US" i="1" dirty="0"/>
              <a:t>@import </a:t>
            </a:r>
            <a:r>
              <a:rPr lang="en-US" i="1" dirty="0" err="1"/>
              <a:t>url</a:t>
            </a:r>
            <a:r>
              <a:rPr lang="en-US" i="1" dirty="0"/>
              <a:t> list-of-media-queries;</a:t>
            </a:r>
          </a:p>
        </p:txBody>
      </p:sp>
      <p:sp>
        <p:nvSpPr>
          <p:cNvPr id="4" name="Slide Number Placeholder 3">
            <a:extLst>
              <a:ext uri="{FF2B5EF4-FFF2-40B4-BE49-F238E27FC236}">
                <a16:creationId xmlns:a16="http://schemas.microsoft.com/office/drawing/2014/main" id="{0BE2CD60-1FCA-49F1-B8EE-CA81ADE27626}"/>
              </a:ext>
            </a:extLst>
          </p:cNvPr>
          <p:cNvSpPr>
            <a:spLocks noGrp="1"/>
          </p:cNvSpPr>
          <p:nvPr>
            <p:ph type="sldNum" sz="quarter" idx="12"/>
          </p:nvPr>
        </p:nvSpPr>
        <p:spPr/>
        <p:txBody>
          <a:bodyPr/>
          <a:lstStyle/>
          <a:p>
            <a:fld id="{C51EAA63-D034-42AE-91FA-B13B9518C7BE}" type="slidenum">
              <a:rPr lang="en-US" smtClean="0"/>
              <a:pPr/>
              <a:t>117</a:t>
            </a:fld>
            <a:endParaRPr lang="en-US" dirty="0"/>
          </a:p>
        </p:txBody>
      </p:sp>
    </p:spTree>
    <p:extLst>
      <p:ext uri="{BB962C8B-B14F-4D97-AF65-F5344CB8AC3E}">
        <p14:creationId xmlns:p14="http://schemas.microsoft.com/office/powerpoint/2010/main" val="50239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C305E-EC30-4882-B0D6-A16B12CB3F77}"/>
              </a:ext>
            </a:extLst>
          </p:cNvPr>
          <p:cNvSpPr>
            <a:spLocks noGrp="1"/>
          </p:cNvSpPr>
          <p:nvPr>
            <p:ph type="title"/>
          </p:nvPr>
        </p:nvSpPr>
        <p:spPr/>
        <p:txBody>
          <a:bodyPr/>
          <a:lstStyle/>
          <a:p>
            <a:r>
              <a:rPr lang="en-US" dirty="0"/>
              <a:t>Examples</a:t>
            </a:r>
            <a:br>
              <a:rPr lang="en-US" dirty="0"/>
            </a:br>
            <a:endParaRPr lang="en-US" dirty="0"/>
          </a:p>
        </p:txBody>
      </p:sp>
      <p:sp>
        <p:nvSpPr>
          <p:cNvPr id="3" name="Content Placeholder 2">
            <a:extLst>
              <a:ext uri="{FF2B5EF4-FFF2-40B4-BE49-F238E27FC236}">
                <a16:creationId xmlns:a16="http://schemas.microsoft.com/office/drawing/2014/main" id="{BBA756D8-7D09-48C8-A897-8CE5FE83D417}"/>
              </a:ext>
            </a:extLst>
          </p:cNvPr>
          <p:cNvSpPr>
            <a:spLocks noGrp="1"/>
          </p:cNvSpPr>
          <p:nvPr>
            <p:ph idx="1"/>
          </p:nvPr>
        </p:nvSpPr>
        <p:spPr/>
        <p:txBody>
          <a:bodyPr/>
          <a:lstStyle/>
          <a:p>
            <a:r>
              <a:rPr lang="en-US" dirty="0"/>
              <a:t>@import </a:t>
            </a:r>
            <a:r>
              <a:rPr lang="en-US" dirty="0" err="1"/>
              <a:t>url</a:t>
            </a:r>
            <a:r>
              <a:rPr lang="en-US" dirty="0"/>
              <a:t>("fineprint.css") print;</a:t>
            </a:r>
          </a:p>
          <a:p>
            <a:r>
              <a:rPr lang="en-US" dirty="0"/>
              <a:t>@import </a:t>
            </a:r>
            <a:r>
              <a:rPr lang="en-US" dirty="0" err="1"/>
              <a:t>url</a:t>
            </a:r>
            <a:r>
              <a:rPr lang="en-US" dirty="0"/>
              <a:t>("bluish.css") projection, tv;</a:t>
            </a:r>
          </a:p>
          <a:p>
            <a:r>
              <a:rPr lang="en-US" dirty="0"/>
              <a:t>@import 'custom.css';</a:t>
            </a:r>
          </a:p>
          <a:p>
            <a:r>
              <a:rPr lang="en-US" dirty="0"/>
              <a:t>@import </a:t>
            </a:r>
            <a:r>
              <a:rPr lang="en-US" dirty="0" err="1"/>
              <a:t>url</a:t>
            </a:r>
            <a:r>
              <a:rPr lang="en-US" dirty="0"/>
              <a:t>("chrome://communicator/skin/");</a:t>
            </a:r>
          </a:p>
          <a:p>
            <a:r>
              <a:rPr lang="en-US" dirty="0"/>
              <a:t>@import "common.css" screen, projection;</a:t>
            </a:r>
          </a:p>
          <a:p>
            <a:r>
              <a:rPr lang="en-US" dirty="0"/>
              <a:t>@import </a:t>
            </a:r>
            <a:r>
              <a:rPr lang="en-US" dirty="0" err="1"/>
              <a:t>url</a:t>
            </a:r>
            <a:r>
              <a:rPr lang="en-US" dirty="0"/>
              <a:t>('landscape.css') screen and (</a:t>
            </a:r>
            <a:r>
              <a:rPr lang="en-US" dirty="0" err="1"/>
              <a:t>orientation:landscape</a:t>
            </a:r>
            <a:r>
              <a:rPr lang="en-US" dirty="0"/>
              <a:t>); </a:t>
            </a:r>
          </a:p>
        </p:txBody>
      </p:sp>
      <p:sp>
        <p:nvSpPr>
          <p:cNvPr id="4" name="Slide Number Placeholder 3">
            <a:extLst>
              <a:ext uri="{FF2B5EF4-FFF2-40B4-BE49-F238E27FC236}">
                <a16:creationId xmlns:a16="http://schemas.microsoft.com/office/drawing/2014/main" id="{EDA250BF-E064-4817-8EFA-B14245C420F5}"/>
              </a:ext>
            </a:extLst>
          </p:cNvPr>
          <p:cNvSpPr>
            <a:spLocks noGrp="1"/>
          </p:cNvSpPr>
          <p:nvPr>
            <p:ph type="sldNum" sz="quarter" idx="12"/>
          </p:nvPr>
        </p:nvSpPr>
        <p:spPr/>
        <p:txBody>
          <a:bodyPr/>
          <a:lstStyle/>
          <a:p>
            <a:fld id="{C51EAA63-D034-42AE-91FA-B13B9518C7BE}" type="slidenum">
              <a:rPr lang="en-US" smtClean="0"/>
              <a:pPr/>
              <a:t>118</a:t>
            </a:fld>
            <a:endParaRPr lang="en-US" dirty="0"/>
          </a:p>
        </p:txBody>
      </p:sp>
    </p:spTree>
    <p:extLst>
      <p:ext uri="{BB962C8B-B14F-4D97-AF65-F5344CB8AC3E}">
        <p14:creationId xmlns:p14="http://schemas.microsoft.com/office/powerpoint/2010/main" val="250619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410C-0A3A-47B8-9CE3-77A42FECA930}"/>
              </a:ext>
            </a:extLst>
          </p:cNvPr>
          <p:cNvSpPr>
            <a:spLocks noGrp="1"/>
          </p:cNvSpPr>
          <p:nvPr>
            <p:ph type="title"/>
          </p:nvPr>
        </p:nvSpPr>
        <p:spPr/>
        <p:txBody>
          <a:bodyPr/>
          <a:lstStyle/>
          <a:p>
            <a:r>
              <a:rPr lang="en-US" dirty="0"/>
              <a:t>@charset rule</a:t>
            </a:r>
          </a:p>
        </p:txBody>
      </p:sp>
      <p:sp>
        <p:nvSpPr>
          <p:cNvPr id="3" name="Content Placeholder 2">
            <a:extLst>
              <a:ext uri="{FF2B5EF4-FFF2-40B4-BE49-F238E27FC236}">
                <a16:creationId xmlns:a16="http://schemas.microsoft.com/office/drawing/2014/main" id="{FC2A70B0-7B61-4910-9E73-42D062BAA808}"/>
              </a:ext>
            </a:extLst>
          </p:cNvPr>
          <p:cNvSpPr>
            <a:spLocks noGrp="1"/>
          </p:cNvSpPr>
          <p:nvPr>
            <p:ph idx="1"/>
          </p:nvPr>
        </p:nvSpPr>
        <p:spPr/>
        <p:txBody>
          <a:bodyPr/>
          <a:lstStyle/>
          <a:p>
            <a:r>
              <a:rPr lang="en-US" dirty="0"/>
              <a:t>If you are writing your document using a character set other than ASCII or ISO-8859-1 you might want to set the @charset rule at the top of your style sheet to indicate what character set the style sheet is written in.</a:t>
            </a:r>
          </a:p>
          <a:p>
            <a:r>
              <a:rPr lang="en-US" dirty="0"/>
              <a:t>The @charset rule must be written right at the beginning of the style sheet without even a space before it.</a:t>
            </a:r>
          </a:p>
          <a:p>
            <a:r>
              <a:rPr lang="en-US" dirty="0"/>
              <a:t>Syntax</a:t>
            </a:r>
          </a:p>
          <a:p>
            <a:r>
              <a:rPr lang="en-US" i="1" dirty="0"/>
              <a:t>@charset "UTF-8";</a:t>
            </a:r>
          </a:p>
          <a:p>
            <a:r>
              <a:rPr lang="en-US" i="1" dirty="0"/>
              <a:t>@charset "iso-8859-15";</a:t>
            </a:r>
          </a:p>
        </p:txBody>
      </p:sp>
      <p:sp>
        <p:nvSpPr>
          <p:cNvPr id="4" name="Slide Number Placeholder 3">
            <a:extLst>
              <a:ext uri="{FF2B5EF4-FFF2-40B4-BE49-F238E27FC236}">
                <a16:creationId xmlns:a16="http://schemas.microsoft.com/office/drawing/2014/main" id="{CDD0C8B0-7223-48E4-A13A-201AEE5C6AE2}"/>
              </a:ext>
            </a:extLst>
          </p:cNvPr>
          <p:cNvSpPr>
            <a:spLocks noGrp="1"/>
          </p:cNvSpPr>
          <p:nvPr>
            <p:ph type="sldNum" sz="quarter" idx="12"/>
          </p:nvPr>
        </p:nvSpPr>
        <p:spPr/>
        <p:txBody>
          <a:bodyPr/>
          <a:lstStyle/>
          <a:p>
            <a:fld id="{C51EAA63-D034-42AE-91FA-B13B9518C7BE}" type="slidenum">
              <a:rPr lang="en-US" smtClean="0"/>
              <a:pPr/>
              <a:t>119</a:t>
            </a:fld>
            <a:endParaRPr lang="en-US" dirty="0"/>
          </a:p>
        </p:txBody>
      </p:sp>
    </p:spTree>
    <p:extLst>
      <p:ext uri="{BB962C8B-B14F-4D97-AF65-F5344CB8AC3E}">
        <p14:creationId xmlns:p14="http://schemas.microsoft.com/office/powerpoint/2010/main" val="212056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79F5-A7B0-4440-8F4F-CA0652567F3B}"/>
              </a:ext>
            </a:extLst>
          </p:cNvPr>
          <p:cNvSpPr>
            <a:spLocks noGrp="1"/>
          </p:cNvSpPr>
          <p:nvPr>
            <p:ph type="title"/>
          </p:nvPr>
        </p:nvSpPr>
        <p:spPr/>
        <p:txBody>
          <a:bodyPr/>
          <a:lstStyle/>
          <a:p>
            <a:r>
              <a:rPr lang="en-US" dirty="0"/>
              <a:t>Type Selectors</a:t>
            </a:r>
          </a:p>
        </p:txBody>
      </p:sp>
      <p:sp>
        <p:nvSpPr>
          <p:cNvPr id="3" name="Content Placeholder 2">
            <a:extLst>
              <a:ext uri="{FF2B5EF4-FFF2-40B4-BE49-F238E27FC236}">
                <a16:creationId xmlns:a16="http://schemas.microsoft.com/office/drawing/2014/main" id="{8F072ED3-2FD0-434D-8519-5E50C73A074D}"/>
              </a:ext>
            </a:extLst>
          </p:cNvPr>
          <p:cNvSpPr>
            <a:spLocks noGrp="1"/>
          </p:cNvSpPr>
          <p:nvPr>
            <p:ph idx="1"/>
          </p:nvPr>
        </p:nvSpPr>
        <p:spPr/>
        <p:txBody>
          <a:bodyPr/>
          <a:lstStyle/>
          <a:p>
            <a:pPr marL="0" indent="0">
              <a:buNone/>
            </a:pPr>
            <a:r>
              <a:rPr lang="en-US" dirty="0"/>
              <a:t>CSS type selectors match elements by tag name. Used alone, therefore, a type selector for a particular tag name selects all elements of that type — that is, with that tag name — in the document. For example</a:t>
            </a:r>
          </a:p>
          <a:p>
            <a:pPr marL="0" indent="0">
              <a:buNone/>
            </a:pPr>
            <a:r>
              <a:rPr lang="en-US" i="1" dirty="0"/>
              <a:t>h1 {</a:t>
            </a:r>
          </a:p>
          <a:p>
            <a:pPr marL="0" indent="0">
              <a:buNone/>
            </a:pPr>
            <a:r>
              <a:rPr lang="en-US" i="1" dirty="0"/>
              <a:t>   color: #36CFFF; </a:t>
            </a:r>
          </a:p>
          <a:p>
            <a:pPr marL="0" indent="0">
              <a:buNone/>
            </a:pPr>
            <a:r>
              <a:rPr lang="en-US" i="1" dirty="0"/>
              <a:t>}</a:t>
            </a:r>
          </a:p>
        </p:txBody>
      </p:sp>
      <p:sp>
        <p:nvSpPr>
          <p:cNvPr id="4" name="Slide Number Placeholder 3">
            <a:extLst>
              <a:ext uri="{FF2B5EF4-FFF2-40B4-BE49-F238E27FC236}">
                <a16:creationId xmlns:a16="http://schemas.microsoft.com/office/drawing/2014/main" id="{60205E92-4B27-4A73-A29C-848C2404D189}"/>
              </a:ext>
            </a:extLst>
          </p:cNvPr>
          <p:cNvSpPr>
            <a:spLocks noGrp="1"/>
          </p:cNvSpPr>
          <p:nvPr>
            <p:ph type="sldNum" sz="quarter" idx="12"/>
          </p:nvPr>
        </p:nvSpPr>
        <p:spPr/>
        <p:txBody>
          <a:bodyPr/>
          <a:lstStyle/>
          <a:p>
            <a:fld id="{C51EAA63-D034-42AE-91FA-B13B9518C7BE}" type="slidenum">
              <a:rPr lang="en-US" smtClean="0"/>
              <a:pPr/>
              <a:t>12</a:t>
            </a:fld>
            <a:endParaRPr lang="en-US" dirty="0"/>
          </a:p>
        </p:txBody>
      </p:sp>
    </p:spTree>
    <p:extLst>
      <p:ext uri="{BB962C8B-B14F-4D97-AF65-F5344CB8AC3E}">
        <p14:creationId xmlns:p14="http://schemas.microsoft.com/office/powerpoint/2010/main" val="271770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D8B2-FAC2-484A-BE4E-6659F2D10F57}"/>
              </a:ext>
            </a:extLst>
          </p:cNvPr>
          <p:cNvSpPr>
            <a:spLocks noGrp="1"/>
          </p:cNvSpPr>
          <p:nvPr>
            <p:ph type="title"/>
          </p:nvPr>
        </p:nvSpPr>
        <p:spPr>
          <a:xfrm>
            <a:off x="531157" y="-218276"/>
            <a:ext cx="11125199" cy="889000"/>
          </a:xfrm>
        </p:spPr>
        <p:txBody>
          <a:bodyPr/>
          <a:lstStyle/>
          <a:p>
            <a:r>
              <a:rPr lang="en-US" dirty="0"/>
              <a:t>!important</a:t>
            </a:r>
          </a:p>
        </p:txBody>
      </p:sp>
      <p:sp>
        <p:nvSpPr>
          <p:cNvPr id="3" name="Content Placeholder 2">
            <a:extLst>
              <a:ext uri="{FF2B5EF4-FFF2-40B4-BE49-F238E27FC236}">
                <a16:creationId xmlns:a16="http://schemas.microsoft.com/office/drawing/2014/main" id="{C0DA44BD-7E64-4A74-9002-E7C86E3DE2B3}"/>
              </a:ext>
            </a:extLst>
          </p:cNvPr>
          <p:cNvSpPr>
            <a:spLocks noGrp="1"/>
          </p:cNvSpPr>
          <p:nvPr>
            <p:ph idx="1"/>
          </p:nvPr>
        </p:nvSpPr>
        <p:spPr>
          <a:xfrm>
            <a:off x="529834" y="795602"/>
            <a:ext cx="11126522" cy="4419600"/>
          </a:xfrm>
        </p:spPr>
        <p:txBody>
          <a:bodyPr/>
          <a:lstStyle/>
          <a:p>
            <a:pPr marL="0" indent="0">
              <a:buNone/>
            </a:pPr>
            <a:r>
              <a:rPr lang="en-US" dirty="0"/>
              <a:t>The !important rule provides a way to make your CSS cascade. It also includes the rules that are to be applied always. A rule having a !important property will always be applied, no matter where that rule appears in the CSS document</a:t>
            </a:r>
          </a:p>
        </p:txBody>
      </p:sp>
      <p:sp>
        <p:nvSpPr>
          <p:cNvPr id="4" name="Slide Number Placeholder 3">
            <a:extLst>
              <a:ext uri="{FF2B5EF4-FFF2-40B4-BE49-F238E27FC236}">
                <a16:creationId xmlns:a16="http://schemas.microsoft.com/office/drawing/2014/main" id="{59260FEE-46CB-49E0-BD07-387FD3DD1063}"/>
              </a:ext>
            </a:extLst>
          </p:cNvPr>
          <p:cNvSpPr>
            <a:spLocks noGrp="1"/>
          </p:cNvSpPr>
          <p:nvPr>
            <p:ph type="sldNum" sz="quarter" idx="12"/>
          </p:nvPr>
        </p:nvSpPr>
        <p:spPr/>
        <p:txBody>
          <a:bodyPr/>
          <a:lstStyle/>
          <a:p>
            <a:fld id="{C51EAA63-D034-42AE-91FA-B13B9518C7BE}" type="slidenum">
              <a:rPr lang="en-US" smtClean="0"/>
              <a:pPr/>
              <a:t>120</a:t>
            </a:fld>
            <a:endParaRPr lang="en-US" dirty="0"/>
          </a:p>
        </p:txBody>
      </p:sp>
      <p:pic>
        <p:nvPicPr>
          <p:cNvPr id="6" name="Picture 5">
            <a:extLst>
              <a:ext uri="{FF2B5EF4-FFF2-40B4-BE49-F238E27FC236}">
                <a16:creationId xmlns:a16="http://schemas.microsoft.com/office/drawing/2014/main" id="{35F0CCC0-2F3D-49FE-AB49-EB5554A54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14" y="2379763"/>
            <a:ext cx="5329040" cy="3876658"/>
          </a:xfrm>
          <a:prstGeom prst="rect">
            <a:avLst/>
          </a:prstGeom>
        </p:spPr>
      </p:pic>
      <p:pic>
        <p:nvPicPr>
          <p:cNvPr id="8" name="Picture 7">
            <a:extLst>
              <a:ext uri="{FF2B5EF4-FFF2-40B4-BE49-F238E27FC236}">
                <a16:creationId xmlns:a16="http://schemas.microsoft.com/office/drawing/2014/main" id="{7C99A734-8077-4E60-92ED-186FE297E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910" y="3422497"/>
            <a:ext cx="5965915" cy="620114"/>
          </a:xfrm>
          <a:prstGeom prst="rect">
            <a:avLst/>
          </a:prstGeom>
        </p:spPr>
      </p:pic>
      <p:cxnSp>
        <p:nvCxnSpPr>
          <p:cNvPr id="10" name="Straight Connector 9">
            <a:extLst>
              <a:ext uri="{FF2B5EF4-FFF2-40B4-BE49-F238E27FC236}">
                <a16:creationId xmlns:a16="http://schemas.microsoft.com/office/drawing/2014/main" id="{0E227801-B8D4-4C2B-85FA-B51A2F19F1D0}"/>
              </a:ext>
            </a:extLst>
          </p:cNvPr>
          <p:cNvCxnSpPr/>
          <p:nvPr/>
        </p:nvCxnSpPr>
        <p:spPr>
          <a:xfrm>
            <a:off x="5951621" y="2181726"/>
            <a:ext cx="0" cy="407469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26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1744-4CCD-43A8-BE87-472756AF1A51}"/>
              </a:ext>
            </a:extLst>
          </p:cNvPr>
          <p:cNvSpPr>
            <a:spLocks noGrp="1"/>
          </p:cNvSpPr>
          <p:nvPr>
            <p:ph type="title"/>
          </p:nvPr>
        </p:nvSpPr>
        <p:spPr/>
        <p:txBody>
          <a:bodyPr/>
          <a:lstStyle/>
          <a:p>
            <a:r>
              <a:rPr lang="en-US" dirty="0"/>
              <a:t>Media Type</a:t>
            </a:r>
          </a:p>
        </p:txBody>
      </p:sp>
      <p:sp>
        <p:nvSpPr>
          <p:cNvPr id="3" name="Content Placeholder 2">
            <a:extLst>
              <a:ext uri="{FF2B5EF4-FFF2-40B4-BE49-F238E27FC236}">
                <a16:creationId xmlns:a16="http://schemas.microsoft.com/office/drawing/2014/main" id="{EA72B5A9-8E40-4619-8D84-082A556753AB}"/>
              </a:ext>
            </a:extLst>
          </p:cNvPr>
          <p:cNvSpPr>
            <a:spLocks noGrp="1"/>
          </p:cNvSpPr>
          <p:nvPr>
            <p:ph idx="1"/>
          </p:nvPr>
        </p:nvSpPr>
        <p:spPr/>
        <p:txBody>
          <a:bodyPr/>
          <a:lstStyle/>
          <a:p>
            <a:r>
              <a:rPr lang="en-US" dirty="0"/>
              <a:t>One of the most important features of style sheets is that they specify how a document is to be presented on different media: on the screen, on paper, with a speech synthesizer, with a braille device, etc.</a:t>
            </a:r>
          </a:p>
          <a:p>
            <a:r>
              <a:rPr lang="en-US" dirty="0"/>
              <a:t>We can specify media dependencies for style sheets −</a:t>
            </a:r>
          </a:p>
          <a:p>
            <a:r>
              <a:rPr lang="en-US" dirty="0"/>
              <a:t>Specify the target medium from a style sheet with the @media or @import at-rules.</a:t>
            </a:r>
          </a:p>
          <a:p>
            <a:r>
              <a:rPr lang="en-US" dirty="0"/>
              <a:t>Specify the target medium within the document language</a:t>
            </a:r>
          </a:p>
        </p:txBody>
      </p:sp>
      <p:sp>
        <p:nvSpPr>
          <p:cNvPr id="4" name="Slide Number Placeholder 3">
            <a:extLst>
              <a:ext uri="{FF2B5EF4-FFF2-40B4-BE49-F238E27FC236}">
                <a16:creationId xmlns:a16="http://schemas.microsoft.com/office/drawing/2014/main" id="{791932C4-2CBE-41F0-81A8-11537BC8760D}"/>
              </a:ext>
            </a:extLst>
          </p:cNvPr>
          <p:cNvSpPr>
            <a:spLocks noGrp="1"/>
          </p:cNvSpPr>
          <p:nvPr>
            <p:ph type="sldNum" sz="quarter" idx="12"/>
          </p:nvPr>
        </p:nvSpPr>
        <p:spPr/>
        <p:txBody>
          <a:bodyPr/>
          <a:lstStyle/>
          <a:p>
            <a:fld id="{C51EAA63-D034-42AE-91FA-B13B9518C7BE}" type="slidenum">
              <a:rPr lang="en-US" smtClean="0"/>
              <a:pPr/>
              <a:t>121</a:t>
            </a:fld>
            <a:endParaRPr lang="en-US" dirty="0"/>
          </a:p>
        </p:txBody>
      </p:sp>
    </p:spTree>
    <p:extLst>
      <p:ext uri="{BB962C8B-B14F-4D97-AF65-F5344CB8AC3E}">
        <p14:creationId xmlns:p14="http://schemas.microsoft.com/office/powerpoint/2010/main" val="262747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6717-1944-4CCA-AC5C-74A2B087EE83}"/>
              </a:ext>
            </a:extLst>
          </p:cNvPr>
          <p:cNvSpPr>
            <a:spLocks noGrp="1"/>
          </p:cNvSpPr>
          <p:nvPr>
            <p:ph type="title"/>
          </p:nvPr>
        </p:nvSpPr>
        <p:spPr>
          <a:xfrm>
            <a:off x="531157" y="-240630"/>
            <a:ext cx="11125199" cy="889000"/>
          </a:xfrm>
        </p:spPr>
        <p:txBody>
          <a:bodyPr/>
          <a:lstStyle/>
          <a:p>
            <a:r>
              <a:rPr lang="en-US" dirty="0"/>
              <a:t>@media rule</a:t>
            </a:r>
          </a:p>
        </p:txBody>
      </p:sp>
      <p:sp>
        <p:nvSpPr>
          <p:cNvPr id="3" name="Content Placeholder 2">
            <a:extLst>
              <a:ext uri="{FF2B5EF4-FFF2-40B4-BE49-F238E27FC236}">
                <a16:creationId xmlns:a16="http://schemas.microsoft.com/office/drawing/2014/main" id="{F7BD1C85-872E-4CF5-99EF-0A1652E1E576}"/>
              </a:ext>
            </a:extLst>
          </p:cNvPr>
          <p:cNvSpPr>
            <a:spLocks noGrp="1"/>
          </p:cNvSpPr>
          <p:nvPr>
            <p:ph idx="1"/>
          </p:nvPr>
        </p:nvSpPr>
        <p:spPr>
          <a:xfrm>
            <a:off x="529834" y="786064"/>
            <a:ext cx="11126522" cy="4419600"/>
          </a:xfrm>
        </p:spPr>
        <p:txBody>
          <a:bodyPr/>
          <a:lstStyle/>
          <a:p>
            <a:r>
              <a:rPr lang="en-US" dirty="0"/>
              <a:t>An @media rule specifies the target media types (separated by commas) of a set of rules.</a:t>
            </a:r>
          </a:p>
          <a:p>
            <a:endParaRPr lang="en-US" dirty="0"/>
          </a:p>
        </p:txBody>
      </p:sp>
      <p:sp>
        <p:nvSpPr>
          <p:cNvPr id="4" name="Slide Number Placeholder 3">
            <a:extLst>
              <a:ext uri="{FF2B5EF4-FFF2-40B4-BE49-F238E27FC236}">
                <a16:creationId xmlns:a16="http://schemas.microsoft.com/office/drawing/2014/main" id="{76B50302-5FE8-4565-BC6F-3135C55DF826}"/>
              </a:ext>
            </a:extLst>
          </p:cNvPr>
          <p:cNvSpPr>
            <a:spLocks noGrp="1"/>
          </p:cNvSpPr>
          <p:nvPr>
            <p:ph type="sldNum" sz="quarter" idx="12"/>
          </p:nvPr>
        </p:nvSpPr>
        <p:spPr/>
        <p:txBody>
          <a:bodyPr/>
          <a:lstStyle/>
          <a:p>
            <a:fld id="{C51EAA63-D034-42AE-91FA-B13B9518C7BE}" type="slidenum">
              <a:rPr lang="en-US" smtClean="0"/>
              <a:pPr/>
              <a:t>122</a:t>
            </a:fld>
            <a:endParaRPr lang="en-US" dirty="0"/>
          </a:p>
        </p:txBody>
      </p:sp>
      <p:pic>
        <p:nvPicPr>
          <p:cNvPr id="6" name="Picture 5">
            <a:extLst>
              <a:ext uri="{FF2B5EF4-FFF2-40B4-BE49-F238E27FC236}">
                <a16:creationId xmlns:a16="http://schemas.microsoft.com/office/drawing/2014/main" id="{3F4EEEC2-E8D1-46A3-846F-ECD4C8F0A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107" y="1584101"/>
            <a:ext cx="3143209" cy="4626892"/>
          </a:xfrm>
          <a:prstGeom prst="rect">
            <a:avLst/>
          </a:prstGeom>
        </p:spPr>
      </p:pic>
    </p:spTree>
    <p:extLst>
      <p:ext uri="{BB962C8B-B14F-4D97-AF65-F5344CB8AC3E}">
        <p14:creationId xmlns:p14="http://schemas.microsoft.com/office/powerpoint/2010/main" val="27152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C70D-4E8C-4D67-B846-B6FCF98F6757}"/>
              </a:ext>
            </a:extLst>
          </p:cNvPr>
          <p:cNvSpPr>
            <a:spLocks noGrp="1"/>
          </p:cNvSpPr>
          <p:nvPr>
            <p:ph type="title"/>
          </p:nvPr>
        </p:nvSpPr>
        <p:spPr>
          <a:xfrm>
            <a:off x="531817" y="-283409"/>
            <a:ext cx="11125199" cy="889000"/>
          </a:xfrm>
        </p:spPr>
        <p:txBody>
          <a:bodyPr/>
          <a:lstStyle/>
          <a:p>
            <a:r>
              <a:rPr lang="en-US" dirty="0"/>
              <a:t>Media rule</a:t>
            </a:r>
          </a:p>
        </p:txBody>
      </p:sp>
      <p:pic>
        <p:nvPicPr>
          <p:cNvPr id="6" name="Content Placeholder 5">
            <a:extLst>
              <a:ext uri="{FF2B5EF4-FFF2-40B4-BE49-F238E27FC236}">
                <a16:creationId xmlns:a16="http://schemas.microsoft.com/office/drawing/2014/main" id="{1A179279-6FDC-40BB-B031-C914A09B64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7" y="605591"/>
            <a:ext cx="5756687" cy="5060929"/>
          </a:xfrm>
        </p:spPr>
      </p:pic>
      <p:sp>
        <p:nvSpPr>
          <p:cNvPr id="4" name="Slide Number Placeholder 3">
            <a:extLst>
              <a:ext uri="{FF2B5EF4-FFF2-40B4-BE49-F238E27FC236}">
                <a16:creationId xmlns:a16="http://schemas.microsoft.com/office/drawing/2014/main" id="{B3D08D65-F70B-4C40-9FAC-13DC2328B930}"/>
              </a:ext>
            </a:extLst>
          </p:cNvPr>
          <p:cNvSpPr>
            <a:spLocks noGrp="1"/>
          </p:cNvSpPr>
          <p:nvPr>
            <p:ph type="sldNum" sz="quarter" idx="12"/>
          </p:nvPr>
        </p:nvSpPr>
        <p:spPr/>
        <p:txBody>
          <a:bodyPr/>
          <a:lstStyle/>
          <a:p>
            <a:fld id="{C51EAA63-D034-42AE-91FA-B13B9518C7BE}" type="slidenum">
              <a:rPr lang="en-US" smtClean="0"/>
              <a:pPr/>
              <a:t>123</a:t>
            </a:fld>
            <a:endParaRPr lang="en-US" dirty="0"/>
          </a:p>
        </p:txBody>
      </p:sp>
      <p:sp>
        <p:nvSpPr>
          <p:cNvPr id="7" name="TextBox 6">
            <a:extLst>
              <a:ext uri="{FF2B5EF4-FFF2-40B4-BE49-F238E27FC236}">
                <a16:creationId xmlns:a16="http://schemas.microsoft.com/office/drawing/2014/main" id="{05E63F66-ED52-48D8-B916-D1D08040246E}"/>
              </a:ext>
            </a:extLst>
          </p:cNvPr>
          <p:cNvSpPr txBox="1"/>
          <p:nvPr/>
        </p:nvSpPr>
        <p:spPr>
          <a:xfrm>
            <a:off x="531817" y="6079958"/>
            <a:ext cx="914400" cy="914400"/>
          </a:xfrm>
          <a:prstGeom prst="rect">
            <a:avLst/>
          </a:prstGeom>
          <a:noFill/>
        </p:spPr>
        <p:txBody>
          <a:bodyPr wrap="none" lIns="0" tIns="0" rIns="0" bIns="0" rtlCol="0">
            <a:noAutofit/>
          </a:bodyPr>
          <a:lstStyle/>
          <a:p>
            <a:pPr>
              <a:lnSpc>
                <a:spcPct val="90000"/>
              </a:lnSpc>
            </a:pPr>
            <a:r>
              <a:rPr lang="en-US" dirty="0">
                <a:solidFill>
                  <a:srgbClr val="FF0000"/>
                </a:solidFill>
              </a:rPr>
              <a:t>Media type names are case sensitive</a:t>
            </a:r>
          </a:p>
        </p:txBody>
      </p:sp>
    </p:spTree>
    <p:extLst>
      <p:ext uri="{BB962C8B-B14F-4D97-AF65-F5344CB8AC3E}">
        <p14:creationId xmlns:p14="http://schemas.microsoft.com/office/powerpoint/2010/main" val="403769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2A3F-A5B9-4033-BE75-8E056E332793}"/>
              </a:ext>
            </a:extLst>
          </p:cNvPr>
          <p:cNvSpPr>
            <a:spLocks noGrp="1"/>
          </p:cNvSpPr>
          <p:nvPr>
            <p:ph type="title"/>
          </p:nvPr>
        </p:nvSpPr>
        <p:spPr>
          <a:xfrm>
            <a:off x="327189" y="524656"/>
            <a:ext cx="10512862" cy="573222"/>
          </a:xfrm>
        </p:spPr>
        <p:txBody>
          <a:bodyPr>
            <a:normAutofit/>
          </a:bodyPr>
          <a:lstStyle/>
          <a:p>
            <a:r>
              <a:rPr lang="en-US" dirty="0"/>
              <a:t>Rounded Coners</a:t>
            </a:r>
          </a:p>
        </p:txBody>
      </p:sp>
      <p:sp>
        <p:nvSpPr>
          <p:cNvPr id="3" name="Content Placeholder 2">
            <a:extLst>
              <a:ext uri="{FF2B5EF4-FFF2-40B4-BE49-F238E27FC236}">
                <a16:creationId xmlns:a16="http://schemas.microsoft.com/office/drawing/2014/main" id="{7A290FC8-64D2-41AE-AE5D-EA0F6A2AAA16}"/>
              </a:ext>
            </a:extLst>
          </p:cNvPr>
          <p:cNvSpPr>
            <a:spLocks noGrp="1"/>
          </p:cNvSpPr>
          <p:nvPr>
            <p:ph idx="1"/>
          </p:nvPr>
        </p:nvSpPr>
        <p:spPr>
          <a:xfrm>
            <a:off x="789532" y="1300636"/>
            <a:ext cx="10512862" cy="1202721"/>
          </a:xfrm>
        </p:spPr>
        <p:txBody>
          <a:bodyPr>
            <a:normAutofit/>
          </a:bodyPr>
          <a:lstStyle/>
          <a:p>
            <a:pPr marL="0" indent="0" algn="just">
              <a:buNone/>
            </a:pPr>
            <a:r>
              <a:rPr lang="en-US" dirty="0"/>
              <a:t>CSS3 Rounded corners are used to add special colored corner to body or text by using the border-radius property. A simple syntax of rounded corners is as follows −</a:t>
            </a:r>
          </a:p>
        </p:txBody>
      </p:sp>
      <p:sp>
        <p:nvSpPr>
          <p:cNvPr id="4" name="TextBox 3">
            <a:extLst>
              <a:ext uri="{FF2B5EF4-FFF2-40B4-BE49-F238E27FC236}">
                <a16:creationId xmlns:a16="http://schemas.microsoft.com/office/drawing/2014/main" id="{3674B17B-F7D2-401D-84DD-1AF354A625BF}"/>
              </a:ext>
            </a:extLst>
          </p:cNvPr>
          <p:cNvSpPr txBox="1"/>
          <p:nvPr/>
        </p:nvSpPr>
        <p:spPr>
          <a:xfrm>
            <a:off x="3417756" y="2848130"/>
            <a:ext cx="914400" cy="914400"/>
          </a:xfrm>
          <a:prstGeom prst="rect">
            <a:avLst/>
          </a:prstGeom>
          <a:noFill/>
        </p:spPr>
        <p:txBody>
          <a:bodyPr wrap="none" lIns="0" tIns="0" rIns="0" bIns="0" rtlCol="0">
            <a:noAutofit/>
          </a:bodyPr>
          <a:lstStyle/>
          <a:p>
            <a:pPr algn="just"/>
            <a:r>
              <a:rPr lang="en-US" sz="2400" dirty="0"/>
              <a:t>#rconers7{</a:t>
            </a:r>
          </a:p>
          <a:p>
            <a:pPr algn="just"/>
            <a:r>
              <a:rPr lang="en-US" sz="2400" dirty="0"/>
              <a:t>        border-radius: 60px/15px;</a:t>
            </a:r>
          </a:p>
          <a:p>
            <a:pPr algn="just"/>
            <a:r>
              <a:rPr lang="en-US" sz="2400" dirty="0"/>
              <a:t>        background: #FF0000;</a:t>
            </a:r>
          </a:p>
          <a:p>
            <a:pPr algn="just"/>
            <a:r>
              <a:rPr lang="en-US" sz="2400" dirty="0"/>
              <a:t>        padding: 20px;</a:t>
            </a:r>
          </a:p>
          <a:p>
            <a:pPr algn="just"/>
            <a:r>
              <a:rPr lang="en-US" sz="2400" dirty="0"/>
              <a:t>        width: 200px;</a:t>
            </a:r>
          </a:p>
          <a:p>
            <a:pPr algn="just"/>
            <a:r>
              <a:rPr lang="en-US" sz="2400" dirty="0"/>
              <a:t>        height: 150px;</a:t>
            </a:r>
          </a:p>
          <a:p>
            <a:pPr algn="just"/>
            <a:r>
              <a:rPr lang="en-US" sz="2400" dirty="0"/>
              <a:t>}</a:t>
            </a:r>
          </a:p>
          <a:p>
            <a:pPr>
              <a:lnSpc>
                <a:spcPct val="90000"/>
              </a:lnSpc>
            </a:pPr>
            <a:endParaRPr lang="en-US" dirty="0"/>
          </a:p>
        </p:txBody>
      </p:sp>
    </p:spTree>
    <p:extLst>
      <p:ext uri="{BB962C8B-B14F-4D97-AF65-F5344CB8AC3E}">
        <p14:creationId xmlns:p14="http://schemas.microsoft.com/office/powerpoint/2010/main" val="209647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6819-B371-4B7C-B19E-84F4049C201F}"/>
              </a:ext>
            </a:extLst>
          </p:cNvPr>
          <p:cNvSpPr>
            <a:spLocks noGrp="1"/>
          </p:cNvSpPr>
          <p:nvPr>
            <p:ph type="title"/>
          </p:nvPr>
        </p:nvSpPr>
        <p:spPr>
          <a:xfrm>
            <a:off x="328458" y="404734"/>
            <a:ext cx="10512862" cy="658922"/>
          </a:xfrm>
        </p:spPr>
        <p:txBody>
          <a:bodyPr>
            <a:normAutofit/>
          </a:bodyPr>
          <a:lstStyle/>
          <a:p>
            <a:r>
              <a:rPr lang="en-US" dirty="0"/>
              <a:t>Rounded Coners</a:t>
            </a:r>
          </a:p>
        </p:txBody>
      </p:sp>
      <p:graphicFrame>
        <p:nvGraphicFramePr>
          <p:cNvPr id="8" name="Content Placeholder 7">
            <a:extLst>
              <a:ext uri="{FF2B5EF4-FFF2-40B4-BE49-F238E27FC236}">
                <a16:creationId xmlns:a16="http://schemas.microsoft.com/office/drawing/2014/main" id="{FD645DCF-9215-4951-A7C4-2CAD7910D09F}"/>
              </a:ext>
            </a:extLst>
          </p:cNvPr>
          <p:cNvGraphicFramePr>
            <a:graphicFrameLocks noGrp="1"/>
          </p:cNvGraphicFramePr>
          <p:nvPr>
            <p:ph idx="1"/>
            <p:extLst/>
          </p:nvPr>
        </p:nvGraphicFramePr>
        <p:xfrm>
          <a:off x="531813" y="1524000"/>
          <a:ext cx="11125200" cy="2590576"/>
        </p:xfrm>
        <a:graphic>
          <a:graphicData uri="http://schemas.openxmlformats.org/drawingml/2006/table">
            <a:tbl>
              <a:tblPr firstRow="1" bandRow="1">
                <a:tableStyleId>{16D9F66E-5EB9-4882-86FB-DCBF35E3C3E4}</a:tableStyleId>
              </a:tblPr>
              <a:tblGrid>
                <a:gridCol w="4145118">
                  <a:extLst>
                    <a:ext uri="{9D8B030D-6E8A-4147-A177-3AD203B41FA5}">
                      <a16:colId xmlns:a16="http://schemas.microsoft.com/office/drawing/2014/main" val="1172492786"/>
                    </a:ext>
                  </a:extLst>
                </a:gridCol>
                <a:gridCol w="6980082">
                  <a:extLst>
                    <a:ext uri="{9D8B030D-6E8A-4147-A177-3AD203B41FA5}">
                      <a16:colId xmlns:a16="http://schemas.microsoft.com/office/drawing/2014/main" val="800195020"/>
                    </a:ext>
                  </a:extLst>
                </a:gridCol>
              </a:tblGrid>
              <a:tr h="370840">
                <a:tc>
                  <a:txBody>
                    <a:bodyPr/>
                    <a:lstStyle/>
                    <a:p>
                      <a:pPr algn="ctr"/>
                      <a:r>
                        <a:rPr lang="en-US" sz="1900" dirty="0"/>
                        <a:t>Values</a:t>
                      </a:r>
                    </a:p>
                  </a:txBody>
                  <a:tcPr marL="91416" marR="91416" marT="45708" marB="45708"/>
                </a:tc>
                <a:tc>
                  <a:txBody>
                    <a:bodyPr/>
                    <a:lstStyle/>
                    <a:p>
                      <a:pPr algn="ctr"/>
                      <a:r>
                        <a:rPr lang="en-US" sz="1900" dirty="0"/>
                        <a:t>Description</a:t>
                      </a:r>
                    </a:p>
                  </a:txBody>
                  <a:tcPr marL="91416" marR="91416" marT="45708" marB="45708"/>
                </a:tc>
                <a:extLst>
                  <a:ext uri="{0D108BD9-81ED-4DB2-BD59-A6C34878D82A}">
                    <a16:rowId xmlns:a16="http://schemas.microsoft.com/office/drawing/2014/main" val="2056027101"/>
                  </a:ext>
                </a:extLst>
              </a:tr>
              <a:tr h="370840">
                <a:tc>
                  <a:txBody>
                    <a:bodyPr/>
                    <a:lstStyle/>
                    <a:p>
                      <a:pPr fontAlgn="t"/>
                      <a:r>
                        <a:rPr lang="en-US" sz="1900" dirty="0">
                          <a:effectLst/>
                        </a:rPr>
                        <a:t>border-radius</a:t>
                      </a:r>
                    </a:p>
                  </a:txBody>
                  <a:tcPr marL="76180" marR="76180" marT="76180" marB="76180"/>
                </a:tc>
                <a:tc>
                  <a:txBody>
                    <a:bodyPr/>
                    <a:lstStyle/>
                    <a:p>
                      <a:pPr fontAlgn="t"/>
                      <a:r>
                        <a:rPr lang="en-US" sz="1900" dirty="0">
                          <a:effectLst/>
                        </a:rPr>
                        <a:t>Use this element for setting four boarder radius property</a:t>
                      </a:r>
                    </a:p>
                  </a:txBody>
                  <a:tcPr marL="76180" marR="76180" marT="76180" marB="76180"/>
                </a:tc>
                <a:extLst>
                  <a:ext uri="{0D108BD9-81ED-4DB2-BD59-A6C34878D82A}">
                    <a16:rowId xmlns:a16="http://schemas.microsoft.com/office/drawing/2014/main" val="1853516970"/>
                  </a:ext>
                </a:extLst>
              </a:tr>
              <a:tr h="370840">
                <a:tc>
                  <a:txBody>
                    <a:bodyPr/>
                    <a:lstStyle/>
                    <a:p>
                      <a:pPr fontAlgn="t"/>
                      <a:r>
                        <a:rPr lang="en-US" sz="1900" dirty="0">
                          <a:effectLst/>
                        </a:rPr>
                        <a:t>border-top-left-radius</a:t>
                      </a:r>
                    </a:p>
                  </a:txBody>
                  <a:tcPr marL="76180" marR="76180" marT="76180" marB="76180"/>
                </a:tc>
                <a:tc>
                  <a:txBody>
                    <a:bodyPr/>
                    <a:lstStyle/>
                    <a:p>
                      <a:pPr fontAlgn="t"/>
                      <a:r>
                        <a:rPr lang="en-US" sz="1900" dirty="0">
                          <a:effectLst/>
                        </a:rPr>
                        <a:t>Use this element for setting the boarder of top left corner</a:t>
                      </a:r>
                    </a:p>
                  </a:txBody>
                  <a:tcPr marL="76180" marR="76180" marT="76180" marB="76180"/>
                </a:tc>
                <a:extLst>
                  <a:ext uri="{0D108BD9-81ED-4DB2-BD59-A6C34878D82A}">
                    <a16:rowId xmlns:a16="http://schemas.microsoft.com/office/drawing/2014/main" val="2993674593"/>
                  </a:ext>
                </a:extLst>
              </a:tr>
              <a:tr h="370840">
                <a:tc>
                  <a:txBody>
                    <a:bodyPr/>
                    <a:lstStyle/>
                    <a:p>
                      <a:pPr fontAlgn="t"/>
                      <a:r>
                        <a:rPr lang="en-US" sz="1900">
                          <a:effectLst/>
                        </a:rPr>
                        <a:t>border-top-right-radius</a:t>
                      </a:r>
                    </a:p>
                  </a:txBody>
                  <a:tcPr marL="76180" marR="76180" marT="76180" marB="76180"/>
                </a:tc>
                <a:tc>
                  <a:txBody>
                    <a:bodyPr/>
                    <a:lstStyle/>
                    <a:p>
                      <a:pPr fontAlgn="t"/>
                      <a:r>
                        <a:rPr lang="en-US" sz="1900" dirty="0">
                          <a:effectLst/>
                        </a:rPr>
                        <a:t>Use this element for setting the boarder of top right corner</a:t>
                      </a:r>
                    </a:p>
                  </a:txBody>
                  <a:tcPr marL="76180" marR="76180" marT="76180" marB="76180"/>
                </a:tc>
                <a:extLst>
                  <a:ext uri="{0D108BD9-81ED-4DB2-BD59-A6C34878D82A}">
                    <a16:rowId xmlns:a16="http://schemas.microsoft.com/office/drawing/2014/main" val="2151124885"/>
                  </a:ext>
                </a:extLst>
              </a:tr>
              <a:tr h="370840">
                <a:tc>
                  <a:txBody>
                    <a:bodyPr/>
                    <a:lstStyle/>
                    <a:p>
                      <a:pPr fontAlgn="t"/>
                      <a:r>
                        <a:rPr lang="en-US" sz="1900">
                          <a:effectLst/>
                        </a:rPr>
                        <a:t>border-bottom-right-radius</a:t>
                      </a:r>
                    </a:p>
                  </a:txBody>
                  <a:tcPr marL="76180" marR="76180" marT="76180" marB="76180"/>
                </a:tc>
                <a:tc>
                  <a:txBody>
                    <a:bodyPr/>
                    <a:lstStyle/>
                    <a:p>
                      <a:pPr fontAlgn="t"/>
                      <a:r>
                        <a:rPr lang="en-US" sz="1900" dirty="0">
                          <a:effectLst/>
                        </a:rPr>
                        <a:t>Use this element for setting the boarder of bottom right corner</a:t>
                      </a:r>
                    </a:p>
                  </a:txBody>
                  <a:tcPr marL="76180" marR="76180" marT="76180" marB="76180"/>
                </a:tc>
                <a:extLst>
                  <a:ext uri="{0D108BD9-81ED-4DB2-BD59-A6C34878D82A}">
                    <a16:rowId xmlns:a16="http://schemas.microsoft.com/office/drawing/2014/main" val="4095160942"/>
                  </a:ext>
                </a:extLst>
              </a:tr>
              <a:tr h="370840">
                <a:tc>
                  <a:txBody>
                    <a:bodyPr/>
                    <a:lstStyle/>
                    <a:p>
                      <a:pPr fontAlgn="t"/>
                      <a:r>
                        <a:rPr lang="en-US" sz="1900">
                          <a:effectLst/>
                        </a:rPr>
                        <a:t>border-bottom-left-radius</a:t>
                      </a:r>
                    </a:p>
                  </a:txBody>
                  <a:tcPr marL="76180" marR="76180" marT="76180" marB="76180"/>
                </a:tc>
                <a:tc>
                  <a:txBody>
                    <a:bodyPr/>
                    <a:lstStyle/>
                    <a:p>
                      <a:pPr fontAlgn="t"/>
                      <a:r>
                        <a:rPr lang="en-US" sz="1900" dirty="0">
                          <a:effectLst/>
                        </a:rPr>
                        <a:t>Use this element for setting the boarder of bottom left corner</a:t>
                      </a:r>
                    </a:p>
                  </a:txBody>
                  <a:tcPr marL="76180" marR="76180" marT="76180" marB="76180"/>
                </a:tc>
                <a:extLst>
                  <a:ext uri="{0D108BD9-81ED-4DB2-BD59-A6C34878D82A}">
                    <a16:rowId xmlns:a16="http://schemas.microsoft.com/office/drawing/2014/main" val="1905281622"/>
                  </a:ext>
                </a:extLst>
              </a:tr>
            </a:tbl>
          </a:graphicData>
        </a:graphic>
      </p:graphicFrame>
    </p:spTree>
    <p:extLst>
      <p:ext uri="{BB962C8B-B14F-4D97-AF65-F5344CB8AC3E}">
        <p14:creationId xmlns:p14="http://schemas.microsoft.com/office/powerpoint/2010/main" val="204309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D14B-F431-409B-A01F-C86CFBB95EC1}"/>
              </a:ext>
            </a:extLst>
          </p:cNvPr>
          <p:cNvSpPr>
            <a:spLocks noGrp="1"/>
          </p:cNvSpPr>
          <p:nvPr>
            <p:ph type="title"/>
          </p:nvPr>
        </p:nvSpPr>
        <p:spPr>
          <a:xfrm>
            <a:off x="172054" y="224851"/>
            <a:ext cx="11125199" cy="545893"/>
          </a:xfrm>
        </p:spPr>
        <p:txBody>
          <a:bodyPr/>
          <a:lstStyle/>
          <a:p>
            <a:r>
              <a:rPr lang="en-US" dirty="0"/>
              <a:t>Rounded Coners</a:t>
            </a:r>
          </a:p>
        </p:txBody>
      </p:sp>
      <p:sp>
        <p:nvSpPr>
          <p:cNvPr id="4" name="Slide Number Placeholder 3">
            <a:extLst>
              <a:ext uri="{FF2B5EF4-FFF2-40B4-BE49-F238E27FC236}">
                <a16:creationId xmlns:a16="http://schemas.microsoft.com/office/drawing/2014/main" id="{38CBE811-80E4-43DC-9319-1E932090656D}"/>
              </a:ext>
            </a:extLst>
          </p:cNvPr>
          <p:cNvSpPr>
            <a:spLocks noGrp="1"/>
          </p:cNvSpPr>
          <p:nvPr>
            <p:ph type="sldNum" sz="quarter" idx="12"/>
          </p:nvPr>
        </p:nvSpPr>
        <p:spPr/>
        <p:txBody>
          <a:bodyPr/>
          <a:lstStyle/>
          <a:p>
            <a:fld id="{C51EAA63-D034-42AE-91FA-B13B9518C7BE}" type="slidenum">
              <a:rPr lang="en-US" smtClean="0"/>
              <a:pPr/>
              <a:t>126</a:t>
            </a:fld>
            <a:endParaRPr lang="en-US" dirty="0"/>
          </a:p>
        </p:txBody>
      </p:sp>
      <p:sp>
        <p:nvSpPr>
          <p:cNvPr id="5" name="TextBox 4">
            <a:extLst>
              <a:ext uri="{FF2B5EF4-FFF2-40B4-BE49-F238E27FC236}">
                <a16:creationId xmlns:a16="http://schemas.microsoft.com/office/drawing/2014/main" id="{364C59D2-FA2B-4F42-B3E1-442A00AF97EA}"/>
              </a:ext>
            </a:extLst>
          </p:cNvPr>
          <p:cNvSpPr txBox="1"/>
          <p:nvPr/>
        </p:nvSpPr>
        <p:spPr>
          <a:xfrm>
            <a:off x="449703" y="770743"/>
            <a:ext cx="4586991" cy="5540115"/>
          </a:xfrm>
          <a:prstGeom prst="rect">
            <a:avLst/>
          </a:prstGeom>
          <a:noFill/>
        </p:spPr>
        <p:txBody>
          <a:bodyPr wrap="none" lIns="0" tIns="0" rIns="0" bIns="0" rtlCol="0">
            <a:noAutofit/>
          </a:bodyPr>
          <a:lstStyle/>
          <a:p>
            <a:pPr>
              <a:lnSpc>
                <a:spcPct val="90000"/>
              </a:lnSpc>
            </a:pPr>
            <a:r>
              <a:rPr lang="en-US" dirty="0"/>
              <a:t>&lt;html&gt;</a:t>
            </a:r>
          </a:p>
          <a:p>
            <a:pPr>
              <a:lnSpc>
                <a:spcPct val="90000"/>
              </a:lnSpc>
            </a:pPr>
            <a:r>
              <a:rPr lang="en-US" dirty="0"/>
              <a:t>   &lt;head&gt;  </a:t>
            </a:r>
          </a:p>
          <a:p>
            <a:pPr>
              <a:lnSpc>
                <a:spcPct val="90000"/>
              </a:lnSpc>
            </a:pPr>
            <a:r>
              <a:rPr lang="en-US" dirty="0"/>
              <a:t>      &lt;style&gt;</a:t>
            </a:r>
          </a:p>
          <a:p>
            <a:pPr>
              <a:lnSpc>
                <a:spcPct val="90000"/>
              </a:lnSpc>
            </a:pPr>
            <a:r>
              <a:rPr lang="en-US" dirty="0"/>
              <a:t>         #rcorners1 {</a:t>
            </a:r>
          </a:p>
          <a:p>
            <a:pPr>
              <a:lnSpc>
                <a:spcPct val="90000"/>
              </a:lnSpc>
            </a:pPr>
            <a:r>
              <a:rPr lang="en-US" dirty="0"/>
              <a:t>            border-radius: 15px 50px 30px 5px;</a:t>
            </a:r>
          </a:p>
          <a:p>
            <a:pPr>
              <a:lnSpc>
                <a:spcPct val="90000"/>
              </a:lnSpc>
            </a:pPr>
            <a:r>
              <a:rPr lang="en-US" dirty="0"/>
              <a:t>            background: #a44170;</a:t>
            </a:r>
          </a:p>
          <a:p>
            <a:pPr>
              <a:lnSpc>
                <a:spcPct val="90000"/>
              </a:lnSpc>
            </a:pPr>
            <a:r>
              <a:rPr lang="en-US" dirty="0"/>
              <a:t>            padding: 20px; </a:t>
            </a:r>
          </a:p>
          <a:p>
            <a:pPr>
              <a:lnSpc>
                <a:spcPct val="90000"/>
              </a:lnSpc>
            </a:pPr>
            <a:r>
              <a:rPr lang="en-US" dirty="0"/>
              <a:t>            width: 100px;</a:t>
            </a:r>
          </a:p>
          <a:p>
            <a:pPr>
              <a:lnSpc>
                <a:spcPct val="90000"/>
              </a:lnSpc>
            </a:pPr>
            <a:r>
              <a:rPr lang="en-US" dirty="0"/>
              <a:t>            height: 100px;          }</a:t>
            </a:r>
          </a:p>
          <a:p>
            <a:pPr>
              <a:lnSpc>
                <a:spcPct val="90000"/>
              </a:lnSpc>
            </a:pPr>
            <a:r>
              <a:rPr lang="en-US" dirty="0"/>
              <a:t>         #rcorners2 {</a:t>
            </a:r>
          </a:p>
          <a:p>
            <a:pPr>
              <a:lnSpc>
                <a:spcPct val="90000"/>
              </a:lnSpc>
            </a:pPr>
            <a:r>
              <a:rPr lang="en-US" dirty="0"/>
              <a:t>            border-radius: 15px 50px 30px;</a:t>
            </a:r>
          </a:p>
          <a:p>
            <a:pPr>
              <a:lnSpc>
                <a:spcPct val="90000"/>
              </a:lnSpc>
            </a:pPr>
            <a:r>
              <a:rPr lang="en-US" dirty="0"/>
              <a:t>            background: #a44170;</a:t>
            </a:r>
          </a:p>
          <a:p>
            <a:pPr>
              <a:lnSpc>
                <a:spcPct val="90000"/>
              </a:lnSpc>
            </a:pPr>
            <a:r>
              <a:rPr lang="en-US" dirty="0"/>
              <a:t>            padding: 20px;</a:t>
            </a:r>
          </a:p>
          <a:p>
            <a:pPr>
              <a:lnSpc>
                <a:spcPct val="90000"/>
              </a:lnSpc>
            </a:pPr>
            <a:r>
              <a:rPr lang="en-US" dirty="0"/>
              <a:t>            width: 100px;</a:t>
            </a:r>
          </a:p>
          <a:p>
            <a:pPr>
              <a:lnSpc>
                <a:spcPct val="90000"/>
              </a:lnSpc>
            </a:pPr>
            <a:r>
              <a:rPr lang="en-US" dirty="0"/>
              <a:t>            height: 100px;          }</a:t>
            </a:r>
          </a:p>
          <a:p>
            <a:pPr>
              <a:lnSpc>
                <a:spcPct val="90000"/>
              </a:lnSpc>
            </a:pPr>
            <a:r>
              <a:rPr lang="en-US" dirty="0"/>
              <a:t>         #rcorners3 {</a:t>
            </a:r>
          </a:p>
          <a:p>
            <a:pPr>
              <a:lnSpc>
                <a:spcPct val="90000"/>
              </a:lnSpc>
            </a:pPr>
            <a:r>
              <a:rPr lang="en-US" dirty="0"/>
              <a:t>            border-radius: 15px 50px;</a:t>
            </a:r>
          </a:p>
          <a:p>
            <a:pPr>
              <a:lnSpc>
                <a:spcPct val="90000"/>
              </a:lnSpc>
            </a:pPr>
            <a:r>
              <a:rPr lang="en-US" dirty="0"/>
              <a:t>            background: #a44170;</a:t>
            </a:r>
          </a:p>
          <a:p>
            <a:pPr>
              <a:lnSpc>
                <a:spcPct val="90000"/>
              </a:lnSpc>
            </a:pPr>
            <a:r>
              <a:rPr lang="en-US" dirty="0"/>
              <a:t>            padding: 20px; </a:t>
            </a:r>
          </a:p>
          <a:p>
            <a:pPr>
              <a:lnSpc>
                <a:spcPct val="90000"/>
              </a:lnSpc>
            </a:pPr>
            <a:r>
              <a:rPr lang="en-US" dirty="0"/>
              <a:t>            width: 100px;</a:t>
            </a:r>
          </a:p>
          <a:p>
            <a:pPr>
              <a:lnSpc>
                <a:spcPct val="90000"/>
              </a:lnSpc>
            </a:pPr>
            <a:r>
              <a:rPr lang="en-US" dirty="0"/>
              <a:t>            height: 100px;          }</a:t>
            </a:r>
          </a:p>
          <a:p>
            <a:pPr>
              <a:lnSpc>
                <a:spcPct val="90000"/>
              </a:lnSpc>
            </a:pPr>
            <a:r>
              <a:rPr lang="en-US" dirty="0"/>
              <a:t>      </a:t>
            </a:r>
          </a:p>
        </p:txBody>
      </p:sp>
      <p:sp>
        <p:nvSpPr>
          <p:cNvPr id="6" name="TextBox 5">
            <a:extLst>
              <a:ext uri="{FF2B5EF4-FFF2-40B4-BE49-F238E27FC236}">
                <a16:creationId xmlns:a16="http://schemas.microsoft.com/office/drawing/2014/main" id="{EE608C5E-A238-4EE4-9B12-A77889F52062}"/>
              </a:ext>
            </a:extLst>
          </p:cNvPr>
          <p:cNvSpPr txBox="1"/>
          <p:nvPr/>
        </p:nvSpPr>
        <p:spPr>
          <a:xfrm>
            <a:off x="5036694" y="776988"/>
            <a:ext cx="914400" cy="914400"/>
          </a:xfrm>
          <a:prstGeom prst="rect">
            <a:avLst/>
          </a:prstGeom>
          <a:noFill/>
        </p:spPr>
        <p:txBody>
          <a:bodyPr wrap="none" lIns="0" tIns="0" rIns="0" bIns="0" rtlCol="0">
            <a:noAutofit/>
          </a:bodyPr>
          <a:lstStyle/>
          <a:p>
            <a:pPr>
              <a:lnSpc>
                <a:spcPct val="90000"/>
              </a:lnSpc>
            </a:pPr>
            <a:r>
              <a:rPr lang="en-US" dirty="0"/>
              <a:t>&lt;/style&gt;</a:t>
            </a:r>
          </a:p>
          <a:p>
            <a:pPr>
              <a:lnSpc>
                <a:spcPct val="90000"/>
              </a:lnSpc>
            </a:pPr>
            <a:r>
              <a:rPr lang="en-US" dirty="0"/>
              <a:t>   &lt;/head&gt;</a:t>
            </a:r>
          </a:p>
          <a:p>
            <a:pPr>
              <a:lnSpc>
                <a:spcPct val="90000"/>
              </a:lnSpc>
            </a:pPr>
            <a:r>
              <a:rPr lang="en-US" dirty="0"/>
              <a:t>   &lt;body&gt;</a:t>
            </a:r>
          </a:p>
          <a:p>
            <a:pPr>
              <a:lnSpc>
                <a:spcPct val="90000"/>
              </a:lnSpc>
            </a:pPr>
            <a:r>
              <a:rPr lang="en-US" dirty="0"/>
              <a:t>      &lt;p id="rcorners1"&gt;&lt;/p&gt;</a:t>
            </a:r>
          </a:p>
          <a:p>
            <a:pPr>
              <a:lnSpc>
                <a:spcPct val="90000"/>
              </a:lnSpc>
            </a:pPr>
            <a:r>
              <a:rPr lang="en-US" dirty="0"/>
              <a:t>      &lt;p id="rcorners2"&gt;&lt;/p&gt;</a:t>
            </a:r>
          </a:p>
          <a:p>
            <a:pPr>
              <a:lnSpc>
                <a:spcPct val="90000"/>
              </a:lnSpc>
            </a:pPr>
            <a:r>
              <a:rPr lang="en-US" dirty="0"/>
              <a:t>      &lt;p id="rcorners3"&gt;&lt;/p&gt;</a:t>
            </a:r>
          </a:p>
          <a:p>
            <a:pPr>
              <a:lnSpc>
                <a:spcPct val="90000"/>
              </a:lnSpc>
            </a:pPr>
            <a:r>
              <a:rPr lang="en-US" dirty="0"/>
              <a:t>   &lt;/body&gt;</a:t>
            </a:r>
          </a:p>
          <a:p>
            <a:pPr>
              <a:lnSpc>
                <a:spcPct val="90000"/>
              </a:lnSpc>
            </a:pPr>
            <a:r>
              <a:rPr lang="en-US" dirty="0"/>
              <a:t>&lt;body&gt;</a:t>
            </a:r>
          </a:p>
          <a:p>
            <a:pPr>
              <a:lnSpc>
                <a:spcPct val="90000"/>
              </a:lnSpc>
            </a:pPr>
            <a:endParaRPr lang="en-US" dirty="0"/>
          </a:p>
        </p:txBody>
      </p:sp>
      <p:pic>
        <p:nvPicPr>
          <p:cNvPr id="7" name="Picture 6">
            <a:extLst>
              <a:ext uri="{FF2B5EF4-FFF2-40B4-BE49-F238E27FC236}">
                <a16:creationId xmlns:a16="http://schemas.microsoft.com/office/drawing/2014/main" id="{64CF7425-E73F-4943-8D82-5017A14F11A2}"/>
              </a:ext>
            </a:extLst>
          </p:cNvPr>
          <p:cNvPicPr>
            <a:picLocks noChangeAspect="1"/>
          </p:cNvPicPr>
          <p:nvPr/>
        </p:nvPicPr>
        <p:blipFill>
          <a:blip r:embed="rId2"/>
          <a:stretch>
            <a:fillRect/>
          </a:stretch>
        </p:blipFill>
        <p:spPr>
          <a:xfrm>
            <a:off x="9147435" y="1482271"/>
            <a:ext cx="1390650" cy="4362450"/>
          </a:xfrm>
          <a:prstGeom prst="rect">
            <a:avLst/>
          </a:prstGeom>
        </p:spPr>
      </p:pic>
      <p:sp>
        <p:nvSpPr>
          <p:cNvPr id="8" name="TextBox 7">
            <a:extLst>
              <a:ext uri="{FF2B5EF4-FFF2-40B4-BE49-F238E27FC236}">
                <a16:creationId xmlns:a16="http://schemas.microsoft.com/office/drawing/2014/main" id="{67A704F4-9BC0-4E90-A1A1-4E777C7B59E6}"/>
              </a:ext>
            </a:extLst>
          </p:cNvPr>
          <p:cNvSpPr txBox="1"/>
          <p:nvPr/>
        </p:nvSpPr>
        <p:spPr>
          <a:xfrm>
            <a:off x="9323582" y="974361"/>
            <a:ext cx="914400" cy="914400"/>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707583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6FE8-094E-4CED-818D-D92B3AF7E14D}"/>
              </a:ext>
            </a:extLst>
          </p:cNvPr>
          <p:cNvSpPr>
            <a:spLocks noGrp="1"/>
          </p:cNvSpPr>
          <p:nvPr>
            <p:ph type="title"/>
          </p:nvPr>
        </p:nvSpPr>
        <p:spPr>
          <a:xfrm>
            <a:off x="283443" y="494674"/>
            <a:ext cx="10512862" cy="551889"/>
          </a:xfrm>
        </p:spPr>
        <p:txBody>
          <a:bodyPr>
            <a:normAutofit/>
          </a:bodyPr>
          <a:lstStyle/>
          <a:p>
            <a:r>
              <a:rPr lang="en-US" dirty="0"/>
              <a:t>Border Image</a:t>
            </a:r>
          </a:p>
        </p:txBody>
      </p:sp>
      <p:sp>
        <p:nvSpPr>
          <p:cNvPr id="3" name="Content Placeholder 2">
            <a:extLst>
              <a:ext uri="{FF2B5EF4-FFF2-40B4-BE49-F238E27FC236}">
                <a16:creationId xmlns:a16="http://schemas.microsoft.com/office/drawing/2014/main" id="{408E5CC8-5A99-450E-B6F0-F5C94D7679E2}"/>
              </a:ext>
            </a:extLst>
          </p:cNvPr>
          <p:cNvSpPr>
            <a:spLocks noGrp="1"/>
          </p:cNvSpPr>
          <p:nvPr>
            <p:ph idx="1"/>
          </p:nvPr>
        </p:nvSpPr>
        <p:spPr>
          <a:xfrm>
            <a:off x="747970" y="1316387"/>
            <a:ext cx="10512862" cy="1276911"/>
          </a:xfrm>
        </p:spPr>
        <p:txBody>
          <a:bodyPr/>
          <a:lstStyle/>
          <a:p>
            <a:pPr marL="0" indent="0" algn="just">
              <a:buNone/>
            </a:pPr>
            <a:r>
              <a:rPr lang="en-US" dirty="0"/>
              <a:t>CSS Border image property is used to add image boarder to some elements. You don't need to use any HTML code to call boarder image. A sample syntax of boarder image is as follows −</a:t>
            </a:r>
          </a:p>
        </p:txBody>
      </p:sp>
      <p:sp>
        <p:nvSpPr>
          <p:cNvPr id="4" name="TextBox 3">
            <a:extLst>
              <a:ext uri="{FF2B5EF4-FFF2-40B4-BE49-F238E27FC236}">
                <a16:creationId xmlns:a16="http://schemas.microsoft.com/office/drawing/2014/main" id="{725C33B7-3360-4C0F-B275-FE12B95C0084}"/>
              </a:ext>
            </a:extLst>
          </p:cNvPr>
          <p:cNvSpPr txBox="1"/>
          <p:nvPr/>
        </p:nvSpPr>
        <p:spPr>
          <a:xfrm>
            <a:off x="3432748" y="3087973"/>
            <a:ext cx="914400" cy="914400"/>
          </a:xfrm>
          <a:prstGeom prst="rect">
            <a:avLst/>
          </a:prstGeom>
          <a:noFill/>
        </p:spPr>
        <p:txBody>
          <a:bodyPr wrap="none" lIns="0" tIns="0" rIns="0" bIns="0" rtlCol="0">
            <a:noAutofit/>
          </a:bodyPr>
          <a:lstStyle/>
          <a:p>
            <a:r>
              <a:rPr lang="en-US" sz="2600" dirty="0"/>
              <a:t> #</a:t>
            </a:r>
            <a:r>
              <a:rPr lang="en-US" sz="2600" dirty="0" err="1"/>
              <a:t>borderimg</a:t>
            </a:r>
            <a:r>
              <a:rPr lang="en-US" sz="2600" dirty="0"/>
              <a:t> {</a:t>
            </a:r>
          </a:p>
          <a:p>
            <a:r>
              <a:rPr lang="en-US" sz="2600" dirty="0">
                <a:solidFill>
                  <a:srgbClr val="C00000"/>
                </a:solidFill>
              </a:rPr>
              <a:t>          </a:t>
            </a:r>
            <a:r>
              <a:rPr lang="en-US" sz="2600" dirty="0"/>
              <a:t>border: 10px solid transparent;</a:t>
            </a:r>
          </a:p>
          <a:p>
            <a:r>
              <a:rPr lang="en-US" sz="2600" dirty="0"/>
              <a:t>          padding: 15px;</a:t>
            </a:r>
          </a:p>
          <a:p>
            <a:r>
              <a:rPr lang="en-US" sz="2600" dirty="0"/>
              <a:t>}</a:t>
            </a:r>
          </a:p>
          <a:p>
            <a:pPr>
              <a:lnSpc>
                <a:spcPct val="90000"/>
              </a:lnSpc>
            </a:pPr>
            <a:endParaRPr lang="en-US" sz="2600" dirty="0"/>
          </a:p>
        </p:txBody>
      </p:sp>
    </p:spTree>
    <p:extLst>
      <p:ext uri="{BB962C8B-B14F-4D97-AF65-F5344CB8AC3E}">
        <p14:creationId xmlns:p14="http://schemas.microsoft.com/office/powerpoint/2010/main" val="247183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6D5B-9CA0-4EC8-A7C3-62EFD342B166}"/>
              </a:ext>
            </a:extLst>
          </p:cNvPr>
          <p:cNvSpPr>
            <a:spLocks noGrp="1"/>
          </p:cNvSpPr>
          <p:nvPr>
            <p:ph type="title"/>
          </p:nvPr>
        </p:nvSpPr>
        <p:spPr>
          <a:xfrm>
            <a:off x="358414" y="464693"/>
            <a:ext cx="10512862" cy="671805"/>
          </a:xfrm>
        </p:spPr>
        <p:txBody>
          <a:bodyPr>
            <a:normAutofit/>
          </a:bodyPr>
          <a:lstStyle/>
          <a:p>
            <a:r>
              <a:rPr lang="en-US" dirty="0"/>
              <a:t>Border Image</a:t>
            </a:r>
          </a:p>
        </p:txBody>
      </p:sp>
      <p:graphicFrame>
        <p:nvGraphicFramePr>
          <p:cNvPr id="7" name="Content Placeholder 6">
            <a:extLst>
              <a:ext uri="{FF2B5EF4-FFF2-40B4-BE49-F238E27FC236}">
                <a16:creationId xmlns:a16="http://schemas.microsoft.com/office/drawing/2014/main" id="{D8A9B4D6-0B2E-4761-9DA5-EA46586436F6}"/>
              </a:ext>
            </a:extLst>
          </p:cNvPr>
          <p:cNvGraphicFramePr>
            <a:graphicFrameLocks noGrp="1"/>
          </p:cNvGraphicFramePr>
          <p:nvPr>
            <p:ph idx="1"/>
            <p:extLst/>
          </p:nvPr>
        </p:nvGraphicFramePr>
        <p:xfrm>
          <a:off x="531813" y="1524000"/>
          <a:ext cx="11125200" cy="2209600"/>
        </p:xfrm>
        <a:graphic>
          <a:graphicData uri="http://schemas.openxmlformats.org/drawingml/2006/table">
            <a:tbl>
              <a:tblPr firstRow="1" bandRow="1">
                <a:tableStyleId>{16D9F66E-5EB9-4882-86FB-DCBF35E3C3E4}</a:tableStyleId>
              </a:tblPr>
              <a:tblGrid>
                <a:gridCol w="3755374">
                  <a:extLst>
                    <a:ext uri="{9D8B030D-6E8A-4147-A177-3AD203B41FA5}">
                      <a16:colId xmlns:a16="http://schemas.microsoft.com/office/drawing/2014/main" val="3018797872"/>
                    </a:ext>
                  </a:extLst>
                </a:gridCol>
                <a:gridCol w="7369826">
                  <a:extLst>
                    <a:ext uri="{9D8B030D-6E8A-4147-A177-3AD203B41FA5}">
                      <a16:colId xmlns:a16="http://schemas.microsoft.com/office/drawing/2014/main" val="2836677421"/>
                    </a:ext>
                  </a:extLst>
                </a:gridCol>
              </a:tblGrid>
              <a:tr h="370840">
                <a:tc>
                  <a:txBody>
                    <a:bodyPr/>
                    <a:lstStyle/>
                    <a:p>
                      <a:pPr algn="ctr" fontAlgn="t"/>
                      <a:r>
                        <a:rPr lang="en-US" sz="1900" dirty="0">
                          <a:effectLst/>
                        </a:rPr>
                        <a:t>Values</a:t>
                      </a:r>
                    </a:p>
                  </a:txBody>
                  <a:tcPr marL="76180" marR="76180" marT="76180" marB="76180"/>
                </a:tc>
                <a:tc>
                  <a:txBody>
                    <a:bodyPr/>
                    <a:lstStyle/>
                    <a:p>
                      <a:pPr algn="ctr" fontAlgn="t"/>
                      <a:r>
                        <a:rPr lang="en-US" sz="1900" dirty="0">
                          <a:effectLst/>
                        </a:rPr>
                        <a:t>Description</a:t>
                      </a:r>
                    </a:p>
                  </a:txBody>
                  <a:tcPr marL="76180" marR="76180" marT="76180" marB="76180"/>
                </a:tc>
                <a:extLst>
                  <a:ext uri="{0D108BD9-81ED-4DB2-BD59-A6C34878D82A}">
                    <a16:rowId xmlns:a16="http://schemas.microsoft.com/office/drawing/2014/main" val="1499392676"/>
                  </a:ext>
                </a:extLst>
              </a:tr>
              <a:tr h="370840">
                <a:tc>
                  <a:txBody>
                    <a:bodyPr/>
                    <a:lstStyle/>
                    <a:p>
                      <a:pPr fontAlgn="t"/>
                      <a:r>
                        <a:rPr lang="en-US" sz="1900" dirty="0">
                          <a:effectLst/>
                        </a:rPr>
                        <a:t>border-image-source</a:t>
                      </a:r>
                    </a:p>
                  </a:txBody>
                  <a:tcPr marL="76180" marR="76180" marT="76180" marB="76180"/>
                </a:tc>
                <a:tc>
                  <a:txBody>
                    <a:bodyPr/>
                    <a:lstStyle/>
                    <a:p>
                      <a:pPr fontAlgn="t"/>
                      <a:r>
                        <a:rPr lang="en-US" sz="1900">
                          <a:effectLst/>
                        </a:rPr>
                        <a:t>Used to set the image path</a:t>
                      </a:r>
                    </a:p>
                  </a:txBody>
                  <a:tcPr marL="76180" marR="76180" marT="76180" marB="76180"/>
                </a:tc>
                <a:extLst>
                  <a:ext uri="{0D108BD9-81ED-4DB2-BD59-A6C34878D82A}">
                    <a16:rowId xmlns:a16="http://schemas.microsoft.com/office/drawing/2014/main" val="3940551306"/>
                  </a:ext>
                </a:extLst>
              </a:tr>
              <a:tr h="370840">
                <a:tc>
                  <a:txBody>
                    <a:bodyPr/>
                    <a:lstStyle/>
                    <a:p>
                      <a:pPr fontAlgn="t"/>
                      <a:r>
                        <a:rPr lang="en-US" sz="1900" dirty="0">
                          <a:effectLst/>
                        </a:rPr>
                        <a:t>border-image-slice</a:t>
                      </a:r>
                    </a:p>
                  </a:txBody>
                  <a:tcPr marL="76180" marR="76180" marT="76180" marB="76180"/>
                </a:tc>
                <a:tc>
                  <a:txBody>
                    <a:bodyPr/>
                    <a:lstStyle/>
                    <a:p>
                      <a:pPr fontAlgn="t"/>
                      <a:r>
                        <a:rPr lang="en-US" sz="1900">
                          <a:effectLst/>
                        </a:rPr>
                        <a:t>Used to slice the boarder image</a:t>
                      </a:r>
                    </a:p>
                  </a:txBody>
                  <a:tcPr marL="76180" marR="76180" marT="76180" marB="76180"/>
                </a:tc>
                <a:extLst>
                  <a:ext uri="{0D108BD9-81ED-4DB2-BD59-A6C34878D82A}">
                    <a16:rowId xmlns:a16="http://schemas.microsoft.com/office/drawing/2014/main" val="2219164902"/>
                  </a:ext>
                </a:extLst>
              </a:tr>
              <a:tr h="370840">
                <a:tc>
                  <a:txBody>
                    <a:bodyPr/>
                    <a:lstStyle/>
                    <a:p>
                      <a:pPr fontAlgn="t"/>
                      <a:r>
                        <a:rPr lang="en-US" sz="1900" dirty="0">
                          <a:effectLst/>
                        </a:rPr>
                        <a:t>border-image-width</a:t>
                      </a:r>
                    </a:p>
                  </a:txBody>
                  <a:tcPr marL="76180" marR="76180" marT="76180" marB="76180"/>
                </a:tc>
                <a:tc>
                  <a:txBody>
                    <a:bodyPr/>
                    <a:lstStyle/>
                    <a:p>
                      <a:pPr fontAlgn="t"/>
                      <a:r>
                        <a:rPr lang="en-US" sz="1900" dirty="0">
                          <a:effectLst/>
                        </a:rPr>
                        <a:t>Used to set the boarder image width</a:t>
                      </a:r>
                    </a:p>
                  </a:txBody>
                  <a:tcPr marL="76180" marR="76180" marT="76180" marB="76180"/>
                </a:tc>
                <a:extLst>
                  <a:ext uri="{0D108BD9-81ED-4DB2-BD59-A6C34878D82A}">
                    <a16:rowId xmlns:a16="http://schemas.microsoft.com/office/drawing/2014/main" val="116803648"/>
                  </a:ext>
                </a:extLst>
              </a:tr>
              <a:tr h="370840">
                <a:tc>
                  <a:txBody>
                    <a:bodyPr/>
                    <a:lstStyle/>
                    <a:p>
                      <a:pPr fontAlgn="t"/>
                      <a:r>
                        <a:rPr lang="en-US" sz="1900">
                          <a:effectLst/>
                        </a:rPr>
                        <a:t>border-image-repeat</a:t>
                      </a:r>
                    </a:p>
                  </a:txBody>
                  <a:tcPr marL="76180" marR="76180" marT="76180" marB="76180"/>
                </a:tc>
                <a:tc>
                  <a:txBody>
                    <a:bodyPr/>
                    <a:lstStyle/>
                    <a:p>
                      <a:pPr fontAlgn="t"/>
                      <a:r>
                        <a:rPr lang="en-US" sz="1900" dirty="0">
                          <a:effectLst/>
                        </a:rPr>
                        <a:t>Used to set the boarder image as rounded, repeated and stretched</a:t>
                      </a:r>
                    </a:p>
                  </a:txBody>
                  <a:tcPr marL="76180" marR="76180" marT="76180" marB="76180"/>
                </a:tc>
                <a:extLst>
                  <a:ext uri="{0D108BD9-81ED-4DB2-BD59-A6C34878D82A}">
                    <a16:rowId xmlns:a16="http://schemas.microsoft.com/office/drawing/2014/main" val="2526131523"/>
                  </a:ext>
                </a:extLst>
              </a:tr>
            </a:tbl>
          </a:graphicData>
        </a:graphic>
      </p:graphicFrame>
    </p:spTree>
    <p:extLst>
      <p:ext uri="{BB962C8B-B14F-4D97-AF65-F5344CB8AC3E}">
        <p14:creationId xmlns:p14="http://schemas.microsoft.com/office/powerpoint/2010/main" val="41937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26ED-DBC2-4871-A73B-AA45A0A644C6}"/>
              </a:ext>
            </a:extLst>
          </p:cNvPr>
          <p:cNvSpPr>
            <a:spLocks noGrp="1"/>
          </p:cNvSpPr>
          <p:nvPr>
            <p:ph type="title"/>
          </p:nvPr>
        </p:nvSpPr>
        <p:spPr>
          <a:xfrm>
            <a:off x="217025" y="269823"/>
            <a:ext cx="11125199" cy="515911"/>
          </a:xfrm>
        </p:spPr>
        <p:txBody>
          <a:bodyPr/>
          <a:lstStyle/>
          <a:p>
            <a:r>
              <a:rPr lang="en-US" dirty="0"/>
              <a:t>Border Image</a:t>
            </a:r>
          </a:p>
        </p:txBody>
      </p:sp>
      <p:sp>
        <p:nvSpPr>
          <p:cNvPr id="4" name="Slide Number Placeholder 3">
            <a:extLst>
              <a:ext uri="{FF2B5EF4-FFF2-40B4-BE49-F238E27FC236}">
                <a16:creationId xmlns:a16="http://schemas.microsoft.com/office/drawing/2014/main" id="{351B699A-5B50-46FD-91CC-B12F6A891194}"/>
              </a:ext>
            </a:extLst>
          </p:cNvPr>
          <p:cNvSpPr>
            <a:spLocks noGrp="1"/>
          </p:cNvSpPr>
          <p:nvPr>
            <p:ph type="sldNum" sz="quarter" idx="12"/>
          </p:nvPr>
        </p:nvSpPr>
        <p:spPr/>
        <p:txBody>
          <a:bodyPr/>
          <a:lstStyle/>
          <a:p>
            <a:fld id="{C51EAA63-D034-42AE-91FA-B13B9518C7BE}" type="slidenum">
              <a:rPr lang="en-US" smtClean="0"/>
              <a:pPr/>
              <a:t>129</a:t>
            </a:fld>
            <a:endParaRPr lang="en-US" dirty="0"/>
          </a:p>
        </p:txBody>
      </p:sp>
      <p:sp>
        <p:nvSpPr>
          <p:cNvPr id="5" name="TextBox 4">
            <a:extLst>
              <a:ext uri="{FF2B5EF4-FFF2-40B4-BE49-F238E27FC236}">
                <a16:creationId xmlns:a16="http://schemas.microsoft.com/office/drawing/2014/main" id="{9FBAFCC8-559D-4935-A7DA-C9AEC52CE1E6}"/>
              </a:ext>
            </a:extLst>
          </p:cNvPr>
          <p:cNvSpPr txBox="1"/>
          <p:nvPr/>
        </p:nvSpPr>
        <p:spPr>
          <a:xfrm>
            <a:off x="509665" y="785734"/>
            <a:ext cx="914400" cy="914400"/>
          </a:xfrm>
          <a:prstGeom prst="rect">
            <a:avLst/>
          </a:prstGeom>
          <a:noFill/>
        </p:spPr>
        <p:txBody>
          <a:bodyPr wrap="none" lIns="0" tIns="0" rIns="0" bIns="0" rtlCol="0">
            <a:noAutofit/>
          </a:bodyPr>
          <a:lstStyle/>
          <a:p>
            <a:pPr>
              <a:lnSpc>
                <a:spcPct val="90000"/>
              </a:lnSpc>
            </a:pPr>
            <a:r>
              <a:rPr lang="en-US" dirty="0"/>
              <a:t>&lt;html&gt;</a:t>
            </a:r>
          </a:p>
          <a:p>
            <a:pPr>
              <a:lnSpc>
                <a:spcPct val="90000"/>
              </a:lnSpc>
            </a:pPr>
            <a:r>
              <a:rPr lang="en-US" dirty="0"/>
              <a:t>   &lt;head&gt;   </a:t>
            </a:r>
          </a:p>
          <a:p>
            <a:pPr>
              <a:lnSpc>
                <a:spcPct val="90000"/>
              </a:lnSpc>
            </a:pPr>
            <a:r>
              <a:rPr lang="en-US" dirty="0"/>
              <a:t>      &lt;style&gt;</a:t>
            </a:r>
          </a:p>
          <a:p>
            <a:pPr>
              <a:lnSpc>
                <a:spcPct val="90000"/>
              </a:lnSpc>
            </a:pPr>
            <a:r>
              <a:rPr lang="en-US" dirty="0"/>
              <a:t>         #borderimg1 { </a:t>
            </a:r>
          </a:p>
          <a:p>
            <a:pPr>
              <a:lnSpc>
                <a:spcPct val="90000"/>
              </a:lnSpc>
            </a:pPr>
            <a:r>
              <a:rPr lang="en-US" dirty="0"/>
              <a:t>            border: 10px solid transparent;</a:t>
            </a:r>
          </a:p>
          <a:p>
            <a:pPr>
              <a:lnSpc>
                <a:spcPct val="90000"/>
              </a:lnSpc>
            </a:pPr>
            <a:r>
              <a:rPr lang="en-US" dirty="0"/>
              <a:t>            padding: 15px;</a:t>
            </a:r>
          </a:p>
          <a:p>
            <a:pPr>
              <a:lnSpc>
                <a:spcPct val="90000"/>
              </a:lnSpc>
            </a:pPr>
            <a:r>
              <a:rPr lang="en-US" dirty="0"/>
              <a:t>            border-image-source: </a:t>
            </a:r>
            <a:r>
              <a:rPr lang="en-US" dirty="0" err="1"/>
              <a:t>url</a:t>
            </a:r>
            <a:r>
              <a:rPr lang="en-US" dirty="0"/>
              <a:t>(/</a:t>
            </a:r>
            <a:r>
              <a:rPr lang="en-US" dirty="0" err="1"/>
              <a:t>css</a:t>
            </a:r>
            <a:r>
              <a:rPr lang="en-US" dirty="0"/>
              <a:t>/images/border.png);</a:t>
            </a:r>
          </a:p>
          <a:p>
            <a:pPr>
              <a:lnSpc>
                <a:spcPct val="90000"/>
              </a:lnSpc>
            </a:pPr>
            <a:r>
              <a:rPr lang="en-US" dirty="0"/>
              <a:t>            border-image-repeat: round;</a:t>
            </a:r>
          </a:p>
          <a:p>
            <a:pPr>
              <a:lnSpc>
                <a:spcPct val="90000"/>
              </a:lnSpc>
            </a:pPr>
            <a:r>
              <a:rPr lang="en-US" dirty="0"/>
              <a:t>            border-image-slice: 30;</a:t>
            </a:r>
          </a:p>
          <a:p>
            <a:pPr>
              <a:lnSpc>
                <a:spcPct val="90000"/>
              </a:lnSpc>
            </a:pPr>
            <a:r>
              <a:rPr lang="en-US" dirty="0"/>
              <a:t>            border-image-width: 10px;         }</a:t>
            </a:r>
          </a:p>
          <a:p>
            <a:pPr>
              <a:lnSpc>
                <a:spcPct val="90000"/>
              </a:lnSpc>
            </a:pPr>
            <a:r>
              <a:rPr lang="en-US" dirty="0"/>
              <a:t>         #borderimg2 { </a:t>
            </a:r>
          </a:p>
          <a:p>
            <a:pPr>
              <a:lnSpc>
                <a:spcPct val="90000"/>
              </a:lnSpc>
            </a:pPr>
            <a:r>
              <a:rPr lang="en-US" dirty="0"/>
              <a:t>            border: 10px solid transparent;</a:t>
            </a:r>
          </a:p>
          <a:p>
            <a:pPr>
              <a:lnSpc>
                <a:spcPct val="90000"/>
              </a:lnSpc>
            </a:pPr>
            <a:r>
              <a:rPr lang="en-US" dirty="0"/>
              <a:t>            padding: 15px;</a:t>
            </a:r>
          </a:p>
          <a:p>
            <a:pPr>
              <a:lnSpc>
                <a:spcPct val="90000"/>
              </a:lnSpc>
            </a:pPr>
            <a:r>
              <a:rPr lang="en-US" dirty="0"/>
              <a:t>            border-image-source: </a:t>
            </a:r>
            <a:r>
              <a:rPr lang="en-US" dirty="0" err="1"/>
              <a:t>url</a:t>
            </a:r>
            <a:r>
              <a:rPr lang="en-US" dirty="0"/>
              <a:t>(/</a:t>
            </a:r>
            <a:r>
              <a:rPr lang="en-US" dirty="0" err="1"/>
              <a:t>css</a:t>
            </a:r>
            <a:r>
              <a:rPr lang="en-US" dirty="0"/>
              <a:t>/images/border.png);</a:t>
            </a:r>
          </a:p>
          <a:p>
            <a:pPr>
              <a:lnSpc>
                <a:spcPct val="90000"/>
              </a:lnSpc>
            </a:pPr>
            <a:r>
              <a:rPr lang="en-US" dirty="0"/>
              <a:t>            border-image-repeat: round;</a:t>
            </a:r>
          </a:p>
          <a:p>
            <a:pPr>
              <a:lnSpc>
                <a:spcPct val="90000"/>
              </a:lnSpc>
            </a:pPr>
            <a:r>
              <a:rPr lang="en-US" dirty="0"/>
              <a:t>            border-image-slice: 30;</a:t>
            </a:r>
          </a:p>
          <a:p>
            <a:pPr>
              <a:lnSpc>
                <a:spcPct val="90000"/>
              </a:lnSpc>
            </a:pPr>
            <a:r>
              <a:rPr lang="en-US" dirty="0"/>
              <a:t>            border-image-width: 20px;         }</a:t>
            </a:r>
          </a:p>
          <a:p>
            <a:pPr>
              <a:lnSpc>
                <a:spcPct val="90000"/>
              </a:lnSpc>
            </a:pPr>
            <a:r>
              <a:rPr lang="en-US" dirty="0"/>
              <a:t>         #borderimg3 { </a:t>
            </a:r>
          </a:p>
          <a:p>
            <a:pPr>
              <a:lnSpc>
                <a:spcPct val="90000"/>
              </a:lnSpc>
            </a:pPr>
            <a:r>
              <a:rPr lang="en-US" dirty="0"/>
              <a:t>            border: 10px solid transparent;</a:t>
            </a:r>
          </a:p>
          <a:p>
            <a:pPr>
              <a:lnSpc>
                <a:spcPct val="90000"/>
              </a:lnSpc>
            </a:pPr>
            <a:r>
              <a:rPr lang="en-US" dirty="0"/>
              <a:t>            padding: 15px;</a:t>
            </a:r>
          </a:p>
          <a:p>
            <a:pPr>
              <a:lnSpc>
                <a:spcPct val="90000"/>
              </a:lnSpc>
            </a:pPr>
            <a:r>
              <a:rPr lang="en-US" dirty="0"/>
              <a:t>            border-image-source: </a:t>
            </a:r>
            <a:r>
              <a:rPr lang="en-US" dirty="0" err="1"/>
              <a:t>url</a:t>
            </a:r>
            <a:r>
              <a:rPr lang="en-US" dirty="0"/>
              <a:t>(/</a:t>
            </a:r>
            <a:r>
              <a:rPr lang="en-US" dirty="0" err="1"/>
              <a:t>css</a:t>
            </a:r>
            <a:r>
              <a:rPr lang="en-US" dirty="0"/>
              <a:t>/images/border.png);</a:t>
            </a:r>
          </a:p>
          <a:p>
            <a:pPr>
              <a:lnSpc>
                <a:spcPct val="90000"/>
              </a:lnSpc>
            </a:pPr>
            <a:r>
              <a:rPr lang="en-US" dirty="0"/>
              <a:t>            </a:t>
            </a:r>
          </a:p>
        </p:txBody>
      </p:sp>
      <p:sp>
        <p:nvSpPr>
          <p:cNvPr id="7" name="TextBox 6">
            <a:extLst>
              <a:ext uri="{FF2B5EF4-FFF2-40B4-BE49-F238E27FC236}">
                <a16:creationId xmlns:a16="http://schemas.microsoft.com/office/drawing/2014/main" id="{CCC2CA0F-684A-4513-9C1B-A63EE1CB88EC}"/>
              </a:ext>
            </a:extLst>
          </p:cNvPr>
          <p:cNvSpPr txBox="1"/>
          <p:nvPr/>
        </p:nvSpPr>
        <p:spPr>
          <a:xfrm>
            <a:off x="6205928" y="291059"/>
            <a:ext cx="914400" cy="914400"/>
          </a:xfrm>
          <a:prstGeom prst="rect">
            <a:avLst/>
          </a:prstGeom>
          <a:noFill/>
        </p:spPr>
        <p:txBody>
          <a:bodyPr wrap="none" lIns="0" tIns="0" rIns="0" bIns="0" rtlCol="0">
            <a:noAutofit/>
          </a:bodyPr>
          <a:lstStyle/>
          <a:p>
            <a:pPr>
              <a:lnSpc>
                <a:spcPct val="90000"/>
              </a:lnSpc>
            </a:pPr>
            <a:r>
              <a:rPr lang="en-US" dirty="0"/>
              <a:t>border-image-repeat: round;</a:t>
            </a:r>
          </a:p>
          <a:p>
            <a:pPr>
              <a:lnSpc>
                <a:spcPct val="90000"/>
              </a:lnSpc>
            </a:pPr>
            <a:r>
              <a:rPr lang="en-US" dirty="0"/>
              <a:t>            border-image-slice: 30;</a:t>
            </a:r>
          </a:p>
          <a:p>
            <a:pPr>
              <a:lnSpc>
                <a:spcPct val="90000"/>
              </a:lnSpc>
            </a:pPr>
            <a:r>
              <a:rPr lang="en-US" dirty="0"/>
              <a:t>            border-image-width: 30px;         }</a:t>
            </a:r>
          </a:p>
          <a:p>
            <a:pPr>
              <a:lnSpc>
                <a:spcPct val="90000"/>
              </a:lnSpc>
            </a:pPr>
            <a:r>
              <a:rPr lang="en-US" dirty="0"/>
              <a:t>      &lt;/style&gt;      </a:t>
            </a:r>
          </a:p>
          <a:p>
            <a:pPr>
              <a:lnSpc>
                <a:spcPct val="90000"/>
              </a:lnSpc>
            </a:pPr>
            <a:r>
              <a:rPr lang="en-US" dirty="0"/>
              <a:t>   &lt;/head&gt;</a:t>
            </a:r>
          </a:p>
          <a:p>
            <a:pPr>
              <a:lnSpc>
                <a:spcPct val="90000"/>
              </a:lnSpc>
            </a:pPr>
            <a:r>
              <a:rPr lang="en-US" dirty="0"/>
              <a:t>   &lt;body&gt;</a:t>
            </a:r>
          </a:p>
          <a:p>
            <a:pPr>
              <a:lnSpc>
                <a:spcPct val="90000"/>
              </a:lnSpc>
            </a:pPr>
            <a:r>
              <a:rPr lang="en-US" dirty="0"/>
              <a:t>      &lt;p id="borderimg1"&gt;This is image boarder example.&lt;/p&gt;</a:t>
            </a:r>
          </a:p>
          <a:p>
            <a:pPr>
              <a:lnSpc>
                <a:spcPct val="90000"/>
              </a:lnSpc>
            </a:pPr>
            <a:r>
              <a:rPr lang="en-US" dirty="0"/>
              <a:t>      &lt;p id="borderimg2"&gt;This is image boarder example.&lt;/p&gt;</a:t>
            </a:r>
          </a:p>
          <a:p>
            <a:pPr>
              <a:lnSpc>
                <a:spcPct val="90000"/>
              </a:lnSpc>
            </a:pPr>
            <a:r>
              <a:rPr lang="en-US" dirty="0"/>
              <a:t>      &lt;p id="borderimg3"&gt;This is image boarder example.&lt;/p&gt;</a:t>
            </a:r>
          </a:p>
          <a:p>
            <a:pPr>
              <a:lnSpc>
                <a:spcPct val="90000"/>
              </a:lnSpc>
            </a:pPr>
            <a:r>
              <a:rPr lang="en-US" dirty="0"/>
              <a:t>   &lt;/body&gt;</a:t>
            </a:r>
          </a:p>
          <a:p>
            <a:pPr>
              <a:lnSpc>
                <a:spcPct val="90000"/>
              </a:lnSpc>
            </a:pPr>
            <a:r>
              <a:rPr lang="en-US" dirty="0"/>
              <a:t>&lt;/html&gt;</a:t>
            </a:r>
          </a:p>
        </p:txBody>
      </p:sp>
      <p:sp>
        <p:nvSpPr>
          <p:cNvPr id="8" name="TextBox 7">
            <a:extLst>
              <a:ext uri="{FF2B5EF4-FFF2-40B4-BE49-F238E27FC236}">
                <a16:creationId xmlns:a16="http://schemas.microsoft.com/office/drawing/2014/main" id="{A14567D8-8C33-441B-BBA0-9AA904FE9992}"/>
              </a:ext>
            </a:extLst>
          </p:cNvPr>
          <p:cNvSpPr txBox="1"/>
          <p:nvPr/>
        </p:nvSpPr>
        <p:spPr>
          <a:xfrm>
            <a:off x="8600013" y="3213791"/>
            <a:ext cx="914400" cy="293907"/>
          </a:xfrm>
          <a:prstGeom prst="rect">
            <a:avLst/>
          </a:prstGeom>
          <a:noFill/>
        </p:spPr>
        <p:txBody>
          <a:bodyPr wrap="none" lIns="0" tIns="0" rIns="0" bIns="0" rtlCol="0">
            <a:noAutofit/>
          </a:bodyPr>
          <a:lstStyle/>
          <a:p>
            <a:pPr>
              <a:lnSpc>
                <a:spcPct val="90000"/>
              </a:lnSpc>
            </a:pPr>
            <a:r>
              <a:rPr lang="en-US" b="1" dirty="0"/>
              <a:t>Output:</a:t>
            </a:r>
          </a:p>
        </p:txBody>
      </p:sp>
      <p:pic>
        <p:nvPicPr>
          <p:cNvPr id="9" name="Picture 8">
            <a:extLst>
              <a:ext uri="{FF2B5EF4-FFF2-40B4-BE49-F238E27FC236}">
                <a16:creationId xmlns:a16="http://schemas.microsoft.com/office/drawing/2014/main" id="{9B169B1E-EFA3-41B8-88F4-EA60E537B01A}"/>
              </a:ext>
            </a:extLst>
          </p:cNvPr>
          <p:cNvPicPr>
            <a:picLocks noChangeAspect="1"/>
          </p:cNvPicPr>
          <p:nvPr/>
        </p:nvPicPr>
        <p:blipFill>
          <a:blip r:embed="rId2"/>
          <a:stretch>
            <a:fillRect/>
          </a:stretch>
        </p:blipFill>
        <p:spPr>
          <a:xfrm>
            <a:off x="6322877" y="3834284"/>
            <a:ext cx="5619750" cy="2295525"/>
          </a:xfrm>
          <a:prstGeom prst="rect">
            <a:avLst/>
          </a:prstGeom>
        </p:spPr>
      </p:pic>
    </p:spTree>
    <p:extLst>
      <p:ext uri="{BB962C8B-B14F-4D97-AF65-F5344CB8AC3E}">
        <p14:creationId xmlns:p14="http://schemas.microsoft.com/office/powerpoint/2010/main" val="233423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5597-5BF1-4209-903D-317433179497}"/>
              </a:ext>
            </a:extLst>
          </p:cNvPr>
          <p:cNvSpPr>
            <a:spLocks noGrp="1"/>
          </p:cNvSpPr>
          <p:nvPr>
            <p:ph type="title"/>
          </p:nvPr>
        </p:nvSpPr>
        <p:spPr/>
        <p:txBody>
          <a:bodyPr/>
          <a:lstStyle/>
          <a:p>
            <a:r>
              <a:rPr lang="en-US" dirty="0"/>
              <a:t>Universal Selectors</a:t>
            </a:r>
          </a:p>
        </p:txBody>
      </p:sp>
      <p:sp>
        <p:nvSpPr>
          <p:cNvPr id="3" name="Content Placeholder 2">
            <a:extLst>
              <a:ext uri="{FF2B5EF4-FFF2-40B4-BE49-F238E27FC236}">
                <a16:creationId xmlns:a16="http://schemas.microsoft.com/office/drawing/2014/main" id="{6994C713-3EE0-4B20-BDB1-869F3D5CC26D}"/>
              </a:ext>
            </a:extLst>
          </p:cNvPr>
          <p:cNvSpPr>
            <a:spLocks noGrp="1"/>
          </p:cNvSpPr>
          <p:nvPr>
            <p:ph idx="1"/>
          </p:nvPr>
        </p:nvSpPr>
        <p:spPr/>
        <p:txBody>
          <a:bodyPr/>
          <a:lstStyle/>
          <a:p>
            <a:pPr marL="0" indent="0">
              <a:buNone/>
            </a:pPr>
            <a:r>
              <a:rPr lang="en-US" dirty="0"/>
              <a:t>An asterisk (*) is the universal selector for CSS. It matches a single element of any type. Rather than selecting elements of a specific type, the universal selector quite simply matches the name of any element type.</a:t>
            </a:r>
          </a:p>
          <a:p>
            <a:pPr marL="0" indent="0">
              <a:buNone/>
            </a:pPr>
            <a:endParaRPr lang="en-US" dirty="0"/>
          </a:p>
          <a:p>
            <a:pPr marL="0" indent="0">
              <a:buNone/>
            </a:pPr>
            <a:r>
              <a:rPr lang="en-US" i="1" dirty="0"/>
              <a:t>* { </a:t>
            </a:r>
          </a:p>
          <a:p>
            <a:pPr marL="0" indent="0">
              <a:buNone/>
            </a:pPr>
            <a:r>
              <a:rPr lang="en-US" i="1" dirty="0"/>
              <a:t>   color: #000000; </a:t>
            </a:r>
          </a:p>
          <a:p>
            <a:pPr marL="0" indent="0">
              <a:buNone/>
            </a:pPr>
            <a:r>
              <a:rPr lang="en-US" i="1" dirty="0"/>
              <a:t>}</a:t>
            </a:r>
          </a:p>
          <a:p>
            <a:pPr marL="0" indent="0">
              <a:buNone/>
            </a:pPr>
            <a:endParaRPr lang="en-US" dirty="0"/>
          </a:p>
          <a:p>
            <a:pPr marL="0" indent="0">
              <a:buNone/>
            </a:pPr>
            <a:r>
              <a:rPr lang="en-US" dirty="0"/>
              <a:t>This rule renders the content of every element in our document in black</a:t>
            </a:r>
          </a:p>
        </p:txBody>
      </p:sp>
      <p:sp>
        <p:nvSpPr>
          <p:cNvPr id="4" name="Slide Number Placeholder 3">
            <a:extLst>
              <a:ext uri="{FF2B5EF4-FFF2-40B4-BE49-F238E27FC236}">
                <a16:creationId xmlns:a16="http://schemas.microsoft.com/office/drawing/2014/main" id="{9001CA4C-AED2-4DBB-BA71-917B920D7486}"/>
              </a:ext>
            </a:extLst>
          </p:cNvPr>
          <p:cNvSpPr>
            <a:spLocks noGrp="1"/>
          </p:cNvSpPr>
          <p:nvPr>
            <p:ph type="sldNum" sz="quarter" idx="12"/>
          </p:nvPr>
        </p:nvSpPr>
        <p:spPr/>
        <p:txBody>
          <a:bodyPr/>
          <a:lstStyle/>
          <a:p>
            <a:fld id="{C51EAA63-D034-42AE-91FA-B13B9518C7BE}" type="slidenum">
              <a:rPr lang="en-US" smtClean="0"/>
              <a:pPr/>
              <a:t>13</a:t>
            </a:fld>
            <a:endParaRPr lang="en-US" dirty="0"/>
          </a:p>
        </p:txBody>
      </p:sp>
    </p:spTree>
    <p:extLst>
      <p:ext uri="{BB962C8B-B14F-4D97-AF65-F5344CB8AC3E}">
        <p14:creationId xmlns:p14="http://schemas.microsoft.com/office/powerpoint/2010/main" val="68966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C1AA-FCDB-4479-B8C3-8E37DDF47493}"/>
              </a:ext>
            </a:extLst>
          </p:cNvPr>
          <p:cNvSpPr>
            <a:spLocks noGrp="1"/>
          </p:cNvSpPr>
          <p:nvPr>
            <p:ph type="title"/>
          </p:nvPr>
        </p:nvSpPr>
        <p:spPr>
          <a:xfrm>
            <a:off x="388416" y="449704"/>
            <a:ext cx="10512862" cy="611865"/>
          </a:xfrm>
        </p:spPr>
        <p:txBody>
          <a:bodyPr>
            <a:normAutofit/>
          </a:bodyPr>
          <a:lstStyle/>
          <a:p>
            <a:r>
              <a:rPr lang="en-US" dirty="0"/>
              <a:t>Multi Background</a:t>
            </a:r>
          </a:p>
        </p:txBody>
      </p:sp>
      <p:sp>
        <p:nvSpPr>
          <p:cNvPr id="3" name="Content Placeholder 2">
            <a:extLst>
              <a:ext uri="{FF2B5EF4-FFF2-40B4-BE49-F238E27FC236}">
                <a16:creationId xmlns:a16="http://schemas.microsoft.com/office/drawing/2014/main" id="{473F0DD3-FC40-46D3-AD6C-BDFC5416103F}"/>
              </a:ext>
            </a:extLst>
          </p:cNvPr>
          <p:cNvSpPr>
            <a:spLocks noGrp="1"/>
          </p:cNvSpPr>
          <p:nvPr>
            <p:ph idx="1"/>
          </p:nvPr>
        </p:nvSpPr>
        <p:spPr>
          <a:xfrm>
            <a:off x="531157" y="1524001"/>
            <a:ext cx="11126522" cy="1219199"/>
          </a:xfrm>
        </p:spPr>
        <p:txBody>
          <a:bodyPr/>
          <a:lstStyle/>
          <a:p>
            <a:pPr marL="0" indent="0" algn="just">
              <a:buNone/>
            </a:pPr>
            <a:r>
              <a:rPr lang="en-US" dirty="0"/>
              <a:t>CSS Multi background property is used to add one or more images at a time without HTML code, We can add images as per our requirement. A sample syntax of multi background images is as follows −</a:t>
            </a:r>
          </a:p>
          <a:p>
            <a:pPr marL="0" indent="0">
              <a:buNone/>
            </a:pPr>
            <a:endParaRPr lang="en-US" dirty="0"/>
          </a:p>
        </p:txBody>
      </p:sp>
      <p:sp>
        <p:nvSpPr>
          <p:cNvPr id="4" name="TextBox 3">
            <a:extLst>
              <a:ext uri="{FF2B5EF4-FFF2-40B4-BE49-F238E27FC236}">
                <a16:creationId xmlns:a16="http://schemas.microsoft.com/office/drawing/2014/main" id="{3A036AD3-89AF-4260-BD47-47F72281C9A8}"/>
              </a:ext>
            </a:extLst>
          </p:cNvPr>
          <p:cNvSpPr txBox="1"/>
          <p:nvPr/>
        </p:nvSpPr>
        <p:spPr>
          <a:xfrm>
            <a:off x="2578308" y="3205632"/>
            <a:ext cx="914400" cy="914400"/>
          </a:xfrm>
          <a:prstGeom prst="rect">
            <a:avLst/>
          </a:prstGeom>
          <a:noFill/>
        </p:spPr>
        <p:txBody>
          <a:bodyPr wrap="none" lIns="0" tIns="0" rIns="0" bIns="0" rtlCol="0">
            <a:noAutofit/>
          </a:bodyPr>
          <a:lstStyle/>
          <a:p>
            <a:r>
              <a:rPr lang="en-US" sz="2600" dirty="0"/>
              <a:t>#multibackground {</a:t>
            </a:r>
          </a:p>
          <a:p>
            <a:r>
              <a:rPr lang="en-US" sz="2600" dirty="0"/>
              <a:t>      background-image: </a:t>
            </a:r>
            <a:r>
              <a:rPr lang="en-US" sz="2600" dirty="0" err="1"/>
              <a:t>url</a:t>
            </a:r>
            <a:r>
              <a:rPr lang="en-US" sz="2600" dirty="0"/>
              <a:t> (), </a:t>
            </a:r>
            <a:r>
              <a:rPr lang="en-US" sz="2600" dirty="0" err="1"/>
              <a:t>url</a:t>
            </a:r>
            <a:r>
              <a:rPr lang="en-US" sz="2600" dirty="0"/>
              <a:t>();</a:t>
            </a:r>
          </a:p>
          <a:p>
            <a:r>
              <a:rPr lang="en-US" sz="2600" dirty="0"/>
              <a:t>      background-position: left top, left top;</a:t>
            </a:r>
          </a:p>
          <a:p>
            <a:r>
              <a:rPr lang="en-US" sz="2600" dirty="0"/>
              <a:t>      background-repeat: no-repeat, repeat;</a:t>
            </a:r>
          </a:p>
          <a:p>
            <a:r>
              <a:rPr lang="en-US" sz="2600" dirty="0"/>
              <a:t>      padding: 75px;</a:t>
            </a:r>
          </a:p>
          <a:p>
            <a:r>
              <a:rPr lang="en-US" sz="2600" dirty="0"/>
              <a:t>}</a:t>
            </a:r>
          </a:p>
          <a:p>
            <a:pPr>
              <a:lnSpc>
                <a:spcPct val="90000"/>
              </a:lnSpc>
            </a:pPr>
            <a:endParaRPr lang="en-US" dirty="0"/>
          </a:p>
        </p:txBody>
      </p:sp>
    </p:spTree>
    <p:extLst>
      <p:ext uri="{BB962C8B-B14F-4D97-AF65-F5344CB8AC3E}">
        <p14:creationId xmlns:p14="http://schemas.microsoft.com/office/powerpoint/2010/main" val="254814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A9C5-3185-4D05-B3C3-D70C45DE6F0F}"/>
              </a:ext>
            </a:extLst>
          </p:cNvPr>
          <p:cNvSpPr>
            <a:spLocks noGrp="1"/>
          </p:cNvSpPr>
          <p:nvPr>
            <p:ph type="title"/>
          </p:nvPr>
        </p:nvSpPr>
        <p:spPr>
          <a:xfrm>
            <a:off x="284521" y="509666"/>
            <a:ext cx="10512862" cy="656820"/>
          </a:xfrm>
        </p:spPr>
        <p:txBody>
          <a:bodyPr>
            <a:normAutofit/>
          </a:bodyPr>
          <a:lstStyle/>
          <a:p>
            <a:r>
              <a:rPr lang="en-US" dirty="0"/>
              <a:t>Multi Background</a:t>
            </a:r>
          </a:p>
        </p:txBody>
      </p:sp>
      <p:graphicFrame>
        <p:nvGraphicFramePr>
          <p:cNvPr id="5" name="Content Placeholder 4">
            <a:extLst>
              <a:ext uri="{FF2B5EF4-FFF2-40B4-BE49-F238E27FC236}">
                <a16:creationId xmlns:a16="http://schemas.microsoft.com/office/drawing/2014/main" id="{95FE5FB2-7D7B-4C83-82C7-89A8FD79FC13}"/>
              </a:ext>
            </a:extLst>
          </p:cNvPr>
          <p:cNvGraphicFramePr>
            <a:graphicFrameLocks noGrp="1"/>
          </p:cNvGraphicFramePr>
          <p:nvPr>
            <p:ph idx="1"/>
            <p:extLst/>
          </p:nvPr>
        </p:nvGraphicFramePr>
        <p:xfrm>
          <a:off x="531813" y="1524000"/>
          <a:ext cx="11125200" cy="2651520"/>
        </p:xfrm>
        <a:graphic>
          <a:graphicData uri="http://schemas.openxmlformats.org/drawingml/2006/table">
            <a:tbl>
              <a:tblPr firstRow="1" bandRow="1">
                <a:tableStyleId>{16D9F66E-5EB9-4882-86FB-DCBF35E3C3E4}</a:tableStyleId>
              </a:tblPr>
              <a:tblGrid>
                <a:gridCol w="4040187">
                  <a:extLst>
                    <a:ext uri="{9D8B030D-6E8A-4147-A177-3AD203B41FA5}">
                      <a16:colId xmlns:a16="http://schemas.microsoft.com/office/drawing/2014/main" val="2606708966"/>
                    </a:ext>
                  </a:extLst>
                </a:gridCol>
                <a:gridCol w="7085013">
                  <a:extLst>
                    <a:ext uri="{9D8B030D-6E8A-4147-A177-3AD203B41FA5}">
                      <a16:colId xmlns:a16="http://schemas.microsoft.com/office/drawing/2014/main" val="147376083"/>
                    </a:ext>
                  </a:extLst>
                </a:gridCol>
              </a:tblGrid>
              <a:tr h="370840">
                <a:tc>
                  <a:txBody>
                    <a:bodyPr/>
                    <a:lstStyle/>
                    <a:p>
                      <a:pPr algn="ctr" fontAlgn="t"/>
                      <a:r>
                        <a:rPr lang="en-US" sz="1900" dirty="0">
                          <a:effectLst/>
                        </a:rPr>
                        <a:t>Values</a:t>
                      </a:r>
                    </a:p>
                  </a:txBody>
                  <a:tcPr marL="76180" marR="76180" marT="76180" marB="76180"/>
                </a:tc>
                <a:tc>
                  <a:txBody>
                    <a:bodyPr/>
                    <a:lstStyle/>
                    <a:p>
                      <a:pPr algn="ctr" fontAlgn="t"/>
                      <a:r>
                        <a:rPr lang="en-US" sz="1900" dirty="0">
                          <a:effectLst/>
                        </a:rPr>
                        <a:t>Description</a:t>
                      </a:r>
                    </a:p>
                  </a:txBody>
                  <a:tcPr marL="76180" marR="76180" marT="76180" marB="76180"/>
                </a:tc>
                <a:extLst>
                  <a:ext uri="{0D108BD9-81ED-4DB2-BD59-A6C34878D82A}">
                    <a16:rowId xmlns:a16="http://schemas.microsoft.com/office/drawing/2014/main" val="3465921836"/>
                  </a:ext>
                </a:extLst>
              </a:tr>
              <a:tr h="370840">
                <a:tc>
                  <a:txBody>
                    <a:bodyPr/>
                    <a:lstStyle/>
                    <a:p>
                      <a:pPr fontAlgn="t"/>
                      <a:r>
                        <a:rPr lang="en-US" sz="1900" dirty="0">
                          <a:effectLst/>
                        </a:rPr>
                        <a:t>background</a:t>
                      </a:r>
                    </a:p>
                  </a:txBody>
                  <a:tcPr marL="76180" marR="76180" marT="76180" marB="76180"/>
                </a:tc>
                <a:tc>
                  <a:txBody>
                    <a:bodyPr/>
                    <a:lstStyle/>
                    <a:p>
                      <a:pPr fontAlgn="t"/>
                      <a:r>
                        <a:rPr lang="en-US" sz="1900" dirty="0">
                          <a:effectLst/>
                        </a:rPr>
                        <a:t>Used to setting all the background image properties in one section</a:t>
                      </a:r>
                    </a:p>
                  </a:txBody>
                  <a:tcPr marL="76180" marR="76180" marT="76180" marB="76180"/>
                </a:tc>
                <a:extLst>
                  <a:ext uri="{0D108BD9-81ED-4DB2-BD59-A6C34878D82A}">
                    <a16:rowId xmlns:a16="http://schemas.microsoft.com/office/drawing/2014/main" val="3091355058"/>
                  </a:ext>
                </a:extLst>
              </a:tr>
              <a:tr h="370840">
                <a:tc>
                  <a:txBody>
                    <a:bodyPr/>
                    <a:lstStyle/>
                    <a:p>
                      <a:pPr fontAlgn="t"/>
                      <a:r>
                        <a:rPr lang="en-US" sz="1900" dirty="0">
                          <a:effectLst/>
                        </a:rPr>
                        <a:t>background-clip</a:t>
                      </a:r>
                    </a:p>
                  </a:txBody>
                  <a:tcPr marL="76180" marR="76180" marT="76180" marB="76180"/>
                </a:tc>
                <a:tc>
                  <a:txBody>
                    <a:bodyPr/>
                    <a:lstStyle/>
                    <a:p>
                      <a:pPr fontAlgn="t"/>
                      <a:r>
                        <a:rPr lang="en-US" sz="1900" dirty="0">
                          <a:effectLst/>
                        </a:rPr>
                        <a:t>Used to declare the painting area of the background</a:t>
                      </a:r>
                    </a:p>
                  </a:txBody>
                  <a:tcPr marL="76180" marR="76180" marT="76180" marB="76180"/>
                </a:tc>
                <a:extLst>
                  <a:ext uri="{0D108BD9-81ED-4DB2-BD59-A6C34878D82A}">
                    <a16:rowId xmlns:a16="http://schemas.microsoft.com/office/drawing/2014/main" val="1547076612"/>
                  </a:ext>
                </a:extLst>
              </a:tr>
              <a:tr h="370840">
                <a:tc>
                  <a:txBody>
                    <a:bodyPr/>
                    <a:lstStyle/>
                    <a:p>
                      <a:pPr fontAlgn="t"/>
                      <a:r>
                        <a:rPr lang="en-US" sz="1900" dirty="0">
                          <a:effectLst/>
                        </a:rPr>
                        <a:t>background-image</a:t>
                      </a:r>
                    </a:p>
                  </a:txBody>
                  <a:tcPr marL="76180" marR="76180" marT="76180" marB="76180"/>
                </a:tc>
                <a:tc>
                  <a:txBody>
                    <a:bodyPr/>
                    <a:lstStyle/>
                    <a:p>
                      <a:pPr fontAlgn="t"/>
                      <a:r>
                        <a:rPr lang="en-US" sz="1900" dirty="0">
                          <a:effectLst/>
                        </a:rPr>
                        <a:t>Used to specify the background image</a:t>
                      </a:r>
                    </a:p>
                  </a:txBody>
                  <a:tcPr marL="76180" marR="76180" marT="76180" marB="76180"/>
                </a:tc>
                <a:extLst>
                  <a:ext uri="{0D108BD9-81ED-4DB2-BD59-A6C34878D82A}">
                    <a16:rowId xmlns:a16="http://schemas.microsoft.com/office/drawing/2014/main" val="1629182877"/>
                  </a:ext>
                </a:extLst>
              </a:tr>
              <a:tr h="370840">
                <a:tc>
                  <a:txBody>
                    <a:bodyPr/>
                    <a:lstStyle/>
                    <a:p>
                      <a:pPr fontAlgn="t"/>
                      <a:r>
                        <a:rPr lang="en-US" sz="1900" dirty="0">
                          <a:effectLst/>
                        </a:rPr>
                        <a:t>background-origin</a:t>
                      </a:r>
                    </a:p>
                  </a:txBody>
                  <a:tcPr marL="76180" marR="76180" marT="76180" marB="76180"/>
                </a:tc>
                <a:tc>
                  <a:txBody>
                    <a:bodyPr/>
                    <a:lstStyle/>
                    <a:p>
                      <a:pPr fontAlgn="t"/>
                      <a:r>
                        <a:rPr lang="en-US" sz="1900" dirty="0">
                          <a:effectLst/>
                        </a:rPr>
                        <a:t>Used to specify position of the background images</a:t>
                      </a:r>
                    </a:p>
                  </a:txBody>
                  <a:tcPr marL="76180" marR="76180" marT="76180" marB="76180"/>
                </a:tc>
                <a:extLst>
                  <a:ext uri="{0D108BD9-81ED-4DB2-BD59-A6C34878D82A}">
                    <a16:rowId xmlns:a16="http://schemas.microsoft.com/office/drawing/2014/main" val="819585118"/>
                  </a:ext>
                </a:extLst>
              </a:tr>
              <a:tr h="370840">
                <a:tc>
                  <a:txBody>
                    <a:bodyPr/>
                    <a:lstStyle/>
                    <a:p>
                      <a:pPr fontAlgn="t"/>
                      <a:r>
                        <a:rPr lang="en-US" sz="1900">
                          <a:effectLst/>
                        </a:rPr>
                        <a:t>background-size</a:t>
                      </a:r>
                    </a:p>
                  </a:txBody>
                  <a:tcPr marL="76180" marR="76180" marT="76180" marB="76180"/>
                </a:tc>
                <a:tc>
                  <a:txBody>
                    <a:bodyPr/>
                    <a:lstStyle/>
                    <a:p>
                      <a:pPr fontAlgn="t"/>
                      <a:r>
                        <a:rPr lang="en-US" sz="1900" dirty="0">
                          <a:effectLst/>
                        </a:rPr>
                        <a:t>Used to specify size of the background images</a:t>
                      </a:r>
                    </a:p>
                  </a:txBody>
                  <a:tcPr marL="76180" marR="76180" marT="76180" marB="76180"/>
                </a:tc>
                <a:extLst>
                  <a:ext uri="{0D108BD9-81ED-4DB2-BD59-A6C34878D82A}">
                    <a16:rowId xmlns:a16="http://schemas.microsoft.com/office/drawing/2014/main" val="3997828063"/>
                  </a:ext>
                </a:extLst>
              </a:tr>
            </a:tbl>
          </a:graphicData>
        </a:graphic>
      </p:graphicFrame>
    </p:spTree>
    <p:extLst>
      <p:ext uri="{BB962C8B-B14F-4D97-AF65-F5344CB8AC3E}">
        <p14:creationId xmlns:p14="http://schemas.microsoft.com/office/powerpoint/2010/main" val="124058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4A74-19B6-4E11-BB3C-10F93B0A523F}"/>
              </a:ext>
            </a:extLst>
          </p:cNvPr>
          <p:cNvSpPr>
            <a:spLocks noGrp="1"/>
          </p:cNvSpPr>
          <p:nvPr>
            <p:ph type="title"/>
          </p:nvPr>
        </p:nvSpPr>
        <p:spPr>
          <a:xfrm>
            <a:off x="295095" y="479684"/>
            <a:ext cx="10512862" cy="654706"/>
          </a:xfrm>
        </p:spPr>
        <p:txBody>
          <a:bodyPr>
            <a:normAutofit/>
          </a:bodyPr>
          <a:lstStyle/>
          <a:p>
            <a:r>
              <a:rPr lang="en-US" dirty="0"/>
              <a:t>Size of Multi background</a:t>
            </a:r>
          </a:p>
        </p:txBody>
      </p:sp>
      <p:sp>
        <p:nvSpPr>
          <p:cNvPr id="3" name="Content Placeholder 2">
            <a:extLst>
              <a:ext uri="{FF2B5EF4-FFF2-40B4-BE49-F238E27FC236}">
                <a16:creationId xmlns:a16="http://schemas.microsoft.com/office/drawing/2014/main" id="{F087A481-2D3E-4DA9-9240-91EDF79BD45F}"/>
              </a:ext>
            </a:extLst>
          </p:cNvPr>
          <p:cNvSpPr>
            <a:spLocks noGrp="1"/>
          </p:cNvSpPr>
          <p:nvPr>
            <p:ph idx="1"/>
          </p:nvPr>
        </p:nvSpPr>
        <p:spPr>
          <a:xfrm>
            <a:off x="531157" y="1524001"/>
            <a:ext cx="11126522" cy="1728865"/>
          </a:xfrm>
        </p:spPr>
        <p:txBody>
          <a:bodyPr/>
          <a:lstStyle/>
          <a:p>
            <a:pPr marL="0" indent="0" algn="just">
              <a:buNone/>
            </a:pPr>
            <a:r>
              <a:rPr lang="en-US" dirty="0"/>
              <a:t>Multi background property is accepted to add different sizes for different images. A sample syntax is as shown below −</a:t>
            </a:r>
          </a:p>
          <a:p>
            <a:pPr marL="0" indent="0" algn="just">
              <a:buNone/>
            </a:pPr>
            <a:r>
              <a:rPr lang="en-US" dirty="0"/>
              <a:t>As shown below an example, each image is having specific sizes as 50px, 130px and auto size.</a:t>
            </a:r>
          </a:p>
        </p:txBody>
      </p:sp>
      <p:sp>
        <p:nvSpPr>
          <p:cNvPr id="4" name="TextBox 3">
            <a:extLst>
              <a:ext uri="{FF2B5EF4-FFF2-40B4-BE49-F238E27FC236}">
                <a16:creationId xmlns:a16="http://schemas.microsoft.com/office/drawing/2014/main" id="{7E80F26D-843C-457D-8BCD-79BD97F2670F}"/>
              </a:ext>
            </a:extLst>
          </p:cNvPr>
          <p:cNvSpPr txBox="1"/>
          <p:nvPr/>
        </p:nvSpPr>
        <p:spPr>
          <a:xfrm>
            <a:off x="659568" y="3642477"/>
            <a:ext cx="914400" cy="914400"/>
          </a:xfrm>
          <a:prstGeom prst="rect">
            <a:avLst/>
          </a:prstGeom>
          <a:noFill/>
        </p:spPr>
        <p:txBody>
          <a:bodyPr wrap="none" lIns="0" tIns="0" rIns="0" bIns="0" rtlCol="0">
            <a:noAutofit/>
          </a:bodyPr>
          <a:lstStyle/>
          <a:p>
            <a:pPr algn="just"/>
            <a:r>
              <a:rPr lang="en-US" sz="2400" dirty="0"/>
              <a:t>#multibackground {</a:t>
            </a:r>
          </a:p>
          <a:p>
            <a:pPr algn="just"/>
            <a:r>
              <a:rPr lang="en-US" sz="2400" dirty="0"/>
              <a:t>        background: </a:t>
            </a:r>
            <a:r>
              <a:rPr lang="en-US" sz="2400" dirty="0" err="1"/>
              <a:t>url</a:t>
            </a:r>
            <a:r>
              <a:rPr lang="en-US" sz="2400" dirty="0"/>
              <a:t>() left top no-repeat, </a:t>
            </a:r>
            <a:r>
              <a:rPr lang="en-US" sz="2400" dirty="0" err="1"/>
              <a:t>url</a:t>
            </a:r>
            <a:r>
              <a:rPr lang="en-US" sz="2400" dirty="0"/>
              <a:t>() right bottom no-repeat, </a:t>
            </a:r>
            <a:r>
              <a:rPr lang="en-US" sz="2400" dirty="0" err="1"/>
              <a:t>url</a:t>
            </a:r>
            <a:r>
              <a:rPr lang="en-US" sz="2400" dirty="0"/>
              <a:t>() left top repeat; </a:t>
            </a:r>
          </a:p>
          <a:p>
            <a:pPr algn="just"/>
            <a:r>
              <a:rPr lang="en-US" sz="2400" dirty="0"/>
              <a:t>         background-size: 50px, 130px, auto; </a:t>
            </a:r>
          </a:p>
          <a:p>
            <a:pPr algn="just"/>
            <a:r>
              <a:rPr lang="en-US" sz="2400" dirty="0"/>
              <a:t>}</a:t>
            </a:r>
          </a:p>
          <a:p>
            <a:pPr>
              <a:lnSpc>
                <a:spcPct val="90000"/>
              </a:lnSpc>
            </a:pPr>
            <a:endParaRPr lang="en-US" sz="2400" dirty="0"/>
          </a:p>
        </p:txBody>
      </p:sp>
    </p:spTree>
    <p:extLst>
      <p:ext uri="{BB962C8B-B14F-4D97-AF65-F5344CB8AC3E}">
        <p14:creationId xmlns:p14="http://schemas.microsoft.com/office/powerpoint/2010/main" val="319074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5E80-12D3-40A1-8438-64C175FBDDBB}"/>
              </a:ext>
            </a:extLst>
          </p:cNvPr>
          <p:cNvSpPr>
            <a:spLocks noGrp="1"/>
          </p:cNvSpPr>
          <p:nvPr>
            <p:ph type="title"/>
          </p:nvPr>
        </p:nvSpPr>
        <p:spPr>
          <a:xfrm>
            <a:off x="350827" y="479686"/>
            <a:ext cx="10512862" cy="602264"/>
          </a:xfrm>
        </p:spPr>
        <p:txBody>
          <a:bodyPr>
            <a:normAutofit/>
          </a:bodyPr>
          <a:lstStyle/>
          <a:p>
            <a:r>
              <a:rPr lang="en-US" dirty="0"/>
              <a:t>Color</a:t>
            </a:r>
          </a:p>
        </p:txBody>
      </p:sp>
      <p:sp>
        <p:nvSpPr>
          <p:cNvPr id="3" name="Content Placeholder 2">
            <a:extLst>
              <a:ext uri="{FF2B5EF4-FFF2-40B4-BE49-F238E27FC236}">
                <a16:creationId xmlns:a16="http://schemas.microsoft.com/office/drawing/2014/main" id="{A4556AC8-734A-4662-80F8-9B53587395BD}"/>
              </a:ext>
            </a:extLst>
          </p:cNvPr>
          <p:cNvSpPr>
            <a:spLocks noGrp="1"/>
          </p:cNvSpPr>
          <p:nvPr>
            <p:ph idx="1"/>
          </p:nvPr>
        </p:nvSpPr>
        <p:spPr>
          <a:xfrm>
            <a:off x="722101" y="1201871"/>
            <a:ext cx="10737110" cy="5262532"/>
          </a:xfrm>
        </p:spPr>
        <p:txBody>
          <a:bodyPr/>
          <a:lstStyle/>
          <a:p>
            <a:pPr marL="0" indent="0">
              <a:buNone/>
            </a:pPr>
            <a:r>
              <a:rPr lang="en-US" dirty="0"/>
              <a:t>CSS3 has Supported additional color properties as follows −</a:t>
            </a:r>
          </a:p>
          <a:p>
            <a:r>
              <a:rPr lang="en-US" dirty="0"/>
              <a:t>RGBA colors</a:t>
            </a:r>
          </a:p>
          <a:p>
            <a:r>
              <a:rPr lang="en-US" dirty="0"/>
              <a:t>HSL colors</a:t>
            </a:r>
          </a:p>
          <a:p>
            <a:r>
              <a:rPr lang="en-US" dirty="0"/>
              <a:t>HSLA colors</a:t>
            </a:r>
          </a:p>
          <a:p>
            <a:r>
              <a:rPr lang="en-US" dirty="0"/>
              <a:t>Opacity</a:t>
            </a:r>
          </a:p>
        </p:txBody>
      </p:sp>
    </p:spTree>
    <p:extLst>
      <p:ext uri="{BB962C8B-B14F-4D97-AF65-F5344CB8AC3E}">
        <p14:creationId xmlns:p14="http://schemas.microsoft.com/office/powerpoint/2010/main" val="369574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A116-6CE1-4593-9132-1E2EDB840F47}"/>
              </a:ext>
            </a:extLst>
          </p:cNvPr>
          <p:cNvSpPr>
            <a:spLocks noGrp="1"/>
          </p:cNvSpPr>
          <p:nvPr>
            <p:ph type="title"/>
          </p:nvPr>
        </p:nvSpPr>
        <p:spPr>
          <a:xfrm>
            <a:off x="404255" y="529264"/>
            <a:ext cx="10512862" cy="652136"/>
          </a:xfrm>
        </p:spPr>
        <p:txBody>
          <a:bodyPr>
            <a:normAutofit/>
          </a:bodyPr>
          <a:lstStyle/>
          <a:p>
            <a:r>
              <a:rPr lang="en-US" dirty="0"/>
              <a:t>Color</a:t>
            </a:r>
          </a:p>
        </p:txBody>
      </p:sp>
      <p:sp>
        <p:nvSpPr>
          <p:cNvPr id="3" name="Content Placeholder 2">
            <a:extLst>
              <a:ext uri="{FF2B5EF4-FFF2-40B4-BE49-F238E27FC236}">
                <a16:creationId xmlns:a16="http://schemas.microsoft.com/office/drawing/2014/main" id="{7F47A273-74AB-4979-B01A-34E95102EA1F}"/>
              </a:ext>
            </a:extLst>
          </p:cNvPr>
          <p:cNvSpPr>
            <a:spLocks noGrp="1"/>
          </p:cNvSpPr>
          <p:nvPr>
            <p:ph idx="1"/>
          </p:nvPr>
        </p:nvSpPr>
        <p:spPr>
          <a:xfrm>
            <a:off x="734977" y="1465527"/>
            <a:ext cx="10512862" cy="4350205"/>
          </a:xfrm>
        </p:spPr>
        <p:txBody>
          <a:bodyPr/>
          <a:lstStyle/>
          <a:p>
            <a:pPr marL="0" indent="0" algn="just">
              <a:buNone/>
            </a:pPr>
            <a:r>
              <a:rPr lang="en-US" b="1" dirty="0"/>
              <a:t>RGBA</a:t>
            </a:r>
            <a:r>
              <a:rPr lang="en-US" dirty="0"/>
              <a:t> stands for </a:t>
            </a:r>
            <a:r>
              <a:rPr lang="en-US" b="1" dirty="0"/>
              <a:t>Red Green Blue Alpha</a:t>
            </a:r>
            <a:r>
              <a:rPr lang="en-US" dirty="0"/>
              <a:t>. It is an extension of CSS2,Alpha specifies the opacity of a color and parameter number is a numerical between 0.0 to 1.0. A Sample syntax of RGBA as shown below −</a:t>
            </a:r>
          </a:p>
          <a:p>
            <a:pPr marL="0" indent="0">
              <a:buNone/>
            </a:pPr>
            <a:endParaRPr lang="en-US" dirty="0"/>
          </a:p>
          <a:p>
            <a:pPr marL="0" indent="0">
              <a:buNone/>
            </a:pPr>
            <a:r>
              <a:rPr lang="en-US" dirty="0">
                <a:solidFill>
                  <a:srgbClr val="C00000"/>
                </a:solidFill>
              </a:rPr>
              <a:t>#d1 {background-color: </a:t>
            </a:r>
            <a:r>
              <a:rPr lang="en-US" dirty="0" err="1">
                <a:solidFill>
                  <a:srgbClr val="C00000"/>
                </a:solidFill>
              </a:rPr>
              <a:t>rgba</a:t>
            </a:r>
            <a:r>
              <a:rPr lang="en-US" dirty="0">
                <a:solidFill>
                  <a:srgbClr val="C00000"/>
                </a:solidFill>
              </a:rPr>
              <a:t>(255, 0, 0, 0.5);} </a:t>
            </a:r>
          </a:p>
          <a:p>
            <a:pPr marL="0" indent="0">
              <a:buNone/>
            </a:pPr>
            <a:r>
              <a:rPr lang="en-US" dirty="0">
                <a:solidFill>
                  <a:srgbClr val="C00000"/>
                </a:solidFill>
              </a:rPr>
              <a:t>#d2 {background-color: </a:t>
            </a:r>
            <a:r>
              <a:rPr lang="en-US" dirty="0" err="1">
                <a:solidFill>
                  <a:srgbClr val="C00000"/>
                </a:solidFill>
              </a:rPr>
              <a:t>rgba</a:t>
            </a:r>
            <a:r>
              <a:rPr lang="en-US" dirty="0">
                <a:solidFill>
                  <a:srgbClr val="C00000"/>
                </a:solidFill>
              </a:rPr>
              <a:t>(0, 255, 0, 0.5);} </a:t>
            </a:r>
          </a:p>
          <a:p>
            <a:pPr marL="0" indent="0">
              <a:buNone/>
            </a:pPr>
            <a:r>
              <a:rPr lang="en-US" dirty="0">
                <a:solidFill>
                  <a:srgbClr val="C00000"/>
                </a:solidFill>
              </a:rPr>
              <a:t>#d3 {background-color: </a:t>
            </a:r>
            <a:r>
              <a:rPr lang="en-US" dirty="0" err="1">
                <a:solidFill>
                  <a:srgbClr val="C00000"/>
                </a:solidFill>
              </a:rPr>
              <a:t>rgba</a:t>
            </a:r>
            <a:r>
              <a:rPr lang="en-US" dirty="0">
                <a:solidFill>
                  <a:srgbClr val="C00000"/>
                </a:solidFill>
              </a:rPr>
              <a:t>(0, 0, 255, 0.5);} </a:t>
            </a:r>
          </a:p>
        </p:txBody>
      </p:sp>
    </p:spTree>
    <p:extLst>
      <p:ext uri="{BB962C8B-B14F-4D97-AF65-F5344CB8AC3E}">
        <p14:creationId xmlns:p14="http://schemas.microsoft.com/office/powerpoint/2010/main" val="62076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79E3-969D-48D2-AC2B-5FCDB0873407}"/>
              </a:ext>
            </a:extLst>
          </p:cNvPr>
          <p:cNvSpPr>
            <a:spLocks noGrp="1"/>
          </p:cNvSpPr>
          <p:nvPr>
            <p:ph type="title"/>
          </p:nvPr>
        </p:nvSpPr>
        <p:spPr>
          <a:xfrm>
            <a:off x="202035" y="359567"/>
            <a:ext cx="11125199" cy="623889"/>
          </a:xfrm>
        </p:spPr>
        <p:txBody>
          <a:bodyPr/>
          <a:lstStyle/>
          <a:p>
            <a:r>
              <a:rPr lang="en-US" dirty="0"/>
              <a:t>Color</a:t>
            </a:r>
          </a:p>
        </p:txBody>
      </p:sp>
      <p:sp>
        <p:nvSpPr>
          <p:cNvPr id="3" name="Content Placeholder 2">
            <a:extLst>
              <a:ext uri="{FF2B5EF4-FFF2-40B4-BE49-F238E27FC236}">
                <a16:creationId xmlns:a16="http://schemas.microsoft.com/office/drawing/2014/main" id="{07B88416-2639-4A26-ACBB-F9EC0499FAB0}"/>
              </a:ext>
            </a:extLst>
          </p:cNvPr>
          <p:cNvSpPr>
            <a:spLocks noGrp="1"/>
          </p:cNvSpPr>
          <p:nvPr>
            <p:ph idx="1"/>
          </p:nvPr>
        </p:nvSpPr>
        <p:spPr>
          <a:xfrm>
            <a:off x="455544" y="983456"/>
            <a:ext cx="11126522" cy="4419600"/>
          </a:xfrm>
        </p:spPr>
        <p:txBody>
          <a:bodyPr/>
          <a:lstStyle/>
          <a:p>
            <a:pPr marL="0" indent="0">
              <a:buNone/>
            </a:pPr>
            <a:r>
              <a:rPr lang="en-US" dirty="0"/>
              <a:t>Example for RGBA</a:t>
            </a:r>
          </a:p>
        </p:txBody>
      </p:sp>
      <p:sp>
        <p:nvSpPr>
          <p:cNvPr id="4" name="Slide Number Placeholder 3">
            <a:extLst>
              <a:ext uri="{FF2B5EF4-FFF2-40B4-BE49-F238E27FC236}">
                <a16:creationId xmlns:a16="http://schemas.microsoft.com/office/drawing/2014/main" id="{D1E4AD98-F186-470F-87CC-3D7ACAACA944}"/>
              </a:ext>
            </a:extLst>
          </p:cNvPr>
          <p:cNvSpPr>
            <a:spLocks noGrp="1"/>
          </p:cNvSpPr>
          <p:nvPr>
            <p:ph type="sldNum" sz="quarter" idx="12"/>
          </p:nvPr>
        </p:nvSpPr>
        <p:spPr/>
        <p:txBody>
          <a:bodyPr/>
          <a:lstStyle/>
          <a:p>
            <a:fld id="{C51EAA63-D034-42AE-91FA-B13B9518C7BE}" type="slidenum">
              <a:rPr lang="en-US" smtClean="0"/>
              <a:pPr/>
              <a:t>135</a:t>
            </a:fld>
            <a:endParaRPr lang="en-US" dirty="0"/>
          </a:p>
        </p:txBody>
      </p:sp>
      <p:sp>
        <p:nvSpPr>
          <p:cNvPr id="5" name="TextBox 4">
            <a:extLst>
              <a:ext uri="{FF2B5EF4-FFF2-40B4-BE49-F238E27FC236}">
                <a16:creationId xmlns:a16="http://schemas.microsoft.com/office/drawing/2014/main" id="{EF305C3F-FB4E-45C7-A813-9C118CF09AA9}"/>
              </a:ext>
            </a:extLst>
          </p:cNvPr>
          <p:cNvSpPr txBox="1"/>
          <p:nvPr/>
        </p:nvSpPr>
        <p:spPr>
          <a:xfrm>
            <a:off x="854438" y="1550782"/>
            <a:ext cx="914400" cy="914400"/>
          </a:xfrm>
          <a:prstGeom prst="rect">
            <a:avLst/>
          </a:prstGeom>
          <a:noFill/>
        </p:spPr>
        <p:txBody>
          <a:bodyPr wrap="none" lIns="0" tIns="0" rIns="0" bIns="0" rtlCol="0">
            <a:noAutofit/>
          </a:bodyPr>
          <a:lstStyle/>
          <a:p>
            <a:pPr>
              <a:lnSpc>
                <a:spcPct val="90000"/>
              </a:lnSpc>
            </a:pPr>
            <a:r>
              <a:rPr lang="en-US" sz="2200" dirty="0"/>
              <a:t>&lt;html&gt;</a:t>
            </a:r>
          </a:p>
          <a:p>
            <a:pPr>
              <a:lnSpc>
                <a:spcPct val="90000"/>
              </a:lnSpc>
            </a:pPr>
            <a:r>
              <a:rPr lang="en-US" sz="2200" dirty="0"/>
              <a:t>   &lt;head&gt;</a:t>
            </a:r>
          </a:p>
          <a:p>
            <a:pPr>
              <a:lnSpc>
                <a:spcPct val="90000"/>
              </a:lnSpc>
            </a:pPr>
            <a:r>
              <a:rPr lang="en-US" sz="2200" dirty="0"/>
              <a:t>      &lt;style&gt;</a:t>
            </a:r>
          </a:p>
          <a:p>
            <a:pPr>
              <a:lnSpc>
                <a:spcPct val="90000"/>
              </a:lnSpc>
            </a:pPr>
            <a:r>
              <a:rPr lang="en-US" sz="2200" dirty="0"/>
              <a:t>         #p1 {</a:t>
            </a:r>
            <a:r>
              <a:rPr lang="en-US" sz="2200" dirty="0" err="1"/>
              <a:t>background-color:rgba</a:t>
            </a:r>
            <a:r>
              <a:rPr lang="en-US" sz="2200" dirty="0"/>
              <a:t>(255,0,0,0.3);}</a:t>
            </a:r>
          </a:p>
          <a:p>
            <a:pPr>
              <a:lnSpc>
                <a:spcPct val="90000"/>
              </a:lnSpc>
            </a:pPr>
            <a:r>
              <a:rPr lang="en-US" sz="2200" dirty="0"/>
              <a:t>         #p2 {</a:t>
            </a:r>
            <a:r>
              <a:rPr lang="en-US" sz="2200" dirty="0" err="1"/>
              <a:t>background-color:rgba</a:t>
            </a:r>
            <a:r>
              <a:rPr lang="en-US" sz="2200" dirty="0"/>
              <a:t>(0,255,0,0.3);}</a:t>
            </a:r>
          </a:p>
          <a:p>
            <a:pPr>
              <a:lnSpc>
                <a:spcPct val="90000"/>
              </a:lnSpc>
            </a:pPr>
            <a:r>
              <a:rPr lang="en-US" sz="2200" dirty="0"/>
              <a:t>         #p3 {</a:t>
            </a:r>
            <a:r>
              <a:rPr lang="en-US" sz="2200" dirty="0" err="1"/>
              <a:t>background-color:rgba</a:t>
            </a:r>
            <a:r>
              <a:rPr lang="en-US" sz="2200" dirty="0"/>
              <a:t>(0,0,255,0.3);}</a:t>
            </a:r>
          </a:p>
          <a:p>
            <a:pPr>
              <a:lnSpc>
                <a:spcPct val="90000"/>
              </a:lnSpc>
            </a:pPr>
            <a:r>
              <a:rPr lang="en-US" sz="2200" dirty="0"/>
              <a:t>      &lt;/style&gt;</a:t>
            </a:r>
          </a:p>
          <a:p>
            <a:pPr>
              <a:lnSpc>
                <a:spcPct val="90000"/>
              </a:lnSpc>
            </a:pPr>
            <a:r>
              <a:rPr lang="en-US" sz="2200" dirty="0"/>
              <a:t>   &lt;/head&gt;</a:t>
            </a:r>
          </a:p>
          <a:p>
            <a:pPr>
              <a:lnSpc>
                <a:spcPct val="90000"/>
              </a:lnSpc>
            </a:pPr>
            <a:r>
              <a:rPr lang="en-US" sz="2200" dirty="0"/>
              <a:t>   &lt;body&gt;</a:t>
            </a:r>
          </a:p>
          <a:p>
            <a:pPr>
              <a:lnSpc>
                <a:spcPct val="90000"/>
              </a:lnSpc>
            </a:pPr>
            <a:r>
              <a:rPr lang="en-US" sz="2200" dirty="0"/>
              <a:t>      &lt;p&gt;RGBA colors:&lt;/p&gt;</a:t>
            </a:r>
          </a:p>
          <a:p>
            <a:pPr>
              <a:lnSpc>
                <a:spcPct val="90000"/>
              </a:lnSpc>
            </a:pPr>
            <a:r>
              <a:rPr lang="en-US" sz="2200" dirty="0"/>
              <a:t>      &lt;p id="p1"&gt;Red&lt;/p&gt;</a:t>
            </a:r>
          </a:p>
          <a:p>
            <a:pPr>
              <a:lnSpc>
                <a:spcPct val="90000"/>
              </a:lnSpc>
            </a:pPr>
            <a:r>
              <a:rPr lang="en-US" sz="2200" dirty="0"/>
              <a:t>      &lt;p id="p2"&gt;Green&lt;/p&gt;</a:t>
            </a:r>
          </a:p>
          <a:p>
            <a:pPr>
              <a:lnSpc>
                <a:spcPct val="90000"/>
              </a:lnSpc>
            </a:pPr>
            <a:r>
              <a:rPr lang="en-US" sz="2200" dirty="0"/>
              <a:t>      &lt;p id="p3"&gt;Blue&lt;/p&gt;</a:t>
            </a:r>
          </a:p>
          <a:p>
            <a:pPr>
              <a:lnSpc>
                <a:spcPct val="90000"/>
              </a:lnSpc>
            </a:pPr>
            <a:r>
              <a:rPr lang="en-US" sz="2200" dirty="0"/>
              <a:t>   &lt;/body&gt;</a:t>
            </a:r>
          </a:p>
          <a:p>
            <a:pPr>
              <a:lnSpc>
                <a:spcPct val="90000"/>
              </a:lnSpc>
            </a:pPr>
            <a:r>
              <a:rPr lang="en-US" sz="2200" dirty="0"/>
              <a:t>&lt;/html&gt;</a:t>
            </a:r>
          </a:p>
        </p:txBody>
      </p:sp>
      <p:cxnSp>
        <p:nvCxnSpPr>
          <p:cNvPr id="8" name="Straight Connector 7">
            <a:extLst>
              <a:ext uri="{FF2B5EF4-FFF2-40B4-BE49-F238E27FC236}">
                <a16:creationId xmlns:a16="http://schemas.microsoft.com/office/drawing/2014/main" id="{B00EF3B9-B4B5-42D5-98A7-C7D33622624E}"/>
              </a:ext>
            </a:extLst>
          </p:cNvPr>
          <p:cNvCxnSpPr/>
          <p:nvPr/>
        </p:nvCxnSpPr>
        <p:spPr>
          <a:xfrm>
            <a:off x="6400800" y="869430"/>
            <a:ext cx="0" cy="497673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431B903-5C7C-48EC-9B26-732FAF0217D3}"/>
              </a:ext>
            </a:extLst>
          </p:cNvPr>
          <p:cNvPicPr>
            <a:picLocks noChangeAspect="1"/>
          </p:cNvPicPr>
          <p:nvPr/>
        </p:nvPicPr>
        <p:blipFill>
          <a:blip r:embed="rId2"/>
          <a:stretch>
            <a:fillRect/>
          </a:stretch>
        </p:blipFill>
        <p:spPr>
          <a:xfrm>
            <a:off x="7109019" y="2738672"/>
            <a:ext cx="4429125" cy="1238250"/>
          </a:xfrm>
          <a:prstGeom prst="rect">
            <a:avLst/>
          </a:prstGeom>
        </p:spPr>
      </p:pic>
      <p:sp>
        <p:nvSpPr>
          <p:cNvPr id="10" name="TextBox 9">
            <a:extLst>
              <a:ext uri="{FF2B5EF4-FFF2-40B4-BE49-F238E27FC236}">
                <a16:creationId xmlns:a16="http://schemas.microsoft.com/office/drawing/2014/main" id="{8E1D36C8-3B42-4830-B2BA-50C34256817B}"/>
              </a:ext>
            </a:extLst>
          </p:cNvPr>
          <p:cNvSpPr txBox="1"/>
          <p:nvPr/>
        </p:nvSpPr>
        <p:spPr>
          <a:xfrm>
            <a:off x="8604354" y="1888761"/>
            <a:ext cx="914400" cy="914400"/>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354136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0B4D-8A90-4514-89A8-29424F04C6E4}"/>
              </a:ext>
            </a:extLst>
          </p:cNvPr>
          <p:cNvSpPr>
            <a:spLocks noGrp="1"/>
          </p:cNvSpPr>
          <p:nvPr>
            <p:ph type="title"/>
          </p:nvPr>
        </p:nvSpPr>
        <p:spPr>
          <a:xfrm>
            <a:off x="419724" y="516769"/>
            <a:ext cx="10357395" cy="642728"/>
          </a:xfrm>
        </p:spPr>
        <p:txBody>
          <a:bodyPr>
            <a:normAutofit/>
          </a:bodyPr>
          <a:lstStyle/>
          <a:p>
            <a:r>
              <a:rPr lang="en-US" dirty="0"/>
              <a:t>Color</a:t>
            </a:r>
          </a:p>
        </p:txBody>
      </p:sp>
      <p:sp>
        <p:nvSpPr>
          <p:cNvPr id="3" name="Content Placeholder 2">
            <a:extLst>
              <a:ext uri="{FF2B5EF4-FFF2-40B4-BE49-F238E27FC236}">
                <a16:creationId xmlns:a16="http://schemas.microsoft.com/office/drawing/2014/main" id="{7558C10F-9B18-458F-AF4D-601C127D3617}"/>
              </a:ext>
            </a:extLst>
          </p:cNvPr>
          <p:cNvSpPr>
            <a:spLocks noGrp="1"/>
          </p:cNvSpPr>
          <p:nvPr>
            <p:ph idx="1"/>
          </p:nvPr>
        </p:nvSpPr>
        <p:spPr>
          <a:xfrm>
            <a:off x="729034" y="1406058"/>
            <a:ext cx="10512862" cy="4350205"/>
          </a:xfrm>
        </p:spPr>
        <p:txBody>
          <a:bodyPr/>
          <a:lstStyle/>
          <a:p>
            <a:pPr marL="0" indent="0" algn="just">
              <a:buNone/>
            </a:pPr>
            <a:r>
              <a:rPr lang="en-US" b="1" dirty="0"/>
              <a:t>HSL</a:t>
            </a:r>
            <a:r>
              <a:rPr lang="en-US" dirty="0"/>
              <a:t> stands for </a:t>
            </a:r>
            <a:r>
              <a:rPr lang="en-US" b="1" dirty="0"/>
              <a:t>huge, saturation, lightness</a:t>
            </a:r>
            <a:r>
              <a:rPr lang="en-US" dirty="0"/>
              <a:t>. Here Huge is a degree on the color wheel, saturation and lightness are percentage values between 0 to 100%. A Sample syntax of HSL as shown below − </a:t>
            </a:r>
          </a:p>
          <a:p>
            <a:pPr marL="0" indent="0" algn="just">
              <a:buNone/>
            </a:pPr>
            <a:endParaRPr lang="en-US" dirty="0"/>
          </a:p>
          <a:p>
            <a:pPr marL="0" indent="0" algn="just">
              <a:buNone/>
            </a:pPr>
            <a:r>
              <a:rPr lang="en-US" dirty="0">
                <a:solidFill>
                  <a:srgbClr val="C00000"/>
                </a:solidFill>
              </a:rPr>
              <a:t>#g1 {background-color: </a:t>
            </a:r>
            <a:r>
              <a:rPr lang="en-US" dirty="0" err="1">
                <a:solidFill>
                  <a:srgbClr val="C00000"/>
                </a:solidFill>
              </a:rPr>
              <a:t>hsl</a:t>
            </a:r>
            <a:r>
              <a:rPr lang="en-US" dirty="0">
                <a:solidFill>
                  <a:srgbClr val="C00000"/>
                </a:solidFill>
              </a:rPr>
              <a:t>(120, 100%, 50%);} </a:t>
            </a:r>
          </a:p>
          <a:p>
            <a:pPr marL="0" indent="0" algn="just">
              <a:buNone/>
            </a:pPr>
            <a:r>
              <a:rPr lang="en-US" dirty="0">
                <a:solidFill>
                  <a:srgbClr val="C00000"/>
                </a:solidFill>
              </a:rPr>
              <a:t>#g2 {background-color: </a:t>
            </a:r>
            <a:r>
              <a:rPr lang="en-US" dirty="0" err="1">
                <a:solidFill>
                  <a:srgbClr val="C00000"/>
                </a:solidFill>
              </a:rPr>
              <a:t>hsl</a:t>
            </a:r>
            <a:r>
              <a:rPr lang="en-US" dirty="0">
                <a:solidFill>
                  <a:srgbClr val="C00000"/>
                </a:solidFill>
              </a:rPr>
              <a:t>(120, 100%, 75%);} </a:t>
            </a:r>
          </a:p>
          <a:p>
            <a:pPr marL="0" indent="0" algn="just">
              <a:buNone/>
            </a:pPr>
            <a:r>
              <a:rPr lang="en-US" dirty="0">
                <a:solidFill>
                  <a:srgbClr val="C00000"/>
                </a:solidFill>
              </a:rPr>
              <a:t>#g3 {background-color: </a:t>
            </a:r>
            <a:r>
              <a:rPr lang="en-US" dirty="0" err="1">
                <a:solidFill>
                  <a:srgbClr val="C00000"/>
                </a:solidFill>
              </a:rPr>
              <a:t>hsl</a:t>
            </a:r>
            <a:r>
              <a:rPr lang="en-US" dirty="0">
                <a:solidFill>
                  <a:srgbClr val="C00000"/>
                </a:solidFill>
              </a:rPr>
              <a:t>(120, 100%, 25%);} </a:t>
            </a:r>
          </a:p>
        </p:txBody>
      </p:sp>
    </p:spTree>
    <p:extLst>
      <p:ext uri="{BB962C8B-B14F-4D97-AF65-F5344CB8AC3E}">
        <p14:creationId xmlns:p14="http://schemas.microsoft.com/office/powerpoint/2010/main" val="219719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2E39-D01A-41EE-8C2D-6B0CBE35277E}"/>
              </a:ext>
            </a:extLst>
          </p:cNvPr>
          <p:cNvSpPr>
            <a:spLocks noGrp="1"/>
          </p:cNvSpPr>
          <p:nvPr>
            <p:ph type="title"/>
          </p:nvPr>
        </p:nvSpPr>
        <p:spPr>
          <a:xfrm>
            <a:off x="202035" y="239841"/>
            <a:ext cx="11125199" cy="530903"/>
          </a:xfrm>
        </p:spPr>
        <p:txBody>
          <a:bodyPr/>
          <a:lstStyle/>
          <a:p>
            <a:r>
              <a:rPr lang="en-US" dirty="0"/>
              <a:t>Color</a:t>
            </a:r>
          </a:p>
        </p:txBody>
      </p:sp>
      <p:pic>
        <p:nvPicPr>
          <p:cNvPr id="5" name="Content Placeholder 4">
            <a:extLst>
              <a:ext uri="{FF2B5EF4-FFF2-40B4-BE49-F238E27FC236}">
                <a16:creationId xmlns:a16="http://schemas.microsoft.com/office/drawing/2014/main" id="{1E868705-DAE8-4DC1-80A7-848A0C9CC8A9}"/>
              </a:ext>
            </a:extLst>
          </p:cNvPr>
          <p:cNvPicPr>
            <a:picLocks noGrp="1" noChangeAspect="1"/>
          </p:cNvPicPr>
          <p:nvPr>
            <p:ph idx="1"/>
          </p:nvPr>
        </p:nvPicPr>
        <p:blipFill>
          <a:blip r:embed="rId2"/>
          <a:stretch>
            <a:fillRect/>
          </a:stretch>
        </p:blipFill>
        <p:spPr>
          <a:xfrm>
            <a:off x="7726784" y="2661300"/>
            <a:ext cx="3600450" cy="1209675"/>
          </a:xfrm>
          <a:prstGeom prst="rect">
            <a:avLst/>
          </a:prstGeom>
        </p:spPr>
      </p:pic>
      <p:sp>
        <p:nvSpPr>
          <p:cNvPr id="4" name="Slide Number Placeholder 3">
            <a:extLst>
              <a:ext uri="{FF2B5EF4-FFF2-40B4-BE49-F238E27FC236}">
                <a16:creationId xmlns:a16="http://schemas.microsoft.com/office/drawing/2014/main" id="{D9B2BEE8-5CB2-44BD-8DBE-0613D1BE6DAE}"/>
              </a:ext>
            </a:extLst>
          </p:cNvPr>
          <p:cNvSpPr>
            <a:spLocks noGrp="1"/>
          </p:cNvSpPr>
          <p:nvPr>
            <p:ph type="sldNum" sz="quarter" idx="12"/>
          </p:nvPr>
        </p:nvSpPr>
        <p:spPr/>
        <p:txBody>
          <a:bodyPr/>
          <a:lstStyle/>
          <a:p>
            <a:fld id="{C51EAA63-D034-42AE-91FA-B13B9518C7BE}" type="slidenum">
              <a:rPr lang="en-US" smtClean="0"/>
              <a:pPr/>
              <a:t>137</a:t>
            </a:fld>
            <a:endParaRPr lang="en-US" dirty="0"/>
          </a:p>
        </p:txBody>
      </p:sp>
      <p:sp>
        <p:nvSpPr>
          <p:cNvPr id="6" name="TextBox 5">
            <a:extLst>
              <a:ext uri="{FF2B5EF4-FFF2-40B4-BE49-F238E27FC236}">
                <a16:creationId xmlns:a16="http://schemas.microsoft.com/office/drawing/2014/main" id="{750F1466-F19C-453D-9814-F1F03BD5DC86}"/>
              </a:ext>
            </a:extLst>
          </p:cNvPr>
          <p:cNvSpPr txBox="1"/>
          <p:nvPr/>
        </p:nvSpPr>
        <p:spPr>
          <a:xfrm>
            <a:off x="509665" y="884420"/>
            <a:ext cx="914400" cy="914400"/>
          </a:xfrm>
          <a:prstGeom prst="rect">
            <a:avLst/>
          </a:prstGeom>
          <a:noFill/>
        </p:spPr>
        <p:txBody>
          <a:bodyPr wrap="none" lIns="0" tIns="0" rIns="0" bIns="0" rtlCol="0">
            <a:noAutofit/>
          </a:bodyPr>
          <a:lstStyle/>
          <a:p>
            <a:pPr>
              <a:lnSpc>
                <a:spcPct val="90000"/>
              </a:lnSpc>
            </a:pPr>
            <a:r>
              <a:rPr lang="en-US" sz="2200" b="1" dirty="0"/>
              <a:t>Example for HSL</a:t>
            </a:r>
          </a:p>
          <a:p>
            <a:pPr>
              <a:lnSpc>
                <a:spcPct val="90000"/>
              </a:lnSpc>
            </a:pPr>
            <a:r>
              <a:rPr lang="en-US" sz="2200" dirty="0"/>
              <a:t>&lt;html&gt;</a:t>
            </a:r>
          </a:p>
          <a:p>
            <a:pPr>
              <a:lnSpc>
                <a:spcPct val="90000"/>
              </a:lnSpc>
            </a:pPr>
            <a:r>
              <a:rPr lang="en-US" sz="2200" dirty="0"/>
              <a:t>   &lt;head&gt;</a:t>
            </a:r>
          </a:p>
          <a:p>
            <a:pPr>
              <a:lnSpc>
                <a:spcPct val="90000"/>
              </a:lnSpc>
            </a:pPr>
            <a:r>
              <a:rPr lang="en-US" sz="2200" dirty="0"/>
              <a:t>      &lt;style&gt;</a:t>
            </a:r>
          </a:p>
          <a:p>
            <a:pPr>
              <a:lnSpc>
                <a:spcPct val="90000"/>
              </a:lnSpc>
            </a:pPr>
            <a:r>
              <a:rPr lang="en-US" sz="2200" dirty="0"/>
              <a:t>         #p1 {</a:t>
            </a:r>
            <a:r>
              <a:rPr lang="en-US" sz="2200" dirty="0" err="1"/>
              <a:t>background-color:rgba</a:t>
            </a:r>
            <a:r>
              <a:rPr lang="en-US" sz="2200" dirty="0"/>
              <a:t>(255,0,0,0.3);}</a:t>
            </a:r>
          </a:p>
          <a:p>
            <a:pPr>
              <a:lnSpc>
                <a:spcPct val="90000"/>
              </a:lnSpc>
            </a:pPr>
            <a:r>
              <a:rPr lang="en-US" sz="2200" dirty="0"/>
              <a:t>         #p2 {</a:t>
            </a:r>
            <a:r>
              <a:rPr lang="en-US" sz="2200" dirty="0" err="1"/>
              <a:t>background-color:rgba</a:t>
            </a:r>
            <a:r>
              <a:rPr lang="en-US" sz="2200" dirty="0"/>
              <a:t>(0,255,0,0.3);}</a:t>
            </a:r>
          </a:p>
          <a:p>
            <a:pPr>
              <a:lnSpc>
                <a:spcPct val="90000"/>
              </a:lnSpc>
            </a:pPr>
            <a:r>
              <a:rPr lang="en-US" sz="2200" dirty="0"/>
              <a:t>         #p3 {</a:t>
            </a:r>
            <a:r>
              <a:rPr lang="en-US" sz="2200" dirty="0" err="1"/>
              <a:t>background-color:rgba</a:t>
            </a:r>
            <a:r>
              <a:rPr lang="en-US" sz="2200" dirty="0"/>
              <a:t>(0,0,255,0.3);}</a:t>
            </a:r>
          </a:p>
          <a:p>
            <a:pPr>
              <a:lnSpc>
                <a:spcPct val="90000"/>
              </a:lnSpc>
            </a:pPr>
            <a:r>
              <a:rPr lang="en-US" sz="2200" dirty="0"/>
              <a:t>      &lt;/style&gt;</a:t>
            </a:r>
          </a:p>
          <a:p>
            <a:pPr>
              <a:lnSpc>
                <a:spcPct val="90000"/>
              </a:lnSpc>
            </a:pPr>
            <a:r>
              <a:rPr lang="en-US" sz="2200" dirty="0"/>
              <a:t>   &lt;/head&gt;</a:t>
            </a:r>
          </a:p>
          <a:p>
            <a:pPr>
              <a:lnSpc>
                <a:spcPct val="90000"/>
              </a:lnSpc>
            </a:pPr>
            <a:r>
              <a:rPr lang="en-US" sz="2200" dirty="0"/>
              <a:t>   &lt;body&gt;</a:t>
            </a:r>
          </a:p>
          <a:p>
            <a:pPr>
              <a:lnSpc>
                <a:spcPct val="90000"/>
              </a:lnSpc>
            </a:pPr>
            <a:r>
              <a:rPr lang="en-US" sz="2200" dirty="0"/>
              <a:t>      &lt;p&gt;RGBA colors:&lt;/p&gt;</a:t>
            </a:r>
          </a:p>
          <a:p>
            <a:pPr>
              <a:lnSpc>
                <a:spcPct val="90000"/>
              </a:lnSpc>
            </a:pPr>
            <a:r>
              <a:rPr lang="en-US" sz="2200" dirty="0"/>
              <a:t>      &lt;p id="p1"&gt;Red&lt;/p&gt;</a:t>
            </a:r>
          </a:p>
          <a:p>
            <a:pPr>
              <a:lnSpc>
                <a:spcPct val="90000"/>
              </a:lnSpc>
            </a:pPr>
            <a:r>
              <a:rPr lang="en-US" sz="2200" dirty="0"/>
              <a:t>      &lt;p id="p2"&gt;Green&lt;/p&gt;</a:t>
            </a:r>
          </a:p>
          <a:p>
            <a:pPr>
              <a:lnSpc>
                <a:spcPct val="90000"/>
              </a:lnSpc>
            </a:pPr>
            <a:r>
              <a:rPr lang="en-US" sz="2200" dirty="0"/>
              <a:t>      &lt;p id="p3"&gt;Blue&lt;/p&gt;</a:t>
            </a:r>
          </a:p>
          <a:p>
            <a:pPr>
              <a:lnSpc>
                <a:spcPct val="90000"/>
              </a:lnSpc>
            </a:pPr>
            <a:r>
              <a:rPr lang="en-US" sz="2200" dirty="0"/>
              <a:t>   &lt;/body&gt;</a:t>
            </a:r>
          </a:p>
          <a:p>
            <a:pPr>
              <a:lnSpc>
                <a:spcPct val="90000"/>
              </a:lnSpc>
            </a:pPr>
            <a:r>
              <a:rPr lang="en-US" sz="2200" dirty="0"/>
              <a:t>&lt;/html&gt;</a:t>
            </a:r>
          </a:p>
        </p:txBody>
      </p:sp>
      <p:sp>
        <p:nvSpPr>
          <p:cNvPr id="7" name="TextBox 6">
            <a:extLst>
              <a:ext uri="{FF2B5EF4-FFF2-40B4-BE49-F238E27FC236}">
                <a16:creationId xmlns:a16="http://schemas.microsoft.com/office/drawing/2014/main" id="{0BF0B877-0261-47EE-B4A8-B6E6588F2490}"/>
              </a:ext>
            </a:extLst>
          </p:cNvPr>
          <p:cNvSpPr txBox="1"/>
          <p:nvPr/>
        </p:nvSpPr>
        <p:spPr>
          <a:xfrm>
            <a:off x="8866382" y="1746900"/>
            <a:ext cx="914400" cy="914400"/>
          </a:xfrm>
          <a:prstGeom prst="rect">
            <a:avLst/>
          </a:prstGeom>
          <a:noFill/>
        </p:spPr>
        <p:txBody>
          <a:bodyPr wrap="none" lIns="0" tIns="0" rIns="0" bIns="0" rtlCol="0">
            <a:noAutofit/>
          </a:bodyPr>
          <a:lstStyle/>
          <a:p>
            <a:pPr>
              <a:lnSpc>
                <a:spcPct val="90000"/>
              </a:lnSpc>
            </a:pPr>
            <a:r>
              <a:rPr lang="en-US" sz="2200" b="1" dirty="0"/>
              <a:t>Output:</a:t>
            </a:r>
          </a:p>
        </p:txBody>
      </p:sp>
      <p:cxnSp>
        <p:nvCxnSpPr>
          <p:cNvPr id="9" name="Straight Connector 8">
            <a:extLst>
              <a:ext uri="{FF2B5EF4-FFF2-40B4-BE49-F238E27FC236}">
                <a16:creationId xmlns:a16="http://schemas.microsoft.com/office/drawing/2014/main" id="{E31F6C06-DE79-4732-AE5E-24FCC1E4E0F2}"/>
              </a:ext>
            </a:extLst>
          </p:cNvPr>
          <p:cNvCxnSpPr/>
          <p:nvPr/>
        </p:nvCxnSpPr>
        <p:spPr>
          <a:xfrm>
            <a:off x="6520721" y="884420"/>
            <a:ext cx="0" cy="4751882"/>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91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F547-17C3-4EE0-998F-574E02E284E4}"/>
              </a:ext>
            </a:extLst>
          </p:cNvPr>
          <p:cNvSpPr>
            <a:spLocks noGrp="1"/>
          </p:cNvSpPr>
          <p:nvPr>
            <p:ph type="title"/>
          </p:nvPr>
        </p:nvSpPr>
        <p:spPr>
          <a:xfrm>
            <a:off x="292768" y="207018"/>
            <a:ext cx="10512862" cy="660206"/>
          </a:xfrm>
        </p:spPr>
        <p:txBody>
          <a:bodyPr>
            <a:normAutofit/>
          </a:bodyPr>
          <a:lstStyle/>
          <a:p>
            <a:r>
              <a:rPr lang="en-US" dirty="0"/>
              <a:t>Color</a:t>
            </a:r>
          </a:p>
        </p:txBody>
      </p:sp>
      <p:sp>
        <p:nvSpPr>
          <p:cNvPr id="3" name="Content Placeholder 2">
            <a:extLst>
              <a:ext uri="{FF2B5EF4-FFF2-40B4-BE49-F238E27FC236}">
                <a16:creationId xmlns:a16="http://schemas.microsoft.com/office/drawing/2014/main" id="{DFAE817D-5F2E-4622-9C08-5F30FFCCFD4E}"/>
              </a:ext>
            </a:extLst>
          </p:cNvPr>
          <p:cNvSpPr>
            <a:spLocks noGrp="1"/>
          </p:cNvSpPr>
          <p:nvPr>
            <p:ph idx="1"/>
          </p:nvPr>
        </p:nvSpPr>
        <p:spPr>
          <a:xfrm>
            <a:off x="631957" y="1092071"/>
            <a:ext cx="10512862" cy="4350205"/>
          </a:xfrm>
        </p:spPr>
        <p:txBody>
          <a:bodyPr/>
          <a:lstStyle/>
          <a:p>
            <a:pPr marL="0" indent="0">
              <a:buNone/>
            </a:pPr>
            <a:r>
              <a:rPr lang="en-US" b="1" dirty="0"/>
              <a:t>HSLA</a:t>
            </a:r>
            <a:r>
              <a:rPr lang="en-US" dirty="0"/>
              <a:t> stands for </a:t>
            </a:r>
            <a:r>
              <a:rPr lang="en-US" b="1" dirty="0"/>
              <a:t>huge, saturation, lightness and alpha</a:t>
            </a:r>
            <a:r>
              <a:rPr lang="en-US" dirty="0"/>
              <a:t>. Alpha value specifies the opacity as shown RGBA. A Sample syntax of HSLA as shown below −</a:t>
            </a:r>
          </a:p>
          <a:p>
            <a:pPr marL="0" indent="0">
              <a:buNone/>
            </a:pPr>
            <a:endParaRPr lang="en-US" dirty="0"/>
          </a:p>
          <a:p>
            <a:pPr marL="0" indent="0">
              <a:buNone/>
            </a:pPr>
            <a:r>
              <a:rPr lang="en-US" dirty="0">
                <a:solidFill>
                  <a:srgbClr val="C00000"/>
                </a:solidFill>
              </a:rPr>
              <a:t>#g1 {background-color: </a:t>
            </a:r>
            <a:r>
              <a:rPr lang="en-US" dirty="0" err="1">
                <a:solidFill>
                  <a:srgbClr val="C00000"/>
                </a:solidFill>
              </a:rPr>
              <a:t>hsla</a:t>
            </a:r>
            <a:r>
              <a:rPr lang="en-US" dirty="0">
                <a:solidFill>
                  <a:srgbClr val="C00000"/>
                </a:solidFill>
              </a:rPr>
              <a:t>(120, 100%, 50%, 0.3);} </a:t>
            </a:r>
          </a:p>
          <a:p>
            <a:pPr marL="0" indent="0">
              <a:buNone/>
            </a:pPr>
            <a:r>
              <a:rPr lang="en-US" dirty="0">
                <a:solidFill>
                  <a:srgbClr val="C00000"/>
                </a:solidFill>
              </a:rPr>
              <a:t>#g2 {background-color: </a:t>
            </a:r>
            <a:r>
              <a:rPr lang="en-US" dirty="0" err="1">
                <a:solidFill>
                  <a:srgbClr val="C00000"/>
                </a:solidFill>
              </a:rPr>
              <a:t>hsla</a:t>
            </a:r>
            <a:r>
              <a:rPr lang="en-US" dirty="0">
                <a:solidFill>
                  <a:srgbClr val="C00000"/>
                </a:solidFill>
              </a:rPr>
              <a:t>(120, 100%, 75%, 0.3);} </a:t>
            </a:r>
          </a:p>
          <a:p>
            <a:pPr marL="0" indent="0">
              <a:buNone/>
            </a:pPr>
            <a:r>
              <a:rPr lang="en-US" dirty="0">
                <a:solidFill>
                  <a:srgbClr val="C00000"/>
                </a:solidFill>
              </a:rPr>
              <a:t>#g3 {background-color: </a:t>
            </a:r>
            <a:r>
              <a:rPr lang="en-US" dirty="0" err="1">
                <a:solidFill>
                  <a:srgbClr val="C00000"/>
                </a:solidFill>
              </a:rPr>
              <a:t>hsla</a:t>
            </a:r>
            <a:r>
              <a:rPr lang="en-US" dirty="0">
                <a:solidFill>
                  <a:srgbClr val="C00000"/>
                </a:solidFill>
              </a:rPr>
              <a:t>(120, 100%, 25%, 0.3);} </a:t>
            </a:r>
          </a:p>
        </p:txBody>
      </p:sp>
    </p:spTree>
    <p:extLst>
      <p:ext uri="{BB962C8B-B14F-4D97-AF65-F5344CB8AC3E}">
        <p14:creationId xmlns:p14="http://schemas.microsoft.com/office/powerpoint/2010/main" val="2451784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7CDE-2CD9-4332-849A-F86B14B3F325}"/>
              </a:ext>
            </a:extLst>
          </p:cNvPr>
          <p:cNvSpPr>
            <a:spLocks noGrp="1"/>
          </p:cNvSpPr>
          <p:nvPr>
            <p:ph type="title"/>
          </p:nvPr>
        </p:nvSpPr>
        <p:spPr>
          <a:xfrm>
            <a:off x="217025" y="395442"/>
            <a:ext cx="11125199" cy="515912"/>
          </a:xfrm>
        </p:spPr>
        <p:txBody>
          <a:bodyPr/>
          <a:lstStyle/>
          <a:p>
            <a:r>
              <a:rPr lang="en-US" dirty="0"/>
              <a:t>Color</a:t>
            </a:r>
          </a:p>
        </p:txBody>
      </p:sp>
      <p:pic>
        <p:nvPicPr>
          <p:cNvPr id="5" name="Content Placeholder 4">
            <a:extLst>
              <a:ext uri="{FF2B5EF4-FFF2-40B4-BE49-F238E27FC236}">
                <a16:creationId xmlns:a16="http://schemas.microsoft.com/office/drawing/2014/main" id="{2596F945-67D8-4C0B-8855-C593C03E18DC}"/>
              </a:ext>
            </a:extLst>
          </p:cNvPr>
          <p:cNvPicPr>
            <a:picLocks noGrp="1" noChangeAspect="1"/>
          </p:cNvPicPr>
          <p:nvPr>
            <p:ph idx="1"/>
          </p:nvPr>
        </p:nvPicPr>
        <p:blipFill>
          <a:blip r:embed="rId2"/>
          <a:stretch>
            <a:fillRect/>
          </a:stretch>
        </p:blipFill>
        <p:spPr>
          <a:xfrm>
            <a:off x="7370957" y="2819192"/>
            <a:ext cx="3905250" cy="1200150"/>
          </a:xfrm>
          <a:prstGeom prst="rect">
            <a:avLst/>
          </a:prstGeom>
        </p:spPr>
      </p:pic>
      <p:sp>
        <p:nvSpPr>
          <p:cNvPr id="4" name="Slide Number Placeholder 3">
            <a:extLst>
              <a:ext uri="{FF2B5EF4-FFF2-40B4-BE49-F238E27FC236}">
                <a16:creationId xmlns:a16="http://schemas.microsoft.com/office/drawing/2014/main" id="{E6FDA60F-2A1F-464A-B44C-601F4F00255B}"/>
              </a:ext>
            </a:extLst>
          </p:cNvPr>
          <p:cNvSpPr>
            <a:spLocks noGrp="1"/>
          </p:cNvSpPr>
          <p:nvPr>
            <p:ph type="sldNum" sz="quarter" idx="12"/>
          </p:nvPr>
        </p:nvSpPr>
        <p:spPr/>
        <p:txBody>
          <a:bodyPr/>
          <a:lstStyle/>
          <a:p>
            <a:fld id="{C51EAA63-D034-42AE-91FA-B13B9518C7BE}" type="slidenum">
              <a:rPr lang="en-US" smtClean="0"/>
              <a:pPr/>
              <a:t>139</a:t>
            </a:fld>
            <a:endParaRPr lang="en-US" dirty="0"/>
          </a:p>
        </p:txBody>
      </p:sp>
      <p:sp>
        <p:nvSpPr>
          <p:cNvPr id="6" name="TextBox 5">
            <a:extLst>
              <a:ext uri="{FF2B5EF4-FFF2-40B4-BE49-F238E27FC236}">
                <a16:creationId xmlns:a16="http://schemas.microsoft.com/office/drawing/2014/main" id="{63AE32D4-0416-4142-BA34-4B5ACCAE3D00}"/>
              </a:ext>
            </a:extLst>
          </p:cNvPr>
          <p:cNvSpPr txBox="1"/>
          <p:nvPr/>
        </p:nvSpPr>
        <p:spPr>
          <a:xfrm>
            <a:off x="9132752" y="2143593"/>
            <a:ext cx="914400" cy="914400"/>
          </a:xfrm>
          <a:prstGeom prst="rect">
            <a:avLst/>
          </a:prstGeom>
          <a:noFill/>
        </p:spPr>
        <p:txBody>
          <a:bodyPr wrap="none" lIns="0" tIns="0" rIns="0" bIns="0" rtlCol="0">
            <a:noAutofit/>
          </a:bodyPr>
          <a:lstStyle/>
          <a:p>
            <a:pPr>
              <a:lnSpc>
                <a:spcPct val="90000"/>
              </a:lnSpc>
            </a:pPr>
            <a:r>
              <a:rPr lang="en-US" sz="2200" b="1" dirty="0"/>
              <a:t>Output:</a:t>
            </a:r>
          </a:p>
        </p:txBody>
      </p:sp>
      <p:sp>
        <p:nvSpPr>
          <p:cNvPr id="7" name="TextBox 6">
            <a:extLst>
              <a:ext uri="{FF2B5EF4-FFF2-40B4-BE49-F238E27FC236}">
                <a16:creationId xmlns:a16="http://schemas.microsoft.com/office/drawing/2014/main" id="{D3184BC6-96A6-4B8C-BD41-66999E34691E}"/>
              </a:ext>
            </a:extLst>
          </p:cNvPr>
          <p:cNvSpPr txBox="1"/>
          <p:nvPr/>
        </p:nvSpPr>
        <p:spPr>
          <a:xfrm>
            <a:off x="509665" y="1139252"/>
            <a:ext cx="914400" cy="1004341"/>
          </a:xfrm>
          <a:prstGeom prst="rect">
            <a:avLst/>
          </a:prstGeom>
          <a:noFill/>
        </p:spPr>
        <p:txBody>
          <a:bodyPr wrap="none" lIns="0" tIns="0" rIns="0" bIns="0" rtlCol="0">
            <a:noAutofit/>
          </a:bodyPr>
          <a:lstStyle/>
          <a:p>
            <a:pPr>
              <a:lnSpc>
                <a:spcPct val="90000"/>
              </a:lnSpc>
            </a:pPr>
            <a:r>
              <a:rPr lang="en-US" sz="2200" b="1" dirty="0"/>
              <a:t>Example for HSLA</a:t>
            </a:r>
          </a:p>
          <a:p>
            <a:pPr>
              <a:lnSpc>
                <a:spcPct val="90000"/>
              </a:lnSpc>
            </a:pPr>
            <a:r>
              <a:rPr lang="en-US" sz="2200" dirty="0"/>
              <a:t>&lt;html&gt;</a:t>
            </a:r>
          </a:p>
          <a:p>
            <a:pPr>
              <a:lnSpc>
                <a:spcPct val="90000"/>
              </a:lnSpc>
            </a:pPr>
            <a:r>
              <a:rPr lang="en-US" sz="2200" dirty="0"/>
              <a:t>   &lt;head&gt;</a:t>
            </a:r>
          </a:p>
          <a:p>
            <a:pPr>
              <a:lnSpc>
                <a:spcPct val="90000"/>
              </a:lnSpc>
            </a:pPr>
            <a:r>
              <a:rPr lang="en-US" sz="2200" dirty="0"/>
              <a:t>      &lt;style&gt;</a:t>
            </a:r>
          </a:p>
          <a:p>
            <a:pPr>
              <a:lnSpc>
                <a:spcPct val="90000"/>
              </a:lnSpc>
            </a:pPr>
            <a:r>
              <a:rPr lang="en-US" sz="2200" dirty="0"/>
              <a:t>         #d1 {</a:t>
            </a:r>
            <a:r>
              <a:rPr lang="en-US" sz="2200" dirty="0" err="1"/>
              <a:t>background-color:hsla</a:t>
            </a:r>
            <a:r>
              <a:rPr lang="en-US" sz="2200" dirty="0"/>
              <a:t>(120,100%,50%,0.3);}</a:t>
            </a:r>
          </a:p>
          <a:p>
            <a:pPr>
              <a:lnSpc>
                <a:spcPct val="90000"/>
              </a:lnSpc>
            </a:pPr>
            <a:r>
              <a:rPr lang="en-US" sz="2200" dirty="0"/>
              <a:t>         #d2 {</a:t>
            </a:r>
            <a:r>
              <a:rPr lang="en-US" sz="2200" dirty="0" err="1"/>
              <a:t>background-color:hsla</a:t>
            </a:r>
            <a:r>
              <a:rPr lang="en-US" sz="2200" dirty="0"/>
              <a:t>(120,100%,75%,0.3);}</a:t>
            </a:r>
          </a:p>
          <a:p>
            <a:pPr>
              <a:lnSpc>
                <a:spcPct val="90000"/>
              </a:lnSpc>
            </a:pPr>
            <a:r>
              <a:rPr lang="en-US" sz="2200" dirty="0"/>
              <a:t>         #d3 {</a:t>
            </a:r>
            <a:r>
              <a:rPr lang="en-US" sz="2200" dirty="0" err="1"/>
              <a:t>background-color:hsla</a:t>
            </a:r>
            <a:r>
              <a:rPr lang="en-US" sz="2200" dirty="0"/>
              <a:t>(120,100%,25%,0.3);}</a:t>
            </a:r>
          </a:p>
          <a:p>
            <a:pPr>
              <a:lnSpc>
                <a:spcPct val="90000"/>
              </a:lnSpc>
            </a:pPr>
            <a:r>
              <a:rPr lang="en-US" sz="2200" dirty="0"/>
              <a:t>      &lt;/style&gt;</a:t>
            </a:r>
          </a:p>
          <a:p>
            <a:pPr>
              <a:lnSpc>
                <a:spcPct val="90000"/>
              </a:lnSpc>
            </a:pPr>
            <a:r>
              <a:rPr lang="en-US" sz="2200" dirty="0"/>
              <a:t>   &lt;/head&gt;</a:t>
            </a:r>
          </a:p>
          <a:p>
            <a:pPr>
              <a:lnSpc>
                <a:spcPct val="90000"/>
              </a:lnSpc>
            </a:pPr>
            <a:r>
              <a:rPr lang="en-US" sz="2200" dirty="0"/>
              <a:t>   &lt;body&gt;</a:t>
            </a:r>
          </a:p>
          <a:p>
            <a:pPr>
              <a:lnSpc>
                <a:spcPct val="90000"/>
              </a:lnSpc>
            </a:pPr>
            <a:r>
              <a:rPr lang="en-US" sz="2200" dirty="0"/>
              <a:t>      &lt;p&gt;HSLA colors:&lt;/p&gt;</a:t>
            </a:r>
          </a:p>
          <a:p>
            <a:pPr>
              <a:lnSpc>
                <a:spcPct val="90000"/>
              </a:lnSpc>
            </a:pPr>
            <a:r>
              <a:rPr lang="en-US" sz="2200" dirty="0"/>
              <a:t>      &lt;p id="d1"&gt;Less opacity green&lt;/p&gt;</a:t>
            </a:r>
          </a:p>
          <a:p>
            <a:pPr>
              <a:lnSpc>
                <a:spcPct val="90000"/>
              </a:lnSpc>
            </a:pPr>
            <a:r>
              <a:rPr lang="en-US" sz="2200" dirty="0"/>
              <a:t>      &lt;p id="d2"&gt;Green&lt;/p&gt;</a:t>
            </a:r>
          </a:p>
          <a:p>
            <a:pPr>
              <a:lnSpc>
                <a:spcPct val="90000"/>
              </a:lnSpc>
            </a:pPr>
            <a:r>
              <a:rPr lang="en-US" sz="2200" dirty="0"/>
              <a:t>      &lt;p id="d3"&gt;Green&lt;/p&gt;</a:t>
            </a:r>
          </a:p>
          <a:p>
            <a:pPr>
              <a:lnSpc>
                <a:spcPct val="90000"/>
              </a:lnSpc>
            </a:pPr>
            <a:r>
              <a:rPr lang="en-US" sz="2200" dirty="0"/>
              <a:t>   &lt;/body&gt;</a:t>
            </a:r>
          </a:p>
          <a:p>
            <a:pPr>
              <a:lnSpc>
                <a:spcPct val="90000"/>
              </a:lnSpc>
            </a:pPr>
            <a:r>
              <a:rPr lang="en-US" sz="2200" dirty="0"/>
              <a:t>&lt;/html&gt;</a:t>
            </a:r>
          </a:p>
        </p:txBody>
      </p:sp>
      <p:cxnSp>
        <p:nvCxnSpPr>
          <p:cNvPr id="9" name="Straight Connector 8">
            <a:extLst>
              <a:ext uri="{FF2B5EF4-FFF2-40B4-BE49-F238E27FC236}">
                <a16:creationId xmlns:a16="http://schemas.microsoft.com/office/drawing/2014/main" id="{7E9D9FE0-CA59-46F8-856C-004ACE1E076C}"/>
              </a:ext>
            </a:extLst>
          </p:cNvPr>
          <p:cNvCxnSpPr/>
          <p:nvPr/>
        </p:nvCxnSpPr>
        <p:spPr>
          <a:xfrm>
            <a:off x="6805534" y="911354"/>
            <a:ext cx="0" cy="491982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70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DCC1-26BB-460F-917B-3F57CAFAC8C2}"/>
              </a:ext>
            </a:extLst>
          </p:cNvPr>
          <p:cNvSpPr>
            <a:spLocks noGrp="1"/>
          </p:cNvSpPr>
          <p:nvPr>
            <p:ph type="title"/>
          </p:nvPr>
        </p:nvSpPr>
        <p:spPr/>
        <p:txBody>
          <a:bodyPr/>
          <a:lstStyle/>
          <a:p>
            <a:r>
              <a:rPr lang="en-US" dirty="0"/>
              <a:t>Descendent Selectors</a:t>
            </a:r>
          </a:p>
        </p:txBody>
      </p:sp>
      <p:sp>
        <p:nvSpPr>
          <p:cNvPr id="3" name="Content Placeholder 2">
            <a:extLst>
              <a:ext uri="{FF2B5EF4-FFF2-40B4-BE49-F238E27FC236}">
                <a16:creationId xmlns:a16="http://schemas.microsoft.com/office/drawing/2014/main" id="{5AF24785-1903-46E3-B773-345C976CC8AB}"/>
              </a:ext>
            </a:extLst>
          </p:cNvPr>
          <p:cNvSpPr>
            <a:spLocks noGrp="1"/>
          </p:cNvSpPr>
          <p:nvPr>
            <p:ph idx="1"/>
          </p:nvPr>
        </p:nvSpPr>
        <p:spPr/>
        <p:txBody>
          <a:bodyPr/>
          <a:lstStyle/>
          <a:p>
            <a:pPr marL="0" indent="0">
              <a:buNone/>
            </a:pPr>
            <a:r>
              <a:rPr lang="en-US" dirty="0"/>
              <a:t>Descendant selectors typically are represented by a single space character — It combines two selectors such that elements matched by the second selector are selected if they have an ancestor element matching the first selector. Selectors that utilize a descendant combinator are called descendant </a:t>
            </a:r>
            <a:r>
              <a:rPr lang="en-US" dirty="0" err="1"/>
              <a:t>selectors.The</a:t>
            </a:r>
            <a:r>
              <a:rPr lang="en-US" dirty="0"/>
              <a:t> descendant selector matches all elements that are descendants of a specified element.</a:t>
            </a:r>
          </a:p>
          <a:p>
            <a:pPr marL="0" indent="0">
              <a:buNone/>
            </a:pPr>
            <a:r>
              <a:rPr lang="en-US" dirty="0"/>
              <a:t>The following example selects all &lt;p&gt; elements inside &lt;div&gt; elements:</a:t>
            </a:r>
          </a:p>
          <a:p>
            <a:pPr marL="0" indent="0">
              <a:buNone/>
            </a:pPr>
            <a:r>
              <a:rPr lang="en-US" i="1" dirty="0"/>
              <a:t>div p {</a:t>
            </a:r>
          </a:p>
          <a:p>
            <a:pPr marL="0" indent="0">
              <a:buNone/>
            </a:pPr>
            <a:r>
              <a:rPr lang="en-US" i="1" dirty="0"/>
              <a:t>    background-color: yellow;</a:t>
            </a:r>
          </a:p>
          <a:p>
            <a:pPr marL="0" indent="0">
              <a:buNone/>
            </a:pPr>
            <a:r>
              <a:rPr lang="en-US" i="1" dirty="0"/>
              <a:t>}</a:t>
            </a:r>
          </a:p>
        </p:txBody>
      </p:sp>
      <p:sp>
        <p:nvSpPr>
          <p:cNvPr id="4" name="Slide Number Placeholder 3">
            <a:extLst>
              <a:ext uri="{FF2B5EF4-FFF2-40B4-BE49-F238E27FC236}">
                <a16:creationId xmlns:a16="http://schemas.microsoft.com/office/drawing/2014/main" id="{D57D0659-AE6A-4EF6-A59A-B983E656EF96}"/>
              </a:ext>
            </a:extLst>
          </p:cNvPr>
          <p:cNvSpPr>
            <a:spLocks noGrp="1"/>
          </p:cNvSpPr>
          <p:nvPr>
            <p:ph type="sldNum" sz="quarter" idx="12"/>
          </p:nvPr>
        </p:nvSpPr>
        <p:spPr/>
        <p:txBody>
          <a:bodyPr/>
          <a:lstStyle/>
          <a:p>
            <a:fld id="{C51EAA63-D034-42AE-91FA-B13B9518C7BE}" type="slidenum">
              <a:rPr lang="en-US" smtClean="0"/>
              <a:pPr/>
              <a:t>14</a:t>
            </a:fld>
            <a:endParaRPr lang="en-US" dirty="0"/>
          </a:p>
        </p:txBody>
      </p:sp>
    </p:spTree>
    <p:extLst>
      <p:ext uri="{BB962C8B-B14F-4D97-AF65-F5344CB8AC3E}">
        <p14:creationId xmlns:p14="http://schemas.microsoft.com/office/powerpoint/2010/main" val="357994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B664-8E78-4229-A49B-0C7095DE961C}"/>
              </a:ext>
            </a:extLst>
          </p:cNvPr>
          <p:cNvSpPr>
            <a:spLocks noGrp="1"/>
          </p:cNvSpPr>
          <p:nvPr>
            <p:ph type="title"/>
          </p:nvPr>
        </p:nvSpPr>
        <p:spPr>
          <a:xfrm>
            <a:off x="271428" y="361364"/>
            <a:ext cx="10512862" cy="570078"/>
          </a:xfrm>
        </p:spPr>
        <p:txBody>
          <a:bodyPr>
            <a:normAutofit/>
          </a:bodyPr>
          <a:lstStyle/>
          <a:p>
            <a:r>
              <a:rPr lang="en-US" dirty="0"/>
              <a:t>Color</a:t>
            </a:r>
          </a:p>
        </p:txBody>
      </p:sp>
      <p:sp>
        <p:nvSpPr>
          <p:cNvPr id="3" name="Content Placeholder 2">
            <a:extLst>
              <a:ext uri="{FF2B5EF4-FFF2-40B4-BE49-F238E27FC236}">
                <a16:creationId xmlns:a16="http://schemas.microsoft.com/office/drawing/2014/main" id="{D7E72AB5-8D43-4323-B0FB-7C1EC4A4B369}"/>
              </a:ext>
            </a:extLst>
          </p:cNvPr>
          <p:cNvSpPr>
            <a:spLocks noGrp="1"/>
          </p:cNvSpPr>
          <p:nvPr>
            <p:ph idx="1"/>
          </p:nvPr>
        </p:nvSpPr>
        <p:spPr>
          <a:xfrm>
            <a:off x="760717" y="1092096"/>
            <a:ext cx="10512862" cy="4350205"/>
          </a:xfrm>
        </p:spPr>
        <p:txBody>
          <a:bodyPr/>
          <a:lstStyle/>
          <a:p>
            <a:pPr marL="0" indent="0">
              <a:buNone/>
            </a:pPr>
            <a:r>
              <a:rPr lang="en-US" b="1" dirty="0"/>
              <a:t>Opacity</a:t>
            </a:r>
            <a:r>
              <a:rPr lang="en-US" dirty="0"/>
              <a:t> is a thinner paints need black added to increase opacity. A sample syntax of opacity is as shown below − </a:t>
            </a:r>
          </a:p>
          <a:p>
            <a:pPr marL="0" indent="0">
              <a:buNone/>
            </a:pPr>
            <a:endParaRPr lang="en-US" dirty="0"/>
          </a:p>
          <a:p>
            <a:pPr marL="0" indent="0">
              <a:buNone/>
            </a:pPr>
            <a:r>
              <a:rPr lang="en-US" dirty="0">
                <a:solidFill>
                  <a:srgbClr val="C00000"/>
                </a:solidFill>
              </a:rPr>
              <a:t>#g1 {</a:t>
            </a:r>
            <a:r>
              <a:rPr lang="en-US" dirty="0" err="1">
                <a:solidFill>
                  <a:srgbClr val="C00000"/>
                </a:solidFill>
              </a:rPr>
              <a:t>background-color:rgb</a:t>
            </a:r>
            <a:r>
              <a:rPr lang="en-US" dirty="0">
                <a:solidFill>
                  <a:srgbClr val="C00000"/>
                </a:solidFill>
              </a:rPr>
              <a:t>(255,0,0);opacity:0.6;} </a:t>
            </a:r>
          </a:p>
          <a:p>
            <a:pPr marL="0" indent="0">
              <a:buNone/>
            </a:pPr>
            <a:r>
              <a:rPr lang="en-US" dirty="0">
                <a:solidFill>
                  <a:srgbClr val="C00000"/>
                </a:solidFill>
              </a:rPr>
              <a:t>#g2 {</a:t>
            </a:r>
            <a:r>
              <a:rPr lang="en-US" dirty="0" err="1">
                <a:solidFill>
                  <a:srgbClr val="C00000"/>
                </a:solidFill>
              </a:rPr>
              <a:t>background-color:rgb</a:t>
            </a:r>
            <a:r>
              <a:rPr lang="en-US" dirty="0">
                <a:solidFill>
                  <a:srgbClr val="C00000"/>
                </a:solidFill>
              </a:rPr>
              <a:t>(0,255,0);opacity:0.6;} </a:t>
            </a:r>
          </a:p>
          <a:p>
            <a:pPr marL="0" indent="0">
              <a:buNone/>
            </a:pPr>
            <a:r>
              <a:rPr lang="en-US" dirty="0">
                <a:solidFill>
                  <a:srgbClr val="C00000"/>
                </a:solidFill>
              </a:rPr>
              <a:t>#g3 {</a:t>
            </a:r>
            <a:r>
              <a:rPr lang="en-US" dirty="0" err="1">
                <a:solidFill>
                  <a:srgbClr val="C00000"/>
                </a:solidFill>
              </a:rPr>
              <a:t>background-color:rgb</a:t>
            </a:r>
            <a:r>
              <a:rPr lang="en-US" dirty="0">
                <a:solidFill>
                  <a:srgbClr val="C00000"/>
                </a:solidFill>
              </a:rPr>
              <a:t>(0,0,255);opacity:0.6;} </a:t>
            </a:r>
          </a:p>
        </p:txBody>
      </p:sp>
    </p:spTree>
    <p:extLst>
      <p:ext uri="{BB962C8B-B14F-4D97-AF65-F5344CB8AC3E}">
        <p14:creationId xmlns:p14="http://schemas.microsoft.com/office/powerpoint/2010/main" val="224319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D587-063E-4CF7-B90B-186ABB02FEAD}"/>
              </a:ext>
            </a:extLst>
          </p:cNvPr>
          <p:cNvSpPr>
            <a:spLocks noGrp="1"/>
          </p:cNvSpPr>
          <p:nvPr>
            <p:ph type="title"/>
          </p:nvPr>
        </p:nvSpPr>
        <p:spPr>
          <a:xfrm>
            <a:off x="127085" y="164892"/>
            <a:ext cx="11125199" cy="499256"/>
          </a:xfrm>
        </p:spPr>
        <p:txBody>
          <a:bodyPr/>
          <a:lstStyle/>
          <a:p>
            <a:r>
              <a:rPr lang="en-US" dirty="0"/>
              <a:t>Color</a:t>
            </a:r>
          </a:p>
        </p:txBody>
      </p:sp>
      <p:sp>
        <p:nvSpPr>
          <p:cNvPr id="4" name="Slide Number Placeholder 3">
            <a:extLst>
              <a:ext uri="{FF2B5EF4-FFF2-40B4-BE49-F238E27FC236}">
                <a16:creationId xmlns:a16="http://schemas.microsoft.com/office/drawing/2014/main" id="{0F787AD9-240C-4787-B99A-A577C56015F0}"/>
              </a:ext>
            </a:extLst>
          </p:cNvPr>
          <p:cNvSpPr>
            <a:spLocks noGrp="1"/>
          </p:cNvSpPr>
          <p:nvPr>
            <p:ph type="sldNum" sz="quarter" idx="12"/>
          </p:nvPr>
        </p:nvSpPr>
        <p:spPr/>
        <p:txBody>
          <a:bodyPr/>
          <a:lstStyle/>
          <a:p>
            <a:fld id="{C51EAA63-D034-42AE-91FA-B13B9518C7BE}" type="slidenum">
              <a:rPr lang="en-US" smtClean="0"/>
              <a:pPr/>
              <a:t>141</a:t>
            </a:fld>
            <a:endParaRPr lang="en-US" dirty="0"/>
          </a:p>
        </p:txBody>
      </p:sp>
      <p:sp>
        <p:nvSpPr>
          <p:cNvPr id="5" name="TextBox 4">
            <a:extLst>
              <a:ext uri="{FF2B5EF4-FFF2-40B4-BE49-F238E27FC236}">
                <a16:creationId xmlns:a16="http://schemas.microsoft.com/office/drawing/2014/main" id="{B018F6EE-A536-4965-A4D0-AC33138E5E88}"/>
              </a:ext>
            </a:extLst>
          </p:cNvPr>
          <p:cNvSpPr txBox="1"/>
          <p:nvPr/>
        </p:nvSpPr>
        <p:spPr>
          <a:xfrm>
            <a:off x="599607" y="944380"/>
            <a:ext cx="914400" cy="914400"/>
          </a:xfrm>
          <a:prstGeom prst="rect">
            <a:avLst/>
          </a:prstGeom>
          <a:noFill/>
        </p:spPr>
        <p:txBody>
          <a:bodyPr wrap="none" lIns="0" tIns="0" rIns="0" bIns="0" rtlCol="0">
            <a:noAutofit/>
          </a:bodyPr>
          <a:lstStyle/>
          <a:p>
            <a:pPr>
              <a:lnSpc>
                <a:spcPct val="90000"/>
              </a:lnSpc>
            </a:pPr>
            <a:r>
              <a:rPr lang="en-US" sz="2200" b="1" dirty="0"/>
              <a:t>Example for Opacity</a:t>
            </a:r>
          </a:p>
          <a:p>
            <a:pPr>
              <a:lnSpc>
                <a:spcPct val="90000"/>
              </a:lnSpc>
            </a:pPr>
            <a:r>
              <a:rPr lang="en-US" sz="2200" dirty="0"/>
              <a:t>&lt;html&gt;</a:t>
            </a:r>
          </a:p>
          <a:p>
            <a:pPr>
              <a:lnSpc>
                <a:spcPct val="90000"/>
              </a:lnSpc>
            </a:pPr>
            <a:r>
              <a:rPr lang="en-US" sz="2200" dirty="0"/>
              <a:t>   &lt;head&gt;</a:t>
            </a:r>
          </a:p>
          <a:p>
            <a:pPr>
              <a:lnSpc>
                <a:spcPct val="90000"/>
              </a:lnSpc>
            </a:pPr>
            <a:r>
              <a:rPr lang="en-US" sz="2200" dirty="0"/>
              <a:t>      &lt;style&gt;</a:t>
            </a:r>
          </a:p>
          <a:p>
            <a:pPr>
              <a:lnSpc>
                <a:spcPct val="90000"/>
              </a:lnSpc>
            </a:pPr>
            <a:r>
              <a:rPr lang="en-US" sz="2200" dirty="0"/>
              <a:t>         #m1 {</a:t>
            </a:r>
            <a:r>
              <a:rPr lang="en-US" sz="2200" dirty="0" err="1"/>
              <a:t>background-color:rgb</a:t>
            </a:r>
            <a:r>
              <a:rPr lang="en-US" sz="2200" dirty="0"/>
              <a:t>(255,0,0);opacity:0.6;} </a:t>
            </a:r>
          </a:p>
          <a:p>
            <a:pPr>
              <a:lnSpc>
                <a:spcPct val="90000"/>
              </a:lnSpc>
            </a:pPr>
            <a:r>
              <a:rPr lang="en-US" sz="2200" dirty="0"/>
              <a:t>         #m2 {</a:t>
            </a:r>
            <a:r>
              <a:rPr lang="en-US" sz="2200" dirty="0" err="1"/>
              <a:t>background-color:rgb</a:t>
            </a:r>
            <a:r>
              <a:rPr lang="en-US" sz="2200" dirty="0"/>
              <a:t>(0,255,0);opacity:0.6;} </a:t>
            </a:r>
          </a:p>
          <a:p>
            <a:pPr>
              <a:lnSpc>
                <a:spcPct val="90000"/>
              </a:lnSpc>
            </a:pPr>
            <a:r>
              <a:rPr lang="en-US" sz="2200" dirty="0"/>
              <a:t>         #m3 {</a:t>
            </a:r>
            <a:r>
              <a:rPr lang="en-US" sz="2200" dirty="0" err="1"/>
              <a:t>background-color:rgb</a:t>
            </a:r>
            <a:r>
              <a:rPr lang="en-US" sz="2200" dirty="0"/>
              <a:t>(0,0,255);opacity:0.6;}</a:t>
            </a:r>
          </a:p>
          <a:p>
            <a:pPr>
              <a:lnSpc>
                <a:spcPct val="90000"/>
              </a:lnSpc>
            </a:pPr>
            <a:r>
              <a:rPr lang="en-US" sz="2200" dirty="0"/>
              <a:t>      &lt;/style&gt;</a:t>
            </a:r>
          </a:p>
          <a:p>
            <a:pPr>
              <a:lnSpc>
                <a:spcPct val="90000"/>
              </a:lnSpc>
            </a:pPr>
            <a:r>
              <a:rPr lang="en-US" sz="2200" dirty="0"/>
              <a:t>   &lt;/head&gt;</a:t>
            </a:r>
          </a:p>
          <a:p>
            <a:pPr>
              <a:lnSpc>
                <a:spcPct val="90000"/>
              </a:lnSpc>
            </a:pPr>
            <a:r>
              <a:rPr lang="en-US" sz="2200" dirty="0"/>
              <a:t>   &lt;body&gt;</a:t>
            </a:r>
          </a:p>
          <a:p>
            <a:pPr>
              <a:lnSpc>
                <a:spcPct val="90000"/>
              </a:lnSpc>
            </a:pPr>
            <a:r>
              <a:rPr lang="en-US" sz="2200" dirty="0"/>
              <a:t>      &lt;p&gt;HSLA colors:&lt;/p&gt;</a:t>
            </a:r>
          </a:p>
          <a:p>
            <a:pPr>
              <a:lnSpc>
                <a:spcPct val="90000"/>
              </a:lnSpc>
            </a:pPr>
            <a:r>
              <a:rPr lang="en-US" sz="2200" dirty="0"/>
              <a:t>      &lt;p id="m1"&gt;Red&lt;/p&gt;</a:t>
            </a:r>
          </a:p>
          <a:p>
            <a:pPr>
              <a:lnSpc>
                <a:spcPct val="90000"/>
              </a:lnSpc>
            </a:pPr>
            <a:r>
              <a:rPr lang="en-US" sz="2200" dirty="0"/>
              <a:t>      &lt;p id="m2"&gt;Green&lt;/p&gt;</a:t>
            </a:r>
          </a:p>
          <a:p>
            <a:pPr>
              <a:lnSpc>
                <a:spcPct val="90000"/>
              </a:lnSpc>
            </a:pPr>
            <a:r>
              <a:rPr lang="en-US" sz="2200" dirty="0"/>
              <a:t>      &lt;p id="m3"&gt;Blue&lt;/p&gt;</a:t>
            </a:r>
          </a:p>
          <a:p>
            <a:pPr>
              <a:lnSpc>
                <a:spcPct val="90000"/>
              </a:lnSpc>
            </a:pPr>
            <a:r>
              <a:rPr lang="en-US" sz="2200" dirty="0"/>
              <a:t>   &lt;/body&gt;</a:t>
            </a:r>
          </a:p>
          <a:p>
            <a:pPr>
              <a:lnSpc>
                <a:spcPct val="90000"/>
              </a:lnSpc>
            </a:pPr>
            <a:r>
              <a:rPr lang="en-US" sz="2200" dirty="0"/>
              <a:t>&lt;/html&gt;</a:t>
            </a:r>
          </a:p>
        </p:txBody>
      </p:sp>
      <p:cxnSp>
        <p:nvCxnSpPr>
          <p:cNvPr id="7" name="Straight Connector 6">
            <a:extLst>
              <a:ext uri="{FF2B5EF4-FFF2-40B4-BE49-F238E27FC236}">
                <a16:creationId xmlns:a16="http://schemas.microsoft.com/office/drawing/2014/main" id="{8EFD2B4B-1D47-4213-86F3-3744989CCB72}"/>
              </a:ext>
            </a:extLst>
          </p:cNvPr>
          <p:cNvCxnSpPr/>
          <p:nvPr/>
        </p:nvCxnSpPr>
        <p:spPr>
          <a:xfrm>
            <a:off x="6955436" y="929390"/>
            <a:ext cx="0" cy="463196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72B2B80-9E33-4064-AF74-877B5DF1F9AA}"/>
              </a:ext>
            </a:extLst>
          </p:cNvPr>
          <p:cNvPicPr>
            <a:picLocks noChangeAspect="1"/>
          </p:cNvPicPr>
          <p:nvPr/>
        </p:nvPicPr>
        <p:blipFill>
          <a:blip r:embed="rId2"/>
          <a:stretch>
            <a:fillRect/>
          </a:stretch>
        </p:blipFill>
        <p:spPr>
          <a:xfrm>
            <a:off x="7561457" y="2504606"/>
            <a:ext cx="3524250" cy="1219200"/>
          </a:xfrm>
          <a:prstGeom prst="rect">
            <a:avLst/>
          </a:prstGeom>
        </p:spPr>
      </p:pic>
      <p:sp>
        <p:nvSpPr>
          <p:cNvPr id="9" name="TextBox 8">
            <a:extLst>
              <a:ext uri="{FF2B5EF4-FFF2-40B4-BE49-F238E27FC236}">
                <a16:creationId xmlns:a16="http://schemas.microsoft.com/office/drawing/2014/main" id="{93E96E73-0128-4890-8D6D-4A26F9812746}"/>
              </a:ext>
            </a:extLst>
          </p:cNvPr>
          <p:cNvSpPr txBox="1"/>
          <p:nvPr/>
        </p:nvSpPr>
        <p:spPr>
          <a:xfrm>
            <a:off x="8889167" y="1858780"/>
            <a:ext cx="914400" cy="914400"/>
          </a:xfrm>
          <a:prstGeom prst="rect">
            <a:avLst/>
          </a:prstGeom>
          <a:noFill/>
        </p:spPr>
        <p:txBody>
          <a:bodyPr wrap="none" lIns="0" tIns="0" rIns="0" bIns="0" rtlCol="0">
            <a:noAutofit/>
          </a:bodyPr>
          <a:lstStyle/>
          <a:p>
            <a:pPr>
              <a:lnSpc>
                <a:spcPct val="90000"/>
              </a:lnSpc>
            </a:pPr>
            <a:r>
              <a:rPr lang="en-US" sz="2200" b="1" dirty="0"/>
              <a:t>Output:</a:t>
            </a:r>
          </a:p>
        </p:txBody>
      </p:sp>
    </p:spTree>
    <p:extLst>
      <p:ext uri="{BB962C8B-B14F-4D97-AF65-F5344CB8AC3E}">
        <p14:creationId xmlns:p14="http://schemas.microsoft.com/office/powerpoint/2010/main" val="232258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31C2-E0C5-4BA5-AD34-451A4BEA2B52}"/>
              </a:ext>
            </a:extLst>
          </p:cNvPr>
          <p:cNvSpPr>
            <a:spLocks noGrp="1"/>
          </p:cNvSpPr>
          <p:nvPr>
            <p:ph type="title"/>
          </p:nvPr>
        </p:nvSpPr>
        <p:spPr>
          <a:xfrm>
            <a:off x="212072" y="314653"/>
            <a:ext cx="10512862" cy="584695"/>
          </a:xfrm>
        </p:spPr>
        <p:txBody>
          <a:bodyPr>
            <a:normAutofit/>
          </a:bodyPr>
          <a:lstStyle/>
          <a:p>
            <a:r>
              <a:rPr lang="en-US" dirty="0"/>
              <a:t>Gradients</a:t>
            </a:r>
          </a:p>
        </p:txBody>
      </p:sp>
      <p:sp>
        <p:nvSpPr>
          <p:cNvPr id="3" name="Content Placeholder 2">
            <a:extLst>
              <a:ext uri="{FF2B5EF4-FFF2-40B4-BE49-F238E27FC236}">
                <a16:creationId xmlns:a16="http://schemas.microsoft.com/office/drawing/2014/main" id="{40290639-124F-4516-AE28-C9F920792107}"/>
              </a:ext>
            </a:extLst>
          </p:cNvPr>
          <p:cNvSpPr>
            <a:spLocks noGrp="1"/>
          </p:cNvSpPr>
          <p:nvPr>
            <p:ph idx="1"/>
          </p:nvPr>
        </p:nvSpPr>
        <p:spPr>
          <a:xfrm>
            <a:off x="692510" y="1011866"/>
            <a:ext cx="10512862" cy="4350205"/>
          </a:xfrm>
        </p:spPr>
        <p:txBody>
          <a:bodyPr>
            <a:normAutofit lnSpcReduction="10000"/>
          </a:bodyPr>
          <a:lstStyle/>
          <a:p>
            <a:pPr marL="0" indent="0">
              <a:buNone/>
            </a:pPr>
            <a:r>
              <a:rPr lang="en-US" sz="2599" dirty="0"/>
              <a:t>Gradients displays the combination of two or more colors as shown below −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599" dirty="0"/>
              <a:t>Types of Gradients</a:t>
            </a:r>
          </a:p>
          <a:p>
            <a:r>
              <a:rPr lang="en-US" sz="2599" dirty="0"/>
              <a:t>Linear Gradients(down/up/left/right/diagonally)</a:t>
            </a:r>
          </a:p>
          <a:p>
            <a:r>
              <a:rPr lang="en-US" sz="2599" dirty="0"/>
              <a:t>Radial Gradients</a:t>
            </a:r>
          </a:p>
          <a:p>
            <a:endParaRPr lang="en-US" dirty="0"/>
          </a:p>
        </p:txBody>
      </p:sp>
      <p:pic>
        <p:nvPicPr>
          <p:cNvPr id="5" name="Picture 4">
            <a:extLst>
              <a:ext uri="{FF2B5EF4-FFF2-40B4-BE49-F238E27FC236}">
                <a16:creationId xmlns:a16="http://schemas.microsoft.com/office/drawing/2014/main" id="{7A2EE518-9687-409D-BE34-B2FC2658A6EB}"/>
              </a:ext>
            </a:extLst>
          </p:cNvPr>
          <p:cNvPicPr>
            <a:picLocks noChangeAspect="1"/>
          </p:cNvPicPr>
          <p:nvPr/>
        </p:nvPicPr>
        <p:blipFill>
          <a:blip r:embed="rId2"/>
          <a:stretch>
            <a:fillRect/>
          </a:stretch>
        </p:blipFill>
        <p:spPr>
          <a:xfrm>
            <a:off x="1625815" y="1799180"/>
            <a:ext cx="8627991" cy="492447"/>
          </a:xfrm>
          <a:prstGeom prst="rect">
            <a:avLst/>
          </a:prstGeom>
        </p:spPr>
      </p:pic>
      <p:pic>
        <p:nvPicPr>
          <p:cNvPr id="6" name="Picture 5">
            <a:extLst>
              <a:ext uri="{FF2B5EF4-FFF2-40B4-BE49-F238E27FC236}">
                <a16:creationId xmlns:a16="http://schemas.microsoft.com/office/drawing/2014/main" id="{EBD2F698-8E09-4833-BEE3-8D74444C13F2}"/>
              </a:ext>
            </a:extLst>
          </p:cNvPr>
          <p:cNvPicPr>
            <a:picLocks noChangeAspect="1"/>
          </p:cNvPicPr>
          <p:nvPr/>
        </p:nvPicPr>
        <p:blipFill>
          <a:blip r:embed="rId3"/>
          <a:stretch>
            <a:fillRect/>
          </a:stretch>
        </p:blipFill>
        <p:spPr>
          <a:xfrm>
            <a:off x="1625815" y="2404145"/>
            <a:ext cx="8627991" cy="537094"/>
          </a:xfrm>
          <a:prstGeom prst="rect">
            <a:avLst/>
          </a:prstGeom>
        </p:spPr>
      </p:pic>
      <p:pic>
        <p:nvPicPr>
          <p:cNvPr id="7" name="Picture 6">
            <a:extLst>
              <a:ext uri="{FF2B5EF4-FFF2-40B4-BE49-F238E27FC236}">
                <a16:creationId xmlns:a16="http://schemas.microsoft.com/office/drawing/2014/main" id="{28EB57C0-8B74-41EA-B4FF-7E50B5737E53}"/>
              </a:ext>
            </a:extLst>
          </p:cNvPr>
          <p:cNvPicPr>
            <a:picLocks noChangeAspect="1"/>
          </p:cNvPicPr>
          <p:nvPr/>
        </p:nvPicPr>
        <p:blipFill>
          <a:blip r:embed="rId4"/>
          <a:stretch>
            <a:fillRect/>
          </a:stretch>
        </p:blipFill>
        <p:spPr>
          <a:xfrm>
            <a:off x="1625815" y="3053757"/>
            <a:ext cx="8609730" cy="502996"/>
          </a:xfrm>
          <a:prstGeom prst="rect">
            <a:avLst/>
          </a:prstGeom>
        </p:spPr>
      </p:pic>
    </p:spTree>
    <p:extLst>
      <p:ext uri="{BB962C8B-B14F-4D97-AF65-F5344CB8AC3E}">
        <p14:creationId xmlns:p14="http://schemas.microsoft.com/office/powerpoint/2010/main" val="169106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63FC-58F1-4A59-A755-6C88FED32A1C}"/>
              </a:ext>
            </a:extLst>
          </p:cNvPr>
          <p:cNvSpPr>
            <a:spLocks noGrp="1"/>
          </p:cNvSpPr>
          <p:nvPr>
            <p:ph type="title"/>
          </p:nvPr>
        </p:nvSpPr>
        <p:spPr>
          <a:xfrm>
            <a:off x="252242" y="286644"/>
            <a:ext cx="10512862" cy="724583"/>
          </a:xfrm>
        </p:spPr>
        <p:txBody>
          <a:bodyPr>
            <a:normAutofit/>
          </a:bodyPr>
          <a:lstStyle/>
          <a:p>
            <a:r>
              <a:rPr lang="en-US" dirty="0"/>
              <a:t>Linear Gradients</a:t>
            </a:r>
          </a:p>
        </p:txBody>
      </p:sp>
      <p:sp>
        <p:nvSpPr>
          <p:cNvPr id="3" name="Content Placeholder 2">
            <a:extLst>
              <a:ext uri="{FF2B5EF4-FFF2-40B4-BE49-F238E27FC236}">
                <a16:creationId xmlns:a16="http://schemas.microsoft.com/office/drawing/2014/main" id="{E09AB829-C3CF-49A2-9426-D693165A12A9}"/>
              </a:ext>
            </a:extLst>
          </p:cNvPr>
          <p:cNvSpPr>
            <a:spLocks noGrp="1"/>
          </p:cNvSpPr>
          <p:nvPr>
            <p:ph idx="1"/>
          </p:nvPr>
        </p:nvSpPr>
        <p:spPr>
          <a:xfrm>
            <a:off x="696350" y="1176119"/>
            <a:ext cx="10512862" cy="4350205"/>
          </a:xfrm>
        </p:spPr>
        <p:txBody>
          <a:bodyPr/>
          <a:lstStyle/>
          <a:p>
            <a:pPr marL="0" indent="0">
              <a:buNone/>
            </a:pPr>
            <a:r>
              <a:rPr lang="en-US" dirty="0"/>
              <a:t>Linear gradients are used to arrange two or more colors in linear formats like </a:t>
            </a:r>
          </a:p>
          <a:p>
            <a:r>
              <a:rPr lang="en-US" dirty="0"/>
              <a:t>Top to bottom</a:t>
            </a:r>
          </a:p>
          <a:p>
            <a:r>
              <a:rPr lang="en-US" dirty="0"/>
              <a:t>Left to right</a:t>
            </a:r>
          </a:p>
          <a:p>
            <a:r>
              <a:rPr lang="en-US" dirty="0"/>
              <a:t>Diagonal</a:t>
            </a:r>
          </a:p>
          <a:p>
            <a:r>
              <a:rPr lang="en-US" dirty="0"/>
              <a:t>Multicolor</a:t>
            </a:r>
          </a:p>
          <a:p>
            <a:endParaRPr lang="en-US" dirty="0"/>
          </a:p>
        </p:txBody>
      </p:sp>
    </p:spTree>
    <p:extLst>
      <p:ext uri="{BB962C8B-B14F-4D97-AF65-F5344CB8AC3E}">
        <p14:creationId xmlns:p14="http://schemas.microsoft.com/office/powerpoint/2010/main" val="304682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D585-4D47-460E-BD83-F2C2F21BD209}"/>
              </a:ext>
            </a:extLst>
          </p:cNvPr>
          <p:cNvSpPr>
            <a:spLocks noGrp="1"/>
          </p:cNvSpPr>
          <p:nvPr>
            <p:ph type="title"/>
          </p:nvPr>
        </p:nvSpPr>
        <p:spPr>
          <a:xfrm>
            <a:off x="298179" y="434715"/>
            <a:ext cx="10512862" cy="511968"/>
          </a:xfrm>
        </p:spPr>
        <p:txBody>
          <a:bodyPr>
            <a:normAutofit/>
          </a:bodyPr>
          <a:lstStyle/>
          <a:p>
            <a:r>
              <a:rPr lang="en-US" dirty="0"/>
              <a:t>Linear Gradients (Top to Bottom)</a:t>
            </a:r>
          </a:p>
        </p:txBody>
      </p:sp>
      <p:sp>
        <p:nvSpPr>
          <p:cNvPr id="3" name="Content Placeholder 2">
            <a:extLst>
              <a:ext uri="{FF2B5EF4-FFF2-40B4-BE49-F238E27FC236}">
                <a16:creationId xmlns:a16="http://schemas.microsoft.com/office/drawing/2014/main" id="{EC971CA7-077C-4A54-B51D-9AF424287696}"/>
              </a:ext>
            </a:extLst>
          </p:cNvPr>
          <p:cNvSpPr>
            <a:spLocks noGrp="1"/>
          </p:cNvSpPr>
          <p:nvPr>
            <p:ph idx="1"/>
          </p:nvPr>
        </p:nvSpPr>
        <p:spPr>
          <a:xfrm>
            <a:off x="629995" y="1096586"/>
            <a:ext cx="5935697" cy="5019401"/>
          </a:xfrm>
        </p:spPr>
        <p:txBody>
          <a:bodyPr>
            <a:normAutofit fontScale="40000" lnSpcReduction="20000"/>
          </a:bodyPr>
          <a:lstStyle/>
          <a:p>
            <a:pPr marL="0" indent="0">
              <a:buNone/>
            </a:pPr>
            <a:r>
              <a:rPr lang="en-US" sz="4399" dirty="0"/>
              <a:t>&lt;html&gt;</a:t>
            </a:r>
          </a:p>
          <a:p>
            <a:pPr marL="0" indent="0">
              <a:buNone/>
            </a:pPr>
            <a:r>
              <a:rPr lang="en-US" sz="4399" dirty="0"/>
              <a:t>   &lt;head&gt;</a:t>
            </a:r>
          </a:p>
          <a:p>
            <a:pPr marL="0" indent="0">
              <a:buNone/>
            </a:pPr>
            <a:r>
              <a:rPr lang="en-US" sz="4399" dirty="0"/>
              <a:t>      &lt;style&gt;</a:t>
            </a:r>
          </a:p>
          <a:p>
            <a:pPr marL="0" indent="0">
              <a:buNone/>
            </a:pPr>
            <a:r>
              <a:rPr lang="en-US" sz="4399" dirty="0"/>
              <a:t>         #grad1 {</a:t>
            </a:r>
          </a:p>
          <a:p>
            <a:pPr marL="0" indent="0">
              <a:buNone/>
            </a:pPr>
            <a:r>
              <a:rPr lang="en-US" sz="4399" dirty="0"/>
              <a:t>            height: 100px;</a:t>
            </a:r>
          </a:p>
          <a:p>
            <a:pPr marL="0" indent="0">
              <a:buNone/>
            </a:pPr>
            <a:r>
              <a:rPr lang="en-US" sz="4399" dirty="0"/>
              <a:t>            background: -</a:t>
            </a:r>
            <a:r>
              <a:rPr lang="en-US" sz="4399" dirty="0" err="1"/>
              <a:t>webkit</a:t>
            </a:r>
            <a:r>
              <a:rPr lang="en-US" sz="4399" dirty="0"/>
              <a:t>-linear-gradient(</a:t>
            </a:r>
            <a:r>
              <a:rPr lang="en-US" sz="4399" dirty="0" err="1"/>
              <a:t>orange,yellow</a:t>
            </a:r>
            <a:r>
              <a:rPr lang="en-US" sz="4399" dirty="0"/>
              <a:t>);</a:t>
            </a:r>
          </a:p>
          <a:p>
            <a:pPr marL="0" indent="0">
              <a:buNone/>
            </a:pPr>
            <a:r>
              <a:rPr lang="en-US" sz="4399" dirty="0"/>
              <a:t>            background: -o-linear-gradient(</a:t>
            </a:r>
            <a:r>
              <a:rPr lang="en-US" sz="4399" dirty="0" err="1"/>
              <a:t>orange,yellow</a:t>
            </a:r>
            <a:r>
              <a:rPr lang="en-US" sz="4399" dirty="0"/>
              <a:t>);</a:t>
            </a:r>
          </a:p>
          <a:p>
            <a:pPr marL="0" indent="0">
              <a:buNone/>
            </a:pPr>
            <a:r>
              <a:rPr lang="en-US" sz="4399" dirty="0"/>
              <a:t>            background: -</a:t>
            </a:r>
            <a:r>
              <a:rPr lang="en-US" sz="4399" dirty="0" err="1"/>
              <a:t>moz</a:t>
            </a:r>
            <a:r>
              <a:rPr lang="en-US" sz="4399" dirty="0"/>
              <a:t>-linear-gradient( </a:t>
            </a:r>
            <a:r>
              <a:rPr lang="en-US" sz="4399" dirty="0" err="1"/>
              <a:t>orange,yellow</a:t>
            </a:r>
            <a:r>
              <a:rPr lang="en-US" sz="4399" dirty="0"/>
              <a:t>); </a:t>
            </a:r>
          </a:p>
          <a:p>
            <a:pPr marL="0" indent="0">
              <a:buNone/>
            </a:pPr>
            <a:r>
              <a:rPr lang="en-US" sz="4399" dirty="0"/>
              <a:t>            background: linear-gradient(</a:t>
            </a:r>
            <a:r>
              <a:rPr lang="en-US" sz="4399" dirty="0" err="1"/>
              <a:t>orange,yellow</a:t>
            </a:r>
            <a:r>
              <a:rPr lang="en-US" sz="4399" dirty="0"/>
              <a:t>);          }</a:t>
            </a:r>
          </a:p>
          <a:p>
            <a:pPr marL="0" indent="0">
              <a:buNone/>
            </a:pPr>
            <a:r>
              <a:rPr lang="en-US" sz="4399" dirty="0"/>
              <a:t>      &lt;/style&gt;</a:t>
            </a:r>
          </a:p>
          <a:p>
            <a:pPr marL="0" indent="0">
              <a:buNone/>
            </a:pPr>
            <a:r>
              <a:rPr lang="en-US" sz="4399" dirty="0"/>
              <a:t>   &lt;/head&gt;</a:t>
            </a:r>
          </a:p>
          <a:p>
            <a:pPr marL="0" indent="0">
              <a:buNone/>
            </a:pPr>
            <a:r>
              <a:rPr lang="en-US" sz="4399" dirty="0"/>
              <a:t>   &lt;body&gt;</a:t>
            </a:r>
          </a:p>
          <a:p>
            <a:pPr marL="0" indent="0">
              <a:buNone/>
            </a:pPr>
            <a:r>
              <a:rPr lang="en-US" sz="4399" dirty="0"/>
              <a:t>      &lt;div id="grad1"&gt;&lt;/div&gt;</a:t>
            </a:r>
          </a:p>
          <a:p>
            <a:pPr marL="0" indent="0">
              <a:buNone/>
            </a:pPr>
            <a:r>
              <a:rPr lang="en-US" sz="4399" dirty="0"/>
              <a:t>   &lt;/body&gt;</a:t>
            </a:r>
          </a:p>
          <a:p>
            <a:pPr marL="0" indent="0">
              <a:buNone/>
            </a:pPr>
            <a:r>
              <a:rPr lang="en-US" sz="4399" dirty="0"/>
              <a:t>&lt;/html&gt; </a:t>
            </a:r>
          </a:p>
        </p:txBody>
      </p:sp>
      <p:cxnSp>
        <p:nvCxnSpPr>
          <p:cNvPr id="5" name="Straight Connector 4">
            <a:extLst>
              <a:ext uri="{FF2B5EF4-FFF2-40B4-BE49-F238E27FC236}">
                <a16:creationId xmlns:a16="http://schemas.microsoft.com/office/drawing/2014/main" id="{20A3B992-86B9-4F8D-A94C-8B0142A93EFB}"/>
              </a:ext>
            </a:extLst>
          </p:cNvPr>
          <p:cNvCxnSpPr/>
          <p:nvPr/>
        </p:nvCxnSpPr>
        <p:spPr>
          <a:xfrm>
            <a:off x="6565692" y="1096586"/>
            <a:ext cx="0" cy="4869499"/>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46CB64C-0285-4305-979A-106A8C67E77F}"/>
              </a:ext>
            </a:extLst>
          </p:cNvPr>
          <p:cNvSpPr txBox="1"/>
          <p:nvPr/>
        </p:nvSpPr>
        <p:spPr>
          <a:xfrm>
            <a:off x="6790544" y="1096586"/>
            <a:ext cx="914400" cy="914400"/>
          </a:xfrm>
          <a:prstGeom prst="rect">
            <a:avLst/>
          </a:prstGeom>
          <a:noFill/>
        </p:spPr>
        <p:txBody>
          <a:bodyPr wrap="none" lIns="0" tIns="0" rIns="0" bIns="0" rtlCol="0">
            <a:noAutofit/>
          </a:bodyPr>
          <a:lstStyle/>
          <a:p>
            <a:pPr>
              <a:lnSpc>
                <a:spcPct val="90000"/>
              </a:lnSpc>
            </a:pPr>
            <a:r>
              <a:rPr lang="en-US" sz="2400" dirty="0"/>
              <a:t>Output:</a:t>
            </a:r>
          </a:p>
        </p:txBody>
      </p:sp>
      <p:pic>
        <p:nvPicPr>
          <p:cNvPr id="7" name="Picture 6">
            <a:extLst>
              <a:ext uri="{FF2B5EF4-FFF2-40B4-BE49-F238E27FC236}">
                <a16:creationId xmlns:a16="http://schemas.microsoft.com/office/drawing/2014/main" id="{18683896-D3EC-4E70-BCBB-52DBE07A314C}"/>
              </a:ext>
            </a:extLst>
          </p:cNvPr>
          <p:cNvPicPr>
            <a:picLocks noChangeAspect="1"/>
          </p:cNvPicPr>
          <p:nvPr/>
        </p:nvPicPr>
        <p:blipFill>
          <a:blip r:embed="rId2"/>
          <a:stretch>
            <a:fillRect/>
          </a:stretch>
        </p:blipFill>
        <p:spPr>
          <a:xfrm>
            <a:off x="7114630" y="2160889"/>
            <a:ext cx="4255433" cy="940031"/>
          </a:xfrm>
          <a:prstGeom prst="rect">
            <a:avLst/>
          </a:prstGeom>
        </p:spPr>
      </p:pic>
    </p:spTree>
    <p:extLst>
      <p:ext uri="{BB962C8B-B14F-4D97-AF65-F5344CB8AC3E}">
        <p14:creationId xmlns:p14="http://schemas.microsoft.com/office/powerpoint/2010/main" val="428357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9895-6087-4EED-8281-B37034B7742F}"/>
              </a:ext>
            </a:extLst>
          </p:cNvPr>
          <p:cNvSpPr>
            <a:spLocks noGrp="1"/>
          </p:cNvSpPr>
          <p:nvPr>
            <p:ph type="title"/>
          </p:nvPr>
        </p:nvSpPr>
        <p:spPr>
          <a:xfrm>
            <a:off x="305066" y="298812"/>
            <a:ext cx="11125199" cy="627920"/>
          </a:xfrm>
        </p:spPr>
        <p:txBody>
          <a:bodyPr/>
          <a:lstStyle/>
          <a:p>
            <a:r>
              <a:rPr lang="en-US" dirty="0"/>
              <a:t>Linear Gradients (Left to Right)</a:t>
            </a:r>
          </a:p>
        </p:txBody>
      </p:sp>
      <p:sp>
        <p:nvSpPr>
          <p:cNvPr id="3" name="Content Placeholder 2">
            <a:extLst>
              <a:ext uri="{FF2B5EF4-FFF2-40B4-BE49-F238E27FC236}">
                <a16:creationId xmlns:a16="http://schemas.microsoft.com/office/drawing/2014/main" id="{8114426B-547C-4B03-94BF-5A7AA803692A}"/>
              </a:ext>
            </a:extLst>
          </p:cNvPr>
          <p:cNvSpPr>
            <a:spLocks noGrp="1"/>
          </p:cNvSpPr>
          <p:nvPr>
            <p:ph idx="1"/>
          </p:nvPr>
        </p:nvSpPr>
        <p:spPr>
          <a:xfrm>
            <a:off x="666068" y="929390"/>
            <a:ext cx="6409289" cy="5396459"/>
          </a:xfrm>
        </p:spPr>
        <p:txBody>
          <a:bodyPr/>
          <a:lstStyle/>
          <a:p>
            <a:pPr marL="0" indent="0">
              <a:buNone/>
            </a:pPr>
            <a:r>
              <a:rPr lang="en-US" sz="1800" dirty="0"/>
              <a:t>&lt;html&gt;</a:t>
            </a:r>
          </a:p>
          <a:p>
            <a:pPr marL="0" indent="0">
              <a:buNone/>
            </a:pPr>
            <a:r>
              <a:rPr lang="en-US" sz="1800" dirty="0"/>
              <a:t>   &lt;head&gt;</a:t>
            </a:r>
          </a:p>
          <a:p>
            <a:pPr marL="0" indent="0">
              <a:buNone/>
            </a:pPr>
            <a:r>
              <a:rPr lang="en-US" sz="1800" dirty="0"/>
              <a:t>      &lt;style&gt;</a:t>
            </a:r>
          </a:p>
          <a:p>
            <a:pPr marL="0" indent="0">
              <a:buNone/>
            </a:pPr>
            <a:r>
              <a:rPr lang="en-US" sz="1800" dirty="0"/>
              <a:t>         #grad1 {</a:t>
            </a:r>
          </a:p>
          <a:p>
            <a:pPr marL="0" indent="0">
              <a:buNone/>
            </a:pPr>
            <a:r>
              <a:rPr lang="en-US" sz="1800" dirty="0"/>
              <a:t>            height: 100px;</a:t>
            </a:r>
          </a:p>
          <a:p>
            <a:pPr marL="0" indent="0">
              <a:buNone/>
            </a:pPr>
            <a:r>
              <a:rPr lang="en-US" sz="1800" dirty="0"/>
              <a:t>            background: -</a:t>
            </a:r>
            <a:r>
              <a:rPr lang="en-US" sz="1800" dirty="0" err="1"/>
              <a:t>webkit</a:t>
            </a:r>
            <a:r>
              <a:rPr lang="en-US" sz="1800" dirty="0"/>
              <a:t>-linear-gradient(left, red , blue);</a:t>
            </a:r>
          </a:p>
          <a:p>
            <a:pPr marL="0" indent="0">
              <a:buNone/>
            </a:pPr>
            <a:r>
              <a:rPr lang="en-US" sz="1800" dirty="0"/>
              <a:t>            background: -o-linear-gradient(right, red, blue); </a:t>
            </a:r>
          </a:p>
          <a:p>
            <a:pPr marL="0" indent="0">
              <a:buNone/>
            </a:pPr>
            <a:r>
              <a:rPr lang="en-US" sz="1800" dirty="0"/>
              <a:t>            background: -</a:t>
            </a:r>
            <a:r>
              <a:rPr lang="en-US" sz="1800" dirty="0" err="1"/>
              <a:t>moz</a:t>
            </a:r>
            <a:r>
              <a:rPr lang="en-US" sz="1800" dirty="0"/>
              <a:t>-linear-gradient(right, red, blue);</a:t>
            </a:r>
          </a:p>
          <a:p>
            <a:pPr marL="0" indent="0">
              <a:buNone/>
            </a:pPr>
            <a:r>
              <a:rPr lang="en-US" sz="1800" dirty="0"/>
              <a:t>            background: linear-gradient(to right, red , blue);         }</a:t>
            </a:r>
          </a:p>
          <a:p>
            <a:pPr marL="0" indent="0">
              <a:buNone/>
            </a:pPr>
            <a:r>
              <a:rPr lang="en-US" sz="1800" dirty="0"/>
              <a:t>      &lt;/style&gt;</a:t>
            </a:r>
          </a:p>
          <a:p>
            <a:pPr marL="0" indent="0">
              <a:buNone/>
            </a:pPr>
            <a:r>
              <a:rPr lang="en-US" sz="1800" dirty="0"/>
              <a:t>   &lt;/head&gt;</a:t>
            </a:r>
          </a:p>
          <a:p>
            <a:pPr marL="0" indent="0">
              <a:buNone/>
            </a:pPr>
            <a:r>
              <a:rPr lang="en-US" sz="1800" dirty="0"/>
              <a:t>   &lt;body&gt;      &lt;div id="grad1"&gt;&lt;/div&gt;   &lt;/body&gt;</a:t>
            </a:r>
          </a:p>
          <a:p>
            <a:pPr marL="0" indent="0">
              <a:buNone/>
            </a:pPr>
            <a:r>
              <a:rPr lang="en-US" sz="1800" dirty="0"/>
              <a:t>&lt;/html&gt;</a:t>
            </a:r>
          </a:p>
        </p:txBody>
      </p:sp>
      <p:sp>
        <p:nvSpPr>
          <p:cNvPr id="4" name="Slide Number Placeholder 3">
            <a:extLst>
              <a:ext uri="{FF2B5EF4-FFF2-40B4-BE49-F238E27FC236}">
                <a16:creationId xmlns:a16="http://schemas.microsoft.com/office/drawing/2014/main" id="{012AF611-B29E-4063-9007-B03655CB358F}"/>
              </a:ext>
            </a:extLst>
          </p:cNvPr>
          <p:cNvSpPr>
            <a:spLocks noGrp="1"/>
          </p:cNvSpPr>
          <p:nvPr>
            <p:ph type="sldNum" sz="quarter" idx="12"/>
          </p:nvPr>
        </p:nvSpPr>
        <p:spPr/>
        <p:txBody>
          <a:bodyPr/>
          <a:lstStyle/>
          <a:p>
            <a:fld id="{C51EAA63-D034-42AE-91FA-B13B9518C7BE}" type="slidenum">
              <a:rPr lang="en-US" smtClean="0"/>
              <a:pPr/>
              <a:t>145</a:t>
            </a:fld>
            <a:endParaRPr lang="en-US" dirty="0"/>
          </a:p>
        </p:txBody>
      </p:sp>
      <p:cxnSp>
        <p:nvCxnSpPr>
          <p:cNvPr id="6" name="Straight Connector 5">
            <a:extLst>
              <a:ext uri="{FF2B5EF4-FFF2-40B4-BE49-F238E27FC236}">
                <a16:creationId xmlns:a16="http://schemas.microsoft.com/office/drawing/2014/main" id="{088A95FB-C4D8-4099-A8D4-1C83B8431501}"/>
              </a:ext>
            </a:extLst>
          </p:cNvPr>
          <p:cNvCxnSpPr>
            <a:cxnSpLocks/>
          </p:cNvCxnSpPr>
          <p:nvPr/>
        </p:nvCxnSpPr>
        <p:spPr>
          <a:xfrm>
            <a:off x="6503831" y="929390"/>
            <a:ext cx="0" cy="490474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8D10F1F-BF06-4C6A-9753-DBF84B02C911}"/>
              </a:ext>
            </a:extLst>
          </p:cNvPr>
          <p:cNvSpPr txBox="1"/>
          <p:nvPr/>
        </p:nvSpPr>
        <p:spPr>
          <a:xfrm>
            <a:off x="6903920" y="929390"/>
            <a:ext cx="914400" cy="914400"/>
          </a:xfrm>
          <a:prstGeom prst="rect">
            <a:avLst/>
          </a:prstGeom>
          <a:noFill/>
        </p:spPr>
        <p:txBody>
          <a:bodyPr wrap="none" lIns="0" tIns="0" rIns="0" bIns="0" rtlCol="0">
            <a:noAutofit/>
          </a:bodyPr>
          <a:lstStyle/>
          <a:p>
            <a:pPr>
              <a:lnSpc>
                <a:spcPct val="90000"/>
              </a:lnSpc>
            </a:pPr>
            <a:r>
              <a:rPr lang="en-US" sz="2400" dirty="0"/>
              <a:t>Output:</a:t>
            </a:r>
          </a:p>
        </p:txBody>
      </p:sp>
      <p:pic>
        <p:nvPicPr>
          <p:cNvPr id="9" name="Picture 8">
            <a:extLst>
              <a:ext uri="{FF2B5EF4-FFF2-40B4-BE49-F238E27FC236}">
                <a16:creationId xmlns:a16="http://schemas.microsoft.com/office/drawing/2014/main" id="{9167C155-E7CC-41E0-8D83-C522D328D717}"/>
              </a:ext>
            </a:extLst>
          </p:cNvPr>
          <p:cNvPicPr>
            <a:picLocks noChangeAspect="1"/>
          </p:cNvPicPr>
          <p:nvPr/>
        </p:nvPicPr>
        <p:blipFill>
          <a:blip r:embed="rId3"/>
          <a:stretch>
            <a:fillRect/>
          </a:stretch>
        </p:blipFill>
        <p:spPr>
          <a:xfrm>
            <a:off x="7075357" y="2160408"/>
            <a:ext cx="4251877" cy="978141"/>
          </a:xfrm>
          <a:prstGeom prst="rect">
            <a:avLst/>
          </a:prstGeom>
        </p:spPr>
      </p:pic>
    </p:spTree>
    <p:extLst>
      <p:ext uri="{BB962C8B-B14F-4D97-AF65-F5344CB8AC3E}">
        <p14:creationId xmlns:p14="http://schemas.microsoft.com/office/powerpoint/2010/main" val="122431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DE34-20AC-4C3B-92D1-E9E323034DD5}"/>
              </a:ext>
            </a:extLst>
          </p:cNvPr>
          <p:cNvSpPr>
            <a:spLocks noGrp="1"/>
          </p:cNvSpPr>
          <p:nvPr>
            <p:ph type="title"/>
          </p:nvPr>
        </p:nvSpPr>
        <p:spPr>
          <a:xfrm>
            <a:off x="287120" y="401564"/>
            <a:ext cx="11125199" cy="509790"/>
          </a:xfrm>
        </p:spPr>
        <p:txBody>
          <a:bodyPr/>
          <a:lstStyle/>
          <a:p>
            <a:r>
              <a:rPr lang="en-US" dirty="0"/>
              <a:t>Linear Gradients (Diagonal)</a:t>
            </a:r>
          </a:p>
        </p:txBody>
      </p:sp>
      <p:sp>
        <p:nvSpPr>
          <p:cNvPr id="3" name="Content Placeholder 2">
            <a:extLst>
              <a:ext uri="{FF2B5EF4-FFF2-40B4-BE49-F238E27FC236}">
                <a16:creationId xmlns:a16="http://schemas.microsoft.com/office/drawing/2014/main" id="{01992F87-B1BD-4D60-BC63-B329544745C0}"/>
              </a:ext>
            </a:extLst>
          </p:cNvPr>
          <p:cNvSpPr>
            <a:spLocks noGrp="1"/>
          </p:cNvSpPr>
          <p:nvPr>
            <p:ph idx="1"/>
          </p:nvPr>
        </p:nvSpPr>
        <p:spPr>
          <a:xfrm>
            <a:off x="465255" y="1057316"/>
            <a:ext cx="5875584" cy="5223564"/>
          </a:xfrm>
        </p:spPr>
        <p:txBody>
          <a:bodyPr/>
          <a:lstStyle/>
          <a:p>
            <a:pPr marL="0" indent="0">
              <a:buNone/>
            </a:pPr>
            <a:r>
              <a:rPr lang="en-US" sz="1800" dirty="0"/>
              <a:t>&lt;html&gt;</a:t>
            </a:r>
          </a:p>
          <a:p>
            <a:pPr marL="0" indent="0">
              <a:buNone/>
            </a:pPr>
            <a:r>
              <a:rPr lang="en-US" sz="1800" dirty="0"/>
              <a:t>  &lt;head&gt;</a:t>
            </a:r>
          </a:p>
          <a:p>
            <a:pPr marL="0" indent="0">
              <a:buNone/>
            </a:pPr>
            <a:r>
              <a:rPr lang="en-US" sz="1800" dirty="0"/>
              <a:t>    &lt;style&gt;</a:t>
            </a:r>
          </a:p>
          <a:p>
            <a:pPr marL="0" indent="0">
              <a:buNone/>
            </a:pPr>
            <a:r>
              <a:rPr lang="en-US" sz="1800" dirty="0"/>
              <a:t>      #grad1 {</a:t>
            </a:r>
          </a:p>
          <a:p>
            <a:pPr marL="0" indent="0">
              <a:buNone/>
            </a:pPr>
            <a:r>
              <a:rPr lang="en-US" sz="1800" dirty="0"/>
              <a:t>        height: 100px;</a:t>
            </a:r>
          </a:p>
          <a:p>
            <a:pPr marL="0" indent="0">
              <a:buNone/>
            </a:pPr>
            <a:r>
              <a:rPr lang="en-US" sz="1800" dirty="0"/>
              <a:t>        background: -</a:t>
            </a:r>
            <a:r>
              <a:rPr lang="en-US" sz="1800" dirty="0" err="1"/>
              <a:t>webkit</a:t>
            </a:r>
            <a:r>
              <a:rPr lang="en-US" sz="1800" dirty="0"/>
              <a:t>-linear-gradient(left top, red , blue);</a:t>
            </a:r>
          </a:p>
          <a:p>
            <a:pPr marL="0" indent="0">
              <a:buNone/>
            </a:pPr>
            <a:r>
              <a:rPr lang="en-US" sz="1800" dirty="0"/>
              <a:t>        background: -o-linear-gradient(bottom right, red, blue);</a:t>
            </a:r>
          </a:p>
          <a:p>
            <a:pPr marL="0" indent="0">
              <a:buNone/>
            </a:pPr>
            <a:r>
              <a:rPr lang="en-US" sz="1800" dirty="0"/>
              <a:t>        background: -</a:t>
            </a:r>
            <a:r>
              <a:rPr lang="en-US" sz="1800" dirty="0" err="1"/>
              <a:t>moz</a:t>
            </a:r>
            <a:r>
              <a:rPr lang="en-US" sz="1800" dirty="0"/>
              <a:t>-linear-gradient(bottom right, red, blue);</a:t>
            </a:r>
          </a:p>
          <a:p>
            <a:pPr marL="0" indent="0">
              <a:buNone/>
            </a:pPr>
            <a:r>
              <a:rPr lang="en-US" sz="1800" dirty="0"/>
              <a:t>        background: linear-gradient(to bottom right, red , blue); }</a:t>
            </a:r>
          </a:p>
          <a:p>
            <a:pPr marL="0" indent="0">
              <a:buNone/>
            </a:pPr>
            <a:r>
              <a:rPr lang="en-US" sz="1800" dirty="0"/>
              <a:t>   &lt;/style&gt;</a:t>
            </a:r>
          </a:p>
          <a:p>
            <a:pPr marL="0" indent="0">
              <a:buNone/>
            </a:pPr>
            <a:r>
              <a:rPr lang="en-US" sz="1800" dirty="0"/>
              <a:t>  &lt;/head&gt;</a:t>
            </a:r>
          </a:p>
          <a:p>
            <a:pPr marL="0" indent="0">
              <a:buNone/>
            </a:pPr>
            <a:r>
              <a:rPr lang="en-US" sz="1800" dirty="0"/>
              <a:t>&lt;/html&gt;</a:t>
            </a:r>
          </a:p>
          <a:p>
            <a:pPr marL="0" indent="0">
              <a:buNone/>
            </a:pPr>
            <a:endParaRPr lang="en-US" sz="1500" dirty="0"/>
          </a:p>
        </p:txBody>
      </p:sp>
      <p:sp>
        <p:nvSpPr>
          <p:cNvPr id="4" name="Slide Number Placeholder 3">
            <a:extLst>
              <a:ext uri="{FF2B5EF4-FFF2-40B4-BE49-F238E27FC236}">
                <a16:creationId xmlns:a16="http://schemas.microsoft.com/office/drawing/2014/main" id="{ABAEE8B2-9615-4EDD-BB8C-3072C705B9AA}"/>
              </a:ext>
            </a:extLst>
          </p:cNvPr>
          <p:cNvSpPr>
            <a:spLocks noGrp="1"/>
          </p:cNvSpPr>
          <p:nvPr>
            <p:ph type="sldNum" sz="quarter" idx="12"/>
          </p:nvPr>
        </p:nvSpPr>
        <p:spPr/>
        <p:txBody>
          <a:bodyPr/>
          <a:lstStyle/>
          <a:p>
            <a:fld id="{C51EAA63-D034-42AE-91FA-B13B9518C7BE}" type="slidenum">
              <a:rPr lang="en-US" smtClean="0"/>
              <a:pPr/>
              <a:t>146</a:t>
            </a:fld>
            <a:endParaRPr lang="en-US" dirty="0"/>
          </a:p>
        </p:txBody>
      </p:sp>
      <p:cxnSp>
        <p:nvCxnSpPr>
          <p:cNvPr id="6" name="Straight Connector 5">
            <a:extLst>
              <a:ext uri="{FF2B5EF4-FFF2-40B4-BE49-F238E27FC236}">
                <a16:creationId xmlns:a16="http://schemas.microsoft.com/office/drawing/2014/main" id="{BDA4278C-2378-464D-9F99-E9EBF3BA8E15}"/>
              </a:ext>
            </a:extLst>
          </p:cNvPr>
          <p:cNvCxnSpPr/>
          <p:nvPr/>
        </p:nvCxnSpPr>
        <p:spPr>
          <a:xfrm>
            <a:off x="6340839" y="911354"/>
            <a:ext cx="0" cy="506972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B034274-AD67-4862-AB7A-77F95B4D60E1}"/>
              </a:ext>
            </a:extLst>
          </p:cNvPr>
          <p:cNvPicPr>
            <a:picLocks noChangeAspect="1"/>
          </p:cNvPicPr>
          <p:nvPr/>
        </p:nvPicPr>
        <p:blipFill>
          <a:blip r:embed="rId3"/>
          <a:stretch>
            <a:fillRect/>
          </a:stretch>
        </p:blipFill>
        <p:spPr>
          <a:xfrm>
            <a:off x="6972174" y="2117676"/>
            <a:ext cx="4240469" cy="925451"/>
          </a:xfrm>
          <a:prstGeom prst="rect">
            <a:avLst/>
          </a:prstGeom>
        </p:spPr>
      </p:pic>
      <p:sp>
        <p:nvSpPr>
          <p:cNvPr id="8" name="TextBox 7">
            <a:extLst>
              <a:ext uri="{FF2B5EF4-FFF2-40B4-BE49-F238E27FC236}">
                <a16:creationId xmlns:a16="http://schemas.microsoft.com/office/drawing/2014/main" id="{1FF68539-C49D-4C2D-81FD-FFD6717C3FF5}"/>
              </a:ext>
            </a:extLst>
          </p:cNvPr>
          <p:cNvSpPr txBox="1"/>
          <p:nvPr/>
        </p:nvSpPr>
        <p:spPr>
          <a:xfrm>
            <a:off x="6505732" y="1057315"/>
            <a:ext cx="914400" cy="914400"/>
          </a:xfrm>
          <a:prstGeom prst="rect">
            <a:avLst/>
          </a:prstGeom>
          <a:noFill/>
        </p:spPr>
        <p:txBody>
          <a:bodyPr wrap="none" lIns="0" tIns="0" rIns="0" bIns="0" rtlCol="0">
            <a:noAutofit/>
          </a:bodyPr>
          <a:lstStyle/>
          <a:p>
            <a:pPr>
              <a:lnSpc>
                <a:spcPct val="90000"/>
              </a:lnSpc>
            </a:pPr>
            <a:r>
              <a:rPr lang="en-US" sz="2400" b="1" dirty="0"/>
              <a:t>Output:</a:t>
            </a:r>
          </a:p>
        </p:txBody>
      </p:sp>
    </p:spTree>
    <p:extLst>
      <p:ext uri="{BB962C8B-B14F-4D97-AF65-F5344CB8AC3E}">
        <p14:creationId xmlns:p14="http://schemas.microsoft.com/office/powerpoint/2010/main" val="90342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9FC3-2F7F-4FDA-B946-53B9A89ECCE1}"/>
              </a:ext>
            </a:extLst>
          </p:cNvPr>
          <p:cNvSpPr>
            <a:spLocks noGrp="1"/>
          </p:cNvSpPr>
          <p:nvPr>
            <p:ph type="title"/>
          </p:nvPr>
        </p:nvSpPr>
        <p:spPr>
          <a:xfrm>
            <a:off x="291976" y="329783"/>
            <a:ext cx="11125199" cy="560883"/>
          </a:xfrm>
        </p:spPr>
        <p:txBody>
          <a:bodyPr/>
          <a:lstStyle/>
          <a:p>
            <a:r>
              <a:rPr lang="en-US" dirty="0"/>
              <a:t>Linear Gradients (Multi color)</a:t>
            </a:r>
          </a:p>
        </p:txBody>
      </p:sp>
      <p:sp>
        <p:nvSpPr>
          <p:cNvPr id="3" name="Content Placeholder 2">
            <a:extLst>
              <a:ext uri="{FF2B5EF4-FFF2-40B4-BE49-F238E27FC236}">
                <a16:creationId xmlns:a16="http://schemas.microsoft.com/office/drawing/2014/main" id="{485359BB-A392-4D20-B7C0-D3A8B6D8E366}"/>
              </a:ext>
            </a:extLst>
          </p:cNvPr>
          <p:cNvSpPr>
            <a:spLocks noGrp="1"/>
          </p:cNvSpPr>
          <p:nvPr>
            <p:ph idx="1"/>
          </p:nvPr>
        </p:nvSpPr>
        <p:spPr>
          <a:xfrm>
            <a:off x="531157" y="1029324"/>
            <a:ext cx="6724082" cy="5086663"/>
          </a:xfrm>
        </p:spPr>
        <p:txBody>
          <a:bodyPr/>
          <a:lstStyle/>
          <a:p>
            <a:pPr marL="0" indent="0">
              <a:buNone/>
            </a:pPr>
            <a:r>
              <a:rPr lang="en-US" sz="1800" dirty="0"/>
              <a:t>&lt;html&gt;</a:t>
            </a:r>
          </a:p>
          <a:p>
            <a:pPr marL="0" indent="0">
              <a:buNone/>
            </a:pPr>
            <a:r>
              <a:rPr lang="en-US" sz="1800" dirty="0"/>
              <a:t>   &lt;head&gt;</a:t>
            </a:r>
          </a:p>
          <a:p>
            <a:pPr marL="0" indent="0">
              <a:buNone/>
            </a:pPr>
            <a:r>
              <a:rPr lang="en-US" sz="1800" dirty="0"/>
              <a:t>      &lt;style&gt;</a:t>
            </a:r>
          </a:p>
          <a:p>
            <a:pPr marL="0" indent="0">
              <a:buNone/>
            </a:pPr>
            <a:r>
              <a:rPr lang="en-US" sz="1800" dirty="0"/>
              <a:t>         #grad2 {</a:t>
            </a:r>
          </a:p>
          <a:p>
            <a:pPr marL="0" indent="0">
              <a:buNone/>
            </a:pPr>
            <a:r>
              <a:rPr lang="en-US" sz="1800" dirty="0"/>
              <a:t>            height: 100px;</a:t>
            </a:r>
          </a:p>
          <a:p>
            <a:pPr marL="0" indent="0">
              <a:buNone/>
            </a:pPr>
            <a:r>
              <a:rPr lang="en-US" sz="1800" dirty="0"/>
              <a:t>            background: -</a:t>
            </a:r>
            <a:r>
              <a:rPr lang="en-US" sz="1800" dirty="0" err="1"/>
              <a:t>webkit</a:t>
            </a:r>
            <a:r>
              <a:rPr lang="en-US" sz="1800" dirty="0"/>
              <a:t>-linear-gradient(red, orange, yellow, white); </a:t>
            </a:r>
          </a:p>
          <a:p>
            <a:pPr marL="0" indent="0">
              <a:buNone/>
            </a:pPr>
            <a:r>
              <a:rPr lang="en-US" sz="1800" dirty="0"/>
              <a:t>            background: -o-linear-gradient(red, orange, yellow, white); </a:t>
            </a:r>
          </a:p>
          <a:p>
            <a:pPr marL="0" indent="0">
              <a:buNone/>
            </a:pPr>
            <a:r>
              <a:rPr lang="en-US" sz="1800" dirty="0"/>
              <a:t>            background: -</a:t>
            </a:r>
            <a:r>
              <a:rPr lang="en-US" sz="1800" dirty="0" err="1"/>
              <a:t>moz</a:t>
            </a:r>
            <a:r>
              <a:rPr lang="en-US" sz="1800" dirty="0"/>
              <a:t>-linear-gradient(red, orange, yellow, white); </a:t>
            </a:r>
          </a:p>
          <a:p>
            <a:pPr marL="0" indent="0">
              <a:buNone/>
            </a:pPr>
            <a:r>
              <a:rPr lang="en-US" sz="1800" dirty="0"/>
              <a:t>            background: linear-gradient(red, orange, yellow, white);          }</a:t>
            </a:r>
          </a:p>
          <a:p>
            <a:pPr marL="0" indent="0">
              <a:buNone/>
            </a:pPr>
            <a:r>
              <a:rPr lang="en-US" sz="1800" dirty="0"/>
              <a:t>      &lt;/style&gt;</a:t>
            </a:r>
          </a:p>
          <a:p>
            <a:pPr marL="0" indent="0">
              <a:buNone/>
            </a:pPr>
            <a:r>
              <a:rPr lang="en-US" sz="1800" dirty="0"/>
              <a:t>   &lt;/head&gt;</a:t>
            </a:r>
          </a:p>
          <a:p>
            <a:pPr marL="0" indent="0">
              <a:buNone/>
            </a:pPr>
            <a:r>
              <a:rPr lang="en-US" sz="1800" dirty="0"/>
              <a:t>   &lt;body&gt; &lt;div id="grad2"&gt;&lt;/div&gt; &lt;/body&gt;</a:t>
            </a:r>
          </a:p>
          <a:p>
            <a:pPr marL="0" indent="0">
              <a:buNone/>
            </a:pPr>
            <a:r>
              <a:rPr lang="en-US" sz="1800" dirty="0"/>
              <a:t>&lt;/html&gt;</a:t>
            </a:r>
          </a:p>
        </p:txBody>
      </p:sp>
      <p:sp>
        <p:nvSpPr>
          <p:cNvPr id="4" name="Slide Number Placeholder 3">
            <a:extLst>
              <a:ext uri="{FF2B5EF4-FFF2-40B4-BE49-F238E27FC236}">
                <a16:creationId xmlns:a16="http://schemas.microsoft.com/office/drawing/2014/main" id="{09BD6041-3F07-46A4-9226-648E8EEA6579}"/>
              </a:ext>
            </a:extLst>
          </p:cNvPr>
          <p:cNvSpPr>
            <a:spLocks noGrp="1"/>
          </p:cNvSpPr>
          <p:nvPr>
            <p:ph type="sldNum" sz="quarter" idx="12"/>
          </p:nvPr>
        </p:nvSpPr>
        <p:spPr/>
        <p:txBody>
          <a:bodyPr/>
          <a:lstStyle/>
          <a:p>
            <a:fld id="{C51EAA63-D034-42AE-91FA-B13B9518C7BE}" type="slidenum">
              <a:rPr lang="en-US" smtClean="0"/>
              <a:pPr/>
              <a:t>147</a:t>
            </a:fld>
            <a:endParaRPr lang="en-US" dirty="0"/>
          </a:p>
        </p:txBody>
      </p:sp>
      <p:pic>
        <p:nvPicPr>
          <p:cNvPr id="5" name="Picture 4">
            <a:extLst>
              <a:ext uri="{FF2B5EF4-FFF2-40B4-BE49-F238E27FC236}">
                <a16:creationId xmlns:a16="http://schemas.microsoft.com/office/drawing/2014/main" id="{3501D776-5AFB-460B-AF03-34A086D47BAA}"/>
              </a:ext>
            </a:extLst>
          </p:cNvPr>
          <p:cNvPicPr>
            <a:picLocks noChangeAspect="1"/>
          </p:cNvPicPr>
          <p:nvPr/>
        </p:nvPicPr>
        <p:blipFill>
          <a:blip r:embed="rId2"/>
          <a:stretch>
            <a:fillRect/>
          </a:stretch>
        </p:blipFill>
        <p:spPr>
          <a:xfrm>
            <a:off x="7629993" y="2408683"/>
            <a:ext cx="4077325" cy="876516"/>
          </a:xfrm>
          <a:prstGeom prst="rect">
            <a:avLst/>
          </a:prstGeom>
        </p:spPr>
      </p:pic>
      <p:cxnSp>
        <p:nvCxnSpPr>
          <p:cNvPr id="7" name="Straight Connector 6">
            <a:extLst>
              <a:ext uri="{FF2B5EF4-FFF2-40B4-BE49-F238E27FC236}">
                <a16:creationId xmlns:a16="http://schemas.microsoft.com/office/drawing/2014/main" id="{CE3DE555-1553-4FA3-86E6-5ADC1B25E5F3}"/>
              </a:ext>
            </a:extLst>
          </p:cNvPr>
          <p:cNvCxnSpPr/>
          <p:nvPr/>
        </p:nvCxnSpPr>
        <p:spPr>
          <a:xfrm>
            <a:off x="7255239" y="890666"/>
            <a:ext cx="0" cy="512039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7AFCACB-4008-4FD7-BB53-620F557402A5}"/>
              </a:ext>
            </a:extLst>
          </p:cNvPr>
          <p:cNvSpPr txBox="1"/>
          <p:nvPr/>
        </p:nvSpPr>
        <p:spPr>
          <a:xfrm>
            <a:off x="7510072" y="1029324"/>
            <a:ext cx="914400" cy="869430"/>
          </a:xfrm>
          <a:prstGeom prst="rect">
            <a:avLst/>
          </a:prstGeom>
          <a:noFill/>
        </p:spPr>
        <p:txBody>
          <a:bodyPr wrap="none" lIns="0" tIns="0" rIns="0" bIns="0" rtlCol="0">
            <a:noAutofit/>
          </a:bodyPr>
          <a:lstStyle/>
          <a:p>
            <a:pPr>
              <a:lnSpc>
                <a:spcPct val="90000"/>
              </a:lnSpc>
            </a:pPr>
            <a:r>
              <a:rPr lang="en-US" sz="2400" b="1" dirty="0"/>
              <a:t>Output</a:t>
            </a:r>
            <a:r>
              <a:rPr lang="en-US" b="1" dirty="0"/>
              <a:t>:</a:t>
            </a:r>
          </a:p>
        </p:txBody>
      </p:sp>
    </p:spTree>
    <p:extLst>
      <p:ext uri="{BB962C8B-B14F-4D97-AF65-F5344CB8AC3E}">
        <p14:creationId xmlns:p14="http://schemas.microsoft.com/office/powerpoint/2010/main" val="391486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26AC-08B3-49C0-899C-C776861A62B1}"/>
              </a:ext>
            </a:extLst>
          </p:cNvPr>
          <p:cNvSpPr>
            <a:spLocks noGrp="1"/>
          </p:cNvSpPr>
          <p:nvPr>
            <p:ph type="title"/>
          </p:nvPr>
        </p:nvSpPr>
        <p:spPr>
          <a:xfrm>
            <a:off x="247004" y="238668"/>
            <a:ext cx="11125199" cy="590863"/>
          </a:xfrm>
        </p:spPr>
        <p:txBody>
          <a:bodyPr/>
          <a:lstStyle/>
          <a:p>
            <a:r>
              <a:rPr lang="en-US" dirty="0"/>
              <a:t>Radial Gradients</a:t>
            </a:r>
          </a:p>
        </p:txBody>
      </p:sp>
      <p:pic>
        <p:nvPicPr>
          <p:cNvPr id="5" name="Content Placeholder 4">
            <a:extLst>
              <a:ext uri="{FF2B5EF4-FFF2-40B4-BE49-F238E27FC236}">
                <a16:creationId xmlns:a16="http://schemas.microsoft.com/office/drawing/2014/main" id="{FA66C4F9-47B5-4A25-A22D-A6A8D0B7EF2D}"/>
              </a:ext>
            </a:extLst>
          </p:cNvPr>
          <p:cNvPicPr>
            <a:picLocks noGrp="1" noChangeAspect="1"/>
          </p:cNvPicPr>
          <p:nvPr>
            <p:ph idx="1"/>
          </p:nvPr>
        </p:nvPicPr>
        <p:blipFill>
          <a:blip r:embed="rId3"/>
          <a:stretch>
            <a:fillRect/>
          </a:stretch>
        </p:blipFill>
        <p:spPr>
          <a:xfrm>
            <a:off x="7487255" y="2113737"/>
            <a:ext cx="4579828" cy="1244060"/>
          </a:xfrm>
          <a:prstGeom prst="rect">
            <a:avLst/>
          </a:prstGeom>
        </p:spPr>
      </p:pic>
      <p:sp>
        <p:nvSpPr>
          <p:cNvPr id="4" name="Slide Number Placeholder 3">
            <a:extLst>
              <a:ext uri="{FF2B5EF4-FFF2-40B4-BE49-F238E27FC236}">
                <a16:creationId xmlns:a16="http://schemas.microsoft.com/office/drawing/2014/main" id="{A754F81D-14A4-4475-83BC-6FF7E15C22E9}"/>
              </a:ext>
            </a:extLst>
          </p:cNvPr>
          <p:cNvSpPr>
            <a:spLocks noGrp="1"/>
          </p:cNvSpPr>
          <p:nvPr>
            <p:ph type="sldNum" sz="quarter" idx="12"/>
          </p:nvPr>
        </p:nvSpPr>
        <p:spPr/>
        <p:txBody>
          <a:bodyPr/>
          <a:lstStyle/>
          <a:p>
            <a:fld id="{C51EAA63-D034-42AE-91FA-B13B9518C7BE}" type="slidenum">
              <a:rPr lang="en-US" smtClean="0"/>
              <a:pPr/>
              <a:t>148</a:t>
            </a:fld>
            <a:endParaRPr lang="en-US" dirty="0"/>
          </a:p>
        </p:txBody>
      </p:sp>
      <p:sp>
        <p:nvSpPr>
          <p:cNvPr id="6" name="TextBox 5">
            <a:extLst>
              <a:ext uri="{FF2B5EF4-FFF2-40B4-BE49-F238E27FC236}">
                <a16:creationId xmlns:a16="http://schemas.microsoft.com/office/drawing/2014/main" id="{947A69A4-A935-4A37-9606-FB3AAA65E430}"/>
              </a:ext>
            </a:extLst>
          </p:cNvPr>
          <p:cNvSpPr txBox="1"/>
          <p:nvPr/>
        </p:nvSpPr>
        <p:spPr>
          <a:xfrm>
            <a:off x="247004" y="1034321"/>
            <a:ext cx="7120329" cy="4646952"/>
          </a:xfrm>
          <a:prstGeom prst="rect">
            <a:avLst/>
          </a:prstGeom>
          <a:noFill/>
        </p:spPr>
        <p:txBody>
          <a:bodyPr wrap="none" lIns="0" tIns="0" rIns="0" bIns="0" rtlCol="0">
            <a:noAutofit/>
          </a:bodyPr>
          <a:lstStyle/>
          <a:p>
            <a:pPr>
              <a:lnSpc>
                <a:spcPct val="90000"/>
              </a:lnSpc>
            </a:pPr>
            <a:r>
              <a:rPr lang="en-US" dirty="0"/>
              <a:t>&lt;html&gt;</a:t>
            </a:r>
          </a:p>
          <a:p>
            <a:pPr>
              <a:lnSpc>
                <a:spcPct val="90000"/>
              </a:lnSpc>
            </a:pPr>
            <a:r>
              <a:rPr lang="en-US" dirty="0"/>
              <a:t>   &lt;head&gt;</a:t>
            </a:r>
          </a:p>
          <a:p>
            <a:pPr>
              <a:lnSpc>
                <a:spcPct val="90000"/>
              </a:lnSpc>
            </a:pPr>
            <a:r>
              <a:rPr lang="en-US" dirty="0"/>
              <a:t>      &lt;style&gt;</a:t>
            </a:r>
          </a:p>
          <a:p>
            <a:pPr>
              <a:lnSpc>
                <a:spcPct val="90000"/>
              </a:lnSpc>
            </a:pPr>
            <a:r>
              <a:rPr lang="en-US" dirty="0"/>
              <a:t>         #grad1 {</a:t>
            </a:r>
          </a:p>
          <a:p>
            <a:pPr>
              <a:lnSpc>
                <a:spcPct val="90000"/>
              </a:lnSpc>
            </a:pPr>
            <a:r>
              <a:rPr lang="en-US" dirty="0"/>
              <a:t>            height: 100px;</a:t>
            </a:r>
          </a:p>
          <a:p>
            <a:pPr>
              <a:lnSpc>
                <a:spcPct val="90000"/>
              </a:lnSpc>
            </a:pPr>
            <a:r>
              <a:rPr lang="en-US" dirty="0"/>
              <a:t>            width: 550px;</a:t>
            </a:r>
          </a:p>
          <a:p>
            <a:pPr>
              <a:lnSpc>
                <a:spcPct val="90000"/>
              </a:lnSpc>
            </a:pPr>
            <a:r>
              <a:rPr lang="en-US" dirty="0"/>
              <a:t>            background: -</a:t>
            </a:r>
            <a:r>
              <a:rPr lang="en-US" dirty="0" err="1"/>
              <a:t>webkit</a:t>
            </a:r>
            <a:r>
              <a:rPr lang="en-US" dirty="0"/>
              <a:t>-radial-gradient(red 5%, yellow 15%, </a:t>
            </a:r>
          </a:p>
          <a:p>
            <a:pPr>
              <a:lnSpc>
                <a:spcPct val="90000"/>
              </a:lnSpc>
            </a:pPr>
            <a:r>
              <a:rPr lang="en-US" dirty="0"/>
              <a:t>            orange 60%); </a:t>
            </a:r>
          </a:p>
          <a:p>
            <a:pPr>
              <a:lnSpc>
                <a:spcPct val="90000"/>
              </a:lnSpc>
            </a:pPr>
            <a:r>
              <a:rPr lang="en-US" dirty="0"/>
              <a:t>            background: -o-radial-gradient(red 5%, yellow 15%, </a:t>
            </a:r>
          </a:p>
          <a:p>
            <a:pPr>
              <a:lnSpc>
                <a:spcPct val="90000"/>
              </a:lnSpc>
            </a:pPr>
            <a:r>
              <a:rPr lang="en-US" dirty="0"/>
              <a:t>            orange 60%); </a:t>
            </a:r>
          </a:p>
          <a:p>
            <a:pPr>
              <a:lnSpc>
                <a:spcPct val="90000"/>
              </a:lnSpc>
            </a:pPr>
            <a:r>
              <a:rPr lang="en-US" dirty="0"/>
              <a:t>            background: -</a:t>
            </a:r>
            <a:r>
              <a:rPr lang="en-US" dirty="0" err="1"/>
              <a:t>moz</a:t>
            </a:r>
            <a:r>
              <a:rPr lang="en-US" dirty="0"/>
              <a:t>-radial-gradient(red 5%, yellow 15%, </a:t>
            </a:r>
          </a:p>
          <a:p>
            <a:pPr>
              <a:lnSpc>
                <a:spcPct val="90000"/>
              </a:lnSpc>
            </a:pPr>
            <a:r>
              <a:rPr lang="en-US" dirty="0"/>
              <a:t>            orange 60%); </a:t>
            </a:r>
          </a:p>
          <a:p>
            <a:pPr>
              <a:lnSpc>
                <a:spcPct val="90000"/>
              </a:lnSpc>
            </a:pPr>
            <a:r>
              <a:rPr lang="en-US" dirty="0"/>
              <a:t>            background: radial-gradient(red 5%, yellow 15%, orange 60%);  }</a:t>
            </a:r>
          </a:p>
          <a:p>
            <a:pPr>
              <a:lnSpc>
                <a:spcPct val="90000"/>
              </a:lnSpc>
            </a:pPr>
            <a:r>
              <a:rPr lang="en-US" dirty="0"/>
              <a:t>      &lt;/style&gt;</a:t>
            </a:r>
          </a:p>
          <a:p>
            <a:pPr>
              <a:lnSpc>
                <a:spcPct val="90000"/>
              </a:lnSpc>
            </a:pPr>
            <a:r>
              <a:rPr lang="en-US" dirty="0"/>
              <a:t>   &lt;/head&gt;</a:t>
            </a:r>
          </a:p>
          <a:p>
            <a:pPr>
              <a:lnSpc>
                <a:spcPct val="90000"/>
              </a:lnSpc>
            </a:pPr>
            <a:r>
              <a:rPr lang="en-US" dirty="0"/>
              <a:t>   &lt;body&gt;</a:t>
            </a:r>
          </a:p>
          <a:p>
            <a:pPr>
              <a:lnSpc>
                <a:spcPct val="90000"/>
              </a:lnSpc>
            </a:pPr>
            <a:r>
              <a:rPr lang="en-US" dirty="0"/>
              <a:t>      &lt;div id="grad1"&gt;&lt;/div&gt;</a:t>
            </a:r>
          </a:p>
          <a:p>
            <a:pPr>
              <a:lnSpc>
                <a:spcPct val="90000"/>
              </a:lnSpc>
            </a:pPr>
            <a:r>
              <a:rPr lang="en-US" dirty="0"/>
              <a:t>   &lt;/body&gt;</a:t>
            </a:r>
          </a:p>
          <a:p>
            <a:pPr>
              <a:lnSpc>
                <a:spcPct val="90000"/>
              </a:lnSpc>
            </a:pPr>
            <a:r>
              <a:rPr lang="en-US" dirty="0"/>
              <a:t>&lt;/html&gt;</a:t>
            </a:r>
          </a:p>
        </p:txBody>
      </p:sp>
      <p:cxnSp>
        <p:nvCxnSpPr>
          <p:cNvPr id="8" name="Straight Connector 7">
            <a:extLst>
              <a:ext uri="{FF2B5EF4-FFF2-40B4-BE49-F238E27FC236}">
                <a16:creationId xmlns:a16="http://schemas.microsoft.com/office/drawing/2014/main" id="{F55C90C8-757D-4E07-8EB2-BAB8E7C75EFA}"/>
              </a:ext>
            </a:extLst>
          </p:cNvPr>
          <p:cNvCxnSpPr/>
          <p:nvPr/>
        </p:nvCxnSpPr>
        <p:spPr>
          <a:xfrm>
            <a:off x="7255239" y="1034321"/>
            <a:ext cx="0" cy="487180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B687D33-D34D-4CEC-8944-9D03635BF695}"/>
              </a:ext>
            </a:extLst>
          </p:cNvPr>
          <p:cNvSpPr txBox="1"/>
          <p:nvPr/>
        </p:nvSpPr>
        <p:spPr>
          <a:xfrm>
            <a:off x="7629993" y="1289154"/>
            <a:ext cx="914400" cy="914400"/>
          </a:xfrm>
          <a:prstGeom prst="rect">
            <a:avLst/>
          </a:prstGeom>
          <a:noFill/>
        </p:spPr>
        <p:txBody>
          <a:bodyPr wrap="none" lIns="0" tIns="0" rIns="0" bIns="0" rtlCol="0">
            <a:noAutofit/>
          </a:bodyPr>
          <a:lstStyle/>
          <a:p>
            <a:pPr>
              <a:lnSpc>
                <a:spcPct val="90000"/>
              </a:lnSpc>
            </a:pPr>
            <a:r>
              <a:rPr lang="en-US" sz="2400" b="1" dirty="0"/>
              <a:t>Output:</a:t>
            </a:r>
          </a:p>
        </p:txBody>
      </p:sp>
    </p:spTree>
    <p:extLst>
      <p:ext uri="{BB962C8B-B14F-4D97-AF65-F5344CB8AC3E}">
        <p14:creationId xmlns:p14="http://schemas.microsoft.com/office/powerpoint/2010/main" val="214666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ACB4-B66F-4D9A-8023-D9FF169E37D2}"/>
              </a:ext>
            </a:extLst>
          </p:cNvPr>
          <p:cNvSpPr>
            <a:spLocks noGrp="1"/>
          </p:cNvSpPr>
          <p:nvPr>
            <p:ph type="title"/>
          </p:nvPr>
        </p:nvSpPr>
        <p:spPr>
          <a:xfrm>
            <a:off x="177987" y="272945"/>
            <a:ext cx="11125199" cy="569978"/>
          </a:xfrm>
        </p:spPr>
        <p:txBody>
          <a:bodyPr/>
          <a:lstStyle/>
          <a:p>
            <a:r>
              <a:rPr lang="en-US" dirty="0"/>
              <a:t>Repeat Radial Gradients</a:t>
            </a:r>
          </a:p>
        </p:txBody>
      </p:sp>
      <p:pic>
        <p:nvPicPr>
          <p:cNvPr id="5" name="Content Placeholder 4">
            <a:extLst>
              <a:ext uri="{FF2B5EF4-FFF2-40B4-BE49-F238E27FC236}">
                <a16:creationId xmlns:a16="http://schemas.microsoft.com/office/drawing/2014/main" id="{DCCE74A6-0239-4895-95D0-4BC0BB612AE1}"/>
              </a:ext>
            </a:extLst>
          </p:cNvPr>
          <p:cNvPicPr>
            <a:picLocks noGrp="1" noChangeAspect="1"/>
          </p:cNvPicPr>
          <p:nvPr>
            <p:ph idx="1"/>
          </p:nvPr>
        </p:nvPicPr>
        <p:blipFill>
          <a:blip r:embed="rId2"/>
          <a:stretch>
            <a:fillRect/>
          </a:stretch>
        </p:blipFill>
        <p:spPr>
          <a:xfrm>
            <a:off x="7894209" y="2328472"/>
            <a:ext cx="4127902" cy="1295400"/>
          </a:xfrm>
          <a:prstGeom prst="rect">
            <a:avLst/>
          </a:prstGeom>
        </p:spPr>
      </p:pic>
      <p:sp>
        <p:nvSpPr>
          <p:cNvPr id="4" name="Slide Number Placeholder 3">
            <a:extLst>
              <a:ext uri="{FF2B5EF4-FFF2-40B4-BE49-F238E27FC236}">
                <a16:creationId xmlns:a16="http://schemas.microsoft.com/office/drawing/2014/main" id="{8AC84D19-4266-44B5-924A-A03900885A0A}"/>
              </a:ext>
            </a:extLst>
          </p:cNvPr>
          <p:cNvSpPr>
            <a:spLocks noGrp="1"/>
          </p:cNvSpPr>
          <p:nvPr>
            <p:ph type="sldNum" sz="quarter" idx="12"/>
          </p:nvPr>
        </p:nvSpPr>
        <p:spPr/>
        <p:txBody>
          <a:bodyPr/>
          <a:lstStyle/>
          <a:p>
            <a:fld id="{C51EAA63-D034-42AE-91FA-B13B9518C7BE}" type="slidenum">
              <a:rPr lang="en-US" smtClean="0"/>
              <a:pPr/>
              <a:t>149</a:t>
            </a:fld>
            <a:endParaRPr lang="en-US" dirty="0"/>
          </a:p>
        </p:txBody>
      </p:sp>
      <p:sp>
        <p:nvSpPr>
          <p:cNvPr id="6" name="TextBox 5">
            <a:extLst>
              <a:ext uri="{FF2B5EF4-FFF2-40B4-BE49-F238E27FC236}">
                <a16:creationId xmlns:a16="http://schemas.microsoft.com/office/drawing/2014/main" id="{41E576CC-F671-4370-A93A-449F412F2804}"/>
              </a:ext>
            </a:extLst>
          </p:cNvPr>
          <p:cNvSpPr txBox="1"/>
          <p:nvPr/>
        </p:nvSpPr>
        <p:spPr>
          <a:xfrm>
            <a:off x="289498" y="927574"/>
            <a:ext cx="7880142" cy="4633170"/>
          </a:xfrm>
          <a:prstGeom prst="rect">
            <a:avLst/>
          </a:prstGeom>
          <a:noFill/>
        </p:spPr>
        <p:txBody>
          <a:bodyPr wrap="none" lIns="0" tIns="0" rIns="0" bIns="0" rtlCol="0">
            <a:noAutofit/>
          </a:bodyPr>
          <a:lstStyle/>
          <a:p>
            <a:pPr>
              <a:lnSpc>
                <a:spcPct val="90000"/>
              </a:lnSpc>
            </a:pPr>
            <a:r>
              <a:rPr lang="en-US" dirty="0"/>
              <a:t>&lt;html&gt;</a:t>
            </a:r>
          </a:p>
          <a:p>
            <a:pPr>
              <a:lnSpc>
                <a:spcPct val="90000"/>
              </a:lnSpc>
            </a:pPr>
            <a:r>
              <a:rPr lang="en-US" dirty="0"/>
              <a:t>   &lt;head&gt;</a:t>
            </a:r>
          </a:p>
          <a:p>
            <a:pPr>
              <a:lnSpc>
                <a:spcPct val="90000"/>
              </a:lnSpc>
            </a:pPr>
            <a:r>
              <a:rPr lang="en-US" dirty="0"/>
              <a:t>      &lt;style&gt;</a:t>
            </a:r>
          </a:p>
          <a:p>
            <a:pPr>
              <a:lnSpc>
                <a:spcPct val="90000"/>
              </a:lnSpc>
            </a:pPr>
            <a:r>
              <a:rPr lang="en-US" dirty="0"/>
              <a:t>         #grad1 {</a:t>
            </a:r>
          </a:p>
          <a:p>
            <a:pPr>
              <a:lnSpc>
                <a:spcPct val="90000"/>
              </a:lnSpc>
            </a:pPr>
            <a:r>
              <a:rPr lang="en-US" dirty="0"/>
              <a:t>            height: 100px;</a:t>
            </a:r>
          </a:p>
          <a:p>
            <a:pPr>
              <a:lnSpc>
                <a:spcPct val="90000"/>
              </a:lnSpc>
            </a:pPr>
            <a:r>
              <a:rPr lang="en-US" dirty="0"/>
              <a:t>            width: 550px;</a:t>
            </a:r>
          </a:p>
          <a:p>
            <a:pPr>
              <a:lnSpc>
                <a:spcPct val="90000"/>
              </a:lnSpc>
            </a:pPr>
            <a:r>
              <a:rPr lang="en-US" dirty="0"/>
              <a:t>            background: -</a:t>
            </a:r>
            <a:r>
              <a:rPr lang="en-US" dirty="0" err="1"/>
              <a:t>webkit</a:t>
            </a:r>
            <a:r>
              <a:rPr lang="en-US" dirty="0"/>
              <a:t>-repeating-radial-gradient(red, yellow 10%, </a:t>
            </a:r>
          </a:p>
          <a:p>
            <a:pPr>
              <a:lnSpc>
                <a:spcPct val="90000"/>
              </a:lnSpc>
            </a:pPr>
            <a:r>
              <a:rPr lang="en-US" dirty="0"/>
              <a:t>            orange 15%); </a:t>
            </a:r>
          </a:p>
          <a:p>
            <a:pPr>
              <a:lnSpc>
                <a:spcPct val="90000"/>
              </a:lnSpc>
            </a:pPr>
            <a:r>
              <a:rPr lang="en-US" dirty="0"/>
              <a:t>            background: -o-repeating-radial-gradient(red, yellow 10%,</a:t>
            </a:r>
          </a:p>
          <a:p>
            <a:pPr>
              <a:lnSpc>
                <a:spcPct val="90000"/>
              </a:lnSpc>
            </a:pPr>
            <a:r>
              <a:rPr lang="en-US" dirty="0"/>
              <a:t>            orange 15%);</a:t>
            </a:r>
          </a:p>
          <a:p>
            <a:pPr>
              <a:lnSpc>
                <a:spcPct val="90000"/>
              </a:lnSpc>
            </a:pPr>
            <a:r>
              <a:rPr lang="en-US" dirty="0"/>
              <a:t>            background: -</a:t>
            </a:r>
            <a:r>
              <a:rPr lang="en-US" dirty="0" err="1"/>
              <a:t>moz</a:t>
            </a:r>
            <a:r>
              <a:rPr lang="en-US" dirty="0"/>
              <a:t>-repeating-radial-gradient(red, yellow 10%,</a:t>
            </a:r>
          </a:p>
          <a:p>
            <a:pPr>
              <a:lnSpc>
                <a:spcPct val="90000"/>
              </a:lnSpc>
            </a:pPr>
            <a:r>
              <a:rPr lang="en-US" dirty="0"/>
              <a:t>            orange 15%);</a:t>
            </a:r>
          </a:p>
          <a:p>
            <a:pPr>
              <a:lnSpc>
                <a:spcPct val="90000"/>
              </a:lnSpc>
            </a:pPr>
            <a:r>
              <a:rPr lang="en-US" dirty="0"/>
              <a:t>            background: repeating-radial-gradient(red, yellow 10%, orange 15%); </a:t>
            </a:r>
          </a:p>
          <a:p>
            <a:pPr>
              <a:lnSpc>
                <a:spcPct val="90000"/>
              </a:lnSpc>
            </a:pPr>
            <a:r>
              <a:rPr lang="en-US" dirty="0"/>
              <a:t>         }</a:t>
            </a:r>
          </a:p>
          <a:p>
            <a:pPr>
              <a:lnSpc>
                <a:spcPct val="90000"/>
              </a:lnSpc>
            </a:pPr>
            <a:r>
              <a:rPr lang="en-US" dirty="0"/>
              <a:t>      &lt;/style&gt;</a:t>
            </a:r>
          </a:p>
          <a:p>
            <a:pPr>
              <a:lnSpc>
                <a:spcPct val="90000"/>
              </a:lnSpc>
            </a:pPr>
            <a:r>
              <a:rPr lang="en-US" dirty="0"/>
              <a:t>   &lt;/head&gt;</a:t>
            </a:r>
          </a:p>
          <a:p>
            <a:pPr>
              <a:lnSpc>
                <a:spcPct val="90000"/>
              </a:lnSpc>
            </a:pPr>
            <a:r>
              <a:rPr lang="en-US" dirty="0"/>
              <a:t>   &lt;body&gt;</a:t>
            </a:r>
          </a:p>
          <a:p>
            <a:pPr>
              <a:lnSpc>
                <a:spcPct val="90000"/>
              </a:lnSpc>
            </a:pPr>
            <a:r>
              <a:rPr lang="en-US" dirty="0"/>
              <a:t>      &lt;div id="grad1"&gt;&lt;/div&gt;</a:t>
            </a:r>
          </a:p>
          <a:p>
            <a:pPr>
              <a:lnSpc>
                <a:spcPct val="90000"/>
              </a:lnSpc>
            </a:pPr>
            <a:r>
              <a:rPr lang="en-US" dirty="0"/>
              <a:t>   &lt;/body&gt;</a:t>
            </a:r>
          </a:p>
          <a:p>
            <a:pPr>
              <a:lnSpc>
                <a:spcPct val="90000"/>
              </a:lnSpc>
            </a:pPr>
            <a:r>
              <a:rPr lang="en-US" dirty="0"/>
              <a:t>&lt;/html&gt; </a:t>
            </a:r>
          </a:p>
        </p:txBody>
      </p:sp>
      <p:cxnSp>
        <p:nvCxnSpPr>
          <p:cNvPr id="8" name="Straight Connector 7">
            <a:extLst>
              <a:ext uri="{FF2B5EF4-FFF2-40B4-BE49-F238E27FC236}">
                <a16:creationId xmlns:a16="http://schemas.microsoft.com/office/drawing/2014/main" id="{B395718E-4954-4686-93AB-3EFF1883A3A8}"/>
              </a:ext>
            </a:extLst>
          </p:cNvPr>
          <p:cNvCxnSpPr/>
          <p:nvPr/>
        </p:nvCxnSpPr>
        <p:spPr>
          <a:xfrm>
            <a:off x="7779896" y="1148953"/>
            <a:ext cx="0" cy="4949838"/>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11EC7D7-B2F6-40F0-8BFE-F70EB75932E7}"/>
              </a:ext>
            </a:extLst>
          </p:cNvPr>
          <p:cNvSpPr txBox="1"/>
          <p:nvPr/>
        </p:nvSpPr>
        <p:spPr>
          <a:xfrm>
            <a:off x="8004748" y="1394085"/>
            <a:ext cx="914400" cy="914400"/>
          </a:xfrm>
          <a:prstGeom prst="rect">
            <a:avLst/>
          </a:prstGeom>
          <a:noFill/>
        </p:spPr>
        <p:txBody>
          <a:bodyPr wrap="none" lIns="0" tIns="0" rIns="0" bIns="0" rtlCol="0">
            <a:noAutofit/>
          </a:bodyPr>
          <a:lstStyle/>
          <a:p>
            <a:pPr>
              <a:lnSpc>
                <a:spcPct val="90000"/>
              </a:lnSpc>
            </a:pPr>
            <a:r>
              <a:rPr lang="en-US" sz="2400" b="1" dirty="0"/>
              <a:t>Output:</a:t>
            </a:r>
          </a:p>
        </p:txBody>
      </p:sp>
    </p:spTree>
    <p:extLst>
      <p:ext uri="{BB962C8B-B14F-4D97-AF65-F5344CB8AC3E}">
        <p14:creationId xmlns:p14="http://schemas.microsoft.com/office/powerpoint/2010/main" val="74300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992D-1924-43A9-813B-B2C320B5B24D}"/>
              </a:ext>
            </a:extLst>
          </p:cNvPr>
          <p:cNvSpPr>
            <a:spLocks noGrp="1"/>
          </p:cNvSpPr>
          <p:nvPr>
            <p:ph type="title"/>
          </p:nvPr>
        </p:nvSpPr>
        <p:spPr/>
        <p:txBody>
          <a:bodyPr/>
          <a:lstStyle/>
          <a:p>
            <a:r>
              <a:rPr lang="en-US" dirty="0"/>
              <a:t>Class Selectors</a:t>
            </a:r>
          </a:p>
        </p:txBody>
      </p:sp>
      <p:sp>
        <p:nvSpPr>
          <p:cNvPr id="3" name="Content Placeholder 2">
            <a:extLst>
              <a:ext uri="{FF2B5EF4-FFF2-40B4-BE49-F238E27FC236}">
                <a16:creationId xmlns:a16="http://schemas.microsoft.com/office/drawing/2014/main" id="{A7838864-2058-4F1D-9506-68C4EC6CCF6B}"/>
              </a:ext>
            </a:extLst>
          </p:cNvPr>
          <p:cNvSpPr>
            <a:spLocks noGrp="1"/>
          </p:cNvSpPr>
          <p:nvPr>
            <p:ph idx="1"/>
          </p:nvPr>
        </p:nvSpPr>
        <p:spPr/>
        <p:txBody>
          <a:bodyPr/>
          <a:lstStyle/>
          <a:p>
            <a:pPr marL="0" indent="0">
              <a:buNone/>
            </a:pPr>
            <a:r>
              <a:rPr lang="en-US" dirty="0"/>
              <a:t>You can define style rules based on the class attribute of the elements. All the elements having that class will be formatted according to the defined rule. </a:t>
            </a:r>
          </a:p>
          <a:p>
            <a:pPr marL="0" indent="0">
              <a:buNone/>
            </a:pPr>
            <a:r>
              <a:rPr lang="en-US" sz="2000" dirty="0"/>
              <a:t>.intro {     background-color: yellow; }</a:t>
            </a:r>
          </a:p>
          <a:p>
            <a:pPr marL="0" indent="0">
              <a:buNone/>
            </a:pPr>
            <a:r>
              <a:rPr lang="en-US" dirty="0"/>
              <a:t>you can use this class in html elements as shown below:-  </a:t>
            </a:r>
          </a:p>
          <a:p>
            <a:pPr marL="0" indent="0">
              <a:buNone/>
            </a:pPr>
            <a:r>
              <a:rPr lang="en-US" sz="2000" dirty="0"/>
              <a:t>&lt;div class="intro"&gt;</a:t>
            </a:r>
          </a:p>
          <a:p>
            <a:pPr marL="0" indent="0">
              <a:buNone/>
            </a:pPr>
            <a:r>
              <a:rPr lang="en-US" sz="2000" dirty="0"/>
              <a:t>        &lt;p&gt;Hi, This is CSS class&lt;/p&gt;</a:t>
            </a:r>
          </a:p>
          <a:p>
            <a:pPr marL="0" indent="0">
              <a:buNone/>
            </a:pPr>
            <a:r>
              <a:rPr lang="en-US" sz="2000" dirty="0"/>
              <a:t>        &lt;p&gt;We are learning class selectors&lt;/p&gt;</a:t>
            </a:r>
          </a:p>
          <a:p>
            <a:pPr marL="0" indent="0">
              <a:buNone/>
            </a:pPr>
            <a:r>
              <a:rPr lang="en-US" sz="2000" dirty="0"/>
              <a:t>    &lt;/div&gt;</a:t>
            </a:r>
          </a:p>
          <a:p>
            <a:pPr marL="0" indent="0">
              <a:buNone/>
            </a:pPr>
            <a:r>
              <a:rPr lang="en-US" sz="2000" dirty="0"/>
              <a:t>&lt;p&gt; Paragraph without intro class&lt;/p&gt;</a:t>
            </a:r>
          </a:p>
        </p:txBody>
      </p:sp>
      <p:sp>
        <p:nvSpPr>
          <p:cNvPr id="4" name="Slide Number Placeholder 3">
            <a:extLst>
              <a:ext uri="{FF2B5EF4-FFF2-40B4-BE49-F238E27FC236}">
                <a16:creationId xmlns:a16="http://schemas.microsoft.com/office/drawing/2014/main" id="{5B283586-8046-4558-B378-A2DD4F706A2D}"/>
              </a:ext>
            </a:extLst>
          </p:cNvPr>
          <p:cNvSpPr>
            <a:spLocks noGrp="1"/>
          </p:cNvSpPr>
          <p:nvPr>
            <p:ph type="sldNum" sz="quarter" idx="12"/>
          </p:nvPr>
        </p:nvSpPr>
        <p:spPr/>
        <p:txBody>
          <a:bodyPr/>
          <a:lstStyle/>
          <a:p>
            <a:fld id="{C51EAA63-D034-42AE-91FA-B13B9518C7BE}" type="slidenum">
              <a:rPr lang="en-US" smtClean="0"/>
              <a:pPr/>
              <a:t>15</a:t>
            </a:fld>
            <a:endParaRPr lang="en-US" dirty="0"/>
          </a:p>
        </p:txBody>
      </p:sp>
      <p:pic>
        <p:nvPicPr>
          <p:cNvPr id="6" name="Picture 5">
            <a:extLst>
              <a:ext uri="{FF2B5EF4-FFF2-40B4-BE49-F238E27FC236}">
                <a16:creationId xmlns:a16="http://schemas.microsoft.com/office/drawing/2014/main" id="{07218E72-3680-487D-A825-261D79A60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589" y="4124252"/>
            <a:ext cx="5994260" cy="1194508"/>
          </a:xfrm>
          <a:prstGeom prst="rect">
            <a:avLst/>
          </a:prstGeom>
        </p:spPr>
      </p:pic>
    </p:spTree>
    <p:extLst>
      <p:ext uri="{BB962C8B-B14F-4D97-AF65-F5344CB8AC3E}">
        <p14:creationId xmlns:p14="http://schemas.microsoft.com/office/powerpoint/2010/main" val="40159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B72F-2B85-4E67-A60F-133134B96D72}"/>
              </a:ext>
            </a:extLst>
          </p:cNvPr>
          <p:cNvSpPr>
            <a:spLocks noGrp="1"/>
          </p:cNvSpPr>
          <p:nvPr>
            <p:ph type="title"/>
          </p:nvPr>
        </p:nvSpPr>
        <p:spPr>
          <a:xfrm>
            <a:off x="336946" y="211528"/>
            <a:ext cx="11125199" cy="889000"/>
          </a:xfrm>
        </p:spPr>
        <p:txBody>
          <a:bodyPr/>
          <a:lstStyle/>
          <a:p>
            <a:r>
              <a:rPr lang="en-US" dirty="0"/>
              <a:t>Shadow</a:t>
            </a:r>
          </a:p>
        </p:txBody>
      </p:sp>
      <p:sp>
        <p:nvSpPr>
          <p:cNvPr id="3" name="Content Placeholder 2">
            <a:extLst>
              <a:ext uri="{FF2B5EF4-FFF2-40B4-BE49-F238E27FC236}">
                <a16:creationId xmlns:a16="http://schemas.microsoft.com/office/drawing/2014/main" id="{D256A6BA-6D6F-41FF-8188-A6009BAFF46C}"/>
              </a:ext>
            </a:extLst>
          </p:cNvPr>
          <p:cNvSpPr>
            <a:spLocks noGrp="1"/>
          </p:cNvSpPr>
          <p:nvPr>
            <p:ph idx="1"/>
          </p:nvPr>
        </p:nvSpPr>
        <p:spPr>
          <a:xfrm>
            <a:off x="741019" y="1359109"/>
            <a:ext cx="11126522" cy="4419600"/>
          </a:xfrm>
        </p:spPr>
        <p:txBody>
          <a:bodyPr/>
          <a:lstStyle/>
          <a:p>
            <a:pPr marL="0" indent="0">
              <a:buNone/>
            </a:pPr>
            <a:r>
              <a:rPr lang="en-US" dirty="0"/>
              <a:t>With CSS3 you can add shadow to text and to elements. Shadow property has divided as follows</a:t>
            </a:r>
          </a:p>
          <a:p>
            <a:r>
              <a:rPr lang="en-US" dirty="0"/>
              <a:t>Text shadow</a:t>
            </a:r>
          </a:p>
          <a:p>
            <a:r>
              <a:rPr lang="en-US" dirty="0"/>
              <a:t>Box Shadow</a:t>
            </a:r>
          </a:p>
          <a:p>
            <a:endParaRPr lang="en-US" dirty="0"/>
          </a:p>
        </p:txBody>
      </p:sp>
      <p:sp>
        <p:nvSpPr>
          <p:cNvPr id="4" name="Slide Number Placeholder 3">
            <a:extLst>
              <a:ext uri="{FF2B5EF4-FFF2-40B4-BE49-F238E27FC236}">
                <a16:creationId xmlns:a16="http://schemas.microsoft.com/office/drawing/2014/main" id="{AE4B6EBF-5025-43D4-A901-32D1FBF436E9}"/>
              </a:ext>
            </a:extLst>
          </p:cNvPr>
          <p:cNvSpPr>
            <a:spLocks noGrp="1"/>
          </p:cNvSpPr>
          <p:nvPr>
            <p:ph type="sldNum" sz="quarter" idx="12"/>
          </p:nvPr>
        </p:nvSpPr>
        <p:spPr/>
        <p:txBody>
          <a:bodyPr/>
          <a:lstStyle/>
          <a:p>
            <a:fld id="{C51EAA63-D034-42AE-91FA-B13B9518C7BE}" type="slidenum">
              <a:rPr lang="en-US" smtClean="0"/>
              <a:pPr/>
              <a:t>150</a:t>
            </a:fld>
            <a:endParaRPr lang="en-US" dirty="0"/>
          </a:p>
        </p:txBody>
      </p:sp>
    </p:spTree>
    <p:extLst>
      <p:ext uri="{BB962C8B-B14F-4D97-AF65-F5344CB8AC3E}">
        <p14:creationId xmlns:p14="http://schemas.microsoft.com/office/powerpoint/2010/main" val="412688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3227-59E2-4F58-B365-FEC1B0C3AA91}"/>
              </a:ext>
            </a:extLst>
          </p:cNvPr>
          <p:cNvSpPr>
            <a:spLocks noGrp="1"/>
          </p:cNvSpPr>
          <p:nvPr>
            <p:ph type="title"/>
          </p:nvPr>
        </p:nvSpPr>
        <p:spPr>
          <a:xfrm>
            <a:off x="193165" y="260029"/>
            <a:ext cx="11125199" cy="506620"/>
          </a:xfrm>
        </p:spPr>
        <p:txBody>
          <a:bodyPr/>
          <a:lstStyle/>
          <a:p>
            <a:r>
              <a:rPr lang="en-US" dirty="0"/>
              <a:t>Text Shadow</a:t>
            </a:r>
          </a:p>
        </p:txBody>
      </p:sp>
      <p:sp>
        <p:nvSpPr>
          <p:cNvPr id="3" name="Content Placeholder 2">
            <a:extLst>
              <a:ext uri="{FF2B5EF4-FFF2-40B4-BE49-F238E27FC236}">
                <a16:creationId xmlns:a16="http://schemas.microsoft.com/office/drawing/2014/main" id="{6C50C041-A158-4482-B847-9CA310B4011B}"/>
              </a:ext>
            </a:extLst>
          </p:cNvPr>
          <p:cNvSpPr>
            <a:spLocks noGrp="1"/>
          </p:cNvSpPr>
          <p:nvPr>
            <p:ph idx="1"/>
          </p:nvPr>
        </p:nvSpPr>
        <p:spPr>
          <a:xfrm>
            <a:off x="381256" y="935640"/>
            <a:ext cx="4910272" cy="5165357"/>
          </a:xfrm>
        </p:spPr>
        <p:txBody>
          <a:bodyPr/>
          <a:lstStyle/>
          <a:p>
            <a:pPr marL="0" indent="0">
              <a:buNone/>
            </a:pPr>
            <a:r>
              <a:rPr lang="en-US" sz="1500" dirty="0"/>
              <a:t>&lt;html&gt;</a:t>
            </a:r>
          </a:p>
          <a:p>
            <a:pPr marL="0" indent="0">
              <a:buNone/>
            </a:pPr>
            <a:r>
              <a:rPr lang="en-US" sz="1500" dirty="0"/>
              <a:t>   &lt;head&gt;</a:t>
            </a:r>
          </a:p>
          <a:p>
            <a:pPr marL="0" indent="0">
              <a:buNone/>
            </a:pPr>
            <a:r>
              <a:rPr lang="en-US" sz="1500" dirty="0"/>
              <a:t>         &lt;style&gt;</a:t>
            </a:r>
          </a:p>
          <a:p>
            <a:pPr marL="0" indent="0">
              <a:buNone/>
            </a:pPr>
            <a:r>
              <a:rPr lang="en-US" sz="1500" dirty="0"/>
              <a:t>         h1 {     text-shadow: 2px </a:t>
            </a:r>
            <a:r>
              <a:rPr lang="en-US" sz="1500" dirty="0" err="1"/>
              <a:t>2px</a:t>
            </a:r>
            <a:r>
              <a:rPr lang="en-US" sz="1500" dirty="0"/>
              <a:t>;     }</a:t>
            </a:r>
          </a:p>
          <a:p>
            <a:pPr marL="0" indent="0">
              <a:buNone/>
            </a:pPr>
            <a:r>
              <a:rPr lang="en-US" sz="1500" dirty="0"/>
              <a:t>         h2 {   text-shadow: 2px </a:t>
            </a:r>
            <a:r>
              <a:rPr lang="en-US" sz="1500" dirty="0" err="1"/>
              <a:t>2px</a:t>
            </a:r>
            <a:r>
              <a:rPr lang="en-US" sz="1500" dirty="0"/>
              <a:t> red;         }</a:t>
            </a:r>
          </a:p>
          <a:p>
            <a:pPr marL="0" indent="0">
              <a:buNone/>
            </a:pPr>
            <a:r>
              <a:rPr lang="en-US" sz="1500" dirty="0"/>
              <a:t>         h3 {    text-shadow: 2px </a:t>
            </a:r>
            <a:r>
              <a:rPr lang="en-US" sz="1500" dirty="0" err="1"/>
              <a:t>2px</a:t>
            </a:r>
            <a:r>
              <a:rPr lang="en-US" sz="1500" dirty="0"/>
              <a:t> 5px red;         }</a:t>
            </a:r>
          </a:p>
          <a:p>
            <a:pPr marL="0" indent="0">
              <a:buNone/>
            </a:pPr>
            <a:r>
              <a:rPr lang="en-US" sz="1500" dirty="0"/>
              <a:t>         h4 {        color: white;</a:t>
            </a:r>
          </a:p>
          <a:p>
            <a:pPr marL="0" indent="0">
              <a:buNone/>
            </a:pPr>
            <a:r>
              <a:rPr lang="en-US" sz="1500" dirty="0"/>
              <a:t>            text-shadow: 2px </a:t>
            </a:r>
            <a:r>
              <a:rPr lang="en-US" sz="1500" dirty="0" err="1"/>
              <a:t>2px</a:t>
            </a:r>
            <a:r>
              <a:rPr lang="en-US" sz="1500" dirty="0"/>
              <a:t> 4px #000000;         }</a:t>
            </a:r>
          </a:p>
          <a:p>
            <a:pPr marL="0" indent="0">
              <a:buNone/>
            </a:pPr>
            <a:r>
              <a:rPr lang="en-US" sz="1500" dirty="0"/>
              <a:t>         h5 {    text-shadow: 0 0 3px #FF0000;         }</a:t>
            </a:r>
          </a:p>
          <a:p>
            <a:pPr marL="0" indent="0">
              <a:buNone/>
            </a:pPr>
            <a:r>
              <a:rPr lang="en-US" sz="1500" dirty="0"/>
              <a:t>         h6 {    text-shadow: 0 0 3px #FF0000, 0 0 5px  #0000FF; }</a:t>
            </a:r>
          </a:p>
          <a:p>
            <a:pPr marL="0" indent="0">
              <a:buNone/>
            </a:pPr>
            <a:r>
              <a:rPr lang="en-US" sz="1500" dirty="0"/>
              <a:t>         p {     color: white;</a:t>
            </a:r>
          </a:p>
          <a:p>
            <a:pPr marL="0" indent="0">
              <a:buNone/>
            </a:pPr>
            <a:r>
              <a:rPr lang="en-US" sz="1500" dirty="0"/>
              <a:t>            text-shadow: 1px </a:t>
            </a:r>
            <a:r>
              <a:rPr lang="en-US" sz="1500" dirty="0" err="1"/>
              <a:t>1px</a:t>
            </a:r>
            <a:r>
              <a:rPr lang="en-US" sz="1500" dirty="0"/>
              <a:t> 2px black, 0 0 25px blue, 0 0 5px </a:t>
            </a:r>
            <a:r>
              <a:rPr lang="en-US" sz="1500" dirty="0" err="1"/>
              <a:t>darkblue</a:t>
            </a:r>
            <a:r>
              <a:rPr lang="en-US" sz="1500" dirty="0"/>
              <a:t>;         }</a:t>
            </a:r>
          </a:p>
          <a:p>
            <a:pPr marL="0" indent="0">
              <a:buNone/>
            </a:pPr>
            <a:r>
              <a:rPr lang="en-US" sz="1500" dirty="0"/>
              <a:t>      &lt;/style&gt;</a:t>
            </a:r>
          </a:p>
          <a:p>
            <a:pPr marL="0" indent="0">
              <a:buNone/>
            </a:pPr>
            <a:r>
              <a:rPr lang="en-US" sz="1500" dirty="0"/>
              <a:t>      &lt;/head&gt;</a:t>
            </a:r>
          </a:p>
          <a:p>
            <a:pPr marL="0" indent="0">
              <a:buNone/>
            </a:pPr>
            <a:endParaRPr lang="en-US" sz="1500" dirty="0"/>
          </a:p>
        </p:txBody>
      </p:sp>
      <p:sp>
        <p:nvSpPr>
          <p:cNvPr id="4" name="Slide Number Placeholder 3">
            <a:extLst>
              <a:ext uri="{FF2B5EF4-FFF2-40B4-BE49-F238E27FC236}">
                <a16:creationId xmlns:a16="http://schemas.microsoft.com/office/drawing/2014/main" id="{63E2EB86-0E18-4523-8003-F32042BB895E}"/>
              </a:ext>
            </a:extLst>
          </p:cNvPr>
          <p:cNvSpPr>
            <a:spLocks noGrp="1"/>
          </p:cNvSpPr>
          <p:nvPr>
            <p:ph type="sldNum" sz="quarter" idx="12"/>
          </p:nvPr>
        </p:nvSpPr>
        <p:spPr/>
        <p:txBody>
          <a:bodyPr/>
          <a:lstStyle/>
          <a:p>
            <a:fld id="{C51EAA63-D034-42AE-91FA-B13B9518C7BE}" type="slidenum">
              <a:rPr lang="en-US" smtClean="0"/>
              <a:pPr/>
              <a:t>151</a:t>
            </a:fld>
            <a:endParaRPr lang="en-US" dirty="0"/>
          </a:p>
        </p:txBody>
      </p:sp>
      <p:sp>
        <p:nvSpPr>
          <p:cNvPr id="5" name="TextBox 4">
            <a:extLst>
              <a:ext uri="{FF2B5EF4-FFF2-40B4-BE49-F238E27FC236}">
                <a16:creationId xmlns:a16="http://schemas.microsoft.com/office/drawing/2014/main" id="{3FE820F6-6353-4F78-8A41-42231540E3BD}"/>
              </a:ext>
            </a:extLst>
          </p:cNvPr>
          <p:cNvSpPr txBox="1"/>
          <p:nvPr/>
        </p:nvSpPr>
        <p:spPr>
          <a:xfrm>
            <a:off x="5292511" y="1166381"/>
            <a:ext cx="2030116" cy="2491219"/>
          </a:xfrm>
          <a:prstGeom prst="rect">
            <a:avLst/>
          </a:prstGeom>
          <a:noFill/>
        </p:spPr>
        <p:txBody>
          <a:bodyPr wrap="none" lIns="0" tIns="0" rIns="0" bIns="0" rtlCol="0">
            <a:noAutofit/>
          </a:bodyPr>
          <a:lstStyle/>
          <a:p>
            <a:r>
              <a:rPr lang="en-US" sz="1500" dirty="0"/>
              <a:t> &lt;body&gt;</a:t>
            </a:r>
          </a:p>
          <a:p>
            <a:r>
              <a:rPr lang="en-US" sz="1500" dirty="0"/>
              <a:t>      &lt;h1&gt;Antra.net&lt;/h1&gt;</a:t>
            </a:r>
          </a:p>
          <a:p>
            <a:r>
              <a:rPr lang="en-US" sz="1500" dirty="0"/>
              <a:t>      &lt;h2&gt;Antra.net&lt;/h2&gt;</a:t>
            </a:r>
          </a:p>
          <a:p>
            <a:r>
              <a:rPr lang="en-US" sz="1500" dirty="0"/>
              <a:t>      &lt;h3&gt;Antra.net&lt;/h3&gt;</a:t>
            </a:r>
          </a:p>
          <a:p>
            <a:r>
              <a:rPr lang="en-US" sz="1500" dirty="0"/>
              <a:t>      &lt;h4&gt;Antra.net&lt;/h4&gt;</a:t>
            </a:r>
          </a:p>
          <a:p>
            <a:r>
              <a:rPr lang="en-US" sz="1500" dirty="0"/>
              <a:t>      &lt;h5&gt;Antra.net&lt;/h5&gt;</a:t>
            </a:r>
          </a:p>
          <a:p>
            <a:r>
              <a:rPr lang="en-US" sz="1500" dirty="0"/>
              <a:t>      &lt;h6&gt;Antra.net&lt;/h6&gt;</a:t>
            </a:r>
          </a:p>
          <a:p>
            <a:r>
              <a:rPr lang="en-US" sz="1500" dirty="0"/>
              <a:t>      &lt;p&gt;Antra.net&lt;/p&gt;  </a:t>
            </a:r>
          </a:p>
          <a:p>
            <a:r>
              <a:rPr lang="en-US" sz="1500" dirty="0"/>
              <a:t>   &lt;/body&gt;</a:t>
            </a:r>
          </a:p>
          <a:p>
            <a:r>
              <a:rPr lang="en-US" sz="1500" dirty="0"/>
              <a:t>&lt;/html&gt;</a:t>
            </a:r>
          </a:p>
        </p:txBody>
      </p:sp>
      <p:sp>
        <p:nvSpPr>
          <p:cNvPr id="6" name="TextBox 5">
            <a:extLst>
              <a:ext uri="{FF2B5EF4-FFF2-40B4-BE49-F238E27FC236}">
                <a16:creationId xmlns:a16="http://schemas.microsoft.com/office/drawing/2014/main" id="{83968946-354C-4411-B4BE-902FCB9CD210}"/>
              </a:ext>
            </a:extLst>
          </p:cNvPr>
          <p:cNvSpPr txBox="1"/>
          <p:nvPr/>
        </p:nvSpPr>
        <p:spPr>
          <a:xfrm>
            <a:off x="8214610" y="935641"/>
            <a:ext cx="914400" cy="914400"/>
          </a:xfrm>
          <a:prstGeom prst="rect">
            <a:avLst/>
          </a:prstGeom>
          <a:noFill/>
        </p:spPr>
        <p:txBody>
          <a:bodyPr wrap="none" lIns="0" tIns="0" rIns="0" bIns="0" rtlCol="0">
            <a:noAutofit/>
          </a:bodyPr>
          <a:lstStyle/>
          <a:p>
            <a:pPr>
              <a:lnSpc>
                <a:spcPct val="90000"/>
              </a:lnSpc>
            </a:pPr>
            <a:r>
              <a:rPr lang="en-US" sz="2400" b="1" dirty="0"/>
              <a:t>Output:</a:t>
            </a:r>
          </a:p>
        </p:txBody>
      </p:sp>
      <p:pic>
        <p:nvPicPr>
          <p:cNvPr id="7" name="Picture 6">
            <a:extLst>
              <a:ext uri="{FF2B5EF4-FFF2-40B4-BE49-F238E27FC236}">
                <a16:creationId xmlns:a16="http://schemas.microsoft.com/office/drawing/2014/main" id="{BDBE198C-CF47-444C-8675-0287CA64EC7E}"/>
              </a:ext>
            </a:extLst>
          </p:cNvPr>
          <p:cNvPicPr>
            <a:picLocks noChangeAspect="1"/>
          </p:cNvPicPr>
          <p:nvPr/>
        </p:nvPicPr>
        <p:blipFill>
          <a:blip r:embed="rId3"/>
          <a:stretch>
            <a:fillRect/>
          </a:stretch>
        </p:blipFill>
        <p:spPr>
          <a:xfrm>
            <a:off x="8709423" y="1564393"/>
            <a:ext cx="2128326" cy="3907850"/>
          </a:xfrm>
          <a:prstGeom prst="rect">
            <a:avLst/>
          </a:prstGeom>
        </p:spPr>
      </p:pic>
      <p:cxnSp>
        <p:nvCxnSpPr>
          <p:cNvPr id="9" name="Straight Connector 8">
            <a:extLst>
              <a:ext uri="{FF2B5EF4-FFF2-40B4-BE49-F238E27FC236}">
                <a16:creationId xmlns:a16="http://schemas.microsoft.com/office/drawing/2014/main" id="{FC23B562-A533-47C7-8B19-FCDF61042B62}"/>
              </a:ext>
            </a:extLst>
          </p:cNvPr>
          <p:cNvCxnSpPr/>
          <p:nvPr/>
        </p:nvCxnSpPr>
        <p:spPr>
          <a:xfrm>
            <a:off x="7570033" y="766649"/>
            <a:ext cx="0" cy="500456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69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225A-6F8D-429A-811B-00C95369D68B}"/>
              </a:ext>
            </a:extLst>
          </p:cNvPr>
          <p:cNvSpPr>
            <a:spLocks noGrp="1"/>
          </p:cNvSpPr>
          <p:nvPr>
            <p:ph type="title"/>
          </p:nvPr>
        </p:nvSpPr>
        <p:spPr>
          <a:xfrm>
            <a:off x="232015" y="335481"/>
            <a:ext cx="11125199" cy="575873"/>
          </a:xfrm>
        </p:spPr>
        <p:txBody>
          <a:bodyPr/>
          <a:lstStyle/>
          <a:p>
            <a:r>
              <a:rPr lang="en-US" dirty="0"/>
              <a:t>Box Shadow</a:t>
            </a:r>
          </a:p>
        </p:txBody>
      </p:sp>
      <p:sp>
        <p:nvSpPr>
          <p:cNvPr id="3" name="Content Placeholder 2">
            <a:extLst>
              <a:ext uri="{FF2B5EF4-FFF2-40B4-BE49-F238E27FC236}">
                <a16:creationId xmlns:a16="http://schemas.microsoft.com/office/drawing/2014/main" id="{D27097B0-7183-48C2-AFD6-060EEB8474A9}"/>
              </a:ext>
            </a:extLst>
          </p:cNvPr>
          <p:cNvSpPr>
            <a:spLocks noGrp="1"/>
          </p:cNvSpPr>
          <p:nvPr>
            <p:ph idx="1"/>
          </p:nvPr>
        </p:nvSpPr>
        <p:spPr>
          <a:xfrm>
            <a:off x="471196" y="1059306"/>
            <a:ext cx="6664122" cy="5176602"/>
          </a:xfrm>
        </p:spPr>
        <p:txBody>
          <a:bodyPr/>
          <a:lstStyle/>
          <a:p>
            <a:pPr marL="0" indent="0">
              <a:buNone/>
            </a:pPr>
            <a:r>
              <a:rPr lang="en-US" sz="1800" dirty="0"/>
              <a:t>&lt;html&gt;</a:t>
            </a:r>
          </a:p>
          <a:p>
            <a:pPr marL="0" indent="0">
              <a:buNone/>
            </a:pPr>
            <a:r>
              <a:rPr lang="en-US" sz="1800" dirty="0"/>
              <a:t>   &lt;head&gt;</a:t>
            </a:r>
          </a:p>
          <a:p>
            <a:pPr marL="0" indent="0">
              <a:buNone/>
            </a:pPr>
            <a:r>
              <a:rPr lang="en-US" sz="1800" dirty="0"/>
              <a:t>      &lt;style&gt;</a:t>
            </a:r>
          </a:p>
          <a:p>
            <a:pPr marL="0" indent="0">
              <a:buNone/>
            </a:pPr>
            <a:r>
              <a:rPr lang="en-US" sz="1800" dirty="0"/>
              <a:t>         div {</a:t>
            </a:r>
          </a:p>
          <a:p>
            <a:pPr marL="0" indent="0">
              <a:buNone/>
            </a:pPr>
            <a:r>
              <a:rPr lang="en-US" sz="1800" dirty="0"/>
              <a:t>            width: 300px;</a:t>
            </a:r>
          </a:p>
          <a:p>
            <a:pPr marL="0" indent="0">
              <a:buNone/>
            </a:pPr>
            <a:r>
              <a:rPr lang="en-US" sz="1800" dirty="0"/>
              <a:t>            height: 100px;</a:t>
            </a:r>
          </a:p>
          <a:p>
            <a:pPr marL="0" indent="0">
              <a:buNone/>
            </a:pPr>
            <a:r>
              <a:rPr lang="en-US" sz="1800" dirty="0"/>
              <a:t>            padding: 15px;</a:t>
            </a:r>
          </a:p>
          <a:p>
            <a:pPr marL="0" indent="0">
              <a:buNone/>
            </a:pPr>
            <a:r>
              <a:rPr lang="en-US" sz="1800" dirty="0"/>
              <a:t>            background-color: red;</a:t>
            </a:r>
          </a:p>
          <a:p>
            <a:pPr marL="0" indent="0">
              <a:buNone/>
            </a:pPr>
            <a:r>
              <a:rPr lang="en-US" sz="1800" dirty="0"/>
              <a:t>            box-shadow: 10px </a:t>
            </a:r>
            <a:r>
              <a:rPr lang="en-US" sz="1800" dirty="0" err="1"/>
              <a:t>10px</a:t>
            </a:r>
            <a:r>
              <a:rPr lang="en-US" sz="1800" dirty="0"/>
              <a:t>;         }</a:t>
            </a:r>
          </a:p>
          <a:p>
            <a:pPr marL="0" indent="0">
              <a:buNone/>
            </a:pPr>
            <a:r>
              <a:rPr lang="en-US" sz="1800" dirty="0"/>
              <a:t>      &lt;/style&gt;</a:t>
            </a:r>
          </a:p>
          <a:p>
            <a:pPr marL="0" indent="0">
              <a:buNone/>
            </a:pPr>
            <a:r>
              <a:rPr lang="en-US" sz="1800" dirty="0"/>
              <a:t>   &lt;/head&gt;</a:t>
            </a:r>
          </a:p>
          <a:p>
            <a:pPr marL="0" indent="0">
              <a:buNone/>
            </a:pPr>
            <a:r>
              <a:rPr lang="en-US" sz="1800" dirty="0"/>
              <a:t>   &lt;body&gt; &lt;div&gt;This is a div element with a box-shadow&lt;/div&gt; &lt;/body&gt;</a:t>
            </a:r>
          </a:p>
          <a:p>
            <a:pPr marL="0" indent="0">
              <a:buNone/>
            </a:pPr>
            <a:r>
              <a:rPr lang="en-US" sz="1800" dirty="0"/>
              <a:t>&lt;/html&gt;</a:t>
            </a:r>
          </a:p>
        </p:txBody>
      </p:sp>
      <p:sp>
        <p:nvSpPr>
          <p:cNvPr id="4" name="Slide Number Placeholder 3">
            <a:extLst>
              <a:ext uri="{FF2B5EF4-FFF2-40B4-BE49-F238E27FC236}">
                <a16:creationId xmlns:a16="http://schemas.microsoft.com/office/drawing/2014/main" id="{7384B47C-1A31-4512-999D-0591CC955832}"/>
              </a:ext>
            </a:extLst>
          </p:cNvPr>
          <p:cNvSpPr>
            <a:spLocks noGrp="1"/>
          </p:cNvSpPr>
          <p:nvPr>
            <p:ph type="sldNum" sz="quarter" idx="12"/>
          </p:nvPr>
        </p:nvSpPr>
        <p:spPr/>
        <p:txBody>
          <a:bodyPr/>
          <a:lstStyle/>
          <a:p>
            <a:fld id="{C51EAA63-D034-42AE-91FA-B13B9518C7BE}" type="slidenum">
              <a:rPr lang="en-US" smtClean="0"/>
              <a:pPr/>
              <a:t>152</a:t>
            </a:fld>
            <a:endParaRPr lang="en-US" dirty="0"/>
          </a:p>
        </p:txBody>
      </p:sp>
      <p:cxnSp>
        <p:nvCxnSpPr>
          <p:cNvPr id="7" name="Straight Connector 6">
            <a:extLst>
              <a:ext uri="{FF2B5EF4-FFF2-40B4-BE49-F238E27FC236}">
                <a16:creationId xmlns:a16="http://schemas.microsoft.com/office/drawing/2014/main" id="{1C458EA7-E12F-4BCB-8918-68FF36986720}"/>
              </a:ext>
            </a:extLst>
          </p:cNvPr>
          <p:cNvCxnSpPr/>
          <p:nvPr/>
        </p:nvCxnSpPr>
        <p:spPr>
          <a:xfrm>
            <a:off x="7255239" y="1064302"/>
            <a:ext cx="0" cy="502170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0A89151-8713-462B-97E7-25AE001E7BD3}"/>
              </a:ext>
            </a:extLst>
          </p:cNvPr>
          <p:cNvSpPr txBox="1"/>
          <p:nvPr/>
        </p:nvSpPr>
        <p:spPr>
          <a:xfrm>
            <a:off x="7600013" y="1059306"/>
            <a:ext cx="914400" cy="914400"/>
          </a:xfrm>
          <a:prstGeom prst="rect">
            <a:avLst/>
          </a:prstGeom>
          <a:noFill/>
        </p:spPr>
        <p:txBody>
          <a:bodyPr wrap="none" lIns="0" tIns="0" rIns="0" bIns="0" rtlCol="0">
            <a:noAutofit/>
          </a:bodyPr>
          <a:lstStyle/>
          <a:p>
            <a:pPr>
              <a:lnSpc>
                <a:spcPct val="90000"/>
              </a:lnSpc>
            </a:pPr>
            <a:r>
              <a:rPr lang="en-US" sz="2400" dirty="0"/>
              <a:t>Output:</a:t>
            </a:r>
          </a:p>
        </p:txBody>
      </p:sp>
      <p:pic>
        <p:nvPicPr>
          <p:cNvPr id="9" name="Picture 8">
            <a:extLst>
              <a:ext uri="{FF2B5EF4-FFF2-40B4-BE49-F238E27FC236}">
                <a16:creationId xmlns:a16="http://schemas.microsoft.com/office/drawing/2014/main" id="{AA2DD3A7-2B21-4F08-A5EF-178D295ACBE9}"/>
              </a:ext>
            </a:extLst>
          </p:cNvPr>
          <p:cNvPicPr>
            <a:picLocks noChangeAspect="1"/>
          </p:cNvPicPr>
          <p:nvPr/>
        </p:nvPicPr>
        <p:blipFill>
          <a:blip r:embed="rId3"/>
          <a:stretch>
            <a:fillRect/>
          </a:stretch>
        </p:blipFill>
        <p:spPr>
          <a:xfrm>
            <a:off x="7861825" y="1973705"/>
            <a:ext cx="3605650" cy="1593953"/>
          </a:xfrm>
          <a:prstGeom prst="rect">
            <a:avLst/>
          </a:prstGeom>
        </p:spPr>
      </p:pic>
    </p:spTree>
    <p:extLst>
      <p:ext uri="{BB962C8B-B14F-4D97-AF65-F5344CB8AC3E}">
        <p14:creationId xmlns:p14="http://schemas.microsoft.com/office/powerpoint/2010/main" val="27376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CC18-12F0-4A16-80A7-288907051D8A}"/>
              </a:ext>
            </a:extLst>
          </p:cNvPr>
          <p:cNvSpPr>
            <a:spLocks noGrp="1"/>
          </p:cNvSpPr>
          <p:nvPr>
            <p:ph type="title"/>
          </p:nvPr>
        </p:nvSpPr>
        <p:spPr>
          <a:xfrm>
            <a:off x="217025" y="365461"/>
            <a:ext cx="11125199" cy="545893"/>
          </a:xfrm>
        </p:spPr>
        <p:txBody>
          <a:bodyPr/>
          <a:lstStyle/>
          <a:p>
            <a:r>
              <a:rPr lang="en-US" dirty="0"/>
              <a:t>Text</a:t>
            </a:r>
          </a:p>
        </p:txBody>
      </p:sp>
      <p:sp>
        <p:nvSpPr>
          <p:cNvPr id="3" name="Content Placeholder 2">
            <a:extLst>
              <a:ext uri="{FF2B5EF4-FFF2-40B4-BE49-F238E27FC236}">
                <a16:creationId xmlns:a16="http://schemas.microsoft.com/office/drawing/2014/main" id="{83534F0A-C78B-47A9-AC62-8E9A5474447D}"/>
              </a:ext>
            </a:extLst>
          </p:cNvPr>
          <p:cNvSpPr>
            <a:spLocks noGrp="1"/>
          </p:cNvSpPr>
          <p:nvPr>
            <p:ph idx="1"/>
          </p:nvPr>
        </p:nvSpPr>
        <p:spPr>
          <a:xfrm>
            <a:off x="531157" y="1059305"/>
            <a:ext cx="11126522" cy="4419600"/>
          </a:xfrm>
        </p:spPr>
        <p:txBody>
          <a:bodyPr/>
          <a:lstStyle/>
          <a:p>
            <a:pPr marL="0" indent="0">
              <a:buNone/>
            </a:pPr>
            <a:endParaRPr lang="en-US" dirty="0"/>
          </a:p>
          <a:p>
            <a:pPr marL="0" indent="0">
              <a:buNone/>
            </a:pPr>
            <a:r>
              <a:rPr lang="en-US" dirty="0"/>
              <a:t>CSS3 contains several new text features.</a:t>
            </a:r>
          </a:p>
          <a:p>
            <a:r>
              <a:rPr lang="en-US" dirty="0"/>
              <a:t>text-overflow</a:t>
            </a:r>
          </a:p>
          <a:p>
            <a:r>
              <a:rPr lang="en-US" dirty="0"/>
              <a:t>word-wrap</a:t>
            </a:r>
          </a:p>
          <a:p>
            <a:r>
              <a:rPr lang="en-US" dirty="0"/>
              <a:t>word-break</a:t>
            </a:r>
          </a:p>
        </p:txBody>
      </p:sp>
      <p:sp>
        <p:nvSpPr>
          <p:cNvPr id="4" name="Slide Number Placeholder 3">
            <a:extLst>
              <a:ext uri="{FF2B5EF4-FFF2-40B4-BE49-F238E27FC236}">
                <a16:creationId xmlns:a16="http://schemas.microsoft.com/office/drawing/2014/main" id="{167974CF-60E7-4A5D-B900-5A9C76E8A011}"/>
              </a:ext>
            </a:extLst>
          </p:cNvPr>
          <p:cNvSpPr>
            <a:spLocks noGrp="1"/>
          </p:cNvSpPr>
          <p:nvPr>
            <p:ph type="sldNum" sz="quarter" idx="12"/>
          </p:nvPr>
        </p:nvSpPr>
        <p:spPr/>
        <p:txBody>
          <a:bodyPr/>
          <a:lstStyle/>
          <a:p>
            <a:fld id="{C51EAA63-D034-42AE-91FA-B13B9518C7BE}" type="slidenum">
              <a:rPr lang="en-US" smtClean="0"/>
              <a:pPr/>
              <a:t>153</a:t>
            </a:fld>
            <a:endParaRPr lang="en-US" dirty="0"/>
          </a:p>
        </p:txBody>
      </p:sp>
    </p:spTree>
    <p:extLst>
      <p:ext uri="{BB962C8B-B14F-4D97-AF65-F5344CB8AC3E}">
        <p14:creationId xmlns:p14="http://schemas.microsoft.com/office/powerpoint/2010/main" val="202239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855C-57BB-4B85-99A9-D8FBA11A4991}"/>
              </a:ext>
            </a:extLst>
          </p:cNvPr>
          <p:cNvSpPr>
            <a:spLocks noGrp="1"/>
          </p:cNvSpPr>
          <p:nvPr>
            <p:ph type="title"/>
          </p:nvPr>
        </p:nvSpPr>
        <p:spPr>
          <a:xfrm>
            <a:off x="202034" y="320491"/>
            <a:ext cx="11125199" cy="590863"/>
          </a:xfrm>
        </p:spPr>
        <p:txBody>
          <a:bodyPr/>
          <a:lstStyle/>
          <a:p>
            <a:r>
              <a:rPr lang="en-US" dirty="0"/>
              <a:t>Text</a:t>
            </a:r>
          </a:p>
        </p:txBody>
      </p:sp>
      <p:graphicFrame>
        <p:nvGraphicFramePr>
          <p:cNvPr id="6" name="Content Placeholder 5">
            <a:extLst>
              <a:ext uri="{FF2B5EF4-FFF2-40B4-BE49-F238E27FC236}">
                <a16:creationId xmlns:a16="http://schemas.microsoft.com/office/drawing/2014/main" id="{927DD943-A9E1-4E9A-9B7B-0C133C23FAD0}"/>
              </a:ext>
            </a:extLst>
          </p:cNvPr>
          <p:cNvGraphicFramePr>
            <a:graphicFrameLocks noGrp="1"/>
          </p:cNvGraphicFramePr>
          <p:nvPr>
            <p:ph idx="1"/>
            <p:extLst/>
          </p:nvPr>
        </p:nvGraphicFramePr>
        <p:xfrm>
          <a:off x="668655" y="1470660"/>
          <a:ext cx="11126788" cy="2651760"/>
        </p:xfrm>
        <a:graphic>
          <a:graphicData uri="http://schemas.openxmlformats.org/drawingml/2006/table">
            <a:tbl>
              <a:tblPr firstRow="1" bandRow="1">
                <a:tableStyleId>{16D9F66E-5EB9-4882-86FB-DCBF35E3C3E4}</a:tableStyleId>
              </a:tblPr>
              <a:tblGrid>
                <a:gridCol w="2482277">
                  <a:extLst>
                    <a:ext uri="{9D8B030D-6E8A-4147-A177-3AD203B41FA5}">
                      <a16:colId xmlns:a16="http://schemas.microsoft.com/office/drawing/2014/main" val="4238445309"/>
                    </a:ext>
                  </a:extLst>
                </a:gridCol>
                <a:gridCol w="8644511">
                  <a:extLst>
                    <a:ext uri="{9D8B030D-6E8A-4147-A177-3AD203B41FA5}">
                      <a16:colId xmlns:a16="http://schemas.microsoft.com/office/drawing/2014/main" val="2840118524"/>
                    </a:ext>
                  </a:extLst>
                </a:gridCol>
              </a:tblGrid>
              <a:tr h="370840">
                <a:tc>
                  <a:txBody>
                    <a:bodyPr/>
                    <a:lstStyle/>
                    <a:p>
                      <a:pPr algn="ctr" fontAlgn="t"/>
                      <a:r>
                        <a:rPr lang="en-US" dirty="0">
                          <a:effectLst/>
                        </a:rPr>
                        <a:t>Values</a:t>
                      </a:r>
                    </a:p>
                  </a:txBody>
                  <a:tcPr marL="76200" marR="76200" marT="76200" marB="76200"/>
                </a:tc>
                <a:tc>
                  <a:txBody>
                    <a:bodyPr/>
                    <a:lstStyle/>
                    <a:p>
                      <a:pPr algn="ctr" fontAlgn="t"/>
                      <a:r>
                        <a:rPr lang="en-US" dirty="0">
                          <a:effectLst/>
                        </a:rPr>
                        <a:t>Description</a:t>
                      </a:r>
                    </a:p>
                  </a:txBody>
                  <a:tcPr marL="76200" marR="76200" marT="76200" marB="76200"/>
                </a:tc>
                <a:extLst>
                  <a:ext uri="{0D108BD9-81ED-4DB2-BD59-A6C34878D82A}">
                    <a16:rowId xmlns:a16="http://schemas.microsoft.com/office/drawing/2014/main" val="2604910947"/>
                  </a:ext>
                </a:extLst>
              </a:tr>
              <a:tr h="370840">
                <a:tc>
                  <a:txBody>
                    <a:bodyPr/>
                    <a:lstStyle/>
                    <a:p>
                      <a:pPr fontAlgn="t"/>
                      <a:r>
                        <a:rPr lang="en-US">
                          <a:effectLst/>
                        </a:rPr>
                        <a:t>text-align-last</a:t>
                      </a:r>
                    </a:p>
                  </a:txBody>
                  <a:tcPr marL="76200" marR="76200" marT="76200" marB="76200"/>
                </a:tc>
                <a:tc>
                  <a:txBody>
                    <a:bodyPr/>
                    <a:lstStyle/>
                    <a:p>
                      <a:pPr fontAlgn="t"/>
                      <a:r>
                        <a:rPr lang="en-US">
                          <a:effectLst/>
                        </a:rPr>
                        <a:t>Used to align the last line of the text</a:t>
                      </a:r>
                    </a:p>
                  </a:txBody>
                  <a:tcPr marL="76200" marR="76200" marT="76200" marB="76200"/>
                </a:tc>
                <a:extLst>
                  <a:ext uri="{0D108BD9-81ED-4DB2-BD59-A6C34878D82A}">
                    <a16:rowId xmlns:a16="http://schemas.microsoft.com/office/drawing/2014/main" val="329336550"/>
                  </a:ext>
                </a:extLst>
              </a:tr>
              <a:tr h="370840">
                <a:tc>
                  <a:txBody>
                    <a:bodyPr/>
                    <a:lstStyle/>
                    <a:p>
                      <a:pPr fontAlgn="t"/>
                      <a:r>
                        <a:rPr lang="en-US">
                          <a:effectLst/>
                        </a:rPr>
                        <a:t>text-emphasis</a:t>
                      </a:r>
                    </a:p>
                  </a:txBody>
                  <a:tcPr marL="76200" marR="76200" marT="76200" marB="76200"/>
                </a:tc>
                <a:tc>
                  <a:txBody>
                    <a:bodyPr/>
                    <a:lstStyle/>
                    <a:p>
                      <a:pPr fontAlgn="t"/>
                      <a:r>
                        <a:rPr lang="en-US">
                          <a:effectLst/>
                        </a:rPr>
                        <a:t>Used to emphasis text and color</a:t>
                      </a:r>
                    </a:p>
                  </a:txBody>
                  <a:tcPr marL="76200" marR="76200" marT="76200" marB="76200"/>
                </a:tc>
                <a:extLst>
                  <a:ext uri="{0D108BD9-81ED-4DB2-BD59-A6C34878D82A}">
                    <a16:rowId xmlns:a16="http://schemas.microsoft.com/office/drawing/2014/main" val="521398576"/>
                  </a:ext>
                </a:extLst>
              </a:tr>
              <a:tr h="370840">
                <a:tc>
                  <a:txBody>
                    <a:bodyPr/>
                    <a:lstStyle/>
                    <a:p>
                      <a:pPr fontAlgn="t"/>
                      <a:r>
                        <a:rPr lang="en-US">
                          <a:effectLst/>
                        </a:rPr>
                        <a:t>text-overflow</a:t>
                      </a:r>
                    </a:p>
                  </a:txBody>
                  <a:tcPr marL="76200" marR="76200" marT="76200" marB="76200"/>
                </a:tc>
                <a:tc>
                  <a:txBody>
                    <a:bodyPr/>
                    <a:lstStyle/>
                    <a:p>
                      <a:pPr fontAlgn="t"/>
                      <a:r>
                        <a:rPr lang="en-US">
                          <a:effectLst/>
                        </a:rPr>
                        <a:t>used to determines how overflowed content that is not displayed is signaled to users</a:t>
                      </a:r>
                    </a:p>
                  </a:txBody>
                  <a:tcPr marL="76200" marR="76200" marT="76200" marB="76200"/>
                </a:tc>
                <a:extLst>
                  <a:ext uri="{0D108BD9-81ED-4DB2-BD59-A6C34878D82A}">
                    <a16:rowId xmlns:a16="http://schemas.microsoft.com/office/drawing/2014/main" val="582474903"/>
                  </a:ext>
                </a:extLst>
              </a:tr>
              <a:tr h="370840">
                <a:tc>
                  <a:txBody>
                    <a:bodyPr/>
                    <a:lstStyle/>
                    <a:p>
                      <a:pPr fontAlgn="t"/>
                      <a:r>
                        <a:rPr lang="en-US">
                          <a:effectLst/>
                        </a:rPr>
                        <a:t>word-break</a:t>
                      </a:r>
                    </a:p>
                  </a:txBody>
                  <a:tcPr marL="76200" marR="76200" marT="76200" marB="76200"/>
                </a:tc>
                <a:tc>
                  <a:txBody>
                    <a:bodyPr/>
                    <a:lstStyle/>
                    <a:p>
                      <a:pPr fontAlgn="t"/>
                      <a:r>
                        <a:rPr lang="en-US">
                          <a:effectLst/>
                        </a:rPr>
                        <a:t>Used to break the line based on word</a:t>
                      </a:r>
                    </a:p>
                  </a:txBody>
                  <a:tcPr marL="76200" marR="76200" marT="76200" marB="76200"/>
                </a:tc>
                <a:extLst>
                  <a:ext uri="{0D108BD9-81ED-4DB2-BD59-A6C34878D82A}">
                    <a16:rowId xmlns:a16="http://schemas.microsoft.com/office/drawing/2014/main" val="977779422"/>
                  </a:ext>
                </a:extLst>
              </a:tr>
              <a:tr h="370840">
                <a:tc>
                  <a:txBody>
                    <a:bodyPr/>
                    <a:lstStyle/>
                    <a:p>
                      <a:pPr fontAlgn="t"/>
                      <a:r>
                        <a:rPr lang="en-US">
                          <a:effectLst/>
                        </a:rPr>
                        <a:t>word-wrap</a:t>
                      </a:r>
                    </a:p>
                  </a:txBody>
                  <a:tcPr marL="76200" marR="76200" marT="76200" marB="76200"/>
                </a:tc>
                <a:tc>
                  <a:txBody>
                    <a:bodyPr/>
                    <a:lstStyle/>
                    <a:p>
                      <a:pPr fontAlgn="t"/>
                      <a:r>
                        <a:rPr lang="en-US" dirty="0">
                          <a:effectLst/>
                        </a:rPr>
                        <a:t>Used to break the line and wrap onto next line</a:t>
                      </a:r>
                    </a:p>
                  </a:txBody>
                  <a:tcPr marL="76200" marR="76200" marT="76200" marB="76200"/>
                </a:tc>
                <a:extLst>
                  <a:ext uri="{0D108BD9-81ED-4DB2-BD59-A6C34878D82A}">
                    <a16:rowId xmlns:a16="http://schemas.microsoft.com/office/drawing/2014/main" val="3802156328"/>
                  </a:ext>
                </a:extLst>
              </a:tr>
            </a:tbl>
          </a:graphicData>
        </a:graphic>
      </p:graphicFrame>
      <p:sp>
        <p:nvSpPr>
          <p:cNvPr id="4" name="Slide Number Placeholder 3">
            <a:extLst>
              <a:ext uri="{FF2B5EF4-FFF2-40B4-BE49-F238E27FC236}">
                <a16:creationId xmlns:a16="http://schemas.microsoft.com/office/drawing/2014/main" id="{87D31FBA-310D-4C9E-B2EC-EA53CE16C7A6}"/>
              </a:ext>
            </a:extLst>
          </p:cNvPr>
          <p:cNvSpPr>
            <a:spLocks noGrp="1"/>
          </p:cNvSpPr>
          <p:nvPr>
            <p:ph type="sldNum" sz="quarter" idx="12"/>
          </p:nvPr>
        </p:nvSpPr>
        <p:spPr/>
        <p:txBody>
          <a:bodyPr/>
          <a:lstStyle/>
          <a:p>
            <a:fld id="{C51EAA63-D034-42AE-91FA-B13B9518C7BE}" type="slidenum">
              <a:rPr lang="en-US" smtClean="0"/>
              <a:pPr/>
              <a:t>154</a:t>
            </a:fld>
            <a:endParaRPr lang="en-US" dirty="0"/>
          </a:p>
        </p:txBody>
      </p:sp>
    </p:spTree>
    <p:extLst>
      <p:ext uri="{BB962C8B-B14F-4D97-AF65-F5344CB8AC3E}">
        <p14:creationId xmlns:p14="http://schemas.microsoft.com/office/powerpoint/2010/main" val="350336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96A5-0F53-4080-BDE6-738E13233D9B}"/>
              </a:ext>
            </a:extLst>
          </p:cNvPr>
          <p:cNvSpPr>
            <a:spLocks noGrp="1"/>
          </p:cNvSpPr>
          <p:nvPr>
            <p:ph type="title"/>
          </p:nvPr>
        </p:nvSpPr>
        <p:spPr>
          <a:xfrm>
            <a:off x="272738" y="332233"/>
            <a:ext cx="11125199" cy="579121"/>
          </a:xfrm>
        </p:spPr>
        <p:txBody>
          <a:bodyPr/>
          <a:lstStyle/>
          <a:p>
            <a:r>
              <a:rPr lang="en-US" dirty="0"/>
              <a:t>Text-Overflow</a:t>
            </a:r>
          </a:p>
        </p:txBody>
      </p:sp>
      <p:sp>
        <p:nvSpPr>
          <p:cNvPr id="3" name="Content Placeholder 2">
            <a:extLst>
              <a:ext uri="{FF2B5EF4-FFF2-40B4-BE49-F238E27FC236}">
                <a16:creationId xmlns:a16="http://schemas.microsoft.com/office/drawing/2014/main" id="{9BEC53F6-7B28-45CF-8A8D-1084E50C8EFE}"/>
              </a:ext>
            </a:extLst>
          </p:cNvPr>
          <p:cNvSpPr>
            <a:spLocks noGrp="1"/>
          </p:cNvSpPr>
          <p:nvPr>
            <p:ph idx="1"/>
          </p:nvPr>
        </p:nvSpPr>
        <p:spPr>
          <a:xfrm>
            <a:off x="607357" y="1143001"/>
            <a:ext cx="11126522" cy="4419600"/>
          </a:xfrm>
        </p:spPr>
        <p:txBody>
          <a:bodyPr/>
          <a:lstStyle/>
          <a:p>
            <a:pPr marL="0" indent="0">
              <a:buNone/>
            </a:pPr>
            <a:r>
              <a:rPr lang="en-US" dirty="0"/>
              <a:t>The text-overflow property determines how overflowed content that is not displayed is signaled to users.</a:t>
            </a:r>
          </a:p>
          <a:p>
            <a:pPr marL="0" indent="0">
              <a:buNone/>
            </a:pPr>
            <a:endParaRPr lang="en-US" dirty="0"/>
          </a:p>
        </p:txBody>
      </p:sp>
      <p:sp>
        <p:nvSpPr>
          <p:cNvPr id="4" name="Slide Number Placeholder 3">
            <a:extLst>
              <a:ext uri="{FF2B5EF4-FFF2-40B4-BE49-F238E27FC236}">
                <a16:creationId xmlns:a16="http://schemas.microsoft.com/office/drawing/2014/main" id="{6FF062B1-9D82-4EB1-AC2E-067E50C6E307}"/>
              </a:ext>
            </a:extLst>
          </p:cNvPr>
          <p:cNvSpPr>
            <a:spLocks noGrp="1"/>
          </p:cNvSpPr>
          <p:nvPr>
            <p:ph type="sldNum" sz="quarter" idx="12"/>
          </p:nvPr>
        </p:nvSpPr>
        <p:spPr/>
        <p:txBody>
          <a:bodyPr/>
          <a:lstStyle/>
          <a:p>
            <a:fld id="{C51EAA63-D034-42AE-91FA-B13B9518C7BE}" type="slidenum">
              <a:rPr lang="en-US" smtClean="0"/>
              <a:pPr/>
              <a:t>155</a:t>
            </a:fld>
            <a:endParaRPr lang="en-US" dirty="0"/>
          </a:p>
        </p:txBody>
      </p:sp>
      <p:graphicFrame>
        <p:nvGraphicFramePr>
          <p:cNvPr id="5" name="Table 4">
            <a:extLst>
              <a:ext uri="{FF2B5EF4-FFF2-40B4-BE49-F238E27FC236}">
                <a16:creationId xmlns:a16="http://schemas.microsoft.com/office/drawing/2014/main" id="{2BCF046B-34EE-4C77-83C1-F6D4D12F0040}"/>
              </a:ext>
            </a:extLst>
          </p:cNvPr>
          <p:cNvGraphicFramePr>
            <a:graphicFrameLocks noGrp="1"/>
          </p:cNvGraphicFramePr>
          <p:nvPr>
            <p:extLst/>
          </p:nvPr>
        </p:nvGraphicFramePr>
        <p:xfrm>
          <a:off x="2044103" y="2223338"/>
          <a:ext cx="8253030" cy="3339263"/>
        </p:xfrm>
        <a:graphic>
          <a:graphicData uri="http://schemas.openxmlformats.org/drawingml/2006/table">
            <a:tbl>
              <a:tblPr firstRow="1" bandRow="1">
                <a:tableStyleId>{16D9F66E-5EB9-4882-86FB-DCBF35E3C3E4}</a:tableStyleId>
              </a:tblPr>
              <a:tblGrid>
                <a:gridCol w="1720253">
                  <a:extLst>
                    <a:ext uri="{9D8B030D-6E8A-4147-A177-3AD203B41FA5}">
                      <a16:colId xmlns:a16="http://schemas.microsoft.com/office/drawing/2014/main" val="1046076822"/>
                    </a:ext>
                  </a:extLst>
                </a:gridCol>
                <a:gridCol w="6532777">
                  <a:extLst>
                    <a:ext uri="{9D8B030D-6E8A-4147-A177-3AD203B41FA5}">
                      <a16:colId xmlns:a16="http://schemas.microsoft.com/office/drawing/2014/main" val="1758070183"/>
                    </a:ext>
                  </a:extLst>
                </a:gridCol>
              </a:tblGrid>
              <a:tr h="409779">
                <a:tc>
                  <a:txBody>
                    <a:bodyPr/>
                    <a:lstStyle/>
                    <a:p>
                      <a:pPr algn="ctr" fontAlgn="t"/>
                      <a:r>
                        <a:rPr lang="en-US" dirty="0">
                          <a:effectLst/>
                        </a:rPr>
                        <a:t>Value</a:t>
                      </a:r>
                    </a:p>
                  </a:txBody>
                  <a:tcPr marL="152400" marR="76200" marT="76200" marB="76200"/>
                </a:tc>
                <a:tc>
                  <a:txBody>
                    <a:bodyPr/>
                    <a:lstStyle/>
                    <a:p>
                      <a:pPr algn="ctr" fontAlgn="t"/>
                      <a:r>
                        <a:rPr lang="en-US" dirty="0">
                          <a:effectLst/>
                        </a:rPr>
                        <a:t>Description</a:t>
                      </a:r>
                    </a:p>
                  </a:txBody>
                  <a:tcPr marL="76200" marR="76200" marT="76200" marB="76200"/>
                </a:tc>
                <a:extLst>
                  <a:ext uri="{0D108BD9-81ED-4DB2-BD59-A6C34878D82A}">
                    <a16:rowId xmlns:a16="http://schemas.microsoft.com/office/drawing/2014/main" val="1738494909"/>
                  </a:ext>
                </a:extLst>
              </a:tr>
              <a:tr h="536952">
                <a:tc>
                  <a:txBody>
                    <a:bodyPr/>
                    <a:lstStyle/>
                    <a:p>
                      <a:pPr algn="l" fontAlgn="t"/>
                      <a:r>
                        <a:rPr lang="en-US">
                          <a:effectLst/>
                        </a:rPr>
                        <a:t>clip</a:t>
                      </a:r>
                    </a:p>
                  </a:txBody>
                  <a:tcPr marL="152400" marR="76200" marT="76200" marB="76200"/>
                </a:tc>
                <a:tc>
                  <a:txBody>
                    <a:bodyPr/>
                    <a:lstStyle/>
                    <a:p>
                      <a:pPr algn="l" fontAlgn="t"/>
                      <a:r>
                        <a:rPr lang="en-US" dirty="0">
                          <a:effectLst/>
                        </a:rPr>
                        <a:t>Default value. Clips the text</a:t>
                      </a:r>
                    </a:p>
                  </a:txBody>
                  <a:tcPr marL="76200" marR="76200" marT="76200" marB="76200"/>
                </a:tc>
                <a:extLst>
                  <a:ext uri="{0D108BD9-81ED-4DB2-BD59-A6C34878D82A}">
                    <a16:rowId xmlns:a16="http://schemas.microsoft.com/office/drawing/2014/main" val="992436941"/>
                  </a:ext>
                </a:extLst>
              </a:tr>
              <a:tr h="536952">
                <a:tc>
                  <a:txBody>
                    <a:bodyPr/>
                    <a:lstStyle/>
                    <a:p>
                      <a:pPr algn="l" fontAlgn="t"/>
                      <a:r>
                        <a:rPr lang="en-US">
                          <a:effectLst/>
                        </a:rPr>
                        <a:t>ellipsis</a:t>
                      </a:r>
                    </a:p>
                  </a:txBody>
                  <a:tcPr marL="152400" marR="76200" marT="76200" marB="76200"/>
                </a:tc>
                <a:tc>
                  <a:txBody>
                    <a:bodyPr/>
                    <a:lstStyle/>
                    <a:p>
                      <a:pPr algn="l" fontAlgn="t"/>
                      <a:r>
                        <a:rPr lang="en-US" dirty="0">
                          <a:effectLst/>
                        </a:rPr>
                        <a:t>Render an ellipsis ("...") to represent clipped text</a:t>
                      </a:r>
                    </a:p>
                  </a:txBody>
                  <a:tcPr marL="76200" marR="76200" marT="76200" marB="76200"/>
                </a:tc>
                <a:extLst>
                  <a:ext uri="{0D108BD9-81ED-4DB2-BD59-A6C34878D82A}">
                    <a16:rowId xmlns:a16="http://schemas.microsoft.com/office/drawing/2014/main" val="63929934"/>
                  </a:ext>
                </a:extLst>
              </a:tr>
              <a:tr h="536952">
                <a:tc>
                  <a:txBody>
                    <a:bodyPr/>
                    <a:lstStyle/>
                    <a:p>
                      <a:pPr algn="l" fontAlgn="t"/>
                      <a:r>
                        <a:rPr lang="en-US">
                          <a:effectLst/>
                        </a:rPr>
                        <a:t>string</a:t>
                      </a:r>
                    </a:p>
                  </a:txBody>
                  <a:tcPr marL="152400" marR="76200" marT="76200" marB="76200"/>
                </a:tc>
                <a:tc>
                  <a:txBody>
                    <a:bodyPr/>
                    <a:lstStyle/>
                    <a:p>
                      <a:pPr algn="l" fontAlgn="t"/>
                      <a:r>
                        <a:rPr lang="en-US" dirty="0">
                          <a:effectLst/>
                        </a:rPr>
                        <a:t>Render the given string to represent clipped text</a:t>
                      </a:r>
                    </a:p>
                  </a:txBody>
                  <a:tcPr marL="76200" marR="76200" marT="76200" marB="76200"/>
                </a:tc>
                <a:extLst>
                  <a:ext uri="{0D108BD9-81ED-4DB2-BD59-A6C34878D82A}">
                    <a16:rowId xmlns:a16="http://schemas.microsoft.com/office/drawing/2014/main" val="3660618828"/>
                  </a:ext>
                </a:extLst>
              </a:tr>
              <a:tr h="749495">
                <a:tc>
                  <a:txBody>
                    <a:bodyPr/>
                    <a:lstStyle/>
                    <a:p>
                      <a:pPr algn="l" fontAlgn="t"/>
                      <a:r>
                        <a:rPr lang="en-US">
                          <a:effectLst/>
                        </a:rPr>
                        <a:t>initial</a:t>
                      </a:r>
                    </a:p>
                  </a:txBody>
                  <a:tcPr marL="152400" marR="76200" marT="76200" marB="76200"/>
                </a:tc>
                <a:tc>
                  <a:txBody>
                    <a:bodyPr/>
                    <a:lstStyle/>
                    <a:p>
                      <a:pPr algn="l" fontAlgn="t"/>
                      <a:r>
                        <a:rPr lang="en-US" dirty="0">
                          <a:effectLst/>
                        </a:rPr>
                        <a:t>Sets this property to its default value. </a:t>
                      </a:r>
                    </a:p>
                  </a:txBody>
                  <a:tcPr marL="76200" marR="76200" marT="76200" marB="76200"/>
                </a:tc>
                <a:extLst>
                  <a:ext uri="{0D108BD9-81ED-4DB2-BD59-A6C34878D82A}">
                    <a16:rowId xmlns:a16="http://schemas.microsoft.com/office/drawing/2014/main" val="2480181115"/>
                  </a:ext>
                </a:extLst>
              </a:tr>
              <a:tr h="536952">
                <a:tc>
                  <a:txBody>
                    <a:bodyPr/>
                    <a:lstStyle/>
                    <a:p>
                      <a:pPr algn="l" fontAlgn="t"/>
                      <a:r>
                        <a:rPr lang="en-US">
                          <a:effectLst/>
                        </a:rPr>
                        <a:t>inherit</a:t>
                      </a:r>
                    </a:p>
                  </a:txBody>
                  <a:tcPr marL="152400" marR="76200" marT="76200" marB="76200"/>
                </a:tc>
                <a:tc>
                  <a:txBody>
                    <a:bodyPr/>
                    <a:lstStyle/>
                    <a:p>
                      <a:pPr algn="l" fontAlgn="t"/>
                      <a:r>
                        <a:rPr lang="en-US" dirty="0">
                          <a:effectLst/>
                        </a:rPr>
                        <a:t>Inherits this property from its parent element.</a:t>
                      </a:r>
                    </a:p>
                  </a:txBody>
                  <a:tcPr marL="76200" marR="76200" marT="76200" marB="76200"/>
                </a:tc>
                <a:extLst>
                  <a:ext uri="{0D108BD9-81ED-4DB2-BD59-A6C34878D82A}">
                    <a16:rowId xmlns:a16="http://schemas.microsoft.com/office/drawing/2014/main" val="4265482372"/>
                  </a:ext>
                </a:extLst>
              </a:tr>
            </a:tbl>
          </a:graphicData>
        </a:graphic>
      </p:graphicFrame>
    </p:spTree>
    <p:extLst>
      <p:ext uri="{BB962C8B-B14F-4D97-AF65-F5344CB8AC3E}">
        <p14:creationId xmlns:p14="http://schemas.microsoft.com/office/powerpoint/2010/main" val="15294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1513-88A8-4A99-A7FB-D68A2902684B}"/>
              </a:ext>
            </a:extLst>
          </p:cNvPr>
          <p:cNvSpPr>
            <a:spLocks noGrp="1"/>
          </p:cNvSpPr>
          <p:nvPr>
            <p:ph type="title"/>
          </p:nvPr>
        </p:nvSpPr>
        <p:spPr>
          <a:xfrm>
            <a:off x="272571" y="309966"/>
            <a:ext cx="11125199" cy="578604"/>
          </a:xfrm>
        </p:spPr>
        <p:txBody>
          <a:bodyPr/>
          <a:lstStyle/>
          <a:p>
            <a:r>
              <a:rPr lang="en-US" dirty="0"/>
              <a:t>Text-Overflow</a:t>
            </a:r>
          </a:p>
        </p:txBody>
      </p:sp>
      <p:sp>
        <p:nvSpPr>
          <p:cNvPr id="4" name="Slide Number Placeholder 3">
            <a:extLst>
              <a:ext uri="{FF2B5EF4-FFF2-40B4-BE49-F238E27FC236}">
                <a16:creationId xmlns:a16="http://schemas.microsoft.com/office/drawing/2014/main" id="{9FB5FFB2-6FB1-4920-81E3-79BEF1ECDB19}"/>
              </a:ext>
            </a:extLst>
          </p:cNvPr>
          <p:cNvSpPr>
            <a:spLocks noGrp="1"/>
          </p:cNvSpPr>
          <p:nvPr>
            <p:ph type="sldNum" sz="quarter" idx="12"/>
          </p:nvPr>
        </p:nvSpPr>
        <p:spPr/>
        <p:txBody>
          <a:bodyPr/>
          <a:lstStyle/>
          <a:p>
            <a:fld id="{C51EAA63-D034-42AE-91FA-B13B9518C7BE}" type="slidenum">
              <a:rPr lang="en-US" smtClean="0"/>
              <a:pPr/>
              <a:t>156</a:t>
            </a:fld>
            <a:endParaRPr lang="en-US" dirty="0"/>
          </a:p>
        </p:txBody>
      </p:sp>
      <p:sp>
        <p:nvSpPr>
          <p:cNvPr id="5" name="TextBox 4">
            <a:extLst>
              <a:ext uri="{FF2B5EF4-FFF2-40B4-BE49-F238E27FC236}">
                <a16:creationId xmlns:a16="http://schemas.microsoft.com/office/drawing/2014/main" id="{C98243A6-1B47-438B-8485-74B01EE14FE8}"/>
              </a:ext>
            </a:extLst>
          </p:cNvPr>
          <p:cNvSpPr txBox="1"/>
          <p:nvPr/>
        </p:nvSpPr>
        <p:spPr>
          <a:xfrm>
            <a:off x="5976178" y="396349"/>
            <a:ext cx="5136107" cy="2319578"/>
          </a:xfrm>
          <a:prstGeom prst="rect">
            <a:avLst/>
          </a:prstGeom>
          <a:noFill/>
        </p:spPr>
        <p:txBody>
          <a:bodyPr wrap="none" lIns="0" tIns="0" rIns="0" bIns="0" rtlCol="0">
            <a:noAutofit/>
          </a:bodyPr>
          <a:lstStyle/>
          <a:p>
            <a:r>
              <a:rPr lang="en-US" sz="1500" dirty="0"/>
              <a:t>&lt;p class="text1"&gt;</a:t>
            </a:r>
          </a:p>
          <a:p>
            <a:r>
              <a:rPr lang="en-US" sz="1500" dirty="0"/>
              <a:t>         Antra’s services address critical gaps to bring</a:t>
            </a:r>
          </a:p>
          <a:p>
            <a:r>
              <a:rPr lang="en-US" sz="1500" dirty="0"/>
              <a:t> businesses’ industry-specific technological expertise</a:t>
            </a:r>
          </a:p>
          <a:p>
            <a:r>
              <a:rPr lang="en-US" sz="1500" dirty="0"/>
              <a:t> in a full range of IT services and workforce solutions.&lt;/p&gt;</a:t>
            </a:r>
          </a:p>
          <a:p>
            <a:r>
              <a:rPr lang="en-US" sz="1500" dirty="0"/>
              <a:t>    &lt;b&gt;Text </a:t>
            </a:r>
            <a:r>
              <a:rPr lang="en-US" sz="1500" dirty="0" err="1"/>
              <a:t>overflow:ellipsis</a:t>
            </a:r>
            <a:r>
              <a:rPr lang="en-US" sz="1500" dirty="0"/>
              <a:t>&lt;/b&gt;</a:t>
            </a:r>
          </a:p>
          <a:p>
            <a:r>
              <a:rPr lang="en-US" sz="1500" dirty="0"/>
              <a:t>    &lt;p class="text2"&gt;</a:t>
            </a:r>
          </a:p>
          <a:p>
            <a:r>
              <a:rPr lang="en-US" sz="1500" dirty="0"/>
              <a:t>         Antra’s services address critical gaps to bring</a:t>
            </a:r>
          </a:p>
          <a:p>
            <a:r>
              <a:rPr lang="en-US" sz="1500" dirty="0"/>
              <a:t> businesses’ industry-specific technological expertise</a:t>
            </a:r>
          </a:p>
          <a:p>
            <a:r>
              <a:rPr lang="en-US" sz="1500" dirty="0"/>
              <a:t> in a full range of IT services and workforce solutions.  &lt;/p&gt;</a:t>
            </a:r>
          </a:p>
          <a:p>
            <a:r>
              <a:rPr lang="en-US" sz="1500" dirty="0"/>
              <a:t>&lt;/body&gt;</a:t>
            </a:r>
          </a:p>
          <a:p>
            <a:r>
              <a:rPr lang="en-US" sz="1500" dirty="0"/>
              <a:t>&lt;/html&gt;</a:t>
            </a:r>
          </a:p>
          <a:p>
            <a:endParaRPr lang="en-US" sz="1500" dirty="0"/>
          </a:p>
        </p:txBody>
      </p:sp>
      <p:sp>
        <p:nvSpPr>
          <p:cNvPr id="6" name="TextBox 5">
            <a:extLst>
              <a:ext uri="{FF2B5EF4-FFF2-40B4-BE49-F238E27FC236}">
                <a16:creationId xmlns:a16="http://schemas.microsoft.com/office/drawing/2014/main" id="{D83CF007-B0C8-4D98-99E6-74C497585DA2}"/>
              </a:ext>
            </a:extLst>
          </p:cNvPr>
          <p:cNvSpPr txBox="1"/>
          <p:nvPr/>
        </p:nvSpPr>
        <p:spPr>
          <a:xfrm>
            <a:off x="567040" y="888570"/>
            <a:ext cx="2594614" cy="3838413"/>
          </a:xfrm>
          <a:prstGeom prst="rect">
            <a:avLst/>
          </a:prstGeom>
          <a:noFill/>
        </p:spPr>
        <p:txBody>
          <a:bodyPr wrap="none" lIns="0" tIns="0" rIns="0" bIns="0" rtlCol="0">
            <a:noAutofit/>
          </a:bodyPr>
          <a:lstStyle/>
          <a:p>
            <a:r>
              <a:rPr lang="en-US" sz="1500" dirty="0"/>
              <a:t>&lt;html&gt;</a:t>
            </a:r>
          </a:p>
          <a:p>
            <a:r>
              <a:rPr lang="en-US" sz="1500" dirty="0"/>
              <a:t>&lt;head&gt;</a:t>
            </a:r>
          </a:p>
          <a:p>
            <a:r>
              <a:rPr lang="en-US" sz="1500" dirty="0"/>
              <a:t>    &lt;style&gt;</a:t>
            </a:r>
          </a:p>
          <a:p>
            <a:r>
              <a:rPr lang="en-US" sz="1500" dirty="0"/>
              <a:t>        p.text1 {</a:t>
            </a:r>
          </a:p>
          <a:p>
            <a:r>
              <a:rPr lang="en-US" sz="1500" dirty="0"/>
              <a:t>            white-space: </a:t>
            </a:r>
            <a:r>
              <a:rPr lang="en-US" sz="1500" dirty="0" err="1"/>
              <a:t>nowrap</a:t>
            </a:r>
            <a:r>
              <a:rPr lang="en-US" sz="1500" dirty="0"/>
              <a:t>;</a:t>
            </a:r>
          </a:p>
          <a:p>
            <a:r>
              <a:rPr lang="en-US" sz="1500" dirty="0"/>
              <a:t>            width: 200px;</a:t>
            </a:r>
          </a:p>
          <a:p>
            <a:r>
              <a:rPr lang="en-US" sz="1500" dirty="0"/>
              <a:t>            border: 1px solid #000000;</a:t>
            </a:r>
          </a:p>
          <a:p>
            <a:r>
              <a:rPr lang="en-US" sz="1500" dirty="0"/>
              <a:t>            overflow: hidden;</a:t>
            </a:r>
          </a:p>
          <a:p>
            <a:r>
              <a:rPr lang="en-US" sz="1500" dirty="0"/>
              <a:t>            text-overflow: clip; }</a:t>
            </a:r>
          </a:p>
          <a:p>
            <a:r>
              <a:rPr lang="en-US" sz="1500" dirty="0"/>
              <a:t>        p.text2 {</a:t>
            </a:r>
          </a:p>
          <a:p>
            <a:r>
              <a:rPr lang="en-US" sz="1500" dirty="0"/>
              <a:t>            white-space: </a:t>
            </a:r>
            <a:r>
              <a:rPr lang="en-US" sz="1500" dirty="0" err="1"/>
              <a:t>nowrap</a:t>
            </a:r>
            <a:r>
              <a:rPr lang="en-US" sz="1500" dirty="0"/>
              <a:t>;</a:t>
            </a:r>
          </a:p>
          <a:p>
            <a:r>
              <a:rPr lang="en-US" sz="1500" dirty="0"/>
              <a:t>            width: 200px;</a:t>
            </a:r>
          </a:p>
          <a:p>
            <a:r>
              <a:rPr lang="en-US" sz="1500" dirty="0"/>
              <a:t>            border: 1px solid #000000;</a:t>
            </a:r>
          </a:p>
          <a:p>
            <a:r>
              <a:rPr lang="en-US" sz="1500" dirty="0"/>
              <a:t>            overflow: hidden;</a:t>
            </a:r>
          </a:p>
          <a:p>
            <a:r>
              <a:rPr lang="en-US" sz="1500" dirty="0"/>
              <a:t>            text-overflow: ellipsis; }</a:t>
            </a:r>
          </a:p>
          <a:p>
            <a:r>
              <a:rPr lang="en-US" sz="1500" dirty="0"/>
              <a:t>    &lt;/style&gt;</a:t>
            </a:r>
          </a:p>
          <a:p>
            <a:r>
              <a:rPr lang="en-US" sz="1500" dirty="0"/>
              <a:t>&lt;/head&gt;</a:t>
            </a:r>
          </a:p>
          <a:p>
            <a:r>
              <a:rPr lang="en-US" sz="1500" dirty="0"/>
              <a:t>&lt;body&gt;</a:t>
            </a:r>
          </a:p>
          <a:p>
            <a:r>
              <a:rPr lang="en-US" sz="1500" dirty="0"/>
              <a:t>    &lt;b&gt;Original Text:&lt;/b&gt;</a:t>
            </a:r>
          </a:p>
          <a:p>
            <a:r>
              <a:rPr lang="en-US" sz="1500" dirty="0"/>
              <a:t>    &lt;p&gt;</a:t>
            </a:r>
          </a:p>
          <a:p>
            <a:r>
              <a:rPr lang="en-US" sz="1500" dirty="0"/>
              <a:t>        Antra’s services address critical gaps to bring</a:t>
            </a:r>
          </a:p>
          <a:p>
            <a:r>
              <a:rPr lang="en-US" sz="1500" dirty="0"/>
              <a:t> businesses’ industry-specific technological expertise</a:t>
            </a:r>
          </a:p>
          <a:p>
            <a:r>
              <a:rPr lang="en-US" sz="1500" dirty="0"/>
              <a:t> in a full range of IT services and workforce solutions. &lt;/p&gt;</a:t>
            </a:r>
          </a:p>
          <a:p>
            <a:r>
              <a:rPr lang="en-US" sz="1500" dirty="0"/>
              <a:t>    &lt;b&gt;Text </a:t>
            </a:r>
            <a:r>
              <a:rPr lang="en-US" sz="1500" dirty="0" err="1"/>
              <a:t>overflow:clip</a:t>
            </a:r>
            <a:r>
              <a:rPr lang="en-US" sz="1500" dirty="0"/>
              <a:t>:&lt;/b&gt;</a:t>
            </a:r>
          </a:p>
          <a:p>
            <a:r>
              <a:rPr lang="en-US" sz="1500" dirty="0"/>
              <a:t>    </a:t>
            </a:r>
          </a:p>
        </p:txBody>
      </p:sp>
      <p:pic>
        <p:nvPicPr>
          <p:cNvPr id="7" name="Picture 6">
            <a:extLst>
              <a:ext uri="{FF2B5EF4-FFF2-40B4-BE49-F238E27FC236}">
                <a16:creationId xmlns:a16="http://schemas.microsoft.com/office/drawing/2014/main" id="{242D488C-8DB4-4E41-A470-119587ECF3CF}"/>
              </a:ext>
            </a:extLst>
          </p:cNvPr>
          <p:cNvPicPr>
            <a:picLocks noChangeAspect="1"/>
          </p:cNvPicPr>
          <p:nvPr/>
        </p:nvPicPr>
        <p:blipFill>
          <a:blip r:embed="rId3"/>
          <a:stretch>
            <a:fillRect/>
          </a:stretch>
        </p:blipFill>
        <p:spPr>
          <a:xfrm>
            <a:off x="3565982" y="3294531"/>
            <a:ext cx="8622843" cy="2162175"/>
          </a:xfrm>
          <a:prstGeom prst="rect">
            <a:avLst/>
          </a:prstGeom>
        </p:spPr>
      </p:pic>
      <p:sp>
        <p:nvSpPr>
          <p:cNvPr id="8" name="TextBox 7">
            <a:extLst>
              <a:ext uri="{FF2B5EF4-FFF2-40B4-BE49-F238E27FC236}">
                <a16:creationId xmlns:a16="http://schemas.microsoft.com/office/drawing/2014/main" id="{BC1A6824-4F0C-434F-8949-B4DA2E2CD4F0}"/>
              </a:ext>
            </a:extLst>
          </p:cNvPr>
          <p:cNvSpPr txBox="1"/>
          <p:nvPr/>
        </p:nvSpPr>
        <p:spPr>
          <a:xfrm>
            <a:off x="4111716" y="2915358"/>
            <a:ext cx="914400" cy="326908"/>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79447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93816-4755-4A7F-9E27-CA55F5A4A6BB}"/>
              </a:ext>
            </a:extLst>
          </p:cNvPr>
          <p:cNvSpPr>
            <a:spLocks noGrp="1"/>
          </p:cNvSpPr>
          <p:nvPr>
            <p:ph type="title"/>
          </p:nvPr>
        </p:nvSpPr>
        <p:spPr>
          <a:xfrm>
            <a:off x="287978" y="372704"/>
            <a:ext cx="11125199" cy="518161"/>
          </a:xfrm>
        </p:spPr>
        <p:txBody>
          <a:bodyPr/>
          <a:lstStyle/>
          <a:p>
            <a:r>
              <a:rPr lang="en-US" dirty="0"/>
              <a:t>Word-Breaking</a:t>
            </a:r>
          </a:p>
        </p:txBody>
      </p:sp>
      <p:graphicFrame>
        <p:nvGraphicFramePr>
          <p:cNvPr id="5" name="Content Placeholder 4">
            <a:extLst>
              <a:ext uri="{FF2B5EF4-FFF2-40B4-BE49-F238E27FC236}">
                <a16:creationId xmlns:a16="http://schemas.microsoft.com/office/drawing/2014/main" id="{21F8F4BE-E40B-412E-88F3-9AE11AB91C5D}"/>
              </a:ext>
            </a:extLst>
          </p:cNvPr>
          <p:cNvGraphicFramePr>
            <a:graphicFrameLocks noGrp="1"/>
          </p:cNvGraphicFramePr>
          <p:nvPr>
            <p:ph idx="1"/>
            <p:extLst/>
          </p:nvPr>
        </p:nvGraphicFramePr>
        <p:xfrm>
          <a:off x="651735" y="1970956"/>
          <a:ext cx="11125200" cy="2651760"/>
        </p:xfrm>
        <a:graphic>
          <a:graphicData uri="http://schemas.openxmlformats.org/drawingml/2006/table">
            <a:tbl>
              <a:tblPr firstRow="1" bandRow="1">
                <a:tableStyleId>{16D9F66E-5EB9-4882-86FB-DCBF35E3C3E4}</a:tableStyleId>
              </a:tblPr>
              <a:tblGrid>
                <a:gridCol w="3785354">
                  <a:extLst>
                    <a:ext uri="{9D8B030D-6E8A-4147-A177-3AD203B41FA5}">
                      <a16:colId xmlns:a16="http://schemas.microsoft.com/office/drawing/2014/main" val="4079744101"/>
                    </a:ext>
                  </a:extLst>
                </a:gridCol>
                <a:gridCol w="7339846">
                  <a:extLst>
                    <a:ext uri="{9D8B030D-6E8A-4147-A177-3AD203B41FA5}">
                      <a16:colId xmlns:a16="http://schemas.microsoft.com/office/drawing/2014/main" val="4113322806"/>
                    </a:ext>
                  </a:extLst>
                </a:gridCol>
              </a:tblGrid>
              <a:tr h="370840">
                <a:tc>
                  <a:txBody>
                    <a:bodyPr/>
                    <a:lstStyle/>
                    <a:p>
                      <a:pPr algn="ctr" fontAlgn="t"/>
                      <a:r>
                        <a:rPr lang="en-US" dirty="0">
                          <a:effectLst/>
                        </a:rPr>
                        <a:t>Value</a:t>
                      </a:r>
                    </a:p>
                  </a:txBody>
                  <a:tcPr marL="152400" marR="76200" marT="76200" marB="76200"/>
                </a:tc>
                <a:tc>
                  <a:txBody>
                    <a:bodyPr/>
                    <a:lstStyle/>
                    <a:p>
                      <a:pPr algn="ctr" fontAlgn="t"/>
                      <a:r>
                        <a:rPr lang="en-US" dirty="0">
                          <a:effectLst/>
                        </a:rPr>
                        <a:t>Description</a:t>
                      </a:r>
                    </a:p>
                  </a:txBody>
                  <a:tcPr marL="76200" marR="76200" marT="76200" marB="76200"/>
                </a:tc>
                <a:extLst>
                  <a:ext uri="{0D108BD9-81ED-4DB2-BD59-A6C34878D82A}">
                    <a16:rowId xmlns:a16="http://schemas.microsoft.com/office/drawing/2014/main" val="668152753"/>
                  </a:ext>
                </a:extLst>
              </a:tr>
              <a:tr h="370840">
                <a:tc>
                  <a:txBody>
                    <a:bodyPr/>
                    <a:lstStyle/>
                    <a:p>
                      <a:pPr algn="l" fontAlgn="t"/>
                      <a:r>
                        <a:rPr lang="en-US" dirty="0">
                          <a:effectLst/>
                        </a:rPr>
                        <a:t>normal</a:t>
                      </a:r>
                    </a:p>
                  </a:txBody>
                  <a:tcPr marL="152400" marR="76200" marT="76200" marB="76200"/>
                </a:tc>
                <a:tc>
                  <a:txBody>
                    <a:bodyPr/>
                    <a:lstStyle/>
                    <a:p>
                      <a:pPr algn="l" fontAlgn="t"/>
                      <a:r>
                        <a:rPr lang="en-US">
                          <a:effectLst/>
                        </a:rPr>
                        <a:t>Default value. Break words according to their usual rules</a:t>
                      </a:r>
                    </a:p>
                  </a:txBody>
                  <a:tcPr marL="76200" marR="76200" marT="76200" marB="76200"/>
                </a:tc>
                <a:extLst>
                  <a:ext uri="{0D108BD9-81ED-4DB2-BD59-A6C34878D82A}">
                    <a16:rowId xmlns:a16="http://schemas.microsoft.com/office/drawing/2014/main" val="2494462574"/>
                  </a:ext>
                </a:extLst>
              </a:tr>
              <a:tr h="370840">
                <a:tc>
                  <a:txBody>
                    <a:bodyPr/>
                    <a:lstStyle/>
                    <a:p>
                      <a:pPr algn="l" fontAlgn="t"/>
                      <a:r>
                        <a:rPr lang="en-US">
                          <a:effectLst/>
                        </a:rPr>
                        <a:t>break-all</a:t>
                      </a:r>
                    </a:p>
                  </a:txBody>
                  <a:tcPr marL="152400" marR="76200" marT="76200" marB="76200"/>
                </a:tc>
                <a:tc>
                  <a:txBody>
                    <a:bodyPr/>
                    <a:lstStyle/>
                    <a:p>
                      <a:pPr algn="l" fontAlgn="t"/>
                      <a:r>
                        <a:rPr lang="en-US">
                          <a:effectLst/>
                        </a:rPr>
                        <a:t>Lines may break between any two letters</a:t>
                      </a:r>
                    </a:p>
                  </a:txBody>
                  <a:tcPr marL="76200" marR="76200" marT="76200" marB="76200"/>
                </a:tc>
                <a:extLst>
                  <a:ext uri="{0D108BD9-81ED-4DB2-BD59-A6C34878D82A}">
                    <a16:rowId xmlns:a16="http://schemas.microsoft.com/office/drawing/2014/main" val="2446549422"/>
                  </a:ext>
                </a:extLst>
              </a:tr>
              <a:tr h="370840">
                <a:tc>
                  <a:txBody>
                    <a:bodyPr/>
                    <a:lstStyle/>
                    <a:p>
                      <a:pPr algn="l" fontAlgn="t"/>
                      <a:r>
                        <a:rPr lang="en-US">
                          <a:effectLst/>
                        </a:rPr>
                        <a:t>keep-all </a:t>
                      </a:r>
                    </a:p>
                  </a:txBody>
                  <a:tcPr marL="152400" marR="76200" marT="76200" marB="76200"/>
                </a:tc>
                <a:tc>
                  <a:txBody>
                    <a:bodyPr/>
                    <a:lstStyle/>
                    <a:p>
                      <a:pPr algn="l" fontAlgn="t"/>
                      <a:r>
                        <a:rPr lang="en-US">
                          <a:effectLst/>
                        </a:rPr>
                        <a:t>Breaks are prohibited between pairs of letters</a:t>
                      </a:r>
                    </a:p>
                  </a:txBody>
                  <a:tcPr marL="76200" marR="76200" marT="76200" marB="76200"/>
                </a:tc>
                <a:extLst>
                  <a:ext uri="{0D108BD9-81ED-4DB2-BD59-A6C34878D82A}">
                    <a16:rowId xmlns:a16="http://schemas.microsoft.com/office/drawing/2014/main" val="1715567904"/>
                  </a:ext>
                </a:extLst>
              </a:tr>
              <a:tr h="370840">
                <a:tc>
                  <a:txBody>
                    <a:bodyPr/>
                    <a:lstStyle/>
                    <a:p>
                      <a:pPr algn="l" fontAlgn="t"/>
                      <a:r>
                        <a:rPr lang="en-US">
                          <a:effectLst/>
                        </a:rPr>
                        <a:t>initial</a:t>
                      </a:r>
                    </a:p>
                  </a:txBody>
                  <a:tcPr marL="152400" marR="76200" marT="76200" marB="76200"/>
                </a:tc>
                <a:tc>
                  <a:txBody>
                    <a:bodyPr/>
                    <a:lstStyle/>
                    <a:p>
                      <a:pPr algn="l" fontAlgn="t"/>
                      <a:r>
                        <a:rPr lang="en-US" dirty="0">
                          <a:effectLst/>
                        </a:rPr>
                        <a:t>Sets this property to its default value. </a:t>
                      </a:r>
                    </a:p>
                  </a:txBody>
                  <a:tcPr marL="76200" marR="76200" marT="76200" marB="76200"/>
                </a:tc>
                <a:extLst>
                  <a:ext uri="{0D108BD9-81ED-4DB2-BD59-A6C34878D82A}">
                    <a16:rowId xmlns:a16="http://schemas.microsoft.com/office/drawing/2014/main" val="14368052"/>
                  </a:ext>
                </a:extLst>
              </a:tr>
              <a:tr h="370840">
                <a:tc>
                  <a:txBody>
                    <a:bodyPr/>
                    <a:lstStyle/>
                    <a:p>
                      <a:pPr algn="l" fontAlgn="t"/>
                      <a:r>
                        <a:rPr lang="en-US">
                          <a:effectLst/>
                        </a:rPr>
                        <a:t>inherit</a:t>
                      </a:r>
                    </a:p>
                  </a:txBody>
                  <a:tcPr marL="152400" marR="76200" marT="76200" marB="76200"/>
                </a:tc>
                <a:tc>
                  <a:txBody>
                    <a:bodyPr/>
                    <a:lstStyle/>
                    <a:p>
                      <a:pPr algn="l" fontAlgn="t"/>
                      <a:r>
                        <a:rPr lang="en-US" dirty="0">
                          <a:effectLst/>
                        </a:rPr>
                        <a:t>Inherits this property from its parent element.</a:t>
                      </a:r>
                    </a:p>
                  </a:txBody>
                  <a:tcPr marL="76200" marR="76200" marT="76200" marB="76200"/>
                </a:tc>
                <a:extLst>
                  <a:ext uri="{0D108BD9-81ED-4DB2-BD59-A6C34878D82A}">
                    <a16:rowId xmlns:a16="http://schemas.microsoft.com/office/drawing/2014/main" val="151124884"/>
                  </a:ext>
                </a:extLst>
              </a:tr>
            </a:tbl>
          </a:graphicData>
        </a:graphic>
      </p:graphicFrame>
      <p:sp>
        <p:nvSpPr>
          <p:cNvPr id="4" name="Slide Number Placeholder 3">
            <a:extLst>
              <a:ext uri="{FF2B5EF4-FFF2-40B4-BE49-F238E27FC236}">
                <a16:creationId xmlns:a16="http://schemas.microsoft.com/office/drawing/2014/main" id="{0A772AB7-98F2-4658-B7C0-BA38476FE468}"/>
              </a:ext>
            </a:extLst>
          </p:cNvPr>
          <p:cNvSpPr>
            <a:spLocks noGrp="1"/>
          </p:cNvSpPr>
          <p:nvPr>
            <p:ph type="sldNum" sz="quarter" idx="12"/>
          </p:nvPr>
        </p:nvSpPr>
        <p:spPr/>
        <p:txBody>
          <a:bodyPr/>
          <a:lstStyle/>
          <a:p>
            <a:fld id="{C51EAA63-D034-42AE-91FA-B13B9518C7BE}" type="slidenum">
              <a:rPr lang="en-US" smtClean="0"/>
              <a:pPr/>
              <a:t>157</a:t>
            </a:fld>
            <a:endParaRPr lang="en-US" dirty="0"/>
          </a:p>
        </p:txBody>
      </p:sp>
      <p:sp>
        <p:nvSpPr>
          <p:cNvPr id="6" name="TextBox 5">
            <a:extLst>
              <a:ext uri="{FF2B5EF4-FFF2-40B4-BE49-F238E27FC236}">
                <a16:creationId xmlns:a16="http://schemas.microsoft.com/office/drawing/2014/main" id="{755BBEB5-1B37-45D8-9738-2DBC56492AD6}"/>
              </a:ext>
            </a:extLst>
          </p:cNvPr>
          <p:cNvSpPr txBox="1"/>
          <p:nvPr/>
        </p:nvSpPr>
        <p:spPr>
          <a:xfrm>
            <a:off x="651735" y="1263270"/>
            <a:ext cx="2255520" cy="502920"/>
          </a:xfrm>
          <a:prstGeom prst="rect">
            <a:avLst/>
          </a:prstGeom>
          <a:noFill/>
        </p:spPr>
        <p:txBody>
          <a:bodyPr wrap="none" lIns="0" tIns="0" rIns="0" bIns="0" rtlCol="0">
            <a:noAutofit/>
          </a:bodyPr>
          <a:lstStyle/>
          <a:p>
            <a:pPr>
              <a:lnSpc>
                <a:spcPct val="90000"/>
              </a:lnSpc>
            </a:pPr>
            <a:r>
              <a:rPr lang="en-US" sz="2400" dirty="0"/>
              <a:t>Used to break the line.</a:t>
            </a:r>
          </a:p>
        </p:txBody>
      </p:sp>
    </p:spTree>
    <p:extLst>
      <p:ext uri="{BB962C8B-B14F-4D97-AF65-F5344CB8AC3E}">
        <p14:creationId xmlns:p14="http://schemas.microsoft.com/office/powerpoint/2010/main" val="225647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CCB8-9E4C-449A-9208-ED7E8AB938E1}"/>
              </a:ext>
            </a:extLst>
          </p:cNvPr>
          <p:cNvSpPr>
            <a:spLocks noGrp="1"/>
          </p:cNvSpPr>
          <p:nvPr>
            <p:ph type="title"/>
          </p:nvPr>
        </p:nvSpPr>
        <p:spPr>
          <a:xfrm>
            <a:off x="257498" y="274319"/>
            <a:ext cx="11125199" cy="533401"/>
          </a:xfrm>
        </p:spPr>
        <p:txBody>
          <a:bodyPr/>
          <a:lstStyle/>
          <a:p>
            <a:r>
              <a:rPr lang="en-US" dirty="0"/>
              <a:t>Word Breaking</a:t>
            </a:r>
          </a:p>
        </p:txBody>
      </p:sp>
      <p:sp>
        <p:nvSpPr>
          <p:cNvPr id="4" name="Slide Number Placeholder 3">
            <a:extLst>
              <a:ext uri="{FF2B5EF4-FFF2-40B4-BE49-F238E27FC236}">
                <a16:creationId xmlns:a16="http://schemas.microsoft.com/office/drawing/2014/main" id="{C521AC5F-6BC8-4C24-9574-D8F86DC7526D}"/>
              </a:ext>
            </a:extLst>
          </p:cNvPr>
          <p:cNvSpPr>
            <a:spLocks noGrp="1"/>
          </p:cNvSpPr>
          <p:nvPr>
            <p:ph type="sldNum" sz="quarter" idx="12"/>
          </p:nvPr>
        </p:nvSpPr>
        <p:spPr/>
        <p:txBody>
          <a:bodyPr/>
          <a:lstStyle/>
          <a:p>
            <a:fld id="{C51EAA63-D034-42AE-91FA-B13B9518C7BE}" type="slidenum">
              <a:rPr lang="en-US" smtClean="0"/>
              <a:pPr/>
              <a:t>158</a:t>
            </a:fld>
            <a:endParaRPr lang="en-US" dirty="0"/>
          </a:p>
        </p:txBody>
      </p:sp>
      <p:sp>
        <p:nvSpPr>
          <p:cNvPr id="5" name="TextBox 4">
            <a:extLst>
              <a:ext uri="{FF2B5EF4-FFF2-40B4-BE49-F238E27FC236}">
                <a16:creationId xmlns:a16="http://schemas.microsoft.com/office/drawing/2014/main" id="{C38015A8-3687-474C-B033-2C5E061D5B48}"/>
              </a:ext>
            </a:extLst>
          </p:cNvPr>
          <p:cNvSpPr txBox="1"/>
          <p:nvPr/>
        </p:nvSpPr>
        <p:spPr>
          <a:xfrm>
            <a:off x="563105" y="822960"/>
            <a:ext cx="5974855" cy="5090160"/>
          </a:xfrm>
          <a:prstGeom prst="rect">
            <a:avLst/>
          </a:prstGeom>
          <a:noFill/>
        </p:spPr>
        <p:txBody>
          <a:bodyPr wrap="none" lIns="0" tIns="0" rIns="0" bIns="0" rtlCol="0">
            <a:noAutofit/>
          </a:bodyPr>
          <a:lstStyle/>
          <a:p>
            <a:r>
              <a:rPr lang="en-US" sz="1500" dirty="0"/>
              <a:t>&lt;html&gt;</a:t>
            </a:r>
          </a:p>
          <a:p>
            <a:r>
              <a:rPr lang="en-US" sz="1500" dirty="0"/>
              <a:t>&lt;head&gt;</a:t>
            </a:r>
          </a:p>
          <a:p>
            <a:r>
              <a:rPr lang="en-US" sz="1500" dirty="0"/>
              <a:t>    &lt;style&gt;</a:t>
            </a:r>
          </a:p>
          <a:p>
            <a:r>
              <a:rPr lang="en-US" sz="1500" dirty="0"/>
              <a:t>        p.text1 {</a:t>
            </a:r>
          </a:p>
          <a:p>
            <a:r>
              <a:rPr lang="en-US" sz="1500" dirty="0"/>
              <a:t>            width: 140px;</a:t>
            </a:r>
          </a:p>
          <a:p>
            <a:r>
              <a:rPr lang="en-US" sz="1500" dirty="0"/>
              <a:t>            border: 1px solid #000000;</a:t>
            </a:r>
          </a:p>
          <a:p>
            <a:r>
              <a:rPr lang="en-US" sz="1500" dirty="0"/>
              <a:t>            word-break: keep-all;     }</a:t>
            </a:r>
          </a:p>
          <a:p>
            <a:r>
              <a:rPr lang="en-US" sz="1500" dirty="0"/>
              <a:t>        p.text2 {</a:t>
            </a:r>
          </a:p>
          <a:p>
            <a:r>
              <a:rPr lang="en-US" sz="1500" dirty="0"/>
              <a:t>            width: 140px;</a:t>
            </a:r>
          </a:p>
          <a:p>
            <a:r>
              <a:rPr lang="en-US" sz="1500" dirty="0"/>
              <a:t>            border: 1px solid #000000;</a:t>
            </a:r>
          </a:p>
          <a:p>
            <a:r>
              <a:rPr lang="en-US" sz="1500" dirty="0"/>
              <a:t>            word-break: break-all;        }</a:t>
            </a:r>
          </a:p>
          <a:p>
            <a:r>
              <a:rPr lang="en-US" sz="1500" dirty="0"/>
              <a:t>    &lt;/style&gt;</a:t>
            </a:r>
          </a:p>
          <a:p>
            <a:r>
              <a:rPr lang="en-US" sz="1500" dirty="0"/>
              <a:t>&lt;/head&gt;</a:t>
            </a:r>
          </a:p>
          <a:p>
            <a:r>
              <a:rPr lang="en-US" sz="1500" dirty="0"/>
              <a:t>&lt;body&gt;</a:t>
            </a:r>
          </a:p>
          <a:p>
            <a:r>
              <a:rPr lang="en-US" sz="1500" dirty="0"/>
              <a:t>    &lt;b&gt;line break at hyphens:&lt;/b&gt;</a:t>
            </a:r>
          </a:p>
          <a:p>
            <a:r>
              <a:rPr lang="en-US" sz="1500" dirty="0"/>
              <a:t>    &lt;p class="text1"&gt; Antra’s services address critical gaps to bring </a:t>
            </a:r>
          </a:p>
          <a:p>
            <a:r>
              <a:rPr lang="en-US" sz="1500" dirty="0"/>
              <a:t>businesses’ industry-specific technological expertise in a full range</a:t>
            </a:r>
          </a:p>
          <a:p>
            <a:r>
              <a:rPr lang="en-US" sz="1500" dirty="0"/>
              <a:t> of IT services and workforce solutions. &lt;/p&gt;</a:t>
            </a:r>
          </a:p>
          <a:p>
            <a:r>
              <a:rPr lang="en-US" sz="2000" dirty="0"/>
              <a:t>    </a:t>
            </a:r>
            <a:r>
              <a:rPr lang="en-US" sz="1500" dirty="0"/>
              <a:t>&lt;b&gt;line break at any character&lt;/b&gt;</a:t>
            </a:r>
          </a:p>
          <a:p>
            <a:r>
              <a:rPr lang="en-US" sz="1500" dirty="0"/>
              <a:t>    &lt;p class="text2"&gt;</a:t>
            </a:r>
          </a:p>
          <a:p>
            <a:r>
              <a:rPr lang="en-US" sz="1500" dirty="0"/>
              <a:t>        Antra’s services address critical gaps to bring businesses’ industry-specific</a:t>
            </a:r>
          </a:p>
          <a:p>
            <a:r>
              <a:rPr lang="en-US" sz="1500" dirty="0"/>
              <a:t> technological expertise in a full range of IT services and workforce solutions. &lt;/p&gt;</a:t>
            </a:r>
          </a:p>
          <a:p>
            <a:r>
              <a:rPr lang="en-US" sz="1500" dirty="0"/>
              <a:t>&lt;/body&gt;</a:t>
            </a:r>
          </a:p>
          <a:p>
            <a:r>
              <a:rPr lang="en-US" sz="1500" dirty="0"/>
              <a:t>&lt;/html&gt;</a:t>
            </a:r>
          </a:p>
          <a:p>
            <a:pPr>
              <a:lnSpc>
                <a:spcPct val="90000"/>
              </a:lnSpc>
            </a:pPr>
            <a:endParaRPr lang="en-US" dirty="0"/>
          </a:p>
          <a:p>
            <a:endParaRPr lang="en-US" dirty="0"/>
          </a:p>
        </p:txBody>
      </p:sp>
      <p:sp>
        <p:nvSpPr>
          <p:cNvPr id="6" name="TextBox 5">
            <a:extLst>
              <a:ext uri="{FF2B5EF4-FFF2-40B4-BE49-F238E27FC236}">
                <a16:creationId xmlns:a16="http://schemas.microsoft.com/office/drawing/2014/main" id="{FF401E42-4928-4D5F-BBF0-9ABB205EC4A7}"/>
              </a:ext>
            </a:extLst>
          </p:cNvPr>
          <p:cNvSpPr txBox="1"/>
          <p:nvPr/>
        </p:nvSpPr>
        <p:spPr>
          <a:xfrm>
            <a:off x="4532221" y="541019"/>
            <a:ext cx="914400" cy="914400"/>
          </a:xfrm>
          <a:prstGeom prst="rect">
            <a:avLst/>
          </a:prstGeom>
          <a:noFill/>
        </p:spPr>
        <p:txBody>
          <a:bodyPr wrap="none" lIns="0" tIns="0" rIns="0" bIns="0" rtlCol="0">
            <a:noAutofit/>
          </a:bodyPr>
          <a:lstStyle/>
          <a:p>
            <a:pPr>
              <a:lnSpc>
                <a:spcPct val="90000"/>
              </a:lnSpc>
            </a:pPr>
            <a:endParaRPr lang="en-US" dirty="0"/>
          </a:p>
        </p:txBody>
      </p:sp>
      <p:pic>
        <p:nvPicPr>
          <p:cNvPr id="8" name="Picture 7">
            <a:extLst>
              <a:ext uri="{FF2B5EF4-FFF2-40B4-BE49-F238E27FC236}">
                <a16:creationId xmlns:a16="http://schemas.microsoft.com/office/drawing/2014/main" id="{BC392652-FBD9-4DF0-96FA-82F10DD0D6B3}"/>
              </a:ext>
            </a:extLst>
          </p:cNvPr>
          <p:cNvPicPr>
            <a:picLocks noChangeAspect="1"/>
          </p:cNvPicPr>
          <p:nvPr/>
        </p:nvPicPr>
        <p:blipFill>
          <a:blip r:embed="rId2"/>
          <a:stretch>
            <a:fillRect/>
          </a:stretch>
        </p:blipFill>
        <p:spPr>
          <a:xfrm>
            <a:off x="8246927" y="1301115"/>
            <a:ext cx="1771650" cy="4133850"/>
          </a:xfrm>
          <a:prstGeom prst="rect">
            <a:avLst/>
          </a:prstGeom>
        </p:spPr>
      </p:pic>
      <p:sp>
        <p:nvSpPr>
          <p:cNvPr id="9" name="TextBox 8">
            <a:extLst>
              <a:ext uri="{FF2B5EF4-FFF2-40B4-BE49-F238E27FC236}">
                <a16:creationId xmlns:a16="http://schemas.microsoft.com/office/drawing/2014/main" id="{BAB8D3AD-141E-46A3-8BA6-BF931DD08058}"/>
              </a:ext>
            </a:extLst>
          </p:cNvPr>
          <p:cNvSpPr txBox="1"/>
          <p:nvPr/>
        </p:nvSpPr>
        <p:spPr>
          <a:xfrm>
            <a:off x="8409182" y="778288"/>
            <a:ext cx="914400" cy="393382"/>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12113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991F-C9DF-4CB7-A6CC-FFE6A289F2E6}"/>
              </a:ext>
            </a:extLst>
          </p:cNvPr>
          <p:cNvSpPr>
            <a:spLocks noGrp="1"/>
          </p:cNvSpPr>
          <p:nvPr>
            <p:ph type="title"/>
          </p:nvPr>
        </p:nvSpPr>
        <p:spPr>
          <a:xfrm>
            <a:off x="272738" y="351323"/>
            <a:ext cx="11125199" cy="609601"/>
          </a:xfrm>
        </p:spPr>
        <p:txBody>
          <a:bodyPr/>
          <a:lstStyle/>
          <a:p>
            <a:r>
              <a:rPr lang="en-US" dirty="0"/>
              <a:t>Word Wrapping</a:t>
            </a:r>
          </a:p>
        </p:txBody>
      </p:sp>
      <p:sp>
        <p:nvSpPr>
          <p:cNvPr id="3" name="Content Placeholder 2">
            <a:extLst>
              <a:ext uri="{FF2B5EF4-FFF2-40B4-BE49-F238E27FC236}">
                <a16:creationId xmlns:a16="http://schemas.microsoft.com/office/drawing/2014/main" id="{E2291548-708D-4613-ACB5-AA21D7ADE106}"/>
              </a:ext>
            </a:extLst>
          </p:cNvPr>
          <p:cNvSpPr>
            <a:spLocks noGrp="1"/>
          </p:cNvSpPr>
          <p:nvPr>
            <p:ph idx="1"/>
          </p:nvPr>
        </p:nvSpPr>
        <p:spPr>
          <a:xfrm>
            <a:off x="683557" y="1352832"/>
            <a:ext cx="11126522" cy="4419600"/>
          </a:xfrm>
        </p:spPr>
        <p:txBody>
          <a:bodyPr/>
          <a:lstStyle/>
          <a:p>
            <a:pPr marL="0" indent="0">
              <a:buNone/>
            </a:pPr>
            <a:r>
              <a:rPr lang="en-US" dirty="0"/>
              <a:t>Word wrapping is used to break the line and wrap onto next line.</a:t>
            </a:r>
          </a:p>
          <a:p>
            <a:pPr marL="0" indent="0">
              <a:buNone/>
            </a:pPr>
            <a:r>
              <a:rPr lang="en-US" sz="2400" b="1" dirty="0"/>
              <a:t>Syntax:</a:t>
            </a:r>
          </a:p>
          <a:p>
            <a:pPr marL="0" indent="0">
              <a:buNone/>
            </a:pPr>
            <a:r>
              <a:rPr lang="en-US" sz="2400" dirty="0"/>
              <a:t>p {   word-wrap: break-word;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C69709A-6435-46A8-BB7B-F5434FDD3721}"/>
              </a:ext>
            </a:extLst>
          </p:cNvPr>
          <p:cNvSpPr>
            <a:spLocks noGrp="1"/>
          </p:cNvSpPr>
          <p:nvPr>
            <p:ph type="sldNum" sz="quarter" idx="12"/>
          </p:nvPr>
        </p:nvSpPr>
        <p:spPr/>
        <p:txBody>
          <a:bodyPr/>
          <a:lstStyle/>
          <a:p>
            <a:fld id="{C51EAA63-D034-42AE-91FA-B13B9518C7BE}" type="slidenum">
              <a:rPr lang="en-US" smtClean="0"/>
              <a:pPr/>
              <a:t>159</a:t>
            </a:fld>
            <a:endParaRPr lang="en-US" dirty="0"/>
          </a:p>
        </p:txBody>
      </p:sp>
      <p:graphicFrame>
        <p:nvGraphicFramePr>
          <p:cNvPr id="5" name="Table 4">
            <a:extLst>
              <a:ext uri="{FF2B5EF4-FFF2-40B4-BE49-F238E27FC236}">
                <a16:creationId xmlns:a16="http://schemas.microsoft.com/office/drawing/2014/main" id="{A74CAF6C-4E2C-43A5-A65D-ED46D73AC471}"/>
              </a:ext>
            </a:extLst>
          </p:cNvPr>
          <p:cNvGraphicFramePr>
            <a:graphicFrameLocks noGrp="1"/>
          </p:cNvGraphicFramePr>
          <p:nvPr>
            <p:extLst/>
          </p:nvPr>
        </p:nvGraphicFramePr>
        <p:xfrm>
          <a:off x="1540929" y="3227352"/>
          <a:ext cx="8125884" cy="2209800"/>
        </p:xfrm>
        <a:graphic>
          <a:graphicData uri="http://schemas.openxmlformats.org/drawingml/2006/table">
            <a:tbl>
              <a:tblPr firstRow="1" bandRow="1">
                <a:tableStyleId>{16D9F66E-5EB9-4882-86FB-DCBF35E3C3E4}</a:tableStyleId>
              </a:tblPr>
              <a:tblGrid>
                <a:gridCol w="2436711">
                  <a:extLst>
                    <a:ext uri="{9D8B030D-6E8A-4147-A177-3AD203B41FA5}">
                      <a16:colId xmlns:a16="http://schemas.microsoft.com/office/drawing/2014/main" val="1059883612"/>
                    </a:ext>
                  </a:extLst>
                </a:gridCol>
                <a:gridCol w="5689173">
                  <a:extLst>
                    <a:ext uri="{9D8B030D-6E8A-4147-A177-3AD203B41FA5}">
                      <a16:colId xmlns:a16="http://schemas.microsoft.com/office/drawing/2014/main" val="4233024132"/>
                    </a:ext>
                  </a:extLst>
                </a:gridCol>
              </a:tblGrid>
              <a:tr h="370840">
                <a:tc>
                  <a:txBody>
                    <a:bodyPr/>
                    <a:lstStyle/>
                    <a:p>
                      <a:pPr algn="l" fontAlgn="t"/>
                      <a:r>
                        <a:rPr lang="en-US" dirty="0">
                          <a:effectLst/>
                        </a:rPr>
                        <a:t>Value</a:t>
                      </a:r>
                    </a:p>
                  </a:txBody>
                  <a:tcPr marL="1524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val="1509173019"/>
                  </a:ext>
                </a:extLst>
              </a:tr>
              <a:tr h="370840">
                <a:tc>
                  <a:txBody>
                    <a:bodyPr/>
                    <a:lstStyle/>
                    <a:p>
                      <a:pPr algn="l" fontAlgn="t"/>
                      <a:r>
                        <a:rPr lang="en-US">
                          <a:effectLst/>
                        </a:rPr>
                        <a:t>normal</a:t>
                      </a:r>
                    </a:p>
                  </a:txBody>
                  <a:tcPr marL="152400" marR="76200" marT="76200" marB="76200"/>
                </a:tc>
                <a:tc>
                  <a:txBody>
                    <a:bodyPr/>
                    <a:lstStyle/>
                    <a:p>
                      <a:pPr algn="l" fontAlgn="t"/>
                      <a:r>
                        <a:rPr lang="en-US">
                          <a:effectLst/>
                        </a:rPr>
                        <a:t>Break words only at allowed break points</a:t>
                      </a:r>
                    </a:p>
                  </a:txBody>
                  <a:tcPr marL="76200" marR="76200" marT="76200" marB="76200"/>
                </a:tc>
                <a:extLst>
                  <a:ext uri="{0D108BD9-81ED-4DB2-BD59-A6C34878D82A}">
                    <a16:rowId xmlns:a16="http://schemas.microsoft.com/office/drawing/2014/main" val="2355792069"/>
                  </a:ext>
                </a:extLst>
              </a:tr>
              <a:tr h="351508">
                <a:tc>
                  <a:txBody>
                    <a:bodyPr/>
                    <a:lstStyle/>
                    <a:p>
                      <a:pPr algn="l" fontAlgn="t"/>
                      <a:r>
                        <a:rPr lang="en-US">
                          <a:effectLst/>
                        </a:rPr>
                        <a:t>break-word</a:t>
                      </a:r>
                    </a:p>
                  </a:txBody>
                  <a:tcPr marL="152400" marR="76200" marT="76200" marB="76200"/>
                </a:tc>
                <a:tc>
                  <a:txBody>
                    <a:bodyPr/>
                    <a:lstStyle/>
                    <a:p>
                      <a:pPr algn="l" fontAlgn="t"/>
                      <a:r>
                        <a:rPr lang="en-US">
                          <a:effectLst/>
                        </a:rPr>
                        <a:t>Allows unbreakable words to be broken</a:t>
                      </a:r>
                    </a:p>
                  </a:txBody>
                  <a:tcPr marL="76200" marR="76200" marT="76200" marB="76200"/>
                </a:tc>
                <a:extLst>
                  <a:ext uri="{0D108BD9-81ED-4DB2-BD59-A6C34878D82A}">
                    <a16:rowId xmlns:a16="http://schemas.microsoft.com/office/drawing/2014/main" val="52002154"/>
                  </a:ext>
                </a:extLst>
              </a:tr>
              <a:tr h="370840">
                <a:tc>
                  <a:txBody>
                    <a:bodyPr/>
                    <a:lstStyle/>
                    <a:p>
                      <a:pPr algn="l" fontAlgn="t"/>
                      <a:r>
                        <a:rPr lang="en-US">
                          <a:effectLst/>
                        </a:rPr>
                        <a:t>initial</a:t>
                      </a:r>
                    </a:p>
                  </a:txBody>
                  <a:tcPr marL="152400" marR="76200" marT="76200" marB="76200"/>
                </a:tc>
                <a:tc>
                  <a:txBody>
                    <a:bodyPr/>
                    <a:lstStyle/>
                    <a:p>
                      <a:pPr algn="l" fontAlgn="t"/>
                      <a:r>
                        <a:rPr lang="en-US" dirty="0">
                          <a:effectLst/>
                        </a:rPr>
                        <a:t>Sets this property to its default value. </a:t>
                      </a:r>
                    </a:p>
                  </a:txBody>
                  <a:tcPr marL="76200" marR="76200" marT="76200" marB="76200"/>
                </a:tc>
                <a:extLst>
                  <a:ext uri="{0D108BD9-81ED-4DB2-BD59-A6C34878D82A}">
                    <a16:rowId xmlns:a16="http://schemas.microsoft.com/office/drawing/2014/main" val="3461765419"/>
                  </a:ext>
                </a:extLst>
              </a:tr>
              <a:tr h="370840">
                <a:tc>
                  <a:txBody>
                    <a:bodyPr/>
                    <a:lstStyle/>
                    <a:p>
                      <a:pPr algn="l" fontAlgn="t"/>
                      <a:r>
                        <a:rPr lang="en-US">
                          <a:effectLst/>
                        </a:rPr>
                        <a:t>inherit</a:t>
                      </a:r>
                    </a:p>
                  </a:txBody>
                  <a:tcPr marL="152400" marR="76200" marT="76200" marB="76200"/>
                </a:tc>
                <a:tc>
                  <a:txBody>
                    <a:bodyPr/>
                    <a:lstStyle/>
                    <a:p>
                      <a:pPr algn="l" fontAlgn="t"/>
                      <a:r>
                        <a:rPr lang="en-US" dirty="0">
                          <a:effectLst/>
                        </a:rPr>
                        <a:t>Inherits this property from its parent element.</a:t>
                      </a:r>
                    </a:p>
                  </a:txBody>
                  <a:tcPr marL="76200" marR="76200" marT="76200" marB="76200"/>
                </a:tc>
                <a:extLst>
                  <a:ext uri="{0D108BD9-81ED-4DB2-BD59-A6C34878D82A}">
                    <a16:rowId xmlns:a16="http://schemas.microsoft.com/office/drawing/2014/main" val="2379068877"/>
                  </a:ext>
                </a:extLst>
              </a:tr>
            </a:tbl>
          </a:graphicData>
        </a:graphic>
      </p:graphicFrame>
    </p:spTree>
    <p:extLst>
      <p:ext uri="{BB962C8B-B14F-4D97-AF65-F5344CB8AC3E}">
        <p14:creationId xmlns:p14="http://schemas.microsoft.com/office/powerpoint/2010/main" val="209646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02AD-FCB3-43A1-BA5A-123A1D46ABA9}"/>
              </a:ext>
            </a:extLst>
          </p:cNvPr>
          <p:cNvSpPr>
            <a:spLocks noGrp="1"/>
          </p:cNvSpPr>
          <p:nvPr>
            <p:ph type="title"/>
          </p:nvPr>
        </p:nvSpPr>
        <p:spPr/>
        <p:txBody>
          <a:bodyPr/>
          <a:lstStyle/>
          <a:p>
            <a:r>
              <a:rPr lang="en-US" dirty="0"/>
              <a:t>Id Selectors</a:t>
            </a:r>
          </a:p>
        </p:txBody>
      </p:sp>
      <p:sp>
        <p:nvSpPr>
          <p:cNvPr id="3" name="Content Placeholder 2">
            <a:extLst>
              <a:ext uri="{FF2B5EF4-FFF2-40B4-BE49-F238E27FC236}">
                <a16:creationId xmlns:a16="http://schemas.microsoft.com/office/drawing/2014/main" id="{D59220CC-1796-40F1-B385-82B7CC7BCBF4}"/>
              </a:ext>
            </a:extLst>
          </p:cNvPr>
          <p:cNvSpPr>
            <a:spLocks noGrp="1"/>
          </p:cNvSpPr>
          <p:nvPr>
            <p:ph idx="1"/>
          </p:nvPr>
        </p:nvSpPr>
        <p:spPr/>
        <p:txBody>
          <a:bodyPr/>
          <a:lstStyle/>
          <a:p>
            <a:pPr marL="0" indent="0">
              <a:buNone/>
            </a:pPr>
            <a:r>
              <a:rPr lang="en-US" dirty="0"/>
              <a:t>CSS ID selectors match an element based on the contents of that element's id attribute, which must match exactly the value given in the selector.</a:t>
            </a:r>
          </a:p>
          <a:p>
            <a:pPr marL="0" indent="0">
              <a:buNone/>
            </a:pPr>
            <a:r>
              <a:rPr lang="en-US" sz="2400" i="1" dirty="0"/>
              <a:t>#identified {</a:t>
            </a:r>
          </a:p>
          <a:p>
            <a:pPr marL="0" indent="0">
              <a:buNone/>
            </a:pPr>
            <a:r>
              <a:rPr lang="en-US" sz="2400" i="1" dirty="0"/>
              <a:t>  background-color: </a:t>
            </a:r>
            <a:r>
              <a:rPr lang="en-US" sz="2400" i="1" dirty="0" err="1"/>
              <a:t>DodgerBlue</a:t>
            </a:r>
            <a:r>
              <a:rPr lang="en-US" sz="2400" i="1" dirty="0"/>
              <a:t>;</a:t>
            </a:r>
          </a:p>
          <a:p>
            <a:pPr marL="0" indent="0">
              <a:buNone/>
            </a:pPr>
            <a:r>
              <a:rPr lang="en-US" sz="2400" i="1" dirty="0"/>
              <a:t>}</a:t>
            </a:r>
          </a:p>
          <a:p>
            <a:pPr marL="0" indent="0">
              <a:buNone/>
            </a:pPr>
            <a:r>
              <a:rPr lang="en-US" sz="2400" i="1" dirty="0"/>
              <a:t>&lt;span id="identified"&gt;Here's a span with some text.&lt;/span&gt;</a:t>
            </a:r>
          </a:p>
          <a:p>
            <a:pPr marL="0" indent="0">
              <a:buNone/>
            </a:pPr>
            <a:r>
              <a:rPr lang="en-US" sz="2400" i="1" dirty="0"/>
              <a:t>&lt;span&gt;Here's another.&lt;/span&gt;</a:t>
            </a:r>
          </a:p>
          <a:p>
            <a:pPr marL="0" indent="0">
              <a:buNone/>
            </a:pPr>
            <a:r>
              <a:rPr lang="en-US" sz="2400" b="1" i="1" dirty="0"/>
              <a:t>Output:-</a:t>
            </a:r>
          </a:p>
        </p:txBody>
      </p:sp>
      <p:sp>
        <p:nvSpPr>
          <p:cNvPr id="4" name="Slide Number Placeholder 3">
            <a:extLst>
              <a:ext uri="{FF2B5EF4-FFF2-40B4-BE49-F238E27FC236}">
                <a16:creationId xmlns:a16="http://schemas.microsoft.com/office/drawing/2014/main" id="{2AE788BA-0D33-4FFD-8BD0-8D37B7510964}"/>
              </a:ext>
            </a:extLst>
          </p:cNvPr>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6" name="Picture 5">
            <a:extLst>
              <a:ext uri="{FF2B5EF4-FFF2-40B4-BE49-F238E27FC236}">
                <a16:creationId xmlns:a16="http://schemas.microsoft.com/office/drawing/2014/main" id="{2C3839BE-4A03-40A2-835B-F09DAE042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37" y="5305399"/>
            <a:ext cx="5635687" cy="577241"/>
          </a:xfrm>
          <a:prstGeom prst="rect">
            <a:avLst/>
          </a:prstGeom>
        </p:spPr>
      </p:pic>
    </p:spTree>
    <p:extLst>
      <p:ext uri="{BB962C8B-B14F-4D97-AF65-F5344CB8AC3E}">
        <p14:creationId xmlns:p14="http://schemas.microsoft.com/office/powerpoint/2010/main" val="413945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B3E7-0A45-4EB4-9D11-A453CFF9BD28}"/>
              </a:ext>
            </a:extLst>
          </p:cNvPr>
          <p:cNvSpPr>
            <a:spLocks noGrp="1"/>
          </p:cNvSpPr>
          <p:nvPr>
            <p:ph type="title"/>
          </p:nvPr>
        </p:nvSpPr>
        <p:spPr>
          <a:xfrm>
            <a:off x="287978" y="408161"/>
            <a:ext cx="11125199" cy="393194"/>
          </a:xfrm>
        </p:spPr>
        <p:txBody>
          <a:bodyPr/>
          <a:lstStyle/>
          <a:p>
            <a:r>
              <a:rPr lang="en-US" dirty="0"/>
              <a:t>Web Fonts</a:t>
            </a:r>
          </a:p>
        </p:txBody>
      </p:sp>
      <p:sp>
        <p:nvSpPr>
          <p:cNvPr id="3" name="Content Placeholder 2">
            <a:extLst>
              <a:ext uri="{FF2B5EF4-FFF2-40B4-BE49-F238E27FC236}">
                <a16:creationId xmlns:a16="http://schemas.microsoft.com/office/drawing/2014/main" id="{F808A0F7-EF70-4CB7-B340-887446AAEEA2}"/>
              </a:ext>
            </a:extLst>
          </p:cNvPr>
          <p:cNvSpPr>
            <a:spLocks noGrp="1"/>
          </p:cNvSpPr>
          <p:nvPr>
            <p:ph idx="1"/>
          </p:nvPr>
        </p:nvSpPr>
        <p:spPr>
          <a:xfrm>
            <a:off x="531157" y="923548"/>
            <a:ext cx="11126522" cy="4419600"/>
          </a:xfrm>
        </p:spPr>
        <p:txBody>
          <a:bodyPr/>
          <a:lstStyle/>
          <a:p>
            <a:pPr marL="0" indent="0">
              <a:buNone/>
            </a:pPr>
            <a:r>
              <a:rPr lang="en-US" sz="2600" dirty="0"/>
              <a:t>Web fonts are used to allows the fonts in CSS, which are not installed on local system.</a:t>
            </a:r>
          </a:p>
          <a:p>
            <a:pPr marL="0" indent="0">
              <a:buNone/>
            </a:pPr>
            <a:r>
              <a:rPr lang="en-US" sz="2600" dirty="0"/>
              <a:t>Different web fonts formats</a:t>
            </a:r>
          </a:p>
        </p:txBody>
      </p:sp>
      <p:sp>
        <p:nvSpPr>
          <p:cNvPr id="4" name="Slide Number Placeholder 3">
            <a:extLst>
              <a:ext uri="{FF2B5EF4-FFF2-40B4-BE49-F238E27FC236}">
                <a16:creationId xmlns:a16="http://schemas.microsoft.com/office/drawing/2014/main" id="{6D7FA475-DC0B-4CB3-8159-73D835945111}"/>
              </a:ext>
            </a:extLst>
          </p:cNvPr>
          <p:cNvSpPr>
            <a:spLocks noGrp="1"/>
          </p:cNvSpPr>
          <p:nvPr>
            <p:ph type="sldNum" sz="quarter" idx="12"/>
          </p:nvPr>
        </p:nvSpPr>
        <p:spPr/>
        <p:txBody>
          <a:bodyPr/>
          <a:lstStyle/>
          <a:p>
            <a:fld id="{C51EAA63-D034-42AE-91FA-B13B9518C7BE}" type="slidenum">
              <a:rPr lang="en-US" smtClean="0"/>
              <a:pPr/>
              <a:t>160</a:t>
            </a:fld>
            <a:endParaRPr lang="en-US" dirty="0"/>
          </a:p>
        </p:txBody>
      </p:sp>
      <p:graphicFrame>
        <p:nvGraphicFramePr>
          <p:cNvPr id="5" name="Table 4">
            <a:extLst>
              <a:ext uri="{FF2B5EF4-FFF2-40B4-BE49-F238E27FC236}">
                <a16:creationId xmlns:a16="http://schemas.microsoft.com/office/drawing/2014/main" id="{A61C33D5-0884-4EF9-8CA4-C53C5C43F08A}"/>
              </a:ext>
            </a:extLst>
          </p:cNvPr>
          <p:cNvGraphicFramePr>
            <a:graphicFrameLocks noGrp="1"/>
          </p:cNvGraphicFramePr>
          <p:nvPr>
            <p:extLst/>
          </p:nvPr>
        </p:nvGraphicFramePr>
        <p:xfrm>
          <a:off x="287978" y="2148839"/>
          <a:ext cx="11508443" cy="4126451"/>
        </p:xfrm>
        <a:graphic>
          <a:graphicData uri="http://schemas.openxmlformats.org/drawingml/2006/table">
            <a:tbl>
              <a:tblPr firstRow="1" bandRow="1">
                <a:tableStyleId>{16D9F66E-5EB9-4882-86FB-DCBF35E3C3E4}</a:tableStyleId>
              </a:tblPr>
              <a:tblGrid>
                <a:gridCol w="2486363">
                  <a:extLst>
                    <a:ext uri="{9D8B030D-6E8A-4147-A177-3AD203B41FA5}">
                      <a16:colId xmlns:a16="http://schemas.microsoft.com/office/drawing/2014/main" val="1154691265"/>
                    </a:ext>
                  </a:extLst>
                </a:gridCol>
                <a:gridCol w="9022080">
                  <a:extLst>
                    <a:ext uri="{9D8B030D-6E8A-4147-A177-3AD203B41FA5}">
                      <a16:colId xmlns:a16="http://schemas.microsoft.com/office/drawing/2014/main" val="1008677996"/>
                    </a:ext>
                  </a:extLst>
                </a:gridCol>
              </a:tblGrid>
              <a:tr h="406796">
                <a:tc>
                  <a:txBody>
                    <a:bodyPr/>
                    <a:lstStyle/>
                    <a:p>
                      <a:pPr algn="l" fontAlgn="t"/>
                      <a:r>
                        <a:rPr lang="en-US" dirty="0">
                          <a:effectLst/>
                        </a:rPr>
                        <a:t>Fonts</a:t>
                      </a:r>
                    </a:p>
                  </a:txBody>
                  <a:tcPr marL="762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val="4002958024"/>
                  </a:ext>
                </a:extLst>
              </a:tr>
              <a:tr h="868047">
                <a:tc>
                  <a:txBody>
                    <a:bodyPr/>
                    <a:lstStyle/>
                    <a:p>
                      <a:pPr fontAlgn="t"/>
                      <a:r>
                        <a:rPr lang="en-US">
                          <a:effectLst/>
                        </a:rPr>
                        <a:t>TrueType Fonts (TTF)</a:t>
                      </a:r>
                    </a:p>
                  </a:txBody>
                  <a:tcPr marL="76200" marR="76200" marT="76200" marB="76200"/>
                </a:tc>
                <a:tc>
                  <a:txBody>
                    <a:bodyPr/>
                    <a:lstStyle/>
                    <a:p>
                      <a:pPr fontAlgn="t"/>
                      <a:r>
                        <a:rPr lang="en-US" dirty="0">
                          <a:effectLst/>
                        </a:rPr>
                        <a:t>TrueType is an outline font standard developed by Apple and Microsoft in the late 1980s, It became most common fonts for both windows and MAC operating systems</a:t>
                      </a:r>
                    </a:p>
                  </a:txBody>
                  <a:tcPr marL="76200" marR="76200" marT="76200" marB="76200"/>
                </a:tc>
                <a:extLst>
                  <a:ext uri="{0D108BD9-81ED-4DB2-BD59-A6C34878D82A}">
                    <a16:rowId xmlns:a16="http://schemas.microsoft.com/office/drawing/2014/main" val="4109703409"/>
                  </a:ext>
                </a:extLst>
              </a:tr>
              <a:tr h="621884">
                <a:tc>
                  <a:txBody>
                    <a:bodyPr/>
                    <a:lstStyle/>
                    <a:p>
                      <a:pPr fontAlgn="t"/>
                      <a:r>
                        <a:rPr lang="en-US">
                          <a:effectLst/>
                        </a:rPr>
                        <a:t>OpenType Fonts (OTF)</a:t>
                      </a:r>
                    </a:p>
                  </a:txBody>
                  <a:tcPr marL="76200" marR="76200" marT="76200" marB="76200"/>
                </a:tc>
                <a:tc>
                  <a:txBody>
                    <a:bodyPr/>
                    <a:lstStyle/>
                    <a:p>
                      <a:pPr fontAlgn="t"/>
                      <a:r>
                        <a:rPr lang="en-US" dirty="0">
                          <a:effectLst/>
                        </a:rPr>
                        <a:t>OpenType is a format for scalable computer fonts and developed by Microsoft</a:t>
                      </a:r>
                    </a:p>
                  </a:txBody>
                  <a:tcPr marL="76200" marR="76200" marT="76200" marB="76200"/>
                </a:tc>
                <a:extLst>
                  <a:ext uri="{0D108BD9-81ED-4DB2-BD59-A6C34878D82A}">
                    <a16:rowId xmlns:a16="http://schemas.microsoft.com/office/drawing/2014/main" val="504814085"/>
                  </a:ext>
                </a:extLst>
              </a:tr>
              <a:tr h="673318">
                <a:tc>
                  <a:txBody>
                    <a:bodyPr/>
                    <a:lstStyle/>
                    <a:p>
                      <a:pPr fontAlgn="t"/>
                      <a:r>
                        <a:rPr lang="en-US">
                          <a:effectLst/>
                        </a:rPr>
                        <a:t>The Web Open Font Format (WOFF)</a:t>
                      </a:r>
                    </a:p>
                  </a:txBody>
                  <a:tcPr marL="76200" marR="76200" marT="76200" marB="76200"/>
                </a:tc>
                <a:tc>
                  <a:txBody>
                    <a:bodyPr/>
                    <a:lstStyle/>
                    <a:p>
                      <a:pPr fontAlgn="t"/>
                      <a:r>
                        <a:rPr lang="en-US" dirty="0">
                          <a:effectLst/>
                        </a:rPr>
                        <a:t>WOFF is used for develop web page and developed in the year of 2009. Now it is using by W3C recommendation.</a:t>
                      </a:r>
                    </a:p>
                  </a:txBody>
                  <a:tcPr marL="76200" marR="76200" marT="76200" marB="76200"/>
                </a:tc>
                <a:extLst>
                  <a:ext uri="{0D108BD9-81ED-4DB2-BD59-A6C34878D82A}">
                    <a16:rowId xmlns:a16="http://schemas.microsoft.com/office/drawing/2014/main" val="287905271"/>
                  </a:ext>
                </a:extLst>
              </a:tr>
              <a:tr h="673318">
                <a:tc>
                  <a:txBody>
                    <a:bodyPr/>
                    <a:lstStyle/>
                    <a:p>
                      <a:pPr fontAlgn="t"/>
                      <a:r>
                        <a:rPr lang="en-US">
                          <a:effectLst/>
                        </a:rPr>
                        <a:t>SVG Fonts/Shapes</a:t>
                      </a:r>
                    </a:p>
                  </a:txBody>
                  <a:tcPr marL="76200" marR="76200" marT="76200" marB="76200"/>
                </a:tc>
                <a:tc>
                  <a:txBody>
                    <a:bodyPr/>
                    <a:lstStyle/>
                    <a:p>
                      <a:pPr fontAlgn="t"/>
                      <a:r>
                        <a:rPr lang="en-US">
                          <a:effectLst/>
                        </a:rPr>
                        <a:t>SVG allow SVG fonts within SVG documentation. We can also apply CSS to SVG with font face property</a:t>
                      </a:r>
                    </a:p>
                  </a:txBody>
                  <a:tcPr marL="76200" marR="76200" marT="76200" marB="76200"/>
                </a:tc>
                <a:extLst>
                  <a:ext uri="{0D108BD9-81ED-4DB2-BD59-A6C34878D82A}">
                    <a16:rowId xmlns:a16="http://schemas.microsoft.com/office/drawing/2014/main" val="1565007555"/>
                  </a:ext>
                </a:extLst>
              </a:tr>
              <a:tr h="673318">
                <a:tc>
                  <a:txBody>
                    <a:bodyPr/>
                    <a:lstStyle/>
                    <a:p>
                      <a:pPr fontAlgn="t"/>
                      <a:r>
                        <a:rPr lang="en-US">
                          <a:effectLst/>
                        </a:rPr>
                        <a:t>Embedded OpenType Fonts (EOT)</a:t>
                      </a:r>
                    </a:p>
                  </a:txBody>
                  <a:tcPr marL="76200" marR="76200" marT="76200" marB="76200"/>
                </a:tc>
                <a:tc>
                  <a:txBody>
                    <a:bodyPr/>
                    <a:lstStyle/>
                    <a:p>
                      <a:pPr fontAlgn="t"/>
                      <a:r>
                        <a:rPr lang="en-US" dirty="0">
                          <a:effectLst/>
                        </a:rPr>
                        <a:t>EOT is used to develop the web pages and it has embedded in webpages so no need to allow 3rd party fonts</a:t>
                      </a:r>
                    </a:p>
                  </a:txBody>
                  <a:tcPr marL="76200" marR="76200" marT="76200" marB="76200"/>
                </a:tc>
                <a:extLst>
                  <a:ext uri="{0D108BD9-81ED-4DB2-BD59-A6C34878D82A}">
                    <a16:rowId xmlns:a16="http://schemas.microsoft.com/office/drawing/2014/main" val="3728241496"/>
                  </a:ext>
                </a:extLst>
              </a:tr>
            </a:tbl>
          </a:graphicData>
        </a:graphic>
      </p:graphicFrame>
    </p:spTree>
    <p:extLst>
      <p:ext uri="{BB962C8B-B14F-4D97-AF65-F5344CB8AC3E}">
        <p14:creationId xmlns:p14="http://schemas.microsoft.com/office/powerpoint/2010/main" val="422376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8E6B-1645-4819-84B4-65C29DF1F74F}"/>
              </a:ext>
            </a:extLst>
          </p:cNvPr>
          <p:cNvSpPr>
            <a:spLocks noGrp="1"/>
          </p:cNvSpPr>
          <p:nvPr>
            <p:ph type="title"/>
          </p:nvPr>
        </p:nvSpPr>
        <p:spPr>
          <a:xfrm>
            <a:off x="304801" y="365760"/>
            <a:ext cx="11125199" cy="563881"/>
          </a:xfrm>
        </p:spPr>
        <p:txBody>
          <a:bodyPr/>
          <a:lstStyle/>
          <a:p>
            <a:r>
              <a:rPr lang="en-US" dirty="0"/>
              <a:t>Web Fonts</a:t>
            </a:r>
          </a:p>
        </p:txBody>
      </p:sp>
      <p:sp>
        <p:nvSpPr>
          <p:cNvPr id="4" name="Slide Number Placeholder 3">
            <a:extLst>
              <a:ext uri="{FF2B5EF4-FFF2-40B4-BE49-F238E27FC236}">
                <a16:creationId xmlns:a16="http://schemas.microsoft.com/office/drawing/2014/main" id="{23E95984-DCCA-4986-A277-DEFEB4C6C25E}"/>
              </a:ext>
            </a:extLst>
          </p:cNvPr>
          <p:cNvSpPr>
            <a:spLocks noGrp="1"/>
          </p:cNvSpPr>
          <p:nvPr>
            <p:ph type="sldNum" sz="quarter" idx="12"/>
          </p:nvPr>
        </p:nvSpPr>
        <p:spPr/>
        <p:txBody>
          <a:bodyPr/>
          <a:lstStyle/>
          <a:p>
            <a:fld id="{C51EAA63-D034-42AE-91FA-B13B9518C7BE}" type="slidenum">
              <a:rPr lang="en-US" smtClean="0"/>
              <a:pPr/>
              <a:t>161</a:t>
            </a:fld>
            <a:endParaRPr lang="en-US" dirty="0"/>
          </a:p>
        </p:txBody>
      </p:sp>
      <p:sp>
        <p:nvSpPr>
          <p:cNvPr id="5" name="TextBox 4">
            <a:extLst>
              <a:ext uri="{FF2B5EF4-FFF2-40B4-BE49-F238E27FC236}">
                <a16:creationId xmlns:a16="http://schemas.microsoft.com/office/drawing/2014/main" id="{AC125DD0-FBCE-4273-B823-6F013172A0AC}"/>
              </a:ext>
            </a:extLst>
          </p:cNvPr>
          <p:cNvSpPr txBox="1"/>
          <p:nvPr/>
        </p:nvSpPr>
        <p:spPr>
          <a:xfrm>
            <a:off x="609600" y="1188720"/>
            <a:ext cx="914400" cy="914400"/>
          </a:xfrm>
          <a:prstGeom prst="rect">
            <a:avLst/>
          </a:prstGeom>
          <a:noFill/>
        </p:spPr>
        <p:txBody>
          <a:bodyPr wrap="none" lIns="0" tIns="0" rIns="0" bIns="0" rtlCol="0">
            <a:noAutofit/>
          </a:bodyPr>
          <a:lstStyle/>
          <a:p>
            <a:pPr>
              <a:lnSpc>
                <a:spcPct val="90000"/>
              </a:lnSpc>
            </a:pPr>
            <a:r>
              <a:rPr lang="en-US" dirty="0"/>
              <a:t>&lt;html&gt;</a:t>
            </a:r>
          </a:p>
          <a:p>
            <a:pPr>
              <a:lnSpc>
                <a:spcPct val="90000"/>
              </a:lnSpc>
            </a:pPr>
            <a:r>
              <a:rPr lang="en-US" dirty="0"/>
              <a:t>   &lt;head&gt;</a:t>
            </a:r>
          </a:p>
          <a:p>
            <a:pPr>
              <a:lnSpc>
                <a:spcPct val="90000"/>
              </a:lnSpc>
            </a:pPr>
            <a:r>
              <a:rPr lang="en-US" dirty="0"/>
              <a:t>      &lt;style&gt;</a:t>
            </a:r>
          </a:p>
          <a:p>
            <a:pPr>
              <a:lnSpc>
                <a:spcPct val="90000"/>
              </a:lnSpc>
            </a:pPr>
            <a:r>
              <a:rPr lang="en-US" dirty="0"/>
              <a:t>         @font-face {</a:t>
            </a:r>
          </a:p>
          <a:p>
            <a:pPr>
              <a:lnSpc>
                <a:spcPct val="90000"/>
              </a:lnSpc>
            </a:pPr>
            <a:r>
              <a:rPr lang="en-US" dirty="0"/>
              <a:t>            font-family: </a:t>
            </a:r>
            <a:r>
              <a:rPr lang="en-US" dirty="0" err="1"/>
              <a:t>myFirstFont</a:t>
            </a:r>
            <a:r>
              <a:rPr lang="en-US" dirty="0"/>
              <a:t>;</a:t>
            </a:r>
          </a:p>
          <a:p>
            <a:pPr>
              <a:lnSpc>
                <a:spcPct val="90000"/>
              </a:lnSpc>
            </a:pPr>
            <a:r>
              <a:rPr lang="en-US" dirty="0"/>
              <a:t>            </a:t>
            </a:r>
            <a:r>
              <a:rPr lang="en-US" dirty="0" err="1"/>
              <a:t>src</a:t>
            </a:r>
            <a:r>
              <a:rPr lang="en-US" dirty="0"/>
              <a:t>: </a:t>
            </a:r>
            <a:r>
              <a:rPr lang="en-US" dirty="0" err="1"/>
              <a:t>url</a:t>
            </a:r>
            <a:r>
              <a:rPr lang="en-US" dirty="0"/>
              <a:t>(/</a:t>
            </a:r>
            <a:r>
              <a:rPr lang="en-US" dirty="0" err="1"/>
              <a:t>css</a:t>
            </a:r>
            <a:r>
              <a:rPr lang="en-US" dirty="0"/>
              <a:t>/font/</a:t>
            </a:r>
            <a:r>
              <a:rPr lang="en-US" dirty="0" err="1"/>
              <a:t>SansationLight.woff</a:t>
            </a:r>
            <a:r>
              <a:rPr lang="en-US" dirty="0"/>
              <a:t>);</a:t>
            </a:r>
          </a:p>
          <a:p>
            <a:pPr>
              <a:lnSpc>
                <a:spcPct val="90000"/>
              </a:lnSpc>
            </a:pPr>
            <a:r>
              <a:rPr lang="en-US" dirty="0"/>
              <a:t>         }</a:t>
            </a:r>
          </a:p>
          <a:p>
            <a:pPr>
              <a:lnSpc>
                <a:spcPct val="90000"/>
              </a:lnSpc>
            </a:pPr>
            <a:r>
              <a:rPr lang="en-US" dirty="0"/>
              <a:t>         div {</a:t>
            </a:r>
          </a:p>
          <a:p>
            <a:pPr>
              <a:lnSpc>
                <a:spcPct val="90000"/>
              </a:lnSpc>
            </a:pPr>
            <a:r>
              <a:rPr lang="en-US" dirty="0"/>
              <a:t>            font-family: </a:t>
            </a:r>
            <a:r>
              <a:rPr lang="en-US" dirty="0" err="1"/>
              <a:t>myFirstFont</a:t>
            </a:r>
            <a:r>
              <a:rPr lang="en-US" dirty="0"/>
              <a:t>;</a:t>
            </a:r>
          </a:p>
          <a:p>
            <a:pPr>
              <a:lnSpc>
                <a:spcPct val="90000"/>
              </a:lnSpc>
            </a:pPr>
            <a:r>
              <a:rPr lang="en-US" dirty="0"/>
              <a:t>         }</a:t>
            </a:r>
          </a:p>
          <a:p>
            <a:pPr>
              <a:lnSpc>
                <a:spcPct val="90000"/>
              </a:lnSpc>
            </a:pPr>
            <a:r>
              <a:rPr lang="en-US" dirty="0"/>
              <a:t>      &lt;/Style&gt;</a:t>
            </a:r>
          </a:p>
          <a:p>
            <a:pPr>
              <a:lnSpc>
                <a:spcPct val="90000"/>
              </a:lnSpc>
            </a:pPr>
            <a:r>
              <a:rPr lang="en-US" dirty="0"/>
              <a:t>   &lt;/head&gt;</a:t>
            </a:r>
          </a:p>
          <a:p>
            <a:pPr>
              <a:lnSpc>
                <a:spcPct val="90000"/>
              </a:lnSpc>
            </a:pPr>
            <a:r>
              <a:rPr lang="en-US" dirty="0"/>
              <a:t>   &lt;body&gt;</a:t>
            </a:r>
          </a:p>
          <a:p>
            <a:pPr>
              <a:lnSpc>
                <a:spcPct val="90000"/>
              </a:lnSpc>
            </a:pPr>
            <a:r>
              <a:rPr lang="en-US" dirty="0"/>
              <a:t>      &lt;div&gt;This is the example of font face with CSS3.&lt;/div&gt;</a:t>
            </a:r>
          </a:p>
          <a:p>
            <a:pPr>
              <a:lnSpc>
                <a:spcPct val="90000"/>
              </a:lnSpc>
            </a:pPr>
            <a:r>
              <a:rPr lang="en-US" dirty="0"/>
              <a:t>       &lt;p&gt;&lt;b&gt;Original Text :&lt;/b&gt;This is the example of font face </a:t>
            </a:r>
          </a:p>
          <a:p>
            <a:pPr>
              <a:lnSpc>
                <a:spcPct val="90000"/>
              </a:lnSpc>
            </a:pPr>
            <a:r>
              <a:rPr lang="en-US" dirty="0"/>
              <a:t>             with CSS3.&lt;/p&gt;</a:t>
            </a:r>
          </a:p>
          <a:p>
            <a:pPr>
              <a:lnSpc>
                <a:spcPct val="90000"/>
              </a:lnSpc>
            </a:pPr>
            <a:r>
              <a:rPr lang="en-US" dirty="0"/>
              <a:t>   &lt;/body&gt;</a:t>
            </a:r>
          </a:p>
          <a:p>
            <a:pPr>
              <a:lnSpc>
                <a:spcPct val="90000"/>
              </a:lnSpc>
            </a:pPr>
            <a:r>
              <a:rPr lang="en-US" dirty="0"/>
              <a:t>&lt;/html&gt;</a:t>
            </a:r>
          </a:p>
        </p:txBody>
      </p:sp>
      <p:pic>
        <p:nvPicPr>
          <p:cNvPr id="7" name="Picture 6">
            <a:extLst>
              <a:ext uri="{FF2B5EF4-FFF2-40B4-BE49-F238E27FC236}">
                <a16:creationId xmlns:a16="http://schemas.microsoft.com/office/drawing/2014/main" id="{283A57AD-93AA-4BB1-96E4-2F9EADD5F219}"/>
              </a:ext>
            </a:extLst>
          </p:cNvPr>
          <p:cNvPicPr>
            <a:picLocks noChangeAspect="1"/>
          </p:cNvPicPr>
          <p:nvPr/>
        </p:nvPicPr>
        <p:blipFill>
          <a:blip r:embed="rId2"/>
          <a:stretch>
            <a:fillRect/>
          </a:stretch>
        </p:blipFill>
        <p:spPr>
          <a:xfrm>
            <a:off x="6908082" y="2468879"/>
            <a:ext cx="4521918" cy="731521"/>
          </a:xfrm>
          <a:prstGeom prst="rect">
            <a:avLst/>
          </a:prstGeom>
        </p:spPr>
      </p:pic>
      <p:sp>
        <p:nvSpPr>
          <p:cNvPr id="8" name="TextBox 7">
            <a:extLst>
              <a:ext uri="{FF2B5EF4-FFF2-40B4-BE49-F238E27FC236}">
                <a16:creationId xmlns:a16="http://schemas.microsoft.com/office/drawing/2014/main" id="{18BBA9C9-C747-4775-9756-46E1B465024E}"/>
              </a:ext>
            </a:extLst>
          </p:cNvPr>
          <p:cNvSpPr txBox="1"/>
          <p:nvPr/>
        </p:nvSpPr>
        <p:spPr>
          <a:xfrm>
            <a:off x="8107680" y="1920240"/>
            <a:ext cx="914400" cy="914400"/>
          </a:xfrm>
          <a:prstGeom prst="rect">
            <a:avLst/>
          </a:prstGeom>
          <a:noFill/>
        </p:spPr>
        <p:txBody>
          <a:bodyPr wrap="none" lIns="0" tIns="0" rIns="0" bIns="0" rtlCol="0">
            <a:noAutofit/>
          </a:bodyPr>
          <a:lstStyle/>
          <a:p>
            <a:pPr>
              <a:lnSpc>
                <a:spcPct val="90000"/>
              </a:lnSpc>
            </a:pPr>
            <a:r>
              <a:rPr lang="en-US" b="1" dirty="0"/>
              <a:t>Output:</a:t>
            </a:r>
          </a:p>
        </p:txBody>
      </p:sp>
      <p:cxnSp>
        <p:nvCxnSpPr>
          <p:cNvPr id="10" name="Straight Connector 9">
            <a:extLst>
              <a:ext uri="{FF2B5EF4-FFF2-40B4-BE49-F238E27FC236}">
                <a16:creationId xmlns:a16="http://schemas.microsoft.com/office/drawing/2014/main" id="{A095E864-4DB8-4C0E-8549-02045DDC6E65}"/>
              </a:ext>
            </a:extLst>
          </p:cNvPr>
          <p:cNvCxnSpPr/>
          <p:nvPr/>
        </p:nvCxnSpPr>
        <p:spPr>
          <a:xfrm>
            <a:off x="6659880" y="929641"/>
            <a:ext cx="0" cy="5013959"/>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38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10EA-07A6-4CC0-9EF2-123A312BEA6D}"/>
              </a:ext>
            </a:extLst>
          </p:cNvPr>
          <p:cNvSpPr>
            <a:spLocks noGrp="1"/>
          </p:cNvSpPr>
          <p:nvPr>
            <p:ph type="title"/>
          </p:nvPr>
        </p:nvSpPr>
        <p:spPr>
          <a:xfrm>
            <a:off x="187045" y="365461"/>
            <a:ext cx="11125199" cy="545893"/>
          </a:xfrm>
        </p:spPr>
        <p:txBody>
          <a:bodyPr/>
          <a:lstStyle/>
          <a:p>
            <a:r>
              <a:rPr lang="en-US" dirty="0"/>
              <a:t>Web Fonts</a:t>
            </a:r>
          </a:p>
        </p:txBody>
      </p:sp>
      <p:sp>
        <p:nvSpPr>
          <p:cNvPr id="3" name="Content Placeholder 2">
            <a:extLst>
              <a:ext uri="{FF2B5EF4-FFF2-40B4-BE49-F238E27FC236}">
                <a16:creationId xmlns:a16="http://schemas.microsoft.com/office/drawing/2014/main" id="{18C2A50C-179D-4161-83B0-D79B38265206}"/>
              </a:ext>
            </a:extLst>
          </p:cNvPr>
          <p:cNvSpPr>
            <a:spLocks noGrp="1"/>
          </p:cNvSpPr>
          <p:nvPr>
            <p:ph idx="1"/>
          </p:nvPr>
        </p:nvSpPr>
        <p:spPr>
          <a:xfrm>
            <a:off x="621098" y="1164237"/>
            <a:ext cx="11126522" cy="4419600"/>
          </a:xfrm>
        </p:spPr>
        <p:txBody>
          <a:bodyPr/>
          <a:lstStyle/>
          <a:p>
            <a:pPr marL="0" indent="0">
              <a:buNone/>
            </a:pPr>
            <a:r>
              <a:rPr lang="en-US" dirty="0"/>
              <a:t>Fonts description</a:t>
            </a:r>
          </a:p>
          <a:p>
            <a:pPr marL="0" indent="0">
              <a:buNone/>
            </a:pPr>
            <a:endParaRPr lang="en-US" dirty="0"/>
          </a:p>
        </p:txBody>
      </p:sp>
      <p:sp>
        <p:nvSpPr>
          <p:cNvPr id="4" name="Slide Number Placeholder 3">
            <a:extLst>
              <a:ext uri="{FF2B5EF4-FFF2-40B4-BE49-F238E27FC236}">
                <a16:creationId xmlns:a16="http://schemas.microsoft.com/office/drawing/2014/main" id="{EA925D03-FFB6-46F6-B356-1532D57C8987}"/>
              </a:ext>
            </a:extLst>
          </p:cNvPr>
          <p:cNvSpPr>
            <a:spLocks noGrp="1"/>
          </p:cNvSpPr>
          <p:nvPr>
            <p:ph type="sldNum" sz="quarter" idx="12"/>
          </p:nvPr>
        </p:nvSpPr>
        <p:spPr/>
        <p:txBody>
          <a:bodyPr/>
          <a:lstStyle/>
          <a:p>
            <a:fld id="{C51EAA63-D034-42AE-91FA-B13B9518C7BE}" type="slidenum">
              <a:rPr lang="en-US" smtClean="0"/>
              <a:pPr/>
              <a:t>162</a:t>
            </a:fld>
            <a:endParaRPr lang="en-US" dirty="0"/>
          </a:p>
        </p:txBody>
      </p:sp>
      <p:graphicFrame>
        <p:nvGraphicFramePr>
          <p:cNvPr id="5" name="Table 4">
            <a:extLst>
              <a:ext uri="{FF2B5EF4-FFF2-40B4-BE49-F238E27FC236}">
                <a16:creationId xmlns:a16="http://schemas.microsoft.com/office/drawing/2014/main" id="{BF20F684-DEE5-4525-A90D-3DA98AEA69DC}"/>
              </a:ext>
            </a:extLst>
          </p:cNvPr>
          <p:cNvGraphicFramePr>
            <a:graphicFrameLocks noGrp="1"/>
          </p:cNvGraphicFramePr>
          <p:nvPr>
            <p:extLst/>
          </p:nvPr>
        </p:nvGraphicFramePr>
        <p:xfrm>
          <a:off x="1686702" y="2048157"/>
          <a:ext cx="8125884" cy="2651760"/>
        </p:xfrm>
        <a:graphic>
          <a:graphicData uri="http://schemas.openxmlformats.org/drawingml/2006/table">
            <a:tbl>
              <a:tblPr firstRow="1" bandRow="1">
                <a:tableStyleId>{16D9F66E-5EB9-4882-86FB-DCBF35E3C3E4}</a:tableStyleId>
              </a:tblPr>
              <a:tblGrid>
                <a:gridCol w="2315676">
                  <a:extLst>
                    <a:ext uri="{9D8B030D-6E8A-4147-A177-3AD203B41FA5}">
                      <a16:colId xmlns:a16="http://schemas.microsoft.com/office/drawing/2014/main" val="1721494432"/>
                    </a:ext>
                  </a:extLst>
                </a:gridCol>
                <a:gridCol w="5810208">
                  <a:extLst>
                    <a:ext uri="{9D8B030D-6E8A-4147-A177-3AD203B41FA5}">
                      <a16:colId xmlns:a16="http://schemas.microsoft.com/office/drawing/2014/main" val="2642934056"/>
                    </a:ext>
                  </a:extLst>
                </a:gridCol>
              </a:tblGrid>
              <a:tr h="370840">
                <a:tc>
                  <a:txBody>
                    <a:bodyPr/>
                    <a:lstStyle/>
                    <a:p>
                      <a:pPr algn="l" fontAlgn="t"/>
                      <a:r>
                        <a:rPr lang="en-US" dirty="0">
                          <a:effectLst/>
                        </a:rPr>
                        <a:t>Values</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4270915992"/>
                  </a:ext>
                </a:extLst>
              </a:tr>
              <a:tr h="370840">
                <a:tc>
                  <a:txBody>
                    <a:bodyPr/>
                    <a:lstStyle/>
                    <a:p>
                      <a:pPr fontAlgn="t"/>
                      <a:r>
                        <a:rPr lang="en-US">
                          <a:effectLst/>
                        </a:rPr>
                        <a:t>font-family</a:t>
                      </a:r>
                    </a:p>
                  </a:txBody>
                  <a:tcPr marL="76200" marR="76200" marT="76200" marB="76200"/>
                </a:tc>
                <a:tc>
                  <a:txBody>
                    <a:bodyPr/>
                    <a:lstStyle/>
                    <a:p>
                      <a:pPr fontAlgn="t"/>
                      <a:r>
                        <a:rPr lang="en-US">
                          <a:effectLst/>
                        </a:rPr>
                        <a:t>Used to defines the name of font</a:t>
                      </a:r>
                    </a:p>
                  </a:txBody>
                  <a:tcPr marL="76200" marR="76200" marT="76200" marB="76200"/>
                </a:tc>
                <a:extLst>
                  <a:ext uri="{0D108BD9-81ED-4DB2-BD59-A6C34878D82A}">
                    <a16:rowId xmlns:a16="http://schemas.microsoft.com/office/drawing/2014/main" val="481824258"/>
                  </a:ext>
                </a:extLst>
              </a:tr>
              <a:tr h="370840">
                <a:tc>
                  <a:txBody>
                    <a:bodyPr/>
                    <a:lstStyle/>
                    <a:p>
                      <a:pPr fontAlgn="t"/>
                      <a:r>
                        <a:rPr lang="en-US">
                          <a:effectLst/>
                        </a:rPr>
                        <a:t>src</a:t>
                      </a:r>
                    </a:p>
                  </a:txBody>
                  <a:tcPr marL="76200" marR="76200" marT="76200" marB="76200"/>
                </a:tc>
                <a:tc>
                  <a:txBody>
                    <a:bodyPr/>
                    <a:lstStyle/>
                    <a:p>
                      <a:pPr fontAlgn="t"/>
                      <a:r>
                        <a:rPr lang="en-US">
                          <a:effectLst/>
                        </a:rPr>
                        <a:t>Used to defines the URL</a:t>
                      </a:r>
                    </a:p>
                  </a:txBody>
                  <a:tcPr marL="76200" marR="76200" marT="76200" marB="76200"/>
                </a:tc>
                <a:extLst>
                  <a:ext uri="{0D108BD9-81ED-4DB2-BD59-A6C34878D82A}">
                    <a16:rowId xmlns:a16="http://schemas.microsoft.com/office/drawing/2014/main" val="887966129"/>
                  </a:ext>
                </a:extLst>
              </a:tr>
              <a:tr h="370840">
                <a:tc>
                  <a:txBody>
                    <a:bodyPr/>
                    <a:lstStyle/>
                    <a:p>
                      <a:pPr fontAlgn="t"/>
                      <a:r>
                        <a:rPr lang="en-US">
                          <a:effectLst/>
                        </a:rPr>
                        <a:t>font-stretch</a:t>
                      </a:r>
                    </a:p>
                  </a:txBody>
                  <a:tcPr marL="76200" marR="76200" marT="76200" marB="76200"/>
                </a:tc>
                <a:tc>
                  <a:txBody>
                    <a:bodyPr/>
                    <a:lstStyle/>
                    <a:p>
                      <a:pPr fontAlgn="t"/>
                      <a:r>
                        <a:rPr lang="en-US">
                          <a:effectLst/>
                        </a:rPr>
                        <a:t>Used to find, how font should be stretched</a:t>
                      </a:r>
                    </a:p>
                  </a:txBody>
                  <a:tcPr marL="76200" marR="76200" marT="76200" marB="76200"/>
                </a:tc>
                <a:extLst>
                  <a:ext uri="{0D108BD9-81ED-4DB2-BD59-A6C34878D82A}">
                    <a16:rowId xmlns:a16="http://schemas.microsoft.com/office/drawing/2014/main" val="3710157669"/>
                  </a:ext>
                </a:extLst>
              </a:tr>
              <a:tr h="370840">
                <a:tc>
                  <a:txBody>
                    <a:bodyPr/>
                    <a:lstStyle/>
                    <a:p>
                      <a:pPr fontAlgn="t"/>
                      <a:r>
                        <a:rPr lang="en-US">
                          <a:effectLst/>
                        </a:rPr>
                        <a:t>font-style</a:t>
                      </a:r>
                    </a:p>
                  </a:txBody>
                  <a:tcPr marL="76200" marR="76200" marT="76200" marB="76200"/>
                </a:tc>
                <a:tc>
                  <a:txBody>
                    <a:bodyPr/>
                    <a:lstStyle/>
                    <a:p>
                      <a:pPr fontAlgn="t"/>
                      <a:r>
                        <a:rPr lang="en-US">
                          <a:effectLst/>
                        </a:rPr>
                        <a:t>Used to defines the fonts style</a:t>
                      </a:r>
                    </a:p>
                  </a:txBody>
                  <a:tcPr marL="76200" marR="76200" marT="76200" marB="76200"/>
                </a:tc>
                <a:extLst>
                  <a:ext uri="{0D108BD9-81ED-4DB2-BD59-A6C34878D82A}">
                    <a16:rowId xmlns:a16="http://schemas.microsoft.com/office/drawing/2014/main" val="264521450"/>
                  </a:ext>
                </a:extLst>
              </a:tr>
              <a:tr h="370840">
                <a:tc>
                  <a:txBody>
                    <a:bodyPr/>
                    <a:lstStyle/>
                    <a:p>
                      <a:pPr fontAlgn="t"/>
                      <a:r>
                        <a:rPr lang="en-US">
                          <a:effectLst/>
                        </a:rPr>
                        <a:t>font-weight</a:t>
                      </a:r>
                    </a:p>
                  </a:txBody>
                  <a:tcPr marL="76200" marR="76200" marT="76200" marB="76200"/>
                </a:tc>
                <a:tc>
                  <a:txBody>
                    <a:bodyPr/>
                    <a:lstStyle/>
                    <a:p>
                      <a:pPr fontAlgn="t"/>
                      <a:r>
                        <a:rPr lang="en-US" dirty="0">
                          <a:effectLst/>
                        </a:rPr>
                        <a:t>Used to defines the font weight(boldness)</a:t>
                      </a:r>
                    </a:p>
                  </a:txBody>
                  <a:tcPr marL="76200" marR="76200" marT="76200" marB="76200"/>
                </a:tc>
                <a:extLst>
                  <a:ext uri="{0D108BD9-81ED-4DB2-BD59-A6C34878D82A}">
                    <a16:rowId xmlns:a16="http://schemas.microsoft.com/office/drawing/2014/main" val="4220659681"/>
                  </a:ext>
                </a:extLst>
              </a:tr>
            </a:tbl>
          </a:graphicData>
        </a:graphic>
      </p:graphicFrame>
    </p:spTree>
    <p:extLst>
      <p:ext uri="{BB962C8B-B14F-4D97-AF65-F5344CB8AC3E}">
        <p14:creationId xmlns:p14="http://schemas.microsoft.com/office/powerpoint/2010/main" val="287530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93B3-E0D4-4ACF-965E-A49C6E566282}"/>
              </a:ext>
            </a:extLst>
          </p:cNvPr>
          <p:cNvSpPr>
            <a:spLocks noGrp="1"/>
          </p:cNvSpPr>
          <p:nvPr>
            <p:ph type="title"/>
          </p:nvPr>
        </p:nvSpPr>
        <p:spPr>
          <a:xfrm>
            <a:off x="232014" y="395442"/>
            <a:ext cx="11125199" cy="515912"/>
          </a:xfrm>
        </p:spPr>
        <p:txBody>
          <a:bodyPr/>
          <a:lstStyle/>
          <a:p>
            <a:r>
              <a:rPr lang="en-US" dirty="0"/>
              <a:t>2D-Transforms</a:t>
            </a:r>
          </a:p>
        </p:txBody>
      </p:sp>
      <p:sp>
        <p:nvSpPr>
          <p:cNvPr id="3" name="Content Placeholder 2">
            <a:extLst>
              <a:ext uri="{FF2B5EF4-FFF2-40B4-BE49-F238E27FC236}">
                <a16:creationId xmlns:a16="http://schemas.microsoft.com/office/drawing/2014/main" id="{A5349B42-626C-4FDD-BD4B-CCCD5E98DC0E}"/>
              </a:ext>
            </a:extLst>
          </p:cNvPr>
          <p:cNvSpPr>
            <a:spLocks noGrp="1"/>
          </p:cNvSpPr>
          <p:nvPr>
            <p:ph idx="1"/>
          </p:nvPr>
        </p:nvSpPr>
        <p:spPr>
          <a:xfrm>
            <a:off x="636088" y="911354"/>
            <a:ext cx="11126522" cy="4419600"/>
          </a:xfrm>
        </p:spPr>
        <p:txBody>
          <a:bodyPr/>
          <a:lstStyle/>
          <a:p>
            <a:pPr marL="0" indent="0">
              <a:buNone/>
            </a:pPr>
            <a:r>
              <a:rPr lang="en-US" sz="2400" dirty="0"/>
              <a:t>2D transforms are used to re-change the element structure as translate, rotate, scale, and skew. The following table has contained common values which are used in 2D transforms</a:t>
            </a:r>
          </a:p>
          <a:p>
            <a:pPr marL="0" indent="0">
              <a:buNone/>
            </a:pPr>
            <a:endParaRPr lang="en-US" dirty="0"/>
          </a:p>
        </p:txBody>
      </p:sp>
      <p:sp>
        <p:nvSpPr>
          <p:cNvPr id="4" name="Slide Number Placeholder 3">
            <a:extLst>
              <a:ext uri="{FF2B5EF4-FFF2-40B4-BE49-F238E27FC236}">
                <a16:creationId xmlns:a16="http://schemas.microsoft.com/office/drawing/2014/main" id="{26CE814D-D7D4-466E-82C4-CF28CB98985C}"/>
              </a:ext>
            </a:extLst>
          </p:cNvPr>
          <p:cNvSpPr>
            <a:spLocks noGrp="1"/>
          </p:cNvSpPr>
          <p:nvPr>
            <p:ph type="sldNum" sz="quarter" idx="12"/>
          </p:nvPr>
        </p:nvSpPr>
        <p:spPr/>
        <p:txBody>
          <a:bodyPr/>
          <a:lstStyle/>
          <a:p>
            <a:fld id="{C51EAA63-D034-42AE-91FA-B13B9518C7BE}" type="slidenum">
              <a:rPr lang="en-US" smtClean="0"/>
              <a:pPr/>
              <a:t>163</a:t>
            </a:fld>
            <a:endParaRPr lang="en-US" dirty="0"/>
          </a:p>
        </p:txBody>
      </p:sp>
      <p:graphicFrame>
        <p:nvGraphicFramePr>
          <p:cNvPr id="6" name="Table 5">
            <a:extLst>
              <a:ext uri="{FF2B5EF4-FFF2-40B4-BE49-F238E27FC236}">
                <a16:creationId xmlns:a16="http://schemas.microsoft.com/office/drawing/2014/main" id="{BDB075D1-E06B-441B-B7B2-C122AF8E564F}"/>
              </a:ext>
            </a:extLst>
          </p:cNvPr>
          <p:cNvGraphicFramePr>
            <a:graphicFrameLocks noGrp="1"/>
          </p:cNvGraphicFramePr>
          <p:nvPr>
            <p:extLst/>
          </p:nvPr>
        </p:nvGraphicFramePr>
        <p:xfrm>
          <a:off x="1693889" y="1664708"/>
          <a:ext cx="8585023" cy="4693920"/>
        </p:xfrm>
        <a:graphic>
          <a:graphicData uri="http://schemas.openxmlformats.org/drawingml/2006/table">
            <a:tbl>
              <a:tblPr firstRow="1" bandRow="1">
                <a:tableStyleId>{16D9F66E-5EB9-4882-86FB-DCBF35E3C3E4}</a:tableStyleId>
              </a:tblPr>
              <a:tblGrid>
                <a:gridCol w="2071482">
                  <a:extLst>
                    <a:ext uri="{9D8B030D-6E8A-4147-A177-3AD203B41FA5}">
                      <a16:colId xmlns:a16="http://schemas.microsoft.com/office/drawing/2014/main" val="721906432"/>
                    </a:ext>
                  </a:extLst>
                </a:gridCol>
                <a:gridCol w="6513541">
                  <a:extLst>
                    <a:ext uri="{9D8B030D-6E8A-4147-A177-3AD203B41FA5}">
                      <a16:colId xmlns:a16="http://schemas.microsoft.com/office/drawing/2014/main" val="853982087"/>
                    </a:ext>
                  </a:extLst>
                </a:gridCol>
              </a:tblGrid>
              <a:tr h="293063">
                <a:tc>
                  <a:txBody>
                    <a:bodyPr/>
                    <a:lstStyle/>
                    <a:p>
                      <a:pPr algn="l" fontAlgn="t"/>
                      <a:r>
                        <a:rPr lang="en-US" sz="1800" dirty="0">
                          <a:effectLst/>
                        </a:rPr>
                        <a:t>Values</a:t>
                      </a:r>
                    </a:p>
                  </a:txBody>
                  <a:tcPr marL="76200" marR="76200" marT="76200" marB="76200"/>
                </a:tc>
                <a:tc>
                  <a:txBody>
                    <a:bodyPr/>
                    <a:lstStyle/>
                    <a:p>
                      <a:pPr algn="l" fontAlgn="t"/>
                      <a:r>
                        <a:rPr lang="en-US" sz="1800" dirty="0">
                          <a:effectLst/>
                        </a:rPr>
                        <a:t>Description</a:t>
                      </a:r>
                    </a:p>
                  </a:txBody>
                  <a:tcPr marL="76200" marR="76200" marT="76200" marB="76200"/>
                </a:tc>
                <a:extLst>
                  <a:ext uri="{0D108BD9-81ED-4DB2-BD59-A6C34878D82A}">
                    <a16:rowId xmlns:a16="http://schemas.microsoft.com/office/drawing/2014/main" val="705138880"/>
                  </a:ext>
                </a:extLst>
              </a:tr>
              <a:tr h="293063">
                <a:tc>
                  <a:txBody>
                    <a:bodyPr/>
                    <a:lstStyle/>
                    <a:p>
                      <a:pPr fontAlgn="t"/>
                      <a:r>
                        <a:rPr lang="pt-BR" sz="1800" dirty="0">
                          <a:effectLst/>
                        </a:rPr>
                        <a:t>matrix(n,n,n,n,n,n)</a:t>
                      </a:r>
                    </a:p>
                  </a:txBody>
                  <a:tcPr marL="76200" marR="76200" marT="76200" marB="76200"/>
                </a:tc>
                <a:tc>
                  <a:txBody>
                    <a:bodyPr/>
                    <a:lstStyle/>
                    <a:p>
                      <a:pPr fontAlgn="t"/>
                      <a:r>
                        <a:rPr lang="en-US" sz="1800">
                          <a:effectLst/>
                        </a:rPr>
                        <a:t>Used to defines matrix transforms with six values</a:t>
                      </a:r>
                    </a:p>
                  </a:txBody>
                  <a:tcPr marL="76200" marR="76200" marT="76200" marB="76200"/>
                </a:tc>
                <a:extLst>
                  <a:ext uri="{0D108BD9-81ED-4DB2-BD59-A6C34878D82A}">
                    <a16:rowId xmlns:a16="http://schemas.microsoft.com/office/drawing/2014/main" val="1016628341"/>
                  </a:ext>
                </a:extLst>
              </a:tr>
              <a:tr h="293063">
                <a:tc>
                  <a:txBody>
                    <a:bodyPr/>
                    <a:lstStyle/>
                    <a:p>
                      <a:pPr fontAlgn="t"/>
                      <a:r>
                        <a:rPr lang="en-US" sz="1800">
                          <a:effectLst/>
                        </a:rPr>
                        <a:t>translate(x,y)</a:t>
                      </a:r>
                    </a:p>
                  </a:txBody>
                  <a:tcPr marL="76200" marR="76200" marT="76200" marB="76200"/>
                </a:tc>
                <a:tc>
                  <a:txBody>
                    <a:bodyPr/>
                    <a:lstStyle/>
                    <a:p>
                      <a:pPr fontAlgn="t"/>
                      <a:r>
                        <a:rPr lang="en-US" sz="1800" dirty="0">
                          <a:effectLst/>
                        </a:rPr>
                        <a:t>Used to transforms the element along with x-axis and y-axis</a:t>
                      </a:r>
                    </a:p>
                  </a:txBody>
                  <a:tcPr marL="76200" marR="76200" marT="76200" marB="76200"/>
                </a:tc>
                <a:extLst>
                  <a:ext uri="{0D108BD9-81ED-4DB2-BD59-A6C34878D82A}">
                    <a16:rowId xmlns:a16="http://schemas.microsoft.com/office/drawing/2014/main" val="1025043242"/>
                  </a:ext>
                </a:extLst>
              </a:tr>
              <a:tr h="293063">
                <a:tc>
                  <a:txBody>
                    <a:bodyPr/>
                    <a:lstStyle/>
                    <a:p>
                      <a:pPr fontAlgn="t"/>
                      <a:r>
                        <a:rPr lang="en-US" sz="1800" dirty="0" err="1">
                          <a:effectLst/>
                        </a:rPr>
                        <a:t>translateX</a:t>
                      </a:r>
                      <a:r>
                        <a:rPr lang="en-US" sz="1800" dirty="0">
                          <a:effectLst/>
                        </a:rPr>
                        <a:t>(n)</a:t>
                      </a:r>
                    </a:p>
                  </a:txBody>
                  <a:tcPr marL="76200" marR="76200" marT="76200" marB="76200"/>
                </a:tc>
                <a:tc>
                  <a:txBody>
                    <a:bodyPr/>
                    <a:lstStyle/>
                    <a:p>
                      <a:pPr fontAlgn="t"/>
                      <a:r>
                        <a:rPr lang="en-US" sz="1800" dirty="0">
                          <a:effectLst/>
                        </a:rPr>
                        <a:t>Used to transforms the element along with x-axis</a:t>
                      </a:r>
                    </a:p>
                  </a:txBody>
                  <a:tcPr marL="76200" marR="76200" marT="76200" marB="76200"/>
                </a:tc>
                <a:extLst>
                  <a:ext uri="{0D108BD9-81ED-4DB2-BD59-A6C34878D82A}">
                    <a16:rowId xmlns:a16="http://schemas.microsoft.com/office/drawing/2014/main" val="2555728214"/>
                  </a:ext>
                </a:extLst>
              </a:tr>
              <a:tr h="293063">
                <a:tc>
                  <a:txBody>
                    <a:bodyPr/>
                    <a:lstStyle/>
                    <a:p>
                      <a:pPr fontAlgn="t"/>
                      <a:r>
                        <a:rPr lang="en-US" sz="1800">
                          <a:effectLst/>
                        </a:rPr>
                        <a:t>translateY(n)</a:t>
                      </a:r>
                    </a:p>
                  </a:txBody>
                  <a:tcPr marL="76200" marR="76200" marT="76200" marB="76200"/>
                </a:tc>
                <a:tc>
                  <a:txBody>
                    <a:bodyPr/>
                    <a:lstStyle/>
                    <a:p>
                      <a:pPr fontAlgn="t"/>
                      <a:r>
                        <a:rPr lang="en-US" sz="1800" dirty="0">
                          <a:effectLst/>
                        </a:rPr>
                        <a:t>Used to transforms the element along with y-axis</a:t>
                      </a:r>
                    </a:p>
                  </a:txBody>
                  <a:tcPr marL="76200" marR="76200" marT="76200" marB="76200"/>
                </a:tc>
                <a:extLst>
                  <a:ext uri="{0D108BD9-81ED-4DB2-BD59-A6C34878D82A}">
                    <a16:rowId xmlns:a16="http://schemas.microsoft.com/office/drawing/2014/main" val="1942914335"/>
                  </a:ext>
                </a:extLst>
              </a:tr>
              <a:tr h="293063">
                <a:tc>
                  <a:txBody>
                    <a:bodyPr/>
                    <a:lstStyle/>
                    <a:p>
                      <a:pPr fontAlgn="t"/>
                      <a:r>
                        <a:rPr lang="en-US" sz="1800">
                          <a:effectLst/>
                        </a:rPr>
                        <a:t>scale(x,y)</a:t>
                      </a:r>
                    </a:p>
                  </a:txBody>
                  <a:tcPr marL="76200" marR="76200" marT="76200" marB="76200"/>
                </a:tc>
                <a:tc>
                  <a:txBody>
                    <a:bodyPr/>
                    <a:lstStyle/>
                    <a:p>
                      <a:pPr fontAlgn="t"/>
                      <a:r>
                        <a:rPr lang="en-US" sz="1800" dirty="0">
                          <a:effectLst/>
                        </a:rPr>
                        <a:t>Used to change the width and height of element</a:t>
                      </a:r>
                    </a:p>
                  </a:txBody>
                  <a:tcPr marL="76200" marR="76200" marT="76200" marB="76200"/>
                </a:tc>
                <a:extLst>
                  <a:ext uri="{0D108BD9-81ED-4DB2-BD59-A6C34878D82A}">
                    <a16:rowId xmlns:a16="http://schemas.microsoft.com/office/drawing/2014/main" val="1604915962"/>
                  </a:ext>
                </a:extLst>
              </a:tr>
              <a:tr h="293063">
                <a:tc>
                  <a:txBody>
                    <a:bodyPr/>
                    <a:lstStyle/>
                    <a:p>
                      <a:pPr fontAlgn="t"/>
                      <a:r>
                        <a:rPr lang="en-US" sz="1800">
                          <a:effectLst/>
                        </a:rPr>
                        <a:t>scaleX(n)</a:t>
                      </a:r>
                    </a:p>
                  </a:txBody>
                  <a:tcPr marL="76200" marR="76200" marT="76200" marB="76200"/>
                </a:tc>
                <a:tc>
                  <a:txBody>
                    <a:bodyPr/>
                    <a:lstStyle/>
                    <a:p>
                      <a:pPr fontAlgn="t"/>
                      <a:r>
                        <a:rPr lang="en-US" sz="1800" dirty="0">
                          <a:effectLst/>
                        </a:rPr>
                        <a:t>Used to change the width of element</a:t>
                      </a:r>
                    </a:p>
                  </a:txBody>
                  <a:tcPr marL="76200" marR="76200" marT="76200" marB="76200"/>
                </a:tc>
                <a:extLst>
                  <a:ext uri="{0D108BD9-81ED-4DB2-BD59-A6C34878D82A}">
                    <a16:rowId xmlns:a16="http://schemas.microsoft.com/office/drawing/2014/main" val="2940703075"/>
                  </a:ext>
                </a:extLst>
              </a:tr>
              <a:tr h="293063">
                <a:tc>
                  <a:txBody>
                    <a:bodyPr/>
                    <a:lstStyle/>
                    <a:p>
                      <a:pPr fontAlgn="t"/>
                      <a:r>
                        <a:rPr lang="en-US" sz="1800">
                          <a:effectLst/>
                        </a:rPr>
                        <a:t>scaleY(n)</a:t>
                      </a:r>
                    </a:p>
                  </a:txBody>
                  <a:tcPr marL="76200" marR="76200" marT="76200" marB="76200"/>
                </a:tc>
                <a:tc>
                  <a:txBody>
                    <a:bodyPr/>
                    <a:lstStyle/>
                    <a:p>
                      <a:pPr fontAlgn="t"/>
                      <a:r>
                        <a:rPr lang="en-US" sz="1800" dirty="0">
                          <a:effectLst/>
                        </a:rPr>
                        <a:t>Used to change the height of element</a:t>
                      </a:r>
                    </a:p>
                  </a:txBody>
                  <a:tcPr marL="76200" marR="76200" marT="76200" marB="76200"/>
                </a:tc>
                <a:extLst>
                  <a:ext uri="{0D108BD9-81ED-4DB2-BD59-A6C34878D82A}">
                    <a16:rowId xmlns:a16="http://schemas.microsoft.com/office/drawing/2014/main" val="431805502"/>
                  </a:ext>
                </a:extLst>
              </a:tr>
              <a:tr h="293063">
                <a:tc>
                  <a:txBody>
                    <a:bodyPr/>
                    <a:lstStyle/>
                    <a:p>
                      <a:pPr fontAlgn="t"/>
                      <a:r>
                        <a:rPr lang="en-US" sz="1800">
                          <a:effectLst/>
                        </a:rPr>
                        <a:t>rotate(angle)</a:t>
                      </a:r>
                    </a:p>
                  </a:txBody>
                  <a:tcPr marL="76200" marR="76200" marT="76200" marB="76200"/>
                </a:tc>
                <a:tc>
                  <a:txBody>
                    <a:bodyPr/>
                    <a:lstStyle/>
                    <a:p>
                      <a:pPr fontAlgn="t"/>
                      <a:r>
                        <a:rPr lang="en-US" sz="1800" dirty="0">
                          <a:effectLst/>
                        </a:rPr>
                        <a:t>Used to rotate the element based on an angle</a:t>
                      </a:r>
                    </a:p>
                  </a:txBody>
                  <a:tcPr marL="76200" marR="76200" marT="76200" marB="76200"/>
                </a:tc>
                <a:extLst>
                  <a:ext uri="{0D108BD9-81ED-4DB2-BD59-A6C34878D82A}">
                    <a16:rowId xmlns:a16="http://schemas.microsoft.com/office/drawing/2014/main" val="3429481668"/>
                  </a:ext>
                </a:extLst>
              </a:tr>
              <a:tr h="293063">
                <a:tc>
                  <a:txBody>
                    <a:bodyPr/>
                    <a:lstStyle/>
                    <a:p>
                      <a:pPr fontAlgn="t"/>
                      <a:r>
                        <a:rPr lang="en-US" sz="1800">
                          <a:effectLst/>
                        </a:rPr>
                        <a:t>skewX(angle)</a:t>
                      </a:r>
                    </a:p>
                  </a:txBody>
                  <a:tcPr marL="76200" marR="76200" marT="76200" marB="76200"/>
                </a:tc>
                <a:tc>
                  <a:txBody>
                    <a:bodyPr/>
                    <a:lstStyle/>
                    <a:p>
                      <a:pPr fontAlgn="t"/>
                      <a:r>
                        <a:rPr lang="en-US" sz="1800" dirty="0">
                          <a:effectLst/>
                        </a:rPr>
                        <a:t>Used to defines skew transforms along with x axis</a:t>
                      </a:r>
                    </a:p>
                  </a:txBody>
                  <a:tcPr marL="76200" marR="76200" marT="76200" marB="76200"/>
                </a:tc>
                <a:extLst>
                  <a:ext uri="{0D108BD9-81ED-4DB2-BD59-A6C34878D82A}">
                    <a16:rowId xmlns:a16="http://schemas.microsoft.com/office/drawing/2014/main" val="1169216661"/>
                  </a:ext>
                </a:extLst>
              </a:tr>
              <a:tr h="293063">
                <a:tc>
                  <a:txBody>
                    <a:bodyPr/>
                    <a:lstStyle/>
                    <a:p>
                      <a:pPr fontAlgn="t"/>
                      <a:r>
                        <a:rPr lang="en-US" sz="1800">
                          <a:effectLst/>
                        </a:rPr>
                        <a:t>skewY(angle)</a:t>
                      </a:r>
                    </a:p>
                  </a:txBody>
                  <a:tcPr marL="76200" marR="76200" marT="76200" marB="76200"/>
                </a:tc>
                <a:tc>
                  <a:txBody>
                    <a:bodyPr/>
                    <a:lstStyle/>
                    <a:p>
                      <a:pPr fontAlgn="t"/>
                      <a:r>
                        <a:rPr lang="en-US" sz="1800" dirty="0">
                          <a:effectLst/>
                        </a:rPr>
                        <a:t>Used to defines skew transforms along with y axis</a:t>
                      </a:r>
                    </a:p>
                  </a:txBody>
                  <a:tcPr marL="76200" marR="76200" marT="76200" marB="76200"/>
                </a:tc>
                <a:extLst>
                  <a:ext uri="{0D108BD9-81ED-4DB2-BD59-A6C34878D82A}">
                    <a16:rowId xmlns:a16="http://schemas.microsoft.com/office/drawing/2014/main" val="740966931"/>
                  </a:ext>
                </a:extLst>
              </a:tr>
            </a:tbl>
          </a:graphicData>
        </a:graphic>
      </p:graphicFrame>
    </p:spTree>
    <p:extLst>
      <p:ext uri="{BB962C8B-B14F-4D97-AF65-F5344CB8AC3E}">
        <p14:creationId xmlns:p14="http://schemas.microsoft.com/office/powerpoint/2010/main" val="365520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A3458-3C75-4924-9C10-2DF1E76DECF4}"/>
              </a:ext>
            </a:extLst>
          </p:cNvPr>
          <p:cNvSpPr>
            <a:spLocks noGrp="1"/>
          </p:cNvSpPr>
          <p:nvPr>
            <p:ph type="title"/>
          </p:nvPr>
        </p:nvSpPr>
        <p:spPr>
          <a:xfrm>
            <a:off x="187045" y="284812"/>
            <a:ext cx="11125199" cy="575873"/>
          </a:xfrm>
        </p:spPr>
        <p:txBody>
          <a:bodyPr/>
          <a:lstStyle/>
          <a:p>
            <a:r>
              <a:rPr lang="en-US" dirty="0"/>
              <a:t>2D-Transforms</a:t>
            </a:r>
          </a:p>
        </p:txBody>
      </p:sp>
      <p:sp>
        <p:nvSpPr>
          <p:cNvPr id="4" name="Slide Number Placeholder 3">
            <a:extLst>
              <a:ext uri="{FF2B5EF4-FFF2-40B4-BE49-F238E27FC236}">
                <a16:creationId xmlns:a16="http://schemas.microsoft.com/office/drawing/2014/main" id="{9CEB896A-8D47-4177-ACD7-356DC9E086B9}"/>
              </a:ext>
            </a:extLst>
          </p:cNvPr>
          <p:cNvSpPr>
            <a:spLocks noGrp="1"/>
          </p:cNvSpPr>
          <p:nvPr>
            <p:ph type="sldNum" sz="quarter" idx="12"/>
          </p:nvPr>
        </p:nvSpPr>
        <p:spPr/>
        <p:txBody>
          <a:bodyPr/>
          <a:lstStyle/>
          <a:p>
            <a:fld id="{C51EAA63-D034-42AE-91FA-B13B9518C7BE}" type="slidenum">
              <a:rPr lang="en-US" smtClean="0"/>
              <a:pPr/>
              <a:t>164</a:t>
            </a:fld>
            <a:endParaRPr lang="en-US" dirty="0"/>
          </a:p>
        </p:txBody>
      </p:sp>
      <p:sp>
        <p:nvSpPr>
          <p:cNvPr id="5" name="TextBox 4">
            <a:extLst>
              <a:ext uri="{FF2B5EF4-FFF2-40B4-BE49-F238E27FC236}">
                <a16:creationId xmlns:a16="http://schemas.microsoft.com/office/drawing/2014/main" id="{A9ED6976-26AF-490F-8AAB-1C3C6D52C563}"/>
              </a:ext>
            </a:extLst>
          </p:cNvPr>
          <p:cNvSpPr txBox="1"/>
          <p:nvPr/>
        </p:nvSpPr>
        <p:spPr>
          <a:xfrm>
            <a:off x="486846" y="860685"/>
            <a:ext cx="6993245" cy="5420194"/>
          </a:xfrm>
          <a:prstGeom prst="rect">
            <a:avLst/>
          </a:prstGeom>
          <a:noFill/>
        </p:spPr>
        <p:txBody>
          <a:bodyPr wrap="none" lIns="0" tIns="0" rIns="0" bIns="0" rtlCol="0">
            <a:noAutofit/>
          </a:bodyPr>
          <a:lstStyle/>
          <a:p>
            <a:pPr>
              <a:lnSpc>
                <a:spcPct val="90000"/>
              </a:lnSpc>
            </a:pPr>
            <a:r>
              <a:rPr lang="en-US" dirty="0"/>
              <a:t>&lt;html&gt;</a:t>
            </a:r>
          </a:p>
          <a:p>
            <a:pPr>
              <a:lnSpc>
                <a:spcPct val="90000"/>
              </a:lnSpc>
            </a:pPr>
            <a:r>
              <a:rPr lang="en-US" dirty="0"/>
              <a:t>   &lt;head&gt; </a:t>
            </a:r>
          </a:p>
          <a:p>
            <a:pPr>
              <a:lnSpc>
                <a:spcPct val="90000"/>
              </a:lnSpc>
            </a:pPr>
            <a:r>
              <a:rPr lang="en-US" dirty="0"/>
              <a:t>      &lt;style&gt;</a:t>
            </a:r>
          </a:p>
          <a:p>
            <a:pPr>
              <a:lnSpc>
                <a:spcPct val="90000"/>
              </a:lnSpc>
            </a:pPr>
            <a:r>
              <a:rPr lang="en-US" dirty="0"/>
              <a:t>         div {</a:t>
            </a:r>
          </a:p>
          <a:p>
            <a:pPr>
              <a:lnSpc>
                <a:spcPct val="90000"/>
              </a:lnSpc>
            </a:pPr>
            <a:r>
              <a:rPr lang="en-US" dirty="0"/>
              <a:t>            width: 300px;</a:t>
            </a:r>
          </a:p>
          <a:p>
            <a:pPr>
              <a:lnSpc>
                <a:spcPct val="90000"/>
              </a:lnSpc>
            </a:pPr>
            <a:r>
              <a:rPr lang="en-US" dirty="0"/>
              <a:t>            height: 100px;</a:t>
            </a:r>
          </a:p>
          <a:p>
            <a:pPr>
              <a:lnSpc>
                <a:spcPct val="90000"/>
              </a:lnSpc>
            </a:pPr>
            <a:r>
              <a:rPr lang="en-US" dirty="0"/>
              <a:t>            background-color: pink;</a:t>
            </a:r>
          </a:p>
          <a:p>
            <a:pPr>
              <a:lnSpc>
                <a:spcPct val="90000"/>
              </a:lnSpc>
            </a:pPr>
            <a:r>
              <a:rPr lang="en-US" dirty="0"/>
              <a:t>            border: 1px solid black;         }</a:t>
            </a:r>
          </a:p>
          <a:p>
            <a:pPr>
              <a:lnSpc>
                <a:spcPct val="90000"/>
              </a:lnSpc>
            </a:pPr>
            <a:r>
              <a:rPr lang="en-US" dirty="0"/>
              <a:t>         </a:t>
            </a:r>
            <a:r>
              <a:rPr lang="en-US" dirty="0" err="1"/>
              <a:t>div#myDiv</a:t>
            </a:r>
            <a:r>
              <a:rPr lang="en-US" dirty="0"/>
              <a:t> {</a:t>
            </a:r>
          </a:p>
          <a:p>
            <a:pPr>
              <a:lnSpc>
                <a:spcPct val="90000"/>
              </a:lnSpc>
            </a:pPr>
            <a:r>
              <a:rPr lang="en-US" dirty="0"/>
              <a:t>            /* IE 9 */</a:t>
            </a:r>
          </a:p>
          <a:p>
            <a:pPr>
              <a:lnSpc>
                <a:spcPct val="90000"/>
              </a:lnSpc>
            </a:pPr>
            <a:r>
              <a:rPr lang="en-US" dirty="0"/>
              <a:t>            -</a:t>
            </a:r>
            <a:r>
              <a:rPr lang="en-US" dirty="0" err="1"/>
              <a:t>ms</a:t>
            </a:r>
            <a:r>
              <a:rPr lang="en-US" dirty="0"/>
              <a:t>-transform: rotate(20deg);</a:t>
            </a:r>
          </a:p>
          <a:p>
            <a:pPr>
              <a:lnSpc>
                <a:spcPct val="90000"/>
              </a:lnSpc>
            </a:pPr>
            <a:r>
              <a:rPr lang="en-US" dirty="0"/>
              <a:t>            /* Safari */</a:t>
            </a:r>
          </a:p>
          <a:p>
            <a:pPr>
              <a:lnSpc>
                <a:spcPct val="90000"/>
              </a:lnSpc>
            </a:pPr>
            <a:r>
              <a:rPr lang="en-US" dirty="0"/>
              <a:t>            -</a:t>
            </a:r>
            <a:r>
              <a:rPr lang="en-US" dirty="0" err="1"/>
              <a:t>webkit</a:t>
            </a:r>
            <a:r>
              <a:rPr lang="en-US" dirty="0"/>
              <a:t>-transform: rotate(20deg);</a:t>
            </a:r>
          </a:p>
          <a:p>
            <a:pPr>
              <a:lnSpc>
                <a:spcPct val="90000"/>
              </a:lnSpc>
            </a:pPr>
            <a:r>
              <a:rPr lang="en-US" dirty="0"/>
              <a:t>            /* Standard syntax */</a:t>
            </a:r>
          </a:p>
          <a:p>
            <a:pPr>
              <a:lnSpc>
                <a:spcPct val="90000"/>
              </a:lnSpc>
            </a:pPr>
            <a:r>
              <a:rPr lang="en-US" dirty="0"/>
              <a:t>            transform: rotate(20deg);         }</a:t>
            </a:r>
          </a:p>
          <a:p>
            <a:pPr>
              <a:lnSpc>
                <a:spcPct val="90000"/>
              </a:lnSpc>
            </a:pPr>
            <a:r>
              <a:rPr lang="en-US" dirty="0"/>
              <a:t>      &lt;/style&gt;</a:t>
            </a:r>
          </a:p>
          <a:p>
            <a:pPr>
              <a:lnSpc>
                <a:spcPct val="90000"/>
              </a:lnSpc>
            </a:pPr>
            <a:r>
              <a:rPr lang="en-US" dirty="0"/>
              <a:t>   &lt;/head&gt;</a:t>
            </a:r>
          </a:p>
          <a:p>
            <a:pPr>
              <a:lnSpc>
                <a:spcPct val="90000"/>
              </a:lnSpc>
            </a:pPr>
            <a:r>
              <a:rPr lang="en-US" dirty="0"/>
              <a:t>   &lt;body&gt;</a:t>
            </a:r>
          </a:p>
          <a:p>
            <a:pPr>
              <a:lnSpc>
                <a:spcPct val="90000"/>
              </a:lnSpc>
            </a:pPr>
            <a:r>
              <a:rPr lang="en-US" dirty="0"/>
              <a:t>      &lt;div&gt;  Antra.net. &lt;/div&gt;&lt;div id="</a:t>
            </a:r>
            <a:r>
              <a:rPr lang="en-US" dirty="0" err="1"/>
              <a:t>myDiv</a:t>
            </a:r>
            <a:r>
              <a:rPr lang="en-US" dirty="0"/>
              <a:t>"&gt; Antra.net &lt;/div&gt;</a:t>
            </a:r>
          </a:p>
          <a:p>
            <a:pPr>
              <a:lnSpc>
                <a:spcPct val="90000"/>
              </a:lnSpc>
            </a:pPr>
            <a:r>
              <a:rPr lang="en-US" dirty="0"/>
              <a:t>   &lt;/body&gt;</a:t>
            </a:r>
          </a:p>
          <a:p>
            <a:pPr>
              <a:lnSpc>
                <a:spcPct val="90000"/>
              </a:lnSpc>
            </a:pPr>
            <a:r>
              <a:rPr lang="en-US" dirty="0"/>
              <a:t>&lt;/html&gt;</a:t>
            </a:r>
          </a:p>
        </p:txBody>
      </p:sp>
      <p:pic>
        <p:nvPicPr>
          <p:cNvPr id="6" name="Picture 5">
            <a:extLst>
              <a:ext uri="{FF2B5EF4-FFF2-40B4-BE49-F238E27FC236}">
                <a16:creationId xmlns:a16="http://schemas.microsoft.com/office/drawing/2014/main" id="{22CC83D7-02C3-44FA-87A2-99F75D24A2A3}"/>
              </a:ext>
            </a:extLst>
          </p:cNvPr>
          <p:cNvPicPr>
            <a:picLocks noChangeAspect="1"/>
          </p:cNvPicPr>
          <p:nvPr/>
        </p:nvPicPr>
        <p:blipFill>
          <a:blip r:embed="rId2"/>
          <a:stretch>
            <a:fillRect/>
          </a:stretch>
        </p:blipFill>
        <p:spPr>
          <a:xfrm>
            <a:off x="7859130" y="1451862"/>
            <a:ext cx="3074074" cy="2515219"/>
          </a:xfrm>
          <a:prstGeom prst="rect">
            <a:avLst/>
          </a:prstGeom>
        </p:spPr>
      </p:pic>
      <p:cxnSp>
        <p:nvCxnSpPr>
          <p:cNvPr id="8" name="Straight Connector 7">
            <a:extLst>
              <a:ext uri="{FF2B5EF4-FFF2-40B4-BE49-F238E27FC236}">
                <a16:creationId xmlns:a16="http://schemas.microsoft.com/office/drawing/2014/main" id="{0AF95656-2ECD-4988-9DF9-0F76477DABD1}"/>
              </a:ext>
            </a:extLst>
          </p:cNvPr>
          <p:cNvCxnSpPr/>
          <p:nvPr/>
        </p:nvCxnSpPr>
        <p:spPr>
          <a:xfrm>
            <a:off x="6760564" y="860685"/>
            <a:ext cx="0" cy="4760626"/>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46C81A-612F-40CD-AD1C-F4D8A8E488E2}"/>
              </a:ext>
            </a:extLst>
          </p:cNvPr>
          <p:cNvSpPr txBox="1"/>
          <p:nvPr/>
        </p:nvSpPr>
        <p:spPr>
          <a:xfrm>
            <a:off x="8574374" y="860685"/>
            <a:ext cx="914400" cy="914400"/>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423231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4613-BA3F-4B8E-B909-B523F37185EB}"/>
              </a:ext>
            </a:extLst>
          </p:cNvPr>
          <p:cNvSpPr>
            <a:spLocks noGrp="1"/>
          </p:cNvSpPr>
          <p:nvPr>
            <p:ph type="title"/>
          </p:nvPr>
        </p:nvSpPr>
        <p:spPr>
          <a:xfrm>
            <a:off x="232014" y="239844"/>
            <a:ext cx="11125199" cy="515912"/>
          </a:xfrm>
        </p:spPr>
        <p:txBody>
          <a:bodyPr/>
          <a:lstStyle/>
          <a:p>
            <a:r>
              <a:rPr lang="en-US" dirty="0"/>
              <a:t>2D-Transforms (Rotate -20 degrees)</a:t>
            </a:r>
          </a:p>
        </p:txBody>
      </p:sp>
      <p:sp>
        <p:nvSpPr>
          <p:cNvPr id="4" name="Slide Number Placeholder 3">
            <a:extLst>
              <a:ext uri="{FF2B5EF4-FFF2-40B4-BE49-F238E27FC236}">
                <a16:creationId xmlns:a16="http://schemas.microsoft.com/office/drawing/2014/main" id="{708B2C02-DA55-418A-A0C4-B3698362ED78}"/>
              </a:ext>
            </a:extLst>
          </p:cNvPr>
          <p:cNvSpPr>
            <a:spLocks noGrp="1"/>
          </p:cNvSpPr>
          <p:nvPr>
            <p:ph type="sldNum" sz="quarter" idx="12"/>
          </p:nvPr>
        </p:nvSpPr>
        <p:spPr/>
        <p:txBody>
          <a:bodyPr/>
          <a:lstStyle/>
          <a:p>
            <a:fld id="{C51EAA63-D034-42AE-91FA-B13B9518C7BE}" type="slidenum">
              <a:rPr lang="en-US" smtClean="0"/>
              <a:pPr/>
              <a:t>165</a:t>
            </a:fld>
            <a:endParaRPr lang="en-US" dirty="0"/>
          </a:p>
        </p:txBody>
      </p:sp>
      <p:sp>
        <p:nvSpPr>
          <p:cNvPr id="5" name="TextBox 4">
            <a:extLst>
              <a:ext uri="{FF2B5EF4-FFF2-40B4-BE49-F238E27FC236}">
                <a16:creationId xmlns:a16="http://schemas.microsoft.com/office/drawing/2014/main" id="{E192AD33-C9C2-4D5B-B241-2701E849B424}"/>
              </a:ext>
            </a:extLst>
          </p:cNvPr>
          <p:cNvSpPr txBox="1"/>
          <p:nvPr/>
        </p:nvSpPr>
        <p:spPr>
          <a:xfrm>
            <a:off x="689546" y="755756"/>
            <a:ext cx="4317168" cy="5186597"/>
          </a:xfrm>
          <a:prstGeom prst="rect">
            <a:avLst/>
          </a:prstGeom>
          <a:noFill/>
        </p:spPr>
        <p:txBody>
          <a:bodyPr wrap="none" lIns="0" tIns="0" rIns="0" bIns="0" rtlCol="0">
            <a:noAutofit/>
          </a:bodyPr>
          <a:lstStyle/>
          <a:p>
            <a:r>
              <a:rPr lang="en-US" sz="1700" dirty="0"/>
              <a:t>&lt;html&gt;</a:t>
            </a:r>
          </a:p>
          <a:p>
            <a:r>
              <a:rPr lang="en-US" sz="1700" dirty="0"/>
              <a:t>&lt;head&gt;</a:t>
            </a:r>
          </a:p>
          <a:p>
            <a:r>
              <a:rPr lang="en-US" sz="1700" dirty="0"/>
              <a:t>    &lt;style&gt;</a:t>
            </a:r>
          </a:p>
          <a:p>
            <a:r>
              <a:rPr lang="en-US" sz="1700" dirty="0"/>
              <a:t>        div {</a:t>
            </a:r>
          </a:p>
          <a:p>
            <a:r>
              <a:rPr lang="en-US" sz="1700" dirty="0"/>
              <a:t>            width: 300px;</a:t>
            </a:r>
          </a:p>
          <a:p>
            <a:r>
              <a:rPr lang="en-US" sz="1700" dirty="0"/>
              <a:t>            height: 100px;</a:t>
            </a:r>
          </a:p>
          <a:p>
            <a:r>
              <a:rPr lang="en-US" sz="1700" dirty="0"/>
              <a:t>            background-color: pink;</a:t>
            </a:r>
          </a:p>
          <a:p>
            <a:r>
              <a:rPr lang="en-US" sz="1700" dirty="0"/>
              <a:t>            border: 1px solid black;        }</a:t>
            </a:r>
          </a:p>
          <a:p>
            <a:r>
              <a:rPr lang="en-US" sz="1700" dirty="0"/>
              <a:t>            </a:t>
            </a:r>
            <a:r>
              <a:rPr lang="en-US" sz="1700" dirty="0" err="1"/>
              <a:t>div#myDiv</a:t>
            </a:r>
            <a:r>
              <a:rPr lang="en-US" sz="1700" dirty="0"/>
              <a:t> {</a:t>
            </a:r>
          </a:p>
          <a:p>
            <a:r>
              <a:rPr lang="en-US" sz="1700" dirty="0"/>
              <a:t>                /* IE 9 */</a:t>
            </a:r>
          </a:p>
          <a:p>
            <a:r>
              <a:rPr lang="en-US" sz="1700" dirty="0"/>
              <a:t>                -</a:t>
            </a:r>
            <a:r>
              <a:rPr lang="en-US" sz="1700" dirty="0" err="1"/>
              <a:t>ms</a:t>
            </a:r>
            <a:r>
              <a:rPr lang="en-US" sz="1700" dirty="0"/>
              <a:t>-transform: rotate(-20deg);</a:t>
            </a:r>
          </a:p>
          <a:p>
            <a:r>
              <a:rPr lang="en-US" sz="1700" dirty="0"/>
              <a:t>                /* Safari */</a:t>
            </a:r>
          </a:p>
          <a:p>
            <a:r>
              <a:rPr lang="en-US" sz="1700" dirty="0"/>
              <a:t>                -</a:t>
            </a:r>
            <a:r>
              <a:rPr lang="en-US" sz="1700" dirty="0" err="1"/>
              <a:t>webkit</a:t>
            </a:r>
            <a:r>
              <a:rPr lang="en-US" sz="1700" dirty="0"/>
              <a:t>-transform: rotate(-20deg);</a:t>
            </a:r>
          </a:p>
          <a:p>
            <a:r>
              <a:rPr lang="en-US" sz="1700" dirty="0"/>
              <a:t>                /* Standard syntax */</a:t>
            </a:r>
          </a:p>
          <a:p>
            <a:r>
              <a:rPr lang="en-US" sz="1700" dirty="0"/>
              <a:t>                transform: rotate(-20deg);            }</a:t>
            </a:r>
          </a:p>
          <a:p>
            <a:r>
              <a:rPr lang="en-US" sz="1700" dirty="0"/>
              <a:t>    &lt;/style&gt;</a:t>
            </a:r>
          </a:p>
          <a:p>
            <a:r>
              <a:rPr lang="en-US" sz="1700" dirty="0"/>
              <a:t>&lt;/head&gt;</a:t>
            </a:r>
          </a:p>
          <a:p>
            <a:r>
              <a:rPr lang="en-US" sz="1700" dirty="0"/>
              <a:t>&lt;body&gt;</a:t>
            </a:r>
          </a:p>
          <a:p>
            <a:r>
              <a:rPr lang="en-US" sz="1700" dirty="0"/>
              <a:t>    &lt;div&gt; Antra.net  &lt;/div&gt; &lt;div id="</a:t>
            </a:r>
            <a:r>
              <a:rPr lang="en-US" sz="1700" dirty="0" err="1"/>
              <a:t>myDiv</a:t>
            </a:r>
            <a:r>
              <a:rPr lang="en-US" sz="1700" dirty="0"/>
              <a:t>"&gt; Antra.net&lt;/div&gt;</a:t>
            </a:r>
          </a:p>
          <a:p>
            <a:r>
              <a:rPr lang="en-US" sz="1700" dirty="0"/>
              <a:t>&lt;/body&gt;</a:t>
            </a:r>
          </a:p>
          <a:p>
            <a:r>
              <a:rPr lang="en-US" sz="1700" dirty="0"/>
              <a:t>&lt;/html&gt;</a:t>
            </a:r>
          </a:p>
        </p:txBody>
      </p:sp>
      <p:cxnSp>
        <p:nvCxnSpPr>
          <p:cNvPr id="7" name="Straight Connector 6">
            <a:extLst>
              <a:ext uri="{FF2B5EF4-FFF2-40B4-BE49-F238E27FC236}">
                <a16:creationId xmlns:a16="http://schemas.microsoft.com/office/drawing/2014/main" id="{966BB399-D60E-4D1E-B379-C4A85DEDF5F6}"/>
              </a:ext>
            </a:extLst>
          </p:cNvPr>
          <p:cNvCxnSpPr/>
          <p:nvPr/>
        </p:nvCxnSpPr>
        <p:spPr>
          <a:xfrm>
            <a:off x="6640643" y="1064302"/>
            <a:ext cx="0" cy="502170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A6690D1-529E-448B-BA28-F95BDD65F797}"/>
              </a:ext>
            </a:extLst>
          </p:cNvPr>
          <p:cNvPicPr>
            <a:picLocks noChangeAspect="1"/>
          </p:cNvPicPr>
          <p:nvPr/>
        </p:nvPicPr>
        <p:blipFill>
          <a:blip r:embed="rId3"/>
          <a:stretch>
            <a:fillRect/>
          </a:stretch>
        </p:blipFill>
        <p:spPr>
          <a:xfrm>
            <a:off x="7805599" y="2330247"/>
            <a:ext cx="3035965" cy="2489813"/>
          </a:xfrm>
          <a:prstGeom prst="rect">
            <a:avLst/>
          </a:prstGeom>
        </p:spPr>
      </p:pic>
      <p:sp>
        <p:nvSpPr>
          <p:cNvPr id="9" name="TextBox 8">
            <a:extLst>
              <a:ext uri="{FF2B5EF4-FFF2-40B4-BE49-F238E27FC236}">
                <a16:creationId xmlns:a16="http://schemas.microsoft.com/office/drawing/2014/main" id="{93D1FB85-0EE7-48A0-A622-137F560C67E5}"/>
              </a:ext>
            </a:extLst>
          </p:cNvPr>
          <p:cNvSpPr txBox="1"/>
          <p:nvPr/>
        </p:nvSpPr>
        <p:spPr>
          <a:xfrm>
            <a:off x="8844197" y="1798820"/>
            <a:ext cx="914400" cy="914400"/>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10576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86A6-8596-4487-9F9E-AEB05A2C7F6A}"/>
              </a:ext>
            </a:extLst>
          </p:cNvPr>
          <p:cNvSpPr>
            <a:spLocks noGrp="1"/>
          </p:cNvSpPr>
          <p:nvPr>
            <p:ph type="title"/>
          </p:nvPr>
        </p:nvSpPr>
        <p:spPr>
          <a:xfrm>
            <a:off x="276985" y="239841"/>
            <a:ext cx="11125199" cy="530903"/>
          </a:xfrm>
        </p:spPr>
        <p:txBody>
          <a:bodyPr/>
          <a:lstStyle/>
          <a:p>
            <a:r>
              <a:rPr lang="en-US" dirty="0"/>
              <a:t>2D-Transformers (Skew X axis)</a:t>
            </a:r>
          </a:p>
        </p:txBody>
      </p:sp>
      <p:sp>
        <p:nvSpPr>
          <p:cNvPr id="4" name="Slide Number Placeholder 3">
            <a:extLst>
              <a:ext uri="{FF2B5EF4-FFF2-40B4-BE49-F238E27FC236}">
                <a16:creationId xmlns:a16="http://schemas.microsoft.com/office/drawing/2014/main" id="{8DF8E7A1-BEEA-458D-9B76-B7964D98AE52}"/>
              </a:ext>
            </a:extLst>
          </p:cNvPr>
          <p:cNvSpPr>
            <a:spLocks noGrp="1"/>
          </p:cNvSpPr>
          <p:nvPr>
            <p:ph type="sldNum" sz="quarter" idx="12"/>
          </p:nvPr>
        </p:nvSpPr>
        <p:spPr/>
        <p:txBody>
          <a:bodyPr/>
          <a:lstStyle/>
          <a:p>
            <a:fld id="{C51EAA63-D034-42AE-91FA-B13B9518C7BE}" type="slidenum">
              <a:rPr lang="en-US" smtClean="0"/>
              <a:pPr/>
              <a:t>166</a:t>
            </a:fld>
            <a:endParaRPr lang="en-US" dirty="0"/>
          </a:p>
        </p:txBody>
      </p:sp>
      <p:sp>
        <p:nvSpPr>
          <p:cNvPr id="5" name="TextBox 4">
            <a:extLst>
              <a:ext uri="{FF2B5EF4-FFF2-40B4-BE49-F238E27FC236}">
                <a16:creationId xmlns:a16="http://schemas.microsoft.com/office/drawing/2014/main" id="{27BAFABD-4042-4D52-8FEC-D89EA2E2E460}"/>
              </a:ext>
            </a:extLst>
          </p:cNvPr>
          <p:cNvSpPr txBox="1"/>
          <p:nvPr/>
        </p:nvSpPr>
        <p:spPr>
          <a:xfrm>
            <a:off x="674558" y="884420"/>
            <a:ext cx="914400" cy="914400"/>
          </a:xfrm>
          <a:prstGeom prst="rect">
            <a:avLst/>
          </a:prstGeom>
          <a:noFill/>
        </p:spPr>
        <p:txBody>
          <a:bodyPr wrap="none" lIns="0" tIns="0" rIns="0" bIns="0" rtlCol="0">
            <a:noAutofit/>
          </a:bodyPr>
          <a:lstStyle/>
          <a:p>
            <a:pPr>
              <a:lnSpc>
                <a:spcPct val="90000"/>
              </a:lnSpc>
            </a:pPr>
            <a:r>
              <a:rPr lang="en-US" sz="1800" dirty="0"/>
              <a:t>&lt;html&gt;</a:t>
            </a:r>
          </a:p>
          <a:p>
            <a:pPr>
              <a:lnSpc>
                <a:spcPct val="90000"/>
              </a:lnSpc>
            </a:pPr>
            <a:r>
              <a:rPr lang="en-US" sz="1800" dirty="0"/>
              <a:t>   &lt;head&gt;</a:t>
            </a:r>
          </a:p>
          <a:p>
            <a:pPr>
              <a:lnSpc>
                <a:spcPct val="90000"/>
              </a:lnSpc>
            </a:pPr>
            <a:r>
              <a:rPr lang="en-US" sz="1800" dirty="0"/>
              <a:t>      &lt;style&gt;</a:t>
            </a:r>
          </a:p>
          <a:p>
            <a:pPr>
              <a:lnSpc>
                <a:spcPct val="90000"/>
              </a:lnSpc>
            </a:pPr>
            <a:r>
              <a:rPr lang="en-US" sz="1800" dirty="0"/>
              <a:t>         div {</a:t>
            </a:r>
          </a:p>
          <a:p>
            <a:pPr>
              <a:lnSpc>
                <a:spcPct val="90000"/>
              </a:lnSpc>
            </a:pPr>
            <a:r>
              <a:rPr lang="en-US" sz="1800" dirty="0"/>
              <a:t>            width: 300px;</a:t>
            </a:r>
          </a:p>
          <a:p>
            <a:pPr>
              <a:lnSpc>
                <a:spcPct val="90000"/>
              </a:lnSpc>
            </a:pPr>
            <a:r>
              <a:rPr lang="en-US" sz="1800" dirty="0"/>
              <a:t>            height: 100px;</a:t>
            </a:r>
          </a:p>
          <a:p>
            <a:pPr>
              <a:lnSpc>
                <a:spcPct val="90000"/>
              </a:lnSpc>
            </a:pPr>
            <a:r>
              <a:rPr lang="en-US" sz="1800" dirty="0"/>
              <a:t>            background-color: pink;</a:t>
            </a:r>
          </a:p>
          <a:p>
            <a:pPr>
              <a:lnSpc>
                <a:spcPct val="90000"/>
              </a:lnSpc>
            </a:pPr>
            <a:r>
              <a:rPr lang="en-US" sz="1800" dirty="0"/>
              <a:t>            border: 1px solid black;         }</a:t>
            </a:r>
          </a:p>
          <a:p>
            <a:pPr>
              <a:lnSpc>
                <a:spcPct val="90000"/>
              </a:lnSpc>
            </a:pPr>
            <a:r>
              <a:rPr lang="en-US" sz="1800" dirty="0"/>
              <a:t>         </a:t>
            </a:r>
            <a:r>
              <a:rPr lang="en-US" sz="1800" dirty="0" err="1"/>
              <a:t>div#skewDiv</a:t>
            </a:r>
            <a:r>
              <a:rPr lang="en-US" sz="1800" dirty="0"/>
              <a:t> {</a:t>
            </a:r>
          </a:p>
          <a:p>
            <a:pPr>
              <a:lnSpc>
                <a:spcPct val="90000"/>
              </a:lnSpc>
            </a:pPr>
            <a:r>
              <a:rPr lang="en-US" sz="1800" dirty="0"/>
              <a:t>            /* IE 9 */</a:t>
            </a:r>
          </a:p>
          <a:p>
            <a:pPr>
              <a:lnSpc>
                <a:spcPct val="90000"/>
              </a:lnSpc>
            </a:pPr>
            <a:r>
              <a:rPr lang="en-US" sz="1800" dirty="0"/>
              <a:t>            -</a:t>
            </a:r>
            <a:r>
              <a:rPr lang="en-US" sz="1800" dirty="0" err="1"/>
              <a:t>ms</a:t>
            </a:r>
            <a:r>
              <a:rPr lang="en-US" sz="1800" dirty="0"/>
              <a:t>-transform: </a:t>
            </a:r>
            <a:r>
              <a:rPr lang="en-US" sz="1800" dirty="0" err="1"/>
              <a:t>skewX</a:t>
            </a:r>
            <a:r>
              <a:rPr lang="en-US" sz="1800" dirty="0"/>
              <a:t>(20deg);            </a:t>
            </a:r>
          </a:p>
          <a:p>
            <a:pPr>
              <a:lnSpc>
                <a:spcPct val="90000"/>
              </a:lnSpc>
            </a:pPr>
            <a:r>
              <a:rPr lang="en-US" sz="1800" dirty="0"/>
              <a:t>            /* Safari */</a:t>
            </a:r>
          </a:p>
          <a:p>
            <a:pPr>
              <a:lnSpc>
                <a:spcPct val="90000"/>
              </a:lnSpc>
            </a:pPr>
            <a:r>
              <a:rPr lang="en-US" sz="1800" dirty="0"/>
              <a:t>            -</a:t>
            </a:r>
            <a:r>
              <a:rPr lang="en-US" sz="1800" dirty="0" err="1"/>
              <a:t>webkit</a:t>
            </a:r>
            <a:r>
              <a:rPr lang="en-US" sz="1800" dirty="0"/>
              <a:t>-transform: </a:t>
            </a:r>
            <a:r>
              <a:rPr lang="en-US" sz="1800" dirty="0" err="1"/>
              <a:t>skewX</a:t>
            </a:r>
            <a:r>
              <a:rPr lang="en-US" sz="1800" dirty="0"/>
              <a:t>(20deg);</a:t>
            </a:r>
          </a:p>
          <a:p>
            <a:pPr>
              <a:lnSpc>
                <a:spcPct val="90000"/>
              </a:lnSpc>
            </a:pPr>
            <a:r>
              <a:rPr lang="en-US" sz="1800" dirty="0"/>
              <a:t>            /* Standard syntax */	</a:t>
            </a:r>
          </a:p>
          <a:p>
            <a:pPr>
              <a:lnSpc>
                <a:spcPct val="90000"/>
              </a:lnSpc>
            </a:pPr>
            <a:r>
              <a:rPr lang="en-US" sz="1800" dirty="0"/>
              <a:t>            transform: </a:t>
            </a:r>
            <a:r>
              <a:rPr lang="en-US" sz="1800" dirty="0" err="1"/>
              <a:t>skewX</a:t>
            </a:r>
            <a:r>
              <a:rPr lang="en-US" sz="1800" dirty="0"/>
              <a:t>(20deg);         }</a:t>
            </a:r>
          </a:p>
          <a:p>
            <a:pPr>
              <a:lnSpc>
                <a:spcPct val="90000"/>
              </a:lnSpc>
            </a:pPr>
            <a:r>
              <a:rPr lang="en-US" sz="1800" dirty="0"/>
              <a:t>      &lt;/style&gt;</a:t>
            </a:r>
          </a:p>
          <a:p>
            <a:pPr>
              <a:lnSpc>
                <a:spcPct val="90000"/>
              </a:lnSpc>
            </a:pPr>
            <a:r>
              <a:rPr lang="en-US" sz="1800" dirty="0"/>
              <a:t>   &lt;/head&gt;</a:t>
            </a:r>
          </a:p>
          <a:p>
            <a:pPr>
              <a:lnSpc>
                <a:spcPct val="90000"/>
              </a:lnSpc>
            </a:pPr>
            <a:r>
              <a:rPr lang="en-US" sz="1800" dirty="0"/>
              <a:t>   &lt;body&gt;</a:t>
            </a:r>
          </a:p>
          <a:p>
            <a:pPr>
              <a:lnSpc>
                <a:spcPct val="90000"/>
              </a:lnSpc>
            </a:pPr>
            <a:r>
              <a:rPr lang="en-US" sz="1800" dirty="0"/>
              <a:t>      &lt;div&gt;</a:t>
            </a:r>
          </a:p>
          <a:p>
            <a:pPr>
              <a:lnSpc>
                <a:spcPct val="90000"/>
              </a:lnSpc>
            </a:pPr>
            <a:r>
              <a:rPr lang="en-US" sz="1800" dirty="0"/>
              <a:t>Antra.net &lt;/div&gt; &lt;div id="</a:t>
            </a:r>
            <a:r>
              <a:rPr lang="en-US" sz="1800" dirty="0" err="1"/>
              <a:t>skewDiv</a:t>
            </a:r>
            <a:r>
              <a:rPr lang="en-US" sz="1800" dirty="0"/>
              <a:t>"&gt; Antra.net &lt;/div&gt;</a:t>
            </a:r>
          </a:p>
          <a:p>
            <a:pPr>
              <a:lnSpc>
                <a:spcPct val="90000"/>
              </a:lnSpc>
            </a:pPr>
            <a:r>
              <a:rPr lang="en-US" sz="1800" dirty="0"/>
              <a:t>   &lt;/body&gt;</a:t>
            </a:r>
          </a:p>
          <a:p>
            <a:pPr>
              <a:lnSpc>
                <a:spcPct val="90000"/>
              </a:lnSpc>
            </a:pPr>
            <a:r>
              <a:rPr lang="en-US" sz="1800" dirty="0"/>
              <a:t>&lt;/html&gt;</a:t>
            </a:r>
          </a:p>
        </p:txBody>
      </p:sp>
      <p:cxnSp>
        <p:nvCxnSpPr>
          <p:cNvPr id="7" name="Straight Connector 6">
            <a:extLst>
              <a:ext uri="{FF2B5EF4-FFF2-40B4-BE49-F238E27FC236}">
                <a16:creationId xmlns:a16="http://schemas.microsoft.com/office/drawing/2014/main" id="{576F6B4B-1D7B-4136-AC4D-7EC172556B46}"/>
              </a:ext>
            </a:extLst>
          </p:cNvPr>
          <p:cNvCxnSpPr/>
          <p:nvPr/>
        </p:nvCxnSpPr>
        <p:spPr>
          <a:xfrm>
            <a:off x="5839584" y="1019331"/>
            <a:ext cx="0" cy="4721902"/>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AD0C4EB-34B0-429A-9D04-D4B3A00EBEBF}"/>
              </a:ext>
            </a:extLst>
          </p:cNvPr>
          <p:cNvPicPr>
            <a:picLocks noChangeAspect="1"/>
          </p:cNvPicPr>
          <p:nvPr/>
        </p:nvPicPr>
        <p:blipFill>
          <a:blip r:embed="rId3"/>
          <a:stretch>
            <a:fillRect/>
          </a:stretch>
        </p:blipFill>
        <p:spPr>
          <a:xfrm>
            <a:off x="7103906" y="2118843"/>
            <a:ext cx="3257550" cy="1990725"/>
          </a:xfrm>
          <a:prstGeom prst="rect">
            <a:avLst/>
          </a:prstGeom>
        </p:spPr>
      </p:pic>
      <p:sp>
        <p:nvSpPr>
          <p:cNvPr id="9" name="TextBox 8">
            <a:extLst>
              <a:ext uri="{FF2B5EF4-FFF2-40B4-BE49-F238E27FC236}">
                <a16:creationId xmlns:a16="http://schemas.microsoft.com/office/drawing/2014/main" id="{DE3F3D0A-1A20-4C0F-AAEC-74C3EAC79EE9}"/>
              </a:ext>
            </a:extLst>
          </p:cNvPr>
          <p:cNvSpPr txBox="1"/>
          <p:nvPr/>
        </p:nvSpPr>
        <p:spPr>
          <a:xfrm>
            <a:off x="8319541" y="1454046"/>
            <a:ext cx="914400" cy="914400"/>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103015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F310-1F77-4D88-9D41-521927832797}"/>
              </a:ext>
            </a:extLst>
          </p:cNvPr>
          <p:cNvSpPr>
            <a:spLocks noGrp="1"/>
          </p:cNvSpPr>
          <p:nvPr>
            <p:ph type="title"/>
          </p:nvPr>
        </p:nvSpPr>
        <p:spPr>
          <a:xfrm>
            <a:off x="187044" y="269822"/>
            <a:ext cx="11125199" cy="530903"/>
          </a:xfrm>
        </p:spPr>
        <p:txBody>
          <a:bodyPr/>
          <a:lstStyle/>
          <a:p>
            <a:r>
              <a:rPr lang="en-US" dirty="0"/>
              <a:t>2D-Transforms (Skew Y axis)</a:t>
            </a:r>
          </a:p>
        </p:txBody>
      </p:sp>
      <p:sp>
        <p:nvSpPr>
          <p:cNvPr id="4" name="Slide Number Placeholder 3">
            <a:extLst>
              <a:ext uri="{FF2B5EF4-FFF2-40B4-BE49-F238E27FC236}">
                <a16:creationId xmlns:a16="http://schemas.microsoft.com/office/drawing/2014/main" id="{C24501BF-FE62-4308-832D-D5DE92B7D5C3}"/>
              </a:ext>
            </a:extLst>
          </p:cNvPr>
          <p:cNvSpPr>
            <a:spLocks noGrp="1"/>
          </p:cNvSpPr>
          <p:nvPr>
            <p:ph type="sldNum" sz="quarter" idx="12"/>
          </p:nvPr>
        </p:nvSpPr>
        <p:spPr/>
        <p:txBody>
          <a:bodyPr/>
          <a:lstStyle/>
          <a:p>
            <a:fld id="{C51EAA63-D034-42AE-91FA-B13B9518C7BE}" type="slidenum">
              <a:rPr lang="en-US" smtClean="0"/>
              <a:pPr/>
              <a:t>167</a:t>
            </a:fld>
            <a:endParaRPr lang="en-US" dirty="0"/>
          </a:p>
        </p:txBody>
      </p:sp>
      <p:sp>
        <p:nvSpPr>
          <p:cNvPr id="5" name="TextBox 4">
            <a:extLst>
              <a:ext uri="{FF2B5EF4-FFF2-40B4-BE49-F238E27FC236}">
                <a16:creationId xmlns:a16="http://schemas.microsoft.com/office/drawing/2014/main" id="{7EFC4AB5-D546-42DE-9097-D66E05DFC275}"/>
              </a:ext>
            </a:extLst>
          </p:cNvPr>
          <p:cNvSpPr txBox="1"/>
          <p:nvPr/>
        </p:nvSpPr>
        <p:spPr>
          <a:xfrm>
            <a:off x="809468" y="800724"/>
            <a:ext cx="5981075" cy="5435183"/>
          </a:xfrm>
          <a:prstGeom prst="rect">
            <a:avLst/>
          </a:prstGeom>
          <a:noFill/>
        </p:spPr>
        <p:txBody>
          <a:bodyPr wrap="none" lIns="0" tIns="0" rIns="0" bIns="0" rtlCol="0">
            <a:noAutofit/>
          </a:bodyPr>
          <a:lstStyle/>
          <a:p>
            <a:pPr>
              <a:lnSpc>
                <a:spcPct val="90000"/>
              </a:lnSpc>
            </a:pPr>
            <a:r>
              <a:rPr lang="en-US" dirty="0"/>
              <a:t>&lt;html&gt;</a:t>
            </a:r>
          </a:p>
          <a:p>
            <a:pPr>
              <a:lnSpc>
                <a:spcPct val="90000"/>
              </a:lnSpc>
            </a:pPr>
            <a:r>
              <a:rPr lang="en-US" dirty="0"/>
              <a:t>   &lt;head&gt;</a:t>
            </a:r>
          </a:p>
          <a:p>
            <a:pPr>
              <a:lnSpc>
                <a:spcPct val="90000"/>
              </a:lnSpc>
            </a:pPr>
            <a:r>
              <a:rPr lang="en-US" dirty="0"/>
              <a:t>      &lt;style&gt;</a:t>
            </a:r>
          </a:p>
          <a:p>
            <a:pPr>
              <a:lnSpc>
                <a:spcPct val="90000"/>
              </a:lnSpc>
            </a:pPr>
            <a:r>
              <a:rPr lang="en-US" dirty="0"/>
              <a:t>         div {</a:t>
            </a:r>
          </a:p>
          <a:p>
            <a:pPr>
              <a:lnSpc>
                <a:spcPct val="90000"/>
              </a:lnSpc>
            </a:pPr>
            <a:r>
              <a:rPr lang="en-US" dirty="0"/>
              <a:t>            width: 300px;</a:t>
            </a:r>
          </a:p>
          <a:p>
            <a:pPr>
              <a:lnSpc>
                <a:spcPct val="90000"/>
              </a:lnSpc>
            </a:pPr>
            <a:r>
              <a:rPr lang="en-US" dirty="0"/>
              <a:t>            height: 100px;</a:t>
            </a:r>
          </a:p>
          <a:p>
            <a:pPr>
              <a:lnSpc>
                <a:spcPct val="90000"/>
              </a:lnSpc>
            </a:pPr>
            <a:r>
              <a:rPr lang="en-US" dirty="0"/>
              <a:t>            background-color: pink;</a:t>
            </a:r>
          </a:p>
          <a:p>
            <a:pPr>
              <a:lnSpc>
                <a:spcPct val="90000"/>
              </a:lnSpc>
            </a:pPr>
            <a:r>
              <a:rPr lang="en-US" dirty="0"/>
              <a:t>            border: 1px solid black;         }</a:t>
            </a:r>
          </a:p>
          <a:p>
            <a:pPr>
              <a:lnSpc>
                <a:spcPct val="90000"/>
              </a:lnSpc>
            </a:pPr>
            <a:r>
              <a:rPr lang="en-US" dirty="0"/>
              <a:t>         </a:t>
            </a:r>
            <a:r>
              <a:rPr lang="en-US" dirty="0" err="1"/>
              <a:t>div#skewDiv</a:t>
            </a:r>
            <a:r>
              <a:rPr lang="en-US" dirty="0"/>
              <a:t> {</a:t>
            </a:r>
          </a:p>
          <a:p>
            <a:pPr>
              <a:lnSpc>
                <a:spcPct val="90000"/>
              </a:lnSpc>
            </a:pPr>
            <a:r>
              <a:rPr lang="en-US" dirty="0"/>
              <a:t>            /* IE 9 */</a:t>
            </a:r>
          </a:p>
          <a:p>
            <a:pPr>
              <a:lnSpc>
                <a:spcPct val="90000"/>
              </a:lnSpc>
            </a:pPr>
            <a:r>
              <a:rPr lang="en-US" dirty="0"/>
              <a:t>            -</a:t>
            </a:r>
            <a:r>
              <a:rPr lang="en-US" dirty="0" err="1"/>
              <a:t>ms</a:t>
            </a:r>
            <a:r>
              <a:rPr lang="en-US" dirty="0"/>
              <a:t>-transform: </a:t>
            </a:r>
            <a:r>
              <a:rPr lang="en-US" dirty="0" err="1"/>
              <a:t>skewY</a:t>
            </a:r>
            <a:r>
              <a:rPr lang="en-US" dirty="0"/>
              <a:t>(20deg); </a:t>
            </a:r>
          </a:p>
          <a:p>
            <a:pPr>
              <a:lnSpc>
                <a:spcPct val="90000"/>
              </a:lnSpc>
            </a:pPr>
            <a:r>
              <a:rPr lang="en-US" dirty="0"/>
              <a:t>            /* Safari */</a:t>
            </a:r>
          </a:p>
          <a:p>
            <a:pPr>
              <a:lnSpc>
                <a:spcPct val="90000"/>
              </a:lnSpc>
            </a:pPr>
            <a:r>
              <a:rPr lang="en-US" dirty="0"/>
              <a:t>            -</a:t>
            </a:r>
            <a:r>
              <a:rPr lang="en-US" dirty="0" err="1"/>
              <a:t>webkit</a:t>
            </a:r>
            <a:r>
              <a:rPr lang="en-US" dirty="0"/>
              <a:t>-transform: </a:t>
            </a:r>
            <a:r>
              <a:rPr lang="en-US" dirty="0" err="1"/>
              <a:t>skewY</a:t>
            </a:r>
            <a:r>
              <a:rPr lang="en-US" dirty="0"/>
              <a:t>(20deg); </a:t>
            </a:r>
          </a:p>
          <a:p>
            <a:pPr>
              <a:lnSpc>
                <a:spcPct val="90000"/>
              </a:lnSpc>
            </a:pPr>
            <a:r>
              <a:rPr lang="en-US" dirty="0"/>
              <a:t>            /* Standard syntax */	</a:t>
            </a:r>
          </a:p>
          <a:p>
            <a:pPr>
              <a:lnSpc>
                <a:spcPct val="90000"/>
              </a:lnSpc>
            </a:pPr>
            <a:r>
              <a:rPr lang="en-US" dirty="0"/>
              <a:t>            transform: </a:t>
            </a:r>
            <a:r>
              <a:rPr lang="en-US" dirty="0" err="1"/>
              <a:t>skewY</a:t>
            </a:r>
            <a:r>
              <a:rPr lang="en-US" dirty="0"/>
              <a:t>(20deg);         }</a:t>
            </a:r>
          </a:p>
          <a:p>
            <a:pPr>
              <a:lnSpc>
                <a:spcPct val="90000"/>
              </a:lnSpc>
            </a:pPr>
            <a:r>
              <a:rPr lang="en-US" dirty="0"/>
              <a:t>      &lt;/style&gt;</a:t>
            </a:r>
          </a:p>
          <a:p>
            <a:pPr>
              <a:lnSpc>
                <a:spcPct val="90000"/>
              </a:lnSpc>
            </a:pPr>
            <a:r>
              <a:rPr lang="en-US" dirty="0"/>
              <a:t>   &lt;/head&gt;</a:t>
            </a:r>
          </a:p>
          <a:p>
            <a:pPr>
              <a:lnSpc>
                <a:spcPct val="90000"/>
              </a:lnSpc>
            </a:pPr>
            <a:r>
              <a:rPr lang="en-US" dirty="0"/>
              <a:t>   &lt;body&gt;</a:t>
            </a:r>
          </a:p>
          <a:p>
            <a:pPr>
              <a:lnSpc>
                <a:spcPct val="90000"/>
              </a:lnSpc>
            </a:pPr>
            <a:r>
              <a:rPr lang="en-US" dirty="0"/>
              <a:t>      &lt;div&gt;Antra.net&lt;/div&gt;&lt;div id="</a:t>
            </a:r>
            <a:r>
              <a:rPr lang="en-US" dirty="0" err="1"/>
              <a:t>skewDiv</a:t>
            </a:r>
            <a:r>
              <a:rPr lang="en-US" dirty="0"/>
              <a:t>"&gt;Antra.net&lt;/div&gt;</a:t>
            </a:r>
          </a:p>
          <a:p>
            <a:pPr>
              <a:lnSpc>
                <a:spcPct val="90000"/>
              </a:lnSpc>
            </a:pPr>
            <a:r>
              <a:rPr lang="en-US" dirty="0"/>
              <a:t>   &lt;/body&gt;</a:t>
            </a:r>
          </a:p>
          <a:p>
            <a:pPr>
              <a:lnSpc>
                <a:spcPct val="90000"/>
              </a:lnSpc>
            </a:pPr>
            <a:r>
              <a:rPr lang="en-US" dirty="0"/>
              <a:t>&lt;/html&gt;</a:t>
            </a:r>
          </a:p>
        </p:txBody>
      </p:sp>
      <p:cxnSp>
        <p:nvCxnSpPr>
          <p:cNvPr id="7" name="Straight Connector 6">
            <a:extLst>
              <a:ext uri="{FF2B5EF4-FFF2-40B4-BE49-F238E27FC236}">
                <a16:creationId xmlns:a16="http://schemas.microsoft.com/office/drawing/2014/main" id="{10BFB7E8-9363-4887-BC74-B07BF424B087}"/>
              </a:ext>
            </a:extLst>
          </p:cNvPr>
          <p:cNvCxnSpPr/>
          <p:nvPr/>
        </p:nvCxnSpPr>
        <p:spPr>
          <a:xfrm>
            <a:off x="6940446" y="800724"/>
            <a:ext cx="0" cy="4850568"/>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404C39D-C348-4068-AE77-9F7A6E791B78}"/>
              </a:ext>
            </a:extLst>
          </p:cNvPr>
          <p:cNvPicPr>
            <a:picLocks noChangeAspect="1"/>
          </p:cNvPicPr>
          <p:nvPr/>
        </p:nvPicPr>
        <p:blipFill>
          <a:blip r:embed="rId3"/>
          <a:stretch>
            <a:fillRect/>
          </a:stretch>
        </p:blipFill>
        <p:spPr>
          <a:xfrm>
            <a:off x="7850059" y="2098726"/>
            <a:ext cx="2947046" cy="2540625"/>
          </a:xfrm>
          <a:prstGeom prst="rect">
            <a:avLst/>
          </a:prstGeom>
        </p:spPr>
      </p:pic>
      <p:sp>
        <p:nvSpPr>
          <p:cNvPr id="9" name="TextBox 8">
            <a:extLst>
              <a:ext uri="{FF2B5EF4-FFF2-40B4-BE49-F238E27FC236}">
                <a16:creationId xmlns:a16="http://schemas.microsoft.com/office/drawing/2014/main" id="{91208832-2591-4411-8093-1C1D08F631E0}"/>
              </a:ext>
            </a:extLst>
          </p:cNvPr>
          <p:cNvSpPr txBox="1"/>
          <p:nvPr/>
        </p:nvSpPr>
        <p:spPr>
          <a:xfrm>
            <a:off x="9024079" y="1633928"/>
            <a:ext cx="914400" cy="914400"/>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392887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FE3C-868A-466A-A1BF-B9931CE99E89}"/>
              </a:ext>
            </a:extLst>
          </p:cNvPr>
          <p:cNvSpPr>
            <a:spLocks noGrp="1"/>
          </p:cNvSpPr>
          <p:nvPr>
            <p:ph type="title"/>
          </p:nvPr>
        </p:nvSpPr>
        <p:spPr>
          <a:xfrm>
            <a:off x="336946" y="389744"/>
            <a:ext cx="11125199" cy="470942"/>
          </a:xfrm>
        </p:spPr>
        <p:txBody>
          <a:bodyPr/>
          <a:lstStyle/>
          <a:p>
            <a:r>
              <a:rPr lang="en-US" dirty="0"/>
              <a:t>2D-Transformers (Matrix Transforms)</a:t>
            </a:r>
          </a:p>
        </p:txBody>
      </p:sp>
      <p:sp>
        <p:nvSpPr>
          <p:cNvPr id="4" name="Slide Number Placeholder 3">
            <a:extLst>
              <a:ext uri="{FF2B5EF4-FFF2-40B4-BE49-F238E27FC236}">
                <a16:creationId xmlns:a16="http://schemas.microsoft.com/office/drawing/2014/main" id="{09278BF2-E71E-446A-A3B7-8F0CD09BFFA5}"/>
              </a:ext>
            </a:extLst>
          </p:cNvPr>
          <p:cNvSpPr>
            <a:spLocks noGrp="1"/>
          </p:cNvSpPr>
          <p:nvPr>
            <p:ph type="sldNum" sz="quarter" idx="12"/>
          </p:nvPr>
        </p:nvSpPr>
        <p:spPr/>
        <p:txBody>
          <a:bodyPr/>
          <a:lstStyle/>
          <a:p>
            <a:fld id="{C51EAA63-D034-42AE-91FA-B13B9518C7BE}" type="slidenum">
              <a:rPr lang="en-US" smtClean="0"/>
              <a:pPr/>
              <a:t>168</a:t>
            </a:fld>
            <a:endParaRPr lang="en-US" dirty="0"/>
          </a:p>
        </p:txBody>
      </p:sp>
      <p:sp>
        <p:nvSpPr>
          <p:cNvPr id="5" name="TextBox 4">
            <a:extLst>
              <a:ext uri="{FF2B5EF4-FFF2-40B4-BE49-F238E27FC236}">
                <a16:creationId xmlns:a16="http://schemas.microsoft.com/office/drawing/2014/main" id="{E2BD50FC-656F-43DB-99A3-3B9E34AFE2D1}"/>
              </a:ext>
            </a:extLst>
          </p:cNvPr>
          <p:cNvSpPr txBox="1"/>
          <p:nvPr/>
        </p:nvSpPr>
        <p:spPr>
          <a:xfrm>
            <a:off x="456867" y="860685"/>
            <a:ext cx="5868982" cy="5450173"/>
          </a:xfrm>
          <a:prstGeom prst="rect">
            <a:avLst/>
          </a:prstGeom>
          <a:noFill/>
        </p:spPr>
        <p:txBody>
          <a:bodyPr wrap="none" lIns="0" tIns="0" rIns="0" bIns="0" rtlCol="0">
            <a:noAutofit/>
          </a:bodyPr>
          <a:lstStyle/>
          <a:p>
            <a:pPr>
              <a:lnSpc>
                <a:spcPct val="90000"/>
              </a:lnSpc>
            </a:pPr>
            <a:r>
              <a:rPr lang="en-US" dirty="0"/>
              <a:t>&lt;html&gt;</a:t>
            </a:r>
          </a:p>
          <a:p>
            <a:pPr>
              <a:lnSpc>
                <a:spcPct val="90000"/>
              </a:lnSpc>
            </a:pPr>
            <a:r>
              <a:rPr lang="en-US" dirty="0"/>
              <a:t>   &lt;head&gt;</a:t>
            </a:r>
          </a:p>
          <a:p>
            <a:pPr>
              <a:lnSpc>
                <a:spcPct val="90000"/>
              </a:lnSpc>
            </a:pPr>
            <a:r>
              <a:rPr lang="en-US" dirty="0"/>
              <a:t>      &lt;style&gt;</a:t>
            </a:r>
          </a:p>
          <a:p>
            <a:pPr>
              <a:lnSpc>
                <a:spcPct val="90000"/>
              </a:lnSpc>
            </a:pPr>
            <a:r>
              <a:rPr lang="en-US" dirty="0"/>
              <a:t>         div {</a:t>
            </a:r>
          </a:p>
          <a:p>
            <a:pPr>
              <a:lnSpc>
                <a:spcPct val="90000"/>
              </a:lnSpc>
            </a:pPr>
            <a:r>
              <a:rPr lang="en-US" dirty="0"/>
              <a:t>            width: 300px;</a:t>
            </a:r>
          </a:p>
          <a:p>
            <a:pPr>
              <a:lnSpc>
                <a:spcPct val="90000"/>
              </a:lnSpc>
            </a:pPr>
            <a:r>
              <a:rPr lang="en-US" dirty="0"/>
              <a:t>            height: 100px;</a:t>
            </a:r>
          </a:p>
          <a:p>
            <a:pPr>
              <a:lnSpc>
                <a:spcPct val="90000"/>
              </a:lnSpc>
            </a:pPr>
            <a:r>
              <a:rPr lang="en-US" dirty="0"/>
              <a:t>            background-color: pink;</a:t>
            </a:r>
          </a:p>
          <a:p>
            <a:pPr>
              <a:lnSpc>
                <a:spcPct val="90000"/>
              </a:lnSpc>
            </a:pPr>
            <a:r>
              <a:rPr lang="en-US" dirty="0"/>
              <a:t>            border: 1px solid black;         }</a:t>
            </a:r>
          </a:p>
          <a:p>
            <a:pPr>
              <a:lnSpc>
                <a:spcPct val="90000"/>
              </a:lnSpc>
            </a:pPr>
            <a:r>
              <a:rPr lang="en-US" dirty="0"/>
              <a:t>         div#myDiv1 {</a:t>
            </a:r>
          </a:p>
          <a:p>
            <a:pPr>
              <a:lnSpc>
                <a:spcPct val="90000"/>
              </a:lnSpc>
            </a:pPr>
            <a:r>
              <a:rPr lang="en-US" dirty="0"/>
              <a:t>            /* IE 9 */</a:t>
            </a:r>
          </a:p>
          <a:p>
            <a:pPr>
              <a:lnSpc>
                <a:spcPct val="90000"/>
              </a:lnSpc>
            </a:pPr>
            <a:r>
              <a:rPr lang="en-US" dirty="0"/>
              <a:t>            -</a:t>
            </a:r>
            <a:r>
              <a:rPr lang="en-US" dirty="0" err="1"/>
              <a:t>ms</a:t>
            </a:r>
            <a:r>
              <a:rPr lang="en-US" dirty="0"/>
              <a:t>-transform: matrix(1, -0.3, 0, 1, 0, 0);            </a:t>
            </a:r>
          </a:p>
          <a:p>
            <a:pPr>
              <a:lnSpc>
                <a:spcPct val="90000"/>
              </a:lnSpc>
            </a:pPr>
            <a:r>
              <a:rPr lang="en-US" dirty="0"/>
              <a:t>            /* Safari */</a:t>
            </a:r>
          </a:p>
          <a:p>
            <a:pPr>
              <a:lnSpc>
                <a:spcPct val="90000"/>
              </a:lnSpc>
            </a:pPr>
            <a:r>
              <a:rPr lang="en-US" dirty="0"/>
              <a:t>            -</a:t>
            </a:r>
            <a:r>
              <a:rPr lang="en-US" dirty="0" err="1"/>
              <a:t>webkit</a:t>
            </a:r>
            <a:r>
              <a:rPr lang="en-US" dirty="0"/>
              <a:t>-transform: matrix(1, -0.3, 0, 1, 0, 0);             </a:t>
            </a:r>
          </a:p>
          <a:p>
            <a:pPr>
              <a:lnSpc>
                <a:spcPct val="90000"/>
              </a:lnSpc>
            </a:pPr>
            <a:r>
              <a:rPr lang="en-US" dirty="0"/>
              <a:t>            /* Standard syntax */</a:t>
            </a:r>
          </a:p>
          <a:p>
            <a:pPr>
              <a:lnSpc>
                <a:spcPct val="90000"/>
              </a:lnSpc>
            </a:pPr>
            <a:r>
              <a:rPr lang="en-US" dirty="0"/>
              <a:t>            transform: matrix(1, -0.3, 0, 1, 0, 0);          }</a:t>
            </a:r>
          </a:p>
          <a:p>
            <a:pPr>
              <a:lnSpc>
                <a:spcPct val="90000"/>
              </a:lnSpc>
            </a:pPr>
            <a:r>
              <a:rPr lang="en-US" dirty="0"/>
              <a:t>      &lt;/style&gt;      </a:t>
            </a:r>
          </a:p>
          <a:p>
            <a:pPr>
              <a:lnSpc>
                <a:spcPct val="90000"/>
              </a:lnSpc>
            </a:pPr>
            <a:r>
              <a:rPr lang="en-US" dirty="0"/>
              <a:t>   &lt;/head&gt;</a:t>
            </a:r>
          </a:p>
          <a:p>
            <a:pPr>
              <a:lnSpc>
                <a:spcPct val="90000"/>
              </a:lnSpc>
            </a:pPr>
            <a:r>
              <a:rPr lang="en-US" dirty="0"/>
              <a:t>   &lt;body&gt;</a:t>
            </a:r>
          </a:p>
          <a:p>
            <a:pPr>
              <a:lnSpc>
                <a:spcPct val="90000"/>
              </a:lnSpc>
            </a:pPr>
            <a:r>
              <a:rPr lang="en-US" dirty="0"/>
              <a:t>      &lt;div&gt;Antra.net&lt;/div&gt; &lt;div id="myDiv1"&gt;Antra.net&lt;/div&gt;</a:t>
            </a:r>
          </a:p>
          <a:p>
            <a:pPr>
              <a:lnSpc>
                <a:spcPct val="90000"/>
              </a:lnSpc>
            </a:pPr>
            <a:r>
              <a:rPr lang="en-US" dirty="0"/>
              <a:t>   &lt;/body&gt;</a:t>
            </a:r>
          </a:p>
          <a:p>
            <a:pPr>
              <a:lnSpc>
                <a:spcPct val="90000"/>
              </a:lnSpc>
            </a:pPr>
            <a:r>
              <a:rPr lang="en-US" dirty="0"/>
              <a:t>&lt;/html&gt;</a:t>
            </a:r>
          </a:p>
        </p:txBody>
      </p:sp>
      <p:cxnSp>
        <p:nvCxnSpPr>
          <p:cNvPr id="7" name="Straight Connector 6">
            <a:extLst>
              <a:ext uri="{FF2B5EF4-FFF2-40B4-BE49-F238E27FC236}">
                <a16:creationId xmlns:a16="http://schemas.microsoft.com/office/drawing/2014/main" id="{ECFF0DB5-5364-4589-AFE8-C567ADD443AD}"/>
              </a:ext>
            </a:extLst>
          </p:cNvPr>
          <p:cNvCxnSpPr/>
          <p:nvPr/>
        </p:nvCxnSpPr>
        <p:spPr>
          <a:xfrm>
            <a:off x="6520721" y="1064302"/>
            <a:ext cx="0" cy="473689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48ABBBA-25A6-490C-9196-7AF98EF3CC4D}"/>
              </a:ext>
            </a:extLst>
          </p:cNvPr>
          <p:cNvPicPr>
            <a:picLocks noChangeAspect="1"/>
          </p:cNvPicPr>
          <p:nvPr/>
        </p:nvPicPr>
        <p:blipFill>
          <a:blip r:embed="rId2"/>
          <a:stretch>
            <a:fillRect/>
          </a:stretch>
        </p:blipFill>
        <p:spPr>
          <a:xfrm>
            <a:off x="7871019" y="2218309"/>
            <a:ext cx="2905125" cy="2428875"/>
          </a:xfrm>
          <a:prstGeom prst="rect">
            <a:avLst/>
          </a:prstGeom>
        </p:spPr>
      </p:pic>
      <p:sp>
        <p:nvSpPr>
          <p:cNvPr id="10" name="TextBox 9">
            <a:extLst>
              <a:ext uri="{FF2B5EF4-FFF2-40B4-BE49-F238E27FC236}">
                <a16:creationId xmlns:a16="http://schemas.microsoft.com/office/drawing/2014/main" id="{C74710C3-0105-4E0D-B136-151BD8C23137}"/>
              </a:ext>
            </a:extLst>
          </p:cNvPr>
          <p:cNvSpPr txBox="1"/>
          <p:nvPr/>
        </p:nvSpPr>
        <p:spPr>
          <a:xfrm>
            <a:off x="9009089" y="1753849"/>
            <a:ext cx="914400" cy="914400"/>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193437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7E46-218F-4ED9-A8A6-A83D74A10251}"/>
              </a:ext>
            </a:extLst>
          </p:cNvPr>
          <p:cNvSpPr>
            <a:spLocks noGrp="1"/>
          </p:cNvSpPr>
          <p:nvPr>
            <p:ph type="title"/>
          </p:nvPr>
        </p:nvSpPr>
        <p:spPr>
          <a:xfrm>
            <a:off x="261995" y="365461"/>
            <a:ext cx="11125199" cy="545893"/>
          </a:xfrm>
        </p:spPr>
        <p:txBody>
          <a:bodyPr/>
          <a:lstStyle/>
          <a:p>
            <a:r>
              <a:rPr lang="en-US" dirty="0"/>
              <a:t>2D-Transforms (Matrix transforms with another direction)</a:t>
            </a:r>
          </a:p>
        </p:txBody>
      </p:sp>
      <p:sp>
        <p:nvSpPr>
          <p:cNvPr id="4" name="Slide Number Placeholder 3">
            <a:extLst>
              <a:ext uri="{FF2B5EF4-FFF2-40B4-BE49-F238E27FC236}">
                <a16:creationId xmlns:a16="http://schemas.microsoft.com/office/drawing/2014/main" id="{2283F806-DE68-4248-919F-82E951B64328}"/>
              </a:ext>
            </a:extLst>
          </p:cNvPr>
          <p:cNvSpPr>
            <a:spLocks noGrp="1"/>
          </p:cNvSpPr>
          <p:nvPr>
            <p:ph type="sldNum" sz="quarter" idx="12"/>
          </p:nvPr>
        </p:nvSpPr>
        <p:spPr/>
        <p:txBody>
          <a:bodyPr/>
          <a:lstStyle/>
          <a:p>
            <a:fld id="{C51EAA63-D034-42AE-91FA-B13B9518C7BE}" type="slidenum">
              <a:rPr lang="en-US" smtClean="0"/>
              <a:pPr/>
              <a:t>169</a:t>
            </a:fld>
            <a:endParaRPr lang="en-US" dirty="0"/>
          </a:p>
        </p:txBody>
      </p:sp>
      <p:sp>
        <p:nvSpPr>
          <p:cNvPr id="5" name="TextBox 4">
            <a:extLst>
              <a:ext uri="{FF2B5EF4-FFF2-40B4-BE49-F238E27FC236}">
                <a16:creationId xmlns:a16="http://schemas.microsoft.com/office/drawing/2014/main" id="{33E2F6AC-6996-4910-A248-58A34116DCD7}"/>
              </a:ext>
            </a:extLst>
          </p:cNvPr>
          <p:cNvSpPr txBox="1"/>
          <p:nvPr/>
        </p:nvSpPr>
        <p:spPr>
          <a:xfrm>
            <a:off x="524656" y="911354"/>
            <a:ext cx="5651292" cy="5506937"/>
          </a:xfrm>
          <a:prstGeom prst="rect">
            <a:avLst/>
          </a:prstGeom>
          <a:noFill/>
        </p:spPr>
        <p:txBody>
          <a:bodyPr wrap="none" lIns="0" tIns="0" rIns="0" bIns="0" rtlCol="0">
            <a:noAutofit/>
          </a:bodyPr>
          <a:lstStyle/>
          <a:p>
            <a:r>
              <a:rPr lang="en-US" sz="1700" dirty="0"/>
              <a:t>&lt;html&gt;</a:t>
            </a:r>
          </a:p>
          <a:p>
            <a:r>
              <a:rPr lang="en-US" sz="1700" dirty="0"/>
              <a:t>&lt;head&gt;</a:t>
            </a:r>
          </a:p>
          <a:p>
            <a:r>
              <a:rPr lang="en-US" sz="1700" dirty="0"/>
              <a:t>    &lt;style&gt;</a:t>
            </a:r>
          </a:p>
          <a:p>
            <a:r>
              <a:rPr lang="en-US" sz="1700" dirty="0"/>
              <a:t>        div {</a:t>
            </a:r>
          </a:p>
          <a:p>
            <a:r>
              <a:rPr lang="en-US" sz="1700" dirty="0"/>
              <a:t>            width: 300px;</a:t>
            </a:r>
          </a:p>
          <a:p>
            <a:r>
              <a:rPr lang="en-US" sz="1700" dirty="0"/>
              <a:t>            height: 100px;</a:t>
            </a:r>
          </a:p>
          <a:p>
            <a:r>
              <a:rPr lang="en-US" sz="1700" dirty="0"/>
              <a:t>            background-color: pink;</a:t>
            </a:r>
          </a:p>
          <a:p>
            <a:r>
              <a:rPr lang="en-US" sz="1700" dirty="0"/>
              <a:t>            border: 1px solid black;      }</a:t>
            </a:r>
          </a:p>
          <a:p>
            <a:r>
              <a:rPr lang="en-US" sz="1700" dirty="0"/>
              <a:t>            div#myDiv2 {</a:t>
            </a:r>
          </a:p>
          <a:p>
            <a:r>
              <a:rPr lang="en-US" sz="1700" dirty="0"/>
              <a:t>                /* IE 9 */</a:t>
            </a:r>
          </a:p>
          <a:p>
            <a:r>
              <a:rPr lang="en-US" sz="1700" dirty="0"/>
              <a:t>                -</a:t>
            </a:r>
            <a:r>
              <a:rPr lang="en-US" sz="1700" dirty="0" err="1"/>
              <a:t>ms</a:t>
            </a:r>
            <a:r>
              <a:rPr lang="en-US" sz="1700" dirty="0"/>
              <a:t>-transform: matrix(1, 0, 0.5, 1, 150, 0);</a:t>
            </a:r>
          </a:p>
          <a:p>
            <a:r>
              <a:rPr lang="en-US" sz="1700" dirty="0"/>
              <a:t>                /* Safari */</a:t>
            </a:r>
          </a:p>
          <a:p>
            <a:r>
              <a:rPr lang="en-US" sz="1700" dirty="0"/>
              <a:t>                -</a:t>
            </a:r>
            <a:r>
              <a:rPr lang="en-US" sz="1700" dirty="0" err="1"/>
              <a:t>webkit</a:t>
            </a:r>
            <a:r>
              <a:rPr lang="en-US" sz="1700" dirty="0"/>
              <a:t>-transform: matrix(1, 0, 0.5, 1, 150, 0);</a:t>
            </a:r>
          </a:p>
          <a:p>
            <a:r>
              <a:rPr lang="en-US" sz="1700" dirty="0"/>
              <a:t>                /* Standard syntax */</a:t>
            </a:r>
          </a:p>
          <a:p>
            <a:r>
              <a:rPr lang="en-US" sz="1700" dirty="0"/>
              <a:t>                transform: matrix(1, 0, 0.5, 1, 150, 0);    }</a:t>
            </a:r>
          </a:p>
          <a:p>
            <a:r>
              <a:rPr lang="en-US" sz="1700" dirty="0"/>
              <a:t>    &lt;/style&gt;</a:t>
            </a:r>
          </a:p>
          <a:p>
            <a:r>
              <a:rPr lang="en-US" sz="1700" dirty="0"/>
              <a:t>&lt;/head&gt;</a:t>
            </a:r>
          </a:p>
          <a:p>
            <a:r>
              <a:rPr lang="en-US" sz="1700" dirty="0"/>
              <a:t>&lt;body&gt;</a:t>
            </a:r>
          </a:p>
          <a:p>
            <a:r>
              <a:rPr lang="en-US" sz="1700" dirty="0"/>
              <a:t>    &lt;div&gt;Antra.net&lt;/div&gt;&lt;div id="myDiv2"&gt;Antra.net&lt;/div&gt;</a:t>
            </a:r>
          </a:p>
          <a:p>
            <a:r>
              <a:rPr lang="en-US" sz="1700" dirty="0"/>
              <a:t>&lt;/body&gt;</a:t>
            </a:r>
          </a:p>
          <a:p>
            <a:r>
              <a:rPr lang="en-US" sz="1700" dirty="0"/>
              <a:t>&lt;/html&gt;</a:t>
            </a:r>
          </a:p>
        </p:txBody>
      </p:sp>
      <p:cxnSp>
        <p:nvCxnSpPr>
          <p:cNvPr id="7" name="Straight Connector 6">
            <a:extLst>
              <a:ext uri="{FF2B5EF4-FFF2-40B4-BE49-F238E27FC236}">
                <a16:creationId xmlns:a16="http://schemas.microsoft.com/office/drawing/2014/main" id="{8311F139-B05F-4331-A8BE-13A84F16D4C4}"/>
              </a:ext>
            </a:extLst>
          </p:cNvPr>
          <p:cNvCxnSpPr/>
          <p:nvPr/>
        </p:nvCxnSpPr>
        <p:spPr>
          <a:xfrm>
            <a:off x="6011056" y="1109272"/>
            <a:ext cx="0" cy="4751882"/>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7A5FF6B-73CF-4B09-B237-AA094F642F95}"/>
              </a:ext>
            </a:extLst>
          </p:cNvPr>
          <p:cNvPicPr>
            <a:picLocks noChangeAspect="1"/>
          </p:cNvPicPr>
          <p:nvPr/>
        </p:nvPicPr>
        <p:blipFill>
          <a:blip r:embed="rId2"/>
          <a:stretch>
            <a:fillRect/>
          </a:stretch>
        </p:blipFill>
        <p:spPr>
          <a:xfrm>
            <a:off x="6846752" y="2378439"/>
            <a:ext cx="4572000" cy="1981200"/>
          </a:xfrm>
          <a:prstGeom prst="rect">
            <a:avLst/>
          </a:prstGeom>
        </p:spPr>
      </p:pic>
      <p:sp>
        <p:nvSpPr>
          <p:cNvPr id="9" name="TextBox 8">
            <a:extLst>
              <a:ext uri="{FF2B5EF4-FFF2-40B4-BE49-F238E27FC236}">
                <a16:creationId xmlns:a16="http://schemas.microsoft.com/office/drawing/2014/main" id="{9D7CBA2B-767F-4DB1-9815-0F0A932081D1}"/>
              </a:ext>
            </a:extLst>
          </p:cNvPr>
          <p:cNvSpPr txBox="1"/>
          <p:nvPr/>
        </p:nvSpPr>
        <p:spPr>
          <a:xfrm>
            <a:off x="7899816" y="1933731"/>
            <a:ext cx="899410" cy="914400"/>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266293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E57F-B661-45AD-9A27-D66E6CE1B118}"/>
              </a:ext>
            </a:extLst>
          </p:cNvPr>
          <p:cNvSpPr>
            <a:spLocks noGrp="1"/>
          </p:cNvSpPr>
          <p:nvPr>
            <p:ph type="title"/>
          </p:nvPr>
        </p:nvSpPr>
        <p:spPr>
          <a:xfrm>
            <a:off x="287978" y="22354"/>
            <a:ext cx="11125199" cy="889000"/>
          </a:xfrm>
        </p:spPr>
        <p:txBody>
          <a:bodyPr/>
          <a:lstStyle/>
          <a:p>
            <a:r>
              <a:rPr lang="en-US" dirty="0"/>
              <a:t>Child Selectors</a:t>
            </a:r>
          </a:p>
        </p:txBody>
      </p:sp>
      <p:sp>
        <p:nvSpPr>
          <p:cNvPr id="3" name="Content Placeholder 2">
            <a:extLst>
              <a:ext uri="{FF2B5EF4-FFF2-40B4-BE49-F238E27FC236}">
                <a16:creationId xmlns:a16="http://schemas.microsoft.com/office/drawing/2014/main" id="{A94F9500-61B4-4378-8AD2-AB156B65AB00}"/>
              </a:ext>
            </a:extLst>
          </p:cNvPr>
          <p:cNvSpPr>
            <a:spLocks noGrp="1"/>
          </p:cNvSpPr>
          <p:nvPr>
            <p:ph idx="1"/>
          </p:nvPr>
        </p:nvSpPr>
        <p:spPr>
          <a:xfrm>
            <a:off x="607357" y="1097281"/>
            <a:ext cx="11126522" cy="4419600"/>
          </a:xfrm>
        </p:spPr>
        <p:txBody>
          <a:bodyPr/>
          <a:lstStyle/>
          <a:p>
            <a:r>
              <a:rPr lang="en-US" dirty="0"/>
              <a:t>The child Selector (&gt;) separates two selectors and matches only those elements matched by the second selector that are children of elements matched by the first.</a:t>
            </a:r>
          </a:p>
          <a:p>
            <a:r>
              <a:rPr lang="en-US" dirty="0"/>
              <a:t>The element&gt;element selector is used to select elements with a specific parent.</a:t>
            </a:r>
          </a:p>
          <a:p>
            <a:r>
              <a:rPr lang="en-US" dirty="0"/>
              <a:t>Note: Elements that are not directly a child of the specified parent, are not selected.</a:t>
            </a:r>
          </a:p>
        </p:txBody>
      </p:sp>
      <p:sp>
        <p:nvSpPr>
          <p:cNvPr id="4" name="Slide Number Placeholder 3">
            <a:extLst>
              <a:ext uri="{FF2B5EF4-FFF2-40B4-BE49-F238E27FC236}">
                <a16:creationId xmlns:a16="http://schemas.microsoft.com/office/drawing/2014/main" id="{DB6EFB2E-7349-4509-8296-616BE7B6850D}"/>
              </a:ext>
            </a:extLst>
          </p:cNvPr>
          <p:cNvSpPr>
            <a:spLocks noGrp="1"/>
          </p:cNvSpPr>
          <p:nvPr>
            <p:ph type="sldNum" sz="quarter" idx="12"/>
          </p:nvPr>
        </p:nvSpPr>
        <p:spPr/>
        <p:txBody>
          <a:bodyPr/>
          <a:lstStyle/>
          <a:p>
            <a:fld id="{C51EAA63-D034-42AE-91FA-B13B9518C7BE}" type="slidenum">
              <a:rPr lang="en-US" smtClean="0"/>
              <a:pPr/>
              <a:t>17</a:t>
            </a:fld>
            <a:endParaRPr lang="en-US" dirty="0"/>
          </a:p>
        </p:txBody>
      </p:sp>
    </p:spTree>
    <p:extLst>
      <p:ext uri="{BB962C8B-B14F-4D97-AF65-F5344CB8AC3E}">
        <p14:creationId xmlns:p14="http://schemas.microsoft.com/office/powerpoint/2010/main" val="397870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0840-91EC-4174-BAA8-DDF00F84819F}"/>
              </a:ext>
            </a:extLst>
          </p:cNvPr>
          <p:cNvSpPr>
            <a:spLocks noGrp="1"/>
          </p:cNvSpPr>
          <p:nvPr>
            <p:ph type="title"/>
          </p:nvPr>
        </p:nvSpPr>
        <p:spPr>
          <a:xfrm>
            <a:off x="232015" y="350471"/>
            <a:ext cx="11125199" cy="560883"/>
          </a:xfrm>
        </p:spPr>
        <p:txBody>
          <a:bodyPr/>
          <a:lstStyle/>
          <a:p>
            <a:r>
              <a:rPr lang="en-US" dirty="0"/>
              <a:t>3D-Transforms</a:t>
            </a:r>
          </a:p>
        </p:txBody>
      </p:sp>
      <p:sp>
        <p:nvSpPr>
          <p:cNvPr id="3" name="Content Placeholder 2">
            <a:extLst>
              <a:ext uri="{FF2B5EF4-FFF2-40B4-BE49-F238E27FC236}">
                <a16:creationId xmlns:a16="http://schemas.microsoft.com/office/drawing/2014/main" id="{E12B9E67-1557-44D3-AA00-0046C015DCEA}"/>
              </a:ext>
            </a:extLst>
          </p:cNvPr>
          <p:cNvSpPr>
            <a:spLocks noGrp="1"/>
          </p:cNvSpPr>
          <p:nvPr>
            <p:ph idx="1"/>
          </p:nvPr>
        </p:nvSpPr>
        <p:spPr>
          <a:xfrm>
            <a:off x="606108" y="1061256"/>
            <a:ext cx="11126522" cy="4419600"/>
          </a:xfrm>
        </p:spPr>
        <p:txBody>
          <a:bodyPr/>
          <a:lstStyle/>
          <a:p>
            <a:pPr marL="0" indent="0">
              <a:buNone/>
            </a:pPr>
            <a:r>
              <a:rPr lang="en-US" sz="2600" dirty="0"/>
              <a:t>CSS 3D Transforms extends CSS Transforms to allow elements rendered by CSS to be transformed in three-dimensional space.</a:t>
            </a:r>
          </a:p>
          <a:p>
            <a:pPr marL="0" indent="0">
              <a:buNone/>
            </a:pPr>
            <a:r>
              <a:rPr lang="en-US" sz="2600" dirty="0"/>
              <a:t>In this chapter we will learn about the following 3D transformation methods:</a:t>
            </a:r>
          </a:p>
          <a:p>
            <a:r>
              <a:rPr lang="en-US" sz="2600" dirty="0" err="1"/>
              <a:t>rotateX</a:t>
            </a:r>
            <a:r>
              <a:rPr lang="en-US" sz="2600" dirty="0"/>
              <a:t>()</a:t>
            </a:r>
          </a:p>
          <a:p>
            <a:r>
              <a:rPr lang="en-US" sz="2600" dirty="0" err="1"/>
              <a:t>rotateY</a:t>
            </a:r>
            <a:r>
              <a:rPr lang="en-US" sz="2600" dirty="0"/>
              <a:t>()</a:t>
            </a:r>
          </a:p>
          <a:p>
            <a:r>
              <a:rPr lang="en-US" sz="2600" dirty="0" err="1"/>
              <a:t>rotateZ</a:t>
            </a:r>
            <a:r>
              <a:rPr lang="en-US" sz="2600" dirty="0"/>
              <a:t>()</a:t>
            </a:r>
          </a:p>
        </p:txBody>
      </p:sp>
      <p:sp>
        <p:nvSpPr>
          <p:cNvPr id="4" name="Slide Number Placeholder 3">
            <a:extLst>
              <a:ext uri="{FF2B5EF4-FFF2-40B4-BE49-F238E27FC236}">
                <a16:creationId xmlns:a16="http://schemas.microsoft.com/office/drawing/2014/main" id="{1FA81FBC-8906-48AD-B5E1-D36D4B156116}"/>
              </a:ext>
            </a:extLst>
          </p:cNvPr>
          <p:cNvSpPr>
            <a:spLocks noGrp="1"/>
          </p:cNvSpPr>
          <p:nvPr>
            <p:ph type="sldNum" sz="quarter" idx="12"/>
          </p:nvPr>
        </p:nvSpPr>
        <p:spPr/>
        <p:txBody>
          <a:bodyPr/>
          <a:lstStyle/>
          <a:p>
            <a:fld id="{C51EAA63-D034-42AE-91FA-B13B9518C7BE}" type="slidenum">
              <a:rPr lang="en-US" smtClean="0"/>
              <a:pPr/>
              <a:t>170</a:t>
            </a:fld>
            <a:endParaRPr lang="en-US" dirty="0"/>
          </a:p>
        </p:txBody>
      </p:sp>
    </p:spTree>
    <p:extLst>
      <p:ext uri="{BB962C8B-B14F-4D97-AF65-F5344CB8AC3E}">
        <p14:creationId xmlns:p14="http://schemas.microsoft.com/office/powerpoint/2010/main" val="65202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B114-F1EE-4AD1-A96D-C02C9F9B35C5}"/>
              </a:ext>
            </a:extLst>
          </p:cNvPr>
          <p:cNvSpPr>
            <a:spLocks noGrp="1"/>
          </p:cNvSpPr>
          <p:nvPr>
            <p:ph type="title"/>
          </p:nvPr>
        </p:nvSpPr>
        <p:spPr>
          <a:xfrm>
            <a:off x="336946" y="254833"/>
            <a:ext cx="11125199" cy="515912"/>
          </a:xfrm>
        </p:spPr>
        <p:txBody>
          <a:bodyPr/>
          <a:lstStyle/>
          <a:p>
            <a:r>
              <a:rPr lang="en-US" dirty="0"/>
              <a:t>3D-Transforms(X-axis)</a:t>
            </a:r>
          </a:p>
        </p:txBody>
      </p:sp>
      <p:sp>
        <p:nvSpPr>
          <p:cNvPr id="4" name="Slide Number Placeholder 3">
            <a:extLst>
              <a:ext uri="{FF2B5EF4-FFF2-40B4-BE49-F238E27FC236}">
                <a16:creationId xmlns:a16="http://schemas.microsoft.com/office/drawing/2014/main" id="{511DB68C-F82B-43BA-8B0A-86896D18A325}"/>
              </a:ext>
            </a:extLst>
          </p:cNvPr>
          <p:cNvSpPr>
            <a:spLocks noGrp="1"/>
          </p:cNvSpPr>
          <p:nvPr>
            <p:ph type="sldNum" sz="quarter" idx="12"/>
          </p:nvPr>
        </p:nvSpPr>
        <p:spPr/>
        <p:txBody>
          <a:bodyPr/>
          <a:lstStyle/>
          <a:p>
            <a:fld id="{C51EAA63-D034-42AE-91FA-B13B9518C7BE}" type="slidenum">
              <a:rPr lang="en-US" smtClean="0"/>
              <a:pPr/>
              <a:t>171</a:t>
            </a:fld>
            <a:endParaRPr lang="en-US" dirty="0"/>
          </a:p>
        </p:txBody>
      </p:sp>
      <p:sp>
        <p:nvSpPr>
          <p:cNvPr id="5" name="TextBox 4">
            <a:extLst>
              <a:ext uri="{FF2B5EF4-FFF2-40B4-BE49-F238E27FC236}">
                <a16:creationId xmlns:a16="http://schemas.microsoft.com/office/drawing/2014/main" id="{836642A2-8AFA-4901-B8B7-B0CF80375C61}"/>
              </a:ext>
            </a:extLst>
          </p:cNvPr>
          <p:cNvSpPr txBox="1"/>
          <p:nvPr/>
        </p:nvSpPr>
        <p:spPr>
          <a:xfrm>
            <a:off x="839449" y="770745"/>
            <a:ext cx="3837482" cy="5540114"/>
          </a:xfrm>
          <a:prstGeom prst="rect">
            <a:avLst/>
          </a:prstGeom>
          <a:noFill/>
        </p:spPr>
        <p:txBody>
          <a:bodyPr wrap="none" lIns="0" tIns="0" rIns="0" bIns="0" rtlCol="0">
            <a:noAutofit/>
          </a:bodyPr>
          <a:lstStyle/>
          <a:p>
            <a:pPr>
              <a:lnSpc>
                <a:spcPct val="90000"/>
              </a:lnSpc>
            </a:pPr>
            <a:r>
              <a:rPr lang="en-US" dirty="0"/>
              <a:t>&lt;html&gt;</a:t>
            </a:r>
          </a:p>
          <a:p>
            <a:pPr>
              <a:lnSpc>
                <a:spcPct val="90000"/>
              </a:lnSpc>
            </a:pPr>
            <a:r>
              <a:rPr lang="en-US" dirty="0"/>
              <a:t>   &lt;head&gt;  </a:t>
            </a:r>
          </a:p>
          <a:p>
            <a:pPr>
              <a:lnSpc>
                <a:spcPct val="90000"/>
              </a:lnSpc>
            </a:pPr>
            <a:r>
              <a:rPr lang="en-US" dirty="0"/>
              <a:t>      &lt;style&gt;</a:t>
            </a:r>
          </a:p>
          <a:p>
            <a:pPr>
              <a:lnSpc>
                <a:spcPct val="90000"/>
              </a:lnSpc>
            </a:pPr>
            <a:r>
              <a:rPr lang="en-US" dirty="0"/>
              <a:t>         div {</a:t>
            </a:r>
          </a:p>
          <a:p>
            <a:pPr>
              <a:lnSpc>
                <a:spcPct val="90000"/>
              </a:lnSpc>
            </a:pPr>
            <a:r>
              <a:rPr lang="en-US" dirty="0"/>
              <a:t>            width: 200px;</a:t>
            </a:r>
          </a:p>
          <a:p>
            <a:pPr>
              <a:lnSpc>
                <a:spcPct val="90000"/>
              </a:lnSpc>
            </a:pPr>
            <a:r>
              <a:rPr lang="en-US" dirty="0"/>
              <a:t>            height: 100px;</a:t>
            </a:r>
          </a:p>
          <a:p>
            <a:pPr>
              <a:lnSpc>
                <a:spcPct val="90000"/>
              </a:lnSpc>
            </a:pPr>
            <a:r>
              <a:rPr lang="en-US" dirty="0"/>
              <a:t>            background-color: pink;</a:t>
            </a:r>
          </a:p>
          <a:p>
            <a:pPr>
              <a:lnSpc>
                <a:spcPct val="90000"/>
              </a:lnSpc>
            </a:pPr>
            <a:r>
              <a:rPr lang="en-US" dirty="0"/>
              <a:t>            border: 1px solid black;        }</a:t>
            </a:r>
          </a:p>
          <a:p>
            <a:pPr>
              <a:lnSpc>
                <a:spcPct val="90000"/>
              </a:lnSpc>
            </a:pPr>
            <a:r>
              <a:rPr lang="en-US" dirty="0"/>
              <a:t>         </a:t>
            </a:r>
            <a:r>
              <a:rPr lang="en-US" dirty="0" err="1"/>
              <a:t>div#myDiv</a:t>
            </a:r>
            <a:r>
              <a:rPr lang="en-US" dirty="0"/>
              <a:t> {</a:t>
            </a:r>
          </a:p>
          <a:p>
            <a:pPr>
              <a:lnSpc>
                <a:spcPct val="90000"/>
              </a:lnSpc>
            </a:pPr>
            <a:r>
              <a:rPr lang="en-US" dirty="0"/>
              <a:t>            -</a:t>
            </a:r>
            <a:r>
              <a:rPr lang="en-US" dirty="0" err="1"/>
              <a:t>webkit</a:t>
            </a:r>
            <a:r>
              <a:rPr lang="en-US" dirty="0"/>
              <a:t>-transform: </a:t>
            </a:r>
            <a:r>
              <a:rPr lang="en-US" dirty="0" err="1"/>
              <a:t>rotateX</a:t>
            </a:r>
            <a:r>
              <a:rPr lang="en-US" dirty="0"/>
              <a:t>(150deg); </a:t>
            </a:r>
          </a:p>
          <a:p>
            <a:pPr>
              <a:lnSpc>
                <a:spcPct val="90000"/>
              </a:lnSpc>
            </a:pPr>
            <a:r>
              <a:rPr lang="en-US" dirty="0"/>
              <a:t>            /* Safari */</a:t>
            </a:r>
          </a:p>
          <a:p>
            <a:pPr>
              <a:lnSpc>
                <a:spcPct val="90000"/>
              </a:lnSpc>
            </a:pPr>
            <a:r>
              <a:rPr lang="en-US" dirty="0"/>
              <a:t>            transform: </a:t>
            </a:r>
            <a:r>
              <a:rPr lang="en-US" dirty="0" err="1"/>
              <a:t>rotateX</a:t>
            </a:r>
            <a:r>
              <a:rPr lang="en-US" dirty="0"/>
              <a:t>(150deg);             </a:t>
            </a:r>
          </a:p>
          <a:p>
            <a:pPr>
              <a:lnSpc>
                <a:spcPct val="90000"/>
              </a:lnSpc>
            </a:pPr>
            <a:r>
              <a:rPr lang="en-US" dirty="0"/>
              <a:t>            /* Standard syntax */         }</a:t>
            </a:r>
          </a:p>
          <a:p>
            <a:pPr>
              <a:lnSpc>
                <a:spcPct val="90000"/>
              </a:lnSpc>
            </a:pPr>
            <a:r>
              <a:rPr lang="en-US" dirty="0"/>
              <a:t>      &lt;/style&gt;</a:t>
            </a:r>
          </a:p>
          <a:p>
            <a:pPr>
              <a:lnSpc>
                <a:spcPct val="90000"/>
              </a:lnSpc>
            </a:pPr>
            <a:r>
              <a:rPr lang="en-US" dirty="0"/>
              <a:t>   &lt;/head&gt;</a:t>
            </a:r>
          </a:p>
          <a:p>
            <a:pPr>
              <a:lnSpc>
                <a:spcPct val="90000"/>
              </a:lnSpc>
            </a:pPr>
            <a:r>
              <a:rPr lang="en-US" dirty="0"/>
              <a:t>   &lt;body&gt;</a:t>
            </a:r>
          </a:p>
          <a:p>
            <a:pPr>
              <a:lnSpc>
                <a:spcPct val="90000"/>
              </a:lnSpc>
            </a:pPr>
            <a:r>
              <a:rPr lang="en-US" dirty="0"/>
              <a:t>      &lt;div&gt; Antra.net &lt;/div&gt;</a:t>
            </a:r>
          </a:p>
          <a:p>
            <a:pPr>
              <a:lnSpc>
                <a:spcPct val="90000"/>
              </a:lnSpc>
            </a:pPr>
            <a:r>
              <a:rPr lang="en-US" dirty="0"/>
              <a:t>      &lt;p&gt;Rotate X-axis&lt;/p&gt;</a:t>
            </a:r>
          </a:p>
          <a:p>
            <a:pPr>
              <a:lnSpc>
                <a:spcPct val="90000"/>
              </a:lnSpc>
            </a:pPr>
            <a:r>
              <a:rPr lang="en-US" dirty="0"/>
              <a:t>      &lt;div id="</a:t>
            </a:r>
            <a:r>
              <a:rPr lang="en-US" dirty="0" err="1"/>
              <a:t>myDiv</a:t>
            </a:r>
            <a:r>
              <a:rPr lang="en-US" dirty="0"/>
              <a:t>"&gt; Antra.net &lt;/div&gt;</a:t>
            </a:r>
          </a:p>
          <a:p>
            <a:pPr>
              <a:lnSpc>
                <a:spcPct val="90000"/>
              </a:lnSpc>
            </a:pPr>
            <a:r>
              <a:rPr lang="en-US" dirty="0"/>
              <a:t>   &lt;/body&gt;</a:t>
            </a:r>
          </a:p>
          <a:p>
            <a:pPr>
              <a:lnSpc>
                <a:spcPct val="90000"/>
              </a:lnSpc>
            </a:pPr>
            <a:r>
              <a:rPr lang="en-US" dirty="0"/>
              <a:t>&lt;/html&gt;</a:t>
            </a:r>
          </a:p>
        </p:txBody>
      </p:sp>
      <p:cxnSp>
        <p:nvCxnSpPr>
          <p:cNvPr id="7" name="Straight Connector 6">
            <a:extLst>
              <a:ext uri="{FF2B5EF4-FFF2-40B4-BE49-F238E27FC236}">
                <a16:creationId xmlns:a16="http://schemas.microsoft.com/office/drawing/2014/main" id="{A75D5135-4206-494D-A2FF-333DE5178510}"/>
              </a:ext>
            </a:extLst>
          </p:cNvPr>
          <p:cNvCxnSpPr/>
          <p:nvPr/>
        </p:nvCxnSpPr>
        <p:spPr>
          <a:xfrm>
            <a:off x="5411449" y="929390"/>
            <a:ext cx="0" cy="488679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2FAA6F3-949C-494E-A7BA-9F99B86961C2}"/>
              </a:ext>
            </a:extLst>
          </p:cNvPr>
          <p:cNvPicPr>
            <a:picLocks noChangeAspect="1"/>
          </p:cNvPicPr>
          <p:nvPr/>
        </p:nvPicPr>
        <p:blipFill>
          <a:blip r:embed="rId2"/>
          <a:stretch>
            <a:fillRect/>
          </a:stretch>
        </p:blipFill>
        <p:spPr>
          <a:xfrm>
            <a:off x="7370957" y="1954264"/>
            <a:ext cx="1952625" cy="2409825"/>
          </a:xfrm>
          <a:prstGeom prst="rect">
            <a:avLst/>
          </a:prstGeom>
        </p:spPr>
      </p:pic>
      <p:sp>
        <p:nvSpPr>
          <p:cNvPr id="9" name="TextBox 8">
            <a:extLst>
              <a:ext uri="{FF2B5EF4-FFF2-40B4-BE49-F238E27FC236}">
                <a16:creationId xmlns:a16="http://schemas.microsoft.com/office/drawing/2014/main" id="{DD49CF2E-2E73-4308-AFDA-2333E62E3CA8}"/>
              </a:ext>
            </a:extLst>
          </p:cNvPr>
          <p:cNvSpPr txBox="1"/>
          <p:nvPr/>
        </p:nvSpPr>
        <p:spPr>
          <a:xfrm>
            <a:off x="8019738" y="1469036"/>
            <a:ext cx="914400" cy="914400"/>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289565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DFF6-49CE-4BA2-878B-60FDB088864A}"/>
              </a:ext>
            </a:extLst>
          </p:cNvPr>
          <p:cNvSpPr>
            <a:spLocks noGrp="1"/>
          </p:cNvSpPr>
          <p:nvPr>
            <p:ph type="title"/>
          </p:nvPr>
        </p:nvSpPr>
        <p:spPr>
          <a:xfrm>
            <a:off x="232014" y="224851"/>
            <a:ext cx="11125199" cy="575873"/>
          </a:xfrm>
        </p:spPr>
        <p:txBody>
          <a:bodyPr/>
          <a:lstStyle/>
          <a:p>
            <a:r>
              <a:rPr lang="en-US" dirty="0"/>
              <a:t>3D-Transforms(Y-axis) </a:t>
            </a:r>
          </a:p>
        </p:txBody>
      </p:sp>
      <p:sp>
        <p:nvSpPr>
          <p:cNvPr id="4" name="Slide Number Placeholder 3">
            <a:extLst>
              <a:ext uri="{FF2B5EF4-FFF2-40B4-BE49-F238E27FC236}">
                <a16:creationId xmlns:a16="http://schemas.microsoft.com/office/drawing/2014/main" id="{6E03DE2F-4FF0-4610-9BC3-B3874F48DC0E}"/>
              </a:ext>
            </a:extLst>
          </p:cNvPr>
          <p:cNvSpPr>
            <a:spLocks noGrp="1"/>
          </p:cNvSpPr>
          <p:nvPr>
            <p:ph type="sldNum" sz="quarter" idx="12"/>
          </p:nvPr>
        </p:nvSpPr>
        <p:spPr/>
        <p:txBody>
          <a:bodyPr/>
          <a:lstStyle/>
          <a:p>
            <a:fld id="{C51EAA63-D034-42AE-91FA-B13B9518C7BE}" type="slidenum">
              <a:rPr lang="en-US" smtClean="0"/>
              <a:pPr/>
              <a:t>172</a:t>
            </a:fld>
            <a:endParaRPr lang="en-US" dirty="0"/>
          </a:p>
        </p:txBody>
      </p:sp>
      <p:sp>
        <p:nvSpPr>
          <p:cNvPr id="5" name="TextBox 4">
            <a:extLst>
              <a:ext uri="{FF2B5EF4-FFF2-40B4-BE49-F238E27FC236}">
                <a16:creationId xmlns:a16="http://schemas.microsoft.com/office/drawing/2014/main" id="{C5D23BF8-ADF7-4102-918C-EDDA7C87399E}"/>
              </a:ext>
            </a:extLst>
          </p:cNvPr>
          <p:cNvSpPr txBox="1"/>
          <p:nvPr/>
        </p:nvSpPr>
        <p:spPr>
          <a:xfrm>
            <a:off x="689547" y="800724"/>
            <a:ext cx="4871803" cy="5435184"/>
          </a:xfrm>
          <a:prstGeom prst="rect">
            <a:avLst/>
          </a:prstGeom>
          <a:noFill/>
        </p:spPr>
        <p:txBody>
          <a:bodyPr wrap="none" lIns="0" tIns="0" rIns="0" bIns="0" rtlCol="0">
            <a:noAutofit/>
          </a:bodyPr>
          <a:lstStyle/>
          <a:p>
            <a:pPr>
              <a:lnSpc>
                <a:spcPct val="90000"/>
              </a:lnSpc>
            </a:pPr>
            <a:r>
              <a:rPr lang="en-US" dirty="0"/>
              <a:t>&lt;html&gt;</a:t>
            </a:r>
          </a:p>
          <a:p>
            <a:pPr>
              <a:lnSpc>
                <a:spcPct val="90000"/>
              </a:lnSpc>
            </a:pPr>
            <a:r>
              <a:rPr lang="en-US" dirty="0"/>
              <a:t>   &lt;head&gt;  </a:t>
            </a:r>
          </a:p>
          <a:p>
            <a:pPr>
              <a:lnSpc>
                <a:spcPct val="90000"/>
              </a:lnSpc>
            </a:pPr>
            <a:r>
              <a:rPr lang="en-US" dirty="0"/>
              <a:t>      &lt;style&gt;</a:t>
            </a:r>
          </a:p>
          <a:p>
            <a:pPr>
              <a:lnSpc>
                <a:spcPct val="90000"/>
              </a:lnSpc>
            </a:pPr>
            <a:r>
              <a:rPr lang="en-US" dirty="0"/>
              <a:t>         div {</a:t>
            </a:r>
          </a:p>
          <a:p>
            <a:pPr>
              <a:lnSpc>
                <a:spcPct val="90000"/>
              </a:lnSpc>
            </a:pPr>
            <a:r>
              <a:rPr lang="en-US" dirty="0"/>
              <a:t>            width: 200px;</a:t>
            </a:r>
          </a:p>
          <a:p>
            <a:pPr>
              <a:lnSpc>
                <a:spcPct val="90000"/>
              </a:lnSpc>
            </a:pPr>
            <a:r>
              <a:rPr lang="en-US" dirty="0"/>
              <a:t>            height: 100px;</a:t>
            </a:r>
          </a:p>
          <a:p>
            <a:pPr>
              <a:lnSpc>
                <a:spcPct val="90000"/>
              </a:lnSpc>
            </a:pPr>
            <a:r>
              <a:rPr lang="en-US" dirty="0"/>
              <a:t>            background-color: pink;</a:t>
            </a:r>
          </a:p>
          <a:p>
            <a:pPr>
              <a:lnSpc>
                <a:spcPct val="90000"/>
              </a:lnSpc>
            </a:pPr>
            <a:r>
              <a:rPr lang="en-US" dirty="0"/>
              <a:t>            border: 1px solid black;         }</a:t>
            </a:r>
          </a:p>
          <a:p>
            <a:pPr>
              <a:lnSpc>
                <a:spcPct val="90000"/>
              </a:lnSpc>
            </a:pPr>
            <a:r>
              <a:rPr lang="en-US" dirty="0"/>
              <a:t>         </a:t>
            </a:r>
            <a:r>
              <a:rPr lang="en-US" dirty="0" err="1"/>
              <a:t>div#yDiv</a:t>
            </a:r>
            <a:r>
              <a:rPr lang="en-US" dirty="0"/>
              <a:t> {</a:t>
            </a:r>
          </a:p>
          <a:p>
            <a:pPr>
              <a:lnSpc>
                <a:spcPct val="90000"/>
              </a:lnSpc>
            </a:pPr>
            <a:r>
              <a:rPr lang="en-US" dirty="0"/>
              <a:t>            -</a:t>
            </a:r>
            <a:r>
              <a:rPr lang="en-US" dirty="0" err="1"/>
              <a:t>webkit</a:t>
            </a:r>
            <a:r>
              <a:rPr lang="en-US" dirty="0"/>
              <a:t>-transform: </a:t>
            </a:r>
            <a:r>
              <a:rPr lang="en-US" dirty="0" err="1"/>
              <a:t>rotateY</a:t>
            </a:r>
            <a:r>
              <a:rPr lang="en-US" dirty="0"/>
              <a:t>(150deg);             </a:t>
            </a:r>
          </a:p>
          <a:p>
            <a:pPr>
              <a:lnSpc>
                <a:spcPct val="90000"/>
              </a:lnSpc>
            </a:pPr>
            <a:r>
              <a:rPr lang="en-US" dirty="0"/>
              <a:t>            /* Safari */</a:t>
            </a:r>
          </a:p>
          <a:p>
            <a:pPr>
              <a:lnSpc>
                <a:spcPct val="90000"/>
              </a:lnSpc>
            </a:pPr>
            <a:r>
              <a:rPr lang="en-US" dirty="0"/>
              <a:t>            transform: </a:t>
            </a:r>
            <a:r>
              <a:rPr lang="en-US" dirty="0" err="1"/>
              <a:t>rotateY</a:t>
            </a:r>
            <a:r>
              <a:rPr lang="en-US" dirty="0"/>
              <a:t>(150deg);            </a:t>
            </a:r>
          </a:p>
          <a:p>
            <a:pPr>
              <a:lnSpc>
                <a:spcPct val="90000"/>
              </a:lnSpc>
            </a:pPr>
            <a:r>
              <a:rPr lang="en-US" dirty="0"/>
              <a:t>            /* Standard syntax */         }</a:t>
            </a:r>
          </a:p>
          <a:p>
            <a:pPr>
              <a:lnSpc>
                <a:spcPct val="90000"/>
              </a:lnSpc>
            </a:pPr>
            <a:r>
              <a:rPr lang="en-US" dirty="0"/>
              <a:t>      &lt;/style&gt;</a:t>
            </a:r>
          </a:p>
          <a:p>
            <a:pPr>
              <a:lnSpc>
                <a:spcPct val="90000"/>
              </a:lnSpc>
            </a:pPr>
            <a:r>
              <a:rPr lang="en-US" dirty="0"/>
              <a:t>   &lt;/head&gt;</a:t>
            </a:r>
          </a:p>
          <a:p>
            <a:pPr>
              <a:lnSpc>
                <a:spcPct val="90000"/>
              </a:lnSpc>
            </a:pPr>
            <a:r>
              <a:rPr lang="en-US" dirty="0"/>
              <a:t>   &lt;body&gt;</a:t>
            </a:r>
          </a:p>
          <a:p>
            <a:pPr>
              <a:lnSpc>
                <a:spcPct val="90000"/>
              </a:lnSpc>
            </a:pPr>
            <a:r>
              <a:rPr lang="en-US" dirty="0"/>
              <a:t>      &lt;div&gt; Antra.net &lt;/div&gt;</a:t>
            </a:r>
          </a:p>
          <a:p>
            <a:pPr>
              <a:lnSpc>
                <a:spcPct val="90000"/>
              </a:lnSpc>
            </a:pPr>
            <a:r>
              <a:rPr lang="en-US" dirty="0"/>
              <a:t>      &lt;p&gt;Rotate Y axis&lt;/p&gt;</a:t>
            </a:r>
          </a:p>
          <a:p>
            <a:pPr>
              <a:lnSpc>
                <a:spcPct val="90000"/>
              </a:lnSpc>
            </a:pPr>
            <a:r>
              <a:rPr lang="en-US" dirty="0"/>
              <a:t>      &lt;div id="</a:t>
            </a:r>
            <a:r>
              <a:rPr lang="en-US" dirty="0" err="1"/>
              <a:t>yDiv</a:t>
            </a:r>
            <a:r>
              <a:rPr lang="en-US" dirty="0"/>
              <a:t>"&gt; Antra.net &lt;/div&gt;     </a:t>
            </a:r>
          </a:p>
          <a:p>
            <a:pPr>
              <a:lnSpc>
                <a:spcPct val="90000"/>
              </a:lnSpc>
            </a:pPr>
            <a:r>
              <a:rPr lang="en-US" dirty="0"/>
              <a:t>   &lt;/body&gt;</a:t>
            </a:r>
          </a:p>
          <a:p>
            <a:pPr>
              <a:lnSpc>
                <a:spcPct val="90000"/>
              </a:lnSpc>
            </a:pPr>
            <a:r>
              <a:rPr lang="en-US" dirty="0"/>
              <a:t>&lt;/html&gt;</a:t>
            </a:r>
          </a:p>
        </p:txBody>
      </p:sp>
      <p:cxnSp>
        <p:nvCxnSpPr>
          <p:cNvPr id="7" name="Straight Connector 6">
            <a:extLst>
              <a:ext uri="{FF2B5EF4-FFF2-40B4-BE49-F238E27FC236}">
                <a16:creationId xmlns:a16="http://schemas.microsoft.com/office/drawing/2014/main" id="{B409E581-88CC-4B30-841C-70975ECA88A1}"/>
              </a:ext>
            </a:extLst>
          </p:cNvPr>
          <p:cNvCxnSpPr/>
          <p:nvPr/>
        </p:nvCxnSpPr>
        <p:spPr>
          <a:xfrm>
            <a:off x="5396459" y="944380"/>
            <a:ext cx="0" cy="5066676"/>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4C10B05-F04D-4764-B892-CB419A287A5A}"/>
              </a:ext>
            </a:extLst>
          </p:cNvPr>
          <p:cNvPicPr>
            <a:picLocks noChangeAspect="1"/>
          </p:cNvPicPr>
          <p:nvPr/>
        </p:nvPicPr>
        <p:blipFill>
          <a:blip r:embed="rId2"/>
          <a:stretch>
            <a:fillRect/>
          </a:stretch>
        </p:blipFill>
        <p:spPr>
          <a:xfrm>
            <a:off x="7370957" y="2248993"/>
            <a:ext cx="1952625" cy="2457450"/>
          </a:xfrm>
          <a:prstGeom prst="rect">
            <a:avLst/>
          </a:prstGeom>
        </p:spPr>
      </p:pic>
      <p:sp>
        <p:nvSpPr>
          <p:cNvPr id="9" name="TextBox 8">
            <a:extLst>
              <a:ext uri="{FF2B5EF4-FFF2-40B4-BE49-F238E27FC236}">
                <a16:creationId xmlns:a16="http://schemas.microsoft.com/office/drawing/2014/main" id="{AAF7FCCF-DE6A-4D3E-9570-A7AB16BB6144}"/>
              </a:ext>
            </a:extLst>
          </p:cNvPr>
          <p:cNvSpPr txBox="1"/>
          <p:nvPr/>
        </p:nvSpPr>
        <p:spPr>
          <a:xfrm>
            <a:off x="8019738" y="1738859"/>
            <a:ext cx="914400" cy="914400"/>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83742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33AD-D972-4BEA-88B6-8E31F834D79D}"/>
              </a:ext>
            </a:extLst>
          </p:cNvPr>
          <p:cNvSpPr>
            <a:spLocks noGrp="1"/>
          </p:cNvSpPr>
          <p:nvPr>
            <p:ph type="title"/>
          </p:nvPr>
        </p:nvSpPr>
        <p:spPr>
          <a:xfrm>
            <a:off x="247005" y="269821"/>
            <a:ext cx="11125199" cy="530903"/>
          </a:xfrm>
        </p:spPr>
        <p:txBody>
          <a:bodyPr/>
          <a:lstStyle/>
          <a:p>
            <a:r>
              <a:rPr lang="en-US" dirty="0"/>
              <a:t>3D-Transforms(Z-axis)</a:t>
            </a:r>
          </a:p>
        </p:txBody>
      </p:sp>
      <p:sp>
        <p:nvSpPr>
          <p:cNvPr id="4" name="Slide Number Placeholder 3">
            <a:extLst>
              <a:ext uri="{FF2B5EF4-FFF2-40B4-BE49-F238E27FC236}">
                <a16:creationId xmlns:a16="http://schemas.microsoft.com/office/drawing/2014/main" id="{CB016EB5-EAD2-41C1-8292-509E9D3E8AA0}"/>
              </a:ext>
            </a:extLst>
          </p:cNvPr>
          <p:cNvSpPr>
            <a:spLocks noGrp="1"/>
          </p:cNvSpPr>
          <p:nvPr>
            <p:ph type="sldNum" sz="quarter" idx="12"/>
          </p:nvPr>
        </p:nvSpPr>
        <p:spPr/>
        <p:txBody>
          <a:bodyPr/>
          <a:lstStyle/>
          <a:p>
            <a:fld id="{C51EAA63-D034-42AE-91FA-B13B9518C7BE}" type="slidenum">
              <a:rPr lang="en-US" smtClean="0"/>
              <a:pPr/>
              <a:t>173</a:t>
            </a:fld>
            <a:endParaRPr lang="en-US" dirty="0"/>
          </a:p>
        </p:txBody>
      </p:sp>
      <p:sp>
        <p:nvSpPr>
          <p:cNvPr id="5" name="TextBox 4">
            <a:extLst>
              <a:ext uri="{FF2B5EF4-FFF2-40B4-BE49-F238E27FC236}">
                <a16:creationId xmlns:a16="http://schemas.microsoft.com/office/drawing/2014/main" id="{75CE49DB-54B6-4206-A35A-7D75BB0E2E63}"/>
              </a:ext>
            </a:extLst>
          </p:cNvPr>
          <p:cNvSpPr txBox="1"/>
          <p:nvPr/>
        </p:nvSpPr>
        <p:spPr>
          <a:xfrm>
            <a:off x="779488" y="800723"/>
            <a:ext cx="3972393" cy="5330253"/>
          </a:xfrm>
          <a:prstGeom prst="rect">
            <a:avLst/>
          </a:prstGeom>
          <a:noFill/>
        </p:spPr>
        <p:txBody>
          <a:bodyPr wrap="none" lIns="0" tIns="0" rIns="0" bIns="0" rtlCol="0">
            <a:noAutofit/>
          </a:bodyPr>
          <a:lstStyle/>
          <a:p>
            <a:pPr>
              <a:lnSpc>
                <a:spcPct val="90000"/>
              </a:lnSpc>
            </a:pPr>
            <a:r>
              <a:rPr lang="en-US" dirty="0"/>
              <a:t>&lt;html&gt;</a:t>
            </a:r>
          </a:p>
          <a:p>
            <a:pPr>
              <a:lnSpc>
                <a:spcPct val="90000"/>
              </a:lnSpc>
            </a:pPr>
            <a:r>
              <a:rPr lang="en-US" dirty="0"/>
              <a:t>   &lt;head&gt;  </a:t>
            </a:r>
          </a:p>
          <a:p>
            <a:pPr>
              <a:lnSpc>
                <a:spcPct val="90000"/>
              </a:lnSpc>
            </a:pPr>
            <a:r>
              <a:rPr lang="en-US" dirty="0"/>
              <a:t>      &lt;style&gt;</a:t>
            </a:r>
          </a:p>
          <a:p>
            <a:pPr>
              <a:lnSpc>
                <a:spcPct val="90000"/>
              </a:lnSpc>
            </a:pPr>
            <a:r>
              <a:rPr lang="en-US" dirty="0"/>
              <a:t>         div {</a:t>
            </a:r>
          </a:p>
          <a:p>
            <a:pPr>
              <a:lnSpc>
                <a:spcPct val="90000"/>
              </a:lnSpc>
            </a:pPr>
            <a:r>
              <a:rPr lang="en-US" dirty="0"/>
              <a:t>            width: 200px;</a:t>
            </a:r>
          </a:p>
          <a:p>
            <a:pPr>
              <a:lnSpc>
                <a:spcPct val="90000"/>
              </a:lnSpc>
            </a:pPr>
            <a:r>
              <a:rPr lang="en-US" dirty="0"/>
              <a:t>            height: 100px;</a:t>
            </a:r>
          </a:p>
          <a:p>
            <a:pPr>
              <a:lnSpc>
                <a:spcPct val="90000"/>
              </a:lnSpc>
            </a:pPr>
            <a:r>
              <a:rPr lang="en-US" dirty="0"/>
              <a:t>            background-color: pink;</a:t>
            </a:r>
          </a:p>
          <a:p>
            <a:pPr>
              <a:lnSpc>
                <a:spcPct val="90000"/>
              </a:lnSpc>
            </a:pPr>
            <a:r>
              <a:rPr lang="en-US" dirty="0"/>
              <a:t>            border: 1px solid black;         }</a:t>
            </a:r>
          </a:p>
          <a:p>
            <a:pPr>
              <a:lnSpc>
                <a:spcPct val="90000"/>
              </a:lnSpc>
            </a:pPr>
            <a:r>
              <a:rPr lang="en-US" dirty="0"/>
              <a:t>         </a:t>
            </a:r>
            <a:r>
              <a:rPr lang="en-US" dirty="0" err="1"/>
              <a:t>div#zDiv</a:t>
            </a:r>
            <a:r>
              <a:rPr lang="en-US" dirty="0"/>
              <a:t> {</a:t>
            </a:r>
          </a:p>
          <a:p>
            <a:pPr>
              <a:lnSpc>
                <a:spcPct val="90000"/>
              </a:lnSpc>
            </a:pPr>
            <a:r>
              <a:rPr lang="en-US" dirty="0"/>
              <a:t>            -</a:t>
            </a:r>
            <a:r>
              <a:rPr lang="en-US" dirty="0" err="1"/>
              <a:t>webkit</a:t>
            </a:r>
            <a:r>
              <a:rPr lang="en-US" dirty="0"/>
              <a:t>-transform: </a:t>
            </a:r>
            <a:r>
              <a:rPr lang="en-US" dirty="0" err="1"/>
              <a:t>rotateZ</a:t>
            </a:r>
            <a:r>
              <a:rPr lang="en-US" dirty="0"/>
              <a:t>(90deg); </a:t>
            </a:r>
          </a:p>
          <a:p>
            <a:pPr>
              <a:lnSpc>
                <a:spcPct val="90000"/>
              </a:lnSpc>
            </a:pPr>
            <a:r>
              <a:rPr lang="en-US" dirty="0"/>
              <a:t>            /* Safari */</a:t>
            </a:r>
          </a:p>
          <a:p>
            <a:pPr>
              <a:lnSpc>
                <a:spcPct val="90000"/>
              </a:lnSpc>
            </a:pPr>
            <a:r>
              <a:rPr lang="en-US" dirty="0"/>
              <a:t>            transform: </a:t>
            </a:r>
            <a:r>
              <a:rPr lang="en-US" dirty="0" err="1"/>
              <a:t>rotateZ</a:t>
            </a:r>
            <a:r>
              <a:rPr lang="en-US" dirty="0"/>
              <a:t>(90deg); </a:t>
            </a:r>
          </a:p>
          <a:p>
            <a:pPr>
              <a:lnSpc>
                <a:spcPct val="90000"/>
              </a:lnSpc>
            </a:pPr>
            <a:r>
              <a:rPr lang="en-US" dirty="0"/>
              <a:t>            /* Standard syntax */         }</a:t>
            </a:r>
          </a:p>
          <a:p>
            <a:pPr>
              <a:lnSpc>
                <a:spcPct val="90000"/>
              </a:lnSpc>
            </a:pPr>
            <a:r>
              <a:rPr lang="en-US" dirty="0"/>
              <a:t>      &lt;/style&gt;</a:t>
            </a:r>
          </a:p>
          <a:p>
            <a:pPr>
              <a:lnSpc>
                <a:spcPct val="90000"/>
              </a:lnSpc>
            </a:pPr>
            <a:r>
              <a:rPr lang="en-US" dirty="0"/>
              <a:t>   &lt;/head&gt;</a:t>
            </a:r>
          </a:p>
          <a:p>
            <a:pPr>
              <a:lnSpc>
                <a:spcPct val="90000"/>
              </a:lnSpc>
            </a:pPr>
            <a:r>
              <a:rPr lang="en-US" dirty="0"/>
              <a:t>   &lt;body&gt;</a:t>
            </a:r>
          </a:p>
          <a:p>
            <a:pPr>
              <a:lnSpc>
                <a:spcPct val="90000"/>
              </a:lnSpc>
            </a:pPr>
            <a:r>
              <a:rPr lang="en-US" dirty="0"/>
              <a:t>      &lt;p&gt;rotate Z axis&lt;/p&gt;</a:t>
            </a:r>
          </a:p>
          <a:p>
            <a:pPr>
              <a:lnSpc>
                <a:spcPct val="90000"/>
              </a:lnSpc>
            </a:pPr>
            <a:r>
              <a:rPr lang="en-US" dirty="0"/>
              <a:t>      &lt;div id="</a:t>
            </a:r>
            <a:r>
              <a:rPr lang="en-US" dirty="0" err="1"/>
              <a:t>zDiv</a:t>
            </a:r>
            <a:r>
              <a:rPr lang="en-US" dirty="0"/>
              <a:t>"&gt; Antra.net &lt;/div&gt;</a:t>
            </a:r>
          </a:p>
          <a:p>
            <a:pPr>
              <a:lnSpc>
                <a:spcPct val="90000"/>
              </a:lnSpc>
            </a:pPr>
            <a:r>
              <a:rPr lang="en-US" dirty="0"/>
              <a:t>   &lt;/body&gt;</a:t>
            </a:r>
          </a:p>
          <a:p>
            <a:pPr>
              <a:lnSpc>
                <a:spcPct val="90000"/>
              </a:lnSpc>
            </a:pPr>
            <a:r>
              <a:rPr lang="en-US" dirty="0"/>
              <a:t>&lt;/html&gt; </a:t>
            </a:r>
          </a:p>
        </p:txBody>
      </p:sp>
      <p:cxnSp>
        <p:nvCxnSpPr>
          <p:cNvPr id="7" name="Straight Connector 6">
            <a:extLst>
              <a:ext uri="{FF2B5EF4-FFF2-40B4-BE49-F238E27FC236}">
                <a16:creationId xmlns:a16="http://schemas.microsoft.com/office/drawing/2014/main" id="{BAA4B718-F55F-433A-BAE6-8D2B55E3E586}"/>
              </a:ext>
            </a:extLst>
          </p:cNvPr>
          <p:cNvCxnSpPr/>
          <p:nvPr/>
        </p:nvCxnSpPr>
        <p:spPr>
          <a:xfrm>
            <a:off x="5396460" y="800723"/>
            <a:ext cx="0" cy="498548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1D47E1A-EEAD-4733-B6BA-F678C18B03AA}"/>
              </a:ext>
            </a:extLst>
          </p:cNvPr>
          <p:cNvPicPr>
            <a:picLocks noChangeAspect="1"/>
          </p:cNvPicPr>
          <p:nvPr/>
        </p:nvPicPr>
        <p:blipFill>
          <a:blip r:embed="rId2"/>
          <a:stretch>
            <a:fillRect/>
          </a:stretch>
        </p:blipFill>
        <p:spPr>
          <a:xfrm>
            <a:off x="7631857" y="3686018"/>
            <a:ext cx="1504950" cy="1943100"/>
          </a:xfrm>
          <a:prstGeom prst="rect">
            <a:avLst/>
          </a:prstGeom>
        </p:spPr>
      </p:pic>
      <p:sp>
        <p:nvSpPr>
          <p:cNvPr id="9" name="TextBox 8">
            <a:extLst>
              <a:ext uri="{FF2B5EF4-FFF2-40B4-BE49-F238E27FC236}">
                <a16:creationId xmlns:a16="http://schemas.microsoft.com/office/drawing/2014/main" id="{74BAAC3F-B891-4C13-9667-90B7367CE8B6}"/>
              </a:ext>
            </a:extLst>
          </p:cNvPr>
          <p:cNvSpPr txBox="1"/>
          <p:nvPr/>
        </p:nvSpPr>
        <p:spPr>
          <a:xfrm>
            <a:off x="8109679" y="1723869"/>
            <a:ext cx="914400" cy="914400"/>
          </a:xfrm>
          <a:prstGeom prst="rect">
            <a:avLst/>
          </a:prstGeom>
          <a:noFill/>
        </p:spPr>
        <p:txBody>
          <a:bodyPr wrap="none" lIns="0" tIns="0" rIns="0" bIns="0" rtlCol="0">
            <a:noAutofit/>
          </a:bodyPr>
          <a:lstStyle/>
          <a:p>
            <a:pPr>
              <a:lnSpc>
                <a:spcPct val="90000"/>
              </a:lnSpc>
            </a:pPr>
            <a:r>
              <a:rPr lang="en-US" b="1" dirty="0"/>
              <a:t>Output:</a:t>
            </a:r>
          </a:p>
        </p:txBody>
      </p:sp>
      <p:pic>
        <p:nvPicPr>
          <p:cNvPr id="10" name="Picture 9">
            <a:extLst>
              <a:ext uri="{FF2B5EF4-FFF2-40B4-BE49-F238E27FC236}">
                <a16:creationId xmlns:a16="http://schemas.microsoft.com/office/drawing/2014/main" id="{B1A56F81-7D80-47E6-935E-EBCA15C16A4D}"/>
              </a:ext>
            </a:extLst>
          </p:cNvPr>
          <p:cNvPicPr>
            <a:picLocks noChangeAspect="1"/>
          </p:cNvPicPr>
          <p:nvPr/>
        </p:nvPicPr>
        <p:blipFill>
          <a:blip r:embed="rId3"/>
          <a:stretch>
            <a:fillRect/>
          </a:stretch>
        </p:blipFill>
        <p:spPr>
          <a:xfrm>
            <a:off x="7688299" y="2429726"/>
            <a:ext cx="1757159" cy="946880"/>
          </a:xfrm>
          <a:prstGeom prst="rect">
            <a:avLst/>
          </a:prstGeom>
        </p:spPr>
      </p:pic>
    </p:spTree>
    <p:extLst>
      <p:ext uri="{BB962C8B-B14F-4D97-AF65-F5344CB8AC3E}">
        <p14:creationId xmlns:p14="http://schemas.microsoft.com/office/powerpoint/2010/main" val="3051148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4262-16E7-435A-85D1-C5D8F6D72262}"/>
              </a:ext>
            </a:extLst>
          </p:cNvPr>
          <p:cNvSpPr>
            <a:spLocks noGrp="1"/>
          </p:cNvSpPr>
          <p:nvPr>
            <p:ph type="title"/>
          </p:nvPr>
        </p:nvSpPr>
        <p:spPr>
          <a:xfrm>
            <a:off x="276985" y="365461"/>
            <a:ext cx="11125199" cy="545893"/>
          </a:xfrm>
        </p:spPr>
        <p:txBody>
          <a:bodyPr/>
          <a:lstStyle/>
          <a:p>
            <a:r>
              <a:rPr lang="en-US" dirty="0"/>
              <a:t>Animation</a:t>
            </a:r>
          </a:p>
        </p:txBody>
      </p:sp>
      <p:sp>
        <p:nvSpPr>
          <p:cNvPr id="3" name="Content Placeholder 2">
            <a:extLst>
              <a:ext uri="{FF2B5EF4-FFF2-40B4-BE49-F238E27FC236}">
                <a16:creationId xmlns:a16="http://schemas.microsoft.com/office/drawing/2014/main" id="{1241EC54-D0C2-448F-ABBA-B4E72D14AF21}"/>
              </a:ext>
            </a:extLst>
          </p:cNvPr>
          <p:cNvSpPr>
            <a:spLocks noGrp="1"/>
          </p:cNvSpPr>
          <p:nvPr>
            <p:ph idx="1"/>
          </p:nvPr>
        </p:nvSpPr>
        <p:spPr>
          <a:xfrm>
            <a:off x="426226" y="1059306"/>
            <a:ext cx="11126522" cy="4419600"/>
          </a:xfrm>
        </p:spPr>
        <p:txBody>
          <a:bodyPr/>
          <a:lstStyle/>
          <a:p>
            <a:r>
              <a:rPr lang="en-US" dirty="0"/>
              <a:t>An animation lets an element gradually change from one style to another.</a:t>
            </a:r>
          </a:p>
          <a:p>
            <a:r>
              <a:rPr lang="en-US" dirty="0"/>
              <a:t>You can change as many CSS properties you want, as many times you want.</a:t>
            </a:r>
          </a:p>
          <a:p>
            <a:r>
              <a:rPr lang="en-US" dirty="0"/>
              <a:t>To use CSS3 animation, you must first specify some keyframes for the animation.</a:t>
            </a:r>
          </a:p>
          <a:p>
            <a:r>
              <a:rPr lang="en-US" dirty="0"/>
              <a:t>Keyframes hold what styles the element will have at certain times.</a:t>
            </a:r>
          </a:p>
          <a:p>
            <a:pPr marL="0" indent="0">
              <a:buNone/>
            </a:pPr>
            <a:endParaRPr lang="en-US" dirty="0"/>
          </a:p>
        </p:txBody>
      </p:sp>
      <p:sp>
        <p:nvSpPr>
          <p:cNvPr id="4" name="Slide Number Placeholder 3">
            <a:extLst>
              <a:ext uri="{FF2B5EF4-FFF2-40B4-BE49-F238E27FC236}">
                <a16:creationId xmlns:a16="http://schemas.microsoft.com/office/drawing/2014/main" id="{63BFD324-439B-4E67-ABE5-FA0C2DF518E9}"/>
              </a:ext>
            </a:extLst>
          </p:cNvPr>
          <p:cNvSpPr>
            <a:spLocks noGrp="1"/>
          </p:cNvSpPr>
          <p:nvPr>
            <p:ph type="sldNum" sz="quarter" idx="12"/>
          </p:nvPr>
        </p:nvSpPr>
        <p:spPr/>
        <p:txBody>
          <a:bodyPr/>
          <a:lstStyle/>
          <a:p>
            <a:fld id="{C51EAA63-D034-42AE-91FA-B13B9518C7BE}" type="slidenum">
              <a:rPr lang="en-US" smtClean="0"/>
              <a:pPr/>
              <a:t>174</a:t>
            </a:fld>
            <a:endParaRPr lang="en-US" dirty="0"/>
          </a:p>
        </p:txBody>
      </p:sp>
    </p:spTree>
    <p:extLst>
      <p:ext uri="{BB962C8B-B14F-4D97-AF65-F5344CB8AC3E}">
        <p14:creationId xmlns:p14="http://schemas.microsoft.com/office/powerpoint/2010/main" val="269549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974B-F866-450E-B1C1-7A5EA10020A3}"/>
              </a:ext>
            </a:extLst>
          </p:cNvPr>
          <p:cNvSpPr>
            <a:spLocks noGrp="1"/>
          </p:cNvSpPr>
          <p:nvPr>
            <p:ph type="title"/>
          </p:nvPr>
        </p:nvSpPr>
        <p:spPr>
          <a:xfrm>
            <a:off x="217025" y="269821"/>
            <a:ext cx="11125199" cy="530903"/>
          </a:xfrm>
        </p:spPr>
        <p:txBody>
          <a:bodyPr/>
          <a:lstStyle/>
          <a:p>
            <a:r>
              <a:rPr lang="en-US" dirty="0"/>
              <a:t>The @keyframe Rule</a:t>
            </a:r>
          </a:p>
        </p:txBody>
      </p:sp>
      <p:sp>
        <p:nvSpPr>
          <p:cNvPr id="4" name="Slide Number Placeholder 3">
            <a:extLst>
              <a:ext uri="{FF2B5EF4-FFF2-40B4-BE49-F238E27FC236}">
                <a16:creationId xmlns:a16="http://schemas.microsoft.com/office/drawing/2014/main" id="{0D2BE774-306B-4885-8BF5-3B4667F919A1}"/>
              </a:ext>
            </a:extLst>
          </p:cNvPr>
          <p:cNvSpPr>
            <a:spLocks noGrp="1"/>
          </p:cNvSpPr>
          <p:nvPr>
            <p:ph type="sldNum" sz="quarter" idx="12"/>
          </p:nvPr>
        </p:nvSpPr>
        <p:spPr/>
        <p:txBody>
          <a:bodyPr/>
          <a:lstStyle/>
          <a:p>
            <a:fld id="{C51EAA63-D034-42AE-91FA-B13B9518C7BE}" type="slidenum">
              <a:rPr lang="en-US" smtClean="0"/>
              <a:pPr/>
              <a:t>175</a:t>
            </a:fld>
            <a:endParaRPr lang="en-US" dirty="0"/>
          </a:p>
        </p:txBody>
      </p:sp>
      <p:sp>
        <p:nvSpPr>
          <p:cNvPr id="6" name="Content Placeholder 5">
            <a:extLst>
              <a:ext uri="{FF2B5EF4-FFF2-40B4-BE49-F238E27FC236}">
                <a16:creationId xmlns:a16="http://schemas.microsoft.com/office/drawing/2014/main" id="{37C0CFBA-567D-47AA-827E-F5FA87570CFF}"/>
              </a:ext>
            </a:extLst>
          </p:cNvPr>
          <p:cNvSpPr>
            <a:spLocks noGrp="1"/>
          </p:cNvSpPr>
          <p:nvPr>
            <p:ph idx="1"/>
          </p:nvPr>
        </p:nvSpPr>
        <p:spPr>
          <a:xfrm>
            <a:off x="546147" y="800724"/>
            <a:ext cx="10796077" cy="2182319"/>
          </a:xfrm>
        </p:spPr>
        <p:txBody>
          <a:bodyPr/>
          <a:lstStyle/>
          <a:p>
            <a:r>
              <a:rPr lang="en-US" dirty="0"/>
              <a:t>When you specify CSS styles inside the @keyframes rule, the animation will gradually change from the current style to the new style at certain times.</a:t>
            </a:r>
          </a:p>
          <a:p>
            <a:r>
              <a:rPr lang="en-US" dirty="0"/>
              <a:t>To get an animation to work, you must bind the animation to an element.</a:t>
            </a:r>
          </a:p>
          <a:p>
            <a:pPr marL="0" indent="0">
              <a:buNone/>
            </a:pPr>
            <a:r>
              <a:rPr lang="en-US" b="1" dirty="0"/>
              <a:t>Syntax:</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sp>
        <p:nvSpPr>
          <p:cNvPr id="7" name="TextBox 6">
            <a:extLst>
              <a:ext uri="{FF2B5EF4-FFF2-40B4-BE49-F238E27FC236}">
                <a16:creationId xmlns:a16="http://schemas.microsoft.com/office/drawing/2014/main" id="{EFD08030-91EC-4C03-B45F-EABEF43A1020}"/>
              </a:ext>
            </a:extLst>
          </p:cNvPr>
          <p:cNvSpPr txBox="1"/>
          <p:nvPr/>
        </p:nvSpPr>
        <p:spPr>
          <a:xfrm>
            <a:off x="3342806" y="3229133"/>
            <a:ext cx="4002373" cy="3066736"/>
          </a:xfrm>
          <a:prstGeom prst="rect">
            <a:avLst/>
          </a:prstGeom>
          <a:noFill/>
        </p:spPr>
        <p:txBody>
          <a:bodyPr wrap="none" lIns="0" tIns="0" rIns="0" bIns="0" rtlCol="0">
            <a:noAutofit/>
          </a:bodyPr>
          <a:lstStyle/>
          <a:p>
            <a:pPr>
              <a:lnSpc>
                <a:spcPct val="90000"/>
              </a:lnSpc>
            </a:pPr>
            <a:r>
              <a:rPr lang="en-US" sz="2200" dirty="0"/>
              <a:t>@keyframes animation {</a:t>
            </a:r>
          </a:p>
          <a:p>
            <a:pPr>
              <a:lnSpc>
                <a:spcPct val="90000"/>
              </a:lnSpc>
            </a:pPr>
            <a:r>
              <a:rPr lang="en-US" sz="2200" dirty="0"/>
              <a:t>   from {background-color: pink;}</a:t>
            </a:r>
          </a:p>
          <a:p>
            <a:pPr>
              <a:lnSpc>
                <a:spcPct val="90000"/>
              </a:lnSpc>
            </a:pPr>
            <a:r>
              <a:rPr lang="en-US" sz="2200" dirty="0"/>
              <a:t>   to {background-color: green;}   }</a:t>
            </a:r>
          </a:p>
          <a:p>
            <a:pPr>
              <a:lnSpc>
                <a:spcPct val="90000"/>
              </a:lnSpc>
            </a:pPr>
            <a:r>
              <a:rPr lang="en-US" sz="2200" dirty="0"/>
              <a:t>div {</a:t>
            </a:r>
          </a:p>
          <a:p>
            <a:pPr>
              <a:lnSpc>
                <a:spcPct val="90000"/>
              </a:lnSpc>
            </a:pPr>
            <a:r>
              <a:rPr lang="en-US" sz="2200" dirty="0"/>
              <a:t>   width: 100px;</a:t>
            </a:r>
          </a:p>
          <a:p>
            <a:pPr>
              <a:lnSpc>
                <a:spcPct val="90000"/>
              </a:lnSpc>
            </a:pPr>
            <a:r>
              <a:rPr lang="en-US" sz="2200" dirty="0"/>
              <a:t>   height: 100px;</a:t>
            </a:r>
          </a:p>
          <a:p>
            <a:pPr>
              <a:lnSpc>
                <a:spcPct val="90000"/>
              </a:lnSpc>
            </a:pPr>
            <a:r>
              <a:rPr lang="en-US" sz="2200" dirty="0"/>
              <a:t>   background-color: red;</a:t>
            </a:r>
          </a:p>
          <a:p>
            <a:pPr>
              <a:lnSpc>
                <a:spcPct val="90000"/>
              </a:lnSpc>
            </a:pPr>
            <a:r>
              <a:rPr lang="en-US" sz="2200" dirty="0"/>
              <a:t>   animation-name: animation;</a:t>
            </a:r>
          </a:p>
          <a:p>
            <a:pPr>
              <a:lnSpc>
                <a:spcPct val="90000"/>
              </a:lnSpc>
            </a:pPr>
            <a:r>
              <a:rPr lang="en-US" sz="2200" dirty="0"/>
              <a:t>   animation-duration: 5s;</a:t>
            </a:r>
          </a:p>
          <a:p>
            <a:pPr>
              <a:lnSpc>
                <a:spcPct val="90000"/>
              </a:lnSpc>
            </a:pPr>
            <a:r>
              <a:rPr lang="en-US" sz="2200" dirty="0"/>
              <a:t>}</a:t>
            </a:r>
          </a:p>
        </p:txBody>
      </p:sp>
    </p:spTree>
    <p:extLst>
      <p:ext uri="{BB962C8B-B14F-4D97-AF65-F5344CB8AC3E}">
        <p14:creationId xmlns:p14="http://schemas.microsoft.com/office/powerpoint/2010/main" val="173914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9D5C-C92F-4E23-A54D-03DA4DADEE5E}"/>
              </a:ext>
            </a:extLst>
          </p:cNvPr>
          <p:cNvSpPr>
            <a:spLocks noGrp="1"/>
          </p:cNvSpPr>
          <p:nvPr>
            <p:ph type="title"/>
          </p:nvPr>
        </p:nvSpPr>
        <p:spPr>
          <a:xfrm>
            <a:off x="217024" y="239841"/>
            <a:ext cx="11125199" cy="530903"/>
          </a:xfrm>
        </p:spPr>
        <p:txBody>
          <a:bodyPr/>
          <a:lstStyle/>
          <a:p>
            <a:r>
              <a:rPr lang="en-US" dirty="0"/>
              <a:t>Multi Columns</a:t>
            </a:r>
          </a:p>
        </p:txBody>
      </p:sp>
      <p:sp>
        <p:nvSpPr>
          <p:cNvPr id="3" name="Content Placeholder 2">
            <a:extLst>
              <a:ext uri="{FF2B5EF4-FFF2-40B4-BE49-F238E27FC236}">
                <a16:creationId xmlns:a16="http://schemas.microsoft.com/office/drawing/2014/main" id="{8299DEBD-B059-4541-955B-4B3D63B6FE98}"/>
              </a:ext>
            </a:extLst>
          </p:cNvPr>
          <p:cNvSpPr>
            <a:spLocks noGrp="1"/>
          </p:cNvSpPr>
          <p:nvPr>
            <p:ph idx="1"/>
          </p:nvPr>
        </p:nvSpPr>
        <p:spPr>
          <a:xfrm>
            <a:off x="591118" y="770744"/>
            <a:ext cx="11126522" cy="4419600"/>
          </a:xfrm>
        </p:spPr>
        <p:txBody>
          <a:bodyPr/>
          <a:lstStyle/>
          <a:p>
            <a:pPr marL="0" indent="0">
              <a:buNone/>
            </a:pPr>
            <a:r>
              <a:rPr lang="en-US" dirty="0"/>
              <a:t>Multi-column layout allows easy definition of multiple columns of text - just like in newspapers:</a:t>
            </a:r>
          </a:p>
        </p:txBody>
      </p:sp>
      <p:sp>
        <p:nvSpPr>
          <p:cNvPr id="4" name="Slide Number Placeholder 3">
            <a:extLst>
              <a:ext uri="{FF2B5EF4-FFF2-40B4-BE49-F238E27FC236}">
                <a16:creationId xmlns:a16="http://schemas.microsoft.com/office/drawing/2014/main" id="{1DA4E9E3-A28F-4F2D-BE38-F84028B0C070}"/>
              </a:ext>
            </a:extLst>
          </p:cNvPr>
          <p:cNvSpPr>
            <a:spLocks noGrp="1"/>
          </p:cNvSpPr>
          <p:nvPr>
            <p:ph type="sldNum" sz="quarter" idx="12"/>
          </p:nvPr>
        </p:nvSpPr>
        <p:spPr/>
        <p:txBody>
          <a:bodyPr/>
          <a:lstStyle/>
          <a:p>
            <a:fld id="{C51EAA63-D034-42AE-91FA-B13B9518C7BE}" type="slidenum">
              <a:rPr lang="en-US" smtClean="0"/>
              <a:pPr/>
              <a:t>176</a:t>
            </a:fld>
            <a:endParaRPr lang="en-US" dirty="0"/>
          </a:p>
        </p:txBody>
      </p:sp>
      <p:pic>
        <p:nvPicPr>
          <p:cNvPr id="5" name="Picture 4">
            <a:extLst>
              <a:ext uri="{FF2B5EF4-FFF2-40B4-BE49-F238E27FC236}">
                <a16:creationId xmlns:a16="http://schemas.microsoft.com/office/drawing/2014/main" id="{5FB1867F-5889-4CD2-A781-857434052374}"/>
              </a:ext>
            </a:extLst>
          </p:cNvPr>
          <p:cNvPicPr>
            <a:picLocks noChangeAspect="1"/>
          </p:cNvPicPr>
          <p:nvPr/>
        </p:nvPicPr>
        <p:blipFill>
          <a:blip r:embed="rId2"/>
          <a:stretch>
            <a:fillRect/>
          </a:stretch>
        </p:blipFill>
        <p:spPr>
          <a:xfrm>
            <a:off x="1229193" y="1678900"/>
            <a:ext cx="9413823" cy="4455044"/>
          </a:xfrm>
          <a:prstGeom prst="rect">
            <a:avLst/>
          </a:prstGeom>
        </p:spPr>
      </p:pic>
    </p:spTree>
    <p:extLst>
      <p:ext uri="{BB962C8B-B14F-4D97-AF65-F5344CB8AC3E}">
        <p14:creationId xmlns:p14="http://schemas.microsoft.com/office/powerpoint/2010/main" val="3074564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1F05-E229-47DC-A1BE-361CE6FE6DA9}"/>
              </a:ext>
            </a:extLst>
          </p:cNvPr>
          <p:cNvSpPr>
            <a:spLocks noGrp="1"/>
          </p:cNvSpPr>
          <p:nvPr>
            <p:ph type="title"/>
          </p:nvPr>
        </p:nvSpPr>
        <p:spPr>
          <a:xfrm>
            <a:off x="187045" y="239843"/>
            <a:ext cx="11125199" cy="515912"/>
          </a:xfrm>
        </p:spPr>
        <p:txBody>
          <a:bodyPr/>
          <a:lstStyle/>
          <a:p>
            <a:r>
              <a:rPr lang="en-US" dirty="0"/>
              <a:t>Multi Columns</a:t>
            </a:r>
          </a:p>
        </p:txBody>
      </p:sp>
      <p:graphicFrame>
        <p:nvGraphicFramePr>
          <p:cNvPr id="5" name="Content Placeholder 4">
            <a:extLst>
              <a:ext uri="{FF2B5EF4-FFF2-40B4-BE49-F238E27FC236}">
                <a16:creationId xmlns:a16="http://schemas.microsoft.com/office/drawing/2014/main" id="{2901395E-2B8C-41F4-9D4A-4917A6A7FB28}"/>
              </a:ext>
            </a:extLst>
          </p:cNvPr>
          <p:cNvGraphicFramePr>
            <a:graphicFrameLocks noGrp="1"/>
          </p:cNvGraphicFramePr>
          <p:nvPr>
            <p:ph idx="1"/>
            <p:extLst/>
          </p:nvPr>
        </p:nvGraphicFramePr>
        <p:xfrm>
          <a:off x="455613" y="923925"/>
          <a:ext cx="11126788" cy="3977640"/>
        </p:xfrm>
        <a:graphic>
          <a:graphicData uri="http://schemas.openxmlformats.org/drawingml/2006/table">
            <a:tbl>
              <a:tblPr firstRow="1" bandRow="1">
                <a:tableStyleId>{16D9F66E-5EB9-4882-86FB-DCBF35E3C3E4}</a:tableStyleId>
              </a:tblPr>
              <a:tblGrid>
                <a:gridCol w="3142026">
                  <a:extLst>
                    <a:ext uri="{9D8B030D-6E8A-4147-A177-3AD203B41FA5}">
                      <a16:colId xmlns:a16="http://schemas.microsoft.com/office/drawing/2014/main" val="1393517919"/>
                    </a:ext>
                  </a:extLst>
                </a:gridCol>
                <a:gridCol w="7984762">
                  <a:extLst>
                    <a:ext uri="{9D8B030D-6E8A-4147-A177-3AD203B41FA5}">
                      <a16:colId xmlns:a16="http://schemas.microsoft.com/office/drawing/2014/main" val="3773478953"/>
                    </a:ext>
                  </a:extLst>
                </a:gridCol>
              </a:tblGrid>
              <a:tr h="370840">
                <a:tc>
                  <a:txBody>
                    <a:bodyPr/>
                    <a:lstStyle/>
                    <a:p>
                      <a:pPr algn="ctr" fontAlgn="t"/>
                      <a:r>
                        <a:rPr lang="en-US" dirty="0">
                          <a:effectLst/>
                        </a:rPr>
                        <a:t>Values</a:t>
                      </a:r>
                    </a:p>
                  </a:txBody>
                  <a:tcPr marL="76200" marR="76200" marT="76200" marB="76200"/>
                </a:tc>
                <a:tc>
                  <a:txBody>
                    <a:bodyPr/>
                    <a:lstStyle/>
                    <a:p>
                      <a:pPr algn="ctr" fontAlgn="t"/>
                      <a:r>
                        <a:rPr lang="en-US" dirty="0">
                          <a:effectLst/>
                        </a:rPr>
                        <a:t>Description</a:t>
                      </a:r>
                    </a:p>
                  </a:txBody>
                  <a:tcPr marL="76200" marR="76200" marT="76200" marB="76200"/>
                </a:tc>
                <a:extLst>
                  <a:ext uri="{0D108BD9-81ED-4DB2-BD59-A6C34878D82A}">
                    <a16:rowId xmlns:a16="http://schemas.microsoft.com/office/drawing/2014/main" val="763915719"/>
                  </a:ext>
                </a:extLst>
              </a:tr>
              <a:tr h="370840">
                <a:tc>
                  <a:txBody>
                    <a:bodyPr/>
                    <a:lstStyle/>
                    <a:p>
                      <a:pPr fontAlgn="t"/>
                      <a:r>
                        <a:rPr lang="en-US">
                          <a:effectLst/>
                        </a:rPr>
                        <a:t>column-count</a:t>
                      </a:r>
                    </a:p>
                  </a:txBody>
                  <a:tcPr marL="76200" marR="76200" marT="76200" marB="76200"/>
                </a:tc>
                <a:tc>
                  <a:txBody>
                    <a:bodyPr/>
                    <a:lstStyle/>
                    <a:p>
                      <a:pPr fontAlgn="t"/>
                      <a:r>
                        <a:rPr lang="en-US">
                          <a:effectLst/>
                        </a:rPr>
                        <a:t>Used to count the number of columns that element should be divided</a:t>
                      </a:r>
                    </a:p>
                  </a:txBody>
                  <a:tcPr marL="76200" marR="76200" marT="76200" marB="76200"/>
                </a:tc>
                <a:extLst>
                  <a:ext uri="{0D108BD9-81ED-4DB2-BD59-A6C34878D82A}">
                    <a16:rowId xmlns:a16="http://schemas.microsoft.com/office/drawing/2014/main" val="187753367"/>
                  </a:ext>
                </a:extLst>
              </a:tr>
              <a:tr h="370840">
                <a:tc>
                  <a:txBody>
                    <a:bodyPr/>
                    <a:lstStyle/>
                    <a:p>
                      <a:pPr fontAlgn="t"/>
                      <a:r>
                        <a:rPr lang="en-US">
                          <a:effectLst/>
                        </a:rPr>
                        <a:t>column-fill</a:t>
                      </a:r>
                    </a:p>
                  </a:txBody>
                  <a:tcPr marL="76200" marR="76200" marT="76200" marB="76200"/>
                </a:tc>
                <a:tc>
                  <a:txBody>
                    <a:bodyPr/>
                    <a:lstStyle/>
                    <a:p>
                      <a:pPr fontAlgn="t"/>
                      <a:r>
                        <a:rPr lang="en-US">
                          <a:effectLst/>
                        </a:rPr>
                        <a:t>Used to decide, how to fill the columns</a:t>
                      </a:r>
                    </a:p>
                  </a:txBody>
                  <a:tcPr marL="76200" marR="76200" marT="76200" marB="76200"/>
                </a:tc>
                <a:extLst>
                  <a:ext uri="{0D108BD9-81ED-4DB2-BD59-A6C34878D82A}">
                    <a16:rowId xmlns:a16="http://schemas.microsoft.com/office/drawing/2014/main" val="4020911035"/>
                  </a:ext>
                </a:extLst>
              </a:tr>
              <a:tr h="370840">
                <a:tc>
                  <a:txBody>
                    <a:bodyPr/>
                    <a:lstStyle/>
                    <a:p>
                      <a:pPr fontAlgn="t"/>
                      <a:r>
                        <a:rPr lang="en-US">
                          <a:effectLst/>
                        </a:rPr>
                        <a:t>column-gap</a:t>
                      </a:r>
                    </a:p>
                  </a:txBody>
                  <a:tcPr marL="76200" marR="76200" marT="76200" marB="76200"/>
                </a:tc>
                <a:tc>
                  <a:txBody>
                    <a:bodyPr/>
                    <a:lstStyle/>
                    <a:p>
                      <a:pPr fontAlgn="t"/>
                      <a:r>
                        <a:rPr lang="en-US">
                          <a:effectLst/>
                        </a:rPr>
                        <a:t>Used to decide the gap between the columns</a:t>
                      </a:r>
                    </a:p>
                  </a:txBody>
                  <a:tcPr marL="76200" marR="76200" marT="76200" marB="76200"/>
                </a:tc>
                <a:extLst>
                  <a:ext uri="{0D108BD9-81ED-4DB2-BD59-A6C34878D82A}">
                    <a16:rowId xmlns:a16="http://schemas.microsoft.com/office/drawing/2014/main" val="3541174534"/>
                  </a:ext>
                </a:extLst>
              </a:tr>
              <a:tr h="370840">
                <a:tc>
                  <a:txBody>
                    <a:bodyPr/>
                    <a:lstStyle/>
                    <a:p>
                      <a:pPr fontAlgn="t"/>
                      <a:r>
                        <a:rPr lang="en-US" dirty="0">
                          <a:effectLst/>
                        </a:rPr>
                        <a:t>column-rule</a:t>
                      </a:r>
                    </a:p>
                  </a:txBody>
                  <a:tcPr marL="76200" marR="76200" marT="76200" marB="76200"/>
                </a:tc>
                <a:tc>
                  <a:txBody>
                    <a:bodyPr/>
                    <a:lstStyle/>
                    <a:p>
                      <a:pPr fontAlgn="t"/>
                      <a:r>
                        <a:rPr lang="en-US">
                          <a:effectLst/>
                        </a:rPr>
                        <a:t>Used to specifies the number of rules</a:t>
                      </a:r>
                    </a:p>
                  </a:txBody>
                  <a:tcPr marL="76200" marR="76200" marT="76200" marB="76200"/>
                </a:tc>
                <a:extLst>
                  <a:ext uri="{0D108BD9-81ED-4DB2-BD59-A6C34878D82A}">
                    <a16:rowId xmlns:a16="http://schemas.microsoft.com/office/drawing/2014/main" val="4247902566"/>
                  </a:ext>
                </a:extLst>
              </a:tr>
              <a:tr h="370840">
                <a:tc>
                  <a:txBody>
                    <a:bodyPr/>
                    <a:lstStyle/>
                    <a:p>
                      <a:pPr fontAlgn="t"/>
                      <a:r>
                        <a:rPr lang="en-US">
                          <a:effectLst/>
                        </a:rPr>
                        <a:t>rule-color</a:t>
                      </a:r>
                    </a:p>
                  </a:txBody>
                  <a:tcPr marL="76200" marR="76200" marT="76200" marB="76200"/>
                </a:tc>
                <a:tc>
                  <a:txBody>
                    <a:bodyPr/>
                    <a:lstStyle/>
                    <a:p>
                      <a:pPr fontAlgn="t"/>
                      <a:r>
                        <a:rPr lang="en-US">
                          <a:effectLst/>
                        </a:rPr>
                        <a:t>Used to specifies the column rule color</a:t>
                      </a:r>
                    </a:p>
                  </a:txBody>
                  <a:tcPr marL="76200" marR="76200" marT="76200" marB="76200"/>
                </a:tc>
                <a:extLst>
                  <a:ext uri="{0D108BD9-81ED-4DB2-BD59-A6C34878D82A}">
                    <a16:rowId xmlns:a16="http://schemas.microsoft.com/office/drawing/2014/main" val="2498445306"/>
                  </a:ext>
                </a:extLst>
              </a:tr>
              <a:tr h="370840">
                <a:tc>
                  <a:txBody>
                    <a:bodyPr/>
                    <a:lstStyle/>
                    <a:p>
                      <a:pPr fontAlgn="t"/>
                      <a:r>
                        <a:rPr lang="en-US">
                          <a:effectLst/>
                        </a:rPr>
                        <a:t>rule-style</a:t>
                      </a:r>
                    </a:p>
                  </a:txBody>
                  <a:tcPr marL="76200" marR="76200" marT="76200" marB="76200"/>
                </a:tc>
                <a:tc>
                  <a:txBody>
                    <a:bodyPr/>
                    <a:lstStyle/>
                    <a:p>
                      <a:pPr fontAlgn="t"/>
                      <a:r>
                        <a:rPr lang="en-US">
                          <a:effectLst/>
                        </a:rPr>
                        <a:t>Used to specifies the style rule for column</a:t>
                      </a:r>
                    </a:p>
                  </a:txBody>
                  <a:tcPr marL="76200" marR="76200" marT="76200" marB="76200"/>
                </a:tc>
                <a:extLst>
                  <a:ext uri="{0D108BD9-81ED-4DB2-BD59-A6C34878D82A}">
                    <a16:rowId xmlns:a16="http://schemas.microsoft.com/office/drawing/2014/main" val="4208050710"/>
                  </a:ext>
                </a:extLst>
              </a:tr>
              <a:tr h="370840">
                <a:tc>
                  <a:txBody>
                    <a:bodyPr/>
                    <a:lstStyle/>
                    <a:p>
                      <a:pPr fontAlgn="t"/>
                      <a:r>
                        <a:rPr lang="en-US">
                          <a:effectLst/>
                        </a:rPr>
                        <a:t>rule-width</a:t>
                      </a:r>
                    </a:p>
                  </a:txBody>
                  <a:tcPr marL="76200" marR="76200" marT="76200" marB="76200"/>
                </a:tc>
                <a:tc>
                  <a:txBody>
                    <a:bodyPr/>
                    <a:lstStyle/>
                    <a:p>
                      <a:pPr fontAlgn="t"/>
                      <a:r>
                        <a:rPr lang="en-US">
                          <a:effectLst/>
                        </a:rPr>
                        <a:t>Used to specifies the width</a:t>
                      </a:r>
                    </a:p>
                  </a:txBody>
                  <a:tcPr marL="76200" marR="76200" marT="76200" marB="76200"/>
                </a:tc>
                <a:extLst>
                  <a:ext uri="{0D108BD9-81ED-4DB2-BD59-A6C34878D82A}">
                    <a16:rowId xmlns:a16="http://schemas.microsoft.com/office/drawing/2014/main" val="2252328986"/>
                  </a:ext>
                </a:extLst>
              </a:tr>
              <a:tr h="370840">
                <a:tc>
                  <a:txBody>
                    <a:bodyPr/>
                    <a:lstStyle/>
                    <a:p>
                      <a:pPr fontAlgn="t"/>
                      <a:r>
                        <a:rPr lang="en-US">
                          <a:effectLst/>
                        </a:rPr>
                        <a:t>column-span</a:t>
                      </a:r>
                    </a:p>
                  </a:txBody>
                  <a:tcPr marL="76200" marR="76200" marT="76200" marB="76200"/>
                </a:tc>
                <a:tc>
                  <a:txBody>
                    <a:bodyPr/>
                    <a:lstStyle/>
                    <a:p>
                      <a:pPr fontAlgn="t"/>
                      <a:r>
                        <a:rPr lang="en-US" dirty="0">
                          <a:effectLst/>
                        </a:rPr>
                        <a:t>Used to specifies the span between columns</a:t>
                      </a:r>
                    </a:p>
                  </a:txBody>
                  <a:tcPr marL="76200" marR="76200" marT="76200" marB="76200"/>
                </a:tc>
                <a:extLst>
                  <a:ext uri="{0D108BD9-81ED-4DB2-BD59-A6C34878D82A}">
                    <a16:rowId xmlns:a16="http://schemas.microsoft.com/office/drawing/2014/main" val="2491177372"/>
                  </a:ext>
                </a:extLst>
              </a:tr>
            </a:tbl>
          </a:graphicData>
        </a:graphic>
      </p:graphicFrame>
      <p:sp>
        <p:nvSpPr>
          <p:cNvPr id="4" name="Slide Number Placeholder 3">
            <a:extLst>
              <a:ext uri="{FF2B5EF4-FFF2-40B4-BE49-F238E27FC236}">
                <a16:creationId xmlns:a16="http://schemas.microsoft.com/office/drawing/2014/main" id="{F92B6603-5C7A-4068-B370-709BF2795653}"/>
              </a:ext>
            </a:extLst>
          </p:cNvPr>
          <p:cNvSpPr>
            <a:spLocks noGrp="1"/>
          </p:cNvSpPr>
          <p:nvPr>
            <p:ph type="sldNum" sz="quarter" idx="12"/>
          </p:nvPr>
        </p:nvSpPr>
        <p:spPr/>
        <p:txBody>
          <a:bodyPr/>
          <a:lstStyle/>
          <a:p>
            <a:fld id="{C51EAA63-D034-42AE-91FA-B13B9518C7BE}" type="slidenum">
              <a:rPr lang="en-US" smtClean="0"/>
              <a:pPr/>
              <a:t>177</a:t>
            </a:fld>
            <a:endParaRPr lang="en-US" dirty="0"/>
          </a:p>
        </p:txBody>
      </p:sp>
    </p:spTree>
    <p:extLst>
      <p:ext uri="{BB962C8B-B14F-4D97-AF65-F5344CB8AC3E}">
        <p14:creationId xmlns:p14="http://schemas.microsoft.com/office/powerpoint/2010/main" val="192644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EBAC-094D-4B15-A0CA-DAFB66309A07}"/>
              </a:ext>
            </a:extLst>
          </p:cNvPr>
          <p:cNvSpPr>
            <a:spLocks noGrp="1"/>
          </p:cNvSpPr>
          <p:nvPr>
            <p:ph type="title"/>
          </p:nvPr>
        </p:nvSpPr>
        <p:spPr>
          <a:xfrm>
            <a:off x="157063" y="224852"/>
            <a:ext cx="11125199" cy="500922"/>
          </a:xfrm>
        </p:spPr>
        <p:txBody>
          <a:bodyPr/>
          <a:lstStyle/>
          <a:p>
            <a:r>
              <a:rPr lang="en-US" dirty="0"/>
              <a:t>Multi Columns</a:t>
            </a:r>
          </a:p>
        </p:txBody>
      </p:sp>
      <p:sp>
        <p:nvSpPr>
          <p:cNvPr id="4" name="Slide Number Placeholder 3">
            <a:extLst>
              <a:ext uri="{FF2B5EF4-FFF2-40B4-BE49-F238E27FC236}">
                <a16:creationId xmlns:a16="http://schemas.microsoft.com/office/drawing/2014/main" id="{CD26DBC3-D81B-49DD-8678-A1E74DC4F7D6}"/>
              </a:ext>
            </a:extLst>
          </p:cNvPr>
          <p:cNvSpPr>
            <a:spLocks noGrp="1"/>
          </p:cNvSpPr>
          <p:nvPr>
            <p:ph type="sldNum" sz="quarter" idx="12"/>
          </p:nvPr>
        </p:nvSpPr>
        <p:spPr/>
        <p:txBody>
          <a:bodyPr/>
          <a:lstStyle/>
          <a:p>
            <a:fld id="{C51EAA63-D034-42AE-91FA-B13B9518C7BE}" type="slidenum">
              <a:rPr lang="en-US" smtClean="0"/>
              <a:pPr/>
              <a:t>178</a:t>
            </a:fld>
            <a:endParaRPr lang="en-US" dirty="0"/>
          </a:p>
        </p:txBody>
      </p:sp>
      <p:sp>
        <p:nvSpPr>
          <p:cNvPr id="5" name="TextBox 4">
            <a:extLst>
              <a:ext uri="{FF2B5EF4-FFF2-40B4-BE49-F238E27FC236}">
                <a16:creationId xmlns:a16="http://schemas.microsoft.com/office/drawing/2014/main" id="{D12D6FA7-B669-4CAE-A9D9-942C68A982AF}"/>
              </a:ext>
            </a:extLst>
          </p:cNvPr>
          <p:cNvSpPr txBox="1"/>
          <p:nvPr/>
        </p:nvSpPr>
        <p:spPr>
          <a:xfrm>
            <a:off x="539645" y="725773"/>
            <a:ext cx="3897443" cy="5600075"/>
          </a:xfrm>
          <a:prstGeom prst="rect">
            <a:avLst/>
          </a:prstGeom>
          <a:noFill/>
        </p:spPr>
        <p:txBody>
          <a:bodyPr wrap="none" lIns="0" tIns="0" rIns="0" bIns="0" rtlCol="0">
            <a:noAutofit/>
          </a:bodyPr>
          <a:lstStyle/>
          <a:p>
            <a:r>
              <a:rPr lang="en-US" dirty="0"/>
              <a:t>&lt;!DOCTYPE html&gt;</a:t>
            </a:r>
          </a:p>
          <a:p>
            <a:r>
              <a:rPr lang="en-US" dirty="0"/>
              <a:t>&lt;html&gt;</a:t>
            </a:r>
          </a:p>
          <a:p>
            <a:r>
              <a:rPr lang="en-US" dirty="0"/>
              <a:t>&lt;head&gt;</a:t>
            </a:r>
          </a:p>
          <a:p>
            <a:r>
              <a:rPr lang="en-US" dirty="0"/>
              <a:t>    &lt;style&gt;</a:t>
            </a:r>
          </a:p>
          <a:p>
            <a:r>
              <a:rPr lang="en-US" dirty="0"/>
              <a:t>        .multi {</a:t>
            </a:r>
          </a:p>
          <a:p>
            <a:r>
              <a:rPr lang="en-US" dirty="0"/>
              <a:t>            /* Column count property */</a:t>
            </a:r>
          </a:p>
          <a:p>
            <a:r>
              <a:rPr lang="en-US" dirty="0"/>
              <a:t>            -</a:t>
            </a:r>
            <a:r>
              <a:rPr lang="en-US" dirty="0" err="1"/>
              <a:t>webkit</a:t>
            </a:r>
            <a:r>
              <a:rPr lang="en-US" dirty="0"/>
              <a:t>-column-count: 4;</a:t>
            </a:r>
          </a:p>
          <a:p>
            <a:r>
              <a:rPr lang="en-US" dirty="0"/>
              <a:t>            -</a:t>
            </a:r>
            <a:r>
              <a:rPr lang="en-US" dirty="0" err="1"/>
              <a:t>moz</a:t>
            </a:r>
            <a:r>
              <a:rPr lang="en-US" dirty="0"/>
              <a:t>-column-count: 4;</a:t>
            </a:r>
          </a:p>
          <a:p>
            <a:r>
              <a:rPr lang="en-US" dirty="0"/>
              <a:t>            column-count: 4;</a:t>
            </a:r>
          </a:p>
          <a:p>
            <a:r>
              <a:rPr lang="en-US" dirty="0"/>
              <a:t>            /* Column gap property */</a:t>
            </a:r>
          </a:p>
          <a:p>
            <a:r>
              <a:rPr lang="en-US" dirty="0"/>
              <a:t>            -</a:t>
            </a:r>
            <a:r>
              <a:rPr lang="en-US" dirty="0" err="1"/>
              <a:t>webkit</a:t>
            </a:r>
            <a:r>
              <a:rPr lang="en-US" dirty="0"/>
              <a:t>-column-gap: 40px;</a:t>
            </a:r>
          </a:p>
          <a:p>
            <a:r>
              <a:rPr lang="en-US" dirty="0"/>
              <a:t>            -</a:t>
            </a:r>
            <a:r>
              <a:rPr lang="en-US" dirty="0" err="1"/>
              <a:t>moz</a:t>
            </a:r>
            <a:r>
              <a:rPr lang="en-US" dirty="0"/>
              <a:t>-column-gap: 40px;</a:t>
            </a:r>
          </a:p>
          <a:p>
            <a:r>
              <a:rPr lang="en-US" dirty="0"/>
              <a:t>            column-gap: 40px;</a:t>
            </a:r>
          </a:p>
          <a:p>
            <a:r>
              <a:rPr lang="en-US" dirty="0"/>
              <a:t>            /* Column style property */</a:t>
            </a:r>
          </a:p>
          <a:p>
            <a:r>
              <a:rPr lang="en-US" dirty="0"/>
              <a:t>            -</a:t>
            </a:r>
            <a:r>
              <a:rPr lang="en-US" dirty="0" err="1"/>
              <a:t>webkit</a:t>
            </a:r>
            <a:r>
              <a:rPr lang="en-US" dirty="0"/>
              <a:t>-column-rule-style: solid;</a:t>
            </a:r>
          </a:p>
          <a:p>
            <a:r>
              <a:rPr lang="en-US" dirty="0"/>
              <a:t>            -</a:t>
            </a:r>
            <a:r>
              <a:rPr lang="en-US" dirty="0" err="1"/>
              <a:t>moz</a:t>
            </a:r>
            <a:r>
              <a:rPr lang="en-US" dirty="0"/>
              <a:t>-column-rule-style: solid;</a:t>
            </a:r>
          </a:p>
          <a:p>
            <a:r>
              <a:rPr lang="en-US" dirty="0"/>
              <a:t>            column-rule-style: solid;        }</a:t>
            </a:r>
          </a:p>
          <a:p>
            <a:r>
              <a:rPr lang="en-US" dirty="0"/>
              <a:t>    &lt;/style&gt;</a:t>
            </a:r>
          </a:p>
          <a:p>
            <a:r>
              <a:rPr lang="en-US" dirty="0"/>
              <a:t>&lt;/head&gt;</a:t>
            </a:r>
          </a:p>
          <a:p>
            <a:endParaRPr lang="en-US" dirty="0"/>
          </a:p>
          <a:p>
            <a:pPr>
              <a:lnSpc>
                <a:spcPct val="90000"/>
              </a:lnSpc>
            </a:pPr>
            <a:endParaRPr lang="en-US" dirty="0"/>
          </a:p>
        </p:txBody>
      </p:sp>
      <p:sp>
        <p:nvSpPr>
          <p:cNvPr id="7" name="TextBox 6">
            <a:extLst>
              <a:ext uri="{FF2B5EF4-FFF2-40B4-BE49-F238E27FC236}">
                <a16:creationId xmlns:a16="http://schemas.microsoft.com/office/drawing/2014/main" id="{69409243-C8F3-4B97-BE6A-30F8A14ED615}"/>
              </a:ext>
            </a:extLst>
          </p:cNvPr>
          <p:cNvSpPr txBox="1"/>
          <p:nvPr/>
        </p:nvSpPr>
        <p:spPr>
          <a:xfrm>
            <a:off x="4437088" y="224851"/>
            <a:ext cx="914400" cy="914400"/>
          </a:xfrm>
          <a:prstGeom prst="rect">
            <a:avLst/>
          </a:prstGeom>
          <a:noFill/>
        </p:spPr>
        <p:txBody>
          <a:bodyPr wrap="none" lIns="0" tIns="0" rIns="0" bIns="0" rtlCol="0">
            <a:noAutofit/>
          </a:bodyPr>
          <a:lstStyle/>
          <a:p>
            <a:r>
              <a:rPr lang="en-US" dirty="0"/>
              <a:t>&lt;body&gt;</a:t>
            </a:r>
          </a:p>
          <a:p>
            <a:r>
              <a:rPr lang="en-US" dirty="0"/>
              <a:t>    &lt;div class="multi"&gt;</a:t>
            </a:r>
          </a:p>
          <a:p>
            <a:r>
              <a:rPr lang="en-US" dirty="0"/>
              <a:t>        Antra’s services address critical gaps to bring businesses’ industry-specific</a:t>
            </a:r>
          </a:p>
          <a:p>
            <a:r>
              <a:rPr lang="en-US" dirty="0"/>
              <a:t> technological expertise in a full range of IT services and workforce solutions. </a:t>
            </a:r>
          </a:p>
          <a:p>
            <a:r>
              <a:rPr lang="en-US" dirty="0"/>
              <a:t>Our one of the biggest domain expertise includes Information technology, </a:t>
            </a:r>
          </a:p>
          <a:p>
            <a:r>
              <a:rPr lang="en-US" dirty="0"/>
              <a:t>which efficiently enhances the speed of productivity in this present-day work </a:t>
            </a:r>
          </a:p>
          <a:p>
            <a:r>
              <a:rPr lang="en-US" dirty="0"/>
              <a:t>environment. We combine this modern technology, knowledge &amp; business </a:t>
            </a:r>
          </a:p>
          <a:p>
            <a:r>
              <a:rPr lang="en-US" dirty="0"/>
              <a:t>savviness to enhance our clients.</a:t>
            </a:r>
          </a:p>
          <a:p>
            <a:r>
              <a:rPr lang="en-US" dirty="0"/>
              <a:t>    &lt;/div&gt;</a:t>
            </a:r>
          </a:p>
          <a:p>
            <a:r>
              <a:rPr lang="en-US" dirty="0"/>
              <a:t>&lt;/body&gt;</a:t>
            </a:r>
          </a:p>
          <a:p>
            <a:r>
              <a:rPr lang="en-US" dirty="0"/>
              <a:t>&lt;/html&gt;</a:t>
            </a:r>
          </a:p>
          <a:p>
            <a:pPr>
              <a:lnSpc>
                <a:spcPct val="90000"/>
              </a:lnSpc>
            </a:pPr>
            <a:endParaRPr lang="en-US" dirty="0"/>
          </a:p>
        </p:txBody>
      </p:sp>
      <p:sp>
        <p:nvSpPr>
          <p:cNvPr id="8" name="TextBox 7">
            <a:extLst>
              <a:ext uri="{FF2B5EF4-FFF2-40B4-BE49-F238E27FC236}">
                <a16:creationId xmlns:a16="http://schemas.microsoft.com/office/drawing/2014/main" id="{BA45455C-9CE1-4852-9690-071D4902116B}"/>
              </a:ext>
            </a:extLst>
          </p:cNvPr>
          <p:cNvSpPr txBox="1"/>
          <p:nvPr/>
        </p:nvSpPr>
        <p:spPr>
          <a:xfrm>
            <a:off x="7255239" y="3525810"/>
            <a:ext cx="914400" cy="465946"/>
          </a:xfrm>
          <a:prstGeom prst="rect">
            <a:avLst/>
          </a:prstGeom>
          <a:noFill/>
        </p:spPr>
        <p:txBody>
          <a:bodyPr wrap="none" lIns="0" tIns="0" rIns="0" bIns="0" rtlCol="0">
            <a:noAutofit/>
          </a:bodyPr>
          <a:lstStyle/>
          <a:p>
            <a:pPr>
              <a:lnSpc>
                <a:spcPct val="90000"/>
              </a:lnSpc>
            </a:pPr>
            <a:r>
              <a:rPr lang="en-US" b="1" dirty="0"/>
              <a:t>Output:</a:t>
            </a:r>
          </a:p>
        </p:txBody>
      </p:sp>
      <p:pic>
        <p:nvPicPr>
          <p:cNvPr id="9" name="Picture 8">
            <a:extLst>
              <a:ext uri="{FF2B5EF4-FFF2-40B4-BE49-F238E27FC236}">
                <a16:creationId xmlns:a16="http://schemas.microsoft.com/office/drawing/2014/main" id="{9CB578F5-DD48-462A-805B-CD8B2732EC5B}"/>
              </a:ext>
            </a:extLst>
          </p:cNvPr>
          <p:cNvPicPr>
            <a:picLocks noChangeAspect="1"/>
          </p:cNvPicPr>
          <p:nvPr/>
        </p:nvPicPr>
        <p:blipFill>
          <a:blip r:embed="rId2"/>
          <a:stretch>
            <a:fillRect/>
          </a:stretch>
        </p:blipFill>
        <p:spPr>
          <a:xfrm>
            <a:off x="4819670" y="4257207"/>
            <a:ext cx="7315199" cy="1079291"/>
          </a:xfrm>
          <a:prstGeom prst="rect">
            <a:avLst/>
          </a:prstGeom>
        </p:spPr>
      </p:pic>
    </p:spTree>
    <p:extLst>
      <p:ext uri="{BB962C8B-B14F-4D97-AF65-F5344CB8AC3E}">
        <p14:creationId xmlns:p14="http://schemas.microsoft.com/office/powerpoint/2010/main" val="366624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E4B0-AAC2-4463-A208-9E054BB14063}"/>
              </a:ext>
            </a:extLst>
          </p:cNvPr>
          <p:cNvSpPr>
            <a:spLocks noGrp="1"/>
          </p:cNvSpPr>
          <p:nvPr>
            <p:ph type="title"/>
          </p:nvPr>
        </p:nvSpPr>
        <p:spPr>
          <a:xfrm>
            <a:off x="217025" y="311746"/>
            <a:ext cx="11125199" cy="384047"/>
          </a:xfrm>
        </p:spPr>
        <p:txBody>
          <a:bodyPr/>
          <a:lstStyle/>
          <a:p>
            <a:r>
              <a:rPr lang="en-US" dirty="0"/>
              <a:t>User Interface</a:t>
            </a:r>
          </a:p>
        </p:txBody>
      </p:sp>
      <p:sp>
        <p:nvSpPr>
          <p:cNvPr id="3" name="Content Placeholder 2">
            <a:extLst>
              <a:ext uri="{FF2B5EF4-FFF2-40B4-BE49-F238E27FC236}">
                <a16:creationId xmlns:a16="http://schemas.microsoft.com/office/drawing/2014/main" id="{66B8BCA4-7549-46E5-B94A-1F667CA58941}"/>
              </a:ext>
            </a:extLst>
          </p:cNvPr>
          <p:cNvSpPr>
            <a:spLocks noGrp="1"/>
          </p:cNvSpPr>
          <p:nvPr>
            <p:ph idx="1"/>
          </p:nvPr>
        </p:nvSpPr>
        <p:spPr>
          <a:xfrm>
            <a:off x="531157" y="810719"/>
            <a:ext cx="11126522" cy="658317"/>
          </a:xfrm>
        </p:spPr>
        <p:txBody>
          <a:bodyPr/>
          <a:lstStyle/>
          <a:p>
            <a:pPr marL="0" indent="0">
              <a:buNone/>
            </a:pPr>
            <a:r>
              <a:rPr lang="en-US" sz="2400" dirty="0"/>
              <a:t>The user interface property allows to change any element into one of several standard user interface elements.</a:t>
            </a:r>
          </a:p>
        </p:txBody>
      </p:sp>
      <p:sp>
        <p:nvSpPr>
          <p:cNvPr id="4" name="Slide Number Placeholder 3">
            <a:extLst>
              <a:ext uri="{FF2B5EF4-FFF2-40B4-BE49-F238E27FC236}">
                <a16:creationId xmlns:a16="http://schemas.microsoft.com/office/drawing/2014/main" id="{C3E0F0C5-71FB-45AB-9124-CAB26160D925}"/>
              </a:ext>
            </a:extLst>
          </p:cNvPr>
          <p:cNvSpPr>
            <a:spLocks noGrp="1"/>
          </p:cNvSpPr>
          <p:nvPr>
            <p:ph type="sldNum" sz="quarter" idx="12"/>
          </p:nvPr>
        </p:nvSpPr>
        <p:spPr/>
        <p:txBody>
          <a:bodyPr/>
          <a:lstStyle/>
          <a:p>
            <a:fld id="{C51EAA63-D034-42AE-91FA-B13B9518C7BE}" type="slidenum">
              <a:rPr lang="en-US" smtClean="0"/>
              <a:pPr/>
              <a:t>179</a:t>
            </a:fld>
            <a:endParaRPr lang="en-US" dirty="0"/>
          </a:p>
        </p:txBody>
      </p:sp>
      <p:graphicFrame>
        <p:nvGraphicFramePr>
          <p:cNvPr id="5" name="Table 4">
            <a:extLst>
              <a:ext uri="{FF2B5EF4-FFF2-40B4-BE49-F238E27FC236}">
                <a16:creationId xmlns:a16="http://schemas.microsoft.com/office/drawing/2014/main" id="{413EE850-D593-4C7D-AC91-C85652F1CFDE}"/>
              </a:ext>
            </a:extLst>
          </p:cNvPr>
          <p:cNvGraphicFramePr>
            <a:graphicFrameLocks noGrp="1"/>
          </p:cNvGraphicFramePr>
          <p:nvPr>
            <p:extLst/>
          </p:nvPr>
        </p:nvGraphicFramePr>
        <p:xfrm>
          <a:off x="1122747" y="1904594"/>
          <a:ext cx="9625200" cy="4419600"/>
        </p:xfrm>
        <a:graphic>
          <a:graphicData uri="http://schemas.openxmlformats.org/drawingml/2006/table">
            <a:tbl>
              <a:tblPr firstRow="1" bandRow="1">
                <a:tableStyleId>{16D9F66E-5EB9-4882-86FB-DCBF35E3C3E4}</a:tableStyleId>
              </a:tblPr>
              <a:tblGrid>
                <a:gridCol w="1770355">
                  <a:extLst>
                    <a:ext uri="{9D8B030D-6E8A-4147-A177-3AD203B41FA5}">
                      <a16:colId xmlns:a16="http://schemas.microsoft.com/office/drawing/2014/main" val="2147145805"/>
                    </a:ext>
                  </a:extLst>
                </a:gridCol>
                <a:gridCol w="7854845">
                  <a:extLst>
                    <a:ext uri="{9D8B030D-6E8A-4147-A177-3AD203B41FA5}">
                      <a16:colId xmlns:a16="http://schemas.microsoft.com/office/drawing/2014/main" val="2505180786"/>
                    </a:ext>
                  </a:extLst>
                </a:gridCol>
              </a:tblGrid>
              <a:tr h="370840">
                <a:tc>
                  <a:txBody>
                    <a:bodyPr/>
                    <a:lstStyle/>
                    <a:p>
                      <a:pPr algn="ctr" fontAlgn="t"/>
                      <a:r>
                        <a:rPr lang="en-US" dirty="0">
                          <a:effectLst/>
                        </a:rPr>
                        <a:t>Values</a:t>
                      </a:r>
                    </a:p>
                  </a:txBody>
                  <a:tcPr marL="76200" marR="76200" marT="76200" marB="76200"/>
                </a:tc>
                <a:tc>
                  <a:txBody>
                    <a:bodyPr/>
                    <a:lstStyle/>
                    <a:p>
                      <a:pPr algn="ctr" fontAlgn="t"/>
                      <a:r>
                        <a:rPr lang="en-US" dirty="0">
                          <a:effectLst/>
                        </a:rPr>
                        <a:t>Description</a:t>
                      </a:r>
                    </a:p>
                  </a:txBody>
                  <a:tcPr marL="76200" marR="76200" marT="76200" marB="76200"/>
                </a:tc>
                <a:extLst>
                  <a:ext uri="{0D108BD9-81ED-4DB2-BD59-A6C34878D82A}">
                    <a16:rowId xmlns:a16="http://schemas.microsoft.com/office/drawing/2014/main" val="2404852789"/>
                  </a:ext>
                </a:extLst>
              </a:tr>
              <a:tr h="370840">
                <a:tc>
                  <a:txBody>
                    <a:bodyPr/>
                    <a:lstStyle/>
                    <a:p>
                      <a:pPr fontAlgn="t"/>
                      <a:r>
                        <a:rPr lang="en-US">
                          <a:effectLst/>
                        </a:rPr>
                        <a:t>appearance</a:t>
                      </a:r>
                    </a:p>
                  </a:txBody>
                  <a:tcPr marL="76200" marR="76200" marT="76200" marB="76200"/>
                </a:tc>
                <a:tc>
                  <a:txBody>
                    <a:bodyPr/>
                    <a:lstStyle/>
                    <a:p>
                      <a:pPr fontAlgn="t"/>
                      <a:r>
                        <a:rPr lang="en-US" dirty="0">
                          <a:effectLst/>
                        </a:rPr>
                        <a:t>Used to allow the user to make elements as user interface elements</a:t>
                      </a:r>
                    </a:p>
                  </a:txBody>
                  <a:tcPr marL="76200" marR="76200" marT="76200" marB="76200"/>
                </a:tc>
                <a:extLst>
                  <a:ext uri="{0D108BD9-81ED-4DB2-BD59-A6C34878D82A}">
                    <a16:rowId xmlns:a16="http://schemas.microsoft.com/office/drawing/2014/main" val="3082278088"/>
                  </a:ext>
                </a:extLst>
              </a:tr>
              <a:tr h="370840">
                <a:tc>
                  <a:txBody>
                    <a:bodyPr/>
                    <a:lstStyle/>
                    <a:p>
                      <a:pPr fontAlgn="t"/>
                      <a:r>
                        <a:rPr lang="en-US">
                          <a:effectLst/>
                        </a:rPr>
                        <a:t>box-sizing</a:t>
                      </a:r>
                    </a:p>
                  </a:txBody>
                  <a:tcPr marL="76200" marR="76200" marT="76200" marB="76200"/>
                </a:tc>
                <a:tc>
                  <a:txBody>
                    <a:bodyPr/>
                    <a:lstStyle/>
                    <a:p>
                      <a:pPr fontAlgn="t"/>
                      <a:r>
                        <a:rPr lang="en-US">
                          <a:effectLst/>
                        </a:rPr>
                        <a:t>Allows to users to fix elements on area in clear way</a:t>
                      </a:r>
                    </a:p>
                  </a:txBody>
                  <a:tcPr marL="76200" marR="76200" marT="76200" marB="76200"/>
                </a:tc>
                <a:extLst>
                  <a:ext uri="{0D108BD9-81ED-4DB2-BD59-A6C34878D82A}">
                    <a16:rowId xmlns:a16="http://schemas.microsoft.com/office/drawing/2014/main" val="1481853729"/>
                  </a:ext>
                </a:extLst>
              </a:tr>
              <a:tr h="370840">
                <a:tc>
                  <a:txBody>
                    <a:bodyPr/>
                    <a:lstStyle/>
                    <a:p>
                      <a:pPr fontAlgn="t"/>
                      <a:r>
                        <a:rPr lang="en-US">
                          <a:effectLst/>
                        </a:rPr>
                        <a:t>icon</a:t>
                      </a:r>
                    </a:p>
                  </a:txBody>
                  <a:tcPr marL="76200" marR="76200" marT="76200" marB="76200"/>
                </a:tc>
                <a:tc>
                  <a:txBody>
                    <a:bodyPr/>
                    <a:lstStyle/>
                    <a:p>
                      <a:pPr fontAlgn="t"/>
                      <a:r>
                        <a:rPr lang="en-US" dirty="0">
                          <a:effectLst/>
                        </a:rPr>
                        <a:t>Used to provide the icon on area</a:t>
                      </a:r>
                    </a:p>
                  </a:txBody>
                  <a:tcPr marL="76200" marR="76200" marT="76200" marB="76200"/>
                </a:tc>
                <a:extLst>
                  <a:ext uri="{0D108BD9-81ED-4DB2-BD59-A6C34878D82A}">
                    <a16:rowId xmlns:a16="http://schemas.microsoft.com/office/drawing/2014/main" val="2216058888"/>
                  </a:ext>
                </a:extLst>
              </a:tr>
              <a:tr h="370840">
                <a:tc>
                  <a:txBody>
                    <a:bodyPr/>
                    <a:lstStyle/>
                    <a:p>
                      <a:pPr fontAlgn="t"/>
                      <a:r>
                        <a:rPr lang="en-US">
                          <a:effectLst/>
                        </a:rPr>
                        <a:t>resize</a:t>
                      </a:r>
                    </a:p>
                  </a:txBody>
                  <a:tcPr marL="76200" marR="76200" marT="76200" marB="76200"/>
                </a:tc>
                <a:tc>
                  <a:txBody>
                    <a:bodyPr/>
                    <a:lstStyle/>
                    <a:p>
                      <a:pPr fontAlgn="t"/>
                      <a:r>
                        <a:rPr lang="en-US">
                          <a:effectLst/>
                        </a:rPr>
                        <a:t>Used to resize elements which are on area</a:t>
                      </a:r>
                    </a:p>
                  </a:txBody>
                  <a:tcPr marL="76200" marR="76200" marT="76200" marB="76200"/>
                </a:tc>
                <a:extLst>
                  <a:ext uri="{0D108BD9-81ED-4DB2-BD59-A6C34878D82A}">
                    <a16:rowId xmlns:a16="http://schemas.microsoft.com/office/drawing/2014/main" val="2628930561"/>
                  </a:ext>
                </a:extLst>
              </a:tr>
              <a:tr h="370840">
                <a:tc>
                  <a:txBody>
                    <a:bodyPr/>
                    <a:lstStyle/>
                    <a:p>
                      <a:pPr fontAlgn="t"/>
                      <a:r>
                        <a:rPr lang="en-US">
                          <a:effectLst/>
                        </a:rPr>
                        <a:t>outline-offset</a:t>
                      </a:r>
                    </a:p>
                  </a:txBody>
                  <a:tcPr marL="76200" marR="76200" marT="76200" marB="76200"/>
                </a:tc>
                <a:tc>
                  <a:txBody>
                    <a:bodyPr/>
                    <a:lstStyle/>
                    <a:p>
                      <a:pPr fontAlgn="t"/>
                      <a:r>
                        <a:rPr lang="en-US">
                          <a:effectLst/>
                        </a:rPr>
                        <a:t>Used to draw the behind the outline</a:t>
                      </a:r>
                    </a:p>
                  </a:txBody>
                  <a:tcPr marL="76200" marR="76200" marT="76200" marB="76200"/>
                </a:tc>
                <a:extLst>
                  <a:ext uri="{0D108BD9-81ED-4DB2-BD59-A6C34878D82A}">
                    <a16:rowId xmlns:a16="http://schemas.microsoft.com/office/drawing/2014/main" val="2620114889"/>
                  </a:ext>
                </a:extLst>
              </a:tr>
              <a:tr h="370840">
                <a:tc>
                  <a:txBody>
                    <a:bodyPr/>
                    <a:lstStyle/>
                    <a:p>
                      <a:pPr fontAlgn="t"/>
                      <a:r>
                        <a:rPr lang="en-US">
                          <a:effectLst/>
                        </a:rPr>
                        <a:t>nav-down</a:t>
                      </a:r>
                    </a:p>
                  </a:txBody>
                  <a:tcPr marL="76200" marR="76200" marT="76200" marB="76200"/>
                </a:tc>
                <a:tc>
                  <a:txBody>
                    <a:bodyPr/>
                    <a:lstStyle/>
                    <a:p>
                      <a:pPr fontAlgn="t"/>
                      <a:r>
                        <a:rPr lang="en-US">
                          <a:effectLst/>
                        </a:rPr>
                        <a:t>Used to move down when you have pressed on down arrow button in keypad</a:t>
                      </a:r>
                    </a:p>
                  </a:txBody>
                  <a:tcPr marL="76200" marR="76200" marT="76200" marB="76200"/>
                </a:tc>
                <a:extLst>
                  <a:ext uri="{0D108BD9-81ED-4DB2-BD59-A6C34878D82A}">
                    <a16:rowId xmlns:a16="http://schemas.microsoft.com/office/drawing/2014/main" val="3953057483"/>
                  </a:ext>
                </a:extLst>
              </a:tr>
              <a:tr h="370840">
                <a:tc>
                  <a:txBody>
                    <a:bodyPr/>
                    <a:lstStyle/>
                    <a:p>
                      <a:pPr fontAlgn="t"/>
                      <a:r>
                        <a:rPr lang="en-US">
                          <a:effectLst/>
                        </a:rPr>
                        <a:t>nav-left</a:t>
                      </a:r>
                    </a:p>
                  </a:txBody>
                  <a:tcPr marL="76200" marR="76200" marT="76200" marB="76200"/>
                </a:tc>
                <a:tc>
                  <a:txBody>
                    <a:bodyPr/>
                    <a:lstStyle/>
                    <a:p>
                      <a:pPr fontAlgn="t"/>
                      <a:r>
                        <a:rPr lang="en-US">
                          <a:effectLst/>
                        </a:rPr>
                        <a:t>Used to move left when you have pressed on left arrow button in keypad</a:t>
                      </a:r>
                    </a:p>
                  </a:txBody>
                  <a:tcPr marL="76200" marR="76200" marT="76200" marB="76200"/>
                </a:tc>
                <a:extLst>
                  <a:ext uri="{0D108BD9-81ED-4DB2-BD59-A6C34878D82A}">
                    <a16:rowId xmlns:a16="http://schemas.microsoft.com/office/drawing/2014/main" val="3430076316"/>
                  </a:ext>
                </a:extLst>
              </a:tr>
              <a:tr h="370840">
                <a:tc>
                  <a:txBody>
                    <a:bodyPr/>
                    <a:lstStyle/>
                    <a:p>
                      <a:pPr fontAlgn="t"/>
                      <a:r>
                        <a:rPr lang="en-US">
                          <a:effectLst/>
                        </a:rPr>
                        <a:t>nav-right</a:t>
                      </a:r>
                    </a:p>
                  </a:txBody>
                  <a:tcPr marL="76200" marR="76200" marT="76200" marB="76200"/>
                </a:tc>
                <a:tc>
                  <a:txBody>
                    <a:bodyPr/>
                    <a:lstStyle/>
                    <a:p>
                      <a:pPr fontAlgn="t"/>
                      <a:r>
                        <a:rPr lang="en-US">
                          <a:effectLst/>
                        </a:rPr>
                        <a:t>Used to move right when you have pressed on right arrow button in keypad</a:t>
                      </a:r>
                    </a:p>
                  </a:txBody>
                  <a:tcPr marL="76200" marR="76200" marT="76200" marB="76200"/>
                </a:tc>
                <a:extLst>
                  <a:ext uri="{0D108BD9-81ED-4DB2-BD59-A6C34878D82A}">
                    <a16:rowId xmlns:a16="http://schemas.microsoft.com/office/drawing/2014/main" val="3162375659"/>
                  </a:ext>
                </a:extLst>
              </a:tr>
              <a:tr h="370840">
                <a:tc>
                  <a:txBody>
                    <a:bodyPr/>
                    <a:lstStyle/>
                    <a:p>
                      <a:pPr fontAlgn="t"/>
                      <a:r>
                        <a:rPr lang="en-US" dirty="0" err="1">
                          <a:effectLst/>
                        </a:rPr>
                        <a:t>nav</a:t>
                      </a:r>
                      <a:r>
                        <a:rPr lang="en-US" dirty="0">
                          <a:effectLst/>
                        </a:rPr>
                        <a:t>-up</a:t>
                      </a:r>
                    </a:p>
                  </a:txBody>
                  <a:tcPr marL="76200" marR="76200" marT="76200" marB="76200"/>
                </a:tc>
                <a:tc>
                  <a:txBody>
                    <a:bodyPr/>
                    <a:lstStyle/>
                    <a:p>
                      <a:pPr fontAlgn="t"/>
                      <a:r>
                        <a:rPr lang="en-US" dirty="0">
                          <a:effectLst/>
                        </a:rPr>
                        <a:t>Used to move up when you have pressed on up arrow button in keypad</a:t>
                      </a:r>
                    </a:p>
                  </a:txBody>
                  <a:tcPr marL="76200" marR="76200" marT="76200" marB="76200"/>
                </a:tc>
                <a:extLst>
                  <a:ext uri="{0D108BD9-81ED-4DB2-BD59-A6C34878D82A}">
                    <a16:rowId xmlns:a16="http://schemas.microsoft.com/office/drawing/2014/main" val="3730563875"/>
                  </a:ext>
                </a:extLst>
              </a:tr>
            </a:tbl>
          </a:graphicData>
        </a:graphic>
      </p:graphicFrame>
      <p:sp>
        <p:nvSpPr>
          <p:cNvPr id="6" name="TextBox 5">
            <a:extLst>
              <a:ext uri="{FF2B5EF4-FFF2-40B4-BE49-F238E27FC236}">
                <a16:creationId xmlns:a16="http://schemas.microsoft.com/office/drawing/2014/main" id="{40A0120C-850A-455F-A0D4-723AE43072BD}"/>
              </a:ext>
            </a:extLst>
          </p:cNvPr>
          <p:cNvSpPr txBox="1"/>
          <p:nvPr/>
        </p:nvSpPr>
        <p:spPr>
          <a:xfrm>
            <a:off x="531157" y="1578967"/>
            <a:ext cx="914400" cy="914400"/>
          </a:xfrm>
          <a:prstGeom prst="rect">
            <a:avLst/>
          </a:prstGeom>
          <a:noFill/>
        </p:spPr>
        <p:txBody>
          <a:bodyPr wrap="none" lIns="0" tIns="0" rIns="0" bIns="0" rtlCol="0">
            <a:noAutofit/>
          </a:bodyPr>
          <a:lstStyle/>
          <a:p>
            <a:pPr>
              <a:lnSpc>
                <a:spcPct val="90000"/>
              </a:lnSpc>
            </a:pPr>
            <a:r>
              <a:rPr lang="en-US" sz="2400" dirty="0"/>
              <a:t>Properties of User Interface </a:t>
            </a:r>
          </a:p>
        </p:txBody>
      </p:sp>
    </p:spTree>
    <p:extLst>
      <p:ext uri="{BB962C8B-B14F-4D97-AF65-F5344CB8AC3E}">
        <p14:creationId xmlns:p14="http://schemas.microsoft.com/office/powerpoint/2010/main" val="277923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C8B6-A4CB-4B03-8097-D2F19AC82A68}"/>
              </a:ext>
            </a:extLst>
          </p:cNvPr>
          <p:cNvSpPr>
            <a:spLocks noGrp="1"/>
          </p:cNvSpPr>
          <p:nvPr>
            <p:ph type="title"/>
          </p:nvPr>
        </p:nvSpPr>
        <p:spPr/>
        <p:txBody>
          <a:bodyPr/>
          <a:lstStyle/>
          <a:p>
            <a:r>
              <a:rPr lang="en-US" sz="4000" dirty="0"/>
              <a:t>Child Selectors</a:t>
            </a:r>
          </a:p>
        </p:txBody>
      </p:sp>
      <p:pic>
        <p:nvPicPr>
          <p:cNvPr id="6" name="Content Placeholder 5">
            <a:extLst>
              <a:ext uri="{FF2B5EF4-FFF2-40B4-BE49-F238E27FC236}">
                <a16:creationId xmlns:a16="http://schemas.microsoft.com/office/drawing/2014/main" id="{6C208AB6-1310-42D3-80D2-79FA82BE9E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96" y="3316403"/>
            <a:ext cx="6393118" cy="2784146"/>
          </a:xfrm>
        </p:spPr>
      </p:pic>
      <p:sp>
        <p:nvSpPr>
          <p:cNvPr id="4" name="Slide Number Placeholder 3">
            <a:extLst>
              <a:ext uri="{FF2B5EF4-FFF2-40B4-BE49-F238E27FC236}">
                <a16:creationId xmlns:a16="http://schemas.microsoft.com/office/drawing/2014/main" id="{E7642183-5EDF-45A2-ACD1-9E85B5759D20}"/>
              </a:ext>
            </a:extLst>
          </p:cNvPr>
          <p:cNvSpPr>
            <a:spLocks noGrp="1"/>
          </p:cNvSpPr>
          <p:nvPr>
            <p:ph type="sldNum" sz="quarter" idx="12"/>
          </p:nvPr>
        </p:nvSpPr>
        <p:spPr/>
        <p:txBody>
          <a:bodyPr/>
          <a:lstStyle/>
          <a:p>
            <a:fld id="{C51EAA63-D034-42AE-91FA-B13B9518C7BE}" type="slidenum">
              <a:rPr lang="en-US" smtClean="0"/>
              <a:pPr/>
              <a:t>18</a:t>
            </a:fld>
            <a:endParaRPr lang="en-US" dirty="0"/>
          </a:p>
        </p:txBody>
      </p:sp>
      <p:pic>
        <p:nvPicPr>
          <p:cNvPr id="8" name="Picture 7">
            <a:extLst>
              <a:ext uri="{FF2B5EF4-FFF2-40B4-BE49-F238E27FC236}">
                <a16:creationId xmlns:a16="http://schemas.microsoft.com/office/drawing/2014/main" id="{46A4132B-18B5-4138-9EA5-1359FFFBD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617" y="2649397"/>
            <a:ext cx="4753591" cy="2552854"/>
          </a:xfrm>
          <a:prstGeom prst="rect">
            <a:avLst/>
          </a:prstGeom>
        </p:spPr>
      </p:pic>
      <p:sp>
        <p:nvSpPr>
          <p:cNvPr id="9" name="TextBox 8">
            <a:extLst>
              <a:ext uri="{FF2B5EF4-FFF2-40B4-BE49-F238E27FC236}">
                <a16:creationId xmlns:a16="http://schemas.microsoft.com/office/drawing/2014/main" id="{893152FC-D52E-412C-8A08-48A3AFC2A21C}"/>
              </a:ext>
            </a:extLst>
          </p:cNvPr>
          <p:cNvSpPr txBox="1"/>
          <p:nvPr/>
        </p:nvSpPr>
        <p:spPr>
          <a:xfrm>
            <a:off x="531818" y="1531043"/>
            <a:ext cx="2973382" cy="480637"/>
          </a:xfrm>
          <a:prstGeom prst="rect">
            <a:avLst/>
          </a:prstGeom>
          <a:noFill/>
        </p:spPr>
        <p:txBody>
          <a:bodyPr wrap="none" lIns="0" tIns="0" rIns="0" bIns="0" rtlCol="0">
            <a:noAutofit/>
          </a:bodyPr>
          <a:lstStyle/>
          <a:p>
            <a:pPr>
              <a:lnSpc>
                <a:spcPct val="90000"/>
              </a:lnSpc>
            </a:pPr>
            <a:r>
              <a:rPr lang="en-US" sz="4000" dirty="0"/>
              <a:t>Code</a:t>
            </a:r>
          </a:p>
        </p:txBody>
      </p:sp>
      <p:sp>
        <p:nvSpPr>
          <p:cNvPr id="10" name="TextBox 9">
            <a:extLst>
              <a:ext uri="{FF2B5EF4-FFF2-40B4-BE49-F238E27FC236}">
                <a16:creationId xmlns:a16="http://schemas.microsoft.com/office/drawing/2014/main" id="{59237B35-CDD7-4345-A2F3-EA8A0E0FE7FE}"/>
              </a:ext>
            </a:extLst>
          </p:cNvPr>
          <p:cNvSpPr txBox="1"/>
          <p:nvPr/>
        </p:nvSpPr>
        <p:spPr>
          <a:xfrm>
            <a:off x="7633658" y="1515803"/>
            <a:ext cx="2973382" cy="480637"/>
          </a:xfrm>
          <a:prstGeom prst="rect">
            <a:avLst/>
          </a:prstGeom>
          <a:noFill/>
        </p:spPr>
        <p:txBody>
          <a:bodyPr wrap="none" lIns="0" tIns="0" rIns="0" bIns="0" rtlCol="0">
            <a:noAutofit/>
          </a:bodyPr>
          <a:lstStyle/>
          <a:p>
            <a:pPr>
              <a:lnSpc>
                <a:spcPct val="90000"/>
              </a:lnSpc>
            </a:pPr>
            <a:r>
              <a:rPr lang="en-US" sz="4000" dirty="0"/>
              <a:t>Output</a:t>
            </a:r>
          </a:p>
        </p:txBody>
      </p:sp>
      <p:cxnSp>
        <p:nvCxnSpPr>
          <p:cNvPr id="12" name="Straight Connector 11">
            <a:extLst>
              <a:ext uri="{FF2B5EF4-FFF2-40B4-BE49-F238E27FC236}">
                <a16:creationId xmlns:a16="http://schemas.microsoft.com/office/drawing/2014/main" id="{22010E5F-2E34-4BE4-9E8A-D4ED447E1403}"/>
              </a:ext>
            </a:extLst>
          </p:cNvPr>
          <p:cNvCxnSpPr/>
          <p:nvPr/>
        </p:nvCxnSpPr>
        <p:spPr>
          <a:xfrm>
            <a:off x="6656313" y="1676400"/>
            <a:ext cx="0" cy="455676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FFA49137-BE11-4B50-8074-71201571B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17" y="2173468"/>
            <a:ext cx="4188911" cy="1078334"/>
          </a:xfrm>
          <a:prstGeom prst="rect">
            <a:avLst/>
          </a:prstGeom>
        </p:spPr>
      </p:pic>
    </p:spTree>
    <p:extLst>
      <p:ext uri="{BB962C8B-B14F-4D97-AF65-F5344CB8AC3E}">
        <p14:creationId xmlns:p14="http://schemas.microsoft.com/office/powerpoint/2010/main" val="289004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EDE7-B39E-4EED-BCF1-7C14EDB05E30}"/>
              </a:ext>
            </a:extLst>
          </p:cNvPr>
          <p:cNvSpPr>
            <a:spLocks noGrp="1"/>
          </p:cNvSpPr>
          <p:nvPr>
            <p:ph type="title"/>
          </p:nvPr>
        </p:nvSpPr>
        <p:spPr>
          <a:xfrm>
            <a:off x="222725" y="270456"/>
            <a:ext cx="11125199" cy="535547"/>
          </a:xfrm>
        </p:spPr>
        <p:txBody>
          <a:bodyPr/>
          <a:lstStyle/>
          <a:p>
            <a:r>
              <a:rPr lang="en-US" dirty="0"/>
              <a:t>User Interface</a:t>
            </a:r>
          </a:p>
        </p:txBody>
      </p:sp>
      <p:sp>
        <p:nvSpPr>
          <p:cNvPr id="3" name="Content Placeholder 2">
            <a:extLst>
              <a:ext uri="{FF2B5EF4-FFF2-40B4-BE49-F238E27FC236}">
                <a16:creationId xmlns:a16="http://schemas.microsoft.com/office/drawing/2014/main" id="{12D47AFC-AFA7-47ED-8721-447A2657D4EC}"/>
              </a:ext>
            </a:extLst>
          </p:cNvPr>
          <p:cNvSpPr>
            <a:spLocks noGrp="1"/>
          </p:cNvSpPr>
          <p:nvPr>
            <p:ph idx="1"/>
          </p:nvPr>
        </p:nvSpPr>
        <p:spPr>
          <a:xfrm>
            <a:off x="466762" y="944452"/>
            <a:ext cx="11126522" cy="2777542"/>
          </a:xfrm>
        </p:spPr>
        <p:txBody>
          <a:bodyPr/>
          <a:lstStyle/>
          <a:p>
            <a:pPr marL="0" indent="0">
              <a:buNone/>
            </a:pPr>
            <a:r>
              <a:rPr lang="en-US" sz="2400" b="1" dirty="0"/>
              <a:t>Resize Property</a:t>
            </a:r>
          </a:p>
          <a:p>
            <a:pPr marL="0" indent="0">
              <a:buNone/>
            </a:pPr>
            <a:r>
              <a:rPr lang="en-US" sz="2400" dirty="0"/>
              <a:t>The resize property specifies whether or not an element is resizable by the user.</a:t>
            </a:r>
          </a:p>
          <a:p>
            <a:pPr marL="0" indent="0">
              <a:buNone/>
            </a:pPr>
            <a:r>
              <a:rPr lang="en-US" sz="2400" dirty="0"/>
              <a:t>Resize property is having three common values as shown below</a:t>
            </a:r>
          </a:p>
          <a:p>
            <a:r>
              <a:rPr lang="en-US" sz="2400" dirty="0"/>
              <a:t>horizontal</a:t>
            </a:r>
          </a:p>
          <a:p>
            <a:r>
              <a:rPr lang="en-US" sz="2400" dirty="0"/>
              <a:t>vertical</a:t>
            </a:r>
          </a:p>
          <a:p>
            <a:r>
              <a:rPr lang="en-US" sz="2400" dirty="0"/>
              <a:t>both</a:t>
            </a:r>
          </a:p>
          <a:p>
            <a:pPr marL="0" indent="0">
              <a:buNone/>
            </a:pPr>
            <a:r>
              <a:rPr lang="en-US" sz="2400" dirty="0"/>
              <a:t>Using of </a:t>
            </a:r>
            <a:r>
              <a:rPr lang="en-US" sz="2400" b="1" dirty="0"/>
              <a:t>both</a:t>
            </a:r>
            <a:r>
              <a:rPr lang="en-US" sz="2400" dirty="0"/>
              <a:t> value in resize property in css3 user interface</a:t>
            </a:r>
          </a:p>
          <a:p>
            <a:pPr marL="0" indent="0">
              <a:buNone/>
            </a:pPr>
            <a:endParaRPr lang="en-US" dirty="0"/>
          </a:p>
        </p:txBody>
      </p:sp>
      <p:sp>
        <p:nvSpPr>
          <p:cNvPr id="4" name="Slide Number Placeholder 3">
            <a:extLst>
              <a:ext uri="{FF2B5EF4-FFF2-40B4-BE49-F238E27FC236}">
                <a16:creationId xmlns:a16="http://schemas.microsoft.com/office/drawing/2014/main" id="{2A22AFB2-E3D2-427C-BEF3-518101CB161B}"/>
              </a:ext>
            </a:extLst>
          </p:cNvPr>
          <p:cNvSpPr>
            <a:spLocks noGrp="1"/>
          </p:cNvSpPr>
          <p:nvPr>
            <p:ph type="sldNum" sz="quarter" idx="12"/>
          </p:nvPr>
        </p:nvSpPr>
        <p:spPr/>
        <p:txBody>
          <a:bodyPr/>
          <a:lstStyle/>
          <a:p>
            <a:fld id="{C51EAA63-D034-42AE-91FA-B13B9518C7BE}" type="slidenum">
              <a:rPr lang="en-US" smtClean="0"/>
              <a:pPr/>
              <a:t>180</a:t>
            </a:fld>
            <a:endParaRPr lang="en-US" dirty="0"/>
          </a:p>
        </p:txBody>
      </p:sp>
    </p:spTree>
    <p:extLst>
      <p:ext uri="{BB962C8B-B14F-4D97-AF65-F5344CB8AC3E}">
        <p14:creationId xmlns:p14="http://schemas.microsoft.com/office/powerpoint/2010/main" val="135847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3ECD-203F-490F-BED1-14A4D76C67A8}"/>
              </a:ext>
            </a:extLst>
          </p:cNvPr>
          <p:cNvSpPr>
            <a:spLocks noGrp="1"/>
          </p:cNvSpPr>
          <p:nvPr>
            <p:ph type="title"/>
          </p:nvPr>
        </p:nvSpPr>
        <p:spPr/>
        <p:txBody>
          <a:bodyPr/>
          <a:lstStyle/>
          <a:p>
            <a:r>
              <a:rPr lang="en-US" dirty="0"/>
              <a:t>User Interface</a:t>
            </a:r>
          </a:p>
        </p:txBody>
      </p:sp>
      <p:graphicFrame>
        <p:nvGraphicFramePr>
          <p:cNvPr id="5" name="Content Placeholder 4">
            <a:extLst>
              <a:ext uri="{FF2B5EF4-FFF2-40B4-BE49-F238E27FC236}">
                <a16:creationId xmlns:a16="http://schemas.microsoft.com/office/drawing/2014/main" id="{F1AF3649-236F-4110-A2AA-DC5FB795EDD8}"/>
              </a:ext>
            </a:extLst>
          </p:cNvPr>
          <p:cNvGraphicFramePr>
            <a:graphicFrameLocks noGrp="1"/>
          </p:cNvGraphicFramePr>
          <p:nvPr>
            <p:ph idx="1"/>
            <p:extLst/>
          </p:nvPr>
        </p:nvGraphicFramePr>
        <p:xfrm>
          <a:off x="531818" y="1936124"/>
          <a:ext cx="10865990" cy="3093720"/>
        </p:xfrm>
        <a:graphic>
          <a:graphicData uri="http://schemas.openxmlformats.org/drawingml/2006/table">
            <a:tbl>
              <a:tblPr firstRow="1" bandRow="1">
                <a:tableStyleId>{16D9F66E-5EB9-4882-86FB-DCBF35E3C3E4}</a:tableStyleId>
              </a:tblPr>
              <a:tblGrid>
                <a:gridCol w="2456086">
                  <a:extLst>
                    <a:ext uri="{9D8B030D-6E8A-4147-A177-3AD203B41FA5}">
                      <a16:colId xmlns:a16="http://schemas.microsoft.com/office/drawing/2014/main" val="1106275606"/>
                    </a:ext>
                  </a:extLst>
                </a:gridCol>
                <a:gridCol w="8409904">
                  <a:extLst>
                    <a:ext uri="{9D8B030D-6E8A-4147-A177-3AD203B41FA5}">
                      <a16:colId xmlns:a16="http://schemas.microsoft.com/office/drawing/2014/main" val="3836830844"/>
                    </a:ext>
                  </a:extLst>
                </a:gridCol>
              </a:tblGrid>
              <a:tr h="370840">
                <a:tc>
                  <a:txBody>
                    <a:bodyPr/>
                    <a:lstStyle/>
                    <a:p>
                      <a:pPr algn="l" fontAlgn="t"/>
                      <a:r>
                        <a:rPr lang="en-US" dirty="0">
                          <a:effectLst/>
                        </a:rPr>
                        <a:t>Value</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3244956729"/>
                  </a:ext>
                </a:extLst>
              </a:tr>
              <a:tr h="370840">
                <a:tc>
                  <a:txBody>
                    <a:bodyPr/>
                    <a:lstStyle/>
                    <a:p>
                      <a:pPr algn="l" fontAlgn="t"/>
                      <a:r>
                        <a:rPr lang="en-US">
                          <a:effectLst/>
                        </a:rPr>
                        <a:t>none</a:t>
                      </a:r>
                    </a:p>
                  </a:txBody>
                  <a:tcPr marL="152400" marR="76200" marT="76200" marB="76200"/>
                </a:tc>
                <a:tc>
                  <a:txBody>
                    <a:bodyPr/>
                    <a:lstStyle/>
                    <a:p>
                      <a:pPr algn="l" fontAlgn="t"/>
                      <a:r>
                        <a:rPr lang="en-US">
                          <a:effectLst/>
                        </a:rPr>
                        <a:t>Default value. The user cannot resize the element</a:t>
                      </a:r>
                    </a:p>
                  </a:txBody>
                  <a:tcPr marL="76200" marR="76200" marT="76200" marB="76200"/>
                </a:tc>
                <a:extLst>
                  <a:ext uri="{0D108BD9-81ED-4DB2-BD59-A6C34878D82A}">
                    <a16:rowId xmlns:a16="http://schemas.microsoft.com/office/drawing/2014/main" val="1665600369"/>
                  </a:ext>
                </a:extLst>
              </a:tr>
              <a:tr h="370840">
                <a:tc>
                  <a:txBody>
                    <a:bodyPr/>
                    <a:lstStyle/>
                    <a:p>
                      <a:pPr algn="l" fontAlgn="t"/>
                      <a:r>
                        <a:rPr lang="en-US">
                          <a:effectLst/>
                        </a:rPr>
                        <a:t>both</a:t>
                      </a:r>
                    </a:p>
                  </a:txBody>
                  <a:tcPr marL="152400" marR="76200" marT="76200" marB="76200"/>
                </a:tc>
                <a:tc>
                  <a:txBody>
                    <a:bodyPr/>
                    <a:lstStyle/>
                    <a:p>
                      <a:pPr algn="l" fontAlgn="t"/>
                      <a:r>
                        <a:rPr lang="en-US" dirty="0">
                          <a:effectLst/>
                        </a:rPr>
                        <a:t>The user can adjust both the height and the width of the element</a:t>
                      </a:r>
                    </a:p>
                  </a:txBody>
                  <a:tcPr marL="76200" marR="76200" marT="76200" marB="76200"/>
                </a:tc>
                <a:extLst>
                  <a:ext uri="{0D108BD9-81ED-4DB2-BD59-A6C34878D82A}">
                    <a16:rowId xmlns:a16="http://schemas.microsoft.com/office/drawing/2014/main" val="2178940910"/>
                  </a:ext>
                </a:extLst>
              </a:tr>
              <a:tr h="370840">
                <a:tc>
                  <a:txBody>
                    <a:bodyPr/>
                    <a:lstStyle/>
                    <a:p>
                      <a:pPr algn="l" fontAlgn="t"/>
                      <a:r>
                        <a:rPr lang="en-US">
                          <a:effectLst/>
                        </a:rPr>
                        <a:t>horizontal</a:t>
                      </a:r>
                    </a:p>
                  </a:txBody>
                  <a:tcPr marL="152400" marR="76200" marT="76200" marB="76200"/>
                </a:tc>
                <a:tc>
                  <a:txBody>
                    <a:bodyPr/>
                    <a:lstStyle/>
                    <a:p>
                      <a:pPr algn="l" fontAlgn="t"/>
                      <a:r>
                        <a:rPr lang="en-US">
                          <a:effectLst/>
                        </a:rPr>
                        <a:t>The user can adjust the width of the element</a:t>
                      </a:r>
                    </a:p>
                  </a:txBody>
                  <a:tcPr marL="76200" marR="76200" marT="76200" marB="76200"/>
                </a:tc>
                <a:extLst>
                  <a:ext uri="{0D108BD9-81ED-4DB2-BD59-A6C34878D82A}">
                    <a16:rowId xmlns:a16="http://schemas.microsoft.com/office/drawing/2014/main" val="84064168"/>
                  </a:ext>
                </a:extLst>
              </a:tr>
              <a:tr h="370840">
                <a:tc>
                  <a:txBody>
                    <a:bodyPr/>
                    <a:lstStyle/>
                    <a:p>
                      <a:pPr algn="l" fontAlgn="t"/>
                      <a:r>
                        <a:rPr lang="en-US">
                          <a:effectLst/>
                        </a:rPr>
                        <a:t>vertical</a:t>
                      </a:r>
                    </a:p>
                  </a:txBody>
                  <a:tcPr marL="152400" marR="76200" marT="76200" marB="76200"/>
                </a:tc>
                <a:tc>
                  <a:txBody>
                    <a:bodyPr/>
                    <a:lstStyle/>
                    <a:p>
                      <a:pPr algn="l" fontAlgn="t"/>
                      <a:r>
                        <a:rPr lang="en-US">
                          <a:effectLst/>
                        </a:rPr>
                        <a:t>The user can adjust the height of the element</a:t>
                      </a:r>
                    </a:p>
                  </a:txBody>
                  <a:tcPr marL="76200" marR="76200" marT="76200" marB="76200"/>
                </a:tc>
                <a:extLst>
                  <a:ext uri="{0D108BD9-81ED-4DB2-BD59-A6C34878D82A}">
                    <a16:rowId xmlns:a16="http://schemas.microsoft.com/office/drawing/2014/main" val="103046485"/>
                  </a:ext>
                </a:extLst>
              </a:tr>
              <a:tr h="370840">
                <a:tc>
                  <a:txBody>
                    <a:bodyPr/>
                    <a:lstStyle/>
                    <a:p>
                      <a:pPr algn="l" fontAlgn="t"/>
                      <a:r>
                        <a:rPr lang="en-US">
                          <a:effectLst/>
                        </a:rPr>
                        <a:t>initial</a:t>
                      </a:r>
                    </a:p>
                  </a:txBody>
                  <a:tcPr marL="152400" marR="76200" marT="76200" marB="76200"/>
                </a:tc>
                <a:tc>
                  <a:txBody>
                    <a:bodyPr/>
                    <a:lstStyle/>
                    <a:p>
                      <a:pPr algn="l" fontAlgn="t"/>
                      <a:r>
                        <a:rPr lang="en-US" dirty="0">
                          <a:effectLst/>
                        </a:rPr>
                        <a:t>Sets this property to its default value. </a:t>
                      </a:r>
                    </a:p>
                  </a:txBody>
                  <a:tcPr marL="76200" marR="76200" marT="76200" marB="76200"/>
                </a:tc>
                <a:extLst>
                  <a:ext uri="{0D108BD9-81ED-4DB2-BD59-A6C34878D82A}">
                    <a16:rowId xmlns:a16="http://schemas.microsoft.com/office/drawing/2014/main" val="1969724126"/>
                  </a:ext>
                </a:extLst>
              </a:tr>
              <a:tr h="370840">
                <a:tc>
                  <a:txBody>
                    <a:bodyPr/>
                    <a:lstStyle/>
                    <a:p>
                      <a:pPr algn="l" fontAlgn="t"/>
                      <a:r>
                        <a:rPr lang="en-US" dirty="0">
                          <a:effectLst/>
                        </a:rPr>
                        <a:t>inherit</a:t>
                      </a:r>
                    </a:p>
                  </a:txBody>
                  <a:tcPr marL="152400" marR="76200" marT="76200" marB="76200"/>
                </a:tc>
                <a:tc>
                  <a:txBody>
                    <a:bodyPr/>
                    <a:lstStyle/>
                    <a:p>
                      <a:pPr algn="l" fontAlgn="t"/>
                      <a:r>
                        <a:rPr lang="en-US" dirty="0">
                          <a:effectLst/>
                        </a:rPr>
                        <a:t>Inherits this property from its parent element. </a:t>
                      </a:r>
                    </a:p>
                  </a:txBody>
                  <a:tcPr marL="76200" marR="76200" marT="76200" marB="76200"/>
                </a:tc>
                <a:extLst>
                  <a:ext uri="{0D108BD9-81ED-4DB2-BD59-A6C34878D82A}">
                    <a16:rowId xmlns:a16="http://schemas.microsoft.com/office/drawing/2014/main" val="570036498"/>
                  </a:ext>
                </a:extLst>
              </a:tr>
            </a:tbl>
          </a:graphicData>
        </a:graphic>
      </p:graphicFrame>
      <p:sp>
        <p:nvSpPr>
          <p:cNvPr id="4" name="Slide Number Placeholder 3">
            <a:extLst>
              <a:ext uri="{FF2B5EF4-FFF2-40B4-BE49-F238E27FC236}">
                <a16:creationId xmlns:a16="http://schemas.microsoft.com/office/drawing/2014/main" id="{477D64BC-334C-48F0-9605-7D02B3F3E153}"/>
              </a:ext>
            </a:extLst>
          </p:cNvPr>
          <p:cNvSpPr>
            <a:spLocks noGrp="1"/>
          </p:cNvSpPr>
          <p:nvPr>
            <p:ph type="sldNum" sz="quarter" idx="12"/>
          </p:nvPr>
        </p:nvSpPr>
        <p:spPr/>
        <p:txBody>
          <a:bodyPr/>
          <a:lstStyle/>
          <a:p>
            <a:fld id="{C51EAA63-D034-42AE-91FA-B13B9518C7BE}" type="slidenum">
              <a:rPr lang="en-US" smtClean="0"/>
              <a:pPr/>
              <a:t>181</a:t>
            </a:fld>
            <a:endParaRPr lang="en-US" dirty="0"/>
          </a:p>
        </p:txBody>
      </p:sp>
      <p:sp>
        <p:nvSpPr>
          <p:cNvPr id="6" name="TextBox 5">
            <a:extLst>
              <a:ext uri="{FF2B5EF4-FFF2-40B4-BE49-F238E27FC236}">
                <a16:creationId xmlns:a16="http://schemas.microsoft.com/office/drawing/2014/main" id="{825EB6AF-CFC5-4853-9226-7D66CEA5D53C}"/>
              </a:ext>
            </a:extLst>
          </p:cNvPr>
          <p:cNvSpPr txBox="1"/>
          <p:nvPr/>
        </p:nvSpPr>
        <p:spPr>
          <a:xfrm>
            <a:off x="531818" y="1478924"/>
            <a:ext cx="914400" cy="914400"/>
          </a:xfrm>
          <a:prstGeom prst="rect">
            <a:avLst/>
          </a:prstGeom>
          <a:noFill/>
        </p:spPr>
        <p:txBody>
          <a:bodyPr wrap="none" lIns="0" tIns="0" rIns="0" bIns="0" rtlCol="0">
            <a:noAutofit/>
          </a:bodyPr>
          <a:lstStyle/>
          <a:p>
            <a:pPr>
              <a:lnSpc>
                <a:spcPct val="90000"/>
              </a:lnSpc>
            </a:pPr>
            <a:r>
              <a:rPr lang="en-US" b="1" dirty="0"/>
              <a:t>Resize Property values</a:t>
            </a:r>
          </a:p>
        </p:txBody>
      </p:sp>
    </p:spTree>
    <p:extLst>
      <p:ext uri="{BB962C8B-B14F-4D97-AF65-F5344CB8AC3E}">
        <p14:creationId xmlns:p14="http://schemas.microsoft.com/office/powerpoint/2010/main" val="378441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934B-B886-42B6-9BE9-742DF617C248}"/>
              </a:ext>
            </a:extLst>
          </p:cNvPr>
          <p:cNvSpPr>
            <a:spLocks noGrp="1"/>
          </p:cNvSpPr>
          <p:nvPr>
            <p:ph type="title"/>
          </p:nvPr>
        </p:nvSpPr>
        <p:spPr>
          <a:xfrm>
            <a:off x="184088" y="244699"/>
            <a:ext cx="11125199" cy="548426"/>
          </a:xfrm>
        </p:spPr>
        <p:txBody>
          <a:bodyPr/>
          <a:lstStyle/>
          <a:p>
            <a:r>
              <a:rPr lang="en-US" dirty="0"/>
              <a:t>User Interface</a:t>
            </a:r>
          </a:p>
        </p:txBody>
      </p:sp>
      <p:sp>
        <p:nvSpPr>
          <p:cNvPr id="4" name="Slide Number Placeholder 3">
            <a:extLst>
              <a:ext uri="{FF2B5EF4-FFF2-40B4-BE49-F238E27FC236}">
                <a16:creationId xmlns:a16="http://schemas.microsoft.com/office/drawing/2014/main" id="{F99530C3-5507-405D-9463-E9FD97862B54}"/>
              </a:ext>
            </a:extLst>
          </p:cNvPr>
          <p:cNvSpPr>
            <a:spLocks noGrp="1"/>
          </p:cNvSpPr>
          <p:nvPr>
            <p:ph type="sldNum" sz="quarter" idx="12"/>
          </p:nvPr>
        </p:nvSpPr>
        <p:spPr/>
        <p:txBody>
          <a:bodyPr/>
          <a:lstStyle/>
          <a:p>
            <a:fld id="{C51EAA63-D034-42AE-91FA-B13B9518C7BE}" type="slidenum">
              <a:rPr lang="en-US" smtClean="0"/>
              <a:pPr/>
              <a:t>182</a:t>
            </a:fld>
            <a:endParaRPr lang="en-US" dirty="0"/>
          </a:p>
        </p:txBody>
      </p:sp>
      <p:sp>
        <p:nvSpPr>
          <p:cNvPr id="5" name="TextBox 4">
            <a:extLst>
              <a:ext uri="{FF2B5EF4-FFF2-40B4-BE49-F238E27FC236}">
                <a16:creationId xmlns:a16="http://schemas.microsoft.com/office/drawing/2014/main" id="{ABB74963-8AFE-47F5-9B7E-9ED2016A486D}"/>
              </a:ext>
            </a:extLst>
          </p:cNvPr>
          <p:cNvSpPr txBox="1"/>
          <p:nvPr/>
        </p:nvSpPr>
        <p:spPr>
          <a:xfrm>
            <a:off x="901521" y="1092020"/>
            <a:ext cx="3361386" cy="4716351"/>
          </a:xfrm>
          <a:prstGeom prst="rect">
            <a:avLst/>
          </a:prstGeom>
          <a:noFill/>
        </p:spPr>
        <p:txBody>
          <a:bodyPr wrap="none" lIns="0" tIns="0" rIns="0" bIns="0" rtlCol="0">
            <a:noAutofit/>
          </a:bodyPr>
          <a:lstStyle/>
          <a:p>
            <a:pPr>
              <a:lnSpc>
                <a:spcPct val="90000"/>
              </a:lnSpc>
            </a:pPr>
            <a:r>
              <a:rPr lang="en-US" sz="2400" dirty="0"/>
              <a:t>Example of resize property</a:t>
            </a:r>
          </a:p>
          <a:p>
            <a:pPr>
              <a:lnSpc>
                <a:spcPct val="90000"/>
              </a:lnSpc>
            </a:pPr>
            <a:r>
              <a:rPr lang="en-US" dirty="0"/>
              <a:t>&lt;html&gt;</a:t>
            </a:r>
          </a:p>
          <a:p>
            <a:pPr>
              <a:lnSpc>
                <a:spcPct val="90000"/>
              </a:lnSpc>
            </a:pPr>
            <a:r>
              <a:rPr lang="en-US" dirty="0"/>
              <a:t>   &lt;head&gt;</a:t>
            </a:r>
          </a:p>
          <a:p>
            <a:pPr>
              <a:lnSpc>
                <a:spcPct val="90000"/>
              </a:lnSpc>
            </a:pPr>
            <a:r>
              <a:rPr lang="en-US" dirty="0"/>
              <a:t>      &lt;style&gt;</a:t>
            </a:r>
          </a:p>
          <a:p>
            <a:pPr>
              <a:lnSpc>
                <a:spcPct val="90000"/>
              </a:lnSpc>
            </a:pPr>
            <a:r>
              <a:rPr lang="en-US" dirty="0"/>
              <a:t>         div {</a:t>
            </a:r>
          </a:p>
          <a:p>
            <a:pPr>
              <a:lnSpc>
                <a:spcPct val="90000"/>
              </a:lnSpc>
            </a:pPr>
            <a:r>
              <a:rPr lang="en-US" dirty="0"/>
              <a:t>            border: 2px solid;</a:t>
            </a:r>
          </a:p>
          <a:p>
            <a:pPr>
              <a:lnSpc>
                <a:spcPct val="90000"/>
              </a:lnSpc>
            </a:pPr>
            <a:r>
              <a:rPr lang="en-US" dirty="0"/>
              <a:t>            padding: 20px; </a:t>
            </a:r>
          </a:p>
          <a:p>
            <a:pPr>
              <a:lnSpc>
                <a:spcPct val="90000"/>
              </a:lnSpc>
            </a:pPr>
            <a:r>
              <a:rPr lang="en-US" dirty="0"/>
              <a:t>            width: 300px;</a:t>
            </a:r>
          </a:p>
          <a:p>
            <a:pPr>
              <a:lnSpc>
                <a:spcPct val="90000"/>
              </a:lnSpc>
            </a:pPr>
            <a:r>
              <a:rPr lang="en-US" dirty="0"/>
              <a:t>            resize: both;</a:t>
            </a:r>
          </a:p>
          <a:p>
            <a:pPr>
              <a:lnSpc>
                <a:spcPct val="90000"/>
              </a:lnSpc>
            </a:pPr>
            <a:r>
              <a:rPr lang="en-US" dirty="0"/>
              <a:t>            overflow: auto;   </a:t>
            </a:r>
          </a:p>
          <a:p>
            <a:pPr>
              <a:lnSpc>
                <a:spcPct val="90000"/>
              </a:lnSpc>
            </a:pPr>
            <a:r>
              <a:rPr lang="en-US" dirty="0"/>
              <a:t>      }</a:t>
            </a:r>
          </a:p>
          <a:p>
            <a:pPr>
              <a:lnSpc>
                <a:spcPct val="90000"/>
              </a:lnSpc>
            </a:pPr>
            <a:r>
              <a:rPr lang="en-US" dirty="0"/>
              <a:t>      &lt;/style&gt;</a:t>
            </a:r>
          </a:p>
          <a:p>
            <a:pPr>
              <a:lnSpc>
                <a:spcPct val="90000"/>
              </a:lnSpc>
            </a:pPr>
            <a:r>
              <a:rPr lang="en-US" dirty="0"/>
              <a:t>   &lt;/head&gt;</a:t>
            </a:r>
          </a:p>
          <a:p>
            <a:pPr>
              <a:lnSpc>
                <a:spcPct val="90000"/>
              </a:lnSpc>
            </a:pPr>
            <a:r>
              <a:rPr lang="en-US" dirty="0"/>
              <a:t>   &lt;body&gt;</a:t>
            </a:r>
          </a:p>
          <a:p>
            <a:pPr>
              <a:lnSpc>
                <a:spcPct val="90000"/>
              </a:lnSpc>
            </a:pPr>
            <a:r>
              <a:rPr lang="en-US" dirty="0"/>
              <a:t>      &lt;div&gt;Antra.net&lt;/div&gt;</a:t>
            </a:r>
          </a:p>
          <a:p>
            <a:pPr>
              <a:lnSpc>
                <a:spcPct val="90000"/>
              </a:lnSpc>
            </a:pPr>
            <a:r>
              <a:rPr lang="en-US" dirty="0"/>
              <a:t>   &lt;/body&gt;</a:t>
            </a:r>
          </a:p>
          <a:p>
            <a:pPr>
              <a:lnSpc>
                <a:spcPct val="90000"/>
              </a:lnSpc>
            </a:pPr>
            <a:r>
              <a:rPr lang="en-US" dirty="0"/>
              <a:t>&lt;/html&gt;</a:t>
            </a:r>
          </a:p>
          <a:p>
            <a:pPr>
              <a:lnSpc>
                <a:spcPct val="90000"/>
              </a:lnSpc>
            </a:pPr>
            <a:endParaRPr lang="en-US" dirty="0"/>
          </a:p>
        </p:txBody>
      </p:sp>
      <p:pic>
        <p:nvPicPr>
          <p:cNvPr id="6" name="Picture 5">
            <a:extLst>
              <a:ext uri="{FF2B5EF4-FFF2-40B4-BE49-F238E27FC236}">
                <a16:creationId xmlns:a16="http://schemas.microsoft.com/office/drawing/2014/main" id="{90F4B02E-43AC-4454-9B79-59126147FFA2}"/>
              </a:ext>
            </a:extLst>
          </p:cNvPr>
          <p:cNvPicPr>
            <a:picLocks noChangeAspect="1"/>
          </p:cNvPicPr>
          <p:nvPr/>
        </p:nvPicPr>
        <p:blipFill>
          <a:blip r:embed="rId2"/>
          <a:stretch>
            <a:fillRect/>
          </a:stretch>
        </p:blipFill>
        <p:spPr>
          <a:xfrm>
            <a:off x="6484803" y="2908613"/>
            <a:ext cx="3314700" cy="628650"/>
          </a:xfrm>
          <a:prstGeom prst="rect">
            <a:avLst/>
          </a:prstGeom>
        </p:spPr>
      </p:pic>
      <p:sp>
        <p:nvSpPr>
          <p:cNvPr id="7" name="TextBox 6">
            <a:extLst>
              <a:ext uri="{FF2B5EF4-FFF2-40B4-BE49-F238E27FC236}">
                <a16:creationId xmlns:a16="http://schemas.microsoft.com/office/drawing/2014/main" id="{2DE392A2-72DA-4DBC-A488-D0EBB38012A5}"/>
              </a:ext>
            </a:extLst>
          </p:cNvPr>
          <p:cNvSpPr txBox="1"/>
          <p:nvPr/>
        </p:nvSpPr>
        <p:spPr>
          <a:xfrm>
            <a:off x="7684953" y="2305318"/>
            <a:ext cx="914400" cy="914400"/>
          </a:xfrm>
          <a:prstGeom prst="rect">
            <a:avLst/>
          </a:prstGeom>
          <a:noFill/>
        </p:spPr>
        <p:txBody>
          <a:bodyPr wrap="none" lIns="0" tIns="0" rIns="0" bIns="0" rtlCol="0">
            <a:noAutofit/>
          </a:bodyPr>
          <a:lstStyle/>
          <a:p>
            <a:pPr>
              <a:lnSpc>
                <a:spcPct val="90000"/>
              </a:lnSpc>
            </a:pPr>
            <a:r>
              <a:rPr lang="en-US" b="1" dirty="0"/>
              <a:t>Output:</a:t>
            </a:r>
          </a:p>
        </p:txBody>
      </p:sp>
    </p:spTree>
    <p:extLst>
      <p:ext uri="{BB962C8B-B14F-4D97-AF65-F5344CB8AC3E}">
        <p14:creationId xmlns:p14="http://schemas.microsoft.com/office/powerpoint/2010/main" val="72430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4991-3B1B-485D-9DFA-BA5BE789FAEC}"/>
              </a:ext>
            </a:extLst>
          </p:cNvPr>
          <p:cNvSpPr>
            <a:spLocks noGrp="1"/>
          </p:cNvSpPr>
          <p:nvPr>
            <p:ph type="title"/>
          </p:nvPr>
        </p:nvSpPr>
        <p:spPr>
          <a:xfrm>
            <a:off x="184089" y="206062"/>
            <a:ext cx="11125199" cy="509790"/>
          </a:xfrm>
        </p:spPr>
        <p:txBody>
          <a:bodyPr/>
          <a:lstStyle/>
          <a:p>
            <a:r>
              <a:rPr lang="en-US" dirty="0"/>
              <a:t>User Interface</a:t>
            </a:r>
          </a:p>
        </p:txBody>
      </p:sp>
      <p:sp>
        <p:nvSpPr>
          <p:cNvPr id="3" name="Content Placeholder 2">
            <a:extLst>
              <a:ext uri="{FF2B5EF4-FFF2-40B4-BE49-F238E27FC236}">
                <a16:creationId xmlns:a16="http://schemas.microsoft.com/office/drawing/2014/main" id="{A8B3BA81-9587-4828-8AAA-1BD0D0A23FDE}"/>
              </a:ext>
            </a:extLst>
          </p:cNvPr>
          <p:cNvSpPr>
            <a:spLocks noGrp="1"/>
          </p:cNvSpPr>
          <p:nvPr>
            <p:ph idx="1"/>
          </p:nvPr>
        </p:nvSpPr>
        <p:spPr>
          <a:xfrm>
            <a:off x="479642" y="892936"/>
            <a:ext cx="11126522" cy="4419600"/>
          </a:xfrm>
        </p:spPr>
        <p:txBody>
          <a:bodyPr/>
          <a:lstStyle/>
          <a:p>
            <a:pPr marL="0" indent="0">
              <a:buNone/>
            </a:pPr>
            <a:r>
              <a:rPr lang="en-US" dirty="0"/>
              <a:t>Outline Offset</a:t>
            </a:r>
          </a:p>
          <a:p>
            <a:pPr marL="0" indent="0">
              <a:buNone/>
            </a:pPr>
            <a:r>
              <a:rPr lang="en-US" sz="2400" dirty="0"/>
              <a:t>The outline-offset property adds space between an outline and the edge or border of an element.</a:t>
            </a:r>
          </a:p>
          <a:p>
            <a:pPr marL="0" indent="0">
              <a:buNone/>
            </a:pPr>
            <a:r>
              <a:rPr lang="en-US" sz="2400" dirty="0"/>
              <a:t>Outlines differ from borders in three ways:</a:t>
            </a:r>
          </a:p>
          <a:p>
            <a:r>
              <a:rPr lang="en-US" sz="2400" dirty="0"/>
              <a:t>An outline is a line drawn around elements, outside the border edge</a:t>
            </a:r>
          </a:p>
          <a:p>
            <a:r>
              <a:rPr lang="en-US" sz="2400" dirty="0"/>
              <a:t>An outline does not take up space</a:t>
            </a:r>
          </a:p>
          <a:p>
            <a:r>
              <a:rPr lang="en-US" sz="2400" dirty="0"/>
              <a:t>An outline may be non-rectangular</a:t>
            </a:r>
          </a:p>
          <a:p>
            <a:pPr marL="0" indent="0">
              <a:buNone/>
            </a:pPr>
            <a:endParaRPr lang="en-US" sz="2400" dirty="0"/>
          </a:p>
        </p:txBody>
      </p:sp>
      <p:sp>
        <p:nvSpPr>
          <p:cNvPr id="4" name="Slide Number Placeholder 3">
            <a:extLst>
              <a:ext uri="{FF2B5EF4-FFF2-40B4-BE49-F238E27FC236}">
                <a16:creationId xmlns:a16="http://schemas.microsoft.com/office/drawing/2014/main" id="{933CED48-E8DA-499C-821C-F41C718EE5E4}"/>
              </a:ext>
            </a:extLst>
          </p:cNvPr>
          <p:cNvSpPr>
            <a:spLocks noGrp="1"/>
          </p:cNvSpPr>
          <p:nvPr>
            <p:ph type="sldNum" sz="quarter" idx="12"/>
          </p:nvPr>
        </p:nvSpPr>
        <p:spPr/>
        <p:txBody>
          <a:bodyPr/>
          <a:lstStyle/>
          <a:p>
            <a:fld id="{C51EAA63-D034-42AE-91FA-B13B9518C7BE}" type="slidenum">
              <a:rPr lang="en-US" smtClean="0"/>
              <a:pPr/>
              <a:t>183</a:t>
            </a:fld>
            <a:endParaRPr lang="en-US" dirty="0"/>
          </a:p>
        </p:txBody>
      </p:sp>
    </p:spTree>
    <p:extLst>
      <p:ext uri="{BB962C8B-B14F-4D97-AF65-F5344CB8AC3E}">
        <p14:creationId xmlns:p14="http://schemas.microsoft.com/office/powerpoint/2010/main" val="361748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970-1481-498B-8D79-18F0E8F3C7FF}"/>
              </a:ext>
            </a:extLst>
          </p:cNvPr>
          <p:cNvSpPr>
            <a:spLocks noGrp="1"/>
          </p:cNvSpPr>
          <p:nvPr>
            <p:ph type="title"/>
          </p:nvPr>
        </p:nvSpPr>
        <p:spPr>
          <a:xfrm>
            <a:off x="132573" y="180304"/>
            <a:ext cx="11125199" cy="561305"/>
          </a:xfrm>
        </p:spPr>
        <p:txBody>
          <a:bodyPr/>
          <a:lstStyle/>
          <a:p>
            <a:r>
              <a:rPr lang="en-US" dirty="0"/>
              <a:t>User Interface</a:t>
            </a:r>
          </a:p>
        </p:txBody>
      </p:sp>
      <p:graphicFrame>
        <p:nvGraphicFramePr>
          <p:cNvPr id="5" name="Content Placeholder 4">
            <a:extLst>
              <a:ext uri="{FF2B5EF4-FFF2-40B4-BE49-F238E27FC236}">
                <a16:creationId xmlns:a16="http://schemas.microsoft.com/office/drawing/2014/main" id="{B23865CF-0EFF-445B-941E-BC3FBBA731EE}"/>
              </a:ext>
            </a:extLst>
          </p:cNvPr>
          <p:cNvGraphicFramePr>
            <a:graphicFrameLocks noGrp="1"/>
          </p:cNvGraphicFramePr>
          <p:nvPr>
            <p:ph idx="1"/>
            <p:extLst/>
          </p:nvPr>
        </p:nvGraphicFramePr>
        <p:xfrm>
          <a:off x="441504" y="1613570"/>
          <a:ext cx="11126788" cy="1767840"/>
        </p:xfrm>
        <a:graphic>
          <a:graphicData uri="http://schemas.openxmlformats.org/drawingml/2006/table">
            <a:tbl>
              <a:tblPr firstRow="1" bandRow="1">
                <a:tableStyleId>{16D9F66E-5EB9-4882-86FB-DCBF35E3C3E4}</a:tableStyleId>
              </a:tblPr>
              <a:tblGrid>
                <a:gridCol w="2018361">
                  <a:extLst>
                    <a:ext uri="{9D8B030D-6E8A-4147-A177-3AD203B41FA5}">
                      <a16:colId xmlns:a16="http://schemas.microsoft.com/office/drawing/2014/main" val="4218879274"/>
                    </a:ext>
                  </a:extLst>
                </a:gridCol>
                <a:gridCol w="9108427">
                  <a:extLst>
                    <a:ext uri="{9D8B030D-6E8A-4147-A177-3AD203B41FA5}">
                      <a16:colId xmlns:a16="http://schemas.microsoft.com/office/drawing/2014/main" val="3704714212"/>
                    </a:ext>
                  </a:extLst>
                </a:gridCol>
              </a:tblGrid>
              <a:tr h="370840">
                <a:tc>
                  <a:txBody>
                    <a:bodyPr/>
                    <a:lstStyle/>
                    <a:p>
                      <a:pPr algn="l" fontAlgn="t"/>
                      <a:r>
                        <a:rPr lang="en-US" dirty="0">
                          <a:effectLst/>
                        </a:rPr>
                        <a:t>Value</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3072195406"/>
                  </a:ext>
                </a:extLst>
              </a:tr>
              <a:tr h="370840">
                <a:tc>
                  <a:txBody>
                    <a:bodyPr/>
                    <a:lstStyle/>
                    <a:p>
                      <a:pPr algn="l" fontAlgn="t"/>
                      <a:r>
                        <a:rPr lang="en-US">
                          <a:effectLst/>
                        </a:rPr>
                        <a:t>length</a:t>
                      </a:r>
                    </a:p>
                  </a:txBody>
                  <a:tcPr marL="152400" marR="76200" marT="76200" marB="76200"/>
                </a:tc>
                <a:tc>
                  <a:txBody>
                    <a:bodyPr/>
                    <a:lstStyle/>
                    <a:p>
                      <a:pPr algn="l" fontAlgn="t"/>
                      <a:r>
                        <a:rPr lang="en-US">
                          <a:effectLst/>
                        </a:rPr>
                        <a:t>The distance the outline is outset from the border edge. Default value is 0</a:t>
                      </a:r>
                    </a:p>
                  </a:txBody>
                  <a:tcPr marL="76200" marR="76200" marT="76200" marB="76200"/>
                </a:tc>
                <a:extLst>
                  <a:ext uri="{0D108BD9-81ED-4DB2-BD59-A6C34878D82A}">
                    <a16:rowId xmlns:a16="http://schemas.microsoft.com/office/drawing/2014/main" val="3312043858"/>
                  </a:ext>
                </a:extLst>
              </a:tr>
              <a:tr h="370840">
                <a:tc>
                  <a:txBody>
                    <a:bodyPr/>
                    <a:lstStyle/>
                    <a:p>
                      <a:pPr algn="l" fontAlgn="t"/>
                      <a:r>
                        <a:rPr lang="en-US">
                          <a:effectLst/>
                        </a:rPr>
                        <a:t>initial</a:t>
                      </a:r>
                    </a:p>
                  </a:txBody>
                  <a:tcPr marL="152400" marR="76200" marT="76200" marB="76200"/>
                </a:tc>
                <a:tc>
                  <a:txBody>
                    <a:bodyPr/>
                    <a:lstStyle/>
                    <a:p>
                      <a:pPr algn="l" fontAlgn="t"/>
                      <a:r>
                        <a:rPr lang="en-US" dirty="0">
                          <a:effectLst/>
                        </a:rPr>
                        <a:t>Sets this property to its default value. </a:t>
                      </a:r>
                    </a:p>
                  </a:txBody>
                  <a:tcPr marL="76200" marR="76200" marT="76200" marB="76200"/>
                </a:tc>
                <a:extLst>
                  <a:ext uri="{0D108BD9-81ED-4DB2-BD59-A6C34878D82A}">
                    <a16:rowId xmlns:a16="http://schemas.microsoft.com/office/drawing/2014/main" val="3579585179"/>
                  </a:ext>
                </a:extLst>
              </a:tr>
              <a:tr h="370840">
                <a:tc>
                  <a:txBody>
                    <a:bodyPr/>
                    <a:lstStyle/>
                    <a:p>
                      <a:pPr algn="l" fontAlgn="t"/>
                      <a:r>
                        <a:rPr lang="en-US">
                          <a:effectLst/>
                        </a:rPr>
                        <a:t>inherit</a:t>
                      </a:r>
                    </a:p>
                  </a:txBody>
                  <a:tcPr marL="152400" marR="76200" marT="76200" marB="76200"/>
                </a:tc>
                <a:tc>
                  <a:txBody>
                    <a:bodyPr/>
                    <a:lstStyle/>
                    <a:p>
                      <a:pPr algn="l" fontAlgn="t"/>
                      <a:r>
                        <a:rPr lang="en-US" dirty="0">
                          <a:effectLst/>
                        </a:rPr>
                        <a:t>Inherits this property from its parent element.</a:t>
                      </a:r>
                    </a:p>
                  </a:txBody>
                  <a:tcPr marL="76200" marR="76200" marT="76200" marB="76200"/>
                </a:tc>
                <a:extLst>
                  <a:ext uri="{0D108BD9-81ED-4DB2-BD59-A6C34878D82A}">
                    <a16:rowId xmlns:a16="http://schemas.microsoft.com/office/drawing/2014/main" val="4279203745"/>
                  </a:ext>
                </a:extLst>
              </a:tr>
            </a:tbl>
          </a:graphicData>
        </a:graphic>
      </p:graphicFrame>
      <p:sp>
        <p:nvSpPr>
          <p:cNvPr id="4" name="Slide Number Placeholder 3">
            <a:extLst>
              <a:ext uri="{FF2B5EF4-FFF2-40B4-BE49-F238E27FC236}">
                <a16:creationId xmlns:a16="http://schemas.microsoft.com/office/drawing/2014/main" id="{FFF73094-1AE8-458E-8020-49B0B84AF24F}"/>
              </a:ext>
            </a:extLst>
          </p:cNvPr>
          <p:cNvSpPr>
            <a:spLocks noGrp="1"/>
          </p:cNvSpPr>
          <p:nvPr>
            <p:ph type="sldNum" sz="quarter" idx="12"/>
          </p:nvPr>
        </p:nvSpPr>
        <p:spPr/>
        <p:txBody>
          <a:bodyPr/>
          <a:lstStyle/>
          <a:p>
            <a:fld id="{C51EAA63-D034-42AE-91FA-B13B9518C7BE}" type="slidenum">
              <a:rPr lang="en-US" smtClean="0"/>
              <a:pPr/>
              <a:t>184</a:t>
            </a:fld>
            <a:endParaRPr lang="en-US" dirty="0"/>
          </a:p>
        </p:txBody>
      </p:sp>
      <p:sp>
        <p:nvSpPr>
          <p:cNvPr id="6" name="TextBox 5">
            <a:extLst>
              <a:ext uri="{FF2B5EF4-FFF2-40B4-BE49-F238E27FC236}">
                <a16:creationId xmlns:a16="http://schemas.microsoft.com/office/drawing/2014/main" id="{462FD101-EF4F-444F-92B6-6235EB882FE3}"/>
              </a:ext>
            </a:extLst>
          </p:cNvPr>
          <p:cNvSpPr txBox="1"/>
          <p:nvPr/>
        </p:nvSpPr>
        <p:spPr>
          <a:xfrm>
            <a:off x="441504" y="1081825"/>
            <a:ext cx="914400" cy="914400"/>
          </a:xfrm>
          <a:prstGeom prst="rect">
            <a:avLst/>
          </a:prstGeom>
          <a:noFill/>
        </p:spPr>
        <p:txBody>
          <a:bodyPr wrap="none" lIns="0" tIns="0" rIns="0" bIns="0" rtlCol="0">
            <a:noAutofit/>
          </a:bodyPr>
          <a:lstStyle/>
          <a:p>
            <a:pPr>
              <a:lnSpc>
                <a:spcPct val="90000"/>
              </a:lnSpc>
            </a:pPr>
            <a:r>
              <a:rPr lang="en-US" sz="2800" dirty="0"/>
              <a:t>Outline Offset Property values</a:t>
            </a:r>
          </a:p>
        </p:txBody>
      </p:sp>
    </p:spTree>
    <p:extLst>
      <p:ext uri="{BB962C8B-B14F-4D97-AF65-F5344CB8AC3E}">
        <p14:creationId xmlns:p14="http://schemas.microsoft.com/office/powerpoint/2010/main" val="25419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E4AD-AA3C-43C3-8D39-6760D77B14E2}"/>
              </a:ext>
            </a:extLst>
          </p:cNvPr>
          <p:cNvSpPr>
            <a:spLocks noGrp="1"/>
          </p:cNvSpPr>
          <p:nvPr>
            <p:ph type="title"/>
          </p:nvPr>
        </p:nvSpPr>
        <p:spPr>
          <a:xfrm>
            <a:off x="171210" y="283334"/>
            <a:ext cx="11125199" cy="496911"/>
          </a:xfrm>
        </p:spPr>
        <p:txBody>
          <a:bodyPr/>
          <a:lstStyle/>
          <a:p>
            <a:r>
              <a:rPr lang="en-US" dirty="0"/>
              <a:t>User Interface</a:t>
            </a:r>
          </a:p>
        </p:txBody>
      </p:sp>
      <p:sp>
        <p:nvSpPr>
          <p:cNvPr id="4" name="Slide Number Placeholder 3">
            <a:extLst>
              <a:ext uri="{FF2B5EF4-FFF2-40B4-BE49-F238E27FC236}">
                <a16:creationId xmlns:a16="http://schemas.microsoft.com/office/drawing/2014/main" id="{C2331F2C-3041-4A86-983D-D64F44AE9DAC}"/>
              </a:ext>
            </a:extLst>
          </p:cNvPr>
          <p:cNvSpPr>
            <a:spLocks noGrp="1"/>
          </p:cNvSpPr>
          <p:nvPr>
            <p:ph type="sldNum" sz="quarter" idx="12"/>
          </p:nvPr>
        </p:nvSpPr>
        <p:spPr/>
        <p:txBody>
          <a:bodyPr/>
          <a:lstStyle/>
          <a:p>
            <a:fld id="{C51EAA63-D034-42AE-91FA-B13B9518C7BE}" type="slidenum">
              <a:rPr lang="en-US" smtClean="0"/>
              <a:pPr/>
              <a:t>185</a:t>
            </a:fld>
            <a:endParaRPr lang="en-US" dirty="0"/>
          </a:p>
        </p:txBody>
      </p:sp>
      <p:sp>
        <p:nvSpPr>
          <p:cNvPr id="5" name="TextBox 4">
            <a:extLst>
              <a:ext uri="{FF2B5EF4-FFF2-40B4-BE49-F238E27FC236}">
                <a16:creationId xmlns:a16="http://schemas.microsoft.com/office/drawing/2014/main" id="{FFA16239-1C45-4EE0-99A8-1E52754BB99B}"/>
              </a:ext>
            </a:extLst>
          </p:cNvPr>
          <p:cNvSpPr txBox="1"/>
          <p:nvPr/>
        </p:nvSpPr>
        <p:spPr>
          <a:xfrm>
            <a:off x="631064" y="1020650"/>
            <a:ext cx="3438659" cy="4456090"/>
          </a:xfrm>
          <a:prstGeom prst="rect">
            <a:avLst/>
          </a:prstGeom>
          <a:noFill/>
        </p:spPr>
        <p:txBody>
          <a:bodyPr wrap="none" lIns="0" tIns="0" rIns="0" bIns="0" rtlCol="0">
            <a:noAutofit/>
          </a:bodyPr>
          <a:lstStyle/>
          <a:p>
            <a:pPr>
              <a:lnSpc>
                <a:spcPct val="90000"/>
              </a:lnSpc>
            </a:pPr>
            <a:r>
              <a:rPr lang="en-US" sz="2200" dirty="0"/>
              <a:t>Outline Offset Example</a:t>
            </a:r>
          </a:p>
          <a:p>
            <a:pPr>
              <a:lnSpc>
                <a:spcPct val="90000"/>
              </a:lnSpc>
            </a:pPr>
            <a:endParaRPr lang="en-US" dirty="0"/>
          </a:p>
          <a:p>
            <a:pPr>
              <a:lnSpc>
                <a:spcPct val="90000"/>
              </a:lnSpc>
            </a:pPr>
            <a:r>
              <a:rPr lang="en-US" dirty="0"/>
              <a:t>&lt;html&gt;</a:t>
            </a:r>
          </a:p>
          <a:p>
            <a:pPr>
              <a:lnSpc>
                <a:spcPct val="90000"/>
              </a:lnSpc>
            </a:pPr>
            <a:r>
              <a:rPr lang="en-US" dirty="0"/>
              <a:t>   &lt;head&gt;</a:t>
            </a:r>
          </a:p>
          <a:p>
            <a:pPr>
              <a:lnSpc>
                <a:spcPct val="90000"/>
              </a:lnSpc>
            </a:pPr>
            <a:r>
              <a:rPr lang="en-US" dirty="0"/>
              <a:t>      &lt;style&gt;</a:t>
            </a:r>
          </a:p>
          <a:p>
            <a:pPr>
              <a:lnSpc>
                <a:spcPct val="90000"/>
              </a:lnSpc>
            </a:pPr>
            <a:r>
              <a:rPr lang="en-US" dirty="0"/>
              <a:t>         div {</a:t>
            </a:r>
          </a:p>
          <a:p>
            <a:pPr>
              <a:lnSpc>
                <a:spcPct val="90000"/>
              </a:lnSpc>
            </a:pPr>
            <a:r>
              <a:rPr lang="en-US" dirty="0"/>
              <a:t>            border: 2px solid;</a:t>
            </a:r>
          </a:p>
          <a:p>
            <a:pPr>
              <a:lnSpc>
                <a:spcPct val="90000"/>
              </a:lnSpc>
            </a:pPr>
            <a:r>
              <a:rPr lang="en-US" dirty="0"/>
              <a:t>            padding: 20px; </a:t>
            </a:r>
          </a:p>
          <a:p>
            <a:pPr>
              <a:lnSpc>
                <a:spcPct val="90000"/>
              </a:lnSpc>
            </a:pPr>
            <a:r>
              <a:rPr lang="en-US" dirty="0"/>
              <a:t>            width: 300px;</a:t>
            </a:r>
          </a:p>
          <a:p>
            <a:pPr>
              <a:lnSpc>
                <a:spcPct val="90000"/>
              </a:lnSpc>
            </a:pPr>
            <a:r>
              <a:rPr lang="en-US" dirty="0"/>
              <a:t>            resize: both;</a:t>
            </a:r>
          </a:p>
          <a:p>
            <a:pPr>
              <a:lnSpc>
                <a:spcPct val="90000"/>
              </a:lnSpc>
            </a:pPr>
            <a:r>
              <a:rPr lang="en-US" dirty="0"/>
              <a:t>            overflow: auto;</a:t>
            </a:r>
          </a:p>
          <a:p>
            <a:pPr>
              <a:lnSpc>
                <a:spcPct val="90000"/>
              </a:lnSpc>
            </a:pPr>
            <a:r>
              <a:rPr lang="en-US" dirty="0"/>
              <a:t>         }</a:t>
            </a:r>
          </a:p>
          <a:p>
            <a:pPr>
              <a:lnSpc>
                <a:spcPct val="90000"/>
              </a:lnSpc>
            </a:pPr>
            <a:r>
              <a:rPr lang="en-US" dirty="0"/>
              <a:t>      &lt;/style&gt;</a:t>
            </a:r>
          </a:p>
          <a:p>
            <a:pPr>
              <a:lnSpc>
                <a:spcPct val="90000"/>
              </a:lnSpc>
            </a:pPr>
            <a:r>
              <a:rPr lang="en-US" dirty="0"/>
              <a:t>   &lt;/head&gt;</a:t>
            </a:r>
          </a:p>
          <a:p>
            <a:pPr>
              <a:lnSpc>
                <a:spcPct val="90000"/>
              </a:lnSpc>
            </a:pPr>
            <a:r>
              <a:rPr lang="en-US" dirty="0"/>
              <a:t>   &lt;body&gt;</a:t>
            </a:r>
          </a:p>
          <a:p>
            <a:pPr>
              <a:lnSpc>
                <a:spcPct val="90000"/>
              </a:lnSpc>
            </a:pPr>
            <a:r>
              <a:rPr lang="en-US" dirty="0"/>
              <a:t>      &lt;div&gt;TutorialsPoint.com&lt;/div&gt;</a:t>
            </a:r>
          </a:p>
          <a:p>
            <a:pPr>
              <a:lnSpc>
                <a:spcPct val="90000"/>
              </a:lnSpc>
            </a:pPr>
            <a:r>
              <a:rPr lang="en-US" dirty="0"/>
              <a:t>   &lt;/body&gt;</a:t>
            </a:r>
          </a:p>
          <a:p>
            <a:pPr>
              <a:lnSpc>
                <a:spcPct val="90000"/>
              </a:lnSpc>
            </a:pPr>
            <a:r>
              <a:rPr lang="en-US" dirty="0"/>
              <a:t>&lt;/html&gt;</a:t>
            </a:r>
          </a:p>
        </p:txBody>
      </p:sp>
      <p:pic>
        <p:nvPicPr>
          <p:cNvPr id="6" name="Picture 5">
            <a:extLst>
              <a:ext uri="{FF2B5EF4-FFF2-40B4-BE49-F238E27FC236}">
                <a16:creationId xmlns:a16="http://schemas.microsoft.com/office/drawing/2014/main" id="{15B3AA93-74FF-4FCE-B533-1AE5093A6EB3}"/>
              </a:ext>
            </a:extLst>
          </p:cNvPr>
          <p:cNvPicPr>
            <a:picLocks noChangeAspect="1"/>
          </p:cNvPicPr>
          <p:nvPr/>
        </p:nvPicPr>
        <p:blipFill>
          <a:blip r:embed="rId2"/>
          <a:stretch>
            <a:fillRect/>
          </a:stretch>
        </p:blipFill>
        <p:spPr>
          <a:xfrm>
            <a:off x="6267472" y="2434308"/>
            <a:ext cx="3543300" cy="1628775"/>
          </a:xfrm>
          <a:prstGeom prst="rect">
            <a:avLst/>
          </a:prstGeom>
        </p:spPr>
      </p:pic>
      <p:sp>
        <p:nvSpPr>
          <p:cNvPr id="7" name="TextBox 6">
            <a:extLst>
              <a:ext uri="{FF2B5EF4-FFF2-40B4-BE49-F238E27FC236}">
                <a16:creationId xmlns:a16="http://schemas.microsoft.com/office/drawing/2014/main" id="{7457653D-B8AF-4F3E-8C79-2224DA4335DC}"/>
              </a:ext>
            </a:extLst>
          </p:cNvPr>
          <p:cNvSpPr txBox="1"/>
          <p:nvPr/>
        </p:nvSpPr>
        <p:spPr>
          <a:xfrm>
            <a:off x="7581922" y="1841678"/>
            <a:ext cx="914400" cy="914400"/>
          </a:xfrm>
          <a:prstGeom prst="rect">
            <a:avLst/>
          </a:prstGeom>
          <a:noFill/>
        </p:spPr>
        <p:txBody>
          <a:bodyPr wrap="none" lIns="0" tIns="0" rIns="0" bIns="0" rtlCol="0">
            <a:noAutofit/>
          </a:bodyPr>
          <a:lstStyle/>
          <a:p>
            <a:pPr>
              <a:lnSpc>
                <a:spcPct val="90000"/>
              </a:lnSpc>
            </a:pPr>
            <a:r>
              <a:rPr lang="en-US" b="1" dirty="0"/>
              <a:t>Output</a:t>
            </a:r>
          </a:p>
        </p:txBody>
      </p:sp>
      <p:cxnSp>
        <p:nvCxnSpPr>
          <p:cNvPr id="9" name="Straight Connector 8">
            <a:extLst>
              <a:ext uri="{FF2B5EF4-FFF2-40B4-BE49-F238E27FC236}">
                <a16:creationId xmlns:a16="http://schemas.microsoft.com/office/drawing/2014/main" id="{33EB742A-2E9D-47A0-8899-EE7001FB2A05}"/>
              </a:ext>
            </a:extLst>
          </p:cNvPr>
          <p:cNvCxnSpPr/>
          <p:nvPr/>
        </p:nvCxnSpPr>
        <p:spPr>
          <a:xfrm>
            <a:off x="4726546" y="1020650"/>
            <a:ext cx="0" cy="4671812"/>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4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ED3E-00F4-445A-8AD8-EC64A9B94397}"/>
              </a:ext>
            </a:extLst>
          </p:cNvPr>
          <p:cNvSpPr>
            <a:spLocks noGrp="1"/>
          </p:cNvSpPr>
          <p:nvPr>
            <p:ph type="title"/>
          </p:nvPr>
        </p:nvSpPr>
        <p:spPr>
          <a:xfrm>
            <a:off x="235604" y="357562"/>
            <a:ext cx="11125199" cy="384047"/>
          </a:xfrm>
        </p:spPr>
        <p:txBody>
          <a:bodyPr/>
          <a:lstStyle/>
          <a:p>
            <a:r>
              <a:rPr lang="en-US" dirty="0"/>
              <a:t>Box-Sizing</a:t>
            </a:r>
          </a:p>
        </p:txBody>
      </p:sp>
      <p:sp>
        <p:nvSpPr>
          <p:cNvPr id="3" name="Content Placeholder 2">
            <a:extLst>
              <a:ext uri="{FF2B5EF4-FFF2-40B4-BE49-F238E27FC236}">
                <a16:creationId xmlns:a16="http://schemas.microsoft.com/office/drawing/2014/main" id="{782D3E17-2FEB-45BB-86EC-7737BBAFEE57}"/>
              </a:ext>
            </a:extLst>
          </p:cNvPr>
          <p:cNvSpPr>
            <a:spLocks noGrp="1"/>
          </p:cNvSpPr>
          <p:nvPr>
            <p:ph idx="1"/>
          </p:nvPr>
        </p:nvSpPr>
        <p:spPr>
          <a:xfrm>
            <a:off x="544036" y="983088"/>
            <a:ext cx="11126522" cy="4419600"/>
          </a:xfrm>
        </p:spPr>
        <p:txBody>
          <a:bodyPr/>
          <a:lstStyle/>
          <a:p>
            <a:pPr marL="0" indent="0">
              <a:buNone/>
            </a:pPr>
            <a:r>
              <a:rPr lang="en-US" sz="2400" dirty="0"/>
              <a:t>The box-sizing property is used to tell the browser what the sizing properties (width and height) should include.</a:t>
            </a:r>
          </a:p>
          <a:p>
            <a:pPr marL="0" indent="0">
              <a:buNone/>
            </a:pPr>
            <a:r>
              <a:rPr lang="en-US" sz="2400" dirty="0"/>
              <a:t>Box-Sizing Properties values</a:t>
            </a:r>
          </a:p>
          <a:p>
            <a:pPr marL="0" indent="0">
              <a:buNone/>
            </a:pPr>
            <a:endParaRPr lang="en-US" sz="2400" dirty="0"/>
          </a:p>
        </p:txBody>
      </p:sp>
      <p:sp>
        <p:nvSpPr>
          <p:cNvPr id="4" name="Slide Number Placeholder 3">
            <a:extLst>
              <a:ext uri="{FF2B5EF4-FFF2-40B4-BE49-F238E27FC236}">
                <a16:creationId xmlns:a16="http://schemas.microsoft.com/office/drawing/2014/main" id="{9FB87178-D6A5-4757-853F-C1C621D3800E}"/>
              </a:ext>
            </a:extLst>
          </p:cNvPr>
          <p:cNvSpPr>
            <a:spLocks noGrp="1"/>
          </p:cNvSpPr>
          <p:nvPr>
            <p:ph type="sldNum" sz="quarter" idx="12"/>
          </p:nvPr>
        </p:nvSpPr>
        <p:spPr/>
        <p:txBody>
          <a:bodyPr/>
          <a:lstStyle/>
          <a:p>
            <a:fld id="{C51EAA63-D034-42AE-91FA-B13B9518C7BE}" type="slidenum">
              <a:rPr lang="en-US" smtClean="0"/>
              <a:pPr/>
              <a:t>186</a:t>
            </a:fld>
            <a:endParaRPr lang="en-US" dirty="0"/>
          </a:p>
        </p:txBody>
      </p:sp>
      <p:graphicFrame>
        <p:nvGraphicFramePr>
          <p:cNvPr id="5" name="Table 4">
            <a:extLst>
              <a:ext uri="{FF2B5EF4-FFF2-40B4-BE49-F238E27FC236}">
                <a16:creationId xmlns:a16="http://schemas.microsoft.com/office/drawing/2014/main" id="{0B332DCC-8511-4BA7-96F5-D933CA87FFAD}"/>
              </a:ext>
            </a:extLst>
          </p:cNvPr>
          <p:cNvGraphicFramePr>
            <a:graphicFrameLocks noGrp="1"/>
          </p:cNvGraphicFramePr>
          <p:nvPr>
            <p:extLst/>
          </p:nvPr>
        </p:nvGraphicFramePr>
        <p:xfrm>
          <a:off x="1735261" y="2324208"/>
          <a:ext cx="8125884" cy="3078480"/>
        </p:xfrm>
        <a:graphic>
          <a:graphicData uri="http://schemas.openxmlformats.org/drawingml/2006/table">
            <a:tbl>
              <a:tblPr firstRow="1" bandRow="1">
                <a:tableStyleId>{16D9F66E-5EB9-4882-86FB-DCBF35E3C3E4}</a:tableStyleId>
              </a:tblPr>
              <a:tblGrid>
                <a:gridCol w="1935218">
                  <a:extLst>
                    <a:ext uri="{9D8B030D-6E8A-4147-A177-3AD203B41FA5}">
                      <a16:colId xmlns:a16="http://schemas.microsoft.com/office/drawing/2014/main" val="1045368625"/>
                    </a:ext>
                  </a:extLst>
                </a:gridCol>
                <a:gridCol w="6190666">
                  <a:extLst>
                    <a:ext uri="{9D8B030D-6E8A-4147-A177-3AD203B41FA5}">
                      <a16:colId xmlns:a16="http://schemas.microsoft.com/office/drawing/2014/main" val="932419364"/>
                    </a:ext>
                  </a:extLst>
                </a:gridCol>
              </a:tblGrid>
              <a:tr h="370840">
                <a:tc>
                  <a:txBody>
                    <a:bodyPr/>
                    <a:lstStyle/>
                    <a:p>
                      <a:pPr algn="l" fontAlgn="t"/>
                      <a:r>
                        <a:rPr lang="en-US" dirty="0">
                          <a:effectLst/>
                        </a:rPr>
                        <a:t>Value</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2237888599"/>
                  </a:ext>
                </a:extLst>
              </a:tr>
              <a:tr h="370840">
                <a:tc>
                  <a:txBody>
                    <a:bodyPr/>
                    <a:lstStyle/>
                    <a:p>
                      <a:pPr algn="l" fontAlgn="t"/>
                      <a:r>
                        <a:rPr lang="en-US">
                          <a:effectLst/>
                        </a:rPr>
                        <a:t>content-box</a:t>
                      </a:r>
                    </a:p>
                  </a:txBody>
                  <a:tcPr marL="152400" marR="76200" marT="76200" marB="76200"/>
                </a:tc>
                <a:tc>
                  <a:txBody>
                    <a:bodyPr/>
                    <a:lstStyle/>
                    <a:p>
                      <a:pPr algn="l" fontAlgn="t"/>
                      <a:r>
                        <a:rPr lang="en-US">
                          <a:effectLst/>
                        </a:rPr>
                        <a:t>Default. The width and height properties (and min/max properties) includes only the content. Border, padding, or margin are not included</a:t>
                      </a:r>
                    </a:p>
                  </a:txBody>
                  <a:tcPr marL="76200" marR="76200" marT="76200" marB="76200"/>
                </a:tc>
                <a:extLst>
                  <a:ext uri="{0D108BD9-81ED-4DB2-BD59-A6C34878D82A}">
                    <a16:rowId xmlns:a16="http://schemas.microsoft.com/office/drawing/2014/main" val="1667268313"/>
                  </a:ext>
                </a:extLst>
              </a:tr>
              <a:tr h="370840">
                <a:tc>
                  <a:txBody>
                    <a:bodyPr/>
                    <a:lstStyle/>
                    <a:p>
                      <a:pPr algn="l" fontAlgn="t"/>
                      <a:r>
                        <a:rPr lang="en-US">
                          <a:effectLst/>
                        </a:rPr>
                        <a:t>border-box</a:t>
                      </a:r>
                    </a:p>
                  </a:txBody>
                  <a:tcPr marL="152400" marR="76200" marT="76200" marB="76200"/>
                </a:tc>
                <a:tc>
                  <a:txBody>
                    <a:bodyPr/>
                    <a:lstStyle/>
                    <a:p>
                      <a:pPr algn="l" fontAlgn="t"/>
                      <a:r>
                        <a:rPr lang="en-US">
                          <a:effectLst/>
                        </a:rPr>
                        <a:t>The width and height properties (and min/max properties) includes content, padding and border, but not the margin</a:t>
                      </a:r>
                    </a:p>
                  </a:txBody>
                  <a:tcPr marL="76200" marR="76200" marT="76200" marB="76200"/>
                </a:tc>
                <a:extLst>
                  <a:ext uri="{0D108BD9-81ED-4DB2-BD59-A6C34878D82A}">
                    <a16:rowId xmlns:a16="http://schemas.microsoft.com/office/drawing/2014/main" val="303495995"/>
                  </a:ext>
                </a:extLst>
              </a:tr>
              <a:tr h="370840">
                <a:tc>
                  <a:txBody>
                    <a:bodyPr/>
                    <a:lstStyle/>
                    <a:p>
                      <a:pPr algn="l" fontAlgn="t"/>
                      <a:r>
                        <a:rPr lang="en-US">
                          <a:effectLst/>
                        </a:rPr>
                        <a:t>initial</a:t>
                      </a:r>
                    </a:p>
                  </a:txBody>
                  <a:tcPr marL="152400" marR="76200" marT="76200" marB="76200"/>
                </a:tc>
                <a:tc>
                  <a:txBody>
                    <a:bodyPr/>
                    <a:lstStyle/>
                    <a:p>
                      <a:pPr algn="l" fontAlgn="t"/>
                      <a:r>
                        <a:rPr lang="en-US" dirty="0">
                          <a:effectLst/>
                        </a:rPr>
                        <a:t>Sets this property to its default value. </a:t>
                      </a:r>
                    </a:p>
                  </a:txBody>
                  <a:tcPr marL="76200" marR="76200" marT="76200" marB="76200"/>
                </a:tc>
                <a:extLst>
                  <a:ext uri="{0D108BD9-81ED-4DB2-BD59-A6C34878D82A}">
                    <a16:rowId xmlns:a16="http://schemas.microsoft.com/office/drawing/2014/main" val="3595932165"/>
                  </a:ext>
                </a:extLst>
              </a:tr>
              <a:tr h="370840">
                <a:tc>
                  <a:txBody>
                    <a:bodyPr/>
                    <a:lstStyle/>
                    <a:p>
                      <a:pPr algn="l" fontAlgn="t"/>
                      <a:r>
                        <a:rPr lang="en-US">
                          <a:effectLst/>
                        </a:rPr>
                        <a:t>inherit</a:t>
                      </a:r>
                    </a:p>
                  </a:txBody>
                  <a:tcPr marL="152400" marR="76200" marT="76200" marB="76200"/>
                </a:tc>
                <a:tc>
                  <a:txBody>
                    <a:bodyPr/>
                    <a:lstStyle/>
                    <a:p>
                      <a:pPr algn="l" fontAlgn="t"/>
                      <a:r>
                        <a:rPr lang="en-US" dirty="0">
                          <a:effectLst/>
                        </a:rPr>
                        <a:t>Inherits this property from its parent element.</a:t>
                      </a:r>
                    </a:p>
                  </a:txBody>
                  <a:tcPr marL="76200" marR="76200" marT="76200" marB="76200"/>
                </a:tc>
                <a:extLst>
                  <a:ext uri="{0D108BD9-81ED-4DB2-BD59-A6C34878D82A}">
                    <a16:rowId xmlns:a16="http://schemas.microsoft.com/office/drawing/2014/main" val="1796997961"/>
                  </a:ext>
                </a:extLst>
              </a:tr>
            </a:tbl>
          </a:graphicData>
        </a:graphic>
      </p:graphicFrame>
    </p:spTree>
    <p:extLst>
      <p:ext uri="{BB962C8B-B14F-4D97-AF65-F5344CB8AC3E}">
        <p14:creationId xmlns:p14="http://schemas.microsoft.com/office/powerpoint/2010/main" val="424530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D0AF-6876-4E96-8518-8649769F7250}"/>
              </a:ext>
            </a:extLst>
          </p:cNvPr>
          <p:cNvSpPr>
            <a:spLocks noGrp="1"/>
          </p:cNvSpPr>
          <p:nvPr>
            <p:ph type="title"/>
          </p:nvPr>
        </p:nvSpPr>
        <p:spPr>
          <a:xfrm>
            <a:off x="158330" y="206062"/>
            <a:ext cx="11125199" cy="509790"/>
          </a:xfrm>
        </p:spPr>
        <p:txBody>
          <a:bodyPr/>
          <a:lstStyle/>
          <a:p>
            <a:r>
              <a:rPr lang="en-US" dirty="0"/>
              <a:t>Box-Sizing</a:t>
            </a:r>
          </a:p>
        </p:txBody>
      </p:sp>
      <p:pic>
        <p:nvPicPr>
          <p:cNvPr id="5" name="Content Placeholder 4">
            <a:extLst>
              <a:ext uri="{FF2B5EF4-FFF2-40B4-BE49-F238E27FC236}">
                <a16:creationId xmlns:a16="http://schemas.microsoft.com/office/drawing/2014/main" id="{F173FD21-3BC7-4718-A760-80D67B7A5F76}"/>
              </a:ext>
            </a:extLst>
          </p:cNvPr>
          <p:cNvPicPr>
            <a:picLocks noGrp="1" noChangeAspect="1"/>
          </p:cNvPicPr>
          <p:nvPr>
            <p:ph idx="1"/>
          </p:nvPr>
        </p:nvPicPr>
        <p:blipFill>
          <a:blip r:embed="rId2"/>
          <a:stretch>
            <a:fillRect/>
          </a:stretch>
        </p:blipFill>
        <p:spPr>
          <a:xfrm>
            <a:off x="6389882" y="2078712"/>
            <a:ext cx="2933700" cy="3114675"/>
          </a:xfrm>
          <a:prstGeom prst="rect">
            <a:avLst/>
          </a:prstGeom>
        </p:spPr>
      </p:pic>
      <p:sp>
        <p:nvSpPr>
          <p:cNvPr id="4" name="Slide Number Placeholder 3">
            <a:extLst>
              <a:ext uri="{FF2B5EF4-FFF2-40B4-BE49-F238E27FC236}">
                <a16:creationId xmlns:a16="http://schemas.microsoft.com/office/drawing/2014/main" id="{D843C347-DFA6-4BCE-B290-C01FE7CA7964}"/>
              </a:ext>
            </a:extLst>
          </p:cNvPr>
          <p:cNvSpPr>
            <a:spLocks noGrp="1"/>
          </p:cNvSpPr>
          <p:nvPr>
            <p:ph type="sldNum" sz="quarter" idx="12"/>
          </p:nvPr>
        </p:nvSpPr>
        <p:spPr/>
        <p:txBody>
          <a:bodyPr/>
          <a:lstStyle/>
          <a:p>
            <a:fld id="{C51EAA63-D034-42AE-91FA-B13B9518C7BE}" type="slidenum">
              <a:rPr lang="en-US" smtClean="0"/>
              <a:pPr/>
              <a:t>187</a:t>
            </a:fld>
            <a:endParaRPr lang="en-US" dirty="0"/>
          </a:p>
        </p:txBody>
      </p:sp>
      <p:sp>
        <p:nvSpPr>
          <p:cNvPr id="6" name="TextBox 5">
            <a:extLst>
              <a:ext uri="{FF2B5EF4-FFF2-40B4-BE49-F238E27FC236}">
                <a16:creationId xmlns:a16="http://schemas.microsoft.com/office/drawing/2014/main" id="{04F87F9A-974F-46B5-955F-717EE527083E}"/>
              </a:ext>
            </a:extLst>
          </p:cNvPr>
          <p:cNvSpPr txBox="1"/>
          <p:nvPr/>
        </p:nvSpPr>
        <p:spPr>
          <a:xfrm>
            <a:off x="6845939" y="1442434"/>
            <a:ext cx="914400" cy="914400"/>
          </a:xfrm>
          <a:prstGeom prst="rect">
            <a:avLst/>
          </a:prstGeom>
          <a:noFill/>
        </p:spPr>
        <p:txBody>
          <a:bodyPr wrap="none" lIns="0" tIns="0" rIns="0" bIns="0" rtlCol="0">
            <a:noAutofit/>
          </a:bodyPr>
          <a:lstStyle/>
          <a:p>
            <a:pPr>
              <a:lnSpc>
                <a:spcPct val="90000"/>
              </a:lnSpc>
            </a:pPr>
            <a:r>
              <a:rPr lang="en-US" sz="2200" b="1" dirty="0"/>
              <a:t>Output:</a:t>
            </a:r>
          </a:p>
        </p:txBody>
      </p:sp>
      <p:sp>
        <p:nvSpPr>
          <p:cNvPr id="7" name="TextBox 6">
            <a:extLst>
              <a:ext uri="{FF2B5EF4-FFF2-40B4-BE49-F238E27FC236}">
                <a16:creationId xmlns:a16="http://schemas.microsoft.com/office/drawing/2014/main" id="{3CC0EC72-4432-45B5-8D01-B720E4E41BCD}"/>
              </a:ext>
            </a:extLst>
          </p:cNvPr>
          <p:cNvSpPr txBox="1"/>
          <p:nvPr/>
        </p:nvSpPr>
        <p:spPr>
          <a:xfrm>
            <a:off x="695459" y="715852"/>
            <a:ext cx="914400" cy="914400"/>
          </a:xfrm>
          <a:prstGeom prst="rect">
            <a:avLst/>
          </a:prstGeom>
          <a:noFill/>
        </p:spPr>
        <p:txBody>
          <a:bodyPr wrap="none" lIns="0" tIns="0" rIns="0" bIns="0" rtlCol="0">
            <a:noAutofit/>
          </a:bodyPr>
          <a:lstStyle/>
          <a:p>
            <a:r>
              <a:rPr lang="en-US" sz="2200" b="1" dirty="0"/>
              <a:t>CSS2 sizing property</a:t>
            </a:r>
          </a:p>
          <a:p>
            <a:r>
              <a:rPr lang="en-US" sz="1800" dirty="0"/>
              <a:t>&lt;html&gt;</a:t>
            </a:r>
          </a:p>
          <a:p>
            <a:r>
              <a:rPr lang="en-US" sz="1800" dirty="0"/>
              <a:t>&lt;head&gt;</a:t>
            </a:r>
          </a:p>
          <a:p>
            <a:r>
              <a:rPr lang="en-US" sz="1800" dirty="0"/>
              <a:t>    &lt;style&gt;</a:t>
            </a:r>
          </a:p>
          <a:p>
            <a:r>
              <a:rPr lang="en-US" sz="1800" dirty="0"/>
              <a:t>        .div1 {</a:t>
            </a:r>
          </a:p>
          <a:p>
            <a:r>
              <a:rPr lang="en-US" sz="1800" dirty="0"/>
              <a:t>            width: 200px;</a:t>
            </a:r>
          </a:p>
          <a:p>
            <a:r>
              <a:rPr lang="en-US" sz="1800" dirty="0"/>
              <a:t>            height: 100px;</a:t>
            </a:r>
          </a:p>
          <a:p>
            <a:r>
              <a:rPr lang="en-US" sz="1800" dirty="0"/>
              <a:t>            border: 1px solid green;        }</a:t>
            </a:r>
          </a:p>
          <a:p>
            <a:r>
              <a:rPr lang="en-US" sz="1800" dirty="0"/>
              <a:t>        .div2 {</a:t>
            </a:r>
          </a:p>
          <a:p>
            <a:r>
              <a:rPr lang="en-US" sz="1800" dirty="0"/>
              <a:t>            width: 200px;</a:t>
            </a:r>
          </a:p>
          <a:p>
            <a:r>
              <a:rPr lang="en-US" sz="1800" dirty="0"/>
              <a:t>            height: 100px;</a:t>
            </a:r>
          </a:p>
          <a:p>
            <a:r>
              <a:rPr lang="en-US" sz="1800" dirty="0"/>
              <a:t>            padding: 50px;</a:t>
            </a:r>
          </a:p>
          <a:p>
            <a:r>
              <a:rPr lang="en-US" sz="1800" dirty="0"/>
              <a:t>            border: 1px solid pink;        }</a:t>
            </a:r>
          </a:p>
          <a:p>
            <a:r>
              <a:rPr lang="en-US" sz="1800" dirty="0"/>
              <a:t>    &lt;/style&gt;</a:t>
            </a:r>
          </a:p>
          <a:p>
            <a:r>
              <a:rPr lang="en-US" sz="1800" dirty="0"/>
              <a:t>&lt;/head&gt;</a:t>
            </a:r>
          </a:p>
          <a:p>
            <a:r>
              <a:rPr lang="en-US" sz="1800" dirty="0"/>
              <a:t>&lt;body&gt;</a:t>
            </a:r>
          </a:p>
          <a:p>
            <a:r>
              <a:rPr lang="en-US" sz="1800" dirty="0"/>
              <a:t>    &lt;div class="div1"&gt;Antra.net&lt;/div&gt;&lt;/</a:t>
            </a:r>
            <a:r>
              <a:rPr lang="en-US" sz="1800" dirty="0" err="1"/>
              <a:t>br</a:t>
            </a:r>
            <a:r>
              <a:rPr lang="en-US" sz="1800" dirty="0"/>
              <a:t>&gt;</a:t>
            </a:r>
          </a:p>
          <a:p>
            <a:r>
              <a:rPr lang="en-US" sz="1800" dirty="0"/>
              <a:t>    &lt;div class="div2"&gt;Antra.net&lt;/div&gt;</a:t>
            </a:r>
          </a:p>
          <a:p>
            <a:r>
              <a:rPr lang="en-US" sz="1800" dirty="0"/>
              <a:t>&lt;/body&gt;</a:t>
            </a:r>
          </a:p>
          <a:p>
            <a:r>
              <a:rPr lang="en-US" sz="1800" dirty="0"/>
              <a:t>&lt;/html&gt;</a:t>
            </a:r>
          </a:p>
        </p:txBody>
      </p:sp>
      <p:cxnSp>
        <p:nvCxnSpPr>
          <p:cNvPr id="9" name="Straight Connector 8">
            <a:extLst>
              <a:ext uri="{FF2B5EF4-FFF2-40B4-BE49-F238E27FC236}">
                <a16:creationId xmlns:a16="http://schemas.microsoft.com/office/drawing/2014/main" id="{C88268C1-204D-4610-8DE9-C21834BDA804}"/>
              </a:ext>
            </a:extLst>
          </p:cNvPr>
          <p:cNvCxnSpPr/>
          <p:nvPr/>
        </p:nvCxnSpPr>
        <p:spPr>
          <a:xfrm>
            <a:off x="5151549" y="715852"/>
            <a:ext cx="0" cy="5169793"/>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3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63461-A865-4036-98B5-0DAF57000B47}"/>
              </a:ext>
            </a:extLst>
          </p:cNvPr>
          <p:cNvSpPr>
            <a:spLocks noGrp="1"/>
          </p:cNvSpPr>
          <p:nvPr>
            <p:ph type="title"/>
          </p:nvPr>
        </p:nvSpPr>
        <p:spPr>
          <a:xfrm>
            <a:off x="184089" y="244699"/>
            <a:ext cx="11125199" cy="548426"/>
          </a:xfrm>
        </p:spPr>
        <p:txBody>
          <a:bodyPr/>
          <a:lstStyle/>
          <a:p>
            <a:r>
              <a:rPr lang="en-US" dirty="0"/>
              <a:t>User Interface</a:t>
            </a:r>
          </a:p>
        </p:txBody>
      </p:sp>
      <p:sp>
        <p:nvSpPr>
          <p:cNvPr id="3" name="Content Placeholder 2">
            <a:extLst>
              <a:ext uri="{FF2B5EF4-FFF2-40B4-BE49-F238E27FC236}">
                <a16:creationId xmlns:a16="http://schemas.microsoft.com/office/drawing/2014/main" id="{E5167B28-97E7-4E55-ACAA-F0266C68C10D}"/>
              </a:ext>
            </a:extLst>
          </p:cNvPr>
          <p:cNvSpPr>
            <a:spLocks noGrp="1"/>
          </p:cNvSpPr>
          <p:nvPr>
            <p:ph idx="1"/>
          </p:nvPr>
        </p:nvSpPr>
        <p:spPr>
          <a:xfrm>
            <a:off x="425003" y="905815"/>
            <a:ext cx="3670479" cy="446467"/>
          </a:xfrm>
        </p:spPr>
        <p:txBody>
          <a:bodyPr/>
          <a:lstStyle/>
          <a:p>
            <a:pPr marL="0" indent="0">
              <a:buNone/>
            </a:pPr>
            <a:r>
              <a:rPr lang="en-US" sz="2200" b="1" dirty="0"/>
              <a:t>CSS3 box sizing property</a:t>
            </a:r>
          </a:p>
          <a:p>
            <a:pPr marL="0" indent="0">
              <a:buNone/>
            </a:pPr>
            <a:endParaRPr lang="en-US" dirty="0"/>
          </a:p>
        </p:txBody>
      </p:sp>
      <p:sp>
        <p:nvSpPr>
          <p:cNvPr id="4" name="Slide Number Placeholder 3">
            <a:extLst>
              <a:ext uri="{FF2B5EF4-FFF2-40B4-BE49-F238E27FC236}">
                <a16:creationId xmlns:a16="http://schemas.microsoft.com/office/drawing/2014/main" id="{79BF1C71-A7C0-4EF4-9E1E-EBCB6301EBC3}"/>
              </a:ext>
            </a:extLst>
          </p:cNvPr>
          <p:cNvSpPr>
            <a:spLocks noGrp="1"/>
          </p:cNvSpPr>
          <p:nvPr>
            <p:ph type="sldNum" sz="quarter" idx="12"/>
          </p:nvPr>
        </p:nvSpPr>
        <p:spPr/>
        <p:txBody>
          <a:bodyPr/>
          <a:lstStyle/>
          <a:p>
            <a:fld id="{C51EAA63-D034-42AE-91FA-B13B9518C7BE}" type="slidenum">
              <a:rPr lang="en-US" smtClean="0"/>
              <a:pPr/>
              <a:t>188</a:t>
            </a:fld>
            <a:endParaRPr lang="en-US" dirty="0"/>
          </a:p>
        </p:txBody>
      </p:sp>
      <p:sp>
        <p:nvSpPr>
          <p:cNvPr id="5" name="TextBox 4">
            <a:extLst>
              <a:ext uri="{FF2B5EF4-FFF2-40B4-BE49-F238E27FC236}">
                <a16:creationId xmlns:a16="http://schemas.microsoft.com/office/drawing/2014/main" id="{7272DFC5-D2C9-48DB-B0E2-D057DB7C6119}"/>
              </a:ext>
            </a:extLst>
          </p:cNvPr>
          <p:cNvSpPr txBox="1"/>
          <p:nvPr/>
        </p:nvSpPr>
        <p:spPr>
          <a:xfrm>
            <a:off x="837127" y="1223493"/>
            <a:ext cx="914400" cy="914400"/>
          </a:xfrm>
          <a:prstGeom prst="rect">
            <a:avLst/>
          </a:prstGeom>
          <a:noFill/>
        </p:spPr>
        <p:txBody>
          <a:bodyPr wrap="none" lIns="0" tIns="0" rIns="0" bIns="0" rtlCol="0">
            <a:noAutofit/>
          </a:bodyPr>
          <a:lstStyle/>
          <a:p>
            <a:r>
              <a:rPr lang="en-US" sz="1700" dirty="0"/>
              <a:t>&lt;html&gt;</a:t>
            </a:r>
          </a:p>
          <a:p>
            <a:r>
              <a:rPr lang="en-US" sz="1700" dirty="0"/>
              <a:t>&lt;head&gt;</a:t>
            </a:r>
          </a:p>
          <a:p>
            <a:r>
              <a:rPr lang="en-US" sz="1700" dirty="0"/>
              <a:t>    &lt;style&gt;</a:t>
            </a:r>
          </a:p>
          <a:p>
            <a:r>
              <a:rPr lang="en-US" sz="1700" dirty="0"/>
              <a:t>        .div1 {</a:t>
            </a:r>
          </a:p>
          <a:p>
            <a:r>
              <a:rPr lang="en-US" sz="1700" dirty="0"/>
              <a:t>            width: 300px;</a:t>
            </a:r>
          </a:p>
          <a:p>
            <a:r>
              <a:rPr lang="en-US" sz="1700" dirty="0"/>
              <a:t>            height: 100px;</a:t>
            </a:r>
          </a:p>
          <a:p>
            <a:r>
              <a:rPr lang="en-US" sz="1700" dirty="0"/>
              <a:t>            border: 1px solid blue;</a:t>
            </a:r>
          </a:p>
          <a:p>
            <a:r>
              <a:rPr lang="en-US" sz="1700" dirty="0"/>
              <a:t>            box-sizing: border-box;        }</a:t>
            </a:r>
          </a:p>
          <a:p>
            <a:r>
              <a:rPr lang="en-US" sz="1700" dirty="0"/>
              <a:t>        .div2 {</a:t>
            </a:r>
          </a:p>
          <a:p>
            <a:r>
              <a:rPr lang="en-US" sz="1700" dirty="0"/>
              <a:t>            width: 300px;</a:t>
            </a:r>
          </a:p>
          <a:p>
            <a:r>
              <a:rPr lang="en-US" sz="1700" dirty="0"/>
              <a:t>            height: 100px;</a:t>
            </a:r>
          </a:p>
          <a:p>
            <a:r>
              <a:rPr lang="en-US" sz="1700" dirty="0"/>
              <a:t>            padding: 50px;</a:t>
            </a:r>
          </a:p>
          <a:p>
            <a:r>
              <a:rPr lang="en-US" sz="1700" dirty="0"/>
              <a:t>            border: 1px solid red;</a:t>
            </a:r>
          </a:p>
          <a:p>
            <a:r>
              <a:rPr lang="en-US" sz="1700" dirty="0"/>
              <a:t>            box-sizing: border-box;        }</a:t>
            </a:r>
          </a:p>
          <a:p>
            <a:r>
              <a:rPr lang="en-US" sz="1700" dirty="0"/>
              <a:t>    &lt;/style&gt;</a:t>
            </a:r>
          </a:p>
          <a:p>
            <a:r>
              <a:rPr lang="en-US" sz="1700" dirty="0"/>
              <a:t>&lt;/head&gt;&lt;body&gt;</a:t>
            </a:r>
          </a:p>
          <a:p>
            <a:r>
              <a:rPr lang="en-US" sz="1700" dirty="0"/>
              <a:t>    &lt;div class="div1"&gt;Antra.net&lt;/div&gt;&lt;/</a:t>
            </a:r>
            <a:r>
              <a:rPr lang="en-US" sz="1700" dirty="0" err="1"/>
              <a:t>br</a:t>
            </a:r>
            <a:r>
              <a:rPr lang="en-US" sz="1700" dirty="0"/>
              <a:t>&gt;</a:t>
            </a:r>
          </a:p>
          <a:p>
            <a:r>
              <a:rPr lang="en-US" sz="1700" dirty="0"/>
              <a:t>    &lt;div class="div2"&gt;Antra.net&lt;/div&gt;</a:t>
            </a:r>
          </a:p>
          <a:p>
            <a:r>
              <a:rPr lang="en-US" sz="1700" dirty="0"/>
              <a:t>&lt;/body&gt;</a:t>
            </a:r>
          </a:p>
          <a:p>
            <a:r>
              <a:rPr lang="en-US" sz="1700" dirty="0"/>
              <a:t>&lt;/html&gt;</a:t>
            </a:r>
          </a:p>
        </p:txBody>
      </p:sp>
      <p:cxnSp>
        <p:nvCxnSpPr>
          <p:cNvPr id="7" name="Straight Connector 6">
            <a:extLst>
              <a:ext uri="{FF2B5EF4-FFF2-40B4-BE49-F238E27FC236}">
                <a16:creationId xmlns:a16="http://schemas.microsoft.com/office/drawing/2014/main" id="{D84D3DDD-40D3-4E64-85D6-463B0EBC81FB}"/>
              </a:ext>
            </a:extLst>
          </p:cNvPr>
          <p:cNvCxnSpPr/>
          <p:nvPr/>
        </p:nvCxnSpPr>
        <p:spPr>
          <a:xfrm>
            <a:off x="5602310" y="905815"/>
            <a:ext cx="0" cy="508286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95BDD6E-14E9-48CD-B33E-12C00808621A}"/>
              </a:ext>
            </a:extLst>
          </p:cNvPr>
          <p:cNvPicPr>
            <a:picLocks noChangeAspect="1"/>
          </p:cNvPicPr>
          <p:nvPr/>
        </p:nvPicPr>
        <p:blipFill>
          <a:blip r:embed="rId2"/>
          <a:stretch>
            <a:fillRect/>
          </a:stretch>
        </p:blipFill>
        <p:spPr>
          <a:xfrm>
            <a:off x="7109139" y="2263931"/>
            <a:ext cx="2914650" cy="2124075"/>
          </a:xfrm>
          <a:prstGeom prst="rect">
            <a:avLst/>
          </a:prstGeom>
        </p:spPr>
      </p:pic>
      <p:sp>
        <p:nvSpPr>
          <p:cNvPr id="9" name="TextBox 8">
            <a:extLst>
              <a:ext uri="{FF2B5EF4-FFF2-40B4-BE49-F238E27FC236}">
                <a16:creationId xmlns:a16="http://schemas.microsoft.com/office/drawing/2014/main" id="{D0EBA761-1098-4712-BE02-7F5727ECDEEE}"/>
              </a:ext>
            </a:extLst>
          </p:cNvPr>
          <p:cNvSpPr txBox="1"/>
          <p:nvPr/>
        </p:nvSpPr>
        <p:spPr>
          <a:xfrm>
            <a:off x="8109264" y="1680693"/>
            <a:ext cx="914400" cy="914400"/>
          </a:xfrm>
          <a:prstGeom prst="rect">
            <a:avLst/>
          </a:prstGeom>
          <a:noFill/>
        </p:spPr>
        <p:txBody>
          <a:bodyPr wrap="none" lIns="0" tIns="0" rIns="0" bIns="0" rtlCol="0">
            <a:noAutofit/>
          </a:bodyPr>
          <a:lstStyle/>
          <a:p>
            <a:pPr>
              <a:lnSpc>
                <a:spcPct val="90000"/>
              </a:lnSpc>
            </a:pPr>
            <a:r>
              <a:rPr lang="en-US" sz="2200" b="1" dirty="0"/>
              <a:t>Output:</a:t>
            </a:r>
          </a:p>
        </p:txBody>
      </p:sp>
    </p:spTree>
    <p:extLst>
      <p:ext uri="{BB962C8B-B14F-4D97-AF65-F5344CB8AC3E}">
        <p14:creationId xmlns:p14="http://schemas.microsoft.com/office/powerpoint/2010/main" val="669400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B2FE-918E-447E-87A5-3C8587BC74CB}"/>
              </a:ext>
            </a:extLst>
          </p:cNvPr>
          <p:cNvSpPr>
            <a:spLocks noGrp="1"/>
          </p:cNvSpPr>
          <p:nvPr>
            <p:ph type="title"/>
          </p:nvPr>
        </p:nvSpPr>
        <p:spPr>
          <a:xfrm>
            <a:off x="531818" y="-209661"/>
            <a:ext cx="11125199" cy="889000"/>
          </a:xfrm>
        </p:spPr>
        <p:txBody>
          <a:bodyPr/>
          <a:lstStyle/>
          <a:p>
            <a:r>
              <a:rPr lang="en-US" dirty="0"/>
              <a:t>Attribute Selectors</a:t>
            </a:r>
          </a:p>
        </p:txBody>
      </p:sp>
      <p:sp>
        <p:nvSpPr>
          <p:cNvPr id="3" name="Content Placeholder 2">
            <a:extLst>
              <a:ext uri="{FF2B5EF4-FFF2-40B4-BE49-F238E27FC236}">
                <a16:creationId xmlns:a16="http://schemas.microsoft.com/office/drawing/2014/main" id="{E3E66C7B-3B08-4D8E-A011-E3B4B542F938}"/>
              </a:ext>
            </a:extLst>
          </p:cNvPr>
          <p:cNvSpPr>
            <a:spLocks noGrp="1"/>
          </p:cNvSpPr>
          <p:nvPr>
            <p:ph idx="1"/>
          </p:nvPr>
        </p:nvSpPr>
        <p:spPr>
          <a:xfrm>
            <a:off x="531818" y="679339"/>
            <a:ext cx="11126522" cy="4419600"/>
          </a:xfrm>
        </p:spPr>
        <p:txBody>
          <a:bodyPr/>
          <a:lstStyle/>
          <a:p>
            <a:pPr marL="0" indent="0">
              <a:buNone/>
            </a:pPr>
            <a:r>
              <a:rPr lang="en-US" dirty="0"/>
              <a:t>Attribute selectors select an element using the presence of a given attribute or attribute value.</a:t>
            </a:r>
          </a:p>
          <a:p>
            <a:pPr marL="0" indent="0">
              <a:buNone/>
            </a:pPr>
            <a:endParaRPr lang="en-US" dirty="0"/>
          </a:p>
        </p:txBody>
      </p:sp>
      <p:sp>
        <p:nvSpPr>
          <p:cNvPr id="4" name="Slide Number Placeholder 3">
            <a:extLst>
              <a:ext uri="{FF2B5EF4-FFF2-40B4-BE49-F238E27FC236}">
                <a16:creationId xmlns:a16="http://schemas.microsoft.com/office/drawing/2014/main" id="{FB0651F7-9B19-4E26-B0F3-49069FC201E4}"/>
              </a:ext>
            </a:extLst>
          </p:cNvPr>
          <p:cNvSpPr>
            <a:spLocks noGrp="1"/>
          </p:cNvSpPr>
          <p:nvPr>
            <p:ph type="sldNum" sz="quarter" idx="12"/>
          </p:nvPr>
        </p:nvSpPr>
        <p:spPr/>
        <p:txBody>
          <a:bodyPr/>
          <a:lstStyle/>
          <a:p>
            <a:fld id="{C51EAA63-D034-42AE-91FA-B13B9518C7BE}" type="slidenum">
              <a:rPr lang="en-US" smtClean="0"/>
              <a:pPr/>
              <a:t>19</a:t>
            </a:fld>
            <a:endParaRPr lang="en-US" dirty="0"/>
          </a:p>
        </p:txBody>
      </p:sp>
      <p:pic>
        <p:nvPicPr>
          <p:cNvPr id="8" name="Picture 7">
            <a:extLst>
              <a:ext uri="{FF2B5EF4-FFF2-40B4-BE49-F238E27FC236}">
                <a16:creationId xmlns:a16="http://schemas.microsoft.com/office/drawing/2014/main" id="{6646A75D-9BCA-415A-A2CC-D23A4D00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8" y="1568338"/>
            <a:ext cx="11625699" cy="3890765"/>
          </a:xfrm>
          <a:prstGeom prst="rect">
            <a:avLst/>
          </a:prstGeom>
        </p:spPr>
      </p:pic>
    </p:spTree>
    <p:extLst>
      <p:ext uri="{BB962C8B-B14F-4D97-AF65-F5344CB8AC3E}">
        <p14:creationId xmlns:p14="http://schemas.microsoft.com/office/powerpoint/2010/main" val="296747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a:t>Antra SEP Program</a:t>
            </a:r>
          </a:p>
        </p:txBody>
      </p:sp>
      <p:sp>
        <p:nvSpPr>
          <p:cNvPr id="6" name="Subtitle 2"/>
          <p:cNvSpPr>
            <a:spLocks noGrp="1"/>
          </p:cNvSpPr>
          <p:nvPr>
            <p:ph type="subTitle" idx="1"/>
          </p:nvPr>
        </p:nvSpPr>
        <p:spPr>
          <a:xfrm>
            <a:off x="531763" y="2286000"/>
            <a:ext cx="8764141" cy="914400"/>
          </a:xfrm>
        </p:spPr>
        <p:txBody>
          <a:bodyPr/>
          <a:lstStyle/>
          <a:p>
            <a:r>
              <a:rPr lang="en-US" dirty="0"/>
              <a:t>Cascading Style Sheet (CSS)</a:t>
            </a:r>
          </a:p>
        </p:txBody>
      </p:sp>
      <p:sp>
        <p:nvSpPr>
          <p:cNvPr id="7" name="Text Placeholder 3"/>
          <p:cNvSpPr>
            <a:spLocks noGrp="1"/>
          </p:cNvSpPr>
          <p:nvPr>
            <p:ph type="body" sz="quarter" idx="13"/>
          </p:nvPr>
        </p:nvSpPr>
        <p:spPr>
          <a:xfrm>
            <a:off x="531813" y="3429452"/>
            <a:ext cx="8763000" cy="2514149"/>
          </a:xfrm>
        </p:spPr>
        <p:txBody>
          <a:bodyPr/>
          <a:lstStyle/>
          <a:p>
            <a:r>
              <a:rPr lang="en-US" dirty="0"/>
              <a:t>Day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C2A3-896F-4FEB-87BF-4586F104538B}"/>
              </a:ext>
            </a:extLst>
          </p:cNvPr>
          <p:cNvSpPr>
            <a:spLocks noGrp="1"/>
          </p:cNvSpPr>
          <p:nvPr>
            <p:ph type="title"/>
          </p:nvPr>
        </p:nvSpPr>
        <p:spPr>
          <a:xfrm>
            <a:off x="531157" y="-291546"/>
            <a:ext cx="11125199" cy="889000"/>
          </a:xfrm>
        </p:spPr>
        <p:txBody>
          <a:bodyPr/>
          <a:lstStyle/>
          <a:p>
            <a:r>
              <a:rPr lang="en-US" dirty="0"/>
              <a:t>Attribute Selectors</a:t>
            </a:r>
          </a:p>
        </p:txBody>
      </p:sp>
      <p:pic>
        <p:nvPicPr>
          <p:cNvPr id="6" name="Content Placeholder 5">
            <a:extLst>
              <a:ext uri="{FF2B5EF4-FFF2-40B4-BE49-F238E27FC236}">
                <a16:creationId xmlns:a16="http://schemas.microsoft.com/office/drawing/2014/main" id="{DD79F0F1-671C-4366-831F-D0CCF25EB5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328" y="1068256"/>
            <a:ext cx="11605276" cy="3872233"/>
          </a:xfrm>
        </p:spPr>
      </p:pic>
      <p:sp>
        <p:nvSpPr>
          <p:cNvPr id="4" name="Slide Number Placeholder 3">
            <a:extLst>
              <a:ext uri="{FF2B5EF4-FFF2-40B4-BE49-F238E27FC236}">
                <a16:creationId xmlns:a16="http://schemas.microsoft.com/office/drawing/2014/main" id="{00A11A6E-106D-4941-8BD8-9D9781DEFCE6}"/>
              </a:ext>
            </a:extLst>
          </p:cNvPr>
          <p:cNvSpPr>
            <a:spLocks noGrp="1"/>
          </p:cNvSpPr>
          <p:nvPr>
            <p:ph type="sldNum" sz="quarter" idx="12"/>
          </p:nvPr>
        </p:nvSpPr>
        <p:spPr/>
        <p:txBody>
          <a:bodyPr/>
          <a:lstStyle/>
          <a:p>
            <a:fld id="{C51EAA63-D034-42AE-91FA-B13B9518C7BE}" type="slidenum">
              <a:rPr lang="en-US" smtClean="0"/>
              <a:pPr/>
              <a:t>20</a:t>
            </a:fld>
            <a:endParaRPr lang="en-US" dirty="0"/>
          </a:p>
        </p:txBody>
      </p:sp>
    </p:spTree>
    <p:extLst>
      <p:ext uri="{BB962C8B-B14F-4D97-AF65-F5344CB8AC3E}">
        <p14:creationId xmlns:p14="http://schemas.microsoft.com/office/powerpoint/2010/main" val="109977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AEA5-33A2-453B-8075-F1A5ED5958F8}"/>
              </a:ext>
            </a:extLst>
          </p:cNvPr>
          <p:cNvSpPr>
            <a:spLocks noGrp="1"/>
          </p:cNvSpPr>
          <p:nvPr>
            <p:ph type="title"/>
          </p:nvPr>
        </p:nvSpPr>
        <p:spPr>
          <a:xfrm>
            <a:off x="531157" y="-262341"/>
            <a:ext cx="11125199" cy="889000"/>
          </a:xfrm>
        </p:spPr>
        <p:txBody>
          <a:bodyPr/>
          <a:lstStyle/>
          <a:p>
            <a:r>
              <a:rPr lang="en-US" dirty="0"/>
              <a:t>Attribute Selector (code)</a:t>
            </a:r>
          </a:p>
        </p:txBody>
      </p:sp>
      <p:pic>
        <p:nvPicPr>
          <p:cNvPr id="6" name="Content Placeholder 5">
            <a:extLst>
              <a:ext uri="{FF2B5EF4-FFF2-40B4-BE49-F238E27FC236}">
                <a16:creationId xmlns:a16="http://schemas.microsoft.com/office/drawing/2014/main" id="{5AA1E24D-CF11-4BB5-A2F8-B85277438F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8196" y="746078"/>
            <a:ext cx="8825361" cy="5388222"/>
          </a:xfrm>
        </p:spPr>
      </p:pic>
      <p:sp>
        <p:nvSpPr>
          <p:cNvPr id="4" name="Slide Number Placeholder 3">
            <a:extLst>
              <a:ext uri="{FF2B5EF4-FFF2-40B4-BE49-F238E27FC236}">
                <a16:creationId xmlns:a16="http://schemas.microsoft.com/office/drawing/2014/main" id="{919BED64-F436-4514-979A-57FF2D57CB61}"/>
              </a:ext>
            </a:extLst>
          </p:cNvPr>
          <p:cNvSpPr>
            <a:spLocks noGrp="1"/>
          </p:cNvSpPr>
          <p:nvPr>
            <p:ph type="sldNum" sz="quarter" idx="12"/>
          </p:nvPr>
        </p:nvSpPr>
        <p:spPr/>
        <p:txBody>
          <a:bodyPr/>
          <a:lstStyle/>
          <a:p>
            <a:fld id="{C51EAA63-D034-42AE-91FA-B13B9518C7BE}" type="slidenum">
              <a:rPr lang="en-US" smtClean="0"/>
              <a:pPr/>
              <a:t>21</a:t>
            </a:fld>
            <a:endParaRPr lang="en-US" dirty="0"/>
          </a:p>
        </p:txBody>
      </p:sp>
    </p:spTree>
    <p:extLst>
      <p:ext uri="{BB962C8B-B14F-4D97-AF65-F5344CB8AC3E}">
        <p14:creationId xmlns:p14="http://schemas.microsoft.com/office/powerpoint/2010/main" val="267224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52E9-CB49-4A21-89DE-82ECF5E50CEC}"/>
              </a:ext>
            </a:extLst>
          </p:cNvPr>
          <p:cNvSpPr>
            <a:spLocks noGrp="1"/>
          </p:cNvSpPr>
          <p:nvPr>
            <p:ph type="title"/>
          </p:nvPr>
        </p:nvSpPr>
        <p:spPr>
          <a:xfrm>
            <a:off x="531818" y="-289635"/>
            <a:ext cx="11125199" cy="889000"/>
          </a:xfrm>
        </p:spPr>
        <p:txBody>
          <a:bodyPr/>
          <a:lstStyle/>
          <a:p>
            <a:r>
              <a:rPr lang="en-US" dirty="0"/>
              <a:t>Attribute Selector (Code)</a:t>
            </a:r>
          </a:p>
        </p:txBody>
      </p:sp>
      <p:pic>
        <p:nvPicPr>
          <p:cNvPr id="6" name="Content Placeholder 5">
            <a:extLst>
              <a:ext uri="{FF2B5EF4-FFF2-40B4-BE49-F238E27FC236}">
                <a16:creationId xmlns:a16="http://schemas.microsoft.com/office/drawing/2014/main" id="{89E7FE7C-38FE-4DAE-A15B-CF1E897877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596" y="849015"/>
            <a:ext cx="7558156" cy="5391806"/>
          </a:xfrm>
        </p:spPr>
      </p:pic>
      <p:sp>
        <p:nvSpPr>
          <p:cNvPr id="4" name="Slide Number Placeholder 3">
            <a:extLst>
              <a:ext uri="{FF2B5EF4-FFF2-40B4-BE49-F238E27FC236}">
                <a16:creationId xmlns:a16="http://schemas.microsoft.com/office/drawing/2014/main" id="{EB4522CF-17C9-4085-9A3E-469BD9420F91}"/>
              </a:ext>
            </a:extLst>
          </p:cNvPr>
          <p:cNvSpPr>
            <a:spLocks noGrp="1"/>
          </p:cNvSpPr>
          <p:nvPr>
            <p:ph type="sldNum" sz="quarter" idx="12"/>
          </p:nvPr>
        </p:nvSpPr>
        <p:spPr/>
        <p:txBody>
          <a:bodyPr/>
          <a:lstStyle/>
          <a:p>
            <a:fld id="{C51EAA63-D034-42AE-91FA-B13B9518C7BE}" type="slidenum">
              <a:rPr lang="en-US" smtClean="0"/>
              <a:pPr/>
              <a:t>22</a:t>
            </a:fld>
            <a:endParaRPr lang="en-US" dirty="0"/>
          </a:p>
        </p:txBody>
      </p:sp>
    </p:spTree>
    <p:extLst>
      <p:ext uri="{BB962C8B-B14F-4D97-AF65-F5344CB8AC3E}">
        <p14:creationId xmlns:p14="http://schemas.microsoft.com/office/powerpoint/2010/main" val="420242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02D9-2656-4ED6-9491-F9B76A10BF21}"/>
              </a:ext>
            </a:extLst>
          </p:cNvPr>
          <p:cNvSpPr>
            <a:spLocks noGrp="1"/>
          </p:cNvSpPr>
          <p:nvPr>
            <p:ph type="title"/>
          </p:nvPr>
        </p:nvSpPr>
        <p:spPr>
          <a:xfrm>
            <a:off x="531818" y="-275991"/>
            <a:ext cx="11125199" cy="889000"/>
          </a:xfrm>
        </p:spPr>
        <p:txBody>
          <a:bodyPr/>
          <a:lstStyle/>
          <a:p>
            <a:r>
              <a:rPr lang="en-US" dirty="0"/>
              <a:t>Attribute Selectors (Output)</a:t>
            </a:r>
          </a:p>
        </p:txBody>
      </p:sp>
      <p:pic>
        <p:nvPicPr>
          <p:cNvPr id="6" name="Content Placeholder 5">
            <a:extLst>
              <a:ext uri="{FF2B5EF4-FFF2-40B4-BE49-F238E27FC236}">
                <a16:creationId xmlns:a16="http://schemas.microsoft.com/office/drawing/2014/main" id="{1ACDEE9F-8862-4ABE-84BD-C926C404CF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530" y="1218129"/>
            <a:ext cx="7509298" cy="3299279"/>
          </a:xfrm>
        </p:spPr>
      </p:pic>
      <p:sp>
        <p:nvSpPr>
          <p:cNvPr id="4" name="Slide Number Placeholder 3">
            <a:extLst>
              <a:ext uri="{FF2B5EF4-FFF2-40B4-BE49-F238E27FC236}">
                <a16:creationId xmlns:a16="http://schemas.microsoft.com/office/drawing/2014/main" id="{E3BAA714-CDE8-49E3-87AB-2BD3F6E2E44E}"/>
              </a:ext>
            </a:extLst>
          </p:cNvPr>
          <p:cNvSpPr>
            <a:spLocks noGrp="1"/>
          </p:cNvSpPr>
          <p:nvPr>
            <p:ph type="sldNum" sz="quarter" idx="12"/>
          </p:nvPr>
        </p:nvSpPr>
        <p:spPr/>
        <p:txBody>
          <a:bodyPr/>
          <a:lstStyle/>
          <a:p>
            <a:fld id="{C51EAA63-D034-42AE-91FA-B13B9518C7BE}" type="slidenum">
              <a:rPr lang="en-US" smtClean="0"/>
              <a:pPr/>
              <a:t>23</a:t>
            </a:fld>
            <a:endParaRPr lang="en-US" dirty="0"/>
          </a:p>
        </p:txBody>
      </p:sp>
    </p:spTree>
    <p:extLst>
      <p:ext uri="{BB962C8B-B14F-4D97-AF65-F5344CB8AC3E}">
        <p14:creationId xmlns:p14="http://schemas.microsoft.com/office/powerpoint/2010/main" val="266725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8CB3DC4-A8D1-4468-8BFE-52A9506E7E25}"/>
              </a:ext>
            </a:extLst>
          </p:cNvPr>
          <p:cNvSpPr>
            <a:spLocks noGrp="1" noChangeArrowheads="1"/>
          </p:cNvSpPr>
          <p:nvPr>
            <p:ph type="title"/>
          </p:nvPr>
        </p:nvSpPr>
        <p:spPr>
          <a:xfrm>
            <a:off x="894669" y="249920"/>
            <a:ext cx="8077200" cy="990600"/>
          </a:xfrm>
        </p:spPr>
        <p:txBody>
          <a:bodyPr/>
          <a:lstStyle/>
          <a:p>
            <a:pPr algn="l" eaLnBrk="1" hangingPunct="1"/>
            <a:r>
              <a:rPr lang="en-US" altLang="en-US" dirty="0"/>
              <a:t>Grouping Selectors </a:t>
            </a:r>
          </a:p>
        </p:txBody>
      </p:sp>
      <p:sp>
        <p:nvSpPr>
          <p:cNvPr id="26627" name="Text Box 4">
            <a:extLst>
              <a:ext uri="{FF2B5EF4-FFF2-40B4-BE49-F238E27FC236}">
                <a16:creationId xmlns:a16="http://schemas.microsoft.com/office/drawing/2014/main" id="{9891E95C-3B29-4F2D-9BA6-AB810275CBD6}"/>
              </a:ext>
            </a:extLst>
          </p:cNvPr>
          <p:cNvSpPr txBox="1">
            <a:spLocks noChangeArrowheads="1"/>
          </p:cNvSpPr>
          <p:nvPr/>
        </p:nvSpPr>
        <p:spPr bwMode="auto">
          <a:xfrm>
            <a:off x="3899126" y="2020547"/>
            <a:ext cx="71628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dirty="0">
                <a:solidFill>
                  <a:srgbClr val="008000"/>
                </a:solidFill>
                <a:latin typeface="Courier New" panose="02070309020205020404" pitchFamily="49" charset="0"/>
                <a:cs typeface="Courier New" panose="02070309020205020404" pitchFamily="49" charset="0"/>
              </a:rPr>
              <a:t>h1</a:t>
            </a:r>
            <a:r>
              <a:rPr lang="en-US" altLang="en-US" dirty="0">
                <a:latin typeface="Courier New" panose="02070309020205020404" pitchFamily="49" charset="0"/>
                <a:cs typeface="Courier New" panose="02070309020205020404" pitchFamily="49" charset="0"/>
              </a:rPr>
              <a:t> {color: black;}</a:t>
            </a:r>
          </a:p>
          <a:p>
            <a:pPr eaLnBrk="1" hangingPunct="1">
              <a:spcBef>
                <a:spcPct val="30000"/>
              </a:spcBef>
            </a:pPr>
            <a:r>
              <a:rPr lang="en-US" altLang="en-US" dirty="0">
                <a:solidFill>
                  <a:srgbClr val="008000"/>
                </a:solidFill>
                <a:latin typeface="Courier New" panose="02070309020205020404" pitchFamily="49" charset="0"/>
                <a:cs typeface="Courier New" panose="02070309020205020404" pitchFamily="49" charset="0"/>
              </a:rPr>
              <a:t>h1</a:t>
            </a:r>
            <a:r>
              <a:rPr lang="en-US" altLang="en-US" dirty="0">
                <a:latin typeface="Courier New" panose="02070309020205020404" pitchFamily="49" charset="0"/>
                <a:cs typeface="Courier New" panose="02070309020205020404" pitchFamily="49" charset="0"/>
              </a:rPr>
              <a:t> {font-weight: bold;}</a:t>
            </a:r>
          </a:p>
          <a:p>
            <a:pPr eaLnBrk="1" hangingPunct="1">
              <a:spcBef>
                <a:spcPct val="30000"/>
              </a:spcBef>
            </a:pPr>
            <a:r>
              <a:rPr lang="en-US" altLang="en-US" dirty="0">
                <a:solidFill>
                  <a:srgbClr val="008000"/>
                </a:solidFill>
                <a:latin typeface="Courier New" panose="02070309020205020404" pitchFamily="49" charset="0"/>
                <a:cs typeface="Courier New" panose="02070309020205020404" pitchFamily="49" charset="0"/>
              </a:rPr>
              <a:t>h1</a:t>
            </a:r>
            <a:r>
              <a:rPr lang="en-US" altLang="en-US" dirty="0">
                <a:latin typeface="Courier New" panose="02070309020205020404" pitchFamily="49" charset="0"/>
                <a:cs typeface="Courier New" panose="02070309020205020404" pitchFamily="49" charset="0"/>
              </a:rPr>
              <a:t> {background: white;}</a:t>
            </a:r>
          </a:p>
        </p:txBody>
      </p:sp>
      <p:sp>
        <p:nvSpPr>
          <p:cNvPr id="26628" name="Text Box 6">
            <a:extLst>
              <a:ext uri="{FF2B5EF4-FFF2-40B4-BE49-F238E27FC236}">
                <a16:creationId xmlns:a16="http://schemas.microsoft.com/office/drawing/2014/main" id="{B575791A-C2E7-4857-B441-FD570B4E5541}"/>
              </a:ext>
            </a:extLst>
          </p:cNvPr>
          <p:cNvSpPr txBox="1">
            <a:spLocks noChangeArrowheads="1"/>
          </p:cNvSpPr>
          <p:nvPr/>
        </p:nvSpPr>
        <p:spPr bwMode="auto">
          <a:xfrm>
            <a:off x="6028076" y="3712707"/>
            <a:ext cx="6994298" cy="2382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dirty="0">
                <a:solidFill>
                  <a:srgbClr val="008000"/>
                </a:solidFill>
                <a:latin typeface="Courier New" panose="02070309020205020404" pitchFamily="49" charset="0"/>
                <a:cs typeface="Courier New" panose="02070309020205020404" pitchFamily="49" charset="0"/>
              </a:rPr>
              <a:t>h1</a:t>
            </a:r>
            <a:r>
              <a:rPr lang="en-US" altLang="en-US" dirty="0">
                <a:latin typeface="Courier New" panose="02070309020205020404" pitchFamily="49" charset="0"/>
                <a:cs typeface="Courier New" panose="02070309020205020404" pitchFamily="49" charset="0"/>
              </a:rPr>
              <a:t> {</a:t>
            </a:r>
          </a:p>
          <a:p>
            <a:pPr eaLnBrk="1" hangingPunct="1">
              <a:spcBef>
                <a:spcPct val="30000"/>
              </a:spcBef>
            </a:pPr>
            <a:r>
              <a:rPr lang="en-US" altLang="en-US" dirty="0">
                <a:latin typeface="Courier New" panose="02070309020205020404" pitchFamily="49" charset="0"/>
                <a:cs typeface="Courier New" panose="02070309020205020404" pitchFamily="49" charset="0"/>
              </a:rPr>
              <a:t>color: black; </a:t>
            </a:r>
          </a:p>
          <a:p>
            <a:pPr eaLnBrk="1" hangingPunct="1">
              <a:spcBef>
                <a:spcPct val="30000"/>
              </a:spcBef>
            </a:pPr>
            <a:r>
              <a:rPr lang="en-US" altLang="en-US" dirty="0">
                <a:latin typeface="Courier New" panose="02070309020205020404" pitchFamily="49" charset="0"/>
                <a:cs typeface="Courier New" panose="02070309020205020404" pitchFamily="49" charset="0"/>
              </a:rPr>
              <a:t>font-weight: bold; </a:t>
            </a:r>
          </a:p>
          <a:p>
            <a:pPr eaLnBrk="1" hangingPunct="1">
              <a:spcBef>
                <a:spcPct val="30000"/>
              </a:spcBef>
            </a:pPr>
            <a:r>
              <a:rPr lang="en-US" altLang="en-US" dirty="0">
                <a:latin typeface="Courier New" panose="02070309020205020404" pitchFamily="49" charset="0"/>
                <a:cs typeface="Courier New" panose="02070309020205020404" pitchFamily="49" charset="0"/>
              </a:rPr>
              <a:t>background: white;</a:t>
            </a:r>
          </a:p>
          <a:p>
            <a:pPr eaLnBrk="1" hangingPunct="1">
              <a:spcBef>
                <a:spcPct val="30000"/>
              </a:spcBef>
            </a:pPr>
            <a:r>
              <a:rPr lang="en-US" altLang="en-US" dirty="0">
                <a:latin typeface="Courier New" panose="02070309020205020404" pitchFamily="49" charset="0"/>
                <a:cs typeface="Courier New" panose="02070309020205020404" pitchFamily="49" charset="0"/>
              </a:rPr>
              <a:t>}</a:t>
            </a:r>
          </a:p>
        </p:txBody>
      </p:sp>
      <p:sp>
        <p:nvSpPr>
          <p:cNvPr id="26629" name="Text Box 9">
            <a:extLst>
              <a:ext uri="{FF2B5EF4-FFF2-40B4-BE49-F238E27FC236}">
                <a16:creationId xmlns:a16="http://schemas.microsoft.com/office/drawing/2014/main" id="{7B289A27-E5D6-4DA3-83F3-D0B6AFA9F7A0}"/>
              </a:ext>
            </a:extLst>
          </p:cNvPr>
          <p:cNvSpPr txBox="1">
            <a:spLocks noChangeArrowheads="1"/>
          </p:cNvSpPr>
          <p:nvPr/>
        </p:nvSpPr>
        <p:spPr bwMode="auto">
          <a:xfrm>
            <a:off x="1649411" y="1302860"/>
            <a:ext cx="87573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j-lt"/>
              </a:rPr>
              <a:t>Group </a:t>
            </a:r>
            <a:r>
              <a:rPr lang="en-US" altLang="en-US" b="1" dirty="0">
                <a:latin typeface="+mj-lt"/>
              </a:rPr>
              <a:t>the same selector </a:t>
            </a:r>
            <a:r>
              <a:rPr lang="en-US" altLang="en-US" dirty="0">
                <a:latin typeface="+mj-lt"/>
              </a:rPr>
              <a:t>with different declarations together on one line.</a:t>
            </a:r>
          </a:p>
        </p:txBody>
      </p:sp>
      <p:sp>
        <p:nvSpPr>
          <p:cNvPr id="6" name="Text Box 4">
            <a:extLst>
              <a:ext uri="{FF2B5EF4-FFF2-40B4-BE49-F238E27FC236}">
                <a16:creationId xmlns:a16="http://schemas.microsoft.com/office/drawing/2014/main" id="{D55DA9D0-9158-47C4-A1F5-FE33332B0C54}"/>
              </a:ext>
            </a:extLst>
          </p:cNvPr>
          <p:cNvSpPr txBox="1">
            <a:spLocks noChangeArrowheads="1"/>
          </p:cNvSpPr>
          <p:nvPr/>
        </p:nvSpPr>
        <p:spPr bwMode="auto">
          <a:xfrm>
            <a:off x="317726" y="4160634"/>
            <a:ext cx="7162800" cy="400050"/>
          </a:xfrm>
          <a:prstGeom prst="rect">
            <a:avLst/>
          </a:prstGeom>
          <a:noFill/>
          <a:ln w="12700" cap="sq">
            <a:noFill/>
            <a:miter lim="800000"/>
            <a:headEnd type="none" w="sm" len="sm"/>
            <a:tailEnd type="none" w="sm" len="sm"/>
          </a:ln>
        </p:spPr>
        <p:txBody>
          <a:bodyPr>
            <a:spAutoFit/>
          </a:bodyPr>
          <a:lstStyle/>
          <a:p>
            <a:pPr marL="342900" indent="-342900">
              <a:spcBef>
                <a:spcPct val="30000"/>
              </a:spcBef>
              <a:defRPr/>
            </a:pPr>
            <a:r>
              <a:rPr lang="en-US" sz="2000" dirty="0">
                <a:latin typeface="+mj-lt"/>
                <a:cs typeface="Courier New" pitchFamily="49" charset="0"/>
              </a:rPr>
              <a:t>Example of grouping selectors (both are correct):</a:t>
            </a:r>
          </a:p>
        </p:txBody>
      </p:sp>
    </p:spTree>
    <p:custDataLst>
      <p:tags r:id="rId1"/>
    </p:custDataLst>
    <p:extLst>
      <p:ext uri="{BB962C8B-B14F-4D97-AF65-F5344CB8AC3E}">
        <p14:creationId xmlns:p14="http://schemas.microsoft.com/office/powerpoint/2010/main" val="157900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3EA09C8-317A-4EAA-A58A-8820E9F0DA22}"/>
              </a:ext>
            </a:extLst>
          </p:cNvPr>
          <p:cNvSpPr>
            <a:spLocks noGrp="1" noChangeArrowheads="1"/>
          </p:cNvSpPr>
          <p:nvPr>
            <p:ph type="title"/>
          </p:nvPr>
        </p:nvSpPr>
        <p:spPr>
          <a:xfrm>
            <a:off x="851126" y="228601"/>
            <a:ext cx="8077200" cy="990600"/>
          </a:xfrm>
        </p:spPr>
        <p:txBody>
          <a:bodyPr/>
          <a:lstStyle/>
          <a:p>
            <a:pPr algn="l" eaLnBrk="1" hangingPunct="1"/>
            <a:r>
              <a:rPr lang="en-US" altLang="en-US" dirty="0"/>
              <a:t>Grouping Selectors</a:t>
            </a:r>
          </a:p>
        </p:txBody>
      </p:sp>
      <p:sp>
        <p:nvSpPr>
          <p:cNvPr id="27651" name="Text Box 9">
            <a:extLst>
              <a:ext uri="{FF2B5EF4-FFF2-40B4-BE49-F238E27FC236}">
                <a16:creationId xmlns:a16="http://schemas.microsoft.com/office/drawing/2014/main" id="{588A833D-0A45-4B54-85CD-A34B5BCE9035}"/>
              </a:ext>
            </a:extLst>
          </p:cNvPr>
          <p:cNvSpPr txBox="1">
            <a:spLocks noChangeArrowheads="1"/>
          </p:cNvSpPr>
          <p:nvPr/>
        </p:nvSpPr>
        <p:spPr bwMode="auto">
          <a:xfrm>
            <a:off x="1303109" y="1269206"/>
            <a:ext cx="83198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j-lt"/>
              </a:rPr>
              <a:t>Group </a:t>
            </a:r>
            <a:r>
              <a:rPr lang="en-US" altLang="en-US" b="1" dirty="0">
                <a:latin typeface="+mj-lt"/>
              </a:rPr>
              <a:t>different selectors </a:t>
            </a:r>
            <a:r>
              <a:rPr lang="en-US" altLang="en-US" dirty="0">
                <a:latin typeface="+mj-lt"/>
              </a:rPr>
              <a:t>with the same declaration on one line.</a:t>
            </a:r>
          </a:p>
        </p:txBody>
      </p:sp>
      <p:sp>
        <p:nvSpPr>
          <p:cNvPr id="27652" name="Text Box 3">
            <a:extLst>
              <a:ext uri="{FF2B5EF4-FFF2-40B4-BE49-F238E27FC236}">
                <a16:creationId xmlns:a16="http://schemas.microsoft.com/office/drawing/2014/main" id="{79387F24-E11B-42E3-AD18-2C00E2BAE9B5}"/>
              </a:ext>
            </a:extLst>
          </p:cNvPr>
          <p:cNvSpPr txBox="1">
            <a:spLocks noChangeArrowheads="1"/>
          </p:cNvSpPr>
          <p:nvPr/>
        </p:nvSpPr>
        <p:spPr bwMode="auto">
          <a:xfrm>
            <a:off x="2360612" y="1780876"/>
            <a:ext cx="601980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sz="2800" dirty="0">
                <a:latin typeface="Courier New" panose="02070309020205020404" pitchFamily="49" charset="0"/>
                <a:cs typeface="Courier New" panose="02070309020205020404" pitchFamily="49" charset="0"/>
              </a:rPr>
              <a:t>h1 {</a:t>
            </a:r>
            <a:r>
              <a:rPr lang="en-US" altLang="en-US" sz="2800" dirty="0">
                <a:solidFill>
                  <a:srgbClr val="990000"/>
                </a:solidFill>
                <a:latin typeface="Courier New" panose="02070309020205020404" pitchFamily="49" charset="0"/>
                <a:cs typeface="Courier New" panose="02070309020205020404" pitchFamily="49" charset="0"/>
              </a:rPr>
              <a:t>color: yellow;</a:t>
            </a:r>
            <a:r>
              <a:rPr lang="en-US" altLang="en-US" sz="2800" dirty="0">
                <a:latin typeface="Courier New" panose="02070309020205020404" pitchFamily="49" charset="0"/>
                <a:cs typeface="Courier New" panose="02070309020205020404" pitchFamily="49" charset="0"/>
              </a:rPr>
              <a:t>}</a:t>
            </a:r>
          </a:p>
          <a:p>
            <a:pPr eaLnBrk="1" hangingPunct="1">
              <a:spcBef>
                <a:spcPct val="30000"/>
              </a:spcBef>
            </a:pPr>
            <a:r>
              <a:rPr lang="en-US" altLang="en-US" sz="2800" dirty="0">
                <a:latin typeface="Courier New" panose="02070309020205020404" pitchFamily="49" charset="0"/>
                <a:cs typeface="Courier New" panose="02070309020205020404" pitchFamily="49" charset="0"/>
              </a:rPr>
              <a:t>h2 {</a:t>
            </a:r>
            <a:r>
              <a:rPr lang="en-US" altLang="en-US" sz="2800" dirty="0">
                <a:solidFill>
                  <a:srgbClr val="990000"/>
                </a:solidFill>
                <a:latin typeface="Courier New" panose="02070309020205020404" pitchFamily="49" charset="0"/>
                <a:cs typeface="Courier New" panose="02070309020205020404" pitchFamily="49" charset="0"/>
              </a:rPr>
              <a:t>color: yellow;</a:t>
            </a:r>
            <a:r>
              <a:rPr lang="en-US" altLang="en-US" sz="2800" dirty="0">
                <a:latin typeface="Courier New" panose="02070309020205020404" pitchFamily="49" charset="0"/>
                <a:cs typeface="Courier New" panose="02070309020205020404" pitchFamily="49" charset="0"/>
              </a:rPr>
              <a:t>}</a:t>
            </a:r>
          </a:p>
          <a:p>
            <a:pPr eaLnBrk="1" hangingPunct="1">
              <a:spcBef>
                <a:spcPct val="30000"/>
              </a:spcBef>
            </a:pPr>
            <a:r>
              <a:rPr lang="en-US" altLang="en-US" sz="2800" dirty="0">
                <a:latin typeface="Courier New" panose="02070309020205020404" pitchFamily="49" charset="0"/>
                <a:cs typeface="Courier New" panose="02070309020205020404" pitchFamily="49" charset="0"/>
              </a:rPr>
              <a:t>h3 {</a:t>
            </a:r>
            <a:r>
              <a:rPr lang="en-US" altLang="en-US" sz="2800" dirty="0">
                <a:solidFill>
                  <a:srgbClr val="990000"/>
                </a:solidFill>
                <a:latin typeface="Courier New" panose="02070309020205020404" pitchFamily="49" charset="0"/>
                <a:cs typeface="Courier New" panose="02070309020205020404" pitchFamily="49" charset="0"/>
              </a:rPr>
              <a:t>color: yellow;</a:t>
            </a:r>
            <a:r>
              <a:rPr lang="en-US" altLang="en-US" sz="2800" dirty="0">
                <a:latin typeface="Courier New" panose="02070309020205020404" pitchFamily="49" charset="0"/>
                <a:cs typeface="Courier New" panose="02070309020205020404" pitchFamily="49" charset="0"/>
              </a:rPr>
              <a:t>}</a:t>
            </a:r>
          </a:p>
        </p:txBody>
      </p:sp>
      <p:sp>
        <p:nvSpPr>
          <p:cNvPr id="27653" name="Text Box 5">
            <a:extLst>
              <a:ext uri="{FF2B5EF4-FFF2-40B4-BE49-F238E27FC236}">
                <a16:creationId xmlns:a16="http://schemas.microsoft.com/office/drawing/2014/main" id="{1DE5D5F8-F35C-4932-ABF9-CD05174C3FA4}"/>
              </a:ext>
            </a:extLst>
          </p:cNvPr>
          <p:cNvSpPr txBox="1">
            <a:spLocks noChangeArrowheads="1"/>
          </p:cNvSpPr>
          <p:nvPr/>
        </p:nvSpPr>
        <p:spPr bwMode="auto">
          <a:xfrm>
            <a:off x="2360612" y="4244068"/>
            <a:ext cx="746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sz="2800" dirty="0">
                <a:latin typeface="Courier New" panose="02070309020205020404" pitchFamily="49" charset="0"/>
                <a:cs typeface="Courier New" panose="02070309020205020404" pitchFamily="49" charset="0"/>
              </a:rPr>
              <a:t>h1, h2, h3 {</a:t>
            </a:r>
            <a:r>
              <a:rPr lang="en-US" altLang="en-US" sz="2800" dirty="0">
                <a:solidFill>
                  <a:srgbClr val="990000"/>
                </a:solidFill>
                <a:latin typeface="Courier New" panose="02070309020205020404" pitchFamily="49" charset="0"/>
                <a:cs typeface="Courier New" panose="02070309020205020404" pitchFamily="49" charset="0"/>
              </a:rPr>
              <a:t>color: yellow;</a:t>
            </a:r>
            <a:r>
              <a:rPr lang="en-US" altLang="en-US" sz="2800" dirty="0">
                <a:latin typeface="Courier New" panose="02070309020205020404" pitchFamily="49" charset="0"/>
                <a:cs typeface="Courier New" panose="02070309020205020404" pitchFamily="49" charset="0"/>
              </a:rPr>
              <a:t>}</a:t>
            </a:r>
          </a:p>
        </p:txBody>
      </p:sp>
      <p:sp>
        <p:nvSpPr>
          <p:cNvPr id="6" name="Text Box 4">
            <a:extLst>
              <a:ext uri="{FF2B5EF4-FFF2-40B4-BE49-F238E27FC236}">
                <a16:creationId xmlns:a16="http://schemas.microsoft.com/office/drawing/2014/main" id="{DF3DB462-EB17-44B0-AE38-0FB4C7902E2D}"/>
              </a:ext>
            </a:extLst>
          </p:cNvPr>
          <p:cNvSpPr txBox="1">
            <a:spLocks noChangeArrowheads="1"/>
          </p:cNvSpPr>
          <p:nvPr/>
        </p:nvSpPr>
        <p:spPr bwMode="auto">
          <a:xfrm>
            <a:off x="1303109" y="3423939"/>
            <a:ext cx="7162800" cy="400050"/>
          </a:xfrm>
          <a:prstGeom prst="rect">
            <a:avLst/>
          </a:prstGeom>
          <a:noFill/>
          <a:ln w="12700" cap="sq">
            <a:noFill/>
            <a:miter lim="800000"/>
            <a:headEnd type="none" w="sm" len="sm"/>
            <a:tailEnd type="none" w="sm" len="sm"/>
          </a:ln>
        </p:spPr>
        <p:txBody>
          <a:bodyPr>
            <a:spAutoFit/>
          </a:bodyPr>
          <a:lstStyle/>
          <a:p>
            <a:pPr marL="342900" indent="-342900">
              <a:spcBef>
                <a:spcPct val="30000"/>
              </a:spcBef>
              <a:defRPr/>
            </a:pPr>
            <a:r>
              <a:rPr lang="en-US" sz="2000" dirty="0">
                <a:latin typeface="+mj-lt"/>
                <a:cs typeface="Courier New" pitchFamily="49" charset="0"/>
              </a:rPr>
              <a:t>Example of grouping selectors (both are correct):</a:t>
            </a:r>
          </a:p>
        </p:txBody>
      </p:sp>
    </p:spTree>
    <p:custDataLst>
      <p:tags r:id="rId1"/>
    </p:custDataLst>
    <p:extLst>
      <p:ext uri="{BB962C8B-B14F-4D97-AF65-F5344CB8AC3E}">
        <p14:creationId xmlns:p14="http://schemas.microsoft.com/office/powerpoint/2010/main" val="176611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0865-E313-4C98-857B-5B49D93DDF1E}"/>
              </a:ext>
            </a:extLst>
          </p:cNvPr>
          <p:cNvSpPr>
            <a:spLocks noGrp="1"/>
          </p:cNvSpPr>
          <p:nvPr>
            <p:ph type="title"/>
          </p:nvPr>
        </p:nvSpPr>
        <p:spPr/>
        <p:txBody>
          <a:bodyPr/>
          <a:lstStyle/>
          <a:p>
            <a:r>
              <a:rPr lang="en-US" dirty="0"/>
              <a:t>CSS Inclusion</a:t>
            </a:r>
          </a:p>
        </p:txBody>
      </p:sp>
      <p:sp>
        <p:nvSpPr>
          <p:cNvPr id="3" name="Content Placeholder 2">
            <a:extLst>
              <a:ext uri="{FF2B5EF4-FFF2-40B4-BE49-F238E27FC236}">
                <a16:creationId xmlns:a16="http://schemas.microsoft.com/office/drawing/2014/main" id="{29ECDBA8-41E2-42F4-AE0B-A7309388918A}"/>
              </a:ext>
            </a:extLst>
          </p:cNvPr>
          <p:cNvSpPr>
            <a:spLocks noGrp="1"/>
          </p:cNvSpPr>
          <p:nvPr>
            <p:ph idx="1"/>
          </p:nvPr>
        </p:nvSpPr>
        <p:spPr/>
        <p:txBody>
          <a:bodyPr/>
          <a:lstStyle/>
          <a:p>
            <a:pPr marL="0" indent="0">
              <a:buNone/>
            </a:pPr>
            <a:r>
              <a:rPr lang="en-US" dirty="0"/>
              <a:t>There are four ways to associate styles with your HTML document. Most commonly used methods are inline CSS and External CSS.</a:t>
            </a:r>
          </a:p>
          <a:p>
            <a:pPr lvl="1"/>
            <a:r>
              <a:rPr lang="en-US" dirty="0"/>
              <a:t>Embedded CSS - The &lt;style&gt; Element</a:t>
            </a:r>
          </a:p>
          <a:p>
            <a:pPr lvl="1"/>
            <a:r>
              <a:rPr lang="en-US" dirty="0"/>
              <a:t>Inline CSS - The style Attribute</a:t>
            </a:r>
          </a:p>
          <a:p>
            <a:pPr lvl="1"/>
            <a:r>
              <a:rPr lang="en-US" dirty="0"/>
              <a:t>External CSS - The &lt;link&gt; Element</a:t>
            </a:r>
          </a:p>
          <a:p>
            <a:pPr lvl="1"/>
            <a:r>
              <a:rPr lang="en-US" dirty="0"/>
              <a:t>Imported CSS - @import Rule</a:t>
            </a:r>
          </a:p>
        </p:txBody>
      </p:sp>
      <p:sp>
        <p:nvSpPr>
          <p:cNvPr id="4" name="Slide Number Placeholder 3">
            <a:extLst>
              <a:ext uri="{FF2B5EF4-FFF2-40B4-BE49-F238E27FC236}">
                <a16:creationId xmlns:a16="http://schemas.microsoft.com/office/drawing/2014/main" id="{BC01B13F-9D58-4BEE-8C23-68AB1C8D6DD7}"/>
              </a:ext>
            </a:extLst>
          </p:cNvPr>
          <p:cNvSpPr>
            <a:spLocks noGrp="1"/>
          </p:cNvSpPr>
          <p:nvPr>
            <p:ph type="sldNum" sz="quarter" idx="12"/>
          </p:nvPr>
        </p:nvSpPr>
        <p:spPr/>
        <p:txBody>
          <a:bodyPr/>
          <a:lstStyle/>
          <a:p>
            <a:fld id="{C51EAA63-D034-42AE-91FA-B13B9518C7BE}" type="slidenum">
              <a:rPr lang="en-US" smtClean="0"/>
              <a:pPr/>
              <a:t>26</a:t>
            </a:fld>
            <a:endParaRPr lang="en-US" dirty="0"/>
          </a:p>
        </p:txBody>
      </p:sp>
    </p:spTree>
    <p:extLst>
      <p:ext uri="{BB962C8B-B14F-4D97-AF65-F5344CB8AC3E}">
        <p14:creationId xmlns:p14="http://schemas.microsoft.com/office/powerpoint/2010/main" val="415527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CD37-F8E4-4358-91CB-E70EF574FECE}"/>
              </a:ext>
            </a:extLst>
          </p:cNvPr>
          <p:cNvSpPr>
            <a:spLocks noGrp="1"/>
          </p:cNvSpPr>
          <p:nvPr>
            <p:ph type="title"/>
          </p:nvPr>
        </p:nvSpPr>
        <p:spPr>
          <a:xfrm>
            <a:off x="531157" y="-248698"/>
            <a:ext cx="11125199" cy="889000"/>
          </a:xfrm>
        </p:spPr>
        <p:txBody>
          <a:bodyPr/>
          <a:lstStyle/>
          <a:p>
            <a:r>
              <a:rPr lang="en-US" dirty="0"/>
              <a:t>Embedded CSS - The &lt;style&gt; Element</a:t>
            </a:r>
          </a:p>
        </p:txBody>
      </p:sp>
      <p:sp>
        <p:nvSpPr>
          <p:cNvPr id="3" name="Content Placeholder 2">
            <a:extLst>
              <a:ext uri="{FF2B5EF4-FFF2-40B4-BE49-F238E27FC236}">
                <a16:creationId xmlns:a16="http://schemas.microsoft.com/office/drawing/2014/main" id="{90D93516-E6A9-455E-B520-6A834628A415}"/>
              </a:ext>
            </a:extLst>
          </p:cNvPr>
          <p:cNvSpPr>
            <a:spLocks noGrp="1"/>
          </p:cNvSpPr>
          <p:nvPr>
            <p:ph idx="1"/>
          </p:nvPr>
        </p:nvSpPr>
        <p:spPr>
          <a:xfrm>
            <a:off x="529833" y="759727"/>
            <a:ext cx="11398309" cy="4419600"/>
          </a:xfrm>
        </p:spPr>
        <p:txBody>
          <a:bodyPr/>
          <a:lstStyle/>
          <a:p>
            <a:pPr marL="0" indent="0">
              <a:buNone/>
            </a:pPr>
            <a:r>
              <a:rPr lang="en-US" dirty="0"/>
              <a:t>You can put your CSS rules into an HTML document using the &lt;style&gt; element. This tag is placed inside &lt;head&gt;...&lt;/head&gt; tags. Rules defined using this syntax will be applied to all the elements available in the document. Here is the generic syntax</a:t>
            </a:r>
          </a:p>
        </p:txBody>
      </p:sp>
      <p:sp>
        <p:nvSpPr>
          <p:cNvPr id="4" name="Slide Number Placeholder 3">
            <a:extLst>
              <a:ext uri="{FF2B5EF4-FFF2-40B4-BE49-F238E27FC236}">
                <a16:creationId xmlns:a16="http://schemas.microsoft.com/office/drawing/2014/main" id="{725E590E-5E4A-44FE-94A2-17DAB9335612}"/>
              </a:ext>
            </a:extLst>
          </p:cNvPr>
          <p:cNvSpPr>
            <a:spLocks noGrp="1"/>
          </p:cNvSpPr>
          <p:nvPr>
            <p:ph type="sldNum" sz="quarter" idx="12"/>
          </p:nvPr>
        </p:nvSpPr>
        <p:spPr/>
        <p:txBody>
          <a:bodyPr/>
          <a:lstStyle/>
          <a:p>
            <a:fld id="{C51EAA63-D034-42AE-91FA-B13B9518C7BE}" type="slidenum">
              <a:rPr lang="en-US" smtClean="0"/>
              <a:pPr/>
              <a:t>27</a:t>
            </a:fld>
            <a:endParaRPr lang="en-US" dirty="0"/>
          </a:p>
        </p:txBody>
      </p:sp>
      <p:pic>
        <p:nvPicPr>
          <p:cNvPr id="6" name="Picture 5">
            <a:extLst>
              <a:ext uri="{FF2B5EF4-FFF2-40B4-BE49-F238E27FC236}">
                <a16:creationId xmlns:a16="http://schemas.microsoft.com/office/drawing/2014/main" id="{CB951DD7-D696-4699-9BCB-B5FFB8921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470" y="1926107"/>
            <a:ext cx="3844014" cy="4267842"/>
          </a:xfrm>
          <a:prstGeom prst="rect">
            <a:avLst/>
          </a:prstGeom>
        </p:spPr>
      </p:pic>
    </p:spTree>
    <p:extLst>
      <p:ext uri="{BB962C8B-B14F-4D97-AF65-F5344CB8AC3E}">
        <p14:creationId xmlns:p14="http://schemas.microsoft.com/office/powerpoint/2010/main" val="346485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F083-B121-41C3-A7F7-1FA4DE89C362}"/>
              </a:ext>
            </a:extLst>
          </p:cNvPr>
          <p:cNvSpPr>
            <a:spLocks noGrp="1"/>
          </p:cNvSpPr>
          <p:nvPr>
            <p:ph type="title"/>
          </p:nvPr>
        </p:nvSpPr>
        <p:spPr/>
        <p:txBody>
          <a:bodyPr/>
          <a:lstStyle/>
          <a:p>
            <a:r>
              <a:rPr lang="en-US" dirty="0"/>
              <a:t>Embedded Style (output)</a:t>
            </a:r>
          </a:p>
        </p:txBody>
      </p:sp>
      <p:pic>
        <p:nvPicPr>
          <p:cNvPr id="6" name="Content Placeholder 5">
            <a:extLst>
              <a:ext uri="{FF2B5EF4-FFF2-40B4-BE49-F238E27FC236}">
                <a16:creationId xmlns:a16="http://schemas.microsoft.com/office/drawing/2014/main" id="{91EC480A-6325-4EAC-B07F-5963F42A54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625" y="2039152"/>
            <a:ext cx="8875587" cy="2191653"/>
          </a:xfrm>
        </p:spPr>
      </p:pic>
      <p:sp>
        <p:nvSpPr>
          <p:cNvPr id="4" name="Slide Number Placeholder 3">
            <a:extLst>
              <a:ext uri="{FF2B5EF4-FFF2-40B4-BE49-F238E27FC236}">
                <a16:creationId xmlns:a16="http://schemas.microsoft.com/office/drawing/2014/main" id="{F97330C2-619F-4AA1-B808-674BFEA8FBA4}"/>
              </a:ext>
            </a:extLst>
          </p:cNvPr>
          <p:cNvSpPr>
            <a:spLocks noGrp="1"/>
          </p:cNvSpPr>
          <p:nvPr>
            <p:ph type="sldNum" sz="quarter" idx="12"/>
          </p:nvPr>
        </p:nvSpPr>
        <p:spPr/>
        <p:txBody>
          <a:bodyPr/>
          <a:lstStyle/>
          <a:p>
            <a:fld id="{C51EAA63-D034-42AE-91FA-B13B9518C7BE}" type="slidenum">
              <a:rPr lang="en-US" smtClean="0"/>
              <a:pPr/>
              <a:t>28</a:t>
            </a:fld>
            <a:endParaRPr lang="en-US" dirty="0"/>
          </a:p>
        </p:txBody>
      </p:sp>
    </p:spTree>
    <p:extLst>
      <p:ext uri="{BB962C8B-B14F-4D97-AF65-F5344CB8AC3E}">
        <p14:creationId xmlns:p14="http://schemas.microsoft.com/office/powerpoint/2010/main" val="296609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76FA-D161-463E-AA12-06326DD38AD9}"/>
              </a:ext>
            </a:extLst>
          </p:cNvPr>
          <p:cNvSpPr>
            <a:spLocks noGrp="1"/>
          </p:cNvSpPr>
          <p:nvPr>
            <p:ph type="title"/>
          </p:nvPr>
        </p:nvSpPr>
        <p:spPr>
          <a:xfrm>
            <a:off x="531157" y="133446"/>
            <a:ext cx="11125199" cy="889000"/>
          </a:xfrm>
        </p:spPr>
        <p:txBody>
          <a:bodyPr/>
          <a:lstStyle/>
          <a:p>
            <a:r>
              <a:rPr lang="en-US" dirty="0"/>
              <a:t>Attributes associated with &lt;style&gt; elements are</a:t>
            </a:r>
          </a:p>
        </p:txBody>
      </p:sp>
      <p:pic>
        <p:nvPicPr>
          <p:cNvPr id="6" name="Content Placeholder 5">
            <a:extLst>
              <a:ext uri="{FF2B5EF4-FFF2-40B4-BE49-F238E27FC236}">
                <a16:creationId xmlns:a16="http://schemas.microsoft.com/office/drawing/2014/main" id="{4CA5CCD0-9C87-408D-97B4-43D4FDDDBB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980" y="1022445"/>
            <a:ext cx="6918788" cy="5339623"/>
          </a:xfrm>
        </p:spPr>
      </p:pic>
      <p:sp>
        <p:nvSpPr>
          <p:cNvPr id="4" name="Slide Number Placeholder 3">
            <a:extLst>
              <a:ext uri="{FF2B5EF4-FFF2-40B4-BE49-F238E27FC236}">
                <a16:creationId xmlns:a16="http://schemas.microsoft.com/office/drawing/2014/main" id="{B2B26359-F177-44E5-BC4B-EDC264485D28}"/>
              </a:ext>
            </a:extLst>
          </p:cNvPr>
          <p:cNvSpPr>
            <a:spLocks noGrp="1"/>
          </p:cNvSpPr>
          <p:nvPr>
            <p:ph type="sldNum" sz="quarter" idx="12"/>
          </p:nvPr>
        </p:nvSpPr>
        <p:spPr/>
        <p:txBody>
          <a:bodyPr/>
          <a:lstStyle/>
          <a:p>
            <a:fld id="{C51EAA63-D034-42AE-91FA-B13B9518C7BE}" type="slidenum">
              <a:rPr lang="en-US" smtClean="0"/>
              <a:pPr/>
              <a:t>29</a:t>
            </a:fld>
            <a:endParaRPr lang="en-US" dirty="0"/>
          </a:p>
        </p:txBody>
      </p:sp>
    </p:spTree>
    <p:extLst>
      <p:ext uri="{BB962C8B-B14F-4D97-AF65-F5344CB8AC3E}">
        <p14:creationId xmlns:p14="http://schemas.microsoft.com/office/powerpoint/2010/main" val="260123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9B0958-6E7B-47DD-A23B-01577F79BFA8}"/>
              </a:ext>
            </a:extLst>
          </p:cNvPr>
          <p:cNvSpPr>
            <a:spLocks noGrp="1"/>
          </p:cNvSpPr>
          <p:nvPr>
            <p:ph type="sldNum" sz="quarter" idx="10"/>
          </p:nvPr>
        </p:nvSpPr>
        <p:spPr/>
        <p:txBody>
          <a:bodyPr/>
          <a:lstStyle/>
          <a:p>
            <a:fld id="{0F90962B-F0A2-4BDD-9C5D-0F301F17BAE6}" type="slidenum">
              <a:rPr lang="en-US" altLang="en-US"/>
              <a:pPr/>
              <a:t>3</a:t>
            </a:fld>
            <a:endParaRPr lang="en-US" altLang="en-US"/>
          </a:p>
        </p:txBody>
      </p:sp>
      <p:sp>
        <p:nvSpPr>
          <p:cNvPr id="267266" name="Rectangle 2">
            <a:extLst>
              <a:ext uri="{FF2B5EF4-FFF2-40B4-BE49-F238E27FC236}">
                <a16:creationId xmlns:a16="http://schemas.microsoft.com/office/drawing/2014/main" id="{21338B98-5E88-4694-8F09-8B27A6EBFBAD}"/>
              </a:ext>
            </a:extLst>
          </p:cNvPr>
          <p:cNvSpPr>
            <a:spLocks noGrp="1" noChangeArrowheads="1"/>
          </p:cNvSpPr>
          <p:nvPr>
            <p:ph type="title"/>
          </p:nvPr>
        </p:nvSpPr>
        <p:spPr/>
        <p:txBody>
          <a:bodyPr/>
          <a:lstStyle/>
          <a:p>
            <a:r>
              <a:rPr lang="en-US" altLang="en-US"/>
              <a:t>What is CSS?</a:t>
            </a:r>
          </a:p>
        </p:txBody>
      </p:sp>
      <p:sp>
        <p:nvSpPr>
          <p:cNvPr id="267267" name="Rectangle 3">
            <a:extLst>
              <a:ext uri="{FF2B5EF4-FFF2-40B4-BE49-F238E27FC236}">
                <a16:creationId xmlns:a16="http://schemas.microsoft.com/office/drawing/2014/main" id="{303067F1-D436-4FD4-B214-50BD442E426D}"/>
              </a:ext>
            </a:extLst>
          </p:cNvPr>
          <p:cNvSpPr>
            <a:spLocks noGrp="1" noChangeArrowheads="1"/>
          </p:cNvSpPr>
          <p:nvPr>
            <p:ph type="body" idx="1"/>
          </p:nvPr>
        </p:nvSpPr>
        <p:spPr/>
        <p:txBody>
          <a:bodyPr/>
          <a:lstStyle/>
          <a:p>
            <a:r>
              <a:rPr lang="en-US" altLang="en-US" dirty="0"/>
              <a:t>CSS stands for </a:t>
            </a:r>
            <a:r>
              <a:rPr lang="en-US" altLang="en-US" b="1" dirty="0"/>
              <a:t>C</a:t>
            </a:r>
            <a:r>
              <a:rPr lang="en-US" altLang="en-US" dirty="0"/>
              <a:t>ascading </a:t>
            </a:r>
            <a:r>
              <a:rPr lang="en-US" altLang="en-US" b="1" dirty="0"/>
              <a:t>S</a:t>
            </a:r>
            <a:r>
              <a:rPr lang="en-US" altLang="en-US" dirty="0"/>
              <a:t>tyle </a:t>
            </a:r>
            <a:r>
              <a:rPr lang="en-US" altLang="en-US" b="1" dirty="0"/>
              <a:t>S</a:t>
            </a:r>
            <a:r>
              <a:rPr lang="en-US" altLang="en-US" dirty="0"/>
              <a:t>heets</a:t>
            </a:r>
          </a:p>
          <a:p>
            <a:pPr lvl="1"/>
            <a:r>
              <a:rPr lang="en-US" altLang="en-US" dirty="0"/>
              <a:t>Styles define </a:t>
            </a:r>
            <a:r>
              <a:rPr lang="en-US" altLang="en-US" dirty="0">
                <a:solidFill>
                  <a:schemeClr val="accent6">
                    <a:lumMod val="75000"/>
                  </a:schemeClr>
                </a:solidFill>
              </a:rPr>
              <a:t>how to display </a:t>
            </a:r>
            <a:r>
              <a:rPr lang="en-US" altLang="en-US" dirty="0"/>
              <a:t>HTML elements</a:t>
            </a:r>
          </a:p>
          <a:p>
            <a:pPr lvl="1"/>
            <a:r>
              <a:rPr lang="en-US" altLang="en-US" dirty="0"/>
              <a:t>Styles are normally stored in </a:t>
            </a:r>
            <a:r>
              <a:rPr lang="en-US" altLang="en-US" dirty="0">
                <a:solidFill>
                  <a:schemeClr val="accent6">
                    <a:lumMod val="75000"/>
                  </a:schemeClr>
                </a:solidFill>
              </a:rPr>
              <a:t>Style Sheets</a:t>
            </a:r>
          </a:p>
          <a:p>
            <a:pPr lvl="1"/>
            <a:r>
              <a:rPr lang="en-US" altLang="en-US" dirty="0"/>
              <a:t>Styles were added to HTML 4.0 to </a:t>
            </a:r>
            <a:r>
              <a:rPr lang="en-US" altLang="en-US" dirty="0">
                <a:solidFill>
                  <a:schemeClr val="accent6">
                    <a:lumMod val="75000"/>
                  </a:schemeClr>
                </a:solidFill>
              </a:rPr>
              <a:t>solve a problem</a:t>
            </a:r>
          </a:p>
          <a:p>
            <a:pPr lvl="1"/>
            <a:r>
              <a:rPr lang="en-US" altLang="en-US" dirty="0">
                <a:solidFill>
                  <a:schemeClr val="accent6">
                    <a:lumMod val="75000"/>
                  </a:schemeClr>
                </a:solidFill>
              </a:rPr>
              <a:t>External style sheets </a:t>
            </a:r>
            <a:r>
              <a:rPr lang="en-US" altLang="en-US" dirty="0"/>
              <a:t>can save a lot of work</a:t>
            </a:r>
          </a:p>
          <a:p>
            <a:pPr lvl="1"/>
            <a:r>
              <a:rPr lang="en-US" altLang="en-US" dirty="0"/>
              <a:t>External style sheets are stored in </a:t>
            </a:r>
            <a:r>
              <a:rPr lang="en-US" altLang="en-US" dirty="0">
                <a:solidFill>
                  <a:schemeClr val="accent6">
                    <a:lumMod val="75000"/>
                  </a:schemeClr>
                </a:solidFill>
              </a:rPr>
              <a:t>CSS files</a:t>
            </a:r>
          </a:p>
          <a:p>
            <a:pPr lvl="1"/>
            <a:r>
              <a:rPr lang="en-US" altLang="en-US" dirty="0"/>
              <a:t>Multiple style definitions will </a:t>
            </a:r>
            <a:r>
              <a:rPr lang="en-US" altLang="en-US" dirty="0">
                <a:solidFill>
                  <a:schemeClr val="accent6">
                    <a:lumMod val="75000"/>
                  </a:schemeClr>
                </a:solidFill>
              </a:rPr>
              <a:t>cascade</a:t>
            </a:r>
            <a:r>
              <a:rPr lang="en-US" altLang="en-US" dirty="0"/>
              <a:t> into one</a:t>
            </a:r>
          </a:p>
          <a:p>
            <a:pPr marL="274308" lvl="1" indent="0">
              <a:buNone/>
            </a:pPr>
            <a:r>
              <a:rPr lang="en-US" altLang="en-US" dirty="0"/>
              <a:t>* To create a style sheet, create a file using Notepad (PC)                                                        or Text Edit (Mac), save it as a .</a:t>
            </a:r>
            <a:r>
              <a:rPr lang="en-US" altLang="en-US" dirty="0" err="1"/>
              <a:t>css</a:t>
            </a:r>
            <a:r>
              <a:rPr lang="en-US" altLang="en-US" dirty="0"/>
              <a:t> document and start </a:t>
            </a:r>
          </a:p>
          <a:p>
            <a:pPr marL="274308" lvl="1" indent="0">
              <a:buNone/>
            </a:pPr>
            <a:r>
              <a:rPr lang="en-US" altLang="en-US" dirty="0"/>
              <a:t>writing the CSS code (see right).</a:t>
            </a:r>
          </a:p>
        </p:txBody>
      </p:sp>
      <p:sp>
        <p:nvSpPr>
          <p:cNvPr id="5" name="Text Box 15">
            <a:extLst>
              <a:ext uri="{FF2B5EF4-FFF2-40B4-BE49-F238E27FC236}">
                <a16:creationId xmlns:a16="http://schemas.microsoft.com/office/drawing/2014/main" id="{97D04EC6-4410-469B-B1A5-EF3822AB13EC}"/>
              </a:ext>
            </a:extLst>
          </p:cNvPr>
          <p:cNvSpPr txBox="1">
            <a:spLocks noChangeArrowheads="1"/>
          </p:cNvSpPr>
          <p:nvPr/>
        </p:nvSpPr>
        <p:spPr bwMode="auto">
          <a:xfrm>
            <a:off x="8304217" y="511176"/>
            <a:ext cx="3657600" cy="5432425"/>
          </a:xfrm>
          <a:prstGeom prst="rect">
            <a:avLst/>
          </a:prstGeom>
          <a:noFill/>
          <a:ln w="9525">
            <a:noFill/>
            <a:miter lim="800000"/>
            <a:headEnd/>
            <a:tailEnd/>
          </a:ln>
        </p:spPr>
        <p:txBody>
          <a:bodyPr>
            <a:spAutoFit/>
          </a:bodyPr>
          <a:lstStyle/>
          <a:p>
            <a:pPr defTabSz="914400" fontAlgn="base">
              <a:spcBef>
                <a:spcPct val="50000"/>
              </a:spcBef>
              <a:spcAft>
                <a:spcPct val="0"/>
              </a:spcAft>
              <a:defRPr/>
            </a:pPr>
            <a:r>
              <a:rPr lang="en-US" sz="1600" b="1" dirty="0">
                <a:solidFill>
                  <a:prstClr val="black"/>
                </a:solidFill>
                <a:latin typeface="+mj-lt"/>
                <a:cs typeface="Courier New" pitchFamily="49" charset="0"/>
              </a:rPr>
              <a:t>/* Styles for sitename.com*/ </a:t>
            </a:r>
          </a:p>
          <a:p>
            <a:pPr defTabSz="914400" fontAlgn="base">
              <a:spcBef>
                <a:spcPct val="50000"/>
              </a:spcBef>
              <a:spcAft>
                <a:spcPct val="0"/>
              </a:spcAft>
              <a:defRPr/>
            </a:pPr>
            <a:r>
              <a:rPr lang="en-US" sz="1600" dirty="0">
                <a:solidFill>
                  <a:prstClr val="black"/>
                </a:solidFill>
                <a:latin typeface="+mj-lt"/>
                <a:cs typeface="Courier New" pitchFamily="49" charset="0"/>
              </a:rPr>
              <a:t>body {</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font-</a:t>
            </a:r>
            <a:r>
              <a:rPr lang="en-US" sz="1600" dirty="0" err="1">
                <a:solidFill>
                  <a:prstClr val="black"/>
                </a:solidFill>
                <a:latin typeface="+mj-lt"/>
                <a:cs typeface="Courier New" pitchFamily="49" charset="0"/>
              </a:rPr>
              <a:t>family:Arial</a:t>
            </a:r>
            <a:r>
              <a:rPr lang="en-US" sz="1600" dirty="0">
                <a:solidFill>
                  <a:prstClr val="black"/>
                </a:solidFill>
                <a:latin typeface="+mj-lt"/>
                <a:cs typeface="Courier New" pitchFamily="49" charset="0"/>
              </a:rPr>
              <a:t>; </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background: #000;</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a:t>
            </a:r>
          </a:p>
          <a:p>
            <a:pPr defTabSz="914400" fontAlgn="base">
              <a:spcBef>
                <a:spcPct val="50000"/>
              </a:spcBef>
              <a:spcAft>
                <a:spcPct val="0"/>
              </a:spcAft>
              <a:defRPr/>
            </a:pPr>
            <a:r>
              <a:rPr lang="en-US" sz="1600" dirty="0">
                <a:solidFill>
                  <a:prstClr val="black"/>
                </a:solidFill>
                <a:latin typeface="+mj-lt"/>
                <a:cs typeface="Courier New" pitchFamily="49" charset="0"/>
              </a:rPr>
              <a:t>#container {</a:t>
            </a:r>
            <a:br>
              <a:rPr lang="en-US" sz="1600" dirty="0">
                <a:solidFill>
                  <a:prstClr val="black"/>
                </a:solidFill>
                <a:latin typeface="+mj-lt"/>
                <a:cs typeface="Courier New" pitchFamily="49" charset="0"/>
              </a:rPr>
            </a:br>
            <a:r>
              <a:rPr lang="en-US" sz="1600" dirty="0" err="1">
                <a:solidFill>
                  <a:prstClr val="black"/>
                </a:solidFill>
                <a:latin typeface="+mj-lt"/>
                <a:cs typeface="Courier New" pitchFamily="49" charset="0"/>
              </a:rPr>
              <a:t>text-align:left</a:t>
            </a:r>
            <a:r>
              <a:rPr lang="en-US" sz="1600" dirty="0">
                <a:solidFill>
                  <a:prstClr val="black"/>
                </a:solidFill>
                <a:latin typeface="+mj-lt"/>
                <a:cs typeface="Courier New" pitchFamily="49" charset="0"/>
              </a:rPr>
              <a:t>;</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width:1020px;</a:t>
            </a:r>
          </a:p>
          <a:p>
            <a:pPr defTabSz="914400" fontAlgn="base">
              <a:spcBef>
                <a:spcPct val="50000"/>
              </a:spcBef>
              <a:spcAft>
                <a:spcPct val="0"/>
              </a:spcAft>
              <a:defRPr/>
            </a:pPr>
            <a:r>
              <a:rPr lang="en-US" sz="1600" dirty="0">
                <a:solidFill>
                  <a:prstClr val="black"/>
                </a:solidFill>
                <a:latin typeface="+mj-lt"/>
                <a:cs typeface="Courier New" pitchFamily="49" charset="0"/>
              </a:rPr>
              <a:t>}	</a:t>
            </a:r>
          </a:p>
          <a:p>
            <a:pPr defTabSz="914400" fontAlgn="base">
              <a:spcBef>
                <a:spcPct val="50000"/>
              </a:spcBef>
              <a:spcAft>
                <a:spcPct val="0"/>
              </a:spcAft>
              <a:defRPr/>
            </a:pPr>
            <a:r>
              <a:rPr lang="en-US" sz="1600" dirty="0">
                <a:solidFill>
                  <a:prstClr val="black"/>
                </a:solidFill>
                <a:latin typeface="+mj-lt"/>
                <a:cs typeface="Courier New" pitchFamily="49" charset="0"/>
              </a:rPr>
              <a:t>#header {</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height:232px;</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a:t>
            </a:r>
          </a:p>
          <a:p>
            <a:pPr defTabSz="914400" fontAlgn="base">
              <a:spcBef>
                <a:spcPct val="50000"/>
              </a:spcBef>
              <a:spcAft>
                <a:spcPct val="0"/>
              </a:spcAft>
              <a:defRPr/>
            </a:pPr>
            <a:r>
              <a:rPr lang="en-US" sz="1600" dirty="0">
                <a:solidFill>
                  <a:prstClr val="black"/>
                </a:solidFill>
                <a:latin typeface="+mj-lt"/>
                <a:cs typeface="Courier New" pitchFamily="49" charset="0"/>
              </a:rPr>
              <a:t>#footer {</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width: 100%;</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padding: 0 10px;</a:t>
            </a:r>
            <a:br>
              <a:rPr lang="en-US" sz="1600" dirty="0">
                <a:solidFill>
                  <a:prstClr val="black"/>
                </a:solidFill>
                <a:latin typeface="+mj-lt"/>
                <a:cs typeface="Courier New" pitchFamily="49" charset="0"/>
              </a:rPr>
            </a:br>
            <a:r>
              <a:rPr lang="en-US" sz="1600" dirty="0">
                <a:solidFill>
                  <a:prstClr val="black"/>
                </a:solidFill>
                <a:latin typeface="+mj-lt"/>
                <a:cs typeface="Courier New" pitchFamily="49" charset="0"/>
              </a:rPr>
              <a:t>margin-bottom: 10px;</a:t>
            </a:r>
          </a:p>
          <a:p>
            <a:pPr defTabSz="914400" fontAlgn="base">
              <a:spcBef>
                <a:spcPct val="50000"/>
              </a:spcBef>
              <a:spcAft>
                <a:spcPct val="0"/>
              </a:spcAft>
              <a:defRPr/>
            </a:pPr>
            <a:r>
              <a:rPr lang="en-US" sz="1600" dirty="0">
                <a:solidFill>
                  <a:prstClr val="black"/>
                </a:solidFill>
                <a:latin typeface="+mj-lt"/>
                <a:cs typeface="Courier New" pitchFamily="49" charset="0"/>
              </a:rPr>
              <a:t>}</a:t>
            </a:r>
          </a:p>
          <a:p>
            <a:pPr defTabSz="914400" fontAlgn="base">
              <a:spcBef>
                <a:spcPct val="50000"/>
              </a:spcBef>
              <a:spcAft>
                <a:spcPct val="0"/>
              </a:spcAft>
              <a:defRPr/>
            </a:pPr>
            <a:r>
              <a:rPr lang="en-US" sz="1800" b="1" i="1" dirty="0">
                <a:solidFill>
                  <a:prstClr val="black"/>
                </a:solidFill>
                <a:latin typeface="Times New Roman"/>
              </a:rPr>
              <a:t>And so on….</a:t>
            </a:r>
          </a:p>
        </p:txBody>
      </p:sp>
    </p:spTree>
    <p:extLst>
      <p:ext uri="{BB962C8B-B14F-4D97-AF65-F5344CB8AC3E}">
        <p14:creationId xmlns:p14="http://schemas.microsoft.com/office/powerpoint/2010/main" val="406737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B20D-6FB9-4260-B6C1-E1F23CAEA1EE}"/>
              </a:ext>
            </a:extLst>
          </p:cNvPr>
          <p:cNvSpPr>
            <a:spLocks noGrp="1"/>
          </p:cNvSpPr>
          <p:nvPr>
            <p:ph type="title"/>
          </p:nvPr>
        </p:nvSpPr>
        <p:spPr/>
        <p:txBody>
          <a:bodyPr/>
          <a:lstStyle/>
          <a:p>
            <a:r>
              <a:rPr lang="en-US" dirty="0"/>
              <a:t>Inline CSS - The style Attribute</a:t>
            </a:r>
          </a:p>
        </p:txBody>
      </p:sp>
      <p:sp>
        <p:nvSpPr>
          <p:cNvPr id="3" name="Content Placeholder 2">
            <a:extLst>
              <a:ext uri="{FF2B5EF4-FFF2-40B4-BE49-F238E27FC236}">
                <a16:creationId xmlns:a16="http://schemas.microsoft.com/office/drawing/2014/main" id="{23391EA9-FB52-434C-9DEC-BDCB40171F33}"/>
              </a:ext>
            </a:extLst>
          </p:cNvPr>
          <p:cNvSpPr>
            <a:spLocks noGrp="1"/>
          </p:cNvSpPr>
          <p:nvPr>
            <p:ph idx="1"/>
          </p:nvPr>
        </p:nvSpPr>
        <p:spPr/>
        <p:txBody>
          <a:bodyPr/>
          <a:lstStyle/>
          <a:p>
            <a:pPr marL="0" indent="0">
              <a:buNone/>
            </a:pPr>
            <a:r>
              <a:rPr lang="en-US" dirty="0"/>
              <a:t>You can use </a:t>
            </a:r>
            <a:r>
              <a:rPr lang="en-US" i="1" dirty="0"/>
              <a:t>style</a:t>
            </a:r>
            <a:r>
              <a:rPr lang="en-US" dirty="0"/>
              <a:t> attribute of any HTML element to define style rules. These rules will be applied to that element only. Here is the generic syntax</a:t>
            </a:r>
          </a:p>
          <a:p>
            <a:pPr marL="0" indent="0">
              <a:buNone/>
            </a:pPr>
            <a:r>
              <a:rPr lang="en-US" dirty="0"/>
              <a:t>&lt;element style = "...style rules...."&gt;</a:t>
            </a:r>
          </a:p>
          <a:p>
            <a:pPr marL="0" indent="0">
              <a:buNone/>
            </a:pPr>
            <a:endParaRPr lang="en-US" dirty="0"/>
          </a:p>
        </p:txBody>
      </p:sp>
      <p:sp>
        <p:nvSpPr>
          <p:cNvPr id="4" name="Slide Number Placeholder 3">
            <a:extLst>
              <a:ext uri="{FF2B5EF4-FFF2-40B4-BE49-F238E27FC236}">
                <a16:creationId xmlns:a16="http://schemas.microsoft.com/office/drawing/2014/main" id="{74FCC451-33FB-43FE-8F11-0A0909610C8A}"/>
              </a:ext>
            </a:extLst>
          </p:cNvPr>
          <p:cNvSpPr>
            <a:spLocks noGrp="1"/>
          </p:cNvSpPr>
          <p:nvPr>
            <p:ph type="sldNum" sz="quarter" idx="12"/>
          </p:nvPr>
        </p:nvSpPr>
        <p:spPr/>
        <p:txBody>
          <a:bodyPr/>
          <a:lstStyle/>
          <a:p>
            <a:fld id="{C51EAA63-D034-42AE-91FA-B13B9518C7BE}" type="slidenum">
              <a:rPr lang="en-US" smtClean="0"/>
              <a:pPr/>
              <a:t>30</a:t>
            </a:fld>
            <a:endParaRPr lang="en-US" dirty="0"/>
          </a:p>
        </p:txBody>
      </p:sp>
      <p:pic>
        <p:nvPicPr>
          <p:cNvPr id="7" name="Picture 6">
            <a:extLst>
              <a:ext uri="{FF2B5EF4-FFF2-40B4-BE49-F238E27FC236}">
                <a16:creationId xmlns:a16="http://schemas.microsoft.com/office/drawing/2014/main" id="{ADF9DCDB-FA2D-4C2A-A4D6-C0B65DD39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13" y="3128879"/>
            <a:ext cx="10518398" cy="2197100"/>
          </a:xfrm>
          <a:prstGeom prst="rect">
            <a:avLst/>
          </a:prstGeom>
        </p:spPr>
      </p:pic>
    </p:spTree>
    <p:extLst>
      <p:ext uri="{BB962C8B-B14F-4D97-AF65-F5344CB8AC3E}">
        <p14:creationId xmlns:p14="http://schemas.microsoft.com/office/powerpoint/2010/main" val="246996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BC9C-A2A0-4347-9290-3BF9FD949D00}"/>
              </a:ext>
            </a:extLst>
          </p:cNvPr>
          <p:cNvSpPr>
            <a:spLocks noGrp="1"/>
          </p:cNvSpPr>
          <p:nvPr>
            <p:ph type="title"/>
          </p:nvPr>
        </p:nvSpPr>
        <p:spPr/>
        <p:txBody>
          <a:bodyPr/>
          <a:lstStyle/>
          <a:p>
            <a:r>
              <a:rPr lang="en-US" dirty="0"/>
              <a:t>Inline CSS - The style Attribute</a:t>
            </a:r>
          </a:p>
        </p:txBody>
      </p:sp>
      <p:pic>
        <p:nvPicPr>
          <p:cNvPr id="6" name="Content Placeholder 5">
            <a:extLst>
              <a:ext uri="{FF2B5EF4-FFF2-40B4-BE49-F238E27FC236}">
                <a16:creationId xmlns:a16="http://schemas.microsoft.com/office/drawing/2014/main" id="{461E10A1-8B05-41F7-863B-A10CB6F72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62209"/>
            <a:ext cx="7745908" cy="2455402"/>
          </a:xfrm>
        </p:spPr>
      </p:pic>
      <p:sp>
        <p:nvSpPr>
          <p:cNvPr id="4" name="Slide Number Placeholder 3">
            <a:extLst>
              <a:ext uri="{FF2B5EF4-FFF2-40B4-BE49-F238E27FC236}">
                <a16:creationId xmlns:a16="http://schemas.microsoft.com/office/drawing/2014/main" id="{503BDDAC-3B54-4841-AF34-4B6E6BAB7995}"/>
              </a:ext>
            </a:extLst>
          </p:cNvPr>
          <p:cNvSpPr>
            <a:spLocks noGrp="1"/>
          </p:cNvSpPr>
          <p:nvPr>
            <p:ph type="sldNum" sz="quarter" idx="12"/>
          </p:nvPr>
        </p:nvSpPr>
        <p:spPr/>
        <p:txBody>
          <a:bodyPr/>
          <a:lstStyle/>
          <a:p>
            <a:fld id="{C51EAA63-D034-42AE-91FA-B13B9518C7BE}" type="slidenum">
              <a:rPr lang="en-US" smtClean="0"/>
              <a:pPr/>
              <a:t>31</a:t>
            </a:fld>
            <a:endParaRPr lang="en-US" dirty="0"/>
          </a:p>
        </p:txBody>
      </p:sp>
      <p:pic>
        <p:nvPicPr>
          <p:cNvPr id="8" name="Picture 7">
            <a:extLst>
              <a:ext uri="{FF2B5EF4-FFF2-40B4-BE49-F238E27FC236}">
                <a16:creationId xmlns:a16="http://schemas.microsoft.com/office/drawing/2014/main" id="{CD71D51F-C4DB-444F-9DE2-84E673441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4534292"/>
            <a:ext cx="4239217" cy="771633"/>
          </a:xfrm>
          <a:prstGeom prst="rect">
            <a:avLst/>
          </a:prstGeom>
        </p:spPr>
      </p:pic>
      <p:sp>
        <p:nvSpPr>
          <p:cNvPr id="9" name="TextBox 8">
            <a:extLst>
              <a:ext uri="{FF2B5EF4-FFF2-40B4-BE49-F238E27FC236}">
                <a16:creationId xmlns:a16="http://schemas.microsoft.com/office/drawing/2014/main" id="{2AFC3E2E-EF10-49BC-AA66-CF54D886AF16}"/>
              </a:ext>
            </a:extLst>
          </p:cNvPr>
          <p:cNvSpPr txBox="1"/>
          <p:nvPr/>
        </p:nvSpPr>
        <p:spPr>
          <a:xfrm>
            <a:off x="531818" y="3961660"/>
            <a:ext cx="914400" cy="914400"/>
          </a:xfrm>
          <a:prstGeom prst="rect">
            <a:avLst/>
          </a:prstGeom>
          <a:noFill/>
        </p:spPr>
        <p:txBody>
          <a:bodyPr wrap="none" lIns="0" tIns="0" rIns="0" bIns="0" rtlCol="0">
            <a:noAutofit/>
          </a:bodyPr>
          <a:lstStyle/>
          <a:p>
            <a:pPr>
              <a:lnSpc>
                <a:spcPct val="90000"/>
              </a:lnSpc>
            </a:pPr>
            <a:r>
              <a:rPr lang="en-US" sz="4000" b="1" dirty="0"/>
              <a:t>Output</a:t>
            </a:r>
            <a:endParaRPr lang="en-US" b="1" dirty="0"/>
          </a:p>
        </p:txBody>
      </p:sp>
    </p:spTree>
    <p:extLst>
      <p:ext uri="{BB962C8B-B14F-4D97-AF65-F5344CB8AC3E}">
        <p14:creationId xmlns:p14="http://schemas.microsoft.com/office/powerpoint/2010/main" val="245925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DA2F-302D-40C2-B76E-D7D5F1D98D9B}"/>
              </a:ext>
            </a:extLst>
          </p:cNvPr>
          <p:cNvSpPr>
            <a:spLocks noGrp="1"/>
          </p:cNvSpPr>
          <p:nvPr>
            <p:ph type="title"/>
          </p:nvPr>
        </p:nvSpPr>
        <p:spPr>
          <a:xfrm>
            <a:off x="531157" y="-115822"/>
            <a:ext cx="11125199" cy="889000"/>
          </a:xfrm>
        </p:spPr>
        <p:txBody>
          <a:bodyPr/>
          <a:lstStyle/>
          <a:p>
            <a:r>
              <a:rPr lang="en-US" dirty="0"/>
              <a:t>External CSS - The &lt;link&gt; Element</a:t>
            </a:r>
          </a:p>
        </p:txBody>
      </p:sp>
      <p:sp>
        <p:nvSpPr>
          <p:cNvPr id="3" name="Content Placeholder 2">
            <a:extLst>
              <a:ext uri="{FF2B5EF4-FFF2-40B4-BE49-F238E27FC236}">
                <a16:creationId xmlns:a16="http://schemas.microsoft.com/office/drawing/2014/main" id="{EF2CBDA5-8219-4624-A93D-0BCFF45860EB}"/>
              </a:ext>
            </a:extLst>
          </p:cNvPr>
          <p:cNvSpPr>
            <a:spLocks noGrp="1"/>
          </p:cNvSpPr>
          <p:nvPr>
            <p:ph idx="1"/>
          </p:nvPr>
        </p:nvSpPr>
        <p:spPr>
          <a:xfrm>
            <a:off x="529834" y="978569"/>
            <a:ext cx="11126522" cy="4419600"/>
          </a:xfrm>
        </p:spPr>
        <p:txBody>
          <a:bodyPr/>
          <a:lstStyle/>
          <a:p>
            <a:r>
              <a:rPr lang="en-US" dirty="0"/>
              <a:t>The &lt;link&gt; element can be used to include an external stylesheet file in HTML document.</a:t>
            </a:r>
          </a:p>
          <a:p>
            <a:r>
              <a:rPr lang="en-US" dirty="0"/>
              <a:t>An external style sheet is a separate file with .</a:t>
            </a:r>
            <a:r>
              <a:rPr lang="en-US" dirty="0" err="1"/>
              <a:t>css</a:t>
            </a:r>
            <a:r>
              <a:rPr lang="en-US" dirty="0"/>
              <a:t> extension. One can define all the Style rules within this file and then can include this file in any HTML document using &lt;link&gt; element</a:t>
            </a:r>
          </a:p>
          <a:p>
            <a:pPr marL="0" indent="0">
              <a:buNone/>
            </a:pPr>
            <a:r>
              <a:rPr lang="en-US" dirty="0"/>
              <a:t>Syntax is</a:t>
            </a:r>
          </a:p>
          <a:p>
            <a:pPr marL="0" indent="0">
              <a:buNone/>
            </a:pPr>
            <a:endParaRPr lang="en-US" dirty="0"/>
          </a:p>
          <a:p>
            <a:pPr marL="0" indent="0">
              <a:buNone/>
            </a:pPr>
            <a:r>
              <a:rPr lang="en-US" dirty="0"/>
              <a:t>&lt;head&gt;</a:t>
            </a:r>
          </a:p>
          <a:p>
            <a:pPr marL="0" indent="0">
              <a:buNone/>
            </a:pPr>
            <a:r>
              <a:rPr lang="en-US" dirty="0"/>
              <a:t>   &lt;link type = "text/</a:t>
            </a:r>
            <a:r>
              <a:rPr lang="en-US" dirty="0" err="1"/>
              <a:t>css</a:t>
            </a:r>
            <a:r>
              <a:rPr lang="en-US" dirty="0"/>
              <a:t>" </a:t>
            </a:r>
            <a:r>
              <a:rPr lang="en-US" dirty="0" err="1"/>
              <a:t>href</a:t>
            </a:r>
            <a:r>
              <a:rPr lang="en-US" dirty="0"/>
              <a:t> = "..." /&gt;</a:t>
            </a:r>
          </a:p>
          <a:p>
            <a:pPr marL="0" indent="0">
              <a:buNone/>
            </a:pPr>
            <a:r>
              <a:rPr lang="en-US" dirty="0"/>
              <a:t>&lt;/head&gt;</a:t>
            </a:r>
          </a:p>
        </p:txBody>
      </p:sp>
      <p:sp>
        <p:nvSpPr>
          <p:cNvPr id="4" name="Slide Number Placeholder 3">
            <a:extLst>
              <a:ext uri="{FF2B5EF4-FFF2-40B4-BE49-F238E27FC236}">
                <a16:creationId xmlns:a16="http://schemas.microsoft.com/office/drawing/2014/main" id="{F997DA29-B3E2-4D94-A873-2AB0FC933FE8}"/>
              </a:ext>
            </a:extLst>
          </p:cNvPr>
          <p:cNvSpPr>
            <a:spLocks noGrp="1"/>
          </p:cNvSpPr>
          <p:nvPr>
            <p:ph type="sldNum" sz="quarter" idx="12"/>
          </p:nvPr>
        </p:nvSpPr>
        <p:spPr/>
        <p:txBody>
          <a:bodyPr/>
          <a:lstStyle/>
          <a:p>
            <a:fld id="{C51EAA63-D034-42AE-91FA-B13B9518C7BE}" type="slidenum">
              <a:rPr lang="en-US" smtClean="0"/>
              <a:pPr/>
              <a:t>32</a:t>
            </a:fld>
            <a:endParaRPr lang="en-US" dirty="0"/>
          </a:p>
        </p:txBody>
      </p:sp>
    </p:spTree>
    <p:extLst>
      <p:ext uri="{BB962C8B-B14F-4D97-AF65-F5344CB8AC3E}">
        <p14:creationId xmlns:p14="http://schemas.microsoft.com/office/powerpoint/2010/main" val="305388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6CC3-565C-413D-B5CD-BAD73F55032A}"/>
              </a:ext>
            </a:extLst>
          </p:cNvPr>
          <p:cNvSpPr>
            <a:spLocks noGrp="1"/>
          </p:cNvSpPr>
          <p:nvPr>
            <p:ph type="title"/>
          </p:nvPr>
        </p:nvSpPr>
        <p:spPr>
          <a:xfrm>
            <a:off x="531157" y="-115822"/>
            <a:ext cx="11125199" cy="889000"/>
          </a:xfrm>
        </p:spPr>
        <p:txBody>
          <a:bodyPr/>
          <a:lstStyle/>
          <a:p>
            <a:r>
              <a:rPr lang="en-US" dirty="0"/>
              <a:t>External CSS - The &lt;link&gt; Element (Attribute)</a:t>
            </a:r>
          </a:p>
        </p:txBody>
      </p:sp>
      <p:pic>
        <p:nvPicPr>
          <p:cNvPr id="6" name="Content Placeholder 5">
            <a:extLst>
              <a:ext uri="{FF2B5EF4-FFF2-40B4-BE49-F238E27FC236}">
                <a16:creationId xmlns:a16="http://schemas.microsoft.com/office/drawing/2014/main" id="{A3250DB3-FFB3-4AB9-AD36-D0B91B6BF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908" y="917492"/>
            <a:ext cx="5584892" cy="5419140"/>
          </a:xfrm>
        </p:spPr>
      </p:pic>
      <p:sp>
        <p:nvSpPr>
          <p:cNvPr id="4" name="Slide Number Placeholder 3">
            <a:extLst>
              <a:ext uri="{FF2B5EF4-FFF2-40B4-BE49-F238E27FC236}">
                <a16:creationId xmlns:a16="http://schemas.microsoft.com/office/drawing/2014/main" id="{835EA109-E874-40C2-8B50-FE36C3A89201}"/>
              </a:ext>
            </a:extLst>
          </p:cNvPr>
          <p:cNvSpPr>
            <a:spLocks noGrp="1"/>
          </p:cNvSpPr>
          <p:nvPr>
            <p:ph type="sldNum" sz="quarter" idx="12"/>
          </p:nvPr>
        </p:nvSpPr>
        <p:spPr/>
        <p:txBody>
          <a:bodyPr/>
          <a:lstStyle/>
          <a:p>
            <a:fld id="{C51EAA63-D034-42AE-91FA-B13B9518C7BE}" type="slidenum">
              <a:rPr lang="en-US" smtClean="0"/>
              <a:pPr/>
              <a:t>33</a:t>
            </a:fld>
            <a:endParaRPr lang="en-US" dirty="0"/>
          </a:p>
        </p:txBody>
      </p:sp>
    </p:spTree>
    <p:extLst>
      <p:ext uri="{BB962C8B-B14F-4D97-AF65-F5344CB8AC3E}">
        <p14:creationId xmlns:p14="http://schemas.microsoft.com/office/powerpoint/2010/main" val="41882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0EC0-1515-4428-8BEB-1062F657AE04}"/>
              </a:ext>
            </a:extLst>
          </p:cNvPr>
          <p:cNvSpPr>
            <a:spLocks noGrp="1"/>
          </p:cNvSpPr>
          <p:nvPr>
            <p:ph type="title"/>
          </p:nvPr>
        </p:nvSpPr>
        <p:spPr>
          <a:xfrm>
            <a:off x="532480" y="-235283"/>
            <a:ext cx="11125199" cy="889000"/>
          </a:xfrm>
        </p:spPr>
        <p:txBody>
          <a:bodyPr/>
          <a:lstStyle/>
          <a:p>
            <a:r>
              <a:rPr lang="en-US" dirty="0"/>
              <a:t>Imported CSS - @import Rule</a:t>
            </a:r>
          </a:p>
        </p:txBody>
      </p:sp>
      <p:sp>
        <p:nvSpPr>
          <p:cNvPr id="3" name="Content Placeholder 2">
            <a:extLst>
              <a:ext uri="{FF2B5EF4-FFF2-40B4-BE49-F238E27FC236}">
                <a16:creationId xmlns:a16="http://schemas.microsoft.com/office/drawing/2014/main" id="{EDBE93BF-2EFC-4372-B632-7628D36EDB89}"/>
              </a:ext>
            </a:extLst>
          </p:cNvPr>
          <p:cNvSpPr>
            <a:spLocks noGrp="1"/>
          </p:cNvSpPr>
          <p:nvPr>
            <p:ph idx="1"/>
          </p:nvPr>
        </p:nvSpPr>
        <p:spPr>
          <a:xfrm>
            <a:off x="531157" y="882317"/>
            <a:ext cx="11126522" cy="4419600"/>
          </a:xfrm>
        </p:spPr>
        <p:txBody>
          <a:bodyPr/>
          <a:lstStyle/>
          <a:p>
            <a:pPr marL="0" indent="0">
              <a:buNone/>
            </a:pPr>
            <a:r>
              <a:rPr lang="en-US" dirty="0"/>
              <a:t>@import is used to import an external stylesheet in a manner similar to the &lt;link&gt; element. Here is the generic syntax of @import rule.</a:t>
            </a:r>
          </a:p>
          <a:p>
            <a:pPr marL="0" indent="0">
              <a:buNone/>
            </a:pPr>
            <a:r>
              <a:rPr lang="en-US" i="1" dirty="0"/>
              <a:t>&lt;head&gt;</a:t>
            </a:r>
          </a:p>
          <a:p>
            <a:pPr marL="0" indent="0">
              <a:buNone/>
            </a:pPr>
            <a:r>
              <a:rPr lang="en-US" i="1" dirty="0"/>
              <a:t>   &lt;@import "URL";</a:t>
            </a:r>
          </a:p>
          <a:p>
            <a:pPr marL="0" indent="0">
              <a:buNone/>
            </a:pPr>
            <a:r>
              <a:rPr lang="en-US" i="1" dirty="0"/>
              <a:t>&lt;/head&gt;</a:t>
            </a:r>
          </a:p>
          <a:p>
            <a:pPr marL="0" indent="0">
              <a:buNone/>
            </a:pPr>
            <a:endParaRPr lang="en-US" dirty="0"/>
          </a:p>
          <a:p>
            <a:pPr marL="0" indent="0">
              <a:buNone/>
            </a:pPr>
            <a:r>
              <a:rPr lang="en-US" dirty="0"/>
              <a:t>Here URL is the URL of the style sheet file having style rules. You can use another syntax as well</a:t>
            </a:r>
          </a:p>
          <a:p>
            <a:pPr marL="0" indent="0">
              <a:buNone/>
            </a:pPr>
            <a:r>
              <a:rPr lang="en-US" i="1" dirty="0"/>
              <a:t>&lt;head&gt;</a:t>
            </a:r>
          </a:p>
          <a:p>
            <a:pPr marL="0" indent="0">
              <a:buNone/>
            </a:pPr>
            <a:r>
              <a:rPr lang="en-US" i="1" dirty="0"/>
              <a:t>   &lt;@import </a:t>
            </a:r>
            <a:r>
              <a:rPr lang="en-US" i="1" dirty="0" err="1"/>
              <a:t>url</a:t>
            </a:r>
            <a:r>
              <a:rPr lang="en-US" i="1" dirty="0"/>
              <a:t>("URL");</a:t>
            </a:r>
          </a:p>
          <a:p>
            <a:pPr marL="0" indent="0">
              <a:buNone/>
            </a:pPr>
            <a:r>
              <a:rPr lang="en-US" i="1" dirty="0"/>
              <a:t>&lt;/head&gt;</a:t>
            </a:r>
          </a:p>
        </p:txBody>
      </p:sp>
      <p:sp>
        <p:nvSpPr>
          <p:cNvPr id="4" name="Slide Number Placeholder 3">
            <a:extLst>
              <a:ext uri="{FF2B5EF4-FFF2-40B4-BE49-F238E27FC236}">
                <a16:creationId xmlns:a16="http://schemas.microsoft.com/office/drawing/2014/main" id="{7885803E-E5C3-4707-B695-7816B80999D9}"/>
              </a:ext>
            </a:extLst>
          </p:cNvPr>
          <p:cNvSpPr>
            <a:spLocks noGrp="1"/>
          </p:cNvSpPr>
          <p:nvPr>
            <p:ph type="sldNum" sz="quarter" idx="12"/>
          </p:nvPr>
        </p:nvSpPr>
        <p:spPr/>
        <p:txBody>
          <a:bodyPr/>
          <a:lstStyle/>
          <a:p>
            <a:fld id="{C51EAA63-D034-42AE-91FA-B13B9518C7BE}" type="slidenum">
              <a:rPr lang="en-US" smtClean="0"/>
              <a:pPr/>
              <a:t>34</a:t>
            </a:fld>
            <a:endParaRPr lang="en-US" dirty="0"/>
          </a:p>
        </p:txBody>
      </p:sp>
    </p:spTree>
    <p:extLst>
      <p:ext uri="{BB962C8B-B14F-4D97-AF65-F5344CB8AC3E}">
        <p14:creationId xmlns:p14="http://schemas.microsoft.com/office/powerpoint/2010/main" val="233339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22D0-333C-4DB8-A23D-41E1017BF2D3}"/>
              </a:ext>
            </a:extLst>
          </p:cNvPr>
          <p:cNvSpPr>
            <a:spLocks noGrp="1"/>
          </p:cNvSpPr>
          <p:nvPr>
            <p:ph type="title"/>
          </p:nvPr>
        </p:nvSpPr>
        <p:spPr/>
        <p:txBody>
          <a:bodyPr/>
          <a:lstStyle/>
          <a:p>
            <a:r>
              <a:rPr lang="en-US" dirty="0"/>
              <a:t>CSS Overriding Rules</a:t>
            </a:r>
          </a:p>
        </p:txBody>
      </p:sp>
      <p:sp>
        <p:nvSpPr>
          <p:cNvPr id="3" name="Content Placeholder 2">
            <a:extLst>
              <a:ext uri="{FF2B5EF4-FFF2-40B4-BE49-F238E27FC236}">
                <a16:creationId xmlns:a16="http://schemas.microsoft.com/office/drawing/2014/main" id="{12CF98D9-B7AE-42DC-AAC1-A08B89362E64}"/>
              </a:ext>
            </a:extLst>
          </p:cNvPr>
          <p:cNvSpPr>
            <a:spLocks noGrp="1"/>
          </p:cNvSpPr>
          <p:nvPr>
            <p:ph idx="1"/>
          </p:nvPr>
        </p:nvSpPr>
        <p:spPr/>
        <p:txBody>
          <a:bodyPr/>
          <a:lstStyle/>
          <a:p>
            <a:r>
              <a:rPr lang="en-US" dirty="0"/>
              <a:t>Any inline style sheet takes highest priority. So, it will override any rule defined in &lt;style&gt;...&lt;/style&gt; tags or rules defined in any external style sheet file.</a:t>
            </a:r>
          </a:p>
          <a:p>
            <a:r>
              <a:rPr lang="en-US" dirty="0"/>
              <a:t>Any rule defined in &lt;style&gt;...&lt;/style&gt; tags will override rules defined in any external style sheet file.</a:t>
            </a:r>
          </a:p>
          <a:p>
            <a:r>
              <a:rPr lang="en-US" dirty="0"/>
              <a:t>Any rule defined in external style sheet file takes lowest priority, and rules defined in this file will be applied only when above two rules are not applicable</a:t>
            </a:r>
          </a:p>
        </p:txBody>
      </p:sp>
      <p:sp>
        <p:nvSpPr>
          <p:cNvPr id="4" name="Slide Number Placeholder 3">
            <a:extLst>
              <a:ext uri="{FF2B5EF4-FFF2-40B4-BE49-F238E27FC236}">
                <a16:creationId xmlns:a16="http://schemas.microsoft.com/office/drawing/2014/main" id="{1E51A28E-FD45-48EC-9B8C-4AAAE7E0F30D}"/>
              </a:ext>
            </a:extLst>
          </p:cNvPr>
          <p:cNvSpPr>
            <a:spLocks noGrp="1"/>
          </p:cNvSpPr>
          <p:nvPr>
            <p:ph type="sldNum" sz="quarter" idx="12"/>
          </p:nvPr>
        </p:nvSpPr>
        <p:spPr/>
        <p:txBody>
          <a:bodyPr/>
          <a:lstStyle/>
          <a:p>
            <a:fld id="{C51EAA63-D034-42AE-91FA-B13B9518C7BE}" type="slidenum">
              <a:rPr lang="en-US" smtClean="0"/>
              <a:pPr/>
              <a:t>35</a:t>
            </a:fld>
            <a:endParaRPr lang="en-US" dirty="0"/>
          </a:p>
        </p:txBody>
      </p:sp>
    </p:spTree>
    <p:extLst>
      <p:ext uri="{BB962C8B-B14F-4D97-AF65-F5344CB8AC3E}">
        <p14:creationId xmlns:p14="http://schemas.microsoft.com/office/powerpoint/2010/main" val="391395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30BCA2D-09DE-40F5-B1FE-817222655BE3}"/>
              </a:ext>
            </a:extLst>
          </p:cNvPr>
          <p:cNvSpPr>
            <a:spLocks noGrp="1" noChangeArrowheads="1"/>
          </p:cNvSpPr>
          <p:nvPr>
            <p:ph type="title"/>
          </p:nvPr>
        </p:nvSpPr>
        <p:spPr>
          <a:xfrm>
            <a:off x="764041" y="509587"/>
            <a:ext cx="8077200" cy="536575"/>
          </a:xfrm>
        </p:spPr>
        <p:txBody>
          <a:bodyPr/>
          <a:lstStyle/>
          <a:p>
            <a:pPr algn="l" eaLnBrk="1" hangingPunct="1"/>
            <a:r>
              <a:rPr lang="en-US" altLang="en-US" dirty="0"/>
              <a:t>Comments in CSS</a:t>
            </a:r>
          </a:p>
        </p:txBody>
      </p:sp>
      <p:sp>
        <p:nvSpPr>
          <p:cNvPr id="28675" name="Text Box 5">
            <a:extLst>
              <a:ext uri="{FF2B5EF4-FFF2-40B4-BE49-F238E27FC236}">
                <a16:creationId xmlns:a16="http://schemas.microsoft.com/office/drawing/2014/main" id="{CFE3D5F5-BCC7-4774-92E5-D4550A7225C6}"/>
              </a:ext>
            </a:extLst>
          </p:cNvPr>
          <p:cNvSpPr txBox="1">
            <a:spLocks noChangeArrowheads="1"/>
          </p:cNvSpPr>
          <p:nvPr/>
        </p:nvSpPr>
        <p:spPr bwMode="auto">
          <a:xfrm>
            <a:off x="1591355" y="1251857"/>
            <a:ext cx="78486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292100" indent="-2921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10000"/>
              </a:lnSpc>
              <a:spcBef>
                <a:spcPct val="20000"/>
              </a:spcBef>
              <a:buFontTx/>
              <a:buChar char="•"/>
            </a:pPr>
            <a:r>
              <a:rPr lang="en-US" altLang="en-US" sz="3000" dirty="0"/>
              <a:t>Explain the purpose of the coding</a:t>
            </a:r>
          </a:p>
          <a:p>
            <a:pPr eaLnBrk="1" hangingPunct="1">
              <a:lnSpc>
                <a:spcPct val="110000"/>
              </a:lnSpc>
              <a:spcBef>
                <a:spcPct val="20000"/>
              </a:spcBef>
              <a:buFontTx/>
              <a:buChar char="•"/>
            </a:pPr>
            <a:r>
              <a:rPr lang="en-US" altLang="en-US" sz="3000" dirty="0"/>
              <a:t>Help others read and understand the code</a:t>
            </a:r>
          </a:p>
          <a:p>
            <a:pPr eaLnBrk="1" hangingPunct="1">
              <a:lnSpc>
                <a:spcPct val="110000"/>
              </a:lnSpc>
              <a:spcBef>
                <a:spcPct val="20000"/>
              </a:spcBef>
              <a:buFontTx/>
              <a:buChar char="•"/>
            </a:pPr>
            <a:r>
              <a:rPr lang="en-US" altLang="en-US" sz="3000" dirty="0"/>
              <a:t>Serve as a reminder to you for what it all means</a:t>
            </a:r>
          </a:p>
          <a:p>
            <a:pPr eaLnBrk="1" hangingPunct="1">
              <a:lnSpc>
                <a:spcPct val="110000"/>
              </a:lnSpc>
              <a:spcBef>
                <a:spcPct val="20000"/>
              </a:spcBef>
              <a:buFontTx/>
              <a:buChar char="•"/>
            </a:pPr>
            <a:r>
              <a:rPr lang="en-US" altLang="en-US" sz="3000" dirty="0"/>
              <a:t>Starts with /*and  ends with*/  </a:t>
            </a:r>
          </a:p>
        </p:txBody>
      </p:sp>
      <p:sp>
        <p:nvSpPr>
          <p:cNvPr id="28676" name="Text Box 5">
            <a:extLst>
              <a:ext uri="{FF2B5EF4-FFF2-40B4-BE49-F238E27FC236}">
                <a16:creationId xmlns:a16="http://schemas.microsoft.com/office/drawing/2014/main" id="{70761B40-EFB5-472E-AE50-BF587B5DD90B}"/>
              </a:ext>
            </a:extLst>
          </p:cNvPr>
          <p:cNvSpPr txBox="1">
            <a:spLocks noChangeArrowheads="1"/>
          </p:cNvSpPr>
          <p:nvPr/>
        </p:nvSpPr>
        <p:spPr bwMode="auto">
          <a:xfrm>
            <a:off x="1297441" y="4325258"/>
            <a:ext cx="7543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r>
              <a:rPr lang="en-US" altLang="en-US" dirty="0">
                <a:latin typeface="Courier New" panose="02070309020205020404" pitchFamily="49" charset="0"/>
                <a:cs typeface="Courier New" panose="02070309020205020404" pitchFamily="49" charset="0"/>
              </a:rPr>
              <a:t>p {</a:t>
            </a:r>
            <a:r>
              <a:rPr lang="en-US" altLang="en-US" dirty="0">
                <a:solidFill>
                  <a:srgbClr val="990000"/>
                </a:solidFill>
                <a:latin typeface="Courier New" panose="02070309020205020404" pitchFamily="49" charset="0"/>
                <a:cs typeface="Courier New" panose="02070309020205020404" pitchFamily="49" charset="0"/>
              </a:rPr>
              <a:t>color: #ff0000;} </a:t>
            </a:r>
            <a:r>
              <a:rPr lang="en-US" altLang="en-US" dirty="0">
                <a:latin typeface="Courier New" panose="02070309020205020404" pitchFamily="49" charset="0"/>
                <a:cs typeface="Courier New" panose="02070309020205020404" pitchFamily="49" charset="0"/>
              </a:rPr>
              <a:t>/*Company Branding*/</a:t>
            </a:r>
          </a:p>
        </p:txBody>
      </p:sp>
    </p:spTree>
    <p:custDataLst>
      <p:tags r:id="rId1"/>
    </p:custDataLst>
    <p:extLst>
      <p:ext uri="{BB962C8B-B14F-4D97-AF65-F5344CB8AC3E}">
        <p14:creationId xmlns:p14="http://schemas.microsoft.com/office/powerpoint/2010/main" val="328976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3F2307-8E5B-42F4-A4C8-C4642EEDCA67}"/>
              </a:ext>
            </a:extLst>
          </p:cNvPr>
          <p:cNvSpPr>
            <a:spLocks noGrp="1"/>
          </p:cNvSpPr>
          <p:nvPr>
            <p:ph type="title"/>
          </p:nvPr>
        </p:nvSpPr>
        <p:spPr>
          <a:xfrm>
            <a:off x="628071" y="2556043"/>
            <a:ext cx="11125199" cy="889000"/>
          </a:xfrm>
        </p:spPr>
        <p:txBody>
          <a:bodyPr/>
          <a:lstStyle/>
          <a:p>
            <a:r>
              <a:rPr lang="en-US" sz="5400" dirty="0"/>
              <a:t>Measurement Units</a:t>
            </a:r>
          </a:p>
        </p:txBody>
      </p:sp>
      <p:sp>
        <p:nvSpPr>
          <p:cNvPr id="4" name="Slide Number Placeholder 3">
            <a:extLst>
              <a:ext uri="{FF2B5EF4-FFF2-40B4-BE49-F238E27FC236}">
                <a16:creationId xmlns:a16="http://schemas.microsoft.com/office/drawing/2014/main" id="{FC792372-AF1C-4AF6-B588-585EEC894CE9}"/>
              </a:ext>
            </a:extLst>
          </p:cNvPr>
          <p:cNvSpPr>
            <a:spLocks noGrp="1"/>
          </p:cNvSpPr>
          <p:nvPr>
            <p:ph type="sldNum" sz="quarter" idx="12"/>
          </p:nvPr>
        </p:nvSpPr>
        <p:spPr/>
        <p:txBody>
          <a:bodyPr/>
          <a:lstStyle/>
          <a:p>
            <a:fld id="{C51EAA63-D034-42AE-91FA-B13B9518C7BE}" type="slidenum">
              <a:rPr lang="en-US" smtClean="0"/>
              <a:pPr/>
              <a:t>37</a:t>
            </a:fld>
            <a:endParaRPr lang="en-US" dirty="0"/>
          </a:p>
        </p:txBody>
      </p:sp>
    </p:spTree>
    <p:extLst>
      <p:ext uri="{BB962C8B-B14F-4D97-AF65-F5344CB8AC3E}">
        <p14:creationId xmlns:p14="http://schemas.microsoft.com/office/powerpoint/2010/main" val="322023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095E-73EE-4DDB-8126-AC1EAB81DBF0}"/>
              </a:ext>
            </a:extLst>
          </p:cNvPr>
          <p:cNvSpPr>
            <a:spLocks noGrp="1"/>
          </p:cNvSpPr>
          <p:nvPr>
            <p:ph type="title"/>
          </p:nvPr>
        </p:nvSpPr>
        <p:spPr>
          <a:xfrm>
            <a:off x="366946" y="424931"/>
            <a:ext cx="11125199" cy="889000"/>
          </a:xfrm>
        </p:spPr>
        <p:txBody>
          <a:bodyPr/>
          <a:lstStyle/>
          <a:p>
            <a:r>
              <a:rPr lang="en-US" dirty="0"/>
              <a:t>Measurement Units</a:t>
            </a:r>
          </a:p>
        </p:txBody>
      </p:sp>
      <p:sp>
        <p:nvSpPr>
          <p:cNvPr id="3" name="Content Placeholder 2">
            <a:extLst>
              <a:ext uri="{FF2B5EF4-FFF2-40B4-BE49-F238E27FC236}">
                <a16:creationId xmlns:a16="http://schemas.microsoft.com/office/drawing/2014/main" id="{DEC51B08-3FF3-4F45-9EA3-5997FC5AD4BC}"/>
              </a:ext>
            </a:extLst>
          </p:cNvPr>
          <p:cNvSpPr>
            <a:spLocks noGrp="1"/>
          </p:cNvSpPr>
          <p:nvPr>
            <p:ph idx="1"/>
          </p:nvPr>
        </p:nvSpPr>
        <p:spPr>
          <a:xfrm>
            <a:off x="366946" y="1725289"/>
            <a:ext cx="11453619" cy="4419600"/>
          </a:xfrm>
        </p:spPr>
        <p:txBody>
          <a:bodyPr/>
          <a:lstStyle/>
          <a:p>
            <a:pPr marL="0" indent="0">
              <a:buNone/>
            </a:pPr>
            <a:r>
              <a:rPr lang="en-US" dirty="0"/>
              <a:t>CSS supports a number of measurements including absolute units such as inches, centimeters, points, and so on, as well as relative measures such as percentages and </a:t>
            </a:r>
            <a:r>
              <a:rPr lang="en-US" dirty="0" err="1"/>
              <a:t>em</a:t>
            </a:r>
            <a:r>
              <a:rPr lang="en-US" dirty="0"/>
              <a:t> units. You need these values while specifying various measurements in your Style rules </a:t>
            </a:r>
            <a:r>
              <a:rPr lang="en-US" dirty="0" err="1"/>
              <a:t>e.g</a:t>
            </a:r>
            <a:r>
              <a:rPr lang="en-US" dirty="0"/>
              <a:t> border = "1px solid red"</a:t>
            </a:r>
          </a:p>
        </p:txBody>
      </p:sp>
      <p:sp>
        <p:nvSpPr>
          <p:cNvPr id="4" name="Slide Number Placeholder 3">
            <a:extLst>
              <a:ext uri="{FF2B5EF4-FFF2-40B4-BE49-F238E27FC236}">
                <a16:creationId xmlns:a16="http://schemas.microsoft.com/office/drawing/2014/main" id="{E5AFFFFF-D63D-484B-B1B4-3D61B5BF4E27}"/>
              </a:ext>
            </a:extLst>
          </p:cNvPr>
          <p:cNvSpPr>
            <a:spLocks noGrp="1"/>
          </p:cNvSpPr>
          <p:nvPr>
            <p:ph type="sldNum" sz="quarter" idx="12"/>
          </p:nvPr>
        </p:nvSpPr>
        <p:spPr/>
        <p:txBody>
          <a:bodyPr/>
          <a:lstStyle/>
          <a:p>
            <a:fld id="{C51EAA63-D034-42AE-91FA-B13B9518C7BE}" type="slidenum">
              <a:rPr lang="en-US" smtClean="0"/>
              <a:pPr/>
              <a:t>38</a:t>
            </a:fld>
            <a:endParaRPr lang="en-US" dirty="0"/>
          </a:p>
        </p:txBody>
      </p:sp>
    </p:spTree>
    <p:extLst>
      <p:ext uri="{BB962C8B-B14F-4D97-AF65-F5344CB8AC3E}">
        <p14:creationId xmlns:p14="http://schemas.microsoft.com/office/powerpoint/2010/main" val="150897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5328-4D32-418B-8D3F-EEAE52FC4723}"/>
              </a:ext>
            </a:extLst>
          </p:cNvPr>
          <p:cNvSpPr>
            <a:spLocks noGrp="1"/>
          </p:cNvSpPr>
          <p:nvPr>
            <p:ph type="title"/>
          </p:nvPr>
        </p:nvSpPr>
        <p:spPr>
          <a:xfrm>
            <a:off x="531157" y="-179990"/>
            <a:ext cx="11125199" cy="889000"/>
          </a:xfrm>
        </p:spPr>
        <p:txBody>
          <a:bodyPr/>
          <a:lstStyle/>
          <a:p>
            <a:r>
              <a:rPr lang="en-US" dirty="0"/>
              <a:t>Measurement Units</a:t>
            </a:r>
          </a:p>
        </p:txBody>
      </p:sp>
      <p:pic>
        <p:nvPicPr>
          <p:cNvPr id="6" name="Content Placeholder 5">
            <a:extLst>
              <a:ext uri="{FF2B5EF4-FFF2-40B4-BE49-F238E27FC236}">
                <a16:creationId xmlns:a16="http://schemas.microsoft.com/office/drawing/2014/main" id="{7E6F48E2-9E63-4D1C-B13B-B2ED5261E0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740" y="709010"/>
            <a:ext cx="5273576" cy="5603718"/>
          </a:xfrm>
        </p:spPr>
      </p:pic>
      <p:sp>
        <p:nvSpPr>
          <p:cNvPr id="4" name="Slide Number Placeholder 3">
            <a:extLst>
              <a:ext uri="{FF2B5EF4-FFF2-40B4-BE49-F238E27FC236}">
                <a16:creationId xmlns:a16="http://schemas.microsoft.com/office/drawing/2014/main" id="{157444D8-B4C5-4597-AE76-E20DC4B62AE7}"/>
              </a:ext>
            </a:extLst>
          </p:cNvPr>
          <p:cNvSpPr>
            <a:spLocks noGrp="1"/>
          </p:cNvSpPr>
          <p:nvPr>
            <p:ph type="sldNum" sz="quarter" idx="12"/>
          </p:nvPr>
        </p:nvSpPr>
        <p:spPr/>
        <p:txBody>
          <a:bodyPr/>
          <a:lstStyle/>
          <a:p>
            <a:fld id="{C51EAA63-D034-42AE-91FA-B13B9518C7BE}" type="slidenum">
              <a:rPr lang="en-US" smtClean="0"/>
              <a:pPr/>
              <a:t>39</a:t>
            </a:fld>
            <a:endParaRPr lang="en-US" dirty="0"/>
          </a:p>
        </p:txBody>
      </p:sp>
    </p:spTree>
    <p:extLst>
      <p:ext uri="{BB962C8B-B14F-4D97-AF65-F5344CB8AC3E}">
        <p14:creationId xmlns:p14="http://schemas.microsoft.com/office/powerpoint/2010/main" val="169331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04FA638-E134-460E-A064-DECEE751235F}"/>
              </a:ext>
            </a:extLst>
          </p:cNvPr>
          <p:cNvSpPr>
            <a:spLocks noGrp="1" noChangeArrowheads="1"/>
          </p:cNvSpPr>
          <p:nvPr>
            <p:ph type="title" idx="4294967295"/>
          </p:nvPr>
        </p:nvSpPr>
        <p:spPr>
          <a:xfrm>
            <a:off x="894669" y="544287"/>
            <a:ext cx="8077200" cy="536575"/>
          </a:xfrm>
        </p:spPr>
        <p:txBody>
          <a:bodyPr/>
          <a:lstStyle/>
          <a:p>
            <a:pPr algn="l" eaLnBrk="1" hangingPunct="1"/>
            <a:r>
              <a:rPr lang="en-US" altLang="en-US" dirty="0"/>
              <a:t>CSS Benefits</a:t>
            </a:r>
          </a:p>
        </p:txBody>
      </p:sp>
      <p:sp>
        <p:nvSpPr>
          <p:cNvPr id="18435" name="Text Box 3">
            <a:extLst>
              <a:ext uri="{FF2B5EF4-FFF2-40B4-BE49-F238E27FC236}">
                <a16:creationId xmlns:a16="http://schemas.microsoft.com/office/drawing/2014/main" id="{751418B7-447B-4935-A1C0-BA913E787AD4}"/>
              </a:ext>
            </a:extLst>
          </p:cNvPr>
          <p:cNvSpPr txBox="1">
            <a:spLocks noChangeArrowheads="1"/>
          </p:cNvSpPr>
          <p:nvPr/>
        </p:nvSpPr>
        <p:spPr bwMode="auto">
          <a:xfrm>
            <a:off x="1384526" y="1338944"/>
            <a:ext cx="73152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dirty="0">
                <a:latin typeface="+mj-lt"/>
              </a:rPr>
              <a:t>Separates structure from presentation</a:t>
            </a:r>
          </a:p>
          <a:p>
            <a:pPr eaLnBrk="1" hangingPunct="1">
              <a:spcBef>
                <a:spcPct val="50000"/>
              </a:spcBef>
              <a:buFontTx/>
              <a:buChar char="•"/>
            </a:pPr>
            <a:r>
              <a:rPr lang="en-US" altLang="en-US" dirty="0">
                <a:latin typeface="+mj-lt"/>
              </a:rPr>
              <a:t>Provides advanced control of presentation</a:t>
            </a:r>
          </a:p>
          <a:p>
            <a:pPr eaLnBrk="1" hangingPunct="1">
              <a:spcBef>
                <a:spcPct val="50000"/>
              </a:spcBef>
              <a:buFontTx/>
              <a:buChar char="•"/>
            </a:pPr>
            <a:r>
              <a:rPr lang="en-US" altLang="en-US" dirty="0">
                <a:latin typeface="+mj-lt"/>
              </a:rPr>
              <a:t>Easy maintenance of multiple pages</a:t>
            </a:r>
          </a:p>
          <a:p>
            <a:pPr eaLnBrk="1" hangingPunct="1">
              <a:spcBef>
                <a:spcPct val="50000"/>
              </a:spcBef>
              <a:buFontTx/>
              <a:buChar char="•"/>
            </a:pPr>
            <a:r>
              <a:rPr lang="en-US" altLang="en-US" dirty="0">
                <a:latin typeface="+mj-lt"/>
              </a:rPr>
              <a:t>Faster page loading</a:t>
            </a:r>
          </a:p>
          <a:p>
            <a:pPr eaLnBrk="1" hangingPunct="1">
              <a:spcBef>
                <a:spcPct val="50000"/>
              </a:spcBef>
              <a:buFontTx/>
              <a:buChar char="•"/>
            </a:pPr>
            <a:r>
              <a:rPr lang="en-US" altLang="en-US" dirty="0">
                <a:latin typeface="+mj-lt"/>
              </a:rPr>
              <a:t>Better accessibility for disabled users</a:t>
            </a:r>
          </a:p>
          <a:p>
            <a:pPr eaLnBrk="1" hangingPunct="1">
              <a:spcBef>
                <a:spcPct val="50000"/>
              </a:spcBef>
              <a:buFontTx/>
              <a:buChar char="•"/>
            </a:pPr>
            <a:r>
              <a:rPr lang="en-US" altLang="en-US" dirty="0">
                <a:latin typeface="+mj-lt"/>
              </a:rPr>
              <a:t>Easy to learn</a:t>
            </a:r>
          </a:p>
        </p:txBody>
      </p:sp>
    </p:spTree>
    <p:custDataLst>
      <p:tags r:id="rId1"/>
    </p:custDataLst>
    <p:extLst>
      <p:ext uri="{BB962C8B-B14F-4D97-AF65-F5344CB8AC3E}">
        <p14:creationId xmlns:p14="http://schemas.microsoft.com/office/powerpoint/2010/main" val="216934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2373-CB7D-4028-B124-B5B58959A8E6}"/>
              </a:ext>
            </a:extLst>
          </p:cNvPr>
          <p:cNvSpPr>
            <a:spLocks noGrp="1"/>
          </p:cNvSpPr>
          <p:nvPr>
            <p:ph type="title"/>
          </p:nvPr>
        </p:nvSpPr>
        <p:spPr/>
        <p:txBody>
          <a:bodyPr/>
          <a:lstStyle/>
          <a:p>
            <a:r>
              <a:rPr lang="en-US" dirty="0"/>
              <a:t>Measurement Units</a:t>
            </a:r>
          </a:p>
        </p:txBody>
      </p:sp>
      <p:pic>
        <p:nvPicPr>
          <p:cNvPr id="6" name="Content Placeholder 5">
            <a:extLst>
              <a:ext uri="{FF2B5EF4-FFF2-40B4-BE49-F238E27FC236}">
                <a16:creationId xmlns:a16="http://schemas.microsoft.com/office/drawing/2014/main" id="{137B327D-D5B5-49BB-9F23-8E1CDC411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555" y="1708820"/>
            <a:ext cx="9202139" cy="3783774"/>
          </a:xfrm>
        </p:spPr>
      </p:pic>
      <p:sp>
        <p:nvSpPr>
          <p:cNvPr id="4" name="Slide Number Placeholder 3">
            <a:extLst>
              <a:ext uri="{FF2B5EF4-FFF2-40B4-BE49-F238E27FC236}">
                <a16:creationId xmlns:a16="http://schemas.microsoft.com/office/drawing/2014/main" id="{9DF3157F-6EF3-42D9-8DAE-827CAEA15075}"/>
              </a:ext>
            </a:extLst>
          </p:cNvPr>
          <p:cNvSpPr>
            <a:spLocks noGrp="1"/>
          </p:cNvSpPr>
          <p:nvPr>
            <p:ph type="sldNum" sz="quarter" idx="12"/>
          </p:nvPr>
        </p:nvSpPr>
        <p:spPr/>
        <p:txBody>
          <a:bodyPr/>
          <a:lstStyle/>
          <a:p>
            <a:fld id="{C51EAA63-D034-42AE-91FA-B13B9518C7BE}" type="slidenum">
              <a:rPr lang="en-US" smtClean="0"/>
              <a:pPr/>
              <a:t>40</a:t>
            </a:fld>
            <a:endParaRPr lang="en-US" dirty="0"/>
          </a:p>
        </p:txBody>
      </p:sp>
    </p:spTree>
    <p:extLst>
      <p:ext uri="{BB962C8B-B14F-4D97-AF65-F5344CB8AC3E}">
        <p14:creationId xmlns:p14="http://schemas.microsoft.com/office/powerpoint/2010/main" val="357289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A5EB6B-9DFD-48D4-996A-B8826B7D5D1D}"/>
              </a:ext>
            </a:extLst>
          </p:cNvPr>
          <p:cNvSpPr>
            <a:spLocks noGrp="1"/>
          </p:cNvSpPr>
          <p:nvPr>
            <p:ph type="title"/>
          </p:nvPr>
        </p:nvSpPr>
        <p:spPr>
          <a:xfrm>
            <a:off x="676197" y="2908969"/>
            <a:ext cx="11125199" cy="889000"/>
          </a:xfrm>
        </p:spPr>
        <p:txBody>
          <a:bodyPr/>
          <a:lstStyle/>
          <a:p>
            <a:r>
              <a:rPr lang="en-US" sz="6000" dirty="0"/>
              <a:t>CSS Colors</a:t>
            </a:r>
            <a:endParaRPr lang="en-US" dirty="0"/>
          </a:p>
        </p:txBody>
      </p:sp>
      <p:sp>
        <p:nvSpPr>
          <p:cNvPr id="4" name="Slide Number Placeholder 3">
            <a:extLst>
              <a:ext uri="{FF2B5EF4-FFF2-40B4-BE49-F238E27FC236}">
                <a16:creationId xmlns:a16="http://schemas.microsoft.com/office/drawing/2014/main" id="{D03A2567-D6D6-41B6-9316-30EAAEDE6868}"/>
              </a:ext>
            </a:extLst>
          </p:cNvPr>
          <p:cNvSpPr>
            <a:spLocks noGrp="1"/>
          </p:cNvSpPr>
          <p:nvPr>
            <p:ph type="sldNum" sz="quarter" idx="12"/>
          </p:nvPr>
        </p:nvSpPr>
        <p:spPr/>
        <p:txBody>
          <a:bodyPr/>
          <a:lstStyle/>
          <a:p>
            <a:fld id="{C51EAA63-D034-42AE-91FA-B13B9518C7BE}" type="slidenum">
              <a:rPr lang="en-US" smtClean="0"/>
              <a:pPr/>
              <a:t>41</a:t>
            </a:fld>
            <a:endParaRPr lang="en-US" dirty="0"/>
          </a:p>
        </p:txBody>
      </p:sp>
    </p:spTree>
    <p:extLst>
      <p:ext uri="{BB962C8B-B14F-4D97-AF65-F5344CB8AC3E}">
        <p14:creationId xmlns:p14="http://schemas.microsoft.com/office/powerpoint/2010/main" val="353595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F593-FDDB-425A-802E-F98A07C78D5A}"/>
              </a:ext>
            </a:extLst>
          </p:cNvPr>
          <p:cNvSpPr>
            <a:spLocks noGrp="1"/>
          </p:cNvSpPr>
          <p:nvPr>
            <p:ph type="title"/>
          </p:nvPr>
        </p:nvSpPr>
        <p:spPr>
          <a:xfrm>
            <a:off x="531157" y="-115822"/>
            <a:ext cx="11125199" cy="889000"/>
          </a:xfrm>
        </p:spPr>
        <p:txBody>
          <a:bodyPr/>
          <a:lstStyle/>
          <a:p>
            <a:r>
              <a:rPr lang="en-US" dirty="0"/>
              <a:t>CSS Colors</a:t>
            </a:r>
          </a:p>
        </p:txBody>
      </p:sp>
      <p:sp>
        <p:nvSpPr>
          <p:cNvPr id="3" name="Content Placeholder 2">
            <a:extLst>
              <a:ext uri="{FF2B5EF4-FFF2-40B4-BE49-F238E27FC236}">
                <a16:creationId xmlns:a16="http://schemas.microsoft.com/office/drawing/2014/main" id="{8380BCF8-8529-4628-9FD4-C8B2318D9B1D}"/>
              </a:ext>
            </a:extLst>
          </p:cNvPr>
          <p:cNvSpPr>
            <a:spLocks noGrp="1"/>
          </p:cNvSpPr>
          <p:nvPr>
            <p:ph idx="1"/>
          </p:nvPr>
        </p:nvSpPr>
        <p:spPr>
          <a:xfrm>
            <a:off x="529834" y="901514"/>
            <a:ext cx="11126522" cy="4419600"/>
          </a:xfrm>
        </p:spPr>
        <p:txBody>
          <a:bodyPr/>
          <a:lstStyle/>
          <a:p>
            <a:pPr marL="0" indent="0">
              <a:buNone/>
            </a:pPr>
            <a:r>
              <a:rPr lang="en-US" dirty="0"/>
              <a:t>CSS uses color values to specify a color. Typically, these are used to set a color either for the foreground of an element (i.e., its text) or else for the background of the element. They can also be used to affect the color of borders and other decorative effects.</a:t>
            </a:r>
          </a:p>
          <a:p>
            <a:pPr marL="0" indent="0">
              <a:buNone/>
            </a:pPr>
            <a:r>
              <a:rPr lang="en-US" dirty="0"/>
              <a:t>One can specify your color values in various formats. Following table lists all the possible formats</a:t>
            </a:r>
          </a:p>
        </p:txBody>
      </p:sp>
      <p:sp>
        <p:nvSpPr>
          <p:cNvPr id="4" name="Slide Number Placeholder 3">
            <a:extLst>
              <a:ext uri="{FF2B5EF4-FFF2-40B4-BE49-F238E27FC236}">
                <a16:creationId xmlns:a16="http://schemas.microsoft.com/office/drawing/2014/main" id="{E9EC9465-EBAB-4131-A851-3F8177B055B2}"/>
              </a:ext>
            </a:extLst>
          </p:cNvPr>
          <p:cNvSpPr>
            <a:spLocks noGrp="1"/>
          </p:cNvSpPr>
          <p:nvPr>
            <p:ph type="sldNum" sz="quarter" idx="12"/>
          </p:nvPr>
        </p:nvSpPr>
        <p:spPr/>
        <p:txBody>
          <a:bodyPr/>
          <a:lstStyle/>
          <a:p>
            <a:fld id="{C51EAA63-D034-42AE-91FA-B13B9518C7BE}" type="slidenum">
              <a:rPr lang="en-US" smtClean="0"/>
              <a:pPr/>
              <a:t>42</a:t>
            </a:fld>
            <a:endParaRPr lang="en-US" dirty="0"/>
          </a:p>
        </p:txBody>
      </p:sp>
      <p:pic>
        <p:nvPicPr>
          <p:cNvPr id="6" name="Picture 5">
            <a:extLst>
              <a:ext uri="{FF2B5EF4-FFF2-40B4-BE49-F238E27FC236}">
                <a16:creationId xmlns:a16="http://schemas.microsoft.com/office/drawing/2014/main" id="{3A9ABE4A-1047-499B-A5D9-DD48782E5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34" y="3442130"/>
            <a:ext cx="7475177" cy="2859961"/>
          </a:xfrm>
          <a:prstGeom prst="rect">
            <a:avLst/>
          </a:prstGeom>
        </p:spPr>
      </p:pic>
    </p:spTree>
    <p:extLst>
      <p:ext uri="{BB962C8B-B14F-4D97-AF65-F5344CB8AC3E}">
        <p14:creationId xmlns:p14="http://schemas.microsoft.com/office/powerpoint/2010/main" val="13091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C8DD9A-6D4B-448C-ACE3-1227E253819B}"/>
              </a:ext>
            </a:extLst>
          </p:cNvPr>
          <p:cNvSpPr>
            <a:spLocks noGrp="1"/>
          </p:cNvSpPr>
          <p:nvPr>
            <p:ph type="title"/>
          </p:nvPr>
        </p:nvSpPr>
        <p:spPr>
          <a:xfrm>
            <a:off x="788492" y="2973137"/>
            <a:ext cx="11125199" cy="889000"/>
          </a:xfrm>
        </p:spPr>
        <p:txBody>
          <a:bodyPr/>
          <a:lstStyle/>
          <a:p>
            <a:r>
              <a:rPr lang="en-US" sz="5400" dirty="0"/>
              <a:t>CSS Background</a:t>
            </a:r>
          </a:p>
        </p:txBody>
      </p:sp>
      <p:sp>
        <p:nvSpPr>
          <p:cNvPr id="4" name="Slide Number Placeholder 3">
            <a:extLst>
              <a:ext uri="{FF2B5EF4-FFF2-40B4-BE49-F238E27FC236}">
                <a16:creationId xmlns:a16="http://schemas.microsoft.com/office/drawing/2014/main" id="{3C8ECE21-5584-4EDC-A190-323BCBA2302F}"/>
              </a:ext>
            </a:extLst>
          </p:cNvPr>
          <p:cNvSpPr>
            <a:spLocks noGrp="1"/>
          </p:cNvSpPr>
          <p:nvPr>
            <p:ph type="sldNum" sz="quarter" idx="12"/>
          </p:nvPr>
        </p:nvSpPr>
        <p:spPr/>
        <p:txBody>
          <a:bodyPr/>
          <a:lstStyle/>
          <a:p>
            <a:fld id="{C51EAA63-D034-42AE-91FA-B13B9518C7BE}" type="slidenum">
              <a:rPr lang="en-US" smtClean="0"/>
              <a:pPr/>
              <a:t>43</a:t>
            </a:fld>
            <a:endParaRPr lang="en-US" dirty="0"/>
          </a:p>
        </p:txBody>
      </p:sp>
    </p:spTree>
    <p:extLst>
      <p:ext uri="{BB962C8B-B14F-4D97-AF65-F5344CB8AC3E}">
        <p14:creationId xmlns:p14="http://schemas.microsoft.com/office/powerpoint/2010/main" val="328040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C37D-BDA8-4B60-813F-18B7A3CE7529}"/>
              </a:ext>
            </a:extLst>
          </p:cNvPr>
          <p:cNvSpPr>
            <a:spLocks noGrp="1"/>
          </p:cNvSpPr>
          <p:nvPr>
            <p:ph type="title"/>
          </p:nvPr>
        </p:nvSpPr>
        <p:spPr>
          <a:xfrm>
            <a:off x="531157" y="-115822"/>
            <a:ext cx="11125199" cy="889000"/>
          </a:xfrm>
        </p:spPr>
        <p:txBody>
          <a:bodyPr/>
          <a:lstStyle/>
          <a:p>
            <a:r>
              <a:rPr lang="en-US" dirty="0"/>
              <a:t>CSS Background</a:t>
            </a:r>
          </a:p>
        </p:txBody>
      </p:sp>
      <p:sp>
        <p:nvSpPr>
          <p:cNvPr id="3" name="Content Placeholder 2">
            <a:extLst>
              <a:ext uri="{FF2B5EF4-FFF2-40B4-BE49-F238E27FC236}">
                <a16:creationId xmlns:a16="http://schemas.microsoft.com/office/drawing/2014/main" id="{5D59C671-6AA1-43B3-A45C-CDC93A8D835A}"/>
              </a:ext>
            </a:extLst>
          </p:cNvPr>
          <p:cNvSpPr>
            <a:spLocks noGrp="1"/>
          </p:cNvSpPr>
          <p:nvPr>
            <p:ph idx="1"/>
          </p:nvPr>
        </p:nvSpPr>
        <p:spPr>
          <a:xfrm>
            <a:off x="529834" y="962527"/>
            <a:ext cx="11126522" cy="4419600"/>
          </a:xfrm>
        </p:spPr>
        <p:txBody>
          <a:bodyPr/>
          <a:lstStyle/>
          <a:p>
            <a:r>
              <a:rPr lang="en-US" dirty="0"/>
              <a:t>The </a:t>
            </a:r>
            <a:r>
              <a:rPr lang="en-US" b="1" dirty="0"/>
              <a:t>background-color</a:t>
            </a:r>
            <a:r>
              <a:rPr lang="en-US" dirty="0"/>
              <a:t> property is used to set the background color of an element.</a:t>
            </a:r>
          </a:p>
          <a:p>
            <a:r>
              <a:rPr lang="en-US" dirty="0"/>
              <a:t>The </a:t>
            </a:r>
            <a:r>
              <a:rPr lang="en-US" b="1" dirty="0"/>
              <a:t>background-image</a:t>
            </a:r>
            <a:r>
              <a:rPr lang="en-US" dirty="0"/>
              <a:t> property is used to set the background image of an element.</a:t>
            </a:r>
          </a:p>
          <a:p>
            <a:r>
              <a:rPr lang="en-US" dirty="0"/>
              <a:t>The </a:t>
            </a:r>
            <a:r>
              <a:rPr lang="en-US" b="1" dirty="0"/>
              <a:t>background-repeat</a:t>
            </a:r>
            <a:r>
              <a:rPr lang="en-US" dirty="0"/>
              <a:t> property is used to control the repetition of an image in the background.</a:t>
            </a:r>
          </a:p>
          <a:p>
            <a:r>
              <a:rPr lang="en-US" dirty="0"/>
              <a:t>The </a:t>
            </a:r>
            <a:r>
              <a:rPr lang="en-US" b="1" dirty="0"/>
              <a:t>background-positio</a:t>
            </a:r>
            <a:r>
              <a:rPr lang="en-US" dirty="0"/>
              <a:t>n property is used to control the position of an image in the background.</a:t>
            </a:r>
          </a:p>
          <a:p>
            <a:r>
              <a:rPr lang="en-US" dirty="0"/>
              <a:t>The </a:t>
            </a:r>
            <a:r>
              <a:rPr lang="en-US" b="1" dirty="0"/>
              <a:t>background-attachment</a:t>
            </a:r>
            <a:r>
              <a:rPr lang="en-US" dirty="0"/>
              <a:t> property is used to control the scrolling of an image in the background.</a:t>
            </a:r>
          </a:p>
          <a:p>
            <a:r>
              <a:rPr lang="en-US" dirty="0"/>
              <a:t>The </a:t>
            </a:r>
            <a:r>
              <a:rPr lang="en-US" b="1" dirty="0"/>
              <a:t>background property</a:t>
            </a:r>
            <a:r>
              <a:rPr lang="en-US" dirty="0"/>
              <a:t> is used as a shorthand to specify a number of other background properties.</a:t>
            </a:r>
          </a:p>
        </p:txBody>
      </p:sp>
      <p:sp>
        <p:nvSpPr>
          <p:cNvPr id="4" name="Slide Number Placeholder 3">
            <a:extLst>
              <a:ext uri="{FF2B5EF4-FFF2-40B4-BE49-F238E27FC236}">
                <a16:creationId xmlns:a16="http://schemas.microsoft.com/office/drawing/2014/main" id="{334D7668-1EBB-4A61-ABDF-9F6865FB36EB}"/>
              </a:ext>
            </a:extLst>
          </p:cNvPr>
          <p:cNvSpPr>
            <a:spLocks noGrp="1"/>
          </p:cNvSpPr>
          <p:nvPr>
            <p:ph type="sldNum" sz="quarter" idx="12"/>
          </p:nvPr>
        </p:nvSpPr>
        <p:spPr/>
        <p:txBody>
          <a:bodyPr/>
          <a:lstStyle/>
          <a:p>
            <a:fld id="{C51EAA63-D034-42AE-91FA-B13B9518C7BE}" type="slidenum">
              <a:rPr lang="en-US" smtClean="0"/>
              <a:pPr/>
              <a:t>44</a:t>
            </a:fld>
            <a:endParaRPr lang="en-US" dirty="0"/>
          </a:p>
        </p:txBody>
      </p:sp>
    </p:spTree>
    <p:extLst>
      <p:ext uri="{BB962C8B-B14F-4D97-AF65-F5344CB8AC3E}">
        <p14:creationId xmlns:p14="http://schemas.microsoft.com/office/powerpoint/2010/main" val="428437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119B-3CD0-4760-B2A3-6296187855E0}"/>
              </a:ext>
            </a:extLst>
          </p:cNvPr>
          <p:cNvSpPr>
            <a:spLocks noGrp="1"/>
          </p:cNvSpPr>
          <p:nvPr>
            <p:ph type="title"/>
          </p:nvPr>
        </p:nvSpPr>
        <p:spPr/>
        <p:txBody>
          <a:bodyPr/>
          <a:lstStyle/>
          <a:p>
            <a:r>
              <a:rPr lang="en-US" dirty="0"/>
              <a:t>Setting background-color</a:t>
            </a:r>
          </a:p>
        </p:txBody>
      </p:sp>
      <p:pic>
        <p:nvPicPr>
          <p:cNvPr id="6" name="Content Placeholder 5">
            <a:extLst>
              <a:ext uri="{FF2B5EF4-FFF2-40B4-BE49-F238E27FC236}">
                <a16:creationId xmlns:a16="http://schemas.microsoft.com/office/drawing/2014/main" id="{B8DC6120-2983-4202-AABC-807AD369CE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34377"/>
            <a:ext cx="6975887" cy="3305137"/>
          </a:xfrm>
        </p:spPr>
      </p:pic>
      <p:sp>
        <p:nvSpPr>
          <p:cNvPr id="4" name="Slide Number Placeholder 3">
            <a:extLst>
              <a:ext uri="{FF2B5EF4-FFF2-40B4-BE49-F238E27FC236}">
                <a16:creationId xmlns:a16="http://schemas.microsoft.com/office/drawing/2014/main" id="{84993829-FB46-4FA6-85E2-D34895E62A18}"/>
              </a:ext>
            </a:extLst>
          </p:cNvPr>
          <p:cNvSpPr>
            <a:spLocks noGrp="1"/>
          </p:cNvSpPr>
          <p:nvPr>
            <p:ph type="sldNum" sz="quarter" idx="12"/>
          </p:nvPr>
        </p:nvSpPr>
        <p:spPr/>
        <p:txBody>
          <a:bodyPr/>
          <a:lstStyle/>
          <a:p>
            <a:fld id="{C51EAA63-D034-42AE-91FA-B13B9518C7BE}" type="slidenum">
              <a:rPr lang="en-US" smtClean="0"/>
              <a:pPr/>
              <a:t>45</a:t>
            </a:fld>
            <a:endParaRPr lang="en-US" dirty="0"/>
          </a:p>
        </p:txBody>
      </p:sp>
      <p:pic>
        <p:nvPicPr>
          <p:cNvPr id="8" name="Picture 7">
            <a:extLst>
              <a:ext uri="{FF2B5EF4-FFF2-40B4-BE49-F238E27FC236}">
                <a16:creationId xmlns:a16="http://schemas.microsoft.com/office/drawing/2014/main" id="{EF3EE073-6AD1-4828-A795-DFD316704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04" y="5562557"/>
            <a:ext cx="6448338" cy="822201"/>
          </a:xfrm>
          <a:prstGeom prst="rect">
            <a:avLst/>
          </a:prstGeom>
        </p:spPr>
      </p:pic>
      <p:sp>
        <p:nvSpPr>
          <p:cNvPr id="9" name="TextBox 8">
            <a:extLst>
              <a:ext uri="{FF2B5EF4-FFF2-40B4-BE49-F238E27FC236}">
                <a16:creationId xmlns:a16="http://schemas.microsoft.com/office/drawing/2014/main" id="{FFFCF6CF-38AC-45CF-BDF9-7DD6C44E23BD}"/>
              </a:ext>
            </a:extLst>
          </p:cNvPr>
          <p:cNvSpPr txBox="1"/>
          <p:nvPr/>
        </p:nvSpPr>
        <p:spPr>
          <a:xfrm>
            <a:off x="417095" y="5059257"/>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193720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0B83-03B6-4BFB-A5C6-081A72A1B092}"/>
              </a:ext>
            </a:extLst>
          </p:cNvPr>
          <p:cNvSpPr>
            <a:spLocks noGrp="1"/>
          </p:cNvSpPr>
          <p:nvPr>
            <p:ph type="title"/>
          </p:nvPr>
        </p:nvSpPr>
        <p:spPr>
          <a:xfrm>
            <a:off x="387439" y="-115822"/>
            <a:ext cx="11125199" cy="889000"/>
          </a:xfrm>
        </p:spPr>
        <p:txBody>
          <a:bodyPr/>
          <a:lstStyle/>
          <a:p>
            <a:r>
              <a:rPr lang="en-US" dirty="0"/>
              <a:t>Setting Background Image</a:t>
            </a:r>
          </a:p>
        </p:txBody>
      </p:sp>
      <p:pic>
        <p:nvPicPr>
          <p:cNvPr id="6" name="Content Placeholder 5">
            <a:extLst>
              <a:ext uri="{FF2B5EF4-FFF2-40B4-BE49-F238E27FC236}">
                <a16:creationId xmlns:a16="http://schemas.microsoft.com/office/drawing/2014/main" id="{56429528-3CAD-49F4-BD9F-A98D711E02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162" y="1115648"/>
            <a:ext cx="7569147" cy="4306584"/>
          </a:xfrm>
        </p:spPr>
      </p:pic>
      <p:sp>
        <p:nvSpPr>
          <p:cNvPr id="4" name="Slide Number Placeholder 3">
            <a:extLst>
              <a:ext uri="{FF2B5EF4-FFF2-40B4-BE49-F238E27FC236}">
                <a16:creationId xmlns:a16="http://schemas.microsoft.com/office/drawing/2014/main" id="{CA86BC86-9ACC-4B4B-849D-3A4AFB71FC81}"/>
              </a:ext>
            </a:extLst>
          </p:cNvPr>
          <p:cNvSpPr>
            <a:spLocks noGrp="1"/>
          </p:cNvSpPr>
          <p:nvPr>
            <p:ph type="sldNum" sz="quarter" idx="12"/>
          </p:nvPr>
        </p:nvSpPr>
        <p:spPr/>
        <p:txBody>
          <a:bodyPr/>
          <a:lstStyle/>
          <a:p>
            <a:fld id="{C51EAA63-D034-42AE-91FA-B13B9518C7BE}" type="slidenum">
              <a:rPr lang="en-US" smtClean="0"/>
              <a:pPr/>
              <a:t>46</a:t>
            </a:fld>
            <a:endParaRPr lang="en-US" dirty="0"/>
          </a:p>
        </p:txBody>
      </p:sp>
    </p:spTree>
    <p:extLst>
      <p:ext uri="{BB962C8B-B14F-4D97-AF65-F5344CB8AC3E}">
        <p14:creationId xmlns:p14="http://schemas.microsoft.com/office/powerpoint/2010/main" val="2535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93C8-8A05-4F24-8B75-DD70461B35B6}"/>
              </a:ext>
            </a:extLst>
          </p:cNvPr>
          <p:cNvSpPr>
            <a:spLocks noGrp="1"/>
          </p:cNvSpPr>
          <p:nvPr>
            <p:ph type="title"/>
          </p:nvPr>
        </p:nvSpPr>
        <p:spPr/>
        <p:txBody>
          <a:bodyPr/>
          <a:lstStyle/>
          <a:p>
            <a:r>
              <a:rPr lang="en-US" dirty="0"/>
              <a:t>Background Image</a:t>
            </a:r>
          </a:p>
        </p:txBody>
      </p:sp>
      <p:pic>
        <p:nvPicPr>
          <p:cNvPr id="6" name="Content Placeholder 5">
            <a:extLst>
              <a:ext uri="{FF2B5EF4-FFF2-40B4-BE49-F238E27FC236}">
                <a16:creationId xmlns:a16="http://schemas.microsoft.com/office/drawing/2014/main" id="{65A3BED6-2FD6-45BE-AF00-60CC8421D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496" y="1295401"/>
            <a:ext cx="10280262" cy="4854150"/>
          </a:xfrm>
        </p:spPr>
      </p:pic>
      <p:sp>
        <p:nvSpPr>
          <p:cNvPr id="4" name="Slide Number Placeholder 3">
            <a:extLst>
              <a:ext uri="{FF2B5EF4-FFF2-40B4-BE49-F238E27FC236}">
                <a16:creationId xmlns:a16="http://schemas.microsoft.com/office/drawing/2014/main" id="{E441640C-37E7-4892-B71D-3CF36526B973}"/>
              </a:ext>
            </a:extLst>
          </p:cNvPr>
          <p:cNvSpPr>
            <a:spLocks noGrp="1"/>
          </p:cNvSpPr>
          <p:nvPr>
            <p:ph type="sldNum" sz="quarter" idx="12"/>
          </p:nvPr>
        </p:nvSpPr>
        <p:spPr/>
        <p:txBody>
          <a:bodyPr/>
          <a:lstStyle/>
          <a:p>
            <a:fld id="{C51EAA63-D034-42AE-91FA-B13B9518C7BE}" type="slidenum">
              <a:rPr lang="en-US" smtClean="0"/>
              <a:pPr/>
              <a:t>47</a:t>
            </a:fld>
            <a:endParaRPr lang="en-US" dirty="0"/>
          </a:p>
        </p:txBody>
      </p:sp>
    </p:spTree>
    <p:extLst>
      <p:ext uri="{BB962C8B-B14F-4D97-AF65-F5344CB8AC3E}">
        <p14:creationId xmlns:p14="http://schemas.microsoft.com/office/powerpoint/2010/main" val="212817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0993-6329-42BE-BFE8-192970B8B633}"/>
              </a:ext>
            </a:extLst>
          </p:cNvPr>
          <p:cNvSpPr>
            <a:spLocks noGrp="1"/>
          </p:cNvSpPr>
          <p:nvPr>
            <p:ph type="title"/>
          </p:nvPr>
        </p:nvSpPr>
        <p:spPr/>
        <p:txBody>
          <a:bodyPr/>
          <a:lstStyle/>
          <a:p>
            <a:r>
              <a:rPr lang="en-US" dirty="0"/>
              <a:t>Background-repeat</a:t>
            </a:r>
          </a:p>
        </p:txBody>
      </p:sp>
      <p:pic>
        <p:nvPicPr>
          <p:cNvPr id="6" name="Content Placeholder 5">
            <a:extLst>
              <a:ext uri="{FF2B5EF4-FFF2-40B4-BE49-F238E27FC236}">
                <a16:creationId xmlns:a16="http://schemas.microsoft.com/office/drawing/2014/main" id="{FDF709A7-5A39-46C5-A4D6-8232F57768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295400"/>
            <a:ext cx="11185952" cy="4431631"/>
          </a:xfrm>
        </p:spPr>
      </p:pic>
      <p:sp>
        <p:nvSpPr>
          <p:cNvPr id="4" name="Slide Number Placeholder 3">
            <a:extLst>
              <a:ext uri="{FF2B5EF4-FFF2-40B4-BE49-F238E27FC236}">
                <a16:creationId xmlns:a16="http://schemas.microsoft.com/office/drawing/2014/main" id="{DB997425-5F6A-43A9-9193-E4E547C62398}"/>
              </a:ext>
            </a:extLst>
          </p:cNvPr>
          <p:cNvSpPr>
            <a:spLocks noGrp="1"/>
          </p:cNvSpPr>
          <p:nvPr>
            <p:ph type="sldNum" sz="quarter" idx="12"/>
          </p:nvPr>
        </p:nvSpPr>
        <p:spPr/>
        <p:txBody>
          <a:bodyPr/>
          <a:lstStyle/>
          <a:p>
            <a:fld id="{C51EAA63-D034-42AE-91FA-B13B9518C7BE}" type="slidenum">
              <a:rPr lang="en-US" smtClean="0"/>
              <a:pPr/>
              <a:t>48</a:t>
            </a:fld>
            <a:endParaRPr lang="en-US" dirty="0"/>
          </a:p>
        </p:txBody>
      </p:sp>
    </p:spTree>
    <p:extLst>
      <p:ext uri="{BB962C8B-B14F-4D97-AF65-F5344CB8AC3E}">
        <p14:creationId xmlns:p14="http://schemas.microsoft.com/office/powerpoint/2010/main" val="218371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7E751A8-9925-46C3-951D-ED14B69B8BFF}"/>
              </a:ext>
            </a:extLst>
          </p:cNvPr>
          <p:cNvSpPr>
            <a:spLocks noGrp="1" noChangeArrowheads="1"/>
          </p:cNvSpPr>
          <p:nvPr>
            <p:ph type="title"/>
          </p:nvPr>
        </p:nvSpPr>
        <p:spPr>
          <a:xfrm>
            <a:off x="646112" y="384176"/>
            <a:ext cx="7924800" cy="671513"/>
          </a:xfrm>
        </p:spPr>
        <p:txBody>
          <a:bodyPr/>
          <a:lstStyle/>
          <a:p>
            <a:pPr algn="l" eaLnBrk="1" hangingPunct="1"/>
            <a:r>
              <a:rPr lang="en-US" altLang="en-US" dirty="0"/>
              <a:t>Image Positioning</a:t>
            </a:r>
          </a:p>
        </p:txBody>
      </p:sp>
      <p:sp>
        <p:nvSpPr>
          <p:cNvPr id="50179" name="Text Box 3">
            <a:extLst>
              <a:ext uri="{FF2B5EF4-FFF2-40B4-BE49-F238E27FC236}">
                <a16:creationId xmlns:a16="http://schemas.microsoft.com/office/drawing/2014/main" id="{7D00B7CB-28F1-4705-AEA1-0E6A05B8CE6E}"/>
              </a:ext>
            </a:extLst>
          </p:cNvPr>
          <p:cNvSpPr txBox="1">
            <a:spLocks noChangeArrowheads="1"/>
          </p:cNvSpPr>
          <p:nvPr/>
        </p:nvSpPr>
        <p:spPr bwMode="auto">
          <a:xfrm>
            <a:off x="740680" y="1247777"/>
            <a:ext cx="642053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dirty="0">
                <a:latin typeface="+mj-lt"/>
              </a:rPr>
              <a:t>The background-position property positions the image using either combined keywords (top, bottom, left, right, and center); length values; or percentage values.</a:t>
            </a:r>
          </a:p>
        </p:txBody>
      </p:sp>
      <p:sp>
        <p:nvSpPr>
          <p:cNvPr id="50180" name="Text Box 3">
            <a:extLst>
              <a:ext uri="{FF2B5EF4-FFF2-40B4-BE49-F238E27FC236}">
                <a16:creationId xmlns:a16="http://schemas.microsoft.com/office/drawing/2014/main" id="{1385EB07-F3FB-45CC-833A-6FEC99FD55E5}"/>
              </a:ext>
            </a:extLst>
          </p:cNvPr>
          <p:cNvSpPr txBox="1">
            <a:spLocks noChangeArrowheads="1"/>
          </p:cNvSpPr>
          <p:nvPr/>
        </p:nvSpPr>
        <p:spPr bwMode="auto">
          <a:xfrm>
            <a:off x="6283098" y="3270102"/>
            <a:ext cx="500901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dirty="0">
                <a:latin typeface="+mj-lt"/>
              </a:rPr>
              <a:t>The background-attachment property fixes or scrolls an image in the browser window. Values include </a:t>
            </a:r>
            <a:r>
              <a:rPr lang="en-US" altLang="en-US" i="1" dirty="0">
                <a:latin typeface="+mj-lt"/>
              </a:rPr>
              <a:t>fixed</a:t>
            </a:r>
            <a:r>
              <a:rPr lang="en-US" altLang="en-US" dirty="0">
                <a:latin typeface="+mj-lt"/>
              </a:rPr>
              <a:t> and </a:t>
            </a:r>
            <a:r>
              <a:rPr lang="en-US" altLang="en-US" i="1" dirty="0">
                <a:latin typeface="+mj-lt"/>
              </a:rPr>
              <a:t>scroll</a:t>
            </a:r>
            <a:r>
              <a:rPr lang="en-US" altLang="en-US" dirty="0">
                <a:latin typeface="+mj-lt"/>
              </a:rPr>
              <a:t>.</a:t>
            </a:r>
          </a:p>
        </p:txBody>
      </p:sp>
      <p:sp>
        <p:nvSpPr>
          <p:cNvPr id="8" name="Rectangle 7">
            <a:extLst>
              <a:ext uri="{FF2B5EF4-FFF2-40B4-BE49-F238E27FC236}">
                <a16:creationId xmlns:a16="http://schemas.microsoft.com/office/drawing/2014/main" id="{D03545B7-F010-474C-95D4-72FEBFC8E88E}"/>
              </a:ext>
            </a:extLst>
          </p:cNvPr>
          <p:cNvSpPr/>
          <p:nvPr/>
        </p:nvSpPr>
        <p:spPr>
          <a:xfrm>
            <a:off x="7313612" y="762000"/>
            <a:ext cx="3124200"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182" name="Text Box 4">
            <a:extLst>
              <a:ext uri="{FF2B5EF4-FFF2-40B4-BE49-F238E27FC236}">
                <a16:creationId xmlns:a16="http://schemas.microsoft.com/office/drawing/2014/main" id="{E5C50812-BEF1-4508-B609-E708E1235F1F}"/>
              </a:ext>
            </a:extLst>
          </p:cNvPr>
          <p:cNvSpPr txBox="1">
            <a:spLocks noChangeArrowheads="1"/>
          </p:cNvSpPr>
          <p:nvPr/>
        </p:nvSpPr>
        <p:spPr bwMode="auto">
          <a:xfrm>
            <a:off x="880155" y="3236120"/>
            <a:ext cx="4495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dirty="0">
                <a:latin typeface="Courier New" panose="02070309020205020404" pitchFamily="49" charset="0"/>
                <a:cs typeface="Courier New" panose="02070309020205020404" pitchFamily="49" charset="0"/>
              </a:rPr>
              <a:t>background-position: right top; /*can also use number values*/</a:t>
            </a:r>
          </a:p>
        </p:txBody>
      </p:sp>
      <p:pic>
        <p:nvPicPr>
          <p:cNvPr id="50183" name="Picture 8">
            <a:extLst>
              <a:ext uri="{FF2B5EF4-FFF2-40B4-BE49-F238E27FC236}">
                <a16:creationId xmlns:a16="http://schemas.microsoft.com/office/drawing/2014/main" id="{1A111980-24F8-4D3E-8AE1-33B496CD3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2" y="914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 Box 4">
            <a:extLst>
              <a:ext uri="{FF2B5EF4-FFF2-40B4-BE49-F238E27FC236}">
                <a16:creationId xmlns:a16="http://schemas.microsoft.com/office/drawing/2014/main" id="{A2CAF0E4-473E-4B06-93E6-F02F089D61D4}"/>
              </a:ext>
            </a:extLst>
          </p:cNvPr>
          <p:cNvSpPr txBox="1">
            <a:spLocks noChangeArrowheads="1"/>
          </p:cNvSpPr>
          <p:nvPr/>
        </p:nvSpPr>
        <p:spPr bwMode="auto">
          <a:xfrm>
            <a:off x="880155" y="4390232"/>
            <a:ext cx="4495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dirty="0">
                <a:latin typeface="Courier New" panose="02070309020205020404" pitchFamily="49" charset="0"/>
                <a:cs typeface="Courier New" panose="02070309020205020404" pitchFamily="49" charset="0"/>
              </a:rPr>
              <a:t>background-attachment: fixed; /*can also use ‘scroll’*/ </a:t>
            </a:r>
          </a:p>
        </p:txBody>
      </p:sp>
      <p:sp>
        <p:nvSpPr>
          <p:cNvPr id="50185" name="Text Box 3">
            <a:extLst>
              <a:ext uri="{FF2B5EF4-FFF2-40B4-BE49-F238E27FC236}">
                <a16:creationId xmlns:a16="http://schemas.microsoft.com/office/drawing/2014/main" id="{035000A6-4492-489B-A97B-C303C024398B}"/>
              </a:ext>
            </a:extLst>
          </p:cNvPr>
          <p:cNvSpPr txBox="1">
            <a:spLocks noChangeArrowheads="1"/>
          </p:cNvSpPr>
          <p:nvPr/>
        </p:nvSpPr>
        <p:spPr bwMode="auto">
          <a:xfrm>
            <a:off x="7389812" y="838201"/>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left </a:t>
            </a:r>
          </a:p>
          <a:p>
            <a:pPr eaLnBrk="1" hangingPunct="1">
              <a:spcBef>
                <a:spcPct val="50000"/>
              </a:spcBef>
            </a:pPr>
            <a:r>
              <a:rPr lang="en-US" altLang="en-US" sz="1600"/>
              <a:t>top</a:t>
            </a:r>
          </a:p>
        </p:txBody>
      </p:sp>
      <p:sp>
        <p:nvSpPr>
          <p:cNvPr id="50186" name="Text Box 3">
            <a:extLst>
              <a:ext uri="{FF2B5EF4-FFF2-40B4-BE49-F238E27FC236}">
                <a16:creationId xmlns:a16="http://schemas.microsoft.com/office/drawing/2014/main" id="{8DFCFBD5-DAB7-4AFD-9E8C-12BBBD8C2F3C}"/>
              </a:ext>
            </a:extLst>
          </p:cNvPr>
          <p:cNvSpPr txBox="1">
            <a:spLocks noChangeArrowheads="1"/>
          </p:cNvSpPr>
          <p:nvPr/>
        </p:nvSpPr>
        <p:spPr bwMode="auto">
          <a:xfrm>
            <a:off x="8532812" y="815976"/>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center</a:t>
            </a:r>
          </a:p>
          <a:p>
            <a:pPr eaLnBrk="1" hangingPunct="1">
              <a:spcBef>
                <a:spcPct val="50000"/>
              </a:spcBef>
            </a:pPr>
            <a:r>
              <a:rPr lang="en-US" altLang="en-US" sz="1600"/>
              <a:t>top</a:t>
            </a:r>
          </a:p>
        </p:txBody>
      </p:sp>
      <p:sp>
        <p:nvSpPr>
          <p:cNvPr id="50187" name="Text Box 3">
            <a:extLst>
              <a:ext uri="{FF2B5EF4-FFF2-40B4-BE49-F238E27FC236}">
                <a16:creationId xmlns:a16="http://schemas.microsoft.com/office/drawing/2014/main" id="{967E7E06-257D-444C-A2D8-54693D6ACF47}"/>
              </a:ext>
            </a:extLst>
          </p:cNvPr>
          <p:cNvSpPr txBox="1">
            <a:spLocks noChangeArrowheads="1"/>
          </p:cNvSpPr>
          <p:nvPr/>
        </p:nvSpPr>
        <p:spPr bwMode="auto">
          <a:xfrm>
            <a:off x="7389812" y="1958976"/>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left </a:t>
            </a:r>
          </a:p>
          <a:p>
            <a:pPr eaLnBrk="1" hangingPunct="1">
              <a:spcBef>
                <a:spcPct val="50000"/>
              </a:spcBef>
            </a:pPr>
            <a:r>
              <a:rPr lang="en-US" altLang="en-US" sz="1600"/>
              <a:t>bottom</a:t>
            </a:r>
          </a:p>
        </p:txBody>
      </p:sp>
      <p:sp>
        <p:nvSpPr>
          <p:cNvPr id="50188" name="Text Box 3">
            <a:extLst>
              <a:ext uri="{FF2B5EF4-FFF2-40B4-BE49-F238E27FC236}">
                <a16:creationId xmlns:a16="http://schemas.microsoft.com/office/drawing/2014/main" id="{7F5A108D-0F6A-4E6E-A7FB-5E0C1391CB72}"/>
              </a:ext>
            </a:extLst>
          </p:cNvPr>
          <p:cNvSpPr txBox="1">
            <a:spLocks noChangeArrowheads="1"/>
          </p:cNvSpPr>
          <p:nvPr/>
        </p:nvSpPr>
        <p:spPr bwMode="auto">
          <a:xfrm>
            <a:off x="8532812" y="1958976"/>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center</a:t>
            </a:r>
          </a:p>
          <a:p>
            <a:pPr eaLnBrk="1" hangingPunct="1">
              <a:spcBef>
                <a:spcPct val="50000"/>
              </a:spcBef>
            </a:pPr>
            <a:r>
              <a:rPr lang="en-US" altLang="en-US" sz="1600"/>
              <a:t>bottom</a:t>
            </a:r>
          </a:p>
        </p:txBody>
      </p:sp>
      <p:sp>
        <p:nvSpPr>
          <p:cNvPr id="50189" name="Text Box 3">
            <a:extLst>
              <a:ext uri="{FF2B5EF4-FFF2-40B4-BE49-F238E27FC236}">
                <a16:creationId xmlns:a16="http://schemas.microsoft.com/office/drawing/2014/main" id="{E3B17329-9B60-4744-B518-4172D1FA321E}"/>
              </a:ext>
            </a:extLst>
          </p:cNvPr>
          <p:cNvSpPr txBox="1">
            <a:spLocks noChangeArrowheads="1"/>
          </p:cNvSpPr>
          <p:nvPr/>
        </p:nvSpPr>
        <p:spPr bwMode="auto">
          <a:xfrm>
            <a:off x="9599612" y="1958976"/>
            <a:ext cx="121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right</a:t>
            </a:r>
          </a:p>
          <a:p>
            <a:pPr eaLnBrk="1" hangingPunct="1">
              <a:spcBef>
                <a:spcPct val="50000"/>
              </a:spcBef>
            </a:pPr>
            <a:r>
              <a:rPr lang="en-US" altLang="en-US" sz="1600"/>
              <a:t>bottom</a:t>
            </a:r>
          </a:p>
        </p:txBody>
      </p:sp>
    </p:spTree>
    <p:custDataLst>
      <p:tags r:id="rId1"/>
    </p:custDataLst>
    <p:extLst>
      <p:ext uri="{BB962C8B-B14F-4D97-AF65-F5344CB8AC3E}">
        <p14:creationId xmlns:p14="http://schemas.microsoft.com/office/powerpoint/2010/main" val="331389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7486290-E148-4D12-B220-874CF2B67496}"/>
              </a:ext>
            </a:extLst>
          </p:cNvPr>
          <p:cNvSpPr>
            <a:spLocks noGrp="1" noChangeArrowheads="1"/>
          </p:cNvSpPr>
          <p:nvPr>
            <p:ph type="title" idx="4294967295"/>
          </p:nvPr>
        </p:nvSpPr>
        <p:spPr>
          <a:xfrm>
            <a:off x="2360612" y="457200"/>
            <a:ext cx="8077200" cy="534988"/>
          </a:xfrm>
        </p:spPr>
        <p:txBody>
          <a:bodyPr/>
          <a:lstStyle/>
          <a:p>
            <a:pPr algn="l" eaLnBrk="1" hangingPunct="1"/>
            <a:r>
              <a:rPr lang="en-US" altLang="en-US"/>
              <a:t>HTML Without CSS</a:t>
            </a:r>
          </a:p>
        </p:txBody>
      </p:sp>
      <p:sp>
        <p:nvSpPr>
          <p:cNvPr id="19459" name="Text Box 4">
            <a:extLst>
              <a:ext uri="{FF2B5EF4-FFF2-40B4-BE49-F238E27FC236}">
                <a16:creationId xmlns:a16="http://schemas.microsoft.com/office/drawing/2014/main" id="{CA23E4CF-5181-43DA-8F2D-CBCBC151A281}"/>
              </a:ext>
            </a:extLst>
          </p:cNvPr>
          <p:cNvSpPr txBox="1">
            <a:spLocks noChangeArrowheads="1"/>
          </p:cNvSpPr>
          <p:nvPr/>
        </p:nvSpPr>
        <p:spPr bwMode="auto">
          <a:xfrm>
            <a:off x="1751012" y="6553200"/>
            <a:ext cx="4419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sz="2600" b="1"/>
          </a:p>
        </p:txBody>
      </p:sp>
      <p:sp>
        <p:nvSpPr>
          <p:cNvPr id="6" name="Text Box 15">
            <a:extLst>
              <a:ext uri="{FF2B5EF4-FFF2-40B4-BE49-F238E27FC236}">
                <a16:creationId xmlns:a16="http://schemas.microsoft.com/office/drawing/2014/main" id="{04033F5A-E110-4DD4-B5F5-062DFD308698}"/>
              </a:ext>
            </a:extLst>
          </p:cNvPr>
          <p:cNvSpPr txBox="1">
            <a:spLocks noChangeArrowheads="1"/>
          </p:cNvSpPr>
          <p:nvPr/>
        </p:nvSpPr>
        <p:spPr bwMode="auto">
          <a:xfrm>
            <a:off x="6932612" y="1219201"/>
            <a:ext cx="3276600" cy="4555093"/>
          </a:xfrm>
          <a:prstGeom prst="rect">
            <a:avLst/>
          </a:prstGeom>
          <a:noFill/>
          <a:ln w="9525">
            <a:noFill/>
            <a:miter lim="800000"/>
            <a:headEnd/>
            <a:tailEnd/>
          </a:ln>
        </p:spPr>
        <p:txBody>
          <a:bodyPr>
            <a:spAutoFit/>
          </a:bodyPr>
          <a:lstStyle/>
          <a:p>
            <a:pPr>
              <a:spcBef>
                <a:spcPct val="50000"/>
              </a:spcBef>
              <a:defRPr/>
            </a:pPr>
            <a:r>
              <a:rPr lang="en-US" sz="2000" i="1" dirty="0">
                <a:latin typeface="+mj-lt"/>
                <a:cs typeface="Arial" pitchFamily="34" charset="0"/>
              </a:rPr>
              <a:t>“HTML without CSS is like a piece of candy without a pretty wrapper.”</a:t>
            </a:r>
          </a:p>
          <a:p>
            <a:pPr>
              <a:spcBef>
                <a:spcPct val="50000"/>
              </a:spcBef>
              <a:defRPr/>
            </a:pPr>
            <a:endParaRPr lang="en-US" sz="2000" b="1" dirty="0">
              <a:latin typeface="+mj-lt"/>
              <a:cs typeface="Arial" pitchFamily="34" charset="0"/>
            </a:endParaRPr>
          </a:p>
          <a:p>
            <a:pPr>
              <a:spcBef>
                <a:spcPct val="50000"/>
              </a:spcBef>
              <a:defRPr/>
            </a:pPr>
            <a:r>
              <a:rPr lang="en-US" sz="2000" b="1" dirty="0">
                <a:latin typeface="+mj-lt"/>
                <a:cs typeface="Arial" pitchFamily="34" charset="0"/>
              </a:rPr>
              <a:t>Without CSS, HTML elements typically flow from top to bottom of the page and position themselves to the left by default.</a:t>
            </a:r>
          </a:p>
          <a:p>
            <a:pPr>
              <a:spcBef>
                <a:spcPct val="50000"/>
              </a:spcBef>
              <a:defRPr/>
            </a:pPr>
            <a:r>
              <a:rPr lang="en-US" sz="2000" b="1" dirty="0">
                <a:latin typeface="+mj-lt"/>
                <a:cs typeface="Arial" pitchFamily="34" charset="0"/>
              </a:rPr>
              <a:t>With CSS help, we can create containers or DIVs to better organize content  and make a Web page visually appealing.</a:t>
            </a:r>
            <a:endParaRPr lang="en-US" sz="1800" b="1" dirty="0">
              <a:latin typeface="+mj-lt"/>
            </a:endParaRPr>
          </a:p>
        </p:txBody>
      </p:sp>
      <p:pic>
        <p:nvPicPr>
          <p:cNvPr id="19461" name="Picture 2">
            <a:extLst>
              <a:ext uri="{FF2B5EF4-FFF2-40B4-BE49-F238E27FC236}">
                <a16:creationId xmlns:a16="http://schemas.microsoft.com/office/drawing/2014/main" id="{E4756073-99F5-4CB2-AA7E-278D05ACC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992188"/>
            <a:ext cx="4267200"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20315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9D6-9562-44C7-958B-86A0C8027733}"/>
              </a:ext>
            </a:extLst>
          </p:cNvPr>
          <p:cNvSpPr>
            <a:spLocks noGrp="1"/>
          </p:cNvSpPr>
          <p:nvPr>
            <p:ph type="title"/>
          </p:nvPr>
        </p:nvSpPr>
        <p:spPr/>
        <p:txBody>
          <a:bodyPr/>
          <a:lstStyle/>
          <a:p>
            <a:r>
              <a:rPr lang="en-US" dirty="0"/>
              <a:t>Background attachment</a:t>
            </a:r>
          </a:p>
        </p:txBody>
      </p:sp>
      <p:pic>
        <p:nvPicPr>
          <p:cNvPr id="6" name="Content Placeholder 5">
            <a:extLst>
              <a:ext uri="{FF2B5EF4-FFF2-40B4-BE49-F238E27FC236}">
                <a16:creationId xmlns:a16="http://schemas.microsoft.com/office/drawing/2014/main" id="{AC375C12-DF20-439F-8ABF-90B72FD054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42065"/>
            <a:ext cx="7441108" cy="4588245"/>
          </a:xfrm>
        </p:spPr>
      </p:pic>
      <p:sp>
        <p:nvSpPr>
          <p:cNvPr id="4" name="Slide Number Placeholder 3">
            <a:extLst>
              <a:ext uri="{FF2B5EF4-FFF2-40B4-BE49-F238E27FC236}">
                <a16:creationId xmlns:a16="http://schemas.microsoft.com/office/drawing/2014/main" id="{ED9FCD5C-50F3-4745-95F9-80B19551FF68}"/>
              </a:ext>
            </a:extLst>
          </p:cNvPr>
          <p:cNvSpPr>
            <a:spLocks noGrp="1"/>
          </p:cNvSpPr>
          <p:nvPr>
            <p:ph type="sldNum" sz="quarter" idx="12"/>
          </p:nvPr>
        </p:nvSpPr>
        <p:spPr/>
        <p:txBody>
          <a:bodyPr/>
          <a:lstStyle/>
          <a:p>
            <a:fld id="{C51EAA63-D034-42AE-91FA-B13B9518C7BE}" type="slidenum">
              <a:rPr lang="en-US" smtClean="0"/>
              <a:pPr/>
              <a:t>50</a:t>
            </a:fld>
            <a:endParaRPr lang="en-US" dirty="0"/>
          </a:p>
        </p:txBody>
      </p:sp>
    </p:spTree>
    <p:extLst>
      <p:ext uri="{BB962C8B-B14F-4D97-AF65-F5344CB8AC3E}">
        <p14:creationId xmlns:p14="http://schemas.microsoft.com/office/powerpoint/2010/main" val="165423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66A9-4C55-4C80-A23B-7140B17B809D}"/>
              </a:ext>
            </a:extLst>
          </p:cNvPr>
          <p:cNvSpPr>
            <a:spLocks noGrp="1"/>
          </p:cNvSpPr>
          <p:nvPr>
            <p:ph type="title"/>
          </p:nvPr>
        </p:nvSpPr>
        <p:spPr/>
        <p:txBody>
          <a:bodyPr/>
          <a:lstStyle/>
          <a:p>
            <a:r>
              <a:rPr lang="en-US" dirty="0"/>
              <a:t>Background (shorthand property)</a:t>
            </a:r>
          </a:p>
        </p:txBody>
      </p:sp>
      <p:pic>
        <p:nvPicPr>
          <p:cNvPr id="6" name="Content Placeholder 5">
            <a:extLst>
              <a:ext uri="{FF2B5EF4-FFF2-40B4-BE49-F238E27FC236}">
                <a16:creationId xmlns:a16="http://schemas.microsoft.com/office/drawing/2014/main" id="{BED01847-BD42-4D76-8364-5F7B449982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7" y="1643887"/>
            <a:ext cx="8982595" cy="3806909"/>
          </a:xfrm>
        </p:spPr>
      </p:pic>
      <p:sp>
        <p:nvSpPr>
          <p:cNvPr id="4" name="Slide Number Placeholder 3">
            <a:extLst>
              <a:ext uri="{FF2B5EF4-FFF2-40B4-BE49-F238E27FC236}">
                <a16:creationId xmlns:a16="http://schemas.microsoft.com/office/drawing/2014/main" id="{77FB1C1C-DA2B-46D4-AF78-F672322293C2}"/>
              </a:ext>
            </a:extLst>
          </p:cNvPr>
          <p:cNvSpPr>
            <a:spLocks noGrp="1"/>
          </p:cNvSpPr>
          <p:nvPr>
            <p:ph type="sldNum" sz="quarter" idx="12"/>
          </p:nvPr>
        </p:nvSpPr>
        <p:spPr/>
        <p:txBody>
          <a:bodyPr/>
          <a:lstStyle/>
          <a:p>
            <a:fld id="{C51EAA63-D034-42AE-91FA-B13B9518C7BE}" type="slidenum">
              <a:rPr lang="en-US" smtClean="0"/>
              <a:pPr/>
              <a:t>51</a:t>
            </a:fld>
            <a:endParaRPr lang="en-US" dirty="0"/>
          </a:p>
        </p:txBody>
      </p:sp>
    </p:spTree>
    <p:extLst>
      <p:ext uri="{BB962C8B-B14F-4D97-AF65-F5344CB8AC3E}">
        <p14:creationId xmlns:p14="http://schemas.microsoft.com/office/powerpoint/2010/main" val="337945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BAF0-37AA-4114-97A1-6DE3302AF00F}"/>
              </a:ext>
            </a:extLst>
          </p:cNvPr>
          <p:cNvSpPr>
            <a:spLocks noGrp="1"/>
          </p:cNvSpPr>
          <p:nvPr>
            <p:ph type="title"/>
          </p:nvPr>
        </p:nvSpPr>
        <p:spPr/>
        <p:txBody>
          <a:bodyPr/>
          <a:lstStyle/>
          <a:p>
            <a:r>
              <a:rPr lang="en-US" dirty="0"/>
              <a:t>Font</a:t>
            </a:r>
          </a:p>
        </p:txBody>
      </p:sp>
      <p:sp>
        <p:nvSpPr>
          <p:cNvPr id="3" name="Content Placeholder 2">
            <a:extLst>
              <a:ext uri="{FF2B5EF4-FFF2-40B4-BE49-F238E27FC236}">
                <a16:creationId xmlns:a16="http://schemas.microsoft.com/office/drawing/2014/main" id="{ABF6B8B5-5448-4F59-B977-7A3506CB14FC}"/>
              </a:ext>
            </a:extLst>
          </p:cNvPr>
          <p:cNvSpPr>
            <a:spLocks noGrp="1"/>
          </p:cNvSpPr>
          <p:nvPr>
            <p:ph idx="1"/>
          </p:nvPr>
        </p:nvSpPr>
        <p:spPr/>
        <p:txBody>
          <a:bodyPr/>
          <a:lstStyle/>
          <a:p>
            <a:r>
              <a:rPr lang="en-US" dirty="0"/>
              <a:t>The </a:t>
            </a:r>
            <a:r>
              <a:rPr lang="en-US" b="1" dirty="0"/>
              <a:t>font-family</a:t>
            </a:r>
            <a:r>
              <a:rPr lang="en-US" dirty="0"/>
              <a:t> property is used to change the face of a font.</a:t>
            </a:r>
          </a:p>
          <a:p>
            <a:r>
              <a:rPr lang="en-US" dirty="0"/>
              <a:t>The </a:t>
            </a:r>
            <a:r>
              <a:rPr lang="en-US" b="1" dirty="0"/>
              <a:t>font-style</a:t>
            </a:r>
            <a:r>
              <a:rPr lang="en-US" dirty="0"/>
              <a:t> property is used to make a font italic or oblique.</a:t>
            </a:r>
          </a:p>
          <a:p>
            <a:r>
              <a:rPr lang="en-US" dirty="0"/>
              <a:t>The </a:t>
            </a:r>
            <a:r>
              <a:rPr lang="en-US" b="1" dirty="0"/>
              <a:t>font-variant</a:t>
            </a:r>
            <a:r>
              <a:rPr lang="en-US" dirty="0"/>
              <a:t> property is used to create a small-caps effect.</a:t>
            </a:r>
          </a:p>
          <a:p>
            <a:r>
              <a:rPr lang="en-US" dirty="0"/>
              <a:t>The </a:t>
            </a:r>
            <a:r>
              <a:rPr lang="en-US" b="1" dirty="0"/>
              <a:t>font-weight</a:t>
            </a:r>
            <a:r>
              <a:rPr lang="en-US" dirty="0"/>
              <a:t> property is used to increase or decrease how bold or light a font appears.</a:t>
            </a:r>
          </a:p>
          <a:p>
            <a:r>
              <a:rPr lang="en-US" dirty="0"/>
              <a:t>The </a:t>
            </a:r>
            <a:r>
              <a:rPr lang="en-US" b="1" dirty="0"/>
              <a:t>font-size</a:t>
            </a:r>
            <a:r>
              <a:rPr lang="en-US" dirty="0"/>
              <a:t> property is used to increase or decrease the size of a font.</a:t>
            </a:r>
          </a:p>
          <a:p>
            <a:r>
              <a:rPr lang="en-US" dirty="0"/>
              <a:t>The </a:t>
            </a:r>
            <a:r>
              <a:rPr lang="en-US" b="1" dirty="0"/>
              <a:t>font property</a:t>
            </a:r>
            <a:r>
              <a:rPr lang="en-US" dirty="0"/>
              <a:t> is used as shorthand to specify a number of other font properties</a:t>
            </a:r>
          </a:p>
        </p:txBody>
      </p:sp>
      <p:sp>
        <p:nvSpPr>
          <p:cNvPr id="4" name="Slide Number Placeholder 3">
            <a:extLst>
              <a:ext uri="{FF2B5EF4-FFF2-40B4-BE49-F238E27FC236}">
                <a16:creationId xmlns:a16="http://schemas.microsoft.com/office/drawing/2014/main" id="{55E1A437-4462-4830-AF5B-21ED95997F25}"/>
              </a:ext>
            </a:extLst>
          </p:cNvPr>
          <p:cNvSpPr>
            <a:spLocks noGrp="1"/>
          </p:cNvSpPr>
          <p:nvPr>
            <p:ph type="sldNum" sz="quarter" idx="12"/>
          </p:nvPr>
        </p:nvSpPr>
        <p:spPr/>
        <p:txBody>
          <a:bodyPr/>
          <a:lstStyle/>
          <a:p>
            <a:fld id="{C51EAA63-D034-42AE-91FA-B13B9518C7BE}" type="slidenum">
              <a:rPr lang="en-US" smtClean="0"/>
              <a:pPr/>
              <a:t>52</a:t>
            </a:fld>
            <a:endParaRPr lang="en-US" dirty="0"/>
          </a:p>
        </p:txBody>
      </p:sp>
    </p:spTree>
    <p:extLst>
      <p:ext uri="{BB962C8B-B14F-4D97-AF65-F5344CB8AC3E}">
        <p14:creationId xmlns:p14="http://schemas.microsoft.com/office/powerpoint/2010/main" val="314750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22B5-E955-4332-B1AF-1EC31B995422}"/>
              </a:ext>
            </a:extLst>
          </p:cNvPr>
          <p:cNvSpPr>
            <a:spLocks noGrp="1"/>
          </p:cNvSpPr>
          <p:nvPr>
            <p:ph type="title"/>
          </p:nvPr>
        </p:nvSpPr>
        <p:spPr/>
        <p:txBody>
          <a:bodyPr/>
          <a:lstStyle/>
          <a:p>
            <a:r>
              <a:rPr lang="en-US" dirty="0"/>
              <a:t>Setting Font Family</a:t>
            </a:r>
          </a:p>
        </p:txBody>
      </p:sp>
      <p:pic>
        <p:nvPicPr>
          <p:cNvPr id="6" name="Content Placeholder 5">
            <a:extLst>
              <a:ext uri="{FF2B5EF4-FFF2-40B4-BE49-F238E27FC236}">
                <a16:creationId xmlns:a16="http://schemas.microsoft.com/office/drawing/2014/main" id="{D379ECC5-35E2-4291-B360-1E3CEBB34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77557"/>
            <a:ext cx="9398436" cy="2821727"/>
          </a:xfrm>
        </p:spPr>
      </p:pic>
      <p:sp>
        <p:nvSpPr>
          <p:cNvPr id="4" name="Slide Number Placeholder 3">
            <a:extLst>
              <a:ext uri="{FF2B5EF4-FFF2-40B4-BE49-F238E27FC236}">
                <a16:creationId xmlns:a16="http://schemas.microsoft.com/office/drawing/2014/main" id="{834677D4-5EB0-43A9-A1C0-4D2DC0C8C9D4}"/>
              </a:ext>
            </a:extLst>
          </p:cNvPr>
          <p:cNvSpPr>
            <a:spLocks noGrp="1"/>
          </p:cNvSpPr>
          <p:nvPr>
            <p:ph type="sldNum" sz="quarter" idx="12"/>
          </p:nvPr>
        </p:nvSpPr>
        <p:spPr/>
        <p:txBody>
          <a:bodyPr/>
          <a:lstStyle/>
          <a:p>
            <a:fld id="{C51EAA63-D034-42AE-91FA-B13B9518C7BE}" type="slidenum">
              <a:rPr lang="en-US" smtClean="0"/>
              <a:pPr/>
              <a:t>53</a:t>
            </a:fld>
            <a:endParaRPr lang="en-US" dirty="0"/>
          </a:p>
        </p:txBody>
      </p:sp>
      <p:pic>
        <p:nvPicPr>
          <p:cNvPr id="8" name="Picture 7">
            <a:extLst>
              <a:ext uri="{FF2B5EF4-FFF2-40B4-BE49-F238E27FC236}">
                <a16:creationId xmlns:a16="http://schemas.microsoft.com/office/drawing/2014/main" id="{247D2C2A-4B01-4205-8C43-86163AC14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37" y="4976996"/>
            <a:ext cx="11742821" cy="901540"/>
          </a:xfrm>
          <a:prstGeom prst="rect">
            <a:avLst/>
          </a:prstGeom>
        </p:spPr>
      </p:pic>
      <p:sp>
        <p:nvSpPr>
          <p:cNvPr id="9" name="TextBox 8">
            <a:extLst>
              <a:ext uri="{FF2B5EF4-FFF2-40B4-BE49-F238E27FC236}">
                <a16:creationId xmlns:a16="http://schemas.microsoft.com/office/drawing/2014/main" id="{57B5C2AF-7161-4B5F-BC9C-42EEAA569EFA}"/>
              </a:ext>
            </a:extLst>
          </p:cNvPr>
          <p:cNvSpPr txBox="1"/>
          <p:nvPr/>
        </p:nvSpPr>
        <p:spPr>
          <a:xfrm>
            <a:off x="128337" y="4519796"/>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24553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1468-7871-4C20-9310-B3887B385685}"/>
              </a:ext>
            </a:extLst>
          </p:cNvPr>
          <p:cNvSpPr>
            <a:spLocks noGrp="1"/>
          </p:cNvSpPr>
          <p:nvPr>
            <p:ph type="title"/>
          </p:nvPr>
        </p:nvSpPr>
        <p:spPr/>
        <p:txBody>
          <a:bodyPr/>
          <a:lstStyle/>
          <a:p>
            <a:r>
              <a:rPr lang="en-US" dirty="0"/>
              <a:t>Font Style</a:t>
            </a:r>
          </a:p>
        </p:txBody>
      </p:sp>
      <p:pic>
        <p:nvPicPr>
          <p:cNvPr id="6" name="Content Placeholder 5">
            <a:extLst>
              <a:ext uri="{FF2B5EF4-FFF2-40B4-BE49-F238E27FC236}">
                <a16:creationId xmlns:a16="http://schemas.microsoft.com/office/drawing/2014/main" id="{321DBAF0-F83F-47E9-AC37-158B0C2061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535" y="1429925"/>
            <a:ext cx="6430318" cy="3131493"/>
          </a:xfrm>
        </p:spPr>
      </p:pic>
      <p:sp>
        <p:nvSpPr>
          <p:cNvPr id="4" name="Slide Number Placeholder 3">
            <a:extLst>
              <a:ext uri="{FF2B5EF4-FFF2-40B4-BE49-F238E27FC236}">
                <a16:creationId xmlns:a16="http://schemas.microsoft.com/office/drawing/2014/main" id="{773E4D7D-3335-4218-908F-134C33E760F1}"/>
              </a:ext>
            </a:extLst>
          </p:cNvPr>
          <p:cNvSpPr>
            <a:spLocks noGrp="1"/>
          </p:cNvSpPr>
          <p:nvPr>
            <p:ph type="sldNum" sz="quarter" idx="12"/>
          </p:nvPr>
        </p:nvSpPr>
        <p:spPr/>
        <p:txBody>
          <a:bodyPr/>
          <a:lstStyle/>
          <a:p>
            <a:fld id="{C51EAA63-D034-42AE-91FA-B13B9518C7BE}" type="slidenum">
              <a:rPr lang="en-US" smtClean="0"/>
              <a:pPr/>
              <a:t>54</a:t>
            </a:fld>
            <a:endParaRPr lang="en-US" dirty="0"/>
          </a:p>
        </p:txBody>
      </p:sp>
      <p:pic>
        <p:nvPicPr>
          <p:cNvPr id="8" name="Picture 7">
            <a:extLst>
              <a:ext uri="{FF2B5EF4-FFF2-40B4-BE49-F238E27FC236}">
                <a16:creationId xmlns:a16="http://schemas.microsoft.com/office/drawing/2014/main" id="{4DC2E939-D664-4BB4-9874-C8897E791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5245000"/>
            <a:ext cx="4525006" cy="714475"/>
          </a:xfrm>
          <a:prstGeom prst="rect">
            <a:avLst/>
          </a:prstGeom>
        </p:spPr>
      </p:pic>
      <p:sp>
        <p:nvSpPr>
          <p:cNvPr id="9" name="TextBox 8">
            <a:extLst>
              <a:ext uri="{FF2B5EF4-FFF2-40B4-BE49-F238E27FC236}">
                <a16:creationId xmlns:a16="http://schemas.microsoft.com/office/drawing/2014/main" id="{754291BA-77A1-4060-AB59-3A21A83C039E}"/>
              </a:ext>
            </a:extLst>
          </p:cNvPr>
          <p:cNvSpPr txBox="1"/>
          <p:nvPr/>
        </p:nvSpPr>
        <p:spPr>
          <a:xfrm>
            <a:off x="705852" y="4695942"/>
            <a:ext cx="914400" cy="914400"/>
          </a:xfrm>
          <a:prstGeom prst="rect">
            <a:avLst/>
          </a:prstGeom>
          <a:noFill/>
        </p:spPr>
        <p:txBody>
          <a:bodyPr wrap="none" lIns="0" tIns="0" rIns="0" bIns="0" rtlCol="0">
            <a:noAutofit/>
          </a:bodyPr>
          <a:lstStyle/>
          <a:p>
            <a:pPr>
              <a:lnSpc>
                <a:spcPct val="90000"/>
              </a:lnSpc>
            </a:pPr>
            <a:r>
              <a:rPr lang="en-US" sz="3600" b="1" dirty="0"/>
              <a:t>Output</a:t>
            </a:r>
            <a:endParaRPr lang="en-US" b="1" dirty="0"/>
          </a:p>
        </p:txBody>
      </p:sp>
    </p:spTree>
    <p:extLst>
      <p:ext uri="{BB962C8B-B14F-4D97-AF65-F5344CB8AC3E}">
        <p14:creationId xmlns:p14="http://schemas.microsoft.com/office/powerpoint/2010/main" val="250381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A645-C4B1-4483-B397-BBE07B07CE19}"/>
              </a:ext>
            </a:extLst>
          </p:cNvPr>
          <p:cNvSpPr>
            <a:spLocks noGrp="1"/>
          </p:cNvSpPr>
          <p:nvPr>
            <p:ph type="title"/>
          </p:nvPr>
        </p:nvSpPr>
        <p:spPr/>
        <p:txBody>
          <a:bodyPr/>
          <a:lstStyle/>
          <a:p>
            <a:r>
              <a:rPr lang="en-US" dirty="0"/>
              <a:t>Font variant</a:t>
            </a:r>
          </a:p>
        </p:txBody>
      </p:sp>
      <p:pic>
        <p:nvPicPr>
          <p:cNvPr id="6" name="Content Placeholder 5">
            <a:extLst>
              <a:ext uri="{FF2B5EF4-FFF2-40B4-BE49-F238E27FC236}">
                <a16:creationId xmlns:a16="http://schemas.microsoft.com/office/drawing/2014/main" id="{D228E5B2-5269-4705-806B-1C9AA2C5C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34715"/>
            <a:ext cx="6013361" cy="2982912"/>
          </a:xfrm>
        </p:spPr>
      </p:pic>
      <p:sp>
        <p:nvSpPr>
          <p:cNvPr id="4" name="Slide Number Placeholder 3">
            <a:extLst>
              <a:ext uri="{FF2B5EF4-FFF2-40B4-BE49-F238E27FC236}">
                <a16:creationId xmlns:a16="http://schemas.microsoft.com/office/drawing/2014/main" id="{05841C61-0E5C-488C-B1A8-74FB0ED49F72}"/>
              </a:ext>
            </a:extLst>
          </p:cNvPr>
          <p:cNvSpPr>
            <a:spLocks noGrp="1"/>
          </p:cNvSpPr>
          <p:nvPr>
            <p:ph type="sldNum" sz="quarter" idx="12"/>
          </p:nvPr>
        </p:nvSpPr>
        <p:spPr/>
        <p:txBody>
          <a:bodyPr/>
          <a:lstStyle/>
          <a:p>
            <a:fld id="{C51EAA63-D034-42AE-91FA-B13B9518C7BE}" type="slidenum">
              <a:rPr lang="en-US" smtClean="0"/>
              <a:pPr/>
              <a:t>55</a:t>
            </a:fld>
            <a:endParaRPr lang="en-US" dirty="0"/>
          </a:p>
        </p:txBody>
      </p:sp>
      <p:pic>
        <p:nvPicPr>
          <p:cNvPr id="8" name="Picture 7">
            <a:extLst>
              <a:ext uri="{FF2B5EF4-FFF2-40B4-BE49-F238E27FC236}">
                <a16:creationId xmlns:a16="http://schemas.microsoft.com/office/drawing/2014/main" id="{8886C420-59FD-4E94-A4E8-819968D87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5300626"/>
            <a:ext cx="4906060" cy="523948"/>
          </a:xfrm>
          <a:prstGeom prst="rect">
            <a:avLst/>
          </a:prstGeom>
        </p:spPr>
      </p:pic>
    </p:spTree>
    <p:extLst>
      <p:ext uri="{BB962C8B-B14F-4D97-AF65-F5344CB8AC3E}">
        <p14:creationId xmlns:p14="http://schemas.microsoft.com/office/powerpoint/2010/main" val="225109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F5F7-4187-4E27-A35A-C6A149F6E919}"/>
              </a:ext>
            </a:extLst>
          </p:cNvPr>
          <p:cNvSpPr>
            <a:spLocks noGrp="1"/>
          </p:cNvSpPr>
          <p:nvPr>
            <p:ph type="title"/>
          </p:nvPr>
        </p:nvSpPr>
        <p:spPr/>
        <p:txBody>
          <a:bodyPr/>
          <a:lstStyle/>
          <a:p>
            <a:r>
              <a:rPr lang="en-US" dirty="0"/>
              <a:t>Font Variant</a:t>
            </a:r>
          </a:p>
        </p:txBody>
      </p:sp>
      <p:pic>
        <p:nvPicPr>
          <p:cNvPr id="6" name="Content Placeholder 5">
            <a:extLst>
              <a:ext uri="{FF2B5EF4-FFF2-40B4-BE49-F238E27FC236}">
                <a16:creationId xmlns:a16="http://schemas.microsoft.com/office/drawing/2014/main" id="{0BE94526-B824-40A8-B1FB-F92F055A73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677610"/>
            <a:ext cx="10739079" cy="3520032"/>
          </a:xfrm>
        </p:spPr>
      </p:pic>
      <p:sp>
        <p:nvSpPr>
          <p:cNvPr id="4" name="Slide Number Placeholder 3">
            <a:extLst>
              <a:ext uri="{FF2B5EF4-FFF2-40B4-BE49-F238E27FC236}">
                <a16:creationId xmlns:a16="http://schemas.microsoft.com/office/drawing/2014/main" id="{2A8BA758-5DBA-46CE-9648-442C8C78D671}"/>
              </a:ext>
            </a:extLst>
          </p:cNvPr>
          <p:cNvSpPr>
            <a:spLocks noGrp="1"/>
          </p:cNvSpPr>
          <p:nvPr>
            <p:ph type="sldNum" sz="quarter" idx="12"/>
          </p:nvPr>
        </p:nvSpPr>
        <p:spPr/>
        <p:txBody>
          <a:bodyPr/>
          <a:lstStyle/>
          <a:p>
            <a:fld id="{C51EAA63-D034-42AE-91FA-B13B9518C7BE}" type="slidenum">
              <a:rPr lang="en-US" smtClean="0"/>
              <a:pPr/>
              <a:t>56</a:t>
            </a:fld>
            <a:endParaRPr lang="en-US" dirty="0"/>
          </a:p>
        </p:txBody>
      </p:sp>
    </p:spTree>
    <p:extLst>
      <p:ext uri="{BB962C8B-B14F-4D97-AF65-F5344CB8AC3E}">
        <p14:creationId xmlns:p14="http://schemas.microsoft.com/office/powerpoint/2010/main" val="377546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6488-E994-45C8-A568-D135101444CC}"/>
              </a:ext>
            </a:extLst>
          </p:cNvPr>
          <p:cNvSpPr>
            <a:spLocks noGrp="1"/>
          </p:cNvSpPr>
          <p:nvPr>
            <p:ph type="title"/>
          </p:nvPr>
        </p:nvSpPr>
        <p:spPr/>
        <p:txBody>
          <a:bodyPr/>
          <a:lstStyle/>
          <a:p>
            <a:r>
              <a:rPr lang="en-US" dirty="0"/>
              <a:t>Font Weight</a:t>
            </a:r>
          </a:p>
        </p:txBody>
      </p:sp>
      <p:sp>
        <p:nvSpPr>
          <p:cNvPr id="3" name="Content Placeholder 2">
            <a:extLst>
              <a:ext uri="{FF2B5EF4-FFF2-40B4-BE49-F238E27FC236}">
                <a16:creationId xmlns:a16="http://schemas.microsoft.com/office/drawing/2014/main" id="{36B651DA-E3B8-46DC-8F48-B433EACA2691}"/>
              </a:ext>
            </a:extLst>
          </p:cNvPr>
          <p:cNvSpPr>
            <a:spLocks noGrp="1"/>
          </p:cNvSpPr>
          <p:nvPr>
            <p:ph idx="1"/>
          </p:nvPr>
        </p:nvSpPr>
        <p:spPr/>
        <p:txBody>
          <a:bodyPr/>
          <a:lstStyle/>
          <a:p>
            <a:pPr marL="0" indent="0">
              <a:buNone/>
            </a:pPr>
            <a:r>
              <a:rPr lang="en-US" dirty="0"/>
              <a:t>The font-weight property provides the functionality to specify how bold a font is. Possible values could be </a:t>
            </a:r>
            <a:r>
              <a:rPr lang="en-US" i="1" dirty="0"/>
              <a:t>normal, bold, bolder, lighter, 100, 200, 300, 400, 500, 600, 700, 800, 900</a:t>
            </a:r>
            <a:endParaRPr lang="en-US" dirty="0"/>
          </a:p>
        </p:txBody>
      </p:sp>
      <p:sp>
        <p:nvSpPr>
          <p:cNvPr id="4" name="Slide Number Placeholder 3">
            <a:extLst>
              <a:ext uri="{FF2B5EF4-FFF2-40B4-BE49-F238E27FC236}">
                <a16:creationId xmlns:a16="http://schemas.microsoft.com/office/drawing/2014/main" id="{6AAB5930-DD1C-43E2-8AC3-21E2E3D324BF}"/>
              </a:ext>
            </a:extLst>
          </p:cNvPr>
          <p:cNvSpPr>
            <a:spLocks noGrp="1"/>
          </p:cNvSpPr>
          <p:nvPr>
            <p:ph type="sldNum" sz="quarter" idx="12"/>
          </p:nvPr>
        </p:nvSpPr>
        <p:spPr/>
        <p:txBody>
          <a:bodyPr/>
          <a:lstStyle/>
          <a:p>
            <a:fld id="{C51EAA63-D034-42AE-91FA-B13B9518C7BE}" type="slidenum">
              <a:rPr lang="en-US" smtClean="0"/>
              <a:pPr/>
              <a:t>57</a:t>
            </a:fld>
            <a:endParaRPr lang="en-US" dirty="0"/>
          </a:p>
        </p:txBody>
      </p:sp>
      <p:pic>
        <p:nvPicPr>
          <p:cNvPr id="6" name="Picture 5">
            <a:extLst>
              <a:ext uri="{FF2B5EF4-FFF2-40B4-BE49-F238E27FC236}">
                <a16:creationId xmlns:a16="http://schemas.microsoft.com/office/drawing/2014/main" id="{E95D15C0-2222-4972-A012-9CC8B9A49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905956"/>
            <a:ext cx="6657182" cy="2756907"/>
          </a:xfrm>
          <a:prstGeom prst="rect">
            <a:avLst/>
          </a:prstGeom>
        </p:spPr>
      </p:pic>
      <p:pic>
        <p:nvPicPr>
          <p:cNvPr id="8" name="Picture 7">
            <a:extLst>
              <a:ext uri="{FF2B5EF4-FFF2-40B4-BE49-F238E27FC236}">
                <a16:creationId xmlns:a16="http://schemas.microsoft.com/office/drawing/2014/main" id="{E432833F-DCE0-4704-8FB2-040D24E20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9337" y="2579196"/>
            <a:ext cx="4346137" cy="2682615"/>
          </a:xfrm>
          <a:prstGeom prst="rect">
            <a:avLst/>
          </a:prstGeom>
        </p:spPr>
      </p:pic>
    </p:spTree>
    <p:extLst>
      <p:ext uri="{BB962C8B-B14F-4D97-AF65-F5344CB8AC3E}">
        <p14:creationId xmlns:p14="http://schemas.microsoft.com/office/powerpoint/2010/main" val="38297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C1A3-9DE3-4BDB-9C03-EB0CE3253A95}"/>
              </a:ext>
            </a:extLst>
          </p:cNvPr>
          <p:cNvSpPr>
            <a:spLocks noGrp="1"/>
          </p:cNvSpPr>
          <p:nvPr>
            <p:ph type="title"/>
          </p:nvPr>
        </p:nvSpPr>
        <p:spPr/>
        <p:txBody>
          <a:bodyPr/>
          <a:lstStyle/>
          <a:p>
            <a:r>
              <a:rPr lang="en-US" dirty="0"/>
              <a:t>Font Size</a:t>
            </a:r>
          </a:p>
        </p:txBody>
      </p:sp>
      <p:sp>
        <p:nvSpPr>
          <p:cNvPr id="3" name="Content Placeholder 2">
            <a:extLst>
              <a:ext uri="{FF2B5EF4-FFF2-40B4-BE49-F238E27FC236}">
                <a16:creationId xmlns:a16="http://schemas.microsoft.com/office/drawing/2014/main" id="{E2E451E5-3FBC-47A7-88AB-579D21FFC8B5}"/>
              </a:ext>
            </a:extLst>
          </p:cNvPr>
          <p:cNvSpPr>
            <a:spLocks noGrp="1"/>
          </p:cNvSpPr>
          <p:nvPr>
            <p:ph idx="1"/>
          </p:nvPr>
        </p:nvSpPr>
        <p:spPr/>
        <p:txBody>
          <a:bodyPr/>
          <a:lstStyle/>
          <a:p>
            <a:pPr marL="0" indent="0">
              <a:buNone/>
            </a:pPr>
            <a:r>
              <a:rPr lang="en-US" dirty="0"/>
              <a:t>The font-size property is used to control the size of fonts. Possible values could be </a:t>
            </a:r>
            <a:r>
              <a:rPr lang="en-US" i="1" dirty="0"/>
              <a:t>xx-small, x-small, small, medium, large, x-large, xx-large, smaller, larger, size in pixels or in %</a:t>
            </a:r>
            <a:endParaRPr lang="en-US" dirty="0"/>
          </a:p>
        </p:txBody>
      </p:sp>
      <p:sp>
        <p:nvSpPr>
          <p:cNvPr id="4" name="Slide Number Placeholder 3">
            <a:extLst>
              <a:ext uri="{FF2B5EF4-FFF2-40B4-BE49-F238E27FC236}">
                <a16:creationId xmlns:a16="http://schemas.microsoft.com/office/drawing/2014/main" id="{DE63F1F9-3482-4D6F-9A4D-6A3539AB2F51}"/>
              </a:ext>
            </a:extLst>
          </p:cNvPr>
          <p:cNvSpPr>
            <a:spLocks noGrp="1"/>
          </p:cNvSpPr>
          <p:nvPr>
            <p:ph type="sldNum" sz="quarter" idx="12"/>
          </p:nvPr>
        </p:nvSpPr>
        <p:spPr/>
        <p:txBody>
          <a:bodyPr/>
          <a:lstStyle/>
          <a:p>
            <a:fld id="{C51EAA63-D034-42AE-91FA-B13B9518C7BE}" type="slidenum">
              <a:rPr lang="en-US" smtClean="0"/>
              <a:pPr/>
              <a:t>58</a:t>
            </a:fld>
            <a:endParaRPr lang="en-US" dirty="0"/>
          </a:p>
        </p:txBody>
      </p:sp>
      <p:pic>
        <p:nvPicPr>
          <p:cNvPr id="6" name="Picture 5">
            <a:extLst>
              <a:ext uri="{FF2B5EF4-FFF2-40B4-BE49-F238E27FC236}">
                <a16:creationId xmlns:a16="http://schemas.microsoft.com/office/drawing/2014/main" id="{B7291AF1-E90E-414F-A78B-FCA90E2F5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968372"/>
            <a:ext cx="6962976" cy="2822828"/>
          </a:xfrm>
          <a:prstGeom prst="rect">
            <a:avLst/>
          </a:prstGeom>
        </p:spPr>
      </p:pic>
      <p:pic>
        <p:nvPicPr>
          <p:cNvPr id="8" name="Picture 7">
            <a:extLst>
              <a:ext uri="{FF2B5EF4-FFF2-40B4-BE49-F238E27FC236}">
                <a16:creationId xmlns:a16="http://schemas.microsoft.com/office/drawing/2014/main" id="{C13DCC00-E12B-45C2-BC5F-3E8E3CC50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374" y="3328352"/>
            <a:ext cx="4253188" cy="2254301"/>
          </a:xfrm>
          <a:prstGeom prst="rect">
            <a:avLst/>
          </a:prstGeom>
        </p:spPr>
      </p:pic>
      <p:cxnSp>
        <p:nvCxnSpPr>
          <p:cNvPr id="10" name="Straight Connector 9">
            <a:extLst>
              <a:ext uri="{FF2B5EF4-FFF2-40B4-BE49-F238E27FC236}">
                <a16:creationId xmlns:a16="http://schemas.microsoft.com/office/drawing/2014/main" id="{3A74DF98-34AE-4515-85EF-466B8B50B524}"/>
              </a:ext>
            </a:extLst>
          </p:cNvPr>
          <p:cNvCxnSpPr/>
          <p:nvPr/>
        </p:nvCxnSpPr>
        <p:spPr>
          <a:xfrm>
            <a:off x="7494133" y="2775284"/>
            <a:ext cx="0" cy="3396917"/>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32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8368-FCF5-482A-A4CF-2B83265DB17B}"/>
              </a:ext>
            </a:extLst>
          </p:cNvPr>
          <p:cNvSpPr>
            <a:spLocks noGrp="1"/>
          </p:cNvSpPr>
          <p:nvPr>
            <p:ph type="title"/>
          </p:nvPr>
        </p:nvSpPr>
        <p:spPr/>
        <p:txBody>
          <a:bodyPr/>
          <a:lstStyle/>
          <a:p>
            <a:r>
              <a:rPr lang="en-US" dirty="0"/>
              <a:t>Font Stretch</a:t>
            </a:r>
          </a:p>
        </p:txBody>
      </p:sp>
      <p:sp>
        <p:nvSpPr>
          <p:cNvPr id="3" name="Content Placeholder 2">
            <a:extLst>
              <a:ext uri="{FF2B5EF4-FFF2-40B4-BE49-F238E27FC236}">
                <a16:creationId xmlns:a16="http://schemas.microsoft.com/office/drawing/2014/main" id="{34DD7588-9A4B-4CE6-88F3-654DD2E281A0}"/>
              </a:ext>
            </a:extLst>
          </p:cNvPr>
          <p:cNvSpPr>
            <a:spLocks noGrp="1"/>
          </p:cNvSpPr>
          <p:nvPr>
            <p:ph idx="1"/>
          </p:nvPr>
        </p:nvSpPr>
        <p:spPr/>
        <p:txBody>
          <a:bodyPr/>
          <a:lstStyle/>
          <a:p>
            <a:r>
              <a:rPr lang="en-US" dirty="0"/>
              <a:t>This property relies on the user's computer to have an expanded or condensed version of the font being used.</a:t>
            </a:r>
          </a:p>
          <a:p>
            <a:r>
              <a:rPr lang="en-US" dirty="0"/>
              <a:t>Possible values could be </a:t>
            </a:r>
            <a:r>
              <a:rPr lang="en-US" i="1" dirty="0"/>
              <a:t>normal, wider, narrower, ultra-condensed, extra-condensed, condensed, semi-condensed, semi-expanded, expanded, extra-expanded, ultra-expanded</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B3EF4C60-1D3B-4624-BAA7-AAE8BA8C04DC}"/>
              </a:ext>
            </a:extLst>
          </p:cNvPr>
          <p:cNvSpPr>
            <a:spLocks noGrp="1"/>
          </p:cNvSpPr>
          <p:nvPr>
            <p:ph type="sldNum" sz="quarter" idx="12"/>
          </p:nvPr>
        </p:nvSpPr>
        <p:spPr/>
        <p:txBody>
          <a:bodyPr/>
          <a:lstStyle/>
          <a:p>
            <a:fld id="{C51EAA63-D034-42AE-91FA-B13B9518C7BE}" type="slidenum">
              <a:rPr lang="en-US" smtClean="0"/>
              <a:pPr/>
              <a:t>59</a:t>
            </a:fld>
            <a:endParaRPr lang="en-US" dirty="0"/>
          </a:p>
        </p:txBody>
      </p:sp>
      <p:pic>
        <p:nvPicPr>
          <p:cNvPr id="6" name="Picture 5">
            <a:extLst>
              <a:ext uri="{FF2B5EF4-FFF2-40B4-BE49-F238E27FC236}">
                <a16:creationId xmlns:a16="http://schemas.microsoft.com/office/drawing/2014/main" id="{CD8E655E-7FFC-42F1-9140-1C2D3548A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3563499"/>
            <a:ext cx="5748371" cy="2686425"/>
          </a:xfrm>
          <a:prstGeom prst="rect">
            <a:avLst/>
          </a:prstGeom>
        </p:spPr>
      </p:pic>
      <p:pic>
        <p:nvPicPr>
          <p:cNvPr id="8" name="Picture 7">
            <a:extLst>
              <a:ext uri="{FF2B5EF4-FFF2-40B4-BE49-F238E27FC236}">
                <a16:creationId xmlns:a16="http://schemas.microsoft.com/office/drawing/2014/main" id="{13A2FB6F-2785-4915-94F0-56E86E8A8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178" y="3563499"/>
            <a:ext cx="5414837" cy="1133633"/>
          </a:xfrm>
          <a:prstGeom prst="rect">
            <a:avLst/>
          </a:prstGeom>
        </p:spPr>
      </p:pic>
      <p:cxnSp>
        <p:nvCxnSpPr>
          <p:cNvPr id="10" name="Straight Connector 9">
            <a:extLst>
              <a:ext uri="{FF2B5EF4-FFF2-40B4-BE49-F238E27FC236}">
                <a16:creationId xmlns:a16="http://schemas.microsoft.com/office/drawing/2014/main" id="{6AF380D4-FF9F-4A38-8C4D-3420C9A2D5D5}"/>
              </a:ext>
            </a:extLst>
          </p:cNvPr>
          <p:cNvCxnSpPr>
            <a:cxnSpLocks/>
          </p:cNvCxnSpPr>
          <p:nvPr/>
        </p:nvCxnSpPr>
        <p:spPr>
          <a:xfrm>
            <a:off x="6359738" y="3563499"/>
            <a:ext cx="0" cy="2821259"/>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89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302ACCC-F706-4411-B066-86E4CE2C17BC}"/>
              </a:ext>
            </a:extLst>
          </p:cNvPr>
          <p:cNvSpPr>
            <a:spLocks noGrp="1" noChangeArrowheads="1"/>
          </p:cNvSpPr>
          <p:nvPr>
            <p:ph type="title" idx="4294967295"/>
          </p:nvPr>
        </p:nvSpPr>
        <p:spPr>
          <a:xfrm>
            <a:off x="502783" y="301171"/>
            <a:ext cx="8077200" cy="990600"/>
          </a:xfrm>
        </p:spPr>
        <p:txBody>
          <a:bodyPr/>
          <a:lstStyle/>
          <a:p>
            <a:pPr algn="l" eaLnBrk="1" hangingPunct="1"/>
            <a:r>
              <a:rPr lang="en-US" altLang="en-US" dirty="0"/>
              <a:t>HTML &amp; CSS</a:t>
            </a:r>
          </a:p>
        </p:txBody>
      </p:sp>
      <p:sp>
        <p:nvSpPr>
          <p:cNvPr id="20483" name="Text Box 3">
            <a:extLst>
              <a:ext uri="{FF2B5EF4-FFF2-40B4-BE49-F238E27FC236}">
                <a16:creationId xmlns:a16="http://schemas.microsoft.com/office/drawing/2014/main" id="{D67D3F74-6E89-4EF0-B0AB-DA2CD810C8C2}"/>
              </a:ext>
            </a:extLst>
          </p:cNvPr>
          <p:cNvSpPr txBox="1">
            <a:spLocks noChangeArrowheads="1"/>
          </p:cNvSpPr>
          <p:nvPr/>
        </p:nvSpPr>
        <p:spPr bwMode="auto">
          <a:xfrm>
            <a:off x="963612" y="1647372"/>
            <a:ext cx="7924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dirty="0">
                <a:latin typeface="+mj-lt"/>
              </a:rPr>
              <a:t>HTML and CSS work together to produce beautiful and functional Web sites</a:t>
            </a:r>
          </a:p>
          <a:p>
            <a:pPr eaLnBrk="1" hangingPunct="1">
              <a:spcBef>
                <a:spcPct val="50000"/>
              </a:spcBef>
              <a:buFontTx/>
              <a:buChar char="•"/>
            </a:pPr>
            <a:r>
              <a:rPr lang="en-US" altLang="en-US" dirty="0">
                <a:latin typeface="+mj-lt"/>
              </a:rPr>
              <a:t>HTML = structure</a:t>
            </a:r>
          </a:p>
          <a:p>
            <a:pPr eaLnBrk="1" hangingPunct="1">
              <a:spcBef>
                <a:spcPct val="50000"/>
              </a:spcBef>
              <a:buFontTx/>
              <a:buChar char="•"/>
            </a:pPr>
            <a:r>
              <a:rPr lang="en-US" altLang="en-US" dirty="0">
                <a:latin typeface="+mj-lt"/>
              </a:rPr>
              <a:t>CSS = </a:t>
            </a:r>
            <a:r>
              <a:rPr lang="en-US" altLang="en-US" i="1" dirty="0">
                <a:latin typeface="+mj-lt"/>
              </a:rPr>
              <a:t>style</a:t>
            </a:r>
          </a:p>
        </p:txBody>
      </p:sp>
    </p:spTree>
    <p:custDataLst>
      <p:tags r:id="rId1"/>
    </p:custDataLst>
    <p:extLst>
      <p:ext uri="{BB962C8B-B14F-4D97-AF65-F5344CB8AC3E}">
        <p14:creationId xmlns:p14="http://schemas.microsoft.com/office/powerpoint/2010/main" val="174679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A51B-9597-495B-A4F1-9AE9A36900A5}"/>
              </a:ext>
            </a:extLst>
          </p:cNvPr>
          <p:cNvSpPr>
            <a:spLocks noGrp="1"/>
          </p:cNvSpPr>
          <p:nvPr>
            <p:ph type="title"/>
          </p:nvPr>
        </p:nvSpPr>
        <p:spPr/>
        <p:txBody>
          <a:bodyPr/>
          <a:lstStyle/>
          <a:p>
            <a:r>
              <a:rPr lang="en-US" dirty="0"/>
              <a:t>Font (shorthand property)</a:t>
            </a:r>
          </a:p>
        </p:txBody>
      </p:sp>
      <p:pic>
        <p:nvPicPr>
          <p:cNvPr id="6" name="Content Placeholder 5">
            <a:extLst>
              <a:ext uri="{FF2B5EF4-FFF2-40B4-BE49-F238E27FC236}">
                <a16:creationId xmlns:a16="http://schemas.microsoft.com/office/drawing/2014/main" id="{40B7EA3B-E4C5-4164-AAB7-AD69C531A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604" y="1706189"/>
            <a:ext cx="7385607" cy="2931596"/>
          </a:xfrm>
        </p:spPr>
      </p:pic>
      <p:sp>
        <p:nvSpPr>
          <p:cNvPr id="4" name="Slide Number Placeholder 3">
            <a:extLst>
              <a:ext uri="{FF2B5EF4-FFF2-40B4-BE49-F238E27FC236}">
                <a16:creationId xmlns:a16="http://schemas.microsoft.com/office/drawing/2014/main" id="{9B3AE5E9-713D-49EA-B2B5-C3ABD91B023F}"/>
              </a:ext>
            </a:extLst>
          </p:cNvPr>
          <p:cNvSpPr>
            <a:spLocks noGrp="1"/>
          </p:cNvSpPr>
          <p:nvPr>
            <p:ph type="sldNum" sz="quarter" idx="12"/>
          </p:nvPr>
        </p:nvSpPr>
        <p:spPr/>
        <p:txBody>
          <a:bodyPr/>
          <a:lstStyle/>
          <a:p>
            <a:fld id="{C51EAA63-D034-42AE-91FA-B13B9518C7BE}" type="slidenum">
              <a:rPr lang="en-US" smtClean="0"/>
              <a:pPr/>
              <a:t>60</a:t>
            </a:fld>
            <a:endParaRPr lang="en-US" dirty="0"/>
          </a:p>
        </p:txBody>
      </p:sp>
      <p:pic>
        <p:nvPicPr>
          <p:cNvPr id="8" name="Picture 7">
            <a:extLst>
              <a:ext uri="{FF2B5EF4-FFF2-40B4-BE49-F238E27FC236}">
                <a16:creationId xmlns:a16="http://schemas.microsoft.com/office/drawing/2014/main" id="{60FF26BC-0877-4C82-BE24-959FE83CB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54" y="5266779"/>
            <a:ext cx="7020905" cy="647790"/>
          </a:xfrm>
          <a:prstGeom prst="rect">
            <a:avLst/>
          </a:prstGeom>
        </p:spPr>
      </p:pic>
      <p:sp>
        <p:nvSpPr>
          <p:cNvPr id="9" name="TextBox 8">
            <a:extLst>
              <a:ext uri="{FF2B5EF4-FFF2-40B4-BE49-F238E27FC236}">
                <a16:creationId xmlns:a16="http://schemas.microsoft.com/office/drawing/2014/main" id="{3B3A715D-451C-4CF6-B9BB-65E562716BF7}"/>
              </a:ext>
            </a:extLst>
          </p:cNvPr>
          <p:cNvSpPr txBox="1"/>
          <p:nvPr/>
        </p:nvSpPr>
        <p:spPr>
          <a:xfrm>
            <a:off x="531818" y="4781505"/>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118393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260C18-C1D3-49BF-8CFA-0C713679C7CD}"/>
              </a:ext>
            </a:extLst>
          </p:cNvPr>
          <p:cNvSpPr>
            <a:spLocks noGrp="1"/>
          </p:cNvSpPr>
          <p:nvPr>
            <p:ph type="title"/>
          </p:nvPr>
        </p:nvSpPr>
        <p:spPr>
          <a:xfrm>
            <a:off x="435565" y="3037307"/>
            <a:ext cx="11125199" cy="889000"/>
          </a:xfrm>
        </p:spPr>
        <p:txBody>
          <a:bodyPr/>
          <a:lstStyle/>
          <a:p>
            <a:r>
              <a:rPr lang="en-US" sz="6000" dirty="0"/>
              <a:t>CSS - TEXT</a:t>
            </a:r>
          </a:p>
        </p:txBody>
      </p:sp>
      <p:sp>
        <p:nvSpPr>
          <p:cNvPr id="4" name="Slide Number Placeholder 3">
            <a:extLst>
              <a:ext uri="{FF2B5EF4-FFF2-40B4-BE49-F238E27FC236}">
                <a16:creationId xmlns:a16="http://schemas.microsoft.com/office/drawing/2014/main" id="{1E340ACD-FFA6-4701-9C4B-31E5EEDFD437}"/>
              </a:ext>
            </a:extLst>
          </p:cNvPr>
          <p:cNvSpPr>
            <a:spLocks noGrp="1"/>
          </p:cNvSpPr>
          <p:nvPr>
            <p:ph type="sldNum" sz="quarter" idx="12"/>
          </p:nvPr>
        </p:nvSpPr>
        <p:spPr/>
        <p:txBody>
          <a:bodyPr/>
          <a:lstStyle/>
          <a:p>
            <a:fld id="{C51EAA63-D034-42AE-91FA-B13B9518C7BE}" type="slidenum">
              <a:rPr lang="en-US" smtClean="0"/>
              <a:pPr/>
              <a:t>61</a:t>
            </a:fld>
            <a:endParaRPr lang="en-US" dirty="0"/>
          </a:p>
        </p:txBody>
      </p:sp>
    </p:spTree>
    <p:extLst>
      <p:ext uri="{BB962C8B-B14F-4D97-AF65-F5344CB8AC3E}">
        <p14:creationId xmlns:p14="http://schemas.microsoft.com/office/powerpoint/2010/main" val="227420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B6A5A-7DCB-465B-BAA1-747264CC0673}"/>
              </a:ext>
            </a:extLst>
          </p:cNvPr>
          <p:cNvSpPr>
            <a:spLocks noGrp="1"/>
          </p:cNvSpPr>
          <p:nvPr>
            <p:ph type="title"/>
          </p:nvPr>
        </p:nvSpPr>
        <p:spPr>
          <a:xfrm>
            <a:off x="563241" y="-243678"/>
            <a:ext cx="11125199" cy="889000"/>
          </a:xfrm>
        </p:spPr>
        <p:txBody>
          <a:bodyPr/>
          <a:lstStyle/>
          <a:p>
            <a:r>
              <a:rPr lang="en-US" dirty="0"/>
              <a:t>CSS - Text</a:t>
            </a:r>
          </a:p>
        </p:txBody>
      </p:sp>
      <p:sp>
        <p:nvSpPr>
          <p:cNvPr id="5" name="Content Placeholder 4">
            <a:extLst>
              <a:ext uri="{FF2B5EF4-FFF2-40B4-BE49-F238E27FC236}">
                <a16:creationId xmlns:a16="http://schemas.microsoft.com/office/drawing/2014/main" id="{4CF8EFEB-C1B8-4FC0-B7E9-A75CA5F3D87E}"/>
              </a:ext>
            </a:extLst>
          </p:cNvPr>
          <p:cNvSpPr>
            <a:spLocks noGrp="1"/>
          </p:cNvSpPr>
          <p:nvPr>
            <p:ph idx="1"/>
          </p:nvPr>
        </p:nvSpPr>
        <p:spPr>
          <a:xfrm>
            <a:off x="370737" y="786064"/>
            <a:ext cx="11126522" cy="4419600"/>
          </a:xfrm>
        </p:spPr>
        <p:txBody>
          <a:bodyPr/>
          <a:lstStyle/>
          <a:p>
            <a:r>
              <a:rPr lang="en-US" sz="2300" dirty="0"/>
              <a:t>The </a:t>
            </a:r>
            <a:r>
              <a:rPr lang="en-US" sz="2300" b="1" dirty="0"/>
              <a:t>color</a:t>
            </a:r>
            <a:r>
              <a:rPr lang="en-US" sz="2300" dirty="0"/>
              <a:t> property is used to set the color of a text.</a:t>
            </a:r>
          </a:p>
          <a:p>
            <a:r>
              <a:rPr lang="en-US" sz="2300" dirty="0"/>
              <a:t>The </a:t>
            </a:r>
            <a:r>
              <a:rPr lang="en-US" sz="2300" b="1" dirty="0"/>
              <a:t>direction</a:t>
            </a:r>
            <a:r>
              <a:rPr lang="en-US" sz="2300" dirty="0"/>
              <a:t> property is used to set the text direction.</a:t>
            </a:r>
          </a:p>
          <a:p>
            <a:r>
              <a:rPr lang="en-US" sz="2300" dirty="0"/>
              <a:t>The </a:t>
            </a:r>
            <a:r>
              <a:rPr lang="en-US" sz="2300" b="1" dirty="0"/>
              <a:t>letter-spacing</a:t>
            </a:r>
            <a:r>
              <a:rPr lang="en-US" sz="2300" dirty="0"/>
              <a:t> property is used to add or subtract space between the letters that make up a word.</a:t>
            </a:r>
          </a:p>
          <a:p>
            <a:r>
              <a:rPr lang="en-US" sz="2300" dirty="0"/>
              <a:t>The </a:t>
            </a:r>
            <a:r>
              <a:rPr lang="en-US" sz="2300" b="1" dirty="0"/>
              <a:t>word-spacing</a:t>
            </a:r>
            <a:r>
              <a:rPr lang="en-US" sz="2300" dirty="0"/>
              <a:t> property is used to add or subtract space between the words of a sentence.</a:t>
            </a:r>
          </a:p>
          <a:p>
            <a:r>
              <a:rPr lang="en-US" sz="2300" dirty="0"/>
              <a:t>The </a:t>
            </a:r>
            <a:r>
              <a:rPr lang="en-US" sz="2300" b="1" dirty="0"/>
              <a:t>text-indent</a:t>
            </a:r>
            <a:r>
              <a:rPr lang="en-US" sz="2300" dirty="0"/>
              <a:t> property is used to indent the text of a paragraph.</a:t>
            </a:r>
          </a:p>
          <a:p>
            <a:r>
              <a:rPr lang="en-US" sz="2300" dirty="0"/>
              <a:t>The </a:t>
            </a:r>
            <a:r>
              <a:rPr lang="en-US" sz="2300" b="1" dirty="0"/>
              <a:t>text-align</a:t>
            </a:r>
            <a:r>
              <a:rPr lang="en-US" sz="2300" dirty="0"/>
              <a:t> property is used to align the text of a document.</a:t>
            </a:r>
          </a:p>
          <a:p>
            <a:r>
              <a:rPr lang="en-US" sz="2300" dirty="0"/>
              <a:t>The </a:t>
            </a:r>
            <a:r>
              <a:rPr lang="en-US" sz="2300" b="1" dirty="0"/>
              <a:t>text-decoration</a:t>
            </a:r>
            <a:r>
              <a:rPr lang="en-US" sz="2300" dirty="0"/>
              <a:t> property is used to underline, overline, and strikethrough text.</a:t>
            </a:r>
          </a:p>
          <a:p>
            <a:r>
              <a:rPr lang="en-US" sz="2300" dirty="0"/>
              <a:t>The </a:t>
            </a:r>
            <a:r>
              <a:rPr lang="en-US" sz="2300" b="1" dirty="0"/>
              <a:t>text-transform</a:t>
            </a:r>
            <a:r>
              <a:rPr lang="en-US" sz="2300" dirty="0"/>
              <a:t> property is used to capitalize text or convert text to uppercase or lowercase letters.</a:t>
            </a:r>
          </a:p>
          <a:p>
            <a:r>
              <a:rPr lang="en-US" sz="2300" dirty="0"/>
              <a:t>The </a:t>
            </a:r>
            <a:r>
              <a:rPr lang="en-US" sz="2300" b="1" dirty="0"/>
              <a:t>white-space</a:t>
            </a:r>
            <a:r>
              <a:rPr lang="en-US" sz="2300" dirty="0"/>
              <a:t> property is used to control the flow and formatting of text.</a:t>
            </a:r>
          </a:p>
          <a:p>
            <a:r>
              <a:rPr lang="en-US" sz="2300" dirty="0"/>
              <a:t>The </a:t>
            </a:r>
            <a:r>
              <a:rPr lang="en-US" sz="2300" b="1" dirty="0"/>
              <a:t>text-shadow</a:t>
            </a:r>
            <a:r>
              <a:rPr lang="en-US" sz="2300" dirty="0"/>
              <a:t> property is used to set the text shadow around a text</a:t>
            </a:r>
          </a:p>
        </p:txBody>
      </p:sp>
      <p:sp>
        <p:nvSpPr>
          <p:cNvPr id="3" name="Slide Number Placeholder 2">
            <a:extLst>
              <a:ext uri="{FF2B5EF4-FFF2-40B4-BE49-F238E27FC236}">
                <a16:creationId xmlns:a16="http://schemas.microsoft.com/office/drawing/2014/main" id="{D25F28F8-9F7D-4CEE-9181-FD86DBE42017}"/>
              </a:ext>
            </a:extLst>
          </p:cNvPr>
          <p:cNvSpPr>
            <a:spLocks noGrp="1"/>
          </p:cNvSpPr>
          <p:nvPr>
            <p:ph type="sldNum" sz="quarter" idx="12"/>
          </p:nvPr>
        </p:nvSpPr>
        <p:spPr/>
        <p:txBody>
          <a:bodyPr/>
          <a:lstStyle/>
          <a:p>
            <a:fld id="{C51EAA63-D034-42AE-91FA-B13B9518C7BE}" type="slidenum">
              <a:rPr lang="en-US" smtClean="0"/>
              <a:pPr/>
              <a:t>62</a:t>
            </a:fld>
            <a:endParaRPr lang="en-US" dirty="0"/>
          </a:p>
        </p:txBody>
      </p:sp>
    </p:spTree>
    <p:extLst>
      <p:ext uri="{BB962C8B-B14F-4D97-AF65-F5344CB8AC3E}">
        <p14:creationId xmlns:p14="http://schemas.microsoft.com/office/powerpoint/2010/main" val="559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091-3FA4-41B5-8CC7-342149F42DA9}"/>
              </a:ext>
            </a:extLst>
          </p:cNvPr>
          <p:cNvSpPr>
            <a:spLocks noGrp="1"/>
          </p:cNvSpPr>
          <p:nvPr>
            <p:ph type="title"/>
          </p:nvPr>
        </p:nvSpPr>
        <p:spPr/>
        <p:txBody>
          <a:bodyPr/>
          <a:lstStyle/>
          <a:p>
            <a:r>
              <a:rPr lang="en-US" dirty="0"/>
              <a:t>Setting Text Color</a:t>
            </a:r>
          </a:p>
        </p:txBody>
      </p:sp>
      <p:pic>
        <p:nvPicPr>
          <p:cNvPr id="6" name="Content Placeholder 5">
            <a:extLst>
              <a:ext uri="{FF2B5EF4-FFF2-40B4-BE49-F238E27FC236}">
                <a16:creationId xmlns:a16="http://schemas.microsoft.com/office/drawing/2014/main" id="{7C73D888-242B-4EC0-8219-D572D12C6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706189"/>
            <a:ext cx="5639166" cy="2946022"/>
          </a:xfrm>
        </p:spPr>
      </p:pic>
      <p:sp>
        <p:nvSpPr>
          <p:cNvPr id="4" name="Slide Number Placeholder 3">
            <a:extLst>
              <a:ext uri="{FF2B5EF4-FFF2-40B4-BE49-F238E27FC236}">
                <a16:creationId xmlns:a16="http://schemas.microsoft.com/office/drawing/2014/main" id="{52F0259F-78E8-416E-8341-17FCA24EC9AE}"/>
              </a:ext>
            </a:extLst>
          </p:cNvPr>
          <p:cNvSpPr>
            <a:spLocks noGrp="1"/>
          </p:cNvSpPr>
          <p:nvPr>
            <p:ph type="sldNum" sz="quarter" idx="12"/>
          </p:nvPr>
        </p:nvSpPr>
        <p:spPr/>
        <p:txBody>
          <a:bodyPr/>
          <a:lstStyle/>
          <a:p>
            <a:fld id="{C51EAA63-D034-42AE-91FA-B13B9518C7BE}" type="slidenum">
              <a:rPr lang="en-US" smtClean="0"/>
              <a:pPr/>
              <a:t>63</a:t>
            </a:fld>
            <a:endParaRPr lang="en-US" dirty="0"/>
          </a:p>
        </p:txBody>
      </p:sp>
      <p:pic>
        <p:nvPicPr>
          <p:cNvPr id="8" name="Picture 7">
            <a:extLst>
              <a:ext uri="{FF2B5EF4-FFF2-40B4-BE49-F238E27FC236}">
                <a16:creationId xmlns:a16="http://schemas.microsoft.com/office/drawing/2014/main" id="{2A71B610-65C9-4445-9510-AD3553297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5358279"/>
            <a:ext cx="4970058" cy="721679"/>
          </a:xfrm>
          <a:prstGeom prst="rect">
            <a:avLst/>
          </a:prstGeom>
        </p:spPr>
      </p:pic>
      <p:sp>
        <p:nvSpPr>
          <p:cNvPr id="9" name="TextBox 8">
            <a:extLst>
              <a:ext uri="{FF2B5EF4-FFF2-40B4-BE49-F238E27FC236}">
                <a16:creationId xmlns:a16="http://schemas.microsoft.com/office/drawing/2014/main" id="{2B5B8EE1-9C9E-4323-B026-313E0A006C40}"/>
              </a:ext>
            </a:extLst>
          </p:cNvPr>
          <p:cNvSpPr txBox="1"/>
          <p:nvPr/>
        </p:nvSpPr>
        <p:spPr>
          <a:xfrm>
            <a:off x="721895" y="4726115"/>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314900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1801-7F9E-4F16-95BB-9DA3FCD85118}"/>
              </a:ext>
            </a:extLst>
          </p:cNvPr>
          <p:cNvSpPr>
            <a:spLocks noGrp="1"/>
          </p:cNvSpPr>
          <p:nvPr>
            <p:ph type="title"/>
          </p:nvPr>
        </p:nvSpPr>
        <p:spPr/>
        <p:txBody>
          <a:bodyPr/>
          <a:lstStyle/>
          <a:p>
            <a:r>
              <a:rPr lang="en-US" dirty="0"/>
              <a:t>Set Text Direction</a:t>
            </a:r>
          </a:p>
        </p:txBody>
      </p:sp>
      <p:sp>
        <p:nvSpPr>
          <p:cNvPr id="3" name="Content Placeholder 2">
            <a:extLst>
              <a:ext uri="{FF2B5EF4-FFF2-40B4-BE49-F238E27FC236}">
                <a16:creationId xmlns:a16="http://schemas.microsoft.com/office/drawing/2014/main" id="{BFAC766C-210F-400C-B40E-C6B42CE41028}"/>
              </a:ext>
            </a:extLst>
          </p:cNvPr>
          <p:cNvSpPr>
            <a:spLocks noGrp="1"/>
          </p:cNvSpPr>
          <p:nvPr>
            <p:ph idx="1"/>
          </p:nvPr>
        </p:nvSpPr>
        <p:spPr/>
        <p:txBody>
          <a:bodyPr/>
          <a:lstStyle/>
          <a:p>
            <a:pPr marL="0" indent="0">
              <a:buNone/>
            </a:pPr>
            <a:r>
              <a:rPr lang="en-US" dirty="0"/>
              <a:t>Possible values are </a:t>
            </a:r>
            <a:r>
              <a:rPr lang="en-US" dirty="0" err="1"/>
              <a:t>ltr</a:t>
            </a:r>
            <a:r>
              <a:rPr lang="en-US" dirty="0"/>
              <a:t> or </a:t>
            </a:r>
            <a:r>
              <a:rPr lang="en-US" dirty="0" err="1"/>
              <a:t>rtl</a:t>
            </a:r>
            <a:endParaRPr lang="en-US" dirty="0"/>
          </a:p>
        </p:txBody>
      </p:sp>
      <p:sp>
        <p:nvSpPr>
          <p:cNvPr id="4" name="Slide Number Placeholder 3">
            <a:extLst>
              <a:ext uri="{FF2B5EF4-FFF2-40B4-BE49-F238E27FC236}">
                <a16:creationId xmlns:a16="http://schemas.microsoft.com/office/drawing/2014/main" id="{5DAAEE32-0BD4-470B-97C6-9B3C8413A0C2}"/>
              </a:ext>
            </a:extLst>
          </p:cNvPr>
          <p:cNvSpPr>
            <a:spLocks noGrp="1"/>
          </p:cNvSpPr>
          <p:nvPr>
            <p:ph type="sldNum" sz="quarter" idx="12"/>
          </p:nvPr>
        </p:nvSpPr>
        <p:spPr/>
        <p:txBody>
          <a:bodyPr/>
          <a:lstStyle/>
          <a:p>
            <a:fld id="{C51EAA63-D034-42AE-91FA-B13B9518C7BE}" type="slidenum">
              <a:rPr lang="en-US" smtClean="0"/>
              <a:pPr/>
              <a:t>64</a:t>
            </a:fld>
            <a:endParaRPr lang="en-US" dirty="0"/>
          </a:p>
        </p:txBody>
      </p:sp>
      <p:pic>
        <p:nvPicPr>
          <p:cNvPr id="6" name="Picture 5">
            <a:extLst>
              <a:ext uri="{FF2B5EF4-FFF2-40B4-BE49-F238E27FC236}">
                <a16:creationId xmlns:a16="http://schemas.microsoft.com/office/drawing/2014/main" id="{143BB37A-E0BB-4E7E-92FE-9E03B6406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152246"/>
            <a:ext cx="5125165" cy="2200582"/>
          </a:xfrm>
          <a:prstGeom prst="rect">
            <a:avLst/>
          </a:prstGeom>
        </p:spPr>
      </p:pic>
      <p:pic>
        <p:nvPicPr>
          <p:cNvPr id="8" name="Picture 7">
            <a:extLst>
              <a:ext uri="{FF2B5EF4-FFF2-40B4-BE49-F238E27FC236}">
                <a16:creationId xmlns:a16="http://schemas.microsoft.com/office/drawing/2014/main" id="{CBDB8005-FA4D-49AD-90D1-25D101E39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45" y="5238653"/>
            <a:ext cx="11593543" cy="704948"/>
          </a:xfrm>
          <a:prstGeom prst="rect">
            <a:avLst/>
          </a:prstGeom>
        </p:spPr>
      </p:pic>
      <p:sp>
        <p:nvSpPr>
          <p:cNvPr id="9" name="TextBox 8">
            <a:extLst>
              <a:ext uri="{FF2B5EF4-FFF2-40B4-BE49-F238E27FC236}">
                <a16:creationId xmlns:a16="http://schemas.microsoft.com/office/drawing/2014/main" id="{A62B15CA-2DFA-4DCE-91A4-908286247B5A}"/>
              </a:ext>
            </a:extLst>
          </p:cNvPr>
          <p:cNvSpPr txBox="1"/>
          <p:nvPr/>
        </p:nvSpPr>
        <p:spPr>
          <a:xfrm>
            <a:off x="531157" y="4352828"/>
            <a:ext cx="914400" cy="914400"/>
          </a:xfrm>
          <a:prstGeom prst="rect">
            <a:avLst/>
          </a:prstGeom>
          <a:noFill/>
        </p:spPr>
        <p:txBody>
          <a:bodyPr wrap="none" lIns="0" tIns="0" rIns="0" bIns="0" rtlCol="0">
            <a:noAutofit/>
          </a:bodyPr>
          <a:lstStyle/>
          <a:p>
            <a:pPr>
              <a:lnSpc>
                <a:spcPct val="90000"/>
              </a:lnSpc>
            </a:pPr>
            <a:r>
              <a:rPr lang="en-US" sz="3600" dirty="0"/>
              <a:t>Output</a:t>
            </a:r>
            <a:endParaRPr lang="en-US" dirty="0"/>
          </a:p>
        </p:txBody>
      </p:sp>
    </p:spTree>
    <p:extLst>
      <p:ext uri="{BB962C8B-B14F-4D97-AF65-F5344CB8AC3E}">
        <p14:creationId xmlns:p14="http://schemas.microsoft.com/office/powerpoint/2010/main" val="266576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E9C3E-E36E-4F3B-AFF4-BEFAC49DE084}"/>
              </a:ext>
            </a:extLst>
          </p:cNvPr>
          <p:cNvSpPr>
            <a:spLocks noGrp="1"/>
          </p:cNvSpPr>
          <p:nvPr>
            <p:ph type="title"/>
          </p:nvPr>
        </p:nvSpPr>
        <p:spPr/>
        <p:txBody>
          <a:bodyPr/>
          <a:lstStyle/>
          <a:p>
            <a:r>
              <a:rPr lang="en-US" dirty="0"/>
              <a:t>Space between Characters</a:t>
            </a:r>
          </a:p>
        </p:txBody>
      </p:sp>
      <p:sp>
        <p:nvSpPr>
          <p:cNvPr id="3" name="Content Placeholder 2">
            <a:extLst>
              <a:ext uri="{FF2B5EF4-FFF2-40B4-BE49-F238E27FC236}">
                <a16:creationId xmlns:a16="http://schemas.microsoft.com/office/drawing/2014/main" id="{36F1F51D-C627-4BF9-9C26-23E2619331EE}"/>
              </a:ext>
            </a:extLst>
          </p:cNvPr>
          <p:cNvSpPr>
            <a:spLocks noGrp="1"/>
          </p:cNvSpPr>
          <p:nvPr>
            <p:ph idx="1"/>
          </p:nvPr>
        </p:nvSpPr>
        <p:spPr/>
        <p:txBody>
          <a:bodyPr/>
          <a:lstStyle/>
          <a:p>
            <a:pPr marL="0" indent="0">
              <a:buNone/>
            </a:pPr>
            <a:r>
              <a:rPr lang="en-US" dirty="0"/>
              <a:t>Possible values are </a:t>
            </a:r>
            <a:r>
              <a:rPr lang="en-US" i="1" dirty="0"/>
              <a:t>normal or a number specifying space.</a:t>
            </a:r>
          </a:p>
          <a:p>
            <a:pPr marL="0" indent="0">
              <a:buNone/>
            </a:pPr>
            <a:endParaRPr lang="en-US" dirty="0"/>
          </a:p>
        </p:txBody>
      </p:sp>
      <p:sp>
        <p:nvSpPr>
          <p:cNvPr id="4" name="Slide Number Placeholder 3">
            <a:extLst>
              <a:ext uri="{FF2B5EF4-FFF2-40B4-BE49-F238E27FC236}">
                <a16:creationId xmlns:a16="http://schemas.microsoft.com/office/drawing/2014/main" id="{EEFCB503-FA4F-498C-8498-A16D91E1C404}"/>
              </a:ext>
            </a:extLst>
          </p:cNvPr>
          <p:cNvSpPr>
            <a:spLocks noGrp="1"/>
          </p:cNvSpPr>
          <p:nvPr>
            <p:ph type="sldNum" sz="quarter" idx="12"/>
          </p:nvPr>
        </p:nvSpPr>
        <p:spPr/>
        <p:txBody>
          <a:bodyPr/>
          <a:lstStyle/>
          <a:p>
            <a:fld id="{C51EAA63-D034-42AE-91FA-B13B9518C7BE}" type="slidenum">
              <a:rPr lang="en-US" smtClean="0"/>
              <a:pPr/>
              <a:t>65</a:t>
            </a:fld>
            <a:endParaRPr lang="en-US" dirty="0"/>
          </a:p>
        </p:txBody>
      </p:sp>
      <p:pic>
        <p:nvPicPr>
          <p:cNvPr id="6" name="Picture 5">
            <a:extLst>
              <a:ext uri="{FF2B5EF4-FFF2-40B4-BE49-F238E27FC236}">
                <a16:creationId xmlns:a16="http://schemas.microsoft.com/office/drawing/2014/main" id="{04E7D258-8D37-4A81-AD33-8E95F09FB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186082"/>
            <a:ext cx="6640422" cy="2915307"/>
          </a:xfrm>
          <a:prstGeom prst="rect">
            <a:avLst/>
          </a:prstGeom>
        </p:spPr>
      </p:pic>
      <p:pic>
        <p:nvPicPr>
          <p:cNvPr id="8" name="Picture 7">
            <a:extLst>
              <a:ext uri="{FF2B5EF4-FFF2-40B4-BE49-F238E27FC236}">
                <a16:creationId xmlns:a16="http://schemas.microsoft.com/office/drawing/2014/main" id="{C4973C7D-FABE-4F90-A11F-C6B4ED097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157" y="5564028"/>
            <a:ext cx="7887801" cy="457264"/>
          </a:xfrm>
          <a:prstGeom prst="rect">
            <a:avLst/>
          </a:prstGeom>
        </p:spPr>
      </p:pic>
    </p:spTree>
    <p:extLst>
      <p:ext uri="{BB962C8B-B14F-4D97-AF65-F5344CB8AC3E}">
        <p14:creationId xmlns:p14="http://schemas.microsoft.com/office/powerpoint/2010/main" val="149312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59C6-426D-4C10-97C1-0B4466EC453F}"/>
              </a:ext>
            </a:extLst>
          </p:cNvPr>
          <p:cNvSpPr>
            <a:spLocks noGrp="1"/>
          </p:cNvSpPr>
          <p:nvPr>
            <p:ph type="title"/>
          </p:nvPr>
        </p:nvSpPr>
        <p:spPr/>
        <p:txBody>
          <a:bodyPr/>
          <a:lstStyle/>
          <a:p>
            <a:r>
              <a:rPr lang="en-US" dirty="0"/>
              <a:t>Set space between words</a:t>
            </a:r>
          </a:p>
        </p:txBody>
      </p:sp>
      <p:pic>
        <p:nvPicPr>
          <p:cNvPr id="6" name="Content Placeholder 5">
            <a:extLst>
              <a:ext uri="{FF2B5EF4-FFF2-40B4-BE49-F238E27FC236}">
                <a16:creationId xmlns:a16="http://schemas.microsoft.com/office/drawing/2014/main" id="{29132567-B9F5-4662-911F-1A2E97A0EE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89019"/>
            <a:ext cx="6879635" cy="3247529"/>
          </a:xfrm>
        </p:spPr>
      </p:pic>
      <p:sp>
        <p:nvSpPr>
          <p:cNvPr id="4" name="Slide Number Placeholder 3">
            <a:extLst>
              <a:ext uri="{FF2B5EF4-FFF2-40B4-BE49-F238E27FC236}">
                <a16:creationId xmlns:a16="http://schemas.microsoft.com/office/drawing/2014/main" id="{42C50D39-8692-43FB-A318-2CB2D7613116}"/>
              </a:ext>
            </a:extLst>
          </p:cNvPr>
          <p:cNvSpPr>
            <a:spLocks noGrp="1"/>
          </p:cNvSpPr>
          <p:nvPr>
            <p:ph type="sldNum" sz="quarter" idx="12"/>
          </p:nvPr>
        </p:nvSpPr>
        <p:spPr/>
        <p:txBody>
          <a:bodyPr/>
          <a:lstStyle/>
          <a:p>
            <a:fld id="{C51EAA63-D034-42AE-91FA-B13B9518C7BE}" type="slidenum">
              <a:rPr lang="en-US" smtClean="0"/>
              <a:pPr/>
              <a:t>66</a:t>
            </a:fld>
            <a:endParaRPr lang="en-US" dirty="0"/>
          </a:p>
        </p:txBody>
      </p:sp>
      <p:pic>
        <p:nvPicPr>
          <p:cNvPr id="8" name="Picture 7">
            <a:extLst>
              <a:ext uri="{FF2B5EF4-FFF2-40B4-BE49-F238E27FC236}">
                <a16:creationId xmlns:a16="http://schemas.microsoft.com/office/drawing/2014/main" id="{6C095D2C-C611-41C3-A3C2-BB56980CD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45" y="5507420"/>
            <a:ext cx="7174543" cy="732959"/>
          </a:xfrm>
          <a:prstGeom prst="rect">
            <a:avLst/>
          </a:prstGeom>
        </p:spPr>
      </p:pic>
      <p:sp>
        <p:nvSpPr>
          <p:cNvPr id="9" name="TextBox 8">
            <a:extLst>
              <a:ext uri="{FF2B5EF4-FFF2-40B4-BE49-F238E27FC236}">
                <a16:creationId xmlns:a16="http://schemas.microsoft.com/office/drawing/2014/main" id="{99A59D88-B8EC-44B5-9836-311B059C0681}"/>
              </a:ext>
            </a:extLst>
          </p:cNvPr>
          <p:cNvSpPr txBox="1"/>
          <p:nvPr/>
        </p:nvSpPr>
        <p:spPr>
          <a:xfrm>
            <a:off x="654045" y="5050220"/>
            <a:ext cx="914400" cy="914400"/>
          </a:xfrm>
          <a:prstGeom prst="rect">
            <a:avLst/>
          </a:prstGeom>
          <a:noFill/>
        </p:spPr>
        <p:txBody>
          <a:bodyPr wrap="none" lIns="0" tIns="0" rIns="0" bIns="0" rtlCol="0">
            <a:noAutofit/>
          </a:bodyPr>
          <a:lstStyle/>
          <a:p>
            <a:pPr>
              <a:lnSpc>
                <a:spcPct val="90000"/>
              </a:lnSpc>
            </a:pPr>
            <a:r>
              <a:rPr lang="en-US" sz="2800" b="1" dirty="0"/>
              <a:t>OUTPUT</a:t>
            </a:r>
            <a:endParaRPr lang="en-US" b="1" dirty="0"/>
          </a:p>
        </p:txBody>
      </p:sp>
    </p:spTree>
    <p:extLst>
      <p:ext uri="{BB962C8B-B14F-4D97-AF65-F5344CB8AC3E}">
        <p14:creationId xmlns:p14="http://schemas.microsoft.com/office/powerpoint/2010/main" val="391753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4265-ED6D-489B-8030-4464B2515745}"/>
              </a:ext>
            </a:extLst>
          </p:cNvPr>
          <p:cNvSpPr>
            <a:spLocks noGrp="1"/>
          </p:cNvSpPr>
          <p:nvPr>
            <p:ph type="title"/>
          </p:nvPr>
        </p:nvSpPr>
        <p:spPr>
          <a:xfrm>
            <a:off x="403482" y="-115822"/>
            <a:ext cx="11125199" cy="889000"/>
          </a:xfrm>
        </p:spPr>
        <p:txBody>
          <a:bodyPr/>
          <a:lstStyle/>
          <a:p>
            <a:r>
              <a:rPr lang="en-US" dirty="0"/>
              <a:t>Set Text Indent</a:t>
            </a:r>
          </a:p>
        </p:txBody>
      </p:sp>
      <p:sp>
        <p:nvSpPr>
          <p:cNvPr id="3" name="Content Placeholder 2">
            <a:extLst>
              <a:ext uri="{FF2B5EF4-FFF2-40B4-BE49-F238E27FC236}">
                <a16:creationId xmlns:a16="http://schemas.microsoft.com/office/drawing/2014/main" id="{186A7563-6520-43C6-BF2B-4497B1F8A876}"/>
              </a:ext>
            </a:extLst>
          </p:cNvPr>
          <p:cNvSpPr>
            <a:spLocks noGrp="1"/>
          </p:cNvSpPr>
          <p:nvPr>
            <p:ph idx="1"/>
          </p:nvPr>
        </p:nvSpPr>
        <p:spPr>
          <a:xfrm>
            <a:off x="403482" y="930443"/>
            <a:ext cx="11126522" cy="4419600"/>
          </a:xfrm>
        </p:spPr>
        <p:txBody>
          <a:bodyPr/>
          <a:lstStyle/>
          <a:p>
            <a:pPr marL="0" indent="0">
              <a:buNone/>
            </a:pPr>
            <a:r>
              <a:rPr lang="en-US" dirty="0"/>
              <a:t>Indent the first line of a paragraph. Possible values are </a:t>
            </a:r>
            <a:r>
              <a:rPr lang="en-US" i="1" dirty="0"/>
              <a:t>% or a number specifying indent space</a:t>
            </a:r>
            <a:endParaRPr lang="en-US" dirty="0"/>
          </a:p>
        </p:txBody>
      </p:sp>
      <p:sp>
        <p:nvSpPr>
          <p:cNvPr id="4" name="Slide Number Placeholder 3">
            <a:extLst>
              <a:ext uri="{FF2B5EF4-FFF2-40B4-BE49-F238E27FC236}">
                <a16:creationId xmlns:a16="http://schemas.microsoft.com/office/drawing/2014/main" id="{ABD40A68-AFD1-4D47-BC54-13F6498C817E}"/>
              </a:ext>
            </a:extLst>
          </p:cNvPr>
          <p:cNvSpPr>
            <a:spLocks noGrp="1"/>
          </p:cNvSpPr>
          <p:nvPr>
            <p:ph type="sldNum" sz="quarter" idx="12"/>
          </p:nvPr>
        </p:nvSpPr>
        <p:spPr/>
        <p:txBody>
          <a:bodyPr/>
          <a:lstStyle/>
          <a:p>
            <a:fld id="{C51EAA63-D034-42AE-91FA-B13B9518C7BE}" type="slidenum">
              <a:rPr lang="en-US" smtClean="0"/>
              <a:pPr/>
              <a:t>67</a:t>
            </a:fld>
            <a:endParaRPr lang="en-US" dirty="0"/>
          </a:p>
        </p:txBody>
      </p:sp>
      <p:pic>
        <p:nvPicPr>
          <p:cNvPr id="6" name="Picture 5">
            <a:extLst>
              <a:ext uri="{FF2B5EF4-FFF2-40B4-BE49-F238E27FC236}">
                <a16:creationId xmlns:a16="http://schemas.microsoft.com/office/drawing/2014/main" id="{43508BE9-DD27-4A15-A51B-1879EF813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82" y="1887146"/>
            <a:ext cx="5660434" cy="3236122"/>
          </a:xfrm>
          <a:prstGeom prst="rect">
            <a:avLst/>
          </a:prstGeom>
        </p:spPr>
      </p:pic>
      <p:pic>
        <p:nvPicPr>
          <p:cNvPr id="8" name="Picture 7">
            <a:extLst>
              <a:ext uri="{FF2B5EF4-FFF2-40B4-BE49-F238E27FC236}">
                <a16:creationId xmlns:a16="http://schemas.microsoft.com/office/drawing/2014/main" id="{E416FE60-5DAD-49BB-978C-C18EF7EA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9" y="5155352"/>
            <a:ext cx="6895470" cy="1183478"/>
          </a:xfrm>
          <a:prstGeom prst="rect">
            <a:avLst/>
          </a:prstGeom>
        </p:spPr>
      </p:pic>
    </p:spTree>
    <p:extLst>
      <p:ext uri="{BB962C8B-B14F-4D97-AF65-F5344CB8AC3E}">
        <p14:creationId xmlns:p14="http://schemas.microsoft.com/office/powerpoint/2010/main" val="354070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BEAA-B748-440F-B7AF-99B9D2AF7BC9}"/>
              </a:ext>
            </a:extLst>
          </p:cNvPr>
          <p:cNvSpPr>
            <a:spLocks noGrp="1"/>
          </p:cNvSpPr>
          <p:nvPr>
            <p:ph type="title"/>
          </p:nvPr>
        </p:nvSpPr>
        <p:spPr>
          <a:xfrm>
            <a:off x="531157" y="-115822"/>
            <a:ext cx="11125199" cy="889000"/>
          </a:xfrm>
        </p:spPr>
        <p:txBody>
          <a:bodyPr/>
          <a:lstStyle/>
          <a:p>
            <a:r>
              <a:rPr lang="en-US" dirty="0"/>
              <a:t>Set Text Alignment</a:t>
            </a:r>
          </a:p>
        </p:txBody>
      </p:sp>
      <p:sp>
        <p:nvSpPr>
          <p:cNvPr id="3" name="Content Placeholder 2">
            <a:extLst>
              <a:ext uri="{FF2B5EF4-FFF2-40B4-BE49-F238E27FC236}">
                <a16:creationId xmlns:a16="http://schemas.microsoft.com/office/drawing/2014/main" id="{55782A82-91AE-4084-B6E9-5DDF912C21CE}"/>
              </a:ext>
            </a:extLst>
          </p:cNvPr>
          <p:cNvSpPr>
            <a:spLocks noGrp="1"/>
          </p:cNvSpPr>
          <p:nvPr>
            <p:ph idx="1"/>
          </p:nvPr>
        </p:nvSpPr>
        <p:spPr>
          <a:xfrm>
            <a:off x="529834" y="1045894"/>
            <a:ext cx="11126522" cy="4419600"/>
          </a:xfrm>
        </p:spPr>
        <p:txBody>
          <a:bodyPr/>
          <a:lstStyle/>
          <a:p>
            <a:pPr marL="0" indent="0">
              <a:buNone/>
            </a:pPr>
            <a:r>
              <a:rPr lang="en-US" dirty="0"/>
              <a:t>It is used to align a text. Possible values are </a:t>
            </a:r>
            <a:r>
              <a:rPr lang="en-US" i="1" dirty="0"/>
              <a:t>left, right, center, justify</a:t>
            </a:r>
            <a:r>
              <a:rPr lang="en-US" dirty="0"/>
              <a:t>.</a:t>
            </a:r>
          </a:p>
        </p:txBody>
      </p:sp>
      <p:sp>
        <p:nvSpPr>
          <p:cNvPr id="4" name="Slide Number Placeholder 3">
            <a:extLst>
              <a:ext uri="{FF2B5EF4-FFF2-40B4-BE49-F238E27FC236}">
                <a16:creationId xmlns:a16="http://schemas.microsoft.com/office/drawing/2014/main" id="{04BAEBB2-1128-48E8-8612-DE50A6655AC5}"/>
              </a:ext>
            </a:extLst>
          </p:cNvPr>
          <p:cNvSpPr>
            <a:spLocks noGrp="1"/>
          </p:cNvSpPr>
          <p:nvPr>
            <p:ph type="sldNum" sz="quarter" idx="12"/>
          </p:nvPr>
        </p:nvSpPr>
        <p:spPr/>
        <p:txBody>
          <a:bodyPr/>
          <a:lstStyle/>
          <a:p>
            <a:fld id="{C51EAA63-D034-42AE-91FA-B13B9518C7BE}" type="slidenum">
              <a:rPr lang="en-US" smtClean="0"/>
              <a:pPr/>
              <a:t>68</a:t>
            </a:fld>
            <a:endParaRPr lang="en-US" dirty="0"/>
          </a:p>
        </p:txBody>
      </p:sp>
      <p:pic>
        <p:nvPicPr>
          <p:cNvPr id="6" name="Picture 5">
            <a:extLst>
              <a:ext uri="{FF2B5EF4-FFF2-40B4-BE49-F238E27FC236}">
                <a16:creationId xmlns:a16="http://schemas.microsoft.com/office/drawing/2014/main" id="{C8516FC9-B722-4BC4-9E60-2EAEC1526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34" y="1536191"/>
            <a:ext cx="4005494" cy="3929303"/>
          </a:xfrm>
          <a:prstGeom prst="rect">
            <a:avLst/>
          </a:prstGeom>
        </p:spPr>
      </p:pic>
      <p:pic>
        <p:nvPicPr>
          <p:cNvPr id="8" name="Picture 7">
            <a:extLst>
              <a:ext uri="{FF2B5EF4-FFF2-40B4-BE49-F238E27FC236}">
                <a16:creationId xmlns:a16="http://schemas.microsoft.com/office/drawing/2014/main" id="{57DFF18F-AE81-43D1-B689-64B692BBC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6566" y="2495784"/>
            <a:ext cx="6868484" cy="1733792"/>
          </a:xfrm>
          <a:prstGeom prst="rect">
            <a:avLst/>
          </a:prstGeom>
        </p:spPr>
      </p:pic>
      <p:cxnSp>
        <p:nvCxnSpPr>
          <p:cNvPr id="10" name="Straight Connector 9">
            <a:extLst>
              <a:ext uri="{FF2B5EF4-FFF2-40B4-BE49-F238E27FC236}">
                <a16:creationId xmlns:a16="http://schemas.microsoft.com/office/drawing/2014/main" id="{D0612401-A09A-4F1C-850C-D7E6EFCBF61D}"/>
              </a:ext>
            </a:extLst>
          </p:cNvPr>
          <p:cNvCxnSpPr/>
          <p:nvPr/>
        </p:nvCxnSpPr>
        <p:spPr>
          <a:xfrm flipV="1">
            <a:off x="4908883" y="1536191"/>
            <a:ext cx="0" cy="4784398"/>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A6031F0-64E0-4E0A-A984-FA2186A3EEB5}"/>
              </a:ext>
            </a:extLst>
          </p:cNvPr>
          <p:cNvSpPr txBox="1"/>
          <p:nvPr/>
        </p:nvSpPr>
        <p:spPr>
          <a:xfrm>
            <a:off x="7551425" y="1747087"/>
            <a:ext cx="914400" cy="914400"/>
          </a:xfrm>
          <a:prstGeom prst="rect">
            <a:avLst/>
          </a:prstGeom>
          <a:noFill/>
        </p:spPr>
        <p:txBody>
          <a:bodyPr wrap="none" lIns="0" tIns="0" rIns="0" bIns="0" rtlCol="0">
            <a:noAutofit/>
          </a:bodyPr>
          <a:lstStyle/>
          <a:p>
            <a:pPr>
              <a:lnSpc>
                <a:spcPct val="90000"/>
              </a:lnSpc>
            </a:pPr>
            <a:r>
              <a:rPr lang="en-US" sz="3600" dirty="0"/>
              <a:t>Output</a:t>
            </a:r>
            <a:endParaRPr lang="en-US" dirty="0"/>
          </a:p>
        </p:txBody>
      </p:sp>
    </p:spTree>
    <p:extLst>
      <p:ext uri="{BB962C8B-B14F-4D97-AF65-F5344CB8AC3E}">
        <p14:creationId xmlns:p14="http://schemas.microsoft.com/office/powerpoint/2010/main" val="326438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97EF-F43B-429D-9B2F-B4BB92ACCCA4}"/>
              </a:ext>
            </a:extLst>
          </p:cNvPr>
          <p:cNvSpPr>
            <a:spLocks noGrp="1"/>
          </p:cNvSpPr>
          <p:nvPr>
            <p:ph type="title"/>
          </p:nvPr>
        </p:nvSpPr>
        <p:spPr>
          <a:xfrm>
            <a:off x="531157" y="-187155"/>
            <a:ext cx="11125199" cy="889000"/>
          </a:xfrm>
        </p:spPr>
        <p:txBody>
          <a:bodyPr/>
          <a:lstStyle/>
          <a:p>
            <a:r>
              <a:rPr lang="en-US" dirty="0"/>
              <a:t>Decorating the Text</a:t>
            </a:r>
          </a:p>
        </p:txBody>
      </p:sp>
      <p:pic>
        <p:nvPicPr>
          <p:cNvPr id="6" name="Content Placeholder 5">
            <a:extLst>
              <a:ext uri="{FF2B5EF4-FFF2-40B4-BE49-F238E27FC236}">
                <a16:creationId xmlns:a16="http://schemas.microsoft.com/office/drawing/2014/main" id="{221859AC-6316-4422-BDE2-FB8F4E9E91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57" y="896781"/>
            <a:ext cx="5158269" cy="4108356"/>
          </a:xfrm>
        </p:spPr>
      </p:pic>
      <p:sp>
        <p:nvSpPr>
          <p:cNvPr id="4" name="Slide Number Placeholder 3">
            <a:extLst>
              <a:ext uri="{FF2B5EF4-FFF2-40B4-BE49-F238E27FC236}">
                <a16:creationId xmlns:a16="http://schemas.microsoft.com/office/drawing/2014/main" id="{004EB3A8-39A6-4E08-AD77-317BED4D09E6}"/>
              </a:ext>
            </a:extLst>
          </p:cNvPr>
          <p:cNvSpPr>
            <a:spLocks noGrp="1"/>
          </p:cNvSpPr>
          <p:nvPr>
            <p:ph type="sldNum" sz="quarter" idx="12"/>
          </p:nvPr>
        </p:nvSpPr>
        <p:spPr/>
        <p:txBody>
          <a:bodyPr/>
          <a:lstStyle/>
          <a:p>
            <a:fld id="{C51EAA63-D034-42AE-91FA-B13B9518C7BE}" type="slidenum">
              <a:rPr lang="en-US" smtClean="0"/>
              <a:pPr/>
              <a:t>69</a:t>
            </a:fld>
            <a:endParaRPr lang="en-US" dirty="0"/>
          </a:p>
        </p:txBody>
      </p:sp>
      <p:pic>
        <p:nvPicPr>
          <p:cNvPr id="8" name="Picture 7">
            <a:extLst>
              <a:ext uri="{FF2B5EF4-FFF2-40B4-BE49-F238E27FC236}">
                <a16:creationId xmlns:a16="http://schemas.microsoft.com/office/drawing/2014/main" id="{90421602-D56F-4AC7-8A54-371EEDFF4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898" y="1687201"/>
            <a:ext cx="4909707" cy="2724378"/>
          </a:xfrm>
          <a:prstGeom prst="rect">
            <a:avLst/>
          </a:prstGeom>
        </p:spPr>
      </p:pic>
      <p:cxnSp>
        <p:nvCxnSpPr>
          <p:cNvPr id="10" name="Straight Connector 9">
            <a:extLst>
              <a:ext uri="{FF2B5EF4-FFF2-40B4-BE49-F238E27FC236}">
                <a16:creationId xmlns:a16="http://schemas.microsoft.com/office/drawing/2014/main" id="{E1D546EE-D12A-4653-86F9-731301024AB2}"/>
              </a:ext>
            </a:extLst>
          </p:cNvPr>
          <p:cNvCxnSpPr/>
          <p:nvPr/>
        </p:nvCxnSpPr>
        <p:spPr>
          <a:xfrm>
            <a:off x="6208295" y="1155032"/>
            <a:ext cx="0" cy="4700336"/>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35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3E52849-AA51-40DC-822E-94586F7090A2}"/>
              </a:ext>
            </a:extLst>
          </p:cNvPr>
          <p:cNvSpPr>
            <a:spLocks noGrp="1" noChangeArrowheads="1"/>
          </p:cNvSpPr>
          <p:nvPr>
            <p:ph type="title"/>
          </p:nvPr>
        </p:nvSpPr>
        <p:spPr>
          <a:xfrm>
            <a:off x="2360612" y="395288"/>
            <a:ext cx="8077200" cy="671512"/>
          </a:xfrm>
        </p:spPr>
        <p:txBody>
          <a:bodyPr/>
          <a:lstStyle/>
          <a:p>
            <a:pPr algn="l" eaLnBrk="1" hangingPunct="1"/>
            <a:r>
              <a:rPr lang="en-US" altLang="en-US"/>
              <a:t>HTML 			     CSS</a:t>
            </a:r>
          </a:p>
        </p:txBody>
      </p:sp>
      <p:sp>
        <p:nvSpPr>
          <p:cNvPr id="15" name="Rectangle 14">
            <a:extLst>
              <a:ext uri="{FF2B5EF4-FFF2-40B4-BE49-F238E27FC236}">
                <a16:creationId xmlns:a16="http://schemas.microsoft.com/office/drawing/2014/main" id="{2C609F64-723E-4BB6-BB3D-63144ED5D4FA}"/>
              </a:ext>
            </a:extLst>
          </p:cNvPr>
          <p:cNvSpPr/>
          <p:nvPr/>
        </p:nvSpPr>
        <p:spPr>
          <a:xfrm>
            <a:off x="862012" y="1104900"/>
            <a:ext cx="4267200" cy="5105400"/>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9073968F-3C6A-4A80-BD19-6751F36954C7}"/>
              </a:ext>
            </a:extLst>
          </p:cNvPr>
          <p:cNvSpPr/>
          <p:nvPr/>
        </p:nvSpPr>
        <p:spPr>
          <a:xfrm>
            <a:off x="1052512" y="1271588"/>
            <a:ext cx="3886200" cy="990600"/>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2BC0E2DE-6BB2-4FA7-BEF3-1B8B44F2933B}"/>
              </a:ext>
            </a:extLst>
          </p:cNvPr>
          <p:cNvSpPr/>
          <p:nvPr/>
        </p:nvSpPr>
        <p:spPr>
          <a:xfrm>
            <a:off x="1052512" y="4994672"/>
            <a:ext cx="3886200" cy="990600"/>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a:extLst>
              <a:ext uri="{FF2B5EF4-FFF2-40B4-BE49-F238E27FC236}">
                <a16:creationId xmlns:a16="http://schemas.microsoft.com/office/drawing/2014/main" id="{880FABD6-A1FB-4532-A3E8-EDEB461A8AA3}"/>
              </a:ext>
            </a:extLst>
          </p:cNvPr>
          <p:cNvSpPr/>
          <p:nvPr/>
        </p:nvSpPr>
        <p:spPr>
          <a:xfrm>
            <a:off x="1052512" y="2583657"/>
            <a:ext cx="3886200" cy="2133600"/>
          </a:xfrm>
          <a:prstGeom prst="rect">
            <a:avLst/>
          </a:prstGeom>
          <a:solidFill>
            <a:schemeClr val="bg1">
              <a:lumMod val="75000"/>
            </a:schemeClr>
          </a:solid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8000"/>
              </a:solidFill>
            </a:endParaRPr>
          </a:p>
        </p:txBody>
      </p:sp>
      <p:sp>
        <p:nvSpPr>
          <p:cNvPr id="20" name="Rectangle 2">
            <a:extLst>
              <a:ext uri="{FF2B5EF4-FFF2-40B4-BE49-F238E27FC236}">
                <a16:creationId xmlns:a16="http://schemas.microsoft.com/office/drawing/2014/main" id="{E7A73776-5000-4A1A-A10E-093FFF7D5474}"/>
              </a:ext>
            </a:extLst>
          </p:cNvPr>
          <p:cNvSpPr txBox="1">
            <a:spLocks noChangeArrowheads="1"/>
          </p:cNvSpPr>
          <p:nvPr/>
        </p:nvSpPr>
        <p:spPr bwMode="auto">
          <a:xfrm>
            <a:off x="1041853" y="1486496"/>
            <a:ext cx="3886200" cy="671512"/>
          </a:xfrm>
          <a:prstGeom prst="rect">
            <a:avLst/>
          </a:prstGeom>
          <a:noFill/>
          <a:ln w="9525">
            <a:noFill/>
            <a:miter lim="800000"/>
            <a:headEnd/>
            <a:tailEnd/>
          </a:ln>
        </p:spPr>
        <p:txBody>
          <a:bodyPr anchor="ctr"/>
          <a:lstStyle/>
          <a:p>
            <a:pPr algn="ctr">
              <a:defRPr/>
            </a:pPr>
            <a:r>
              <a:rPr lang="en-US" kern="0" dirty="0">
                <a:solidFill>
                  <a:schemeClr val="tx2"/>
                </a:solidFill>
                <a:latin typeface="+mj-lt"/>
                <a:ea typeface="+mj-ea"/>
                <a:cs typeface="+mj-cs"/>
              </a:rPr>
              <a:t>div id=“header”</a:t>
            </a:r>
          </a:p>
        </p:txBody>
      </p:sp>
      <p:sp>
        <p:nvSpPr>
          <p:cNvPr id="21" name="Rectangle 2">
            <a:extLst>
              <a:ext uri="{FF2B5EF4-FFF2-40B4-BE49-F238E27FC236}">
                <a16:creationId xmlns:a16="http://schemas.microsoft.com/office/drawing/2014/main" id="{7C0A0A1D-71DC-40A9-82C3-27A1BA6056A2}"/>
              </a:ext>
            </a:extLst>
          </p:cNvPr>
          <p:cNvSpPr txBox="1">
            <a:spLocks noChangeArrowheads="1"/>
          </p:cNvSpPr>
          <p:nvPr/>
        </p:nvSpPr>
        <p:spPr bwMode="auto">
          <a:xfrm>
            <a:off x="1052512" y="5154215"/>
            <a:ext cx="3886200" cy="671513"/>
          </a:xfrm>
          <a:prstGeom prst="rect">
            <a:avLst/>
          </a:prstGeom>
          <a:noFill/>
          <a:ln w="9525">
            <a:noFill/>
            <a:miter lim="800000"/>
            <a:headEnd/>
            <a:tailEnd/>
          </a:ln>
        </p:spPr>
        <p:txBody>
          <a:bodyPr anchor="ctr"/>
          <a:lstStyle/>
          <a:p>
            <a:pPr algn="ctr">
              <a:defRPr/>
            </a:pPr>
            <a:r>
              <a:rPr lang="en-US" kern="0" dirty="0">
                <a:solidFill>
                  <a:schemeClr val="tx2"/>
                </a:solidFill>
              </a:rPr>
              <a:t>div id=“footer”</a:t>
            </a:r>
          </a:p>
        </p:txBody>
      </p:sp>
      <p:sp>
        <p:nvSpPr>
          <p:cNvPr id="22" name="Rectangle 2">
            <a:extLst>
              <a:ext uri="{FF2B5EF4-FFF2-40B4-BE49-F238E27FC236}">
                <a16:creationId xmlns:a16="http://schemas.microsoft.com/office/drawing/2014/main" id="{6FE394DA-B3FA-41FA-B175-2CA2949B6027}"/>
              </a:ext>
            </a:extLst>
          </p:cNvPr>
          <p:cNvSpPr txBox="1">
            <a:spLocks noChangeArrowheads="1"/>
          </p:cNvSpPr>
          <p:nvPr/>
        </p:nvSpPr>
        <p:spPr bwMode="auto">
          <a:xfrm>
            <a:off x="1052512" y="3284339"/>
            <a:ext cx="3886200" cy="671513"/>
          </a:xfrm>
          <a:prstGeom prst="rect">
            <a:avLst/>
          </a:prstGeom>
          <a:noFill/>
          <a:ln w="9525">
            <a:noFill/>
            <a:miter lim="800000"/>
            <a:headEnd/>
            <a:tailEnd/>
          </a:ln>
        </p:spPr>
        <p:txBody>
          <a:bodyPr anchor="ctr"/>
          <a:lstStyle/>
          <a:p>
            <a:pPr algn="ctr">
              <a:defRPr/>
            </a:pPr>
            <a:r>
              <a:rPr lang="en-US" kern="0" dirty="0">
                <a:solidFill>
                  <a:srgbClr val="FFFFFF"/>
                </a:solidFill>
              </a:rPr>
              <a:t>div id=“content”</a:t>
            </a:r>
          </a:p>
        </p:txBody>
      </p:sp>
      <p:sp>
        <p:nvSpPr>
          <p:cNvPr id="25" name="Rectangle 2">
            <a:extLst>
              <a:ext uri="{FF2B5EF4-FFF2-40B4-BE49-F238E27FC236}">
                <a16:creationId xmlns:a16="http://schemas.microsoft.com/office/drawing/2014/main" id="{EB4C35AE-E2BB-4BAE-8126-C99D2875D93E}"/>
              </a:ext>
            </a:extLst>
          </p:cNvPr>
          <p:cNvSpPr txBox="1">
            <a:spLocks noChangeArrowheads="1"/>
          </p:cNvSpPr>
          <p:nvPr/>
        </p:nvSpPr>
        <p:spPr bwMode="auto">
          <a:xfrm>
            <a:off x="6704012" y="1843088"/>
            <a:ext cx="3886200" cy="1814512"/>
          </a:xfrm>
          <a:prstGeom prst="rect">
            <a:avLst/>
          </a:prstGeom>
          <a:noFill/>
          <a:ln w="9525">
            <a:noFill/>
            <a:miter lim="800000"/>
            <a:headEnd/>
            <a:tailEnd/>
          </a:ln>
        </p:spPr>
        <p:txBody>
          <a:bodyPr anchor="ctr"/>
          <a:lstStyle/>
          <a:p>
            <a:pPr>
              <a:defRPr/>
            </a:pPr>
            <a:r>
              <a:rPr lang="en-US" sz="2000" kern="0" dirty="0">
                <a:solidFill>
                  <a:srgbClr val="111111"/>
                </a:solidFill>
                <a:latin typeface="Courier New" pitchFamily="49" charset="0"/>
                <a:ea typeface="+mj-ea"/>
                <a:cs typeface="Courier New" pitchFamily="49" charset="0"/>
              </a:rPr>
              <a:t>#</a:t>
            </a:r>
            <a:r>
              <a:rPr lang="en-US" sz="2000" kern="0" dirty="0">
                <a:solidFill>
                  <a:schemeClr val="tx2"/>
                </a:solidFill>
                <a:latin typeface="Courier New" pitchFamily="49" charset="0"/>
                <a:cs typeface="Courier New" pitchFamily="49" charset="0"/>
              </a:rPr>
              <a:t>content</a:t>
            </a:r>
            <a:r>
              <a:rPr lang="en-US" sz="2000" kern="0" dirty="0">
                <a:solidFill>
                  <a:srgbClr val="111111"/>
                </a:solidFill>
                <a:latin typeface="Courier New" pitchFamily="49" charset="0"/>
                <a:ea typeface="+mj-ea"/>
                <a:cs typeface="Courier New" pitchFamily="49" charset="0"/>
              </a:rPr>
              <a:t> {</a:t>
            </a:r>
          </a:p>
          <a:p>
            <a:pPr>
              <a:defRPr/>
            </a:pPr>
            <a:r>
              <a:rPr lang="en-US" sz="2000" kern="0" dirty="0">
                <a:solidFill>
                  <a:srgbClr val="111111"/>
                </a:solidFill>
                <a:latin typeface="Courier New" pitchFamily="49" charset="0"/>
                <a:ea typeface="+mj-ea"/>
                <a:cs typeface="Courier New" pitchFamily="49" charset="0"/>
              </a:rPr>
              <a:t>background-color: #</a:t>
            </a:r>
            <a:r>
              <a:rPr lang="en-US" sz="2000" kern="0" dirty="0" err="1">
                <a:solidFill>
                  <a:srgbClr val="111111"/>
                </a:solidFill>
                <a:latin typeface="Courier New" pitchFamily="49" charset="0"/>
                <a:ea typeface="+mj-ea"/>
                <a:cs typeface="Courier New" pitchFamily="49" charset="0"/>
              </a:rPr>
              <a:t>ccc</a:t>
            </a:r>
            <a:r>
              <a:rPr lang="en-US" sz="2000" kern="0" dirty="0">
                <a:solidFill>
                  <a:srgbClr val="111111"/>
                </a:solidFill>
                <a:latin typeface="Courier New" pitchFamily="49" charset="0"/>
                <a:ea typeface="+mj-ea"/>
                <a:cs typeface="Courier New" pitchFamily="49" charset="0"/>
              </a:rPr>
              <a:t>;</a:t>
            </a:r>
          </a:p>
          <a:p>
            <a:pPr>
              <a:defRPr/>
            </a:pPr>
            <a:r>
              <a:rPr lang="en-US" sz="2000" kern="0" dirty="0">
                <a:solidFill>
                  <a:srgbClr val="111111"/>
                </a:solidFill>
                <a:latin typeface="Courier New" pitchFamily="49" charset="0"/>
                <a:ea typeface="+mj-ea"/>
                <a:cs typeface="Courier New" pitchFamily="49" charset="0"/>
              </a:rPr>
              <a:t>margin-bottom: 10px;</a:t>
            </a:r>
          </a:p>
          <a:p>
            <a:pPr>
              <a:defRPr/>
            </a:pPr>
            <a:r>
              <a:rPr lang="en-US" sz="2000" kern="0" dirty="0">
                <a:solidFill>
                  <a:srgbClr val="111111"/>
                </a:solidFill>
                <a:latin typeface="Courier New" pitchFamily="49" charset="0"/>
                <a:ea typeface="+mj-ea"/>
                <a:cs typeface="Courier New" pitchFamily="49" charset="0"/>
              </a:rPr>
              <a:t>border: 1px dashed blue;</a:t>
            </a:r>
          </a:p>
          <a:p>
            <a:pPr>
              <a:defRPr/>
            </a:pPr>
            <a:r>
              <a:rPr lang="en-US" sz="2000" kern="0" dirty="0">
                <a:solidFill>
                  <a:srgbClr val="111111"/>
                </a:solidFill>
                <a:latin typeface="Courier New" pitchFamily="49" charset="0"/>
                <a:ea typeface="+mj-ea"/>
                <a:cs typeface="Courier New" pitchFamily="49" charset="0"/>
              </a:rPr>
              <a:t>color: #</a:t>
            </a:r>
            <a:r>
              <a:rPr lang="en-US" sz="2000" kern="0" dirty="0" err="1">
                <a:solidFill>
                  <a:srgbClr val="111111"/>
                </a:solidFill>
                <a:latin typeface="Courier New" pitchFamily="49" charset="0"/>
                <a:ea typeface="+mj-ea"/>
                <a:cs typeface="Courier New" pitchFamily="49" charset="0"/>
              </a:rPr>
              <a:t>fff</a:t>
            </a:r>
            <a:r>
              <a:rPr lang="en-US" sz="2000" kern="0" dirty="0">
                <a:solidFill>
                  <a:srgbClr val="111111"/>
                </a:solidFill>
                <a:latin typeface="Courier New" pitchFamily="49" charset="0"/>
                <a:ea typeface="+mj-ea"/>
                <a:cs typeface="Courier New" pitchFamily="49" charset="0"/>
              </a:rPr>
              <a:t>;</a:t>
            </a:r>
          </a:p>
          <a:p>
            <a:pPr>
              <a:defRPr/>
            </a:pPr>
            <a:r>
              <a:rPr lang="en-US" sz="2000" kern="0" dirty="0">
                <a:solidFill>
                  <a:srgbClr val="111111"/>
                </a:solidFill>
                <a:latin typeface="Courier New" pitchFamily="49" charset="0"/>
                <a:ea typeface="+mj-ea"/>
                <a:cs typeface="Courier New" pitchFamily="49" charset="0"/>
              </a:rPr>
              <a:t>width: auto;</a:t>
            </a:r>
          </a:p>
          <a:p>
            <a:pPr>
              <a:defRPr/>
            </a:pPr>
            <a:r>
              <a:rPr lang="en-US" sz="2000" kern="0" dirty="0">
                <a:solidFill>
                  <a:srgbClr val="111111"/>
                </a:solidFill>
                <a:latin typeface="Courier New" pitchFamily="49" charset="0"/>
                <a:ea typeface="+mj-ea"/>
                <a:cs typeface="Courier New" pitchFamily="49" charset="0"/>
              </a:rPr>
              <a:t>}</a:t>
            </a:r>
          </a:p>
          <a:p>
            <a:pPr>
              <a:defRPr/>
            </a:pPr>
            <a:endParaRPr lang="en-US" kern="0" dirty="0">
              <a:solidFill>
                <a:srgbClr val="111111"/>
              </a:solidFill>
              <a:latin typeface="+mj-lt"/>
              <a:ea typeface="+mj-ea"/>
              <a:cs typeface="+mj-cs"/>
            </a:endParaRPr>
          </a:p>
        </p:txBody>
      </p:sp>
    </p:spTree>
    <p:custDataLst>
      <p:tags r:id="rId1"/>
    </p:custDataLst>
    <p:extLst>
      <p:ext uri="{BB962C8B-B14F-4D97-AF65-F5344CB8AC3E}">
        <p14:creationId xmlns:p14="http://schemas.microsoft.com/office/powerpoint/2010/main" val="40190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6DDD-6158-44BD-A419-D8123EF19902}"/>
              </a:ext>
            </a:extLst>
          </p:cNvPr>
          <p:cNvSpPr>
            <a:spLocks noGrp="1"/>
          </p:cNvSpPr>
          <p:nvPr>
            <p:ph type="title"/>
          </p:nvPr>
        </p:nvSpPr>
        <p:spPr/>
        <p:txBody>
          <a:bodyPr/>
          <a:lstStyle/>
          <a:p>
            <a:r>
              <a:rPr lang="en-US" dirty="0"/>
              <a:t>Text Decoration</a:t>
            </a:r>
          </a:p>
        </p:txBody>
      </p:sp>
      <p:pic>
        <p:nvPicPr>
          <p:cNvPr id="6" name="Content Placeholder 5">
            <a:extLst>
              <a:ext uri="{FF2B5EF4-FFF2-40B4-BE49-F238E27FC236}">
                <a16:creationId xmlns:a16="http://schemas.microsoft.com/office/drawing/2014/main" id="{89039B56-760C-433A-911F-88D3C10B6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55608"/>
            <a:ext cx="9526582" cy="4550008"/>
          </a:xfrm>
        </p:spPr>
      </p:pic>
      <p:sp>
        <p:nvSpPr>
          <p:cNvPr id="4" name="Slide Number Placeholder 3">
            <a:extLst>
              <a:ext uri="{FF2B5EF4-FFF2-40B4-BE49-F238E27FC236}">
                <a16:creationId xmlns:a16="http://schemas.microsoft.com/office/drawing/2014/main" id="{C4F793BE-8BDA-480C-8E36-F8ABC99404EB}"/>
              </a:ext>
            </a:extLst>
          </p:cNvPr>
          <p:cNvSpPr>
            <a:spLocks noGrp="1"/>
          </p:cNvSpPr>
          <p:nvPr>
            <p:ph type="sldNum" sz="quarter" idx="12"/>
          </p:nvPr>
        </p:nvSpPr>
        <p:spPr/>
        <p:txBody>
          <a:bodyPr/>
          <a:lstStyle/>
          <a:p>
            <a:fld id="{C51EAA63-D034-42AE-91FA-B13B9518C7BE}" type="slidenum">
              <a:rPr lang="en-US" smtClean="0"/>
              <a:pPr/>
              <a:t>70</a:t>
            </a:fld>
            <a:endParaRPr lang="en-US" dirty="0"/>
          </a:p>
        </p:txBody>
      </p:sp>
    </p:spTree>
    <p:extLst>
      <p:ext uri="{BB962C8B-B14F-4D97-AF65-F5344CB8AC3E}">
        <p14:creationId xmlns:p14="http://schemas.microsoft.com/office/powerpoint/2010/main" val="105781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18FB-D56F-4E74-9D4A-8DFF575ECDDD}"/>
              </a:ext>
            </a:extLst>
          </p:cNvPr>
          <p:cNvSpPr>
            <a:spLocks noGrp="1"/>
          </p:cNvSpPr>
          <p:nvPr>
            <p:ph type="title"/>
          </p:nvPr>
        </p:nvSpPr>
        <p:spPr/>
        <p:txBody>
          <a:bodyPr/>
          <a:lstStyle/>
          <a:p>
            <a:r>
              <a:rPr lang="en-US" dirty="0"/>
              <a:t>Set Text Cases</a:t>
            </a:r>
          </a:p>
        </p:txBody>
      </p:sp>
      <p:pic>
        <p:nvPicPr>
          <p:cNvPr id="6" name="Content Placeholder 5">
            <a:extLst>
              <a:ext uri="{FF2B5EF4-FFF2-40B4-BE49-F238E27FC236}">
                <a16:creationId xmlns:a16="http://schemas.microsoft.com/office/drawing/2014/main" id="{347AC562-7D8D-43A7-A560-14B193AD0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362" y="1470618"/>
            <a:ext cx="5559419" cy="4673507"/>
          </a:xfrm>
        </p:spPr>
      </p:pic>
      <p:sp>
        <p:nvSpPr>
          <p:cNvPr id="4" name="Slide Number Placeholder 3">
            <a:extLst>
              <a:ext uri="{FF2B5EF4-FFF2-40B4-BE49-F238E27FC236}">
                <a16:creationId xmlns:a16="http://schemas.microsoft.com/office/drawing/2014/main" id="{C6606164-9A20-4B10-8BF1-5B1EB9D42D05}"/>
              </a:ext>
            </a:extLst>
          </p:cNvPr>
          <p:cNvSpPr>
            <a:spLocks noGrp="1"/>
          </p:cNvSpPr>
          <p:nvPr>
            <p:ph type="sldNum" sz="quarter" idx="12"/>
          </p:nvPr>
        </p:nvSpPr>
        <p:spPr/>
        <p:txBody>
          <a:bodyPr/>
          <a:lstStyle/>
          <a:p>
            <a:fld id="{C51EAA63-D034-42AE-91FA-B13B9518C7BE}" type="slidenum">
              <a:rPr lang="en-US" smtClean="0"/>
              <a:pPr/>
              <a:t>71</a:t>
            </a:fld>
            <a:endParaRPr lang="en-US" dirty="0"/>
          </a:p>
        </p:txBody>
      </p:sp>
      <p:pic>
        <p:nvPicPr>
          <p:cNvPr id="8" name="Picture 7">
            <a:extLst>
              <a:ext uri="{FF2B5EF4-FFF2-40B4-BE49-F238E27FC236}">
                <a16:creationId xmlns:a16="http://schemas.microsoft.com/office/drawing/2014/main" id="{9E8335E8-0DE8-493F-91C8-8E85A228B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533" y="2290011"/>
            <a:ext cx="5582098" cy="2394283"/>
          </a:xfrm>
          <a:prstGeom prst="rect">
            <a:avLst/>
          </a:prstGeom>
        </p:spPr>
      </p:pic>
      <p:cxnSp>
        <p:nvCxnSpPr>
          <p:cNvPr id="10" name="Straight Connector 9">
            <a:extLst>
              <a:ext uri="{FF2B5EF4-FFF2-40B4-BE49-F238E27FC236}">
                <a16:creationId xmlns:a16="http://schemas.microsoft.com/office/drawing/2014/main" id="{DB8B2A70-688D-4298-B26C-AD152BF7610E}"/>
              </a:ext>
            </a:extLst>
          </p:cNvPr>
          <p:cNvCxnSpPr/>
          <p:nvPr/>
        </p:nvCxnSpPr>
        <p:spPr>
          <a:xfrm>
            <a:off x="6094417" y="1026695"/>
            <a:ext cx="0" cy="511743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8534103-A9C4-44A5-87D7-A55A4FA26C2C}"/>
              </a:ext>
            </a:extLst>
          </p:cNvPr>
          <p:cNvSpPr txBox="1"/>
          <p:nvPr/>
        </p:nvSpPr>
        <p:spPr>
          <a:xfrm>
            <a:off x="7138737" y="1037481"/>
            <a:ext cx="914400" cy="914400"/>
          </a:xfrm>
          <a:prstGeom prst="rect">
            <a:avLst/>
          </a:prstGeom>
          <a:noFill/>
        </p:spPr>
        <p:txBody>
          <a:bodyPr wrap="none" lIns="0" tIns="0" rIns="0" bIns="0" rtlCol="0">
            <a:noAutofit/>
          </a:bodyPr>
          <a:lstStyle/>
          <a:p>
            <a:pPr>
              <a:lnSpc>
                <a:spcPct val="90000"/>
              </a:lnSpc>
            </a:pPr>
            <a:r>
              <a:rPr lang="en-US" sz="3200" b="1" dirty="0"/>
              <a:t>Output</a:t>
            </a:r>
            <a:endParaRPr lang="en-US" b="1" dirty="0"/>
          </a:p>
        </p:txBody>
      </p:sp>
    </p:spTree>
    <p:extLst>
      <p:ext uri="{BB962C8B-B14F-4D97-AF65-F5344CB8AC3E}">
        <p14:creationId xmlns:p14="http://schemas.microsoft.com/office/powerpoint/2010/main" val="55928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F9EECB-0CE3-4829-9992-EC92CA71753D}"/>
              </a:ext>
            </a:extLst>
          </p:cNvPr>
          <p:cNvSpPr>
            <a:spLocks noGrp="1"/>
          </p:cNvSpPr>
          <p:nvPr>
            <p:ph type="title"/>
          </p:nvPr>
        </p:nvSpPr>
        <p:spPr>
          <a:xfrm>
            <a:off x="515776" y="2732506"/>
            <a:ext cx="11125199" cy="889000"/>
          </a:xfrm>
        </p:spPr>
        <p:txBody>
          <a:bodyPr/>
          <a:lstStyle/>
          <a:p>
            <a:r>
              <a:rPr lang="en-US" dirty="0"/>
              <a:t>CSS - Links</a:t>
            </a:r>
          </a:p>
        </p:txBody>
      </p:sp>
      <p:sp>
        <p:nvSpPr>
          <p:cNvPr id="4" name="Slide Number Placeholder 3">
            <a:extLst>
              <a:ext uri="{FF2B5EF4-FFF2-40B4-BE49-F238E27FC236}">
                <a16:creationId xmlns:a16="http://schemas.microsoft.com/office/drawing/2014/main" id="{F1401126-1A7F-4BD0-A85B-29F6497FC846}"/>
              </a:ext>
            </a:extLst>
          </p:cNvPr>
          <p:cNvSpPr>
            <a:spLocks noGrp="1"/>
          </p:cNvSpPr>
          <p:nvPr>
            <p:ph type="sldNum" sz="quarter" idx="12"/>
          </p:nvPr>
        </p:nvSpPr>
        <p:spPr/>
        <p:txBody>
          <a:bodyPr/>
          <a:lstStyle/>
          <a:p>
            <a:fld id="{C51EAA63-D034-42AE-91FA-B13B9518C7BE}" type="slidenum">
              <a:rPr lang="en-US" smtClean="0"/>
              <a:pPr/>
              <a:t>72</a:t>
            </a:fld>
            <a:endParaRPr lang="en-US" dirty="0"/>
          </a:p>
        </p:txBody>
      </p:sp>
    </p:spTree>
    <p:extLst>
      <p:ext uri="{BB962C8B-B14F-4D97-AF65-F5344CB8AC3E}">
        <p14:creationId xmlns:p14="http://schemas.microsoft.com/office/powerpoint/2010/main" val="308797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F64C-90FD-4120-80EE-944418F2BCE4}"/>
              </a:ext>
            </a:extLst>
          </p:cNvPr>
          <p:cNvSpPr>
            <a:spLocks noGrp="1"/>
          </p:cNvSpPr>
          <p:nvPr>
            <p:ph type="title"/>
          </p:nvPr>
        </p:nvSpPr>
        <p:spPr/>
        <p:txBody>
          <a:bodyPr/>
          <a:lstStyle/>
          <a:p>
            <a:r>
              <a:rPr lang="en-US" dirty="0"/>
              <a:t>CSS - Links</a:t>
            </a:r>
          </a:p>
        </p:txBody>
      </p:sp>
      <p:sp>
        <p:nvSpPr>
          <p:cNvPr id="3" name="Content Placeholder 2">
            <a:extLst>
              <a:ext uri="{FF2B5EF4-FFF2-40B4-BE49-F238E27FC236}">
                <a16:creationId xmlns:a16="http://schemas.microsoft.com/office/drawing/2014/main" id="{8CDD3E66-E82A-4CA4-8458-80AFA36680A3}"/>
              </a:ext>
            </a:extLst>
          </p:cNvPr>
          <p:cNvSpPr>
            <a:spLocks noGrp="1"/>
          </p:cNvSpPr>
          <p:nvPr>
            <p:ph idx="1"/>
          </p:nvPr>
        </p:nvSpPr>
        <p:spPr/>
        <p:txBody>
          <a:bodyPr/>
          <a:lstStyle/>
          <a:p>
            <a:r>
              <a:rPr lang="en-US" dirty="0"/>
              <a:t>The </a:t>
            </a:r>
            <a:r>
              <a:rPr lang="en-US" b="1" dirty="0"/>
              <a:t>:link </a:t>
            </a:r>
            <a:r>
              <a:rPr lang="en-US" dirty="0"/>
              <a:t>signifies unvisited hyperlinks.</a:t>
            </a:r>
          </a:p>
          <a:p>
            <a:r>
              <a:rPr lang="en-US" dirty="0"/>
              <a:t>The </a:t>
            </a:r>
            <a:r>
              <a:rPr lang="en-US" b="1" dirty="0"/>
              <a:t>:visited</a:t>
            </a:r>
            <a:r>
              <a:rPr lang="en-US" dirty="0"/>
              <a:t> signifies visited hyperlinks.</a:t>
            </a:r>
          </a:p>
          <a:p>
            <a:r>
              <a:rPr lang="en-US" dirty="0"/>
              <a:t>The </a:t>
            </a:r>
            <a:r>
              <a:rPr lang="en-US" b="1" dirty="0"/>
              <a:t>:hover</a:t>
            </a:r>
            <a:r>
              <a:rPr lang="en-US" dirty="0"/>
              <a:t> signifies an element that currently has the user's mouse pointer hovering over it.</a:t>
            </a:r>
          </a:p>
          <a:p>
            <a:r>
              <a:rPr lang="en-US" dirty="0"/>
              <a:t>The </a:t>
            </a:r>
            <a:r>
              <a:rPr lang="en-US" b="1" dirty="0"/>
              <a:t>:active</a:t>
            </a:r>
            <a:r>
              <a:rPr lang="en-US" dirty="0"/>
              <a:t> signifies an element on which the user is currently clicking</a:t>
            </a:r>
          </a:p>
          <a:p>
            <a:pPr marL="0" indent="0">
              <a:buNone/>
            </a:pPr>
            <a:r>
              <a:rPr lang="en-US" dirty="0">
                <a:solidFill>
                  <a:srgbClr val="FF0000"/>
                </a:solidFill>
              </a:rPr>
              <a:t>Remember a:hover MUST come after a:link and a:visited in the CSS definition in order to be effective. Also, a:active MUST come after a:hover in the CSS</a:t>
            </a:r>
          </a:p>
        </p:txBody>
      </p:sp>
      <p:sp>
        <p:nvSpPr>
          <p:cNvPr id="4" name="Slide Number Placeholder 3">
            <a:extLst>
              <a:ext uri="{FF2B5EF4-FFF2-40B4-BE49-F238E27FC236}">
                <a16:creationId xmlns:a16="http://schemas.microsoft.com/office/drawing/2014/main" id="{02074317-9A30-467A-83D4-F57E43B840C6}"/>
              </a:ext>
            </a:extLst>
          </p:cNvPr>
          <p:cNvSpPr>
            <a:spLocks noGrp="1"/>
          </p:cNvSpPr>
          <p:nvPr>
            <p:ph type="sldNum" sz="quarter" idx="12"/>
          </p:nvPr>
        </p:nvSpPr>
        <p:spPr/>
        <p:txBody>
          <a:bodyPr/>
          <a:lstStyle/>
          <a:p>
            <a:fld id="{C51EAA63-D034-42AE-91FA-B13B9518C7BE}" type="slidenum">
              <a:rPr lang="en-US" smtClean="0"/>
              <a:pPr/>
              <a:t>73</a:t>
            </a:fld>
            <a:endParaRPr lang="en-US" dirty="0"/>
          </a:p>
        </p:txBody>
      </p:sp>
    </p:spTree>
    <p:extLst>
      <p:ext uri="{BB962C8B-B14F-4D97-AF65-F5344CB8AC3E}">
        <p14:creationId xmlns:p14="http://schemas.microsoft.com/office/powerpoint/2010/main" val="411822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FA6F-8185-4A9F-B8D2-CB2A8C1E03F1}"/>
              </a:ext>
            </a:extLst>
          </p:cNvPr>
          <p:cNvSpPr>
            <a:spLocks noGrp="1"/>
          </p:cNvSpPr>
          <p:nvPr>
            <p:ph type="title"/>
          </p:nvPr>
        </p:nvSpPr>
        <p:spPr>
          <a:xfrm>
            <a:off x="531818" y="22354"/>
            <a:ext cx="11125199" cy="889000"/>
          </a:xfrm>
        </p:spPr>
        <p:txBody>
          <a:bodyPr/>
          <a:lstStyle/>
          <a:p>
            <a:r>
              <a:rPr lang="en-US" dirty="0"/>
              <a:t>Links</a:t>
            </a:r>
          </a:p>
        </p:txBody>
      </p:sp>
      <p:pic>
        <p:nvPicPr>
          <p:cNvPr id="6" name="Content Placeholder 5">
            <a:extLst>
              <a:ext uri="{FF2B5EF4-FFF2-40B4-BE49-F238E27FC236}">
                <a16:creationId xmlns:a16="http://schemas.microsoft.com/office/drawing/2014/main" id="{0D320375-B599-434B-A1C3-CA11357052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604" y="1263020"/>
            <a:ext cx="6506448" cy="4319633"/>
          </a:xfrm>
        </p:spPr>
      </p:pic>
      <p:sp>
        <p:nvSpPr>
          <p:cNvPr id="4" name="Slide Number Placeholder 3">
            <a:extLst>
              <a:ext uri="{FF2B5EF4-FFF2-40B4-BE49-F238E27FC236}">
                <a16:creationId xmlns:a16="http://schemas.microsoft.com/office/drawing/2014/main" id="{76FF93F1-300D-40C2-A47C-F25D3E3933C5}"/>
              </a:ext>
            </a:extLst>
          </p:cNvPr>
          <p:cNvSpPr>
            <a:spLocks noGrp="1"/>
          </p:cNvSpPr>
          <p:nvPr>
            <p:ph type="sldNum" sz="quarter" idx="12"/>
          </p:nvPr>
        </p:nvSpPr>
        <p:spPr/>
        <p:txBody>
          <a:bodyPr/>
          <a:lstStyle/>
          <a:p>
            <a:fld id="{C51EAA63-D034-42AE-91FA-B13B9518C7BE}" type="slidenum">
              <a:rPr lang="en-US" smtClean="0"/>
              <a:pPr/>
              <a:t>74</a:t>
            </a:fld>
            <a:endParaRPr lang="en-US" dirty="0"/>
          </a:p>
        </p:txBody>
      </p:sp>
    </p:spTree>
    <p:extLst>
      <p:ext uri="{BB962C8B-B14F-4D97-AF65-F5344CB8AC3E}">
        <p14:creationId xmlns:p14="http://schemas.microsoft.com/office/powerpoint/2010/main" val="18736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696788-A426-42B1-B65E-A45CA366AC4F}"/>
              </a:ext>
            </a:extLst>
          </p:cNvPr>
          <p:cNvSpPr>
            <a:spLocks noGrp="1"/>
          </p:cNvSpPr>
          <p:nvPr>
            <p:ph type="title"/>
          </p:nvPr>
        </p:nvSpPr>
        <p:spPr>
          <a:xfrm>
            <a:off x="563902" y="2780632"/>
            <a:ext cx="11125199" cy="889000"/>
          </a:xfrm>
        </p:spPr>
        <p:txBody>
          <a:bodyPr/>
          <a:lstStyle/>
          <a:p>
            <a:r>
              <a:rPr lang="en-US" sz="5400" dirty="0"/>
              <a:t>CSS – Tables</a:t>
            </a:r>
            <a:endParaRPr lang="en-US" dirty="0"/>
          </a:p>
        </p:txBody>
      </p:sp>
      <p:sp>
        <p:nvSpPr>
          <p:cNvPr id="4" name="Slide Number Placeholder 3">
            <a:extLst>
              <a:ext uri="{FF2B5EF4-FFF2-40B4-BE49-F238E27FC236}">
                <a16:creationId xmlns:a16="http://schemas.microsoft.com/office/drawing/2014/main" id="{91E0EB86-1AE3-459D-B0DB-EB4416CE6076}"/>
              </a:ext>
            </a:extLst>
          </p:cNvPr>
          <p:cNvSpPr>
            <a:spLocks noGrp="1"/>
          </p:cNvSpPr>
          <p:nvPr>
            <p:ph type="sldNum" sz="quarter" idx="12"/>
          </p:nvPr>
        </p:nvSpPr>
        <p:spPr/>
        <p:txBody>
          <a:bodyPr/>
          <a:lstStyle/>
          <a:p>
            <a:fld id="{C51EAA63-D034-42AE-91FA-B13B9518C7BE}" type="slidenum">
              <a:rPr lang="en-US" smtClean="0"/>
              <a:pPr/>
              <a:t>75</a:t>
            </a:fld>
            <a:endParaRPr lang="en-US" dirty="0"/>
          </a:p>
        </p:txBody>
      </p:sp>
    </p:spTree>
    <p:extLst>
      <p:ext uri="{BB962C8B-B14F-4D97-AF65-F5344CB8AC3E}">
        <p14:creationId xmlns:p14="http://schemas.microsoft.com/office/powerpoint/2010/main" val="330173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6A53-9114-4F3C-994F-80D09FA3EC3B}"/>
              </a:ext>
            </a:extLst>
          </p:cNvPr>
          <p:cNvSpPr>
            <a:spLocks noGrp="1"/>
          </p:cNvSpPr>
          <p:nvPr>
            <p:ph type="title"/>
          </p:nvPr>
        </p:nvSpPr>
        <p:spPr>
          <a:xfrm>
            <a:off x="529834" y="-218278"/>
            <a:ext cx="11125199" cy="889000"/>
          </a:xfrm>
        </p:spPr>
        <p:txBody>
          <a:bodyPr/>
          <a:lstStyle/>
          <a:p>
            <a:r>
              <a:rPr lang="en-US" dirty="0"/>
              <a:t>CSS Tables</a:t>
            </a:r>
          </a:p>
        </p:txBody>
      </p:sp>
      <p:sp>
        <p:nvSpPr>
          <p:cNvPr id="3" name="Content Placeholder 2">
            <a:extLst>
              <a:ext uri="{FF2B5EF4-FFF2-40B4-BE49-F238E27FC236}">
                <a16:creationId xmlns:a16="http://schemas.microsoft.com/office/drawing/2014/main" id="{1EF84550-497A-4E1B-A6AE-E5949AEDC0EC}"/>
              </a:ext>
            </a:extLst>
          </p:cNvPr>
          <p:cNvSpPr>
            <a:spLocks noGrp="1"/>
          </p:cNvSpPr>
          <p:nvPr>
            <p:ph idx="1"/>
          </p:nvPr>
        </p:nvSpPr>
        <p:spPr>
          <a:xfrm>
            <a:off x="528511" y="670722"/>
            <a:ext cx="11126522" cy="4419600"/>
          </a:xfrm>
        </p:spPr>
        <p:txBody>
          <a:bodyPr/>
          <a:lstStyle/>
          <a:p>
            <a:r>
              <a:rPr lang="en-US" dirty="0"/>
              <a:t>The border-collapse specifies whether the browser should control the appearance of the adjacent borders that touch each other or whether each cell should maintain its style.</a:t>
            </a:r>
          </a:p>
          <a:p>
            <a:r>
              <a:rPr lang="en-US" dirty="0"/>
              <a:t>The border-spacing specifies the width that should appear between table cells.</a:t>
            </a:r>
          </a:p>
          <a:p>
            <a:r>
              <a:rPr lang="en-US" dirty="0"/>
              <a:t>The caption-side captions are presented in the &lt;caption&gt; element. By default, these are rendered above the table in the document. You use the caption-side property to control the placement of the table caption.</a:t>
            </a:r>
          </a:p>
          <a:p>
            <a:r>
              <a:rPr lang="en-US" dirty="0"/>
              <a:t>The empty-cells specifies whether the border should be shown if a cell is empty.</a:t>
            </a:r>
          </a:p>
          <a:p>
            <a:r>
              <a:rPr lang="en-US" dirty="0"/>
              <a:t>The table-layout allows browsers to speed up layout of a table by using the first width properties it comes across for the rest of a column rather than having to load the whole table before rendering it</a:t>
            </a:r>
          </a:p>
        </p:txBody>
      </p:sp>
      <p:sp>
        <p:nvSpPr>
          <p:cNvPr id="4" name="Slide Number Placeholder 3">
            <a:extLst>
              <a:ext uri="{FF2B5EF4-FFF2-40B4-BE49-F238E27FC236}">
                <a16:creationId xmlns:a16="http://schemas.microsoft.com/office/drawing/2014/main" id="{6F8095C3-7AAF-4C18-BDC7-21730F38D732}"/>
              </a:ext>
            </a:extLst>
          </p:cNvPr>
          <p:cNvSpPr>
            <a:spLocks noGrp="1"/>
          </p:cNvSpPr>
          <p:nvPr>
            <p:ph type="sldNum" sz="quarter" idx="12"/>
          </p:nvPr>
        </p:nvSpPr>
        <p:spPr/>
        <p:txBody>
          <a:bodyPr/>
          <a:lstStyle/>
          <a:p>
            <a:fld id="{C51EAA63-D034-42AE-91FA-B13B9518C7BE}" type="slidenum">
              <a:rPr lang="en-US" smtClean="0"/>
              <a:pPr/>
              <a:t>76</a:t>
            </a:fld>
            <a:endParaRPr lang="en-US" dirty="0"/>
          </a:p>
        </p:txBody>
      </p:sp>
    </p:spTree>
    <p:extLst>
      <p:ext uri="{BB962C8B-B14F-4D97-AF65-F5344CB8AC3E}">
        <p14:creationId xmlns:p14="http://schemas.microsoft.com/office/powerpoint/2010/main" val="132098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BF16-2B93-4FE8-90D0-F17337D66E3C}"/>
              </a:ext>
            </a:extLst>
          </p:cNvPr>
          <p:cNvSpPr>
            <a:spLocks noGrp="1"/>
          </p:cNvSpPr>
          <p:nvPr>
            <p:ph type="title"/>
          </p:nvPr>
        </p:nvSpPr>
        <p:spPr>
          <a:xfrm>
            <a:off x="531157" y="22354"/>
            <a:ext cx="11125199" cy="889000"/>
          </a:xfrm>
        </p:spPr>
        <p:txBody>
          <a:bodyPr/>
          <a:lstStyle/>
          <a:p>
            <a:r>
              <a:rPr lang="en-US" dirty="0"/>
              <a:t>Border-collapse</a:t>
            </a:r>
          </a:p>
        </p:txBody>
      </p:sp>
      <p:sp>
        <p:nvSpPr>
          <p:cNvPr id="3" name="Content Placeholder 2">
            <a:extLst>
              <a:ext uri="{FF2B5EF4-FFF2-40B4-BE49-F238E27FC236}">
                <a16:creationId xmlns:a16="http://schemas.microsoft.com/office/drawing/2014/main" id="{FCED485D-C48C-443F-8274-0386AAE19DE8}"/>
              </a:ext>
            </a:extLst>
          </p:cNvPr>
          <p:cNvSpPr>
            <a:spLocks noGrp="1"/>
          </p:cNvSpPr>
          <p:nvPr>
            <p:ph idx="1"/>
          </p:nvPr>
        </p:nvSpPr>
        <p:spPr>
          <a:xfrm>
            <a:off x="529834" y="1042738"/>
            <a:ext cx="11126522" cy="4419600"/>
          </a:xfrm>
        </p:spPr>
        <p:txBody>
          <a:bodyPr/>
          <a:lstStyle/>
          <a:p>
            <a:pPr marL="0" indent="0">
              <a:buNone/>
            </a:pPr>
            <a:r>
              <a:rPr lang="en-US" dirty="0"/>
              <a:t>The border-collapse property sets whether the table borders are collapsed into a single border or detached as in standard HTML</a:t>
            </a:r>
          </a:p>
        </p:txBody>
      </p:sp>
      <p:sp>
        <p:nvSpPr>
          <p:cNvPr id="4" name="Slide Number Placeholder 3">
            <a:extLst>
              <a:ext uri="{FF2B5EF4-FFF2-40B4-BE49-F238E27FC236}">
                <a16:creationId xmlns:a16="http://schemas.microsoft.com/office/drawing/2014/main" id="{9E3344B2-BCA8-43BE-B0E5-4872B292E43F}"/>
              </a:ext>
            </a:extLst>
          </p:cNvPr>
          <p:cNvSpPr>
            <a:spLocks noGrp="1"/>
          </p:cNvSpPr>
          <p:nvPr>
            <p:ph type="sldNum" sz="quarter" idx="12"/>
          </p:nvPr>
        </p:nvSpPr>
        <p:spPr/>
        <p:txBody>
          <a:bodyPr/>
          <a:lstStyle/>
          <a:p>
            <a:fld id="{C51EAA63-D034-42AE-91FA-B13B9518C7BE}" type="slidenum">
              <a:rPr lang="en-US" smtClean="0"/>
              <a:pPr/>
              <a:t>77</a:t>
            </a:fld>
            <a:endParaRPr lang="en-US" dirty="0"/>
          </a:p>
        </p:txBody>
      </p:sp>
      <p:pic>
        <p:nvPicPr>
          <p:cNvPr id="6" name="Picture 5">
            <a:extLst>
              <a:ext uri="{FF2B5EF4-FFF2-40B4-BE49-F238E27FC236}">
                <a16:creationId xmlns:a16="http://schemas.microsoft.com/office/drawing/2014/main" id="{87A4D574-7261-495B-82FC-C57088CCC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24" y="1765806"/>
            <a:ext cx="4544059" cy="4706007"/>
          </a:xfrm>
          <a:prstGeom prst="rect">
            <a:avLst/>
          </a:prstGeom>
        </p:spPr>
      </p:pic>
      <p:pic>
        <p:nvPicPr>
          <p:cNvPr id="8" name="Picture 7">
            <a:extLst>
              <a:ext uri="{FF2B5EF4-FFF2-40B4-BE49-F238E27FC236}">
                <a16:creationId xmlns:a16="http://schemas.microsoft.com/office/drawing/2014/main" id="{2DCBBD29-4E6C-4FD0-80B0-AA9B66C6A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110" y="2907794"/>
            <a:ext cx="4087283" cy="1920879"/>
          </a:xfrm>
          <a:prstGeom prst="rect">
            <a:avLst/>
          </a:prstGeom>
        </p:spPr>
      </p:pic>
      <p:cxnSp>
        <p:nvCxnSpPr>
          <p:cNvPr id="10" name="Straight Connector 9">
            <a:extLst>
              <a:ext uri="{FF2B5EF4-FFF2-40B4-BE49-F238E27FC236}">
                <a16:creationId xmlns:a16="http://schemas.microsoft.com/office/drawing/2014/main" id="{AEF9CE99-9002-4000-BAF3-A67A7BD26C77}"/>
              </a:ext>
            </a:extLst>
          </p:cNvPr>
          <p:cNvCxnSpPr/>
          <p:nvPr/>
        </p:nvCxnSpPr>
        <p:spPr>
          <a:xfrm>
            <a:off x="6093095" y="1989221"/>
            <a:ext cx="0" cy="4251158"/>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13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2D44-C8BA-46DA-BB72-E1BC5FBCDB64}"/>
              </a:ext>
            </a:extLst>
          </p:cNvPr>
          <p:cNvSpPr>
            <a:spLocks noGrp="1"/>
          </p:cNvSpPr>
          <p:nvPr>
            <p:ph type="title"/>
          </p:nvPr>
        </p:nvSpPr>
        <p:spPr/>
        <p:txBody>
          <a:bodyPr/>
          <a:lstStyle/>
          <a:p>
            <a:r>
              <a:rPr lang="en-US" dirty="0"/>
              <a:t>Border-collapse</a:t>
            </a:r>
          </a:p>
        </p:txBody>
      </p:sp>
      <p:pic>
        <p:nvPicPr>
          <p:cNvPr id="6" name="Content Placeholder 5">
            <a:extLst>
              <a:ext uri="{FF2B5EF4-FFF2-40B4-BE49-F238E27FC236}">
                <a16:creationId xmlns:a16="http://schemas.microsoft.com/office/drawing/2014/main" id="{8ACE033E-EFFA-4035-AB00-AEE1E8F47E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907" y="1547634"/>
            <a:ext cx="11021486" cy="3601881"/>
          </a:xfrm>
        </p:spPr>
      </p:pic>
      <p:sp>
        <p:nvSpPr>
          <p:cNvPr id="4" name="Slide Number Placeholder 3">
            <a:extLst>
              <a:ext uri="{FF2B5EF4-FFF2-40B4-BE49-F238E27FC236}">
                <a16:creationId xmlns:a16="http://schemas.microsoft.com/office/drawing/2014/main" id="{3CD34F34-6ABB-45A1-B0F6-715D2C6B25BD}"/>
              </a:ext>
            </a:extLst>
          </p:cNvPr>
          <p:cNvSpPr>
            <a:spLocks noGrp="1"/>
          </p:cNvSpPr>
          <p:nvPr>
            <p:ph type="sldNum" sz="quarter" idx="12"/>
          </p:nvPr>
        </p:nvSpPr>
        <p:spPr/>
        <p:txBody>
          <a:bodyPr/>
          <a:lstStyle/>
          <a:p>
            <a:fld id="{C51EAA63-D034-42AE-91FA-B13B9518C7BE}" type="slidenum">
              <a:rPr lang="en-US" smtClean="0"/>
              <a:pPr/>
              <a:t>78</a:t>
            </a:fld>
            <a:endParaRPr lang="en-US" dirty="0"/>
          </a:p>
        </p:txBody>
      </p:sp>
    </p:spTree>
    <p:extLst>
      <p:ext uri="{BB962C8B-B14F-4D97-AF65-F5344CB8AC3E}">
        <p14:creationId xmlns:p14="http://schemas.microsoft.com/office/powerpoint/2010/main" val="274366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B97DCE-55EF-417A-B00C-0A9C6C4E4F8D}"/>
              </a:ext>
            </a:extLst>
          </p:cNvPr>
          <p:cNvSpPr>
            <a:spLocks noGrp="1"/>
          </p:cNvSpPr>
          <p:nvPr>
            <p:ph type="title"/>
          </p:nvPr>
        </p:nvSpPr>
        <p:spPr>
          <a:xfrm>
            <a:off x="435566" y="2780632"/>
            <a:ext cx="11125199" cy="889000"/>
          </a:xfrm>
        </p:spPr>
        <p:txBody>
          <a:bodyPr/>
          <a:lstStyle/>
          <a:p>
            <a:r>
              <a:rPr lang="en-US" sz="6000" dirty="0"/>
              <a:t>Borders</a:t>
            </a:r>
            <a:endParaRPr lang="en-US" dirty="0"/>
          </a:p>
        </p:txBody>
      </p:sp>
      <p:sp>
        <p:nvSpPr>
          <p:cNvPr id="4" name="Slide Number Placeholder 3">
            <a:extLst>
              <a:ext uri="{FF2B5EF4-FFF2-40B4-BE49-F238E27FC236}">
                <a16:creationId xmlns:a16="http://schemas.microsoft.com/office/drawing/2014/main" id="{25F5395B-8FFC-400C-BFC3-4E649CE62F07}"/>
              </a:ext>
            </a:extLst>
          </p:cNvPr>
          <p:cNvSpPr>
            <a:spLocks noGrp="1"/>
          </p:cNvSpPr>
          <p:nvPr>
            <p:ph type="sldNum" sz="quarter" idx="12"/>
          </p:nvPr>
        </p:nvSpPr>
        <p:spPr/>
        <p:txBody>
          <a:bodyPr/>
          <a:lstStyle/>
          <a:p>
            <a:fld id="{C51EAA63-D034-42AE-91FA-B13B9518C7BE}" type="slidenum">
              <a:rPr lang="en-US" smtClean="0"/>
              <a:pPr/>
              <a:t>79</a:t>
            </a:fld>
            <a:endParaRPr lang="en-US" dirty="0"/>
          </a:p>
        </p:txBody>
      </p:sp>
    </p:spTree>
    <p:extLst>
      <p:ext uri="{BB962C8B-B14F-4D97-AF65-F5344CB8AC3E}">
        <p14:creationId xmlns:p14="http://schemas.microsoft.com/office/powerpoint/2010/main" val="334051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FC66220-94EF-447D-BC8B-051A48202D73}"/>
              </a:ext>
            </a:extLst>
          </p:cNvPr>
          <p:cNvSpPr>
            <a:spLocks noGrp="1" noChangeArrowheads="1"/>
          </p:cNvSpPr>
          <p:nvPr>
            <p:ph type="title" idx="4294967295"/>
          </p:nvPr>
        </p:nvSpPr>
        <p:spPr>
          <a:xfrm>
            <a:off x="459241" y="509588"/>
            <a:ext cx="8077200" cy="533400"/>
          </a:xfrm>
        </p:spPr>
        <p:txBody>
          <a:bodyPr/>
          <a:lstStyle/>
          <a:p>
            <a:pPr algn="l" eaLnBrk="1" hangingPunct="1"/>
            <a:r>
              <a:rPr lang="en-US" altLang="en-US" dirty="0"/>
              <a:t>Attaching a Style Sheet</a:t>
            </a:r>
          </a:p>
        </p:txBody>
      </p:sp>
      <p:sp>
        <p:nvSpPr>
          <p:cNvPr id="22531" name="Text Box 4">
            <a:extLst>
              <a:ext uri="{FF2B5EF4-FFF2-40B4-BE49-F238E27FC236}">
                <a16:creationId xmlns:a16="http://schemas.microsoft.com/office/drawing/2014/main" id="{165B376D-89BE-4B90-A3EA-393036450E9B}"/>
              </a:ext>
            </a:extLst>
          </p:cNvPr>
          <p:cNvSpPr txBox="1">
            <a:spLocks noChangeArrowheads="1"/>
          </p:cNvSpPr>
          <p:nvPr/>
        </p:nvSpPr>
        <p:spPr bwMode="auto">
          <a:xfrm>
            <a:off x="1751012" y="6553200"/>
            <a:ext cx="4419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sz="2600" b="1"/>
          </a:p>
        </p:txBody>
      </p:sp>
      <p:sp>
        <p:nvSpPr>
          <p:cNvPr id="6" name="Text Box 15">
            <a:extLst>
              <a:ext uri="{FF2B5EF4-FFF2-40B4-BE49-F238E27FC236}">
                <a16:creationId xmlns:a16="http://schemas.microsoft.com/office/drawing/2014/main" id="{62589E7A-A5C9-4393-AFF6-BBC7401832EC}"/>
              </a:ext>
            </a:extLst>
          </p:cNvPr>
          <p:cNvSpPr txBox="1">
            <a:spLocks noChangeArrowheads="1"/>
          </p:cNvSpPr>
          <p:nvPr/>
        </p:nvSpPr>
        <p:spPr bwMode="auto">
          <a:xfrm>
            <a:off x="1301070" y="1042988"/>
            <a:ext cx="8077200" cy="5078412"/>
          </a:xfrm>
          <a:prstGeom prst="rect">
            <a:avLst/>
          </a:prstGeom>
          <a:noFill/>
          <a:ln w="9525">
            <a:noFill/>
            <a:miter lim="800000"/>
            <a:headEnd/>
            <a:tailEnd/>
          </a:ln>
        </p:spPr>
        <p:txBody>
          <a:bodyPr>
            <a:spAutoFit/>
          </a:bodyPr>
          <a:lstStyle/>
          <a:p>
            <a:pPr>
              <a:spcBef>
                <a:spcPct val="50000"/>
              </a:spcBef>
              <a:defRPr/>
            </a:pPr>
            <a:r>
              <a:rPr lang="en-US" sz="2200" dirty="0">
                <a:latin typeface="+mj-lt"/>
                <a:cs typeface="Arial" pitchFamily="34" charset="0"/>
              </a:rPr>
              <a:t>Attach a style sheet to a page by adding the code to the &lt;head&gt; section of the HTML page. There are </a:t>
            </a:r>
            <a:r>
              <a:rPr lang="en-US" sz="2200" b="1" i="1" dirty="0">
                <a:latin typeface="+mj-lt"/>
                <a:cs typeface="Arial" pitchFamily="34" charset="0"/>
              </a:rPr>
              <a:t>3 ways</a:t>
            </a:r>
            <a:r>
              <a:rPr lang="en-US" sz="2200" dirty="0">
                <a:latin typeface="+mj-lt"/>
                <a:cs typeface="Arial" pitchFamily="34" charset="0"/>
              </a:rPr>
              <a:t> to attach CSS to a page: </a:t>
            </a:r>
            <a:br>
              <a:rPr lang="en-US" dirty="0">
                <a:latin typeface="+mj-lt"/>
                <a:cs typeface="Arial" pitchFamily="34" charset="0"/>
              </a:rPr>
            </a:br>
            <a:endParaRPr lang="en-US" sz="2000" b="1" dirty="0">
              <a:latin typeface="+mj-lt"/>
              <a:cs typeface="Arial" pitchFamily="34" charset="0"/>
            </a:endParaRPr>
          </a:p>
          <a:p>
            <a:pPr>
              <a:spcBef>
                <a:spcPct val="50000"/>
              </a:spcBef>
              <a:defRPr/>
            </a:pPr>
            <a:r>
              <a:rPr lang="en-US" sz="2000" b="1" dirty="0">
                <a:latin typeface="+mj-lt"/>
                <a:cs typeface="Arial" pitchFamily="34" charset="0"/>
              </a:rPr>
              <a:t>1. External Style Sheet: </a:t>
            </a:r>
            <a:r>
              <a:rPr lang="en-US" sz="2000" dirty="0">
                <a:latin typeface="+mj-lt"/>
                <a:cs typeface="Arial" pitchFamily="34" charset="0"/>
              </a:rPr>
              <a:t>Best used to control styling on multiple pages.</a:t>
            </a:r>
          </a:p>
          <a:p>
            <a:pPr>
              <a:spcBef>
                <a:spcPct val="50000"/>
              </a:spcBef>
              <a:defRPr/>
            </a:pPr>
            <a:r>
              <a:rPr lang="en-US" sz="2000" dirty="0">
                <a:latin typeface="Courier New" pitchFamily="49" charset="0"/>
                <a:cs typeface="Courier New" pitchFamily="49" charset="0"/>
              </a:rPr>
              <a:t>	</a:t>
            </a:r>
            <a:r>
              <a:rPr lang="en-US" sz="2000" dirty="0">
                <a:solidFill>
                  <a:srgbClr val="990000"/>
                </a:solidFill>
                <a:latin typeface="Courier New" pitchFamily="49" charset="0"/>
                <a:cs typeface="Courier New" pitchFamily="49" charset="0"/>
              </a:rPr>
              <a:t>&lt;link </a:t>
            </a:r>
            <a:r>
              <a:rPr lang="en-US" sz="2000" dirty="0" err="1">
                <a:solidFill>
                  <a:srgbClr val="990000"/>
                </a:solidFill>
                <a:latin typeface="Courier New" pitchFamily="49" charset="0"/>
                <a:cs typeface="Courier New" pitchFamily="49" charset="0"/>
              </a:rPr>
              <a:t>rel</a:t>
            </a:r>
            <a:r>
              <a:rPr lang="en-US" sz="2000" dirty="0">
                <a:solidFill>
                  <a:srgbClr val="990000"/>
                </a:solidFill>
                <a:latin typeface="Courier New" pitchFamily="49" charset="0"/>
                <a:cs typeface="Courier New" pitchFamily="49" charset="0"/>
              </a:rPr>
              <a:t>="</a:t>
            </a:r>
            <a:r>
              <a:rPr lang="en-US" sz="2000" dirty="0" err="1">
                <a:solidFill>
                  <a:srgbClr val="990000"/>
                </a:solidFill>
                <a:latin typeface="Courier New" pitchFamily="49" charset="0"/>
                <a:cs typeface="Courier New" pitchFamily="49" charset="0"/>
              </a:rPr>
              <a:t>stylesheet</a:t>
            </a:r>
            <a:r>
              <a:rPr lang="en-US" sz="2000" dirty="0">
                <a:solidFill>
                  <a:srgbClr val="990000"/>
                </a:solidFill>
                <a:latin typeface="Courier New" pitchFamily="49" charset="0"/>
                <a:cs typeface="Courier New" pitchFamily="49" charset="0"/>
              </a:rPr>
              <a:t>" type="text/</a:t>
            </a:r>
            <a:r>
              <a:rPr lang="en-US" sz="2000" dirty="0" err="1">
                <a:solidFill>
                  <a:srgbClr val="990000"/>
                </a:solidFill>
                <a:latin typeface="Courier New" pitchFamily="49" charset="0"/>
                <a:cs typeface="Courier New" pitchFamily="49" charset="0"/>
              </a:rPr>
              <a:t>css</a:t>
            </a:r>
            <a:r>
              <a:rPr lang="en-US" sz="2000" dirty="0">
                <a:solidFill>
                  <a:srgbClr val="990000"/>
                </a:solidFill>
                <a:latin typeface="Courier New" pitchFamily="49" charset="0"/>
                <a:cs typeface="Courier New" pitchFamily="49" charset="0"/>
              </a:rPr>
              <a:t>" 	media="all" </a:t>
            </a:r>
            <a:r>
              <a:rPr lang="en-US" sz="2000" dirty="0" err="1">
                <a:solidFill>
                  <a:srgbClr val="990000"/>
                </a:solidFill>
                <a:latin typeface="Courier New" pitchFamily="49" charset="0"/>
                <a:cs typeface="Courier New" pitchFamily="49" charset="0"/>
              </a:rPr>
              <a:t>href</a:t>
            </a:r>
            <a:r>
              <a:rPr lang="en-US" sz="2000" dirty="0">
                <a:solidFill>
                  <a:srgbClr val="990000"/>
                </a:solidFill>
                <a:latin typeface="Courier New" pitchFamily="49" charset="0"/>
                <a:cs typeface="Courier New" pitchFamily="49" charset="0"/>
              </a:rPr>
              <a:t>="</a:t>
            </a:r>
            <a:r>
              <a:rPr lang="en-US" sz="2000" dirty="0" err="1">
                <a:solidFill>
                  <a:srgbClr val="990000"/>
                </a:solidFill>
                <a:latin typeface="Courier New" pitchFamily="49" charset="0"/>
                <a:cs typeface="Courier New" pitchFamily="49" charset="0"/>
              </a:rPr>
              <a:t>css</a:t>
            </a:r>
            <a:r>
              <a:rPr lang="en-US" sz="2000" dirty="0">
                <a:solidFill>
                  <a:srgbClr val="990000"/>
                </a:solidFill>
                <a:latin typeface="Courier New" pitchFamily="49" charset="0"/>
                <a:cs typeface="Courier New" pitchFamily="49" charset="0"/>
              </a:rPr>
              <a:t>/styles.css" /&gt;</a:t>
            </a:r>
          </a:p>
          <a:p>
            <a:pPr>
              <a:spcBef>
                <a:spcPct val="50000"/>
              </a:spcBef>
              <a:defRPr/>
            </a:pPr>
            <a:r>
              <a:rPr lang="en-US" sz="2000" b="1" dirty="0">
                <a:latin typeface="+mj-lt"/>
                <a:cs typeface="Arial" pitchFamily="34" charset="0"/>
              </a:rPr>
              <a:t>2. Internal Style Sheet: </a:t>
            </a:r>
            <a:r>
              <a:rPr lang="en-US" sz="2000" dirty="0">
                <a:latin typeface="+mj-lt"/>
                <a:cs typeface="Arial" pitchFamily="34" charset="0"/>
              </a:rPr>
              <a:t>Best used to control  styling on one page.</a:t>
            </a:r>
          </a:p>
          <a:p>
            <a:pPr lvl="2">
              <a:spcBef>
                <a:spcPct val="50000"/>
              </a:spcBef>
              <a:defRPr/>
            </a:pPr>
            <a:r>
              <a:rPr lang="en-US" sz="2000" dirty="0">
                <a:solidFill>
                  <a:srgbClr val="990000"/>
                </a:solidFill>
                <a:latin typeface="Courier New" pitchFamily="49" charset="0"/>
                <a:cs typeface="Courier New" pitchFamily="49" charset="0"/>
              </a:rPr>
              <a:t>&lt;style type=“text/</a:t>
            </a:r>
            <a:r>
              <a:rPr lang="en-US" sz="2000" dirty="0" err="1">
                <a:solidFill>
                  <a:srgbClr val="990000"/>
                </a:solidFill>
                <a:latin typeface="Courier New" pitchFamily="49" charset="0"/>
                <a:cs typeface="Courier New" pitchFamily="49" charset="0"/>
              </a:rPr>
              <a:t>css</a:t>
            </a:r>
            <a:r>
              <a:rPr lang="en-US" sz="2000" dirty="0">
                <a:solidFill>
                  <a:srgbClr val="990000"/>
                </a:solidFill>
                <a:latin typeface="Courier New" pitchFamily="49" charset="0"/>
                <a:cs typeface="Courier New" pitchFamily="49" charset="0"/>
              </a:rPr>
              <a:t>”&gt;</a:t>
            </a:r>
            <a:br>
              <a:rPr lang="en-US" sz="2000" dirty="0">
                <a:solidFill>
                  <a:srgbClr val="990000"/>
                </a:solidFill>
                <a:latin typeface="Courier New" pitchFamily="49" charset="0"/>
                <a:cs typeface="Courier New" pitchFamily="49" charset="0"/>
              </a:rPr>
            </a:br>
            <a:r>
              <a:rPr lang="en-US" sz="2000" dirty="0">
                <a:solidFill>
                  <a:srgbClr val="990000"/>
                </a:solidFill>
                <a:latin typeface="Courier New" pitchFamily="49" charset="0"/>
                <a:cs typeface="Courier New" pitchFamily="49" charset="0"/>
              </a:rPr>
              <a:t>h1 {color: red)</a:t>
            </a:r>
            <a:br>
              <a:rPr lang="en-US" sz="2000" dirty="0">
                <a:solidFill>
                  <a:srgbClr val="990000"/>
                </a:solidFill>
                <a:latin typeface="Courier New" pitchFamily="49" charset="0"/>
                <a:cs typeface="Courier New" pitchFamily="49" charset="0"/>
              </a:rPr>
            </a:br>
            <a:r>
              <a:rPr lang="en-US" sz="2000" dirty="0">
                <a:solidFill>
                  <a:srgbClr val="990000"/>
                </a:solidFill>
                <a:latin typeface="Courier New" pitchFamily="49" charset="0"/>
                <a:cs typeface="Courier New" pitchFamily="49" charset="0"/>
              </a:rPr>
              <a:t>&lt;/style&gt;</a:t>
            </a:r>
            <a:endParaRPr lang="en-US" sz="2000" b="1" dirty="0">
              <a:solidFill>
                <a:srgbClr val="990000"/>
              </a:solidFill>
              <a:latin typeface="+mj-lt"/>
              <a:cs typeface="Arial" pitchFamily="34" charset="0"/>
            </a:endParaRPr>
          </a:p>
          <a:p>
            <a:pPr>
              <a:spcBef>
                <a:spcPct val="50000"/>
              </a:spcBef>
              <a:defRPr/>
            </a:pPr>
            <a:r>
              <a:rPr lang="en-US" sz="2000" b="1" dirty="0">
                <a:latin typeface="+mj-lt"/>
                <a:cs typeface="Arial" pitchFamily="34" charset="0"/>
              </a:rPr>
              <a:t>3. Inline Style Sheet*: </a:t>
            </a:r>
            <a:r>
              <a:rPr lang="en-US" sz="2000" dirty="0">
                <a:latin typeface="+mj-lt"/>
                <a:cs typeface="Arial" pitchFamily="34" charset="0"/>
              </a:rPr>
              <a:t>CSS is not attached in the &lt;header&gt; but is used directly within HTML tags.</a:t>
            </a:r>
          </a:p>
          <a:p>
            <a:pPr>
              <a:spcBef>
                <a:spcPct val="50000"/>
              </a:spcBef>
              <a:defRPr/>
            </a:pPr>
            <a:r>
              <a:rPr lang="en-US" sz="2000" dirty="0">
                <a:latin typeface="Courier New" pitchFamily="49" charset="0"/>
                <a:cs typeface="Courier New" pitchFamily="49" charset="0"/>
              </a:rPr>
              <a:t>	&lt;p </a:t>
            </a:r>
            <a:r>
              <a:rPr lang="en-US" sz="2000" dirty="0">
                <a:solidFill>
                  <a:srgbClr val="990000"/>
                </a:solidFill>
                <a:latin typeface="Courier New" pitchFamily="49" charset="0"/>
                <a:cs typeface="Courier New" pitchFamily="49" charset="0"/>
              </a:rPr>
              <a:t>style=“color: red”</a:t>
            </a:r>
            <a:r>
              <a:rPr lang="en-US" sz="2000" dirty="0">
                <a:latin typeface="Courier New" pitchFamily="49" charset="0"/>
                <a:cs typeface="Courier New" pitchFamily="49" charset="0"/>
              </a:rPr>
              <a:t>&gt;Some Text&lt;/p&gt;</a:t>
            </a:r>
            <a:endParaRPr lang="en-US" sz="1800"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238828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1A0B-4F87-497D-9FE5-E5825B6FA2F9}"/>
              </a:ext>
            </a:extLst>
          </p:cNvPr>
          <p:cNvSpPr>
            <a:spLocks noGrp="1"/>
          </p:cNvSpPr>
          <p:nvPr>
            <p:ph type="title"/>
          </p:nvPr>
        </p:nvSpPr>
        <p:spPr/>
        <p:txBody>
          <a:bodyPr/>
          <a:lstStyle/>
          <a:p>
            <a:r>
              <a:rPr lang="en-US" dirty="0"/>
              <a:t>Border</a:t>
            </a:r>
          </a:p>
        </p:txBody>
      </p:sp>
      <p:sp>
        <p:nvSpPr>
          <p:cNvPr id="3" name="Content Placeholder 2">
            <a:extLst>
              <a:ext uri="{FF2B5EF4-FFF2-40B4-BE49-F238E27FC236}">
                <a16:creationId xmlns:a16="http://schemas.microsoft.com/office/drawing/2014/main" id="{52E565ED-B1D4-451C-B09E-142FFC85B004}"/>
              </a:ext>
            </a:extLst>
          </p:cNvPr>
          <p:cNvSpPr>
            <a:spLocks noGrp="1"/>
          </p:cNvSpPr>
          <p:nvPr>
            <p:ph idx="1"/>
          </p:nvPr>
        </p:nvSpPr>
        <p:spPr/>
        <p:txBody>
          <a:bodyPr/>
          <a:lstStyle/>
          <a:p>
            <a:r>
              <a:rPr lang="en-US" dirty="0"/>
              <a:t>The </a:t>
            </a:r>
            <a:r>
              <a:rPr lang="en-US" i="1" dirty="0"/>
              <a:t>border</a:t>
            </a:r>
            <a:r>
              <a:rPr lang="en-US" dirty="0"/>
              <a:t> properties allow you to specify how the border of the box representing an element should look. There are three properties of a border you can change</a:t>
            </a:r>
          </a:p>
          <a:p>
            <a:r>
              <a:rPr lang="en-US" dirty="0"/>
              <a:t>The </a:t>
            </a:r>
            <a:r>
              <a:rPr lang="en-US" b="1" dirty="0"/>
              <a:t>border-color</a:t>
            </a:r>
            <a:r>
              <a:rPr lang="en-US" dirty="0"/>
              <a:t> specifies the color of a border.</a:t>
            </a:r>
          </a:p>
          <a:p>
            <a:r>
              <a:rPr lang="en-US" dirty="0"/>
              <a:t>The </a:t>
            </a:r>
            <a:r>
              <a:rPr lang="en-US" b="1" dirty="0"/>
              <a:t>border-style</a:t>
            </a:r>
            <a:r>
              <a:rPr lang="en-US" dirty="0"/>
              <a:t> specifies whether a border should be solid, dashed line, double line, or one of the other possible values.</a:t>
            </a:r>
          </a:p>
          <a:p>
            <a:r>
              <a:rPr lang="en-US" dirty="0"/>
              <a:t>The </a:t>
            </a:r>
            <a:r>
              <a:rPr lang="en-US" b="1" dirty="0"/>
              <a:t>border-width</a:t>
            </a:r>
            <a:r>
              <a:rPr lang="en-US" dirty="0"/>
              <a:t> specifies the width of a border</a:t>
            </a:r>
          </a:p>
        </p:txBody>
      </p:sp>
      <p:sp>
        <p:nvSpPr>
          <p:cNvPr id="4" name="Slide Number Placeholder 3">
            <a:extLst>
              <a:ext uri="{FF2B5EF4-FFF2-40B4-BE49-F238E27FC236}">
                <a16:creationId xmlns:a16="http://schemas.microsoft.com/office/drawing/2014/main" id="{15B32173-7FD0-4E4E-A0D6-3C95B0256608}"/>
              </a:ext>
            </a:extLst>
          </p:cNvPr>
          <p:cNvSpPr>
            <a:spLocks noGrp="1"/>
          </p:cNvSpPr>
          <p:nvPr>
            <p:ph type="sldNum" sz="quarter" idx="12"/>
          </p:nvPr>
        </p:nvSpPr>
        <p:spPr/>
        <p:txBody>
          <a:bodyPr/>
          <a:lstStyle/>
          <a:p>
            <a:fld id="{C51EAA63-D034-42AE-91FA-B13B9518C7BE}" type="slidenum">
              <a:rPr lang="en-US" smtClean="0"/>
              <a:pPr/>
              <a:t>80</a:t>
            </a:fld>
            <a:endParaRPr lang="en-US" dirty="0"/>
          </a:p>
        </p:txBody>
      </p:sp>
    </p:spTree>
    <p:extLst>
      <p:ext uri="{BB962C8B-B14F-4D97-AF65-F5344CB8AC3E}">
        <p14:creationId xmlns:p14="http://schemas.microsoft.com/office/powerpoint/2010/main" val="29128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B17F-AAD1-4FFB-BCDC-E838BF90B49B}"/>
              </a:ext>
            </a:extLst>
          </p:cNvPr>
          <p:cNvSpPr>
            <a:spLocks noGrp="1"/>
          </p:cNvSpPr>
          <p:nvPr>
            <p:ph type="title"/>
          </p:nvPr>
        </p:nvSpPr>
        <p:spPr/>
        <p:txBody>
          <a:bodyPr/>
          <a:lstStyle/>
          <a:p>
            <a:r>
              <a:rPr lang="en-US" dirty="0"/>
              <a:t>Border Color Property</a:t>
            </a:r>
          </a:p>
        </p:txBody>
      </p:sp>
      <p:sp>
        <p:nvSpPr>
          <p:cNvPr id="3" name="Content Placeholder 2">
            <a:extLst>
              <a:ext uri="{FF2B5EF4-FFF2-40B4-BE49-F238E27FC236}">
                <a16:creationId xmlns:a16="http://schemas.microsoft.com/office/drawing/2014/main" id="{37E59C92-DFA8-48F2-B8D3-A45F90293AA0}"/>
              </a:ext>
            </a:extLst>
          </p:cNvPr>
          <p:cNvSpPr>
            <a:spLocks noGrp="1"/>
          </p:cNvSpPr>
          <p:nvPr>
            <p:ph idx="1"/>
          </p:nvPr>
        </p:nvSpPr>
        <p:spPr/>
        <p:txBody>
          <a:bodyPr/>
          <a:lstStyle/>
          <a:p>
            <a:r>
              <a:rPr lang="en-US" dirty="0"/>
              <a:t>border-bottom-color changes the color of bottom border.</a:t>
            </a:r>
          </a:p>
          <a:p>
            <a:r>
              <a:rPr lang="en-US" dirty="0"/>
              <a:t>border-top-color changes the color of top border.</a:t>
            </a:r>
          </a:p>
          <a:p>
            <a:r>
              <a:rPr lang="en-US" dirty="0"/>
              <a:t>border-left-color changes the color of left border.</a:t>
            </a:r>
          </a:p>
          <a:p>
            <a:r>
              <a:rPr lang="en-US" dirty="0"/>
              <a:t>border-right-color changes the color of right border</a:t>
            </a:r>
          </a:p>
        </p:txBody>
      </p:sp>
      <p:sp>
        <p:nvSpPr>
          <p:cNvPr id="4" name="Slide Number Placeholder 3">
            <a:extLst>
              <a:ext uri="{FF2B5EF4-FFF2-40B4-BE49-F238E27FC236}">
                <a16:creationId xmlns:a16="http://schemas.microsoft.com/office/drawing/2014/main" id="{20F2925B-B1AD-4329-ADD2-10C43178B6CF}"/>
              </a:ext>
            </a:extLst>
          </p:cNvPr>
          <p:cNvSpPr>
            <a:spLocks noGrp="1"/>
          </p:cNvSpPr>
          <p:nvPr>
            <p:ph type="sldNum" sz="quarter" idx="12"/>
          </p:nvPr>
        </p:nvSpPr>
        <p:spPr/>
        <p:txBody>
          <a:bodyPr/>
          <a:lstStyle/>
          <a:p>
            <a:fld id="{C51EAA63-D034-42AE-91FA-B13B9518C7BE}" type="slidenum">
              <a:rPr lang="en-US" smtClean="0"/>
              <a:pPr/>
              <a:t>81</a:t>
            </a:fld>
            <a:endParaRPr lang="en-US" dirty="0"/>
          </a:p>
        </p:txBody>
      </p:sp>
    </p:spTree>
    <p:extLst>
      <p:ext uri="{BB962C8B-B14F-4D97-AF65-F5344CB8AC3E}">
        <p14:creationId xmlns:p14="http://schemas.microsoft.com/office/powerpoint/2010/main" val="103958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7A63-8D94-4B5B-8E0C-A5D7D373667D}"/>
              </a:ext>
            </a:extLst>
          </p:cNvPr>
          <p:cNvSpPr>
            <a:spLocks noGrp="1"/>
          </p:cNvSpPr>
          <p:nvPr>
            <p:ph type="title"/>
          </p:nvPr>
        </p:nvSpPr>
        <p:spPr>
          <a:xfrm>
            <a:off x="531157" y="-115822"/>
            <a:ext cx="11125199" cy="889000"/>
          </a:xfrm>
        </p:spPr>
        <p:txBody>
          <a:bodyPr/>
          <a:lstStyle/>
          <a:p>
            <a:r>
              <a:rPr lang="en-US" dirty="0"/>
              <a:t>Border Style property</a:t>
            </a:r>
          </a:p>
        </p:txBody>
      </p:sp>
      <p:sp>
        <p:nvSpPr>
          <p:cNvPr id="3" name="Content Placeholder 2">
            <a:extLst>
              <a:ext uri="{FF2B5EF4-FFF2-40B4-BE49-F238E27FC236}">
                <a16:creationId xmlns:a16="http://schemas.microsoft.com/office/drawing/2014/main" id="{380F881A-D7E1-43E2-88B0-CEB76CDFCCBD}"/>
              </a:ext>
            </a:extLst>
          </p:cNvPr>
          <p:cNvSpPr>
            <a:spLocks noGrp="1"/>
          </p:cNvSpPr>
          <p:nvPr>
            <p:ph idx="1"/>
          </p:nvPr>
        </p:nvSpPr>
        <p:spPr>
          <a:xfrm>
            <a:off x="529834" y="898359"/>
            <a:ext cx="11126522" cy="4419600"/>
          </a:xfrm>
        </p:spPr>
        <p:txBody>
          <a:bodyPr/>
          <a:lstStyle/>
          <a:p>
            <a:r>
              <a:rPr lang="en-US" b="1" dirty="0"/>
              <a:t>none: </a:t>
            </a:r>
            <a:r>
              <a:rPr lang="en-US" dirty="0"/>
              <a:t>No border. (Equivalent of border-width:0;)</a:t>
            </a:r>
          </a:p>
          <a:p>
            <a:r>
              <a:rPr lang="en-US" b="1" dirty="0"/>
              <a:t>solid: </a:t>
            </a:r>
            <a:r>
              <a:rPr lang="en-US" dirty="0"/>
              <a:t>Border is a single solid line.</a:t>
            </a:r>
          </a:p>
          <a:p>
            <a:r>
              <a:rPr lang="en-US" b="1" dirty="0"/>
              <a:t>dotted:</a:t>
            </a:r>
            <a:r>
              <a:rPr lang="en-US" dirty="0"/>
              <a:t> Border is a series of dots.</a:t>
            </a:r>
          </a:p>
          <a:p>
            <a:r>
              <a:rPr lang="en-US" b="1" dirty="0"/>
              <a:t>dashed:</a:t>
            </a:r>
            <a:r>
              <a:rPr lang="en-US" dirty="0"/>
              <a:t> Border is a series of short lines.</a:t>
            </a:r>
          </a:p>
          <a:p>
            <a:r>
              <a:rPr lang="en-US" b="1" dirty="0"/>
              <a:t>double:</a:t>
            </a:r>
            <a:r>
              <a:rPr lang="en-US" dirty="0"/>
              <a:t> Border is two solid lines.</a:t>
            </a:r>
          </a:p>
          <a:p>
            <a:r>
              <a:rPr lang="en-US" b="1" dirty="0"/>
              <a:t>groove:</a:t>
            </a:r>
            <a:r>
              <a:rPr lang="en-US" dirty="0"/>
              <a:t> Border looks as though it is carved into the page.</a:t>
            </a:r>
          </a:p>
          <a:p>
            <a:r>
              <a:rPr lang="en-US" b="1" dirty="0"/>
              <a:t>ridge:</a:t>
            </a:r>
            <a:r>
              <a:rPr lang="en-US" dirty="0"/>
              <a:t> Border looks the opposite of groove.</a:t>
            </a:r>
          </a:p>
          <a:p>
            <a:r>
              <a:rPr lang="en-US" b="1" dirty="0"/>
              <a:t>inset:</a:t>
            </a:r>
            <a:r>
              <a:rPr lang="en-US" dirty="0"/>
              <a:t> Border makes the box look like it is embedded in the page.</a:t>
            </a:r>
          </a:p>
          <a:p>
            <a:r>
              <a:rPr lang="en-US" b="1" dirty="0"/>
              <a:t>outset:</a:t>
            </a:r>
            <a:r>
              <a:rPr lang="en-US" dirty="0"/>
              <a:t> Border makes the box look like it is coming out of the canvas.</a:t>
            </a:r>
          </a:p>
          <a:p>
            <a:r>
              <a:rPr lang="en-US" b="1" dirty="0"/>
              <a:t>hidden:</a:t>
            </a:r>
            <a:r>
              <a:rPr lang="en-US" dirty="0"/>
              <a:t> Same as none, except in terms of border-conflict resolution for table elements</a:t>
            </a:r>
          </a:p>
        </p:txBody>
      </p:sp>
      <p:sp>
        <p:nvSpPr>
          <p:cNvPr id="4" name="Slide Number Placeholder 3">
            <a:extLst>
              <a:ext uri="{FF2B5EF4-FFF2-40B4-BE49-F238E27FC236}">
                <a16:creationId xmlns:a16="http://schemas.microsoft.com/office/drawing/2014/main" id="{744A37C8-F402-46B3-BE30-20A99274C0C9}"/>
              </a:ext>
            </a:extLst>
          </p:cNvPr>
          <p:cNvSpPr>
            <a:spLocks noGrp="1"/>
          </p:cNvSpPr>
          <p:nvPr>
            <p:ph type="sldNum" sz="quarter" idx="12"/>
          </p:nvPr>
        </p:nvSpPr>
        <p:spPr/>
        <p:txBody>
          <a:bodyPr/>
          <a:lstStyle/>
          <a:p>
            <a:fld id="{C51EAA63-D034-42AE-91FA-B13B9518C7BE}" type="slidenum">
              <a:rPr lang="en-US" smtClean="0"/>
              <a:pPr/>
              <a:t>82</a:t>
            </a:fld>
            <a:endParaRPr lang="en-US" dirty="0"/>
          </a:p>
        </p:txBody>
      </p:sp>
    </p:spTree>
    <p:extLst>
      <p:ext uri="{BB962C8B-B14F-4D97-AF65-F5344CB8AC3E}">
        <p14:creationId xmlns:p14="http://schemas.microsoft.com/office/powerpoint/2010/main" val="219845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CB82-514A-44FD-900B-BD417CE5C054}"/>
              </a:ext>
            </a:extLst>
          </p:cNvPr>
          <p:cNvSpPr>
            <a:spLocks noGrp="1"/>
          </p:cNvSpPr>
          <p:nvPr>
            <p:ph type="title"/>
          </p:nvPr>
        </p:nvSpPr>
        <p:spPr/>
        <p:txBody>
          <a:bodyPr/>
          <a:lstStyle/>
          <a:p>
            <a:r>
              <a:rPr lang="en-US" dirty="0"/>
              <a:t>Border-width property</a:t>
            </a:r>
          </a:p>
        </p:txBody>
      </p:sp>
      <p:sp>
        <p:nvSpPr>
          <p:cNvPr id="3" name="Content Placeholder 2">
            <a:extLst>
              <a:ext uri="{FF2B5EF4-FFF2-40B4-BE49-F238E27FC236}">
                <a16:creationId xmlns:a16="http://schemas.microsoft.com/office/drawing/2014/main" id="{6EB60DD0-1C53-46F6-8CDC-4E9E1C29C4B8}"/>
              </a:ext>
            </a:extLst>
          </p:cNvPr>
          <p:cNvSpPr>
            <a:spLocks noGrp="1"/>
          </p:cNvSpPr>
          <p:nvPr>
            <p:ph idx="1"/>
          </p:nvPr>
        </p:nvSpPr>
        <p:spPr/>
        <p:txBody>
          <a:bodyPr/>
          <a:lstStyle/>
          <a:p>
            <a:r>
              <a:rPr lang="en-US" dirty="0"/>
              <a:t>The border-width property allows you to set the width of an element borders. The value of this property could be either a length in </a:t>
            </a:r>
            <a:r>
              <a:rPr lang="en-US" dirty="0" err="1"/>
              <a:t>px</a:t>
            </a:r>
            <a:r>
              <a:rPr lang="en-US" dirty="0"/>
              <a:t>, </a:t>
            </a:r>
            <a:r>
              <a:rPr lang="en-US" dirty="0" err="1"/>
              <a:t>pt</a:t>
            </a:r>
            <a:r>
              <a:rPr lang="en-US" dirty="0"/>
              <a:t> or cm or it should be set to thin, medium or thick.</a:t>
            </a:r>
          </a:p>
          <a:p>
            <a:r>
              <a:rPr lang="en-US" dirty="0"/>
              <a:t>You can individually change the width of the bottom, top, left, and right borders of an element using the following properties −</a:t>
            </a:r>
          </a:p>
          <a:p>
            <a:pPr lvl="1"/>
            <a:r>
              <a:rPr lang="en-US" b="1" dirty="0"/>
              <a:t>border-bottom-width</a:t>
            </a:r>
            <a:r>
              <a:rPr lang="en-US" dirty="0"/>
              <a:t> changes the width of bottom border.</a:t>
            </a:r>
          </a:p>
          <a:p>
            <a:pPr lvl="1"/>
            <a:r>
              <a:rPr lang="en-US" b="1" dirty="0"/>
              <a:t>border-top-width</a:t>
            </a:r>
            <a:r>
              <a:rPr lang="en-US" dirty="0"/>
              <a:t> changes the width of top border.</a:t>
            </a:r>
          </a:p>
          <a:p>
            <a:pPr lvl="1"/>
            <a:r>
              <a:rPr lang="en-US" b="1" dirty="0"/>
              <a:t>border-left-width</a:t>
            </a:r>
            <a:r>
              <a:rPr lang="en-US" dirty="0"/>
              <a:t> changes the width of left border.</a:t>
            </a:r>
          </a:p>
          <a:p>
            <a:pPr lvl="1"/>
            <a:r>
              <a:rPr lang="en-US" b="1" dirty="0"/>
              <a:t>border-right-width</a:t>
            </a:r>
            <a:r>
              <a:rPr lang="en-US" dirty="0"/>
              <a:t> changes the width of right border.</a:t>
            </a:r>
          </a:p>
        </p:txBody>
      </p:sp>
      <p:sp>
        <p:nvSpPr>
          <p:cNvPr id="4" name="Slide Number Placeholder 3">
            <a:extLst>
              <a:ext uri="{FF2B5EF4-FFF2-40B4-BE49-F238E27FC236}">
                <a16:creationId xmlns:a16="http://schemas.microsoft.com/office/drawing/2014/main" id="{B798F9DA-B78D-4A3E-92CD-AE2F84B37141}"/>
              </a:ext>
            </a:extLst>
          </p:cNvPr>
          <p:cNvSpPr>
            <a:spLocks noGrp="1"/>
          </p:cNvSpPr>
          <p:nvPr>
            <p:ph type="sldNum" sz="quarter" idx="12"/>
          </p:nvPr>
        </p:nvSpPr>
        <p:spPr/>
        <p:txBody>
          <a:bodyPr/>
          <a:lstStyle/>
          <a:p>
            <a:fld id="{C51EAA63-D034-42AE-91FA-B13B9518C7BE}" type="slidenum">
              <a:rPr lang="en-US" smtClean="0"/>
              <a:pPr/>
              <a:t>83</a:t>
            </a:fld>
            <a:endParaRPr lang="en-US" dirty="0"/>
          </a:p>
        </p:txBody>
      </p:sp>
    </p:spTree>
    <p:extLst>
      <p:ext uri="{BB962C8B-B14F-4D97-AF65-F5344CB8AC3E}">
        <p14:creationId xmlns:p14="http://schemas.microsoft.com/office/powerpoint/2010/main" val="269559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A8F2-9ACE-4777-A136-5B2EFB870AAD}"/>
              </a:ext>
            </a:extLst>
          </p:cNvPr>
          <p:cNvSpPr>
            <a:spLocks noGrp="1"/>
          </p:cNvSpPr>
          <p:nvPr>
            <p:ph type="title"/>
          </p:nvPr>
        </p:nvSpPr>
        <p:spPr/>
        <p:txBody>
          <a:bodyPr/>
          <a:lstStyle/>
          <a:p>
            <a:r>
              <a:rPr lang="en-US" dirty="0"/>
              <a:t>Box Model</a:t>
            </a:r>
          </a:p>
        </p:txBody>
      </p:sp>
      <p:pic>
        <p:nvPicPr>
          <p:cNvPr id="6" name="Content Placeholder 5">
            <a:extLst>
              <a:ext uri="{FF2B5EF4-FFF2-40B4-BE49-F238E27FC236}">
                <a16:creationId xmlns:a16="http://schemas.microsoft.com/office/drawing/2014/main" id="{A2B43937-E2C8-4CE7-A831-06D2F07218E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0674" y="1295401"/>
            <a:ext cx="7892715" cy="4998720"/>
          </a:xfrm>
        </p:spPr>
      </p:pic>
      <p:sp>
        <p:nvSpPr>
          <p:cNvPr id="4" name="Slide Number Placeholder 3">
            <a:extLst>
              <a:ext uri="{FF2B5EF4-FFF2-40B4-BE49-F238E27FC236}">
                <a16:creationId xmlns:a16="http://schemas.microsoft.com/office/drawing/2014/main" id="{FB1EC00B-CB6D-4808-B72C-7D41B3B8AC55}"/>
              </a:ext>
            </a:extLst>
          </p:cNvPr>
          <p:cNvSpPr>
            <a:spLocks noGrp="1"/>
          </p:cNvSpPr>
          <p:nvPr>
            <p:ph type="sldNum" sz="quarter" idx="12"/>
          </p:nvPr>
        </p:nvSpPr>
        <p:spPr/>
        <p:txBody>
          <a:bodyPr/>
          <a:lstStyle/>
          <a:p>
            <a:fld id="{C51EAA63-D034-42AE-91FA-B13B9518C7BE}" type="slidenum">
              <a:rPr lang="en-US" smtClean="0"/>
              <a:pPr/>
              <a:t>84</a:t>
            </a:fld>
            <a:endParaRPr lang="en-US" dirty="0"/>
          </a:p>
        </p:txBody>
      </p:sp>
    </p:spTree>
    <p:extLst>
      <p:ext uri="{BB962C8B-B14F-4D97-AF65-F5344CB8AC3E}">
        <p14:creationId xmlns:p14="http://schemas.microsoft.com/office/powerpoint/2010/main" val="105781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2C71DC-6AB9-4E25-8B9E-1059CA12ED4D}"/>
              </a:ext>
            </a:extLst>
          </p:cNvPr>
          <p:cNvSpPr>
            <a:spLocks noGrp="1"/>
          </p:cNvSpPr>
          <p:nvPr>
            <p:ph type="title"/>
          </p:nvPr>
        </p:nvSpPr>
        <p:spPr>
          <a:xfrm>
            <a:off x="435566" y="3229811"/>
            <a:ext cx="11125199" cy="889000"/>
          </a:xfrm>
        </p:spPr>
        <p:txBody>
          <a:bodyPr/>
          <a:lstStyle/>
          <a:p>
            <a:r>
              <a:rPr lang="en-US" sz="6600" dirty="0"/>
              <a:t>CSS Margins</a:t>
            </a:r>
          </a:p>
        </p:txBody>
      </p:sp>
      <p:sp>
        <p:nvSpPr>
          <p:cNvPr id="4" name="Slide Number Placeholder 3">
            <a:extLst>
              <a:ext uri="{FF2B5EF4-FFF2-40B4-BE49-F238E27FC236}">
                <a16:creationId xmlns:a16="http://schemas.microsoft.com/office/drawing/2014/main" id="{6090D0F0-C035-4742-B66C-418111C493E8}"/>
              </a:ext>
            </a:extLst>
          </p:cNvPr>
          <p:cNvSpPr>
            <a:spLocks noGrp="1"/>
          </p:cNvSpPr>
          <p:nvPr>
            <p:ph type="sldNum" sz="quarter" idx="12"/>
          </p:nvPr>
        </p:nvSpPr>
        <p:spPr/>
        <p:txBody>
          <a:bodyPr/>
          <a:lstStyle/>
          <a:p>
            <a:fld id="{C51EAA63-D034-42AE-91FA-B13B9518C7BE}" type="slidenum">
              <a:rPr lang="en-US" smtClean="0"/>
              <a:pPr/>
              <a:t>85</a:t>
            </a:fld>
            <a:endParaRPr lang="en-US" dirty="0"/>
          </a:p>
        </p:txBody>
      </p:sp>
    </p:spTree>
    <p:extLst>
      <p:ext uri="{BB962C8B-B14F-4D97-AF65-F5344CB8AC3E}">
        <p14:creationId xmlns:p14="http://schemas.microsoft.com/office/powerpoint/2010/main" val="222479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9276-4082-440F-8CE1-AF56C44BE5F8}"/>
              </a:ext>
            </a:extLst>
          </p:cNvPr>
          <p:cNvSpPr>
            <a:spLocks noGrp="1"/>
          </p:cNvSpPr>
          <p:nvPr>
            <p:ph type="title"/>
          </p:nvPr>
        </p:nvSpPr>
        <p:spPr/>
        <p:txBody>
          <a:bodyPr/>
          <a:lstStyle/>
          <a:p>
            <a:r>
              <a:rPr lang="en-US" dirty="0"/>
              <a:t>Margin</a:t>
            </a:r>
          </a:p>
        </p:txBody>
      </p:sp>
      <p:sp>
        <p:nvSpPr>
          <p:cNvPr id="3" name="Content Placeholder 2">
            <a:extLst>
              <a:ext uri="{FF2B5EF4-FFF2-40B4-BE49-F238E27FC236}">
                <a16:creationId xmlns:a16="http://schemas.microsoft.com/office/drawing/2014/main" id="{DD71B47F-A2EC-4147-946E-A6649B48AE7E}"/>
              </a:ext>
            </a:extLst>
          </p:cNvPr>
          <p:cNvSpPr>
            <a:spLocks noGrp="1"/>
          </p:cNvSpPr>
          <p:nvPr>
            <p:ph idx="1"/>
          </p:nvPr>
        </p:nvSpPr>
        <p:spPr/>
        <p:txBody>
          <a:bodyPr/>
          <a:lstStyle/>
          <a:p>
            <a:r>
              <a:rPr lang="en-US" dirty="0"/>
              <a:t>The margin property defines the space around an HTML element. It is possible to use negative values to overlap content.</a:t>
            </a:r>
          </a:p>
          <a:p>
            <a:r>
              <a:rPr lang="en-US" dirty="0"/>
              <a:t>The values of the margin property are not inherited by the child elements. Remember that the adjacent vertical margins (top and bottom margins) will collapse into each other so that the distance between the blocks is not the sum of the margins, but only the greater of the two margins or the same size as one margin if both are equal</a:t>
            </a:r>
          </a:p>
        </p:txBody>
      </p:sp>
      <p:sp>
        <p:nvSpPr>
          <p:cNvPr id="4" name="Slide Number Placeholder 3">
            <a:extLst>
              <a:ext uri="{FF2B5EF4-FFF2-40B4-BE49-F238E27FC236}">
                <a16:creationId xmlns:a16="http://schemas.microsoft.com/office/drawing/2014/main" id="{93443104-BBC5-46E8-A513-0C5634F69FB4}"/>
              </a:ext>
            </a:extLst>
          </p:cNvPr>
          <p:cNvSpPr>
            <a:spLocks noGrp="1"/>
          </p:cNvSpPr>
          <p:nvPr>
            <p:ph type="sldNum" sz="quarter" idx="12"/>
          </p:nvPr>
        </p:nvSpPr>
        <p:spPr/>
        <p:txBody>
          <a:bodyPr/>
          <a:lstStyle/>
          <a:p>
            <a:fld id="{C51EAA63-D034-42AE-91FA-B13B9518C7BE}" type="slidenum">
              <a:rPr lang="en-US" smtClean="0"/>
              <a:pPr/>
              <a:t>86</a:t>
            </a:fld>
            <a:endParaRPr lang="en-US" dirty="0"/>
          </a:p>
        </p:txBody>
      </p:sp>
    </p:spTree>
    <p:extLst>
      <p:ext uri="{BB962C8B-B14F-4D97-AF65-F5344CB8AC3E}">
        <p14:creationId xmlns:p14="http://schemas.microsoft.com/office/powerpoint/2010/main" val="200365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3741-1FAC-449D-987C-A1D0E4AF4DD8}"/>
              </a:ext>
            </a:extLst>
          </p:cNvPr>
          <p:cNvSpPr>
            <a:spLocks noGrp="1"/>
          </p:cNvSpPr>
          <p:nvPr>
            <p:ph type="title"/>
          </p:nvPr>
        </p:nvSpPr>
        <p:spPr/>
        <p:txBody>
          <a:bodyPr/>
          <a:lstStyle/>
          <a:p>
            <a:r>
              <a:rPr lang="en-US" dirty="0"/>
              <a:t>Margin</a:t>
            </a:r>
          </a:p>
        </p:txBody>
      </p:sp>
      <p:sp>
        <p:nvSpPr>
          <p:cNvPr id="3" name="Content Placeholder 2">
            <a:extLst>
              <a:ext uri="{FF2B5EF4-FFF2-40B4-BE49-F238E27FC236}">
                <a16:creationId xmlns:a16="http://schemas.microsoft.com/office/drawing/2014/main" id="{DA797B00-444D-4300-96EB-36CE44559D7E}"/>
              </a:ext>
            </a:extLst>
          </p:cNvPr>
          <p:cNvSpPr>
            <a:spLocks noGrp="1"/>
          </p:cNvSpPr>
          <p:nvPr>
            <p:ph idx="1"/>
          </p:nvPr>
        </p:nvSpPr>
        <p:spPr/>
        <p:txBody>
          <a:bodyPr/>
          <a:lstStyle/>
          <a:p>
            <a:r>
              <a:rPr lang="en-US" dirty="0"/>
              <a:t>The margin specifies a shorthand property for setting the margin properties in one declaration.</a:t>
            </a:r>
          </a:p>
          <a:p>
            <a:r>
              <a:rPr lang="en-US" dirty="0"/>
              <a:t>The margin-bottom specifies the bottom margin of an element.</a:t>
            </a:r>
          </a:p>
          <a:p>
            <a:r>
              <a:rPr lang="en-US" dirty="0"/>
              <a:t>The margin-top specifies the top margin of an element.</a:t>
            </a:r>
          </a:p>
          <a:p>
            <a:r>
              <a:rPr lang="en-US" dirty="0"/>
              <a:t>The margin-left specifies the left margin of an element.</a:t>
            </a:r>
          </a:p>
          <a:p>
            <a:r>
              <a:rPr lang="en-US" dirty="0"/>
              <a:t>The margin-right specifies the right margin of an element.</a:t>
            </a:r>
          </a:p>
          <a:p>
            <a:endParaRPr lang="en-US" dirty="0"/>
          </a:p>
        </p:txBody>
      </p:sp>
      <p:sp>
        <p:nvSpPr>
          <p:cNvPr id="4" name="Slide Number Placeholder 3">
            <a:extLst>
              <a:ext uri="{FF2B5EF4-FFF2-40B4-BE49-F238E27FC236}">
                <a16:creationId xmlns:a16="http://schemas.microsoft.com/office/drawing/2014/main" id="{1B2BC39A-649D-43DA-B6C9-8B917EB7CEF2}"/>
              </a:ext>
            </a:extLst>
          </p:cNvPr>
          <p:cNvSpPr>
            <a:spLocks noGrp="1"/>
          </p:cNvSpPr>
          <p:nvPr>
            <p:ph type="sldNum" sz="quarter" idx="12"/>
          </p:nvPr>
        </p:nvSpPr>
        <p:spPr/>
        <p:txBody>
          <a:bodyPr/>
          <a:lstStyle/>
          <a:p>
            <a:fld id="{C51EAA63-D034-42AE-91FA-B13B9518C7BE}" type="slidenum">
              <a:rPr lang="en-US" smtClean="0"/>
              <a:pPr/>
              <a:t>87</a:t>
            </a:fld>
            <a:endParaRPr lang="en-US" dirty="0"/>
          </a:p>
        </p:txBody>
      </p:sp>
    </p:spTree>
    <p:extLst>
      <p:ext uri="{BB962C8B-B14F-4D97-AF65-F5344CB8AC3E}">
        <p14:creationId xmlns:p14="http://schemas.microsoft.com/office/powerpoint/2010/main" val="353769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52BC-62FA-4EB1-9A9F-4FA0988A9C7A}"/>
              </a:ext>
            </a:extLst>
          </p:cNvPr>
          <p:cNvSpPr>
            <a:spLocks noGrp="1"/>
          </p:cNvSpPr>
          <p:nvPr>
            <p:ph type="title"/>
          </p:nvPr>
        </p:nvSpPr>
        <p:spPr>
          <a:xfrm>
            <a:off x="531157" y="22354"/>
            <a:ext cx="11125199" cy="889000"/>
          </a:xfrm>
        </p:spPr>
        <p:txBody>
          <a:bodyPr/>
          <a:lstStyle/>
          <a:p>
            <a:r>
              <a:rPr lang="en-US" dirty="0"/>
              <a:t>Margin</a:t>
            </a:r>
          </a:p>
        </p:txBody>
      </p:sp>
      <p:pic>
        <p:nvPicPr>
          <p:cNvPr id="6" name="Content Placeholder 5">
            <a:extLst>
              <a:ext uri="{FF2B5EF4-FFF2-40B4-BE49-F238E27FC236}">
                <a16:creationId xmlns:a16="http://schemas.microsoft.com/office/drawing/2014/main" id="{F9F9B562-1F6F-4BF0-A0D1-239094AF4D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56" y="1043155"/>
            <a:ext cx="6557107" cy="5261392"/>
          </a:xfrm>
        </p:spPr>
      </p:pic>
      <p:sp>
        <p:nvSpPr>
          <p:cNvPr id="4" name="Slide Number Placeholder 3">
            <a:extLst>
              <a:ext uri="{FF2B5EF4-FFF2-40B4-BE49-F238E27FC236}">
                <a16:creationId xmlns:a16="http://schemas.microsoft.com/office/drawing/2014/main" id="{82AE2530-3A63-4B28-97B0-1ABA1FC443E9}"/>
              </a:ext>
            </a:extLst>
          </p:cNvPr>
          <p:cNvSpPr>
            <a:spLocks noGrp="1"/>
          </p:cNvSpPr>
          <p:nvPr>
            <p:ph type="sldNum" sz="quarter" idx="12"/>
          </p:nvPr>
        </p:nvSpPr>
        <p:spPr/>
        <p:txBody>
          <a:bodyPr/>
          <a:lstStyle/>
          <a:p>
            <a:fld id="{C51EAA63-D034-42AE-91FA-B13B9518C7BE}" type="slidenum">
              <a:rPr lang="en-US" smtClean="0"/>
              <a:pPr/>
              <a:t>88</a:t>
            </a:fld>
            <a:endParaRPr lang="en-US" dirty="0"/>
          </a:p>
        </p:txBody>
      </p:sp>
      <p:pic>
        <p:nvPicPr>
          <p:cNvPr id="8" name="Picture 7">
            <a:extLst>
              <a:ext uri="{FF2B5EF4-FFF2-40B4-BE49-F238E27FC236}">
                <a16:creationId xmlns:a16="http://schemas.microsoft.com/office/drawing/2014/main" id="{0ADEB166-0604-4358-BFA8-8591BE1E3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467" y="1497426"/>
            <a:ext cx="5475932" cy="2882069"/>
          </a:xfrm>
          <a:prstGeom prst="rect">
            <a:avLst/>
          </a:prstGeom>
        </p:spPr>
      </p:pic>
      <p:sp>
        <p:nvSpPr>
          <p:cNvPr id="9" name="TextBox 8">
            <a:extLst>
              <a:ext uri="{FF2B5EF4-FFF2-40B4-BE49-F238E27FC236}">
                <a16:creationId xmlns:a16="http://schemas.microsoft.com/office/drawing/2014/main" id="{60CFE1BE-3E42-4E94-BF5B-642D47CEBC8E}"/>
              </a:ext>
            </a:extLst>
          </p:cNvPr>
          <p:cNvSpPr txBox="1"/>
          <p:nvPr/>
        </p:nvSpPr>
        <p:spPr>
          <a:xfrm>
            <a:off x="8287126" y="908425"/>
            <a:ext cx="914400" cy="914400"/>
          </a:xfrm>
          <a:prstGeom prst="rect">
            <a:avLst/>
          </a:prstGeom>
          <a:noFill/>
        </p:spPr>
        <p:txBody>
          <a:bodyPr wrap="none" lIns="0" tIns="0" rIns="0" bIns="0" rtlCol="0">
            <a:noAutofit/>
          </a:bodyPr>
          <a:lstStyle/>
          <a:p>
            <a:pPr>
              <a:lnSpc>
                <a:spcPct val="90000"/>
              </a:lnSpc>
            </a:pPr>
            <a:r>
              <a:rPr lang="en-US" sz="3600" b="1" dirty="0"/>
              <a:t>Output</a:t>
            </a:r>
            <a:endParaRPr lang="en-US" b="1" dirty="0"/>
          </a:p>
        </p:txBody>
      </p:sp>
    </p:spTree>
    <p:extLst>
      <p:ext uri="{BB962C8B-B14F-4D97-AF65-F5344CB8AC3E}">
        <p14:creationId xmlns:p14="http://schemas.microsoft.com/office/powerpoint/2010/main" val="374711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F2E8-5CEB-4818-8187-4D27C3FD1651}"/>
              </a:ext>
            </a:extLst>
          </p:cNvPr>
          <p:cNvSpPr>
            <a:spLocks noGrp="1"/>
          </p:cNvSpPr>
          <p:nvPr>
            <p:ph type="title"/>
          </p:nvPr>
        </p:nvSpPr>
        <p:spPr>
          <a:xfrm>
            <a:off x="531818" y="-203197"/>
            <a:ext cx="11125199" cy="889000"/>
          </a:xfrm>
        </p:spPr>
        <p:txBody>
          <a:bodyPr/>
          <a:lstStyle/>
          <a:p>
            <a:r>
              <a:rPr lang="en-US" dirty="0"/>
              <a:t>Padding</a:t>
            </a:r>
          </a:p>
        </p:txBody>
      </p:sp>
      <p:sp>
        <p:nvSpPr>
          <p:cNvPr id="3" name="Content Placeholder 2">
            <a:extLst>
              <a:ext uri="{FF2B5EF4-FFF2-40B4-BE49-F238E27FC236}">
                <a16:creationId xmlns:a16="http://schemas.microsoft.com/office/drawing/2014/main" id="{F5D51E64-71F8-4B54-91A0-E0C7F9DEE904}"/>
              </a:ext>
            </a:extLst>
          </p:cNvPr>
          <p:cNvSpPr>
            <a:spLocks noGrp="1"/>
          </p:cNvSpPr>
          <p:nvPr>
            <p:ph idx="1"/>
          </p:nvPr>
        </p:nvSpPr>
        <p:spPr>
          <a:xfrm>
            <a:off x="338652" y="685803"/>
            <a:ext cx="11126522" cy="4419600"/>
          </a:xfrm>
        </p:spPr>
        <p:txBody>
          <a:bodyPr/>
          <a:lstStyle/>
          <a:p>
            <a:r>
              <a:rPr lang="en-US" sz="2600" dirty="0"/>
              <a:t>The padding property allows you to specify how much space should appear between the content of an element and its border −</a:t>
            </a:r>
          </a:p>
          <a:p>
            <a:r>
              <a:rPr lang="en-US" sz="2600" dirty="0"/>
              <a:t>The value of this attribute should be either a length, a percentage, or the word inherit. If the value is inherit, it will have the same padding as its parent element. If a percentage is used, the percentage is of the containing box</a:t>
            </a:r>
          </a:p>
          <a:p>
            <a:r>
              <a:rPr lang="en-US" sz="2600" dirty="0"/>
              <a:t>The following CSS properties can be used to control lists. You can also set different values for the padding on each side of the box using the following properties −</a:t>
            </a:r>
          </a:p>
          <a:p>
            <a:pPr lvl="1"/>
            <a:r>
              <a:rPr lang="en-US" dirty="0"/>
              <a:t>    The padding-bottom specifies the bottom padding of an element.</a:t>
            </a:r>
          </a:p>
          <a:p>
            <a:pPr lvl="1"/>
            <a:r>
              <a:rPr lang="en-US" dirty="0"/>
              <a:t>    The padding-top specifies the top padding of an element.</a:t>
            </a:r>
          </a:p>
          <a:p>
            <a:pPr lvl="1"/>
            <a:r>
              <a:rPr lang="en-US" dirty="0"/>
              <a:t>    The padding-left specifies the left padding of an element.</a:t>
            </a:r>
          </a:p>
          <a:p>
            <a:pPr lvl="1"/>
            <a:r>
              <a:rPr lang="en-US" dirty="0"/>
              <a:t>    The padding-right specifies the right padding of an element.</a:t>
            </a:r>
          </a:p>
          <a:p>
            <a:pPr lvl="1"/>
            <a:r>
              <a:rPr lang="en-US" dirty="0"/>
              <a:t>    The padding serves as shorthand for the preceding properties</a:t>
            </a:r>
          </a:p>
        </p:txBody>
      </p:sp>
      <p:sp>
        <p:nvSpPr>
          <p:cNvPr id="4" name="Slide Number Placeholder 3">
            <a:extLst>
              <a:ext uri="{FF2B5EF4-FFF2-40B4-BE49-F238E27FC236}">
                <a16:creationId xmlns:a16="http://schemas.microsoft.com/office/drawing/2014/main" id="{9C2689ED-8E48-4A59-987E-84212EF0DD52}"/>
              </a:ext>
            </a:extLst>
          </p:cNvPr>
          <p:cNvSpPr>
            <a:spLocks noGrp="1"/>
          </p:cNvSpPr>
          <p:nvPr>
            <p:ph type="sldNum" sz="quarter" idx="12"/>
          </p:nvPr>
        </p:nvSpPr>
        <p:spPr/>
        <p:txBody>
          <a:bodyPr/>
          <a:lstStyle/>
          <a:p>
            <a:fld id="{C51EAA63-D034-42AE-91FA-B13B9518C7BE}" type="slidenum">
              <a:rPr lang="en-US" smtClean="0"/>
              <a:pPr/>
              <a:t>89</a:t>
            </a:fld>
            <a:endParaRPr lang="en-US" dirty="0"/>
          </a:p>
        </p:txBody>
      </p:sp>
    </p:spTree>
    <p:extLst>
      <p:ext uri="{BB962C8B-B14F-4D97-AF65-F5344CB8AC3E}">
        <p14:creationId xmlns:p14="http://schemas.microsoft.com/office/powerpoint/2010/main" val="303716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a:extLst>
              <a:ext uri="{FF2B5EF4-FFF2-40B4-BE49-F238E27FC236}">
                <a16:creationId xmlns:a16="http://schemas.microsoft.com/office/drawing/2014/main" id="{0A810A8C-F8B5-4D70-AB25-6B581589EEC7}"/>
              </a:ext>
            </a:extLst>
          </p:cNvPr>
          <p:cNvSpPr>
            <a:spLocks noGrp="1"/>
          </p:cNvSpPr>
          <p:nvPr>
            <p:ph type="sldNum" sz="quarter" idx="10"/>
          </p:nvPr>
        </p:nvSpPr>
        <p:spPr/>
        <p:txBody>
          <a:bodyPr/>
          <a:lstStyle/>
          <a:p>
            <a:fld id="{B90849F3-5B45-4266-92A8-9A70549CD644}" type="slidenum">
              <a:rPr lang="en-US" altLang="en-US"/>
              <a:pPr/>
              <a:t>9</a:t>
            </a:fld>
            <a:endParaRPr lang="en-US" altLang="en-US"/>
          </a:p>
        </p:txBody>
      </p:sp>
      <p:sp>
        <p:nvSpPr>
          <p:cNvPr id="270338" name="Rectangle 2">
            <a:extLst>
              <a:ext uri="{FF2B5EF4-FFF2-40B4-BE49-F238E27FC236}">
                <a16:creationId xmlns:a16="http://schemas.microsoft.com/office/drawing/2014/main" id="{7A23B37B-65D6-4C1F-848F-29A9694466AF}"/>
              </a:ext>
            </a:extLst>
          </p:cNvPr>
          <p:cNvSpPr>
            <a:spLocks noGrp="1" noChangeArrowheads="1"/>
          </p:cNvSpPr>
          <p:nvPr>
            <p:ph type="title"/>
          </p:nvPr>
        </p:nvSpPr>
        <p:spPr/>
        <p:txBody>
          <a:bodyPr/>
          <a:lstStyle/>
          <a:p>
            <a:r>
              <a:rPr lang="en-US" altLang="en-US"/>
              <a:t>CSS Style Rule</a:t>
            </a:r>
          </a:p>
        </p:txBody>
      </p:sp>
      <p:sp>
        <p:nvSpPr>
          <p:cNvPr id="270340" name="Rectangle 4">
            <a:extLst>
              <a:ext uri="{FF2B5EF4-FFF2-40B4-BE49-F238E27FC236}">
                <a16:creationId xmlns:a16="http://schemas.microsoft.com/office/drawing/2014/main" id="{6DB963CF-4494-438A-BB51-381566CC4A0A}"/>
              </a:ext>
            </a:extLst>
          </p:cNvPr>
          <p:cNvSpPr>
            <a:spLocks noChangeArrowheads="1"/>
          </p:cNvSpPr>
          <p:nvPr/>
        </p:nvSpPr>
        <p:spPr bwMode="auto">
          <a:xfrm>
            <a:off x="3351212" y="1752600"/>
            <a:ext cx="4876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p {</a:t>
            </a:r>
          </a:p>
          <a:p>
            <a:r>
              <a:rPr lang="en-US" altLang="en-US" dirty="0"/>
              <a:t>	font-size: x-large   ;</a:t>
            </a:r>
          </a:p>
          <a:p>
            <a:endParaRPr lang="en-US" altLang="en-US" dirty="0"/>
          </a:p>
          <a:p>
            <a:r>
              <a:rPr lang="en-US" altLang="en-US" dirty="0"/>
              <a:t>	background-color: yellow</a:t>
            </a:r>
          </a:p>
          <a:p>
            <a:r>
              <a:rPr lang="en-US" altLang="en-US" dirty="0"/>
              <a:t>   }</a:t>
            </a:r>
          </a:p>
        </p:txBody>
      </p:sp>
      <p:sp>
        <p:nvSpPr>
          <p:cNvPr id="270342" name="Rectangle 6">
            <a:extLst>
              <a:ext uri="{FF2B5EF4-FFF2-40B4-BE49-F238E27FC236}">
                <a16:creationId xmlns:a16="http://schemas.microsoft.com/office/drawing/2014/main" id="{B3C9EB2A-29EB-447B-A0D0-EE585697EB2B}"/>
              </a:ext>
            </a:extLst>
          </p:cNvPr>
          <p:cNvSpPr>
            <a:spLocks noChangeArrowheads="1"/>
          </p:cNvSpPr>
          <p:nvPr/>
        </p:nvSpPr>
        <p:spPr bwMode="auto">
          <a:xfrm>
            <a:off x="4189412" y="2971800"/>
            <a:ext cx="2362200" cy="533400"/>
          </a:xfrm>
          <a:prstGeom prst="rect">
            <a:avLst/>
          </a:prstGeom>
          <a:noFill/>
          <a:ln w="190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4" name="Rectangle 8">
            <a:extLst>
              <a:ext uri="{FF2B5EF4-FFF2-40B4-BE49-F238E27FC236}">
                <a16:creationId xmlns:a16="http://schemas.microsoft.com/office/drawing/2014/main" id="{223C275C-7063-4BFE-835E-20981703024B}"/>
              </a:ext>
            </a:extLst>
          </p:cNvPr>
          <p:cNvSpPr>
            <a:spLocks noChangeArrowheads="1"/>
          </p:cNvSpPr>
          <p:nvPr/>
        </p:nvSpPr>
        <p:spPr bwMode="auto">
          <a:xfrm>
            <a:off x="4189412" y="3733800"/>
            <a:ext cx="3429000" cy="533400"/>
          </a:xfrm>
          <a:prstGeom prst="rect">
            <a:avLst/>
          </a:prstGeom>
          <a:noFill/>
          <a:ln w="190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5" name="Rectangle 9">
            <a:extLst>
              <a:ext uri="{FF2B5EF4-FFF2-40B4-BE49-F238E27FC236}">
                <a16:creationId xmlns:a16="http://schemas.microsoft.com/office/drawing/2014/main" id="{FD16D1B0-6452-44B9-A3B7-6FCCA4D31D38}"/>
              </a:ext>
            </a:extLst>
          </p:cNvPr>
          <p:cNvSpPr>
            <a:spLocks noChangeArrowheads="1"/>
          </p:cNvSpPr>
          <p:nvPr/>
        </p:nvSpPr>
        <p:spPr bwMode="auto">
          <a:xfrm>
            <a:off x="3960812" y="2667000"/>
            <a:ext cx="3886200" cy="1828800"/>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6" name="Oval 10">
            <a:extLst>
              <a:ext uri="{FF2B5EF4-FFF2-40B4-BE49-F238E27FC236}">
                <a16:creationId xmlns:a16="http://schemas.microsoft.com/office/drawing/2014/main" id="{DA914987-3A4A-4FD5-BFED-D5C3F02B44AF}"/>
              </a:ext>
            </a:extLst>
          </p:cNvPr>
          <p:cNvSpPr>
            <a:spLocks noChangeArrowheads="1"/>
          </p:cNvSpPr>
          <p:nvPr/>
        </p:nvSpPr>
        <p:spPr bwMode="auto">
          <a:xfrm>
            <a:off x="4265612" y="3048000"/>
            <a:ext cx="1295400" cy="457200"/>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7" name="Oval 11">
            <a:extLst>
              <a:ext uri="{FF2B5EF4-FFF2-40B4-BE49-F238E27FC236}">
                <a16:creationId xmlns:a16="http://schemas.microsoft.com/office/drawing/2014/main" id="{AD0A804A-92F4-4F4E-9048-3DDC89969098}"/>
              </a:ext>
            </a:extLst>
          </p:cNvPr>
          <p:cNvSpPr>
            <a:spLocks noChangeArrowheads="1"/>
          </p:cNvSpPr>
          <p:nvPr/>
        </p:nvSpPr>
        <p:spPr bwMode="auto">
          <a:xfrm>
            <a:off x="4265612" y="3699330"/>
            <a:ext cx="2438400" cy="533400"/>
          </a:xfrm>
          <a:prstGeom prst="ellipse">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8" name="Text Box 12">
            <a:extLst>
              <a:ext uri="{FF2B5EF4-FFF2-40B4-BE49-F238E27FC236}">
                <a16:creationId xmlns:a16="http://schemas.microsoft.com/office/drawing/2014/main" id="{C8A32C1D-B05C-4169-8452-03E7AE80E76E}"/>
              </a:ext>
            </a:extLst>
          </p:cNvPr>
          <p:cNvSpPr txBox="1">
            <a:spLocks noChangeArrowheads="1"/>
          </p:cNvSpPr>
          <p:nvPr/>
        </p:nvSpPr>
        <p:spPr bwMode="auto">
          <a:xfrm>
            <a:off x="1903412" y="4953001"/>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erdana" panose="020B0604030504040204" pitchFamily="34" charset="0"/>
              </a:rPr>
              <a:t>selector string</a:t>
            </a:r>
          </a:p>
        </p:txBody>
      </p:sp>
      <p:sp>
        <p:nvSpPr>
          <p:cNvPr id="270350" name="Line 14">
            <a:extLst>
              <a:ext uri="{FF2B5EF4-FFF2-40B4-BE49-F238E27FC236}">
                <a16:creationId xmlns:a16="http://schemas.microsoft.com/office/drawing/2014/main" id="{CFD57A22-63CD-47DD-8477-40E22BB441D9}"/>
              </a:ext>
            </a:extLst>
          </p:cNvPr>
          <p:cNvSpPr>
            <a:spLocks noChangeShapeType="1"/>
          </p:cNvSpPr>
          <p:nvPr/>
        </p:nvSpPr>
        <p:spPr bwMode="auto">
          <a:xfrm flipV="1">
            <a:off x="2741612" y="3124200"/>
            <a:ext cx="60960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1" name="Line 15">
            <a:extLst>
              <a:ext uri="{FF2B5EF4-FFF2-40B4-BE49-F238E27FC236}">
                <a16:creationId xmlns:a16="http://schemas.microsoft.com/office/drawing/2014/main" id="{9AD66157-4403-4ECF-862D-286E82DC99ED}"/>
              </a:ext>
            </a:extLst>
          </p:cNvPr>
          <p:cNvSpPr>
            <a:spLocks noChangeShapeType="1"/>
          </p:cNvSpPr>
          <p:nvPr/>
        </p:nvSpPr>
        <p:spPr bwMode="auto">
          <a:xfrm flipV="1">
            <a:off x="4875212" y="2133600"/>
            <a:ext cx="838200" cy="9144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2" name="Line 16">
            <a:extLst>
              <a:ext uri="{FF2B5EF4-FFF2-40B4-BE49-F238E27FC236}">
                <a16:creationId xmlns:a16="http://schemas.microsoft.com/office/drawing/2014/main" id="{53A71FC3-8710-4A4B-8DD4-5D7F3941ADD2}"/>
              </a:ext>
            </a:extLst>
          </p:cNvPr>
          <p:cNvSpPr>
            <a:spLocks noChangeShapeType="1"/>
          </p:cNvSpPr>
          <p:nvPr/>
        </p:nvSpPr>
        <p:spPr bwMode="auto">
          <a:xfrm>
            <a:off x="5713412" y="2133600"/>
            <a:ext cx="76200" cy="16002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3" name="Text Box 17">
            <a:extLst>
              <a:ext uri="{FF2B5EF4-FFF2-40B4-BE49-F238E27FC236}">
                <a16:creationId xmlns:a16="http://schemas.microsoft.com/office/drawing/2014/main" id="{1E433479-7EAA-402E-BD44-34D1E10475C2}"/>
              </a:ext>
            </a:extLst>
          </p:cNvPr>
          <p:cNvSpPr txBox="1">
            <a:spLocks noChangeArrowheads="1"/>
          </p:cNvSpPr>
          <p:nvPr/>
        </p:nvSpPr>
        <p:spPr bwMode="auto">
          <a:xfrm>
            <a:off x="4646612" y="1752601"/>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erdana" panose="020B0604030504040204" pitchFamily="34" charset="0"/>
              </a:rPr>
              <a:t>property names</a:t>
            </a:r>
          </a:p>
        </p:txBody>
      </p:sp>
      <p:sp>
        <p:nvSpPr>
          <p:cNvPr id="270354" name="Line 18">
            <a:extLst>
              <a:ext uri="{FF2B5EF4-FFF2-40B4-BE49-F238E27FC236}">
                <a16:creationId xmlns:a16="http://schemas.microsoft.com/office/drawing/2014/main" id="{BFB940FD-8F29-4DF0-98C8-44044D935BC7}"/>
              </a:ext>
            </a:extLst>
          </p:cNvPr>
          <p:cNvSpPr>
            <a:spLocks noChangeShapeType="1"/>
          </p:cNvSpPr>
          <p:nvPr/>
        </p:nvSpPr>
        <p:spPr bwMode="auto">
          <a:xfrm flipV="1">
            <a:off x="6551612" y="2286000"/>
            <a:ext cx="1219200" cy="9144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5" name="Line 19">
            <a:extLst>
              <a:ext uri="{FF2B5EF4-FFF2-40B4-BE49-F238E27FC236}">
                <a16:creationId xmlns:a16="http://schemas.microsoft.com/office/drawing/2014/main" id="{EE3D5738-38C0-492B-8A1C-412966316FCE}"/>
              </a:ext>
            </a:extLst>
          </p:cNvPr>
          <p:cNvSpPr>
            <a:spLocks noChangeShapeType="1"/>
          </p:cNvSpPr>
          <p:nvPr/>
        </p:nvSpPr>
        <p:spPr bwMode="auto">
          <a:xfrm flipV="1">
            <a:off x="7466012" y="2286000"/>
            <a:ext cx="304800" cy="14478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6" name="Text Box 20">
            <a:extLst>
              <a:ext uri="{FF2B5EF4-FFF2-40B4-BE49-F238E27FC236}">
                <a16:creationId xmlns:a16="http://schemas.microsoft.com/office/drawing/2014/main" id="{5D969B3D-7542-4E4A-A4C3-A9D41D1BB0D5}"/>
              </a:ext>
            </a:extLst>
          </p:cNvPr>
          <p:cNvSpPr txBox="1">
            <a:spLocks noChangeArrowheads="1"/>
          </p:cNvSpPr>
          <p:nvPr/>
        </p:nvSpPr>
        <p:spPr bwMode="auto">
          <a:xfrm>
            <a:off x="7389812" y="1905001"/>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erdana" panose="020B0604030504040204" pitchFamily="34" charset="0"/>
              </a:rPr>
              <a:t>declarations</a:t>
            </a:r>
          </a:p>
        </p:txBody>
      </p:sp>
      <p:sp>
        <p:nvSpPr>
          <p:cNvPr id="270357" name="Text Box 21">
            <a:extLst>
              <a:ext uri="{FF2B5EF4-FFF2-40B4-BE49-F238E27FC236}">
                <a16:creationId xmlns:a16="http://schemas.microsoft.com/office/drawing/2014/main" id="{E7A127C1-75F5-4A86-A8B4-4D6027D88845}"/>
              </a:ext>
            </a:extLst>
          </p:cNvPr>
          <p:cNvSpPr txBox="1">
            <a:spLocks noChangeArrowheads="1"/>
          </p:cNvSpPr>
          <p:nvPr/>
        </p:nvSpPr>
        <p:spPr bwMode="auto">
          <a:xfrm>
            <a:off x="7694612" y="4953001"/>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Verdana" panose="020B0604030504040204" pitchFamily="34" charset="0"/>
              </a:rPr>
              <a:t>declaration block</a:t>
            </a:r>
          </a:p>
        </p:txBody>
      </p:sp>
      <p:sp>
        <p:nvSpPr>
          <p:cNvPr id="270358" name="Line 22">
            <a:extLst>
              <a:ext uri="{FF2B5EF4-FFF2-40B4-BE49-F238E27FC236}">
                <a16:creationId xmlns:a16="http://schemas.microsoft.com/office/drawing/2014/main" id="{46FDC722-8718-4BCE-AC25-CB0A8C831857}"/>
              </a:ext>
            </a:extLst>
          </p:cNvPr>
          <p:cNvSpPr>
            <a:spLocks noChangeShapeType="1"/>
          </p:cNvSpPr>
          <p:nvPr/>
        </p:nvSpPr>
        <p:spPr bwMode="auto">
          <a:xfrm>
            <a:off x="7847012" y="3581400"/>
            <a:ext cx="1295400" cy="12954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9272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8E0B-6323-445E-A5BC-D5137CFA18EB}"/>
              </a:ext>
            </a:extLst>
          </p:cNvPr>
          <p:cNvSpPr>
            <a:spLocks noGrp="1"/>
          </p:cNvSpPr>
          <p:nvPr>
            <p:ph type="title"/>
          </p:nvPr>
        </p:nvSpPr>
        <p:spPr/>
        <p:txBody>
          <a:bodyPr/>
          <a:lstStyle/>
          <a:p>
            <a:r>
              <a:rPr lang="en-US" dirty="0"/>
              <a:t>Padding</a:t>
            </a:r>
          </a:p>
        </p:txBody>
      </p:sp>
      <p:sp>
        <p:nvSpPr>
          <p:cNvPr id="3" name="Content Placeholder 2">
            <a:extLst>
              <a:ext uri="{FF2B5EF4-FFF2-40B4-BE49-F238E27FC236}">
                <a16:creationId xmlns:a16="http://schemas.microsoft.com/office/drawing/2014/main" id="{7E58405C-6E90-4731-BEB9-5A3E8B80F7DF}"/>
              </a:ext>
            </a:extLst>
          </p:cNvPr>
          <p:cNvSpPr>
            <a:spLocks noGrp="1"/>
          </p:cNvSpPr>
          <p:nvPr>
            <p:ph idx="1"/>
          </p:nvPr>
        </p:nvSpPr>
        <p:spPr/>
        <p:txBody>
          <a:bodyPr/>
          <a:lstStyle/>
          <a:p>
            <a:r>
              <a:rPr lang="en-US" dirty="0"/>
              <a:t>The padding property may be specified using one, two, three, or four values. Each value is a &lt;length&gt; or a &lt;percentage&gt;.</a:t>
            </a:r>
          </a:p>
          <a:p>
            <a:pPr lvl="1"/>
            <a:r>
              <a:rPr lang="en-US" dirty="0"/>
              <a:t>When one value is specified, it applies the same padding to all four sides.</a:t>
            </a:r>
          </a:p>
          <a:p>
            <a:pPr lvl="1"/>
            <a:r>
              <a:rPr lang="en-US" dirty="0"/>
              <a:t>When two values are specified, the first padding applies to the top and bottom, the second to the left and right.</a:t>
            </a:r>
          </a:p>
          <a:p>
            <a:pPr lvl="1"/>
            <a:r>
              <a:rPr lang="en-US" dirty="0"/>
              <a:t>When three values are specified, the first padding applies to the top, the second to the left and right, the third to the bottom.</a:t>
            </a:r>
          </a:p>
          <a:p>
            <a:pPr lvl="1"/>
            <a:r>
              <a:rPr lang="en-US" dirty="0"/>
              <a:t>When four values are specified, the paddings apply to the top, right, bottom, and left in that order (clockwise)</a:t>
            </a:r>
          </a:p>
        </p:txBody>
      </p:sp>
      <p:sp>
        <p:nvSpPr>
          <p:cNvPr id="4" name="Slide Number Placeholder 3">
            <a:extLst>
              <a:ext uri="{FF2B5EF4-FFF2-40B4-BE49-F238E27FC236}">
                <a16:creationId xmlns:a16="http://schemas.microsoft.com/office/drawing/2014/main" id="{6B66025D-5502-40FA-8257-FC0B63E2D52D}"/>
              </a:ext>
            </a:extLst>
          </p:cNvPr>
          <p:cNvSpPr>
            <a:spLocks noGrp="1"/>
          </p:cNvSpPr>
          <p:nvPr>
            <p:ph type="sldNum" sz="quarter" idx="12"/>
          </p:nvPr>
        </p:nvSpPr>
        <p:spPr/>
        <p:txBody>
          <a:bodyPr/>
          <a:lstStyle/>
          <a:p>
            <a:fld id="{C51EAA63-D034-42AE-91FA-B13B9518C7BE}" type="slidenum">
              <a:rPr lang="en-US" smtClean="0"/>
              <a:pPr/>
              <a:t>90</a:t>
            </a:fld>
            <a:endParaRPr lang="en-US" dirty="0"/>
          </a:p>
        </p:txBody>
      </p:sp>
    </p:spTree>
    <p:extLst>
      <p:ext uri="{BB962C8B-B14F-4D97-AF65-F5344CB8AC3E}">
        <p14:creationId xmlns:p14="http://schemas.microsoft.com/office/powerpoint/2010/main" val="167182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6BA7-CCD9-4CB1-B72A-A04DC012A110}"/>
              </a:ext>
            </a:extLst>
          </p:cNvPr>
          <p:cNvSpPr>
            <a:spLocks noGrp="1"/>
          </p:cNvSpPr>
          <p:nvPr>
            <p:ph type="title"/>
          </p:nvPr>
        </p:nvSpPr>
        <p:spPr/>
        <p:txBody>
          <a:bodyPr/>
          <a:lstStyle/>
          <a:p>
            <a:r>
              <a:rPr lang="en-US" dirty="0"/>
              <a:t>Padding </a:t>
            </a:r>
          </a:p>
        </p:txBody>
      </p:sp>
      <p:pic>
        <p:nvPicPr>
          <p:cNvPr id="6" name="Content Placeholder 5">
            <a:extLst>
              <a:ext uri="{FF2B5EF4-FFF2-40B4-BE49-F238E27FC236}">
                <a16:creationId xmlns:a16="http://schemas.microsoft.com/office/drawing/2014/main" id="{9D99CF13-5CD6-4416-8CA9-16F8EA92C4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295401"/>
            <a:ext cx="5237914" cy="4961020"/>
          </a:xfrm>
        </p:spPr>
      </p:pic>
      <p:sp>
        <p:nvSpPr>
          <p:cNvPr id="4" name="Slide Number Placeholder 3">
            <a:extLst>
              <a:ext uri="{FF2B5EF4-FFF2-40B4-BE49-F238E27FC236}">
                <a16:creationId xmlns:a16="http://schemas.microsoft.com/office/drawing/2014/main" id="{D96FAE60-17A8-412E-A1C9-BF32B9997060}"/>
              </a:ext>
            </a:extLst>
          </p:cNvPr>
          <p:cNvSpPr>
            <a:spLocks noGrp="1"/>
          </p:cNvSpPr>
          <p:nvPr>
            <p:ph type="sldNum" sz="quarter" idx="12"/>
          </p:nvPr>
        </p:nvSpPr>
        <p:spPr/>
        <p:txBody>
          <a:bodyPr/>
          <a:lstStyle/>
          <a:p>
            <a:fld id="{C51EAA63-D034-42AE-91FA-B13B9518C7BE}" type="slidenum">
              <a:rPr lang="en-US" smtClean="0"/>
              <a:pPr/>
              <a:t>91</a:t>
            </a:fld>
            <a:endParaRPr lang="en-US" dirty="0"/>
          </a:p>
        </p:txBody>
      </p:sp>
      <p:pic>
        <p:nvPicPr>
          <p:cNvPr id="8" name="Picture 7">
            <a:extLst>
              <a:ext uri="{FF2B5EF4-FFF2-40B4-BE49-F238E27FC236}">
                <a16:creationId xmlns:a16="http://schemas.microsoft.com/office/drawing/2014/main" id="{E073F855-AC3A-477B-8F0F-3F578B92B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732" y="2697422"/>
            <a:ext cx="6336111" cy="2468136"/>
          </a:xfrm>
          <a:prstGeom prst="rect">
            <a:avLst/>
          </a:prstGeom>
        </p:spPr>
      </p:pic>
      <p:cxnSp>
        <p:nvCxnSpPr>
          <p:cNvPr id="10" name="Straight Connector 9">
            <a:extLst>
              <a:ext uri="{FF2B5EF4-FFF2-40B4-BE49-F238E27FC236}">
                <a16:creationId xmlns:a16="http://schemas.microsoft.com/office/drawing/2014/main" id="{7346AA9F-2F71-4B39-A383-94E2501BDEA4}"/>
              </a:ext>
            </a:extLst>
          </p:cNvPr>
          <p:cNvCxnSpPr/>
          <p:nvPr/>
        </p:nvCxnSpPr>
        <p:spPr>
          <a:xfrm>
            <a:off x="5662862" y="0"/>
            <a:ext cx="0" cy="625642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3ACBFE3-EA5E-4BF2-842A-D3EE6ABD3AA1}"/>
              </a:ext>
            </a:extLst>
          </p:cNvPr>
          <p:cNvSpPr txBox="1"/>
          <p:nvPr/>
        </p:nvSpPr>
        <p:spPr>
          <a:xfrm>
            <a:off x="7090610" y="838201"/>
            <a:ext cx="914400" cy="914400"/>
          </a:xfrm>
          <a:prstGeom prst="rect">
            <a:avLst/>
          </a:prstGeom>
          <a:noFill/>
        </p:spPr>
        <p:txBody>
          <a:bodyPr wrap="none" lIns="0" tIns="0" rIns="0" bIns="0" rtlCol="0">
            <a:noAutofit/>
          </a:bodyPr>
          <a:lstStyle/>
          <a:p>
            <a:pPr>
              <a:lnSpc>
                <a:spcPct val="90000"/>
              </a:lnSpc>
            </a:pPr>
            <a:r>
              <a:rPr lang="en-US" sz="3600" b="1" dirty="0"/>
              <a:t>Output</a:t>
            </a:r>
            <a:endParaRPr lang="en-US" b="1" dirty="0"/>
          </a:p>
        </p:txBody>
      </p:sp>
    </p:spTree>
    <p:extLst>
      <p:ext uri="{BB962C8B-B14F-4D97-AF65-F5344CB8AC3E}">
        <p14:creationId xmlns:p14="http://schemas.microsoft.com/office/powerpoint/2010/main" val="385909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7471-B499-4FCE-A285-E1289B0A48FE}"/>
              </a:ext>
            </a:extLst>
          </p:cNvPr>
          <p:cNvSpPr>
            <a:spLocks noGrp="1"/>
          </p:cNvSpPr>
          <p:nvPr>
            <p:ph type="title"/>
          </p:nvPr>
        </p:nvSpPr>
        <p:spPr/>
        <p:txBody>
          <a:bodyPr/>
          <a:lstStyle/>
          <a:p>
            <a:r>
              <a:rPr lang="en-US" dirty="0"/>
              <a:t>CSS - Overflow</a:t>
            </a:r>
          </a:p>
        </p:txBody>
      </p:sp>
      <p:sp>
        <p:nvSpPr>
          <p:cNvPr id="3" name="Content Placeholder 2">
            <a:extLst>
              <a:ext uri="{FF2B5EF4-FFF2-40B4-BE49-F238E27FC236}">
                <a16:creationId xmlns:a16="http://schemas.microsoft.com/office/drawing/2014/main" id="{B49CF3C1-EB09-4A97-A1BB-33D6694CE657}"/>
              </a:ext>
            </a:extLst>
          </p:cNvPr>
          <p:cNvSpPr>
            <a:spLocks noGrp="1"/>
          </p:cNvSpPr>
          <p:nvPr>
            <p:ph idx="1"/>
          </p:nvPr>
        </p:nvSpPr>
        <p:spPr/>
        <p:txBody>
          <a:bodyPr/>
          <a:lstStyle/>
          <a:p>
            <a:pPr marL="0" indent="0">
              <a:buNone/>
            </a:pPr>
            <a:r>
              <a:rPr lang="en-US" dirty="0"/>
              <a:t>CSS provides a property called overflow which tells the browser what to do if the box's contents is larger than the box itself. This property can take one of the following values.</a:t>
            </a:r>
          </a:p>
          <a:p>
            <a:pPr marL="0" indent="0">
              <a:buNone/>
            </a:pPr>
            <a:endParaRPr lang="en-US" dirty="0"/>
          </a:p>
        </p:txBody>
      </p:sp>
      <p:sp>
        <p:nvSpPr>
          <p:cNvPr id="4" name="Slide Number Placeholder 3">
            <a:extLst>
              <a:ext uri="{FF2B5EF4-FFF2-40B4-BE49-F238E27FC236}">
                <a16:creationId xmlns:a16="http://schemas.microsoft.com/office/drawing/2014/main" id="{BCE2EA60-A824-4E1C-8836-777326D27CA0}"/>
              </a:ext>
            </a:extLst>
          </p:cNvPr>
          <p:cNvSpPr>
            <a:spLocks noGrp="1"/>
          </p:cNvSpPr>
          <p:nvPr>
            <p:ph type="sldNum" sz="quarter" idx="12"/>
          </p:nvPr>
        </p:nvSpPr>
        <p:spPr/>
        <p:txBody>
          <a:bodyPr/>
          <a:lstStyle/>
          <a:p>
            <a:fld id="{C51EAA63-D034-42AE-91FA-B13B9518C7BE}" type="slidenum">
              <a:rPr lang="en-US" smtClean="0"/>
              <a:pPr/>
              <a:t>92</a:t>
            </a:fld>
            <a:endParaRPr lang="en-US" dirty="0"/>
          </a:p>
        </p:txBody>
      </p:sp>
      <p:pic>
        <p:nvPicPr>
          <p:cNvPr id="6" name="Picture 5">
            <a:extLst>
              <a:ext uri="{FF2B5EF4-FFF2-40B4-BE49-F238E27FC236}">
                <a16:creationId xmlns:a16="http://schemas.microsoft.com/office/drawing/2014/main" id="{971C0E75-1465-408C-952F-7B479BFB7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2872119"/>
            <a:ext cx="8227832" cy="3450818"/>
          </a:xfrm>
          <a:prstGeom prst="rect">
            <a:avLst/>
          </a:prstGeom>
        </p:spPr>
      </p:pic>
    </p:spTree>
    <p:extLst>
      <p:ext uri="{BB962C8B-B14F-4D97-AF65-F5344CB8AC3E}">
        <p14:creationId xmlns:p14="http://schemas.microsoft.com/office/powerpoint/2010/main" val="312009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8A78-8105-4C8C-9382-DC318326AD9D}"/>
              </a:ext>
            </a:extLst>
          </p:cNvPr>
          <p:cNvSpPr>
            <a:spLocks noGrp="1"/>
          </p:cNvSpPr>
          <p:nvPr>
            <p:ph type="title"/>
          </p:nvPr>
        </p:nvSpPr>
        <p:spPr>
          <a:xfrm>
            <a:off x="419523" y="181811"/>
            <a:ext cx="11125199" cy="889000"/>
          </a:xfrm>
        </p:spPr>
        <p:txBody>
          <a:bodyPr/>
          <a:lstStyle/>
          <a:p>
            <a:r>
              <a:rPr lang="en-US" dirty="0"/>
              <a:t>Overflow</a:t>
            </a:r>
          </a:p>
        </p:txBody>
      </p:sp>
      <p:pic>
        <p:nvPicPr>
          <p:cNvPr id="6" name="Content Placeholder 5">
            <a:extLst>
              <a:ext uri="{FF2B5EF4-FFF2-40B4-BE49-F238E27FC236}">
                <a16:creationId xmlns:a16="http://schemas.microsoft.com/office/drawing/2014/main" id="{44BC7BA8-C33A-4E0D-9784-E8D4F7CDB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5044" y="2129109"/>
            <a:ext cx="1143160" cy="3305636"/>
          </a:xfrm>
        </p:spPr>
      </p:pic>
      <p:sp>
        <p:nvSpPr>
          <p:cNvPr id="4" name="Slide Number Placeholder 3">
            <a:extLst>
              <a:ext uri="{FF2B5EF4-FFF2-40B4-BE49-F238E27FC236}">
                <a16:creationId xmlns:a16="http://schemas.microsoft.com/office/drawing/2014/main" id="{77EB9FF0-14C3-4BC6-A33C-F4DACCD0B6EE}"/>
              </a:ext>
            </a:extLst>
          </p:cNvPr>
          <p:cNvSpPr>
            <a:spLocks noGrp="1"/>
          </p:cNvSpPr>
          <p:nvPr>
            <p:ph type="sldNum" sz="quarter" idx="12"/>
          </p:nvPr>
        </p:nvSpPr>
        <p:spPr/>
        <p:txBody>
          <a:bodyPr/>
          <a:lstStyle/>
          <a:p>
            <a:fld id="{C51EAA63-D034-42AE-91FA-B13B9518C7BE}" type="slidenum">
              <a:rPr lang="en-US" smtClean="0"/>
              <a:pPr/>
              <a:t>93</a:t>
            </a:fld>
            <a:endParaRPr lang="en-US" dirty="0"/>
          </a:p>
        </p:txBody>
      </p:sp>
      <p:pic>
        <p:nvPicPr>
          <p:cNvPr id="8" name="Picture 7">
            <a:extLst>
              <a:ext uri="{FF2B5EF4-FFF2-40B4-BE49-F238E27FC236}">
                <a16:creationId xmlns:a16="http://schemas.microsoft.com/office/drawing/2014/main" id="{4578EECC-3318-4FD7-8BF6-757C2FD29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8" y="1295401"/>
            <a:ext cx="6849431" cy="5020376"/>
          </a:xfrm>
          <a:prstGeom prst="rect">
            <a:avLst/>
          </a:prstGeom>
        </p:spPr>
      </p:pic>
    </p:spTree>
    <p:extLst>
      <p:ext uri="{BB962C8B-B14F-4D97-AF65-F5344CB8AC3E}">
        <p14:creationId xmlns:p14="http://schemas.microsoft.com/office/powerpoint/2010/main" val="97773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C92E30-8E9C-43C4-8C53-FA8CC887B456}"/>
              </a:ext>
            </a:extLst>
          </p:cNvPr>
          <p:cNvSpPr>
            <a:spLocks noGrp="1"/>
          </p:cNvSpPr>
          <p:nvPr>
            <p:ph type="title"/>
          </p:nvPr>
        </p:nvSpPr>
        <p:spPr>
          <a:xfrm>
            <a:off x="339313" y="2780632"/>
            <a:ext cx="11125199" cy="889000"/>
          </a:xfrm>
        </p:spPr>
        <p:txBody>
          <a:bodyPr/>
          <a:lstStyle/>
          <a:p>
            <a:r>
              <a:rPr lang="en-US" sz="6000" dirty="0"/>
              <a:t>CSS - Visibility</a:t>
            </a:r>
          </a:p>
        </p:txBody>
      </p:sp>
      <p:sp>
        <p:nvSpPr>
          <p:cNvPr id="4" name="Slide Number Placeholder 3">
            <a:extLst>
              <a:ext uri="{FF2B5EF4-FFF2-40B4-BE49-F238E27FC236}">
                <a16:creationId xmlns:a16="http://schemas.microsoft.com/office/drawing/2014/main" id="{DB37D23B-8A60-474B-925A-AE3B041EA6A3}"/>
              </a:ext>
            </a:extLst>
          </p:cNvPr>
          <p:cNvSpPr>
            <a:spLocks noGrp="1"/>
          </p:cNvSpPr>
          <p:nvPr>
            <p:ph type="sldNum" sz="quarter" idx="12"/>
          </p:nvPr>
        </p:nvSpPr>
        <p:spPr/>
        <p:txBody>
          <a:bodyPr/>
          <a:lstStyle/>
          <a:p>
            <a:fld id="{C51EAA63-D034-42AE-91FA-B13B9518C7BE}" type="slidenum">
              <a:rPr lang="en-US" smtClean="0"/>
              <a:pPr/>
              <a:t>94</a:t>
            </a:fld>
            <a:endParaRPr lang="en-US" dirty="0"/>
          </a:p>
        </p:txBody>
      </p:sp>
    </p:spTree>
    <p:extLst>
      <p:ext uri="{BB962C8B-B14F-4D97-AF65-F5344CB8AC3E}">
        <p14:creationId xmlns:p14="http://schemas.microsoft.com/office/powerpoint/2010/main" val="47366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8E58-55F4-484A-AEDF-F922B51509A2}"/>
              </a:ext>
            </a:extLst>
          </p:cNvPr>
          <p:cNvSpPr>
            <a:spLocks noGrp="1"/>
          </p:cNvSpPr>
          <p:nvPr>
            <p:ph type="title"/>
          </p:nvPr>
        </p:nvSpPr>
        <p:spPr>
          <a:xfrm>
            <a:off x="403481" y="0"/>
            <a:ext cx="11125199" cy="889000"/>
          </a:xfrm>
        </p:spPr>
        <p:txBody>
          <a:bodyPr/>
          <a:lstStyle/>
          <a:p>
            <a:r>
              <a:rPr lang="en-US" dirty="0"/>
              <a:t>Visibility</a:t>
            </a:r>
          </a:p>
        </p:txBody>
      </p:sp>
      <p:sp>
        <p:nvSpPr>
          <p:cNvPr id="3" name="Content Placeholder 2">
            <a:extLst>
              <a:ext uri="{FF2B5EF4-FFF2-40B4-BE49-F238E27FC236}">
                <a16:creationId xmlns:a16="http://schemas.microsoft.com/office/drawing/2014/main" id="{CB523E3F-B787-41FB-8976-5F7383F23A0C}"/>
              </a:ext>
            </a:extLst>
          </p:cNvPr>
          <p:cNvSpPr>
            <a:spLocks noGrp="1"/>
          </p:cNvSpPr>
          <p:nvPr>
            <p:ph idx="1"/>
          </p:nvPr>
        </p:nvSpPr>
        <p:spPr>
          <a:xfrm>
            <a:off x="531157" y="1138990"/>
            <a:ext cx="11126522" cy="4419600"/>
          </a:xfrm>
        </p:spPr>
        <p:txBody>
          <a:bodyPr/>
          <a:lstStyle/>
          <a:p>
            <a:pPr marL="0" indent="0">
              <a:buNone/>
            </a:pPr>
            <a:r>
              <a:rPr lang="en-US" dirty="0"/>
              <a:t>Visibility allows to hide an element from view. You can use this property along with JavaScript to create very complex menu and very complex webpage layouts.</a:t>
            </a:r>
          </a:p>
          <a:p>
            <a:pPr marL="0" indent="0">
              <a:buNone/>
            </a:pPr>
            <a:r>
              <a:rPr lang="en-US" dirty="0">
                <a:solidFill>
                  <a:srgbClr val="FF0000"/>
                </a:solidFill>
              </a:rPr>
              <a:t>Remember that the source code will still contain whatever is in the invisible paragraph, so you should not use this to hide sensitive information such as credit card details or passwords</a:t>
            </a:r>
          </a:p>
        </p:txBody>
      </p:sp>
      <p:sp>
        <p:nvSpPr>
          <p:cNvPr id="4" name="Slide Number Placeholder 3">
            <a:extLst>
              <a:ext uri="{FF2B5EF4-FFF2-40B4-BE49-F238E27FC236}">
                <a16:creationId xmlns:a16="http://schemas.microsoft.com/office/drawing/2014/main" id="{80BD74E3-31C7-4444-A995-774370CEE32D}"/>
              </a:ext>
            </a:extLst>
          </p:cNvPr>
          <p:cNvSpPr>
            <a:spLocks noGrp="1"/>
          </p:cNvSpPr>
          <p:nvPr>
            <p:ph type="sldNum" sz="quarter" idx="12"/>
          </p:nvPr>
        </p:nvSpPr>
        <p:spPr/>
        <p:txBody>
          <a:bodyPr/>
          <a:lstStyle/>
          <a:p>
            <a:fld id="{C51EAA63-D034-42AE-91FA-B13B9518C7BE}" type="slidenum">
              <a:rPr lang="en-US" smtClean="0"/>
              <a:pPr/>
              <a:t>95</a:t>
            </a:fld>
            <a:endParaRPr lang="en-US" dirty="0"/>
          </a:p>
        </p:txBody>
      </p:sp>
      <p:pic>
        <p:nvPicPr>
          <p:cNvPr id="6" name="Picture 5">
            <a:extLst>
              <a:ext uri="{FF2B5EF4-FFF2-40B4-BE49-F238E27FC236}">
                <a16:creationId xmlns:a16="http://schemas.microsoft.com/office/drawing/2014/main" id="{6EAE5DDA-4CFA-45F4-8FD1-392406ECF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 y="3679871"/>
            <a:ext cx="8904328" cy="2608634"/>
          </a:xfrm>
          <a:prstGeom prst="rect">
            <a:avLst/>
          </a:prstGeom>
        </p:spPr>
      </p:pic>
    </p:spTree>
    <p:extLst>
      <p:ext uri="{BB962C8B-B14F-4D97-AF65-F5344CB8AC3E}">
        <p14:creationId xmlns:p14="http://schemas.microsoft.com/office/powerpoint/2010/main" val="23565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3E4C-F2CB-4581-A897-5E24B6FE36EC}"/>
              </a:ext>
            </a:extLst>
          </p:cNvPr>
          <p:cNvSpPr>
            <a:spLocks noGrp="1"/>
          </p:cNvSpPr>
          <p:nvPr>
            <p:ph type="title"/>
          </p:nvPr>
        </p:nvSpPr>
        <p:spPr/>
        <p:txBody>
          <a:bodyPr/>
          <a:lstStyle/>
          <a:p>
            <a:r>
              <a:rPr lang="en-US" dirty="0"/>
              <a:t>Visibility property</a:t>
            </a:r>
          </a:p>
        </p:txBody>
      </p:sp>
      <p:pic>
        <p:nvPicPr>
          <p:cNvPr id="6" name="Content Placeholder 5">
            <a:extLst>
              <a:ext uri="{FF2B5EF4-FFF2-40B4-BE49-F238E27FC236}">
                <a16:creationId xmlns:a16="http://schemas.microsoft.com/office/drawing/2014/main" id="{31DE9CC8-C184-4A1D-8B1D-5C379EC8DC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687" y="2164982"/>
            <a:ext cx="6662681" cy="3509256"/>
          </a:xfrm>
        </p:spPr>
      </p:pic>
      <p:sp>
        <p:nvSpPr>
          <p:cNvPr id="4" name="Slide Number Placeholder 3">
            <a:extLst>
              <a:ext uri="{FF2B5EF4-FFF2-40B4-BE49-F238E27FC236}">
                <a16:creationId xmlns:a16="http://schemas.microsoft.com/office/drawing/2014/main" id="{64EFBCF2-C320-4471-887B-12E3ED546505}"/>
              </a:ext>
            </a:extLst>
          </p:cNvPr>
          <p:cNvSpPr>
            <a:spLocks noGrp="1"/>
          </p:cNvSpPr>
          <p:nvPr>
            <p:ph type="sldNum" sz="quarter" idx="12"/>
          </p:nvPr>
        </p:nvSpPr>
        <p:spPr/>
        <p:txBody>
          <a:bodyPr/>
          <a:lstStyle/>
          <a:p>
            <a:fld id="{C51EAA63-D034-42AE-91FA-B13B9518C7BE}" type="slidenum">
              <a:rPr lang="en-US" smtClean="0"/>
              <a:pPr/>
              <a:t>96</a:t>
            </a:fld>
            <a:endParaRPr lang="en-US" dirty="0"/>
          </a:p>
        </p:txBody>
      </p:sp>
    </p:spTree>
    <p:extLst>
      <p:ext uri="{BB962C8B-B14F-4D97-AF65-F5344CB8AC3E}">
        <p14:creationId xmlns:p14="http://schemas.microsoft.com/office/powerpoint/2010/main" val="278077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0632-F827-48F1-9CD2-7BDCF43434D2}"/>
              </a:ext>
            </a:extLst>
          </p:cNvPr>
          <p:cNvSpPr>
            <a:spLocks noGrp="1"/>
          </p:cNvSpPr>
          <p:nvPr>
            <p:ph type="title"/>
          </p:nvPr>
        </p:nvSpPr>
        <p:spPr/>
        <p:txBody>
          <a:bodyPr/>
          <a:lstStyle/>
          <a:p>
            <a:r>
              <a:rPr lang="en-US" dirty="0"/>
              <a:t>CSS Positioning</a:t>
            </a:r>
          </a:p>
        </p:txBody>
      </p:sp>
      <p:sp>
        <p:nvSpPr>
          <p:cNvPr id="3" name="Content Placeholder 2">
            <a:extLst>
              <a:ext uri="{FF2B5EF4-FFF2-40B4-BE49-F238E27FC236}">
                <a16:creationId xmlns:a16="http://schemas.microsoft.com/office/drawing/2014/main" id="{C7B00415-3042-4E64-A5A4-F6E64F2522F9}"/>
              </a:ext>
            </a:extLst>
          </p:cNvPr>
          <p:cNvSpPr>
            <a:spLocks noGrp="1"/>
          </p:cNvSpPr>
          <p:nvPr>
            <p:ph idx="1"/>
          </p:nvPr>
        </p:nvSpPr>
        <p:spPr/>
        <p:txBody>
          <a:bodyPr/>
          <a:lstStyle/>
          <a:p>
            <a:r>
              <a:rPr lang="en-US" dirty="0"/>
              <a:t>CSS helps you to position your HTML element. You can put any HTML element at whatever location you like. You can specify whether you want the element positioned relative to its natural position in the page or absolute based on its parent element</a:t>
            </a:r>
          </a:p>
          <a:p>
            <a:r>
              <a:rPr lang="en-US" dirty="0"/>
              <a:t>There are three different types of positioning, Relative, Absolute and Fixed</a:t>
            </a:r>
          </a:p>
        </p:txBody>
      </p:sp>
      <p:sp>
        <p:nvSpPr>
          <p:cNvPr id="4" name="Slide Number Placeholder 3">
            <a:extLst>
              <a:ext uri="{FF2B5EF4-FFF2-40B4-BE49-F238E27FC236}">
                <a16:creationId xmlns:a16="http://schemas.microsoft.com/office/drawing/2014/main" id="{FFADD717-A0F6-4626-9FE4-BFA96D2601E5}"/>
              </a:ext>
            </a:extLst>
          </p:cNvPr>
          <p:cNvSpPr>
            <a:spLocks noGrp="1"/>
          </p:cNvSpPr>
          <p:nvPr>
            <p:ph type="sldNum" sz="quarter" idx="12"/>
          </p:nvPr>
        </p:nvSpPr>
        <p:spPr/>
        <p:txBody>
          <a:bodyPr/>
          <a:lstStyle/>
          <a:p>
            <a:fld id="{C51EAA63-D034-42AE-91FA-B13B9518C7BE}" type="slidenum">
              <a:rPr lang="en-US" smtClean="0"/>
              <a:pPr/>
              <a:t>97</a:t>
            </a:fld>
            <a:endParaRPr lang="en-US" dirty="0"/>
          </a:p>
        </p:txBody>
      </p:sp>
    </p:spTree>
    <p:extLst>
      <p:ext uri="{BB962C8B-B14F-4D97-AF65-F5344CB8AC3E}">
        <p14:creationId xmlns:p14="http://schemas.microsoft.com/office/powerpoint/2010/main" val="147461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1907-6E7A-472A-BE39-811485951A56}"/>
              </a:ext>
            </a:extLst>
          </p:cNvPr>
          <p:cNvSpPr>
            <a:spLocks noGrp="1"/>
          </p:cNvSpPr>
          <p:nvPr>
            <p:ph type="title"/>
          </p:nvPr>
        </p:nvSpPr>
        <p:spPr/>
        <p:txBody>
          <a:bodyPr/>
          <a:lstStyle/>
          <a:p>
            <a:r>
              <a:rPr lang="en-US" dirty="0"/>
              <a:t>Relative Positioning</a:t>
            </a:r>
          </a:p>
        </p:txBody>
      </p:sp>
      <p:sp>
        <p:nvSpPr>
          <p:cNvPr id="3" name="Content Placeholder 2">
            <a:extLst>
              <a:ext uri="{FF2B5EF4-FFF2-40B4-BE49-F238E27FC236}">
                <a16:creationId xmlns:a16="http://schemas.microsoft.com/office/drawing/2014/main" id="{8A7D5592-D10A-490A-AB8D-A61C6A2D8B0A}"/>
              </a:ext>
            </a:extLst>
          </p:cNvPr>
          <p:cNvSpPr>
            <a:spLocks noGrp="1"/>
          </p:cNvSpPr>
          <p:nvPr>
            <p:ph idx="1"/>
          </p:nvPr>
        </p:nvSpPr>
        <p:spPr>
          <a:xfrm>
            <a:off x="402820" y="1556086"/>
            <a:ext cx="11126522" cy="4419600"/>
          </a:xfrm>
        </p:spPr>
        <p:txBody>
          <a:bodyPr/>
          <a:lstStyle/>
          <a:p>
            <a:pPr marL="0" indent="0">
              <a:buNone/>
            </a:pPr>
            <a:r>
              <a:rPr lang="en-US" dirty="0"/>
              <a:t>Relative positioning changes the position of the HTML element relative to where it normally appears. So "left:20" adds 20 pixels to the element's LEFT position.</a:t>
            </a:r>
          </a:p>
          <a:p>
            <a:pPr marL="0" indent="0">
              <a:buNone/>
            </a:pPr>
            <a:r>
              <a:rPr lang="en-US" dirty="0"/>
              <a:t>You can use two values top and left along with the position property to move an HTML element anywhere in the HTML document.</a:t>
            </a:r>
          </a:p>
          <a:p>
            <a:pPr lvl="1"/>
            <a:r>
              <a:rPr lang="en-US" dirty="0"/>
              <a:t>Move Left - Use a negative value for left.</a:t>
            </a:r>
          </a:p>
          <a:p>
            <a:pPr lvl="1"/>
            <a:r>
              <a:rPr lang="en-US" dirty="0"/>
              <a:t>Move Right - Use a positive value for left.</a:t>
            </a:r>
          </a:p>
          <a:p>
            <a:pPr lvl="1"/>
            <a:r>
              <a:rPr lang="en-US" dirty="0"/>
              <a:t>Move Up - Use a negative value for top.</a:t>
            </a:r>
          </a:p>
          <a:p>
            <a:pPr lvl="1"/>
            <a:r>
              <a:rPr lang="en-US" dirty="0"/>
              <a:t>Move Down - Use a positive value for top</a:t>
            </a:r>
          </a:p>
          <a:p>
            <a:pPr marL="274308" lvl="1" indent="0">
              <a:buNone/>
            </a:pPr>
            <a:endParaRPr lang="en-US" dirty="0"/>
          </a:p>
          <a:p>
            <a:pPr marL="274308" lvl="1" indent="0">
              <a:buNone/>
            </a:pPr>
            <a:r>
              <a:rPr lang="en-US" dirty="0">
                <a:solidFill>
                  <a:srgbClr val="FF0000"/>
                </a:solidFill>
              </a:rPr>
              <a:t>You can use </a:t>
            </a:r>
            <a:r>
              <a:rPr lang="en-US" i="1" dirty="0">
                <a:solidFill>
                  <a:srgbClr val="FF0000"/>
                </a:solidFill>
              </a:rPr>
              <a:t>bottom</a:t>
            </a:r>
            <a:r>
              <a:rPr lang="en-US" dirty="0">
                <a:solidFill>
                  <a:srgbClr val="FF0000"/>
                </a:solidFill>
              </a:rPr>
              <a:t> or </a:t>
            </a:r>
            <a:r>
              <a:rPr lang="en-US" i="1" dirty="0">
                <a:solidFill>
                  <a:srgbClr val="FF0000"/>
                </a:solidFill>
              </a:rPr>
              <a:t>right</a:t>
            </a:r>
            <a:r>
              <a:rPr lang="en-US" dirty="0">
                <a:solidFill>
                  <a:srgbClr val="FF0000"/>
                </a:solidFill>
              </a:rPr>
              <a:t> values as well in the same way as </a:t>
            </a:r>
            <a:r>
              <a:rPr lang="en-US" i="1" dirty="0">
                <a:solidFill>
                  <a:srgbClr val="FF0000"/>
                </a:solidFill>
              </a:rPr>
              <a:t>top</a:t>
            </a:r>
            <a:r>
              <a:rPr lang="en-US" dirty="0">
                <a:solidFill>
                  <a:srgbClr val="FF0000"/>
                </a:solidFill>
              </a:rPr>
              <a:t> and </a:t>
            </a:r>
            <a:r>
              <a:rPr lang="en-US" i="1" dirty="0">
                <a:solidFill>
                  <a:srgbClr val="FF0000"/>
                </a:solidFill>
              </a:rPr>
              <a:t>left</a:t>
            </a:r>
            <a:r>
              <a:rPr lang="en-US" dirty="0">
                <a:solidFill>
                  <a:srgbClr val="FF0000"/>
                </a:solidFill>
              </a:rPr>
              <a:t>.</a:t>
            </a:r>
          </a:p>
        </p:txBody>
      </p:sp>
      <p:sp>
        <p:nvSpPr>
          <p:cNvPr id="4" name="Slide Number Placeholder 3">
            <a:extLst>
              <a:ext uri="{FF2B5EF4-FFF2-40B4-BE49-F238E27FC236}">
                <a16:creationId xmlns:a16="http://schemas.microsoft.com/office/drawing/2014/main" id="{68EAB34C-15F7-4B3D-B81E-6CFC25B7CCD5}"/>
              </a:ext>
            </a:extLst>
          </p:cNvPr>
          <p:cNvSpPr>
            <a:spLocks noGrp="1"/>
          </p:cNvSpPr>
          <p:nvPr>
            <p:ph type="sldNum" sz="quarter" idx="12"/>
          </p:nvPr>
        </p:nvSpPr>
        <p:spPr/>
        <p:txBody>
          <a:bodyPr/>
          <a:lstStyle/>
          <a:p>
            <a:fld id="{C51EAA63-D034-42AE-91FA-B13B9518C7BE}" type="slidenum">
              <a:rPr lang="en-US" smtClean="0"/>
              <a:pPr/>
              <a:t>98</a:t>
            </a:fld>
            <a:endParaRPr lang="en-US" dirty="0"/>
          </a:p>
        </p:txBody>
      </p:sp>
    </p:spTree>
    <p:extLst>
      <p:ext uri="{BB962C8B-B14F-4D97-AF65-F5344CB8AC3E}">
        <p14:creationId xmlns:p14="http://schemas.microsoft.com/office/powerpoint/2010/main" val="39230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54A3-3776-41C3-A079-0B2955D87116}"/>
              </a:ext>
            </a:extLst>
          </p:cNvPr>
          <p:cNvSpPr>
            <a:spLocks noGrp="1"/>
          </p:cNvSpPr>
          <p:nvPr>
            <p:ph type="title"/>
          </p:nvPr>
        </p:nvSpPr>
        <p:spPr/>
        <p:txBody>
          <a:bodyPr/>
          <a:lstStyle/>
          <a:p>
            <a:r>
              <a:rPr lang="en-US" dirty="0"/>
              <a:t>Relative Positioning</a:t>
            </a:r>
          </a:p>
        </p:txBody>
      </p:sp>
      <p:pic>
        <p:nvPicPr>
          <p:cNvPr id="6" name="Content Placeholder 5">
            <a:extLst>
              <a:ext uri="{FF2B5EF4-FFF2-40B4-BE49-F238E27FC236}">
                <a16:creationId xmlns:a16="http://schemas.microsoft.com/office/drawing/2014/main" id="{79D06F4F-9AA9-4A96-AB92-83F3EA375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534715"/>
            <a:ext cx="7335274" cy="2391109"/>
          </a:xfrm>
        </p:spPr>
      </p:pic>
      <p:sp>
        <p:nvSpPr>
          <p:cNvPr id="4" name="Slide Number Placeholder 3">
            <a:extLst>
              <a:ext uri="{FF2B5EF4-FFF2-40B4-BE49-F238E27FC236}">
                <a16:creationId xmlns:a16="http://schemas.microsoft.com/office/drawing/2014/main" id="{DD368D6A-DA50-44EE-B9EA-1D492C96A7EB}"/>
              </a:ext>
            </a:extLst>
          </p:cNvPr>
          <p:cNvSpPr>
            <a:spLocks noGrp="1"/>
          </p:cNvSpPr>
          <p:nvPr>
            <p:ph type="sldNum" sz="quarter" idx="12"/>
          </p:nvPr>
        </p:nvSpPr>
        <p:spPr/>
        <p:txBody>
          <a:bodyPr/>
          <a:lstStyle/>
          <a:p>
            <a:fld id="{C51EAA63-D034-42AE-91FA-B13B9518C7BE}" type="slidenum">
              <a:rPr lang="en-US" smtClean="0"/>
              <a:pPr/>
              <a:t>99</a:t>
            </a:fld>
            <a:endParaRPr lang="en-US" dirty="0"/>
          </a:p>
        </p:txBody>
      </p:sp>
      <p:pic>
        <p:nvPicPr>
          <p:cNvPr id="8" name="Picture 7">
            <a:extLst>
              <a:ext uri="{FF2B5EF4-FFF2-40B4-BE49-F238E27FC236}">
                <a16:creationId xmlns:a16="http://schemas.microsoft.com/office/drawing/2014/main" id="{9C8419CA-5FE6-4531-957D-2FCF385ED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69547"/>
            <a:ext cx="12188825" cy="678148"/>
          </a:xfrm>
          <a:prstGeom prst="rect">
            <a:avLst/>
          </a:prstGeom>
        </p:spPr>
      </p:pic>
    </p:spTree>
    <p:extLst>
      <p:ext uri="{BB962C8B-B14F-4D97-AF65-F5344CB8AC3E}">
        <p14:creationId xmlns:p14="http://schemas.microsoft.com/office/powerpoint/2010/main" val="14581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SWI" val="37"/>
  <p:tag name="CVB" val="37"/>
  <p:tag name="BSN" val="37"/>
  <p:tag name="SPT" val="FALSE"/>
  <p:tag name="SVT" val="FALSE"/>
  <p:tag name="NBP" val="1"/>
  <p:tag name="CII" val="37"/>
</p:tagLst>
</file>

<file path=ppt/tags/tag2.xml><?xml version="1.0" encoding="utf-8"?>
<p:tagLst xmlns:a="http://schemas.openxmlformats.org/drawingml/2006/main" xmlns:r="http://schemas.openxmlformats.org/officeDocument/2006/relationships" xmlns:p="http://schemas.openxmlformats.org/presentationml/2006/main">
  <p:tag name="SWI" val="8"/>
  <p:tag name="CVB" val="8"/>
  <p:tag name="SPT" val="FALSE"/>
  <p:tag name="NBP" val="1"/>
  <p:tag name="BSN" val="8"/>
  <p:tag name="LFXCI" val="0"/>
  <p:tag name="SVT" val="TRUE"/>
  <p:tag name="CII" val="8"/>
</p:tagLst>
</file>

<file path=ppt/tags/tag3.xml><?xml version="1.0" encoding="utf-8"?>
<p:tagLst xmlns:a="http://schemas.openxmlformats.org/drawingml/2006/main" xmlns:r="http://schemas.openxmlformats.org/officeDocument/2006/relationships" xmlns:p="http://schemas.openxmlformats.org/presentationml/2006/main">
  <p:tag name="SWI" val="9"/>
  <p:tag name="CVB" val="9"/>
  <p:tag name="SPT" val="FALSE"/>
  <p:tag name="NBP" val="1"/>
  <p:tag name="BSN" val="9"/>
  <p:tag name="LFXCI" val="0"/>
  <p:tag name="SVT" val="TRUE"/>
  <p:tag name="CII" val="9"/>
</p:tagLst>
</file>

<file path=ppt/tags/tag4.xml><?xml version="1.0" encoding="utf-8"?>
<p:tagLst xmlns:a="http://schemas.openxmlformats.org/drawingml/2006/main" xmlns:r="http://schemas.openxmlformats.org/officeDocument/2006/relationships" xmlns:p="http://schemas.openxmlformats.org/presentationml/2006/main">
  <p:tag name="SWI" val="7"/>
  <p:tag name="CVB" val="7"/>
  <p:tag name="SPT" val="FALSE"/>
  <p:tag name="NBP" val="1"/>
  <p:tag name="BSN" val="7"/>
  <p:tag name="LFXCI" val="0"/>
  <p:tag name="SVT" val="TRUE"/>
  <p:tag name="CII" val="7"/>
</p:tagLst>
</file>

<file path=ppt/tags/tag5.xml><?xml version="1.0" encoding="utf-8"?>
<p:tagLst xmlns:a="http://schemas.openxmlformats.org/drawingml/2006/main" xmlns:r="http://schemas.openxmlformats.org/officeDocument/2006/relationships" xmlns:p="http://schemas.openxmlformats.org/presentationml/2006/main">
  <p:tag name="SWI" val="22"/>
  <p:tag name="CVB" val="22"/>
  <p:tag name="SPT" val="FALSE"/>
  <p:tag name="NBP" val="1"/>
  <p:tag name="BSN" val="22"/>
  <p:tag name="LFXCI" val="0"/>
  <p:tag name="SVT" val="TRUE"/>
  <p:tag name="CII" val="22"/>
</p:tagLst>
</file>

<file path=ppt/tags/tag6.xml><?xml version="1.0" encoding="utf-8"?>
<p:tagLst xmlns:a="http://schemas.openxmlformats.org/drawingml/2006/main" xmlns:r="http://schemas.openxmlformats.org/officeDocument/2006/relationships" xmlns:p="http://schemas.openxmlformats.org/presentationml/2006/main">
  <p:tag name="SWI" val="9"/>
  <p:tag name="CVB" val="9"/>
  <p:tag name="SPT" val="FALSE"/>
  <p:tag name="NBP" val="1"/>
  <p:tag name="BSN" val="9"/>
  <p:tag name="LFXCI" val="0"/>
  <p:tag name="SVT" val="TRUE"/>
  <p:tag name="CII" val="9"/>
</p:tagLst>
</file>

<file path=ppt/tags/tag7.xml><?xml version="1.0" encoding="utf-8"?>
<p:tagLst xmlns:a="http://schemas.openxmlformats.org/drawingml/2006/main" xmlns:r="http://schemas.openxmlformats.org/officeDocument/2006/relationships" xmlns:p="http://schemas.openxmlformats.org/presentationml/2006/main">
  <p:tag name="SWI" val="15"/>
  <p:tag name="CVB" val="15"/>
  <p:tag name="SPT" val="FALSE"/>
  <p:tag name="NBP" val="1"/>
  <p:tag name="BSN" val="15"/>
  <p:tag name="LFXCI" val="0"/>
  <p:tag name="SVT" val="TRUE"/>
  <p:tag name="CII" val="15"/>
</p:tagLst>
</file>

<file path=ppt/tags/tag8.xml><?xml version="1.0" encoding="utf-8"?>
<p:tagLst xmlns:a="http://schemas.openxmlformats.org/drawingml/2006/main" xmlns:r="http://schemas.openxmlformats.org/officeDocument/2006/relationships" xmlns:p="http://schemas.openxmlformats.org/presentationml/2006/main">
  <p:tag name="SWI" val="15"/>
  <p:tag name="CVB" val="15"/>
  <p:tag name="SPT" val="FALSE"/>
  <p:tag name="NBP" val="1"/>
  <p:tag name="BSN" val="15"/>
  <p:tag name="LFXCI" val="0"/>
  <p:tag name="SVT" val="TRUE"/>
  <p:tag name="CII" val="15"/>
</p:tagLst>
</file>

<file path=ppt/tags/tag9.xml><?xml version="1.0" encoding="utf-8"?>
<p:tagLst xmlns:a="http://schemas.openxmlformats.org/drawingml/2006/main" xmlns:r="http://schemas.openxmlformats.org/officeDocument/2006/relationships" xmlns:p="http://schemas.openxmlformats.org/presentationml/2006/main">
  <p:tag name="SWI" val="12"/>
  <p:tag name="CVB" val="12"/>
  <p:tag name="SPT" val="FALSE"/>
  <p:tag name="NBP" val="1"/>
  <p:tag name="BSN" val="12"/>
  <p:tag name="LFXCI" val="0"/>
  <p:tag name="SVT" val="TRUE"/>
  <p:tag name="CII" val="12"/>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19609</TotalTime>
  <Words>11217</Words>
  <Application>Microsoft Office PowerPoint</Application>
  <PresentationFormat>Custom</PresentationFormat>
  <Paragraphs>1730</Paragraphs>
  <Slides>188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188</vt:i4>
      </vt:variant>
    </vt:vector>
  </HeadingPairs>
  <TitlesOfParts>
    <vt:vector size="194" baseType="lpstr">
      <vt:lpstr>Arial</vt:lpstr>
      <vt:lpstr>Calibri</vt:lpstr>
      <vt:lpstr>Courier New</vt:lpstr>
      <vt:lpstr>Times New Roman</vt:lpstr>
      <vt:lpstr>Verdana</vt:lpstr>
      <vt:lpstr>Oracle_16x9_2014_521</vt:lpstr>
      <vt:lpstr>PowerPoint Presentation</vt:lpstr>
      <vt:lpstr>Antra SEP Program</vt:lpstr>
      <vt:lpstr>What is CSS?</vt:lpstr>
      <vt:lpstr>CSS Benefits</vt:lpstr>
      <vt:lpstr>HTML Without CSS</vt:lpstr>
      <vt:lpstr>HTML &amp; CSS</vt:lpstr>
      <vt:lpstr>HTML         CSS</vt:lpstr>
      <vt:lpstr>Attaching a Style Sheet</vt:lpstr>
      <vt:lpstr>CSS Style Rule</vt:lpstr>
      <vt:lpstr>CSS Syntax</vt:lpstr>
      <vt:lpstr>CSS Selectors</vt:lpstr>
      <vt:lpstr>Type Selectors</vt:lpstr>
      <vt:lpstr>Universal Selectors</vt:lpstr>
      <vt:lpstr>Descendent Selectors</vt:lpstr>
      <vt:lpstr>Class Selectors</vt:lpstr>
      <vt:lpstr>Id Selectors</vt:lpstr>
      <vt:lpstr>Child Selectors</vt:lpstr>
      <vt:lpstr>Child Selectors</vt:lpstr>
      <vt:lpstr>Attribute Selectors</vt:lpstr>
      <vt:lpstr>Attribute Selectors</vt:lpstr>
      <vt:lpstr>Attribute Selector (code)</vt:lpstr>
      <vt:lpstr>Attribute Selector (Code)</vt:lpstr>
      <vt:lpstr>Attribute Selectors (Output)</vt:lpstr>
      <vt:lpstr>Grouping Selectors </vt:lpstr>
      <vt:lpstr>Grouping Selectors</vt:lpstr>
      <vt:lpstr>CSS Inclusion</vt:lpstr>
      <vt:lpstr>Embedded CSS - The &lt;style&gt; Element</vt:lpstr>
      <vt:lpstr>Embedded Style (output)</vt:lpstr>
      <vt:lpstr>Attributes associated with &lt;style&gt; elements are</vt:lpstr>
      <vt:lpstr>Inline CSS - The style Attribute</vt:lpstr>
      <vt:lpstr>Inline CSS - The style Attribute</vt:lpstr>
      <vt:lpstr>External CSS - The &lt;link&gt; Element</vt:lpstr>
      <vt:lpstr>External CSS - The &lt;link&gt; Element (Attribute)</vt:lpstr>
      <vt:lpstr>Imported CSS - @import Rule</vt:lpstr>
      <vt:lpstr>CSS Overriding Rules</vt:lpstr>
      <vt:lpstr>Comments in CSS</vt:lpstr>
      <vt:lpstr>Measurement Units</vt:lpstr>
      <vt:lpstr>Measurement Units</vt:lpstr>
      <vt:lpstr>Measurement Units</vt:lpstr>
      <vt:lpstr>Measurement Units</vt:lpstr>
      <vt:lpstr>CSS Colors</vt:lpstr>
      <vt:lpstr>CSS Colors</vt:lpstr>
      <vt:lpstr>CSS Background</vt:lpstr>
      <vt:lpstr>CSS Background</vt:lpstr>
      <vt:lpstr>Setting background-color</vt:lpstr>
      <vt:lpstr>Setting Background Image</vt:lpstr>
      <vt:lpstr>Background Image</vt:lpstr>
      <vt:lpstr>Background-repeat</vt:lpstr>
      <vt:lpstr>Image Positioning</vt:lpstr>
      <vt:lpstr>Background attachment</vt:lpstr>
      <vt:lpstr>Background (shorthand property)</vt:lpstr>
      <vt:lpstr>Font</vt:lpstr>
      <vt:lpstr>Setting Font Family</vt:lpstr>
      <vt:lpstr>Font Style</vt:lpstr>
      <vt:lpstr>Font variant</vt:lpstr>
      <vt:lpstr>Font Variant</vt:lpstr>
      <vt:lpstr>Font Weight</vt:lpstr>
      <vt:lpstr>Font Size</vt:lpstr>
      <vt:lpstr>Font Stretch</vt:lpstr>
      <vt:lpstr>Font (shorthand property)</vt:lpstr>
      <vt:lpstr>CSS - TEXT</vt:lpstr>
      <vt:lpstr>CSS - Text</vt:lpstr>
      <vt:lpstr>Setting Text Color</vt:lpstr>
      <vt:lpstr>Set Text Direction</vt:lpstr>
      <vt:lpstr>Space between Characters</vt:lpstr>
      <vt:lpstr>Set space between words</vt:lpstr>
      <vt:lpstr>Set Text Indent</vt:lpstr>
      <vt:lpstr>Set Text Alignment</vt:lpstr>
      <vt:lpstr>Decorating the Text</vt:lpstr>
      <vt:lpstr>Text Decoration</vt:lpstr>
      <vt:lpstr>Set Text Cases</vt:lpstr>
      <vt:lpstr>CSS - Links</vt:lpstr>
      <vt:lpstr>CSS - Links</vt:lpstr>
      <vt:lpstr>Links</vt:lpstr>
      <vt:lpstr>CSS – Tables</vt:lpstr>
      <vt:lpstr>CSS Tables</vt:lpstr>
      <vt:lpstr>Border-collapse</vt:lpstr>
      <vt:lpstr>Border-collapse</vt:lpstr>
      <vt:lpstr>Borders</vt:lpstr>
      <vt:lpstr>Border</vt:lpstr>
      <vt:lpstr>Border Color Property</vt:lpstr>
      <vt:lpstr>Border Style property</vt:lpstr>
      <vt:lpstr>Border-width property</vt:lpstr>
      <vt:lpstr>Box Model</vt:lpstr>
      <vt:lpstr>CSS Margins</vt:lpstr>
      <vt:lpstr>Margin</vt:lpstr>
      <vt:lpstr>Margin</vt:lpstr>
      <vt:lpstr>Margin</vt:lpstr>
      <vt:lpstr>Padding</vt:lpstr>
      <vt:lpstr>Padding</vt:lpstr>
      <vt:lpstr>Padding </vt:lpstr>
      <vt:lpstr>CSS - Overflow</vt:lpstr>
      <vt:lpstr>Overflow</vt:lpstr>
      <vt:lpstr>CSS - Visibility</vt:lpstr>
      <vt:lpstr>Visibility</vt:lpstr>
      <vt:lpstr>Visibility property</vt:lpstr>
      <vt:lpstr>CSS Positioning</vt:lpstr>
      <vt:lpstr>Relative Positioning</vt:lpstr>
      <vt:lpstr>Relative Positioning</vt:lpstr>
      <vt:lpstr>Absolute Positioning</vt:lpstr>
      <vt:lpstr>Absolute Positioning</vt:lpstr>
      <vt:lpstr>Fixed Positioning</vt:lpstr>
      <vt:lpstr>Fixed Position</vt:lpstr>
      <vt:lpstr>CSS - Layers</vt:lpstr>
      <vt:lpstr>CSS - Layers</vt:lpstr>
      <vt:lpstr>Pseudo Classes</vt:lpstr>
      <vt:lpstr>Pseudo Classes</vt:lpstr>
      <vt:lpstr>The :first-child pseudo-class</vt:lpstr>
      <vt:lpstr>The :first-child pseudo-class</vt:lpstr>
      <vt:lpstr>CSS - Pseudo Elements</vt:lpstr>
      <vt:lpstr>The :first-line pseudo-element</vt:lpstr>
      <vt:lpstr>The :first-letter pseudo-element</vt:lpstr>
      <vt:lpstr>The :before pseudo-element</vt:lpstr>
      <vt:lpstr>The :after pseudo-element</vt:lpstr>
      <vt:lpstr>CSS @rules</vt:lpstr>
      <vt:lpstr>CSS @rules</vt:lpstr>
      <vt:lpstr>@import rule</vt:lpstr>
      <vt:lpstr>Examples </vt:lpstr>
      <vt:lpstr>@charset rule</vt:lpstr>
      <vt:lpstr>!important</vt:lpstr>
      <vt:lpstr>Media Type</vt:lpstr>
      <vt:lpstr>@media rule</vt:lpstr>
      <vt:lpstr>Media rule</vt:lpstr>
      <vt:lpstr>Rounded Coners</vt:lpstr>
      <vt:lpstr>Rounded Coners</vt:lpstr>
      <vt:lpstr>Rounded Coners</vt:lpstr>
      <vt:lpstr>Border Image</vt:lpstr>
      <vt:lpstr>Border Image</vt:lpstr>
      <vt:lpstr>Border Image</vt:lpstr>
      <vt:lpstr>Multi Background</vt:lpstr>
      <vt:lpstr>Multi Background</vt:lpstr>
      <vt:lpstr>Size of Multi background</vt:lpstr>
      <vt:lpstr>Color</vt:lpstr>
      <vt:lpstr>Color</vt:lpstr>
      <vt:lpstr>Color</vt:lpstr>
      <vt:lpstr>Color</vt:lpstr>
      <vt:lpstr>Color</vt:lpstr>
      <vt:lpstr>Color</vt:lpstr>
      <vt:lpstr>Color</vt:lpstr>
      <vt:lpstr>Color</vt:lpstr>
      <vt:lpstr>Color</vt:lpstr>
      <vt:lpstr>Gradients</vt:lpstr>
      <vt:lpstr>Linear Gradients</vt:lpstr>
      <vt:lpstr>Linear Gradients (Top to Bottom)</vt:lpstr>
      <vt:lpstr>Linear Gradients (Left to Right)</vt:lpstr>
      <vt:lpstr>Linear Gradients (Diagonal)</vt:lpstr>
      <vt:lpstr>Linear Gradients (Multi color)</vt:lpstr>
      <vt:lpstr>Radial Gradients</vt:lpstr>
      <vt:lpstr>Repeat Radial Gradients</vt:lpstr>
      <vt:lpstr>Shadow</vt:lpstr>
      <vt:lpstr>Text Shadow</vt:lpstr>
      <vt:lpstr>Box Shadow</vt:lpstr>
      <vt:lpstr>Text</vt:lpstr>
      <vt:lpstr>Text</vt:lpstr>
      <vt:lpstr>Text-Overflow</vt:lpstr>
      <vt:lpstr>Text-Overflow</vt:lpstr>
      <vt:lpstr>Word-Breaking</vt:lpstr>
      <vt:lpstr>Word Breaking</vt:lpstr>
      <vt:lpstr>Word Wrapping</vt:lpstr>
      <vt:lpstr>Web Fonts</vt:lpstr>
      <vt:lpstr>Web Fonts</vt:lpstr>
      <vt:lpstr>Web Fonts</vt:lpstr>
      <vt:lpstr>2D-Transforms</vt:lpstr>
      <vt:lpstr>2D-Transforms</vt:lpstr>
      <vt:lpstr>2D-Transforms (Rotate -20 degrees)</vt:lpstr>
      <vt:lpstr>2D-Transformers (Skew X axis)</vt:lpstr>
      <vt:lpstr>2D-Transforms (Skew Y axis)</vt:lpstr>
      <vt:lpstr>2D-Transformers (Matrix Transforms)</vt:lpstr>
      <vt:lpstr>2D-Transforms (Matrix transforms with another direction)</vt:lpstr>
      <vt:lpstr>3D-Transforms</vt:lpstr>
      <vt:lpstr>3D-Transforms(X-axis)</vt:lpstr>
      <vt:lpstr>3D-Transforms(Y-axis) </vt:lpstr>
      <vt:lpstr>3D-Transforms(Z-axis)</vt:lpstr>
      <vt:lpstr>Animation</vt:lpstr>
      <vt:lpstr>The @keyframe Rule</vt:lpstr>
      <vt:lpstr>Multi Columns</vt:lpstr>
      <vt:lpstr>Multi Columns</vt:lpstr>
      <vt:lpstr>Multi Columns</vt:lpstr>
      <vt:lpstr>User Interface</vt:lpstr>
      <vt:lpstr>User Interface</vt:lpstr>
      <vt:lpstr>User Interface</vt:lpstr>
      <vt:lpstr>User Interface</vt:lpstr>
      <vt:lpstr>User Interface</vt:lpstr>
      <vt:lpstr>User Interface</vt:lpstr>
      <vt:lpstr>User Interface</vt:lpstr>
      <vt:lpstr>Box-Sizing</vt:lpstr>
      <vt:lpstr>Box-Sizing</vt:lpstr>
      <vt:lpstr>User Interface</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Madhusudan Sharma</cp:lastModifiedBy>
  <cp:revision>1203</cp:revision>
  <dcterms:created xsi:type="dcterms:W3CDTF">2014-05-22T00:02:59Z</dcterms:created>
  <dcterms:modified xsi:type="dcterms:W3CDTF">2017-08-08T13:52:38Z</dcterms:modified>
</cp:coreProperties>
</file>