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682" r:id="rId2"/>
    <p:sldId id="752" r:id="rId3"/>
    <p:sldId id="769" r:id="rId4"/>
    <p:sldId id="753" r:id="rId5"/>
    <p:sldId id="754" r:id="rId6"/>
    <p:sldId id="755" r:id="rId7"/>
    <p:sldId id="768" r:id="rId8"/>
    <p:sldId id="756" r:id="rId9"/>
    <p:sldId id="757" r:id="rId10"/>
    <p:sldId id="758" r:id="rId11"/>
    <p:sldId id="759" r:id="rId12"/>
    <p:sldId id="760" r:id="rId13"/>
    <p:sldId id="761" r:id="rId14"/>
    <p:sldId id="762" r:id="rId15"/>
    <p:sldId id="763" r:id="rId16"/>
    <p:sldId id="764" r:id="rId17"/>
    <p:sldId id="765" r:id="rId18"/>
    <p:sldId id="766" r:id="rId19"/>
  </p:sldIdLst>
  <p:sldSz cx="12188825" cy="6858000"/>
  <p:notesSz cx="6858000" cy="9144000"/>
  <p:custDataLst>
    <p:tags r:id="rId22"/>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63" d="100"/>
          <a:sy n="63" d="100"/>
        </p:scale>
        <p:origin x="948" y="6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8/16/2017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dirty="0"/>
          </a:p>
        </p:txBody>
      </p:sp>
    </p:spTree>
    <p:extLst>
      <p:ext uri="{BB962C8B-B14F-4D97-AF65-F5344CB8AC3E}">
        <p14:creationId xmlns:p14="http://schemas.microsoft.com/office/powerpoint/2010/main" val="67609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983F1B-9C37-4CAF-933A-7F1D66AAF812}" type="slidenum">
              <a:rPr lang="en-US" smtClean="0"/>
              <a:t>15</a:t>
            </a:fld>
            <a:endParaRPr lang="en-US"/>
          </a:p>
        </p:txBody>
      </p:sp>
    </p:spTree>
    <p:extLst>
      <p:ext uri="{BB962C8B-B14F-4D97-AF65-F5344CB8AC3E}">
        <p14:creationId xmlns:p14="http://schemas.microsoft.com/office/powerpoint/2010/main" val="2688092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8/16/2017</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8/16/2017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8/16/2017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8/16/2017</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8/16/2017</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2B9F-AE16-4E02-8C91-3007FE97E863}"/>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FE9BD256-A74B-44C5-B301-DA7DF7CCCAC0}"/>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0D95A-A339-44C0-85C8-D44C05D7B584}"/>
              </a:ext>
            </a:extLst>
          </p:cNvPr>
          <p:cNvSpPr>
            <a:spLocks noGrp="1"/>
          </p:cNvSpPr>
          <p:nvPr>
            <p:ph type="dt" sz="half" idx="10"/>
          </p:nvPr>
        </p:nvSpPr>
        <p:spPr/>
        <p:txBody>
          <a:bodyPr/>
          <a:lstStyle/>
          <a:p>
            <a:fld id="{02491BBD-C40C-4259-908E-07705DA0322A}" type="datetime1">
              <a:rPr lang="en-US" smtClean="0"/>
              <a:t>8/16/2017</a:t>
            </a:fld>
            <a:endParaRPr lang="en-US" dirty="0"/>
          </a:p>
        </p:txBody>
      </p:sp>
      <p:sp>
        <p:nvSpPr>
          <p:cNvPr id="5" name="Footer Placeholder 4">
            <a:extLst>
              <a:ext uri="{FF2B5EF4-FFF2-40B4-BE49-F238E27FC236}">
                <a16:creationId xmlns:a16="http://schemas.microsoft.com/office/drawing/2014/main" id="{8EE3E570-2C02-4E3C-AEAD-9A938A208387}"/>
              </a:ext>
            </a:extLst>
          </p:cNvPr>
          <p:cNvSpPr>
            <a:spLocks noGrp="1"/>
          </p:cNvSpPr>
          <p:nvPr>
            <p:ph type="ftr" sz="quarter" idx="11"/>
          </p:nvPr>
        </p:nvSpPr>
        <p:spPr/>
        <p:txBody>
          <a:bodyPr/>
          <a:lstStyle/>
          <a:p>
            <a:r>
              <a:rPr lang="sv-SE"/>
              <a:t>Gurjot Singh                                                                                                       Revti Raman Singh</a:t>
            </a:r>
            <a:endParaRPr lang="en-US" dirty="0"/>
          </a:p>
        </p:txBody>
      </p:sp>
      <p:sp>
        <p:nvSpPr>
          <p:cNvPr id="6" name="Slide Number Placeholder 5">
            <a:extLst>
              <a:ext uri="{FF2B5EF4-FFF2-40B4-BE49-F238E27FC236}">
                <a16:creationId xmlns:a16="http://schemas.microsoft.com/office/drawing/2014/main" id="{58A77475-7C98-4405-9A2D-3E686C3F0BD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03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8/16/2017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8/16/2017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8/16/2017</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8/16/2017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8/16/2017</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8/16/2017</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yahoo.com/"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001" y="407514"/>
            <a:ext cx="11125199" cy="889000"/>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How http works? (cont.)</a:t>
            </a:r>
            <a:endParaRPr lang="en-US" dirty="0"/>
          </a:p>
        </p:txBody>
      </p:sp>
      <p:pic>
        <p:nvPicPr>
          <p:cNvPr id="5" name="Content Placeholder 4"/>
          <p:cNvPicPr>
            <a:picLocks noGrp="1" noChangeAspect="1"/>
          </p:cNvPicPr>
          <p:nvPr>
            <p:ph idx="1"/>
          </p:nvPr>
        </p:nvPicPr>
        <p:blipFill>
          <a:blip r:embed="rId2"/>
          <a:stretch>
            <a:fillRect/>
          </a:stretch>
        </p:blipFill>
        <p:spPr>
          <a:xfrm>
            <a:off x="1708878" y="1872822"/>
            <a:ext cx="8149319" cy="300305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43594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061" y="390771"/>
            <a:ext cx="11125199" cy="889000"/>
          </a:xfrm>
        </p:spPr>
        <p:txBody>
          <a:bodyPr/>
          <a:lstStyle/>
          <a:p>
            <a:r>
              <a:rPr lang="en-US" dirty="0">
                <a:latin typeface="Times New Roman" panose="02020603050405020304" pitchFamily="18" charset="0"/>
                <a:cs typeface="Times New Roman" panose="02020603050405020304" pitchFamily="18" charset="0"/>
              </a:rPr>
              <a:t>	</a:t>
            </a:r>
            <a:r>
              <a:rPr lang="en-US" dirty="0">
                <a:latin typeface="+mn-lt"/>
                <a:cs typeface="Times New Roman" panose="02020603050405020304" pitchFamily="18" charset="0"/>
              </a:rPr>
              <a:t>	How http works? (cont.)</a:t>
            </a:r>
            <a:endParaRPr lang="en-US" dirty="0">
              <a:latin typeface="+mn-lt"/>
            </a:endParaRP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193" y="1683305"/>
            <a:ext cx="8081220" cy="3380907"/>
          </a:xfrm>
        </p:spPr>
      </p:pic>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20619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022" y="451372"/>
            <a:ext cx="11125199" cy="889000"/>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How http works? (cont.)</a:t>
            </a: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672" y="1718450"/>
            <a:ext cx="7995140" cy="3262165"/>
          </a:xfrm>
        </p:spPr>
      </p:pic>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4811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41" y="447656"/>
            <a:ext cx="11125199" cy="889000"/>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How http works? (cont.)</a:t>
            </a: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841" y="1772310"/>
            <a:ext cx="7957071" cy="3489264"/>
          </a:xfrm>
        </p:spPr>
      </p:pic>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66008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13" y="554636"/>
            <a:ext cx="11266080" cy="711441"/>
          </a:xfrm>
        </p:spPr>
        <p:txBody>
          <a:bodyPr/>
          <a:lstStyle/>
          <a:p>
            <a:r>
              <a:rPr lang="en-US" dirty="0">
                <a:cs typeface="Times New Roman" panose="02020603050405020304" pitchFamily="18" charset="0"/>
              </a:rPr>
              <a:t>Persistent and Non-persistent Connections</a:t>
            </a:r>
          </a:p>
        </p:txBody>
      </p:sp>
      <p:sp>
        <p:nvSpPr>
          <p:cNvPr id="3" name="Content Placeholder 2"/>
          <p:cNvSpPr>
            <a:spLocks noGrp="1"/>
          </p:cNvSpPr>
          <p:nvPr>
            <p:ph idx="1"/>
          </p:nvPr>
        </p:nvSpPr>
        <p:spPr>
          <a:xfrm>
            <a:off x="704285" y="1761923"/>
            <a:ext cx="9938731" cy="1565893"/>
          </a:xfrm>
        </p:spPr>
        <p:txBody>
          <a:bodyPr/>
          <a:lstStyle/>
          <a:p>
            <a:r>
              <a:rPr lang="en-US" sz="2000" dirty="0"/>
              <a:t>In non-persistent connection each request/response pair are sent over a separate</a:t>
            </a:r>
            <a:r>
              <a:rPr lang="en-US" sz="2000" i="1" dirty="0"/>
              <a:t> </a:t>
            </a:r>
            <a:r>
              <a:rPr lang="en-US" sz="2000" dirty="0"/>
              <a:t>TCP connection. </a:t>
            </a:r>
          </a:p>
          <a:p>
            <a:r>
              <a:rPr lang="en-US" sz="2000" dirty="0"/>
              <a:t>In persistent connections all of the requests and their corresponding responses are sent over the same</a:t>
            </a:r>
            <a:r>
              <a:rPr lang="en-US" sz="2000" i="1" dirty="0"/>
              <a:t> </a:t>
            </a:r>
            <a:r>
              <a:rPr lang="en-US" sz="2000" dirty="0"/>
              <a:t>TCP connection.</a:t>
            </a:r>
          </a:p>
        </p:txBody>
      </p:sp>
      <p:sp>
        <p:nvSpPr>
          <p:cNvPr id="7" name="Slide Number Placeholder 6"/>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8953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02" y="599607"/>
            <a:ext cx="6577463" cy="671039"/>
          </a:xfrm>
        </p:spPr>
        <p:txBody>
          <a:bodyPr/>
          <a:lstStyle/>
          <a:p>
            <a:r>
              <a:rPr lang="en-US" dirty="0"/>
              <a:t>		    </a:t>
            </a:r>
            <a:r>
              <a:rPr lang="en-US" dirty="0">
                <a:cs typeface="Times New Roman" panose="02020603050405020304" pitchFamily="18" charset="0"/>
              </a:rPr>
              <a:t>HTTP Request Message</a:t>
            </a:r>
          </a:p>
        </p:txBody>
      </p:sp>
      <p:sp>
        <p:nvSpPr>
          <p:cNvPr id="3" name="Content Placeholder 2"/>
          <p:cNvSpPr>
            <a:spLocks noGrp="1"/>
          </p:cNvSpPr>
          <p:nvPr>
            <p:ph idx="1"/>
          </p:nvPr>
        </p:nvSpPr>
        <p:spPr>
          <a:xfrm>
            <a:off x="316654" y="1554224"/>
            <a:ext cx="7177397" cy="2777934"/>
          </a:xfrm>
        </p:spPr>
        <p:txBody>
          <a:bodyPr>
            <a:normAutofit/>
          </a:bodyPr>
          <a:lstStyle/>
          <a:p>
            <a:pPr algn="just"/>
            <a:r>
              <a:rPr lang="en-US" sz="2000" dirty="0"/>
              <a:t>The first line of an HTTP request message is called the </a:t>
            </a:r>
            <a:r>
              <a:rPr lang="en-US" sz="2000" b="1" u="sng" dirty="0"/>
              <a:t>request line</a:t>
            </a:r>
            <a:r>
              <a:rPr lang="en-US" sz="2000" dirty="0"/>
              <a:t>; the subsequent lines are called the </a:t>
            </a:r>
            <a:r>
              <a:rPr lang="en-US" sz="2000" b="1" u="sng" dirty="0"/>
              <a:t>header lines</a:t>
            </a:r>
            <a:r>
              <a:rPr lang="en-US" sz="2000" dirty="0"/>
              <a:t>. The request line has three fields: the method field, the URL field, and the HTTP version field. The method field can take on several different values, including GET, POST, HEAD, PUT, and DELETE etc. The great majority of HTTP request messages use the GET method. The GET method is used when the browser requests an object, with the requested object identified in the URL field.</a:t>
            </a:r>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pic>
        <p:nvPicPr>
          <p:cNvPr id="8" name="Picture 7"/>
          <p:cNvPicPr>
            <a:picLocks noChangeAspect="1"/>
          </p:cNvPicPr>
          <p:nvPr/>
        </p:nvPicPr>
        <p:blipFill>
          <a:blip r:embed="rId3"/>
          <a:stretch>
            <a:fillRect/>
          </a:stretch>
        </p:blipFill>
        <p:spPr>
          <a:xfrm>
            <a:off x="7494052" y="1554223"/>
            <a:ext cx="4454930" cy="3467942"/>
          </a:xfrm>
          <a:prstGeom prst="rect">
            <a:avLst/>
          </a:prstGeom>
        </p:spPr>
      </p:pic>
    </p:spTree>
    <p:extLst>
      <p:ext uri="{BB962C8B-B14F-4D97-AF65-F5344CB8AC3E}">
        <p14:creationId xmlns:p14="http://schemas.microsoft.com/office/powerpoint/2010/main" val="123581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643" y="661453"/>
            <a:ext cx="9903418" cy="639591"/>
          </a:xfrm>
        </p:spPr>
        <p:txBody>
          <a:bodyPr/>
          <a:lstStyle/>
          <a:p>
            <a:r>
              <a:rPr lang="en-US" dirty="0"/>
              <a:t>			</a:t>
            </a:r>
            <a:r>
              <a:rPr lang="en-US" dirty="0">
                <a:cs typeface="Times New Roman" panose="02020603050405020304" pitchFamily="18" charset="0"/>
              </a:rPr>
              <a:t>Request methods</a:t>
            </a:r>
          </a:p>
        </p:txBody>
      </p:sp>
      <p:sp>
        <p:nvSpPr>
          <p:cNvPr id="3" name="Content Placeholder 2"/>
          <p:cNvSpPr>
            <a:spLocks noGrp="1"/>
          </p:cNvSpPr>
          <p:nvPr>
            <p:ph idx="1"/>
          </p:nvPr>
        </p:nvSpPr>
        <p:spPr>
          <a:xfrm>
            <a:off x="769541" y="1523869"/>
            <a:ext cx="8209568" cy="3257993"/>
          </a:xfrm>
        </p:spPr>
        <p:txBody>
          <a:bodyPr>
            <a:normAutofit lnSpcReduction="10000"/>
          </a:bodyPr>
          <a:lstStyle/>
          <a:p>
            <a:r>
              <a:rPr lang="en-US" sz="2000" dirty="0"/>
              <a:t>GET: 		Retrieve Document identified in URL</a:t>
            </a:r>
          </a:p>
          <a:p>
            <a:r>
              <a:rPr lang="en-US" sz="2000" dirty="0"/>
              <a:t>HEAD: 	Retrieve meta information about document identified in URL</a:t>
            </a:r>
          </a:p>
          <a:p>
            <a:r>
              <a:rPr lang="en-US" sz="2000" dirty="0"/>
              <a:t>DELETE: 	Delete specified URL</a:t>
            </a:r>
          </a:p>
          <a:p>
            <a:r>
              <a:rPr lang="en-US" sz="2000" dirty="0"/>
              <a:t>OPTIONS: 	Request information about available options</a:t>
            </a:r>
          </a:p>
          <a:p>
            <a:r>
              <a:rPr lang="en-US" sz="2000" dirty="0"/>
              <a:t>PUT: 		Store document under specified URL</a:t>
            </a:r>
          </a:p>
          <a:p>
            <a:r>
              <a:rPr lang="en-US" sz="2000" dirty="0"/>
              <a:t>POST: 	                Give information to server</a:t>
            </a:r>
          </a:p>
          <a:p>
            <a:r>
              <a:rPr lang="en-US" sz="2000" dirty="0"/>
              <a:t>TRACE:	Loopback request message</a:t>
            </a:r>
          </a:p>
          <a:p>
            <a:r>
              <a:rPr lang="en-US" sz="2000" dirty="0"/>
              <a:t>CONNECT:	For use by Proxies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6644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203" y="749509"/>
            <a:ext cx="9903418" cy="597105"/>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HTTP Response messages</a:t>
            </a:r>
          </a:p>
        </p:txBody>
      </p:sp>
      <p:sp>
        <p:nvSpPr>
          <p:cNvPr id="3" name="Content Placeholder 2"/>
          <p:cNvSpPr>
            <a:spLocks noGrp="1"/>
          </p:cNvSpPr>
          <p:nvPr>
            <p:ph idx="1"/>
          </p:nvPr>
        </p:nvSpPr>
        <p:spPr>
          <a:xfrm>
            <a:off x="638951" y="1593549"/>
            <a:ext cx="10924088" cy="924799"/>
          </a:xfrm>
        </p:spPr>
        <p:txBody>
          <a:bodyPr>
            <a:normAutofit/>
          </a:bodyPr>
          <a:lstStyle/>
          <a:p>
            <a:pPr algn="just"/>
            <a:r>
              <a:rPr lang="en-US" sz="2000" dirty="0"/>
              <a:t>It has three sections: an initial </a:t>
            </a:r>
            <a:r>
              <a:rPr lang="en-US" sz="2000" b="1" u="sng" dirty="0"/>
              <a:t>status line</a:t>
            </a:r>
            <a:r>
              <a:rPr lang="en-US" sz="2000" dirty="0"/>
              <a:t>,  </a:t>
            </a:r>
            <a:r>
              <a:rPr lang="en-US" sz="2000" b="1" u="sng" dirty="0"/>
              <a:t>header lines</a:t>
            </a:r>
            <a:r>
              <a:rPr lang="en-US" sz="2000" dirty="0"/>
              <a:t>, and then the </a:t>
            </a:r>
            <a:r>
              <a:rPr lang="en-US" sz="2000" b="1" u="sng" dirty="0"/>
              <a:t>entity body</a:t>
            </a:r>
            <a:r>
              <a:rPr lang="en-US" sz="2000" dirty="0"/>
              <a:t>. The entity body contains the requested object itself. The status line has three fields: the protocol version field, a status code, and a corresponding status message.</a:t>
            </a: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stretch>
            <a:fillRect/>
          </a:stretch>
        </p:blipFill>
        <p:spPr>
          <a:xfrm>
            <a:off x="3314687" y="2518348"/>
            <a:ext cx="4860575" cy="3442078"/>
          </a:xfrm>
          <a:prstGeom prst="rect">
            <a:avLst/>
          </a:prstGeom>
        </p:spPr>
      </p:pic>
    </p:spTree>
    <p:extLst>
      <p:ext uri="{BB962C8B-B14F-4D97-AF65-F5344CB8AC3E}">
        <p14:creationId xmlns:p14="http://schemas.microsoft.com/office/powerpoint/2010/main" val="135050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655" y="554136"/>
            <a:ext cx="9903418" cy="648843"/>
          </a:xfrm>
        </p:spPr>
        <p:txBody>
          <a:bodyPr/>
          <a:lstStyle/>
          <a:p>
            <a:r>
              <a:rPr lang="en-US" dirty="0">
                <a:cs typeface="Times New Roman" panose="02020603050405020304" pitchFamily="18" charset="0"/>
              </a:rPr>
              <a:t>Some common status codes and associated phrases</a:t>
            </a:r>
          </a:p>
        </p:txBody>
      </p:sp>
      <p:sp>
        <p:nvSpPr>
          <p:cNvPr id="3" name="Content Placeholder 2"/>
          <p:cNvSpPr>
            <a:spLocks noGrp="1"/>
          </p:cNvSpPr>
          <p:nvPr>
            <p:ph idx="1"/>
          </p:nvPr>
        </p:nvSpPr>
        <p:spPr>
          <a:xfrm>
            <a:off x="483300" y="1449482"/>
            <a:ext cx="6058554" cy="4861377"/>
          </a:xfrm>
        </p:spPr>
        <p:txBody>
          <a:bodyPr>
            <a:normAutofit/>
          </a:bodyPr>
          <a:lstStyle/>
          <a:p>
            <a:r>
              <a:rPr lang="en-US" sz="2000" dirty="0"/>
              <a:t>Some common status codes and associated phrases include:</a:t>
            </a:r>
          </a:p>
          <a:p>
            <a:pPr lvl="1"/>
            <a:r>
              <a:rPr lang="en-US" sz="2000" dirty="0"/>
              <a:t>200 OK: Request succeeded and the information is returned in the response.</a:t>
            </a:r>
          </a:p>
          <a:p>
            <a:pPr lvl="1"/>
            <a:r>
              <a:rPr lang="en-US" sz="2000" dirty="0"/>
              <a:t>301 Moved Permanently: Requested object has been permanently moved; the new URL is specified in Location: header of the response message. The client software will automatically retrieve the new URL.</a:t>
            </a:r>
          </a:p>
          <a:p>
            <a:pPr lvl="1"/>
            <a:r>
              <a:rPr lang="en-US" sz="2000" dirty="0"/>
              <a:t>400 Bad Request: This is a generic error code indicating that the request could not be understood by the server.</a:t>
            </a:r>
          </a:p>
          <a:p>
            <a:pPr lvl="1"/>
            <a:r>
              <a:rPr lang="en-US" sz="2000" dirty="0"/>
              <a:t>404 Not Found: The requested document does not exist on this server.</a:t>
            </a:r>
          </a:p>
          <a:p>
            <a:pPr lvl="1"/>
            <a:r>
              <a:rPr lang="en-US" sz="2000" dirty="0"/>
              <a:t> 505 HTTP Version Not Supported: The requested HTTP protocol version is not supported by the server.</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pic>
        <p:nvPicPr>
          <p:cNvPr id="5" name="Picture 4"/>
          <p:cNvPicPr>
            <a:picLocks noChangeAspect="1"/>
          </p:cNvPicPr>
          <p:nvPr/>
        </p:nvPicPr>
        <p:blipFill>
          <a:blip r:embed="rId2"/>
          <a:stretch>
            <a:fillRect/>
          </a:stretch>
        </p:blipFill>
        <p:spPr>
          <a:xfrm>
            <a:off x="6766707" y="1722572"/>
            <a:ext cx="5113749" cy="3659578"/>
          </a:xfrm>
          <a:prstGeom prst="rect">
            <a:avLst/>
          </a:prstGeom>
        </p:spPr>
      </p:pic>
    </p:spTree>
    <p:extLst>
      <p:ext uri="{BB962C8B-B14F-4D97-AF65-F5344CB8AC3E}">
        <p14:creationId xmlns:p14="http://schemas.microsoft.com/office/powerpoint/2010/main" val="9925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HyperText Transfer Protocol</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1C1A0C11-8B72-4BD6-B2F3-166734EDFFD3}" type="slidenum">
              <a:rPr lang="en-US" sz="1000">
                <a:solidFill>
                  <a:srgbClr val="FFFFFF"/>
                </a:solidFill>
              </a:rPr>
              <a:pPr eaLnBrk="1" hangingPunct="1"/>
              <a:t>3</a:t>
            </a:fld>
            <a:endParaRPr lang="en-US" sz="1000">
              <a:solidFill>
                <a:srgbClr val="FFFFFF"/>
              </a:solidFill>
            </a:endParaRPr>
          </a:p>
        </p:txBody>
      </p:sp>
      <p:sp>
        <p:nvSpPr>
          <p:cNvPr id="7171" name="Rectangle 2"/>
          <p:cNvSpPr>
            <a:spLocks noGrp="1" noChangeArrowheads="1"/>
          </p:cNvSpPr>
          <p:nvPr>
            <p:ph type="title"/>
          </p:nvPr>
        </p:nvSpPr>
        <p:spPr/>
        <p:txBody>
          <a:bodyPr/>
          <a:lstStyle/>
          <a:p>
            <a:pPr eaLnBrk="1" hangingPunct="1"/>
            <a:r>
              <a:rPr lang="en-US"/>
              <a:t>What is World Wide Web?</a:t>
            </a:r>
          </a:p>
        </p:txBody>
      </p:sp>
      <p:sp>
        <p:nvSpPr>
          <p:cNvPr id="7172" name="Rectangle 3"/>
          <p:cNvSpPr>
            <a:spLocks noGrp="1" noChangeArrowheads="1"/>
          </p:cNvSpPr>
          <p:nvPr>
            <p:ph type="body" idx="1"/>
          </p:nvPr>
        </p:nvSpPr>
        <p:spPr/>
        <p:txBody>
          <a:bodyPr/>
          <a:lstStyle/>
          <a:p>
            <a:pPr eaLnBrk="1" hangingPunct="1"/>
            <a:r>
              <a:rPr lang="en-US"/>
              <a:t>The </a:t>
            </a:r>
            <a:r>
              <a:rPr lang="en-US" i="1"/>
              <a:t>World Wide Web (Web)</a:t>
            </a:r>
            <a:r>
              <a:rPr lang="en-US"/>
              <a:t> is a network of information resources. The Web relies on three mechanisms to make these resources readily available to the widest possible audience:</a:t>
            </a:r>
          </a:p>
          <a:p>
            <a:pPr lvl="1" eaLnBrk="1" hangingPunct="1"/>
            <a:r>
              <a:rPr lang="en-US"/>
              <a:t>A uniform naming scheme for locating resources on the Web (e.g., URIs). </a:t>
            </a:r>
          </a:p>
          <a:p>
            <a:pPr lvl="1" eaLnBrk="1" hangingPunct="1"/>
            <a:r>
              <a:rPr lang="en-US"/>
              <a:t>Protocols, for access to named resources over the Web (e.g., HTTP). </a:t>
            </a:r>
          </a:p>
          <a:p>
            <a:pPr lvl="1" eaLnBrk="1" hangingPunct="1"/>
            <a:r>
              <a:rPr lang="en-US"/>
              <a:t>Hypertext, for easy navigation among resources (e.g., HTML). </a:t>
            </a:r>
          </a:p>
          <a:p>
            <a:pPr eaLnBrk="1" hangingPunct="1"/>
            <a:endParaRPr lang="en-US"/>
          </a:p>
        </p:txBody>
      </p:sp>
      <p:sp>
        <p:nvSpPr>
          <p:cNvPr id="7173"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18114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45" y="1915923"/>
            <a:ext cx="12070080" cy="2386978"/>
          </a:xfrm>
        </p:spPr>
        <p:txBody>
          <a:bodyPr>
            <a:normAutofit/>
          </a:bodyPr>
          <a:lstStyle/>
          <a:p>
            <a:r>
              <a:rPr lang="en-US" sz="8000" dirty="0">
                <a:cs typeface="Times New Roman" panose="02020603050405020304" pitchFamily="18" charset="0"/>
              </a:rPr>
              <a:t>HyperText Transfer  Protocol        (HTTP)</a:t>
            </a:r>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21842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4518" y="743058"/>
            <a:ext cx="6580682" cy="621048"/>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What is a protocol and http?</a:t>
            </a:r>
          </a:p>
        </p:txBody>
      </p:sp>
      <p:sp>
        <p:nvSpPr>
          <p:cNvPr id="3" name="Content Placeholder 2"/>
          <p:cNvSpPr>
            <a:spLocks noGrp="1"/>
          </p:cNvSpPr>
          <p:nvPr>
            <p:ph idx="1"/>
          </p:nvPr>
        </p:nvSpPr>
        <p:spPr>
          <a:xfrm>
            <a:off x="725994" y="1658707"/>
            <a:ext cx="6497766" cy="2793372"/>
          </a:xfrm>
        </p:spPr>
        <p:txBody>
          <a:bodyPr>
            <a:normAutofit/>
          </a:bodyPr>
          <a:lstStyle/>
          <a:p>
            <a:r>
              <a:rPr lang="en-US" sz="2000" dirty="0"/>
              <a:t>Protocol:  A Protocol is a standard procedure for defining and regulating communication. For example TCP, UDP, HTTP etc.</a:t>
            </a:r>
          </a:p>
          <a:p>
            <a:r>
              <a:rPr lang="en-US" sz="2000" dirty="0"/>
              <a:t>HTTP is the foundation of data communication for the World Wide Web.</a:t>
            </a:r>
          </a:p>
          <a:p>
            <a:r>
              <a:rPr lang="en-US" sz="2000" dirty="0"/>
              <a:t>The HTTP is the Web’s application-layer protocol for transferring various forms of data between server and client like plaintext, hypertext, image, videos and sounds.</a:t>
            </a:r>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
        <p:nvSpPr>
          <p:cNvPr id="7" name="Rectangle 6">
            <a:extLst>
              <a:ext uri="{FF2B5EF4-FFF2-40B4-BE49-F238E27FC236}">
                <a16:creationId xmlns:a16="http://schemas.microsoft.com/office/drawing/2014/main" id="{AEA37821-F79E-48A9-807E-91AE6C455470}"/>
              </a:ext>
            </a:extLst>
          </p:cNvPr>
          <p:cNvSpPr/>
          <p:nvPr/>
        </p:nvSpPr>
        <p:spPr>
          <a:xfrm>
            <a:off x="7543800" y="4109536"/>
            <a:ext cx="4419600" cy="401504"/>
          </a:xfrm>
          <a:prstGeom prst="rect">
            <a:avLst/>
          </a:prstGeom>
          <a:solidFill>
            <a:srgbClr val="E5E5E5"/>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Physical</a:t>
            </a:r>
          </a:p>
        </p:txBody>
      </p:sp>
      <p:sp>
        <p:nvSpPr>
          <p:cNvPr id="8" name="Rectangle 7">
            <a:extLst>
              <a:ext uri="{FF2B5EF4-FFF2-40B4-BE49-F238E27FC236}">
                <a16:creationId xmlns:a16="http://schemas.microsoft.com/office/drawing/2014/main" id="{C1598651-CD79-43F6-9581-F4B6736CAF5E}"/>
              </a:ext>
            </a:extLst>
          </p:cNvPr>
          <p:cNvSpPr/>
          <p:nvPr/>
        </p:nvSpPr>
        <p:spPr>
          <a:xfrm>
            <a:off x="7543800" y="3708032"/>
            <a:ext cx="4419600" cy="401504"/>
          </a:xfrm>
          <a:prstGeom prst="rect">
            <a:avLst/>
          </a:prstGeom>
          <a:solidFill>
            <a:srgbClr val="E5E5E5"/>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Datalink</a:t>
            </a:r>
          </a:p>
        </p:txBody>
      </p:sp>
      <p:sp>
        <p:nvSpPr>
          <p:cNvPr id="9" name="Rectangle 8">
            <a:extLst>
              <a:ext uri="{FF2B5EF4-FFF2-40B4-BE49-F238E27FC236}">
                <a16:creationId xmlns:a16="http://schemas.microsoft.com/office/drawing/2014/main" id="{6E89C8AA-889C-4028-AE19-EB50719F36BD}"/>
              </a:ext>
            </a:extLst>
          </p:cNvPr>
          <p:cNvSpPr/>
          <p:nvPr/>
        </p:nvSpPr>
        <p:spPr>
          <a:xfrm>
            <a:off x="7543800" y="3296471"/>
            <a:ext cx="4419600" cy="401504"/>
          </a:xfrm>
          <a:prstGeom prst="rect">
            <a:avLst/>
          </a:prstGeom>
          <a:solidFill>
            <a:srgbClr val="E5E5E5"/>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Network</a:t>
            </a:r>
          </a:p>
        </p:txBody>
      </p:sp>
      <p:sp>
        <p:nvSpPr>
          <p:cNvPr id="10" name="Rectangle 9">
            <a:extLst>
              <a:ext uri="{FF2B5EF4-FFF2-40B4-BE49-F238E27FC236}">
                <a16:creationId xmlns:a16="http://schemas.microsoft.com/office/drawing/2014/main" id="{6BA2DFB9-C691-4EB1-B95A-05527DF69DF5}"/>
              </a:ext>
            </a:extLst>
          </p:cNvPr>
          <p:cNvSpPr/>
          <p:nvPr/>
        </p:nvSpPr>
        <p:spPr>
          <a:xfrm>
            <a:off x="7543800" y="2874699"/>
            <a:ext cx="4419600" cy="401504"/>
          </a:xfrm>
          <a:prstGeom prst="rect">
            <a:avLst/>
          </a:prstGeom>
          <a:solidFill>
            <a:srgbClr val="E5E5E5"/>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Transport</a:t>
            </a:r>
          </a:p>
        </p:txBody>
      </p:sp>
      <p:sp>
        <p:nvSpPr>
          <p:cNvPr id="11" name="Rectangle 10">
            <a:extLst>
              <a:ext uri="{FF2B5EF4-FFF2-40B4-BE49-F238E27FC236}">
                <a16:creationId xmlns:a16="http://schemas.microsoft.com/office/drawing/2014/main" id="{66333886-C8AF-42A0-8848-6F181A2CC2DA}"/>
              </a:ext>
            </a:extLst>
          </p:cNvPr>
          <p:cNvSpPr/>
          <p:nvPr/>
        </p:nvSpPr>
        <p:spPr>
          <a:xfrm>
            <a:off x="7543800" y="2463405"/>
            <a:ext cx="4419600" cy="401504"/>
          </a:xfrm>
          <a:prstGeom prst="rect">
            <a:avLst/>
          </a:prstGeom>
          <a:solidFill>
            <a:srgbClr val="E5E5E5"/>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Session</a:t>
            </a:r>
          </a:p>
        </p:txBody>
      </p:sp>
      <p:sp>
        <p:nvSpPr>
          <p:cNvPr id="12" name="Rectangle 11">
            <a:extLst>
              <a:ext uri="{FF2B5EF4-FFF2-40B4-BE49-F238E27FC236}">
                <a16:creationId xmlns:a16="http://schemas.microsoft.com/office/drawing/2014/main" id="{8F695A55-62D4-4158-8D2E-CFA40B7AB287}"/>
              </a:ext>
            </a:extLst>
          </p:cNvPr>
          <p:cNvSpPr/>
          <p:nvPr/>
        </p:nvSpPr>
        <p:spPr>
          <a:xfrm>
            <a:off x="7543800" y="2051844"/>
            <a:ext cx="4419600" cy="401504"/>
          </a:xfrm>
          <a:prstGeom prst="rect">
            <a:avLst/>
          </a:prstGeom>
          <a:solidFill>
            <a:srgbClr val="E5E5E5"/>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Presentation</a:t>
            </a:r>
          </a:p>
        </p:txBody>
      </p:sp>
      <p:sp>
        <p:nvSpPr>
          <p:cNvPr id="13" name="Rectangle 12">
            <a:extLst>
              <a:ext uri="{FF2B5EF4-FFF2-40B4-BE49-F238E27FC236}">
                <a16:creationId xmlns:a16="http://schemas.microsoft.com/office/drawing/2014/main" id="{DE292472-E971-4E19-B4BA-BF961FACBCC7}"/>
              </a:ext>
            </a:extLst>
          </p:cNvPr>
          <p:cNvSpPr/>
          <p:nvPr/>
        </p:nvSpPr>
        <p:spPr>
          <a:xfrm>
            <a:off x="7543800" y="1609803"/>
            <a:ext cx="4419600" cy="401504"/>
          </a:xfrm>
          <a:prstGeom prst="rect">
            <a:avLst/>
          </a:prstGeom>
          <a:solidFill>
            <a:srgbClr val="0070C0"/>
          </a:solidFill>
          <a:ln>
            <a:solidFill>
              <a:srgbClr val="0070C0"/>
            </a:solidFill>
          </a:ln>
          <a:effectLst>
            <a:innerShdw blurRad="63500" dist="50800" dir="2700000">
              <a:prstClr val="black">
                <a:alpha val="50000"/>
              </a:prstClr>
            </a:innerShdw>
            <a:softEdge rad="1270000"/>
          </a:effectLst>
          <a:scene3d>
            <a:camera prst="perspectiveFront"/>
            <a:lightRig rig="contrasting" dir="t"/>
          </a:scene3d>
          <a:sp3d>
            <a:bevelT w="165100" prst="coolSlant"/>
            <a:bevelB/>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rgbClr val="000000"/>
                </a:solidFill>
              </a:rPr>
              <a:t>Application</a:t>
            </a:r>
          </a:p>
        </p:txBody>
      </p:sp>
    </p:spTree>
    <p:extLst>
      <p:ext uri="{BB962C8B-B14F-4D97-AF65-F5344CB8AC3E}">
        <p14:creationId xmlns:p14="http://schemas.microsoft.com/office/powerpoint/2010/main" val="362325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 y="494675"/>
            <a:ext cx="2473377" cy="637546"/>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Terminology</a:t>
            </a:r>
          </a:p>
        </p:txBody>
      </p:sp>
      <p:sp>
        <p:nvSpPr>
          <p:cNvPr id="3" name="Content Placeholder 2"/>
          <p:cNvSpPr>
            <a:spLocks noGrp="1"/>
          </p:cNvSpPr>
          <p:nvPr>
            <p:ph idx="1"/>
          </p:nvPr>
        </p:nvSpPr>
        <p:spPr>
          <a:xfrm>
            <a:off x="721029" y="1314195"/>
            <a:ext cx="10725307" cy="5060079"/>
          </a:xfrm>
        </p:spPr>
        <p:txBody>
          <a:bodyPr>
            <a:normAutofit/>
          </a:bodyPr>
          <a:lstStyle/>
          <a:p>
            <a:r>
              <a:rPr lang="en-US" sz="2000" dirty="0"/>
              <a:t>IP Address: An Internet Protocol address (IP address) is a numerical label assigned to each device (e.g., computer, printer) participating in a  computer network that uses the Internet Protocol for communication.</a:t>
            </a:r>
          </a:p>
          <a:p>
            <a:r>
              <a:rPr lang="en-US" sz="2000" dirty="0"/>
              <a:t>HTTP : HTTP is a stateless protocol, because an HTTP server maintains no information about the clients. If a particular client asks for the same object twice in a period of a few seconds, the server does not respond by saying that it just served the object to the client; instead, the server resends the object, as it has completely forgotten what it did earlier.</a:t>
            </a:r>
          </a:p>
          <a:p>
            <a:r>
              <a:rPr lang="en-US" sz="2000" dirty="0"/>
              <a:t>HTTPS : HTTPS consists of communication over Hypertext Transfer Protocol (HTTP) within a connection encrypted by Transport Layer Security, or its predecessor, Secure Sockets Layer.</a:t>
            </a:r>
          </a:p>
          <a:p>
            <a:r>
              <a:rPr lang="en-US" sz="2000" dirty="0"/>
              <a:t>Port Number : A port number is a 16 bit number which when associated with IP address , completes the destination address for a communications session. Default port number for </a:t>
            </a:r>
            <a:r>
              <a:rPr lang="en-US" sz="2000" b="1" dirty="0"/>
              <a:t>HTTP is 80</a:t>
            </a:r>
            <a:r>
              <a:rPr lang="en-US" sz="2000" dirty="0"/>
              <a:t> and for </a:t>
            </a:r>
            <a:r>
              <a:rPr lang="en-US" sz="2000" b="1" dirty="0"/>
              <a:t>HTTPS is 443</a:t>
            </a:r>
            <a:r>
              <a:rPr lang="en-US" sz="2000" dirty="0"/>
              <a:t>.</a:t>
            </a:r>
          </a:p>
          <a:p>
            <a:r>
              <a:rPr lang="en-US" sz="2000" dirty="0"/>
              <a:t>Socket : A socket is nothing but a combination of IP address and port number.  It is simply an end while communication.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89109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834" y="611550"/>
            <a:ext cx="6918293" cy="599607"/>
          </a:xfrm>
        </p:spPr>
        <p:txBody>
          <a:bodyPr/>
          <a:lstStyle/>
          <a:p>
            <a:r>
              <a:rPr lang="en-US" dirty="0"/>
              <a:t>		</a:t>
            </a:r>
            <a:r>
              <a:rPr lang="en-US" dirty="0">
                <a:cs typeface="Times New Roman" panose="02020603050405020304" pitchFamily="18" charset="0"/>
              </a:rPr>
              <a:t>HTTP: A Stateless Protocol</a:t>
            </a:r>
          </a:p>
        </p:txBody>
      </p:sp>
      <p:sp>
        <p:nvSpPr>
          <p:cNvPr id="3" name="Content Placeholder 2"/>
          <p:cNvSpPr>
            <a:spLocks noGrp="1"/>
          </p:cNvSpPr>
          <p:nvPr>
            <p:ph idx="1"/>
          </p:nvPr>
        </p:nvSpPr>
        <p:spPr>
          <a:xfrm>
            <a:off x="531157" y="1524002"/>
            <a:ext cx="11126522" cy="1474032"/>
          </a:xfrm>
        </p:spPr>
        <p:txBody>
          <a:bodyPr>
            <a:normAutofit/>
          </a:bodyPr>
          <a:lstStyle/>
          <a:p>
            <a:pPr algn="just"/>
            <a:r>
              <a:rPr lang="en-US" sz="2000" dirty="0"/>
              <a:t>HTTP is a stateless protocol, because an HTTP server maintains no information about the clients.</a:t>
            </a:r>
          </a:p>
          <a:p>
            <a:pPr algn="just"/>
            <a:r>
              <a:rPr lang="en-US" sz="2000" dirty="0"/>
              <a:t>If a particular client asks for the same object twice in a period of a few seconds, the server does not respond by saying that it just served the object to the client; instead, the server resends the object, as it has completely forgotten what it did earlier.</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18773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632" y="0"/>
            <a:ext cx="9903418" cy="1325847"/>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How http works?</a:t>
            </a:r>
          </a:p>
        </p:txBody>
      </p:sp>
      <p:sp>
        <p:nvSpPr>
          <p:cNvPr id="3" name="Content Placeholder 2"/>
          <p:cNvSpPr>
            <a:spLocks noGrp="1"/>
          </p:cNvSpPr>
          <p:nvPr>
            <p:ph idx="1"/>
          </p:nvPr>
        </p:nvSpPr>
        <p:spPr>
          <a:xfrm>
            <a:off x="541510" y="1526642"/>
            <a:ext cx="5966172" cy="4300424"/>
          </a:xfrm>
        </p:spPr>
        <p:txBody>
          <a:bodyPr>
            <a:normAutofit/>
          </a:bodyPr>
          <a:lstStyle/>
          <a:p>
            <a:r>
              <a:rPr lang="en-US" sz="2000" dirty="0"/>
              <a:t>HTTP is implemented in two programs: a client program and a server program, executing on different end systems, talk to each other by exchanging HTTP messages.</a:t>
            </a:r>
          </a:p>
          <a:p>
            <a:r>
              <a:rPr lang="en-US" sz="2000" dirty="0"/>
              <a:t> The HTTP client first initiates a TCP connection with the server. Once the connection is established, the browser and the server processes access TCP through their socket interfaces.</a:t>
            </a:r>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pic>
        <p:nvPicPr>
          <p:cNvPr id="4" name="Picture 3"/>
          <p:cNvPicPr>
            <a:picLocks noChangeAspect="1"/>
          </p:cNvPicPr>
          <p:nvPr/>
        </p:nvPicPr>
        <p:blipFill>
          <a:blip r:embed="rId2"/>
          <a:stretch>
            <a:fillRect/>
          </a:stretch>
        </p:blipFill>
        <p:spPr>
          <a:xfrm>
            <a:off x="7169235" y="488374"/>
            <a:ext cx="3927033" cy="3978535"/>
          </a:xfrm>
          <a:prstGeom prst="rect">
            <a:avLst/>
          </a:prstGeom>
        </p:spPr>
      </p:pic>
    </p:spTree>
    <p:extLst>
      <p:ext uri="{BB962C8B-B14F-4D97-AF65-F5344CB8AC3E}">
        <p14:creationId xmlns:p14="http://schemas.microsoft.com/office/powerpoint/2010/main" val="246188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91" y="29980"/>
            <a:ext cx="9903418" cy="1300427"/>
          </a:xfrm>
        </p:spPr>
        <p:txBody>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How http works?</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2"/>
          <a:stretch>
            <a:fillRect/>
          </a:stretch>
        </p:blipFill>
        <p:spPr>
          <a:xfrm>
            <a:off x="2766056" y="2318485"/>
            <a:ext cx="6893378" cy="2858365"/>
          </a:xfrm>
          <a:prstGeom prst="rect">
            <a:avLst/>
          </a:prstGeom>
        </p:spPr>
      </p:pic>
      <p:sp>
        <p:nvSpPr>
          <p:cNvPr id="6" name="TextBox 5"/>
          <p:cNvSpPr txBox="1"/>
          <p:nvPr/>
        </p:nvSpPr>
        <p:spPr>
          <a:xfrm>
            <a:off x="187747" y="1447646"/>
            <a:ext cx="6893378" cy="753600"/>
          </a:xfrm>
          <a:prstGeom prst="rect">
            <a:avLst/>
          </a:prstGeom>
          <a:noFill/>
        </p:spPr>
        <p:txBody>
          <a:bodyPr wrap="square" rtlCol="0">
            <a:spAutoFit/>
          </a:bodyPr>
          <a:lstStyle/>
          <a:p>
            <a:r>
              <a:rPr lang="en-US" sz="2399" dirty="0">
                <a:latin typeface="Times New Roman" panose="02020603050405020304" pitchFamily="18" charset="0"/>
                <a:cs typeface="Times New Roman" panose="02020603050405020304" pitchFamily="18" charset="0"/>
              </a:rPr>
              <a:t>	</a:t>
            </a:r>
            <a:r>
              <a:rPr lang="en-US" sz="2000" dirty="0">
                <a:latin typeface="+mj-lt"/>
                <a:cs typeface="Times New Roman" panose="02020603050405020304" pitchFamily="18" charset="0"/>
              </a:rPr>
              <a:t>Suppose client wants to visit </a:t>
            </a:r>
            <a:r>
              <a:rPr lang="en-US" sz="2000" dirty="0">
                <a:latin typeface="+mj-lt"/>
                <a:cs typeface="Times New Roman" panose="02020603050405020304" pitchFamily="18" charset="0"/>
                <a:hlinkClick r:id="rId3"/>
              </a:rPr>
              <a:t>www.yahoo.com</a:t>
            </a:r>
            <a:endParaRPr lang="en-US" sz="2000" dirty="0">
              <a:latin typeface="+mj-lt"/>
              <a:cs typeface="Times New Roman" panose="02020603050405020304" pitchFamily="18" charset="0"/>
            </a:endParaRPr>
          </a:p>
          <a:p>
            <a:endParaRPr lang="en-US" sz="1899" dirty="0"/>
          </a:p>
        </p:txBody>
      </p:sp>
    </p:spTree>
    <p:extLst>
      <p:ext uri="{BB962C8B-B14F-4D97-AF65-F5344CB8AC3E}">
        <p14:creationId xmlns:p14="http://schemas.microsoft.com/office/powerpoint/2010/main" val="117883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13751</TotalTime>
  <Words>609</Words>
  <Application>Microsoft Office PowerPoint</Application>
  <PresentationFormat>Custom</PresentationFormat>
  <Paragraphs>81</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MS PGothic</vt:lpstr>
      <vt:lpstr>Arial</vt:lpstr>
      <vt:lpstr>Calibri</vt:lpstr>
      <vt:lpstr>Times New Roman</vt:lpstr>
      <vt:lpstr>Oracle_16x9_2014_521</vt:lpstr>
      <vt:lpstr>PowerPoint Presentation</vt:lpstr>
      <vt:lpstr>Antra SEP Program</vt:lpstr>
      <vt:lpstr>What is World Wide Web?</vt:lpstr>
      <vt:lpstr>HyperText Transfer  Protocol        (HTTP)</vt:lpstr>
      <vt:lpstr>   What is a protocol and http?</vt:lpstr>
      <vt:lpstr>      Terminology</vt:lpstr>
      <vt:lpstr>  HTTP: A Stateless Protocol</vt:lpstr>
      <vt:lpstr>   How http works?</vt:lpstr>
      <vt:lpstr>   How http works?</vt:lpstr>
      <vt:lpstr>  How http works? (cont.)</vt:lpstr>
      <vt:lpstr>  How http works? (cont.)</vt:lpstr>
      <vt:lpstr>  How http works? (cont.)</vt:lpstr>
      <vt:lpstr>  How http works? (cont.)</vt:lpstr>
      <vt:lpstr>Persistent and Non-persistent Connections</vt:lpstr>
      <vt:lpstr>      HTTP Request Message</vt:lpstr>
      <vt:lpstr>   Request methods</vt:lpstr>
      <vt:lpstr>  HTTP Response messages</vt:lpstr>
      <vt:lpstr>Some common status codes and associated phrases</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956</cp:revision>
  <dcterms:created xsi:type="dcterms:W3CDTF">2014-05-22T00:02:59Z</dcterms:created>
  <dcterms:modified xsi:type="dcterms:W3CDTF">2017-08-16T17:21:47Z</dcterms:modified>
</cp:coreProperties>
</file>