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682" r:id="rId2"/>
    <p:sldId id="752" r:id="rId3"/>
    <p:sldId id="940" r:id="rId4"/>
    <p:sldId id="941" r:id="rId5"/>
    <p:sldId id="944" r:id="rId6"/>
    <p:sldId id="943" r:id="rId7"/>
    <p:sldId id="945" r:id="rId8"/>
    <p:sldId id="946" r:id="rId9"/>
    <p:sldId id="947" r:id="rId10"/>
    <p:sldId id="948" r:id="rId11"/>
    <p:sldId id="969" r:id="rId12"/>
    <p:sldId id="950" r:id="rId13"/>
    <p:sldId id="970" r:id="rId14"/>
    <p:sldId id="954" r:id="rId15"/>
    <p:sldId id="955" r:id="rId16"/>
    <p:sldId id="956" r:id="rId17"/>
    <p:sldId id="960" r:id="rId18"/>
    <p:sldId id="957" r:id="rId19"/>
    <p:sldId id="959" r:id="rId20"/>
    <p:sldId id="965" r:id="rId21"/>
    <p:sldId id="966" r:id="rId22"/>
    <p:sldId id="967" r:id="rId23"/>
    <p:sldId id="968" r:id="rId24"/>
    <p:sldId id="874" r:id="rId25"/>
  </p:sldIdLst>
  <p:sldSz cx="12188825" cy="6858000"/>
  <p:notesSz cx="6858000" cy="9144000"/>
  <p:defaultText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290">
          <p15:clr>
            <a:srgbClr val="A4A3A4"/>
          </p15:clr>
        </p15:guide>
        <p15:guide id="3" orient="horz" pos="800">
          <p15:clr>
            <a:srgbClr val="A4A3A4"/>
          </p15:clr>
        </p15:guide>
        <p15:guide id="4" pos="6466">
          <p15:clr>
            <a:srgbClr val="A4A3A4"/>
          </p15:clr>
        </p15:guide>
      </p15:sldGuideLst>
    </p:ext>
    <p:ext uri="{2D200454-40CA-4A62-9FC3-DE9A4176ACB9}">
      <p15:notesGuideLst xmlns:p15="http://schemas.microsoft.com/office/powerpoint/2012/main">
        <p15:guide id="1" orient="horz" pos="2863">
          <p15:clr>
            <a:srgbClr val="A4A3A4"/>
          </p15:clr>
        </p15:guide>
        <p15:guide id="2" pos="21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84D9"/>
    <a:srgbClr val="FC5656"/>
    <a:srgbClr val="CAECF6"/>
    <a:srgbClr val="7F7F7F"/>
    <a:srgbClr val="D6E9F7"/>
    <a:srgbClr val="E6F1F8"/>
    <a:srgbClr val="C4EDFC"/>
    <a:srgbClr val="BEE5F8"/>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FD0F851-EC5A-4D38-B0AD-8093EC10F338}"/>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492" autoAdjust="0"/>
  </p:normalViewPr>
  <p:slideViewPr>
    <p:cSldViewPr snapToGrid="0">
      <p:cViewPr varScale="1">
        <p:scale>
          <a:sx n="62" d="100"/>
          <a:sy n="62" d="100"/>
        </p:scale>
        <p:origin x="990" y="72"/>
      </p:cViewPr>
      <p:guideLst>
        <p:guide orient="horz" pos="2147"/>
        <p:guide pos="290"/>
        <p:guide orient="horz" pos="800"/>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63"/>
        <p:guide pos="21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12/1/2017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cSld>
  <p:clrMap bg1="lt1" tx1="dk1" bg2="lt2" tx2="dk2" accent1="accent1" accent2="accent2" accent3="accent3" accent4="accent4" accent5="accent5" accent6="accent6" hlink="hlink" folHlink="folHlink"/>
  <p:hf hdr="0" ftr="0" dt="0"/>
  <p:notesStyle>
    <a:lvl1pPr marL="0" algn="l" defTabSz="913765" rtl="0" eaLnBrk="1" latinLnBrk="0" hangingPunct="1">
      <a:spcBef>
        <a:spcPts val="600"/>
      </a:spcBef>
      <a:defRPr sz="1100" kern="1200">
        <a:solidFill>
          <a:schemeClr val="tx1"/>
        </a:solidFill>
        <a:latin typeface="+mn-lt"/>
        <a:ea typeface="+mn-ea"/>
        <a:cs typeface="+mn-cs"/>
      </a:defRPr>
    </a:lvl1pPr>
    <a:lvl2pPr marL="228600" indent="-114300" algn="l" defTabSz="913765"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50" indent="-114300" algn="l" defTabSz="913765"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3765"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3765"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905" indent="0">
              <a:spcBef>
                <a:spcPts val="0"/>
              </a:spcBef>
              <a:buFontTx/>
              <a:buNone/>
              <a:defRPr sz="2400" baseline="0">
                <a:solidFill>
                  <a:schemeClr val="tx1"/>
                </a:solidFill>
              </a:defRPr>
            </a:lvl1pPr>
            <a:lvl2pPr marL="1905" indent="0">
              <a:buFontTx/>
              <a:buNone/>
              <a:defRPr sz="2400"/>
            </a:lvl2pPr>
            <a:lvl3pPr marL="1905" indent="0">
              <a:buFontTx/>
              <a:buNone/>
              <a:defRPr sz="2400"/>
            </a:lvl3pPr>
            <a:lvl4pPr marL="1905" indent="0">
              <a:buFontTx/>
              <a:buNone/>
              <a:defRPr sz="2400"/>
            </a:lvl4pPr>
            <a:lvl5pPr marL="1905" indent="0">
              <a:buFontTx/>
              <a:buNone/>
              <a:defRPr sz="2400"/>
            </a:lvl5pPr>
            <a:lvl6pPr marL="1905" indent="0">
              <a:buFontTx/>
              <a:buNone/>
              <a:defRPr sz="2400"/>
            </a:lvl6pPr>
            <a:lvl7pPr marL="1905" indent="0">
              <a:buFontTx/>
              <a:buNone/>
              <a:defRPr sz="2400"/>
            </a:lvl7pPr>
            <a:lvl8pPr marL="1905" indent="0">
              <a:buFontTx/>
              <a:buNone/>
              <a:defRPr sz="2400"/>
            </a:lvl8pPr>
            <a:lvl9pPr marL="1905" indent="0">
              <a:buFontTx/>
              <a:buNone/>
              <a:defRPr sz="2400"/>
            </a:lvl9pPr>
          </a:lstStyle>
          <a:p>
            <a:pPr lvl="0"/>
            <a:r>
              <a:rPr lang="en-US" dirty="0"/>
              <a:t>Additional Notes</a:t>
            </a:r>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t>12/1/2017</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t>12/1/2017</a:t>
            </a:fld>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905" indent="0">
              <a:spcBef>
                <a:spcPts val="0"/>
              </a:spcBef>
              <a:buFontTx/>
              <a:buNone/>
              <a:defRPr sz="2400" b="1" baseline="0"/>
            </a:lvl1pPr>
            <a:lvl2pPr marL="1905" indent="0">
              <a:buFontTx/>
              <a:buNone/>
              <a:defRPr sz="2400"/>
            </a:lvl2pPr>
            <a:lvl3pPr marL="1905" indent="0">
              <a:buFontTx/>
              <a:buNone/>
              <a:defRPr sz="2400"/>
            </a:lvl3pPr>
            <a:lvl4pPr marL="1905" indent="0">
              <a:buFontTx/>
              <a:buNone/>
              <a:defRPr sz="2400"/>
            </a:lvl4pPr>
            <a:lvl5pPr marL="1905" indent="0">
              <a:buFontTx/>
              <a:buNone/>
              <a:defRPr sz="2400"/>
            </a:lvl5pPr>
            <a:lvl6pPr marL="1905" indent="0">
              <a:buFontTx/>
              <a:buNone/>
              <a:defRPr sz="2400"/>
            </a:lvl6pPr>
            <a:lvl7pPr marL="1905" indent="0">
              <a:buFontTx/>
              <a:buNone/>
              <a:defRPr sz="2400"/>
            </a:lvl7pPr>
            <a:lvl8pPr marL="1905" indent="0">
              <a:buFontTx/>
              <a:buNone/>
              <a:defRPr sz="2400"/>
            </a:lvl8pPr>
            <a:lvl9pPr marL="1905"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t>12/1/2017</a:t>
            </a:fld>
            <a:endParaRPr dirty="0"/>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t>12/1/2017</a:t>
            </a:fld>
            <a:endParaRPr dirty="0"/>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905" indent="0">
              <a:spcBef>
                <a:spcPts val="0"/>
              </a:spcBef>
              <a:buFontTx/>
              <a:buNone/>
              <a:defRPr sz="2400" baseline="0">
                <a:solidFill>
                  <a:schemeClr val="bg1">
                    <a:lumMod val="75000"/>
                    <a:lumOff val="25000"/>
                  </a:schemeClr>
                </a:solidFill>
              </a:defRPr>
            </a:lvl1pPr>
            <a:lvl2pPr marL="1905" indent="0">
              <a:buFontTx/>
              <a:buNone/>
              <a:defRPr sz="2400"/>
            </a:lvl2pPr>
            <a:lvl3pPr marL="1905" indent="0">
              <a:buFontTx/>
              <a:buNone/>
              <a:defRPr sz="2400"/>
            </a:lvl3pPr>
            <a:lvl4pPr marL="1905" indent="0">
              <a:buFontTx/>
              <a:buNone/>
              <a:defRPr sz="2400"/>
            </a:lvl4pPr>
            <a:lvl5pPr marL="1905" indent="0">
              <a:buFontTx/>
              <a:buNone/>
              <a:defRPr sz="2400"/>
            </a:lvl5pPr>
            <a:lvl6pPr marL="1905" indent="0">
              <a:buFontTx/>
              <a:buNone/>
              <a:defRPr sz="2400"/>
            </a:lvl6pPr>
            <a:lvl7pPr marL="1905" indent="0">
              <a:buFontTx/>
              <a:buNone/>
              <a:defRPr sz="2400"/>
            </a:lvl7pPr>
            <a:lvl8pPr marL="1905" indent="0">
              <a:buFontTx/>
              <a:buNone/>
              <a:defRPr sz="2400"/>
            </a:lvl8pPr>
            <a:lvl9pPr marL="1905" indent="0">
              <a:buFontTx/>
              <a:buNone/>
              <a:defRPr sz="2400"/>
            </a:lvl9pPr>
          </a:lstStyle>
          <a:p>
            <a:pPr lvl="0"/>
            <a:r>
              <a:rPr lang="en-US" dirty="0"/>
              <a:t>Additional Notes</a:t>
            </a:r>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t>12/1/2017</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t>12/1/2017</a:t>
            </a:fld>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905" indent="0">
              <a:spcBef>
                <a:spcPts val="0"/>
              </a:spcBef>
              <a:buFontTx/>
              <a:buNone/>
              <a:defRPr sz="2400" b="1" baseline="0"/>
            </a:lvl1pPr>
            <a:lvl2pPr marL="1905" indent="0">
              <a:buFontTx/>
              <a:buNone/>
              <a:defRPr sz="2400"/>
            </a:lvl2pPr>
            <a:lvl3pPr marL="1905" indent="0">
              <a:buFontTx/>
              <a:buNone/>
              <a:defRPr sz="2400"/>
            </a:lvl3pPr>
            <a:lvl4pPr marL="1905" indent="0">
              <a:buFontTx/>
              <a:buNone/>
              <a:defRPr sz="2400"/>
            </a:lvl4pPr>
            <a:lvl5pPr marL="1905" indent="0">
              <a:buFontTx/>
              <a:buNone/>
              <a:defRPr sz="2400"/>
            </a:lvl5pPr>
            <a:lvl6pPr marL="1905" indent="0">
              <a:buFontTx/>
              <a:buNone/>
              <a:defRPr sz="2400"/>
            </a:lvl6pPr>
            <a:lvl7pPr marL="1905" indent="0">
              <a:buFontTx/>
              <a:buNone/>
              <a:defRPr sz="2400"/>
            </a:lvl7pPr>
            <a:lvl8pPr marL="1905" indent="0">
              <a:buFontTx/>
              <a:buNone/>
              <a:defRPr sz="2400"/>
            </a:lvl8pPr>
            <a:lvl9pPr marL="1905"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t>12/1/2017</a:t>
            </a:fld>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905" indent="0">
              <a:spcBef>
                <a:spcPts val="2400"/>
              </a:spcBef>
              <a:buNone/>
              <a:defRPr sz="2800"/>
            </a:lvl1pPr>
            <a:lvl2pPr marL="1905" indent="0">
              <a:spcBef>
                <a:spcPts val="2400"/>
              </a:spcBef>
              <a:buNone/>
              <a:defRPr sz="2800"/>
            </a:lvl2pPr>
            <a:lvl3pPr marL="1905" indent="0">
              <a:spcBef>
                <a:spcPts val="2400"/>
              </a:spcBef>
              <a:buNone/>
              <a:defRPr sz="2800"/>
            </a:lvl3pPr>
            <a:lvl4pPr marL="1905" indent="0">
              <a:spcBef>
                <a:spcPts val="2400"/>
              </a:spcBef>
              <a:buNone/>
              <a:defRPr sz="2800"/>
            </a:lvl4pPr>
            <a:lvl5pPr marL="1905" indent="0">
              <a:spcBef>
                <a:spcPts val="2400"/>
              </a:spcBef>
              <a:buNone/>
              <a:defRPr sz="2800"/>
            </a:lvl5pPr>
            <a:lvl6pPr marL="1905" indent="0">
              <a:spcBef>
                <a:spcPts val="2400"/>
              </a:spcBef>
              <a:buNone/>
              <a:defRPr sz="2800"/>
            </a:lvl6pPr>
            <a:lvl7pPr marL="1905" indent="0">
              <a:spcBef>
                <a:spcPts val="2400"/>
              </a:spcBef>
              <a:buNone/>
              <a:defRPr sz="2800"/>
            </a:lvl7pPr>
            <a:lvl8pPr marL="1905" indent="0">
              <a:spcBef>
                <a:spcPts val="2400"/>
              </a:spcBef>
              <a:buNone/>
              <a:defRPr sz="2800"/>
            </a:lvl8pPr>
            <a:lvl9pPr marL="1905"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t>12/1/2017</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200" indent="0">
              <a:buNone/>
              <a:defRPr sz="1900">
                <a:solidFill>
                  <a:schemeClr val="tx1">
                    <a:tint val="75000"/>
                  </a:schemeClr>
                </a:solidFill>
              </a:defRPr>
            </a:lvl2pPr>
            <a:lvl3pPr marL="914400" indent="0">
              <a:buNone/>
              <a:defRPr sz="1600">
                <a:solidFill>
                  <a:schemeClr val="tx1">
                    <a:tint val="75000"/>
                  </a:schemeClr>
                </a:solidFill>
              </a:defRPr>
            </a:lvl3pPr>
            <a:lvl4pPr marL="1371600" indent="0">
              <a:buNone/>
              <a:defRPr sz="1500">
                <a:solidFill>
                  <a:schemeClr val="tx1">
                    <a:tint val="75000"/>
                  </a:schemeClr>
                </a:solidFill>
              </a:defRPr>
            </a:lvl4pPr>
            <a:lvl5pPr marL="1828800" indent="0">
              <a:buNone/>
              <a:defRPr sz="1500">
                <a:solidFill>
                  <a:schemeClr val="tx1">
                    <a:tint val="75000"/>
                  </a:schemeClr>
                </a:solidFill>
              </a:defRPr>
            </a:lvl5pPr>
            <a:lvl6pPr marL="2286000" indent="0">
              <a:buNone/>
              <a:defRPr sz="1500">
                <a:solidFill>
                  <a:schemeClr val="tx1">
                    <a:tint val="75000"/>
                  </a:schemeClr>
                </a:solidFill>
              </a:defRPr>
            </a:lvl6pPr>
            <a:lvl7pPr marL="2743200" indent="0">
              <a:buNone/>
              <a:defRPr sz="1500">
                <a:solidFill>
                  <a:schemeClr val="tx1">
                    <a:tint val="75000"/>
                  </a:schemeClr>
                </a:solidFill>
              </a:defRPr>
            </a:lvl7pPr>
            <a:lvl8pPr marL="3200400" indent="0">
              <a:buNone/>
              <a:defRPr sz="1500">
                <a:solidFill>
                  <a:schemeClr val="tx1">
                    <a:tint val="75000"/>
                  </a:schemeClr>
                </a:solidFill>
              </a:defRPr>
            </a:lvl8pPr>
            <a:lvl9pPr marL="3657600"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t>12/1/2017</a:t>
            </a:fld>
            <a:endParaRPr dirty="0"/>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t>12/1/2017</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t>12/1/2017</a:t>
            </a:fld>
            <a:endParaRPr dirty="0"/>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t>12/1/2017</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90000"/>
              </a:lnSpc>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3765"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3765"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7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3765"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10</a:t>
            </a:fld>
            <a:endParaRPr dirty="0"/>
          </a:p>
        </p:txBody>
      </p:sp>
      <p:sp>
        <p:nvSpPr>
          <p:cNvPr id="3" name="Text Box 2"/>
          <p:cNvSpPr txBox="1"/>
          <p:nvPr/>
        </p:nvSpPr>
        <p:spPr>
          <a:xfrm>
            <a:off x="433070" y="285115"/>
            <a:ext cx="11198860" cy="694055"/>
          </a:xfrm>
          <a:prstGeom prst="rect">
            <a:avLst/>
          </a:prstGeom>
          <a:noFill/>
        </p:spPr>
        <p:txBody>
          <a:bodyPr wrap="square" lIns="0" tIns="0" rIns="0" bIns="0" rtlCol="0">
            <a:noAutofit/>
          </a:bodyPr>
          <a:lstStyle/>
          <a:p>
            <a:pPr>
              <a:lnSpc>
                <a:spcPct val="90000"/>
              </a:lnSpc>
            </a:pPr>
            <a:r>
              <a:rPr lang="en-US" sz="3800"/>
              <a:t>Overidding</a:t>
            </a:r>
          </a:p>
        </p:txBody>
      </p:sp>
      <p:sp>
        <p:nvSpPr>
          <p:cNvPr id="4" name="Text Box 3"/>
          <p:cNvSpPr txBox="1"/>
          <p:nvPr/>
        </p:nvSpPr>
        <p:spPr>
          <a:xfrm>
            <a:off x="535940" y="979170"/>
            <a:ext cx="11225530" cy="5075555"/>
          </a:xfrm>
          <a:prstGeom prst="rect">
            <a:avLst/>
          </a:prstGeom>
          <a:noFill/>
        </p:spPr>
        <p:txBody>
          <a:bodyPr wrap="square" lIns="0" tIns="0" rIns="0" bIns="0" rtlCol="0">
            <a:noAutofit/>
          </a:bodyPr>
          <a:lstStyle/>
          <a:p>
            <a:pPr>
              <a:lnSpc>
                <a:spcPct val="90000"/>
              </a:lnSpc>
            </a:pPr>
            <a:r>
              <a:rPr lang="en-US" sz="2800"/>
              <a:t>One of the advantages of using prototype property to add functions is the it enables us to override an existing function if required.</a:t>
            </a:r>
          </a:p>
          <a:p>
            <a:pPr>
              <a:lnSpc>
                <a:spcPct val="90000"/>
              </a:lnSpc>
            </a:pPr>
            <a:endParaRPr lang="en-US" sz="2800"/>
          </a:p>
          <a:p>
            <a:pPr>
              <a:lnSpc>
                <a:spcPct val="90000"/>
              </a:lnSpc>
            </a:pPr>
            <a:endParaRPr lang="en-US" sz="2800"/>
          </a:p>
        </p:txBody>
      </p:sp>
      <p:pic>
        <p:nvPicPr>
          <p:cNvPr id="7" name="Picture 6">
            <a:extLst>
              <a:ext uri="{FF2B5EF4-FFF2-40B4-BE49-F238E27FC236}">
                <a16:creationId xmlns:a16="http://schemas.microsoft.com/office/drawing/2014/main" id="{F6D7579D-6EF6-498F-8019-DAF5D9D38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59" y="1962793"/>
            <a:ext cx="7593536" cy="34338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0EE2F-62DD-4F98-B33C-C63204789513}"/>
              </a:ext>
            </a:extLst>
          </p:cNvPr>
          <p:cNvSpPr>
            <a:spLocks noGrp="1"/>
          </p:cNvSpPr>
          <p:nvPr>
            <p:ph type="title"/>
          </p:nvPr>
        </p:nvSpPr>
        <p:spPr/>
        <p:txBody>
          <a:bodyPr/>
          <a:lstStyle/>
          <a:p>
            <a:r>
              <a:rPr lang="en-US" dirty="0"/>
              <a:t>Override the Customer</a:t>
            </a:r>
          </a:p>
        </p:txBody>
      </p:sp>
      <p:pic>
        <p:nvPicPr>
          <p:cNvPr id="6" name="Content Placeholder 5">
            <a:extLst>
              <a:ext uri="{FF2B5EF4-FFF2-40B4-BE49-F238E27FC236}">
                <a16:creationId xmlns:a16="http://schemas.microsoft.com/office/drawing/2014/main" id="{57178744-0FB6-4908-8A40-38C835B2E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82447"/>
            <a:ext cx="8600934" cy="4848849"/>
          </a:xfrm>
        </p:spPr>
      </p:pic>
      <p:sp>
        <p:nvSpPr>
          <p:cNvPr id="2" name="Slide Number Placeholder 1">
            <a:extLst>
              <a:ext uri="{FF2B5EF4-FFF2-40B4-BE49-F238E27FC236}">
                <a16:creationId xmlns:a16="http://schemas.microsoft.com/office/drawing/2014/main" id="{8D7CA68D-A2DD-4B4A-BFB2-D1AF6B5D3481}"/>
              </a:ext>
            </a:extLst>
          </p:cNvPr>
          <p:cNvSpPr>
            <a:spLocks noGrp="1"/>
          </p:cNvSpPr>
          <p:nvPr>
            <p:ph type="sldNum" sz="quarter" idx="12"/>
          </p:nvPr>
        </p:nvSpPr>
        <p:spPr/>
        <p:txBody>
          <a:bodyPr/>
          <a:lstStyle/>
          <a:p>
            <a:fld id="{C51EAA63-D034-42AE-91FA-B13B9518C7BE}" type="slidenum">
              <a:rPr lang="en-US" smtClean="0"/>
              <a:t>11</a:t>
            </a:fld>
            <a:endParaRPr lang="en-US" dirty="0"/>
          </a:p>
        </p:txBody>
      </p:sp>
    </p:spTree>
    <p:extLst>
      <p:ext uri="{BB962C8B-B14F-4D97-AF65-F5344CB8AC3E}">
        <p14:creationId xmlns:p14="http://schemas.microsoft.com/office/powerpoint/2010/main" val="233645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12</a:t>
            </a:fld>
            <a:endParaRPr dirty="0"/>
          </a:p>
        </p:txBody>
      </p:sp>
      <p:sp>
        <p:nvSpPr>
          <p:cNvPr id="3" name="Text Box 2"/>
          <p:cNvSpPr txBox="1"/>
          <p:nvPr/>
        </p:nvSpPr>
        <p:spPr>
          <a:xfrm>
            <a:off x="337820" y="312420"/>
            <a:ext cx="11144250" cy="612140"/>
          </a:xfrm>
          <a:prstGeom prst="rect">
            <a:avLst/>
          </a:prstGeom>
          <a:noFill/>
        </p:spPr>
        <p:txBody>
          <a:bodyPr wrap="square" lIns="0" tIns="0" rIns="0" bIns="0" rtlCol="0">
            <a:noAutofit/>
          </a:bodyPr>
          <a:lstStyle/>
          <a:p>
            <a:pPr>
              <a:lnSpc>
                <a:spcPct val="90000"/>
              </a:lnSpc>
            </a:pPr>
            <a:r>
              <a:rPr lang="en-US" sz="3800"/>
              <a:t>Polymorphism </a:t>
            </a:r>
          </a:p>
        </p:txBody>
      </p:sp>
      <p:sp>
        <p:nvSpPr>
          <p:cNvPr id="4" name="Text Box 3"/>
          <p:cNvSpPr txBox="1"/>
          <p:nvPr/>
        </p:nvSpPr>
        <p:spPr>
          <a:xfrm>
            <a:off x="447040" y="1074420"/>
            <a:ext cx="11449685" cy="4898390"/>
          </a:xfrm>
          <a:prstGeom prst="rect">
            <a:avLst/>
          </a:prstGeom>
          <a:noFill/>
        </p:spPr>
        <p:txBody>
          <a:bodyPr wrap="square" lIns="0" tIns="0" rIns="0" bIns="0" rtlCol="0">
            <a:noAutofit/>
          </a:bodyPr>
          <a:lstStyle/>
          <a:p>
            <a:pPr algn="just">
              <a:lnSpc>
                <a:spcPct val="90000"/>
              </a:lnSpc>
            </a:pPr>
            <a:r>
              <a:rPr lang="en-US" sz="2800"/>
              <a:t>Polymorphism in Object-Oriented Programming is the ability to create a variable, a function, or an object that has more than one form.</a:t>
            </a:r>
          </a:p>
          <a:p>
            <a:pPr algn="just">
              <a:lnSpc>
                <a:spcPct val="90000"/>
              </a:lnSpc>
            </a:pPr>
            <a:endParaRPr lang="en-US" sz="2800"/>
          </a:p>
          <a:p>
            <a:pPr algn="just">
              <a:lnSpc>
                <a:spcPct val="90000"/>
              </a:lnSpc>
            </a:pPr>
            <a:r>
              <a:rPr lang="en-US" sz="2800"/>
              <a:t>The primary usage of Polymorphism in Object-Oriented Programming is the ability of objects belonging to different types to respond to methods, fields, or property calls of the same name, each one according to an appropriate type-specific behaviour.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1B5B1-33AD-4FC2-8B39-1289D9F23BBA}"/>
              </a:ext>
            </a:extLst>
          </p:cNvPr>
          <p:cNvSpPr>
            <a:spLocks noGrp="1"/>
          </p:cNvSpPr>
          <p:nvPr>
            <p:ph type="title"/>
          </p:nvPr>
        </p:nvSpPr>
        <p:spPr/>
        <p:txBody>
          <a:bodyPr/>
          <a:lstStyle/>
          <a:p>
            <a:r>
              <a:rPr lang="en-US" dirty="0"/>
              <a:t>Example of Polymorphism</a:t>
            </a:r>
          </a:p>
        </p:txBody>
      </p:sp>
      <p:pic>
        <p:nvPicPr>
          <p:cNvPr id="6" name="Content Placeholder 5">
            <a:extLst>
              <a:ext uri="{FF2B5EF4-FFF2-40B4-BE49-F238E27FC236}">
                <a16:creationId xmlns:a16="http://schemas.microsoft.com/office/drawing/2014/main" id="{E759FA9B-C639-46AA-8ABC-E1D1F64A1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18" y="1459696"/>
            <a:ext cx="5658738" cy="4367667"/>
          </a:xfrm>
        </p:spPr>
      </p:pic>
      <p:sp>
        <p:nvSpPr>
          <p:cNvPr id="2" name="Slide Number Placeholder 1">
            <a:extLst>
              <a:ext uri="{FF2B5EF4-FFF2-40B4-BE49-F238E27FC236}">
                <a16:creationId xmlns:a16="http://schemas.microsoft.com/office/drawing/2014/main" id="{5B8F2563-6BAE-49F3-A022-4FC96111FA2B}"/>
              </a:ext>
            </a:extLst>
          </p:cNvPr>
          <p:cNvSpPr>
            <a:spLocks noGrp="1"/>
          </p:cNvSpPr>
          <p:nvPr>
            <p:ph type="sldNum" sz="quarter" idx="12"/>
          </p:nvPr>
        </p:nvSpPr>
        <p:spPr/>
        <p:txBody>
          <a:bodyPr/>
          <a:lstStyle/>
          <a:p>
            <a:fld id="{C51EAA63-D034-42AE-91FA-B13B9518C7BE}" type="slidenum">
              <a:rPr lang="en-US" smtClean="0"/>
              <a:t>13</a:t>
            </a:fld>
            <a:endParaRPr lang="en-US" dirty="0"/>
          </a:p>
        </p:txBody>
      </p:sp>
      <p:pic>
        <p:nvPicPr>
          <p:cNvPr id="8" name="Picture 7">
            <a:extLst>
              <a:ext uri="{FF2B5EF4-FFF2-40B4-BE49-F238E27FC236}">
                <a16:creationId xmlns:a16="http://schemas.microsoft.com/office/drawing/2014/main" id="{CBA7227D-C53A-4763-9B03-3E0B456C9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48" y="1459696"/>
            <a:ext cx="5994177" cy="2594674"/>
          </a:xfrm>
          <a:prstGeom prst="rect">
            <a:avLst/>
          </a:prstGeom>
        </p:spPr>
      </p:pic>
    </p:spTree>
    <p:extLst>
      <p:ext uri="{BB962C8B-B14F-4D97-AF65-F5344CB8AC3E}">
        <p14:creationId xmlns:p14="http://schemas.microsoft.com/office/powerpoint/2010/main" val="345734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14</a:t>
            </a:fld>
            <a:endParaRPr dirty="0"/>
          </a:p>
        </p:txBody>
      </p:sp>
      <p:sp>
        <p:nvSpPr>
          <p:cNvPr id="3" name="Text Box 2"/>
          <p:cNvSpPr txBox="1"/>
          <p:nvPr/>
        </p:nvSpPr>
        <p:spPr>
          <a:xfrm>
            <a:off x="242570" y="257810"/>
            <a:ext cx="11307445" cy="571500"/>
          </a:xfrm>
          <a:prstGeom prst="rect">
            <a:avLst/>
          </a:prstGeom>
          <a:noFill/>
        </p:spPr>
        <p:txBody>
          <a:bodyPr wrap="square" lIns="0" tIns="0" rIns="0" bIns="0" rtlCol="0">
            <a:noAutofit/>
          </a:bodyPr>
          <a:lstStyle/>
          <a:p>
            <a:pPr>
              <a:lnSpc>
                <a:spcPct val="90000"/>
              </a:lnSpc>
            </a:pPr>
            <a:r>
              <a:rPr lang="en-US" sz="3800"/>
              <a:t>Abstract Class</a:t>
            </a:r>
          </a:p>
        </p:txBody>
      </p:sp>
      <p:sp>
        <p:nvSpPr>
          <p:cNvPr id="4" name="Text Box 3"/>
          <p:cNvSpPr txBox="1"/>
          <p:nvPr/>
        </p:nvSpPr>
        <p:spPr>
          <a:xfrm>
            <a:off x="426720" y="979170"/>
            <a:ext cx="11184890" cy="5088890"/>
          </a:xfrm>
          <a:prstGeom prst="rect">
            <a:avLst/>
          </a:prstGeom>
          <a:noFill/>
        </p:spPr>
        <p:txBody>
          <a:bodyPr wrap="square" lIns="0" tIns="0" rIns="0" bIns="0" rtlCol="0">
            <a:noAutofit/>
          </a:bodyPr>
          <a:lstStyle/>
          <a:p>
            <a:pPr algn="just">
              <a:lnSpc>
                <a:spcPct val="90000"/>
              </a:lnSpc>
            </a:pPr>
            <a:r>
              <a:rPr lang="en-US" sz="2600"/>
              <a:t>Abstract classes are classes that contain one or more abstract methods. An abstract method is a method that is declared, but contains no implementation. Abstract classes may not be instantiated, and require subclasses to provide implementations for the abstract methods.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15</a:t>
            </a:fld>
            <a:endParaRPr dirty="0"/>
          </a:p>
        </p:txBody>
      </p:sp>
      <p:sp>
        <p:nvSpPr>
          <p:cNvPr id="3" name="Text Box 2"/>
          <p:cNvSpPr txBox="1"/>
          <p:nvPr/>
        </p:nvSpPr>
        <p:spPr>
          <a:xfrm>
            <a:off x="460375" y="339725"/>
            <a:ext cx="10627360" cy="802640"/>
          </a:xfrm>
          <a:prstGeom prst="rect">
            <a:avLst/>
          </a:prstGeom>
          <a:noFill/>
        </p:spPr>
        <p:txBody>
          <a:bodyPr wrap="square" lIns="0" tIns="0" rIns="0" bIns="0" rtlCol="0">
            <a:noAutofit/>
          </a:bodyPr>
          <a:lstStyle/>
          <a:p>
            <a:pPr>
              <a:lnSpc>
                <a:spcPct val="90000"/>
              </a:lnSpc>
            </a:pPr>
            <a:r>
              <a:rPr lang="en-US" sz="3800"/>
              <a:t>Example Code</a:t>
            </a:r>
          </a:p>
        </p:txBody>
      </p:sp>
      <p:pic>
        <p:nvPicPr>
          <p:cNvPr id="6" name="Picture 5">
            <a:extLst>
              <a:ext uri="{FF2B5EF4-FFF2-40B4-BE49-F238E27FC236}">
                <a16:creationId xmlns:a16="http://schemas.microsoft.com/office/drawing/2014/main" id="{5B6A4B11-A475-4406-9883-30D1781C9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00" y="1142365"/>
            <a:ext cx="5048955" cy="3286584"/>
          </a:xfrm>
          <a:prstGeom prst="rect">
            <a:avLst/>
          </a:prstGeom>
        </p:spPr>
      </p:pic>
      <p:pic>
        <p:nvPicPr>
          <p:cNvPr id="8" name="Picture 7">
            <a:extLst>
              <a:ext uri="{FF2B5EF4-FFF2-40B4-BE49-F238E27FC236}">
                <a16:creationId xmlns:a16="http://schemas.microsoft.com/office/drawing/2014/main" id="{3A622AAA-CB9C-4F26-A7DD-8E850447F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30" y="4428949"/>
            <a:ext cx="5887272" cy="18004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16</a:t>
            </a:fld>
            <a:endParaRPr dirty="0"/>
          </a:p>
        </p:txBody>
      </p:sp>
      <p:sp>
        <p:nvSpPr>
          <p:cNvPr id="3" name="Text Box 2"/>
          <p:cNvSpPr txBox="1"/>
          <p:nvPr/>
        </p:nvSpPr>
        <p:spPr>
          <a:xfrm>
            <a:off x="324485" y="271145"/>
            <a:ext cx="11402695" cy="803275"/>
          </a:xfrm>
          <a:prstGeom prst="rect">
            <a:avLst/>
          </a:prstGeom>
          <a:noFill/>
        </p:spPr>
        <p:txBody>
          <a:bodyPr wrap="square" lIns="0" tIns="0" rIns="0" bIns="0" rtlCol="0">
            <a:noAutofit/>
          </a:bodyPr>
          <a:lstStyle/>
          <a:p>
            <a:pPr>
              <a:lnSpc>
                <a:spcPct val="90000"/>
              </a:lnSpc>
            </a:pPr>
            <a:r>
              <a:rPr lang="en-US" sz="3800"/>
              <a:t>Strict Mode </a:t>
            </a:r>
          </a:p>
        </p:txBody>
      </p:sp>
      <p:sp>
        <p:nvSpPr>
          <p:cNvPr id="4" name="Text Box 3"/>
          <p:cNvSpPr txBox="1"/>
          <p:nvPr/>
        </p:nvSpPr>
        <p:spPr>
          <a:xfrm>
            <a:off x="413385" y="863600"/>
            <a:ext cx="11362055" cy="5130165"/>
          </a:xfrm>
          <a:prstGeom prst="rect">
            <a:avLst/>
          </a:prstGeom>
          <a:noFill/>
        </p:spPr>
        <p:txBody>
          <a:bodyPr wrap="square" lIns="0" tIns="0" rIns="0" bIns="0" rtlCol="0">
            <a:noAutofit/>
          </a:bodyPr>
          <a:lstStyle/>
          <a:p>
            <a:pPr>
              <a:lnSpc>
                <a:spcPct val="90000"/>
              </a:lnSpc>
            </a:pPr>
            <a:r>
              <a:rPr lang="en-US" sz="2800">
                <a:solidFill>
                  <a:schemeClr val="tx1"/>
                </a:solidFill>
              </a:rPr>
              <a:t>The "use strict" directive is new in JavaScript 1.8.5 (ECMAScript version 5).</a:t>
            </a:r>
          </a:p>
          <a:p>
            <a:pPr>
              <a:lnSpc>
                <a:spcPct val="90000"/>
              </a:lnSpc>
            </a:pPr>
            <a:endParaRPr lang="en-US" sz="2800">
              <a:solidFill>
                <a:schemeClr val="tx1"/>
              </a:solidFill>
            </a:endParaRPr>
          </a:p>
          <a:p>
            <a:pPr>
              <a:lnSpc>
                <a:spcPct val="90000"/>
              </a:lnSpc>
            </a:pPr>
            <a:r>
              <a:rPr lang="en-US" sz="2800">
                <a:solidFill>
                  <a:schemeClr val="tx1"/>
                </a:solidFill>
              </a:rPr>
              <a:t>It is not a statement, but a literal expression, ignored by earlier versions of JavaScript.</a:t>
            </a:r>
          </a:p>
          <a:p>
            <a:pPr>
              <a:lnSpc>
                <a:spcPct val="90000"/>
              </a:lnSpc>
            </a:pPr>
            <a:endParaRPr lang="en-US" sz="2800">
              <a:solidFill>
                <a:schemeClr val="tx1"/>
              </a:solidFill>
            </a:endParaRPr>
          </a:p>
          <a:p>
            <a:pPr>
              <a:lnSpc>
                <a:spcPct val="90000"/>
              </a:lnSpc>
            </a:pPr>
            <a:r>
              <a:rPr lang="en-US" sz="2800">
                <a:solidFill>
                  <a:schemeClr val="tx1"/>
                </a:solidFill>
              </a:rPr>
              <a:t>The purpose of "use strict" is to indicate that the code should be executed in "strict mode".</a:t>
            </a:r>
          </a:p>
          <a:p>
            <a:pPr>
              <a:lnSpc>
                <a:spcPct val="90000"/>
              </a:lnSpc>
            </a:pPr>
            <a:endParaRPr lang="en-US" sz="2800">
              <a:solidFill>
                <a:schemeClr val="tx1"/>
              </a:solidFill>
            </a:endParaRPr>
          </a:p>
          <a:p>
            <a:pPr>
              <a:lnSpc>
                <a:spcPct val="90000"/>
              </a:lnSpc>
            </a:pPr>
            <a:r>
              <a:rPr lang="en-US" sz="2800">
                <a:solidFill>
                  <a:schemeClr val="tx1"/>
                </a:solidFill>
              </a:rPr>
              <a:t>With strict mode, you can not, for example, use undeclared variables.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17</a:t>
            </a:fld>
            <a:endParaRPr dirty="0"/>
          </a:p>
        </p:txBody>
      </p:sp>
      <p:sp>
        <p:nvSpPr>
          <p:cNvPr id="3" name="Text Box 2"/>
          <p:cNvSpPr txBox="1"/>
          <p:nvPr/>
        </p:nvSpPr>
        <p:spPr>
          <a:xfrm>
            <a:off x="378460" y="339725"/>
            <a:ext cx="10872470" cy="707390"/>
          </a:xfrm>
          <a:prstGeom prst="rect">
            <a:avLst/>
          </a:prstGeom>
          <a:noFill/>
        </p:spPr>
        <p:txBody>
          <a:bodyPr wrap="square" lIns="0" tIns="0" rIns="0" bIns="0" rtlCol="0">
            <a:noAutofit/>
          </a:bodyPr>
          <a:lstStyle/>
          <a:p>
            <a:pPr>
              <a:lnSpc>
                <a:spcPct val="90000"/>
              </a:lnSpc>
            </a:pPr>
            <a:r>
              <a:rPr lang="en-US" sz="3800"/>
              <a:t>Declaring Strict Mode</a:t>
            </a:r>
          </a:p>
        </p:txBody>
      </p:sp>
      <p:sp>
        <p:nvSpPr>
          <p:cNvPr id="4" name="Text Box 3"/>
          <p:cNvSpPr txBox="1"/>
          <p:nvPr/>
        </p:nvSpPr>
        <p:spPr>
          <a:xfrm>
            <a:off x="501650" y="1047115"/>
            <a:ext cx="11184890" cy="4912360"/>
          </a:xfrm>
          <a:prstGeom prst="rect">
            <a:avLst/>
          </a:prstGeom>
          <a:noFill/>
        </p:spPr>
        <p:txBody>
          <a:bodyPr wrap="square" lIns="0" tIns="0" rIns="0" bIns="0" rtlCol="0">
            <a:noAutofit/>
          </a:bodyPr>
          <a:lstStyle/>
          <a:p>
            <a:pPr>
              <a:lnSpc>
                <a:spcPct val="90000"/>
              </a:lnSpc>
            </a:pPr>
            <a:r>
              <a:rPr lang="en-US"/>
              <a:t>Strict mode is declared by adding "use strict"; to the beginning of a script or a function.</a:t>
            </a:r>
          </a:p>
          <a:p>
            <a:pPr>
              <a:lnSpc>
                <a:spcPct val="90000"/>
              </a:lnSpc>
            </a:pPr>
            <a:endParaRPr lang="en-US"/>
          </a:p>
          <a:p>
            <a:pPr>
              <a:lnSpc>
                <a:spcPct val="90000"/>
              </a:lnSpc>
            </a:pPr>
            <a:r>
              <a:rPr lang="en-US"/>
              <a:t>Declared at the beginning of a script, it has global scope (all code in the script will execute in strict mode):</a:t>
            </a:r>
          </a:p>
          <a:p>
            <a:pPr>
              <a:lnSpc>
                <a:spcPct val="90000"/>
              </a:lnSpc>
            </a:pPr>
            <a:endParaRPr lang="en-US"/>
          </a:p>
          <a:p>
            <a:pPr>
              <a:lnSpc>
                <a:spcPct val="90000"/>
              </a:lnSpc>
            </a:pPr>
            <a:r>
              <a:rPr lang="en-US" b="1"/>
              <a:t>Example                                                                                                                      Output</a:t>
            </a:r>
          </a:p>
          <a:p>
            <a:pPr>
              <a:lnSpc>
                <a:spcPct val="90000"/>
              </a:lnSpc>
            </a:pPr>
            <a:endParaRPr lang="en-US" b="1"/>
          </a:p>
        </p:txBody>
      </p:sp>
      <p:pic>
        <p:nvPicPr>
          <p:cNvPr id="5" name="Picture 4"/>
          <p:cNvPicPr>
            <a:picLocks noChangeAspect="1"/>
          </p:cNvPicPr>
          <p:nvPr/>
        </p:nvPicPr>
        <p:blipFill>
          <a:blip r:embed="rId2"/>
          <a:stretch>
            <a:fillRect/>
          </a:stretch>
        </p:blipFill>
        <p:spPr>
          <a:xfrm>
            <a:off x="665480" y="2417445"/>
            <a:ext cx="5401310" cy="2566035"/>
          </a:xfrm>
          <a:prstGeom prst="rect">
            <a:avLst/>
          </a:prstGeom>
        </p:spPr>
      </p:pic>
      <p:pic>
        <p:nvPicPr>
          <p:cNvPr id="6" name="Picture 5"/>
          <p:cNvPicPr>
            <a:picLocks noChangeAspect="1"/>
          </p:cNvPicPr>
          <p:nvPr/>
        </p:nvPicPr>
        <p:blipFill>
          <a:blip r:embed="rId3"/>
          <a:stretch>
            <a:fillRect/>
          </a:stretch>
        </p:blipFill>
        <p:spPr>
          <a:xfrm>
            <a:off x="6688455" y="2650490"/>
            <a:ext cx="4825365" cy="1283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18</a:t>
            </a:fld>
            <a:endParaRPr dirty="0"/>
          </a:p>
        </p:txBody>
      </p:sp>
      <p:sp>
        <p:nvSpPr>
          <p:cNvPr id="3" name="Text Box 2"/>
          <p:cNvSpPr txBox="1"/>
          <p:nvPr/>
        </p:nvSpPr>
        <p:spPr>
          <a:xfrm>
            <a:off x="310515" y="312420"/>
            <a:ext cx="11497945" cy="571500"/>
          </a:xfrm>
          <a:prstGeom prst="rect">
            <a:avLst/>
          </a:prstGeom>
          <a:noFill/>
        </p:spPr>
        <p:txBody>
          <a:bodyPr wrap="square" lIns="0" tIns="0" rIns="0" bIns="0" rtlCol="0">
            <a:noAutofit/>
          </a:bodyPr>
          <a:lstStyle/>
          <a:p>
            <a:pPr>
              <a:lnSpc>
                <a:spcPct val="90000"/>
              </a:lnSpc>
            </a:pPr>
            <a:r>
              <a:rPr lang="en-US" sz="3800"/>
              <a:t>How to enforce JavaScript strictness in a specfic function:</a:t>
            </a:r>
          </a:p>
        </p:txBody>
      </p:sp>
      <p:sp>
        <p:nvSpPr>
          <p:cNvPr id="4" name="Text Box 3"/>
          <p:cNvSpPr txBox="1"/>
          <p:nvPr/>
        </p:nvSpPr>
        <p:spPr>
          <a:xfrm>
            <a:off x="351790" y="1074420"/>
            <a:ext cx="11457305" cy="4966335"/>
          </a:xfrm>
          <a:prstGeom prst="rect">
            <a:avLst/>
          </a:prstGeom>
          <a:noFill/>
        </p:spPr>
        <p:txBody>
          <a:bodyPr wrap="square" lIns="0" tIns="0" rIns="0" bIns="0" rtlCol="0">
            <a:noAutofit/>
          </a:bodyPr>
          <a:lstStyle/>
          <a:p>
            <a:pPr>
              <a:lnSpc>
                <a:spcPct val="90000"/>
              </a:lnSpc>
            </a:pPr>
            <a:r>
              <a:rPr lang="en-US" sz="2800" dirty="0"/>
              <a:t>Just add “use strict” statement in the function as shown below. In this example, strictness is enforced only in </a:t>
            </a:r>
            <a:r>
              <a:rPr lang="en-US" sz="2800" dirty="0" err="1"/>
              <a:t>getUserName</a:t>
            </a:r>
            <a:r>
              <a:rPr lang="en-US" sz="2800" dirty="0"/>
              <a:t>().</a:t>
            </a:r>
          </a:p>
        </p:txBody>
      </p:sp>
      <p:pic>
        <p:nvPicPr>
          <p:cNvPr id="7" name="Picture 6">
            <a:extLst>
              <a:ext uri="{FF2B5EF4-FFF2-40B4-BE49-F238E27FC236}">
                <a16:creationId xmlns:a16="http://schemas.microsoft.com/office/drawing/2014/main" id="{46C6888E-8891-45D7-9619-CDF6E6EA7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55" y="2197397"/>
            <a:ext cx="8541197" cy="3619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19</a:t>
            </a:fld>
            <a:endParaRPr dirty="0"/>
          </a:p>
        </p:txBody>
      </p:sp>
      <p:sp>
        <p:nvSpPr>
          <p:cNvPr id="3" name="Text Box 2"/>
          <p:cNvSpPr txBox="1"/>
          <p:nvPr/>
        </p:nvSpPr>
        <p:spPr>
          <a:xfrm>
            <a:off x="337820" y="285115"/>
            <a:ext cx="11198860" cy="707390"/>
          </a:xfrm>
          <a:prstGeom prst="rect">
            <a:avLst/>
          </a:prstGeom>
          <a:noFill/>
        </p:spPr>
        <p:txBody>
          <a:bodyPr wrap="square" lIns="0" tIns="0" rIns="0" bIns="0" rtlCol="0">
            <a:noAutofit/>
          </a:bodyPr>
          <a:lstStyle/>
          <a:p>
            <a:pPr>
              <a:lnSpc>
                <a:spcPct val="90000"/>
              </a:lnSpc>
            </a:pPr>
            <a:r>
              <a:rPr lang="en-US" sz="3800"/>
              <a:t>Self-Hosting</a:t>
            </a:r>
          </a:p>
        </p:txBody>
      </p:sp>
      <p:sp>
        <p:nvSpPr>
          <p:cNvPr id="4" name="Text Box 3"/>
          <p:cNvSpPr txBox="1"/>
          <p:nvPr/>
        </p:nvSpPr>
        <p:spPr>
          <a:xfrm>
            <a:off x="420370" y="1141730"/>
            <a:ext cx="11348085" cy="4953000"/>
          </a:xfrm>
          <a:prstGeom prst="rect">
            <a:avLst/>
          </a:prstGeom>
          <a:noFill/>
        </p:spPr>
        <p:txBody>
          <a:bodyPr wrap="square" lIns="0" tIns="0" rIns="0" bIns="0" rtlCol="0">
            <a:noAutofit/>
          </a:bodyPr>
          <a:lstStyle/>
          <a:p>
            <a:pPr>
              <a:lnSpc>
                <a:spcPct val="90000"/>
              </a:lnSpc>
            </a:pPr>
            <a:r>
              <a:rPr lang="en-US" sz="2800"/>
              <a:t>Hoisting is JavaScript's default behavior of moving declarations to the top.</a:t>
            </a:r>
          </a:p>
          <a:p>
            <a:pPr>
              <a:lnSpc>
                <a:spcPct val="90000"/>
              </a:lnSpc>
            </a:pPr>
            <a:endParaRPr lang="en-US" sz="2800"/>
          </a:p>
          <a:p>
            <a:pPr marL="457200" indent="-457200">
              <a:lnSpc>
                <a:spcPct val="90000"/>
              </a:lnSpc>
              <a:buFont typeface="Arial" panose="020B0604020202020204" pitchFamily="34" charset="0"/>
              <a:buChar char="•"/>
            </a:pPr>
            <a:r>
              <a:rPr lang="en-US" sz="2800"/>
              <a:t>In JavaScript, a variable can be declared after it has been used.</a:t>
            </a:r>
          </a:p>
          <a:p>
            <a:pPr marL="457200" indent="-457200">
              <a:lnSpc>
                <a:spcPct val="90000"/>
              </a:lnSpc>
              <a:buFont typeface="Arial" panose="020B0604020202020204" pitchFamily="34" charset="0"/>
              <a:buChar char="•"/>
            </a:pPr>
            <a:r>
              <a:rPr lang="en-US" sz="2800"/>
              <a:t>In other words; a variable can be used before it has been declared.</a:t>
            </a:r>
          </a:p>
          <a:p>
            <a:pPr indent="0">
              <a:lnSpc>
                <a:spcPct val="90000"/>
              </a:lnSpc>
              <a:buFont typeface="Arial" panose="020B0604020202020204" pitchFamily="34" charset="0"/>
              <a:buNone/>
            </a:pPr>
            <a:endParaRPr lang="en-US" sz="2800"/>
          </a:p>
          <a:p>
            <a:pPr indent="0">
              <a:lnSpc>
                <a:spcPct val="90000"/>
              </a:lnSpc>
              <a:buFont typeface="Arial" panose="020B0604020202020204" pitchFamily="34" charset="0"/>
              <a:buNone/>
            </a:pPr>
            <a:r>
              <a:rPr lang="en-US" sz="2800"/>
              <a:t>Example                                                                                          Output</a:t>
            </a:r>
          </a:p>
          <a:p>
            <a:pPr indent="0">
              <a:lnSpc>
                <a:spcPct val="90000"/>
              </a:lnSpc>
              <a:buFont typeface="Arial" panose="020B0604020202020204" pitchFamily="34" charset="0"/>
              <a:buNone/>
            </a:pPr>
            <a:r>
              <a:rPr lang="en-US" sz="2800"/>
              <a:t>                                                                                                             </a:t>
            </a:r>
          </a:p>
          <a:p>
            <a:pPr indent="0">
              <a:lnSpc>
                <a:spcPct val="90000"/>
              </a:lnSpc>
              <a:buFont typeface="Arial" panose="020B0604020202020204" pitchFamily="34" charset="0"/>
              <a:buNone/>
            </a:pPr>
            <a:r>
              <a:rPr lang="en-US" sz="2800"/>
              <a:t>                                                                                                             5</a:t>
            </a:r>
          </a:p>
          <a:p>
            <a:pPr indent="0">
              <a:lnSpc>
                <a:spcPct val="90000"/>
              </a:lnSpc>
              <a:buFont typeface="Arial" panose="020B0604020202020204" pitchFamily="34" charset="0"/>
              <a:buNone/>
            </a:pPr>
            <a:endParaRPr lang="en-US" sz="2800"/>
          </a:p>
        </p:txBody>
      </p:sp>
      <p:pic>
        <p:nvPicPr>
          <p:cNvPr id="5" name="Picture 4"/>
          <p:cNvPicPr>
            <a:picLocks noChangeAspect="1"/>
          </p:cNvPicPr>
          <p:nvPr/>
        </p:nvPicPr>
        <p:blipFill>
          <a:blip r:embed="rId2"/>
          <a:stretch>
            <a:fillRect/>
          </a:stretch>
        </p:blipFill>
        <p:spPr>
          <a:xfrm>
            <a:off x="651510" y="3641725"/>
            <a:ext cx="6349365" cy="1630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49898" y="1488445"/>
            <a:ext cx="8763000" cy="1470025"/>
          </a:xfrm>
        </p:spPr>
        <p:txBody>
          <a:bodyPr/>
          <a:lstStyle/>
          <a:p>
            <a:r>
              <a:rPr lang="en-US" dirty="0"/>
              <a:t>JavaScript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20</a:t>
            </a:fld>
            <a:endParaRPr dirty="0"/>
          </a:p>
        </p:txBody>
      </p:sp>
      <p:sp>
        <p:nvSpPr>
          <p:cNvPr id="3" name="Text Box 2"/>
          <p:cNvSpPr txBox="1"/>
          <p:nvPr/>
        </p:nvSpPr>
        <p:spPr>
          <a:xfrm>
            <a:off x="241300" y="264160"/>
            <a:ext cx="11508740" cy="709930"/>
          </a:xfrm>
          <a:prstGeom prst="rect">
            <a:avLst/>
          </a:prstGeom>
          <a:noFill/>
        </p:spPr>
        <p:txBody>
          <a:bodyPr wrap="square" lIns="0" tIns="0" rIns="0" bIns="0" rtlCol="0">
            <a:noAutofit/>
          </a:bodyPr>
          <a:lstStyle/>
          <a:p>
            <a:pPr>
              <a:lnSpc>
                <a:spcPct val="90000"/>
              </a:lnSpc>
            </a:pPr>
            <a:r>
              <a:rPr lang="en-US" sz="3800"/>
              <a:t>Promise</a:t>
            </a:r>
          </a:p>
        </p:txBody>
      </p:sp>
      <p:sp>
        <p:nvSpPr>
          <p:cNvPr id="4" name="Text Box 3"/>
          <p:cNvSpPr txBox="1"/>
          <p:nvPr/>
        </p:nvSpPr>
        <p:spPr>
          <a:xfrm>
            <a:off x="331470" y="1003935"/>
            <a:ext cx="11478895" cy="4999355"/>
          </a:xfrm>
          <a:prstGeom prst="rect">
            <a:avLst/>
          </a:prstGeom>
          <a:noFill/>
        </p:spPr>
        <p:txBody>
          <a:bodyPr wrap="square" lIns="0" tIns="0" rIns="0" bIns="0" rtlCol="0">
            <a:noAutofit/>
          </a:bodyPr>
          <a:lstStyle/>
          <a:p>
            <a:pPr algn="just">
              <a:lnSpc>
                <a:spcPct val="90000"/>
              </a:lnSpc>
            </a:pPr>
            <a:r>
              <a:rPr lang="en-US" sz="2800"/>
              <a:t>A Promise is a proxy for a value not necessarily known when the promise is created. It allows you to associate handlers with an asynchronous action's eventual success value or failure reason. This lets asynchronous methods return values like synchronous methods: instead of immediately returning the final value, the asynchronous method returns a promise to supply the value at some point in the future.</a:t>
            </a:r>
          </a:p>
          <a:p>
            <a:pPr algn="just">
              <a:lnSpc>
                <a:spcPct val="90000"/>
              </a:lnSpc>
            </a:pPr>
            <a:endParaRPr lang="en-US" sz="2800"/>
          </a:p>
          <a:p>
            <a:pPr algn="just">
              <a:lnSpc>
                <a:spcPct val="90000"/>
              </a:lnSpc>
            </a:pPr>
            <a:r>
              <a:rPr lang="en-US" sz="2800"/>
              <a:t>A Promise is in one of these states:</a:t>
            </a:r>
          </a:p>
          <a:p>
            <a:pPr algn="just">
              <a:lnSpc>
                <a:spcPct val="90000"/>
              </a:lnSpc>
            </a:pPr>
            <a:r>
              <a:rPr lang="en-US" sz="2800" b="1"/>
              <a:t>pending: </a:t>
            </a:r>
            <a:r>
              <a:rPr lang="en-US" sz="2800"/>
              <a:t>initial state, neither fulfilled nor rejected.</a:t>
            </a:r>
          </a:p>
          <a:p>
            <a:pPr algn="just">
              <a:lnSpc>
                <a:spcPct val="90000"/>
              </a:lnSpc>
            </a:pPr>
            <a:r>
              <a:rPr lang="en-US" sz="2800" b="1"/>
              <a:t>fulfilled:</a:t>
            </a:r>
            <a:r>
              <a:rPr lang="en-US" sz="2800"/>
              <a:t> meaning that the operation completed successfully.</a:t>
            </a:r>
          </a:p>
          <a:p>
            <a:pPr algn="just">
              <a:lnSpc>
                <a:spcPct val="90000"/>
              </a:lnSpc>
            </a:pPr>
            <a:r>
              <a:rPr lang="en-US" sz="2800" b="1"/>
              <a:t>rejected:</a:t>
            </a:r>
            <a:r>
              <a:rPr lang="en-US" sz="2800"/>
              <a:t> meaning that the operation failed.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21</a:t>
            </a:fld>
            <a:endParaRPr dirty="0"/>
          </a:p>
        </p:txBody>
      </p:sp>
      <p:sp>
        <p:nvSpPr>
          <p:cNvPr id="3" name="Text Box 2"/>
          <p:cNvSpPr txBox="1"/>
          <p:nvPr/>
        </p:nvSpPr>
        <p:spPr>
          <a:xfrm>
            <a:off x="241300" y="294005"/>
            <a:ext cx="11478895" cy="725170"/>
          </a:xfrm>
          <a:prstGeom prst="rect">
            <a:avLst/>
          </a:prstGeom>
          <a:noFill/>
        </p:spPr>
        <p:txBody>
          <a:bodyPr wrap="square" lIns="0" tIns="0" rIns="0" bIns="0" rtlCol="0">
            <a:noAutofit/>
          </a:bodyPr>
          <a:lstStyle/>
          <a:p>
            <a:pPr>
              <a:lnSpc>
                <a:spcPct val="90000"/>
              </a:lnSpc>
            </a:pPr>
            <a:r>
              <a:rPr lang="en-US" sz="3800"/>
              <a:t>Promise</a:t>
            </a:r>
          </a:p>
        </p:txBody>
      </p:sp>
      <p:sp>
        <p:nvSpPr>
          <p:cNvPr id="4" name="Text Box 3"/>
          <p:cNvSpPr txBox="1"/>
          <p:nvPr/>
        </p:nvSpPr>
        <p:spPr>
          <a:xfrm>
            <a:off x="377190" y="1200150"/>
            <a:ext cx="11252200" cy="4425950"/>
          </a:xfrm>
          <a:prstGeom prst="rect">
            <a:avLst/>
          </a:prstGeom>
          <a:noFill/>
        </p:spPr>
        <p:txBody>
          <a:bodyPr wrap="square" lIns="0" tIns="0" rIns="0" bIns="0" rtlCol="0">
            <a:noAutofit/>
          </a:bodyPr>
          <a:lstStyle/>
          <a:p>
            <a:pPr>
              <a:lnSpc>
                <a:spcPct val="90000"/>
              </a:lnSpc>
            </a:pPr>
            <a:r>
              <a:rPr lang="en-US" sz="2800"/>
              <a:t>As the </a:t>
            </a:r>
            <a:r>
              <a:rPr lang="en-US" sz="2800">
                <a:solidFill>
                  <a:srgbClr val="FF0000"/>
                </a:solidFill>
              </a:rPr>
              <a:t>Promise.prototype.then()</a:t>
            </a:r>
            <a:r>
              <a:rPr lang="en-US" sz="2800"/>
              <a:t> and </a:t>
            </a:r>
            <a:r>
              <a:rPr lang="en-US" sz="2800">
                <a:solidFill>
                  <a:srgbClr val="FF0000"/>
                </a:solidFill>
              </a:rPr>
              <a:t>Promise.prototype.catch()</a:t>
            </a:r>
            <a:r>
              <a:rPr lang="en-US" sz="2800"/>
              <a:t> methods return promises, they can be chained.</a:t>
            </a:r>
          </a:p>
        </p:txBody>
      </p:sp>
      <p:pic>
        <p:nvPicPr>
          <p:cNvPr id="5" name="Picture 4"/>
          <p:cNvPicPr>
            <a:picLocks noChangeAspect="1"/>
          </p:cNvPicPr>
          <p:nvPr/>
        </p:nvPicPr>
        <p:blipFill>
          <a:blip r:embed="rId2"/>
          <a:stretch>
            <a:fillRect/>
          </a:stretch>
        </p:blipFill>
        <p:spPr>
          <a:xfrm>
            <a:off x="876300" y="2181860"/>
            <a:ext cx="9076055" cy="3733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22</a:t>
            </a:fld>
            <a:endParaRPr dirty="0"/>
          </a:p>
        </p:txBody>
      </p:sp>
      <p:sp>
        <p:nvSpPr>
          <p:cNvPr id="3" name="Text Box 2"/>
          <p:cNvSpPr txBox="1"/>
          <p:nvPr/>
        </p:nvSpPr>
        <p:spPr>
          <a:xfrm>
            <a:off x="148590" y="182880"/>
            <a:ext cx="11629390" cy="646430"/>
          </a:xfrm>
          <a:prstGeom prst="rect">
            <a:avLst/>
          </a:prstGeom>
          <a:noFill/>
        </p:spPr>
        <p:txBody>
          <a:bodyPr wrap="square" lIns="0" tIns="0" rIns="0" bIns="0" rtlCol="0">
            <a:noAutofit/>
          </a:bodyPr>
          <a:lstStyle/>
          <a:p>
            <a:pPr>
              <a:lnSpc>
                <a:spcPct val="90000"/>
              </a:lnSpc>
            </a:pPr>
            <a:r>
              <a:rPr lang="en-US" sz="3800"/>
              <a:t>Properties &amp; Methods</a:t>
            </a:r>
          </a:p>
        </p:txBody>
      </p:sp>
      <p:sp>
        <p:nvSpPr>
          <p:cNvPr id="4" name="Text Box 3"/>
          <p:cNvSpPr txBox="1"/>
          <p:nvPr/>
        </p:nvSpPr>
        <p:spPr>
          <a:xfrm>
            <a:off x="246380" y="829310"/>
            <a:ext cx="11433810" cy="5052060"/>
          </a:xfrm>
          <a:prstGeom prst="rect">
            <a:avLst/>
          </a:prstGeom>
          <a:noFill/>
        </p:spPr>
        <p:txBody>
          <a:bodyPr wrap="square" lIns="0" tIns="0" rIns="0" bIns="0" rtlCol="0">
            <a:noAutofit/>
          </a:bodyPr>
          <a:lstStyle/>
          <a:p>
            <a:pPr>
              <a:lnSpc>
                <a:spcPct val="90000"/>
              </a:lnSpc>
            </a:pPr>
            <a:r>
              <a:rPr lang="en-US" sz="2200" b="1"/>
              <a:t>Promise.length</a:t>
            </a:r>
          </a:p>
          <a:p>
            <a:pPr>
              <a:lnSpc>
                <a:spcPct val="90000"/>
              </a:lnSpc>
            </a:pPr>
            <a:r>
              <a:rPr lang="en-US" sz="2200"/>
              <a:t>Length property whose value is always 1 (number of constructor arguments).</a:t>
            </a:r>
          </a:p>
          <a:p>
            <a:pPr>
              <a:lnSpc>
                <a:spcPct val="90000"/>
              </a:lnSpc>
            </a:pPr>
            <a:r>
              <a:rPr lang="en-US" sz="2200" b="1"/>
              <a:t>Promise.prototype</a:t>
            </a:r>
          </a:p>
          <a:p>
            <a:pPr>
              <a:lnSpc>
                <a:spcPct val="90000"/>
              </a:lnSpc>
            </a:pPr>
            <a:r>
              <a:rPr lang="en-US" sz="2200"/>
              <a:t>Represents the prototype for the Promise constructor.</a:t>
            </a:r>
          </a:p>
          <a:p>
            <a:pPr>
              <a:lnSpc>
                <a:spcPct val="90000"/>
              </a:lnSpc>
            </a:pPr>
            <a:endParaRPr lang="en-US" sz="2200"/>
          </a:p>
          <a:p>
            <a:pPr>
              <a:lnSpc>
                <a:spcPct val="90000"/>
              </a:lnSpc>
            </a:pPr>
            <a:r>
              <a:rPr lang="en-US" sz="2200" b="1"/>
              <a:t>Methods</a:t>
            </a:r>
          </a:p>
          <a:p>
            <a:pPr algn="just">
              <a:lnSpc>
                <a:spcPct val="90000"/>
              </a:lnSpc>
            </a:pPr>
            <a:r>
              <a:rPr lang="en-US" sz="2200" b="1"/>
              <a:t>Promise.prototype.catch(onRejected)</a:t>
            </a:r>
          </a:p>
          <a:p>
            <a:pPr algn="just">
              <a:lnSpc>
                <a:spcPct val="90000"/>
              </a:lnSpc>
            </a:pPr>
            <a:r>
              <a:rPr lang="en-US" sz="2200"/>
              <a:t>Appends a rejection handler callback to the promise, and returns a new promise resolving to the return value of the callback if it is called, or to its original fulfillment value if the promise is instead fulfilled.</a:t>
            </a:r>
          </a:p>
          <a:p>
            <a:pPr algn="just">
              <a:lnSpc>
                <a:spcPct val="90000"/>
              </a:lnSpc>
            </a:pPr>
            <a:r>
              <a:rPr lang="en-US" sz="2200" b="1"/>
              <a:t>Promise.prototype.then(onFulfilled, onRejected)</a:t>
            </a:r>
          </a:p>
          <a:p>
            <a:pPr algn="just">
              <a:lnSpc>
                <a:spcPct val="90000"/>
              </a:lnSpc>
            </a:pPr>
            <a:r>
              <a:rPr lang="en-US" sz="2200"/>
              <a:t>Appends fulfillment and rejection handlers to the promise, and returns a new promise resolving to the return value of the called handler, or to its original settled value if the promise was not handled (i.e. if the relevant handler onFulfilled or onRejected is not a function).</a:t>
            </a:r>
          </a:p>
          <a:p>
            <a:pPr algn="just">
              <a:lnSpc>
                <a:spcPct val="90000"/>
              </a:lnSpc>
            </a:pPr>
            <a:r>
              <a:rPr lang="en-US" sz="2200" b="1"/>
              <a:t>Promise.prototype.finally(onFinally)</a:t>
            </a:r>
          </a:p>
          <a:p>
            <a:pPr algn="just">
              <a:lnSpc>
                <a:spcPct val="90000"/>
              </a:lnSpc>
            </a:pPr>
            <a:r>
              <a:rPr lang="en-US" sz="2200"/>
              <a:t>Appends a handler to the promise, and returns a new promise which is resolved when the original promise is resolved. The handler is called when the promise is settled, whether fulfilled or rejected.</a:t>
            </a:r>
          </a:p>
          <a:p>
            <a:pPr>
              <a:lnSpc>
                <a:spcPct val="90000"/>
              </a:lnSpc>
            </a:pPr>
            <a:endParaRPr lang="en-US" sz="28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23</a:t>
            </a:fld>
            <a:endParaRPr dirty="0"/>
          </a:p>
        </p:txBody>
      </p:sp>
      <p:sp>
        <p:nvSpPr>
          <p:cNvPr id="3" name="Text Box 2"/>
          <p:cNvSpPr txBox="1"/>
          <p:nvPr/>
        </p:nvSpPr>
        <p:spPr>
          <a:xfrm>
            <a:off x="115570" y="146050"/>
            <a:ext cx="11299825" cy="451485"/>
          </a:xfrm>
          <a:prstGeom prst="rect">
            <a:avLst/>
          </a:prstGeom>
          <a:noFill/>
        </p:spPr>
        <p:txBody>
          <a:bodyPr wrap="square" lIns="0" tIns="0" rIns="0" bIns="0" rtlCol="0">
            <a:noAutofit/>
          </a:bodyPr>
          <a:lstStyle/>
          <a:p>
            <a:pPr>
              <a:lnSpc>
                <a:spcPct val="90000"/>
              </a:lnSpc>
            </a:pPr>
            <a:r>
              <a:rPr lang="en-US" sz="3800" dirty="0"/>
              <a:t>Creating a Promise</a:t>
            </a:r>
          </a:p>
        </p:txBody>
      </p:sp>
      <p:sp>
        <p:nvSpPr>
          <p:cNvPr id="4" name="Text Box 3"/>
          <p:cNvSpPr txBox="1"/>
          <p:nvPr/>
        </p:nvSpPr>
        <p:spPr>
          <a:xfrm>
            <a:off x="298450" y="706755"/>
            <a:ext cx="11409680" cy="5088890"/>
          </a:xfrm>
          <a:prstGeom prst="rect">
            <a:avLst/>
          </a:prstGeom>
          <a:noFill/>
        </p:spPr>
        <p:txBody>
          <a:bodyPr wrap="square" lIns="0" tIns="0" rIns="0" bIns="0" rtlCol="0">
            <a:noAutofit/>
          </a:bodyPr>
          <a:lstStyle/>
          <a:p>
            <a:pPr algn="just">
              <a:lnSpc>
                <a:spcPct val="90000"/>
              </a:lnSpc>
            </a:pPr>
            <a:r>
              <a:rPr lang="en-US"/>
              <a:t>A Promise object is created using the new keyword and its constructor. This constructor takes as its argument a function, called the "executor function". This function should take two functions as parameters. The first of these functions (resolve) is called when the asynchronous task completes successfully and returns the results of the task as a value. The second (reject) is called when the task fails, and returns the reason for failure, which is typically an error object.</a:t>
            </a:r>
          </a:p>
          <a:p>
            <a:pPr algn="just">
              <a:lnSpc>
                <a:spcPct val="90000"/>
              </a:lnSpc>
            </a:pPr>
            <a:endParaRPr lang="en-US"/>
          </a:p>
          <a:p>
            <a:pPr algn="just">
              <a:lnSpc>
                <a:spcPct val="90000"/>
              </a:lnSpc>
            </a:pPr>
            <a:endParaRPr lang="en-US"/>
          </a:p>
          <a:p>
            <a:pPr algn="just">
              <a:lnSpc>
                <a:spcPct val="90000"/>
              </a:lnSpc>
            </a:pPr>
            <a:endParaRPr lang="en-US"/>
          </a:p>
          <a:p>
            <a:pPr algn="just">
              <a:lnSpc>
                <a:spcPct val="90000"/>
              </a:lnSpc>
            </a:pPr>
            <a:endParaRPr lang="en-US"/>
          </a:p>
          <a:p>
            <a:pPr algn="just">
              <a:lnSpc>
                <a:spcPct val="90000"/>
              </a:lnSpc>
            </a:pPr>
            <a:endParaRPr lang="en-US"/>
          </a:p>
          <a:p>
            <a:pPr algn="just">
              <a:lnSpc>
                <a:spcPct val="90000"/>
              </a:lnSpc>
            </a:pPr>
            <a:endParaRPr lang="en-US"/>
          </a:p>
          <a:p>
            <a:pPr algn="just">
              <a:lnSpc>
                <a:spcPct val="90000"/>
              </a:lnSpc>
            </a:pPr>
            <a:endParaRPr lang="en-US"/>
          </a:p>
          <a:p>
            <a:pPr algn="just">
              <a:lnSpc>
                <a:spcPct val="90000"/>
              </a:lnSpc>
            </a:pPr>
            <a:r>
              <a:rPr lang="en-US"/>
              <a:t>To provide a function with promise functionality, simply have it return a promise:</a:t>
            </a:r>
          </a:p>
        </p:txBody>
      </p:sp>
      <p:pic>
        <p:nvPicPr>
          <p:cNvPr id="5" name="Picture 4"/>
          <p:cNvPicPr>
            <a:picLocks noChangeAspect="1"/>
          </p:cNvPicPr>
          <p:nvPr/>
        </p:nvPicPr>
        <p:blipFill>
          <a:blip r:embed="rId2"/>
          <a:stretch>
            <a:fillRect/>
          </a:stretch>
        </p:blipFill>
        <p:spPr>
          <a:xfrm>
            <a:off x="2833370" y="1775460"/>
            <a:ext cx="6522085" cy="2049780"/>
          </a:xfrm>
          <a:prstGeom prst="rect">
            <a:avLst/>
          </a:prstGeom>
        </p:spPr>
      </p:pic>
      <p:pic>
        <p:nvPicPr>
          <p:cNvPr id="6" name="Picture 5"/>
          <p:cNvPicPr>
            <a:picLocks noChangeAspect="1"/>
          </p:cNvPicPr>
          <p:nvPr/>
        </p:nvPicPr>
        <p:blipFill>
          <a:blip r:embed="rId3"/>
          <a:stretch>
            <a:fillRect/>
          </a:stretch>
        </p:blipFill>
        <p:spPr>
          <a:xfrm>
            <a:off x="3613150" y="4135120"/>
            <a:ext cx="4304030" cy="2140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t>24</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3</a:t>
            </a:fld>
            <a:endParaRPr dirty="0"/>
          </a:p>
        </p:txBody>
      </p:sp>
      <p:sp>
        <p:nvSpPr>
          <p:cNvPr id="4" name="Text Box 3"/>
          <p:cNvSpPr txBox="1"/>
          <p:nvPr/>
        </p:nvSpPr>
        <p:spPr>
          <a:xfrm>
            <a:off x="127635" y="186055"/>
            <a:ext cx="11083290" cy="467995"/>
          </a:xfrm>
          <a:prstGeom prst="rect">
            <a:avLst/>
          </a:prstGeom>
          <a:noFill/>
        </p:spPr>
        <p:txBody>
          <a:bodyPr wrap="square" lIns="0" tIns="0" rIns="0" bIns="0" rtlCol="0">
            <a:noAutofit/>
          </a:bodyPr>
          <a:lstStyle/>
          <a:p>
            <a:pPr>
              <a:lnSpc>
                <a:spcPct val="90000"/>
              </a:lnSpc>
            </a:pPr>
            <a:r>
              <a:rPr lang="en-US" sz="3800"/>
              <a:t>Static Members</a:t>
            </a:r>
          </a:p>
        </p:txBody>
      </p:sp>
      <p:sp>
        <p:nvSpPr>
          <p:cNvPr id="5" name="Text Box 4"/>
          <p:cNvSpPr txBox="1"/>
          <p:nvPr/>
        </p:nvSpPr>
        <p:spPr>
          <a:xfrm>
            <a:off x="290830" y="781050"/>
            <a:ext cx="10920095" cy="4561205"/>
          </a:xfrm>
          <a:prstGeom prst="rect">
            <a:avLst/>
          </a:prstGeom>
          <a:noFill/>
        </p:spPr>
        <p:txBody>
          <a:bodyPr wrap="square" lIns="0" tIns="0" rIns="0" bIns="0" rtlCol="0">
            <a:noAutofit/>
          </a:bodyPr>
          <a:lstStyle/>
          <a:p>
            <a:pPr>
              <a:lnSpc>
                <a:spcPct val="90000"/>
              </a:lnSpc>
            </a:pPr>
            <a:r>
              <a:rPr lang="en-US" sz="2600"/>
              <a:t>In an object oriented programming language, classes can have static members, that is static methods and static fields.</a:t>
            </a:r>
          </a:p>
          <a:p>
            <a:pPr>
              <a:lnSpc>
                <a:spcPct val="90000"/>
              </a:lnSpc>
            </a:pPr>
            <a:r>
              <a:rPr lang="en-US" sz="2600"/>
              <a:t>PI is a static field and _radius is an instance field.</a:t>
            </a:r>
          </a:p>
          <a:p>
            <a:pPr>
              <a:lnSpc>
                <a:spcPct val="90000"/>
              </a:lnSpc>
            </a:pPr>
            <a:endParaRPr lang="en-US" sz="2600"/>
          </a:p>
          <a:p>
            <a:pPr>
              <a:lnSpc>
                <a:spcPct val="90000"/>
              </a:lnSpc>
            </a:pPr>
            <a:endParaRPr lang="en-US" sz="2600"/>
          </a:p>
          <a:p>
            <a:pPr>
              <a:lnSpc>
                <a:spcPct val="90000"/>
              </a:lnSpc>
            </a:pPr>
            <a:endParaRPr lang="en-US" sz="2600"/>
          </a:p>
          <a:p>
            <a:pPr>
              <a:lnSpc>
                <a:spcPct val="90000"/>
              </a:lnSpc>
            </a:pPr>
            <a:endParaRPr lang="en-US" sz="2600"/>
          </a:p>
          <a:p>
            <a:pPr>
              <a:lnSpc>
                <a:spcPct val="90000"/>
              </a:lnSpc>
            </a:pPr>
            <a:endParaRPr lang="en-US" sz="2600"/>
          </a:p>
          <a:p>
            <a:pPr>
              <a:lnSpc>
                <a:spcPct val="90000"/>
              </a:lnSpc>
            </a:pPr>
            <a:endParaRPr lang="en-US" sz="2600"/>
          </a:p>
          <a:p>
            <a:pPr>
              <a:lnSpc>
                <a:spcPct val="90000"/>
              </a:lnSpc>
            </a:pPr>
            <a:endParaRPr lang="en-US" sz="2600"/>
          </a:p>
          <a:p>
            <a:pPr>
              <a:lnSpc>
                <a:spcPct val="90000"/>
              </a:lnSpc>
            </a:pPr>
            <a:endParaRPr lang="en-US" sz="2600"/>
          </a:p>
          <a:p>
            <a:pPr>
              <a:lnSpc>
                <a:spcPct val="90000"/>
              </a:lnSpc>
            </a:pPr>
            <a:r>
              <a:rPr lang="en-US" sz="2600"/>
              <a:t>Points to remember</a:t>
            </a:r>
          </a:p>
          <a:p>
            <a:pPr marL="457200" indent="-457200">
              <a:lnSpc>
                <a:spcPct val="90000"/>
              </a:lnSpc>
              <a:buFont typeface="Arial" panose="020B0604020202020204" pitchFamily="34" charset="0"/>
              <a:buChar char="•"/>
            </a:pPr>
            <a:r>
              <a:rPr lang="en-US" sz="2600"/>
              <a:t>Define a static memeber using the name of the constructor function.</a:t>
            </a:r>
          </a:p>
          <a:p>
            <a:pPr marL="457200" indent="-457200">
              <a:lnSpc>
                <a:spcPct val="90000"/>
              </a:lnSpc>
              <a:buFont typeface="Arial" panose="020B0604020202020204" pitchFamily="34" charset="0"/>
              <a:buChar char="•"/>
            </a:pPr>
            <a:r>
              <a:rPr lang="en-US" sz="2600"/>
              <a:t>To invoke a static memeber use the name of the constructor function.</a:t>
            </a:r>
          </a:p>
          <a:p>
            <a:pPr marL="457200" indent="-457200">
              <a:lnSpc>
                <a:spcPct val="90000"/>
              </a:lnSpc>
              <a:buFont typeface="Arial" panose="020B0604020202020204" pitchFamily="34" charset="0"/>
              <a:buChar char="•"/>
            </a:pPr>
            <a:r>
              <a:rPr lang="en-US" sz="2600"/>
              <a:t>To invoke an instance memeber use the instance of the constructor function.</a:t>
            </a:r>
          </a:p>
        </p:txBody>
      </p:sp>
      <p:pic>
        <p:nvPicPr>
          <p:cNvPr id="7" name="Picture 6"/>
          <p:cNvPicPr>
            <a:picLocks noChangeAspect="1"/>
          </p:cNvPicPr>
          <p:nvPr/>
        </p:nvPicPr>
        <p:blipFill>
          <a:blip r:embed="rId2"/>
          <a:stretch>
            <a:fillRect/>
          </a:stretch>
        </p:blipFill>
        <p:spPr>
          <a:xfrm>
            <a:off x="3184525" y="1969135"/>
            <a:ext cx="4517390" cy="2919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4</a:t>
            </a:fld>
            <a:endParaRPr dirty="0"/>
          </a:p>
        </p:txBody>
      </p:sp>
      <p:sp>
        <p:nvSpPr>
          <p:cNvPr id="3" name="Text Box 2"/>
          <p:cNvSpPr txBox="1"/>
          <p:nvPr/>
        </p:nvSpPr>
        <p:spPr>
          <a:xfrm>
            <a:off x="393065" y="292100"/>
            <a:ext cx="11100435" cy="508635"/>
          </a:xfrm>
          <a:prstGeom prst="rect">
            <a:avLst/>
          </a:prstGeom>
          <a:noFill/>
        </p:spPr>
        <p:txBody>
          <a:bodyPr wrap="square" lIns="0" tIns="0" rIns="0" bIns="0" rtlCol="0">
            <a:noAutofit/>
          </a:bodyPr>
          <a:lstStyle/>
          <a:p>
            <a:pPr>
              <a:lnSpc>
                <a:spcPct val="90000"/>
              </a:lnSpc>
            </a:pPr>
            <a:r>
              <a:rPr lang="en-US" sz="3800"/>
              <a:t>Properties</a:t>
            </a:r>
          </a:p>
        </p:txBody>
      </p:sp>
      <p:sp>
        <p:nvSpPr>
          <p:cNvPr id="4" name="Text Box 3"/>
          <p:cNvSpPr txBox="1"/>
          <p:nvPr/>
        </p:nvSpPr>
        <p:spPr>
          <a:xfrm>
            <a:off x="431165" y="914400"/>
            <a:ext cx="11556365" cy="5143500"/>
          </a:xfrm>
          <a:prstGeom prst="rect">
            <a:avLst/>
          </a:prstGeom>
          <a:noFill/>
        </p:spPr>
        <p:txBody>
          <a:bodyPr wrap="square" lIns="0" tIns="0" rIns="0" bIns="0" rtlCol="0">
            <a:noAutofit/>
          </a:bodyPr>
          <a:lstStyle/>
          <a:p>
            <a:pPr marL="457200" indent="-457200">
              <a:lnSpc>
                <a:spcPct val="90000"/>
              </a:lnSpc>
              <a:buFont typeface="Arial" panose="020B0604020202020204" pitchFamily="34" charset="0"/>
              <a:buChar char="•"/>
            </a:pPr>
            <a:r>
              <a:rPr lang="en-US" sz="2800"/>
              <a:t>Properties are the values associated with a JavaScript object.</a:t>
            </a:r>
          </a:p>
          <a:p>
            <a:pPr marL="457200" indent="-457200">
              <a:lnSpc>
                <a:spcPct val="90000"/>
              </a:lnSpc>
              <a:buFont typeface="Arial" panose="020B0604020202020204" pitchFamily="34" charset="0"/>
              <a:buChar char="•"/>
            </a:pPr>
            <a:r>
              <a:rPr lang="en-US" sz="2800"/>
              <a:t>A JavaScript object is a collection of unordered properties.</a:t>
            </a:r>
          </a:p>
          <a:p>
            <a:pPr marL="457200" indent="-457200">
              <a:lnSpc>
                <a:spcPct val="90000"/>
              </a:lnSpc>
              <a:buFont typeface="Arial" panose="020B0604020202020204" pitchFamily="34" charset="0"/>
              <a:buChar char="•"/>
            </a:pPr>
            <a:r>
              <a:rPr lang="en-US" sz="2800"/>
              <a:t>Properties can usually be changed, added, and deleted, but some are read only.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5</a:t>
            </a:fld>
            <a:endParaRPr dirty="0"/>
          </a:p>
        </p:txBody>
      </p:sp>
      <p:sp>
        <p:nvSpPr>
          <p:cNvPr id="3" name="Text Box 2"/>
          <p:cNvSpPr txBox="1"/>
          <p:nvPr/>
        </p:nvSpPr>
        <p:spPr>
          <a:xfrm>
            <a:off x="215265" y="190500"/>
            <a:ext cx="11188700" cy="609600"/>
          </a:xfrm>
          <a:prstGeom prst="rect">
            <a:avLst/>
          </a:prstGeom>
          <a:noFill/>
        </p:spPr>
        <p:txBody>
          <a:bodyPr wrap="square" lIns="0" tIns="0" rIns="0" bIns="0" rtlCol="0">
            <a:noAutofit/>
          </a:bodyPr>
          <a:lstStyle/>
          <a:p>
            <a:pPr>
              <a:lnSpc>
                <a:spcPct val="90000"/>
              </a:lnSpc>
            </a:pPr>
            <a:r>
              <a:rPr lang="en-US" sz="3800"/>
              <a:t>Accessing JavaScript Properties</a:t>
            </a:r>
          </a:p>
        </p:txBody>
      </p:sp>
      <p:sp>
        <p:nvSpPr>
          <p:cNvPr id="4" name="Text Box 3"/>
          <p:cNvSpPr txBox="1"/>
          <p:nvPr/>
        </p:nvSpPr>
        <p:spPr>
          <a:xfrm>
            <a:off x="429895" y="800100"/>
            <a:ext cx="11099800" cy="4940300"/>
          </a:xfrm>
          <a:prstGeom prst="rect">
            <a:avLst/>
          </a:prstGeom>
          <a:noFill/>
        </p:spPr>
        <p:txBody>
          <a:bodyPr wrap="square" lIns="0" tIns="0" rIns="0" bIns="0" rtlCol="0">
            <a:noAutofit/>
          </a:bodyPr>
          <a:lstStyle/>
          <a:p>
            <a:pPr>
              <a:lnSpc>
                <a:spcPct val="90000"/>
              </a:lnSpc>
            </a:pPr>
            <a:r>
              <a:rPr lang="en-US" sz="2800"/>
              <a:t>The syntax for accessing the property of an object is:</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Example:                                    </a:t>
            </a:r>
          </a:p>
          <a:p>
            <a:pPr>
              <a:lnSpc>
                <a:spcPct val="90000"/>
              </a:lnSpc>
            </a:pPr>
            <a:r>
              <a:rPr lang="en-US" sz="2800"/>
              <a:t>                                                                               </a:t>
            </a:r>
            <a:r>
              <a:rPr lang="en-US" sz="2400"/>
              <a:t>Output</a:t>
            </a:r>
          </a:p>
          <a:p>
            <a:pPr>
              <a:lnSpc>
                <a:spcPct val="90000"/>
              </a:lnSpc>
            </a:pPr>
            <a:endParaRPr lang="en-US" sz="2800"/>
          </a:p>
        </p:txBody>
      </p:sp>
      <p:pic>
        <p:nvPicPr>
          <p:cNvPr id="5" name="Picture 4"/>
          <p:cNvPicPr>
            <a:picLocks noChangeAspect="1"/>
          </p:cNvPicPr>
          <p:nvPr/>
        </p:nvPicPr>
        <p:blipFill>
          <a:blip r:embed="rId2"/>
          <a:stretch>
            <a:fillRect/>
          </a:stretch>
        </p:blipFill>
        <p:spPr>
          <a:xfrm>
            <a:off x="3042285" y="1252220"/>
            <a:ext cx="5534025" cy="2148205"/>
          </a:xfrm>
          <a:prstGeom prst="rect">
            <a:avLst/>
          </a:prstGeom>
        </p:spPr>
      </p:pic>
      <p:pic>
        <p:nvPicPr>
          <p:cNvPr id="6" name="Picture 5"/>
          <p:cNvPicPr>
            <a:picLocks noChangeAspect="1"/>
          </p:cNvPicPr>
          <p:nvPr/>
        </p:nvPicPr>
        <p:blipFill>
          <a:blip r:embed="rId3"/>
          <a:stretch>
            <a:fillRect/>
          </a:stretch>
        </p:blipFill>
        <p:spPr>
          <a:xfrm>
            <a:off x="429895" y="3597910"/>
            <a:ext cx="5152390" cy="2590165"/>
          </a:xfrm>
          <a:prstGeom prst="rect">
            <a:avLst/>
          </a:prstGeom>
        </p:spPr>
      </p:pic>
      <p:pic>
        <p:nvPicPr>
          <p:cNvPr id="7" name="Picture 6"/>
          <p:cNvPicPr>
            <a:picLocks noChangeAspect="1"/>
          </p:cNvPicPr>
          <p:nvPr/>
        </p:nvPicPr>
        <p:blipFill>
          <a:blip r:embed="rId4"/>
          <a:stretch>
            <a:fillRect/>
          </a:stretch>
        </p:blipFill>
        <p:spPr>
          <a:xfrm>
            <a:off x="5756275" y="4194175"/>
            <a:ext cx="4309110" cy="1034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6</a:t>
            </a:fld>
            <a:endParaRPr dirty="0"/>
          </a:p>
        </p:txBody>
      </p:sp>
      <p:sp>
        <p:nvSpPr>
          <p:cNvPr id="3" name="Text Box 2"/>
          <p:cNvSpPr txBox="1"/>
          <p:nvPr/>
        </p:nvSpPr>
        <p:spPr>
          <a:xfrm>
            <a:off x="393065" y="292100"/>
            <a:ext cx="11303000" cy="685800"/>
          </a:xfrm>
          <a:prstGeom prst="rect">
            <a:avLst/>
          </a:prstGeom>
          <a:noFill/>
        </p:spPr>
        <p:txBody>
          <a:bodyPr wrap="square" lIns="0" tIns="0" rIns="0" bIns="0" rtlCol="0">
            <a:noAutofit/>
          </a:bodyPr>
          <a:lstStyle/>
          <a:p>
            <a:pPr>
              <a:lnSpc>
                <a:spcPct val="90000"/>
              </a:lnSpc>
            </a:pPr>
            <a:r>
              <a:rPr lang="en-US" sz="3800"/>
              <a:t>Prototypes</a:t>
            </a:r>
          </a:p>
        </p:txBody>
      </p:sp>
      <p:sp>
        <p:nvSpPr>
          <p:cNvPr id="4" name="Text Box 3"/>
          <p:cNvSpPr txBox="1"/>
          <p:nvPr/>
        </p:nvSpPr>
        <p:spPr>
          <a:xfrm>
            <a:off x="457200" y="946150"/>
            <a:ext cx="11365865" cy="5219700"/>
          </a:xfrm>
          <a:prstGeom prst="rect">
            <a:avLst/>
          </a:prstGeom>
          <a:noFill/>
        </p:spPr>
        <p:txBody>
          <a:bodyPr wrap="square" lIns="0" tIns="0" rIns="0" bIns="0" rtlCol="0">
            <a:noAutofit/>
          </a:bodyPr>
          <a:lstStyle/>
          <a:p>
            <a:pPr marL="457200" indent="-457200" algn="just">
              <a:lnSpc>
                <a:spcPct val="90000"/>
              </a:lnSpc>
              <a:buFont typeface="Arial" panose="020B0604020202020204" pitchFamily="34" charset="0"/>
              <a:buChar char="•"/>
            </a:pPr>
            <a:r>
              <a:rPr lang="en-US" sz="2800"/>
              <a:t>All JavaScript objects inherit the properties and methods from their prototype.</a:t>
            </a:r>
          </a:p>
          <a:p>
            <a:pPr marL="457200" indent="-457200" algn="just">
              <a:lnSpc>
                <a:spcPct val="90000"/>
              </a:lnSpc>
              <a:buFont typeface="Arial" panose="020B0604020202020204" pitchFamily="34" charset="0"/>
              <a:buChar char="•"/>
            </a:pPr>
            <a:r>
              <a:rPr lang="en-US" sz="2800"/>
              <a:t>Objects created using an object literal, or with new Object(), inherit from a prototype called Object.prototype.</a:t>
            </a:r>
          </a:p>
          <a:p>
            <a:pPr marL="457200" indent="-457200" algn="just">
              <a:lnSpc>
                <a:spcPct val="90000"/>
              </a:lnSpc>
              <a:buFont typeface="Arial" panose="020B0604020202020204" pitchFamily="34" charset="0"/>
              <a:buChar char="•"/>
            </a:pPr>
            <a:r>
              <a:rPr lang="en-US" sz="2800"/>
              <a:t>Objects created with new Date() inherit the Date.prototype.</a:t>
            </a:r>
          </a:p>
          <a:p>
            <a:pPr marL="457200" indent="-457200" algn="just">
              <a:lnSpc>
                <a:spcPct val="90000"/>
              </a:lnSpc>
              <a:buFont typeface="Arial" panose="020B0604020202020204" pitchFamily="34" charset="0"/>
              <a:buChar char="•"/>
            </a:pPr>
            <a:r>
              <a:rPr lang="en-US" sz="2800"/>
              <a:t>The Object.prototype is on the top of the prototype chain.</a:t>
            </a:r>
          </a:p>
          <a:p>
            <a:pPr marL="457200" indent="-457200" algn="just">
              <a:lnSpc>
                <a:spcPct val="90000"/>
              </a:lnSpc>
              <a:buFont typeface="Arial" panose="020B0604020202020204" pitchFamily="34" charset="0"/>
              <a:buChar char="•"/>
            </a:pPr>
            <a:r>
              <a:rPr lang="en-US" sz="2800"/>
              <a:t>All JavaScript objects (Date, Array, RegExp, Function, ....) inherit from the Object.prototype.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7</a:t>
            </a:fld>
            <a:endParaRPr dirty="0"/>
          </a:p>
        </p:txBody>
      </p:sp>
      <p:sp>
        <p:nvSpPr>
          <p:cNvPr id="3" name="Text Box 2"/>
          <p:cNvSpPr txBox="1"/>
          <p:nvPr/>
        </p:nvSpPr>
        <p:spPr>
          <a:xfrm>
            <a:off x="329565" y="381000"/>
            <a:ext cx="11353800" cy="673100"/>
          </a:xfrm>
          <a:prstGeom prst="rect">
            <a:avLst/>
          </a:prstGeom>
          <a:noFill/>
        </p:spPr>
        <p:txBody>
          <a:bodyPr wrap="square" lIns="0" tIns="0" rIns="0" bIns="0" rtlCol="0">
            <a:noAutofit/>
          </a:bodyPr>
          <a:lstStyle/>
          <a:p>
            <a:pPr>
              <a:lnSpc>
                <a:spcPct val="90000"/>
              </a:lnSpc>
            </a:pPr>
            <a:r>
              <a:rPr lang="en-US" sz="3800"/>
              <a:t>Creating a Prototype</a:t>
            </a:r>
          </a:p>
        </p:txBody>
      </p:sp>
      <p:sp>
        <p:nvSpPr>
          <p:cNvPr id="4" name="Text Box 3"/>
          <p:cNvSpPr txBox="1"/>
          <p:nvPr/>
        </p:nvSpPr>
        <p:spPr>
          <a:xfrm>
            <a:off x="431165" y="1054100"/>
            <a:ext cx="11721465" cy="4978400"/>
          </a:xfrm>
          <a:prstGeom prst="rect">
            <a:avLst/>
          </a:prstGeom>
          <a:noFill/>
        </p:spPr>
        <p:txBody>
          <a:bodyPr wrap="square" lIns="0" tIns="0" rIns="0" bIns="0" rtlCol="0">
            <a:noAutofit/>
          </a:bodyPr>
          <a:lstStyle/>
          <a:p>
            <a:pPr>
              <a:lnSpc>
                <a:spcPct val="90000"/>
              </a:lnSpc>
            </a:pPr>
            <a:r>
              <a:rPr lang="en-US" sz="2600"/>
              <a:t>The standard way to create an object prototype is to use an object constructor function:</a:t>
            </a:r>
          </a:p>
          <a:p>
            <a:pPr>
              <a:lnSpc>
                <a:spcPct val="90000"/>
              </a:lnSpc>
            </a:pPr>
            <a:r>
              <a:rPr lang="en-US" sz="2600" b="1"/>
              <a:t>Example</a:t>
            </a:r>
          </a:p>
          <a:p>
            <a:pPr>
              <a:lnSpc>
                <a:spcPct val="90000"/>
              </a:lnSpc>
            </a:pPr>
            <a:endParaRPr lang="en-US" sz="2600" b="1"/>
          </a:p>
          <a:p>
            <a:pPr>
              <a:lnSpc>
                <a:spcPct val="90000"/>
              </a:lnSpc>
            </a:pPr>
            <a:endParaRPr lang="en-US" sz="2600" b="1"/>
          </a:p>
          <a:p>
            <a:pPr>
              <a:lnSpc>
                <a:spcPct val="90000"/>
              </a:lnSpc>
            </a:pPr>
            <a:endParaRPr lang="en-US" sz="2600" b="1"/>
          </a:p>
          <a:p>
            <a:pPr>
              <a:lnSpc>
                <a:spcPct val="90000"/>
              </a:lnSpc>
            </a:pPr>
            <a:r>
              <a:rPr lang="en-US" sz="2500"/>
              <a:t>With a constructor function, we can use the new keyword to create new objects from the same prototype:                                                                                 </a:t>
            </a:r>
          </a:p>
          <a:p>
            <a:pPr>
              <a:lnSpc>
                <a:spcPct val="90000"/>
              </a:lnSpc>
            </a:pPr>
            <a:r>
              <a:rPr lang="en-US" sz="2500"/>
              <a:t>                                                                                                              Output</a:t>
            </a:r>
          </a:p>
          <a:p>
            <a:pPr>
              <a:lnSpc>
                <a:spcPct val="90000"/>
              </a:lnSpc>
            </a:pPr>
            <a:endParaRPr lang="en-US" sz="2400" b="1"/>
          </a:p>
        </p:txBody>
      </p:sp>
      <p:pic>
        <p:nvPicPr>
          <p:cNvPr id="5" name="Picture 4"/>
          <p:cNvPicPr>
            <a:picLocks noChangeAspect="1"/>
          </p:cNvPicPr>
          <p:nvPr/>
        </p:nvPicPr>
        <p:blipFill>
          <a:blip r:embed="rId2"/>
          <a:stretch>
            <a:fillRect/>
          </a:stretch>
        </p:blipFill>
        <p:spPr>
          <a:xfrm>
            <a:off x="3603625" y="1374775"/>
            <a:ext cx="4805680" cy="1732915"/>
          </a:xfrm>
          <a:prstGeom prst="rect">
            <a:avLst/>
          </a:prstGeom>
        </p:spPr>
      </p:pic>
      <p:pic>
        <p:nvPicPr>
          <p:cNvPr id="6" name="Picture 5"/>
          <p:cNvPicPr>
            <a:picLocks noChangeAspect="1"/>
          </p:cNvPicPr>
          <p:nvPr/>
        </p:nvPicPr>
        <p:blipFill>
          <a:blip r:embed="rId3"/>
          <a:stretch>
            <a:fillRect/>
          </a:stretch>
        </p:blipFill>
        <p:spPr>
          <a:xfrm>
            <a:off x="748030" y="3820795"/>
            <a:ext cx="5257165" cy="2466975"/>
          </a:xfrm>
          <a:prstGeom prst="rect">
            <a:avLst/>
          </a:prstGeom>
        </p:spPr>
      </p:pic>
      <p:pic>
        <p:nvPicPr>
          <p:cNvPr id="7" name="Picture 6"/>
          <p:cNvPicPr>
            <a:picLocks noChangeAspect="1"/>
          </p:cNvPicPr>
          <p:nvPr/>
        </p:nvPicPr>
        <p:blipFill>
          <a:blip r:embed="rId4"/>
          <a:stretch>
            <a:fillRect/>
          </a:stretch>
        </p:blipFill>
        <p:spPr>
          <a:xfrm>
            <a:off x="7176770" y="4249420"/>
            <a:ext cx="3524250" cy="389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8</a:t>
            </a:fld>
            <a:endParaRPr dirty="0"/>
          </a:p>
        </p:txBody>
      </p:sp>
      <p:sp>
        <p:nvSpPr>
          <p:cNvPr id="3" name="Text Box 2"/>
          <p:cNvSpPr txBox="1"/>
          <p:nvPr/>
        </p:nvSpPr>
        <p:spPr>
          <a:xfrm>
            <a:off x="367665" y="292100"/>
            <a:ext cx="11214100" cy="762000"/>
          </a:xfrm>
          <a:prstGeom prst="rect">
            <a:avLst/>
          </a:prstGeom>
          <a:noFill/>
        </p:spPr>
        <p:txBody>
          <a:bodyPr wrap="square" lIns="0" tIns="0" rIns="0" bIns="0" rtlCol="0">
            <a:noAutofit/>
          </a:bodyPr>
          <a:lstStyle/>
          <a:p>
            <a:pPr>
              <a:lnSpc>
                <a:spcPct val="90000"/>
              </a:lnSpc>
            </a:pPr>
            <a:r>
              <a:rPr lang="en-US" sz="3800"/>
              <a:t>Inheritance</a:t>
            </a:r>
          </a:p>
        </p:txBody>
      </p:sp>
      <p:sp>
        <p:nvSpPr>
          <p:cNvPr id="4" name="Text Box 3"/>
          <p:cNvSpPr txBox="1"/>
          <p:nvPr/>
        </p:nvSpPr>
        <p:spPr>
          <a:xfrm>
            <a:off x="367665" y="984250"/>
            <a:ext cx="11214100" cy="4889500"/>
          </a:xfrm>
          <a:prstGeom prst="rect">
            <a:avLst/>
          </a:prstGeom>
          <a:noFill/>
        </p:spPr>
        <p:txBody>
          <a:bodyPr wrap="square" lIns="0" tIns="0" rIns="0" bIns="0" rtlCol="0">
            <a:noAutofit/>
          </a:bodyPr>
          <a:lstStyle/>
          <a:p>
            <a:pPr>
              <a:lnSpc>
                <a:spcPct val="90000"/>
              </a:lnSpc>
            </a:pPr>
            <a:r>
              <a:rPr lang="en-US" sz="2800"/>
              <a:t>Object oriented programming languages support inheritance. Since JavaScript is also an object oriented programming language, it supports inheritance.</a:t>
            </a:r>
          </a:p>
          <a:p>
            <a:pPr>
              <a:lnSpc>
                <a:spcPct val="90000"/>
              </a:lnSpc>
            </a:pPr>
            <a:endParaRPr lang="en-US" sz="2800"/>
          </a:p>
          <a:p>
            <a:pPr>
              <a:lnSpc>
                <a:spcPct val="90000"/>
              </a:lnSpc>
            </a:pPr>
            <a:r>
              <a:rPr lang="en-US" sz="2800"/>
              <a:t>In OOP languages like C# and Java to implement inheritance, a class inherits from another class. In JavaScript, we don't have the concept of classess, so inheritance in JavaScript is prototype-based. This means to implement inheritance in JavaScript, an object inherits from another object.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a:t>9</a:t>
            </a:fld>
            <a:endParaRPr dirty="0"/>
          </a:p>
        </p:txBody>
      </p:sp>
      <p:sp>
        <p:nvSpPr>
          <p:cNvPr id="3" name="Text Box 2"/>
          <p:cNvSpPr txBox="1"/>
          <p:nvPr/>
        </p:nvSpPr>
        <p:spPr>
          <a:xfrm>
            <a:off x="271145" y="203200"/>
            <a:ext cx="7465695" cy="473075"/>
          </a:xfrm>
          <a:prstGeom prst="rect">
            <a:avLst/>
          </a:prstGeom>
          <a:noFill/>
        </p:spPr>
        <p:txBody>
          <a:bodyPr wrap="square" lIns="0" tIns="0" rIns="0" bIns="0" rtlCol="0">
            <a:noAutofit/>
          </a:bodyPr>
          <a:lstStyle/>
          <a:p>
            <a:pPr>
              <a:lnSpc>
                <a:spcPct val="90000"/>
              </a:lnSpc>
            </a:pPr>
            <a:r>
              <a:rPr lang="en-US" sz="3800" dirty="0"/>
              <a:t>Example of Inheritance</a:t>
            </a:r>
          </a:p>
        </p:txBody>
      </p:sp>
      <p:sp>
        <p:nvSpPr>
          <p:cNvPr id="4" name="Text Box 3"/>
          <p:cNvSpPr txBox="1"/>
          <p:nvPr/>
        </p:nvSpPr>
        <p:spPr>
          <a:xfrm>
            <a:off x="271145" y="765810"/>
            <a:ext cx="11169650" cy="4876800"/>
          </a:xfrm>
          <a:prstGeom prst="rect">
            <a:avLst/>
          </a:prstGeom>
          <a:noFill/>
        </p:spPr>
        <p:txBody>
          <a:bodyPr wrap="square" lIns="0" tIns="0" rIns="0" bIns="0" rtlCol="0">
            <a:noAutofit/>
          </a:bodyPr>
          <a:lstStyle/>
          <a:p>
            <a:pPr>
              <a:lnSpc>
                <a:spcPct val="90000"/>
              </a:lnSpc>
            </a:pPr>
            <a:r>
              <a:rPr lang="en-US" sz="2800"/>
              <a:t>Use hasOwnProperty() method to determine if a property is defined on the actual object or it's prototype. Here is an example.</a:t>
            </a:r>
          </a:p>
          <a:p>
            <a:pPr>
              <a:lnSpc>
                <a:spcPct val="90000"/>
              </a:lnSpc>
            </a:pPr>
            <a:r>
              <a:rPr lang="en-US" sz="2800"/>
              <a:t>                                                                         </a:t>
            </a:r>
          </a:p>
          <a:p>
            <a:pPr>
              <a:lnSpc>
                <a:spcPct val="90000"/>
              </a:lnSpc>
            </a:pPr>
            <a:r>
              <a:rPr lang="en-US" sz="2800"/>
              <a:t>                                                                           Output:</a:t>
            </a:r>
          </a:p>
        </p:txBody>
      </p:sp>
      <p:pic>
        <p:nvPicPr>
          <p:cNvPr id="5" name="Picture 4"/>
          <p:cNvPicPr>
            <a:picLocks noChangeAspect="1"/>
          </p:cNvPicPr>
          <p:nvPr/>
        </p:nvPicPr>
        <p:blipFill>
          <a:blip r:embed="rId2"/>
          <a:stretch>
            <a:fillRect/>
          </a:stretch>
        </p:blipFill>
        <p:spPr>
          <a:xfrm>
            <a:off x="609600" y="1567815"/>
            <a:ext cx="4246245" cy="4773930"/>
          </a:xfrm>
          <a:prstGeom prst="rect">
            <a:avLst/>
          </a:prstGeom>
        </p:spPr>
      </p:pic>
      <p:pic>
        <p:nvPicPr>
          <p:cNvPr id="6" name="Picture 5"/>
          <p:cNvPicPr>
            <a:picLocks noChangeAspect="1"/>
          </p:cNvPicPr>
          <p:nvPr/>
        </p:nvPicPr>
        <p:blipFill>
          <a:blip r:embed="rId3"/>
          <a:stretch>
            <a:fillRect/>
          </a:stretch>
        </p:blipFill>
        <p:spPr>
          <a:xfrm>
            <a:off x="6555740" y="2417445"/>
            <a:ext cx="3844925" cy="1459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Adjacency.thmx</Template>
  <TotalTime>28</TotalTime>
  <Words>1161</Words>
  <Application>Microsoft Office PowerPoint</Application>
  <PresentationFormat>Custom</PresentationFormat>
  <Paragraphs>143</Paragraphs>
  <Slides>24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Oracle_16x9_2014_521</vt:lpstr>
      <vt:lpstr>PowerPoint Presentation</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Override the Customer</vt:lpstr>
      <vt:lpstr>PowerPoint Presentation</vt:lpstr>
      <vt:lpstr>Example of 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Antra,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Madusudan Sharma</cp:lastModifiedBy>
  <cp:revision>1341</cp:revision>
  <dcterms:created xsi:type="dcterms:W3CDTF">2014-05-22T00:02:00Z</dcterms:created>
  <dcterms:modified xsi:type="dcterms:W3CDTF">2017-12-01T14:08:15Z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