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3" r:id="rId5"/>
    <p:sldId id="264" r:id="rId6"/>
    <p:sldId id="271" r:id="rId7"/>
    <p:sldId id="269" r:id="rId8"/>
    <p:sldId id="266" r:id="rId9"/>
    <p:sldId id="268" r:id="rId10"/>
    <p:sldId id="267" r:id="rId11"/>
    <p:sldId id="270" r:id="rId12"/>
    <p:sldId id="273" r:id="rId13"/>
    <p:sldId id="272" r:id="rId14"/>
    <p:sldId id="276" r:id="rId15"/>
    <p:sldId id="275" r:id="rId16"/>
    <p:sldId id="277" r:id="rId17"/>
    <p:sldId id="274" r:id="rId18"/>
    <p:sldId id="278" r:id="rId19"/>
    <p:sldId id="280" r:id="rId20"/>
    <p:sldId id="28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91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5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37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99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31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1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2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04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78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85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8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원호 13"/>
          <p:cNvSpPr/>
          <p:nvPr/>
        </p:nvSpPr>
        <p:spPr>
          <a:xfrm rot="9144608" flipH="1">
            <a:off x="3952867" y="1326143"/>
            <a:ext cx="4285758" cy="4243937"/>
          </a:xfrm>
          <a:prstGeom prst="arc">
            <a:avLst>
              <a:gd name="adj1" fmla="val 21363805"/>
              <a:gd name="adj2" fmla="val 19391051"/>
            </a:avLst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ot"/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black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37187" y="2672020"/>
            <a:ext cx="5219699" cy="130218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bIns="28800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ML </a:t>
            </a:r>
            <a:r>
              <a:rPr lang="ko-KR" altLang="en-US" sz="4800" b="1" i="1" kern="0" dirty="0">
                <a:solidFill>
                  <a:prstClr val="white"/>
                </a:solidFill>
              </a:rPr>
              <a:t>경진대회 발표</a:t>
            </a:r>
            <a:endParaRPr lang="en-US" altLang="ko-KR" sz="4800" b="1" i="1" kern="0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91433" y="3932676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인공지능학부 </a:t>
            </a:r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215001 </a:t>
            </a:r>
            <a:r>
              <a:rPr lang="ko-KR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서가연</a:t>
            </a:r>
            <a:endParaRPr lang="ko-KR" altLang="en-US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56832" y="2313434"/>
            <a:ext cx="1979266" cy="35858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10795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prstClr val="white">
                    <a:lumMod val="95000"/>
                  </a:prstClr>
                </a:solidFill>
              </a:rPr>
              <a:t>22-2 </a:t>
            </a: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기계학습기초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3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07E05311-1D00-1358-40C8-D87104D48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80" y="1446638"/>
            <a:ext cx="3312632" cy="479084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5F3A07D-2193-F880-6359-5097A91F18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6" b="18702"/>
          <a:stretch/>
        </p:blipFill>
        <p:spPr>
          <a:xfrm>
            <a:off x="4323753" y="1979143"/>
            <a:ext cx="7299492" cy="952593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2C4548-DC29-342F-4915-EAA31A62595B}"/>
              </a:ext>
            </a:extLst>
          </p:cNvPr>
          <p:cNvSpPr/>
          <p:nvPr/>
        </p:nvSpPr>
        <p:spPr>
          <a:xfrm>
            <a:off x="1340378" y="2348636"/>
            <a:ext cx="2204100" cy="338003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8BC08D-EB2A-DFD4-3663-8D707C487670}"/>
              </a:ext>
            </a:extLst>
          </p:cNvPr>
          <p:cNvSpPr/>
          <p:nvPr/>
        </p:nvSpPr>
        <p:spPr>
          <a:xfrm>
            <a:off x="4323753" y="1446638"/>
            <a:ext cx="5182444" cy="4140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Baseline </a:t>
            </a:r>
            <a:r>
              <a:rPr lang="ko-KR" altLang="en-US" sz="1600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코드를 참고해 </a:t>
            </a:r>
            <a:r>
              <a:rPr lang="en-US" altLang="ko-KR" sz="1600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object</a:t>
            </a:r>
            <a:r>
              <a:rPr lang="ko-KR" altLang="en-US" sz="1600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형 특성을 원</a:t>
            </a:r>
            <a:r>
              <a:rPr lang="en-US" altLang="ko-KR" sz="1600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-</a:t>
            </a:r>
            <a:r>
              <a:rPr lang="ko-KR" altLang="en-US" sz="1600" dirty="0" err="1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핫인코딩</a:t>
            </a:r>
            <a:r>
              <a:rPr lang="ko-KR" altLang="en-US" sz="1600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03876B-AD8A-4CDA-A8FD-C97D5D5FE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488" y="3926263"/>
            <a:ext cx="3391373" cy="2353003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101E5F2-9FFC-D7FB-6129-DD099CE6ACF6}"/>
              </a:ext>
            </a:extLst>
          </p:cNvPr>
          <p:cNvCxnSpPr>
            <a:cxnSpLocks/>
          </p:cNvCxnSpPr>
          <p:nvPr/>
        </p:nvCxnSpPr>
        <p:spPr>
          <a:xfrm>
            <a:off x="7949243" y="3050030"/>
            <a:ext cx="0" cy="757939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A473EE-D9E7-9B76-D82F-03C25642DD74}"/>
              </a:ext>
            </a:extLst>
          </p:cNvPr>
          <p:cNvSpPr/>
          <p:nvPr/>
        </p:nvSpPr>
        <p:spPr>
          <a:xfrm>
            <a:off x="777296" y="335278"/>
            <a:ext cx="451358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03</a:t>
            </a:r>
            <a:r>
              <a:rPr kumimoji="0" lang="en-US" altLang="ko-KR" sz="3200" b="1" i="0" u="none" strike="noStrike" kern="0" cap="none" spc="0" normalizeH="0" baseline="0" noProof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. </a:t>
            </a:r>
            <a:r>
              <a:rPr lang="ko-KR" altLang="en-US" sz="3200" b="1" kern="0" dirty="0">
                <a:solidFill>
                  <a:srgbClr val="5B9BD5">
                    <a:lumMod val="40000"/>
                    <a:lumOff val="60000"/>
                  </a:srgbClr>
                </a:solidFill>
                <a:latin typeface="맑은 고딕" panose="020F0502020204030204"/>
                <a:ea typeface="맑은 고딕" panose="020B0503020000020004" pitchFamily="34" charset="-127"/>
              </a:rPr>
              <a:t>데이터 </a:t>
            </a:r>
            <a:r>
              <a:rPr lang="ko-KR" altLang="en-US" sz="3200" b="1" kern="0" dirty="0" err="1">
                <a:solidFill>
                  <a:srgbClr val="5B9BD5">
                    <a:lumMod val="40000"/>
                    <a:lumOff val="60000"/>
                  </a:srgbClr>
                </a:solidFill>
                <a:latin typeface="맑은 고딕" panose="020F0502020204030204"/>
                <a:ea typeface="맑은 고딕" panose="020B0503020000020004" pitchFamily="34" charset="-127"/>
              </a:rPr>
              <a:t>전처리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00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8C0161-5D27-F592-A094-4F999518D707}"/>
              </a:ext>
            </a:extLst>
          </p:cNvPr>
          <p:cNvSpPr/>
          <p:nvPr/>
        </p:nvSpPr>
        <p:spPr>
          <a:xfrm>
            <a:off x="777296" y="335278"/>
            <a:ext cx="451358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04. 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데이터 준비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631A53-ABCB-ADE3-5A05-08BD778B6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18" y="1921846"/>
            <a:ext cx="8889364" cy="31701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5F57EF-B35E-8499-FFCB-958DDBAAC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318" y="5344827"/>
            <a:ext cx="2027545" cy="8995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5214D1D-45CF-383F-70A6-A41FA8ED5AC4}"/>
              </a:ext>
            </a:extLst>
          </p:cNvPr>
          <p:cNvSpPr/>
          <p:nvPr/>
        </p:nvSpPr>
        <p:spPr>
          <a:xfrm>
            <a:off x="2584571" y="1398418"/>
            <a:ext cx="6823380" cy="4561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‘move_out’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을 기준으로 계층적 샘플링 진행 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  <a:sym typeface="Wingdings" panose="05000000000000000000" pitchFamily="2" charset="2"/>
              </a:rPr>
              <a:t>검증세트 준비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C68A93-3247-BA87-05A8-8FC33DB841AB}"/>
              </a:ext>
            </a:extLst>
          </p:cNvPr>
          <p:cNvSpPr/>
          <p:nvPr/>
        </p:nvSpPr>
        <p:spPr>
          <a:xfrm>
            <a:off x="5648428" y="2244942"/>
            <a:ext cx="2571745" cy="328576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1D1AC8-DC29-8B91-9DE2-67686EC2178F}"/>
              </a:ext>
            </a:extLst>
          </p:cNvPr>
          <p:cNvSpPr/>
          <p:nvPr/>
        </p:nvSpPr>
        <p:spPr>
          <a:xfrm>
            <a:off x="7676763" y="3354263"/>
            <a:ext cx="2475906" cy="328576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1B9782-E818-DB90-D195-7A929E3991AB}"/>
              </a:ext>
            </a:extLst>
          </p:cNvPr>
          <p:cNvSpPr/>
          <p:nvPr/>
        </p:nvSpPr>
        <p:spPr>
          <a:xfrm>
            <a:off x="2188135" y="3681369"/>
            <a:ext cx="1761696" cy="504132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77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8C0161-5D27-F592-A094-4F999518D707}"/>
              </a:ext>
            </a:extLst>
          </p:cNvPr>
          <p:cNvSpPr/>
          <p:nvPr/>
        </p:nvSpPr>
        <p:spPr>
          <a:xfrm>
            <a:off x="777296" y="335278"/>
            <a:ext cx="451358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04. 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데이터 준비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9578D4-3058-1FD4-7F95-EFBCD79C9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766" y="1687604"/>
            <a:ext cx="7259063" cy="201005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028707-E539-ACDD-8FBC-9AEB72F5D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766" y="4040768"/>
            <a:ext cx="4286848" cy="2019582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3468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8C0161-5D27-F592-A094-4F999518D707}"/>
              </a:ext>
            </a:extLst>
          </p:cNvPr>
          <p:cNvSpPr/>
          <p:nvPr/>
        </p:nvSpPr>
        <p:spPr>
          <a:xfrm>
            <a:off x="777296" y="335278"/>
            <a:ext cx="451358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04. 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데이터 준비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214D1D-45CF-383F-70A6-A41FA8ED5AC4}"/>
              </a:ext>
            </a:extLst>
          </p:cNvPr>
          <p:cNvSpPr/>
          <p:nvPr/>
        </p:nvSpPr>
        <p:spPr>
          <a:xfrm>
            <a:off x="1851952" y="1578716"/>
            <a:ext cx="6144649" cy="4542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특징데이터와 정답데이터를 분리 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D40EF9-D755-669B-4022-745F7A29E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96" y="2153751"/>
            <a:ext cx="6306430" cy="3210373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035B1F5-CEAE-530A-66D6-1565B389F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201" y="2458995"/>
            <a:ext cx="3104503" cy="259988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B0AC13-EC97-523D-AF15-6E80EF57B9C2}"/>
              </a:ext>
            </a:extLst>
          </p:cNvPr>
          <p:cNvCxnSpPr>
            <a:cxnSpLocks/>
          </p:cNvCxnSpPr>
          <p:nvPr/>
        </p:nvCxnSpPr>
        <p:spPr>
          <a:xfrm>
            <a:off x="7239786" y="3758938"/>
            <a:ext cx="886119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24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8C0161-5D27-F592-A094-4F999518D707}"/>
              </a:ext>
            </a:extLst>
          </p:cNvPr>
          <p:cNvSpPr/>
          <p:nvPr/>
        </p:nvSpPr>
        <p:spPr>
          <a:xfrm>
            <a:off x="777296" y="335278"/>
            <a:ext cx="451358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04. 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데이터 준비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214D1D-45CF-383F-70A6-A41FA8ED5AC4}"/>
              </a:ext>
            </a:extLst>
          </p:cNvPr>
          <p:cNvSpPr/>
          <p:nvPr/>
        </p:nvSpPr>
        <p:spPr>
          <a:xfrm>
            <a:off x="4830823" y="1465593"/>
            <a:ext cx="6144649" cy="5749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데이터 스케일링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E8F5DD-D8CC-BE36-302E-CB750DF4E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528" y="2115930"/>
            <a:ext cx="8364117" cy="413442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8994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8C0161-5D27-F592-A094-4F999518D707}"/>
              </a:ext>
            </a:extLst>
          </p:cNvPr>
          <p:cNvSpPr/>
          <p:nvPr/>
        </p:nvSpPr>
        <p:spPr>
          <a:xfrm>
            <a:off x="777296" y="335278"/>
            <a:ext cx="451358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05. 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모델링 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214D1D-45CF-383F-70A6-A41FA8ED5AC4}"/>
              </a:ext>
            </a:extLst>
          </p:cNvPr>
          <p:cNvSpPr/>
          <p:nvPr/>
        </p:nvSpPr>
        <p:spPr>
          <a:xfrm>
            <a:off x="4696170" y="1133713"/>
            <a:ext cx="6144649" cy="5749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모델 선택하기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444869-A380-6F04-CCAA-5FE80BFB3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34" y="1771272"/>
            <a:ext cx="8643178" cy="453534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2832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8C0161-5D27-F592-A094-4F999518D707}"/>
              </a:ext>
            </a:extLst>
          </p:cNvPr>
          <p:cNvSpPr/>
          <p:nvPr/>
        </p:nvSpPr>
        <p:spPr>
          <a:xfrm>
            <a:off x="777296" y="335278"/>
            <a:ext cx="4513588" cy="203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05. 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모델링</a:t>
            </a:r>
            <a:endParaRPr kumimoji="0" lang="en-US" altLang="ko-KR" sz="32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1EDAEE-D9A6-F9C7-5F33-C922991B9CCE}"/>
              </a:ext>
            </a:extLst>
          </p:cNvPr>
          <p:cNvSpPr/>
          <p:nvPr/>
        </p:nvSpPr>
        <p:spPr>
          <a:xfrm>
            <a:off x="1705082" y="1503566"/>
            <a:ext cx="6144649" cy="4944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KNN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분류 결과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410F845-2D0D-CAB8-58EA-58CBEA6E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3" y="2108695"/>
            <a:ext cx="4432223" cy="3768162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7D8F48E-BC2B-A796-43A5-E1AD25409DE8}"/>
              </a:ext>
            </a:extLst>
          </p:cNvPr>
          <p:cNvSpPr/>
          <p:nvPr/>
        </p:nvSpPr>
        <p:spPr>
          <a:xfrm>
            <a:off x="2211179" y="3839397"/>
            <a:ext cx="6144649" cy="20333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Train score : 0.978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white">
                  <a:lumMod val="9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Valid score : 0.890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ACCFA2-E1CE-1EDA-0E10-0E85A920B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884" y="2801025"/>
            <a:ext cx="6700011" cy="8406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2DF904D-E1F2-61B9-4F4C-97C9FEF4AB0B}"/>
              </a:ext>
            </a:extLst>
          </p:cNvPr>
          <p:cNvSpPr/>
          <p:nvPr/>
        </p:nvSpPr>
        <p:spPr>
          <a:xfrm>
            <a:off x="7115481" y="3772418"/>
            <a:ext cx="6144649" cy="4944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Test score(public) : 0.88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F0EB7D-EB61-B391-58E3-88A2498CAE85}"/>
              </a:ext>
            </a:extLst>
          </p:cNvPr>
          <p:cNvSpPr/>
          <p:nvPr/>
        </p:nvSpPr>
        <p:spPr>
          <a:xfrm>
            <a:off x="552573" y="3992777"/>
            <a:ext cx="1559031" cy="324700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287C4E-BE5F-4559-B126-539669175E86}"/>
              </a:ext>
            </a:extLst>
          </p:cNvPr>
          <p:cNvSpPr/>
          <p:nvPr/>
        </p:nvSpPr>
        <p:spPr>
          <a:xfrm>
            <a:off x="552572" y="5555382"/>
            <a:ext cx="1559031" cy="324700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60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8C0161-5D27-F592-A094-4F999518D707}"/>
              </a:ext>
            </a:extLst>
          </p:cNvPr>
          <p:cNvSpPr/>
          <p:nvPr/>
        </p:nvSpPr>
        <p:spPr>
          <a:xfrm>
            <a:off x="777296" y="335278"/>
            <a:ext cx="4513588" cy="203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05. 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모델링</a:t>
            </a:r>
            <a:endParaRPr kumimoji="0" lang="en-US" altLang="ko-KR" sz="32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C7CFD3-41F3-441B-2141-23B75B24A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16" y="2514161"/>
            <a:ext cx="5887272" cy="2410161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B1EDAEE-D9A6-F9C7-5F33-C922991B9CCE}"/>
              </a:ext>
            </a:extLst>
          </p:cNvPr>
          <p:cNvSpPr/>
          <p:nvPr/>
        </p:nvSpPr>
        <p:spPr>
          <a:xfrm>
            <a:off x="1238421" y="1885446"/>
            <a:ext cx="6144649" cy="4944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모델 성능 평가를 위한 함수 작성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5024356-ADD2-2F5B-36EC-F55A18699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296" y="1349357"/>
            <a:ext cx="4811915" cy="502856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FA3357-2806-BF2B-285C-A937966DDFFB}"/>
              </a:ext>
            </a:extLst>
          </p:cNvPr>
          <p:cNvSpPr/>
          <p:nvPr/>
        </p:nvSpPr>
        <p:spPr>
          <a:xfrm>
            <a:off x="8179823" y="783254"/>
            <a:ext cx="6144649" cy="4944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결과 출력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09A558-D2E7-8363-166E-C67FF5BCB460}"/>
              </a:ext>
            </a:extLst>
          </p:cNvPr>
          <p:cNvSpPr/>
          <p:nvPr/>
        </p:nvSpPr>
        <p:spPr>
          <a:xfrm>
            <a:off x="9378597" y="903863"/>
            <a:ext cx="6144649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(train score, valid score)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163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8C0161-5D27-F592-A094-4F999518D707}"/>
              </a:ext>
            </a:extLst>
          </p:cNvPr>
          <p:cNvSpPr/>
          <p:nvPr/>
        </p:nvSpPr>
        <p:spPr>
          <a:xfrm>
            <a:off x="777296" y="335278"/>
            <a:ext cx="451358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06. </a:t>
            </a:r>
            <a:r>
              <a:rPr lang="ko-KR" altLang="en-US" sz="3200" b="1" kern="0" dirty="0">
                <a:solidFill>
                  <a:srgbClr val="5B9BD5">
                    <a:lumMod val="40000"/>
                    <a:lumOff val="60000"/>
                  </a:srgbClr>
                </a:solidFill>
                <a:latin typeface="맑은 고딕" panose="020F0502020204030204"/>
                <a:ea typeface="맑은 고딕" panose="020B0503020000020004" pitchFamily="34" charset="-127"/>
              </a:rPr>
              <a:t>모델 예측 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683C2E-B949-983D-8BB7-9202128BF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96" y="1522052"/>
            <a:ext cx="4513588" cy="468499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59C93DE5-FD9D-DC59-EB62-7228B7CBCE43}"/>
              </a:ext>
            </a:extLst>
          </p:cNvPr>
          <p:cNvGrpSpPr/>
          <p:nvPr/>
        </p:nvGrpSpPr>
        <p:grpSpPr>
          <a:xfrm>
            <a:off x="5899840" y="2762053"/>
            <a:ext cx="5891935" cy="2775691"/>
            <a:chOff x="412556" y="3110309"/>
            <a:chExt cx="11366888" cy="351412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C980B9B-4885-16D2-E6FF-CE55C129C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556" y="3966355"/>
              <a:ext cx="11366888" cy="822432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04B6DCD-AFAE-689C-DF92-7D57D1688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556" y="4788787"/>
              <a:ext cx="11366888" cy="1835647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CA0C576-3664-D4AD-F4B8-B35C251DF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556" y="3110309"/>
              <a:ext cx="11366888" cy="856046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</p:pic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7ECC06-8E22-C91F-F50F-1A6034E646E4}"/>
              </a:ext>
            </a:extLst>
          </p:cNvPr>
          <p:cNvSpPr/>
          <p:nvPr/>
        </p:nvSpPr>
        <p:spPr>
          <a:xfrm>
            <a:off x="8313272" y="2112441"/>
            <a:ext cx="6144649" cy="4944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예측 결과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289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8C0161-5D27-F592-A094-4F999518D707}"/>
              </a:ext>
            </a:extLst>
          </p:cNvPr>
          <p:cNvSpPr/>
          <p:nvPr/>
        </p:nvSpPr>
        <p:spPr>
          <a:xfrm>
            <a:off x="777296" y="335278"/>
            <a:ext cx="451358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07. 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앞으로 할 일 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7ECC06-8E22-C91F-F50F-1A6034E646E4}"/>
              </a:ext>
            </a:extLst>
          </p:cNvPr>
          <p:cNvSpPr/>
          <p:nvPr/>
        </p:nvSpPr>
        <p:spPr>
          <a:xfrm>
            <a:off x="1440780" y="603177"/>
            <a:ext cx="8507312" cy="546861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400" dirty="0">
              <a:solidFill>
                <a:prstClr val="white">
                  <a:lumMod val="9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모델 </a:t>
            </a:r>
            <a:r>
              <a:rPr lang="ko-KR" altLang="en-US" sz="2400" dirty="0" err="1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하이퍼파라미터</a:t>
            </a:r>
            <a:r>
              <a:rPr lang="ko-KR" altLang="en-US" sz="2400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 튜닝</a:t>
            </a:r>
            <a:endParaRPr lang="en-US" altLang="ko-KR" sz="2400" dirty="0">
              <a:solidFill>
                <a:prstClr val="white">
                  <a:lumMod val="9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다양한 샘플링기법 적용</a:t>
            </a:r>
            <a:endParaRPr lang="en-US" altLang="ko-KR" sz="2400" dirty="0">
              <a:solidFill>
                <a:prstClr val="white">
                  <a:lumMod val="9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앙상블 모델 생성</a:t>
            </a:r>
            <a:endParaRPr lang="en-US" altLang="ko-KR" sz="2400" dirty="0">
              <a:solidFill>
                <a:prstClr val="white">
                  <a:lumMod val="9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파이프라인 설계</a:t>
            </a:r>
            <a:endParaRPr lang="en-US" altLang="ko-KR" sz="2400" dirty="0">
              <a:solidFill>
                <a:prstClr val="white">
                  <a:lumMod val="9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400" dirty="0">
              <a:solidFill>
                <a:prstClr val="white">
                  <a:lumMod val="9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32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5" name="직사각형 54"/>
          <p:cNvSpPr/>
          <p:nvPr/>
        </p:nvSpPr>
        <p:spPr>
          <a:xfrm>
            <a:off x="777296" y="335278"/>
            <a:ext cx="451358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01. </a:t>
            </a:r>
            <a:r>
              <a:rPr lang="ko-KR" altLang="en-US" sz="3200" b="1" kern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문제 정의 </a:t>
            </a:r>
            <a:endParaRPr lang="ko-KR" altLang="en-US" sz="6000" kern="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901F7CA0-B4E4-ECDC-796C-478DD5631016}"/>
              </a:ext>
            </a:extLst>
          </p:cNvPr>
          <p:cNvSpPr/>
          <p:nvPr/>
        </p:nvSpPr>
        <p:spPr>
          <a:xfrm>
            <a:off x="1080780" y="2097199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0B1AE26-C169-31D9-8900-3E3EB4E63CC1}"/>
              </a:ext>
            </a:extLst>
          </p:cNvPr>
          <p:cNvCxnSpPr/>
          <p:nvPr/>
        </p:nvCxnSpPr>
        <p:spPr>
          <a:xfrm>
            <a:off x="2166239" y="4268117"/>
            <a:ext cx="2484000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C0D809-A835-0771-3BF0-3E2D12871188}"/>
              </a:ext>
            </a:extLst>
          </p:cNvPr>
          <p:cNvSpPr/>
          <p:nvPr/>
        </p:nvSpPr>
        <p:spPr>
          <a:xfrm>
            <a:off x="1507264" y="3182658"/>
            <a:ext cx="1524776" cy="5749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white">
                    <a:lumMod val="95000"/>
                  </a:prstClr>
                </a:solidFill>
              </a:rPr>
              <a:t>머신러닝 </a:t>
            </a:r>
            <a:endParaRPr lang="en-US" altLang="ko-KR" sz="2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5ED57C47-6B29-7126-D772-B9F00C868082}"/>
              </a:ext>
            </a:extLst>
          </p:cNvPr>
          <p:cNvSpPr/>
          <p:nvPr/>
        </p:nvSpPr>
        <p:spPr>
          <a:xfrm>
            <a:off x="4337157" y="2097199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61F734D-7C12-E3E7-B221-8742BE29B9FA}"/>
              </a:ext>
            </a:extLst>
          </p:cNvPr>
          <p:cNvCxnSpPr/>
          <p:nvPr/>
        </p:nvCxnSpPr>
        <p:spPr>
          <a:xfrm>
            <a:off x="5422616" y="4268117"/>
            <a:ext cx="2484000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2E0F984-BF18-D451-6FC7-48D817F33F64}"/>
              </a:ext>
            </a:extLst>
          </p:cNvPr>
          <p:cNvSpPr/>
          <p:nvPr/>
        </p:nvSpPr>
        <p:spPr>
          <a:xfrm>
            <a:off x="4763641" y="3220709"/>
            <a:ext cx="1524776" cy="5749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white">
                    <a:lumMod val="95000"/>
                  </a:prstClr>
                </a:solidFill>
              </a:rPr>
              <a:t>지도학습 </a:t>
            </a:r>
            <a:endParaRPr lang="en-US" altLang="ko-KR" sz="24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41509E64-89AE-D994-93B5-22B263B00D9A}"/>
              </a:ext>
            </a:extLst>
          </p:cNvPr>
          <p:cNvSpPr/>
          <p:nvPr/>
        </p:nvSpPr>
        <p:spPr>
          <a:xfrm>
            <a:off x="7593534" y="2097199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614A6F6-DBA2-7FFC-65CD-CD9422C6A30A}"/>
              </a:ext>
            </a:extLst>
          </p:cNvPr>
          <p:cNvCxnSpPr/>
          <p:nvPr/>
        </p:nvCxnSpPr>
        <p:spPr>
          <a:xfrm>
            <a:off x="8678993" y="4268117"/>
            <a:ext cx="1620000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DB241E5-8D0E-5318-C17F-07AD40D00895}"/>
              </a:ext>
            </a:extLst>
          </p:cNvPr>
          <p:cNvSpPr/>
          <p:nvPr/>
        </p:nvSpPr>
        <p:spPr>
          <a:xfrm>
            <a:off x="8073221" y="3188414"/>
            <a:ext cx="1415772" cy="5749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white">
                    <a:lumMod val="95000"/>
                  </a:prstClr>
                </a:solidFill>
              </a:rPr>
              <a:t>이진분류</a:t>
            </a:r>
            <a:endParaRPr lang="en-US" altLang="ko-KR" sz="2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9632834-442D-4C3D-94A9-F2BB955242F9}"/>
              </a:ext>
            </a:extLst>
          </p:cNvPr>
          <p:cNvSpPr/>
          <p:nvPr/>
        </p:nvSpPr>
        <p:spPr>
          <a:xfrm>
            <a:off x="10492733" y="3880238"/>
            <a:ext cx="775758" cy="77575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07950" cmpd="thinThick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AUC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2BA2623-30D8-1B3B-4274-8524DB7EB52E}"/>
              </a:ext>
            </a:extLst>
          </p:cNvPr>
          <p:cNvCxnSpPr>
            <a:cxnSpLocks/>
          </p:cNvCxnSpPr>
          <p:nvPr/>
        </p:nvCxnSpPr>
        <p:spPr>
          <a:xfrm>
            <a:off x="3240464" y="4268117"/>
            <a:ext cx="0" cy="897771"/>
          </a:xfrm>
          <a:prstGeom prst="line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  <a:prstDash val="sysDash"/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F5A125-E2A5-E01B-57FA-D7BB478E8FFD}"/>
              </a:ext>
            </a:extLst>
          </p:cNvPr>
          <p:cNvSpPr/>
          <p:nvPr/>
        </p:nvSpPr>
        <p:spPr>
          <a:xfrm>
            <a:off x="2569403" y="4810437"/>
            <a:ext cx="1342122" cy="3554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07950" cmpd="thinThick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move_out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AA5992-DECF-989C-BE1D-DD48CCF1EEC5}"/>
              </a:ext>
            </a:extLst>
          </p:cNvPr>
          <p:cNvSpPr/>
          <p:nvPr/>
        </p:nvSpPr>
        <p:spPr>
          <a:xfrm>
            <a:off x="2544350" y="5315295"/>
            <a:ext cx="4211778" cy="4542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white">
                    <a:lumMod val="95000"/>
                  </a:prstClr>
                </a:solidFill>
              </a:rPr>
              <a:t>정답데이터 존재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509FA9B6-3C33-5357-70C9-1B69D2F37B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53" y="2491301"/>
            <a:ext cx="655370" cy="655370"/>
          </a:xfrm>
          <a:prstGeom prst="rect">
            <a:avLst/>
          </a:prstGeom>
          <a:ln>
            <a:noFill/>
          </a:ln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D6F4E22B-3C1C-FE6D-A5BE-9113A4E055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927" y="2574078"/>
            <a:ext cx="598706" cy="598706"/>
          </a:xfrm>
          <a:prstGeom prst="rect">
            <a:avLst/>
          </a:prstGeom>
          <a:ln>
            <a:noFill/>
          </a:ln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185BEC97-9443-8903-702C-5ADEB6CBC620}"/>
              </a:ext>
            </a:extLst>
          </p:cNvPr>
          <p:cNvSpPr/>
          <p:nvPr/>
        </p:nvSpPr>
        <p:spPr>
          <a:xfrm>
            <a:off x="5879183" y="5243214"/>
            <a:ext cx="4211778" cy="4542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prstClr val="white">
                    <a:lumMod val="95000"/>
                  </a:prstClr>
                </a:solidFill>
              </a:rPr>
              <a:t>target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</a:rPr>
              <a:t>value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</a:rPr>
              <a:t>는 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</a:rPr>
              <a:t>0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</a:rPr>
              <a:t>또는 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</a:rPr>
              <a:t>1 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B193576-8B67-0568-BBF4-4AC13B30C1FD}"/>
              </a:ext>
            </a:extLst>
          </p:cNvPr>
          <p:cNvCxnSpPr>
            <a:cxnSpLocks/>
          </p:cNvCxnSpPr>
          <p:nvPr/>
        </p:nvCxnSpPr>
        <p:spPr>
          <a:xfrm>
            <a:off x="6529099" y="4268117"/>
            <a:ext cx="0" cy="897771"/>
          </a:xfrm>
          <a:prstGeom prst="line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  <a:prstDash val="sysDash"/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7FDAD43-4DB6-E391-FF5B-D6AA3390A3F6}"/>
              </a:ext>
            </a:extLst>
          </p:cNvPr>
          <p:cNvSpPr/>
          <p:nvPr/>
        </p:nvSpPr>
        <p:spPr>
          <a:xfrm>
            <a:off x="5879183" y="4820535"/>
            <a:ext cx="1810616" cy="3554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07950" cmpd="thinThick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move_out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B03B7309-8868-9549-4443-5606A1B7C4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356" y="2539527"/>
            <a:ext cx="615273" cy="615273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7B19A802-A943-051C-8982-1B489FCE27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9184" y="4815096"/>
            <a:ext cx="1810616" cy="36555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6839274-3CB0-2DAD-C416-3CDC52F40EE5}"/>
              </a:ext>
            </a:extLst>
          </p:cNvPr>
          <p:cNvSpPr txBox="1"/>
          <p:nvPr/>
        </p:nvSpPr>
        <p:spPr>
          <a:xfrm>
            <a:off x="9568659" y="4810437"/>
            <a:ext cx="3071991" cy="786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" panose="020B0502030000000004" pitchFamily="34" charset="0"/>
              </a:rPr>
              <a:t>대구시</a:t>
            </a:r>
            <a:r>
              <a:rPr lang="en-US" altLang="ko-KR" sz="160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" panose="020B0502030000000004" pitchFamily="34" charset="0"/>
              </a:rPr>
              <a:t>_</a:t>
            </a:r>
            <a:r>
              <a:rPr lang="ko-KR" altLang="en-US" sz="160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" panose="020B0502030000000004" pitchFamily="34" charset="0"/>
              </a:rPr>
              <a:t>영구임대아파트 </a:t>
            </a:r>
            <a:endParaRPr lang="en-US" altLang="ko-KR" sz="160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Inter" panose="020B05020300000000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" panose="020B0502030000000004" pitchFamily="34" charset="0"/>
              </a:rPr>
              <a:t>입주자 퇴거여부 예측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497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4BBB34-B526-5A62-9CB9-43C518CF53FC}"/>
              </a:ext>
            </a:extLst>
          </p:cNvPr>
          <p:cNvSpPr/>
          <p:nvPr/>
        </p:nvSpPr>
        <p:spPr>
          <a:xfrm>
            <a:off x="4515822" y="2672020"/>
            <a:ext cx="3262432" cy="130218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bIns="28800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prstClr val="white"/>
                </a:solidFill>
              </a:rPr>
              <a:t>감사합니다</a:t>
            </a:r>
            <a:endParaRPr lang="en-US" altLang="ko-KR" sz="4800" b="1" i="1" kern="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6600FF7-3989-B5F7-DDE2-99B70D3323FF}"/>
              </a:ext>
            </a:extLst>
          </p:cNvPr>
          <p:cNvCxnSpPr/>
          <p:nvPr/>
        </p:nvCxnSpPr>
        <p:spPr>
          <a:xfrm>
            <a:off x="4515822" y="3780149"/>
            <a:ext cx="3294523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24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5" name="직사각형 54"/>
          <p:cNvSpPr/>
          <p:nvPr/>
        </p:nvSpPr>
        <p:spPr>
          <a:xfrm>
            <a:off x="777296" y="335278"/>
            <a:ext cx="451358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02. 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데이터 탐색 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ECAF69-3917-987F-55E5-22CE4DF78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0" b="25061"/>
          <a:stretch/>
        </p:blipFill>
        <p:spPr>
          <a:xfrm>
            <a:off x="3373461" y="1435768"/>
            <a:ext cx="5068007" cy="735842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3D6E725-4881-A43A-2BFC-0BD861923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44" y="2366132"/>
            <a:ext cx="11017312" cy="407175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70202-C2F9-441B-A65F-BB94458A4026}"/>
              </a:ext>
            </a:extLst>
          </p:cNvPr>
          <p:cNvSpPr/>
          <p:nvPr/>
        </p:nvSpPr>
        <p:spPr>
          <a:xfrm>
            <a:off x="10661714" y="3026004"/>
            <a:ext cx="848413" cy="301657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A44F9B-7DF5-833D-3F2E-1A900BC7960E}"/>
              </a:ext>
            </a:extLst>
          </p:cNvPr>
          <p:cNvSpPr/>
          <p:nvPr/>
        </p:nvSpPr>
        <p:spPr>
          <a:xfrm>
            <a:off x="10661714" y="5976654"/>
            <a:ext cx="4211778" cy="4542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target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97B215-8C8E-C3AD-8078-2B760C4DA5D2}"/>
              </a:ext>
            </a:extLst>
          </p:cNvPr>
          <p:cNvSpPr/>
          <p:nvPr/>
        </p:nvSpPr>
        <p:spPr>
          <a:xfrm>
            <a:off x="1197205" y="6071791"/>
            <a:ext cx="904972" cy="359156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062B93-6A7A-B5E6-D332-890B65F1DBEB}"/>
              </a:ext>
            </a:extLst>
          </p:cNvPr>
          <p:cNvSpPr/>
          <p:nvPr/>
        </p:nvSpPr>
        <p:spPr>
          <a:xfrm>
            <a:off x="2170167" y="6024223"/>
            <a:ext cx="4211778" cy="4140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24</a:t>
            </a:r>
            <a:r>
              <a:rPr lang="ko-KR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개의 </a:t>
            </a:r>
            <a:r>
              <a:rPr lang="en-US" altLang="ko-K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feature</a:t>
            </a:r>
            <a:endParaRPr lang="ko-KR" alt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63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152206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5" name="직사각형 54"/>
          <p:cNvSpPr/>
          <p:nvPr/>
        </p:nvSpPr>
        <p:spPr>
          <a:xfrm>
            <a:off x="777296" y="335278"/>
            <a:ext cx="451358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02. 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데이터 탐색 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16B58D7-64EA-B219-AFC4-7E490003E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17" r="7397"/>
          <a:stretch/>
        </p:blipFill>
        <p:spPr>
          <a:xfrm>
            <a:off x="4773107" y="1434395"/>
            <a:ext cx="3627108" cy="507819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D5DC4A4-68F5-F0C2-CCC1-834355CA8436}"/>
              </a:ext>
            </a:extLst>
          </p:cNvPr>
          <p:cNvSpPr/>
          <p:nvPr/>
        </p:nvSpPr>
        <p:spPr>
          <a:xfrm>
            <a:off x="4773107" y="4234156"/>
            <a:ext cx="3627108" cy="27337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59FFFF-7B20-43CD-8C23-7417F87AEC81}"/>
              </a:ext>
            </a:extLst>
          </p:cNvPr>
          <p:cNvSpPr/>
          <p:nvPr/>
        </p:nvSpPr>
        <p:spPr>
          <a:xfrm>
            <a:off x="8466203" y="4163833"/>
            <a:ext cx="4211778" cy="7833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‘</a:t>
            </a:r>
            <a:r>
              <a:rPr lang="ko-KR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퇴거연도</a:t>
            </a:r>
            <a:r>
              <a:rPr lang="en-US" altLang="ko-K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’</a:t>
            </a:r>
            <a:r>
              <a:rPr lang="ko-KR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에 </a:t>
            </a:r>
            <a:r>
              <a:rPr lang="en-US" altLang="ko-K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null</a:t>
            </a:r>
            <a:r>
              <a:rPr lang="ko-KR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값 존재</a:t>
            </a:r>
            <a:endParaRPr lang="en-US" altLang="ko-KR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solidFill>
                  <a:schemeClr val="accent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결측값</a:t>
            </a:r>
            <a:r>
              <a:rPr lang="ko-KR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 처리 </a:t>
            </a:r>
            <a:r>
              <a:rPr lang="ko-KR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518553-D280-E342-8896-E53665EF9646}"/>
              </a:ext>
            </a:extLst>
          </p:cNvPr>
          <p:cNvSpPr/>
          <p:nvPr/>
        </p:nvSpPr>
        <p:spPr>
          <a:xfrm>
            <a:off x="7214184" y="6239210"/>
            <a:ext cx="902296" cy="27337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7DDBE7-DBC5-89D6-FF9B-A988BF45EFD3}"/>
              </a:ext>
            </a:extLst>
          </p:cNvPr>
          <p:cNvSpPr/>
          <p:nvPr/>
        </p:nvSpPr>
        <p:spPr>
          <a:xfrm>
            <a:off x="5063532" y="1858601"/>
            <a:ext cx="902296" cy="19171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4D8981-59CE-F890-410A-B5EEBF12D2EE}"/>
              </a:ext>
            </a:extLst>
          </p:cNvPr>
          <p:cNvSpPr/>
          <p:nvPr/>
        </p:nvSpPr>
        <p:spPr>
          <a:xfrm>
            <a:off x="5063531" y="2441277"/>
            <a:ext cx="1026185" cy="19171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78A967-A605-2265-5077-0B63C7131647}"/>
              </a:ext>
            </a:extLst>
          </p:cNvPr>
          <p:cNvSpPr/>
          <p:nvPr/>
        </p:nvSpPr>
        <p:spPr>
          <a:xfrm>
            <a:off x="5063530" y="5456245"/>
            <a:ext cx="1026185" cy="44645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5EB08D-A9D0-E022-366C-3EE2126723B5}"/>
              </a:ext>
            </a:extLst>
          </p:cNvPr>
          <p:cNvSpPr/>
          <p:nvPr/>
        </p:nvSpPr>
        <p:spPr>
          <a:xfrm>
            <a:off x="8451668" y="5847532"/>
            <a:ext cx="4211778" cy="7833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object</a:t>
            </a:r>
            <a:r>
              <a:rPr lang="ko-KR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형 특징이 </a:t>
            </a:r>
            <a:r>
              <a:rPr lang="en-US" altLang="ko-K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r>
              <a:rPr lang="ko-KR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개 존재</a:t>
            </a:r>
            <a:endParaRPr lang="en-US" altLang="ko-KR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1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인코딩 적용 </a:t>
            </a:r>
            <a:r>
              <a:rPr lang="ko-KR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B32A3D-6E22-F939-B908-8F0D922E8102}"/>
              </a:ext>
            </a:extLst>
          </p:cNvPr>
          <p:cNvSpPr/>
          <p:nvPr/>
        </p:nvSpPr>
        <p:spPr>
          <a:xfrm>
            <a:off x="2408180" y="1480093"/>
            <a:ext cx="4211778" cy="7833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전체 샘플 수 </a:t>
            </a:r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 60832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전체 특성 수 </a:t>
            </a:r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 24</a:t>
            </a:r>
            <a:endParaRPr lang="ko-KR" altLang="en-US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97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5" name="직사각형 54"/>
          <p:cNvSpPr/>
          <p:nvPr/>
        </p:nvSpPr>
        <p:spPr>
          <a:xfrm>
            <a:off x="777296" y="335278"/>
            <a:ext cx="451358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02. 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데이터 탐색 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646656-FC5E-E41C-41CE-884676DF3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53" y="1729444"/>
            <a:ext cx="5844042" cy="433409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BB3B9F8-32CF-3544-7B27-0FCE0A54C9D0}"/>
              </a:ext>
            </a:extLst>
          </p:cNvPr>
          <p:cNvSpPr/>
          <p:nvPr/>
        </p:nvSpPr>
        <p:spPr>
          <a:xfrm>
            <a:off x="6825938" y="3057053"/>
            <a:ext cx="5579736" cy="22201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불필요한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column 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존재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데이터 상에 이상치는 존재하지 않음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target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값이 불균형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E67D87-C8C3-6C58-8ACC-AA8986BFA148}"/>
              </a:ext>
            </a:extLst>
          </p:cNvPr>
          <p:cNvSpPr/>
          <p:nvPr/>
        </p:nvSpPr>
        <p:spPr>
          <a:xfrm>
            <a:off x="4880409" y="5141274"/>
            <a:ext cx="1533586" cy="9222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906FB6-AAED-33EC-66C4-BC135933BF49}"/>
              </a:ext>
            </a:extLst>
          </p:cNvPr>
          <p:cNvSpPr/>
          <p:nvPr/>
        </p:nvSpPr>
        <p:spPr>
          <a:xfrm>
            <a:off x="569952" y="1729444"/>
            <a:ext cx="2965099" cy="9222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341334-DD7B-F4F8-E368-D972FDEDBD8B}"/>
              </a:ext>
            </a:extLst>
          </p:cNvPr>
          <p:cNvSpPr/>
          <p:nvPr/>
        </p:nvSpPr>
        <p:spPr>
          <a:xfrm>
            <a:off x="2052501" y="3435359"/>
            <a:ext cx="2965099" cy="9222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8DBAEF-88E9-0930-52F4-CAB97212A9F9}"/>
              </a:ext>
            </a:extLst>
          </p:cNvPr>
          <p:cNvSpPr/>
          <p:nvPr/>
        </p:nvSpPr>
        <p:spPr>
          <a:xfrm>
            <a:off x="3535050" y="2507676"/>
            <a:ext cx="1482549" cy="9222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2F362A-A2B9-F1CE-CE6F-40E53BEEC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796" y="2082318"/>
            <a:ext cx="4953691" cy="724001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AAA628D-2076-A32A-AD85-1307B0927894}"/>
              </a:ext>
            </a:extLst>
          </p:cNvPr>
          <p:cNvCxnSpPr>
            <a:cxnSpLocks/>
          </p:cNvCxnSpPr>
          <p:nvPr/>
        </p:nvCxnSpPr>
        <p:spPr>
          <a:xfrm flipV="1">
            <a:off x="6004874" y="4543720"/>
            <a:ext cx="817922" cy="59755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623F8CC-7A01-C244-CC2E-68FD58AAB68C}"/>
              </a:ext>
            </a:extLst>
          </p:cNvPr>
          <p:cNvCxnSpPr>
            <a:cxnSpLocks/>
          </p:cNvCxnSpPr>
          <p:nvPr/>
        </p:nvCxnSpPr>
        <p:spPr>
          <a:xfrm>
            <a:off x="5017599" y="3273031"/>
            <a:ext cx="1805197" cy="14961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0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5" name="직사각형 54"/>
          <p:cNvSpPr/>
          <p:nvPr/>
        </p:nvSpPr>
        <p:spPr>
          <a:xfrm>
            <a:off x="777296" y="335278"/>
            <a:ext cx="451358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02. 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데이터 탐색 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4A5B47-7403-C319-1A57-882259380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54" y="1913300"/>
            <a:ext cx="9108917" cy="97999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52B1FA3-4E97-8B50-22EE-2DE01C9281EC}"/>
              </a:ext>
            </a:extLst>
          </p:cNvPr>
          <p:cNvSpPr/>
          <p:nvPr/>
        </p:nvSpPr>
        <p:spPr>
          <a:xfrm>
            <a:off x="1608681" y="1364702"/>
            <a:ext cx="4211778" cy="4542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불필요한 특성들을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drop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7FE11F-9476-7DCE-2EA6-9DA9624E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054" y="3346149"/>
            <a:ext cx="4334480" cy="299126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79FB83C-234C-DD7C-3608-C2ACB5C92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200" y="3152985"/>
            <a:ext cx="3025431" cy="335874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51B38E-1CC3-BAC2-D834-267D3EF23F11}"/>
              </a:ext>
            </a:extLst>
          </p:cNvPr>
          <p:cNvSpPr/>
          <p:nvPr/>
        </p:nvSpPr>
        <p:spPr>
          <a:xfrm>
            <a:off x="7325771" y="3152985"/>
            <a:ext cx="3024859" cy="162483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44CBB1-E87B-DFDF-6238-D78F5A224F57}"/>
              </a:ext>
            </a:extLst>
          </p:cNvPr>
          <p:cNvSpPr/>
          <p:nvPr/>
        </p:nvSpPr>
        <p:spPr>
          <a:xfrm>
            <a:off x="7334627" y="4897887"/>
            <a:ext cx="2996578" cy="162483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52A5CC-42CE-DC07-211E-5A747E7AD808}"/>
              </a:ext>
            </a:extLst>
          </p:cNvPr>
          <p:cNvCxnSpPr>
            <a:cxnSpLocks/>
          </p:cNvCxnSpPr>
          <p:nvPr/>
        </p:nvCxnSpPr>
        <p:spPr>
          <a:xfrm>
            <a:off x="5818785" y="3550110"/>
            <a:ext cx="1349959" cy="10592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79236FD-DBF6-3A2E-7A90-54AA2EDFE6B0}"/>
              </a:ext>
            </a:extLst>
          </p:cNvPr>
          <p:cNvCxnSpPr>
            <a:cxnSpLocks/>
          </p:cNvCxnSpPr>
          <p:nvPr/>
        </p:nvCxnSpPr>
        <p:spPr>
          <a:xfrm>
            <a:off x="5735515" y="4057922"/>
            <a:ext cx="1433229" cy="111582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94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5" name="직사각형 54"/>
          <p:cNvSpPr/>
          <p:nvPr/>
        </p:nvSpPr>
        <p:spPr>
          <a:xfrm>
            <a:off x="777296" y="335278"/>
            <a:ext cx="451358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03</a:t>
            </a:r>
            <a:r>
              <a:rPr kumimoji="0" lang="en-US" altLang="ko-KR" sz="3200" b="1" i="0" u="none" strike="noStrike" kern="0" cap="none" spc="0" normalizeH="0" baseline="0" noProof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. </a:t>
            </a:r>
            <a:r>
              <a:rPr lang="ko-KR" altLang="en-US" sz="3200" b="1" kern="0" dirty="0">
                <a:solidFill>
                  <a:srgbClr val="5B9BD5">
                    <a:lumMod val="40000"/>
                    <a:lumOff val="60000"/>
                  </a:srgbClr>
                </a:solidFill>
                <a:latin typeface="맑은 고딕" panose="020F0502020204030204"/>
                <a:ea typeface="맑은 고딕" panose="020B0503020000020004" pitchFamily="34" charset="-127"/>
              </a:rPr>
              <a:t>데이터 </a:t>
            </a:r>
            <a:r>
              <a:rPr lang="ko-KR" altLang="en-US" sz="3200" b="1" kern="0" dirty="0" err="1">
                <a:solidFill>
                  <a:srgbClr val="5B9BD5">
                    <a:lumMod val="40000"/>
                    <a:lumOff val="60000"/>
                  </a:srgbClr>
                </a:solidFill>
                <a:latin typeface="맑은 고딕" panose="020F0502020204030204"/>
                <a:ea typeface="맑은 고딕" panose="020B0503020000020004" pitchFamily="34" charset="-127"/>
              </a:rPr>
              <a:t>전처리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4C6FDC-8FAC-D599-D181-0E0D0224FEEE}"/>
              </a:ext>
            </a:extLst>
          </p:cNvPr>
          <p:cNvSpPr/>
          <p:nvPr/>
        </p:nvSpPr>
        <p:spPr>
          <a:xfrm>
            <a:off x="5564113" y="2643518"/>
            <a:ext cx="4678704" cy="15220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prstClr val="white">
                  <a:lumMod val="9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1600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특성 제거</a:t>
            </a:r>
            <a:endParaRPr lang="en-US" altLang="ko-KR" sz="1600" dirty="0">
              <a:solidFill>
                <a:prstClr val="white">
                  <a:lumMod val="9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1600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샘플 제거</a:t>
            </a:r>
            <a:endParaRPr lang="en-US" altLang="ko-KR" sz="1600" dirty="0">
              <a:solidFill>
                <a:prstClr val="white">
                  <a:lumMod val="9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1600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다른 값으로 채우기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8182A2-07C1-863D-EA74-45082C729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525" y="1461718"/>
            <a:ext cx="2041910" cy="499397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AB1CD5C-DB64-BD26-FEB7-4A0C381D3066}"/>
              </a:ext>
            </a:extLst>
          </p:cNvPr>
          <p:cNvSpPr/>
          <p:nvPr/>
        </p:nvSpPr>
        <p:spPr>
          <a:xfrm>
            <a:off x="3371525" y="3844263"/>
            <a:ext cx="2041910" cy="3035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C35CD0-F694-4F62-F418-72D6C8428FB2}"/>
              </a:ext>
            </a:extLst>
          </p:cNvPr>
          <p:cNvSpPr/>
          <p:nvPr/>
        </p:nvSpPr>
        <p:spPr>
          <a:xfrm>
            <a:off x="5564113" y="3783415"/>
            <a:ext cx="2840477" cy="40745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5961D1-16C7-9B25-AFA7-CC4FDEEC8DBD}"/>
              </a:ext>
            </a:extLst>
          </p:cNvPr>
          <p:cNvSpPr/>
          <p:nvPr/>
        </p:nvSpPr>
        <p:spPr>
          <a:xfrm>
            <a:off x="8452653" y="3238481"/>
            <a:ext cx="4678704" cy="13433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SimpleImputer =&gt; 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평균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중앙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최빈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KNNImputer =&gt; 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인접 이웃의 평균 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Other  =&gt; 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수동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5BC6A6-EF19-B334-6F63-1DE832519508}"/>
              </a:ext>
            </a:extLst>
          </p:cNvPr>
          <p:cNvSpPr/>
          <p:nvPr/>
        </p:nvSpPr>
        <p:spPr>
          <a:xfrm>
            <a:off x="8907530" y="3930977"/>
            <a:ext cx="3007950" cy="650886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5DBDA65-FCCE-247B-7097-F2F5F5E927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98" b="5650"/>
          <a:stretch/>
        </p:blipFill>
        <p:spPr>
          <a:xfrm>
            <a:off x="349486" y="1705406"/>
            <a:ext cx="2679731" cy="474086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A3E3BB-A254-47B6-FED2-918F21874EEB}"/>
              </a:ext>
            </a:extLst>
          </p:cNvPr>
          <p:cNvSpPr/>
          <p:nvPr/>
        </p:nvSpPr>
        <p:spPr>
          <a:xfrm>
            <a:off x="909622" y="1296832"/>
            <a:ext cx="4678704" cy="4140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상관관계 확인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64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DE3EA33-AE49-CDEE-240B-FD0C2D1F7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89" y="1682308"/>
            <a:ext cx="10319822" cy="4661932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2B83A7-9772-F533-E852-D26C8D21EE2D}"/>
              </a:ext>
            </a:extLst>
          </p:cNvPr>
          <p:cNvSpPr/>
          <p:nvPr/>
        </p:nvSpPr>
        <p:spPr>
          <a:xfrm>
            <a:off x="777296" y="335278"/>
            <a:ext cx="451358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03</a:t>
            </a:r>
            <a:r>
              <a:rPr kumimoji="0" lang="en-US" altLang="ko-KR" sz="3200" b="1" i="0" u="none" strike="noStrike" kern="0" cap="none" spc="0" normalizeH="0" baseline="0" noProof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. </a:t>
            </a:r>
            <a:r>
              <a:rPr lang="ko-KR" altLang="en-US" sz="3200" b="1" kern="0" dirty="0">
                <a:solidFill>
                  <a:srgbClr val="5B9BD5">
                    <a:lumMod val="40000"/>
                    <a:lumOff val="60000"/>
                  </a:srgbClr>
                </a:solidFill>
                <a:latin typeface="맑은 고딕" panose="020F0502020204030204"/>
                <a:ea typeface="맑은 고딕" panose="020B0503020000020004" pitchFamily="34" charset="-127"/>
              </a:rPr>
              <a:t>데이터 </a:t>
            </a:r>
            <a:r>
              <a:rPr lang="ko-KR" altLang="en-US" sz="3200" b="1" kern="0" dirty="0" err="1">
                <a:solidFill>
                  <a:srgbClr val="5B9BD5">
                    <a:lumMod val="40000"/>
                    <a:lumOff val="60000"/>
                  </a:srgbClr>
                </a:solidFill>
                <a:latin typeface="맑은 고딕" panose="020F0502020204030204"/>
                <a:ea typeface="맑은 고딕" panose="020B0503020000020004" pitchFamily="34" charset="-127"/>
              </a:rPr>
              <a:t>전처리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03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4C6FDC-8FAC-D599-D181-0E0D0224FEEE}"/>
              </a:ext>
            </a:extLst>
          </p:cNvPr>
          <p:cNvSpPr/>
          <p:nvPr/>
        </p:nvSpPr>
        <p:spPr>
          <a:xfrm>
            <a:off x="914872" y="1813398"/>
            <a:ext cx="9388626" cy="4542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‘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거주개월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’, ‘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입주연도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’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의 특성이 이미 존재함 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  <a:sym typeface="Wingdings" panose="05000000000000000000" pitchFamily="2" charset="2"/>
              </a:rPr>
              <a:t>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 퇴거연도 계산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(+- 1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년의 오차 존재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)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9FACB3-9E7E-5ADC-5478-FB9CCC8A5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72" y="2485893"/>
            <a:ext cx="9812119" cy="1886213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5E7F786-8169-82A4-06FC-FBAA3D3F20BB}"/>
              </a:ext>
            </a:extLst>
          </p:cNvPr>
          <p:cNvSpPr/>
          <p:nvPr/>
        </p:nvSpPr>
        <p:spPr>
          <a:xfrm>
            <a:off x="777296" y="335278"/>
            <a:ext cx="451358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03</a:t>
            </a:r>
            <a:r>
              <a:rPr kumimoji="0" lang="en-US" altLang="ko-KR" sz="3200" b="1" i="0" u="none" strike="noStrike" kern="0" cap="none" spc="0" normalizeH="0" baseline="0" noProof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. </a:t>
            </a:r>
            <a:r>
              <a:rPr lang="ko-KR" altLang="en-US" sz="3200" b="1" kern="0" dirty="0">
                <a:solidFill>
                  <a:srgbClr val="5B9BD5">
                    <a:lumMod val="40000"/>
                    <a:lumOff val="60000"/>
                  </a:srgbClr>
                </a:solidFill>
                <a:latin typeface="맑은 고딕" panose="020F0502020204030204"/>
                <a:ea typeface="맑은 고딕" panose="020B0503020000020004" pitchFamily="34" charset="-127"/>
              </a:rPr>
              <a:t>데이터 </a:t>
            </a:r>
            <a:r>
              <a:rPr lang="ko-KR" altLang="en-US" sz="3200" b="1" kern="0" dirty="0" err="1">
                <a:solidFill>
                  <a:srgbClr val="5B9BD5">
                    <a:lumMod val="40000"/>
                    <a:lumOff val="60000"/>
                  </a:srgbClr>
                </a:solidFill>
                <a:latin typeface="맑은 고딕" panose="020F0502020204030204"/>
                <a:ea typeface="맑은 고딕" panose="020B0503020000020004" pitchFamily="34" charset="-127"/>
              </a:rPr>
              <a:t>전처리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091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268</Words>
  <Application>Microsoft Office PowerPoint</Application>
  <PresentationFormat>와이드스크린</PresentationFormat>
  <Paragraphs>74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Inter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서가연</cp:lastModifiedBy>
  <cp:revision>11</cp:revision>
  <dcterms:created xsi:type="dcterms:W3CDTF">2020-02-27T04:34:19Z</dcterms:created>
  <dcterms:modified xsi:type="dcterms:W3CDTF">2022-11-09T13:46:44Z</dcterms:modified>
</cp:coreProperties>
</file>