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0"/>
  </p:notesMasterIdLst>
  <p:handoutMasterIdLst>
    <p:handoutMasterId r:id="rId21"/>
  </p:handoutMasterIdLst>
  <p:sldIdLst>
    <p:sldId id="504" r:id="rId2"/>
    <p:sldId id="585" r:id="rId3"/>
    <p:sldId id="586" r:id="rId4"/>
    <p:sldId id="596" r:id="rId5"/>
    <p:sldId id="588" r:id="rId6"/>
    <p:sldId id="590" r:id="rId7"/>
    <p:sldId id="591" r:id="rId8"/>
    <p:sldId id="592" r:id="rId9"/>
    <p:sldId id="593" r:id="rId10"/>
    <p:sldId id="594" r:id="rId11"/>
    <p:sldId id="597" r:id="rId12"/>
    <p:sldId id="598" r:id="rId13"/>
    <p:sldId id="599" r:id="rId14"/>
    <p:sldId id="600" r:id="rId15"/>
    <p:sldId id="601" r:id="rId16"/>
    <p:sldId id="532" r:id="rId17"/>
    <p:sldId id="536" r:id="rId18"/>
    <p:sldId id="538" r:id="rId1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i="1"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i="1"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i="1"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i="1"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i="1" kern="1200">
        <a:solidFill>
          <a:schemeClr val="tx1"/>
        </a:solidFill>
        <a:latin typeface="Arial" charset="0"/>
        <a:ea typeface="+mn-ea"/>
        <a:cs typeface="+mn-cs"/>
      </a:defRPr>
    </a:lvl5pPr>
    <a:lvl6pPr marL="2286000" algn="l" defTabSz="914400" rtl="0" eaLnBrk="1" latinLnBrk="0" hangingPunct="1">
      <a:defRPr sz="2400" i="1" kern="1200">
        <a:solidFill>
          <a:schemeClr val="tx1"/>
        </a:solidFill>
        <a:latin typeface="Arial" charset="0"/>
        <a:ea typeface="+mn-ea"/>
        <a:cs typeface="+mn-cs"/>
      </a:defRPr>
    </a:lvl6pPr>
    <a:lvl7pPr marL="2743200" algn="l" defTabSz="914400" rtl="0" eaLnBrk="1" latinLnBrk="0" hangingPunct="1">
      <a:defRPr sz="2400" i="1" kern="1200">
        <a:solidFill>
          <a:schemeClr val="tx1"/>
        </a:solidFill>
        <a:latin typeface="Arial" charset="0"/>
        <a:ea typeface="+mn-ea"/>
        <a:cs typeface="+mn-cs"/>
      </a:defRPr>
    </a:lvl7pPr>
    <a:lvl8pPr marL="3200400" algn="l" defTabSz="914400" rtl="0" eaLnBrk="1" latinLnBrk="0" hangingPunct="1">
      <a:defRPr sz="2400" i="1" kern="1200">
        <a:solidFill>
          <a:schemeClr val="tx1"/>
        </a:solidFill>
        <a:latin typeface="Arial" charset="0"/>
        <a:ea typeface="+mn-ea"/>
        <a:cs typeface="+mn-cs"/>
      </a:defRPr>
    </a:lvl8pPr>
    <a:lvl9pPr marL="3657600" algn="l" defTabSz="914400" rtl="0" eaLnBrk="1" latinLnBrk="0" hangingPunct="1">
      <a:defRPr sz="2400" i="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C02A"/>
    <a:srgbClr val="FFFFFF"/>
    <a:srgbClr val="AA78C6"/>
    <a:srgbClr val="8A44AA"/>
    <a:srgbClr val="3E67A4"/>
    <a:srgbClr val="EAEAEA"/>
    <a:srgbClr val="708CA1"/>
    <a:srgbClr val="9EC5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75" autoAdjust="0"/>
    <p:restoredTop sz="63492" autoAdjust="0"/>
  </p:normalViewPr>
  <p:slideViewPr>
    <p:cSldViewPr>
      <p:cViewPr varScale="1">
        <p:scale>
          <a:sx n="46" d="100"/>
          <a:sy n="46" d="100"/>
        </p:scale>
        <p:origin x="-11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
    </p:cViewPr>
  </p:sorterViewPr>
  <p:notesViewPr>
    <p:cSldViewPr>
      <p:cViewPr>
        <p:scale>
          <a:sx n="150" d="100"/>
          <a:sy n="150" d="100"/>
        </p:scale>
        <p:origin x="240" y="535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endParaRPr lang="en-US"/>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i="0"/>
              <a:t>© 2009, Cisco Systems, Inc. All rights reserved.</a:t>
            </a:r>
          </a:p>
          <a:p>
            <a:pPr algn="l" defTabSz="611188">
              <a:lnSpc>
                <a:spcPct val="100000"/>
              </a:lnSpc>
              <a:tabLst>
                <a:tab pos="2387600" algn="l"/>
                <a:tab pos="4830763" algn="l"/>
              </a:tabLst>
              <a:defRPr/>
            </a:pPr>
            <a:r>
              <a:rPr lang="en-US" sz="800" i="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pPr>
            <a:fld id="{4B3E1148-2F50-44F2-BCF1-B45FF8814E48}" type="slidenum">
              <a:rPr lang="en-US" sz="800" i="0"/>
              <a:pPr algn="r" defTabSz="903288">
                <a:lnSpc>
                  <a:spcPct val="100000"/>
                </a:lnSpc>
              </a:pPr>
              <a:t>‹#›</a:t>
            </a:fld>
            <a:endParaRPr lang="en-US" sz="800" i="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endParaRPr lang="en-US"/>
          </a:p>
        </p:txBody>
      </p:sp>
      <p:sp>
        <p:nvSpPr>
          <p:cNvPr id="183305" name="Rectangle 9"/>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i="0"/>
              <a:t>© 2009, Cisco Systems, Inc. All rights reserved.</a:t>
            </a:r>
          </a:p>
          <a:p>
            <a:pPr algn="l" defTabSz="611188">
              <a:lnSpc>
                <a:spcPct val="100000"/>
              </a:lnSpc>
              <a:tabLst>
                <a:tab pos="2387600" algn="l"/>
                <a:tab pos="4830763" algn="l"/>
              </a:tabLst>
              <a:defRPr/>
            </a:pPr>
            <a:r>
              <a:rPr lang="en-US" sz="800" i="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i="0"/>
            </a:lvl1pPr>
          </a:lstStyle>
          <a:p>
            <a:fld id="{64B7F76F-EB10-4E2B-83EF-D3FCF0DF91BA}" type="slidenum">
              <a:rPr lang="en-US"/>
              <a:pPr/>
              <a:t>‹#›</a:t>
            </a:fld>
            <a:endParaRPr lang="en-US"/>
          </a:p>
        </p:txBody>
      </p:sp>
      <p:sp>
        <p:nvSpPr>
          <p:cNvPr id="4711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idx="5"/>
          </p:nvPr>
        </p:nvSpPr>
        <p:spPr>
          <a:noFill/>
        </p:spPr>
        <p:txBody>
          <a:bodyPr/>
          <a:lstStyle/>
          <a:p>
            <a:fld id="{1FE698EC-E75A-4909-BED9-7C62456ADA43}" type="slidenum">
              <a:rPr lang="en-US"/>
              <a:pPr/>
              <a:t>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404813" y="4378325"/>
            <a:ext cx="6121400" cy="4252913"/>
          </a:xfrm>
          <a:noFill/>
          <a:ln/>
        </p:spPr>
        <p:txBody>
          <a:bodyPr/>
          <a:lstStyle/>
          <a:p>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t>Here are average salary figures for each Cisco Certification taken from Certification Magazine</a:t>
            </a:r>
          </a:p>
          <a:p>
            <a:r>
              <a:rPr lang="en-US" smtClean="0"/>
              <a:t>CCENTs make, on average, $67,560 a year starting out. Not bad for an entry level position.</a:t>
            </a:r>
          </a:p>
          <a:p>
            <a:r>
              <a:rPr lang="en-US" smtClean="0"/>
              <a:t>CCIEs make, on average, $120,330 a year.</a:t>
            </a:r>
          </a:p>
          <a:p>
            <a:r>
              <a:rPr lang="en-US" smtClean="0"/>
              <a:t>The average networking professional across all networking professions make $81,520 a year.</a:t>
            </a:r>
          </a:p>
          <a:p>
            <a:r>
              <a:rPr lang="en-US" smtClean="0"/>
              <a:t>As you can see, if you have a CCIE, you will be making significantly more than the average networking professional.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p:spPr>
        <p:txBody>
          <a:bodyPr/>
          <a:lstStyle/>
          <a:p>
            <a:fld id="{C18A67BD-EA1C-4001-8ADA-9A431FE84828}" type="slidenum">
              <a:rPr lang="en-US"/>
              <a:pPr/>
              <a:t>11</a:t>
            </a:fld>
            <a:endParaRPr lang="en-US"/>
          </a:p>
        </p:txBody>
      </p:sp>
      <p:sp>
        <p:nvSpPr>
          <p:cNvPr id="59395" name="Rectangle 2"/>
          <p:cNvSpPr>
            <a:spLocks noGrp="1" noRot="1" noChangeAspect="1" noChangeArrowheads="1" noTextEdit="1"/>
          </p:cNvSpPr>
          <p:nvPr>
            <p:ph type="sldImg"/>
          </p:nvPr>
        </p:nvSpPr>
        <p:spPr>
          <a:xfrm>
            <a:off x="874713" y="242888"/>
            <a:ext cx="5326062" cy="3994150"/>
          </a:xfrm>
          <a:ln/>
        </p:spPr>
      </p:sp>
      <p:sp>
        <p:nvSpPr>
          <p:cNvPr id="59396" name="Rectangle 3"/>
          <p:cNvSpPr>
            <a:spLocks noGrp="1" noChangeArrowheads="1"/>
          </p:cNvSpPr>
          <p:nvPr>
            <p:ph type="body" idx="1"/>
          </p:nvPr>
        </p:nvSpPr>
        <p:spPr>
          <a:xfrm>
            <a:off x="403225" y="4379913"/>
            <a:ext cx="6122988" cy="4248150"/>
          </a:xfrm>
          <a:noFill/>
          <a:ln/>
        </p:spPr>
        <p:txBody>
          <a:bodyPr/>
          <a:lstStyle/>
          <a:p>
            <a:r>
              <a:rPr lang="en-US" smtClean="0"/>
              <a:t>Cisco offers four levels of general certification representing increasing levels of expertise: Entry Level, Associate, Professional, and Expert (CCIE). </a:t>
            </a:r>
          </a:p>
          <a:p>
            <a:endParaRPr lang="en-US" smtClean="0"/>
          </a:p>
          <a:p>
            <a:r>
              <a:rPr lang="en-US" smtClean="0"/>
              <a:t>Different tracks across these levels align with varying career needs. A variety of Specialist certifications are available as well to show knowledge in specific technologies, solutions or job roles.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sldNum" sz="quarter" idx="5"/>
          </p:nvPr>
        </p:nvSpPr>
        <p:spPr>
          <a:noFill/>
        </p:spPr>
        <p:txBody>
          <a:bodyPr/>
          <a:lstStyle/>
          <a:p>
            <a:fld id="{C94D4B94-04EF-4AF1-B0D7-0CB1AD377AA2}" type="slidenum">
              <a:rPr lang="en-US"/>
              <a:pPr/>
              <a:t>12</a:t>
            </a:fld>
            <a:endParaRPr lang="en-US"/>
          </a:p>
        </p:txBody>
      </p:sp>
      <p:sp>
        <p:nvSpPr>
          <p:cNvPr id="60419" name="Rectangle 2"/>
          <p:cNvSpPr>
            <a:spLocks noGrp="1" noRot="1" noChangeAspect="1" noChangeArrowheads="1" noTextEdit="1"/>
          </p:cNvSpPr>
          <p:nvPr>
            <p:ph type="sldImg"/>
          </p:nvPr>
        </p:nvSpPr>
        <p:spPr>
          <a:xfrm>
            <a:off x="876300" y="244475"/>
            <a:ext cx="5324475" cy="3992563"/>
          </a:xfrm>
          <a:ln/>
        </p:spPr>
      </p:sp>
      <p:sp>
        <p:nvSpPr>
          <p:cNvPr id="60420" name="Rectangle 3"/>
          <p:cNvSpPr>
            <a:spLocks noGrp="1" noChangeArrowheads="1"/>
          </p:cNvSpPr>
          <p:nvPr>
            <p:ph type="body" idx="1"/>
          </p:nvPr>
        </p:nvSpPr>
        <p:spPr>
          <a:xfrm>
            <a:off x="404813" y="4378325"/>
            <a:ext cx="6121400" cy="4251325"/>
          </a:xfrm>
          <a:noFill/>
          <a:ln/>
        </p:spPr>
        <p:txBody>
          <a:bodyPr/>
          <a:lstStyle/>
          <a:p>
            <a:r>
              <a:rPr lang="en-US" smtClean="0"/>
              <a:t>The Cisco® CCENT™ certification for entry network technicians validates the ability to install, operate, and troubleshoot a small enterprise branch network, and perform basic network security tasks for entry-level network support positions. The associated Cisco Networking Academy® CCNA® Discovery curriculum covers networking fundamentals, WAN technologies, basic security and wireless concepts, routing and switching fundamentals, and medium-sized enterprise branch networks with more complex connections.</a:t>
            </a:r>
            <a:endParaRPr lang="en-US" b="1" smtClean="0"/>
          </a:p>
          <a:p>
            <a:r>
              <a:rPr lang="en-US" b="1" smtClean="0"/>
              <a:t>CCENT Benefits</a:t>
            </a:r>
            <a:endParaRPr lang="en-US" smtClean="0"/>
          </a:p>
          <a:p>
            <a:pPr lvl="1"/>
            <a:r>
              <a:rPr lang="en-US" smtClean="0"/>
              <a:t>First step toward achieving CCNA certification</a:t>
            </a:r>
          </a:p>
          <a:p>
            <a:pPr lvl="1"/>
            <a:r>
              <a:rPr lang="en-US" smtClean="0"/>
              <a:t>Validates the skills needed for entry-level network positions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sldNum" sz="quarter" idx="5"/>
          </p:nvPr>
        </p:nvSpPr>
        <p:spPr>
          <a:noFill/>
        </p:spPr>
        <p:txBody>
          <a:bodyPr/>
          <a:lstStyle/>
          <a:p>
            <a:fld id="{255D53E6-D714-4D78-BB14-EE6F1847BC35}" type="slidenum">
              <a:rPr lang="en-US"/>
              <a:pPr/>
              <a:t>13</a:t>
            </a:fld>
            <a:endParaRPr lang="en-US"/>
          </a:p>
        </p:txBody>
      </p:sp>
      <p:sp>
        <p:nvSpPr>
          <p:cNvPr id="61443" name="Rectangle 2"/>
          <p:cNvSpPr>
            <a:spLocks noGrp="1" noRot="1" noChangeAspect="1" noChangeArrowheads="1" noTextEdit="1"/>
          </p:cNvSpPr>
          <p:nvPr>
            <p:ph type="sldImg"/>
          </p:nvPr>
        </p:nvSpPr>
        <p:spPr>
          <a:xfrm>
            <a:off x="876300" y="244475"/>
            <a:ext cx="5324475" cy="3992563"/>
          </a:xfrm>
          <a:ln/>
        </p:spPr>
      </p:sp>
      <p:sp>
        <p:nvSpPr>
          <p:cNvPr id="61444" name="Rectangle 3"/>
          <p:cNvSpPr>
            <a:spLocks noGrp="1" noChangeArrowheads="1"/>
          </p:cNvSpPr>
          <p:nvPr>
            <p:ph type="body" idx="1"/>
          </p:nvPr>
        </p:nvSpPr>
        <p:spPr>
          <a:xfrm>
            <a:off x="404813" y="4378325"/>
            <a:ext cx="6121400" cy="4251325"/>
          </a:xfrm>
          <a:noFill/>
          <a:ln/>
        </p:spPr>
        <p:txBody>
          <a:bodyPr/>
          <a:lstStyle/>
          <a:p>
            <a:r>
              <a:rPr lang="en-US" smtClean="0"/>
              <a:t>The Cisco® CCNA® certification for network associates validates the ability to install, configure, operate, and troubleshoot small-medium-sized routed and switched networks, and implement and verify connections to remote sites in a wide-area network (WAN). </a:t>
            </a:r>
          </a:p>
          <a:p>
            <a:r>
              <a:rPr lang="en-US" b="1" smtClean="0"/>
              <a:t>CCNA Benefits</a:t>
            </a:r>
            <a:endParaRPr lang="en-US" smtClean="0"/>
          </a:p>
          <a:p>
            <a:pPr lvl="1"/>
            <a:r>
              <a:rPr lang="en-US" smtClean="0"/>
              <a:t>Globally recognized, this is the foundation to all Cisco certifications</a:t>
            </a:r>
          </a:p>
          <a:p>
            <a:pPr lvl="1"/>
            <a:r>
              <a:rPr lang="en-US" smtClean="0"/>
              <a:t>Represents the ability to optimize network systems</a:t>
            </a:r>
          </a:p>
          <a:p>
            <a:r>
              <a:rPr lang="en-US" smtClean="0"/>
              <a:t>CCNA also provides a solid foundation for deeper study and specialized training</a:t>
            </a:r>
          </a:p>
          <a:p>
            <a:r>
              <a:rPr lang="en-US" b="1" smtClean="0"/>
              <a:t>ICND Part 1</a:t>
            </a:r>
            <a:r>
              <a:rPr lang="en-US" smtClean="0"/>
              <a:t> – Provides foundational networking knowledge and hands-on practice to equip students for an entry-level position in IT</a:t>
            </a:r>
          </a:p>
          <a:p>
            <a:r>
              <a:rPr lang="en-US" b="1" smtClean="0"/>
              <a:t>ICND Part 2</a:t>
            </a:r>
            <a:r>
              <a:rPr lang="en-US" smtClean="0"/>
              <a:t> – Reviews and builds on fundamentals, and introducing common network applications and services through hands-on practice and labs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p:spPr>
        <p:txBody>
          <a:bodyPr/>
          <a:lstStyle/>
          <a:p>
            <a:fld id="{C72E91FE-AEB7-4F87-AF3C-A02C9040DA45}" type="slidenum">
              <a:rPr lang="en-US"/>
              <a:pPr/>
              <a:t>14</a:t>
            </a:fld>
            <a:endParaRPr lang="en-US"/>
          </a:p>
        </p:txBody>
      </p:sp>
      <p:sp>
        <p:nvSpPr>
          <p:cNvPr id="62467" name="Rectangle 2"/>
          <p:cNvSpPr>
            <a:spLocks noGrp="1" noRot="1" noChangeAspect="1" noChangeArrowheads="1" noTextEdit="1"/>
          </p:cNvSpPr>
          <p:nvPr>
            <p:ph type="sldImg"/>
          </p:nvPr>
        </p:nvSpPr>
        <p:spPr>
          <a:xfrm>
            <a:off x="876300" y="244475"/>
            <a:ext cx="5324475" cy="3992563"/>
          </a:xfrm>
          <a:ln/>
        </p:spPr>
      </p:sp>
      <p:sp>
        <p:nvSpPr>
          <p:cNvPr id="62468" name="Rectangle 3"/>
          <p:cNvSpPr>
            <a:spLocks noGrp="1" noChangeArrowheads="1"/>
          </p:cNvSpPr>
          <p:nvPr>
            <p:ph type="body" idx="1"/>
          </p:nvPr>
        </p:nvSpPr>
        <p:spPr>
          <a:xfrm>
            <a:off x="404813" y="4378325"/>
            <a:ext cx="6121400" cy="4251325"/>
          </a:xfrm>
          <a:noFill/>
          <a:ln/>
        </p:spPr>
        <p:txBody>
          <a:bodyPr/>
          <a:lstStyle/>
          <a:p>
            <a:r>
              <a:rPr lang="en-US" altLang="ja-JP" dirty="0" smtClean="0"/>
              <a:t>“Dedicated security roles are expected to increase in 80 percent of the companies studied within five years.”  </a:t>
            </a:r>
          </a:p>
          <a:p>
            <a:r>
              <a:rPr lang="en-US" altLang="ja-JP" dirty="0" smtClean="0"/>
              <a:t>Forrester Consulting research study,2008</a:t>
            </a:r>
          </a:p>
          <a:p>
            <a:r>
              <a:rPr lang="en-US" altLang="ja-JP" dirty="0" smtClean="0"/>
              <a:t>The increasing importance of the network in business transformation has increased worldwide demand for skilled IT staff. Security and risk management are among the most highly sought after skills in the networking field, and demand continues to grow. A recently commissioned study conducted by Forrester Consulting on behalf of Cisco indicated that security roles are expected to increase in 80 percent of the companies studied within five years.</a:t>
            </a:r>
          </a:p>
          <a:p>
            <a:r>
              <a:rPr lang="en-US" altLang="ja-JP" dirty="0" smtClean="0"/>
              <a:t>The Cisco® CCNA® Security certification is designed for IT professionals who are responsible for network security. It validates the knowledge required to install, troubleshoot, and monitor Cisco network security devices.</a:t>
            </a:r>
          </a:p>
          <a:p>
            <a:r>
              <a:rPr lang="en-US" altLang="ja-JP" dirty="0" smtClean="0"/>
              <a:t>In addition, CCNA Security confirms an individual’s skills for job roles such as network security specialist, security administrator, and network security support engineer.</a:t>
            </a:r>
            <a:endParaRPr lang="en-US" altLang="ja-JP" b="1" dirty="0" smtClean="0"/>
          </a:p>
          <a:p>
            <a:r>
              <a:rPr lang="en-US" altLang="ja-JP" b="1" dirty="0" smtClean="0"/>
              <a:t>CCNA Security Benefits:</a:t>
            </a:r>
            <a:endParaRPr lang="en-US" altLang="ja-JP" dirty="0" smtClean="0"/>
          </a:p>
          <a:p>
            <a:pPr lvl="1"/>
            <a:r>
              <a:rPr lang="en-US" altLang="ja-JP" dirty="0" smtClean="0"/>
              <a:t>Helps establish the foundation for a career in the growing field of network security technologies</a:t>
            </a:r>
          </a:p>
          <a:p>
            <a:pPr lvl="1"/>
            <a:r>
              <a:rPr lang="en-US" altLang="ja-JP" dirty="0" smtClean="0"/>
              <a:t>Represents an important step toward the Cisco CCSP® certification and other professional-level Cisco certifications</a:t>
            </a:r>
          </a:p>
          <a:p>
            <a:pPr lvl="1"/>
            <a:r>
              <a:rPr lang="en-US" altLang="ja-JP" dirty="0" smtClean="0"/>
              <a:t>Employers that hire people with CCNA Security certifications can feel confident that their staff has the skills needed to develop a security infrastructure, recognize and troubleshoot network vulnerabilities, and detect potential security threats. </a:t>
            </a:r>
            <a:endParaRPr lang="en-US" dirty="0" smtClean="0">
              <a:ea typeface="ＭＳ Ｐゴシック" pitchFamily="50"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sldNum" sz="quarter" idx="5"/>
          </p:nvPr>
        </p:nvSpPr>
        <p:spPr>
          <a:noFill/>
        </p:spPr>
        <p:txBody>
          <a:bodyPr/>
          <a:lstStyle/>
          <a:p>
            <a:fld id="{D619E0B9-EC88-4FEF-A352-4AF523C3925E}" type="slidenum">
              <a:rPr lang="en-US"/>
              <a:pPr/>
              <a:t>15</a:t>
            </a:fld>
            <a:endParaRPr lang="en-US"/>
          </a:p>
        </p:txBody>
      </p:sp>
      <p:sp>
        <p:nvSpPr>
          <p:cNvPr id="63491" name="Rectangle 2"/>
          <p:cNvSpPr>
            <a:spLocks noGrp="1" noRot="1" noChangeAspect="1" noChangeArrowheads="1" noTextEdit="1"/>
          </p:cNvSpPr>
          <p:nvPr>
            <p:ph type="sldImg"/>
          </p:nvPr>
        </p:nvSpPr>
        <p:spPr>
          <a:xfrm>
            <a:off x="841375" y="250825"/>
            <a:ext cx="5434013" cy="4075113"/>
          </a:xfrm>
          <a:ln/>
        </p:spPr>
      </p:sp>
      <p:sp>
        <p:nvSpPr>
          <p:cNvPr id="63492" name="Rectangle 3"/>
          <p:cNvSpPr>
            <a:spLocks noGrp="1" noChangeArrowheads="1"/>
          </p:cNvSpPr>
          <p:nvPr>
            <p:ph type="body" idx="1"/>
          </p:nvPr>
        </p:nvSpPr>
        <p:spPr>
          <a:xfrm>
            <a:off x="407988" y="4468813"/>
            <a:ext cx="6165850" cy="4344987"/>
          </a:xfrm>
          <a:noFill/>
          <a:ln/>
        </p:spPr>
        <p:txBody>
          <a:bodyPr lIns="91614" tIns="45810" rIns="91614" bIns="45810"/>
          <a:lstStyle/>
          <a:p>
            <a:r>
              <a:rPr lang="en-US" smtClean="0"/>
              <a:t>The Cisco® CCNP® certification for network professionals validates the knowledge and skills required to install, configure, and troubleshoot converged local and wide area networks with 100 or more nodes. With a CCNP certification, a network professional demonstrates the knowledge and skills required to manage the routers and switches that form the network core, as well as edge applications that integrate voice, wireless, and security into the network. </a:t>
            </a:r>
          </a:p>
          <a:p>
            <a:r>
              <a:rPr lang="en-US" b="1" smtClean="0"/>
              <a:t>CCNP Benefits:</a:t>
            </a:r>
            <a:endParaRPr lang="en-US" smtClean="0"/>
          </a:p>
          <a:p>
            <a:pPr lvl="1"/>
            <a:r>
              <a:rPr lang="en-US" smtClean="0"/>
              <a:t>Validates the skills needed to manage increasingly complex networks</a:t>
            </a:r>
          </a:p>
          <a:p>
            <a:pPr lvl="1"/>
            <a:r>
              <a:rPr lang="en-US" smtClean="0"/>
              <a:t>Demonstrates the ability to leverage core technologies to optimize performance across an infrastructure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t>CCNA Discover includes an intermediary step after the first two courses preparing a student for the CCENT Exam</a:t>
            </a:r>
          </a:p>
          <a:p>
            <a:r>
              <a:rPr lang="en-US" smtClean="0"/>
              <a:t>CCNA Exploration does not offer this intermediary step</a:t>
            </a:r>
          </a:p>
          <a:p>
            <a:r>
              <a:rPr lang="en-US" smtClean="0"/>
              <a:t>Upon completion of the CCNA Discovery and CCNA Exploration a student can choose a one or two exam option to achieve CCNA certification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876300" y="244475"/>
            <a:ext cx="5321300" cy="3990975"/>
          </a:xfrm>
          <a:ln/>
        </p:spPr>
      </p:sp>
      <p:sp>
        <p:nvSpPr>
          <p:cNvPr id="49155" name="Rectangle 3"/>
          <p:cNvSpPr>
            <a:spLocks noGrp="1" noChangeArrowheads="1"/>
          </p:cNvSpPr>
          <p:nvPr>
            <p:ph type="body" idx="1"/>
          </p:nvPr>
        </p:nvSpPr>
        <p:spPr>
          <a:noFill/>
          <a:ln/>
        </p:spPr>
        <p:txBody>
          <a:bodyPr/>
          <a:lstStyle/>
          <a:p>
            <a:pPr marL="228600" indent="-228600"/>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404813" y="4378325"/>
            <a:ext cx="6119812" cy="4252913"/>
          </a:xfrm>
          <a:noFill/>
          <a:ln/>
        </p:spPr>
        <p:txBody>
          <a:bodyPr/>
          <a:lstStyle/>
          <a:p>
            <a:pPr marL="228600" indent="-228600" defTabSz="914400"/>
            <a:r>
              <a:rPr lang="en-US" dirty="0" smtClean="0"/>
              <a:t>The world’s networks continue to grow in technology complexity yet Customers’ and partners’ skills are short of desired state</a:t>
            </a:r>
          </a:p>
          <a:p>
            <a:pPr marL="228600" indent="-228600" defTabSz="914400"/>
            <a:r>
              <a:rPr lang="en-US" dirty="0" smtClean="0"/>
              <a:t>Knowledge of networking fundamentals is no longer sufficient. Now, network professionals must understand networking systems with integrated security, wireless, and voice capabilities</a:t>
            </a:r>
          </a:p>
          <a:p>
            <a:pPr marL="228600" indent="-228600" defTabSz="914400"/>
            <a:r>
              <a:rPr lang="en-US" dirty="0" smtClean="0"/>
              <a:t>In mature markets –The new game is designing networking systems with integrated security/wireless/voice capabilities.  </a:t>
            </a:r>
          </a:p>
          <a:p>
            <a:pPr marL="228600" indent="-228600" defTabSz="914400"/>
            <a:r>
              <a:rPr lang="en-US" dirty="0" smtClean="0"/>
              <a:t>In emerging markets -- core is critical but networks are quickly catching up and sometimes leapfrogging the US because there is no legacy to deal with (Korea/Singapore)</a:t>
            </a:r>
          </a:p>
          <a:p>
            <a:pPr marL="228600" indent="-228600" defTabSz="914400"/>
            <a:r>
              <a:rPr lang="en-US" dirty="0" smtClean="0"/>
              <a:t>New careers in IT are being established that are more based on systems and architectures</a:t>
            </a:r>
          </a:p>
          <a:p>
            <a:pPr marL="228600" indent="-228600" defTabSz="914400"/>
            <a:r>
              <a:rPr lang="en-US" dirty="0" smtClean="0"/>
              <a:t>Cisco needs to be leading the charge to provide direction and proper learning paths/resources to enable customers and partners to address these challenges</a:t>
            </a:r>
          </a:p>
          <a:p>
            <a:pPr marL="228600" indent="-228600" defTabSz="914400"/>
            <a:r>
              <a:rPr lang="en-US" dirty="0" smtClean="0"/>
              <a:t>Cisco Networking Academy courses touch upon all of these topics and focus on preparing students for entry and associate level networking positions.  </a:t>
            </a:r>
          </a:p>
          <a:p>
            <a:pPr marL="228600" indent="-228600" defTabSz="914400"/>
            <a:endParaRPr lang="en-US" dirty="0" smtClean="0"/>
          </a:p>
          <a:p>
            <a:pPr marL="228600" indent="-228600" defTabSz="914400">
              <a:buFontTx/>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sldNum" sz="quarter" idx="5"/>
          </p:nvPr>
        </p:nvSpPr>
        <p:spPr>
          <a:noFill/>
        </p:spPr>
        <p:txBody>
          <a:bodyPr/>
          <a:lstStyle/>
          <a:p>
            <a:fld id="{F1EEC743-A41B-452C-8CAC-3A8FE2ECE083}" type="slidenum">
              <a:rPr lang="en-US"/>
              <a:pPr/>
              <a:t>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mtClean="0"/>
              <a:t>Cisco has conducted a comprehensive global networking talent study to assess how many networking professional will be needed by 2012.</a:t>
            </a:r>
          </a:p>
          <a:p>
            <a:r>
              <a:rPr lang="en-US" smtClean="0"/>
              <a:t>Based on the collected data, we estimate that a gap of nearly 3 million skilled networking professionals will exist globally in 2012.</a:t>
            </a:r>
          </a:p>
          <a:p>
            <a:r>
              <a:rPr lang="en-US" smtClean="0"/>
              <a:t>As you can see from the map no region is spared from the need to grow technical talent.</a:t>
            </a:r>
          </a:p>
          <a:p>
            <a:r>
              <a:rPr lang="en-US" smtClean="0"/>
              <a:t>The breadth of the talent gap is therefore spread across the entire globe.</a:t>
            </a:r>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873125" y="239713"/>
            <a:ext cx="5329238" cy="3997325"/>
          </a:xfrm>
          <a:ln/>
        </p:spPr>
      </p:sp>
      <p:sp>
        <p:nvSpPr>
          <p:cNvPr id="52227" name="Rectangle 3"/>
          <p:cNvSpPr>
            <a:spLocks noGrp="1" noChangeArrowheads="1"/>
          </p:cNvSpPr>
          <p:nvPr>
            <p:ph type="body" idx="1"/>
          </p:nvPr>
        </p:nvSpPr>
        <p:spPr>
          <a:xfrm>
            <a:off x="401638" y="4381500"/>
            <a:ext cx="6124575" cy="4248150"/>
          </a:xfrm>
          <a:noFill/>
          <a:ln/>
        </p:spPr>
        <p:txBody>
          <a:bodyPr/>
          <a:lstStyle/>
          <a:p>
            <a:r>
              <a:rPr lang="en-US" smtClean="0"/>
              <a:t>In all markets, especially emerging markets, training and certification for specialized skills are in demand as demand for advanced technologies is soaring.</a:t>
            </a:r>
          </a:p>
          <a:p>
            <a:r>
              <a:rPr lang="en-US" altLang="ja-JP" smtClean="0"/>
              <a:t>Corporations need professionals who have more than product and technology skills—they must be able to fulfill job role requirements.</a:t>
            </a:r>
          </a:p>
          <a:p>
            <a:r>
              <a:rPr lang="en-US" altLang="ja-JP" smtClean="0"/>
              <a:t>Networking Academy Curriculum provides a solid baseline for interested students to continue their education within the advances technology segments; the curriculum currently aligns to the CCENT entry level certification, CCNA associate level certification and CCNP professional level of certification</a:t>
            </a:r>
          </a:p>
          <a:p>
            <a:endParaRPr lang="en-US" altLang="ja-JP" smtClean="0"/>
          </a:p>
          <a:p>
            <a:r>
              <a:rPr lang="en-US" altLang="ja-JP" i="1" smtClean="0"/>
              <a:t>According to a commissioned study conducted by Forrester Consulting on behalf of Cisco, there is a pervasive need for networking skills throughout multiple functions of current and future IT organizations.</a:t>
            </a:r>
          </a:p>
          <a:p>
            <a:r>
              <a:rPr lang="en-US" altLang="ja-JP" i="1" smtClean="0"/>
              <a:t>Based on 1500 written surveys across 10 countries--Emerging: Brazil, China, South Korea,</a:t>
            </a:r>
          </a:p>
          <a:p>
            <a:r>
              <a:rPr lang="en-US" altLang="ja-JP" i="1" smtClean="0"/>
              <a:t> India; Early Transforming: Mexico, Russia, Mature; US/CAN, Germany, UK, Japan)</a:t>
            </a:r>
            <a:r>
              <a:rPr lang="en-US" altLang="ja-JP" smtClean="0"/>
              <a:t> </a:t>
            </a:r>
          </a:p>
          <a:p>
            <a:endParaRPr lang="en-US" smtClean="0"/>
          </a:p>
          <a:p>
            <a:r>
              <a:rPr lang="en-US" smtClean="0"/>
              <a:t>Hiring IT managers are increasingly specializing networking professionals in security, voice, and wireless job roles</a:t>
            </a:r>
          </a:p>
          <a:p>
            <a:endParaRPr lang="en-US" smtClean="0"/>
          </a:p>
          <a:p>
            <a:r>
              <a:rPr lang="en-US" smtClean="0"/>
              <a:t>A four-year degree and professional certifications are the most sought after qualifications</a:t>
            </a:r>
          </a:p>
          <a:p>
            <a:pPr lvl="1"/>
            <a:r>
              <a:rPr lang="en-US" smtClean="0"/>
              <a:t>51% of IT decision makers look for 4 year degrees</a:t>
            </a:r>
          </a:p>
          <a:p>
            <a:pPr lvl="1"/>
            <a:r>
              <a:rPr lang="en-US" smtClean="0"/>
              <a:t>49% look for certifications to ensure solid foundation </a:t>
            </a:r>
          </a:p>
          <a:p>
            <a:pPr lvl="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404813" y="4378325"/>
            <a:ext cx="6121400" cy="4252913"/>
          </a:xfrm>
          <a:noFill/>
          <a:ln/>
        </p:spPr>
        <p:txBody>
          <a:bodyPr/>
          <a:lstStyle/>
          <a:p>
            <a:r>
              <a:rPr lang="en-US" smtClean="0"/>
              <a:t>In today’s fast-changing business environment, certification is more important than ever to networking professionals, and the companies that employ them.</a:t>
            </a:r>
          </a:p>
          <a:p>
            <a:r>
              <a:rPr lang="en-US" smtClean="0"/>
              <a:t>The Cisco Career Certifications program enables professionals to:</a:t>
            </a:r>
          </a:p>
          <a:p>
            <a:pPr lvl="1"/>
            <a:r>
              <a:rPr lang="en-US" smtClean="0"/>
              <a:t>Validate technical knowledge; competence for working in a Cisco network environment.</a:t>
            </a:r>
          </a:p>
          <a:p>
            <a:pPr lvl="1"/>
            <a:r>
              <a:rPr lang="en-US" smtClean="0"/>
              <a:t>Increase competence</a:t>
            </a:r>
          </a:p>
          <a:p>
            <a:pPr lvl="1"/>
            <a:r>
              <a:rPr lang="en-US" smtClean="0"/>
              <a:t>Boost productivity 	</a:t>
            </a:r>
          </a:p>
          <a:p>
            <a:pPr lvl="1"/>
            <a:r>
              <a:rPr lang="en-US" smtClean="0"/>
              <a:t>Become more versatile and agile; ability to integrate new technologies and optimize network</a:t>
            </a:r>
          </a:p>
          <a:p>
            <a:pPr lvl="1"/>
            <a:r>
              <a:rPr lang="en-US" smtClean="0"/>
              <a:t>Assure quality</a:t>
            </a:r>
          </a:p>
          <a:p>
            <a:pPr lvl="1"/>
            <a:r>
              <a:rPr lang="en-US" smtClean="0"/>
              <a:t>Improve customer trust</a:t>
            </a:r>
            <a:endParaRPr lang="en-GB" smtClean="0"/>
          </a:p>
          <a:p>
            <a:endParaRPr lang="en-GB" smtClean="0"/>
          </a:p>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874713" y="244475"/>
            <a:ext cx="5322887" cy="3992563"/>
          </a:xfrm>
          <a:ln/>
        </p:spPr>
      </p:sp>
      <p:sp>
        <p:nvSpPr>
          <p:cNvPr id="55299" name="Rectangle 3"/>
          <p:cNvSpPr>
            <a:spLocks noGrp="1" noChangeArrowheads="1"/>
          </p:cNvSpPr>
          <p:nvPr>
            <p:ph type="body" idx="1"/>
          </p:nvPr>
        </p:nvSpPr>
        <p:spPr>
          <a:xfrm>
            <a:off x="768350" y="4379913"/>
            <a:ext cx="5468938" cy="4249737"/>
          </a:xfrm>
          <a:noFill/>
          <a:ln/>
        </p:spPr>
        <p:txBody>
          <a:bodyPr/>
          <a:lstStyle/>
          <a:p>
            <a:r>
              <a:rPr lang="en-US" smtClean="0"/>
              <a:t>Recent studies from Cert Magazine and IDC have supported how training and certifications strengthen ROI, lower costs, increase productivity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874713" y="244475"/>
            <a:ext cx="5322887" cy="3992563"/>
          </a:xfrm>
          <a:ln/>
        </p:spPr>
      </p:sp>
      <p:sp>
        <p:nvSpPr>
          <p:cNvPr id="56323" name="Rectangle 3"/>
          <p:cNvSpPr>
            <a:spLocks noGrp="1" noChangeArrowheads="1"/>
          </p:cNvSpPr>
          <p:nvPr>
            <p:ph type="body" idx="1"/>
          </p:nvPr>
        </p:nvSpPr>
        <p:spPr>
          <a:xfrm>
            <a:off x="768350" y="4379913"/>
            <a:ext cx="5468938" cy="4249737"/>
          </a:xfrm>
          <a:noFill/>
          <a:ln/>
        </p:spPr>
        <p:txBody>
          <a:bodyPr/>
          <a:lstStyle/>
          <a:p>
            <a:r>
              <a:rPr lang="en-US" smtClean="0"/>
              <a:t>Certifications add value to professionals. In today’s challenging economy, especially, they provide differentiation in the market, improve chances of being hired, and provide premium in compensation.</a:t>
            </a:r>
          </a:p>
          <a:p>
            <a:endParaRPr lang="en-US" smtClean="0"/>
          </a:p>
          <a:p>
            <a:r>
              <a:rPr lang="en-US" smtClean="0"/>
              <a:t>Slides following show premiums gained for US salaries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Here is your expected salary over the years for a network engineer, starting out at $52,358 at the entry level up to  $71,983 for an experienced professional with 9 years experience.</a:t>
            </a:r>
          </a:p>
          <a:p>
            <a:r>
              <a:rPr lang="en-US" smtClean="0"/>
              <a:t>These numbers are averages in the United States and will differ depending on what country you are in.</a:t>
            </a:r>
          </a:p>
          <a:p>
            <a:r>
              <a:rPr lang="en-US" smtClean="0"/>
              <a:t>The good news is if you have a Cisco Certification, you will be making more money at every stage in your career. Significantly more.</a:t>
            </a:r>
          </a:p>
          <a:p>
            <a:r>
              <a:rPr lang="en-US" smtClean="0"/>
              <a:t>For example, if you have a CCIE, you’ll be making about $12,550 more at the same job than someone without a CCIE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PPt_4face_021208.jpg"/>
          <p:cNvPicPr>
            <a:picLocks noChangeAspect="1"/>
          </p:cNvPicPr>
          <p:nvPr/>
        </p:nvPicPr>
        <p:blipFill>
          <a:blip r:embed="rId2"/>
          <a:srcRect/>
          <a:stretch>
            <a:fillRect/>
          </a:stretch>
        </p:blipFill>
        <p:spPr bwMode="auto">
          <a:xfrm>
            <a:off x="0" y="1911350"/>
            <a:ext cx="9124950" cy="2432050"/>
          </a:xfrm>
          <a:prstGeom prst="rect">
            <a:avLst/>
          </a:prstGeom>
          <a:noFill/>
          <a:ln w="9525">
            <a:noFill/>
            <a:miter lim="800000"/>
            <a:headEnd/>
            <a:tailEnd/>
          </a:ln>
        </p:spPr>
      </p:pic>
      <p:sp>
        <p:nvSpPr>
          <p:cNvPr id="5" name="Rectangle 337"/>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i="0">
                <a:solidFill>
                  <a:srgbClr val="D3D3D3"/>
                </a:solidFill>
              </a:rPr>
              <a:t>Presentation_ID</a:t>
            </a:r>
          </a:p>
        </p:txBody>
      </p:sp>
      <p:sp>
        <p:nvSpPr>
          <p:cNvPr id="6" name="Rectangle 338"/>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E4359A58-8999-476C-95BE-BC846D5D015A}" type="slidenum">
              <a:rPr lang="en-US" sz="1000" i="0">
                <a:solidFill>
                  <a:srgbClr val="D3D3D3"/>
                </a:solidFill>
              </a:rPr>
              <a:pPr algn="r" defTabSz="814388">
                <a:lnSpc>
                  <a:spcPct val="100000"/>
                </a:lnSpc>
              </a:pPr>
              <a:t>‹#›</a:t>
            </a:fld>
            <a:endParaRPr lang="en-US" sz="1000" i="0">
              <a:solidFill>
                <a:srgbClr val="D3D3D3"/>
              </a:solidFill>
            </a:endParaRPr>
          </a:p>
        </p:txBody>
      </p:sp>
      <p:pic>
        <p:nvPicPr>
          <p:cNvPr id="7" name="Picture 342" descr="CNA-Logo-rvs"/>
          <p:cNvPicPr>
            <a:picLocks noChangeAspect="1" noChangeArrowheads="1"/>
          </p:cNvPicPr>
          <p:nvPr/>
        </p:nvPicPr>
        <p:blipFill>
          <a:blip r:embed="rId3"/>
          <a:srcRect/>
          <a:stretch>
            <a:fillRect/>
          </a:stretch>
        </p:blipFill>
        <p:spPr bwMode="auto">
          <a:xfrm>
            <a:off x="5549900" y="5940425"/>
            <a:ext cx="3336925" cy="473075"/>
          </a:xfrm>
          <a:prstGeom prst="rect">
            <a:avLst/>
          </a:prstGeom>
          <a:noFill/>
          <a:ln w="9525">
            <a:noFill/>
            <a:miter lim="800000"/>
            <a:headEnd/>
            <a:tailEnd/>
          </a:ln>
        </p:spPr>
      </p:pic>
      <p:sp>
        <p:nvSpPr>
          <p:cNvPr id="8" name="Rectangle 345"/>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i="0">
                <a:solidFill>
                  <a:srgbClr val="D3D3D3"/>
                </a:solidFill>
              </a:rPr>
              <a:t>© 2009 Cisco Systems, Inc. All rights reserved.</a:t>
            </a:r>
          </a:p>
        </p:txBody>
      </p:sp>
      <p:sp>
        <p:nvSpPr>
          <p:cNvPr id="9" name="Rectangle 346"/>
          <p:cNvSpPr>
            <a:spLocks noChangeArrowheads="1"/>
          </p:cNvSpPr>
          <p:nvPr/>
        </p:nvSpPr>
        <p:spPr bwMode="auto">
          <a:xfrm>
            <a:off x="6896100" y="6672263"/>
            <a:ext cx="877888"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i="0">
                <a:solidFill>
                  <a:srgbClr val="D3D3D3"/>
                </a:solidFill>
              </a:rPr>
              <a:t>Cisco Confidential</a:t>
            </a:r>
          </a:p>
        </p:txBody>
      </p:sp>
      <p:pic>
        <p:nvPicPr>
          <p:cNvPr id="10" name="Picture 347" descr="Cisco-rvs"/>
          <p:cNvPicPr>
            <a:picLocks noChangeAspect="1" noChangeArrowheads="1"/>
          </p:cNvPicPr>
          <p:nvPr/>
        </p:nvPicPr>
        <p:blipFill>
          <a:blip r:embed="rId4"/>
          <a:srcRect/>
          <a:stretch>
            <a:fillRect/>
          </a:stretch>
        </p:blipFill>
        <p:spPr bwMode="auto">
          <a:xfrm>
            <a:off x="246063" y="127000"/>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09563" y="2668588"/>
            <a:ext cx="36925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70008" name="Rectangle 344"/>
          <p:cNvSpPr>
            <a:spLocks noGrp="1" noChangeArrowheads="1"/>
          </p:cNvSpPr>
          <p:nvPr>
            <p:ph type="subTitle" idx="1"/>
          </p:nvPr>
        </p:nvSpPr>
        <p:spPr>
          <a:xfrm>
            <a:off x="309563" y="4672013"/>
            <a:ext cx="4103687" cy="658812"/>
          </a:xfrm>
          <a:ln/>
        </p:spPr>
        <p:txBody>
          <a:bodyPr/>
          <a:lstStyle>
            <a:lvl1pPr marL="0" indent="0">
              <a:lnSpc>
                <a:spcPct val="90000"/>
              </a:lnSpc>
              <a:buFont typeface="Wingdings" charset="2"/>
              <a:buNone/>
              <a:defRPr sz="2000" b="1">
                <a:solidFill>
                  <a:srgbClr val="C0C0C4"/>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3750"/>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3750"/>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097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097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146"/>
          <p:cNvSpPr>
            <a:spLocks noGrp="1" noChangeArrowheads="1"/>
          </p:cNvSpPr>
          <p:nvPr>
            <p:ph type="title"/>
          </p:nvPr>
        </p:nvSpPr>
        <p:spPr bwMode="auto">
          <a:xfrm>
            <a:off x="655638" y="79375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6284"/>
          <p:cNvSpPr>
            <a:spLocks noGrp="1" noChangeArrowheads="1"/>
          </p:cNvSpPr>
          <p:nvPr>
            <p:ph type="body" idx="1"/>
          </p:nvPr>
        </p:nvSpPr>
        <p:spPr bwMode="auto">
          <a:xfrm>
            <a:off x="655638" y="2009775"/>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810" name="Rectangle 6314"/>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i="0">
                <a:solidFill>
                  <a:srgbClr val="D3D3D3"/>
                </a:solidFill>
              </a:rPr>
              <a:t>Presentation_ID</a:t>
            </a:r>
          </a:p>
        </p:txBody>
      </p:sp>
      <p:sp>
        <p:nvSpPr>
          <p:cNvPr id="368811" name="Rectangle 631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F16AED34-E694-4B95-998A-1BF24983AFF2}" type="slidenum">
              <a:rPr lang="en-US" sz="1000" i="0">
                <a:solidFill>
                  <a:srgbClr val="D3D3D3"/>
                </a:solidFill>
              </a:rPr>
              <a:pPr algn="r" defTabSz="814388">
                <a:lnSpc>
                  <a:spcPct val="100000"/>
                </a:lnSpc>
              </a:pPr>
              <a:t>‹#›</a:t>
            </a:fld>
            <a:endParaRPr lang="en-US" sz="1000" i="0">
              <a:solidFill>
                <a:srgbClr val="D3D3D3"/>
              </a:solidFill>
            </a:endParaRPr>
          </a:p>
        </p:txBody>
      </p:sp>
      <p:sp>
        <p:nvSpPr>
          <p:cNvPr id="368816" name="Rectangle 6320"/>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i="0">
                <a:solidFill>
                  <a:srgbClr val="D3D3D3"/>
                </a:solidFill>
              </a:rPr>
              <a:t>© 2009 Cisco Systems, Inc. All rights reserved.</a:t>
            </a:r>
          </a:p>
        </p:txBody>
      </p:sp>
      <p:sp>
        <p:nvSpPr>
          <p:cNvPr id="368817" name="Rectangle 6321"/>
          <p:cNvSpPr>
            <a:spLocks noChangeArrowheads="1"/>
          </p:cNvSpPr>
          <p:nvPr/>
        </p:nvSpPr>
        <p:spPr bwMode="auto">
          <a:xfrm>
            <a:off x="6896100" y="6672263"/>
            <a:ext cx="877888"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i="0">
                <a:solidFill>
                  <a:srgbClr val="D3D3D3"/>
                </a:solidFill>
              </a:rPr>
              <a:t>Cisco Confidential</a:t>
            </a:r>
          </a:p>
        </p:txBody>
      </p:sp>
      <p:pic>
        <p:nvPicPr>
          <p:cNvPr id="1032" name="Picture 9" descr="Rev08_Cisco_BrandBar10_060408.png"/>
          <p:cNvPicPr>
            <a:picLocks noChangeAspect="1"/>
          </p:cNvPicPr>
          <p:nvPr/>
        </p:nvPicPr>
        <p:blipFill>
          <a:blip r:embed="rId13"/>
          <a:srcRect/>
          <a:stretch>
            <a:fillRect/>
          </a:stretch>
        </p:blipFill>
        <p:spPr bwMode="auto">
          <a:xfrm>
            <a:off x="0" y="0"/>
            <a:ext cx="9144000" cy="34131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29"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pearsonvue.com/cisco/contact" TargetMode="External"/><Relationship Id="rId2" Type="http://schemas.openxmlformats.org/officeDocument/2006/relationships/hyperlink" Target="http://www.pearsonvu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en-US" dirty="0" smtClean="0"/>
              <a:t>Cisco Industry &amp; Qualifications</a:t>
            </a:r>
            <a:endParaRPr lang="en-US" dirty="0" smtClean="0">
              <a:solidFill>
                <a:schemeClr val="folHlink"/>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52500" y="6229350"/>
            <a:ext cx="6432550" cy="265113"/>
          </a:xfrm>
          <a:prstGeom prst="rect">
            <a:avLst/>
          </a:prstGeom>
          <a:noFill/>
          <a:ln w="9525" algn="ctr">
            <a:noFill/>
            <a:miter lim="800000"/>
            <a:headEnd/>
            <a:tailEnd/>
          </a:ln>
        </p:spPr>
        <p:txBody>
          <a:bodyPr lIns="82124" tIns="41061" rIns="82124" bIns="41061">
            <a:spAutoFit/>
          </a:bodyPr>
          <a:lstStyle/>
          <a:p>
            <a:pPr algn="l" defTabSz="814388">
              <a:lnSpc>
                <a:spcPct val="100000"/>
              </a:lnSpc>
              <a:spcBef>
                <a:spcPct val="50000"/>
              </a:spcBef>
            </a:pPr>
            <a:r>
              <a:rPr lang="en-US" sz="1200" i="0">
                <a:cs typeface="Arial" charset="0"/>
              </a:rPr>
              <a:t>Source: </a:t>
            </a:r>
            <a:r>
              <a:rPr lang="en-US" sz="1200">
                <a:cs typeface="Arial" charset="0"/>
              </a:rPr>
              <a:t>Certification Magazine</a:t>
            </a:r>
            <a:r>
              <a:rPr lang="en-US" sz="1200" i="0">
                <a:cs typeface="Arial" charset="0"/>
              </a:rPr>
              <a:t> Salary Survey 2008</a:t>
            </a:r>
            <a:r>
              <a:rPr lang="en-US" sz="1200" i="0">
                <a:solidFill>
                  <a:schemeClr val="bg1"/>
                </a:solidFill>
                <a:cs typeface="Arial" charset="0"/>
              </a:rPr>
              <a:t> </a:t>
            </a:r>
            <a:r>
              <a:rPr lang="en-US" sz="1200" i="0">
                <a:cs typeface="Arial" charset="0"/>
              </a:rPr>
              <a:t>(12/08)</a:t>
            </a:r>
          </a:p>
        </p:txBody>
      </p:sp>
      <p:sp>
        <p:nvSpPr>
          <p:cNvPr id="13315" name="Rectangle 3"/>
          <p:cNvSpPr>
            <a:spLocks noGrp="1" noChangeArrowheads="1"/>
          </p:cNvSpPr>
          <p:nvPr>
            <p:ph type="title"/>
          </p:nvPr>
        </p:nvSpPr>
        <p:spPr>
          <a:xfrm>
            <a:off x="655638" y="177800"/>
            <a:ext cx="8145462" cy="838200"/>
          </a:xfrm>
        </p:spPr>
        <p:txBody>
          <a:bodyPr/>
          <a:lstStyle/>
          <a:p>
            <a:pPr eaLnBrk="1" hangingPunct="1"/>
            <a:r>
              <a:rPr lang="en-US" smtClean="0"/>
              <a:t>Compared Average Salaries</a:t>
            </a:r>
          </a:p>
        </p:txBody>
      </p:sp>
      <p:grpSp>
        <p:nvGrpSpPr>
          <p:cNvPr id="13316" name="Group 4"/>
          <p:cNvGrpSpPr>
            <a:grpSpLocks/>
          </p:cNvGrpSpPr>
          <p:nvPr/>
        </p:nvGrpSpPr>
        <p:grpSpPr bwMode="auto">
          <a:xfrm>
            <a:off x="981075" y="2133600"/>
            <a:ext cx="7286625" cy="4029075"/>
            <a:chOff x="618" y="1344"/>
            <a:chExt cx="4590" cy="2538"/>
          </a:xfrm>
        </p:grpSpPr>
        <p:sp>
          <p:nvSpPr>
            <p:cNvPr id="13318" name="AutoShape 5"/>
            <p:cNvSpPr>
              <a:spLocks noChangeAspect="1" noChangeArrowheads="1" noTextEdit="1"/>
            </p:cNvSpPr>
            <p:nvPr/>
          </p:nvSpPr>
          <p:spPr bwMode="auto">
            <a:xfrm>
              <a:off x="618" y="1344"/>
              <a:ext cx="4590" cy="2538"/>
            </a:xfrm>
            <a:prstGeom prst="rect">
              <a:avLst/>
            </a:prstGeom>
            <a:solidFill>
              <a:schemeClr val="tx1">
                <a:alpha val="25098"/>
              </a:schemeClr>
            </a:solidFill>
            <a:ln w="9525">
              <a:noFill/>
              <a:miter lim="800000"/>
              <a:headEnd/>
              <a:tailEnd/>
            </a:ln>
          </p:spPr>
          <p:txBody>
            <a:bodyPr/>
            <a:lstStyle/>
            <a:p>
              <a:endParaRPr lang="en-IE"/>
            </a:p>
          </p:txBody>
        </p:sp>
        <p:grpSp>
          <p:nvGrpSpPr>
            <p:cNvPr id="13319" name="Group 6"/>
            <p:cNvGrpSpPr>
              <a:grpSpLocks/>
            </p:cNvGrpSpPr>
            <p:nvPr/>
          </p:nvGrpSpPr>
          <p:grpSpPr bwMode="auto">
            <a:xfrm>
              <a:off x="912" y="1431"/>
              <a:ext cx="4001" cy="2365"/>
              <a:chOff x="690" y="1433"/>
              <a:chExt cx="4001" cy="2365"/>
            </a:xfrm>
          </p:grpSpPr>
          <p:sp>
            <p:nvSpPr>
              <p:cNvPr id="13320" name="Rectangle 7"/>
              <p:cNvSpPr>
                <a:spLocks noChangeArrowheads="1"/>
              </p:cNvSpPr>
              <p:nvPr/>
            </p:nvSpPr>
            <p:spPr bwMode="auto">
              <a:xfrm>
                <a:off x="1854" y="3416"/>
                <a:ext cx="1275" cy="334"/>
              </a:xfrm>
              <a:prstGeom prst="rect">
                <a:avLst/>
              </a:prstGeom>
              <a:solidFill>
                <a:srgbClr val="0183B7"/>
              </a:solidFill>
              <a:ln w="9525">
                <a:noFill/>
                <a:miter lim="800000"/>
                <a:headEnd/>
                <a:tailEnd/>
              </a:ln>
            </p:spPr>
            <p:txBody>
              <a:bodyPr/>
              <a:lstStyle/>
              <a:p>
                <a:endParaRPr lang="en-US"/>
              </a:p>
            </p:txBody>
          </p:sp>
          <p:sp>
            <p:nvSpPr>
              <p:cNvPr id="13321" name="Rectangle 8"/>
              <p:cNvSpPr>
                <a:spLocks noChangeArrowheads="1"/>
              </p:cNvSpPr>
              <p:nvPr/>
            </p:nvSpPr>
            <p:spPr bwMode="auto">
              <a:xfrm>
                <a:off x="1854" y="2946"/>
                <a:ext cx="1526" cy="334"/>
              </a:xfrm>
              <a:prstGeom prst="rect">
                <a:avLst/>
              </a:prstGeom>
              <a:solidFill>
                <a:srgbClr val="0183B7"/>
              </a:solidFill>
              <a:ln w="9525">
                <a:noFill/>
                <a:miter lim="800000"/>
                <a:headEnd/>
                <a:tailEnd/>
              </a:ln>
            </p:spPr>
            <p:txBody>
              <a:bodyPr/>
              <a:lstStyle/>
              <a:p>
                <a:endParaRPr lang="en-US"/>
              </a:p>
            </p:txBody>
          </p:sp>
          <p:sp>
            <p:nvSpPr>
              <p:cNvPr id="13322" name="Rectangle 9"/>
              <p:cNvSpPr>
                <a:spLocks noChangeArrowheads="1"/>
              </p:cNvSpPr>
              <p:nvPr/>
            </p:nvSpPr>
            <p:spPr bwMode="auto">
              <a:xfrm>
                <a:off x="1854" y="2470"/>
                <a:ext cx="1537" cy="333"/>
              </a:xfrm>
              <a:prstGeom prst="rect">
                <a:avLst/>
              </a:prstGeom>
              <a:solidFill>
                <a:srgbClr val="FFFFFF"/>
              </a:solidFill>
              <a:ln w="9525">
                <a:noFill/>
                <a:miter lim="800000"/>
                <a:headEnd/>
                <a:tailEnd/>
              </a:ln>
            </p:spPr>
            <p:txBody>
              <a:bodyPr/>
              <a:lstStyle/>
              <a:p>
                <a:endParaRPr lang="en-US"/>
              </a:p>
            </p:txBody>
          </p:sp>
          <p:sp>
            <p:nvSpPr>
              <p:cNvPr id="13323" name="Rectangle 10"/>
              <p:cNvSpPr>
                <a:spLocks noChangeArrowheads="1"/>
              </p:cNvSpPr>
              <p:nvPr/>
            </p:nvSpPr>
            <p:spPr bwMode="auto">
              <a:xfrm>
                <a:off x="1854" y="1999"/>
                <a:ext cx="1734" cy="334"/>
              </a:xfrm>
              <a:prstGeom prst="rect">
                <a:avLst/>
              </a:prstGeom>
              <a:solidFill>
                <a:srgbClr val="0183B7"/>
              </a:solidFill>
              <a:ln w="9525">
                <a:noFill/>
                <a:miter lim="800000"/>
                <a:headEnd/>
                <a:tailEnd/>
              </a:ln>
            </p:spPr>
            <p:txBody>
              <a:bodyPr/>
              <a:lstStyle/>
              <a:p>
                <a:endParaRPr lang="en-US"/>
              </a:p>
            </p:txBody>
          </p:sp>
          <p:sp>
            <p:nvSpPr>
              <p:cNvPr id="13324" name="Rectangle 11"/>
              <p:cNvSpPr>
                <a:spLocks noChangeArrowheads="1"/>
              </p:cNvSpPr>
              <p:nvPr/>
            </p:nvSpPr>
            <p:spPr bwMode="auto">
              <a:xfrm>
                <a:off x="1854" y="1523"/>
                <a:ext cx="2270" cy="333"/>
              </a:xfrm>
              <a:prstGeom prst="rect">
                <a:avLst/>
              </a:prstGeom>
              <a:solidFill>
                <a:srgbClr val="0183B7"/>
              </a:solidFill>
              <a:ln w="9525">
                <a:noFill/>
                <a:miter lim="800000"/>
                <a:headEnd/>
                <a:tailEnd/>
              </a:ln>
            </p:spPr>
            <p:txBody>
              <a:bodyPr/>
              <a:lstStyle/>
              <a:p>
                <a:endParaRPr lang="en-US"/>
              </a:p>
            </p:txBody>
          </p:sp>
          <p:sp>
            <p:nvSpPr>
              <p:cNvPr id="13325" name="Line 12"/>
              <p:cNvSpPr>
                <a:spLocks noChangeShapeType="1"/>
              </p:cNvSpPr>
              <p:nvPr/>
            </p:nvSpPr>
            <p:spPr bwMode="auto">
              <a:xfrm>
                <a:off x="1854" y="3798"/>
                <a:ext cx="2831" cy="0"/>
              </a:xfrm>
              <a:prstGeom prst="line">
                <a:avLst/>
              </a:prstGeom>
              <a:noFill/>
              <a:ln w="19050">
                <a:solidFill>
                  <a:srgbClr val="FFFFFF"/>
                </a:solidFill>
                <a:round/>
                <a:headEnd/>
                <a:tailEnd/>
              </a:ln>
            </p:spPr>
            <p:txBody>
              <a:bodyPr/>
              <a:lstStyle/>
              <a:p>
                <a:endParaRPr lang="en-IE"/>
              </a:p>
            </p:txBody>
          </p:sp>
          <p:sp>
            <p:nvSpPr>
              <p:cNvPr id="13326" name="Line 13"/>
              <p:cNvSpPr>
                <a:spLocks noChangeShapeType="1"/>
              </p:cNvSpPr>
              <p:nvPr/>
            </p:nvSpPr>
            <p:spPr bwMode="auto">
              <a:xfrm>
                <a:off x="1854" y="1433"/>
                <a:ext cx="0" cy="2365"/>
              </a:xfrm>
              <a:prstGeom prst="line">
                <a:avLst/>
              </a:prstGeom>
              <a:noFill/>
              <a:ln w="19050">
                <a:solidFill>
                  <a:srgbClr val="FFFFFF"/>
                </a:solidFill>
                <a:round/>
                <a:headEnd/>
                <a:tailEnd/>
              </a:ln>
            </p:spPr>
            <p:txBody>
              <a:bodyPr/>
              <a:lstStyle/>
              <a:p>
                <a:endParaRPr lang="en-IE"/>
              </a:p>
            </p:txBody>
          </p:sp>
          <p:sp>
            <p:nvSpPr>
              <p:cNvPr id="13327" name="Line 14"/>
              <p:cNvSpPr>
                <a:spLocks noChangeShapeType="1"/>
              </p:cNvSpPr>
              <p:nvPr/>
            </p:nvSpPr>
            <p:spPr bwMode="auto">
              <a:xfrm>
                <a:off x="1818" y="3798"/>
                <a:ext cx="36" cy="0"/>
              </a:xfrm>
              <a:prstGeom prst="line">
                <a:avLst/>
              </a:prstGeom>
              <a:noFill/>
              <a:ln w="19050">
                <a:solidFill>
                  <a:srgbClr val="FFFFFF"/>
                </a:solidFill>
                <a:round/>
                <a:headEnd/>
                <a:tailEnd/>
              </a:ln>
            </p:spPr>
            <p:txBody>
              <a:bodyPr/>
              <a:lstStyle/>
              <a:p>
                <a:endParaRPr lang="en-IE"/>
              </a:p>
            </p:txBody>
          </p:sp>
          <p:sp>
            <p:nvSpPr>
              <p:cNvPr id="13328" name="Line 15"/>
              <p:cNvSpPr>
                <a:spLocks noChangeShapeType="1"/>
              </p:cNvSpPr>
              <p:nvPr/>
            </p:nvSpPr>
            <p:spPr bwMode="auto">
              <a:xfrm>
                <a:off x="1818" y="3327"/>
                <a:ext cx="36" cy="0"/>
              </a:xfrm>
              <a:prstGeom prst="line">
                <a:avLst/>
              </a:prstGeom>
              <a:noFill/>
              <a:ln w="19050">
                <a:solidFill>
                  <a:srgbClr val="FFFFFF"/>
                </a:solidFill>
                <a:round/>
                <a:headEnd/>
                <a:tailEnd/>
              </a:ln>
            </p:spPr>
            <p:txBody>
              <a:bodyPr/>
              <a:lstStyle/>
              <a:p>
                <a:endParaRPr lang="en-IE"/>
              </a:p>
            </p:txBody>
          </p:sp>
          <p:sp>
            <p:nvSpPr>
              <p:cNvPr id="13329" name="Line 16"/>
              <p:cNvSpPr>
                <a:spLocks noChangeShapeType="1"/>
              </p:cNvSpPr>
              <p:nvPr/>
            </p:nvSpPr>
            <p:spPr bwMode="auto">
              <a:xfrm>
                <a:off x="1818" y="2851"/>
                <a:ext cx="36" cy="0"/>
              </a:xfrm>
              <a:prstGeom prst="line">
                <a:avLst/>
              </a:prstGeom>
              <a:noFill/>
              <a:ln w="19050">
                <a:solidFill>
                  <a:srgbClr val="FFFFFF"/>
                </a:solidFill>
                <a:round/>
                <a:headEnd/>
                <a:tailEnd/>
              </a:ln>
            </p:spPr>
            <p:txBody>
              <a:bodyPr/>
              <a:lstStyle/>
              <a:p>
                <a:endParaRPr lang="en-IE"/>
              </a:p>
            </p:txBody>
          </p:sp>
          <p:sp>
            <p:nvSpPr>
              <p:cNvPr id="13330" name="Line 17"/>
              <p:cNvSpPr>
                <a:spLocks noChangeShapeType="1"/>
              </p:cNvSpPr>
              <p:nvPr/>
            </p:nvSpPr>
            <p:spPr bwMode="auto">
              <a:xfrm>
                <a:off x="1818" y="2380"/>
                <a:ext cx="36" cy="0"/>
              </a:xfrm>
              <a:prstGeom prst="line">
                <a:avLst/>
              </a:prstGeom>
              <a:noFill/>
              <a:ln w="19050">
                <a:solidFill>
                  <a:srgbClr val="FFFFFF"/>
                </a:solidFill>
                <a:round/>
                <a:headEnd/>
                <a:tailEnd/>
              </a:ln>
            </p:spPr>
            <p:txBody>
              <a:bodyPr/>
              <a:lstStyle/>
              <a:p>
                <a:endParaRPr lang="en-IE"/>
              </a:p>
            </p:txBody>
          </p:sp>
          <p:sp>
            <p:nvSpPr>
              <p:cNvPr id="13331" name="Line 18"/>
              <p:cNvSpPr>
                <a:spLocks noChangeShapeType="1"/>
              </p:cNvSpPr>
              <p:nvPr/>
            </p:nvSpPr>
            <p:spPr bwMode="auto">
              <a:xfrm>
                <a:off x="1818" y="1904"/>
                <a:ext cx="36" cy="0"/>
              </a:xfrm>
              <a:prstGeom prst="line">
                <a:avLst/>
              </a:prstGeom>
              <a:noFill/>
              <a:ln w="19050">
                <a:solidFill>
                  <a:srgbClr val="FFFFFF"/>
                </a:solidFill>
                <a:round/>
                <a:headEnd/>
                <a:tailEnd/>
              </a:ln>
            </p:spPr>
            <p:txBody>
              <a:bodyPr/>
              <a:lstStyle/>
              <a:p>
                <a:endParaRPr lang="en-IE"/>
              </a:p>
            </p:txBody>
          </p:sp>
          <p:sp>
            <p:nvSpPr>
              <p:cNvPr id="13332" name="Line 19"/>
              <p:cNvSpPr>
                <a:spLocks noChangeShapeType="1"/>
              </p:cNvSpPr>
              <p:nvPr/>
            </p:nvSpPr>
            <p:spPr bwMode="auto">
              <a:xfrm>
                <a:off x="1818" y="1433"/>
                <a:ext cx="36" cy="0"/>
              </a:xfrm>
              <a:prstGeom prst="line">
                <a:avLst/>
              </a:prstGeom>
              <a:noFill/>
              <a:ln w="19050">
                <a:solidFill>
                  <a:srgbClr val="FFFFFF"/>
                </a:solidFill>
                <a:round/>
                <a:headEnd/>
                <a:tailEnd/>
              </a:ln>
            </p:spPr>
            <p:txBody>
              <a:bodyPr/>
              <a:lstStyle/>
              <a:p>
                <a:endParaRPr lang="en-IE"/>
              </a:p>
            </p:txBody>
          </p:sp>
          <p:sp>
            <p:nvSpPr>
              <p:cNvPr id="13333" name="Rectangle 20"/>
              <p:cNvSpPr>
                <a:spLocks noChangeArrowheads="1"/>
              </p:cNvSpPr>
              <p:nvPr/>
            </p:nvSpPr>
            <p:spPr bwMode="auto">
              <a:xfrm>
                <a:off x="3178" y="3522"/>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$67,560</a:t>
                </a:r>
                <a:endParaRPr lang="en-US" sz="1400" i="0"/>
              </a:p>
            </p:txBody>
          </p:sp>
          <p:sp>
            <p:nvSpPr>
              <p:cNvPr id="13334" name="Rectangle 21"/>
              <p:cNvSpPr>
                <a:spLocks noChangeArrowheads="1"/>
              </p:cNvSpPr>
              <p:nvPr/>
            </p:nvSpPr>
            <p:spPr bwMode="auto">
              <a:xfrm>
                <a:off x="3428" y="3052"/>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$80,890</a:t>
                </a:r>
                <a:endParaRPr lang="en-US" sz="1400" i="0"/>
              </a:p>
            </p:txBody>
          </p:sp>
          <p:sp>
            <p:nvSpPr>
              <p:cNvPr id="13335" name="Rectangle 22"/>
              <p:cNvSpPr>
                <a:spLocks noChangeArrowheads="1"/>
              </p:cNvSpPr>
              <p:nvPr/>
            </p:nvSpPr>
            <p:spPr bwMode="auto">
              <a:xfrm>
                <a:off x="3440" y="2576"/>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$81,520</a:t>
                </a:r>
                <a:endParaRPr lang="en-US" sz="1400" i="0"/>
              </a:p>
            </p:txBody>
          </p:sp>
          <p:sp>
            <p:nvSpPr>
              <p:cNvPr id="13336" name="Rectangle 23"/>
              <p:cNvSpPr>
                <a:spLocks noChangeArrowheads="1"/>
              </p:cNvSpPr>
              <p:nvPr/>
            </p:nvSpPr>
            <p:spPr bwMode="auto">
              <a:xfrm>
                <a:off x="3637" y="2105"/>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$91,870</a:t>
                </a:r>
                <a:endParaRPr lang="en-US" sz="1400" i="0"/>
              </a:p>
            </p:txBody>
          </p:sp>
          <p:sp>
            <p:nvSpPr>
              <p:cNvPr id="13337" name="Rectangle 24"/>
              <p:cNvSpPr>
                <a:spLocks noChangeArrowheads="1"/>
              </p:cNvSpPr>
              <p:nvPr/>
            </p:nvSpPr>
            <p:spPr bwMode="auto">
              <a:xfrm>
                <a:off x="4168" y="1629"/>
                <a:ext cx="523"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$120,330</a:t>
                </a:r>
                <a:endParaRPr lang="en-US" sz="1400" i="0"/>
              </a:p>
            </p:txBody>
          </p:sp>
          <p:sp>
            <p:nvSpPr>
              <p:cNvPr id="13338" name="Rectangle 25"/>
              <p:cNvSpPr>
                <a:spLocks noChangeArrowheads="1"/>
              </p:cNvSpPr>
              <p:nvPr/>
            </p:nvSpPr>
            <p:spPr bwMode="auto">
              <a:xfrm>
                <a:off x="1360" y="3522"/>
                <a:ext cx="444"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CCENT</a:t>
                </a:r>
                <a:endParaRPr lang="en-US" sz="1400" i="0"/>
              </a:p>
            </p:txBody>
          </p:sp>
          <p:sp>
            <p:nvSpPr>
              <p:cNvPr id="13339" name="Rectangle 26"/>
              <p:cNvSpPr>
                <a:spLocks noChangeArrowheads="1"/>
              </p:cNvSpPr>
              <p:nvPr/>
            </p:nvSpPr>
            <p:spPr bwMode="auto">
              <a:xfrm>
                <a:off x="1428" y="3052"/>
                <a:ext cx="376"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CCNA</a:t>
                </a:r>
                <a:endParaRPr lang="en-US" sz="1400" i="0"/>
              </a:p>
            </p:txBody>
          </p:sp>
          <p:sp>
            <p:nvSpPr>
              <p:cNvPr id="13340" name="Rectangle 27"/>
              <p:cNvSpPr>
                <a:spLocks noChangeArrowheads="1"/>
              </p:cNvSpPr>
              <p:nvPr/>
            </p:nvSpPr>
            <p:spPr bwMode="auto">
              <a:xfrm>
                <a:off x="690" y="2576"/>
                <a:ext cx="1114"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Professional</a:t>
                </a:r>
                <a:endParaRPr lang="en-US" sz="1400" i="0"/>
              </a:p>
            </p:txBody>
          </p:sp>
          <p:sp>
            <p:nvSpPr>
              <p:cNvPr id="13341" name="Rectangle 28"/>
              <p:cNvSpPr>
                <a:spLocks noChangeArrowheads="1"/>
              </p:cNvSpPr>
              <p:nvPr/>
            </p:nvSpPr>
            <p:spPr bwMode="auto">
              <a:xfrm>
                <a:off x="1428" y="2105"/>
                <a:ext cx="376"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CCNP</a:t>
                </a:r>
                <a:endParaRPr lang="en-US" sz="1400" i="0"/>
              </a:p>
            </p:txBody>
          </p:sp>
          <p:sp>
            <p:nvSpPr>
              <p:cNvPr id="13342" name="Rectangle 29"/>
              <p:cNvSpPr>
                <a:spLocks noChangeArrowheads="1"/>
              </p:cNvSpPr>
              <p:nvPr/>
            </p:nvSpPr>
            <p:spPr bwMode="auto">
              <a:xfrm>
                <a:off x="1478" y="1629"/>
                <a:ext cx="326"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CCIE</a:t>
                </a:r>
                <a:endParaRPr lang="en-US" sz="1400" i="0"/>
              </a:p>
            </p:txBody>
          </p:sp>
        </p:grpSp>
      </p:grpSp>
      <p:sp>
        <p:nvSpPr>
          <p:cNvPr id="13317" name="Text Box 30"/>
          <p:cNvSpPr txBox="1">
            <a:spLocks noChangeArrowheads="1"/>
          </p:cNvSpPr>
          <p:nvPr/>
        </p:nvSpPr>
        <p:spPr bwMode="auto">
          <a:xfrm>
            <a:off x="1000125" y="1222375"/>
            <a:ext cx="7248525" cy="906463"/>
          </a:xfrm>
          <a:prstGeom prst="rect">
            <a:avLst/>
          </a:prstGeom>
          <a:noFill/>
          <a:ln w="9525" algn="ctr">
            <a:noFill/>
            <a:miter lim="800000"/>
            <a:headEnd/>
            <a:tailEnd/>
          </a:ln>
        </p:spPr>
        <p:txBody>
          <a:bodyPr lIns="82124" tIns="41061" rIns="82124" bIns="41061">
            <a:spAutoFit/>
          </a:bodyPr>
          <a:lstStyle/>
          <a:p>
            <a:pPr defTabSz="814388"/>
            <a:r>
              <a:rPr lang="en-US" sz="2000" i="0">
                <a:solidFill>
                  <a:schemeClr val="folHlink"/>
                </a:solidFill>
                <a:cs typeface="Arial" charset="0"/>
              </a:rPr>
              <a:t>Here are the average salaries for Cisco certifications compared to the average networking professional salary in the United States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4167188" y="2655888"/>
            <a:ext cx="914400" cy="3551237"/>
            <a:chOff x="2625" y="1673"/>
            <a:chExt cx="576" cy="2237"/>
          </a:xfrm>
        </p:grpSpPr>
        <p:pic>
          <p:nvPicPr>
            <p:cNvPr id="14358" name="Picture 28" descr="wm_architect_200"/>
            <p:cNvPicPr>
              <a:picLocks noChangeAspect="1" noChangeArrowheads="1"/>
            </p:cNvPicPr>
            <p:nvPr/>
          </p:nvPicPr>
          <p:blipFill>
            <a:blip r:embed="rId3"/>
            <a:srcRect/>
            <a:stretch>
              <a:fillRect/>
            </a:stretch>
          </p:blipFill>
          <p:spPr bwMode="auto">
            <a:xfrm>
              <a:off x="2637" y="1673"/>
              <a:ext cx="564" cy="564"/>
            </a:xfrm>
            <a:prstGeom prst="rect">
              <a:avLst/>
            </a:prstGeom>
            <a:noFill/>
            <a:ln w="9525">
              <a:noFill/>
              <a:miter lim="800000"/>
              <a:headEnd/>
              <a:tailEnd/>
            </a:ln>
          </p:spPr>
        </p:pic>
        <p:pic>
          <p:nvPicPr>
            <p:cNvPr id="14359" name="Picture 3" descr="first level"/>
            <p:cNvPicPr preferRelativeResize="0">
              <a:picLocks noChangeAspect="1" noChangeArrowheads="1"/>
            </p:cNvPicPr>
            <p:nvPr/>
          </p:nvPicPr>
          <p:blipFill>
            <a:blip r:embed="rId4"/>
            <a:srcRect/>
            <a:stretch>
              <a:fillRect/>
            </a:stretch>
          </p:blipFill>
          <p:spPr bwMode="auto">
            <a:xfrm>
              <a:off x="2625" y="3351"/>
              <a:ext cx="568" cy="559"/>
            </a:xfrm>
            <a:prstGeom prst="rect">
              <a:avLst/>
            </a:prstGeom>
            <a:noFill/>
            <a:ln w="9525">
              <a:noFill/>
              <a:miter lim="800000"/>
              <a:headEnd/>
              <a:tailEnd/>
            </a:ln>
          </p:spPr>
        </p:pic>
        <p:pic>
          <p:nvPicPr>
            <p:cNvPr id="14360" name="Picture 4" descr="middle level"/>
            <p:cNvPicPr preferRelativeResize="0">
              <a:picLocks noChangeAspect="1" noChangeArrowheads="1"/>
            </p:cNvPicPr>
            <p:nvPr/>
          </p:nvPicPr>
          <p:blipFill>
            <a:blip r:embed="rId5"/>
            <a:srcRect/>
            <a:stretch>
              <a:fillRect/>
            </a:stretch>
          </p:blipFill>
          <p:spPr bwMode="auto">
            <a:xfrm>
              <a:off x="2637" y="2789"/>
              <a:ext cx="537" cy="564"/>
            </a:xfrm>
            <a:prstGeom prst="rect">
              <a:avLst/>
            </a:prstGeom>
            <a:noFill/>
            <a:ln w="9525">
              <a:noFill/>
              <a:miter lim="800000"/>
              <a:headEnd/>
              <a:tailEnd/>
            </a:ln>
          </p:spPr>
        </p:pic>
        <p:pic>
          <p:nvPicPr>
            <p:cNvPr id="14361" name="Picture 5" descr="high level"/>
            <p:cNvPicPr preferRelativeResize="0">
              <a:picLocks noChangeAspect="1" noChangeArrowheads="1"/>
            </p:cNvPicPr>
            <p:nvPr/>
          </p:nvPicPr>
          <p:blipFill>
            <a:blip r:embed="rId6"/>
            <a:srcRect/>
            <a:stretch>
              <a:fillRect/>
            </a:stretch>
          </p:blipFill>
          <p:spPr bwMode="auto">
            <a:xfrm>
              <a:off x="2637" y="2233"/>
              <a:ext cx="559" cy="557"/>
            </a:xfrm>
            <a:prstGeom prst="rect">
              <a:avLst/>
            </a:prstGeom>
            <a:noFill/>
            <a:ln w="9525">
              <a:noFill/>
              <a:miter lim="800000"/>
              <a:headEnd/>
              <a:tailEnd/>
            </a:ln>
          </p:spPr>
        </p:pic>
      </p:grpSp>
      <p:sp>
        <p:nvSpPr>
          <p:cNvPr id="14339" name="Rectangle 2"/>
          <p:cNvSpPr>
            <a:spLocks noGrp="1" noChangeArrowheads="1"/>
          </p:cNvSpPr>
          <p:nvPr>
            <p:ph type="title"/>
          </p:nvPr>
        </p:nvSpPr>
        <p:spPr/>
        <p:txBody>
          <a:bodyPr/>
          <a:lstStyle/>
          <a:p>
            <a:pPr eaLnBrk="1" hangingPunct="1"/>
            <a:r>
              <a:rPr lang="en-US" smtClean="0"/>
              <a:t>Expanding Cisco Career Certifications</a:t>
            </a:r>
          </a:p>
        </p:txBody>
      </p:sp>
      <p:grpSp>
        <p:nvGrpSpPr>
          <p:cNvPr id="3" name="Group 30"/>
          <p:cNvGrpSpPr>
            <a:grpSpLocks/>
          </p:cNvGrpSpPr>
          <p:nvPr/>
        </p:nvGrpSpPr>
        <p:grpSpPr bwMode="auto">
          <a:xfrm>
            <a:off x="731838" y="1971675"/>
            <a:ext cx="7680325" cy="731838"/>
            <a:chOff x="395" y="1182"/>
            <a:chExt cx="4838" cy="461"/>
          </a:xfrm>
        </p:grpSpPr>
        <p:sp>
          <p:nvSpPr>
            <p:cNvPr id="1145862" name="Freeform 6"/>
            <p:cNvSpPr>
              <a:spLocks/>
            </p:cNvSpPr>
            <p:nvPr/>
          </p:nvSpPr>
          <p:spPr bwMode="auto">
            <a:xfrm>
              <a:off x="395" y="1182"/>
              <a:ext cx="4838" cy="461"/>
            </a:xfrm>
            <a:custGeom>
              <a:avLst/>
              <a:gdLst/>
              <a:ahLst/>
              <a:cxnLst>
                <a:cxn ang="0">
                  <a:pos x="230" y="0"/>
                </a:cxn>
                <a:cxn ang="0">
                  <a:pos x="230" y="115"/>
                </a:cxn>
                <a:cxn ang="0">
                  <a:pos x="4608" y="115"/>
                </a:cxn>
                <a:cxn ang="0">
                  <a:pos x="4608" y="0"/>
                </a:cxn>
                <a:cxn ang="0">
                  <a:pos x="4838" y="231"/>
                </a:cxn>
                <a:cxn ang="0">
                  <a:pos x="4608" y="461"/>
                </a:cxn>
                <a:cxn ang="0">
                  <a:pos x="4608" y="346"/>
                </a:cxn>
                <a:cxn ang="0">
                  <a:pos x="230" y="346"/>
                </a:cxn>
                <a:cxn ang="0">
                  <a:pos x="230" y="461"/>
                </a:cxn>
                <a:cxn ang="0">
                  <a:pos x="0" y="231"/>
                </a:cxn>
                <a:cxn ang="0">
                  <a:pos x="230" y="0"/>
                </a:cxn>
              </a:cxnLst>
              <a:rect l="0" t="0" r="r" b="b"/>
              <a:pathLst>
                <a:path w="4838" h="461">
                  <a:moveTo>
                    <a:pt x="230" y="0"/>
                  </a:moveTo>
                  <a:lnTo>
                    <a:pt x="230" y="115"/>
                  </a:lnTo>
                  <a:lnTo>
                    <a:pt x="4608" y="115"/>
                  </a:lnTo>
                  <a:lnTo>
                    <a:pt x="4608" y="0"/>
                  </a:lnTo>
                  <a:lnTo>
                    <a:pt x="4838" y="231"/>
                  </a:lnTo>
                  <a:lnTo>
                    <a:pt x="4608" y="461"/>
                  </a:lnTo>
                  <a:lnTo>
                    <a:pt x="4608" y="346"/>
                  </a:lnTo>
                  <a:lnTo>
                    <a:pt x="230" y="346"/>
                  </a:lnTo>
                  <a:lnTo>
                    <a:pt x="230" y="461"/>
                  </a:lnTo>
                  <a:lnTo>
                    <a:pt x="0" y="231"/>
                  </a:lnTo>
                  <a:lnTo>
                    <a:pt x="230" y="0"/>
                  </a:lnTo>
                  <a:close/>
                </a:path>
              </a:pathLst>
            </a:custGeom>
            <a:gradFill rotWithShape="1">
              <a:gsLst>
                <a:gs pos="0">
                  <a:schemeClr val="hlink"/>
                </a:gs>
                <a:gs pos="50000">
                  <a:schemeClr val="hlink">
                    <a:alpha val="10001"/>
                  </a:schemeClr>
                </a:gs>
                <a:gs pos="100000">
                  <a:schemeClr val="hlink"/>
                </a:gs>
              </a:gsLst>
              <a:lin ang="0" scaled="1"/>
            </a:gradFill>
            <a:ln w="9525" cap="flat" cmpd="sng">
              <a:noFill/>
              <a:prstDash val="solid"/>
              <a:round/>
              <a:headEnd/>
              <a:tailEnd/>
            </a:ln>
            <a:effectLst/>
          </p:spPr>
          <p:txBody>
            <a:bodyPr wrap="none" lIns="82124" tIns="41061" rIns="82124" bIns="41061" anchor="ctr">
              <a:spAutoFit/>
            </a:bodyPr>
            <a:lstStyle/>
            <a:p>
              <a:endParaRPr lang="en-US"/>
            </a:p>
          </p:txBody>
        </p:sp>
        <p:sp>
          <p:nvSpPr>
            <p:cNvPr id="14356" name="Text Box 7"/>
            <p:cNvSpPr txBox="1">
              <a:spLocks noChangeArrowheads="1"/>
            </p:cNvSpPr>
            <p:nvPr/>
          </p:nvSpPr>
          <p:spPr bwMode="auto">
            <a:xfrm>
              <a:off x="1394" y="1335"/>
              <a:ext cx="405" cy="146"/>
            </a:xfrm>
            <a:prstGeom prst="rect">
              <a:avLst/>
            </a:prstGeom>
            <a:noFill/>
            <a:ln w="9525">
              <a:noFill/>
              <a:miter lim="800000"/>
              <a:headEnd/>
              <a:tailEnd/>
            </a:ln>
          </p:spPr>
          <p:txBody>
            <a:bodyPr wrap="none" lIns="0" tIns="0" rIns="0" bIns="0" anchor="ctr">
              <a:spAutoFit/>
            </a:bodyPr>
            <a:lstStyle/>
            <a:p>
              <a:pPr>
                <a:lnSpc>
                  <a:spcPct val="95000"/>
                </a:lnSpc>
              </a:pPr>
              <a:r>
                <a:rPr lang="en-US" sz="1600" b="1"/>
                <a:t>Career</a:t>
              </a:r>
            </a:p>
          </p:txBody>
        </p:sp>
        <p:sp>
          <p:nvSpPr>
            <p:cNvPr id="14357" name="Text Box 8"/>
            <p:cNvSpPr txBox="1">
              <a:spLocks noChangeArrowheads="1"/>
            </p:cNvSpPr>
            <p:nvPr/>
          </p:nvSpPr>
          <p:spPr bwMode="auto">
            <a:xfrm>
              <a:off x="3736" y="1342"/>
              <a:ext cx="562" cy="146"/>
            </a:xfrm>
            <a:prstGeom prst="rect">
              <a:avLst/>
            </a:prstGeom>
            <a:noFill/>
            <a:ln w="9525">
              <a:noFill/>
              <a:miter lim="800000"/>
              <a:headEnd/>
              <a:tailEnd/>
            </a:ln>
          </p:spPr>
          <p:txBody>
            <a:bodyPr wrap="none" lIns="0" tIns="0" rIns="0" bIns="0" anchor="ctr">
              <a:spAutoFit/>
            </a:bodyPr>
            <a:lstStyle/>
            <a:p>
              <a:pPr>
                <a:lnSpc>
                  <a:spcPct val="95000"/>
                </a:lnSpc>
              </a:pPr>
              <a:r>
                <a:rPr lang="en-US" sz="1600" b="1"/>
                <a:t>Specialty</a:t>
              </a:r>
            </a:p>
          </p:txBody>
        </p:sp>
      </p:grpSp>
      <p:grpSp>
        <p:nvGrpSpPr>
          <p:cNvPr id="4" name="Group 29"/>
          <p:cNvGrpSpPr>
            <a:grpSpLocks/>
          </p:cNvGrpSpPr>
          <p:nvPr/>
        </p:nvGrpSpPr>
        <p:grpSpPr bwMode="auto">
          <a:xfrm>
            <a:off x="1366838" y="2655888"/>
            <a:ext cx="2819400" cy="3551237"/>
            <a:chOff x="792" y="1613"/>
            <a:chExt cx="1776" cy="2237"/>
          </a:xfrm>
        </p:grpSpPr>
        <p:grpSp>
          <p:nvGrpSpPr>
            <p:cNvPr id="14343" name="Group 12"/>
            <p:cNvGrpSpPr>
              <a:grpSpLocks/>
            </p:cNvGrpSpPr>
            <p:nvPr/>
          </p:nvGrpSpPr>
          <p:grpSpPr bwMode="auto">
            <a:xfrm>
              <a:off x="792" y="2732"/>
              <a:ext cx="1776" cy="560"/>
              <a:chOff x="792" y="3200"/>
              <a:chExt cx="1776" cy="560"/>
            </a:xfrm>
          </p:grpSpPr>
          <p:sp>
            <p:nvSpPr>
              <p:cNvPr id="14353" name="Rectangle 13"/>
              <p:cNvSpPr>
                <a:spLocks noChangeArrowheads="1"/>
              </p:cNvSpPr>
              <p:nvPr/>
            </p:nvSpPr>
            <p:spPr bwMode="auto">
              <a:xfrm>
                <a:off x="792" y="3200"/>
                <a:ext cx="1776" cy="560"/>
              </a:xfrm>
              <a:prstGeom prst="rect">
                <a:avLst/>
              </a:prstGeom>
              <a:solidFill>
                <a:srgbClr val="89A424"/>
              </a:solidFill>
              <a:ln w="9525" algn="ctr">
                <a:noFill/>
                <a:miter lim="800000"/>
                <a:headEnd/>
                <a:tailEnd/>
              </a:ln>
            </p:spPr>
            <p:txBody>
              <a:bodyPr wrap="none" anchor="ctr"/>
              <a:lstStyle/>
              <a:p>
                <a:endParaRPr lang="en-US"/>
              </a:p>
            </p:txBody>
          </p:sp>
          <p:sp>
            <p:nvSpPr>
              <p:cNvPr id="14354" name="Rectangle 14"/>
              <p:cNvSpPr>
                <a:spLocks noChangeArrowheads="1"/>
              </p:cNvSpPr>
              <p:nvPr/>
            </p:nvSpPr>
            <p:spPr bwMode="auto">
              <a:xfrm>
                <a:off x="813" y="3280"/>
                <a:ext cx="1733" cy="399"/>
              </a:xfrm>
              <a:prstGeom prst="rect">
                <a:avLst/>
              </a:prstGeom>
              <a:noFill/>
              <a:ln w="12700" algn="ctr">
                <a:noFill/>
                <a:miter lim="800000"/>
                <a:headEnd/>
                <a:tailEnd/>
              </a:ln>
            </p:spPr>
            <p:txBody>
              <a:bodyPr lIns="0" tIns="0" rIns="0" bIns="0" anchor="ctr">
                <a:spAutoFit/>
              </a:bodyPr>
              <a:lstStyle/>
              <a:p>
                <a:pPr>
                  <a:lnSpc>
                    <a:spcPct val="95000"/>
                  </a:lnSpc>
                  <a:spcAft>
                    <a:spcPct val="25000"/>
                  </a:spcAft>
                </a:pPr>
                <a:r>
                  <a:rPr lang="en-US" sz="1400" b="1"/>
                  <a:t>Professional:</a:t>
                </a:r>
              </a:p>
              <a:p>
                <a:pPr>
                  <a:lnSpc>
                    <a:spcPct val="95000"/>
                  </a:lnSpc>
                  <a:spcAft>
                    <a:spcPct val="25000"/>
                  </a:spcAft>
                </a:pPr>
                <a:r>
                  <a:rPr lang="en-US" sz="1300"/>
                  <a:t>CCNP</a:t>
                </a:r>
                <a:r>
                  <a:rPr lang="en-US" sz="1300" baseline="30000"/>
                  <a:t>®</a:t>
                </a:r>
                <a:r>
                  <a:rPr lang="en-US" sz="1300"/>
                  <a:t>, CCIP</a:t>
                </a:r>
                <a:r>
                  <a:rPr lang="en-US" sz="1300" baseline="30000"/>
                  <a:t>®</a:t>
                </a:r>
                <a:r>
                  <a:rPr lang="en-US" sz="1300"/>
                  <a:t>, CCSP</a:t>
                </a:r>
                <a:r>
                  <a:rPr lang="en-US" sz="1300" baseline="30000"/>
                  <a:t>®</a:t>
                </a:r>
                <a:r>
                  <a:rPr lang="en-US" sz="1300"/>
                  <a:t>, CCVP</a:t>
                </a:r>
                <a:r>
                  <a:rPr lang="en-US" sz="1300" baseline="30000"/>
                  <a:t>®</a:t>
                </a:r>
                <a:r>
                  <a:rPr lang="en-US" sz="1300"/>
                  <a:t>, CCDP</a:t>
                </a:r>
                <a:r>
                  <a:rPr lang="en-US" sz="1300" baseline="30000"/>
                  <a:t>®</a:t>
                </a:r>
                <a:r>
                  <a:rPr lang="en-US" sz="1300"/>
                  <a:t>, and CCNP Wireless</a:t>
                </a:r>
              </a:p>
            </p:txBody>
          </p:sp>
        </p:grpSp>
        <p:grpSp>
          <p:nvGrpSpPr>
            <p:cNvPr id="14344" name="Group 15"/>
            <p:cNvGrpSpPr>
              <a:grpSpLocks/>
            </p:cNvGrpSpPr>
            <p:nvPr/>
          </p:nvGrpSpPr>
          <p:grpSpPr bwMode="auto">
            <a:xfrm>
              <a:off x="792" y="3291"/>
              <a:ext cx="1776" cy="559"/>
              <a:chOff x="792" y="3761"/>
              <a:chExt cx="1776" cy="559"/>
            </a:xfrm>
          </p:grpSpPr>
          <p:sp>
            <p:nvSpPr>
              <p:cNvPr id="14351" name="Rectangle 16"/>
              <p:cNvSpPr>
                <a:spLocks noChangeArrowheads="1"/>
              </p:cNvSpPr>
              <p:nvPr/>
            </p:nvSpPr>
            <p:spPr bwMode="auto">
              <a:xfrm>
                <a:off x="792" y="3761"/>
                <a:ext cx="1776" cy="559"/>
              </a:xfrm>
              <a:prstGeom prst="rect">
                <a:avLst/>
              </a:prstGeom>
              <a:solidFill>
                <a:schemeClr val="accent1"/>
              </a:solidFill>
              <a:ln w="9525" algn="ctr">
                <a:noFill/>
                <a:miter lim="800000"/>
                <a:headEnd/>
                <a:tailEnd/>
              </a:ln>
            </p:spPr>
            <p:txBody>
              <a:bodyPr wrap="none" anchor="ctr"/>
              <a:lstStyle/>
              <a:p>
                <a:endParaRPr lang="en-US"/>
              </a:p>
            </p:txBody>
          </p:sp>
          <p:sp>
            <p:nvSpPr>
              <p:cNvPr id="14352" name="Rectangle 17"/>
              <p:cNvSpPr>
                <a:spLocks noChangeArrowheads="1"/>
              </p:cNvSpPr>
              <p:nvPr/>
            </p:nvSpPr>
            <p:spPr bwMode="auto">
              <a:xfrm>
                <a:off x="814" y="3781"/>
                <a:ext cx="1731" cy="518"/>
              </a:xfrm>
              <a:prstGeom prst="rect">
                <a:avLst/>
              </a:prstGeom>
              <a:noFill/>
              <a:ln w="12700" algn="ctr">
                <a:noFill/>
                <a:miter lim="800000"/>
                <a:headEnd/>
                <a:tailEnd/>
              </a:ln>
            </p:spPr>
            <p:txBody>
              <a:bodyPr lIns="0" tIns="0" rIns="0" bIns="0" anchor="ctr">
                <a:spAutoFit/>
              </a:bodyPr>
              <a:lstStyle/>
              <a:p>
                <a:pPr>
                  <a:lnSpc>
                    <a:spcPct val="95000"/>
                  </a:lnSpc>
                  <a:spcAft>
                    <a:spcPct val="25000"/>
                  </a:spcAft>
                </a:pPr>
                <a:r>
                  <a:rPr lang="en-US" sz="1400" b="1"/>
                  <a:t>Entry/Associate:</a:t>
                </a:r>
              </a:p>
              <a:p>
                <a:pPr>
                  <a:lnSpc>
                    <a:spcPct val="95000"/>
                  </a:lnSpc>
                </a:pPr>
                <a:r>
                  <a:rPr lang="en-US" sz="1300"/>
                  <a:t>CCNA</a:t>
                </a:r>
                <a:r>
                  <a:rPr lang="en-US" sz="1300" baseline="30000"/>
                  <a:t>®</a:t>
                </a:r>
                <a:r>
                  <a:rPr lang="en-US" sz="1300"/>
                  <a:t>, CCENT™,</a:t>
                </a:r>
              </a:p>
              <a:p>
                <a:pPr>
                  <a:lnSpc>
                    <a:spcPct val="95000"/>
                  </a:lnSpc>
                </a:pPr>
                <a:r>
                  <a:rPr lang="en-US" sz="1300"/>
                  <a:t>CCNA Security, CCNA Voice, </a:t>
                </a:r>
              </a:p>
              <a:p>
                <a:pPr>
                  <a:lnSpc>
                    <a:spcPct val="95000"/>
                  </a:lnSpc>
                </a:pPr>
                <a:r>
                  <a:rPr lang="en-US" sz="1300"/>
                  <a:t>CCNA Wireless, and CCDA</a:t>
                </a:r>
                <a:r>
                  <a:rPr lang="en-US" sz="1300" baseline="30000"/>
                  <a:t>®</a:t>
                </a:r>
                <a:r>
                  <a:rPr lang="en-US" sz="1300"/>
                  <a:t> </a:t>
                </a:r>
              </a:p>
            </p:txBody>
          </p:sp>
        </p:grpSp>
        <p:grpSp>
          <p:nvGrpSpPr>
            <p:cNvPr id="14345" name="Group 18"/>
            <p:cNvGrpSpPr>
              <a:grpSpLocks/>
            </p:cNvGrpSpPr>
            <p:nvPr/>
          </p:nvGrpSpPr>
          <p:grpSpPr bwMode="auto">
            <a:xfrm>
              <a:off x="792" y="2172"/>
              <a:ext cx="1776" cy="560"/>
              <a:chOff x="792" y="2612"/>
              <a:chExt cx="1776" cy="560"/>
            </a:xfrm>
          </p:grpSpPr>
          <p:sp>
            <p:nvSpPr>
              <p:cNvPr id="14349" name="Rectangle 19"/>
              <p:cNvSpPr>
                <a:spLocks noChangeArrowheads="1"/>
              </p:cNvSpPr>
              <p:nvPr/>
            </p:nvSpPr>
            <p:spPr bwMode="auto">
              <a:xfrm>
                <a:off x="792" y="2612"/>
                <a:ext cx="1776" cy="560"/>
              </a:xfrm>
              <a:prstGeom prst="rect">
                <a:avLst/>
              </a:prstGeom>
              <a:solidFill>
                <a:srgbClr val="8A44AA"/>
              </a:solidFill>
              <a:ln w="9525" algn="ctr">
                <a:noFill/>
                <a:miter lim="800000"/>
                <a:headEnd/>
                <a:tailEnd/>
              </a:ln>
            </p:spPr>
            <p:txBody>
              <a:bodyPr wrap="none" anchor="ctr"/>
              <a:lstStyle/>
              <a:p>
                <a:endParaRPr lang="en-US"/>
              </a:p>
            </p:txBody>
          </p:sp>
          <p:sp>
            <p:nvSpPr>
              <p:cNvPr id="14350" name="Rectangle 20"/>
              <p:cNvSpPr>
                <a:spLocks noChangeArrowheads="1"/>
              </p:cNvSpPr>
              <p:nvPr/>
            </p:nvSpPr>
            <p:spPr bwMode="auto">
              <a:xfrm>
                <a:off x="813" y="2692"/>
                <a:ext cx="1733" cy="399"/>
              </a:xfrm>
              <a:prstGeom prst="rect">
                <a:avLst/>
              </a:prstGeom>
              <a:noFill/>
              <a:ln w="12700" algn="ctr">
                <a:noFill/>
                <a:miter lim="800000"/>
                <a:headEnd/>
                <a:tailEnd/>
              </a:ln>
            </p:spPr>
            <p:txBody>
              <a:bodyPr lIns="0" tIns="0" rIns="0" bIns="0" anchor="ctr">
                <a:spAutoFit/>
              </a:bodyPr>
              <a:lstStyle/>
              <a:p>
                <a:pPr>
                  <a:lnSpc>
                    <a:spcPct val="95000"/>
                  </a:lnSpc>
                  <a:spcAft>
                    <a:spcPct val="25000"/>
                  </a:spcAft>
                </a:pPr>
                <a:r>
                  <a:rPr lang="en-US" sz="1400" b="1"/>
                  <a:t>Expert:</a:t>
                </a:r>
                <a:endParaRPr lang="en-US" sz="1400"/>
              </a:p>
              <a:p>
                <a:pPr>
                  <a:lnSpc>
                    <a:spcPct val="95000"/>
                  </a:lnSpc>
                  <a:spcAft>
                    <a:spcPct val="10000"/>
                  </a:spcAft>
                </a:pPr>
                <a:r>
                  <a:rPr lang="en-US" sz="1300"/>
                  <a:t>CCIE</a:t>
                </a:r>
                <a:r>
                  <a:rPr lang="en-US" sz="1300" baseline="30000"/>
                  <a:t>® </a:t>
                </a:r>
                <a:r>
                  <a:rPr lang="en-US" sz="1300"/>
                  <a:t>R&amp;S, Storage, SP, Security, Voice, Wireless, and CCDE™</a:t>
                </a:r>
              </a:p>
            </p:txBody>
          </p:sp>
        </p:grpSp>
        <p:grpSp>
          <p:nvGrpSpPr>
            <p:cNvPr id="14346" name="Group 21"/>
            <p:cNvGrpSpPr>
              <a:grpSpLocks/>
            </p:cNvGrpSpPr>
            <p:nvPr/>
          </p:nvGrpSpPr>
          <p:grpSpPr bwMode="auto">
            <a:xfrm>
              <a:off x="792" y="1613"/>
              <a:ext cx="1776" cy="560"/>
              <a:chOff x="792" y="2612"/>
              <a:chExt cx="1776" cy="560"/>
            </a:xfrm>
          </p:grpSpPr>
          <p:sp>
            <p:nvSpPr>
              <p:cNvPr id="14347" name="Rectangle 22"/>
              <p:cNvSpPr>
                <a:spLocks noChangeArrowheads="1"/>
              </p:cNvSpPr>
              <p:nvPr/>
            </p:nvSpPr>
            <p:spPr bwMode="auto">
              <a:xfrm>
                <a:off x="792" y="2612"/>
                <a:ext cx="1776" cy="560"/>
              </a:xfrm>
              <a:prstGeom prst="rect">
                <a:avLst/>
              </a:prstGeom>
              <a:solidFill>
                <a:schemeClr val="folHlink"/>
              </a:solidFill>
              <a:ln w="9525" algn="ctr">
                <a:noFill/>
                <a:miter lim="800000"/>
                <a:headEnd/>
                <a:tailEnd/>
              </a:ln>
            </p:spPr>
            <p:txBody>
              <a:bodyPr wrap="none" anchor="ctr"/>
              <a:lstStyle/>
              <a:p>
                <a:endParaRPr lang="en-US"/>
              </a:p>
            </p:txBody>
          </p:sp>
          <p:sp>
            <p:nvSpPr>
              <p:cNvPr id="14348" name="Rectangle 23"/>
              <p:cNvSpPr>
                <a:spLocks noChangeArrowheads="1"/>
              </p:cNvSpPr>
              <p:nvPr/>
            </p:nvSpPr>
            <p:spPr bwMode="auto">
              <a:xfrm>
                <a:off x="813" y="2751"/>
                <a:ext cx="1733" cy="280"/>
              </a:xfrm>
              <a:prstGeom prst="rect">
                <a:avLst/>
              </a:prstGeom>
              <a:noFill/>
              <a:ln w="12700" algn="ctr">
                <a:noFill/>
                <a:miter lim="800000"/>
                <a:headEnd/>
                <a:tailEnd/>
              </a:ln>
            </p:spPr>
            <p:txBody>
              <a:bodyPr lIns="0" tIns="0" rIns="0" bIns="0" anchor="ctr">
                <a:spAutoFit/>
              </a:bodyPr>
              <a:lstStyle/>
              <a:p>
                <a:pPr>
                  <a:lnSpc>
                    <a:spcPct val="95000"/>
                  </a:lnSpc>
                  <a:spcAft>
                    <a:spcPct val="25000"/>
                  </a:spcAft>
                </a:pPr>
                <a:r>
                  <a:rPr lang="en-US" sz="1400" b="1"/>
                  <a:t>Architect:</a:t>
                </a:r>
                <a:endParaRPr lang="en-US" sz="1400"/>
              </a:p>
              <a:p>
                <a:pPr>
                  <a:lnSpc>
                    <a:spcPct val="95000"/>
                  </a:lnSpc>
                  <a:spcAft>
                    <a:spcPct val="10000"/>
                  </a:spcAft>
                </a:pPr>
                <a:r>
                  <a:rPr lang="en-US" sz="1300"/>
                  <a:t>Cisco Certified Architect</a:t>
                </a:r>
              </a:p>
            </p:txBody>
          </p:sp>
        </p:grpSp>
      </p:grpSp>
      <p:sp>
        <p:nvSpPr>
          <p:cNvPr id="1145865" name="Text Box 9"/>
          <p:cNvSpPr txBox="1">
            <a:spLocks noChangeArrowheads="1"/>
          </p:cNvSpPr>
          <p:nvPr/>
        </p:nvSpPr>
        <p:spPr bwMode="auto">
          <a:xfrm>
            <a:off x="5032375" y="2655888"/>
            <a:ext cx="2744788" cy="3551237"/>
          </a:xfrm>
          <a:prstGeom prst="rect">
            <a:avLst/>
          </a:prstGeom>
          <a:solidFill>
            <a:srgbClr val="83A2CF"/>
          </a:solidFill>
          <a:ln w="12700" algn="ctr">
            <a:noFill/>
            <a:miter lim="800000"/>
            <a:headEnd/>
            <a:tailEnd/>
          </a:ln>
        </p:spPr>
        <p:txBody>
          <a:bodyPr wrap="none" lIns="0" tIns="0" rIns="0" bIns="0" anchor="ctr" anchorCtr="1"/>
          <a:lstStyle/>
          <a:p>
            <a:pPr marL="168275" indent="-168275">
              <a:spcAft>
                <a:spcPct val="55000"/>
              </a:spcAft>
              <a:buClr>
                <a:srgbClr val="FFFFFF"/>
              </a:buClr>
              <a:buFont typeface="Wingdings" pitchFamily="2" charset="2"/>
              <a:buChar char="§"/>
            </a:pPr>
            <a:r>
              <a:rPr lang="en-US" sz="1600"/>
              <a:t>Security</a:t>
            </a:r>
          </a:p>
          <a:p>
            <a:pPr marL="168275" indent="-168275">
              <a:spcAft>
                <a:spcPct val="55000"/>
              </a:spcAft>
              <a:buClr>
                <a:srgbClr val="FFFFFF"/>
              </a:buClr>
              <a:buFont typeface="Wingdings" pitchFamily="2" charset="2"/>
              <a:buChar char="§"/>
            </a:pPr>
            <a:r>
              <a:rPr lang="en-US" sz="1600"/>
              <a:t>Unified Communications</a:t>
            </a:r>
          </a:p>
          <a:p>
            <a:pPr marL="168275" indent="-168275">
              <a:spcAft>
                <a:spcPct val="55000"/>
              </a:spcAft>
              <a:buClr>
                <a:srgbClr val="FFFFFF"/>
              </a:buClr>
              <a:buFont typeface="Wingdings" pitchFamily="2" charset="2"/>
              <a:buChar char="§"/>
            </a:pPr>
            <a:r>
              <a:rPr lang="en-US" sz="1600"/>
              <a:t>Wireless</a:t>
            </a:r>
          </a:p>
          <a:p>
            <a:pPr marL="168275" indent="-168275">
              <a:spcAft>
                <a:spcPct val="55000"/>
              </a:spcAft>
              <a:buClr>
                <a:srgbClr val="FFFFFF"/>
              </a:buClr>
              <a:buFont typeface="Wingdings" pitchFamily="2" charset="2"/>
              <a:buChar char="§"/>
            </a:pPr>
            <a:r>
              <a:rPr lang="en-US" sz="1600"/>
              <a:t>Storage Networking</a:t>
            </a:r>
          </a:p>
          <a:p>
            <a:pPr marL="168275" indent="-168275">
              <a:spcAft>
                <a:spcPct val="55000"/>
              </a:spcAft>
              <a:buClr>
                <a:srgbClr val="FFFFFF"/>
              </a:buClr>
              <a:buFont typeface="Wingdings" pitchFamily="2" charset="2"/>
              <a:buChar char="§"/>
            </a:pPr>
            <a:r>
              <a:rPr lang="en-US" sz="1600"/>
              <a:t>Optical</a:t>
            </a:r>
          </a:p>
          <a:p>
            <a:pPr marL="168275" indent="-168275">
              <a:spcAft>
                <a:spcPct val="55000"/>
              </a:spcAft>
              <a:buClr>
                <a:srgbClr val="FFFFFF"/>
              </a:buClr>
              <a:buFont typeface="Wingdings" pitchFamily="2" charset="2"/>
              <a:buChar char="§"/>
            </a:pPr>
            <a:r>
              <a:rPr lang="en-US" sz="1600"/>
              <a:t>Advanced Routing </a:t>
            </a:r>
            <a:br>
              <a:rPr lang="en-US" sz="1600"/>
            </a:br>
            <a:r>
              <a:rPr lang="en-US" sz="1600"/>
              <a:t>and Switching</a:t>
            </a:r>
          </a:p>
          <a:p>
            <a:pPr marL="168275" indent="-168275">
              <a:spcAft>
                <a:spcPct val="55000"/>
              </a:spcAft>
              <a:buClr>
                <a:srgbClr val="FFFFFF"/>
              </a:buClr>
              <a:buFont typeface="Wingdings" pitchFamily="2" charset="2"/>
              <a:buChar char="§"/>
            </a:pPr>
            <a:r>
              <a:rPr lang="en-US" sz="1600"/>
              <a:t>Data Center</a:t>
            </a:r>
          </a:p>
          <a:p>
            <a:pPr marL="168275" indent="-168275">
              <a:spcAft>
                <a:spcPct val="55000"/>
              </a:spcAft>
              <a:buClr>
                <a:srgbClr val="FFFFFF"/>
              </a:buClr>
              <a:buFont typeface="Wingdings" pitchFamily="2" charset="2"/>
              <a:buChar char="§"/>
            </a:pPr>
            <a:r>
              <a:rPr lang="en-US" sz="1600"/>
              <a:t>Foundation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145865"/>
                                        </p:tgtEl>
                                        <p:attrNameLst>
                                          <p:attrName>style.visibility</p:attrName>
                                        </p:attrNameLst>
                                      </p:cBhvr>
                                      <p:to>
                                        <p:strVal val="visible"/>
                                      </p:to>
                                    </p:set>
                                    <p:animEffect transition="in" filter="slide(fromBottom)">
                                      <p:cBhvr>
                                        <p:cTn id="15" dur="500"/>
                                        <p:tgtEl>
                                          <p:spTgt spid="1145865"/>
                                        </p:tgtEl>
                                      </p:cBhvr>
                                    </p:animEffect>
                                  </p:childTnLst>
                                </p:cTn>
                              </p:par>
                              <p:par>
                                <p:cTn id="16" presetID="53"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8"/>
          <p:cNvGrpSpPr>
            <a:grpSpLocks/>
          </p:cNvGrpSpPr>
          <p:nvPr/>
        </p:nvGrpSpPr>
        <p:grpSpPr bwMode="auto">
          <a:xfrm>
            <a:off x="0" y="5457825"/>
            <a:ext cx="9144000" cy="1200150"/>
            <a:chOff x="0" y="3438"/>
            <a:chExt cx="5760" cy="756"/>
          </a:xfrm>
        </p:grpSpPr>
        <p:sp>
          <p:nvSpPr>
            <p:cNvPr id="15373" name="Rectangle 13"/>
            <p:cNvSpPr>
              <a:spLocks noChangeArrowheads="1"/>
            </p:cNvSpPr>
            <p:nvPr/>
          </p:nvSpPr>
          <p:spPr bwMode="auto">
            <a:xfrm>
              <a:off x="0" y="3438"/>
              <a:ext cx="5760" cy="756"/>
            </a:xfrm>
            <a:prstGeom prst="rect">
              <a:avLst/>
            </a:prstGeom>
            <a:gradFill rotWithShape="1">
              <a:gsLst>
                <a:gs pos="0">
                  <a:srgbClr val="0183B7">
                    <a:alpha val="70000"/>
                  </a:srgbClr>
                </a:gs>
                <a:gs pos="100000">
                  <a:srgbClr val="003D55">
                    <a:alpha val="0"/>
                  </a:srgbClr>
                </a:gs>
              </a:gsLst>
              <a:lin ang="5400000" scaled="1"/>
            </a:gradFill>
            <a:ln w="9525" algn="ctr">
              <a:noFill/>
              <a:miter lim="800000"/>
              <a:headEnd/>
              <a:tailEnd/>
            </a:ln>
          </p:spPr>
          <p:txBody>
            <a:bodyPr wrap="none" lIns="82124" tIns="41061" rIns="82124" bIns="41061" anchor="ctr"/>
            <a:lstStyle/>
            <a:p>
              <a:endParaRPr lang="en-US"/>
            </a:p>
          </p:txBody>
        </p:sp>
        <p:sp>
          <p:nvSpPr>
            <p:cNvPr id="15374" name="Text Box 7"/>
            <p:cNvSpPr txBox="1">
              <a:spLocks noChangeArrowheads="1"/>
            </p:cNvSpPr>
            <p:nvPr/>
          </p:nvSpPr>
          <p:spPr bwMode="auto">
            <a:xfrm>
              <a:off x="634" y="3695"/>
              <a:ext cx="2374" cy="173"/>
            </a:xfrm>
            <a:prstGeom prst="rect">
              <a:avLst/>
            </a:prstGeom>
            <a:noFill/>
            <a:ln w="9525" algn="ctr">
              <a:noFill/>
              <a:miter lim="800000"/>
              <a:headEnd/>
              <a:tailEnd/>
            </a:ln>
          </p:spPr>
          <p:txBody>
            <a:bodyPr wrap="none" lIns="0" tIns="0" rIns="0" bIns="0">
              <a:spAutoFit/>
            </a:bodyPr>
            <a:lstStyle/>
            <a:p>
              <a:pPr defTabSz="814388"/>
              <a:r>
                <a:rPr lang="en-US" sz="2000" u="sng">
                  <a:solidFill>
                    <a:schemeClr val="hlink"/>
                  </a:solidFill>
                </a:rPr>
                <a:t>www.cisco.com/go/learnnetspace</a:t>
              </a:r>
            </a:p>
          </p:txBody>
        </p:sp>
      </p:grpSp>
      <p:sp>
        <p:nvSpPr>
          <p:cNvPr id="15363" name="Rectangle 11"/>
          <p:cNvSpPr>
            <a:spLocks noGrp="1" noChangeArrowheads="1"/>
          </p:cNvSpPr>
          <p:nvPr>
            <p:ph type="title"/>
          </p:nvPr>
        </p:nvSpPr>
        <p:spPr/>
        <p:txBody>
          <a:bodyPr/>
          <a:lstStyle/>
          <a:p>
            <a:pPr eaLnBrk="1" hangingPunct="1"/>
            <a:r>
              <a:rPr lang="en-GB" sz="2800" smtClean="0"/>
              <a:t>Cisco Certified Entry Networking Technician (CCENT)</a:t>
            </a:r>
            <a:endParaRPr lang="en-US" sz="2800" smtClean="0"/>
          </a:p>
        </p:txBody>
      </p:sp>
      <p:sp>
        <p:nvSpPr>
          <p:cNvPr id="15364" name="Rectangle 12"/>
          <p:cNvSpPr>
            <a:spLocks noGrp="1" noChangeArrowheads="1"/>
          </p:cNvSpPr>
          <p:nvPr>
            <p:ph type="body" idx="1"/>
          </p:nvPr>
        </p:nvSpPr>
        <p:spPr/>
        <p:txBody>
          <a:bodyPr/>
          <a:lstStyle/>
          <a:p>
            <a:pPr eaLnBrk="1" hangingPunct="1"/>
            <a:r>
              <a:rPr lang="en-US" sz="2000" smtClean="0"/>
              <a:t>Skills to configure, operate, and troubleshoot a small </a:t>
            </a:r>
            <a:br>
              <a:rPr lang="en-US" sz="2000" smtClean="0"/>
            </a:br>
            <a:r>
              <a:rPr lang="en-US" sz="2000" smtClean="0"/>
              <a:t>routed-and-switched network</a:t>
            </a:r>
          </a:p>
          <a:p>
            <a:pPr eaLnBrk="1" hangingPunct="1"/>
            <a:r>
              <a:rPr lang="en-US" sz="2000" smtClean="0"/>
              <a:t>Connection to other networks (LANs and WANs) </a:t>
            </a:r>
          </a:p>
          <a:p>
            <a:pPr eaLnBrk="1" hangingPunct="1"/>
            <a:r>
              <a:rPr lang="en-US" sz="2000" smtClean="0"/>
              <a:t>Basic optimization of a LAN</a:t>
            </a:r>
          </a:p>
          <a:p>
            <a:pPr eaLnBrk="1" hangingPunct="1"/>
            <a:r>
              <a:rPr lang="en-US" sz="2000" smtClean="0"/>
              <a:t>Identification and mitigation</a:t>
            </a:r>
            <a:br>
              <a:rPr lang="en-US" sz="2000" smtClean="0"/>
            </a:br>
            <a:r>
              <a:rPr lang="en-US" sz="2000" smtClean="0"/>
              <a:t>of basic security threats</a:t>
            </a:r>
          </a:p>
          <a:p>
            <a:pPr eaLnBrk="1" hangingPunct="1"/>
            <a:r>
              <a:rPr lang="en-US" sz="2000" smtClean="0"/>
              <a:t>Basics of wireless LANs</a:t>
            </a:r>
          </a:p>
        </p:txBody>
      </p:sp>
      <p:grpSp>
        <p:nvGrpSpPr>
          <p:cNvPr id="15365" name="Group 29"/>
          <p:cNvGrpSpPr>
            <a:grpSpLocks/>
          </p:cNvGrpSpPr>
          <p:nvPr/>
        </p:nvGrpSpPr>
        <p:grpSpPr bwMode="auto">
          <a:xfrm>
            <a:off x="5580063" y="3336925"/>
            <a:ext cx="3198812" cy="2968625"/>
            <a:chOff x="3515" y="2102"/>
            <a:chExt cx="2015" cy="1870"/>
          </a:xfrm>
        </p:grpSpPr>
        <p:sp>
          <p:nvSpPr>
            <p:cNvPr id="1046531" name="Rectangle 3"/>
            <p:cNvSpPr>
              <a:spLocks noChangeArrowheads="1"/>
            </p:cNvSpPr>
            <p:nvPr/>
          </p:nvSpPr>
          <p:spPr bwMode="auto">
            <a:xfrm>
              <a:off x="3515" y="2102"/>
              <a:ext cx="2015" cy="187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2700000" scaled="1"/>
            </a:gradFill>
            <a:ln w="28575" algn="ctr">
              <a:solidFill>
                <a:schemeClr val="tx2"/>
              </a:solidFill>
              <a:miter lim="800000"/>
              <a:headEnd/>
              <a:tailEnd/>
            </a:ln>
            <a:effectLst/>
          </p:spPr>
          <p:txBody>
            <a:bodyPr lIns="82124" tIns="41061" rIns="82124" bIns="41061" anchor="ctr">
              <a:spAutoFit/>
            </a:bodyPr>
            <a:lstStyle/>
            <a:p>
              <a:endParaRPr lang="en-US"/>
            </a:p>
          </p:txBody>
        </p:sp>
        <p:pic>
          <p:nvPicPr>
            <p:cNvPr id="15367" name="Picture 23" descr="5-level_no-labels"/>
            <p:cNvPicPr>
              <a:picLocks noChangeAspect="1" noChangeArrowheads="1"/>
            </p:cNvPicPr>
            <p:nvPr/>
          </p:nvPicPr>
          <p:blipFill>
            <a:blip r:embed="rId3"/>
            <a:srcRect/>
            <a:stretch>
              <a:fillRect/>
            </a:stretch>
          </p:blipFill>
          <p:spPr bwMode="auto">
            <a:xfrm>
              <a:off x="3537" y="2175"/>
              <a:ext cx="1971" cy="1724"/>
            </a:xfrm>
            <a:prstGeom prst="rect">
              <a:avLst/>
            </a:prstGeom>
            <a:noFill/>
            <a:ln w="9525">
              <a:noFill/>
              <a:miter lim="800000"/>
              <a:headEnd/>
              <a:tailEnd/>
            </a:ln>
          </p:spPr>
        </p:pic>
        <p:sp>
          <p:nvSpPr>
            <p:cNvPr id="15368" name="Text Box 24"/>
            <p:cNvSpPr txBox="1">
              <a:spLocks noChangeArrowheads="1"/>
            </p:cNvSpPr>
            <p:nvPr/>
          </p:nvSpPr>
          <p:spPr bwMode="auto">
            <a:xfrm>
              <a:off x="4374" y="3097"/>
              <a:ext cx="376" cy="238"/>
            </a:xfrm>
            <a:prstGeom prst="rect">
              <a:avLst/>
            </a:prstGeom>
            <a:noFill/>
            <a:ln w="9525" algn="ctr">
              <a:noFill/>
              <a:miter lim="800000"/>
              <a:headEnd/>
              <a:tailEnd/>
            </a:ln>
          </p:spPr>
          <p:txBody>
            <a:bodyPr lIns="0" tIns="0" rIns="0" bIns="0" anchor="ctr">
              <a:spAutoFit/>
            </a:bodyPr>
            <a:lstStyle/>
            <a:p>
              <a:pPr defTabSz="814388">
                <a:lnSpc>
                  <a:spcPct val="95000"/>
                </a:lnSpc>
              </a:pPr>
              <a:r>
                <a:rPr lang="en-US" sz="1300" b="1"/>
                <a:t>CCNA</a:t>
              </a:r>
            </a:p>
            <a:p>
              <a:pPr defTabSz="814388">
                <a:lnSpc>
                  <a:spcPct val="95000"/>
                </a:lnSpc>
              </a:pPr>
              <a:endParaRPr lang="en-US" sz="1300" b="1">
                <a:solidFill>
                  <a:schemeClr val="folHlink"/>
                </a:solidFill>
              </a:endParaRPr>
            </a:p>
          </p:txBody>
        </p:sp>
        <p:sp>
          <p:nvSpPr>
            <p:cNvPr id="15369" name="Text Box 25"/>
            <p:cNvSpPr txBox="1">
              <a:spLocks noChangeArrowheads="1"/>
            </p:cNvSpPr>
            <p:nvPr/>
          </p:nvSpPr>
          <p:spPr bwMode="auto">
            <a:xfrm>
              <a:off x="4409" y="2844"/>
              <a:ext cx="306"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CCNP</a:t>
              </a:r>
            </a:p>
          </p:txBody>
        </p:sp>
        <p:sp>
          <p:nvSpPr>
            <p:cNvPr id="15370" name="Text Box 26"/>
            <p:cNvSpPr txBox="1">
              <a:spLocks noChangeArrowheads="1"/>
            </p:cNvSpPr>
            <p:nvPr/>
          </p:nvSpPr>
          <p:spPr bwMode="auto">
            <a:xfrm>
              <a:off x="4420" y="2574"/>
              <a:ext cx="28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CCIE</a:t>
              </a:r>
            </a:p>
          </p:txBody>
        </p:sp>
        <p:sp>
          <p:nvSpPr>
            <p:cNvPr id="15371" name="Text Box 27"/>
            <p:cNvSpPr txBox="1">
              <a:spLocks noChangeArrowheads="1"/>
            </p:cNvSpPr>
            <p:nvPr/>
          </p:nvSpPr>
          <p:spPr bwMode="auto">
            <a:xfrm>
              <a:off x="4380" y="3586"/>
              <a:ext cx="36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solidFill>
                    <a:schemeClr val="folHlink"/>
                  </a:solidFill>
                </a:rPr>
                <a:t>CCENT</a:t>
              </a:r>
            </a:p>
          </p:txBody>
        </p:sp>
        <p:sp>
          <p:nvSpPr>
            <p:cNvPr id="15372" name="Text Box 28"/>
            <p:cNvSpPr txBox="1">
              <a:spLocks noChangeArrowheads="1"/>
            </p:cNvSpPr>
            <p:nvPr/>
          </p:nvSpPr>
          <p:spPr bwMode="auto">
            <a:xfrm>
              <a:off x="4332" y="2321"/>
              <a:ext cx="460"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Architect</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4"/>
          <p:cNvSpPr>
            <a:spLocks noGrp="1" noChangeArrowheads="1"/>
          </p:cNvSpPr>
          <p:nvPr>
            <p:ph type="body" idx="1"/>
          </p:nvPr>
        </p:nvSpPr>
        <p:spPr/>
        <p:txBody>
          <a:bodyPr/>
          <a:lstStyle/>
          <a:p>
            <a:pPr eaLnBrk="1" hangingPunct="1">
              <a:spcBef>
                <a:spcPct val="35000"/>
              </a:spcBef>
            </a:pPr>
            <a:r>
              <a:rPr lang="en-US" sz="2000" smtClean="0"/>
              <a:t>Skills to install, operate, and troubleshoot small and medium-sized business (SMB) and enterprise branch networks</a:t>
            </a:r>
          </a:p>
          <a:p>
            <a:pPr eaLnBrk="1" hangingPunct="1">
              <a:spcBef>
                <a:spcPct val="35000"/>
              </a:spcBef>
            </a:pPr>
            <a:r>
              <a:rPr lang="en-US" sz="2000" smtClean="0"/>
              <a:t>Identification and mitigation of common security threats</a:t>
            </a:r>
          </a:p>
          <a:p>
            <a:pPr eaLnBrk="1" hangingPunct="1">
              <a:spcBef>
                <a:spcPct val="35000"/>
              </a:spcBef>
            </a:pPr>
            <a:r>
              <a:rPr lang="en-US" sz="2000" smtClean="0"/>
              <a:t>Configuration of wireless LANs and </a:t>
            </a:r>
            <a:br>
              <a:rPr lang="en-US" sz="2000" smtClean="0"/>
            </a:br>
            <a:r>
              <a:rPr lang="en-US" sz="2000" smtClean="0"/>
              <a:t>implications for network</a:t>
            </a:r>
          </a:p>
          <a:p>
            <a:pPr eaLnBrk="1" hangingPunct="1">
              <a:spcBef>
                <a:spcPct val="35000"/>
              </a:spcBef>
            </a:pPr>
            <a:r>
              <a:rPr lang="en-US" sz="2000" smtClean="0"/>
              <a:t>Day Two troubleshooting</a:t>
            </a:r>
          </a:p>
          <a:p>
            <a:pPr eaLnBrk="1" hangingPunct="1">
              <a:spcBef>
                <a:spcPct val="35000"/>
              </a:spcBef>
            </a:pPr>
            <a:r>
              <a:rPr lang="en-US" sz="2000" smtClean="0"/>
              <a:t>More hands-on exercises— 30-50% </a:t>
            </a:r>
            <a:br>
              <a:rPr lang="en-US" sz="2000" smtClean="0"/>
            </a:br>
            <a:r>
              <a:rPr lang="en-US" sz="2000" smtClean="0"/>
              <a:t>of each course</a:t>
            </a:r>
          </a:p>
        </p:txBody>
      </p:sp>
      <p:grpSp>
        <p:nvGrpSpPr>
          <p:cNvPr id="16387" name="Group 40"/>
          <p:cNvGrpSpPr>
            <a:grpSpLocks/>
          </p:cNvGrpSpPr>
          <p:nvPr/>
        </p:nvGrpSpPr>
        <p:grpSpPr bwMode="auto">
          <a:xfrm>
            <a:off x="0" y="5457825"/>
            <a:ext cx="9144000" cy="1200150"/>
            <a:chOff x="0" y="3438"/>
            <a:chExt cx="5760" cy="756"/>
          </a:xfrm>
        </p:grpSpPr>
        <p:sp>
          <p:nvSpPr>
            <p:cNvPr id="16397" name="Rectangle 41"/>
            <p:cNvSpPr>
              <a:spLocks noChangeArrowheads="1"/>
            </p:cNvSpPr>
            <p:nvPr/>
          </p:nvSpPr>
          <p:spPr bwMode="auto">
            <a:xfrm>
              <a:off x="0" y="3438"/>
              <a:ext cx="5760" cy="756"/>
            </a:xfrm>
            <a:prstGeom prst="rect">
              <a:avLst/>
            </a:prstGeom>
            <a:gradFill rotWithShape="1">
              <a:gsLst>
                <a:gs pos="0">
                  <a:srgbClr val="0183B7">
                    <a:alpha val="70000"/>
                  </a:srgbClr>
                </a:gs>
                <a:gs pos="100000">
                  <a:srgbClr val="003D55">
                    <a:alpha val="0"/>
                  </a:srgbClr>
                </a:gs>
              </a:gsLst>
              <a:lin ang="5400000" scaled="1"/>
            </a:gradFill>
            <a:ln w="9525" algn="ctr">
              <a:noFill/>
              <a:miter lim="800000"/>
              <a:headEnd/>
              <a:tailEnd/>
            </a:ln>
          </p:spPr>
          <p:txBody>
            <a:bodyPr wrap="none" lIns="82124" tIns="41061" rIns="82124" bIns="41061" anchor="ctr"/>
            <a:lstStyle/>
            <a:p>
              <a:endParaRPr lang="en-US"/>
            </a:p>
          </p:txBody>
        </p:sp>
        <p:sp>
          <p:nvSpPr>
            <p:cNvPr id="16398" name="Text Box 42"/>
            <p:cNvSpPr txBox="1">
              <a:spLocks noChangeArrowheads="1"/>
            </p:cNvSpPr>
            <p:nvPr/>
          </p:nvSpPr>
          <p:spPr bwMode="auto">
            <a:xfrm>
              <a:off x="634" y="3695"/>
              <a:ext cx="2374" cy="173"/>
            </a:xfrm>
            <a:prstGeom prst="rect">
              <a:avLst/>
            </a:prstGeom>
            <a:noFill/>
            <a:ln w="9525" algn="ctr">
              <a:noFill/>
              <a:miter lim="800000"/>
              <a:headEnd/>
              <a:tailEnd/>
            </a:ln>
          </p:spPr>
          <p:txBody>
            <a:bodyPr wrap="none" lIns="0" tIns="0" rIns="0" bIns="0">
              <a:spAutoFit/>
            </a:bodyPr>
            <a:lstStyle/>
            <a:p>
              <a:pPr defTabSz="814388"/>
              <a:r>
                <a:rPr lang="en-US" sz="2000" u="sng">
                  <a:solidFill>
                    <a:schemeClr val="hlink"/>
                  </a:solidFill>
                </a:rPr>
                <a:t>www.cisco.com/go/learnnetspace</a:t>
              </a:r>
            </a:p>
          </p:txBody>
        </p:sp>
      </p:grpSp>
      <p:sp>
        <p:nvSpPr>
          <p:cNvPr id="16388" name="Rectangle 43"/>
          <p:cNvSpPr>
            <a:spLocks noGrp="1" noChangeArrowheads="1"/>
          </p:cNvSpPr>
          <p:nvPr>
            <p:ph type="title"/>
          </p:nvPr>
        </p:nvSpPr>
        <p:spPr/>
        <p:txBody>
          <a:bodyPr/>
          <a:lstStyle/>
          <a:p>
            <a:pPr eaLnBrk="1" hangingPunct="1"/>
            <a:r>
              <a:rPr lang="en-GB" sz="2800" smtClean="0"/>
              <a:t>Cisco Certified Netw</a:t>
            </a:r>
            <a:r>
              <a:rPr lang="en-US" sz="2800" smtClean="0"/>
              <a:t>ork Associate (CCNA)</a:t>
            </a:r>
            <a:br>
              <a:rPr lang="en-US" sz="2800" smtClean="0"/>
            </a:br>
            <a:endParaRPr lang="en-US" sz="2800" smtClean="0"/>
          </a:p>
        </p:txBody>
      </p:sp>
      <p:grpSp>
        <p:nvGrpSpPr>
          <p:cNvPr id="16389" name="Group 47"/>
          <p:cNvGrpSpPr>
            <a:grpSpLocks/>
          </p:cNvGrpSpPr>
          <p:nvPr/>
        </p:nvGrpSpPr>
        <p:grpSpPr bwMode="auto">
          <a:xfrm>
            <a:off x="5580063" y="3336925"/>
            <a:ext cx="3198812" cy="2968625"/>
            <a:chOff x="3515" y="2102"/>
            <a:chExt cx="2015" cy="1870"/>
          </a:xfrm>
        </p:grpSpPr>
        <p:sp>
          <p:nvSpPr>
            <p:cNvPr id="1048624" name="Rectangle 48"/>
            <p:cNvSpPr>
              <a:spLocks noChangeArrowheads="1"/>
            </p:cNvSpPr>
            <p:nvPr/>
          </p:nvSpPr>
          <p:spPr bwMode="auto">
            <a:xfrm>
              <a:off x="3515" y="2102"/>
              <a:ext cx="2015" cy="187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2700000" scaled="1"/>
            </a:gradFill>
            <a:ln w="28575" algn="ctr">
              <a:solidFill>
                <a:schemeClr val="tx2"/>
              </a:solidFill>
              <a:miter lim="800000"/>
              <a:headEnd/>
              <a:tailEnd/>
            </a:ln>
            <a:effectLst/>
          </p:spPr>
          <p:txBody>
            <a:bodyPr lIns="82124" tIns="41061" rIns="82124" bIns="41061" anchor="ctr">
              <a:spAutoFit/>
            </a:bodyPr>
            <a:lstStyle/>
            <a:p>
              <a:endParaRPr lang="en-US"/>
            </a:p>
          </p:txBody>
        </p:sp>
        <p:pic>
          <p:nvPicPr>
            <p:cNvPr id="16391" name="Picture 49" descr="5-level_no-labels"/>
            <p:cNvPicPr>
              <a:picLocks noChangeAspect="1" noChangeArrowheads="1"/>
            </p:cNvPicPr>
            <p:nvPr/>
          </p:nvPicPr>
          <p:blipFill>
            <a:blip r:embed="rId3"/>
            <a:srcRect/>
            <a:stretch>
              <a:fillRect/>
            </a:stretch>
          </p:blipFill>
          <p:spPr bwMode="auto">
            <a:xfrm>
              <a:off x="3537" y="2175"/>
              <a:ext cx="1971" cy="1724"/>
            </a:xfrm>
            <a:prstGeom prst="rect">
              <a:avLst/>
            </a:prstGeom>
            <a:noFill/>
            <a:ln w="9525">
              <a:noFill/>
              <a:miter lim="800000"/>
              <a:headEnd/>
              <a:tailEnd/>
            </a:ln>
          </p:spPr>
        </p:pic>
        <p:sp>
          <p:nvSpPr>
            <p:cNvPr id="16392" name="Text Box 50"/>
            <p:cNvSpPr txBox="1">
              <a:spLocks noChangeArrowheads="1"/>
            </p:cNvSpPr>
            <p:nvPr/>
          </p:nvSpPr>
          <p:spPr bwMode="auto">
            <a:xfrm>
              <a:off x="4374" y="3156"/>
              <a:ext cx="376" cy="119"/>
            </a:xfrm>
            <a:prstGeom prst="rect">
              <a:avLst/>
            </a:prstGeom>
            <a:noFill/>
            <a:ln w="9525" algn="ctr">
              <a:noFill/>
              <a:miter lim="800000"/>
              <a:headEnd/>
              <a:tailEnd/>
            </a:ln>
          </p:spPr>
          <p:txBody>
            <a:bodyPr lIns="0" tIns="0" rIns="0" bIns="0" anchor="ctr">
              <a:spAutoFit/>
            </a:bodyPr>
            <a:lstStyle/>
            <a:p>
              <a:pPr defTabSz="814388">
                <a:lnSpc>
                  <a:spcPct val="95000"/>
                </a:lnSpc>
              </a:pPr>
              <a:r>
                <a:rPr lang="en-US" sz="1300" b="1">
                  <a:solidFill>
                    <a:schemeClr val="folHlink"/>
                  </a:solidFill>
                </a:rPr>
                <a:t>CCNA</a:t>
              </a:r>
            </a:p>
          </p:txBody>
        </p:sp>
        <p:sp>
          <p:nvSpPr>
            <p:cNvPr id="16393" name="Text Box 51"/>
            <p:cNvSpPr txBox="1">
              <a:spLocks noChangeArrowheads="1"/>
            </p:cNvSpPr>
            <p:nvPr/>
          </p:nvSpPr>
          <p:spPr bwMode="auto">
            <a:xfrm>
              <a:off x="4409" y="2844"/>
              <a:ext cx="306"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CCNP</a:t>
              </a:r>
            </a:p>
          </p:txBody>
        </p:sp>
        <p:sp>
          <p:nvSpPr>
            <p:cNvPr id="16394" name="Text Box 52"/>
            <p:cNvSpPr txBox="1">
              <a:spLocks noChangeArrowheads="1"/>
            </p:cNvSpPr>
            <p:nvPr/>
          </p:nvSpPr>
          <p:spPr bwMode="auto">
            <a:xfrm>
              <a:off x="4420" y="2574"/>
              <a:ext cx="28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CCIE</a:t>
              </a:r>
            </a:p>
          </p:txBody>
        </p:sp>
        <p:sp>
          <p:nvSpPr>
            <p:cNvPr id="16395" name="Text Box 53"/>
            <p:cNvSpPr txBox="1">
              <a:spLocks noChangeArrowheads="1"/>
            </p:cNvSpPr>
            <p:nvPr/>
          </p:nvSpPr>
          <p:spPr bwMode="auto">
            <a:xfrm>
              <a:off x="4380" y="3586"/>
              <a:ext cx="36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CCENT</a:t>
              </a:r>
            </a:p>
          </p:txBody>
        </p:sp>
        <p:sp>
          <p:nvSpPr>
            <p:cNvPr id="16396" name="Text Box 54"/>
            <p:cNvSpPr txBox="1">
              <a:spLocks noChangeArrowheads="1"/>
            </p:cNvSpPr>
            <p:nvPr/>
          </p:nvSpPr>
          <p:spPr bwMode="auto">
            <a:xfrm>
              <a:off x="4332" y="2321"/>
              <a:ext cx="460"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Architect</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3"/>
          <p:cNvSpPr>
            <a:spLocks noGrp="1" noChangeArrowheads="1"/>
          </p:cNvSpPr>
          <p:nvPr>
            <p:ph type="body" idx="1"/>
          </p:nvPr>
        </p:nvSpPr>
        <p:spPr/>
        <p:txBody>
          <a:bodyPr/>
          <a:lstStyle/>
          <a:p>
            <a:pPr eaLnBrk="1" hangingPunct="1">
              <a:spcBef>
                <a:spcPct val="35000"/>
              </a:spcBef>
            </a:pPr>
            <a:r>
              <a:rPr lang="en-US" sz="1800" smtClean="0"/>
              <a:t>Verifies an individual’s skills in the following roles:</a:t>
            </a:r>
          </a:p>
          <a:p>
            <a:pPr marL="628650" lvl="1" indent="-171450" eaLnBrk="1" hangingPunct="1"/>
            <a:r>
              <a:rPr lang="en-US" sz="1800" smtClean="0"/>
              <a:t>Network security support engineers</a:t>
            </a:r>
          </a:p>
          <a:p>
            <a:pPr marL="628650" lvl="1" indent="-171450" eaLnBrk="1" hangingPunct="1"/>
            <a:r>
              <a:rPr lang="en-US" sz="1800" smtClean="0"/>
              <a:t>Security administrators</a:t>
            </a:r>
          </a:p>
          <a:p>
            <a:pPr marL="628650" lvl="1" indent="-171450" eaLnBrk="1" hangingPunct="1"/>
            <a:r>
              <a:rPr lang="en-US" sz="1800" smtClean="0"/>
              <a:t>Network security specialists</a:t>
            </a:r>
          </a:p>
          <a:p>
            <a:pPr eaLnBrk="1" hangingPunct="1">
              <a:spcBef>
                <a:spcPct val="35000"/>
              </a:spcBef>
            </a:pPr>
            <a:r>
              <a:rPr lang="en-US" sz="1800" smtClean="0"/>
              <a:t>Enables installation, monitoring, and </a:t>
            </a:r>
            <a:br>
              <a:rPr lang="en-US" sz="1800" smtClean="0"/>
            </a:br>
            <a:r>
              <a:rPr lang="en-US" sz="1800" smtClean="0"/>
              <a:t>troubleshooting of Cisco security </a:t>
            </a:r>
            <a:br>
              <a:rPr lang="en-US" sz="1800" smtClean="0"/>
            </a:br>
            <a:r>
              <a:rPr lang="en-US" sz="1800" smtClean="0"/>
              <a:t>technologies for small branch offices</a:t>
            </a:r>
          </a:p>
          <a:p>
            <a:pPr eaLnBrk="1" hangingPunct="1">
              <a:spcBef>
                <a:spcPct val="35000"/>
              </a:spcBef>
            </a:pPr>
            <a:r>
              <a:rPr lang="en-US" sz="1800" smtClean="0"/>
              <a:t>Confirms ability to implement security </a:t>
            </a:r>
            <a:br>
              <a:rPr lang="en-US" sz="1800" smtClean="0"/>
            </a:br>
            <a:r>
              <a:rPr lang="en-US" sz="1800" smtClean="0"/>
              <a:t>policies and mitigate risk in networks</a:t>
            </a:r>
          </a:p>
          <a:p>
            <a:pPr eaLnBrk="1" hangingPunct="1">
              <a:spcBef>
                <a:spcPct val="35000"/>
              </a:spcBef>
            </a:pPr>
            <a:r>
              <a:rPr lang="en-US" sz="1800" smtClean="0"/>
              <a:t>Prerequisite for CCSP certification</a:t>
            </a:r>
          </a:p>
        </p:txBody>
      </p:sp>
      <p:grpSp>
        <p:nvGrpSpPr>
          <p:cNvPr id="17411" name="Group 11"/>
          <p:cNvGrpSpPr>
            <a:grpSpLocks/>
          </p:cNvGrpSpPr>
          <p:nvPr/>
        </p:nvGrpSpPr>
        <p:grpSpPr bwMode="auto">
          <a:xfrm>
            <a:off x="0" y="5457825"/>
            <a:ext cx="9144000" cy="1200150"/>
            <a:chOff x="0" y="3438"/>
            <a:chExt cx="5760" cy="756"/>
          </a:xfrm>
        </p:grpSpPr>
        <p:sp>
          <p:nvSpPr>
            <p:cNvPr id="17421" name="Rectangle 12"/>
            <p:cNvSpPr>
              <a:spLocks noChangeArrowheads="1"/>
            </p:cNvSpPr>
            <p:nvPr/>
          </p:nvSpPr>
          <p:spPr bwMode="auto">
            <a:xfrm>
              <a:off x="0" y="3438"/>
              <a:ext cx="5760" cy="756"/>
            </a:xfrm>
            <a:prstGeom prst="rect">
              <a:avLst/>
            </a:prstGeom>
            <a:gradFill rotWithShape="1">
              <a:gsLst>
                <a:gs pos="0">
                  <a:srgbClr val="0183B7">
                    <a:alpha val="70000"/>
                  </a:srgbClr>
                </a:gs>
                <a:gs pos="100000">
                  <a:srgbClr val="003D55">
                    <a:alpha val="0"/>
                  </a:srgbClr>
                </a:gs>
              </a:gsLst>
              <a:lin ang="5400000" scaled="1"/>
            </a:gradFill>
            <a:ln w="9525" algn="ctr">
              <a:noFill/>
              <a:miter lim="800000"/>
              <a:headEnd/>
              <a:tailEnd/>
            </a:ln>
          </p:spPr>
          <p:txBody>
            <a:bodyPr wrap="none" lIns="82124" tIns="41061" rIns="82124" bIns="41061" anchor="ctr"/>
            <a:lstStyle/>
            <a:p>
              <a:endParaRPr lang="en-US"/>
            </a:p>
          </p:txBody>
        </p:sp>
        <p:sp>
          <p:nvSpPr>
            <p:cNvPr id="17422" name="Text Box 13"/>
            <p:cNvSpPr txBox="1">
              <a:spLocks noChangeArrowheads="1"/>
            </p:cNvSpPr>
            <p:nvPr/>
          </p:nvSpPr>
          <p:spPr bwMode="auto">
            <a:xfrm>
              <a:off x="634" y="3695"/>
              <a:ext cx="2374" cy="173"/>
            </a:xfrm>
            <a:prstGeom prst="rect">
              <a:avLst/>
            </a:prstGeom>
            <a:noFill/>
            <a:ln w="9525" algn="ctr">
              <a:noFill/>
              <a:miter lim="800000"/>
              <a:headEnd/>
              <a:tailEnd/>
            </a:ln>
          </p:spPr>
          <p:txBody>
            <a:bodyPr wrap="none" lIns="0" tIns="0" rIns="0" bIns="0">
              <a:spAutoFit/>
            </a:bodyPr>
            <a:lstStyle/>
            <a:p>
              <a:pPr defTabSz="814388"/>
              <a:r>
                <a:rPr lang="en-US" sz="2000" u="sng">
                  <a:solidFill>
                    <a:schemeClr val="hlink"/>
                  </a:solidFill>
                </a:rPr>
                <a:t>www.cisco.com/go/learnnetspace</a:t>
              </a:r>
            </a:p>
          </p:txBody>
        </p:sp>
      </p:grpSp>
      <p:sp>
        <p:nvSpPr>
          <p:cNvPr id="17412" name="Rectangle 20"/>
          <p:cNvSpPr>
            <a:spLocks noGrp="1" noChangeArrowheads="1"/>
          </p:cNvSpPr>
          <p:nvPr>
            <p:ph type="title"/>
          </p:nvPr>
        </p:nvSpPr>
        <p:spPr/>
        <p:txBody>
          <a:bodyPr/>
          <a:lstStyle/>
          <a:p>
            <a:pPr eaLnBrk="1" hangingPunct="1"/>
            <a:r>
              <a:rPr lang="en-GB" sz="2800" smtClean="0"/>
              <a:t>Cisco Certified Network Associate Security (CCNA Security)</a:t>
            </a:r>
            <a:endParaRPr lang="en-US" sz="2800" smtClean="0"/>
          </a:p>
        </p:txBody>
      </p:sp>
      <p:grpSp>
        <p:nvGrpSpPr>
          <p:cNvPr id="17413" name="Group 25"/>
          <p:cNvGrpSpPr>
            <a:grpSpLocks/>
          </p:cNvGrpSpPr>
          <p:nvPr/>
        </p:nvGrpSpPr>
        <p:grpSpPr bwMode="auto">
          <a:xfrm>
            <a:off x="5575300" y="3335338"/>
            <a:ext cx="3198813" cy="2968625"/>
            <a:chOff x="3515" y="2102"/>
            <a:chExt cx="2015" cy="1870"/>
          </a:xfrm>
        </p:grpSpPr>
        <p:sp>
          <p:nvSpPr>
            <p:cNvPr id="1050650" name="Rectangle 26"/>
            <p:cNvSpPr>
              <a:spLocks noChangeArrowheads="1"/>
            </p:cNvSpPr>
            <p:nvPr/>
          </p:nvSpPr>
          <p:spPr bwMode="auto">
            <a:xfrm>
              <a:off x="3515" y="2102"/>
              <a:ext cx="2015" cy="187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2700000" scaled="1"/>
            </a:gradFill>
            <a:ln w="28575" algn="ctr">
              <a:solidFill>
                <a:schemeClr val="tx2"/>
              </a:solidFill>
              <a:miter lim="800000"/>
              <a:headEnd/>
              <a:tailEnd/>
            </a:ln>
            <a:effectLst/>
          </p:spPr>
          <p:txBody>
            <a:bodyPr lIns="82124" tIns="41061" rIns="82124" bIns="41061" anchor="ctr">
              <a:spAutoFit/>
            </a:bodyPr>
            <a:lstStyle/>
            <a:p>
              <a:endParaRPr lang="en-US"/>
            </a:p>
          </p:txBody>
        </p:sp>
        <p:pic>
          <p:nvPicPr>
            <p:cNvPr id="17415" name="Picture 27" descr="5-level_no-labels"/>
            <p:cNvPicPr>
              <a:picLocks noChangeAspect="1" noChangeArrowheads="1"/>
            </p:cNvPicPr>
            <p:nvPr/>
          </p:nvPicPr>
          <p:blipFill>
            <a:blip r:embed="rId3"/>
            <a:srcRect/>
            <a:stretch>
              <a:fillRect/>
            </a:stretch>
          </p:blipFill>
          <p:spPr bwMode="auto">
            <a:xfrm>
              <a:off x="3537" y="2175"/>
              <a:ext cx="1971" cy="1724"/>
            </a:xfrm>
            <a:prstGeom prst="rect">
              <a:avLst/>
            </a:prstGeom>
            <a:noFill/>
            <a:ln w="9525">
              <a:noFill/>
              <a:miter lim="800000"/>
              <a:headEnd/>
              <a:tailEnd/>
            </a:ln>
          </p:spPr>
        </p:pic>
        <p:sp>
          <p:nvSpPr>
            <p:cNvPr id="17416" name="Text Box 28"/>
            <p:cNvSpPr txBox="1">
              <a:spLocks noChangeArrowheads="1"/>
            </p:cNvSpPr>
            <p:nvPr/>
          </p:nvSpPr>
          <p:spPr bwMode="auto">
            <a:xfrm>
              <a:off x="4357" y="3097"/>
              <a:ext cx="411" cy="238"/>
            </a:xfrm>
            <a:prstGeom prst="rect">
              <a:avLst/>
            </a:prstGeom>
            <a:noFill/>
            <a:ln w="9525" algn="ctr">
              <a:noFill/>
              <a:miter lim="800000"/>
              <a:headEnd/>
              <a:tailEnd/>
            </a:ln>
          </p:spPr>
          <p:txBody>
            <a:bodyPr wrap="none" lIns="0" tIns="0" rIns="0" bIns="0" anchor="ctr">
              <a:spAutoFit/>
            </a:bodyPr>
            <a:lstStyle/>
            <a:p>
              <a:pPr defTabSz="814388">
                <a:lnSpc>
                  <a:spcPct val="95000"/>
                </a:lnSpc>
              </a:pPr>
              <a:r>
                <a:rPr lang="en-US" sz="1300" b="1">
                  <a:solidFill>
                    <a:schemeClr val="folHlink"/>
                  </a:solidFill>
                </a:rPr>
                <a:t>CCNA</a:t>
              </a:r>
            </a:p>
            <a:p>
              <a:pPr defTabSz="814388">
                <a:lnSpc>
                  <a:spcPct val="95000"/>
                </a:lnSpc>
              </a:pPr>
              <a:r>
                <a:rPr lang="en-US" sz="1300" b="1">
                  <a:solidFill>
                    <a:schemeClr val="folHlink"/>
                  </a:solidFill>
                </a:rPr>
                <a:t>Security</a:t>
              </a:r>
            </a:p>
          </p:txBody>
        </p:sp>
        <p:sp>
          <p:nvSpPr>
            <p:cNvPr id="17417" name="Text Box 29"/>
            <p:cNvSpPr txBox="1">
              <a:spLocks noChangeArrowheads="1"/>
            </p:cNvSpPr>
            <p:nvPr/>
          </p:nvSpPr>
          <p:spPr bwMode="auto">
            <a:xfrm>
              <a:off x="4409" y="2844"/>
              <a:ext cx="306"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CCNP</a:t>
              </a:r>
            </a:p>
          </p:txBody>
        </p:sp>
        <p:sp>
          <p:nvSpPr>
            <p:cNvPr id="17418" name="Text Box 30"/>
            <p:cNvSpPr txBox="1">
              <a:spLocks noChangeArrowheads="1"/>
            </p:cNvSpPr>
            <p:nvPr/>
          </p:nvSpPr>
          <p:spPr bwMode="auto">
            <a:xfrm>
              <a:off x="4420" y="2574"/>
              <a:ext cx="28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CCIE</a:t>
              </a:r>
            </a:p>
          </p:txBody>
        </p:sp>
        <p:sp>
          <p:nvSpPr>
            <p:cNvPr id="17419" name="Text Box 31"/>
            <p:cNvSpPr txBox="1">
              <a:spLocks noChangeArrowheads="1"/>
            </p:cNvSpPr>
            <p:nvPr/>
          </p:nvSpPr>
          <p:spPr bwMode="auto">
            <a:xfrm>
              <a:off x="4380" y="3586"/>
              <a:ext cx="36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CCENT</a:t>
              </a:r>
            </a:p>
          </p:txBody>
        </p:sp>
        <p:sp>
          <p:nvSpPr>
            <p:cNvPr id="17420" name="Text Box 32"/>
            <p:cNvSpPr txBox="1">
              <a:spLocks noChangeArrowheads="1"/>
            </p:cNvSpPr>
            <p:nvPr/>
          </p:nvSpPr>
          <p:spPr bwMode="auto">
            <a:xfrm>
              <a:off x="4332" y="2321"/>
              <a:ext cx="460"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Architect</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1"/>
          <p:cNvSpPr>
            <a:spLocks noGrp="1" noChangeArrowheads="1"/>
          </p:cNvSpPr>
          <p:nvPr>
            <p:ph type="body" idx="1"/>
          </p:nvPr>
        </p:nvSpPr>
        <p:spPr/>
        <p:txBody>
          <a:bodyPr/>
          <a:lstStyle/>
          <a:p>
            <a:pPr eaLnBrk="1" hangingPunct="1">
              <a:spcBef>
                <a:spcPct val="35000"/>
              </a:spcBef>
            </a:pPr>
            <a:r>
              <a:rPr lang="en-US" sz="2000" smtClean="0"/>
              <a:t>Ability to install, configure, and troubleshoot converged local- and wide-area networks with 100</a:t>
            </a:r>
            <a:r>
              <a:rPr lang="en-US" sz="2000" smtClean="0">
                <a:cs typeface="Arial" charset="0"/>
              </a:rPr>
              <a:t>–</a:t>
            </a:r>
            <a:r>
              <a:rPr lang="en-US" sz="2000" smtClean="0"/>
              <a:t>500+ nodes</a:t>
            </a:r>
          </a:p>
          <a:p>
            <a:pPr eaLnBrk="1" hangingPunct="1">
              <a:spcBef>
                <a:spcPct val="35000"/>
              </a:spcBef>
            </a:pPr>
            <a:r>
              <a:rPr lang="en-US" sz="2000" smtClean="0"/>
              <a:t>Manage core and edge as an integrated network infrastructure, ensuring quality of service</a:t>
            </a:r>
          </a:p>
          <a:p>
            <a:pPr eaLnBrk="1" hangingPunct="1">
              <a:spcBef>
                <a:spcPct val="35000"/>
              </a:spcBef>
            </a:pPr>
            <a:r>
              <a:rPr lang="en-US" sz="2000" smtClean="0"/>
              <a:t>Prerequisite: CCNA</a:t>
            </a:r>
          </a:p>
          <a:p>
            <a:pPr eaLnBrk="1" hangingPunct="1">
              <a:spcBef>
                <a:spcPct val="35000"/>
              </a:spcBef>
            </a:pPr>
            <a:r>
              <a:rPr lang="en-US" sz="2000" smtClean="0"/>
              <a:t>Four required exams</a:t>
            </a:r>
          </a:p>
        </p:txBody>
      </p:sp>
      <p:grpSp>
        <p:nvGrpSpPr>
          <p:cNvPr id="18435" name="Group 11"/>
          <p:cNvGrpSpPr>
            <a:grpSpLocks/>
          </p:cNvGrpSpPr>
          <p:nvPr/>
        </p:nvGrpSpPr>
        <p:grpSpPr bwMode="auto">
          <a:xfrm>
            <a:off x="0" y="5457825"/>
            <a:ext cx="9144000" cy="1200150"/>
            <a:chOff x="0" y="3438"/>
            <a:chExt cx="5760" cy="756"/>
          </a:xfrm>
        </p:grpSpPr>
        <p:sp>
          <p:nvSpPr>
            <p:cNvPr id="18445" name="Rectangle 12"/>
            <p:cNvSpPr>
              <a:spLocks noChangeArrowheads="1"/>
            </p:cNvSpPr>
            <p:nvPr/>
          </p:nvSpPr>
          <p:spPr bwMode="auto">
            <a:xfrm>
              <a:off x="0" y="3438"/>
              <a:ext cx="5760" cy="756"/>
            </a:xfrm>
            <a:prstGeom prst="rect">
              <a:avLst/>
            </a:prstGeom>
            <a:gradFill rotWithShape="1">
              <a:gsLst>
                <a:gs pos="0">
                  <a:srgbClr val="0183B7">
                    <a:alpha val="70000"/>
                  </a:srgbClr>
                </a:gs>
                <a:gs pos="100000">
                  <a:srgbClr val="003D55">
                    <a:alpha val="0"/>
                  </a:srgbClr>
                </a:gs>
              </a:gsLst>
              <a:lin ang="5400000" scaled="1"/>
            </a:gradFill>
            <a:ln w="9525" algn="ctr">
              <a:noFill/>
              <a:miter lim="800000"/>
              <a:headEnd/>
              <a:tailEnd/>
            </a:ln>
          </p:spPr>
          <p:txBody>
            <a:bodyPr wrap="none" lIns="82124" tIns="41061" rIns="82124" bIns="41061" anchor="ctr"/>
            <a:lstStyle/>
            <a:p>
              <a:endParaRPr lang="en-US"/>
            </a:p>
          </p:txBody>
        </p:sp>
        <p:sp>
          <p:nvSpPr>
            <p:cNvPr id="18446" name="Text Box 13"/>
            <p:cNvSpPr txBox="1">
              <a:spLocks noChangeArrowheads="1"/>
            </p:cNvSpPr>
            <p:nvPr/>
          </p:nvSpPr>
          <p:spPr bwMode="auto">
            <a:xfrm>
              <a:off x="634" y="3695"/>
              <a:ext cx="2374" cy="173"/>
            </a:xfrm>
            <a:prstGeom prst="rect">
              <a:avLst/>
            </a:prstGeom>
            <a:noFill/>
            <a:ln w="9525" algn="ctr">
              <a:noFill/>
              <a:miter lim="800000"/>
              <a:headEnd/>
              <a:tailEnd/>
            </a:ln>
          </p:spPr>
          <p:txBody>
            <a:bodyPr wrap="none" lIns="0" tIns="0" rIns="0" bIns="0">
              <a:spAutoFit/>
            </a:bodyPr>
            <a:lstStyle/>
            <a:p>
              <a:pPr defTabSz="814388"/>
              <a:r>
                <a:rPr lang="en-US" sz="2000" u="sng">
                  <a:solidFill>
                    <a:schemeClr val="hlink"/>
                  </a:solidFill>
                </a:rPr>
                <a:t>www.cisco.com/go/learnnetspace</a:t>
              </a:r>
            </a:p>
          </p:txBody>
        </p:sp>
      </p:grpSp>
      <p:sp>
        <p:nvSpPr>
          <p:cNvPr id="18436" name="Rectangle 20"/>
          <p:cNvSpPr>
            <a:spLocks noGrp="1" noChangeArrowheads="1"/>
          </p:cNvSpPr>
          <p:nvPr>
            <p:ph type="title"/>
          </p:nvPr>
        </p:nvSpPr>
        <p:spPr/>
        <p:txBody>
          <a:bodyPr/>
          <a:lstStyle/>
          <a:p>
            <a:pPr eaLnBrk="1" hangingPunct="1"/>
            <a:r>
              <a:rPr lang="en-GB" altLang="en-US" sz="2800" smtClean="0"/>
              <a:t>Cisco Certified Network Professional (CCNP)</a:t>
            </a:r>
            <a:endParaRPr lang="en-US" sz="2800" smtClean="0"/>
          </a:p>
        </p:txBody>
      </p:sp>
      <p:grpSp>
        <p:nvGrpSpPr>
          <p:cNvPr id="18437" name="Group 24"/>
          <p:cNvGrpSpPr>
            <a:grpSpLocks/>
          </p:cNvGrpSpPr>
          <p:nvPr/>
        </p:nvGrpSpPr>
        <p:grpSpPr bwMode="auto">
          <a:xfrm>
            <a:off x="5580063" y="3336925"/>
            <a:ext cx="3198812" cy="2968625"/>
            <a:chOff x="3515" y="2102"/>
            <a:chExt cx="2015" cy="1870"/>
          </a:xfrm>
        </p:grpSpPr>
        <p:sp>
          <p:nvSpPr>
            <p:cNvPr id="1056793" name="Rectangle 25"/>
            <p:cNvSpPr>
              <a:spLocks noChangeArrowheads="1"/>
            </p:cNvSpPr>
            <p:nvPr/>
          </p:nvSpPr>
          <p:spPr bwMode="auto">
            <a:xfrm>
              <a:off x="3515" y="2102"/>
              <a:ext cx="2015" cy="187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2700000" scaled="1"/>
            </a:gradFill>
            <a:ln w="28575" algn="ctr">
              <a:solidFill>
                <a:schemeClr val="tx2"/>
              </a:solidFill>
              <a:miter lim="800000"/>
              <a:headEnd/>
              <a:tailEnd/>
            </a:ln>
            <a:effectLst/>
          </p:spPr>
          <p:txBody>
            <a:bodyPr lIns="82124" tIns="41061" rIns="82124" bIns="41061" anchor="ctr">
              <a:spAutoFit/>
            </a:bodyPr>
            <a:lstStyle/>
            <a:p>
              <a:endParaRPr lang="en-US"/>
            </a:p>
          </p:txBody>
        </p:sp>
        <p:pic>
          <p:nvPicPr>
            <p:cNvPr id="18439" name="Picture 26" descr="5-level_no-labels"/>
            <p:cNvPicPr>
              <a:picLocks noChangeAspect="1" noChangeArrowheads="1"/>
            </p:cNvPicPr>
            <p:nvPr/>
          </p:nvPicPr>
          <p:blipFill>
            <a:blip r:embed="rId3"/>
            <a:srcRect/>
            <a:stretch>
              <a:fillRect/>
            </a:stretch>
          </p:blipFill>
          <p:spPr bwMode="auto">
            <a:xfrm>
              <a:off x="3537" y="2175"/>
              <a:ext cx="1971" cy="1724"/>
            </a:xfrm>
            <a:prstGeom prst="rect">
              <a:avLst/>
            </a:prstGeom>
            <a:noFill/>
            <a:ln w="9525">
              <a:noFill/>
              <a:miter lim="800000"/>
              <a:headEnd/>
              <a:tailEnd/>
            </a:ln>
          </p:spPr>
        </p:pic>
        <p:sp>
          <p:nvSpPr>
            <p:cNvPr id="18440" name="Text Box 27"/>
            <p:cNvSpPr txBox="1">
              <a:spLocks noChangeArrowheads="1"/>
            </p:cNvSpPr>
            <p:nvPr/>
          </p:nvSpPr>
          <p:spPr bwMode="auto">
            <a:xfrm>
              <a:off x="4374" y="3156"/>
              <a:ext cx="376" cy="119"/>
            </a:xfrm>
            <a:prstGeom prst="rect">
              <a:avLst/>
            </a:prstGeom>
            <a:noFill/>
            <a:ln w="9525" algn="ctr">
              <a:noFill/>
              <a:miter lim="800000"/>
              <a:headEnd/>
              <a:tailEnd/>
            </a:ln>
          </p:spPr>
          <p:txBody>
            <a:bodyPr lIns="0" tIns="0" rIns="0" bIns="0" anchor="ctr">
              <a:spAutoFit/>
            </a:bodyPr>
            <a:lstStyle/>
            <a:p>
              <a:pPr defTabSz="814388">
                <a:lnSpc>
                  <a:spcPct val="95000"/>
                </a:lnSpc>
              </a:pPr>
              <a:r>
                <a:rPr lang="en-US" sz="1300" b="1"/>
                <a:t>CCNA</a:t>
              </a:r>
            </a:p>
          </p:txBody>
        </p:sp>
        <p:sp>
          <p:nvSpPr>
            <p:cNvPr id="18441" name="Text Box 28"/>
            <p:cNvSpPr txBox="1">
              <a:spLocks noChangeArrowheads="1"/>
            </p:cNvSpPr>
            <p:nvPr/>
          </p:nvSpPr>
          <p:spPr bwMode="auto">
            <a:xfrm>
              <a:off x="4409" y="2844"/>
              <a:ext cx="306"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solidFill>
                    <a:schemeClr val="folHlink"/>
                  </a:solidFill>
                </a:rPr>
                <a:t>CCNP</a:t>
              </a:r>
            </a:p>
          </p:txBody>
        </p:sp>
        <p:sp>
          <p:nvSpPr>
            <p:cNvPr id="18442" name="Text Box 29"/>
            <p:cNvSpPr txBox="1">
              <a:spLocks noChangeArrowheads="1"/>
            </p:cNvSpPr>
            <p:nvPr/>
          </p:nvSpPr>
          <p:spPr bwMode="auto">
            <a:xfrm>
              <a:off x="4420" y="2574"/>
              <a:ext cx="28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CCIE</a:t>
              </a:r>
            </a:p>
          </p:txBody>
        </p:sp>
        <p:sp>
          <p:nvSpPr>
            <p:cNvPr id="18443" name="Text Box 30"/>
            <p:cNvSpPr txBox="1">
              <a:spLocks noChangeArrowheads="1"/>
            </p:cNvSpPr>
            <p:nvPr/>
          </p:nvSpPr>
          <p:spPr bwMode="auto">
            <a:xfrm>
              <a:off x="4380" y="3586"/>
              <a:ext cx="364"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CCENT</a:t>
              </a:r>
            </a:p>
          </p:txBody>
        </p:sp>
        <p:sp>
          <p:nvSpPr>
            <p:cNvPr id="18444" name="Text Box 31"/>
            <p:cNvSpPr txBox="1">
              <a:spLocks noChangeArrowheads="1"/>
            </p:cNvSpPr>
            <p:nvPr/>
          </p:nvSpPr>
          <p:spPr bwMode="auto">
            <a:xfrm>
              <a:off x="4332" y="2321"/>
              <a:ext cx="460" cy="106"/>
            </a:xfrm>
            <a:prstGeom prst="rect">
              <a:avLst/>
            </a:prstGeom>
            <a:noFill/>
            <a:ln w="9525" algn="ctr">
              <a:noFill/>
              <a:miter lim="800000"/>
              <a:headEnd/>
              <a:tailEnd/>
            </a:ln>
          </p:spPr>
          <p:txBody>
            <a:bodyPr lIns="0" tIns="0" rIns="0" bIns="0" anchor="ctr">
              <a:spAutoFit/>
            </a:bodyPr>
            <a:lstStyle/>
            <a:p>
              <a:pPr defTabSz="814388">
                <a:lnSpc>
                  <a:spcPct val="85000"/>
                </a:lnSpc>
              </a:pPr>
              <a:r>
                <a:rPr lang="en-US" sz="1300" b="1"/>
                <a:t>Architect</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375" y="311150"/>
            <a:ext cx="8937625" cy="527050"/>
          </a:xfrm>
        </p:spPr>
        <p:txBody>
          <a:bodyPr/>
          <a:lstStyle/>
          <a:p>
            <a:pPr eaLnBrk="1" hangingPunct="1"/>
            <a:r>
              <a:rPr lang="en-US" sz="2800" smtClean="0"/>
              <a:t>Networking Academy Curriculum &amp; Certification</a:t>
            </a:r>
          </a:p>
        </p:txBody>
      </p:sp>
      <p:sp>
        <p:nvSpPr>
          <p:cNvPr id="22543" name="Text Box 15"/>
          <p:cNvSpPr txBox="1">
            <a:spLocks noChangeArrowheads="1"/>
          </p:cNvSpPr>
          <p:nvPr/>
        </p:nvSpPr>
        <p:spPr bwMode="auto">
          <a:xfrm>
            <a:off x="2286000" y="1143000"/>
            <a:ext cx="3305175" cy="1058862"/>
          </a:xfrm>
          <a:prstGeom prst="rect">
            <a:avLst/>
          </a:prstGeom>
          <a:noFill/>
          <a:ln w="9525" algn="ctr">
            <a:noFill/>
            <a:miter lim="800000"/>
            <a:headEnd/>
            <a:tailEnd/>
          </a:ln>
        </p:spPr>
        <p:txBody>
          <a:bodyPr lIns="82124" tIns="41061" rIns="82124" bIns="41061">
            <a:spAutoFit/>
          </a:bodyPr>
          <a:lstStyle/>
          <a:p>
            <a:pPr defTabSz="814388">
              <a:spcBef>
                <a:spcPct val="25000"/>
              </a:spcBef>
            </a:pPr>
            <a:r>
              <a:rPr lang="en-US" sz="2000" b="1" i="0" dirty="0"/>
              <a:t>Discovery 1, 2, 3, 4 **</a:t>
            </a:r>
          </a:p>
          <a:p>
            <a:pPr defTabSz="814388">
              <a:spcBef>
                <a:spcPct val="25000"/>
              </a:spcBef>
            </a:pPr>
            <a:r>
              <a:rPr lang="en-US" sz="2000" b="1" i="0" dirty="0"/>
              <a:t>Or</a:t>
            </a:r>
          </a:p>
          <a:p>
            <a:pPr defTabSz="814388">
              <a:spcBef>
                <a:spcPct val="25000"/>
              </a:spcBef>
            </a:pPr>
            <a:r>
              <a:rPr lang="en-US" sz="2000" b="1" i="0" dirty="0"/>
              <a:t>Exploration 1, 2, 3, 4**</a:t>
            </a:r>
          </a:p>
        </p:txBody>
      </p:sp>
      <p:sp>
        <p:nvSpPr>
          <p:cNvPr id="22544" name="AutoShape 16"/>
          <p:cNvSpPr>
            <a:spLocks noChangeArrowheads="1"/>
          </p:cNvSpPr>
          <p:nvPr/>
        </p:nvSpPr>
        <p:spPr bwMode="auto">
          <a:xfrm>
            <a:off x="3886200" y="2286000"/>
            <a:ext cx="304800" cy="849313"/>
          </a:xfrm>
          <a:prstGeom prst="downArrow">
            <a:avLst>
              <a:gd name="adj1" fmla="val 50000"/>
              <a:gd name="adj2" fmla="val 69661"/>
            </a:avLst>
          </a:prstGeom>
          <a:solidFill>
            <a:schemeClr val="tx1"/>
          </a:solidFill>
          <a:ln w="9525" algn="ctr">
            <a:solidFill>
              <a:schemeClr val="tx2"/>
            </a:solidFill>
            <a:miter lim="800000"/>
            <a:headEnd/>
            <a:tailEnd/>
          </a:ln>
        </p:spPr>
        <p:txBody>
          <a:bodyPr lIns="82124" tIns="41061" rIns="82124" bIns="41061" anchor="ctr">
            <a:spAutoFit/>
          </a:bodyPr>
          <a:lstStyle/>
          <a:p>
            <a:endParaRPr lang="en-US"/>
          </a:p>
        </p:txBody>
      </p:sp>
      <p:sp>
        <p:nvSpPr>
          <p:cNvPr id="22545" name="Text Box 17"/>
          <p:cNvSpPr txBox="1">
            <a:spLocks noChangeArrowheads="1"/>
          </p:cNvSpPr>
          <p:nvPr/>
        </p:nvSpPr>
        <p:spPr bwMode="auto">
          <a:xfrm>
            <a:off x="3581400" y="3276600"/>
            <a:ext cx="901700" cy="357188"/>
          </a:xfrm>
          <a:prstGeom prst="rect">
            <a:avLst/>
          </a:prstGeom>
          <a:noFill/>
          <a:ln w="9525" algn="ctr">
            <a:noFill/>
            <a:miter lim="800000"/>
            <a:headEnd/>
            <a:tailEnd/>
          </a:ln>
        </p:spPr>
        <p:txBody>
          <a:bodyPr wrap="none" lIns="82124" tIns="41061" rIns="82124" bIns="41061">
            <a:spAutoFit/>
          </a:bodyPr>
          <a:lstStyle/>
          <a:p>
            <a:pPr defTabSz="814388"/>
            <a:r>
              <a:rPr lang="en-US" sz="2000" b="1" i="0"/>
              <a:t>CCNA</a:t>
            </a:r>
          </a:p>
        </p:txBody>
      </p:sp>
      <p:sp>
        <p:nvSpPr>
          <p:cNvPr id="22546" name="Text Box 18"/>
          <p:cNvSpPr txBox="1">
            <a:spLocks noChangeArrowheads="1"/>
          </p:cNvSpPr>
          <p:nvPr/>
        </p:nvSpPr>
        <p:spPr bwMode="auto">
          <a:xfrm>
            <a:off x="5268913" y="4560888"/>
            <a:ext cx="1612900" cy="411162"/>
          </a:xfrm>
          <a:prstGeom prst="rect">
            <a:avLst/>
          </a:prstGeom>
          <a:noFill/>
          <a:ln w="9525" algn="ctr">
            <a:noFill/>
            <a:miter lim="800000"/>
            <a:headEnd/>
            <a:tailEnd/>
          </a:ln>
        </p:spPr>
        <p:txBody>
          <a:bodyPr lIns="82124" tIns="41061" rIns="82124" bIns="41061">
            <a:spAutoFit/>
          </a:bodyPr>
          <a:lstStyle/>
          <a:p>
            <a:pPr defTabSz="814388">
              <a:spcBef>
                <a:spcPct val="50000"/>
              </a:spcBef>
            </a:pPr>
            <a:endParaRPr lang="en-US" i="0"/>
          </a:p>
        </p:txBody>
      </p:sp>
      <p:sp>
        <p:nvSpPr>
          <p:cNvPr id="22547" name="Text Box 19"/>
          <p:cNvSpPr txBox="1">
            <a:spLocks noChangeArrowheads="1"/>
          </p:cNvSpPr>
          <p:nvPr/>
        </p:nvSpPr>
        <p:spPr bwMode="auto">
          <a:xfrm>
            <a:off x="1905000" y="4724400"/>
            <a:ext cx="2201862" cy="868362"/>
          </a:xfrm>
          <a:prstGeom prst="rect">
            <a:avLst/>
          </a:prstGeom>
          <a:noFill/>
          <a:ln w="9525" algn="ctr">
            <a:noFill/>
            <a:miter lim="800000"/>
            <a:headEnd/>
            <a:tailEnd/>
          </a:ln>
        </p:spPr>
        <p:txBody>
          <a:bodyPr lIns="82124" tIns="41061" rIns="82124" bIns="41061">
            <a:spAutoFit/>
          </a:bodyPr>
          <a:lstStyle/>
          <a:p>
            <a:pPr defTabSz="814388">
              <a:spcBef>
                <a:spcPct val="25000"/>
              </a:spcBef>
            </a:pPr>
            <a:r>
              <a:rPr lang="en-US" sz="1600" b="1" i="0" dirty="0"/>
              <a:t>ICND1 (640-822)</a:t>
            </a:r>
          </a:p>
          <a:p>
            <a:pPr defTabSz="814388">
              <a:spcBef>
                <a:spcPct val="25000"/>
              </a:spcBef>
            </a:pPr>
            <a:r>
              <a:rPr lang="en-US" sz="1600" b="1" i="0" dirty="0"/>
              <a:t>+</a:t>
            </a:r>
          </a:p>
          <a:p>
            <a:pPr defTabSz="814388">
              <a:spcBef>
                <a:spcPct val="25000"/>
              </a:spcBef>
            </a:pPr>
            <a:r>
              <a:rPr lang="en-US" sz="1600" b="1" i="0" dirty="0"/>
              <a:t>ICND2 (640-816)</a:t>
            </a:r>
          </a:p>
        </p:txBody>
      </p:sp>
      <p:sp>
        <p:nvSpPr>
          <p:cNvPr id="22548" name="AutoShape 20"/>
          <p:cNvSpPr>
            <a:spLocks noChangeArrowheads="1"/>
          </p:cNvSpPr>
          <p:nvPr/>
        </p:nvSpPr>
        <p:spPr bwMode="auto">
          <a:xfrm rot="1984026">
            <a:off x="3288466" y="3755224"/>
            <a:ext cx="373063" cy="992187"/>
          </a:xfrm>
          <a:prstGeom prst="downArrow">
            <a:avLst>
              <a:gd name="adj1" fmla="val 50000"/>
              <a:gd name="adj2" fmla="val 66489"/>
            </a:avLst>
          </a:prstGeom>
          <a:solidFill>
            <a:schemeClr val="tx1"/>
          </a:solidFill>
          <a:ln w="9525" algn="ctr">
            <a:solidFill>
              <a:schemeClr val="tx2"/>
            </a:solidFill>
            <a:miter lim="800000"/>
            <a:headEnd/>
            <a:tailEnd/>
          </a:ln>
        </p:spPr>
        <p:txBody>
          <a:bodyPr lIns="82124" tIns="41061" rIns="82124" bIns="41061" anchor="ctr">
            <a:spAutoFit/>
          </a:bodyPr>
          <a:lstStyle/>
          <a:p>
            <a:endParaRPr lang="en-US"/>
          </a:p>
        </p:txBody>
      </p:sp>
      <p:sp>
        <p:nvSpPr>
          <p:cNvPr id="22549" name="AutoShape 21"/>
          <p:cNvSpPr>
            <a:spLocks noChangeArrowheads="1"/>
          </p:cNvSpPr>
          <p:nvPr/>
        </p:nvSpPr>
        <p:spPr bwMode="auto">
          <a:xfrm rot="-2258897">
            <a:off x="4455179" y="3744437"/>
            <a:ext cx="373063" cy="992187"/>
          </a:xfrm>
          <a:prstGeom prst="downArrow">
            <a:avLst>
              <a:gd name="adj1" fmla="val 50000"/>
              <a:gd name="adj2" fmla="val 66489"/>
            </a:avLst>
          </a:prstGeom>
          <a:solidFill>
            <a:schemeClr val="tx1"/>
          </a:solidFill>
          <a:ln w="9525" algn="ctr">
            <a:solidFill>
              <a:schemeClr val="tx2"/>
            </a:solidFill>
            <a:miter lim="800000"/>
            <a:headEnd/>
            <a:tailEnd/>
          </a:ln>
        </p:spPr>
        <p:txBody>
          <a:bodyPr wrap="none" lIns="82124" tIns="41061" rIns="82124" bIns="41061" anchor="ctr">
            <a:spAutoFit/>
          </a:bodyPr>
          <a:lstStyle/>
          <a:p>
            <a:endParaRPr lang="en-US"/>
          </a:p>
        </p:txBody>
      </p:sp>
      <p:sp>
        <p:nvSpPr>
          <p:cNvPr id="22550" name="Text Box 22"/>
          <p:cNvSpPr txBox="1">
            <a:spLocks noChangeArrowheads="1"/>
          </p:cNvSpPr>
          <p:nvPr/>
        </p:nvSpPr>
        <p:spPr bwMode="auto">
          <a:xfrm>
            <a:off x="4724400" y="4648200"/>
            <a:ext cx="2201862" cy="585787"/>
          </a:xfrm>
          <a:prstGeom prst="rect">
            <a:avLst/>
          </a:prstGeom>
          <a:noFill/>
          <a:ln w="9525" algn="ctr">
            <a:noFill/>
            <a:miter lim="800000"/>
            <a:headEnd/>
            <a:tailEnd/>
          </a:ln>
        </p:spPr>
        <p:txBody>
          <a:bodyPr lIns="82124" tIns="41061" rIns="82124" bIns="41061">
            <a:spAutoFit/>
          </a:bodyPr>
          <a:lstStyle/>
          <a:p>
            <a:pPr defTabSz="814388">
              <a:spcBef>
                <a:spcPct val="25000"/>
              </a:spcBef>
            </a:pPr>
            <a:r>
              <a:rPr lang="en-US" sz="1600" b="1" i="0" dirty="0"/>
              <a:t>CCNA Composite</a:t>
            </a:r>
          </a:p>
          <a:p>
            <a:pPr defTabSz="814388">
              <a:spcBef>
                <a:spcPct val="25000"/>
              </a:spcBef>
            </a:pPr>
            <a:r>
              <a:rPr lang="en-US" sz="1600" b="1" i="0" dirty="0"/>
              <a:t>CCNA (640-802)</a:t>
            </a:r>
          </a:p>
        </p:txBody>
      </p:sp>
      <p:sp>
        <p:nvSpPr>
          <p:cNvPr id="22551" name="Text Box 23"/>
          <p:cNvSpPr txBox="1">
            <a:spLocks noChangeArrowheads="1"/>
          </p:cNvSpPr>
          <p:nvPr/>
        </p:nvSpPr>
        <p:spPr bwMode="auto">
          <a:xfrm>
            <a:off x="3733800" y="5562600"/>
            <a:ext cx="3749675" cy="965200"/>
          </a:xfrm>
          <a:prstGeom prst="rect">
            <a:avLst/>
          </a:prstGeom>
          <a:noFill/>
          <a:ln w="9525" algn="ctr">
            <a:noFill/>
            <a:miter lim="800000"/>
            <a:headEnd/>
            <a:tailEnd/>
          </a:ln>
        </p:spPr>
        <p:txBody>
          <a:bodyPr lIns="82124" tIns="41061" rIns="82124" bIns="41061">
            <a:spAutoFit/>
          </a:bodyPr>
          <a:lstStyle/>
          <a:p>
            <a:pPr algn="l" defTabSz="814388">
              <a:spcBef>
                <a:spcPct val="50000"/>
              </a:spcBef>
            </a:pPr>
            <a:r>
              <a:rPr lang="en-US" sz="1600" b="1" i="0" dirty="0">
                <a:solidFill>
                  <a:schemeClr val="folHlink"/>
                </a:solidFill>
              </a:rPr>
              <a:t>** </a:t>
            </a:r>
            <a:r>
              <a:rPr lang="en-US" sz="1600" b="1" dirty="0">
                <a:solidFill>
                  <a:schemeClr val="folHlink"/>
                </a:solidFill>
              </a:rPr>
              <a:t>Student passes Discovery 4 or Exploration 4 final with 75% or higher they are eligible either the two or one exam offer, but not both</a:t>
            </a:r>
            <a:endParaRPr lang="en-US" sz="1600" b="1" i="0" dirty="0">
              <a:solidFill>
                <a:schemeClr val="folHlink"/>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2463" y="660400"/>
            <a:ext cx="8142287" cy="538163"/>
          </a:xfrm>
        </p:spPr>
        <p:txBody>
          <a:bodyPr/>
          <a:lstStyle/>
          <a:p>
            <a:pPr eaLnBrk="1" hangingPunct="1"/>
            <a:r>
              <a:rPr lang="en-US" smtClean="0"/>
              <a:t>Taking a Cisco Certification Exam</a:t>
            </a:r>
          </a:p>
        </p:txBody>
      </p:sp>
      <p:sp>
        <p:nvSpPr>
          <p:cNvPr id="26627" name="Rectangle 3"/>
          <p:cNvSpPr>
            <a:spLocks noGrp="1" noChangeArrowheads="1"/>
          </p:cNvSpPr>
          <p:nvPr>
            <p:ph type="body" idx="1"/>
          </p:nvPr>
        </p:nvSpPr>
        <p:spPr>
          <a:xfrm>
            <a:off x="655638" y="1346200"/>
            <a:ext cx="7940675" cy="5130800"/>
          </a:xfrm>
        </p:spPr>
        <p:txBody>
          <a:bodyPr/>
          <a:lstStyle/>
          <a:p>
            <a:pPr marL="381000" indent="-381000" eaLnBrk="1" hangingPunct="1">
              <a:lnSpc>
                <a:spcPct val="85000"/>
              </a:lnSpc>
            </a:pPr>
            <a:r>
              <a:rPr lang="en-US" smtClean="0"/>
              <a:t>Cisco exams are only offered through Pearson VUE authorized test centers (</a:t>
            </a:r>
            <a:r>
              <a:rPr lang="en-US" smtClean="0">
                <a:hlinkClick r:id="rId2"/>
              </a:rPr>
              <a:t>www.pearsonvue.com</a:t>
            </a:r>
            <a:r>
              <a:rPr lang="en-US" smtClean="0"/>
              <a:t>)</a:t>
            </a:r>
          </a:p>
          <a:p>
            <a:pPr marL="381000" indent="-381000" eaLnBrk="1" hangingPunct="1">
              <a:lnSpc>
                <a:spcPct val="85000"/>
              </a:lnSpc>
            </a:pPr>
            <a:r>
              <a:rPr lang="en-US" smtClean="0"/>
              <a:t>Pearson VUE has been a test delivery provider for Cisco’s computer-based certification exams since 2000</a:t>
            </a:r>
          </a:p>
          <a:p>
            <a:pPr marL="381000" indent="-381000" eaLnBrk="1" hangingPunct="1">
              <a:lnSpc>
                <a:spcPct val="85000"/>
              </a:lnSpc>
            </a:pPr>
            <a:r>
              <a:rPr lang="en-US" smtClean="0"/>
              <a:t>There are three different methods to register for an exam with Pearson VUE:</a:t>
            </a:r>
          </a:p>
          <a:p>
            <a:pPr marL="917575" lvl="1" indent="-342900" eaLnBrk="1" hangingPunct="1">
              <a:lnSpc>
                <a:spcPct val="85000"/>
              </a:lnSpc>
              <a:buFontTx/>
              <a:buAutoNum type="arabicPeriod"/>
            </a:pPr>
            <a:r>
              <a:rPr lang="en-US" smtClean="0"/>
              <a:t>Contact a  Pearson VUE agent directly (</a:t>
            </a:r>
            <a:r>
              <a:rPr lang="en-US" smtClean="0">
                <a:hlinkClick r:id="rId3"/>
              </a:rPr>
              <a:t>www.pearsonvue.com/cisco/contact</a:t>
            </a:r>
            <a:r>
              <a:rPr lang="en-US" smtClean="0"/>
              <a:t>) </a:t>
            </a:r>
          </a:p>
          <a:p>
            <a:pPr marL="917575" lvl="1" indent="-342900" eaLnBrk="1" hangingPunct="1">
              <a:lnSpc>
                <a:spcPct val="85000"/>
              </a:lnSpc>
              <a:buFontTx/>
              <a:buAutoNum type="arabicPeriod"/>
            </a:pPr>
            <a:r>
              <a:rPr lang="en-US" smtClean="0"/>
              <a:t>Register via the Pearson VUE website (</a:t>
            </a:r>
            <a:r>
              <a:rPr lang="en-US" smtClean="0">
                <a:hlinkClick r:id="rId2"/>
              </a:rPr>
              <a:t>www.pearsonvue.com</a:t>
            </a:r>
            <a:r>
              <a:rPr lang="en-US" smtClean="0"/>
              <a:t>)</a:t>
            </a:r>
          </a:p>
          <a:p>
            <a:pPr marL="917575" lvl="1" indent="-342900" eaLnBrk="1" hangingPunct="1">
              <a:lnSpc>
                <a:spcPct val="85000"/>
              </a:lnSpc>
              <a:buFontTx/>
              <a:buAutoNum type="arabicPeriod"/>
            </a:pPr>
            <a:r>
              <a:rPr lang="en-US" smtClean="0"/>
              <a:t>Call or visit a test center directly; to locate a test center visit the Pearson VUE website (</a:t>
            </a:r>
            <a:r>
              <a:rPr lang="en-US" smtClean="0">
                <a:hlinkClick r:id="rId2"/>
              </a:rPr>
              <a:t>www.pearsonvue.com</a:t>
            </a:r>
            <a:r>
              <a:rPr lang="en-US" smtClean="0"/>
              <a:t>) and use the “Locate a Test Center” option</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0" y="0"/>
            <a:ext cx="9144000" cy="4383088"/>
            <a:chOff x="0" y="0"/>
            <a:chExt cx="5760" cy="2761"/>
          </a:xfrm>
        </p:grpSpPr>
        <p:grpSp>
          <p:nvGrpSpPr>
            <p:cNvPr id="46083" name="Group 3"/>
            <p:cNvGrpSpPr>
              <a:grpSpLocks/>
            </p:cNvGrpSpPr>
            <p:nvPr/>
          </p:nvGrpSpPr>
          <p:grpSpPr bwMode="auto">
            <a:xfrm>
              <a:off x="1727" y="1485"/>
              <a:ext cx="2400" cy="1276"/>
              <a:chOff x="3272" y="1316"/>
              <a:chExt cx="1889" cy="1002"/>
            </a:xfrm>
          </p:grpSpPr>
          <p:sp>
            <p:nvSpPr>
              <p:cNvPr id="46085"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en-IE"/>
              </a:p>
            </p:txBody>
          </p:sp>
          <p:sp>
            <p:nvSpPr>
              <p:cNvPr id="46086" name="Rectangle 5"/>
              <p:cNvSpPr>
                <a:spLocks noChangeArrowheads="1"/>
              </p:cNvSpPr>
              <p:nvPr/>
            </p:nvSpPr>
            <p:spPr bwMode="auto">
              <a:xfrm>
                <a:off x="3803" y="1980"/>
                <a:ext cx="86" cy="325"/>
              </a:xfrm>
              <a:prstGeom prst="rect">
                <a:avLst/>
              </a:prstGeom>
              <a:solidFill>
                <a:srgbClr val="FFFFFF"/>
              </a:solidFill>
              <a:ln w="9525">
                <a:noFill/>
                <a:miter lim="800000"/>
                <a:headEnd/>
                <a:tailEnd/>
              </a:ln>
            </p:spPr>
            <p:txBody>
              <a:bodyPr/>
              <a:lstStyle/>
              <a:p>
                <a:endParaRPr lang="en-US"/>
              </a:p>
            </p:txBody>
          </p:sp>
          <p:sp>
            <p:nvSpPr>
              <p:cNvPr id="46087" name="Freeform 6"/>
              <p:cNvSpPr>
                <a:spLocks/>
              </p:cNvSpPr>
              <p:nvPr/>
            </p:nvSpPr>
            <p:spPr bwMode="auto">
              <a:xfrm>
                <a:off x="4304"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6 w 58"/>
                  <a:gd name="T13" fmla="*/ 343 h 80"/>
                  <a:gd name="T14" fmla="*/ 0 w 58"/>
                  <a:gd name="T15" fmla="*/ 172 h 80"/>
                  <a:gd name="T16" fmla="*/ 176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w="9525">
                <a:noFill/>
                <a:round/>
                <a:headEnd/>
                <a:tailEnd/>
              </a:ln>
            </p:spPr>
            <p:txBody>
              <a:bodyPr/>
              <a:lstStyle/>
              <a:p>
                <a:endParaRPr lang="en-US"/>
              </a:p>
            </p:txBody>
          </p:sp>
          <p:sp>
            <p:nvSpPr>
              <p:cNvPr id="46088" name="Freeform 7"/>
              <p:cNvSpPr>
                <a:spLocks/>
              </p:cNvSpPr>
              <p:nvPr/>
            </p:nvSpPr>
            <p:spPr bwMode="auto">
              <a:xfrm>
                <a:off x="3443"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2 w 58"/>
                  <a:gd name="T13" fmla="*/ 343 h 80"/>
                  <a:gd name="T14" fmla="*/ 0 w 58"/>
                  <a:gd name="T15" fmla="*/ 172 h 80"/>
                  <a:gd name="T16" fmla="*/ 172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w="9525">
                <a:noFill/>
                <a:round/>
                <a:headEnd/>
                <a:tailEnd/>
              </a:ln>
            </p:spPr>
            <p:txBody>
              <a:bodyPr/>
              <a:lstStyle/>
              <a:p>
                <a:endParaRPr lang="en-US"/>
              </a:p>
            </p:txBody>
          </p:sp>
          <p:sp>
            <p:nvSpPr>
              <p:cNvPr id="46089" name="Freeform 8"/>
              <p:cNvSpPr>
                <a:spLocks noEditPoints="1"/>
              </p:cNvSpPr>
              <p:nvPr/>
            </p:nvSpPr>
            <p:spPr bwMode="auto">
              <a:xfrm>
                <a:off x="4643" y="1971"/>
                <a:ext cx="342" cy="343"/>
              </a:xfrm>
              <a:custGeom>
                <a:avLst/>
                <a:gdLst>
                  <a:gd name="T0" fmla="*/ 342 w 80"/>
                  <a:gd name="T1" fmla="*/ 172 h 80"/>
                  <a:gd name="T2" fmla="*/ 171 w 80"/>
                  <a:gd name="T3" fmla="*/ 343 h 80"/>
                  <a:gd name="T4" fmla="*/ 0 w 80"/>
                  <a:gd name="T5" fmla="*/ 172 h 80"/>
                  <a:gd name="T6" fmla="*/ 171 w 80"/>
                  <a:gd name="T7" fmla="*/ 0 h 80"/>
                  <a:gd name="T8" fmla="*/ 342 w 80"/>
                  <a:gd name="T9" fmla="*/ 172 h 80"/>
                  <a:gd name="T10" fmla="*/ 171 w 80"/>
                  <a:gd name="T11" fmla="*/ 86 h 80"/>
                  <a:gd name="T12" fmla="*/ 86 w 80"/>
                  <a:gd name="T13" fmla="*/ 172 h 80"/>
                  <a:gd name="T14" fmla="*/ 171 w 80"/>
                  <a:gd name="T15" fmla="*/ 257 h 80"/>
                  <a:gd name="T16" fmla="*/ 256 w 80"/>
                  <a:gd name="T17" fmla="*/ 172 h 80"/>
                  <a:gd name="T18" fmla="*/ 171 w 80"/>
                  <a:gd name="T19" fmla="*/ 86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w="9525">
                <a:noFill/>
                <a:round/>
                <a:headEnd/>
                <a:tailEnd/>
              </a:ln>
            </p:spPr>
            <p:txBody>
              <a:bodyPr/>
              <a:lstStyle/>
              <a:p>
                <a:endParaRPr lang="en-US"/>
              </a:p>
            </p:txBody>
          </p:sp>
          <p:sp>
            <p:nvSpPr>
              <p:cNvPr id="46090" name="Freeform 9"/>
              <p:cNvSpPr>
                <a:spLocks/>
              </p:cNvSpPr>
              <p:nvPr/>
            </p:nvSpPr>
            <p:spPr bwMode="auto">
              <a:xfrm>
                <a:off x="4000" y="1971"/>
                <a:ext cx="223" cy="343"/>
              </a:xfrm>
              <a:custGeom>
                <a:avLst/>
                <a:gdLst>
                  <a:gd name="T0" fmla="*/ 202 w 52"/>
                  <a:gd name="T1" fmla="*/ 81 h 80"/>
                  <a:gd name="T2" fmla="*/ 137 w 52"/>
                  <a:gd name="T3" fmla="*/ 73 h 80"/>
                  <a:gd name="T4" fmla="*/ 86 w 52"/>
                  <a:gd name="T5" fmla="*/ 99 h 80"/>
                  <a:gd name="T6" fmla="*/ 124 w 52"/>
                  <a:gd name="T7" fmla="*/ 129 h 80"/>
                  <a:gd name="T8" fmla="*/ 146 w 52"/>
                  <a:gd name="T9" fmla="*/ 137 h 80"/>
                  <a:gd name="T10" fmla="*/ 223 w 52"/>
                  <a:gd name="T11" fmla="*/ 232 h 80"/>
                  <a:gd name="T12" fmla="*/ 90 w 52"/>
                  <a:gd name="T13" fmla="*/ 343 h 80"/>
                  <a:gd name="T14" fmla="*/ 0 w 52"/>
                  <a:gd name="T15" fmla="*/ 330 h 80"/>
                  <a:gd name="T16" fmla="*/ 0 w 52"/>
                  <a:gd name="T17" fmla="*/ 257 h 80"/>
                  <a:gd name="T18" fmla="*/ 77 w 52"/>
                  <a:gd name="T19" fmla="*/ 270 h 80"/>
                  <a:gd name="T20" fmla="*/ 137 w 52"/>
                  <a:gd name="T21" fmla="*/ 240 h 80"/>
                  <a:gd name="T22" fmla="*/ 99 w 52"/>
                  <a:gd name="T23" fmla="*/ 206 h 80"/>
                  <a:gd name="T24" fmla="*/ 81 w 52"/>
                  <a:gd name="T25" fmla="*/ 202 h 80"/>
                  <a:gd name="T26" fmla="*/ 0 w 52"/>
                  <a:gd name="T27" fmla="*/ 103 h 80"/>
                  <a:gd name="T28" fmla="*/ 120 w 52"/>
                  <a:gd name="T29" fmla="*/ 0 h 80"/>
                  <a:gd name="T30" fmla="*/ 202 w 52"/>
                  <a:gd name="T31" fmla="*/ 13 h 80"/>
                  <a:gd name="T32" fmla="*/ 202 w 52"/>
                  <a:gd name="T33" fmla="*/ 8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w="9525">
                <a:noFill/>
                <a:round/>
                <a:headEnd/>
                <a:tailEnd/>
              </a:ln>
            </p:spPr>
            <p:txBody>
              <a:bodyPr/>
              <a:lstStyle/>
              <a:p>
                <a:endParaRPr lang="en-US"/>
              </a:p>
            </p:txBody>
          </p:sp>
          <p:sp>
            <p:nvSpPr>
              <p:cNvPr id="46091" name="Freeform 10"/>
              <p:cNvSpPr>
                <a:spLocks/>
              </p:cNvSpPr>
              <p:nvPr/>
            </p:nvSpPr>
            <p:spPr bwMode="auto">
              <a:xfrm>
                <a:off x="3272" y="1586"/>
                <a:ext cx="81" cy="167"/>
              </a:xfrm>
              <a:custGeom>
                <a:avLst/>
                <a:gdLst>
                  <a:gd name="T0" fmla="*/ 81 w 19"/>
                  <a:gd name="T1" fmla="*/ 43 h 39"/>
                  <a:gd name="T2" fmla="*/ 43 w 19"/>
                  <a:gd name="T3" fmla="*/ 0 h 39"/>
                  <a:gd name="T4" fmla="*/ 0 w 19"/>
                  <a:gd name="T5" fmla="*/ 43 h 39"/>
                  <a:gd name="T6" fmla="*/ 0 w 19"/>
                  <a:gd name="T7" fmla="*/ 128 h 39"/>
                  <a:gd name="T8" fmla="*/ 43 w 19"/>
                  <a:gd name="T9" fmla="*/ 167 h 39"/>
                  <a:gd name="T10" fmla="*/ 81 w 19"/>
                  <a:gd name="T11" fmla="*/ 128 h 39"/>
                  <a:gd name="T12" fmla="*/ 81 w 19"/>
                  <a:gd name="T13" fmla="*/ 43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w="9525">
                <a:noFill/>
                <a:round/>
                <a:headEnd/>
                <a:tailEnd/>
              </a:ln>
            </p:spPr>
            <p:txBody>
              <a:bodyPr/>
              <a:lstStyle/>
              <a:p>
                <a:endParaRPr lang="en-US"/>
              </a:p>
            </p:txBody>
          </p:sp>
          <p:sp>
            <p:nvSpPr>
              <p:cNvPr id="46092" name="Freeform 11"/>
              <p:cNvSpPr>
                <a:spLocks/>
              </p:cNvSpPr>
              <p:nvPr/>
            </p:nvSpPr>
            <p:spPr bwMode="auto">
              <a:xfrm>
                <a:off x="349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w="9525">
                <a:noFill/>
                <a:round/>
                <a:headEnd/>
                <a:tailEnd/>
              </a:ln>
            </p:spPr>
            <p:txBody>
              <a:bodyPr/>
              <a:lstStyle/>
              <a:p>
                <a:endParaRPr lang="en-US"/>
              </a:p>
            </p:txBody>
          </p:sp>
          <p:sp>
            <p:nvSpPr>
              <p:cNvPr id="46093" name="Freeform 12"/>
              <p:cNvSpPr>
                <a:spLocks/>
              </p:cNvSpPr>
              <p:nvPr/>
            </p:nvSpPr>
            <p:spPr bwMode="auto">
              <a:xfrm>
                <a:off x="3722" y="1320"/>
                <a:ext cx="81" cy="514"/>
              </a:xfrm>
              <a:custGeom>
                <a:avLst/>
                <a:gdLst>
                  <a:gd name="T0" fmla="*/ 81 w 19"/>
                  <a:gd name="T1" fmla="*/ 39 h 120"/>
                  <a:gd name="T2" fmla="*/ 43 w 19"/>
                  <a:gd name="T3" fmla="*/ 0 h 120"/>
                  <a:gd name="T4" fmla="*/ 0 w 19"/>
                  <a:gd name="T5" fmla="*/ 39 h 120"/>
                  <a:gd name="T6" fmla="*/ 0 w 19"/>
                  <a:gd name="T7" fmla="*/ 475 h 120"/>
                  <a:gd name="T8" fmla="*/ 43 w 19"/>
                  <a:gd name="T9" fmla="*/ 514 h 120"/>
                  <a:gd name="T10" fmla="*/ 81 w 19"/>
                  <a:gd name="T11" fmla="*/ 475 h 120"/>
                  <a:gd name="T12" fmla="*/ 81 w 19"/>
                  <a:gd name="T13" fmla="*/ 3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w="9525">
                <a:noFill/>
                <a:round/>
                <a:headEnd/>
                <a:tailEnd/>
              </a:ln>
            </p:spPr>
            <p:txBody>
              <a:bodyPr/>
              <a:lstStyle/>
              <a:p>
                <a:endParaRPr lang="en-US"/>
              </a:p>
            </p:txBody>
          </p:sp>
          <p:sp>
            <p:nvSpPr>
              <p:cNvPr id="46094" name="Freeform 13"/>
              <p:cNvSpPr>
                <a:spLocks/>
              </p:cNvSpPr>
              <p:nvPr/>
            </p:nvSpPr>
            <p:spPr bwMode="auto">
              <a:xfrm>
                <a:off x="394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w="9525">
                <a:noFill/>
                <a:round/>
                <a:headEnd/>
                <a:tailEnd/>
              </a:ln>
            </p:spPr>
            <p:txBody>
              <a:bodyPr/>
              <a:lstStyle/>
              <a:p>
                <a:endParaRPr lang="en-US"/>
              </a:p>
            </p:txBody>
          </p:sp>
          <p:sp>
            <p:nvSpPr>
              <p:cNvPr id="46095" name="Freeform 14"/>
              <p:cNvSpPr>
                <a:spLocks/>
              </p:cNvSpPr>
              <p:nvPr/>
            </p:nvSpPr>
            <p:spPr bwMode="auto">
              <a:xfrm>
                <a:off x="4171" y="1586"/>
                <a:ext cx="86" cy="167"/>
              </a:xfrm>
              <a:custGeom>
                <a:avLst/>
                <a:gdLst>
                  <a:gd name="T0" fmla="*/ 86 w 20"/>
                  <a:gd name="T1" fmla="*/ 43 h 39"/>
                  <a:gd name="T2" fmla="*/ 43 w 20"/>
                  <a:gd name="T3" fmla="*/ 0 h 39"/>
                  <a:gd name="T4" fmla="*/ 0 w 20"/>
                  <a:gd name="T5" fmla="*/ 43 h 39"/>
                  <a:gd name="T6" fmla="*/ 0 w 20"/>
                  <a:gd name="T7" fmla="*/ 128 h 39"/>
                  <a:gd name="T8" fmla="*/ 43 w 20"/>
                  <a:gd name="T9" fmla="*/ 167 h 39"/>
                  <a:gd name="T10" fmla="*/ 86 w 20"/>
                  <a:gd name="T11" fmla="*/ 128 h 39"/>
                  <a:gd name="T12" fmla="*/ 86 w 20"/>
                  <a:gd name="T13" fmla="*/ 43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w="9525">
                <a:noFill/>
                <a:round/>
                <a:headEnd/>
                <a:tailEnd/>
              </a:ln>
            </p:spPr>
            <p:txBody>
              <a:bodyPr/>
              <a:lstStyle/>
              <a:p>
                <a:endParaRPr lang="en-US"/>
              </a:p>
            </p:txBody>
          </p:sp>
          <p:sp>
            <p:nvSpPr>
              <p:cNvPr id="46096" name="Freeform 15"/>
              <p:cNvSpPr>
                <a:spLocks/>
              </p:cNvSpPr>
              <p:nvPr/>
            </p:nvSpPr>
            <p:spPr bwMode="auto">
              <a:xfrm>
                <a:off x="439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w="9525">
                <a:noFill/>
                <a:round/>
                <a:headEnd/>
                <a:tailEnd/>
              </a:ln>
            </p:spPr>
            <p:txBody>
              <a:bodyPr/>
              <a:lstStyle/>
              <a:p>
                <a:endParaRPr lang="en-US"/>
              </a:p>
            </p:txBody>
          </p:sp>
          <p:sp>
            <p:nvSpPr>
              <p:cNvPr id="46097" name="Freeform 16"/>
              <p:cNvSpPr>
                <a:spLocks/>
              </p:cNvSpPr>
              <p:nvPr/>
            </p:nvSpPr>
            <p:spPr bwMode="auto">
              <a:xfrm>
                <a:off x="4625" y="1320"/>
                <a:ext cx="82" cy="514"/>
              </a:xfrm>
              <a:custGeom>
                <a:avLst/>
                <a:gdLst>
                  <a:gd name="T0" fmla="*/ 82 w 19"/>
                  <a:gd name="T1" fmla="*/ 39 h 120"/>
                  <a:gd name="T2" fmla="*/ 39 w 19"/>
                  <a:gd name="T3" fmla="*/ 0 h 120"/>
                  <a:gd name="T4" fmla="*/ 0 w 19"/>
                  <a:gd name="T5" fmla="*/ 39 h 120"/>
                  <a:gd name="T6" fmla="*/ 0 w 19"/>
                  <a:gd name="T7" fmla="*/ 475 h 120"/>
                  <a:gd name="T8" fmla="*/ 39 w 19"/>
                  <a:gd name="T9" fmla="*/ 514 h 120"/>
                  <a:gd name="T10" fmla="*/ 82 w 19"/>
                  <a:gd name="T11" fmla="*/ 475 h 120"/>
                  <a:gd name="T12" fmla="*/ 82 w 19"/>
                  <a:gd name="T13" fmla="*/ 3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w="9525">
                <a:noFill/>
                <a:round/>
                <a:headEnd/>
                <a:tailEnd/>
              </a:ln>
            </p:spPr>
            <p:txBody>
              <a:bodyPr/>
              <a:lstStyle/>
              <a:p>
                <a:endParaRPr lang="en-US"/>
              </a:p>
            </p:txBody>
          </p:sp>
          <p:sp>
            <p:nvSpPr>
              <p:cNvPr id="46098" name="Freeform 17"/>
              <p:cNvSpPr>
                <a:spLocks/>
              </p:cNvSpPr>
              <p:nvPr/>
            </p:nvSpPr>
            <p:spPr bwMode="auto">
              <a:xfrm>
                <a:off x="484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w="9525">
                <a:noFill/>
                <a:round/>
                <a:headEnd/>
                <a:tailEnd/>
              </a:ln>
            </p:spPr>
            <p:txBody>
              <a:bodyPr/>
              <a:lstStyle/>
              <a:p>
                <a:endParaRPr lang="en-US"/>
              </a:p>
            </p:txBody>
          </p:sp>
          <p:sp>
            <p:nvSpPr>
              <p:cNvPr id="46099" name="Freeform 18"/>
              <p:cNvSpPr>
                <a:spLocks/>
              </p:cNvSpPr>
              <p:nvPr/>
            </p:nvSpPr>
            <p:spPr bwMode="auto">
              <a:xfrm>
                <a:off x="5075" y="1586"/>
                <a:ext cx="82" cy="167"/>
              </a:xfrm>
              <a:custGeom>
                <a:avLst/>
                <a:gdLst>
                  <a:gd name="T0" fmla="*/ 82 w 19"/>
                  <a:gd name="T1" fmla="*/ 43 h 39"/>
                  <a:gd name="T2" fmla="*/ 39 w 19"/>
                  <a:gd name="T3" fmla="*/ 0 h 39"/>
                  <a:gd name="T4" fmla="*/ 0 w 19"/>
                  <a:gd name="T5" fmla="*/ 43 h 39"/>
                  <a:gd name="T6" fmla="*/ 0 w 19"/>
                  <a:gd name="T7" fmla="*/ 128 h 39"/>
                  <a:gd name="T8" fmla="*/ 39 w 19"/>
                  <a:gd name="T9" fmla="*/ 167 h 39"/>
                  <a:gd name="T10" fmla="*/ 82 w 19"/>
                  <a:gd name="T11" fmla="*/ 128 h 39"/>
                  <a:gd name="T12" fmla="*/ 82 w 19"/>
                  <a:gd name="T13" fmla="*/ 43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w="9525">
                <a:noFill/>
                <a:round/>
                <a:headEnd/>
                <a:tailEnd/>
              </a:ln>
            </p:spPr>
            <p:txBody>
              <a:bodyPr/>
              <a:lstStyle/>
              <a:p>
                <a:endParaRPr lang="en-US"/>
              </a:p>
            </p:txBody>
          </p:sp>
        </p:grpSp>
        <p:sp>
          <p:nvSpPr>
            <p:cNvPr id="46084" name="Rectangle 19"/>
            <p:cNvSpPr>
              <a:spLocks noChangeArrowheads="1"/>
            </p:cNvSpPr>
            <p:nvPr/>
          </p:nvSpPr>
          <p:spPr bwMode="auto">
            <a:xfrm>
              <a:off x="0" y="0"/>
              <a:ext cx="5760" cy="432"/>
            </a:xfrm>
            <a:prstGeom prst="rect">
              <a:avLst/>
            </a:prstGeom>
            <a:solidFill>
              <a:srgbClr val="000000"/>
            </a:solidFill>
            <a:ln w="9525" algn="ctr">
              <a:noFill/>
              <a:miter lim="800000"/>
              <a:headEnd/>
              <a:tailEnd/>
            </a:ln>
          </p:spPr>
          <p:txBody>
            <a:bodyPr wrap="none" lIns="82124" tIns="41061" rIns="82124" bIns="41061" anchor="ctr"/>
            <a:lstStyle/>
            <a:p>
              <a:endParaRPr lang="en-US"/>
            </a:p>
          </p:txBody>
        </p: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638" y="152400"/>
            <a:ext cx="8145462" cy="838200"/>
          </a:xfrm>
        </p:spPr>
        <p:txBody>
          <a:bodyPr/>
          <a:lstStyle/>
          <a:p>
            <a:pPr eaLnBrk="1" hangingPunct="1"/>
            <a:r>
              <a:rPr lang="en-US" smtClean="0"/>
              <a:t>Slide Deck Content</a:t>
            </a:r>
          </a:p>
        </p:txBody>
      </p:sp>
      <p:sp>
        <p:nvSpPr>
          <p:cNvPr id="4099" name="Rectangle 3"/>
          <p:cNvSpPr>
            <a:spLocks noGrp="1" noChangeArrowheads="1"/>
          </p:cNvSpPr>
          <p:nvPr>
            <p:ph type="body" idx="1"/>
          </p:nvPr>
        </p:nvSpPr>
        <p:spPr>
          <a:xfrm>
            <a:off x="669925" y="1228725"/>
            <a:ext cx="8169275" cy="1819275"/>
          </a:xfrm>
        </p:spPr>
        <p:txBody>
          <a:bodyPr/>
          <a:lstStyle/>
          <a:p>
            <a:pPr eaLnBrk="1" hangingPunct="1"/>
            <a:r>
              <a:rPr lang="en-US" sz="2000" dirty="0" smtClean="0"/>
              <a:t>This is an overview of the global talent skills gap and the importance of Cisco industry certifications.  </a:t>
            </a:r>
          </a:p>
          <a:p>
            <a:pPr eaLnBrk="1" hangingPunct="1"/>
            <a:r>
              <a:rPr lang="en-US" sz="2000" dirty="0" smtClean="0"/>
              <a:t>It provides information on Cisco certification exams that map to Networking Academy curricula as well as an overview of certifications and training that go beyond the content offered via Networking Academies.</a:t>
            </a:r>
          </a:p>
        </p:txBody>
      </p:sp>
      <p:sp>
        <p:nvSpPr>
          <p:cNvPr id="4100" name="Rectangle 4"/>
          <p:cNvSpPr>
            <a:spLocks noChangeArrowheads="1"/>
          </p:cNvSpPr>
          <p:nvPr/>
        </p:nvSpPr>
        <p:spPr bwMode="auto">
          <a:xfrm>
            <a:off x="2286000" y="4279900"/>
            <a:ext cx="6507163" cy="312738"/>
          </a:xfrm>
          <a:prstGeom prst="rect">
            <a:avLst/>
          </a:prstGeom>
          <a:solidFill>
            <a:srgbClr val="CCCCCC"/>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i="0">
                <a:solidFill>
                  <a:schemeClr val="bg1"/>
                </a:solidFill>
                <a:sym typeface="Wingdings" pitchFamily="2" charset="2"/>
              </a:rPr>
              <a:t></a:t>
            </a:r>
            <a:r>
              <a:rPr lang="en-US" sz="1400" i="0">
                <a:solidFill>
                  <a:schemeClr val="bg1"/>
                </a:solidFill>
              </a:rPr>
              <a:t> Academy audiences</a:t>
            </a:r>
            <a:endParaRPr lang="en-US" sz="1400" b="1" i="0">
              <a:solidFill>
                <a:schemeClr val="bg1"/>
              </a:solidFill>
            </a:endParaRPr>
          </a:p>
        </p:txBody>
      </p:sp>
      <p:sp>
        <p:nvSpPr>
          <p:cNvPr id="4103" name="Rectangle 7"/>
          <p:cNvSpPr>
            <a:spLocks noChangeArrowheads="1"/>
          </p:cNvSpPr>
          <p:nvPr/>
        </p:nvSpPr>
        <p:spPr bwMode="auto">
          <a:xfrm>
            <a:off x="2286000" y="4592638"/>
            <a:ext cx="6507163" cy="312737"/>
          </a:xfrm>
          <a:prstGeom prst="rect">
            <a:avLst/>
          </a:prstGeom>
          <a:solidFill>
            <a:srgbClr val="F3BF2D"/>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i="0">
                <a:solidFill>
                  <a:schemeClr val="bg1"/>
                </a:solidFill>
              </a:rPr>
              <a:t>Valid as of August 2009</a:t>
            </a:r>
          </a:p>
        </p:txBody>
      </p:sp>
      <p:sp>
        <p:nvSpPr>
          <p:cNvPr id="4104" name="Rectangle 8"/>
          <p:cNvSpPr>
            <a:spLocks noChangeArrowheads="1"/>
          </p:cNvSpPr>
          <p:nvPr/>
        </p:nvSpPr>
        <p:spPr bwMode="auto">
          <a:xfrm>
            <a:off x="685800" y="4592638"/>
            <a:ext cx="1600200" cy="312737"/>
          </a:xfrm>
          <a:prstGeom prst="rect">
            <a:avLst/>
          </a:prstGeom>
          <a:solidFill>
            <a:srgbClr val="306774"/>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b="1" i="0"/>
              <a:t>Content valid: </a:t>
            </a:r>
          </a:p>
        </p:txBody>
      </p:sp>
      <p:sp>
        <p:nvSpPr>
          <p:cNvPr id="4105" name="Rectangle 9"/>
          <p:cNvSpPr>
            <a:spLocks noChangeArrowheads="1"/>
          </p:cNvSpPr>
          <p:nvPr/>
        </p:nvSpPr>
        <p:spPr bwMode="auto">
          <a:xfrm>
            <a:off x="2286000" y="3967163"/>
            <a:ext cx="6507163" cy="312737"/>
          </a:xfrm>
          <a:prstGeom prst="rect">
            <a:avLst/>
          </a:prstGeom>
          <a:solidFill>
            <a:srgbClr val="CCCCCC"/>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i="0">
                <a:solidFill>
                  <a:schemeClr val="bg1"/>
                </a:solidFill>
                <a:sym typeface="Wingdings" pitchFamily="2" charset="2"/>
              </a:rPr>
              <a:t></a:t>
            </a:r>
            <a:r>
              <a:rPr lang="en-US" sz="1400" i="0">
                <a:solidFill>
                  <a:schemeClr val="bg1"/>
                </a:solidFill>
              </a:rPr>
              <a:t> Internal teams</a:t>
            </a:r>
          </a:p>
        </p:txBody>
      </p:sp>
      <p:sp>
        <p:nvSpPr>
          <p:cNvPr id="4106" name="Rectangle 10"/>
          <p:cNvSpPr>
            <a:spLocks noChangeArrowheads="1"/>
          </p:cNvSpPr>
          <p:nvPr/>
        </p:nvSpPr>
        <p:spPr bwMode="auto">
          <a:xfrm>
            <a:off x="685800" y="3967163"/>
            <a:ext cx="1600200" cy="625475"/>
          </a:xfrm>
          <a:prstGeom prst="rect">
            <a:avLst/>
          </a:prstGeom>
          <a:solidFill>
            <a:srgbClr val="306774"/>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b="1" i="0"/>
              <a:t>Appropriate for:</a:t>
            </a:r>
          </a:p>
        </p:txBody>
      </p:sp>
      <p:sp>
        <p:nvSpPr>
          <p:cNvPr id="4107" name="Rectangle 11"/>
          <p:cNvSpPr>
            <a:spLocks noChangeArrowheads="1"/>
          </p:cNvSpPr>
          <p:nvPr/>
        </p:nvSpPr>
        <p:spPr bwMode="auto">
          <a:xfrm>
            <a:off x="2286000" y="3654425"/>
            <a:ext cx="6507163" cy="312738"/>
          </a:xfrm>
          <a:prstGeom prst="rect">
            <a:avLst/>
          </a:prstGeom>
          <a:solidFill>
            <a:srgbClr val="CCCCCC"/>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i="0" dirty="0">
                <a:solidFill>
                  <a:schemeClr val="bg1"/>
                </a:solidFill>
              </a:rPr>
              <a:t>Cisco Certification </a:t>
            </a:r>
            <a:r>
              <a:rPr lang="en-US" sz="1400" i="0" dirty="0" smtClean="0">
                <a:solidFill>
                  <a:schemeClr val="bg1"/>
                </a:solidFill>
              </a:rPr>
              <a:t>Exams</a:t>
            </a:r>
            <a:endParaRPr lang="en-US" sz="1400" i="0" dirty="0">
              <a:solidFill>
                <a:schemeClr val="bg1"/>
              </a:solidFill>
            </a:endParaRPr>
          </a:p>
        </p:txBody>
      </p:sp>
      <p:sp>
        <p:nvSpPr>
          <p:cNvPr id="4108" name="Rectangle 12"/>
          <p:cNvSpPr>
            <a:spLocks noChangeArrowheads="1"/>
          </p:cNvSpPr>
          <p:nvPr/>
        </p:nvSpPr>
        <p:spPr bwMode="auto">
          <a:xfrm>
            <a:off x="685800" y="3654425"/>
            <a:ext cx="1600200" cy="312738"/>
          </a:xfrm>
          <a:prstGeom prst="rect">
            <a:avLst/>
          </a:prstGeom>
          <a:solidFill>
            <a:srgbClr val="306774"/>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b="1" i="0"/>
              <a:t>Topic:</a:t>
            </a:r>
          </a:p>
        </p:txBody>
      </p:sp>
      <p:sp>
        <p:nvSpPr>
          <p:cNvPr id="4109" name="Rectangle 13"/>
          <p:cNvSpPr>
            <a:spLocks noChangeArrowheads="1"/>
          </p:cNvSpPr>
          <p:nvPr/>
        </p:nvSpPr>
        <p:spPr bwMode="auto">
          <a:xfrm>
            <a:off x="2286000" y="3341688"/>
            <a:ext cx="6507163" cy="312737"/>
          </a:xfrm>
          <a:prstGeom prst="rect">
            <a:avLst/>
          </a:prstGeom>
          <a:solidFill>
            <a:srgbClr val="F3BF2D"/>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r>
              <a:rPr lang="en-US" sz="1400" b="1" i="0">
                <a:solidFill>
                  <a:schemeClr val="bg1"/>
                </a:solidFill>
                <a:sym typeface="Wingdings" pitchFamily="2" charset="2"/>
              </a:rPr>
              <a:t>Revision 2.0</a:t>
            </a:r>
          </a:p>
        </p:txBody>
      </p:sp>
      <p:sp>
        <p:nvSpPr>
          <p:cNvPr id="4110" name="Rectangle 14"/>
          <p:cNvSpPr>
            <a:spLocks noChangeArrowheads="1"/>
          </p:cNvSpPr>
          <p:nvPr/>
        </p:nvSpPr>
        <p:spPr bwMode="auto">
          <a:xfrm>
            <a:off x="685800" y="3341688"/>
            <a:ext cx="1600200" cy="312737"/>
          </a:xfrm>
          <a:prstGeom prst="rect">
            <a:avLst/>
          </a:prstGeom>
          <a:solidFill>
            <a:srgbClr val="306774"/>
          </a:solidFill>
          <a:ln w="9525" algn="ctr">
            <a:noFill/>
            <a:miter lim="800000"/>
            <a:headEnd/>
            <a:tailEnd/>
          </a:ln>
        </p:spPr>
        <p:txBody>
          <a:bodyPr lIns="82124" tIns="41061" rIns="82124" bIns="41061"/>
          <a:lstStyle/>
          <a:p>
            <a:pPr algn="l" defTabSz="814388" eaLnBrk="1" hangingPunct="1">
              <a:lnSpc>
                <a:spcPct val="95000"/>
              </a:lnSpc>
              <a:spcBef>
                <a:spcPct val="20000"/>
              </a:spcBef>
              <a:buClr>
                <a:schemeClr val="tx2"/>
              </a:buClr>
              <a:buSzPct val="100000"/>
              <a:buFont typeface="Wingdings" pitchFamily="2" charset="2"/>
              <a:buNone/>
            </a:pPr>
            <a:endParaRPr lang="en-US" sz="1400" i="0"/>
          </a:p>
        </p:txBody>
      </p:sp>
      <p:sp>
        <p:nvSpPr>
          <p:cNvPr id="4111" name="Line 15"/>
          <p:cNvSpPr>
            <a:spLocks noChangeShapeType="1"/>
          </p:cNvSpPr>
          <p:nvPr/>
        </p:nvSpPr>
        <p:spPr bwMode="auto">
          <a:xfrm>
            <a:off x="685800" y="3341688"/>
            <a:ext cx="8107363" cy="0"/>
          </a:xfrm>
          <a:prstGeom prst="line">
            <a:avLst/>
          </a:prstGeom>
          <a:noFill/>
          <a:ln w="28575" cap="sq">
            <a:solidFill>
              <a:schemeClr val="bg2"/>
            </a:solidFill>
            <a:round/>
            <a:headEnd/>
            <a:tailEnd/>
          </a:ln>
        </p:spPr>
        <p:txBody>
          <a:bodyPr lIns="82124" tIns="41061" rIns="82124" bIns="41061"/>
          <a:lstStyle/>
          <a:p>
            <a:endParaRPr lang="en-IE"/>
          </a:p>
        </p:txBody>
      </p:sp>
      <p:sp>
        <p:nvSpPr>
          <p:cNvPr id="4112" name="Line 16"/>
          <p:cNvSpPr>
            <a:spLocks noChangeShapeType="1"/>
          </p:cNvSpPr>
          <p:nvPr/>
        </p:nvSpPr>
        <p:spPr bwMode="auto">
          <a:xfrm>
            <a:off x="685800" y="3654425"/>
            <a:ext cx="8107363" cy="0"/>
          </a:xfrm>
          <a:prstGeom prst="line">
            <a:avLst/>
          </a:prstGeom>
          <a:noFill/>
          <a:ln w="28575">
            <a:solidFill>
              <a:schemeClr val="bg2"/>
            </a:solidFill>
            <a:round/>
            <a:headEnd/>
            <a:tailEnd/>
          </a:ln>
        </p:spPr>
        <p:txBody>
          <a:bodyPr lIns="82124" tIns="41061" rIns="82124" bIns="41061"/>
          <a:lstStyle/>
          <a:p>
            <a:endParaRPr lang="en-IE"/>
          </a:p>
        </p:txBody>
      </p:sp>
      <p:sp>
        <p:nvSpPr>
          <p:cNvPr id="4113" name="Line 17"/>
          <p:cNvSpPr>
            <a:spLocks noChangeShapeType="1"/>
          </p:cNvSpPr>
          <p:nvPr/>
        </p:nvSpPr>
        <p:spPr bwMode="auto">
          <a:xfrm>
            <a:off x="685800" y="3967163"/>
            <a:ext cx="8107363" cy="0"/>
          </a:xfrm>
          <a:prstGeom prst="line">
            <a:avLst/>
          </a:prstGeom>
          <a:noFill/>
          <a:ln w="28575">
            <a:solidFill>
              <a:schemeClr val="bg2"/>
            </a:solidFill>
            <a:round/>
            <a:headEnd/>
            <a:tailEnd/>
          </a:ln>
        </p:spPr>
        <p:txBody>
          <a:bodyPr lIns="82124" tIns="41061" rIns="82124" bIns="41061"/>
          <a:lstStyle/>
          <a:p>
            <a:endParaRPr lang="en-IE"/>
          </a:p>
        </p:txBody>
      </p:sp>
      <p:sp>
        <p:nvSpPr>
          <p:cNvPr id="4114" name="Line 18"/>
          <p:cNvSpPr>
            <a:spLocks noChangeShapeType="1"/>
          </p:cNvSpPr>
          <p:nvPr/>
        </p:nvSpPr>
        <p:spPr bwMode="auto">
          <a:xfrm>
            <a:off x="685800" y="4592638"/>
            <a:ext cx="8107363" cy="0"/>
          </a:xfrm>
          <a:prstGeom prst="line">
            <a:avLst/>
          </a:prstGeom>
          <a:noFill/>
          <a:ln w="28575">
            <a:solidFill>
              <a:schemeClr val="bg2"/>
            </a:solidFill>
            <a:round/>
            <a:headEnd/>
            <a:tailEnd/>
          </a:ln>
        </p:spPr>
        <p:txBody>
          <a:bodyPr lIns="82124" tIns="41061" rIns="82124" bIns="41061"/>
          <a:lstStyle/>
          <a:p>
            <a:endParaRPr lang="en-IE"/>
          </a:p>
        </p:txBody>
      </p:sp>
      <p:sp>
        <p:nvSpPr>
          <p:cNvPr id="4115" name="Line 19"/>
          <p:cNvSpPr>
            <a:spLocks noChangeShapeType="1"/>
          </p:cNvSpPr>
          <p:nvPr/>
        </p:nvSpPr>
        <p:spPr bwMode="auto">
          <a:xfrm>
            <a:off x="685800" y="6049963"/>
            <a:ext cx="8107363" cy="0"/>
          </a:xfrm>
          <a:prstGeom prst="line">
            <a:avLst/>
          </a:prstGeom>
          <a:noFill/>
          <a:ln w="28575" cap="sq">
            <a:solidFill>
              <a:schemeClr val="bg2"/>
            </a:solidFill>
            <a:round/>
            <a:headEnd/>
            <a:tailEnd/>
          </a:ln>
        </p:spPr>
        <p:txBody>
          <a:bodyPr lIns="82124" tIns="41061" rIns="82124" bIns="41061"/>
          <a:lstStyle/>
          <a:p>
            <a:endParaRPr lang="en-IE"/>
          </a:p>
        </p:txBody>
      </p:sp>
      <p:sp>
        <p:nvSpPr>
          <p:cNvPr id="4116" name="Line 20"/>
          <p:cNvSpPr>
            <a:spLocks noChangeShapeType="1"/>
          </p:cNvSpPr>
          <p:nvPr/>
        </p:nvSpPr>
        <p:spPr bwMode="auto">
          <a:xfrm>
            <a:off x="685800" y="3341688"/>
            <a:ext cx="1588" cy="2695575"/>
          </a:xfrm>
          <a:prstGeom prst="line">
            <a:avLst/>
          </a:prstGeom>
          <a:noFill/>
          <a:ln w="28575" cap="sq">
            <a:solidFill>
              <a:schemeClr val="bg2"/>
            </a:solidFill>
            <a:round/>
            <a:headEnd/>
            <a:tailEnd/>
          </a:ln>
        </p:spPr>
        <p:txBody>
          <a:bodyPr lIns="82124" tIns="41061" rIns="82124" bIns="41061"/>
          <a:lstStyle/>
          <a:p>
            <a:endParaRPr lang="en-IE"/>
          </a:p>
        </p:txBody>
      </p:sp>
      <p:sp>
        <p:nvSpPr>
          <p:cNvPr id="4117" name="Line 21"/>
          <p:cNvSpPr>
            <a:spLocks noChangeShapeType="1"/>
          </p:cNvSpPr>
          <p:nvPr/>
        </p:nvSpPr>
        <p:spPr bwMode="auto">
          <a:xfrm>
            <a:off x="2286000" y="3341688"/>
            <a:ext cx="1588" cy="2708275"/>
          </a:xfrm>
          <a:prstGeom prst="line">
            <a:avLst/>
          </a:prstGeom>
          <a:noFill/>
          <a:ln w="28575">
            <a:solidFill>
              <a:schemeClr val="bg2"/>
            </a:solidFill>
            <a:round/>
            <a:headEnd/>
            <a:tailEnd/>
          </a:ln>
        </p:spPr>
        <p:txBody>
          <a:bodyPr lIns="82124" tIns="41061" rIns="82124" bIns="41061"/>
          <a:lstStyle/>
          <a:p>
            <a:endParaRPr lang="en-IE"/>
          </a:p>
        </p:txBody>
      </p:sp>
      <p:sp>
        <p:nvSpPr>
          <p:cNvPr id="4118" name="Line 22"/>
          <p:cNvSpPr>
            <a:spLocks noChangeShapeType="1"/>
          </p:cNvSpPr>
          <p:nvPr/>
        </p:nvSpPr>
        <p:spPr bwMode="auto">
          <a:xfrm>
            <a:off x="8793163" y="3341688"/>
            <a:ext cx="1587" cy="2695575"/>
          </a:xfrm>
          <a:prstGeom prst="line">
            <a:avLst/>
          </a:prstGeom>
          <a:noFill/>
          <a:ln w="28575" cap="sq">
            <a:solidFill>
              <a:schemeClr val="bg2"/>
            </a:solidFill>
            <a:round/>
            <a:headEnd/>
            <a:tailEnd/>
          </a:ln>
        </p:spPr>
        <p:txBody>
          <a:bodyPr lIns="82124" tIns="41061" rIns="82124" bIns="41061"/>
          <a:lstStyle/>
          <a:p>
            <a:endParaRPr lang="en-IE"/>
          </a:p>
        </p:txBody>
      </p:sp>
      <p:sp>
        <p:nvSpPr>
          <p:cNvPr id="4119" name="Line 23"/>
          <p:cNvSpPr>
            <a:spLocks noChangeShapeType="1"/>
          </p:cNvSpPr>
          <p:nvPr/>
        </p:nvSpPr>
        <p:spPr bwMode="auto">
          <a:xfrm>
            <a:off x="685800" y="4905375"/>
            <a:ext cx="8107363" cy="0"/>
          </a:xfrm>
          <a:prstGeom prst="line">
            <a:avLst/>
          </a:prstGeom>
          <a:noFill/>
          <a:ln w="28575">
            <a:solidFill>
              <a:schemeClr val="bg2"/>
            </a:solidFill>
            <a:round/>
            <a:headEnd/>
            <a:tailEnd/>
          </a:ln>
        </p:spPr>
        <p:txBody>
          <a:bodyPr lIns="82124" tIns="41061" rIns="82124" bIns="41061"/>
          <a:lstStyle/>
          <a:p>
            <a:endParaRPr lang="en-IE"/>
          </a:p>
        </p:txBody>
      </p:sp>
      <p:sp>
        <p:nvSpPr>
          <p:cNvPr id="4120" name="Line 24"/>
          <p:cNvSpPr>
            <a:spLocks noChangeShapeType="1"/>
          </p:cNvSpPr>
          <p:nvPr/>
        </p:nvSpPr>
        <p:spPr bwMode="auto">
          <a:xfrm>
            <a:off x="2286000" y="4279900"/>
            <a:ext cx="6507163" cy="0"/>
          </a:xfrm>
          <a:prstGeom prst="line">
            <a:avLst/>
          </a:prstGeom>
          <a:noFill/>
          <a:ln w="28575">
            <a:solidFill>
              <a:schemeClr val="bg2"/>
            </a:solidFill>
            <a:round/>
            <a:headEnd/>
            <a:tailEnd/>
          </a:ln>
        </p:spPr>
        <p:txBody>
          <a:bodyPr lIns="82124" tIns="41061" rIns="82124" bIns="41061"/>
          <a:lstStyle/>
          <a:p>
            <a:endParaRPr lang="en-I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4288" y="1298575"/>
            <a:ext cx="9144000" cy="5314950"/>
            <a:chOff x="9" y="818"/>
            <a:chExt cx="5760" cy="3348"/>
          </a:xfrm>
        </p:grpSpPr>
        <p:pic>
          <p:nvPicPr>
            <p:cNvPr id="5151" name="Picture 3" descr="b_chartBack"/>
            <p:cNvPicPr>
              <a:picLocks noChangeAspect="1" noChangeArrowheads="1"/>
            </p:cNvPicPr>
            <p:nvPr/>
          </p:nvPicPr>
          <p:blipFill>
            <a:blip r:embed="rId3">
              <a:duotone>
                <a:schemeClr val="accent1">
                  <a:shade val="45000"/>
                  <a:satMod val="135000"/>
                </a:schemeClr>
                <a:prstClr val="white"/>
              </a:duotone>
              <a:lum bright="100000"/>
            </a:blip>
            <a:srcRect/>
            <a:stretch>
              <a:fillRect/>
            </a:stretch>
          </p:blipFill>
          <p:spPr bwMode="auto">
            <a:xfrm>
              <a:off x="9" y="818"/>
              <a:ext cx="5760" cy="3340"/>
            </a:xfrm>
            <a:prstGeom prst="rect">
              <a:avLst/>
            </a:prstGeom>
            <a:noFill/>
            <a:ln w="9525">
              <a:noFill/>
              <a:miter lim="800000"/>
              <a:headEnd/>
              <a:tailEnd/>
            </a:ln>
          </p:spPr>
        </p:pic>
        <p:sp>
          <p:nvSpPr>
            <p:cNvPr id="269316" name="Rectangle 4"/>
            <p:cNvSpPr>
              <a:spLocks noChangeArrowheads="1"/>
            </p:cNvSpPr>
            <p:nvPr/>
          </p:nvSpPr>
          <p:spPr bwMode="auto">
            <a:xfrm>
              <a:off x="10" y="818"/>
              <a:ext cx="5758" cy="3348"/>
            </a:xfrm>
            <a:prstGeom prst="rect">
              <a:avLst/>
            </a:prstGeom>
            <a:gradFill rotWithShape="1">
              <a:gsLst>
                <a:gs pos="0">
                  <a:schemeClr val="bg1">
                    <a:gamma/>
                    <a:shade val="46275"/>
                    <a:invGamma/>
                  </a:schemeClr>
                </a:gs>
                <a:gs pos="50000">
                  <a:schemeClr val="bg1">
                    <a:alpha val="30000"/>
                  </a:schemeClr>
                </a:gs>
                <a:gs pos="100000">
                  <a:schemeClr val="bg1">
                    <a:gamma/>
                    <a:shade val="46275"/>
                    <a:invGamma/>
                  </a:schemeClr>
                </a:gs>
              </a:gsLst>
              <a:lin ang="5400000" scaled="1"/>
            </a:gradFill>
            <a:ln w="9525" algn="ctr">
              <a:noFill/>
              <a:miter lim="800000"/>
              <a:headEnd/>
              <a:tailEnd/>
            </a:ln>
            <a:effectLst/>
          </p:spPr>
          <p:txBody>
            <a:bodyPr lIns="82124" tIns="41061" rIns="82124" bIns="41061" anchor="ctr">
              <a:spAutoFit/>
            </a:bodyPr>
            <a:lstStyle/>
            <a:p>
              <a:endParaRPr lang="en-US"/>
            </a:p>
          </p:txBody>
        </p:sp>
      </p:grpSp>
      <p:sp>
        <p:nvSpPr>
          <p:cNvPr id="5123" name="Line 5"/>
          <p:cNvSpPr>
            <a:spLocks noChangeShapeType="1"/>
          </p:cNvSpPr>
          <p:nvPr/>
        </p:nvSpPr>
        <p:spPr bwMode="auto">
          <a:xfrm flipV="1">
            <a:off x="7862888" y="3452813"/>
            <a:ext cx="0" cy="1504950"/>
          </a:xfrm>
          <a:prstGeom prst="line">
            <a:avLst/>
          </a:prstGeom>
          <a:noFill/>
          <a:ln w="38100">
            <a:solidFill>
              <a:schemeClr val="folHlink"/>
            </a:solidFill>
            <a:round/>
            <a:headEnd/>
            <a:tailEnd type="triangle" w="med" len="med"/>
          </a:ln>
        </p:spPr>
        <p:txBody>
          <a:bodyPr lIns="82124" tIns="41061" rIns="82124" bIns="41061"/>
          <a:lstStyle/>
          <a:p>
            <a:endParaRPr lang="en-IE"/>
          </a:p>
        </p:txBody>
      </p:sp>
      <p:sp>
        <p:nvSpPr>
          <p:cNvPr id="269318" name="Freeform 6"/>
          <p:cNvSpPr>
            <a:spLocks/>
          </p:cNvSpPr>
          <p:nvPr/>
        </p:nvSpPr>
        <p:spPr bwMode="auto">
          <a:xfrm>
            <a:off x="3027363" y="1828800"/>
            <a:ext cx="3554412" cy="3633788"/>
          </a:xfrm>
          <a:custGeom>
            <a:avLst/>
            <a:gdLst/>
            <a:ahLst/>
            <a:cxnLst>
              <a:cxn ang="0">
                <a:pos x="2208" y="0"/>
              </a:cxn>
              <a:cxn ang="0">
                <a:pos x="1632" y="816"/>
              </a:cxn>
              <a:cxn ang="0">
                <a:pos x="1296" y="1248"/>
              </a:cxn>
              <a:cxn ang="0">
                <a:pos x="1104" y="1488"/>
              </a:cxn>
              <a:cxn ang="0">
                <a:pos x="912" y="1680"/>
              </a:cxn>
              <a:cxn ang="0">
                <a:pos x="720" y="1824"/>
              </a:cxn>
              <a:cxn ang="0">
                <a:pos x="480" y="1968"/>
              </a:cxn>
              <a:cxn ang="0">
                <a:pos x="192" y="2160"/>
              </a:cxn>
              <a:cxn ang="0">
                <a:pos x="0" y="2256"/>
              </a:cxn>
              <a:cxn ang="0">
                <a:pos x="1008" y="1968"/>
              </a:cxn>
              <a:cxn ang="0">
                <a:pos x="1728" y="1776"/>
              </a:cxn>
              <a:cxn ang="0">
                <a:pos x="2208" y="1680"/>
              </a:cxn>
              <a:cxn ang="0">
                <a:pos x="2208" y="0"/>
              </a:cxn>
            </a:cxnLst>
            <a:rect l="0" t="0" r="r" b="b"/>
            <a:pathLst>
              <a:path w="2208" h="2256">
                <a:moveTo>
                  <a:pt x="2208" y="0"/>
                </a:moveTo>
                <a:lnTo>
                  <a:pt x="1632" y="816"/>
                </a:lnTo>
                <a:lnTo>
                  <a:pt x="1296" y="1248"/>
                </a:lnTo>
                <a:lnTo>
                  <a:pt x="1104" y="1488"/>
                </a:lnTo>
                <a:lnTo>
                  <a:pt x="912" y="1680"/>
                </a:lnTo>
                <a:lnTo>
                  <a:pt x="720" y="1824"/>
                </a:lnTo>
                <a:lnTo>
                  <a:pt x="480" y="1968"/>
                </a:lnTo>
                <a:lnTo>
                  <a:pt x="192" y="2160"/>
                </a:lnTo>
                <a:lnTo>
                  <a:pt x="0" y="2256"/>
                </a:lnTo>
                <a:lnTo>
                  <a:pt x="1008" y="1968"/>
                </a:lnTo>
                <a:lnTo>
                  <a:pt x="1728" y="1776"/>
                </a:lnTo>
                <a:lnTo>
                  <a:pt x="2208" y="1680"/>
                </a:lnTo>
                <a:lnTo>
                  <a:pt x="2208" y="0"/>
                </a:lnTo>
                <a:close/>
              </a:path>
            </a:pathLst>
          </a:custGeom>
          <a:gradFill rotWithShape="0">
            <a:gsLst>
              <a:gs pos="0">
                <a:schemeClr val="folHlink"/>
              </a:gs>
              <a:gs pos="100000">
                <a:schemeClr val="folHlink">
                  <a:gamma/>
                  <a:shade val="46275"/>
                  <a:invGamma/>
                  <a:alpha val="10001"/>
                </a:schemeClr>
              </a:gs>
            </a:gsLst>
            <a:lin ang="0" scaled="1"/>
          </a:gradFill>
          <a:ln w="9525" cap="flat" cmpd="sng">
            <a:noFill/>
            <a:prstDash val="solid"/>
            <a:round/>
            <a:headEnd/>
            <a:tailEnd/>
          </a:ln>
          <a:effectLst/>
        </p:spPr>
        <p:txBody>
          <a:bodyPr lIns="82124" tIns="41061" rIns="82124" bIns="41061"/>
          <a:lstStyle/>
          <a:p>
            <a:endParaRPr lang="en-US"/>
          </a:p>
        </p:txBody>
      </p:sp>
      <p:sp>
        <p:nvSpPr>
          <p:cNvPr id="5125" name="Text Box 7"/>
          <p:cNvSpPr txBox="1">
            <a:spLocks noChangeAspect="1" noChangeArrowheads="1"/>
          </p:cNvSpPr>
          <p:nvPr/>
        </p:nvSpPr>
        <p:spPr bwMode="auto">
          <a:xfrm>
            <a:off x="7191375" y="2857500"/>
            <a:ext cx="1343025" cy="547688"/>
          </a:xfrm>
          <a:prstGeom prst="rect">
            <a:avLst/>
          </a:prstGeom>
          <a:noFill/>
          <a:ln w="9525" algn="ctr">
            <a:noFill/>
            <a:miter lim="800000"/>
            <a:headEnd/>
            <a:tailEnd/>
          </a:ln>
        </p:spPr>
        <p:txBody>
          <a:bodyPr lIns="82124" tIns="41061" rIns="82124" bIns="41061">
            <a:spAutoFit/>
          </a:bodyPr>
          <a:lstStyle/>
          <a:p>
            <a:pPr defTabSz="814388">
              <a:spcBef>
                <a:spcPct val="10000"/>
              </a:spcBef>
            </a:pPr>
            <a:r>
              <a:rPr lang="en-US" sz="1600" i="0">
                <a:solidFill>
                  <a:schemeClr val="folHlink"/>
                </a:solidFill>
                <a:cs typeface="Arial" charset="0"/>
              </a:rPr>
              <a:t>Knowledge</a:t>
            </a:r>
          </a:p>
          <a:p>
            <a:pPr defTabSz="814388">
              <a:spcBef>
                <a:spcPct val="10000"/>
              </a:spcBef>
            </a:pPr>
            <a:r>
              <a:rPr lang="en-US" sz="1600" i="0">
                <a:solidFill>
                  <a:schemeClr val="folHlink"/>
                </a:solidFill>
                <a:cs typeface="Arial" charset="0"/>
              </a:rPr>
              <a:t>Gap</a:t>
            </a:r>
          </a:p>
        </p:txBody>
      </p:sp>
      <p:sp>
        <p:nvSpPr>
          <p:cNvPr id="5126" name="Text Box 8"/>
          <p:cNvSpPr txBox="1">
            <a:spLocks noChangeAspect="1" noChangeArrowheads="1"/>
          </p:cNvSpPr>
          <p:nvPr/>
        </p:nvSpPr>
        <p:spPr bwMode="auto">
          <a:xfrm>
            <a:off x="2982913" y="4241800"/>
            <a:ext cx="1439862" cy="274638"/>
          </a:xfrm>
          <a:prstGeom prst="rect">
            <a:avLst/>
          </a:prstGeom>
          <a:noFill/>
          <a:ln w="9525" algn="ctr">
            <a:noFill/>
            <a:miter lim="800000"/>
            <a:headEnd/>
            <a:tailEnd/>
          </a:ln>
        </p:spPr>
        <p:txBody>
          <a:bodyPr lIns="0" tIns="41061" rIns="82124" bIns="41061" anchor="ctr">
            <a:spAutoFit/>
          </a:bodyPr>
          <a:lstStyle/>
          <a:p>
            <a:pPr algn="r" defTabSz="814388">
              <a:spcBef>
                <a:spcPct val="50000"/>
              </a:spcBef>
            </a:pPr>
            <a:r>
              <a:rPr lang="en-US" sz="1400" i="0">
                <a:solidFill>
                  <a:srgbClr val="0183B7"/>
                </a:solidFill>
                <a:cs typeface="Arial" charset="0"/>
              </a:rPr>
              <a:t>Voice Transport</a:t>
            </a:r>
          </a:p>
        </p:txBody>
      </p:sp>
      <p:sp>
        <p:nvSpPr>
          <p:cNvPr id="5127" name="Text Box 9"/>
          <p:cNvSpPr txBox="1">
            <a:spLocks noChangeAspect="1" noChangeArrowheads="1"/>
          </p:cNvSpPr>
          <p:nvPr/>
        </p:nvSpPr>
        <p:spPr bwMode="auto">
          <a:xfrm>
            <a:off x="1566863" y="4648200"/>
            <a:ext cx="2319337" cy="274638"/>
          </a:xfrm>
          <a:prstGeom prst="rect">
            <a:avLst/>
          </a:prstGeom>
          <a:noFill/>
          <a:ln w="9525" algn="ctr">
            <a:noFill/>
            <a:miter lim="800000"/>
            <a:headEnd/>
            <a:tailEnd/>
          </a:ln>
        </p:spPr>
        <p:txBody>
          <a:bodyPr lIns="0" tIns="41061" rIns="82124" bIns="41061" anchor="ctr">
            <a:spAutoFit/>
          </a:bodyPr>
          <a:lstStyle/>
          <a:p>
            <a:pPr algn="r" defTabSz="814388">
              <a:spcBef>
                <a:spcPct val="50000"/>
              </a:spcBef>
            </a:pPr>
            <a:r>
              <a:rPr lang="en-US" sz="1400" i="0">
                <a:solidFill>
                  <a:srgbClr val="FC8932"/>
                </a:solidFill>
                <a:cs typeface="Arial" charset="0"/>
              </a:rPr>
              <a:t>Telecommuting and VPN</a:t>
            </a:r>
          </a:p>
        </p:txBody>
      </p:sp>
      <p:sp>
        <p:nvSpPr>
          <p:cNvPr id="5128" name="Text Box 10"/>
          <p:cNvSpPr txBox="1">
            <a:spLocks noChangeAspect="1" noChangeArrowheads="1"/>
          </p:cNvSpPr>
          <p:nvPr/>
        </p:nvSpPr>
        <p:spPr bwMode="auto">
          <a:xfrm>
            <a:off x="3940175" y="3835400"/>
            <a:ext cx="893763" cy="274638"/>
          </a:xfrm>
          <a:prstGeom prst="rect">
            <a:avLst/>
          </a:prstGeom>
          <a:noFill/>
          <a:ln w="9525" algn="ctr">
            <a:noFill/>
            <a:miter lim="800000"/>
            <a:headEnd/>
            <a:tailEnd/>
          </a:ln>
        </p:spPr>
        <p:txBody>
          <a:bodyPr lIns="0" tIns="41061" rIns="82124" bIns="41061" anchor="ctr">
            <a:spAutoFit/>
          </a:bodyPr>
          <a:lstStyle/>
          <a:p>
            <a:pPr algn="r" defTabSz="814388">
              <a:spcBef>
                <a:spcPct val="10000"/>
              </a:spcBef>
            </a:pPr>
            <a:r>
              <a:rPr lang="en-US" sz="1400" i="0">
                <a:solidFill>
                  <a:srgbClr val="697E1C"/>
                </a:solidFill>
                <a:cs typeface="Arial" charset="0"/>
              </a:rPr>
              <a:t>Wireless</a:t>
            </a:r>
          </a:p>
        </p:txBody>
      </p:sp>
      <p:sp>
        <p:nvSpPr>
          <p:cNvPr id="5129" name="Text Box 11"/>
          <p:cNvSpPr txBox="1">
            <a:spLocks noChangeAspect="1" noChangeArrowheads="1"/>
          </p:cNvSpPr>
          <p:nvPr/>
        </p:nvSpPr>
        <p:spPr bwMode="auto">
          <a:xfrm>
            <a:off x="1857375" y="1733550"/>
            <a:ext cx="3330575" cy="330200"/>
          </a:xfrm>
          <a:prstGeom prst="rect">
            <a:avLst/>
          </a:prstGeom>
          <a:noFill/>
          <a:ln w="19050" algn="ctr">
            <a:noFill/>
            <a:miter lim="800000"/>
            <a:headEnd/>
            <a:tailEnd/>
          </a:ln>
        </p:spPr>
        <p:txBody>
          <a:bodyPr lIns="82124" tIns="41061" rIns="82124" bIns="41061">
            <a:spAutoFit/>
          </a:bodyPr>
          <a:lstStyle/>
          <a:p>
            <a:pPr defTabSz="814388">
              <a:spcBef>
                <a:spcPct val="50000"/>
              </a:spcBef>
            </a:pPr>
            <a:r>
              <a:rPr lang="en-US" sz="1800" i="0">
                <a:cs typeface="Arial" charset="0"/>
              </a:rPr>
              <a:t>Future Converged Applications</a:t>
            </a:r>
          </a:p>
        </p:txBody>
      </p:sp>
      <p:sp>
        <p:nvSpPr>
          <p:cNvPr id="5130" name="Text Box 12"/>
          <p:cNvSpPr txBox="1">
            <a:spLocks noChangeAspect="1" noChangeArrowheads="1"/>
          </p:cNvSpPr>
          <p:nvPr/>
        </p:nvSpPr>
        <p:spPr bwMode="auto">
          <a:xfrm>
            <a:off x="4297363" y="2616200"/>
            <a:ext cx="1516062" cy="274638"/>
          </a:xfrm>
          <a:prstGeom prst="rect">
            <a:avLst/>
          </a:prstGeom>
          <a:noFill/>
          <a:ln w="9525" algn="ctr">
            <a:noFill/>
            <a:miter lim="800000"/>
            <a:headEnd/>
            <a:tailEnd/>
          </a:ln>
        </p:spPr>
        <p:txBody>
          <a:bodyPr lIns="0" tIns="41061" rIns="82124" bIns="41061" anchor="ctr">
            <a:spAutoFit/>
          </a:bodyPr>
          <a:lstStyle/>
          <a:p>
            <a:pPr algn="r" defTabSz="814388">
              <a:spcBef>
                <a:spcPct val="10000"/>
              </a:spcBef>
            </a:pPr>
            <a:r>
              <a:rPr lang="en-US" sz="1400" i="0">
                <a:solidFill>
                  <a:srgbClr val="83A2CF"/>
                </a:solidFill>
                <a:cs typeface="Arial" charset="0"/>
              </a:rPr>
              <a:t>Collaboration</a:t>
            </a:r>
          </a:p>
        </p:txBody>
      </p:sp>
      <p:sp>
        <p:nvSpPr>
          <p:cNvPr id="5131" name="Text Box 13"/>
          <p:cNvSpPr txBox="1">
            <a:spLocks noChangeAspect="1" noChangeArrowheads="1"/>
          </p:cNvSpPr>
          <p:nvPr/>
        </p:nvSpPr>
        <p:spPr bwMode="auto">
          <a:xfrm>
            <a:off x="5421313" y="2209800"/>
            <a:ext cx="688975" cy="274638"/>
          </a:xfrm>
          <a:prstGeom prst="rect">
            <a:avLst/>
          </a:prstGeom>
          <a:noFill/>
          <a:ln w="9525" algn="ctr">
            <a:noFill/>
            <a:miter lim="800000"/>
            <a:headEnd/>
            <a:tailEnd/>
          </a:ln>
        </p:spPr>
        <p:txBody>
          <a:bodyPr lIns="0" tIns="41061" rIns="82124" bIns="41061" anchor="ctr">
            <a:spAutoFit/>
          </a:bodyPr>
          <a:lstStyle/>
          <a:p>
            <a:pPr algn="r" defTabSz="814388">
              <a:spcBef>
                <a:spcPct val="10000"/>
              </a:spcBef>
            </a:pPr>
            <a:r>
              <a:rPr lang="en-US" sz="1400" i="0">
                <a:solidFill>
                  <a:srgbClr val="FC8932"/>
                </a:solidFill>
                <a:cs typeface="Arial" charset="0"/>
              </a:rPr>
              <a:t>Video</a:t>
            </a:r>
          </a:p>
        </p:txBody>
      </p:sp>
      <p:sp>
        <p:nvSpPr>
          <p:cNvPr id="5132" name="Rectangle 14"/>
          <p:cNvSpPr>
            <a:spLocks noChangeArrowheads="1"/>
          </p:cNvSpPr>
          <p:nvPr/>
        </p:nvSpPr>
        <p:spPr bwMode="auto">
          <a:xfrm>
            <a:off x="7004050" y="5006975"/>
            <a:ext cx="1716088" cy="1047750"/>
          </a:xfrm>
          <a:prstGeom prst="rect">
            <a:avLst/>
          </a:prstGeom>
          <a:noFill/>
          <a:ln w="9525" algn="ctr">
            <a:noFill/>
            <a:miter lim="800000"/>
            <a:headEnd/>
            <a:tailEnd/>
          </a:ln>
        </p:spPr>
        <p:txBody>
          <a:bodyPr lIns="82296" tIns="82296" rIns="82296" bIns="82296" anchor="ctr" anchorCtr="1">
            <a:spAutoFit/>
          </a:bodyPr>
          <a:lstStyle/>
          <a:p>
            <a:pPr defTabSz="814388" eaLnBrk="1" hangingPunct="1"/>
            <a:r>
              <a:rPr lang="en-US" sz="1600" i="0">
                <a:solidFill>
                  <a:schemeClr val="folHlink"/>
                </a:solidFill>
                <a:cs typeface="Arial" charset="0"/>
              </a:rPr>
              <a:t>Broad education </a:t>
            </a:r>
            <a:br>
              <a:rPr lang="en-US" sz="1600" i="0">
                <a:solidFill>
                  <a:schemeClr val="folHlink"/>
                </a:solidFill>
                <a:cs typeface="Arial" charset="0"/>
              </a:rPr>
            </a:br>
            <a:r>
              <a:rPr lang="en-US" sz="1600" i="0">
                <a:solidFill>
                  <a:schemeClr val="folHlink"/>
                </a:solidFill>
                <a:cs typeface="Arial" charset="0"/>
              </a:rPr>
              <a:t>and experience</a:t>
            </a:r>
          </a:p>
          <a:p>
            <a:pPr defTabSz="814388" eaLnBrk="1" hangingPunct="1"/>
            <a:r>
              <a:rPr lang="en-US" sz="1600" i="0">
                <a:solidFill>
                  <a:schemeClr val="folHlink"/>
                </a:solidFill>
                <a:cs typeface="Arial" charset="0"/>
              </a:rPr>
              <a:t>are required for</a:t>
            </a:r>
            <a:br>
              <a:rPr lang="en-US" sz="1600" i="0">
                <a:solidFill>
                  <a:schemeClr val="folHlink"/>
                </a:solidFill>
                <a:cs typeface="Arial" charset="0"/>
              </a:rPr>
            </a:br>
            <a:r>
              <a:rPr lang="en-US" sz="1600" i="0">
                <a:solidFill>
                  <a:schemeClr val="folHlink"/>
                </a:solidFill>
                <a:cs typeface="Arial" charset="0"/>
              </a:rPr>
              <a:t> new careers.</a:t>
            </a:r>
          </a:p>
        </p:txBody>
      </p:sp>
      <p:sp>
        <p:nvSpPr>
          <p:cNvPr id="5133" name="Text Box 15"/>
          <p:cNvSpPr txBox="1">
            <a:spLocks noChangeAspect="1" noChangeArrowheads="1"/>
          </p:cNvSpPr>
          <p:nvPr/>
        </p:nvSpPr>
        <p:spPr bwMode="auto">
          <a:xfrm>
            <a:off x="3462338" y="3429000"/>
            <a:ext cx="1719262" cy="274638"/>
          </a:xfrm>
          <a:prstGeom prst="rect">
            <a:avLst/>
          </a:prstGeom>
          <a:noFill/>
          <a:ln w="9525" algn="ctr">
            <a:noFill/>
            <a:miter lim="800000"/>
            <a:headEnd/>
            <a:tailEnd/>
          </a:ln>
        </p:spPr>
        <p:txBody>
          <a:bodyPr lIns="0" tIns="41061" rIns="82124" bIns="41061" anchor="ctr">
            <a:spAutoFit/>
          </a:bodyPr>
          <a:lstStyle/>
          <a:p>
            <a:pPr algn="r" defTabSz="814388">
              <a:spcBef>
                <a:spcPct val="10000"/>
              </a:spcBef>
            </a:pPr>
            <a:r>
              <a:rPr lang="en-US" sz="1400" i="0">
                <a:solidFill>
                  <a:srgbClr val="B54F03"/>
                </a:solidFill>
                <a:cs typeface="Arial" charset="0"/>
              </a:rPr>
              <a:t>Enhanced Security</a:t>
            </a:r>
          </a:p>
        </p:txBody>
      </p:sp>
      <p:grpSp>
        <p:nvGrpSpPr>
          <p:cNvPr id="5134" name="Group 16"/>
          <p:cNvGrpSpPr>
            <a:grpSpLocks/>
          </p:cNvGrpSpPr>
          <p:nvPr/>
        </p:nvGrpSpPr>
        <p:grpSpPr bwMode="auto">
          <a:xfrm>
            <a:off x="377825" y="1730375"/>
            <a:ext cx="6946900" cy="4852988"/>
            <a:chOff x="248" y="1118"/>
            <a:chExt cx="4376" cy="3057"/>
          </a:xfrm>
        </p:grpSpPr>
        <p:sp>
          <p:nvSpPr>
            <p:cNvPr id="5147" name="Text Box 17"/>
            <p:cNvSpPr txBox="1">
              <a:spLocks noChangeAspect="1" noChangeArrowheads="1"/>
            </p:cNvSpPr>
            <p:nvPr/>
          </p:nvSpPr>
          <p:spPr bwMode="auto">
            <a:xfrm rot="-5400000">
              <a:off x="-716" y="2445"/>
              <a:ext cx="2119" cy="191"/>
            </a:xfrm>
            <a:prstGeom prst="rect">
              <a:avLst/>
            </a:prstGeom>
            <a:noFill/>
            <a:ln w="9525" algn="ctr">
              <a:noFill/>
              <a:miter lim="800000"/>
              <a:headEnd/>
              <a:tailEnd/>
            </a:ln>
          </p:spPr>
          <p:txBody>
            <a:bodyPr lIns="36576" tIns="41061" rIns="36576" bIns="41061" anchor="ctr">
              <a:spAutoFit/>
            </a:bodyPr>
            <a:lstStyle/>
            <a:p>
              <a:pPr defTabSz="814388">
                <a:spcBef>
                  <a:spcPct val="50000"/>
                </a:spcBef>
              </a:pPr>
              <a:r>
                <a:rPr lang="en-US" sz="1600" i="0">
                  <a:solidFill>
                    <a:srgbClr val="999999"/>
                  </a:solidFill>
                  <a:cs typeface="Arial" charset="0"/>
                </a:rPr>
                <a:t>Evolution of the Network</a:t>
              </a:r>
            </a:p>
          </p:txBody>
        </p:sp>
        <p:sp>
          <p:nvSpPr>
            <p:cNvPr id="5148" name="Text Box 18"/>
            <p:cNvSpPr txBox="1">
              <a:spLocks noChangeAspect="1" noChangeArrowheads="1"/>
            </p:cNvSpPr>
            <p:nvPr/>
          </p:nvSpPr>
          <p:spPr bwMode="auto">
            <a:xfrm>
              <a:off x="2226" y="3984"/>
              <a:ext cx="848" cy="191"/>
            </a:xfrm>
            <a:prstGeom prst="rect">
              <a:avLst/>
            </a:prstGeom>
            <a:noFill/>
            <a:ln w="9525" algn="ctr">
              <a:noFill/>
              <a:miter lim="800000"/>
              <a:headEnd/>
              <a:tailEnd/>
            </a:ln>
          </p:spPr>
          <p:txBody>
            <a:bodyPr lIns="36576" tIns="41061" rIns="36576" bIns="41061" anchor="ctr">
              <a:spAutoFit/>
            </a:bodyPr>
            <a:lstStyle/>
            <a:p>
              <a:pPr defTabSz="814388">
                <a:spcBef>
                  <a:spcPct val="50000"/>
                </a:spcBef>
              </a:pPr>
              <a:r>
                <a:rPr lang="en-US" sz="1600" i="0">
                  <a:solidFill>
                    <a:srgbClr val="999999"/>
                  </a:solidFill>
                  <a:cs typeface="Arial" charset="0"/>
                </a:rPr>
                <a:t>Time</a:t>
              </a:r>
            </a:p>
          </p:txBody>
        </p:sp>
        <p:sp>
          <p:nvSpPr>
            <p:cNvPr id="5149" name="Line 19"/>
            <p:cNvSpPr>
              <a:spLocks noChangeAspect="1" noChangeShapeType="1"/>
            </p:cNvSpPr>
            <p:nvPr/>
          </p:nvSpPr>
          <p:spPr bwMode="auto">
            <a:xfrm>
              <a:off x="457" y="1118"/>
              <a:ext cx="12" cy="2867"/>
            </a:xfrm>
            <a:prstGeom prst="line">
              <a:avLst/>
            </a:prstGeom>
            <a:noFill/>
            <a:ln w="50800">
              <a:solidFill>
                <a:srgbClr val="999999"/>
              </a:solidFill>
              <a:round/>
              <a:headEnd type="triangle" w="med" len="med"/>
              <a:tailEnd/>
            </a:ln>
          </p:spPr>
          <p:txBody>
            <a:bodyPr lIns="82124" tIns="41061" rIns="82124" bIns="41061"/>
            <a:lstStyle/>
            <a:p>
              <a:endParaRPr lang="en-IE"/>
            </a:p>
          </p:txBody>
        </p:sp>
        <p:sp>
          <p:nvSpPr>
            <p:cNvPr id="5150" name="Line 20"/>
            <p:cNvSpPr>
              <a:spLocks noChangeAspect="1" noChangeShapeType="1"/>
            </p:cNvSpPr>
            <p:nvPr/>
          </p:nvSpPr>
          <p:spPr bwMode="auto">
            <a:xfrm>
              <a:off x="469" y="3969"/>
              <a:ext cx="4155" cy="0"/>
            </a:xfrm>
            <a:prstGeom prst="line">
              <a:avLst/>
            </a:prstGeom>
            <a:noFill/>
            <a:ln w="50800">
              <a:solidFill>
                <a:srgbClr val="999999"/>
              </a:solidFill>
              <a:round/>
              <a:headEnd/>
              <a:tailEnd type="triangle" w="med" len="med"/>
            </a:ln>
          </p:spPr>
          <p:txBody>
            <a:bodyPr lIns="82124" tIns="41061" rIns="82124" bIns="41061"/>
            <a:lstStyle/>
            <a:p>
              <a:endParaRPr lang="en-IE"/>
            </a:p>
          </p:txBody>
        </p:sp>
      </p:grpSp>
      <p:sp>
        <p:nvSpPr>
          <p:cNvPr id="5135" name="Text Box 21"/>
          <p:cNvSpPr txBox="1">
            <a:spLocks noChangeAspect="1" noChangeArrowheads="1"/>
          </p:cNvSpPr>
          <p:nvPr/>
        </p:nvSpPr>
        <p:spPr bwMode="auto">
          <a:xfrm>
            <a:off x="2265363" y="5054600"/>
            <a:ext cx="939800" cy="274638"/>
          </a:xfrm>
          <a:prstGeom prst="rect">
            <a:avLst/>
          </a:prstGeom>
          <a:noFill/>
          <a:ln w="9525" algn="ctr">
            <a:noFill/>
            <a:miter lim="800000"/>
            <a:headEnd/>
            <a:tailEnd/>
          </a:ln>
        </p:spPr>
        <p:txBody>
          <a:bodyPr lIns="0" tIns="41061" rIns="82124" bIns="41061" anchor="ctr">
            <a:spAutoFit/>
          </a:bodyPr>
          <a:lstStyle/>
          <a:p>
            <a:pPr algn="r" defTabSz="814388">
              <a:spcBef>
                <a:spcPct val="50000"/>
              </a:spcBef>
            </a:pPr>
            <a:r>
              <a:rPr lang="en-US" sz="1400" i="0">
                <a:solidFill>
                  <a:srgbClr val="015F85"/>
                </a:solidFill>
                <a:cs typeface="Arial" charset="0"/>
              </a:rPr>
              <a:t>Switching</a:t>
            </a:r>
          </a:p>
        </p:txBody>
      </p:sp>
      <p:sp>
        <p:nvSpPr>
          <p:cNvPr id="5136" name="Text Box 22"/>
          <p:cNvSpPr txBox="1">
            <a:spLocks noChangeAspect="1" noChangeArrowheads="1"/>
          </p:cNvSpPr>
          <p:nvPr/>
        </p:nvSpPr>
        <p:spPr bwMode="auto">
          <a:xfrm>
            <a:off x="1541463" y="5462588"/>
            <a:ext cx="796925" cy="274637"/>
          </a:xfrm>
          <a:prstGeom prst="rect">
            <a:avLst/>
          </a:prstGeom>
          <a:noFill/>
          <a:ln w="9525" algn="ctr">
            <a:noFill/>
            <a:miter lim="800000"/>
            <a:headEnd/>
            <a:tailEnd/>
          </a:ln>
        </p:spPr>
        <p:txBody>
          <a:bodyPr lIns="0" tIns="41061" rIns="82124" bIns="41061" anchor="ctr">
            <a:spAutoFit/>
          </a:bodyPr>
          <a:lstStyle/>
          <a:p>
            <a:pPr algn="r" defTabSz="814388">
              <a:spcBef>
                <a:spcPct val="50000"/>
              </a:spcBef>
            </a:pPr>
            <a:r>
              <a:rPr lang="en-US" sz="1400" i="0">
                <a:solidFill>
                  <a:schemeClr val="accent2"/>
                </a:solidFill>
                <a:cs typeface="Arial" charset="0"/>
              </a:rPr>
              <a:t>Routing</a:t>
            </a:r>
          </a:p>
        </p:txBody>
      </p:sp>
      <p:sp>
        <p:nvSpPr>
          <p:cNvPr id="5137" name="Text Box 23"/>
          <p:cNvSpPr txBox="1">
            <a:spLocks noChangeAspect="1" noChangeArrowheads="1"/>
          </p:cNvSpPr>
          <p:nvPr/>
        </p:nvSpPr>
        <p:spPr bwMode="auto">
          <a:xfrm>
            <a:off x="3798888" y="3024188"/>
            <a:ext cx="1716087" cy="274637"/>
          </a:xfrm>
          <a:prstGeom prst="rect">
            <a:avLst/>
          </a:prstGeom>
          <a:noFill/>
          <a:ln w="9525" algn="ctr">
            <a:noFill/>
            <a:miter lim="800000"/>
            <a:headEnd/>
            <a:tailEnd/>
          </a:ln>
        </p:spPr>
        <p:txBody>
          <a:bodyPr lIns="0" tIns="41061" rIns="82124" bIns="41061" anchor="ctr">
            <a:spAutoFit/>
          </a:bodyPr>
          <a:lstStyle/>
          <a:p>
            <a:pPr algn="r" defTabSz="814388">
              <a:spcBef>
                <a:spcPct val="50000"/>
              </a:spcBef>
            </a:pPr>
            <a:r>
              <a:rPr lang="en-US" sz="1400" i="0">
                <a:solidFill>
                  <a:schemeClr val="folHlink"/>
                </a:solidFill>
                <a:cs typeface="Arial" charset="0"/>
              </a:rPr>
              <a:t>Data Center/Storage</a:t>
            </a:r>
          </a:p>
        </p:txBody>
      </p:sp>
      <p:sp>
        <p:nvSpPr>
          <p:cNvPr id="5138" name="Freeform 24"/>
          <p:cNvSpPr>
            <a:spLocks/>
          </p:cNvSpPr>
          <p:nvPr/>
        </p:nvSpPr>
        <p:spPr bwMode="auto">
          <a:xfrm>
            <a:off x="714375" y="4495800"/>
            <a:ext cx="5943600" cy="1752600"/>
          </a:xfrm>
          <a:custGeom>
            <a:avLst/>
            <a:gdLst>
              <a:gd name="T0" fmla="*/ 0 w 3648"/>
              <a:gd name="T1" fmla="*/ 1752600 h 1104"/>
              <a:gd name="T2" fmla="*/ 938463 w 3648"/>
              <a:gd name="T3" fmla="*/ 1524000 h 1104"/>
              <a:gd name="T4" fmla="*/ 1955132 w 3648"/>
              <a:gd name="T5" fmla="*/ 1143000 h 1104"/>
              <a:gd name="T6" fmla="*/ 2815390 w 3648"/>
              <a:gd name="T7" fmla="*/ 838200 h 1104"/>
              <a:gd name="T8" fmla="*/ 4614111 w 3648"/>
              <a:gd name="T9" fmla="*/ 304800 h 1104"/>
              <a:gd name="T10" fmla="*/ 5943600 w 3648"/>
              <a:gd name="T11" fmla="*/ 0 h 1104"/>
              <a:gd name="T12" fmla="*/ 0 60000 65536"/>
              <a:gd name="T13" fmla="*/ 0 60000 65536"/>
              <a:gd name="T14" fmla="*/ 0 60000 65536"/>
              <a:gd name="T15" fmla="*/ 0 60000 65536"/>
              <a:gd name="T16" fmla="*/ 0 60000 65536"/>
              <a:gd name="T17" fmla="*/ 0 60000 65536"/>
              <a:gd name="T18" fmla="*/ 0 w 3648"/>
              <a:gd name="T19" fmla="*/ 0 h 1104"/>
              <a:gd name="T20" fmla="*/ 3648 w 3648"/>
              <a:gd name="T21" fmla="*/ 1104 h 1104"/>
            </a:gdLst>
            <a:ahLst/>
            <a:cxnLst>
              <a:cxn ang="T12">
                <a:pos x="T0" y="T1"/>
              </a:cxn>
              <a:cxn ang="T13">
                <a:pos x="T2" y="T3"/>
              </a:cxn>
              <a:cxn ang="T14">
                <a:pos x="T4" y="T5"/>
              </a:cxn>
              <a:cxn ang="T15">
                <a:pos x="T6" y="T7"/>
              </a:cxn>
              <a:cxn ang="T16">
                <a:pos x="T8" y="T9"/>
              </a:cxn>
              <a:cxn ang="T17">
                <a:pos x="T10" y="T11"/>
              </a:cxn>
            </a:cxnLst>
            <a:rect l="T18" t="T19" r="T20" b="T21"/>
            <a:pathLst>
              <a:path w="3648" h="1104">
                <a:moveTo>
                  <a:pt x="0" y="1104"/>
                </a:moveTo>
                <a:cubicBezTo>
                  <a:pt x="188" y="1064"/>
                  <a:pt x="376" y="1024"/>
                  <a:pt x="576" y="960"/>
                </a:cubicBezTo>
                <a:cubicBezTo>
                  <a:pt x="776" y="896"/>
                  <a:pt x="1008" y="792"/>
                  <a:pt x="1200" y="720"/>
                </a:cubicBezTo>
                <a:cubicBezTo>
                  <a:pt x="1392" y="648"/>
                  <a:pt x="1456" y="616"/>
                  <a:pt x="1728" y="528"/>
                </a:cubicBezTo>
                <a:cubicBezTo>
                  <a:pt x="2000" y="440"/>
                  <a:pt x="2512" y="280"/>
                  <a:pt x="2832" y="192"/>
                </a:cubicBezTo>
                <a:cubicBezTo>
                  <a:pt x="3152" y="104"/>
                  <a:pt x="3512" y="32"/>
                  <a:pt x="3648" y="0"/>
                </a:cubicBezTo>
              </a:path>
            </a:pathLst>
          </a:custGeom>
          <a:noFill/>
          <a:ln w="57150">
            <a:solidFill>
              <a:schemeClr val="folHlink"/>
            </a:solidFill>
            <a:round/>
            <a:headEnd/>
            <a:tailEnd type="triangle" w="med" len="med"/>
          </a:ln>
        </p:spPr>
        <p:txBody>
          <a:bodyPr lIns="82124" tIns="41061" rIns="82124" bIns="41061"/>
          <a:lstStyle/>
          <a:p>
            <a:endParaRPr lang="en-US"/>
          </a:p>
        </p:txBody>
      </p:sp>
      <p:sp>
        <p:nvSpPr>
          <p:cNvPr id="5139" name="AutoShape 25"/>
          <p:cNvSpPr>
            <a:spLocks/>
          </p:cNvSpPr>
          <p:nvPr/>
        </p:nvSpPr>
        <p:spPr bwMode="auto">
          <a:xfrm>
            <a:off x="6734175" y="1752600"/>
            <a:ext cx="381000" cy="2743200"/>
          </a:xfrm>
          <a:prstGeom prst="rightBrace">
            <a:avLst>
              <a:gd name="adj1" fmla="val 60000"/>
              <a:gd name="adj2" fmla="val 50523"/>
            </a:avLst>
          </a:prstGeom>
          <a:noFill/>
          <a:ln w="38100">
            <a:solidFill>
              <a:schemeClr val="folHlink"/>
            </a:solidFill>
            <a:round/>
            <a:headEnd/>
            <a:tailEnd/>
          </a:ln>
        </p:spPr>
        <p:txBody>
          <a:bodyPr wrap="none" lIns="82124" tIns="41061" rIns="82124" bIns="41061" anchor="ctr"/>
          <a:lstStyle/>
          <a:p>
            <a:endParaRPr lang="en-US"/>
          </a:p>
        </p:txBody>
      </p:sp>
      <p:sp>
        <p:nvSpPr>
          <p:cNvPr id="5140" name="Text Box 26"/>
          <p:cNvSpPr txBox="1">
            <a:spLocks noChangeAspect="1" noChangeArrowheads="1"/>
          </p:cNvSpPr>
          <p:nvPr/>
        </p:nvSpPr>
        <p:spPr bwMode="auto">
          <a:xfrm>
            <a:off x="7124700" y="1762125"/>
            <a:ext cx="1847850" cy="577850"/>
          </a:xfrm>
          <a:prstGeom prst="rect">
            <a:avLst/>
          </a:prstGeom>
          <a:noFill/>
          <a:ln w="9525" algn="ctr">
            <a:noFill/>
            <a:miter lim="800000"/>
            <a:headEnd/>
            <a:tailEnd/>
          </a:ln>
        </p:spPr>
        <p:txBody>
          <a:bodyPr lIns="82124" tIns="41061" rIns="82124" bIns="41061">
            <a:spAutoFit/>
          </a:bodyPr>
          <a:lstStyle/>
          <a:p>
            <a:pPr defTabSz="814388">
              <a:spcBef>
                <a:spcPct val="10000"/>
              </a:spcBef>
            </a:pPr>
            <a:r>
              <a:rPr lang="en-US" sz="1800" i="0">
                <a:cs typeface="Arial" charset="0"/>
              </a:rPr>
              <a:t>The role of the network grows.</a:t>
            </a:r>
          </a:p>
        </p:txBody>
      </p:sp>
      <p:sp>
        <p:nvSpPr>
          <p:cNvPr id="5141" name="Freeform 27"/>
          <p:cNvSpPr>
            <a:spLocks/>
          </p:cNvSpPr>
          <p:nvPr/>
        </p:nvSpPr>
        <p:spPr bwMode="auto">
          <a:xfrm>
            <a:off x="714375" y="1752600"/>
            <a:ext cx="5943600" cy="4495800"/>
          </a:xfrm>
          <a:custGeom>
            <a:avLst/>
            <a:gdLst>
              <a:gd name="T0" fmla="*/ 0 w 3744"/>
              <a:gd name="T1" fmla="*/ 4495800 h 2832"/>
              <a:gd name="T2" fmla="*/ 1752600 w 3744"/>
              <a:gd name="T3" fmla="*/ 3962400 h 2832"/>
              <a:gd name="T4" fmla="*/ 3505201 w 3744"/>
              <a:gd name="T5" fmla="*/ 2971800 h 2832"/>
              <a:gd name="T6" fmla="*/ 4724400 w 3744"/>
              <a:gd name="T7" fmla="*/ 1676400 h 2832"/>
              <a:gd name="T8" fmla="*/ 5943600 w 3744"/>
              <a:gd name="T9" fmla="*/ 0 h 2832"/>
              <a:gd name="T10" fmla="*/ 0 60000 65536"/>
              <a:gd name="T11" fmla="*/ 0 60000 65536"/>
              <a:gd name="T12" fmla="*/ 0 60000 65536"/>
              <a:gd name="T13" fmla="*/ 0 60000 65536"/>
              <a:gd name="T14" fmla="*/ 0 60000 65536"/>
              <a:gd name="T15" fmla="*/ 0 w 3744"/>
              <a:gd name="T16" fmla="*/ 0 h 2832"/>
              <a:gd name="T17" fmla="*/ 3744 w 3744"/>
              <a:gd name="T18" fmla="*/ 2832 h 2832"/>
            </a:gdLst>
            <a:ahLst/>
            <a:cxnLst>
              <a:cxn ang="T10">
                <a:pos x="T0" y="T1"/>
              </a:cxn>
              <a:cxn ang="T11">
                <a:pos x="T2" y="T3"/>
              </a:cxn>
              <a:cxn ang="T12">
                <a:pos x="T4" y="T5"/>
              </a:cxn>
              <a:cxn ang="T13">
                <a:pos x="T6" y="T7"/>
              </a:cxn>
              <a:cxn ang="T14">
                <a:pos x="T8" y="T9"/>
              </a:cxn>
            </a:cxnLst>
            <a:rect l="T15" t="T16" r="T17" b="T18"/>
            <a:pathLst>
              <a:path w="3744" h="2832">
                <a:moveTo>
                  <a:pt x="0" y="2832"/>
                </a:moveTo>
                <a:cubicBezTo>
                  <a:pt x="368" y="2744"/>
                  <a:pt x="736" y="2656"/>
                  <a:pt x="1104" y="2496"/>
                </a:cubicBezTo>
                <a:cubicBezTo>
                  <a:pt x="1472" y="2336"/>
                  <a:pt x="1896" y="2112"/>
                  <a:pt x="2208" y="1872"/>
                </a:cubicBezTo>
                <a:cubicBezTo>
                  <a:pt x="2520" y="1632"/>
                  <a:pt x="2720" y="1368"/>
                  <a:pt x="2976" y="1056"/>
                </a:cubicBezTo>
                <a:cubicBezTo>
                  <a:pt x="3232" y="744"/>
                  <a:pt x="3616" y="176"/>
                  <a:pt x="3744" y="0"/>
                </a:cubicBezTo>
              </a:path>
            </a:pathLst>
          </a:custGeom>
          <a:noFill/>
          <a:ln w="57150">
            <a:solidFill>
              <a:srgbClr val="0183B7"/>
            </a:solidFill>
            <a:round/>
            <a:headEnd/>
            <a:tailEnd type="triangle" w="med" len="med"/>
          </a:ln>
        </p:spPr>
        <p:txBody>
          <a:bodyPr lIns="82124" tIns="41061" rIns="82124" bIns="41061"/>
          <a:lstStyle/>
          <a:p>
            <a:endParaRPr lang="en-US"/>
          </a:p>
        </p:txBody>
      </p:sp>
      <p:grpSp>
        <p:nvGrpSpPr>
          <p:cNvPr id="5142" name="Group 28"/>
          <p:cNvGrpSpPr>
            <a:grpSpLocks/>
          </p:cNvGrpSpPr>
          <p:nvPr/>
        </p:nvGrpSpPr>
        <p:grpSpPr bwMode="auto">
          <a:xfrm>
            <a:off x="1519238" y="2557463"/>
            <a:ext cx="1674812" cy="1106487"/>
            <a:chOff x="969" y="1191"/>
            <a:chExt cx="1055" cy="697"/>
          </a:xfrm>
        </p:grpSpPr>
        <p:sp>
          <p:nvSpPr>
            <p:cNvPr id="5145" name="Oval 29"/>
            <p:cNvSpPr>
              <a:spLocks noChangeArrowheads="1"/>
            </p:cNvSpPr>
            <p:nvPr/>
          </p:nvSpPr>
          <p:spPr bwMode="auto">
            <a:xfrm>
              <a:off x="969" y="1191"/>
              <a:ext cx="1055" cy="697"/>
            </a:xfrm>
            <a:prstGeom prst="ellipse">
              <a:avLst/>
            </a:prstGeom>
            <a:solidFill>
              <a:srgbClr val="0183B7"/>
            </a:solidFill>
            <a:ln w="9525" algn="ctr">
              <a:noFill/>
              <a:round/>
              <a:headEnd/>
              <a:tailEnd/>
            </a:ln>
          </p:spPr>
          <p:txBody>
            <a:bodyPr wrap="none" anchor="ctr"/>
            <a:lstStyle/>
            <a:p>
              <a:endParaRPr lang="en-US"/>
            </a:p>
          </p:txBody>
        </p:sp>
        <p:sp>
          <p:nvSpPr>
            <p:cNvPr id="5146" name="Text Box 30"/>
            <p:cNvSpPr txBox="1">
              <a:spLocks noChangeArrowheads="1"/>
            </p:cNvSpPr>
            <p:nvPr/>
          </p:nvSpPr>
          <p:spPr bwMode="auto">
            <a:xfrm>
              <a:off x="1112" y="1384"/>
              <a:ext cx="769" cy="312"/>
            </a:xfrm>
            <a:prstGeom prst="rect">
              <a:avLst/>
            </a:prstGeom>
            <a:noFill/>
            <a:ln w="9525" algn="ctr">
              <a:noFill/>
              <a:miter lim="800000"/>
              <a:headEnd/>
              <a:tailEnd/>
            </a:ln>
          </p:spPr>
          <p:txBody>
            <a:bodyPr lIns="0" tIns="0" rIns="0" bIns="0" anchor="ctr" anchorCtr="1">
              <a:spAutoFit/>
            </a:bodyPr>
            <a:lstStyle/>
            <a:p>
              <a:pPr defTabSz="814388" eaLnBrk="1" hangingPunct="1">
                <a:spcBef>
                  <a:spcPct val="50000"/>
                </a:spcBef>
              </a:pPr>
              <a:r>
                <a:rPr lang="en-US" sz="1800" i="0">
                  <a:solidFill>
                    <a:schemeClr val="bg1"/>
                  </a:solidFill>
                  <a:cs typeface="Arial" charset="0"/>
                </a:rPr>
                <a:t>Converged Solutions</a:t>
              </a:r>
            </a:p>
          </p:txBody>
        </p:sp>
      </p:grpSp>
      <p:sp>
        <p:nvSpPr>
          <p:cNvPr id="5143" name="Rectangle 31"/>
          <p:cNvSpPr>
            <a:spLocks noChangeArrowheads="1"/>
          </p:cNvSpPr>
          <p:nvPr/>
        </p:nvSpPr>
        <p:spPr bwMode="auto">
          <a:xfrm>
            <a:off x="355600" y="6450013"/>
            <a:ext cx="23336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pPr>
            <a:r>
              <a:rPr lang="en-US" sz="700" i="0">
                <a:solidFill>
                  <a:srgbClr val="D3D3D3"/>
                </a:solidFill>
                <a:cs typeface="Arial" charset="0"/>
              </a:rPr>
              <a:t>BRKCRT-1103 13613_05_2007_c2</a:t>
            </a:r>
          </a:p>
        </p:txBody>
      </p:sp>
      <p:sp>
        <p:nvSpPr>
          <p:cNvPr id="5144" name="Rectangle 32"/>
          <p:cNvSpPr>
            <a:spLocks noGrp="1" noChangeArrowheads="1"/>
          </p:cNvSpPr>
          <p:nvPr>
            <p:ph type="title"/>
          </p:nvPr>
        </p:nvSpPr>
        <p:spPr>
          <a:xfrm>
            <a:off x="381000" y="381000"/>
            <a:ext cx="8145462" cy="838200"/>
          </a:xfrm>
        </p:spPr>
        <p:txBody>
          <a:bodyPr/>
          <a:lstStyle/>
          <a:p>
            <a:pPr eaLnBrk="1" hangingPunct="1"/>
            <a:r>
              <a:rPr lang="en-US" dirty="0" smtClean="0">
                <a:solidFill>
                  <a:schemeClr val="bg1"/>
                </a:solidFill>
              </a:rPr>
              <a:t>Emergence of a Skills Gap</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597150" y="2214563"/>
            <a:ext cx="3706813" cy="244475"/>
          </a:xfrm>
          <a:prstGeom prst="rect">
            <a:avLst/>
          </a:prstGeom>
          <a:noFill/>
          <a:ln w="9525" algn="ctr">
            <a:noFill/>
            <a:miter lim="800000"/>
            <a:headEnd/>
            <a:tailEnd/>
          </a:ln>
        </p:spPr>
        <p:txBody>
          <a:bodyPr wrap="none" lIns="0" tIns="0" rIns="0" bIns="0">
            <a:spAutoFit/>
          </a:bodyPr>
          <a:lstStyle/>
          <a:p>
            <a:pPr marL="236538" indent="-236538" defTabSz="814388">
              <a:buClr>
                <a:srgbClr val="708CA1"/>
              </a:buClr>
              <a:buFont typeface="Wingdings" pitchFamily="2" charset="2"/>
              <a:buNone/>
            </a:pPr>
            <a:r>
              <a:rPr lang="en-US" sz="1600" b="1">
                <a:solidFill>
                  <a:srgbClr val="708CA1"/>
                </a:solidFill>
                <a:ea typeface="ＭＳ Ｐゴシック" pitchFamily="50" charset="-128"/>
              </a:rPr>
              <a:t>Right Experts, Right Place, Right Time</a:t>
            </a:r>
          </a:p>
        </p:txBody>
      </p:sp>
      <p:pic>
        <p:nvPicPr>
          <p:cNvPr id="6147" name="Picture 2" descr="Map yellow NA"/>
          <p:cNvPicPr>
            <a:picLocks noChangeAspect="1" noChangeArrowheads="1"/>
          </p:cNvPicPr>
          <p:nvPr/>
        </p:nvPicPr>
        <p:blipFill>
          <a:blip r:embed="rId4"/>
          <a:srcRect/>
          <a:stretch>
            <a:fillRect/>
          </a:stretch>
        </p:blipFill>
        <p:spPr bwMode="auto">
          <a:xfrm>
            <a:off x="28575" y="2514600"/>
            <a:ext cx="8843963" cy="3584575"/>
          </a:xfrm>
          <a:prstGeom prst="rect">
            <a:avLst/>
          </a:prstGeom>
          <a:noFill/>
          <a:ln w="9525">
            <a:noFill/>
            <a:miter lim="800000"/>
            <a:headEnd/>
            <a:tailEnd/>
          </a:ln>
        </p:spPr>
      </p:pic>
      <p:sp>
        <p:nvSpPr>
          <p:cNvPr id="6148" name="Freeform 5"/>
          <p:cNvSpPr>
            <a:spLocks noEditPoints="1"/>
          </p:cNvSpPr>
          <p:nvPr/>
        </p:nvSpPr>
        <p:spPr bwMode="auto">
          <a:xfrm>
            <a:off x="646113" y="4954588"/>
            <a:ext cx="8478837" cy="55562"/>
          </a:xfrm>
          <a:custGeom>
            <a:avLst/>
            <a:gdLst>
              <a:gd name="T0" fmla="*/ 8478837 w 5341"/>
              <a:gd name="T1" fmla="*/ 10319 h 70"/>
              <a:gd name="T2" fmla="*/ 8472487 w 5341"/>
              <a:gd name="T3" fmla="*/ 13494 h 70"/>
              <a:gd name="T4" fmla="*/ 8472487 w 5341"/>
              <a:gd name="T5" fmla="*/ 14287 h 70"/>
              <a:gd name="T6" fmla="*/ 8478837 w 5341"/>
              <a:gd name="T7" fmla="*/ 14287 h 70"/>
              <a:gd name="T8" fmla="*/ 8478837 w 5341"/>
              <a:gd name="T9" fmla="*/ 10319 h 70"/>
              <a:gd name="T10" fmla="*/ 100012 w 5341"/>
              <a:gd name="T11" fmla="*/ 38893 h 70"/>
              <a:gd name="T12" fmla="*/ 100012 w 5341"/>
              <a:gd name="T13" fmla="*/ 42068 h 70"/>
              <a:gd name="T14" fmla="*/ 93662 w 5341"/>
              <a:gd name="T15" fmla="*/ 44450 h 70"/>
              <a:gd name="T16" fmla="*/ 96837 w 5341"/>
              <a:gd name="T17" fmla="*/ 53975 h 70"/>
              <a:gd name="T18" fmla="*/ 103188 w 5341"/>
              <a:gd name="T19" fmla="*/ 55562 h 70"/>
              <a:gd name="T20" fmla="*/ 115887 w 5341"/>
              <a:gd name="T21" fmla="*/ 50800 h 70"/>
              <a:gd name="T22" fmla="*/ 112713 w 5341"/>
              <a:gd name="T23" fmla="*/ 44450 h 70"/>
              <a:gd name="T24" fmla="*/ 111125 w 5341"/>
              <a:gd name="T25" fmla="*/ 41275 h 70"/>
              <a:gd name="T26" fmla="*/ 104775 w 5341"/>
              <a:gd name="T27" fmla="*/ 40481 h 70"/>
              <a:gd name="T28" fmla="*/ 100012 w 5341"/>
              <a:gd name="T29" fmla="*/ 38893 h 70"/>
              <a:gd name="T30" fmla="*/ 69850 w 5341"/>
              <a:gd name="T31" fmla="*/ 23019 h 70"/>
              <a:gd name="T32" fmla="*/ 71437 w 5341"/>
              <a:gd name="T33" fmla="*/ 25400 h 70"/>
              <a:gd name="T34" fmla="*/ 69850 w 5341"/>
              <a:gd name="T35" fmla="*/ 23019 h 70"/>
              <a:gd name="T36" fmla="*/ 69850 w 5341"/>
              <a:gd name="T37" fmla="*/ 23019 h 70"/>
              <a:gd name="T38" fmla="*/ 80962 w 5341"/>
              <a:gd name="T39" fmla="*/ 22225 h 70"/>
              <a:gd name="T40" fmla="*/ 85725 w 5341"/>
              <a:gd name="T41" fmla="*/ 28575 h 70"/>
              <a:gd name="T42" fmla="*/ 87312 w 5341"/>
              <a:gd name="T43" fmla="*/ 26987 h 70"/>
              <a:gd name="T44" fmla="*/ 87312 w 5341"/>
              <a:gd name="T45" fmla="*/ 26987 h 70"/>
              <a:gd name="T46" fmla="*/ 90487 w 5341"/>
              <a:gd name="T47" fmla="*/ 25400 h 70"/>
              <a:gd name="T48" fmla="*/ 87312 w 5341"/>
              <a:gd name="T49" fmla="*/ 22225 h 70"/>
              <a:gd name="T50" fmla="*/ 84137 w 5341"/>
              <a:gd name="T51" fmla="*/ 22225 h 70"/>
              <a:gd name="T52" fmla="*/ 80962 w 5341"/>
              <a:gd name="T53" fmla="*/ 22225 h 70"/>
              <a:gd name="T54" fmla="*/ 44450 w 5341"/>
              <a:gd name="T55" fmla="*/ 6350 h 70"/>
              <a:gd name="T56" fmla="*/ 44450 w 5341"/>
              <a:gd name="T57" fmla="*/ 7937 h 70"/>
              <a:gd name="T58" fmla="*/ 41275 w 5341"/>
              <a:gd name="T59" fmla="*/ 7937 h 70"/>
              <a:gd name="T60" fmla="*/ 41275 w 5341"/>
              <a:gd name="T61" fmla="*/ 11112 h 70"/>
              <a:gd name="T62" fmla="*/ 49212 w 5341"/>
              <a:gd name="T63" fmla="*/ 13494 h 70"/>
              <a:gd name="T64" fmla="*/ 52388 w 5341"/>
              <a:gd name="T65" fmla="*/ 13494 h 70"/>
              <a:gd name="T66" fmla="*/ 50800 w 5341"/>
              <a:gd name="T67" fmla="*/ 11112 h 70"/>
              <a:gd name="T68" fmla="*/ 50800 w 5341"/>
              <a:gd name="T69" fmla="*/ 7937 h 70"/>
              <a:gd name="T70" fmla="*/ 44450 w 5341"/>
              <a:gd name="T71" fmla="*/ 6350 h 70"/>
              <a:gd name="T72" fmla="*/ 44450 w 5341"/>
              <a:gd name="T73" fmla="*/ 6350 h 70"/>
              <a:gd name="T74" fmla="*/ 3175 w 5341"/>
              <a:gd name="T75" fmla="*/ 0 h 70"/>
              <a:gd name="T76" fmla="*/ 0 w 5341"/>
              <a:gd name="T77" fmla="*/ 1587 h 70"/>
              <a:gd name="T78" fmla="*/ 3175 w 5341"/>
              <a:gd name="T79" fmla="*/ 6350 h 70"/>
              <a:gd name="T80" fmla="*/ 6350 w 5341"/>
              <a:gd name="T81" fmla="*/ 6350 h 70"/>
              <a:gd name="T82" fmla="*/ 11112 w 5341"/>
              <a:gd name="T83" fmla="*/ 5556 h 70"/>
              <a:gd name="T84" fmla="*/ 9525 w 5341"/>
              <a:gd name="T85" fmla="*/ 1587 h 70"/>
              <a:gd name="T86" fmla="*/ 3175 w 5341"/>
              <a:gd name="T87" fmla="*/ 0 h 70"/>
              <a:gd name="T88" fmla="*/ 3175 w 5341"/>
              <a:gd name="T89" fmla="*/ 0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341"/>
              <a:gd name="T136" fmla="*/ 0 h 70"/>
              <a:gd name="T137" fmla="*/ 5341 w 5341"/>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341" h="70">
                <a:moveTo>
                  <a:pt x="5341" y="13"/>
                </a:moveTo>
                <a:lnTo>
                  <a:pt x="5341" y="13"/>
                </a:lnTo>
                <a:lnTo>
                  <a:pt x="5339" y="15"/>
                </a:lnTo>
                <a:lnTo>
                  <a:pt x="5337" y="17"/>
                </a:lnTo>
                <a:lnTo>
                  <a:pt x="5337" y="18"/>
                </a:lnTo>
                <a:lnTo>
                  <a:pt x="5341" y="18"/>
                </a:lnTo>
                <a:lnTo>
                  <a:pt x="5341" y="13"/>
                </a:lnTo>
                <a:close/>
                <a:moveTo>
                  <a:pt x="63" y="49"/>
                </a:moveTo>
                <a:lnTo>
                  <a:pt x="63" y="49"/>
                </a:lnTo>
                <a:lnTo>
                  <a:pt x="63" y="53"/>
                </a:lnTo>
                <a:lnTo>
                  <a:pt x="59" y="56"/>
                </a:lnTo>
                <a:lnTo>
                  <a:pt x="60" y="67"/>
                </a:lnTo>
                <a:lnTo>
                  <a:pt x="61" y="68"/>
                </a:lnTo>
                <a:lnTo>
                  <a:pt x="63" y="70"/>
                </a:lnTo>
                <a:lnTo>
                  <a:pt x="65" y="70"/>
                </a:lnTo>
                <a:lnTo>
                  <a:pt x="67" y="68"/>
                </a:lnTo>
                <a:lnTo>
                  <a:pt x="73" y="64"/>
                </a:lnTo>
                <a:lnTo>
                  <a:pt x="71" y="56"/>
                </a:lnTo>
                <a:lnTo>
                  <a:pt x="70" y="52"/>
                </a:lnTo>
                <a:lnTo>
                  <a:pt x="69" y="51"/>
                </a:lnTo>
                <a:lnTo>
                  <a:pt x="66" y="51"/>
                </a:lnTo>
                <a:lnTo>
                  <a:pt x="63" y="49"/>
                </a:lnTo>
                <a:close/>
                <a:moveTo>
                  <a:pt x="44" y="29"/>
                </a:moveTo>
                <a:lnTo>
                  <a:pt x="45" y="32"/>
                </a:lnTo>
                <a:lnTo>
                  <a:pt x="45" y="29"/>
                </a:lnTo>
                <a:lnTo>
                  <a:pt x="44" y="29"/>
                </a:lnTo>
                <a:close/>
                <a:moveTo>
                  <a:pt x="51" y="28"/>
                </a:moveTo>
                <a:lnTo>
                  <a:pt x="51" y="28"/>
                </a:lnTo>
                <a:lnTo>
                  <a:pt x="54" y="36"/>
                </a:lnTo>
                <a:lnTo>
                  <a:pt x="55" y="36"/>
                </a:lnTo>
                <a:lnTo>
                  <a:pt x="55" y="34"/>
                </a:lnTo>
                <a:lnTo>
                  <a:pt x="57" y="34"/>
                </a:lnTo>
                <a:lnTo>
                  <a:pt x="57" y="32"/>
                </a:lnTo>
                <a:lnTo>
                  <a:pt x="57" y="29"/>
                </a:lnTo>
                <a:lnTo>
                  <a:pt x="55" y="28"/>
                </a:lnTo>
                <a:lnTo>
                  <a:pt x="53" y="28"/>
                </a:lnTo>
                <a:lnTo>
                  <a:pt x="51" y="28"/>
                </a:lnTo>
                <a:close/>
                <a:moveTo>
                  <a:pt x="28" y="8"/>
                </a:moveTo>
                <a:lnTo>
                  <a:pt x="28" y="8"/>
                </a:lnTo>
                <a:lnTo>
                  <a:pt x="28" y="10"/>
                </a:lnTo>
                <a:lnTo>
                  <a:pt x="27" y="10"/>
                </a:lnTo>
                <a:lnTo>
                  <a:pt x="26" y="10"/>
                </a:lnTo>
                <a:lnTo>
                  <a:pt x="26" y="14"/>
                </a:lnTo>
                <a:lnTo>
                  <a:pt x="31" y="17"/>
                </a:lnTo>
                <a:lnTo>
                  <a:pt x="33" y="17"/>
                </a:lnTo>
                <a:lnTo>
                  <a:pt x="32" y="14"/>
                </a:lnTo>
                <a:lnTo>
                  <a:pt x="32" y="10"/>
                </a:lnTo>
                <a:lnTo>
                  <a:pt x="29" y="10"/>
                </a:lnTo>
                <a:lnTo>
                  <a:pt x="28" y="8"/>
                </a:lnTo>
                <a:close/>
                <a:moveTo>
                  <a:pt x="2" y="0"/>
                </a:moveTo>
                <a:lnTo>
                  <a:pt x="2" y="0"/>
                </a:lnTo>
                <a:lnTo>
                  <a:pt x="1" y="0"/>
                </a:lnTo>
                <a:lnTo>
                  <a:pt x="0" y="2"/>
                </a:lnTo>
                <a:lnTo>
                  <a:pt x="0" y="4"/>
                </a:lnTo>
                <a:lnTo>
                  <a:pt x="2" y="8"/>
                </a:lnTo>
                <a:lnTo>
                  <a:pt x="3" y="8"/>
                </a:lnTo>
                <a:lnTo>
                  <a:pt x="4" y="8"/>
                </a:lnTo>
                <a:lnTo>
                  <a:pt x="7" y="7"/>
                </a:lnTo>
                <a:lnTo>
                  <a:pt x="7" y="4"/>
                </a:lnTo>
                <a:lnTo>
                  <a:pt x="6" y="2"/>
                </a:lnTo>
                <a:lnTo>
                  <a:pt x="3" y="0"/>
                </a:lnTo>
                <a:lnTo>
                  <a:pt x="2" y="0"/>
                </a:lnTo>
                <a:close/>
              </a:path>
            </a:pathLst>
          </a:custGeom>
          <a:solidFill>
            <a:srgbClr val="015F85"/>
          </a:solidFill>
          <a:ln w="9525">
            <a:noFill/>
            <a:round/>
            <a:headEnd/>
            <a:tailEnd/>
          </a:ln>
        </p:spPr>
        <p:txBody>
          <a:bodyPr/>
          <a:lstStyle/>
          <a:p>
            <a:endParaRPr lang="en-US"/>
          </a:p>
        </p:txBody>
      </p:sp>
      <p:sp>
        <p:nvSpPr>
          <p:cNvPr id="6149" name="Freeform 9"/>
          <p:cNvSpPr>
            <a:spLocks/>
          </p:cNvSpPr>
          <p:nvPr/>
        </p:nvSpPr>
        <p:spPr bwMode="auto">
          <a:xfrm>
            <a:off x="257175" y="2120900"/>
            <a:ext cx="2484438" cy="1622425"/>
          </a:xfrm>
          <a:custGeom>
            <a:avLst/>
            <a:gdLst>
              <a:gd name="T0" fmla="*/ 0 w 461"/>
              <a:gd name="T1" fmla="*/ 1622425 h 346"/>
              <a:gd name="T2" fmla="*/ 0 w 461"/>
              <a:gd name="T3" fmla="*/ 0 h 346"/>
              <a:gd name="T4" fmla="*/ 2484438 w 461"/>
              <a:gd name="T5" fmla="*/ 0 h 346"/>
              <a:gd name="T6" fmla="*/ 0 60000 65536"/>
              <a:gd name="T7" fmla="*/ 0 60000 65536"/>
              <a:gd name="T8" fmla="*/ 0 60000 65536"/>
              <a:gd name="T9" fmla="*/ 0 w 461"/>
              <a:gd name="T10" fmla="*/ 0 h 346"/>
              <a:gd name="T11" fmla="*/ 461 w 461"/>
              <a:gd name="T12" fmla="*/ 346 h 346"/>
            </a:gdLst>
            <a:ahLst/>
            <a:cxnLst>
              <a:cxn ang="T6">
                <a:pos x="T0" y="T1"/>
              </a:cxn>
              <a:cxn ang="T7">
                <a:pos x="T2" y="T3"/>
              </a:cxn>
              <a:cxn ang="T8">
                <a:pos x="T4" y="T5"/>
              </a:cxn>
            </a:cxnLst>
            <a:rect l="T9" t="T10" r="T11" b="T12"/>
            <a:pathLst>
              <a:path w="461" h="346">
                <a:moveTo>
                  <a:pt x="0" y="346"/>
                </a:moveTo>
                <a:lnTo>
                  <a:pt x="0" y="0"/>
                </a:lnTo>
                <a:lnTo>
                  <a:pt x="461" y="0"/>
                </a:lnTo>
              </a:path>
            </a:pathLst>
          </a:custGeom>
          <a:noFill/>
          <a:ln w="19050">
            <a:noFill/>
            <a:round/>
            <a:headEnd/>
            <a:tailEnd/>
          </a:ln>
        </p:spPr>
        <p:txBody>
          <a:bodyPr lIns="82124" tIns="41061" rIns="82124" bIns="41061"/>
          <a:lstStyle/>
          <a:p>
            <a:endParaRPr lang="en-US"/>
          </a:p>
        </p:txBody>
      </p:sp>
      <p:sp>
        <p:nvSpPr>
          <p:cNvPr id="6150" name="Notes"/>
          <p:cNvSpPr txBox="1">
            <a:spLocks noChangeArrowheads="1"/>
          </p:cNvSpPr>
          <p:nvPr>
            <p:custDataLst>
              <p:tags r:id="rId1"/>
            </p:custDataLst>
          </p:nvPr>
        </p:nvSpPr>
        <p:spPr bwMode="auto">
          <a:xfrm>
            <a:off x="338138" y="6315075"/>
            <a:ext cx="6234112" cy="152400"/>
          </a:xfrm>
          <a:prstGeom prst="rect">
            <a:avLst/>
          </a:prstGeom>
          <a:noFill/>
          <a:ln w="12700">
            <a:noFill/>
            <a:miter lim="800000"/>
            <a:headEnd type="none" w="sm" len="sm"/>
            <a:tailEnd type="none" w="sm" len="sm"/>
          </a:ln>
        </p:spPr>
        <p:txBody>
          <a:bodyPr lIns="0" tIns="0" rIns="0" bIns="0" anchor="ctr">
            <a:spAutoFit/>
          </a:bodyPr>
          <a:lstStyle/>
          <a:p>
            <a:pPr marL="171450" indent="-171450" defTabSz="820738"/>
            <a:r>
              <a:rPr lang="en-US" sz="1000"/>
              <a:t>Source: Analysis by Cisco based on IDC Skill Gaps Research and Bain 2007 Global Job Market Analysis</a:t>
            </a:r>
          </a:p>
        </p:txBody>
      </p:sp>
      <p:sp>
        <p:nvSpPr>
          <p:cNvPr id="6151" name="Line 24"/>
          <p:cNvSpPr>
            <a:spLocks noChangeShapeType="1"/>
          </p:cNvSpPr>
          <p:nvPr/>
        </p:nvSpPr>
        <p:spPr bwMode="auto">
          <a:xfrm flipV="1">
            <a:off x="3863975" y="4892675"/>
            <a:ext cx="0" cy="1150938"/>
          </a:xfrm>
          <a:prstGeom prst="line">
            <a:avLst/>
          </a:prstGeom>
          <a:noFill/>
          <a:ln w="19050">
            <a:solidFill>
              <a:schemeClr val="bg1"/>
            </a:solidFill>
            <a:round/>
            <a:headEnd/>
            <a:tailEnd/>
          </a:ln>
        </p:spPr>
        <p:txBody>
          <a:bodyPr lIns="82124" tIns="41061" rIns="82124" bIns="41061" anchor="ctr">
            <a:spAutoFit/>
          </a:bodyPr>
          <a:lstStyle/>
          <a:p>
            <a:endParaRPr lang="en-IE"/>
          </a:p>
        </p:txBody>
      </p:sp>
      <p:sp>
        <p:nvSpPr>
          <p:cNvPr id="6152" name="Rectangle 50"/>
          <p:cNvSpPr>
            <a:spLocks noGrp="1" noChangeArrowheads="1"/>
          </p:cNvSpPr>
          <p:nvPr>
            <p:ph type="title"/>
          </p:nvPr>
        </p:nvSpPr>
        <p:spPr>
          <a:xfrm>
            <a:off x="655638" y="533400"/>
            <a:ext cx="8145462" cy="838200"/>
          </a:xfrm>
        </p:spPr>
        <p:txBody>
          <a:bodyPr/>
          <a:lstStyle/>
          <a:p>
            <a:pPr eaLnBrk="1" hangingPunct="1"/>
            <a:r>
              <a:rPr lang="en-US" smtClean="0">
                <a:solidFill>
                  <a:schemeClr val="tx1"/>
                </a:solidFill>
              </a:rPr>
              <a:t>Broad and Deep Talent Gap</a:t>
            </a:r>
          </a:p>
        </p:txBody>
      </p:sp>
      <p:sp>
        <p:nvSpPr>
          <p:cNvPr id="6153" name="Rectangle 52"/>
          <p:cNvSpPr>
            <a:spLocks noChangeArrowheads="1"/>
          </p:cNvSpPr>
          <p:nvPr/>
        </p:nvSpPr>
        <p:spPr bwMode="auto">
          <a:xfrm>
            <a:off x="655638" y="1614488"/>
            <a:ext cx="8335962" cy="517525"/>
          </a:xfrm>
          <a:prstGeom prst="rect">
            <a:avLst/>
          </a:prstGeom>
          <a:noFill/>
          <a:ln w="9525" algn="ctr">
            <a:noFill/>
            <a:miter lim="800000"/>
            <a:headEnd/>
            <a:tailEnd/>
          </a:ln>
        </p:spPr>
        <p:txBody>
          <a:bodyPr lIns="82296" tIns="0" rIns="0" bIns="0">
            <a:spAutoFit/>
          </a:bodyPr>
          <a:lstStyle/>
          <a:p>
            <a:pPr defTabSz="814388">
              <a:buClr>
                <a:srgbClr val="708CA1"/>
              </a:buClr>
              <a:buFont typeface="Wingdings" pitchFamily="2" charset="2"/>
              <a:buNone/>
            </a:pPr>
            <a:r>
              <a:rPr lang="en-US" sz="1700">
                <a:ea typeface="ＭＳ Ｐゴシック" pitchFamily="50" charset="-128"/>
              </a:rPr>
              <a:t>The worldwide gap of skilled networking professionals is estimated                                             to be about 3 million in 2012.</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5300663"/>
          </a:xfrm>
          <a:prstGeom prst="rect">
            <a:avLst/>
          </a:prstGeom>
          <a:gradFill rotWithShape="1">
            <a:gsLst>
              <a:gs pos="0">
                <a:schemeClr val="bg1">
                  <a:alpha val="0"/>
                </a:schemeClr>
              </a:gs>
              <a:gs pos="100000">
                <a:schemeClr val="accent1">
                  <a:alpha val="70000"/>
                </a:schemeClr>
              </a:gs>
            </a:gsLst>
            <a:lin ang="5400000" scaled="1"/>
          </a:gradFill>
          <a:ln w="9525" algn="ctr">
            <a:noFill/>
            <a:miter lim="800000"/>
            <a:headEnd/>
            <a:tailEnd/>
          </a:ln>
        </p:spPr>
        <p:txBody>
          <a:bodyPr lIns="82124" tIns="41061" rIns="82124" bIns="41061" anchor="ctr">
            <a:spAutoFit/>
          </a:bodyPr>
          <a:lstStyle/>
          <a:p>
            <a:endParaRPr lang="en-US"/>
          </a:p>
        </p:txBody>
      </p:sp>
      <p:sp>
        <p:nvSpPr>
          <p:cNvPr id="7171" name="Rectangle 3"/>
          <p:cNvSpPr>
            <a:spLocks noChangeArrowheads="1"/>
          </p:cNvSpPr>
          <p:nvPr/>
        </p:nvSpPr>
        <p:spPr bwMode="auto">
          <a:xfrm>
            <a:off x="1827213" y="6923088"/>
            <a:ext cx="222250" cy="204787"/>
          </a:xfrm>
          <a:prstGeom prst="rect">
            <a:avLst/>
          </a:prstGeom>
          <a:noFill/>
          <a:ln w="9525">
            <a:noFill/>
            <a:miter lim="800000"/>
            <a:headEnd/>
            <a:tailEnd/>
          </a:ln>
        </p:spPr>
        <p:txBody>
          <a:bodyPr wrap="none" lIns="82124" tIns="41061" rIns="82124" bIns="41061" anchor="b" anchorCtr="1">
            <a:spAutoFit/>
          </a:bodyPr>
          <a:lstStyle/>
          <a:p>
            <a:pPr algn="r" defTabSz="814388">
              <a:lnSpc>
                <a:spcPct val="100000"/>
              </a:lnSpc>
            </a:pPr>
            <a:fld id="{BD1EC9E7-D0A2-4973-9033-F50B213D32E5}" type="slidenum">
              <a:rPr lang="en-US" sz="800" i="0">
                <a:solidFill>
                  <a:srgbClr val="808080"/>
                </a:solidFill>
                <a:cs typeface="Arial" charset="0"/>
              </a:rPr>
              <a:pPr algn="r" defTabSz="814388">
                <a:lnSpc>
                  <a:spcPct val="100000"/>
                </a:lnSpc>
              </a:pPr>
              <a:t>5</a:t>
            </a:fld>
            <a:endParaRPr lang="en-US" sz="800" i="0">
              <a:solidFill>
                <a:srgbClr val="808080"/>
              </a:solidFill>
              <a:cs typeface="Arial" charset="0"/>
            </a:endParaRPr>
          </a:p>
        </p:txBody>
      </p:sp>
      <p:pic>
        <p:nvPicPr>
          <p:cNvPr id="7172" name="Picture 4" descr="slim_collage"/>
          <p:cNvPicPr>
            <a:picLocks noChangeAspect="1" noChangeArrowheads="1"/>
          </p:cNvPicPr>
          <p:nvPr/>
        </p:nvPicPr>
        <p:blipFill>
          <a:blip r:embed="rId4"/>
          <a:srcRect/>
          <a:stretch>
            <a:fillRect/>
          </a:stretch>
        </p:blipFill>
        <p:spPr bwMode="auto">
          <a:xfrm>
            <a:off x="0" y="5297488"/>
            <a:ext cx="9144000" cy="1341437"/>
          </a:xfrm>
          <a:prstGeom prst="rect">
            <a:avLst/>
          </a:prstGeom>
          <a:noFill/>
          <a:ln w="9525">
            <a:noFill/>
            <a:miter lim="800000"/>
            <a:headEnd/>
            <a:tailEnd/>
          </a:ln>
        </p:spPr>
      </p:pic>
      <p:sp>
        <p:nvSpPr>
          <p:cNvPr id="7173" name="Text Box 5"/>
          <p:cNvSpPr txBox="1">
            <a:spLocks noChangeAspect="1" noChangeArrowheads="1"/>
          </p:cNvSpPr>
          <p:nvPr/>
        </p:nvSpPr>
        <p:spPr bwMode="auto">
          <a:xfrm>
            <a:off x="5800725" y="1541463"/>
            <a:ext cx="2430463" cy="434975"/>
          </a:xfrm>
          <a:prstGeom prst="rect">
            <a:avLst/>
          </a:prstGeom>
          <a:noFill/>
          <a:ln w="9525" algn="ctr">
            <a:noFill/>
            <a:miter lim="800000"/>
            <a:headEnd/>
            <a:tailEnd/>
          </a:ln>
        </p:spPr>
        <p:txBody>
          <a:bodyPr lIns="0" tIns="0" rIns="0" bIns="0" anchor="ctr">
            <a:spAutoFit/>
          </a:bodyPr>
          <a:lstStyle/>
          <a:p>
            <a:pPr defTabSz="814388">
              <a:lnSpc>
                <a:spcPct val="95000"/>
              </a:lnSpc>
            </a:pPr>
            <a:r>
              <a:rPr lang="en-US" sz="1500" b="1" i="0">
                <a:cs typeface="Arial" charset="0"/>
              </a:rPr>
              <a:t>Projected  Growth in </a:t>
            </a:r>
            <a:br>
              <a:rPr lang="en-US" sz="1500" b="1" i="0">
                <a:cs typeface="Arial" charset="0"/>
              </a:rPr>
            </a:br>
            <a:r>
              <a:rPr lang="en-US" sz="1500" b="1" i="0">
                <a:cs typeface="Arial" charset="0"/>
              </a:rPr>
              <a:t>Advanced Technologies</a:t>
            </a:r>
          </a:p>
        </p:txBody>
      </p:sp>
      <p:grpSp>
        <p:nvGrpSpPr>
          <p:cNvPr id="7174" name="Group 6"/>
          <p:cNvGrpSpPr>
            <a:grpSpLocks/>
          </p:cNvGrpSpPr>
          <p:nvPr/>
        </p:nvGrpSpPr>
        <p:grpSpPr bwMode="auto">
          <a:xfrm>
            <a:off x="5148263" y="2105025"/>
            <a:ext cx="3733800" cy="2771775"/>
            <a:chOff x="3243" y="1486"/>
            <a:chExt cx="2352" cy="1746"/>
          </a:xfrm>
        </p:grpSpPr>
        <p:sp>
          <p:nvSpPr>
            <p:cNvPr id="7178" name="Text Box 7"/>
            <p:cNvSpPr txBox="1">
              <a:spLocks noChangeAspect="1" noChangeArrowheads="1"/>
            </p:cNvSpPr>
            <p:nvPr/>
          </p:nvSpPr>
          <p:spPr bwMode="auto">
            <a:xfrm>
              <a:off x="5276" y="2284"/>
              <a:ext cx="319" cy="146"/>
            </a:xfrm>
            <a:prstGeom prst="rect">
              <a:avLst/>
            </a:prstGeom>
            <a:noFill/>
            <a:ln w="9525" algn="ctr">
              <a:noFill/>
              <a:miter lim="800000"/>
              <a:headEnd/>
              <a:tailEnd/>
            </a:ln>
          </p:spPr>
          <p:txBody>
            <a:bodyPr wrap="none" lIns="0" tIns="0" rIns="0" bIns="0" anchor="ctr">
              <a:spAutoFit/>
            </a:bodyPr>
            <a:lstStyle/>
            <a:p>
              <a:pPr algn="r" defTabSz="814388">
                <a:lnSpc>
                  <a:spcPct val="95000"/>
                </a:lnSpc>
              </a:pPr>
              <a:r>
                <a:rPr lang="en-US" sz="1600" i="0">
                  <a:solidFill>
                    <a:schemeClr val="accent1"/>
                  </a:solidFill>
                  <a:cs typeface="Arial" charset="0"/>
                </a:rPr>
                <a:t>Voice</a:t>
              </a:r>
            </a:p>
          </p:txBody>
        </p:sp>
        <p:sp>
          <p:nvSpPr>
            <p:cNvPr id="7179" name="Text Box 8"/>
            <p:cNvSpPr txBox="1">
              <a:spLocks noChangeAspect="1" noChangeArrowheads="1"/>
            </p:cNvSpPr>
            <p:nvPr/>
          </p:nvSpPr>
          <p:spPr bwMode="auto">
            <a:xfrm>
              <a:off x="4892" y="1668"/>
              <a:ext cx="490" cy="146"/>
            </a:xfrm>
            <a:prstGeom prst="rect">
              <a:avLst/>
            </a:prstGeom>
            <a:noFill/>
            <a:ln w="9525" algn="ctr">
              <a:noFill/>
              <a:miter lim="800000"/>
              <a:headEnd/>
              <a:tailEnd/>
            </a:ln>
          </p:spPr>
          <p:txBody>
            <a:bodyPr wrap="none" lIns="0" tIns="0" rIns="0" bIns="0" anchor="ctr">
              <a:spAutoFit/>
            </a:bodyPr>
            <a:lstStyle/>
            <a:p>
              <a:pPr algn="r" defTabSz="814388">
                <a:lnSpc>
                  <a:spcPct val="95000"/>
                </a:lnSpc>
              </a:pPr>
              <a:r>
                <a:rPr lang="en-US" sz="1600" i="0">
                  <a:solidFill>
                    <a:schemeClr val="accent2"/>
                  </a:solidFill>
                  <a:cs typeface="Arial" charset="0"/>
                </a:rPr>
                <a:t>Wireless</a:t>
              </a:r>
            </a:p>
          </p:txBody>
        </p:sp>
        <p:sp>
          <p:nvSpPr>
            <p:cNvPr id="7180" name="Text Box 9"/>
            <p:cNvSpPr txBox="1">
              <a:spLocks noChangeAspect="1" noChangeArrowheads="1"/>
            </p:cNvSpPr>
            <p:nvPr/>
          </p:nvSpPr>
          <p:spPr bwMode="auto">
            <a:xfrm>
              <a:off x="5127" y="2650"/>
              <a:ext cx="462" cy="146"/>
            </a:xfrm>
            <a:prstGeom prst="rect">
              <a:avLst/>
            </a:prstGeom>
            <a:noFill/>
            <a:ln w="9525" algn="ctr">
              <a:noFill/>
              <a:miter lim="800000"/>
              <a:headEnd/>
              <a:tailEnd/>
            </a:ln>
          </p:spPr>
          <p:txBody>
            <a:bodyPr wrap="none" lIns="0" tIns="0" rIns="0" bIns="0" anchor="ctr">
              <a:spAutoFit/>
            </a:bodyPr>
            <a:lstStyle/>
            <a:p>
              <a:pPr algn="r" defTabSz="814388">
                <a:lnSpc>
                  <a:spcPct val="95000"/>
                </a:lnSpc>
              </a:pPr>
              <a:r>
                <a:rPr lang="en-US" sz="1600" i="0">
                  <a:solidFill>
                    <a:schemeClr val="folHlink"/>
                  </a:solidFill>
                  <a:cs typeface="Arial" charset="0"/>
                </a:rPr>
                <a:t>Security</a:t>
              </a:r>
            </a:p>
          </p:txBody>
        </p:sp>
        <p:sp>
          <p:nvSpPr>
            <p:cNvPr id="7181" name="Text Box 10"/>
            <p:cNvSpPr txBox="1">
              <a:spLocks noChangeAspect="1" noChangeArrowheads="1"/>
            </p:cNvSpPr>
            <p:nvPr/>
          </p:nvSpPr>
          <p:spPr bwMode="auto">
            <a:xfrm rot="-5400000">
              <a:off x="3127" y="2223"/>
              <a:ext cx="360" cy="127"/>
            </a:xfrm>
            <a:prstGeom prst="rect">
              <a:avLst/>
            </a:prstGeom>
            <a:noFill/>
            <a:ln w="9525" algn="ctr">
              <a:noFill/>
              <a:miter lim="800000"/>
              <a:headEnd/>
              <a:tailEnd/>
            </a:ln>
          </p:spPr>
          <p:txBody>
            <a:bodyPr wrap="none" lIns="0" tIns="0" rIns="0" bIns="0" anchor="ctr">
              <a:spAutoFit/>
            </a:bodyPr>
            <a:lstStyle/>
            <a:p>
              <a:pPr defTabSz="814388">
                <a:lnSpc>
                  <a:spcPct val="95000"/>
                </a:lnSpc>
              </a:pPr>
              <a:r>
                <a:rPr lang="en-US" sz="1400" i="0">
                  <a:cs typeface="Arial" charset="0"/>
                </a:rPr>
                <a:t>Growth</a:t>
              </a:r>
            </a:p>
          </p:txBody>
        </p:sp>
        <p:sp>
          <p:nvSpPr>
            <p:cNvPr id="7182" name="Text Box 11"/>
            <p:cNvSpPr txBox="1">
              <a:spLocks noChangeAspect="1" noChangeArrowheads="1"/>
            </p:cNvSpPr>
            <p:nvPr/>
          </p:nvSpPr>
          <p:spPr bwMode="auto">
            <a:xfrm>
              <a:off x="4351" y="3105"/>
              <a:ext cx="248" cy="127"/>
            </a:xfrm>
            <a:prstGeom prst="rect">
              <a:avLst/>
            </a:prstGeom>
            <a:noFill/>
            <a:ln w="9525" algn="ctr">
              <a:noFill/>
              <a:miter lim="800000"/>
              <a:headEnd/>
              <a:tailEnd/>
            </a:ln>
          </p:spPr>
          <p:txBody>
            <a:bodyPr wrap="none" lIns="0" tIns="0" rIns="0" bIns="0" anchor="ctr">
              <a:spAutoFit/>
            </a:bodyPr>
            <a:lstStyle/>
            <a:p>
              <a:pPr defTabSz="814388">
                <a:lnSpc>
                  <a:spcPct val="95000"/>
                </a:lnSpc>
              </a:pPr>
              <a:r>
                <a:rPr lang="en-US" sz="1400" i="0">
                  <a:cs typeface="Arial" charset="0"/>
                </a:rPr>
                <a:t>Time</a:t>
              </a:r>
            </a:p>
          </p:txBody>
        </p:sp>
        <p:sp>
          <p:nvSpPr>
            <p:cNvPr id="7183" name="Freeform 12"/>
            <p:cNvSpPr>
              <a:spLocks/>
            </p:cNvSpPr>
            <p:nvPr/>
          </p:nvSpPr>
          <p:spPr bwMode="auto">
            <a:xfrm>
              <a:off x="3383" y="1486"/>
              <a:ext cx="2191" cy="1610"/>
            </a:xfrm>
            <a:custGeom>
              <a:avLst/>
              <a:gdLst>
                <a:gd name="T0" fmla="*/ 2191 w 288"/>
                <a:gd name="T1" fmla="*/ 1610 h 173"/>
                <a:gd name="T2" fmla="*/ 0 w 288"/>
                <a:gd name="T3" fmla="*/ 1610 h 173"/>
                <a:gd name="T4" fmla="*/ 0 w 288"/>
                <a:gd name="T5" fmla="*/ 0 h 173"/>
                <a:gd name="T6" fmla="*/ 0 60000 65536"/>
                <a:gd name="T7" fmla="*/ 0 60000 65536"/>
                <a:gd name="T8" fmla="*/ 0 60000 65536"/>
                <a:gd name="T9" fmla="*/ 0 w 288"/>
                <a:gd name="T10" fmla="*/ 0 h 173"/>
                <a:gd name="T11" fmla="*/ 288 w 288"/>
                <a:gd name="T12" fmla="*/ 173 h 173"/>
              </a:gdLst>
              <a:ahLst/>
              <a:cxnLst>
                <a:cxn ang="T6">
                  <a:pos x="T0" y="T1"/>
                </a:cxn>
                <a:cxn ang="T7">
                  <a:pos x="T2" y="T3"/>
                </a:cxn>
                <a:cxn ang="T8">
                  <a:pos x="T4" y="T5"/>
                </a:cxn>
              </a:cxnLst>
              <a:rect l="T9" t="T10" r="T11" b="T12"/>
              <a:pathLst>
                <a:path w="288" h="173">
                  <a:moveTo>
                    <a:pt x="288" y="173"/>
                  </a:moveTo>
                  <a:lnTo>
                    <a:pt x="0" y="173"/>
                  </a:lnTo>
                  <a:lnTo>
                    <a:pt x="0" y="0"/>
                  </a:lnTo>
                </a:path>
              </a:pathLst>
            </a:custGeom>
            <a:noFill/>
            <a:ln w="28575">
              <a:solidFill>
                <a:srgbClr val="969696"/>
              </a:solidFill>
              <a:round/>
              <a:headEnd type="triangle" w="med" len="med"/>
              <a:tailEnd type="triangle" w="med" len="med"/>
            </a:ln>
          </p:spPr>
          <p:txBody>
            <a:bodyPr lIns="82124" tIns="41061" rIns="82124" bIns="41061"/>
            <a:lstStyle/>
            <a:p>
              <a:endParaRPr lang="en-US"/>
            </a:p>
          </p:txBody>
        </p:sp>
        <p:sp>
          <p:nvSpPr>
            <p:cNvPr id="7184" name="Line 13"/>
            <p:cNvSpPr>
              <a:spLocks noChangeShapeType="1"/>
            </p:cNvSpPr>
            <p:nvPr/>
          </p:nvSpPr>
          <p:spPr bwMode="auto">
            <a:xfrm flipV="1">
              <a:off x="3382" y="2501"/>
              <a:ext cx="2192" cy="582"/>
            </a:xfrm>
            <a:prstGeom prst="line">
              <a:avLst/>
            </a:prstGeom>
            <a:noFill/>
            <a:ln w="57150">
              <a:solidFill>
                <a:schemeClr val="folHlink"/>
              </a:solidFill>
              <a:round/>
              <a:headEnd/>
              <a:tailEnd type="triangle" w="med" len="med"/>
            </a:ln>
          </p:spPr>
          <p:txBody>
            <a:bodyPr lIns="82124" tIns="41061" rIns="82124" bIns="41061"/>
            <a:lstStyle/>
            <a:p>
              <a:endParaRPr lang="en-IE"/>
            </a:p>
          </p:txBody>
        </p:sp>
        <p:sp>
          <p:nvSpPr>
            <p:cNvPr id="7185" name="Freeform 14"/>
            <p:cNvSpPr>
              <a:spLocks/>
            </p:cNvSpPr>
            <p:nvPr/>
          </p:nvSpPr>
          <p:spPr bwMode="auto">
            <a:xfrm rot="-132564">
              <a:off x="3402" y="1967"/>
              <a:ext cx="2167" cy="1059"/>
            </a:xfrm>
            <a:custGeom>
              <a:avLst/>
              <a:gdLst>
                <a:gd name="T0" fmla="*/ 0 w 3686"/>
                <a:gd name="T1" fmla="*/ 1059 h 2646"/>
                <a:gd name="T2" fmla="*/ 2167 w 3686"/>
                <a:gd name="T3" fmla="*/ 0 h 2646"/>
                <a:gd name="T4" fmla="*/ 0 60000 65536"/>
                <a:gd name="T5" fmla="*/ 0 60000 65536"/>
                <a:gd name="T6" fmla="*/ 0 w 3686"/>
                <a:gd name="T7" fmla="*/ 0 h 2646"/>
                <a:gd name="T8" fmla="*/ 3686 w 3686"/>
                <a:gd name="T9" fmla="*/ 2646 h 2646"/>
              </a:gdLst>
              <a:ahLst/>
              <a:cxnLst>
                <a:cxn ang="T4">
                  <a:pos x="T0" y="T1"/>
                </a:cxn>
                <a:cxn ang="T5">
                  <a:pos x="T2" y="T3"/>
                </a:cxn>
              </a:cxnLst>
              <a:rect l="T6" t="T7" r="T8" b="T9"/>
              <a:pathLst>
                <a:path w="3686" h="2646">
                  <a:moveTo>
                    <a:pt x="0" y="2646"/>
                  </a:moveTo>
                  <a:cubicBezTo>
                    <a:pt x="2123" y="2089"/>
                    <a:pt x="2898" y="1454"/>
                    <a:pt x="3686" y="0"/>
                  </a:cubicBezTo>
                </a:path>
              </a:pathLst>
            </a:custGeom>
            <a:noFill/>
            <a:ln w="57150">
              <a:solidFill>
                <a:schemeClr val="accent1"/>
              </a:solidFill>
              <a:round/>
              <a:headEnd/>
              <a:tailEnd type="triangle" w="med" len="med"/>
            </a:ln>
          </p:spPr>
          <p:txBody>
            <a:bodyPr lIns="82124" tIns="41061" rIns="82124" bIns="41061"/>
            <a:lstStyle/>
            <a:p>
              <a:endParaRPr lang="en-US"/>
            </a:p>
          </p:txBody>
        </p:sp>
        <p:sp>
          <p:nvSpPr>
            <p:cNvPr id="7186" name="Freeform 15"/>
            <p:cNvSpPr>
              <a:spLocks/>
            </p:cNvSpPr>
            <p:nvPr/>
          </p:nvSpPr>
          <p:spPr bwMode="auto">
            <a:xfrm>
              <a:off x="3388" y="1506"/>
              <a:ext cx="2192" cy="1575"/>
            </a:xfrm>
            <a:custGeom>
              <a:avLst/>
              <a:gdLst>
                <a:gd name="T0" fmla="*/ 0 w 3686"/>
                <a:gd name="T1" fmla="*/ 1575 h 2646"/>
                <a:gd name="T2" fmla="*/ 2192 w 3686"/>
                <a:gd name="T3" fmla="*/ 0 h 2646"/>
                <a:gd name="T4" fmla="*/ 0 60000 65536"/>
                <a:gd name="T5" fmla="*/ 0 60000 65536"/>
                <a:gd name="T6" fmla="*/ 0 w 3686"/>
                <a:gd name="T7" fmla="*/ 0 h 2646"/>
                <a:gd name="T8" fmla="*/ 3686 w 3686"/>
                <a:gd name="T9" fmla="*/ 2646 h 2646"/>
              </a:gdLst>
              <a:ahLst/>
              <a:cxnLst>
                <a:cxn ang="T4">
                  <a:pos x="T0" y="T1"/>
                </a:cxn>
                <a:cxn ang="T5">
                  <a:pos x="T2" y="T3"/>
                </a:cxn>
              </a:cxnLst>
              <a:rect l="T6" t="T7" r="T8" b="T9"/>
              <a:pathLst>
                <a:path w="3686" h="2646">
                  <a:moveTo>
                    <a:pt x="0" y="2646"/>
                  </a:moveTo>
                  <a:cubicBezTo>
                    <a:pt x="2123" y="2089"/>
                    <a:pt x="2898" y="1454"/>
                    <a:pt x="3686" y="0"/>
                  </a:cubicBezTo>
                </a:path>
              </a:pathLst>
            </a:custGeom>
            <a:noFill/>
            <a:ln w="57150">
              <a:solidFill>
                <a:schemeClr val="accent2"/>
              </a:solidFill>
              <a:round/>
              <a:headEnd/>
              <a:tailEnd type="triangle" w="med" len="med"/>
            </a:ln>
          </p:spPr>
          <p:txBody>
            <a:bodyPr lIns="82124" tIns="41061" rIns="82124" bIns="41061"/>
            <a:lstStyle/>
            <a:p>
              <a:endParaRPr lang="en-US"/>
            </a:p>
          </p:txBody>
        </p:sp>
      </p:grpSp>
      <p:sp>
        <p:nvSpPr>
          <p:cNvPr id="7175" name="Rectangle 16"/>
          <p:cNvSpPr>
            <a:spLocks noGrp="1" noChangeArrowheads="1"/>
          </p:cNvSpPr>
          <p:nvPr>
            <p:ph type="title"/>
          </p:nvPr>
        </p:nvSpPr>
        <p:spPr>
          <a:xfrm>
            <a:off x="655638" y="304800"/>
            <a:ext cx="8145462" cy="838200"/>
          </a:xfrm>
        </p:spPr>
        <p:txBody>
          <a:bodyPr/>
          <a:lstStyle/>
          <a:p>
            <a:pPr eaLnBrk="1" hangingPunct="1"/>
            <a:r>
              <a:rPr lang="en-US" smtClean="0"/>
              <a:t>Job Role and Market Growth</a:t>
            </a:r>
          </a:p>
        </p:txBody>
      </p:sp>
      <p:sp>
        <p:nvSpPr>
          <p:cNvPr id="7176" name="Rectangle 17"/>
          <p:cNvSpPr>
            <a:spLocks noChangeArrowheads="1"/>
          </p:cNvSpPr>
          <p:nvPr/>
        </p:nvSpPr>
        <p:spPr bwMode="auto">
          <a:xfrm>
            <a:off x="655638" y="5033963"/>
            <a:ext cx="3894137" cy="219075"/>
          </a:xfrm>
          <a:prstGeom prst="rect">
            <a:avLst/>
          </a:prstGeom>
          <a:noFill/>
          <a:ln w="19050" algn="ctr">
            <a:noFill/>
            <a:miter lim="800000"/>
            <a:headEnd/>
            <a:tailEnd/>
          </a:ln>
        </p:spPr>
        <p:txBody>
          <a:bodyPr wrap="none" lIns="82124" tIns="41061" rIns="82124" bIns="41061">
            <a:spAutoFit/>
          </a:bodyPr>
          <a:lstStyle/>
          <a:p>
            <a:pPr algn="l" defTabSz="814388"/>
            <a:r>
              <a:rPr lang="en-US" sz="1000" i="0">
                <a:cs typeface="Arial" charset="0"/>
              </a:rPr>
              <a:t>2008 Worldwide Survey by Forrester Consulting on behalf of Cisco</a:t>
            </a:r>
          </a:p>
        </p:txBody>
      </p:sp>
      <p:sp>
        <p:nvSpPr>
          <p:cNvPr id="7177" name="Rectangle 18"/>
          <p:cNvSpPr>
            <a:spLocks noGrp="1" noChangeArrowheads="1"/>
          </p:cNvSpPr>
          <p:nvPr>
            <p:ph type="body" idx="1"/>
          </p:nvPr>
        </p:nvSpPr>
        <p:spPr>
          <a:xfrm>
            <a:off x="655638" y="1371600"/>
            <a:ext cx="4445000" cy="3571875"/>
          </a:xfrm>
        </p:spPr>
        <p:txBody>
          <a:bodyPr/>
          <a:lstStyle/>
          <a:p>
            <a:pPr marL="0" indent="0" eaLnBrk="1" fontAlgn="b" hangingPunct="1">
              <a:lnSpc>
                <a:spcPct val="85000"/>
              </a:lnSpc>
              <a:spcBef>
                <a:spcPct val="45000"/>
              </a:spcBef>
              <a:buFont typeface="Wingdings" pitchFamily="2" charset="2"/>
              <a:buNone/>
            </a:pPr>
            <a:r>
              <a:rPr lang="en-US" sz="2000" smtClean="0">
                <a:solidFill>
                  <a:schemeClr val="folHlink"/>
                </a:solidFill>
              </a:rPr>
              <a:t>Companies are dedicating job roles now and expecting to increase the trend within five years.</a:t>
            </a:r>
          </a:p>
          <a:p>
            <a:pPr marL="400050" lvl="1" indent="-171450" eaLnBrk="1" fontAlgn="b" hangingPunct="1">
              <a:lnSpc>
                <a:spcPct val="85000"/>
              </a:lnSpc>
              <a:spcBef>
                <a:spcPct val="45000"/>
              </a:spcBef>
              <a:buClr>
                <a:schemeClr val="accent1"/>
              </a:buClr>
              <a:buFont typeface="Wingdings" pitchFamily="2" charset="2"/>
              <a:buChar char="§"/>
            </a:pPr>
            <a:r>
              <a:rPr lang="en-US" sz="1600" smtClean="0"/>
              <a:t>Security:</a:t>
            </a:r>
          </a:p>
          <a:p>
            <a:pPr marL="800100" lvl="2" indent="-228600" eaLnBrk="1" fontAlgn="b" hangingPunct="1">
              <a:lnSpc>
                <a:spcPct val="85000"/>
              </a:lnSpc>
              <a:spcBef>
                <a:spcPct val="45000"/>
              </a:spcBef>
              <a:buClr>
                <a:schemeClr val="accent1"/>
              </a:buClr>
              <a:buFont typeface="Arial" charset="0"/>
              <a:buChar char="–"/>
            </a:pPr>
            <a:r>
              <a:rPr lang="en-US" sz="1600" smtClean="0"/>
              <a:t>Expect increase from 46% dedicated now to 80% in 5 years. </a:t>
            </a:r>
          </a:p>
          <a:p>
            <a:pPr marL="400050" lvl="1" indent="-171450" eaLnBrk="1" fontAlgn="b" hangingPunct="1">
              <a:lnSpc>
                <a:spcPct val="85000"/>
              </a:lnSpc>
              <a:spcBef>
                <a:spcPct val="45000"/>
              </a:spcBef>
              <a:buClr>
                <a:schemeClr val="accent1"/>
              </a:buClr>
              <a:buFont typeface="Wingdings" pitchFamily="2" charset="2"/>
              <a:buChar char="§"/>
            </a:pPr>
            <a:r>
              <a:rPr lang="en-US" sz="1600" smtClean="0"/>
              <a:t>Voice:</a:t>
            </a:r>
          </a:p>
          <a:p>
            <a:pPr marL="800100" lvl="2" indent="-228600" eaLnBrk="1" fontAlgn="b" hangingPunct="1">
              <a:lnSpc>
                <a:spcPct val="85000"/>
              </a:lnSpc>
              <a:spcBef>
                <a:spcPct val="45000"/>
              </a:spcBef>
              <a:buClr>
                <a:schemeClr val="accent1"/>
              </a:buClr>
              <a:buFont typeface="Arial" charset="0"/>
              <a:buChar char="–"/>
            </a:pPr>
            <a:r>
              <a:rPr lang="en-US" sz="1600" smtClean="0"/>
              <a:t>Expect increase from 40% dedicated now to 69% in 5 years.</a:t>
            </a:r>
          </a:p>
          <a:p>
            <a:pPr marL="400050" lvl="1" indent="-171450" eaLnBrk="1" fontAlgn="b" hangingPunct="1">
              <a:lnSpc>
                <a:spcPct val="85000"/>
              </a:lnSpc>
              <a:spcBef>
                <a:spcPct val="45000"/>
              </a:spcBef>
              <a:buClr>
                <a:schemeClr val="accent1"/>
              </a:buClr>
              <a:buFont typeface="Wingdings" pitchFamily="2" charset="2"/>
              <a:buChar char="§"/>
            </a:pPr>
            <a:r>
              <a:rPr lang="en-US" sz="1600" smtClean="0"/>
              <a:t>Wireless:</a:t>
            </a:r>
          </a:p>
          <a:p>
            <a:pPr marL="800100" lvl="2" indent="-228600" eaLnBrk="1" fontAlgn="b" hangingPunct="1">
              <a:lnSpc>
                <a:spcPct val="85000"/>
              </a:lnSpc>
              <a:spcBef>
                <a:spcPct val="45000"/>
              </a:spcBef>
              <a:buClr>
                <a:schemeClr val="accent1"/>
              </a:buClr>
              <a:buFont typeface="Arial" charset="0"/>
              <a:buChar char="–"/>
            </a:pPr>
            <a:r>
              <a:rPr lang="en-US" sz="1600" smtClean="0"/>
              <a:t>Expect increase from 39% dedicated now to 66% in 5 years.</a:t>
            </a:r>
          </a:p>
        </p:txBody>
      </p:sp>
    </p:spTree>
    <p:custDataLst>
      <p:tags r:id="rId1"/>
    </p:custData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4314825"/>
            <a:ext cx="9144000" cy="2219325"/>
          </a:xfrm>
          <a:prstGeom prst="rect">
            <a:avLst/>
          </a:prstGeom>
          <a:gradFill rotWithShape="1">
            <a:gsLst>
              <a:gs pos="0">
                <a:srgbClr val="0183B7">
                  <a:alpha val="70000"/>
                </a:srgbClr>
              </a:gs>
              <a:gs pos="100000">
                <a:srgbClr val="003D55">
                  <a:alpha val="0"/>
                </a:srgbClr>
              </a:gs>
            </a:gsLst>
            <a:lin ang="5400000" scaled="1"/>
          </a:gradFill>
          <a:ln w="9525" algn="ctr">
            <a:noFill/>
            <a:miter lim="800000"/>
            <a:headEnd/>
            <a:tailEnd/>
          </a:ln>
        </p:spPr>
        <p:txBody>
          <a:bodyPr wrap="none" lIns="82124" tIns="41061" rIns="82124" bIns="41061" anchor="ctr"/>
          <a:lstStyle/>
          <a:p>
            <a:endParaRPr lang="en-US"/>
          </a:p>
        </p:txBody>
      </p:sp>
      <p:grpSp>
        <p:nvGrpSpPr>
          <p:cNvPr id="9219" name="Group 3"/>
          <p:cNvGrpSpPr>
            <a:grpSpLocks/>
          </p:cNvGrpSpPr>
          <p:nvPr/>
        </p:nvGrpSpPr>
        <p:grpSpPr bwMode="auto">
          <a:xfrm>
            <a:off x="219075" y="5514975"/>
            <a:ext cx="6553200" cy="914400"/>
            <a:chOff x="240" y="3498"/>
            <a:chExt cx="4128" cy="576"/>
          </a:xfrm>
        </p:grpSpPr>
        <p:sp>
          <p:nvSpPr>
            <p:cNvPr id="9226" name="Rectangle 4"/>
            <p:cNvSpPr>
              <a:spLocks noChangeArrowheads="1"/>
            </p:cNvSpPr>
            <p:nvPr/>
          </p:nvSpPr>
          <p:spPr bwMode="auto">
            <a:xfrm>
              <a:off x="240" y="3498"/>
              <a:ext cx="4128" cy="576"/>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9227" name="Rectangle 5"/>
            <p:cNvSpPr>
              <a:spLocks noChangeArrowheads="1"/>
            </p:cNvSpPr>
            <p:nvPr/>
          </p:nvSpPr>
          <p:spPr bwMode="auto">
            <a:xfrm>
              <a:off x="321" y="3544"/>
              <a:ext cx="3913" cy="482"/>
            </a:xfrm>
            <a:prstGeom prst="rect">
              <a:avLst/>
            </a:prstGeom>
            <a:noFill/>
            <a:ln w="9525">
              <a:noFill/>
              <a:miter lim="800000"/>
              <a:headEnd/>
              <a:tailEnd/>
            </a:ln>
          </p:spPr>
          <p:txBody>
            <a:bodyPr lIns="92836" tIns="46418" rIns="92836" bIns="46418" anchor="ctr"/>
            <a:lstStyle/>
            <a:p>
              <a:pPr indent="1588" algn="l" defTabSz="925513">
                <a:lnSpc>
                  <a:spcPct val="100000"/>
                </a:lnSpc>
              </a:pPr>
              <a:r>
                <a:rPr lang="en-US" sz="2000" b="1" i="0">
                  <a:solidFill>
                    <a:schemeClr val="bg1"/>
                  </a:solidFill>
                  <a:cs typeface="Arial" charset="0"/>
                </a:rPr>
                <a:t>“Does my workforce have the ability to deal </a:t>
              </a:r>
              <a:br>
                <a:rPr lang="en-US" sz="2000" b="1" i="0">
                  <a:solidFill>
                    <a:schemeClr val="bg1"/>
                  </a:solidFill>
                  <a:cs typeface="Arial" charset="0"/>
                </a:rPr>
              </a:br>
              <a:r>
                <a:rPr lang="en-US" sz="2000" b="1" i="0">
                  <a:solidFill>
                    <a:schemeClr val="bg1"/>
                  </a:solidFill>
                  <a:cs typeface="Arial" charset="0"/>
                </a:rPr>
                <a:t>with the increased pace of change? Do I?”</a:t>
              </a:r>
            </a:p>
          </p:txBody>
        </p:sp>
      </p:grpSp>
      <p:grpSp>
        <p:nvGrpSpPr>
          <p:cNvPr id="9220" name="Group 6"/>
          <p:cNvGrpSpPr>
            <a:grpSpLocks/>
          </p:cNvGrpSpPr>
          <p:nvPr/>
        </p:nvGrpSpPr>
        <p:grpSpPr bwMode="auto">
          <a:xfrm>
            <a:off x="219075" y="4486275"/>
            <a:ext cx="6553200" cy="914400"/>
            <a:chOff x="240" y="2850"/>
            <a:chExt cx="4128" cy="576"/>
          </a:xfrm>
        </p:grpSpPr>
        <p:sp>
          <p:nvSpPr>
            <p:cNvPr id="9224" name="Rectangle 7"/>
            <p:cNvSpPr>
              <a:spLocks noChangeArrowheads="1"/>
            </p:cNvSpPr>
            <p:nvPr/>
          </p:nvSpPr>
          <p:spPr bwMode="auto">
            <a:xfrm>
              <a:off x="240" y="2850"/>
              <a:ext cx="4128" cy="576"/>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9225" name="Rectangle 8"/>
            <p:cNvSpPr>
              <a:spLocks noChangeArrowheads="1"/>
            </p:cNvSpPr>
            <p:nvPr/>
          </p:nvSpPr>
          <p:spPr bwMode="auto">
            <a:xfrm>
              <a:off x="288" y="2898"/>
              <a:ext cx="3517" cy="482"/>
            </a:xfrm>
            <a:prstGeom prst="rect">
              <a:avLst/>
            </a:prstGeom>
            <a:noFill/>
            <a:ln w="9525" algn="ctr">
              <a:noFill/>
              <a:miter lim="800000"/>
              <a:headEnd/>
              <a:tailEnd/>
            </a:ln>
          </p:spPr>
          <p:txBody>
            <a:bodyPr lIns="92836" tIns="46418" rIns="92836" bIns="46418" anchor="ctr"/>
            <a:lstStyle/>
            <a:p>
              <a:pPr indent="1588" algn="l" defTabSz="925513">
                <a:lnSpc>
                  <a:spcPct val="100000"/>
                </a:lnSpc>
              </a:pPr>
              <a:r>
                <a:rPr lang="en-US" sz="2000" b="1" i="0">
                  <a:solidFill>
                    <a:schemeClr val="folHlink"/>
                  </a:solidFill>
                  <a:cs typeface="Arial" charset="0"/>
                </a:rPr>
                <a:t>“Do I have the training and skills that I need to stay competitive?”</a:t>
              </a:r>
            </a:p>
          </p:txBody>
        </p:sp>
      </p:grpSp>
      <p:pic>
        <p:nvPicPr>
          <p:cNvPr id="9221" name="Picture 9" descr="man_laptop"/>
          <p:cNvPicPr>
            <a:picLocks noChangeAspect="1" noChangeArrowheads="1"/>
          </p:cNvPicPr>
          <p:nvPr/>
        </p:nvPicPr>
        <p:blipFill>
          <a:blip r:embed="rId3"/>
          <a:srcRect/>
          <a:stretch>
            <a:fillRect/>
          </a:stretch>
        </p:blipFill>
        <p:spPr bwMode="auto">
          <a:xfrm>
            <a:off x="5781675" y="3355975"/>
            <a:ext cx="3200400" cy="3178175"/>
          </a:xfrm>
          <a:prstGeom prst="rect">
            <a:avLst/>
          </a:prstGeom>
          <a:noFill/>
          <a:ln w="9525">
            <a:noFill/>
            <a:miter lim="800000"/>
            <a:headEnd/>
            <a:tailEnd/>
          </a:ln>
        </p:spPr>
      </p:pic>
      <p:sp>
        <p:nvSpPr>
          <p:cNvPr id="9222" name="Rectangle 10"/>
          <p:cNvSpPr>
            <a:spLocks noGrp="1" noChangeArrowheads="1"/>
          </p:cNvSpPr>
          <p:nvPr>
            <p:ph type="title"/>
          </p:nvPr>
        </p:nvSpPr>
        <p:spPr/>
        <p:txBody>
          <a:bodyPr/>
          <a:lstStyle/>
          <a:p>
            <a:pPr eaLnBrk="1" hangingPunct="1"/>
            <a:r>
              <a:rPr lang="en-US" sz="2800" smtClean="0"/>
              <a:t>Value of Certifications to Professionals and Employers</a:t>
            </a:r>
          </a:p>
        </p:txBody>
      </p:sp>
      <p:sp>
        <p:nvSpPr>
          <p:cNvPr id="9223" name="Rectangle 11"/>
          <p:cNvSpPr>
            <a:spLocks noGrp="1" noChangeArrowheads="1"/>
          </p:cNvSpPr>
          <p:nvPr>
            <p:ph type="body" idx="1"/>
          </p:nvPr>
        </p:nvSpPr>
        <p:spPr>
          <a:xfrm>
            <a:off x="655638" y="1905000"/>
            <a:ext cx="7940675" cy="3571875"/>
          </a:xfrm>
        </p:spPr>
        <p:txBody>
          <a:bodyPr/>
          <a:lstStyle/>
          <a:p>
            <a:pPr eaLnBrk="1" hangingPunct="1"/>
            <a:r>
              <a:rPr lang="en-US" sz="2000" smtClean="0"/>
              <a:t>Screen job applicants and validate technical knowledge </a:t>
            </a:r>
          </a:p>
          <a:p>
            <a:pPr eaLnBrk="1" hangingPunct="1"/>
            <a:r>
              <a:rPr lang="en-US" sz="2000" smtClean="0"/>
              <a:t>Ensure quality, competency, and relevancy</a:t>
            </a:r>
          </a:p>
          <a:p>
            <a:pPr eaLnBrk="1" hangingPunct="1"/>
            <a:r>
              <a:rPr lang="en-US" sz="2000" smtClean="0"/>
              <a:t>Create platform for career development</a:t>
            </a:r>
          </a:p>
          <a:p>
            <a:pPr eaLnBrk="1" hangingPunct="1"/>
            <a:r>
              <a:rPr lang="en-US" sz="2000" smtClean="0"/>
              <a:t>Provide credibility with employers and customers</a:t>
            </a:r>
          </a:p>
          <a:p>
            <a:pPr eaLnBrk="1" hangingPunct="1"/>
            <a:r>
              <a:rPr lang="en-US" sz="2000" smtClean="0"/>
              <a:t>Offer recertification to maintain skills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55638" y="304800"/>
            <a:ext cx="8145462" cy="838200"/>
          </a:xfrm>
        </p:spPr>
        <p:txBody>
          <a:bodyPr/>
          <a:lstStyle/>
          <a:p>
            <a:pPr eaLnBrk="1" hangingPunct="1"/>
            <a:r>
              <a:rPr lang="en-US" smtClean="0"/>
              <a:t>Benefits of Training and Certifications</a:t>
            </a:r>
            <a:endParaRPr lang="en-US" sz="2800" smtClean="0">
              <a:solidFill>
                <a:schemeClr val="accent2"/>
              </a:solidFill>
            </a:endParaRPr>
          </a:p>
        </p:txBody>
      </p:sp>
      <p:sp>
        <p:nvSpPr>
          <p:cNvPr id="10243" name="Rectangle 3"/>
          <p:cNvSpPr>
            <a:spLocks noChangeArrowheads="1"/>
          </p:cNvSpPr>
          <p:nvPr/>
        </p:nvSpPr>
        <p:spPr bwMode="auto">
          <a:xfrm>
            <a:off x="655638" y="1216025"/>
            <a:ext cx="1984375" cy="384175"/>
          </a:xfrm>
          <a:prstGeom prst="rect">
            <a:avLst/>
          </a:prstGeom>
          <a:noFill/>
          <a:ln w="9525" algn="ctr">
            <a:noFill/>
            <a:miter lim="800000"/>
            <a:headEnd/>
            <a:tailEnd/>
          </a:ln>
        </p:spPr>
        <p:txBody>
          <a:bodyPr wrap="none" lIns="82124" tIns="41061" rIns="82124" bIns="41061">
            <a:spAutoFit/>
          </a:bodyPr>
          <a:lstStyle/>
          <a:p>
            <a:pPr algn="l" defTabSz="814388"/>
            <a:r>
              <a:rPr lang="en-US" sz="2200" i="0"/>
              <a:t>For Employers</a:t>
            </a:r>
          </a:p>
        </p:txBody>
      </p:sp>
      <p:sp>
        <p:nvSpPr>
          <p:cNvPr id="10244" name="Rectangle 4"/>
          <p:cNvSpPr>
            <a:spLocks noGrp="1" noChangeArrowheads="1"/>
          </p:cNvSpPr>
          <p:nvPr>
            <p:ph type="body" idx="1"/>
          </p:nvPr>
        </p:nvSpPr>
        <p:spPr>
          <a:xfrm>
            <a:off x="655638" y="1628775"/>
            <a:ext cx="7940675" cy="4371975"/>
          </a:xfrm>
        </p:spPr>
        <p:txBody>
          <a:bodyPr/>
          <a:lstStyle/>
          <a:p>
            <a:pPr eaLnBrk="1" hangingPunct="1">
              <a:spcBef>
                <a:spcPct val="35000"/>
              </a:spcBef>
            </a:pPr>
            <a:r>
              <a:rPr lang="en-US" sz="1800" smtClean="0">
                <a:solidFill>
                  <a:schemeClr val="folHlink"/>
                </a:solidFill>
              </a:rPr>
              <a:t>Productivity: </a:t>
            </a:r>
          </a:p>
          <a:p>
            <a:pPr marL="800100" lvl="1" indent="-225425" eaLnBrk="1" hangingPunct="1">
              <a:buClr>
                <a:schemeClr val="tx1"/>
              </a:buClr>
              <a:buFontTx/>
              <a:buChar char="–"/>
            </a:pPr>
            <a:r>
              <a:rPr lang="en-US" sz="1800" smtClean="0"/>
              <a:t>66% of managers believe that certifications improve the overall level of service and support offered to IT end users and customers.*</a:t>
            </a:r>
          </a:p>
          <a:p>
            <a:pPr marL="800100" lvl="1" indent="-225425" eaLnBrk="1" hangingPunct="1">
              <a:buClr>
                <a:schemeClr val="tx1"/>
              </a:buClr>
              <a:buFontTx/>
              <a:buChar char="–"/>
            </a:pPr>
            <a:r>
              <a:rPr lang="en-US" sz="1800" smtClean="0"/>
              <a:t>75% of managers say certifications are important to team performance.*</a:t>
            </a:r>
          </a:p>
          <a:p>
            <a:pPr marL="800100" lvl="1" indent="-225425" eaLnBrk="1" hangingPunct="1">
              <a:buClr>
                <a:schemeClr val="tx1"/>
              </a:buClr>
              <a:buFontTx/>
              <a:buChar char="–"/>
            </a:pPr>
            <a:r>
              <a:rPr lang="en-US" sz="1800" smtClean="0"/>
              <a:t>Organizations with 40–55% of team members certified performed above the average of all organizations.*</a:t>
            </a:r>
          </a:p>
          <a:p>
            <a:pPr eaLnBrk="1" hangingPunct="1">
              <a:spcBef>
                <a:spcPct val="35000"/>
              </a:spcBef>
            </a:pPr>
            <a:r>
              <a:rPr lang="en-US" sz="1800" smtClean="0">
                <a:solidFill>
                  <a:schemeClr val="folHlink"/>
                </a:solidFill>
              </a:rPr>
              <a:t>Better return on investments:</a:t>
            </a:r>
            <a:r>
              <a:rPr lang="en-US" sz="1800" smtClean="0"/>
              <a:t> The right skills  to ease deployment, use products to their fullest, and get the most out of the IT investment.</a:t>
            </a:r>
          </a:p>
          <a:p>
            <a:pPr eaLnBrk="1" hangingPunct="1">
              <a:spcBef>
                <a:spcPct val="35000"/>
              </a:spcBef>
            </a:pPr>
            <a:r>
              <a:rPr lang="en-US" sz="1800" smtClean="0">
                <a:solidFill>
                  <a:schemeClr val="folHlink"/>
                </a:solidFill>
              </a:rPr>
              <a:t>Lower costs:</a:t>
            </a:r>
            <a:r>
              <a:rPr lang="en-US" sz="1800" smtClean="0"/>
              <a:t> Skills to efficiently handle issues that arise. Less downtime equals lower costs. </a:t>
            </a:r>
          </a:p>
          <a:p>
            <a:pPr eaLnBrk="1" hangingPunct="1">
              <a:spcBef>
                <a:spcPct val="35000"/>
              </a:spcBef>
            </a:pPr>
            <a:r>
              <a:rPr lang="en-US" sz="1800" smtClean="0">
                <a:solidFill>
                  <a:schemeClr val="folHlink"/>
                </a:solidFill>
              </a:rPr>
              <a:t>Increased customer satisfaction:</a:t>
            </a:r>
            <a:r>
              <a:rPr lang="en-US" sz="1800" smtClean="0"/>
              <a:t> IT training increases customer satisfaction. Trained workers know how to solve problems more quickly and with a greater success rate.</a:t>
            </a:r>
          </a:p>
        </p:txBody>
      </p:sp>
      <p:sp>
        <p:nvSpPr>
          <p:cNvPr id="10245" name="Rectangle 5"/>
          <p:cNvSpPr>
            <a:spLocks noChangeArrowheads="1"/>
          </p:cNvSpPr>
          <p:nvPr/>
        </p:nvSpPr>
        <p:spPr bwMode="auto">
          <a:xfrm>
            <a:off x="655638" y="6124575"/>
            <a:ext cx="7940675" cy="514350"/>
          </a:xfrm>
          <a:prstGeom prst="rect">
            <a:avLst/>
          </a:prstGeom>
          <a:noFill/>
          <a:ln w="9525" algn="ctr">
            <a:noFill/>
            <a:miter lim="800000"/>
            <a:headEnd/>
            <a:tailEnd/>
          </a:ln>
        </p:spPr>
        <p:txBody>
          <a:bodyPr lIns="82124" tIns="41061" rIns="82124" bIns="41061"/>
          <a:lstStyle/>
          <a:p>
            <a:pPr algn="l" defTabSz="814388" eaLnBrk="1" hangingPunct="1">
              <a:lnSpc>
                <a:spcPct val="95000"/>
              </a:lnSpc>
              <a:spcBef>
                <a:spcPct val="35000"/>
              </a:spcBef>
              <a:buClr>
                <a:schemeClr val="tx2"/>
              </a:buClr>
              <a:buSzPct val="100000"/>
              <a:buFont typeface="Wingdings" pitchFamily="2" charset="2"/>
              <a:buNone/>
            </a:pPr>
            <a:r>
              <a:rPr lang="en-US" sz="1200" i="0"/>
              <a:t>* Source: IDC, "Impact of Training: Functional Excellence Leads to Operational Productivity," Doc# 215762, December 2008.</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55638" y="457200"/>
            <a:ext cx="8145462" cy="838200"/>
          </a:xfrm>
        </p:spPr>
        <p:txBody>
          <a:bodyPr/>
          <a:lstStyle/>
          <a:p>
            <a:pPr eaLnBrk="1" hangingPunct="1"/>
            <a:r>
              <a:rPr lang="en-US" smtClean="0"/>
              <a:t>Benefits of Training and Certifications</a:t>
            </a:r>
            <a:endParaRPr lang="en-US" sz="2800" smtClean="0">
              <a:solidFill>
                <a:schemeClr val="accent2"/>
              </a:solidFill>
            </a:endParaRPr>
          </a:p>
        </p:txBody>
      </p:sp>
      <p:sp>
        <p:nvSpPr>
          <p:cNvPr id="11267" name="Rectangle 3"/>
          <p:cNvSpPr>
            <a:spLocks noChangeArrowheads="1"/>
          </p:cNvSpPr>
          <p:nvPr/>
        </p:nvSpPr>
        <p:spPr bwMode="auto">
          <a:xfrm>
            <a:off x="655638" y="1216025"/>
            <a:ext cx="2046287" cy="384175"/>
          </a:xfrm>
          <a:prstGeom prst="rect">
            <a:avLst/>
          </a:prstGeom>
          <a:noFill/>
          <a:ln w="9525" algn="ctr">
            <a:noFill/>
            <a:miter lim="800000"/>
            <a:headEnd/>
            <a:tailEnd/>
          </a:ln>
        </p:spPr>
        <p:txBody>
          <a:bodyPr wrap="none" lIns="82124" tIns="41061" rIns="82124" bIns="41061">
            <a:spAutoFit/>
          </a:bodyPr>
          <a:lstStyle/>
          <a:p>
            <a:pPr algn="l" defTabSz="814388"/>
            <a:r>
              <a:rPr lang="en-US" sz="2200" i="0"/>
              <a:t>For Employees</a:t>
            </a:r>
          </a:p>
        </p:txBody>
      </p:sp>
      <p:sp>
        <p:nvSpPr>
          <p:cNvPr id="11268" name="Rectangle 4"/>
          <p:cNvSpPr>
            <a:spLocks noGrp="1" noChangeArrowheads="1"/>
          </p:cNvSpPr>
          <p:nvPr>
            <p:ph type="body" idx="1"/>
          </p:nvPr>
        </p:nvSpPr>
        <p:spPr>
          <a:xfrm>
            <a:off x="655638" y="1628775"/>
            <a:ext cx="8335962" cy="3895725"/>
          </a:xfrm>
          <a:noFill/>
        </p:spPr>
        <p:txBody>
          <a:bodyPr/>
          <a:lstStyle/>
          <a:p>
            <a:pPr eaLnBrk="1" hangingPunct="1">
              <a:lnSpc>
                <a:spcPct val="85000"/>
              </a:lnSpc>
              <a:spcBef>
                <a:spcPct val="35000"/>
              </a:spcBef>
            </a:pPr>
            <a:r>
              <a:rPr lang="en-US" sz="1800" smtClean="0">
                <a:solidFill>
                  <a:schemeClr val="folHlink"/>
                </a:solidFill>
              </a:rPr>
              <a:t>Differentiation:</a:t>
            </a:r>
            <a:r>
              <a:rPr lang="en-US" sz="1800" smtClean="0"/>
              <a:t>  At company and in market</a:t>
            </a:r>
          </a:p>
          <a:p>
            <a:pPr eaLnBrk="1" hangingPunct="1">
              <a:lnSpc>
                <a:spcPct val="85000"/>
              </a:lnSpc>
              <a:spcBef>
                <a:spcPct val="35000"/>
              </a:spcBef>
            </a:pPr>
            <a:r>
              <a:rPr lang="en-US" sz="1800" smtClean="0">
                <a:solidFill>
                  <a:schemeClr val="folHlink"/>
                </a:solidFill>
              </a:rPr>
              <a:t>Improved chance of being hired: </a:t>
            </a:r>
          </a:p>
          <a:p>
            <a:pPr marL="800100" lvl="1" indent="-225425" eaLnBrk="1" hangingPunct="1">
              <a:lnSpc>
                <a:spcPct val="85000"/>
              </a:lnSpc>
              <a:buClr>
                <a:schemeClr val="tx1"/>
              </a:buClr>
              <a:buFontTx/>
              <a:buChar char="–"/>
            </a:pPr>
            <a:r>
              <a:rPr lang="en-US" sz="1800" smtClean="0"/>
              <a:t>According to a Forrester Research survey,* IT decision makers rated certifications second only to four-year degrees in qualifying for positions. They rated certifications first for predicting job performance.</a:t>
            </a:r>
          </a:p>
          <a:p>
            <a:pPr marL="800100" lvl="1" indent="-225425" eaLnBrk="1" hangingPunct="1">
              <a:lnSpc>
                <a:spcPct val="85000"/>
              </a:lnSpc>
              <a:buClr>
                <a:schemeClr val="tx1"/>
              </a:buClr>
              <a:buFontTx/>
              <a:buChar char="–"/>
            </a:pPr>
            <a:r>
              <a:rPr lang="en-US" sz="1800" smtClean="0"/>
              <a:t>An additional study of hiring managers from about 700 companies found that IT companies view certifications at least as important as a bachelor’s degree.**</a:t>
            </a:r>
          </a:p>
          <a:p>
            <a:pPr eaLnBrk="1" hangingPunct="1">
              <a:lnSpc>
                <a:spcPct val="85000"/>
              </a:lnSpc>
              <a:spcBef>
                <a:spcPct val="35000"/>
              </a:spcBef>
            </a:pPr>
            <a:r>
              <a:rPr lang="en-US" sz="1800" smtClean="0">
                <a:solidFill>
                  <a:schemeClr val="folHlink"/>
                </a:solidFill>
              </a:rPr>
              <a:t>Improved compensation:</a:t>
            </a:r>
          </a:p>
          <a:p>
            <a:pPr marL="800100" lvl="1" indent="-225425" eaLnBrk="1" hangingPunct="1">
              <a:lnSpc>
                <a:spcPct val="80000"/>
              </a:lnSpc>
              <a:buClr>
                <a:schemeClr val="tx1"/>
              </a:buClr>
              <a:buFontTx/>
              <a:buChar char="–"/>
            </a:pPr>
            <a:r>
              <a:rPr lang="en-US" sz="1800" smtClean="0"/>
              <a:t>Certified individuals have an average compensation premium of at least 10%.*** (U.S. data) </a:t>
            </a:r>
          </a:p>
          <a:p>
            <a:pPr marL="800100" lvl="1" indent="-225425" eaLnBrk="1" hangingPunct="1">
              <a:lnSpc>
                <a:spcPct val="80000"/>
              </a:lnSpc>
              <a:buClr>
                <a:schemeClr val="tx1"/>
              </a:buClr>
              <a:buFontTx/>
              <a:buChar char="–"/>
            </a:pPr>
            <a:r>
              <a:rPr lang="en-US" sz="1800" i="1" smtClean="0"/>
              <a:t>Certification Magazine</a:t>
            </a:r>
            <a:r>
              <a:rPr lang="en-US" sz="1800" smtClean="0"/>
              <a:t>, December 2008:  “Perhaps the most significant observation that resulted from our Salary Survey this year, however, was that being certified carries greater value today than yesterday.”</a:t>
            </a:r>
          </a:p>
        </p:txBody>
      </p:sp>
      <p:sp>
        <p:nvSpPr>
          <p:cNvPr id="11269" name="Rectangle 5"/>
          <p:cNvSpPr>
            <a:spLocks noChangeArrowheads="1"/>
          </p:cNvSpPr>
          <p:nvPr/>
        </p:nvSpPr>
        <p:spPr bwMode="auto">
          <a:xfrm>
            <a:off x="655638" y="5676900"/>
            <a:ext cx="7940675" cy="819150"/>
          </a:xfrm>
          <a:prstGeom prst="rect">
            <a:avLst/>
          </a:prstGeom>
          <a:noFill/>
          <a:ln w="9525" algn="ctr">
            <a:noFill/>
            <a:miter lim="800000"/>
            <a:headEnd/>
            <a:tailEnd/>
          </a:ln>
        </p:spPr>
        <p:txBody>
          <a:bodyPr lIns="82124" tIns="41061" rIns="82124" bIns="41061"/>
          <a:lstStyle/>
          <a:p>
            <a:pPr algn="l" defTabSz="814388" eaLnBrk="1" hangingPunct="1">
              <a:lnSpc>
                <a:spcPct val="95000"/>
              </a:lnSpc>
              <a:spcBef>
                <a:spcPct val="50000"/>
              </a:spcBef>
              <a:buClr>
                <a:schemeClr val="tx2"/>
              </a:buClr>
              <a:buSzPct val="100000"/>
              <a:buFont typeface="Wingdings" pitchFamily="2" charset="2"/>
              <a:buNone/>
            </a:pPr>
            <a:r>
              <a:rPr lang="en-US" sz="1200" i="0"/>
              <a:t>* Study commissioned by Cisco and conducted by Forrester Research, June 2008.</a:t>
            </a:r>
          </a:p>
          <a:p>
            <a:pPr algn="l" defTabSz="814388" eaLnBrk="1" hangingPunct="1">
              <a:lnSpc>
                <a:spcPct val="95000"/>
              </a:lnSpc>
              <a:spcBef>
                <a:spcPct val="50000"/>
              </a:spcBef>
              <a:buClr>
                <a:schemeClr val="tx2"/>
              </a:buClr>
              <a:buSzPct val="100000"/>
              <a:buFont typeface="Wingdings" pitchFamily="2" charset="2"/>
              <a:buNone/>
            </a:pPr>
            <a:r>
              <a:rPr lang="en-US" sz="1200" i="0"/>
              <a:t>** The Journal of Information Technology Education, Volume 7, 2008.</a:t>
            </a:r>
          </a:p>
          <a:p>
            <a:pPr algn="l" defTabSz="814388" eaLnBrk="1" hangingPunct="1">
              <a:lnSpc>
                <a:spcPct val="95000"/>
              </a:lnSpc>
              <a:spcBef>
                <a:spcPct val="50000"/>
              </a:spcBef>
              <a:buClr>
                <a:schemeClr val="tx2"/>
              </a:buClr>
              <a:buSzPct val="100000"/>
              <a:buFont typeface="Wingdings" pitchFamily="2" charset="2"/>
              <a:buNone/>
            </a:pPr>
            <a:r>
              <a:rPr lang="en-US" sz="1200" i="0"/>
              <a:t>*** Payscale.com, January 2009.</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333625" y="1349375"/>
            <a:ext cx="4524375" cy="631825"/>
          </a:xfrm>
          <a:prstGeom prst="rect">
            <a:avLst/>
          </a:prstGeom>
          <a:noFill/>
          <a:ln w="9525" algn="ctr">
            <a:noFill/>
            <a:miter lim="800000"/>
            <a:headEnd/>
            <a:tailEnd/>
          </a:ln>
        </p:spPr>
        <p:txBody>
          <a:bodyPr lIns="82124" tIns="41061" rIns="82124" bIns="41061">
            <a:spAutoFit/>
          </a:bodyPr>
          <a:lstStyle/>
          <a:p>
            <a:pPr defTabSz="814388"/>
            <a:r>
              <a:rPr lang="en-US" sz="2000" i="0">
                <a:solidFill>
                  <a:schemeClr val="folHlink"/>
                </a:solidFill>
                <a:cs typeface="Arial" charset="0"/>
              </a:rPr>
              <a:t>Average Salary of a Network Engineer  in the United States</a:t>
            </a:r>
          </a:p>
        </p:txBody>
      </p:sp>
      <p:sp>
        <p:nvSpPr>
          <p:cNvPr id="12291" name="Text Box 3"/>
          <p:cNvSpPr txBox="1">
            <a:spLocks noChangeArrowheads="1"/>
          </p:cNvSpPr>
          <p:nvPr/>
        </p:nvSpPr>
        <p:spPr bwMode="auto">
          <a:xfrm>
            <a:off x="952500" y="6229350"/>
            <a:ext cx="6432550" cy="265113"/>
          </a:xfrm>
          <a:prstGeom prst="rect">
            <a:avLst/>
          </a:prstGeom>
          <a:noFill/>
          <a:ln w="9525" algn="ctr">
            <a:noFill/>
            <a:miter lim="800000"/>
            <a:headEnd/>
            <a:tailEnd/>
          </a:ln>
        </p:spPr>
        <p:txBody>
          <a:bodyPr lIns="82124" tIns="41061" rIns="82124" bIns="41061">
            <a:spAutoFit/>
          </a:bodyPr>
          <a:lstStyle/>
          <a:p>
            <a:pPr algn="l" defTabSz="814388">
              <a:lnSpc>
                <a:spcPct val="100000"/>
              </a:lnSpc>
              <a:spcBef>
                <a:spcPct val="50000"/>
              </a:spcBef>
            </a:pPr>
            <a:r>
              <a:rPr lang="en-US" sz="1200" i="0">
                <a:cs typeface="Arial" charset="0"/>
              </a:rPr>
              <a:t>Payscale.com (1/09)</a:t>
            </a:r>
          </a:p>
        </p:txBody>
      </p:sp>
      <p:grpSp>
        <p:nvGrpSpPr>
          <p:cNvPr id="12292" name="Group 4"/>
          <p:cNvGrpSpPr>
            <a:grpSpLocks/>
          </p:cNvGrpSpPr>
          <p:nvPr/>
        </p:nvGrpSpPr>
        <p:grpSpPr bwMode="auto">
          <a:xfrm>
            <a:off x="952500" y="2038350"/>
            <a:ext cx="7286625" cy="4029075"/>
            <a:chOff x="600" y="1284"/>
            <a:chExt cx="4590" cy="2538"/>
          </a:xfrm>
        </p:grpSpPr>
        <p:sp>
          <p:nvSpPr>
            <p:cNvPr id="12294" name="AutoShape 5"/>
            <p:cNvSpPr>
              <a:spLocks noChangeAspect="1" noChangeArrowheads="1" noTextEdit="1"/>
            </p:cNvSpPr>
            <p:nvPr/>
          </p:nvSpPr>
          <p:spPr bwMode="auto">
            <a:xfrm>
              <a:off x="600" y="1284"/>
              <a:ext cx="4590" cy="2538"/>
            </a:xfrm>
            <a:prstGeom prst="rect">
              <a:avLst/>
            </a:prstGeom>
            <a:solidFill>
              <a:schemeClr val="tx1">
                <a:alpha val="25098"/>
              </a:schemeClr>
            </a:solidFill>
            <a:ln w="9525">
              <a:noFill/>
              <a:miter lim="800000"/>
              <a:headEnd/>
              <a:tailEnd/>
            </a:ln>
          </p:spPr>
          <p:txBody>
            <a:bodyPr/>
            <a:lstStyle/>
            <a:p>
              <a:endParaRPr lang="en-IE"/>
            </a:p>
          </p:txBody>
        </p:sp>
        <p:grpSp>
          <p:nvGrpSpPr>
            <p:cNvPr id="12295" name="Group 6"/>
            <p:cNvGrpSpPr>
              <a:grpSpLocks/>
            </p:cNvGrpSpPr>
            <p:nvPr/>
          </p:nvGrpSpPr>
          <p:grpSpPr bwMode="auto">
            <a:xfrm>
              <a:off x="683" y="1373"/>
              <a:ext cx="4425" cy="2360"/>
              <a:chOff x="475" y="1331"/>
              <a:chExt cx="4425" cy="2360"/>
            </a:xfrm>
          </p:grpSpPr>
          <p:sp>
            <p:nvSpPr>
              <p:cNvPr id="12296" name="Rectangle 7"/>
              <p:cNvSpPr>
                <a:spLocks noChangeArrowheads="1"/>
              </p:cNvSpPr>
              <p:nvPr/>
            </p:nvSpPr>
            <p:spPr bwMode="auto">
              <a:xfrm>
                <a:off x="2892" y="3346"/>
                <a:ext cx="933" cy="303"/>
              </a:xfrm>
              <a:prstGeom prst="rect">
                <a:avLst/>
              </a:prstGeom>
              <a:solidFill>
                <a:srgbClr val="FFFFFF"/>
              </a:solidFill>
              <a:ln w="9525">
                <a:noFill/>
                <a:miter lim="800000"/>
                <a:headEnd/>
                <a:tailEnd/>
              </a:ln>
            </p:spPr>
            <p:txBody>
              <a:bodyPr/>
              <a:lstStyle/>
              <a:p>
                <a:endParaRPr lang="en-US"/>
              </a:p>
            </p:txBody>
          </p:sp>
          <p:sp>
            <p:nvSpPr>
              <p:cNvPr id="12297" name="Rectangle 8"/>
              <p:cNvSpPr>
                <a:spLocks noChangeArrowheads="1"/>
              </p:cNvSpPr>
              <p:nvPr/>
            </p:nvSpPr>
            <p:spPr bwMode="auto">
              <a:xfrm>
                <a:off x="2892" y="2954"/>
                <a:ext cx="1129" cy="303"/>
              </a:xfrm>
              <a:prstGeom prst="rect">
                <a:avLst/>
              </a:prstGeom>
              <a:solidFill>
                <a:srgbClr val="0183B7"/>
              </a:solidFill>
              <a:ln w="9525">
                <a:noFill/>
                <a:miter lim="800000"/>
                <a:headEnd/>
                <a:tailEnd/>
              </a:ln>
            </p:spPr>
            <p:txBody>
              <a:bodyPr/>
              <a:lstStyle/>
              <a:p>
                <a:endParaRPr lang="en-US"/>
              </a:p>
            </p:txBody>
          </p:sp>
          <p:sp>
            <p:nvSpPr>
              <p:cNvPr id="12298" name="Rectangle 9"/>
              <p:cNvSpPr>
                <a:spLocks noChangeArrowheads="1"/>
              </p:cNvSpPr>
              <p:nvPr/>
            </p:nvSpPr>
            <p:spPr bwMode="auto">
              <a:xfrm>
                <a:off x="2892" y="2562"/>
                <a:ext cx="1129" cy="303"/>
              </a:xfrm>
              <a:prstGeom prst="rect">
                <a:avLst/>
              </a:prstGeom>
              <a:solidFill>
                <a:srgbClr val="FFFFFF"/>
              </a:solidFill>
              <a:ln w="9525">
                <a:noFill/>
                <a:miter lim="800000"/>
                <a:headEnd/>
                <a:tailEnd/>
              </a:ln>
            </p:spPr>
            <p:txBody>
              <a:bodyPr/>
              <a:lstStyle/>
              <a:p>
                <a:endParaRPr lang="en-US"/>
              </a:p>
            </p:txBody>
          </p:sp>
          <p:sp>
            <p:nvSpPr>
              <p:cNvPr id="12299" name="Rectangle 10"/>
              <p:cNvSpPr>
                <a:spLocks noChangeArrowheads="1"/>
              </p:cNvSpPr>
              <p:nvPr/>
            </p:nvSpPr>
            <p:spPr bwMode="auto">
              <a:xfrm>
                <a:off x="2892" y="2163"/>
                <a:ext cx="1230" cy="303"/>
              </a:xfrm>
              <a:prstGeom prst="rect">
                <a:avLst/>
              </a:prstGeom>
              <a:solidFill>
                <a:srgbClr val="0183B7"/>
              </a:solidFill>
              <a:ln w="9525">
                <a:noFill/>
                <a:miter lim="800000"/>
                <a:headEnd/>
                <a:tailEnd/>
              </a:ln>
            </p:spPr>
            <p:txBody>
              <a:bodyPr/>
              <a:lstStyle/>
              <a:p>
                <a:endParaRPr lang="en-US"/>
              </a:p>
            </p:txBody>
          </p:sp>
          <p:sp>
            <p:nvSpPr>
              <p:cNvPr id="12300" name="Rectangle 11"/>
              <p:cNvSpPr>
                <a:spLocks noChangeArrowheads="1"/>
              </p:cNvSpPr>
              <p:nvPr/>
            </p:nvSpPr>
            <p:spPr bwMode="auto">
              <a:xfrm>
                <a:off x="2892" y="1771"/>
                <a:ext cx="1278" cy="303"/>
              </a:xfrm>
              <a:prstGeom prst="rect">
                <a:avLst/>
              </a:prstGeom>
              <a:solidFill>
                <a:srgbClr val="FFFFFF"/>
              </a:solidFill>
              <a:ln w="9525">
                <a:noFill/>
                <a:miter lim="800000"/>
                <a:headEnd/>
                <a:tailEnd/>
              </a:ln>
            </p:spPr>
            <p:txBody>
              <a:bodyPr/>
              <a:lstStyle/>
              <a:p>
                <a:endParaRPr lang="en-US"/>
              </a:p>
            </p:txBody>
          </p:sp>
          <p:sp>
            <p:nvSpPr>
              <p:cNvPr id="12301" name="Rectangle 12"/>
              <p:cNvSpPr>
                <a:spLocks noChangeArrowheads="1"/>
              </p:cNvSpPr>
              <p:nvPr/>
            </p:nvSpPr>
            <p:spPr bwMode="auto">
              <a:xfrm>
                <a:off x="2892" y="1379"/>
                <a:ext cx="1503" cy="303"/>
              </a:xfrm>
              <a:prstGeom prst="rect">
                <a:avLst/>
              </a:prstGeom>
              <a:solidFill>
                <a:srgbClr val="0183B7"/>
              </a:solidFill>
              <a:ln w="9525">
                <a:noFill/>
                <a:miter lim="800000"/>
                <a:headEnd/>
                <a:tailEnd/>
              </a:ln>
            </p:spPr>
            <p:txBody>
              <a:bodyPr/>
              <a:lstStyle/>
              <a:p>
                <a:endParaRPr lang="en-US"/>
              </a:p>
            </p:txBody>
          </p:sp>
          <p:sp>
            <p:nvSpPr>
              <p:cNvPr id="12302" name="Line 13"/>
              <p:cNvSpPr>
                <a:spLocks noChangeShapeType="1"/>
              </p:cNvSpPr>
              <p:nvPr/>
            </p:nvSpPr>
            <p:spPr bwMode="auto">
              <a:xfrm>
                <a:off x="2892" y="3691"/>
                <a:ext cx="1777" cy="0"/>
              </a:xfrm>
              <a:prstGeom prst="line">
                <a:avLst/>
              </a:prstGeom>
              <a:noFill/>
              <a:ln w="19050">
                <a:solidFill>
                  <a:srgbClr val="FFFFFF"/>
                </a:solidFill>
                <a:round/>
                <a:headEnd/>
                <a:tailEnd/>
              </a:ln>
            </p:spPr>
            <p:txBody>
              <a:bodyPr/>
              <a:lstStyle/>
              <a:p>
                <a:endParaRPr lang="en-IE"/>
              </a:p>
            </p:txBody>
          </p:sp>
          <p:sp>
            <p:nvSpPr>
              <p:cNvPr id="12303" name="Line 14"/>
              <p:cNvSpPr>
                <a:spLocks noChangeShapeType="1"/>
              </p:cNvSpPr>
              <p:nvPr/>
            </p:nvSpPr>
            <p:spPr bwMode="auto">
              <a:xfrm>
                <a:off x="2892" y="1331"/>
                <a:ext cx="0" cy="2360"/>
              </a:xfrm>
              <a:prstGeom prst="line">
                <a:avLst/>
              </a:prstGeom>
              <a:noFill/>
              <a:ln w="19050">
                <a:solidFill>
                  <a:srgbClr val="FFFFFF"/>
                </a:solidFill>
                <a:round/>
                <a:headEnd/>
                <a:tailEnd/>
              </a:ln>
            </p:spPr>
            <p:txBody>
              <a:bodyPr/>
              <a:lstStyle/>
              <a:p>
                <a:endParaRPr lang="en-IE"/>
              </a:p>
            </p:txBody>
          </p:sp>
          <p:sp>
            <p:nvSpPr>
              <p:cNvPr id="12304" name="Line 15"/>
              <p:cNvSpPr>
                <a:spLocks noChangeShapeType="1"/>
              </p:cNvSpPr>
              <p:nvPr/>
            </p:nvSpPr>
            <p:spPr bwMode="auto">
              <a:xfrm>
                <a:off x="2856" y="3691"/>
                <a:ext cx="36" cy="0"/>
              </a:xfrm>
              <a:prstGeom prst="line">
                <a:avLst/>
              </a:prstGeom>
              <a:noFill/>
              <a:ln w="19050">
                <a:solidFill>
                  <a:srgbClr val="FFFFFF"/>
                </a:solidFill>
                <a:round/>
                <a:headEnd/>
                <a:tailEnd/>
              </a:ln>
            </p:spPr>
            <p:txBody>
              <a:bodyPr/>
              <a:lstStyle/>
              <a:p>
                <a:endParaRPr lang="en-IE"/>
              </a:p>
            </p:txBody>
          </p:sp>
          <p:sp>
            <p:nvSpPr>
              <p:cNvPr id="12305" name="Line 16"/>
              <p:cNvSpPr>
                <a:spLocks noChangeShapeType="1"/>
              </p:cNvSpPr>
              <p:nvPr/>
            </p:nvSpPr>
            <p:spPr bwMode="auto">
              <a:xfrm>
                <a:off x="2856" y="3299"/>
                <a:ext cx="36" cy="0"/>
              </a:xfrm>
              <a:prstGeom prst="line">
                <a:avLst/>
              </a:prstGeom>
              <a:noFill/>
              <a:ln w="19050">
                <a:solidFill>
                  <a:srgbClr val="FFFFFF"/>
                </a:solidFill>
                <a:round/>
                <a:headEnd/>
                <a:tailEnd/>
              </a:ln>
            </p:spPr>
            <p:txBody>
              <a:bodyPr/>
              <a:lstStyle/>
              <a:p>
                <a:endParaRPr lang="en-IE"/>
              </a:p>
            </p:txBody>
          </p:sp>
          <p:sp>
            <p:nvSpPr>
              <p:cNvPr id="12306" name="Line 17"/>
              <p:cNvSpPr>
                <a:spLocks noChangeShapeType="1"/>
              </p:cNvSpPr>
              <p:nvPr/>
            </p:nvSpPr>
            <p:spPr bwMode="auto">
              <a:xfrm>
                <a:off x="2856" y="2906"/>
                <a:ext cx="36" cy="0"/>
              </a:xfrm>
              <a:prstGeom prst="line">
                <a:avLst/>
              </a:prstGeom>
              <a:noFill/>
              <a:ln w="19050">
                <a:solidFill>
                  <a:srgbClr val="FFFFFF"/>
                </a:solidFill>
                <a:round/>
                <a:headEnd/>
                <a:tailEnd/>
              </a:ln>
            </p:spPr>
            <p:txBody>
              <a:bodyPr/>
              <a:lstStyle/>
              <a:p>
                <a:endParaRPr lang="en-IE"/>
              </a:p>
            </p:txBody>
          </p:sp>
          <p:sp>
            <p:nvSpPr>
              <p:cNvPr id="12307" name="Line 18"/>
              <p:cNvSpPr>
                <a:spLocks noChangeShapeType="1"/>
              </p:cNvSpPr>
              <p:nvPr/>
            </p:nvSpPr>
            <p:spPr bwMode="auto">
              <a:xfrm>
                <a:off x="2856" y="2508"/>
                <a:ext cx="36" cy="0"/>
              </a:xfrm>
              <a:prstGeom prst="line">
                <a:avLst/>
              </a:prstGeom>
              <a:noFill/>
              <a:ln w="19050">
                <a:solidFill>
                  <a:srgbClr val="FFFFFF"/>
                </a:solidFill>
                <a:round/>
                <a:headEnd/>
                <a:tailEnd/>
              </a:ln>
            </p:spPr>
            <p:txBody>
              <a:bodyPr/>
              <a:lstStyle/>
              <a:p>
                <a:endParaRPr lang="en-IE"/>
              </a:p>
            </p:txBody>
          </p:sp>
          <p:sp>
            <p:nvSpPr>
              <p:cNvPr id="12308" name="Line 19"/>
              <p:cNvSpPr>
                <a:spLocks noChangeShapeType="1"/>
              </p:cNvSpPr>
              <p:nvPr/>
            </p:nvSpPr>
            <p:spPr bwMode="auto">
              <a:xfrm>
                <a:off x="2856" y="2116"/>
                <a:ext cx="36" cy="0"/>
              </a:xfrm>
              <a:prstGeom prst="line">
                <a:avLst/>
              </a:prstGeom>
              <a:noFill/>
              <a:ln w="19050">
                <a:solidFill>
                  <a:srgbClr val="FFFFFF"/>
                </a:solidFill>
                <a:round/>
                <a:headEnd/>
                <a:tailEnd/>
              </a:ln>
            </p:spPr>
            <p:txBody>
              <a:bodyPr/>
              <a:lstStyle/>
              <a:p>
                <a:endParaRPr lang="en-IE"/>
              </a:p>
            </p:txBody>
          </p:sp>
          <p:sp>
            <p:nvSpPr>
              <p:cNvPr id="12309" name="Line 20"/>
              <p:cNvSpPr>
                <a:spLocks noChangeShapeType="1"/>
              </p:cNvSpPr>
              <p:nvPr/>
            </p:nvSpPr>
            <p:spPr bwMode="auto">
              <a:xfrm>
                <a:off x="2856" y="1723"/>
                <a:ext cx="36" cy="0"/>
              </a:xfrm>
              <a:prstGeom prst="line">
                <a:avLst/>
              </a:prstGeom>
              <a:noFill/>
              <a:ln w="19050">
                <a:solidFill>
                  <a:srgbClr val="FFFFFF"/>
                </a:solidFill>
                <a:round/>
                <a:headEnd/>
                <a:tailEnd/>
              </a:ln>
            </p:spPr>
            <p:txBody>
              <a:bodyPr/>
              <a:lstStyle/>
              <a:p>
                <a:endParaRPr lang="en-IE"/>
              </a:p>
            </p:txBody>
          </p:sp>
          <p:sp>
            <p:nvSpPr>
              <p:cNvPr id="12310" name="Line 21"/>
              <p:cNvSpPr>
                <a:spLocks noChangeShapeType="1"/>
              </p:cNvSpPr>
              <p:nvPr/>
            </p:nvSpPr>
            <p:spPr bwMode="auto">
              <a:xfrm>
                <a:off x="2856" y="1331"/>
                <a:ext cx="36" cy="0"/>
              </a:xfrm>
              <a:prstGeom prst="line">
                <a:avLst/>
              </a:prstGeom>
              <a:noFill/>
              <a:ln w="19050">
                <a:solidFill>
                  <a:srgbClr val="FFFFFF"/>
                </a:solidFill>
                <a:round/>
                <a:headEnd/>
                <a:tailEnd/>
              </a:ln>
            </p:spPr>
            <p:txBody>
              <a:bodyPr/>
              <a:lstStyle/>
              <a:p>
                <a:endParaRPr lang="en-IE"/>
              </a:p>
            </p:txBody>
          </p:sp>
          <p:sp>
            <p:nvSpPr>
              <p:cNvPr id="12311" name="Rectangle 22"/>
              <p:cNvSpPr>
                <a:spLocks noChangeArrowheads="1"/>
              </p:cNvSpPr>
              <p:nvPr/>
            </p:nvSpPr>
            <p:spPr bwMode="auto">
              <a:xfrm>
                <a:off x="3867" y="3437"/>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$52,358</a:t>
                </a:r>
                <a:endParaRPr lang="en-US" sz="1400" i="0"/>
              </a:p>
            </p:txBody>
          </p:sp>
          <p:sp>
            <p:nvSpPr>
              <p:cNvPr id="12312" name="Rectangle 23"/>
              <p:cNvSpPr>
                <a:spLocks noChangeArrowheads="1"/>
              </p:cNvSpPr>
              <p:nvPr/>
            </p:nvSpPr>
            <p:spPr bwMode="auto">
              <a:xfrm>
                <a:off x="4063" y="3045"/>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$63,407</a:t>
                </a:r>
                <a:endParaRPr lang="en-US" sz="1400" i="0"/>
              </a:p>
            </p:txBody>
          </p:sp>
          <p:sp>
            <p:nvSpPr>
              <p:cNvPr id="12313" name="Rectangle 24"/>
              <p:cNvSpPr>
                <a:spLocks noChangeArrowheads="1"/>
              </p:cNvSpPr>
              <p:nvPr/>
            </p:nvSpPr>
            <p:spPr bwMode="auto">
              <a:xfrm>
                <a:off x="4063" y="2653"/>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$63,679</a:t>
                </a:r>
                <a:endParaRPr lang="en-US" sz="1400" i="0"/>
              </a:p>
            </p:txBody>
          </p:sp>
          <p:sp>
            <p:nvSpPr>
              <p:cNvPr id="12314" name="Rectangle 25"/>
              <p:cNvSpPr>
                <a:spLocks noChangeArrowheads="1"/>
              </p:cNvSpPr>
              <p:nvPr/>
            </p:nvSpPr>
            <p:spPr bwMode="auto">
              <a:xfrm>
                <a:off x="4164" y="2254"/>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$69,320</a:t>
                </a:r>
                <a:endParaRPr lang="en-US" sz="1400" i="0"/>
              </a:p>
            </p:txBody>
          </p:sp>
          <p:sp>
            <p:nvSpPr>
              <p:cNvPr id="12315" name="Rectangle 26"/>
              <p:cNvSpPr>
                <a:spLocks noChangeArrowheads="1"/>
              </p:cNvSpPr>
              <p:nvPr/>
            </p:nvSpPr>
            <p:spPr bwMode="auto">
              <a:xfrm>
                <a:off x="4211" y="1862"/>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$71,983</a:t>
                </a:r>
                <a:endParaRPr lang="en-US" sz="1400" i="0"/>
              </a:p>
            </p:txBody>
          </p:sp>
          <p:sp>
            <p:nvSpPr>
              <p:cNvPr id="12316" name="Rectangle 27"/>
              <p:cNvSpPr>
                <a:spLocks noChangeArrowheads="1"/>
              </p:cNvSpPr>
              <p:nvPr/>
            </p:nvSpPr>
            <p:spPr bwMode="auto">
              <a:xfrm>
                <a:off x="4439" y="1470"/>
                <a:ext cx="461" cy="121"/>
              </a:xfrm>
              <a:prstGeom prst="rect">
                <a:avLst/>
              </a:prstGeom>
              <a:noFill/>
              <a:ln w="9525">
                <a:noFill/>
                <a:miter lim="800000"/>
                <a:headEnd/>
                <a:tailEnd/>
              </a:ln>
            </p:spPr>
            <p:txBody>
              <a:bodyPr wrap="none" tIns="0" rIns="0" bIns="0">
                <a:spAutoFit/>
              </a:bodyPr>
              <a:lstStyle/>
              <a:p>
                <a:pPr algn="l" defTabSz="814388"/>
                <a:r>
                  <a:rPr lang="en-US" sz="1400" i="0">
                    <a:solidFill>
                      <a:srgbClr val="FFFFFF"/>
                    </a:solidFill>
                  </a:rPr>
                  <a:t>$84,533</a:t>
                </a:r>
                <a:endParaRPr lang="en-US" sz="1400" i="0"/>
              </a:p>
            </p:txBody>
          </p:sp>
          <p:sp>
            <p:nvSpPr>
              <p:cNvPr id="12317" name="Rectangle 28"/>
              <p:cNvSpPr>
                <a:spLocks noChangeArrowheads="1"/>
              </p:cNvSpPr>
              <p:nvPr/>
            </p:nvSpPr>
            <p:spPr bwMode="auto">
              <a:xfrm>
                <a:off x="599" y="3437"/>
                <a:ext cx="2239"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+ 1-4 years of experience</a:t>
                </a:r>
                <a:endParaRPr lang="en-US" sz="1400" i="0"/>
              </a:p>
            </p:txBody>
          </p:sp>
          <p:sp>
            <p:nvSpPr>
              <p:cNvPr id="12318" name="Rectangle 29"/>
              <p:cNvSpPr>
                <a:spLocks noChangeArrowheads="1"/>
              </p:cNvSpPr>
              <p:nvPr/>
            </p:nvSpPr>
            <p:spPr bwMode="auto">
              <a:xfrm>
                <a:off x="1447" y="3045"/>
                <a:ext cx="1391"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CCNA</a:t>
                </a:r>
                <a:endParaRPr lang="en-US" sz="1400" i="0"/>
              </a:p>
            </p:txBody>
          </p:sp>
          <p:sp>
            <p:nvSpPr>
              <p:cNvPr id="12319" name="Rectangle 30"/>
              <p:cNvSpPr>
                <a:spLocks noChangeArrowheads="1"/>
              </p:cNvSpPr>
              <p:nvPr/>
            </p:nvSpPr>
            <p:spPr bwMode="auto">
              <a:xfrm>
                <a:off x="599" y="2653"/>
                <a:ext cx="2239"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+ 5-9 years of experience</a:t>
                </a:r>
                <a:endParaRPr lang="en-US" sz="1400" i="0"/>
              </a:p>
            </p:txBody>
          </p:sp>
          <p:sp>
            <p:nvSpPr>
              <p:cNvPr id="12320" name="Rectangle 31"/>
              <p:cNvSpPr>
                <a:spLocks noChangeArrowheads="1"/>
              </p:cNvSpPr>
              <p:nvPr/>
            </p:nvSpPr>
            <p:spPr bwMode="auto">
              <a:xfrm>
                <a:off x="1447" y="2254"/>
                <a:ext cx="1391"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CCNP</a:t>
                </a:r>
                <a:endParaRPr lang="en-US" sz="1400" i="0"/>
              </a:p>
            </p:txBody>
          </p:sp>
          <p:sp>
            <p:nvSpPr>
              <p:cNvPr id="12321" name="Rectangle 32"/>
              <p:cNvSpPr>
                <a:spLocks noChangeArrowheads="1"/>
              </p:cNvSpPr>
              <p:nvPr/>
            </p:nvSpPr>
            <p:spPr bwMode="auto">
              <a:xfrm>
                <a:off x="475" y="1862"/>
                <a:ext cx="2363"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+ 10-19 years of experience</a:t>
                </a:r>
                <a:endParaRPr lang="en-US" sz="1400" i="0"/>
              </a:p>
            </p:txBody>
          </p:sp>
          <p:sp>
            <p:nvSpPr>
              <p:cNvPr id="12322" name="Rectangle 33"/>
              <p:cNvSpPr>
                <a:spLocks noChangeArrowheads="1"/>
              </p:cNvSpPr>
              <p:nvPr/>
            </p:nvSpPr>
            <p:spPr bwMode="auto">
              <a:xfrm>
                <a:off x="1497" y="1470"/>
                <a:ext cx="1341" cy="121"/>
              </a:xfrm>
              <a:prstGeom prst="rect">
                <a:avLst/>
              </a:prstGeom>
              <a:noFill/>
              <a:ln w="9525">
                <a:noFill/>
                <a:miter lim="800000"/>
                <a:headEnd/>
                <a:tailEnd/>
              </a:ln>
            </p:spPr>
            <p:txBody>
              <a:bodyPr wrap="none" lIns="0" tIns="0" bIns="0">
                <a:spAutoFit/>
              </a:bodyPr>
              <a:lstStyle/>
              <a:p>
                <a:pPr algn="r" defTabSz="814388"/>
                <a:r>
                  <a:rPr lang="en-US" sz="1400" i="0">
                    <a:solidFill>
                      <a:srgbClr val="FFFFFF"/>
                    </a:solidFill>
                  </a:rPr>
                  <a:t>Network Engineer + CCIE</a:t>
                </a:r>
                <a:endParaRPr lang="en-US" sz="1400" i="0"/>
              </a:p>
            </p:txBody>
          </p:sp>
        </p:grpSp>
      </p:grpSp>
      <p:sp>
        <p:nvSpPr>
          <p:cNvPr id="12293" name="Rectangle 34"/>
          <p:cNvSpPr>
            <a:spLocks noGrp="1" noChangeArrowheads="1"/>
          </p:cNvSpPr>
          <p:nvPr>
            <p:ph type="title"/>
          </p:nvPr>
        </p:nvSpPr>
        <p:spPr>
          <a:xfrm>
            <a:off x="655638" y="457200"/>
            <a:ext cx="7764462" cy="838200"/>
          </a:xfrm>
        </p:spPr>
        <p:txBody>
          <a:bodyPr/>
          <a:lstStyle/>
          <a:p>
            <a:pPr eaLnBrk="1" hangingPunct="1"/>
            <a:r>
              <a:rPr lang="en-US" sz="2800" smtClean="0"/>
              <a:t>Cisco Certifications Boost Average Salaries at Least 10%</a:t>
            </a: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TIMING" val="|1.8|7.6"/>
</p:tagLst>
</file>

<file path=ppt/theme/theme1.xml><?xml version="1.0" encoding="utf-8"?>
<a:theme xmlns:a="http://schemas.openxmlformats.org/drawingml/2006/main" name="NetAcad-4F_PPT-BLK_060408">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NetAcad-4F_PPT-BLK_060408</Template>
  <TotalTime>465</TotalTime>
  <Pages>28</Pages>
  <Words>2536</Words>
  <Application>Microsoft PowerPoint 4.0</Application>
  <PresentationFormat>On-screen Show (4:3)</PresentationFormat>
  <Paragraphs>281</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NetAcad-4F_PPT-BLK_060408</vt:lpstr>
      <vt:lpstr>Cisco Industry &amp; Qualifications</vt:lpstr>
      <vt:lpstr>Slide Deck Content</vt:lpstr>
      <vt:lpstr>Emergence of a Skills Gap</vt:lpstr>
      <vt:lpstr>Broad and Deep Talent Gap</vt:lpstr>
      <vt:lpstr>Job Role and Market Growth</vt:lpstr>
      <vt:lpstr>Value of Certifications to Professionals and Employers</vt:lpstr>
      <vt:lpstr>Benefits of Training and Certifications</vt:lpstr>
      <vt:lpstr>Benefits of Training and Certifications</vt:lpstr>
      <vt:lpstr>Cisco Certifications Boost Average Salaries at Least 10%</vt:lpstr>
      <vt:lpstr>Compared Average Salaries</vt:lpstr>
      <vt:lpstr>Expanding Cisco Career Certifications</vt:lpstr>
      <vt:lpstr>Cisco Certified Entry Networking Technician (CCENT)</vt:lpstr>
      <vt:lpstr>Cisco Certified Network Associate (CCNA) </vt:lpstr>
      <vt:lpstr>Cisco Certified Network Associate Security (CCNA Security)</vt:lpstr>
      <vt:lpstr>Cisco Certified Network Professional (CCNP)</vt:lpstr>
      <vt:lpstr>Networking Academy Curriculum &amp; Certification</vt:lpstr>
      <vt:lpstr>Taking a Cisco Certification Exam</vt:lpstr>
      <vt:lpstr>Slide 18</vt:lpstr>
    </vt:vector>
  </TitlesOfParts>
  <Company>Genentech,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Size 30PT</dc:title>
  <dc:subject>Guide for Creating Powerpoint Presentations</dc:subject>
  <dc:creator>Arek</dc:creator>
  <cp:lastModifiedBy>aoife fox</cp:lastModifiedBy>
  <cp:revision>36</cp:revision>
  <cp:lastPrinted>1999-01-27T00:54:54Z</cp:lastPrinted>
  <dcterms:created xsi:type="dcterms:W3CDTF">2008-06-05T18:06:01Z</dcterms:created>
  <dcterms:modified xsi:type="dcterms:W3CDTF">2009-09-15T09:44:45Z</dcterms:modified>
</cp:coreProperties>
</file>