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1"/>
  </p:notesMasterIdLst>
  <p:handoutMasterIdLst>
    <p:handoutMasterId r:id="rId52"/>
  </p:handoutMasterIdLst>
  <p:sldIdLst>
    <p:sldId id="500" r:id="rId3"/>
    <p:sldId id="799" r:id="rId4"/>
    <p:sldId id="910" r:id="rId5"/>
    <p:sldId id="911" r:id="rId6"/>
    <p:sldId id="825" r:id="rId7"/>
    <p:sldId id="848" r:id="rId8"/>
    <p:sldId id="873" r:id="rId9"/>
    <p:sldId id="849" r:id="rId10"/>
    <p:sldId id="850" r:id="rId11"/>
    <p:sldId id="874" r:id="rId12"/>
    <p:sldId id="851" r:id="rId13"/>
    <p:sldId id="852" r:id="rId14"/>
    <p:sldId id="875" r:id="rId15"/>
    <p:sldId id="853" r:id="rId16"/>
    <p:sldId id="854" r:id="rId17"/>
    <p:sldId id="835" r:id="rId18"/>
    <p:sldId id="855" r:id="rId19"/>
    <p:sldId id="876" r:id="rId20"/>
    <p:sldId id="877" r:id="rId21"/>
    <p:sldId id="878" r:id="rId22"/>
    <p:sldId id="879" r:id="rId23"/>
    <p:sldId id="856" r:id="rId24"/>
    <p:sldId id="883" r:id="rId25"/>
    <p:sldId id="884" r:id="rId26"/>
    <p:sldId id="885" r:id="rId27"/>
    <p:sldId id="886" r:id="rId28"/>
    <p:sldId id="887" r:id="rId29"/>
    <p:sldId id="888" r:id="rId30"/>
    <p:sldId id="890" r:id="rId31"/>
    <p:sldId id="891" r:id="rId32"/>
    <p:sldId id="892" r:id="rId33"/>
    <p:sldId id="893" r:id="rId34"/>
    <p:sldId id="894" r:id="rId35"/>
    <p:sldId id="895" r:id="rId36"/>
    <p:sldId id="896" r:id="rId37"/>
    <p:sldId id="897" r:id="rId38"/>
    <p:sldId id="898" r:id="rId39"/>
    <p:sldId id="899" r:id="rId40"/>
    <p:sldId id="900" r:id="rId41"/>
    <p:sldId id="901" r:id="rId42"/>
    <p:sldId id="902" r:id="rId43"/>
    <p:sldId id="903" r:id="rId44"/>
    <p:sldId id="904" r:id="rId45"/>
    <p:sldId id="905" r:id="rId46"/>
    <p:sldId id="906" r:id="rId47"/>
    <p:sldId id="907" r:id="rId48"/>
    <p:sldId id="908" r:id="rId49"/>
    <p:sldId id="909" r:id="rId5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DC5"/>
    <a:srgbClr val="3E8DC5"/>
    <a:srgbClr val="3E67A4"/>
    <a:srgbClr val="C0C0C4"/>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33" autoAdjust="0"/>
    <p:restoredTop sz="95482" autoAdjust="0"/>
  </p:normalViewPr>
  <p:slideViewPr>
    <p:cSldViewPr snapToGrid="0">
      <p:cViewPr varScale="1">
        <p:scale>
          <a:sx n="104" d="100"/>
          <a:sy n="104" d="100"/>
        </p:scale>
        <p:origin x="396" y="7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3" Type="http://schemas.openxmlformats.org/officeDocument/2006/relationships/slide" Target="slides/slide6.xml"/><Relationship Id="rId7" Type="http://schemas.openxmlformats.org/officeDocument/2006/relationships/slide" Target="slides/slide12.xml"/><Relationship Id="rId12" Type="http://schemas.openxmlformats.org/officeDocument/2006/relationships/slide" Target="slides/slide22.xml"/><Relationship Id="rId2" Type="http://schemas.openxmlformats.org/officeDocument/2006/relationships/slide" Target="slides/slide5.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17.xml"/><Relationship Id="rId5" Type="http://schemas.openxmlformats.org/officeDocument/2006/relationships/slide" Target="slides/slide9.xml"/><Relationship Id="rId10" Type="http://schemas.openxmlformats.org/officeDocument/2006/relationships/slide" Target="slides/slide16.xml"/><Relationship Id="rId4" Type="http://schemas.openxmlformats.org/officeDocument/2006/relationships/slide" Target="slides/slide8.xml"/><Relationship Id="rId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E7EB4DA2-8BFB-4C25-8348-069CBABA53FF}"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4280637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25E10C89-F8A7-4157-A987-D9097F7301B1}" type="slidenum">
              <a:rPr lang="en-US"/>
              <a:pPr>
                <a:defRPr/>
              </a:pPr>
              <a:t>‹#›</a:t>
            </a:fld>
            <a:endParaRPr lang="en-US" dirty="0"/>
          </a:p>
        </p:txBody>
      </p:sp>
      <p:sp>
        <p:nvSpPr>
          <p:cNvPr id="3687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14715281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Grp="1" noChangeArrowheads="1"/>
          </p:cNvSpPr>
          <p:nvPr>
            <p:ph type="sldNum" sz="quarter" idx="5"/>
          </p:nvPr>
        </p:nvSpPr>
        <p:spPr>
          <a:noFill/>
        </p:spPr>
        <p:txBody>
          <a:bodyPr/>
          <a:lstStyle/>
          <a:p>
            <a:fld id="{E4EC8631-9D87-4882-BB0A-1CEF56072891}" type="slidenum">
              <a:rPr lang="en-US" smtClean="0"/>
              <a:pPr/>
              <a:t>1</a:t>
            </a:fld>
            <a:endParaRPr lang="en-US" dirty="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 and</a:t>
            </a:r>
            <a:r>
              <a:rPr lang="en-US" b="1" baseline="0" dirty="0" smtClean="0"/>
              <a:t> Switching Essentials</a:t>
            </a:r>
            <a:endParaRPr lang="en-US" b="1" dirty="0" smtClean="0"/>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300" b="1" dirty="0" smtClean="0"/>
              <a:t>Chapter 10: </a:t>
            </a:r>
            <a:r>
              <a:rPr lang="en-US" sz="1200" b="1" i="0" kern="1200" dirty="0" smtClean="0">
                <a:solidFill>
                  <a:schemeClr val="tx1"/>
                </a:solidFill>
                <a:latin typeface="Arial" charset="0"/>
                <a:ea typeface="+mn-ea"/>
                <a:cs typeface="+mn-cs"/>
              </a:rPr>
              <a:t>DHCP</a:t>
            </a:r>
          </a:p>
          <a:p>
            <a:pPr>
              <a:buFontTx/>
              <a:buNone/>
            </a:pPr>
            <a:endParaRPr lang="en-GB" b="1" dirty="0" smtClean="0"/>
          </a:p>
        </p:txBody>
      </p:sp>
    </p:spTree>
    <p:extLst>
      <p:ext uri="{BB962C8B-B14F-4D97-AF65-F5344CB8AC3E}">
        <p14:creationId xmlns:p14="http://schemas.microsoft.com/office/powerpoint/2010/main" val="128039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15</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DHCP v4</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10.1.3 Configuring</a:t>
            </a:r>
            <a:r>
              <a:rPr lang="en-US" baseline="0" dirty="0" smtClean="0"/>
              <a:t> a DHCPv4 client</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0" i="0" kern="1200" dirty="0" smtClean="0">
                <a:solidFill>
                  <a:schemeClr val="tx1"/>
                </a:solidFill>
                <a:latin typeface="Arial" charset="0"/>
                <a:ea typeface="+mn-ea"/>
                <a:cs typeface="+mn-cs"/>
              </a:rPr>
              <a:t>10.1.3.1 Configuring a Router as DHCPv4 Client</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endParaRPr lang="en-US" sz="1200" b="0" i="0" kern="1200" dirty="0" smtClean="0">
              <a:solidFill>
                <a:schemeClr val="tx1"/>
              </a:solidFill>
              <a:latin typeface="Arial" charset="0"/>
              <a:ea typeface="+mn-ea"/>
              <a:cs typeface="+mn-cs"/>
            </a:endParaRPr>
          </a:p>
        </p:txBody>
      </p:sp>
    </p:spTree>
    <p:extLst>
      <p:ext uri="{BB962C8B-B14F-4D97-AF65-F5344CB8AC3E}">
        <p14:creationId xmlns:p14="http://schemas.microsoft.com/office/powerpoint/2010/main" val="712993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16</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Managing IOS System Files</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10.1.4</a:t>
            </a:r>
            <a:r>
              <a:rPr lang="en-US" baseline="0" dirty="0" smtClean="0"/>
              <a:t>  </a:t>
            </a:r>
            <a:r>
              <a:rPr lang="en-US" sz="1200" dirty="0" smtClean="0"/>
              <a:t>Troubleshoot DHCPv4 </a:t>
            </a:r>
            <a:endParaRPr lang="en-US" baseline="0"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baseline="0" dirty="0" smtClean="0"/>
              <a:t>10.1.4.1 Troubleshooting Tasks</a:t>
            </a:r>
            <a:endParaRPr lang="en-US" dirty="0" smtClean="0"/>
          </a:p>
        </p:txBody>
      </p:sp>
    </p:spTree>
    <p:extLst>
      <p:ext uri="{BB962C8B-B14F-4D97-AF65-F5344CB8AC3E}">
        <p14:creationId xmlns:p14="http://schemas.microsoft.com/office/powerpoint/2010/main" val="4147553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17</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Managing IOS System Files</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10.1.4</a:t>
            </a:r>
            <a:r>
              <a:rPr lang="en-US" baseline="0" dirty="0" smtClean="0"/>
              <a:t>  </a:t>
            </a:r>
            <a:r>
              <a:rPr lang="en-US" sz="1200" dirty="0" smtClean="0"/>
              <a:t>Troubleshoot DHCPv4 </a:t>
            </a:r>
            <a:endParaRPr lang="en-US" baseline="0" dirty="0" smtClean="0"/>
          </a:p>
          <a:p>
            <a:pPr>
              <a:buNone/>
            </a:pPr>
            <a:r>
              <a:rPr lang="en-US" dirty="0" smtClean="0"/>
              <a:t>10.1.4.2 Verify Router DHCPv4 Configuration</a:t>
            </a:r>
            <a:endParaRPr lang="en-US" dirty="0"/>
          </a:p>
        </p:txBody>
      </p:sp>
    </p:spTree>
    <p:extLst>
      <p:ext uri="{BB962C8B-B14F-4D97-AF65-F5344CB8AC3E}">
        <p14:creationId xmlns:p14="http://schemas.microsoft.com/office/powerpoint/2010/main" val="575603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22</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10.1.4</a:t>
            </a:r>
            <a:r>
              <a:rPr lang="en-US" baseline="0" dirty="0" smtClean="0"/>
              <a:t>  </a:t>
            </a:r>
            <a:r>
              <a:rPr lang="en-US" sz="1200" dirty="0" smtClean="0"/>
              <a:t>Troubleshoot DHCPv4 </a:t>
            </a:r>
            <a:endParaRPr lang="en-US" baseline="0" dirty="0" smtClean="0"/>
          </a:p>
          <a:p>
            <a:pPr fontAlgn="base">
              <a:buNone/>
            </a:pPr>
            <a:r>
              <a:rPr lang="en-US" sz="1200" b="0" i="0" kern="1200" dirty="0" smtClean="0">
                <a:solidFill>
                  <a:schemeClr val="tx1"/>
                </a:solidFill>
                <a:latin typeface="Arial" charset="0"/>
                <a:ea typeface="+mn-ea"/>
                <a:cs typeface="+mn-cs"/>
              </a:rPr>
              <a:t>10.1.4.3 Debugging DHCPv4</a:t>
            </a:r>
            <a:endParaRPr lang="en-US" sz="1200" b="0" i="0" kern="1200" dirty="0">
              <a:solidFill>
                <a:schemeClr val="tx1"/>
              </a:solidFill>
              <a:latin typeface="Arial" charset="0"/>
              <a:ea typeface="+mn-ea"/>
              <a:cs typeface="+mn-cs"/>
            </a:endParaRPr>
          </a:p>
        </p:txBody>
      </p:sp>
    </p:spTree>
    <p:extLst>
      <p:ext uri="{BB962C8B-B14F-4D97-AF65-F5344CB8AC3E}">
        <p14:creationId xmlns:p14="http://schemas.microsoft.com/office/powerpoint/2010/main" val="290785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11.1.1.1 </a:t>
            </a:r>
            <a:r>
              <a:rPr lang="en-US" b="1" dirty="0" err="1" smtClean="0"/>
              <a:t>IPv4</a:t>
            </a:r>
            <a:r>
              <a:rPr lang="en-US" b="1" baseline="0" dirty="0" smtClean="0"/>
              <a:t> Private Address Space</a:t>
            </a:r>
            <a:endParaRPr lang="en-US" b="1" dirty="0" smtClean="0"/>
          </a:p>
          <a:p>
            <a:pPr>
              <a:buFontTx/>
              <a:buNone/>
            </a:pPr>
            <a:endParaRPr lang="en-US" b="1" dirty="0" smtClean="0"/>
          </a:p>
        </p:txBody>
      </p:sp>
    </p:spTree>
    <p:extLst>
      <p:ext uri="{BB962C8B-B14F-4D97-AF65-F5344CB8AC3E}">
        <p14:creationId xmlns:p14="http://schemas.microsoft.com/office/powerpoint/2010/main" val="2824137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11.1.1.1 </a:t>
            </a:r>
            <a:r>
              <a:rPr lang="en-US" b="1" dirty="0" err="1" smtClean="0"/>
              <a:t>IPv4</a:t>
            </a:r>
            <a:r>
              <a:rPr lang="en-US" b="1" baseline="0" dirty="0" smtClean="0"/>
              <a:t> Private Address Space</a:t>
            </a:r>
            <a:endParaRPr lang="en-US" b="1" dirty="0" smtClean="0"/>
          </a:p>
          <a:p>
            <a:pPr>
              <a:buFontTx/>
              <a:buNone/>
            </a:pPr>
            <a:endParaRPr lang="en-US" b="1" dirty="0" smtClean="0"/>
          </a:p>
        </p:txBody>
      </p:sp>
    </p:spTree>
    <p:extLst>
      <p:ext uri="{BB962C8B-B14F-4D97-AF65-F5344CB8AC3E}">
        <p14:creationId xmlns:p14="http://schemas.microsoft.com/office/powerpoint/2010/main" val="2265301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11.1.1.2</a:t>
            </a:r>
            <a:r>
              <a:rPr lang="en-US" b="1" baseline="0" dirty="0" smtClean="0"/>
              <a:t> </a:t>
            </a:r>
            <a:r>
              <a:rPr lang="en-US" b="1" dirty="0" smtClean="0">
                <a:ea typeface="ＭＳ Ｐゴシック" pitchFamily="34" charset="-128"/>
              </a:rPr>
              <a:t>What is NAT?</a:t>
            </a:r>
            <a:endParaRPr lang="en-US" b="1" dirty="0" smtClean="0"/>
          </a:p>
          <a:p>
            <a:pPr>
              <a:buFontTx/>
              <a:buNone/>
            </a:pPr>
            <a:endParaRPr lang="en-US" b="1" dirty="0" smtClean="0"/>
          </a:p>
        </p:txBody>
      </p:sp>
    </p:spTree>
    <p:extLst>
      <p:ext uri="{BB962C8B-B14F-4D97-AF65-F5344CB8AC3E}">
        <p14:creationId xmlns:p14="http://schemas.microsoft.com/office/powerpoint/2010/main" val="366254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11.1.1.2</a:t>
            </a:r>
            <a:r>
              <a:rPr lang="en-US" b="1" baseline="0" dirty="0" smtClean="0"/>
              <a:t> </a:t>
            </a:r>
            <a:r>
              <a:rPr lang="en-US" b="1" dirty="0" smtClean="0">
                <a:ea typeface="ＭＳ Ｐゴシック" pitchFamily="34" charset="-128"/>
              </a:rPr>
              <a:t>What is NAT?</a:t>
            </a:r>
            <a:endParaRPr lang="en-US" b="1" dirty="0" smtClean="0"/>
          </a:p>
          <a:p>
            <a:pPr>
              <a:buFontTx/>
              <a:buNone/>
            </a:pPr>
            <a:endParaRPr lang="en-US" b="1" dirty="0" smtClean="0"/>
          </a:p>
        </p:txBody>
      </p:sp>
    </p:spTree>
    <p:extLst>
      <p:ext uri="{BB962C8B-B14F-4D97-AF65-F5344CB8AC3E}">
        <p14:creationId xmlns:p14="http://schemas.microsoft.com/office/powerpoint/2010/main" val="3950891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11.1.1.3 </a:t>
            </a:r>
            <a:r>
              <a:rPr lang="en-US" b="1" dirty="0" smtClean="0">
                <a:ea typeface="ＭＳ Ｐゴシック" pitchFamily="34" charset="-128"/>
              </a:rPr>
              <a:t>NAT Terminology</a:t>
            </a:r>
            <a:endParaRPr lang="en-US" b="1" dirty="0" smtClean="0"/>
          </a:p>
          <a:p>
            <a:pPr>
              <a:buFontTx/>
              <a:buNone/>
            </a:pPr>
            <a:endParaRPr lang="en-US" b="1" dirty="0" smtClean="0"/>
          </a:p>
        </p:txBody>
      </p:sp>
    </p:spTree>
    <p:extLst>
      <p:ext uri="{BB962C8B-B14F-4D97-AF65-F5344CB8AC3E}">
        <p14:creationId xmlns:p14="http://schemas.microsoft.com/office/powerpoint/2010/main" val="3519838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11.1.1.3 </a:t>
            </a:r>
            <a:r>
              <a:rPr lang="en-US" b="1" dirty="0" smtClean="0">
                <a:ea typeface="ＭＳ Ｐゴシック" pitchFamily="34" charset="-128"/>
              </a:rPr>
              <a:t>NAT Terminology</a:t>
            </a:r>
            <a:endParaRPr lang="en-US" b="1" dirty="0" smtClean="0"/>
          </a:p>
          <a:p>
            <a:pPr>
              <a:buFontTx/>
              <a:buNone/>
            </a:pPr>
            <a:endParaRPr lang="en-US" b="1" dirty="0" smtClean="0"/>
          </a:p>
        </p:txBody>
      </p:sp>
    </p:spTree>
    <p:extLst>
      <p:ext uri="{BB962C8B-B14F-4D97-AF65-F5344CB8AC3E}">
        <p14:creationId xmlns:p14="http://schemas.microsoft.com/office/powerpoint/2010/main" val="2700032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2</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10.0 Introduction</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10.0.1.1 Introduction</a:t>
            </a:r>
          </a:p>
        </p:txBody>
      </p:sp>
    </p:spTree>
    <p:extLst>
      <p:ext uri="{BB962C8B-B14F-4D97-AF65-F5344CB8AC3E}">
        <p14:creationId xmlns:p14="http://schemas.microsoft.com/office/powerpoint/2010/main" val="322552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11.1.2.1 </a:t>
            </a:r>
            <a:r>
              <a:rPr lang="en-US" b="1" dirty="0" smtClean="0">
                <a:ea typeface="ＭＳ Ｐゴシック" pitchFamily="34" charset="-128"/>
              </a:rPr>
              <a:t>Static NAT</a:t>
            </a:r>
            <a:endParaRPr lang="en-US" b="1" dirty="0" smtClean="0"/>
          </a:p>
          <a:p>
            <a:pPr>
              <a:buFontTx/>
              <a:buNone/>
            </a:pPr>
            <a:endParaRPr lang="en-US" b="1" dirty="0" smtClean="0"/>
          </a:p>
        </p:txBody>
      </p:sp>
    </p:spTree>
    <p:extLst>
      <p:ext uri="{BB962C8B-B14F-4D97-AF65-F5344CB8AC3E}">
        <p14:creationId xmlns:p14="http://schemas.microsoft.com/office/powerpoint/2010/main" val="4227642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11.1.2.1 </a:t>
            </a:r>
            <a:r>
              <a:rPr lang="en-US" b="1" dirty="0" smtClean="0">
                <a:ea typeface="ＭＳ Ｐゴシック" pitchFamily="34" charset="-128"/>
              </a:rPr>
              <a:t>Static NAT</a:t>
            </a:r>
            <a:endParaRPr lang="en-US" b="1" dirty="0" smtClean="0"/>
          </a:p>
          <a:p>
            <a:pPr>
              <a:buFontTx/>
              <a:buNone/>
            </a:pPr>
            <a:endParaRPr lang="en-US" b="1" dirty="0" smtClean="0"/>
          </a:p>
        </p:txBody>
      </p:sp>
    </p:spTree>
    <p:extLst>
      <p:ext uri="{BB962C8B-B14F-4D97-AF65-F5344CB8AC3E}">
        <p14:creationId xmlns:p14="http://schemas.microsoft.com/office/powerpoint/2010/main" val="897803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11.1.2.2 </a:t>
            </a:r>
            <a:r>
              <a:rPr lang="en-US" b="1" dirty="0" smtClean="0">
                <a:ea typeface="ＭＳ Ｐゴシック" pitchFamily="34" charset="-128"/>
              </a:rPr>
              <a:t>Dynamic NAT</a:t>
            </a:r>
            <a:endParaRPr lang="en-US" b="1" dirty="0" smtClean="0"/>
          </a:p>
          <a:p>
            <a:pPr>
              <a:buFontTx/>
              <a:buNone/>
            </a:pPr>
            <a:endParaRPr lang="en-US" b="1" dirty="0" smtClean="0"/>
          </a:p>
        </p:txBody>
      </p:sp>
    </p:spTree>
    <p:extLst>
      <p:ext uri="{BB962C8B-B14F-4D97-AF65-F5344CB8AC3E}">
        <p14:creationId xmlns:p14="http://schemas.microsoft.com/office/powerpoint/2010/main" val="3247406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11.1.2.2 </a:t>
            </a:r>
            <a:r>
              <a:rPr lang="en-US" b="1" dirty="0" smtClean="0">
                <a:ea typeface="ＭＳ Ｐゴシック" pitchFamily="34" charset="-128"/>
              </a:rPr>
              <a:t>Dynamic NAT</a:t>
            </a:r>
            <a:endParaRPr lang="en-US" b="1" dirty="0" smtClean="0"/>
          </a:p>
          <a:p>
            <a:pPr>
              <a:buFontTx/>
              <a:buNone/>
            </a:pPr>
            <a:endParaRPr lang="en-US" b="1" dirty="0" smtClean="0"/>
          </a:p>
        </p:txBody>
      </p:sp>
    </p:spTree>
    <p:extLst>
      <p:ext uri="{BB962C8B-B14F-4D97-AF65-F5344CB8AC3E}">
        <p14:creationId xmlns:p14="http://schemas.microsoft.com/office/powerpoint/2010/main" val="1464377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11.1.2.3 </a:t>
            </a:r>
            <a:r>
              <a:rPr lang="en-US" b="1" dirty="0" smtClean="0">
                <a:ea typeface="ＭＳ Ｐゴシック" pitchFamily="34" charset="-128"/>
              </a:rPr>
              <a:t>Port Address Translation NAT (PAT)</a:t>
            </a:r>
            <a:endParaRPr lang="en-US" b="1" dirty="0" smtClean="0"/>
          </a:p>
          <a:p>
            <a:pPr>
              <a:buFontTx/>
              <a:buNone/>
            </a:pPr>
            <a:endParaRPr lang="en-US" b="1" dirty="0" smtClean="0"/>
          </a:p>
        </p:txBody>
      </p:sp>
    </p:spTree>
    <p:extLst>
      <p:ext uri="{BB962C8B-B14F-4D97-AF65-F5344CB8AC3E}">
        <p14:creationId xmlns:p14="http://schemas.microsoft.com/office/powerpoint/2010/main" val="2714803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11.1.2.5 </a:t>
            </a:r>
            <a:r>
              <a:rPr lang="en-US" b="1" dirty="0" smtClean="0">
                <a:ea typeface="ＭＳ Ｐゴシック" pitchFamily="34" charset="-128"/>
              </a:rPr>
              <a:t>Comparing NAT and PAT</a:t>
            </a:r>
            <a:endParaRPr lang="en-US" b="1" dirty="0" smtClean="0"/>
          </a:p>
          <a:p>
            <a:pPr>
              <a:buFontTx/>
              <a:buNone/>
            </a:pPr>
            <a:endParaRPr lang="en-US" b="1" dirty="0" smtClean="0"/>
          </a:p>
        </p:txBody>
      </p:sp>
    </p:spTree>
    <p:extLst>
      <p:ext uri="{BB962C8B-B14F-4D97-AF65-F5344CB8AC3E}">
        <p14:creationId xmlns:p14="http://schemas.microsoft.com/office/powerpoint/2010/main" val="218368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11.1.3</a:t>
            </a:r>
            <a:r>
              <a:rPr lang="en-US" b="1" baseline="0" dirty="0" smtClean="0"/>
              <a:t> </a:t>
            </a:r>
            <a:r>
              <a:rPr lang="en-US" sz="1200" b="1" dirty="0" smtClean="0">
                <a:ea typeface="ＭＳ Ｐゴシック" pitchFamily="34" charset="-128"/>
              </a:rPr>
              <a:t>Benefits Of NAT</a:t>
            </a:r>
            <a:endParaRPr lang="en-US" b="1" dirty="0" smtClean="0"/>
          </a:p>
          <a:p>
            <a:pPr>
              <a:buFontTx/>
              <a:buNone/>
            </a:pPr>
            <a:r>
              <a:rPr lang="en-US" b="1" dirty="0" smtClean="0"/>
              <a:t>11.1.3.1 </a:t>
            </a:r>
            <a:r>
              <a:rPr lang="en-US" sz="1200" b="1" dirty="0" smtClean="0">
                <a:ea typeface="ＭＳ Ｐゴシック" pitchFamily="34" charset="-128"/>
              </a:rPr>
              <a:t>Benefits Of NAT</a:t>
            </a:r>
            <a:endParaRPr lang="en-US" b="1" dirty="0" smtClean="0"/>
          </a:p>
          <a:p>
            <a:pPr>
              <a:buFontTx/>
              <a:buNone/>
            </a:pPr>
            <a:endParaRPr lang="en-US" b="1" dirty="0" smtClean="0"/>
          </a:p>
        </p:txBody>
      </p:sp>
    </p:spTree>
    <p:extLst>
      <p:ext uri="{BB962C8B-B14F-4D97-AF65-F5344CB8AC3E}">
        <p14:creationId xmlns:p14="http://schemas.microsoft.com/office/powerpoint/2010/main" val="1438180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11.1.3</a:t>
            </a:r>
            <a:r>
              <a:rPr lang="en-US" b="1" baseline="0" dirty="0" smtClean="0"/>
              <a:t> </a:t>
            </a:r>
            <a:r>
              <a:rPr lang="en-US" sz="1200" b="1" dirty="0" smtClean="0">
                <a:ea typeface="ＭＳ Ｐゴシック" pitchFamily="34" charset="-128"/>
              </a:rPr>
              <a:t>Benefits Of NAT</a:t>
            </a:r>
            <a:endParaRPr lang="en-US" b="1" dirty="0" smtClean="0"/>
          </a:p>
          <a:p>
            <a:pPr>
              <a:buFontTx/>
              <a:buNone/>
            </a:pPr>
            <a:r>
              <a:rPr lang="en-US" b="1" dirty="0" smtClean="0"/>
              <a:t>11.1.3.2 </a:t>
            </a:r>
            <a:r>
              <a:rPr lang="en-US" b="1" dirty="0" smtClean="0">
                <a:ea typeface="ＭＳ Ｐゴシック" pitchFamily="34" charset="-128"/>
              </a:rPr>
              <a:t>Disadvantages of NAT</a:t>
            </a:r>
            <a:endParaRPr lang="en-US" b="1" dirty="0" smtClean="0"/>
          </a:p>
          <a:p>
            <a:pPr>
              <a:buFontTx/>
              <a:buNone/>
            </a:pPr>
            <a:endParaRPr lang="en-US" b="1" dirty="0" smtClean="0"/>
          </a:p>
        </p:txBody>
      </p:sp>
    </p:spTree>
    <p:extLst>
      <p:ext uri="{BB962C8B-B14F-4D97-AF65-F5344CB8AC3E}">
        <p14:creationId xmlns:p14="http://schemas.microsoft.com/office/powerpoint/2010/main" val="32767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11.2.1</a:t>
            </a:r>
            <a:r>
              <a:rPr lang="en-US" b="1" baseline="0" dirty="0" smtClean="0"/>
              <a:t> </a:t>
            </a:r>
            <a:r>
              <a:rPr lang="en-US" sz="1200" b="1" dirty="0" smtClean="0">
                <a:ea typeface="ＭＳ Ｐゴシック" pitchFamily="34" charset="-128"/>
              </a:rPr>
              <a:t>Configuring Static NAT</a:t>
            </a:r>
            <a:endParaRPr lang="en-US" b="1" dirty="0" smtClean="0"/>
          </a:p>
          <a:p>
            <a:pPr>
              <a:buFontTx/>
              <a:buNone/>
            </a:pPr>
            <a:r>
              <a:rPr lang="en-US" b="1" dirty="0" smtClean="0"/>
              <a:t>11.2.1.1 </a:t>
            </a:r>
            <a:r>
              <a:rPr lang="en-US" b="1" dirty="0" smtClean="0">
                <a:ea typeface="ＭＳ Ｐゴシック" pitchFamily="34" charset="-128"/>
              </a:rPr>
              <a:t>Configuring Static NAT</a:t>
            </a:r>
            <a:endParaRPr lang="en-US" b="1" dirty="0" smtClean="0"/>
          </a:p>
          <a:p>
            <a:pPr>
              <a:buFontTx/>
              <a:buNone/>
            </a:pPr>
            <a:endParaRPr lang="en-US" b="1" dirty="0" smtClean="0"/>
          </a:p>
        </p:txBody>
      </p:sp>
    </p:spTree>
    <p:extLst>
      <p:ext uri="{BB962C8B-B14F-4D97-AF65-F5344CB8AC3E}">
        <p14:creationId xmlns:p14="http://schemas.microsoft.com/office/powerpoint/2010/main" val="496372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11.2.1</a:t>
            </a:r>
            <a:r>
              <a:rPr lang="en-US" b="1" baseline="0" dirty="0" smtClean="0"/>
              <a:t> </a:t>
            </a:r>
            <a:r>
              <a:rPr lang="en-US" sz="1200" b="1" dirty="0" smtClean="0">
                <a:ea typeface="ＭＳ Ｐゴシック" pitchFamily="34" charset="-128"/>
              </a:rPr>
              <a:t>Configuring Static NAT</a:t>
            </a:r>
            <a:endParaRPr lang="en-US" b="1" dirty="0" smtClean="0"/>
          </a:p>
          <a:p>
            <a:pPr>
              <a:buFontTx/>
              <a:buNone/>
            </a:pPr>
            <a:r>
              <a:rPr lang="en-US" b="1" dirty="0" smtClean="0"/>
              <a:t>11.2.1.1 </a:t>
            </a:r>
            <a:r>
              <a:rPr lang="en-US" b="1" dirty="0" smtClean="0">
                <a:ea typeface="ＭＳ Ｐゴシック" pitchFamily="34" charset="-128"/>
              </a:rPr>
              <a:t>Configuring Static NAT</a:t>
            </a:r>
            <a:endParaRPr lang="en-US" b="1" dirty="0" smtClean="0"/>
          </a:p>
          <a:p>
            <a:pPr>
              <a:buFontTx/>
              <a:buNone/>
            </a:pPr>
            <a:endParaRPr lang="en-US" b="1" dirty="0" smtClean="0"/>
          </a:p>
        </p:txBody>
      </p:sp>
    </p:spTree>
    <p:extLst>
      <p:ext uri="{BB962C8B-B14F-4D97-AF65-F5344CB8AC3E}">
        <p14:creationId xmlns:p14="http://schemas.microsoft.com/office/powerpoint/2010/main" val="65894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5</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DHCP v4</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10.1.1</a:t>
            </a:r>
            <a:r>
              <a:rPr lang="en-US" baseline="0" dirty="0" smtClean="0"/>
              <a:t> DHCPv4 Operation</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baseline="0" dirty="0" smtClean="0"/>
              <a:t>10.1.1.1Introducing DHCPv4</a:t>
            </a:r>
            <a:endParaRPr lang="en-US" dirty="0" smtClean="0"/>
          </a:p>
        </p:txBody>
      </p:sp>
    </p:spTree>
    <p:extLst>
      <p:ext uri="{BB962C8B-B14F-4D97-AF65-F5344CB8AC3E}">
        <p14:creationId xmlns:p14="http://schemas.microsoft.com/office/powerpoint/2010/main" val="3227650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11.2.1</a:t>
            </a:r>
            <a:r>
              <a:rPr lang="en-US" b="1" baseline="0" dirty="0" smtClean="0"/>
              <a:t> </a:t>
            </a:r>
            <a:r>
              <a:rPr lang="en-US" sz="1200" b="1" dirty="0" smtClean="0">
                <a:ea typeface="ＭＳ Ｐゴシック" pitchFamily="34" charset="-128"/>
              </a:rPr>
              <a:t>Configuring Static NAT</a:t>
            </a:r>
            <a:endParaRPr lang="en-US" b="1" dirty="0" smtClean="0"/>
          </a:p>
          <a:p>
            <a:pPr>
              <a:buFontTx/>
              <a:buNone/>
            </a:pPr>
            <a:r>
              <a:rPr lang="en-US" b="1" dirty="0" smtClean="0"/>
              <a:t>11.2.1.2 </a:t>
            </a:r>
            <a:r>
              <a:rPr lang="en-US" b="1" dirty="0" smtClean="0">
                <a:ea typeface="ＭＳ Ｐゴシック" pitchFamily="34" charset="-128"/>
              </a:rPr>
              <a:t>Verifying Static NAT</a:t>
            </a:r>
            <a:endParaRPr lang="en-US" b="1" dirty="0" smtClean="0"/>
          </a:p>
          <a:p>
            <a:pPr>
              <a:buFontTx/>
              <a:buNone/>
            </a:pPr>
            <a:endParaRPr lang="en-US" b="1" dirty="0" smtClean="0"/>
          </a:p>
        </p:txBody>
      </p:sp>
    </p:spTree>
    <p:extLst>
      <p:ext uri="{BB962C8B-B14F-4D97-AF65-F5344CB8AC3E}">
        <p14:creationId xmlns:p14="http://schemas.microsoft.com/office/powerpoint/2010/main" val="3797608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11.2.2</a:t>
            </a:r>
            <a:r>
              <a:rPr lang="en-US" b="1" baseline="0" dirty="0" smtClean="0"/>
              <a:t> </a:t>
            </a:r>
            <a:r>
              <a:rPr lang="en-US" sz="1200" b="1" dirty="0" smtClean="0">
                <a:ea typeface="ＭＳ Ｐゴシック" pitchFamily="34" charset="-128"/>
              </a:rPr>
              <a:t>Configuring Dynamic NAT</a:t>
            </a:r>
            <a:endParaRPr lang="en-US" b="1" dirty="0" smtClean="0"/>
          </a:p>
          <a:p>
            <a:pPr>
              <a:buFontTx/>
              <a:buNone/>
            </a:pPr>
            <a:r>
              <a:rPr lang="en-US" b="1" dirty="0" smtClean="0"/>
              <a:t>11.2.2.1 </a:t>
            </a:r>
            <a:r>
              <a:rPr lang="en-US" b="1" dirty="0" smtClean="0">
                <a:ea typeface="ＭＳ Ｐゴシック" pitchFamily="34" charset="-128"/>
              </a:rPr>
              <a:t>Dynamic NAT Operation</a:t>
            </a:r>
            <a:endParaRPr lang="en-US" b="1" dirty="0" smtClean="0"/>
          </a:p>
        </p:txBody>
      </p:sp>
    </p:spTree>
    <p:extLst>
      <p:ext uri="{BB962C8B-B14F-4D97-AF65-F5344CB8AC3E}">
        <p14:creationId xmlns:p14="http://schemas.microsoft.com/office/powerpoint/2010/main" val="3669710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11.2.2</a:t>
            </a:r>
            <a:r>
              <a:rPr lang="en-US" b="1" baseline="0" dirty="0" smtClean="0"/>
              <a:t> </a:t>
            </a:r>
            <a:r>
              <a:rPr lang="en-US" sz="1200" b="1" dirty="0" smtClean="0">
                <a:ea typeface="ＭＳ Ｐゴシック" pitchFamily="34" charset="-128"/>
              </a:rPr>
              <a:t>Configuring Dynamic NAT</a:t>
            </a:r>
            <a:endParaRPr lang="en-US" b="1" dirty="0" smtClean="0"/>
          </a:p>
          <a:p>
            <a:pPr>
              <a:buFontTx/>
              <a:buNone/>
            </a:pPr>
            <a:r>
              <a:rPr lang="en-US" b="1" dirty="0" smtClean="0"/>
              <a:t>11.2.2.2 </a:t>
            </a:r>
            <a:r>
              <a:rPr lang="en-US" b="1" dirty="0" smtClean="0">
                <a:ea typeface="ＭＳ Ｐゴシック" pitchFamily="34" charset="-128"/>
              </a:rPr>
              <a:t>Configuring Dynamic NAT</a:t>
            </a:r>
            <a:endParaRPr lang="en-US" b="1" dirty="0" smtClean="0"/>
          </a:p>
        </p:txBody>
      </p:sp>
    </p:spTree>
    <p:extLst>
      <p:ext uri="{BB962C8B-B14F-4D97-AF65-F5344CB8AC3E}">
        <p14:creationId xmlns:p14="http://schemas.microsoft.com/office/powerpoint/2010/main" val="492655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11.2.3</a:t>
            </a:r>
            <a:r>
              <a:rPr lang="en-US" b="1" baseline="0" dirty="0" smtClean="0"/>
              <a:t> </a:t>
            </a:r>
            <a:r>
              <a:rPr lang="en-US" sz="1200" b="1" dirty="0" smtClean="0">
                <a:ea typeface="ＭＳ Ｐゴシック" pitchFamily="34" charset="-128"/>
              </a:rPr>
              <a:t>Configuring Port Address Translation (PAT)</a:t>
            </a:r>
          </a:p>
          <a:p>
            <a:pPr marL="0" indent="0" eaLnBrk="1" hangingPunct="1">
              <a:buFont typeface="Wingdings" pitchFamily="2" charset="2"/>
              <a:buNone/>
            </a:pPr>
            <a:r>
              <a:rPr lang="en-US" b="1" dirty="0" smtClean="0"/>
              <a:t>11.2.3.2 </a:t>
            </a:r>
            <a:r>
              <a:rPr lang="en-US" b="1" dirty="0" smtClean="0">
                <a:ea typeface="ＭＳ Ｐゴシック" pitchFamily="34" charset="-128"/>
              </a:rPr>
              <a:t>Configuring PAT: Single Address</a:t>
            </a:r>
            <a:endParaRPr lang="en-US" b="1" dirty="0" smtClean="0"/>
          </a:p>
        </p:txBody>
      </p:sp>
    </p:spTree>
    <p:extLst>
      <p:ext uri="{BB962C8B-B14F-4D97-AF65-F5344CB8AC3E}">
        <p14:creationId xmlns:p14="http://schemas.microsoft.com/office/powerpoint/2010/main" val="3298053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11.2.3</a:t>
            </a:r>
            <a:r>
              <a:rPr lang="en-US" b="1" baseline="0" dirty="0" smtClean="0"/>
              <a:t> </a:t>
            </a:r>
            <a:r>
              <a:rPr lang="en-US" sz="1200" b="1" dirty="0" smtClean="0">
                <a:ea typeface="ＭＳ Ｐゴシック" pitchFamily="34" charset="-128"/>
              </a:rPr>
              <a:t>Configuring Port Address Translation (PAT)</a:t>
            </a:r>
          </a:p>
          <a:p>
            <a:pPr marL="0" indent="0" eaLnBrk="1" hangingPunct="1">
              <a:buFont typeface="Wingdings" pitchFamily="2" charset="2"/>
              <a:buNone/>
            </a:pPr>
            <a:r>
              <a:rPr lang="en-US" b="1" dirty="0" smtClean="0"/>
              <a:t>11.2.3.4 </a:t>
            </a:r>
            <a:r>
              <a:rPr lang="en-US" b="1" dirty="0" smtClean="0">
                <a:ea typeface="ＭＳ Ｐゴシック" pitchFamily="34" charset="-128"/>
              </a:rPr>
              <a:t>Verifying PAT</a:t>
            </a:r>
            <a:endParaRPr lang="en-US" b="1" dirty="0" smtClean="0"/>
          </a:p>
        </p:txBody>
      </p:sp>
    </p:spTree>
    <p:extLst>
      <p:ext uri="{BB962C8B-B14F-4D97-AF65-F5344CB8AC3E}">
        <p14:creationId xmlns:p14="http://schemas.microsoft.com/office/powerpoint/2010/main" val="189266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6</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DHCP v4</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10.1.1 </a:t>
            </a:r>
            <a:r>
              <a:rPr lang="en-US" baseline="0" dirty="0" smtClean="0"/>
              <a:t>DHCPv4 Operation</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baseline="0" dirty="0" smtClean="0"/>
              <a:t>10.1.1.2 DHCPv4 Operation</a:t>
            </a:r>
            <a:endParaRPr lang="en-US" dirty="0" smtClean="0"/>
          </a:p>
        </p:txBody>
      </p:sp>
    </p:spTree>
    <p:extLst>
      <p:ext uri="{BB962C8B-B14F-4D97-AF65-F5344CB8AC3E}">
        <p14:creationId xmlns:p14="http://schemas.microsoft.com/office/powerpoint/2010/main" val="300374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8</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DHCP v4</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10.1.1</a:t>
            </a:r>
            <a:r>
              <a:rPr lang="en-US" baseline="0" dirty="0" smtClean="0"/>
              <a:t> DHCPv4 Operation</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baseline="0" smtClean="0"/>
              <a:t>10.1.1.3Introducing </a:t>
            </a:r>
            <a:r>
              <a:rPr lang="en-US" baseline="0" dirty="0" smtClean="0"/>
              <a:t>DHCPv4</a:t>
            </a:r>
            <a:endParaRPr lang="en-US" dirty="0" smtClean="0"/>
          </a:p>
        </p:txBody>
      </p:sp>
    </p:spTree>
    <p:extLst>
      <p:ext uri="{BB962C8B-B14F-4D97-AF65-F5344CB8AC3E}">
        <p14:creationId xmlns:p14="http://schemas.microsoft.com/office/powerpoint/2010/main" val="4171075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9</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DHCP v4</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10.1.1</a:t>
            </a:r>
            <a:r>
              <a:rPr lang="en-US" baseline="0" dirty="0" smtClean="0"/>
              <a:t> DHCPv4 Operation</a:t>
            </a:r>
          </a:p>
          <a:p>
            <a:pPr fontAlgn="base"/>
            <a:r>
              <a:rPr lang="en-US" sz="1200" b="0" i="0" kern="1200" dirty="0" smtClean="0">
                <a:solidFill>
                  <a:schemeClr val="tx1"/>
                </a:solidFill>
                <a:latin typeface="Arial" charset="0"/>
                <a:ea typeface="+mn-ea"/>
                <a:cs typeface="+mn-cs"/>
              </a:rPr>
              <a:t>10.1.1.4 DHCPv4 Discover and Offer Messages</a:t>
            </a:r>
            <a:endParaRPr lang="en-US" sz="1200" b="0" i="0" kern="1200" dirty="0">
              <a:solidFill>
                <a:schemeClr val="tx1"/>
              </a:solidFill>
              <a:latin typeface="Arial" charset="0"/>
              <a:ea typeface="+mn-ea"/>
              <a:cs typeface="+mn-cs"/>
            </a:endParaRPr>
          </a:p>
        </p:txBody>
      </p:sp>
    </p:spTree>
    <p:extLst>
      <p:ext uri="{BB962C8B-B14F-4D97-AF65-F5344CB8AC3E}">
        <p14:creationId xmlns:p14="http://schemas.microsoft.com/office/powerpoint/2010/main" val="110500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11</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DHCP v4</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10.1.1</a:t>
            </a:r>
            <a:r>
              <a:rPr lang="en-US" baseline="0" dirty="0" smtClean="0"/>
              <a:t> DHCPv4 Operation</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0" i="0" kern="1200" dirty="0" smtClean="0">
                <a:solidFill>
                  <a:schemeClr val="tx1"/>
                </a:solidFill>
                <a:latin typeface="Arial" charset="0"/>
                <a:ea typeface="+mn-ea"/>
                <a:cs typeface="+mn-cs"/>
              </a:rPr>
              <a:t>10.1.2.1 Configuring a DHCPv4 Server</a:t>
            </a:r>
          </a:p>
        </p:txBody>
      </p:sp>
    </p:spTree>
    <p:extLst>
      <p:ext uri="{BB962C8B-B14F-4D97-AF65-F5344CB8AC3E}">
        <p14:creationId xmlns:p14="http://schemas.microsoft.com/office/powerpoint/2010/main" val="3661206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12</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DHCP v4</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10.1.2Configure</a:t>
            </a:r>
            <a:r>
              <a:rPr lang="en-US" baseline="0" dirty="0" smtClean="0"/>
              <a:t> DHCPv4 Server</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0" i="0" kern="1200" dirty="0" smtClean="0">
                <a:solidFill>
                  <a:schemeClr val="tx1"/>
                </a:solidFill>
                <a:latin typeface="Arial" charset="0"/>
                <a:ea typeface="+mn-ea"/>
                <a:cs typeface="+mn-cs"/>
              </a:rPr>
              <a:t>10.1.2.2</a:t>
            </a:r>
            <a:r>
              <a:rPr lang="en-US" sz="1200" b="0" i="0" kern="1200" baseline="0" dirty="0" smtClean="0">
                <a:solidFill>
                  <a:schemeClr val="tx1"/>
                </a:solidFill>
                <a:latin typeface="Arial" charset="0"/>
                <a:ea typeface="+mn-ea"/>
                <a:cs typeface="+mn-cs"/>
              </a:rPr>
              <a:t> </a:t>
            </a:r>
            <a:r>
              <a:rPr lang="en-US" sz="1200" b="0" i="0" kern="1200" dirty="0" smtClean="0">
                <a:solidFill>
                  <a:schemeClr val="tx1"/>
                </a:solidFill>
                <a:latin typeface="Arial" charset="0"/>
                <a:ea typeface="+mn-ea"/>
                <a:cs typeface="+mn-cs"/>
              </a:rPr>
              <a:t>Verifying a DHCPv4 Server</a:t>
            </a:r>
          </a:p>
        </p:txBody>
      </p:sp>
    </p:spTree>
    <p:extLst>
      <p:ext uri="{BB962C8B-B14F-4D97-AF65-F5344CB8AC3E}">
        <p14:creationId xmlns:p14="http://schemas.microsoft.com/office/powerpoint/2010/main" val="3960597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14</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a:t>
            </a:r>
            <a:r>
              <a:rPr lang="en-US" baseline="0" dirty="0" smtClean="0"/>
              <a:t> DHCP v4</a:t>
            </a:r>
            <a:endParaRPr lang="en-US" dirty="0" smtClean="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10.1.2Configure</a:t>
            </a:r>
            <a:r>
              <a:rPr lang="en-US" baseline="0" dirty="0" smtClean="0"/>
              <a:t> DHCPv4 Server</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0" i="0" kern="1200" dirty="0" smtClean="0">
                <a:solidFill>
                  <a:schemeClr val="tx1"/>
                </a:solidFill>
                <a:latin typeface="Arial" charset="0"/>
                <a:ea typeface="+mn-ea"/>
                <a:cs typeface="+mn-cs"/>
              </a:rPr>
              <a:t>10.1.2.3</a:t>
            </a:r>
            <a:r>
              <a:rPr lang="en-US" sz="1200" b="0" i="0" kern="1200" baseline="0" dirty="0" smtClean="0">
                <a:solidFill>
                  <a:schemeClr val="tx1"/>
                </a:solidFill>
                <a:latin typeface="Arial" charset="0"/>
                <a:ea typeface="+mn-ea"/>
                <a:cs typeface="+mn-cs"/>
              </a:rPr>
              <a:t> </a:t>
            </a:r>
            <a:r>
              <a:rPr lang="en-US" sz="1200" b="0" i="0" kern="1200" dirty="0" smtClean="0">
                <a:solidFill>
                  <a:schemeClr val="tx1"/>
                </a:solidFill>
                <a:latin typeface="Arial" charset="0"/>
                <a:ea typeface="+mn-ea"/>
                <a:cs typeface="+mn-cs"/>
              </a:rPr>
              <a:t>DHCPv4 Relay</a:t>
            </a:r>
          </a:p>
        </p:txBody>
      </p:sp>
    </p:spTree>
    <p:extLst>
      <p:ext uri="{BB962C8B-B14F-4D97-AF65-F5344CB8AC3E}">
        <p14:creationId xmlns:p14="http://schemas.microsoft.com/office/powerpoint/2010/main" val="2554442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01BBB46D-A68F-453A-ADAC-D6E5143346A7}"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02D8DB9-125D-49B3-8BCC-F9D106BDA5A7}"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444D8A9F-EF57-4EE6-A242-4C1A2E3B2F98}"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80" r:id="rId1"/>
    <p:sldLayoutId id="2147484559" r:id="rId2"/>
    <p:sldLayoutId id="2147484560" r:id="rId3"/>
    <p:sldLayoutId id="2147484561" r:id="rId4"/>
    <p:sldLayoutId id="2147484562" r:id="rId5"/>
    <p:sldLayoutId id="2147484563" r:id="rId6"/>
    <p:sldLayoutId id="2147484564" r:id="rId7"/>
    <p:sldLayoutId id="2147484565" r:id="rId8"/>
    <p:sldLayoutId id="2147484566" r:id="rId9"/>
    <p:sldLayoutId id="2147484567" r:id="rId10"/>
    <p:sldLayoutId id="2147484568" r:id="rId11"/>
    <p:sldLayoutId id="214748456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Tx/>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270155" y="457854"/>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4656828F-70FF-4FA6-A4C2-1E97AB34D530}"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350838" y="1602162"/>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81"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Tx/>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10:</a:t>
            </a:r>
            <a:br>
              <a:rPr lang="en-US" sz="2800" dirty="0" smtClean="0"/>
            </a:br>
            <a:r>
              <a:rPr lang="en-US" sz="2800" dirty="0" smtClean="0"/>
              <a:t>DHCP</a:t>
            </a:r>
            <a:br>
              <a:rPr lang="en-US" sz="2800" dirty="0" smtClean="0"/>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and Switching Essentials</a:t>
            </a:r>
          </a:p>
        </p:txBody>
      </p:sp>
      <p:pic>
        <p:nvPicPr>
          <p:cNvPr id="4" name="Picture 3" descr="DIT(2).jpg"/>
          <p:cNvPicPr>
            <a:picLocks noChangeAspect="1"/>
          </p:cNvPicPr>
          <p:nvPr/>
        </p:nvPicPr>
        <p:blipFill>
          <a:blip r:embed="rId3" cstate="print"/>
          <a:stretch>
            <a:fillRect/>
          </a:stretch>
        </p:blipFill>
        <p:spPr>
          <a:xfrm>
            <a:off x="1956435" y="187833"/>
            <a:ext cx="1840288" cy="1624584"/>
          </a:xfrm>
          <a:prstGeom prst="rect">
            <a:avLst/>
          </a:prstGeom>
        </p:spPr>
      </p:pic>
      <p:pic>
        <p:nvPicPr>
          <p:cNvPr id="5" name="Picture 4" descr="itb_logo.gif"/>
          <p:cNvPicPr>
            <a:picLocks noChangeAspect="1"/>
          </p:cNvPicPr>
          <p:nvPr/>
        </p:nvPicPr>
        <p:blipFill>
          <a:blip r:embed="rId4" cstate="print"/>
          <a:stretch>
            <a:fillRect/>
          </a:stretch>
        </p:blipFill>
        <p:spPr>
          <a:xfrm>
            <a:off x="4721392" y="457009"/>
            <a:ext cx="3532973" cy="977456"/>
          </a:xfrm>
          <a:prstGeom prst="rect">
            <a:avLst/>
          </a:prstGeom>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95" y="537256"/>
            <a:ext cx="8145462" cy="838200"/>
          </a:xfrm>
        </p:spPr>
        <p:txBody>
          <a:bodyPr/>
          <a:lstStyle/>
          <a:p>
            <a:r>
              <a:rPr lang="en-US" sz="1800" dirty="0"/>
              <a:t>DHCPv4 Operation</a:t>
            </a:r>
            <a:r>
              <a:rPr lang="en-US" sz="2800" dirty="0"/>
              <a:t/>
            </a:r>
            <a:br>
              <a:rPr lang="en-US" sz="2800" dirty="0"/>
            </a:br>
            <a:r>
              <a:rPr lang="en-US" kern="1200" dirty="0">
                <a:solidFill>
                  <a:srgbClr val="3E8DC5"/>
                </a:solidFill>
                <a:latin typeface="Arial" charset="0"/>
              </a:rPr>
              <a:t>DHCPv4 </a:t>
            </a:r>
            <a:r>
              <a:rPr lang="en-US" kern="1200" dirty="0" smtClean="0">
                <a:solidFill>
                  <a:srgbClr val="3E8DC5"/>
                </a:solidFill>
                <a:latin typeface="Arial" charset="0"/>
              </a:rPr>
              <a:t>Offer </a:t>
            </a:r>
            <a:r>
              <a:rPr lang="en-US" kern="1200" dirty="0">
                <a:solidFill>
                  <a:srgbClr val="3E8DC5"/>
                </a:solidFill>
                <a:latin typeface="Arial" charset="0"/>
              </a:rPr>
              <a:t>Messages</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886" y="1436531"/>
            <a:ext cx="5772150" cy="5198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8316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r>
              <a:rPr lang="en-US" sz="1800" dirty="0" smtClean="0"/>
              <a:t>DHCPv4 Operation</a:t>
            </a:r>
            <a:r>
              <a:rPr lang="en-US" dirty="0" smtClean="0"/>
              <a:t/>
            </a:r>
            <a:br>
              <a:rPr lang="en-US" dirty="0" smtClean="0"/>
            </a:br>
            <a:r>
              <a:rPr lang="en-US" dirty="0" smtClean="0"/>
              <a:t>Configuring a DHCPv4 Server</a:t>
            </a:r>
            <a:endParaRPr lang="en-US" dirty="0"/>
          </a:p>
        </p:txBody>
      </p:sp>
      <p:sp>
        <p:nvSpPr>
          <p:cNvPr id="7171" name="Rectangle 6"/>
          <p:cNvSpPr>
            <a:spLocks noGrp="1" noChangeArrowheads="1"/>
          </p:cNvSpPr>
          <p:nvPr>
            <p:ph idx="1"/>
          </p:nvPr>
        </p:nvSpPr>
        <p:spPr>
          <a:xfrm>
            <a:off x="554038" y="1295400"/>
            <a:ext cx="8170862" cy="5153025"/>
          </a:xfrm>
        </p:spPr>
        <p:txBody>
          <a:bodyPr/>
          <a:lstStyle/>
          <a:p>
            <a:pPr marL="381000" indent="-381000" eaLnBrk="1" hangingPunct="1">
              <a:lnSpc>
                <a:spcPct val="100000"/>
              </a:lnSpc>
              <a:defRPr/>
            </a:pPr>
            <a:r>
              <a:rPr lang="en-US" sz="2200" dirty="0" smtClean="0"/>
              <a:t>A Cisco router running Cisco IOS software can be configured to act as a DHCPv4 server. To set up DHCP </a:t>
            </a:r>
          </a:p>
          <a:p>
            <a:pPr marL="719137" lvl="1" indent="-381000" eaLnBrk="1" hangingPunct="1">
              <a:lnSpc>
                <a:spcPct val="100000"/>
              </a:lnSpc>
              <a:defRPr/>
            </a:pPr>
            <a:r>
              <a:rPr lang="en-US" dirty="0" smtClean="0"/>
              <a:t>	</a:t>
            </a:r>
            <a:r>
              <a:rPr lang="en-US" dirty="0" smtClean="0">
                <a:solidFill>
                  <a:srgbClr val="002060"/>
                </a:solidFill>
              </a:rPr>
              <a:t>1.Exclude addresses from the pool.</a:t>
            </a:r>
          </a:p>
          <a:p>
            <a:pPr marL="719137" lvl="1" indent="-381000" eaLnBrk="1" hangingPunct="1">
              <a:lnSpc>
                <a:spcPct val="100000"/>
              </a:lnSpc>
              <a:defRPr/>
            </a:pPr>
            <a:r>
              <a:rPr lang="en-US" dirty="0" smtClean="0">
                <a:solidFill>
                  <a:srgbClr val="002060"/>
                </a:solidFill>
              </a:rPr>
              <a:t>	2. Set up DHCP pool name</a:t>
            </a:r>
          </a:p>
          <a:p>
            <a:pPr marL="719137" lvl="1" indent="-381000" eaLnBrk="1" hangingPunct="1">
              <a:lnSpc>
                <a:spcPct val="100000"/>
              </a:lnSpc>
              <a:defRPr/>
            </a:pPr>
            <a:r>
              <a:rPr lang="en-US" dirty="0" smtClean="0">
                <a:solidFill>
                  <a:srgbClr val="002060"/>
                </a:solidFill>
              </a:rPr>
              <a:t>	3. </a:t>
            </a:r>
            <a:r>
              <a:rPr lang="en-US" b="1" dirty="0" smtClean="0">
                <a:solidFill>
                  <a:srgbClr val="002060"/>
                </a:solidFill>
              </a:rPr>
              <a:t> </a:t>
            </a:r>
            <a:r>
              <a:rPr lang="en-US" dirty="0" smtClean="0">
                <a:solidFill>
                  <a:srgbClr val="002060"/>
                </a:solidFill>
              </a:rPr>
              <a:t>Configuring Specific Tasks –define range of addresses and subnet mask. Use default-router command  for default gateway. Optional items that can be included in pool – </a:t>
            </a:r>
            <a:r>
              <a:rPr lang="en-US" dirty="0" err="1" smtClean="0">
                <a:solidFill>
                  <a:srgbClr val="002060"/>
                </a:solidFill>
              </a:rPr>
              <a:t>dns</a:t>
            </a:r>
            <a:r>
              <a:rPr lang="en-US" dirty="0" smtClean="0">
                <a:solidFill>
                  <a:srgbClr val="002060"/>
                </a:solidFill>
              </a:rPr>
              <a:t> server, domain-name</a:t>
            </a:r>
            <a:r>
              <a:rPr lang="en-US" b="1" dirty="0" smtClean="0">
                <a:solidFill>
                  <a:srgbClr val="002060"/>
                </a:solidFill>
              </a:rPr>
              <a:t> </a:t>
            </a:r>
          </a:p>
          <a:p>
            <a:pPr marL="719137" lvl="1" indent="-381000" eaLnBrk="1" hangingPunct="1">
              <a:lnSpc>
                <a:spcPct val="100000"/>
              </a:lnSpc>
              <a:defRPr/>
            </a:pPr>
            <a:endParaRPr lang="en-US" b="1" dirty="0" smtClean="0"/>
          </a:p>
          <a:p>
            <a:pPr marL="719137" lvl="1" indent="-381000" eaLnBrk="1" hangingPunct="1">
              <a:lnSpc>
                <a:spcPct val="100000"/>
              </a:lnSpc>
              <a:defRPr/>
            </a:pPr>
            <a:endParaRPr lang="en-US" b="1" dirty="0" smtClean="0"/>
          </a:p>
          <a:p>
            <a:pPr marL="719137" lvl="1" indent="-381000" eaLnBrk="1" hangingPunct="1">
              <a:lnSpc>
                <a:spcPct val="100000"/>
              </a:lnSpc>
              <a:defRPr/>
            </a:pPr>
            <a:endParaRPr lang="en-US" b="1" dirty="0" smtClean="0"/>
          </a:p>
          <a:p>
            <a:pPr marL="381000" indent="-381000" eaLnBrk="1" hangingPunct="1">
              <a:lnSpc>
                <a:spcPct val="100000"/>
              </a:lnSpc>
              <a:defRPr/>
            </a:pPr>
            <a:endParaRPr lang="en-US" b="1" dirty="0" smtClean="0"/>
          </a:p>
          <a:p>
            <a:pPr marL="381000" indent="-381000" eaLnBrk="1" hangingPunct="1">
              <a:lnSpc>
                <a:spcPct val="100000"/>
              </a:lnSpc>
              <a:defRPr/>
            </a:pPr>
            <a:endParaRPr lang="en-US" sz="2000" dirty="0" smtClean="0"/>
          </a:p>
          <a:p>
            <a:pPr marL="381000" indent="-381000" eaLnBrk="1" hangingPunct="1">
              <a:lnSpc>
                <a:spcPct val="100000"/>
              </a:lnSpc>
              <a:defRPr/>
            </a:pPr>
            <a:r>
              <a:rPr lang="en-US" sz="2000" dirty="0" smtClean="0"/>
              <a:t>To disable </a:t>
            </a:r>
            <a:r>
              <a:rPr lang="en-US" sz="2000" dirty="0" err="1" smtClean="0"/>
              <a:t>dhcp</a:t>
            </a:r>
            <a:r>
              <a:rPr lang="en-US" sz="2000" dirty="0" smtClean="0"/>
              <a:t> </a:t>
            </a:r>
            <a:r>
              <a:rPr lang="en-US" sz="2000" b="1" dirty="0" smtClean="0"/>
              <a:t>- no service </a:t>
            </a:r>
            <a:r>
              <a:rPr lang="en-US" sz="2000" b="1" dirty="0" err="1" smtClean="0"/>
              <a:t>dhcp</a:t>
            </a:r>
            <a:endParaRPr lang="en-US" sz="2000"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sz="1800" dirty="0" smtClean="0"/>
          </a:p>
          <a:p>
            <a:pPr marL="719137" lvl="1" indent="-381000" eaLnBrk="1" hangingPunct="1">
              <a:lnSpc>
                <a:spcPct val="100000"/>
              </a:lnSpc>
              <a:defRPr/>
            </a:pPr>
            <a:endParaRPr lang="en-US" sz="1800" dirty="0" smtClean="0"/>
          </a:p>
          <a:p>
            <a:pPr marL="719137" lvl="1" indent="-381000" eaLnBrk="1" hangingPunct="1">
              <a:lnSpc>
                <a:spcPct val="100000"/>
              </a:lnSpc>
              <a:defRPr/>
            </a:pPr>
            <a:r>
              <a:rPr lang="en-US" sz="1800" dirty="0" smtClean="0"/>
              <a:t>	</a:t>
            </a:r>
          </a:p>
          <a:p>
            <a:pPr marL="719137" lvl="1" indent="-381000" eaLnBrk="1" hangingPunct="1">
              <a:lnSpc>
                <a:spcPct val="100000"/>
              </a:lnSpc>
              <a:defRPr/>
            </a:pPr>
            <a:endParaRPr lang="en-US" sz="1800" dirty="0" smtClean="0"/>
          </a:p>
          <a:p>
            <a:pPr marL="719137" lvl="1" indent="-381000" eaLnBrk="1" hangingPunct="1">
              <a:lnSpc>
                <a:spcPct val="100000"/>
              </a:lnSpc>
              <a:defRPr/>
            </a:pPr>
            <a:endParaRPr lang="en-US" sz="1800" dirty="0" smtClean="0"/>
          </a:p>
          <a:p>
            <a:pPr marL="719137" lvl="1" indent="-381000" eaLnBrk="1" hangingPunct="1">
              <a:lnSpc>
                <a:spcPct val="100000"/>
              </a:lnSpc>
              <a:defRPr/>
            </a:pPr>
            <a:endParaRPr lang="en-US" sz="18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r>
              <a:rPr lang="en-US" sz="2200" dirty="0" smtClean="0"/>
              <a:t>	</a:t>
            </a:r>
          </a:p>
          <a:p>
            <a:pPr marL="719137" lvl="1" indent="-381000" eaLnBrk="1" hangingPunct="1">
              <a:lnSpc>
                <a:spcPct val="100000"/>
              </a:lnSpc>
              <a:defRPr/>
            </a:pPr>
            <a:r>
              <a:rPr lang="en-US" altLang="ja-JP" sz="1800" dirty="0" smtClean="0">
                <a:ea typeface="ＭＳ Ｐゴシック" pitchFamily="34" charset="-128"/>
              </a:rPr>
              <a:t>	</a:t>
            </a:r>
          </a:p>
        </p:txBody>
      </p:sp>
      <p:pic>
        <p:nvPicPr>
          <p:cNvPr id="2054" name="Picture 6"/>
          <p:cNvPicPr>
            <a:picLocks noChangeAspect="1" noChangeArrowheads="1"/>
          </p:cNvPicPr>
          <p:nvPr/>
        </p:nvPicPr>
        <p:blipFill>
          <a:blip r:embed="rId3" cstate="print"/>
          <a:srcRect l="50293" t="38802" r="16764" b="39063"/>
          <a:stretch>
            <a:fillRect/>
          </a:stretch>
        </p:blipFill>
        <p:spPr bwMode="auto">
          <a:xfrm>
            <a:off x="1337183" y="4218214"/>
            <a:ext cx="6007954" cy="226967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r>
              <a:rPr lang="en-US" sz="1800" dirty="0" smtClean="0"/>
              <a:t>DHCPv4 Operation</a:t>
            </a:r>
            <a:r>
              <a:rPr lang="en-US" dirty="0" smtClean="0"/>
              <a:t/>
            </a:r>
            <a:br>
              <a:rPr lang="en-US" dirty="0" smtClean="0"/>
            </a:br>
            <a:r>
              <a:rPr lang="en-US" dirty="0" smtClean="0"/>
              <a:t>Verifying a DHCPv4 Server</a:t>
            </a:r>
            <a:endParaRPr lang="en-US" dirty="0"/>
          </a:p>
        </p:txBody>
      </p:sp>
      <p:sp>
        <p:nvSpPr>
          <p:cNvPr id="7171" name="Rectangle 6"/>
          <p:cNvSpPr>
            <a:spLocks noGrp="1" noChangeArrowheads="1"/>
          </p:cNvSpPr>
          <p:nvPr>
            <p:ph idx="1"/>
          </p:nvPr>
        </p:nvSpPr>
        <p:spPr>
          <a:xfrm>
            <a:off x="554038" y="1295400"/>
            <a:ext cx="8170862" cy="5153025"/>
          </a:xfrm>
        </p:spPr>
        <p:txBody>
          <a:bodyPr/>
          <a:lstStyle/>
          <a:p>
            <a:pPr marL="381000" indent="-381000" eaLnBrk="1" hangingPunct="1">
              <a:lnSpc>
                <a:spcPct val="100000"/>
              </a:lnSpc>
              <a:defRPr/>
            </a:pPr>
            <a:r>
              <a:rPr lang="en-US" sz="2200" dirty="0" smtClean="0"/>
              <a:t>Commands to verify DHCP</a:t>
            </a:r>
            <a:r>
              <a:rPr lang="en-US" sz="2000" b="1" dirty="0" smtClean="0"/>
              <a:t> </a:t>
            </a:r>
          </a:p>
          <a:p>
            <a:pPr marL="1058862" lvl="2" indent="-381000" eaLnBrk="1" hangingPunct="1">
              <a:lnSpc>
                <a:spcPct val="100000"/>
              </a:lnSpc>
              <a:defRPr/>
            </a:pPr>
            <a:r>
              <a:rPr lang="en-US" sz="1600" b="1" dirty="0" smtClean="0"/>
              <a:t>	</a:t>
            </a:r>
            <a:r>
              <a:rPr lang="en-US" sz="1600" b="1" dirty="0" smtClean="0">
                <a:solidFill>
                  <a:srgbClr val="002060"/>
                </a:solidFill>
              </a:rPr>
              <a:t>show running-</a:t>
            </a:r>
            <a:r>
              <a:rPr lang="en-US" sz="1600" b="1" dirty="0" err="1" smtClean="0">
                <a:solidFill>
                  <a:srgbClr val="002060"/>
                </a:solidFill>
              </a:rPr>
              <a:t>config</a:t>
            </a:r>
            <a:r>
              <a:rPr lang="en-US" sz="1600" b="1" dirty="0" smtClean="0">
                <a:solidFill>
                  <a:srgbClr val="002060"/>
                </a:solidFill>
              </a:rPr>
              <a:t> | section </a:t>
            </a:r>
            <a:r>
              <a:rPr lang="en-US" sz="1600" b="1" dirty="0" err="1" smtClean="0">
                <a:solidFill>
                  <a:srgbClr val="002060"/>
                </a:solidFill>
              </a:rPr>
              <a:t>dhcp</a:t>
            </a:r>
            <a:endParaRPr lang="en-US" sz="1600" b="1" dirty="0" smtClean="0">
              <a:solidFill>
                <a:srgbClr val="002060"/>
              </a:solidFill>
            </a:endParaRPr>
          </a:p>
          <a:p>
            <a:pPr marL="1058862" lvl="2" indent="-381000" eaLnBrk="1" hangingPunct="1">
              <a:lnSpc>
                <a:spcPct val="100000"/>
              </a:lnSpc>
              <a:defRPr/>
            </a:pPr>
            <a:r>
              <a:rPr lang="en-US" sz="1600" b="1" dirty="0" smtClean="0">
                <a:solidFill>
                  <a:srgbClr val="002060"/>
                </a:solidFill>
              </a:rPr>
              <a:t>	</a:t>
            </a:r>
            <a:r>
              <a:rPr lang="en-US" sz="1800" b="1" dirty="0" smtClean="0">
                <a:solidFill>
                  <a:srgbClr val="002060"/>
                </a:solidFill>
              </a:rPr>
              <a:t>show </a:t>
            </a:r>
            <a:r>
              <a:rPr lang="en-US" sz="1800" b="1" dirty="0" err="1" smtClean="0">
                <a:solidFill>
                  <a:srgbClr val="002060"/>
                </a:solidFill>
              </a:rPr>
              <a:t>ip</a:t>
            </a:r>
            <a:r>
              <a:rPr lang="en-US" sz="1800" b="1" dirty="0" smtClean="0">
                <a:solidFill>
                  <a:srgbClr val="002060"/>
                </a:solidFill>
              </a:rPr>
              <a:t> </a:t>
            </a:r>
            <a:r>
              <a:rPr lang="en-US" sz="1800" b="1" dirty="0" err="1" smtClean="0">
                <a:solidFill>
                  <a:srgbClr val="002060"/>
                </a:solidFill>
              </a:rPr>
              <a:t>dhcp</a:t>
            </a:r>
            <a:r>
              <a:rPr lang="en-US" sz="1800" b="1" dirty="0" smtClean="0">
                <a:solidFill>
                  <a:srgbClr val="002060"/>
                </a:solidFill>
              </a:rPr>
              <a:t> binding</a:t>
            </a:r>
          </a:p>
          <a:p>
            <a:pPr marL="1058862" lvl="2" indent="-381000" eaLnBrk="1" hangingPunct="1">
              <a:lnSpc>
                <a:spcPct val="100000"/>
              </a:lnSpc>
              <a:defRPr/>
            </a:pPr>
            <a:r>
              <a:rPr lang="en-US" sz="1800" b="1" dirty="0" smtClean="0">
                <a:solidFill>
                  <a:srgbClr val="002060"/>
                </a:solidFill>
              </a:rPr>
              <a:t>	show </a:t>
            </a:r>
            <a:r>
              <a:rPr lang="en-US" sz="1800" b="1" dirty="0" err="1" smtClean="0">
                <a:solidFill>
                  <a:srgbClr val="002060"/>
                </a:solidFill>
              </a:rPr>
              <a:t>ip</a:t>
            </a:r>
            <a:r>
              <a:rPr lang="en-US" sz="1800" b="1" dirty="0" smtClean="0">
                <a:solidFill>
                  <a:srgbClr val="002060"/>
                </a:solidFill>
              </a:rPr>
              <a:t> </a:t>
            </a:r>
            <a:r>
              <a:rPr lang="en-US" sz="1800" b="1" dirty="0" err="1" smtClean="0">
                <a:solidFill>
                  <a:srgbClr val="002060"/>
                </a:solidFill>
              </a:rPr>
              <a:t>dhcp</a:t>
            </a:r>
            <a:r>
              <a:rPr lang="en-US" sz="1800" b="1" dirty="0" smtClean="0">
                <a:solidFill>
                  <a:srgbClr val="002060"/>
                </a:solidFill>
              </a:rPr>
              <a:t> server statistics</a:t>
            </a:r>
          </a:p>
          <a:p>
            <a:pPr marL="381000" indent="-381000" eaLnBrk="1" hangingPunct="1">
              <a:lnSpc>
                <a:spcPct val="100000"/>
              </a:lnSpc>
              <a:defRPr/>
            </a:pPr>
            <a:r>
              <a:rPr lang="en-US" sz="2200" dirty="0" smtClean="0"/>
              <a:t>On the PC </a:t>
            </a:r>
            <a:r>
              <a:rPr lang="en-US" sz="2200" b="1" dirty="0" smtClean="0"/>
              <a:t>–issue the </a:t>
            </a:r>
            <a:r>
              <a:rPr lang="en-US" sz="2200" b="1" dirty="0" err="1" smtClean="0"/>
              <a:t>ipconfig</a:t>
            </a:r>
            <a:r>
              <a:rPr lang="en-US" sz="2200" b="1" dirty="0" smtClean="0"/>
              <a:t> /all command </a:t>
            </a:r>
            <a:endParaRPr lang="en-US" sz="2200" dirty="0" smtClean="0"/>
          </a:p>
          <a:p>
            <a:pPr marL="719137" lvl="1" indent="-381000" eaLnBrk="1" hangingPunct="1">
              <a:lnSpc>
                <a:spcPct val="100000"/>
              </a:lnSpc>
              <a:defRPr/>
            </a:pPr>
            <a:r>
              <a:rPr lang="en-US" dirty="0" smtClean="0"/>
              <a:t>	</a:t>
            </a:r>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dirty="0" smtClean="0"/>
          </a:p>
          <a:p>
            <a:pPr marL="719137" lvl="1" indent="-381000" eaLnBrk="1" hangingPunct="1">
              <a:lnSpc>
                <a:spcPct val="100000"/>
              </a:lnSpc>
              <a:defRPr/>
            </a:pPr>
            <a:endParaRPr lang="en-US" sz="1800" dirty="0" smtClean="0"/>
          </a:p>
          <a:p>
            <a:pPr marL="719137" lvl="1" indent="-381000" eaLnBrk="1" hangingPunct="1">
              <a:lnSpc>
                <a:spcPct val="100000"/>
              </a:lnSpc>
              <a:defRPr/>
            </a:pPr>
            <a:endParaRPr lang="en-US" sz="1800" dirty="0" smtClean="0"/>
          </a:p>
          <a:p>
            <a:pPr marL="719137" lvl="1" indent="-381000" eaLnBrk="1" hangingPunct="1">
              <a:lnSpc>
                <a:spcPct val="100000"/>
              </a:lnSpc>
              <a:defRPr/>
            </a:pPr>
            <a:r>
              <a:rPr lang="en-US" sz="1800" dirty="0" smtClean="0"/>
              <a:t>	</a:t>
            </a:r>
          </a:p>
          <a:p>
            <a:pPr marL="719137" lvl="1" indent="-381000" eaLnBrk="1" hangingPunct="1">
              <a:lnSpc>
                <a:spcPct val="100000"/>
              </a:lnSpc>
              <a:defRPr/>
            </a:pPr>
            <a:endParaRPr lang="en-US" sz="1800" dirty="0" smtClean="0"/>
          </a:p>
          <a:p>
            <a:pPr marL="719137" lvl="1" indent="-381000" eaLnBrk="1" hangingPunct="1">
              <a:lnSpc>
                <a:spcPct val="100000"/>
              </a:lnSpc>
              <a:defRPr/>
            </a:pPr>
            <a:endParaRPr lang="en-US" sz="1800" dirty="0" smtClean="0"/>
          </a:p>
          <a:p>
            <a:pPr marL="719137" lvl="1" indent="-381000" eaLnBrk="1" hangingPunct="1">
              <a:lnSpc>
                <a:spcPct val="100000"/>
              </a:lnSpc>
              <a:defRPr/>
            </a:pPr>
            <a:endParaRPr lang="en-US" sz="18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r>
              <a:rPr lang="en-US" sz="2200" dirty="0" smtClean="0"/>
              <a:t>	</a:t>
            </a:r>
          </a:p>
          <a:p>
            <a:pPr marL="719137" lvl="1" indent="-381000" eaLnBrk="1" hangingPunct="1">
              <a:lnSpc>
                <a:spcPct val="100000"/>
              </a:lnSpc>
              <a:defRPr/>
            </a:pPr>
            <a:r>
              <a:rPr lang="en-US" altLang="ja-JP" sz="1800" dirty="0" smtClean="0">
                <a:ea typeface="ＭＳ Ｐゴシック" pitchFamily="34" charset="-128"/>
              </a:rPr>
              <a:t>	</a:t>
            </a:r>
          </a:p>
        </p:txBody>
      </p:sp>
      <p:pic>
        <p:nvPicPr>
          <p:cNvPr id="3074" name="Picture 2"/>
          <p:cNvPicPr>
            <a:picLocks noChangeAspect="1" noChangeArrowheads="1"/>
          </p:cNvPicPr>
          <p:nvPr/>
        </p:nvPicPr>
        <p:blipFill>
          <a:blip r:embed="rId3" cstate="print"/>
          <a:srcRect l="57101" t="36979" r="10249" b="18490"/>
          <a:stretch>
            <a:fillRect/>
          </a:stretch>
        </p:blipFill>
        <p:spPr bwMode="auto">
          <a:xfrm>
            <a:off x="1828800" y="3333750"/>
            <a:ext cx="4248150" cy="325755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52" y="417513"/>
            <a:ext cx="8145462" cy="838200"/>
          </a:xfrm>
        </p:spPr>
        <p:txBody>
          <a:bodyPr/>
          <a:lstStyle/>
          <a:p>
            <a:r>
              <a:rPr lang="en-US" sz="1800" dirty="0"/>
              <a:t>DHCPv4 Operation</a:t>
            </a:r>
            <a:r>
              <a:rPr lang="en-US" dirty="0"/>
              <a:t/>
            </a:r>
            <a:br>
              <a:rPr lang="en-US" dirty="0"/>
            </a:br>
            <a:r>
              <a:rPr lang="en-US" kern="1200" dirty="0">
                <a:solidFill>
                  <a:srgbClr val="3E8DC5"/>
                </a:solidFill>
              </a:rPr>
              <a:t>DHCPv4 Relay</a:t>
            </a:r>
            <a:endParaRPr lang="en-IE" dirty="0"/>
          </a:p>
        </p:txBody>
      </p:sp>
      <p:sp>
        <p:nvSpPr>
          <p:cNvPr id="3" name="Rectangle 2"/>
          <p:cNvSpPr/>
          <p:nvPr/>
        </p:nvSpPr>
        <p:spPr>
          <a:xfrm>
            <a:off x="141511" y="1290471"/>
            <a:ext cx="4093029" cy="5586145"/>
          </a:xfrm>
          <a:prstGeom prst="rect">
            <a:avLst/>
          </a:prstGeom>
        </p:spPr>
        <p:txBody>
          <a:bodyPr wrap="square">
            <a:spAutoFit/>
          </a:bodyPr>
          <a:lstStyle/>
          <a:p>
            <a:pPr marL="271463" indent="-271463" algn="l">
              <a:spcBef>
                <a:spcPts val="600"/>
              </a:spcBef>
              <a:buFont typeface="Arial" panose="020B0604020202020204" pitchFamily="34" charset="0"/>
              <a:buChar char="•"/>
            </a:pPr>
            <a:r>
              <a:rPr lang="en-IE" sz="1800" dirty="0"/>
              <a:t>In a </a:t>
            </a:r>
            <a:r>
              <a:rPr lang="en-IE" sz="1800" dirty="0" smtClean="0"/>
              <a:t>large networks, </a:t>
            </a:r>
            <a:r>
              <a:rPr lang="en-IE" sz="1800" dirty="0"/>
              <a:t>enterprise servers are usually located in a server farm. These servers may provide DHCP, DNS, TFTP, and FTP services for the network. </a:t>
            </a:r>
            <a:endParaRPr lang="en-IE" sz="1800" dirty="0" smtClean="0"/>
          </a:p>
          <a:p>
            <a:pPr marL="271463" indent="-271463" algn="l">
              <a:spcBef>
                <a:spcPts val="600"/>
              </a:spcBef>
              <a:buFont typeface="Arial" panose="020B0604020202020204" pitchFamily="34" charset="0"/>
              <a:buChar char="•"/>
            </a:pPr>
            <a:r>
              <a:rPr lang="en-IE" sz="1800" dirty="0" smtClean="0"/>
              <a:t>Network </a:t>
            </a:r>
            <a:r>
              <a:rPr lang="en-IE" sz="1800" dirty="0"/>
              <a:t>clients are not typically on the </a:t>
            </a:r>
            <a:r>
              <a:rPr lang="en-IE" sz="1800" dirty="0">
                <a:solidFill>
                  <a:srgbClr val="FF0000"/>
                </a:solidFill>
              </a:rPr>
              <a:t>same</a:t>
            </a:r>
            <a:r>
              <a:rPr lang="en-IE" sz="1800" dirty="0"/>
              <a:t> </a:t>
            </a:r>
            <a:r>
              <a:rPr lang="en-IE" sz="1800" dirty="0">
                <a:solidFill>
                  <a:srgbClr val="FF0000"/>
                </a:solidFill>
              </a:rPr>
              <a:t>subnet</a:t>
            </a:r>
            <a:r>
              <a:rPr lang="en-IE" sz="1800" dirty="0"/>
              <a:t> as those servers. In order to locate the servers and receive services, clients often use </a:t>
            </a:r>
            <a:r>
              <a:rPr lang="en-IE" sz="1800" dirty="0">
                <a:solidFill>
                  <a:srgbClr val="FF0000"/>
                </a:solidFill>
              </a:rPr>
              <a:t>broadcast</a:t>
            </a:r>
            <a:r>
              <a:rPr lang="en-IE" sz="1800" dirty="0"/>
              <a:t> messages</a:t>
            </a:r>
            <a:r>
              <a:rPr lang="en-IE" sz="1800" dirty="0" smtClean="0"/>
              <a:t>.</a:t>
            </a:r>
          </a:p>
          <a:p>
            <a:pPr marL="271463" indent="-271463" algn="l">
              <a:spcBef>
                <a:spcPts val="600"/>
              </a:spcBef>
              <a:buFont typeface="Arial" panose="020B0604020202020204" pitchFamily="34" charset="0"/>
              <a:buChar char="•"/>
            </a:pPr>
            <a:r>
              <a:rPr lang="en-IE" sz="1800" dirty="0"/>
              <a:t>As a solution to this problem, an administrator can add DHCPv4 servers on </a:t>
            </a:r>
            <a:r>
              <a:rPr lang="en-IE" sz="1800" dirty="0">
                <a:solidFill>
                  <a:srgbClr val="FF0000"/>
                </a:solidFill>
              </a:rPr>
              <a:t>all</a:t>
            </a:r>
            <a:r>
              <a:rPr lang="en-IE" sz="1800" dirty="0"/>
              <a:t> the subnets. However, </a:t>
            </a:r>
            <a:r>
              <a:rPr lang="en-IE" sz="1800" dirty="0" smtClean="0"/>
              <a:t>creates </a:t>
            </a:r>
            <a:r>
              <a:rPr lang="en-IE" sz="1800" dirty="0"/>
              <a:t>additional cost and administrative overhead.</a:t>
            </a:r>
          </a:p>
          <a:p>
            <a:pPr marL="271463" indent="-271463" algn="l">
              <a:spcBef>
                <a:spcPts val="600"/>
              </a:spcBef>
              <a:buFont typeface="Arial" panose="020B0604020202020204" pitchFamily="34" charset="0"/>
              <a:buChar char="•"/>
            </a:pPr>
            <a:r>
              <a:rPr lang="en-IE" sz="1800" dirty="0"/>
              <a:t>A better solution is to configure a Cisco IOS </a:t>
            </a:r>
            <a:r>
              <a:rPr lang="en-IE" sz="1800" b="1" dirty="0">
                <a:solidFill>
                  <a:srgbClr val="FF0000"/>
                </a:solidFill>
              </a:rPr>
              <a:t>helper address</a:t>
            </a:r>
            <a:r>
              <a:rPr lang="en-IE" sz="1800" dirty="0"/>
              <a:t>. This solution enables a router to forward DHCPv4 broadcasts to the DHCPv4 server</a:t>
            </a:r>
          </a:p>
          <a:p>
            <a:pPr marL="342900" indent="-342900" algn="l">
              <a:buFont typeface="Arial" panose="020B0604020202020204" pitchFamily="34" charset="0"/>
              <a:buChar char="•"/>
            </a:pPr>
            <a:endParaRPr lang="en-IE"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29" y="1388442"/>
            <a:ext cx="4941272" cy="4772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7206343" y="4855029"/>
            <a:ext cx="1001485" cy="1513114"/>
          </a:xfrm>
          <a:prstGeom prst="ellipse">
            <a:avLst/>
          </a:prstGeom>
          <a:noFill/>
          <a:ln w="19050" cap="flat" cmpd="sng" algn="ctr">
            <a:solidFill>
              <a:srgbClr val="FF0000"/>
            </a:solidFill>
            <a:prstDash val="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249410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r>
              <a:rPr lang="en-US" sz="1800" dirty="0" smtClean="0"/>
              <a:t>DHCPv4 Operation</a:t>
            </a:r>
            <a:r>
              <a:rPr lang="en-US" dirty="0" smtClean="0"/>
              <a:t/>
            </a:r>
            <a:br>
              <a:rPr lang="en-US" dirty="0" smtClean="0"/>
            </a:br>
            <a:r>
              <a:rPr lang="en-US" kern="1200" dirty="0" smtClean="0">
                <a:solidFill>
                  <a:srgbClr val="3E8DC5"/>
                </a:solidFill>
              </a:rPr>
              <a:t>DHCPv4 Relay</a:t>
            </a:r>
            <a:endParaRPr lang="en-US" dirty="0">
              <a:solidFill>
                <a:srgbClr val="3E8DC5"/>
              </a:solidFill>
            </a:endParaRPr>
          </a:p>
        </p:txBody>
      </p:sp>
      <p:sp>
        <p:nvSpPr>
          <p:cNvPr id="7171" name="Rectangle 6"/>
          <p:cNvSpPr>
            <a:spLocks noGrp="1" noChangeArrowheads="1"/>
          </p:cNvSpPr>
          <p:nvPr>
            <p:ph idx="1"/>
          </p:nvPr>
        </p:nvSpPr>
        <p:spPr>
          <a:xfrm>
            <a:off x="554038" y="1295400"/>
            <a:ext cx="8170862" cy="5153025"/>
          </a:xfrm>
        </p:spPr>
        <p:txBody>
          <a:bodyPr/>
          <a:lstStyle/>
          <a:p>
            <a:pPr marL="719137" lvl="1" indent="-381000" eaLnBrk="1" hangingPunct="1">
              <a:lnSpc>
                <a:spcPct val="100000"/>
              </a:lnSpc>
              <a:buFont typeface="Wingdings" pitchFamily="2" charset="2"/>
              <a:buChar char="§"/>
              <a:defRPr/>
            </a:pPr>
            <a:r>
              <a:rPr lang="en-US" sz="2200" dirty="0" smtClean="0"/>
              <a:t>Using an IP helper address enables a router to forward DHCPv4 broadcasts to the DHCPv4 server. Acting as a relay.</a:t>
            </a:r>
            <a:endParaRPr lang="en-US" altLang="ja-JP" sz="2200" dirty="0" smtClean="0">
              <a:ea typeface="ＭＳ Ｐゴシック" pitchFamily="34" charset="-128"/>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71" y="2847975"/>
            <a:ext cx="642937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705533" y="5312228"/>
            <a:ext cx="4337278" cy="424732"/>
          </a:xfrm>
          <a:prstGeom prst="rect">
            <a:avLst/>
          </a:prstGeom>
          <a:noFill/>
        </p:spPr>
        <p:txBody>
          <a:bodyPr wrap="none" rtlCol="0">
            <a:spAutoFit/>
          </a:bodyPr>
          <a:lstStyle/>
          <a:p>
            <a:r>
              <a:rPr lang="en-IE" b="1" dirty="0" smtClean="0">
                <a:solidFill>
                  <a:srgbClr val="FF0000"/>
                </a:solidFill>
              </a:rPr>
              <a:t>Address of the DHCP Server</a:t>
            </a:r>
            <a:endParaRPr lang="en-IE" b="1"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pPr eaLnBrk="1" hangingPunct="1">
              <a:defRPr/>
            </a:pPr>
            <a:r>
              <a:rPr lang="en-US" sz="1800" dirty="0" smtClean="0"/>
              <a:t>Configuring a DHCPv4 client </a:t>
            </a:r>
            <a:r>
              <a:rPr lang="en-US" sz="2800" dirty="0" smtClean="0"/>
              <a:t/>
            </a:r>
            <a:br>
              <a:rPr lang="en-US" sz="2800" dirty="0" smtClean="0"/>
            </a:br>
            <a:r>
              <a:rPr lang="en-US" b="0" kern="1200" dirty="0" smtClean="0">
                <a:solidFill>
                  <a:schemeClr val="tx1"/>
                </a:solidFill>
                <a:latin typeface="Arial" charset="0"/>
              </a:rPr>
              <a:t> </a:t>
            </a:r>
            <a:r>
              <a:rPr lang="en-US" dirty="0" smtClean="0"/>
              <a:t>Configuring a Router as  DHCPv4 client </a:t>
            </a:r>
            <a:endParaRPr lang="en-US" dirty="0">
              <a:solidFill>
                <a:srgbClr val="3E8DC5"/>
              </a:solidFill>
              <a:cs typeface="Arial" pitchFamily="34" charset="0"/>
            </a:endParaRPr>
          </a:p>
        </p:txBody>
      </p:sp>
      <p:sp>
        <p:nvSpPr>
          <p:cNvPr id="7171" name="Rectangle 6"/>
          <p:cNvSpPr>
            <a:spLocks noGrp="1" noChangeArrowheads="1"/>
          </p:cNvSpPr>
          <p:nvPr>
            <p:ph idx="1"/>
          </p:nvPr>
        </p:nvSpPr>
        <p:spPr>
          <a:xfrm>
            <a:off x="554038" y="1295400"/>
            <a:ext cx="7733619" cy="5153025"/>
          </a:xfrm>
        </p:spPr>
        <p:txBody>
          <a:bodyPr/>
          <a:lstStyle/>
          <a:p>
            <a:endParaRPr lang="en-US" dirty="0" smtClean="0"/>
          </a:p>
          <a:p>
            <a:pPr marL="381000" indent="-381000" eaLnBrk="1" hangingPunct="1">
              <a:lnSpc>
                <a:spcPct val="100000"/>
              </a:lnSpc>
              <a:defRPr/>
            </a:pPr>
            <a:endParaRPr lang="en-US" dirty="0" smtClean="0"/>
          </a:p>
          <a:p>
            <a:pPr marL="719137" lvl="1" indent="-381000" eaLnBrk="1" hangingPunct="1">
              <a:lnSpc>
                <a:spcPct val="100000"/>
              </a:lnSpc>
              <a:defRPr/>
            </a:pPr>
            <a:r>
              <a:rPr lang="en-US" altLang="ja-JP" sz="1600" dirty="0" smtClean="0">
                <a:ea typeface="ＭＳ Ｐゴシック" pitchFamily="34" charset="-128"/>
              </a:rPr>
              <a:t>	</a:t>
            </a:r>
          </a:p>
        </p:txBody>
      </p:sp>
      <p:pic>
        <p:nvPicPr>
          <p:cNvPr id="5122" name="Picture 2"/>
          <p:cNvPicPr>
            <a:picLocks noChangeAspect="1" noChangeArrowheads="1"/>
          </p:cNvPicPr>
          <p:nvPr/>
        </p:nvPicPr>
        <p:blipFill>
          <a:blip r:embed="rId3" cstate="print"/>
          <a:srcRect l="40703" t="34635" r="25915" b="13802"/>
          <a:stretch>
            <a:fillRect/>
          </a:stretch>
        </p:blipFill>
        <p:spPr bwMode="auto">
          <a:xfrm>
            <a:off x="2612572" y="1314450"/>
            <a:ext cx="5962650" cy="5025690"/>
          </a:xfrm>
          <a:prstGeom prst="rect">
            <a:avLst/>
          </a:prstGeom>
          <a:noFill/>
          <a:ln w="9525">
            <a:noFill/>
            <a:miter lim="800000"/>
            <a:headEnd/>
            <a:tailEnd/>
          </a:ln>
        </p:spPr>
      </p:pic>
      <p:sp>
        <p:nvSpPr>
          <p:cNvPr id="2" name="Rectangle 1"/>
          <p:cNvSpPr/>
          <p:nvPr/>
        </p:nvSpPr>
        <p:spPr>
          <a:xfrm>
            <a:off x="130629" y="2534633"/>
            <a:ext cx="2579914" cy="2585323"/>
          </a:xfrm>
          <a:prstGeom prst="rect">
            <a:avLst/>
          </a:prstGeom>
        </p:spPr>
        <p:txBody>
          <a:bodyPr wrap="square">
            <a:spAutoFit/>
          </a:bodyPr>
          <a:lstStyle/>
          <a:p>
            <a:r>
              <a:rPr lang="en-IE" sz="2000" dirty="0"/>
              <a:t>Sometimes, Cisco routers in small office/home office (SOHO) and branch sites have to be configured as DHCPv4 clients in a similar manner to client computers.</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pPr eaLnBrk="1" hangingPunct="1">
              <a:defRPr/>
            </a:pPr>
            <a:r>
              <a:rPr lang="en-US" sz="1800" dirty="0" smtClean="0"/>
              <a:t>Troubleshoot DHCPv4 </a:t>
            </a:r>
            <a:r>
              <a:rPr lang="en-US" sz="2800" dirty="0" smtClean="0"/>
              <a:t/>
            </a:r>
            <a:br>
              <a:rPr lang="en-US" sz="2800" dirty="0" smtClean="0"/>
            </a:br>
            <a:r>
              <a:rPr lang="en-US" sz="2800" dirty="0" smtClean="0"/>
              <a:t>Troubleshooting Tasks</a:t>
            </a:r>
            <a:endParaRPr lang="en-US" sz="3000" dirty="0">
              <a:solidFill>
                <a:schemeClr val="accent5">
                  <a:lumMod val="75000"/>
                </a:schemeClr>
              </a:solidFill>
              <a:cs typeface="Arial" pitchFamily="34" charset="0"/>
            </a:endParaRPr>
          </a:p>
        </p:txBody>
      </p:sp>
      <p:sp>
        <p:nvSpPr>
          <p:cNvPr id="7171" name="Rectangle 6"/>
          <p:cNvSpPr>
            <a:spLocks noGrp="1" noChangeArrowheads="1"/>
          </p:cNvSpPr>
          <p:nvPr>
            <p:ph idx="1"/>
          </p:nvPr>
        </p:nvSpPr>
        <p:spPr>
          <a:xfrm>
            <a:off x="573088" y="1362075"/>
            <a:ext cx="8056562" cy="4981575"/>
          </a:xfrm>
        </p:spPr>
        <p:txBody>
          <a:bodyPr/>
          <a:lstStyle/>
          <a:p>
            <a:r>
              <a:rPr lang="en-IE" sz="2300" dirty="0"/>
              <a:t>DHCPv4 problems can arise for a multitude of reasons, such as software defects in operating systems, NIC drivers, or DHCP relay agents, but the most common are configuration issues. </a:t>
            </a:r>
            <a:endParaRPr lang="en-IE" sz="2300" dirty="0" smtClean="0"/>
          </a:p>
          <a:p>
            <a:r>
              <a:rPr lang="en-IE" sz="2300" dirty="0" smtClean="0"/>
              <a:t>Because </a:t>
            </a:r>
            <a:r>
              <a:rPr lang="en-IE" sz="2300" dirty="0"/>
              <a:t>of the number of potentially problematic areas, a systematic approach to troubleshooting is required, as shown </a:t>
            </a:r>
            <a:r>
              <a:rPr lang="en-IE" sz="2300" dirty="0" smtClean="0"/>
              <a:t>below.</a:t>
            </a:r>
            <a:endParaRPr lang="en-US" sz="23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38" y="4271963"/>
            <a:ext cx="7433526" cy="2019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pPr eaLnBrk="1" hangingPunct="1">
              <a:defRPr/>
            </a:pPr>
            <a:r>
              <a:rPr lang="en-US" sz="1800" dirty="0" smtClean="0"/>
              <a:t>Troubleshoot DHCPv4 </a:t>
            </a:r>
            <a:r>
              <a:rPr lang="en-US" sz="2800" dirty="0" smtClean="0"/>
              <a:t/>
            </a:r>
            <a:br>
              <a:rPr lang="en-US" sz="2800" dirty="0" smtClean="0"/>
            </a:br>
            <a:r>
              <a:rPr lang="en-US" sz="2800" dirty="0" smtClean="0"/>
              <a:t>Verify Router DHCPv4 Configuration</a:t>
            </a:r>
            <a:endParaRPr lang="en-US" sz="3000" dirty="0">
              <a:solidFill>
                <a:schemeClr val="accent5">
                  <a:lumMod val="75000"/>
                </a:schemeClr>
              </a:solidFill>
              <a:cs typeface="Arial" pitchFamily="34" charset="0"/>
            </a:endParaRPr>
          </a:p>
        </p:txBody>
      </p:sp>
      <p:sp>
        <p:nvSpPr>
          <p:cNvPr id="7171" name="Rectangle 6"/>
          <p:cNvSpPr>
            <a:spLocks noGrp="1" noChangeArrowheads="1"/>
          </p:cNvSpPr>
          <p:nvPr>
            <p:ph idx="1"/>
          </p:nvPr>
        </p:nvSpPr>
        <p:spPr>
          <a:xfrm>
            <a:off x="573088" y="1362075"/>
            <a:ext cx="8056562" cy="4981575"/>
          </a:xfrm>
        </p:spPr>
        <p:txBody>
          <a:bodyPr/>
          <a:lstStyle/>
          <a:p>
            <a:pPr>
              <a:buNone/>
            </a:pPr>
            <a:endParaRPr lang="en-US" sz="2300" dirty="0" smtClean="0"/>
          </a:p>
        </p:txBody>
      </p:sp>
      <p:pic>
        <p:nvPicPr>
          <p:cNvPr id="7170" name="Picture 2"/>
          <p:cNvPicPr>
            <a:picLocks noChangeAspect="1" noChangeArrowheads="1"/>
          </p:cNvPicPr>
          <p:nvPr/>
        </p:nvPicPr>
        <p:blipFill>
          <a:blip r:embed="rId3" cstate="print"/>
          <a:srcRect l="45388" t="31510" r="18302" b="38542"/>
          <a:stretch>
            <a:fillRect/>
          </a:stretch>
        </p:blipFill>
        <p:spPr bwMode="auto">
          <a:xfrm>
            <a:off x="714743" y="2144486"/>
            <a:ext cx="7887694" cy="36576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2" y="450170"/>
            <a:ext cx="8806543" cy="838200"/>
          </a:xfrm>
        </p:spPr>
        <p:txBody>
          <a:bodyPr/>
          <a:lstStyle/>
          <a:p>
            <a:r>
              <a:rPr lang="en-IE" dirty="0"/>
              <a:t>Troubleshooting Task 1: Resolve IPv4 Address </a:t>
            </a:r>
            <a:r>
              <a:rPr lang="en-IE" dirty="0" smtClean="0"/>
              <a:t>Conflicts</a:t>
            </a:r>
            <a:endParaRPr lang="en-IE" dirty="0"/>
          </a:p>
        </p:txBody>
      </p:sp>
      <p:sp>
        <p:nvSpPr>
          <p:cNvPr id="3" name="Content Placeholder 2"/>
          <p:cNvSpPr>
            <a:spLocks noGrp="1"/>
          </p:cNvSpPr>
          <p:nvPr>
            <p:ph idx="1"/>
          </p:nvPr>
        </p:nvSpPr>
        <p:spPr>
          <a:xfrm>
            <a:off x="111350" y="1219881"/>
            <a:ext cx="8934679" cy="3571875"/>
          </a:xfrm>
        </p:spPr>
        <p:txBody>
          <a:bodyPr/>
          <a:lstStyle/>
          <a:p>
            <a:r>
              <a:rPr lang="en-IE" sz="2200" dirty="0" smtClean="0"/>
              <a:t>An </a:t>
            </a:r>
            <a:r>
              <a:rPr lang="en-IE" sz="2200" dirty="0"/>
              <a:t>IPv4 address lease can expire on a client still connected to a network. If the client does not renew the lease, the DHCPv4 server can reassign that IPv4 address to another </a:t>
            </a:r>
            <a:r>
              <a:rPr lang="en-IE" sz="2200" dirty="0" err="1" smtClean="0"/>
              <a:t>client.The</a:t>
            </a:r>
            <a:r>
              <a:rPr lang="en-IE" sz="2200" dirty="0" smtClean="0"/>
              <a:t> </a:t>
            </a:r>
            <a:r>
              <a:rPr lang="en-IE" sz="2200" dirty="0"/>
              <a:t>situation then arises where two clients are using the same IPv4 address, creating a conflict.</a:t>
            </a:r>
          </a:p>
          <a:p>
            <a:r>
              <a:rPr lang="en-IE" sz="2200" dirty="0" smtClean="0"/>
              <a:t>The </a:t>
            </a:r>
            <a:r>
              <a:rPr lang="en-IE" sz="2200" b="1" dirty="0">
                <a:solidFill>
                  <a:srgbClr val="FF0000"/>
                </a:solidFill>
              </a:rPr>
              <a:t>show </a:t>
            </a:r>
            <a:r>
              <a:rPr lang="en-IE" sz="2200" b="1" dirty="0" err="1">
                <a:solidFill>
                  <a:srgbClr val="FF0000"/>
                </a:solidFill>
              </a:rPr>
              <a:t>ip</a:t>
            </a:r>
            <a:r>
              <a:rPr lang="en-IE" sz="2200" b="1" dirty="0">
                <a:solidFill>
                  <a:srgbClr val="FF0000"/>
                </a:solidFill>
              </a:rPr>
              <a:t> </a:t>
            </a:r>
            <a:r>
              <a:rPr lang="en-IE" sz="2200" b="1" dirty="0" err="1">
                <a:solidFill>
                  <a:srgbClr val="FF0000"/>
                </a:solidFill>
              </a:rPr>
              <a:t>dhcp</a:t>
            </a:r>
            <a:r>
              <a:rPr lang="en-IE" sz="2200" b="1" dirty="0">
                <a:solidFill>
                  <a:srgbClr val="FF0000"/>
                </a:solidFill>
              </a:rPr>
              <a:t> conflict </a:t>
            </a:r>
            <a:r>
              <a:rPr lang="en-IE" sz="2200" dirty="0"/>
              <a:t>command displays all address conflicts recorded by the DHCPv4 server. This output displays IP addresses that have conflicts with the DHCP server. </a:t>
            </a:r>
            <a:endParaRPr lang="en-IE" sz="2200" dirty="0" smtClean="0"/>
          </a:p>
          <a:p>
            <a:r>
              <a:rPr lang="en-IE" sz="2200" dirty="0" smtClean="0"/>
              <a:t>The </a:t>
            </a:r>
            <a:r>
              <a:rPr lang="en-IE" sz="2200" dirty="0"/>
              <a:t>server uses the ping command to detect clients. The client uses Address Resolution Protocol (ARP) to detect conflicts. </a:t>
            </a:r>
            <a:endParaRPr lang="en-IE" sz="2200" dirty="0" smtClean="0"/>
          </a:p>
          <a:p>
            <a:r>
              <a:rPr lang="en-IE" dirty="0" smtClean="0">
                <a:solidFill>
                  <a:srgbClr val="FF0000"/>
                </a:solidFill>
              </a:rPr>
              <a:t>If </a:t>
            </a:r>
            <a:r>
              <a:rPr lang="en-IE" dirty="0">
                <a:solidFill>
                  <a:srgbClr val="FF0000"/>
                </a:solidFill>
              </a:rPr>
              <a:t>an address conflict is detected, the address is removed from the pool and not assigned until an administrator resolves the conflict.</a:t>
            </a:r>
          </a:p>
          <a:p>
            <a:r>
              <a:rPr lang="en-IE" sz="2200" dirty="0" smtClean="0"/>
              <a:t>.</a:t>
            </a:r>
            <a:endParaRPr lang="en-IE" sz="2200" dirty="0"/>
          </a:p>
        </p:txBody>
      </p:sp>
    </p:spTree>
    <p:extLst>
      <p:ext uri="{BB962C8B-B14F-4D97-AF65-F5344CB8AC3E}">
        <p14:creationId xmlns:p14="http://schemas.microsoft.com/office/powerpoint/2010/main" val="2156411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53" y="504599"/>
            <a:ext cx="8145462" cy="838200"/>
          </a:xfrm>
        </p:spPr>
        <p:txBody>
          <a:bodyPr/>
          <a:lstStyle/>
          <a:p>
            <a:r>
              <a:rPr lang="en-IE" dirty="0">
                <a:solidFill>
                  <a:srgbClr val="002060"/>
                </a:solidFill>
              </a:rPr>
              <a:t>Troubleshooting Task 2: Verify Physical </a:t>
            </a:r>
            <a:r>
              <a:rPr lang="en-IE" dirty="0" smtClean="0">
                <a:solidFill>
                  <a:srgbClr val="002060"/>
                </a:solidFill>
              </a:rPr>
              <a:t>Connectivity</a:t>
            </a:r>
            <a:endParaRPr lang="en-IE" dirty="0">
              <a:solidFill>
                <a:srgbClr val="002060"/>
              </a:solidFill>
            </a:endParaRPr>
          </a:p>
        </p:txBody>
      </p:sp>
      <p:sp>
        <p:nvSpPr>
          <p:cNvPr id="3" name="Content Placeholder 2"/>
          <p:cNvSpPr>
            <a:spLocks noGrp="1"/>
          </p:cNvSpPr>
          <p:nvPr>
            <p:ph idx="1"/>
          </p:nvPr>
        </p:nvSpPr>
        <p:spPr>
          <a:xfrm>
            <a:off x="239487" y="1274310"/>
            <a:ext cx="8639856" cy="3571875"/>
          </a:xfrm>
        </p:spPr>
        <p:txBody>
          <a:bodyPr/>
          <a:lstStyle/>
          <a:p>
            <a:r>
              <a:rPr lang="en-IE" dirty="0" smtClean="0"/>
              <a:t>First</a:t>
            </a:r>
            <a:r>
              <a:rPr lang="en-IE" dirty="0"/>
              <a:t>, use the </a:t>
            </a:r>
            <a:r>
              <a:rPr lang="en-IE" dirty="0">
                <a:solidFill>
                  <a:srgbClr val="FF0000"/>
                </a:solidFill>
              </a:rPr>
              <a:t>show interface </a:t>
            </a:r>
            <a:r>
              <a:rPr lang="en-IE" dirty="0" err="1">
                <a:solidFill>
                  <a:srgbClr val="FF0000"/>
                </a:solidFill>
              </a:rPr>
              <a:t>interface</a:t>
            </a:r>
            <a:r>
              <a:rPr lang="en-IE" dirty="0">
                <a:solidFill>
                  <a:srgbClr val="FF0000"/>
                </a:solidFill>
              </a:rPr>
              <a:t> </a:t>
            </a:r>
            <a:r>
              <a:rPr lang="en-IE" dirty="0"/>
              <a:t>command to confirm that the router interface acting as the default gateway for the client is operational. </a:t>
            </a:r>
            <a:endParaRPr lang="en-IE" dirty="0" smtClean="0"/>
          </a:p>
          <a:p>
            <a:r>
              <a:rPr lang="en-IE" dirty="0" smtClean="0"/>
              <a:t>If </a:t>
            </a:r>
            <a:r>
              <a:rPr lang="en-IE" dirty="0"/>
              <a:t>the state of the interface is anything other than up, the port does not pass traffic, including DHCP client requests.</a:t>
            </a:r>
          </a:p>
        </p:txBody>
      </p:sp>
      <p:sp>
        <p:nvSpPr>
          <p:cNvPr id="4" name="Rectangle 3"/>
          <p:cNvSpPr/>
          <p:nvPr/>
        </p:nvSpPr>
        <p:spPr>
          <a:xfrm>
            <a:off x="239486" y="3360422"/>
            <a:ext cx="8904513" cy="3222421"/>
          </a:xfrm>
          <a:prstGeom prst="rect">
            <a:avLst/>
          </a:prstGeom>
        </p:spPr>
        <p:txBody>
          <a:bodyPr wrap="square">
            <a:spAutoFit/>
          </a:bodyPr>
          <a:lstStyle/>
          <a:p>
            <a:pPr algn="l"/>
            <a:r>
              <a:rPr lang="en-IE" sz="3200" b="1" dirty="0">
                <a:solidFill>
                  <a:srgbClr val="002060"/>
                </a:solidFill>
              </a:rPr>
              <a:t>Troubleshooting Task 3: Test Connectivity using a Static IP </a:t>
            </a:r>
            <a:r>
              <a:rPr lang="en-IE" sz="3200" b="1" dirty="0" smtClean="0">
                <a:solidFill>
                  <a:srgbClr val="002060"/>
                </a:solidFill>
              </a:rPr>
              <a:t>Address</a:t>
            </a:r>
          </a:p>
          <a:p>
            <a:pPr algn="l"/>
            <a:endParaRPr lang="en-IE" sz="1800" b="1" dirty="0">
              <a:solidFill>
                <a:srgbClr val="002060"/>
              </a:solidFill>
            </a:endParaRPr>
          </a:p>
          <a:p>
            <a:pPr marL="271463" indent="-271463" algn="l">
              <a:buFont typeface="Wingdings" panose="05000000000000000000" pitchFamily="2" charset="2"/>
              <a:buChar char="§"/>
            </a:pPr>
            <a:r>
              <a:rPr lang="en-IE" dirty="0" smtClean="0"/>
              <a:t>When </a:t>
            </a:r>
            <a:r>
              <a:rPr lang="en-IE" dirty="0"/>
              <a:t>troubleshooting any DHCPv4 issue, verify network connectivity by configuring </a:t>
            </a:r>
            <a:r>
              <a:rPr lang="en-IE" dirty="0" smtClean="0"/>
              <a:t>a static </a:t>
            </a:r>
            <a:r>
              <a:rPr lang="en-IE" dirty="0"/>
              <a:t>IPv4 address information on a client workstation. If the workstation is unable to reach network resources with a statically configured IPv4 address, the root cause of the problem is not DHCPv4. At this point, network connectivity troubleshooting is required.</a:t>
            </a:r>
          </a:p>
        </p:txBody>
      </p:sp>
    </p:spTree>
    <p:extLst>
      <p:ext uri="{BB962C8B-B14F-4D97-AF65-F5344CB8AC3E}">
        <p14:creationId xmlns:p14="http://schemas.microsoft.com/office/powerpoint/2010/main" val="1168484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pPr eaLnBrk="1" hangingPunct="1">
              <a:defRPr/>
            </a:pPr>
            <a:r>
              <a:rPr lang="en-US" sz="1800" dirty="0" smtClean="0"/>
              <a:t>Introduction</a:t>
            </a:r>
            <a:r>
              <a:rPr lang="en-US" sz="2800" dirty="0" smtClean="0"/>
              <a:t/>
            </a:r>
            <a:br>
              <a:rPr lang="en-US" sz="2800" dirty="0" smtClean="0"/>
            </a:br>
            <a:r>
              <a:rPr lang="en-US" dirty="0" smtClean="0"/>
              <a:t>Introduction</a:t>
            </a:r>
            <a:endParaRPr lang="en-US" dirty="0">
              <a:solidFill>
                <a:schemeClr val="accent5">
                  <a:lumMod val="75000"/>
                </a:schemeClr>
              </a:solidFill>
              <a:cs typeface="Arial" pitchFamily="34" charset="0"/>
            </a:endParaRPr>
          </a:p>
        </p:txBody>
      </p:sp>
      <p:sp>
        <p:nvSpPr>
          <p:cNvPr id="7171" name="Rectangle 6"/>
          <p:cNvSpPr>
            <a:spLocks noGrp="1" noChangeArrowheads="1"/>
          </p:cNvSpPr>
          <p:nvPr>
            <p:ph idx="1"/>
          </p:nvPr>
        </p:nvSpPr>
        <p:spPr>
          <a:xfrm>
            <a:off x="554038" y="1295400"/>
            <a:ext cx="8361362" cy="5153025"/>
          </a:xfrm>
        </p:spPr>
        <p:txBody>
          <a:bodyPr/>
          <a:lstStyle/>
          <a:p>
            <a:r>
              <a:rPr lang="en-US" dirty="0" smtClean="0"/>
              <a:t>Dynamic Host Configuration Protocol (DHCP) is a network protocol that provides </a:t>
            </a:r>
            <a:r>
              <a:rPr lang="en-US" dirty="0" smtClean="0">
                <a:solidFill>
                  <a:srgbClr val="FF0000"/>
                </a:solidFill>
              </a:rPr>
              <a:t>automatic</a:t>
            </a:r>
            <a:r>
              <a:rPr lang="en-US" dirty="0" smtClean="0"/>
              <a:t> IP addressing and </a:t>
            </a:r>
            <a:r>
              <a:rPr lang="en-US" dirty="0" smtClean="0">
                <a:solidFill>
                  <a:srgbClr val="FF0000"/>
                </a:solidFill>
              </a:rPr>
              <a:t>other information </a:t>
            </a:r>
            <a:r>
              <a:rPr lang="en-US" dirty="0" smtClean="0"/>
              <a:t>to clients :</a:t>
            </a:r>
          </a:p>
          <a:p>
            <a:pPr marL="876300" lvl="2" indent="-342900" defTabSz="263525">
              <a:buFont typeface="Arial" panose="020B0604020202020204" pitchFamily="34" charset="0"/>
              <a:buChar char="•"/>
              <a:tabLst>
                <a:tab pos="892175" algn="l"/>
              </a:tabLst>
            </a:pPr>
            <a:r>
              <a:rPr lang="en-US" dirty="0" smtClean="0"/>
              <a:t>IP address</a:t>
            </a:r>
          </a:p>
          <a:p>
            <a:pPr marL="876300" lvl="1" indent="-342900" defTabSz="263525">
              <a:buFont typeface="Arial" panose="020B0604020202020204" pitchFamily="34" charset="0"/>
              <a:buChar char="•"/>
              <a:tabLst>
                <a:tab pos="892175" algn="l"/>
              </a:tabLst>
            </a:pPr>
            <a:r>
              <a:rPr lang="en-US" dirty="0" smtClean="0"/>
              <a:t>	Subnet mask (IPv4) or prefix length (IPv6)</a:t>
            </a:r>
          </a:p>
          <a:p>
            <a:pPr marL="876300" lvl="1" indent="-342900" defTabSz="263525">
              <a:buFont typeface="Arial" panose="020B0604020202020204" pitchFamily="34" charset="0"/>
              <a:buChar char="•"/>
              <a:tabLst>
                <a:tab pos="892175" algn="l"/>
              </a:tabLst>
            </a:pPr>
            <a:r>
              <a:rPr lang="en-US" dirty="0" smtClean="0"/>
              <a:t>	Default gateway address</a:t>
            </a:r>
          </a:p>
          <a:p>
            <a:pPr marL="876300" lvl="1" indent="-342900" defTabSz="263525">
              <a:buFont typeface="Arial" panose="020B0604020202020204" pitchFamily="34" charset="0"/>
              <a:buChar char="•"/>
              <a:tabLst>
                <a:tab pos="892175" algn="l"/>
              </a:tabLst>
            </a:pPr>
            <a:r>
              <a:rPr lang="en-US" dirty="0" smtClean="0"/>
              <a:t>	DNS server address</a:t>
            </a:r>
          </a:p>
          <a:p>
            <a:r>
              <a:rPr lang="en-US" dirty="0" smtClean="0"/>
              <a:t>Available for both IPv4and IPv6</a:t>
            </a:r>
          </a:p>
          <a:p>
            <a:r>
              <a:rPr lang="en-US" dirty="0" smtClean="0"/>
              <a:t>This chapter explores the functionality, configuration, and troubleshooting of both DHCPv4 and DHCPv6</a:t>
            </a:r>
          </a:p>
          <a:p>
            <a:endParaRPr lang="en-US" dirty="0" smtClean="0"/>
          </a:p>
          <a:p>
            <a:pPr marL="381000" indent="-381000" eaLnBrk="1" hangingPunct="1">
              <a:lnSpc>
                <a:spcPct val="100000"/>
              </a:lnSpc>
              <a:defRPr/>
            </a:pPr>
            <a:endParaRPr lang="en-US" dirty="0" smtClean="0"/>
          </a:p>
          <a:p>
            <a:pPr marL="719137" lvl="1" indent="-381000" eaLnBrk="1" hangingPunct="1">
              <a:lnSpc>
                <a:spcPct val="100000"/>
              </a:lnSpc>
              <a:defRPr/>
            </a:pPr>
            <a:r>
              <a:rPr lang="en-US" altLang="ja-JP" sz="1600" dirty="0" smtClean="0">
                <a:ea typeface="ＭＳ Ｐゴシック" pitchFamily="34" charset="-128"/>
              </a:rPr>
              <a:t>	</a:t>
            </a: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10" y="493713"/>
            <a:ext cx="8145462" cy="838200"/>
          </a:xfrm>
        </p:spPr>
        <p:txBody>
          <a:bodyPr/>
          <a:lstStyle/>
          <a:p>
            <a:r>
              <a:rPr lang="en-IE" dirty="0"/>
              <a:t>Troubleshooting Task 4: Verify Switch Port </a:t>
            </a:r>
            <a:r>
              <a:rPr lang="en-IE" dirty="0" smtClean="0"/>
              <a:t>Configuration</a:t>
            </a:r>
            <a:endParaRPr lang="en-IE" dirty="0"/>
          </a:p>
        </p:txBody>
      </p:sp>
      <p:sp>
        <p:nvSpPr>
          <p:cNvPr id="3" name="Content Placeholder 2"/>
          <p:cNvSpPr>
            <a:spLocks noGrp="1"/>
          </p:cNvSpPr>
          <p:nvPr>
            <p:ph idx="1"/>
          </p:nvPr>
        </p:nvSpPr>
        <p:spPr>
          <a:xfrm>
            <a:off x="209323" y="1415823"/>
            <a:ext cx="8488363" cy="3571875"/>
          </a:xfrm>
        </p:spPr>
        <p:txBody>
          <a:bodyPr/>
          <a:lstStyle/>
          <a:p>
            <a:r>
              <a:rPr lang="en-IE" dirty="0" smtClean="0"/>
              <a:t>If </a:t>
            </a:r>
            <a:r>
              <a:rPr lang="en-IE" dirty="0"/>
              <a:t>the DHCPv4 client is unable to obtain an IPv4 address from the DHCPv4 server on </a:t>
            </a:r>
            <a:r>
              <a:rPr lang="en-IE" dirty="0" err="1"/>
              <a:t>startup</a:t>
            </a:r>
            <a:r>
              <a:rPr lang="en-IE" dirty="0"/>
              <a:t>, attempt to obtain an IPv4 address from the DHCPv4 server by manually forcing the client to send a DHCPv4 request</a:t>
            </a:r>
            <a:r>
              <a:rPr lang="en-IE" dirty="0" smtClean="0"/>
              <a:t>. (</a:t>
            </a:r>
            <a:r>
              <a:rPr lang="en-IE" dirty="0" err="1" smtClean="0">
                <a:solidFill>
                  <a:srgbClr val="FF0000"/>
                </a:solidFill>
              </a:rPr>
              <a:t>ipconfig</a:t>
            </a:r>
            <a:r>
              <a:rPr lang="en-IE" dirty="0" smtClean="0">
                <a:solidFill>
                  <a:srgbClr val="FF0000"/>
                </a:solidFill>
              </a:rPr>
              <a:t> /renew</a:t>
            </a:r>
            <a:r>
              <a:rPr lang="en-IE" dirty="0" smtClean="0"/>
              <a:t>)</a:t>
            </a:r>
            <a:endParaRPr lang="en-IE" dirty="0"/>
          </a:p>
          <a:p>
            <a:r>
              <a:rPr lang="en-IE" dirty="0" smtClean="0"/>
              <a:t>If </a:t>
            </a:r>
            <a:r>
              <a:rPr lang="en-IE" dirty="0"/>
              <a:t>there is a switch between the client and the DHCPv4 server, and the client is unable to obtain the DHCP configuration, switch port configuration issues may be the cause. These causes may include issues from </a:t>
            </a:r>
            <a:r>
              <a:rPr lang="en-IE" dirty="0" smtClean="0"/>
              <a:t>trunking, STP. </a:t>
            </a:r>
            <a:r>
              <a:rPr lang="en-IE" dirty="0" err="1">
                <a:solidFill>
                  <a:srgbClr val="FF0000"/>
                </a:solidFill>
              </a:rPr>
              <a:t>PortFast</a:t>
            </a:r>
            <a:r>
              <a:rPr lang="en-IE" dirty="0">
                <a:solidFill>
                  <a:srgbClr val="FF0000"/>
                </a:solidFill>
              </a:rPr>
              <a:t> </a:t>
            </a:r>
            <a:r>
              <a:rPr lang="en-IE" dirty="0"/>
              <a:t>configuration and edge port configurations resolve the most common DHCPv4 client issues that occur with an initial installation of a Cisco switch.</a:t>
            </a:r>
          </a:p>
        </p:txBody>
      </p:sp>
    </p:spTree>
    <p:extLst>
      <p:ext uri="{BB962C8B-B14F-4D97-AF65-F5344CB8AC3E}">
        <p14:creationId xmlns:p14="http://schemas.microsoft.com/office/powerpoint/2010/main" val="4060713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10" y="526370"/>
            <a:ext cx="8145462" cy="838200"/>
          </a:xfrm>
        </p:spPr>
        <p:txBody>
          <a:bodyPr/>
          <a:lstStyle/>
          <a:p>
            <a:r>
              <a:rPr lang="en-IE" dirty="0"/>
              <a:t>Troubleshooting Task 5: Test DHCPv4 Operation on the Same Subnet or </a:t>
            </a:r>
            <a:r>
              <a:rPr lang="en-IE" dirty="0" smtClean="0"/>
              <a:t>VLAN</a:t>
            </a:r>
            <a:endParaRPr lang="en-IE" dirty="0"/>
          </a:p>
        </p:txBody>
      </p:sp>
      <p:sp>
        <p:nvSpPr>
          <p:cNvPr id="3" name="Content Placeholder 2"/>
          <p:cNvSpPr>
            <a:spLocks noGrp="1"/>
          </p:cNvSpPr>
          <p:nvPr>
            <p:ph idx="1"/>
          </p:nvPr>
        </p:nvSpPr>
        <p:spPr>
          <a:xfrm>
            <a:off x="416152" y="1557339"/>
            <a:ext cx="7940675" cy="3571875"/>
          </a:xfrm>
        </p:spPr>
        <p:txBody>
          <a:bodyPr/>
          <a:lstStyle/>
          <a:p>
            <a:r>
              <a:rPr lang="en-IE" dirty="0" smtClean="0"/>
              <a:t>It </a:t>
            </a:r>
            <a:r>
              <a:rPr lang="en-IE" dirty="0"/>
              <a:t>is important to distinguish whether DHCPv4 is functioning correctly when the client is on the same subnet or VLAN as the DHCPv4 server. If DHCPv4 is working correctly when the client is on the same subnet or VLAN, the problem may be the DHCP </a:t>
            </a:r>
            <a:r>
              <a:rPr lang="en-IE" dirty="0">
                <a:solidFill>
                  <a:srgbClr val="FF0000"/>
                </a:solidFill>
              </a:rPr>
              <a:t>relay agent</a:t>
            </a:r>
            <a:r>
              <a:rPr lang="en-IE" dirty="0"/>
              <a:t>. </a:t>
            </a:r>
            <a:endParaRPr lang="en-IE" dirty="0" smtClean="0"/>
          </a:p>
          <a:p>
            <a:r>
              <a:rPr lang="en-IE" dirty="0" smtClean="0"/>
              <a:t>If </a:t>
            </a:r>
            <a:r>
              <a:rPr lang="en-IE" dirty="0"/>
              <a:t>the problem persists even with testing DHCPv4 on the same subnet or VLAN as the DHCPv4 server, the problem may actually be with the DHCPv4 server.</a:t>
            </a:r>
          </a:p>
        </p:txBody>
      </p:sp>
    </p:spTree>
    <p:extLst>
      <p:ext uri="{BB962C8B-B14F-4D97-AF65-F5344CB8AC3E}">
        <p14:creationId xmlns:p14="http://schemas.microsoft.com/office/powerpoint/2010/main" val="3739328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pPr eaLnBrk="1" hangingPunct="1">
              <a:defRPr/>
            </a:pPr>
            <a:r>
              <a:rPr lang="en-US" sz="1800" dirty="0" smtClean="0"/>
              <a:t>Troubleshoot DHCPv4 </a:t>
            </a:r>
            <a:r>
              <a:rPr lang="en-US" sz="2800" dirty="0" smtClean="0"/>
              <a:t/>
            </a:r>
            <a:br>
              <a:rPr lang="en-US" sz="2800" dirty="0" smtClean="0"/>
            </a:br>
            <a:r>
              <a:rPr lang="en-US" sz="2800" dirty="0" smtClean="0"/>
              <a:t>Debugging DHCPv4</a:t>
            </a:r>
            <a:endParaRPr lang="en-US" sz="3000" dirty="0">
              <a:solidFill>
                <a:schemeClr val="accent5">
                  <a:lumMod val="75000"/>
                </a:schemeClr>
              </a:solidFill>
              <a:cs typeface="Arial" pitchFamily="34" charset="0"/>
            </a:endParaRPr>
          </a:p>
        </p:txBody>
      </p:sp>
      <p:sp>
        <p:nvSpPr>
          <p:cNvPr id="7171" name="Rectangle 6"/>
          <p:cNvSpPr>
            <a:spLocks noGrp="1" noChangeArrowheads="1"/>
          </p:cNvSpPr>
          <p:nvPr>
            <p:ph idx="1"/>
          </p:nvPr>
        </p:nvSpPr>
        <p:spPr>
          <a:xfrm>
            <a:off x="192088" y="1340303"/>
            <a:ext cx="3737655" cy="5104040"/>
          </a:xfrm>
        </p:spPr>
        <p:txBody>
          <a:bodyPr/>
          <a:lstStyle/>
          <a:p>
            <a:r>
              <a:rPr lang="en-IE" sz="2300" dirty="0"/>
              <a:t>On routers configured as DHCPv4 servers, the DHCPv4 process fails if the router is not receiving requests from the client. </a:t>
            </a:r>
            <a:endParaRPr lang="en-IE" sz="2300" dirty="0" smtClean="0"/>
          </a:p>
          <a:p>
            <a:r>
              <a:rPr lang="en-IE" sz="2300" dirty="0" smtClean="0"/>
              <a:t>As </a:t>
            </a:r>
            <a:r>
              <a:rPr lang="en-IE" sz="2300" dirty="0"/>
              <a:t>a troubleshooting task, verify that the router is receiving the DHCPv4 request from the client. </a:t>
            </a:r>
            <a:endParaRPr lang="en-IE" sz="2300" dirty="0" smtClean="0"/>
          </a:p>
          <a:p>
            <a:r>
              <a:rPr lang="en-IE" sz="2300" dirty="0" smtClean="0"/>
              <a:t>This </a:t>
            </a:r>
            <a:r>
              <a:rPr lang="en-IE" sz="2300" dirty="0"/>
              <a:t>troubleshooting step involves configuring an ACL for debugging output.</a:t>
            </a:r>
            <a:endParaRPr lang="en-US" sz="2300" dirty="0" smtClean="0"/>
          </a:p>
        </p:txBody>
      </p:sp>
      <p:pic>
        <p:nvPicPr>
          <p:cNvPr id="8194" name="Picture 2"/>
          <p:cNvPicPr>
            <a:picLocks noChangeAspect="1" noChangeArrowheads="1"/>
          </p:cNvPicPr>
          <p:nvPr/>
        </p:nvPicPr>
        <p:blipFill>
          <a:blip r:embed="rId3" cstate="print"/>
          <a:srcRect l="45242" t="31771" r="18594" b="17708"/>
          <a:stretch>
            <a:fillRect/>
          </a:stretch>
        </p:blipFill>
        <p:spPr bwMode="auto">
          <a:xfrm>
            <a:off x="4049484" y="1434897"/>
            <a:ext cx="4977493" cy="3909448"/>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err="1" smtClean="0">
                <a:ea typeface="ＭＳ Ｐゴシック" pitchFamily="34" charset="-128"/>
              </a:rPr>
              <a:t>IPv4</a:t>
            </a:r>
            <a:r>
              <a:rPr lang="en-US" dirty="0" smtClean="0">
                <a:ea typeface="ＭＳ Ｐゴシック" pitchFamily="34" charset="-128"/>
              </a:rPr>
              <a:t> Private Address Space</a:t>
            </a:r>
          </a:p>
        </p:txBody>
      </p:sp>
      <p:sp>
        <p:nvSpPr>
          <p:cNvPr id="2" name="Content Placeholder 1"/>
          <p:cNvSpPr>
            <a:spLocks noGrp="1"/>
          </p:cNvSpPr>
          <p:nvPr>
            <p:ph idx="1"/>
          </p:nvPr>
        </p:nvSpPr>
        <p:spPr>
          <a:xfrm>
            <a:off x="423409" y="1535567"/>
            <a:ext cx="8227105" cy="4487862"/>
          </a:xfrm>
        </p:spPr>
        <p:txBody>
          <a:bodyPr/>
          <a:lstStyle/>
          <a:p>
            <a:r>
              <a:rPr lang="en-US" dirty="0" smtClean="0"/>
              <a:t>The </a:t>
            </a:r>
            <a:r>
              <a:rPr lang="en-US" dirty="0" err="1" smtClean="0"/>
              <a:t>IPv4</a:t>
            </a:r>
            <a:r>
              <a:rPr lang="en-US" dirty="0" smtClean="0"/>
              <a:t> address space is not big enough to uniquely address all the devices that need to be connected to the Internet</a:t>
            </a:r>
          </a:p>
          <a:p>
            <a:r>
              <a:rPr lang="en-US" dirty="0" smtClean="0"/>
              <a:t>Network </a:t>
            </a:r>
            <a:r>
              <a:rPr lang="en-US" dirty="0" smtClean="0">
                <a:solidFill>
                  <a:srgbClr val="FF0000"/>
                </a:solidFill>
              </a:rPr>
              <a:t>private</a:t>
            </a:r>
            <a:r>
              <a:rPr lang="en-US" dirty="0" smtClean="0"/>
              <a:t> addresses are described in RFC 1918 and are to designed to be used within an organization or site only. Private addresses are </a:t>
            </a:r>
            <a:r>
              <a:rPr lang="en-US" dirty="0" smtClean="0">
                <a:solidFill>
                  <a:srgbClr val="FF0000"/>
                </a:solidFill>
              </a:rPr>
              <a:t>not routed </a:t>
            </a:r>
            <a:r>
              <a:rPr lang="en-US" dirty="0" smtClean="0"/>
              <a:t>by Internet routers while public addresses are</a:t>
            </a:r>
          </a:p>
          <a:p>
            <a:r>
              <a:rPr lang="en-US" dirty="0" smtClean="0"/>
              <a:t>Private addresses can alleviate </a:t>
            </a:r>
            <a:r>
              <a:rPr lang="en-US" dirty="0" err="1" smtClean="0"/>
              <a:t>IPv4</a:t>
            </a:r>
            <a:r>
              <a:rPr lang="en-US" dirty="0" smtClean="0"/>
              <a:t> scarcity but since they aren’t routed by Internet devices, they need to be </a:t>
            </a:r>
            <a:r>
              <a:rPr lang="en-US" dirty="0" smtClean="0">
                <a:solidFill>
                  <a:srgbClr val="FF0000"/>
                </a:solidFill>
              </a:rPr>
              <a:t>translated</a:t>
            </a:r>
            <a:r>
              <a:rPr lang="en-US" dirty="0" smtClean="0"/>
              <a:t> first.</a:t>
            </a:r>
          </a:p>
          <a:p>
            <a:r>
              <a:rPr lang="en-US" dirty="0"/>
              <a:t>NAT is process used to perform such </a:t>
            </a:r>
            <a:r>
              <a:rPr lang="en-US" dirty="0" smtClean="0"/>
              <a:t>translation</a:t>
            </a:r>
            <a:endParaRPr lang="en-US" dirty="0"/>
          </a:p>
        </p:txBody>
      </p:sp>
    </p:spTree>
    <p:extLst>
      <p:ext uri="{BB962C8B-B14F-4D97-AF65-F5344CB8AC3E}">
        <p14:creationId xmlns:p14="http://schemas.microsoft.com/office/powerpoint/2010/main" val="3401178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err="1" smtClean="0">
                <a:ea typeface="ＭＳ Ｐゴシック" pitchFamily="34" charset="-128"/>
              </a:rPr>
              <a:t>IPv4</a:t>
            </a:r>
            <a:r>
              <a:rPr lang="en-US" dirty="0" smtClean="0">
                <a:ea typeface="ＭＳ Ｐゴシック" pitchFamily="34" charset="-128"/>
              </a:rPr>
              <a:t> Private Address Space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050" y="5043715"/>
            <a:ext cx="679989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19" y="1829960"/>
            <a:ext cx="8827535" cy="308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115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smtClean="0">
                <a:ea typeface="ＭＳ Ｐゴシック" pitchFamily="34" charset="-128"/>
              </a:rPr>
              <a:t>What is NAT?</a:t>
            </a:r>
          </a:p>
        </p:txBody>
      </p:sp>
      <p:sp>
        <p:nvSpPr>
          <p:cNvPr id="2" name="Content Placeholder 1"/>
          <p:cNvSpPr>
            <a:spLocks noGrp="1"/>
          </p:cNvSpPr>
          <p:nvPr>
            <p:ph idx="1"/>
          </p:nvPr>
        </p:nvSpPr>
        <p:spPr>
          <a:xfrm>
            <a:off x="423409" y="1390427"/>
            <a:ext cx="8227105" cy="4487862"/>
          </a:xfrm>
        </p:spPr>
        <p:txBody>
          <a:bodyPr/>
          <a:lstStyle/>
          <a:p>
            <a:r>
              <a:rPr lang="en-US" dirty="0" smtClean="0"/>
              <a:t>NAT is a process used to translate network addresses</a:t>
            </a:r>
          </a:p>
          <a:p>
            <a:r>
              <a:rPr lang="en-US" dirty="0" err="1" smtClean="0"/>
              <a:t>NAT’s</a:t>
            </a:r>
            <a:r>
              <a:rPr lang="en-US" dirty="0" smtClean="0"/>
              <a:t> primary use is to conserve public </a:t>
            </a:r>
            <a:r>
              <a:rPr lang="en-US" dirty="0" err="1" smtClean="0"/>
              <a:t>IPv4</a:t>
            </a:r>
            <a:r>
              <a:rPr lang="en-US" dirty="0" smtClean="0"/>
              <a:t> addresses</a:t>
            </a:r>
          </a:p>
          <a:p>
            <a:r>
              <a:rPr lang="en-US" dirty="0" smtClean="0"/>
              <a:t>Usually implemented at border network devices such as firewalls or routers</a:t>
            </a:r>
          </a:p>
          <a:p>
            <a:r>
              <a:rPr lang="en-US" dirty="0" smtClean="0"/>
              <a:t>This allows the networks to use private addresses internally, only translating to public addresses when needed</a:t>
            </a:r>
          </a:p>
          <a:p>
            <a:r>
              <a:rPr lang="en-US" dirty="0" smtClean="0"/>
              <a:t>Devices within the organization can be assigned private addresses and operate with locally unique addresses.</a:t>
            </a:r>
          </a:p>
          <a:p>
            <a:r>
              <a:rPr lang="en-US" dirty="0" smtClean="0"/>
              <a:t>When traffic must be sent/received to/from other organizations or the Internet, the border router translates the addresses to a public and globally unique address</a:t>
            </a:r>
            <a:endParaRPr lang="en-US" dirty="0"/>
          </a:p>
        </p:txBody>
      </p:sp>
    </p:spTree>
    <p:extLst>
      <p:ext uri="{BB962C8B-B14F-4D97-AF65-F5344CB8AC3E}">
        <p14:creationId xmlns:p14="http://schemas.microsoft.com/office/powerpoint/2010/main" val="1609300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smtClean="0">
                <a:ea typeface="ＭＳ Ｐゴシック" pitchFamily="34" charset="-128"/>
              </a:rPr>
              <a:t>What is NAT?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8" y="1299937"/>
            <a:ext cx="75438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584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735" y="3124416"/>
            <a:ext cx="5095267" cy="337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smtClean="0">
                <a:ea typeface="ＭＳ Ｐゴシック" pitchFamily="34" charset="-128"/>
              </a:rPr>
              <a:t>NAT Terminology</a:t>
            </a:r>
          </a:p>
        </p:txBody>
      </p:sp>
      <p:sp>
        <p:nvSpPr>
          <p:cNvPr id="2" name="Content Placeholder 1"/>
          <p:cNvSpPr>
            <a:spLocks noGrp="1"/>
          </p:cNvSpPr>
          <p:nvPr>
            <p:ph idx="1"/>
          </p:nvPr>
        </p:nvSpPr>
        <p:spPr>
          <a:xfrm>
            <a:off x="175760" y="1399952"/>
            <a:ext cx="8544966" cy="4487862"/>
          </a:xfrm>
        </p:spPr>
        <p:txBody>
          <a:bodyPr/>
          <a:lstStyle/>
          <a:p>
            <a:r>
              <a:rPr lang="en-US" dirty="0" smtClean="0"/>
              <a:t>In NAT terminology, </a:t>
            </a:r>
            <a:r>
              <a:rPr lang="en-US" dirty="0" smtClean="0">
                <a:solidFill>
                  <a:srgbClr val="FF0000"/>
                </a:solidFill>
              </a:rPr>
              <a:t>inside network </a:t>
            </a:r>
            <a:r>
              <a:rPr lang="en-US" dirty="0" smtClean="0"/>
              <a:t>is the set of devices using private addresses. </a:t>
            </a:r>
            <a:r>
              <a:rPr lang="en-US" dirty="0" smtClean="0">
                <a:solidFill>
                  <a:srgbClr val="FF0000"/>
                </a:solidFill>
              </a:rPr>
              <a:t>Outside networks </a:t>
            </a:r>
            <a:r>
              <a:rPr lang="en-US" dirty="0" smtClean="0"/>
              <a:t>are all other networks</a:t>
            </a:r>
          </a:p>
          <a:p>
            <a:r>
              <a:rPr lang="en-US" dirty="0" smtClean="0"/>
              <a:t>NAT includes 4 types of addresses:</a:t>
            </a:r>
          </a:p>
          <a:p>
            <a:pPr marL="542925" lvl="1" indent="-361950">
              <a:buFont typeface="+mj-lt"/>
              <a:buAutoNum type="arabicPeriod"/>
            </a:pPr>
            <a:r>
              <a:rPr lang="en-US" sz="2400" dirty="0">
                <a:solidFill>
                  <a:srgbClr val="FF0000"/>
                </a:solidFill>
              </a:rPr>
              <a:t>Inside local address</a:t>
            </a:r>
          </a:p>
          <a:p>
            <a:pPr marL="542925" lvl="1" indent="-361950">
              <a:buFont typeface="+mj-lt"/>
              <a:buAutoNum type="arabicPeriod"/>
            </a:pPr>
            <a:r>
              <a:rPr lang="en-US" sz="2400" dirty="0">
                <a:solidFill>
                  <a:srgbClr val="FF0000"/>
                </a:solidFill>
              </a:rPr>
              <a:t>Inside global address</a:t>
            </a:r>
          </a:p>
          <a:p>
            <a:pPr marL="542925" lvl="1" indent="-361950">
              <a:buFont typeface="+mj-lt"/>
              <a:buAutoNum type="arabicPeriod"/>
            </a:pPr>
            <a:r>
              <a:rPr lang="en-US" sz="2400" dirty="0">
                <a:solidFill>
                  <a:srgbClr val="FF0000"/>
                </a:solidFill>
              </a:rPr>
              <a:t>Outside local address</a:t>
            </a:r>
          </a:p>
          <a:p>
            <a:pPr marL="542925" lvl="1" indent="-361950">
              <a:buFont typeface="+mj-lt"/>
              <a:buAutoNum type="arabicPeriod"/>
            </a:pPr>
            <a:r>
              <a:rPr lang="en-US" sz="2400" dirty="0">
                <a:solidFill>
                  <a:srgbClr val="FF0000"/>
                </a:solidFill>
              </a:rPr>
              <a:t>Outside global address</a:t>
            </a:r>
          </a:p>
          <a:p>
            <a:endParaRPr lang="en-US" dirty="0"/>
          </a:p>
        </p:txBody>
      </p:sp>
    </p:spTree>
    <p:extLst>
      <p:ext uri="{BB962C8B-B14F-4D97-AF65-F5344CB8AC3E}">
        <p14:creationId xmlns:p14="http://schemas.microsoft.com/office/powerpoint/2010/main" val="4262619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smtClean="0">
                <a:ea typeface="ＭＳ Ｐゴシック" pitchFamily="34" charset="-128"/>
              </a:rPr>
              <a:t>NAT Terminology</a:t>
            </a:r>
          </a:p>
        </p:txBody>
      </p:sp>
      <p:sp>
        <p:nvSpPr>
          <p:cNvPr id="2" name="Content Placeholder 1"/>
          <p:cNvSpPr>
            <a:spLocks noGrp="1"/>
          </p:cNvSpPr>
          <p:nvPr>
            <p:ph idx="1"/>
          </p:nvPr>
        </p:nvSpPr>
        <p:spPr>
          <a:xfrm>
            <a:off x="200025" y="1345519"/>
            <a:ext cx="8839199" cy="5064805"/>
          </a:xfrm>
        </p:spPr>
        <p:txBody>
          <a:bodyPr/>
          <a:lstStyle/>
          <a:p>
            <a:pPr>
              <a:buFont typeface="Arial" pitchFamily="34" charset="0"/>
              <a:buChar char="•"/>
            </a:pPr>
            <a:r>
              <a:rPr lang="en-IE" sz="1800" dirty="0" smtClean="0">
                <a:solidFill>
                  <a:srgbClr val="FF0000"/>
                </a:solidFill>
              </a:rPr>
              <a:t>Inside </a:t>
            </a:r>
            <a:r>
              <a:rPr lang="en-IE" sz="1800" dirty="0">
                <a:solidFill>
                  <a:srgbClr val="FF0000"/>
                </a:solidFill>
              </a:rPr>
              <a:t>local address </a:t>
            </a:r>
            <a:r>
              <a:rPr lang="en-IE" sz="1800" dirty="0"/>
              <a:t>- The address of the source as seen from inside the </a:t>
            </a:r>
            <a:r>
              <a:rPr lang="en-IE" sz="1800" dirty="0" smtClean="0"/>
              <a:t>network i.e</a:t>
            </a:r>
            <a:r>
              <a:rPr lang="en-IE" sz="1800" dirty="0"/>
              <a:t>. </a:t>
            </a:r>
            <a:r>
              <a:rPr lang="en-IE" sz="1800" dirty="0">
                <a:solidFill>
                  <a:srgbClr val="FF0000"/>
                </a:solidFill>
              </a:rPr>
              <a:t>192.168.10.10</a:t>
            </a:r>
            <a:r>
              <a:rPr lang="en-IE" sz="1800" dirty="0"/>
              <a:t> is assigned to PC1. This is the inside local address of PC1.</a:t>
            </a:r>
          </a:p>
          <a:p>
            <a:pPr>
              <a:buFont typeface="Arial" pitchFamily="34" charset="0"/>
              <a:buChar char="•"/>
            </a:pPr>
            <a:r>
              <a:rPr lang="en-IE" sz="1800" dirty="0" smtClean="0">
                <a:solidFill>
                  <a:srgbClr val="FF0000"/>
                </a:solidFill>
              </a:rPr>
              <a:t>Inside </a:t>
            </a:r>
            <a:r>
              <a:rPr lang="en-IE" sz="1800" dirty="0">
                <a:solidFill>
                  <a:srgbClr val="FF0000"/>
                </a:solidFill>
              </a:rPr>
              <a:t>global address </a:t>
            </a:r>
            <a:r>
              <a:rPr lang="en-IE" sz="1800" dirty="0"/>
              <a:t>- The address of source as seen from the outside network. In the figure, when traffic from PC1 is sent to the web server at 209.165.201.1, R2 translates the inside local address to an inside global address. In this case, R2 changes the IPv4 source address from 192.168.10.10 to </a:t>
            </a:r>
            <a:r>
              <a:rPr lang="en-IE" sz="1800" dirty="0">
                <a:solidFill>
                  <a:srgbClr val="FF0000"/>
                </a:solidFill>
              </a:rPr>
              <a:t>209.165.200.226</a:t>
            </a:r>
            <a:r>
              <a:rPr lang="en-IE" sz="1800" dirty="0"/>
              <a:t>. In NAT terminology, the inside local address of 192.168.10.10 is translated to the inside global address of 209.165.200.226.</a:t>
            </a:r>
          </a:p>
          <a:p>
            <a:pPr>
              <a:buFont typeface="Arial" pitchFamily="34" charset="0"/>
              <a:buChar char="•"/>
            </a:pPr>
            <a:r>
              <a:rPr lang="en-IE" sz="1800" dirty="0" smtClean="0">
                <a:solidFill>
                  <a:srgbClr val="FF0000"/>
                </a:solidFill>
              </a:rPr>
              <a:t>Outside </a:t>
            </a:r>
            <a:r>
              <a:rPr lang="en-IE" sz="1800" dirty="0">
                <a:solidFill>
                  <a:srgbClr val="FF0000"/>
                </a:solidFill>
              </a:rPr>
              <a:t>global address </a:t>
            </a:r>
            <a:r>
              <a:rPr lang="en-IE" sz="1800" dirty="0"/>
              <a:t>- The address of the destination as seen from the outside network. It is a globally routable IPv4 address assigned to a host on the Internet. For example, the web server is reachable at IPv4 address </a:t>
            </a:r>
            <a:r>
              <a:rPr lang="en-IE" sz="1800" dirty="0">
                <a:solidFill>
                  <a:srgbClr val="FF0000"/>
                </a:solidFill>
              </a:rPr>
              <a:t>209.165.201.1</a:t>
            </a:r>
            <a:r>
              <a:rPr lang="en-IE" sz="1800" dirty="0"/>
              <a:t>. Most often the outside local and outside global addresses are the same.</a:t>
            </a:r>
          </a:p>
          <a:p>
            <a:pPr>
              <a:buFont typeface="Arial" pitchFamily="34" charset="0"/>
              <a:buChar char="•"/>
            </a:pPr>
            <a:r>
              <a:rPr lang="en-IE" sz="1800" i="1" dirty="0" smtClean="0">
                <a:solidFill>
                  <a:srgbClr val="FF0000"/>
                </a:solidFill>
              </a:rPr>
              <a:t>Outside </a:t>
            </a:r>
            <a:r>
              <a:rPr lang="en-IE" sz="1800" i="1" dirty="0">
                <a:solidFill>
                  <a:srgbClr val="FF0000"/>
                </a:solidFill>
              </a:rPr>
              <a:t>local address </a:t>
            </a:r>
            <a:r>
              <a:rPr lang="en-IE" sz="1800" i="1" dirty="0"/>
              <a:t>- The address of the destination as seen from the inside network. In this example, PC1 sends traffic to the web server at the IPv4 address </a:t>
            </a:r>
            <a:r>
              <a:rPr lang="en-IE" sz="1800" i="1" dirty="0">
                <a:solidFill>
                  <a:srgbClr val="FF0000"/>
                </a:solidFill>
              </a:rPr>
              <a:t>209.165.201.1</a:t>
            </a:r>
            <a:r>
              <a:rPr lang="en-IE" sz="1800" i="1" dirty="0"/>
              <a:t>. While uncommon, this address could be different than the globally routable address of the destination.</a:t>
            </a:r>
            <a:endParaRPr lang="en-US" sz="1800" i="1" dirty="0"/>
          </a:p>
        </p:txBody>
      </p:sp>
    </p:spTree>
    <p:extLst>
      <p:ext uri="{BB962C8B-B14F-4D97-AF65-F5344CB8AC3E}">
        <p14:creationId xmlns:p14="http://schemas.microsoft.com/office/powerpoint/2010/main" val="3289160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3" y="598488"/>
            <a:ext cx="8145462" cy="838200"/>
          </a:xfrm>
        </p:spPr>
        <p:txBody>
          <a:bodyPr/>
          <a:lstStyle/>
          <a:p>
            <a:r>
              <a:rPr lang="en-US" dirty="0">
                <a:ea typeface="ＭＳ Ｐゴシック" pitchFamily="34" charset="-128"/>
              </a:rPr>
              <a:t>Types Of </a:t>
            </a:r>
            <a:r>
              <a:rPr lang="en-US" dirty="0" smtClean="0">
                <a:ea typeface="ＭＳ Ｐゴシック" pitchFamily="34" charset="-128"/>
              </a:rPr>
              <a:t>NAT</a:t>
            </a:r>
            <a:endParaRPr lang="en-IE" dirty="0"/>
          </a:p>
        </p:txBody>
      </p:sp>
      <p:sp>
        <p:nvSpPr>
          <p:cNvPr id="3" name="Content Placeholder 2"/>
          <p:cNvSpPr>
            <a:spLocks noGrp="1"/>
          </p:cNvSpPr>
          <p:nvPr>
            <p:ph idx="1"/>
          </p:nvPr>
        </p:nvSpPr>
        <p:spPr>
          <a:xfrm>
            <a:off x="322263" y="1557338"/>
            <a:ext cx="7940675" cy="3571875"/>
          </a:xfrm>
        </p:spPr>
        <p:txBody>
          <a:bodyPr/>
          <a:lstStyle/>
          <a:p>
            <a:pPr marL="0" indent="0">
              <a:buNone/>
            </a:pPr>
            <a:r>
              <a:rPr lang="en-IE" dirty="0"/>
              <a:t>There are three types of NAT translation</a:t>
            </a:r>
            <a:r>
              <a:rPr lang="en-IE" dirty="0" smtClean="0"/>
              <a:t>:</a:t>
            </a:r>
            <a:endParaRPr lang="en-IE" dirty="0"/>
          </a:p>
          <a:p>
            <a:pPr marL="895350" indent="-628650">
              <a:buFont typeface="+mj-lt"/>
              <a:buAutoNum type="arabicPeriod"/>
            </a:pPr>
            <a:r>
              <a:rPr lang="en-IE" dirty="0">
                <a:solidFill>
                  <a:srgbClr val="FF0000"/>
                </a:solidFill>
              </a:rPr>
              <a:t>Static address translation </a:t>
            </a:r>
            <a:r>
              <a:rPr lang="en-IE" dirty="0"/>
              <a:t>(static NAT) - One-to-one address mapping between local and global addresses.</a:t>
            </a:r>
          </a:p>
          <a:p>
            <a:pPr marL="895350" indent="-628650">
              <a:buFont typeface="+mj-lt"/>
              <a:buAutoNum type="arabicPeriod"/>
            </a:pPr>
            <a:r>
              <a:rPr lang="en-IE" dirty="0">
                <a:solidFill>
                  <a:srgbClr val="FF0000"/>
                </a:solidFill>
              </a:rPr>
              <a:t>Dynamic address translation </a:t>
            </a:r>
            <a:r>
              <a:rPr lang="en-IE" dirty="0"/>
              <a:t>(dynamic NAT) - Many-to-many address mapping between local and global addresses.</a:t>
            </a:r>
          </a:p>
          <a:p>
            <a:pPr marL="895350" indent="-628650">
              <a:buFont typeface="+mj-lt"/>
              <a:buAutoNum type="arabicPeriod"/>
            </a:pPr>
            <a:r>
              <a:rPr lang="en-IE" dirty="0">
                <a:solidFill>
                  <a:srgbClr val="FF0000"/>
                </a:solidFill>
              </a:rPr>
              <a:t>Port Address Translation (PAT) </a:t>
            </a:r>
            <a:r>
              <a:rPr lang="en-IE" dirty="0"/>
              <a:t>- Many-to-one address mapping between local and global addresses. This method is also known as overloading (NAT overloading).</a:t>
            </a:r>
          </a:p>
        </p:txBody>
      </p:sp>
      <p:sp>
        <p:nvSpPr>
          <p:cNvPr id="4" name="Rectangle 3"/>
          <p:cNvSpPr/>
          <p:nvPr/>
        </p:nvSpPr>
        <p:spPr bwMode="auto">
          <a:xfrm>
            <a:off x="504824" y="4429125"/>
            <a:ext cx="8124825" cy="1762125"/>
          </a:xfrm>
          <a:prstGeom prst="rect">
            <a:avLst/>
          </a:prstGeom>
          <a:noFill/>
          <a:ln w="25400" cap="flat" cmpd="sng" algn="ctr">
            <a:solidFill>
              <a:srgbClr val="FF0000"/>
            </a:solidFill>
            <a:prstDash val="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8470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it Works</a:t>
            </a:r>
            <a:endParaRPr lang="en-IE" dirty="0"/>
          </a:p>
        </p:txBody>
      </p:sp>
      <p:sp>
        <p:nvSpPr>
          <p:cNvPr id="3" name="Content Placeholder 2"/>
          <p:cNvSpPr>
            <a:spLocks noGrp="1"/>
          </p:cNvSpPr>
          <p:nvPr>
            <p:ph idx="1"/>
          </p:nvPr>
        </p:nvSpPr>
        <p:spPr/>
        <p:txBody>
          <a:bodyPr/>
          <a:lstStyle/>
          <a:p>
            <a:pPr lvl="1">
              <a:defRPr/>
            </a:pPr>
            <a:r>
              <a:rPr lang="en-US" sz="2400" dirty="0"/>
              <a:t>DHCP works in a </a:t>
            </a:r>
            <a:r>
              <a:rPr lang="en-US" sz="2400" dirty="0">
                <a:solidFill>
                  <a:srgbClr val="FF0000"/>
                </a:solidFill>
              </a:rPr>
              <a:t>client/server </a:t>
            </a:r>
            <a:r>
              <a:rPr lang="en-US" sz="2400" dirty="0"/>
              <a:t>mode.</a:t>
            </a:r>
          </a:p>
          <a:p>
            <a:pPr marL="1257300" lvl="2" indent="-342900">
              <a:buFont typeface="Wingdings" panose="05000000000000000000" pitchFamily="2" charset="2"/>
              <a:buChar char="ü"/>
              <a:defRPr/>
            </a:pPr>
            <a:r>
              <a:rPr lang="en-US" sz="2400" dirty="0"/>
              <a:t>When the client connects, the server </a:t>
            </a:r>
            <a:r>
              <a:rPr lang="en-US" sz="2400" dirty="0" smtClean="0">
                <a:solidFill>
                  <a:srgbClr val="FF0000"/>
                </a:solidFill>
              </a:rPr>
              <a:t>assigns or leases</a:t>
            </a:r>
            <a:r>
              <a:rPr lang="en-US" sz="2400" dirty="0" smtClean="0"/>
              <a:t> </a:t>
            </a:r>
            <a:r>
              <a:rPr lang="en-US" sz="2400" dirty="0"/>
              <a:t>an IP address to the device.</a:t>
            </a:r>
          </a:p>
          <a:p>
            <a:pPr marL="1257300" lvl="2" indent="-342900">
              <a:buFont typeface="Wingdings" panose="05000000000000000000" pitchFamily="2" charset="2"/>
              <a:buChar char="ü"/>
              <a:defRPr/>
            </a:pPr>
            <a:r>
              <a:rPr lang="en-US" sz="2400" dirty="0"/>
              <a:t>The device connects to the network with that leased IP address until the </a:t>
            </a:r>
            <a:r>
              <a:rPr lang="en-US" sz="2400" dirty="0">
                <a:solidFill>
                  <a:srgbClr val="FF0000"/>
                </a:solidFill>
              </a:rPr>
              <a:t>lease period expires</a:t>
            </a:r>
            <a:r>
              <a:rPr lang="en-US" sz="2400" dirty="0"/>
              <a:t>.</a:t>
            </a:r>
          </a:p>
          <a:p>
            <a:pPr marL="1257300" lvl="2" indent="-342900">
              <a:buFont typeface="Wingdings" panose="05000000000000000000" pitchFamily="2" charset="2"/>
              <a:buChar char="ü"/>
              <a:defRPr/>
            </a:pPr>
            <a:r>
              <a:rPr lang="en-US" sz="2400" dirty="0"/>
              <a:t>The host must contact the DHCP server periodically to </a:t>
            </a:r>
            <a:r>
              <a:rPr lang="en-US" sz="2400" dirty="0">
                <a:solidFill>
                  <a:srgbClr val="FF0000"/>
                </a:solidFill>
              </a:rPr>
              <a:t>extend the lease</a:t>
            </a:r>
            <a:r>
              <a:rPr lang="en-US" sz="2400" dirty="0"/>
              <a:t>.</a:t>
            </a:r>
          </a:p>
          <a:p>
            <a:pPr marL="1257300" lvl="2" indent="-342900">
              <a:buFont typeface="Wingdings" panose="05000000000000000000" pitchFamily="2" charset="2"/>
              <a:buChar char="ü"/>
              <a:defRPr/>
            </a:pPr>
            <a:r>
              <a:rPr lang="en-US" sz="2400" dirty="0"/>
              <a:t>The leasing of addresses assures that addresses that are no longer used are </a:t>
            </a:r>
            <a:r>
              <a:rPr lang="en-US" sz="2400" dirty="0">
                <a:solidFill>
                  <a:srgbClr val="FF0000"/>
                </a:solidFill>
              </a:rPr>
              <a:t>returned to the address pool </a:t>
            </a:r>
            <a:r>
              <a:rPr lang="en-US" sz="2400" dirty="0"/>
              <a:t>for use by other devices. </a:t>
            </a:r>
            <a:endParaRPr lang="en-US" sz="2400" dirty="0" smtClean="0"/>
          </a:p>
          <a:p>
            <a:pPr marL="1257300" lvl="2" indent="-342900">
              <a:buFont typeface="Wingdings" panose="05000000000000000000" pitchFamily="2" charset="2"/>
              <a:buChar char="ü"/>
              <a:defRPr/>
            </a:pPr>
            <a:r>
              <a:rPr lang="en-US" sz="2400" dirty="0" smtClean="0"/>
              <a:t>The Bootstrap Protocol is DHCP predecessor.</a:t>
            </a:r>
          </a:p>
          <a:p>
            <a:pPr lvl="2">
              <a:defRPr/>
            </a:pPr>
            <a:endParaRPr lang="en-US" sz="2400" dirty="0"/>
          </a:p>
          <a:p>
            <a:endParaRPr lang="en-IE" dirty="0"/>
          </a:p>
        </p:txBody>
      </p:sp>
    </p:spTree>
    <p:extLst>
      <p:ext uri="{BB962C8B-B14F-4D97-AF65-F5344CB8AC3E}">
        <p14:creationId xmlns:p14="http://schemas.microsoft.com/office/powerpoint/2010/main" val="191224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Static NAT</a:t>
            </a:r>
          </a:p>
        </p:txBody>
      </p:sp>
      <p:sp>
        <p:nvSpPr>
          <p:cNvPr id="5" name="Content Placeholder 1"/>
          <p:cNvSpPr>
            <a:spLocks noGrp="1"/>
          </p:cNvSpPr>
          <p:nvPr>
            <p:ph idx="1"/>
          </p:nvPr>
        </p:nvSpPr>
        <p:spPr>
          <a:xfrm>
            <a:off x="280534" y="1323752"/>
            <a:ext cx="8863466" cy="4487862"/>
          </a:xfrm>
        </p:spPr>
        <p:txBody>
          <a:bodyPr/>
          <a:lstStyle/>
          <a:p>
            <a:r>
              <a:rPr lang="en-US" dirty="0"/>
              <a:t>Static NAT uses a </a:t>
            </a:r>
            <a:r>
              <a:rPr lang="en-US" dirty="0">
                <a:solidFill>
                  <a:srgbClr val="FF0000"/>
                </a:solidFill>
              </a:rPr>
              <a:t>one-to-one mapping </a:t>
            </a:r>
            <a:r>
              <a:rPr lang="en-US" dirty="0"/>
              <a:t>of local and global </a:t>
            </a:r>
            <a:r>
              <a:rPr lang="en-US" dirty="0" smtClean="0"/>
              <a:t>addresses</a:t>
            </a:r>
          </a:p>
          <a:p>
            <a:r>
              <a:rPr lang="en-US" dirty="0" smtClean="0"/>
              <a:t>These </a:t>
            </a:r>
            <a:r>
              <a:rPr lang="en-US" dirty="0"/>
              <a:t>mappings are configured by the network administrator and remain </a:t>
            </a:r>
            <a:r>
              <a:rPr lang="en-US" dirty="0" smtClean="0"/>
              <a:t>constant</a:t>
            </a:r>
          </a:p>
          <a:p>
            <a:r>
              <a:rPr lang="en-US" dirty="0"/>
              <a:t>Static NAT is particularly useful </a:t>
            </a:r>
            <a:r>
              <a:rPr lang="en-US" dirty="0" smtClean="0"/>
              <a:t>when servers hosted in the inside network </a:t>
            </a:r>
            <a:r>
              <a:rPr lang="en-US" dirty="0"/>
              <a:t>must be accessible </a:t>
            </a:r>
            <a:r>
              <a:rPr lang="en-US" dirty="0" smtClean="0"/>
              <a:t>from the </a:t>
            </a:r>
            <a:r>
              <a:rPr lang="en-US" dirty="0" smtClean="0">
                <a:solidFill>
                  <a:srgbClr val="FF0000"/>
                </a:solidFill>
              </a:rPr>
              <a:t>outside network. </a:t>
            </a:r>
            <a:r>
              <a:rPr lang="en-IE" dirty="0" smtClean="0"/>
              <a:t>Particularly </a:t>
            </a:r>
            <a:r>
              <a:rPr lang="en-IE" dirty="0"/>
              <a:t>useful for web servers or devices that must have a consistent address that is accessible from the Internet</a:t>
            </a:r>
            <a:endParaRPr lang="en-US" dirty="0" smtClean="0">
              <a:solidFill>
                <a:srgbClr val="FF0000"/>
              </a:solidFill>
            </a:endParaRPr>
          </a:p>
          <a:p>
            <a:r>
              <a:rPr lang="en-US" dirty="0" smtClean="0"/>
              <a:t>A </a:t>
            </a:r>
            <a:r>
              <a:rPr lang="en-US" dirty="0"/>
              <a:t>network administrator </a:t>
            </a:r>
            <a:r>
              <a:rPr lang="en-US" dirty="0" smtClean="0"/>
              <a:t>can access a server in the inside network by point his client to the proper inside global address.</a:t>
            </a:r>
          </a:p>
          <a:p>
            <a:r>
              <a:rPr lang="en-IE" dirty="0"/>
              <a:t>Static NAT requires that enough public addresses are available to satisfy the total number of simultaneous user sessions.</a:t>
            </a:r>
            <a:endParaRPr lang="en-US" dirty="0" smtClean="0"/>
          </a:p>
        </p:txBody>
      </p:sp>
    </p:spTree>
    <p:extLst>
      <p:ext uri="{BB962C8B-B14F-4D97-AF65-F5344CB8AC3E}">
        <p14:creationId xmlns:p14="http://schemas.microsoft.com/office/powerpoint/2010/main" val="44424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Static NAT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398" y="1293163"/>
            <a:ext cx="6243205" cy="531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915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Dynamic NAT</a:t>
            </a:r>
          </a:p>
        </p:txBody>
      </p:sp>
      <p:sp>
        <p:nvSpPr>
          <p:cNvPr id="5" name="Content Placeholder 1"/>
          <p:cNvSpPr>
            <a:spLocks noGrp="1"/>
          </p:cNvSpPr>
          <p:nvPr>
            <p:ph idx="1"/>
          </p:nvPr>
        </p:nvSpPr>
        <p:spPr>
          <a:xfrm>
            <a:off x="423409" y="1390427"/>
            <a:ext cx="8227105" cy="4487862"/>
          </a:xfrm>
        </p:spPr>
        <p:txBody>
          <a:bodyPr/>
          <a:lstStyle/>
          <a:p>
            <a:r>
              <a:rPr lang="en-US" dirty="0"/>
              <a:t>Dynamic NAT uses a </a:t>
            </a:r>
            <a:r>
              <a:rPr lang="en-US" dirty="0">
                <a:solidFill>
                  <a:srgbClr val="FF0000"/>
                </a:solidFill>
              </a:rPr>
              <a:t>pool of public addresses </a:t>
            </a:r>
            <a:r>
              <a:rPr lang="en-US" dirty="0"/>
              <a:t>and assigns them on a first-come, first-served </a:t>
            </a:r>
            <a:r>
              <a:rPr lang="en-US" dirty="0" smtClean="0"/>
              <a:t>basis</a:t>
            </a:r>
          </a:p>
          <a:p>
            <a:r>
              <a:rPr lang="en-US" dirty="0" smtClean="0"/>
              <a:t>When </a:t>
            </a:r>
            <a:r>
              <a:rPr lang="en-US" dirty="0"/>
              <a:t>an inside device requests access to an outside network, dynamic NAT assigns an </a:t>
            </a:r>
            <a:r>
              <a:rPr lang="en-US" i="1" dirty="0">
                <a:solidFill>
                  <a:srgbClr val="FF0000"/>
                </a:solidFill>
              </a:rPr>
              <a:t>available</a:t>
            </a:r>
            <a:r>
              <a:rPr lang="en-US" dirty="0"/>
              <a:t> public </a:t>
            </a:r>
            <a:r>
              <a:rPr lang="en-US" dirty="0" err="1"/>
              <a:t>IPv4</a:t>
            </a:r>
            <a:r>
              <a:rPr lang="en-US" dirty="0"/>
              <a:t> address from the </a:t>
            </a:r>
            <a:r>
              <a:rPr lang="en-US" dirty="0" smtClean="0"/>
              <a:t>pool</a:t>
            </a:r>
          </a:p>
          <a:p>
            <a:r>
              <a:rPr lang="en-US" dirty="0" smtClean="0"/>
              <a:t>Dynamic </a:t>
            </a:r>
            <a:r>
              <a:rPr lang="en-US" dirty="0"/>
              <a:t>NAT requires that enough public addresses are available to satisfy the total number of simultaneous user sessions</a:t>
            </a:r>
          </a:p>
        </p:txBody>
      </p:sp>
    </p:spTree>
    <p:extLst>
      <p:ext uri="{BB962C8B-B14F-4D97-AF65-F5344CB8AC3E}">
        <p14:creationId xmlns:p14="http://schemas.microsoft.com/office/powerpoint/2010/main" val="2023464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386" y="1310482"/>
            <a:ext cx="6217228" cy="528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Dynamic NAT</a:t>
            </a:r>
          </a:p>
        </p:txBody>
      </p:sp>
    </p:spTree>
    <p:extLst>
      <p:ext uri="{BB962C8B-B14F-4D97-AF65-F5344CB8AC3E}">
        <p14:creationId xmlns:p14="http://schemas.microsoft.com/office/powerpoint/2010/main" val="3618332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Port Address Translation NAT (PAT)</a:t>
            </a:r>
          </a:p>
        </p:txBody>
      </p:sp>
      <p:sp>
        <p:nvSpPr>
          <p:cNvPr id="4" name="Content Placeholder 1"/>
          <p:cNvSpPr>
            <a:spLocks noGrp="1"/>
          </p:cNvSpPr>
          <p:nvPr>
            <p:ph idx="1"/>
          </p:nvPr>
        </p:nvSpPr>
        <p:spPr>
          <a:xfrm>
            <a:off x="423409" y="1390427"/>
            <a:ext cx="8227105" cy="4487862"/>
          </a:xfrm>
        </p:spPr>
        <p:txBody>
          <a:bodyPr/>
          <a:lstStyle/>
          <a:p>
            <a:r>
              <a:rPr lang="en-US" dirty="0" smtClean="0"/>
              <a:t>PAT maps </a:t>
            </a:r>
            <a:r>
              <a:rPr lang="en-US" dirty="0">
                <a:solidFill>
                  <a:srgbClr val="FF0000"/>
                </a:solidFill>
              </a:rPr>
              <a:t>multiple private </a:t>
            </a:r>
            <a:r>
              <a:rPr lang="en-US" dirty="0" err="1">
                <a:solidFill>
                  <a:srgbClr val="FF0000"/>
                </a:solidFill>
              </a:rPr>
              <a:t>IPv4</a:t>
            </a:r>
            <a:r>
              <a:rPr lang="en-US" dirty="0">
                <a:solidFill>
                  <a:srgbClr val="FF0000"/>
                </a:solidFill>
              </a:rPr>
              <a:t> addresses to a single public </a:t>
            </a:r>
            <a:r>
              <a:rPr lang="en-US" dirty="0" err="1">
                <a:solidFill>
                  <a:srgbClr val="FF0000"/>
                </a:solidFill>
              </a:rPr>
              <a:t>IPv4</a:t>
            </a:r>
            <a:r>
              <a:rPr lang="en-US" dirty="0">
                <a:solidFill>
                  <a:srgbClr val="FF0000"/>
                </a:solidFill>
              </a:rPr>
              <a:t> </a:t>
            </a:r>
            <a:r>
              <a:rPr lang="en-US" dirty="0"/>
              <a:t>address or a few </a:t>
            </a:r>
            <a:r>
              <a:rPr lang="en-US" dirty="0" smtClean="0"/>
              <a:t>addresses</a:t>
            </a:r>
          </a:p>
          <a:p>
            <a:r>
              <a:rPr lang="en-US" dirty="0" smtClean="0"/>
              <a:t>PAT uses the pair </a:t>
            </a:r>
            <a:r>
              <a:rPr lang="en-US" dirty="0" smtClean="0">
                <a:solidFill>
                  <a:srgbClr val="002060"/>
                </a:solidFill>
              </a:rPr>
              <a:t>source port and source IP address </a:t>
            </a:r>
            <a:r>
              <a:rPr lang="en-US" dirty="0" smtClean="0"/>
              <a:t>to keep track of what traffic belongs to what internal client</a:t>
            </a:r>
          </a:p>
          <a:p>
            <a:r>
              <a:rPr lang="en-US" dirty="0" smtClean="0"/>
              <a:t>PAT is also known as NAT overload</a:t>
            </a:r>
          </a:p>
          <a:p>
            <a:r>
              <a:rPr lang="en-US" dirty="0" smtClean="0"/>
              <a:t>By also using the </a:t>
            </a:r>
            <a:r>
              <a:rPr lang="en-US" dirty="0" smtClean="0">
                <a:solidFill>
                  <a:srgbClr val="002060"/>
                </a:solidFill>
              </a:rPr>
              <a:t>port number</a:t>
            </a:r>
            <a:r>
              <a:rPr lang="en-US" dirty="0" smtClean="0"/>
              <a:t>, PAT is able to forward the response packets to the correct internal device</a:t>
            </a:r>
          </a:p>
          <a:p>
            <a:r>
              <a:rPr lang="en-US" dirty="0"/>
              <a:t>The PAT process also validates that the incoming packets were requested, thus adding a degree of security to the session</a:t>
            </a:r>
          </a:p>
        </p:txBody>
      </p:sp>
    </p:spTree>
    <p:extLst>
      <p:ext uri="{BB962C8B-B14F-4D97-AF65-F5344CB8AC3E}">
        <p14:creationId xmlns:p14="http://schemas.microsoft.com/office/powerpoint/2010/main" val="2073347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Comparing </a:t>
            </a:r>
            <a:r>
              <a:rPr lang="en-US" dirty="0"/>
              <a:t>(Dynamic) </a:t>
            </a:r>
            <a:r>
              <a:rPr lang="en-US" dirty="0" smtClean="0">
                <a:ea typeface="ＭＳ Ｐゴシック" pitchFamily="34" charset="-128"/>
              </a:rPr>
              <a:t>NAT and PAT</a:t>
            </a:r>
          </a:p>
        </p:txBody>
      </p:sp>
      <p:sp>
        <p:nvSpPr>
          <p:cNvPr id="4" name="Content Placeholder 1"/>
          <p:cNvSpPr>
            <a:spLocks noGrp="1"/>
          </p:cNvSpPr>
          <p:nvPr>
            <p:ph idx="1"/>
          </p:nvPr>
        </p:nvSpPr>
        <p:spPr>
          <a:xfrm>
            <a:off x="423409" y="1390427"/>
            <a:ext cx="8227105" cy="4487862"/>
          </a:xfrm>
        </p:spPr>
        <p:txBody>
          <a:bodyPr/>
          <a:lstStyle/>
          <a:p>
            <a:r>
              <a:rPr lang="en-US" dirty="0" smtClean="0"/>
              <a:t>(Dynamic) NAT </a:t>
            </a:r>
            <a:r>
              <a:rPr lang="en-US" dirty="0"/>
              <a:t>translates IPv4 addresses on a 1:1 basis between private IPv4 addresses and public IPv4 </a:t>
            </a:r>
            <a:r>
              <a:rPr lang="en-US" dirty="0" smtClean="0"/>
              <a:t>addresses</a:t>
            </a:r>
          </a:p>
          <a:p>
            <a:r>
              <a:rPr lang="en-US" dirty="0" smtClean="0"/>
              <a:t>PAT </a:t>
            </a:r>
            <a:r>
              <a:rPr lang="en-US" dirty="0"/>
              <a:t>modifies both the address and the port </a:t>
            </a:r>
            <a:r>
              <a:rPr lang="en-US" dirty="0" smtClean="0"/>
              <a:t>number</a:t>
            </a:r>
          </a:p>
          <a:p>
            <a:r>
              <a:rPr lang="en-US" dirty="0"/>
              <a:t>(Dynamic) NAT forwards incoming packets to their inside destination by referring to the incoming source IPv4 address given by the host on the public </a:t>
            </a:r>
            <a:r>
              <a:rPr lang="en-US" dirty="0" smtClean="0"/>
              <a:t>network</a:t>
            </a:r>
          </a:p>
          <a:p>
            <a:r>
              <a:rPr lang="en-US" dirty="0" smtClean="0"/>
              <a:t>With </a:t>
            </a:r>
            <a:r>
              <a:rPr lang="en-US" dirty="0"/>
              <a:t>PAT, there is generally only one or a very few publicly exposed </a:t>
            </a:r>
            <a:r>
              <a:rPr lang="en-US" dirty="0" err="1"/>
              <a:t>IPv4</a:t>
            </a:r>
            <a:r>
              <a:rPr lang="en-US" dirty="0"/>
              <a:t> </a:t>
            </a:r>
            <a:r>
              <a:rPr lang="en-US" dirty="0" smtClean="0"/>
              <a:t>addresses</a:t>
            </a:r>
          </a:p>
          <a:p>
            <a:r>
              <a:rPr lang="en-US" dirty="0" smtClean="0"/>
              <a:t>PAT is also able to translate protocols that don’t use port numbers such as </a:t>
            </a:r>
            <a:r>
              <a:rPr lang="en-US" dirty="0" err="1" smtClean="0"/>
              <a:t>ICMP</a:t>
            </a:r>
            <a:r>
              <a:rPr lang="en-US" dirty="0" smtClean="0"/>
              <a:t>. Each one of these protocols are supported differently by PAT</a:t>
            </a:r>
            <a:endParaRPr lang="en-US" dirty="0"/>
          </a:p>
        </p:txBody>
      </p:sp>
    </p:spTree>
    <p:extLst>
      <p:ext uri="{BB962C8B-B14F-4D97-AF65-F5344CB8AC3E}">
        <p14:creationId xmlns:p14="http://schemas.microsoft.com/office/powerpoint/2010/main" val="1684443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407988"/>
            <a:ext cx="8145462" cy="838200"/>
          </a:xfrm>
        </p:spPr>
        <p:txBody>
          <a:bodyPr/>
          <a:lstStyle/>
          <a:p>
            <a:r>
              <a:rPr lang="en-US" sz="1800" dirty="0">
                <a:ea typeface="ＭＳ Ｐゴシック" pitchFamily="34" charset="-128"/>
              </a:rPr>
              <a:t>Types Of NAT</a:t>
            </a:r>
            <a:br>
              <a:rPr lang="en-US" sz="1800" dirty="0">
                <a:ea typeface="ＭＳ Ｐゴシック" pitchFamily="34" charset="-128"/>
              </a:rPr>
            </a:br>
            <a:r>
              <a:rPr lang="en-US" dirty="0">
                <a:ea typeface="ＭＳ Ｐゴシック" pitchFamily="34" charset="-128"/>
              </a:rPr>
              <a:t>Comparing </a:t>
            </a:r>
            <a:r>
              <a:rPr lang="en-US" dirty="0"/>
              <a:t>(Dynamic) </a:t>
            </a:r>
            <a:r>
              <a:rPr lang="en-US" dirty="0">
                <a:ea typeface="ＭＳ Ｐゴシック" pitchFamily="34" charset="-128"/>
              </a:rPr>
              <a:t>NAT and PAT</a:t>
            </a:r>
            <a:endParaRPr lang="en-IE" dirty="0"/>
          </a:p>
        </p:txBody>
      </p:sp>
      <p:sp>
        <p:nvSpPr>
          <p:cNvPr id="3" name="Content Placeholder 2"/>
          <p:cNvSpPr>
            <a:spLocks noGrp="1"/>
          </p:cNvSpPr>
          <p:nvPr>
            <p:ph idx="1"/>
          </p:nvPr>
        </p:nvSpPr>
        <p:spPr>
          <a:xfrm>
            <a:off x="274638" y="1570792"/>
            <a:ext cx="7940675" cy="3571875"/>
          </a:xfrm>
        </p:spPr>
        <p:txBody>
          <a:bodyPr/>
          <a:lstStyle/>
          <a:p>
            <a:pPr marL="0" indent="0" algn="ctr">
              <a:buNone/>
            </a:pPr>
            <a:r>
              <a:rPr lang="en-IE" sz="2000" dirty="0" smtClean="0">
                <a:solidFill>
                  <a:srgbClr val="002060"/>
                </a:solidFill>
              </a:rPr>
              <a:t>NAT </a:t>
            </a:r>
            <a:r>
              <a:rPr lang="en-IE" sz="2000" dirty="0">
                <a:solidFill>
                  <a:srgbClr val="002060"/>
                </a:solidFill>
              </a:rPr>
              <a:t>translates IPv4 addresses on a 1:1 basis between private IPv4 addresses and public IPv4 addresses. However, PAT modifies both the address and the port number.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2779634"/>
            <a:ext cx="5219700" cy="4078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60057" y="3848100"/>
            <a:ext cx="1640193" cy="757130"/>
          </a:xfrm>
          <a:prstGeom prst="rect">
            <a:avLst/>
          </a:prstGeom>
          <a:noFill/>
        </p:spPr>
        <p:txBody>
          <a:bodyPr wrap="none" rtlCol="0">
            <a:spAutoFit/>
          </a:bodyPr>
          <a:lstStyle/>
          <a:p>
            <a:r>
              <a:rPr lang="en-IE" dirty="0" smtClean="0">
                <a:solidFill>
                  <a:srgbClr val="FF0000"/>
                </a:solidFill>
              </a:rPr>
              <a:t>4 Public </a:t>
            </a:r>
          </a:p>
          <a:p>
            <a:r>
              <a:rPr lang="en-IE" dirty="0" smtClean="0">
                <a:solidFill>
                  <a:srgbClr val="FF0000"/>
                </a:solidFill>
              </a:rPr>
              <a:t>Addresses</a:t>
            </a:r>
            <a:endParaRPr lang="en-IE" dirty="0"/>
          </a:p>
        </p:txBody>
      </p:sp>
      <p:sp>
        <p:nvSpPr>
          <p:cNvPr id="6" name="TextBox 5"/>
          <p:cNvSpPr txBox="1"/>
          <p:nvPr/>
        </p:nvSpPr>
        <p:spPr>
          <a:xfrm>
            <a:off x="360056" y="5905500"/>
            <a:ext cx="1640193" cy="757130"/>
          </a:xfrm>
          <a:prstGeom prst="rect">
            <a:avLst/>
          </a:prstGeom>
          <a:noFill/>
        </p:spPr>
        <p:txBody>
          <a:bodyPr wrap="none" rtlCol="0">
            <a:spAutoFit/>
          </a:bodyPr>
          <a:lstStyle/>
          <a:p>
            <a:r>
              <a:rPr lang="en-IE" dirty="0" smtClean="0">
                <a:solidFill>
                  <a:srgbClr val="FF0000"/>
                </a:solidFill>
              </a:rPr>
              <a:t>1 Public </a:t>
            </a:r>
          </a:p>
          <a:p>
            <a:r>
              <a:rPr lang="en-IE" dirty="0" smtClean="0">
                <a:solidFill>
                  <a:srgbClr val="FF0000"/>
                </a:solidFill>
              </a:rPr>
              <a:t>Addresses</a:t>
            </a:r>
            <a:endParaRPr lang="en-IE" dirty="0"/>
          </a:p>
        </p:txBody>
      </p:sp>
    </p:spTree>
    <p:extLst>
      <p:ext uri="{BB962C8B-B14F-4D97-AF65-F5344CB8AC3E}">
        <p14:creationId xmlns:p14="http://schemas.microsoft.com/office/powerpoint/2010/main" val="2973808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Benefits Of NAT</a:t>
            </a:r>
            <a:br>
              <a:rPr lang="en-US" sz="1800" dirty="0" smtClean="0">
                <a:ea typeface="ＭＳ Ｐゴシック" pitchFamily="34" charset="-128"/>
              </a:rPr>
            </a:br>
            <a:r>
              <a:rPr lang="en-US" dirty="0" smtClean="0">
                <a:ea typeface="ＭＳ Ｐゴシック" pitchFamily="34" charset="-128"/>
              </a:rPr>
              <a:t>Benefits of NAT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40" y="2280177"/>
            <a:ext cx="8430721" cy="267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325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Benefits Of NAT</a:t>
            </a:r>
            <a:br>
              <a:rPr lang="en-US" sz="1800" dirty="0" smtClean="0">
                <a:ea typeface="ＭＳ Ｐゴシック" pitchFamily="34" charset="-128"/>
              </a:rPr>
            </a:br>
            <a:r>
              <a:rPr lang="en-US" dirty="0" smtClean="0">
                <a:ea typeface="ＭＳ Ｐゴシック" pitchFamily="34" charset="-128"/>
              </a:rPr>
              <a:t>Disadvantages of NAT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34" y="2243628"/>
            <a:ext cx="8367332" cy="237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2532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Static NAT</a:t>
            </a:r>
            <a:br>
              <a:rPr lang="en-US" sz="1800" dirty="0" smtClean="0">
                <a:ea typeface="ＭＳ Ｐゴシック" pitchFamily="34" charset="-128"/>
              </a:rPr>
            </a:br>
            <a:r>
              <a:rPr lang="en-US" dirty="0" smtClean="0">
                <a:ea typeface="ＭＳ Ｐゴシック" pitchFamily="34" charset="-128"/>
              </a:rPr>
              <a:t>Configuring </a:t>
            </a:r>
            <a:r>
              <a:rPr lang="en-US" u="sng" dirty="0" smtClean="0">
                <a:ea typeface="ＭＳ Ｐゴシック" pitchFamily="34" charset="-128"/>
              </a:rPr>
              <a:t>Static</a:t>
            </a:r>
            <a:r>
              <a:rPr lang="en-US" dirty="0" smtClean="0">
                <a:ea typeface="ＭＳ Ｐゴシック" pitchFamily="34" charset="-128"/>
              </a:rPr>
              <a:t> NAT</a:t>
            </a:r>
          </a:p>
        </p:txBody>
      </p:sp>
      <p:sp>
        <p:nvSpPr>
          <p:cNvPr id="4" name="Content Placeholder 1"/>
          <p:cNvSpPr>
            <a:spLocks noGrp="1"/>
          </p:cNvSpPr>
          <p:nvPr>
            <p:ph idx="1"/>
          </p:nvPr>
        </p:nvSpPr>
        <p:spPr>
          <a:xfrm>
            <a:off x="423411" y="1390427"/>
            <a:ext cx="7951332" cy="4487862"/>
          </a:xfrm>
        </p:spPr>
        <p:txBody>
          <a:bodyPr/>
          <a:lstStyle/>
          <a:p>
            <a:r>
              <a:rPr lang="en-US" dirty="0"/>
              <a:t>There are two basic tasks when configuring static NAT </a:t>
            </a:r>
            <a:r>
              <a:rPr lang="en-US" dirty="0" smtClean="0"/>
              <a:t>translations:</a:t>
            </a:r>
          </a:p>
          <a:p>
            <a:pPr marL="914400" lvl="1" indent="-457200">
              <a:buFont typeface="+mj-lt"/>
              <a:buAutoNum type="arabicPeriod"/>
            </a:pPr>
            <a:r>
              <a:rPr lang="en-US" sz="2400" dirty="0" smtClean="0"/>
              <a:t>Create </a:t>
            </a:r>
            <a:r>
              <a:rPr lang="en-US" sz="2400" dirty="0"/>
              <a:t>the mapping between the inside local and outside local </a:t>
            </a:r>
            <a:r>
              <a:rPr lang="en-US" sz="2400" dirty="0" smtClean="0"/>
              <a:t>addresses</a:t>
            </a:r>
          </a:p>
          <a:p>
            <a:pPr marL="914400" lvl="1" indent="-457200">
              <a:buFont typeface="+mj-lt"/>
              <a:buAutoNum type="arabicPeriod"/>
            </a:pPr>
            <a:r>
              <a:rPr lang="en-US" sz="2400" dirty="0" smtClean="0"/>
              <a:t>Define which interface belong to the inside network and which belong to the outside network</a:t>
            </a:r>
          </a:p>
          <a:p>
            <a:pPr marL="119063" indent="0"/>
            <a:endParaRPr lang="en-US" dirty="0"/>
          </a:p>
        </p:txBody>
      </p:sp>
    </p:spTree>
    <p:extLst>
      <p:ext uri="{BB962C8B-B14F-4D97-AF65-F5344CB8AC3E}">
        <p14:creationId xmlns:p14="http://schemas.microsoft.com/office/powerpoint/2010/main" val="3200897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Note on </a:t>
            </a:r>
            <a:r>
              <a:rPr lang="en-IE" dirty="0" err="1" smtClean="0"/>
              <a:t>BootP</a:t>
            </a:r>
            <a:endParaRPr lang="en-IE" dirty="0"/>
          </a:p>
        </p:txBody>
      </p:sp>
      <p:sp>
        <p:nvSpPr>
          <p:cNvPr id="3" name="Content Placeholder 2"/>
          <p:cNvSpPr>
            <a:spLocks noGrp="1"/>
          </p:cNvSpPr>
          <p:nvPr>
            <p:ph idx="1"/>
          </p:nvPr>
        </p:nvSpPr>
        <p:spPr/>
        <p:txBody>
          <a:bodyPr/>
          <a:lstStyle/>
          <a:p>
            <a:pPr>
              <a:defRPr/>
            </a:pPr>
            <a:r>
              <a:rPr lang="en-US" dirty="0">
                <a:solidFill>
                  <a:schemeClr val="tx1">
                    <a:lumMod val="95000"/>
                    <a:lumOff val="5000"/>
                  </a:schemeClr>
                </a:solidFill>
              </a:rPr>
              <a:t>Bootstrap Protocol (BOOTP):</a:t>
            </a:r>
          </a:p>
          <a:p>
            <a:pPr lvl="1">
              <a:defRPr/>
            </a:pPr>
            <a:r>
              <a:rPr lang="en-US" dirty="0">
                <a:solidFill>
                  <a:schemeClr val="tx1">
                    <a:lumMod val="95000"/>
                    <a:lumOff val="5000"/>
                  </a:schemeClr>
                </a:solidFill>
              </a:rPr>
              <a:t>Predecessor of DHCP.</a:t>
            </a:r>
          </a:p>
          <a:p>
            <a:pPr marL="800100" lvl="1" indent="-342900">
              <a:buFont typeface="Wingdings" panose="05000000000000000000" pitchFamily="2" charset="2"/>
              <a:buChar char="ü"/>
              <a:defRPr/>
            </a:pPr>
            <a:r>
              <a:rPr lang="en-US" dirty="0">
                <a:solidFill>
                  <a:schemeClr val="tx1">
                    <a:lumMod val="95000"/>
                    <a:lumOff val="5000"/>
                  </a:schemeClr>
                </a:solidFill>
              </a:rPr>
              <a:t>A method to download address and boot configurations </a:t>
            </a:r>
            <a:r>
              <a:rPr lang="en-US" dirty="0" smtClean="0">
                <a:solidFill>
                  <a:schemeClr val="tx1">
                    <a:lumMod val="95000"/>
                    <a:lumOff val="5000"/>
                  </a:schemeClr>
                </a:solidFill>
              </a:rPr>
              <a:t>for diskless </a:t>
            </a:r>
            <a:r>
              <a:rPr lang="en-US" dirty="0">
                <a:solidFill>
                  <a:schemeClr val="tx1">
                    <a:lumMod val="95000"/>
                    <a:lumOff val="5000"/>
                  </a:schemeClr>
                </a:solidFill>
              </a:rPr>
              <a:t>workstations.</a:t>
            </a:r>
          </a:p>
          <a:p>
            <a:pPr marL="800100" lvl="1" indent="-342900">
              <a:buFont typeface="Wingdings" panose="05000000000000000000" pitchFamily="2" charset="2"/>
              <a:buChar char="ü"/>
              <a:defRPr/>
            </a:pPr>
            <a:r>
              <a:rPr lang="en-US" dirty="0">
                <a:solidFill>
                  <a:schemeClr val="tx1">
                    <a:lumMod val="95000"/>
                    <a:lumOff val="5000"/>
                  </a:schemeClr>
                </a:solidFill>
              </a:rPr>
              <a:t>Both DHCP and BOOTP are client/server based and use UDP ports 67 and 68.</a:t>
            </a:r>
          </a:p>
          <a:p>
            <a:pPr marL="800100" lvl="1" indent="-342900">
              <a:buFont typeface="Wingdings" panose="05000000000000000000" pitchFamily="2" charset="2"/>
              <a:buChar char="ü"/>
              <a:defRPr/>
            </a:pPr>
            <a:r>
              <a:rPr lang="en-US" dirty="0">
                <a:solidFill>
                  <a:schemeClr val="tx1">
                    <a:lumMod val="95000"/>
                    <a:lumOff val="5000"/>
                  </a:schemeClr>
                </a:solidFill>
              </a:rPr>
              <a:t>The main difference is that BOOTP was designed for manual pre-configuration of the host information in a server database</a:t>
            </a:r>
            <a:r>
              <a:rPr lang="en-US" dirty="0" smtClean="0">
                <a:solidFill>
                  <a:schemeClr val="tx1">
                    <a:lumMod val="95000"/>
                    <a:lumOff val="5000"/>
                  </a:schemeClr>
                </a:solidFill>
              </a:rPr>
              <a:t>.</a:t>
            </a:r>
          </a:p>
          <a:p>
            <a:pPr marL="457200" lvl="1" indent="0">
              <a:defRPr/>
            </a:pPr>
            <a:endParaRPr lang="en-US" dirty="0">
              <a:solidFill>
                <a:schemeClr val="tx1">
                  <a:lumMod val="95000"/>
                  <a:lumOff val="5000"/>
                </a:schemeClr>
              </a:solidFill>
            </a:endParaRPr>
          </a:p>
          <a:p>
            <a:pPr>
              <a:buFont typeface="Wingdings" panose="05000000000000000000" pitchFamily="2" charset="2"/>
              <a:buChar char="ü"/>
            </a:pPr>
            <a:endParaRPr lang="en-IE" dirty="0">
              <a:solidFill>
                <a:schemeClr val="tx1">
                  <a:lumMod val="95000"/>
                  <a:lumOff val="5000"/>
                </a:schemeClr>
              </a:solidFill>
            </a:endParaRPr>
          </a:p>
        </p:txBody>
      </p:sp>
      <p:pic>
        <p:nvPicPr>
          <p:cNvPr id="4" name="Picture 10" descr="ips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105400"/>
            <a:ext cx="7643813"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1209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Static NAT</a:t>
            </a:r>
            <a:br>
              <a:rPr lang="en-US" sz="1800" dirty="0">
                <a:ea typeface="ＭＳ Ｐゴシック" pitchFamily="34" charset="-128"/>
              </a:rPr>
            </a:br>
            <a:r>
              <a:rPr lang="en-US" dirty="0" smtClean="0">
                <a:ea typeface="ＭＳ Ｐゴシック" pitchFamily="34" charset="-128"/>
              </a:rPr>
              <a:t>Configuring Static NAT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5" y="1417894"/>
            <a:ext cx="5100864" cy="531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699" y="1537078"/>
            <a:ext cx="3381375" cy="4579715"/>
          </a:xfrm>
          <a:prstGeom prst="rect">
            <a:avLst/>
          </a:prstGeom>
        </p:spPr>
        <p:txBody>
          <a:bodyPr wrap="square">
            <a:spAutoFit/>
          </a:bodyPr>
          <a:lstStyle/>
          <a:p>
            <a:pPr marL="285750" indent="-285750" algn="l">
              <a:buFont typeface="Arial" panose="020B0604020202020204" pitchFamily="34" charset="0"/>
              <a:buChar char="•"/>
            </a:pPr>
            <a:r>
              <a:rPr lang="en-IE" sz="1800" dirty="0" smtClean="0"/>
              <a:t>Shows </a:t>
            </a:r>
            <a:r>
              <a:rPr lang="en-IE" sz="1800" dirty="0"/>
              <a:t>the commands needed on R2 to create a static NAT mapping to the web server in the example topology. </a:t>
            </a:r>
            <a:endParaRPr lang="en-IE" sz="1800" dirty="0" smtClean="0"/>
          </a:p>
          <a:p>
            <a:pPr marL="285750" indent="-285750" algn="l">
              <a:buFont typeface="Arial" panose="020B0604020202020204" pitchFamily="34" charset="0"/>
              <a:buChar char="•"/>
            </a:pPr>
            <a:r>
              <a:rPr lang="en-IE" sz="1800" dirty="0" smtClean="0"/>
              <a:t>With </a:t>
            </a:r>
            <a:r>
              <a:rPr lang="en-IE" sz="1800" dirty="0"/>
              <a:t>the configuration shown, R2 translates packets from the web server with address </a:t>
            </a:r>
            <a:r>
              <a:rPr lang="en-IE" sz="1800" dirty="0">
                <a:solidFill>
                  <a:srgbClr val="FF0000"/>
                </a:solidFill>
              </a:rPr>
              <a:t>192.168.10.254</a:t>
            </a:r>
            <a:r>
              <a:rPr lang="en-IE" sz="1800" dirty="0"/>
              <a:t> to public IPv4 address </a:t>
            </a:r>
            <a:r>
              <a:rPr lang="en-IE" sz="1800" dirty="0">
                <a:solidFill>
                  <a:srgbClr val="FF0000"/>
                </a:solidFill>
              </a:rPr>
              <a:t>209.165.201.5. </a:t>
            </a:r>
            <a:endParaRPr lang="en-IE" sz="1800" dirty="0" smtClean="0">
              <a:solidFill>
                <a:srgbClr val="FF0000"/>
              </a:solidFill>
            </a:endParaRPr>
          </a:p>
          <a:p>
            <a:pPr marL="285750" indent="-285750" algn="l">
              <a:buFont typeface="Arial" panose="020B0604020202020204" pitchFamily="34" charset="0"/>
              <a:buChar char="•"/>
            </a:pPr>
            <a:r>
              <a:rPr lang="en-IE" sz="1800" dirty="0" smtClean="0"/>
              <a:t>The </a:t>
            </a:r>
            <a:r>
              <a:rPr lang="en-IE" sz="1800" dirty="0"/>
              <a:t>Internet client directs web requests to the public IPv4 address 209.165.201.5. R2 forwards that traffic to the web server at 192.168.10.254.</a:t>
            </a:r>
          </a:p>
        </p:txBody>
      </p:sp>
    </p:spTree>
    <p:extLst>
      <p:ext uri="{BB962C8B-B14F-4D97-AF65-F5344CB8AC3E}">
        <p14:creationId xmlns:p14="http://schemas.microsoft.com/office/powerpoint/2010/main" val="2578334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Static NAT</a:t>
            </a:r>
            <a:br>
              <a:rPr lang="en-US" sz="1800" dirty="0" smtClean="0">
                <a:ea typeface="ＭＳ Ｐゴシック" pitchFamily="34" charset="-128"/>
              </a:rPr>
            </a:br>
            <a:r>
              <a:rPr lang="en-US" dirty="0" smtClean="0">
                <a:ea typeface="ＭＳ Ｐゴシック" pitchFamily="34" charset="-128"/>
              </a:rPr>
              <a:t>Verifying Static NAT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90" y="1395926"/>
            <a:ext cx="8544821" cy="499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535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Dynamic NAT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Dynamic NAT Operation</a:t>
            </a:r>
          </a:p>
        </p:txBody>
      </p:sp>
      <p:sp>
        <p:nvSpPr>
          <p:cNvPr id="4" name="Content Placeholder 1"/>
          <p:cNvSpPr>
            <a:spLocks noGrp="1"/>
          </p:cNvSpPr>
          <p:nvPr>
            <p:ph idx="1"/>
          </p:nvPr>
        </p:nvSpPr>
        <p:spPr>
          <a:xfrm>
            <a:off x="423411" y="1390427"/>
            <a:ext cx="7951332" cy="4487862"/>
          </a:xfrm>
        </p:spPr>
        <p:txBody>
          <a:bodyPr/>
          <a:lstStyle/>
          <a:p>
            <a:r>
              <a:rPr lang="en-US" dirty="0"/>
              <a:t>The pool of public </a:t>
            </a:r>
            <a:r>
              <a:rPr lang="en-US" dirty="0" err="1"/>
              <a:t>IPv4</a:t>
            </a:r>
            <a:r>
              <a:rPr lang="en-US" dirty="0"/>
              <a:t> addresses (inside global address pool) is available to any device on the inside network on a first-come first-served </a:t>
            </a:r>
            <a:r>
              <a:rPr lang="en-US" dirty="0" smtClean="0"/>
              <a:t>basis</a:t>
            </a:r>
          </a:p>
          <a:p>
            <a:r>
              <a:rPr lang="en-US" dirty="0" smtClean="0"/>
              <a:t>With </a:t>
            </a:r>
            <a:r>
              <a:rPr lang="en-US" dirty="0"/>
              <a:t>dynamic NAT, a single inside address is translated to a single outside </a:t>
            </a:r>
            <a:r>
              <a:rPr lang="en-US" dirty="0" smtClean="0"/>
              <a:t>address</a:t>
            </a:r>
          </a:p>
          <a:p>
            <a:r>
              <a:rPr lang="en-US" dirty="0" smtClean="0"/>
              <a:t>The pool must be large enough to accommodate all inside devices</a:t>
            </a:r>
          </a:p>
          <a:p>
            <a:r>
              <a:rPr lang="en-US" dirty="0" smtClean="0"/>
              <a:t>A device won’t be able to communicate to any external networks if no addresses are available in the pool</a:t>
            </a:r>
            <a:endParaRPr lang="en-US" dirty="0"/>
          </a:p>
        </p:txBody>
      </p:sp>
    </p:spTree>
    <p:extLst>
      <p:ext uri="{BB962C8B-B14F-4D97-AF65-F5344CB8AC3E}">
        <p14:creationId xmlns:p14="http://schemas.microsoft.com/office/powerpoint/2010/main" val="3290661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Dynamic NAT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Configuring Dynamic NAT</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49" y="1294302"/>
            <a:ext cx="7229475" cy="5343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47975" y="2133600"/>
            <a:ext cx="4695825" cy="447675"/>
          </a:xfrm>
          <a:prstGeom prst="rect">
            <a:avLst/>
          </a:prstGeom>
          <a:noFill/>
          <a:ln w="25400" cap="flat" cmpd="sng" algn="ctr">
            <a:solidFill>
              <a:srgbClr val="FF0000"/>
            </a:solidFill>
            <a:prstDash val="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2847975" y="3409950"/>
            <a:ext cx="4695825" cy="447675"/>
          </a:xfrm>
          <a:prstGeom prst="rect">
            <a:avLst/>
          </a:prstGeom>
          <a:noFill/>
          <a:ln w="25400" cap="flat" cmpd="sng" algn="ctr">
            <a:solidFill>
              <a:srgbClr val="FF0000"/>
            </a:solidFill>
            <a:prstDash val="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847975" y="4305300"/>
            <a:ext cx="4695825" cy="447675"/>
          </a:xfrm>
          <a:prstGeom prst="rect">
            <a:avLst/>
          </a:prstGeom>
          <a:noFill/>
          <a:ln w="25400" cap="flat" cmpd="sng" algn="ctr">
            <a:solidFill>
              <a:srgbClr val="FF0000"/>
            </a:solidFill>
            <a:prstDash val="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2847975" y="5181600"/>
            <a:ext cx="2962275" cy="223837"/>
          </a:xfrm>
          <a:prstGeom prst="rect">
            <a:avLst/>
          </a:prstGeom>
          <a:noFill/>
          <a:ln w="25400" cap="flat" cmpd="sng" algn="ctr">
            <a:solidFill>
              <a:srgbClr val="FF0000"/>
            </a:solidFill>
            <a:prstDash val="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2847975" y="5886450"/>
            <a:ext cx="2962275" cy="223837"/>
          </a:xfrm>
          <a:prstGeom prst="rect">
            <a:avLst/>
          </a:prstGeom>
          <a:noFill/>
          <a:ln w="25400" cap="flat" cmpd="sng" algn="ctr">
            <a:solidFill>
              <a:srgbClr val="FF0000"/>
            </a:solidFill>
            <a:prstDash val="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80313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80" y="525516"/>
            <a:ext cx="8145462" cy="583051"/>
          </a:xfrm>
        </p:spPr>
        <p:txBody>
          <a:bodyPr/>
          <a:lstStyle/>
          <a:p>
            <a:r>
              <a:rPr lang="en-US" dirty="0">
                <a:ea typeface="ＭＳ Ｐゴシック" pitchFamily="34" charset="-128"/>
              </a:rPr>
              <a:t>Configuring Dynamic NAT</a:t>
            </a: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18" y="1624824"/>
            <a:ext cx="6789599" cy="261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32" y="4433992"/>
            <a:ext cx="7709448"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520" y="4439111"/>
            <a:ext cx="7679560" cy="1343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520" y="4439111"/>
            <a:ext cx="7519222" cy="2105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633" y="4439111"/>
            <a:ext cx="7801358" cy="184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918" y="4439111"/>
            <a:ext cx="7846638" cy="2105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57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anim calcmode="lin" valueType="num">
                                      <p:cBhvr additive="base">
                                        <p:cTn id="19" dur="500" fill="hold"/>
                                        <p:tgtEl>
                                          <p:spTgt spid="3077"/>
                                        </p:tgtEl>
                                        <p:attrNameLst>
                                          <p:attrName>ppt_x</p:attrName>
                                        </p:attrNameLst>
                                      </p:cBhvr>
                                      <p:tavLst>
                                        <p:tav tm="0">
                                          <p:val>
                                            <p:strVal val="#ppt_x"/>
                                          </p:val>
                                        </p:tav>
                                        <p:tav tm="100000">
                                          <p:val>
                                            <p:strVal val="#ppt_x"/>
                                          </p:val>
                                        </p:tav>
                                      </p:tavLst>
                                    </p:anim>
                                    <p:anim calcmode="lin" valueType="num">
                                      <p:cBhvr additive="base">
                                        <p:cTn id="20"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8"/>
                                        </p:tgtEl>
                                        <p:attrNameLst>
                                          <p:attrName>style.visibility</p:attrName>
                                        </p:attrNameLst>
                                      </p:cBhvr>
                                      <p:to>
                                        <p:strVal val="visible"/>
                                      </p:to>
                                    </p:set>
                                    <p:anim calcmode="lin" valueType="num">
                                      <p:cBhvr additive="base">
                                        <p:cTn id="25" dur="500" fill="hold"/>
                                        <p:tgtEl>
                                          <p:spTgt spid="3078"/>
                                        </p:tgtEl>
                                        <p:attrNameLst>
                                          <p:attrName>ppt_x</p:attrName>
                                        </p:attrNameLst>
                                      </p:cBhvr>
                                      <p:tavLst>
                                        <p:tav tm="0">
                                          <p:val>
                                            <p:strVal val="#ppt_x"/>
                                          </p:val>
                                        </p:tav>
                                        <p:tav tm="100000">
                                          <p:val>
                                            <p:strVal val="#ppt_x"/>
                                          </p:val>
                                        </p:tav>
                                      </p:tavLst>
                                    </p:anim>
                                    <p:anim calcmode="lin" valueType="num">
                                      <p:cBhvr additive="base">
                                        <p:cTn id="26"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9"/>
                                        </p:tgtEl>
                                        <p:attrNameLst>
                                          <p:attrName>style.visibility</p:attrName>
                                        </p:attrNameLst>
                                      </p:cBhvr>
                                      <p:to>
                                        <p:strVal val="visible"/>
                                      </p:to>
                                    </p:set>
                                    <p:anim calcmode="lin" valueType="num">
                                      <p:cBhvr additive="base">
                                        <p:cTn id="31" dur="500" fill="hold"/>
                                        <p:tgtEl>
                                          <p:spTgt spid="3079"/>
                                        </p:tgtEl>
                                        <p:attrNameLst>
                                          <p:attrName>ppt_x</p:attrName>
                                        </p:attrNameLst>
                                      </p:cBhvr>
                                      <p:tavLst>
                                        <p:tav tm="0">
                                          <p:val>
                                            <p:strVal val="#ppt_x"/>
                                          </p:val>
                                        </p:tav>
                                        <p:tav tm="100000">
                                          <p:val>
                                            <p:strVal val="#ppt_x"/>
                                          </p:val>
                                        </p:tav>
                                      </p:tavLst>
                                    </p:anim>
                                    <p:anim calcmode="lin" valueType="num">
                                      <p:cBhvr additive="base">
                                        <p:cTn id="32"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Port Address Translation (PAT)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Configuring PAT: Pool of  Addresses</a:t>
            </a:r>
          </a:p>
        </p:txBody>
      </p:sp>
      <p:sp>
        <p:nvSpPr>
          <p:cNvPr id="2" name="Rectangle 1"/>
          <p:cNvSpPr/>
          <p:nvPr/>
        </p:nvSpPr>
        <p:spPr>
          <a:xfrm>
            <a:off x="252245" y="1287152"/>
            <a:ext cx="8609993" cy="1477328"/>
          </a:xfrm>
          <a:prstGeom prst="rect">
            <a:avLst/>
          </a:prstGeom>
        </p:spPr>
        <p:txBody>
          <a:bodyPr wrap="square">
            <a:spAutoFit/>
          </a:bodyPr>
          <a:lstStyle/>
          <a:p>
            <a:r>
              <a:rPr lang="en-IE" sz="2000" dirty="0"/>
              <a:t>PAT (also called NAT overload) conserves addresses in the inside global address pool by allowing the router to use one inside global address for many inside local addresses. In other words, a single public IPv4 address can be used for hundreds, even thousands of internal private IPv4 addresses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650" y="2412457"/>
            <a:ext cx="5877899" cy="4445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6558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25" y="420413"/>
            <a:ext cx="8908775" cy="543637"/>
          </a:xfrm>
        </p:spPr>
        <p:txBody>
          <a:bodyPr/>
          <a:lstStyle/>
          <a:p>
            <a:r>
              <a:rPr lang="en-IE" sz="2800" dirty="0"/>
              <a:t>Configuring PAT for a </a:t>
            </a:r>
            <a:r>
              <a:rPr lang="en-IE" sz="2800" u="sng" dirty="0" smtClean="0"/>
              <a:t>Single</a:t>
            </a:r>
            <a:r>
              <a:rPr lang="en-IE" sz="2800" dirty="0" smtClean="0"/>
              <a:t> </a:t>
            </a:r>
            <a:r>
              <a:rPr lang="en-IE" sz="2800" dirty="0"/>
              <a:t>Public IP </a:t>
            </a:r>
            <a:r>
              <a:rPr lang="en-IE" sz="2800" dirty="0" smtClean="0"/>
              <a:t>Address</a:t>
            </a:r>
            <a:endParaRPr lang="en-IE" sz="2800" dirty="0"/>
          </a:p>
        </p:txBody>
      </p:sp>
      <p:grpSp>
        <p:nvGrpSpPr>
          <p:cNvPr id="4" name="Group 3"/>
          <p:cNvGrpSpPr/>
          <p:nvPr/>
        </p:nvGrpSpPr>
        <p:grpSpPr>
          <a:xfrm>
            <a:off x="1528766" y="3451435"/>
            <a:ext cx="6367955" cy="3245562"/>
            <a:chOff x="1714500" y="2547938"/>
            <a:chExt cx="5715000" cy="300990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547938"/>
              <a:ext cx="57150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310063"/>
              <a:ext cx="53816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083" y="1018962"/>
            <a:ext cx="5959365" cy="2284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5686097" y="3804745"/>
            <a:ext cx="2210624" cy="315310"/>
          </a:xfrm>
          <a:prstGeom prst="rect">
            <a:avLst/>
          </a:prstGeom>
          <a:noFill/>
          <a:ln w="25400" cap="flat" cmpd="sng" algn="ctr">
            <a:solidFill>
              <a:srgbClr val="FF0000"/>
            </a:solidFill>
            <a:prstDash val="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567252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0043"/>
            <a:ext cx="8965324" cy="546811"/>
          </a:xfrm>
        </p:spPr>
        <p:txBody>
          <a:bodyPr/>
          <a:lstStyle/>
          <a:p>
            <a:r>
              <a:rPr lang="en-IE" sz="2800" dirty="0"/>
              <a:t>Configuring PAT for a </a:t>
            </a:r>
            <a:r>
              <a:rPr lang="en-IE" sz="2800" u="sng" dirty="0"/>
              <a:t>Pool</a:t>
            </a:r>
            <a:r>
              <a:rPr lang="en-IE" sz="2800" dirty="0"/>
              <a:t> of Public IP Addresses</a:t>
            </a:r>
          </a:p>
        </p:txBody>
      </p:sp>
      <p:grpSp>
        <p:nvGrpSpPr>
          <p:cNvPr id="3" name="Group 2"/>
          <p:cNvGrpSpPr/>
          <p:nvPr/>
        </p:nvGrpSpPr>
        <p:grpSpPr>
          <a:xfrm>
            <a:off x="1418896" y="1912883"/>
            <a:ext cx="6379779" cy="4656834"/>
            <a:chOff x="1600201" y="1015949"/>
            <a:chExt cx="5715656" cy="5553768"/>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123" y="1015949"/>
              <a:ext cx="5603328" cy="4746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5764925"/>
              <a:ext cx="5715656" cy="804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Rectangle 3"/>
          <p:cNvSpPr/>
          <p:nvPr/>
        </p:nvSpPr>
        <p:spPr>
          <a:xfrm>
            <a:off x="546536" y="1471532"/>
            <a:ext cx="8387255" cy="424732"/>
          </a:xfrm>
          <a:prstGeom prst="rect">
            <a:avLst/>
          </a:prstGeom>
        </p:spPr>
        <p:txBody>
          <a:bodyPr wrap="square">
            <a:spAutoFit/>
          </a:bodyPr>
          <a:lstStyle/>
          <a:p>
            <a:r>
              <a:rPr lang="en-IE" dirty="0"/>
              <a:t> </a:t>
            </a:r>
            <a:r>
              <a:rPr lang="en-IE" sz="2000" dirty="0">
                <a:solidFill>
                  <a:srgbClr val="FF0000"/>
                </a:solidFill>
              </a:rPr>
              <a:t>NAT-POOL2 contains addresses 209.165.200.226 to 209.165.200.240</a:t>
            </a:r>
            <a:endParaRPr lang="en-IE" dirty="0">
              <a:solidFill>
                <a:srgbClr val="FF0000"/>
              </a:solidFill>
            </a:endParaRPr>
          </a:p>
        </p:txBody>
      </p:sp>
    </p:spTree>
    <p:extLst>
      <p:ext uri="{BB962C8B-B14F-4D97-AF65-F5344CB8AC3E}">
        <p14:creationId xmlns:p14="http://schemas.microsoft.com/office/powerpoint/2010/main" val="38810268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Port Address Translation (PAT)</a:t>
            </a:r>
            <a:br>
              <a:rPr lang="en-US" sz="1800" dirty="0" smtClean="0">
                <a:ea typeface="ＭＳ Ｐゴシック" pitchFamily="34" charset="-128"/>
              </a:rPr>
            </a:br>
            <a:r>
              <a:rPr lang="en-US" dirty="0" smtClean="0">
                <a:ea typeface="ＭＳ Ｐゴシック" pitchFamily="34" charset="-128"/>
              </a:rPr>
              <a:t>Verifying PAT</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2486025"/>
            <a:ext cx="87058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187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pPr eaLnBrk="1" hangingPunct="1">
              <a:defRPr/>
            </a:pPr>
            <a:r>
              <a:rPr lang="en-US" sz="1800" dirty="0" smtClean="0"/>
              <a:t>DHCPv4 Operation</a:t>
            </a:r>
            <a:r>
              <a:rPr lang="en-US" sz="2800" dirty="0" smtClean="0"/>
              <a:t/>
            </a:r>
            <a:br>
              <a:rPr lang="en-US" sz="2800" dirty="0" smtClean="0"/>
            </a:br>
            <a:r>
              <a:rPr lang="en-US" dirty="0" smtClean="0"/>
              <a:t>Introducing DHCPv4</a:t>
            </a:r>
            <a:endParaRPr lang="en-US" dirty="0">
              <a:solidFill>
                <a:schemeClr val="accent5">
                  <a:lumMod val="75000"/>
                </a:schemeClr>
              </a:solidFill>
              <a:cs typeface="Arial" pitchFamily="34" charset="0"/>
            </a:endParaRPr>
          </a:p>
        </p:txBody>
      </p:sp>
      <p:sp>
        <p:nvSpPr>
          <p:cNvPr id="7171" name="Rectangle 6"/>
          <p:cNvSpPr>
            <a:spLocks noGrp="1" noChangeArrowheads="1"/>
          </p:cNvSpPr>
          <p:nvPr>
            <p:ph idx="1"/>
          </p:nvPr>
        </p:nvSpPr>
        <p:spPr>
          <a:xfrm>
            <a:off x="554038" y="1295400"/>
            <a:ext cx="8170862" cy="5153025"/>
          </a:xfrm>
        </p:spPr>
        <p:txBody>
          <a:bodyPr/>
          <a:lstStyle/>
          <a:p>
            <a:pPr marL="381000" indent="-381000" eaLnBrk="1" hangingPunct="1">
              <a:lnSpc>
                <a:spcPct val="100000"/>
              </a:lnSpc>
              <a:defRPr/>
            </a:pPr>
            <a:r>
              <a:rPr lang="en-US" sz="2200" dirty="0" smtClean="0"/>
              <a:t>DHCPv4 uses three different address allocation  methods</a:t>
            </a:r>
          </a:p>
          <a:p>
            <a:pPr marL="381000" indent="-381000" eaLnBrk="1" hangingPunct="1">
              <a:lnSpc>
                <a:spcPct val="100000"/>
              </a:lnSpc>
              <a:buNone/>
              <a:defRPr/>
            </a:pPr>
            <a:r>
              <a:rPr lang="en-US" sz="2200" b="1" dirty="0" smtClean="0"/>
              <a:t>	</a:t>
            </a:r>
            <a:r>
              <a:rPr lang="en-US" sz="2000" b="1" dirty="0" smtClean="0">
                <a:solidFill>
                  <a:srgbClr val="FF0000"/>
                </a:solidFill>
              </a:rPr>
              <a:t>Manual Allocation </a:t>
            </a:r>
            <a:r>
              <a:rPr lang="en-US" sz="2000" dirty="0" smtClean="0">
                <a:solidFill>
                  <a:srgbClr val="FF0000"/>
                </a:solidFill>
              </a:rPr>
              <a:t>- </a:t>
            </a:r>
            <a:r>
              <a:rPr lang="en-US" sz="2000" dirty="0" smtClean="0"/>
              <a:t>The administrator assigns a pre-allocated IPv4 address to the client, and DHCPv4 communicates only that IPv4 address to the device.</a:t>
            </a:r>
          </a:p>
          <a:p>
            <a:pPr marL="381000" indent="-381000" eaLnBrk="1" hangingPunct="1">
              <a:lnSpc>
                <a:spcPct val="100000"/>
              </a:lnSpc>
              <a:buNone/>
              <a:defRPr/>
            </a:pPr>
            <a:r>
              <a:rPr lang="en-US" sz="2000" b="1" dirty="0" smtClean="0"/>
              <a:t>	</a:t>
            </a:r>
            <a:r>
              <a:rPr lang="en-US" sz="2000" b="1" dirty="0" smtClean="0">
                <a:solidFill>
                  <a:srgbClr val="FF0000"/>
                </a:solidFill>
              </a:rPr>
              <a:t>Automatic Allocation </a:t>
            </a:r>
            <a:r>
              <a:rPr lang="en-US" sz="2000" dirty="0" smtClean="0">
                <a:solidFill>
                  <a:srgbClr val="FF0000"/>
                </a:solidFill>
              </a:rPr>
              <a:t>- </a:t>
            </a:r>
            <a:r>
              <a:rPr lang="en-US" sz="2000" dirty="0" smtClean="0"/>
              <a:t>DHCPv4 automatically assigns a static IPv4 address permanently to a device, selecting it from a pool of available addresses. </a:t>
            </a:r>
            <a:r>
              <a:rPr lang="en-US" sz="2000" dirty="0" smtClean="0">
                <a:solidFill>
                  <a:srgbClr val="002060"/>
                </a:solidFill>
              </a:rPr>
              <a:t>No lease.</a:t>
            </a:r>
            <a:r>
              <a:rPr lang="en-US" sz="2000" b="1" dirty="0" smtClean="0">
                <a:solidFill>
                  <a:srgbClr val="002060"/>
                </a:solidFill>
              </a:rPr>
              <a:t> </a:t>
            </a:r>
          </a:p>
          <a:p>
            <a:pPr marL="381000" indent="-381000" eaLnBrk="1" hangingPunct="1">
              <a:lnSpc>
                <a:spcPct val="100000"/>
              </a:lnSpc>
              <a:buNone/>
              <a:defRPr/>
            </a:pPr>
            <a:r>
              <a:rPr lang="en-US" sz="2000" b="1" dirty="0" smtClean="0"/>
              <a:t>	</a:t>
            </a:r>
            <a:r>
              <a:rPr lang="en-US" sz="2000" b="1" dirty="0" smtClean="0">
                <a:solidFill>
                  <a:srgbClr val="FF0000"/>
                </a:solidFill>
              </a:rPr>
              <a:t>Dynamic Allocation </a:t>
            </a:r>
            <a:r>
              <a:rPr lang="en-US" sz="2000" dirty="0" smtClean="0">
                <a:solidFill>
                  <a:srgbClr val="FF0000"/>
                </a:solidFill>
              </a:rPr>
              <a:t>- </a:t>
            </a:r>
            <a:r>
              <a:rPr lang="en-US" sz="2000" dirty="0" smtClean="0"/>
              <a:t>DHCPv4 dynamically assigns, or </a:t>
            </a:r>
            <a:r>
              <a:rPr lang="en-US" sz="2000" dirty="0" smtClean="0">
                <a:solidFill>
                  <a:srgbClr val="002060"/>
                </a:solidFill>
              </a:rPr>
              <a:t>leases</a:t>
            </a:r>
            <a:r>
              <a:rPr lang="en-US" sz="2000" dirty="0" smtClean="0"/>
              <a:t>, an IPv4 address from a pool of addresses for a limited period of time chosen by the server, or until the client no longer needs the address. Most commonly used.</a:t>
            </a:r>
          </a:p>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r>
              <a:rPr lang="en-US" sz="2200" dirty="0" smtClean="0"/>
              <a:t>	</a:t>
            </a:r>
          </a:p>
          <a:p>
            <a:pPr marL="719137" lvl="1" indent="-381000" eaLnBrk="1" hangingPunct="1">
              <a:lnSpc>
                <a:spcPct val="100000"/>
              </a:lnSpc>
              <a:defRPr/>
            </a:pPr>
            <a:r>
              <a:rPr lang="en-US" altLang="ja-JP" sz="1800" dirty="0" smtClean="0">
                <a:ea typeface="ＭＳ Ｐゴシック" pitchFamily="34" charset="-128"/>
              </a:rPr>
              <a:t>	</a:t>
            </a: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pPr eaLnBrk="1" hangingPunct="1">
              <a:defRPr/>
            </a:pPr>
            <a:r>
              <a:rPr lang="en-US" sz="1800" dirty="0" smtClean="0"/>
              <a:t>DHCPv4 Operation</a:t>
            </a:r>
            <a:r>
              <a:rPr lang="en-US" sz="2800" dirty="0" smtClean="0"/>
              <a:t/>
            </a:r>
            <a:br>
              <a:rPr lang="en-US" sz="2800" dirty="0" smtClean="0"/>
            </a:br>
            <a:r>
              <a:rPr lang="en-US" dirty="0" smtClean="0"/>
              <a:t>Introducing DHCPv4</a:t>
            </a:r>
            <a:endParaRPr lang="en-US" dirty="0">
              <a:solidFill>
                <a:schemeClr val="accent5">
                  <a:lumMod val="75000"/>
                </a:schemeClr>
              </a:solidFill>
              <a:cs typeface="Arial" pitchFamily="34" charset="0"/>
            </a:endParaRPr>
          </a:p>
        </p:txBody>
      </p:sp>
      <p:sp>
        <p:nvSpPr>
          <p:cNvPr id="7171" name="Rectangle 6"/>
          <p:cNvSpPr>
            <a:spLocks noGrp="1" noChangeArrowheads="1"/>
          </p:cNvSpPr>
          <p:nvPr>
            <p:ph idx="1"/>
          </p:nvPr>
        </p:nvSpPr>
        <p:spPr>
          <a:xfrm>
            <a:off x="554038" y="1295400"/>
            <a:ext cx="8170862" cy="5153025"/>
          </a:xfrm>
        </p:spPr>
        <p:txBody>
          <a:bodyPr/>
          <a:lstStyle/>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r>
              <a:rPr lang="en-US" sz="2200" dirty="0" smtClean="0"/>
              <a:t>	</a:t>
            </a:r>
          </a:p>
          <a:p>
            <a:pPr marL="719137" lvl="1" indent="-381000" eaLnBrk="1" hangingPunct="1">
              <a:lnSpc>
                <a:spcPct val="100000"/>
              </a:lnSpc>
              <a:defRPr/>
            </a:pPr>
            <a:r>
              <a:rPr lang="en-US" altLang="ja-JP" sz="1800" dirty="0" smtClean="0">
                <a:ea typeface="ＭＳ Ｐゴシック" pitchFamily="34" charset="-128"/>
              </a:rPr>
              <a:t>	</a:t>
            </a:r>
          </a:p>
        </p:txBody>
      </p:sp>
      <p:pic>
        <p:nvPicPr>
          <p:cNvPr id="1026" name="Picture 2"/>
          <p:cNvPicPr>
            <a:picLocks noChangeAspect="1" noChangeArrowheads="1"/>
          </p:cNvPicPr>
          <p:nvPr/>
        </p:nvPicPr>
        <p:blipFill>
          <a:blip r:embed="rId3" cstate="print"/>
          <a:srcRect l="49341" t="28646" r="14348" b="13542"/>
          <a:stretch>
            <a:fillRect/>
          </a:stretch>
        </p:blipFill>
        <p:spPr bwMode="auto">
          <a:xfrm>
            <a:off x="1665514" y="1297966"/>
            <a:ext cx="5402036" cy="4835694"/>
          </a:xfrm>
          <a:prstGeom prst="rect">
            <a:avLst/>
          </a:prstGeom>
          <a:noFill/>
          <a:ln w="9525">
            <a:noFill/>
            <a:miter lim="800000"/>
            <a:headEnd/>
            <a:tailEnd/>
          </a:ln>
        </p:spPr>
      </p:pic>
      <p:sp>
        <p:nvSpPr>
          <p:cNvPr id="2" name="TextBox 1"/>
          <p:cNvSpPr txBox="1"/>
          <p:nvPr/>
        </p:nvSpPr>
        <p:spPr>
          <a:xfrm>
            <a:off x="3443843" y="6111888"/>
            <a:ext cx="1845377" cy="701731"/>
          </a:xfrm>
          <a:prstGeom prst="rect">
            <a:avLst/>
          </a:prstGeom>
          <a:noFill/>
        </p:spPr>
        <p:txBody>
          <a:bodyPr wrap="none" rtlCol="0">
            <a:spAutoFit/>
          </a:bodyPr>
          <a:lstStyle/>
          <a:p>
            <a:r>
              <a:rPr lang="en-IE" sz="4400" b="1" dirty="0" smtClean="0">
                <a:solidFill>
                  <a:srgbClr val="FF0000"/>
                </a:solidFill>
              </a:rPr>
              <a:t>DORA</a:t>
            </a:r>
            <a:endParaRPr lang="en-IE" sz="4400" b="1"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97770"/>
            <a:ext cx="8145462" cy="838200"/>
          </a:xfrm>
        </p:spPr>
        <p:txBody>
          <a:bodyPr/>
          <a:lstStyle/>
          <a:p>
            <a:r>
              <a:rPr lang="en-IE" dirty="0" smtClean="0"/>
              <a:t>DHCP Lease </a:t>
            </a:r>
            <a:r>
              <a:rPr lang="en-IE" dirty="0"/>
              <a:t>Renewal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256" y="3435881"/>
            <a:ext cx="5474154" cy="3273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74170" y="1111080"/>
            <a:ext cx="8708572" cy="1818959"/>
          </a:xfrm>
          <a:prstGeom prst="rect">
            <a:avLst/>
          </a:prstGeom>
        </p:spPr>
        <p:txBody>
          <a:bodyPr wrap="square">
            <a:spAutoFit/>
          </a:bodyPr>
          <a:lstStyle/>
          <a:p>
            <a:pPr algn="l">
              <a:spcBef>
                <a:spcPts val="600"/>
              </a:spcBef>
            </a:pPr>
            <a:r>
              <a:rPr lang="en-IE" sz="1800" b="1" dirty="0">
                <a:solidFill>
                  <a:srgbClr val="FF0000"/>
                </a:solidFill>
              </a:rPr>
              <a:t>DHCP Request (DHCPREQUEST</a:t>
            </a:r>
            <a:r>
              <a:rPr lang="en-IE" sz="1800" b="1" dirty="0" smtClean="0">
                <a:solidFill>
                  <a:srgbClr val="FF0000"/>
                </a:solidFill>
              </a:rPr>
              <a:t>)</a:t>
            </a:r>
          </a:p>
          <a:p>
            <a:pPr algn="l">
              <a:spcBef>
                <a:spcPts val="600"/>
              </a:spcBef>
            </a:pPr>
            <a:r>
              <a:rPr lang="en-IE" sz="1800" dirty="0" smtClean="0"/>
              <a:t>When </a:t>
            </a:r>
            <a:r>
              <a:rPr lang="en-IE" sz="1800" dirty="0"/>
              <a:t>the lease has expired, the client sends a DHCPREQUEST message directly to the DHCPv4 server that originally offered the IPv4 address</a:t>
            </a:r>
            <a:r>
              <a:rPr lang="en-IE" sz="1800" dirty="0" smtClean="0"/>
              <a:t>..</a:t>
            </a:r>
            <a:endParaRPr lang="en-IE" sz="1800" dirty="0"/>
          </a:p>
          <a:p>
            <a:pPr algn="l">
              <a:spcBef>
                <a:spcPts val="600"/>
              </a:spcBef>
            </a:pPr>
            <a:r>
              <a:rPr lang="en-IE" sz="1800" b="1" dirty="0" smtClean="0">
                <a:solidFill>
                  <a:srgbClr val="FF0000"/>
                </a:solidFill>
              </a:rPr>
              <a:t>DHCP </a:t>
            </a:r>
            <a:r>
              <a:rPr lang="en-IE" sz="1800" b="1" dirty="0">
                <a:solidFill>
                  <a:srgbClr val="FF0000"/>
                </a:solidFill>
              </a:rPr>
              <a:t>Acknowledgment (DHCPACK)</a:t>
            </a:r>
          </a:p>
          <a:p>
            <a:pPr algn="l">
              <a:spcBef>
                <a:spcPts val="600"/>
              </a:spcBef>
            </a:pPr>
            <a:r>
              <a:rPr lang="en-IE" sz="1800" dirty="0" smtClean="0"/>
              <a:t>On </a:t>
            </a:r>
            <a:r>
              <a:rPr lang="en-IE" sz="1800" dirty="0"/>
              <a:t>receiving the DHCPREQUEST message, the server verifies the lease information by returning a </a:t>
            </a:r>
            <a:r>
              <a:rPr lang="en-IE" sz="1800" dirty="0" smtClean="0"/>
              <a:t>DHCPACK.</a:t>
            </a:r>
            <a:endParaRPr lang="en-IE" sz="1800" dirty="0"/>
          </a:p>
        </p:txBody>
      </p:sp>
    </p:spTree>
    <p:extLst>
      <p:ext uri="{BB962C8B-B14F-4D97-AF65-F5344CB8AC3E}">
        <p14:creationId xmlns:p14="http://schemas.microsoft.com/office/powerpoint/2010/main" val="1988212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pPr eaLnBrk="1" hangingPunct="1">
              <a:defRPr/>
            </a:pPr>
            <a:r>
              <a:rPr lang="en-US" sz="1800" dirty="0" smtClean="0"/>
              <a:t>DHCPv4 Operation</a:t>
            </a:r>
            <a:r>
              <a:rPr lang="en-US" sz="2800" dirty="0" smtClean="0"/>
              <a:t/>
            </a:r>
            <a:br>
              <a:rPr lang="en-US" sz="2800" dirty="0" smtClean="0"/>
            </a:br>
            <a:r>
              <a:rPr lang="en-US" dirty="0" smtClean="0"/>
              <a:t> DHCPv4 Message Format</a:t>
            </a:r>
            <a:endParaRPr lang="en-US" dirty="0">
              <a:solidFill>
                <a:schemeClr val="accent5">
                  <a:lumMod val="75000"/>
                </a:schemeClr>
              </a:solidFill>
              <a:cs typeface="Arial" pitchFamily="34" charset="0"/>
            </a:endParaRPr>
          </a:p>
        </p:txBody>
      </p:sp>
      <p:sp>
        <p:nvSpPr>
          <p:cNvPr id="7171" name="Rectangle 6"/>
          <p:cNvSpPr>
            <a:spLocks noGrp="1" noChangeArrowheads="1"/>
          </p:cNvSpPr>
          <p:nvPr>
            <p:ph idx="1"/>
          </p:nvPr>
        </p:nvSpPr>
        <p:spPr>
          <a:xfrm>
            <a:off x="554038" y="1295400"/>
            <a:ext cx="8170862" cy="5153025"/>
          </a:xfrm>
        </p:spPr>
        <p:txBody>
          <a:bodyPr/>
          <a:lstStyle/>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r>
              <a:rPr lang="en-US" sz="2200" dirty="0" smtClean="0"/>
              <a:t>	</a:t>
            </a:r>
          </a:p>
          <a:p>
            <a:pPr marL="719137" lvl="1" indent="-381000" eaLnBrk="1" hangingPunct="1">
              <a:lnSpc>
                <a:spcPct val="100000"/>
              </a:lnSpc>
              <a:defRPr/>
            </a:pPr>
            <a:r>
              <a:rPr lang="en-US" altLang="ja-JP" sz="1800" dirty="0" smtClean="0">
                <a:ea typeface="ＭＳ Ｐゴシック" pitchFamily="34" charset="-128"/>
              </a:rPr>
              <a:t>	</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07" y="1317170"/>
            <a:ext cx="7786007" cy="5246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09575" y="420688"/>
            <a:ext cx="8145463" cy="838200"/>
          </a:xfrm>
        </p:spPr>
        <p:txBody>
          <a:bodyPr/>
          <a:lstStyle/>
          <a:p>
            <a:pPr eaLnBrk="1" hangingPunct="1">
              <a:defRPr/>
            </a:pPr>
            <a:r>
              <a:rPr lang="en-US" sz="1800" dirty="0" smtClean="0"/>
              <a:t>DHCPv4 Operation</a:t>
            </a:r>
            <a:r>
              <a:rPr lang="en-US" sz="2800" dirty="0" smtClean="0"/>
              <a:t/>
            </a:r>
            <a:br>
              <a:rPr lang="en-US" sz="2800" dirty="0" smtClean="0"/>
            </a:br>
            <a:r>
              <a:rPr lang="en-US" kern="1200" dirty="0" smtClean="0">
                <a:solidFill>
                  <a:srgbClr val="3E8DC5"/>
                </a:solidFill>
                <a:latin typeface="Arial" charset="0"/>
              </a:rPr>
              <a:t>DHCPv4 Discover Messages</a:t>
            </a:r>
            <a:endParaRPr lang="en-US" dirty="0">
              <a:solidFill>
                <a:srgbClr val="3E8DC5"/>
              </a:solidFill>
              <a:cs typeface="Arial" pitchFamily="34" charset="0"/>
            </a:endParaRPr>
          </a:p>
        </p:txBody>
      </p:sp>
      <p:sp>
        <p:nvSpPr>
          <p:cNvPr id="7171" name="Rectangle 6"/>
          <p:cNvSpPr>
            <a:spLocks noGrp="1" noChangeArrowheads="1"/>
          </p:cNvSpPr>
          <p:nvPr>
            <p:ph idx="1"/>
          </p:nvPr>
        </p:nvSpPr>
        <p:spPr>
          <a:xfrm>
            <a:off x="554038" y="1295400"/>
            <a:ext cx="8170862" cy="5153025"/>
          </a:xfrm>
        </p:spPr>
        <p:txBody>
          <a:bodyPr/>
          <a:lstStyle/>
          <a:p>
            <a:pPr marL="381000" indent="-381000" eaLnBrk="1" hangingPunct="1">
              <a:lnSpc>
                <a:spcPct val="100000"/>
              </a:lnSpc>
              <a:buNone/>
              <a:defRPr/>
            </a:pPr>
            <a:endParaRPr lang="en-US" sz="2000" dirty="0" smtClean="0"/>
          </a:p>
          <a:p>
            <a:pPr marL="381000" indent="-381000" eaLnBrk="1" hangingPunct="1">
              <a:lnSpc>
                <a:spcPct val="100000"/>
              </a:lnSpc>
              <a:buNone/>
              <a:defRPr/>
            </a:pPr>
            <a:endParaRPr lang="en-US" sz="2000" dirty="0" smtClean="0"/>
          </a:p>
          <a:p>
            <a:pPr marL="381000" indent="-381000" eaLnBrk="1" hangingPunct="1">
              <a:lnSpc>
                <a:spcPct val="100000"/>
              </a:lnSpc>
              <a:buNone/>
              <a:defRPr/>
            </a:pPr>
            <a:r>
              <a:rPr lang="en-US" sz="2200" dirty="0" smtClean="0"/>
              <a:t>	</a:t>
            </a:r>
          </a:p>
          <a:p>
            <a:pPr marL="719137" lvl="1" indent="-381000" eaLnBrk="1" hangingPunct="1">
              <a:lnSpc>
                <a:spcPct val="100000"/>
              </a:lnSpc>
              <a:defRPr/>
            </a:pPr>
            <a:r>
              <a:rPr lang="en-US" altLang="ja-JP" sz="1800" dirty="0" smtClean="0">
                <a:ea typeface="ＭＳ Ｐゴシック" pitchFamily="34" charset="-128"/>
              </a:rPr>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3" y="1265273"/>
            <a:ext cx="5693229" cy="539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1839686" y="3864429"/>
            <a:ext cx="1828800" cy="217714"/>
          </a:xfrm>
          <a:prstGeom prst="rect">
            <a:avLst/>
          </a:prstGeom>
          <a:noFill/>
          <a:ln w="22225" cap="flat" cmpd="sng" algn="ctr">
            <a:solidFill>
              <a:srgbClr val="FF0000"/>
            </a:solidFill>
            <a:prstDash val="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673927" y="3875315"/>
            <a:ext cx="1605644" cy="206828"/>
          </a:xfrm>
          <a:prstGeom prst="rect">
            <a:avLst/>
          </a:prstGeom>
          <a:noFill/>
          <a:ln w="22225" cap="flat" cmpd="sng" algn="ctr">
            <a:solidFill>
              <a:srgbClr val="FF0000"/>
            </a:solidFill>
            <a:prstDash val="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12304</TotalTime>
  <Pages>28</Pages>
  <Words>2641</Words>
  <Application>Microsoft Office PowerPoint</Application>
  <PresentationFormat>On-screen Show (4:3)</PresentationFormat>
  <Paragraphs>384</Paragraphs>
  <Slides>48</Slides>
  <Notes>34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48</vt:i4>
      </vt:variant>
    </vt:vector>
  </HeadingPairs>
  <TitlesOfParts>
    <vt:vector size="53" baseType="lpstr">
      <vt:lpstr>ＭＳ Ｐゴシック</vt:lpstr>
      <vt:lpstr>Arial</vt:lpstr>
      <vt:lpstr>Wingdings</vt:lpstr>
      <vt:lpstr>PPT-TMPLT-WHT_C</vt:lpstr>
      <vt:lpstr>NetAcad-4F_PPT-WHT_060408</vt:lpstr>
      <vt:lpstr>Chapter 10: DHCP </vt:lpstr>
      <vt:lpstr>Introduction Introduction</vt:lpstr>
      <vt:lpstr>How it Works</vt:lpstr>
      <vt:lpstr>Note on BootP</vt:lpstr>
      <vt:lpstr>DHCPv4 Operation Introducing DHCPv4</vt:lpstr>
      <vt:lpstr>DHCPv4 Operation Introducing DHCPv4</vt:lpstr>
      <vt:lpstr>DHCP Lease Renewal</vt:lpstr>
      <vt:lpstr>DHCPv4 Operation  DHCPv4 Message Format</vt:lpstr>
      <vt:lpstr>DHCPv4 Operation DHCPv4 Discover Messages</vt:lpstr>
      <vt:lpstr>DHCPv4 Operation DHCPv4 Offer Messages</vt:lpstr>
      <vt:lpstr>DHCPv4 Operation Configuring a DHCPv4 Server</vt:lpstr>
      <vt:lpstr>DHCPv4 Operation Verifying a DHCPv4 Server</vt:lpstr>
      <vt:lpstr>DHCPv4 Operation DHCPv4 Relay</vt:lpstr>
      <vt:lpstr>DHCPv4 Operation DHCPv4 Relay</vt:lpstr>
      <vt:lpstr>Configuring a DHCPv4 client   Configuring a Router as  DHCPv4 client </vt:lpstr>
      <vt:lpstr>Troubleshoot DHCPv4  Troubleshooting Tasks</vt:lpstr>
      <vt:lpstr>Troubleshoot DHCPv4  Verify Router DHCPv4 Configuration</vt:lpstr>
      <vt:lpstr>Troubleshooting Task 1: Resolve IPv4 Address Conflicts</vt:lpstr>
      <vt:lpstr>Troubleshooting Task 2: Verify Physical Connectivity</vt:lpstr>
      <vt:lpstr>Troubleshooting Task 4: Verify Switch Port Configuration</vt:lpstr>
      <vt:lpstr>Troubleshooting Task 5: Test DHCPv4 Operation on the Same Subnet or VLAN</vt:lpstr>
      <vt:lpstr>Troubleshoot DHCPv4  Debugging DHCPv4</vt:lpstr>
      <vt:lpstr>NAT Characteristics IPv4 Private Address Space</vt:lpstr>
      <vt:lpstr>NAT Characteristics IPv4 Private Address Space</vt:lpstr>
      <vt:lpstr>NAT Characteristics What is NAT?</vt:lpstr>
      <vt:lpstr>NAT Characteristics What is NAT?</vt:lpstr>
      <vt:lpstr>NAT Characteristics NAT Terminology</vt:lpstr>
      <vt:lpstr>NAT Characteristics NAT Terminology</vt:lpstr>
      <vt:lpstr>Types Of NAT</vt:lpstr>
      <vt:lpstr>Types Of NAT Static NAT</vt:lpstr>
      <vt:lpstr>Types Of NAT Static NAT</vt:lpstr>
      <vt:lpstr>Types Of NAT Dynamic NAT</vt:lpstr>
      <vt:lpstr>Types Of NAT Dynamic NAT</vt:lpstr>
      <vt:lpstr>Types Of NAT Port Address Translation NAT (PAT)</vt:lpstr>
      <vt:lpstr>Types Of NAT Comparing (Dynamic) NAT and PAT</vt:lpstr>
      <vt:lpstr>Types Of NAT Comparing (Dynamic) NAT and PAT</vt:lpstr>
      <vt:lpstr>Benefits Of NAT Benefits of NAT</vt:lpstr>
      <vt:lpstr>Benefits Of NAT Disadvantages of NAT</vt:lpstr>
      <vt:lpstr>Configuring Static NAT Configuring Static NAT</vt:lpstr>
      <vt:lpstr>Configuring Static NAT Configuring Static NAT</vt:lpstr>
      <vt:lpstr>Configuring Static NAT Verifying Static NAT</vt:lpstr>
      <vt:lpstr>Configuring Dynamic NAT Dynamic NAT Operation</vt:lpstr>
      <vt:lpstr>Configuring Dynamic NAT Configuring Dynamic NAT</vt:lpstr>
      <vt:lpstr>Configuring Dynamic NAT</vt:lpstr>
      <vt:lpstr>Configuring Port Address Translation (PAT) Configuring PAT: Pool of  Addresses</vt:lpstr>
      <vt:lpstr>Configuring PAT for a Single Public IP Address</vt:lpstr>
      <vt:lpstr>Configuring PAT for a Pool of Public IP Addresses</vt:lpstr>
      <vt:lpstr>Configuring Port Address Translation (PAT) Verifying PAT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Fox, Aoife</cp:lastModifiedBy>
  <cp:revision>1102</cp:revision>
  <cp:lastPrinted>1999-01-27T00:54:54Z</cp:lastPrinted>
  <dcterms:created xsi:type="dcterms:W3CDTF">2006-10-23T15:07:30Z</dcterms:created>
  <dcterms:modified xsi:type="dcterms:W3CDTF">2014-05-01T10:26:35Z</dcterms:modified>
</cp:coreProperties>
</file>