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9"/>
  </p:notesMasterIdLst>
  <p:handoutMasterIdLst>
    <p:handoutMasterId r:id="rId50"/>
  </p:handoutMasterIdLst>
  <p:sldIdLst>
    <p:sldId id="500" r:id="rId3"/>
    <p:sldId id="785" r:id="rId4"/>
    <p:sldId id="787" r:id="rId5"/>
    <p:sldId id="786" r:id="rId6"/>
    <p:sldId id="788" r:id="rId7"/>
    <p:sldId id="789" r:id="rId8"/>
    <p:sldId id="790" r:id="rId9"/>
    <p:sldId id="791" r:id="rId10"/>
    <p:sldId id="826" r:id="rId11"/>
    <p:sldId id="792" r:id="rId12"/>
    <p:sldId id="793" r:id="rId13"/>
    <p:sldId id="794" r:id="rId14"/>
    <p:sldId id="795" r:id="rId15"/>
    <p:sldId id="796" r:id="rId16"/>
    <p:sldId id="797" r:id="rId17"/>
    <p:sldId id="827" r:id="rId18"/>
    <p:sldId id="798" r:id="rId19"/>
    <p:sldId id="799" r:id="rId20"/>
    <p:sldId id="800" r:id="rId21"/>
    <p:sldId id="801" r:id="rId22"/>
    <p:sldId id="802" r:id="rId23"/>
    <p:sldId id="803" r:id="rId24"/>
    <p:sldId id="804" r:id="rId25"/>
    <p:sldId id="805" r:id="rId26"/>
    <p:sldId id="806" r:id="rId27"/>
    <p:sldId id="828" r:id="rId28"/>
    <p:sldId id="807" r:id="rId29"/>
    <p:sldId id="808" r:id="rId30"/>
    <p:sldId id="809" r:id="rId31"/>
    <p:sldId id="810" r:id="rId32"/>
    <p:sldId id="812" r:id="rId33"/>
    <p:sldId id="830" r:id="rId34"/>
    <p:sldId id="829" r:id="rId35"/>
    <p:sldId id="813" r:id="rId36"/>
    <p:sldId id="814" r:id="rId37"/>
    <p:sldId id="815" r:id="rId38"/>
    <p:sldId id="816" r:id="rId39"/>
    <p:sldId id="817" r:id="rId40"/>
    <p:sldId id="818" r:id="rId41"/>
    <p:sldId id="819" r:id="rId42"/>
    <p:sldId id="820" r:id="rId43"/>
    <p:sldId id="822" r:id="rId44"/>
    <p:sldId id="821" r:id="rId45"/>
    <p:sldId id="823" r:id="rId46"/>
    <p:sldId id="824" r:id="rId47"/>
    <p:sldId id="681" r:id="rId4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94872" autoAdjust="0"/>
  </p:normalViewPr>
  <p:slideViewPr>
    <p:cSldViewPr snapToGrid="0">
      <p:cViewPr varScale="1">
        <p:scale>
          <a:sx n="100" d="100"/>
          <a:sy n="100" d="100"/>
        </p:scale>
        <p:origin x="-438" y="-84"/>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Routing &amp; Switching</a:t>
            </a:r>
          </a:p>
          <a:p>
            <a:pPr>
              <a:buFontTx/>
              <a:buNone/>
            </a:pPr>
            <a:r>
              <a:rPr lang="en-US" sz="1300" b="1" dirty="0" smtClean="0"/>
              <a:t>Chapter 11: </a:t>
            </a:r>
            <a:r>
              <a:rPr lang="en-US" sz="1400" b="1" dirty="0" smtClean="0"/>
              <a:t>Network Address Translation for </a:t>
            </a:r>
            <a:r>
              <a:rPr lang="en-US" sz="1400" b="1" dirty="0" err="1" smtClean="0"/>
              <a:t>IPv4</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11.1.2.1 </a:t>
            </a:r>
            <a:r>
              <a:rPr lang="en-US" b="1" dirty="0" smtClean="0">
                <a:ea typeface="ＭＳ Ｐゴシック" pitchFamily="34" charset="-128"/>
              </a:rPr>
              <a:t>Static NAT</a:t>
            </a:r>
            <a:endParaRPr lang="en-US" b="1" dirty="0" smtClean="0"/>
          </a:p>
          <a:p>
            <a:pPr>
              <a:buFontTx/>
              <a:buNone/>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11.1.2.2 </a:t>
            </a:r>
            <a:r>
              <a:rPr lang="en-US" b="1" dirty="0" smtClean="0">
                <a:ea typeface="ＭＳ Ｐゴシック" pitchFamily="34" charset="-128"/>
              </a:rPr>
              <a:t>Dynamic NAT</a:t>
            </a:r>
            <a:endParaRPr lang="en-US" b="1" dirty="0" smtClean="0"/>
          </a:p>
          <a:p>
            <a:pPr>
              <a:buFontTx/>
              <a:buNone/>
            </a:pP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11.1.2.2 </a:t>
            </a:r>
            <a:r>
              <a:rPr lang="en-US" b="1" dirty="0" smtClean="0">
                <a:ea typeface="ＭＳ Ｐゴシック" pitchFamily="34" charset="-128"/>
              </a:rPr>
              <a:t>Dynamic NAT</a:t>
            </a:r>
            <a:endParaRPr lang="en-US" b="1" dirty="0" smtClean="0"/>
          </a:p>
          <a:p>
            <a:pPr>
              <a:buFontTx/>
              <a:buNone/>
            </a:pP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11.1.2.3 </a:t>
            </a:r>
            <a:r>
              <a:rPr lang="en-US" b="1" dirty="0" smtClean="0">
                <a:ea typeface="ＭＳ Ｐゴシック" pitchFamily="34" charset="-128"/>
              </a:rPr>
              <a:t>Port Address Translation NAT (PAT)</a:t>
            </a:r>
            <a:endParaRPr lang="en-US" b="1" dirty="0" smtClean="0"/>
          </a:p>
          <a:p>
            <a:pPr>
              <a:buFontTx/>
              <a:buNone/>
            </a:pP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11.1.2.5 </a:t>
            </a:r>
            <a:r>
              <a:rPr lang="en-US" b="1" dirty="0" smtClean="0">
                <a:ea typeface="ＭＳ Ｐゴシック" pitchFamily="34" charset="-128"/>
              </a:rPr>
              <a:t>Comparing NAT and PAT</a:t>
            </a:r>
            <a:endParaRPr lang="en-US" b="1" dirty="0" smtClean="0"/>
          </a:p>
          <a:p>
            <a:pPr>
              <a:buFontTx/>
              <a:buNone/>
            </a:pPr>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11.1.3</a:t>
            </a:r>
            <a:r>
              <a:rPr lang="en-US" b="1" baseline="0" dirty="0" smtClean="0"/>
              <a:t> </a:t>
            </a:r>
            <a:r>
              <a:rPr lang="en-US" sz="1200" b="1" dirty="0" smtClean="0">
                <a:ea typeface="ＭＳ Ｐゴシック" pitchFamily="34" charset="-128"/>
              </a:rPr>
              <a:t>Benefits Of NAT</a:t>
            </a:r>
            <a:endParaRPr lang="en-US" b="1" dirty="0" smtClean="0"/>
          </a:p>
          <a:p>
            <a:pPr>
              <a:buFontTx/>
              <a:buNone/>
            </a:pPr>
            <a:r>
              <a:rPr lang="en-US" b="1" dirty="0" smtClean="0"/>
              <a:t>11.1.3.1 </a:t>
            </a:r>
            <a:r>
              <a:rPr lang="en-US" sz="1200" b="1" dirty="0" smtClean="0">
                <a:ea typeface="ＭＳ Ｐゴシック" pitchFamily="34" charset="-128"/>
              </a:rPr>
              <a:t>Benefits Of NAT</a:t>
            </a:r>
            <a:endParaRPr lang="en-US" b="1" dirty="0" smtClean="0"/>
          </a:p>
          <a:p>
            <a:pPr>
              <a:buFontTx/>
              <a:buNone/>
            </a:pP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11.1.3</a:t>
            </a:r>
            <a:r>
              <a:rPr lang="en-US" b="1" baseline="0" dirty="0" smtClean="0"/>
              <a:t> </a:t>
            </a:r>
            <a:r>
              <a:rPr lang="en-US" sz="1200" b="1" dirty="0" smtClean="0">
                <a:ea typeface="ＭＳ Ｐゴシック" pitchFamily="34" charset="-128"/>
              </a:rPr>
              <a:t>Benefits Of NAT</a:t>
            </a:r>
            <a:endParaRPr lang="en-US" b="1" dirty="0" smtClean="0"/>
          </a:p>
          <a:p>
            <a:pPr>
              <a:buFontTx/>
              <a:buNone/>
            </a:pPr>
            <a:r>
              <a:rPr lang="en-US" b="1" dirty="0" smtClean="0"/>
              <a:t>11.1.3.2 </a:t>
            </a:r>
            <a:r>
              <a:rPr lang="en-US" b="1" dirty="0" smtClean="0">
                <a:ea typeface="ＭＳ Ｐゴシック" pitchFamily="34" charset="-128"/>
              </a:rPr>
              <a:t>Disadvantages of NAT</a:t>
            </a:r>
            <a:endParaRPr lang="en-US" b="1" dirty="0" smtClean="0"/>
          </a:p>
          <a:p>
            <a:pPr>
              <a:buFontTx/>
              <a:buNone/>
            </a:pP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11.2.1.1 </a:t>
            </a:r>
            <a:r>
              <a:rPr lang="en-US" b="1" dirty="0" smtClean="0">
                <a:ea typeface="ＭＳ Ｐゴシック" pitchFamily="34" charset="-128"/>
              </a:rPr>
              <a:t>Configuring Static NAT</a:t>
            </a:r>
            <a:endParaRPr lang="en-US" b="1" dirty="0" smtClean="0"/>
          </a:p>
          <a:p>
            <a:pPr>
              <a:buFontTx/>
              <a:buNone/>
            </a:pP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11.2.1.1 </a:t>
            </a:r>
            <a:r>
              <a:rPr lang="en-US" b="1" dirty="0" smtClean="0">
                <a:ea typeface="ＭＳ Ｐゴシック" pitchFamily="34" charset="-128"/>
              </a:rPr>
              <a:t>Configuring Static NAT</a:t>
            </a:r>
            <a:endParaRPr lang="en-US" b="1" dirty="0" smtClean="0"/>
          </a:p>
          <a:p>
            <a:pPr>
              <a:buFontTx/>
              <a:buNone/>
            </a:pPr>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11.2.1.2 </a:t>
            </a:r>
            <a:r>
              <a:rPr lang="en-US" b="1" dirty="0" smtClean="0">
                <a:ea typeface="ＭＳ Ｐゴシック" pitchFamily="34" charset="-128"/>
              </a:rPr>
              <a:t>Analyzing Static NAT</a:t>
            </a:r>
            <a:endParaRPr lang="en-US" b="1" dirty="0" smtClean="0"/>
          </a:p>
          <a:p>
            <a:pPr>
              <a:buFontTx/>
              <a:buNone/>
            </a:pP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11.1.1.1 </a:t>
            </a:r>
            <a:r>
              <a:rPr lang="en-US" b="1" dirty="0" err="1" smtClean="0"/>
              <a:t>IPv4</a:t>
            </a:r>
            <a:r>
              <a:rPr lang="en-US" b="1" baseline="0" dirty="0" smtClean="0"/>
              <a:t> Private Address Space</a:t>
            </a:r>
            <a:endParaRPr lang="en-US" b="1" dirty="0" smtClean="0"/>
          </a:p>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11.2.1.2 </a:t>
            </a:r>
            <a:r>
              <a:rPr lang="en-US" b="1" dirty="0" smtClean="0">
                <a:ea typeface="ＭＳ Ｐゴシック" pitchFamily="34" charset="-128"/>
              </a:rPr>
              <a:t>Verifying Static NAT</a:t>
            </a:r>
            <a:endParaRPr lang="en-US" b="1" dirty="0" smtClean="0"/>
          </a:p>
          <a:p>
            <a:pPr>
              <a:buFontTx/>
              <a:buNone/>
            </a:pP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11.2.1</a:t>
            </a:r>
            <a:r>
              <a:rPr lang="en-US" b="1" baseline="0" dirty="0" smtClean="0"/>
              <a:t> </a:t>
            </a:r>
            <a:r>
              <a:rPr lang="en-US" sz="1200" b="1" dirty="0" smtClean="0">
                <a:ea typeface="ＭＳ Ｐゴシック" pitchFamily="34" charset="-128"/>
              </a:rPr>
              <a:t>Configuring Static NAT</a:t>
            </a:r>
            <a:endParaRPr lang="en-US" b="1" dirty="0" smtClean="0"/>
          </a:p>
          <a:p>
            <a:pPr>
              <a:buFontTx/>
              <a:buNone/>
            </a:pPr>
            <a:r>
              <a:rPr lang="en-US" b="1" dirty="0" smtClean="0"/>
              <a:t>11.2.1.2 </a:t>
            </a:r>
            <a:r>
              <a:rPr lang="en-US" b="1" dirty="0" smtClean="0">
                <a:ea typeface="ＭＳ Ｐゴシック" pitchFamily="34" charset="-128"/>
              </a:rPr>
              <a:t>Verifying Static NAT</a:t>
            </a:r>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11.2.2.1 </a:t>
            </a:r>
            <a:r>
              <a:rPr lang="en-US" b="1" dirty="0" smtClean="0">
                <a:ea typeface="ＭＳ Ｐゴシック" pitchFamily="34" charset="-128"/>
              </a:rPr>
              <a:t>Dynamic NAT Operation</a:t>
            </a:r>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11.2.2.2 </a:t>
            </a:r>
            <a:r>
              <a:rPr lang="en-US" b="1" dirty="0" smtClean="0">
                <a:ea typeface="ＭＳ Ｐゴシック" pitchFamily="34" charset="-128"/>
              </a:rPr>
              <a:t>Configuring Dynamic NAT</a:t>
            </a: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11.2.2.3 </a:t>
            </a:r>
            <a:r>
              <a:rPr lang="en-US" b="1" dirty="0" smtClean="0">
                <a:ea typeface="ＭＳ Ｐゴシック" pitchFamily="34" charset="-128"/>
              </a:rPr>
              <a:t>Analyzing Dynamic NAT</a:t>
            </a: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11.2.2.3 </a:t>
            </a:r>
            <a:r>
              <a:rPr lang="en-US" b="1" dirty="0" smtClean="0">
                <a:ea typeface="ＭＳ Ｐゴシック" pitchFamily="34" charset="-128"/>
              </a:rPr>
              <a:t>Analyzing Dynamic NAT</a:t>
            </a: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11.2.2.4 </a:t>
            </a:r>
            <a:r>
              <a:rPr lang="en-US" b="1" dirty="0" smtClean="0">
                <a:ea typeface="ＭＳ Ｐゴシック" pitchFamily="34" charset="-128"/>
              </a:rPr>
              <a:t>Verifying Dynamic NAT</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11.2.2</a:t>
            </a:r>
            <a:r>
              <a:rPr lang="en-US" b="1" baseline="0" dirty="0" smtClean="0"/>
              <a:t> </a:t>
            </a:r>
            <a:r>
              <a:rPr lang="en-US" sz="1200" b="1" dirty="0" smtClean="0">
                <a:ea typeface="ＭＳ Ｐゴシック" pitchFamily="34" charset="-128"/>
              </a:rPr>
              <a:t>Configuring Dynamic NAT</a:t>
            </a:r>
            <a:endParaRPr lang="en-US" b="1" dirty="0" smtClean="0"/>
          </a:p>
          <a:p>
            <a:pPr>
              <a:buFontTx/>
              <a:buNone/>
            </a:pPr>
            <a:r>
              <a:rPr lang="en-US" b="1" dirty="0" smtClean="0"/>
              <a:t>11.2.2.4 </a:t>
            </a:r>
            <a:r>
              <a:rPr lang="en-US" b="1" dirty="0" smtClean="0">
                <a:ea typeface="ＭＳ Ｐゴシック" pitchFamily="34" charset="-128"/>
              </a:rPr>
              <a:t>Verifying Dynamic NAT</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11.2.3</a:t>
            </a:r>
            <a:r>
              <a:rPr lang="en-US" b="1" baseline="0" dirty="0" smtClean="0"/>
              <a:t> </a:t>
            </a:r>
            <a:r>
              <a:rPr lang="en-US" sz="1200" b="1" dirty="0" smtClean="0">
                <a:ea typeface="ＭＳ Ｐゴシック" pitchFamily="34" charset="-128"/>
              </a:rPr>
              <a:t>Configuring Port Address Translation (PAT)</a:t>
            </a:r>
          </a:p>
          <a:p>
            <a:pPr marL="0" indent="0" eaLnBrk="1" hangingPunct="1">
              <a:buFont typeface="Wingdings" pitchFamily="2" charset="2"/>
              <a:buNone/>
            </a:pPr>
            <a:r>
              <a:rPr lang="en-US" b="1" dirty="0" smtClean="0"/>
              <a:t>11.2.3.2 </a:t>
            </a:r>
            <a:r>
              <a:rPr lang="en-US" b="1" dirty="0" smtClean="0">
                <a:ea typeface="ＭＳ Ｐゴシック" pitchFamily="34" charset="-128"/>
              </a:rPr>
              <a:t>Configuring PAT: Single Address</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11.2.3</a:t>
            </a:r>
            <a:r>
              <a:rPr lang="en-US" b="1" baseline="0" dirty="0" smtClean="0"/>
              <a:t> </a:t>
            </a:r>
            <a:r>
              <a:rPr lang="en-US" sz="1200" b="1" dirty="0" smtClean="0">
                <a:ea typeface="ＭＳ Ｐゴシック" pitchFamily="34" charset="-128"/>
              </a:rPr>
              <a:t>Configuring Port Address Translation (PAT)</a:t>
            </a:r>
          </a:p>
          <a:p>
            <a:pPr marL="0" indent="0" eaLnBrk="1" hangingPunct="1">
              <a:buFont typeface="Wingdings" pitchFamily="2" charset="2"/>
              <a:buNone/>
            </a:pPr>
            <a:r>
              <a:rPr lang="en-US" b="1" dirty="0" smtClean="0"/>
              <a:t>11.2.3.3 </a:t>
            </a:r>
            <a:r>
              <a:rPr lang="en-US" b="1" dirty="0" smtClean="0">
                <a:ea typeface="ＭＳ Ｐゴシック" pitchFamily="34" charset="-128"/>
              </a:rPr>
              <a:t>Analyzing PAT</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11.1.1.1 </a:t>
            </a:r>
            <a:r>
              <a:rPr lang="en-US" b="1" dirty="0" err="1" smtClean="0"/>
              <a:t>IPv4</a:t>
            </a:r>
            <a:r>
              <a:rPr lang="en-US" b="1" baseline="0" dirty="0" smtClean="0"/>
              <a:t> Private Address Space</a:t>
            </a:r>
            <a:endParaRPr lang="en-US" b="1" dirty="0" smtClean="0"/>
          </a:p>
          <a:p>
            <a:pPr>
              <a:buFontTx/>
              <a:buNone/>
            </a:pP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11.2.3</a:t>
            </a:r>
            <a:r>
              <a:rPr lang="en-US" b="1" baseline="0" dirty="0" smtClean="0"/>
              <a:t> </a:t>
            </a:r>
            <a:r>
              <a:rPr lang="en-US" sz="1200" b="1" dirty="0" smtClean="0">
                <a:ea typeface="ＭＳ Ｐゴシック" pitchFamily="34" charset="-128"/>
              </a:rPr>
              <a:t>Configuring Port Address Translation (PAT)</a:t>
            </a:r>
          </a:p>
          <a:p>
            <a:pPr marL="0" indent="0" eaLnBrk="1" hangingPunct="1">
              <a:buFont typeface="Wingdings" pitchFamily="2" charset="2"/>
              <a:buNone/>
            </a:pPr>
            <a:r>
              <a:rPr lang="en-US" b="1" dirty="0" smtClean="0"/>
              <a:t>11.2.3.3 </a:t>
            </a:r>
            <a:r>
              <a:rPr lang="en-US" b="1" dirty="0" smtClean="0">
                <a:ea typeface="ＭＳ Ｐゴシック" pitchFamily="34" charset="-128"/>
              </a:rPr>
              <a:t>Analyzing PAT</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11.2.3</a:t>
            </a:r>
            <a:r>
              <a:rPr lang="en-US" b="1" baseline="0" dirty="0" smtClean="0"/>
              <a:t> </a:t>
            </a:r>
            <a:r>
              <a:rPr lang="en-US" sz="1200" b="1" dirty="0" smtClean="0">
                <a:ea typeface="ＭＳ Ｐゴシック" pitchFamily="34" charset="-128"/>
              </a:rPr>
              <a:t>Configuring Port Address Translation (PAT)</a:t>
            </a:r>
          </a:p>
          <a:p>
            <a:pPr marL="0" indent="0" eaLnBrk="1" hangingPunct="1">
              <a:buFont typeface="Wingdings" pitchFamily="2" charset="2"/>
              <a:buNone/>
            </a:pPr>
            <a:r>
              <a:rPr lang="en-US" b="1" dirty="0" smtClean="0"/>
              <a:t>11.2.3.4 </a:t>
            </a:r>
            <a:r>
              <a:rPr lang="en-US" b="1" dirty="0" smtClean="0">
                <a:ea typeface="ＭＳ Ｐゴシック" pitchFamily="34" charset="-128"/>
              </a:rPr>
              <a:t>Verifying PAT</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11.2.4 Port Forwarding</a:t>
            </a:r>
            <a:endParaRPr lang="en-US" sz="1200" b="1" dirty="0" smtClean="0">
              <a:ea typeface="ＭＳ Ｐゴシック" pitchFamily="34" charset="-128"/>
            </a:endParaRPr>
          </a:p>
          <a:p>
            <a:pPr marL="0" indent="0" eaLnBrk="1" hangingPunct="1">
              <a:buFont typeface="Wingdings" pitchFamily="2" charset="2"/>
              <a:buNone/>
            </a:pPr>
            <a:r>
              <a:rPr lang="en-US" b="1" dirty="0" smtClean="0"/>
              <a:t>11.2.4.1 </a:t>
            </a:r>
            <a:r>
              <a:rPr lang="en-US" b="1" dirty="0" smtClean="0">
                <a:ea typeface="ＭＳ Ｐゴシック" pitchFamily="34" charset="-128"/>
              </a:rPr>
              <a:t>Port Forwarding</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11.2.4 Port Forwarding</a:t>
            </a:r>
            <a:endParaRPr lang="en-US" sz="1200" b="1" dirty="0" smtClean="0">
              <a:ea typeface="ＭＳ Ｐゴシック" pitchFamily="34" charset="-128"/>
            </a:endParaRPr>
          </a:p>
          <a:p>
            <a:pPr marL="0" indent="0" eaLnBrk="1" hangingPunct="1">
              <a:buFont typeface="Wingdings" pitchFamily="2" charset="2"/>
              <a:buNone/>
            </a:pPr>
            <a:r>
              <a:rPr lang="en-US" b="1" dirty="0" smtClean="0"/>
              <a:t>11.2.4.2</a:t>
            </a:r>
            <a:r>
              <a:rPr lang="en-US" b="1" baseline="0" dirty="0" smtClean="0"/>
              <a:t> </a:t>
            </a:r>
            <a:r>
              <a:rPr lang="en-US" b="1" dirty="0" err="1" smtClean="0">
                <a:ea typeface="ＭＳ Ｐゴシック" pitchFamily="34" charset="-128"/>
              </a:rPr>
              <a:t>SOHO</a:t>
            </a:r>
            <a:r>
              <a:rPr lang="en-US" b="1" dirty="0" smtClean="0">
                <a:ea typeface="ＭＳ Ｐゴシック" pitchFamily="34" charset="-128"/>
              </a:rPr>
              <a:t> Example</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11.2.4 Port Forwarding</a:t>
            </a:r>
            <a:endParaRPr lang="en-US" sz="1200" b="1" dirty="0" smtClean="0">
              <a:ea typeface="ＭＳ Ｐゴシック" pitchFamily="34" charset="-128"/>
            </a:endParaRPr>
          </a:p>
          <a:p>
            <a:pPr marL="0" indent="0" eaLnBrk="1" hangingPunct="1">
              <a:buFont typeface="Wingdings" pitchFamily="2" charset="2"/>
              <a:buNone/>
            </a:pPr>
            <a:r>
              <a:rPr lang="en-US" b="1" dirty="0" smtClean="0"/>
              <a:t>11.2.4.3 </a:t>
            </a:r>
            <a:r>
              <a:rPr lang="en-US" b="1" dirty="0" smtClean="0">
                <a:ea typeface="ＭＳ Ｐゴシック" pitchFamily="34" charset="-128"/>
              </a:rPr>
              <a:t>Configuring Port Forwarding with </a:t>
            </a:r>
            <a:r>
              <a:rPr lang="en-US" b="1" dirty="0" err="1" smtClean="0">
                <a:ea typeface="ＭＳ Ｐゴシック" pitchFamily="34" charset="-128"/>
              </a:rPr>
              <a:t>IOS</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11.2.5 </a:t>
            </a:r>
            <a:r>
              <a:rPr lang="en-US" sz="1200" b="1" dirty="0" smtClean="0">
                <a:ea typeface="ＭＳ Ｐゴシック" pitchFamily="34" charset="-128"/>
              </a:rPr>
              <a:t>Configuring NAT and </a:t>
            </a:r>
            <a:r>
              <a:rPr lang="en-US" sz="1200" b="1" dirty="0" err="1" smtClean="0">
                <a:ea typeface="ＭＳ Ｐゴシック" pitchFamily="34" charset="-128"/>
              </a:rPr>
              <a:t>IPv6</a:t>
            </a:r>
            <a:endParaRPr lang="en-US" sz="1200" b="1" dirty="0" smtClean="0">
              <a:ea typeface="ＭＳ Ｐゴシック" pitchFamily="34" charset="-128"/>
            </a:endParaRPr>
          </a:p>
          <a:p>
            <a:pPr marL="0" indent="0" eaLnBrk="1" hangingPunct="1">
              <a:buFont typeface="Wingdings" pitchFamily="2" charset="2"/>
              <a:buNone/>
            </a:pPr>
            <a:r>
              <a:rPr lang="en-US" b="1" dirty="0" smtClean="0"/>
              <a:t>11.2.5.1 </a:t>
            </a:r>
            <a:r>
              <a:rPr lang="en-US" b="1" dirty="0" smtClean="0">
                <a:ea typeface="ＭＳ Ｐゴシック" pitchFamily="34" charset="-128"/>
              </a:rPr>
              <a:t>NAT for </a:t>
            </a:r>
            <a:r>
              <a:rPr lang="en-US" b="1" dirty="0" err="1" smtClean="0">
                <a:ea typeface="ＭＳ Ｐゴシック" pitchFamily="34" charset="-128"/>
              </a:rPr>
              <a:t>IPv6</a:t>
            </a:r>
            <a:r>
              <a:rPr lang="en-US" b="1" dirty="0" smtClean="0">
                <a:ea typeface="ＭＳ Ｐゴシック" pitchFamily="34" charset="-128"/>
              </a:rPr>
              <a:t>?</a:t>
            </a:r>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11.2.5 </a:t>
            </a:r>
            <a:r>
              <a:rPr lang="en-US" sz="1200" b="1" dirty="0" smtClean="0">
                <a:ea typeface="ＭＳ Ｐゴシック" pitchFamily="34" charset="-128"/>
              </a:rPr>
              <a:t>Configuring NAT and </a:t>
            </a:r>
            <a:r>
              <a:rPr lang="en-US" sz="1200" b="1" dirty="0" err="1" smtClean="0">
                <a:ea typeface="ＭＳ Ｐゴシック" pitchFamily="34" charset="-128"/>
              </a:rPr>
              <a:t>IPv6</a:t>
            </a:r>
            <a:endParaRPr lang="en-US" sz="1200" b="1" dirty="0" smtClean="0">
              <a:ea typeface="ＭＳ Ｐゴシック" pitchFamily="34" charset="-128"/>
            </a:endParaRPr>
          </a:p>
          <a:p>
            <a:pPr marL="0" indent="0" eaLnBrk="1" hangingPunct="1">
              <a:buFont typeface="Wingdings" pitchFamily="2" charset="2"/>
              <a:buNone/>
            </a:pPr>
            <a:r>
              <a:rPr lang="en-US" b="1" dirty="0" smtClean="0"/>
              <a:t>11.2.5.2 </a:t>
            </a:r>
            <a:r>
              <a:rPr lang="en-US" b="1" dirty="0" err="1" smtClean="0">
                <a:ea typeface="ＭＳ Ｐゴシック" pitchFamily="34" charset="-128"/>
              </a:rPr>
              <a:t>IPv6</a:t>
            </a:r>
            <a:r>
              <a:rPr lang="en-US" b="1" dirty="0" smtClean="0">
                <a:ea typeface="ＭＳ Ｐゴシック" pitchFamily="34" charset="-128"/>
              </a:rPr>
              <a:t> Unique Local Addresses</a:t>
            </a:r>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11.2.5 </a:t>
            </a:r>
            <a:r>
              <a:rPr lang="en-US" sz="1200" b="1" dirty="0" smtClean="0">
                <a:ea typeface="ＭＳ Ｐゴシック" pitchFamily="34" charset="-128"/>
              </a:rPr>
              <a:t>Configuring NAT and </a:t>
            </a:r>
            <a:r>
              <a:rPr lang="en-US" sz="1200" b="1" dirty="0" err="1" smtClean="0">
                <a:ea typeface="ＭＳ Ｐゴシック" pitchFamily="34" charset="-128"/>
              </a:rPr>
              <a:t>IPv6</a:t>
            </a:r>
            <a:endParaRPr lang="en-US" sz="1200" b="1" dirty="0" smtClean="0">
              <a:ea typeface="ＭＳ Ｐゴシック" pitchFamily="34" charset="-128"/>
            </a:endParaRPr>
          </a:p>
          <a:p>
            <a:pPr marL="0" indent="0" eaLnBrk="1" hangingPunct="1">
              <a:buFont typeface="Wingdings" pitchFamily="2" charset="2"/>
              <a:buNone/>
            </a:pPr>
            <a:r>
              <a:rPr lang="en-US" b="1" dirty="0" smtClean="0"/>
              <a:t>11.2.5.3 NAT For </a:t>
            </a:r>
            <a:r>
              <a:rPr lang="en-US" b="1" dirty="0" err="1" smtClean="0"/>
              <a:t>IPv6</a:t>
            </a:r>
            <a:endParaRPr lang="en-US" b="1" dirty="0" smtClean="0"/>
          </a:p>
          <a:p>
            <a:pPr marL="0" indent="0" eaLnBrk="1" hangingPunct="1">
              <a:buFont typeface="Wingdings" pitchFamily="2" charset="2"/>
              <a:buNone/>
            </a:pPr>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11.2.5 </a:t>
            </a:r>
            <a:r>
              <a:rPr lang="en-US" sz="1200" b="1" dirty="0" smtClean="0">
                <a:ea typeface="ＭＳ Ｐゴシック" pitchFamily="34" charset="-128"/>
              </a:rPr>
              <a:t>Configuring NAT and </a:t>
            </a:r>
            <a:r>
              <a:rPr lang="en-US" sz="1200" b="1" dirty="0" err="1" smtClean="0">
                <a:ea typeface="ＭＳ Ｐゴシック" pitchFamily="34" charset="-128"/>
              </a:rPr>
              <a:t>IPv6</a:t>
            </a:r>
            <a:endParaRPr lang="en-US" sz="1200" b="1" dirty="0" smtClean="0">
              <a:ea typeface="ＭＳ Ｐゴシック" pitchFamily="34" charset="-128"/>
            </a:endParaRPr>
          </a:p>
          <a:p>
            <a:pPr marL="0" indent="0" eaLnBrk="1" hangingPunct="1">
              <a:buFont typeface="Wingdings" pitchFamily="2" charset="2"/>
              <a:buNone/>
            </a:pPr>
            <a:r>
              <a:rPr lang="en-US" b="1" dirty="0" smtClean="0"/>
              <a:t>11.2.5.3 NAT For </a:t>
            </a:r>
            <a:r>
              <a:rPr lang="en-US" b="1" dirty="0" err="1" smtClean="0"/>
              <a:t>IPv6</a:t>
            </a:r>
            <a:endParaRPr lang="en-US" b="1" dirty="0" smtClean="0"/>
          </a:p>
          <a:p>
            <a:pPr marL="0" indent="0" eaLnBrk="1" hangingPunct="1">
              <a:buFont typeface="Wingdings" pitchFamily="2" charset="2"/>
              <a:buNone/>
            </a:pPr>
            <a:endParaRPr lang="en-US" b="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11.3.1 Troubleshooting NAT</a:t>
            </a:r>
          </a:p>
          <a:p>
            <a:pPr marL="0" indent="0" eaLnBrk="1" hangingPunct="1">
              <a:buFont typeface="Wingdings" pitchFamily="2" charset="2"/>
              <a:buNone/>
            </a:pPr>
            <a:r>
              <a:rPr lang="en-US" b="1" dirty="0" smtClean="0"/>
              <a:t>11.3.1.1</a:t>
            </a:r>
            <a:r>
              <a:rPr lang="en-US" b="1" baseline="0" dirty="0" smtClean="0"/>
              <a:t> </a:t>
            </a:r>
            <a:r>
              <a:rPr lang="en-US" b="1" dirty="0" smtClean="0"/>
              <a:t>Troubleshooting NAT: Show commands</a:t>
            </a:r>
          </a:p>
          <a:p>
            <a:pPr marL="0" indent="0" eaLnBrk="1" hangingPunct="1">
              <a:buFont typeface="Wingdings" pitchFamily="2" charset="2"/>
              <a:buNone/>
            </a:pP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11.1.1.2</a:t>
            </a:r>
            <a:r>
              <a:rPr lang="en-US" b="1" baseline="0" dirty="0" smtClean="0"/>
              <a:t> </a:t>
            </a:r>
            <a:r>
              <a:rPr lang="en-US" b="1" dirty="0" smtClean="0">
                <a:ea typeface="ＭＳ Ｐゴシック" pitchFamily="34" charset="-128"/>
              </a:rPr>
              <a:t>What is NAT?</a:t>
            </a:r>
            <a:endParaRPr lang="en-US" b="1" dirty="0" smtClean="0"/>
          </a:p>
          <a:p>
            <a:pPr>
              <a:buFontTx/>
              <a:buNone/>
            </a:pPr>
            <a:endParaRPr lang="en-US"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11.3.1 Troubleshooting NAT</a:t>
            </a:r>
          </a:p>
          <a:p>
            <a:pPr marL="0" indent="0" eaLnBrk="1" hangingPunct="1">
              <a:buFont typeface="Wingdings" pitchFamily="2" charset="2"/>
              <a:buNone/>
            </a:pPr>
            <a:r>
              <a:rPr lang="en-US" b="1" dirty="0" smtClean="0"/>
              <a:t>11.3.1.2 Troubleshooting NAT: Debug command</a:t>
            </a:r>
          </a:p>
          <a:p>
            <a:pPr marL="0" indent="0" eaLnBrk="1" hangingPunct="1">
              <a:buFont typeface="Wingdings" pitchFamily="2" charset="2"/>
              <a:buNone/>
            </a:pP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11.1.1.2</a:t>
            </a:r>
            <a:r>
              <a:rPr lang="en-US" b="1" baseline="0" dirty="0" smtClean="0"/>
              <a:t> </a:t>
            </a:r>
            <a:r>
              <a:rPr lang="en-US" b="1" dirty="0" smtClean="0">
                <a:ea typeface="ＭＳ Ｐゴシック" pitchFamily="34" charset="-128"/>
              </a:rPr>
              <a:t>What is NAT?</a:t>
            </a:r>
            <a:endParaRPr lang="en-US" b="1" dirty="0" smtClean="0"/>
          </a:p>
          <a:p>
            <a:pPr>
              <a:buFontTx/>
              <a:buNone/>
            </a:pP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11.1.1.3 </a:t>
            </a:r>
            <a:r>
              <a:rPr lang="en-US" b="1" dirty="0" smtClean="0">
                <a:ea typeface="ＭＳ Ｐゴシック" pitchFamily="34" charset="-128"/>
              </a:rPr>
              <a:t>NAT Terminology</a:t>
            </a:r>
            <a:endParaRPr lang="en-US" b="1" dirty="0" smtClean="0"/>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11.1.1.3 </a:t>
            </a:r>
            <a:r>
              <a:rPr lang="en-US" b="1" dirty="0" smtClean="0">
                <a:ea typeface="ＭＳ Ｐゴシック" pitchFamily="34" charset="-128"/>
              </a:rPr>
              <a:t>NAT Terminology</a:t>
            </a:r>
            <a:endParaRPr lang="en-US" b="1" dirty="0" smtClean="0"/>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11.1.1 </a:t>
            </a:r>
            <a:r>
              <a:rPr lang="en-US" sz="1200" b="1" dirty="0" smtClean="0">
                <a:ea typeface="ＭＳ Ｐゴシック" pitchFamily="34" charset="-128"/>
              </a:rPr>
              <a:t>NAT Characteristics</a:t>
            </a:r>
            <a:endParaRPr lang="en-US" b="1" dirty="0" smtClean="0"/>
          </a:p>
          <a:p>
            <a:pPr>
              <a:buFontTx/>
              <a:buNone/>
            </a:pPr>
            <a:r>
              <a:rPr lang="en-US" b="1" dirty="0" smtClean="0"/>
              <a:t>11.1.1.5 </a:t>
            </a:r>
            <a:r>
              <a:rPr lang="en-US" b="1" dirty="0" smtClean="0">
                <a:ea typeface="ＭＳ Ｐゴシック" pitchFamily="34" charset="-128"/>
              </a:rPr>
              <a:t>How NAT Works</a:t>
            </a:r>
            <a:endParaRPr lang="en-US" b="1" dirty="0" smtClean="0"/>
          </a:p>
          <a:p>
            <a:pPr>
              <a:buFontTx/>
              <a:buNone/>
            </a:pP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indent="0" eaLnBrk="1" hangingPunct="1">
              <a:buFont typeface="Wingdings" pitchFamily="2" charset="2"/>
              <a:buNone/>
            </a:pPr>
            <a:r>
              <a:rPr lang="en-US" b="1" dirty="0" smtClean="0">
                <a:cs typeface="Arial" charset="0"/>
              </a:rPr>
              <a:t>11.1 NAT Operation</a:t>
            </a:r>
          </a:p>
          <a:p>
            <a:pPr marL="0" indent="0" eaLnBrk="1" hangingPunct="1">
              <a:buFont typeface="Wingdings" pitchFamily="2" charset="2"/>
              <a:buNone/>
            </a:pPr>
            <a:r>
              <a:rPr lang="en-US" b="1" dirty="0" smtClean="0"/>
              <a:t>11.1.2</a:t>
            </a:r>
            <a:r>
              <a:rPr lang="en-US" b="1" baseline="0" dirty="0" smtClean="0"/>
              <a:t> </a:t>
            </a:r>
            <a:r>
              <a:rPr lang="en-US" sz="1200" b="1" dirty="0" smtClean="0">
                <a:ea typeface="ＭＳ Ｐゴシック" pitchFamily="34" charset="-128"/>
              </a:rPr>
              <a:t>Types Of NAT</a:t>
            </a:r>
            <a:endParaRPr lang="en-US" b="1" dirty="0" smtClean="0"/>
          </a:p>
          <a:p>
            <a:pPr>
              <a:buFontTx/>
              <a:buNone/>
            </a:pPr>
            <a:r>
              <a:rPr lang="en-US" b="1" dirty="0" smtClean="0"/>
              <a:t>11.1.2.1 </a:t>
            </a:r>
            <a:r>
              <a:rPr lang="en-US" b="1" dirty="0" smtClean="0">
                <a:ea typeface="ＭＳ Ｐゴシック" pitchFamily="34" charset="-128"/>
              </a:rPr>
              <a:t>Static NAT</a:t>
            </a:r>
            <a:endParaRPr lang="en-US" b="1" dirty="0" smtClean="0"/>
          </a:p>
          <a:p>
            <a:pPr>
              <a:buFontTx/>
              <a:buNone/>
            </a:pP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68580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277266" y="504497"/>
            <a:ext cx="8145462" cy="62772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11: Network Address Translation for </a:t>
            </a:r>
            <a:r>
              <a:rPr lang="en-US" sz="2800" dirty="0" err="1" smtClean="0"/>
              <a:t>IPv4</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a:t>
            </a:r>
          </a:p>
        </p:txBody>
      </p:sp>
      <p:pic>
        <p:nvPicPr>
          <p:cNvPr id="4" name="Picture 3" descr="DIT(2).jpg"/>
          <p:cNvPicPr>
            <a:picLocks noChangeAspect="1"/>
          </p:cNvPicPr>
          <p:nvPr/>
        </p:nvPicPr>
        <p:blipFill>
          <a:blip r:embed="rId3" cstate="print"/>
          <a:stretch>
            <a:fillRect/>
          </a:stretch>
        </p:blipFill>
        <p:spPr>
          <a:xfrm>
            <a:off x="1727835" y="264033"/>
            <a:ext cx="1840288" cy="1624584"/>
          </a:xfrm>
          <a:prstGeom prst="rect">
            <a:avLst/>
          </a:prstGeom>
        </p:spPr>
      </p:pic>
      <p:pic>
        <p:nvPicPr>
          <p:cNvPr id="5" name="Picture 4" descr="itb_logo.gif"/>
          <p:cNvPicPr>
            <a:picLocks noChangeAspect="1"/>
          </p:cNvPicPr>
          <p:nvPr/>
        </p:nvPicPr>
        <p:blipFill>
          <a:blip r:embed="rId4" cstate="print"/>
          <a:stretch>
            <a:fillRect/>
          </a:stretch>
        </p:blipFill>
        <p:spPr>
          <a:xfrm>
            <a:off x="4492792" y="533209"/>
            <a:ext cx="3532973" cy="977456"/>
          </a:xfrm>
          <a:prstGeom prst="rect">
            <a:avLst/>
          </a:prstGeom>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Static NAT</a:t>
            </a:r>
          </a:p>
        </p:txBody>
      </p:sp>
      <p:sp>
        <p:nvSpPr>
          <p:cNvPr id="5" name="Content Placeholder 1"/>
          <p:cNvSpPr>
            <a:spLocks noGrp="1"/>
          </p:cNvSpPr>
          <p:nvPr>
            <p:ph idx="1"/>
          </p:nvPr>
        </p:nvSpPr>
        <p:spPr>
          <a:xfrm>
            <a:off x="280534" y="1323752"/>
            <a:ext cx="8863466" cy="4487862"/>
          </a:xfrm>
        </p:spPr>
        <p:txBody>
          <a:bodyPr/>
          <a:lstStyle/>
          <a:p>
            <a:r>
              <a:rPr lang="en-US" dirty="0"/>
              <a:t>Static NAT uses a </a:t>
            </a:r>
            <a:r>
              <a:rPr lang="en-US" dirty="0">
                <a:solidFill>
                  <a:srgbClr val="FF0000"/>
                </a:solidFill>
              </a:rPr>
              <a:t>one-to-one mapping </a:t>
            </a:r>
            <a:r>
              <a:rPr lang="en-US" dirty="0"/>
              <a:t>of local and global </a:t>
            </a:r>
            <a:r>
              <a:rPr lang="en-US" dirty="0" smtClean="0"/>
              <a:t>addresses</a:t>
            </a:r>
          </a:p>
          <a:p>
            <a:r>
              <a:rPr lang="en-US" dirty="0" smtClean="0"/>
              <a:t>These </a:t>
            </a:r>
            <a:r>
              <a:rPr lang="en-US" dirty="0"/>
              <a:t>mappings are configured by the network administrator and remain </a:t>
            </a:r>
            <a:r>
              <a:rPr lang="en-US" dirty="0" smtClean="0"/>
              <a:t>constant</a:t>
            </a:r>
          </a:p>
          <a:p>
            <a:r>
              <a:rPr lang="en-US" dirty="0"/>
              <a:t>Static NAT is particularly useful </a:t>
            </a:r>
            <a:r>
              <a:rPr lang="en-US" dirty="0" smtClean="0"/>
              <a:t>when servers hosted in the inside network </a:t>
            </a:r>
            <a:r>
              <a:rPr lang="en-US" dirty="0"/>
              <a:t>must be accessible </a:t>
            </a:r>
            <a:r>
              <a:rPr lang="en-US" dirty="0" smtClean="0"/>
              <a:t>from the </a:t>
            </a:r>
            <a:r>
              <a:rPr lang="en-US" dirty="0" smtClean="0">
                <a:solidFill>
                  <a:srgbClr val="FF0000"/>
                </a:solidFill>
              </a:rPr>
              <a:t>outside network. </a:t>
            </a:r>
            <a:r>
              <a:rPr lang="en-IE" dirty="0" smtClean="0"/>
              <a:t>Particularly </a:t>
            </a:r>
            <a:r>
              <a:rPr lang="en-IE" dirty="0"/>
              <a:t>useful for web servers or devices that must have a consistent address that is accessible from the Internet</a:t>
            </a:r>
            <a:endParaRPr lang="en-US" dirty="0" smtClean="0">
              <a:solidFill>
                <a:srgbClr val="FF0000"/>
              </a:solidFill>
            </a:endParaRPr>
          </a:p>
          <a:p>
            <a:r>
              <a:rPr lang="en-US" dirty="0" smtClean="0"/>
              <a:t>A </a:t>
            </a:r>
            <a:r>
              <a:rPr lang="en-US" dirty="0"/>
              <a:t>network administrator </a:t>
            </a:r>
            <a:r>
              <a:rPr lang="en-US" dirty="0" smtClean="0"/>
              <a:t>can access a server in the inside network by point his client to the proper inside global address.</a:t>
            </a:r>
          </a:p>
          <a:p>
            <a:r>
              <a:rPr lang="en-IE" dirty="0"/>
              <a:t>Static NAT requires that enough public addresses are available to satisfy the total number of simultaneous user sessions.</a:t>
            </a:r>
            <a:endParaRPr lang="en-US" dirty="0" smtClean="0"/>
          </a:p>
        </p:txBody>
      </p:sp>
    </p:spTree>
    <p:extLst>
      <p:ext uri="{BB962C8B-B14F-4D97-AF65-F5344CB8AC3E}">
        <p14:creationId xmlns:p14="http://schemas.microsoft.com/office/powerpoint/2010/main" val="3810112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Static NAT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398" y="1293163"/>
            <a:ext cx="6243205" cy="531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754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Dynamic NAT</a:t>
            </a:r>
          </a:p>
        </p:txBody>
      </p:sp>
      <p:sp>
        <p:nvSpPr>
          <p:cNvPr id="5" name="Content Placeholder 1"/>
          <p:cNvSpPr>
            <a:spLocks noGrp="1"/>
          </p:cNvSpPr>
          <p:nvPr>
            <p:ph idx="1"/>
          </p:nvPr>
        </p:nvSpPr>
        <p:spPr>
          <a:xfrm>
            <a:off x="423409" y="1390427"/>
            <a:ext cx="8227105" cy="4487862"/>
          </a:xfrm>
        </p:spPr>
        <p:txBody>
          <a:bodyPr/>
          <a:lstStyle/>
          <a:p>
            <a:r>
              <a:rPr lang="en-US" dirty="0"/>
              <a:t>Dynamic NAT uses a </a:t>
            </a:r>
            <a:r>
              <a:rPr lang="en-US" dirty="0">
                <a:solidFill>
                  <a:srgbClr val="FF0000"/>
                </a:solidFill>
              </a:rPr>
              <a:t>pool of public addresses </a:t>
            </a:r>
            <a:r>
              <a:rPr lang="en-US" dirty="0"/>
              <a:t>and assigns them on a first-come, first-served </a:t>
            </a:r>
            <a:r>
              <a:rPr lang="en-US" dirty="0" smtClean="0"/>
              <a:t>basis</a:t>
            </a:r>
          </a:p>
          <a:p>
            <a:r>
              <a:rPr lang="en-US" dirty="0" smtClean="0"/>
              <a:t>When </a:t>
            </a:r>
            <a:r>
              <a:rPr lang="en-US" dirty="0"/>
              <a:t>an inside device requests access to an outside network, dynamic NAT assigns an </a:t>
            </a:r>
            <a:r>
              <a:rPr lang="en-US" i="1" dirty="0">
                <a:solidFill>
                  <a:srgbClr val="FF0000"/>
                </a:solidFill>
              </a:rPr>
              <a:t>available</a:t>
            </a:r>
            <a:r>
              <a:rPr lang="en-US" dirty="0"/>
              <a:t> public </a:t>
            </a:r>
            <a:r>
              <a:rPr lang="en-US" dirty="0" err="1"/>
              <a:t>IPv4</a:t>
            </a:r>
            <a:r>
              <a:rPr lang="en-US" dirty="0"/>
              <a:t> address from the </a:t>
            </a:r>
            <a:r>
              <a:rPr lang="en-US" dirty="0" smtClean="0"/>
              <a:t>pool</a:t>
            </a:r>
          </a:p>
          <a:p>
            <a:r>
              <a:rPr lang="en-US" dirty="0" smtClean="0"/>
              <a:t>Dynamic </a:t>
            </a:r>
            <a:r>
              <a:rPr lang="en-US" dirty="0"/>
              <a:t>NAT requires that enough public addresses are available to satisfy the total number of simultaneous user sessions</a:t>
            </a:r>
          </a:p>
        </p:txBody>
      </p:sp>
    </p:spTree>
    <p:extLst>
      <p:ext uri="{BB962C8B-B14F-4D97-AF65-F5344CB8AC3E}">
        <p14:creationId xmlns:p14="http://schemas.microsoft.com/office/powerpoint/2010/main" val="4215282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386" y="1310482"/>
            <a:ext cx="6217228" cy="528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Dynamic NAT</a:t>
            </a:r>
          </a:p>
        </p:txBody>
      </p:sp>
    </p:spTree>
    <p:extLst>
      <p:ext uri="{BB962C8B-B14F-4D97-AF65-F5344CB8AC3E}">
        <p14:creationId xmlns:p14="http://schemas.microsoft.com/office/powerpoint/2010/main" val="3123589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Port Address Translation NAT (PAT)</a:t>
            </a:r>
          </a:p>
        </p:txBody>
      </p:sp>
      <p:sp>
        <p:nvSpPr>
          <p:cNvPr id="4" name="Content Placeholder 1"/>
          <p:cNvSpPr>
            <a:spLocks noGrp="1"/>
          </p:cNvSpPr>
          <p:nvPr>
            <p:ph idx="1"/>
          </p:nvPr>
        </p:nvSpPr>
        <p:spPr>
          <a:xfrm>
            <a:off x="423409" y="1390427"/>
            <a:ext cx="8227105" cy="4487862"/>
          </a:xfrm>
        </p:spPr>
        <p:txBody>
          <a:bodyPr/>
          <a:lstStyle/>
          <a:p>
            <a:r>
              <a:rPr lang="en-US" dirty="0" smtClean="0"/>
              <a:t>PAT maps </a:t>
            </a:r>
            <a:r>
              <a:rPr lang="en-US" dirty="0">
                <a:solidFill>
                  <a:srgbClr val="FF0000"/>
                </a:solidFill>
              </a:rPr>
              <a:t>multiple private </a:t>
            </a:r>
            <a:r>
              <a:rPr lang="en-US" dirty="0" err="1">
                <a:solidFill>
                  <a:srgbClr val="FF0000"/>
                </a:solidFill>
              </a:rPr>
              <a:t>IPv4</a:t>
            </a:r>
            <a:r>
              <a:rPr lang="en-US" dirty="0">
                <a:solidFill>
                  <a:srgbClr val="FF0000"/>
                </a:solidFill>
              </a:rPr>
              <a:t> addresses to a single public </a:t>
            </a:r>
            <a:r>
              <a:rPr lang="en-US" dirty="0" err="1">
                <a:solidFill>
                  <a:srgbClr val="FF0000"/>
                </a:solidFill>
              </a:rPr>
              <a:t>IPv4</a:t>
            </a:r>
            <a:r>
              <a:rPr lang="en-US" dirty="0">
                <a:solidFill>
                  <a:srgbClr val="FF0000"/>
                </a:solidFill>
              </a:rPr>
              <a:t> </a:t>
            </a:r>
            <a:r>
              <a:rPr lang="en-US" dirty="0"/>
              <a:t>address or a few </a:t>
            </a:r>
            <a:r>
              <a:rPr lang="en-US" dirty="0" smtClean="0"/>
              <a:t>addresses</a:t>
            </a:r>
          </a:p>
          <a:p>
            <a:r>
              <a:rPr lang="en-US" dirty="0" smtClean="0"/>
              <a:t>PAT uses the pair </a:t>
            </a:r>
            <a:r>
              <a:rPr lang="en-US" dirty="0" smtClean="0">
                <a:solidFill>
                  <a:srgbClr val="002060"/>
                </a:solidFill>
              </a:rPr>
              <a:t>source port and source IP address </a:t>
            </a:r>
            <a:r>
              <a:rPr lang="en-US" dirty="0" smtClean="0"/>
              <a:t>to keep track of what traffic belongs to what internal client</a:t>
            </a:r>
          </a:p>
          <a:p>
            <a:r>
              <a:rPr lang="en-US" dirty="0" smtClean="0"/>
              <a:t>PAT is also known as NAT overload</a:t>
            </a:r>
          </a:p>
          <a:p>
            <a:r>
              <a:rPr lang="en-US" dirty="0" smtClean="0"/>
              <a:t>By also using the </a:t>
            </a:r>
            <a:r>
              <a:rPr lang="en-US" dirty="0" smtClean="0">
                <a:solidFill>
                  <a:srgbClr val="002060"/>
                </a:solidFill>
              </a:rPr>
              <a:t>port number</a:t>
            </a:r>
            <a:r>
              <a:rPr lang="en-US" dirty="0" smtClean="0"/>
              <a:t>, PAT is able to forward the response packets to the correct internal device</a:t>
            </a:r>
          </a:p>
          <a:p>
            <a:r>
              <a:rPr lang="en-US" dirty="0"/>
              <a:t>The PAT process also validates that the incoming packets were requested, thus adding a degree of security to the session</a:t>
            </a:r>
          </a:p>
        </p:txBody>
      </p:sp>
    </p:spTree>
    <p:extLst>
      <p:ext uri="{BB962C8B-B14F-4D97-AF65-F5344CB8AC3E}">
        <p14:creationId xmlns:p14="http://schemas.microsoft.com/office/powerpoint/2010/main" val="3189901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Types Of NAT</a:t>
            </a:r>
            <a:br>
              <a:rPr lang="en-US" sz="1800" dirty="0" smtClean="0">
                <a:ea typeface="ＭＳ Ｐゴシック" pitchFamily="34" charset="-128"/>
              </a:rPr>
            </a:br>
            <a:r>
              <a:rPr lang="en-US" dirty="0" smtClean="0">
                <a:ea typeface="ＭＳ Ｐゴシック" pitchFamily="34" charset="-128"/>
              </a:rPr>
              <a:t>Comparing </a:t>
            </a:r>
            <a:r>
              <a:rPr lang="en-US" dirty="0"/>
              <a:t>(Dynamic) </a:t>
            </a:r>
            <a:r>
              <a:rPr lang="en-US" dirty="0" smtClean="0">
                <a:ea typeface="ＭＳ Ｐゴシック" pitchFamily="34" charset="-128"/>
              </a:rPr>
              <a:t>NAT and PAT</a:t>
            </a:r>
          </a:p>
        </p:txBody>
      </p:sp>
      <p:sp>
        <p:nvSpPr>
          <p:cNvPr id="4" name="Content Placeholder 1"/>
          <p:cNvSpPr>
            <a:spLocks noGrp="1"/>
          </p:cNvSpPr>
          <p:nvPr>
            <p:ph idx="1"/>
          </p:nvPr>
        </p:nvSpPr>
        <p:spPr>
          <a:xfrm>
            <a:off x="423409" y="1390427"/>
            <a:ext cx="8227105" cy="4487862"/>
          </a:xfrm>
        </p:spPr>
        <p:txBody>
          <a:bodyPr/>
          <a:lstStyle/>
          <a:p>
            <a:r>
              <a:rPr lang="en-US" dirty="0" smtClean="0"/>
              <a:t>(Dynamic) NAT </a:t>
            </a:r>
            <a:r>
              <a:rPr lang="en-US" dirty="0"/>
              <a:t>translates IPv4 addresses on a 1:1 basis between private IPv4 addresses and public IPv4 </a:t>
            </a:r>
            <a:r>
              <a:rPr lang="en-US" dirty="0" smtClean="0"/>
              <a:t>addresses</a:t>
            </a:r>
          </a:p>
          <a:p>
            <a:r>
              <a:rPr lang="en-US" dirty="0" smtClean="0"/>
              <a:t>PAT </a:t>
            </a:r>
            <a:r>
              <a:rPr lang="en-US" dirty="0"/>
              <a:t>modifies both the address and the port </a:t>
            </a:r>
            <a:r>
              <a:rPr lang="en-US" dirty="0" smtClean="0"/>
              <a:t>number</a:t>
            </a:r>
          </a:p>
          <a:p>
            <a:r>
              <a:rPr lang="en-US" dirty="0"/>
              <a:t>(Dynamic) NAT forwards incoming packets to their inside destination by referring to the incoming source IPv4 address given by the host on the public </a:t>
            </a:r>
            <a:r>
              <a:rPr lang="en-US" dirty="0" smtClean="0"/>
              <a:t>network</a:t>
            </a:r>
          </a:p>
          <a:p>
            <a:r>
              <a:rPr lang="en-US" dirty="0" smtClean="0"/>
              <a:t>With </a:t>
            </a:r>
            <a:r>
              <a:rPr lang="en-US" dirty="0"/>
              <a:t>PAT, there is generally only one or a very few publicly exposed </a:t>
            </a:r>
            <a:r>
              <a:rPr lang="en-US" dirty="0" err="1"/>
              <a:t>IPv4</a:t>
            </a:r>
            <a:r>
              <a:rPr lang="en-US" dirty="0"/>
              <a:t> </a:t>
            </a:r>
            <a:r>
              <a:rPr lang="en-US" dirty="0" smtClean="0"/>
              <a:t>addresses</a:t>
            </a:r>
          </a:p>
          <a:p>
            <a:r>
              <a:rPr lang="en-US" dirty="0" smtClean="0"/>
              <a:t>PAT is also able to translate protocols that don’t use port numbers such as </a:t>
            </a:r>
            <a:r>
              <a:rPr lang="en-US" dirty="0" err="1" smtClean="0"/>
              <a:t>ICMP</a:t>
            </a:r>
            <a:r>
              <a:rPr lang="en-US" dirty="0" smtClean="0"/>
              <a:t>. Each one of these protocols are supported differently by PAT</a:t>
            </a:r>
            <a:endParaRPr lang="en-US" dirty="0"/>
          </a:p>
        </p:txBody>
      </p:sp>
    </p:spTree>
    <p:extLst>
      <p:ext uri="{BB962C8B-B14F-4D97-AF65-F5344CB8AC3E}">
        <p14:creationId xmlns:p14="http://schemas.microsoft.com/office/powerpoint/2010/main" val="3620524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407988"/>
            <a:ext cx="8145462" cy="838200"/>
          </a:xfrm>
        </p:spPr>
        <p:txBody>
          <a:bodyPr/>
          <a:lstStyle/>
          <a:p>
            <a:r>
              <a:rPr lang="en-US" sz="1800" dirty="0">
                <a:ea typeface="ＭＳ Ｐゴシック" pitchFamily="34" charset="-128"/>
              </a:rPr>
              <a:t>Types Of NAT</a:t>
            </a:r>
            <a:br>
              <a:rPr lang="en-US" sz="1800" dirty="0">
                <a:ea typeface="ＭＳ Ｐゴシック" pitchFamily="34" charset="-128"/>
              </a:rPr>
            </a:br>
            <a:r>
              <a:rPr lang="en-US" dirty="0">
                <a:ea typeface="ＭＳ Ｐゴシック" pitchFamily="34" charset="-128"/>
              </a:rPr>
              <a:t>Comparing </a:t>
            </a:r>
            <a:r>
              <a:rPr lang="en-US" dirty="0"/>
              <a:t>(Dynamic) </a:t>
            </a:r>
            <a:r>
              <a:rPr lang="en-US" dirty="0">
                <a:ea typeface="ＭＳ Ｐゴシック" pitchFamily="34" charset="-128"/>
              </a:rPr>
              <a:t>NAT and PAT</a:t>
            </a:r>
            <a:endParaRPr lang="en-IE" dirty="0"/>
          </a:p>
        </p:txBody>
      </p:sp>
      <p:sp>
        <p:nvSpPr>
          <p:cNvPr id="3" name="Content Placeholder 2"/>
          <p:cNvSpPr>
            <a:spLocks noGrp="1"/>
          </p:cNvSpPr>
          <p:nvPr>
            <p:ph idx="1"/>
          </p:nvPr>
        </p:nvSpPr>
        <p:spPr>
          <a:xfrm>
            <a:off x="274638" y="1570792"/>
            <a:ext cx="7940675" cy="3571875"/>
          </a:xfrm>
        </p:spPr>
        <p:txBody>
          <a:bodyPr/>
          <a:lstStyle/>
          <a:p>
            <a:pPr marL="0" indent="0" algn="ctr">
              <a:buNone/>
            </a:pPr>
            <a:r>
              <a:rPr lang="en-IE" sz="2000" dirty="0" smtClean="0">
                <a:solidFill>
                  <a:srgbClr val="002060"/>
                </a:solidFill>
              </a:rPr>
              <a:t>NAT </a:t>
            </a:r>
            <a:r>
              <a:rPr lang="en-IE" sz="2000" dirty="0">
                <a:solidFill>
                  <a:srgbClr val="002060"/>
                </a:solidFill>
              </a:rPr>
              <a:t>translates IPv4 addresses on a 1:1 basis between private IPv4 addresses and public IPv4 addresses. However, PAT modifies both the address and the port number.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779634"/>
            <a:ext cx="5219700" cy="4078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0057" y="3848100"/>
            <a:ext cx="1640193" cy="757130"/>
          </a:xfrm>
          <a:prstGeom prst="rect">
            <a:avLst/>
          </a:prstGeom>
          <a:noFill/>
        </p:spPr>
        <p:txBody>
          <a:bodyPr wrap="none" rtlCol="0">
            <a:spAutoFit/>
          </a:bodyPr>
          <a:lstStyle/>
          <a:p>
            <a:r>
              <a:rPr lang="en-IE" dirty="0" smtClean="0">
                <a:solidFill>
                  <a:srgbClr val="FF0000"/>
                </a:solidFill>
              </a:rPr>
              <a:t>4 Public </a:t>
            </a:r>
          </a:p>
          <a:p>
            <a:r>
              <a:rPr lang="en-IE" dirty="0" smtClean="0">
                <a:solidFill>
                  <a:srgbClr val="FF0000"/>
                </a:solidFill>
              </a:rPr>
              <a:t>Addresses</a:t>
            </a:r>
            <a:endParaRPr lang="en-IE" dirty="0"/>
          </a:p>
        </p:txBody>
      </p:sp>
      <p:sp>
        <p:nvSpPr>
          <p:cNvPr id="6" name="TextBox 5"/>
          <p:cNvSpPr txBox="1"/>
          <p:nvPr/>
        </p:nvSpPr>
        <p:spPr>
          <a:xfrm>
            <a:off x="360056" y="5905500"/>
            <a:ext cx="1640193" cy="757130"/>
          </a:xfrm>
          <a:prstGeom prst="rect">
            <a:avLst/>
          </a:prstGeom>
          <a:noFill/>
        </p:spPr>
        <p:txBody>
          <a:bodyPr wrap="none" rtlCol="0">
            <a:spAutoFit/>
          </a:bodyPr>
          <a:lstStyle/>
          <a:p>
            <a:r>
              <a:rPr lang="en-IE" dirty="0" smtClean="0">
                <a:solidFill>
                  <a:srgbClr val="FF0000"/>
                </a:solidFill>
              </a:rPr>
              <a:t>1 Public </a:t>
            </a:r>
          </a:p>
          <a:p>
            <a:r>
              <a:rPr lang="en-IE" dirty="0" smtClean="0">
                <a:solidFill>
                  <a:srgbClr val="FF0000"/>
                </a:solidFill>
              </a:rPr>
              <a:t>Addresses</a:t>
            </a:r>
            <a:endParaRPr lang="en-IE" dirty="0"/>
          </a:p>
        </p:txBody>
      </p:sp>
    </p:spTree>
    <p:extLst>
      <p:ext uri="{BB962C8B-B14F-4D97-AF65-F5344CB8AC3E}">
        <p14:creationId xmlns:p14="http://schemas.microsoft.com/office/powerpoint/2010/main" val="119455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Benefits Of NAT</a:t>
            </a:r>
            <a:br>
              <a:rPr lang="en-US" sz="1800" dirty="0" smtClean="0">
                <a:ea typeface="ＭＳ Ｐゴシック" pitchFamily="34" charset="-128"/>
              </a:rPr>
            </a:br>
            <a:r>
              <a:rPr lang="en-US" dirty="0" smtClean="0">
                <a:ea typeface="ＭＳ Ｐゴシック" pitchFamily="34" charset="-128"/>
              </a:rPr>
              <a:t>Benefits of NAT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40" y="2280177"/>
            <a:ext cx="8430721" cy="267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15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Benefits Of NAT</a:t>
            </a:r>
            <a:br>
              <a:rPr lang="en-US" sz="1800" dirty="0" smtClean="0">
                <a:ea typeface="ＭＳ Ｐゴシック" pitchFamily="34" charset="-128"/>
              </a:rPr>
            </a:br>
            <a:r>
              <a:rPr lang="en-US" dirty="0" smtClean="0">
                <a:ea typeface="ＭＳ Ｐゴシック" pitchFamily="34" charset="-128"/>
              </a:rPr>
              <a:t>Disadvantages of NAT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34" y="2243628"/>
            <a:ext cx="8367332" cy="237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526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Static NAT</a:t>
            </a:r>
            <a:br>
              <a:rPr lang="en-US" sz="1800" dirty="0" smtClean="0">
                <a:ea typeface="ＭＳ Ｐゴシック" pitchFamily="34" charset="-128"/>
              </a:rPr>
            </a:br>
            <a:r>
              <a:rPr lang="en-US" dirty="0" smtClean="0">
                <a:ea typeface="ＭＳ Ｐゴシック" pitchFamily="34" charset="-128"/>
              </a:rPr>
              <a:t>Configuring </a:t>
            </a:r>
            <a:r>
              <a:rPr lang="en-US" u="sng" dirty="0" smtClean="0">
                <a:ea typeface="ＭＳ Ｐゴシック" pitchFamily="34" charset="-128"/>
              </a:rPr>
              <a:t>Static</a:t>
            </a:r>
            <a:r>
              <a:rPr lang="en-US" dirty="0" smtClean="0">
                <a:ea typeface="ＭＳ Ｐゴシック" pitchFamily="34" charset="-128"/>
              </a:rPr>
              <a:t> NAT</a:t>
            </a:r>
          </a:p>
        </p:txBody>
      </p:sp>
      <p:sp>
        <p:nvSpPr>
          <p:cNvPr id="4" name="Content Placeholder 1"/>
          <p:cNvSpPr>
            <a:spLocks noGrp="1"/>
          </p:cNvSpPr>
          <p:nvPr>
            <p:ph idx="1"/>
          </p:nvPr>
        </p:nvSpPr>
        <p:spPr>
          <a:xfrm>
            <a:off x="423411" y="1390427"/>
            <a:ext cx="7951332" cy="4487862"/>
          </a:xfrm>
        </p:spPr>
        <p:txBody>
          <a:bodyPr/>
          <a:lstStyle/>
          <a:p>
            <a:r>
              <a:rPr lang="en-US" dirty="0"/>
              <a:t>There are two basic tasks when configuring static NAT </a:t>
            </a:r>
            <a:r>
              <a:rPr lang="en-US" dirty="0" smtClean="0"/>
              <a:t>translations:</a:t>
            </a:r>
          </a:p>
          <a:p>
            <a:pPr marL="914400" lvl="1" indent="-457200">
              <a:buFont typeface="+mj-lt"/>
              <a:buAutoNum type="arabicPeriod"/>
            </a:pPr>
            <a:r>
              <a:rPr lang="en-US" sz="2400" dirty="0" smtClean="0"/>
              <a:t>Create </a:t>
            </a:r>
            <a:r>
              <a:rPr lang="en-US" sz="2400" dirty="0"/>
              <a:t>the mapping between the inside local and outside local </a:t>
            </a:r>
            <a:r>
              <a:rPr lang="en-US" sz="2400" dirty="0" smtClean="0"/>
              <a:t>addresses</a:t>
            </a:r>
          </a:p>
          <a:p>
            <a:pPr marL="914400" lvl="1" indent="-457200">
              <a:buFont typeface="+mj-lt"/>
              <a:buAutoNum type="arabicPeriod"/>
            </a:pPr>
            <a:r>
              <a:rPr lang="en-US" sz="2400" dirty="0" smtClean="0"/>
              <a:t>Define which interface belong to the inside network and which belong to the outside network</a:t>
            </a:r>
          </a:p>
          <a:p>
            <a:pPr marL="119063" indent="0"/>
            <a:endParaRPr lang="en-US" dirty="0"/>
          </a:p>
        </p:txBody>
      </p:sp>
    </p:spTree>
    <p:extLst>
      <p:ext uri="{BB962C8B-B14F-4D97-AF65-F5344CB8AC3E}">
        <p14:creationId xmlns:p14="http://schemas.microsoft.com/office/powerpoint/2010/main" val="690504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err="1" smtClean="0">
                <a:ea typeface="ＭＳ Ｐゴシック" pitchFamily="34" charset="-128"/>
              </a:rPr>
              <a:t>IPv4</a:t>
            </a:r>
            <a:r>
              <a:rPr lang="en-US" dirty="0" smtClean="0">
                <a:ea typeface="ＭＳ Ｐゴシック" pitchFamily="34" charset="-128"/>
              </a:rPr>
              <a:t> Private Address Space</a:t>
            </a:r>
          </a:p>
        </p:txBody>
      </p:sp>
      <p:sp>
        <p:nvSpPr>
          <p:cNvPr id="2" name="Content Placeholder 1"/>
          <p:cNvSpPr>
            <a:spLocks noGrp="1"/>
          </p:cNvSpPr>
          <p:nvPr>
            <p:ph idx="1"/>
          </p:nvPr>
        </p:nvSpPr>
        <p:spPr>
          <a:xfrm>
            <a:off x="423409" y="1535567"/>
            <a:ext cx="8227105" cy="4487862"/>
          </a:xfrm>
        </p:spPr>
        <p:txBody>
          <a:bodyPr/>
          <a:lstStyle/>
          <a:p>
            <a:r>
              <a:rPr lang="en-US" dirty="0" smtClean="0"/>
              <a:t>The </a:t>
            </a:r>
            <a:r>
              <a:rPr lang="en-US" dirty="0" err="1" smtClean="0"/>
              <a:t>IPv4</a:t>
            </a:r>
            <a:r>
              <a:rPr lang="en-US" dirty="0" smtClean="0"/>
              <a:t> address space is not big enough to uniquely address all the devices that need to be connected to the Internet</a:t>
            </a:r>
          </a:p>
          <a:p>
            <a:r>
              <a:rPr lang="en-US" dirty="0" smtClean="0"/>
              <a:t>Network </a:t>
            </a:r>
            <a:r>
              <a:rPr lang="en-US" dirty="0" smtClean="0">
                <a:solidFill>
                  <a:srgbClr val="FF0000"/>
                </a:solidFill>
              </a:rPr>
              <a:t>private</a:t>
            </a:r>
            <a:r>
              <a:rPr lang="en-US" dirty="0" smtClean="0"/>
              <a:t> addresses are described in RFC 1918 and are to designed to be used within an organization or site only. Private addresses are </a:t>
            </a:r>
            <a:r>
              <a:rPr lang="en-US" dirty="0" smtClean="0">
                <a:solidFill>
                  <a:srgbClr val="FF0000"/>
                </a:solidFill>
              </a:rPr>
              <a:t>not routed </a:t>
            </a:r>
            <a:r>
              <a:rPr lang="en-US" dirty="0" smtClean="0"/>
              <a:t>by Internet routers while public addresses are</a:t>
            </a:r>
          </a:p>
          <a:p>
            <a:r>
              <a:rPr lang="en-US" dirty="0" smtClean="0"/>
              <a:t>Private addresses can alleviate </a:t>
            </a:r>
            <a:r>
              <a:rPr lang="en-US" dirty="0" err="1" smtClean="0"/>
              <a:t>IPv4</a:t>
            </a:r>
            <a:r>
              <a:rPr lang="en-US" dirty="0" smtClean="0"/>
              <a:t> scarcity but since they aren’t routed by Internet devices, they need to be </a:t>
            </a:r>
            <a:r>
              <a:rPr lang="en-US" dirty="0" smtClean="0">
                <a:solidFill>
                  <a:srgbClr val="FF0000"/>
                </a:solidFill>
              </a:rPr>
              <a:t>translated</a:t>
            </a:r>
            <a:r>
              <a:rPr lang="en-US" dirty="0" smtClean="0"/>
              <a:t> first.</a:t>
            </a:r>
          </a:p>
          <a:p>
            <a:r>
              <a:rPr lang="en-US" dirty="0"/>
              <a:t>NAT is process used to perform such </a:t>
            </a:r>
            <a:r>
              <a:rPr lang="en-US" dirty="0" smtClean="0"/>
              <a:t>translation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Static NAT</a:t>
            </a:r>
            <a:br>
              <a:rPr lang="en-US" sz="1800" dirty="0">
                <a:ea typeface="ＭＳ Ｐゴシック" pitchFamily="34" charset="-128"/>
              </a:rPr>
            </a:br>
            <a:r>
              <a:rPr lang="en-US" dirty="0" smtClean="0">
                <a:ea typeface="ＭＳ Ｐゴシック" pitchFamily="34" charset="-128"/>
              </a:rPr>
              <a:t>Configuring Static NAT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1417894"/>
            <a:ext cx="5100864" cy="531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699" y="1537078"/>
            <a:ext cx="3381375" cy="4579715"/>
          </a:xfrm>
          <a:prstGeom prst="rect">
            <a:avLst/>
          </a:prstGeom>
        </p:spPr>
        <p:txBody>
          <a:bodyPr wrap="square">
            <a:spAutoFit/>
          </a:bodyPr>
          <a:lstStyle/>
          <a:p>
            <a:pPr marL="285750" indent="-285750" algn="l">
              <a:buFont typeface="Arial" panose="020B0604020202020204" pitchFamily="34" charset="0"/>
              <a:buChar char="•"/>
            </a:pPr>
            <a:r>
              <a:rPr lang="en-IE" sz="1800" dirty="0" smtClean="0"/>
              <a:t>Shows </a:t>
            </a:r>
            <a:r>
              <a:rPr lang="en-IE" sz="1800" dirty="0"/>
              <a:t>the commands needed on R2 to create a static NAT mapping to the web server in the example topology. </a:t>
            </a:r>
            <a:endParaRPr lang="en-IE" sz="1800" dirty="0" smtClean="0"/>
          </a:p>
          <a:p>
            <a:pPr marL="285750" indent="-285750" algn="l">
              <a:buFont typeface="Arial" panose="020B0604020202020204" pitchFamily="34" charset="0"/>
              <a:buChar char="•"/>
            </a:pPr>
            <a:r>
              <a:rPr lang="en-IE" sz="1800" dirty="0" smtClean="0"/>
              <a:t>With </a:t>
            </a:r>
            <a:r>
              <a:rPr lang="en-IE" sz="1800" dirty="0"/>
              <a:t>the configuration shown, R2 translates packets from the web server with address </a:t>
            </a:r>
            <a:r>
              <a:rPr lang="en-IE" sz="1800" dirty="0">
                <a:solidFill>
                  <a:srgbClr val="FF0000"/>
                </a:solidFill>
              </a:rPr>
              <a:t>192.168.10.254</a:t>
            </a:r>
            <a:r>
              <a:rPr lang="en-IE" sz="1800" dirty="0"/>
              <a:t> to public IPv4 address </a:t>
            </a:r>
            <a:r>
              <a:rPr lang="en-IE" sz="1800" dirty="0">
                <a:solidFill>
                  <a:srgbClr val="FF0000"/>
                </a:solidFill>
              </a:rPr>
              <a:t>209.165.201.5. </a:t>
            </a:r>
            <a:endParaRPr lang="en-IE" sz="1800" dirty="0" smtClean="0">
              <a:solidFill>
                <a:srgbClr val="FF0000"/>
              </a:solidFill>
            </a:endParaRPr>
          </a:p>
          <a:p>
            <a:pPr marL="285750" indent="-285750" algn="l">
              <a:buFont typeface="Arial" panose="020B0604020202020204" pitchFamily="34" charset="0"/>
              <a:buChar char="•"/>
            </a:pPr>
            <a:r>
              <a:rPr lang="en-IE" sz="1800" dirty="0" smtClean="0"/>
              <a:t>The </a:t>
            </a:r>
            <a:r>
              <a:rPr lang="en-IE" sz="1800" dirty="0"/>
              <a:t>Internet client directs web requests to the public IPv4 address 209.165.201.5. R2 forwards that traffic to the web server at 192.168.10.254.</a:t>
            </a:r>
          </a:p>
        </p:txBody>
      </p:sp>
    </p:spTree>
    <p:extLst>
      <p:ext uri="{BB962C8B-B14F-4D97-AF65-F5344CB8AC3E}">
        <p14:creationId xmlns:p14="http://schemas.microsoft.com/office/powerpoint/2010/main" val="2558683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Static NAT</a:t>
            </a:r>
            <a:br>
              <a:rPr lang="en-US" sz="1800" dirty="0">
                <a:ea typeface="ＭＳ Ｐゴシック" pitchFamily="34" charset="-128"/>
              </a:rPr>
            </a:br>
            <a:r>
              <a:rPr lang="en-US" dirty="0" smtClean="0">
                <a:ea typeface="ＭＳ Ｐゴシック" pitchFamily="34" charset="-128"/>
              </a:rPr>
              <a:t>Analyzing Static NAT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386802"/>
            <a:ext cx="6837818" cy="4318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 y="1349286"/>
            <a:ext cx="9020174" cy="923330"/>
          </a:xfrm>
          <a:prstGeom prst="rect">
            <a:avLst/>
          </a:prstGeom>
        </p:spPr>
        <p:txBody>
          <a:bodyPr wrap="square">
            <a:spAutoFit/>
          </a:bodyPr>
          <a:lstStyle/>
          <a:p>
            <a:r>
              <a:rPr lang="en-IE" sz="2000" dirty="0"/>
              <a:t>The client wants to open a connection to the web server. The client sends a packet to the web server using the public IPv4 destination address of 209.165.201.5</a:t>
            </a:r>
          </a:p>
        </p:txBody>
      </p:sp>
    </p:spTree>
    <p:extLst>
      <p:ext uri="{BB962C8B-B14F-4D97-AF65-F5344CB8AC3E}">
        <p14:creationId xmlns:p14="http://schemas.microsoft.com/office/powerpoint/2010/main" val="649864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Static NAT</a:t>
            </a:r>
            <a:br>
              <a:rPr lang="en-US" sz="1800" dirty="0" smtClean="0">
                <a:ea typeface="ＭＳ Ｐゴシック" pitchFamily="34" charset="-128"/>
              </a:rPr>
            </a:br>
            <a:r>
              <a:rPr lang="en-US" dirty="0" smtClean="0">
                <a:ea typeface="ＭＳ Ｐゴシック" pitchFamily="34" charset="-128"/>
              </a:rPr>
              <a:t>Verifying Static NAT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90" y="1395926"/>
            <a:ext cx="8544821" cy="499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498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725" y="1521599"/>
            <a:ext cx="5081588" cy="385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Static NAT</a:t>
            </a:r>
            <a:br>
              <a:rPr lang="en-US" sz="1800" dirty="0" smtClean="0">
                <a:ea typeface="ＭＳ Ｐゴシック" pitchFamily="34" charset="-128"/>
              </a:rPr>
            </a:br>
            <a:r>
              <a:rPr lang="en-US" dirty="0" smtClean="0">
                <a:ea typeface="ＭＳ Ｐゴシック" pitchFamily="34" charset="-128"/>
              </a:rPr>
              <a:t>Verifying Static NAT</a:t>
            </a:r>
          </a:p>
        </p:txBody>
      </p:sp>
      <p:sp>
        <p:nvSpPr>
          <p:cNvPr id="2" name="Rectangle 1"/>
          <p:cNvSpPr/>
          <p:nvPr/>
        </p:nvSpPr>
        <p:spPr>
          <a:xfrm>
            <a:off x="216695" y="1531845"/>
            <a:ext cx="3383756" cy="4733604"/>
          </a:xfrm>
          <a:prstGeom prst="rect">
            <a:avLst/>
          </a:prstGeom>
        </p:spPr>
        <p:txBody>
          <a:bodyPr wrap="square">
            <a:spAutoFit/>
          </a:bodyPr>
          <a:lstStyle/>
          <a:p>
            <a:pPr marL="180975" indent="-180975" algn="l">
              <a:spcBef>
                <a:spcPts val="600"/>
              </a:spcBef>
              <a:buFont typeface="Arial" panose="020B0604020202020204" pitchFamily="34" charset="0"/>
              <a:buChar char="•"/>
            </a:pPr>
            <a:r>
              <a:rPr lang="en-IE" sz="1800" dirty="0" smtClean="0"/>
              <a:t>To </a:t>
            </a:r>
            <a:r>
              <a:rPr lang="en-IE" sz="1800" dirty="0"/>
              <a:t>verify that the NAT translation is working, it is best to </a:t>
            </a:r>
            <a:r>
              <a:rPr lang="en-IE" sz="1800" dirty="0">
                <a:solidFill>
                  <a:srgbClr val="FF0000"/>
                </a:solidFill>
              </a:rPr>
              <a:t>clear</a:t>
            </a:r>
            <a:r>
              <a:rPr lang="en-IE" sz="1800" dirty="0"/>
              <a:t> statistics from any past translations using the clear </a:t>
            </a:r>
            <a:r>
              <a:rPr lang="en-IE" sz="1800" dirty="0" err="1"/>
              <a:t>ip</a:t>
            </a:r>
            <a:r>
              <a:rPr lang="en-IE" sz="1800" dirty="0"/>
              <a:t> </a:t>
            </a:r>
            <a:r>
              <a:rPr lang="en-IE" sz="1800" dirty="0" err="1"/>
              <a:t>nat</a:t>
            </a:r>
            <a:r>
              <a:rPr lang="en-IE" sz="1800" dirty="0"/>
              <a:t> statistics command before testing</a:t>
            </a:r>
            <a:r>
              <a:rPr lang="en-IE" sz="1800" dirty="0" smtClean="0"/>
              <a:t>.</a:t>
            </a:r>
          </a:p>
          <a:p>
            <a:pPr marL="180975" indent="-180975" algn="l">
              <a:spcBef>
                <a:spcPts val="600"/>
              </a:spcBef>
              <a:buFont typeface="Arial" panose="020B0604020202020204" pitchFamily="34" charset="0"/>
              <a:buChar char="•"/>
            </a:pPr>
            <a:r>
              <a:rPr lang="en-IE" sz="1800" dirty="0" smtClean="0"/>
              <a:t>Prior </a:t>
            </a:r>
            <a:r>
              <a:rPr lang="en-IE" sz="1800" dirty="0"/>
              <a:t>to any communications with the web server, the show </a:t>
            </a:r>
            <a:r>
              <a:rPr lang="en-IE" sz="1800" dirty="0" err="1"/>
              <a:t>ip</a:t>
            </a:r>
            <a:r>
              <a:rPr lang="en-IE" sz="1800" dirty="0"/>
              <a:t> </a:t>
            </a:r>
            <a:r>
              <a:rPr lang="en-IE" sz="1800" dirty="0" err="1"/>
              <a:t>nat</a:t>
            </a:r>
            <a:r>
              <a:rPr lang="en-IE" sz="1800" dirty="0"/>
              <a:t> statistics command shows no current hits</a:t>
            </a:r>
            <a:r>
              <a:rPr lang="en-IE" sz="1800" dirty="0" smtClean="0"/>
              <a:t>.</a:t>
            </a:r>
          </a:p>
          <a:p>
            <a:pPr marL="180975" indent="-180975" algn="l">
              <a:spcBef>
                <a:spcPts val="600"/>
              </a:spcBef>
              <a:buFont typeface="Arial" panose="020B0604020202020204" pitchFamily="34" charset="0"/>
              <a:buChar char="•"/>
            </a:pPr>
            <a:r>
              <a:rPr lang="en-IE" sz="1800" dirty="0" smtClean="0"/>
              <a:t> </a:t>
            </a:r>
            <a:r>
              <a:rPr lang="en-IE" sz="1800" dirty="0"/>
              <a:t>After the client establishes a session with the web server, the show </a:t>
            </a:r>
            <a:r>
              <a:rPr lang="en-IE" sz="1800" dirty="0" err="1"/>
              <a:t>ip</a:t>
            </a:r>
            <a:r>
              <a:rPr lang="en-IE" sz="1800" dirty="0"/>
              <a:t> </a:t>
            </a:r>
            <a:r>
              <a:rPr lang="en-IE" sz="1800" dirty="0" err="1"/>
              <a:t>nat</a:t>
            </a:r>
            <a:r>
              <a:rPr lang="en-IE" sz="1800" dirty="0"/>
              <a:t> statistics command has been incremented to five hits. This verifies that the static NAT translation is taking place on R2.</a:t>
            </a:r>
          </a:p>
        </p:txBody>
      </p:sp>
    </p:spTree>
    <p:extLst>
      <p:ext uri="{BB962C8B-B14F-4D97-AF65-F5344CB8AC3E}">
        <p14:creationId xmlns:p14="http://schemas.microsoft.com/office/powerpoint/2010/main" val="1722744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Dynamic NAT Operation</a:t>
            </a:r>
          </a:p>
        </p:txBody>
      </p:sp>
      <p:sp>
        <p:nvSpPr>
          <p:cNvPr id="4" name="Content Placeholder 1"/>
          <p:cNvSpPr>
            <a:spLocks noGrp="1"/>
          </p:cNvSpPr>
          <p:nvPr>
            <p:ph idx="1"/>
          </p:nvPr>
        </p:nvSpPr>
        <p:spPr>
          <a:xfrm>
            <a:off x="423411" y="1390427"/>
            <a:ext cx="7951332" cy="4487862"/>
          </a:xfrm>
        </p:spPr>
        <p:txBody>
          <a:bodyPr/>
          <a:lstStyle/>
          <a:p>
            <a:r>
              <a:rPr lang="en-US" dirty="0"/>
              <a:t>The pool of public </a:t>
            </a:r>
            <a:r>
              <a:rPr lang="en-US" dirty="0" err="1"/>
              <a:t>IPv4</a:t>
            </a:r>
            <a:r>
              <a:rPr lang="en-US" dirty="0"/>
              <a:t> addresses (inside global address pool) is available to any device on the inside network on a first-come first-served </a:t>
            </a:r>
            <a:r>
              <a:rPr lang="en-US" dirty="0" smtClean="0"/>
              <a:t>basis</a:t>
            </a:r>
          </a:p>
          <a:p>
            <a:r>
              <a:rPr lang="en-US" dirty="0" smtClean="0"/>
              <a:t>With </a:t>
            </a:r>
            <a:r>
              <a:rPr lang="en-US" dirty="0"/>
              <a:t>dynamic NAT, a single inside address is translated to a single outside </a:t>
            </a:r>
            <a:r>
              <a:rPr lang="en-US" dirty="0" smtClean="0"/>
              <a:t>address</a:t>
            </a:r>
          </a:p>
          <a:p>
            <a:r>
              <a:rPr lang="en-US" dirty="0" smtClean="0"/>
              <a:t>The pool must be large enough to accommodate all inside devices</a:t>
            </a:r>
          </a:p>
          <a:p>
            <a:r>
              <a:rPr lang="en-US" dirty="0" smtClean="0"/>
              <a:t>A device won’t be able to communicate to any external networks if no addresses are available in the pool</a:t>
            </a:r>
            <a:endParaRPr lang="en-US" dirty="0"/>
          </a:p>
        </p:txBody>
      </p:sp>
    </p:spTree>
    <p:extLst>
      <p:ext uri="{BB962C8B-B14F-4D97-AF65-F5344CB8AC3E}">
        <p14:creationId xmlns:p14="http://schemas.microsoft.com/office/powerpoint/2010/main" val="699984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Configuring Dynamic NAT</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9" y="1294302"/>
            <a:ext cx="7229475" cy="5343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47975" y="2133600"/>
            <a:ext cx="4695825" cy="44767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2847975" y="3409950"/>
            <a:ext cx="4695825" cy="44767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847975" y="4305300"/>
            <a:ext cx="4695825" cy="44767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847975" y="5181600"/>
            <a:ext cx="2962275" cy="223837"/>
          </a:xfrm>
          <a:prstGeom prst="rect">
            <a:avLst/>
          </a:prstGeom>
          <a:noFill/>
          <a:ln w="25400"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847975" y="5886450"/>
            <a:ext cx="2962275" cy="223837"/>
          </a:xfrm>
          <a:prstGeom prst="rect">
            <a:avLst/>
          </a:prstGeom>
          <a:noFill/>
          <a:ln w="25400" cap="flat" cmpd="sng" algn="ctr">
            <a:solidFill>
              <a:srgbClr val="FF0000"/>
            </a:solidFill>
            <a:prstDash val="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4420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80" y="525516"/>
            <a:ext cx="8145462" cy="583051"/>
          </a:xfrm>
        </p:spPr>
        <p:txBody>
          <a:bodyPr/>
          <a:lstStyle/>
          <a:p>
            <a:r>
              <a:rPr lang="en-US" dirty="0">
                <a:ea typeface="ＭＳ Ｐゴシック" pitchFamily="34" charset="-128"/>
              </a:rPr>
              <a:t>Configuring Dynamic NAT</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18" y="1624824"/>
            <a:ext cx="6789599" cy="261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32" y="4433992"/>
            <a:ext cx="7709448"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520" y="4439111"/>
            <a:ext cx="7679560" cy="1343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520" y="4439111"/>
            <a:ext cx="7519222" cy="2105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33" y="4439111"/>
            <a:ext cx="7801358" cy="184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918" y="4439111"/>
            <a:ext cx="7846638" cy="2105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54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anim calcmode="lin" valueType="num">
                                      <p:cBhvr additive="base">
                                        <p:cTn id="19" dur="500" fill="hold"/>
                                        <p:tgtEl>
                                          <p:spTgt spid="3077"/>
                                        </p:tgtEl>
                                        <p:attrNameLst>
                                          <p:attrName>ppt_x</p:attrName>
                                        </p:attrNameLst>
                                      </p:cBhvr>
                                      <p:tavLst>
                                        <p:tav tm="0">
                                          <p:val>
                                            <p:strVal val="#ppt_x"/>
                                          </p:val>
                                        </p:tav>
                                        <p:tav tm="100000">
                                          <p:val>
                                            <p:strVal val="#ppt_x"/>
                                          </p:val>
                                        </p:tav>
                                      </p:tavLst>
                                    </p:anim>
                                    <p:anim calcmode="lin" valueType="num">
                                      <p:cBhvr additive="base">
                                        <p:cTn id="20"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anim calcmode="lin" valueType="num">
                                      <p:cBhvr additive="base">
                                        <p:cTn id="25" dur="500" fill="hold"/>
                                        <p:tgtEl>
                                          <p:spTgt spid="3078"/>
                                        </p:tgtEl>
                                        <p:attrNameLst>
                                          <p:attrName>ppt_x</p:attrName>
                                        </p:attrNameLst>
                                      </p:cBhvr>
                                      <p:tavLst>
                                        <p:tav tm="0">
                                          <p:val>
                                            <p:strVal val="#ppt_x"/>
                                          </p:val>
                                        </p:tav>
                                        <p:tav tm="100000">
                                          <p:val>
                                            <p:strVal val="#ppt_x"/>
                                          </p:val>
                                        </p:tav>
                                      </p:tavLst>
                                    </p:anim>
                                    <p:anim calcmode="lin" valueType="num">
                                      <p:cBhvr additive="base">
                                        <p:cTn id="26"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9"/>
                                        </p:tgtEl>
                                        <p:attrNameLst>
                                          <p:attrName>style.visibility</p:attrName>
                                        </p:attrNameLst>
                                      </p:cBhvr>
                                      <p:to>
                                        <p:strVal val="visible"/>
                                      </p:to>
                                    </p:set>
                                    <p:anim calcmode="lin" valueType="num">
                                      <p:cBhvr additive="base">
                                        <p:cTn id="31" dur="500" fill="hold"/>
                                        <p:tgtEl>
                                          <p:spTgt spid="3079"/>
                                        </p:tgtEl>
                                        <p:attrNameLst>
                                          <p:attrName>ppt_x</p:attrName>
                                        </p:attrNameLst>
                                      </p:cBhvr>
                                      <p:tavLst>
                                        <p:tav tm="0">
                                          <p:val>
                                            <p:strVal val="#ppt_x"/>
                                          </p:val>
                                        </p:tav>
                                        <p:tav tm="100000">
                                          <p:val>
                                            <p:strVal val="#ppt_x"/>
                                          </p:val>
                                        </p:tav>
                                      </p:tavLst>
                                    </p:anim>
                                    <p:anim calcmode="lin" valueType="num">
                                      <p:cBhvr additive="base">
                                        <p:cTn id="32"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Analyzing Dynamic NAT</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568" y="1410061"/>
            <a:ext cx="7394864" cy="508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240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Analyzing Dynamic NAT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12" y="1402681"/>
            <a:ext cx="7533409" cy="503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613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Verifying Dynamic NAT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7" y="1589995"/>
            <a:ext cx="64484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67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err="1" smtClean="0">
                <a:ea typeface="ＭＳ Ｐゴシック" pitchFamily="34" charset="-128"/>
              </a:rPr>
              <a:t>IPv4</a:t>
            </a:r>
            <a:r>
              <a:rPr lang="en-US" dirty="0" smtClean="0">
                <a:ea typeface="ＭＳ Ｐゴシック" pitchFamily="34" charset="-128"/>
              </a:rPr>
              <a:t> Private Address Space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050" y="5043715"/>
            <a:ext cx="679989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19" y="1829960"/>
            <a:ext cx="8827535" cy="308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083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Dynamic NAT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Verifying Dynamic NAT</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473" y="1412874"/>
            <a:ext cx="5827568"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15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Port Address Translation (PAT)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Configuring PAT: Pool of  Addresses</a:t>
            </a:r>
          </a:p>
        </p:txBody>
      </p:sp>
      <p:sp>
        <p:nvSpPr>
          <p:cNvPr id="2" name="Rectangle 1"/>
          <p:cNvSpPr/>
          <p:nvPr/>
        </p:nvSpPr>
        <p:spPr>
          <a:xfrm>
            <a:off x="252245" y="1287152"/>
            <a:ext cx="8609993" cy="1477328"/>
          </a:xfrm>
          <a:prstGeom prst="rect">
            <a:avLst/>
          </a:prstGeom>
        </p:spPr>
        <p:txBody>
          <a:bodyPr wrap="square">
            <a:spAutoFit/>
          </a:bodyPr>
          <a:lstStyle/>
          <a:p>
            <a:r>
              <a:rPr lang="en-IE" sz="2000" dirty="0"/>
              <a:t>PAT (also called NAT overload) conserves addresses in the inside global address pool by allowing the router to use one inside global address for many inside local addresses. In other words, a single public IPv4 address can be used for hundreds, even thousands of internal private IPv4 addresses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650" y="2412457"/>
            <a:ext cx="5877899" cy="4445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996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25" y="420413"/>
            <a:ext cx="8908775" cy="543637"/>
          </a:xfrm>
        </p:spPr>
        <p:txBody>
          <a:bodyPr/>
          <a:lstStyle/>
          <a:p>
            <a:r>
              <a:rPr lang="en-IE" sz="2800" dirty="0"/>
              <a:t>Configuring PAT for a </a:t>
            </a:r>
            <a:r>
              <a:rPr lang="en-IE" sz="2800" u="sng" dirty="0" smtClean="0"/>
              <a:t>Single</a:t>
            </a:r>
            <a:r>
              <a:rPr lang="en-IE" sz="2800" dirty="0" smtClean="0"/>
              <a:t> </a:t>
            </a:r>
            <a:r>
              <a:rPr lang="en-IE" sz="2800" dirty="0"/>
              <a:t>Public IP </a:t>
            </a:r>
            <a:r>
              <a:rPr lang="en-IE" sz="2800" dirty="0" smtClean="0"/>
              <a:t>Address</a:t>
            </a:r>
            <a:endParaRPr lang="en-IE" sz="2800" dirty="0"/>
          </a:p>
        </p:txBody>
      </p:sp>
      <p:grpSp>
        <p:nvGrpSpPr>
          <p:cNvPr id="4" name="Group 3"/>
          <p:cNvGrpSpPr/>
          <p:nvPr/>
        </p:nvGrpSpPr>
        <p:grpSpPr>
          <a:xfrm>
            <a:off x="1528766" y="3451435"/>
            <a:ext cx="6367955" cy="3245562"/>
            <a:chOff x="1714500" y="2547938"/>
            <a:chExt cx="5715000" cy="300990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547938"/>
              <a:ext cx="57150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310063"/>
              <a:ext cx="53816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083" y="1018962"/>
            <a:ext cx="5959365" cy="2284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5686097" y="3804745"/>
            <a:ext cx="2210624" cy="315310"/>
          </a:xfrm>
          <a:prstGeom prst="rect">
            <a:avLst/>
          </a:prstGeom>
          <a:noFill/>
          <a:ln w="25400" cap="flat" cmpd="sng" algn="ctr">
            <a:solidFill>
              <a:srgbClr val="FF0000"/>
            </a:solidFill>
            <a:prstDash val="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5267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0043"/>
            <a:ext cx="8965324" cy="546811"/>
          </a:xfrm>
        </p:spPr>
        <p:txBody>
          <a:bodyPr/>
          <a:lstStyle/>
          <a:p>
            <a:r>
              <a:rPr lang="en-IE" sz="2800" dirty="0"/>
              <a:t>Configuring PAT for a </a:t>
            </a:r>
            <a:r>
              <a:rPr lang="en-IE" sz="2800" u="sng" dirty="0"/>
              <a:t>Pool</a:t>
            </a:r>
            <a:r>
              <a:rPr lang="en-IE" sz="2800" dirty="0"/>
              <a:t> of Public IP Addresses</a:t>
            </a:r>
          </a:p>
        </p:txBody>
      </p:sp>
      <p:grpSp>
        <p:nvGrpSpPr>
          <p:cNvPr id="3" name="Group 2"/>
          <p:cNvGrpSpPr/>
          <p:nvPr/>
        </p:nvGrpSpPr>
        <p:grpSpPr>
          <a:xfrm>
            <a:off x="1418896" y="1912883"/>
            <a:ext cx="6379779" cy="4656834"/>
            <a:chOff x="1600201" y="1015949"/>
            <a:chExt cx="5715656" cy="5553768"/>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123" y="1015949"/>
              <a:ext cx="5603328" cy="4746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5764925"/>
              <a:ext cx="5715656" cy="804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Rectangle 3"/>
          <p:cNvSpPr/>
          <p:nvPr/>
        </p:nvSpPr>
        <p:spPr>
          <a:xfrm>
            <a:off x="546536" y="1471532"/>
            <a:ext cx="8387255" cy="424732"/>
          </a:xfrm>
          <a:prstGeom prst="rect">
            <a:avLst/>
          </a:prstGeom>
        </p:spPr>
        <p:txBody>
          <a:bodyPr wrap="square">
            <a:spAutoFit/>
          </a:bodyPr>
          <a:lstStyle/>
          <a:p>
            <a:r>
              <a:rPr lang="en-IE" dirty="0"/>
              <a:t> </a:t>
            </a:r>
            <a:r>
              <a:rPr lang="en-IE" sz="2000" dirty="0">
                <a:solidFill>
                  <a:srgbClr val="FF0000"/>
                </a:solidFill>
              </a:rPr>
              <a:t>NAT-POOL2 contains addresses 209.165.200.226 to 209.165.200.240</a:t>
            </a:r>
            <a:endParaRPr lang="en-IE" dirty="0">
              <a:solidFill>
                <a:srgbClr val="FF0000"/>
              </a:solidFill>
            </a:endParaRPr>
          </a:p>
        </p:txBody>
      </p:sp>
    </p:spTree>
    <p:extLst>
      <p:ext uri="{BB962C8B-B14F-4D97-AF65-F5344CB8AC3E}">
        <p14:creationId xmlns:p14="http://schemas.microsoft.com/office/powerpoint/2010/main" val="2414738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Port Address Translation (PAT)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Analyzing PAT</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366373"/>
            <a:ext cx="802957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169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61" y="1269537"/>
            <a:ext cx="80962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Configuring </a:t>
            </a:r>
            <a:r>
              <a:rPr lang="en-US" sz="1800" dirty="0" smtClean="0">
                <a:ea typeface="ＭＳ Ｐゴシック" pitchFamily="34" charset="-128"/>
              </a:rPr>
              <a:t>Port Address Translation (PAT)</a:t>
            </a:r>
            <a:r>
              <a:rPr lang="en-US" sz="1800" dirty="0">
                <a:ea typeface="ＭＳ Ｐゴシック" pitchFamily="34" charset="-128"/>
              </a:rPr>
              <a:t/>
            </a:r>
            <a:br>
              <a:rPr lang="en-US" sz="1800" dirty="0">
                <a:ea typeface="ＭＳ Ｐゴシック" pitchFamily="34" charset="-128"/>
              </a:rPr>
            </a:br>
            <a:r>
              <a:rPr lang="en-US" dirty="0" smtClean="0">
                <a:ea typeface="ＭＳ Ｐゴシック" pitchFamily="34" charset="-128"/>
              </a:rPr>
              <a:t>Analyzing PAT</a:t>
            </a:r>
          </a:p>
        </p:txBody>
      </p:sp>
    </p:spTree>
    <p:extLst>
      <p:ext uri="{BB962C8B-B14F-4D97-AF65-F5344CB8AC3E}">
        <p14:creationId xmlns:p14="http://schemas.microsoft.com/office/powerpoint/2010/main" val="645812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Port Address Translation (PAT)</a:t>
            </a:r>
            <a:br>
              <a:rPr lang="en-US" sz="1800" dirty="0" smtClean="0">
                <a:ea typeface="ＭＳ Ｐゴシック" pitchFamily="34" charset="-128"/>
              </a:rPr>
            </a:br>
            <a:r>
              <a:rPr lang="en-US" dirty="0" smtClean="0">
                <a:ea typeface="ＭＳ Ｐゴシック" pitchFamily="34" charset="-128"/>
              </a:rPr>
              <a:t>Verifying PAT</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2486025"/>
            <a:ext cx="87058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594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556" y="4145143"/>
            <a:ext cx="5844886" cy="2450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310172" y="375596"/>
            <a:ext cx="8145462" cy="838200"/>
          </a:xfrm>
        </p:spPr>
        <p:txBody>
          <a:bodyPr/>
          <a:lstStyle/>
          <a:p>
            <a:pPr eaLnBrk="1" hangingPunct="1"/>
            <a:r>
              <a:rPr lang="en-US" sz="1800" dirty="0" smtClean="0">
                <a:ea typeface="ＭＳ Ｐゴシック" pitchFamily="34" charset="-128"/>
              </a:rPr>
              <a:t>Port Forwarding</a:t>
            </a:r>
            <a:br>
              <a:rPr lang="en-US" sz="1800" dirty="0" smtClean="0">
                <a:ea typeface="ＭＳ Ｐゴシック" pitchFamily="34" charset="-128"/>
              </a:rPr>
            </a:br>
            <a:r>
              <a:rPr lang="en-US" dirty="0" smtClean="0">
                <a:ea typeface="ＭＳ Ｐゴシック" pitchFamily="34" charset="-128"/>
              </a:rPr>
              <a:t>Port Forwarding</a:t>
            </a:r>
          </a:p>
        </p:txBody>
      </p:sp>
      <p:sp>
        <p:nvSpPr>
          <p:cNvPr id="4" name="Content Placeholder 1"/>
          <p:cNvSpPr>
            <a:spLocks noGrp="1"/>
          </p:cNvSpPr>
          <p:nvPr>
            <p:ph idx="1"/>
          </p:nvPr>
        </p:nvSpPr>
        <p:spPr>
          <a:xfrm>
            <a:off x="220716" y="1140852"/>
            <a:ext cx="8923283" cy="3609824"/>
          </a:xfrm>
        </p:spPr>
        <p:txBody>
          <a:bodyPr/>
          <a:lstStyle/>
          <a:p>
            <a:r>
              <a:rPr lang="en-US" sz="2000" dirty="0"/>
              <a:t>Port forwarding </a:t>
            </a:r>
            <a:r>
              <a:rPr lang="en-US" sz="2000" dirty="0" smtClean="0"/>
              <a:t>is </a:t>
            </a:r>
            <a:r>
              <a:rPr lang="en-US" sz="2000" dirty="0"/>
              <a:t>the act of forwarding a network port from one network node to </a:t>
            </a:r>
            <a:r>
              <a:rPr lang="en-US" sz="2000" dirty="0" smtClean="0"/>
              <a:t>another</a:t>
            </a:r>
          </a:p>
          <a:p>
            <a:r>
              <a:rPr lang="en-IE" sz="2000" dirty="0"/>
              <a:t>The problem is that NAT does not allow requests initiated from the outside. This situation can be resolved with manual intervention. Port forwarding can be configured to identify specific ports that can be forwarded to inside hosts</a:t>
            </a:r>
            <a:endParaRPr lang="en-US" sz="2000" dirty="0" smtClean="0"/>
          </a:p>
          <a:p>
            <a:r>
              <a:rPr lang="en-US" sz="2000" dirty="0" smtClean="0"/>
              <a:t>A packet sent to the public IP address and port of a router can be forwarded to a private IP address and port in inside network</a:t>
            </a:r>
          </a:p>
          <a:p>
            <a:r>
              <a:rPr lang="en-US" sz="2000" dirty="0" smtClean="0"/>
              <a:t>This is helpful in situations where servers have private addresses, not reachable from the outside networks</a:t>
            </a:r>
            <a:endParaRPr lang="en-US" dirty="0" smtClean="0"/>
          </a:p>
        </p:txBody>
      </p:sp>
    </p:spTree>
    <p:extLst>
      <p:ext uri="{BB962C8B-B14F-4D97-AF65-F5344CB8AC3E}">
        <p14:creationId xmlns:p14="http://schemas.microsoft.com/office/powerpoint/2010/main" val="4001074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781276" cy="838200"/>
          </a:xfrm>
        </p:spPr>
        <p:txBody>
          <a:bodyPr/>
          <a:lstStyle/>
          <a:p>
            <a:pPr eaLnBrk="1" hangingPunct="1"/>
            <a:r>
              <a:rPr lang="en-US" sz="1800" dirty="0" smtClean="0">
                <a:ea typeface="ＭＳ Ｐゴシック" pitchFamily="34" charset="-128"/>
              </a:rPr>
              <a:t>Port Forwarding</a:t>
            </a:r>
            <a:br>
              <a:rPr lang="en-US" sz="1800" dirty="0" smtClean="0">
                <a:ea typeface="ＭＳ Ｐゴシック" pitchFamily="34" charset="-128"/>
              </a:rPr>
            </a:br>
            <a:r>
              <a:rPr lang="en-US" dirty="0" smtClean="0">
                <a:ea typeface="ＭＳ Ｐゴシック" pitchFamily="34" charset="-128"/>
              </a:rPr>
              <a:t>SOHO (</a:t>
            </a:r>
            <a:r>
              <a:rPr lang="en-IE" dirty="0"/>
              <a:t>Small Office / Home </a:t>
            </a:r>
            <a:r>
              <a:rPr lang="en-IE" dirty="0" smtClean="0"/>
              <a:t>Office)</a:t>
            </a:r>
            <a:r>
              <a:rPr lang="en-US" dirty="0" smtClean="0">
                <a:ea typeface="ＭＳ Ｐゴシック" pitchFamily="34" charset="-128"/>
              </a:rPr>
              <a:t> Example</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1370909"/>
            <a:ext cx="69723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628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Port Forwarding</a:t>
            </a:r>
            <a:br>
              <a:rPr lang="en-US" sz="1800" dirty="0" smtClean="0">
                <a:ea typeface="ＭＳ Ｐゴシック" pitchFamily="34" charset="-128"/>
              </a:rPr>
            </a:br>
            <a:r>
              <a:rPr lang="en-US" dirty="0" smtClean="0">
                <a:ea typeface="ＭＳ Ｐゴシック" pitchFamily="34" charset="-128"/>
              </a:rPr>
              <a:t>Configuring Port Forwarding with </a:t>
            </a:r>
            <a:r>
              <a:rPr lang="en-US" dirty="0" err="1" smtClean="0">
                <a:ea typeface="ＭＳ Ｐゴシック" pitchFamily="34" charset="-128"/>
              </a:rPr>
              <a:t>IOS</a:t>
            </a:r>
            <a:endParaRPr lang="en-US" dirty="0" smtClean="0">
              <a:ea typeface="ＭＳ Ｐゴシック" pitchFamily="34" charset="-128"/>
            </a:endParaRPr>
          </a:p>
        </p:txBody>
      </p:sp>
      <p:sp>
        <p:nvSpPr>
          <p:cNvPr id="4" name="Content Placeholder 1"/>
          <p:cNvSpPr>
            <a:spLocks noGrp="1"/>
          </p:cNvSpPr>
          <p:nvPr>
            <p:ph idx="1"/>
          </p:nvPr>
        </p:nvSpPr>
        <p:spPr>
          <a:xfrm>
            <a:off x="150142" y="1505504"/>
            <a:ext cx="3265720" cy="4487862"/>
          </a:xfrm>
        </p:spPr>
        <p:txBody>
          <a:bodyPr/>
          <a:lstStyle/>
          <a:p>
            <a:r>
              <a:rPr lang="en-IE" sz="2000" dirty="0"/>
              <a:t>Implementing port forwarding with IOS commands is similar to the commands used to configure static </a:t>
            </a:r>
            <a:r>
              <a:rPr lang="en-IE" sz="2000" dirty="0" smtClean="0"/>
              <a:t>NAT.</a:t>
            </a:r>
          </a:p>
          <a:p>
            <a:r>
              <a:rPr lang="en-IE" sz="2000" dirty="0" smtClean="0"/>
              <a:t>Port </a:t>
            </a:r>
            <a:r>
              <a:rPr lang="en-IE" sz="2000" dirty="0"/>
              <a:t>forwarding is essentially a static NAT translation with a specified TCP or UDP port number.</a:t>
            </a:r>
            <a:r>
              <a:rPr lang="en-US" sz="2000" dirty="0" smtClean="0"/>
              <a:t>In IOS, Port </a:t>
            </a:r>
            <a:r>
              <a:rPr lang="en-US" sz="2000" dirty="0"/>
              <a:t>forwarding is </a:t>
            </a:r>
            <a:r>
              <a:rPr lang="en-US" sz="2000" dirty="0" smtClean="0"/>
              <a:t>essentially </a:t>
            </a:r>
            <a:r>
              <a:rPr lang="en-US" sz="2000" dirty="0"/>
              <a:t>a static NAT translation with a specified TCP or UDP port </a:t>
            </a:r>
            <a:r>
              <a:rPr lang="en-US" sz="2000" dirty="0" smtClean="0"/>
              <a:t>number</a:t>
            </a:r>
          </a:p>
          <a:p>
            <a:endParaRPr lang="en-US" sz="2000" dirty="0" smtClean="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310" y="1505504"/>
            <a:ext cx="5490628" cy="427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03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What is NAT?</a:t>
            </a:r>
          </a:p>
        </p:txBody>
      </p:sp>
      <p:sp>
        <p:nvSpPr>
          <p:cNvPr id="2" name="Content Placeholder 1"/>
          <p:cNvSpPr>
            <a:spLocks noGrp="1"/>
          </p:cNvSpPr>
          <p:nvPr>
            <p:ph idx="1"/>
          </p:nvPr>
        </p:nvSpPr>
        <p:spPr>
          <a:xfrm>
            <a:off x="423409" y="1390427"/>
            <a:ext cx="8227105" cy="4487862"/>
          </a:xfrm>
        </p:spPr>
        <p:txBody>
          <a:bodyPr/>
          <a:lstStyle/>
          <a:p>
            <a:r>
              <a:rPr lang="en-US" dirty="0" smtClean="0"/>
              <a:t>NAT is a process used to translate network addresses</a:t>
            </a:r>
          </a:p>
          <a:p>
            <a:r>
              <a:rPr lang="en-US" dirty="0" err="1" smtClean="0"/>
              <a:t>NAT’s</a:t>
            </a:r>
            <a:r>
              <a:rPr lang="en-US" dirty="0" smtClean="0"/>
              <a:t> primary use is to conserve public </a:t>
            </a:r>
            <a:r>
              <a:rPr lang="en-US" dirty="0" err="1" smtClean="0"/>
              <a:t>IPv4</a:t>
            </a:r>
            <a:r>
              <a:rPr lang="en-US" dirty="0" smtClean="0"/>
              <a:t> addresses</a:t>
            </a:r>
          </a:p>
          <a:p>
            <a:r>
              <a:rPr lang="en-US" dirty="0" smtClean="0"/>
              <a:t>Usually implemented at border network devices such as firewalls or routers</a:t>
            </a:r>
          </a:p>
          <a:p>
            <a:r>
              <a:rPr lang="en-US" dirty="0" smtClean="0"/>
              <a:t>This allows the networks to use private addresses internally, only translating to public addresses when needed</a:t>
            </a:r>
          </a:p>
          <a:p>
            <a:r>
              <a:rPr lang="en-US" dirty="0" smtClean="0"/>
              <a:t>Devices within the organization can be assigned private addresses and operate with locally unique addresses.</a:t>
            </a:r>
          </a:p>
          <a:p>
            <a:r>
              <a:rPr lang="en-US" dirty="0" smtClean="0"/>
              <a:t>When traffic must be sent/received to/from other organizations or the Internet, the border router translates the addresses to a public and globally unique address</a:t>
            </a:r>
            <a:endParaRPr lang="en-US" dirty="0"/>
          </a:p>
        </p:txBody>
      </p:sp>
    </p:spTree>
    <p:extLst>
      <p:ext uri="{BB962C8B-B14F-4D97-AF65-F5344CB8AC3E}">
        <p14:creationId xmlns:p14="http://schemas.microsoft.com/office/powerpoint/2010/main" val="3195913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NAT and </a:t>
            </a:r>
            <a:r>
              <a:rPr lang="en-US" sz="1800" dirty="0" err="1" smtClean="0">
                <a:ea typeface="ＭＳ Ｐゴシック" pitchFamily="34" charset="-128"/>
              </a:rPr>
              <a:t>IPv6</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NAT for </a:t>
            </a:r>
            <a:r>
              <a:rPr lang="en-US" dirty="0" err="1" smtClean="0">
                <a:ea typeface="ＭＳ Ｐゴシック" pitchFamily="34" charset="-128"/>
              </a:rPr>
              <a:t>IPv6</a:t>
            </a:r>
            <a:r>
              <a:rPr lang="en-US" dirty="0" smtClean="0">
                <a:ea typeface="ＭＳ Ｐゴシック" pitchFamily="34" charset="-128"/>
              </a:rPr>
              <a:t>?</a:t>
            </a:r>
          </a:p>
        </p:txBody>
      </p:sp>
      <p:sp>
        <p:nvSpPr>
          <p:cNvPr id="4" name="Content Placeholder 1"/>
          <p:cNvSpPr>
            <a:spLocks noGrp="1"/>
          </p:cNvSpPr>
          <p:nvPr>
            <p:ph idx="1"/>
          </p:nvPr>
        </p:nvSpPr>
        <p:spPr>
          <a:xfrm>
            <a:off x="423411" y="1390427"/>
            <a:ext cx="7951332" cy="4487862"/>
          </a:xfrm>
        </p:spPr>
        <p:txBody>
          <a:bodyPr/>
          <a:lstStyle/>
          <a:p>
            <a:r>
              <a:rPr lang="en-US" dirty="0" smtClean="0"/>
              <a:t>NAT is a workaround for </a:t>
            </a:r>
            <a:r>
              <a:rPr lang="en-US" dirty="0" err="1" smtClean="0"/>
              <a:t>IPv4</a:t>
            </a:r>
            <a:r>
              <a:rPr lang="en-US" dirty="0" smtClean="0"/>
              <a:t> address scarcity</a:t>
            </a:r>
          </a:p>
          <a:p>
            <a:r>
              <a:rPr lang="en-US" dirty="0" err="1"/>
              <a:t>IPv6</a:t>
            </a:r>
            <a:r>
              <a:rPr lang="en-US" dirty="0"/>
              <a:t> with a 128-bit address provides 340 </a:t>
            </a:r>
            <a:r>
              <a:rPr lang="en-US" dirty="0" err="1"/>
              <a:t>undecillion</a:t>
            </a:r>
            <a:r>
              <a:rPr lang="en-US" dirty="0"/>
              <a:t> </a:t>
            </a:r>
            <a:r>
              <a:rPr lang="en-US" dirty="0" smtClean="0"/>
              <a:t>addresses</a:t>
            </a:r>
          </a:p>
          <a:p>
            <a:r>
              <a:rPr lang="en-US" dirty="0"/>
              <a:t>A</a:t>
            </a:r>
            <a:r>
              <a:rPr lang="en-US" dirty="0" smtClean="0"/>
              <a:t>ddress </a:t>
            </a:r>
            <a:r>
              <a:rPr lang="en-US" dirty="0"/>
              <a:t>space is not an </a:t>
            </a:r>
            <a:r>
              <a:rPr lang="en-US" dirty="0" smtClean="0"/>
              <a:t>issue for </a:t>
            </a:r>
            <a:r>
              <a:rPr lang="en-US" dirty="0" err="1" smtClean="0"/>
              <a:t>IPv6</a:t>
            </a:r>
            <a:endParaRPr lang="en-US" dirty="0" smtClean="0"/>
          </a:p>
          <a:p>
            <a:r>
              <a:rPr lang="en-US" dirty="0" err="1" smtClean="0"/>
              <a:t>IPv6</a:t>
            </a:r>
            <a:r>
              <a:rPr lang="en-US" dirty="0" smtClean="0"/>
              <a:t> makes </a:t>
            </a:r>
            <a:r>
              <a:rPr lang="en-US" dirty="0" err="1" smtClean="0"/>
              <a:t>IPv4</a:t>
            </a:r>
            <a:r>
              <a:rPr lang="en-US" dirty="0" smtClean="0"/>
              <a:t> public-private NAT unnecessary by design</a:t>
            </a:r>
          </a:p>
          <a:p>
            <a:r>
              <a:rPr lang="en-US" dirty="0"/>
              <a:t>However, </a:t>
            </a:r>
            <a:r>
              <a:rPr lang="en-US" dirty="0" err="1"/>
              <a:t>IPv6</a:t>
            </a:r>
            <a:r>
              <a:rPr lang="en-US" dirty="0"/>
              <a:t> does implement a form of </a:t>
            </a:r>
            <a:r>
              <a:rPr lang="en-US" dirty="0" smtClean="0"/>
              <a:t>private addresses and it is implemented differently than they are for </a:t>
            </a:r>
            <a:r>
              <a:rPr lang="en-US" dirty="0" err="1" smtClean="0"/>
              <a:t>IPv4</a:t>
            </a:r>
            <a:endParaRPr lang="en-US" dirty="0" smtClean="0"/>
          </a:p>
          <a:p>
            <a:endParaRPr lang="en-US" dirty="0" smtClean="0"/>
          </a:p>
        </p:txBody>
      </p:sp>
    </p:spTree>
    <p:extLst>
      <p:ext uri="{BB962C8B-B14F-4D97-AF65-F5344CB8AC3E}">
        <p14:creationId xmlns:p14="http://schemas.microsoft.com/office/powerpoint/2010/main" val="30684188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NAT and </a:t>
            </a:r>
            <a:r>
              <a:rPr lang="en-US" sz="1800" dirty="0" err="1" smtClean="0">
                <a:ea typeface="ＭＳ Ｐゴシック" pitchFamily="34" charset="-128"/>
              </a:rPr>
              <a:t>IPv6</a:t>
            </a:r>
            <a:r>
              <a:rPr lang="en-US" sz="1800" dirty="0" smtClean="0">
                <a:ea typeface="ＭＳ Ｐゴシック" pitchFamily="34" charset="-128"/>
              </a:rPr>
              <a:t/>
            </a:r>
            <a:br>
              <a:rPr lang="en-US" sz="1800" dirty="0" smtClean="0">
                <a:ea typeface="ＭＳ Ｐゴシック" pitchFamily="34" charset="-128"/>
              </a:rPr>
            </a:br>
            <a:r>
              <a:rPr lang="en-US" dirty="0" err="1" smtClean="0">
                <a:ea typeface="ＭＳ Ｐゴシック" pitchFamily="34" charset="-128"/>
              </a:rPr>
              <a:t>IPv6</a:t>
            </a:r>
            <a:r>
              <a:rPr lang="en-US" dirty="0" smtClean="0">
                <a:ea typeface="ＭＳ Ｐゴシック" pitchFamily="34" charset="-128"/>
              </a:rPr>
              <a:t> Unique Local Addresses</a:t>
            </a:r>
          </a:p>
        </p:txBody>
      </p:sp>
      <p:sp>
        <p:nvSpPr>
          <p:cNvPr id="4" name="Content Placeholder 1"/>
          <p:cNvSpPr>
            <a:spLocks noGrp="1"/>
          </p:cNvSpPr>
          <p:nvPr>
            <p:ph idx="1"/>
          </p:nvPr>
        </p:nvSpPr>
        <p:spPr>
          <a:xfrm>
            <a:off x="423411" y="1390427"/>
            <a:ext cx="7951332" cy="4487862"/>
          </a:xfrm>
        </p:spPr>
        <p:txBody>
          <a:bodyPr/>
          <a:lstStyle/>
          <a:p>
            <a:r>
              <a:rPr lang="en-US" dirty="0" err="1"/>
              <a:t>IPv6</a:t>
            </a:r>
            <a:r>
              <a:rPr lang="en-US" dirty="0"/>
              <a:t> unique local addresses (</a:t>
            </a:r>
            <a:r>
              <a:rPr lang="en-US" dirty="0" err="1"/>
              <a:t>ULA</a:t>
            </a:r>
            <a:r>
              <a:rPr lang="en-US" dirty="0" smtClean="0"/>
              <a:t>) is designed to allows </a:t>
            </a:r>
            <a:r>
              <a:rPr lang="en-US" dirty="0" err="1" smtClean="0"/>
              <a:t>IPv6</a:t>
            </a:r>
            <a:r>
              <a:rPr lang="en-US" dirty="0" smtClean="0"/>
              <a:t> communications within a local site</a:t>
            </a:r>
          </a:p>
          <a:p>
            <a:r>
              <a:rPr lang="en-US" dirty="0" err="1" smtClean="0"/>
              <a:t>ULA</a:t>
            </a:r>
            <a:r>
              <a:rPr lang="en-US" dirty="0" smtClean="0"/>
              <a:t> </a:t>
            </a:r>
            <a:r>
              <a:rPr lang="en-US" dirty="0"/>
              <a:t>is not meant to provide additional </a:t>
            </a:r>
            <a:r>
              <a:rPr lang="en-US" dirty="0" err="1"/>
              <a:t>IPv6</a:t>
            </a:r>
            <a:r>
              <a:rPr lang="en-US" dirty="0"/>
              <a:t> address </a:t>
            </a:r>
            <a:r>
              <a:rPr lang="en-US" dirty="0" smtClean="0"/>
              <a:t>space</a:t>
            </a:r>
          </a:p>
          <a:p>
            <a:r>
              <a:rPr lang="en-US" dirty="0"/>
              <a:t> </a:t>
            </a:r>
            <a:r>
              <a:rPr lang="en-US" dirty="0" err="1"/>
              <a:t>ULA</a:t>
            </a:r>
            <a:r>
              <a:rPr lang="en-US" dirty="0"/>
              <a:t> have the prefix </a:t>
            </a:r>
            <a:r>
              <a:rPr lang="en-US" dirty="0" err="1"/>
              <a:t>FC00</a:t>
            </a:r>
            <a:r>
              <a:rPr lang="en-US" dirty="0"/>
              <a:t>::/7, which results in a first </a:t>
            </a:r>
            <a:r>
              <a:rPr lang="en-US" dirty="0" err="1"/>
              <a:t>hextet</a:t>
            </a:r>
            <a:r>
              <a:rPr lang="en-US" dirty="0"/>
              <a:t> range of </a:t>
            </a:r>
            <a:r>
              <a:rPr lang="en-US" dirty="0" err="1"/>
              <a:t>FC00</a:t>
            </a:r>
            <a:r>
              <a:rPr lang="en-US" dirty="0"/>
              <a:t> to </a:t>
            </a:r>
            <a:r>
              <a:rPr lang="en-US" dirty="0" err="1" smtClean="0"/>
              <a:t>FDFF</a:t>
            </a:r>
            <a:endParaRPr lang="en-US" dirty="0" smtClean="0"/>
          </a:p>
          <a:p>
            <a:r>
              <a:rPr lang="en-US" dirty="0"/>
              <a:t>Unique local addresses are defined in </a:t>
            </a:r>
            <a:r>
              <a:rPr lang="en-US" dirty="0" err="1"/>
              <a:t>RFC</a:t>
            </a:r>
            <a:r>
              <a:rPr lang="en-US" dirty="0"/>
              <a:t> </a:t>
            </a:r>
            <a:r>
              <a:rPr lang="en-US" dirty="0" smtClean="0"/>
              <a:t>4193</a:t>
            </a:r>
          </a:p>
          <a:p>
            <a:r>
              <a:rPr lang="en-US" dirty="0" smtClean="0"/>
              <a:t> </a:t>
            </a:r>
            <a:r>
              <a:rPr lang="en-US" dirty="0" err="1"/>
              <a:t>ULAs</a:t>
            </a:r>
            <a:r>
              <a:rPr lang="en-US" dirty="0"/>
              <a:t> is also known as local </a:t>
            </a:r>
            <a:r>
              <a:rPr lang="en-US" dirty="0" err="1"/>
              <a:t>IPv6</a:t>
            </a:r>
            <a:r>
              <a:rPr lang="en-US" dirty="0"/>
              <a:t> addresses (not to be confused with </a:t>
            </a:r>
            <a:r>
              <a:rPr lang="en-US" dirty="0" err="1"/>
              <a:t>IPv6</a:t>
            </a:r>
            <a:r>
              <a:rPr lang="en-US" dirty="0"/>
              <a:t> link-local addresses)</a:t>
            </a:r>
            <a:endParaRPr lang="en-US" dirty="0" smtClean="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672" y="5416964"/>
            <a:ext cx="4742657" cy="140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921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NAT and </a:t>
            </a:r>
            <a:r>
              <a:rPr lang="en-US" sz="1800" dirty="0" err="1" smtClean="0">
                <a:ea typeface="ＭＳ Ｐゴシック" pitchFamily="34" charset="-128"/>
              </a:rPr>
              <a:t>IPv6</a:t>
            </a:r>
            <a:r>
              <a:rPr lang="en-US" sz="1800" dirty="0" smtClean="0">
                <a:ea typeface="ＭＳ Ｐゴシック" pitchFamily="34" charset="-128"/>
              </a:rPr>
              <a:t/>
            </a:r>
            <a:br>
              <a:rPr lang="en-US" sz="1800" dirty="0" smtClean="0">
                <a:ea typeface="ＭＳ Ｐゴシック" pitchFamily="34" charset="-128"/>
              </a:rPr>
            </a:br>
            <a:r>
              <a:rPr lang="en-US" dirty="0"/>
              <a:t>NAT For </a:t>
            </a:r>
            <a:r>
              <a:rPr lang="en-US" dirty="0" err="1"/>
              <a:t>IPv6</a:t>
            </a:r>
            <a:endParaRPr lang="en-US" dirty="0" smtClean="0">
              <a:ea typeface="ＭＳ Ｐゴシック" pitchFamily="34" charset="-128"/>
            </a:endParaRPr>
          </a:p>
        </p:txBody>
      </p:sp>
      <p:sp>
        <p:nvSpPr>
          <p:cNvPr id="4" name="Content Placeholder 1"/>
          <p:cNvSpPr>
            <a:spLocks noGrp="1"/>
          </p:cNvSpPr>
          <p:nvPr>
            <p:ph idx="1"/>
          </p:nvPr>
        </p:nvSpPr>
        <p:spPr>
          <a:xfrm>
            <a:off x="423411" y="1390427"/>
            <a:ext cx="7951332" cy="4487862"/>
          </a:xfrm>
        </p:spPr>
        <p:txBody>
          <a:bodyPr/>
          <a:lstStyle/>
          <a:p>
            <a:r>
              <a:rPr lang="en-US" dirty="0" err="1" smtClean="0"/>
              <a:t>IPv6</a:t>
            </a:r>
            <a:r>
              <a:rPr lang="en-US" dirty="0" smtClean="0"/>
              <a:t> also uses NAT but in a much different context</a:t>
            </a:r>
          </a:p>
          <a:p>
            <a:r>
              <a:rPr lang="en-US" dirty="0" smtClean="0"/>
              <a:t>In </a:t>
            </a:r>
            <a:r>
              <a:rPr lang="en-US" dirty="0" err="1" smtClean="0"/>
              <a:t>IPv6</a:t>
            </a:r>
            <a:r>
              <a:rPr lang="en-US" dirty="0" smtClean="0"/>
              <a:t>, NAT is used to provide transparent communication between </a:t>
            </a:r>
            <a:r>
              <a:rPr lang="en-US" dirty="0" err="1" smtClean="0"/>
              <a:t>IPv6</a:t>
            </a:r>
            <a:r>
              <a:rPr lang="en-US" dirty="0" smtClean="0"/>
              <a:t> and </a:t>
            </a:r>
            <a:r>
              <a:rPr lang="en-US" dirty="0" err="1" smtClean="0"/>
              <a:t>IPv4</a:t>
            </a:r>
            <a:endParaRPr lang="en-US" dirty="0" smtClean="0"/>
          </a:p>
          <a:p>
            <a:r>
              <a:rPr lang="en-US" b="1" dirty="0" err="1" smtClean="0">
                <a:solidFill>
                  <a:srgbClr val="FF0000"/>
                </a:solidFill>
              </a:rPr>
              <a:t>NAT64</a:t>
            </a:r>
            <a:r>
              <a:rPr lang="en-US" b="1" dirty="0" smtClean="0">
                <a:solidFill>
                  <a:srgbClr val="FF0000"/>
                </a:solidFill>
              </a:rPr>
              <a:t> </a:t>
            </a:r>
            <a:r>
              <a:rPr lang="en-US" dirty="0" smtClean="0"/>
              <a:t>is not intended to be a permanent solution. It is meant to be a transition mechanism</a:t>
            </a:r>
          </a:p>
          <a:p>
            <a:r>
              <a:rPr lang="en-US" dirty="0"/>
              <a:t>Network Address Translation-Protocol Translation (NAT-PT</a:t>
            </a:r>
            <a:r>
              <a:rPr lang="en-US" dirty="0" smtClean="0"/>
              <a:t>) was another NAT based transition mechanism for </a:t>
            </a:r>
            <a:r>
              <a:rPr lang="en-US" dirty="0" err="1" smtClean="0"/>
              <a:t>IPv6</a:t>
            </a:r>
            <a:r>
              <a:rPr lang="en-US" dirty="0"/>
              <a:t> </a:t>
            </a:r>
            <a:r>
              <a:rPr lang="en-US" dirty="0" smtClean="0"/>
              <a:t>but is now deprecated by </a:t>
            </a:r>
            <a:r>
              <a:rPr lang="en-US" dirty="0" err="1" smtClean="0"/>
              <a:t>IETF</a:t>
            </a:r>
            <a:endParaRPr lang="en-US" dirty="0" smtClean="0"/>
          </a:p>
          <a:p>
            <a:r>
              <a:rPr lang="en-US" dirty="0" err="1" smtClean="0"/>
              <a:t>NAT64</a:t>
            </a:r>
            <a:r>
              <a:rPr lang="en-US" dirty="0" smtClean="0"/>
              <a:t> is now recommended</a:t>
            </a:r>
          </a:p>
          <a:p>
            <a:endParaRPr lang="en-US" dirty="0" smtClean="0"/>
          </a:p>
          <a:p>
            <a:endParaRPr lang="en-US" dirty="0" smtClean="0"/>
          </a:p>
        </p:txBody>
      </p:sp>
    </p:spTree>
    <p:extLst>
      <p:ext uri="{BB962C8B-B14F-4D97-AF65-F5344CB8AC3E}">
        <p14:creationId xmlns:p14="http://schemas.microsoft.com/office/powerpoint/2010/main" val="565078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NAT and </a:t>
            </a:r>
            <a:r>
              <a:rPr lang="en-US" sz="1800" dirty="0" err="1" smtClean="0">
                <a:ea typeface="ＭＳ Ｐゴシック" pitchFamily="34" charset="-128"/>
              </a:rPr>
              <a:t>IPv6</a:t>
            </a:r>
            <a:r>
              <a:rPr lang="en-US" sz="1800" dirty="0" smtClean="0">
                <a:ea typeface="ＭＳ Ｐゴシック" pitchFamily="34" charset="-128"/>
              </a:rPr>
              <a:t/>
            </a:r>
            <a:br>
              <a:rPr lang="en-US" sz="1800" dirty="0" smtClean="0">
                <a:ea typeface="ＭＳ Ｐゴシック" pitchFamily="34" charset="-128"/>
              </a:rPr>
            </a:br>
            <a:r>
              <a:rPr lang="en-US" dirty="0"/>
              <a:t>NAT For </a:t>
            </a:r>
            <a:r>
              <a:rPr lang="en-US" dirty="0" err="1"/>
              <a:t>IPv6</a:t>
            </a:r>
            <a:endParaRPr lang="en-US" dirty="0" smtClean="0">
              <a:ea typeface="ＭＳ Ｐゴシック" pitchFamily="34" charset="-128"/>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731500"/>
            <a:ext cx="87820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3183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NAT and </a:t>
            </a:r>
            <a:r>
              <a:rPr lang="en-US" sz="1800" dirty="0" err="1" smtClean="0">
                <a:ea typeface="ＭＳ Ｐゴシック" pitchFamily="34" charset="-128"/>
              </a:rPr>
              <a:t>IPv6</a:t>
            </a:r>
            <a:r>
              <a:rPr lang="en-US" sz="1800" dirty="0" smtClean="0">
                <a:ea typeface="ＭＳ Ｐゴシック" pitchFamily="34" charset="-128"/>
              </a:rPr>
              <a:t/>
            </a:r>
            <a:br>
              <a:rPr lang="en-US" sz="1800" dirty="0" smtClean="0">
                <a:ea typeface="ＭＳ Ｐゴシック" pitchFamily="34" charset="-128"/>
              </a:rPr>
            </a:br>
            <a:r>
              <a:rPr lang="en-US" dirty="0" smtClean="0"/>
              <a:t>Troubleshooting NAT: Show commands</a:t>
            </a:r>
            <a:endParaRPr lang="en-US" dirty="0" smtClean="0">
              <a:ea typeface="ＭＳ Ｐゴシック" pitchFamily="34" charset="-128"/>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7" y="1507338"/>
            <a:ext cx="7550727" cy="509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704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Configuring NAT and </a:t>
            </a:r>
            <a:r>
              <a:rPr lang="en-US" sz="1800" dirty="0" err="1" smtClean="0">
                <a:ea typeface="ＭＳ Ｐゴシック" pitchFamily="34" charset="-128"/>
              </a:rPr>
              <a:t>IPv6</a:t>
            </a:r>
            <a:r>
              <a:rPr lang="en-US" sz="1800" dirty="0" smtClean="0">
                <a:ea typeface="ＭＳ Ｐゴシック" pitchFamily="34" charset="-128"/>
              </a:rPr>
              <a:t/>
            </a:r>
            <a:br>
              <a:rPr lang="en-US" sz="1800" dirty="0" smtClean="0">
                <a:ea typeface="ＭＳ Ｐゴシック" pitchFamily="34" charset="-128"/>
              </a:rPr>
            </a:br>
            <a:r>
              <a:rPr lang="en-US" dirty="0" smtClean="0"/>
              <a:t>Troubleshooting NAT: Debug command</a:t>
            </a:r>
            <a:endParaRPr lang="en-US" dirty="0" smtClean="0">
              <a:ea typeface="ＭＳ Ｐゴシック" pitchFamily="34" charset="-128"/>
            </a:endParaRP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854651"/>
            <a:ext cx="85725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077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What is NAT?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8" y="1299937"/>
            <a:ext cx="75438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595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735" y="3124416"/>
            <a:ext cx="5095267" cy="337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NAT Terminology</a:t>
            </a:r>
          </a:p>
        </p:txBody>
      </p:sp>
      <p:sp>
        <p:nvSpPr>
          <p:cNvPr id="2" name="Content Placeholder 1"/>
          <p:cNvSpPr>
            <a:spLocks noGrp="1"/>
          </p:cNvSpPr>
          <p:nvPr>
            <p:ph idx="1"/>
          </p:nvPr>
        </p:nvSpPr>
        <p:spPr>
          <a:xfrm>
            <a:off x="175760" y="1399952"/>
            <a:ext cx="8544966" cy="4487862"/>
          </a:xfrm>
        </p:spPr>
        <p:txBody>
          <a:bodyPr/>
          <a:lstStyle/>
          <a:p>
            <a:r>
              <a:rPr lang="en-US" dirty="0" smtClean="0"/>
              <a:t>In NAT terminology, </a:t>
            </a:r>
            <a:r>
              <a:rPr lang="en-US" dirty="0" smtClean="0">
                <a:solidFill>
                  <a:srgbClr val="FF0000"/>
                </a:solidFill>
              </a:rPr>
              <a:t>inside network </a:t>
            </a:r>
            <a:r>
              <a:rPr lang="en-US" dirty="0" smtClean="0"/>
              <a:t>is the set of devices using private addresses. </a:t>
            </a:r>
            <a:r>
              <a:rPr lang="en-US" dirty="0" smtClean="0">
                <a:solidFill>
                  <a:srgbClr val="FF0000"/>
                </a:solidFill>
              </a:rPr>
              <a:t>Outside networks </a:t>
            </a:r>
            <a:r>
              <a:rPr lang="en-US" dirty="0" smtClean="0"/>
              <a:t>are all other networks</a:t>
            </a:r>
          </a:p>
          <a:p>
            <a:r>
              <a:rPr lang="en-US" dirty="0" smtClean="0"/>
              <a:t>NAT includes 4 types of addresses:</a:t>
            </a:r>
          </a:p>
          <a:p>
            <a:pPr marL="542925" lvl="1" indent="-361950">
              <a:buFont typeface="+mj-lt"/>
              <a:buAutoNum type="arabicPeriod"/>
            </a:pPr>
            <a:r>
              <a:rPr lang="en-US" sz="2400" dirty="0">
                <a:solidFill>
                  <a:srgbClr val="FF0000"/>
                </a:solidFill>
              </a:rPr>
              <a:t>Inside local address</a:t>
            </a:r>
          </a:p>
          <a:p>
            <a:pPr marL="542925" lvl="1" indent="-361950">
              <a:buFont typeface="+mj-lt"/>
              <a:buAutoNum type="arabicPeriod"/>
            </a:pPr>
            <a:r>
              <a:rPr lang="en-US" sz="2400" dirty="0">
                <a:solidFill>
                  <a:srgbClr val="FF0000"/>
                </a:solidFill>
              </a:rPr>
              <a:t>Inside global address</a:t>
            </a:r>
          </a:p>
          <a:p>
            <a:pPr marL="542925" lvl="1" indent="-361950">
              <a:buFont typeface="+mj-lt"/>
              <a:buAutoNum type="arabicPeriod"/>
            </a:pPr>
            <a:r>
              <a:rPr lang="en-US" sz="2400" dirty="0">
                <a:solidFill>
                  <a:srgbClr val="FF0000"/>
                </a:solidFill>
              </a:rPr>
              <a:t>Outside local address</a:t>
            </a:r>
          </a:p>
          <a:p>
            <a:pPr marL="542925" lvl="1" indent="-361950">
              <a:buFont typeface="+mj-lt"/>
              <a:buAutoNum type="arabicPeriod"/>
            </a:pPr>
            <a:r>
              <a:rPr lang="en-US" sz="2400" dirty="0">
                <a:solidFill>
                  <a:srgbClr val="FF0000"/>
                </a:solidFill>
              </a:rPr>
              <a:t>Outside global address</a:t>
            </a:r>
          </a:p>
          <a:p>
            <a:endParaRPr lang="en-US" dirty="0"/>
          </a:p>
        </p:txBody>
      </p:sp>
    </p:spTree>
    <p:extLst>
      <p:ext uri="{BB962C8B-B14F-4D97-AF65-F5344CB8AC3E}">
        <p14:creationId xmlns:p14="http://schemas.microsoft.com/office/powerpoint/2010/main" val="3787113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NAT Terminology</a:t>
            </a:r>
          </a:p>
        </p:txBody>
      </p:sp>
      <p:sp>
        <p:nvSpPr>
          <p:cNvPr id="2" name="Content Placeholder 1"/>
          <p:cNvSpPr>
            <a:spLocks noGrp="1"/>
          </p:cNvSpPr>
          <p:nvPr>
            <p:ph idx="1"/>
          </p:nvPr>
        </p:nvSpPr>
        <p:spPr>
          <a:xfrm>
            <a:off x="200025" y="1345519"/>
            <a:ext cx="8839199" cy="5064805"/>
          </a:xfrm>
        </p:spPr>
        <p:txBody>
          <a:bodyPr/>
          <a:lstStyle/>
          <a:p>
            <a:pPr>
              <a:buFont typeface="Arial" pitchFamily="34" charset="0"/>
              <a:buChar char="•"/>
            </a:pPr>
            <a:r>
              <a:rPr lang="en-IE" sz="1800" dirty="0" smtClean="0">
                <a:solidFill>
                  <a:srgbClr val="FF0000"/>
                </a:solidFill>
              </a:rPr>
              <a:t>Inside </a:t>
            </a:r>
            <a:r>
              <a:rPr lang="en-IE" sz="1800" dirty="0">
                <a:solidFill>
                  <a:srgbClr val="FF0000"/>
                </a:solidFill>
              </a:rPr>
              <a:t>local address </a:t>
            </a:r>
            <a:r>
              <a:rPr lang="en-IE" sz="1800" dirty="0"/>
              <a:t>- The address of the source as seen from inside the </a:t>
            </a:r>
            <a:r>
              <a:rPr lang="en-IE" sz="1800" dirty="0" smtClean="0"/>
              <a:t>network i.e</a:t>
            </a:r>
            <a:r>
              <a:rPr lang="en-IE" sz="1800" dirty="0"/>
              <a:t>. </a:t>
            </a:r>
            <a:r>
              <a:rPr lang="en-IE" sz="1800" dirty="0">
                <a:solidFill>
                  <a:srgbClr val="FF0000"/>
                </a:solidFill>
              </a:rPr>
              <a:t>192.168.10.10</a:t>
            </a:r>
            <a:r>
              <a:rPr lang="en-IE" sz="1800" dirty="0"/>
              <a:t> is assigned to PC1. This is the inside local address of PC1.</a:t>
            </a:r>
          </a:p>
          <a:p>
            <a:pPr>
              <a:buFont typeface="Arial" pitchFamily="34" charset="0"/>
              <a:buChar char="•"/>
            </a:pPr>
            <a:r>
              <a:rPr lang="en-IE" sz="1800" dirty="0" smtClean="0">
                <a:solidFill>
                  <a:srgbClr val="FF0000"/>
                </a:solidFill>
              </a:rPr>
              <a:t>Inside </a:t>
            </a:r>
            <a:r>
              <a:rPr lang="en-IE" sz="1800" dirty="0">
                <a:solidFill>
                  <a:srgbClr val="FF0000"/>
                </a:solidFill>
              </a:rPr>
              <a:t>global address </a:t>
            </a:r>
            <a:r>
              <a:rPr lang="en-IE" sz="1800" dirty="0"/>
              <a:t>- The address of source as seen from the outside network. In the figure, when traffic from PC1 is sent to the web server at 209.165.201.1, R2 translates the inside local address to an inside global address. In this case, R2 changes the IPv4 source address from 192.168.10.10 to </a:t>
            </a:r>
            <a:r>
              <a:rPr lang="en-IE" sz="1800" dirty="0">
                <a:solidFill>
                  <a:srgbClr val="FF0000"/>
                </a:solidFill>
              </a:rPr>
              <a:t>209.165.200.226</a:t>
            </a:r>
            <a:r>
              <a:rPr lang="en-IE" sz="1800" dirty="0"/>
              <a:t>. In NAT terminology, the inside local address of 192.168.10.10 is translated to the inside global address of 209.165.200.226.</a:t>
            </a:r>
          </a:p>
          <a:p>
            <a:pPr>
              <a:buFont typeface="Arial" pitchFamily="34" charset="0"/>
              <a:buChar char="•"/>
            </a:pPr>
            <a:r>
              <a:rPr lang="en-IE" sz="1800" dirty="0" smtClean="0">
                <a:solidFill>
                  <a:srgbClr val="FF0000"/>
                </a:solidFill>
              </a:rPr>
              <a:t>Outside </a:t>
            </a:r>
            <a:r>
              <a:rPr lang="en-IE" sz="1800" dirty="0">
                <a:solidFill>
                  <a:srgbClr val="FF0000"/>
                </a:solidFill>
              </a:rPr>
              <a:t>global address </a:t>
            </a:r>
            <a:r>
              <a:rPr lang="en-IE" sz="1800" dirty="0"/>
              <a:t>- The address of the destination as seen from the outside network. It is a globally routable IPv4 address assigned to a host on the Internet. For example, the web server is reachable at IPv4 address </a:t>
            </a:r>
            <a:r>
              <a:rPr lang="en-IE" sz="1800" dirty="0">
                <a:solidFill>
                  <a:srgbClr val="FF0000"/>
                </a:solidFill>
              </a:rPr>
              <a:t>209.165.201.1</a:t>
            </a:r>
            <a:r>
              <a:rPr lang="en-IE" sz="1800" dirty="0"/>
              <a:t>. Most often the outside local and outside global addresses are the same.</a:t>
            </a:r>
          </a:p>
          <a:p>
            <a:pPr>
              <a:buFont typeface="Arial" pitchFamily="34" charset="0"/>
              <a:buChar char="•"/>
            </a:pPr>
            <a:r>
              <a:rPr lang="en-IE" sz="1800" i="1" dirty="0" smtClean="0">
                <a:solidFill>
                  <a:srgbClr val="FF0000"/>
                </a:solidFill>
              </a:rPr>
              <a:t>Outside </a:t>
            </a:r>
            <a:r>
              <a:rPr lang="en-IE" sz="1800" i="1" dirty="0">
                <a:solidFill>
                  <a:srgbClr val="FF0000"/>
                </a:solidFill>
              </a:rPr>
              <a:t>local address </a:t>
            </a:r>
            <a:r>
              <a:rPr lang="en-IE" sz="1800" i="1" dirty="0"/>
              <a:t>- The address of the destination as seen from the inside network. In this example, PC1 sends traffic to the web server at the IPv4 address </a:t>
            </a:r>
            <a:r>
              <a:rPr lang="en-IE" sz="1800" i="1" dirty="0">
                <a:solidFill>
                  <a:srgbClr val="FF0000"/>
                </a:solidFill>
              </a:rPr>
              <a:t>209.165.201.1</a:t>
            </a:r>
            <a:r>
              <a:rPr lang="en-IE" sz="1800" i="1" dirty="0"/>
              <a:t>. While uncommon, this address could be different than the globally routable address of the destination.</a:t>
            </a:r>
            <a:endParaRPr lang="en-US" sz="1800" i="1" dirty="0"/>
          </a:p>
        </p:txBody>
      </p:sp>
    </p:spTree>
    <p:extLst>
      <p:ext uri="{BB962C8B-B14F-4D97-AF65-F5344CB8AC3E}">
        <p14:creationId xmlns:p14="http://schemas.microsoft.com/office/powerpoint/2010/main" val="2466321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NAT Characteristics</a:t>
            </a:r>
            <a:br>
              <a:rPr lang="en-US" sz="1800" dirty="0" smtClean="0">
                <a:ea typeface="ＭＳ Ｐゴシック" pitchFamily="34" charset="-128"/>
              </a:rPr>
            </a:br>
            <a:r>
              <a:rPr lang="en-US" dirty="0" smtClean="0">
                <a:ea typeface="ＭＳ Ｐゴシック" pitchFamily="34" charset="-128"/>
              </a:rPr>
              <a:t>How NAT Works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556193"/>
            <a:ext cx="684847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flipH="1">
            <a:off x="4886326" y="4276725"/>
            <a:ext cx="276224" cy="114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047225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598488"/>
            <a:ext cx="8145462" cy="838200"/>
          </a:xfrm>
        </p:spPr>
        <p:txBody>
          <a:bodyPr/>
          <a:lstStyle/>
          <a:p>
            <a:r>
              <a:rPr lang="en-US" dirty="0">
                <a:ea typeface="ＭＳ Ｐゴシック" pitchFamily="34" charset="-128"/>
              </a:rPr>
              <a:t>Types Of </a:t>
            </a:r>
            <a:r>
              <a:rPr lang="en-US" dirty="0" smtClean="0">
                <a:ea typeface="ＭＳ Ｐゴシック" pitchFamily="34" charset="-128"/>
              </a:rPr>
              <a:t>NAT</a:t>
            </a:r>
            <a:endParaRPr lang="en-IE" dirty="0"/>
          </a:p>
        </p:txBody>
      </p:sp>
      <p:sp>
        <p:nvSpPr>
          <p:cNvPr id="3" name="Content Placeholder 2"/>
          <p:cNvSpPr>
            <a:spLocks noGrp="1"/>
          </p:cNvSpPr>
          <p:nvPr>
            <p:ph idx="1"/>
          </p:nvPr>
        </p:nvSpPr>
        <p:spPr>
          <a:xfrm>
            <a:off x="322263" y="1557338"/>
            <a:ext cx="7940675" cy="3571875"/>
          </a:xfrm>
        </p:spPr>
        <p:txBody>
          <a:bodyPr/>
          <a:lstStyle/>
          <a:p>
            <a:pPr marL="0" indent="0">
              <a:buNone/>
            </a:pPr>
            <a:r>
              <a:rPr lang="en-IE" dirty="0"/>
              <a:t>There are three types of NAT translation</a:t>
            </a:r>
            <a:r>
              <a:rPr lang="en-IE" dirty="0" smtClean="0"/>
              <a:t>:</a:t>
            </a:r>
            <a:endParaRPr lang="en-IE" dirty="0"/>
          </a:p>
          <a:p>
            <a:pPr marL="895350" indent="-628650">
              <a:buFont typeface="+mj-lt"/>
              <a:buAutoNum type="arabicPeriod"/>
            </a:pPr>
            <a:r>
              <a:rPr lang="en-IE" dirty="0">
                <a:solidFill>
                  <a:srgbClr val="FF0000"/>
                </a:solidFill>
              </a:rPr>
              <a:t>Static address translation </a:t>
            </a:r>
            <a:r>
              <a:rPr lang="en-IE" dirty="0"/>
              <a:t>(static NAT) - One-to-one address mapping between local and global addresses.</a:t>
            </a:r>
          </a:p>
          <a:p>
            <a:pPr marL="895350" indent="-628650">
              <a:buFont typeface="+mj-lt"/>
              <a:buAutoNum type="arabicPeriod"/>
            </a:pPr>
            <a:r>
              <a:rPr lang="en-IE" dirty="0">
                <a:solidFill>
                  <a:srgbClr val="FF0000"/>
                </a:solidFill>
              </a:rPr>
              <a:t>Dynamic address translation </a:t>
            </a:r>
            <a:r>
              <a:rPr lang="en-IE" dirty="0"/>
              <a:t>(dynamic NAT) - Many-to-many address mapping between local and global addresses.</a:t>
            </a:r>
          </a:p>
          <a:p>
            <a:pPr marL="895350" indent="-628650">
              <a:buFont typeface="+mj-lt"/>
              <a:buAutoNum type="arabicPeriod"/>
            </a:pPr>
            <a:r>
              <a:rPr lang="en-IE" dirty="0">
                <a:solidFill>
                  <a:srgbClr val="FF0000"/>
                </a:solidFill>
              </a:rPr>
              <a:t>Port Address Translation (PAT) </a:t>
            </a:r>
            <a:r>
              <a:rPr lang="en-IE" dirty="0"/>
              <a:t>- Many-to-one address mapping between local and global addresses. This method is also known as overloading (NAT overloading).</a:t>
            </a:r>
          </a:p>
        </p:txBody>
      </p:sp>
      <p:sp>
        <p:nvSpPr>
          <p:cNvPr id="4" name="Rectangle 3"/>
          <p:cNvSpPr/>
          <p:nvPr/>
        </p:nvSpPr>
        <p:spPr bwMode="auto">
          <a:xfrm>
            <a:off x="504824" y="4429125"/>
            <a:ext cx="8124825" cy="1762125"/>
          </a:xfrm>
          <a:prstGeom prst="rect">
            <a:avLst/>
          </a:prstGeom>
          <a:noFill/>
          <a:ln w="25400" cap="flat" cmpd="sng" algn="ctr">
            <a:solidFill>
              <a:srgbClr val="FF0000"/>
            </a:solidFill>
            <a:prstDash val="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28023398"/>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dash"/>
          <a:round/>
          <a:headEnd type="none" w="med" len="med"/>
          <a:tailEnd type="none" w="med" len="med"/>
        </a:ln>
        <a:effectLst/>
      </a:spPr>
      <a:bodyPr vert="horz" wrap="none" lIns="82124" tIns="41061" rIns="82124" bIns="41061" numCol="1" rtlCol="0"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16950</TotalTime>
  <Pages>28</Pages>
  <Words>2189</Words>
  <Application>Microsoft Office PowerPoint</Application>
  <PresentationFormat>On-screen Show (4:3)</PresentationFormat>
  <Paragraphs>290</Paragraphs>
  <Slides>46</Slides>
  <Notes>40</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PPT-TMPLT-WHT_C</vt:lpstr>
      <vt:lpstr>NetAcad-4F_PPT-WHT_060408</vt:lpstr>
      <vt:lpstr>Chapter 11: Network Address Translation for IPv4</vt:lpstr>
      <vt:lpstr>NAT Characteristics IPv4 Private Address Space</vt:lpstr>
      <vt:lpstr>NAT Characteristics IPv4 Private Address Space</vt:lpstr>
      <vt:lpstr>NAT Characteristics What is NAT?</vt:lpstr>
      <vt:lpstr>NAT Characteristics What is NAT?</vt:lpstr>
      <vt:lpstr>NAT Characteristics NAT Terminology</vt:lpstr>
      <vt:lpstr>NAT Characteristics NAT Terminology</vt:lpstr>
      <vt:lpstr>NAT Characteristics How NAT Works</vt:lpstr>
      <vt:lpstr>Types Of NAT</vt:lpstr>
      <vt:lpstr>Types Of NAT Static NAT</vt:lpstr>
      <vt:lpstr>Types Of NAT Static NAT</vt:lpstr>
      <vt:lpstr>Types Of NAT Dynamic NAT</vt:lpstr>
      <vt:lpstr>Types Of NAT Dynamic NAT</vt:lpstr>
      <vt:lpstr>Types Of NAT Port Address Translation NAT (PAT)</vt:lpstr>
      <vt:lpstr>Types Of NAT Comparing (Dynamic) NAT and PAT</vt:lpstr>
      <vt:lpstr>Types Of NAT Comparing (Dynamic) NAT and PAT</vt:lpstr>
      <vt:lpstr>Benefits Of NAT Benefits of NAT</vt:lpstr>
      <vt:lpstr>Benefits Of NAT Disadvantages of NAT</vt:lpstr>
      <vt:lpstr>Configuring Static NAT Configuring Static NAT</vt:lpstr>
      <vt:lpstr>Configuring Static NAT Configuring Static NAT</vt:lpstr>
      <vt:lpstr>Configuring Static NAT Analyzing Static NAT</vt:lpstr>
      <vt:lpstr>Configuring Static NAT Verifying Static NAT</vt:lpstr>
      <vt:lpstr>Configuring Static NAT Verifying Static NAT</vt:lpstr>
      <vt:lpstr>Configuring Dynamic NAT Dynamic NAT Operation</vt:lpstr>
      <vt:lpstr>Configuring Dynamic NAT Configuring Dynamic NAT</vt:lpstr>
      <vt:lpstr>Configuring Dynamic NAT</vt:lpstr>
      <vt:lpstr>Configuring Dynamic NAT Analyzing Dynamic NAT</vt:lpstr>
      <vt:lpstr>Configuring Dynamic NAT Analyzing Dynamic NAT</vt:lpstr>
      <vt:lpstr>Configuring Dynamic NAT Verifying Dynamic NAT</vt:lpstr>
      <vt:lpstr>Configuring Dynamic NAT Verifying Dynamic NAT</vt:lpstr>
      <vt:lpstr>Configuring Port Address Translation (PAT) Configuring PAT: Pool of  Addresses</vt:lpstr>
      <vt:lpstr>Configuring PAT for a Single Public IP Address</vt:lpstr>
      <vt:lpstr>Configuring PAT for a Pool of Public IP Addresses</vt:lpstr>
      <vt:lpstr>Configuring Port Address Translation (PAT) Analyzing PAT</vt:lpstr>
      <vt:lpstr>Configuring Port Address Translation (PAT) Analyzing PAT</vt:lpstr>
      <vt:lpstr>Configuring Port Address Translation (PAT) Verifying PAT</vt:lpstr>
      <vt:lpstr>Port Forwarding Port Forwarding</vt:lpstr>
      <vt:lpstr>Port Forwarding SOHO (Small Office / Home Office) Example</vt:lpstr>
      <vt:lpstr>Port Forwarding Configuring Port Forwarding with IOS</vt:lpstr>
      <vt:lpstr>Configuring NAT and IPv6 NAT for IPv6?</vt:lpstr>
      <vt:lpstr>Configuring NAT and IPv6 IPv6 Unique Local Addresses</vt:lpstr>
      <vt:lpstr>Configuring NAT and IPv6 NAT For IPv6</vt:lpstr>
      <vt:lpstr>Configuring NAT and IPv6 NAT For IPv6</vt:lpstr>
      <vt:lpstr>Configuring NAT and IPv6 Troubleshooting NAT: Show commands</vt:lpstr>
      <vt:lpstr>Configuring NAT and IPv6 Troubleshooting NAT: Debug command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student</cp:lastModifiedBy>
  <cp:revision>1170</cp:revision>
  <cp:lastPrinted>1999-01-27T00:54:54Z</cp:lastPrinted>
  <dcterms:created xsi:type="dcterms:W3CDTF">2006-10-23T15:07:30Z</dcterms:created>
  <dcterms:modified xsi:type="dcterms:W3CDTF">2013-12-18T20:05:52Z</dcterms:modified>
</cp:coreProperties>
</file>