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52"/>
  </p:notesMasterIdLst>
  <p:handoutMasterIdLst>
    <p:handoutMasterId r:id="rId53"/>
  </p:handoutMasterIdLst>
  <p:sldIdLst>
    <p:sldId id="500" r:id="rId3"/>
    <p:sldId id="785" r:id="rId4"/>
    <p:sldId id="786" r:id="rId5"/>
    <p:sldId id="787" r:id="rId6"/>
    <p:sldId id="788" r:id="rId7"/>
    <p:sldId id="789" r:id="rId8"/>
    <p:sldId id="790" r:id="rId9"/>
    <p:sldId id="791" r:id="rId10"/>
    <p:sldId id="792" r:id="rId11"/>
    <p:sldId id="793" r:id="rId12"/>
    <p:sldId id="794" r:id="rId13"/>
    <p:sldId id="795" r:id="rId14"/>
    <p:sldId id="797" r:id="rId15"/>
    <p:sldId id="798" r:id="rId16"/>
    <p:sldId id="799" r:id="rId17"/>
    <p:sldId id="800" r:id="rId18"/>
    <p:sldId id="801" r:id="rId19"/>
    <p:sldId id="802" r:id="rId20"/>
    <p:sldId id="805" r:id="rId21"/>
    <p:sldId id="803" r:id="rId22"/>
    <p:sldId id="804" r:id="rId23"/>
    <p:sldId id="806" r:id="rId24"/>
    <p:sldId id="807" r:id="rId25"/>
    <p:sldId id="811" r:id="rId26"/>
    <p:sldId id="810" r:id="rId27"/>
    <p:sldId id="812" r:id="rId28"/>
    <p:sldId id="813" r:id="rId29"/>
    <p:sldId id="814" r:id="rId30"/>
    <p:sldId id="815" r:id="rId31"/>
    <p:sldId id="816" r:id="rId32"/>
    <p:sldId id="817" r:id="rId33"/>
    <p:sldId id="818" r:id="rId34"/>
    <p:sldId id="819" r:id="rId35"/>
    <p:sldId id="820" r:id="rId36"/>
    <p:sldId id="821" r:id="rId37"/>
    <p:sldId id="822" r:id="rId38"/>
    <p:sldId id="835" r:id="rId39"/>
    <p:sldId id="823" r:id="rId40"/>
    <p:sldId id="824" r:id="rId41"/>
    <p:sldId id="826" r:id="rId42"/>
    <p:sldId id="827" r:id="rId43"/>
    <p:sldId id="828" r:id="rId44"/>
    <p:sldId id="829" r:id="rId45"/>
    <p:sldId id="830" r:id="rId46"/>
    <p:sldId id="831" r:id="rId47"/>
    <p:sldId id="832" r:id="rId48"/>
    <p:sldId id="833" r:id="rId49"/>
    <p:sldId id="834" r:id="rId50"/>
    <p:sldId id="681" r:id="rId51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9" autoAdjust="0"/>
    <p:restoredTop sz="92796" autoAdjust="0"/>
  </p:normalViewPr>
  <p:slideViewPr>
    <p:cSldViewPr snapToGrid="0">
      <p:cViewPr varScale="1">
        <p:scale>
          <a:sx n="97" d="100"/>
          <a:sy n="97" d="100"/>
        </p:scale>
        <p:origin x="-5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Routing &amp; Switching</a:t>
            </a:r>
          </a:p>
          <a:p>
            <a:pPr>
              <a:buFontTx/>
              <a:buNone/>
            </a:pPr>
            <a:r>
              <a:rPr lang="en-US" sz="1300" b="1" dirty="0" smtClean="0"/>
              <a:t>Chapter 2: Introduction to Switched Networks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2.1.2</a:t>
            </a:r>
            <a:r>
              <a:rPr lang="en-US" b="1" baseline="0" dirty="0" smtClean="0"/>
              <a:t> </a:t>
            </a:r>
            <a:r>
              <a:rPr lang="en-US" b="1" dirty="0" smtClean="0"/>
              <a:t>Configure Switch Ports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2.1.2.2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Configure Switch Ports at the Physical Layer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2.1.2</a:t>
            </a:r>
            <a:r>
              <a:rPr lang="en-US" b="1" baseline="0" dirty="0" smtClean="0"/>
              <a:t> </a:t>
            </a:r>
            <a:r>
              <a:rPr lang="en-US" b="1" dirty="0" smtClean="0"/>
              <a:t>Configure Switch Ports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MDIX Auto Feature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2.1.2</a:t>
            </a:r>
            <a:r>
              <a:rPr lang="en-US" b="1" baseline="0" dirty="0" smtClean="0"/>
              <a:t> </a:t>
            </a:r>
            <a:r>
              <a:rPr lang="en-US" b="1" dirty="0" smtClean="0"/>
              <a:t>Configure Switch Ports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MDIX Auto Feature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2.1.2</a:t>
            </a:r>
            <a:r>
              <a:rPr lang="en-US" b="1" baseline="0" dirty="0" smtClean="0"/>
              <a:t> </a:t>
            </a:r>
            <a:r>
              <a:rPr lang="en-US" b="1" dirty="0" smtClean="0"/>
              <a:t>Configure Switch Ports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2.1.2.4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Verifying Switch Port Configuration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2.1.2</a:t>
            </a:r>
            <a:r>
              <a:rPr lang="en-US" b="1" baseline="0" dirty="0" smtClean="0"/>
              <a:t> </a:t>
            </a:r>
            <a:r>
              <a:rPr lang="en-US" b="1" dirty="0" smtClean="0"/>
              <a:t>Configure Switch Ports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2.1.2.5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Network Access Layer Issues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2.1.2</a:t>
            </a:r>
            <a:r>
              <a:rPr lang="en-US" b="1" baseline="0" dirty="0" smtClean="0"/>
              <a:t> </a:t>
            </a:r>
            <a:r>
              <a:rPr lang="en-US" b="1" dirty="0" smtClean="0"/>
              <a:t>Configure Switch Ports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2.1.2.5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Network Access Layer Issues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2.1.2</a:t>
            </a:r>
            <a:r>
              <a:rPr lang="en-US" b="1" baseline="0" dirty="0" smtClean="0"/>
              <a:t> </a:t>
            </a:r>
            <a:r>
              <a:rPr lang="en-US" b="1" dirty="0" smtClean="0"/>
              <a:t>Configure Switch Ports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2.1.2.6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Troubleshooting Network Access Layer Issues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2.1.2</a:t>
            </a:r>
            <a:r>
              <a:rPr lang="en-US" b="1" baseline="0" dirty="0" smtClean="0"/>
              <a:t> </a:t>
            </a:r>
            <a:r>
              <a:rPr lang="en-US" b="1" dirty="0" smtClean="0"/>
              <a:t>Configure Switch Ports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2.1.2.6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Troubleshooting Network Access Layer Issues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2.2.1</a:t>
            </a:r>
            <a:r>
              <a:rPr lang="en-US" b="1" baseline="0" dirty="0" smtClean="0"/>
              <a:t> </a:t>
            </a:r>
            <a:r>
              <a:rPr lang="en-US" b="1" dirty="0" smtClean="0"/>
              <a:t>Secure Remote Access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2.2.1.1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SSH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Operation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2.2.1</a:t>
            </a:r>
            <a:r>
              <a:rPr lang="en-US" b="1" baseline="0" dirty="0" smtClean="0"/>
              <a:t> </a:t>
            </a:r>
            <a:r>
              <a:rPr lang="en-US" b="1" dirty="0" smtClean="0"/>
              <a:t>Secure Remote Access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2.2.1.1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SSH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Operation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2.1.1 Configure a Switch With Initial Settings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2.1.1.1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Switch Boot Sequence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2.2.1</a:t>
            </a:r>
            <a:r>
              <a:rPr lang="en-US" b="1" baseline="0" dirty="0" smtClean="0"/>
              <a:t> </a:t>
            </a:r>
            <a:r>
              <a:rPr lang="en-US" b="1" dirty="0" smtClean="0"/>
              <a:t>Secure Remote Access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2.2.1.2 Configuring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SSH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2.2.1</a:t>
            </a:r>
            <a:r>
              <a:rPr lang="en-US" b="1" baseline="0" dirty="0" smtClean="0"/>
              <a:t> </a:t>
            </a:r>
            <a:r>
              <a:rPr lang="en-US" b="1" dirty="0" smtClean="0"/>
              <a:t>Secure Remote Access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2.2.1.2 Verifying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SSH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Common Security Attacks: MAC Address Flooding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Common Security Attacks: MAC Address Flooding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2.2.2.2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Common Security Attacks: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DHCP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Spoofing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2.2.2.2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Common Security Attacks: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DHCP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Spoofing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2.2.2.3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Common Security Attacks: Leveraging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CDP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2.2.2.4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Common Security Attacks: Leveraging Telnet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2.2.2.4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Common Security Attacks: Leveraging Telnet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2.2.3</a:t>
            </a:r>
            <a:r>
              <a:rPr lang="en-US" b="1" baseline="0" dirty="0" smtClean="0"/>
              <a:t> </a:t>
            </a:r>
            <a:r>
              <a:rPr lang="en-US" b="1" dirty="0" smtClean="0"/>
              <a:t>Security Best Practices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2.2.3.1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10 Best Practices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2.1.1 Configure a Switch With Initial Settings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2.1.1.1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Switch Boot Sequence</a:t>
            </a:r>
          </a:p>
          <a:p>
            <a:pPr>
              <a:buFontTx/>
              <a:buNone/>
            </a:pP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Note: </a:t>
            </a:r>
            <a:r>
              <a:rPr lang="en-US" dirty="0" smtClean="0"/>
              <a:t>the BOOT environment variable is set using the</a:t>
            </a:r>
            <a:r>
              <a:rPr lang="en-US" b="1" dirty="0" smtClean="0"/>
              <a:t> boot system </a:t>
            </a:r>
            <a:r>
              <a:rPr lang="en-US" dirty="0" smtClean="0"/>
              <a:t>global configuration mode command. Use the </a:t>
            </a:r>
            <a:r>
              <a:rPr lang="en-US" b="1" dirty="0" smtClean="0"/>
              <a:t>show </a:t>
            </a:r>
            <a:r>
              <a:rPr lang="en-US" b="1" dirty="0" err="1" smtClean="0"/>
              <a:t>bootvar</a:t>
            </a:r>
            <a:r>
              <a:rPr lang="en-US" b="1" dirty="0" smtClean="0"/>
              <a:t> </a:t>
            </a:r>
            <a:r>
              <a:rPr lang="en-US" dirty="0" smtClean="0"/>
              <a:t>command to see to what the current </a:t>
            </a:r>
            <a:r>
              <a:rPr lang="en-US" dirty="0" err="1" smtClean="0"/>
              <a:t>IOS</a:t>
            </a:r>
            <a:r>
              <a:rPr lang="en-US" dirty="0" smtClean="0"/>
              <a:t> boot file is set.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2.2.3</a:t>
            </a:r>
            <a:r>
              <a:rPr lang="en-US" b="1" baseline="0" dirty="0" smtClean="0"/>
              <a:t> </a:t>
            </a:r>
            <a:r>
              <a:rPr lang="en-US" b="1" dirty="0" smtClean="0"/>
              <a:t>Security Best Practices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2.2.3.2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Network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Security Tools: Options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2.2.3</a:t>
            </a:r>
            <a:r>
              <a:rPr lang="en-US" b="1" baseline="0" dirty="0" smtClean="0"/>
              <a:t> </a:t>
            </a:r>
            <a:r>
              <a:rPr lang="en-US" b="1" dirty="0" smtClean="0"/>
              <a:t>Security Best Practices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2.2.3.3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Network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Security Tools: Audits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2.2.3</a:t>
            </a:r>
            <a:r>
              <a:rPr lang="en-US" b="1" baseline="0" dirty="0" smtClean="0"/>
              <a:t> </a:t>
            </a:r>
            <a:r>
              <a:rPr lang="en-US" b="1" dirty="0" smtClean="0"/>
              <a:t>Security Best Practices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2.2.3.3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Network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Security Tools: Audits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2.2.4.1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Secure Unused Ports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2.2.4.2</a:t>
            </a:r>
            <a:r>
              <a:rPr lang="en-US" b="1" baseline="0" dirty="0" smtClean="0"/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DHCP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Snooping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2.2.4.3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Operation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2.2.4.4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Violation Modes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2.2.4.5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Configuring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2.2.4.5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Configuring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2.2.4.6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Verifying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2.1.1 Configure a Switch With Initial Settings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2.1.1.2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Recovering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From a System Crash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2.2.4.6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Verifying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2.2.4.6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Verifying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2.2.4.7</a:t>
            </a:r>
            <a:r>
              <a:rPr lang="en-US" b="1" baseline="0" dirty="0" smtClean="0"/>
              <a:t> </a:t>
            </a:r>
            <a:r>
              <a:rPr lang="en-US" b="1" dirty="0" smtClean="0"/>
              <a:t>Ports In Error Disabled</a:t>
            </a:r>
            <a:r>
              <a:rPr lang="en-US" b="1" baseline="0" dirty="0" smtClean="0"/>
              <a:t> State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2.2.4.7</a:t>
            </a:r>
            <a:r>
              <a:rPr lang="en-US" b="1" baseline="0" dirty="0" smtClean="0"/>
              <a:t> </a:t>
            </a:r>
            <a:r>
              <a:rPr lang="en-US" b="1" dirty="0" smtClean="0"/>
              <a:t>Ports In Error </a:t>
            </a:r>
            <a:r>
              <a:rPr lang="en-US" b="1" smtClean="0"/>
              <a:t>Disabled</a:t>
            </a:r>
            <a:r>
              <a:rPr lang="en-US" b="1" baseline="0" smtClean="0"/>
              <a:t> State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2.2.4.7</a:t>
            </a:r>
            <a:r>
              <a:rPr lang="en-US" b="1" baseline="0" dirty="0" smtClean="0"/>
              <a:t> </a:t>
            </a:r>
            <a:r>
              <a:rPr lang="en-US" b="1" dirty="0" smtClean="0"/>
              <a:t>Ports In Error </a:t>
            </a:r>
            <a:r>
              <a:rPr lang="en-US" b="1" smtClean="0"/>
              <a:t>Disabled</a:t>
            </a:r>
            <a:r>
              <a:rPr lang="en-US" b="1" baseline="0" smtClean="0"/>
              <a:t> State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2.2.4.8</a:t>
            </a:r>
            <a:r>
              <a:rPr lang="en-US" b="1" baseline="0" dirty="0" smtClean="0"/>
              <a:t> </a:t>
            </a:r>
            <a:r>
              <a:rPr lang="en-US" b="1" dirty="0" smtClean="0"/>
              <a:t>Network Time Protocol (</a:t>
            </a:r>
            <a:r>
              <a:rPr lang="en-US" b="1" dirty="0" err="1" smtClean="0"/>
              <a:t>NTP</a:t>
            </a:r>
            <a:r>
              <a:rPr lang="en-US" b="1" dirty="0" smtClean="0"/>
              <a:t>)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More info can be found at: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http://tools.ietf.org/html/rfc5905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/>
              <a:t>http://en.wikipedia.org/wiki/Network_Time_Protocol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2.2.4.8</a:t>
            </a:r>
            <a:r>
              <a:rPr lang="en-US" b="1" baseline="0" dirty="0" smtClean="0"/>
              <a:t> </a:t>
            </a:r>
            <a:r>
              <a:rPr lang="en-US" b="1" dirty="0" smtClean="0"/>
              <a:t>Network Time Protocol (</a:t>
            </a:r>
            <a:r>
              <a:rPr lang="en-US" b="1" dirty="0" err="1" smtClean="0"/>
              <a:t>NTP</a:t>
            </a:r>
            <a:r>
              <a:rPr lang="en-US" b="1" dirty="0" smtClean="0"/>
              <a:t>)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More info can be found at: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http://tools.ietf.org/html/rfc5905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/>
              <a:t>http://en.wikipedia.org/wiki/Network_Time_Protocol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2.2.4.8</a:t>
            </a:r>
            <a:r>
              <a:rPr lang="en-US" b="1" baseline="0" dirty="0" smtClean="0"/>
              <a:t> </a:t>
            </a:r>
            <a:r>
              <a:rPr lang="en-US" b="1" dirty="0" smtClean="0"/>
              <a:t>Network Time Protocol (</a:t>
            </a:r>
            <a:r>
              <a:rPr lang="en-US" b="1" dirty="0" err="1" smtClean="0"/>
              <a:t>NTP</a:t>
            </a:r>
            <a:r>
              <a:rPr lang="en-US" b="1" dirty="0" smtClean="0"/>
              <a:t>)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More info can be found at: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http://tools.ietf.org/html/rfc5905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/>
              <a:t>http://en.wikipedia.org/wiki/Network_Time_Protocol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2.1.1 Configure a Switch With Initial Settings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2.1.1.3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Switch LED Indicators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2.1.1 Configure a Switch With Initial Settings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2.1.1.3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Switch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LED Indicators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2.1.1 Configure a Switch With Initial Settings</a:t>
            </a:r>
          </a:p>
          <a:p>
            <a:pPr marL="0" indent="0" fontAlgn="base">
              <a:buNone/>
            </a:pPr>
            <a:r>
              <a:rPr lang="en-US" b="1" dirty="0" smtClean="0"/>
              <a:t>2.1.1.4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Preparing for Basic Switch Management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2.1.1 Configure a Switch With Initial Settings</a:t>
            </a:r>
          </a:p>
          <a:p>
            <a:pPr marL="0" indent="0" fontAlgn="base">
              <a:buNone/>
            </a:pPr>
            <a:r>
              <a:rPr lang="en-US" b="1" smtClean="0"/>
              <a:t>2.1.1.4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Preparing for Basic Switch Management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2.1.2</a:t>
            </a:r>
            <a:r>
              <a:rPr lang="en-US" b="1" baseline="0" dirty="0" smtClean="0"/>
              <a:t> </a:t>
            </a:r>
            <a:r>
              <a:rPr lang="en-US" b="1" dirty="0" smtClean="0"/>
              <a:t>Configure Switch Ports</a:t>
            </a:r>
          </a:p>
          <a:p>
            <a:pPr marL="0" indent="0" fontAlgn="base">
              <a:buNone/>
            </a:pPr>
            <a:r>
              <a:rPr lang="en-US" b="1" dirty="0" smtClean="0"/>
              <a:t>2.1.2.1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Duplex Communication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2: Introduction to Switched Networks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Routing And Switching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549" y="239969"/>
            <a:ext cx="6297613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Configure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smtClean="0"/>
              <a:t>Configure Switch Ports at the Physical Layer</a:t>
            </a:r>
            <a:endParaRPr lang="en-US" sz="2800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97" y="1407770"/>
            <a:ext cx="6852746" cy="5139560"/>
          </a:xfrm>
        </p:spPr>
      </p:pic>
    </p:spTree>
    <p:extLst>
      <p:ext uri="{BB962C8B-B14F-4D97-AF65-F5344CB8AC3E}">
        <p14:creationId xmlns:p14="http://schemas.microsoft.com/office/powerpoint/2010/main" val="17404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Configure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MDIX Auto Feature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ertain </a:t>
            </a:r>
            <a:r>
              <a:rPr lang="en-US" dirty="0"/>
              <a:t>cable types (straight-through or crossover) were required when connecting </a:t>
            </a:r>
            <a:r>
              <a:rPr lang="en-US" dirty="0" smtClean="0"/>
              <a:t>devices</a:t>
            </a:r>
          </a:p>
          <a:p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automatic medium-dependent interface crossover (auto-MDIX) feature </a:t>
            </a:r>
            <a:r>
              <a:rPr lang="en-US" dirty="0" smtClean="0"/>
              <a:t>eliminates </a:t>
            </a:r>
            <a:r>
              <a:rPr lang="en-US" dirty="0"/>
              <a:t>this </a:t>
            </a:r>
            <a:r>
              <a:rPr lang="en-US" dirty="0" smtClean="0"/>
              <a:t>problem</a:t>
            </a:r>
          </a:p>
          <a:p>
            <a:r>
              <a:rPr lang="en-US" dirty="0"/>
              <a:t>When auto-MDIX is enabled, the interface automatically detects </a:t>
            </a:r>
            <a:r>
              <a:rPr lang="en-US" dirty="0" smtClean="0"/>
              <a:t>and </a:t>
            </a:r>
            <a:r>
              <a:rPr lang="en-US" dirty="0"/>
              <a:t>configures the connection </a:t>
            </a:r>
            <a:r>
              <a:rPr lang="en-US" dirty="0" smtClean="0"/>
              <a:t>appropriately</a:t>
            </a:r>
          </a:p>
          <a:p>
            <a:r>
              <a:rPr lang="en-US" dirty="0"/>
              <a:t>When using auto-MDIX on an interface, the interface speed and duplex must be set </a:t>
            </a:r>
            <a:r>
              <a:rPr lang="en-US" dirty="0" smtClean="0"/>
              <a:t>to </a:t>
            </a:r>
            <a:r>
              <a:rPr lang="en-US" b="1" dirty="0" smtClean="0"/>
              <a:t>auto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Configure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MDIX Auto Feature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3" y="1378177"/>
            <a:ext cx="7826738" cy="4933496"/>
          </a:xfrm>
        </p:spPr>
      </p:pic>
    </p:spTree>
    <p:extLst>
      <p:ext uri="{BB962C8B-B14F-4D97-AF65-F5344CB8AC3E}">
        <p14:creationId xmlns:p14="http://schemas.microsoft.com/office/powerpoint/2010/main" val="5902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Configure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Verifying Switch Port Configuration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" y="1403518"/>
            <a:ext cx="8936467" cy="4882813"/>
          </a:xfrm>
        </p:spPr>
      </p:pic>
    </p:spTree>
    <p:extLst>
      <p:ext uri="{BB962C8B-B14F-4D97-AF65-F5344CB8AC3E}">
        <p14:creationId xmlns:p14="http://schemas.microsoft.com/office/powerpoint/2010/main" val="7047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7" y="1452787"/>
            <a:ext cx="3991652" cy="4171767"/>
          </a:xfr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Configure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Access Layer Issues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75355" y="1452787"/>
            <a:ext cx="4768645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E" sz="1600" b="1" dirty="0">
                <a:solidFill>
                  <a:srgbClr val="FF0000"/>
                </a:solidFill>
              </a:rPr>
              <a:t>Runt Frames </a:t>
            </a:r>
            <a:r>
              <a:rPr lang="en-IE" sz="1600" dirty="0"/>
              <a:t>- Ethernet frames that are shorter than the 64-byte minimum allowed length are called runts. Malfunctioning NICs are the usual cause of excessive runt frames, but they can be caused by </a:t>
            </a:r>
            <a:r>
              <a:rPr lang="en-IE" sz="1600" dirty="0" smtClean="0"/>
              <a:t>collisions</a:t>
            </a:r>
            <a:r>
              <a:rPr lang="en-IE" sz="1600" dirty="0"/>
              <a:t>.</a:t>
            </a:r>
          </a:p>
          <a:p>
            <a:pPr algn="l"/>
            <a:r>
              <a:rPr lang="en-IE" sz="1600" b="1" dirty="0">
                <a:solidFill>
                  <a:srgbClr val="FF0000"/>
                </a:solidFill>
              </a:rPr>
              <a:t>Giants</a:t>
            </a:r>
            <a:r>
              <a:rPr lang="en-IE" sz="1600" dirty="0"/>
              <a:t> - Ethernet frames that are longer than the maximum allowed length are called giants. Giants are caused by the same issues as those that cause runts.</a:t>
            </a:r>
          </a:p>
          <a:p>
            <a:pPr algn="l"/>
            <a:r>
              <a:rPr lang="en-IE" sz="1600" b="1" dirty="0">
                <a:solidFill>
                  <a:srgbClr val="FF0000"/>
                </a:solidFill>
              </a:rPr>
              <a:t>CRC errors </a:t>
            </a:r>
            <a:r>
              <a:rPr lang="en-IE" sz="1600" dirty="0"/>
              <a:t>- On Ethernet and serial interfaces, CRC errors usually indicate a media or cable error. Common causes include electrical interference, loose or damaged connections, or using the incorrect cabling type. If you see many CRC errors, there is too much </a:t>
            </a:r>
            <a:r>
              <a:rPr lang="en-IE" sz="1600" dirty="0" smtClean="0"/>
              <a:t>“noise” </a:t>
            </a:r>
            <a:r>
              <a:rPr lang="en-IE" sz="1600" dirty="0"/>
              <a:t>on the link and you should inspect the cable for damage and length. You should also search for and eliminate noise sources, if possible.</a:t>
            </a:r>
          </a:p>
        </p:txBody>
      </p:sp>
    </p:spTree>
    <p:extLst>
      <p:ext uri="{BB962C8B-B14F-4D97-AF65-F5344CB8AC3E}">
        <p14:creationId xmlns:p14="http://schemas.microsoft.com/office/powerpoint/2010/main" val="14138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39" y="1614849"/>
            <a:ext cx="7625344" cy="4605290"/>
          </a:xfr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Configure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Access Layer Issues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58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7" y="2281822"/>
            <a:ext cx="8982649" cy="3814171"/>
          </a:xfr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Configure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Access Layer Issues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81468" y="1433966"/>
            <a:ext cx="7940675" cy="1120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Troubleshooting </a:t>
            </a:r>
            <a:r>
              <a:rPr lang="en-US" dirty="0"/>
              <a:t>Switch Media (connection) </a:t>
            </a:r>
            <a:r>
              <a:rPr lang="en-US" dirty="0" smtClean="0"/>
              <a:t>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7" y="2689379"/>
            <a:ext cx="8982649" cy="2999057"/>
          </a:xfr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Configure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Access Layer Issues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81468" y="1433966"/>
            <a:ext cx="7940675" cy="1120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Troubleshooting </a:t>
            </a:r>
            <a:r>
              <a:rPr lang="en-US" dirty="0"/>
              <a:t>Interface-related</a:t>
            </a:r>
            <a:r>
              <a:rPr lang="en-US" dirty="0" smtClean="0"/>
              <a:t>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Secure Remote Access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/>
              <a:t>SSH</a:t>
            </a:r>
            <a:r>
              <a:rPr lang="en-US" dirty="0" smtClean="0"/>
              <a:t> Operation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5639" y="1404938"/>
            <a:ext cx="8573729" cy="4879748"/>
          </a:xfrm>
        </p:spPr>
        <p:txBody>
          <a:bodyPr/>
          <a:lstStyle/>
          <a:p>
            <a:r>
              <a:rPr lang="en-US" dirty="0"/>
              <a:t>Secure Shell (SSH) is a protocol that provides a secure (encrypted) </a:t>
            </a:r>
            <a:r>
              <a:rPr lang="en-US" dirty="0" smtClean="0"/>
              <a:t>command-line based connection </a:t>
            </a:r>
            <a:r>
              <a:rPr lang="en-US" dirty="0"/>
              <a:t>to a remote </a:t>
            </a:r>
            <a:r>
              <a:rPr lang="en-US" dirty="0" smtClean="0"/>
              <a:t>device (over the internet for example).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is commonly used in UNIX-based systems</a:t>
            </a:r>
          </a:p>
          <a:p>
            <a:r>
              <a:rPr lang="en-US" dirty="0" smtClean="0"/>
              <a:t>Cisco </a:t>
            </a:r>
            <a:r>
              <a:rPr lang="en-US" dirty="0" err="1" smtClean="0"/>
              <a:t>IOS</a:t>
            </a:r>
            <a:r>
              <a:rPr lang="en-US" dirty="0" smtClean="0"/>
              <a:t> also supports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version of the </a:t>
            </a:r>
            <a:r>
              <a:rPr lang="en-US" dirty="0" err="1"/>
              <a:t>IOS</a:t>
            </a:r>
            <a:r>
              <a:rPr lang="en-US" dirty="0"/>
              <a:t> software including cryptographic (encrypted) features and capabilities is required in order to enable </a:t>
            </a:r>
            <a:r>
              <a:rPr lang="en-US" dirty="0" err="1"/>
              <a:t>SSH</a:t>
            </a:r>
            <a:r>
              <a:rPr lang="en-US" dirty="0"/>
              <a:t> on Catalyst 2960 </a:t>
            </a:r>
            <a:r>
              <a:rPr lang="en-US" dirty="0" smtClean="0"/>
              <a:t>switches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Because its strong encryption features, </a:t>
            </a:r>
            <a:r>
              <a:rPr lang="en-US" dirty="0" err="1" smtClean="0">
                <a:solidFill>
                  <a:srgbClr val="FF0000"/>
                </a:solidFill>
              </a:rPr>
              <a:t>SSH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should replace Telnet for </a:t>
            </a:r>
            <a:r>
              <a:rPr lang="en-US" dirty="0" smtClean="0">
                <a:solidFill>
                  <a:srgbClr val="FF0000"/>
                </a:solidFill>
              </a:rPr>
              <a:t>management connections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uses TCP </a:t>
            </a:r>
            <a:r>
              <a:rPr lang="en-US" dirty="0"/>
              <a:t>port </a:t>
            </a:r>
            <a:r>
              <a:rPr lang="en-US" dirty="0" smtClean="0"/>
              <a:t>22 by default. </a:t>
            </a:r>
            <a:r>
              <a:rPr lang="en-US" dirty="0"/>
              <a:t>Telnet </a:t>
            </a:r>
            <a:r>
              <a:rPr lang="en-US" dirty="0" smtClean="0"/>
              <a:t>uses TCP </a:t>
            </a:r>
            <a:r>
              <a:rPr lang="en-US" dirty="0"/>
              <a:t>port </a:t>
            </a:r>
            <a:r>
              <a:rPr lang="en-US" dirty="0" smtClean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1360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Secure Remote Access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/>
              <a:t>SSH</a:t>
            </a:r>
            <a:r>
              <a:rPr lang="en-US" dirty="0" smtClean="0"/>
              <a:t> Operation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84" y="1320593"/>
            <a:ext cx="6618857" cy="5367973"/>
          </a:xfrm>
        </p:spPr>
      </p:pic>
    </p:spTree>
    <p:extLst>
      <p:ext uri="{BB962C8B-B14F-4D97-AF65-F5344CB8AC3E}">
        <p14:creationId xmlns:p14="http://schemas.microsoft.com/office/powerpoint/2010/main" val="1281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Switch Boot Sequence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651688"/>
            <a:ext cx="7940675" cy="35718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boot </a:t>
            </a:r>
            <a:r>
              <a:rPr lang="en-US" dirty="0"/>
              <a:t>loader </a:t>
            </a:r>
            <a:r>
              <a:rPr lang="en-US" dirty="0" smtClean="0"/>
              <a:t>software.</a:t>
            </a:r>
            <a:r>
              <a:rPr lang="en-IE" dirty="0" smtClean="0"/>
              <a:t> </a:t>
            </a:r>
            <a:r>
              <a:rPr lang="en-IE" dirty="0"/>
              <a:t>The boot loader is a small program stored in </a:t>
            </a:r>
            <a:r>
              <a:rPr lang="en-IE" dirty="0" smtClean="0"/>
              <a:t>ROM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Boot loader does low-level </a:t>
            </a:r>
            <a:r>
              <a:rPr lang="en-US" dirty="0"/>
              <a:t>CPU </a:t>
            </a:r>
            <a:r>
              <a:rPr lang="en-US" dirty="0" smtClean="0"/>
              <a:t>initialization. </a:t>
            </a:r>
            <a:r>
              <a:rPr lang="en-IE" dirty="0"/>
              <a:t>It initializes the CPU registers, which control where physical memory is mapped, the quantity of memory, and its speed.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Boot loader initializes the flash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Boot </a:t>
            </a:r>
            <a:r>
              <a:rPr lang="en-US" dirty="0"/>
              <a:t>loader </a:t>
            </a:r>
            <a:r>
              <a:rPr lang="en-US" dirty="0">
                <a:solidFill>
                  <a:srgbClr val="FF0000"/>
                </a:solidFill>
              </a:rPr>
              <a:t>locates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loads</a:t>
            </a:r>
            <a:r>
              <a:rPr lang="en-US" dirty="0"/>
              <a:t> a default </a:t>
            </a:r>
            <a:r>
              <a:rPr lang="en-US" dirty="0" err="1"/>
              <a:t>IOS</a:t>
            </a:r>
            <a:r>
              <a:rPr lang="en-US" dirty="0"/>
              <a:t> operating system software image into memory and hands control of the switch over to the </a:t>
            </a:r>
            <a:r>
              <a:rPr lang="en-US" dirty="0" err="1"/>
              <a:t>IOS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Secure Remote Access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Configuring </a:t>
            </a:r>
            <a:r>
              <a:rPr lang="en-US" dirty="0" err="1" smtClean="0"/>
              <a:t>SSH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957" y="1351516"/>
            <a:ext cx="6434084" cy="522900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3431458" y="5604387"/>
            <a:ext cx="2438400" cy="32446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6831" y="5388054"/>
            <a:ext cx="20863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smtClean="0">
                <a:solidFill>
                  <a:srgbClr val="FF0000"/>
                </a:solidFill>
              </a:rPr>
              <a:t>Only </a:t>
            </a:r>
            <a:r>
              <a:rPr lang="en-IE" sz="1600" dirty="0" err="1" smtClean="0">
                <a:solidFill>
                  <a:srgbClr val="FF0000"/>
                </a:solidFill>
              </a:rPr>
              <a:t>ssh</a:t>
            </a:r>
            <a:r>
              <a:rPr lang="en-IE" sz="1600" dirty="0" smtClean="0">
                <a:solidFill>
                  <a:srgbClr val="FF0000"/>
                </a:solidFill>
              </a:rPr>
              <a:t> connections will be allowed.</a:t>
            </a:r>
            <a:endParaRPr lang="en-IE" sz="16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958673" y="5766619"/>
            <a:ext cx="104502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8863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Secure Remote Access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Verifying </a:t>
            </a:r>
            <a:r>
              <a:rPr lang="en-US" dirty="0" err="1" smtClean="0"/>
              <a:t>SSH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00" y="1351516"/>
            <a:ext cx="6359598" cy="522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MAC Address Flooding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47025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Switches automatically populate their CAM tables by watching traffic entering their ports</a:t>
            </a:r>
          </a:p>
          <a:p>
            <a:r>
              <a:rPr lang="en-US" dirty="0" smtClean="0"/>
              <a:t>Switches will forward traffic trough all ports if it can’t find the destination MAC in its CAM table</a:t>
            </a:r>
          </a:p>
          <a:p>
            <a:r>
              <a:rPr lang="en-US" dirty="0" smtClean="0"/>
              <a:t>Under such circumstances, the switch acts as a </a:t>
            </a:r>
            <a:r>
              <a:rPr lang="en-US" dirty="0" smtClean="0">
                <a:solidFill>
                  <a:srgbClr val="FF0000"/>
                </a:solidFill>
              </a:rPr>
              <a:t>hub</a:t>
            </a:r>
            <a:r>
              <a:rPr lang="en-US" dirty="0" smtClean="0"/>
              <a:t>. Unicast traffic can be seen by all devices connected to the switch</a:t>
            </a:r>
          </a:p>
          <a:p>
            <a:r>
              <a:rPr lang="en-US" dirty="0" smtClean="0"/>
              <a:t>An attacker could exploit this behavior to gain access to traffic normally controlled by the switch by using </a:t>
            </a:r>
            <a:r>
              <a:rPr lang="en-US" dirty="0"/>
              <a:t>a PC to run a </a:t>
            </a:r>
            <a:r>
              <a:rPr lang="en-US" dirty="0">
                <a:solidFill>
                  <a:srgbClr val="FF0000"/>
                </a:solidFill>
              </a:rPr>
              <a:t>MAC flooding tool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8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MAC Address Flooding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22787" y="1397684"/>
            <a:ext cx="8563897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Such tool is a program created to generate and send out frames with bogus source MAC addresses to the switch port </a:t>
            </a:r>
            <a:endParaRPr lang="en-US" dirty="0" smtClean="0"/>
          </a:p>
          <a:p>
            <a:r>
              <a:rPr lang="en-US" dirty="0" smtClean="0"/>
              <a:t>As these frames reach the switch, it adds the bogus MAC address to its CAM table, taking note of the port the frames arrived</a:t>
            </a:r>
          </a:p>
          <a:p>
            <a:r>
              <a:rPr lang="en-US" dirty="0" smtClean="0"/>
              <a:t>Eventually the CAM table </a:t>
            </a:r>
            <a:r>
              <a:rPr lang="en-US" b="1" dirty="0" smtClean="0">
                <a:solidFill>
                  <a:srgbClr val="FF0000"/>
                </a:solidFill>
              </a:rPr>
              <a:t>fills</a:t>
            </a:r>
            <a:r>
              <a:rPr lang="en-US" dirty="0" smtClean="0"/>
              <a:t> out with bogus MAC addresses</a:t>
            </a:r>
          </a:p>
          <a:p>
            <a:r>
              <a:rPr lang="en-US" dirty="0" smtClean="0"/>
              <a:t>The CAM table now has no room for legit devices present in the network and therefore will never find their MAC addresses in the CAM table.</a:t>
            </a:r>
          </a:p>
          <a:p>
            <a:r>
              <a:rPr lang="en-US" dirty="0" smtClean="0"/>
              <a:t>All frames are now forwarded to all ports, allowing the attacker to access traffic to other hosts</a:t>
            </a:r>
          </a:p>
        </p:txBody>
      </p:sp>
    </p:spTree>
    <p:extLst>
      <p:ext uri="{BB962C8B-B14F-4D97-AF65-F5344CB8AC3E}">
        <p14:creationId xmlns:p14="http://schemas.microsoft.com/office/powerpoint/2010/main" val="5457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/>
              <a:t>DHCP</a:t>
            </a:r>
            <a:r>
              <a:rPr lang="en-US" dirty="0" smtClean="0"/>
              <a:t> Spoofing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644422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 smtClean="0"/>
              <a:t>DHCP</a:t>
            </a:r>
            <a:r>
              <a:rPr lang="en-US" dirty="0" smtClean="0"/>
              <a:t> is a network protocol used to assign IP info automatically</a:t>
            </a:r>
          </a:p>
          <a:p>
            <a:r>
              <a:rPr lang="en-US" dirty="0"/>
              <a:t>Two types of </a:t>
            </a:r>
            <a:r>
              <a:rPr lang="en-US" dirty="0" err="1"/>
              <a:t>DHCP</a:t>
            </a:r>
            <a:r>
              <a:rPr lang="en-US" dirty="0"/>
              <a:t> attacks </a:t>
            </a:r>
            <a:r>
              <a:rPr lang="en-US" dirty="0" smtClean="0"/>
              <a:t>are: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DHCP</a:t>
            </a:r>
            <a:r>
              <a:rPr lang="en-US" dirty="0"/>
              <a:t> spoofing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DHCP</a:t>
            </a:r>
            <a:r>
              <a:rPr lang="en-US" dirty="0" smtClean="0"/>
              <a:t> starvation</a:t>
            </a:r>
          </a:p>
          <a:p>
            <a:r>
              <a:rPr lang="en-US" dirty="0"/>
              <a:t>In </a:t>
            </a:r>
            <a:r>
              <a:rPr lang="en-US" dirty="0" err="1"/>
              <a:t>DHCP</a:t>
            </a:r>
            <a:r>
              <a:rPr lang="en-US" dirty="0"/>
              <a:t> spoofing attacks, </a:t>
            </a:r>
            <a:r>
              <a:rPr lang="en-US" dirty="0" smtClean="0"/>
              <a:t>a </a:t>
            </a:r>
            <a:r>
              <a:rPr lang="en-US" dirty="0">
                <a:solidFill>
                  <a:srgbClr val="FF0000"/>
                </a:solidFill>
              </a:rPr>
              <a:t>fake</a:t>
            </a:r>
            <a:r>
              <a:rPr lang="en-US" dirty="0"/>
              <a:t> </a:t>
            </a:r>
            <a:r>
              <a:rPr lang="en-US" dirty="0" err="1"/>
              <a:t>DHCP</a:t>
            </a:r>
            <a:r>
              <a:rPr lang="en-US" dirty="0"/>
              <a:t> server </a:t>
            </a:r>
            <a:r>
              <a:rPr lang="en-US" dirty="0" smtClean="0"/>
              <a:t>is placed in the network to issue </a:t>
            </a:r>
            <a:r>
              <a:rPr lang="en-US" dirty="0" err="1" smtClean="0"/>
              <a:t>DHCP</a:t>
            </a:r>
            <a:r>
              <a:rPr lang="en-US" dirty="0" smtClean="0"/>
              <a:t> addresses to clients.</a:t>
            </a:r>
          </a:p>
          <a:p>
            <a:r>
              <a:rPr lang="en-US" dirty="0" err="1"/>
              <a:t>DHCP</a:t>
            </a:r>
            <a:r>
              <a:rPr lang="en-US" dirty="0"/>
              <a:t> starvation is often used before a </a:t>
            </a:r>
            <a:r>
              <a:rPr lang="en-US" dirty="0" err="1"/>
              <a:t>DHCP</a:t>
            </a:r>
            <a:r>
              <a:rPr lang="en-US" dirty="0"/>
              <a:t> spoofing attack to deny service to the legitimate </a:t>
            </a:r>
            <a:r>
              <a:rPr lang="en-US" dirty="0" err="1"/>
              <a:t>DHCP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3148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96" y="1724617"/>
            <a:ext cx="7083779" cy="4918222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/>
              <a:t>DHCP</a:t>
            </a:r>
            <a:r>
              <a:rPr lang="en-US" dirty="0" smtClean="0"/>
              <a:t> Spoofing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 smtClean="0"/>
              <a:t>DHCP</a:t>
            </a:r>
            <a:r>
              <a:rPr lang="en-US" dirty="0" smtClean="0"/>
              <a:t> Spoof Attack</a:t>
            </a:r>
          </a:p>
        </p:txBody>
      </p:sp>
    </p:spTree>
    <p:extLst>
      <p:ext uri="{BB962C8B-B14F-4D97-AF65-F5344CB8AC3E}">
        <p14:creationId xmlns:p14="http://schemas.microsoft.com/office/powerpoint/2010/main" val="38734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Leveraging </a:t>
            </a:r>
            <a:r>
              <a:rPr lang="en-US" dirty="0" err="1" smtClean="0"/>
              <a:t>CDP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 smtClean="0"/>
              <a:t>CDP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layer 2 Cisco proprietary protocol used to discover </a:t>
            </a:r>
            <a:r>
              <a:rPr lang="en-US" dirty="0"/>
              <a:t>other Cisco devices that are directly </a:t>
            </a:r>
            <a:r>
              <a:rPr lang="en-US" dirty="0" smtClean="0"/>
              <a:t>connected</a:t>
            </a:r>
          </a:p>
          <a:p>
            <a:r>
              <a:rPr lang="en-US" dirty="0" smtClean="0"/>
              <a:t>It is designed to allow </a:t>
            </a:r>
            <a:r>
              <a:rPr lang="en-US" dirty="0"/>
              <a:t>the devices to auto-configure their </a:t>
            </a:r>
            <a:r>
              <a:rPr lang="en-US" dirty="0" smtClean="0"/>
              <a:t>connections</a:t>
            </a:r>
          </a:p>
          <a:p>
            <a:r>
              <a:rPr lang="en-US" dirty="0" smtClean="0"/>
              <a:t>If an attacker is listening to </a:t>
            </a:r>
            <a:r>
              <a:rPr lang="en-US" dirty="0" err="1" smtClean="0"/>
              <a:t>CDP</a:t>
            </a:r>
            <a:r>
              <a:rPr lang="en-US" dirty="0" smtClean="0"/>
              <a:t> messages, it could learn important information such as device model, version of software running</a:t>
            </a:r>
          </a:p>
          <a:p>
            <a:r>
              <a:rPr lang="en-US" dirty="0" smtClean="0"/>
              <a:t>Cisco recommends disabling </a:t>
            </a:r>
            <a:r>
              <a:rPr lang="en-US" dirty="0" err="1" smtClean="0"/>
              <a:t>CDP</a:t>
            </a:r>
            <a:r>
              <a:rPr lang="en-US" dirty="0" smtClean="0"/>
              <a:t> when not in use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63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Leveraging Telnet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As mentioned the Telnet </a:t>
            </a:r>
            <a:r>
              <a:rPr lang="en-US" dirty="0"/>
              <a:t>protocol is </a:t>
            </a:r>
            <a:r>
              <a:rPr lang="en-US" dirty="0" smtClean="0"/>
              <a:t>insecure and should be replaced by </a:t>
            </a:r>
            <a:r>
              <a:rPr lang="en-US" dirty="0" err="1" smtClean="0"/>
              <a:t>SSH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Although, an attacker can use Telnet as part of other attacks</a:t>
            </a:r>
          </a:p>
          <a:p>
            <a:r>
              <a:rPr lang="en-US" dirty="0" smtClean="0"/>
              <a:t>Two of these attacks are </a:t>
            </a:r>
            <a:r>
              <a:rPr lang="en-US" dirty="0" smtClean="0">
                <a:solidFill>
                  <a:srgbClr val="FF0000"/>
                </a:solidFill>
              </a:rPr>
              <a:t>Brute Force Password </a:t>
            </a:r>
            <a:r>
              <a:rPr lang="en-US" dirty="0" smtClean="0"/>
              <a:t>Attack and </a:t>
            </a:r>
            <a:r>
              <a:rPr lang="en-US" dirty="0" smtClean="0">
                <a:solidFill>
                  <a:srgbClr val="FF0000"/>
                </a:solidFill>
              </a:rPr>
              <a:t>Telnet DOS </a:t>
            </a:r>
            <a:r>
              <a:rPr lang="en-US" dirty="0" smtClean="0"/>
              <a:t>Attack</a:t>
            </a:r>
          </a:p>
          <a:p>
            <a:r>
              <a:rPr lang="en-US" dirty="0" smtClean="0"/>
              <a:t>When passwords can’t be captured, attackers will try as many combinations of characters as possible. This attempt to guess the password is known as brute force password attack.</a:t>
            </a:r>
          </a:p>
          <a:p>
            <a:r>
              <a:rPr lang="en-US" dirty="0" smtClean="0"/>
              <a:t>Telnet can be used to test the guessed password against the system.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14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Leveraging Telnet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In </a:t>
            </a:r>
            <a:r>
              <a:rPr lang="en-US" dirty="0"/>
              <a:t>a Telnet </a:t>
            </a:r>
            <a:r>
              <a:rPr lang="en-US" dirty="0" err="1"/>
              <a:t>DoS</a:t>
            </a:r>
            <a:r>
              <a:rPr lang="en-US" dirty="0"/>
              <a:t> attack, the attacker exploits a flaw in the Telnet server software running on the switch that renders the Telnet service </a:t>
            </a:r>
            <a:r>
              <a:rPr lang="en-US" dirty="0" smtClean="0"/>
              <a:t>unavailable.</a:t>
            </a:r>
          </a:p>
          <a:p>
            <a:r>
              <a:rPr lang="en-US" dirty="0" smtClean="0"/>
              <a:t>This </a:t>
            </a:r>
            <a:r>
              <a:rPr lang="en-US" dirty="0"/>
              <a:t>sort of attack prevents an administrator from remotely accessing switch management </a:t>
            </a:r>
            <a:r>
              <a:rPr lang="en-US" dirty="0" smtClean="0"/>
              <a:t>functions.</a:t>
            </a:r>
          </a:p>
          <a:p>
            <a:r>
              <a:rPr lang="en-US" dirty="0" smtClean="0"/>
              <a:t>This </a:t>
            </a:r>
            <a:r>
              <a:rPr lang="en-US" dirty="0"/>
              <a:t>can be combined with other direct attacks on the network as part of a coordinated attempt to prevent the network administrator from accessing core devices during the breach.</a:t>
            </a:r>
          </a:p>
          <a:p>
            <a:r>
              <a:rPr lang="en-US" dirty="0"/>
              <a:t>Vulnerabilities in the Telnet service that permit </a:t>
            </a:r>
            <a:r>
              <a:rPr lang="en-US" dirty="0" err="1"/>
              <a:t>DoS</a:t>
            </a:r>
            <a:r>
              <a:rPr lang="en-US" dirty="0"/>
              <a:t> attacks to occur are usually addressed in security patches that are included in newer Cisco </a:t>
            </a:r>
            <a:r>
              <a:rPr lang="en-US" dirty="0" err="1"/>
              <a:t>IOS</a:t>
            </a:r>
            <a:r>
              <a:rPr lang="en-US" dirty="0"/>
              <a:t> revisions.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81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Best Practices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10 Best Practices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34298" y="1397684"/>
            <a:ext cx="8269274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Develop a written security policy for the </a:t>
            </a:r>
            <a:r>
              <a:rPr lang="en-US" dirty="0" smtClean="0"/>
              <a:t>organization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Shut down unused services and </a:t>
            </a:r>
            <a:r>
              <a:rPr lang="en-US" dirty="0" smtClean="0"/>
              <a:t>ports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strong passwords and change them </a:t>
            </a:r>
            <a:r>
              <a:rPr lang="en-US" dirty="0" smtClean="0"/>
              <a:t>often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Control physical access to </a:t>
            </a:r>
            <a:r>
              <a:rPr lang="en-US" dirty="0" smtClean="0"/>
              <a:t>devices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HTTPS instead of HTTP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backups </a:t>
            </a:r>
            <a:r>
              <a:rPr lang="en-US" dirty="0" smtClean="0"/>
              <a:t>operations on </a:t>
            </a:r>
            <a:r>
              <a:rPr lang="en-US" dirty="0"/>
              <a:t>a regular basis.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Educate employees about social engineering </a:t>
            </a:r>
            <a:r>
              <a:rPr lang="en-US" dirty="0" smtClean="0"/>
              <a:t>attacks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Encrypt and password-protect sensitive </a:t>
            </a:r>
            <a:r>
              <a:rPr lang="en-US" dirty="0" smtClean="0"/>
              <a:t>data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dirty="0" smtClean="0"/>
              <a:t>firewalls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Keep software </a:t>
            </a:r>
            <a:r>
              <a:rPr lang="en-US" dirty="0" smtClean="0"/>
              <a:t>up-to-date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45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Switch Boot Sequence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419464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order to find a suitable </a:t>
            </a:r>
            <a:r>
              <a:rPr lang="en-US" dirty="0" err="1" smtClean="0"/>
              <a:t>IOS</a:t>
            </a:r>
            <a:r>
              <a:rPr lang="en-US" dirty="0" smtClean="0"/>
              <a:t> image, the switch goes through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attempts </a:t>
            </a:r>
            <a:r>
              <a:rPr lang="en-US" dirty="0"/>
              <a:t>to automatically boot by using information in the </a:t>
            </a:r>
            <a:r>
              <a:rPr lang="en-US" dirty="0">
                <a:solidFill>
                  <a:srgbClr val="FF0000"/>
                </a:solidFill>
              </a:rPr>
              <a:t>BOOT environment </a:t>
            </a:r>
            <a:r>
              <a:rPr lang="en-US" dirty="0" smtClean="0">
                <a:solidFill>
                  <a:srgbClr val="FF0000"/>
                </a:solidFill>
              </a:rPr>
              <a:t>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this variable is not set, the switch </a:t>
            </a:r>
            <a:r>
              <a:rPr lang="en-US" dirty="0" smtClean="0"/>
              <a:t>performs </a:t>
            </a:r>
            <a:r>
              <a:rPr lang="en-US" dirty="0"/>
              <a:t>a top-to-bottom search through the flash file </a:t>
            </a:r>
            <a:r>
              <a:rPr lang="en-US" dirty="0" smtClean="0"/>
              <a:t>system. It will </a:t>
            </a:r>
            <a:r>
              <a:rPr lang="en-US" dirty="0"/>
              <a:t>load and execute the first executable </a:t>
            </a:r>
            <a:r>
              <a:rPr lang="en-US" dirty="0" smtClean="0"/>
              <a:t>file, if it can.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IOS</a:t>
            </a:r>
            <a:r>
              <a:rPr lang="en-US" dirty="0" smtClean="0"/>
              <a:t> operating system then initializes the interfaces using the Cisco </a:t>
            </a:r>
            <a:r>
              <a:rPr lang="en-US" dirty="0" err="1" smtClean="0"/>
              <a:t>IOS</a:t>
            </a:r>
            <a:r>
              <a:rPr lang="en-US" dirty="0" smtClean="0"/>
              <a:t> commands found in the configuration file, </a:t>
            </a:r>
            <a:r>
              <a:rPr lang="en-US" dirty="0" smtClean="0">
                <a:solidFill>
                  <a:srgbClr val="FF0000"/>
                </a:solidFill>
              </a:rPr>
              <a:t>startup configuration</a:t>
            </a:r>
            <a:r>
              <a:rPr lang="en-US" dirty="0" smtClean="0"/>
              <a:t>, which is stored in </a:t>
            </a:r>
            <a:r>
              <a:rPr lang="en-US" dirty="0" err="1" smtClean="0"/>
              <a:t>NVRAM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Note:</a:t>
            </a:r>
            <a:r>
              <a:rPr lang="en-US" dirty="0" smtClean="0"/>
              <a:t> the command </a:t>
            </a:r>
            <a:r>
              <a:rPr lang="en-US" b="1" dirty="0" smtClean="0"/>
              <a:t>boot system</a:t>
            </a:r>
            <a:r>
              <a:rPr lang="en-US" dirty="0" smtClean="0"/>
              <a:t> can be used to set the BOOT environment variable.</a:t>
            </a:r>
          </a:p>
        </p:txBody>
      </p:sp>
    </p:spTree>
    <p:extLst>
      <p:ext uri="{BB962C8B-B14F-4D97-AF65-F5344CB8AC3E}">
        <p14:creationId xmlns:p14="http://schemas.microsoft.com/office/powerpoint/2010/main" val="25587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Best Practices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Security Tools: </a:t>
            </a:r>
            <a:r>
              <a:rPr lang="en-US" dirty="0" smtClean="0">
                <a:solidFill>
                  <a:srgbClr val="FF0000"/>
                </a:solidFill>
              </a:rPr>
              <a:t>Options</a:t>
            </a:r>
            <a:endParaRPr lang="en-US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Network Security Tools are very important to network administrators</a:t>
            </a:r>
          </a:p>
          <a:p>
            <a:r>
              <a:rPr lang="en-US" dirty="0" smtClean="0"/>
              <a:t>Such tools allow an administrator to test the strength of the security measures implemented</a:t>
            </a:r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administrator can launch an attack against the network and </a:t>
            </a:r>
            <a:r>
              <a:rPr lang="en-US" dirty="0" smtClean="0"/>
              <a:t>analyze </a:t>
            </a:r>
            <a:r>
              <a:rPr lang="en-US" dirty="0"/>
              <a:t>the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This is also to </a:t>
            </a:r>
            <a:r>
              <a:rPr lang="en-US" dirty="0"/>
              <a:t>determine how to adjust security policies to mitigate those types of </a:t>
            </a:r>
            <a:r>
              <a:rPr lang="en-US" dirty="0" smtClean="0"/>
              <a:t>attacks</a:t>
            </a:r>
          </a:p>
          <a:p>
            <a:r>
              <a:rPr lang="en-US" dirty="0"/>
              <a:t>Security auditing and penetration testing are two basic functions that network security tools </a:t>
            </a:r>
            <a:r>
              <a:rPr lang="en-US" dirty="0" smtClean="0"/>
              <a:t>perform</a:t>
            </a:r>
          </a:p>
        </p:txBody>
      </p:sp>
    </p:spTree>
    <p:extLst>
      <p:ext uri="{BB962C8B-B14F-4D97-AF65-F5344CB8AC3E}">
        <p14:creationId xmlns:p14="http://schemas.microsoft.com/office/powerpoint/2010/main" val="10131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Best Practices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Security Tools: </a:t>
            </a:r>
            <a:r>
              <a:rPr lang="en-US" dirty="0" smtClean="0">
                <a:solidFill>
                  <a:srgbClr val="FF0000"/>
                </a:solidFill>
              </a:rPr>
              <a:t>Audits</a:t>
            </a:r>
            <a:endParaRPr lang="en-US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Network Security Tools can be used to audit the network</a:t>
            </a:r>
          </a:p>
          <a:p>
            <a:r>
              <a:rPr lang="en-US" dirty="0" smtClean="0"/>
              <a:t>By monitoring the network, an administrator can assess what type of information an attacker would be able to gather</a:t>
            </a:r>
          </a:p>
          <a:p>
            <a:r>
              <a:rPr lang="en-US" dirty="0" smtClean="0"/>
              <a:t>For example, by attacking and flooding the CAM table of a switch, an administrator would learn which switch ports are vulnerable to MAC flooding and correct the issue</a:t>
            </a:r>
          </a:p>
          <a:p>
            <a:r>
              <a:rPr lang="en-US" dirty="0" smtClean="0"/>
              <a:t>Network </a:t>
            </a:r>
            <a:r>
              <a:rPr lang="en-US" dirty="0"/>
              <a:t>Security Tools </a:t>
            </a:r>
            <a:r>
              <a:rPr lang="en-US" dirty="0" smtClean="0"/>
              <a:t>can also be used as penetration test tools</a:t>
            </a:r>
          </a:p>
        </p:txBody>
      </p:sp>
    </p:spTree>
    <p:extLst>
      <p:ext uri="{BB962C8B-B14F-4D97-AF65-F5344CB8AC3E}">
        <p14:creationId xmlns:p14="http://schemas.microsoft.com/office/powerpoint/2010/main" val="2783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Best Practices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Security Tools: </a:t>
            </a:r>
            <a:r>
              <a:rPr lang="en-US" dirty="0" smtClean="0">
                <a:solidFill>
                  <a:srgbClr val="FF0000"/>
                </a:solidFill>
              </a:rPr>
              <a:t>Audits</a:t>
            </a:r>
            <a:endParaRPr lang="en-US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Penetration testing is a simulated </a:t>
            </a:r>
            <a:r>
              <a:rPr lang="en-US" dirty="0" smtClean="0"/>
              <a:t>attack</a:t>
            </a:r>
          </a:p>
          <a:p>
            <a:r>
              <a:rPr lang="en-US" dirty="0" smtClean="0"/>
              <a:t>It helps to </a:t>
            </a:r>
            <a:r>
              <a:rPr lang="en-US" dirty="0"/>
              <a:t>determine how </a:t>
            </a:r>
            <a:r>
              <a:rPr lang="en-US" dirty="0" smtClean="0"/>
              <a:t>vulnerable the network is when under a </a:t>
            </a:r>
            <a:r>
              <a:rPr lang="en-US" dirty="0"/>
              <a:t>real </a:t>
            </a:r>
            <a:r>
              <a:rPr lang="en-US" dirty="0" smtClean="0"/>
              <a:t>attack.</a:t>
            </a:r>
          </a:p>
          <a:p>
            <a:r>
              <a:rPr lang="en-US" dirty="0" smtClean="0"/>
              <a:t>Weaknesses </a:t>
            </a:r>
            <a:r>
              <a:rPr lang="en-US" dirty="0"/>
              <a:t>within the configuration of networking devices </a:t>
            </a:r>
            <a:r>
              <a:rPr lang="en-US" dirty="0" smtClean="0"/>
              <a:t>can be identified based on pen test results </a:t>
            </a:r>
          </a:p>
          <a:p>
            <a:r>
              <a:rPr lang="en-US" dirty="0" smtClean="0"/>
              <a:t>Changes can be made to make the devices more </a:t>
            </a:r>
            <a:r>
              <a:rPr lang="en-US" dirty="0"/>
              <a:t>resilient to </a:t>
            </a:r>
            <a:r>
              <a:rPr lang="en-US" dirty="0" smtClean="0"/>
              <a:t>attacks</a:t>
            </a:r>
            <a:endParaRPr lang="en-US" dirty="0"/>
          </a:p>
          <a:p>
            <a:r>
              <a:rPr lang="en-US" dirty="0" smtClean="0"/>
              <a:t>Such </a:t>
            </a:r>
            <a:r>
              <a:rPr lang="en-US" dirty="0"/>
              <a:t>tests can </a:t>
            </a:r>
            <a:r>
              <a:rPr lang="en-US" dirty="0" smtClean="0"/>
              <a:t>damage the network and should be carried </a:t>
            </a:r>
            <a:r>
              <a:rPr lang="en-US" dirty="0"/>
              <a:t>out under very controlled </a:t>
            </a:r>
            <a:r>
              <a:rPr lang="en-US" dirty="0" smtClean="0"/>
              <a:t>conditions</a:t>
            </a:r>
          </a:p>
          <a:p>
            <a:r>
              <a:rPr lang="en-US" dirty="0" smtClean="0"/>
              <a:t>An </a:t>
            </a:r>
            <a:r>
              <a:rPr lang="en-US" dirty="0"/>
              <a:t>off-line test bed network that mimics the actual production network is the </a:t>
            </a:r>
            <a:r>
              <a:rPr lang="en-US" dirty="0" smtClean="0"/>
              <a:t>ideal.</a:t>
            </a:r>
          </a:p>
        </p:txBody>
      </p:sp>
    </p:spTree>
    <p:extLst>
      <p:ext uri="{BB962C8B-B14F-4D97-AF65-F5344CB8AC3E}">
        <p14:creationId xmlns:p14="http://schemas.microsoft.com/office/powerpoint/2010/main" val="2044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39" y="1735696"/>
            <a:ext cx="6716063" cy="4925113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Secure Unused Ports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Disable Unused Ports is a simple yet efficient security guideline</a:t>
            </a:r>
          </a:p>
        </p:txBody>
      </p:sp>
    </p:spTree>
    <p:extLst>
      <p:ext uri="{BB962C8B-B14F-4D97-AF65-F5344CB8AC3E}">
        <p14:creationId xmlns:p14="http://schemas.microsoft.com/office/powerpoint/2010/main" val="11520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68" y="1880836"/>
            <a:ext cx="6078744" cy="4925113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/>
              <a:t>DHCP</a:t>
            </a:r>
            <a:r>
              <a:rPr lang="en-US" dirty="0" smtClean="0"/>
              <a:t> Snooping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 smtClean="0"/>
              <a:t>DHCP</a:t>
            </a:r>
            <a:r>
              <a:rPr lang="en-US" dirty="0" smtClean="0"/>
              <a:t> Snooping specifies which switch ports can respond to </a:t>
            </a:r>
            <a:r>
              <a:rPr lang="en-US" dirty="0" err="1" smtClean="0"/>
              <a:t>DHCP</a:t>
            </a:r>
            <a:r>
              <a:rPr lang="en-US" dirty="0" smtClean="0"/>
              <a:t> requests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33" y="4725473"/>
            <a:ext cx="3818659" cy="164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</a:t>
            </a:r>
            <a:r>
              <a:rPr lang="en-US" dirty="0" smtClean="0">
                <a:solidFill>
                  <a:srgbClr val="FF0000"/>
                </a:solidFill>
              </a:rPr>
              <a:t>Operation</a:t>
            </a:r>
            <a:endParaRPr lang="en-US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Port security </a:t>
            </a:r>
            <a:r>
              <a:rPr lang="en-US" dirty="0">
                <a:solidFill>
                  <a:srgbClr val="FF0000"/>
                </a:solidFill>
              </a:rPr>
              <a:t>limits</a:t>
            </a:r>
            <a:r>
              <a:rPr lang="en-US" dirty="0"/>
              <a:t> the number of valid MAC addresses allowed on a </a:t>
            </a:r>
            <a:r>
              <a:rPr lang="en-US" dirty="0" smtClean="0"/>
              <a:t>port</a:t>
            </a:r>
          </a:p>
          <a:p>
            <a:r>
              <a:rPr lang="en-US" dirty="0" smtClean="0"/>
              <a:t>The </a:t>
            </a:r>
            <a:r>
              <a:rPr lang="en-US" dirty="0"/>
              <a:t>MAC addresses of legitimate devices are allowed access, while other MAC addresses are </a:t>
            </a:r>
            <a:r>
              <a:rPr lang="en-US" dirty="0" smtClean="0"/>
              <a:t>denied</a:t>
            </a:r>
          </a:p>
          <a:p>
            <a:r>
              <a:rPr lang="en-US" dirty="0" smtClean="0"/>
              <a:t>Any </a:t>
            </a:r>
            <a:r>
              <a:rPr lang="en-US" dirty="0"/>
              <a:t>additional attempts to connect by unknown MAC addresses will generate a security </a:t>
            </a:r>
            <a:r>
              <a:rPr lang="en-US" dirty="0" smtClean="0"/>
              <a:t>violation</a:t>
            </a:r>
          </a:p>
          <a:p>
            <a:r>
              <a:rPr lang="en-US" dirty="0" smtClean="0"/>
              <a:t>Secure MAC addresses can be configured in a number of ways: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secure MAC </a:t>
            </a:r>
            <a:r>
              <a:rPr lang="en-US" dirty="0" smtClean="0"/>
              <a:t>addresses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Dynamic</a:t>
            </a:r>
            <a:r>
              <a:rPr lang="en-US" dirty="0" smtClean="0"/>
              <a:t> </a:t>
            </a:r>
            <a:r>
              <a:rPr lang="en-US" dirty="0"/>
              <a:t>secure MAC </a:t>
            </a:r>
            <a:r>
              <a:rPr lang="en-US" dirty="0" smtClean="0"/>
              <a:t>addresses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Sticky</a:t>
            </a:r>
            <a:r>
              <a:rPr lang="en-US" dirty="0" smtClean="0"/>
              <a:t> </a:t>
            </a:r>
            <a:r>
              <a:rPr lang="en-US" dirty="0"/>
              <a:t>secure MAC </a:t>
            </a:r>
            <a:r>
              <a:rPr lang="en-US" dirty="0" smtClean="0"/>
              <a:t>addresses</a:t>
            </a:r>
          </a:p>
        </p:txBody>
      </p:sp>
    </p:spTree>
    <p:extLst>
      <p:ext uri="{BB962C8B-B14F-4D97-AF65-F5344CB8AC3E}">
        <p14:creationId xmlns:p14="http://schemas.microsoft.com/office/powerpoint/2010/main" val="17617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</a:t>
            </a:r>
            <a:r>
              <a:rPr lang="en-US" dirty="0" smtClean="0">
                <a:solidFill>
                  <a:srgbClr val="FF0000"/>
                </a:solidFill>
              </a:rPr>
              <a:t>Violation Modes</a:t>
            </a:r>
            <a:endParaRPr lang="en-US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 smtClean="0"/>
              <a:t>IOS</a:t>
            </a:r>
            <a:r>
              <a:rPr lang="en-US" dirty="0" smtClean="0"/>
              <a:t> considers a </a:t>
            </a:r>
            <a:r>
              <a:rPr lang="en-US" dirty="0"/>
              <a:t>security violation when either of these situations occurs: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The maximum number of secure MAC addresses </a:t>
            </a:r>
            <a:r>
              <a:rPr lang="en-US" dirty="0" smtClean="0"/>
              <a:t>for </a:t>
            </a:r>
            <a:r>
              <a:rPr lang="en-US" dirty="0"/>
              <a:t>that </a:t>
            </a:r>
            <a:r>
              <a:rPr lang="en-US" dirty="0" smtClean="0"/>
              <a:t>interface </a:t>
            </a:r>
            <a:r>
              <a:rPr lang="en-US" dirty="0"/>
              <a:t>have been added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CAM, </a:t>
            </a:r>
            <a:r>
              <a:rPr lang="en-US" dirty="0"/>
              <a:t>and a station whose MAC address is not in the address table attempts to access the interface.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An address learned or configured on one secure interface is seen on another secure interface in the same </a:t>
            </a:r>
            <a:r>
              <a:rPr lang="en-US" dirty="0" err="1"/>
              <a:t>VLAN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three possible action to be taken when a violation is detected: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Protect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Restrict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Shutdown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51" y="542875"/>
            <a:ext cx="8145462" cy="838200"/>
          </a:xfrm>
        </p:spPr>
        <p:txBody>
          <a:bodyPr/>
          <a:lstStyle/>
          <a:p>
            <a:r>
              <a:rPr lang="en-US" sz="1800" dirty="0">
                <a:solidFill>
                  <a:srgbClr val="002060"/>
                </a:solidFill>
              </a:rPr>
              <a:t>Switch Port Security</a:t>
            </a:r>
            <a:r>
              <a:rPr lang="en-US" sz="1800" dirty="0">
                <a:solidFill>
                  <a:srgbClr val="002060"/>
                </a:solidFill>
                <a:ea typeface="ＭＳ Ｐゴシック" pitchFamily="34" charset="-128"/>
              </a:rPr>
              <a:t/>
            </a:r>
            <a:br>
              <a:rPr lang="en-US" sz="1800" dirty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en-US" dirty="0">
                <a:solidFill>
                  <a:srgbClr val="002060"/>
                </a:solidFill>
              </a:rPr>
              <a:t>Port Security: </a:t>
            </a:r>
            <a:r>
              <a:rPr lang="en-US" dirty="0">
                <a:solidFill>
                  <a:srgbClr val="FF0000"/>
                </a:solidFill>
              </a:rPr>
              <a:t>Violation Modes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967" y="1489876"/>
            <a:ext cx="806245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/>
              <a:buChar char="•"/>
            </a:pPr>
            <a:r>
              <a:rPr lang="en-IE" sz="2000" b="1" dirty="0">
                <a:solidFill>
                  <a:srgbClr val="FF0000"/>
                </a:solidFill>
                <a:latin typeface="Geneva"/>
              </a:rPr>
              <a:t>Protect</a:t>
            </a:r>
            <a:r>
              <a:rPr lang="en-IE" sz="2000" b="1" dirty="0">
                <a:latin typeface="Geneva"/>
              </a:rPr>
              <a:t> </a:t>
            </a:r>
            <a:r>
              <a:rPr lang="en-IE" sz="2000" dirty="0">
                <a:latin typeface="Geneva"/>
              </a:rPr>
              <a:t>- When the number of secure MAC addresses reaches the limit allowed on the port, packets with unknown source addresses are dropped until a sufficient number of secure MAC addresses are removed, or the number of maximum allowable addresses is increased. There is no notification that a security violation has occurred.</a:t>
            </a:r>
          </a:p>
          <a:p>
            <a:pPr algn="l">
              <a:buFont typeface="Arial"/>
              <a:buChar char="•"/>
            </a:pPr>
            <a:r>
              <a:rPr lang="en-IE" sz="2000" b="1" dirty="0">
                <a:solidFill>
                  <a:srgbClr val="FF0000"/>
                </a:solidFill>
                <a:latin typeface="Geneva"/>
              </a:rPr>
              <a:t>Restrict</a:t>
            </a:r>
            <a:r>
              <a:rPr lang="en-IE" sz="2000" b="1" dirty="0">
                <a:latin typeface="Geneva"/>
              </a:rPr>
              <a:t> </a:t>
            </a:r>
            <a:r>
              <a:rPr lang="en-IE" sz="2000" dirty="0">
                <a:latin typeface="Geneva"/>
              </a:rPr>
              <a:t>- When the number of secure MAC addresses reaches the </a:t>
            </a:r>
            <a:r>
              <a:rPr lang="en-IE" sz="2000" dirty="0" smtClean="0">
                <a:latin typeface="Geneva"/>
              </a:rPr>
              <a:t>limit, packets </a:t>
            </a:r>
            <a:r>
              <a:rPr lang="en-IE" sz="2000" dirty="0">
                <a:latin typeface="Geneva"/>
              </a:rPr>
              <a:t>with unknown source addresses are dropped until a sufficient number of secure MAC addresses are removed, or the number of maximum allowable addresses is increased. In this mode, there </a:t>
            </a:r>
            <a:r>
              <a:rPr lang="en-IE" sz="2000" b="1" dirty="0">
                <a:solidFill>
                  <a:srgbClr val="FF0000"/>
                </a:solidFill>
                <a:latin typeface="Geneva"/>
              </a:rPr>
              <a:t>is</a:t>
            </a:r>
            <a:r>
              <a:rPr lang="en-IE" sz="2000" dirty="0">
                <a:latin typeface="Geneva"/>
              </a:rPr>
              <a:t> a notification that a security violation has occurred.</a:t>
            </a:r>
          </a:p>
          <a:p>
            <a:pPr algn="l">
              <a:buFont typeface="Arial"/>
              <a:buChar char="•"/>
            </a:pPr>
            <a:r>
              <a:rPr lang="en-IE" sz="2000" b="1" dirty="0">
                <a:solidFill>
                  <a:srgbClr val="FF0000"/>
                </a:solidFill>
                <a:latin typeface="Geneva"/>
              </a:rPr>
              <a:t>Shutdown</a:t>
            </a:r>
            <a:r>
              <a:rPr lang="en-IE" sz="2000" b="1" dirty="0">
                <a:latin typeface="Geneva"/>
              </a:rPr>
              <a:t> </a:t>
            </a:r>
            <a:r>
              <a:rPr lang="en-IE" sz="2000" dirty="0">
                <a:latin typeface="Geneva"/>
              </a:rPr>
              <a:t>- In this (default) violation mode, a port security violation causes the interface to immediately become </a:t>
            </a:r>
            <a:r>
              <a:rPr lang="en-IE" sz="2000" i="1" dirty="0">
                <a:solidFill>
                  <a:srgbClr val="FF0000"/>
                </a:solidFill>
                <a:latin typeface="Geneva"/>
              </a:rPr>
              <a:t>error-disabled</a:t>
            </a:r>
            <a:r>
              <a:rPr lang="en-IE" sz="2000" dirty="0">
                <a:latin typeface="Geneva"/>
              </a:rPr>
              <a:t> and turns off the port LED. It increments the violation counter. When a secure port is in the error-disabled state, it can be brought out of this state by entering </a:t>
            </a:r>
            <a:r>
              <a:rPr lang="en-IE" sz="2000" dirty="0" smtClean="0">
                <a:latin typeface="Geneva"/>
              </a:rPr>
              <a:t>the </a:t>
            </a:r>
            <a:r>
              <a:rPr lang="en-IE" sz="2000" b="1" dirty="0" smtClean="0">
                <a:latin typeface="Courier New"/>
              </a:rPr>
              <a:t>shutdown</a:t>
            </a:r>
            <a:r>
              <a:rPr lang="en-IE" sz="2000" b="1" dirty="0">
                <a:latin typeface="Courier New"/>
              </a:rPr>
              <a:t> </a:t>
            </a:r>
            <a:r>
              <a:rPr lang="en-IE" sz="2000" dirty="0">
                <a:latin typeface="Geneva"/>
              </a:rPr>
              <a:t>and</a:t>
            </a:r>
            <a:r>
              <a:rPr lang="en-IE" sz="2000" b="1" dirty="0">
                <a:latin typeface="Courier New"/>
              </a:rPr>
              <a:t> no </a:t>
            </a:r>
            <a:r>
              <a:rPr lang="en-IE" sz="2000" b="1" dirty="0" smtClean="0">
                <a:latin typeface="Courier New"/>
              </a:rPr>
              <a:t>shutdown </a:t>
            </a:r>
            <a:r>
              <a:rPr lang="en-IE" sz="2000" dirty="0" smtClean="0">
                <a:latin typeface="Geneva"/>
              </a:rPr>
              <a:t>interface </a:t>
            </a:r>
            <a:r>
              <a:rPr lang="en-IE" sz="2000" dirty="0">
                <a:latin typeface="Geneva"/>
              </a:rPr>
              <a:t>configuration mode commands.</a:t>
            </a:r>
            <a:endParaRPr lang="en-IE" sz="2000" b="0" i="0" dirty="0">
              <a:effectLst/>
              <a:latin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566214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</a:t>
            </a:r>
            <a:r>
              <a:rPr lang="en-US" dirty="0" smtClean="0">
                <a:solidFill>
                  <a:srgbClr val="FF0000"/>
                </a:solidFill>
              </a:rPr>
              <a:t>Configuring</a:t>
            </a:r>
            <a:endParaRPr lang="en-US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Configuring Dynamic Port Security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51" y="1786774"/>
            <a:ext cx="7895899" cy="496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23" y="1595191"/>
            <a:ext cx="6354062" cy="4896534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</a:t>
            </a:r>
            <a:r>
              <a:rPr lang="en-US" dirty="0" smtClean="0">
                <a:solidFill>
                  <a:srgbClr val="FF0000"/>
                </a:solidFill>
              </a:rPr>
              <a:t>Configuring</a:t>
            </a:r>
            <a:endParaRPr lang="en-US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Configuring Port Security Sticky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Recovering From a System Crash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419464"/>
            <a:ext cx="7940675" cy="3571875"/>
          </a:xfrm>
        </p:spPr>
        <p:txBody>
          <a:bodyPr/>
          <a:lstStyle/>
          <a:p>
            <a:r>
              <a:rPr lang="en-US" dirty="0" smtClean="0"/>
              <a:t>The boot loader can also be used to manage the switch if the </a:t>
            </a:r>
            <a:r>
              <a:rPr lang="en-US" dirty="0" err="1" smtClean="0"/>
              <a:t>IOS</a:t>
            </a:r>
            <a:r>
              <a:rPr lang="en-US" dirty="0" smtClean="0"/>
              <a:t> can’t be loaded.</a:t>
            </a:r>
          </a:p>
          <a:p>
            <a:r>
              <a:rPr lang="en-US" dirty="0" smtClean="0"/>
              <a:t>The boot loader can be accessed through a console connection by:</a:t>
            </a:r>
          </a:p>
          <a:p>
            <a:pPr marL="795337" lvl="1" indent="-457200">
              <a:buFont typeface="+mj-lt"/>
              <a:buAutoNum type="arabicPeriod"/>
            </a:pPr>
            <a:r>
              <a:rPr lang="en-US" dirty="0" smtClean="0"/>
              <a:t>Connect </a:t>
            </a:r>
            <a:r>
              <a:rPr lang="en-US" dirty="0"/>
              <a:t>a PC by console cable to the switch console port. </a:t>
            </a:r>
            <a:r>
              <a:rPr lang="en-US" dirty="0" smtClean="0"/>
              <a:t>Unplug </a:t>
            </a:r>
            <a:r>
              <a:rPr lang="en-US" dirty="0"/>
              <a:t>the switch power cord.</a:t>
            </a:r>
          </a:p>
          <a:p>
            <a:pPr marL="795337" lvl="1" indent="-457200">
              <a:buFont typeface="+mj-lt"/>
              <a:buAutoNum type="arabicPeriod"/>
            </a:pPr>
            <a:r>
              <a:rPr lang="en-US" dirty="0" smtClean="0"/>
              <a:t>Reconnect </a:t>
            </a:r>
            <a:r>
              <a:rPr lang="en-US" dirty="0"/>
              <a:t>the power cord to the switch </a:t>
            </a:r>
            <a:r>
              <a:rPr lang="en-US" dirty="0" smtClean="0"/>
              <a:t>and </a:t>
            </a:r>
            <a:r>
              <a:rPr lang="en-US" dirty="0"/>
              <a:t>press and hold down the </a:t>
            </a:r>
            <a:r>
              <a:rPr lang="en-US" b="1" dirty="0"/>
              <a:t>Mode</a:t>
            </a:r>
            <a:r>
              <a:rPr lang="en-US" dirty="0"/>
              <a:t> </a:t>
            </a:r>
            <a:r>
              <a:rPr lang="en-US" dirty="0" smtClean="0"/>
              <a:t>button.</a:t>
            </a:r>
            <a:endParaRPr lang="en-US" dirty="0"/>
          </a:p>
          <a:p>
            <a:pPr marL="795337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System LED turns briefly amber and then solid </a:t>
            </a:r>
            <a:r>
              <a:rPr lang="en-US" dirty="0" smtClean="0"/>
              <a:t>green. Release the </a:t>
            </a:r>
            <a:r>
              <a:rPr lang="en-US" b="1" dirty="0" smtClean="0"/>
              <a:t>Mode</a:t>
            </a:r>
            <a:r>
              <a:rPr lang="en-US" dirty="0"/>
              <a:t> button.</a:t>
            </a:r>
          </a:p>
          <a:p>
            <a:r>
              <a:rPr lang="en-US" dirty="0" smtClean="0"/>
              <a:t>The </a:t>
            </a:r>
            <a:r>
              <a:rPr lang="en-US" dirty="0"/>
              <a:t>boot </a:t>
            </a:r>
            <a:r>
              <a:rPr lang="en-US" dirty="0" smtClean="0"/>
              <a:t>loader </a:t>
            </a:r>
            <a:r>
              <a:rPr lang="en-US" b="1" dirty="0" smtClean="0">
                <a:solidFill>
                  <a:srgbClr val="FF0000"/>
                </a:solidFill>
              </a:rPr>
              <a:t>switch:</a:t>
            </a:r>
            <a:r>
              <a:rPr lang="en-US" b="1" dirty="0" smtClean="0"/>
              <a:t> prompt</a:t>
            </a:r>
            <a:r>
              <a:rPr lang="en-US" dirty="0" smtClean="0"/>
              <a:t> </a:t>
            </a:r>
            <a:r>
              <a:rPr lang="en-US" dirty="0"/>
              <a:t>appears in the terminal emulation software on the PC.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1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14" y="1400976"/>
            <a:ext cx="6989468" cy="5284965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</a:t>
            </a:r>
            <a:r>
              <a:rPr lang="en-US" dirty="0" smtClean="0">
                <a:solidFill>
                  <a:srgbClr val="FF0000"/>
                </a:solidFill>
              </a:rPr>
              <a:t>Verifying</a:t>
            </a:r>
            <a:endParaRPr lang="en-US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Verifying Port Security Sticky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18" y="1671749"/>
            <a:ext cx="8457257" cy="4743418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</a:t>
            </a:r>
            <a:r>
              <a:rPr lang="en-US" dirty="0" smtClean="0">
                <a:solidFill>
                  <a:srgbClr val="FF0000"/>
                </a:solidFill>
              </a:rPr>
              <a:t>Verifying</a:t>
            </a:r>
            <a:endParaRPr lang="en-US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Verifying Port Security Sticky – Running </a:t>
            </a:r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1" y="1874945"/>
            <a:ext cx="6743774" cy="4743418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</a:t>
            </a:r>
            <a:r>
              <a:rPr lang="en-US" dirty="0" smtClean="0">
                <a:solidFill>
                  <a:srgbClr val="FF0000"/>
                </a:solidFill>
              </a:rPr>
              <a:t>Verifying</a:t>
            </a:r>
            <a:endParaRPr lang="en-US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Verifying Port Security Secure MAC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7" y="3714852"/>
            <a:ext cx="7418151" cy="2863340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Ports In Error Disabled State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30074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 port security violation can put a switch in error disabled state</a:t>
            </a:r>
          </a:p>
          <a:p>
            <a:r>
              <a:rPr lang="en-US" dirty="0" smtClean="0"/>
              <a:t>A port in error disabled is effectively shut down</a:t>
            </a:r>
          </a:p>
          <a:p>
            <a:r>
              <a:rPr lang="en-US" dirty="0" smtClean="0"/>
              <a:t>The switch will communicate these events through console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" y="2129617"/>
            <a:ext cx="7651570" cy="4611438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Ports In Error Disabled State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30074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8520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The show interface command also reveals a switch port on error disabled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7" y="2676887"/>
            <a:ext cx="8416727" cy="3255645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Ports In Error Disabled State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30074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8520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 shutdown/no shutdown interface command must be issued to re-enable the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Time Protocol (</a:t>
            </a:r>
            <a:r>
              <a:rPr lang="en-US" dirty="0" err="1" smtClean="0"/>
              <a:t>NTP</a:t>
            </a:r>
            <a:r>
              <a:rPr lang="en-US" dirty="0" smtClean="0"/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907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 smtClean="0"/>
              <a:t>NTP</a:t>
            </a:r>
            <a:r>
              <a:rPr lang="en-US" dirty="0" smtClean="0"/>
              <a:t> </a:t>
            </a:r>
            <a:r>
              <a:rPr lang="en-US" dirty="0"/>
              <a:t>is a protocol </a:t>
            </a:r>
            <a:r>
              <a:rPr lang="en-US" dirty="0" smtClean="0"/>
              <a:t>used </a:t>
            </a:r>
            <a:r>
              <a:rPr lang="en-US" dirty="0"/>
              <a:t>to synchronize the clocks of computer systems </a:t>
            </a:r>
            <a:r>
              <a:rPr lang="en-US" dirty="0" smtClean="0"/>
              <a:t>data networks</a:t>
            </a:r>
          </a:p>
          <a:p>
            <a:r>
              <a:rPr lang="en-US" dirty="0" err="1"/>
              <a:t>NTP</a:t>
            </a:r>
            <a:r>
              <a:rPr lang="en-US" dirty="0"/>
              <a:t> can get the correct time from an internal or external time </a:t>
            </a:r>
            <a:r>
              <a:rPr lang="en-US" dirty="0" smtClean="0"/>
              <a:t>source</a:t>
            </a:r>
          </a:p>
          <a:p>
            <a:r>
              <a:rPr lang="en-US" dirty="0" smtClean="0"/>
              <a:t>Time sources can be: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Local master clock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Master clock on the Internet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GPS or atomic </a:t>
            </a:r>
            <a:r>
              <a:rPr lang="en-US" dirty="0" smtClean="0"/>
              <a:t>clock</a:t>
            </a:r>
          </a:p>
          <a:p>
            <a:r>
              <a:rPr lang="en-US" dirty="0"/>
              <a:t>A network device can be configured as either an </a:t>
            </a:r>
            <a:r>
              <a:rPr lang="en-US" dirty="0" err="1"/>
              <a:t>NTP</a:t>
            </a:r>
            <a:r>
              <a:rPr lang="en-US" dirty="0"/>
              <a:t> server or an </a:t>
            </a:r>
            <a:r>
              <a:rPr lang="en-US" dirty="0" err="1"/>
              <a:t>NTP</a:t>
            </a:r>
            <a:r>
              <a:rPr lang="en-US" dirty="0"/>
              <a:t>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See slide notes for more information on </a:t>
            </a:r>
            <a:r>
              <a:rPr lang="en-US" dirty="0" err="1" smtClean="0"/>
              <a:t>NTP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9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Time Protocol (</a:t>
            </a:r>
            <a:r>
              <a:rPr lang="en-US" dirty="0" err="1" smtClean="0"/>
              <a:t>NTP</a:t>
            </a:r>
            <a:r>
              <a:rPr lang="en-US" dirty="0" smtClean="0"/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145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Configuring </a:t>
            </a:r>
            <a:r>
              <a:rPr lang="en-US" dirty="0" err="1" smtClean="0"/>
              <a:t>NTP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0" y="1908764"/>
            <a:ext cx="8609412" cy="466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Time Protocol (</a:t>
            </a:r>
            <a:r>
              <a:rPr lang="en-US" dirty="0" err="1" smtClean="0"/>
              <a:t>NTP</a:t>
            </a:r>
            <a:r>
              <a:rPr lang="en-US" dirty="0" smtClean="0"/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145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Verifying </a:t>
            </a:r>
            <a:r>
              <a:rPr lang="en-US" dirty="0" err="1" smtClean="0"/>
              <a:t>NTP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80" y="1908764"/>
            <a:ext cx="6530551" cy="466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2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Switch LED Indicators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419464"/>
            <a:ext cx="7940675" cy="3571875"/>
          </a:xfrm>
        </p:spPr>
        <p:txBody>
          <a:bodyPr/>
          <a:lstStyle/>
          <a:p>
            <a:r>
              <a:rPr lang="en-US" dirty="0" smtClean="0"/>
              <a:t>Each port on Cisco </a:t>
            </a:r>
            <a:r>
              <a:rPr lang="en-US" dirty="0"/>
              <a:t>Catalyst switches have </a:t>
            </a:r>
            <a:r>
              <a:rPr lang="en-US" dirty="0" smtClean="0"/>
              <a:t>status </a:t>
            </a:r>
            <a:r>
              <a:rPr lang="en-US" dirty="0"/>
              <a:t>LED indicator lights. </a:t>
            </a:r>
            <a:endParaRPr lang="en-US" dirty="0" smtClean="0"/>
          </a:p>
          <a:p>
            <a:r>
              <a:rPr lang="en-US" dirty="0" smtClean="0"/>
              <a:t>By default these LED lights reflect port activity but they can also provide other information about the switch through the </a:t>
            </a:r>
            <a:r>
              <a:rPr lang="en-US" b="1" dirty="0" smtClean="0"/>
              <a:t>Mode </a:t>
            </a:r>
            <a:r>
              <a:rPr lang="en-US" dirty="0" smtClean="0"/>
              <a:t>button</a:t>
            </a:r>
          </a:p>
          <a:p>
            <a:r>
              <a:rPr lang="en-US" dirty="0"/>
              <a:t>The following </a:t>
            </a:r>
            <a:r>
              <a:rPr lang="en-US" dirty="0" smtClean="0"/>
              <a:t>modes are available on Cisco Catalyst 2960 switches: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System LED</a:t>
            </a:r>
            <a:endParaRPr lang="en-US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Redundant Power System (</a:t>
            </a:r>
            <a:r>
              <a:rPr lang="en-US" dirty="0" err="1">
                <a:solidFill>
                  <a:srgbClr val="002060"/>
                </a:solidFill>
              </a:rPr>
              <a:t>RPS</a:t>
            </a:r>
            <a:r>
              <a:rPr lang="en-US" dirty="0">
                <a:solidFill>
                  <a:srgbClr val="002060"/>
                </a:solidFill>
              </a:rPr>
              <a:t>) </a:t>
            </a:r>
            <a:r>
              <a:rPr lang="en-US" dirty="0" smtClean="0">
                <a:solidFill>
                  <a:srgbClr val="002060"/>
                </a:solidFill>
              </a:rPr>
              <a:t>LED</a:t>
            </a:r>
            <a:endParaRPr lang="en-US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Port Status </a:t>
            </a:r>
            <a:r>
              <a:rPr lang="en-US" dirty="0" smtClean="0">
                <a:solidFill>
                  <a:srgbClr val="002060"/>
                </a:solidFill>
              </a:rPr>
              <a:t>LED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Port </a:t>
            </a:r>
            <a:r>
              <a:rPr lang="en-US" dirty="0">
                <a:solidFill>
                  <a:srgbClr val="002060"/>
                </a:solidFill>
              </a:rPr>
              <a:t>Duplex </a:t>
            </a:r>
            <a:r>
              <a:rPr lang="en-US" dirty="0" smtClean="0">
                <a:solidFill>
                  <a:srgbClr val="002060"/>
                </a:solidFill>
              </a:rPr>
              <a:t>LED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Port </a:t>
            </a:r>
            <a:r>
              <a:rPr lang="en-US" dirty="0">
                <a:solidFill>
                  <a:srgbClr val="002060"/>
                </a:solidFill>
              </a:rPr>
              <a:t>Speed </a:t>
            </a:r>
            <a:r>
              <a:rPr lang="en-US" dirty="0" smtClean="0">
                <a:solidFill>
                  <a:srgbClr val="002060"/>
                </a:solidFill>
              </a:rPr>
              <a:t>LED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Power </a:t>
            </a:r>
            <a:r>
              <a:rPr lang="en-US" dirty="0">
                <a:solidFill>
                  <a:srgbClr val="002060"/>
                </a:solidFill>
              </a:rPr>
              <a:t>over Ethernet (</a:t>
            </a:r>
            <a:r>
              <a:rPr lang="en-US" dirty="0" err="1">
                <a:solidFill>
                  <a:srgbClr val="002060"/>
                </a:solidFill>
              </a:rPr>
              <a:t>PoE</a:t>
            </a:r>
            <a:r>
              <a:rPr lang="en-US" dirty="0">
                <a:solidFill>
                  <a:srgbClr val="002060"/>
                </a:solidFill>
              </a:rPr>
              <a:t>) Mode </a:t>
            </a:r>
            <a:r>
              <a:rPr lang="en-US" dirty="0" smtClean="0">
                <a:solidFill>
                  <a:srgbClr val="002060"/>
                </a:solidFill>
              </a:rPr>
              <a:t>LED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2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Switch LED Indicators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419464"/>
            <a:ext cx="7940675" cy="3571875"/>
          </a:xfrm>
        </p:spPr>
        <p:txBody>
          <a:bodyPr/>
          <a:lstStyle/>
          <a:p>
            <a:r>
              <a:rPr lang="en-US" dirty="0" smtClean="0"/>
              <a:t>Cisco Catalyst 2960 switch modes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53" y="2027622"/>
            <a:ext cx="6288794" cy="455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0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Preparing </a:t>
            </a:r>
            <a:r>
              <a:rPr lang="en-US" dirty="0"/>
              <a:t>for Basic Switch </a:t>
            </a:r>
            <a:r>
              <a:rPr lang="en-US" dirty="0" smtClean="0"/>
              <a:t>Management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419464"/>
            <a:ext cx="7940675" cy="5111965"/>
          </a:xfrm>
        </p:spPr>
        <p:txBody>
          <a:bodyPr/>
          <a:lstStyle/>
          <a:p>
            <a:r>
              <a:rPr lang="en-US" dirty="0" smtClean="0"/>
              <a:t>In order to </a:t>
            </a:r>
            <a:r>
              <a:rPr lang="en-US" dirty="0" smtClean="0">
                <a:solidFill>
                  <a:srgbClr val="FF0000"/>
                </a:solidFill>
              </a:rPr>
              <a:t>remotely (using telnet or </a:t>
            </a:r>
            <a:r>
              <a:rPr lang="en-US" dirty="0" err="1" smtClean="0">
                <a:solidFill>
                  <a:srgbClr val="FF0000"/>
                </a:solidFill>
              </a:rPr>
              <a:t>ssh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manage a Cisco switch, it needs to be configured to access the network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IP address </a:t>
            </a:r>
            <a:r>
              <a:rPr lang="en-US" dirty="0" smtClean="0"/>
              <a:t>and a </a:t>
            </a:r>
            <a:r>
              <a:rPr lang="en-US" dirty="0" smtClean="0">
                <a:solidFill>
                  <a:srgbClr val="FF0000"/>
                </a:solidFill>
              </a:rPr>
              <a:t>subnet mask </a:t>
            </a:r>
            <a:r>
              <a:rPr lang="en-US" dirty="0" smtClean="0"/>
              <a:t>must be configured</a:t>
            </a:r>
          </a:p>
          <a:p>
            <a:r>
              <a:rPr lang="en-US" dirty="0" smtClean="0"/>
              <a:t>If managing the switch from a remote network, </a:t>
            </a:r>
            <a:r>
              <a:rPr lang="en-US" dirty="0" smtClean="0">
                <a:solidFill>
                  <a:srgbClr val="FF0000"/>
                </a:solidFill>
              </a:rPr>
              <a:t>a default gateway</a:t>
            </a:r>
            <a:r>
              <a:rPr lang="en-US" dirty="0" smtClean="0"/>
              <a:t> must also be configured</a:t>
            </a:r>
          </a:p>
          <a:p>
            <a:r>
              <a:rPr lang="en-US" dirty="0" smtClean="0"/>
              <a:t>The IP information (address, subnet mask, gateway) is to be assigned to a switch </a:t>
            </a:r>
            <a:r>
              <a:rPr lang="en-US" dirty="0" err="1" smtClean="0"/>
              <a:t>SVI</a:t>
            </a:r>
            <a:r>
              <a:rPr lang="en-US" dirty="0" smtClean="0"/>
              <a:t> (switch virtual interface)</a:t>
            </a:r>
          </a:p>
          <a:p>
            <a:r>
              <a:rPr lang="en-US" dirty="0" smtClean="0"/>
              <a:t>Although these </a:t>
            </a:r>
            <a:r>
              <a:rPr lang="en-US" dirty="0"/>
              <a:t>IP settings </a:t>
            </a:r>
            <a:r>
              <a:rPr lang="en-US" dirty="0" smtClean="0"/>
              <a:t>allow </a:t>
            </a:r>
            <a:r>
              <a:rPr lang="en-US" dirty="0"/>
              <a:t>remote management </a:t>
            </a:r>
            <a:r>
              <a:rPr lang="en-US" dirty="0" smtClean="0"/>
              <a:t>and remote access </a:t>
            </a:r>
            <a:r>
              <a:rPr lang="en-US" dirty="0"/>
              <a:t>to the </a:t>
            </a:r>
            <a:r>
              <a:rPr lang="en-US" dirty="0" smtClean="0"/>
              <a:t>switch, they </a:t>
            </a:r>
            <a:r>
              <a:rPr lang="en-US" dirty="0"/>
              <a:t>do not allow the switch to route Layer 3 packets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71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Preparing </a:t>
            </a:r>
            <a:r>
              <a:rPr lang="en-US" dirty="0"/>
              <a:t>for Basic Switch </a:t>
            </a:r>
            <a:r>
              <a:rPr lang="en-US" dirty="0" smtClean="0"/>
              <a:t>Management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62" y="4363665"/>
            <a:ext cx="6711293" cy="215324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48" y="1365154"/>
            <a:ext cx="6836006" cy="291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Configure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Duplex Communication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20" y="2220441"/>
            <a:ext cx="5155345" cy="3358389"/>
          </a:xfrm>
        </p:spPr>
      </p:pic>
      <p:sp>
        <p:nvSpPr>
          <p:cNvPr id="2" name="TextBox 1"/>
          <p:cNvSpPr txBox="1"/>
          <p:nvPr/>
        </p:nvSpPr>
        <p:spPr>
          <a:xfrm>
            <a:off x="397730" y="1740310"/>
            <a:ext cx="811472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 smtClean="0">
                <a:solidFill>
                  <a:srgbClr val="FF0000"/>
                </a:solidFill>
              </a:rPr>
              <a:t>Switch Ports can operate in 2 different modes:</a:t>
            </a:r>
            <a:endParaRPr lang="en-IE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160" y="5894439"/>
            <a:ext cx="7875874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 smtClean="0">
                <a:solidFill>
                  <a:srgbClr val="FF0000"/>
                </a:solidFill>
              </a:rPr>
              <a:t>Switch Ports can operate in different speeds </a:t>
            </a:r>
          </a:p>
          <a:p>
            <a:r>
              <a:rPr lang="en-IE" sz="2800" b="1" dirty="0" smtClean="0">
                <a:solidFill>
                  <a:srgbClr val="FF0000"/>
                </a:solidFill>
              </a:rPr>
              <a:t>e.g. 10Mpbs or 100Mbpsmodes:</a:t>
            </a:r>
            <a:endParaRPr lang="en-IE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3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18277</TotalTime>
  <Pages>28</Pages>
  <Words>2816</Words>
  <Application>Microsoft Office PowerPoint</Application>
  <PresentationFormat>On-screen Show (4:3)</PresentationFormat>
  <Paragraphs>419</Paragraphs>
  <Slides>49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PPT-TMPLT-WHT_C</vt:lpstr>
      <vt:lpstr>NetAcad-4F_PPT-WHT_060408</vt:lpstr>
      <vt:lpstr>Chapter 2: Introduction to Switched Networks</vt:lpstr>
      <vt:lpstr>Basic Switch Configuration Switch Boot Sequence</vt:lpstr>
      <vt:lpstr>Basic Switch Configuration Switch Boot Sequence</vt:lpstr>
      <vt:lpstr>Basic Switch Configuration Recovering From a System Crash</vt:lpstr>
      <vt:lpstr>Basic Switch Configuration Switch LED Indicators</vt:lpstr>
      <vt:lpstr>Basic Switch Configuration Switch LED Indicators</vt:lpstr>
      <vt:lpstr>Basic Switch Configuration Preparing for Basic Switch Management</vt:lpstr>
      <vt:lpstr>Basic Switch Configuration Preparing for Basic Switch Management</vt:lpstr>
      <vt:lpstr>Configure Switch Ports Duplex Communication</vt:lpstr>
      <vt:lpstr>Configure Switch Ports Configure Switch Ports at the Physical Layer</vt:lpstr>
      <vt:lpstr>Configure Switch Ports MDIX Auto Feature</vt:lpstr>
      <vt:lpstr>Configure Switch Ports MDIX Auto Feature</vt:lpstr>
      <vt:lpstr>Configure Switch Ports Verifying Switch Port Configuration</vt:lpstr>
      <vt:lpstr>Configure Switch Ports Network Access Layer Issues</vt:lpstr>
      <vt:lpstr>Configure Switch Ports Network Access Layer Issues</vt:lpstr>
      <vt:lpstr>Configure Switch Ports Network Access Layer Issues</vt:lpstr>
      <vt:lpstr>Configure Switch Ports Network Access Layer Issues</vt:lpstr>
      <vt:lpstr>Secure Remote Access SSH Operation</vt:lpstr>
      <vt:lpstr>Secure Remote Access SSH Operation</vt:lpstr>
      <vt:lpstr>Secure Remote Access Configuring SSH</vt:lpstr>
      <vt:lpstr>Secure Remote Access Verifying SSH</vt:lpstr>
      <vt:lpstr>Security Concerns in LANs MAC Address Flooding </vt:lpstr>
      <vt:lpstr>Security Concerns in LANs MAC Address Flooding </vt:lpstr>
      <vt:lpstr>Security Concerns in LANs DHCP Spoofing</vt:lpstr>
      <vt:lpstr>Security Concerns in LANs DHCP Spoofing</vt:lpstr>
      <vt:lpstr>Security Concerns in LANs Leveraging CDP</vt:lpstr>
      <vt:lpstr>Security Concerns in LANs Leveraging Telnet</vt:lpstr>
      <vt:lpstr>Security Concerns in LANs Leveraging Telnet</vt:lpstr>
      <vt:lpstr>Security Best Practices 10 Best Practices</vt:lpstr>
      <vt:lpstr>Security Best Practices Network Security Tools: Options</vt:lpstr>
      <vt:lpstr>Security Best Practices Network Security Tools: Audits</vt:lpstr>
      <vt:lpstr>Security Best Practices Network Security Tools: Audits</vt:lpstr>
      <vt:lpstr>Switch Port Security Secure Unused Ports</vt:lpstr>
      <vt:lpstr>Switch Port Security DHCP Snooping</vt:lpstr>
      <vt:lpstr>Switch Port Security Port Security: Operation</vt:lpstr>
      <vt:lpstr>Switch Port Security Port Security: Violation Modes</vt:lpstr>
      <vt:lpstr>Switch Port Security Port Security: Violation Modes</vt:lpstr>
      <vt:lpstr>Switch Port Security Port Security: Configuring</vt:lpstr>
      <vt:lpstr>Switch Port Security Port Security: Configuring</vt:lpstr>
      <vt:lpstr>Switch Port Security Port Security: Verifying</vt:lpstr>
      <vt:lpstr>Switch Port Security Port Security: Verifying</vt:lpstr>
      <vt:lpstr>Switch Port Security Port Security: Verifying</vt:lpstr>
      <vt:lpstr>Switch Port Security Ports In Error Disabled State</vt:lpstr>
      <vt:lpstr>Switch Port Security Ports In Error Disabled State</vt:lpstr>
      <vt:lpstr>Switch Port Security Ports In Error Disabled State</vt:lpstr>
      <vt:lpstr>Switch Port Security Network Time Protocol (NTP)</vt:lpstr>
      <vt:lpstr>Switch Port Security Network Time Protocol (NTP)</vt:lpstr>
      <vt:lpstr>Switch Port Security Network Time Protocol (NTP)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student</cp:lastModifiedBy>
  <cp:revision>1170</cp:revision>
  <cp:lastPrinted>1999-01-27T00:54:54Z</cp:lastPrinted>
  <dcterms:created xsi:type="dcterms:W3CDTF">2006-10-23T15:07:30Z</dcterms:created>
  <dcterms:modified xsi:type="dcterms:W3CDTF">2013-12-18T19:45:44Z</dcterms:modified>
</cp:coreProperties>
</file>