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 id="2147484457" r:id="rId3"/>
  </p:sldMasterIdLst>
  <p:notesMasterIdLst>
    <p:notesMasterId r:id="rId51"/>
  </p:notesMasterIdLst>
  <p:handoutMasterIdLst>
    <p:handoutMasterId r:id="rId52"/>
  </p:handoutMasterIdLst>
  <p:sldIdLst>
    <p:sldId id="500" r:id="rId4"/>
    <p:sldId id="785" r:id="rId5"/>
    <p:sldId id="826" r:id="rId6"/>
    <p:sldId id="827" r:id="rId7"/>
    <p:sldId id="786" r:id="rId8"/>
    <p:sldId id="828" r:id="rId9"/>
    <p:sldId id="787" r:id="rId10"/>
    <p:sldId id="790" r:id="rId11"/>
    <p:sldId id="789" r:id="rId12"/>
    <p:sldId id="788" r:id="rId13"/>
    <p:sldId id="801" r:id="rId14"/>
    <p:sldId id="802" r:id="rId15"/>
    <p:sldId id="803" r:id="rId16"/>
    <p:sldId id="829" r:id="rId17"/>
    <p:sldId id="830" r:id="rId18"/>
    <p:sldId id="831" r:id="rId19"/>
    <p:sldId id="832" r:id="rId20"/>
    <p:sldId id="833" r:id="rId21"/>
    <p:sldId id="804" r:id="rId22"/>
    <p:sldId id="805" r:id="rId23"/>
    <p:sldId id="806" r:id="rId24"/>
    <p:sldId id="834" r:id="rId25"/>
    <p:sldId id="835" r:id="rId26"/>
    <p:sldId id="792" r:id="rId27"/>
    <p:sldId id="836" r:id="rId28"/>
    <p:sldId id="837" r:id="rId29"/>
    <p:sldId id="838" r:id="rId30"/>
    <p:sldId id="839" r:id="rId31"/>
    <p:sldId id="840" r:id="rId32"/>
    <p:sldId id="842" r:id="rId33"/>
    <p:sldId id="843" r:id="rId34"/>
    <p:sldId id="844" r:id="rId35"/>
    <p:sldId id="813" r:id="rId36"/>
    <p:sldId id="845" r:id="rId37"/>
    <p:sldId id="846" r:id="rId38"/>
    <p:sldId id="815" r:id="rId39"/>
    <p:sldId id="816" r:id="rId40"/>
    <p:sldId id="817" r:id="rId41"/>
    <p:sldId id="818" r:id="rId42"/>
    <p:sldId id="819" r:id="rId43"/>
    <p:sldId id="820" r:id="rId44"/>
    <p:sldId id="821" r:id="rId45"/>
    <p:sldId id="822" r:id="rId46"/>
    <p:sldId id="823" r:id="rId47"/>
    <p:sldId id="824" r:id="rId48"/>
    <p:sldId id="825" r:id="rId49"/>
    <p:sldId id="681" r:id="rId50"/>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0C0C4"/>
    <a:srgbClr val="678DC5"/>
    <a:srgbClr val="3E67A4"/>
    <a:srgbClr val="3E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63" autoAdjust="0"/>
    <p:restoredTop sz="94628" autoAdjust="0"/>
  </p:normalViewPr>
  <p:slideViewPr>
    <p:cSldViewPr snapToGrid="0">
      <p:cViewPr varScale="1">
        <p:scale>
          <a:sx n="99" d="100"/>
          <a:sy n="99" d="100"/>
        </p:scale>
        <p:origin x="-438" y="-102"/>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BCC1ECAD-6CE1-4897-9CEF-F2ECC9BEA19E}"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280589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FB004549-1125-4930-988B-40FFE37DB1EA}" type="slidenum">
              <a:rPr lang="en-US"/>
              <a:pPr>
                <a:defRPr/>
              </a:pPr>
              <a:t>‹#›</a:t>
            </a:fld>
            <a:endParaRPr lang="en-US" dirty="0"/>
          </a:p>
        </p:txBody>
      </p:sp>
      <p:sp>
        <p:nvSpPr>
          <p:cNvPr id="317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1766308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1</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eaLnBrk="1" hangingPunct="1">
              <a:buFontTx/>
              <a:buNone/>
            </a:pPr>
            <a:r>
              <a:rPr lang="en-US" b="1" dirty="0" smtClean="0"/>
              <a:t>Routing &amp; Switching</a:t>
            </a:r>
          </a:p>
          <a:p>
            <a:pPr>
              <a:buFontTx/>
              <a:buNone/>
            </a:pPr>
            <a:r>
              <a:rPr lang="en-US" sz="1300" b="1" dirty="0" smtClean="0"/>
              <a:t>Chapter 3: Implementing VLAN Security</a:t>
            </a:r>
            <a:endParaRPr lang="en-GB"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 </a:t>
            </a:r>
            <a:r>
              <a:rPr lang="en-US" b="1" dirty="0" err="1" smtClean="0"/>
              <a:t>VLAN</a:t>
            </a:r>
            <a:r>
              <a:rPr lang="en-US" b="1" dirty="0" smtClean="0"/>
              <a:t> Segmentation</a:t>
            </a:r>
          </a:p>
          <a:p>
            <a:pPr>
              <a:buFontTx/>
              <a:buNone/>
            </a:pPr>
            <a:r>
              <a:rPr lang="en-US" b="1" dirty="0" smtClean="0"/>
              <a:t>3.1.2 </a:t>
            </a:r>
            <a:r>
              <a:rPr lang="en-US" sz="1200" b="1" dirty="0" err="1" smtClean="0">
                <a:ea typeface="ＭＳ Ｐゴシック" pitchFamily="34" charset="-128"/>
              </a:rPr>
              <a:t>VLANs</a:t>
            </a:r>
            <a:r>
              <a:rPr lang="en-US" sz="1200" b="1" dirty="0" smtClean="0">
                <a:ea typeface="ＭＳ Ｐゴシック" pitchFamily="34" charset="-128"/>
              </a:rPr>
              <a:t> in a Multi-Switched Environment</a:t>
            </a:r>
          </a:p>
          <a:p>
            <a:pPr>
              <a:buFontTx/>
              <a:buNone/>
            </a:pPr>
            <a:r>
              <a:rPr lang="en-US" b="1" dirty="0" smtClean="0"/>
              <a:t>3.1.2.1 </a:t>
            </a:r>
            <a:r>
              <a:rPr lang="en-US" b="1" dirty="0" err="1" smtClean="0">
                <a:ea typeface="ＭＳ Ｐゴシック" pitchFamily="34" charset="-128"/>
              </a:rPr>
              <a:t>VLAN</a:t>
            </a:r>
            <a:r>
              <a:rPr lang="en-US" b="1" dirty="0" smtClean="0">
                <a:ea typeface="ＭＳ Ｐゴシック" pitchFamily="34" charset="-128"/>
              </a:rPr>
              <a:t> Trunks</a:t>
            </a:r>
            <a:endParaRPr lang="en-US" b="1"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 </a:t>
            </a:r>
            <a:r>
              <a:rPr lang="en-US" b="1" dirty="0" err="1" smtClean="0"/>
              <a:t>VLAN</a:t>
            </a:r>
            <a:r>
              <a:rPr lang="en-US" b="1" dirty="0" smtClean="0"/>
              <a:t> Segmentation</a:t>
            </a:r>
          </a:p>
          <a:p>
            <a:pPr>
              <a:buFontTx/>
              <a:buNone/>
            </a:pPr>
            <a:r>
              <a:rPr lang="en-US" b="1" dirty="0" smtClean="0"/>
              <a:t>3.1.2 </a:t>
            </a:r>
            <a:r>
              <a:rPr lang="en-US" sz="1200" b="1" dirty="0" err="1" smtClean="0">
                <a:ea typeface="ＭＳ Ｐゴシック" pitchFamily="34" charset="-128"/>
              </a:rPr>
              <a:t>VLANs</a:t>
            </a:r>
            <a:r>
              <a:rPr lang="en-US" sz="1200" b="1" dirty="0" smtClean="0">
                <a:ea typeface="ＭＳ Ｐゴシック" pitchFamily="34" charset="-128"/>
              </a:rPr>
              <a:t> in a Multi-Switched Environment</a:t>
            </a:r>
          </a:p>
          <a:p>
            <a:pPr>
              <a:buFontTx/>
              <a:buNone/>
            </a:pPr>
            <a:r>
              <a:rPr lang="en-US" b="1" smtClean="0"/>
              <a:t>3.1.2.2 </a:t>
            </a:r>
            <a:r>
              <a:rPr lang="en-US" sz="1200" b="1" dirty="0" smtClean="0">
                <a:ea typeface="ＭＳ Ｐゴシック" pitchFamily="34" charset="-128"/>
              </a:rPr>
              <a:t>Controlling Broadcast Domains with </a:t>
            </a:r>
            <a:r>
              <a:rPr lang="en-US" sz="1200" b="1" dirty="0" err="1" smtClean="0">
                <a:ea typeface="ＭＳ Ｐゴシック" pitchFamily="34" charset="-128"/>
              </a:rPr>
              <a:t>VLANs</a:t>
            </a:r>
            <a:endParaRPr lang="en-US" b="1"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1"/>
          <p:cNvSpPr>
            <a:spLocks noGrp="1" noChangeArrowheads="1"/>
          </p:cNvSpPr>
          <p:nvPr>
            <p:ph type="sldNum" sz="quarter" idx="5"/>
          </p:nvPr>
        </p:nvSpPr>
        <p:spPr>
          <a:noFill/>
        </p:spPr>
        <p:txBody>
          <a:bodyPr/>
          <a:lstStyle/>
          <a:p>
            <a:fld id="{98EFB4EE-98B8-4DA3-AD12-84A39D6E58E3}" type="slidenum">
              <a:rPr lang="en-US" smtClean="0"/>
              <a:pPr/>
              <a:t>14</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r>
              <a:rPr lang="en-US" smtClean="0"/>
              <a:t>Use graphic 1.1.1.1</a:t>
            </a:r>
          </a:p>
          <a:p>
            <a:r>
              <a:rPr lang="en-US" smtClean="0"/>
              <a:t>Use graphic 1.1.1.3</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 </a:t>
            </a:r>
            <a:r>
              <a:rPr lang="en-US" b="1" dirty="0" err="1" smtClean="0"/>
              <a:t>VLAN</a:t>
            </a:r>
            <a:r>
              <a:rPr lang="en-US" b="1" dirty="0" smtClean="0"/>
              <a:t> Segmentation</a:t>
            </a:r>
          </a:p>
          <a:p>
            <a:pPr>
              <a:buFontTx/>
              <a:buNone/>
            </a:pPr>
            <a:r>
              <a:rPr lang="en-US" b="1" dirty="0" smtClean="0"/>
              <a:t>3.1.2 </a:t>
            </a:r>
            <a:r>
              <a:rPr lang="en-US" sz="1200" b="1" dirty="0" err="1" smtClean="0">
                <a:ea typeface="ＭＳ Ｐゴシック" pitchFamily="34" charset="-128"/>
              </a:rPr>
              <a:t>VLANs</a:t>
            </a:r>
            <a:r>
              <a:rPr lang="en-US" sz="1200" b="1" dirty="0" smtClean="0">
                <a:ea typeface="ＭＳ Ｐゴシック" pitchFamily="34" charset="-128"/>
              </a:rPr>
              <a:t> in a Multi-Switched Environment</a:t>
            </a:r>
          </a:p>
          <a:p>
            <a:pPr>
              <a:buFontTx/>
              <a:buNone/>
            </a:pPr>
            <a:r>
              <a:rPr lang="en-US" b="1" dirty="0" smtClean="0"/>
              <a:t>3.1.2.3 </a:t>
            </a:r>
            <a:r>
              <a:rPr lang="en-US" sz="1200" b="1" dirty="0" smtClean="0">
                <a:ea typeface="ＭＳ Ｐゴシック" pitchFamily="34" charset="-128"/>
              </a:rPr>
              <a:t>Tagging Ethernet Frames for </a:t>
            </a:r>
            <a:r>
              <a:rPr lang="en-US" sz="1200" b="1" dirty="0" err="1" smtClean="0">
                <a:ea typeface="ＭＳ Ｐゴシック" pitchFamily="34" charset="-128"/>
              </a:rPr>
              <a:t>VLAN</a:t>
            </a:r>
            <a:r>
              <a:rPr lang="en-US" sz="1200" b="1" dirty="0" smtClean="0">
                <a:ea typeface="ＭＳ Ｐゴシック" pitchFamily="34" charset="-128"/>
              </a:rPr>
              <a:t> Identification</a:t>
            </a:r>
            <a:endParaRPr lang="en-US" b="1"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 </a:t>
            </a:r>
            <a:r>
              <a:rPr lang="en-US" b="1" dirty="0" err="1" smtClean="0"/>
              <a:t>VLAN</a:t>
            </a:r>
            <a:r>
              <a:rPr lang="en-US" b="1" dirty="0" smtClean="0"/>
              <a:t> Segmentation</a:t>
            </a:r>
          </a:p>
          <a:p>
            <a:pPr>
              <a:buFontTx/>
              <a:buNone/>
            </a:pPr>
            <a:r>
              <a:rPr lang="en-US" b="1" dirty="0" smtClean="0"/>
              <a:t>3.1.2 </a:t>
            </a:r>
            <a:r>
              <a:rPr lang="en-US" sz="1200" b="1" dirty="0" err="1" smtClean="0">
                <a:ea typeface="ＭＳ Ｐゴシック" pitchFamily="34" charset="-128"/>
              </a:rPr>
              <a:t>VLANs</a:t>
            </a:r>
            <a:r>
              <a:rPr lang="en-US" sz="1200" b="1" dirty="0" smtClean="0">
                <a:ea typeface="ＭＳ Ｐゴシック" pitchFamily="34" charset="-128"/>
              </a:rPr>
              <a:t> in a Multi-Switched Environment</a:t>
            </a:r>
          </a:p>
          <a:p>
            <a:pPr>
              <a:buFontTx/>
              <a:buNone/>
            </a:pPr>
            <a:r>
              <a:rPr lang="en-US" b="1" smtClean="0"/>
              <a:t>3.1.2.3 </a:t>
            </a:r>
            <a:r>
              <a:rPr lang="en-US" sz="1200" b="1" dirty="0" smtClean="0">
                <a:ea typeface="ＭＳ Ｐゴシック" pitchFamily="34" charset="-128"/>
              </a:rPr>
              <a:t>Tagging Ethernet Frames for </a:t>
            </a:r>
            <a:r>
              <a:rPr lang="en-US" sz="1200" b="1" dirty="0" err="1" smtClean="0">
                <a:ea typeface="ＭＳ Ｐゴシック" pitchFamily="34" charset="-128"/>
              </a:rPr>
              <a:t>VLAN</a:t>
            </a:r>
            <a:r>
              <a:rPr lang="en-US" sz="1200" b="1" dirty="0" smtClean="0">
                <a:ea typeface="ＭＳ Ｐゴシック" pitchFamily="34" charset="-128"/>
              </a:rPr>
              <a:t> Identification</a:t>
            </a:r>
            <a:endParaRPr lang="en-US" b="1"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 </a:t>
            </a:r>
            <a:r>
              <a:rPr lang="en-US" b="1" dirty="0" err="1" smtClean="0"/>
              <a:t>VLAN</a:t>
            </a:r>
            <a:r>
              <a:rPr lang="en-US" b="1" dirty="0" smtClean="0"/>
              <a:t> Segmentation</a:t>
            </a:r>
          </a:p>
          <a:p>
            <a:pPr>
              <a:buFontTx/>
              <a:buNone/>
            </a:pPr>
            <a:r>
              <a:rPr lang="en-US" b="1" dirty="0" smtClean="0"/>
              <a:t>3.1.2 </a:t>
            </a:r>
            <a:r>
              <a:rPr lang="en-US" sz="1200" b="1" dirty="0" err="1" smtClean="0">
                <a:ea typeface="ＭＳ Ｐゴシック" pitchFamily="34" charset="-128"/>
              </a:rPr>
              <a:t>VLANs</a:t>
            </a:r>
            <a:r>
              <a:rPr lang="en-US" sz="1200" b="1" dirty="0" smtClean="0">
                <a:ea typeface="ＭＳ Ｐゴシック" pitchFamily="34" charset="-128"/>
              </a:rPr>
              <a:t> in a Multi-Switched Environment</a:t>
            </a:r>
          </a:p>
          <a:p>
            <a:pPr>
              <a:buFontTx/>
              <a:buNone/>
            </a:pPr>
            <a:r>
              <a:rPr lang="en-US" b="1" dirty="0" smtClean="0"/>
              <a:t>3.1.2.4 </a:t>
            </a:r>
            <a:r>
              <a:rPr lang="en-US" sz="1200" b="1" dirty="0" smtClean="0">
                <a:ea typeface="ＭＳ Ｐゴシック" pitchFamily="34" charset="-128"/>
              </a:rPr>
              <a:t>Native </a:t>
            </a:r>
            <a:r>
              <a:rPr lang="en-US" sz="1200" b="1" dirty="0" err="1" smtClean="0">
                <a:ea typeface="ＭＳ Ｐゴシック" pitchFamily="34" charset="-128"/>
              </a:rPr>
              <a:t>VLANs</a:t>
            </a:r>
            <a:r>
              <a:rPr lang="en-US" sz="1200" b="1" dirty="0" smtClean="0">
                <a:ea typeface="ＭＳ Ｐゴシック" pitchFamily="34" charset="-128"/>
              </a:rPr>
              <a:t> and </a:t>
            </a:r>
            <a:r>
              <a:rPr lang="en-US" sz="1200" b="1" dirty="0" err="1" smtClean="0">
                <a:ea typeface="ＭＳ Ｐゴシック" pitchFamily="34" charset="-128"/>
              </a:rPr>
              <a:t>802.1q</a:t>
            </a:r>
            <a:r>
              <a:rPr lang="en-US" sz="1200" b="1" dirty="0" smtClean="0">
                <a:ea typeface="ＭＳ Ｐゴシック" pitchFamily="34" charset="-128"/>
              </a:rPr>
              <a:t> Tagging</a:t>
            </a:r>
            <a:endParaRPr lang="en-US" b="1"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1"/>
          <p:cNvSpPr>
            <a:spLocks noGrp="1" noChangeArrowheads="1"/>
          </p:cNvSpPr>
          <p:nvPr>
            <p:ph type="sldNum" sz="quarter" idx="5"/>
          </p:nvPr>
        </p:nvSpPr>
        <p:spPr>
          <a:noFill/>
        </p:spPr>
        <p:txBody>
          <a:bodyPr/>
          <a:lstStyle/>
          <a:p>
            <a:fld id="{69A179DB-591F-4BA8-A095-B320AFD15074}" type="slidenum">
              <a:rPr lang="en-US" smtClean="0"/>
              <a:pPr/>
              <a:t>22</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r>
              <a:rPr lang="en-US" smtClean="0"/>
              <a:t>Use graphic 1.1.1.1</a:t>
            </a:r>
          </a:p>
          <a:p>
            <a:r>
              <a:rPr lang="en-US" smtClean="0"/>
              <a:t>Use graphic 1.1.1.3</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 </a:t>
            </a:r>
            <a:r>
              <a:rPr lang="en-US" b="1" dirty="0" err="1" smtClean="0"/>
              <a:t>VLAN</a:t>
            </a:r>
            <a:r>
              <a:rPr lang="en-US" b="1" dirty="0" smtClean="0"/>
              <a:t> Implementations</a:t>
            </a:r>
          </a:p>
          <a:p>
            <a:pPr>
              <a:buFontTx/>
              <a:buNone/>
            </a:pPr>
            <a:r>
              <a:rPr lang="en-US" b="1" dirty="0" smtClean="0"/>
              <a:t>3.2.1 </a:t>
            </a:r>
            <a:r>
              <a:rPr lang="en-US" sz="1200" b="1" dirty="0" err="1" smtClean="0">
                <a:ea typeface="ＭＳ Ｐゴシック" pitchFamily="34" charset="-128"/>
              </a:rPr>
              <a:t>VLAN</a:t>
            </a:r>
            <a:r>
              <a:rPr lang="en-US" sz="1200" b="1" dirty="0" smtClean="0">
                <a:ea typeface="ＭＳ Ｐゴシック" pitchFamily="34" charset="-128"/>
              </a:rPr>
              <a:t> Assignment</a:t>
            </a:r>
            <a:endParaRPr lang="en-US" b="1" dirty="0" smtClean="0"/>
          </a:p>
          <a:p>
            <a:pPr>
              <a:buFontTx/>
              <a:buNone/>
            </a:pPr>
            <a:r>
              <a:rPr lang="en-US" b="1" dirty="0" smtClean="0"/>
              <a:t>3.2.1.1 </a:t>
            </a:r>
            <a:r>
              <a:rPr lang="en-US" b="1" dirty="0" err="1" smtClean="0"/>
              <a:t>VLAN</a:t>
            </a:r>
            <a:r>
              <a:rPr lang="en-US" b="1" dirty="0" smtClean="0"/>
              <a:t> </a:t>
            </a:r>
            <a:r>
              <a:rPr lang="en-US" b="1" dirty="0" smtClean="0">
                <a:ea typeface="ＭＳ Ｐゴシック" pitchFamily="34" charset="-128"/>
              </a:rPr>
              <a:t>Ranges On Catalyst Switches</a:t>
            </a:r>
            <a:endParaRPr lang="en-US" b="1"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1"/>
          <p:cNvSpPr>
            <a:spLocks noGrp="1" noChangeArrowheads="1"/>
          </p:cNvSpPr>
          <p:nvPr>
            <p:ph type="sldNum" sz="quarter" idx="5"/>
          </p:nvPr>
        </p:nvSpPr>
        <p:spPr>
          <a:noFill/>
        </p:spPr>
        <p:txBody>
          <a:bodyPr/>
          <a:lstStyle/>
          <a:p>
            <a:fld id="{C3EBCBC1-FF32-4991-B349-EE8993A2BEA8}" type="slidenum">
              <a:rPr lang="en-US" smtClean="0"/>
              <a:pPr/>
              <a:t>25</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r>
              <a:rPr lang="en-US" smtClean="0"/>
              <a:t>Use graphic 1.1.1.1</a:t>
            </a:r>
          </a:p>
          <a:p>
            <a:r>
              <a:rPr lang="en-US" smtClean="0"/>
              <a:t>Use graphic 1.1.1.3</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1"/>
          <p:cNvSpPr>
            <a:spLocks noGrp="1" noChangeArrowheads="1"/>
          </p:cNvSpPr>
          <p:nvPr>
            <p:ph type="sldNum" sz="quarter" idx="5"/>
          </p:nvPr>
        </p:nvSpPr>
        <p:spPr>
          <a:noFill/>
        </p:spPr>
        <p:txBody>
          <a:bodyPr/>
          <a:lstStyle/>
          <a:p>
            <a:fld id="{263BABD5-681D-4592-98CC-31CF0600BF45}" type="slidenum">
              <a:rPr lang="en-US" smtClean="0"/>
              <a:pPr/>
              <a:t>26</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r>
              <a:rPr lang="en-US" smtClean="0"/>
              <a:t>Use graphic 1.1.1.1</a:t>
            </a:r>
          </a:p>
          <a:p>
            <a:r>
              <a:rPr lang="en-US" smtClean="0"/>
              <a:t>Use graphic 1.1.1.3</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 VLAN Segmentation</a:t>
            </a:r>
          </a:p>
          <a:p>
            <a:pPr>
              <a:buFontTx/>
              <a:buNone/>
            </a:pPr>
            <a:r>
              <a:rPr lang="en-US" b="1" dirty="0" smtClean="0"/>
              <a:t>3.1.1 Overview</a:t>
            </a:r>
            <a:r>
              <a:rPr lang="en-US" b="1" baseline="0" dirty="0" smtClean="0"/>
              <a:t> of VLANs</a:t>
            </a:r>
            <a:endParaRPr lang="en-US" b="1" dirty="0" smtClean="0"/>
          </a:p>
          <a:p>
            <a:pPr>
              <a:buFontTx/>
              <a:buNone/>
            </a:pPr>
            <a:r>
              <a:rPr lang="en-US" b="1" dirty="0" smtClean="0"/>
              <a:t>3.1.1.1 VLAN Definitions</a:t>
            </a:r>
          </a:p>
          <a:p>
            <a:pPr>
              <a:buFontTx/>
              <a:buNone/>
            </a:pPr>
            <a:endParaRPr lang="en-US" b="1"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1"/>
          <p:cNvSpPr>
            <a:spLocks noGrp="1" noChangeArrowheads="1"/>
          </p:cNvSpPr>
          <p:nvPr>
            <p:ph type="sldNum" sz="quarter" idx="5"/>
          </p:nvPr>
        </p:nvSpPr>
        <p:spPr>
          <a:noFill/>
        </p:spPr>
        <p:txBody>
          <a:bodyPr/>
          <a:lstStyle/>
          <a:p>
            <a:fld id="{7BC7F452-D934-4038-ACD0-60B31D5D8444}" type="slidenum">
              <a:rPr lang="en-US" smtClean="0"/>
              <a:pPr/>
              <a:t>27</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r>
              <a:rPr lang="en-US" smtClean="0"/>
              <a:t>Use graphic 1.1.1.1</a:t>
            </a:r>
          </a:p>
          <a:p>
            <a:r>
              <a:rPr lang="en-US" smtClean="0"/>
              <a:t>Use graphic 1.1.1.3</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1"/>
          <p:cNvSpPr>
            <a:spLocks noGrp="1" noChangeArrowheads="1"/>
          </p:cNvSpPr>
          <p:nvPr>
            <p:ph type="sldNum" sz="quarter" idx="5"/>
          </p:nvPr>
        </p:nvSpPr>
        <p:spPr>
          <a:noFill/>
        </p:spPr>
        <p:txBody>
          <a:bodyPr/>
          <a:lstStyle/>
          <a:p>
            <a:fld id="{51F5C1DB-67A4-4B3B-A5A2-F284B6B754C3}" type="slidenum">
              <a:rPr lang="en-US" smtClean="0"/>
              <a:pPr/>
              <a:t>28</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r>
              <a:rPr lang="en-US" smtClean="0"/>
              <a:t>Use graphic 1.1.1.1</a:t>
            </a:r>
          </a:p>
          <a:p>
            <a:r>
              <a:rPr lang="en-US" smtClean="0"/>
              <a:t>Use graphic 1.1.1.3</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1"/>
          <p:cNvSpPr>
            <a:spLocks noGrp="1" noChangeArrowheads="1"/>
          </p:cNvSpPr>
          <p:nvPr>
            <p:ph type="sldNum" sz="quarter" idx="5"/>
          </p:nvPr>
        </p:nvSpPr>
        <p:spPr>
          <a:noFill/>
        </p:spPr>
        <p:txBody>
          <a:bodyPr/>
          <a:lstStyle/>
          <a:p>
            <a:fld id="{483E456B-FDC1-4951-9678-8689C92D0ED5}" type="slidenum">
              <a:rPr lang="en-US" smtClean="0"/>
              <a:pPr/>
              <a:t>31</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r>
              <a:rPr lang="en-US" smtClean="0"/>
              <a:t>Use graphic 1.1.1.1</a:t>
            </a:r>
          </a:p>
          <a:p>
            <a:r>
              <a:rPr lang="en-US" smtClean="0"/>
              <a:t>Use graphic 1.1.1.3</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 </a:t>
            </a:r>
            <a:r>
              <a:rPr lang="en-US" b="1" dirty="0" err="1" smtClean="0"/>
              <a:t>VLAN</a:t>
            </a:r>
            <a:r>
              <a:rPr lang="en-US" b="1" dirty="0" smtClean="0"/>
              <a:t> Implementations</a:t>
            </a:r>
          </a:p>
          <a:p>
            <a:pPr>
              <a:buFontTx/>
              <a:buNone/>
            </a:pPr>
            <a:r>
              <a:rPr lang="en-US" b="1" dirty="0" smtClean="0"/>
              <a:t>3.2.3 </a:t>
            </a:r>
            <a:r>
              <a:rPr lang="en-US" sz="1200" b="1" dirty="0" smtClean="0">
                <a:ea typeface="ＭＳ Ｐゴシック" pitchFamily="34" charset="-128"/>
              </a:rPr>
              <a:t>Dynamic </a:t>
            </a:r>
            <a:r>
              <a:rPr lang="en-US" sz="1200" b="1" dirty="0" err="1" smtClean="0">
                <a:ea typeface="ＭＳ Ｐゴシック" pitchFamily="34" charset="-128"/>
              </a:rPr>
              <a:t>Trunking</a:t>
            </a:r>
            <a:r>
              <a:rPr lang="en-US" sz="1200" b="1" dirty="0" smtClean="0">
                <a:ea typeface="ＭＳ Ｐゴシック" pitchFamily="34" charset="-128"/>
              </a:rPr>
              <a:t> Protocol</a:t>
            </a:r>
            <a:endParaRPr lang="en-US" b="1" dirty="0" smtClean="0"/>
          </a:p>
          <a:p>
            <a:pPr>
              <a:buFontTx/>
              <a:buNone/>
            </a:pPr>
            <a:r>
              <a:rPr lang="en-US" b="1" dirty="0" smtClean="0"/>
              <a:t>3.2.3.1 </a:t>
            </a:r>
            <a:r>
              <a:rPr lang="en-US" sz="1200" b="1" dirty="0" smtClean="0">
                <a:ea typeface="ＭＳ Ｐゴシック" pitchFamily="34" charset="-128"/>
              </a:rPr>
              <a:t>Introduction to DTP</a:t>
            </a:r>
            <a:endParaRPr lang="en-US" b="1"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 </a:t>
            </a:r>
            <a:r>
              <a:rPr lang="en-US" b="1" dirty="0" err="1" smtClean="0"/>
              <a:t>VLAN</a:t>
            </a:r>
            <a:r>
              <a:rPr lang="en-US" b="1" dirty="0" smtClean="0"/>
              <a:t> Implementations</a:t>
            </a:r>
          </a:p>
          <a:p>
            <a:pPr>
              <a:buFontTx/>
              <a:buNone/>
            </a:pPr>
            <a:r>
              <a:rPr lang="en-US" b="1" dirty="0" smtClean="0"/>
              <a:t>3.2.4 </a:t>
            </a:r>
            <a:r>
              <a:rPr lang="en-US" sz="1200" b="1" dirty="0" smtClean="0">
                <a:ea typeface="ＭＳ Ｐゴシック" pitchFamily="34" charset="-128"/>
              </a:rPr>
              <a:t>Troubleshooting </a:t>
            </a:r>
            <a:r>
              <a:rPr lang="en-US" sz="1200" b="1" dirty="0" err="1" smtClean="0">
                <a:ea typeface="ＭＳ Ｐゴシック" pitchFamily="34" charset="-128"/>
              </a:rPr>
              <a:t>VLANs</a:t>
            </a:r>
            <a:r>
              <a:rPr lang="en-US" sz="1200" b="1" dirty="0" smtClean="0">
                <a:ea typeface="ＭＳ Ｐゴシック" pitchFamily="34" charset="-128"/>
              </a:rPr>
              <a:t> and Trunks</a:t>
            </a:r>
            <a:endParaRPr lang="en-US" b="1" dirty="0" smtClean="0"/>
          </a:p>
          <a:p>
            <a:pPr>
              <a:buFontTx/>
              <a:buNone/>
            </a:pPr>
            <a:r>
              <a:rPr lang="en-US" b="1" dirty="0" smtClean="0"/>
              <a:t>3.2.4.1 </a:t>
            </a:r>
            <a:r>
              <a:rPr lang="en-US" sz="1200" b="1" dirty="0" smtClean="0">
                <a:ea typeface="ＭＳ Ｐゴシック" pitchFamily="34" charset="-128"/>
              </a:rPr>
              <a:t>Addressing Issues with </a:t>
            </a:r>
            <a:r>
              <a:rPr lang="en-US" sz="1200" b="1" dirty="0" err="1" smtClean="0">
                <a:ea typeface="ＭＳ Ｐゴシック" pitchFamily="34" charset="-128"/>
              </a:rPr>
              <a:t>VLAN</a:t>
            </a:r>
            <a:endParaRPr lang="en-US" b="1"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 </a:t>
            </a:r>
            <a:r>
              <a:rPr lang="en-US" b="1" dirty="0" err="1" smtClean="0"/>
              <a:t>VLAN</a:t>
            </a:r>
            <a:r>
              <a:rPr lang="en-US" b="1" dirty="0" smtClean="0"/>
              <a:t> Implementations</a:t>
            </a:r>
          </a:p>
          <a:p>
            <a:pPr>
              <a:buFontTx/>
              <a:buNone/>
            </a:pPr>
            <a:r>
              <a:rPr lang="en-US" b="1" dirty="0" smtClean="0"/>
              <a:t>3.2.4 </a:t>
            </a:r>
            <a:r>
              <a:rPr lang="en-US" sz="1200" b="1" dirty="0" smtClean="0">
                <a:ea typeface="ＭＳ Ｐゴシック" pitchFamily="34" charset="-128"/>
              </a:rPr>
              <a:t>Troubleshooting </a:t>
            </a:r>
            <a:r>
              <a:rPr lang="en-US" sz="1200" b="1" dirty="0" err="1" smtClean="0">
                <a:ea typeface="ＭＳ Ｐゴシック" pitchFamily="34" charset="-128"/>
              </a:rPr>
              <a:t>VLANs</a:t>
            </a:r>
            <a:r>
              <a:rPr lang="en-US" sz="1200" b="1" dirty="0" smtClean="0">
                <a:ea typeface="ＭＳ Ｐゴシック" pitchFamily="34" charset="-128"/>
              </a:rPr>
              <a:t> and Trunks</a:t>
            </a:r>
            <a:endParaRPr lang="en-US" b="1" dirty="0" smtClean="0"/>
          </a:p>
          <a:p>
            <a:pPr>
              <a:buFontTx/>
              <a:buNone/>
            </a:pPr>
            <a:r>
              <a:rPr lang="en-US" b="1" dirty="0" smtClean="0"/>
              <a:t>3.2.4.2 </a:t>
            </a:r>
            <a:r>
              <a:rPr lang="en-US" sz="1200" b="1" dirty="0" smtClean="0">
                <a:ea typeface="ＭＳ Ｐゴシック" pitchFamily="34" charset="-128"/>
              </a:rPr>
              <a:t>Missing </a:t>
            </a:r>
            <a:r>
              <a:rPr lang="en-US" sz="1200" b="1" dirty="0" err="1" smtClean="0">
                <a:ea typeface="ＭＳ Ｐゴシック" pitchFamily="34" charset="-128"/>
              </a:rPr>
              <a:t>VLANs</a:t>
            </a:r>
            <a:endParaRPr lang="en-US" b="1"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 </a:t>
            </a:r>
            <a:r>
              <a:rPr lang="en-US" b="1" dirty="0" err="1" smtClean="0"/>
              <a:t>VLAN</a:t>
            </a:r>
            <a:r>
              <a:rPr lang="en-US" b="1" dirty="0" smtClean="0"/>
              <a:t> Implementations</a:t>
            </a:r>
          </a:p>
          <a:p>
            <a:pPr>
              <a:buFontTx/>
              <a:buNone/>
            </a:pPr>
            <a:r>
              <a:rPr lang="en-US" b="1" dirty="0" smtClean="0"/>
              <a:t>3.2.4 </a:t>
            </a:r>
            <a:r>
              <a:rPr lang="en-US" sz="1200" b="1" dirty="0" smtClean="0">
                <a:ea typeface="ＭＳ Ｐゴシック" pitchFamily="34" charset="-128"/>
              </a:rPr>
              <a:t>Troubleshooting </a:t>
            </a:r>
            <a:r>
              <a:rPr lang="en-US" sz="1200" b="1" dirty="0" err="1" smtClean="0">
                <a:ea typeface="ＭＳ Ｐゴシック" pitchFamily="34" charset="-128"/>
              </a:rPr>
              <a:t>VLANs</a:t>
            </a:r>
            <a:r>
              <a:rPr lang="en-US" sz="1200" b="1" dirty="0" smtClean="0">
                <a:ea typeface="ＭＳ Ｐゴシック" pitchFamily="34" charset="-128"/>
              </a:rPr>
              <a:t> and Trunks</a:t>
            </a:r>
            <a:endParaRPr lang="en-US" b="1" dirty="0" smtClean="0"/>
          </a:p>
          <a:p>
            <a:pPr>
              <a:buFontTx/>
              <a:buNone/>
            </a:pPr>
            <a:r>
              <a:rPr lang="en-US" b="1" dirty="0" smtClean="0"/>
              <a:t>3.2.4.3 </a:t>
            </a:r>
            <a:r>
              <a:rPr lang="en-US" sz="1200" b="1" dirty="0" smtClean="0">
                <a:ea typeface="ＭＳ Ｐゴシック" pitchFamily="34" charset="-128"/>
              </a:rPr>
              <a:t>Introduction to Troubleshooting Trunks</a:t>
            </a:r>
            <a:endParaRPr lang="en-US" b="1"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 </a:t>
            </a:r>
            <a:r>
              <a:rPr lang="en-US" b="1" dirty="0" err="1" smtClean="0"/>
              <a:t>VLAN</a:t>
            </a:r>
            <a:r>
              <a:rPr lang="en-US" b="1" dirty="0" smtClean="0"/>
              <a:t> Implementations</a:t>
            </a:r>
          </a:p>
          <a:p>
            <a:pPr>
              <a:buFontTx/>
              <a:buNone/>
            </a:pPr>
            <a:r>
              <a:rPr lang="en-US" b="1" dirty="0" smtClean="0"/>
              <a:t>3.2.4 </a:t>
            </a:r>
            <a:r>
              <a:rPr lang="en-US" sz="1200" b="1" dirty="0" smtClean="0">
                <a:ea typeface="ＭＳ Ｐゴシック" pitchFamily="34" charset="-128"/>
              </a:rPr>
              <a:t>Troubleshooting </a:t>
            </a:r>
            <a:r>
              <a:rPr lang="en-US" sz="1200" b="1" dirty="0" err="1" smtClean="0">
                <a:ea typeface="ＭＳ Ｐゴシック" pitchFamily="34" charset="-128"/>
              </a:rPr>
              <a:t>VLANs</a:t>
            </a:r>
            <a:r>
              <a:rPr lang="en-US" sz="1200" b="1" dirty="0" smtClean="0">
                <a:ea typeface="ＭＳ Ｐゴシック" pitchFamily="34" charset="-128"/>
              </a:rPr>
              <a:t> and Trunks</a:t>
            </a:r>
            <a:endParaRPr lang="en-US" b="1" dirty="0" smtClean="0"/>
          </a:p>
          <a:p>
            <a:pPr>
              <a:buFontTx/>
              <a:buNone/>
            </a:pPr>
            <a:r>
              <a:rPr lang="en-US" b="1" dirty="0" smtClean="0"/>
              <a:t>3.2.4.4 </a:t>
            </a:r>
            <a:r>
              <a:rPr lang="en-US" sz="1200" b="1" dirty="0" smtClean="0">
                <a:ea typeface="ＭＳ Ｐゴシック" pitchFamily="34" charset="-128"/>
              </a:rPr>
              <a:t>Common Problems With Trunks</a:t>
            </a:r>
            <a:endParaRPr lang="en-US" b="1"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 </a:t>
            </a:r>
            <a:r>
              <a:rPr lang="en-US" b="1" dirty="0" err="1" smtClean="0"/>
              <a:t>VLAN</a:t>
            </a:r>
            <a:r>
              <a:rPr lang="en-US" b="1" dirty="0" smtClean="0"/>
              <a:t> Implementations</a:t>
            </a:r>
          </a:p>
          <a:p>
            <a:pPr>
              <a:buFontTx/>
              <a:buNone/>
            </a:pPr>
            <a:r>
              <a:rPr lang="en-US" b="1" dirty="0" smtClean="0"/>
              <a:t>3.2.4 </a:t>
            </a:r>
            <a:r>
              <a:rPr lang="en-US" sz="1200" b="1" dirty="0" smtClean="0">
                <a:ea typeface="ＭＳ Ｐゴシック" pitchFamily="34" charset="-128"/>
              </a:rPr>
              <a:t>Troubleshooting </a:t>
            </a:r>
            <a:r>
              <a:rPr lang="en-US" sz="1200" b="1" dirty="0" err="1" smtClean="0">
                <a:ea typeface="ＭＳ Ｐゴシック" pitchFamily="34" charset="-128"/>
              </a:rPr>
              <a:t>VLANs</a:t>
            </a:r>
            <a:r>
              <a:rPr lang="en-US" sz="1200" b="1" dirty="0" smtClean="0">
                <a:ea typeface="ＭＳ Ｐゴシック" pitchFamily="34" charset="-128"/>
              </a:rPr>
              <a:t> and Trunks</a:t>
            </a:r>
            <a:endParaRPr lang="en-US" b="1" dirty="0" smtClean="0"/>
          </a:p>
          <a:p>
            <a:pPr>
              <a:buFontTx/>
              <a:buNone/>
            </a:pPr>
            <a:r>
              <a:rPr lang="en-US" b="1" dirty="0" smtClean="0"/>
              <a:t>3.2.4.5 </a:t>
            </a:r>
            <a:r>
              <a:rPr lang="en-US" sz="1200" b="1" dirty="0" smtClean="0">
                <a:ea typeface="ＭＳ Ｐゴシック" pitchFamily="34" charset="-128"/>
              </a:rPr>
              <a:t>Trunk Mode Mismatches</a:t>
            </a:r>
            <a:endParaRPr lang="en-US" b="1"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 </a:t>
            </a:r>
            <a:r>
              <a:rPr lang="en-US" b="1" dirty="0" err="1" smtClean="0"/>
              <a:t>VLAN</a:t>
            </a:r>
            <a:r>
              <a:rPr lang="en-US" b="1" dirty="0" smtClean="0"/>
              <a:t> Implementations</a:t>
            </a:r>
          </a:p>
          <a:p>
            <a:pPr>
              <a:buFontTx/>
              <a:buNone/>
            </a:pPr>
            <a:r>
              <a:rPr lang="en-US" b="1" dirty="0" smtClean="0"/>
              <a:t>3.2.4 </a:t>
            </a:r>
            <a:r>
              <a:rPr lang="en-US" sz="1200" b="1" dirty="0" smtClean="0">
                <a:ea typeface="ＭＳ Ｐゴシック" pitchFamily="34" charset="-128"/>
              </a:rPr>
              <a:t>Troubleshooting </a:t>
            </a:r>
            <a:r>
              <a:rPr lang="en-US" sz="1200" b="1" dirty="0" err="1" smtClean="0">
                <a:ea typeface="ＭＳ Ｐゴシック" pitchFamily="34" charset="-128"/>
              </a:rPr>
              <a:t>VLANs</a:t>
            </a:r>
            <a:r>
              <a:rPr lang="en-US" sz="1200" b="1" dirty="0" smtClean="0">
                <a:ea typeface="ＭＳ Ｐゴシック" pitchFamily="34" charset="-128"/>
              </a:rPr>
              <a:t> and Trunks</a:t>
            </a:r>
            <a:endParaRPr lang="en-US" b="1" dirty="0" smtClean="0"/>
          </a:p>
          <a:p>
            <a:pPr>
              <a:buFontTx/>
              <a:buNone/>
            </a:pPr>
            <a:r>
              <a:rPr lang="en-US" b="1" dirty="0" smtClean="0"/>
              <a:t>3.2.4.6 </a:t>
            </a:r>
            <a:r>
              <a:rPr lang="en-US" sz="1200" b="1" dirty="0" smtClean="0">
                <a:ea typeface="ＭＳ Ｐゴシック" pitchFamily="34" charset="-128"/>
              </a:rPr>
              <a:t>Incorrect </a:t>
            </a:r>
            <a:r>
              <a:rPr lang="en-US" sz="1200" b="1" dirty="0" err="1" smtClean="0">
                <a:ea typeface="ＭＳ Ｐゴシック" pitchFamily="34" charset="-128"/>
              </a:rPr>
              <a:t>VLAN</a:t>
            </a:r>
            <a:r>
              <a:rPr lang="en-US" sz="1200" b="1" dirty="0" smtClean="0">
                <a:ea typeface="ＭＳ Ｐゴシック" pitchFamily="34" charset="-128"/>
              </a:rPr>
              <a:t> List</a:t>
            </a:r>
            <a:endParaRPr lang="en-US" b="1"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 </a:t>
            </a:r>
            <a:r>
              <a:rPr lang="en-US" b="1" dirty="0" err="1" smtClean="0"/>
              <a:t>VLAN</a:t>
            </a:r>
            <a:r>
              <a:rPr lang="en-US" b="1" dirty="0" smtClean="0"/>
              <a:t> Segmentation</a:t>
            </a:r>
          </a:p>
          <a:p>
            <a:pPr>
              <a:buFontTx/>
              <a:buNone/>
            </a:pPr>
            <a:r>
              <a:rPr lang="en-US" b="1" dirty="0" smtClean="0"/>
              <a:t>3.1.1 Overview</a:t>
            </a:r>
            <a:r>
              <a:rPr lang="en-US" b="1" baseline="0" dirty="0" smtClean="0"/>
              <a:t> of </a:t>
            </a:r>
            <a:r>
              <a:rPr lang="en-US" b="1" baseline="0" dirty="0" err="1" smtClean="0"/>
              <a:t>VLANs</a:t>
            </a:r>
            <a:endParaRPr lang="en-US" b="1" dirty="0" smtClean="0"/>
          </a:p>
          <a:p>
            <a:pPr>
              <a:buFontTx/>
              <a:buNone/>
            </a:pPr>
            <a:r>
              <a:rPr lang="en-US" b="1" dirty="0" smtClean="0"/>
              <a:t>3.1.1.1 </a:t>
            </a:r>
            <a:r>
              <a:rPr lang="en-US" b="1" dirty="0" err="1" smtClean="0"/>
              <a:t>VLAN</a:t>
            </a:r>
            <a:r>
              <a:rPr lang="en-US" b="1" dirty="0" smtClean="0"/>
              <a:t> Definitions</a:t>
            </a:r>
          </a:p>
          <a:p>
            <a:pPr>
              <a:buFontTx/>
              <a:buNone/>
            </a:pPr>
            <a:endParaRPr lang="en-US" b="1"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 </a:t>
            </a:r>
            <a:r>
              <a:rPr lang="en-US" b="1" dirty="0" err="1" smtClean="0"/>
              <a:t>VLAN</a:t>
            </a:r>
            <a:r>
              <a:rPr lang="en-US" b="1" dirty="0" smtClean="0"/>
              <a:t> Implementations</a:t>
            </a:r>
          </a:p>
          <a:p>
            <a:pPr>
              <a:buFontTx/>
              <a:buNone/>
            </a:pPr>
            <a:r>
              <a:rPr lang="en-US" b="1" dirty="0" smtClean="0"/>
              <a:t>3.3.1 </a:t>
            </a:r>
            <a:r>
              <a:rPr lang="en-US" sz="1200" b="1" dirty="0" smtClean="0">
                <a:ea typeface="ＭＳ Ｐゴシック" pitchFamily="34" charset="-128"/>
              </a:rPr>
              <a:t>Attacks on </a:t>
            </a:r>
            <a:r>
              <a:rPr lang="en-US" sz="1200" b="1" dirty="0" err="1" smtClean="0">
                <a:ea typeface="ＭＳ Ｐゴシック" pitchFamily="34" charset="-128"/>
              </a:rPr>
              <a:t>VLANs</a:t>
            </a:r>
            <a:endParaRPr lang="en-US" b="1" dirty="0" smtClean="0"/>
          </a:p>
          <a:p>
            <a:pPr>
              <a:buFontTx/>
              <a:buNone/>
            </a:pPr>
            <a:r>
              <a:rPr lang="en-US" b="1" dirty="0" smtClean="0"/>
              <a:t>3.3.1.1 </a:t>
            </a:r>
            <a:r>
              <a:rPr lang="en-US" sz="1200" b="1" dirty="0" smtClean="0">
                <a:ea typeface="ＭＳ Ｐゴシック" pitchFamily="34" charset="-128"/>
              </a:rPr>
              <a:t>Switch spoofing Attack</a:t>
            </a:r>
            <a:endParaRPr lang="en-US" b="1"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 VLAN Implementations</a:t>
            </a:r>
          </a:p>
          <a:p>
            <a:pPr>
              <a:buFontTx/>
              <a:buNone/>
            </a:pPr>
            <a:r>
              <a:rPr lang="en-US" b="1" dirty="0" smtClean="0"/>
              <a:t>3.3.1 </a:t>
            </a:r>
            <a:r>
              <a:rPr lang="en-US" sz="1200" b="1" dirty="0" smtClean="0">
                <a:ea typeface="ＭＳ Ｐゴシック" pitchFamily="34" charset="-128"/>
              </a:rPr>
              <a:t>Attacks on VLANs</a:t>
            </a:r>
            <a:endParaRPr lang="en-US" b="1" dirty="0" smtClean="0"/>
          </a:p>
          <a:p>
            <a:pPr>
              <a:buFontTx/>
              <a:buNone/>
            </a:pPr>
            <a:r>
              <a:rPr lang="en-US" b="1" dirty="0" smtClean="0"/>
              <a:t>3.3.1.2 </a:t>
            </a:r>
            <a:r>
              <a:rPr lang="en-US" sz="1200" b="1" dirty="0" smtClean="0">
                <a:ea typeface="ＭＳ Ｐゴシック" pitchFamily="34" charset="-128"/>
              </a:rPr>
              <a:t>Double-Tagging Attack</a:t>
            </a:r>
            <a:endParaRPr lang="en-US" b="1"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 VLAN Implementations</a:t>
            </a:r>
          </a:p>
          <a:p>
            <a:pPr>
              <a:buFontTx/>
              <a:buNone/>
            </a:pPr>
            <a:r>
              <a:rPr lang="en-US" b="1" dirty="0" smtClean="0"/>
              <a:t>3.3.1 </a:t>
            </a:r>
            <a:r>
              <a:rPr lang="en-US" sz="1200" b="1" dirty="0" smtClean="0">
                <a:ea typeface="ＭＳ Ｐゴシック" pitchFamily="34" charset="-128"/>
              </a:rPr>
              <a:t>Attacks on VLANs</a:t>
            </a:r>
            <a:endParaRPr lang="en-US" b="1" dirty="0" smtClean="0"/>
          </a:p>
          <a:p>
            <a:pPr>
              <a:buFontTx/>
              <a:buNone/>
            </a:pPr>
            <a:r>
              <a:rPr lang="en-US" b="1" dirty="0" smtClean="0"/>
              <a:t>3.3.1.2 </a:t>
            </a:r>
            <a:r>
              <a:rPr lang="en-US" sz="1200" b="1" dirty="0" smtClean="0">
                <a:ea typeface="ＭＳ Ｐゴシック" pitchFamily="34" charset="-128"/>
              </a:rPr>
              <a:t>Double-Tagging Attack</a:t>
            </a:r>
            <a:endParaRPr lang="en-US" b="1"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 VLAN Implementations</a:t>
            </a:r>
          </a:p>
          <a:p>
            <a:pPr>
              <a:buFontTx/>
              <a:buNone/>
            </a:pPr>
            <a:r>
              <a:rPr lang="en-US" b="1" dirty="0" smtClean="0"/>
              <a:t>3.3.1 </a:t>
            </a:r>
            <a:r>
              <a:rPr lang="en-US" sz="1200" b="1" dirty="0" smtClean="0">
                <a:ea typeface="ＭＳ Ｐゴシック" pitchFamily="34" charset="-128"/>
              </a:rPr>
              <a:t>Attacks on VLANs</a:t>
            </a:r>
            <a:endParaRPr lang="en-US" b="1" dirty="0" smtClean="0"/>
          </a:p>
          <a:p>
            <a:pPr>
              <a:buFontTx/>
              <a:buNone/>
            </a:pPr>
            <a:r>
              <a:rPr lang="en-US" b="1" dirty="0" smtClean="0"/>
              <a:t>3.3.1.3 </a:t>
            </a:r>
            <a:r>
              <a:rPr lang="en-US" sz="1200" b="1" dirty="0" smtClean="0">
                <a:ea typeface="ＭＳ Ｐゴシック" pitchFamily="34" charset="-128"/>
              </a:rPr>
              <a:t>PVLAN Edge</a:t>
            </a:r>
            <a:endParaRPr lang="en-US" b="1"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 </a:t>
            </a:r>
            <a:r>
              <a:rPr lang="en-US" b="1" dirty="0" err="1" smtClean="0"/>
              <a:t>VLAN</a:t>
            </a:r>
            <a:r>
              <a:rPr lang="en-US" b="1" dirty="0" smtClean="0"/>
              <a:t> Implementations</a:t>
            </a:r>
          </a:p>
          <a:p>
            <a:pPr>
              <a:buFontTx/>
              <a:buNone/>
            </a:pPr>
            <a:r>
              <a:rPr lang="en-US" b="1" dirty="0" smtClean="0"/>
              <a:t>3.3.2 </a:t>
            </a:r>
            <a:r>
              <a:rPr lang="en-US" sz="1200" b="1" dirty="0" smtClean="0">
                <a:ea typeface="ＭＳ Ｐゴシック" pitchFamily="34" charset="-128"/>
              </a:rPr>
              <a:t>Design Best Practices For </a:t>
            </a:r>
            <a:r>
              <a:rPr lang="en-US" sz="1200" b="1" dirty="0" err="1" smtClean="0">
                <a:ea typeface="ＭＳ Ｐゴシック" pitchFamily="34" charset="-128"/>
              </a:rPr>
              <a:t>VLANs</a:t>
            </a:r>
            <a:endParaRPr lang="en-US" b="1" dirty="0" smtClean="0"/>
          </a:p>
          <a:p>
            <a:pPr>
              <a:buFontTx/>
              <a:buNone/>
            </a:pPr>
            <a:r>
              <a:rPr lang="en-US" b="1" dirty="0" smtClean="0"/>
              <a:t>3.3.2.1 </a:t>
            </a:r>
            <a:r>
              <a:rPr lang="en-US" sz="1200" b="1" dirty="0" err="1" smtClean="0">
                <a:ea typeface="ＭＳ Ｐゴシック" pitchFamily="34" charset="-128"/>
              </a:rPr>
              <a:t>VLAN</a:t>
            </a:r>
            <a:r>
              <a:rPr lang="en-US" sz="1200" b="1" dirty="0" smtClean="0">
                <a:ea typeface="ＭＳ Ｐゴシック" pitchFamily="34" charset="-128"/>
              </a:rPr>
              <a:t> Design Guideline</a:t>
            </a:r>
            <a:endParaRPr lang="en-US" b="1"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1"/>
          <p:cNvSpPr>
            <a:spLocks noGrp="1" noChangeArrowheads="1"/>
          </p:cNvSpPr>
          <p:nvPr>
            <p:ph type="sldNum" sz="quarter" idx="5"/>
          </p:nvPr>
        </p:nvSpPr>
        <p:spPr>
          <a:noFill/>
        </p:spPr>
        <p:txBody>
          <a:bodyPr/>
          <a:lstStyle/>
          <a:p>
            <a:fld id="{0461176D-B536-4474-B4D5-B81E02B0F863}" type="slidenum">
              <a:rPr lang="en-US" smtClean="0"/>
              <a:pPr/>
              <a:t>6</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r>
              <a:rPr lang="en-US" smtClean="0"/>
              <a:t>Use graphic 1.1.1.1</a:t>
            </a:r>
          </a:p>
          <a:p>
            <a:r>
              <a:rPr lang="en-US" smtClean="0"/>
              <a:t>Use graphic 1.1.1.3</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 </a:t>
            </a:r>
            <a:r>
              <a:rPr lang="en-US" b="1" dirty="0" err="1" smtClean="0"/>
              <a:t>VLAN</a:t>
            </a:r>
            <a:r>
              <a:rPr lang="en-US" b="1" dirty="0" smtClean="0"/>
              <a:t> Segmentation</a:t>
            </a:r>
          </a:p>
          <a:p>
            <a:pPr>
              <a:buFontTx/>
              <a:buNone/>
            </a:pPr>
            <a:r>
              <a:rPr lang="en-US" b="1" dirty="0" smtClean="0"/>
              <a:t>3.1.1 Overview</a:t>
            </a:r>
            <a:r>
              <a:rPr lang="en-US" b="1" baseline="0" dirty="0" smtClean="0"/>
              <a:t> of </a:t>
            </a:r>
            <a:r>
              <a:rPr lang="en-US" b="1" baseline="0" dirty="0" err="1" smtClean="0"/>
              <a:t>VLANs</a:t>
            </a:r>
            <a:endParaRPr lang="en-US" b="1" dirty="0" smtClean="0"/>
          </a:p>
          <a:p>
            <a:pPr>
              <a:buFontTx/>
              <a:buNone/>
            </a:pPr>
            <a:r>
              <a:rPr lang="en-US" b="1" dirty="0" smtClean="0"/>
              <a:t>3.1.1.2 </a:t>
            </a:r>
            <a:r>
              <a:rPr lang="en-US" b="1" dirty="0" smtClean="0">
                <a:ea typeface="ＭＳ Ｐゴシック" pitchFamily="34" charset="-128"/>
              </a:rPr>
              <a:t>Benefits of </a:t>
            </a:r>
            <a:r>
              <a:rPr lang="en-US" b="1" dirty="0" err="1" smtClean="0">
                <a:ea typeface="ＭＳ Ｐゴシック" pitchFamily="34" charset="-128"/>
              </a:rPr>
              <a:t>VLANs</a:t>
            </a:r>
            <a:endParaRPr lang="en-US" b="1" dirty="0" smtClean="0"/>
          </a:p>
          <a:p>
            <a:pPr>
              <a:buFontTx/>
              <a:buNone/>
            </a:pPr>
            <a:endParaRPr lang="en-US" b="1"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 </a:t>
            </a:r>
            <a:r>
              <a:rPr lang="en-US" b="1" dirty="0" err="1" smtClean="0"/>
              <a:t>VLAN</a:t>
            </a:r>
            <a:r>
              <a:rPr lang="en-US" b="1" dirty="0" smtClean="0"/>
              <a:t> Segmentation</a:t>
            </a:r>
          </a:p>
          <a:p>
            <a:pPr>
              <a:buFontTx/>
              <a:buNone/>
            </a:pPr>
            <a:r>
              <a:rPr lang="en-US" b="1" dirty="0" smtClean="0"/>
              <a:t>3.1.1 Overview</a:t>
            </a:r>
            <a:r>
              <a:rPr lang="en-US" b="1" baseline="0" dirty="0" smtClean="0"/>
              <a:t> of </a:t>
            </a:r>
            <a:r>
              <a:rPr lang="en-US" b="1" baseline="0" dirty="0" err="1" smtClean="0"/>
              <a:t>VLANs</a:t>
            </a:r>
            <a:endParaRPr lang="en-US" b="1" dirty="0" smtClean="0"/>
          </a:p>
          <a:p>
            <a:pPr>
              <a:buFontTx/>
              <a:buNone/>
            </a:pPr>
            <a:r>
              <a:rPr lang="en-US" b="1" dirty="0" smtClean="0"/>
              <a:t>3.1.1.3 </a:t>
            </a:r>
            <a:r>
              <a:rPr lang="en-US" b="1" dirty="0" smtClean="0">
                <a:ea typeface="ＭＳ Ｐゴシック" pitchFamily="34" charset="-128"/>
              </a:rPr>
              <a:t>Types of </a:t>
            </a:r>
            <a:r>
              <a:rPr lang="en-US" b="1" dirty="0" err="1" smtClean="0">
                <a:ea typeface="ＭＳ Ｐゴシック" pitchFamily="34" charset="-128"/>
              </a:rPr>
              <a:t>VLANs</a:t>
            </a:r>
            <a:endParaRPr lang="en-US" b="1" dirty="0" smtClean="0"/>
          </a:p>
          <a:p>
            <a:pPr>
              <a:buFontTx/>
              <a:buNone/>
            </a:pPr>
            <a:endParaRPr lang="en-US" b="1"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 </a:t>
            </a:r>
            <a:r>
              <a:rPr lang="en-US" b="1" dirty="0" err="1" smtClean="0"/>
              <a:t>VLAN</a:t>
            </a:r>
            <a:r>
              <a:rPr lang="en-US" b="1" dirty="0" smtClean="0"/>
              <a:t> Segmentation</a:t>
            </a:r>
          </a:p>
          <a:p>
            <a:pPr>
              <a:buFontTx/>
              <a:buNone/>
            </a:pPr>
            <a:r>
              <a:rPr lang="en-US" b="1" dirty="0" smtClean="0"/>
              <a:t>3.1.1 Overview</a:t>
            </a:r>
            <a:r>
              <a:rPr lang="en-US" b="1" baseline="0" dirty="0" smtClean="0"/>
              <a:t> of </a:t>
            </a:r>
            <a:r>
              <a:rPr lang="en-US" b="1" baseline="0" dirty="0" err="1" smtClean="0"/>
              <a:t>VLANs</a:t>
            </a:r>
            <a:endParaRPr lang="en-US" b="1" dirty="0" smtClean="0"/>
          </a:p>
          <a:p>
            <a:pPr>
              <a:buFontTx/>
              <a:buNone/>
            </a:pPr>
            <a:r>
              <a:rPr lang="en-US" b="1" dirty="0" smtClean="0"/>
              <a:t>3.1.1.3 </a:t>
            </a:r>
            <a:r>
              <a:rPr lang="en-US" b="1" dirty="0" smtClean="0">
                <a:ea typeface="ＭＳ Ｐゴシック" pitchFamily="34" charset="-128"/>
              </a:rPr>
              <a:t>Types of </a:t>
            </a:r>
            <a:r>
              <a:rPr lang="en-US" b="1" dirty="0" err="1" smtClean="0">
                <a:ea typeface="ＭＳ Ｐゴシック" pitchFamily="34" charset="-128"/>
              </a:rPr>
              <a:t>VLANs</a:t>
            </a:r>
            <a:endParaRPr lang="en-US" b="1" dirty="0" smtClean="0"/>
          </a:p>
          <a:p>
            <a:pPr>
              <a:buFontTx/>
              <a:buNone/>
            </a:pPr>
            <a:endParaRPr lang="en-US" b="1"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 </a:t>
            </a:r>
            <a:r>
              <a:rPr lang="en-US" b="1" dirty="0" err="1" smtClean="0"/>
              <a:t>VLAN</a:t>
            </a:r>
            <a:r>
              <a:rPr lang="en-US" b="1" dirty="0" smtClean="0"/>
              <a:t> Segmentation</a:t>
            </a:r>
          </a:p>
          <a:p>
            <a:pPr>
              <a:buFontTx/>
              <a:buNone/>
            </a:pPr>
            <a:r>
              <a:rPr lang="en-US" b="1" dirty="0" smtClean="0"/>
              <a:t>3.1.1 Overview</a:t>
            </a:r>
            <a:r>
              <a:rPr lang="en-US" b="1" baseline="0" dirty="0" smtClean="0"/>
              <a:t> of </a:t>
            </a:r>
            <a:r>
              <a:rPr lang="en-US" b="1" baseline="0" dirty="0" err="1" smtClean="0"/>
              <a:t>VLANs</a:t>
            </a:r>
            <a:endParaRPr lang="en-US" b="1" dirty="0" smtClean="0"/>
          </a:p>
          <a:p>
            <a:pPr>
              <a:buFontTx/>
              <a:buNone/>
            </a:pPr>
            <a:r>
              <a:rPr lang="en-US" b="1" dirty="0" smtClean="0"/>
              <a:t>3.1.1.4 </a:t>
            </a:r>
            <a:r>
              <a:rPr lang="en-US" b="1" dirty="0" smtClean="0">
                <a:ea typeface="ＭＳ Ｐゴシック" pitchFamily="34" charset="-128"/>
              </a:rPr>
              <a:t>Voice </a:t>
            </a:r>
            <a:r>
              <a:rPr lang="en-US" b="1" dirty="0" err="1" smtClean="0">
                <a:ea typeface="ＭＳ Ｐゴシック" pitchFamily="34" charset="-128"/>
              </a:rPr>
              <a:t>VLANs</a:t>
            </a:r>
            <a:endParaRPr lang="en-US" b="1"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 </a:t>
            </a:r>
            <a:r>
              <a:rPr lang="en-US" b="1" dirty="0" err="1" smtClean="0"/>
              <a:t>VLAN</a:t>
            </a:r>
            <a:r>
              <a:rPr lang="en-US" b="1" dirty="0" smtClean="0"/>
              <a:t> Segmentation</a:t>
            </a:r>
          </a:p>
          <a:p>
            <a:pPr>
              <a:buFontTx/>
              <a:buNone/>
            </a:pPr>
            <a:r>
              <a:rPr lang="en-US" b="1" dirty="0" smtClean="0"/>
              <a:t>3.1.2 </a:t>
            </a:r>
            <a:r>
              <a:rPr lang="en-US" sz="1200" b="1" dirty="0" err="1" smtClean="0">
                <a:ea typeface="ＭＳ Ｐゴシック" pitchFamily="34" charset="-128"/>
              </a:rPr>
              <a:t>VLANs</a:t>
            </a:r>
            <a:r>
              <a:rPr lang="en-US" sz="1200" b="1" dirty="0" smtClean="0">
                <a:ea typeface="ＭＳ Ｐゴシック" pitchFamily="34" charset="-128"/>
              </a:rPr>
              <a:t> in a Multi-Switched Environment</a:t>
            </a:r>
          </a:p>
          <a:p>
            <a:pPr>
              <a:buFontTx/>
              <a:buNone/>
            </a:pPr>
            <a:r>
              <a:rPr lang="en-US" b="1" dirty="0" smtClean="0"/>
              <a:t>3.1.2.1 </a:t>
            </a:r>
            <a:r>
              <a:rPr lang="en-US" b="1" dirty="0" err="1" smtClean="0">
                <a:ea typeface="ＭＳ Ｐゴシック" pitchFamily="34" charset="-128"/>
              </a:rPr>
              <a:t>VLAN</a:t>
            </a:r>
            <a:r>
              <a:rPr lang="en-US" b="1" dirty="0" smtClean="0">
                <a:ea typeface="ＭＳ Ｐゴシック" pitchFamily="34" charset="-128"/>
              </a:rPr>
              <a:t> Trunks</a:t>
            </a:r>
            <a:endParaRPr lang="en-US" b="1"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3.xml"/><Relationship Id="rId1" Type="http://schemas.openxmlformats.org/officeDocument/2006/relationships/vmlDrawing" Target="../drawings/vmlDrawing1.vml"/><Relationship Id="rId5" Type="http://schemas.openxmlformats.org/officeDocument/2006/relationships/image" Target="../media/image8.jpeg"/><Relationship Id="rId4"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C31C4615-7F19-455B-A5C4-EA1B3B194C81}"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ACFA795C-7F0A-48D8-9FC3-F2BA5F8EB736}"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6" name="Rectangle 3"/>
          <p:cNvSpPr>
            <a:spLocks noChangeArrowheads="1"/>
          </p:cNvSpPr>
          <p:nvPr userDrawn="1"/>
        </p:nvSpPr>
        <p:spPr bwMode="auto">
          <a:xfrm>
            <a:off x="1150938"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a:solidFill>
                  <a:srgbClr val="D3D3D3"/>
                </a:solidFill>
              </a:rPr>
              <a:t>© 2006 Cisco Systems, Inc. All rights reserved.</a:t>
            </a:r>
          </a:p>
        </p:txBody>
      </p:sp>
      <p:sp>
        <p:nvSpPr>
          <p:cNvPr id="27" name="Rectangle 4"/>
          <p:cNvSpPr>
            <a:spLocks noChangeArrowheads="1"/>
          </p:cNvSpPr>
          <p:nvPr userDrawn="1"/>
        </p:nvSpPr>
        <p:spPr bwMode="auto">
          <a:xfrm>
            <a:off x="3400425"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sp>
        <p:nvSpPr>
          <p:cNvPr id="28" name="Rectangle 5"/>
          <p:cNvSpPr>
            <a:spLocks noChangeArrowheads="1"/>
          </p:cNvSpPr>
          <p:nvPr userDrawn="1"/>
        </p:nvSpPr>
        <p:spPr bwMode="auto">
          <a:xfrm>
            <a:off x="193675" y="6672263"/>
            <a:ext cx="962025" cy="188912"/>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a:solidFill>
                  <a:srgbClr val="D3D3D3"/>
                </a:solidFill>
              </a:rPr>
              <a:t>ITE I Chapter 6</a:t>
            </a:r>
          </a:p>
        </p:txBody>
      </p:sp>
      <p:sp>
        <p:nvSpPr>
          <p:cNvPr id="29" name="Rectangle 6"/>
          <p:cNvSpPr>
            <a:spLocks noChangeArrowheads="1"/>
          </p:cNvSpPr>
          <p:nvPr userDrawn="1"/>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D03AEC0A-A10D-401F-A0D3-4A8E8D52D320}" type="slidenum">
              <a:rPr lang="en-US" sz="1000">
                <a:solidFill>
                  <a:srgbClr val="D3D3D3"/>
                </a:solidFill>
              </a:rPr>
              <a:pPr algn="r" defTabSz="814388">
                <a:lnSpc>
                  <a:spcPct val="100000"/>
                </a:lnSpc>
                <a:defRPr/>
              </a:pPr>
              <a:t>‹#›</a:t>
            </a:fld>
            <a:endParaRPr lang="en-US" sz="1000">
              <a:solidFill>
                <a:srgbClr val="D3D3D3"/>
              </a:solidFill>
            </a:endParaRPr>
          </a:p>
        </p:txBody>
      </p:sp>
      <p:sp>
        <p:nvSpPr>
          <p:cNvPr id="30" name="Rectangle 4"/>
          <p:cNvSpPr>
            <a:spLocks noChangeArrowheads="1"/>
          </p:cNvSpPr>
          <p:nvPr userDrawn="1"/>
        </p:nvSpPr>
        <p:spPr bwMode="auto">
          <a:xfrm>
            <a:off x="3400425"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sp>
        <p:nvSpPr>
          <p:cNvPr id="31" name="Rectangle 6"/>
          <p:cNvSpPr>
            <a:spLocks noChangeArrowheads="1"/>
          </p:cNvSpPr>
          <p:nvPr userDrawn="1"/>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E01D46FE-034F-4955-ABB4-A96087C761C9}" type="slidenum">
              <a:rPr lang="en-US" sz="1000">
                <a:solidFill>
                  <a:srgbClr val="D3D3D3"/>
                </a:solidFill>
              </a:rPr>
              <a:pPr algn="r" defTabSz="814388">
                <a:lnSpc>
                  <a:spcPct val="100000"/>
                </a:lnSpc>
                <a:defRPr/>
              </a:pPr>
              <a:t>‹#›</a:t>
            </a:fld>
            <a:endParaRPr lang="en-US" sz="1000">
              <a:solidFill>
                <a:srgbClr val="D3D3D3"/>
              </a:solidFill>
            </a:endParaRPr>
          </a:p>
        </p:txBody>
      </p:sp>
      <p:sp>
        <p:nvSpPr>
          <p:cNvPr id="32" name="Rectangle 31"/>
          <p:cNvSpPr>
            <a:spLocks noChangeArrowheads="1"/>
          </p:cNvSpPr>
          <p:nvPr userDrawn="1"/>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14908B25-4719-4856-AB09-C1CE420823D0}" type="slidenum">
              <a:rPr lang="en-US" sz="1000">
                <a:solidFill>
                  <a:srgbClr val="D3D3D3"/>
                </a:solidFill>
              </a:rPr>
              <a:pPr algn="r" defTabSz="814388">
                <a:lnSpc>
                  <a:spcPct val="100000"/>
                </a:lnSpc>
                <a:defRPr/>
              </a:pPr>
              <a:t>‹#›</a:t>
            </a:fld>
            <a:endParaRPr lang="en-US" sz="1000">
              <a:solidFill>
                <a:srgbClr val="D3D3D3"/>
              </a:solidFill>
            </a:endParaRPr>
          </a:p>
        </p:txBody>
      </p:sp>
      <p:graphicFrame>
        <p:nvGraphicFramePr>
          <p:cNvPr id="33" name="Object 32"/>
          <p:cNvGraphicFramePr>
            <a:graphicFrameLocks noChangeAspect="1"/>
          </p:cNvGraphicFramePr>
          <p:nvPr userDrawn="1"/>
        </p:nvGraphicFramePr>
        <p:xfrm>
          <a:off x="1654175" y="809625"/>
          <a:ext cx="6499225" cy="2417763"/>
        </p:xfrm>
        <a:graphic>
          <a:graphicData uri="http://schemas.openxmlformats.org/presentationml/2006/ole">
            <mc:AlternateContent xmlns:mc="http://schemas.openxmlformats.org/markup-compatibility/2006">
              <mc:Choice xmlns:v="urn:schemas-microsoft-com:vml" Requires="v">
                <p:oleObj spid="_x0000_s1030" name="Photo Editor Photo" r:id="rId3" imgW="4896533" imgH="1819529" progId="">
                  <p:embed/>
                </p:oleObj>
              </mc:Choice>
              <mc:Fallback>
                <p:oleObj name="Photo Editor Photo" r:id="rId3" imgW="4896533" imgH="181952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4175" y="809625"/>
                        <a:ext cx="6499225"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 name="Rectangle 33"/>
          <p:cNvSpPr>
            <a:spLocks noChangeArrowheads="1"/>
          </p:cNvSpPr>
          <p:nvPr userDrawn="1"/>
        </p:nvSpPr>
        <p:spPr bwMode="auto">
          <a:xfrm>
            <a:off x="400050" y="325438"/>
            <a:ext cx="8286750" cy="6264275"/>
          </a:xfrm>
          <a:prstGeom prst="rect">
            <a:avLst/>
          </a:prstGeom>
          <a:noFill/>
          <a:ln w="76200" cmpd="tri">
            <a:solidFill>
              <a:srgbClr val="CC0000"/>
            </a:solidFill>
            <a:miter lim="800000"/>
            <a:headEnd/>
            <a:tailEnd/>
          </a:ln>
          <a:effectLst/>
        </p:spPr>
        <p:txBody>
          <a:bodyPr wrap="none" anchor="ctr"/>
          <a:lstStyle/>
          <a:p>
            <a:pPr>
              <a:defRPr/>
            </a:pPr>
            <a:endParaRPr lang="en-US">
              <a:solidFill>
                <a:srgbClr val="000000"/>
              </a:solidFill>
            </a:endParaRPr>
          </a:p>
        </p:txBody>
      </p:sp>
      <p:pic>
        <p:nvPicPr>
          <p:cNvPr id="35" name="Picture 34" descr="Image1"/>
          <p:cNvPicPr>
            <a:picLocks noChangeAspect="1" noChangeArrowheads="1"/>
          </p:cNvPicPr>
          <p:nvPr userDrawn="1"/>
        </p:nvPicPr>
        <p:blipFill>
          <a:blip r:embed="rId5" cstate="print"/>
          <a:srcRect/>
          <a:stretch>
            <a:fillRect/>
          </a:stretch>
        </p:blipFill>
        <p:spPr bwMode="auto">
          <a:xfrm>
            <a:off x="585788" y="406400"/>
            <a:ext cx="915987" cy="6107113"/>
          </a:xfrm>
          <a:prstGeom prst="rect">
            <a:avLst/>
          </a:prstGeom>
          <a:noFill/>
          <a:ln w="9525">
            <a:noFill/>
            <a:miter lim="800000"/>
            <a:headEnd/>
            <a:tailEnd/>
          </a:ln>
        </p:spPr>
      </p:pic>
      <p:grpSp>
        <p:nvGrpSpPr>
          <p:cNvPr id="36" name="Group 35"/>
          <p:cNvGrpSpPr>
            <a:grpSpLocks/>
          </p:cNvGrpSpPr>
          <p:nvPr userDrawn="1"/>
        </p:nvGrpSpPr>
        <p:grpSpPr bwMode="auto">
          <a:xfrm>
            <a:off x="7319963" y="590550"/>
            <a:ext cx="1196975" cy="622300"/>
            <a:chOff x="3272" y="1316"/>
            <a:chExt cx="1889" cy="1002"/>
          </a:xfrm>
        </p:grpSpPr>
        <p:sp>
          <p:nvSpPr>
            <p:cNvPr id="37" name="AutoShape 8"/>
            <p:cNvSpPr>
              <a:spLocks noChangeAspect="1" noChangeArrowheads="1" noTextEdit="1"/>
            </p:cNvSpPr>
            <p:nvPr/>
          </p:nvSpPr>
          <p:spPr bwMode="auto">
            <a:xfrm>
              <a:off x="3272" y="1316"/>
              <a:ext cx="1889" cy="1002"/>
            </a:xfrm>
            <a:prstGeom prst="rect">
              <a:avLst/>
            </a:prstGeom>
            <a:noFill/>
            <a:ln w="9525">
              <a:noFill/>
              <a:miter lim="800000"/>
              <a:headEnd/>
              <a:tailEnd/>
            </a:ln>
          </p:spPr>
          <p:txBody>
            <a:bodyPr/>
            <a:lstStyle/>
            <a:p>
              <a:pPr>
                <a:defRPr/>
              </a:pPr>
              <a:endParaRPr lang="en-US" sz="2000">
                <a:solidFill>
                  <a:srgbClr val="000000"/>
                </a:solidFill>
              </a:endParaRPr>
            </a:p>
          </p:txBody>
        </p:sp>
        <p:sp>
          <p:nvSpPr>
            <p:cNvPr id="38" name="Rectangle 37"/>
            <p:cNvSpPr>
              <a:spLocks noChangeArrowheads="1"/>
            </p:cNvSpPr>
            <p:nvPr/>
          </p:nvSpPr>
          <p:spPr bwMode="auto">
            <a:xfrm>
              <a:off x="3803" y="1978"/>
              <a:ext cx="85" cy="327"/>
            </a:xfrm>
            <a:prstGeom prst="rect">
              <a:avLst/>
            </a:prstGeom>
            <a:solidFill>
              <a:srgbClr val="B21A1A"/>
            </a:solidFill>
            <a:ln w="9525">
              <a:noFill/>
              <a:miter lim="800000"/>
              <a:headEnd/>
              <a:tailEnd/>
            </a:ln>
          </p:spPr>
          <p:txBody>
            <a:bodyPr/>
            <a:lstStyle/>
            <a:p>
              <a:pPr>
                <a:defRPr/>
              </a:pPr>
              <a:endParaRPr lang="en-US" sz="2000">
                <a:solidFill>
                  <a:srgbClr val="000000"/>
                </a:solidFill>
              </a:endParaRPr>
            </a:p>
          </p:txBody>
        </p:sp>
        <p:sp>
          <p:nvSpPr>
            <p:cNvPr id="39" name="Freeform 38"/>
            <p:cNvSpPr>
              <a:spLocks/>
            </p:cNvSpPr>
            <p:nvPr/>
          </p:nvSpPr>
          <p:spPr bwMode="auto">
            <a:xfrm>
              <a:off x="4304" y="1970"/>
              <a:ext cx="248" cy="343"/>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w="9525">
              <a:noFill/>
              <a:round/>
              <a:headEnd/>
              <a:tailEnd/>
            </a:ln>
          </p:spPr>
          <p:txBody>
            <a:bodyPr/>
            <a:lstStyle/>
            <a:p>
              <a:pPr>
                <a:defRPr/>
              </a:pPr>
              <a:endParaRPr lang="en-US" sz="2000">
                <a:solidFill>
                  <a:srgbClr val="000000"/>
                </a:solidFill>
              </a:endParaRPr>
            </a:p>
          </p:txBody>
        </p:sp>
        <p:sp>
          <p:nvSpPr>
            <p:cNvPr id="40" name="Freeform 39"/>
            <p:cNvSpPr>
              <a:spLocks/>
            </p:cNvSpPr>
            <p:nvPr/>
          </p:nvSpPr>
          <p:spPr bwMode="auto">
            <a:xfrm>
              <a:off x="3445" y="1970"/>
              <a:ext cx="248" cy="343"/>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w="9525">
              <a:noFill/>
              <a:round/>
              <a:headEnd/>
              <a:tailEnd/>
            </a:ln>
          </p:spPr>
          <p:txBody>
            <a:bodyPr/>
            <a:lstStyle/>
            <a:p>
              <a:pPr>
                <a:defRPr/>
              </a:pPr>
              <a:endParaRPr lang="en-US" sz="2000">
                <a:solidFill>
                  <a:srgbClr val="000000"/>
                </a:solidFill>
              </a:endParaRPr>
            </a:p>
          </p:txBody>
        </p:sp>
        <p:sp>
          <p:nvSpPr>
            <p:cNvPr id="41" name="Freeform 40"/>
            <p:cNvSpPr>
              <a:spLocks noEditPoints="1"/>
            </p:cNvSpPr>
            <p:nvPr/>
          </p:nvSpPr>
          <p:spPr bwMode="auto">
            <a:xfrm>
              <a:off x="4645" y="1970"/>
              <a:ext cx="341" cy="343"/>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w="9525">
              <a:noFill/>
              <a:round/>
              <a:headEnd/>
              <a:tailEnd/>
            </a:ln>
          </p:spPr>
          <p:txBody>
            <a:bodyPr/>
            <a:lstStyle/>
            <a:p>
              <a:pPr>
                <a:defRPr/>
              </a:pPr>
              <a:endParaRPr lang="en-US" sz="2000">
                <a:solidFill>
                  <a:srgbClr val="000000"/>
                </a:solidFill>
              </a:endParaRPr>
            </a:p>
          </p:txBody>
        </p:sp>
        <p:sp>
          <p:nvSpPr>
            <p:cNvPr id="42" name="Freeform 41"/>
            <p:cNvSpPr>
              <a:spLocks/>
            </p:cNvSpPr>
            <p:nvPr/>
          </p:nvSpPr>
          <p:spPr bwMode="auto">
            <a:xfrm>
              <a:off x="4001" y="1970"/>
              <a:ext cx="223" cy="343"/>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w="9525">
              <a:noFill/>
              <a:round/>
              <a:headEnd/>
              <a:tailEnd/>
            </a:ln>
          </p:spPr>
          <p:txBody>
            <a:bodyPr/>
            <a:lstStyle/>
            <a:p>
              <a:pPr>
                <a:defRPr/>
              </a:pPr>
              <a:endParaRPr lang="en-US" sz="2000">
                <a:solidFill>
                  <a:srgbClr val="000000"/>
                </a:solidFill>
              </a:endParaRPr>
            </a:p>
          </p:txBody>
        </p:sp>
        <p:sp>
          <p:nvSpPr>
            <p:cNvPr id="43" name="Freeform 42"/>
            <p:cNvSpPr>
              <a:spLocks/>
            </p:cNvSpPr>
            <p:nvPr/>
          </p:nvSpPr>
          <p:spPr bwMode="auto">
            <a:xfrm>
              <a:off x="3272" y="1587"/>
              <a:ext cx="80" cy="169"/>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w="9525">
              <a:noFill/>
              <a:round/>
              <a:headEnd/>
              <a:tailEnd/>
            </a:ln>
          </p:spPr>
          <p:txBody>
            <a:bodyPr/>
            <a:lstStyle/>
            <a:p>
              <a:pPr>
                <a:defRPr/>
              </a:pPr>
              <a:endParaRPr lang="en-US" sz="2000">
                <a:solidFill>
                  <a:srgbClr val="000000"/>
                </a:solidFill>
              </a:endParaRPr>
            </a:p>
          </p:txBody>
        </p:sp>
        <p:sp>
          <p:nvSpPr>
            <p:cNvPr id="44" name="Freeform 43"/>
            <p:cNvSpPr>
              <a:spLocks/>
            </p:cNvSpPr>
            <p:nvPr/>
          </p:nvSpPr>
          <p:spPr bwMode="auto">
            <a:xfrm>
              <a:off x="3500" y="1474"/>
              <a:ext cx="80" cy="28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w="9525">
              <a:noFill/>
              <a:round/>
              <a:headEnd/>
              <a:tailEnd/>
            </a:ln>
          </p:spPr>
          <p:txBody>
            <a:bodyPr/>
            <a:lstStyle/>
            <a:p>
              <a:pPr>
                <a:defRPr/>
              </a:pPr>
              <a:endParaRPr lang="en-US" sz="2000">
                <a:solidFill>
                  <a:srgbClr val="000000"/>
                </a:solidFill>
              </a:endParaRPr>
            </a:p>
          </p:txBody>
        </p:sp>
        <p:sp>
          <p:nvSpPr>
            <p:cNvPr id="45" name="Freeform 44"/>
            <p:cNvSpPr>
              <a:spLocks/>
            </p:cNvSpPr>
            <p:nvPr/>
          </p:nvSpPr>
          <p:spPr bwMode="auto">
            <a:xfrm>
              <a:off x="3720" y="1321"/>
              <a:ext cx="80" cy="514"/>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w="9525">
              <a:noFill/>
              <a:round/>
              <a:headEnd/>
              <a:tailEnd/>
            </a:ln>
          </p:spPr>
          <p:txBody>
            <a:bodyPr/>
            <a:lstStyle/>
            <a:p>
              <a:pPr>
                <a:defRPr/>
              </a:pPr>
              <a:endParaRPr lang="en-US" sz="2000">
                <a:solidFill>
                  <a:srgbClr val="000000"/>
                </a:solidFill>
              </a:endParaRPr>
            </a:p>
          </p:txBody>
        </p:sp>
        <p:sp>
          <p:nvSpPr>
            <p:cNvPr id="46" name="Freeform 45"/>
            <p:cNvSpPr>
              <a:spLocks/>
            </p:cNvSpPr>
            <p:nvPr/>
          </p:nvSpPr>
          <p:spPr bwMode="auto">
            <a:xfrm>
              <a:off x="3948" y="1474"/>
              <a:ext cx="83" cy="28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w="9525">
              <a:noFill/>
              <a:round/>
              <a:headEnd/>
              <a:tailEnd/>
            </a:ln>
          </p:spPr>
          <p:txBody>
            <a:bodyPr/>
            <a:lstStyle/>
            <a:p>
              <a:pPr>
                <a:defRPr/>
              </a:pPr>
              <a:endParaRPr lang="en-US" sz="2000">
                <a:solidFill>
                  <a:srgbClr val="000000"/>
                </a:solidFill>
              </a:endParaRPr>
            </a:p>
          </p:txBody>
        </p:sp>
        <p:sp>
          <p:nvSpPr>
            <p:cNvPr id="47" name="Freeform 46"/>
            <p:cNvSpPr>
              <a:spLocks/>
            </p:cNvSpPr>
            <p:nvPr/>
          </p:nvSpPr>
          <p:spPr bwMode="auto">
            <a:xfrm>
              <a:off x="4171" y="1587"/>
              <a:ext cx="88" cy="169"/>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w="9525">
              <a:noFill/>
              <a:round/>
              <a:headEnd/>
              <a:tailEnd/>
            </a:ln>
          </p:spPr>
          <p:txBody>
            <a:bodyPr/>
            <a:lstStyle/>
            <a:p>
              <a:pPr>
                <a:defRPr/>
              </a:pPr>
              <a:endParaRPr lang="en-US" sz="2000">
                <a:solidFill>
                  <a:srgbClr val="000000"/>
                </a:solidFill>
              </a:endParaRPr>
            </a:p>
          </p:txBody>
        </p:sp>
        <p:sp>
          <p:nvSpPr>
            <p:cNvPr id="48" name="Freeform 47"/>
            <p:cNvSpPr>
              <a:spLocks/>
            </p:cNvSpPr>
            <p:nvPr/>
          </p:nvSpPr>
          <p:spPr bwMode="auto">
            <a:xfrm>
              <a:off x="4399" y="1474"/>
              <a:ext cx="83" cy="281"/>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w="9525">
              <a:noFill/>
              <a:round/>
              <a:headEnd/>
              <a:tailEnd/>
            </a:ln>
          </p:spPr>
          <p:txBody>
            <a:bodyPr/>
            <a:lstStyle/>
            <a:p>
              <a:pPr>
                <a:defRPr/>
              </a:pPr>
              <a:endParaRPr lang="en-US" sz="2000">
                <a:solidFill>
                  <a:srgbClr val="000000"/>
                </a:solidFill>
              </a:endParaRPr>
            </a:p>
          </p:txBody>
        </p:sp>
        <p:sp>
          <p:nvSpPr>
            <p:cNvPr id="49" name="Freeform 48"/>
            <p:cNvSpPr>
              <a:spLocks/>
            </p:cNvSpPr>
            <p:nvPr/>
          </p:nvSpPr>
          <p:spPr bwMode="auto">
            <a:xfrm>
              <a:off x="4625" y="1321"/>
              <a:ext cx="83" cy="514"/>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w="9525">
              <a:noFill/>
              <a:round/>
              <a:headEnd/>
              <a:tailEnd/>
            </a:ln>
          </p:spPr>
          <p:txBody>
            <a:bodyPr/>
            <a:lstStyle/>
            <a:p>
              <a:pPr>
                <a:defRPr/>
              </a:pPr>
              <a:endParaRPr lang="en-US" sz="2000">
                <a:solidFill>
                  <a:srgbClr val="000000"/>
                </a:solidFill>
              </a:endParaRPr>
            </a:p>
          </p:txBody>
        </p:sp>
        <p:sp>
          <p:nvSpPr>
            <p:cNvPr id="50" name="Freeform 49"/>
            <p:cNvSpPr>
              <a:spLocks/>
            </p:cNvSpPr>
            <p:nvPr/>
          </p:nvSpPr>
          <p:spPr bwMode="auto">
            <a:xfrm>
              <a:off x="4848" y="1474"/>
              <a:ext cx="80" cy="281"/>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w="9525">
              <a:noFill/>
              <a:round/>
              <a:headEnd/>
              <a:tailEnd/>
            </a:ln>
          </p:spPr>
          <p:txBody>
            <a:bodyPr/>
            <a:lstStyle/>
            <a:p>
              <a:pPr>
                <a:defRPr/>
              </a:pPr>
              <a:endParaRPr lang="en-US" sz="2000">
                <a:solidFill>
                  <a:srgbClr val="000000"/>
                </a:solidFill>
              </a:endParaRPr>
            </a:p>
          </p:txBody>
        </p:sp>
        <p:sp>
          <p:nvSpPr>
            <p:cNvPr id="51" name="Freeform 50"/>
            <p:cNvSpPr>
              <a:spLocks/>
            </p:cNvSpPr>
            <p:nvPr/>
          </p:nvSpPr>
          <p:spPr bwMode="auto">
            <a:xfrm>
              <a:off x="5073" y="1587"/>
              <a:ext cx="83" cy="169"/>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w="9525">
              <a:noFill/>
              <a:round/>
              <a:headEnd/>
              <a:tailEnd/>
            </a:ln>
          </p:spPr>
          <p:txBody>
            <a:bodyPr/>
            <a:lstStyle/>
            <a:p>
              <a:pPr>
                <a:defRPr/>
              </a:pPr>
              <a:endParaRPr lang="en-US" sz="2000">
                <a:solidFill>
                  <a:srgbClr val="000000"/>
                </a:solidFill>
              </a:endParaRPr>
            </a:p>
          </p:txBody>
        </p:sp>
      </p:grpSp>
      <p:sp>
        <p:nvSpPr>
          <p:cNvPr id="52" name="Rectangle 23"/>
          <p:cNvSpPr>
            <a:spLocks noGrp="1" noChangeArrowheads="1"/>
          </p:cNvSpPr>
          <p:nvPr>
            <p:ph type="ctrTitle"/>
          </p:nvPr>
        </p:nvSpPr>
        <p:spPr bwMode="white">
          <a:xfrm>
            <a:off x="2030103" y="3535071"/>
            <a:ext cx="6380646" cy="853149"/>
          </a:xfrm>
          <a:ln/>
        </p:spPr>
        <p:txBody>
          <a:bodyPr anchor="ctr"/>
          <a:lstStyle>
            <a:lvl1pPr>
              <a:defRPr sz="3000" b="0">
                <a:solidFill>
                  <a:srgbClr val="FFFFFF"/>
                </a:solidFill>
              </a:defRPr>
            </a:lvl1pPr>
          </a:lstStyle>
          <a:p>
            <a:r>
              <a:rPr lang="en-US" dirty="0"/>
              <a:t>Click To Edit Master Title Style</a:t>
            </a:r>
          </a:p>
        </p:txBody>
      </p:sp>
      <p:sp>
        <p:nvSpPr>
          <p:cNvPr id="53" name="Rectangle 24"/>
          <p:cNvSpPr>
            <a:spLocks noGrp="1" noChangeArrowheads="1"/>
          </p:cNvSpPr>
          <p:nvPr>
            <p:ph type="subTitle" idx="1"/>
          </p:nvPr>
        </p:nvSpPr>
        <p:spPr>
          <a:xfrm>
            <a:off x="538028" y="4722373"/>
            <a:ext cx="7053397" cy="43065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19992742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11886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7163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1781175"/>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1781175"/>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15194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806746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01286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27346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906286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584458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09307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457200"/>
            <a:ext cx="2035175" cy="4895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457200"/>
            <a:ext cx="5957887" cy="4895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66268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dirty="0"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58EC189E-ADD4-420E-B89E-1E32C54438D7}"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455"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002060"/>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dirty="0"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C5E045-6C48-46C0-92AE-30A8710B0BBD}"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56"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002060"/>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58927" y="214489"/>
            <a:ext cx="8145462" cy="505178"/>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dirty="0" smtClean="0"/>
              <a:t>Slide Title</a:t>
            </a:r>
          </a:p>
        </p:txBody>
      </p:sp>
      <p:sp>
        <p:nvSpPr>
          <p:cNvPr id="1208324" name="Rectangle 4"/>
          <p:cNvSpPr>
            <a:spLocks noChangeArrowheads="1"/>
          </p:cNvSpPr>
          <p:nvPr/>
        </p:nvSpPr>
        <p:spPr bwMode="auto">
          <a:xfrm>
            <a:off x="1150938" y="6672263"/>
            <a:ext cx="2022475" cy="188912"/>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a:solidFill>
                  <a:srgbClr val="D3D3D3"/>
                </a:solidFill>
              </a:rPr>
              <a:t>© 2006 Cisco Systems, Inc. All rights reserved.</a:t>
            </a:r>
          </a:p>
        </p:txBody>
      </p:sp>
      <p:sp>
        <p:nvSpPr>
          <p:cNvPr id="1208325" name="Rectangle 5"/>
          <p:cNvSpPr>
            <a:spLocks noChangeArrowheads="1"/>
          </p:cNvSpPr>
          <p:nvPr/>
        </p:nvSpPr>
        <p:spPr bwMode="auto">
          <a:xfrm>
            <a:off x="3400425"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sp>
        <p:nvSpPr>
          <p:cNvPr id="1208326" name="Rectangle 6"/>
          <p:cNvSpPr>
            <a:spLocks noChangeArrowheads="1"/>
          </p:cNvSpPr>
          <p:nvPr/>
        </p:nvSpPr>
        <p:spPr bwMode="auto">
          <a:xfrm>
            <a:off x="193675" y="6672263"/>
            <a:ext cx="962025" cy="188912"/>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a:solidFill>
                  <a:srgbClr val="D3D3D3"/>
                </a:solidFill>
              </a:rPr>
              <a:t>ITE 1 Chapter 6</a:t>
            </a:r>
          </a:p>
        </p:txBody>
      </p:sp>
      <p:sp>
        <p:nvSpPr>
          <p:cNvPr id="1208327" name="Rectangle 7"/>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7431055D-3712-4753-B0B9-3F93E404A5D9}" type="slidenum">
              <a:rPr lang="en-US" sz="1000">
                <a:solidFill>
                  <a:srgbClr val="D3D3D3"/>
                </a:solidFill>
              </a:rPr>
              <a:pPr algn="r" defTabSz="814388">
                <a:lnSpc>
                  <a:spcPct val="100000"/>
                </a:lnSpc>
                <a:defRPr/>
              </a:pPr>
              <a:t>‹#›</a:t>
            </a:fld>
            <a:endParaRPr lang="en-US" sz="1000">
              <a:solidFill>
                <a:srgbClr val="D3D3D3"/>
              </a:solidFill>
            </a:endParaRPr>
          </a:p>
        </p:txBody>
      </p:sp>
      <p:sp>
        <p:nvSpPr>
          <p:cNvPr id="4104" name="Rectangle 8"/>
          <p:cNvSpPr>
            <a:spLocks noGrp="1" noChangeArrowheads="1"/>
          </p:cNvSpPr>
          <p:nvPr>
            <p:ph type="body" idx="1"/>
          </p:nvPr>
        </p:nvSpPr>
        <p:spPr bwMode="auto">
          <a:xfrm>
            <a:off x="237949" y="84419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29207219"/>
      </p:ext>
    </p:extLst>
  </p:cSld>
  <p:clrMap bg1="lt1" tx1="dk1" bg2="lt2" tx2="dk2" accent1="accent1" accent2="accent2" accent3="accent3" accent4="accent4" accent5="accent5" accent6="accent6" hlink="hlink" folHlink="folHlink"/>
  <p:sldLayoutIdLst>
    <p:sldLayoutId id="2147484458" r:id="rId1"/>
    <p:sldLayoutId id="2147484459" r:id="rId2"/>
    <p:sldLayoutId id="2147484460" r:id="rId3"/>
    <p:sldLayoutId id="2147484461" r:id="rId4"/>
    <p:sldLayoutId id="2147484462" r:id="rId5"/>
    <p:sldLayoutId id="2147484463" r:id="rId6"/>
    <p:sldLayoutId id="2147484464" r:id="rId7"/>
    <p:sldLayoutId id="2147484465" r:id="rId8"/>
    <p:sldLayoutId id="2147484466" r:id="rId9"/>
    <p:sldLayoutId id="2147484467" r:id="rId10"/>
    <p:sldLayoutId id="2147484468" r:id="rId11"/>
  </p:sldLayoutIdLst>
  <p:timing>
    <p:tnLst>
      <p:par>
        <p:cTn id="1" dur="indefinite" restart="never" nodeType="tmRoot"/>
      </p:par>
    </p:tnLst>
  </p:timing>
  <p:txStyles>
    <p:titleStyle>
      <a:lvl1pPr algn="l" defTabSz="814388" rtl="0" eaLnBrk="0" fontAlgn="base" hangingPunct="0">
        <a:lnSpc>
          <a:spcPct val="100000"/>
        </a:lnSpc>
        <a:spcBef>
          <a:spcPct val="0"/>
        </a:spcBef>
        <a:spcAft>
          <a:spcPct val="0"/>
        </a:spcAft>
        <a:defRPr sz="3200" b="1">
          <a:solidFill>
            <a:srgbClr val="002060"/>
          </a:solidFill>
          <a:latin typeface="+mj-lt"/>
          <a:ea typeface="+mj-ea"/>
          <a:cs typeface="+mj-cs"/>
        </a:defRPr>
      </a:lvl1pPr>
      <a:lvl2pPr algn="l" defTabSz="814388" rtl="0" eaLnBrk="0" fontAlgn="base" hangingPunct="0">
        <a:lnSpc>
          <a:spcPct val="90000"/>
        </a:lnSpc>
        <a:spcBef>
          <a:spcPct val="0"/>
        </a:spcBef>
        <a:spcAft>
          <a:spcPct val="0"/>
        </a:spcAft>
        <a:defRPr sz="3200" b="1">
          <a:solidFill>
            <a:schemeClr val="tx2"/>
          </a:solidFill>
          <a:latin typeface="Arial" charset="0"/>
        </a:defRPr>
      </a:lvl2pPr>
      <a:lvl3pPr algn="l" defTabSz="814388" rtl="0" eaLnBrk="0" fontAlgn="base" hangingPunct="0">
        <a:lnSpc>
          <a:spcPct val="90000"/>
        </a:lnSpc>
        <a:spcBef>
          <a:spcPct val="0"/>
        </a:spcBef>
        <a:spcAft>
          <a:spcPct val="0"/>
        </a:spcAft>
        <a:defRPr sz="3200" b="1">
          <a:solidFill>
            <a:schemeClr val="tx2"/>
          </a:solidFill>
          <a:latin typeface="Arial" charset="0"/>
        </a:defRPr>
      </a:lvl3pPr>
      <a:lvl4pPr algn="l" defTabSz="814388" rtl="0" eaLnBrk="0" fontAlgn="base" hangingPunct="0">
        <a:lnSpc>
          <a:spcPct val="90000"/>
        </a:lnSpc>
        <a:spcBef>
          <a:spcPct val="0"/>
        </a:spcBef>
        <a:spcAft>
          <a:spcPct val="0"/>
        </a:spcAft>
        <a:defRPr sz="3200" b="1">
          <a:solidFill>
            <a:schemeClr val="tx2"/>
          </a:solidFill>
          <a:latin typeface="Arial" charset="0"/>
        </a:defRPr>
      </a:lvl4pPr>
      <a:lvl5pPr algn="l" defTabSz="814388" rtl="0" eaLnBrk="0" fontAlgn="base" hangingPunct="0">
        <a:lnSpc>
          <a:spcPct val="90000"/>
        </a:lnSpc>
        <a:spcBef>
          <a:spcPct val="0"/>
        </a:spcBef>
        <a:spcAft>
          <a:spcPct val="0"/>
        </a:spcAft>
        <a:defRPr sz="3200" b="1">
          <a:solidFill>
            <a:schemeClr val="tx2"/>
          </a:solidFill>
          <a:latin typeface="Arial" charset="0"/>
        </a:defRPr>
      </a:lvl5pPr>
      <a:lvl6pPr marL="457200" algn="l" defTabSz="814388" rtl="0" fontAlgn="base">
        <a:lnSpc>
          <a:spcPct val="90000"/>
        </a:lnSpc>
        <a:spcBef>
          <a:spcPct val="0"/>
        </a:spcBef>
        <a:spcAft>
          <a:spcPct val="0"/>
        </a:spcAft>
        <a:defRPr sz="3200" b="1">
          <a:solidFill>
            <a:schemeClr val="tx2"/>
          </a:solidFill>
          <a:latin typeface="Arial" charset="0"/>
        </a:defRPr>
      </a:lvl6pPr>
      <a:lvl7pPr marL="914400" algn="l" defTabSz="814388" rtl="0" fontAlgn="base">
        <a:lnSpc>
          <a:spcPct val="90000"/>
        </a:lnSpc>
        <a:spcBef>
          <a:spcPct val="0"/>
        </a:spcBef>
        <a:spcAft>
          <a:spcPct val="0"/>
        </a:spcAft>
        <a:defRPr sz="3200" b="1">
          <a:solidFill>
            <a:schemeClr val="tx2"/>
          </a:solidFill>
          <a:latin typeface="Arial" charset="0"/>
        </a:defRPr>
      </a:lvl7pPr>
      <a:lvl8pPr marL="1371600" algn="l" defTabSz="814388" rtl="0" fontAlgn="base">
        <a:lnSpc>
          <a:spcPct val="90000"/>
        </a:lnSpc>
        <a:spcBef>
          <a:spcPct val="0"/>
        </a:spcBef>
        <a:spcAft>
          <a:spcPct val="0"/>
        </a:spcAft>
        <a:defRPr sz="3200" b="1">
          <a:solidFill>
            <a:schemeClr val="tx2"/>
          </a:solidFill>
          <a:latin typeface="Arial" charset="0"/>
        </a:defRPr>
      </a:lvl8pPr>
      <a:lvl9pPr marL="1828800" algn="l" defTabSz="814388" rtl="0" fontAlgn="base">
        <a:lnSpc>
          <a:spcPct val="90000"/>
        </a:lnSpc>
        <a:spcBef>
          <a:spcPct val="0"/>
        </a:spcBef>
        <a:spcAft>
          <a:spcPct val="0"/>
        </a:spcAft>
        <a:defRPr sz="3200" b="1">
          <a:solidFill>
            <a:schemeClr val="tx2"/>
          </a:solidFill>
          <a:latin typeface="Arial" charset="0"/>
        </a:defRPr>
      </a:lvl9pPr>
    </p:titleStyle>
    <p:bodyStyle>
      <a:lvl1pPr marL="236538" indent="-236538" algn="l" defTabSz="814388" rtl="0" eaLnBrk="0" fontAlgn="base" hangingPunct="0">
        <a:lnSpc>
          <a:spcPct val="95000"/>
        </a:lnSpc>
        <a:spcBef>
          <a:spcPct val="50000"/>
        </a:spcBef>
        <a:spcAft>
          <a:spcPct val="0"/>
        </a:spcAft>
        <a:buClrTx/>
        <a:buSzPct val="100000"/>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har char="–"/>
        <a:defRPr sz="2000">
          <a:solidFill>
            <a:schemeClr val="tx1"/>
          </a:solidFill>
          <a:latin typeface="+mn-lt"/>
        </a:defRPr>
      </a:lvl2pPr>
      <a:lvl3pPr marL="914400" algn="l" defTabSz="814388" rtl="0" eaLnBrk="0" fontAlgn="base" hangingPunct="0">
        <a:lnSpc>
          <a:spcPct val="95000"/>
        </a:lnSpc>
        <a:spcBef>
          <a:spcPct val="35000"/>
        </a:spcBef>
        <a:spcAft>
          <a:spcPct val="0"/>
        </a:spcAft>
        <a:buChar cha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har cha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har char="»"/>
        <a:defRPr sz="2000">
          <a:solidFill>
            <a:schemeClr val="tx1"/>
          </a:solidFill>
          <a:latin typeface="+mn-lt"/>
        </a:defRPr>
      </a:lvl5pPr>
      <a:lvl6pPr marL="2062163" algn="l" defTabSz="814388" rtl="0" fontAlgn="base">
        <a:lnSpc>
          <a:spcPct val="95000"/>
        </a:lnSpc>
        <a:spcBef>
          <a:spcPct val="35000"/>
        </a:spcBef>
        <a:spcAft>
          <a:spcPct val="0"/>
        </a:spcAft>
        <a:buChar char="»"/>
        <a:defRPr sz="2000">
          <a:solidFill>
            <a:schemeClr val="tx1"/>
          </a:solidFill>
          <a:latin typeface="+mn-lt"/>
        </a:defRPr>
      </a:lvl6pPr>
      <a:lvl7pPr marL="2519363" algn="l" defTabSz="814388" rtl="0" fontAlgn="base">
        <a:lnSpc>
          <a:spcPct val="95000"/>
        </a:lnSpc>
        <a:spcBef>
          <a:spcPct val="35000"/>
        </a:spcBef>
        <a:spcAft>
          <a:spcPct val="0"/>
        </a:spcAft>
        <a:buChar char="»"/>
        <a:defRPr sz="2000">
          <a:solidFill>
            <a:schemeClr val="tx1"/>
          </a:solidFill>
          <a:latin typeface="+mn-lt"/>
        </a:defRPr>
      </a:lvl7pPr>
      <a:lvl8pPr marL="2976563" algn="l" defTabSz="814388" rtl="0" fontAlgn="base">
        <a:lnSpc>
          <a:spcPct val="95000"/>
        </a:lnSpc>
        <a:spcBef>
          <a:spcPct val="35000"/>
        </a:spcBef>
        <a:spcAft>
          <a:spcPct val="0"/>
        </a:spcAft>
        <a:buChar char="»"/>
        <a:defRPr sz="2000">
          <a:solidFill>
            <a:schemeClr val="tx1"/>
          </a:solidFill>
          <a:latin typeface="+mn-lt"/>
        </a:defRPr>
      </a:lvl8pPr>
      <a:lvl9pPr marL="3433763" algn="l" defTabSz="814388" rtl="0" fontAlgn="base">
        <a:lnSpc>
          <a:spcPct val="95000"/>
        </a:lnSpc>
        <a:spcBef>
          <a:spcPct val="35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jpe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19.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1.jpeg"/><Relationship Id="rId2" Type="http://schemas.openxmlformats.org/officeDocument/2006/relationships/image" Target="../media/image17.jpeg"/><Relationship Id="rId1" Type="http://schemas.openxmlformats.org/officeDocument/2006/relationships/slideLayout" Target="../slideLayouts/slideLayout19.xml"/><Relationship Id="rId6" Type="http://schemas.openxmlformats.org/officeDocument/2006/relationships/image" Target="../media/image22.jpeg"/><Relationship Id="rId5" Type="http://schemas.openxmlformats.org/officeDocument/2006/relationships/image" Target="../media/image19.jpeg"/><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21.jpeg"/><Relationship Id="rId7" Type="http://schemas.openxmlformats.org/officeDocument/2006/relationships/image" Target="../media/image20.jpeg"/><Relationship Id="rId2" Type="http://schemas.openxmlformats.org/officeDocument/2006/relationships/image" Target="../media/image17.jpeg"/><Relationship Id="rId1" Type="http://schemas.openxmlformats.org/officeDocument/2006/relationships/slideLayout" Target="../slideLayouts/slideLayout18.xml"/><Relationship Id="rId6" Type="http://schemas.openxmlformats.org/officeDocument/2006/relationships/image" Target="../media/image18.jpeg"/><Relationship Id="rId5" Type="http://schemas.openxmlformats.org/officeDocument/2006/relationships/image" Target="../media/image23.jpeg"/><Relationship Id="rId4" Type="http://schemas.openxmlformats.org/officeDocument/2006/relationships/image" Target="../media/image22.jpeg"/><Relationship Id="rId9" Type="http://schemas.openxmlformats.org/officeDocument/2006/relationships/image" Target="../media/image2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9.xml"/><Relationship Id="rId5" Type="http://schemas.openxmlformats.org/officeDocument/2006/relationships/image" Target="../media/image30.jpeg"/><Relationship Id="rId4" Type="http://schemas.openxmlformats.org/officeDocument/2006/relationships/image" Target="../media/image29.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32.jpeg"/></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34.jpe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4.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18.xml"/><Relationship Id="rId4" Type="http://schemas.openxmlformats.org/officeDocument/2006/relationships/image" Target="../media/image40.jpeg"/></Relationships>
</file>

<file path=ppt/slides/_rels/slide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18.xml"/><Relationship Id="rId4" Type="http://schemas.openxmlformats.org/officeDocument/2006/relationships/image" Target="../media/image45.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3: Implementing VLAN Security</a:t>
            </a: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Routing And Switching</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Overview Of </a:t>
            </a:r>
            <a:r>
              <a:rPr lang="en-US" sz="1800" dirty="0" err="1" smtClean="0">
                <a:ea typeface="ＭＳ Ｐゴシック" pitchFamily="34" charset="-128"/>
              </a:rPr>
              <a:t>VLANs</a:t>
            </a:r>
            <a:r>
              <a:rPr lang="en-US" sz="1800" dirty="0" smtClean="0">
                <a:ea typeface="ＭＳ Ｐゴシック" pitchFamily="34" charset="-128"/>
              </a:rPr>
              <a:t/>
            </a:r>
            <a:br>
              <a:rPr lang="en-US" sz="1800" dirty="0" smtClean="0">
                <a:ea typeface="ＭＳ Ｐゴシック" pitchFamily="34" charset="-128"/>
              </a:rPr>
            </a:br>
            <a:r>
              <a:rPr lang="en-US" dirty="0" smtClean="0">
                <a:ea typeface="ＭＳ Ｐゴシック" pitchFamily="34" charset="-128"/>
              </a:rPr>
              <a:t>Voice </a:t>
            </a:r>
            <a:r>
              <a:rPr lang="en-US" dirty="0" err="1" smtClean="0">
                <a:ea typeface="ＭＳ Ｐゴシック" pitchFamily="34" charset="-128"/>
              </a:rPr>
              <a:t>VLANs</a:t>
            </a:r>
            <a:endParaRPr lang="en-US" dirty="0" smtClean="0">
              <a:ea typeface="ＭＳ Ｐゴシック" pitchFamily="34" charset="-128"/>
            </a:endParaRPr>
          </a:p>
        </p:txBody>
      </p:sp>
      <p:sp>
        <p:nvSpPr>
          <p:cNvPr id="2" name="Content Placeholder 1"/>
          <p:cNvSpPr>
            <a:spLocks noGrp="1"/>
          </p:cNvSpPr>
          <p:nvPr>
            <p:ph idx="1"/>
          </p:nvPr>
        </p:nvSpPr>
        <p:spPr>
          <a:xfrm>
            <a:off x="510495" y="1368653"/>
            <a:ext cx="8394019" cy="4850719"/>
          </a:xfrm>
        </p:spPr>
        <p:txBody>
          <a:bodyPr/>
          <a:lstStyle/>
          <a:p>
            <a:r>
              <a:rPr lang="en-IE" sz="2000" dirty="0"/>
              <a:t>A separate VLAN is needed to support Voice over IP (VoIP). VoIP traffic requires:</a:t>
            </a:r>
          </a:p>
          <a:p>
            <a:pPr marL="1257300" lvl="2" indent="-342900">
              <a:buFont typeface="Arial" panose="020B0604020202020204" pitchFamily="34" charset="0"/>
              <a:buChar char="•"/>
            </a:pPr>
            <a:r>
              <a:rPr lang="en-IE" sz="1800" dirty="0">
                <a:solidFill>
                  <a:srgbClr val="002060"/>
                </a:solidFill>
              </a:rPr>
              <a:t>Assured bandwidth to ensure voice quality</a:t>
            </a:r>
          </a:p>
          <a:p>
            <a:pPr marL="1257300" lvl="2" indent="-342900">
              <a:buFont typeface="Arial" panose="020B0604020202020204" pitchFamily="34" charset="0"/>
              <a:buChar char="•"/>
            </a:pPr>
            <a:r>
              <a:rPr lang="en-IE" sz="1800" dirty="0">
                <a:solidFill>
                  <a:srgbClr val="002060"/>
                </a:solidFill>
              </a:rPr>
              <a:t>Transmission priority over other types of network traffic</a:t>
            </a:r>
          </a:p>
          <a:p>
            <a:pPr marL="1257300" lvl="2" indent="-342900">
              <a:buFont typeface="Arial" panose="020B0604020202020204" pitchFamily="34" charset="0"/>
              <a:buChar char="•"/>
            </a:pPr>
            <a:r>
              <a:rPr lang="en-IE" sz="1800" dirty="0">
                <a:solidFill>
                  <a:srgbClr val="002060"/>
                </a:solidFill>
              </a:rPr>
              <a:t>Ability to be routed around congested areas on the network</a:t>
            </a:r>
          </a:p>
          <a:p>
            <a:pPr marL="1257300" lvl="2" indent="-342900">
              <a:buFont typeface="Arial" panose="020B0604020202020204" pitchFamily="34" charset="0"/>
              <a:buChar char="•"/>
            </a:pPr>
            <a:r>
              <a:rPr lang="en-IE" sz="1800" dirty="0">
                <a:solidFill>
                  <a:srgbClr val="002060"/>
                </a:solidFill>
              </a:rPr>
              <a:t>Delay of less than 150 </a:t>
            </a:r>
            <a:r>
              <a:rPr lang="en-IE" sz="1800" dirty="0" err="1">
                <a:solidFill>
                  <a:srgbClr val="002060"/>
                </a:solidFill>
              </a:rPr>
              <a:t>ms</a:t>
            </a:r>
            <a:r>
              <a:rPr lang="en-IE" sz="1800" dirty="0">
                <a:solidFill>
                  <a:srgbClr val="002060"/>
                </a:solidFill>
              </a:rPr>
              <a:t> across the network</a:t>
            </a:r>
          </a:p>
          <a:p>
            <a:r>
              <a:rPr lang="en-US" sz="2000" dirty="0" smtClean="0"/>
              <a:t>The </a:t>
            </a:r>
            <a:r>
              <a:rPr lang="en-US" sz="2000" dirty="0"/>
              <a:t>voice VLAN feature enables access ports to carry IP voice traffic from an IP </a:t>
            </a:r>
            <a:r>
              <a:rPr lang="en-US" sz="2000" dirty="0" smtClean="0"/>
              <a:t>phone</a:t>
            </a:r>
          </a:p>
          <a:p>
            <a:r>
              <a:rPr lang="en-US" sz="2000" dirty="0"/>
              <a:t>The switch can connect to a Cisco 7960 IP Phone and carry IP voice </a:t>
            </a:r>
            <a:r>
              <a:rPr lang="en-US" sz="2000" dirty="0" smtClean="0"/>
              <a:t>traffic</a:t>
            </a:r>
          </a:p>
          <a:p>
            <a:r>
              <a:rPr lang="en-US" sz="2000" dirty="0"/>
              <a:t>Because the sound quality of an IP phone call can deteriorate if the data is unevenly sent, the switch supports quality of service (</a:t>
            </a:r>
            <a:r>
              <a:rPr lang="en-US" sz="2000" dirty="0" err="1"/>
              <a:t>QoS</a:t>
            </a:r>
            <a:r>
              <a:rPr lang="en-US" sz="2000" dirty="0" smtClean="0"/>
              <a:t>)</a:t>
            </a:r>
          </a:p>
          <a:p>
            <a:pPr marL="0" indent="0" algn="ctr">
              <a:buNone/>
            </a:pPr>
            <a:r>
              <a:rPr lang="en-US" sz="2000" dirty="0" smtClean="0">
                <a:solidFill>
                  <a:srgbClr val="FF0000"/>
                </a:solidFill>
              </a:rPr>
              <a:t>(The </a:t>
            </a:r>
            <a:r>
              <a:rPr lang="en-US" sz="2000" dirty="0">
                <a:solidFill>
                  <a:srgbClr val="FF0000"/>
                </a:solidFill>
              </a:rPr>
              <a:t>details of how to configure a network to support VoIP are beyond the scope of the </a:t>
            </a:r>
            <a:r>
              <a:rPr lang="en-US" sz="2000" dirty="0" smtClean="0">
                <a:solidFill>
                  <a:srgbClr val="FF0000"/>
                </a:solidFill>
              </a:rPr>
              <a:t>course)</a:t>
            </a:r>
          </a:p>
        </p:txBody>
      </p:sp>
    </p:spTree>
    <p:extLst>
      <p:ext uri="{BB962C8B-B14F-4D97-AF65-F5344CB8AC3E}">
        <p14:creationId xmlns:p14="http://schemas.microsoft.com/office/powerpoint/2010/main" val="1641935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err="1" smtClean="0">
                <a:ea typeface="ＭＳ Ｐゴシック" pitchFamily="34" charset="-128"/>
              </a:rPr>
              <a:t>VLANs</a:t>
            </a:r>
            <a:r>
              <a:rPr lang="en-US" sz="1800" dirty="0" smtClean="0">
                <a:ea typeface="ＭＳ Ｐゴシック" pitchFamily="34" charset="-128"/>
              </a:rPr>
              <a:t> in a Multi-Switched Environment</a:t>
            </a:r>
            <a:br>
              <a:rPr lang="en-US" sz="1800" dirty="0" smtClean="0">
                <a:ea typeface="ＭＳ Ｐゴシック" pitchFamily="34" charset="-128"/>
              </a:rPr>
            </a:br>
            <a:r>
              <a:rPr lang="en-US" dirty="0" err="1" smtClean="0">
                <a:ea typeface="ＭＳ Ｐゴシック" pitchFamily="34" charset="-128"/>
              </a:rPr>
              <a:t>VLAN</a:t>
            </a:r>
            <a:r>
              <a:rPr lang="en-US" dirty="0" smtClean="0">
                <a:ea typeface="ＭＳ Ｐゴシック" pitchFamily="34" charset="-128"/>
              </a:rPr>
              <a:t> Trunks</a:t>
            </a:r>
          </a:p>
        </p:txBody>
      </p:sp>
      <p:sp>
        <p:nvSpPr>
          <p:cNvPr id="2" name="Content Placeholder 1"/>
          <p:cNvSpPr>
            <a:spLocks noGrp="1"/>
          </p:cNvSpPr>
          <p:nvPr>
            <p:ph idx="1"/>
          </p:nvPr>
        </p:nvSpPr>
        <p:spPr>
          <a:xfrm>
            <a:off x="641123" y="1477510"/>
            <a:ext cx="7940675" cy="4850719"/>
          </a:xfrm>
        </p:spPr>
        <p:txBody>
          <a:bodyPr/>
          <a:lstStyle/>
          <a:p>
            <a:r>
              <a:rPr lang="en-US" dirty="0" smtClean="0"/>
              <a:t>A </a:t>
            </a:r>
            <a:r>
              <a:rPr lang="en-US" dirty="0" err="1" smtClean="0"/>
              <a:t>VLAN</a:t>
            </a:r>
            <a:r>
              <a:rPr lang="en-US" dirty="0" smtClean="0"/>
              <a:t> trunk carries more than one </a:t>
            </a:r>
            <a:r>
              <a:rPr lang="en-US" dirty="0" err="1" smtClean="0"/>
              <a:t>VLAN</a:t>
            </a:r>
            <a:endParaRPr lang="en-US" dirty="0" smtClean="0"/>
          </a:p>
          <a:p>
            <a:r>
              <a:rPr lang="en-US" dirty="0" smtClean="0"/>
              <a:t>Usually established </a:t>
            </a:r>
            <a:r>
              <a:rPr lang="en-US" b="1" dirty="0" smtClean="0">
                <a:solidFill>
                  <a:srgbClr val="FF0000"/>
                </a:solidFill>
              </a:rPr>
              <a:t>between switches </a:t>
            </a:r>
            <a:r>
              <a:rPr lang="en-US" dirty="0" smtClean="0"/>
              <a:t>so same-</a:t>
            </a:r>
            <a:r>
              <a:rPr lang="en-US" dirty="0" err="1" smtClean="0"/>
              <a:t>VLAN</a:t>
            </a:r>
            <a:r>
              <a:rPr lang="en-US" dirty="0" smtClean="0"/>
              <a:t> devices can communicate even if physically connected to different switches</a:t>
            </a:r>
          </a:p>
          <a:p>
            <a:r>
              <a:rPr lang="en-US" dirty="0" smtClean="0"/>
              <a:t>A </a:t>
            </a:r>
            <a:r>
              <a:rPr lang="en-US" dirty="0" err="1" smtClean="0"/>
              <a:t>VLAN</a:t>
            </a:r>
            <a:r>
              <a:rPr lang="en-US" dirty="0" smtClean="0"/>
              <a:t> trunk is not associated to any </a:t>
            </a:r>
            <a:r>
              <a:rPr lang="en-US" dirty="0" err="1" smtClean="0"/>
              <a:t>VLANs</a:t>
            </a:r>
            <a:r>
              <a:rPr lang="en-US" dirty="0" smtClean="0"/>
              <a:t>. Neither is the trunk ports used to establish the trunk link</a:t>
            </a:r>
          </a:p>
          <a:p>
            <a:r>
              <a:rPr lang="en-US" dirty="0" smtClean="0"/>
              <a:t>Cisco IOS supports </a:t>
            </a:r>
            <a:r>
              <a:rPr lang="en-US" dirty="0" smtClean="0">
                <a:solidFill>
                  <a:srgbClr val="FF0000"/>
                </a:solidFill>
              </a:rPr>
              <a:t>IEEE 802.1q</a:t>
            </a:r>
            <a:r>
              <a:rPr lang="en-US" dirty="0" smtClean="0"/>
              <a:t>, a popular VLAN trunk protocol</a:t>
            </a:r>
          </a:p>
          <a:p>
            <a:endParaRPr lang="en-US" dirty="0" smtClean="0"/>
          </a:p>
          <a:p>
            <a:endParaRPr lang="en-US" dirty="0" smtClean="0"/>
          </a:p>
        </p:txBody>
      </p:sp>
    </p:spTree>
    <p:extLst>
      <p:ext uri="{BB962C8B-B14F-4D97-AF65-F5344CB8AC3E}">
        <p14:creationId xmlns:p14="http://schemas.microsoft.com/office/powerpoint/2010/main" val="2397409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err="1" smtClean="0">
                <a:ea typeface="ＭＳ Ｐゴシック" pitchFamily="34" charset="-128"/>
              </a:rPr>
              <a:t>VLANs</a:t>
            </a:r>
            <a:r>
              <a:rPr lang="en-US" sz="1800" dirty="0" smtClean="0">
                <a:ea typeface="ＭＳ Ｐゴシック" pitchFamily="34" charset="-128"/>
              </a:rPr>
              <a:t> in a Multi-Switched Environment</a:t>
            </a:r>
            <a:br>
              <a:rPr lang="en-US" sz="1800" dirty="0" smtClean="0">
                <a:ea typeface="ＭＳ Ｐゴシック" pitchFamily="34" charset="-128"/>
              </a:rPr>
            </a:br>
            <a:r>
              <a:rPr lang="en-US" dirty="0" err="1" smtClean="0">
                <a:ea typeface="ＭＳ Ｐゴシック" pitchFamily="34" charset="-128"/>
              </a:rPr>
              <a:t>VLAN</a:t>
            </a:r>
            <a:r>
              <a:rPr lang="en-US" dirty="0" smtClean="0">
                <a:ea typeface="ＭＳ Ｐゴシック" pitchFamily="34" charset="-128"/>
              </a:rPr>
              <a:t> Trunks</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8811" y="1466510"/>
            <a:ext cx="7345753" cy="4872718"/>
          </a:xfrm>
        </p:spPr>
      </p:pic>
    </p:spTree>
    <p:extLst>
      <p:ext uri="{BB962C8B-B14F-4D97-AF65-F5344CB8AC3E}">
        <p14:creationId xmlns:p14="http://schemas.microsoft.com/office/powerpoint/2010/main" val="11362910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err="1" smtClean="0">
                <a:ea typeface="ＭＳ Ｐゴシック" pitchFamily="34" charset="-128"/>
              </a:rPr>
              <a:t>VLANs</a:t>
            </a:r>
            <a:r>
              <a:rPr lang="en-US" sz="1800" dirty="0" smtClean="0">
                <a:ea typeface="ＭＳ Ｐゴシック" pitchFamily="34" charset="-128"/>
              </a:rPr>
              <a:t> in a Multi-Switched Environment</a:t>
            </a:r>
            <a:br>
              <a:rPr lang="en-US" sz="1800" dirty="0" smtClean="0">
                <a:ea typeface="ＭＳ Ｐゴシック" pitchFamily="34" charset="-128"/>
              </a:rPr>
            </a:br>
            <a:r>
              <a:rPr lang="en-US" sz="3000" dirty="0" smtClean="0">
                <a:ea typeface="ＭＳ Ｐゴシック" pitchFamily="34" charset="-128"/>
              </a:rPr>
              <a:t>Controlling Broadcast Domains with </a:t>
            </a:r>
            <a:r>
              <a:rPr lang="en-US" sz="3000" dirty="0" err="1" smtClean="0">
                <a:ea typeface="ＭＳ Ｐゴシック" pitchFamily="34" charset="-128"/>
              </a:rPr>
              <a:t>VLANs</a:t>
            </a:r>
            <a:endParaRPr lang="en-US" sz="3000" dirty="0" smtClean="0">
              <a:ea typeface="ＭＳ Ｐゴシック" pitchFamily="34" charset="-128"/>
            </a:endParaRPr>
          </a:p>
        </p:txBody>
      </p:sp>
      <p:sp>
        <p:nvSpPr>
          <p:cNvPr id="2" name="Content Placeholder 1"/>
          <p:cNvSpPr>
            <a:spLocks noGrp="1"/>
          </p:cNvSpPr>
          <p:nvPr>
            <p:ph idx="1"/>
          </p:nvPr>
        </p:nvSpPr>
        <p:spPr>
          <a:xfrm>
            <a:off x="391886" y="1462995"/>
            <a:ext cx="8512628" cy="4734605"/>
          </a:xfrm>
        </p:spPr>
        <p:txBody>
          <a:bodyPr/>
          <a:lstStyle/>
          <a:p>
            <a:r>
              <a:rPr lang="en-US" dirty="0" err="1" smtClean="0"/>
              <a:t>VLANs</a:t>
            </a:r>
            <a:r>
              <a:rPr lang="en-US" dirty="0" smtClean="0"/>
              <a:t> can be used to limit the reach of broadcast frames</a:t>
            </a:r>
          </a:p>
          <a:p>
            <a:r>
              <a:rPr lang="en-US" dirty="0" smtClean="0"/>
              <a:t>A </a:t>
            </a:r>
            <a:r>
              <a:rPr lang="en-US" dirty="0" err="1" smtClean="0"/>
              <a:t>VLAN</a:t>
            </a:r>
            <a:r>
              <a:rPr lang="en-US" dirty="0" smtClean="0"/>
              <a:t> is a broadcast domain of its own</a:t>
            </a:r>
          </a:p>
          <a:p>
            <a:r>
              <a:rPr lang="en-US" dirty="0" smtClean="0"/>
              <a:t>Therefore, a broadcast frame sent by a device in a specific </a:t>
            </a:r>
            <a:r>
              <a:rPr lang="en-US" dirty="0" err="1" smtClean="0"/>
              <a:t>VLAN</a:t>
            </a:r>
            <a:r>
              <a:rPr lang="en-US" dirty="0" smtClean="0"/>
              <a:t> is forwarded within that </a:t>
            </a:r>
            <a:r>
              <a:rPr lang="en-US" dirty="0" err="1" smtClean="0"/>
              <a:t>VLAN</a:t>
            </a:r>
            <a:r>
              <a:rPr lang="en-US" dirty="0" smtClean="0"/>
              <a:t> only.</a:t>
            </a:r>
          </a:p>
          <a:p>
            <a:r>
              <a:rPr lang="en-US" dirty="0" smtClean="0"/>
              <a:t>This help controlling the reach of broadcast frames and their impact in the network</a:t>
            </a:r>
          </a:p>
          <a:p>
            <a:r>
              <a:rPr lang="en-US" dirty="0"/>
              <a:t> </a:t>
            </a:r>
            <a:r>
              <a:rPr lang="en-US" dirty="0" smtClean="0"/>
              <a:t>Unicast and multicast frames are forwarded within the originating </a:t>
            </a:r>
            <a:r>
              <a:rPr lang="en-US" dirty="0" err="1" smtClean="0"/>
              <a:t>VLAN</a:t>
            </a:r>
            <a:r>
              <a:rPr lang="en-US" dirty="0" smtClean="0"/>
              <a:t> as well</a:t>
            </a:r>
          </a:p>
          <a:p>
            <a:endParaRPr lang="en-US" dirty="0"/>
          </a:p>
        </p:txBody>
      </p:sp>
    </p:spTree>
    <p:extLst>
      <p:ext uri="{BB962C8B-B14F-4D97-AF65-F5344CB8AC3E}">
        <p14:creationId xmlns:p14="http://schemas.microsoft.com/office/powerpoint/2010/main" val="253162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57175" y="455023"/>
            <a:ext cx="8645525" cy="512128"/>
          </a:xfrm>
        </p:spPr>
        <p:txBody>
          <a:bodyPr/>
          <a:lstStyle/>
          <a:p>
            <a:pPr eaLnBrk="1" hangingPunct="1"/>
            <a:r>
              <a:rPr lang="en-US" dirty="0" smtClean="0"/>
              <a:t>Controlling Broadcast Domain with VLANs</a:t>
            </a:r>
          </a:p>
        </p:txBody>
      </p:sp>
      <p:sp>
        <p:nvSpPr>
          <p:cNvPr id="28675" name="Rectangle 3"/>
          <p:cNvSpPr>
            <a:spLocks noGrp="1" noChangeArrowheads="1"/>
          </p:cNvSpPr>
          <p:nvPr>
            <p:ph type="body" idx="1"/>
          </p:nvPr>
        </p:nvSpPr>
        <p:spPr>
          <a:xfrm>
            <a:off x="257175" y="1094831"/>
            <a:ext cx="8223567" cy="5389563"/>
          </a:xfrm>
        </p:spPr>
        <p:txBody>
          <a:bodyPr/>
          <a:lstStyle/>
          <a:p>
            <a:pPr eaLnBrk="1" hangingPunct="1"/>
            <a:r>
              <a:rPr lang="en-US" sz="2000" b="1" dirty="0" smtClean="0">
                <a:solidFill>
                  <a:srgbClr val="FF0000"/>
                </a:solidFill>
              </a:rPr>
              <a:t>Network </a:t>
            </a:r>
            <a:r>
              <a:rPr lang="en-US" sz="2000" b="1" u="sng" dirty="0" smtClean="0">
                <a:solidFill>
                  <a:srgbClr val="FF0000"/>
                </a:solidFill>
              </a:rPr>
              <a:t>Without</a:t>
            </a:r>
            <a:r>
              <a:rPr lang="en-US" sz="2000" b="1" dirty="0" smtClean="0">
                <a:solidFill>
                  <a:srgbClr val="FF0000"/>
                </a:solidFill>
              </a:rPr>
              <a:t> VLANS </a:t>
            </a:r>
          </a:p>
          <a:p>
            <a:pPr lvl="1" indent="0" eaLnBrk="1" hangingPunct="1"/>
            <a:r>
              <a:rPr lang="en-US" sz="1800" dirty="0" smtClean="0"/>
              <a:t>In normal operation, when a switch receives a broadcast frame on one of its ports, it forwards the frame out all other ports on the switch. </a:t>
            </a:r>
          </a:p>
          <a:p>
            <a:pPr marL="1074738" lvl="2" indent="-160338" eaLnBrk="1" hangingPunct="1"/>
            <a:r>
              <a:rPr lang="en-US" sz="1600" dirty="0" smtClean="0">
                <a:solidFill>
                  <a:srgbClr val="002060"/>
                </a:solidFill>
              </a:rPr>
              <a:t>In the figure, the entire network is configured in the </a:t>
            </a:r>
            <a:r>
              <a:rPr lang="en-US" sz="1600" b="1" u="sng" dirty="0" smtClean="0">
                <a:solidFill>
                  <a:srgbClr val="002060"/>
                </a:solidFill>
              </a:rPr>
              <a:t>same</a:t>
            </a:r>
            <a:r>
              <a:rPr lang="en-US" sz="1600" dirty="0" smtClean="0">
                <a:solidFill>
                  <a:srgbClr val="002060"/>
                </a:solidFill>
              </a:rPr>
              <a:t> subnet, 172.17.40.0/24. As a result, when the faculty computer, PC1, sends out a broadcast frame, the entire network receives it. </a:t>
            </a:r>
          </a:p>
        </p:txBody>
      </p:sp>
      <p:pic>
        <p:nvPicPr>
          <p:cNvPr id="6" name="Picture 5" descr="vl27.jpg"/>
          <p:cNvPicPr>
            <a:picLocks noChangeAspect="1"/>
          </p:cNvPicPr>
          <p:nvPr/>
        </p:nvPicPr>
        <p:blipFill>
          <a:blip r:embed="rId3" cstate="print"/>
          <a:srcRect/>
          <a:stretch>
            <a:fillRect/>
          </a:stretch>
        </p:blipFill>
        <p:spPr bwMode="auto">
          <a:xfrm>
            <a:off x="257175" y="3299460"/>
            <a:ext cx="8886825" cy="2997200"/>
          </a:xfrm>
          <a:prstGeom prst="rect">
            <a:avLst/>
          </a:prstGeom>
          <a:noFill/>
          <a:ln w="9525">
            <a:noFill/>
            <a:miter lim="800000"/>
            <a:headEnd/>
            <a:tailEnd/>
          </a:ln>
        </p:spPr>
      </p:pic>
      <p:pic>
        <p:nvPicPr>
          <p:cNvPr id="7" name="Picture 6" descr="vl29.jpg"/>
          <p:cNvPicPr>
            <a:picLocks noChangeAspect="1"/>
          </p:cNvPicPr>
          <p:nvPr/>
        </p:nvPicPr>
        <p:blipFill>
          <a:blip r:embed="rId4" cstate="print"/>
          <a:srcRect/>
          <a:stretch>
            <a:fillRect/>
          </a:stretch>
        </p:blipFill>
        <p:spPr bwMode="auto">
          <a:xfrm>
            <a:off x="2543175" y="4061460"/>
            <a:ext cx="977900" cy="342900"/>
          </a:xfrm>
          <a:prstGeom prst="rect">
            <a:avLst/>
          </a:prstGeom>
          <a:noFill/>
          <a:ln w="9525">
            <a:noFill/>
            <a:miter lim="800000"/>
            <a:headEnd/>
            <a:tailEnd/>
          </a:ln>
        </p:spPr>
      </p:pic>
      <p:pic>
        <p:nvPicPr>
          <p:cNvPr id="8" name="Picture 7" descr="vl29.jpg"/>
          <p:cNvPicPr>
            <a:picLocks noChangeAspect="1"/>
          </p:cNvPicPr>
          <p:nvPr/>
        </p:nvPicPr>
        <p:blipFill>
          <a:blip r:embed="rId4" cstate="print"/>
          <a:srcRect/>
          <a:stretch>
            <a:fillRect/>
          </a:stretch>
        </p:blipFill>
        <p:spPr bwMode="auto">
          <a:xfrm>
            <a:off x="3457575" y="4671060"/>
            <a:ext cx="977900" cy="342900"/>
          </a:xfrm>
          <a:prstGeom prst="rect">
            <a:avLst/>
          </a:prstGeom>
          <a:noFill/>
          <a:ln w="9525">
            <a:noFill/>
            <a:miter lim="800000"/>
            <a:headEnd/>
            <a:tailEnd/>
          </a:ln>
        </p:spPr>
      </p:pic>
      <p:pic>
        <p:nvPicPr>
          <p:cNvPr id="9" name="Picture 8" descr="vl29.jpg"/>
          <p:cNvPicPr>
            <a:picLocks noChangeAspect="1"/>
          </p:cNvPicPr>
          <p:nvPr/>
        </p:nvPicPr>
        <p:blipFill>
          <a:blip r:embed="rId4" cstate="print"/>
          <a:srcRect/>
          <a:stretch>
            <a:fillRect/>
          </a:stretch>
        </p:blipFill>
        <p:spPr bwMode="auto">
          <a:xfrm>
            <a:off x="4752975" y="4747260"/>
            <a:ext cx="977900" cy="342900"/>
          </a:xfrm>
          <a:prstGeom prst="rect">
            <a:avLst/>
          </a:prstGeom>
          <a:noFill/>
          <a:ln w="9525">
            <a:noFill/>
            <a:miter lim="800000"/>
            <a:headEnd/>
            <a:tailEnd/>
          </a:ln>
        </p:spPr>
      </p:pic>
      <p:pic>
        <p:nvPicPr>
          <p:cNvPr id="10" name="Picture 9" descr="vl29.jpg"/>
          <p:cNvPicPr>
            <a:picLocks noChangeAspect="1"/>
          </p:cNvPicPr>
          <p:nvPr/>
        </p:nvPicPr>
        <p:blipFill>
          <a:blip r:embed="rId4" cstate="print"/>
          <a:srcRect/>
          <a:stretch>
            <a:fillRect/>
          </a:stretch>
        </p:blipFill>
        <p:spPr bwMode="auto">
          <a:xfrm>
            <a:off x="3457575" y="4671060"/>
            <a:ext cx="977900" cy="342900"/>
          </a:xfrm>
          <a:prstGeom prst="rect">
            <a:avLst/>
          </a:prstGeom>
          <a:noFill/>
          <a:ln w="9525">
            <a:noFill/>
            <a:miter lim="800000"/>
            <a:headEnd/>
            <a:tailEnd/>
          </a:ln>
        </p:spPr>
      </p:pic>
      <p:pic>
        <p:nvPicPr>
          <p:cNvPr id="11" name="Picture 10" descr="vl29.jpg"/>
          <p:cNvPicPr>
            <a:picLocks noChangeAspect="1"/>
          </p:cNvPicPr>
          <p:nvPr/>
        </p:nvPicPr>
        <p:blipFill>
          <a:blip r:embed="rId4" cstate="print"/>
          <a:srcRect/>
          <a:stretch>
            <a:fillRect/>
          </a:stretch>
        </p:blipFill>
        <p:spPr bwMode="auto">
          <a:xfrm>
            <a:off x="3457575" y="4671060"/>
            <a:ext cx="977900" cy="342900"/>
          </a:xfrm>
          <a:prstGeom prst="rect">
            <a:avLst/>
          </a:prstGeom>
          <a:noFill/>
          <a:ln w="9525">
            <a:noFill/>
            <a:miter lim="800000"/>
            <a:headEnd/>
            <a:tailEnd/>
          </a:ln>
        </p:spPr>
      </p:pic>
      <p:pic>
        <p:nvPicPr>
          <p:cNvPr id="12" name="Picture 11" descr="vl29.jpg"/>
          <p:cNvPicPr>
            <a:picLocks noChangeAspect="1"/>
          </p:cNvPicPr>
          <p:nvPr/>
        </p:nvPicPr>
        <p:blipFill>
          <a:blip r:embed="rId4" cstate="print"/>
          <a:srcRect/>
          <a:stretch>
            <a:fillRect/>
          </a:stretch>
        </p:blipFill>
        <p:spPr bwMode="auto">
          <a:xfrm>
            <a:off x="4752975" y="4747260"/>
            <a:ext cx="977900" cy="342900"/>
          </a:xfrm>
          <a:prstGeom prst="rect">
            <a:avLst/>
          </a:prstGeom>
          <a:noFill/>
          <a:ln w="9525">
            <a:noFill/>
            <a:miter lim="800000"/>
            <a:headEnd/>
            <a:tailEnd/>
          </a:ln>
        </p:spPr>
      </p:pic>
      <p:pic>
        <p:nvPicPr>
          <p:cNvPr id="13" name="Picture 12" descr="vl29.jpg"/>
          <p:cNvPicPr>
            <a:picLocks noChangeAspect="1"/>
          </p:cNvPicPr>
          <p:nvPr/>
        </p:nvPicPr>
        <p:blipFill>
          <a:blip r:embed="rId4" cstate="print"/>
          <a:srcRect/>
          <a:stretch>
            <a:fillRect/>
          </a:stretch>
        </p:blipFill>
        <p:spPr bwMode="auto">
          <a:xfrm>
            <a:off x="4752975" y="4747260"/>
            <a:ext cx="977900" cy="342900"/>
          </a:xfrm>
          <a:prstGeom prst="rect">
            <a:avLst/>
          </a:prstGeom>
          <a:noFill/>
          <a:ln w="9525">
            <a:noFill/>
            <a:miter lim="800000"/>
            <a:headEnd/>
            <a:tailEnd/>
          </a:ln>
        </p:spPr>
      </p:pic>
      <p:cxnSp>
        <p:nvCxnSpPr>
          <p:cNvPr id="14" name="Straight Connector 13"/>
          <p:cNvCxnSpPr/>
          <p:nvPr/>
        </p:nvCxnSpPr>
        <p:spPr bwMode="auto">
          <a:xfrm rot="10800000" flipV="1">
            <a:off x="2771775" y="3147060"/>
            <a:ext cx="914400" cy="7620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15" name="TextBox 14"/>
          <p:cNvSpPr txBox="1"/>
          <p:nvPr/>
        </p:nvSpPr>
        <p:spPr>
          <a:xfrm>
            <a:off x="3076575" y="2918460"/>
            <a:ext cx="2895600" cy="424732"/>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dirty="0">
                <a:solidFill>
                  <a:schemeClr val="bg1"/>
                </a:solidFill>
              </a:rPr>
              <a:t>Sends a Broadcast</a:t>
            </a:r>
          </a:p>
        </p:txBody>
      </p:sp>
    </p:spTree>
    <p:extLst>
      <p:ext uri="{BB962C8B-B14F-4D97-AF65-F5344CB8AC3E}">
        <p14:creationId xmlns:p14="http://schemas.microsoft.com/office/powerpoint/2010/main" val="41308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5.55112E-17 -4.44444E-6 L 0.10833 0.08889 " pathEditMode="relative" rAng="0" ptsTypes="AA">
                                      <p:cBhvr>
                                        <p:cTn id="6" dur="2000" fill="hold"/>
                                        <p:tgtEl>
                                          <p:spTgt spid="7"/>
                                        </p:tgtEl>
                                        <p:attrNameLst>
                                          <p:attrName>ppt_x</p:attrName>
                                          <p:attrName>ppt_y</p:attrName>
                                        </p:attrNameLst>
                                      </p:cBhvr>
                                      <p:rCtr x="5400" y="4400"/>
                                    </p:animMotion>
                                  </p:childTnLst>
                                </p:cTn>
                              </p:par>
                            </p:childTnLst>
                          </p:cTn>
                        </p:par>
                        <p:par>
                          <p:cTn id="7" fill="hold">
                            <p:stCondLst>
                              <p:cond delay="2000"/>
                            </p:stCondLst>
                            <p:childTnLst>
                              <p:par>
                                <p:cTn id="8" presetID="1" presetClass="exit" presetSubtype="0" fill="hold" nodeType="afterEffect">
                                  <p:stCondLst>
                                    <p:cond delay="0"/>
                                  </p:stCondLst>
                                  <p:childTnLst>
                                    <p:set>
                                      <p:cBhvr>
                                        <p:cTn id="9" dur="1" fill="hold">
                                          <p:stCondLst>
                                            <p:cond delay="0"/>
                                          </p:stCondLst>
                                        </p:cTn>
                                        <p:tgtEl>
                                          <p:spTgt spid="7"/>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0" presetClass="path" presetSubtype="0" accel="50000" decel="50000" fill="hold" nodeType="withEffect">
                                  <p:stCondLst>
                                    <p:cond delay="0"/>
                                  </p:stCondLst>
                                  <p:childTnLst>
                                    <p:animMotion origin="layout" path="M -1.11111E-6 -3.33333E-6 L -0.13333 0.12223 " pathEditMode="relative" ptsTypes="AA">
                                      <p:cBhvr>
                                        <p:cTn id="13" dur="2000" fill="hold"/>
                                        <p:tgtEl>
                                          <p:spTgt spid="8"/>
                                        </p:tgtEl>
                                        <p:attrNameLst>
                                          <p:attrName>ppt_x</p:attrName>
                                          <p:attrName>ppt_y</p:attrName>
                                        </p:attrNameLst>
                                      </p:cBhvr>
                                    </p:animMotion>
                                  </p:childTnLst>
                                </p:cTn>
                              </p:par>
                              <p:par>
                                <p:cTn id="14" presetID="1"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0" presetClass="path" presetSubtype="0" accel="50000" decel="50000" fill="hold" nodeType="withEffect">
                                  <p:stCondLst>
                                    <p:cond delay="0"/>
                                  </p:stCondLst>
                                  <p:childTnLst>
                                    <p:animMotion origin="layout" path="M -2.22222E-6 -1.11111E-6 L -0.14514 -0.00278 " pathEditMode="relative" rAng="0" ptsTypes="AA">
                                      <p:cBhvr>
                                        <p:cTn id="17" dur="2000" fill="hold"/>
                                        <p:tgtEl>
                                          <p:spTgt spid="10"/>
                                        </p:tgtEl>
                                        <p:attrNameLst>
                                          <p:attrName>ppt_x</p:attrName>
                                          <p:attrName>ppt_y</p:attrName>
                                        </p:attrNameLst>
                                      </p:cBhvr>
                                      <p:rCtr x="-7300" y="-100"/>
                                    </p:animMotion>
                                  </p:childTnLst>
                                </p:cTn>
                              </p:par>
                              <p:par>
                                <p:cTn id="18" presetID="1"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0" presetClass="path" presetSubtype="0" accel="50000" decel="50000" fill="hold" nodeType="withEffect">
                                  <p:stCondLst>
                                    <p:cond delay="0"/>
                                  </p:stCondLst>
                                  <p:childTnLst>
                                    <p:animMotion origin="layout" path="M 6.66667E-6 1.48148E-6 L 0.06806 -0.15185 L 0.14167 0.01296 " pathEditMode="relative" ptsTypes="AAA">
                                      <p:cBhvr>
                                        <p:cTn id="21" dur="2000" fill="hold"/>
                                        <p:tgtEl>
                                          <p:spTgt spid="11"/>
                                        </p:tgtEl>
                                        <p:attrNameLst>
                                          <p:attrName>ppt_x</p:attrName>
                                          <p:attrName>ppt_y</p:attrName>
                                        </p:attrNameLst>
                                      </p:cBhvr>
                                    </p:animMotion>
                                  </p:childTnLst>
                                </p:cTn>
                              </p:par>
                            </p:childTnLst>
                          </p:cTn>
                        </p:par>
                        <p:par>
                          <p:cTn id="22" fill="hold">
                            <p:stCondLst>
                              <p:cond delay="4000"/>
                            </p:stCondLst>
                            <p:childTnLst>
                              <p:par>
                                <p:cTn id="23" presetID="1" presetClass="exit" presetSubtype="0" fill="hold" nodeType="after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par>
                          <p:cTn id="27" fill="hold">
                            <p:stCondLst>
                              <p:cond delay="4000"/>
                            </p:stCondLst>
                            <p:childTnLst>
                              <p:par>
                                <p:cTn id="28" presetID="0" presetClass="path" presetSubtype="0" accel="50000" decel="50000" fill="hold" nodeType="afterEffect">
                                  <p:stCondLst>
                                    <p:cond delay="0"/>
                                  </p:stCondLst>
                                  <p:childTnLst>
                                    <p:animMotion origin="layout" path="M -1.11111E-6 -1.11111E-6 L 0.125 -0.12222 " pathEditMode="relative" ptsTypes="AA">
                                      <p:cBhvr>
                                        <p:cTn id="29" dur="2000" fill="hold"/>
                                        <p:tgtEl>
                                          <p:spTgt spid="9"/>
                                        </p:tgtEl>
                                        <p:attrNameLst>
                                          <p:attrName>ppt_x</p:attrName>
                                          <p:attrName>ppt_y</p:attrName>
                                        </p:attrNameLst>
                                      </p:cBhvr>
                                    </p:animMotion>
                                  </p:childTnLst>
                                </p:cTn>
                              </p:par>
                              <p:par>
                                <p:cTn id="30" presetID="1"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par>
                                <p:cTn id="32" presetID="0" presetClass="path" presetSubtype="0" accel="50000" decel="50000" fill="hold" nodeType="withEffect">
                                  <p:stCondLst>
                                    <p:cond delay="0"/>
                                  </p:stCondLst>
                                  <p:childTnLst>
                                    <p:animMotion origin="layout" path="M 4.44444E-6 0.00185 L 0.15486 -0.00093 " pathEditMode="relative" rAng="0" ptsTypes="AA">
                                      <p:cBhvr>
                                        <p:cTn id="33" dur="2000" fill="hold"/>
                                        <p:tgtEl>
                                          <p:spTgt spid="12"/>
                                        </p:tgtEl>
                                        <p:attrNameLst>
                                          <p:attrName>ppt_x</p:attrName>
                                          <p:attrName>ppt_y</p:attrName>
                                        </p:attrNameLst>
                                      </p:cBhvr>
                                      <p:rCtr x="7700" y="-100"/>
                                    </p:animMotion>
                                  </p:childTnLst>
                                </p:cTn>
                              </p:par>
                              <p:par>
                                <p:cTn id="34" presetID="1"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par>
                                <p:cTn id="36" presetID="0" presetClass="path" presetSubtype="0" accel="50000" decel="50000" fill="hold" nodeType="withEffect">
                                  <p:stCondLst>
                                    <p:cond delay="0"/>
                                  </p:stCondLst>
                                  <p:childTnLst>
                                    <p:animMotion origin="layout" path="M 4.44444E-6 0.00185 L 0.15486 0.13241 " pathEditMode="relative" rAng="0" ptsTypes="AA">
                                      <p:cBhvr>
                                        <p:cTn id="37" dur="2000" fill="hold"/>
                                        <p:tgtEl>
                                          <p:spTgt spid="13"/>
                                        </p:tgtEl>
                                        <p:attrNameLst>
                                          <p:attrName>ppt_x</p:attrName>
                                          <p:attrName>ppt_y</p:attrName>
                                        </p:attrNameLst>
                                      </p:cBhvr>
                                      <p:rCtr x="7700" y="6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33997" y="352653"/>
            <a:ext cx="8645525" cy="838200"/>
          </a:xfrm>
          <a:prstGeom prst="rect">
            <a:avLst/>
          </a:prstGeom>
        </p:spPr>
        <p:txBody>
          <a:bodyPr/>
          <a:lstStyle/>
          <a:p>
            <a:pPr marL="0" marR="0" lvl="0" indent="0" algn="l" defTabSz="814388"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2060"/>
                </a:solidFill>
                <a:effectLst/>
                <a:uLnTx/>
                <a:uFillTx/>
                <a:latin typeface="+mj-lt"/>
                <a:ea typeface="+mj-ea"/>
                <a:cs typeface="+mj-cs"/>
              </a:rPr>
              <a:t>Controlling Broadcast Domain with VLANs</a:t>
            </a:r>
          </a:p>
        </p:txBody>
      </p:sp>
      <p:sp>
        <p:nvSpPr>
          <p:cNvPr id="3" name="Rectangle 3"/>
          <p:cNvSpPr txBox="1">
            <a:spLocks noChangeArrowheads="1"/>
          </p:cNvSpPr>
          <p:nvPr/>
        </p:nvSpPr>
        <p:spPr>
          <a:xfrm>
            <a:off x="137160" y="1069477"/>
            <a:ext cx="8669337" cy="2005965"/>
          </a:xfrm>
          <a:prstGeom prst="rect">
            <a:avLst/>
          </a:prstGeom>
        </p:spPr>
        <p:txBody>
          <a:bodyPr/>
          <a:lstStyle/>
          <a:p>
            <a:pPr marL="236538" marR="0" lvl="0" indent="-236538" algn="l" defTabSz="814388" rtl="0" eaLnBrk="1" fontAlgn="base" latinLnBrk="0" hangingPunct="1">
              <a:lnSpc>
                <a:spcPct val="95000"/>
              </a:lnSpc>
              <a:spcBef>
                <a:spcPct val="50000"/>
              </a:spcBef>
              <a:spcAft>
                <a:spcPct val="0"/>
              </a:spcAft>
              <a:buClrTx/>
              <a:buSzPct val="100000"/>
              <a:buFont typeface="Wingdings" pitchFamily="2" charset="2"/>
              <a:buChar char="§"/>
              <a:tabLst/>
              <a:defRPr/>
            </a:pPr>
            <a:r>
              <a:rPr kumimoji="0" lang="en-US" sz="1800" b="1" i="0" u="none" strike="noStrike" kern="0" cap="none" spc="0" normalizeH="0" baseline="0" noProof="0" dirty="0" smtClean="0">
                <a:ln>
                  <a:noFill/>
                </a:ln>
                <a:solidFill>
                  <a:srgbClr val="FF0000"/>
                </a:solidFill>
                <a:effectLst/>
                <a:uLnTx/>
                <a:uFillTx/>
                <a:latin typeface="+mn-lt"/>
                <a:ea typeface="+mn-ea"/>
                <a:cs typeface="+mn-cs"/>
              </a:rPr>
              <a:t>Network with VLANs </a:t>
            </a:r>
          </a:p>
          <a:p>
            <a:pPr marL="574675" marR="0" lvl="1" indent="0" algn="l" defTabSz="814388" rtl="0" eaLnBrk="1" fontAlgn="base" latinLnBrk="0" hangingPunct="1">
              <a:lnSpc>
                <a:spcPct val="95000"/>
              </a:lnSpc>
              <a:spcBef>
                <a:spcPct val="35000"/>
              </a:spcBef>
              <a:spcAft>
                <a:spcPct val="0"/>
              </a:spcAft>
              <a:buClrTx/>
              <a:buSzTx/>
              <a:buFontTx/>
              <a:buChar char="–"/>
              <a:tabLst/>
              <a:defRPr/>
            </a:pPr>
            <a:r>
              <a:rPr kumimoji="0" lang="en-US" sz="1600" b="0" i="0" u="none" strike="noStrike" kern="0" cap="none" spc="0" normalizeH="0" baseline="0" noProof="0" dirty="0" smtClean="0">
                <a:ln>
                  <a:noFill/>
                </a:ln>
                <a:effectLst/>
                <a:uLnTx/>
                <a:uFillTx/>
                <a:latin typeface="+mn-lt"/>
              </a:rPr>
              <a:t>In the figure, the network has been segmented into two VLANs: Faculty as VLAN 10 and Student as VLAN 20. </a:t>
            </a:r>
          </a:p>
          <a:p>
            <a:pPr marL="914400" marR="0" lvl="2" indent="0" algn="l" defTabSz="814388" rtl="0" eaLnBrk="1" fontAlgn="base" latinLnBrk="0" hangingPunct="1">
              <a:lnSpc>
                <a:spcPct val="95000"/>
              </a:lnSpc>
              <a:spcBef>
                <a:spcPct val="35000"/>
              </a:spcBef>
              <a:spcAft>
                <a:spcPct val="0"/>
              </a:spcAft>
              <a:buClrTx/>
              <a:buSzTx/>
              <a:buFontTx/>
              <a:buChar char="•"/>
              <a:tabLst/>
              <a:defRPr/>
            </a:pPr>
            <a:r>
              <a:rPr kumimoji="0" lang="en-US" sz="1400" b="0" i="0" u="none" strike="noStrike" kern="0" cap="none" spc="0" normalizeH="0" baseline="0" noProof="0" dirty="0" smtClean="0">
                <a:ln>
                  <a:noFill/>
                </a:ln>
                <a:effectLst/>
                <a:uLnTx/>
                <a:uFillTx/>
                <a:latin typeface="+mn-lt"/>
              </a:rPr>
              <a:t>When the broadcast frame is sent from the faculty computer, PC1, to switch S2, the switch forwards that broadcast frame only to those switch ports configured to support VLAN 10.</a:t>
            </a:r>
          </a:p>
          <a:p>
            <a:pPr marL="914400" marR="0" lvl="2" indent="0" algn="l" defTabSz="814388" rtl="0" eaLnBrk="1" fontAlgn="base" latinLnBrk="0" hangingPunct="1">
              <a:lnSpc>
                <a:spcPct val="95000"/>
              </a:lnSpc>
              <a:spcBef>
                <a:spcPct val="35000"/>
              </a:spcBef>
              <a:spcAft>
                <a:spcPct val="0"/>
              </a:spcAft>
              <a:buClrTx/>
              <a:buSzTx/>
              <a:buFontTx/>
              <a:buChar char="•"/>
              <a:tabLst/>
              <a:defRPr/>
            </a:pPr>
            <a:r>
              <a:rPr kumimoji="0" lang="en-US" sz="1400" b="0" i="0" u="none" strike="noStrike" kern="0" cap="none" spc="0" normalizeH="0" baseline="0" noProof="0" dirty="0" smtClean="0">
                <a:ln>
                  <a:noFill/>
                </a:ln>
                <a:effectLst/>
                <a:uLnTx/>
                <a:uFillTx/>
                <a:latin typeface="+mn-lt"/>
              </a:rPr>
              <a:t>In the figure, the ports that make up the connection between switches S2 and S1 (ports F0/1) and between S1 and S3 (ports F0/3) have been configured to support all the VLANs in the network. This connection is called a trunk. You will learn more about trunks later in this chapter</a:t>
            </a:r>
            <a:r>
              <a:rPr kumimoji="0" lang="en-US" sz="1400" b="0" i="0" u="none" strike="noStrike" kern="0" cap="none" spc="0" normalizeH="0" baseline="0" noProof="0" dirty="0" smtClean="0">
                <a:ln>
                  <a:noFill/>
                </a:ln>
                <a:solidFill>
                  <a:srgbClr val="00D2B4"/>
                </a:solidFill>
                <a:effectLst/>
                <a:uLnTx/>
                <a:uFillTx/>
                <a:latin typeface="+mn-lt"/>
              </a:rPr>
              <a:t>. </a:t>
            </a:r>
          </a:p>
        </p:txBody>
      </p:sp>
      <p:pic>
        <p:nvPicPr>
          <p:cNvPr id="6" name="Picture 17" descr="vl28.jpg"/>
          <p:cNvPicPr>
            <a:picLocks noChangeAspect="1"/>
          </p:cNvPicPr>
          <p:nvPr/>
        </p:nvPicPr>
        <p:blipFill>
          <a:blip r:embed="rId2" cstate="print"/>
          <a:srcRect/>
          <a:stretch>
            <a:fillRect/>
          </a:stretch>
        </p:blipFill>
        <p:spPr bwMode="auto">
          <a:xfrm>
            <a:off x="137160" y="3638550"/>
            <a:ext cx="8839200" cy="2555875"/>
          </a:xfrm>
          <a:prstGeom prst="rect">
            <a:avLst/>
          </a:prstGeom>
          <a:noFill/>
          <a:ln w="9525">
            <a:noFill/>
            <a:miter lim="800000"/>
            <a:headEnd/>
            <a:tailEnd/>
          </a:ln>
        </p:spPr>
      </p:pic>
      <p:pic>
        <p:nvPicPr>
          <p:cNvPr id="7" name="Picture 6" descr="vl29.jpg"/>
          <p:cNvPicPr>
            <a:picLocks noChangeAspect="1"/>
          </p:cNvPicPr>
          <p:nvPr/>
        </p:nvPicPr>
        <p:blipFill>
          <a:blip r:embed="rId3" cstate="print"/>
          <a:srcRect/>
          <a:stretch>
            <a:fillRect/>
          </a:stretch>
        </p:blipFill>
        <p:spPr bwMode="auto">
          <a:xfrm>
            <a:off x="2811780" y="3882390"/>
            <a:ext cx="977900" cy="342900"/>
          </a:xfrm>
          <a:prstGeom prst="rect">
            <a:avLst/>
          </a:prstGeom>
          <a:noFill/>
          <a:ln w="9525">
            <a:noFill/>
            <a:miter lim="800000"/>
            <a:headEnd/>
            <a:tailEnd/>
          </a:ln>
        </p:spPr>
      </p:pic>
      <p:cxnSp>
        <p:nvCxnSpPr>
          <p:cNvPr id="9" name="Straight Connector 8"/>
          <p:cNvCxnSpPr/>
          <p:nvPr/>
        </p:nvCxnSpPr>
        <p:spPr bwMode="auto">
          <a:xfrm rot="10800000" flipV="1">
            <a:off x="2651760" y="3181350"/>
            <a:ext cx="914400" cy="7620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10" name="TextBox 9"/>
          <p:cNvSpPr txBox="1"/>
          <p:nvPr/>
        </p:nvSpPr>
        <p:spPr bwMode="auto">
          <a:xfrm>
            <a:off x="3173730" y="3135630"/>
            <a:ext cx="2895600" cy="369332"/>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sz="2000" dirty="0">
                <a:solidFill>
                  <a:schemeClr val="bg1"/>
                </a:solidFill>
              </a:rPr>
              <a:t>Sends a Broadcast</a:t>
            </a:r>
          </a:p>
        </p:txBody>
      </p:sp>
      <p:sp>
        <p:nvSpPr>
          <p:cNvPr id="11" name="Rectangle 10"/>
          <p:cNvSpPr/>
          <p:nvPr/>
        </p:nvSpPr>
        <p:spPr bwMode="auto">
          <a:xfrm>
            <a:off x="2651760" y="5543550"/>
            <a:ext cx="3810000" cy="533400"/>
          </a:xfrm>
          <a:prstGeom prst="rect">
            <a:avLst/>
          </a:prstGeom>
          <a:noFill/>
          <a:ln w="38100" algn="ctr">
            <a:solidFill>
              <a:srgbClr val="FF0000"/>
            </a:solidFill>
            <a:miter lim="800000"/>
            <a:headEnd/>
            <a:tailEnd/>
          </a:ln>
          <a:effectLst/>
        </p:spPr>
        <p:txBody>
          <a:bodyPr lIns="45720" rIns="45720" anchor="ctr"/>
          <a:lstStyle/>
          <a:p>
            <a:pPr>
              <a:defRPr/>
            </a:pPr>
            <a:endParaRPr lang="en-US" dirty="0"/>
          </a:p>
        </p:txBody>
      </p:sp>
      <p:pic>
        <p:nvPicPr>
          <p:cNvPr id="12" name="Picture 11" descr="vl29.jpg"/>
          <p:cNvPicPr>
            <a:picLocks noChangeAspect="1"/>
          </p:cNvPicPr>
          <p:nvPr/>
        </p:nvPicPr>
        <p:blipFill>
          <a:blip r:embed="rId3" cstate="print"/>
          <a:srcRect/>
          <a:stretch>
            <a:fillRect/>
          </a:stretch>
        </p:blipFill>
        <p:spPr bwMode="auto">
          <a:xfrm>
            <a:off x="2526030" y="5360670"/>
            <a:ext cx="977900" cy="342900"/>
          </a:xfrm>
          <a:prstGeom prst="rect">
            <a:avLst/>
          </a:prstGeom>
          <a:noFill/>
          <a:ln w="9525">
            <a:noFill/>
            <a:miter lim="800000"/>
            <a:headEnd/>
            <a:tailEnd/>
          </a:ln>
        </p:spPr>
      </p:pic>
      <p:grpSp>
        <p:nvGrpSpPr>
          <p:cNvPr id="13" name="Group 30"/>
          <p:cNvGrpSpPr>
            <a:grpSpLocks/>
          </p:cNvGrpSpPr>
          <p:nvPr/>
        </p:nvGrpSpPr>
        <p:grpSpPr bwMode="auto">
          <a:xfrm>
            <a:off x="1482090" y="5543551"/>
            <a:ext cx="2895600" cy="1143001"/>
            <a:chOff x="1497330" y="4343399"/>
            <a:chExt cx="2895600" cy="1142753"/>
          </a:xfrm>
        </p:grpSpPr>
        <p:cxnSp>
          <p:nvCxnSpPr>
            <p:cNvPr id="14" name="Straight Connector 13"/>
            <p:cNvCxnSpPr/>
            <p:nvPr/>
          </p:nvCxnSpPr>
          <p:spPr bwMode="auto">
            <a:xfrm rot="5400000" flipH="1" flipV="1">
              <a:off x="1752724" y="4724276"/>
              <a:ext cx="1142753" cy="3810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
          <p:nvSpPr>
            <p:cNvPr id="15" name="TextBox 14"/>
            <p:cNvSpPr txBox="1"/>
            <p:nvPr/>
          </p:nvSpPr>
          <p:spPr>
            <a:xfrm>
              <a:off x="1497330" y="5097617"/>
              <a:ext cx="2895600" cy="369252"/>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sz="2000" dirty="0">
                  <a:solidFill>
                    <a:schemeClr val="bg1"/>
                  </a:solidFill>
                </a:rPr>
                <a:t>Sends a Broadcast</a:t>
              </a:r>
            </a:p>
          </p:txBody>
        </p:sp>
      </p:grpSp>
    </p:spTree>
    <p:extLst>
      <p:ext uri="{BB962C8B-B14F-4D97-AF65-F5344CB8AC3E}">
        <p14:creationId xmlns:p14="http://schemas.microsoft.com/office/powerpoint/2010/main" val="225175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1319 0.01575 L 0.10069 0.11575 L 0.17986 -0.05833 L 0.25764 0.11575 L 0.38958 -0.01388 " pathEditMode="relative" rAng="0" ptsTypes="AAAAA">
                                      <p:cBhvr>
                                        <p:cTn id="10" dur="3000" fill="hold"/>
                                        <p:tgtEl>
                                          <p:spTgt spid="7"/>
                                        </p:tgtEl>
                                        <p:attrNameLst>
                                          <p:attrName>ppt_x</p:attrName>
                                          <p:attrName>ppt_y</p:attrName>
                                        </p:attrNameLst>
                                      </p:cBhvr>
                                      <p:rCtr x="18800" y="1300"/>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2153 0.00648 L 0.09792 0.00463 L 0.17986 -0.16945 L 0.25764 0.00277 L 0.38542 -0.00093 " pathEditMode="relative" rAng="0" ptsTypes="AAAAA">
                                      <p:cBhvr>
                                        <p:cTn id="26" dur="3000" fill="hold"/>
                                        <p:tgtEl>
                                          <p:spTgt spid="12"/>
                                        </p:tgtEl>
                                        <p:attrNameLst>
                                          <p:attrName>ppt_x</p:attrName>
                                          <p:attrName>ppt_y</p:attrName>
                                        </p:attrNameLst>
                                      </p:cBhvr>
                                      <p:rCtr x="18200" y="-88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76225" y="427514"/>
            <a:ext cx="8645525" cy="486092"/>
          </a:xfrm>
          <a:prstGeom prst="rect">
            <a:avLst/>
          </a:prstGeom>
        </p:spPr>
        <p:txBody>
          <a:bodyPr/>
          <a:lstStyle/>
          <a:p>
            <a:pPr marL="0" marR="0" lvl="0" indent="0" algn="l" defTabSz="814388" rtl="0" eaLnBrk="1" fontAlgn="base" latinLnBrk="0" hangingPunct="1">
              <a:lnSpc>
                <a:spcPct val="100000"/>
              </a:lnSpc>
              <a:spcBef>
                <a:spcPct val="0"/>
              </a:spcBef>
              <a:spcAft>
                <a:spcPct val="0"/>
              </a:spcAft>
              <a:buClrTx/>
              <a:buSzTx/>
              <a:buFontTx/>
              <a:buNone/>
              <a:tabLst/>
              <a:defRPr/>
            </a:pPr>
            <a:r>
              <a:rPr kumimoji="0" lang="en-US" sz="2800" b="1" i="0" u="sng" strike="noStrike" kern="0" cap="none" spc="0" normalizeH="0" baseline="0" noProof="0" dirty="0" smtClean="0">
                <a:ln>
                  <a:noFill/>
                </a:ln>
                <a:solidFill>
                  <a:srgbClr val="002060"/>
                </a:solidFill>
                <a:effectLst/>
                <a:uLnTx/>
                <a:uFillTx/>
                <a:latin typeface="+mj-lt"/>
                <a:ea typeface="+mj-ea"/>
                <a:cs typeface="+mj-cs"/>
              </a:rPr>
              <a:t>Intra</a:t>
            </a:r>
            <a:r>
              <a:rPr kumimoji="0" lang="en-US" sz="2800" b="1" i="0" u="none" strike="noStrike" kern="0" cap="none" spc="0" normalizeH="0" baseline="0" noProof="0" dirty="0" smtClean="0">
                <a:ln>
                  <a:noFill/>
                </a:ln>
                <a:solidFill>
                  <a:srgbClr val="002060"/>
                </a:solidFill>
                <a:effectLst/>
                <a:uLnTx/>
                <a:uFillTx/>
                <a:latin typeface="+mj-lt"/>
                <a:ea typeface="+mj-ea"/>
                <a:cs typeface="+mj-cs"/>
              </a:rPr>
              <a:t>-VLAN</a:t>
            </a:r>
          </a:p>
        </p:txBody>
      </p:sp>
      <p:pic>
        <p:nvPicPr>
          <p:cNvPr id="4" name="Picture 13" descr="vl30.jpg"/>
          <p:cNvPicPr>
            <a:picLocks noChangeAspect="1"/>
          </p:cNvPicPr>
          <p:nvPr/>
        </p:nvPicPr>
        <p:blipFill>
          <a:blip r:embed="rId2" cstate="print"/>
          <a:srcRect/>
          <a:stretch>
            <a:fillRect/>
          </a:stretch>
        </p:blipFill>
        <p:spPr bwMode="auto">
          <a:xfrm>
            <a:off x="144780" y="1238250"/>
            <a:ext cx="8839200" cy="3725863"/>
          </a:xfrm>
          <a:prstGeom prst="rect">
            <a:avLst/>
          </a:prstGeom>
          <a:noFill/>
          <a:ln w="9525">
            <a:noFill/>
            <a:miter lim="800000"/>
            <a:headEnd/>
            <a:tailEnd/>
          </a:ln>
        </p:spPr>
      </p:pic>
      <p:grpSp>
        <p:nvGrpSpPr>
          <p:cNvPr id="5" name="Group 28"/>
          <p:cNvGrpSpPr>
            <a:grpSpLocks/>
          </p:cNvGrpSpPr>
          <p:nvPr/>
        </p:nvGrpSpPr>
        <p:grpSpPr bwMode="auto">
          <a:xfrm>
            <a:off x="2125980" y="2686050"/>
            <a:ext cx="4724400" cy="685800"/>
            <a:chOff x="2133600" y="3429000"/>
            <a:chExt cx="4724400" cy="685800"/>
          </a:xfrm>
        </p:grpSpPr>
        <p:sp>
          <p:nvSpPr>
            <p:cNvPr id="6" name="Oval 5"/>
            <p:cNvSpPr/>
            <p:nvPr/>
          </p:nvSpPr>
          <p:spPr bwMode="auto">
            <a:xfrm>
              <a:off x="2133600" y="3429000"/>
              <a:ext cx="685800" cy="685800"/>
            </a:xfrm>
            <a:prstGeom prst="ellipse">
              <a:avLst/>
            </a:prstGeom>
            <a:noFill/>
            <a:ln w="38100" algn="ctr">
              <a:solidFill>
                <a:srgbClr val="FF0000"/>
              </a:solidFill>
              <a:miter lim="800000"/>
              <a:headEnd/>
              <a:tailEnd/>
            </a:ln>
            <a:effectLst/>
          </p:spPr>
          <p:txBody>
            <a:bodyPr lIns="45720" rIns="45720" anchor="ctr"/>
            <a:lstStyle/>
            <a:p>
              <a:pPr>
                <a:defRPr/>
              </a:pPr>
              <a:endParaRPr lang="en-US" dirty="0"/>
            </a:p>
          </p:txBody>
        </p:sp>
        <p:sp>
          <p:nvSpPr>
            <p:cNvPr id="7" name="Oval 6"/>
            <p:cNvSpPr/>
            <p:nvPr/>
          </p:nvSpPr>
          <p:spPr bwMode="auto">
            <a:xfrm>
              <a:off x="6172200" y="3429000"/>
              <a:ext cx="685800" cy="685800"/>
            </a:xfrm>
            <a:prstGeom prst="ellipse">
              <a:avLst/>
            </a:prstGeom>
            <a:noFill/>
            <a:ln w="38100" algn="ctr">
              <a:solidFill>
                <a:srgbClr val="002060"/>
              </a:solidFill>
              <a:miter lim="800000"/>
              <a:headEnd/>
              <a:tailEnd/>
            </a:ln>
            <a:effectLst/>
          </p:spPr>
          <p:txBody>
            <a:bodyPr lIns="45720" rIns="45720" anchor="ctr"/>
            <a:lstStyle/>
            <a:p>
              <a:pPr>
                <a:defRPr/>
              </a:pPr>
              <a:endParaRPr lang="en-US" dirty="0"/>
            </a:p>
          </p:txBody>
        </p:sp>
      </p:grpSp>
      <p:cxnSp>
        <p:nvCxnSpPr>
          <p:cNvPr id="8" name="Straight Connector 7"/>
          <p:cNvCxnSpPr/>
          <p:nvPr/>
        </p:nvCxnSpPr>
        <p:spPr bwMode="auto">
          <a:xfrm>
            <a:off x="2964180" y="2990850"/>
            <a:ext cx="2971800" cy="1588"/>
          </a:xfrm>
          <a:prstGeom prst="line">
            <a:avLst/>
          </a:prstGeom>
          <a:noFill/>
          <a:ln w="50800" cap="flat" cmpd="sng" algn="ctr">
            <a:solidFill>
              <a:srgbClr val="FF0000"/>
            </a:solidFill>
            <a:prstDash val="solid"/>
            <a:round/>
            <a:headEnd type="triangle" w="med" len="med"/>
            <a:tailEnd type="triangle"/>
          </a:ln>
          <a:effectLst>
            <a:outerShdw blurRad="50800" dist="50800" dir="5400000" algn="ctr" rotWithShape="0">
              <a:schemeClr val="tx1"/>
            </a:outerShdw>
          </a:effectLst>
        </p:spPr>
      </p:cxnSp>
      <p:sp>
        <p:nvSpPr>
          <p:cNvPr id="9" name="Rectangle 8"/>
          <p:cNvSpPr/>
          <p:nvPr/>
        </p:nvSpPr>
        <p:spPr bwMode="auto">
          <a:xfrm>
            <a:off x="1211580" y="1390650"/>
            <a:ext cx="1600200" cy="762000"/>
          </a:xfrm>
          <a:prstGeom prst="rect">
            <a:avLst/>
          </a:prstGeom>
          <a:solidFill>
            <a:schemeClr val="bg1"/>
          </a:solidFill>
          <a:ln w="38100" algn="ctr">
            <a:noFill/>
            <a:miter lim="800000"/>
            <a:headEnd/>
            <a:tailEnd/>
          </a:ln>
          <a:effectLst/>
        </p:spPr>
        <p:txBody>
          <a:bodyPr lIns="45720" rIns="45720" anchor="ctr"/>
          <a:lstStyle/>
          <a:p>
            <a:pPr>
              <a:defRPr/>
            </a:pPr>
            <a:endParaRPr lang="en-US" dirty="0"/>
          </a:p>
        </p:txBody>
      </p:sp>
      <p:pic>
        <p:nvPicPr>
          <p:cNvPr id="10" name="Picture 9" descr="vl31a.jpg"/>
          <p:cNvPicPr>
            <a:picLocks noChangeAspect="1"/>
          </p:cNvPicPr>
          <p:nvPr/>
        </p:nvPicPr>
        <p:blipFill>
          <a:blip r:embed="rId3" cstate="print"/>
          <a:srcRect/>
          <a:stretch>
            <a:fillRect/>
          </a:stretch>
        </p:blipFill>
        <p:spPr bwMode="auto">
          <a:xfrm>
            <a:off x="2202180" y="2990850"/>
            <a:ext cx="1295400" cy="342900"/>
          </a:xfrm>
          <a:prstGeom prst="rect">
            <a:avLst/>
          </a:prstGeom>
          <a:noFill/>
          <a:ln w="9525">
            <a:noFill/>
            <a:miter lim="800000"/>
            <a:headEnd/>
            <a:tailEnd/>
          </a:ln>
        </p:spPr>
      </p:pic>
      <p:pic>
        <p:nvPicPr>
          <p:cNvPr id="11" name="Picture 10" descr="vl31a.jpg"/>
          <p:cNvPicPr>
            <a:picLocks noChangeAspect="1"/>
          </p:cNvPicPr>
          <p:nvPr/>
        </p:nvPicPr>
        <p:blipFill>
          <a:blip r:embed="rId3" cstate="print"/>
          <a:srcRect/>
          <a:stretch>
            <a:fillRect/>
          </a:stretch>
        </p:blipFill>
        <p:spPr bwMode="auto">
          <a:xfrm>
            <a:off x="3802380" y="2533650"/>
            <a:ext cx="1295400" cy="342900"/>
          </a:xfrm>
          <a:prstGeom prst="rect">
            <a:avLst/>
          </a:prstGeom>
          <a:noFill/>
          <a:ln w="9525">
            <a:noFill/>
            <a:miter lim="800000"/>
            <a:headEnd/>
            <a:tailEnd/>
          </a:ln>
        </p:spPr>
      </p:pic>
      <p:pic>
        <p:nvPicPr>
          <p:cNvPr id="12" name="Picture 11" descr="vl31a.jpg"/>
          <p:cNvPicPr>
            <a:picLocks noChangeAspect="1"/>
          </p:cNvPicPr>
          <p:nvPr/>
        </p:nvPicPr>
        <p:blipFill>
          <a:blip r:embed="rId3" cstate="print"/>
          <a:srcRect/>
          <a:stretch>
            <a:fillRect/>
          </a:stretch>
        </p:blipFill>
        <p:spPr bwMode="auto">
          <a:xfrm>
            <a:off x="3802380" y="2533650"/>
            <a:ext cx="1295400" cy="342900"/>
          </a:xfrm>
          <a:prstGeom prst="rect">
            <a:avLst/>
          </a:prstGeom>
          <a:noFill/>
          <a:ln w="9525">
            <a:noFill/>
            <a:miter lim="800000"/>
            <a:headEnd/>
            <a:tailEnd/>
          </a:ln>
        </p:spPr>
      </p:pic>
      <p:pic>
        <p:nvPicPr>
          <p:cNvPr id="13" name="Picture 12" descr="vl32.jpg"/>
          <p:cNvPicPr>
            <a:picLocks noChangeAspect="1"/>
          </p:cNvPicPr>
          <p:nvPr/>
        </p:nvPicPr>
        <p:blipFill>
          <a:blip r:embed="rId4" cstate="print"/>
          <a:srcRect/>
          <a:stretch>
            <a:fillRect/>
          </a:stretch>
        </p:blipFill>
        <p:spPr bwMode="auto">
          <a:xfrm>
            <a:off x="1211580" y="1543050"/>
            <a:ext cx="1524000" cy="614363"/>
          </a:xfrm>
          <a:prstGeom prst="rect">
            <a:avLst/>
          </a:prstGeom>
          <a:noFill/>
          <a:ln w="9525">
            <a:noFill/>
            <a:miter lim="800000"/>
            <a:headEnd/>
            <a:tailEnd/>
          </a:ln>
        </p:spPr>
      </p:pic>
      <p:pic>
        <p:nvPicPr>
          <p:cNvPr id="14" name="Picture 13" descr="vl31b.jpg"/>
          <p:cNvPicPr>
            <a:picLocks noChangeAspect="1"/>
          </p:cNvPicPr>
          <p:nvPr/>
        </p:nvPicPr>
        <p:blipFill>
          <a:blip r:embed="rId5" cstate="print"/>
          <a:srcRect/>
          <a:stretch>
            <a:fillRect/>
          </a:stretch>
        </p:blipFill>
        <p:spPr bwMode="auto">
          <a:xfrm>
            <a:off x="5783580" y="2838450"/>
            <a:ext cx="1295400" cy="342900"/>
          </a:xfrm>
          <a:prstGeom prst="rect">
            <a:avLst/>
          </a:prstGeom>
          <a:noFill/>
          <a:ln w="9525">
            <a:noFill/>
            <a:miter lim="800000"/>
            <a:headEnd/>
            <a:tailEnd/>
          </a:ln>
        </p:spPr>
      </p:pic>
      <p:pic>
        <p:nvPicPr>
          <p:cNvPr id="15" name="Picture 14" descr="vl31c.jpg"/>
          <p:cNvPicPr>
            <a:picLocks noChangeAspect="1"/>
          </p:cNvPicPr>
          <p:nvPr/>
        </p:nvPicPr>
        <p:blipFill>
          <a:blip r:embed="rId6" cstate="print"/>
          <a:srcRect/>
          <a:stretch>
            <a:fillRect/>
          </a:stretch>
        </p:blipFill>
        <p:spPr bwMode="auto">
          <a:xfrm>
            <a:off x="1821180" y="2914650"/>
            <a:ext cx="1295400" cy="342900"/>
          </a:xfrm>
          <a:prstGeom prst="rect">
            <a:avLst/>
          </a:prstGeom>
          <a:noFill/>
          <a:ln w="9525">
            <a:noFill/>
            <a:miter lim="800000"/>
            <a:headEnd/>
            <a:tailEnd/>
          </a:ln>
        </p:spPr>
      </p:pic>
      <p:pic>
        <p:nvPicPr>
          <p:cNvPr id="16" name="Picture 15" descr="vl33.jpg"/>
          <p:cNvPicPr>
            <a:picLocks noChangeAspect="1"/>
          </p:cNvPicPr>
          <p:nvPr/>
        </p:nvPicPr>
        <p:blipFill>
          <a:blip r:embed="rId7" cstate="print"/>
          <a:srcRect/>
          <a:stretch>
            <a:fillRect/>
          </a:stretch>
        </p:blipFill>
        <p:spPr bwMode="auto">
          <a:xfrm>
            <a:off x="1211580" y="1543050"/>
            <a:ext cx="1524000" cy="614363"/>
          </a:xfrm>
          <a:prstGeom prst="rect">
            <a:avLst/>
          </a:prstGeom>
          <a:noFill/>
          <a:ln w="9525">
            <a:noFill/>
            <a:miter lim="800000"/>
            <a:headEnd/>
            <a:tailEnd/>
          </a:ln>
        </p:spPr>
      </p:pic>
    </p:spTree>
    <p:extLst>
      <p:ext uri="{BB962C8B-B14F-4D97-AF65-F5344CB8AC3E}">
        <p14:creationId xmlns:p14="http://schemas.microsoft.com/office/powerpoint/2010/main" val="86480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nodeType="clickEffect">
                                  <p:stCondLst>
                                    <p:cond delay="0"/>
                                  </p:stCondLst>
                                  <p:childTnLst>
                                    <p:animMotion origin="layout" path="M 2.22222E-6 4.81481E-6 L 0.09861 0.09815 L 0.17916 -0.06296 " pathEditMode="relative" ptsTypes="AAA">
                                      <p:cBhvr>
                                        <p:cTn id="27" dur="2000" fill="hold"/>
                                        <p:tgtEl>
                                          <p:spTgt spid="10"/>
                                        </p:tgtEl>
                                        <p:attrNameLst>
                                          <p:attrName>ppt_x</p:attrName>
                                          <p:attrName>ppt_y</p:attrName>
                                        </p:attrNameLst>
                                      </p:cBhvr>
                                    </p:animMotion>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par>
                          <p:cTn id="39" fill="hold">
                            <p:stCondLst>
                              <p:cond delay="500"/>
                            </p:stCondLst>
                            <p:childTnLst>
                              <p:par>
                                <p:cTn id="40" presetID="64" presetClass="path" presetSubtype="0" accel="50000" decel="50000" fill="hold" nodeType="afterEffect">
                                  <p:stCondLst>
                                    <p:cond delay="0"/>
                                  </p:stCondLst>
                                  <p:childTnLst>
                                    <p:animMotion origin="layout" path="M 3.33333E-6 -1.48148E-6 L 3.33333E-6 -0.13981 " pathEditMode="relative" rAng="0" ptsTypes="AA">
                                      <p:cBhvr>
                                        <p:cTn id="41" dur="2000" fill="hold"/>
                                        <p:tgtEl>
                                          <p:spTgt spid="11"/>
                                        </p:tgtEl>
                                        <p:attrNameLst>
                                          <p:attrName>ppt_x</p:attrName>
                                          <p:attrName>ppt_y</p:attrName>
                                        </p:attrNameLst>
                                      </p:cBhvr>
                                      <p:rCtr x="0" y="-70"/>
                                    </p:animMotion>
                                  </p:childTnLst>
                                </p:cTn>
                              </p:par>
                              <p:par>
                                <p:cTn id="42" presetID="0" presetClass="path" presetSubtype="0" accel="50000" decel="50000" fill="hold" nodeType="withEffect">
                                  <p:stCondLst>
                                    <p:cond delay="0"/>
                                  </p:stCondLst>
                                  <p:childTnLst>
                                    <p:animMotion origin="layout" path="M -4.44444E-6 -5.92593E-6 L 0.09028 0.18888 L 0.21667 0.0574 " pathEditMode="relative" ptsTypes="AAA">
                                      <p:cBhvr>
                                        <p:cTn id="43" dur="2000" fill="hold"/>
                                        <p:tgtEl>
                                          <p:spTgt spid="12"/>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11"/>
                                        </p:tgtEl>
                                      </p:cBhvr>
                                    </p:animEffect>
                                    <p:set>
                                      <p:cBhvr>
                                        <p:cTn id="48" dur="1" fill="hold">
                                          <p:stCondLst>
                                            <p:cond delay="499"/>
                                          </p:stCondLst>
                                        </p:cTn>
                                        <p:tgtEl>
                                          <p:spTgt spid="11"/>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12"/>
                                        </p:tgtEl>
                                      </p:cBhvr>
                                    </p:animEffect>
                                    <p:set>
                                      <p:cBhvr>
                                        <p:cTn id="53" dur="1" fill="hold">
                                          <p:stCondLst>
                                            <p:cond delay="499"/>
                                          </p:stCondLst>
                                        </p:cTn>
                                        <p:tgtEl>
                                          <p:spTgt spid="1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par>
                                <p:cTn id="59" presetID="10" presetClass="entr" presetSubtype="0"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0" presetClass="path" presetSubtype="0" accel="50000" decel="50000" fill="hold" nodeType="clickEffect">
                                  <p:stCondLst>
                                    <p:cond delay="0"/>
                                  </p:stCondLst>
                                  <p:childTnLst>
                                    <p:animMotion origin="layout" path="M -5.55556E-6 4.07407E-6 L -0.13334 0.13518 L -0.21529 -0.02778 L -0.31112 0.14259 L -0.43612 0.01296 " pathEditMode="relative" ptsTypes="AAAAA">
                                      <p:cBhvr>
                                        <p:cTn id="65" dur="2000" fill="hold"/>
                                        <p:tgtEl>
                                          <p:spTgt spid="14"/>
                                        </p:tgtEl>
                                        <p:attrNameLst>
                                          <p:attrName>ppt_x</p:attrName>
                                          <p:attrName>ppt_y</p:attrName>
                                        </p:attrNameLst>
                                      </p:cBhvr>
                                    </p:animMotion>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nodeType="clickEffect">
                                  <p:stCondLst>
                                    <p:cond delay="0"/>
                                  </p:stCondLst>
                                  <p:childTnLst>
                                    <p:animEffect transition="out" filter="fad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par>
                                <p:cTn id="71" presetID="10" presetClass="entr" presetSubtype="0" fill="hold"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par>
                                <p:cTn id="74" presetID="10" presetClass="entr" presetSubtype="0" fill="hold"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500"/>
                                        <p:tgtEl>
                                          <p:spTgt spid="15"/>
                                        </p:tgtEl>
                                      </p:cBhvr>
                                    </p:animEffect>
                                  </p:childTnLst>
                                </p:cTn>
                              </p:par>
                            </p:childTnLst>
                          </p:cTn>
                        </p:par>
                      </p:childTnLst>
                    </p:cTn>
                  </p:par>
                  <p:par>
                    <p:cTn id="77" fill="hold">
                      <p:stCondLst>
                        <p:cond delay="indefinite"/>
                      </p:stCondLst>
                      <p:childTnLst>
                        <p:par>
                          <p:cTn id="78" fill="hold">
                            <p:stCondLst>
                              <p:cond delay="0"/>
                            </p:stCondLst>
                            <p:childTnLst>
                              <p:par>
                                <p:cTn id="79" presetID="0" presetClass="path" presetSubtype="0" accel="50000" decel="50000" fill="hold" nodeType="clickEffect">
                                  <p:stCondLst>
                                    <p:cond delay="0"/>
                                  </p:stCondLst>
                                  <p:childTnLst>
                                    <p:animMotion origin="layout" path="M 3.33333E-6 4.81481E-6 L 0.1625 0.12778 L 0.24028 -0.05371 L 0.32917 0.12963 L 0.45972 -0.01852 " pathEditMode="relative" ptsTypes="AAAAA">
                                      <p:cBhvr>
                                        <p:cTn id="80" dur="2000" fill="hold"/>
                                        <p:tgtEl>
                                          <p:spTgt spid="1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3" descr="vl30.jpg"/>
          <p:cNvPicPr>
            <a:picLocks noChangeAspect="1"/>
          </p:cNvPicPr>
          <p:nvPr/>
        </p:nvPicPr>
        <p:blipFill>
          <a:blip r:embed="rId2" cstate="print"/>
          <a:srcRect/>
          <a:stretch>
            <a:fillRect/>
          </a:stretch>
        </p:blipFill>
        <p:spPr bwMode="auto">
          <a:xfrm>
            <a:off x="163830" y="1512570"/>
            <a:ext cx="8839200" cy="3725863"/>
          </a:xfrm>
          <a:prstGeom prst="rect">
            <a:avLst/>
          </a:prstGeom>
          <a:noFill/>
          <a:ln w="9525">
            <a:noFill/>
            <a:miter lim="800000"/>
            <a:headEnd/>
            <a:tailEnd/>
          </a:ln>
        </p:spPr>
      </p:pic>
      <p:sp>
        <p:nvSpPr>
          <p:cNvPr id="4" name="Rectangle 3"/>
          <p:cNvSpPr/>
          <p:nvPr/>
        </p:nvSpPr>
        <p:spPr bwMode="auto">
          <a:xfrm>
            <a:off x="1078230" y="1741170"/>
            <a:ext cx="1828800" cy="685800"/>
          </a:xfrm>
          <a:prstGeom prst="rect">
            <a:avLst/>
          </a:prstGeom>
          <a:solidFill>
            <a:schemeClr val="bg1"/>
          </a:solidFill>
          <a:ln w="38100" algn="ctr">
            <a:noFill/>
            <a:miter lim="800000"/>
            <a:headEnd/>
            <a:tailEnd/>
          </a:ln>
          <a:effectLst/>
        </p:spPr>
        <p:txBody>
          <a:bodyPr lIns="45720" rIns="45720" anchor="ctr"/>
          <a:lstStyle/>
          <a:p>
            <a:pPr>
              <a:defRPr/>
            </a:pPr>
            <a:endParaRPr lang="en-US" dirty="0"/>
          </a:p>
        </p:txBody>
      </p:sp>
      <p:grpSp>
        <p:nvGrpSpPr>
          <p:cNvPr id="5" name="Group 28"/>
          <p:cNvGrpSpPr>
            <a:grpSpLocks/>
          </p:cNvGrpSpPr>
          <p:nvPr/>
        </p:nvGrpSpPr>
        <p:grpSpPr bwMode="auto">
          <a:xfrm>
            <a:off x="2145030" y="2960370"/>
            <a:ext cx="4724400" cy="1600200"/>
            <a:chOff x="2133600" y="3429000"/>
            <a:chExt cx="4724400" cy="1600200"/>
          </a:xfrm>
        </p:grpSpPr>
        <p:sp>
          <p:nvSpPr>
            <p:cNvPr id="6" name="Oval 5"/>
            <p:cNvSpPr/>
            <p:nvPr/>
          </p:nvSpPr>
          <p:spPr bwMode="auto">
            <a:xfrm>
              <a:off x="2133600" y="3429000"/>
              <a:ext cx="685800" cy="685800"/>
            </a:xfrm>
            <a:prstGeom prst="ellipse">
              <a:avLst/>
            </a:prstGeom>
            <a:noFill/>
            <a:ln w="38100" algn="ctr">
              <a:solidFill>
                <a:srgbClr val="FF0000"/>
              </a:solidFill>
              <a:miter lim="800000"/>
              <a:headEnd/>
              <a:tailEnd/>
            </a:ln>
            <a:effectLst/>
          </p:spPr>
          <p:txBody>
            <a:bodyPr lIns="45720" rIns="45720" anchor="ctr"/>
            <a:lstStyle/>
            <a:p>
              <a:pPr>
                <a:defRPr/>
              </a:pPr>
              <a:endParaRPr lang="en-US" dirty="0"/>
            </a:p>
          </p:txBody>
        </p:sp>
        <p:sp>
          <p:nvSpPr>
            <p:cNvPr id="7" name="Oval 6"/>
            <p:cNvSpPr/>
            <p:nvPr/>
          </p:nvSpPr>
          <p:spPr bwMode="auto">
            <a:xfrm>
              <a:off x="6172200" y="4343400"/>
              <a:ext cx="685800" cy="685800"/>
            </a:xfrm>
            <a:prstGeom prst="ellipse">
              <a:avLst/>
            </a:prstGeom>
            <a:noFill/>
            <a:ln w="38100" algn="ctr">
              <a:solidFill>
                <a:srgbClr val="002060"/>
              </a:solidFill>
              <a:miter lim="800000"/>
              <a:headEnd/>
              <a:tailEnd/>
            </a:ln>
            <a:effectLst/>
          </p:spPr>
          <p:txBody>
            <a:bodyPr lIns="45720" rIns="45720" anchor="ctr"/>
            <a:lstStyle/>
            <a:p>
              <a:pPr>
                <a:defRPr/>
              </a:pPr>
              <a:endParaRPr lang="en-US" dirty="0"/>
            </a:p>
          </p:txBody>
        </p:sp>
      </p:grpSp>
      <p:cxnSp>
        <p:nvCxnSpPr>
          <p:cNvPr id="8" name="Straight Connector 7"/>
          <p:cNvCxnSpPr/>
          <p:nvPr/>
        </p:nvCxnSpPr>
        <p:spPr bwMode="auto">
          <a:xfrm>
            <a:off x="2983230" y="3265170"/>
            <a:ext cx="3048000" cy="838200"/>
          </a:xfrm>
          <a:prstGeom prst="line">
            <a:avLst/>
          </a:prstGeom>
          <a:noFill/>
          <a:ln w="50800" cap="flat" cmpd="sng" algn="ctr">
            <a:solidFill>
              <a:srgbClr val="FF0000"/>
            </a:solidFill>
            <a:prstDash val="solid"/>
            <a:round/>
            <a:headEnd type="triangle" w="med" len="med"/>
            <a:tailEnd type="triangle"/>
          </a:ln>
          <a:effectLst>
            <a:outerShdw blurRad="50800" dist="50800" dir="5400000" algn="ctr" rotWithShape="0">
              <a:schemeClr val="tx1"/>
            </a:outerShdw>
          </a:effectLst>
        </p:spPr>
      </p:cxnSp>
      <p:pic>
        <p:nvPicPr>
          <p:cNvPr id="9" name="Picture 8" descr="vl31a.jpg"/>
          <p:cNvPicPr>
            <a:picLocks noChangeAspect="1"/>
          </p:cNvPicPr>
          <p:nvPr/>
        </p:nvPicPr>
        <p:blipFill>
          <a:blip r:embed="rId3" cstate="print"/>
          <a:srcRect/>
          <a:stretch>
            <a:fillRect/>
          </a:stretch>
        </p:blipFill>
        <p:spPr bwMode="auto">
          <a:xfrm>
            <a:off x="1992630" y="3188970"/>
            <a:ext cx="1295400" cy="342900"/>
          </a:xfrm>
          <a:prstGeom prst="rect">
            <a:avLst/>
          </a:prstGeom>
          <a:noFill/>
          <a:ln w="9525">
            <a:noFill/>
            <a:miter lim="800000"/>
            <a:headEnd/>
            <a:tailEnd/>
          </a:ln>
        </p:spPr>
      </p:pic>
      <p:pic>
        <p:nvPicPr>
          <p:cNvPr id="10" name="Picture 9" descr="vl31a.jpg"/>
          <p:cNvPicPr>
            <a:picLocks noChangeAspect="1"/>
          </p:cNvPicPr>
          <p:nvPr/>
        </p:nvPicPr>
        <p:blipFill>
          <a:blip r:embed="rId3" cstate="print"/>
          <a:srcRect/>
          <a:stretch>
            <a:fillRect/>
          </a:stretch>
        </p:blipFill>
        <p:spPr bwMode="auto">
          <a:xfrm>
            <a:off x="3973830" y="2884170"/>
            <a:ext cx="1295400" cy="342900"/>
          </a:xfrm>
          <a:prstGeom prst="rect">
            <a:avLst/>
          </a:prstGeom>
          <a:noFill/>
          <a:ln w="9525">
            <a:noFill/>
            <a:miter lim="800000"/>
            <a:headEnd/>
            <a:tailEnd/>
          </a:ln>
        </p:spPr>
      </p:pic>
      <p:pic>
        <p:nvPicPr>
          <p:cNvPr id="11" name="Picture 10" descr="vl31a.jpg"/>
          <p:cNvPicPr>
            <a:picLocks noChangeAspect="1"/>
          </p:cNvPicPr>
          <p:nvPr/>
        </p:nvPicPr>
        <p:blipFill>
          <a:blip r:embed="rId3" cstate="print"/>
          <a:srcRect/>
          <a:stretch>
            <a:fillRect/>
          </a:stretch>
        </p:blipFill>
        <p:spPr bwMode="auto">
          <a:xfrm>
            <a:off x="3973830" y="2884170"/>
            <a:ext cx="1295400" cy="342900"/>
          </a:xfrm>
          <a:prstGeom prst="rect">
            <a:avLst/>
          </a:prstGeom>
          <a:noFill/>
          <a:ln w="9525">
            <a:noFill/>
            <a:miter lim="800000"/>
            <a:headEnd/>
            <a:tailEnd/>
          </a:ln>
        </p:spPr>
      </p:pic>
      <p:pic>
        <p:nvPicPr>
          <p:cNvPr id="12" name="Picture 11" descr="vl31b.jpg"/>
          <p:cNvPicPr>
            <a:picLocks noChangeAspect="1"/>
          </p:cNvPicPr>
          <p:nvPr/>
        </p:nvPicPr>
        <p:blipFill>
          <a:blip r:embed="rId4" cstate="print"/>
          <a:srcRect/>
          <a:stretch>
            <a:fillRect/>
          </a:stretch>
        </p:blipFill>
        <p:spPr bwMode="auto">
          <a:xfrm>
            <a:off x="3973830" y="1893570"/>
            <a:ext cx="1295400" cy="342900"/>
          </a:xfrm>
          <a:prstGeom prst="rect">
            <a:avLst/>
          </a:prstGeom>
          <a:noFill/>
          <a:ln w="9525">
            <a:noFill/>
            <a:miter lim="800000"/>
            <a:headEnd/>
            <a:tailEnd/>
          </a:ln>
        </p:spPr>
      </p:pic>
      <p:pic>
        <p:nvPicPr>
          <p:cNvPr id="13" name="Picture 12" descr="vl32.jpg"/>
          <p:cNvPicPr>
            <a:picLocks noChangeAspect="1"/>
          </p:cNvPicPr>
          <p:nvPr/>
        </p:nvPicPr>
        <p:blipFill>
          <a:blip r:embed="rId5" cstate="print"/>
          <a:srcRect/>
          <a:stretch>
            <a:fillRect/>
          </a:stretch>
        </p:blipFill>
        <p:spPr bwMode="auto">
          <a:xfrm>
            <a:off x="1230630" y="1817370"/>
            <a:ext cx="1512888" cy="609600"/>
          </a:xfrm>
          <a:prstGeom prst="rect">
            <a:avLst/>
          </a:prstGeom>
          <a:noFill/>
          <a:ln w="9525">
            <a:noFill/>
            <a:miter lim="800000"/>
            <a:headEnd/>
            <a:tailEnd/>
          </a:ln>
        </p:spPr>
      </p:pic>
      <p:pic>
        <p:nvPicPr>
          <p:cNvPr id="14" name="Picture 13" descr="vl33.jpg"/>
          <p:cNvPicPr>
            <a:picLocks noChangeAspect="1"/>
          </p:cNvPicPr>
          <p:nvPr/>
        </p:nvPicPr>
        <p:blipFill>
          <a:blip r:embed="rId6" cstate="print"/>
          <a:srcRect/>
          <a:stretch>
            <a:fillRect/>
          </a:stretch>
        </p:blipFill>
        <p:spPr bwMode="auto">
          <a:xfrm>
            <a:off x="1230630" y="1817370"/>
            <a:ext cx="1524000" cy="614363"/>
          </a:xfrm>
          <a:prstGeom prst="rect">
            <a:avLst/>
          </a:prstGeom>
          <a:noFill/>
          <a:ln w="9525">
            <a:noFill/>
            <a:miter lim="800000"/>
            <a:headEnd/>
            <a:tailEnd/>
          </a:ln>
        </p:spPr>
      </p:pic>
      <p:pic>
        <p:nvPicPr>
          <p:cNvPr id="15" name="Picture 14" descr="vl31c.jpg"/>
          <p:cNvPicPr>
            <a:picLocks noChangeAspect="1"/>
          </p:cNvPicPr>
          <p:nvPr/>
        </p:nvPicPr>
        <p:blipFill>
          <a:blip r:embed="rId7" cstate="print"/>
          <a:srcRect/>
          <a:stretch>
            <a:fillRect/>
          </a:stretch>
        </p:blipFill>
        <p:spPr bwMode="auto">
          <a:xfrm>
            <a:off x="1916430" y="3112770"/>
            <a:ext cx="1295400" cy="342900"/>
          </a:xfrm>
          <a:prstGeom prst="rect">
            <a:avLst/>
          </a:prstGeom>
          <a:noFill/>
          <a:ln w="9525">
            <a:noFill/>
            <a:miter lim="800000"/>
            <a:headEnd/>
            <a:tailEnd/>
          </a:ln>
        </p:spPr>
      </p:pic>
      <p:sp>
        <p:nvSpPr>
          <p:cNvPr id="16" name="Rectangle 2"/>
          <p:cNvSpPr txBox="1">
            <a:spLocks noChangeArrowheads="1"/>
          </p:cNvSpPr>
          <p:nvPr/>
        </p:nvSpPr>
        <p:spPr>
          <a:xfrm>
            <a:off x="276225" y="640080"/>
            <a:ext cx="8645525" cy="486092"/>
          </a:xfrm>
          <a:prstGeom prst="rect">
            <a:avLst/>
          </a:prstGeom>
        </p:spPr>
        <p:txBody>
          <a:bodyPr/>
          <a:lstStyle/>
          <a:p>
            <a:pPr lvl="0" algn="l" defTabSz="814388" eaLnBrk="1" hangingPunct="1">
              <a:lnSpc>
                <a:spcPct val="100000"/>
              </a:lnSpc>
            </a:pPr>
            <a:r>
              <a:rPr lang="en-US" sz="3200" b="1" u="sng" kern="0" dirty="0" smtClean="0">
                <a:solidFill>
                  <a:srgbClr val="002060"/>
                </a:solidFill>
              </a:rPr>
              <a:t>Inter-VLAN</a:t>
            </a:r>
            <a:r>
              <a:rPr lang="en-US" sz="3200" b="1" kern="0" dirty="0" smtClean="0">
                <a:solidFill>
                  <a:srgbClr val="002060"/>
                </a:solidFill>
              </a:rPr>
              <a:t> Communications</a:t>
            </a:r>
            <a:endParaRPr kumimoji="0" lang="en-US" sz="3200" b="1" i="0" u="none" strike="noStrike" kern="0" cap="none" spc="0" normalizeH="0" baseline="0" noProof="0" dirty="0" smtClean="0">
              <a:ln>
                <a:noFill/>
              </a:ln>
              <a:solidFill>
                <a:srgbClr val="002060"/>
              </a:solidFill>
              <a:effectLst/>
              <a:uLnTx/>
              <a:uFillTx/>
              <a:latin typeface="+mj-lt"/>
              <a:ea typeface="+mj-ea"/>
              <a:cs typeface="+mj-cs"/>
            </a:endParaRPr>
          </a:p>
        </p:txBody>
      </p:sp>
    </p:spTree>
    <p:extLst>
      <p:ext uri="{BB962C8B-B14F-4D97-AF65-F5344CB8AC3E}">
        <p14:creationId xmlns:p14="http://schemas.microsoft.com/office/powerpoint/2010/main" val="422442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nodeType="clickEffect">
                                  <p:stCondLst>
                                    <p:cond delay="0"/>
                                  </p:stCondLst>
                                  <p:childTnLst>
                                    <p:animMotion origin="layout" path="M 0 4.44444E-6 L 0.13802 0.12361 L 0.2125 -0.04584 " pathEditMode="relative" rAng="0" ptsTypes="AAA">
                                      <p:cBhvr>
                                        <p:cTn id="27" dur="2000" fill="hold"/>
                                        <p:tgtEl>
                                          <p:spTgt spid="9"/>
                                        </p:tgtEl>
                                        <p:attrNameLst>
                                          <p:attrName>ppt_x</p:attrName>
                                          <p:attrName>ppt_y</p:attrName>
                                        </p:attrNameLst>
                                      </p:cBhvr>
                                      <p:rCtr x="106" y="39"/>
                                    </p:animMotion>
                                  </p:childTnLst>
                                </p:cTn>
                              </p:par>
                            </p:childTnLst>
                          </p:cTn>
                        </p:par>
                        <p:par>
                          <p:cTn id="28" fill="hold">
                            <p:stCondLst>
                              <p:cond delay="2000"/>
                            </p:stCondLst>
                            <p:childTnLst>
                              <p:par>
                                <p:cTn id="29" presetID="10" presetClass="exit" presetSubtype="0" fill="hold" nodeType="afterEffect">
                                  <p:stCondLst>
                                    <p:cond delay="0"/>
                                  </p:stCondLst>
                                  <p:childTnLst>
                                    <p:animEffect transition="out" filter="fade">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2500"/>
                            </p:stCondLst>
                            <p:childTnLst>
                              <p:par>
                                <p:cTn id="39" presetID="64" presetClass="path" presetSubtype="0" accel="50000" decel="50000" fill="hold" nodeType="afterEffect">
                                  <p:stCondLst>
                                    <p:cond delay="0"/>
                                  </p:stCondLst>
                                  <p:childTnLst>
                                    <p:animMotion origin="layout" path="M 0 -1.11022E-16 L 0 -0.14583 " pathEditMode="relative" rAng="0" ptsTypes="AA">
                                      <p:cBhvr>
                                        <p:cTn id="40" dur="2000" fill="hold"/>
                                        <p:tgtEl>
                                          <p:spTgt spid="10"/>
                                        </p:tgtEl>
                                        <p:attrNameLst>
                                          <p:attrName>ppt_x</p:attrName>
                                          <p:attrName>ppt_y</p:attrName>
                                        </p:attrNameLst>
                                      </p:cBhvr>
                                      <p:rCtr x="0" y="-73"/>
                                    </p:animMotion>
                                  </p:childTnLst>
                                </p:cTn>
                              </p:par>
                              <p:par>
                                <p:cTn id="41" presetID="0" presetClass="path" presetSubtype="0" accel="50000" decel="50000" fill="hold" nodeType="withEffect">
                                  <p:stCondLst>
                                    <p:cond delay="0"/>
                                  </p:stCondLst>
                                  <p:childTnLst>
                                    <p:animMotion origin="layout" path="M -3.33333E-6 -1.48148E-6 L 0.07639 0.17037 L 0.20139 0.03704 " pathEditMode="relative" ptsTypes="AAA">
                                      <p:cBhvr>
                                        <p:cTn id="42" dur="2000" fill="hold"/>
                                        <p:tgtEl>
                                          <p:spTgt spid="11"/>
                                        </p:tgtEl>
                                        <p:attrNameLst>
                                          <p:attrName>ppt_x</p:attrName>
                                          <p:attrName>ppt_y</p:attrName>
                                        </p:attrNameLst>
                                      </p:cBhvr>
                                    </p:animMotion>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nodeType="clickEffect">
                                  <p:stCondLst>
                                    <p:cond delay="0"/>
                                  </p:stCondLst>
                                  <p:childTnLst>
                                    <p:animEffect transition="out" filter="fad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10"/>
                                        </p:tgtEl>
                                      </p:cBhvr>
                                    </p:animEffect>
                                    <p:set>
                                      <p:cBhvr>
                                        <p:cTn id="50" dur="1" fill="hold">
                                          <p:stCondLst>
                                            <p:cond delay="499"/>
                                          </p:stCondLst>
                                        </p:cTn>
                                        <p:tgtEl>
                                          <p:spTgt spid="10"/>
                                        </p:tgtEl>
                                        <p:attrNameLst>
                                          <p:attrName>style.visibility</p:attrName>
                                        </p:attrNameLst>
                                      </p:cBhvr>
                                      <p:to>
                                        <p:strVal val="hidden"/>
                                      </p:to>
                                    </p:se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par>
                                <p:cTn id="55" presetID="10"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0" presetClass="path" presetSubtype="0" accel="50000" decel="50000" fill="hold" nodeType="clickEffect">
                                  <p:stCondLst>
                                    <p:cond delay="0"/>
                                  </p:stCondLst>
                                  <p:childTnLst>
                                    <p:animMotion origin="layout" path="M 1.11111E-6 8.51852E-6 L -0.00278 0.15001 L -0.10417 0.32223 L -0.25695 0.17778 " pathEditMode="relative" ptsTypes="AAAA">
                                      <p:cBhvr>
                                        <p:cTn id="61" dur="2000" fill="hold"/>
                                        <p:tgtEl>
                                          <p:spTgt spid="12"/>
                                        </p:tgtEl>
                                        <p:attrNameLst>
                                          <p:attrName>ppt_x</p:attrName>
                                          <p:attrName>ppt_y</p:attrName>
                                        </p:attrNameLst>
                                      </p:cBhvr>
                                    </p:animMotion>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500"/>
                                        <p:tgtEl>
                                          <p:spTgt spid="14"/>
                                        </p:tgtEl>
                                      </p:cBhvr>
                                    </p:animEffect>
                                  </p:childTnLst>
                                </p:cTn>
                              </p:par>
                              <p:par>
                                <p:cTn id="67" presetID="10" presetClass="exit" presetSubtype="0" fill="hold" nodeType="withEffect">
                                  <p:stCondLst>
                                    <p:cond delay="0"/>
                                  </p:stCondLst>
                                  <p:childTnLst>
                                    <p:animEffect transition="out" filter="fade">
                                      <p:cBhvr>
                                        <p:cTn id="68" dur="500"/>
                                        <p:tgtEl>
                                          <p:spTgt spid="12"/>
                                        </p:tgtEl>
                                      </p:cBhvr>
                                    </p:animEffect>
                                    <p:set>
                                      <p:cBhvr>
                                        <p:cTn id="69" dur="1" fill="hold">
                                          <p:stCondLst>
                                            <p:cond delay="499"/>
                                          </p:stCondLst>
                                        </p:cTn>
                                        <p:tgtEl>
                                          <p:spTgt spid="12"/>
                                        </p:tgtEl>
                                        <p:attrNameLst>
                                          <p:attrName>style.visibility</p:attrName>
                                        </p:attrNameLst>
                                      </p:cBhvr>
                                      <p:to>
                                        <p:strVal val="hidden"/>
                                      </p:to>
                                    </p:set>
                                  </p:childTnLst>
                                </p:cTn>
                              </p:par>
                              <p:par>
                                <p:cTn id="70" presetID="10" presetClass="entr" presetSubtype="0" fill="hold"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0" presetClass="path" presetSubtype="0" accel="50000" decel="50000" fill="hold" nodeType="clickEffect">
                                  <p:stCondLst>
                                    <p:cond delay="0"/>
                                  </p:stCondLst>
                                  <p:childTnLst>
                                    <p:animMotion origin="layout" path="M -5.55556E-6 -2.22222E-6 L 0.14583 0.14075 L 0.23471 -0.03148 L 0.22777 -0.17777 " pathEditMode="relative" ptsTypes="AAAA">
                                      <p:cBhvr>
                                        <p:cTn id="76" dur="2000" fill="hold"/>
                                        <p:tgtEl>
                                          <p:spTgt spid="1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582930"/>
            <a:ext cx="8145462" cy="838200"/>
          </a:xfrm>
        </p:spPr>
        <p:txBody>
          <a:bodyPr/>
          <a:lstStyle/>
          <a:p>
            <a:pPr lvl="0"/>
            <a:r>
              <a:rPr lang="en-US" dirty="0" smtClean="0"/>
              <a:t>Intra-VLAN Communications:</a:t>
            </a:r>
            <a:endParaRPr lang="en-US" dirty="0"/>
          </a:p>
        </p:txBody>
      </p:sp>
      <p:sp>
        <p:nvSpPr>
          <p:cNvPr id="3" name="Rectangle 3"/>
          <p:cNvSpPr txBox="1">
            <a:spLocks noChangeArrowheads="1"/>
          </p:cNvSpPr>
          <p:nvPr/>
        </p:nvSpPr>
        <p:spPr>
          <a:xfrm>
            <a:off x="152400" y="1295400"/>
            <a:ext cx="8839200" cy="5181600"/>
          </a:xfrm>
          <a:prstGeom prst="rect">
            <a:avLst/>
          </a:prstGeom>
        </p:spPr>
        <p:txBody>
          <a:bodyPr/>
          <a:lstStyle/>
          <a:p>
            <a:pPr marL="236538" marR="0" lvl="0" indent="-236538" algn="l" defTabSz="814388" rtl="0" eaLnBrk="1" fontAlgn="base" latinLnBrk="0" hangingPunct="1">
              <a:lnSpc>
                <a:spcPct val="95000"/>
              </a:lnSpc>
              <a:spcBef>
                <a:spcPct val="50000"/>
              </a:spcBef>
              <a:spcAft>
                <a:spcPct val="0"/>
              </a:spcAft>
              <a:buClrTx/>
              <a:buSzPct val="100000"/>
              <a:buFont typeface="Wingdings" pitchFamily="2" charset="2"/>
              <a:buChar char="§"/>
              <a:tabLst/>
              <a:defRPr/>
            </a:pPr>
            <a:endParaRPr kumimoji="0" lang="en-US" sz="2400" b="0" i="0" u="none" strike="noStrike" kern="0" cap="none" spc="0" normalizeH="0" baseline="0" noProof="0" dirty="0" smtClean="0">
              <a:ln>
                <a:noFill/>
              </a:ln>
              <a:solidFill>
                <a:srgbClr val="FFFF00"/>
              </a:solidFill>
              <a:effectLst/>
              <a:uLnTx/>
              <a:uFillTx/>
              <a:latin typeface="+mn-lt"/>
              <a:ea typeface="+mn-ea"/>
              <a:cs typeface="+mn-cs"/>
            </a:endParaRPr>
          </a:p>
        </p:txBody>
      </p:sp>
      <p:pic>
        <p:nvPicPr>
          <p:cNvPr id="4" name="Picture 13" descr="vl30.jpg"/>
          <p:cNvPicPr>
            <a:picLocks noChangeAspect="1"/>
          </p:cNvPicPr>
          <p:nvPr/>
        </p:nvPicPr>
        <p:blipFill>
          <a:blip r:embed="rId2" cstate="print"/>
          <a:srcRect/>
          <a:stretch>
            <a:fillRect/>
          </a:stretch>
        </p:blipFill>
        <p:spPr bwMode="auto">
          <a:xfrm>
            <a:off x="152400" y="1421130"/>
            <a:ext cx="8839200" cy="3725863"/>
          </a:xfrm>
          <a:prstGeom prst="rect">
            <a:avLst/>
          </a:prstGeom>
          <a:noFill/>
          <a:ln w="9525">
            <a:noFill/>
            <a:miter lim="800000"/>
            <a:headEnd/>
            <a:tailEnd/>
          </a:ln>
        </p:spPr>
      </p:pic>
      <p:sp>
        <p:nvSpPr>
          <p:cNvPr id="5" name="Rectangle 4"/>
          <p:cNvSpPr/>
          <p:nvPr/>
        </p:nvSpPr>
        <p:spPr bwMode="auto">
          <a:xfrm>
            <a:off x="1143000" y="1649730"/>
            <a:ext cx="1828800" cy="685800"/>
          </a:xfrm>
          <a:prstGeom prst="rect">
            <a:avLst/>
          </a:prstGeom>
          <a:solidFill>
            <a:schemeClr val="bg1"/>
          </a:solidFill>
          <a:ln w="38100" algn="ctr">
            <a:noFill/>
            <a:miter lim="800000"/>
            <a:headEnd/>
            <a:tailEnd/>
          </a:ln>
          <a:effectLst/>
        </p:spPr>
        <p:txBody>
          <a:bodyPr lIns="45720" rIns="45720" anchor="ctr"/>
          <a:lstStyle/>
          <a:p>
            <a:pPr>
              <a:defRPr/>
            </a:pPr>
            <a:endParaRPr lang="en-US" dirty="0"/>
          </a:p>
        </p:txBody>
      </p:sp>
      <p:grpSp>
        <p:nvGrpSpPr>
          <p:cNvPr id="6" name="Group 28"/>
          <p:cNvGrpSpPr>
            <a:grpSpLocks/>
          </p:cNvGrpSpPr>
          <p:nvPr/>
        </p:nvGrpSpPr>
        <p:grpSpPr bwMode="auto">
          <a:xfrm>
            <a:off x="2133600" y="2868930"/>
            <a:ext cx="4724400" cy="1600200"/>
            <a:chOff x="2133600" y="3429000"/>
            <a:chExt cx="4724400" cy="1600200"/>
          </a:xfrm>
        </p:grpSpPr>
        <p:sp>
          <p:nvSpPr>
            <p:cNvPr id="7" name="Oval 6"/>
            <p:cNvSpPr/>
            <p:nvPr/>
          </p:nvSpPr>
          <p:spPr bwMode="auto">
            <a:xfrm>
              <a:off x="2133600" y="3429000"/>
              <a:ext cx="685800" cy="685800"/>
            </a:xfrm>
            <a:prstGeom prst="ellipse">
              <a:avLst/>
            </a:prstGeom>
            <a:noFill/>
            <a:ln w="38100" algn="ctr">
              <a:solidFill>
                <a:srgbClr val="FF0000"/>
              </a:solidFill>
              <a:miter lim="800000"/>
              <a:headEnd/>
              <a:tailEnd/>
            </a:ln>
            <a:effectLst/>
          </p:spPr>
          <p:txBody>
            <a:bodyPr lIns="45720" rIns="45720" anchor="ctr"/>
            <a:lstStyle/>
            <a:p>
              <a:pPr>
                <a:defRPr/>
              </a:pPr>
              <a:endParaRPr lang="en-US" dirty="0"/>
            </a:p>
          </p:txBody>
        </p:sp>
        <p:sp>
          <p:nvSpPr>
            <p:cNvPr id="8" name="Oval 7"/>
            <p:cNvSpPr/>
            <p:nvPr/>
          </p:nvSpPr>
          <p:spPr bwMode="auto">
            <a:xfrm>
              <a:off x="6172200" y="4343400"/>
              <a:ext cx="685800" cy="685800"/>
            </a:xfrm>
            <a:prstGeom prst="ellipse">
              <a:avLst/>
            </a:prstGeom>
            <a:noFill/>
            <a:ln w="38100" algn="ctr">
              <a:solidFill>
                <a:srgbClr val="002060"/>
              </a:solidFill>
              <a:miter lim="800000"/>
              <a:headEnd/>
              <a:tailEnd/>
            </a:ln>
            <a:effectLst/>
          </p:spPr>
          <p:txBody>
            <a:bodyPr lIns="45720" rIns="45720" anchor="ctr"/>
            <a:lstStyle/>
            <a:p>
              <a:pPr>
                <a:defRPr/>
              </a:pPr>
              <a:endParaRPr lang="en-US" dirty="0"/>
            </a:p>
          </p:txBody>
        </p:sp>
      </p:grpSp>
      <p:pic>
        <p:nvPicPr>
          <p:cNvPr id="9" name="Picture 8" descr="vl31c.jpg"/>
          <p:cNvPicPr>
            <a:picLocks noChangeAspect="1"/>
          </p:cNvPicPr>
          <p:nvPr/>
        </p:nvPicPr>
        <p:blipFill>
          <a:blip r:embed="rId3" cstate="print"/>
          <a:srcRect/>
          <a:stretch>
            <a:fillRect/>
          </a:stretch>
        </p:blipFill>
        <p:spPr bwMode="auto">
          <a:xfrm>
            <a:off x="3733800" y="1725930"/>
            <a:ext cx="1295400" cy="342900"/>
          </a:xfrm>
          <a:prstGeom prst="rect">
            <a:avLst/>
          </a:prstGeom>
          <a:noFill/>
          <a:ln w="9525">
            <a:noFill/>
            <a:miter lim="800000"/>
            <a:headEnd/>
            <a:tailEnd/>
          </a:ln>
        </p:spPr>
      </p:pic>
      <p:pic>
        <p:nvPicPr>
          <p:cNvPr id="10" name="Picture 16" descr="vl33.jpg"/>
          <p:cNvPicPr>
            <a:picLocks noChangeAspect="1"/>
          </p:cNvPicPr>
          <p:nvPr/>
        </p:nvPicPr>
        <p:blipFill>
          <a:blip r:embed="rId4" cstate="print"/>
          <a:srcRect/>
          <a:stretch>
            <a:fillRect/>
          </a:stretch>
        </p:blipFill>
        <p:spPr bwMode="auto">
          <a:xfrm>
            <a:off x="1295400" y="1725930"/>
            <a:ext cx="1385888" cy="558800"/>
          </a:xfrm>
          <a:prstGeom prst="rect">
            <a:avLst/>
          </a:prstGeom>
          <a:noFill/>
          <a:ln w="9525">
            <a:noFill/>
            <a:miter lim="800000"/>
            <a:headEnd/>
            <a:tailEnd/>
          </a:ln>
        </p:spPr>
      </p:pic>
      <p:pic>
        <p:nvPicPr>
          <p:cNvPr id="11" name="Picture 10" descr="vl34.jpg"/>
          <p:cNvPicPr>
            <a:picLocks noChangeAspect="1"/>
          </p:cNvPicPr>
          <p:nvPr/>
        </p:nvPicPr>
        <p:blipFill>
          <a:blip r:embed="rId5" cstate="print"/>
          <a:srcRect/>
          <a:stretch>
            <a:fillRect/>
          </a:stretch>
        </p:blipFill>
        <p:spPr bwMode="auto">
          <a:xfrm>
            <a:off x="1295400" y="1725930"/>
            <a:ext cx="1447800" cy="584200"/>
          </a:xfrm>
          <a:prstGeom prst="rect">
            <a:avLst/>
          </a:prstGeom>
          <a:noFill/>
          <a:ln w="9525">
            <a:noFill/>
            <a:miter lim="800000"/>
            <a:headEnd/>
            <a:tailEnd/>
          </a:ln>
        </p:spPr>
      </p:pic>
      <p:pic>
        <p:nvPicPr>
          <p:cNvPr id="12" name="Picture 11" descr="vl31a.jpg"/>
          <p:cNvPicPr>
            <a:picLocks noChangeAspect="1"/>
          </p:cNvPicPr>
          <p:nvPr/>
        </p:nvPicPr>
        <p:blipFill>
          <a:blip r:embed="rId6" cstate="print"/>
          <a:srcRect/>
          <a:stretch>
            <a:fillRect/>
          </a:stretch>
        </p:blipFill>
        <p:spPr bwMode="auto">
          <a:xfrm>
            <a:off x="3810000" y="1802130"/>
            <a:ext cx="1295400" cy="342900"/>
          </a:xfrm>
          <a:prstGeom prst="rect">
            <a:avLst/>
          </a:prstGeom>
          <a:noFill/>
          <a:ln w="9525">
            <a:noFill/>
            <a:miter lim="800000"/>
            <a:headEnd/>
            <a:tailEnd/>
          </a:ln>
        </p:spPr>
      </p:pic>
      <p:pic>
        <p:nvPicPr>
          <p:cNvPr id="13" name="Picture 12" descr="vl31a.jpg"/>
          <p:cNvPicPr>
            <a:picLocks noChangeAspect="1"/>
          </p:cNvPicPr>
          <p:nvPr/>
        </p:nvPicPr>
        <p:blipFill>
          <a:blip r:embed="rId6" cstate="print"/>
          <a:srcRect/>
          <a:stretch>
            <a:fillRect/>
          </a:stretch>
        </p:blipFill>
        <p:spPr bwMode="auto">
          <a:xfrm>
            <a:off x="3886200" y="2792730"/>
            <a:ext cx="1295400" cy="342900"/>
          </a:xfrm>
          <a:prstGeom prst="rect">
            <a:avLst/>
          </a:prstGeom>
          <a:noFill/>
          <a:ln w="9525">
            <a:noFill/>
            <a:miter lim="800000"/>
            <a:headEnd/>
            <a:tailEnd/>
          </a:ln>
        </p:spPr>
      </p:pic>
      <p:pic>
        <p:nvPicPr>
          <p:cNvPr id="14" name="Picture 13" descr="vl31a.jpg"/>
          <p:cNvPicPr>
            <a:picLocks noChangeAspect="1"/>
          </p:cNvPicPr>
          <p:nvPr/>
        </p:nvPicPr>
        <p:blipFill>
          <a:blip r:embed="rId6" cstate="print"/>
          <a:srcRect/>
          <a:stretch>
            <a:fillRect/>
          </a:stretch>
        </p:blipFill>
        <p:spPr bwMode="auto">
          <a:xfrm>
            <a:off x="3886200" y="2792730"/>
            <a:ext cx="1295400" cy="342900"/>
          </a:xfrm>
          <a:prstGeom prst="rect">
            <a:avLst/>
          </a:prstGeom>
          <a:noFill/>
          <a:ln w="9525">
            <a:noFill/>
            <a:miter lim="800000"/>
            <a:headEnd/>
            <a:tailEnd/>
          </a:ln>
        </p:spPr>
      </p:pic>
      <p:pic>
        <p:nvPicPr>
          <p:cNvPr id="15" name="Picture 14" descr="vl31b.jpg"/>
          <p:cNvPicPr>
            <a:picLocks noChangeAspect="1"/>
          </p:cNvPicPr>
          <p:nvPr/>
        </p:nvPicPr>
        <p:blipFill>
          <a:blip r:embed="rId7" cstate="print"/>
          <a:srcRect/>
          <a:stretch>
            <a:fillRect/>
          </a:stretch>
        </p:blipFill>
        <p:spPr bwMode="auto">
          <a:xfrm>
            <a:off x="5867400" y="3935730"/>
            <a:ext cx="1295400" cy="342900"/>
          </a:xfrm>
          <a:prstGeom prst="rect">
            <a:avLst/>
          </a:prstGeom>
          <a:noFill/>
          <a:ln w="9525">
            <a:noFill/>
            <a:miter lim="800000"/>
            <a:headEnd/>
            <a:tailEnd/>
          </a:ln>
        </p:spPr>
      </p:pic>
      <p:pic>
        <p:nvPicPr>
          <p:cNvPr id="16" name="Picture 15" descr="vl35.jpg"/>
          <p:cNvPicPr>
            <a:picLocks noChangeAspect="1"/>
          </p:cNvPicPr>
          <p:nvPr/>
        </p:nvPicPr>
        <p:blipFill>
          <a:blip r:embed="rId8" cstate="print"/>
          <a:srcRect/>
          <a:stretch>
            <a:fillRect/>
          </a:stretch>
        </p:blipFill>
        <p:spPr bwMode="auto">
          <a:xfrm>
            <a:off x="1219200" y="1725930"/>
            <a:ext cx="1512888" cy="609600"/>
          </a:xfrm>
          <a:prstGeom prst="rect">
            <a:avLst/>
          </a:prstGeom>
          <a:noFill/>
          <a:ln w="9525">
            <a:noFill/>
            <a:miter lim="800000"/>
            <a:headEnd/>
            <a:tailEnd/>
          </a:ln>
        </p:spPr>
      </p:pic>
      <p:pic>
        <p:nvPicPr>
          <p:cNvPr id="17" name="Picture 16" descr="vl36.jpg"/>
          <p:cNvPicPr>
            <a:picLocks noChangeAspect="1"/>
          </p:cNvPicPr>
          <p:nvPr/>
        </p:nvPicPr>
        <p:blipFill>
          <a:blip r:embed="rId9" cstate="print"/>
          <a:srcRect/>
          <a:stretch>
            <a:fillRect/>
          </a:stretch>
        </p:blipFill>
        <p:spPr bwMode="auto">
          <a:xfrm>
            <a:off x="1219200" y="1725930"/>
            <a:ext cx="1512888" cy="609600"/>
          </a:xfrm>
          <a:prstGeom prst="rect">
            <a:avLst/>
          </a:prstGeom>
          <a:noFill/>
          <a:ln w="9525">
            <a:noFill/>
            <a:miter lim="800000"/>
            <a:headEnd/>
            <a:tailEnd/>
          </a:ln>
        </p:spPr>
      </p:pic>
    </p:spTree>
    <p:extLst>
      <p:ext uri="{BB962C8B-B14F-4D97-AF65-F5344CB8AC3E}">
        <p14:creationId xmlns:p14="http://schemas.microsoft.com/office/powerpoint/2010/main" val="405466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3.33333E-6 7.40741E-7 L 0.00417 0.14907 " pathEditMode="relative" rAng="0" ptsTypes="AA">
                                      <p:cBhvr>
                                        <p:cTn id="14" dur="2000" fill="hold"/>
                                        <p:tgtEl>
                                          <p:spTgt spid="12"/>
                                        </p:tgtEl>
                                        <p:attrNameLst>
                                          <p:attrName>ppt_x</p:attrName>
                                          <p:attrName>ppt_y</p:attrName>
                                        </p:attrNameLst>
                                      </p:cBhvr>
                                      <p:rCtr x="200" y="7500"/>
                                    </p:animMotion>
                                  </p:childTnLst>
                                </p:cTn>
                              </p:par>
                            </p:childTnLst>
                          </p:cTn>
                        </p:par>
                        <p:par>
                          <p:cTn id="15" fill="hold">
                            <p:stCondLst>
                              <p:cond delay="2000"/>
                            </p:stCondLst>
                            <p:childTnLst>
                              <p:par>
                                <p:cTn id="16" presetID="10" presetClass="exit" presetSubtype="0" fill="hold" nodeType="afterEffect">
                                  <p:stCondLst>
                                    <p:cond delay="0"/>
                                  </p:stCondLst>
                                  <p:childTnLst>
                                    <p:animEffect transition="out" filter="fade">
                                      <p:cBhvr>
                                        <p:cTn id="17" dur="500"/>
                                        <p:tgtEl>
                                          <p:spTgt spid="12"/>
                                        </p:tgtEl>
                                      </p:cBhvr>
                                    </p:animEffect>
                                    <p:set>
                                      <p:cBhvr>
                                        <p:cTn id="18" dur="1" fill="hold">
                                          <p:stCondLst>
                                            <p:cond delay="499"/>
                                          </p:stCondLst>
                                        </p:cTn>
                                        <p:tgtEl>
                                          <p:spTgt spid="12"/>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0" presetClass="path" presetSubtype="0" accel="50000" decel="50000" fill="hold" nodeType="withEffect">
                                  <p:stCondLst>
                                    <p:cond delay="0"/>
                                  </p:stCondLst>
                                  <p:childTnLst>
                                    <p:animMotion origin="layout" path="M 7.77778E-6 2.22222E-6 L 0.07778 0.17592 L 0.21112 0.17407 " pathEditMode="relative" ptsTypes="AAA">
                                      <p:cBhvr>
                                        <p:cTn id="26" dur="2000" fill="hold"/>
                                        <p:tgtEl>
                                          <p:spTgt spid="14"/>
                                        </p:tgtEl>
                                        <p:attrNameLst>
                                          <p:attrName>ppt_x</p:attrName>
                                          <p:attrName>ppt_y</p:attrName>
                                        </p:attrNameLst>
                                      </p:cBhvr>
                                    </p:animMotion>
                                  </p:childTnLst>
                                </p:cTn>
                              </p:par>
                              <p:par>
                                <p:cTn id="27" presetID="0" presetClass="path" presetSubtype="0" accel="50000" decel="50000" fill="hold" nodeType="withEffect">
                                  <p:stCondLst>
                                    <p:cond delay="0"/>
                                  </p:stCondLst>
                                  <p:childTnLst>
                                    <p:animMotion origin="layout" path="M 5.55556E-6 -5.18519E-6 L -0.08055 0.17407 L -0.20694 0.17407 " pathEditMode="relative" ptsTypes="AAA">
                                      <p:cBhvr>
                                        <p:cTn id="28" dur="2000" fill="hold"/>
                                        <p:tgtEl>
                                          <p:spTgt spid="13"/>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14"/>
                                        </p:tgtEl>
                                      </p:cBhvr>
                                    </p:animEffect>
                                    <p:set>
                                      <p:cBhvr>
                                        <p:cTn id="33" dur="1" fill="hold">
                                          <p:stCondLst>
                                            <p:cond delay="499"/>
                                          </p:stCondLst>
                                        </p:cTn>
                                        <p:tgtEl>
                                          <p:spTgt spid="14"/>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13"/>
                                        </p:tgtEl>
                                      </p:cBhvr>
                                    </p:animEffect>
                                    <p:set>
                                      <p:cBhvr>
                                        <p:cTn id="36" dur="1" fill="hold">
                                          <p:stCondLst>
                                            <p:cond delay="499"/>
                                          </p:stCondLst>
                                        </p:cTn>
                                        <p:tgtEl>
                                          <p:spTgt spid="13"/>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par>
                          <p:cTn id="43" fill="hold">
                            <p:stCondLst>
                              <p:cond delay="500"/>
                            </p:stCondLst>
                            <p:childTnLst>
                              <p:par>
                                <p:cTn id="44" presetID="0" presetClass="path" presetSubtype="0" accel="50000" decel="50000" fill="hold" nodeType="afterEffect">
                                  <p:stCondLst>
                                    <p:cond delay="0"/>
                                  </p:stCondLst>
                                  <p:childTnLst>
                                    <p:animMotion origin="layout" path="M -2.22222E-6 3.7037E-7 L -0.14305 -0.00186 L -0.21944 -0.17778 L -0.21805 -0.30371 " pathEditMode="relative" ptsTypes="AAAA">
                                      <p:cBhvr>
                                        <p:cTn id="45" dur="2000" fill="hold"/>
                                        <p:tgtEl>
                                          <p:spTgt spid="15"/>
                                        </p:tgtEl>
                                        <p:attrNameLst>
                                          <p:attrName>ppt_x</p:attrName>
                                          <p:attrName>ppt_y</p:attrName>
                                        </p:attrNameLst>
                                      </p:cBhvr>
                                    </p:animMotion>
                                  </p:childTnLst>
                                </p:cTn>
                              </p:par>
                            </p:childTnLst>
                          </p:cTn>
                        </p:par>
                        <p:par>
                          <p:cTn id="46" fill="hold">
                            <p:stCondLst>
                              <p:cond delay="2500"/>
                            </p:stCondLst>
                            <p:childTnLst>
                              <p:par>
                                <p:cTn id="47" presetID="10" presetClass="exit" presetSubtype="0" fill="hold" nodeType="afterEffect">
                                  <p:stCondLst>
                                    <p:cond delay="0"/>
                                  </p:stCondLst>
                                  <p:childTnLst>
                                    <p:animEffect transition="out" filter="fade">
                                      <p:cBhvr>
                                        <p:cTn id="48" dur="500"/>
                                        <p:tgtEl>
                                          <p:spTgt spid="15"/>
                                        </p:tgtEl>
                                      </p:cBhvr>
                                    </p:animEffect>
                                    <p:set>
                                      <p:cBhvr>
                                        <p:cTn id="49" dur="1" fill="hold">
                                          <p:stCondLst>
                                            <p:cond delay="499"/>
                                          </p:stCondLst>
                                        </p:cTn>
                                        <p:tgtEl>
                                          <p:spTgt spid="15"/>
                                        </p:tgtEl>
                                        <p:attrNameLst>
                                          <p:attrName>style.visibility</p:attrName>
                                        </p:attrNameLst>
                                      </p:cBhvr>
                                      <p:to>
                                        <p:strVal val="hidden"/>
                                      </p:to>
                                    </p:set>
                                  </p:childTnLst>
                                </p:cTn>
                              </p:par>
                              <p:par>
                                <p:cTn id="50" presetID="10" presetClass="entr" presetSubtype="0"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par>
                          <p:cTn id="53" fill="hold">
                            <p:stCondLst>
                              <p:cond delay="3000"/>
                            </p:stCondLst>
                            <p:childTnLst>
                              <p:par>
                                <p:cTn id="54" presetID="0" presetClass="path" presetSubtype="0" accel="50000" decel="50000" fill="hold" nodeType="afterEffect">
                                  <p:stCondLst>
                                    <p:cond delay="0"/>
                                  </p:stCondLst>
                                  <p:childTnLst>
                                    <p:animMotion origin="layout" path="M 3.33333E-6 -1.48148E-6 L 0.01111 0.15741 L 0.09722 0.33519 L 0.23333 0.33519 " pathEditMode="relative" ptsTypes="AAAA">
                                      <p:cBhvr>
                                        <p:cTn id="55"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err="1" smtClean="0">
                <a:ea typeface="ＭＳ Ｐゴシック" pitchFamily="34" charset="-128"/>
              </a:rPr>
              <a:t>VLANs</a:t>
            </a:r>
            <a:r>
              <a:rPr lang="en-US" sz="1800" dirty="0" smtClean="0">
                <a:ea typeface="ＭＳ Ｐゴシック" pitchFamily="34" charset="-128"/>
              </a:rPr>
              <a:t> in a Multi-Switched Environment</a:t>
            </a:r>
            <a:br>
              <a:rPr lang="en-US" sz="1800" dirty="0" smtClean="0">
                <a:ea typeface="ＭＳ Ｐゴシック" pitchFamily="34" charset="-128"/>
              </a:rPr>
            </a:br>
            <a:r>
              <a:rPr lang="en-US" sz="2700" dirty="0" smtClean="0">
                <a:ea typeface="ＭＳ Ｐゴシック" pitchFamily="34" charset="-128"/>
              </a:rPr>
              <a:t>Tagging Ethernet Frames for </a:t>
            </a:r>
            <a:r>
              <a:rPr lang="en-US" sz="2700" dirty="0" err="1" smtClean="0">
                <a:ea typeface="ＭＳ Ｐゴシック" pitchFamily="34" charset="-128"/>
              </a:rPr>
              <a:t>VLAN</a:t>
            </a:r>
            <a:r>
              <a:rPr lang="en-US" sz="2700" dirty="0" smtClean="0">
                <a:ea typeface="ＭＳ Ｐゴシック" pitchFamily="34" charset="-128"/>
              </a:rPr>
              <a:t> Identification</a:t>
            </a:r>
          </a:p>
        </p:txBody>
      </p:sp>
      <p:sp>
        <p:nvSpPr>
          <p:cNvPr id="2" name="Content Placeholder 1"/>
          <p:cNvSpPr>
            <a:spLocks noGrp="1"/>
          </p:cNvSpPr>
          <p:nvPr>
            <p:ph idx="1"/>
          </p:nvPr>
        </p:nvSpPr>
        <p:spPr>
          <a:xfrm>
            <a:off x="641124" y="1375911"/>
            <a:ext cx="7940675" cy="4734605"/>
          </a:xfrm>
        </p:spPr>
        <p:txBody>
          <a:bodyPr/>
          <a:lstStyle/>
          <a:p>
            <a:r>
              <a:rPr lang="en-US" dirty="0" smtClean="0"/>
              <a:t>Frame tagging is used to properly transmit multiple </a:t>
            </a:r>
            <a:r>
              <a:rPr lang="en-US" dirty="0" err="1" smtClean="0"/>
              <a:t>VLAN</a:t>
            </a:r>
            <a:r>
              <a:rPr lang="en-US" dirty="0" smtClean="0"/>
              <a:t> frames through a trunk link</a:t>
            </a:r>
          </a:p>
          <a:p>
            <a:r>
              <a:rPr lang="en-US" dirty="0" smtClean="0"/>
              <a:t>Switches will tag frames to identify the </a:t>
            </a:r>
            <a:r>
              <a:rPr lang="en-US" dirty="0" err="1" smtClean="0"/>
              <a:t>VLAN</a:t>
            </a:r>
            <a:r>
              <a:rPr lang="en-US" dirty="0" smtClean="0"/>
              <a:t> they belong. </a:t>
            </a:r>
            <a:r>
              <a:rPr lang="en-US" dirty="0"/>
              <a:t>Different tagging protocols exist, with IEEE </a:t>
            </a:r>
            <a:r>
              <a:rPr lang="en-US" dirty="0" err="1"/>
              <a:t>802.1q</a:t>
            </a:r>
            <a:r>
              <a:rPr lang="en-US" dirty="0"/>
              <a:t> being a very popular </a:t>
            </a:r>
            <a:r>
              <a:rPr lang="en-US" dirty="0" smtClean="0"/>
              <a:t>one</a:t>
            </a:r>
          </a:p>
          <a:p>
            <a:r>
              <a:rPr lang="en-US" dirty="0"/>
              <a:t>The protocol defines the structure of the tagging header added to the frame</a:t>
            </a:r>
          </a:p>
          <a:p>
            <a:r>
              <a:rPr lang="en-US" dirty="0" smtClean="0"/>
              <a:t>Switches will add </a:t>
            </a:r>
            <a:r>
              <a:rPr lang="en-US" dirty="0" err="1" smtClean="0"/>
              <a:t>VLAN</a:t>
            </a:r>
            <a:r>
              <a:rPr lang="en-US" dirty="0" smtClean="0"/>
              <a:t> tags to the frames before placing them into trunk links and remove the tags before forwarding frames through non-trunk ports</a:t>
            </a:r>
          </a:p>
          <a:p>
            <a:r>
              <a:rPr lang="en-US" dirty="0" smtClean="0"/>
              <a:t>Once properly tagged, the frames can transverse any number of switches via trunk links and still be forward within the correct </a:t>
            </a:r>
            <a:r>
              <a:rPr lang="en-US" dirty="0" err="1" smtClean="0"/>
              <a:t>VLAN</a:t>
            </a:r>
            <a:r>
              <a:rPr lang="en-US" dirty="0" smtClean="0"/>
              <a:t> at the destination</a:t>
            </a:r>
          </a:p>
        </p:txBody>
      </p:sp>
    </p:spTree>
    <p:extLst>
      <p:ext uri="{BB962C8B-B14F-4D97-AF65-F5344CB8AC3E}">
        <p14:creationId xmlns:p14="http://schemas.microsoft.com/office/powerpoint/2010/main" val="6448987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Overview Of VLANs</a:t>
            </a:r>
            <a:br>
              <a:rPr lang="en-US" sz="1800" dirty="0" smtClean="0">
                <a:ea typeface="ＭＳ Ｐゴシック" pitchFamily="34" charset="-128"/>
              </a:rPr>
            </a:br>
            <a:r>
              <a:rPr lang="en-US" dirty="0" smtClean="0">
                <a:ea typeface="ＭＳ Ｐゴシック" pitchFamily="34" charset="-128"/>
              </a:rPr>
              <a:t>VLAN Definitions</a:t>
            </a:r>
          </a:p>
        </p:txBody>
      </p:sp>
      <p:sp>
        <p:nvSpPr>
          <p:cNvPr id="2" name="Content Placeholder 1"/>
          <p:cNvSpPr>
            <a:spLocks noGrp="1"/>
          </p:cNvSpPr>
          <p:nvPr>
            <p:ph idx="1"/>
          </p:nvPr>
        </p:nvSpPr>
        <p:spPr>
          <a:xfrm>
            <a:off x="555171" y="1477510"/>
            <a:ext cx="8026627" cy="4850719"/>
          </a:xfrm>
        </p:spPr>
        <p:txBody>
          <a:bodyPr/>
          <a:lstStyle/>
          <a:p>
            <a:r>
              <a:rPr lang="en-US" dirty="0" smtClean="0"/>
              <a:t>VLAN (virtual LAN) is a logical partition of a layer 2 network</a:t>
            </a:r>
          </a:p>
          <a:p>
            <a:r>
              <a:rPr lang="en-US" dirty="0" smtClean="0"/>
              <a:t>Multiple partition can be created, allowing for multiple VLANs to co-exist</a:t>
            </a:r>
          </a:p>
          <a:p>
            <a:r>
              <a:rPr lang="en-US" dirty="0" smtClean="0"/>
              <a:t>Each VLAN is a broadcast domain, usually with its own IP </a:t>
            </a:r>
            <a:r>
              <a:rPr lang="en-US" dirty="0" smtClean="0"/>
              <a:t>network address range</a:t>
            </a:r>
            <a:endParaRPr lang="en-US" dirty="0" smtClean="0"/>
          </a:p>
          <a:p>
            <a:r>
              <a:rPr lang="en-US" dirty="0" smtClean="0"/>
              <a:t>VLANS are mutually isolated and packets can only pass between them through a Layer 3 device (router)</a:t>
            </a:r>
          </a:p>
          <a:p>
            <a:r>
              <a:rPr lang="en-US" dirty="0" smtClean="0"/>
              <a:t>The partitioning of the layer 2 network takes inside a layer 2 device, usually a switch.</a:t>
            </a:r>
          </a:p>
          <a:p>
            <a:r>
              <a:rPr lang="en-US" dirty="0" smtClean="0"/>
              <a:t>The hosts grouped within a VLAN are unaware of the VLAN’s existence</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err="1" smtClean="0">
                <a:ea typeface="ＭＳ Ｐゴシック" pitchFamily="34" charset="-128"/>
              </a:rPr>
              <a:t>VLANs</a:t>
            </a:r>
            <a:r>
              <a:rPr lang="en-US" sz="1800" dirty="0" smtClean="0">
                <a:ea typeface="ＭＳ Ｐゴシック" pitchFamily="34" charset="-128"/>
              </a:rPr>
              <a:t> in a Multi-Switched Environment</a:t>
            </a:r>
            <a:br>
              <a:rPr lang="en-US" sz="1800" dirty="0" smtClean="0">
                <a:ea typeface="ＭＳ Ｐゴシック" pitchFamily="34" charset="-128"/>
              </a:rPr>
            </a:br>
            <a:r>
              <a:rPr lang="en-US" sz="2700" dirty="0" smtClean="0">
                <a:ea typeface="ＭＳ Ｐゴシック" pitchFamily="34" charset="-128"/>
              </a:rPr>
              <a:t>Tagging Ethernet Frames for </a:t>
            </a:r>
            <a:r>
              <a:rPr lang="en-US" sz="2700" dirty="0" err="1" smtClean="0">
                <a:ea typeface="ＭＳ Ｐゴシック" pitchFamily="34" charset="-128"/>
              </a:rPr>
              <a:t>VLAN</a:t>
            </a:r>
            <a:r>
              <a:rPr lang="en-US" sz="2700" dirty="0" smtClean="0">
                <a:ea typeface="ＭＳ Ｐゴシック" pitchFamily="34" charset="-128"/>
              </a:rPr>
              <a:t> Identification</a:t>
            </a:r>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9541" y="1480346"/>
            <a:ext cx="7664292" cy="4932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64948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err="1" smtClean="0">
                <a:ea typeface="ＭＳ Ｐゴシック" pitchFamily="34" charset="-128"/>
              </a:rPr>
              <a:t>VLANs</a:t>
            </a:r>
            <a:r>
              <a:rPr lang="en-US" sz="1800" dirty="0" smtClean="0">
                <a:ea typeface="ＭＳ Ｐゴシック" pitchFamily="34" charset="-128"/>
              </a:rPr>
              <a:t> in a Multi-Switched Environment</a:t>
            </a:r>
            <a:br>
              <a:rPr lang="en-US" sz="1800" dirty="0" smtClean="0">
                <a:ea typeface="ＭＳ Ｐゴシック" pitchFamily="34" charset="-128"/>
              </a:rPr>
            </a:br>
            <a:r>
              <a:rPr lang="en-US" sz="2700" dirty="0" smtClean="0">
                <a:ea typeface="ＭＳ Ｐゴシック" pitchFamily="34" charset="-128"/>
              </a:rPr>
              <a:t>Native </a:t>
            </a:r>
            <a:r>
              <a:rPr lang="en-US" sz="2700" dirty="0" err="1" smtClean="0">
                <a:ea typeface="ＭＳ Ｐゴシック" pitchFamily="34" charset="-128"/>
              </a:rPr>
              <a:t>VLANs</a:t>
            </a:r>
            <a:r>
              <a:rPr lang="en-US" sz="2700" dirty="0" smtClean="0">
                <a:ea typeface="ＭＳ Ｐゴシック" pitchFamily="34" charset="-128"/>
              </a:rPr>
              <a:t> and </a:t>
            </a:r>
            <a:r>
              <a:rPr lang="en-US" sz="2700" dirty="0" err="1" smtClean="0">
                <a:ea typeface="ＭＳ Ｐゴシック" pitchFamily="34" charset="-128"/>
              </a:rPr>
              <a:t>802.1q</a:t>
            </a:r>
            <a:r>
              <a:rPr lang="en-US" sz="2700" dirty="0" smtClean="0">
                <a:ea typeface="ＭＳ Ｐゴシック" pitchFamily="34" charset="-128"/>
              </a:rPr>
              <a:t> Tagging</a:t>
            </a:r>
          </a:p>
        </p:txBody>
      </p:sp>
      <p:sp>
        <p:nvSpPr>
          <p:cNvPr id="2" name="Content Placeholder 1"/>
          <p:cNvSpPr>
            <a:spLocks noGrp="1"/>
          </p:cNvSpPr>
          <p:nvPr>
            <p:ph idx="1"/>
          </p:nvPr>
        </p:nvSpPr>
        <p:spPr>
          <a:xfrm>
            <a:off x="481467" y="1506538"/>
            <a:ext cx="7940675" cy="4807176"/>
          </a:xfrm>
        </p:spPr>
        <p:txBody>
          <a:bodyPr/>
          <a:lstStyle/>
          <a:p>
            <a:r>
              <a:rPr lang="en-US" dirty="0" smtClean="0"/>
              <a:t>A frame that belongs to the native </a:t>
            </a:r>
            <a:r>
              <a:rPr lang="en-US" dirty="0" err="1" smtClean="0"/>
              <a:t>VLAN</a:t>
            </a:r>
            <a:r>
              <a:rPr lang="en-US" dirty="0" smtClean="0"/>
              <a:t> will not be tagged</a:t>
            </a:r>
          </a:p>
          <a:p>
            <a:r>
              <a:rPr lang="en-US" dirty="0" smtClean="0"/>
              <a:t>A frame that is received untagged will remain untagged and placed in the native </a:t>
            </a:r>
            <a:r>
              <a:rPr lang="en-US" dirty="0" err="1" smtClean="0"/>
              <a:t>VLAN</a:t>
            </a:r>
            <a:r>
              <a:rPr lang="en-US" dirty="0" smtClean="0"/>
              <a:t> when forwarded</a:t>
            </a:r>
          </a:p>
          <a:p>
            <a:r>
              <a:rPr lang="en-US" dirty="0" smtClean="0"/>
              <a:t>If there are not ports associated to the native </a:t>
            </a:r>
            <a:r>
              <a:rPr lang="en-US" dirty="0" err="1" smtClean="0"/>
              <a:t>VLAN</a:t>
            </a:r>
            <a:r>
              <a:rPr lang="en-US" dirty="0" smtClean="0"/>
              <a:t> and no other trunk links, an untagged frame will be dropped</a:t>
            </a:r>
          </a:p>
          <a:p>
            <a:r>
              <a:rPr lang="en-US" dirty="0" smtClean="0"/>
              <a:t>In Cisco switches, the native </a:t>
            </a:r>
            <a:r>
              <a:rPr lang="en-US" dirty="0" err="1" smtClean="0"/>
              <a:t>VLAN</a:t>
            </a:r>
            <a:r>
              <a:rPr lang="en-US" dirty="0" smtClean="0"/>
              <a:t> is </a:t>
            </a:r>
            <a:r>
              <a:rPr lang="en-US" dirty="0" err="1" smtClean="0"/>
              <a:t>VLAN</a:t>
            </a:r>
            <a:r>
              <a:rPr lang="en-US" dirty="0" smtClean="0"/>
              <a:t> 1 by default</a:t>
            </a:r>
          </a:p>
          <a:p>
            <a:endParaRPr lang="en-US" dirty="0"/>
          </a:p>
        </p:txBody>
      </p:sp>
    </p:spTree>
    <p:extLst>
      <p:ext uri="{BB962C8B-B14F-4D97-AF65-F5344CB8AC3E}">
        <p14:creationId xmlns:p14="http://schemas.microsoft.com/office/powerpoint/2010/main" val="2196026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87514" y="333827"/>
            <a:ext cx="8645525" cy="518055"/>
          </a:xfrm>
        </p:spPr>
        <p:txBody>
          <a:bodyPr/>
          <a:lstStyle/>
          <a:p>
            <a:pPr eaLnBrk="1" hangingPunct="1"/>
            <a:r>
              <a:rPr lang="en-US" sz="2800" dirty="0" smtClean="0"/>
              <a:t>802.1Q Frame Tagging</a:t>
            </a:r>
          </a:p>
        </p:txBody>
      </p:sp>
      <p:sp>
        <p:nvSpPr>
          <p:cNvPr id="34819" name="Rectangle 3"/>
          <p:cNvSpPr>
            <a:spLocks noGrp="1" noChangeArrowheads="1"/>
          </p:cNvSpPr>
          <p:nvPr>
            <p:ph type="body" idx="1"/>
          </p:nvPr>
        </p:nvSpPr>
        <p:spPr>
          <a:xfrm>
            <a:off x="246063" y="830540"/>
            <a:ext cx="8897937" cy="2415821"/>
          </a:xfrm>
        </p:spPr>
        <p:txBody>
          <a:bodyPr/>
          <a:lstStyle/>
          <a:p>
            <a:pPr marL="174625" lvl="1" indent="0" eaLnBrk="1" hangingPunct="1"/>
            <a:r>
              <a:rPr lang="en-US" sz="1600" dirty="0" smtClean="0"/>
              <a:t>Switches are layer 2 devices. They only use the Ethernet </a:t>
            </a:r>
            <a:r>
              <a:rPr lang="en-US" sz="1600" dirty="0" smtClean="0">
                <a:solidFill>
                  <a:srgbClr val="FF0000"/>
                </a:solidFill>
              </a:rPr>
              <a:t>frame header </a:t>
            </a:r>
            <a:r>
              <a:rPr lang="en-US" sz="1600" dirty="0" smtClean="0"/>
              <a:t>information to forward packets. </a:t>
            </a:r>
          </a:p>
          <a:p>
            <a:pPr marL="358775" lvl="2" eaLnBrk="1" hangingPunct="1"/>
            <a:r>
              <a:rPr lang="en-US" sz="1400" dirty="0" smtClean="0"/>
              <a:t>The frame header </a:t>
            </a:r>
            <a:r>
              <a:rPr lang="en-US" sz="1400" u="sng" dirty="0" smtClean="0">
                <a:solidFill>
                  <a:srgbClr val="FF0000"/>
                </a:solidFill>
              </a:rPr>
              <a:t>does not </a:t>
            </a:r>
            <a:r>
              <a:rPr lang="en-US" sz="1400" dirty="0" smtClean="0"/>
              <a:t>contain information about which VLAN the frame should belong to. When Ethernet frames are placed on a trunk they need additional information about the VLANs they belong to. </a:t>
            </a:r>
          </a:p>
          <a:p>
            <a:pPr marL="174625" lvl="1" indent="0" eaLnBrk="1" hangingPunct="1"/>
            <a:r>
              <a:rPr lang="en-US" sz="1600" dirty="0" smtClean="0"/>
              <a:t>This header adds </a:t>
            </a:r>
            <a:r>
              <a:rPr lang="en-US" sz="1600" b="1" dirty="0" smtClean="0">
                <a:solidFill>
                  <a:srgbClr val="FF0000"/>
                </a:solidFill>
              </a:rPr>
              <a:t>a tag </a:t>
            </a:r>
            <a:r>
              <a:rPr lang="en-US" sz="1600" dirty="0" smtClean="0"/>
              <a:t>to the original Ethernet frame specifying the VLAN for which the frame belongs to.</a:t>
            </a:r>
          </a:p>
        </p:txBody>
      </p:sp>
      <p:graphicFrame>
        <p:nvGraphicFramePr>
          <p:cNvPr id="7" name="Table 6"/>
          <p:cNvGraphicFramePr>
            <a:graphicFrameLocks noGrp="1"/>
          </p:cNvGraphicFramePr>
          <p:nvPr>
            <p:extLst>
              <p:ext uri="{D42A27DB-BD31-4B8C-83A1-F6EECF244321}">
                <p14:modId xmlns:p14="http://schemas.microsoft.com/office/powerpoint/2010/main" val="3890198052"/>
              </p:ext>
            </p:extLst>
          </p:nvPr>
        </p:nvGraphicFramePr>
        <p:xfrm>
          <a:off x="1278593" y="2726022"/>
          <a:ext cx="7168445" cy="885348"/>
        </p:xfrm>
        <a:graphic>
          <a:graphicData uri="http://schemas.openxmlformats.org/drawingml/2006/table">
            <a:tbl>
              <a:tblPr firstRow="1" bandRow="1">
                <a:tableStyleId>{5C22544A-7EE6-4342-B048-85BDC9FD1C3A}</a:tableStyleId>
              </a:tblPr>
              <a:tblGrid>
                <a:gridCol w="1315311"/>
                <a:gridCol w="1315311"/>
                <a:gridCol w="854952"/>
                <a:gridCol w="3090981"/>
                <a:gridCol w="591890"/>
              </a:tblGrid>
              <a:tr h="178630">
                <a:tc>
                  <a:txBody>
                    <a:bodyPr/>
                    <a:lstStyle/>
                    <a:p>
                      <a:pPr algn="ctr"/>
                      <a:r>
                        <a:rPr lang="en-US" sz="1400" b="0" dirty="0" smtClean="0">
                          <a:solidFill>
                            <a:srgbClr val="FFFF00"/>
                          </a:solidFill>
                        </a:rPr>
                        <a:t>6</a:t>
                      </a:r>
                      <a:endParaRPr lang="en-US" sz="1400" b="0" dirty="0">
                        <a:solidFill>
                          <a:srgbClr val="FFFF00"/>
                        </a:solidFill>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n-US" sz="1400" b="0" dirty="0" smtClean="0">
                          <a:solidFill>
                            <a:srgbClr val="FFFF00"/>
                          </a:solidFill>
                        </a:rPr>
                        <a:t>6</a:t>
                      </a:r>
                      <a:endParaRPr lang="en-US" sz="1400" b="0" dirty="0">
                        <a:solidFill>
                          <a:srgbClr val="FFFF00"/>
                        </a:solidFill>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n-US" sz="1400" b="0" dirty="0" smtClean="0">
                          <a:solidFill>
                            <a:srgbClr val="FFFF00"/>
                          </a:solidFill>
                        </a:rPr>
                        <a:t>2</a:t>
                      </a:r>
                      <a:endParaRPr lang="en-US" sz="1400" b="0" dirty="0">
                        <a:solidFill>
                          <a:srgbClr val="FFFF00"/>
                        </a:solidFill>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n-US" sz="1400" b="0" dirty="0" smtClean="0">
                          <a:solidFill>
                            <a:srgbClr val="FFFF00"/>
                          </a:solidFill>
                        </a:rPr>
                        <a:t>1500</a:t>
                      </a:r>
                      <a:endParaRPr lang="en-US" sz="1400" b="0" dirty="0">
                        <a:solidFill>
                          <a:srgbClr val="FFFF00"/>
                        </a:solidFill>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n-US" sz="1400" b="0" dirty="0" smtClean="0">
                          <a:solidFill>
                            <a:srgbClr val="FFFF00"/>
                          </a:solidFill>
                        </a:rPr>
                        <a:t>4</a:t>
                      </a:r>
                      <a:endParaRPr lang="en-US" sz="1400" b="0" dirty="0">
                        <a:solidFill>
                          <a:srgbClr val="FFFF00"/>
                        </a:solidFill>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r>
              <a:tr h="580548">
                <a:tc>
                  <a:txBody>
                    <a:bodyPr/>
                    <a:lstStyle/>
                    <a:p>
                      <a:pPr algn="ctr"/>
                      <a:r>
                        <a:rPr lang="en-US" sz="1400" b="0" dirty="0" smtClean="0">
                          <a:solidFill>
                            <a:srgbClr val="FFFF00"/>
                          </a:solidFill>
                        </a:rPr>
                        <a:t>Destination Address</a:t>
                      </a:r>
                      <a:endParaRPr lang="en-US" sz="1400" b="0" dirty="0">
                        <a:solidFill>
                          <a:srgbClr val="FFFF00"/>
                        </a:solidFill>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66"/>
                    </a:solidFill>
                  </a:tcPr>
                </a:tc>
                <a:tc>
                  <a:txBody>
                    <a:bodyPr/>
                    <a:lstStyle/>
                    <a:p>
                      <a:pPr algn="ctr"/>
                      <a:r>
                        <a:rPr lang="en-US" sz="1400" b="0" dirty="0" smtClean="0">
                          <a:solidFill>
                            <a:srgbClr val="FFFF00"/>
                          </a:solidFill>
                        </a:rPr>
                        <a:t>Source Address</a:t>
                      </a:r>
                      <a:endParaRPr lang="en-US" sz="1400" b="0" dirty="0">
                        <a:solidFill>
                          <a:srgbClr val="FFFF00"/>
                        </a:solidFill>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66"/>
                    </a:solidFill>
                  </a:tcPr>
                </a:tc>
                <a:tc>
                  <a:txBody>
                    <a:bodyPr/>
                    <a:lstStyle/>
                    <a:p>
                      <a:pPr algn="ctr"/>
                      <a:r>
                        <a:rPr lang="en-US" sz="1400" b="0" dirty="0" smtClean="0">
                          <a:solidFill>
                            <a:srgbClr val="FFFF00"/>
                          </a:solidFill>
                        </a:rPr>
                        <a:t>Type /</a:t>
                      </a:r>
                      <a:br>
                        <a:rPr lang="en-US" sz="1400" b="0" dirty="0" smtClean="0">
                          <a:solidFill>
                            <a:srgbClr val="FFFF00"/>
                          </a:solidFill>
                        </a:rPr>
                      </a:br>
                      <a:r>
                        <a:rPr lang="en-US" sz="1400" b="0" dirty="0" smtClean="0">
                          <a:solidFill>
                            <a:srgbClr val="FFFF00"/>
                          </a:solidFill>
                        </a:rPr>
                        <a:t>Length</a:t>
                      </a:r>
                      <a:endParaRPr lang="en-US" sz="1400" b="0" dirty="0">
                        <a:solidFill>
                          <a:srgbClr val="FFFF00"/>
                        </a:solidFill>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66"/>
                    </a:solidFill>
                  </a:tcPr>
                </a:tc>
                <a:tc>
                  <a:txBody>
                    <a:bodyPr/>
                    <a:lstStyle/>
                    <a:p>
                      <a:pPr algn="ctr"/>
                      <a:r>
                        <a:rPr lang="en-US" sz="1400" b="0" dirty="0" smtClean="0">
                          <a:solidFill>
                            <a:srgbClr val="FFFF00"/>
                          </a:solidFill>
                        </a:rPr>
                        <a:t>Data</a:t>
                      </a:r>
                      <a:br>
                        <a:rPr lang="en-US" sz="1400" b="0" dirty="0" smtClean="0">
                          <a:solidFill>
                            <a:srgbClr val="FFFF00"/>
                          </a:solidFill>
                        </a:rPr>
                      </a:br>
                      <a:r>
                        <a:rPr lang="en-US" sz="1400" b="0" dirty="0" smtClean="0">
                          <a:solidFill>
                            <a:srgbClr val="FFFF00"/>
                          </a:solidFill>
                        </a:rPr>
                        <a:t>Max</a:t>
                      </a:r>
                      <a:r>
                        <a:rPr lang="en-US" sz="1400" b="0" baseline="0" dirty="0" smtClean="0">
                          <a:solidFill>
                            <a:srgbClr val="FFFF00"/>
                          </a:solidFill>
                        </a:rPr>
                        <a:t> of 1500 Bytes</a:t>
                      </a:r>
                      <a:endParaRPr lang="en-US" sz="1400" b="0" dirty="0">
                        <a:solidFill>
                          <a:srgbClr val="FFFF00"/>
                        </a:solidFill>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66"/>
                    </a:solidFill>
                  </a:tcPr>
                </a:tc>
                <a:tc>
                  <a:txBody>
                    <a:bodyPr/>
                    <a:lstStyle/>
                    <a:p>
                      <a:pPr algn="ctr"/>
                      <a:r>
                        <a:rPr lang="en-US" sz="1400" b="0" dirty="0" smtClean="0">
                          <a:solidFill>
                            <a:srgbClr val="FFFF00"/>
                          </a:solidFill>
                        </a:rPr>
                        <a:t>FCS</a:t>
                      </a:r>
                      <a:endParaRPr lang="en-US" sz="1400" b="0" dirty="0">
                        <a:solidFill>
                          <a:srgbClr val="FFFF00"/>
                        </a:solidFill>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3366"/>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73454737"/>
              </p:ext>
            </p:extLst>
          </p:nvPr>
        </p:nvGraphicFramePr>
        <p:xfrm>
          <a:off x="906060" y="4509401"/>
          <a:ext cx="7676193" cy="853440"/>
        </p:xfrm>
        <a:graphic>
          <a:graphicData uri="http://schemas.openxmlformats.org/drawingml/2006/table">
            <a:tbl>
              <a:tblPr firstRow="1" bandRow="1">
                <a:tableStyleId>{5C22544A-7EE6-4342-B048-85BDC9FD1C3A}</a:tableStyleId>
              </a:tblPr>
              <a:tblGrid>
                <a:gridCol w="1384092"/>
                <a:gridCol w="1360255"/>
                <a:gridCol w="689023"/>
                <a:gridCol w="713388"/>
                <a:gridCol w="830456"/>
                <a:gridCol w="2076138"/>
                <a:gridCol w="622841"/>
              </a:tblGrid>
              <a:tr h="290273">
                <a:tc>
                  <a:txBody>
                    <a:bodyPr/>
                    <a:lstStyle/>
                    <a:p>
                      <a:pPr algn="ctr"/>
                      <a:r>
                        <a:rPr lang="en-US" sz="1600" b="0" dirty="0" smtClean="0">
                          <a:solidFill>
                            <a:srgbClr val="FFFF00"/>
                          </a:solidFill>
                        </a:rPr>
                        <a:t>6</a:t>
                      </a:r>
                      <a:endParaRPr lang="en-US" sz="1600" b="0" dirty="0">
                        <a:solidFill>
                          <a:srgbClr val="FFFF00"/>
                        </a:solidFill>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algn="ctr"/>
                      <a:r>
                        <a:rPr lang="en-US" sz="1600" b="0" dirty="0" smtClean="0">
                          <a:solidFill>
                            <a:srgbClr val="FFFF00"/>
                          </a:solidFill>
                        </a:rPr>
                        <a:t>6</a:t>
                      </a:r>
                      <a:endParaRPr lang="en-US" sz="1600" b="0" dirty="0">
                        <a:solidFill>
                          <a:srgbClr val="FFFF00"/>
                        </a:solidFill>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algn="ctr"/>
                      <a:r>
                        <a:rPr lang="en-US" sz="1600" b="0" dirty="0" smtClean="0">
                          <a:solidFill>
                            <a:srgbClr val="FFFF00"/>
                          </a:solidFill>
                        </a:rPr>
                        <a:t>2</a:t>
                      </a:r>
                      <a:endParaRPr lang="en-US" sz="1600" b="0" dirty="0">
                        <a:solidFill>
                          <a:srgbClr val="FFFF00"/>
                        </a:solidFill>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algn="ctr"/>
                      <a:r>
                        <a:rPr lang="en-US" sz="1600" b="0" dirty="0" smtClean="0">
                          <a:solidFill>
                            <a:srgbClr val="FFFF00"/>
                          </a:solidFill>
                        </a:rPr>
                        <a:t>2</a:t>
                      </a:r>
                      <a:endParaRPr lang="en-US" sz="1600" b="0" dirty="0">
                        <a:solidFill>
                          <a:srgbClr val="FFFF00"/>
                        </a:solidFill>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algn="ctr"/>
                      <a:r>
                        <a:rPr lang="en-US" sz="1600" b="0" dirty="0" smtClean="0">
                          <a:solidFill>
                            <a:srgbClr val="FFFF00"/>
                          </a:solidFill>
                        </a:rPr>
                        <a:t>2</a:t>
                      </a:r>
                      <a:endParaRPr lang="en-US" sz="1600" b="0" dirty="0">
                        <a:solidFill>
                          <a:srgbClr val="FFFF00"/>
                        </a:solidFill>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algn="ctr"/>
                      <a:r>
                        <a:rPr lang="en-US" sz="1600" b="0" dirty="0" smtClean="0">
                          <a:solidFill>
                            <a:srgbClr val="FFFF00"/>
                          </a:solidFill>
                        </a:rPr>
                        <a:t>1500</a:t>
                      </a:r>
                      <a:endParaRPr lang="en-US" sz="1600" b="0" dirty="0">
                        <a:solidFill>
                          <a:srgbClr val="FFFF00"/>
                        </a:solidFill>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algn="ctr"/>
                      <a:r>
                        <a:rPr lang="en-US" sz="1600" b="0" dirty="0" smtClean="0">
                          <a:solidFill>
                            <a:srgbClr val="FFFF00"/>
                          </a:solidFill>
                        </a:rPr>
                        <a:t>4</a:t>
                      </a:r>
                      <a:endParaRPr lang="en-US" sz="1600" b="0" dirty="0">
                        <a:solidFill>
                          <a:srgbClr val="FFFF00"/>
                        </a:solidFill>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r>
              <a:tr h="314924">
                <a:tc>
                  <a:txBody>
                    <a:bodyPr/>
                    <a:lstStyle/>
                    <a:p>
                      <a:pPr algn="ctr"/>
                      <a:r>
                        <a:rPr lang="en-US" sz="1400" b="0" dirty="0" smtClean="0">
                          <a:solidFill>
                            <a:srgbClr val="FFFF00"/>
                          </a:solidFill>
                        </a:rPr>
                        <a:t>Destination Address</a:t>
                      </a:r>
                      <a:endParaRPr lang="en-US" sz="1400" b="0" dirty="0">
                        <a:solidFill>
                          <a:srgbClr val="FFFF00"/>
                        </a:solidFill>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3366"/>
                    </a:solidFill>
                  </a:tcPr>
                </a:tc>
                <a:tc>
                  <a:txBody>
                    <a:bodyPr/>
                    <a:lstStyle/>
                    <a:p>
                      <a:pPr algn="ctr"/>
                      <a:r>
                        <a:rPr lang="en-US" sz="1400" b="0" dirty="0" smtClean="0">
                          <a:solidFill>
                            <a:srgbClr val="FFFF00"/>
                          </a:solidFill>
                        </a:rPr>
                        <a:t>Source Address</a:t>
                      </a:r>
                      <a:endParaRPr lang="en-US" sz="1400" b="0" dirty="0">
                        <a:solidFill>
                          <a:srgbClr val="FFFF00"/>
                        </a:solidFill>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3366"/>
                    </a:solidFill>
                  </a:tcPr>
                </a:tc>
                <a:tc gridSpan="2">
                  <a:txBody>
                    <a:bodyPr/>
                    <a:lstStyle/>
                    <a:p>
                      <a:pPr algn="ctr"/>
                      <a:r>
                        <a:rPr lang="en-US" b="0" dirty="0" smtClean="0">
                          <a:solidFill>
                            <a:srgbClr val="FFFF00"/>
                          </a:solidFill>
                        </a:rPr>
                        <a:t>802.1Q Tag</a:t>
                      </a:r>
                      <a:endParaRPr lang="en-US" b="0" dirty="0">
                        <a:solidFill>
                          <a:srgbClr val="FFFF00"/>
                        </a:solidFill>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00000"/>
                    </a:solidFill>
                  </a:tcPr>
                </a:tc>
                <a:tc hMerge="1">
                  <a:txBody>
                    <a:bodyPr/>
                    <a:lstStyle/>
                    <a:p>
                      <a:endParaRPr lang="en-US"/>
                    </a:p>
                  </a:txBody>
                  <a:tcPr/>
                </a:tc>
                <a:tc>
                  <a:txBody>
                    <a:bodyPr/>
                    <a:lstStyle/>
                    <a:p>
                      <a:pPr algn="ctr"/>
                      <a:r>
                        <a:rPr lang="en-US" sz="1400" b="0" dirty="0" smtClean="0">
                          <a:solidFill>
                            <a:srgbClr val="FFFF00"/>
                          </a:solidFill>
                        </a:rPr>
                        <a:t>Type/</a:t>
                      </a:r>
                      <a:br>
                        <a:rPr lang="en-US" sz="1400" b="0" dirty="0" smtClean="0">
                          <a:solidFill>
                            <a:srgbClr val="FFFF00"/>
                          </a:solidFill>
                        </a:rPr>
                      </a:br>
                      <a:r>
                        <a:rPr lang="en-US" sz="1400" b="0" dirty="0" smtClean="0">
                          <a:solidFill>
                            <a:srgbClr val="FFFF00"/>
                          </a:solidFill>
                        </a:rPr>
                        <a:t>Length</a:t>
                      </a:r>
                      <a:endParaRPr lang="en-US" sz="1400" b="0" dirty="0">
                        <a:solidFill>
                          <a:srgbClr val="FFFF00"/>
                        </a:solidFill>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3366"/>
                    </a:solidFill>
                  </a:tcPr>
                </a:tc>
                <a:tc>
                  <a:txBody>
                    <a:bodyPr/>
                    <a:lstStyle/>
                    <a:p>
                      <a:pPr algn="ctr"/>
                      <a:r>
                        <a:rPr lang="en-US" sz="1400" b="0" dirty="0" smtClean="0">
                          <a:solidFill>
                            <a:srgbClr val="FFFF00"/>
                          </a:solidFill>
                        </a:rPr>
                        <a:t>Data</a:t>
                      </a:r>
                      <a:br>
                        <a:rPr lang="en-US" sz="1400" b="0" dirty="0" smtClean="0">
                          <a:solidFill>
                            <a:srgbClr val="FFFF00"/>
                          </a:solidFill>
                        </a:rPr>
                      </a:br>
                      <a:r>
                        <a:rPr lang="en-US" sz="1400" b="0" dirty="0" smtClean="0">
                          <a:solidFill>
                            <a:srgbClr val="FFFF00"/>
                          </a:solidFill>
                        </a:rPr>
                        <a:t>Max of 1500 Bytes</a:t>
                      </a:r>
                      <a:endParaRPr lang="en-US" sz="1400" b="0" dirty="0">
                        <a:solidFill>
                          <a:srgbClr val="FFFF00"/>
                        </a:solidFill>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3366"/>
                    </a:solidFill>
                  </a:tcPr>
                </a:tc>
                <a:tc>
                  <a:txBody>
                    <a:bodyPr/>
                    <a:lstStyle/>
                    <a:p>
                      <a:pPr algn="ctr"/>
                      <a:r>
                        <a:rPr lang="en-US" sz="1400" b="0" dirty="0" smtClean="0">
                          <a:solidFill>
                            <a:srgbClr val="FFFF00"/>
                          </a:solidFill>
                        </a:rPr>
                        <a:t>New</a:t>
                      </a:r>
                      <a:br>
                        <a:rPr lang="en-US" sz="1400" b="0" dirty="0" smtClean="0">
                          <a:solidFill>
                            <a:srgbClr val="FFFF00"/>
                          </a:solidFill>
                        </a:rPr>
                      </a:br>
                      <a:r>
                        <a:rPr lang="en-US" sz="1400" b="0" dirty="0" smtClean="0">
                          <a:solidFill>
                            <a:srgbClr val="FFFF00"/>
                          </a:solidFill>
                        </a:rPr>
                        <a:t>FCS</a:t>
                      </a:r>
                      <a:endParaRPr lang="en-US" sz="1400" b="0" dirty="0">
                        <a:solidFill>
                          <a:srgbClr val="FFFF00"/>
                        </a:solidFill>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800000"/>
                    </a:solidFill>
                  </a:tcPr>
                </a:tc>
              </a:tr>
            </a:tbl>
          </a:graphicData>
        </a:graphic>
      </p:graphicFrame>
      <p:sp>
        <p:nvSpPr>
          <p:cNvPr id="9" name="TextBox 8"/>
          <p:cNvSpPr txBox="1"/>
          <p:nvPr/>
        </p:nvSpPr>
        <p:spPr>
          <a:xfrm>
            <a:off x="1888196" y="2270815"/>
            <a:ext cx="5531554" cy="341632"/>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wrap="square">
            <a:spAutoFit/>
          </a:bodyPr>
          <a:lstStyle/>
          <a:p>
            <a:pPr>
              <a:defRPr/>
            </a:pPr>
            <a:r>
              <a:rPr lang="en-US" sz="1800" dirty="0" smtClean="0">
                <a:solidFill>
                  <a:schemeClr val="bg1"/>
                </a:solidFill>
              </a:rPr>
              <a:t>Normal Ethernet Frame (Length </a:t>
            </a:r>
            <a:r>
              <a:rPr lang="en-US" sz="1800" dirty="0">
                <a:solidFill>
                  <a:schemeClr val="bg1"/>
                </a:solidFill>
              </a:rPr>
              <a:t>1518 </a:t>
            </a:r>
            <a:r>
              <a:rPr lang="en-US" sz="1800" dirty="0" smtClean="0">
                <a:solidFill>
                  <a:schemeClr val="bg1"/>
                </a:solidFill>
              </a:rPr>
              <a:t>Bytes)</a:t>
            </a:r>
            <a:endParaRPr lang="en-US" sz="1800" dirty="0">
              <a:solidFill>
                <a:schemeClr val="bg1"/>
              </a:solidFill>
            </a:endParaRPr>
          </a:p>
        </p:txBody>
      </p:sp>
      <p:sp>
        <p:nvSpPr>
          <p:cNvPr id="10" name="TextBox 9"/>
          <p:cNvSpPr txBox="1"/>
          <p:nvPr/>
        </p:nvSpPr>
        <p:spPr>
          <a:xfrm>
            <a:off x="2557062" y="4000837"/>
            <a:ext cx="4907844" cy="341632"/>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wrap="square">
            <a:spAutoFit/>
          </a:bodyPr>
          <a:lstStyle/>
          <a:p>
            <a:pPr>
              <a:defRPr/>
            </a:pPr>
            <a:r>
              <a:rPr lang="en-US" sz="1800" dirty="0" smtClean="0">
                <a:solidFill>
                  <a:schemeClr val="bg1"/>
                </a:solidFill>
              </a:rPr>
              <a:t>Tagged Ethernet Frame (Length </a:t>
            </a:r>
            <a:r>
              <a:rPr lang="en-US" sz="1800" dirty="0">
                <a:solidFill>
                  <a:schemeClr val="bg1"/>
                </a:solidFill>
              </a:rPr>
              <a:t>1522 </a:t>
            </a:r>
            <a:r>
              <a:rPr lang="en-US" sz="1800" dirty="0" smtClean="0">
                <a:solidFill>
                  <a:schemeClr val="bg1"/>
                </a:solidFill>
              </a:rPr>
              <a:t>Bytes)</a:t>
            </a:r>
            <a:endParaRPr lang="en-US" sz="1800" dirty="0">
              <a:solidFill>
                <a:schemeClr val="bg1"/>
              </a:solidFill>
            </a:endParaRPr>
          </a:p>
        </p:txBody>
      </p:sp>
      <p:sp>
        <p:nvSpPr>
          <p:cNvPr id="11" name="Oval 10"/>
          <p:cNvSpPr/>
          <p:nvPr/>
        </p:nvSpPr>
        <p:spPr bwMode="auto">
          <a:xfrm>
            <a:off x="3412195" y="4376192"/>
            <a:ext cx="1783645" cy="1365955"/>
          </a:xfrm>
          <a:prstGeom prst="ellipse">
            <a:avLst/>
          </a:prstGeom>
          <a:noFill/>
          <a:ln w="25400" cap="flat" cmpd="sng" algn="ctr">
            <a:solidFill>
              <a:srgbClr val="FF0000"/>
            </a:solidFill>
            <a:prstDash val="solid"/>
            <a:round/>
            <a:headEnd type="none" w="med" len="med"/>
            <a:tailEnd type="triangle" w="med" len="med"/>
          </a:ln>
          <a:effectLst/>
        </p:spPr>
        <p:txBody>
          <a:bodyPr vert="horz" wrap="none" lIns="0" tIns="0" rIns="0" bIns="0"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607283531"/>
              </p:ext>
            </p:extLst>
          </p:nvPr>
        </p:nvGraphicFramePr>
        <p:xfrm>
          <a:off x="3395310" y="5833560"/>
          <a:ext cx="4456289" cy="822960"/>
        </p:xfrm>
        <a:graphic>
          <a:graphicData uri="http://schemas.openxmlformats.org/drawingml/2006/table">
            <a:tbl>
              <a:tblPr firstRow="1" bandRow="1">
                <a:tableStyleId>{5C22544A-7EE6-4342-B048-85BDC9FD1C3A}</a:tableStyleId>
              </a:tblPr>
              <a:tblGrid>
                <a:gridCol w="891258"/>
                <a:gridCol w="779850"/>
                <a:gridCol w="2785181"/>
              </a:tblGrid>
              <a:tr h="263407">
                <a:tc>
                  <a:txBody>
                    <a:bodyPr/>
                    <a:lstStyle/>
                    <a:p>
                      <a:pPr algn="ctr"/>
                      <a:r>
                        <a:rPr lang="en-US" sz="1400" b="0" dirty="0" smtClean="0">
                          <a:solidFill>
                            <a:srgbClr val="FFFF00"/>
                          </a:solidFill>
                          <a:effectLst>
                            <a:outerShdw blurRad="38100" dist="38100" dir="2700000" algn="tl">
                              <a:srgbClr val="000000">
                                <a:alpha val="43137"/>
                              </a:srgbClr>
                            </a:outerShdw>
                          </a:effectLst>
                        </a:rPr>
                        <a:t>3 Bits</a:t>
                      </a:r>
                      <a:endParaRPr lang="en-US" sz="1400" b="0" dirty="0">
                        <a:solidFill>
                          <a:srgbClr val="FFFF00"/>
                        </a:solidFill>
                        <a:effectLst>
                          <a:outerShdw blurRad="38100" dist="38100" dir="2700000" algn="tl">
                            <a:srgbClr val="000000">
                              <a:alpha val="43137"/>
                            </a:srgbClr>
                          </a:outerShdw>
                        </a:effectLst>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algn="ctr"/>
                      <a:r>
                        <a:rPr lang="en-US" sz="1400" b="0" dirty="0" smtClean="0">
                          <a:solidFill>
                            <a:srgbClr val="FFFF00"/>
                          </a:solidFill>
                          <a:effectLst>
                            <a:outerShdw blurRad="38100" dist="38100" dir="2700000" algn="tl">
                              <a:srgbClr val="000000">
                                <a:alpha val="43137"/>
                              </a:srgbClr>
                            </a:outerShdw>
                          </a:effectLst>
                        </a:rPr>
                        <a:t>1 Bit</a:t>
                      </a:r>
                      <a:endParaRPr lang="en-US" sz="1400" b="0" dirty="0">
                        <a:solidFill>
                          <a:srgbClr val="FFFF00"/>
                        </a:solidFill>
                        <a:effectLst>
                          <a:outerShdw blurRad="38100" dist="38100" dir="2700000" algn="tl">
                            <a:srgbClr val="000000">
                              <a:alpha val="43137"/>
                            </a:srgbClr>
                          </a:outerShdw>
                        </a:effectLst>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c>
                  <a:txBody>
                    <a:bodyPr/>
                    <a:lstStyle/>
                    <a:p>
                      <a:pPr algn="ctr"/>
                      <a:r>
                        <a:rPr lang="en-US" sz="1400" b="0" dirty="0" smtClean="0">
                          <a:solidFill>
                            <a:srgbClr val="FFFF00"/>
                          </a:solidFill>
                          <a:effectLst>
                            <a:outerShdw blurRad="38100" dist="38100" dir="2700000" algn="tl">
                              <a:srgbClr val="000000">
                                <a:alpha val="43137"/>
                              </a:srgbClr>
                            </a:outerShdw>
                          </a:effectLst>
                        </a:rPr>
                        <a:t>12 Bits</a:t>
                      </a:r>
                      <a:endParaRPr lang="en-US" sz="1400" b="0" dirty="0">
                        <a:solidFill>
                          <a:srgbClr val="FFFF00"/>
                        </a:solidFill>
                        <a:effectLst>
                          <a:outerShdw blurRad="38100" dist="38100" dir="2700000" algn="tl">
                            <a:srgbClr val="000000">
                              <a:alpha val="43137"/>
                            </a:srgbClr>
                          </a:outerShdw>
                        </a:effectLst>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70C0"/>
                    </a:solidFill>
                  </a:tcPr>
                </a:tc>
              </a:tr>
              <a:tr h="447793">
                <a:tc>
                  <a:txBody>
                    <a:bodyPr/>
                    <a:lstStyle/>
                    <a:p>
                      <a:pPr algn="ctr"/>
                      <a:r>
                        <a:rPr lang="en-US" sz="1400" b="0" dirty="0" smtClean="0">
                          <a:solidFill>
                            <a:srgbClr val="FFFF00"/>
                          </a:solidFill>
                          <a:effectLst>
                            <a:outerShdw blurRad="38100" dist="38100" dir="2700000" algn="tl">
                              <a:srgbClr val="000000">
                                <a:alpha val="43137"/>
                              </a:srgbClr>
                            </a:outerShdw>
                          </a:effectLst>
                        </a:rPr>
                        <a:t>User</a:t>
                      </a:r>
                      <a:br>
                        <a:rPr lang="en-US" sz="1400" b="0" dirty="0" smtClean="0">
                          <a:solidFill>
                            <a:srgbClr val="FFFF00"/>
                          </a:solidFill>
                          <a:effectLst>
                            <a:outerShdw blurRad="38100" dist="38100" dir="2700000" algn="tl">
                              <a:srgbClr val="000000">
                                <a:alpha val="43137"/>
                              </a:srgbClr>
                            </a:outerShdw>
                          </a:effectLst>
                        </a:rPr>
                      </a:br>
                      <a:r>
                        <a:rPr lang="en-US" sz="1400" b="0" dirty="0" smtClean="0">
                          <a:solidFill>
                            <a:srgbClr val="FFFF00"/>
                          </a:solidFill>
                          <a:effectLst>
                            <a:outerShdw blurRad="38100" dist="38100" dir="2700000" algn="tl">
                              <a:srgbClr val="000000">
                                <a:alpha val="43137"/>
                              </a:srgbClr>
                            </a:outerShdw>
                          </a:effectLst>
                        </a:rPr>
                        <a:t>Priority</a:t>
                      </a:r>
                      <a:endParaRPr lang="en-US" sz="1400" b="0" dirty="0">
                        <a:solidFill>
                          <a:srgbClr val="FFFF00"/>
                        </a:solidFill>
                        <a:effectLst>
                          <a:outerShdw blurRad="38100" dist="38100" dir="2700000" algn="tl">
                            <a:srgbClr val="000000">
                              <a:alpha val="43137"/>
                            </a:srgbClr>
                          </a:outerShdw>
                        </a:effectLst>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3366"/>
                    </a:solidFill>
                  </a:tcPr>
                </a:tc>
                <a:tc>
                  <a:txBody>
                    <a:bodyPr/>
                    <a:lstStyle/>
                    <a:p>
                      <a:pPr algn="ctr"/>
                      <a:r>
                        <a:rPr lang="en-US" sz="1400" b="0" dirty="0" smtClean="0">
                          <a:solidFill>
                            <a:srgbClr val="FFFF00"/>
                          </a:solidFill>
                          <a:effectLst>
                            <a:outerShdw blurRad="38100" dist="38100" dir="2700000" algn="tl">
                              <a:srgbClr val="000000">
                                <a:alpha val="43137"/>
                              </a:srgbClr>
                            </a:outerShdw>
                          </a:effectLst>
                        </a:rPr>
                        <a:t>CFI</a:t>
                      </a:r>
                      <a:endParaRPr lang="en-US" sz="1400" b="0" dirty="0">
                        <a:solidFill>
                          <a:srgbClr val="FFFF00"/>
                        </a:solidFill>
                        <a:effectLst>
                          <a:outerShdw blurRad="38100" dist="38100" dir="2700000" algn="tl">
                            <a:srgbClr val="000000">
                              <a:alpha val="43137"/>
                            </a:srgbClr>
                          </a:outerShdw>
                        </a:effectLst>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3366"/>
                    </a:solidFill>
                  </a:tcPr>
                </a:tc>
                <a:tc>
                  <a:txBody>
                    <a:bodyPr/>
                    <a:lstStyle/>
                    <a:p>
                      <a:pPr algn="ctr"/>
                      <a:r>
                        <a:rPr lang="en-US" sz="1400" b="0" dirty="0" smtClean="0">
                          <a:solidFill>
                            <a:srgbClr val="FFFF00"/>
                          </a:solidFill>
                          <a:effectLst>
                            <a:outerShdw blurRad="38100" dist="38100" dir="2700000" algn="tl">
                              <a:srgbClr val="000000">
                                <a:alpha val="43137"/>
                              </a:srgbClr>
                            </a:outerShdw>
                          </a:effectLst>
                        </a:rPr>
                        <a:t>VLAN ID</a:t>
                      </a:r>
                      <a:endParaRPr lang="en-US" sz="1400" b="0" dirty="0">
                        <a:solidFill>
                          <a:srgbClr val="FFFF00"/>
                        </a:solidFill>
                        <a:effectLst>
                          <a:outerShdw blurRad="38100" dist="38100" dir="2700000" algn="tl">
                            <a:srgbClr val="000000">
                              <a:alpha val="43137"/>
                            </a:srgbClr>
                          </a:outerShdw>
                        </a:effectLst>
                      </a:endParaRPr>
                    </a:p>
                  </a:txBody>
                  <a:tcPr anchor="ctr" anchorCtr="1">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003366"/>
                    </a:solidFill>
                  </a:tcPr>
                </a:tc>
              </a:tr>
            </a:tbl>
          </a:graphicData>
        </a:graphic>
      </p:graphicFrame>
      <p:grpSp>
        <p:nvGrpSpPr>
          <p:cNvPr id="13" name="Group 36"/>
          <p:cNvGrpSpPr>
            <a:grpSpLocks/>
          </p:cNvGrpSpPr>
          <p:nvPr/>
        </p:nvGrpSpPr>
        <p:grpSpPr bwMode="auto">
          <a:xfrm>
            <a:off x="524656" y="6251542"/>
            <a:ext cx="3905830" cy="286232"/>
            <a:chOff x="4114800" y="5867215"/>
            <a:chExt cx="3905830" cy="332362"/>
          </a:xfrm>
        </p:grpSpPr>
        <p:cxnSp>
          <p:nvCxnSpPr>
            <p:cNvPr id="14" name="Straight Connector 13"/>
            <p:cNvCxnSpPr/>
            <p:nvPr/>
          </p:nvCxnSpPr>
          <p:spPr bwMode="auto">
            <a:xfrm flipV="1">
              <a:off x="6529288" y="6033396"/>
              <a:ext cx="1491342" cy="62365"/>
            </a:xfrm>
            <a:prstGeom prst="line">
              <a:avLst/>
            </a:prstGeom>
            <a:noFill/>
            <a:ln w="50800" cap="flat" cmpd="sng" algn="ctr">
              <a:solidFill>
                <a:srgbClr val="66FF66"/>
              </a:solidFill>
              <a:prstDash val="solid"/>
              <a:round/>
              <a:headEnd type="none" w="med" len="med"/>
              <a:tailEnd type="triangle"/>
            </a:ln>
            <a:effectLst>
              <a:outerShdw blurRad="50800" dist="50800" dir="5400000" algn="ctr" rotWithShape="0">
                <a:schemeClr val="tx1"/>
              </a:outerShdw>
            </a:effectLst>
          </p:spPr>
        </p:cxnSp>
        <p:sp>
          <p:nvSpPr>
            <p:cNvPr id="15" name="TextBox 14"/>
            <p:cNvSpPr txBox="1"/>
            <p:nvPr/>
          </p:nvSpPr>
          <p:spPr>
            <a:xfrm>
              <a:off x="4114800" y="5867215"/>
              <a:ext cx="2562579" cy="332362"/>
            </a:xfrm>
            <a:prstGeom prst="rect">
              <a:avLst/>
            </a:prstGeom>
            <a:solidFill>
              <a:srgbClr val="003300"/>
            </a:solidFill>
            <a:ln w="25400">
              <a:solidFill>
                <a:srgbClr val="92D050"/>
              </a:solidFill>
            </a:ln>
            <a:effectLst>
              <a:outerShdw blurRad="50800" dist="50800" dir="5400000" algn="ctr" rotWithShape="0">
                <a:schemeClr val="tx1"/>
              </a:outerShdw>
            </a:effectLst>
          </p:spPr>
          <p:txBody>
            <a:bodyPr wrap="square">
              <a:spAutoFit/>
            </a:bodyPr>
            <a:lstStyle/>
            <a:p>
              <a:pPr>
                <a:defRPr/>
              </a:pPr>
              <a:r>
                <a:rPr lang="en-US" sz="1400" dirty="0">
                  <a:solidFill>
                    <a:schemeClr val="bg1"/>
                  </a:solidFill>
                </a:rPr>
                <a:t>Canonical Format Identifier</a:t>
              </a:r>
            </a:p>
          </p:txBody>
        </p:sp>
      </p:grpSp>
      <p:cxnSp>
        <p:nvCxnSpPr>
          <p:cNvPr id="16" name="Straight Arrow Connector 15"/>
          <p:cNvCxnSpPr/>
          <p:nvPr/>
        </p:nvCxnSpPr>
        <p:spPr bwMode="auto">
          <a:xfrm flipV="1">
            <a:off x="3431998" y="5415872"/>
            <a:ext cx="258259" cy="428977"/>
          </a:xfrm>
          <a:prstGeom prst="straightConnector1">
            <a:avLst/>
          </a:prstGeom>
          <a:noFill/>
          <a:ln w="50800" cap="flat" cmpd="sng" algn="ctr">
            <a:solidFill>
              <a:srgbClr val="FF0000"/>
            </a:solidFill>
            <a:prstDash val="sysDash"/>
            <a:round/>
            <a:headEnd type="none" w="med" len="med"/>
            <a:tailEnd type="none"/>
          </a:ln>
          <a:effectLst/>
        </p:spPr>
      </p:cxnSp>
      <p:cxnSp>
        <p:nvCxnSpPr>
          <p:cNvPr id="17" name="Straight Arrow Connector 16"/>
          <p:cNvCxnSpPr/>
          <p:nvPr/>
        </p:nvCxnSpPr>
        <p:spPr bwMode="auto">
          <a:xfrm flipH="1" flipV="1">
            <a:off x="5161971" y="5415872"/>
            <a:ext cx="2616251" cy="366890"/>
          </a:xfrm>
          <a:prstGeom prst="straightConnector1">
            <a:avLst/>
          </a:prstGeom>
          <a:noFill/>
          <a:ln w="50800" cap="flat" cmpd="sng" algn="ctr">
            <a:solidFill>
              <a:srgbClr val="FF0000"/>
            </a:solidFill>
            <a:prstDash val="sysDash"/>
            <a:round/>
            <a:headEnd type="none" w="med" len="med"/>
            <a:tailEnd type="none"/>
          </a:ln>
          <a:effectLst/>
        </p:spPr>
      </p:cxnSp>
      <p:sp>
        <p:nvSpPr>
          <p:cNvPr id="18" name="Oval 17"/>
          <p:cNvSpPr/>
          <p:nvPr/>
        </p:nvSpPr>
        <p:spPr bwMode="auto">
          <a:xfrm>
            <a:off x="5325928" y="5808812"/>
            <a:ext cx="2614246" cy="902677"/>
          </a:xfrm>
          <a:prstGeom prst="ellipse">
            <a:avLst/>
          </a:prstGeom>
          <a:noFill/>
          <a:ln w="19050" cap="flat" cmpd="sng" algn="ctr">
            <a:solidFill>
              <a:srgbClr val="FF0000"/>
            </a:solidFill>
            <a:prstDash val="solid"/>
            <a:round/>
            <a:headEnd type="none" w="med" len="med"/>
            <a:tailEnd type="triangle" w="med" len="med"/>
          </a:ln>
          <a:effectLst/>
        </p:spPr>
        <p:txBody>
          <a:bodyPr vert="horz" wrap="none" lIns="0" tIns="0" rIns="0" bIns="0"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15504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2400" y="316030"/>
            <a:ext cx="8839200" cy="685800"/>
          </a:xfrm>
          <a:prstGeom prst="rect">
            <a:avLst/>
          </a:prstGeom>
        </p:spPr>
        <p:txBody>
          <a:bodyPr/>
          <a:lstStyle/>
          <a:p>
            <a:pPr marL="0" marR="0" lvl="0" indent="0" algn="l" defTabSz="814388"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002060"/>
                </a:solidFill>
                <a:effectLst/>
                <a:uLnTx/>
                <a:uFillTx/>
                <a:latin typeface="+mj-lt"/>
                <a:ea typeface="+mj-ea"/>
                <a:cs typeface="+mj-cs"/>
              </a:rPr>
              <a:t>Trunking</a:t>
            </a:r>
            <a:r>
              <a:rPr kumimoji="0" lang="en-US" sz="3200" b="1" i="0" u="none" strike="noStrike" kern="0" cap="none" spc="0" normalizeH="0" baseline="0" noProof="0" dirty="0" smtClean="0">
                <a:ln>
                  <a:noFill/>
                </a:ln>
                <a:solidFill>
                  <a:srgbClr val="002060"/>
                </a:solidFill>
                <a:effectLst/>
                <a:uLnTx/>
                <a:uFillTx/>
                <a:latin typeface="+mj-lt"/>
                <a:ea typeface="+mj-ea"/>
                <a:cs typeface="+mj-cs"/>
              </a:rPr>
              <a:t> Operation</a:t>
            </a:r>
          </a:p>
        </p:txBody>
      </p:sp>
      <p:pic>
        <p:nvPicPr>
          <p:cNvPr id="3" name="Picture 4" descr="vl52.jpg"/>
          <p:cNvPicPr>
            <a:picLocks noChangeAspect="1"/>
          </p:cNvPicPr>
          <p:nvPr/>
        </p:nvPicPr>
        <p:blipFill>
          <a:blip r:embed="rId2"/>
          <a:srcRect/>
          <a:stretch>
            <a:fillRect/>
          </a:stretch>
        </p:blipFill>
        <p:spPr bwMode="auto">
          <a:xfrm>
            <a:off x="127000" y="1524000"/>
            <a:ext cx="8864600" cy="3962400"/>
          </a:xfrm>
          <a:prstGeom prst="rect">
            <a:avLst/>
          </a:prstGeom>
          <a:noFill/>
          <a:ln w="9525">
            <a:noFill/>
            <a:miter lim="800000"/>
            <a:headEnd/>
            <a:tailEnd/>
          </a:ln>
        </p:spPr>
      </p:pic>
      <p:sp>
        <p:nvSpPr>
          <p:cNvPr id="4" name="TextBox 3"/>
          <p:cNvSpPr txBox="1"/>
          <p:nvPr/>
        </p:nvSpPr>
        <p:spPr>
          <a:xfrm>
            <a:off x="304800" y="1828800"/>
            <a:ext cx="2667000" cy="646331"/>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sz="2000" dirty="0">
                <a:solidFill>
                  <a:schemeClr val="bg1"/>
                </a:solidFill>
              </a:rPr>
              <a:t>PC1 and PC3</a:t>
            </a:r>
            <a:br>
              <a:rPr lang="en-US" sz="2000" dirty="0">
                <a:solidFill>
                  <a:schemeClr val="bg1"/>
                </a:solidFill>
              </a:rPr>
            </a:br>
            <a:r>
              <a:rPr lang="en-US" sz="2000" dirty="0">
                <a:solidFill>
                  <a:schemeClr val="bg1"/>
                </a:solidFill>
              </a:rPr>
              <a:t>send a broadcast.</a:t>
            </a:r>
          </a:p>
        </p:txBody>
      </p:sp>
      <p:sp>
        <p:nvSpPr>
          <p:cNvPr id="5" name="TextBox 4"/>
          <p:cNvSpPr txBox="1"/>
          <p:nvPr/>
        </p:nvSpPr>
        <p:spPr>
          <a:xfrm>
            <a:off x="1295400" y="2971800"/>
            <a:ext cx="457200" cy="313932"/>
          </a:xfrm>
          <a:prstGeom prst="rect">
            <a:avLst/>
          </a:prstGeom>
          <a:solidFill>
            <a:srgbClr val="003300"/>
          </a:solidFill>
          <a:ln w="25400">
            <a:solidFill>
              <a:srgbClr val="66FF66"/>
            </a:solidFill>
          </a:ln>
          <a:effectLst>
            <a:outerShdw blurRad="50800" dist="50800" dir="5400000" algn="ctr" rotWithShape="0">
              <a:schemeClr val="tx1"/>
            </a:outerShdw>
          </a:effectLst>
        </p:spPr>
        <p:txBody>
          <a:bodyPr>
            <a:spAutoFit/>
          </a:bodyPr>
          <a:lstStyle/>
          <a:p>
            <a:pPr>
              <a:defRPr/>
            </a:pPr>
            <a:r>
              <a:rPr lang="en-US" sz="1600" dirty="0">
                <a:solidFill>
                  <a:schemeClr val="bg1"/>
                </a:solidFill>
              </a:rPr>
              <a:t>10</a:t>
            </a:r>
          </a:p>
        </p:txBody>
      </p:sp>
      <p:sp>
        <p:nvSpPr>
          <p:cNvPr id="6" name="TextBox 5"/>
          <p:cNvSpPr txBox="1"/>
          <p:nvPr/>
        </p:nvSpPr>
        <p:spPr>
          <a:xfrm>
            <a:off x="1295400" y="3962400"/>
            <a:ext cx="457200" cy="313932"/>
          </a:xfrm>
          <a:prstGeom prst="rect">
            <a:avLst/>
          </a:prstGeom>
          <a:solidFill>
            <a:srgbClr val="002060"/>
          </a:solidFill>
          <a:ln w="25400">
            <a:solidFill>
              <a:srgbClr val="00B0F0"/>
            </a:solidFill>
          </a:ln>
          <a:effectLst>
            <a:outerShdw blurRad="50800" dist="50800" dir="5400000" algn="ctr" rotWithShape="0">
              <a:schemeClr val="tx1"/>
            </a:outerShdw>
          </a:effectLst>
        </p:spPr>
        <p:txBody>
          <a:bodyPr>
            <a:spAutoFit/>
          </a:bodyPr>
          <a:lstStyle/>
          <a:p>
            <a:pPr>
              <a:defRPr/>
            </a:pPr>
            <a:r>
              <a:rPr lang="en-US" sz="1600" dirty="0">
                <a:solidFill>
                  <a:schemeClr val="bg1"/>
                </a:solidFill>
              </a:rPr>
              <a:t>20</a:t>
            </a:r>
          </a:p>
        </p:txBody>
      </p:sp>
      <p:sp>
        <p:nvSpPr>
          <p:cNvPr id="7" name="TextBox 6"/>
          <p:cNvSpPr txBox="1"/>
          <p:nvPr/>
        </p:nvSpPr>
        <p:spPr>
          <a:xfrm>
            <a:off x="1295400" y="4876800"/>
            <a:ext cx="457200" cy="313932"/>
          </a:xfrm>
          <a:prstGeom prst="rect">
            <a:avLst/>
          </a:prstGeom>
          <a:solidFill>
            <a:srgbClr val="660033"/>
          </a:solidFill>
          <a:ln w="25400">
            <a:solidFill>
              <a:srgbClr val="7030A0"/>
            </a:solidFill>
          </a:ln>
          <a:effectLst>
            <a:outerShdw blurRad="50800" dist="50800" dir="5400000" algn="ctr" rotWithShape="0">
              <a:schemeClr val="tx1"/>
            </a:outerShdw>
          </a:effectLst>
        </p:spPr>
        <p:txBody>
          <a:bodyPr>
            <a:spAutoFit/>
          </a:bodyPr>
          <a:lstStyle/>
          <a:p>
            <a:pPr>
              <a:defRPr/>
            </a:pPr>
            <a:r>
              <a:rPr lang="en-US" sz="1600" dirty="0">
                <a:solidFill>
                  <a:schemeClr val="bg1"/>
                </a:solidFill>
              </a:rPr>
              <a:t>30</a:t>
            </a:r>
          </a:p>
        </p:txBody>
      </p:sp>
      <p:sp>
        <p:nvSpPr>
          <p:cNvPr id="8" name="TextBox 7"/>
          <p:cNvSpPr txBox="1"/>
          <p:nvPr/>
        </p:nvSpPr>
        <p:spPr>
          <a:xfrm>
            <a:off x="8153400" y="2971800"/>
            <a:ext cx="457200" cy="313932"/>
          </a:xfrm>
          <a:prstGeom prst="rect">
            <a:avLst/>
          </a:prstGeom>
          <a:solidFill>
            <a:srgbClr val="003300"/>
          </a:solidFill>
          <a:ln w="25400">
            <a:solidFill>
              <a:srgbClr val="66FF66"/>
            </a:solidFill>
          </a:ln>
          <a:effectLst>
            <a:outerShdw blurRad="50800" dist="50800" dir="5400000" algn="ctr" rotWithShape="0">
              <a:schemeClr val="tx1"/>
            </a:outerShdw>
          </a:effectLst>
        </p:spPr>
        <p:txBody>
          <a:bodyPr>
            <a:spAutoFit/>
          </a:bodyPr>
          <a:lstStyle/>
          <a:p>
            <a:pPr>
              <a:defRPr/>
            </a:pPr>
            <a:r>
              <a:rPr lang="en-US" sz="1600" dirty="0">
                <a:solidFill>
                  <a:schemeClr val="bg1"/>
                </a:solidFill>
              </a:rPr>
              <a:t>10</a:t>
            </a:r>
          </a:p>
        </p:txBody>
      </p:sp>
      <p:sp>
        <p:nvSpPr>
          <p:cNvPr id="9" name="TextBox 8"/>
          <p:cNvSpPr txBox="1"/>
          <p:nvPr/>
        </p:nvSpPr>
        <p:spPr>
          <a:xfrm>
            <a:off x="8153400" y="3962400"/>
            <a:ext cx="457200" cy="313932"/>
          </a:xfrm>
          <a:prstGeom prst="rect">
            <a:avLst/>
          </a:prstGeom>
          <a:solidFill>
            <a:srgbClr val="002060"/>
          </a:solidFill>
          <a:ln w="25400">
            <a:solidFill>
              <a:srgbClr val="00B0F0"/>
            </a:solidFill>
          </a:ln>
          <a:effectLst>
            <a:outerShdw blurRad="50800" dist="50800" dir="5400000" algn="ctr" rotWithShape="0">
              <a:schemeClr val="tx1"/>
            </a:outerShdw>
          </a:effectLst>
        </p:spPr>
        <p:txBody>
          <a:bodyPr>
            <a:spAutoFit/>
          </a:bodyPr>
          <a:lstStyle/>
          <a:p>
            <a:pPr>
              <a:defRPr/>
            </a:pPr>
            <a:r>
              <a:rPr lang="en-US" sz="1600" dirty="0">
                <a:solidFill>
                  <a:schemeClr val="bg1"/>
                </a:solidFill>
              </a:rPr>
              <a:t>20</a:t>
            </a:r>
          </a:p>
        </p:txBody>
      </p:sp>
      <p:sp>
        <p:nvSpPr>
          <p:cNvPr id="10" name="TextBox 9"/>
          <p:cNvSpPr txBox="1"/>
          <p:nvPr/>
        </p:nvSpPr>
        <p:spPr>
          <a:xfrm>
            <a:off x="8153400" y="4876800"/>
            <a:ext cx="457200" cy="313932"/>
          </a:xfrm>
          <a:prstGeom prst="rect">
            <a:avLst/>
          </a:prstGeom>
          <a:solidFill>
            <a:srgbClr val="660033"/>
          </a:solidFill>
          <a:ln w="25400">
            <a:solidFill>
              <a:srgbClr val="7030A0"/>
            </a:solidFill>
          </a:ln>
          <a:effectLst>
            <a:outerShdw blurRad="50800" dist="50800" dir="5400000" algn="ctr" rotWithShape="0">
              <a:schemeClr val="tx1"/>
            </a:outerShdw>
          </a:effectLst>
        </p:spPr>
        <p:txBody>
          <a:bodyPr>
            <a:spAutoFit/>
          </a:bodyPr>
          <a:lstStyle/>
          <a:p>
            <a:pPr>
              <a:defRPr/>
            </a:pPr>
            <a:r>
              <a:rPr lang="en-US" sz="1600" dirty="0">
                <a:solidFill>
                  <a:schemeClr val="bg1"/>
                </a:solidFill>
              </a:rPr>
              <a:t>30</a:t>
            </a:r>
          </a:p>
        </p:txBody>
      </p:sp>
      <p:sp>
        <p:nvSpPr>
          <p:cNvPr id="11" name="TextBox 10"/>
          <p:cNvSpPr txBox="1"/>
          <p:nvPr/>
        </p:nvSpPr>
        <p:spPr>
          <a:xfrm>
            <a:off x="228600" y="5562600"/>
            <a:ext cx="4419600" cy="646331"/>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sz="2000" dirty="0">
                <a:solidFill>
                  <a:schemeClr val="bg1"/>
                </a:solidFill>
              </a:rPr>
              <a:t>S2 receives the frames and ‘tags’ them with the VLAN ID.</a:t>
            </a:r>
          </a:p>
        </p:txBody>
      </p:sp>
      <p:sp>
        <p:nvSpPr>
          <p:cNvPr id="12" name="TextBox 11"/>
          <p:cNvSpPr txBox="1"/>
          <p:nvPr/>
        </p:nvSpPr>
        <p:spPr>
          <a:xfrm>
            <a:off x="4191000" y="1219200"/>
            <a:ext cx="4343400" cy="923330"/>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sz="2000" dirty="0">
                <a:solidFill>
                  <a:schemeClr val="bg1"/>
                </a:solidFill>
              </a:rPr>
              <a:t>The tagged frames are sent across the trunk links between S2 and S1 and S1 and S3.</a:t>
            </a:r>
          </a:p>
        </p:txBody>
      </p:sp>
      <p:sp>
        <p:nvSpPr>
          <p:cNvPr id="13" name="TextBox 12"/>
          <p:cNvSpPr txBox="1"/>
          <p:nvPr/>
        </p:nvSpPr>
        <p:spPr>
          <a:xfrm>
            <a:off x="4724400" y="5334000"/>
            <a:ext cx="4267200" cy="646331"/>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sz="2000" dirty="0">
                <a:solidFill>
                  <a:schemeClr val="bg1"/>
                </a:solidFill>
              </a:rPr>
              <a:t>S3 strips the tags and forwards to the destination.</a:t>
            </a:r>
          </a:p>
        </p:txBody>
      </p:sp>
      <p:pic>
        <p:nvPicPr>
          <p:cNvPr id="14" name="Picture 13" descr="vl53.jpg"/>
          <p:cNvPicPr>
            <a:picLocks noChangeAspect="1"/>
          </p:cNvPicPr>
          <p:nvPr/>
        </p:nvPicPr>
        <p:blipFill>
          <a:blip r:embed="rId3"/>
          <a:srcRect/>
          <a:stretch>
            <a:fillRect/>
          </a:stretch>
        </p:blipFill>
        <p:spPr bwMode="auto">
          <a:xfrm>
            <a:off x="1981200" y="3048000"/>
            <a:ext cx="1295400" cy="342900"/>
          </a:xfrm>
          <a:prstGeom prst="rect">
            <a:avLst/>
          </a:prstGeom>
          <a:noFill/>
          <a:ln w="9525">
            <a:noFill/>
            <a:miter lim="800000"/>
            <a:headEnd/>
            <a:tailEnd/>
          </a:ln>
        </p:spPr>
      </p:pic>
      <p:pic>
        <p:nvPicPr>
          <p:cNvPr id="15" name="Picture 14" descr="vl53.jpg"/>
          <p:cNvPicPr>
            <a:picLocks noChangeAspect="1"/>
          </p:cNvPicPr>
          <p:nvPr/>
        </p:nvPicPr>
        <p:blipFill>
          <a:blip r:embed="rId3"/>
          <a:srcRect/>
          <a:stretch>
            <a:fillRect/>
          </a:stretch>
        </p:blipFill>
        <p:spPr bwMode="auto">
          <a:xfrm>
            <a:off x="1981200" y="4800600"/>
            <a:ext cx="1295400" cy="342900"/>
          </a:xfrm>
          <a:prstGeom prst="rect">
            <a:avLst/>
          </a:prstGeom>
          <a:noFill/>
          <a:ln w="9525">
            <a:noFill/>
            <a:miter lim="800000"/>
            <a:headEnd/>
            <a:tailEnd/>
          </a:ln>
        </p:spPr>
      </p:pic>
      <p:pic>
        <p:nvPicPr>
          <p:cNvPr id="16" name="Picture 15" descr="vl53.jpg"/>
          <p:cNvPicPr>
            <a:picLocks noChangeAspect="1"/>
          </p:cNvPicPr>
          <p:nvPr/>
        </p:nvPicPr>
        <p:blipFill>
          <a:blip r:embed="rId3"/>
          <a:srcRect/>
          <a:stretch>
            <a:fillRect/>
          </a:stretch>
        </p:blipFill>
        <p:spPr bwMode="auto">
          <a:xfrm>
            <a:off x="4572000" y="4038600"/>
            <a:ext cx="1295400" cy="342900"/>
          </a:xfrm>
          <a:prstGeom prst="rect">
            <a:avLst/>
          </a:prstGeom>
          <a:noFill/>
          <a:ln w="9525">
            <a:noFill/>
            <a:miter lim="800000"/>
            <a:headEnd/>
            <a:tailEnd/>
          </a:ln>
        </p:spPr>
      </p:pic>
      <p:pic>
        <p:nvPicPr>
          <p:cNvPr id="17" name="Picture 16" descr="vl53.jpg"/>
          <p:cNvPicPr>
            <a:picLocks noChangeAspect="1"/>
          </p:cNvPicPr>
          <p:nvPr/>
        </p:nvPicPr>
        <p:blipFill>
          <a:blip r:embed="rId3"/>
          <a:srcRect/>
          <a:stretch>
            <a:fillRect/>
          </a:stretch>
        </p:blipFill>
        <p:spPr bwMode="auto">
          <a:xfrm>
            <a:off x="4572000" y="4038600"/>
            <a:ext cx="1295400" cy="342900"/>
          </a:xfrm>
          <a:prstGeom prst="rect">
            <a:avLst/>
          </a:prstGeom>
          <a:noFill/>
          <a:ln w="9525">
            <a:noFill/>
            <a:miter lim="800000"/>
            <a:headEnd/>
            <a:tailEnd/>
          </a:ln>
        </p:spPr>
      </p:pic>
      <p:grpSp>
        <p:nvGrpSpPr>
          <p:cNvPr id="18" name="Group 40"/>
          <p:cNvGrpSpPr>
            <a:grpSpLocks/>
          </p:cNvGrpSpPr>
          <p:nvPr/>
        </p:nvGrpSpPr>
        <p:grpSpPr bwMode="auto">
          <a:xfrm>
            <a:off x="2819400" y="3733800"/>
            <a:ext cx="1930400" cy="723900"/>
            <a:chOff x="2895600" y="3886200"/>
            <a:chExt cx="1930400" cy="723900"/>
          </a:xfrm>
        </p:grpSpPr>
        <p:pic>
          <p:nvPicPr>
            <p:cNvPr id="19" name="Picture 34" descr="vl55.jpg"/>
            <p:cNvPicPr>
              <a:picLocks noChangeAspect="1"/>
            </p:cNvPicPr>
            <p:nvPr/>
          </p:nvPicPr>
          <p:blipFill>
            <a:blip r:embed="rId4"/>
            <a:srcRect/>
            <a:stretch>
              <a:fillRect/>
            </a:stretch>
          </p:blipFill>
          <p:spPr bwMode="auto">
            <a:xfrm>
              <a:off x="2895600" y="4267200"/>
              <a:ext cx="1930400" cy="342900"/>
            </a:xfrm>
            <a:prstGeom prst="rect">
              <a:avLst/>
            </a:prstGeom>
            <a:noFill/>
            <a:ln w="9525">
              <a:noFill/>
              <a:miter lim="800000"/>
              <a:headEnd/>
              <a:tailEnd/>
            </a:ln>
          </p:spPr>
        </p:pic>
        <p:pic>
          <p:nvPicPr>
            <p:cNvPr id="20" name="Picture 39" descr="vl54.jpg"/>
            <p:cNvPicPr>
              <a:picLocks noChangeAspect="1"/>
            </p:cNvPicPr>
            <p:nvPr/>
          </p:nvPicPr>
          <p:blipFill>
            <a:blip r:embed="rId5"/>
            <a:srcRect/>
            <a:stretch>
              <a:fillRect/>
            </a:stretch>
          </p:blipFill>
          <p:spPr bwMode="auto">
            <a:xfrm>
              <a:off x="2895600" y="3886200"/>
              <a:ext cx="1930400" cy="342900"/>
            </a:xfrm>
            <a:prstGeom prst="rect">
              <a:avLst/>
            </a:prstGeom>
            <a:noFill/>
            <a:ln w="9525">
              <a:noFill/>
              <a:miter lim="800000"/>
              <a:headEnd/>
              <a:tailEnd/>
            </a:ln>
          </p:spPr>
        </p:pic>
      </p:grpSp>
    </p:spTree>
    <p:extLst>
      <p:ext uri="{BB962C8B-B14F-4D97-AF65-F5344CB8AC3E}">
        <p14:creationId xmlns:p14="http://schemas.microsoft.com/office/powerpoint/2010/main" val="2143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par>
                          <p:cTn id="11" fill="hold">
                            <p:stCondLst>
                              <p:cond delay="0"/>
                            </p:stCondLst>
                            <p:childTnLst>
                              <p:par>
                                <p:cTn id="12" presetID="49" presetClass="path" presetSubtype="0" accel="50000" decel="50000" fill="hold" nodeType="afterEffect">
                                  <p:stCondLst>
                                    <p:cond delay="0"/>
                                  </p:stCondLst>
                                  <p:childTnLst>
                                    <p:animMotion origin="layout" path="M 0 2.22222E-6 L 0.12083 0.13055 " pathEditMode="relative" rAng="0" ptsTypes="AA">
                                      <p:cBhvr>
                                        <p:cTn id="13" dur="2000" fill="hold"/>
                                        <p:tgtEl>
                                          <p:spTgt spid="14"/>
                                        </p:tgtEl>
                                        <p:attrNameLst>
                                          <p:attrName>ppt_x</p:attrName>
                                          <p:attrName>ppt_y</p:attrName>
                                        </p:attrNameLst>
                                      </p:cBhvr>
                                      <p:rCtr x="6000" y="6500"/>
                                    </p:animMotion>
                                  </p:childTnLst>
                                </p:cTn>
                              </p:par>
                              <p:par>
                                <p:cTn id="14" presetID="56" presetClass="path" presetSubtype="0" accel="50000" decel="50000" fill="hold" nodeType="withEffect">
                                  <p:stCondLst>
                                    <p:cond delay="0"/>
                                  </p:stCondLst>
                                  <p:childTnLst>
                                    <p:animMotion origin="layout" path="M 0 -3.33333E-6 L 0.12083 -0.125 " pathEditMode="relative" rAng="0" ptsTypes="AA">
                                      <p:cBhvr>
                                        <p:cTn id="15" dur="2000" fill="hold"/>
                                        <p:tgtEl>
                                          <p:spTgt spid="15"/>
                                        </p:tgtEl>
                                        <p:attrNameLst>
                                          <p:attrName>ppt_x</p:attrName>
                                          <p:attrName>ppt_y</p:attrName>
                                        </p:attrNameLst>
                                      </p:cBhvr>
                                      <p:rCtr x="6000" y="-6300"/>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par>
                          <p:cTn id="20" fill="hold">
                            <p:stCondLst>
                              <p:cond delay="0"/>
                            </p:stCondLst>
                            <p:childTnLst>
                              <p:par>
                                <p:cTn id="21" presetID="10" presetClass="exit" presetSubtype="0" fill="hold" nodeType="afterEffect">
                                  <p:stCondLst>
                                    <p:cond delay="0"/>
                                  </p:stCondLst>
                                  <p:childTnLst>
                                    <p:animEffect transition="out" filter="fade">
                                      <p:cBhvr>
                                        <p:cTn id="22" dur="500"/>
                                        <p:tgtEl>
                                          <p:spTgt spid="14"/>
                                        </p:tgtEl>
                                      </p:cBhvr>
                                    </p:animEffect>
                                    <p:set>
                                      <p:cBhvr>
                                        <p:cTn id="23" dur="1" fill="hold">
                                          <p:stCondLst>
                                            <p:cond delay="499"/>
                                          </p:stCondLst>
                                        </p:cTn>
                                        <p:tgtEl>
                                          <p:spTgt spid="14"/>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5"/>
                                        </p:tgtEl>
                                      </p:cBhvr>
                                    </p:animEffect>
                                    <p:set>
                                      <p:cBhvr>
                                        <p:cTn id="26" dur="1" fill="hold">
                                          <p:stCondLst>
                                            <p:cond delay="499"/>
                                          </p:stCondLst>
                                        </p:cTn>
                                        <p:tgtEl>
                                          <p:spTgt spid="15"/>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par>
                          <p:cTn id="34" fill="hold">
                            <p:stCondLst>
                              <p:cond delay="0"/>
                            </p:stCondLst>
                            <p:childTnLst>
                              <p:par>
                                <p:cTn id="35" presetID="56" presetClass="path" presetSubtype="0" accel="50000" decel="50000" fill="hold" nodeType="afterEffect">
                                  <p:stCondLst>
                                    <p:cond delay="0"/>
                                  </p:stCondLst>
                                  <p:childTnLst>
                                    <p:animMotion origin="layout" path="M -0.00555 0.00278 L 0.08056 -0.16111 " pathEditMode="relative" rAng="0" ptsTypes="AA">
                                      <p:cBhvr>
                                        <p:cTn id="36" dur="2000" fill="hold"/>
                                        <p:tgtEl>
                                          <p:spTgt spid="18"/>
                                        </p:tgtEl>
                                        <p:attrNameLst>
                                          <p:attrName>ppt_x</p:attrName>
                                          <p:attrName>ppt_y</p:attrName>
                                        </p:attrNameLst>
                                      </p:cBhvr>
                                      <p:rCtr x="4300" y="-8200"/>
                                    </p:animMotion>
                                  </p:childTnLst>
                                </p:cTn>
                              </p:par>
                            </p:childTnLst>
                          </p:cTn>
                        </p:par>
                        <p:par>
                          <p:cTn id="37" fill="hold">
                            <p:stCondLst>
                              <p:cond delay="2000"/>
                            </p:stCondLst>
                            <p:childTnLst>
                              <p:par>
                                <p:cTn id="38" presetID="49" presetClass="path" presetSubtype="0" accel="50000" decel="50000" fill="hold" nodeType="afterEffect">
                                  <p:stCondLst>
                                    <p:cond delay="0"/>
                                  </p:stCondLst>
                                  <p:childTnLst>
                                    <p:animMotion origin="layout" path="M 0.08055 -0.16112 L 0.16944 0.025 " pathEditMode="relative" rAng="0" ptsTypes="AA">
                                      <p:cBhvr>
                                        <p:cTn id="39" dur="2000" fill="hold"/>
                                        <p:tgtEl>
                                          <p:spTgt spid="18"/>
                                        </p:tgtEl>
                                        <p:attrNameLst>
                                          <p:attrName>ppt_x</p:attrName>
                                          <p:attrName>ppt_y</p:attrName>
                                        </p:attrNameLst>
                                      </p:cBhvr>
                                      <p:rCtr x="4400" y="9300"/>
                                    </p:animMotion>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par>
                          <p:cTn id="44" fill="hold">
                            <p:stCondLst>
                              <p:cond delay="0"/>
                            </p:stCondLst>
                            <p:childTnLst>
                              <p:par>
                                <p:cTn id="45" presetID="10" presetClass="exit" presetSubtype="0" fill="hold" nodeType="afterEffect">
                                  <p:stCondLst>
                                    <p:cond delay="0"/>
                                  </p:stCondLst>
                                  <p:childTnLst>
                                    <p:animEffect transition="out" filter="fade">
                                      <p:cBhvr>
                                        <p:cTn id="46" dur="500"/>
                                        <p:tgtEl>
                                          <p:spTgt spid="18"/>
                                        </p:tgtEl>
                                      </p:cBhvr>
                                    </p:animEffect>
                                    <p:set>
                                      <p:cBhvr>
                                        <p:cTn id="47" dur="1" fill="hold">
                                          <p:stCondLst>
                                            <p:cond delay="499"/>
                                          </p:stCondLst>
                                        </p:cTn>
                                        <p:tgtEl>
                                          <p:spTgt spid="18"/>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par>
                          <p:cTn id="54" fill="hold">
                            <p:stCondLst>
                              <p:cond delay="500"/>
                            </p:stCondLst>
                            <p:childTnLst>
                              <p:par>
                                <p:cTn id="55" presetID="56" presetClass="path" presetSubtype="0" accel="50000" decel="50000" fill="hold" nodeType="afterEffect">
                                  <p:stCondLst>
                                    <p:cond delay="0"/>
                                  </p:stCondLst>
                                  <p:childTnLst>
                                    <p:animMotion origin="layout" path="M -3.33333E-6 4.44444E-6 L 0.12917 -0.15834 " pathEditMode="relative" rAng="0" ptsTypes="AA">
                                      <p:cBhvr>
                                        <p:cTn id="56" dur="2000" fill="hold"/>
                                        <p:tgtEl>
                                          <p:spTgt spid="16"/>
                                        </p:tgtEl>
                                        <p:attrNameLst>
                                          <p:attrName>ppt_x</p:attrName>
                                          <p:attrName>ppt_y</p:attrName>
                                        </p:attrNameLst>
                                      </p:cBhvr>
                                      <p:rCtr x="6500" y="-7900"/>
                                    </p:animMotion>
                                  </p:childTnLst>
                                </p:cTn>
                              </p:par>
                              <p:par>
                                <p:cTn id="57" presetID="49" presetClass="path" presetSubtype="0" accel="50000" decel="50000" fill="hold" nodeType="withEffect">
                                  <p:stCondLst>
                                    <p:cond delay="0"/>
                                  </p:stCondLst>
                                  <p:childTnLst>
                                    <p:animMotion origin="layout" path="M 0.0125 0.00833 L 0.13334 0.09444 " pathEditMode="relative" rAng="0" ptsTypes="AA">
                                      <p:cBhvr>
                                        <p:cTn id="58" dur="2000" fill="hold"/>
                                        <p:tgtEl>
                                          <p:spTgt spid="17"/>
                                        </p:tgtEl>
                                        <p:attrNameLst>
                                          <p:attrName>ppt_x</p:attrName>
                                          <p:attrName>ppt_y</p:attrName>
                                        </p:attrNameLst>
                                      </p:cBhvr>
                                      <p:rCtr x="6000" y="4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err="1" smtClean="0">
                <a:ea typeface="ＭＳ Ｐゴシック" pitchFamily="34" charset="-128"/>
              </a:rPr>
              <a:t>VLAN</a:t>
            </a:r>
            <a:r>
              <a:rPr lang="en-US" sz="1800" dirty="0" smtClean="0">
                <a:ea typeface="ＭＳ Ｐゴシック" pitchFamily="34" charset="-128"/>
              </a:rPr>
              <a:t> Assignment</a:t>
            </a:r>
            <a:br>
              <a:rPr lang="en-US" sz="1800" dirty="0" smtClean="0">
                <a:ea typeface="ＭＳ Ｐゴシック" pitchFamily="34" charset="-128"/>
              </a:rPr>
            </a:br>
            <a:r>
              <a:rPr lang="en-US" dirty="0" err="1" smtClean="0">
                <a:ea typeface="ＭＳ Ｐゴシック" pitchFamily="34" charset="-128"/>
              </a:rPr>
              <a:t>VLAN</a:t>
            </a:r>
            <a:r>
              <a:rPr lang="en-US" dirty="0" smtClean="0">
                <a:ea typeface="ＭＳ Ｐゴシック" pitchFamily="34" charset="-128"/>
              </a:rPr>
              <a:t> Ranges On Catalyst Switches</a:t>
            </a:r>
          </a:p>
        </p:txBody>
      </p:sp>
      <p:sp>
        <p:nvSpPr>
          <p:cNvPr id="2" name="Content Placeholder 1"/>
          <p:cNvSpPr>
            <a:spLocks noGrp="1"/>
          </p:cNvSpPr>
          <p:nvPr>
            <p:ph idx="1"/>
          </p:nvPr>
        </p:nvSpPr>
        <p:spPr>
          <a:xfrm>
            <a:off x="293915" y="1477510"/>
            <a:ext cx="8697686" cy="4850719"/>
          </a:xfrm>
        </p:spPr>
        <p:txBody>
          <a:bodyPr/>
          <a:lstStyle/>
          <a:p>
            <a:r>
              <a:rPr lang="en-US" dirty="0" smtClean="0"/>
              <a:t>The </a:t>
            </a:r>
            <a:r>
              <a:rPr lang="en-US" dirty="0"/>
              <a:t>Catalyst 2960 and 3560 Series switches support over 4,000 </a:t>
            </a:r>
            <a:r>
              <a:rPr lang="en-US" dirty="0" err="1" smtClean="0"/>
              <a:t>VLANs</a:t>
            </a:r>
            <a:endParaRPr lang="en-US" dirty="0" smtClean="0"/>
          </a:p>
          <a:p>
            <a:r>
              <a:rPr lang="en-US" dirty="0" smtClean="0"/>
              <a:t>These </a:t>
            </a:r>
            <a:r>
              <a:rPr lang="en-US" dirty="0" err="1" smtClean="0"/>
              <a:t>VLANs</a:t>
            </a:r>
            <a:r>
              <a:rPr lang="en-US" dirty="0" smtClean="0"/>
              <a:t> are split into 2 categories:</a:t>
            </a:r>
          </a:p>
          <a:p>
            <a:r>
              <a:rPr lang="en-US" b="1" dirty="0" smtClean="0">
                <a:solidFill>
                  <a:srgbClr val="FF0000"/>
                </a:solidFill>
              </a:rPr>
              <a:t>Normal Range </a:t>
            </a:r>
            <a:r>
              <a:rPr lang="en-US" b="1" dirty="0" err="1" smtClean="0">
                <a:solidFill>
                  <a:srgbClr val="FF0000"/>
                </a:solidFill>
              </a:rPr>
              <a:t>VLANs</a:t>
            </a:r>
            <a:endParaRPr lang="en-US" b="1" dirty="0" smtClean="0">
              <a:solidFill>
                <a:srgbClr val="FF0000"/>
              </a:solidFill>
            </a:endParaRPr>
          </a:p>
          <a:p>
            <a:pPr marL="800100" lvl="1" indent="-342900">
              <a:buFont typeface="Arial" pitchFamily="34" charset="0"/>
              <a:buChar char="•"/>
            </a:pPr>
            <a:r>
              <a:rPr lang="en-US" dirty="0" err="1" smtClean="0">
                <a:solidFill>
                  <a:srgbClr val="FF0000"/>
                </a:solidFill>
              </a:rPr>
              <a:t>VLAN</a:t>
            </a:r>
            <a:r>
              <a:rPr lang="en-US" dirty="0" smtClean="0">
                <a:solidFill>
                  <a:srgbClr val="FF0000"/>
                </a:solidFill>
              </a:rPr>
              <a:t> numbers from 1 through 1005</a:t>
            </a:r>
          </a:p>
          <a:p>
            <a:pPr marL="800100" lvl="1" indent="-342900">
              <a:buFont typeface="Arial" pitchFamily="34" charset="0"/>
              <a:buChar char="•"/>
            </a:pPr>
            <a:r>
              <a:rPr lang="en-US" dirty="0" smtClean="0">
                <a:solidFill>
                  <a:srgbClr val="FF0000"/>
                </a:solidFill>
              </a:rPr>
              <a:t>Configurations stored </a:t>
            </a:r>
            <a:r>
              <a:rPr lang="en-US" dirty="0">
                <a:solidFill>
                  <a:srgbClr val="FF0000"/>
                </a:solidFill>
              </a:rPr>
              <a:t>in </a:t>
            </a:r>
            <a:r>
              <a:rPr lang="en-US" dirty="0" smtClean="0">
                <a:solidFill>
                  <a:srgbClr val="FF0000"/>
                </a:solidFill>
              </a:rPr>
              <a:t>the vlan.dat (in the flash)</a:t>
            </a:r>
          </a:p>
          <a:p>
            <a:pPr marL="800100" lvl="1" indent="-342900">
              <a:buFont typeface="Arial" pitchFamily="34" charset="0"/>
              <a:buChar char="•"/>
            </a:pPr>
            <a:r>
              <a:rPr lang="en-US" dirty="0" err="1" smtClean="0">
                <a:solidFill>
                  <a:srgbClr val="FF0000"/>
                </a:solidFill>
              </a:rPr>
              <a:t>VTP</a:t>
            </a:r>
            <a:r>
              <a:rPr lang="en-US" dirty="0" smtClean="0">
                <a:solidFill>
                  <a:srgbClr val="FF0000"/>
                </a:solidFill>
              </a:rPr>
              <a:t> can </a:t>
            </a:r>
            <a:r>
              <a:rPr lang="en-US" dirty="0">
                <a:solidFill>
                  <a:srgbClr val="FF0000"/>
                </a:solidFill>
              </a:rPr>
              <a:t>only learn and store normal range </a:t>
            </a:r>
            <a:r>
              <a:rPr lang="en-US" dirty="0" err="1">
                <a:solidFill>
                  <a:srgbClr val="FF0000"/>
                </a:solidFill>
              </a:rPr>
              <a:t>VLANs</a:t>
            </a:r>
            <a:endParaRPr lang="en-US" dirty="0">
              <a:solidFill>
                <a:srgbClr val="FF0000"/>
              </a:solidFill>
            </a:endParaRPr>
          </a:p>
          <a:p>
            <a:r>
              <a:rPr lang="en-US" dirty="0" smtClean="0"/>
              <a:t>Extended Range </a:t>
            </a:r>
            <a:r>
              <a:rPr lang="en-US" dirty="0" err="1" smtClean="0"/>
              <a:t>VLANs</a:t>
            </a:r>
            <a:endParaRPr lang="en-US" dirty="0"/>
          </a:p>
          <a:p>
            <a:pPr marL="800100" lvl="1" indent="-342900">
              <a:buFont typeface="Arial" pitchFamily="34" charset="0"/>
              <a:buChar char="•"/>
            </a:pPr>
            <a:r>
              <a:rPr lang="en-US" dirty="0" err="1" smtClean="0"/>
              <a:t>VLAN</a:t>
            </a:r>
            <a:r>
              <a:rPr lang="en-US" dirty="0" smtClean="0"/>
              <a:t> </a:t>
            </a:r>
            <a:r>
              <a:rPr lang="en-US" dirty="0"/>
              <a:t>numbers from </a:t>
            </a:r>
            <a:r>
              <a:rPr lang="en-US" dirty="0" smtClean="0"/>
              <a:t>1006 </a:t>
            </a:r>
            <a:r>
              <a:rPr lang="en-US" dirty="0"/>
              <a:t>through </a:t>
            </a:r>
            <a:r>
              <a:rPr lang="en-US" dirty="0" smtClean="0"/>
              <a:t>4096</a:t>
            </a:r>
          </a:p>
          <a:p>
            <a:pPr marL="800100" lvl="1" indent="-342900">
              <a:buFont typeface="Arial" pitchFamily="34" charset="0"/>
              <a:buChar char="•"/>
            </a:pPr>
            <a:r>
              <a:rPr lang="en-US" dirty="0" smtClean="0"/>
              <a:t>Configurations stored </a:t>
            </a:r>
            <a:r>
              <a:rPr lang="en-US" dirty="0"/>
              <a:t>in </a:t>
            </a:r>
            <a:r>
              <a:rPr lang="en-US" dirty="0" smtClean="0"/>
              <a:t>the running-</a:t>
            </a:r>
            <a:r>
              <a:rPr lang="en-US" dirty="0" err="1" smtClean="0"/>
              <a:t>config</a:t>
            </a:r>
            <a:r>
              <a:rPr lang="en-US" dirty="0" smtClean="0"/>
              <a:t> (in the </a:t>
            </a:r>
            <a:r>
              <a:rPr lang="en-US" dirty="0" err="1" smtClean="0"/>
              <a:t>NVRAM</a:t>
            </a:r>
            <a:r>
              <a:rPr lang="en-US" dirty="0" smtClean="0"/>
              <a:t>)</a:t>
            </a:r>
          </a:p>
          <a:p>
            <a:pPr marL="800100" lvl="1" indent="-342900">
              <a:buFont typeface="Arial" pitchFamily="34" charset="0"/>
              <a:buChar char="•"/>
            </a:pPr>
            <a:r>
              <a:rPr lang="en-US" dirty="0" err="1"/>
              <a:t>VTP</a:t>
            </a:r>
            <a:r>
              <a:rPr lang="en-US" dirty="0"/>
              <a:t> does not learn extended range </a:t>
            </a:r>
            <a:r>
              <a:rPr lang="en-US" dirty="0" err="1"/>
              <a:t>VLANs</a:t>
            </a:r>
            <a:endParaRPr lang="en-US" dirty="0" smtClean="0"/>
          </a:p>
          <a:p>
            <a:pPr marL="0" indent="0">
              <a:buNone/>
            </a:pPr>
            <a:endParaRPr lang="en-US" dirty="0" smtClean="0"/>
          </a:p>
        </p:txBody>
      </p:sp>
    </p:spTree>
    <p:extLst>
      <p:ext uri="{BB962C8B-B14F-4D97-AF65-F5344CB8AC3E}">
        <p14:creationId xmlns:p14="http://schemas.microsoft.com/office/powerpoint/2010/main" val="2598832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09725" y="152400"/>
            <a:ext cx="8645525" cy="838200"/>
          </a:xfrm>
        </p:spPr>
        <p:txBody>
          <a:bodyPr/>
          <a:lstStyle/>
          <a:p>
            <a:pPr eaLnBrk="1" hangingPunct="1"/>
            <a:r>
              <a:rPr lang="en-US" sz="3600" dirty="0" smtClean="0"/>
              <a:t>Configuring VLANs and Trunks</a:t>
            </a:r>
          </a:p>
        </p:txBody>
      </p:sp>
      <p:sp>
        <p:nvSpPr>
          <p:cNvPr id="4" name="Rectangle 3"/>
          <p:cNvSpPr/>
          <p:nvPr/>
        </p:nvSpPr>
        <p:spPr>
          <a:xfrm>
            <a:off x="440266" y="835378"/>
            <a:ext cx="8184445" cy="2973122"/>
          </a:xfrm>
          <a:prstGeom prst="rect">
            <a:avLst/>
          </a:prstGeom>
        </p:spPr>
        <p:txBody>
          <a:bodyPr wrap="square">
            <a:spAutoFit/>
          </a:bodyPr>
          <a:lstStyle/>
          <a:p>
            <a:pPr eaLnBrk="1" hangingPunct="1">
              <a:defRPr/>
            </a:pPr>
            <a:endParaRPr lang="en-US" dirty="0" smtClean="0">
              <a:effectLst>
                <a:outerShdw blurRad="38100" dist="38100" dir="2700000" algn="tl">
                  <a:srgbClr val="808080"/>
                </a:outerShdw>
              </a:effectLst>
              <a:cs typeface="Arial" charset="0"/>
            </a:endParaRPr>
          </a:p>
          <a:p>
            <a:pPr marL="1023938" lvl="1" indent="-457200" algn="l" eaLnBrk="1" hangingPunct="1">
              <a:buFontTx/>
              <a:buAutoNum type="arabicPeriod"/>
              <a:defRPr/>
            </a:pPr>
            <a:r>
              <a:rPr lang="en-US" sz="2000" b="1" dirty="0" smtClean="0">
                <a:cs typeface="Arial" charset="0"/>
              </a:rPr>
              <a:t>Create the VLANs.</a:t>
            </a:r>
            <a:br>
              <a:rPr lang="en-US" sz="2000" b="1" dirty="0" smtClean="0">
                <a:cs typeface="Arial" charset="0"/>
              </a:rPr>
            </a:br>
            <a:endParaRPr lang="en-US" sz="2000" b="1" dirty="0" smtClean="0">
              <a:cs typeface="Arial" charset="0"/>
            </a:endParaRPr>
          </a:p>
          <a:p>
            <a:pPr marL="1023938" lvl="1" indent="-457200" algn="l" eaLnBrk="1" hangingPunct="1">
              <a:buFontTx/>
              <a:buAutoNum type="arabicPeriod"/>
              <a:defRPr/>
            </a:pPr>
            <a:r>
              <a:rPr lang="en-US" sz="2000" b="1" dirty="0" smtClean="0">
                <a:cs typeface="Arial" charset="0"/>
              </a:rPr>
              <a:t>Assign switch ports to VLANs statically.</a:t>
            </a:r>
            <a:br>
              <a:rPr lang="en-US" sz="2000" b="1" dirty="0" smtClean="0">
                <a:cs typeface="Arial" charset="0"/>
              </a:rPr>
            </a:br>
            <a:endParaRPr lang="en-US" sz="2000" b="1" dirty="0" smtClean="0">
              <a:cs typeface="Arial" charset="0"/>
            </a:endParaRPr>
          </a:p>
          <a:p>
            <a:pPr marL="1023938" lvl="1" indent="-457200" algn="l" eaLnBrk="1" hangingPunct="1">
              <a:buFontTx/>
              <a:buAutoNum type="arabicPeriod"/>
              <a:defRPr/>
            </a:pPr>
            <a:r>
              <a:rPr lang="en-US" sz="2000" b="1" dirty="0" smtClean="0">
                <a:cs typeface="Arial" charset="0"/>
              </a:rPr>
              <a:t>Verify VLAN configuration.</a:t>
            </a:r>
            <a:br>
              <a:rPr lang="en-US" sz="2000" b="1" dirty="0" smtClean="0">
                <a:cs typeface="Arial" charset="0"/>
              </a:rPr>
            </a:br>
            <a:endParaRPr lang="en-US" sz="2000" b="1" dirty="0" smtClean="0">
              <a:cs typeface="Arial" charset="0"/>
            </a:endParaRPr>
          </a:p>
          <a:p>
            <a:pPr marL="1023938" lvl="1" indent="-457200" algn="l" eaLnBrk="1" hangingPunct="1">
              <a:buFontTx/>
              <a:buAutoNum type="arabicPeriod"/>
              <a:defRPr/>
            </a:pPr>
            <a:r>
              <a:rPr lang="en-US" sz="2000" b="1" dirty="0" smtClean="0">
                <a:cs typeface="Arial" charset="0"/>
              </a:rPr>
              <a:t>Enable </a:t>
            </a:r>
            <a:r>
              <a:rPr lang="en-US" sz="2000" b="1" dirty="0" err="1" smtClean="0">
                <a:cs typeface="Arial" charset="0"/>
              </a:rPr>
              <a:t>trunking</a:t>
            </a:r>
            <a:r>
              <a:rPr lang="en-US" sz="2000" b="1" dirty="0" smtClean="0">
                <a:cs typeface="Arial" charset="0"/>
              </a:rPr>
              <a:t> on the inter-switch connections.</a:t>
            </a:r>
            <a:br>
              <a:rPr lang="en-US" sz="2000" b="1" dirty="0" smtClean="0">
                <a:cs typeface="Arial" charset="0"/>
              </a:rPr>
            </a:br>
            <a:endParaRPr lang="en-US" sz="2000" b="1" dirty="0" smtClean="0">
              <a:cs typeface="Arial" charset="0"/>
            </a:endParaRPr>
          </a:p>
          <a:p>
            <a:pPr marL="1023938" lvl="1" indent="-457200" algn="l" eaLnBrk="1" hangingPunct="1">
              <a:buFontTx/>
              <a:buAutoNum type="arabicPeriod"/>
              <a:defRPr/>
            </a:pPr>
            <a:r>
              <a:rPr lang="en-US" sz="2000" b="1" dirty="0" smtClean="0">
                <a:cs typeface="Arial" charset="0"/>
              </a:rPr>
              <a:t>Verify trunk configur</a:t>
            </a:r>
            <a:r>
              <a:rPr lang="en-US" b="1" dirty="0" smtClean="0">
                <a:cs typeface="Arial" charset="0"/>
              </a:rPr>
              <a:t>ation.</a:t>
            </a:r>
          </a:p>
        </p:txBody>
      </p:sp>
      <p:pic>
        <p:nvPicPr>
          <p:cNvPr id="5" name="Picture 5" descr="vl28.jpg"/>
          <p:cNvPicPr>
            <a:picLocks noChangeAspect="1"/>
          </p:cNvPicPr>
          <p:nvPr/>
        </p:nvPicPr>
        <p:blipFill>
          <a:blip r:embed="rId3"/>
          <a:srcRect/>
          <a:stretch>
            <a:fillRect/>
          </a:stretch>
        </p:blipFill>
        <p:spPr bwMode="auto">
          <a:xfrm>
            <a:off x="857955" y="4118370"/>
            <a:ext cx="7278511" cy="2104277"/>
          </a:xfrm>
          <a:prstGeom prst="rect">
            <a:avLst/>
          </a:prstGeom>
          <a:noFill/>
          <a:ln w="9525">
            <a:noFill/>
            <a:miter lim="800000"/>
            <a:headEnd/>
            <a:tailEnd/>
          </a:ln>
        </p:spPr>
      </p:pic>
    </p:spTree>
    <p:extLst>
      <p:ext uri="{BB962C8B-B14F-4D97-AF65-F5344CB8AC3E}">
        <p14:creationId xmlns:p14="http://schemas.microsoft.com/office/powerpoint/2010/main" val="26417038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87111" y="312864"/>
            <a:ext cx="8645525" cy="541338"/>
          </a:xfrm>
        </p:spPr>
        <p:txBody>
          <a:bodyPr/>
          <a:lstStyle/>
          <a:p>
            <a:pPr eaLnBrk="1" hangingPunct="1"/>
            <a:r>
              <a:rPr lang="en-US" sz="3600" dirty="0" smtClean="0"/>
              <a:t>Step 1: Configure a VLAN</a:t>
            </a:r>
          </a:p>
        </p:txBody>
      </p:sp>
      <p:sp>
        <p:nvSpPr>
          <p:cNvPr id="48131" name="Rectangle 3"/>
          <p:cNvSpPr>
            <a:spLocks noGrp="1" noChangeArrowheads="1"/>
          </p:cNvSpPr>
          <p:nvPr>
            <p:ph type="body" idx="1"/>
          </p:nvPr>
        </p:nvSpPr>
        <p:spPr>
          <a:xfrm>
            <a:off x="473325" y="975457"/>
            <a:ext cx="8387645" cy="3070401"/>
          </a:xfrm>
        </p:spPr>
        <p:txBody>
          <a:bodyPr/>
          <a:lstStyle/>
          <a:p>
            <a:pPr eaLnBrk="1" hangingPunct="1">
              <a:lnSpc>
                <a:spcPct val="100000"/>
              </a:lnSpc>
            </a:pPr>
            <a:r>
              <a:rPr lang="en-US" sz="1600" dirty="0" smtClean="0"/>
              <a:t>You will configure VLANs with IDs in the normal range. </a:t>
            </a:r>
          </a:p>
          <a:p>
            <a:pPr lvl="1" indent="0" eaLnBrk="1" hangingPunct="1">
              <a:lnSpc>
                <a:spcPct val="100000"/>
              </a:lnSpc>
            </a:pPr>
            <a:r>
              <a:rPr lang="en-US" sz="1400" dirty="0" smtClean="0"/>
              <a:t>The normal range includes IDs 1 to 1001. </a:t>
            </a:r>
          </a:p>
          <a:p>
            <a:pPr lvl="1" indent="0" eaLnBrk="1" hangingPunct="1">
              <a:lnSpc>
                <a:spcPct val="100000"/>
              </a:lnSpc>
            </a:pPr>
            <a:r>
              <a:rPr lang="en-US" sz="1400" dirty="0" smtClean="0"/>
              <a:t>The extended range consists of IDs 1006 to 4094. </a:t>
            </a:r>
          </a:p>
          <a:p>
            <a:pPr lvl="1" indent="0" eaLnBrk="1" hangingPunct="1">
              <a:lnSpc>
                <a:spcPct val="100000"/>
              </a:lnSpc>
            </a:pPr>
            <a:r>
              <a:rPr lang="en-US" sz="1400" dirty="0" smtClean="0"/>
              <a:t>VLAN 1 and 1002 to 1005 are reserved ID numbers. </a:t>
            </a:r>
          </a:p>
          <a:p>
            <a:pPr lvl="1" indent="0" eaLnBrk="1" hangingPunct="1">
              <a:lnSpc>
                <a:spcPct val="100000"/>
              </a:lnSpc>
            </a:pPr>
            <a:r>
              <a:rPr lang="en-US" sz="1400" dirty="0" smtClean="0"/>
              <a:t>When you configure normal range VLANs, the configuration details are stored automatically in flash memory on the switch in a file called </a:t>
            </a:r>
            <a:r>
              <a:rPr lang="en-US" sz="1400" b="1" dirty="0" smtClean="0">
                <a:solidFill>
                  <a:srgbClr val="FF0000"/>
                </a:solidFill>
              </a:rPr>
              <a:t>vlan.dat. </a:t>
            </a:r>
          </a:p>
          <a:p>
            <a:pPr eaLnBrk="1" hangingPunct="1">
              <a:lnSpc>
                <a:spcPct val="100000"/>
              </a:lnSpc>
            </a:pPr>
            <a:r>
              <a:rPr lang="en-US" sz="1600" dirty="0" smtClean="0"/>
              <a:t>The figure shows how the </a:t>
            </a:r>
            <a:r>
              <a:rPr lang="en-US" sz="1600" b="1" dirty="0" smtClean="0">
                <a:solidFill>
                  <a:srgbClr val="FF0000"/>
                </a:solidFill>
              </a:rPr>
              <a:t>student VLAN, VLAN 20</a:t>
            </a:r>
            <a:r>
              <a:rPr lang="en-US" sz="1600" dirty="0" smtClean="0"/>
              <a:t>, is configured on switch S1. </a:t>
            </a:r>
          </a:p>
          <a:p>
            <a:pPr lvl="1" indent="0" eaLnBrk="1" hangingPunct="1">
              <a:lnSpc>
                <a:spcPct val="100000"/>
              </a:lnSpc>
            </a:pPr>
            <a:r>
              <a:rPr lang="en-US" sz="1400" dirty="0" smtClean="0"/>
              <a:t>In addition to entering a single VLAN ID, you can enter a series of VLAN IDs separated by commas, or a range of VLAN IDs separated by hyphens using the </a:t>
            </a:r>
            <a:r>
              <a:rPr lang="en-US" sz="1400" dirty="0" smtClean="0">
                <a:solidFill>
                  <a:srgbClr val="FF0000"/>
                </a:solidFill>
              </a:rPr>
              <a:t>vlan </a:t>
            </a:r>
            <a:r>
              <a:rPr lang="en-US" sz="1400" dirty="0" err="1" smtClean="0">
                <a:solidFill>
                  <a:srgbClr val="FF0000"/>
                </a:solidFill>
              </a:rPr>
              <a:t>vlan</a:t>
            </a:r>
            <a:r>
              <a:rPr lang="en-US" sz="1400" dirty="0" smtClean="0">
                <a:solidFill>
                  <a:srgbClr val="FF0000"/>
                </a:solidFill>
              </a:rPr>
              <a:t>-id</a:t>
            </a:r>
            <a:r>
              <a:rPr lang="en-US" sz="1400" dirty="0" smtClean="0"/>
              <a:t> command, for example: </a:t>
            </a:r>
          </a:p>
          <a:p>
            <a:pPr lvl="1" indent="0" algn="ctr" eaLnBrk="1" hangingPunct="1">
              <a:lnSpc>
                <a:spcPct val="100000"/>
              </a:lnSpc>
              <a:buNone/>
            </a:pPr>
            <a:r>
              <a:rPr lang="en-US" sz="1600" b="1" dirty="0" smtClean="0">
                <a:solidFill>
                  <a:srgbClr val="FF0000"/>
                </a:solidFill>
                <a:latin typeface="Courier New" pitchFamily="49" charset="0"/>
                <a:cs typeface="Courier New" pitchFamily="49" charset="0"/>
              </a:rPr>
              <a:t>switch(</a:t>
            </a:r>
            <a:r>
              <a:rPr lang="en-US" sz="1600" b="1" dirty="0" err="1" smtClean="0">
                <a:solidFill>
                  <a:srgbClr val="FF0000"/>
                </a:solidFill>
                <a:latin typeface="Courier New" pitchFamily="49" charset="0"/>
                <a:cs typeface="Courier New" pitchFamily="49" charset="0"/>
              </a:rPr>
              <a:t>config</a:t>
            </a:r>
            <a:r>
              <a:rPr lang="en-US" sz="1600" b="1" dirty="0" smtClean="0">
                <a:solidFill>
                  <a:srgbClr val="FF0000"/>
                </a:solidFill>
                <a:latin typeface="Courier New" pitchFamily="49" charset="0"/>
                <a:cs typeface="Courier New" pitchFamily="49" charset="0"/>
              </a:rPr>
              <a:t>)# vlan 100,102,105-107.</a:t>
            </a:r>
            <a:endParaRPr lang="en-US" sz="1050" b="1" dirty="0" smtClean="0">
              <a:solidFill>
                <a:srgbClr val="FF0000"/>
              </a:solidFill>
              <a:latin typeface="Courier New" pitchFamily="49" charset="0"/>
              <a:cs typeface="Courier New" pitchFamily="49" charset="0"/>
            </a:endParaRPr>
          </a:p>
        </p:txBody>
      </p:sp>
      <p:pic>
        <p:nvPicPr>
          <p:cNvPr id="7" name="Content Placeholder 12" descr="vl57.jpg"/>
          <p:cNvPicPr>
            <a:picLocks noChangeAspect="1"/>
          </p:cNvPicPr>
          <p:nvPr/>
        </p:nvPicPr>
        <p:blipFill>
          <a:blip r:embed="rId3"/>
          <a:srcRect/>
          <a:stretch>
            <a:fillRect/>
          </a:stretch>
        </p:blipFill>
        <p:spPr bwMode="auto">
          <a:xfrm>
            <a:off x="3318530" y="4228022"/>
            <a:ext cx="4423833" cy="2526563"/>
          </a:xfrm>
          <a:prstGeom prst="rect">
            <a:avLst/>
          </a:prstGeom>
          <a:noFill/>
          <a:ln w="9525" algn="ctr">
            <a:noFill/>
            <a:miter lim="800000"/>
            <a:headEnd/>
            <a:tailEnd/>
          </a:ln>
        </p:spPr>
      </p:pic>
      <p:pic>
        <p:nvPicPr>
          <p:cNvPr id="8" name="Picture 7" descr="vl58.jpg"/>
          <p:cNvPicPr>
            <a:picLocks noChangeAspect="1"/>
          </p:cNvPicPr>
          <p:nvPr/>
        </p:nvPicPr>
        <p:blipFill>
          <a:blip r:embed="rId4"/>
          <a:srcRect/>
          <a:stretch>
            <a:fillRect/>
          </a:stretch>
        </p:blipFill>
        <p:spPr bwMode="auto">
          <a:xfrm>
            <a:off x="1348511" y="4270139"/>
            <a:ext cx="3766363" cy="1211623"/>
          </a:xfrm>
          <a:prstGeom prst="rect">
            <a:avLst/>
          </a:prstGeom>
          <a:noFill/>
          <a:ln w="9525">
            <a:noFill/>
            <a:miter lim="800000"/>
            <a:headEnd/>
            <a:tailEnd/>
          </a:ln>
        </p:spPr>
      </p:pic>
    </p:spTree>
    <p:extLst>
      <p:ext uri="{BB962C8B-B14F-4D97-AF65-F5344CB8AC3E}">
        <p14:creationId xmlns:p14="http://schemas.microsoft.com/office/powerpoint/2010/main" val="209235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64936" y="180622"/>
            <a:ext cx="8645525" cy="688094"/>
          </a:xfrm>
        </p:spPr>
        <p:txBody>
          <a:bodyPr/>
          <a:lstStyle/>
          <a:p>
            <a:pPr eaLnBrk="1" hangingPunct="1"/>
            <a:r>
              <a:rPr lang="en-US" sz="3600" dirty="0" smtClean="0"/>
              <a:t>Step 2: Assign a Switch Port</a:t>
            </a:r>
          </a:p>
        </p:txBody>
      </p:sp>
      <p:sp>
        <p:nvSpPr>
          <p:cNvPr id="49155" name="Rectangle 3"/>
          <p:cNvSpPr>
            <a:spLocks noGrp="1" noChangeArrowheads="1"/>
          </p:cNvSpPr>
          <p:nvPr>
            <p:ph type="body" idx="1"/>
          </p:nvPr>
        </p:nvSpPr>
        <p:spPr>
          <a:xfrm>
            <a:off x="248356" y="842258"/>
            <a:ext cx="8613422" cy="3368497"/>
          </a:xfrm>
        </p:spPr>
        <p:txBody>
          <a:bodyPr/>
          <a:lstStyle/>
          <a:p>
            <a:pPr eaLnBrk="1" hangingPunct="1">
              <a:lnSpc>
                <a:spcPct val="85000"/>
              </a:lnSpc>
            </a:pPr>
            <a:r>
              <a:rPr lang="en-US" sz="2000" dirty="0" smtClean="0"/>
              <a:t>After you have created a VLAN, assign one or more ports to the VLAN. When you </a:t>
            </a:r>
            <a:r>
              <a:rPr lang="en-US" sz="2000" b="1" dirty="0" smtClean="0">
                <a:solidFill>
                  <a:srgbClr val="FF0000"/>
                </a:solidFill>
              </a:rPr>
              <a:t>manually assign </a:t>
            </a:r>
            <a:r>
              <a:rPr lang="en-US" sz="2000" dirty="0" smtClean="0"/>
              <a:t>a switch port to a VLAN, it is known as a static access port. </a:t>
            </a:r>
          </a:p>
          <a:p>
            <a:pPr lvl="1" indent="0" eaLnBrk="1" hangingPunct="1">
              <a:lnSpc>
                <a:spcPct val="85000"/>
              </a:lnSpc>
            </a:pPr>
            <a:r>
              <a:rPr lang="en-US" sz="1800" dirty="0" smtClean="0">
                <a:solidFill>
                  <a:srgbClr val="FF0000"/>
                </a:solidFill>
              </a:rPr>
              <a:t>A static access port can belong to only one VLAN at a time. </a:t>
            </a:r>
          </a:p>
          <a:p>
            <a:pPr eaLnBrk="1" hangingPunct="1">
              <a:lnSpc>
                <a:spcPct val="85000"/>
              </a:lnSpc>
            </a:pPr>
            <a:r>
              <a:rPr lang="en-US" sz="2000" dirty="0" smtClean="0"/>
              <a:t>Example shows how the student VLAN, VLAN 20, is statically assigned to port F0/18 on switch S1. </a:t>
            </a:r>
          </a:p>
          <a:p>
            <a:pPr lvl="1" indent="0" eaLnBrk="1" hangingPunct="1">
              <a:lnSpc>
                <a:spcPct val="85000"/>
              </a:lnSpc>
            </a:pPr>
            <a:r>
              <a:rPr lang="en-US" sz="1800" dirty="0" smtClean="0"/>
              <a:t>Port F0/18 has been assigned to VLAN 20 so the student computer, PC2, is in VLAN 20. </a:t>
            </a:r>
          </a:p>
          <a:p>
            <a:pPr lvl="1" indent="0" eaLnBrk="1" hangingPunct="1">
              <a:lnSpc>
                <a:spcPct val="85000"/>
              </a:lnSpc>
            </a:pPr>
            <a:r>
              <a:rPr lang="en-US" sz="1800" dirty="0" smtClean="0"/>
              <a:t>When VLAN 20 is configured on other switches, the network administrator knows to configure the other student computers to be in the same subnet as PC2: 172.17.20.0 /24.</a:t>
            </a:r>
          </a:p>
        </p:txBody>
      </p:sp>
      <p:pic>
        <p:nvPicPr>
          <p:cNvPr id="7" name="Picture 5" descr="vl59.jpg"/>
          <p:cNvPicPr>
            <a:picLocks noChangeAspect="1"/>
          </p:cNvPicPr>
          <p:nvPr/>
        </p:nvPicPr>
        <p:blipFill>
          <a:blip r:embed="rId3"/>
          <a:srcRect/>
          <a:stretch>
            <a:fillRect/>
          </a:stretch>
        </p:blipFill>
        <p:spPr bwMode="auto">
          <a:xfrm>
            <a:off x="1704621" y="4410663"/>
            <a:ext cx="3983567" cy="2159470"/>
          </a:xfrm>
          <a:prstGeom prst="rect">
            <a:avLst/>
          </a:prstGeom>
          <a:noFill/>
          <a:ln w="9525">
            <a:noFill/>
            <a:miter lim="800000"/>
            <a:headEnd/>
            <a:tailEnd/>
          </a:ln>
        </p:spPr>
      </p:pic>
      <p:pic>
        <p:nvPicPr>
          <p:cNvPr id="8" name="Picture 7" descr="vl60.jpg"/>
          <p:cNvPicPr>
            <a:picLocks noChangeAspect="1"/>
          </p:cNvPicPr>
          <p:nvPr/>
        </p:nvPicPr>
        <p:blipFill>
          <a:blip r:embed="rId4"/>
          <a:srcRect/>
          <a:stretch>
            <a:fillRect/>
          </a:stretch>
        </p:blipFill>
        <p:spPr bwMode="auto">
          <a:xfrm>
            <a:off x="3551184" y="4451937"/>
            <a:ext cx="4449816" cy="1284230"/>
          </a:xfrm>
          <a:prstGeom prst="rect">
            <a:avLst/>
          </a:prstGeom>
          <a:noFill/>
          <a:ln w="9525">
            <a:noFill/>
            <a:miter lim="800000"/>
            <a:headEnd/>
            <a:tailEnd/>
          </a:ln>
        </p:spPr>
      </p:pic>
    </p:spTree>
    <p:extLst>
      <p:ext uri="{BB962C8B-B14F-4D97-AF65-F5344CB8AC3E}">
        <p14:creationId xmlns:p14="http://schemas.microsoft.com/office/powerpoint/2010/main" val="412524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76225" y="211138"/>
            <a:ext cx="8645525" cy="838200"/>
          </a:xfrm>
        </p:spPr>
        <p:txBody>
          <a:bodyPr/>
          <a:lstStyle/>
          <a:p>
            <a:pPr eaLnBrk="1" hangingPunct="1"/>
            <a:r>
              <a:rPr lang="en-US" sz="3600" smtClean="0"/>
              <a:t>Step 3: Manage Port Memberships</a:t>
            </a:r>
          </a:p>
        </p:txBody>
      </p:sp>
      <p:sp>
        <p:nvSpPr>
          <p:cNvPr id="51203" name="Rectangle 3"/>
          <p:cNvSpPr>
            <a:spLocks noGrp="1" noChangeArrowheads="1"/>
          </p:cNvSpPr>
          <p:nvPr>
            <p:ph type="body" idx="1"/>
          </p:nvPr>
        </p:nvSpPr>
        <p:spPr>
          <a:xfrm>
            <a:off x="246063" y="1147763"/>
            <a:ext cx="4989512" cy="5241925"/>
          </a:xfrm>
        </p:spPr>
        <p:txBody>
          <a:bodyPr/>
          <a:lstStyle/>
          <a:p>
            <a:pPr eaLnBrk="1" hangingPunct="1"/>
            <a:r>
              <a:rPr lang="en-US" sz="1800" b="1" dirty="0" smtClean="0">
                <a:solidFill>
                  <a:srgbClr val="FF0000"/>
                </a:solidFill>
              </a:rPr>
              <a:t>Reassign a Port to VLAN </a:t>
            </a:r>
            <a:r>
              <a:rPr lang="en-US" sz="1800" dirty="0" smtClean="0">
                <a:solidFill>
                  <a:schemeClr val="accent2"/>
                </a:solidFill>
              </a:rPr>
              <a:t>1</a:t>
            </a:r>
          </a:p>
          <a:p>
            <a:pPr marL="271463" lvl="1" indent="0" eaLnBrk="1" hangingPunct="1"/>
            <a:r>
              <a:rPr lang="en-US" sz="1600" dirty="0" smtClean="0"/>
              <a:t>To reassign a port to VLAN 1, you can use the </a:t>
            </a:r>
            <a:r>
              <a:rPr lang="en-US" sz="1600" dirty="0" smtClean="0">
                <a:solidFill>
                  <a:srgbClr val="FF0000"/>
                </a:solidFill>
              </a:rPr>
              <a:t>no </a:t>
            </a:r>
            <a:r>
              <a:rPr lang="en-US" sz="1600" dirty="0" err="1" smtClean="0">
                <a:solidFill>
                  <a:srgbClr val="FF0000"/>
                </a:solidFill>
              </a:rPr>
              <a:t>switchport</a:t>
            </a:r>
            <a:r>
              <a:rPr lang="en-US" sz="1600" dirty="0" smtClean="0">
                <a:solidFill>
                  <a:srgbClr val="FF0000"/>
                </a:solidFill>
              </a:rPr>
              <a:t> access vlan</a:t>
            </a:r>
            <a:r>
              <a:rPr lang="en-US" sz="1600" dirty="0" smtClean="0"/>
              <a:t> command in interface configuration mode. </a:t>
            </a:r>
          </a:p>
          <a:p>
            <a:pPr marL="533400" lvl="2" eaLnBrk="1" hangingPunct="1"/>
            <a:r>
              <a:rPr lang="en-US" sz="1400" dirty="0" smtClean="0"/>
              <a:t>Examine the output in the </a:t>
            </a:r>
            <a:r>
              <a:rPr lang="en-US" sz="1400" dirty="0" smtClean="0">
                <a:solidFill>
                  <a:srgbClr val="FF0000"/>
                </a:solidFill>
              </a:rPr>
              <a:t>show vlan brief</a:t>
            </a:r>
            <a:r>
              <a:rPr lang="en-US" sz="1400" dirty="0" smtClean="0"/>
              <a:t> command that immediately follows. </a:t>
            </a:r>
          </a:p>
          <a:p>
            <a:pPr marL="533400" lvl="2" eaLnBrk="1" hangingPunct="1"/>
            <a:r>
              <a:rPr lang="en-US" sz="1400" dirty="0" smtClean="0"/>
              <a:t>Notice how VLAN 20 is still active. It has only been removed from interface F0/18. </a:t>
            </a:r>
          </a:p>
          <a:p>
            <a:pPr marL="533400" lvl="2" eaLnBrk="1" hangingPunct="1"/>
            <a:r>
              <a:rPr lang="en-US" sz="1400" dirty="0" smtClean="0"/>
              <a:t>In the show interfaces f0/18 </a:t>
            </a:r>
            <a:r>
              <a:rPr lang="en-US" sz="1400" dirty="0" err="1" smtClean="0"/>
              <a:t>switchport</a:t>
            </a:r>
            <a:r>
              <a:rPr lang="en-US" sz="1400" dirty="0" smtClean="0"/>
              <a:t> command, you can see that the access VLAN for interface F0/18 has been reset to VLAN 1 (</a:t>
            </a:r>
            <a:r>
              <a:rPr lang="en-US" sz="1400" dirty="0" smtClean="0">
                <a:solidFill>
                  <a:schemeClr val="accent1"/>
                </a:solidFill>
              </a:rPr>
              <a:t>It was on vlan 20</a:t>
            </a:r>
            <a:r>
              <a:rPr lang="en-US" sz="1400" dirty="0" smtClean="0"/>
              <a:t>).</a:t>
            </a:r>
          </a:p>
          <a:p>
            <a:pPr eaLnBrk="1" hangingPunct="1"/>
            <a:r>
              <a:rPr lang="en-US" sz="1800" b="1" dirty="0" smtClean="0">
                <a:solidFill>
                  <a:srgbClr val="FF0000"/>
                </a:solidFill>
              </a:rPr>
              <a:t>Reassign the VLAN to Another Port</a:t>
            </a:r>
          </a:p>
          <a:p>
            <a:pPr marL="271463" lvl="1" indent="0" eaLnBrk="1" hangingPunct="1"/>
            <a:r>
              <a:rPr lang="en-US" sz="1600" dirty="0" smtClean="0"/>
              <a:t>A static access port can only have one VLAN. </a:t>
            </a:r>
          </a:p>
          <a:p>
            <a:pPr marL="533400" lvl="2" eaLnBrk="1" hangingPunct="1"/>
            <a:r>
              <a:rPr lang="en-US" sz="1400" dirty="0" smtClean="0"/>
              <a:t>When you reassign a static access port to an existing VLAN, the VLAN is automatically removed from the previous port.</a:t>
            </a:r>
          </a:p>
          <a:p>
            <a:pPr marL="533400" lvl="2" eaLnBrk="1" hangingPunct="1"/>
            <a:r>
              <a:rPr lang="en-US" sz="1400" dirty="0" smtClean="0"/>
              <a:t> In the example, port F0/11is reassigned to VLAN 20 .</a:t>
            </a:r>
            <a:endParaRPr lang="en-US" sz="800" dirty="0" smtClean="0"/>
          </a:p>
        </p:txBody>
      </p:sp>
      <p:pic>
        <p:nvPicPr>
          <p:cNvPr id="51204" name="Picture 4"/>
          <p:cNvPicPr>
            <a:picLocks noChangeAspect="1" noChangeArrowheads="1"/>
          </p:cNvPicPr>
          <p:nvPr/>
        </p:nvPicPr>
        <p:blipFill>
          <a:blip r:embed="rId3" cstate="print"/>
          <a:srcRect/>
          <a:stretch>
            <a:fillRect/>
          </a:stretch>
        </p:blipFill>
        <p:spPr bwMode="auto">
          <a:xfrm>
            <a:off x="5211763" y="939800"/>
            <a:ext cx="3705225" cy="1047750"/>
          </a:xfrm>
          <a:prstGeom prst="rect">
            <a:avLst/>
          </a:prstGeom>
          <a:noFill/>
          <a:ln w="9525">
            <a:noFill/>
            <a:miter lim="800000"/>
            <a:headEnd/>
            <a:tailEnd/>
          </a:ln>
        </p:spPr>
      </p:pic>
      <p:pic>
        <p:nvPicPr>
          <p:cNvPr id="51205" name="Picture 5"/>
          <p:cNvPicPr>
            <a:picLocks noChangeAspect="1" noChangeArrowheads="1"/>
          </p:cNvPicPr>
          <p:nvPr/>
        </p:nvPicPr>
        <p:blipFill>
          <a:blip r:embed="rId4" cstate="print"/>
          <a:srcRect/>
          <a:stretch>
            <a:fillRect/>
          </a:stretch>
        </p:blipFill>
        <p:spPr bwMode="auto">
          <a:xfrm>
            <a:off x="5329238" y="1963738"/>
            <a:ext cx="3648075" cy="2466975"/>
          </a:xfrm>
          <a:prstGeom prst="rect">
            <a:avLst/>
          </a:prstGeom>
          <a:noFill/>
          <a:ln w="9525">
            <a:noFill/>
            <a:miter lim="800000"/>
            <a:headEnd/>
            <a:tailEnd/>
          </a:ln>
        </p:spPr>
      </p:pic>
      <p:pic>
        <p:nvPicPr>
          <p:cNvPr id="51206" name="Picture 6"/>
          <p:cNvPicPr>
            <a:picLocks noChangeAspect="1" noChangeArrowheads="1"/>
          </p:cNvPicPr>
          <p:nvPr/>
        </p:nvPicPr>
        <p:blipFill>
          <a:blip r:embed="rId5" cstate="print"/>
          <a:srcRect/>
          <a:stretch>
            <a:fillRect/>
          </a:stretch>
        </p:blipFill>
        <p:spPr bwMode="auto">
          <a:xfrm>
            <a:off x="5432425" y="4449763"/>
            <a:ext cx="3581400" cy="2371725"/>
          </a:xfrm>
          <a:prstGeom prst="rect">
            <a:avLst/>
          </a:prstGeom>
          <a:noFill/>
          <a:ln w="9525">
            <a:noFill/>
            <a:miter lim="800000"/>
            <a:headEnd/>
            <a:tailEnd/>
          </a:ln>
        </p:spPr>
      </p:pic>
    </p:spTree>
    <p:extLst>
      <p:ext uri="{BB962C8B-B14F-4D97-AF65-F5344CB8AC3E}">
        <p14:creationId xmlns:p14="http://schemas.microsoft.com/office/powerpoint/2010/main" val="5927496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3571" y="304943"/>
            <a:ext cx="6087906" cy="838200"/>
          </a:xfrm>
        </p:spPr>
        <p:txBody>
          <a:bodyPr/>
          <a:lstStyle/>
          <a:p>
            <a:r>
              <a:rPr lang="en-US" dirty="0" smtClean="0"/>
              <a:t>Verify VLAN configuration</a:t>
            </a:r>
            <a:endParaRPr lang="en-IE" dirty="0"/>
          </a:p>
        </p:txBody>
      </p:sp>
      <p:sp>
        <p:nvSpPr>
          <p:cNvPr id="3" name="TextBox 2"/>
          <p:cNvSpPr txBox="1"/>
          <p:nvPr/>
        </p:nvSpPr>
        <p:spPr>
          <a:xfrm>
            <a:off x="183445" y="801511"/>
            <a:ext cx="2458155" cy="341632"/>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wrap="square">
            <a:spAutoFit/>
          </a:bodyPr>
          <a:lstStyle/>
          <a:p>
            <a:pPr>
              <a:defRPr/>
            </a:pPr>
            <a:r>
              <a:rPr lang="en-US" sz="1800" b="1" dirty="0" smtClean="0">
                <a:solidFill>
                  <a:schemeClr val="bg1"/>
                </a:solidFill>
                <a:latin typeface="Courier New" pitchFamily="49" charset="0"/>
                <a:cs typeface="Courier New" pitchFamily="49" charset="0"/>
              </a:rPr>
              <a:t>show vlan brief</a:t>
            </a:r>
            <a:endParaRPr lang="en-US" sz="1800" b="1" dirty="0">
              <a:solidFill>
                <a:schemeClr val="bg1"/>
              </a:solidFill>
              <a:latin typeface="Courier New" pitchFamily="49" charset="0"/>
              <a:cs typeface="Courier New" pitchFamily="49" charset="0"/>
            </a:endParaRPr>
          </a:p>
        </p:txBody>
      </p:sp>
      <p:pic>
        <p:nvPicPr>
          <p:cNvPr id="7" name="Picture 6" descr="vl64.jpg"/>
          <p:cNvPicPr>
            <a:picLocks noChangeAspect="1"/>
          </p:cNvPicPr>
          <p:nvPr/>
        </p:nvPicPr>
        <p:blipFill>
          <a:blip r:embed="rId2"/>
          <a:srcRect/>
          <a:stretch>
            <a:fillRect/>
          </a:stretch>
        </p:blipFill>
        <p:spPr bwMode="auto">
          <a:xfrm>
            <a:off x="169334" y="1255055"/>
            <a:ext cx="4780844" cy="2836299"/>
          </a:xfrm>
          <a:prstGeom prst="rect">
            <a:avLst/>
          </a:prstGeom>
          <a:noFill/>
          <a:ln w="9525">
            <a:noFill/>
            <a:miter lim="800000"/>
            <a:headEnd/>
            <a:tailEnd/>
          </a:ln>
        </p:spPr>
      </p:pic>
      <p:sp>
        <p:nvSpPr>
          <p:cNvPr id="8" name="TextBox 7"/>
          <p:cNvSpPr txBox="1"/>
          <p:nvPr/>
        </p:nvSpPr>
        <p:spPr>
          <a:xfrm>
            <a:off x="1484490" y="4222044"/>
            <a:ext cx="3685822" cy="375937"/>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wrap="square">
            <a:spAutoFit/>
          </a:bodyPr>
          <a:lstStyle/>
          <a:p>
            <a:pPr>
              <a:defRPr/>
            </a:pPr>
            <a:r>
              <a:rPr lang="en-US" sz="2000" b="1" dirty="0" smtClean="0">
                <a:solidFill>
                  <a:schemeClr val="bg1"/>
                </a:solidFill>
                <a:latin typeface="Courier New" pitchFamily="49" charset="0"/>
                <a:cs typeface="Courier New" pitchFamily="49" charset="0"/>
              </a:rPr>
              <a:t>show vlan name student</a:t>
            </a:r>
            <a:endParaRPr lang="en-US" sz="2000" dirty="0"/>
          </a:p>
        </p:txBody>
      </p:sp>
      <p:pic>
        <p:nvPicPr>
          <p:cNvPr id="9" name="Picture 9" descr="vl65.jpg"/>
          <p:cNvPicPr>
            <a:picLocks noChangeAspect="1"/>
          </p:cNvPicPr>
          <p:nvPr/>
        </p:nvPicPr>
        <p:blipFill>
          <a:blip r:embed="rId3"/>
          <a:srcRect/>
          <a:stretch>
            <a:fillRect/>
          </a:stretch>
        </p:blipFill>
        <p:spPr bwMode="auto">
          <a:xfrm>
            <a:off x="1524000" y="4661357"/>
            <a:ext cx="6044494" cy="1867325"/>
          </a:xfrm>
          <a:prstGeom prst="rect">
            <a:avLst/>
          </a:prstGeom>
          <a:noFill/>
          <a:ln w="9525">
            <a:noFill/>
            <a:miter lim="800000"/>
            <a:headEnd/>
            <a:tailEnd/>
          </a:ln>
        </p:spPr>
      </p:pic>
      <p:pic>
        <p:nvPicPr>
          <p:cNvPr id="10" name="Picture 12" descr="vl66.jpg"/>
          <p:cNvPicPr>
            <a:picLocks noChangeAspect="1"/>
          </p:cNvPicPr>
          <p:nvPr/>
        </p:nvPicPr>
        <p:blipFill>
          <a:blip r:embed="rId4"/>
          <a:srcRect/>
          <a:stretch>
            <a:fillRect/>
          </a:stretch>
        </p:blipFill>
        <p:spPr bwMode="auto">
          <a:xfrm>
            <a:off x="5008746" y="1907822"/>
            <a:ext cx="3988499" cy="1200998"/>
          </a:xfrm>
          <a:prstGeom prst="rect">
            <a:avLst/>
          </a:prstGeom>
          <a:noFill/>
          <a:ln w="9525">
            <a:noFill/>
            <a:miter lim="800000"/>
            <a:headEnd/>
            <a:tailEnd/>
          </a:ln>
        </p:spPr>
      </p:pic>
      <p:sp>
        <p:nvSpPr>
          <p:cNvPr id="11" name="TextBox 10"/>
          <p:cNvSpPr txBox="1"/>
          <p:nvPr/>
        </p:nvSpPr>
        <p:spPr>
          <a:xfrm>
            <a:off x="5531555" y="1473199"/>
            <a:ext cx="3093155" cy="369332"/>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wrap="square">
            <a:spAutoFit/>
          </a:bodyPr>
          <a:lstStyle/>
          <a:p>
            <a:pPr>
              <a:defRPr/>
            </a:pPr>
            <a:r>
              <a:rPr lang="en-US" sz="2000" b="1" dirty="0" smtClean="0">
                <a:solidFill>
                  <a:schemeClr val="bg1"/>
                </a:solidFill>
                <a:latin typeface="Courier New" pitchFamily="49" charset="0"/>
                <a:cs typeface="Courier New" pitchFamily="49" charset="0"/>
              </a:rPr>
              <a:t>show vlan summary</a:t>
            </a:r>
            <a:endParaRPr lang="en-US" sz="2000" dirty="0"/>
          </a:p>
        </p:txBody>
      </p:sp>
    </p:spTree>
    <p:extLst>
      <p:ext uri="{BB962C8B-B14F-4D97-AF65-F5344CB8AC3E}">
        <p14:creationId xmlns:p14="http://schemas.microsoft.com/office/powerpoint/2010/main" val="3672468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724" y="515484"/>
            <a:ext cx="8145462" cy="838200"/>
          </a:xfrm>
        </p:spPr>
        <p:txBody>
          <a:bodyPr/>
          <a:lstStyle/>
          <a:p>
            <a:r>
              <a:rPr lang="en-IE" dirty="0" smtClean="0"/>
              <a:t>Layer 3 Segmentation</a:t>
            </a:r>
            <a:endParaRPr lang="en-IE"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7926" y="1513115"/>
            <a:ext cx="3589260" cy="4794476"/>
          </a:xfrm>
          <a:prstGeom prst="rect">
            <a:avLst/>
          </a:prstGeom>
        </p:spPr>
      </p:pic>
      <p:sp>
        <p:nvSpPr>
          <p:cNvPr id="4" name="Rectangle 6"/>
          <p:cNvSpPr txBox="1">
            <a:spLocks noChangeArrowheads="1"/>
          </p:cNvSpPr>
          <p:nvPr/>
        </p:nvSpPr>
        <p:spPr>
          <a:xfrm>
            <a:off x="152400" y="1295400"/>
            <a:ext cx="4648200" cy="5257800"/>
          </a:xfrm>
          <a:prstGeom prst="rect">
            <a:avLst/>
          </a:prstGeom>
        </p:spPr>
        <p:txBody>
          <a:bodyPr/>
          <a:lstStyle/>
          <a:p>
            <a:pPr marL="236538" marR="0" lvl="0" indent="-236538" algn="l" defTabSz="814388" rtl="0" eaLnBrk="0" fontAlgn="base" latinLnBrk="0" hangingPunct="0">
              <a:lnSpc>
                <a:spcPct val="95000"/>
              </a:lnSpc>
              <a:spcBef>
                <a:spcPct val="50000"/>
              </a:spcBef>
              <a:spcAft>
                <a:spcPct val="0"/>
              </a:spcAft>
              <a:buClrTx/>
              <a:buSzPct val="100000"/>
              <a:buFont typeface="Wingdings" pitchFamily="2" charset="2"/>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In </a:t>
            </a:r>
            <a:r>
              <a:rPr kumimoji="0" lang="en-US" sz="2400" b="0" i="0" u="none" strike="noStrike" kern="0" cap="none" spc="0" normalizeH="0" baseline="0" noProof="0" dirty="0" smtClean="0">
                <a:ln>
                  <a:noFill/>
                </a:ln>
                <a:solidFill>
                  <a:srgbClr val="002060"/>
                </a:solidFill>
                <a:effectLst/>
                <a:uLnTx/>
                <a:uFillTx/>
                <a:latin typeface="+mn-lt"/>
                <a:ea typeface="+mn-ea"/>
                <a:cs typeface="+mn-cs"/>
              </a:rPr>
              <a:t>traditional</a:t>
            </a:r>
            <a:r>
              <a:rPr kumimoji="0" lang="en-US" sz="2400" b="0" i="0" u="none" strike="noStrike" kern="0" cap="none" spc="0" normalizeH="0" baseline="0" noProof="0" dirty="0" smtClean="0">
                <a:ln>
                  <a:noFill/>
                </a:ln>
                <a:solidFill>
                  <a:schemeClr val="tx1"/>
                </a:solidFill>
                <a:effectLst/>
                <a:uLnTx/>
                <a:uFillTx/>
                <a:latin typeface="+mn-lt"/>
                <a:ea typeface="+mn-ea"/>
                <a:cs typeface="+mn-cs"/>
              </a:rPr>
              <a:t> switched LANs, the physical topology is closely related to the logical topology.</a:t>
            </a:r>
          </a:p>
          <a:p>
            <a:pPr marL="236538" marR="0" lvl="0" indent="-236538" algn="l" defTabSz="814388" rtl="0" eaLnBrk="0" fontAlgn="base" latinLnBrk="0" hangingPunct="0">
              <a:lnSpc>
                <a:spcPct val="95000"/>
              </a:lnSpc>
              <a:spcBef>
                <a:spcPct val="50000"/>
              </a:spcBef>
              <a:spcAft>
                <a:spcPct val="0"/>
              </a:spcAft>
              <a:buClrTx/>
              <a:buSzPct val="100000"/>
              <a:buFont typeface="Wingdings" pitchFamily="2" charset="2"/>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Generally, workstations must be </a:t>
            </a:r>
            <a:r>
              <a:rPr kumimoji="0" lang="en-US" sz="2400" b="0" i="0" u="none" strike="noStrike" kern="0" cap="none" spc="0" normalizeH="0" baseline="0" noProof="0" dirty="0" smtClean="0">
                <a:ln>
                  <a:noFill/>
                </a:ln>
                <a:solidFill>
                  <a:srgbClr val="002060"/>
                </a:solidFill>
                <a:effectLst/>
                <a:uLnTx/>
                <a:uFillTx/>
                <a:latin typeface="+mn-lt"/>
                <a:ea typeface="+mn-ea"/>
                <a:cs typeface="+mn-cs"/>
              </a:rPr>
              <a:t>grouped by their </a:t>
            </a:r>
            <a:r>
              <a:rPr kumimoji="0" lang="en-US" sz="2400" b="1" i="0" u="none" strike="noStrike" kern="0" cap="none" spc="0" normalizeH="0" baseline="0" noProof="0" dirty="0" smtClean="0">
                <a:ln>
                  <a:noFill/>
                </a:ln>
                <a:solidFill>
                  <a:srgbClr val="002060"/>
                </a:solidFill>
                <a:effectLst/>
                <a:uLnTx/>
                <a:uFillTx/>
                <a:latin typeface="+mn-lt"/>
                <a:ea typeface="+mn-ea"/>
                <a:cs typeface="+mn-cs"/>
              </a:rPr>
              <a:t>physical</a:t>
            </a:r>
            <a:r>
              <a:rPr kumimoji="0" lang="en-US" sz="2400" b="0" i="0" u="none" strike="noStrike" kern="0" cap="none" spc="0" normalizeH="0" baseline="0" noProof="0" dirty="0" smtClean="0">
                <a:ln>
                  <a:noFill/>
                </a:ln>
                <a:solidFill>
                  <a:srgbClr val="002060"/>
                </a:solidFill>
                <a:effectLst/>
                <a:uLnTx/>
                <a:uFillTx/>
                <a:latin typeface="+mn-lt"/>
                <a:ea typeface="+mn-ea"/>
                <a:cs typeface="+mn-cs"/>
              </a:rPr>
              <a:t> proximity to a switch.</a:t>
            </a:r>
          </a:p>
          <a:p>
            <a:pPr marL="236538" marR="0" lvl="0" indent="-236538" algn="l" defTabSz="814388" rtl="0" eaLnBrk="0" fontAlgn="base" latinLnBrk="0" hangingPunct="0">
              <a:lnSpc>
                <a:spcPct val="95000"/>
              </a:lnSpc>
              <a:spcBef>
                <a:spcPct val="50000"/>
              </a:spcBef>
              <a:spcAft>
                <a:spcPct val="0"/>
              </a:spcAft>
              <a:buClrTx/>
              <a:buSzPct val="100000"/>
              <a:buFont typeface="Wingdings" pitchFamily="2" charset="2"/>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To communicate among LANs, each segment must have a </a:t>
            </a:r>
            <a:r>
              <a:rPr kumimoji="0" lang="en-US" sz="2400" b="0" i="0" u="none" strike="noStrike" kern="0" cap="none" spc="0" normalizeH="0" baseline="0" noProof="0" dirty="0" smtClean="0">
                <a:ln>
                  <a:noFill/>
                </a:ln>
                <a:solidFill>
                  <a:srgbClr val="002060"/>
                </a:solidFill>
                <a:effectLst/>
                <a:uLnTx/>
                <a:uFillTx/>
                <a:latin typeface="+mn-lt"/>
                <a:ea typeface="+mn-ea"/>
                <a:cs typeface="+mn-cs"/>
              </a:rPr>
              <a:t>connected to a layer 3 device i.e. a router.</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5" name="Oval 18"/>
          <p:cNvSpPr>
            <a:spLocks noChangeArrowheads="1"/>
          </p:cNvSpPr>
          <p:nvPr/>
        </p:nvSpPr>
        <p:spPr bwMode="auto">
          <a:xfrm>
            <a:off x="5334000" y="1719943"/>
            <a:ext cx="2971800" cy="1371600"/>
          </a:xfrm>
          <a:prstGeom prst="ellipse">
            <a:avLst/>
          </a:prstGeom>
          <a:noFill/>
          <a:ln w="38100" algn="ctr">
            <a:solidFill>
              <a:srgbClr val="FF0000"/>
            </a:solidFill>
            <a:round/>
            <a:headEnd/>
            <a:tailEnd/>
          </a:ln>
          <a:effectLst/>
        </p:spPr>
        <p:txBody>
          <a:bodyPr lIns="45720" rIns="45720" anchor="ctr">
            <a:spAutoFit/>
          </a:bodyPr>
          <a:lstStyle/>
          <a:p>
            <a:pPr>
              <a:defRPr/>
            </a:pPr>
            <a:endParaRPr lang="en-US" dirty="0"/>
          </a:p>
        </p:txBody>
      </p:sp>
      <p:sp>
        <p:nvSpPr>
          <p:cNvPr id="6" name="Oval 20"/>
          <p:cNvSpPr>
            <a:spLocks noChangeArrowheads="1"/>
          </p:cNvSpPr>
          <p:nvPr/>
        </p:nvSpPr>
        <p:spPr bwMode="auto">
          <a:xfrm>
            <a:off x="5410200" y="3200400"/>
            <a:ext cx="2971800" cy="1371600"/>
          </a:xfrm>
          <a:prstGeom prst="ellipse">
            <a:avLst/>
          </a:prstGeom>
          <a:noFill/>
          <a:ln w="38100" algn="ctr">
            <a:solidFill>
              <a:srgbClr val="FF0000"/>
            </a:solidFill>
            <a:round/>
            <a:headEnd/>
            <a:tailEnd/>
          </a:ln>
          <a:effectLst/>
        </p:spPr>
        <p:txBody>
          <a:bodyPr lIns="45720" rIns="45720" anchor="ctr">
            <a:spAutoFit/>
          </a:bodyPr>
          <a:lstStyle/>
          <a:p>
            <a:pPr>
              <a:defRPr/>
            </a:pPr>
            <a:endParaRPr lang="en-US" dirty="0"/>
          </a:p>
        </p:txBody>
      </p:sp>
      <p:sp>
        <p:nvSpPr>
          <p:cNvPr id="7" name="Oval 21"/>
          <p:cNvSpPr>
            <a:spLocks noChangeArrowheads="1"/>
          </p:cNvSpPr>
          <p:nvPr/>
        </p:nvSpPr>
        <p:spPr bwMode="auto">
          <a:xfrm>
            <a:off x="5562600" y="4724400"/>
            <a:ext cx="2971800" cy="1371600"/>
          </a:xfrm>
          <a:prstGeom prst="ellipse">
            <a:avLst/>
          </a:prstGeom>
          <a:noFill/>
          <a:ln w="38100" algn="ctr">
            <a:solidFill>
              <a:srgbClr val="FF0000"/>
            </a:solidFill>
            <a:round/>
            <a:headEnd/>
            <a:tailEnd/>
          </a:ln>
          <a:effectLst/>
        </p:spPr>
        <p:txBody>
          <a:bodyPr lIns="45720" rIns="45720" anchor="ctr">
            <a:spAutoFit/>
          </a:bodyPr>
          <a:lstStyle/>
          <a:p>
            <a:pPr>
              <a:defRPr/>
            </a:pPr>
            <a:endParaRPr lang="en-US" dirty="0"/>
          </a:p>
        </p:txBody>
      </p:sp>
      <p:sp>
        <p:nvSpPr>
          <p:cNvPr id="8" name="TextBox 7"/>
          <p:cNvSpPr txBox="1"/>
          <p:nvPr/>
        </p:nvSpPr>
        <p:spPr>
          <a:xfrm>
            <a:off x="5029200" y="538270"/>
            <a:ext cx="3581400" cy="757130"/>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dirty="0">
                <a:solidFill>
                  <a:schemeClr val="bg1"/>
                </a:solidFill>
              </a:rPr>
              <a:t>Separate Broadcast Domains</a:t>
            </a:r>
          </a:p>
        </p:txBody>
      </p:sp>
    </p:spTree>
    <p:extLst>
      <p:ext uri="{BB962C8B-B14F-4D97-AF65-F5344CB8AC3E}">
        <p14:creationId xmlns:p14="http://schemas.microsoft.com/office/powerpoint/2010/main" val="76547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04" y="326572"/>
            <a:ext cx="8145462" cy="505178"/>
          </a:xfrm>
        </p:spPr>
        <p:txBody>
          <a:bodyPr/>
          <a:lstStyle/>
          <a:p>
            <a:r>
              <a:rPr lang="en-US" dirty="0" smtClean="0"/>
              <a:t>Step 3: Delete VLANs</a:t>
            </a:r>
            <a:endParaRPr lang="en-IE" dirty="0"/>
          </a:p>
        </p:txBody>
      </p:sp>
      <p:sp>
        <p:nvSpPr>
          <p:cNvPr id="3" name="Rectangle 3"/>
          <p:cNvSpPr txBox="1">
            <a:spLocks noChangeArrowheads="1"/>
          </p:cNvSpPr>
          <p:nvPr/>
        </p:nvSpPr>
        <p:spPr bwMode="auto">
          <a:xfrm>
            <a:off x="304800" y="4345416"/>
            <a:ext cx="8839200" cy="1295400"/>
          </a:xfrm>
          <a:prstGeom prst="rect">
            <a:avLst/>
          </a:prstGeom>
          <a:noFill/>
          <a:ln w="9525">
            <a:noFill/>
            <a:miter lim="800000"/>
            <a:headEnd/>
            <a:tailEnd/>
          </a:ln>
          <a:effectLst/>
        </p:spPr>
        <p:txBody>
          <a:bodyPr/>
          <a:lstStyle/>
          <a:p>
            <a:pPr marL="342900" indent="-342900" algn="l">
              <a:lnSpc>
                <a:spcPct val="90000"/>
              </a:lnSpc>
              <a:spcBef>
                <a:spcPct val="20000"/>
              </a:spcBef>
              <a:buFont typeface="Arial" pitchFamily="34" charset="0"/>
              <a:buChar char="•"/>
              <a:defRPr/>
            </a:pPr>
            <a:r>
              <a:rPr lang="en-US" sz="1800" kern="0" dirty="0">
                <a:solidFill>
                  <a:srgbClr val="002060"/>
                </a:solidFill>
                <a:latin typeface="+mn-lt"/>
                <a:cs typeface="Arial" charset="0"/>
              </a:rPr>
              <a:t>If you remove the VLAN before removing the port membership assignments, the ports become unusable until you issue the</a:t>
            </a:r>
            <a:r>
              <a:rPr lang="en-US" sz="1800" b="1" kern="0" dirty="0">
                <a:solidFill>
                  <a:srgbClr val="002060"/>
                </a:solidFill>
                <a:latin typeface="Courier New" pitchFamily="49" charset="0"/>
                <a:cs typeface="Courier New" pitchFamily="49" charset="0"/>
              </a:rPr>
              <a:t> </a:t>
            </a:r>
            <a:r>
              <a:rPr lang="en-US" sz="1800" b="1" kern="0" dirty="0">
                <a:solidFill>
                  <a:srgbClr val="FF0000"/>
                </a:solidFill>
                <a:latin typeface="Courier New" pitchFamily="49" charset="0"/>
                <a:cs typeface="Courier New" pitchFamily="49" charset="0"/>
              </a:rPr>
              <a:t>no switchport access vlan</a:t>
            </a:r>
            <a:r>
              <a:rPr lang="en-US" sz="1800" kern="0" dirty="0">
                <a:solidFill>
                  <a:srgbClr val="FF0000"/>
                </a:solidFill>
                <a:latin typeface="+mn-lt"/>
                <a:cs typeface="Arial" charset="0"/>
              </a:rPr>
              <a:t> </a:t>
            </a:r>
            <a:r>
              <a:rPr lang="en-US" sz="1800" kern="0" dirty="0" smtClean="0">
                <a:solidFill>
                  <a:srgbClr val="002060"/>
                </a:solidFill>
                <a:latin typeface="+mn-lt"/>
                <a:cs typeface="Arial" charset="0"/>
              </a:rPr>
              <a:t>command.</a:t>
            </a:r>
          </a:p>
          <a:p>
            <a:pPr marL="342900" indent="-342900" algn="l">
              <a:lnSpc>
                <a:spcPct val="90000"/>
              </a:lnSpc>
              <a:spcBef>
                <a:spcPct val="20000"/>
              </a:spcBef>
              <a:buFont typeface="Arial" pitchFamily="34" charset="0"/>
              <a:buChar char="•"/>
              <a:defRPr/>
            </a:pPr>
            <a:r>
              <a:rPr lang="en-US" sz="1800" dirty="0" smtClean="0">
                <a:solidFill>
                  <a:srgbClr val="002060"/>
                </a:solidFill>
              </a:rPr>
              <a:t>Alternatively, the entire vlan.dat file can be deleted using the command </a:t>
            </a:r>
          </a:p>
          <a:p>
            <a:pPr marL="342900" indent="-342900" algn="l">
              <a:lnSpc>
                <a:spcPct val="90000"/>
              </a:lnSpc>
              <a:spcBef>
                <a:spcPct val="20000"/>
              </a:spcBef>
              <a:defRPr/>
            </a:pPr>
            <a:r>
              <a:rPr lang="en-US" sz="1800" dirty="0" smtClean="0">
                <a:solidFill>
                  <a:srgbClr val="002060"/>
                </a:solidFill>
              </a:rPr>
              <a:t>	</a:t>
            </a:r>
            <a:r>
              <a:rPr lang="en-US" sz="1800" b="1" dirty="0" smtClean="0">
                <a:solidFill>
                  <a:srgbClr val="FF0000"/>
                </a:solidFill>
                <a:latin typeface="Courier New" pitchFamily="49" charset="0"/>
                <a:cs typeface="Courier New" pitchFamily="49" charset="0"/>
              </a:rPr>
              <a:t>delete </a:t>
            </a:r>
            <a:r>
              <a:rPr lang="en-US" sz="1800" b="1" dirty="0" err="1" smtClean="0">
                <a:solidFill>
                  <a:srgbClr val="FF0000"/>
                </a:solidFill>
                <a:latin typeface="Courier New" pitchFamily="49" charset="0"/>
                <a:cs typeface="Courier New" pitchFamily="49" charset="0"/>
              </a:rPr>
              <a:t>flash:vlan.dat</a:t>
            </a:r>
            <a:r>
              <a:rPr lang="en-US" sz="1800" b="1" dirty="0" smtClean="0">
                <a:solidFill>
                  <a:srgbClr val="FF0000"/>
                </a:solidFill>
                <a:latin typeface="Courier New" pitchFamily="49" charset="0"/>
                <a:cs typeface="Courier New" pitchFamily="49" charset="0"/>
              </a:rPr>
              <a:t> </a:t>
            </a:r>
            <a:r>
              <a:rPr lang="en-US" sz="1800" dirty="0" smtClean="0">
                <a:solidFill>
                  <a:srgbClr val="002060"/>
                </a:solidFill>
              </a:rPr>
              <a:t>from privileged EXEC mode. </a:t>
            </a:r>
          </a:p>
          <a:p>
            <a:pPr marL="1073150" lvl="2" indent="-180975" algn="l" eaLnBrk="1" hangingPunct="1">
              <a:buFont typeface="Arial" pitchFamily="34" charset="0"/>
              <a:buChar char="•"/>
            </a:pPr>
            <a:r>
              <a:rPr lang="en-US" sz="1800" dirty="0" smtClean="0">
                <a:solidFill>
                  <a:srgbClr val="002060"/>
                </a:solidFill>
              </a:rPr>
              <a:t>After the switch is reloaded, the previously configured VLANs will no longer be present. </a:t>
            </a:r>
          </a:p>
          <a:p>
            <a:pPr marL="1073150" lvl="2" indent="-180975" algn="l" eaLnBrk="1" hangingPunct="1">
              <a:buFont typeface="Arial" pitchFamily="34" charset="0"/>
              <a:buChar char="•"/>
            </a:pPr>
            <a:r>
              <a:rPr lang="en-US" sz="1800" dirty="0" smtClean="0">
                <a:solidFill>
                  <a:srgbClr val="002060"/>
                </a:solidFill>
              </a:rPr>
              <a:t>This effectively places the switch into is "factory default" concerning VLAN configurations.</a:t>
            </a:r>
          </a:p>
          <a:p>
            <a:pPr marL="342900" indent="-342900" algn="l">
              <a:lnSpc>
                <a:spcPct val="90000"/>
              </a:lnSpc>
              <a:spcBef>
                <a:spcPct val="20000"/>
              </a:spcBef>
              <a:buFont typeface="Arial" pitchFamily="34" charset="0"/>
              <a:buChar char="•"/>
              <a:defRPr/>
            </a:pPr>
            <a:r>
              <a:rPr lang="en-US" sz="1800" kern="0" dirty="0" smtClean="0">
                <a:solidFill>
                  <a:srgbClr val="002060"/>
                </a:solidFill>
                <a:latin typeface="+mn-lt"/>
                <a:cs typeface="Arial" charset="0"/>
              </a:rPr>
              <a:t> </a:t>
            </a:r>
            <a:endParaRPr lang="en-US" sz="1800" kern="0" dirty="0">
              <a:solidFill>
                <a:srgbClr val="002060"/>
              </a:solidFill>
              <a:latin typeface="+mn-lt"/>
              <a:cs typeface="Arial" charset="0"/>
            </a:endParaRPr>
          </a:p>
        </p:txBody>
      </p:sp>
      <p:grpSp>
        <p:nvGrpSpPr>
          <p:cNvPr id="5" name="Group 22"/>
          <p:cNvGrpSpPr>
            <a:grpSpLocks/>
          </p:cNvGrpSpPr>
          <p:nvPr/>
        </p:nvGrpSpPr>
        <p:grpSpPr bwMode="auto">
          <a:xfrm>
            <a:off x="533400" y="2821416"/>
            <a:ext cx="5905500" cy="1447800"/>
            <a:chOff x="381000" y="3657600"/>
            <a:chExt cx="5905500" cy="1447800"/>
          </a:xfrm>
        </p:grpSpPr>
        <p:pic>
          <p:nvPicPr>
            <p:cNvPr id="6" name="Picture 9" descr="vl71.jpg"/>
            <p:cNvPicPr>
              <a:picLocks noChangeAspect="1"/>
            </p:cNvPicPr>
            <p:nvPr/>
          </p:nvPicPr>
          <p:blipFill>
            <a:blip r:embed="rId2"/>
            <a:srcRect/>
            <a:stretch>
              <a:fillRect/>
            </a:stretch>
          </p:blipFill>
          <p:spPr bwMode="auto">
            <a:xfrm>
              <a:off x="2209800" y="4191000"/>
              <a:ext cx="4076700" cy="914400"/>
            </a:xfrm>
            <a:prstGeom prst="rect">
              <a:avLst/>
            </a:prstGeom>
            <a:noFill/>
            <a:ln w="9525">
              <a:noFill/>
              <a:miter lim="800000"/>
              <a:headEnd/>
              <a:tailEnd/>
            </a:ln>
          </p:spPr>
        </p:pic>
        <p:sp>
          <p:nvSpPr>
            <p:cNvPr id="7" name="TextBox 6"/>
            <p:cNvSpPr txBox="1"/>
            <p:nvPr/>
          </p:nvSpPr>
          <p:spPr>
            <a:xfrm>
              <a:off x="381000" y="3657600"/>
              <a:ext cx="2514600" cy="424732"/>
            </a:xfrm>
            <a:prstGeom prst="rect">
              <a:avLst/>
            </a:prstGeom>
            <a:solidFill>
              <a:srgbClr val="002060"/>
            </a:solidFill>
            <a:ln w="25400">
              <a:solidFill>
                <a:srgbClr val="0070C0"/>
              </a:solidFill>
            </a:ln>
            <a:effectLst>
              <a:outerShdw blurRad="50800" dist="50800" dir="5400000" algn="ctr" rotWithShape="0">
                <a:schemeClr val="tx1"/>
              </a:outerShdw>
            </a:effectLst>
          </p:spPr>
          <p:txBody>
            <a:bodyPr>
              <a:spAutoFit/>
            </a:bodyPr>
            <a:lstStyle/>
            <a:p>
              <a:pPr>
                <a:defRPr/>
              </a:pPr>
              <a:r>
                <a:rPr lang="en-US" dirty="0">
                  <a:solidFill>
                    <a:schemeClr val="bg1"/>
                  </a:solidFill>
                </a:rPr>
                <a:t>Remove a VLAN</a:t>
              </a:r>
            </a:p>
          </p:txBody>
        </p:sp>
      </p:grpSp>
      <p:grpSp>
        <p:nvGrpSpPr>
          <p:cNvPr id="8" name="Group 19"/>
          <p:cNvGrpSpPr>
            <a:grpSpLocks/>
          </p:cNvGrpSpPr>
          <p:nvPr/>
        </p:nvGrpSpPr>
        <p:grpSpPr bwMode="auto">
          <a:xfrm>
            <a:off x="457200" y="992616"/>
            <a:ext cx="8229600" cy="1722438"/>
            <a:chOff x="304800" y="1828800"/>
            <a:chExt cx="8229600" cy="1723194"/>
          </a:xfrm>
        </p:grpSpPr>
        <p:pic>
          <p:nvPicPr>
            <p:cNvPr id="9" name="Picture 20" descr="vl68.jpg"/>
            <p:cNvPicPr>
              <a:picLocks noChangeAspect="1"/>
            </p:cNvPicPr>
            <p:nvPr/>
          </p:nvPicPr>
          <p:blipFill>
            <a:blip r:embed="rId3"/>
            <a:srcRect/>
            <a:stretch>
              <a:fillRect/>
            </a:stretch>
          </p:blipFill>
          <p:spPr bwMode="auto">
            <a:xfrm>
              <a:off x="1371600" y="2362200"/>
              <a:ext cx="7162800" cy="1189794"/>
            </a:xfrm>
            <a:prstGeom prst="rect">
              <a:avLst/>
            </a:prstGeom>
            <a:noFill/>
            <a:ln w="9525">
              <a:noFill/>
              <a:miter lim="800000"/>
              <a:headEnd/>
              <a:tailEnd/>
            </a:ln>
          </p:spPr>
        </p:pic>
        <p:sp>
          <p:nvSpPr>
            <p:cNvPr id="10" name="TextBox 9"/>
            <p:cNvSpPr txBox="1"/>
            <p:nvPr/>
          </p:nvSpPr>
          <p:spPr>
            <a:xfrm>
              <a:off x="304800" y="1828800"/>
              <a:ext cx="4953000" cy="424918"/>
            </a:xfrm>
            <a:prstGeom prst="rect">
              <a:avLst/>
            </a:prstGeom>
            <a:solidFill>
              <a:srgbClr val="002060"/>
            </a:solidFill>
            <a:ln w="25400">
              <a:solidFill>
                <a:srgbClr val="0070C0"/>
              </a:solidFill>
            </a:ln>
            <a:effectLst>
              <a:outerShdw blurRad="50800" dist="50800" dir="5400000" algn="ctr" rotWithShape="0">
                <a:schemeClr val="tx1"/>
              </a:outerShdw>
            </a:effectLst>
          </p:spPr>
          <p:txBody>
            <a:bodyPr>
              <a:spAutoFit/>
            </a:bodyPr>
            <a:lstStyle/>
            <a:p>
              <a:pPr>
                <a:defRPr/>
              </a:pPr>
              <a:r>
                <a:rPr lang="en-US" dirty="0">
                  <a:solidFill>
                    <a:schemeClr val="bg1"/>
                  </a:solidFill>
                </a:rPr>
                <a:t>Remove port VLAN membership.</a:t>
              </a:r>
            </a:p>
          </p:txBody>
        </p:sp>
      </p:grpSp>
    </p:spTree>
    <p:extLst>
      <p:ext uri="{BB962C8B-B14F-4D97-AF65-F5344CB8AC3E}">
        <p14:creationId xmlns:p14="http://schemas.microsoft.com/office/powerpoint/2010/main" val="36590842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87514" y="225777"/>
            <a:ext cx="8645525" cy="654227"/>
          </a:xfrm>
        </p:spPr>
        <p:txBody>
          <a:bodyPr/>
          <a:lstStyle/>
          <a:p>
            <a:pPr eaLnBrk="1" hangingPunct="1"/>
            <a:r>
              <a:rPr lang="en-US" sz="3600" dirty="0" smtClean="0"/>
              <a:t>Step 4: Configure an 802.1Q Trunk</a:t>
            </a:r>
          </a:p>
        </p:txBody>
      </p:sp>
      <p:sp>
        <p:nvSpPr>
          <p:cNvPr id="53251" name="Rectangle 3"/>
          <p:cNvSpPr>
            <a:spLocks noGrp="1" noChangeArrowheads="1"/>
          </p:cNvSpPr>
          <p:nvPr>
            <p:ph type="body" idx="1"/>
          </p:nvPr>
        </p:nvSpPr>
        <p:spPr>
          <a:xfrm>
            <a:off x="227013" y="1062038"/>
            <a:ext cx="8171920" cy="5241925"/>
          </a:xfrm>
        </p:spPr>
        <p:txBody>
          <a:bodyPr/>
          <a:lstStyle/>
          <a:p>
            <a:pPr eaLnBrk="1" hangingPunct="1">
              <a:lnSpc>
                <a:spcPct val="100000"/>
              </a:lnSpc>
            </a:pPr>
            <a:r>
              <a:rPr lang="en-US" dirty="0" smtClean="0"/>
              <a:t>To configure a trunk on a switch port, use the </a:t>
            </a:r>
            <a:r>
              <a:rPr lang="en-US" b="1" dirty="0" err="1" smtClean="0">
                <a:solidFill>
                  <a:srgbClr val="FF0000"/>
                </a:solidFill>
                <a:latin typeface="Courier New" pitchFamily="49" charset="0"/>
                <a:cs typeface="Courier New" pitchFamily="49" charset="0"/>
              </a:rPr>
              <a:t>switchport</a:t>
            </a:r>
            <a:r>
              <a:rPr lang="en-US" b="1" dirty="0" smtClean="0">
                <a:solidFill>
                  <a:srgbClr val="FF0000"/>
                </a:solidFill>
                <a:latin typeface="Courier New" pitchFamily="49" charset="0"/>
                <a:cs typeface="Courier New" pitchFamily="49" charset="0"/>
              </a:rPr>
              <a:t> mode trunk</a:t>
            </a:r>
            <a:r>
              <a:rPr lang="en-US" b="1" dirty="0" smtClean="0">
                <a:latin typeface="Courier New" pitchFamily="49" charset="0"/>
                <a:cs typeface="Courier New" pitchFamily="49" charset="0"/>
              </a:rPr>
              <a:t> </a:t>
            </a:r>
            <a:r>
              <a:rPr lang="en-US" dirty="0" smtClean="0"/>
              <a:t>command. </a:t>
            </a:r>
          </a:p>
          <a:p>
            <a:pPr lvl="1" indent="0" eaLnBrk="1" hangingPunct="1">
              <a:lnSpc>
                <a:spcPct val="100000"/>
              </a:lnSpc>
            </a:pPr>
            <a:r>
              <a:rPr lang="en-US" dirty="0" smtClean="0"/>
              <a:t>When you enter trunk mode, the interface changes to permanent </a:t>
            </a:r>
            <a:r>
              <a:rPr lang="en-US" dirty="0" err="1" smtClean="0"/>
              <a:t>trunking</a:t>
            </a:r>
            <a:r>
              <a:rPr lang="en-US" dirty="0" smtClean="0"/>
              <a:t> mode, and the port enters into a </a:t>
            </a:r>
            <a:r>
              <a:rPr lang="en-US" dirty="0" smtClean="0">
                <a:solidFill>
                  <a:srgbClr val="002060"/>
                </a:solidFill>
              </a:rPr>
              <a:t>DTP negotiation </a:t>
            </a:r>
            <a:r>
              <a:rPr lang="en-US" dirty="0" smtClean="0"/>
              <a:t>to convert the link into a trunk link even if the interface connecting to it does not agree to the change. </a:t>
            </a:r>
          </a:p>
          <a:p>
            <a:pPr eaLnBrk="1" hangingPunct="1">
              <a:lnSpc>
                <a:spcPct val="100000"/>
              </a:lnSpc>
            </a:pPr>
            <a:r>
              <a:rPr lang="en-US" dirty="0" smtClean="0"/>
              <a:t>The Cisco IOS command syntax (</a:t>
            </a:r>
            <a:r>
              <a:rPr lang="en-US" b="1" dirty="0" err="1" smtClean="0">
                <a:solidFill>
                  <a:srgbClr val="FF0000"/>
                </a:solidFill>
                <a:latin typeface="Courier New" pitchFamily="49" charset="0"/>
                <a:cs typeface="Courier New" pitchFamily="49" charset="0"/>
              </a:rPr>
              <a:t>switchport</a:t>
            </a:r>
            <a:r>
              <a:rPr lang="en-US" b="1" dirty="0" smtClean="0">
                <a:solidFill>
                  <a:srgbClr val="FF0000"/>
                </a:solidFill>
                <a:latin typeface="Courier New" pitchFamily="49" charset="0"/>
                <a:cs typeface="Courier New" pitchFamily="49" charset="0"/>
              </a:rPr>
              <a:t> trunk native</a:t>
            </a:r>
            <a:r>
              <a:rPr lang="en-US" dirty="0" smtClean="0"/>
              <a:t>) to specify a </a:t>
            </a:r>
            <a:r>
              <a:rPr lang="en-US" b="1" dirty="0" smtClean="0">
                <a:solidFill>
                  <a:srgbClr val="002060"/>
                </a:solidFill>
              </a:rPr>
              <a:t>native</a:t>
            </a:r>
            <a:r>
              <a:rPr lang="en-US" dirty="0" smtClean="0"/>
              <a:t> VLAN other than VLAN 1 is shown in the figure. </a:t>
            </a:r>
          </a:p>
          <a:p>
            <a:pPr lvl="1" indent="0" eaLnBrk="1" hangingPunct="1">
              <a:lnSpc>
                <a:spcPct val="100000"/>
              </a:lnSpc>
            </a:pPr>
            <a:r>
              <a:rPr lang="en-US" dirty="0" smtClean="0"/>
              <a:t>In the example, you configure VLAN 99 as the native VLAN. </a:t>
            </a:r>
          </a:p>
          <a:p>
            <a:pPr lvl="1" indent="0" eaLnBrk="1" hangingPunct="1">
              <a:lnSpc>
                <a:spcPct val="100000"/>
              </a:lnSpc>
            </a:pPr>
            <a:r>
              <a:rPr lang="en-US" b="1" dirty="0" smtClean="0">
                <a:solidFill>
                  <a:srgbClr val="002060"/>
                </a:solidFill>
              </a:rPr>
              <a:t>Remember the Native VLAN is for untagged traffic.</a:t>
            </a:r>
          </a:p>
        </p:txBody>
      </p:sp>
    </p:spTree>
    <p:extLst>
      <p:ext uri="{BB962C8B-B14F-4D97-AF65-F5344CB8AC3E}">
        <p14:creationId xmlns:p14="http://schemas.microsoft.com/office/powerpoint/2010/main" val="9321025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Configure a Trunk</a:t>
            </a:r>
            <a:endParaRPr lang="en-IE" dirty="0"/>
          </a:p>
        </p:txBody>
      </p:sp>
      <p:pic>
        <p:nvPicPr>
          <p:cNvPr id="4" name="Picture 8" descr="vl74.jpg"/>
          <p:cNvPicPr>
            <a:picLocks noChangeAspect="1"/>
          </p:cNvPicPr>
          <p:nvPr/>
        </p:nvPicPr>
        <p:blipFill>
          <a:blip r:embed="rId2"/>
          <a:srcRect/>
          <a:stretch>
            <a:fillRect/>
          </a:stretch>
        </p:blipFill>
        <p:spPr bwMode="auto">
          <a:xfrm>
            <a:off x="304800" y="1371600"/>
            <a:ext cx="8610600" cy="4767263"/>
          </a:xfrm>
          <a:prstGeom prst="rect">
            <a:avLst/>
          </a:prstGeom>
          <a:noFill/>
          <a:ln w="9525">
            <a:noFill/>
            <a:miter lim="800000"/>
            <a:headEnd/>
            <a:tailEnd/>
          </a:ln>
        </p:spPr>
      </p:pic>
      <p:cxnSp>
        <p:nvCxnSpPr>
          <p:cNvPr id="5" name="Straight Connector 4"/>
          <p:cNvCxnSpPr/>
          <p:nvPr/>
        </p:nvCxnSpPr>
        <p:spPr bwMode="auto">
          <a:xfrm>
            <a:off x="4495800" y="2438400"/>
            <a:ext cx="1600200" cy="4572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pic>
        <p:nvPicPr>
          <p:cNvPr id="6" name="Picture 5" descr="vl75.jpg"/>
          <p:cNvPicPr>
            <a:picLocks noChangeAspect="1"/>
          </p:cNvPicPr>
          <p:nvPr/>
        </p:nvPicPr>
        <p:blipFill>
          <a:blip r:embed="rId3"/>
          <a:srcRect/>
          <a:stretch>
            <a:fillRect/>
          </a:stretch>
        </p:blipFill>
        <p:spPr bwMode="auto">
          <a:xfrm>
            <a:off x="381000" y="990600"/>
            <a:ext cx="7391400" cy="1639888"/>
          </a:xfrm>
          <a:prstGeom prst="rect">
            <a:avLst/>
          </a:prstGeom>
          <a:noFill/>
          <a:ln w="9525">
            <a:noFill/>
            <a:miter lim="800000"/>
            <a:headEnd/>
            <a:tailEnd/>
          </a:ln>
        </p:spPr>
      </p:pic>
      <p:cxnSp>
        <p:nvCxnSpPr>
          <p:cNvPr id="7" name="Straight Connector 6"/>
          <p:cNvCxnSpPr/>
          <p:nvPr/>
        </p:nvCxnSpPr>
        <p:spPr bwMode="auto">
          <a:xfrm flipV="1">
            <a:off x="3581400" y="4724400"/>
            <a:ext cx="1371600" cy="38100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pic>
        <p:nvPicPr>
          <p:cNvPr id="8" name="Picture 7" descr="vl76.jpg"/>
          <p:cNvPicPr>
            <a:picLocks noChangeAspect="1"/>
          </p:cNvPicPr>
          <p:nvPr/>
        </p:nvPicPr>
        <p:blipFill>
          <a:blip r:embed="rId4"/>
          <a:srcRect/>
          <a:stretch>
            <a:fillRect/>
          </a:stretch>
        </p:blipFill>
        <p:spPr bwMode="auto">
          <a:xfrm>
            <a:off x="228600" y="5029200"/>
            <a:ext cx="7391400" cy="1690688"/>
          </a:xfrm>
          <a:prstGeom prst="rect">
            <a:avLst/>
          </a:prstGeom>
          <a:noFill/>
          <a:ln w="9525">
            <a:noFill/>
            <a:miter lim="800000"/>
            <a:headEnd/>
            <a:tailEnd/>
          </a:ln>
        </p:spPr>
      </p:pic>
      <p:sp>
        <p:nvSpPr>
          <p:cNvPr id="9" name="TextBox 8"/>
          <p:cNvSpPr txBox="1"/>
          <p:nvPr/>
        </p:nvSpPr>
        <p:spPr>
          <a:xfrm>
            <a:off x="6780498" y="4357294"/>
            <a:ext cx="2170289" cy="840230"/>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wrap="square">
            <a:spAutoFit/>
          </a:bodyPr>
          <a:lstStyle/>
          <a:p>
            <a:pPr>
              <a:defRPr/>
            </a:pPr>
            <a:r>
              <a:rPr lang="en-US" sz="1800" dirty="0">
                <a:solidFill>
                  <a:srgbClr val="FFFF00"/>
                </a:solidFill>
              </a:rPr>
              <a:t>The native VLAN must match on </a:t>
            </a:r>
            <a:r>
              <a:rPr lang="en-US" sz="1800" dirty="0">
                <a:solidFill>
                  <a:schemeClr val="bg1"/>
                </a:solidFill>
              </a:rPr>
              <a:t>both</a:t>
            </a:r>
            <a:r>
              <a:rPr lang="en-US" sz="1800" dirty="0">
                <a:solidFill>
                  <a:srgbClr val="FFFF00"/>
                </a:solidFill>
              </a:rPr>
              <a:t> switches.</a:t>
            </a:r>
          </a:p>
        </p:txBody>
      </p:sp>
      <p:cxnSp>
        <p:nvCxnSpPr>
          <p:cNvPr id="12" name="Straight Connector 11"/>
          <p:cNvCxnSpPr/>
          <p:nvPr/>
        </p:nvCxnSpPr>
        <p:spPr bwMode="auto">
          <a:xfrm rot="10800000" flipV="1">
            <a:off x="5832885" y="5146434"/>
            <a:ext cx="989947" cy="948266"/>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cxnSp>
        <p:nvCxnSpPr>
          <p:cNvPr id="18" name="Straight Connector 17"/>
          <p:cNvCxnSpPr/>
          <p:nvPr/>
        </p:nvCxnSpPr>
        <p:spPr bwMode="auto">
          <a:xfrm rot="16200000" flipV="1">
            <a:off x="5322715" y="2930334"/>
            <a:ext cx="2014194" cy="98344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Tree>
    <p:extLst>
      <p:ext uri="{BB962C8B-B14F-4D97-AF65-F5344CB8AC3E}">
        <p14:creationId xmlns:p14="http://schemas.microsoft.com/office/powerpoint/2010/main" val="272983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21809" y="522741"/>
            <a:ext cx="8145462" cy="838200"/>
          </a:xfrm>
        </p:spPr>
        <p:txBody>
          <a:bodyPr/>
          <a:lstStyle/>
          <a:p>
            <a:pPr eaLnBrk="1" hangingPunct="1"/>
            <a:r>
              <a:rPr lang="en-US" sz="1800" dirty="0" smtClean="0">
                <a:ea typeface="ＭＳ Ｐゴシック" pitchFamily="34" charset="-128"/>
              </a:rPr>
              <a:t>Dynamic </a:t>
            </a:r>
            <a:r>
              <a:rPr lang="en-US" sz="1800" dirty="0" err="1" smtClean="0">
                <a:ea typeface="ＭＳ Ｐゴシック" pitchFamily="34" charset="-128"/>
              </a:rPr>
              <a:t>Trunking</a:t>
            </a:r>
            <a:r>
              <a:rPr lang="en-US" sz="1800" dirty="0" smtClean="0">
                <a:ea typeface="ＭＳ Ｐゴシック" pitchFamily="34" charset="-128"/>
              </a:rPr>
              <a:t> Protocol</a:t>
            </a:r>
            <a:br>
              <a:rPr lang="en-US" sz="1800" dirty="0" smtClean="0">
                <a:ea typeface="ＭＳ Ｐゴシック" pitchFamily="34" charset="-128"/>
              </a:rPr>
            </a:br>
            <a:r>
              <a:rPr lang="en-US" sz="2700" dirty="0" smtClean="0">
                <a:ea typeface="ＭＳ Ｐゴシック" pitchFamily="34" charset="-128"/>
              </a:rPr>
              <a:t>Introduction to DTP</a:t>
            </a:r>
          </a:p>
        </p:txBody>
      </p:sp>
      <p:sp>
        <p:nvSpPr>
          <p:cNvPr id="2" name="Content Placeholder 1"/>
          <p:cNvSpPr>
            <a:spLocks noGrp="1"/>
          </p:cNvSpPr>
          <p:nvPr>
            <p:ph idx="1"/>
          </p:nvPr>
        </p:nvSpPr>
        <p:spPr>
          <a:xfrm>
            <a:off x="532267" y="1408568"/>
            <a:ext cx="8317819" cy="4734605"/>
          </a:xfrm>
        </p:spPr>
        <p:txBody>
          <a:bodyPr/>
          <a:lstStyle/>
          <a:p>
            <a:r>
              <a:rPr lang="en-US" dirty="0" smtClean="0"/>
              <a:t>Switch ports can be manually configured to form trunks</a:t>
            </a:r>
          </a:p>
          <a:p>
            <a:r>
              <a:rPr lang="en-US" dirty="0" smtClean="0"/>
              <a:t>Switch ports can also be configured to </a:t>
            </a:r>
            <a:r>
              <a:rPr lang="en-US" dirty="0" smtClean="0">
                <a:solidFill>
                  <a:srgbClr val="FF0000"/>
                </a:solidFill>
              </a:rPr>
              <a:t>negotiate</a:t>
            </a:r>
            <a:r>
              <a:rPr lang="en-US" dirty="0" smtClean="0"/>
              <a:t> and establish a trunk link with a connected peer </a:t>
            </a:r>
            <a:r>
              <a:rPr lang="en-US" dirty="0" smtClean="0">
                <a:solidFill>
                  <a:srgbClr val="FF0000"/>
                </a:solidFill>
              </a:rPr>
              <a:t>automatically</a:t>
            </a:r>
          </a:p>
          <a:p>
            <a:r>
              <a:rPr lang="en-US" dirty="0" smtClean="0"/>
              <a:t>Dynamic </a:t>
            </a:r>
            <a:r>
              <a:rPr lang="en-US" dirty="0" err="1" smtClean="0"/>
              <a:t>Trunking</a:t>
            </a:r>
            <a:r>
              <a:rPr lang="en-US" dirty="0" smtClean="0"/>
              <a:t> Protocol (DTP) is a protocol to manage trunk negotiation</a:t>
            </a:r>
          </a:p>
          <a:p>
            <a:r>
              <a:rPr lang="en-US" dirty="0"/>
              <a:t>DTP is a Cisco proprietary </a:t>
            </a:r>
            <a:r>
              <a:rPr lang="en-US" dirty="0" smtClean="0"/>
              <a:t>protocol and is enabled by default in Cisco Catalyst 2960 and 3560 switches</a:t>
            </a:r>
          </a:p>
          <a:p>
            <a:r>
              <a:rPr lang="en-US" dirty="0" smtClean="0"/>
              <a:t>If </a:t>
            </a:r>
            <a:r>
              <a:rPr lang="en-US" dirty="0"/>
              <a:t>the port on the neighbor switch is configured in a trunk mode that supports </a:t>
            </a:r>
            <a:r>
              <a:rPr lang="en-US" dirty="0" smtClean="0"/>
              <a:t>DTP, it manages the negotiation</a:t>
            </a:r>
          </a:p>
          <a:p>
            <a:r>
              <a:rPr lang="en-US" dirty="0"/>
              <a:t>The default DTP configuration for Cisco Catalyst 2960 and 3560 switches is </a:t>
            </a:r>
            <a:r>
              <a:rPr lang="en-US" b="1" dirty="0">
                <a:solidFill>
                  <a:srgbClr val="FF0000"/>
                </a:solidFill>
              </a:rPr>
              <a:t>dynamic auto</a:t>
            </a:r>
            <a:endParaRPr lang="en-US" b="1" dirty="0" smtClean="0">
              <a:solidFill>
                <a:srgbClr val="FF0000"/>
              </a:solidFill>
            </a:endParaRPr>
          </a:p>
        </p:txBody>
      </p:sp>
    </p:spTree>
    <p:extLst>
      <p:ext uri="{BB962C8B-B14F-4D97-AF65-F5344CB8AC3E}">
        <p14:creationId xmlns:p14="http://schemas.microsoft.com/office/powerpoint/2010/main" val="34608356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Trunking</a:t>
            </a:r>
            <a:r>
              <a:rPr lang="en-US" dirty="0" smtClean="0"/>
              <a:t> Mode: </a:t>
            </a:r>
            <a:r>
              <a:rPr lang="en-US" dirty="0" smtClean="0">
                <a:solidFill>
                  <a:srgbClr val="FF0000"/>
                </a:solidFill>
              </a:rPr>
              <a:t>DTP </a:t>
            </a:r>
            <a:endParaRPr lang="en-IE" dirty="0"/>
          </a:p>
        </p:txBody>
      </p:sp>
      <p:graphicFrame>
        <p:nvGraphicFramePr>
          <p:cNvPr id="3" name="Table 2"/>
          <p:cNvGraphicFramePr>
            <a:graphicFrameLocks noGrp="1"/>
          </p:cNvGraphicFramePr>
          <p:nvPr/>
        </p:nvGraphicFramePr>
        <p:xfrm>
          <a:off x="327375" y="832556"/>
          <a:ext cx="8500535" cy="5556954"/>
        </p:xfrm>
        <a:graphic>
          <a:graphicData uri="http://schemas.openxmlformats.org/drawingml/2006/table">
            <a:tbl>
              <a:tblPr/>
              <a:tblGrid>
                <a:gridCol w="1688457"/>
                <a:gridCol w="6812078"/>
              </a:tblGrid>
              <a:tr h="353964">
                <a:tc>
                  <a:txBody>
                    <a:bodyPr/>
                    <a:lstStyle/>
                    <a:p>
                      <a:r>
                        <a:rPr lang="en-IE" sz="2000" b="1" dirty="0">
                          <a:solidFill>
                            <a:srgbClr val="000000"/>
                          </a:solidFill>
                          <a:latin typeface="Verdana"/>
                        </a:rPr>
                        <a:t>Mode</a:t>
                      </a:r>
                    </a:p>
                  </a:txBody>
                  <a:tcPr marL="19026" marR="19026" marT="19026" marB="19026" anchor="ctr">
                    <a:lnL>
                      <a:noFill/>
                    </a:lnL>
                    <a:lnR>
                      <a:noFill/>
                    </a:lnR>
                    <a:lnT>
                      <a:noFill/>
                    </a:lnT>
                    <a:lnB>
                      <a:noFill/>
                    </a:lnB>
                    <a:solidFill>
                      <a:srgbClr val="F3F5F7"/>
                    </a:solidFill>
                  </a:tcPr>
                </a:tc>
                <a:tc>
                  <a:txBody>
                    <a:bodyPr/>
                    <a:lstStyle/>
                    <a:p>
                      <a:r>
                        <a:rPr lang="en-IE" sz="2000" b="1" dirty="0">
                          <a:solidFill>
                            <a:srgbClr val="000000"/>
                          </a:solidFill>
                          <a:latin typeface="Verdana"/>
                        </a:rPr>
                        <a:t>What the Mode Does</a:t>
                      </a:r>
                    </a:p>
                  </a:txBody>
                  <a:tcPr marL="19026" marR="19026" marT="19026" marB="19026" anchor="ctr">
                    <a:lnL>
                      <a:noFill/>
                    </a:lnL>
                    <a:lnR>
                      <a:noFill/>
                    </a:lnR>
                    <a:lnT>
                      <a:noFill/>
                    </a:lnT>
                    <a:lnB>
                      <a:noFill/>
                    </a:lnB>
                    <a:solidFill>
                      <a:srgbClr val="F3F5F7"/>
                    </a:solidFill>
                  </a:tcPr>
                </a:tc>
              </a:tr>
              <a:tr h="632711">
                <a:tc>
                  <a:txBody>
                    <a:bodyPr/>
                    <a:lstStyle/>
                    <a:p>
                      <a:r>
                        <a:rPr lang="en-IE" sz="1600" b="1" dirty="0" smtClean="0">
                          <a:solidFill>
                            <a:srgbClr val="002060"/>
                          </a:solidFill>
                          <a:latin typeface="Verdana"/>
                        </a:rPr>
                        <a:t>On (Trunk)</a:t>
                      </a:r>
                      <a:endParaRPr lang="en-IE" sz="1600" b="1" dirty="0">
                        <a:solidFill>
                          <a:srgbClr val="002060"/>
                        </a:solidFill>
                        <a:latin typeface="Verdana"/>
                      </a:endParaRPr>
                    </a:p>
                  </a:txBody>
                  <a:tcPr marL="19026" marR="19026" marT="19026" marB="19026" anchor="ctr">
                    <a:lnL>
                      <a:noFill/>
                    </a:lnL>
                    <a:lnR>
                      <a:noFill/>
                    </a:lnR>
                    <a:lnT>
                      <a:noFill/>
                    </a:lnT>
                    <a:lnB>
                      <a:noFill/>
                    </a:lnB>
                    <a:solidFill>
                      <a:srgbClr val="F3F5F7"/>
                    </a:solidFill>
                  </a:tcPr>
                </a:tc>
                <a:tc>
                  <a:txBody>
                    <a:bodyPr/>
                    <a:lstStyle/>
                    <a:p>
                      <a:r>
                        <a:rPr lang="en-IE" sz="1400" dirty="0">
                          <a:solidFill>
                            <a:srgbClr val="000000"/>
                          </a:solidFill>
                          <a:latin typeface="Verdana" pitchFamily="34" charset="0"/>
                        </a:rPr>
                        <a:t>Forces the link into </a:t>
                      </a:r>
                      <a:r>
                        <a:rPr lang="en-IE" sz="1400" b="1" dirty="0">
                          <a:solidFill>
                            <a:srgbClr val="FF0000"/>
                          </a:solidFill>
                          <a:latin typeface="Verdana" pitchFamily="34" charset="0"/>
                        </a:rPr>
                        <a:t>permanent </a:t>
                      </a:r>
                      <a:r>
                        <a:rPr lang="en-IE" sz="1400" b="1" dirty="0" err="1">
                          <a:solidFill>
                            <a:srgbClr val="FF0000"/>
                          </a:solidFill>
                          <a:latin typeface="Verdana" pitchFamily="34" charset="0"/>
                        </a:rPr>
                        <a:t>trunking</a:t>
                      </a:r>
                      <a:r>
                        <a:rPr lang="en-IE" sz="1400" dirty="0">
                          <a:solidFill>
                            <a:srgbClr val="000000"/>
                          </a:solidFill>
                          <a:latin typeface="Verdana" pitchFamily="34" charset="0"/>
                        </a:rPr>
                        <a:t>, even if the </a:t>
                      </a:r>
                      <a:r>
                        <a:rPr lang="en-IE" sz="1400" dirty="0" err="1">
                          <a:solidFill>
                            <a:srgbClr val="000000"/>
                          </a:solidFill>
                          <a:latin typeface="Verdana" pitchFamily="34" charset="0"/>
                        </a:rPr>
                        <a:t>neighbor</a:t>
                      </a:r>
                      <a:r>
                        <a:rPr lang="en-IE" sz="1400" dirty="0">
                          <a:solidFill>
                            <a:srgbClr val="000000"/>
                          </a:solidFill>
                          <a:latin typeface="Verdana" pitchFamily="34" charset="0"/>
                        </a:rPr>
                        <a:t> doesn't agree</a:t>
                      </a:r>
                    </a:p>
                  </a:txBody>
                  <a:tcPr marL="19026" marR="19026" marT="19026" marB="19026" anchor="ctr">
                    <a:lnL>
                      <a:noFill/>
                    </a:lnL>
                    <a:lnR>
                      <a:noFill/>
                    </a:lnR>
                    <a:lnT>
                      <a:noFill/>
                    </a:lnT>
                    <a:lnB>
                      <a:noFill/>
                    </a:lnB>
                    <a:solidFill>
                      <a:srgbClr val="F3F5F7"/>
                    </a:solidFill>
                  </a:tcPr>
                </a:tc>
              </a:tr>
              <a:tr h="632711">
                <a:tc>
                  <a:txBody>
                    <a:bodyPr/>
                    <a:lstStyle/>
                    <a:p>
                      <a:r>
                        <a:rPr lang="en-IE" sz="1600" b="1" dirty="0">
                          <a:solidFill>
                            <a:srgbClr val="002060"/>
                          </a:solidFill>
                          <a:latin typeface="Verdana"/>
                        </a:rPr>
                        <a:t>off</a:t>
                      </a:r>
                    </a:p>
                  </a:txBody>
                  <a:tcPr marL="19026" marR="19026" marT="19026" marB="19026" anchor="ctr">
                    <a:lnL>
                      <a:noFill/>
                    </a:lnL>
                    <a:lnR>
                      <a:noFill/>
                    </a:lnR>
                    <a:lnT>
                      <a:noFill/>
                    </a:lnT>
                    <a:lnB>
                      <a:noFill/>
                    </a:lnB>
                    <a:solidFill>
                      <a:srgbClr val="F3F5F7"/>
                    </a:solidFill>
                  </a:tcPr>
                </a:tc>
                <a:tc>
                  <a:txBody>
                    <a:bodyPr/>
                    <a:lstStyle/>
                    <a:p>
                      <a:r>
                        <a:rPr lang="en-IE" sz="1400" dirty="0">
                          <a:solidFill>
                            <a:srgbClr val="000000"/>
                          </a:solidFill>
                          <a:latin typeface="Verdana" pitchFamily="34" charset="0"/>
                        </a:rPr>
                        <a:t>Forces the link to permanently not trunk, even if the </a:t>
                      </a:r>
                      <a:r>
                        <a:rPr lang="en-IE" sz="1400" dirty="0" err="1">
                          <a:solidFill>
                            <a:srgbClr val="000000"/>
                          </a:solidFill>
                          <a:latin typeface="Verdana" pitchFamily="34" charset="0"/>
                        </a:rPr>
                        <a:t>neighbor</a:t>
                      </a:r>
                      <a:r>
                        <a:rPr lang="en-IE" sz="1400" dirty="0">
                          <a:solidFill>
                            <a:srgbClr val="000000"/>
                          </a:solidFill>
                          <a:latin typeface="Verdana" pitchFamily="34" charset="0"/>
                        </a:rPr>
                        <a:t> doesn't agree</a:t>
                      </a:r>
                    </a:p>
                  </a:txBody>
                  <a:tcPr marL="19026" marR="19026" marT="19026" marB="19026" anchor="ctr">
                    <a:lnL>
                      <a:noFill/>
                    </a:lnL>
                    <a:lnR>
                      <a:noFill/>
                    </a:lnR>
                    <a:lnT>
                      <a:noFill/>
                    </a:lnT>
                    <a:lnB>
                      <a:noFill/>
                    </a:lnB>
                    <a:solidFill>
                      <a:srgbClr val="F3F5F7"/>
                    </a:solidFill>
                  </a:tcPr>
                </a:tc>
              </a:tr>
              <a:tr h="923799">
                <a:tc>
                  <a:txBody>
                    <a:bodyPr/>
                    <a:lstStyle/>
                    <a:p>
                      <a:r>
                        <a:rPr lang="en-IE" sz="1600" b="1" dirty="0">
                          <a:solidFill>
                            <a:srgbClr val="002060"/>
                          </a:solidFill>
                          <a:latin typeface="Verdana"/>
                        </a:rPr>
                        <a:t>desirable</a:t>
                      </a:r>
                    </a:p>
                  </a:txBody>
                  <a:tcPr marL="19026" marR="19026" marT="19026" marB="19026" anchor="ctr">
                    <a:lnL>
                      <a:noFill/>
                    </a:lnL>
                    <a:lnR>
                      <a:noFill/>
                    </a:lnR>
                    <a:lnT>
                      <a:noFill/>
                    </a:lnT>
                    <a:lnB>
                      <a:noFill/>
                    </a:lnB>
                    <a:solidFill>
                      <a:srgbClr val="F3F5F7"/>
                    </a:solidFill>
                  </a:tcPr>
                </a:tc>
                <a:tc>
                  <a:txBody>
                    <a:bodyPr/>
                    <a:lstStyle/>
                    <a:p>
                      <a:r>
                        <a:rPr lang="en-IE" sz="1400" dirty="0">
                          <a:solidFill>
                            <a:srgbClr val="000000"/>
                          </a:solidFill>
                          <a:latin typeface="Verdana" pitchFamily="34" charset="0"/>
                        </a:rPr>
                        <a:t>Causes the port to </a:t>
                      </a:r>
                      <a:r>
                        <a:rPr lang="en-IE" sz="1400" b="1" u="sng" dirty="0">
                          <a:solidFill>
                            <a:srgbClr val="FF0000"/>
                          </a:solidFill>
                          <a:latin typeface="Verdana" pitchFamily="34" charset="0"/>
                        </a:rPr>
                        <a:t>actively attempt </a:t>
                      </a:r>
                      <a:r>
                        <a:rPr lang="en-IE" sz="1400" dirty="0">
                          <a:solidFill>
                            <a:srgbClr val="000000"/>
                          </a:solidFill>
                          <a:latin typeface="Verdana" pitchFamily="34" charset="0"/>
                        </a:rPr>
                        <a:t>to become a trunk, subject to </a:t>
                      </a:r>
                      <a:r>
                        <a:rPr lang="en-IE" sz="1400" dirty="0" err="1">
                          <a:solidFill>
                            <a:srgbClr val="000000"/>
                          </a:solidFill>
                          <a:latin typeface="Verdana" pitchFamily="34" charset="0"/>
                        </a:rPr>
                        <a:t>neighbor</a:t>
                      </a:r>
                      <a:r>
                        <a:rPr lang="en-IE" sz="1400" dirty="0">
                          <a:solidFill>
                            <a:srgbClr val="000000"/>
                          </a:solidFill>
                          <a:latin typeface="Verdana" pitchFamily="34" charset="0"/>
                        </a:rPr>
                        <a:t> agreement (</a:t>
                      </a:r>
                      <a:r>
                        <a:rPr lang="en-IE" sz="1400" dirty="0" err="1">
                          <a:solidFill>
                            <a:srgbClr val="000000"/>
                          </a:solidFill>
                          <a:latin typeface="Verdana" pitchFamily="34" charset="0"/>
                        </a:rPr>
                        <a:t>neighbor</a:t>
                      </a:r>
                      <a:r>
                        <a:rPr lang="en-IE" sz="1400" dirty="0">
                          <a:solidFill>
                            <a:srgbClr val="000000"/>
                          </a:solidFill>
                          <a:latin typeface="Verdana" pitchFamily="34" charset="0"/>
                        </a:rPr>
                        <a:t> set to on, desirable, or </a:t>
                      </a:r>
                      <a:r>
                        <a:rPr lang="en-IE" sz="1400" dirty="0" smtClean="0">
                          <a:solidFill>
                            <a:srgbClr val="000000"/>
                          </a:solidFill>
                          <a:latin typeface="Verdana" pitchFamily="34" charset="0"/>
                        </a:rPr>
                        <a:t>auto</a:t>
                      </a:r>
                      <a:r>
                        <a:rPr lang="en-IE" sz="1400" dirty="0" smtClean="0">
                          <a:latin typeface="Verdana" pitchFamily="34" charset="0"/>
                        </a:rPr>
                        <a:t>. If the </a:t>
                      </a:r>
                      <a:r>
                        <a:rPr lang="en-IE" sz="1400" dirty="0" err="1" smtClean="0">
                          <a:latin typeface="Verdana" pitchFamily="34" charset="0"/>
                        </a:rPr>
                        <a:t>neighboring</a:t>
                      </a:r>
                      <a:r>
                        <a:rPr lang="en-IE" sz="1400" dirty="0" smtClean="0">
                          <a:latin typeface="Verdana" pitchFamily="34" charset="0"/>
                        </a:rPr>
                        <a:t> interface is set to the </a:t>
                      </a:r>
                      <a:r>
                        <a:rPr lang="en-IE" sz="1400" dirty="0" smtClean="0">
                          <a:solidFill>
                            <a:srgbClr val="FF0000"/>
                          </a:solidFill>
                          <a:latin typeface="Verdana" pitchFamily="34" charset="0"/>
                        </a:rPr>
                        <a:t>access</a:t>
                      </a:r>
                      <a:r>
                        <a:rPr lang="en-IE" sz="1400" dirty="0" smtClean="0">
                          <a:latin typeface="Verdana" pitchFamily="34" charset="0"/>
                        </a:rPr>
                        <a:t> or </a:t>
                      </a:r>
                      <a:r>
                        <a:rPr lang="en-IE" sz="1400" dirty="0" smtClean="0">
                          <a:solidFill>
                            <a:srgbClr val="FF0000"/>
                          </a:solidFill>
                          <a:latin typeface="Verdana" pitchFamily="34" charset="0"/>
                        </a:rPr>
                        <a:t>non-negotiate mode</a:t>
                      </a:r>
                      <a:r>
                        <a:rPr lang="en-IE" sz="1400" dirty="0" smtClean="0">
                          <a:latin typeface="Verdana" pitchFamily="34" charset="0"/>
                        </a:rPr>
                        <a:t>, the link will become a </a:t>
                      </a:r>
                      <a:r>
                        <a:rPr lang="en-IE" sz="1400" dirty="0" smtClean="0">
                          <a:solidFill>
                            <a:srgbClr val="FF0000"/>
                          </a:solidFill>
                          <a:latin typeface="Verdana" pitchFamily="34" charset="0"/>
                        </a:rPr>
                        <a:t>non-</a:t>
                      </a:r>
                      <a:r>
                        <a:rPr lang="en-IE" sz="1400" dirty="0" err="1" smtClean="0">
                          <a:solidFill>
                            <a:srgbClr val="FF0000"/>
                          </a:solidFill>
                          <a:latin typeface="Verdana" pitchFamily="34" charset="0"/>
                        </a:rPr>
                        <a:t>trunking</a:t>
                      </a:r>
                      <a:r>
                        <a:rPr lang="en-IE" sz="1400" dirty="0" smtClean="0">
                          <a:latin typeface="Verdana" pitchFamily="34" charset="0"/>
                        </a:rPr>
                        <a:t> link.</a:t>
                      </a:r>
                      <a:endParaRPr lang="en-IE" sz="1400" dirty="0">
                        <a:solidFill>
                          <a:srgbClr val="000000"/>
                        </a:solidFill>
                        <a:latin typeface="Verdana" pitchFamily="34" charset="0"/>
                      </a:endParaRPr>
                    </a:p>
                  </a:txBody>
                  <a:tcPr marL="19026" marR="19026" marT="19026" marB="19026" anchor="ctr">
                    <a:lnL>
                      <a:noFill/>
                    </a:lnL>
                    <a:lnR>
                      <a:noFill/>
                    </a:lnR>
                    <a:lnT>
                      <a:noFill/>
                    </a:lnT>
                    <a:lnB>
                      <a:noFill/>
                    </a:lnB>
                    <a:solidFill>
                      <a:srgbClr val="F3F5F7"/>
                    </a:solidFill>
                  </a:tcPr>
                </a:tc>
              </a:tr>
              <a:tr h="1507795">
                <a:tc>
                  <a:txBody>
                    <a:bodyPr/>
                    <a:lstStyle/>
                    <a:p>
                      <a:r>
                        <a:rPr lang="en-IE" sz="1600" b="1" dirty="0">
                          <a:solidFill>
                            <a:srgbClr val="002060"/>
                          </a:solidFill>
                          <a:latin typeface="Verdana"/>
                        </a:rPr>
                        <a:t>auto</a:t>
                      </a:r>
                    </a:p>
                  </a:txBody>
                  <a:tcPr marL="19026" marR="19026" marT="19026" marB="19026" anchor="ctr">
                    <a:lnL>
                      <a:noFill/>
                    </a:lnL>
                    <a:lnR>
                      <a:noFill/>
                    </a:lnR>
                    <a:lnT>
                      <a:noFill/>
                    </a:lnT>
                    <a:lnB>
                      <a:noFill/>
                    </a:lnB>
                    <a:solidFill>
                      <a:srgbClr val="F3F5F7"/>
                    </a:solidFill>
                  </a:tcPr>
                </a:tc>
                <a:tc>
                  <a:txBody>
                    <a:bodyPr/>
                    <a:lstStyle/>
                    <a:p>
                      <a:r>
                        <a:rPr lang="en-IE" sz="1400" dirty="0">
                          <a:solidFill>
                            <a:srgbClr val="000000"/>
                          </a:solidFill>
                          <a:latin typeface="Verdana" pitchFamily="34" charset="0"/>
                        </a:rPr>
                        <a:t>Causes the port to </a:t>
                      </a:r>
                      <a:r>
                        <a:rPr lang="en-IE" sz="1400" b="1" u="sng" dirty="0">
                          <a:solidFill>
                            <a:srgbClr val="FF0000"/>
                          </a:solidFill>
                          <a:latin typeface="Verdana" pitchFamily="34" charset="0"/>
                        </a:rPr>
                        <a:t>passively be willing </a:t>
                      </a:r>
                      <a:r>
                        <a:rPr lang="en-IE" sz="1400" dirty="0">
                          <a:solidFill>
                            <a:srgbClr val="000000"/>
                          </a:solidFill>
                          <a:latin typeface="Verdana" pitchFamily="34" charset="0"/>
                        </a:rPr>
                        <a:t>to convert to </a:t>
                      </a:r>
                      <a:r>
                        <a:rPr lang="en-IE" sz="1400" dirty="0" err="1">
                          <a:solidFill>
                            <a:srgbClr val="000000"/>
                          </a:solidFill>
                          <a:latin typeface="Verdana" pitchFamily="34" charset="0"/>
                        </a:rPr>
                        <a:t>trunking</a:t>
                      </a:r>
                      <a:r>
                        <a:rPr lang="en-IE" sz="1400" dirty="0">
                          <a:solidFill>
                            <a:srgbClr val="000000"/>
                          </a:solidFill>
                          <a:latin typeface="Verdana" pitchFamily="34" charset="0"/>
                        </a:rPr>
                        <a:t>. The port will not trunk unless the </a:t>
                      </a:r>
                      <a:r>
                        <a:rPr lang="en-IE" sz="1400" dirty="0" err="1">
                          <a:solidFill>
                            <a:srgbClr val="000000"/>
                          </a:solidFill>
                          <a:latin typeface="Verdana" pitchFamily="34" charset="0"/>
                        </a:rPr>
                        <a:t>neighbor</a:t>
                      </a:r>
                      <a:r>
                        <a:rPr lang="en-IE" sz="1400" dirty="0">
                          <a:solidFill>
                            <a:srgbClr val="000000"/>
                          </a:solidFill>
                          <a:latin typeface="Verdana" pitchFamily="34" charset="0"/>
                        </a:rPr>
                        <a:t> is set to </a:t>
                      </a:r>
                      <a:r>
                        <a:rPr lang="en-IE" sz="1400" i="1" dirty="0">
                          <a:solidFill>
                            <a:srgbClr val="FF0000"/>
                          </a:solidFill>
                          <a:latin typeface="Verdana" pitchFamily="34" charset="0"/>
                        </a:rPr>
                        <a:t>on or desirable </a:t>
                      </a:r>
                      <a:r>
                        <a:rPr lang="en-IE" sz="1400" dirty="0">
                          <a:solidFill>
                            <a:srgbClr val="000000"/>
                          </a:solidFill>
                          <a:latin typeface="Verdana" pitchFamily="34" charset="0"/>
                        </a:rPr>
                        <a:t>. This is the default mode. Note that auto-auto (both ends default) links will not become trunks.</a:t>
                      </a:r>
                    </a:p>
                  </a:txBody>
                  <a:tcPr marL="19026" marR="19026" marT="19026" marB="19026" anchor="ctr">
                    <a:lnL>
                      <a:noFill/>
                    </a:lnL>
                    <a:lnR>
                      <a:noFill/>
                    </a:lnR>
                    <a:lnT>
                      <a:noFill/>
                    </a:lnT>
                    <a:lnB>
                      <a:noFill/>
                    </a:lnB>
                    <a:solidFill>
                      <a:srgbClr val="F3F5F7"/>
                    </a:solidFill>
                  </a:tcPr>
                </a:tc>
              </a:tr>
              <a:tr h="1505974">
                <a:tc>
                  <a:txBody>
                    <a:bodyPr/>
                    <a:lstStyle/>
                    <a:p>
                      <a:r>
                        <a:rPr lang="en-IE" sz="1600" b="1" dirty="0" err="1">
                          <a:solidFill>
                            <a:srgbClr val="002060"/>
                          </a:solidFill>
                          <a:latin typeface="Verdana"/>
                        </a:rPr>
                        <a:t>nonegotiate</a:t>
                      </a:r>
                      <a:endParaRPr lang="en-IE" sz="1600" b="1" dirty="0">
                        <a:solidFill>
                          <a:srgbClr val="002060"/>
                        </a:solidFill>
                        <a:latin typeface="Verdana"/>
                      </a:endParaRPr>
                    </a:p>
                  </a:txBody>
                  <a:tcPr marL="19026" marR="19026" marT="19026" marB="19026" anchor="ctr">
                    <a:lnL>
                      <a:noFill/>
                    </a:lnL>
                    <a:lnR>
                      <a:noFill/>
                    </a:lnR>
                    <a:lnT>
                      <a:noFill/>
                    </a:lnT>
                    <a:lnB>
                      <a:noFill/>
                    </a:lnB>
                    <a:solidFill>
                      <a:srgbClr val="F3F5F7"/>
                    </a:solidFill>
                  </a:tcPr>
                </a:tc>
                <a:tc>
                  <a:txBody>
                    <a:bodyPr/>
                    <a:lstStyle/>
                    <a:p>
                      <a:r>
                        <a:rPr lang="en-IE" sz="1400" dirty="0">
                          <a:solidFill>
                            <a:srgbClr val="000000"/>
                          </a:solidFill>
                          <a:latin typeface="Verdana" pitchFamily="34" charset="0"/>
                        </a:rPr>
                        <a:t>Forces the port to </a:t>
                      </a:r>
                      <a:r>
                        <a:rPr lang="en-IE" sz="1400" b="1" dirty="0">
                          <a:solidFill>
                            <a:srgbClr val="FF0000"/>
                          </a:solidFill>
                          <a:latin typeface="Verdana" pitchFamily="34" charset="0"/>
                        </a:rPr>
                        <a:t>permanently trunk </a:t>
                      </a:r>
                      <a:r>
                        <a:rPr lang="en-IE" sz="1400" dirty="0">
                          <a:solidFill>
                            <a:srgbClr val="000000"/>
                          </a:solidFill>
                          <a:latin typeface="Verdana" pitchFamily="34" charset="0"/>
                        </a:rPr>
                        <a:t>but not send DTP frames. For use when the DTP frames confuse the </a:t>
                      </a:r>
                      <a:r>
                        <a:rPr lang="en-IE" sz="1400" dirty="0" err="1">
                          <a:solidFill>
                            <a:srgbClr val="000000"/>
                          </a:solidFill>
                          <a:latin typeface="Verdana" pitchFamily="34" charset="0"/>
                        </a:rPr>
                        <a:t>neighboring</a:t>
                      </a:r>
                      <a:r>
                        <a:rPr lang="en-IE" sz="1400" dirty="0">
                          <a:solidFill>
                            <a:srgbClr val="000000"/>
                          </a:solidFill>
                          <a:latin typeface="Verdana" pitchFamily="34" charset="0"/>
                        </a:rPr>
                        <a:t> (non-Cisco) 802.1q switch. </a:t>
                      </a:r>
                      <a:r>
                        <a:rPr lang="en-IE" sz="1400" dirty="0" smtClean="0">
                          <a:latin typeface="Verdana" pitchFamily="34" charset="0"/>
                        </a:rPr>
                        <a:t>You must manually configure the </a:t>
                      </a:r>
                      <a:r>
                        <a:rPr lang="en-IE" sz="1400" dirty="0" err="1" smtClean="0">
                          <a:latin typeface="Verdana" pitchFamily="34" charset="0"/>
                        </a:rPr>
                        <a:t>neighboring</a:t>
                      </a:r>
                      <a:r>
                        <a:rPr lang="en-IE" sz="1400" dirty="0" smtClean="0">
                          <a:latin typeface="Verdana" pitchFamily="34" charset="0"/>
                        </a:rPr>
                        <a:t> interface as a trunk interface to establish a trunk link, otherwise the link will be a non-</a:t>
                      </a:r>
                      <a:r>
                        <a:rPr lang="en-IE" sz="1400" dirty="0" err="1" smtClean="0">
                          <a:latin typeface="Verdana" pitchFamily="34" charset="0"/>
                        </a:rPr>
                        <a:t>trunking</a:t>
                      </a:r>
                      <a:r>
                        <a:rPr lang="en-IE" sz="1400" dirty="0" smtClean="0">
                          <a:latin typeface="Verdana" pitchFamily="34" charset="0"/>
                        </a:rPr>
                        <a:t> link.</a:t>
                      </a:r>
                      <a:endParaRPr lang="en-IE" sz="1400" dirty="0">
                        <a:solidFill>
                          <a:srgbClr val="000000"/>
                        </a:solidFill>
                        <a:latin typeface="Verdana" pitchFamily="34" charset="0"/>
                      </a:endParaRPr>
                    </a:p>
                  </a:txBody>
                  <a:tcPr marL="19026" marR="19026" marT="19026" marB="19026" anchor="ctr">
                    <a:lnL>
                      <a:noFill/>
                    </a:lnL>
                    <a:lnR>
                      <a:noFill/>
                    </a:lnR>
                    <a:lnT>
                      <a:noFill/>
                    </a:lnT>
                    <a:lnB>
                      <a:noFill/>
                    </a:lnB>
                    <a:solidFill>
                      <a:srgbClr val="F3F5F7"/>
                    </a:solidFill>
                  </a:tcPr>
                </a:tc>
              </a:tr>
            </a:tbl>
          </a:graphicData>
        </a:graphic>
      </p:graphicFrame>
    </p:spTree>
    <p:extLst>
      <p:ext uri="{BB962C8B-B14F-4D97-AF65-F5344CB8AC3E}">
        <p14:creationId xmlns:p14="http://schemas.microsoft.com/office/powerpoint/2010/main" val="21241780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919" y="2612572"/>
            <a:ext cx="7256984" cy="2928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bwMode="auto">
          <a:xfrm>
            <a:off x="321809" y="522741"/>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002060"/>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pPr eaLnBrk="1" hangingPunct="1"/>
            <a:r>
              <a:rPr lang="en-US" sz="1800" kern="0" dirty="0" smtClean="0">
                <a:ea typeface="ＭＳ Ｐゴシック" pitchFamily="34" charset="-128"/>
              </a:rPr>
              <a:t>Dynamic </a:t>
            </a:r>
            <a:r>
              <a:rPr lang="en-US" sz="1800" kern="0" dirty="0" err="1" smtClean="0">
                <a:ea typeface="ＭＳ Ｐゴシック" pitchFamily="34" charset="-128"/>
              </a:rPr>
              <a:t>Trunking</a:t>
            </a:r>
            <a:r>
              <a:rPr lang="en-US" sz="1800" kern="0" dirty="0" smtClean="0">
                <a:ea typeface="ＭＳ Ｐゴシック" pitchFamily="34" charset="-128"/>
              </a:rPr>
              <a:t> Protocol</a:t>
            </a:r>
            <a:br>
              <a:rPr lang="en-US" sz="1800" kern="0" dirty="0" smtClean="0">
                <a:ea typeface="ＭＳ Ｐゴシック" pitchFamily="34" charset="-128"/>
              </a:rPr>
            </a:br>
            <a:r>
              <a:rPr lang="en-US" sz="2700" kern="0" dirty="0" smtClean="0">
                <a:ea typeface="ＭＳ Ｐゴシック" pitchFamily="34" charset="-128"/>
              </a:rPr>
              <a:t>DTP Modes</a:t>
            </a:r>
          </a:p>
        </p:txBody>
      </p:sp>
      <p:sp>
        <p:nvSpPr>
          <p:cNvPr id="5" name="Right Brace 4"/>
          <p:cNvSpPr/>
          <p:nvPr/>
        </p:nvSpPr>
        <p:spPr bwMode="auto">
          <a:xfrm rot="16200000">
            <a:off x="5602627" y="-674007"/>
            <a:ext cx="514236" cy="5802879"/>
          </a:xfrm>
          <a:prstGeom prst="rightBrace">
            <a:avLst/>
          </a:prstGeom>
          <a:noFill/>
          <a:ln w="25400" cap="flat" cmpd="sng" algn="ctr">
            <a:solidFill>
              <a:srgbClr val="FF0000"/>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6" name="Right Brace 5"/>
          <p:cNvSpPr/>
          <p:nvPr/>
        </p:nvSpPr>
        <p:spPr bwMode="auto">
          <a:xfrm rot="10800000">
            <a:off x="1259227" y="3429907"/>
            <a:ext cx="257117" cy="1882548"/>
          </a:xfrm>
          <a:prstGeom prst="rightBrace">
            <a:avLst/>
          </a:prstGeom>
          <a:noFill/>
          <a:ln w="25400" cap="flat" cmpd="sng" algn="ctr">
            <a:solidFill>
              <a:srgbClr val="FF0000"/>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IE" sz="2400" b="0" i="0" u="none" strike="noStrike" cap="none" normalizeH="0" baseline="0" smtClean="0">
              <a:ln>
                <a:noFill/>
              </a:ln>
              <a:solidFill>
                <a:schemeClr val="tx1"/>
              </a:solidFill>
              <a:effectLst/>
              <a:latin typeface="Arial" charset="0"/>
            </a:endParaRPr>
          </a:p>
        </p:txBody>
      </p:sp>
      <p:sp>
        <p:nvSpPr>
          <p:cNvPr id="7" name="TextBox 6"/>
          <p:cNvSpPr txBox="1"/>
          <p:nvPr/>
        </p:nvSpPr>
        <p:spPr>
          <a:xfrm>
            <a:off x="4447344" y="1741714"/>
            <a:ext cx="1348446" cy="424732"/>
          </a:xfrm>
          <a:prstGeom prst="rect">
            <a:avLst/>
          </a:prstGeom>
          <a:noFill/>
        </p:spPr>
        <p:txBody>
          <a:bodyPr wrap="none" rtlCol="0">
            <a:spAutoFit/>
          </a:bodyPr>
          <a:lstStyle/>
          <a:p>
            <a:r>
              <a:rPr lang="en-IE" dirty="0" smtClean="0"/>
              <a:t>Switch 1</a:t>
            </a:r>
            <a:endParaRPr lang="en-IE" dirty="0"/>
          </a:p>
        </p:txBody>
      </p:sp>
      <p:sp>
        <p:nvSpPr>
          <p:cNvPr id="8" name="TextBox 7"/>
          <p:cNvSpPr txBox="1"/>
          <p:nvPr/>
        </p:nvSpPr>
        <p:spPr>
          <a:xfrm rot="16200000">
            <a:off x="321808" y="4158815"/>
            <a:ext cx="1348446" cy="424732"/>
          </a:xfrm>
          <a:prstGeom prst="rect">
            <a:avLst/>
          </a:prstGeom>
          <a:noFill/>
        </p:spPr>
        <p:txBody>
          <a:bodyPr wrap="none" rtlCol="0">
            <a:spAutoFit/>
          </a:bodyPr>
          <a:lstStyle/>
          <a:p>
            <a:r>
              <a:rPr lang="en-IE" dirty="0" smtClean="0"/>
              <a:t>Switch 2</a:t>
            </a:r>
            <a:endParaRPr lang="en-IE" dirty="0"/>
          </a:p>
        </p:txBody>
      </p:sp>
    </p:spTree>
    <p:extLst>
      <p:ext uri="{BB962C8B-B14F-4D97-AF65-F5344CB8AC3E}">
        <p14:creationId xmlns:p14="http://schemas.microsoft.com/office/powerpoint/2010/main" val="247350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3180" y="4205467"/>
            <a:ext cx="4837641" cy="2569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Troubleshooting </a:t>
            </a:r>
            <a:r>
              <a:rPr lang="en-US" sz="1800" dirty="0" err="1" smtClean="0">
                <a:ea typeface="ＭＳ Ｐゴシック" pitchFamily="34" charset="-128"/>
              </a:rPr>
              <a:t>VLANs</a:t>
            </a:r>
            <a:r>
              <a:rPr lang="en-US" sz="1800" dirty="0" smtClean="0">
                <a:ea typeface="ＭＳ Ｐゴシック" pitchFamily="34" charset="-128"/>
              </a:rPr>
              <a:t> and Trunks</a:t>
            </a:r>
            <a:br>
              <a:rPr lang="en-US" sz="1800" dirty="0" smtClean="0">
                <a:ea typeface="ＭＳ Ｐゴシック" pitchFamily="34" charset="-128"/>
              </a:rPr>
            </a:br>
            <a:r>
              <a:rPr lang="en-US" sz="2700" dirty="0" smtClean="0">
                <a:ea typeface="ＭＳ Ｐゴシック" pitchFamily="34" charset="-128"/>
              </a:rPr>
              <a:t>Addressing Issues with </a:t>
            </a:r>
            <a:r>
              <a:rPr lang="en-US" sz="2700" dirty="0" err="1" smtClean="0">
                <a:ea typeface="ＭＳ Ｐゴシック" pitchFamily="34" charset="-128"/>
              </a:rPr>
              <a:t>VLAN</a:t>
            </a:r>
            <a:endParaRPr lang="en-US" sz="2700" dirty="0" smtClean="0">
              <a:ea typeface="ＭＳ Ｐゴシック" pitchFamily="34" charset="-128"/>
            </a:endParaRPr>
          </a:p>
        </p:txBody>
      </p:sp>
      <p:sp>
        <p:nvSpPr>
          <p:cNvPr id="2" name="Content Placeholder 1"/>
          <p:cNvSpPr>
            <a:spLocks noGrp="1"/>
          </p:cNvSpPr>
          <p:nvPr>
            <p:ph idx="1"/>
          </p:nvPr>
        </p:nvSpPr>
        <p:spPr>
          <a:xfrm>
            <a:off x="641124" y="1375911"/>
            <a:ext cx="7940675" cy="2484889"/>
          </a:xfrm>
        </p:spPr>
        <p:txBody>
          <a:bodyPr/>
          <a:lstStyle/>
          <a:p>
            <a:r>
              <a:rPr lang="en-US" dirty="0" smtClean="0"/>
              <a:t>It is very common practice to associate a </a:t>
            </a:r>
            <a:r>
              <a:rPr lang="en-US" dirty="0" err="1" smtClean="0"/>
              <a:t>VLAN</a:t>
            </a:r>
            <a:r>
              <a:rPr lang="en-US" dirty="0" smtClean="0"/>
              <a:t> with a IP network</a:t>
            </a:r>
          </a:p>
          <a:p>
            <a:r>
              <a:rPr lang="en-US" dirty="0" smtClean="0"/>
              <a:t>Since different IP networks only communicate through a router, all devices within a </a:t>
            </a:r>
            <a:r>
              <a:rPr lang="en-US" dirty="0" err="1" smtClean="0"/>
              <a:t>VLAN</a:t>
            </a:r>
            <a:r>
              <a:rPr lang="en-US" dirty="0" smtClean="0"/>
              <a:t> must be part of the same IP network in order to communicate</a:t>
            </a:r>
          </a:p>
          <a:p>
            <a:r>
              <a:rPr lang="en-US" dirty="0" smtClean="0"/>
              <a:t>In the picture below, </a:t>
            </a:r>
            <a:r>
              <a:rPr lang="en-US" dirty="0" err="1" smtClean="0"/>
              <a:t>PC1</a:t>
            </a:r>
            <a:r>
              <a:rPr lang="en-US" dirty="0" smtClean="0"/>
              <a:t> can’t communicate to the server because it has a wrong IP address configured</a:t>
            </a:r>
          </a:p>
          <a:p>
            <a:endParaRPr lang="en-US" dirty="0" smtClean="0"/>
          </a:p>
        </p:txBody>
      </p:sp>
    </p:spTree>
    <p:extLst>
      <p:ext uri="{BB962C8B-B14F-4D97-AF65-F5344CB8AC3E}">
        <p14:creationId xmlns:p14="http://schemas.microsoft.com/office/powerpoint/2010/main" val="20597246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550" y="2292803"/>
            <a:ext cx="64008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Troubleshooting </a:t>
            </a:r>
            <a:r>
              <a:rPr lang="en-US" sz="1800" dirty="0" err="1" smtClean="0">
                <a:ea typeface="ＭＳ Ｐゴシック" pitchFamily="34" charset="-128"/>
              </a:rPr>
              <a:t>VLANs</a:t>
            </a:r>
            <a:r>
              <a:rPr lang="en-US" sz="1800" dirty="0" smtClean="0">
                <a:ea typeface="ＭＳ Ｐゴシック" pitchFamily="34" charset="-128"/>
              </a:rPr>
              <a:t> and Trunks</a:t>
            </a:r>
            <a:br>
              <a:rPr lang="en-US" sz="1800" dirty="0" smtClean="0">
                <a:ea typeface="ＭＳ Ｐゴシック" pitchFamily="34" charset="-128"/>
              </a:rPr>
            </a:br>
            <a:r>
              <a:rPr lang="en-US" sz="2700" dirty="0" smtClean="0">
                <a:ea typeface="ＭＳ Ｐゴシック" pitchFamily="34" charset="-128"/>
              </a:rPr>
              <a:t>Missing </a:t>
            </a:r>
            <a:r>
              <a:rPr lang="en-US" sz="2700" dirty="0" err="1" smtClean="0">
                <a:ea typeface="ＭＳ Ｐゴシック" pitchFamily="34" charset="-128"/>
              </a:rPr>
              <a:t>VLANs</a:t>
            </a:r>
            <a:endParaRPr lang="en-US" sz="2700" dirty="0" smtClean="0">
              <a:ea typeface="ＭＳ Ｐゴシック" pitchFamily="34" charset="-128"/>
            </a:endParaRPr>
          </a:p>
        </p:txBody>
      </p:sp>
      <p:sp>
        <p:nvSpPr>
          <p:cNvPr id="2" name="Content Placeholder 1"/>
          <p:cNvSpPr>
            <a:spLocks noGrp="1"/>
          </p:cNvSpPr>
          <p:nvPr>
            <p:ph idx="1"/>
          </p:nvPr>
        </p:nvSpPr>
        <p:spPr>
          <a:xfrm>
            <a:off x="641124" y="1375911"/>
            <a:ext cx="7940675" cy="2484889"/>
          </a:xfrm>
        </p:spPr>
        <p:txBody>
          <a:bodyPr/>
          <a:lstStyle/>
          <a:p>
            <a:r>
              <a:rPr lang="en-US" dirty="0" smtClean="0"/>
              <a:t>If all IP addresses mismatch have been solved but device still can’t connect, check if the </a:t>
            </a:r>
            <a:r>
              <a:rPr lang="en-US" dirty="0" err="1" smtClean="0"/>
              <a:t>VLAN</a:t>
            </a:r>
            <a:r>
              <a:rPr lang="en-US" dirty="0" smtClean="0"/>
              <a:t> exists in the switch.</a:t>
            </a:r>
          </a:p>
        </p:txBody>
      </p:sp>
    </p:spTree>
    <p:extLst>
      <p:ext uri="{BB962C8B-B14F-4D97-AF65-F5344CB8AC3E}">
        <p14:creationId xmlns:p14="http://schemas.microsoft.com/office/powerpoint/2010/main" val="25073522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Troubleshooting </a:t>
            </a:r>
            <a:r>
              <a:rPr lang="en-US" sz="1800" dirty="0" err="1" smtClean="0">
                <a:ea typeface="ＭＳ Ｐゴシック" pitchFamily="34" charset="-128"/>
              </a:rPr>
              <a:t>VLANs</a:t>
            </a:r>
            <a:r>
              <a:rPr lang="en-US" sz="1800" dirty="0" smtClean="0">
                <a:ea typeface="ＭＳ Ｐゴシック" pitchFamily="34" charset="-128"/>
              </a:rPr>
              <a:t> and Trunks</a:t>
            </a:r>
            <a:br>
              <a:rPr lang="en-US" sz="1800" dirty="0" smtClean="0">
                <a:ea typeface="ＭＳ Ｐゴシック" pitchFamily="34" charset="-128"/>
              </a:rPr>
            </a:br>
            <a:r>
              <a:rPr lang="en-US" sz="2700" dirty="0" smtClean="0">
                <a:ea typeface="ＭＳ Ｐゴシック" pitchFamily="34" charset="-128"/>
              </a:rPr>
              <a:t>Introduction to Troubleshooting Trunks</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228" y="1739516"/>
            <a:ext cx="7779544" cy="4656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40896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Troubleshooting </a:t>
            </a:r>
            <a:r>
              <a:rPr lang="en-US" sz="1800" dirty="0" err="1" smtClean="0">
                <a:ea typeface="ＭＳ Ｐゴシック" pitchFamily="34" charset="-128"/>
              </a:rPr>
              <a:t>VLANs</a:t>
            </a:r>
            <a:r>
              <a:rPr lang="en-US" sz="1800" dirty="0" smtClean="0">
                <a:ea typeface="ＭＳ Ｐゴシック" pitchFamily="34" charset="-128"/>
              </a:rPr>
              <a:t> and Trunks</a:t>
            </a:r>
            <a:br>
              <a:rPr lang="en-US" sz="1800" dirty="0" smtClean="0">
                <a:ea typeface="ＭＳ Ｐゴシック" pitchFamily="34" charset="-128"/>
              </a:rPr>
            </a:br>
            <a:r>
              <a:rPr lang="en-US" sz="2700" dirty="0" smtClean="0">
                <a:ea typeface="ＭＳ Ｐゴシック" pitchFamily="34" charset="-128"/>
              </a:rPr>
              <a:t>Common Problems With Trunks</a:t>
            </a:r>
          </a:p>
        </p:txBody>
      </p:sp>
      <p:sp>
        <p:nvSpPr>
          <p:cNvPr id="2" name="Content Placeholder 1"/>
          <p:cNvSpPr>
            <a:spLocks noGrp="1"/>
          </p:cNvSpPr>
          <p:nvPr>
            <p:ph idx="1"/>
          </p:nvPr>
        </p:nvSpPr>
        <p:spPr>
          <a:xfrm>
            <a:off x="641124" y="1375911"/>
            <a:ext cx="7940675" cy="2484889"/>
          </a:xfrm>
        </p:spPr>
        <p:txBody>
          <a:bodyPr/>
          <a:lstStyle/>
          <a:p>
            <a:r>
              <a:rPr lang="en-US" dirty="0" err="1"/>
              <a:t>Trunking</a:t>
            </a:r>
            <a:r>
              <a:rPr lang="en-US" dirty="0"/>
              <a:t> issues are usually associated with incorrect configurations. </a:t>
            </a:r>
            <a:endParaRPr lang="en-US" dirty="0" smtClean="0"/>
          </a:p>
          <a:p>
            <a:r>
              <a:rPr lang="en-US" dirty="0" smtClean="0"/>
              <a:t>The </a:t>
            </a:r>
            <a:r>
              <a:rPr lang="en-US" dirty="0"/>
              <a:t>most </a:t>
            </a:r>
            <a:r>
              <a:rPr lang="en-US" dirty="0" smtClean="0"/>
              <a:t>common type of trunk configuration errors are:</a:t>
            </a:r>
            <a:endParaRPr lang="en-US" dirty="0"/>
          </a:p>
          <a:p>
            <a:pPr marL="914400" lvl="1" indent="-457200">
              <a:buFont typeface="+mj-lt"/>
              <a:buAutoNum type="arabicPeriod"/>
            </a:pPr>
            <a:r>
              <a:rPr lang="en-US" b="1" dirty="0">
                <a:solidFill>
                  <a:srgbClr val="002060"/>
                </a:solidFill>
              </a:rPr>
              <a:t>Native </a:t>
            </a:r>
            <a:r>
              <a:rPr lang="en-US" b="1" dirty="0" err="1">
                <a:solidFill>
                  <a:srgbClr val="002060"/>
                </a:solidFill>
              </a:rPr>
              <a:t>VLAN</a:t>
            </a:r>
            <a:r>
              <a:rPr lang="en-US" b="1" dirty="0">
                <a:solidFill>
                  <a:srgbClr val="002060"/>
                </a:solidFill>
              </a:rPr>
              <a:t> </a:t>
            </a:r>
            <a:r>
              <a:rPr lang="en-US" b="1" dirty="0" smtClean="0">
                <a:solidFill>
                  <a:srgbClr val="002060"/>
                </a:solidFill>
              </a:rPr>
              <a:t>mismatches</a:t>
            </a:r>
          </a:p>
          <a:p>
            <a:pPr marL="914400" lvl="1" indent="-457200">
              <a:buFont typeface="+mj-lt"/>
              <a:buAutoNum type="arabicPeriod"/>
            </a:pPr>
            <a:r>
              <a:rPr lang="en-US" b="1" dirty="0" smtClean="0">
                <a:solidFill>
                  <a:srgbClr val="002060"/>
                </a:solidFill>
              </a:rPr>
              <a:t>Trunk </a:t>
            </a:r>
            <a:r>
              <a:rPr lang="en-US" b="1" dirty="0">
                <a:solidFill>
                  <a:srgbClr val="002060"/>
                </a:solidFill>
              </a:rPr>
              <a:t>mode mismatches </a:t>
            </a:r>
          </a:p>
          <a:p>
            <a:pPr marL="914400" lvl="1" indent="-457200">
              <a:buFont typeface="+mj-lt"/>
              <a:buAutoNum type="arabicPeriod"/>
            </a:pPr>
            <a:r>
              <a:rPr lang="en-US" b="1" dirty="0">
                <a:solidFill>
                  <a:srgbClr val="002060"/>
                </a:solidFill>
              </a:rPr>
              <a:t>Allowed </a:t>
            </a:r>
            <a:r>
              <a:rPr lang="en-US" b="1" dirty="0" err="1">
                <a:solidFill>
                  <a:srgbClr val="002060"/>
                </a:solidFill>
              </a:rPr>
              <a:t>VLANs</a:t>
            </a:r>
            <a:r>
              <a:rPr lang="en-US" b="1" dirty="0">
                <a:solidFill>
                  <a:srgbClr val="002060"/>
                </a:solidFill>
              </a:rPr>
              <a:t> on </a:t>
            </a:r>
            <a:r>
              <a:rPr lang="en-US" b="1" dirty="0" smtClean="0">
                <a:solidFill>
                  <a:srgbClr val="002060"/>
                </a:solidFill>
              </a:rPr>
              <a:t>trunks</a:t>
            </a:r>
            <a:endParaRPr lang="en-US" b="1" dirty="0">
              <a:solidFill>
                <a:srgbClr val="002060"/>
              </a:solidFill>
            </a:endParaRPr>
          </a:p>
          <a:p>
            <a:pPr marL="461963" indent="-342900"/>
            <a:r>
              <a:rPr lang="en-US" dirty="0" smtClean="0"/>
              <a:t>If a trunk problem is detected, the best practice guidelines recommend to troubleshoot in the order shown above.</a:t>
            </a:r>
          </a:p>
        </p:txBody>
      </p:sp>
    </p:spTree>
    <p:extLst>
      <p:ext uri="{BB962C8B-B14F-4D97-AF65-F5344CB8AC3E}">
        <p14:creationId xmlns:p14="http://schemas.microsoft.com/office/powerpoint/2010/main" val="220343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4" descr="vl03.jpg"/>
          <p:cNvPicPr>
            <a:picLocks noChangeAspect="1"/>
          </p:cNvPicPr>
          <p:nvPr/>
        </p:nvPicPr>
        <p:blipFill>
          <a:blip r:embed="rId2" cstate="print"/>
          <a:srcRect/>
          <a:stretch>
            <a:fillRect/>
          </a:stretch>
        </p:blipFill>
        <p:spPr bwMode="auto">
          <a:xfrm>
            <a:off x="4953000" y="1219200"/>
            <a:ext cx="3911600" cy="5156200"/>
          </a:xfrm>
          <a:prstGeom prst="rect">
            <a:avLst/>
          </a:prstGeom>
          <a:noFill/>
          <a:ln w="9525">
            <a:noFill/>
            <a:miter lim="800000"/>
            <a:headEnd/>
            <a:tailEnd/>
          </a:ln>
        </p:spPr>
      </p:pic>
      <p:sp>
        <p:nvSpPr>
          <p:cNvPr id="3" name="Rectangle 3"/>
          <p:cNvSpPr txBox="1">
            <a:spLocks noChangeArrowheads="1"/>
          </p:cNvSpPr>
          <p:nvPr/>
        </p:nvSpPr>
        <p:spPr>
          <a:xfrm>
            <a:off x="152400" y="152400"/>
            <a:ext cx="8839200" cy="685800"/>
          </a:xfrm>
          <a:prstGeom prst="rect">
            <a:avLst/>
          </a:prstGeom>
        </p:spPr>
        <p:txBody>
          <a:bodyPr/>
          <a:lstStyle/>
          <a:p>
            <a:pPr algn="l" defTabSz="814388">
              <a:lnSpc>
                <a:spcPct val="100000"/>
              </a:lnSpc>
              <a:defRPr/>
            </a:pPr>
            <a:r>
              <a:rPr lang="en-US" sz="3200" b="1" kern="0" dirty="0" smtClean="0">
                <a:solidFill>
                  <a:srgbClr val="002060"/>
                </a:solidFill>
                <a:latin typeface="Arial"/>
                <a:ea typeface="+mj-ea"/>
                <a:cs typeface="+mj-cs"/>
              </a:rPr>
              <a:t>Defining VLANs</a:t>
            </a:r>
            <a:endParaRPr lang="en-CA" sz="3200" b="1" kern="0" dirty="0">
              <a:solidFill>
                <a:srgbClr val="002060"/>
              </a:solidFill>
              <a:latin typeface="Arial"/>
              <a:ea typeface="+mj-ea"/>
              <a:cs typeface="+mj-cs"/>
            </a:endParaRPr>
          </a:p>
        </p:txBody>
      </p:sp>
      <p:sp>
        <p:nvSpPr>
          <p:cNvPr id="4" name="Rectangle 4"/>
          <p:cNvSpPr txBox="1">
            <a:spLocks noChangeArrowheads="1"/>
          </p:cNvSpPr>
          <p:nvPr/>
        </p:nvSpPr>
        <p:spPr>
          <a:xfrm>
            <a:off x="152400" y="701040"/>
            <a:ext cx="4796790" cy="5410200"/>
          </a:xfrm>
          <a:prstGeom prst="rect">
            <a:avLst/>
          </a:prstGeom>
        </p:spPr>
        <p:txBody>
          <a:bodyPr/>
          <a:lstStyle/>
          <a:p>
            <a:pPr marL="236538" indent="-236538" algn="l" defTabSz="814388">
              <a:lnSpc>
                <a:spcPct val="95000"/>
              </a:lnSpc>
              <a:spcBef>
                <a:spcPct val="50000"/>
              </a:spcBef>
              <a:buSzPct val="100000"/>
              <a:buFont typeface="Wingdings" pitchFamily="2" charset="2"/>
              <a:buChar char="§"/>
              <a:defRPr/>
            </a:pPr>
            <a:r>
              <a:rPr lang="en-US" sz="2200" kern="0" dirty="0" smtClean="0">
                <a:solidFill>
                  <a:srgbClr val="000000"/>
                </a:solidFill>
                <a:latin typeface="Arial"/>
                <a:cs typeface="Arial" charset="0"/>
              </a:rPr>
              <a:t>VLANs provide segmentation based on </a:t>
            </a:r>
            <a:r>
              <a:rPr lang="en-US" sz="2200" kern="0" dirty="0" smtClean="0">
                <a:solidFill>
                  <a:srgbClr val="002060"/>
                </a:solidFill>
                <a:latin typeface="Arial"/>
                <a:cs typeface="Arial" charset="0"/>
              </a:rPr>
              <a:t>broadcast domains</a:t>
            </a:r>
            <a:r>
              <a:rPr lang="en-US" sz="2200" kern="0" dirty="0" smtClean="0">
                <a:solidFill>
                  <a:srgbClr val="000000"/>
                </a:solidFill>
                <a:latin typeface="Arial"/>
                <a:cs typeface="Arial" charset="0"/>
              </a:rPr>
              <a:t>.</a:t>
            </a:r>
          </a:p>
          <a:p>
            <a:pPr marL="236538" indent="-236538" algn="l" defTabSz="814388">
              <a:lnSpc>
                <a:spcPct val="95000"/>
              </a:lnSpc>
              <a:spcBef>
                <a:spcPct val="50000"/>
              </a:spcBef>
              <a:buSzPct val="100000"/>
              <a:buFont typeface="Wingdings" pitchFamily="2" charset="2"/>
              <a:buChar char="§"/>
              <a:defRPr/>
            </a:pPr>
            <a:r>
              <a:rPr lang="en-US" sz="2200" b="1" i="1" kern="0" dirty="0" smtClean="0">
                <a:solidFill>
                  <a:srgbClr val="002060"/>
                </a:solidFill>
                <a:latin typeface="Arial"/>
                <a:cs typeface="Arial" charset="0"/>
              </a:rPr>
              <a:t>VLANs </a:t>
            </a:r>
            <a:r>
              <a:rPr lang="en-US" sz="2200" b="1" i="1" kern="0" dirty="0" smtClean="0">
                <a:solidFill>
                  <a:srgbClr val="FF0000"/>
                </a:solidFill>
                <a:latin typeface="Arial"/>
                <a:cs typeface="Arial" charset="0"/>
              </a:rPr>
              <a:t>logically</a:t>
            </a:r>
            <a:r>
              <a:rPr lang="en-US" sz="2200" b="1" i="1" kern="0" dirty="0" smtClean="0">
                <a:solidFill>
                  <a:srgbClr val="002060"/>
                </a:solidFill>
                <a:latin typeface="Arial"/>
                <a:cs typeface="Arial" charset="0"/>
              </a:rPr>
              <a:t> segment switched networks based on the functions, project teams, or applications of the organization regardless of the physical location or connections to the network.</a:t>
            </a:r>
          </a:p>
          <a:p>
            <a:pPr marL="236538" indent="-236538" algn="l" defTabSz="814388">
              <a:lnSpc>
                <a:spcPct val="95000"/>
              </a:lnSpc>
              <a:spcBef>
                <a:spcPct val="50000"/>
              </a:spcBef>
              <a:buSzPct val="100000"/>
              <a:buFont typeface="Wingdings" pitchFamily="2" charset="2"/>
              <a:buChar char="§"/>
              <a:defRPr/>
            </a:pPr>
            <a:r>
              <a:rPr lang="en-US" sz="2200" kern="0" dirty="0" smtClean="0">
                <a:solidFill>
                  <a:srgbClr val="000000"/>
                </a:solidFill>
                <a:latin typeface="Arial"/>
                <a:cs typeface="Arial" charset="0"/>
              </a:rPr>
              <a:t>Communication among VLANs still require a router.  BUT, only one physical connection will handle all routing.</a:t>
            </a:r>
          </a:p>
          <a:p>
            <a:pPr marL="236538" indent="-236538" algn="l" defTabSz="814388">
              <a:lnSpc>
                <a:spcPct val="95000"/>
              </a:lnSpc>
              <a:spcBef>
                <a:spcPct val="50000"/>
              </a:spcBef>
              <a:buSzPct val="100000"/>
              <a:buFont typeface="Wingdings" pitchFamily="2" charset="2"/>
              <a:buChar char="§"/>
              <a:defRPr/>
            </a:pPr>
            <a:r>
              <a:rPr lang="en-US" sz="2200" dirty="0" smtClean="0">
                <a:solidFill>
                  <a:srgbClr val="000000"/>
                </a:solidFill>
              </a:rPr>
              <a:t>A VLAN is a logically (but not physically) </a:t>
            </a:r>
            <a:r>
              <a:rPr lang="en-US" sz="2200" dirty="0" smtClean="0">
                <a:solidFill>
                  <a:srgbClr val="002060"/>
                </a:solidFill>
              </a:rPr>
              <a:t>separate IP </a:t>
            </a:r>
            <a:r>
              <a:rPr lang="en-US" sz="2200" dirty="0" err="1" smtClean="0">
                <a:solidFill>
                  <a:srgbClr val="002060"/>
                </a:solidFill>
              </a:rPr>
              <a:t>subnetwork</a:t>
            </a:r>
            <a:r>
              <a:rPr lang="en-US" sz="2200" dirty="0" smtClean="0">
                <a:solidFill>
                  <a:srgbClr val="002060"/>
                </a:solidFill>
              </a:rPr>
              <a:t>. </a:t>
            </a:r>
          </a:p>
          <a:p>
            <a:pPr marL="236538" indent="-236538" algn="l" defTabSz="814388">
              <a:lnSpc>
                <a:spcPct val="95000"/>
              </a:lnSpc>
              <a:spcBef>
                <a:spcPct val="50000"/>
              </a:spcBef>
              <a:buSzPct val="100000"/>
              <a:buFont typeface="Wingdings" pitchFamily="2" charset="2"/>
              <a:buChar char="§"/>
              <a:defRPr/>
            </a:pPr>
            <a:endParaRPr lang="en-US" kern="0" dirty="0">
              <a:solidFill>
                <a:srgbClr val="000000"/>
              </a:solidFill>
              <a:latin typeface="Arial"/>
              <a:cs typeface="Arial" charset="0"/>
            </a:endParaRPr>
          </a:p>
        </p:txBody>
      </p:sp>
      <p:sp>
        <p:nvSpPr>
          <p:cNvPr id="5" name="Rectangle 5"/>
          <p:cNvSpPr>
            <a:spLocks noChangeArrowheads="1"/>
          </p:cNvSpPr>
          <p:nvPr/>
        </p:nvSpPr>
        <p:spPr bwMode="auto">
          <a:xfrm>
            <a:off x="6248400" y="1600200"/>
            <a:ext cx="762000" cy="4343400"/>
          </a:xfrm>
          <a:prstGeom prst="rect">
            <a:avLst/>
          </a:prstGeom>
          <a:noFill/>
          <a:ln w="38100" algn="ctr">
            <a:solidFill>
              <a:srgbClr val="FF0000"/>
            </a:solidFill>
            <a:miter lim="800000"/>
            <a:headEnd/>
            <a:tailEnd/>
          </a:ln>
          <a:effectLst/>
        </p:spPr>
        <p:txBody>
          <a:bodyPr lIns="45720" rIns="45720" anchor="ctr">
            <a:spAutoFit/>
          </a:bodyPr>
          <a:lstStyle/>
          <a:p>
            <a:pPr>
              <a:defRPr/>
            </a:pPr>
            <a:endParaRPr lang="en-US" dirty="0">
              <a:solidFill>
                <a:srgbClr val="000000"/>
              </a:solidFill>
            </a:endParaRPr>
          </a:p>
        </p:txBody>
      </p:sp>
      <p:sp>
        <p:nvSpPr>
          <p:cNvPr id="6" name="Rectangle 6"/>
          <p:cNvSpPr>
            <a:spLocks noChangeArrowheads="1"/>
          </p:cNvSpPr>
          <p:nvPr/>
        </p:nvSpPr>
        <p:spPr bwMode="auto">
          <a:xfrm>
            <a:off x="7086600" y="1828800"/>
            <a:ext cx="762000" cy="4343400"/>
          </a:xfrm>
          <a:prstGeom prst="rect">
            <a:avLst/>
          </a:prstGeom>
          <a:noFill/>
          <a:ln w="38100" algn="ctr">
            <a:solidFill>
              <a:srgbClr val="FF0000"/>
            </a:solidFill>
            <a:miter lim="800000"/>
            <a:headEnd/>
            <a:tailEnd/>
          </a:ln>
          <a:effectLst/>
        </p:spPr>
        <p:txBody>
          <a:bodyPr lIns="45720" rIns="45720" anchor="ctr">
            <a:spAutoFit/>
          </a:bodyPr>
          <a:lstStyle/>
          <a:p>
            <a:pPr>
              <a:defRPr/>
            </a:pPr>
            <a:endParaRPr lang="en-US" dirty="0">
              <a:solidFill>
                <a:srgbClr val="000000"/>
              </a:solidFill>
            </a:endParaRPr>
          </a:p>
        </p:txBody>
      </p:sp>
      <p:sp>
        <p:nvSpPr>
          <p:cNvPr id="7" name="Rectangle 7"/>
          <p:cNvSpPr>
            <a:spLocks noChangeAspect="1" noChangeArrowheads="1"/>
          </p:cNvSpPr>
          <p:nvPr/>
        </p:nvSpPr>
        <p:spPr bwMode="auto">
          <a:xfrm>
            <a:off x="7924800" y="1981200"/>
            <a:ext cx="762000" cy="4191000"/>
          </a:xfrm>
          <a:prstGeom prst="rect">
            <a:avLst/>
          </a:prstGeom>
          <a:noFill/>
          <a:ln w="38100" algn="ctr">
            <a:solidFill>
              <a:srgbClr val="FF0000"/>
            </a:solidFill>
            <a:miter lim="800000"/>
            <a:headEnd/>
            <a:tailEnd/>
          </a:ln>
          <a:effectLst/>
        </p:spPr>
        <p:txBody>
          <a:bodyPr lIns="45720" rIns="45720" anchor="ctr"/>
          <a:lstStyle/>
          <a:p>
            <a:pPr>
              <a:defRPr/>
            </a:pPr>
            <a:endParaRPr lang="en-US" dirty="0">
              <a:solidFill>
                <a:srgbClr val="000000"/>
              </a:solidFill>
            </a:endParaRPr>
          </a:p>
        </p:txBody>
      </p:sp>
      <p:sp>
        <p:nvSpPr>
          <p:cNvPr id="8" name="Rectangle 10"/>
          <p:cNvSpPr>
            <a:spLocks noChangeArrowheads="1"/>
          </p:cNvSpPr>
          <p:nvPr/>
        </p:nvSpPr>
        <p:spPr bwMode="auto">
          <a:xfrm>
            <a:off x="5181600" y="4267200"/>
            <a:ext cx="914400" cy="762000"/>
          </a:xfrm>
          <a:prstGeom prst="rect">
            <a:avLst/>
          </a:prstGeom>
          <a:noFill/>
          <a:ln w="38100" algn="ctr">
            <a:solidFill>
              <a:schemeClr val="accent2"/>
            </a:solidFill>
            <a:miter lim="800000"/>
            <a:headEnd/>
            <a:tailEnd/>
          </a:ln>
          <a:effectLst/>
        </p:spPr>
        <p:txBody>
          <a:bodyPr wrap="none" lIns="45720" rIns="45720" anchor="ctr">
            <a:spAutoFit/>
          </a:bodyPr>
          <a:lstStyle/>
          <a:p>
            <a:pPr>
              <a:defRPr/>
            </a:pPr>
            <a:endParaRPr lang="en-US" dirty="0">
              <a:solidFill>
                <a:srgbClr val="000000"/>
              </a:solidFill>
            </a:endParaRPr>
          </a:p>
        </p:txBody>
      </p:sp>
      <p:sp>
        <p:nvSpPr>
          <p:cNvPr id="9" name="TextBox 8"/>
          <p:cNvSpPr txBox="1"/>
          <p:nvPr/>
        </p:nvSpPr>
        <p:spPr>
          <a:xfrm>
            <a:off x="5105400" y="373380"/>
            <a:ext cx="3581400" cy="757130"/>
          </a:xfrm>
          <a:prstGeom prst="rect">
            <a:avLst/>
          </a:prstGeom>
          <a:solidFill>
            <a:srgbClr val="800000"/>
          </a:solidFill>
          <a:ln w="25400">
            <a:solidFill>
              <a:srgbClr val="FF0000"/>
            </a:solidFill>
          </a:ln>
          <a:effectLst>
            <a:outerShdw blurRad="50800" dist="50800" dir="5400000" algn="ctr" rotWithShape="0">
              <a:schemeClr val="tx1"/>
            </a:outerShdw>
          </a:effectLst>
        </p:spPr>
        <p:txBody>
          <a:bodyPr>
            <a:spAutoFit/>
          </a:bodyPr>
          <a:lstStyle/>
          <a:p>
            <a:pPr>
              <a:defRPr/>
            </a:pPr>
            <a:r>
              <a:rPr lang="en-US" dirty="0">
                <a:solidFill>
                  <a:srgbClr val="FFFFFF"/>
                </a:solidFill>
              </a:rPr>
              <a:t>Separate Broadcast Domains</a:t>
            </a:r>
          </a:p>
        </p:txBody>
      </p:sp>
      <p:cxnSp>
        <p:nvCxnSpPr>
          <p:cNvPr id="10" name="Straight Connector 9"/>
          <p:cNvCxnSpPr/>
          <p:nvPr/>
        </p:nvCxnSpPr>
        <p:spPr bwMode="auto">
          <a:xfrm>
            <a:off x="4652010" y="4469130"/>
            <a:ext cx="681990" cy="255270"/>
          </a:xfrm>
          <a:prstGeom prst="line">
            <a:avLst/>
          </a:prstGeom>
          <a:noFill/>
          <a:ln w="50800" cap="flat" cmpd="sng" algn="ctr">
            <a:solidFill>
              <a:srgbClr val="FF0000"/>
            </a:solidFill>
            <a:prstDash val="solid"/>
            <a:round/>
            <a:headEnd type="none" w="med" len="med"/>
            <a:tailEnd type="triangle"/>
          </a:ln>
          <a:effectLst>
            <a:outerShdw blurRad="50800" dist="50800" dir="5400000" algn="ctr" rotWithShape="0">
              <a:schemeClr val="tx1"/>
            </a:outerShdw>
          </a:effectLst>
        </p:spPr>
      </p:cxnSp>
    </p:spTree>
    <p:extLst>
      <p:ext uri="{BB962C8B-B14F-4D97-AF65-F5344CB8AC3E}">
        <p14:creationId xmlns:p14="http://schemas.microsoft.com/office/powerpoint/2010/main" val="428105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Troubleshooting </a:t>
            </a:r>
            <a:r>
              <a:rPr lang="en-US" sz="1800" dirty="0" err="1" smtClean="0">
                <a:ea typeface="ＭＳ Ｐゴシック" pitchFamily="34" charset="-128"/>
              </a:rPr>
              <a:t>VLANs</a:t>
            </a:r>
            <a:r>
              <a:rPr lang="en-US" sz="1800" dirty="0" smtClean="0">
                <a:ea typeface="ＭＳ Ｐゴシック" pitchFamily="34" charset="-128"/>
              </a:rPr>
              <a:t> and Trunks</a:t>
            </a:r>
            <a:br>
              <a:rPr lang="en-US" sz="1800" dirty="0" smtClean="0">
                <a:ea typeface="ＭＳ Ｐゴシック" pitchFamily="34" charset="-128"/>
              </a:rPr>
            </a:br>
            <a:r>
              <a:rPr lang="en-US" sz="2700" dirty="0" smtClean="0">
                <a:ea typeface="ＭＳ Ｐゴシック" pitchFamily="34" charset="-128"/>
              </a:rPr>
              <a:t>Trunk Mode Mismatches</a:t>
            </a:r>
          </a:p>
        </p:txBody>
      </p:sp>
      <p:sp>
        <p:nvSpPr>
          <p:cNvPr id="2" name="Content Placeholder 1"/>
          <p:cNvSpPr>
            <a:spLocks noGrp="1"/>
          </p:cNvSpPr>
          <p:nvPr>
            <p:ph idx="1"/>
          </p:nvPr>
        </p:nvSpPr>
        <p:spPr>
          <a:xfrm>
            <a:off x="641124" y="1375911"/>
            <a:ext cx="7940675" cy="2804203"/>
          </a:xfrm>
        </p:spPr>
        <p:txBody>
          <a:bodyPr/>
          <a:lstStyle/>
          <a:p>
            <a:r>
              <a:rPr lang="en-US" dirty="0" smtClean="0"/>
              <a:t>If </a:t>
            </a:r>
            <a:r>
              <a:rPr lang="en-US" dirty="0"/>
              <a:t>a port on a trunk link is configured with a trunk mode that is incompatible with the neighboring trunk port, a trunk </a:t>
            </a:r>
            <a:r>
              <a:rPr lang="en-US" dirty="0" smtClean="0"/>
              <a:t>link </a:t>
            </a:r>
            <a:r>
              <a:rPr lang="en-US" dirty="0"/>
              <a:t>fails to form between the two </a:t>
            </a:r>
            <a:r>
              <a:rPr lang="en-US" dirty="0" smtClean="0"/>
              <a:t>switches</a:t>
            </a:r>
          </a:p>
          <a:p>
            <a:r>
              <a:rPr lang="en-US" dirty="0"/>
              <a:t>Check the status of the trunk ports on </a:t>
            </a:r>
            <a:r>
              <a:rPr lang="en-US" dirty="0" smtClean="0"/>
              <a:t>the switches using </a:t>
            </a:r>
            <a:r>
              <a:rPr lang="en-US" dirty="0"/>
              <a:t>the</a:t>
            </a:r>
            <a:r>
              <a:rPr lang="en-US" b="1" dirty="0"/>
              <a:t> show interfaces </a:t>
            </a:r>
            <a:r>
              <a:rPr lang="en-US" b="1" dirty="0" smtClean="0"/>
              <a:t>trunk </a:t>
            </a:r>
            <a:r>
              <a:rPr lang="en-US" dirty="0" smtClean="0"/>
              <a:t>command</a:t>
            </a:r>
          </a:p>
          <a:p>
            <a:r>
              <a:rPr lang="en-US" dirty="0" smtClean="0"/>
              <a:t>To fix the problem, configure the interfaces with proper trunk modes.</a:t>
            </a:r>
          </a:p>
          <a:p>
            <a:endParaRPr lang="en-US" dirty="0" smtClean="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481" y="4256080"/>
            <a:ext cx="597217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80227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Troubleshooting </a:t>
            </a:r>
            <a:r>
              <a:rPr lang="en-US" sz="1800" dirty="0" err="1" smtClean="0">
                <a:ea typeface="ＭＳ Ｐゴシック" pitchFamily="34" charset="-128"/>
              </a:rPr>
              <a:t>VLANs</a:t>
            </a:r>
            <a:r>
              <a:rPr lang="en-US" sz="1800" dirty="0" smtClean="0">
                <a:ea typeface="ＭＳ Ｐゴシック" pitchFamily="34" charset="-128"/>
              </a:rPr>
              <a:t> and Trunks</a:t>
            </a:r>
            <a:br>
              <a:rPr lang="en-US" sz="1800" dirty="0" smtClean="0">
                <a:ea typeface="ＭＳ Ｐゴシック" pitchFamily="34" charset="-128"/>
              </a:rPr>
            </a:br>
            <a:r>
              <a:rPr lang="en-US" sz="2700" dirty="0" smtClean="0">
                <a:ea typeface="ＭＳ Ｐゴシック" pitchFamily="34" charset="-128"/>
              </a:rPr>
              <a:t>Incorrect </a:t>
            </a:r>
            <a:r>
              <a:rPr lang="en-US" sz="2700" dirty="0" err="1" smtClean="0">
                <a:ea typeface="ＭＳ Ｐゴシック" pitchFamily="34" charset="-128"/>
              </a:rPr>
              <a:t>VLAN</a:t>
            </a:r>
            <a:r>
              <a:rPr lang="en-US" sz="2700" dirty="0" smtClean="0">
                <a:ea typeface="ＭＳ Ｐゴシック" pitchFamily="34" charset="-128"/>
              </a:rPr>
              <a:t> List</a:t>
            </a:r>
          </a:p>
        </p:txBody>
      </p:sp>
      <p:sp>
        <p:nvSpPr>
          <p:cNvPr id="2" name="Content Placeholder 1"/>
          <p:cNvSpPr>
            <a:spLocks noGrp="1"/>
          </p:cNvSpPr>
          <p:nvPr>
            <p:ph idx="1"/>
          </p:nvPr>
        </p:nvSpPr>
        <p:spPr>
          <a:xfrm>
            <a:off x="348343" y="1343254"/>
            <a:ext cx="8570914" cy="3381146"/>
          </a:xfrm>
        </p:spPr>
        <p:txBody>
          <a:bodyPr/>
          <a:lstStyle/>
          <a:p>
            <a:r>
              <a:rPr lang="en-US" dirty="0" err="1" smtClean="0"/>
              <a:t>VLANs</a:t>
            </a:r>
            <a:r>
              <a:rPr lang="en-US" dirty="0" smtClean="0"/>
              <a:t> must be allowed in the trunk before their frames can be transmitted across the link</a:t>
            </a:r>
          </a:p>
          <a:p>
            <a:r>
              <a:rPr lang="en-US" dirty="0" smtClean="0"/>
              <a:t>Use the </a:t>
            </a:r>
            <a:r>
              <a:rPr lang="en-US" b="1" dirty="0" err="1"/>
              <a:t>switchport</a:t>
            </a:r>
            <a:r>
              <a:rPr lang="en-US" b="1" dirty="0"/>
              <a:t> trunk allowed </a:t>
            </a:r>
            <a:r>
              <a:rPr lang="en-US" b="1" dirty="0" err="1" smtClean="0"/>
              <a:t>vlan</a:t>
            </a:r>
            <a:r>
              <a:rPr lang="en-US" b="1" dirty="0" smtClean="0"/>
              <a:t> </a:t>
            </a:r>
            <a:r>
              <a:rPr lang="en-US" dirty="0" smtClean="0"/>
              <a:t>command to </a:t>
            </a:r>
            <a:r>
              <a:rPr lang="en-US" b="1" dirty="0" smtClean="0">
                <a:solidFill>
                  <a:srgbClr val="FF0000"/>
                </a:solidFill>
              </a:rPr>
              <a:t>explicitly specify </a:t>
            </a:r>
            <a:r>
              <a:rPr lang="en-US" dirty="0" smtClean="0"/>
              <a:t>which VLANs are allowed in a trunk link</a:t>
            </a:r>
          </a:p>
          <a:p>
            <a:r>
              <a:rPr lang="en-US" dirty="0" smtClean="0"/>
              <a:t>To ensure the correct </a:t>
            </a:r>
            <a:r>
              <a:rPr lang="en-US" dirty="0" err="1" smtClean="0"/>
              <a:t>VLANs</a:t>
            </a:r>
            <a:r>
              <a:rPr lang="en-US" dirty="0" smtClean="0"/>
              <a:t> are permitted in a trunk, used the </a:t>
            </a:r>
            <a:r>
              <a:rPr lang="en-US" b="1" dirty="0" smtClean="0"/>
              <a:t>show </a:t>
            </a:r>
            <a:r>
              <a:rPr lang="en-US" b="1" dirty="0"/>
              <a:t>interfaces </a:t>
            </a:r>
            <a:r>
              <a:rPr lang="en-US" b="1" dirty="0" smtClean="0"/>
              <a:t>trunk </a:t>
            </a:r>
            <a:r>
              <a:rPr lang="en-US" dirty="0" smtClean="0"/>
              <a:t>command</a:t>
            </a:r>
            <a:endParaRPr lang="en-US" b="1"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34048231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41025" y="436114"/>
            <a:ext cx="8145462" cy="838200"/>
          </a:xfrm>
        </p:spPr>
        <p:txBody>
          <a:bodyPr/>
          <a:lstStyle/>
          <a:p>
            <a:pPr eaLnBrk="1" hangingPunct="1"/>
            <a:r>
              <a:rPr lang="en-US" sz="1800" dirty="0" smtClean="0">
                <a:ea typeface="ＭＳ Ｐゴシック" pitchFamily="34" charset="-128"/>
              </a:rPr>
              <a:t>Attacks on </a:t>
            </a:r>
            <a:r>
              <a:rPr lang="en-US" sz="1800" dirty="0" err="1" smtClean="0">
                <a:ea typeface="ＭＳ Ｐゴシック" pitchFamily="34" charset="-128"/>
              </a:rPr>
              <a:t>VLANs</a:t>
            </a:r>
            <a:r>
              <a:rPr lang="en-US" sz="1800" dirty="0" smtClean="0">
                <a:ea typeface="ＭＳ Ｐゴシック" pitchFamily="34" charset="-128"/>
              </a:rPr>
              <a:t/>
            </a:r>
            <a:br>
              <a:rPr lang="en-US" sz="1800" dirty="0" smtClean="0">
                <a:ea typeface="ＭＳ Ｐゴシック" pitchFamily="34" charset="-128"/>
              </a:rPr>
            </a:br>
            <a:r>
              <a:rPr lang="en-US" sz="2700" dirty="0" smtClean="0">
                <a:ea typeface="ＭＳ Ｐゴシック" pitchFamily="34" charset="-128"/>
              </a:rPr>
              <a:t>Switch spoofing Attack</a:t>
            </a:r>
          </a:p>
        </p:txBody>
      </p:sp>
      <p:sp>
        <p:nvSpPr>
          <p:cNvPr id="2" name="Content Placeholder 1"/>
          <p:cNvSpPr>
            <a:spLocks noGrp="1"/>
          </p:cNvSpPr>
          <p:nvPr>
            <p:ph idx="1"/>
          </p:nvPr>
        </p:nvSpPr>
        <p:spPr>
          <a:xfrm>
            <a:off x="478972" y="1317855"/>
            <a:ext cx="8102828" cy="5039403"/>
          </a:xfrm>
        </p:spPr>
        <p:txBody>
          <a:bodyPr/>
          <a:lstStyle/>
          <a:p>
            <a:r>
              <a:rPr lang="en-US" dirty="0"/>
              <a:t>There are a number of different types of </a:t>
            </a:r>
            <a:r>
              <a:rPr lang="en-US" dirty="0" err="1"/>
              <a:t>VLAN</a:t>
            </a:r>
            <a:r>
              <a:rPr lang="en-US" dirty="0"/>
              <a:t> attacks in modern switched </a:t>
            </a:r>
            <a:r>
              <a:rPr lang="en-US" dirty="0" smtClean="0"/>
              <a:t>networks. </a:t>
            </a:r>
            <a:r>
              <a:rPr lang="en-US" dirty="0" err="1" smtClean="0"/>
              <a:t>VLAN</a:t>
            </a:r>
            <a:r>
              <a:rPr lang="en-US" dirty="0" smtClean="0"/>
              <a:t> hopping is one them. </a:t>
            </a:r>
          </a:p>
          <a:p>
            <a:r>
              <a:rPr lang="en-US" dirty="0" smtClean="0"/>
              <a:t>The </a:t>
            </a:r>
            <a:r>
              <a:rPr lang="en-US" dirty="0"/>
              <a:t>default </a:t>
            </a:r>
            <a:r>
              <a:rPr lang="en-US" dirty="0" smtClean="0"/>
              <a:t>configuration </a:t>
            </a:r>
            <a:r>
              <a:rPr lang="en-US" dirty="0"/>
              <a:t>of the switch port is dynamic </a:t>
            </a:r>
            <a:r>
              <a:rPr lang="en-US" dirty="0" smtClean="0"/>
              <a:t>auto</a:t>
            </a:r>
          </a:p>
          <a:p>
            <a:r>
              <a:rPr lang="en-US" dirty="0" smtClean="0"/>
              <a:t>By configuring a host to act as a switch and form a trunk, an attacker could gain access to any </a:t>
            </a:r>
            <a:r>
              <a:rPr lang="en-US" dirty="0" err="1" smtClean="0"/>
              <a:t>VLAN</a:t>
            </a:r>
            <a:r>
              <a:rPr lang="en-US" dirty="0" smtClean="0"/>
              <a:t> in the network.</a:t>
            </a:r>
          </a:p>
          <a:p>
            <a:r>
              <a:rPr lang="en-US" dirty="0"/>
              <a:t>Because the attacker is now able to access other </a:t>
            </a:r>
            <a:r>
              <a:rPr lang="en-US" dirty="0" err="1"/>
              <a:t>VLANs</a:t>
            </a:r>
            <a:r>
              <a:rPr lang="en-US" dirty="0"/>
              <a:t>, this is called a </a:t>
            </a:r>
            <a:r>
              <a:rPr lang="en-US" dirty="0" err="1"/>
              <a:t>VLAN</a:t>
            </a:r>
            <a:r>
              <a:rPr lang="en-US" dirty="0"/>
              <a:t> hopping </a:t>
            </a:r>
            <a:r>
              <a:rPr lang="en-US" dirty="0" smtClean="0"/>
              <a:t>attack</a:t>
            </a:r>
          </a:p>
          <a:p>
            <a:r>
              <a:rPr lang="en-US" dirty="0" smtClean="0"/>
              <a:t>To prevent </a:t>
            </a:r>
            <a:r>
              <a:rPr lang="en-US" dirty="0"/>
              <a:t>a basic switch spoofing </a:t>
            </a:r>
            <a:r>
              <a:rPr lang="en-US" dirty="0" smtClean="0"/>
              <a:t>attack, </a:t>
            </a:r>
            <a:r>
              <a:rPr lang="en-US" dirty="0"/>
              <a:t>turn off </a:t>
            </a:r>
            <a:r>
              <a:rPr lang="en-US" dirty="0" err="1"/>
              <a:t>trunking</a:t>
            </a:r>
            <a:r>
              <a:rPr lang="en-US" dirty="0"/>
              <a:t> on all ports, except the ones that specifically require </a:t>
            </a:r>
            <a:r>
              <a:rPr lang="en-US" dirty="0" err="1"/>
              <a:t>trunking</a:t>
            </a:r>
            <a:endParaRPr lang="en-US" dirty="0" smtClean="0"/>
          </a:p>
          <a:p>
            <a:endParaRPr lang="en-US" dirty="0" smtClean="0"/>
          </a:p>
          <a:p>
            <a:endParaRPr lang="en-US" dirty="0" smtClean="0"/>
          </a:p>
        </p:txBody>
      </p:sp>
    </p:spTree>
    <p:extLst>
      <p:ext uri="{BB962C8B-B14F-4D97-AF65-F5344CB8AC3E}">
        <p14:creationId xmlns:p14="http://schemas.microsoft.com/office/powerpoint/2010/main" val="6771252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Attacks on VLANs</a:t>
            </a:r>
            <a:br>
              <a:rPr lang="en-US" sz="1800" dirty="0" smtClean="0">
                <a:ea typeface="ＭＳ Ｐゴシック" pitchFamily="34" charset="-128"/>
              </a:rPr>
            </a:br>
            <a:r>
              <a:rPr lang="en-US" sz="2700" dirty="0" smtClean="0">
                <a:ea typeface="ＭＳ Ｐゴシック" pitchFamily="34" charset="-128"/>
              </a:rPr>
              <a:t>Double-Tagging Attack</a:t>
            </a:r>
          </a:p>
        </p:txBody>
      </p:sp>
      <p:sp>
        <p:nvSpPr>
          <p:cNvPr id="2" name="Content Placeholder 1"/>
          <p:cNvSpPr>
            <a:spLocks noGrp="1"/>
          </p:cNvSpPr>
          <p:nvPr>
            <p:ph idx="1"/>
          </p:nvPr>
        </p:nvSpPr>
        <p:spPr>
          <a:xfrm>
            <a:off x="337458" y="1317855"/>
            <a:ext cx="8244342" cy="5039403"/>
          </a:xfrm>
        </p:spPr>
        <p:txBody>
          <a:bodyPr/>
          <a:lstStyle/>
          <a:p>
            <a:r>
              <a:rPr lang="en-US" dirty="0" smtClean="0"/>
              <a:t>The double-tagging attack takes </a:t>
            </a:r>
            <a:r>
              <a:rPr lang="en-US" dirty="0"/>
              <a:t>advantage of the way that hardware on most switches </a:t>
            </a:r>
            <a:r>
              <a:rPr lang="en-US" dirty="0" smtClean="0"/>
              <a:t>de-encapsulate 802.1Q tags</a:t>
            </a:r>
          </a:p>
          <a:p>
            <a:r>
              <a:rPr lang="en-US" dirty="0"/>
              <a:t>Most switches perform only one level of 802.1Q </a:t>
            </a:r>
            <a:r>
              <a:rPr lang="en-US" dirty="0" smtClean="0"/>
              <a:t>de-encapsulation, allowing an attacker to embed a second, unauthorized attack header in the frame</a:t>
            </a:r>
          </a:p>
          <a:p>
            <a:r>
              <a:rPr lang="en-US" dirty="0" smtClean="0"/>
              <a:t>After removing the first and legit 802.1Q header, the switch forwards the frame to the VLAN specified in the unauthorized 802.1Q header</a:t>
            </a:r>
          </a:p>
          <a:p>
            <a:r>
              <a:rPr lang="en-US" dirty="0"/>
              <a:t>The best approach to mitigating double-tagging attacks is to ensure that the native VLAN of the trunk ports is different from the VLAN of any user ports</a:t>
            </a:r>
            <a:endParaRPr lang="en-US" dirty="0" smtClean="0"/>
          </a:p>
          <a:p>
            <a:endParaRPr lang="en-US" dirty="0" smtClean="0"/>
          </a:p>
        </p:txBody>
      </p:sp>
    </p:spTree>
    <p:extLst>
      <p:ext uri="{BB962C8B-B14F-4D97-AF65-F5344CB8AC3E}">
        <p14:creationId xmlns:p14="http://schemas.microsoft.com/office/powerpoint/2010/main" val="21064629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137" y="1351926"/>
            <a:ext cx="6371924" cy="5339792"/>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Attacks on VLANs</a:t>
            </a:r>
            <a:br>
              <a:rPr lang="en-US" sz="1800" dirty="0" smtClean="0">
                <a:ea typeface="ＭＳ Ｐゴシック" pitchFamily="34" charset="-128"/>
              </a:rPr>
            </a:br>
            <a:r>
              <a:rPr lang="en-US" sz="2700" dirty="0" smtClean="0">
                <a:ea typeface="ＭＳ Ｐゴシック" pitchFamily="34" charset="-128"/>
              </a:rPr>
              <a:t>Double-Tagging Attack</a:t>
            </a:r>
          </a:p>
        </p:txBody>
      </p:sp>
      <p:sp>
        <p:nvSpPr>
          <p:cNvPr id="2" name="Rectangle 1"/>
          <p:cNvSpPr/>
          <p:nvPr/>
        </p:nvSpPr>
        <p:spPr>
          <a:xfrm>
            <a:off x="6882061" y="1028475"/>
            <a:ext cx="2030931" cy="3831818"/>
          </a:xfrm>
          <a:prstGeom prst="rect">
            <a:avLst/>
          </a:prstGeom>
        </p:spPr>
        <p:txBody>
          <a:bodyPr wrap="square">
            <a:spAutoFit/>
          </a:bodyPr>
          <a:lstStyle/>
          <a:p>
            <a:pPr algn="l"/>
            <a:r>
              <a:rPr lang="en-IE" sz="1800" dirty="0">
                <a:solidFill>
                  <a:srgbClr val="002060"/>
                </a:solidFill>
                <a:latin typeface="Geneva"/>
              </a:rPr>
              <a:t>The attacker </a:t>
            </a:r>
            <a:r>
              <a:rPr lang="en-IE" sz="1800" dirty="0" smtClean="0">
                <a:solidFill>
                  <a:srgbClr val="002060"/>
                </a:solidFill>
                <a:latin typeface="Geneva"/>
              </a:rPr>
              <a:t>who is on VLAN 10 and cannot access his target on VLAN20, sends </a:t>
            </a:r>
            <a:r>
              <a:rPr lang="en-IE" sz="1800" dirty="0">
                <a:solidFill>
                  <a:srgbClr val="002060"/>
                </a:solidFill>
                <a:latin typeface="Geneva"/>
              </a:rPr>
              <a:t>a double-tagged 802.1Q frame to the switch. </a:t>
            </a:r>
            <a:r>
              <a:rPr lang="en-IE" sz="1800" dirty="0">
                <a:solidFill>
                  <a:srgbClr val="FF0000"/>
                </a:solidFill>
                <a:latin typeface="Geneva"/>
              </a:rPr>
              <a:t>The outer header has the VLAN tag of the attacker, which is the same as the native VLAN of the trunk port</a:t>
            </a:r>
            <a:r>
              <a:rPr lang="en-IE" sz="1800" dirty="0">
                <a:solidFill>
                  <a:srgbClr val="002060"/>
                </a:solidFill>
                <a:latin typeface="Geneva"/>
              </a:rPr>
              <a:t>.</a:t>
            </a:r>
            <a:endParaRPr lang="en-IE" sz="1800" dirty="0">
              <a:solidFill>
                <a:srgbClr val="002060"/>
              </a:solidFill>
            </a:endParaRPr>
          </a:p>
        </p:txBody>
      </p:sp>
      <p:cxnSp>
        <p:nvCxnSpPr>
          <p:cNvPr id="4" name="Straight Connector 3"/>
          <p:cNvCxnSpPr/>
          <p:nvPr/>
        </p:nvCxnSpPr>
        <p:spPr bwMode="auto">
          <a:xfrm>
            <a:off x="5091764" y="2934759"/>
            <a:ext cx="798897" cy="0"/>
          </a:xfrm>
          <a:prstGeom prst="line">
            <a:avLst/>
          </a:prstGeom>
          <a:solidFill>
            <a:schemeClr val="accent1"/>
          </a:solidFill>
          <a:ln w="127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5367955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114" y="1151393"/>
            <a:ext cx="3961885" cy="4639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Attacks on VLANs</a:t>
            </a:r>
            <a:r>
              <a:rPr lang="en-US" sz="1800" dirty="0" smtClean="0">
                <a:solidFill>
                  <a:srgbClr val="FF0000"/>
                </a:solidFill>
                <a:ea typeface="ＭＳ Ｐゴシック" pitchFamily="34" charset="-128"/>
              </a:rPr>
              <a:t/>
            </a:r>
            <a:br>
              <a:rPr lang="en-US" sz="1800" dirty="0" smtClean="0">
                <a:solidFill>
                  <a:srgbClr val="FF0000"/>
                </a:solidFill>
                <a:ea typeface="ＭＳ Ｐゴシック" pitchFamily="34" charset="-128"/>
              </a:rPr>
            </a:br>
            <a:r>
              <a:rPr lang="en-US" sz="2700" dirty="0" smtClean="0">
                <a:ea typeface="ＭＳ Ｐゴシック" pitchFamily="34" charset="-128"/>
              </a:rPr>
              <a:t>PVLAN Edge</a:t>
            </a:r>
          </a:p>
        </p:txBody>
      </p:sp>
      <p:sp>
        <p:nvSpPr>
          <p:cNvPr id="2" name="Content Placeholder 1"/>
          <p:cNvSpPr>
            <a:spLocks noGrp="1"/>
          </p:cNvSpPr>
          <p:nvPr>
            <p:ph idx="1"/>
          </p:nvPr>
        </p:nvSpPr>
        <p:spPr>
          <a:xfrm>
            <a:off x="641124" y="1477509"/>
            <a:ext cx="4830761" cy="5039403"/>
          </a:xfrm>
        </p:spPr>
        <p:txBody>
          <a:bodyPr/>
          <a:lstStyle/>
          <a:p>
            <a:r>
              <a:rPr lang="en-US" dirty="0"/>
              <a:t>Private VLAN (PVLAN) Edge feature, also known as protected ports, ensures that there is no exchange of unicast, broadcast, or multicast traffic between </a:t>
            </a:r>
            <a:r>
              <a:rPr lang="en-US" dirty="0" smtClean="0"/>
              <a:t>protected </a:t>
            </a:r>
            <a:r>
              <a:rPr lang="en-US" dirty="0"/>
              <a:t>ports on the </a:t>
            </a:r>
            <a:r>
              <a:rPr lang="en-US" dirty="0" smtClean="0"/>
              <a:t>switch</a:t>
            </a:r>
          </a:p>
          <a:p>
            <a:r>
              <a:rPr lang="en-US" dirty="0" smtClean="0"/>
              <a:t>Local relevancy only</a:t>
            </a:r>
          </a:p>
          <a:p>
            <a:r>
              <a:rPr lang="en-US" dirty="0" smtClean="0"/>
              <a:t>A protected port only exchanges traffic with un-protected ports</a:t>
            </a:r>
          </a:p>
          <a:p>
            <a:r>
              <a:rPr lang="en-US" dirty="0" smtClean="0"/>
              <a:t>A protected port will not exchange traffic with another protected port</a:t>
            </a:r>
          </a:p>
        </p:txBody>
      </p:sp>
    </p:spTree>
    <p:extLst>
      <p:ext uri="{BB962C8B-B14F-4D97-AF65-F5344CB8AC3E}">
        <p14:creationId xmlns:p14="http://schemas.microsoft.com/office/powerpoint/2010/main" val="32202557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Design </a:t>
            </a:r>
            <a:r>
              <a:rPr lang="en-US" sz="1800" dirty="0">
                <a:ea typeface="ＭＳ Ｐゴシック" pitchFamily="34" charset="-128"/>
              </a:rPr>
              <a:t>Best Practices For </a:t>
            </a:r>
            <a:r>
              <a:rPr lang="en-US" sz="1800" dirty="0" smtClean="0">
                <a:ea typeface="ＭＳ Ｐゴシック" pitchFamily="34" charset="-128"/>
              </a:rPr>
              <a:t>VLANs</a:t>
            </a:r>
            <a:br>
              <a:rPr lang="en-US" sz="1800" dirty="0" smtClean="0">
                <a:ea typeface="ＭＳ Ｐゴシック" pitchFamily="34" charset="-128"/>
              </a:rPr>
            </a:br>
            <a:r>
              <a:rPr lang="en-US" sz="2700" dirty="0" smtClean="0">
                <a:ea typeface="ＭＳ Ｐゴシック" pitchFamily="34" charset="-128"/>
              </a:rPr>
              <a:t>VLAN Design Guideline</a:t>
            </a:r>
          </a:p>
        </p:txBody>
      </p:sp>
      <p:sp>
        <p:nvSpPr>
          <p:cNvPr id="2" name="Content Placeholder 1"/>
          <p:cNvSpPr>
            <a:spLocks noGrp="1"/>
          </p:cNvSpPr>
          <p:nvPr>
            <p:ph idx="1"/>
          </p:nvPr>
        </p:nvSpPr>
        <p:spPr>
          <a:xfrm>
            <a:off x="641124" y="1361397"/>
            <a:ext cx="7762647" cy="5039403"/>
          </a:xfrm>
        </p:spPr>
        <p:txBody>
          <a:bodyPr/>
          <a:lstStyle/>
          <a:p>
            <a:r>
              <a:rPr lang="en-US" dirty="0" smtClean="0"/>
              <a:t>Move all ports from VLAN1 and assign them to a not-in-use VLAN</a:t>
            </a:r>
          </a:p>
          <a:p>
            <a:r>
              <a:rPr lang="en-US" dirty="0" smtClean="0"/>
              <a:t>Shut down all unused switch ports</a:t>
            </a:r>
          </a:p>
          <a:p>
            <a:r>
              <a:rPr lang="en-US" dirty="0" smtClean="0"/>
              <a:t>Separate management and user data traffic</a:t>
            </a:r>
          </a:p>
          <a:p>
            <a:r>
              <a:rPr lang="en-US" dirty="0" smtClean="0"/>
              <a:t>Change the management VLAN to a VLAN other than VLAN1. The same goes to the native VLAN</a:t>
            </a:r>
          </a:p>
          <a:p>
            <a:r>
              <a:rPr lang="en-US" dirty="0" smtClean="0"/>
              <a:t>Make sure that only devices in the management VLAN can connect to the switches</a:t>
            </a:r>
          </a:p>
          <a:p>
            <a:r>
              <a:rPr lang="en-US" dirty="0" smtClean="0"/>
              <a:t>The switch should only accept SSH connections</a:t>
            </a:r>
          </a:p>
          <a:p>
            <a:r>
              <a:rPr lang="en-US" dirty="0" smtClean="0"/>
              <a:t>Disable </a:t>
            </a:r>
            <a:r>
              <a:rPr lang="en-US" dirty="0" err="1" smtClean="0"/>
              <a:t>autonegotiation</a:t>
            </a:r>
            <a:r>
              <a:rPr lang="en-US" dirty="0" smtClean="0"/>
              <a:t> on trunk ports</a:t>
            </a:r>
          </a:p>
          <a:p>
            <a:r>
              <a:rPr lang="en-US" dirty="0"/>
              <a:t>D</a:t>
            </a:r>
            <a:r>
              <a:rPr lang="en-US" dirty="0" smtClean="0"/>
              <a:t>o </a:t>
            </a:r>
            <a:r>
              <a:rPr lang="en-US" dirty="0"/>
              <a:t>not use </a:t>
            </a:r>
            <a:r>
              <a:rPr lang="en-US" dirty="0" smtClean="0"/>
              <a:t>the auto </a:t>
            </a:r>
            <a:r>
              <a:rPr lang="en-US" dirty="0"/>
              <a:t>or </a:t>
            </a:r>
            <a:r>
              <a:rPr lang="en-US" dirty="0" smtClean="0"/>
              <a:t>desirable </a:t>
            </a:r>
            <a:r>
              <a:rPr lang="en-US" dirty="0"/>
              <a:t>switch port modes</a:t>
            </a:r>
          </a:p>
          <a:p>
            <a:endParaRPr lang="en-US" dirty="0" smtClean="0"/>
          </a:p>
          <a:p>
            <a:endParaRPr lang="en-US" dirty="0" smtClean="0"/>
          </a:p>
        </p:txBody>
      </p:sp>
    </p:spTree>
    <p:extLst>
      <p:ext uri="{BB962C8B-B14F-4D97-AF65-F5344CB8AC3E}">
        <p14:creationId xmlns:p14="http://schemas.microsoft.com/office/powerpoint/2010/main" val="22539769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30723"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Overview Of </a:t>
            </a:r>
            <a:r>
              <a:rPr lang="en-US" sz="1800" dirty="0" err="1" smtClean="0">
                <a:ea typeface="ＭＳ Ｐゴシック" pitchFamily="34" charset="-128"/>
              </a:rPr>
              <a:t>VLANs</a:t>
            </a:r>
            <a:r>
              <a:rPr lang="en-US" sz="1800" dirty="0" smtClean="0">
                <a:ea typeface="ＭＳ Ｐゴシック" pitchFamily="34" charset="-128"/>
              </a:rPr>
              <a:t/>
            </a:r>
            <a:br>
              <a:rPr lang="en-US" sz="1800" dirty="0" smtClean="0">
                <a:ea typeface="ＭＳ Ｐゴシック" pitchFamily="34" charset="-128"/>
              </a:rPr>
            </a:br>
            <a:r>
              <a:rPr lang="en-US" dirty="0" err="1" smtClean="0">
                <a:ea typeface="ＭＳ Ｐゴシック" pitchFamily="34" charset="-128"/>
              </a:rPr>
              <a:t>VLAN</a:t>
            </a:r>
            <a:r>
              <a:rPr lang="en-US" dirty="0" smtClean="0">
                <a:ea typeface="ＭＳ Ｐゴシック" pitchFamily="34" charset="-128"/>
              </a:rPr>
              <a:t> Definitions</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3858" y="1477963"/>
            <a:ext cx="6175659" cy="4849812"/>
          </a:xfrm>
        </p:spPr>
      </p:pic>
    </p:spTree>
    <p:extLst>
      <p:ext uri="{BB962C8B-B14F-4D97-AF65-F5344CB8AC3E}">
        <p14:creationId xmlns:p14="http://schemas.microsoft.com/office/powerpoint/2010/main" val="224248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42479" y="435428"/>
            <a:ext cx="8645525" cy="603568"/>
          </a:xfrm>
        </p:spPr>
        <p:txBody>
          <a:bodyPr/>
          <a:lstStyle/>
          <a:p>
            <a:pPr eaLnBrk="1" hangingPunct="1"/>
            <a:r>
              <a:rPr lang="en-US" sz="4000" dirty="0" smtClean="0"/>
              <a:t>VLAN Overview </a:t>
            </a:r>
          </a:p>
        </p:txBody>
      </p:sp>
      <p:sp>
        <p:nvSpPr>
          <p:cNvPr id="12291" name="Rectangle 3"/>
          <p:cNvSpPr>
            <a:spLocks noGrp="1" noChangeArrowheads="1"/>
          </p:cNvSpPr>
          <p:nvPr>
            <p:ph type="body" idx="1"/>
          </p:nvPr>
        </p:nvSpPr>
        <p:spPr>
          <a:xfrm>
            <a:off x="190544" y="1315720"/>
            <a:ext cx="8267655" cy="5389563"/>
          </a:xfrm>
        </p:spPr>
        <p:txBody>
          <a:bodyPr/>
          <a:lstStyle/>
          <a:p>
            <a:pPr eaLnBrk="1" hangingPunct="1">
              <a:lnSpc>
                <a:spcPct val="75000"/>
              </a:lnSpc>
            </a:pPr>
            <a:r>
              <a:rPr lang="en-US" dirty="0" smtClean="0"/>
              <a:t>For computers to communicate on the same VLAN, </a:t>
            </a:r>
          </a:p>
          <a:p>
            <a:pPr marL="539750" lvl="1" indent="-276225" eaLnBrk="1" hangingPunct="1">
              <a:lnSpc>
                <a:spcPct val="100000"/>
              </a:lnSpc>
              <a:buFont typeface="+mj-lt"/>
              <a:buAutoNum type="arabicPeriod"/>
            </a:pPr>
            <a:r>
              <a:rPr lang="en-US" dirty="0" smtClean="0">
                <a:solidFill>
                  <a:srgbClr val="002060"/>
                </a:solidFill>
              </a:rPr>
              <a:t>Each must have an IP address and a subnet mask that is consistent for that VLAN. (</a:t>
            </a:r>
            <a:r>
              <a:rPr lang="en-US" dirty="0" smtClean="0">
                <a:solidFill>
                  <a:srgbClr val="FF0000"/>
                </a:solidFill>
              </a:rPr>
              <a:t>All PC’s on same subnet</a:t>
            </a:r>
            <a:r>
              <a:rPr lang="en-US" dirty="0" smtClean="0">
                <a:solidFill>
                  <a:srgbClr val="002060"/>
                </a:solidFill>
              </a:rPr>
              <a:t>)</a:t>
            </a:r>
          </a:p>
          <a:p>
            <a:pPr marL="539750" lvl="1" indent="-276225" eaLnBrk="1" hangingPunct="1">
              <a:lnSpc>
                <a:spcPct val="100000"/>
              </a:lnSpc>
              <a:buFont typeface="+mj-lt"/>
              <a:buAutoNum type="arabicPeriod"/>
            </a:pPr>
            <a:r>
              <a:rPr lang="en-US" dirty="0" smtClean="0">
                <a:solidFill>
                  <a:srgbClr val="002060"/>
                </a:solidFill>
              </a:rPr>
              <a:t>The switch has to be configured with the VLAN</a:t>
            </a:r>
          </a:p>
          <a:p>
            <a:pPr marL="539750" lvl="1" indent="-276225" eaLnBrk="1" hangingPunct="1">
              <a:lnSpc>
                <a:spcPct val="100000"/>
              </a:lnSpc>
              <a:buFont typeface="+mj-lt"/>
              <a:buAutoNum type="arabicPeriod"/>
            </a:pPr>
            <a:r>
              <a:rPr lang="en-US" dirty="0" smtClean="0">
                <a:solidFill>
                  <a:srgbClr val="002060"/>
                </a:solidFill>
              </a:rPr>
              <a:t>Each </a:t>
            </a:r>
            <a:r>
              <a:rPr lang="en-US" dirty="0" smtClean="0">
                <a:solidFill>
                  <a:srgbClr val="FF0000"/>
                </a:solidFill>
              </a:rPr>
              <a:t>port</a:t>
            </a:r>
            <a:r>
              <a:rPr lang="en-US" dirty="0" smtClean="0">
                <a:solidFill>
                  <a:srgbClr val="002060"/>
                </a:solidFill>
              </a:rPr>
              <a:t> in the switch must be </a:t>
            </a:r>
            <a:r>
              <a:rPr lang="en-US" dirty="0" smtClean="0">
                <a:solidFill>
                  <a:srgbClr val="FF0000"/>
                </a:solidFill>
              </a:rPr>
              <a:t>assigned to the VLAN</a:t>
            </a:r>
            <a:r>
              <a:rPr lang="en-US" dirty="0" smtClean="0">
                <a:solidFill>
                  <a:srgbClr val="002060"/>
                </a:solidFill>
              </a:rPr>
              <a:t>. </a:t>
            </a:r>
          </a:p>
          <a:p>
            <a:pPr marL="539750" lvl="1" indent="-276225" eaLnBrk="1" hangingPunct="1">
              <a:lnSpc>
                <a:spcPct val="100000"/>
              </a:lnSpc>
              <a:buFont typeface="+mj-lt"/>
              <a:buAutoNum type="arabicPeriod"/>
            </a:pPr>
            <a:r>
              <a:rPr lang="en-US" dirty="0" smtClean="0">
                <a:solidFill>
                  <a:srgbClr val="002060"/>
                </a:solidFill>
              </a:rPr>
              <a:t>Remember, just because two computers are physically connected to the same switch does not mean that they can communicate. </a:t>
            </a:r>
          </a:p>
          <a:p>
            <a:pPr marL="539750" lvl="1" indent="-276225" eaLnBrk="1" hangingPunct="1">
              <a:lnSpc>
                <a:spcPct val="100000"/>
              </a:lnSpc>
              <a:buFont typeface="+mj-lt"/>
              <a:buAutoNum type="arabicPeriod"/>
            </a:pPr>
            <a:r>
              <a:rPr lang="en-US" dirty="0" smtClean="0">
                <a:solidFill>
                  <a:srgbClr val="002060"/>
                </a:solidFill>
                <a:cs typeface="Arial" charset="0"/>
              </a:rPr>
              <a:t>Switches may </a:t>
            </a:r>
            <a:r>
              <a:rPr lang="en-US" b="1" u="sng" dirty="0" smtClean="0">
                <a:solidFill>
                  <a:srgbClr val="FF0000"/>
                </a:solidFill>
                <a:cs typeface="Arial" charset="0"/>
              </a:rPr>
              <a:t>not</a:t>
            </a:r>
            <a:r>
              <a:rPr lang="en-US" dirty="0" smtClean="0">
                <a:solidFill>
                  <a:srgbClr val="002060"/>
                </a:solidFill>
                <a:cs typeface="Arial" charset="0"/>
              </a:rPr>
              <a:t> forward any traffic </a:t>
            </a:r>
            <a:r>
              <a:rPr lang="en-US" dirty="0" smtClean="0">
                <a:solidFill>
                  <a:srgbClr val="FF0000"/>
                </a:solidFill>
                <a:cs typeface="Arial" charset="0"/>
              </a:rPr>
              <a:t>between</a:t>
            </a:r>
            <a:r>
              <a:rPr lang="en-US" dirty="0" smtClean="0">
                <a:solidFill>
                  <a:srgbClr val="002060"/>
                </a:solidFill>
                <a:cs typeface="Arial" charset="0"/>
              </a:rPr>
              <a:t> VLANs, as this would violate the integrity of the VLAN broadcast domain. </a:t>
            </a:r>
          </a:p>
          <a:p>
            <a:pPr marL="539750" lvl="1" indent="-276225" eaLnBrk="1" hangingPunct="1">
              <a:lnSpc>
                <a:spcPct val="100000"/>
              </a:lnSpc>
              <a:buFont typeface="+mj-lt"/>
              <a:buAutoNum type="arabicPeriod"/>
            </a:pPr>
            <a:r>
              <a:rPr lang="en-US" dirty="0" smtClean="0">
                <a:solidFill>
                  <a:srgbClr val="002060"/>
                </a:solidFill>
              </a:rPr>
              <a:t>Devices on two separate networks and subnets (or VLANs) must communicate via a router (Layer 3).</a:t>
            </a:r>
            <a:r>
              <a:rPr lang="en-US" dirty="0" smtClean="0">
                <a:solidFill>
                  <a:srgbClr val="002060"/>
                </a:solidFill>
                <a:cs typeface="Arial" charset="0"/>
              </a:rPr>
              <a:t> Traffic must be </a:t>
            </a:r>
            <a:r>
              <a:rPr lang="en-US" dirty="0" smtClean="0">
                <a:solidFill>
                  <a:srgbClr val="FF0000"/>
                </a:solidFill>
                <a:cs typeface="Arial" charset="0"/>
              </a:rPr>
              <a:t>routed</a:t>
            </a:r>
            <a:r>
              <a:rPr lang="en-US" dirty="0" smtClean="0">
                <a:solidFill>
                  <a:srgbClr val="002060"/>
                </a:solidFill>
                <a:cs typeface="Arial" charset="0"/>
              </a:rPr>
              <a:t> between VLANs.</a:t>
            </a:r>
          </a:p>
          <a:p>
            <a:pPr marL="539750" lvl="1" indent="-276225" eaLnBrk="1" hangingPunct="1">
              <a:lnSpc>
                <a:spcPct val="100000"/>
              </a:lnSpc>
              <a:buFont typeface="+mj-lt"/>
              <a:buAutoNum type="arabicPeriod"/>
            </a:pPr>
            <a:endParaRPr lang="en-US" sz="1800" dirty="0" smtClean="0">
              <a:solidFill>
                <a:srgbClr val="002060"/>
              </a:solidFill>
            </a:endParaRPr>
          </a:p>
        </p:txBody>
      </p:sp>
    </p:spTree>
    <p:extLst>
      <p:ext uri="{BB962C8B-B14F-4D97-AF65-F5344CB8AC3E}">
        <p14:creationId xmlns:p14="http://schemas.microsoft.com/office/powerpoint/2010/main" val="156254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 calcmode="lin" valueType="num">
                                      <p:cBhvr additive="base">
                                        <p:cTn id="7"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anim calcmode="lin" valueType="num">
                                      <p:cBhvr additive="base">
                                        <p:cTn id="13"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1">
                                            <p:txEl>
                                              <p:pRg st="4" end="4"/>
                                            </p:txEl>
                                          </p:spTgt>
                                        </p:tgtEl>
                                        <p:attrNameLst>
                                          <p:attrName>style.visibility</p:attrName>
                                        </p:attrNameLst>
                                      </p:cBhvr>
                                      <p:to>
                                        <p:strVal val="visible"/>
                                      </p:to>
                                    </p:set>
                                    <p:anim calcmode="lin" valueType="num">
                                      <p:cBhvr additive="base">
                                        <p:cTn id="19" dur="500" fill="hold"/>
                                        <p:tgtEl>
                                          <p:spTgt spid="1229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291">
                                            <p:txEl>
                                              <p:pRg st="5" end="5"/>
                                            </p:txEl>
                                          </p:spTgt>
                                        </p:tgtEl>
                                        <p:attrNameLst>
                                          <p:attrName>style.visibility</p:attrName>
                                        </p:attrNameLst>
                                      </p:cBhvr>
                                      <p:to>
                                        <p:strVal val="visible"/>
                                      </p:to>
                                    </p:set>
                                    <p:anim calcmode="lin" valueType="num">
                                      <p:cBhvr additive="base">
                                        <p:cTn id="25" dur="5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291">
                                            <p:txEl>
                                              <p:pRg st="6" end="6"/>
                                            </p:txEl>
                                          </p:spTgt>
                                        </p:tgtEl>
                                        <p:attrNameLst>
                                          <p:attrName>style.visibility</p:attrName>
                                        </p:attrNameLst>
                                      </p:cBhvr>
                                      <p:to>
                                        <p:strVal val="visible"/>
                                      </p:to>
                                    </p:set>
                                    <p:anim calcmode="lin" valueType="num">
                                      <p:cBhvr additive="base">
                                        <p:cTn id="31" dur="5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348570"/>
            <a:ext cx="8145462" cy="838200"/>
          </a:xfrm>
        </p:spPr>
        <p:txBody>
          <a:bodyPr/>
          <a:lstStyle/>
          <a:p>
            <a:pPr eaLnBrk="1" hangingPunct="1"/>
            <a:r>
              <a:rPr lang="en-US" sz="1800" dirty="0" smtClean="0">
                <a:ea typeface="ＭＳ Ｐゴシック" pitchFamily="34" charset="-128"/>
              </a:rPr>
              <a:t>Overview Of </a:t>
            </a:r>
            <a:r>
              <a:rPr lang="en-US" sz="1800" dirty="0" err="1" smtClean="0">
                <a:ea typeface="ＭＳ Ｐゴシック" pitchFamily="34" charset="-128"/>
              </a:rPr>
              <a:t>VLANs</a:t>
            </a:r>
            <a:r>
              <a:rPr lang="en-US" sz="1800" dirty="0" smtClean="0">
                <a:ea typeface="ＭＳ Ｐゴシック" pitchFamily="34" charset="-128"/>
              </a:rPr>
              <a:t/>
            </a:r>
            <a:br>
              <a:rPr lang="en-US" sz="1800" dirty="0" smtClean="0">
                <a:ea typeface="ＭＳ Ｐゴシック" pitchFamily="34" charset="-128"/>
              </a:rPr>
            </a:br>
            <a:r>
              <a:rPr lang="en-US" dirty="0" smtClean="0">
                <a:ea typeface="ＭＳ Ｐゴシック" pitchFamily="34" charset="-128"/>
              </a:rPr>
              <a:t>Benefits of </a:t>
            </a:r>
            <a:r>
              <a:rPr lang="en-US" dirty="0" err="1" smtClean="0">
                <a:ea typeface="ＭＳ Ｐゴシック" pitchFamily="34" charset="-128"/>
              </a:rPr>
              <a:t>VLANs</a:t>
            </a:r>
            <a:endParaRPr lang="en-US" dirty="0" smtClean="0">
              <a:ea typeface="ＭＳ Ｐゴシック" pitchFamily="34" charset="-128"/>
            </a:endParaRPr>
          </a:p>
        </p:txBody>
      </p:sp>
      <p:sp>
        <p:nvSpPr>
          <p:cNvPr id="2" name="Content Placeholder 1"/>
          <p:cNvSpPr>
            <a:spLocks noGrp="1"/>
          </p:cNvSpPr>
          <p:nvPr>
            <p:ph idx="1"/>
          </p:nvPr>
        </p:nvSpPr>
        <p:spPr>
          <a:xfrm>
            <a:off x="206829" y="1118281"/>
            <a:ext cx="8817428" cy="4850719"/>
          </a:xfrm>
        </p:spPr>
        <p:txBody>
          <a:bodyPr/>
          <a:lstStyle/>
          <a:p>
            <a:r>
              <a:rPr lang="en-IE" sz="1700" b="1" dirty="0" smtClean="0">
                <a:solidFill>
                  <a:srgbClr val="FF0000"/>
                </a:solidFill>
              </a:rPr>
              <a:t>Security</a:t>
            </a:r>
            <a:r>
              <a:rPr lang="en-IE" sz="1700" dirty="0"/>
              <a:t> - Groups that have sensitive data are separated from the rest of the network, decreasing the chances of confidential information breaches. </a:t>
            </a:r>
            <a:r>
              <a:rPr lang="en-IE" sz="1700" dirty="0" smtClean="0"/>
              <a:t>Example staff traffic can be  </a:t>
            </a:r>
            <a:r>
              <a:rPr lang="en-IE" sz="1700" dirty="0"/>
              <a:t>completely separated from student and guest data traffic.</a:t>
            </a:r>
          </a:p>
          <a:p>
            <a:r>
              <a:rPr lang="en-IE" sz="1700" b="1" dirty="0">
                <a:solidFill>
                  <a:srgbClr val="FF0000"/>
                </a:solidFill>
              </a:rPr>
              <a:t>Cost reduction</a:t>
            </a:r>
            <a:r>
              <a:rPr lang="en-IE" sz="1700" dirty="0"/>
              <a:t> - Cost savings result from reduced need for expensive network upgrades and more efficient use of existing bandwidth and uplinks.</a:t>
            </a:r>
          </a:p>
          <a:p>
            <a:r>
              <a:rPr lang="en-IE" sz="1700" b="1" dirty="0">
                <a:solidFill>
                  <a:srgbClr val="FF0000"/>
                </a:solidFill>
              </a:rPr>
              <a:t>Better performance</a:t>
            </a:r>
            <a:r>
              <a:rPr lang="en-IE" sz="1700" dirty="0"/>
              <a:t> - </a:t>
            </a:r>
            <a:r>
              <a:rPr lang="en-IE" sz="1700" dirty="0">
                <a:solidFill>
                  <a:srgbClr val="002060"/>
                </a:solidFill>
              </a:rPr>
              <a:t>Dividing flat Layer 2 networks into multiple logical workgroups (broadcast domains) reduces unnecessary traffic on the network and boosts performance.</a:t>
            </a:r>
          </a:p>
          <a:p>
            <a:r>
              <a:rPr lang="en-IE" sz="1700" b="1" dirty="0">
                <a:solidFill>
                  <a:srgbClr val="FF0000"/>
                </a:solidFill>
              </a:rPr>
              <a:t>Shrink broadcast domains</a:t>
            </a:r>
            <a:r>
              <a:rPr lang="en-IE" sz="1700" dirty="0"/>
              <a:t> - Dividing a network into VLANs reduces the number of devices in the broadcast </a:t>
            </a:r>
            <a:r>
              <a:rPr lang="en-IE" sz="1700" dirty="0" smtClean="0"/>
              <a:t>domain</a:t>
            </a:r>
            <a:r>
              <a:rPr lang="en-IE" sz="1700" dirty="0"/>
              <a:t> </a:t>
            </a:r>
            <a:r>
              <a:rPr lang="en-IE" sz="1700" dirty="0" smtClean="0"/>
              <a:t>thus broadcasts do not travel so far.</a:t>
            </a:r>
            <a:endParaRPr lang="en-IE" sz="1700" dirty="0"/>
          </a:p>
          <a:p>
            <a:r>
              <a:rPr lang="en-IE" sz="1700" b="1" dirty="0">
                <a:solidFill>
                  <a:srgbClr val="FF0000"/>
                </a:solidFill>
              </a:rPr>
              <a:t>Improved IT staff efficiency</a:t>
            </a:r>
            <a:r>
              <a:rPr lang="en-IE" sz="1700" dirty="0"/>
              <a:t> - VLANs make it easier to manage the network because users with similar network requirements share the same VLAN. When a new switch is provisioned, all the policies and procedures already configured for the particular VLAN are implemented when the ports are assigned. It is also easy for the IT staff to identify the function of a VLAN by giving it an appropriate name. </a:t>
            </a:r>
            <a:endParaRPr lang="en-IE" sz="1700" dirty="0" smtClean="0"/>
          </a:p>
          <a:p>
            <a:r>
              <a:rPr lang="en-IE" sz="1700" b="1" dirty="0" smtClean="0">
                <a:solidFill>
                  <a:srgbClr val="FF0000"/>
                </a:solidFill>
              </a:rPr>
              <a:t>Simpler </a:t>
            </a:r>
            <a:r>
              <a:rPr lang="en-IE" sz="1700" b="1" dirty="0">
                <a:solidFill>
                  <a:srgbClr val="FF0000"/>
                </a:solidFill>
              </a:rPr>
              <a:t>project and application management</a:t>
            </a:r>
            <a:r>
              <a:rPr lang="en-IE" sz="1700" dirty="0"/>
              <a:t> - VLANs aggregate users and network devices to support business or geographic requirements. Having separate functions makes managing a project or working with a specialized application easier; an example of such an application is an e-learning development platform for faculty.</a:t>
            </a:r>
          </a:p>
          <a:p>
            <a:endParaRPr lang="en-US" sz="1000" dirty="0"/>
          </a:p>
        </p:txBody>
      </p:sp>
    </p:spTree>
    <p:extLst>
      <p:ext uri="{BB962C8B-B14F-4D97-AF65-F5344CB8AC3E}">
        <p14:creationId xmlns:p14="http://schemas.microsoft.com/office/powerpoint/2010/main" val="34896558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Overview Of </a:t>
            </a:r>
            <a:r>
              <a:rPr lang="en-US" sz="1800" dirty="0" err="1" smtClean="0">
                <a:ea typeface="ＭＳ Ｐゴシック" pitchFamily="34" charset="-128"/>
              </a:rPr>
              <a:t>VLANs</a:t>
            </a:r>
            <a:r>
              <a:rPr lang="en-US" sz="1800" dirty="0" smtClean="0">
                <a:ea typeface="ＭＳ Ｐゴシック" pitchFamily="34" charset="-128"/>
              </a:rPr>
              <a:t/>
            </a:r>
            <a:br>
              <a:rPr lang="en-US" sz="1800" dirty="0" smtClean="0">
                <a:ea typeface="ＭＳ Ｐゴシック" pitchFamily="34" charset="-128"/>
              </a:rPr>
            </a:br>
            <a:r>
              <a:rPr lang="en-US" dirty="0" smtClean="0">
                <a:ea typeface="ＭＳ Ｐゴシック" pitchFamily="34" charset="-128"/>
              </a:rPr>
              <a:t>Types of </a:t>
            </a:r>
            <a:r>
              <a:rPr lang="en-US" dirty="0" err="1" smtClean="0">
                <a:ea typeface="ＭＳ Ｐゴシック" pitchFamily="34" charset="-128"/>
              </a:rPr>
              <a:t>VLANs</a:t>
            </a:r>
            <a:endParaRPr lang="en-US" dirty="0" smtClean="0">
              <a:ea typeface="ＭＳ Ｐゴシック" pitchFamily="34" charset="-128"/>
            </a:endParaRPr>
          </a:p>
        </p:txBody>
      </p:sp>
      <p:sp>
        <p:nvSpPr>
          <p:cNvPr id="2" name="Content Placeholder 1"/>
          <p:cNvSpPr>
            <a:spLocks noGrp="1"/>
          </p:cNvSpPr>
          <p:nvPr>
            <p:ph idx="1"/>
          </p:nvPr>
        </p:nvSpPr>
        <p:spPr>
          <a:xfrm>
            <a:off x="239486" y="1477510"/>
            <a:ext cx="8654143" cy="4850719"/>
          </a:xfrm>
        </p:spPr>
        <p:txBody>
          <a:bodyPr/>
          <a:lstStyle/>
          <a:p>
            <a:r>
              <a:rPr lang="en-IE" dirty="0"/>
              <a:t>There are a number of distinct types of VLANs used in modern networks. Some VLAN types are defined by traffic classes. Other types of VLANs are defined by the specific function that they serve</a:t>
            </a:r>
            <a:r>
              <a:rPr lang="en-IE" dirty="0" smtClean="0"/>
              <a:t>. Example:</a:t>
            </a:r>
            <a:endParaRPr lang="en-US" dirty="0" smtClean="0"/>
          </a:p>
          <a:p>
            <a:pPr marL="800100" lvl="1" indent="-342900">
              <a:buFont typeface="Arial" panose="020B0604020202020204" pitchFamily="34" charset="0"/>
              <a:buChar char="•"/>
            </a:pPr>
            <a:r>
              <a:rPr lang="en-US" dirty="0" smtClean="0">
                <a:solidFill>
                  <a:srgbClr val="FF0000"/>
                </a:solidFill>
              </a:rPr>
              <a:t>Data </a:t>
            </a:r>
            <a:r>
              <a:rPr lang="en-US" dirty="0">
                <a:solidFill>
                  <a:srgbClr val="FF0000"/>
                </a:solidFill>
              </a:rPr>
              <a:t>VLAN</a:t>
            </a:r>
          </a:p>
          <a:p>
            <a:pPr marL="800100" lvl="1" indent="-342900">
              <a:buFont typeface="Arial" panose="020B0604020202020204" pitchFamily="34" charset="0"/>
              <a:buChar char="•"/>
            </a:pPr>
            <a:r>
              <a:rPr lang="en-US" dirty="0" smtClean="0">
                <a:solidFill>
                  <a:srgbClr val="FF0000"/>
                </a:solidFill>
              </a:rPr>
              <a:t>Default VLAN</a:t>
            </a:r>
          </a:p>
          <a:p>
            <a:pPr marL="800100" lvl="1" indent="-342900">
              <a:buFont typeface="Arial" panose="020B0604020202020204" pitchFamily="34" charset="0"/>
              <a:buChar char="•"/>
            </a:pPr>
            <a:r>
              <a:rPr lang="en-US" dirty="0" smtClean="0">
                <a:solidFill>
                  <a:srgbClr val="FF0000"/>
                </a:solidFill>
              </a:rPr>
              <a:t>Management </a:t>
            </a:r>
            <a:r>
              <a:rPr lang="en-US" dirty="0">
                <a:solidFill>
                  <a:srgbClr val="FF0000"/>
                </a:solidFill>
              </a:rPr>
              <a:t>VLAN</a:t>
            </a:r>
          </a:p>
          <a:p>
            <a:pPr marL="800100" lvl="1" indent="-342900">
              <a:buFont typeface="Arial" panose="020B0604020202020204" pitchFamily="34" charset="0"/>
              <a:buChar char="•"/>
            </a:pPr>
            <a:r>
              <a:rPr lang="en-US" dirty="0" smtClean="0">
                <a:solidFill>
                  <a:srgbClr val="FF0000"/>
                </a:solidFill>
              </a:rPr>
              <a:t>Native VLAN</a:t>
            </a:r>
          </a:p>
          <a:p>
            <a:r>
              <a:rPr lang="en-IE" sz="1800" dirty="0"/>
              <a:t>A native VLAN is assigned to an 802.1Q trunk port. Trunk ports are the links between switches that support the transmission of traffic associated with more than one VLAN. An 802.1Q trunk port supports traffic coming from many VLANs (tagged traffic), as well as traffic that does not come from a VLAN (untagged traffic). The 802.1Q trunk port places </a:t>
            </a:r>
            <a:r>
              <a:rPr lang="en-IE" sz="1800" b="1" dirty="0">
                <a:solidFill>
                  <a:srgbClr val="FF0000"/>
                </a:solidFill>
              </a:rPr>
              <a:t>untagged traffic on the native VLAN</a:t>
            </a:r>
            <a:r>
              <a:rPr lang="en-IE" sz="1800" dirty="0"/>
              <a:t>, which by default is VLAN 1.</a:t>
            </a:r>
            <a:endParaRPr lang="en-US" sz="2000" dirty="0"/>
          </a:p>
        </p:txBody>
      </p:sp>
    </p:spTree>
    <p:extLst>
      <p:ext uri="{BB962C8B-B14F-4D97-AF65-F5344CB8AC3E}">
        <p14:creationId xmlns:p14="http://schemas.microsoft.com/office/powerpoint/2010/main" val="1309904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249" y="1418184"/>
            <a:ext cx="6897063" cy="5153745"/>
          </a:xfrm>
          <a:prstGeom prst="rect">
            <a:avLst/>
          </a:prstGeom>
        </p:spPr>
      </p:pic>
      <p:sp>
        <p:nvSpPr>
          <p:cNvPr id="7170" name="Rectangle 2"/>
          <p:cNvSpPr>
            <a:spLocks noGrp="1" noChangeArrowheads="1"/>
          </p:cNvSpPr>
          <p:nvPr>
            <p:ph type="title"/>
          </p:nvPr>
        </p:nvSpPr>
        <p:spPr>
          <a:xfrm>
            <a:off x="289152" y="522741"/>
            <a:ext cx="8145462" cy="838200"/>
          </a:xfrm>
        </p:spPr>
        <p:txBody>
          <a:bodyPr/>
          <a:lstStyle/>
          <a:p>
            <a:pPr eaLnBrk="1" hangingPunct="1"/>
            <a:r>
              <a:rPr lang="en-US" sz="1800" dirty="0" smtClean="0">
                <a:ea typeface="ＭＳ Ｐゴシック" pitchFamily="34" charset="-128"/>
              </a:rPr>
              <a:t>Overview Of </a:t>
            </a:r>
            <a:r>
              <a:rPr lang="en-US" sz="1800" dirty="0" err="1" smtClean="0">
                <a:ea typeface="ＭＳ Ｐゴシック" pitchFamily="34" charset="-128"/>
              </a:rPr>
              <a:t>VLANs</a:t>
            </a:r>
            <a:r>
              <a:rPr lang="en-US" sz="1800" dirty="0" smtClean="0">
                <a:ea typeface="ＭＳ Ｐゴシック" pitchFamily="34" charset="-128"/>
              </a:rPr>
              <a:t/>
            </a:r>
            <a:br>
              <a:rPr lang="en-US" sz="1800" dirty="0" smtClean="0">
                <a:ea typeface="ＭＳ Ｐゴシック" pitchFamily="34" charset="-128"/>
              </a:rPr>
            </a:br>
            <a:r>
              <a:rPr lang="en-US" dirty="0" smtClean="0">
                <a:ea typeface="ＭＳ Ｐゴシック" pitchFamily="34" charset="-128"/>
              </a:rPr>
              <a:t>Types of </a:t>
            </a:r>
            <a:r>
              <a:rPr lang="en-US" dirty="0" err="1" smtClean="0">
                <a:ea typeface="ＭＳ Ｐゴシック" pitchFamily="34" charset="-128"/>
              </a:rPr>
              <a:t>VLANs</a:t>
            </a:r>
            <a:endParaRPr lang="en-US" dirty="0" smtClean="0">
              <a:ea typeface="ＭＳ Ｐゴシック" pitchFamily="34" charset="-128"/>
            </a:endParaRPr>
          </a:p>
        </p:txBody>
      </p:sp>
    </p:spTree>
    <p:extLst>
      <p:ext uri="{BB962C8B-B14F-4D97-AF65-F5344CB8AC3E}">
        <p14:creationId xmlns:p14="http://schemas.microsoft.com/office/powerpoint/2010/main" val="2568762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2006_Title/Bullet_Cisco White Temp">
  <a:themeElements>
    <a:clrScheme name="1_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1_2006_Title/Bullet_Cisco White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triangle" w="med" len="med"/>
        </a:ln>
        <a:effectLst/>
      </a:spPr>
      <a:bodyPr vert="horz" wrap="none" lIns="0" tIns="0" rIns="0" bIns="0"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rgbClr val="FF0000"/>
          </a:solidFill>
          <a:prstDash val="solid"/>
          <a:round/>
          <a:headEnd type="none" w="med" len="med"/>
          <a:tailEnd type="triangle" w="med" len="med"/>
        </a:ln>
        <a:effectLst/>
      </a:spPr>
      <a:bodyPr vert="horz" wrap="none" lIns="0" tIns="0" rIns="0" bIns="0"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16759</TotalTime>
  <Pages>28</Pages>
  <Words>3276</Words>
  <Application>Microsoft Office PowerPoint</Application>
  <PresentationFormat>On-screen Show (4:3)</PresentationFormat>
  <Paragraphs>405</Paragraphs>
  <Slides>47</Slides>
  <Notes>34</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47</vt:i4>
      </vt:variant>
    </vt:vector>
  </HeadingPairs>
  <TitlesOfParts>
    <vt:vector size="51" baseType="lpstr">
      <vt:lpstr>PPT-TMPLT-WHT_C</vt:lpstr>
      <vt:lpstr>NetAcad-4F_PPT-WHT_060408</vt:lpstr>
      <vt:lpstr>1_2006_Title/Bullet_Cisco White Temp</vt:lpstr>
      <vt:lpstr>Photo Editor Photo</vt:lpstr>
      <vt:lpstr>Chapter 3: Implementing VLAN Security</vt:lpstr>
      <vt:lpstr>Overview Of VLANs VLAN Definitions</vt:lpstr>
      <vt:lpstr>Layer 3 Segmentation</vt:lpstr>
      <vt:lpstr>PowerPoint Presentation</vt:lpstr>
      <vt:lpstr>Overview Of VLANs VLAN Definitions</vt:lpstr>
      <vt:lpstr>VLAN Overview </vt:lpstr>
      <vt:lpstr>Overview Of VLANs Benefits of VLANs</vt:lpstr>
      <vt:lpstr>Overview Of VLANs Types of VLANs</vt:lpstr>
      <vt:lpstr>Overview Of VLANs Types of VLANs</vt:lpstr>
      <vt:lpstr>Overview Of VLANs Voice VLANs</vt:lpstr>
      <vt:lpstr>VLANs in a Multi-Switched Environment VLAN Trunks</vt:lpstr>
      <vt:lpstr>VLANs in a Multi-Switched Environment VLAN Trunks</vt:lpstr>
      <vt:lpstr>VLANs in a Multi-Switched Environment Controlling Broadcast Domains with VLANs</vt:lpstr>
      <vt:lpstr>Controlling Broadcast Domain with VLANs</vt:lpstr>
      <vt:lpstr>PowerPoint Presentation</vt:lpstr>
      <vt:lpstr>PowerPoint Presentation</vt:lpstr>
      <vt:lpstr>PowerPoint Presentation</vt:lpstr>
      <vt:lpstr>Intra-VLAN Communications:</vt:lpstr>
      <vt:lpstr>VLANs in a Multi-Switched Environment Tagging Ethernet Frames for VLAN Identification</vt:lpstr>
      <vt:lpstr>VLANs in a Multi-Switched Environment Tagging Ethernet Frames for VLAN Identification</vt:lpstr>
      <vt:lpstr>VLANs in a Multi-Switched Environment Native VLANs and 802.1q Tagging</vt:lpstr>
      <vt:lpstr>802.1Q Frame Tagging</vt:lpstr>
      <vt:lpstr>PowerPoint Presentation</vt:lpstr>
      <vt:lpstr>VLAN Assignment VLAN Ranges On Catalyst Switches</vt:lpstr>
      <vt:lpstr>Configuring VLANs and Trunks</vt:lpstr>
      <vt:lpstr>Step 1: Configure a VLAN</vt:lpstr>
      <vt:lpstr>Step 2: Assign a Switch Port</vt:lpstr>
      <vt:lpstr>Step 3: Manage Port Memberships</vt:lpstr>
      <vt:lpstr>Verify VLAN configuration</vt:lpstr>
      <vt:lpstr>Step 3: Delete VLANs</vt:lpstr>
      <vt:lpstr>Step 4: Configure an 802.1Q Trunk</vt:lpstr>
      <vt:lpstr>Configure a Trunk</vt:lpstr>
      <vt:lpstr>Dynamic Trunking Protocol Introduction to DTP</vt:lpstr>
      <vt:lpstr>Trunking Mode: DTP </vt:lpstr>
      <vt:lpstr>PowerPoint Presentation</vt:lpstr>
      <vt:lpstr>Troubleshooting VLANs and Trunks Addressing Issues with VLAN</vt:lpstr>
      <vt:lpstr>Troubleshooting VLANs and Trunks Missing VLANs</vt:lpstr>
      <vt:lpstr>Troubleshooting VLANs and Trunks Introduction to Troubleshooting Trunks</vt:lpstr>
      <vt:lpstr>Troubleshooting VLANs and Trunks Common Problems With Trunks</vt:lpstr>
      <vt:lpstr>Troubleshooting VLANs and Trunks Trunk Mode Mismatches</vt:lpstr>
      <vt:lpstr>Troubleshooting VLANs and Trunks Incorrect VLAN List</vt:lpstr>
      <vt:lpstr>Attacks on VLANs Switch spoofing Attack</vt:lpstr>
      <vt:lpstr>Attacks on VLANs Double-Tagging Attack</vt:lpstr>
      <vt:lpstr>Attacks on VLANs Double-Tagging Attack</vt:lpstr>
      <vt:lpstr>Attacks on VLANs PVLAN Edge</vt:lpstr>
      <vt:lpstr>Design Best Practices For VLANs VLAN Design Guideline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student</cp:lastModifiedBy>
  <cp:revision>1173</cp:revision>
  <cp:lastPrinted>1999-01-27T00:54:54Z</cp:lastPrinted>
  <dcterms:created xsi:type="dcterms:W3CDTF">2006-10-23T15:07:30Z</dcterms:created>
  <dcterms:modified xsi:type="dcterms:W3CDTF">2013-12-18T19:51:11Z</dcterms:modified>
</cp:coreProperties>
</file>