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 id="2147484457" r:id="rId3"/>
  </p:sldMasterIdLst>
  <p:notesMasterIdLst>
    <p:notesMasterId r:id="rId45"/>
  </p:notesMasterIdLst>
  <p:handoutMasterIdLst>
    <p:handoutMasterId r:id="rId46"/>
  </p:handoutMasterIdLst>
  <p:sldIdLst>
    <p:sldId id="500" r:id="rId4"/>
    <p:sldId id="785" r:id="rId5"/>
    <p:sldId id="786" r:id="rId6"/>
    <p:sldId id="817" r:id="rId7"/>
    <p:sldId id="787" r:id="rId8"/>
    <p:sldId id="818" r:id="rId9"/>
    <p:sldId id="788" r:id="rId10"/>
    <p:sldId id="819" r:id="rId11"/>
    <p:sldId id="789" r:id="rId12"/>
    <p:sldId id="792" r:id="rId13"/>
    <p:sldId id="790" r:id="rId14"/>
    <p:sldId id="820" r:id="rId15"/>
    <p:sldId id="793" r:id="rId16"/>
    <p:sldId id="795" r:id="rId17"/>
    <p:sldId id="821" r:id="rId18"/>
    <p:sldId id="822" r:id="rId19"/>
    <p:sldId id="823" r:id="rId20"/>
    <p:sldId id="799" r:id="rId21"/>
    <p:sldId id="824" r:id="rId22"/>
    <p:sldId id="825" r:id="rId23"/>
    <p:sldId id="826" r:id="rId24"/>
    <p:sldId id="827" r:id="rId25"/>
    <p:sldId id="828" r:id="rId26"/>
    <p:sldId id="829" r:id="rId27"/>
    <p:sldId id="830" r:id="rId28"/>
    <p:sldId id="831" r:id="rId29"/>
    <p:sldId id="832" r:id="rId30"/>
    <p:sldId id="833" r:id="rId31"/>
    <p:sldId id="834" r:id="rId32"/>
    <p:sldId id="835" r:id="rId33"/>
    <p:sldId id="836" r:id="rId34"/>
    <p:sldId id="801" r:id="rId35"/>
    <p:sldId id="808" r:id="rId36"/>
    <p:sldId id="810" r:id="rId37"/>
    <p:sldId id="809" r:id="rId38"/>
    <p:sldId id="811" r:id="rId39"/>
    <p:sldId id="812" r:id="rId40"/>
    <p:sldId id="813" r:id="rId41"/>
    <p:sldId id="814" r:id="rId42"/>
    <p:sldId id="815" r:id="rId43"/>
    <p:sldId id="681" r:id="rId4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4254" autoAdjust="0"/>
  </p:normalViewPr>
  <p:slideViewPr>
    <p:cSldViewPr snapToGrid="0">
      <p:cViewPr varScale="1">
        <p:scale>
          <a:sx n="88" d="100"/>
          <a:sy n="88" d="100"/>
        </p:scale>
        <p:origin x="-798"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Routing &amp; Switching</a:t>
            </a:r>
          </a:p>
          <a:p>
            <a:pPr>
              <a:buFontTx/>
              <a:buNone/>
            </a:pPr>
            <a:r>
              <a:rPr lang="en-US" sz="1300" b="1" dirty="0" smtClean="0"/>
              <a:t>Chapter 5: </a:t>
            </a:r>
            <a:r>
              <a:rPr lang="en-US" sz="1400" dirty="0" smtClean="0"/>
              <a:t>: </a:t>
            </a:r>
            <a:r>
              <a:rPr lang="en-US" sz="1400" b="1" dirty="0" smtClean="0"/>
              <a:t>Inter-</a:t>
            </a:r>
            <a:r>
              <a:rPr lang="en-US" sz="1400" b="1" dirty="0" err="1" smtClean="0"/>
              <a:t>VLAN</a:t>
            </a:r>
            <a:r>
              <a:rPr lang="en-US" sz="1400" b="1" dirty="0" smtClean="0"/>
              <a:t> Routing</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5.1.3 </a:t>
            </a:r>
            <a:r>
              <a:rPr lang="en-US" sz="1200" b="1" dirty="0" smtClean="0">
                <a:ea typeface="ＭＳ Ｐゴシック" pitchFamily="34" charset="-128"/>
              </a:rPr>
              <a:t>Configure Router-On-A-Stick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5.1.3.2 </a:t>
            </a:r>
            <a:r>
              <a:rPr lang="en-US" sz="1200" b="1" dirty="0" smtClean="0">
                <a:ea typeface="ＭＳ Ｐゴシック" pitchFamily="34" charset="-128"/>
              </a:rPr>
              <a:t>Configure Router-On-A-Stick: Switch Configuration</a:t>
            </a: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5.1.3 </a:t>
            </a:r>
            <a:r>
              <a:rPr lang="en-US" sz="1200" b="1" dirty="0" smtClean="0">
                <a:ea typeface="ＭＳ Ｐゴシック" pitchFamily="34" charset="-128"/>
              </a:rPr>
              <a:t>Configure Router-On-A-Stick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5.1.3.4 </a:t>
            </a:r>
            <a:r>
              <a:rPr lang="en-US" sz="1200" b="1" dirty="0" smtClean="0">
                <a:ea typeface="ＭＳ Ｐゴシック" pitchFamily="34" charset="-128"/>
              </a:rPr>
              <a:t>Configure Router-On-A-Stick: </a:t>
            </a:r>
            <a:r>
              <a:rPr lang="en-US" b="1" dirty="0" smtClean="0">
                <a:ea typeface="ＭＳ Ｐゴシック" pitchFamily="34" charset="-128"/>
              </a:rPr>
              <a:t>Verifying </a:t>
            </a:r>
            <a:r>
              <a:rPr lang="en-US" b="1" dirty="0" err="1" smtClean="0">
                <a:ea typeface="ＭＳ Ｐゴシック" pitchFamily="34" charset="-128"/>
              </a:rPr>
              <a:t>Subinterfaces</a:t>
            </a: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sldNum" sz="quarter" idx="5"/>
          </p:nvPr>
        </p:nvSpPr>
        <p:spPr>
          <a:noFill/>
        </p:spPr>
        <p:txBody>
          <a:bodyPr/>
          <a:lstStyle/>
          <a:p>
            <a:fld id="{FD2EE570-FA86-42EE-8126-F01C895405D2}" type="slidenum">
              <a:rPr lang="en-US" smtClean="0"/>
              <a:pPr/>
              <a:t>19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sldNum" sz="quarter" idx="5"/>
          </p:nvPr>
        </p:nvSpPr>
        <p:spPr>
          <a:noFill/>
        </p:spPr>
        <p:txBody>
          <a:bodyPr/>
          <a:lstStyle/>
          <a:p>
            <a:fld id="{E5779F5F-3789-404A-954A-08798D4288D7}" type="slidenum">
              <a:rPr lang="en-US" smtClean="0"/>
              <a:pPr/>
              <a:t>20</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sldNum" sz="quarter" idx="5"/>
          </p:nvPr>
        </p:nvSpPr>
        <p:spPr>
          <a:noFill/>
        </p:spPr>
        <p:txBody>
          <a:bodyPr/>
          <a:lstStyle/>
          <a:p>
            <a:fld id="{00EF5281-F1A4-4BC5-B331-5A2BF759ACF1}" type="slidenum">
              <a:rPr lang="en-US" smtClean="0"/>
              <a:pPr/>
              <a:t>22</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sldNum" sz="quarter" idx="5"/>
          </p:nvPr>
        </p:nvSpPr>
        <p:spPr>
          <a:noFill/>
        </p:spPr>
        <p:txBody>
          <a:bodyPr/>
          <a:lstStyle/>
          <a:p>
            <a:fld id="{64558325-791A-46AD-AE91-DA8594BE5ECA}" type="slidenum">
              <a:rPr lang="en-US" smtClean="0"/>
              <a:pPr/>
              <a:t>24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p:spPr>
        <p:txBody>
          <a:bodyPr/>
          <a:lstStyle/>
          <a:p>
            <a:fld id="{1AC444FF-EFD0-4492-B519-32441387798B}" type="slidenum">
              <a:rPr lang="en-US" smtClean="0"/>
              <a:pPr/>
              <a:t>26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sldNum" sz="quarter" idx="5"/>
          </p:nvPr>
        </p:nvSpPr>
        <p:spPr>
          <a:noFill/>
        </p:spPr>
        <p:txBody>
          <a:bodyPr/>
          <a:lstStyle/>
          <a:p>
            <a:fld id="{898DC1C1-86A9-437E-B47C-A1BC62E28006}" type="slidenum">
              <a:rPr lang="en-US" smtClean="0"/>
              <a:pPr/>
              <a:t>28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sldNum" sz="quarter" idx="5"/>
          </p:nvPr>
        </p:nvSpPr>
        <p:spPr>
          <a:noFill/>
        </p:spPr>
        <p:txBody>
          <a:bodyPr/>
          <a:lstStyle/>
          <a:p>
            <a:fld id="{BCD01651-C496-4700-9178-FEA0212CF2AB}" type="slidenum">
              <a:rPr lang="en-US" smtClean="0"/>
              <a:pPr/>
              <a:t>30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5.1.3 </a:t>
            </a:r>
            <a:r>
              <a:rPr lang="en-US" sz="1200" b="1" dirty="0" smtClean="0">
                <a:ea typeface="ＭＳ Ｐゴシック" pitchFamily="34" charset="-128"/>
              </a:rPr>
              <a:t>Configure Router-On-A-Stick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5.1.3.5 </a:t>
            </a:r>
            <a:r>
              <a:rPr lang="en-US" sz="1200" b="1" dirty="0" smtClean="0">
                <a:ea typeface="ＭＳ Ｐゴシック" pitchFamily="34" charset="-128"/>
              </a:rPr>
              <a:t>Configure Router-On-A-Stick: </a:t>
            </a:r>
            <a:r>
              <a:rPr lang="en-US" b="1" dirty="0" smtClean="0">
                <a:ea typeface="ＭＳ Ｐゴシック" pitchFamily="34" charset="-128"/>
              </a:rPr>
              <a:t>Verifying Routing</a:t>
            </a: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Operation</a:t>
            </a:r>
            <a:endParaRPr lang="en-US" b="1" dirty="0" smtClean="0"/>
          </a:p>
          <a:p>
            <a:pPr>
              <a:buFontTx/>
              <a:buNone/>
            </a:pPr>
            <a:r>
              <a:rPr lang="en-US" b="1" dirty="0" smtClean="0"/>
              <a:t>5.1.1.1 </a:t>
            </a:r>
            <a:r>
              <a:rPr lang="en-US" b="1" dirty="0" smtClean="0">
                <a:ea typeface="ＭＳ Ｐゴシック" pitchFamily="34" charset="-128"/>
              </a:rPr>
              <a:t>What is Inter-</a:t>
            </a:r>
            <a:r>
              <a:rPr lang="en-US" b="1" dirty="0" err="1" smtClean="0">
                <a:ea typeface="ＭＳ Ｐゴシック" pitchFamily="34" charset="-128"/>
              </a:rPr>
              <a:t>VLAN</a:t>
            </a:r>
            <a:r>
              <a:rPr lang="en-US" b="1" dirty="0" smtClean="0">
                <a:ea typeface="ＭＳ Ｐゴシック" pitchFamily="34" charset="-128"/>
              </a:rPr>
              <a:t> Routing?</a:t>
            </a:r>
            <a:endParaRPr lang="en-US" b="1" dirty="0" smtClean="0"/>
          </a:p>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5.3.1 </a:t>
            </a:r>
            <a:r>
              <a:rPr lang="en-US" sz="1200" b="1" dirty="0" smtClean="0">
                <a:ea typeface="ＭＳ Ｐゴシック" pitchFamily="34" charset="-128"/>
              </a:rPr>
              <a:t>Layer 3 Switching Operation And Configuration</a:t>
            </a:r>
            <a:endParaRPr lang="en-US" b="1" dirty="0" smtClean="0"/>
          </a:p>
          <a:p>
            <a:pPr>
              <a:buFontTx/>
              <a:buNone/>
            </a:pPr>
            <a:r>
              <a:rPr lang="en-US" b="1" dirty="0" smtClean="0"/>
              <a:t>5.3.1.1 </a:t>
            </a:r>
            <a:r>
              <a:rPr lang="en-US" b="1" dirty="0" smtClean="0">
                <a:ea typeface="ＭＳ Ｐゴシック" pitchFamily="34" charset="-128"/>
              </a:rPr>
              <a:t>Introduction To Layer 3 Switching</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5.3.1 </a:t>
            </a:r>
            <a:r>
              <a:rPr lang="en-US" sz="1200" b="1" dirty="0" smtClean="0">
                <a:ea typeface="ＭＳ Ｐゴシック" pitchFamily="34" charset="-128"/>
              </a:rPr>
              <a:t>Layer 3 Switching Operation And Configuration</a:t>
            </a:r>
            <a:endParaRPr lang="en-US" b="1" dirty="0" smtClean="0"/>
          </a:p>
          <a:p>
            <a:pPr>
              <a:buFontTx/>
              <a:buNone/>
            </a:pPr>
            <a:r>
              <a:rPr lang="en-US" b="1" dirty="0" smtClean="0"/>
              <a:t>5.3.1.2 </a:t>
            </a:r>
            <a:r>
              <a:rPr lang="en-US" b="1" dirty="0" smtClean="0">
                <a:ea typeface="ＭＳ Ｐゴシック" pitchFamily="34" charset="-128"/>
              </a:rPr>
              <a:t>Inter-</a:t>
            </a:r>
            <a:r>
              <a:rPr lang="en-US" b="1" dirty="0" err="1" smtClean="0">
                <a:ea typeface="ＭＳ Ｐゴシック" pitchFamily="34" charset="-128"/>
              </a:rPr>
              <a:t>VLAN</a:t>
            </a:r>
            <a:r>
              <a:rPr lang="en-US" b="1" dirty="0" smtClean="0">
                <a:ea typeface="ＭＳ Ｐゴシック" pitchFamily="34" charset="-128"/>
              </a:rPr>
              <a:t> Routing with Switch</a:t>
            </a:r>
            <a:r>
              <a:rPr lang="en-US" b="1" baseline="0" dirty="0" smtClean="0">
                <a:ea typeface="ＭＳ Ｐゴシック" pitchFamily="34" charset="-128"/>
              </a:rPr>
              <a:t> Virtual Interfaces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5.3.1 </a:t>
            </a:r>
            <a:r>
              <a:rPr lang="en-US" sz="1200" b="1" dirty="0" smtClean="0">
                <a:ea typeface="ＭＳ Ｐゴシック" pitchFamily="34" charset="-128"/>
              </a:rPr>
              <a:t>Layer 3 Switching Operation And Configuration</a:t>
            </a:r>
            <a:endParaRPr lang="en-US" b="1" dirty="0" smtClean="0"/>
          </a:p>
          <a:p>
            <a:pPr>
              <a:buFontTx/>
              <a:buNone/>
            </a:pPr>
            <a:r>
              <a:rPr lang="en-US" b="1" dirty="0" smtClean="0"/>
              <a:t>5.3.1.3 </a:t>
            </a:r>
            <a:r>
              <a:rPr lang="en-US" b="1" dirty="0" smtClean="0">
                <a:ea typeface="ＭＳ Ｐゴシック" pitchFamily="34" charset="-128"/>
              </a:rPr>
              <a:t>Inter-</a:t>
            </a:r>
            <a:r>
              <a:rPr lang="en-US" b="1" dirty="0" err="1" smtClean="0">
                <a:ea typeface="ＭＳ Ｐゴシック" pitchFamily="34" charset="-128"/>
              </a:rPr>
              <a:t>VLAN</a:t>
            </a:r>
            <a:r>
              <a:rPr lang="en-US" b="1" dirty="0" smtClean="0">
                <a:ea typeface="ＭＳ Ｐゴシック" pitchFamily="34" charset="-128"/>
              </a:rPr>
              <a:t> Routing with Switch</a:t>
            </a:r>
            <a:r>
              <a:rPr lang="en-US" b="1" baseline="0" dirty="0" smtClean="0">
                <a:ea typeface="ＭＳ Ｐゴシック" pitchFamily="34" charset="-128"/>
              </a:rPr>
              <a:t> Virtual Interfaces </a:t>
            </a:r>
            <a:r>
              <a:rPr lang="en-US" b="1" dirty="0" smtClean="0">
                <a:ea typeface="ＭＳ Ｐゴシック" pitchFamily="34" charset="-128"/>
              </a:rPr>
              <a:t>(</a:t>
            </a:r>
            <a:r>
              <a:rPr lang="en-US" b="1" dirty="0" err="1" smtClean="0">
                <a:ea typeface="ＭＳ Ｐゴシック" pitchFamily="34" charset="-128"/>
              </a:rPr>
              <a:t>cont</a:t>
            </a:r>
            <a:r>
              <a:rPr lang="en-US" b="1" dirty="0" smtClean="0">
                <a:ea typeface="ＭＳ Ｐゴシック" pitchFamily="34" charset="-128"/>
              </a:rPr>
              <a:t>)</a:t>
            </a:r>
            <a:endParaRPr lang="en-US" b="1" baseline="0" dirty="0"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5.3.1 </a:t>
            </a:r>
            <a:r>
              <a:rPr lang="en-US" sz="1200" b="1" dirty="0" smtClean="0">
                <a:ea typeface="ＭＳ Ｐゴシック" pitchFamily="34" charset="-128"/>
              </a:rPr>
              <a:t>Layer 3 Switching Operation And Configuration</a:t>
            </a:r>
            <a:endParaRPr lang="en-US" b="1" dirty="0" smtClean="0"/>
          </a:p>
          <a:p>
            <a:pPr>
              <a:buFontTx/>
              <a:buNone/>
            </a:pPr>
            <a:r>
              <a:rPr lang="en-US" b="1" dirty="0" smtClean="0"/>
              <a:t>5.3.1.3 </a:t>
            </a:r>
            <a:r>
              <a:rPr lang="en-US" b="1" dirty="0" smtClean="0">
                <a:ea typeface="ＭＳ Ｐゴシック" pitchFamily="34" charset="-128"/>
              </a:rPr>
              <a:t>Inter-</a:t>
            </a:r>
            <a:r>
              <a:rPr lang="en-US" b="1" dirty="0" err="1" smtClean="0">
                <a:ea typeface="ＭＳ Ｐゴシック" pitchFamily="34" charset="-128"/>
              </a:rPr>
              <a:t>VLAN</a:t>
            </a:r>
            <a:r>
              <a:rPr lang="en-US" b="1" dirty="0" smtClean="0">
                <a:ea typeface="ＭＳ Ｐゴシック" pitchFamily="34" charset="-128"/>
              </a:rPr>
              <a:t> Routing with Switch</a:t>
            </a:r>
            <a:r>
              <a:rPr lang="en-US" b="1" baseline="0" dirty="0" smtClean="0">
                <a:ea typeface="ＭＳ Ｐゴシック" pitchFamily="34" charset="-128"/>
              </a:rPr>
              <a:t> Virtual Interfaces </a:t>
            </a:r>
            <a:r>
              <a:rPr lang="en-US" b="1" dirty="0" smtClean="0">
                <a:ea typeface="ＭＳ Ｐゴシック" pitchFamily="34" charset="-128"/>
              </a:rPr>
              <a:t>(</a:t>
            </a:r>
            <a:r>
              <a:rPr lang="en-US" b="1" dirty="0" err="1" smtClean="0">
                <a:ea typeface="ＭＳ Ｐゴシック" pitchFamily="34" charset="-128"/>
              </a:rPr>
              <a:t>cont</a:t>
            </a:r>
            <a:r>
              <a:rPr lang="en-US" b="1" dirty="0" smtClean="0">
                <a:ea typeface="ＭＳ Ｐゴシック" pitchFamily="34" charset="-128"/>
              </a:rPr>
              <a:t>)</a:t>
            </a:r>
            <a:endParaRPr lang="en-US" b="1" baseline="0" dirty="0"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5.3.1 </a:t>
            </a:r>
            <a:r>
              <a:rPr lang="en-US" sz="1200" b="1" dirty="0" smtClean="0">
                <a:ea typeface="ＭＳ Ｐゴシック" pitchFamily="34" charset="-128"/>
              </a:rPr>
              <a:t>Layer 3 Switching Operation And Configuration</a:t>
            </a:r>
            <a:endParaRPr lang="en-US" b="1" dirty="0" smtClean="0"/>
          </a:p>
          <a:p>
            <a:pPr>
              <a:buFontTx/>
              <a:buNone/>
            </a:pPr>
            <a:r>
              <a:rPr lang="en-US" b="1" dirty="0" smtClean="0"/>
              <a:t>5.3.1.4 </a:t>
            </a:r>
            <a:r>
              <a:rPr lang="en-US" b="1" dirty="0" smtClean="0">
                <a:ea typeface="ＭＳ Ｐゴシック" pitchFamily="34" charset="-128"/>
              </a:rPr>
              <a:t>Inter-</a:t>
            </a:r>
            <a:r>
              <a:rPr lang="en-US" b="1" dirty="0" err="1" smtClean="0">
                <a:ea typeface="ＭＳ Ｐゴシック" pitchFamily="34" charset="-128"/>
              </a:rPr>
              <a:t>VLAN</a:t>
            </a:r>
            <a:r>
              <a:rPr lang="en-US" b="1" dirty="0" smtClean="0">
                <a:ea typeface="ＭＳ Ｐゴシック" pitchFamily="34" charset="-128"/>
              </a:rPr>
              <a:t> Routing with </a:t>
            </a:r>
            <a:r>
              <a:rPr lang="en-US" b="1" dirty="0" err="1" smtClean="0">
                <a:ea typeface="ＭＳ Ｐゴシック" pitchFamily="34" charset="-128"/>
              </a:rPr>
              <a:t>with</a:t>
            </a:r>
            <a:r>
              <a:rPr lang="en-US" b="1" dirty="0" smtClean="0">
                <a:ea typeface="ＭＳ Ｐゴシック" pitchFamily="34" charset="-128"/>
              </a:rPr>
              <a:t> Routed Ports</a:t>
            </a:r>
            <a:endParaRPr lang="en-US" b="1" baseline="0" dirty="0"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5.3.1 </a:t>
            </a:r>
            <a:r>
              <a:rPr lang="en-US" sz="1200" b="1" dirty="0" smtClean="0">
                <a:ea typeface="ＭＳ Ｐゴシック" pitchFamily="34" charset="-128"/>
              </a:rPr>
              <a:t>Layer 3 Switching Operation And Configuration</a:t>
            </a:r>
            <a:endParaRPr lang="en-US" b="1" dirty="0" smtClean="0"/>
          </a:p>
          <a:p>
            <a:pPr>
              <a:buFontTx/>
              <a:buNone/>
            </a:pPr>
            <a:r>
              <a:rPr lang="en-US" b="1" dirty="0" smtClean="0"/>
              <a:t>5.3.1.5 </a:t>
            </a:r>
            <a:r>
              <a:rPr lang="en-US" b="1" dirty="0" smtClean="0">
                <a:ea typeface="ＭＳ Ｐゴシック" pitchFamily="34" charset="-128"/>
              </a:rPr>
              <a:t>Configuring Static Routes on a Catalyst 2960</a:t>
            </a:r>
            <a:endParaRPr lang="en-US" b="1" baseline="0" dirty="0"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5.3.2 </a:t>
            </a:r>
            <a:r>
              <a:rPr lang="en-US" sz="1200" b="1" dirty="0" smtClean="0">
                <a:ea typeface="ＭＳ Ｐゴシック" pitchFamily="34" charset="-128"/>
              </a:rPr>
              <a:t>Troubleshooting Layer 3 Switching</a:t>
            </a:r>
            <a:endParaRPr lang="en-US" b="1" dirty="0" smtClean="0"/>
          </a:p>
          <a:p>
            <a:pPr>
              <a:buFontTx/>
              <a:buNone/>
            </a:pPr>
            <a:r>
              <a:rPr lang="en-US" b="1" dirty="0" smtClean="0"/>
              <a:t>5.3.2.1 </a:t>
            </a:r>
            <a:r>
              <a:rPr lang="en-US" b="1" dirty="0" smtClean="0">
                <a:ea typeface="ＭＳ Ｐゴシック" pitchFamily="34" charset="-128"/>
              </a:rPr>
              <a:t>Layer 3 Switching Configuration Issues</a:t>
            </a:r>
            <a:endParaRPr lang="en-US" b="1" baseline="0" dirty="0"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5.3 Layer 3 switching</a:t>
            </a:r>
          </a:p>
          <a:p>
            <a:pPr>
              <a:buFontTx/>
              <a:buNone/>
            </a:pPr>
            <a:r>
              <a:rPr lang="en-US" b="1" dirty="0" smtClean="0"/>
              <a:t>5.3.2 </a:t>
            </a:r>
            <a:r>
              <a:rPr lang="en-US" sz="1200" b="1" dirty="0" smtClean="0">
                <a:ea typeface="ＭＳ Ｐゴシック" pitchFamily="34" charset="-128"/>
              </a:rPr>
              <a:t>Troubleshooting Layer 3 Switching</a:t>
            </a:r>
            <a:endParaRPr lang="en-US" b="1" dirty="0" smtClean="0"/>
          </a:p>
          <a:p>
            <a:pPr>
              <a:buFontTx/>
              <a:buNone/>
            </a:pPr>
            <a:r>
              <a:rPr lang="en-US" b="1" dirty="0" smtClean="0"/>
              <a:t>5.3.2.1 </a:t>
            </a:r>
            <a:r>
              <a:rPr lang="en-US" b="1" dirty="0" smtClean="0">
                <a:ea typeface="ＭＳ Ｐゴシック" pitchFamily="34" charset="-128"/>
              </a:rPr>
              <a:t>Layer 3 Switching Configuration Issues</a:t>
            </a:r>
            <a:endParaRPr lang="en-US" b="1" baseline="0" dirty="0"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Operation</a:t>
            </a:r>
            <a:endParaRPr lang="en-US" b="1" dirty="0" smtClean="0"/>
          </a:p>
          <a:p>
            <a:pPr>
              <a:buFontTx/>
              <a:buNone/>
            </a:pPr>
            <a:r>
              <a:rPr lang="en-US" b="1" dirty="0" smtClean="0"/>
              <a:t>5.1.1.2 </a:t>
            </a:r>
            <a:r>
              <a:rPr lang="en-US" b="1" dirty="0" smtClean="0">
                <a:ea typeface="ＭＳ Ｐゴシック" pitchFamily="34" charset="-128"/>
              </a:rPr>
              <a:t>Legacy Inter-</a:t>
            </a:r>
            <a:r>
              <a:rPr lang="en-US" b="1" dirty="0" err="1" smtClean="0">
                <a:ea typeface="ＭＳ Ｐゴシック" pitchFamily="34" charset="-128"/>
              </a:rPr>
              <a:t>VLAN</a:t>
            </a:r>
            <a:r>
              <a:rPr lang="en-US" b="1" dirty="0" smtClean="0">
                <a:ea typeface="ＭＳ Ｐゴシック" pitchFamily="34" charset="-128"/>
              </a:rPr>
              <a:t> Routing</a:t>
            </a:r>
            <a:endParaRPr lang="en-US" b="1" dirty="0" smtClean="0"/>
          </a:p>
          <a:p>
            <a:pPr>
              <a:buFontTx/>
              <a:buNone/>
            </a:pP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Operation</a:t>
            </a:r>
            <a:endParaRPr lang="en-US" b="1" dirty="0" smtClean="0"/>
          </a:p>
          <a:p>
            <a:pPr>
              <a:buFontTx/>
              <a:buNone/>
            </a:pPr>
            <a:r>
              <a:rPr lang="en-US" b="1" dirty="0" smtClean="0"/>
              <a:t>5.1.1.3 </a:t>
            </a:r>
            <a:r>
              <a:rPr lang="en-US" b="1" dirty="0" smtClean="0">
                <a:ea typeface="ＭＳ Ｐゴシック" pitchFamily="34" charset="-128"/>
              </a:rPr>
              <a:t>Router-On-A-Stick Inter-</a:t>
            </a:r>
            <a:r>
              <a:rPr lang="en-US" b="1" dirty="0" err="1" smtClean="0">
                <a:ea typeface="ＭＳ Ｐゴシック" pitchFamily="34" charset="-128"/>
              </a:rPr>
              <a:t>VLAN</a:t>
            </a:r>
            <a:r>
              <a:rPr lang="en-US" b="1" dirty="0" smtClean="0">
                <a:ea typeface="ＭＳ Ｐゴシック" pitchFamily="34" charset="-128"/>
              </a:rPr>
              <a:t> Routing</a:t>
            </a:r>
            <a:endParaRPr lang="en-US" b="1" dirty="0" smtClean="0"/>
          </a:p>
          <a:p>
            <a:pPr>
              <a:buFontTx/>
              <a:buNone/>
            </a:pP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Operation</a:t>
            </a:r>
            <a:endParaRPr lang="en-US" b="1" dirty="0" smtClean="0"/>
          </a:p>
          <a:p>
            <a:pPr>
              <a:buFontTx/>
              <a:buNone/>
            </a:pPr>
            <a:r>
              <a:rPr lang="en-US" b="1" dirty="0" smtClean="0"/>
              <a:t>5.1.1.4 </a:t>
            </a:r>
            <a:r>
              <a:rPr lang="en-US" b="1" dirty="0" smtClean="0">
                <a:ea typeface="ＭＳ Ｐゴシック" pitchFamily="34" charset="-128"/>
              </a:rPr>
              <a:t>Multilayer Switch Inter-</a:t>
            </a:r>
            <a:r>
              <a:rPr lang="en-US" b="1" dirty="0" err="1" smtClean="0">
                <a:ea typeface="ＭＳ Ｐゴシック" pitchFamily="34" charset="-128"/>
              </a:rPr>
              <a:t>VLAN</a:t>
            </a:r>
            <a:r>
              <a:rPr lang="en-US" b="1" dirty="0" smtClean="0">
                <a:ea typeface="ＭＳ Ｐゴシック" pitchFamily="34" charset="-128"/>
              </a:rPr>
              <a:t> Routing</a:t>
            </a:r>
            <a:endParaRPr lang="en-US" b="1" dirty="0" smtClean="0"/>
          </a:p>
          <a:p>
            <a:pPr>
              <a:buFontTx/>
              <a:buNone/>
            </a:pP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5.1.2 </a:t>
            </a:r>
            <a:r>
              <a:rPr lang="en-US" sz="1200" b="1" dirty="0" smtClean="0">
                <a:ea typeface="ＭＳ Ｐゴシック" pitchFamily="34" charset="-128"/>
              </a:rPr>
              <a:t>Configure Legacy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5.1.2.1 </a:t>
            </a:r>
            <a:r>
              <a:rPr lang="en-US" sz="1200" b="1" dirty="0" smtClean="0">
                <a:ea typeface="ＭＳ Ｐゴシック" pitchFamily="34" charset="-128"/>
              </a:rPr>
              <a:t>Configure Legacy Inter-</a:t>
            </a:r>
            <a:r>
              <a:rPr lang="en-US" sz="1200" b="1" dirty="0" err="1" smtClean="0">
                <a:ea typeface="ＭＳ Ｐゴシック" pitchFamily="34" charset="-128"/>
              </a:rPr>
              <a:t>VLAN</a:t>
            </a:r>
            <a:r>
              <a:rPr lang="en-US" sz="1200" b="1" dirty="0" smtClean="0">
                <a:ea typeface="ＭＳ Ｐゴシック" pitchFamily="34" charset="-128"/>
              </a:rPr>
              <a:t> Routing:</a:t>
            </a:r>
            <a:r>
              <a:rPr lang="en-US" sz="1200" b="1" baseline="0" dirty="0" smtClean="0">
                <a:ea typeface="ＭＳ Ｐゴシック" pitchFamily="34" charset="-128"/>
              </a:rPr>
              <a:t> Preparation</a:t>
            </a: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5.1.2 </a:t>
            </a:r>
            <a:r>
              <a:rPr lang="en-US" sz="1200" b="1" dirty="0" smtClean="0">
                <a:ea typeface="ＭＳ Ｐゴシック" pitchFamily="34" charset="-128"/>
              </a:rPr>
              <a:t>Configure Legacy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5.1.2.1 </a:t>
            </a:r>
            <a:r>
              <a:rPr lang="en-US" sz="1200" b="1" dirty="0" smtClean="0">
                <a:ea typeface="ＭＳ Ｐゴシック" pitchFamily="34" charset="-128"/>
              </a:rPr>
              <a:t>Configure Legacy Inter-</a:t>
            </a:r>
            <a:r>
              <a:rPr lang="en-US" sz="1200" b="1" dirty="0" err="1" smtClean="0">
                <a:ea typeface="ＭＳ Ｐゴシック" pitchFamily="34" charset="-128"/>
              </a:rPr>
              <a:t>VLAN</a:t>
            </a:r>
            <a:r>
              <a:rPr lang="en-US" sz="1200" b="1" dirty="0" smtClean="0">
                <a:ea typeface="ＭＳ Ｐゴシック" pitchFamily="34" charset="-128"/>
              </a:rPr>
              <a:t> Routing:</a:t>
            </a:r>
            <a:r>
              <a:rPr lang="en-US" sz="1200" b="1" baseline="0" dirty="0" smtClean="0">
                <a:ea typeface="ＭＳ Ｐゴシック" pitchFamily="34" charset="-128"/>
              </a:rPr>
              <a:t> Preparation</a:t>
            </a: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5.1.2 </a:t>
            </a:r>
            <a:r>
              <a:rPr lang="en-US" sz="1200" b="1" dirty="0" smtClean="0">
                <a:ea typeface="ＭＳ Ｐゴシック" pitchFamily="34" charset="-128"/>
              </a:rPr>
              <a:t>Configure Legacy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5.1.2.2 </a:t>
            </a:r>
            <a:r>
              <a:rPr lang="en-US" sz="1200" b="1" dirty="0" smtClean="0">
                <a:ea typeface="ＭＳ Ｐゴシック" pitchFamily="34" charset="-128"/>
              </a:rPr>
              <a:t>Configure Legacy Inter-</a:t>
            </a:r>
            <a:r>
              <a:rPr lang="en-US" sz="1200" b="1" dirty="0" err="1" smtClean="0">
                <a:ea typeface="ＭＳ Ｐゴシック" pitchFamily="34" charset="-128"/>
              </a:rPr>
              <a:t>VLAN</a:t>
            </a:r>
            <a:r>
              <a:rPr lang="en-US" sz="1200" b="1" dirty="0" smtClean="0">
                <a:ea typeface="ＭＳ Ｐゴシック" pitchFamily="34" charset="-128"/>
              </a:rPr>
              <a:t> Routing: Switch Configuration</a:t>
            </a: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5.1 </a:t>
            </a:r>
            <a:r>
              <a:rPr lang="en-US" sz="1200" b="1" dirty="0" smtClean="0">
                <a:ea typeface="ＭＳ Ｐゴシック" pitchFamily="34" charset="-128"/>
              </a:rPr>
              <a:t>Inter-</a:t>
            </a:r>
            <a:r>
              <a:rPr lang="en-US" sz="1200" b="1" dirty="0" err="1" smtClean="0">
                <a:ea typeface="ＭＳ Ｐゴシック" pitchFamily="34" charset="-128"/>
              </a:rPr>
              <a:t>VLAN</a:t>
            </a:r>
            <a:r>
              <a:rPr lang="en-US" sz="1200" b="1" dirty="0" smtClean="0">
                <a:ea typeface="ＭＳ Ｐゴシック" pitchFamily="34" charset="-128"/>
              </a:rPr>
              <a:t> Routing Configuration</a:t>
            </a:r>
            <a:endParaRPr lang="en-US" b="1" dirty="0" smtClean="0"/>
          </a:p>
          <a:p>
            <a:pPr>
              <a:buFontTx/>
              <a:buNone/>
            </a:pPr>
            <a:r>
              <a:rPr lang="en-US" b="1" dirty="0" smtClean="0"/>
              <a:t>5.1.3 </a:t>
            </a:r>
            <a:r>
              <a:rPr lang="en-US" sz="1200" b="1" dirty="0" smtClean="0">
                <a:ea typeface="ＭＳ Ｐゴシック" pitchFamily="34" charset="-128"/>
              </a:rPr>
              <a:t>Configure Router-On-A-Stick Inter-</a:t>
            </a:r>
            <a:r>
              <a:rPr lang="en-US" sz="1200" b="1" dirty="0" err="1" smtClean="0">
                <a:ea typeface="ＭＳ Ｐゴシック" pitchFamily="34" charset="-128"/>
              </a:rPr>
              <a:t>VLAN</a:t>
            </a:r>
            <a:r>
              <a:rPr lang="en-US" sz="1200" b="1" dirty="0" smtClean="0">
                <a:ea typeface="ＭＳ Ｐゴシック" pitchFamily="34" charset="-128"/>
              </a:rPr>
              <a:t> Routing</a:t>
            </a:r>
            <a:endParaRPr lang="en-US" b="1" dirty="0" smtClean="0"/>
          </a:p>
          <a:p>
            <a:pPr>
              <a:buFontTx/>
              <a:buNone/>
            </a:pPr>
            <a:r>
              <a:rPr lang="en-US" b="1" dirty="0" smtClean="0"/>
              <a:t>5.1.3.1 </a:t>
            </a:r>
            <a:r>
              <a:rPr lang="en-US" sz="1200" b="1" dirty="0" smtClean="0">
                <a:ea typeface="ＭＳ Ｐゴシック" pitchFamily="34" charset="-128"/>
              </a:rPr>
              <a:t>Configure Router-On-A-Stick:</a:t>
            </a:r>
            <a:r>
              <a:rPr lang="en-US" sz="1200" b="1" baseline="0" dirty="0" smtClean="0">
                <a:ea typeface="ＭＳ Ｐゴシック" pitchFamily="34" charset="-128"/>
              </a:rPr>
              <a:t> Preparation</a:t>
            </a: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vmlDrawing" Target="../drawings/vmlDrawing1.v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 2006 Cisco Systems, Inc. All rights reserved.</a:t>
            </a:r>
          </a:p>
        </p:txBody>
      </p:sp>
      <p:sp>
        <p:nvSpPr>
          <p:cNvPr id="5" name="Rectangle 4"/>
          <p:cNvSpPr>
            <a:spLocks noChangeArrowheads="1"/>
          </p:cNvSpPr>
          <p:nvPr userDrawn="1"/>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Cisco Public</a:t>
            </a:r>
          </a:p>
        </p:txBody>
      </p:sp>
      <p:sp>
        <p:nvSpPr>
          <p:cNvPr id="6" name="Rectangle 5"/>
          <p:cNvSpPr>
            <a:spLocks noChangeArrowheads="1"/>
          </p:cNvSpPr>
          <p:nvPr userDrawn="1"/>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ITE I Chapter 6</a:t>
            </a:r>
          </a:p>
        </p:txBody>
      </p:sp>
      <p:sp>
        <p:nvSpPr>
          <p:cNvPr id="7"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1" hangingPunct="1">
              <a:lnSpc>
                <a:spcPct val="100000"/>
              </a:lnSpc>
              <a:defRPr/>
            </a:pPr>
            <a:fld id="{753BCA40-6824-428A-A0B9-9B10DF8E3870}" type="slidenum">
              <a:rPr lang="en-US" sz="1000">
                <a:solidFill>
                  <a:srgbClr val="D3D3D3"/>
                </a:solidFill>
                <a:effectLst>
                  <a:outerShdw blurRad="38100" dist="38100" dir="2700000" algn="tl">
                    <a:srgbClr val="000000">
                      <a:alpha val="43137"/>
                    </a:srgbClr>
                  </a:outerShdw>
                </a:effectLst>
              </a:rPr>
              <a:pPr algn="r" defTabSz="814388" eaLnBrk="1" hangingPunct="1">
                <a:lnSpc>
                  <a:spcPct val="100000"/>
                </a:lnSpc>
                <a:defRPr/>
              </a:pPr>
              <a:t>‹#›</a:t>
            </a:fld>
            <a:endParaRPr lang="en-US" sz="1000">
              <a:solidFill>
                <a:srgbClr val="D3D3D3"/>
              </a:solidFill>
              <a:effectLst>
                <a:outerShdw blurRad="38100" dist="38100" dir="2700000" algn="tl">
                  <a:srgbClr val="000000">
                    <a:alpha val="43137"/>
                  </a:srgbClr>
                </a:outerShdw>
              </a:effectLst>
            </a:endParaRPr>
          </a:p>
        </p:txBody>
      </p:sp>
      <p:sp>
        <p:nvSpPr>
          <p:cNvPr id="8" name="Rectangle 3"/>
          <p:cNvSpPr>
            <a:spLocks noChangeArrowheads="1"/>
          </p:cNvSpPr>
          <p:nvPr userDrawn="1"/>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 2006 Cisco Systems, Inc. All rights reserved.</a:t>
            </a:r>
          </a:p>
        </p:txBody>
      </p:sp>
      <p:sp>
        <p:nvSpPr>
          <p:cNvPr id="9" name="Rectangle 4"/>
          <p:cNvSpPr>
            <a:spLocks noChangeArrowheads="1"/>
          </p:cNvSpPr>
          <p:nvPr userDrawn="1"/>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Cisco Public</a:t>
            </a:r>
          </a:p>
        </p:txBody>
      </p:sp>
      <p:sp>
        <p:nvSpPr>
          <p:cNvPr id="10" name="Rectangle 5"/>
          <p:cNvSpPr>
            <a:spLocks noChangeArrowheads="1"/>
          </p:cNvSpPr>
          <p:nvPr userDrawn="1"/>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ITE I Chapter 6</a:t>
            </a:r>
          </a:p>
        </p:txBody>
      </p:sp>
      <p:sp>
        <p:nvSpPr>
          <p:cNvPr id="11"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1" hangingPunct="1">
              <a:lnSpc>
                <a:spcPct val="100000"/>
              </a:lnSpc>
              <a:defRPr/>
            </a:pPr>
            <a:fld id="{4DB4B6FD-3CFB-46CA-9863-FB621187DAF8}" type="slidenum">
              <a:rPr lang="en-US" sz="1000">
                <a:solidFill>
                  <a:srgbClr val="D3D3D3"/>
                </a:solidFill>
                <a:effectLst>
                  <a:outerShdw blurRad="38100" dist="38100" dir="2700000" algn="tl">
                    <a:srgbClr val="000000">
                      <a:alpha val="43137"/>
                    </a:srgbClr>
                  </a:outerShdw>
                </a:effectLst>
              </a:rPr>
              <a:pPr algn="r" defTabSz="814388" eaLnBrk="1" hangingPunct="1">
                <a:lnSpc>
                  <a:spcPct val="100000"/>
                </a:lnSpc>
                <a:defRPr/>
              </a:pPr>
              <a:t>‹#›</a:t>
            </a:fld>
            <a:endParaRPr lang="en-US" sz="1000">
              <a:solidFill>
                <a:srgbClr val="D3D3D3"/>
              </a:solidFill>
              <a:effectLst>
                <a:outerShdw blurRad="38100" dist="38100" dir="2700000" algn="tl">
                  <a:srgbClr val="000000">
                    <a:alpha val="43137"/>
                  </a:srgbClr>
                </a:outerShdw>
              </a:effectLst>
            </a:endParaRPr>
          </a:p>
        </p:txBody>
      </p:sp>
      <p:sp>
        <p:nvSpPr>
          <p:cNvPr id="12" name="Rectangle 3"/>
          <p:cNvSpPr>
            <a:spLocks noChangeArrowheads="1"/>
          </p:cNvSpPr>
          <p:nvPr userDrawn="1"/>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 2006 Cisco Systems, Inc. All rights reserved.</a:t>
            </a:r>
          </a:p>
        </p:txBody>
      </p:sp>
      <p:sp>
        <p:nvSpPr>
          <p:cNvPr id="13" name="Rectangle 4"/>
          <p:cNvSpPr>
            <a:spLocks noChangeArrowheads="1"/>
          </p:cNvSpPr>
          <p:nvPr userDrawn="1"/>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Cisco Public</a:t>
            </a:r>
          </a:p>
        </p:txBody>
      </p:sp>
      <p:sp>
        <p:nvSpPr>
          <p:cNvPr id="14" name="Rectangle 5"/>
          <p:cNvSpPr>
            <a:spLocks noChangeArrowheads="1"/>
          </p:cNvSpPr>
          <p:nvPr userDrawn="1"/>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eaLnBrk="1" hangingPunct="1">
              <a:lnSpc>
                <a:spcPct val="100000"/>
              </a:lnSpc>
              <a:defRPr/>
            </a:pPr>
            <a:r>
              <a:rPr lang="en-US" sz="700" dirty="0">
                <a:solidFill>
                  <a:srgbClr val="D3D3D3"/>
                </a:solidFill>
                <a:effectLst>
                  <a:outerShdw blurRad="38100" dist="38100" dir="2700000" algn="tl">
                    <a:srgbClr val="000000">
                      <a:alpha val="43137"/>
                    </a:srgbClr>
                  </a:outerShdw>
                </a:effectLst>
              </a:rPr>
              <a:t>ITE I Chapter 6</a:t>
            </a:r>
          </a:p>
        </p:txBody>
      </p:sp>
      <p:sp>
        <p:nvSpPr>
          <p:cNvPr id="15"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1" hangingPunct="1">
              <a:lnSpc>
                <a:spcPct val="100000"/>
              </a:lnSpc>
              <a:defRPr/>
            </a:pPr>
            <a:fld id="{D03AEC0A-A10D-401F-A0D3-4A8E8D52D320}" type="slidenum">
              <a:rPr lang="en-US" sz="1000">
                <a:solidFill>
                  <a:srgbClr val="D3D3D3"/>
                </a:solidFill>
                <a:effectLst>
                  <a:outerShdw blurRad="38100" dist="38100" dir="2700000" algn="tl">
                    <a:srgbClr val="000000">
                      <a:alpha val="43137"/>
                    </a:srgbClr>
                  </a:outerShdw>
                </a:effectLst>
              </a:rPr>
              <a:pPr algn="r" defTabSz="814388" eaLnBrk="1" hangingPunct="1">
                <a:lnSpc>
                  <a:spcPct val="100000"/>
                </a:lnSpc>
                <a:defRPr/>
              </a:pPr>
              <a:t>‹#›</a:t>
            </a:fld>
            <a:endParaRPr lang="en-US" sz="1000">
              <a:solidFill>
                <a:srgbClr val="D3D3D3"/>
              </a:solidFill>
              <a:effectLst>
                <a:outerShdw blurRad="38100" dist="38100" dir="2700000" algn="tl">
                  <a:srgbClr val="000000">
                    <a:alpha val="43137"/>
                  </a:srgbClr>
                </a:outerShdw>
              </a:effectLst>
            </a:endParaRPr>
          </a:p>
        </p:txBody>
      </p:sp>
      <p:sp>
        <p:nvSpPr>
          <p:cNvPr id="16" name="Rectangle 4"/>
          <p:cNvSpPr>
            <a:spLocks noChangeArrowheads="1"/>
          </p:cNvSpPr>
          <p:nvPr userDrawn="1"/>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1" hangingPunct="1">
              <a:lnSpc>
                <a:spcPct val="100000"/>
              </a:lnSpc>
              <a:defRPr/>
            </a:pPr>
            <a:r>
              <a:rPr lang="en-US" sz="700">
                <a:solidFill>
                  <a:srgbClr val="D3D3D3"/>
                </a:solidFill>
                <a:effectLst>
                  <a:outerShdw blurRad="38100" dist="38100" dir="2700000" algn="tl">
                    <a:srgbClr val="000000">
                      <a:alpha val="43137"/>
                    </a:srgbClr>
                  </a:outerShdw>
                </a:effectLst>
              </a:rPr>
              <a:t>Cisco Public</a:t>
            </a:r>
          </a:p>
        </p:txBody>
      </p:sp>
      <p:sp>
        <p:nvSpPr>
          <p:cNvPr id="17"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1" hangingPunct="1">
              <a:lnSpc>
                <a:spcPct val="100000"/>
              </a:lnSpc>
              <a:defRPr/>
            </a:pPr>
            <a:fld id="{E01D46FE-034F-4955-ABB4-A96087C761C9}" type="slidenum">
              <a:rPr lang="en-US" sz="1000">
                <a:solidFill>
                  <a:srgbClr val="D3D3D3"/>
                </a:solidFill>
                <a:effectLst>
                  <a:outerShdw blurRad="38100" dist="38100" dir="2700000" algn="tl">
                    <a:srgbClr val="000000">
                      <a:alpha val="43137"/>
                    </a:srgbClr>
                  </a:outerShdw>
                </a:effectLst>
              </a:rPr>
              <a:pPr algn="r" defTabSz="814388" eaLnBrk="1" hangingPunct="1">
                <a:lnSpc>
                  <a:spcPct val="100000"/>
                </a:lnSpc>
                <a:defRPr/>
              </a:pPr>
              <a:t>‹#›</a:t>
            </a:fld>
            <a:endParaRPr lang="en-US" sz="1000">
              <a:solidFill>
                <a:srgbClr val="D3D3D3"/>
              </a:solidFill>
              <a:effectLst>
                <a:outerShdw blurRad="38100" dist="38100" dir="2700000" algn="tl">
                  <a:srgbClr val="000000">
                    <a:alpha val="43137"/>
                  </a:srgbClr>
                </a:outerShdw>
              </a:effectLst>
            </a:endParaRPr>
          </a:p>
        </p:txBody>
      </p:sp>
      <p:sp>
        <p:nvSpPr>
          <p:cNvPr id="18" name="Rectangle 17"/>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1" hangingPunct="1">
              <a:lnSpc>
                <a:spcPct val="100000"/>
              </a:lnSpc>
              <a:defRPr/>
            </a:pPr>
            <a:fld id="{14908B25-4719-4856-AB09-C1CE420823D0}" type="slidenum">
              <a:rPr lang="en-US" sz="1000">
                <a:solidFill>
                  <a:srgbClr val="D3D3D3"/>
                </a:solidFill>
                <a:effectLst>
                  <a:outerShdw blurRad="38100" dist="38100" dir="2700000" algn="tl">
                    <a:srgbClr val="000000">
                      <a:alpha val="43137"/>
                    </a:srgbClr>
                  </a:outerShdw>
                </a:effectLst>
              </a:rPr>
              <a:pPr algn="r" defTabSz="814388" eaLnBrk="1" hangingPunct="1">
                <a:lnSpc>
                  <a:spcPct val="100000"/>
                </a:lnSpc>
                <a:defRPr/>
              </a:pPr>
              <a:t>‹#›</a:t>
            </a:fld>
            <a:endParaRPr lang="en-US" sz="1000" dirty="0">
              <a:solidFill>
                <a:srgbClr val="D3D3D3"/>
              </a:solidFill>
              <a:effectLst>
                <a:outerShdw blurRad="38100" dist="38100" dir="2700000" algn="tl">
                  <a:srgbClr val="000000">
                    <a:alpha val="43137"/>
                  </a:srgbClr>
                </a:outerShdw>
              </a:effectLst>
            </a:endParaRPr>
          </a:p>
        </p:txBody>
      </p:sp>
      <p:graphicFrame>
        <p:nvGraphicFramePr>
          <p:cNvPr id="19" name="Object 18"/>
          <p:cNvGraphicFramePr>
            <a:graphicFrameLocks noChangeAspect="1"/>
          </p:cNvGraphicFramePr>
          <p:nvPr userDrawn="1"/>
        </p:nvGraphicFramePr>
        <p:xfrm>
          <a:off x="1654175" y="809625"/>
          <a:ext cx="6499225" cy="2417763"/>
        </p:xfrm>
        <a:graphic>
          <a:graphicData uri="http://schemas.openxmlformats.org/presentationml/2006/ole">
            <mc:AlternateContent xmlns:mc="http://schemas.openxmlformats.org/markup-compatibility/2006">
              <mc:Choice xmlns:v="urn:schemas-microsoft-com:vml" Requires="v">
                <p:oleObj spid="_x0000_s1032" name="Photo Editor Photo" r:id="rId3" imgW="4896533" imgH="1819529" progId="">
                  <p:embed/>
                </p:oleObj>
              </mc:Choice>
              <mc:Fallback>
                <p:oleObj name="Photo Editor Photo" r:id="rId3" imgW="4896533" imgH="1819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175" y="809625"/>
                        <a:ext cx="6499225"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9"/>
          <p:cNvSpPr>
            <a:spLocks noChangeArrowheads="1"/>
          </p:cNvSpPr>
          <p:nvPr userDrawn="1"/>
        </p:nvSpPr>
        <p:spPr bwMode="auto">
          <a:xfrm>
            <a:off x="400050" y="325438"/>
            <a:ext cx="8286750" cy="6264275"/>
          </a:xfrm>
          <a:prstGeom prst="rect">
            <a:avLst/>
          </a:prstGeom>
          <a:noFill/>
          <a:ln w="76200" cmpd="tri">
            <a:solidFill>
              <a:srgbClr val="CC0000"/>
            </a:solidFill>
            <a:miter lim="800000"/>
            <a:headEnd/>
            <a:tailEnd/>
          </a:ln>
          <a:effectLst/>
        </p:spPr>
        <p:txBody>
          <a:bodyPr wrap="none" anchor="ctr"/>
          <a:lstStyle/>
          <a:p>
            <a:pPr eaLnBrk="1" hangingPunct="1">
              <a:lnSpc>
                <a:spcPct val="100000"/>
              </a:lnSpc>
              <a:defRPr/>
            </a:pPr>
            <a:endParaRPr lang="en-US">
              <a:solidFill>
                <a:srgbClr val="FFFF00"/>
              </a:solidFill>
              <a:effectLst>
                <a:outerShdw blurRad="38100" dist="38100" dir="2700000" algn="tl">
                  <a:srgbClr val="000000">
                    <a:alpha val="43137"/>
                  </a:srgbClr>
                </a:outerShdw>
              </a:effectLst>
            </a:endParaRPr>
          </a:p>
        </p:txBody>
      </p:sp>
      <p:pic>
        <p:nvPicPr>
          <p:cNvPr id="21" name="Picture 20" descr="Image1"/>
          <p:cNvPicPr>
            <a:picLocks noChangeAspect="1" noChangeArrowheads="1"/>
          </p:cNvPicPr>
          <p:nvPr userDrawn="1"/>
        </p:nvPicPr>
        <p:blipFill>
          <a:blip r:embed="rId5" cstate="print"/>
          <a:srcRect/>
          <a:stretch>
            <a:fillRect/>
          </a:stretch>
        </p:blipFill>
        <p:spPr bwMode="auto">
          <a:xfrm>
            <a:off x="585788" y="406400"/>
            <a:ext cx="915987" cy="6107113"/>
          </a:xfrm>
          <a:prstGeom prst="rect">
            <a:avLst/>
          </a:prstGeom>
          <a:noFill/>
          <a:ln w="9525">
            <a:noFill/>
            <a:miter lim="800000"/>
            <a:headEnd/>
            <a:tailEnd/>
          </a:ln>
        </p:spPr>
      </p:pic>
      <p:grpSp>
        <p:nvGrpSpPr>
          <p:cNvPr id="22" name="Group 21"/>
          <p:cNvGrpSpPr>
            <a:grpSpLocks/>
          </p:cNvGrpSpPr>
          <p:nvPr userDrawn="1"/>
        </p:nvGrpSpPr>
        <p:grpSpPr bwMode="auto">
          <a:xfrm>
            <a:off x="7319963" y="590550"/>
            <a:ext cx="1196975" cy="622300"/>
            <a:chOff x="3272" y="1316"/>
            <a:chExt cx="1889" cy="1002"/>
          </a:xfrm>
        </p:grpSpPr>
        <p:sp>
          <p:nvSpPr>
            <p:cNvPr id="23"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4" name="Rectangle 23"/>
            <p:cNvSpPr>
              <a:spLocks noChangeArrowheads="1"/>
            </p:cNvSpPr>
            <p:nvPr/>
          </p:nvSpPr>
          <p:spPr bwMode="auto">
            <a:xfrm>
              <a:off x="3803" y="1978"/>
              <a:ext cx="85" cy="327"/>
            </a:xfrm>
            <a:prstGeom prst="rect">
              <a:avLst/>
            </a:prstGeom>
            <a:solidFill>
              <a:srgbClr val="B21A1A"/>
            </a:solidFill>
            <a:ln w="9525">
              <a:noFill/>
              <a:miter lim="800000"/>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5" name="Freeform 24"/>
            <p:cNvSpPr>
              <a:spLocks/>
            </p:cNvSpPr>
            <p:nvPr/>
          </p:nvSpPr>
          <p:spPr bwMode="auto">
            <a:xfrm>
              <a:off x="4304" y="1970"/>
              <a:ext cx="248"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6" name="Freeform 25"/>
            <p:cNvSpPr>
              <a:spLocks/>
            </p:cNvSpPr>
            <p:nvPr/>
          </p:nvSpPr>
          <p:spPr bwMode="auto">
            <a:xfrm>
              <a:off x="3445" y="1970"/>
              <a:ext cx="248"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7" name="Freeform 26"/>
            <p:cNvSpPr>
              <a:spLocks noEditPoints="1"/>
            </p:cNvSpPr>
            <p:nvPr/>
          </p:nvSpPr>
          <p:spPr bwMode="auto">
            <a:xfrm>
              <a:off x="4645" y="1970"/>
              <a:ext cx="341"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8" name="Freeform 27"/>
            <p:cNvSpPr>
              <a:spLocks/>
            </p:cNvSpPr>
            <p:nvPr/>
          </p:nvSpPr>
          <p:spPr bwMode="auto">
            <a:xfrm>
              <a:off x="4001" y="1970"/>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9" name="Freeform 28"/>
            <p:cNvSpPr>
              <a:spLocks/>
            </p:cNvSpPr>
            <p:nvPr/>
          </p:nvSpPr>
          <p:spPr bwMode="auto">
            <a:xfrm>
              <a:off x="3272" y="1587"/>
              <a:ext cx="80" cy="169"/>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0" name="Freeform 29"/>
            <p:cNvSpPr>
              <a:spLocks/>
            </p:cNvSpPr>
            <p:nvPr/>
          </p:nvSpPr>
          <p:spPr bwMode="auto">
            <a:xfrm>
              <a:off x="3500" y="1474"/>
              <a:ext cx="80"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1" name="Freeform 30"/>
            <p:cNvSpPr>
              <a:spLocks/>
            </p:cNvSpPr>
            <p:nvPr/>
          </p:nvSpPr>
          <p:spPr bwMode="auto">
            <a:xfrm>
              <a:off x="3720" y="1321"/>
              <a:ext cx="80"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2" name="Freeform 31"/>
            <p:cNvSpPr>
              <a:spLocks/>
            </p:cNvSpPr>
            <p:nvPr/>
          </p:nvSpPr>
          <p:spPr bwMode="auto">
            <a:xfrm>
              <a:off x="3948" y="1474"/>
              <a:ext cx="83"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3" name="Freeform 32"/>
            <p:cNvSpPr>
              <a:spLocks/>
            </p:cNvSpPr>
            <p:nvPr/>
          </p:nvSpPr>
          <p:spPr bwMode="auto">
            <a:xfrm>
              <a:off x="4171" y="1587"/>
              <a:ext cx="88" cy="169"/>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4" name="Freeform 33"/>
            <p:cNvSpPr>
              <a:spLocks/>
            </p:cNvSpPr>
            <p:nvPr/>
          </p:nvSpPr>
          <p:spPr bwMode="auto">
            <a:xfrm>
              <a:off x="4399" y="1474"/>
              <a:ext cx="83"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5" name="Freeform 34"/>
            <p:cNvSpPr>
              <a:spLocks/>
            </p:cNvSpPr>
            <p:nvPr/>
          </p:nvSpPr>
          <p:spPr bwMode="auto">
            <a:xfrm>
              <a:off x="4625" y="1321"/>
              <a:ext cx="83"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6" name="Freeform 35"/>
            <p:cNvSpPr>
              <a:spLocks/>
            </p:cNvSpPr>
            <p:nvPr/>
          </p:nvSpPr>
          <p:spPr bwMode="auto">
            <a:xfrm>
              <a:off x="4848" y="1474"/>
              <a:ext cx="80"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37" name="Freeform 36"/>
            <p:cNvSpPr>
              <a:spLocks/>
            </p:cNvSpPr>
            <p:nvPr/>
          </p:nvSpPr>
          <p:spPr bwMode="auto">
            <a:xfrm>
              <a:off x="5073" y="1587"/>
              <a:ext cx="83" cy="169"/>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grpSp>
      <p:sp>
        <p:nvSpPr>
          <p:cNvPr id="38" name="Rectangle 23"/>
          <p:cNvSpPr>
            <a:spLocks noGrp="1" noChangeArrowheads="1"/>
          </p:cNvSpPr>
          <p:nvPr>
            <p:ph type="ctrTitle"/>
          </p:nvPr>
        </p:nvSpPr>
        <p:spPr bwMode="white">
          <a:xfrm>
            <a:off x="2030103" y="3535071"/>
            <a:ext cx="6380646" cy="853149"/>
          </a:xfrm>
          <a:ln/>
        </p:spPr>
        <p:txBody>
          <a:bodyPr anchor="ctr"/>
          <a:lstStyle>
            <a:lvl1pPr>
              <a:defRPr sz="3000" b="0">
                <a:solidFill>
                  <a:srgbClr val="FFFFFF"/>
                </a:solidFill>
              </a:defRPr>
            </a:lvl1pPr>
          </a:lstStyle>
          <a:p>
            <a:r>
              <a:rPr lang="en-US" dirty="0"/>
              <a:t>Click To Edit Master Title Style</a:t>
            </a:r>
          </a:p>
        </p:txBody>
      </p:sp>
      <p:sp>
        <p:nvSpPr>
          <p:cNvPr id="39" name="Rectangle 24"/>
          <p:cNvSpPr>
            <a:spLocks noGrp="1" noChangeArrowheads="1"/>
          </p:cNvSpPr>
          <p:nvPr>
            <p:ph type="subTitle" idx="1"/>
          </p:nvPr>
        </p:nvSpPr>
        <p:spPr>
          <a:xfrm>
            <a:off x="538028" y="4722373"/>
            <a:ext cx="7053397" cy="43065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25582945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23084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81719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236668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19985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38004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2426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212107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314191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79264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776438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43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258033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371600"/>
            <a:ext cx="8839200" cy="5105400"/>
          </a:xfrm>
        </p:spPr>
        <p:txBody>
          <a:bodyPr/>
          <a:lstStyle/>
          <a:p>
            <a:pPr lvl="0"/>
            <a:endParaRPr lang="en-US" noProof="0" dirty="0" smtClean="0"/>
          </a:p>
        </p:txBody>
      </p:sp>
    </p:spTree>
    <p:extLst>
      <p:ext uri="{BB962C8B-B14F-4D97-AF65-F5344CB8AC3E}">
        <p14:creationId xmlns:p14="http://schemas.microsoft.com/office/powerpoint/2010/main" val="2247473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Tx/>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52400" y="1524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5" name="Rectangle 3"/>
          <p:cNvSpPr>
            <a:spLocks noGrp="1" noChangeArrowheads="1"/>
          </p:cNvSpPr>
          <p:nvPr>
            <p:ph type="body" idx="1"/>
          </p:nvPr>
        </p:nvSpPr>
        <p:spPr bwMode="auto">
          <a:xfrm>
            <a:off x="0" y="990600"/>
            <a:ext cx="8839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 Fourth level</a:t>
            </a:r>
          </a:p>
          <a:p>
            <a:pPr lvl="4"/>
            <a:r>
              <a:rPr lang="en-US" dirty="0" smtClean="0"/>
              <a:t>Fifth level</a:t>
            </a:r>
          </a:p>
        </p:txBody>
      </p:sp>
      <p:sp>
        <p:nvSpPr>
          <p:cNvPr id="3077" name="Text Box 5"/>
          <p:cNvSpPr txBox="1">
            <a:spLocks noChangeArrowheads="1"/>
          </p:cNvSpPr>
          <p:nvPr/>
        </p:nvSpPr>
        <p:spPr bwMode="auto">
          <a:xfrm>
            <a:off x="0" y="6521450"/>
            <a:ext cx="1066800" cy="274638"/>
          </a:xfrm>
          <a:prstGeom prst="rect">
            <a:avLst/>
          </a:prstGeom>
          <a:noFill/>
          <a:ln w="15875">
            <a:noFill/>
            <a:miter lim="800000"/>
            <a:headEnd/>
            <a:tailEnd/>
          </a:ln>
          <a:effectLst/>
        </p:spPr>
        <p:txBody>
          <a:bodyPr lIns="182880">
            <a:spAutoFit/>
          </a:bodyPr>
          <a:lstStyle/>
          <a:p>
            <a:pPr algn="l" eaLnBrk="1" hangingPunct="1">
              <a:lnSpc>
                <a:spcPct val="100000"/>
              </a:lnSpc>
              <a:spcBef>
                <a:spcPct val="50000"/>
              </a:spcBef>
              <a:defRPr/>
            </a:pPr>
            <a:r>
              <a:rPr lang="en-US" sz="1200" dirty="0">
                <a:solidFill>
                  <a:srgbClr val="CCCCFF"/>
                </a:solidFill>
              </a:rPr>
              <a:t>CCNA3-</a:t>
            </a:r>
            <a:fld id="{A133F6E3-E080-44E7-A00A-D24273432ECC}" type="slidenum">
              <a:rPr lang="en-US" sz="1200">
                <a:solidFill>
                  <a:srgbClr val="CCCCFF"/>
                </a:solidFill>
              </a:rPr>
              <a:pPr algn="l" eaLnBrk="1" hangingPunct="1">
                <a:lnSpc>
                  <a:spcPct val="100000"/>
                </a:lnSpc>
                <a:spcBef>
                  <a:spcPct val="50000"/>
                </a:spcBef>
                <a:defRPr/>
              </a:pPr>
              <a:t>‹#›</a:t>
            </a:fld>
            <a:endParaRPr lang="en-US" sz="1200" dirty="0">
              <a:solidFill>
                <a:srgbClr val="CCCCFF"/>
              </a:solidFill>
            </a:endParaRPr>
          </a:p>
        </p:txBody>
      </p:sp>
      <p:sp>
        <p:nvSpPr>
          <p:cNvPr id="3078" name="Text Box 6"/>
          <p:cNvSpPr txBox="1">
            <a:spLocks noChangeArrowheads="1"/>
          </p:cNvSpPr>
          <p:nvPr/>
        </p:nvSpPr>
        <p:spPr bwMode="auto">
          <a:xfrm>
            <a:off x="8001000" y="6553200"/>
            <a:ext cx="838200" cy="184150"/>
          </a:xfrm>
          <a:prstGeom prst="rect">
            <a:avLst/>
          </a:prstGeom>
          <a:noFill/>
          <a:ln w="15875">
            <a:noFill/>
            <a:miter lim="800000"/>
            <a:headEnd/>
            <a:tailEnd/>
          </a:ln>
          <a:effectLst/>
        </p:spPr>
        <p:txBody>
          <a:bodyPr lIns="0" tIns="0" rIns="0" bIns="0" anchor="b" anchorCtr="1">
            <a:spAutoFit/>
          </a:bodyPr>
          <a:lstStyle/>
          <a:p>
            <a:pPr algn="l" eaLnBrk="1" hangingPunct="1">
              <a:lnSpc>
                <a:spcPct val="100000"/>
              </a:lnSpc>
              <a:spcBef>
                <a:spcPct val="50000"/>
              </a:spcBef>
              <a:defRPr/>
            </a:pPr>
            <a:r>
              <a:rPr lang="en-US" sz="1200" dirty="0">
                <a:solidFill>
                  <a:srgbClr val="CCCCFF"/>
                </a:solidFill>
              </a:rPr>
              <a:t>Chapter 6</a:t>
            </a:r>
          </a:p>
        </p:txBody>
      </p:sp>
    </p:spTree>
    <p:extLst>
      <p:ext uri="{BB962C8B-B14F-4D97-AF65-F5344CB8AC3E}">
        <p14:creationId xmlns:p14="http://schemas.microsoft.com/office/powerpoint/2010/main" val="382294649"/>
      </p:ext>
    </p:extLst>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64" r:id="rId7"/>
    <p:sldLayoutId id="2147484465" r:id="rId8"/>
    <p:sldLayoutId id="2147484466" r:id="rId9"/>
    <p:sldLayoutId id="2147484467" r:id="rId10"/>
    <p:sldLayoutId id="2147484468" r:id="rId11"/>
    <p:sldLayoutId id="2147484469" r:id="rId12"/>
    <p:sldLayoutId id="2147484470" r:id="rId13"/>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2060"/>
          </a:solidFill>
          <a:effectLst/>
          <a:latin typeface="+mj-lt"/>
          <a:ea typeface="+mj-ea"/>
          <a:cs typeface="+mj-cs"/>
        </a:defRPr>
      </a:lvl1pPr>
      <a:lvl2pPr algn="ctr" rtl="0" eaLnBrk="0" fontAlgn="base" hangingPunct="0">
        <a:spcBef>
          <a:spcPct val="0"/>
        </a:spcBef>
        <a:spcAft>
          <a:spcPct val="0"/>
        </a:spcAft>
        <a:defRPr sz="32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00"/>
          </a:solidFill>
          <a:effectLst>
            <a:outerShdw blurRad="38100" dist="38100" dir="2700000" algn="tl">
              <a:srgbClr val="000000"/>
            </a:outerShdw>
          </a:effectLst>
          <a:latin typeface="Arial" charset="0"/>
        </a:defRPr>
      </a:lvl5pPr>
      <a:lvl6pPr marL="4572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6pPr>
      <a:lvl7pPr marL="9144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7pPr>
      <a:lvl8pPr marL="13716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8pPr>
      <a:lvl9pPr marL="18288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Tx/>
        <a:buFont typeface="Tahoma" charset="0"/>
        <a:buChar char="•"/>
        <a:defRPr sz="2400">
          <a:solidFill>
            <a:schemeClr val="tx1"/>
          </a:solidFill>
          <a:effectLst/>
          <a:latin typeface="+mn-lt"/>
          <a:ea typeface="+mn-ea"/>
          <a:cs typeface="+mn-cs"/>
        </a:defRPr>
      </a:lvl1pPr>
      <a:lvl2pPr marL="855663" indent="-288925" algn="l" rtl="0" eaLnBrk="0" fontAlgn="base" hangingPunct="0">
        <a:spcBef>
          <a:spcPct val="20000"/>
        </a:spcBef>
        <a:spcAft>
          <a:spcPct val="0"/>
        </a:spcAft>
        <a:buClrTx/>
        <a:buChar char="•"/>
        <a:defRPr sz="2400">
          <a:solidFill>
            <a:schemeClr val="tx1"/>
          </a:solidFill>
          <a:effectLst/>
          <a:latin typeface="+mn-lt"/>
        </a:defRPr>
      </a:lvl2pPr>
      <a:lvl3pPr marL="1311275" indent="-341313" algn="l" rtl="0" eaLnBrk="0" fontAlgn="base" hangingPunct="0">
        <a:spcBef>
          <a:spcPct val="20000"/>
        </a:spcBef>
        <a:spcAft>
          <a:spcPct val="0"/>
        </a:spcAft>
        <a:buClrTx/>
        <a:buChar char="•"/>
        <a:defRPr sz="2400">
          <a:solidFill>
            <a:schemeClr val="tx1"/>
          </a:solidFill>
          <a:effectLst/>
          <a:latin typeface="+mn-lt"/>
        </a:defRPr>
      </a:lvl3pPr>
      <a:lvl4pPr marL="1711325" indent="-285750" algn="l" rtl="0" eaLnBrk="0" fontAlgn="base" hangingPunct="0">
        <a:spcBef>
          <a:spcPct val="20000"/>
        </a:spcBef>
        <a:spcAft>
          <a:spcPct val="0"/>
        </a:spcAft>
        <a:buClrTx/>
        <a:buChar char="•"/>
        <a:defRPr sz="2400">
          <a:solidFill>
            <a:schemeClr val="tx1"/>
          </a:solidFill>
          <a:effectLst/>
          <a:latin typeface="+mn-lt"/>
        </a:defRPr>
      </a:lvl4pPr>
      <a:lvl5pPr marL="2054225" indent="-228600" algn="l" rtl="0" eaLnBrk="0" fontAlgn="base" hangingPunct="0">
        <a:spcBef>
          <a:spcPct val="20000"/>
        </a:spcBef>
        <a:spcAft>
          <a:spcPct val="0"/>
        </a:spcAft>
        <a:buClrTx/>
        <a:buChar char="•"/>
        <a:defRPr sz="2400">
          <a:solidFill>
            <a:schemeClr val="tx1"/>
          </a:solidFill>
          <a:effectLst/>
          <a:latin typeface="+mn-lt"/>
        </a:defRPr>
      </a:lvl5pPr>
      <a:lvl6pPr marL="25114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6pPr>
      <a:lvl7pPr marL="29686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7pPr>
      <a:lvl8pPr marL="34258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8pPr>
      <a:lvl9pPr marL="38830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4.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4.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6.jpeg"/><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jpeg"/><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4.xml"/><Relationship Id="rId4" Type="http://schemas.openxmlformats.org/officeDocument/2006/relationships/image" Target="../media/image44.jpe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14.xml"/><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4.xml"/><Relationship Id="rId4" Type="http://schemas.openxmlformats.org/officeDocument/2006/relationships/image" Target="../media/image5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Layout" Target="../slideLayouts/slideLayout25.xml"/><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5: Inter-</a:t>
            </a:r>
            <a:r>
              <a:rPr lang="en-US" sz="2800" dirty="0" err="1" smtClean="0"/>
              <a:t>VLAN</a:t>
            </a:r>
            <a:r>
              <a:rPr lang="en-US" sz="2800" dirty="0" smtClean="0"/>
              <a:t> Routing</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14" y="244702"/>
            <a:ext cx="6297613"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06" y="1142056"/>
            <a:ext cx="8506787" cy="493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Configure Legacy Inter-</a:t>
            </a:r>
            <a:r>
              <a:rPr lang="en-US" sz="1800" dirty="0" err="1" smtClean="0">
                <a:ea typeface="ＭＳ Ｐゴシック" pitchFamily="34" charset="-128"/>
              </a:rPr>
              <a:t>VLAN</a:t>
            </a:r>
            <a:r>
              <a:rPr lang="en-US" sz="1800" dirty="0" smtClean="0">
                <a:ea typeface="ＭＳ Ｐゴシック" pitchFamily="34" charset="-128"/>
              </a:rPr>
              <a:t> Routing</a:t>
            </a:r>
            <a:br>
              <a:rPr lang="en-US" sz="1800" dirty="0" smtClean="0">
                <a:ea typeface="ＭＳ Ｐゴシック" pitchFamily="34" charset="-128"/>
              </a:rPr>
            </a:br>
            <a:r>
              <a:rPr lang="en-US" dirty="0" smtClean="0">
                <a:ea typeface="ＭＳ Ｐゴシック" pitchFamily="34" charset="-128"/>
              </a:rPr>
              <a:t>Preparation</a:t>
            </a:r>
          </a:p>
        </p:txBody>
      </p:sp>
      <p:sp>
        <p:nvSpPr>
          <p:cNvPr id="2" name="TextBox 1"/>
          <p:cNvSpPr txBox="1"/>
          <p:nvPr/>
        </p:nvSpPr>
        <p:spPr>
          <a:xfrm>
            <a:off x="1314473" y="6078782"/>
            <a:ext cx="2345514" cy="341632"/>
          </a:xfrm>
          <a:prstGeom prst="rect">
            <a:avLst/>
          </a:prstGeom>
          <a:noFill/>
        </p:spPr>
        <p:txBody>
          <a:bodyPr wrap="none" rtlCol="0">
            <a:spAutoFit/>
          </a:bodyPr>
          <a:lstStyle/>
          <a:p>
            <a:r>
              <a:rPr lang="en-IE" sz="1800" b="1" dirty="0" err="1" smtClean="0"/>
              <a:t>D.Gate</a:t>
            </a:r>
            <a:r>
              <a:rPr lang="en-IE" sz="1800" b="1" dirty="0" smtClean="0"/>
              <a:t>= 172.17.10.1</a:t>
            </a:r>
            <a:endParaRPr lang="en-IE" sz="1800" b="1" dirty="0"/>
          </a:p>
        </p:txBody>
      </p:sp>
      <p:sp>
        <p:nvSpPr>
          <p:cNvPr id="5" name="TextBox 4"/>
          <p:cNvSpPr txBox="1"/>
          <p:nvPr/>
        </p:nvSpPr>
        <p:spPr>
          <a:xfrm>
            <a:off x="4778827" y="6078782"/>
            <a:ext cx="2345514" cy="341632"/>
          </a:xfrm>
          <a:prstGeom prst="rect">
            <a:avLst/>
          </a:prstGeom>
          <a:noFill/>
        </p:spPr>
        <p:txBody>
          <a:bodyPr wrap="none" rtlCol="0">
            <a:spAutoFit/>
          </a:bodyPr>
          <a:lstStyle/>
          <a:p>
            <a:r>
              <a:rPr lang="en-IE" sz="1800" b="1" dirty="0" err="1" smtClean="0"/>
              <a:t>D.Gate</a:t>
            </a:r>
            <a:r>
              <a:rPr lang="en-IE" sz="1800" b="1" dirty="0" smtClean="0"/>
              <a:t>= 172.17.30.1</a:t>
            </a:r>
            <a:endParaRPr lang="en-IE" sz="1800" b="1" dirty="0"/>
          </a:p>
        </p:txBody>
      </p:sp>
    </p:spTree>
    <p:extLst>
      <p:ext uri="{BB962C8B-B14F-4D97-AF65-F5344CB8AC3E}">
        <p14:creationId xmlns:p14="http://schemas.microsoft.com/office/powerpoint/2010/main" val="413542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Configure Legacy Inter-</a:t>
            </a:r>
            <a:r>
              <a:rPr lang="en-US" sz="1800" dirty="0" err="1">
                <a:ea typeface="ＭＳ Ｐゴシック" pitchFamily="34" charset="-128"/>
              </a:rPr>
              <a:t>VLAN</a:t>
            </a:r>
            <a:r>
              <a:rPr lang="en-US" sz="1800" dirty="0">
                <a:ea typeface="ＭＳ Ｐゴシック" pitchFamily="34" charset="-128"/>
              </a:rPr>
              <a:t> Routing</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Switch Configuration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4" y="1619821"/>
            <a:ext cx="8671598" cy="477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72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2" descr="ivr04.jpg"/>
          <p:cNvPicPr>
            <a:picLocks noChangeAspect="1"/>
          </p:cNvPicPr>
          <p:nvPr/>
        </p:nvPicPr>
        <p:blipFill>
          <a:blip r:embed="rId2" cstate="print"/>
          <a:srcRect/>
          <a:stretch>
            <a:fillRect/>
          </a:stretch>
        </p:blipFill>
        <p:spPr bwMode="auto">
          <a:xfrm>
            <a:off x="1447800" y="1912711"/>
            <a:ext cx="6629400" cy="4919663"/>
          </a:xfrm>
          <a:prstGeom prst="rect">
            <a:avLst/>
          </a:prstGeom>
          <a:noFill/>
          <a:ln w="9525">
            <a:noFill/>
            <a:miter lim="800000"/>
            <a:headEnd/>
            <a:tailEnd/>
          </a:ln>
        </p:spPr>
      </p:pic>
      <p:sp>
        <p:nvSpPr>
          <p:cNvPr id="873474" name="Rectangle 2"/>
          <p:cNvSpPr>
            <a:spLocks noGrp="1" noChangeArrowheads="1"/>
          </p:cNvSpPr>
          <p:nvPr>
            <p:ph type="title"/>
          </p:nvPr>
        </p:nvSpPr>
        <p:spPr>
          <a:xfrm>
            <a:off x="304800" y="595539"/>
            <a:ext cx="8145462" cy="631371"/>
          </a:xfrm>
        </p:spPr>
        <p:txBody>
          <a:bodyPr/>
          <a:lstStyle/>
          <a:p>
            <a:pPr>
              <a:defRPr/>
            </a:pPr>
            <a:r>
              <a:rPr lang="en-US" sz="2000" dirty="0">
                <a:ea typeface="ＭＳ Ｐゴシック" pitchFamily="34" charset="-128"/>
              </a:rPr>
              <a:t>Configure Legacy Inter-VLAN Routing</a:t>
            </a:r>
            <a:r>
              <a:rPr lang="en-US" dirty="0">
                <a:ea typeface="ＭＳ Ｐゴシック" pitchFamily="34" charset="-128"/>
              </a:rPr>
              <a:t/>
            </a:r>
            <a:br>
              <a:rPr lang="en-US" dirty="0">
                <a:ea typeface="ＭＳ Ｐゴシック" pitchFamily="34" charset="-128"/>
              </a:rPr>
            </a:br>
            <a:r>
              <a:rPr lang="en-US" dirty="0">
                <a:ea typeface="ＭＳ Ｐゴシック" pitchFamily="34" charset="-128"/>
              </a:rPr>
              <a:t>Router Interface Configuration</a:t>
            </a:r>
            <a:endParaRPr lang="en-CA" dirty="0"/>
          </a:p>
        </p:txBody>
      </p:sp>
      <p:sp>
        <p:nvSpPr>
          <p:cNvPr id="17" name="Oval 16"/>
          <p:cNvSpPr/>
          <p:nvPr/>
        </p:nvSpPr>
        <p:spPr bwMode="auto">
          <a:xfrm>
            <a:off x="5867400" y="1836511"/>
            <a:ext cx="990600" cy="914400"/>
          </a:xfrm>
          <a:prstGeom prst="ellipse">
            <a:avLst/>
          </a:prstGeom>
          <a:noFill/>
          <a:ln w="3810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pic>
        <p:nvPicPr>
          <p:cNvPr id="18" name="Picture 17" descr="ivr13.jpg"/>
          <p:cNvPicPr>
            <a:picLocks noChangeAspect="1"/>
          </p:cNvPicPr>
          <p:nvPr/>
        </p:nvPicPr>
        <p:blipFill>
          <a:blip r:embed="rId3" cstate="print"/>
          <a:srcRect/>
          <a:stretch>
            <a:fillRect/>
          </a:stretch>
        </p:blipFill>
        <p:spPr bwMode="auto">
          <a:xfrm>
            <a:off x="304800" y="3617686"/>
            <a:ext cx="8558213" cy="3135313"/>
          </a:xfrm>
          <a:prstGeom prst="rect">
            <a:avLst/>
          </a:prstGeom>
          <a:noFill/>
          <a:ln w="9525">
            <a:noFill/>
            <a:miter lim="800000"/>
            <a:headEnd/>
            <a:tailEnd/>
          </a:ln>
        </p:spPr>
      </p:pic>
      <p:pic>
        <p:nvPicPr>
          <p:cNvPr id="19" name="Picture 18" descr="ivr14.jpg"/>
          <p:cNvPicPr>
            <a:picLocks noChangeAspect="1"/>
          </p:cNvPicPr>
          <p:nvPr/>
        </p:nvPicPr>
        <p:blipFill>
          <a:blip r:embed="rId4" cstate="print"/>
          <a:srcRect/>
          <a:stretch>
            <a:fillRect/>
          </a:stretch>
        </p:blipFill>
        <p:spPr bwMode="auto">
          <a:xfrm>
            <a:off x="304800" y="3665311"/>
            <a:ext cx="8534400" cy="2998788"/>
          </a:xfrm>
          <a:prstGeom prst="rect">
            <a:avLst/>
          </a:prstGeom>
          <a:noFill/>
          <a:ln w="9525">
            <a:noFill/>
            <a:miter lim="800000"/>
            <a:headEnd/>
            <a:tailEnd/>
          </a:ln>
        </p:spPr>
      </p:pic>
      <p:sp>
        <p:nvSpPr>
          <p:cNvPr id="22" name="TextBox 21"/>
          <p:cNvSpPr txBox="1"/>
          <p:nvPr/>
        </p:nvSpPr>
        <p:spPr>
          <a:xfrm>
            <a:off x="2057400" y="1411779"/>
            <a:ext cx="4800600" cy="4247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rgbClr val="FFFF00"/>
                </a:solidFill>
              </a:rPr>
              <a:t>Traditional Inter-VLAN Routing</a:t>
            </a:r>
          </a:p>
        </p:txBody>
      </p:sp>
    </p:spTree>
    <p:extLst>
      <p:ext uri="{BB962C8B-B14F-4D97-AF65-F5344CB8AC3E}">
        <p14:creationId xmlns:p14="http://schemas.microsoft.com/office/powerpoint/2010/main" val="157306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solidFill>
                  <a:srgbClr val="FF0000"/>
                </a:solidFill>
                <a:ea typeface="ＭＳ Ｐゴシック" pitchFamily="34" charset="-128"/>
              </a:rPr>
              <a:t>Configure Router-On-A-Stick</a:t>
            </a:r>
            <a:br>
              <a:rPr lang="en-US" sz="1800" dirty="0" smtClean="0">
                <a:solidFill>
                  <a:srgbClr val="FF0000"/>
                </a:solidFill>
                <a:ea typeface="ＭＳ Ｐゴシック" pitchFamily="34" charset="-128"/>
              </a:rPr>
            </a:br>
            <a:r>
              <a:rPr lang="en-US" dirty="0" smtClean="0">
                <a:ea typeface="ＭＳ Ｐゴシック" pitchFamily="34" charset="-128"/>
              </a:rPr>
              <a:t>Preparation</a:t>
            </a:r>
          </a:p>
        </p:txBody>
      </p:sp>
      <p:sp>
        <p:nvSpPr>
          <p:cNvPr id="2" name="Content Placeholder 1"/>
          <p:cNvSpPr>
            <a:spLocks noGrp="1"/>
          </p:cNvSpPr>
          <p:nvPr>
            <p:ph idx="1"/>
          </p:nvPr>
        </p:nvSpPr>
        <p:spPr>
          <a:xfrm>
            <a:off x="452442" y="1463006"/>
            <a:ext cx="7940675" cy="5024880"/>
          </a:xfrm>
        </p:spPr>
        <p:txBody>
          <a:bodyPr/>
          <a:lstStyle/>
          <a:p>
            <a:r>
              <a:rPr lang="en-US" dirty="0"/>
              <a:t>An alternative </a:t>
            </a:r>
            <a:r>
              <a:rPr lang="en-US" dirty="0" smtClean="0"/>
              <a:t>to legacy inter-</a:t>
            </a:r>
            <a:r>
              <a:rPr lang="en-US" dirty="0" err="1" smtClean="0"/>
              <a:t>VLAN</a:t>
            </a:r>
            <a:r>
              <a:rPr lang="en-US" dirty="0" smtClean="0"/>
              <a:t> routing is </a:t>
            </a:r>
            <a:r>
              <a:rPr lang="en-US" dirty="0"/>
              <a:t>to use </a:t>
            </a:r>
            <a:r>
              <a:rPr lang="en-US" dirty="0" err="1"/>
              <a:t>VLAN</a:t>
            </a:r>
            <a:r>
              <a:rPr lang="en-US" dirty="0"/>
              <a:t> </a:t>
            </a:r>
            <a:r>
              <a:rPr lang="en-US" dirty="0" err="1"/>
              <a:t>trunking</a:t>
            </a:r>
            <a:r>
              <a:rPr lang="en-US" dirty="0"/>
              <a:t> and </a:t>
            </a:r>
            <a:r>
              <a:rPr lang="en-US" dirty="0" err="1" smtClean="0"/>
              <a:t>subinterfaces</a:t>
            </a:r>
            <a:endParaRPr lang="en-US" dirty="0" smtClean="0"/>
          </a:p>
          <a:p>
            <a:r>
              <a:rPr lang="en-US" dirty="0" err="1"/>
              <a:t>VLAN</a:t>
            </a:r>
            <a:r>
              <a:rPr lang="en-US" dirty="0"/>
              <a:t> </a:t>
            </a:r>
            <a:r>
              <a:rPr lang="en-US" dirty="0" err="1"/>
              <a:t>trunking</a:t>
            </a:r>
            <a:r>
              <a:rPr lang="en-US" dirty="0"/>
              <a:t> allows a single physical router interface to route traffic for multiple </a:t>
            </a:r>
            <a:r>
              <a:rPr lang="en-US" dirty="0" err="1" smtClean="0"/>
              <a:t>VLANs</a:t>
            </a:r>
            <a:endParaRPr lang="en-US" dirty="0" smtClean="0"/>
          </a:p>
          <a:p>
            <a:r>
              <a:rPr lang="en-US" dirty="0" smtClean="0"/>
              <a:t>The physical </a:t>
            </a:r>
            <a:r>
              <a:rPr lang="en-US" dirty="0"/>
              <a:t>interface </a:t>
            </a:r>
            <a:r>
              <a:rPr lang="en-US" dirty="0" smtClean="0"/>
              <a:t>of the router must </a:t>
            </a:r>
            <a:r>
              <a:rPr lang="en-US" dirty="0"/>
              <a:t>be connected to a trunk link on the adjacent </a:t>
            </a:r>
            <a:r>
              <a:rPr lang="en-US" dirty="0" smtClean="0"/>
              <a:t>switch</a:t>
            </a:r>
          </a:p>
          <a:p>
            <a:r>
              <a:rPr lang="en-US" dirty="0"/>
              <a:t>On the router, </a:t>
            </a:r>
            <a:r>
              <a:rPr lang="en-US" dirty="0" err="1"/>
              <a:t>subinterfaces</a:t>
            </a:r>
            <a:r>
              <a:rPr lang="en-US" dirty="0"/>
              <a:t> are created for each unique </a:t>
            </a:r>
            <a:r>
              <a:rPr lang="en-US" dirty="0" err="1"/>
              <a:t>VLAN</a:t>
            </a:r>
            <a:r>
              <a:rPr lang="en-US" dirty="0"/>
              <a:t> on the </a:t>
            </a:r>
            <a:r>
              <a:rPr lang="en-US" dirty="0" err="1" smtClean="0"/>
              <a:t>networ</a:t>
            </a:r>
            <a:endParaRPr lang="en-US" dirty="0" smtClean="0"/>
          </a:p>
          <a:p>
            <a:r>
              <a:rPr lang="en-US" dirty="0"/>
              <a:t>Each </a:t>
            </a:r>
            <a:r>
              <a:rPr lang="en-US" dirty="0" err="1"/>
              <a:t>subinterface</a:t>
            </a:r>
            <a:r>
              <a:rPr lang="en-US" dirty="0"/>
              <a:t> is assigned an IP address specific to its subnet/</a:t>
            </a:r>
            <a:r>
              <a:rPr lang="en-US" dirty="0" err="1"/>
              <a:t>VLAN</a:t>
            </a:r>
            <a:r>
              <a:rPr lang="en-US" dirty="0"/>
              <a:t> and is also configured to tag frames for that </a:t>
            </a:r>
            <a:r>
              <a:rPr lang="en-US" dirty="0" err="1"/>
              <a:t>VLAN</a:t>
            </a:r>
            <a:endParaRPr lang="en-US" dirty="0" smtClean="0"/>
          </a:p>
          <a:p>
            <a:endParaRPr lang="en-US" dirty="0"/>
          </a:p>
        </p:txBody>
      </p:sp>
    </p:spTree>
    <p:extLst>
      <p:ext uri="{BB962C8B-B14F-4D97-AF65-F5344CB8AC3E}">
        <p14:creationId xmlns:p14="http://schemas.microsoft.com/office/powerpoint/2010/main" val="3358202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1313532"/>
            <a:ext cx="68675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Configure </a:t>
            </a:r>
            <a:r>
              <a:rPr lang="en-US" sz="1800" dirty="0" smtClean="0">
                <a:ea typeface="ＭＳ Ｐゴシック" pitchFamily="34" charset="-128"/>
              </a:rPr>
              <a:t>Router-On-A-Stick</a:t>
            </a:r>
            <a:br>
              <a:rPr lang="en-US" sz="1800" dirty="0" smtClean="0">
                <a:ea typeface="ＭＳ Ｐゴシック" pitchFamily="34" charset="-128"/>
              </a:rPr>
            </a:br>
            <a:r>
              <a:rPr lang="en-US" dirty="0" smtClean="0">
                <a:ea typeface="ＭＳ Ｐゴシック" pitchFamily="34" charset="-128"/>
              </a:rPr>
              <a:t>Switch Configuration</a:t>
            </a:r>
          </a:p>
        </p:txBody>
      </p:sp>
    </p:spTree>
    <p:extLst>
      <p:ext uri="{BB962C8B-B14F-4D97-AF65-F5344CB8AC3E}">
        <p14:creationId xmlns:p14="http://schemas.microsoft.com/office/powerpoint/2010/main" val="1096836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5" name="Rectangle 3"/>
          <p:cNvSpPr>
            <a:spLocks noGrp="1" noChangeArrowheads="1"/>
          </p:cNvSpPr>
          <p:nvPr>
            <p:ph type="body" idx="1"/>
          </p:nvPr>
        </p:nvSpPr>
        <p:spPr>
          <a:xfrm>
            <a:off x="0" y="762000"/>
            <a:ext cx="9144000" cy="5486400"/>
          </a:xfrm>
        </p:spPr>
        <p:txBody>
          <a:bodyPr/>
          <a:lstStyle/>
          <a:p>
            <a:pPr marL="444500" lvl="1" indent="-355600">
              <a:buNone/>
              <a:defRPr/>
            </a:pPr>
            <a:r>
              <a:rPr lang="en-US" b="1" dirty="0" smtClean="0">
                <a:solidFill>
                  <a:srgbClr val="FF0000"/>
                </a:solidFill>
                <a:cs typeface="Arial" charset="0"/>
              </a:rPr>
              <a:t>1)	</a:t>
            </a:r>
            <a:r>
              <a:rPr lang="en-US" sz="2000" b="1" dirty="0" smtClean="0">
                <a:solidFill>
                  <a:srgbClr val="FF0000"/>
                </a:solidFill>
                <a:cs typeface="Arial" charset="0"/>
              </a:rPr>
              <a:t>Create the subinterface:</a:t>
            </a:r>
          </a:p>
          <a:p>
            <a:pPr marL="533400" lvl="2">
              <a:defRPr/>
            </a:pPr>
            <a:r>
              <a:rPr lang="en-US" sz="1800" dirty="0" smtClean="0">
                <a:cs typeface="Arial" charset="0"/>
              </a:rPr>
              <a:t>The syntax for the subinterface is always the physical interface, followed by a period and a subinterface number. </a:t>
            </a:r>
          </a:p>
          <a:p>
            <a:pPr marL="533400" lvl="2">
              <a:defRPr/>
            </a:pPr>
            <a:r>
              <a:rPr lang="en-US" sz="1800" dirty="0" smtClean="0">
                <a:cs typeface="Arial" charset="0"/>
              </a:rPr>
              <a:t>The subinterface number is configurable, but it is typically associated to reflect the VLAN number.</a:t>
            </a:r>
          </a:p>
          <a:p>
            <a:pPr marL="358775" lvl="2" indent="-92075" algn="ctr">
              <a:buFontTx/>
              <a:buNone/>
              <a:defRPr/>
            </a:pPr>
            <a:r>
              <a:rPr lang="en-US" sz="2000" b="1" dirty="0" smtClean="0">
                <a:solidFill>
                  <a:srgbClr val="002060"/>
                </a:solidFill>
                <a:latin typeface="Courier New" pitchFamily="49" charset="0"/>
                <a:cs typeface="Courier New" pitchFamily="49" charset="0"/>
              </a:rPr>
              <a:t>R1(</a:t>
            </a:r>
            <a:r>
              <a:rPr lang="en-US" sz="2000" b="1" dirty="0" err="1" smtClean="0">
                <a:solidFill>
                  <a:srgbClr val="002060"/>
                </a:solidFill>
                <a:latin typeface="Courier New" pitchFamily="49" charset="0"/>
                <a:cs typeface="Courier New" pitchFamily="49" charset="0"/>
              </a:rPr>
              <a:t>config</a:t>
            </a:r>
            <a:r>
              <a:rPr lang="en-US" sz="2000" b="1" dirty="0" smtClean="0">
                <a:solidFill>
                  <a:srgbClr val="002060"/>
                </a:solidFill>
                <a:latin typeface="Courier New" pitchFamily="49" charset="0"/>
                <a:cs typeface="Courier New" pitchFamily="49" charset="0"/>
              </a:rPr>
              <a:t>)#interface </a:t>
            </a:r>
            <a:r>
              <a:rPr lang="en-US" sz="2000" b="1" i="1" dirty="0" smtClean="0">
                <a:solidFill>
                  <a:srgbClr val="002060"/>
                </a:solidFill>
                <a:latin typeface="Courier New" pitchFamily="49" charset="0"/>
                <a:cs typeface="Courier New" pitchFamily="49" charset="0"/>
              </a:rPr>
              <a:t>fa0/0.10</a:t>
            </a:r>
          </a:p>
          <a:p>
            <a:pPr marL="449263" lvl="1" indent="-360363">
              <a:buNone/>
              <a:defRPr/>
            </a:pPr>
            <a:r>
              <a:rPr lang="en-US" sz="2000" b="1" dirty="0" smtClean="0">
                <a:solidFill>
                  <a:srgbClr val="FF0000"/>
                </a:solidFill>
                <a:cs typeface="Arial" charset="0"/>
              </a:rPr>
              <a:t>2)	Assign it to a VLAN:</a:t>
            </a:r>
          </a:p>
          <a:p>
            <a:pPr marL="533400" lvl="2">
              <a:defRPr/>
            </a:pPr>
            <a:r>
              <a:rPr lang="en-US" sz="1800" dirty="0" smtClean="0"/>
              <a:t>Before assigning an IP Address, the interface must  to be configured to operate </a:t>
            </a:r>
            <a:r>
              <a:rPr lang="en-US" sz="1800" dirty="0" smtClean="0">
                <a:solidFill>
                  <a:srgbClr val="FF0000"/>
                </a:solidFill>
              </a:rPr>
              <a:t>on a specific VLAN </a:t>
            </a:r>
            <a:r>
              <a:rPr lang="en-US" sz="1800" dirty="0" smtClean="0"/>
              <a:t>using the proper </a:t>
            </a:r>
            <a:r>
              <a:rPr lang="en-US" sz="1800" dirty="0" smtClean="0">
                <a:solidFill>
                  <a:srgbClr val="FF0000"/>
                </a:solidFill>
              </a:rPr>
              <a:t>encapsulation</a:t>
            </a:r>
            <a:r>
              <a:rPr lang="en-US" sz="1800" dirty="0" smtClean="0"/>
              <a:t>.</a:t>
            </a:r>
            <a:r>
              <a:rPr lang="en-US" sz="2000" b="1" dirty="0" smtClean="0">
                <a:latin typeface="Courier New" pitchFamily="49" charset="0"/>
                <a:cs typeface="Courier New" pitchFamily="49" charset="0"/>
              </a:rPr>
              <a:t> </a:t>
            </a:r>
          </a:p>
          <a:p>
            <a:pPr marL="625475" lvl="2" algn="ctr">
              <a:buNone/>
              <a:defRPr/>
            </a:pPr>
            <a:r>
              <a:rPr lang="en-US" sz="2000" b="1" dirty="0" smtClean="0">
                <a:solidFill>
                  <a:srgbClr val="002060"/>
                </a:solidFill>
                <a:latin typeface="Courier New" pitchFamily="49" charset="0"/>
                <a:cs typeface="Courier New" pitchFamily="49" charset="0"/>
              </a:rPr>
              <a:t>R1(</a:t>
            </a:r>
            <a:r>
              <a:rPr lang="en-US" sz="2000" b="1" dirty="0" err="1" smtClean="0">
                <a:solidFill>
                  <a:srgbClr val="002060"/>
                </a:solidFill>
                <a:latin typeface="Courier New" pitchFamily="49" charset="0"/>
                <a:cs typeface="Courier New" pitchFamily="49" charset="0"/>
              </a:rPr>
              <a:t>config-subif</a:t>
            </a:r>
            <a:r>
              <a:rPr lang="en-US" sz="2000" b="1" dirty="0" smtClean="0">
                <a:solidFill>
                  <a:srgbClr val="002060"/>
                </a:solidFill>
                <a:latin typeface="Courier New" pitchFamily="49" charset="0"/>
                <a:cs typeface="Courier New" pitchFamily="49" charset="0"/>
              </a:rPr>
              <a:t>)#encapsulation dot1q </a:t>
            </a:r>
            <a:r>
              <a:rPr lang="en-US" sz="2000" b="1" i="1" dirty="0" err="1" smtClean="0">
                <a:solidFill>
                  <a:srgbClr val="002060"/>
                </a:solidFill>
                <a:latin typeface="Courier New" pitchFamily="49" charset="0"/>
                <a:cs typeface="Courier New" pitchFamily="49" charset="0"/>
              </a:rPr>
              <a:t>vlan</a:t>
            </a:r>
            <a:r>
              <a:rPr lang="en-US" sz="2000" b="1" i="1" dirty="0" smtClean="0">
                <a:solidFill>
                  <a:srgbClr val="002060"/>
                </a:solidFill>
                <a:latin typeface="Courier New" pitchFamily="49" charset="0"/>
                <a:cs typeface="Courier New" pitchFamily="49" charset="0"/>
              </a:rPr>
              <a:t>-id</a:t>
            </a:r>
          </a:p>
          <a:p>
            <a:pPr marL="444500" lvl="2" indent="-355600">
              <a:buNone/>
              <a:defRPr/>
            </a:pPr>
            <a:r>
              <a:rPr lang="en-US" sz="2000" b="1" dirty="0" smtClean="0">
                <a:solidFill>
                  <a:srgbClr val="FF0000"/>
                </a:solidFill>
                <a:cs typeface="Courier New" pitchFamily="49" charset="0"/>
              </a:rPr>
              <a:t>3)	</a:t>
            </a:r>
            <a:r>
              <a:rPr lang="en-US" sz="2000" b="1" dirty="0" smtClean="0">
                <a:solidFill>
                  <a:srgbClr val="FF0000"/>
                </a:solidFill>
                <a:cs typeface="Arial" charset="0"/>
              </a:rPr>
              <a:t>Assign an IP Address:</a:t>
            </a:r>
          </a:p>
          <a:p>
            <a:pPr marL="904875" lvl="2" indent="-371475">
              <a:defRPr/>
            </a:pPr>
            <a:r>
              <a:rPr lang="en-US" sz="1800" dirty="0" smtClean="0"/>
              <a:t>The IP Address assigned here will become the default gateway for that VLAN.</a:t>
            </a:r>
            <a:endParaRPr lang="en-US" sz="2000" dirty="0" smtClean="0"/>
          </a:p>
          <a:p>
            <a:pPr marL="371475" lvl="2" indent="-104775" algn="ctr">
              <a:buNone/>
              <a:defRPr/>
            </a:pPr>
            <a:r>
              <a:rPr lang="en-US" sz="2000" b="1" dirty="0" smtClean="0">
                <a:solidFill>
                  <a:srgbClr val="002060"/>
                </a:solidFill>
                <a:latin typeface="Courier New" pitchFamily="49" charset="0"/>
                <a:cs typeface="Courier New" pitchFamily="49" charset="0"/>
              </a:rPr>
              <a:t>R1(</a:t>
            </a:r>
            <a:r>
              <a:rPr lang="en-US" sz="2000" b="1" dirty="0" err="1" smtClean="0">
                <a:solidFill>
                  <a:srgbClr val="002060"/>
                </a:solidFill>
                <a:latin typeface="Courier New" pitchFamily="49" charset="0"/>
                <a:cs typeface="Courier New" pitchFamily="49" charset="0"/>
              </a:rPr>
              <a:t>config-subif</a:t>
            </a:r>
            <a:r>
              <a:rPr lang="en-US" sz="2000" b="1" dirty="0" smtClean="0">
                <a:solidFill>
                  <a:srgbClr val="002060"/>
                </a:solidFill>
                <a:latin typeface="Courier New" pitchFamily="49" charset="0"/>
                <a:cs typeface="Courier New" pitchFamily="49" charset="0"/>
              </a:rPr>
              <a:t>)#</a:t>
            </a:r>
            <a:r>
              <a:rPr lang="en-US" sz="2000" b="1" dirty="0" err="1" smtClean="0">
                <a:solidFill>
                  <a:srgbClr val="002060"/>
                </a:solidFill>
                <a:latin typeface="Courier New" pitchFamily="49" charset="0"/>
                <a:cs typeface="Courier New" pitchFamily="49" charset="0"/>
              </a:rPr>
              <a:t>ip</a:t>
            </a:r>
            <a:r>
              <a:rPr lang="en-US" sz="2000" b="1" dirty="0" smtClean="0">
                <a:solidFill>
                  <a:srgbClr val="002060"/>
                </a:solidFill>
                <a:latin typeface="Courier New" pitchFamily="49" charset="0"/>
                <a:cs typeface="Courier New" pitchFamily="49" charset="0"/>
              </a:rPr>
              <a:t> address </a:t>
            </a:r>
            <a:r>
              <a:rPr lang="en-US" sz="2000" b="1" i="1" dirty="0" smtClean="0">
                <a:solidFill>
                  <a:srgbClr val="002060"/>
                </a:solidFill>
                <a:latin typeface="Courier New" pitchFamily="49" charset="0"/>
                <a:cs typeface="Courier New" pitchFamily="49" charset="0"/>
              </a:rPr>
              <a:t>[address] [mask]</a:t>
            </a:r>
          </a:p>
          <a:p>
            <a:pPr marL="447675" lvl="2" indent="-358775">
              <a:buNone/>
              <a:defRPr/>
            </a:pPr>
            <a:r>
              <a:rPr lang="en-US" sz="2000" b="1" dirty="0" smtClean="0">
                <a:solidFill>
                  <a:srgbClr val="FF0000"/>
                </a:solidFill>
                <a:cs typeface="Courier New" pitchFamily="49" charset="0"/>
              </a:rPr>
              <a:t>4)	</a:t>
            </a:r>
            <a:r>
              <a:rPr lang="en-US" sz="2000" b="1" dirty="0" smtClean="0">
                <a:solidFill>
                  <a:srgbClr val="FF0000"/>
                </a:solidFill>
                <a:cs typeface="Arial" charset="0"/>
              </a:rPr>
              <a:t>Enable the interface:</a:t>
            </a:r>
          </a:p>
          <a:p>
            <a:pPr marL="533400" lvl="2">
              <a:tabLst>
                <a:tab pos="533400" algn="l"/>
              </a:tabLst>
              <a:defRPr/>
            </a:pPr>
            <a:r>
              <a:rPr lang="en-US" sz="1800" dirty="0" err="1" smtClean="0"/>
              <a:t>Subinterfaces</a:t>
            </a:r>
            <a:r>
              <a:rPr lang="en-US" sz="1800" dirty="0" smtClean="0"/>
              <a:t> are </a:t>
            </a:r>
            <a:r>
              <a:rPr lang="en-US" sz="1800" b="1" dirty="0" smtClean="0">
                <a:solidFill>
                  <a:srgbClr val="002060"/>
                </a:solidFill>
              </a:rPr>
              <a:t>not</a:t>
            </a:r>
            <a:r>
              <a:rPr lang="en-US" sz="1800" dirty="0" smtClean="0"/>
              <a:t> enabled individually. When the physical interface is enabled, all associated </a:t>
            </a:r>
            <a:r>
              <a:rPr lang="en-US" sz="1800" dirty="0" err="1" smtClean="0"/>
              <a:t>subinterfaces</a:t>
            </a:r>
            <a:r>
              <a:rPr lang="en-US" sz="1800" dirty="0" smtClean="0"/>
              <a:t> are enabled.</a:t>
            </a:r>
            <a:endParaRPr lang="en-US" sz="2000" dirty="0" smtClean="0"/>
          </a:p>
          <a:p>
            <a:pPr algn="ctr">
              <a:buFont typeface="Tahoma" pitchFamily="34" charset="0"/>
              <a:buNone/>
              <a:defRPr/>
            </a:pPr>
            <a:r>
              <a:rPr lang="en-US" sz="2000" b="1" dirty="0" smtClean="0">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R1(</a:t>
            </a:r>
            <a:r>
              <a:rPr lang="en-US" sz="2000" b="1" dirty="0" err="1" smtClean="0">
                <a:solidFill>
                  <a:srgbClr val="002060"/>
                </a:solidFill>
                <a:latin typeface="Courier New" pitchFamily="49" charset="0"/>
                <a:cs typeface="Courier New" pitchFamily="49" charset="0"/>
              </a:rPr>
              <a:t>config</a:t>
            </a:r>
            <a:r>
              <a:rPr lang="en-US" sz="2000" b="1" dirty="0" smtClean="0">
                <a:solidFill>
                  <a:srgbClr val="002060"/>
                </a:solidFill>
                <a:latin typeface="Courier New" pitchFamily="49" charset="0"/>
                <a:cs typeface="Courier New" pitchFamily="49" charset="0"/>
              </a:rPr>
              <a:t>-if)#no shutdown</a:t>
            </a:r>
            <a:endParaRPr lang="en-US" sz="2000" b="1" i="1" dirty="0" smtClean="0">
              <a:solidFill>
                <a:srgbClr val="002060"/>
              </a:solidFill>
              <a:latin typeface="Courier New" pitchFamily="49" charset="0"/>
              <a:cs typeface="Courier New" pitchFamily="49" charset="0"/>
            </a:endParaRPr>
          </a:p>
          <a:p>
            <a:pPr lvl="2">
              <a:buFontTx/>
              <a:buNone/>
              <a:defRPr/>
            </a:pPr>
            <a:r>
              <a:rPr lang="en-US" b="1" i="1" dirty="0" smtClean="0">
                <a:latin typeface="Courier New" pitchFamily="49" charset="0"/>
                <a:cs typeface="Courier New" pitchFamily="49" charset="0"/>
              </a:rPr>
              <a:t/>
            </a:r>
            <a:br>
              <a:rPr lang="en-US" b="1" i="1" dirty="0" smtClean="0">
                <a:latin typeface="Courier New" pitchFamily="49" charset="0"/>
                <a:cs typeface="Courier New" pitchFamily="49" charset="0"/>
              </a:rPr>
            </a:br>
            <a:r>
              <a:rPr lang="en-US" b="1" i="1" dirty="0" smtClean="0">
                <a:latin typeface="Courier New" pitchFamily="49" charset="0"/>
                <a:cs typeface="Courier New" pitchFamily="49" charset="0"/>
              </a:rPr>
              <a:t/>
            </a:r>
            <a:br>
              <a:rPr lang="en-US" b="1" i="1" dirty="0" smtClean="0">
                <a:latin typeface="Courier New" pitchFamily="49" charset="0"/>
                <a:cs typeface="Courier New" pitchFamily="49" charset="0"/>
              </a:rPr>
            </a:br>
            <a:endParaRPr lang="en-US" b="1" dirty="0" smtClean="0">
              <a:cs typeface="Arial" charset="0"/>
            </a:endParaRPr>
          </a:p>
          <a:p>
            <a:pPr lvl="2">
              <a:buFontTx/>
              <a:buNone/>
              <a:defRPr/>
            </a:pPr>
            <a:endParaRPr lang="en-US" b="1" i="1" dirty="0" smtClean="0">
              <a:solidFill>
                <a:srgbClr val="66FF66"/>
              </a:solidFill>
              <a:latin typeface="Courier New" pitchFamily="49" charset="0"/>
              <a:cs typeface="Courier New" pitchFamily="49" charset="0"/>
            </a:endParaRPr>
          </a:p>
        </p:txBody>
      </p:sp>
      <p:sp>
        <p:nvSpPr>
          <p:cNvPr id="873474" name="Rectangle 2"/>
          <p:cNvSpPr>
            <a:spLocks noGrp="1" noChangeArrowheads="1"/>
          </p:cNvSpPr>
          <p:nvPr>
            <p:ph type="title"/>
          </p:nvPr>
        </p:nvSpPr>
        <p:spPr>
          <a:xfrm>
            <a:off x="141513" y="337457"/>
            <a:ext cx="8773887" cy="471942"/>
          </a:xfrm>
        </p:spPr>
        <p:txBody>
          <a:bodyPr/>
          <a:lstStyle/>
          <a:p>
            <a:pPr>
              <a:defRPr/>
            </a:pPr>
            <a:r>
              <a:rPr lang="en-US" dirty="0" smtClean="0">
                <a:cs typeface="Arial" charset="0"/>
              </a:rPr>
              <a:t>Router-on-a-stick Inter-VLAN Router </a:t>
            </a:r>
            <a:r>
              <a:rPr lang="en-US" dirty="0" err="1" smtClean="0">
                <a:cs typeface="Arial" charset="0"/>
              </a:rPr>
              <a:t>config</a:t>
            </a:r>
            <a:endParaRPr lang="en-CA" dirty="0"/>
          </a:p>
        </p:txBody>
      </p:sp>
    </p:spTree>
    <p:extLst>
      <p:ext uri="{BB962C8B-B14F-4D97-AF65-F5344CB8AC3E}">
        <p14:creationId xmlns:p14="http://schemas.microsoft.com/office/powerpoint/2010/main" val="1874080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228600" y="261257"/>
            <a:ext cx="8145462" cy="838200"/>
          </a:xfrm>
        </p:spPr>
        <p:txBody>
          <a:bodyPr/>
          <a:lstStyle/>
          <a:p>
            <a:pPr>
              <a:defRPr/>
            </a:pPr>
            <a:r>
              <a:rPr lang="en-US" dirty="0">
                <a:cs typeface="Arial" charset="0"/>
              </a:rPr>
              <a:t>Configuring </a:t>
            </a:r>
            <a:r>
              <a:rPr lang="en-US" dirty="0" err="1">
                <a:cs typeface="Arial" charset="0"/>
              </a:rPr>
              <a:t>Subinterfaces</a:t>
            </a:r>
            <a:endParaRPr lang="en-CA" dirty="0"/>
          </a:p>
        </p:txBody>
      </p:sp>
      <p:pic>
        <p:nvPicPr>
          <p:cNvPr id="21508" name="Picture 3" descr="ivr17.jpg"/>
          <p:cNvPicPr>
            <a:picLocks noChangeAspect="1"/>
          </p:cNvPicPr>
          <p:nvPr/>
        </p:nvPicPr>
        <p:blipFill>
          <a:blip r:embed="rId2" cstate="print"/>
          <a:srcRect/>
          <a:stretch>
            <a:fillRect/>
          </a:stretch>
        </p:blipFill>
        <p:spPr bwMode="auto">
          <a:xfrm>
            <a:off x="5867400" y="838200"/>
            <a:ext cx="3081338" cy="2438400"/>
          </a:xfrm>
          <a:prstGeom prst="rect">
            <a:avLst/>
          </a:prstGeom>
          <a:noFill/>
          <a:ln w="9525">
            <a:noFill/>
            <a:miter lim="800000"/>
            <a:headEnd/>
            <a:tailEnd/>
          </a:ln>
        </p:spPr>
      </p:pic>
      <p:sp>
        <p:nvSpPr>
          <p:cNvPr id="5" name="Oval 4"/>
          <p:cNvSpPr/>
          <p:nvPr/>
        </p:nvSpPr>
        <p:spPr bwMode="auto">
          <a:xfrm>
            <a:off x="8153400" y="838200"/>
            <a:ext cx="533400" cy="457200"/>
          </a:xfrm>
          <a:prstGeom prst="ellipse">
            <a:avLst/>
          </a:prstGeom>
          <a:noFill/>
          <a:ln w="3810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pic>
        <p:nvPicPr>
          <p:cNvPr id="21510" name="Picture 7" descr="ivr18.jpg"/>
          <p:cNvPicPr>
            <a:picLocks noChangeAspect="1"/>
          </p:cNvPicPr>
          <p:nvPr/>
        </p:nvPicPr>
        <p:blipFill>
          <a:blip r:embed="rId3" cstate="print"/>
          <a:srcRect/>
          <a:stretch>
            <a:fillRect/>
          </a:stretch>
        </p:blipFill>
        <p:spPr bwMode="auto">
          <a:xfrm>
            <a:off x="228600" y="2133600"/>
            <a:ext cx="8704263" cy="4333875"/>
          </a:xfrm>
          <a:prstGeom prst="rect">
            <a:avLst/>
          </a:prstGeom>
          <a:noFill/>
          <a:ln w="9525">
            <a:noFill/>
            <a:miter lim="800000"/>
            <a:headEnd/>
            <a:tailEnd/>
          </a:ln>
        </p:spPr>
      </p:pic>
      <p:grpSp>
        <p:nvGrpSpPr>
          <p:cNvPr id="2" name="Group 30"/>
          <p:cNvGrpSpPr>
            <a:grpSpLocks/>
          </p:cNvGrpSpPr>
          <p:nvPr/>
        </p:nvGrpSpPr>
        <p:grpSpPr bwMode="auto">
          <a:xfrm>
            <a:off x="228600" y="2133600"/>
            <a:ext cx="8686800" cy="4324350"/>
            <a:chOff x="228600" y="2133600"/>
            <a:chExt cx="8686800" cy="4324267"/>
          </a:xfrm>
        </p:grpSpPr>
        <p:pic>
          <p:nvPicPr>
            <p:cNvPr id="21521" name="Picture 17" descr="ivr19.jpg"/>
            <p:cNvPicPr>
              <a:picLocks noChangeAspect="1"/>
            </p:cNvPicPr>
            <p:nvPr/>
          </p:nvPicPr>
          <p:blipFill>
            <a:blip r:embed="rId4" cstate="print"/>
            <a:srcRect/>
            <a:stretch>
              <a:fillRect/>
            </a:stretch>
          </p:blipFill>
          <p:spPr bwMode="auto">
            <a:xfrm>
              <a:off x="228600" y="2133600"/>
              <a:ext cx="8686800" cy="4324267"/>
            </a:xfrm>
            <a:prstGeom prst="rect">
              <a:avLst/>
            </a:prstGeom>
            <a:noFill/>
            <a:ln w="9525">
              <a:noFill/>
              <a:miter lim="800000"/>
              <a:headEnd/>
              <a:tailEnd/>
            </a:ln>
          </p:spPr>
        </p:pic>
        <p:sp>
          <p:nvSpPr>
            <p:cNvPr id="19" name="TextBox 18"/>
            <p:cNvSpPr txBox="1"/>
            <p:nvPr/>
          </p:nvSpPr>
          <p:spPr>
            <a:xfrm>
              <a:off x="6553200" y="2743188"/>
              <a:ext cx="1600200" cy="461954"/>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t>VLAN 10</a:t>
              </a:r>
            </a:p>
          </p:txBody>
        </p:sp>
      </p:grpSp>
      <p:grpSp>
        <p:nvGrpSpPr>
          <p:cNvPr id="3" name="Group 29"/>
          <p:cNvGrpSpPr>
            <a:grpSpLocks/>
          </p:cNvGrpSpPr>
          <p:nvPr/>
        </p:nvGrpSpPr>
        <p:grpSpPr bwMode="auto">
          <a:xfrm>
            <a:off x="228600" y="2133600"/>
            <a:ext cx="8686800" cy="4324350"/>
            <a:chOff x="228600" y="2133600"/>
            <a:chExt cx="8686800" cy="4324267"/>
          </a:xfrm>
        </p:grpSpPr>
        <p:pic>
          <p:nvPicPr>
            <p:cNvPr id="21518" name="Picture 20" descr="ivr20.jpg"/>
            <p:cNvPicPr>
              <a:picLocks noChangeAspect="1"/>
            </p:cNvPicPr>
            <p:nvPr/>
          </p:nvPicPr>
          <p:blipFill>
            <a:blip r:embed="rId5" cstate="print"/>
            <a:srcRect/>
            <a:stretch>
              <a:fillRect/>
            </a:stretch>
          </p:blipFill>
          <p:spPr bwMode="auto">
            <a:xfrm>
              <a:off x="228600" y="2133600"/>
              <a:ext cx="8686800" cy="4324267"/>
            </a:xfrm>
            <a:prstGeom prst="rect">
              <a:avLst/>
            </a:prstGeom>
            <a:noFill/>
            <a:ln w="9525">
              <a:noFill/>
              <a:miter lim="800000"/>
              <a:headEnd/>
              <a:tailEnd/>
            </a:ln>
          </p:spPr>
        </p:pic>
        <p:sp>
          <p:nvSpPr>
            <p:cNvPr id="22" name="TextBox 21"/>
            <p:cNvSpPr txBox="1"/>
            <p:nvPr/>
          </p:nvSpPr>
          <p:spPr>
            <a:xfrm>
              <a:off x="6553200" y="2743188"/>
              <a:ext cx="1600200" cy="461954"/>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t>VLAN 10</a:t>
              </a:r>
            </a:p>
          </p:txBody>
        </p:sp>
        <p:sp>
          <p:nvSpPr>
            <p:cNvPr id="23" name="TextBox 22"/>
            <p:cNvSpPr txBox="1"/>
            <p:nvPr/>
          </p:nvSpPr>
          <p:spPr>
            <a:xfrm>
              <a:off x="6553200" y="3657571"/>
              <a:ext cx="1600200" cy="461954"/>
            </a:xfrm>
            <a:prstGeom prst="rect">
              <a:avLst/>
            </a:prstGeom>
            <a:solidFill>
              <a:srgbClr val="002060"/>
            </a:solidFill>
            <a:ln w="25400">
              <a:solidFill>
                <a:srgbClr val="0070C0"/>
              </a:solidFill>
            </a:ln>
            <a:effectLst>
              <a:outerShdw blurRad="50800" dist="50800" dir="5400000" algn="ctr" rotWithShape="0">
                <a:schemeClr val="tx1"/>
              </a:outerShdw>
            </a:effectLst>
          </p:spPr>
          <p:txBody>
            <a:bodyPr>
              <a:spAutoFit/>
            </a:bodyPr>
            <a:lstStyle/>
            <a:p>
              <a:pPr>
                <a:defRPr/>
              </a:pPr>
              <a:r>
                <a:rPr lang="en-US" dirty="0"/>
                <a:t>VLAN 30</a:t>
              </a:r>
            </a:p>
          </p:txBody>
        </p:sp>
      </p:grpSp>
      <p:grpSp>
        <p:nvGrpSpPr>
          <p:cNvPr id="4" name="Group 28"/>
          <p:cNvGrpSpPr>
            <a:grpSpLocks/>
          </p:cNvGrpSpPr>
          <p:nvPr/>
        </p:nvGrpSpPr>
        <p:grpSpPr bwMode="auto">
          <a:xfrm>
            <a:off x="228600" y="2133600"/>
            <a:ext cx="8686800" cy="4324350"/>
            <a:chOff x="228600" y="2133600"/>
            <a:chExt cx="8686800" cy="4324267"/>
          </a:xfrm>
        </p:grpSpPr>
        <p:pic>
          <p:nvPicPr>
            <p:cNvPr id="21514" name="Picture 24" descr="ivr21.jpg"/>
            <p:cNvPicPr>
              <a:picLocks noChangeAspect="1"/>
            </p:cNvPicPr>
            <p:nvPr/>
          </p:nvPicPr>
          <p:blipFill>
            <a:blip r:embed="rId6" cstate="print"/>
            <a:srcRect/>
            <a:stretch>
              <a:fillRect/>
            </a:stretch>
          </p:blipFill>
          <p:spPr bwMode="auto">
            <a:xfrm>
              <a:off x="228600" y="2133600"/>
              <a:ext cx="8686800" cy="4324267"/>
            </a:xfrm>
            <a:prstGeom prst="rect">
              <a:avLst/>
            </a:prstGeom>
            <a:noFill/>
            <a:ln w="9525">
              <a:noFill/>
              <a:miter lim="800000"/>
              <a:headEnd/>
              <a:tailEnd/>
            </a:ln>
          </p:spPr>
        </p:pic>
        <p:sp>
          <p:nvSpPr>
            <p:cNvPr id="26" name="TextBox 25"/>
            <p:cNvSpPr txBox="1"/>
            <p:nvPr/>
          </p:nvSpPr>
          <p:spPr>
            <a:xfrm>
              <a:off x="6553200" y="2743188"/>
              <a:ext cx="1600200" cy="424724"/>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rgbClr val="FFFF00"/>
                  </a:solidFill>
                </a:rPr>
                <a:t>VLAN 10</a:t>
              </a:r>
            </a:p>
          </p:txBody>
        </p:sp>
        <p:sp>
          <p:nvSpPr>
            <p:cNvPr id="27" name="TextBox 26"/>
            <p:cNvSpPr txBox="1"/>
            <p:nvPr/>
          </p:nvSpPr>
          <p:spPr>
            <a:xfrm>
              <a:off x="6553200" y="3657571"/>
              <a:ext cx="1600200" cy="424724"/>
            </a:xfrm>
            <a:prstGeom prst="rect">
              <a:avLst/>
            </a:prstGeom>
            <a:solidFill>
              <a:srgbClr val="002060"/>
            </a:solidFill>
            <a:ln w="25400">
              <a:solidFill>
                <a:srgbClr val="0070C0"/>
              </a:solidFill>
            </a:ln>
            <a:effectLst>
              <a:outerShdw blurRad="50800" dist="50800" dir="5400000" algn="ctr" rotWithShape="0">
                <a:schemeClr val="tx1"/>
              </a:outerShdw>
            </a:effectLst>
          </p:spPr>
          <p:txBody>
            <a:bodyPr>
              <a:spAutoFit/>
            </a:bodyPr>
            <a:lstStyle/>
            <a:p>
              <a:pPr>
                <a:defRPr/>
              </a:pPr>
              <a:r>
                <a:rPr lang="en-US" dirty="0">
                  <a:solidFill>
                    <a:srgbClr val="FFFF00"/>
                  </a:solidFill>
                </a:rPr>
                <a:t>VLAN 30</a:t>
              </a:r>
            </a:p>
          </p:txBody>
        </p:sp>
        <p:sp>
          <p:nvSpPr>
            <p:cNvPr id="28" name="TextBox 27"/>
            <p:cNvSpPr txBox="1"/>
            <p:nvPr/>
          </p:nvSpPr>
          <p:spPr>
            <a:xfrm>
              <a:off x="4800600" y="4495755"/>
              <a:ext cx="2667000" cy="424724"/>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dirty="0">
                  <a:solidFill>
                    <a:srgbClr val="FFFF00"/>
                  </a:solidFill>
                </a:rPr>
                <a:t>Enable Interfaces</a:t>
              </a:r>
            </a:p>
          </p:txBody>
        </p:sp>
      </p:grpSp>
    </p:spTree>
    <p:extLst>
      <p:ext uri="{BB962C8B-B14F-4D97-AF65-F5344CB8AC3E}">
        <p14:creationId xmlns:p14="http://schemas.microsoft.com/office/powerpoint/2010/main" val="177479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228600" y="419100"/>
            <a:ext cx="8145462" cy="838200"/>
          </a:xfrm>
        </p:spPr>
        <p:txBody>
          <a:bodyPr/>
          <a:lstStyle/>
          <a:p>
            <a:pPr>
              <a:defRPr/>
            </a:pPr>
            <a:r>
              <a:rPr lang="en-US" dirty="0" smtClean="0"/>
              <a:t>Interfaces and Subinterfaces</a:t>
            </a:r>
            <a:endParaRPr lang="en-CA" dirty="0"/>
          </a:p>
        </p:txBody>
      </p:sp>
      <p:pic>
        <p:nvPicPr>
          <p:cNvPr id="22532" name="Picture 3" descr="ivr17.jpg"/>
          <p:cNvPicPr>
            <a:picLocks noChangeAspect="1"/>
          </p:cNvPicPr>
          <p:nvPr/>
        </p:nvPicPr>
        <p:blipFill>
          <a:blip r:embed="rId2" cstate="print"/>
          <a:srcRect/>
          <a:stretch>
            <a:fillRect/>
          </a:stretch>
        </p:blipFill>
        <p:spPr bwMode="auto">
          <a:xfrm>
            <a:off x="5867400" y="838200"/>
            <a:ext cx="3081338" cy="2438400"/>
          </a:xfrm>
          <a:prstGeom prst="rect">
            <a:avLst/>
          </a:prstGeom>
          <a:noFill/>
          <a:ln w="9525">
            <a:noFill/>
            <a:miter lim="800000"/>
            <a:headEnd/>
            <a:tailEnd/>
          </a:ln>
        </p:spPr>
      </p:pic>
      <p:sp>
        <p:nvSpPr>
          <p:cNvPr id="5" name="Oval 4"/>
          <p:cNvSpPr/>
          <p:nvPr/>
        </p:nvSpPr>
        <p:spPr bwMode="auto">
          <a:xfrm>
            <a:off x="8153400" y="838200"/>
            <a:ext cx="533400" cy="457200"/>
          </a:xfrm>
          <a:prstGeom prst="ellipse">
            <a:avLst/>
          </a:prstGeom>
          <a:noFill/>
          <a:ln w="3810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pic>
        <p:nvPicPr>
          <p:cNvPr id="22534" name="Picture 7" descr="ivr18.jpg"/>
          <p:cNvPicPr>
            <a:picLocks noChangeAspect="1"/>
          </p:cNvPicPr>
          <p:nvPr/>
        </p:nvPicPr>
        <p:blipFill>
          <a:blip r:embed="rId3" cstate="print"/>
          <a:srcRect/>
          <a:stretch>
            <a:fillRect/>
          </a:stretch>
        </p:blipFill>
        <p:spPr bwMode="auto">
          <a:xfrm>
            <a:off x="228600" y="2133600"/>
            <a:ext cx="8704263" cy="4333875"/>
          </a:xfrm>
          <a:prstGeom prst="rect">
            <a:avLst/>
          </a:prstGeom>
          <a:noFill/>
          <a:ln w="9525">
            <a:noFill/>
            <a:miter lim="800000"/>
            <a:headEnd/>
            <a:tailEnd/>
          </a:ln>
        </p:spPr>
      </p:pic>
      <p:sp>
        <p:nvSpPr>
          <p:cNvPr id="30" name="Oval 29"/>
          <p:cNvSpPr/>
          <p:nvPr/>
        </p:nvSpPr>
        <p:spPr bwMode="auto">
          <a:xfrm>
            <a:off x="3733800" y="2743200"/>
            <a:ext cx="381000" cy="304800"/>
          </a:xfrm>
          <a:prstGeom prst="ellipse">
            <a:avLst/>
          </a:prstGeom>
          <a:noFill/>
          <a:ln w="1905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sp>
        <p:nvSpPr>
          <p:cNvPr id="32" name="Rectangle 31"/>
          <p:cNvSpPr/>
          <p:nvPr/>
        </p:nvSpPr>
        <p:spPr bwMode="auto">
          <a:xfrm>
            <a:off x="5029200" y="3048000"/>
            <a:ext cx="381000" cy="228600"/>
          </a:xfrm>
          <a:prstGeom prst="rect">
            <a:avLst/>
          </a:prstGeom>
          <a:noFill/>
          <a:ln w="1905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sp>
        <p:nvSpPr>
          <p:cNvPr id="33" name="Oval 32"/>
          <p:cNvSpPr/>
          <p:nvPr/>
        </p:nvSpPr>
        <p:spPr bwMode="auto">
          <a:xfrm>
            <a:off x="4724400" y="3276600"/>
            <a:ext cx="457200" cy="304800"/>
          </a:xfrm>
          <a:prstGeom prst="ellipse">
            <a:avLst/>
          </a:prstGeom>
          <a:noFill/>
          <a:ln w="1905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sp>
        <p:nvSpPr>
          <p:cNvPr id="34" name="Oval 33"/>
          <p:cNvSpPr/>
          <p:nvPr/>
        </p:nvSpPr>
        <p:spPr bwMode="auto">
          <a:xfrm>
            <a:off x="4495800" y="3581400"/>
            <a:ext cx="381000" cy="304800"/>
          </a:xfrm>
          <a:prstGeom prst="ellipse">
            <a:avLst/>
          </a:prstGeom>
          <a:noFill/>
          <a:ln w="19050" algn="ctr">
            <a:solidFill>
              <a:srgbClr val="66FF66"/>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sp>
        <p:nvSpPr>
          <p:cNvPr id="35" name="Rectangle 34"/>
          <p:cNvSpPr/>
          <p:nvPr/>
        </p:nvSpPr>
        <p:spPr bwMode="auto">
          <a:xfrm>
            <a:off x="5029200" y="3886200"/>
            <a:ext cx="381000" cy="228600"/>
          </a:xfrm>
          <a:prstGeom prst="rect">
            <a:avLst/>
          </a:prstGeom>
          <a:noFill/>
          <a:ln w="19050" algn="ctr">
            <a:solidFill>
              <a:srgbClr val="66FF66"/>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sp>
        <p:nvSpPr>
          <p:cNvPr id="36" name="Oval 35"/>
          <p:cNvSpPr/>
          <p:nvPr/>
        </p:nvSpPr>
        <p:spPr bwMode="auto">
          <a:xfrm>
            <a:off x="4724400" y="4114800"/>
            <a:ext cx="457200" cy="304800"/>
          </a:xfrm>
          <a:prstGeom prst="ellipse">
            <a:avLst/>
          </a:prstGeom>
          <a:noFill/>
          <a:ln w="19050" algn="ctr">
            <a:solidFill>
              <a:srgbClr val="66FF66"/>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grpSp>
        <p:nvGrpSpPr>
          <p:cNvPr id="2" name="Group 41"/>
          <p:cNvGrpSpPr>
            <a:grpSpLocks/>
          </p:cNvGrpSpPr>
          <p:nvPr/>
        </p:nvGrpSpPr>
        <p:grpSpPr bwMode="auto">
          <a:xfrm>
            <a:off x="5791200" y="3505200"/>
            <a:ext cx="2971800" cy="685800"/>
            <a:chOff x="5791200" y="3505200"/>
            <a:chExt cx="2971800" cy="685800"/>
          </a:xfrm>
        </p:grpSpPr>
        <p:sp>
          <p:nvSpPr>
            <p:cNvPr id="37" name="TextBox 36"/>
            <p:cNvSpPr txBox="1"/>
            <p:nvPr/>
          </p:nvSpPr>
          <p:spPr>
            <a:xfrm>
              <a:off x="7162800" y="3581400"/>
              <a:ext cx="1600200" cy="4247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Planning!</a:t>
              </a:r>
            </a:p>
          </p:txBody>
        </p:sp>
        <p:cxnSp>
          <p:nvCxnSpPr>
            <p:cNvPr id="39" name="Straight Connector 38"/>
            <p:cNvCxnSpPr>
              <a:stCxn id="37" idx="1"/>
            </p:cNvCxnSpPr>
            <p:nvPr/>
          </p:nvCxnSpPr>
          <p:spPr bwMode="auto">
            <a:xfrm flipH="1" flipV="1">
              <a:off x="5791200" y="3505200"/>
              <a:ext cx="1371600" cy="288566"/>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cxnSp>
          <p:nvCxnSpPr>
            <p:cNvPr id="41" name="Straight Connector 40"/>
            <p:cNvCxnSpPr>
              <a:stCxn id="37" idx="1"/>
            </p:cNvCxnSpPr>
            <p:nvPr/>
          </p:nvCxnSpPr>
          <p:spPr bwMode="auto">
            <a:xfrm flipH="1">
              <a:off x="5791200" y="3793766"/>
              <a:ext cx="1371600" cy="397234"/>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grpSp>
      <p:pic>
        <p:nvPicPr>
          <p:cNvPr id="43" name="Picture 42" descr="ivr22.jpg"/>
          <p:cNvPicPr>
            <a:picLocks noChangeAspect="1"/>
          </p:cNvPicPr>
          <p:nvPr/>
        </p:nvPicPr>
        <p:blipFill>
          <a:blip r:embed="rId4" cstate="print"/>
          <a:srcRect/>
          <a:stretch>
            <a:fillRect/>
          </a:stretch>
        </p:blipFill>
        <p:spPr bwMode="auto">
          <a:xfrm>
            <a:off x="237331" y="2551906"/>
            <a:ext cx="8686800" cy="3125788"/>
          </a:xfrm>
          <a:prstGeom prst="rect">
            <a:avLst/>
          </a:prstGeom>
          <a:noFill/>
          <a:ln w="9525">
            <a:noFill/>
            <a:miter lim="800000"/>
            <a:headEnd/>
            <a:tailEnd/>
          </a:ln>
        </p:spPr>
      </p:pic>
    </p:spTree>
    <p:extLst>
      <p:ext uri="{BB962C8B-B14F-4D97-AF65-F5344CB8AC3E}">
        <p14:creationId xmlns:p14="http://schemas.microsoft.com/office/powerpoint/2010/main" val="251196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p:cTn id="36" dur="500" fill="hold"/>
                                        <p:tgtEl>
                                          <p:spTgt spid="43"/>
                                        </p:tgtEl>
                                        <p:attrNameLst>
                                          <p:attrName>ppt_w</p:attrName>
                                        </p:attrNameLst>
                                      </p:cBhvr>
                                      <p:tavLst>
                                        <p:tav tm="0">
                                          <p:val>
                                            <p:fltVal val="0"/>
                                          </p:val>
                                        </p:tav>
                                        <p:tav tm="100000">
                                          <p:val>
                                            <p:strVal val="#ppt_w"/>
                                          </p:val>
                                        </p:tav>
                                      </p:tavLst>
                                    </p:anim>
                                    <p:anim calcmode="lin" valueType="num">
                                      <p:cBhvr>
                                        <p:cTn id="37" dur="500" fill="hold"/>
                                        <p:tgtEl>
                                          <p:spTgt spid="43"/>
                                        </p:tgtEl>
                                        <p:attrNameLst>
                                          <p:attrName>ppt_h</p:attrName>
                                        </p:attrNameLst>
                                      </p:cBhvr>
                                      <p:tavLst>
                                        <p:tav tm="0">
                                          <p:val>
                                            <p:fltVal val="0"/>
                                          </p:val>
                                        </p:tav>
                                        <p:tav tm="100000">
                                          <p:val>
                                            <p:strVal val="#ppt_h"/>
                                          </p:val>
                                        </p:tav>
                                      </p:tavLst>
                                    </p:anim>
                                    <p:animEffect transition="in" filter="fade">
                                      <p:cBhvr>
                                        <p:cTn id="3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Configure Router-On-A-Stick</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Verifying </a:t>
            </a:r>
            <a:r>
              <a:rPr lang="en-US" dirty="0" err="1" smtClean="0">
                <a:ea typeface="ＭＳ Ｐゴシック" pitchFamily="34" charset="-128"/>
              </a:rPr>
              <a:t>Subinterfaces</a:t>
            </a:r>
            <a:endParaRPr lang="en-US" dirty="0" smtClean="0">
              <a:ea typeface="ＭＳ Ｐゴシック"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02" y="1521123"/>
            <a:ext cx="8370449" cy="4715583"/>
          </a:xfrm>
          <a:prstGeom prst="rect">
            <a:avLst/>
          </a:prstGeom>
        </p:spPr>
      </p:pic>
    </p:spTree>
    <p:extLst>
      <p:ext uri="{BB962C8B-B14F-4D97-AF65-F5344CB8AC3E}">
        <p14:creationId xmlns:p14="http://schemas.microsoft.com/office/powerpoint/2010/main" val="2209894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0"/>
            <a:ext cx="8645525" cy="838200"/>
          </a:xfrm>
        </p:spPr>
        <p:txBody>
          <a:bodyPr/>
          <a:lstStyle/>
          <a:p>
            <a:pPr eaLnBrk="1" hangingPunct="1"/>
            <a:r>
              <a:rPr lang="en-US" dirty="0" err="1" smtClean="0"/>
              <a:t>Subinterface</a:t>
            </a:r>
            <a:r>
              <a:rPr lang="en-US" dirty="0" smtClean="0"/>
              <a:t> advantages / disadvantage</a:t>
            </a:r>
          </a:p>
        </p:txBody>
      </p:sp>
      <p:sp>
        <p:nvSpPr>
          <p:cNvPr id="19459" name="Rectangle 3"/>
          <p:cNvSpPr>
            <a:spLocks noGrp="1" noChangeArrowheads="1"/>
          </p:cNvSpPr>
          <p:nvPr>
            <p:ph type="body" idx="1"/>
          </p:nvPr>
        </p:nvSpPr>
        <p:spPr>
          <a:xfrm>
            <a:off x="179388" y="685800"/>
            <a:ext cx="8964612" cy="5389563"/>
          </a:xfrm>
        </p:spPr>
        <p:txBody>
          <a:bodyPr/>
          <a:lstStyle/>
          <a:p>
            <a:pPr eaLnBrk="1" hangingPunct="1"/>
            <a:endParaRPr lang="en-US" sz="1800" b="1" dirty="0" smtClean="0">
              <a:solidFill>
                <a:srgbClr val="FF0000"/>
              </a:solidFill>
            </a:endParaRPr>
          </a:p>
          <a:p>
            <a:pPr eaLnBrk="1" hangingPunct="1"/>
            <a:r>
              <a:rPr lang="en-US" sz="1800" b="1" dirty="0" smtClean="0">
                <a:solidFill>
                  <a:srgbClr val="FF0000"/>
                </a:solidFill>
              </a:rPr>
              <a:t>Port Limits</a:t>
            </a:r>
          </a:p>
          <a:p>
            <a:pPr lvl="1" indent="0" eaLnBrk="1" hangingPunct="1"/>
            <a:r>
              <a:rPr lang="en-US" sz="1600" dirty="0" smtClean="0"/>
              <a:t>Physical interfaces are configured to have one interface per VLAN. On networks with many VLANs, using a single router to perform inter-VLAN routing is not possible.</a:t>
            </a:r>
          </a:p>
          <a:p>
            <a:pPr lvl="1" indent="0" eaLnBrk="1" hangingPunct="1"/>
            <a:r>
              <a:rPr lang="en-US" sz="1600" dirty="0" err="1" smtClean="0"/>
              <a:t>Subinterfaces</a:t>
            </a:r>
            <a:r>
              <a:rPr lang="en-US" sz="1600" dirty="0" smtClean="0"/>
              <a:t> allow a router to </a:t>
            </a:r>
            <a:r>
              <a:rPr lang="en-US" sz="1600" b="1" dirty="0" smtClean="0">
                <a:solidFill>
                  <a:srgbClr val="002060"/>
                </a:solidFill>
              </a:rPr>
              <a:t>scale</a:t>
            </a:r>
            <a:r>
              <a:rPr lang="en-US" sz="1600" dirty="0" smtClean="0"/>
              <a:t> to accommodate more VLANs .</a:t>
            </a:r>
          </a:p>
          <a:p>
            <a:pPr eaLnBrk="1" hangingPunct="1"/>
            <a:r>
              <a:rPr lang="en-US" sz="1800" b="1" dirty="0" smtClean="0">
                <a:solidFill>
                  <a:srgbClr val="FF0000"/>
                </a:solidFill>
              </a:rPr>
              <a:t>Performance</a:t>
            </a:r>
          </a:p>
          <a:p>
            <a:pPr lvl="1" indent="0" eaLnBrk="1" hangingPunct="1"/>
            <a:r>
              <a:rPr lang="en-US" sz="1600" dirty="0" smtClean="0"/>
              <a:t>Because there is no contention for bandwidth on physical interfaces, physical interfaces have </a:t>
            </a:r>
            <a:r>
              <a:rPr lang="en-US" sz="1600" b="1" dirty="0" smtClean="0">
                <a:solidFill>
                  <a:srgbClr val="002060"/>
                </a:solidFill>
              </a:rPr>
              <a:t>better performance </a:t>
            </a:r>
            <a:r>
              <a:rPr lang="en-US" sz="1600" dirty="0" smtClean="0"/>
              <a:t>for inter-VLAN routing. </a:t>
            </a:r>
          </a:p>
          <a:p>
            <a:pPr lvl="1" indent="0" eaLnBrk="1" hangingPunct="1"/>
            <a:r>
              <a:rPr lang="en-US" sz="1600" dirty="0" smtClean="0"/>
              <a:t>When </a:t>
            </a:r>
            <a:r>
              <a:rPr lang="en-US" sz="1600" dirty="0" err="1" smtClean="0"/>
              <a:t>subinterfaces</a:t>
            </a:r>
            <a:r>
              <a:rPr lang="en-US" sz="1600" dirty="0" smtClean="0"/>
              <a:t> are used for inter-VLAN routing, the traffic being routed competes for bandwidth on the single physical interface. On a busy network, this could cause a </a:t>
            </a:r>
            <a:r>
              <a:rPr lang="en-US" sz="1600" b="1" dirty="0" smtClean="0">
                <a:solidFill>
                  <a:srgbClr val="002060"/>
                </a:solidFill>
              </a:rPr>
              <a:t>bottleneck</a:t>
            </a:r>
            <a:r>
              <a:rPr lang="en-US" sz="1600" dirty="0" smtClean="0"/>
              <a:t> for communication.</a:t>
            </a:r>
          </a:p>
          <a:p>
            <a:pPr eaLnBrk="1" hangingPunct="1"/>
            <a:r>
              <a:rPr lang="en-US" sz="1800" b="1" dirty="0" smtClean="0">
                <a:solidFill>
                  <a:srgbClr val="FF0000"/>
                </a:solidFill>
              </a:rPr>
              <a:t>Access Ports and Trunk Ports</a:t>
            </a:r>
          </a:p>
          <a:p>
            <a:pPr lvl="1" indent="0" eaLnBrk="1" hangingPunct="1"/>
            <a:r>
              <a:rPr lang="en-US" sz="1600" dirty="0" smtClean="0"/>
              <a:t>Connecting physical interfaces for inter-VLAN routing requires that the switch ports be configured as </a:t>
            </a:r>
            <a:r>
              <a:rPr lang="en-US" sz="1600" dirty="0" smtClean="0">
                <a:solidFill>
                  <a:srgbClr val="002060"/>
                </a:solidFill>
              </a:rPr>
              <a:t>access</a:t>
            </a:r>
            <a:r>
              <a:rPr lang="en-US" sz="1600" dirty="0" smtClean="0"/>
              <a:t> ports.  </a:t>
            </a:r>
            <a:r>
              <a:rPr lang="en-US" sz="1600" dirty="0" err="1" smtClean="0"/>
              <a:t>Subinterfaces</a:t>
            </a:r>
            <a:r>
              <a:rPr lang="en-US" sz="1600" dirty="0" smtClean="0"/>
              <a:t> require the switch port to be configured as a </a:t>
            </a:r>
            <a:r>
              <a:rPr lang="en-US" sz="1600" dirty="0" smtClean="0">
                <a:solidFill>
                  <a:srgbClr val="002060"/>
                </a:solidFill>
              </a:rPr>
              <a:t>trunk</a:t>
            </a:r>
            <a:r>
              <a:rPr lang="en-US" sz="1600" dirty="0" smtClean="0"/>
              <a:t> port so that it can accept VLAN tagged traffic on the trunk link.</a:t>
            </a:r>
          </a:p>
          <a:p>
            <a:pPr eaLnBrk="1" hangingPunct="1">
              <a:lnSpc>
                <a:spcPct val="75000"/>
              </a:lnSpc>
            </a:pPr>
            <a:r>
              <a:rPr lang="en-US" sz="1800" b="1" dirty="0" smtClean="0">
                <a:solidFill>
                  <a:srgbClr val="FF0000"/>
                </a:solidFill>
              </a:rPr>
              <a:t>Cost</a:t>
            </a:r>
          </a:p>
          <a:p>
            <a:pPr lvl="1" indent="0" eaLnBrk="1" hangingPunct="1">
              <a:lnSpc>
                <a:spcPct val="75000"/>
              </a:lnSpc>
            </a:pPr>
            <a:r>
              <a:rPr lang="en-US" sz="1600" dirty="0" smtClean="0"/>
              <a:t>Routers that have many physical interfaces cost more than routers with a single interface. Additionally, if you have a router with many physical interfaces, each interface is connected to a separate switch port, consuming extra switch ports on the network. </a:t>
            </a:r>
          </a:p>
          <a:p>
            <a:pPr lvl="1" indent="0" eaLnBrk="1" hangingPunct="1">
              <a:lnSpc>
                <a:spcPct val="75000"/>
              </a:lnSpc>
            </a:pPr>
            <a:r>
              <a:rPr lang="en-US" sz="1600" dirty="0" smtClean="0"/>
              <a:t>Financially, it is more cost-effective to use </a:t>
            </a:r>
            <a:r>
              <a:rPr lang="en-US" sz="1600" dirty="0" err="1" smtClean="0"/>
              <a:t>subinterfaces</a:t>
            </a:r>
            <a:r>
              <a:rPr lang="en-US" sz="1600" dirty="0" smtClean="0"/>
              <a:t> over separate physical interfaces. </a:t>
            </a:r>
          </a:p>
          <a:p>
            <a:pPr lvl="1" indent="0" eaLnBrk="1" hangingPunct="1"/>
            <a:endParaRPr lang="en-US" sz="1600" dirty="0" smtClean="0"/>
          </a:p>
        </p:txBody>
      </p:sp>
    </p:spTree>
    <p:extLst>
      <p:ext uri="{BB962C8B-B14F-4D97-AF65-F5344CB8AC3E}">
        <p14:creationId xmlns:p14="http://schemas.microsoft.com/office/powerpoint/2010/main" val="3295248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Inter-</a:t>
            </a:r>
            <a:r>
              <a:rPr lang="en-US" sz="1800" dirty="0" err="1" smtClean="0">
                <a:ea typeface="ＭＳ Ｐゴシック" pitchFamily="34" charset="-128"/>
              </a:rPr>
              <a:t>VLAN</a:t>
            </a:r>
            <a:r>
              <a:rPr lang="en-US" sz="1800" dirty="0" smtClean="0">
                <a:ea typeface="ＭＳ Ｐゴシック" pitchFamily="34" charset="-128"/>
              </a:rPr>
              <a:t> Routing Operation</a:t>
            </a:r>
            <a:br>
              <a:rPr lang="en-US" sz="1800" dirty="0" smtClean="0">
                <a:ea typeface="ＭＳ Ｐゴシック" pitchFamily="34" charset="-128"/>
              </a:rPr>
            </a:br>
            <a:r>
              <a:rPr lang="en-US" dirty="0" smtClean="0">
                <a:ea typeface="ＭＳ Ｐゴシック" pitchFamily="34" charset="-128"/>
              </a:rPr>
              <a:t>What is Inter-</a:t>
            </a:r>
            <a:r>
              <a:rPr lang="en-US" dirty="0" err="1" smtClean="0">
                <a:ea typeface="ＭＳ Ｐゴシック" pitchFamily="34" charset="-128"/>
              </a:rPr>
              <a:t>VLAN</a:t>
            </a:r>
            <a:r>
              <a:rPr lang="en-US" dirty="0" smtClean="0">
                <a:ea typeface="ＭＳ Ｐゴシック" pitchFamily="34" charset="-128"/>
              </a:rPr>
              <a:t> Routing?</a:t>
            </a:r>
          </a:p>
        </p:txBody>
      </p:sp>
      <p:sp>
        <p:nvSpPr>
          <p:cNvPr id="2" name="Content Placeholder 1"/>
          <p:cNvSpPr>
            <a:spLocks noGrp="1"/>
          </p:cNvSpPr>
          <p:nvPr>
            <p:ph idx="1"/>
          </p:nvPr>
        </p:nvSpPr>
        <p:spPr>
          <a:xfrm>
            <a:off x="452442" y="1463006"/>
            <a:ext cx="7940675" cy="3571875"/>
          </a:xfrm>
        </p:spPr>
        <p:txBody>
          <a:bodyPr/>
          <a:lstStyle/>
          <a:p>
            <a:r>
              <a:rPr lang="en-US" dirty="0" smtClean="0"/>
              <a:t>Layer 2 switches can’t forward traffic between VLANs without the assistance of a router (Layer 3 device)</a:t>
            </a:r>
          </a:p>
          <a:p>
            <a:r>
              <a:rPr lang="en-US" dirty="0" smtClean="0"/>
              <a:t>Inter-</a:t>
            </a:r>
            <a:r>
              <a:rPr lang="en-US" dirty="0" err="1" smtClean="0"/>
              <a:t>VLAN</a:t>
            </a:r>
            <a:r>
              <a:rPr lang="en-US" dirty="0" smtClean="0"/>
              <a:t> routing is a process for forwarding network traffic from one </a:t>
            </a:r>
            <a:r>
              <a:rPr lang="en-US" dirty="0" err="1" smtClean="0"/>
              <a:t>VLAN</a:t>
            </a:r>
            <a:r>
              <a:rPr lang="en-US" dirty="0" smtClean="0"/>
              <a:t> to another using a router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323" y="3258076"/>
            <a:ext cx="5447355" cy="344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76225" y="211138"/>
            <a:ext cx="8645525" cy="838200"/>
          </a:xfrm>
        </p:spPr>
        <p:txBody>
          <a:bodyPr/>
          <a:lstStyle/>
          <a:p>
            <a:pPr eaLnBrk="1" hangingPunct="1"/>
            <a:r>
              <a:rPr lang="en-US" dirty="0" err="1" smtClean="0"/>
              <a:t>Subinterface</a:t>
            </a:r>
            <a:r>
              <a:rPr lang="en-US" dirty="0" smtClean="0"/>
              <a:t> advantages and disadvantage</a:t>
            </a:r>
          </a:p>
        </p:txBody>
      </p:sp>
      <p:sp>
        <p:nvSpPr>
          <p:cNvPr id="20483" name="Rectangle 3"/>
          <p:cNvSpPr>
            <a:spLocks noGrp="1" noChangeArrowheads="1"/>
          </p:cNvSpPr>
          <p:nvPr>
            <p:ph type="body" idx="1"/>
          </p:nvPr>
        </p:nvSpPr>
        <p:spPr>
          <a:xfrm>
            <a:off x="179388" y="1000125"/>
            <a:ext cx="8431212" cy="5389563"/>
          </a:xfrm>
        </p:spPr>
        <p:txBody>
          <a:bodyPr/>
          <a:lstStyle/>
          <a:p>
            <a:pPr eaLnBrk="1" hangingPunct="1"/>
            <a:r>
              <a:rPr lang="en-US" sz="1800" b="1" dirty="0" smtClean="0">
                <a:solidFill>
                  <a:srgbClr val="FF0000"/>
                </a:solidFill>
              </a:rPr>
              <a:t>Complexity</a:t>
            </a:r>
          </a:p>
          <a:p>
            <a:pPr marL="723900" lvl="1" indent="-190500" eaLnBrk="1" hangingPunct="1"/>
            <a:r>
              <a:rPr lang="en-US" sz="1600" dirty="0" smtClean="0"/>
              <a:t>Using </a:t>
            </a:r>
            <a:r>
              <a:rPr lang="en-US" sz="1600" dirty="0" err="1" smtClean="0"/>
              <a:t>subinterfaces</a:t>
            </a:r>
            <a:r>
              <a:rPr lang="en-US" sz="1600" dirty="0" smtClean="0"/>
              <a:t> for inter-VLAN routing results in a less complex physical configuration (less cables) than using separate physical interfaces.</a:t>
            </a:r>
          </a:p>
          <a:p>
            <a:pPr marL="723900" lvl="1" indent="-190500" eaLnBrk="1" hangingPunct="1"/>
            <a:r>
              <a:rPr lang="en-US" sz="1600" dirty="0" smtClean="0"/>
              <a:t>On the other hand, using </a:t>
            </a:r>
            <a:r>
              <a:rPr lang="en-US" sz="1600" dirty="0" err="1" smtClean="0"/>
              <a:t>subinterfaces</a:t>
            </a:r>
            <a:r>
              <a:rPr lang="en-US" sz="1600" dirty="0" smtClean="0"/>
              <a:t> with a trunk port results in a more complex software configuration, which can be difficult to troubleshoot. </a:t>
            </a:r>
          </a:p>
          <a:p>
            <a:pPr lvl="2" indent="-231775" eaLnBrk="1" hangingPunct="1"/>
            <a:r>
              <a:rPr lang="en-US" sz="1400" dirty="0" smtClean="0"/>
              <a:t>If one VLAN is having trouble routing to other VLANs, you cannot simply trace the cable to see if the cable is plugged into the correct port. </a:t>
            </a:r>
          </a:p>
          <a:p>
            <a:pPr lvl="2" indent="-231775" eaLnBrk="1" hangingPunct="1"/>
            <a:r>
              <a:rPr lang="en-US" sz="1400" dirty="0" smtClean="0"/>
              <a:t>You need to check to see if the switch port is configured to be a trunk and verify that the VLAN is not being filtered on any of the trunk links before it reaches the router interface. </a:t>
            </a:r>
          </a:p>
          <a:p>
            <a:pPr lvl="2" indent="-231775" eaLnBrk="1" hangingPunct="1"/>
            <a:r>
              <a:rPr lang="en-US" sz="1400" dirty="0" smtClean="0"/>
              <a:t>You also need to check that the router </a:t>
            </a:r>
            <a:r>
              <a:rPr lang="en-US" sz="1400" dirty="0" err="1" smtClean="0"/>
              <a:t>subinterface</a:t>
            </a:r>
            <a:r>
              <a:rPr lang="en-US" sz="1400" dirty="0" smtClean="0"/>
              <a:t> is configured to use the correct VLAN ID and IP address for the subnet associated with that VLAN.</a:t>
            </a:r>
          </a:p>
        </p:txBody>
      </p:sp>
      <p:pic>
        <p:nvPicPr>
          <p:cNvPr id="5" name="Picture 18" descr="ivr23.jpg"/>
          <p:cNvPicPr>
            <a:picLocks noChangeAspect="1"/>
          </p:cNvPicPr>
          <p:nvPr/>
        </p:nvPicPr>
        <p:blipFill>
          <a:blip r:embed="rId3" cstate="print"/>
          <a:srcRect/>
          <a:stretch>
            <a:fillRect/>
          </a:stretch>
        </p:blipFill>
        <p:spPr bwMode="auto">
          <a:xfrm>
            <a:off x="381000" y="3962400"/>
            <a:ext cx="8522796" cy="2260963"/>
          </a:xfrm>
          <a:prstGeom prst="rect">
            <a:avLst/>
          </a:prstGeom>
          <a:noFill/>
          <a:ln w="9525">
            <a:noFill/>
            <a:miter lim="800000"/>
            <a:headEnd/>
            <a:tailEnd/>
          </a:ln>
        </p:spPr>
      </p:pic>
    </p:spTree>
    <p:extLst>
      <p:ext uri="{BB962C8B-B14F-4D97-AF65-F5344CB8AC3E}">
        <p14:creationId xmlns:p14="http://schemas.microsoft.com/office/powerpoint/2010/main" val="4088580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51669" y="297102"/>
            <a:ext cx="8145462" cy="838200"/>
          </a:xfrm>
        </p:spPr>
        <p:txBody>
          <a:bodyPr/>
          <a:lstStyle/>
          <a:p>
            <a:pPr eaLnBrk="1" hangingPunct="1">
              <a:defRPr/>
            </a:pPr>
            <a:r>
              <a:rPr lang="en-US" dirty="0" smtClean="0"/>
              <a:t>Inter-VLAN Routing</a:t>
            </a:r>
          </a:p>
        </p:txBody>
      </p:sp>
      <p:sp>
        <p:nvSpPr>
          <p:cNvPr id="215043" name="Rectangle 3"/>
          <p:cNvSpPr>
            <a:spLocks noChangeArrowheads="1"/>
          </p:cNvSpPr>
          <p:nvPr/>
        </p:nvSpPr>
        <p:spPr bwMode="auto">
          <a:xfrm>
            <a:off x="315685" y="1135302"/>
            <a:ext cx="8305800" cy="646331"/>
          </a:xfrm>
          <a:prstGeom prst="rect">
            <a:avLst/>
          </a:prstGeom>
          <a:noFill/>
          <a:ln w="9525">
            <a:noFill/>
            <a:miter lim="800000"/>
            <a:headEnd/>
            <a:tailEnd/>
          </a:ln>
          <a:effectLst/>
        </p:spPr>
        <p:txBody>
          <a:bodyPr wrap="square" anchor="ctr">
            <a:spAutoFit/>
          </a:bodyPr>
          <a:lstStyle/>
          <a:p>
            <a:pPr>
              <a:defRPr/>
            </a:pPr>
            <a:r>
              <a:rPr lang="en-US" sz="3600" b="1" dirty="0">
                <a:solidFill>
                  <a:srgbClr val="002060"/>
                </a:solidFill>
                <a:effectLst/>
              </a:rPr>
              <a:t>Troubleshooting Inter-VLAN Routing</a:t>
            </a:r>
          </a:p>
        </p:txBody>
      </p:sp>
      <p:pic>
        <p:nvPicPr>
          <p:cNvPr id="30724" name="Picture 5" descr="ivr33a.jpg"/>
          <p:cNvPicPr>
            <a:picLocks noChangeAspect="1"/>
          </p:cNvPicPr>
          <p:nvPr/>
        </p:nvPicPr>
        <p:blipFill>
          <a:blip r:embed="rId2" cstate="print"/>
          <a:srcRect/>
          <a:stretch>
            <a:fillRect/>
          </a:stretch>
        </p:blipFill>
        <p:spPr bwMode="auto">
          <a:xfrm>
            <a:off x="533400" y="2057400"/>
            <a:ext cx="3810000" cy="2843213"/>
          </a:xfrm>
          <a:prstGeom prst="rect">
            <a:avLst/>
          </a:prstGeom>
          <a:noFill/>
          <a:ln w="9525">
            <a:noFill/>
            <a:miter lim="800000"/>
            <a:headEnd/>
            <a:tailEnd/>
          </a:ln>
        </p:spPr>
      </p:pic>
      <p:pic>
        <p:nvPicPr>
          <p:cNvPr id="30725" name="Picture 7" descr="ivr33b.jpg"/>
          <p:cNvPicPr>
            <a:picLocks noChangeAspect="1"/>
          </p:cNvPicPr>
          <p:nvPr/>
        </p:nvPicPr>
        <p:blipFill>
          <a:blip r:embed="rId3" cstate="print"/>
          <a:srcRect/>
          <a:stretch>
            <a:fillRect/>
          </a:stretch>
        </p:blipFill>
        <p:spPr bwMode="auto">
          <a:xfrm>
            <a:off x="4724400" y="2133600"/>
            <a:ext cx="3810000" cy="2922588"/>
          </a:xfrm>
          <a:prstGeom prst="rect">
            <a:avLst/>
          </a:prstGeom>
          <a:noFill/>
          <a:ln w="9525">
            <a:noFill/>
            <a:miter lim="800000"/>
            <a:headEnd/>
            <a:tailEnd/>
          </a:ln>
        </p:spPr>
      </p:pic>
      <p:pic>
        <p:nvPicPr>
          <p:cNvPr id="30726" name="Picture 6" descr="ivr37.jpg"/>
          <p:cNvPicPr>
            <a:picLocks noChangeAspect="1"/>
          </p:cNvPicPr>
          <p:nvPr/>
        </p:nvPicPr>
        <p:blipFill>
          <a:blip r:embed="rId4" cstate="print"/>
          <a:srcRect/>
          <a:stretch>
            <a:fillRect/>
          </a:stretch>
        </p:blipFill>
        <p:spPr bwMode="auto">
          <a:xfrm>
            <a:off x="2133600" y="3962400"/>
            <a:ext cx="4419600" cy="2798763"/>
          </a:xfrm>
          <a:prstGeom prst="rect">
            <a:avLst/>
          </a:prstGeom>
          <a:noFill/>
          <a:ln w="9525">
            <a:noFill/>
            <a:miter lim="800000"/>
            <a:headEnd/>
            <a:tailEnd/>
          </a:ln>
        </p:spPr>
      </p:pic>
    </p:spTree>
    <p:extLst>
      <p:ext uri="{BB962C8B-B14F-4D97-AF65-F5344CB8AC3E}">
        <p14:creationId xmlns:p14="http://schemas.microsoft.com/office/powerpoint/2010/main" val="3903944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76225" y="211138"/>
            <a:ext cx="8645525" cy="838200"/>
          </a:xfrm>
        </p:spPr>
        <p:txBody>
          <a:bodyPr/>
          <a:lstStyle/>
          <a:p>
            <a:pPr eaLnBrk="1" hangingPunct="1"/>
            <a:r>
              <a:rPr lang="en-US" sz="2800" dirty="0" smtClean="0"/>
              <a:t>Switch Configuration Issues: 1</a:t>
            </a:r>
          </a:p>
        </p:txBody>
      </p:sp>
      <p:sp>
        <p:nvSpPr>
          <p:cNvPr id="28675" name="Rectangle 3"/>
          <p:cNvSpPr>
            <a:spLocks noGrp="1" noChangeArrowheads="1"/>
          </p:cNvSpPr>
          <p:nvPr>
            <p:ph type="body" idx="1"/>
          </p:nvPr>
        </p:nvSpPr>
        <p:spPr>
          <a:xfrm>
            <a:off x="246063" y="1000125"/>
            <a:ext cx="6132512" cy="5389563"/>
          </a:xfrm>
        </p:spPr>
        <p:txBody>
          <a:bodyPr/>
          <a:lstStyle/>
          <a:p>
            <a:pPr eaLnBrk="1" hangingPunct="1"/>
            <a:r>
              <a:rPr lang="en-US" sz="1800" dirty="0" smtClean="0"/>
              <a:t>When using the traditional routing model for inter-VLAN routing, ensure that the switch ports that connect to the router interfaces are </a:t>
            </a:r>
            <a:r>
              <a:rPr lang="en-US" sz="1800" dirty="0" smtClean="0">
                <a:solidFill>
                  <a:srgbClr val="FF0000"/>
                </a:solidFill>
              </a:rPr>
              <a:t>configured on the correct VLANs</a:t>
            </a:r>
            <a:r>
              <a:rPr lang="en-US" sz="1800" dirty="0" smtClean="0"/>
              <a:t>. </a:t>
            </a:r>
          </a:p>
          <a:p>
            <a:pPr lvl="1" indent="0" eaLnBrk="1" hangingPunct="1"/>
            <a:r>
              <a:rPr lang="en-US" sz="1600" dirty="0" smtClean="0"/>
              <a:t>If the switch ports are not configured on the correct VLAN, devices configured on that VLAN cannot connect to the router interface, and therefore, are unable to route to the other VLANs.</a:t>
            </a:r>
          </a:p>
          <a:p>
            <a:pPr eaLnBrk="1" hangingPunct="1"/>
            <a:r>
              <a:rPr lang="en-US" sz="1800" dirty="0" smtClean="0"/>
              <a:t>As you can see in Topology 1, PC1 and router R1 interface F0/0 are configured to be on the same logical subnet, as indicated by their IP address assignment. </a:t>
            </a:r>
          </a:p>
          <a:p>
            <a:pPr lvl="1" indent="0" eaLnBrk="1" hangingPunct="1"/>
            <a:r>
              <a:rPr lang="en-US" sz="1600" dirty="0" smtClean="0"/>
              <a:t>However, the switch port F0/4 that connects to router R1 interface F0/0 has not been configured and remains in the default VLAN. </a:t>
            </a:r>
          </a:p>
          <a:p>
            <a:pPr lvl="1" indent="0" eaLnBrk="1" hangingPunct="1"/>
            <a:r>
              <a:rPr lang="en-US" sz="1600" dirty="0" smtClean="0"/>
              <a:t>Because router R1 is on a different VLAN than PC1, they are unable to communicate.</a:t>
            </a:r>
          </a:p>
          <a:p>
            <a:pPr eaLnBrk="1" hangingPunct="1"/>
            <a:r>
              <a:rPr lang="en-US" sz="1800" dirty="0" smtClean="0"/>
              <a:t>To correct this problem, execute the </a:t>
            </a:r>
            <a:r>
              <a:rPr lang="en-US" sz="1800" b="1" dirty="0" err="1" smtClean="0">
                <a:solidFill>
                  <a:srgbClr val="002060"/>
                </a:solidFill>
                <a:latin typeface="Courier New" pitchFamily="49" charset="0"/>
                <a:cs typeface="Courier New" pitchFamily="49" charset="0"/>
              </a:rPr>
              <a:t>switchport</a:t>
            </a:r>
            <a:r>
              <a:rPr lang="en-US" sz="1800" b="1" dirty="0" smtClean="0">
                <a:solidFill>
                  <a:srgbClr val="002060"/>
                </a:solidFill>
                <a:latin typeface="Courier New" pitchFamily="49" charset="0"/>
                <a:cs typeface="Courier New" pitchFamily="49" charset="0"/>
              </a:rPr>
              <a:t> access </a:t>
            </a:r>
            <a:r>
              <a:rPr lang="en-US" sz="1800" b="1" dirty="0" err="1" smtClean="0">
                <a:solidFill>
                  <a:srgbClr val="002060"/>
                </a:solidFill>
                <a:latin typeface="Courier New" pitchFamily="49" charset="0"/>
                <a:cs typeface="Courier New" pitchFamily="49" charset="0"/>
              </a:rPr>
              <a:t>vlan</a:t>
            </a:r>
            <a:r>
              <a:rPr lang="en-US" sz="1800" b="1" dirty="0" smtClean="0">
                <a:solidFill>
                  <a:srgbClr val="002060"/>
                </a:solidFill>
                <a:latin typeface="Courier New" pitchFamily="49" charset="0"/>
                <a:cs typeface="Courier New" pitchFamily="49" charset="0"/>
              </a:rPr>
              <a:t> 10</a:t>
            </a:r>
            <a:r>
              <a:rPr lang="en-US" sz="1800" dirty="0" smtClean="0"/>
              <a:t> interface configuration command on switch port F0/4 on switch S1. </a:t>
            </a:r>
          </a:p>
        </p:txBody>
      </p:sp>
      <p:pic>
        <p:nvPicPr>
          <p:cNvPr id="28676" name="Picture 4"/>
          <p:cNvPicPr>
            <a:picLocks noChangeAspect="1" noChangeArrowheads="1"/>
          </p:cNvPicPr>
          <p:nvPr/>
        </p:nvPicPr>
        <p:blipFill>
          <a:blip r:embed="rId3" cstate="print"/>
          <a:srcRect/>
          <a:stretch>
            <a:fillRect/>
          </a:stretch>
        </p:blipFill>
        <p:spPr bwMode="auto">
          <a:xfrm>
            <a:off x="6407150" y="2290763"/>
            <a:ext cx="2435225" cy="2108200"/>
          </a:xfrm>
          <a:prstGeom prst="rect">
            <a:avLst/>
          </a:prstGeom>
          <a:noFill/>
          <a:ln w="9525">
            <a:noFill/>
            <a:miter lim="800000"/>
            <a:headEnd/>
            <a:tailEnd/>
          </a:ln>
        </p:spPr>
      </p:pic>
    </p:spTree>
    <p:extLst>
      <p:ext uri="{BB962C8B-B14F-4D97-AF65-F5344CB8AC3E}">
        <p14:creationId xmlns:p14="http://schemas.microsoft.com/office/powerpoint/2010/main" val="903264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6" descr="ivr34.jpg"/>
          <p:cNvPicPr>
            <a:picLocks noChangeAspect="1"/>
          </p:cNvPicPr>
          <p:nvPr/>
        </p:nvPicPr>
        <p:blipFill>
          <a:blip r:embed="rId2" cstate="print"/>
          <a:srcRect/>
          <a:stretch>
            <a:fillRect/>
          </a:stretch>
        </p:blipFill>
        <p:spPr bwMode="auto">
          <a:xfrm>
            <a:off x="1959428" y="1859082"/>
            <a:ext cx="6324600" cy="4721225"/>
          </a:xfrm>
          <a:prstGeom prst="rect">
            <a:avLst/>
          </a:prstGeom>
          <a:noFill/>
          <a:ln w="9525">
            <a:noFill/>
            <a:miter lim="800000"/>
            <a:headEnd/>
            <a:tailEnd/>
          </a:ln>
        </p:spPr>
      </p:pic>
      <p:sp>
        <p:nvSpPr>
          <p:cNvPr id="873475" name="Rectangle 3"/>
          <p:cNvSpPr>
            <a:spLocks noGrp="1" noChangeArrowheads="1"/>
          </p:cNvSpPr>
          <p:nvPr>
            <p:ph type="body" idx="1"/>
          </p:nvPr>
        </p:nvSpPr>
        <p:spPr>
          <a:xfrm>
            <a:off x="304800" y="478970"/>
            <a:ext cx="8839200" cy="5007429"/>
          </a:xfrm>
        </p:spPr>
        <p:txBody>
          <a:bodyPr/>
          <a:lstStyle/>
          <a:p>
            <a:pPr marL="0" indent="0">
              <a:buNone/>
              <a:defRPr/>
            </a:pPr>
            <a:r>
              <a:rPr lang="en-US" b="1" dirty="0" smtClean="0">
                <a:solidFill>
                  <a:srgbClr val="002060"/>
                </a:solidFill>
                <a:cs typeface="Arial" charset="0"/>
              </a:rPr>
              <a:t>Switch Configuration Issue 1</a:t>
            </a:r>
          </a:p>
        </p:txBody>
      </p:sp>
      <p:pic>
        <p:nvPicPr>
          <p:cNvPr id="21" name="Picture 20" descr="ivr35.jpg"/>
          <p:cNvPicPr>
            <a:picLocks noChangeAspect="1"/>
          </p:cNvPicPr>
          <p:nvPr/>
        </p:nvPicPr>
        <p:blipFill>
          <a:blip r:embed="rId3" cstate="print"/>
          <a:srcRect/>
          <a:stretch>
            <a:fillRect/>
          </a:stretch>
        </p:blipFill>
        <p:spPr bwMode="auto">
          <a:xfrm>
            <a:off x="1976096" y="1859082"/>
            <a:ext cx="6291263" cy="4694238"/>
          </a:xfrm>
          <a:prstGeom prst="rect">
            <a:avLst/>
          </a:prstGeom>
          <a:noFill/>
          <a:ln w="9525">
            <a:noFill/>
            <a:miter lim="800000"/>
            <a:headEnd/>
            <a:tailEnd/>
          </a:ln>
        </p:spPr>
      </p:pic>
      <p:sp>
        <p:nvSpPr>
          <p:cNvPr id="14" name="TextBox 13"/>
          <p:cNvSpPr txBox="1"/>
          <p:nvPr/>
        </p:nvSpPr>
        <p:spPr>
          <a:xfrm>
            <a:off x="5693228" y="2754432"/>
            <a:ext cx="34290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Interface F0/4 is still in the default VLAN.</a:t>
            </a:r>
          </a:p>
        </p:txBody>
      </p:sp>
      <p:sp>
        <p:nvSpPr>
          <p:cNvPr id="15" name="TextBox 14"/>
          <p:cNvSpPr txBox="1"/>
          <p:nvPr/>
        </p:nvSpPr>
        <p:spPr>
          <a:xfrm>
            <a:off x="892628" y="4888032"/>
            <a:ext cx="4876800" cy="433965"/>
          </a:xfrm>
          <a:prstGeom prst="rect">
            <a:avLst/>
          </a:prstGeom>
          <a:solidFill>
            <a:srgbClr val="002060"/>
          </a:solidFill>
          <a:ln w="25400">
            <a:solidFill>
              <a:srgbClr val="0070C0"/>
            </a:solidFill>
          </a:ln>
          <a:effectLst>
            <a:outerShdw blurRad="50800" dist="50800" dir="5400000" algn="ctr" rotWithShape="0">
              <a:schemeClr val="tx1"/>
            </a:outerShdw>
          </a:effectLst>
        </p:spPr>
        <p:txBody>
          <a:bodyPr>
            <a:spAutoFit/>
          </a:bodyPr>
          <a:lstStyle/>
          <a:p>
            <a:pPr>
              <a:defRPr/>
            </a:pPr>
            <a:r>
              <a:rPr lang="en-US" b="1" dirty="0">
                <a:solidFill>
                  <a:schemeClr val="bg1"/>
                </a:solidFill>
                <a:latin typeface="Courier New" pitchFamily="49" charset="0"/>
                <a:cs typeface="Courier New" pitchFamily="49" charset="0"/>
              </a:rPr>
              <a:t>switchport access vlan 10</a:t>
            </a:r>
          </a:p>
        </p:txBody>
      </p:sp>
      <p:pic>
        <p:nvPicPr>
          <p:cNvPr id="20" name="Picture 19" descr="ivr38.jpg"/>
          <p:cNvPicPr>
            <a:picLocks noChangeAspect="1"/>
          </p:cNvPicPr>
          <p:nvPr/>
        </p:nvPicPr>
        <p:blipFill>
          <a:blip r:embed="rId4" cstate="print"/>
          <a:srcRect/>
          <a:stretch>
            <a:fillRect/>
          </a:stretch>
        </p:blipFill>
        <p:spPr bwMode="auto">
          <a:xfrm>
            <a:off x="549728" y="1067146"/>
            <a:ext cx="5562600" cy="3536950"/>
          </a:xfrm>
          <a:prstGeom prst="rect">
            <a:avLst/>
          </a:prstGeom>
          <a:noFill/>
          <a:ln w="9525">
            <a:noFill/>
            <a:miter lim="800000"/>
            <a:headEnd/>
            <a:tailEnd/>
          </a:ln>
        </p:spPr>
      </p:pic>
      <p:sp>
        <p:nvSpPr>
          <p:cNvPr id="22" name="TextBox 21"/>
          <p:cNvSpPr txBox="1"/>
          <p:nvPr/>
        </p:nvSpPr>
        <p:spPr>
          <a:xfrm>
            <a:off x="4065814" y="904434"/>
            <a:ext cx="4876800" cy="1089529"/>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dirty="0">
                <a:solidFill>
                  <a:schemeClr val="bg1"/>
                </a:solidFill>
              </a:rPr>
              <a:t>VLAN 30 is working but VLAN 10 cannot communicate with the router or VLAN 30.</a:t>
            </a:r>
          </a:p>
        </p:txBody>
      </p:sp>
    </p:spTree>
    <p:extLst>
      <p:ext uri="{BB962C8B-B14F-4D97-AF65-F5344CB8AC3E}">
        <p14:creationId xmlns:p14="http://schemas.microsoft.com/office/powerpoint/2010/main" val="12642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1" presetClass="exit" presetSubtype="0" fill="hold" grpId="1"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animBg="1"/>
      <p:bldP spid="2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6225" y="211138"/>
            <a:ext cx="8645525" cy="838200"/>
          </a:xfrm>
        </p:spPr>
        <p:txBody>
          <a:bodyPr/>
          <a:lstStyle/>
          <a:p>
            <a:pPr eaLnBrk="1" hangingPunct="1"/>
            <a:r>
              <a:rPr lang="en-US" sz="2800" dirty="0" smtClean="0"/>
              <a:t>Switch Configuration Issues: 2</a:t>
            </a:r>
          </a:p>
        </p:txBody>
      </p:sp>
      <p:sp>
        <p:nvSpPr>
          <p:cNvPr id="29699" name="Rectangle 3"/>
          <p:cNvSpPr>
            <a:spLocks noGrp="1" noChangeArrowheads="1"/>
          </p:cNvSpPr>
          <p:nvPr>
            <p:ph type="body" idx="1"/>
          </p:nvPr>
        </p:nvSpPr>
        <p:spPr>
          <a:xfrm>
            <a:off x="246063" y="1000125"/>
            <a:ext cx="6132512" cy="5389563"/>
          </a:xfrm>
        </p:spPr>
        <p:txBody>
          <a:bodyPr/>
          <a:lstStyle/>
          <a:p>
            <a:pPr eaLnBrk="1" hangingPunct="1"/>
            <a:r>
              <a:rPr lang="en-US" sz="2000" dirty="0" smtClean="0"/>
              <a:t>In Topology 2, the router-on-a-stick routing model has been chosen. However, the F0/5 interface on switch S1 </a:t>
            </a:r>
            <a:r>
              <a:rPr lang="en-US" sz="2000" b="1" dirty="0" smtClean="0">
                <a:solidFill>
                  <a:srgbClr val="002060"/>
                </a:solidFill>
              </a:rPr>
              <a:t>is not configured as a trunk </a:t>
            </a:r>
            <a:r>
              <a:rPr lang="en-US" sz="2000" dirty="0" smtClean="0"/>
              <a:t>and subsequently left in the default VLAN for the port. </a:t>
            </a:r>
          </a:p>
          <a:p>
            <a:pPr lvl="1" indent="0" eaLnBrk="1" hangingPunct="1"/>
            <a:r>
              <a:rPr lang="en-US" sz="1800" dirty="0" smtClean="0"/>
              <a:t>As a result, the router is not able to function correctly because each of its configured </a:t>
            </a:r>
            <a:r>
              <a:rPr lang="en-US" sz="1800" dirty="0" err="1" smtClean="0"/>
              <a:t>subinterfaces</a:t>
            </a:r>
            <a:r>
              <a:rPr lang="en-US" sz="1800" dirty="0" smtClean="0"/>
              <a:t> is unable to send or receive VLAN tagged traffic. </a:t>
            </a:r>
          </a:p>
          <a:p>
            <a:pPr lvl="1" indent="0" eaLnBrk="1" hangingPunct="1"/>
            <a:r>
              <a:rPr lang="en-US" sz="1800" dirty="0" smtClean="0"/>
              <a:t>This prevents all configured VLANs from routing through router R1 to reach the other VLANs.</a:t>
            </a:r>
          </a:p>
          <a:p>
            <a:pPr eaLnBrk="1" hangingPunct="1"/>
            <a:r>
              <a:rPr lang="en-US" sz="2000" dirty="0" smtClean="0"/>
              <a:t>To correct this problem, execute </a:t>
            </a:r>
            <a:r>
              <a:rPr lang="en-US" sz="2000" dirty="0" smtClean="0">
                <a:cs typeface="Courier New" pitchFamily="49" charset="0"/>
              </a:rPr>
              <a:t>the</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switchport</a:t>
            </a:r>
            <a:r>
              <a:rPr lang="en-US" sz="2000" b="1" dirty="0" smtClean="0">
                <a:solidFill>
                  <a:srgbClr val="002060"/>
                </a:solidFill>
                <a:latin typeface="Courier New" pitchFamily="49" charset="0"/>
                <a:cs typeface="Courier New" pitchFamily="49" charset="0"/>
              </a:rPr>
              <a:t> mode trunk interface</a:t>
            </a:r>
            <a:r>
              <a:rPr lang="en-US" sz="2000" dirty="0" smtClean="0"/>
              <a:t> configuration command on switch port F0/5 on switch S1. </a:t>
            </a:r>
          </a:p>
          <a:p>
            <a:pPr lvl="1" indent="0" eaLnBrk="1" hangingPunct="1"/>
            <a:r>
              <a:rPr lang="en-US" sz="1800" dirty="0" smtClean="0"/>
              <a:t>This converts the interface to a trunk, allowing the trunk to successfully establish a connection with router R1. </a:t>
            </a:r>
          </a:p>
        </p:txBody>
      </p:sp>
      <p:pic>
        <p:nvPicPr>
          <p:cNvPr id="29700" name="Picture 5"/>
          <p:cNvPicPr>
            <a:picLocks noChangeAspect="1" noChangeArrowheads="1"/>
          </p:cNvPicPr>
          <p:nvPr/>
        </p:nvPicPr>
        <p:blipFill>
          <a:blip r:embed="rId3" cstate="print"/>
          <a:srcRect/>
          <a:stretch>
            <a:fillRect/>
          </a:stretch>
        </p:blipFill>
        <p:spPr bwMode="auto">
          <a:xfrm>
            <a:off x="6453188" y="2925763"/>
            <a:ext cx="2547937" cy="1917700"/>
          </a:xfrm>
          <a:prstGeom prst="rect">
            <a:avLst/>
          </a:prstGeom>
          <a:noFill/>
          <a:ln w="9525">
            <a:noFill/>
            <a:miter lim="800000"/>
            <a:headEnd/>
            <a:tailEnd/>
          </a:ln>
        </p:spPr>
      </p:pic>
    </p:spTree>
    <p:extLst>
      <p:ext uri="{BB962C8B-B14F-4D97-AF65-F5344CB8AC3E}">
        <p14:creationId xmlns:p14="http://schemas.microsoft.com/office/powerpoint/2010/main" val="3533711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358660" y="304800"/>
            <a:ext cx="8145462" cy="638418"/>
          </a:xfrm>
        </p:spPr>
        <p:txBody>
          <a:bodyPr/>
          <a:lstStyle/>
          <a:p>
            <a:pPr>
              <a:defRPr/>
            </a:pPr>
            <a:r>
              <a:rPr lang="en-US" dirty="0"/>
              <a:t>Switch Configuration Issues: </a:t>
            </a:r>
            <a:r>
              <a:rPr lang="en-US" dirty="0" smtClean="0"/>
              <a:t>2</a:t>
            </a:r>
            <a:endParaRPr lang="en-CA" dirty="0"/>
          </a:p>
        </p:txBody>
      </p:sp>
      <p:pic>
        <p:nvPicPr>
          <p:cNvPr id="32772" name="Picture 8" descr="ivr36.jpg"/>
          <p:cNvPicPr>
            <a:picLocks noChangeAspect="1"/>
          </p:cNvPicPr>
          <p:nvPr/>
        </p:nvPicPr>
        <p:blipFill>
          <a:blip r:embed="rId2" cstate="print"/>
          <a:srcRect/>
          <a:stretch>
            <a:fillRect/>
          </a:stretch>
        </p:blipFill>
        <p:spPr bwMode="auto">
          <a:xfrm>
            <a:off x="1515268" y="2080129"/>
            <a:ext cx="7442200" cy="4711700"/>
          </a:xfrm>
          <a:prstGeom prst="rect">
            <a:avLst/>
          </a:prstGeom>
          <a:noFill/>
          <a:ln w="9525">
            <a:noFill/>
            <a:miter lim="800000"/>
            <a:headEnd/>
            <a:tailEnd/>
          </a:ln>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5568" y="916961"/>
            <a:ext cx="4991100" cy="3907133"/>
          </a:xfrm>
          <a:prstGeom prst="rect">
            <a:avLst/>
          </a:prstGeom>
          <a:noFill/>
          <a:ln w="9525">
            <a:noFill/>
            <a:miter lim="800000"/>
            <a:headEnd/>
            <a:tailEnd/>
          </a:ln>
        </p:spPr>
      </p:pic>
      <p:pic>
        <p:nvPicPr>
          <p:cNvPr id="13" name="Picture 12" descr="ivr37.jpg"/>
          <p:cNvPicPr>
            <a:picLocks noChangeAspect="1"/>
          </p:cNvPicPr>
          <p:nvPr/>
        </p:nvPicPr>
        <p:blipFill>
          <a:blip r:embed="rId4" cstate="print"/>
          <a:srcRect/>
          <a:stretch>
            <a:fillRect/>
          </a:stretch>
        </p:blipFill>
        <p:spPr bwMode="auto">
          <a:xfrm>
            <a:off x="1515268" y="2080129"/>
            <a:ext cx="7408863" cy="4691063"/>
          </a:xfrm>
          <a:prstGeom prst="rect">
            <a:avLst/>
          </a:prstGeom>
          <a:noFill/>
          <a:ln w="9525">
            <a:noFill/>
            <a:miter lim="800000"/>
            <a:headEnd/>
            <a:tailEnd/>
          </a:ln>
        </p:spPr>
      </p:pic>
      <p:sp>
        <p:nvSpPr>
          <p:cNvPr id="14" name="TextBox 13"/>
          <p:cNvSpPr txBox="1"/>
          <p:nvPr/>
        </p:nvSpPr>
        <p:spPr>
          <a:xfrm>
            <a:off x="5630068" y="3299329"/>
            <a:ext cx="34290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Interface F0/5 is still in the default VLAN.</a:t>
            </a:r>
          </a:p>
        </p:txBody>
      </p:sp>
      <p:sp>
        <p:nvSpPr>
          <p:cNvPr id="15" name="TextBox 14"/>
          <p:cNvSpPr txBox="1"/>
          <p:nvPr/>
        </p:nvSpPr>
        <p:spPr>
          <a:xfrm>
            <a:off x="2048668" y="5562094"/>
            <a:ext cx="4038600" cy="433965"/>
          </a:xfrm>
          <a:prstGeom prst="rect">
            <a:avLst/>
          </a:prstGeom>
          <a:solidFill>
            <a:srgbClr val="002060"/>
          </a:solidFill>
          <a:ln w="25400">
            <a:solidFill>
              <a:srgbClr val="0070C0"/>
            </a:solidFill>
          </a:ln>
          <a:effectLst>
            <a:outerShdw blurRad="50800" dist="50800" dir="5400000" algn="ctr" rotWithShape="0">
              <a:schemeClr val="tx1"/>
            </a:outerShdw>
          </a:effectLst>
        </p:spPr>
        <p:txBody>
          <a:bodyPr>
            <a:spAutoFit/>
          </a:bodyPr>
          <a:lstStyle/>
          <a:p>
            <a:pPr>
              <a:defRPr/>
            </a:pPr>
            <a:r>
              <a:rPr lang="en-US" b="1" dirty="0">
                <a:solidFill>
                  <a:schemeClr val="bg1"/>
                </a:solidFill>
                <a:latin typeface="Courier New" pitchFamily="49" charset="0"/>
                <a:cs typeface="Courier New" pitchFamily="49" charset="0"/>
              </a:rPr>
              <a:t>switchport mode trunk</a:t>
            </a:r>
          </a:p>
        </p:txBody>
      </p:sp>
      <p:sp>
        <p:nvSpPr>
          <p:cNvPr id="11" name="TextBox 10"/>
          <p:cNvSpPr txBox="1"/>
          <p:nvPr/>
        </p:nvSpPr>
        <p:spPr>
          <a:xfrm>
            <a:off x="4541497" y="916961"/>
            <a:ext cx="4267200" cy="1089529"/>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dirty="0">
                <a:solidFill>
                  <a:schemeClr val="bg1"/>
                </a:solidFill>
              </a:rPr>
              <a:t>Each of the configured subinterfaces is unable to send or receive VLAN traffic.</a:t>
            </a:r>
          </a:p>
        </p:txBody>
      </p:sp>
    </p:spTree>
    <p:extLst>
      <p:ext uri="{BB962C8B-B14F-4D97-AF65-F5344CB8AC3E}">
        <p14:creationId xmlns:p14="http://schemas.microsoft.com/office/powerpoint/2010/main" val="59657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ChangeAspect="1" noChangeArrowheads="1"/>
          </p:cNvPicPr>
          <p:nvPr/>
        </p:nvPicPr>
        <p:blipFill>
          <a:blip r:embed="rId3" cstate="print"/>
          <a:srcRect/>
          <a:stretch>
            <a:fillRect/>
          </a:stretch>
        </p:blipFill>
        <p:spPr bwMode="auto">
          <a:xfrm>
            <a:off x="6311900" y="1628775"/>
            <a:ext cx="2700338" cy="2543175"/>
          </a:xfrm>
          <a:prstGeom prst="rect">
            <a:avLst/>
          </a:prstGeom>
          <a:noFill/>
          <a:ln w="9525">
            <a:noFill/>
            <a:miter lim="800000"/>
            <a:headEnd/>
            <a:tailEnd/>
          </a:ln>
        </p:spPr>
      </p:pic>
      <p:sp>
        <p:nvSpPr>
          <p:cNvPr id="33794" name="Rectangle 2"/>
          <p:cNvSpPr>
            <a:spLocks noGrp="1" noChangeArrowheads="1"/>
          </p:cNvSpPr>
          <p:nvPr>
            <p:ph type="title"/>
          </p:nvPr>
        </p:nvSpPr>
        <p:spPr>
          <a:xfrm>
            <a:off x="265340" y="145823"/>
            <a:ext cx="8645525" cy="838200"/>
          </a:xfrm>
        </p:spPr>
        <p:txBody>
          <a:bodyPr/>
          <a:lstStyle/>
          <a:p>
            <a:pPr eaLnBrk="1" hangingPunct="1"/>
            <a:r>
              <a:rPr lang="en-US" sz="2800" dirty="0" smtClean="0"/>
              <a:t>Router Configuration Issues: 3</a:t>
            </a:r>
          </a:p>
        </p:txBody>
      </p:sp>
      <p:sp>
        <p:nvSpPr>
          <p:cNvPr id="33795" name="Rectangle 3"/>
          <p:cNvSpPr>
            <a:spLocks noGrp="1" noChangeArrowheads="1"/>
          </p:cNvSpPr>
          <p:nvPr>
            <p:ph type="body" idx="1"/>
          </p:nvPr>
        </p:nvSpPr>
        <p:spPr>
          <a:xfrm>
            <a:off x="0" y="838200"/>
            <a:ext cx="6477000" cy="5389563"/>
          </a:xfrm>
        </p:spPr>
        <p:txBody>
          <a:bodyPr/>
          <a:lstStyle/>
          <a:p>
            <a:pPr eaLnBrk="1" hangingPunct="1"/>
            <a:r>
              <a:rPr lang="en-US" sz="2000" dirty="0" smtClean="0"/>
              <a:t>One of the most common inter-VLAN router configuration errors is to connect the physical router interface to the wrong switch port, </a:t>
            </a:r>
          </a:p>
          <a:p>
            <a:pPr lvl="1" indent="0" eaLnBrk="1" hangingPunct="1"/>
            <a:r>
              <a:rPr lang="en-US" sz="1800" dirty="0" smtClean="0"/>
              <a:t>placing it on the incorrect VLAN and preventing it from reaching the other VLANs.</a:t>
            </a:r>
          </a:p>
          <a:p>
            <a:pPr eaLnBrk="1" hangingPunct="1"/>
            <a:r>
              <a:rPr lang="en-US" sz="2000" dirty="0" smtClean="0"/>
              <a:t>As you can see in Topology 3, router R1 interface F0/0 is connected to switch S1 port </a:t>
            </a:r>
            <a:r>
              <a:rPr lang="en-US" sz="2000" b="1" dirty="0" smtClean="0">
                <a:solidFill>
                  <a:srgbClr val="FF0000"/>
                </a:solidFill>
              </a:rPr>
              <a:t>F0/9</a:t>
            </a:r>
            <a:r>
              <a:rPr lang="en-US" sz="2000" dirty="0" smtClean="0"/>
              <a:t>. Switch port F0/9 is configured for Default VLAN, not VLAN10. </a:t>
            </a:r>
          </a:p>
          <a:p>
            <a:pPr lvl="1" indent="0" eaLnBrk="1" hangingPunct="1"/>
            <a:r>
              <a:rPr lang="en-US" sz="1800" dirty="0" smtClean="0"/>
              <a:t>This prevents PC1 from being able to communicate with the router interface, and it is therefore unable to route to VLAN30.</a:t>
            </a:r>
          </a:p>
          <a:p>
            <a:pPr eaLnBrk="1" hangingPunct="1"/>
            <a:r>
              <a:rPr lang="en-US" sz="2000" dirty="0" smtClean="0"/>
              <a:t>To correct this problem, physically connect router R1 interface F0/0 to switch S1 port F0/4. </a:t>
            </a:r>
          </a:p>
          <a:p>
            <a:pPr lvl="1" indent="0" eaLnBrk="1" hangingPunct="1"/>
            <a:r>
              <a:rPr lang="en-US" sz="1800" dirty="0" smtClean="0"/>
              <a:t>This puts the router interface on the correct VLAN and allows inter-VLAN routing to function. </a:t>
            </a:r>
          </a:p>
          <a:p>
            <a:pPr lvl="1" indent="0" eaLnBrk="1" hangingPunct="1"/>
            <a:r>
              <a:rPr lang="en-US" sz="1800" dirty="0" smtClean="0"/>
              <a:t>Alternatively, you could change the VLAN assignment of switch port F0/9 to be on VLAN10. This also allows PC1 to communicate with router R1 interface F0/0.</a:t>
            </a:r>
          </a:p>
        </p:txBody>
      </p:sp>
    </p:spTree>
    <p:extLst>
      <p:ext uri="{BB962C8B-B14F-4D97-AF65-F5344CB8AC3E}">
        <p14:creationId xmlns:p14="http://schemas.microsoft.com/office/powerpoint/2010/main" val="2474706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423069" y="315686"/>
            <a:ext cx="8145462" cy="522514"/>
          </a:xfrm>
        </p:spPr>
        <p:txBody>
          <a:bodyPr/>
          <a:lstStyle/>
          <a:p>
            <a:pPr>
              <a:defRPr/>
            </a:pPr>
            <a:r>
              <a:rPr lang="en-US" dirty="0"/>
              <a:t>Router Configuration Issues: 3</a:t>
            </a:r>
            <a:endParaRPr lang="en-CA" dirty="0"/>
          </a:p>
        </p:txBody>
      </p:sp>
      <p:pic>
        <p:nvPicPr>
          <p:cNvPr id="33796" name="Picture 10" descr="ivr40.jpg"/>
          <p:cNvPicPr>
            <a:picLocks noChangeAspect="1"/>
          </p:cNvPicPr>
          <p:nvPr/>
        </p:nvPicPr>
        <p:blipFill>
          <a:blip r:embed="rId2" cstate="print"/>
          <a:srcRect/>
          <a:stretch>
            <a:fillRect/>
          </a:stretch>
        </p:blipFill>
        <p:spPr bwMode="auto">
          <a:xfrm>
            <a:off x="303213" y="1811772"/>
            <a:ext cx="8534400" cy="4573588"/>
          </a:xfrm>
          <a:prstGeom prst="rect">
            <a:avLst/>
          </a:prstGeom>
          <a:noFill/>
          <a:ln w="9525">
            <a:noFill/>
            <a:miter lim="800000"/>
            <a:headEnd/>
            <a:tailEnd/>
          </a:ln>
        </p:spPr>
      </p:pic>
      <p:sp>
        <p:nvSpPr>
          <p:cNvPr id="12" name="Rectangle 11"/>
          <p:cNvSpPr/>
          <p:nvPr/>
        </p:nvSpPr>
        <p:spPr bwMode="auto">
          <a:xfrm>
            <a:off x="5791200" y="1905000"/>
            <a:ext cx="2895600" cy="1905000"/>
          </a:xfrm>
          <a:prstGeom prst="rect">
            <a:avLst/>
          </a:prstGeom>
          <a:solidFill>
            <a:schemeClr val="bg1"/>
          </a:solidFill>
          <a:ln w="38100" algn="ctr">
            <a:noFill/>
            <a:miter lim="800000"/>
            <a:headEnd/>
            <a:tailEnd/>
          </a:ln>
          <a:effectLst/>
        </p:spPr>
        <p:txBody>
          <a:bodyPr lIns="45720" rIns="45720" anchor="ctr"/>
          <a:lstStyle/>
          <a:p>
            <a:pPr>
              <a:defRPr/>
            </a:pPr>
            <a:endParaRPr lang="en-US" dirty="0"/>
          </a:p>
        </p:txBody>
      </p:sp>
      <p:pic>
        <p:nvPicPr>
          <p:cNvPr id="23" name="Picture 22" descr="ivr41.jpg"/>
          <p:cNvPicPr>
            <a:picLocks noChangeAspect="1"/>
          </p:cNvPicPr>
          <p:nvPr/>
        </p:nvPicPr>
        <p:blipFill>
          <a:blip r:embed="rId3" cstate="print"/>
          <a:srcRect/>
          <a:stretch>
            <a:fillRect/>
          </a:stretch>
        </p:blipFill>
        <p:spPr bwMode="auto">
          <a:xfrm>
            <a:off x="304800" y="1828800"/>
            <a:ext cx="8532813" cy="4573588"/>
          </a:xfrm>
          <a:prstGeom prst="rect">
            <a:avLst/>
          </a:prstGeom>
          <a:noFill/>
          <a:ln w="9525">
            <a:noFill/>
            <a:miter lim="800000"/>
            <a:headEnd/>
            <a:tailEnd/>
          </a:ln>
        </p:spPr>
      </p:pic>
      <p:grpSp>
        <p:nvGrpSpPr>
          <p:cNvPr id="2" name="Group 26"/>
          <p:cNvGrpSpPr/>
          <p:nvPr/>
        </p:nvGrpSpPr>
        <p:grpSpPr>
          <a:xfrm>
            <a:off x="2438400" y="3276600"/>
            <a:ext cx="3962400" cy="1470529"/>
            <a:chOff x="2438400" y="3276600"/>
            <a:chExt cx="3962400" cy="1470529"/>
          </a:xfrm>
          <a:solidFill>
            <a:srgbClr val="002060"/>
          </a:solidFill>
        </p:grpSpPr>
        <p:cxnSp>
          <p:nvCxnSpPr>
            <p:cNvPr id="26" name="Straight Connector 25"/>
            <p:cNvCxnSpPr/>
            <p:nvPr/>
          </p:nvCxnSpPr>
          <p:spPr bwMode="auto">
            <a:xfrm flipV="1">
              <a:off x="4953000" y="3276600"/>
              <a:ext cx="1447800" cy="838200"/>
            </a:xfrm>
            <a:prstGeom prst="line">
              <a:avLst/>
            </a:prstGeom>
            <a:grpFill/>
            <a:ln w="50800" cap="flat" cmpd="sng" algn="ctr">
              <a:solidFill>
                <a:srgbClr val="0070C0"/>
              </a:solidFill>
              <a:prstDash val="solid"/>
              <a:round/>
              <a:headEnd type="none" w="med" len="med"/>
              <a:tailEnd type="triangle"/>
            </a:ln>
            <a:effectLst>
              <a:outerShdw blurRad="50800" dist="50800" dir="5400000" algn="ctr" rotWithShape="0">
                <a:schemeClr val="tx1"/>
              </a:outerShdw>
            </a:effectLst>
          </p:spPr>
        </p:cxnSp>
        <p:sp>
          <p:nvSpPr>
            <p:cNvPr id="24" name="TextBox 23"/>
            <p:cNvSpPr txBox="1"/>
            <p:nvPr/>
          </p:nvSpPr>
          <p:spPr>
            <a:xfrm>
              <a:off x="2438400" y="3657600"/>
              <a:ext cx="2895600" cy="1089529"/>
            </a:xfrm>
            <a:prstGeom prst="rect">
              <a:avLst/>
            </a:prstGeom>
            <a:grpFill/>
            <a:ln w="25400">
              <a:solidFill>
                <a:srgbClr val="0070C0"/>
              </a:solidFill>
            </a:ln>
            <a:effectLst>
              <a:outerShdw blurRad="50800" dist="50800" dir="5400000" algn="ctr" rotWithShape="0">
                <a:schemeClr val="tx1"/>
              </a:outerShdw>
            </a:effectLst>
          </p:spPr>
          <p:txBody>
            <a:bodyPr>
              <a:spAutoFit/>
            </a:bodyPr>
            <a:lstStyle/>
            <a:p>
              <a:pPr>
                <a:defRPr/>
              </a:pPr>
              <a:r>
                <a:rPr lang="en-US" dirty="0">
                  <a:solidFill>
                    <a:schemeClr val="bg1"/>
                  </a:solidFill>
                </a:rPr>
                <a:t>Switch port F0/9 is assigned to the default VLAN.</a:t>
              </a:r>
            </a:p>
          </p:txBody>
        </p:sp>
      </p:grpSp>
      <p:grpSp>
        <p:nvGrpSpPr>
          <p:cNvPr id="3" name="Group 30"/>
          <p:cNvGrpSpPr>
            <a:grpSpLocks/>
          </p:cNvGrpSpPr>
          <p:nvPr/>
        </p:nvGrpSpPr>
        <p:grpSpPr bwMode="auto">
          <a:xfrm>
            <a:off x="1828800" y="2133601"/>
            <a:ext cx="4724400" cy="757130"/>
            <a:chOff x="1828800" y="2133600"/>
            <a:chExt cx="4724400" cy="757799"/>
          </a:xfrm>
        </p:grpSpPr>
        <p:cxnSp>
          <p:nvCxnSpPr>
            <p:cNvPr id="30" name="Straight Connector 29"/>
            <p:cNvCxnSpPr/>
            <p:nvPr/>
          </p:nvCxnSpPr>
          <p:spPr bwMode="auto">
            <a:xfrm flipV="1">
              <a:off x="4495800" y="2438669"/>
              <a:ext cx="2057400" cy="228802"/>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28" name="TextBox 27"/>
            <p:cNvSpPr txBox="1"/>
            <p:nvPr/>
          </p:nvSpPr>
          <p:spPr>
            <a:xfrm>
              <a:off x="1828800" y="2133600"/>
              <a:ext cx="2895600" cy="757799"/>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Switch port F0/4 is for VLAN 10.</a:t>
              </a:r>
            </a:p>
          </p:txBody>
        </p:sp>
      </p:grpSp>
      <p:grpSp>
        <p:nvGrpSpPr>
          <p:cNvPr id="4" name="Group 32"/>
          <p:cNvGrpSpPr>
            <a:grpSpLocks/>
          </p:cNvGrpSpPr>
          <p:nvPr/>
        </p:nvGrpSpPr>
        <p:grpSpPr bwMode="auto">
          <a:xfrm>
            <a:off x="3048000" y="2325688"/>
            <a:ext cx="4953000" cy="1985244"/>
            <a:chOff x="3048000" y="2325279"/>
            <a:chExt cx="4953000" cy="1985353"/>
          </a:xfrm>
        </p:grpSpPr>
        <p:sp>
          <p:nvSpPr>
            <p:cNvPr id="32" name="TextBox 31"/>
            <p:cNvSpPr txBox="1"/>
            <p:nvPr/>
          </p:nvSpPr>
          <p:spPr>
            <a:xfrm>
              <a:off x="3048000" y="3885877"/>
              <a:ext cx="4953000" cy="424755"/>
            </a:xfrm>
            <a:prstGeom prst="rect">
              <a:avLst/>
            </a:prstGeom>
            <a:solidFill>
              <a:srgbClr val="663300"/>
            </a:solidFill>
            <a:ln w="25400">
              <a:solidFill>
                <a:srgbClr val="FFC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Move the cable from F0/9 to F0/4.</a:t>
              </a:r>
            </a:p>
          </p:txBody>
        </p:sp>
        <p:sp>
          <p:nvSpPr>
            <p:cNvPr id="16" name="Curved Left Arrow 15"/>
            <p:cNvSpPr/>
            <p:nvPr/>
          </p:nvSpPr>
          <p:spPr bwMode="auto">
            <a:xfrm rot="11618681">
              <a:off x="5983288" y="2325279"/>
              <a:ext cx="455612" cy="1033519"/>
            </a:xfrm>
            <a:prstGeom prst="curvedLeftArrow">
              <a:avLst/>
            </a:prstGeom>
            <a:solidFill>
              <a:srgbClr val="FFC000">
                <a:alpha val="75000"/>
              </a:srgbClr>
            </a:solidFill>
            <a:ln w="12700" algn="ctr">
              <a:solidFill>
                <a:schemeClr val="tx1"/>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grpSp>
      <p:pic>
        <p:nvPicPr>
          <p:cNvPr id="34" name="Picture 33" descr="ivr42.jpg"/>
          <p:cNvPicPr>
            <a:picLocks noChangeAspect="1"/>
          </p:cNvPicPr>
          <p:nvPr/>
        </p:nvPicPr>
        <p:blipFill>
          <a:blip r:embed="rId4" cstate="print"/>
          <a:srcRect/>
          <a:stretch>
            <a:fillRect/>
          </a:stretch>
        </p:blipFill>
        <p:spPr bwMode="auto">
          <a:xfrm>
            <a:off x="303213" y="1828800"/>
            <a:ext cx="8534400" cy="4573588"/>
          </a:xfrm>
          <a:prstGeom prst="rect">
            <a:avLst/>
          </a:prstGeom>
          <a:noFill/>
          <a:ln w="9525">
            <a:noFill/>
            <a:miter lim="800000"/>
            <a:headEnd/>
            <a:tailEnd/>
          </a:ln>
        </p:spPr>
      </p:pic>
      <p:sp>
        <p:nvSpPr>
          <p:cNvPr id="35" name="TextBox 34"/>
          <p:cNvSpPr txBox="1"/>
          <p:nvPr/>
        </p:nvSpPr>
        <p:spPr>
          <a:xfrm>
            <a:off x="3733800" y="5029200"/>
            <a:ext cx="45720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One of the most common mistakes in Inter-VLAN routing.</a:t>
            </a:r>
          </a:p>
        </p:txBody>
      </p:sp>
      <p:grpSp>
        <p:nvGrpSpPr>
          <p:cNvPr id="5" name="Group 35"/>
          <p:cNvGrpSpPr>
            <a:grpSpLocks/>
          </p:cNvGrpSpPr>
          <p:nvPr/>
        </p:nvGrpSpPr>
        <p:grpSpPr bwMode="auto">
          <a:xfrm>
            <a:off x="3048000" y="2325687"/>
            <a:ext cx="4953000" cy="1985245"/>
            <a:chOff x="3048000" y="2325279"/>
            <a:chExt cx="4953000" cy="1985354"/>
          </a:xfrm>
        </p:grpSpPr>
        <p:sp>
          <p:nvSpPr>
            <p:cNvPr id="37" name="TextBox 36"/>
            <p:cNvSpPr txBox="1"/>
            <p:nvPr/>
          </p:nvSpPr>
          <p:spPr>
            <a:xfrm>
              <a:off x="3048000" y="3885878"/>
              <a:ext cx="4953000" cy="424755"/>
            </a:xfrm>
            <a:prstGeom prst="rect">
              <a:avLst/>
            </a:prstGeom>
            <a:solidFill>
              <a:srgbClr val="663300"/>
            </a:solidFill>
            <a:ln w="25400">
              <a:solidFill>
                <a:srgbClr val="FFC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Move the cable from F0/9 to F0/4.</a:t>
              </a:r>
            </a:p>
          </p:txBody>
        </p:sp>
        <p:sp>
          <p:nvSpPr>
            <p:cNvPr id="38" name="Curved Left Arrow 37"/>
            <p:cNvSpPr/>
            <p:nvPr/>
          </p:nvSpPr>
          <p:spPr bwMode="auto">
            <a:xfrm rot="11618681">
              <a:off x="5983288" y="2325279"/>
              <a:ext cx="455612" cy="1033520"/>
            </a:xfrm>
            <a:prstGeom prst="curvedLeftArrow">
              <a:avLst/>
            </a:prstGeom>
            <a:solidFill>
              <a:srgbClr val="FFC000">
                <a:alpha val="75000"/>
              </a:srgbClr>
            </a:solidFill>
            <a:ln w="12700" algn="ctr">
              <a:solidFill>
                <a:schemeClr val="tx1"/>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grpSp>
      <p:sp>
        <p:nvSpPr>
          <p:cNvPr id="19" name="TextBox 18"/>
          <p:cNvSpPr txBox="1"/>
          <p:nvPr/>
        </p:nvSpPr>
        <p:spPr>
          <a:xfrm>
            <a:off x="892628" y="914400"/>
            <a:ext cx="7206343" cy="757130"/>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wrap="square">
            <a:spAutoFit/>
          </a:bodyPr>
          <a:lstStyle/>
          <a:p>
            <a:pPr>
              <a:defRPr/>
            </a:pPr>
            <a:r>
              <a:rPr lang="en-US" dirty="0">
                <a:solidFill>
                  <a:schemeClr val="bg1"/>
                </a:solidFill>
              </a:rPr>
              <a:t>PC1 cannot communicate with the router interface and the router cannot route to VLAN 30.</a:t>
            </a:r>
          </a:p>
        </p:txBody>
      </p:sp>
    </p:spTree>
    <p:extLst>
      <p:ext uri="{BB962C8B-B14F-4D97-AF65-F5344CB8AC3E}">
        <p14:creationId xmlns:p14="http://schemas.microsoft.com/office/powerpoint/2010/main" val="40758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20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8763" y="211138"/>
            <a:ext cx="8645525" cy="838200"/>
          </a:xfrm>
        </p:spPr>
        <p:txBody>
          <a:bodyPr/>
          <a:lstStyle/>
          <a:p>
            <a:pPr eaLnBrk="1" hangingPunct="1"/>
            <a:r>
              <a:rPr lang="en-US" sz="2800" dirty="0" smtClean="0"/>
              <a:t>Router Configuration Issues: 4</a:t>
            </a:r>
          </a:p>
        </p:txBody>
      </p:sp>
      <p:sp>
        <p:nvSpPr>
          <p:cNvPr id="34819" name="Rectangle 3"/>
          <p:cNvSpPr>
            <a:spLocks noGrp="1" noChangeArrowheads="1"/>
          </p:cNvSpPr>
          <p:nvPr>
            <p:ph type="body" idx="1"/>
          </p:nvPr>
        </p:nvSpPr>
        <p:spPr>
          <a:xfrm>
            <a:off x="246063" y="1000125"/>
            <a:ext cx="6132512" cy="5389563"/>
          </a:xfrm>
        </p:spPr>
        <p:txBody>
          <a:bodyPr/>
          <a:lstStyle/>
          <a:p>
            <a:pPr eaLnBrk="1" hangingPunct="1"/>
            <a:r>
              <a:rPr lang="en-US" dirty="0" smtClean="0"/>
              <a:t>In Topology 4, router R1 has been configured to use the </a:t>
            </a:r>
            <a:r>
              <a:rPr lang="en-US" b="1" dirty="0" smtClean="0">
                <a:solidFill>
                  <a:srgbClr val="FF0000"/>
                </a:solidFill>
              </a:rPr>
              <a:t>wrong</a:t>
            </a:r>
            <a:r>
              <a:rPr lang="en-US" dirty="0" smtClean="0"/>
              <a:t> VLAN on </a:t>
            </a:r>
            <a:r>
              <a:rPr lang="en-US" dirty="0" err="1" smtClean="0"/>
              <a:t>subinterface</a:t>
            </a:r>
            <a:r>
              <a:rPr lang="en-US" dirty="0" smtClean="0"/>
              <a:t> F0/0.10, </a:t>
            </a:r>
          </a:p>
          <a:p>
            <a:pPr lvl="1" indent="0" eaLnBrk="1" hangingPunct="1"/>
            <a:r>
              <a:rPr lang="en-US" dirty="0" smtClean="0"/>
              <a:t>preventing devices configured on VLAN10 from communicating with </a:t>
            </a:r>
            <a:r>
              <a:rPr lang="en-US" dirty="0" err="1" smtClean="0"/>
              <a:t>subinterface</a:t>
            </a:r>
            <a:r>
              <a:rPr lang="en-US" dirty="0" smtClean="0"/>
              <a:t> F0/0.10. </a:t>
            </a:r>
          </a:p>
          <a:p>
            <a:pPr eaLnBrk="1" hangingPunct="1"/>
            <a:r>
              <a:rPr lang="en-US" dirty="0" smtClean="0"/>
              <a:t>To correct this problem, configure </a:t>
            </a:r>
            <a:r>
              <a:rPr lang="en-US" dirty="0" err="1" smtClean="0"/>
              <a:t>subinterface</a:t>
            </a:r>
            <a:r>
              <a:rPr lang="en-US" dirty="0" smtClean="0"/>
              <a:t> F0/0.10 to be on the correct VLAN using the encapsulation dot1q </a:t>
            </a:r>
            <a:r>
              <a:rPr lang="en-US" b="1" dirty="0" smtClean="0">
                <a:solidFill>
                  <a:srgbClr val="FF0000"/>
                </a:solidFill>
              </a:rPr>
              <a:t>10</a:t>
            </a:r>
            <a:r>
              <a:rPr lang="en-US" dirty="0" smtClean="0"/>
              <a:t> </a:t>
            </a:r>
            <a:r>
              <a:rPr lang="en-US" dirty="0" err="1" smtClean="0"/>
              <a:t>subinterface</a:t>
            </a:r>
            <a:r>
              <a:rPr lang="en-US" dirty="0" smtClean="0"/>
              <a:t> configuration mode command. </a:t>
            </a:r>
          </a:p>
          <a:p>
            <a:pPr lvl="1" indent="0" eaLnBrk="1" hangingPunct="1"/>
            <a:r>
              <a:rPr lang="en-US" dirty="0" smtClean="0"/>
              <a:t>When the </a:t>
            </a:r>
            <a:r>
              <a:rPr lang="en-US" dirty="0" err="1" smtClean="0"/>
              <a:t>subinterface</a:t>
            </a:r>
            <a:r>
              <a:rPr lang="en-US" dirty="0" smtClean="0"/>
              <a:t> has been assigned to the correct VLAN, it is accessible by devices on that VLAN and can perform inter-VLAN routing.</a:t>
            </a:r>
            <a:endParaRPr lang="en-US" sz="1200" dirty="0" smtClean="0"/>
          </a:p>
        </p:txBody>
      </p:sp>
      <p:pic>
        <p:nvPicPr>
          <p:cNvPr id="34820" name="Picture 5"/>
          <p:cNvPicPr>
            <a:picLocks noChangeAspect="1" noChangeArrowheads="1"/>
          </p:cNvPicPr>
          <p:nvPr/>
        </p:nvPicPr>
        <p:blipFill>
          <a:blip r:embed="rId3" cstate="print"/>
          <a:srcRect/>
          <a:stretch>
            <a:fillRect/>
          </a:stretch>
        </p:blipFill>
        <p:spPr bwMode="auto">
          <a:xfrm>
            <a:off x="6308725" y="1973263"/>
            <a:ext cx="2595563" cy="2762250"/>
          </a:xfrm>
          <a:prstGeom prst="rect">
            <a:avLst/>
          </a:prstGeom>
          <a:noFill/>
          <a:ln w="9525">
            <a:noFill/>
            <a:miter lim="800000"/>
            <a:headEnd/>
            <a:tailEnd/>
          </a:ln>
        </p:spPr>
      </p:pic>
    </p:spTree>
    <p:extLst>
      <p:ext uri="{BB962C8B-B14F-4D97-AF65-F5344CB8AC3E}">
        <p14:creationId xmlns:p14="http://schemas.microsoft.com/office/powerpoint/2010/main" val="4253330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0" y="152400"/>
            <a:ext cx="8839200" cy="685800"/>
          </a:xfrm>
        </p:spPr>
        <p:txBody>
          <a:bodyPr/>
          <a:lstStyle/>
          <a:p>
            <a:pPr>
              <a:defRPr/>
            </a:pPr>
            <a:r>
              <a:rPr lang="en-US" dirty="0"/>
              <a:t>Router Configuration Issues: 4</a:t>
            </a:r>
            <a:endParaRPr lang="en-CA" dirty="0"/>
          </a:p>
        </p:txBody>
      </p:sp>
      <p:pic>
        <p:nvPicPr>
          <p:cNvPr id="34820" name="Picture 21" descr="ivr43.jpg"/>
          <p:cNvPicPr>
            <a:picLocks noChangeAspect="1"/>
          </p:cNvPicPr>
          <p:nvPr/>
        </p:nvPicPr>
        <p:blipFill>
          <a:blip r:embed="rId2" cstate="print"/>
          <a:srcRect/>
          <a:stretch>
            <a:fillRect/>
          </a:stretch>
        </p:blipFill>
        <p:spPr bwMode="auto">
          <a:xfrm>
            <a:off x="1066800" y="1752600"/>
            <a:ext cx="7124700" cy="4902200"/>
          </a:xfrm>
          <a:prstGeom prst="rect">
            <a:avLst/>
          </a:prstGeom>
          <a:noFill/>
          <a:ln w="9525">
            <a:noFill/>
            <a:miter lim="800000"/>
            <a:headEnd/>
            <a:tailEnd/>
          </a:ln>
        </p:spPr>
      </p:pic>
      <p:pic>
        <p:nvPicPr>
          <p:cNvPr id="25" name="Picture 24" descr="ivr45.jpg"/>
          <p:cNvPicPr>
            <a:picLocks noChangeAspect="1"/>
          </p:cNvPicPr>
          <p:nvPr/>
        </p:nvPicPr>
        <p:blipFill>
          <a:blip r:embed="rId3" cstate="print"/>
          <a:srcRect/>
          <a:stretch>
            <a:fillRect/>
          </a:stretch>
        </p:blipFill>
        <p:spPr bwMode="auto">
          <a:xfrm>
            <a:off x="1665514" y="1616161"/>
            <a:ext cx="7099073" cy="4878302"/>
          </a:xfrm>
          <a:prstGeom prst="rect">
            <a:avLst/>
          </a:prstGeom>
          <a:noFill/>
          <a:ln w="9525">
            <a:noFill/>
            <a:miter lim="800000"/>
            <a:headEnd/>
            <a:tailEnd/>
          </a:ln>
        </p:spPr>
      </p:pic>
      <p:cxnSp>
        <p:nvCxnSpPr>
          <p:cNvPr id="29" name="Straight Connector 28"/>
          <p:cNvCxnSpPr/>
          <p:nvPr/>
        </p:nvCxnSpPr>
        <p:spPr bwMode="auto">
          <a:xfrm flipH="1">
            <a:off x="6368143" y="3298371"/>
            <a:ext cx="1317171" cy="1524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cxnSp>
        <p:nvCxnSpPr>
          <p:cNvPr id="39" name="Straight Connector 38"/>
          <p:cNvCxnSpPr/>
          <p:nvPr/>
        </p:nvCxnSpPr>
        <p:spPr bwMode="auto">
          <a:xfrm flipH="1">
            <a:off x="4185556" y="5312229"/>
            <a:ext cx="1670958" cy="174172"/>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40" name="Rectangle 39"/>
          <p:cNvSpPr/>
          <p:nvPr/>
        </p:nvSpPr>
        <p:spPr bwMode="auto">
          <a:xfrm>
            <a:off x="5638800" y="2667000"/>
            <a:ext cx="2362200" cy="304800"/>
          </a:xfrm>
          <a:prstGeom prst="rect">
            <a:avLst/>
          </a:prstGeom>
          <a:noFill/>
          <a:ln w="3810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pic>
        <p:nvPicPr>
          <p:cNvPr id="42" name="Picture 41" descr="ivr44.jpg"/>
          <p:cNvPicPr>
            <a:picLocks noChangeAspect="1"/>
          </p:cNvPicPr>
          <p:nvPr/>
        </p:nvPicPr>
        <p:blipFill>
          <a:blip r:embed="rId4" cstate="print"/>
          <a:srcRect/>
          <a:stretch>
            <a:fillRect/>
          </a:stretch>
        </p:blipFill>
        <p:spPr bwMode="auto">
          <a:xfrm>
            <a:off x="1092085" y="1752600"/>
            <a:ext cx="7124700" cy="4902200"/>
          </a:xfrm>
          <a:prstGeom prst="rect">
            <a:avLst/>
          </a:prstGeom>
          <a:noFill/>
          <a:ln w="9525">
            <a:noFill/>
            <a:miter lim="800000"/>
            <a:headEnd/>
            <a:tailEnd/>
          </a:ln>
        </p:spPr>
      </p:pic>
      <p:sp>
        <p:nvSpPr>
          <p:cNvPr id="45" name="Rectangle 44"/>
          <p:cNvSpPr/>
          <p:nvPr/>
        </p:nvSpPr>
        <p:spPr bwMode="auto">
          <a:xfrm>
            <a:off x="5562600" y="2667000"/>
            <a:ext cx="2362200" cy="304800"/>
          </a:xfrm>
          <a:prstGeom prst="rect">
            <a:avLst/>
          </a:prstGeom>
          <a:noFill/>
          <a:ln w="38100" algn="ctr">
            <a:solidFill>
              <a:srgbClr val="FF0000"/>
            </a:solidFill>
            <a:miter lim="800000"/>
            <a:headEnd/>
            <a:tailEnd/>
          </a:ln>
          <a:effectLst>
            <a:outerShdw blurRad="50800" dist="38100" dir="5400000" algn="tl" rotWithShape="0">
              <a:prstClr val="black"/>
            </a:outerShdw>
          </a:effectLst>
        </p:spPr>
        <p:txBody>
          <a:bodyPr lIns="45720" rIns="45720" anchor="ctr"/>
          <a:lstStyle/>
          <a:p>
            <a:pPr>
              <a:defRPr/>
            </a:pPr>
            <a:endParaRPr lang="en-US" dirty="0"/>
          </a:p>
        </p:txBody>
      </p:sp>
      <p:sp>
        <p:nvSpPr>
          <p:cNvPr id="19" name="TextBox 18"/>
          <p:cNvSpPr txBox="1"/>
          <p:nvPr/>
        </p:nvSpPr>
        <p:spPr>
          <a:xfrm>
            <a:off x="544285" y="762000"/>
            <a:ext cx="8220301" cy="757130"/>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wrap="square">
            <a:spAutoFit/>
          </a:bodyPr>
          <a:lstStyle/>
          <a:p>
            <a:pPr>
              <a:defRPr/>
            </a:pPr>
            <a:r>
              <a:rPr lang="en-US" dirty="0">
                <a:solidFill>
                  <a:schemeClr val="bg1"/>
                </a:solidFill>
              </a:rPr>
              <a:t>PC1 cannot communicate with the router interface and the router cannot route to VLAN 30.</a:t>
            </a:r>
          </a:p>
        </p:txBody>
      </p:sp>
    </p:spTree>
    <p:extLst>
      <p:ext uri="{BB962C8B-B14F-4D97-AF65-F5344CB8AC3E}">
        <p14:creationId xmlns:p14="http://schemas.microsoft.com/office/powerpoint/2010/main" val="36161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5"/>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9"/>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9"/>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5"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Inter-VLAN Routing Operation</a:t>
            </a:r>
            <a:br>
              <a:rPr lang="en-US" sz="1800" dirty="0" smtClean="0">
                <a:ea typeface="ＭＳ Ｐゴシック" pitchFamily="34" charset="-128"/>
              </a:rPr>
            </a:br>
            <a:r>
              <a:rPr lang="en-US" dirty="0" smtClean="0">
                <a:ea typeface="ＭＳ Ｐゴシック" pitchFamily="34" charset="-128"/>
              </a:rPr>
              <a:t>Legacy (Traditional ) Inter-VLAN Routing</a:t>
            </a:r>
          </a:p>
        </p:txBody>
      </p:sp>
      <p:sp>
        <p:nvSpPr>
          <p:cNvPr id="2" name="Content Placeholder 1"/>
          <p:cNvSpPr>
            <a:spLocks noGrp="1"/>
          </p:cNvSpPr>
          <p:nvPr>
            <p:ph idx="1"/>
          </p:nvPr>
        </p:nvSpPr>
        <p:spPr>
          <a:xfrm>
            <a:off x="452442" y="1463006"/>
            <a:ext cx="7940675" cy="5024880"/>
          </a:xfrm>
        </p:spPr>
        <p:txBody>
          <a:bodyPr/>
          <a:lstStyle/>
          <a:p>
            <a:r>
              <a:rPr lang="en-US" dirty="0" smtClean="0"/>
              <a:t>In the past, actual routers were used to route between </a:t>
            </a:r>
            <a:r>
              <a:rPr lang="en-US" dirty="0" err="1" smtClean="0"/>
              <a:t>VLAN</a:t>
            </a:r>
            <a:endParaRPr lang="en-US" dirty="0" smtClean="0"/>
          </a:p>
          <a:p>
            <a:r>
              <a:rPr lang="en-US" dirty="0" smtClean="0"/>
              <a:t>Each VLAN was connected to a different physical router interface (i.e. Fa0/0 or Fa0/1 etc.)</a:t>
            </a:r>
          </a:p>
          <a:p>
            <a:r>
              <a:rPr lang="en-US" dirty="0" smtClean="0"/>
              <a:t>Packets would arrive on the router through one through interface, be routed and leave through another</a:t>
            </a:r>
          </a:p>
          <a:p>
            <a:r>
              <a:rPr lang="en-US" dirty="0" smtClean="0"/>
              <a:t>Since the router interfaces were connected to </a:t>
            </a:r>
            <a:r>
              <a:rPr lang="en-US" dirty="0" err="1" smtClean="0"/>
              <a:t>VLANs</a:t>
            </a:r>
            <a:r>
              <a:rPr lang="en-US" dirty="0" smtClean="0"/>
              <a:t> and had IP addresses from that specific </a:t>
            </a:r>
            <a:r>
              <a:rPr lang="en-US" dirty="0" err="1" smtClean="0"/>
              <a:t>VLAN</a:t>
            </a:r>
            <a:r>
              <a:rPr lang="en-US" dirty="0" smtClean="0"/>
              <a:t>, routing between </a:t>
            </a:r>
            <a:r>
              <a:rPr lang="en-US" dirty="0" err="1" smtClean="0"/>
              <a:t>VLANs</a:t>
            </a:r>
            <a:r>
              <a:rPr lang="en-US" dirty="0" smtClean="0"/>
              <a:t> was achieved.</a:t>
            </a:r>
          </a:p>
          <a:p>
            <a:r>
              <a:rPr lang="en-US" dirty="0" smtClean="0"/>
              <a:t>Simple solution but not </a:t>
            </a:r>
            <a:r>
              <a:rPr lang="en-US" dirty="0" smtClean="0">
                <a:solidFill>
                  <a:srgbClr val="FF0000"/>
                </a:solidFill>
              </a:rPr>
              <a:t>scalable</a:t>
            </a:r>
            <a:r>
              <a:rPr lang="en-US" dirty="0" smtClean="0"/>
              <a:t>. Large networks with large number of VLANs would require lots of router interfaces.(</a:t>
            </a:r>
            <a:r>
              <a:rPr lang="en-US" dirty="0" smtClean="0">
                <a:solidFill>
                  <a:srgbClr val="FF0000"/>
                </a:solidFill>
              </a:rPr>
              <a:t>expensive</a:t>
            </a:r>
            <a:r>
              <a:rPr lang="en-US" dirty="0" smtClean="0"/>
              <a:t>)</a:t>
            </a:r>
            <a:endParaRPr lang="en-US" dirty="0"/>
          </a:p>
        </p:txBody>
      </p:sp>
    </p:spTree>
    <p:extLst>
      <p:ext uri="{BB962C8B-B14F-4D97-AF65-F5344CB8AC3E}">
        <p14:creationId xmlns:p14="http://schemas.microsoft.com/office/powerpoint/2010/main" val="2920452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76225" y="211138"/>
            <a:ext cx="8645525" cy="838200"/>
          </a:xfrm>
        </p:spPr>
        <p:txBody>
          <a:bodyPr/>
          <a:lstStyle/>
          <a:p>
            <a:pPr eaLnBrk="1" hangingPunct="1"/>
            <a:r>
              <a:rPr lang="en-US" sz="3600" dirty="0" smtClean="0"/>
              <a:t>IP Addressing Issues: 5</a:t>
            </a:r>
          </a:p>
        </p:txBody>
      </p:sp>
      <p:sp>
        <p:nvSpPr>
          <p:cNvPr id="36867" name="Rectangle 3"/>
          <p:cNvSpPr>
            <a:spLocks noGrp="1" noChangeArrowheads="1"/>
          </p:cNvSpPr>
          <p:nvPr>
            <p:ph type="body" idx="1"/>
          </p:nvPr>
        </p:nvSpPr>
        <p:spPr>
          <a:xfrm>
            <a:off x="246063" y="1000125"/>
            <a:ext cx="6132512" cy="5389563"/>
          </a:xfrm>
        </p:spPr>
        <p:txBody>
          <a:bodyPr/>
          <a:lstStyle/>
          <a:p>
            <a:pPr eaLnBrk="1" hangingPunct="1"/>
            <a:r>
              <a:rPr lang="en-US" sz="2000" dirty="0" smtClean="0"/>
              <a:t>For inter-VLAN routing to operate, each interface, or </a:t>
            </a:r>
            <a:r>
              <a:rPr lang="en-US" sz="2000" dirty="0" err="1" smtClean="0"/>
              <a:t>subinterface</a:t>
            </a:r>
            <a:r>
              <a:rPr lang="en-US" sz="2000" dirty="0" smtClean="0"/>
              <a:t>, needs to be assigned an IP address that corresponds to the </a:t>
            </a:r>
            <a:r>
              <a:rPr lang="en-US" sz="2000" dirty="0" smtClean="0">
                <a:solidFill>
                  <a:srgbClr val="FF0000"/>
                </a:solidFill>
              </a:rPr>
              <a:t>subnet</a:t>
            </a:r>
            <a:r>
              <a:rPr lang="en-US" sz="2000" dirty="0" smtClean="0"/>
              <a:t> for which it is connected. </a:t>
            </a:r>
          </a:p>
          <a:p>
            <a:pPr eaLnBrk="1" hangingPunct="1"/>
            <a:r>
              <a:rPr lang="en-US" sz="2000" dirty="0" smtClean="0"/>
              <a:t>As you can see in Topology 5, router R1 has been configured with an incorrect IP address on interface F0/0. </a:t>
            </a:r>
          </a:p>
          <a:p>
            <a:pPr eaLnBrk="1" hangingPunct="1"/>
            <a:r>
              <a:rPr lang="en-US" sz="2000" dirty="0" smtClean="0"/>
              <a:t>To correct this problem, assign the correct IP address to router R1 interface F0/0 using the </a:t>
            </a:r>
            <a:r>
              <a:rPr lang="en-US" sz="2000" dirty="0" err="1" smtClean="0"/>
              <a:t>ip</a:t>
            </a:r>
            <a:r>
              <a:rPr lang="en-US" sz="2000" dirty="0" smtClean="0"/>
              <a:t> address 172.17.10.1 255.255.255.0 interface command in configuration mode. </a:t>
            </a:r>
          </a:p>
          <a:p>
            <a:pPr lvl="1" indent="0" eaLnBrk="1" hangingPunct="1"/>
            <a:r>
              <a:rPr lang="en-US" sz="1800" dirty="0" smtClean="0"/>
              <a:t>After the router interface has been assigned the correct IP address, PC1 can use the interface as a default gateway for accessing other VLANs.</a:t>
            </a:r>
          </a:p>
        </p:txBody>
      </p:sp>
      <p:pic>
        <p:nvPicPr>
          <p:cNvPr id="36868" name="Picture 4"/>
          <p:cNvPicPr>
            <a:picLocks noChangeAspect="1" noChangeArrowheads="1"/>
          </p:cNvPicPr>
          <p:nvPr/>
        </p:nvPicPr>
        <p:blipFill>
          <a:blip r:embed="rId3" cstate="print"/>
          <a:srcRect/>
          <a:stretch>
            <a:fillRect/>
          </a:stretch>
        </p:blipFill>
        <p:spPr bwMode="auto">
          <a:xfrm>
            <a:off x="6656388" y="1436688"/>
            <a:ext cx="2236787" cy="2525712"/>
          </a:xfrm>
          <a:prstGeom prst="rect">
            <a:avLst/>
          </a:prstGeom>
          <a:noFill/>
          <a:ln w="9525">
            <a:noFill/>
            <a:miter lim="800000"/>
            <a:headEnd/>
            <a:tailEnd/>
          </a:ln>
        </p:spPr>
      </p:pic>
    </p:spTree>
    <p:extLst>
      <p:ext uri="{BB962C8B-B14F-4D97-AF65-F5344CB8AC3E}">
        <p14:creationId xmlns:p14="http://schemas.microsoft.com/office/powerpoint/2010/main" val="2912122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388711" y="457200"/>
            <a:ext cx="8145462" cy="548142"/>
          </a:xfrm>
        </p:spPr>
        <p:txBody>
          <a:bodyPr/>
          <a:lstStyle/>
          <a:p>
            <a:pPr>
              <a:defRPr/>
            </a:pPr>
            <a:r>
              <a:rPr lang="en-US" dirty="0">
                <a:solidFill>
                  <a:schemeClr val="bg1"/>
                </a:solidFill>
              </a:rPr>
              <a:t>IP Addressing Issues: 5</a:t>
            </a:r>
            <a:endParaRPr lang="en-CA" dirty="0">
              <a:solidFill>
                <a:schemeClr val="bg1"/>
              </a:solidFill>
            </a:endParaRPr>
          </a:p>
        </p:txBody>
      </p:sp>
      <p:pic>
        <p:nvPicPr>
          <p:cNvPr id="35844" name="Picture 12" descr="ivr46.jpg"/>
          <p:cNvPicPr>
            <a:picLocks noChangeAspect="1"/>
          </p:cNvPicPr>
          <p:nvPr/>
        </p:nvPicPr>
        <p:blipFill>
          <a:blip r:embed="rId2" cstate="print"/>
          <a:srcRect/>
          <a:stretch>
            <a:fillRect/>
          </a:stretch>
        </p:blipFill>
        <p:spPr bwMode="auto">
          <a:xfrm>
            <a:off x="1447800" y="1752600"/>
            <a:ext cx="6310313" cy="4749800"/>
          </a:xfrm>
          <a:prstGeom prst="rect">
            <a:avLst/>
          </a:prstGeom>
          <a:noFill/>
          <a:ln w="9525">
            <a:noFill/>
            <a:miter lim="800000"/>
            <a:headEnd/>
            <a:tailEnd/>
          </a:ln>
        </p:spPr>
      </p:pic>
      <p:grpSp>
        <p:nvGrpSpPr>
          <p:cNvPr id="2" name="Group 16"/>
          <p:cNvGrpSpPr>
            <a:grpSpLocks/>
          </p:cNvGrpSpPr>
          <p:nvPr/>
        </p:nvGrpSpPr>
        <p:grpSpPr bwMode="auto">
          <a:xfrm>
            <a:off x="228600" y="2590801"/>
            <a:ext cx="3352800" cy="1214331"/>
            <a:chOff x="228600" y="2590800"/>
            <a:chExt cx="3352800" cy="1215023"/>
          </a:xfrm>
        </p:grpSpPr>
        <p:cxnSp>
          <p:nvCxnSpPr>
            <p:cNvPr id="16" name="Straight Connector 15"/>
            <p:cNvCxnSpPr/>
            <p:nvPr/>
          </p:nvCxnSpPr>
          <p:spPr bwMode="auto">
            <a:xfrm flipV="1">
              <a:off x="2209800" y="2590800"/>
              <a:ext cx="838200" cy="60994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4" name="TextBox 13"/>
            <p:cNvSpPr txBox="1"/>
            <p:nvPr/>
          </p:nvSpPr>
          <p:spPr>
            <a:xfrm>
              <a:off x="228600" y="3048261"/>
              <a:ext cx="3352800" cy="75756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Incorrect IP address for subnet 172.16.10.0/24.</a:t>
              </a:r>
            </a:p>
          </p:txBody>
        </p:sp>
      </p:grpSp>
      <p:pic>
        <p:nvPicPr>
          <p:cNvPr id="18" name="Picture 17" descr="ivr47.jpg"/>
          <p:cNvPicPr>
            <a:picLocks noChangeAspect="1"/>
          </p:cNvPicPr>
          <p:nvPr/>
        </p:nvPicPr>
        <p:blipFill>
          <a:blip r:embed="rId3" cstate="print"/>
          <a:srcRect/>
          <a:stretch>
            <a:fillRect/>
          </a:stretch>
        </p:blipFill>
        <p:spPr bwMode="auto">
          <a:xfrm>
            <a:off x="1447800" y="1752600"/>
            <a:ext cx="6324600" cy="4760913"/>
          </a:xfrm>
          <a:prstGeom prst="rect">
            <a:avLst/>
          </a:prstGeom>
          <a:noFill/>
          <a:ln w="9525">
            <a:noFill/>
            <a:miter lim="800000"/>
            <a:headEnd/>
            <a:tailEnd/>
          </a:ln>
        </p:spPr>
      </p:pic>
      <p:grpSp>
        <p:nvGrpSpPr>
          <p:cNvPr id="3" name="Group 19"/>
          <p:cNvGrpSpPr>
            <a:grpSpLocks/>
          </p:cNvGrpSpPr>
          <p:nvPr/>
        </p:nvGrpSpPr>
        <p:grpSpPr bwMode="auto">
          <a:xfrm>
            <a:off x="228600" y="4038600"/>
            <a:ext cx="3352800" cy="1447800"/>
            <a:chOff x="228600" y="3048000"/>
            <a:chExt cx="3352800" cy="1447800"/>
          </a:xfrm>
        </p:grpSpPr>
        <p:cxnSp>
          <p:nvCxnSpPr>
            <p:cNvPr id="21" name="Straight Connector 20"/>
            <p:cNvCxnSpPr/>
            <p:nvPr/>
          </p:nvCxnSpPr>
          <p:spPr bwMode="auto">
            <a:xfrm rot="16200000" flipH="1">
              <a:off x="1981200" y="3429000"/>
              <a:ext cx="1295400" cy="8382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23" name="TextBox 22"/>
            <p:cNvSpPr txBox="1"/>
            <p:nvPr/>
          </p:nvSpPr>
          <p:spPr>
            <a:xfrm>
              <a:off x="228600" y="3048000"/>
              <a:ext cx="33528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Incorrect IP address for subnet 172.16.10.0/24.</a:t>
              </a:r>
            </a:p>
          </p:txBody>
        </p:sp>
      </p:grpSp>
      <p:pic>
        <p:nvPicPr>
          <p:cNvPr id="26" name="Picture 25" descr="ivr48.jpg"/>
          <p:cNvPicPr>
            <a:picLocks noChangeAspect="1"/>
          </p:cNvPicPr>
          <p:nvPr/>
        </p:nvPicPr>
        <p:blipFill>
          <a:blip r:embed="rId4" cstate="print"/>
          <a:srcRect/>
          <a:stretch>
            <a:fillRect/>
          </a:stretch>
        </p:blipFill>
        <p:spPr bwMode="auto">
          <a:xfrm>
            <a:off x="1447800" y="1752600"/>
            <a:ext cx="6324600" cy="4760913"/>
          </a:xfrm>
          <a:prstGeom prst="rect">
            <a:avLst/>
          </a:prstGeom>
          <a:noFill/>
          <a:ln w="9525">
            <a:noFill/>
            <a:miter lim="800000"/>
            <a:headEnd/>
            <a:tailEnd/>
          </a:ln>
        </p:spPr>
      </p:pic>
      <p:grpSp>
        <p:nvGrpSpPr>
          <p:cNvPr id="4" name="Group 26"/>
          <p:cNvGrpSpPr>
            <a:grpSpLocks/>
          </p:cNvGrpSpPr>
          <p:nvPr/>
        </p:nvGrpSpPr>
        <p:grpSpPr bwMode="auto">
          <a:xfrm>
            <a:off x="228600" y="4038600"/>
            <a:ext cx="3733800" cy="1447800"/>
            <a:chOff x="228600" y="3048000"/>
            <a:chExt cx="3733800" cy="1447800"/>
          </a:xfrm>
        </p:grpSpPr>
        <p:cxnSp>
          <p:nvCxnSpPr>
            <p:cNvPr id="28" name="Straight Connector 27"/>
            <p:cNvCxnSpPr/>
            <p:nvPr/>
          </p:nvCxnSpPr>
          <p:spPr bwMode="auto">
            <a:xfrm rot="16200000" flipH="1">
              <a:off x="1981200" y="3429000"/>
              <a:ext cx="1295400" cy="8382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30" name="TextBox 29"/>
            <p:cNvSpPr txBox="1"/>
            <p:nvPr/>
          </p:nvSpPr>
          <p:spPr>
            <a:xfrm>
              <a:off x="228600" y="3048000"/>
              <a:ext cx="37338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Incorrect subnet mask for subnet 172.16.10.0/24.</a:t>
              </a:r>
            </a:p>
          </p:txBody>
        </p:sp>
      </p:grpSp>
      <p:sp>
        <p:nvSpPr>
          <p:cNvPr id="31" name="TextBox 30"/>
          <p:cNvSpPr txBox="1"/>
          <p:nvPr/>
        </p:nvSpPr>
        <p:spPr>
          <a:xfrm>
            <a:off x="2590800" y="1295400"/>
            <a:ext cx="4114800" cy="424732"/>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dirty="0">
                <a:solidFill>
                  <a:schemeClr val="bg1"/>
                </a:solidFill>
              </a:rPr>
              <a:t>PC1 cannot communicate.</a:t>
            </a:r>
          </a:p>
        </p:txBody>
      </p:sp>
    </p:spTree>
    <p:extLst>
      <p:ext uri="{BB962C8B-B14F-4D97-AF65-F5344CB8AC3E}">
        <p14:creationId xmlns:p14="http://schemas.microsoft.com/office/powerpoint/2010/main" val="39020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a:t>Access to devices on remote </a:t>
            </a:r>
            <a:r>
              <a:rPr lang="en-US" dirty="0" err="1"/>
              <a:t>VLANs</a:t>
            </a:r>
            <a:r>
              <a:rPr lang="en-US" dirty="0"/>
              <a:t> can be tested using the</a:t>
            </a:r>
            <a:r>
              <a:rPr lang="en-US" b="1" dirty="0"/>
              <a:t> ping </a:t>
            </a:r>
            <a:r>
              <a:rPr lang="en-US" dirty="0"/>
              <a:t>command</a:t>
            </a:r>
            <a:r>
              <a:rPr lang="en-US" dirty="0" smtClean="0"/>
              <a:t>.</a:t>
            </a:r>
          </a:p>
          <a:p>
            <a:r>
              <a:rPr lang="en-US" dirty="0"/>
              <a:t>The</a:t>
            </a:r>
            <a:r>
              <a:rPr lang="en-US" b="1" dirty="0"/>
              <a:t> </a:t>
            </a:r>
            <a:r>
              <a:rPr lang="en-US" b="1" dirty="0" err="1"/>
              <a:t>ping</a:t>
            </a:r>
            <a:r>
              <a:rPr lang="en-US" dirty="0" err="1"/>
              <a:t>command</a:t>
            </a:r>
            <a:r>
              <a:rPr lang="en-US" dirty="0"/>
              <a:t> sends an </a:t>
            </a:r>
            <a:r>
              <a:rPr lang="en-US" dirty="0" err="1"/>
              <a:t>ICMP</a:t>
            </a:r>
            <a:r>
              <a:rPr lang="en-US" dirty="0"/>
              <a:t> echo request to the destination </a:t>
            </a:r>
            <a:r>
              <a:rPr lang="en-US" dirty="0" smtClean="0"/>
              <a:t>address</a:t>
            </a:r>
          </a:p>
          <a:p>
            <a:r>
              <a:rPr lang="en-US" dirty="0"/>
              <a:t> When a host receives an </a:t>
            </a:r>
            <a:r>
              <a:rPr lang="en-US" dirty="0" err="1"/>
              <a:t>ICMP</a:t>
            </a:r>
            <a:r>
              <a:rPr lang="en-US" dirty="0"/>
              <a:t> echo request, it responds with an </a:t>
            </a:r>
            <a:r>
              <a:rPr lang="en-US" dirty="0" err="1"/>
              <a:t>ICMP</a:t>
            </a:r>
            <a:r>
              <a:rPr lang="en-US" dirty="0"/>
              <a:t> echo </a:t>
            </a:r>
            <a:r>
              <a:rPr lang="en-US" dirty="0" smtClean="0"/>
              <a:t>reply</a:t>
            </a:r>
          </a:p>
          <a:p>
            <a:r>
              <a:rPr lang="en-US" dirty="0" err="1"/>
              <a:t>Tracert</a:t>
            </a:r>
            <a:r>
              <a:rPr lang="en-US" dirty="0"/>
              <a:t> is a useful utility for confirming the routed path taken between two devices</a:t>
            </a:r>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Configure Router-On-A-Stick</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Verifying Routing</a:t>
            </a:r>
          </a:p>
        </p:txBody>
      </p:sp>
    </p:spTree>
    <p:extLst>
      <p:ext uri="{BB962C8B-B14F-4D97-AF65-F5344CB8AC3E}">
        <p14:creationId xmlns:p14="http://schemas.microsoft.com/office/powerpoint/2010/main" val="2592681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smtClean="0"/>
              <a:t>Layer </a:t>
            </a:r>
            <a:r>
              <a:rPr lang="en-US" dirty="0"/>
              <a:t>3 switches usually have packet-switching throughputs in the millions of packets per second (</a:t>
            </a:r>
            <a:r>
              <a:rPr lang="en-US" dirty="0" err="1"/>
              <a:t>pps</a:t>
            </a:r>
            <a:r>
              <a:rPr lang="en-US" dirty="0" smtClean="0"/>
              <a:t>)</a:t>
            </a:r>
          </a:p>
          <a:p>
            <a:r>
              <a:rPr lang="en-US" dirty="0" smtClean="0"/>
              <a:t>All Catalyst switches support two types of Layer 3 interfaces:</a:t>
            </a:r>
          </a:p>
          <a:p>
            <a:pPr marL="800100" lvl="1" indent="-342900">
              <a:buFont typeface="Arial" pitchFamily="34" charset="0"/>
              <a:buChar char="•"/>
            </a:pPr>
            <a:r>
              <a:rPr lang="en-US" dirty="0"/>
              <a:t>Routed Port</a:t>
            </a:r>
          </a:p>
          <a:p>
            <a:pPr marL="800100" lvl="1" indent="-342900">
              <a:buFont typeface="Arial" pitchFamily="34" charset="0"/>
              <a:buChar char="•"/>
            </a:pPr>
            <a:r>
              <a:rPr lang="en-US" dirty="0" err="1"/>
              <a:t>SVI</a:t>
            </a:r>
            <a:endParaRPr lang="en-US" dirty="0"/>
          </a:p>
          <a:p>
            <a:r>
              <a:rPr lang="en-US" dirty="0"/>
              <a:t>High-performance switches, such as the Catalyst 6500 and Catalyst </a:t>
            </a:r>
            <a:r>
              <a:rPr lang="en-US" dirty="0" smtClean="0"/>
              <a:t>4500, are able to perform most of the router’s functions</a:t>
            </a:r>
          </a:p>
          <a:p>
            <a:r>
              <a:rPr lang="en-US" dirty="0" smtClean="0"/>
              <a:t>But several </a:t>
            </a:r>
            <a:r>
              <a:rPr lang="en-US" dirty="0"/>
              <a:t>models of Catalyst switches require enhanced software for specific routing protocol </a:t>
            </a:r>
            <a:r>
              <a:rPr lang="en-US" dirty="0" smtClean="0"/>
              <a:t>feature.</a:t>
            </a:r>
          </a:p>
          <a:p>
            <a:r>
              <a:rPr lang="en-US" dirty="0" smtClean="0">
                <a:solidFill>
                  <a:srgbClr val="FF0000"/>
                </a:solidFill>
              </a:rPr>
              <a:t>L3 Switches can “Route” faster than Routers</a:t>
            </a:r>
          </a:p>
          <a:p>
            <a:endParaRPr lang="en-US" dirty="0" smtClean="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Layer 3 Switching Operation And Configuration</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Introduction To Layer 3 Switching</a:t>
            </a:r>
          </a:p>
        </p:txBody>
      </p:sp>
    </p:spTree>
    <p:extLst>
      <p:ext uri="{BB962C8B-B14F-4D97-AF65-F5344CB8AC3E}">
        <p14:creationId xmlns:p14="http://schemas.microsoft.com/office/powerpoint/2010/main" val="1998747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smtClean="0"/>
              <a:t>Today routing </a:t>
            </a:r>
            <a:r>
              <a:rPr lang="en-US" dirty="0"/>
              <a:t>has become faster and </a:t>
            </a:r>
            <a:r>
              <a:rPr lang="en-US" dirty="0" smtClean="0"/>
              <a:t>cheaper</a:t>
            </a:r>
            <a:r>
              <a:rPr lang="en-US" dirty="0"/>
              <a:t> </a:t>
            </a:r>
            <a:r>
              <a:rPr lang="en-US" dirty="0" smtClean="0"/>
              <a:t>and can performed at hardware speed</a:t>
            </a:r>
          </a:p>
          <a:p>
            <a:r>
              <a:rPr lang="en-US" dirty="0" smtClean="0"/>
              <a:t>It can be transferred to core and distribution devices with little to no impact on network performance</a:t>
            </a:r>
          </a:p>
          <a:p>
            <a:r>
              <a:rPr lang="en-US" dirty="0"/>
              <a:t>Many users are in separate </a:t>
            </a:r>
            <a:r>
              <a:rPr lang="en-US" dirty="0" err="1"/>
              <a:t>VLANs</a:t>
            </a:r>
            <a:r>
              <a:rPr lang="en-US" dirty="0"/>
              <a:t>, and each </a:t>
            </a:r>
            <a:r>
              <a:rPr lang="en-US" dirty="0" err="1"/>
              <a:t>VLAN</a:t>
            </a:r>
            <a:r>
              <a:rPr lang="en-US" dirty="0"/>
              <a:t> is usually a separate </a:t>
            </a:r>
            <a:r>
              <a:rPr lang="en-US" dirty="0" smtClean="0"/>
              <a:t>subnet</a:t>
            </a:r>
          </a:p>
          <a:p>
            <a:r>
              <a:rPr lang="en-US" dirty="0"/>
              <a:t>This implies that each distribution switch must have IP addresses matching each access switch </a:t>
            </a:r>
            <a:r>
              <a:rPr lang="en-US" dirty="0" err="1" smtClean="0"/>
              <a:t>VLAN</a:t>
            </a:r>
            <a:endParaRPr lang="en-US" dirty="0" smtClean="0"/>
          </a:p>
          <a:p>
            <a:r>
              <a:rPr lang="en-US" dirty="0">
                <a:solidFill>
                  <a:srgbClr val="002060"/>
                </a:solidFill>
              </a:rPr>
              <a:t>Layer 3 (routed) ports are normally implemented between the </a:t>
            </a:r>
            <a:r>
              <a:rPr lang="en-US" dirty="0">
                <a:solidFill>
                  <a:srgbClr val="FF0000"/>
                </a:solidFill>
              </a:rPr>
              <a:t>distribution</a:t>
            </a:r>
            <a:r>
              <a:rPr lang="en-US" dirty="0">
                <a:solidFill>
                  <a:srgbClr val="002060"/>
                </a:solidFill>
              </a:rPr>
              <a:t> and the </a:t>
            </a:r>
            <a:r>
              <a:rPr lang="en-US" dirty="0">
                <a:solidFill>
                  <a:srgbClr val="FF0000"/>
                </a:solidFill>
              </a:rPr>
              <a:t>core</a:t>
            </a:r>
            <a:r>
              <a:rPr lang="en-US" dirty="0">
                <a:solidFill>
                  <a:srgbClr val="002060"/>
                </a:solidFill>
              </a:rPr>
              <a:t> </a:t>
            </a:r>
            <a:r>
              <a:rPr lang="en-US" dirty="0" smtClean="0">
                <a:solidFill>
                  <a:srgbClr val="002060"/>
                </a:solidFill>
              </a:rPr>
              <a:t>layer</a:t>
            </a:r>
          </a:p>
          <a:p>
            <a:r>
              <a:rPr lang="en-US" dirty="0" smtClean="0"/>
              <a:t>This model is less dependent on spanning-tree as there are no loops in the Layer 2 portion of the topology</a:t>
            </a:r>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Layer 3 Switching Operation And Configuration</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Inter-</a:t>
            </a:r>
            <a:r>
              <a:rPr lang="en-US" dirty="0" err="1" smtClean="0">
                <a:solidFill>
                  <a:srgbClr val="002060"/>
                </a:solidFill>
                <a:ea typeface="ＭＳ Ｐゴシック" pitchFamily="34" charset="-128"/>
              </a:rPr>
              <a:t>VLAN</a:t>
            </a:r>
            <a:r>
              <a:rPr lang="en-US" dirty="0" smtClean="0">
                <a:solidFill>
                  <a:srgbClr val="002060"/>
                </a:solidFill>
                <a:ea typeface="ＭＳ Ｐゴシック" pitchFamily="34" charset="-128"/>
              </a:rPr>
              <a:t> Routing with </a:t>
            </a:r>
            <a:r>
              <a:rPr lang="en-US" dirty="0" err="1" smtClean="0">
                <a:solidFill>
                  <a:srgbClr val="002060"/>
                </a:solidFill>
                <a:ea typeface="ＭＳ Ｐゴシック" pitchFamily="34" charset="-128"/>
              </a:rPr>
              <a:t>SVIs</a:t>
            </a:r>
            <a:endParaRPr lang="en-US" dirty="0" smtClean="0">
              <a:solidFill>
                <a:srgbClr val="002060"/>
              </a:solidFill>
              <a:ea typeface="ＭＳ Ｐゴシック" pitchFamily="34" charset="-128"/>
            </a:endParaRPr>
          </a:p>
        </p:txBody>
      </p:sp>
    </p:spTree>
    <p:extLst>
      <p:ext uri="{BB962C8B-B14F-4D97-AF65-F5344CB8AC3E}">
        <p14:creationId xmlns:p14="http://schemas.microsoft.com/office/powerpoint/2010/main" val="3202695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a:t>By default, an </a:t>
            </a:r>
            <a:r>
              <a:rPr lang="en-US" dirty="0" err="1"/>
              <a:t>SVI</a:t>
            </a:r>
            <a:r>
              <a:rPr lang="en-US" dirty="0"/>
              <a:t> is created for the default </a:t>
            </a:r>
            <a:r>
              <a:rPr lang="en-US" dirty="0" err="1"/>
              <a:t>VLAN</a:t>
            </a:r>
            <a:r>
              <a:rPr lang="en-US" dirty="0"/>
              <a:t> (</a:t>
            </a:r>
            <a:r>
              <a:rPr lang="en-US" dirty="0" err="1" smtClean="0"/>
              <a:t>VLAN1</a:t>
            </a:r>
            <a:r>
              <a:rPr lang="en-US" dirty="0" smtClean="0"/>
              <a:t>). This allows for remote </a:t>
            </a:r>
            <a:r>
              <a:rPr lang="en-US" dirty="0"/>
              <a:t>switch </a:t>
            </a:r>
            <a:r>
              <a:rPr lang="en-US" dirty="0" smtClean="0"/>
              <a:t>administration</a:t>
            </a:r>
          </a:p>
          <a:p>
            <a:r>
              <a:rPr lang="en-US" dirty="0" smtClean="0"/>
              <a:t>Any additional </a:t>
            </a:r>
            <a:r>
              <a:rPr lang="en-US" dirty="0" err="1"/>
              <a:t>SVIs</a:t>
            </a:r>
            <a:r>
              <a:rPr lang="en-US" dirty="0"/>
              <a:t> must be </a:t>
            </a:r>
            <a:r>
              <a:rPr lang="en-US" dirty="0" smtClean="0"/>
              <a:t>created by the admin</a:t>
            </a:r>
          </a:p>
          <a:p>
            <a:r>
              <a:rPr lang="en-US" dirty="0" err="1"/>
              <a:t>SVIs</a:t>
            </a:r>
            <a:r>
              <a:rPr lang="en-US" dirty="0"/>
              <a:t> are created the first time the </a:t>
            </a:r>
            <a:r>
              <a:rPr lang="en-US" dirty="0" err="1"/>
              <a:t>VLAN</a:t>
            </a:r>
            <a:r>
              <a:rPr lang="en-US" dirty="0"/>
              <a:t> interface configuration mode is entered for a particular </a:t>
            </a:r>
            <a:r>
              <a:rPr lang="en-US" dirty="0" err="1"/>
              <a:t>VLAN</a:t>
            </a:r>
            <a:r>
              <a:rPr lang="en-US" dirty="0"/>
              <a:t> </a:t>
            </a:r>
            <a:r>
              <a:rPr lang="en-US" dirty="0" err="1" smtClean="0"/>
              <a:t>SVI</a:t>
            </a:r>
            <a:endParaRPr lang="en-US" dirty="0" smtClean="0"/>
          </a:p>
          <a:p>
            <a:r>
              <a:rPr lang="en-US" dirty="0" smtClean="0"/>
              <a:t>The </a:t>
            </a:r>
            <a:r>
              <a:rPr lang="en-US" b="1" dirty="0" smtClean="0"/>
              <a:t>interface </a:t>
            </a:r>
            <a:r>
              <a:rPr lang="en-US" b="1" dirty="0" err="1"/>
              <a:t>vlan</a:t>
            </a:r>
            <a:r>
              <a:rPr lang="en-US" b="1" dirty="0"/>
              <a:t> 10 </a:t>
            </a:r>
            <a:r>
              <a:rPr lang="en-US" dirty="0" smtClean="0"/>
              <a:t>entered by the first time creates an </a:t>
            </a:r>
            <a:r>
              <a:rPr lang="en-US" dirty="0" err="1" smtClean="0"/>
              <a:t>SVI</a:t>
            </a:r>
            <a:r>
              <a:rPr lang="en-US" dirty="0" smtClean="0"/>
              <a:t> named </a:t>
            </a:r>
            <a:r>
              <a:rPr lang="en-US" dirty="0" err="1" smtClean="0"/>
              <a:t>VLAN</a:t>
            </a:r>
            <a:r>
              <a:rPr lang="en-US" dirty="0" smtClean="0"/>
              <a:t> 10</a:t>
            </a:r>
          </a:p>
          <a:p>
            <a:r>
              <a:rPr lang="en-US" dirty="0"/>
              <a:t>The </a:t>
            </a:r>
            <a:r>
              <a:rPr lang="en-US" dirty="0" err="1"/>
              <a:t>VLAN</a:t>
            </a:r>
            <a:r>
              <a:rPr lang="en-US" dirty="0"/>
              <a:t> number used corresponds to the </a:t>
            </a:r>
            <a:r>
              <a:rPr lang="en-US" dirty="0" err="1"/>
              <a:t>VLAN</a:t>
            </a:r>
            <a:r>
              <a:rPr lang="en-US" dirty="0"/>
              <a:t> tag associated with data frames on an </a:t>
            </a:r>
            <a:r>
              <a:rPr lang="en-US" dirty="0" err="1"/>
              <a:t>802.1Q</a:t>
            </a:r>
            <a:r>
              <a:rPr lang="en-US" dirty="0"/>
              <a:t> encapsulated </a:t>
            </a:r>
            <a:r>
              <a:rPr lang="en-US" dirty="0" smtClean="0"/>
              <a:t>trunk</a:t>
            </a:r>
          </a:p>
          <a:p>
            <a:r>
              <a:rPr lang="en-US" dirty="0"/>
              <a:t>Whenever the </a:t>
            </a:r>
            <a:r>
              <a:rPr lang="en-US" dirty="0" err="1"/>
              <a:t>SVI</a:t>
            </a:r>
            <a:r>
              <a:rPr lang="en-US" dirty="0"/>
              <a:t> is created, ensure that particular </a:t>
            </a:r>
            <a:r>
              <a:rPr lang="en-US" dirty="0" err="1"/>
              <a:t>VLAN</a:t>
            </a:r>
            <a:r>
              <a:rPr lang="en-US" dirty="0"/>
              <a:t> is present in the </a:t>
            </a:r>
            <a:r>
              <a:rPr lang="en-US" dirty="0" err="1"/>
              <a:t>VLAN</a:t>
            </a:r>
            <a:r>
              <a:rPr lang="en-US" dirty="0"/>
              <a:t> database</a:t>
            </a:r>
            <a:endParaRPr lang="en-US" dirty="0" smtClean="0"/>
          </a:p>
          <a:p>
            <a:endParaRPr lang="en-US" dirty="0" smtClean="0"/>
          </a:p>
          <a:p>
            <a:endParaRPr lang="en-US" dirty="0" smtClean="0"/>
          </a:p>
          <a:p>
            <a:endParaRPr lang="en-US" dirty="0" smtClean="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Layer 3 Switching Operation And Configuration</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Inter-</a:t>
            </a:r>
            <a:r>
              <a:rPr lang="en-US" dirty="0" err="1" smtClean="0">
                <a:solidFill>
                  <a:srgbClr val="002060"/>
                </a:solidFill>
                <a:ea typeface="ＭＳ Ｐゴシック" pitchFamily="34" charset="-128"/>
              </a:rPr>
              <a:t>VLAN</a:t>
            </a:r>
            <a:r>
              <a:rPr lang="en-US" dirty="0" smtClean="0">
                <a:solidFill>
                  <a:srgbClr val="002060"/>
                </a:solidFill>
                <a:ea typeface="ＭＳ Ｐゴシック" pitchFamily="34" charset="-128"/>
              </a:rPr>
              <a:t> Routing with </a:t>
            </a:r>
            <a:r>
              <a:rPr lang="en-US" dirty="0" err="1" smtClean="0">
                <a:solidFill>
                  <a:srgbClr val="002060"/>
                </a:solidFill>
                <a:ea typeface="ＭＳ Ｐゴシック" pitchFamily="34" charset="-128"/>
              </a:rPr>
              <a:t>SVIs</a:t>
            </a:r>
            <a:r>
              <a:rPr lang="en-US" dirty="0" smtClean="0">
                <a:solidFill>
                  <a:srgbClr val="002060"/>
                </a:solidFill>
                <a:ea typeface="ＭＳ Ｐゴシック" pitchFamily="34" charset="-128"/>
              </a:rPr>
              <a:t> (</a:t>
            </a:r>
            <a:r>
              <a:rPr lang="en-US" dirty="0" err="1" smtClean="0">
                <a:solidFill>
                  <a:srgbClr val="002060"/>
                </a:solidFill>
                <a:ea typeface="ＭＳ Ｐゴシック" pitchFamily="34" charset="-128"/>
              </a:rPr>
              <a:t>cont</a:t>
            </a:r>
            <a:r>
              <a:rPr lang="en-US" dirty="0" smtClean="0">
                <a:solidFill>
                  <a:srgbClr val="002060"/>
                </a:solidFill>
                <a:ea typeface="ＭＳ Ｐゴシック" pitchFamily="34" charset="-128"/>
              </a:rPr>
              <a:t>)</a:t>
            </a:r>
          </a:p>
        </p:txBody>
      </p:sp>
    </p:spTree>
    <p:extLst>
      <p:ext uri="{BB962C8B-B14F-4D97-AF65-F5344CB8AC3E}">
        <p14:creationId xmlns:p14="http://schemas.microsoft.com/office/powerpoint/2010/main" val="1513214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sz="2800" dirty="0" err="1" smtClean="0"/>
              <a:t>SVIs</a:t>
            </a:r>
            <a:r>
              <a:rPr lang="en-US" sz="2800" dirty="0" smtClean="0"/>
              <a:t> </a:t>
            </a:r>
            <a:r>
              <a:rPr lang="en-US" sz="2800" dirty="0"/>
              <a:t>advantages </a:t>
            </a:r>
            <a:r>
              <a:rPr lang="en-US" sz="2800" dirty="0" smtClean="0"/>
              <a:t>include:</a:t>
            </a:r>
            <a:endParaRPr lang="en-US" sz="2800" dirty="0"/>
          </a:p>
          <a:p>
            <a:pPr marL="800100" lvl="1" indent="-342900">
              <a:buFont typeface="Arial" pitchFamily="34" charset="0"/>
              <a:buChar char="•"/>
            </a:pPr>
            <a:r>
              <a:rPr lang="en-US" sz="2400" dirty="0"/>
              <a:t>It is much faster than router-on-a-stick, because everything is </a:t>
            </a:r>
            <a:r>
              <a:rPr lang="en-US" sz="2400" dirty="0">
                <a:solidFill>
                  <a:srgbClr val="FF0000"/>
                </a:solidFill>
              </a:rPr>
              <a:t>hardware</a:t>
            </a:r>
            <a:r>
              <a:rPr lang="en-US" sz="2400" dirty="0"/>
              <a:t> switched and routed.</a:t>
            </a:r>
          </a:p>
          <a:p>
            <a:pPr marL="800100" lvl="1" indent="-342900">
              <a:buFont typeface="Arial" pitchFamily="34" charset="0"/>
              <a:buChar char="•"/>
            </a:pPr>
            <a:r>
              <a:rPr lang="en-US" sz="2400" dirty="0"/>
              <a:t>No need for external links from the switch to the router for routing.</a:t>
            </a:r>
          </a:p>
          <a:p>
            <a:pPr marL="800100" lvl="1" indent="-342900">
              <a:buFont typeface="Arial" pitchFamily="34" charset="0"/>
              <a:buChar char="•"/>
            </a:pPr>
            <a:r>
              <a:rPr lang="en-US" sz="2400" dirty="0"/>
              <a:t>Not limited to one link. Layer 2 </a:t>
            </a:r>
            <a:r>
              <a:rPr lang="en-US" sz="2400" dirty="0" smtClean="0"/>
              <a:t>Ether Channels </a:t>
            </a:r>
            <a:r>
              <a:rPr lang="en-US" sz="2400" dirty="0"/>
              <a:t>can be used between the switches to get more bandwidth.</a:t>
            </a:r>
          </a:p>
          <a:p>
            <a:pPr marL="800100" lvl="1" indent="-342900">
              <a:buFont typeface="Arial" pitchFamily="34" charset="0"/>
              <a:buChar char="•"/>
            </a:pPr>
            <a:r>
              <a:rPr lang="en-US" sz="2400" dirty="0"/>
              <a:t>Latency is much lower, because it does not need to leave the switch.</a:t>
            </a:r>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Layer 3 Switching Operation And Configuration</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Inter-</a:t>
            </a:r>
            <a:r>
              <a:rPr lang="en-US" dirty="0" err="1" smtClean="0">
                <a:solidFill>
                  <a:srgbClr val="002060"/>
                </a:solidFill>
                <a:ea typeface="ＭＳ Ｐゴシック" pitchFamily="34" charset="-128"/>
              </a:rPr>
              <a:t>VLAN</a:t>
            </a:r>
            <a:r>
              <a:rPr lang="en-US" dirty="0" smtClean="0">
                <a:solidFill>
                  <a:srgbClr val="002060"/>
                </a:solidFill>
                <a:ea typeface="ＭＳ Ｐゴシック" pitchFamily="34" charset="-128"/>
              </a:rPr>
              <a:t> Routing with </a:t>
            </a:r>
            <a:r>
              <a:rPr lang="en-US" dirty="0" err="1" smtClean="0">
                <a:solidFill>
                  <a:srgbClr val="002060"/>
                </a:solidFill>
                <a:ea typeface="ＭＳ Ｐゴシック" pitchFamily="34" charset="-128"/>
              </a:rPr>
              <a:t>SVIs</a:t>
            </a:r>
            <a:r>
              <a:rPr lang="en-US" dirty="0" smtClean="0">
                <a:solidFill>
                  <a:srgbClr val="002060"/>
                </a:solidFill>
                <a:ea typeface="ＭＳ Ｐゴシック" pitchFamily="34" charset="-128"/>
              </a:rPr>
              <a:t> </a:t>
            </a:r>
            <a:r>
              <a:rPr lang="en-US" dirty="0">
                <a:solidFill>
                  <a:srgbClr val="002060"/>
                </a:solidFill>
                <a:ea typeface="ＭＳ Ｐゴシック" pitchFamily="34" charset="-128"/>
              </a:rPr>
              <a:t>(</a:t>
            </a:r>
            <a:r>
              <a:rPr lang="en-US" dirty="0" err="1">
                <a:solidFill>
                  <a:srgbClr val="002060"/>
                </a:solidFill>
                <a:ea typeface="ＭＳ Ｐゴシック" pitchFamily="34" charset="-128"/>
              </a:rPr>
              <a:t>cont</a:t>
            </a:r>
            <a:r>
              <a:rPr lang="en-US" dirty="0">
                <a:solidFill>
                  <a:srgbClr val="002060"/>
                </a:solidFill>
                <a:ea typeface="ＭＳ Ｐゴシック" pitchFamily="34" charset="-128"/>
              </a:rPr>
              <a:t>)</a:t>
            </a:r>
            <a:endParaRPr lang="en-US" dirty="0" smtClean="0">
              <a:solidFill>
                <a:srgbClr val="002060"/>
              </a:solidFill>
              <a:ea typeface="ＭＳ Ｐゴシック" pitchFamily="34" charset="-128"/>
            </a:endParaRPr>
          </a:p>
        </p:txBody>
      </p:sp>
    </p:spTree>
    <p:extLst>
      <p:ext uri="{BB962C8B-B14F-4D97-AF65-F5344CB8AC3E}">
        <p14:creationId xmlns:p14="http://schemas.microsoft.com/office/powerpoint/2010/main" val="2072228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a:t>A routed port is a physical port that acts similarly to an interface on a </a:t>
            </a:r>
            <a:r>
              <a:rPr lang="en-US" dirty="0" smtClean="0"/>
              <a:t>router</a:t>
            </a:r>
          </a:p>
          <a:p>
            <a:r>
              <a:rPr lang="en-US" dirty="0" smtClean="0"/>
              <a:t>Routed ports are not associated with any </a:t>
            </a:r>
            <a:r>
              <a:rPr lang="en-US" dirty="0" err="1" smtClean="0"/>
              <a:t>VLANs</a:t>
            </a:r>
            <a:endParaRPr lang="en-US" dirty="0" smtClean="0"/>
          </a:p>
          <a:p>
            <a:r>
              <a:rPr lang="en-US" dirty="0"/>
              <a:t>Layer 2 protocols, such as STP, do not function on a routed </a:t>
            </a:r>
            <a:r>
              <a:rPr lang="en-US" dirty="0" smtClean="0"/>
              <a:t>interface</a:t>
            </a:r>
          </a:p>
          <a:p>
            <a:r>
              <a:rPr lang="en-US" dirty="0" smtClean="0"/>
              <a:t>Routed </a:t>
            </a:r>
            <a:r>
              <a:rPr lang="en-US" dirty="0"/>
              <a:t>ports on a Cisco </a:t>
            </a:r>
            <a:r>
              <a:rPr lang="en-US" dirty="0" err="1"/>
              <a:t>IOS</a:t>
            </a:r>
            <a:r>
              <a:rPr lang="en-US" dirty="0"/>
              <a:t> switch do not support </a:t>
            </a:r>
            <a:r>
              <a:rPr lang="en-US" dirty="0" err="1" smtClean="0"/>
              <a:t>subinterfaces</a:t>
            </a:r>
            <a:endParaRPr lang="en-US" dirty="0" smtClean="0"/>
          </a:p>
          <a:p>
            <a:r>
              <a:rPr lang="en-US" dirty="0"/>
              <a:t>To configure routed ports, use the</a:t>
            </a:r>
            <a:r>
              <a:rPr lang="en-US" b="1" dirty="0"/>
              <a:t> no </a:t>
            </a:r>
            <a:r>
              <a:rPr lang="en-US" b="1" dirty="0" err="1"/>
              <a:t>switchport</a:t>
            </a:r>
            <a:r>
              <a:rPr lang="en-US" b="1" dirty="0"/>
              <a:t> </a:t>
            </a:r>
            <a:r>
              <a:rPr lang="en-US" dirty="0"/>
              <a:t>interface configuration mode </a:t>
            </a:r>
            <a:r>
              <a:rPr lang="en-US" dirty="0" smtClean="0"/>
              <a:t>command</a:t>
            </a:r>
          </a:p>
          <a:p>
            <a:r>
              <a:rPr lang="en-US" b="1" dirty="0" smtClean="0"/>
              <a:t>Note</a:t>
            </a:r>
            <a:r>
              <a:rPr lang="en-US" dirty="0"/>
              <a:t>: Routed ports are not supported on Catalyst 2960 Series switches.</a:t>
            </a:r>
          </a:p>
          <a:p>
            <a:endParaRPr lang="en-US" dirty="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Layer 3 Switching Operation And Configuration</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Inter-</a:t>
            </a:r>
            <a:r>
              <a:rPr lang="en-US" dirty="0" err="1" smtClean="0">
                <a:solidFill>
                  <a:srgbClr val="002060"/>
                </a:solidFill>
                <a:ea typeface="ＭＳ Ｐゴシック" pitchFamily="34" charset="-128"/>
              </a:rPr>
              <a:t>VLAN</a:t>
            </a:r>
            <a:r>
              <a:rPr lang="en-US" dirty="0" smtClean="0">
                <a:solidFill>
                  <a:srgbClr val="002060"/>
                </a:solidFill>
                <a:ea typeface="ＭＳ Ｐゴシック" pitchFamily="34" charset="-128"/>
              </a:rPr>
              <a:t> Routing with Routed Ports</a:t>
            </a:r>
          </a:p>
        </p:txBody>
      </p:sp>
    </p:spTree>
    <p:extLst>
      <p:ext uri="{BB962C8B-B14F-4D97-AF65-F5344CB8AC3E}">
        <p14:creationId xmlns:p14="http://schemas.microsoft.com/office/powerpoint/2010/main" val="1786895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a:t>The Cisco Switch Database Manager (</a:t>
            </a:r>
            <a:r>
              <a:rPr lang="en-US" dirty="0" err="1"/>
              <a:t>SDM</a:t>
            </a:r>
            <a:r>
              <a:rPr lang="en-US" dirty="0"/>
              <a:t>) provides multiple templates for the 2960 </a:t>
            </a:r>
            <a:r>
              <a:rPr lang="en-US" dirty="0" smtClean="0"/>
              <a:t>switch</a:t>
            </a:r>
          </a:p>
          <a:p>
            <a:r>
              <a:rPr lang="en-US" dirty="0"/>
              <a:t>T</a:t>
            </a:r>
            <a:r>
              <a:rPr lang="en-US" dirty="0" smtClean="0"/>
              <a:t>he </a:t>
            </a:r>
            <a:r>
              <a:rPr lang="en-US" dirty="0" err="1"/>
              <a:t>sdm</a:t>
            </a:r>
            <a:r>
              <a:rPr lang="en-US" dirty="0"/>
              <a:t> </a:t>
            </a:r>
            <a:r>
              <a:rPr lang="en-US" i="1" dirty="0" err="1" smtClean="0"/>
              <a:t>lanbase</a:t>
            </a:r>
            <a:r>
              <a:rPr lang="en-US" i="1" dirty="0" smtClean="0"/>
              <a:t>-routing </a:t>
            </a:r>
            <a:r>
              <a:rPr lang="en-US" dirty="0" smtClean="0"/>
              <a:t>template </a:t>
            </a:r>
            <a:r>
              <a:rPr lang="en-US" dirty="0"/>
              <a:t>can be enabled to allow the switch to route between VLANs and to support static </a:t>
            </a:r>
            <a:r>
              <a:rPr lang="en-US" dirty="0" smtClean="0"/>
              <a:t>routing</a:t>
            </a:r>
          </a:p>
          <a:p>
            <a:r>
              <a:rPr lang="en-US" dirty="0" smtClean="0"/>
              <a:t>Use the </a:t>
            </a:r>
            <a:r>
              <a:rPr lang="en-US" b="1" dirty="0" smtClean="0"/>
              <a:t>show </a:t>
            </a:r>
            <a:r>
              <a:rPr lang="en-US" b="1" dirty="0" err="1"/>
              <a:t>sdm</a:t>
            </a:r>
            <a:r>
              <a:rPr lang="en-US" b="1" dirty="0"/>
              <a:t> prefer </a:t>
            </a:r>
            <a:r>
              <a:rPr lang="en-US" dirty="0"/>
              <a:t>command </a:t>
            </a:r>
            <a:r>
              <a:rPr lang="en-US" dirty="0" smtClean="0"/>
              <a:t>verify which template is in use</a:t>
            </a:r>
          </a:p>
          <a:p>
            <a:r>
              <a:rPr lang="en-US" dirty="0"/>
              <a:t>The </a:t>
            </a:r>
            <a:r>
              <a:rPr lang="en-US" dirty="0" err="1"/>
              <a:t>SDM</a:t>
            </a:r>
            <a:r>
              <a:rPr lang="en-US" dirty="0"/>
              <a:t> template can be changed in global configuration mode with the</a:t>
            </a:r>
            <a:r>
              <a:rPr lang="en-US" b="1" dirty="0"/>
              <a:t> </a:t>
            </a:r>
            <a:r>
              <a:rPr lang="en-US" b="1" dirty="0" err="1"/>
              <a:t>sdm</a:t>
            </a:r>
            <a:r>
              <a:rPr lang="en-US" b="1" dirty="0"/>
              <a:t> </a:t>
            </a:r>
            <a:r>
              <a:rPr lang="en-US" b="1" dirty="0" smtClean="0"/>
              <a:t>prefer </a:t>
            </a:r>
            <a:r>
              <a:rPr lang="en-US" dirty="0" smtClean="0"/>
              <a:t>command</a:t>
            </a:r>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Layer 3 Switching Operation And Configuration</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Configuring Static Routes on a </a:t>
            </a:r>
            <a:r>
              <a:rPr lang="en-US" dirty="0" err="1" smtClean="0">
                <a:solidFill>
                  <a:srgbClr val="002060"/>
                </a:solidFill>
                <a:ea typeface="ＭＳ Ｐゴシック" pitchFamily="34" charset="-128"/>
              </a:rPr>
              <a:t>Cat2960</a:t>
            </a:r>
            <a:endParaRPr lang="en-US" dirty="0" smtClean="0">
              <a:solidFill>
                <a:srgbClr val="002060"/>
              </a:solidFill>
              <a:ea typeface="ＭＳ Ｐゴシック" pitchFamily="34" charset="-128"/>
            </a:endParaRPr>
          </a:p>
        </p:txBody>
      </p:sp>
    </p:spTree>
    <p:extLst>
      <p:ext uri="{BB962C8B-B14F-4D97-AF65-F5344CB8AC3E}">
        <p14:creationId xmlns:p14="http://schemas.microsoft.com/office/powerpoint/2010/main" val="831200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a:t>To troubleshoot Layer 3 switching </a:t>
            </a:r>
            <a:r>
              <a:rPr lang="en-US" dirty="0" smtClean="0"/>
              <a:t>issues, check  </a:t>
            </a:r>
            <a:r>
              <a:rPr lang="en-US" dirty="0"/>
              <a:t>the following items </a:t>
            </a:r>
            <a:r>
              <a:rPr lang="en-US" dirty="0" smtClean="0"/>
              <a:t>for </a:t>
            </a:r>
            <a:r>
              <a:rPr lang="en-US" dirty="0"/>
              <a:t>accuracy:</a:t>
            </a:r>
          </a:p>
          <a:p>
            <a:r>
              <a:rPr lang="en-US" b="1" dirty="0" err="1" smtClean="0"/>
              <a:t>VLANs</a:t>
            </a:r>
            <a:endParaRPr lang="en-US" b="1" dirty="0"/>
          </a:p>
          <a:p>
            <a:pPr marL="800100" lvl="1" indent="-342900">
              <a:buFont typeface="Arial" pitchFamily="34" charset="0"/>
              <a:buChar char="•"/>
            </a:pPr>
            <a:r>
              <a:rPr lang="en-US" dirty="0" err="1" smtClean="0"/>
              <a:t>VLANs</a:t>
            </a:r>
            <a:r>
              <a:rPr lang="en-US" dirty="0" smtClean="0"/>
              <a:t> </a:t>
            </a:r>
            <a:r>
              <a:rPr lang="en-US" dirty="0"/>
              <a:t>must be defined across all the </a:t>
            </a:r>
            <a:r>
              <a:rPr lang="en-US" dirty="0" smtClean="0"/>
              <a:t>switches</a:t>
            </a:r>
          </a:p>
          <a:p>
            <a:pPr marL="800100" lvl="1" indent="-342900">
              <a:buFont typeface="Arial" pitchFamily="34" charset="0"/>
              <a:buChar char="•"/>
            </a:pPr>
            <a:r>
              <a:rPr lang="en-US" dirty="0" err="1" smtClean="0"/>
              <a:t>VLANs</a:t>
            </a:r>
            <a:r>
              <a:rPr lang="en-US" dirty="0" smtClean="0"/>
              <a:t> </a:t>
            </a:r>
            <a:r>
              <a:rPr lang="en-US" dirty="0"/>
              <a:t>must be enabled on the trunk </a:t>
            </a:r>
            <a:r>
              <a:rPr lang="en-US" dirty="0" smtClean="0"/>
              <a:t>ports</a:t>
            </a:r>
          </a:p>
          <a:p>
            <a:pPr marL="800100" lvl="1" indent="-342900">
              <a:buFont typeface="Arial" pitchFamily="34" charset="0"/>
              <a:buChar char="•"/>
            </a:pPr>
            <a:r>
              <a:rPr lang="en-US" dirty="0" smtClean="0"/>
              <a:t>Ports </a:t>
            </a:r>
            <a:r>
              <a:rPr lang="en-US" dirty="0"/>
              <a:t>must be in the right </a:t>
            </a:r>
            <a:r>
              <a:rPr lang="en-US" dirty="0" err="1" smtClean="0"/>
              <a:t>VLANs</a:t>
            </a:r>
            <a:endParaRPr lang="en-US" dirty="0"/>
          </a:p>
          <a:p>
            <a:r>
              <a:rPr lang="en-US" b="1" dirty="0" err="1" smtClean="0"/>
              <a:t>SVIs</a:t>
            </a:r>
            <a:endParaRPr lang="en-US" b="1" dirty="0"/>
          </a:p>
          <a:p>
            <a:pPr marL="800100" lvl="1" indent="-342900">
              <a:buFont typeface="Arial" pitchFamily="34" charset="0"/>
              <a:buChar char="•"/>
            </a:pPr>
            <a:r>
              <a:rPr lang="en-US" dirty="0" err="1" smtClean="0"/>
              <a:t>SVI</a:t>
            </a:r>
            <a:r>
              <a:rPr lang="en-US" dirty="0" smtClean="0"/>
              <a:t> </a:t>
            </a:r>
            <a:r>
              <a:rPr lang="en-US" dirty="0"/>
              <a:t>must have the correct IP address or subnet </a:t>
            </a:r>
            <a:r>
              <a:rPr lang="en-US" dirty="0" smtClean="0"/>
              <a:t>mask</a:t>
            </a:r>
          </a:p>
          <a:p>
            <a:pPr marL="800100" lvl="1" indent="-342900">
              <a:buFont typeface="Arial" pitchFamily="34" charset="0"/>
              <a:buChar char="•"/>
            </a:pPr>
            <a:r>
              <a:rPr lang="en-US" dirty="0" err="1" smtClean="0"/>
              <a:t>SVI</a:t>
            </a:r>
            <a:r>
              <a:rPr lang="en-US" dirty="0" smtClean="0"/>
              <a:t> </a:t>
            </a:r>
            <a:r>
              <a:rPr lang="en-US" dirty="0"/>
              <a:t>must be </a:t>
            </a:r>
            <a:r>
              <a:rPr lang="en-US" dirty="0" smtClean="0"/>
              <a:t>up</a:t>
            </a:r>
          </a:p>
          <a:p>
            <a:pPr marL="800100" lvl="1" indent="-342900">
              <a:buFont typeface="Arial" pitchFamily="34" charset="0"/>
              <a:buChar char="•"/>
            </a:pPr>
            <a:r>
              <a:rPr lang="en-US" dirty="0" err="1" smtClean="0"/>
              <a:t>SVI</a:t>
            </a:r>
            <a:r>
              <a:rPr lang="en-US" dirty="0" smtClean="0"/>
              <a:t> </a:t>
            </a:r>
            <a:r>
              <a:rPr lang="en-US" dirty="0"/>
              <a:t>must match with the </a:t>
            </a:r>
            <a:r>
              <a:rPr lang="en-US" dirty="0" err="1"/>
              <a:t>VLAN</a:t>
            </a:r>
            <a:r>
              <a:rPr lang="en-US" dirty="0"/>
              <a:t> </a:t>
            </a:r>
            <a:r>
              <a:rPr lang="en-US" dirty="0" smtClean="0"/>
              <a:t>number</a:t>
            </a:r>
            <a:endParaRPr lang="en-US" dirty="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Troubleshooting Layer 3 Switching</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Layer 3 Switching Configuration Issues</a:t>
            </a:r>
          </a:p>
        </p:txBody>
      </p:sp>
    </p:spTree>
    <p:extLst>
      <p:ext uri="{BB962C8B-B14F-4D97-AF65-F5344CB8AC3E}">
        <p14:creationId xmlns:p14="http://schemas.microsoft.com/office/powerpoint/2010/main" val="2550719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5" name="Rectangle 3"/>
          <p:cNvSpPr>
            <a:spLocks noGrp="1" noChangeArrowheads="1"/>
          </p:cNvSpPr>
          <p:nvPr>
            <p:ph type="body" idx="1"/>
          </p:nvPr>
        </p:nvSpPr>
        <p:spPr>
          <a:xfrm>
            <a:off x="152400" y="1219200"/>
            <a:ext cx="8839200" cy="5486400"/>
          </a:xfrm>
        </p:spPr>
        <p:txBody>
          <a:bodyPr/>
          <a:lstStyle/>
          <a:p>
            <a:pPr>
              <a:buFont typeface="Tahoma" pitchFamily="34" charset="0"/>
              <a:buChar char="•"/>
              <a:defRPr/>
            </a:pPr>
            <a:r>
              <a:rPr lang="en-US" dirty="0" smtClean="0">
                <a:solidFill>
                  <a:srgbClr val="FF0000"/>
                </a:solidFill>
                <a:cs typeface="Arial" charset="0"/>
              </a:rPr>
              <a:t>Traditional Inter-VLAN Routing:</a:t>
            </a:r>
          </a:p>
          <a:p>
            <a:pPr lvl="1">
              <a:defRPr/>
            </a:pPr>
            <a:r>
              <a:rPr lang="en-US" b="1" dirty="0" smtClean="0">
                <a:solidFill>
                  <a:srgbClr val="002060"/>
                </a:solidFill>
                <a:cs typeface="Arial" charset="0"/>
              </a:rPr>
              <a:t>One router interface per VLAN</a:t>
            </a:r>
            <a:r>
              <a:rPr lang="en-US" dirty="0" smtClean="0">
                <a:cs typeface="Arial" charset="0"/>
              </a:rPr>
              <a:t>.</a:t>
            </a:r>
          </a:p>
        </p:txBody>
      </p:sp>
      <p:sp>
        <p:nvSpPr>
          <p:cNvPr id="873474" name="Rectangle 2"/>
          <p:cNvSpPr>
            <a:spLocks noGrp="1" noChangeArrowheads="1"/>
          </p:cNvSpPr>
          <p:nvPr>
            <p:ph type="title"/>
          </p:nvPr>
        </p:nvSpPr>
        <p:spPr>
          <a:xfrm>
            <a:off x="209324" y="395742"/>
            <a:ext cx="8145462" cy="838200"/>
          </a:xfrm>
        </p:spPr>
        <p:txBody>
          <a:bodyPr/>
          <a:lstStyle/>
          <a:p>
            <a:pPr>
              <a:defRPr/>
            </a:pPr>
            <a:r>
              <a:rPr lang="en-US" dirty="0" smtClean="0"/>
              <a:t>Introducing Inter-VLAN Routing</a:t>
            </a:r>
            <a:endParaRPr lang="en-CA" dirty="0"/>
          </a:p>
        </p:txBody>
      </p:sp>
      <p:pic>
        <p:nvPicPr>
          <p:cNvPr id="7172" name="Picture 3" descr="ivr04.jpg"/>
          <p:cNvPicPr>
            <a:picLocks noChangeAspect="1"/>
          </p:cNvPicPr>
          <p:nvPr/>
        </p:nvPicPr>
        <p:blipFill>
          <a:blip r:embed="rId2" cstate="print"/>
          <a:srcRect/>
          <a:stretch>
            <a:fillRect/>
          </a:stretch>
        </p:blipFill>
        <p:spPr bwMode="auto">
          <a:xfrm>
            <a:off x="838200" y="2209800"/>
            <a:ext cx="6007100" cy="4457700"/>
          </a:xfrm>
          <a:prstGeom prst="rect">
            <a:avLst/>
          </a:prstGeom>
          <a:noFill/>
          <a:ln w="9525">
            <a:noFill/>
            <a:miter lim="800000"/>
            <a:headEnd/>
            <a:tailEnd/>
          </a:ln>
        </p:spPr>
      </p:pic>
      <p:pic>
        <p:nvPicPr>
          <p:cNvPr id="6" name="Picture 5" descr="ivr05.jpg"/>
          <p:cNvPicPr>
            <a:picLocks noChangeAspect="1"/>
          </p:cNvPicPr>
          <p:nvPr/>
        </p:nvPicPr>
        <p:blipFill>
          <a:blip r:embed="rId3" cstate="print"/>
          <a:srcRect/>
          <a:stretch>
            <a:fillRect/>
          </a:stretch>
        </p:blipFill>
        <p:spPr bwMode="auto">
          <a:xfrm>
            <a:off x="1143000" y="5638800"/>
            <a:ext cx="723900" cy="457200"/>
          </a:xfrm>
          <a:prstGeom prst="rect">
            <a:avLst/>
          </a:prstGeom>
          <a:noFill/>
          <a:ln w="9525">
            <a:noFill/>
            <a:miter lim="800000"/>
            <a:headEnd/>
            <a:tailEnd/>
          </a:ln>
        </p:spPr>
      </p:pic>
      <p:cxnSp>
        <p:nvCxnSpPr>
          <p:cNvPr id="9" name="Straight Connector 8"/>
          <p:cNvCxnSpPr/>
          <p:nvPr/>
        </p:nvCxnSpPr>
        <p:spPr bwMode="auto">
          <a:xfrm rot="10800000" flipV="1">
            <a:off x="3505200" y="4495800"/>
            <a:ext cx="1905000" cy="2286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7" name="TextBox 6"/>
          <p:cNvSpPr txBox="1"/>
          <p:nvPr/>
        </p:nvSpPr>
        <p:spPr>
          <a:xfrm>
            <a:off x="5334000" y="4191000"/>
            <a:ext cx="14478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VLAN Tagged</a:t>
            </a:r>
          </a:p>
        </p:txBody>
      </p:sp>
      <p:cxnSp>
        <p:nvCxnSpPr>
          <p:cNvPr id="13" name="Straight Connector 12"/>
          <p:cNvCxnSpPr/>
          <p:nvPr/>
        </p:nvCxnSpPr>
        <p:spPr bwMode="auto">
          <a:xfrm rot="10800000" flipV="1">
            <a:off x="5410200" y="1828800"/>
            <a:ext cx="685800" cy="5334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1" name="TextBox 10"/>
          <p:cNvSpPr txBox="1"/>
          <p:nvPr/>
        </p:nvSpPr>
        <p:spPr bwMode="auto">
          <a:xfrm>
            <a:off x="5562600" y="1143000"/>
            <a:ext cx="32766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Internally Routed to the proper subnet.</a:t>
            </a:r>
          </a:p>
        </p:txBody>
      </p:sp>
      <p:sp>
        <p:nvSpPr>
          <p:cNvPr id="18" name="TextBox 17"/>
          <p:cNvSpPr txBox="1"/>
          <p:nvPr/>
        </p:nvSpPr>
        <p:spPr>
          <a:xfrm>
            <a:off x="5334000" y="4169229"/>
            <a:ext cx="14478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Tag</a:t>
            </a:r>
            <a:br>
              <a:rPr lang="en-US" dirty="0">
                <a:solidFill>
                  <a:schemeClr val="bg1"/>
                </a:solidFill>
              </a:rPr>
            </a:br>
            <a:r>
              <a:rPr lang="en-US" dirty="0">
                <a:solidFill>
                  <a:schemeClr val="bg1"/>
                </a:solidFill>
              </a:rPr>
              <a:t>removed</a:t>
            </a:r>
          </a:p>
        </p:txBody>
      </p:sp>
      <p:pic>
        <p:nvPicPr>
          <p:cNvPr id="12" name="Picture 7"/>
          <p:cNvPicPr>
            <a:picLocks noChangeAspect="1" noChangeArrowheads="1"/>
          </p:cNvPicPr>
          <p:nvPr/>
        </p:nvPicPr>
        <p:blipFill>
          <a:blip r:embed="rId4" cstate="print"/>
          <a:srcRect/>
          <a:stretch>
            <a:fillRect/>
          </a:stretch>
        </p:blipFill>
        <p:spPr bwMode="auto">
          <a:xfrm>
            <a:off x="6875463" y="3475756"/>
            <a:ext cx="2268537" cy="2629769"/>
          </a:xfrm>
          <a:prstGeom prst="rect">
            <a:avLst/>
          </a:prstGeom>
          <a:noFill/>
          <a:ln w="9525">
            <a:noFill/>
            <a:miter lim="800000"/>
            <a:headEnd/>
            <a:tailEnd/>
          </a:ln>
        </p:spPr>
      </p:pic>
      <p:sp>
        <p:nvSpPr>
          <p:cNvPr id="14" name="TextBox 13"/>
          <p:cNvSpPr txBox="1"/>
          <p:nvPr/>
        </p:nvSpPr>
        <p:spPr>
          <a:xfrm>
            <a:off x="0" y="5943600"/>
            <a:ext cx="1219200" cy="3416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1800" dirty="0" smtClean="0">
                <a:solidFill>
                  <a:schemeClr val="bg1"/>
                </a:solidFill>
              </a:rPr>
              <a:t>VLAN10</a:t>
            </a:r>
            <a:endParaRPr lang="en-US" sz="1800" dirty="0">
              <a:solidFill>
                <a:schemeClr val="bg1"/>
              </a:solidFill>
            </a:endParaRPr>
          </a:p>
        </p:txBody>
      </p:sp>
      <p:sp>
        <p:nvSpPr>
          <p:cNvPr id="15" name="TextBox 14"/>
          <p:cNvSpPr txBox="1"/>
          <p:nvPr/>
        </p:nvSpPr>
        <p:spPr>
          <a:xfrm>
            <a:off x="4724400" y="5867400"/>
            <a:ext cx="1219200" cy="3416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1800" dirty="0" smtClean="0">
                <a:solidFill>
                  <a:schemeClr val="bg1"/>
                </a:solidFill>
              </a:rPr>
              <a:t>VLAN30</a:t>
            </a:r>
            <a:endParaRPr lang="en-US" sz="1800" dirty="0">
              <a:solidFill>
                <a:schemeClr val="bg1"/>
              </a:solidFill>
            </a:endParaRPr>
          </a:p>
        </p:txBody>
      </p:sp>
      <p:cxnSp>
        <p:nvCxnSpPr>
          <p:cNvPr id="3" name="Straight Connector 2"/>
          <p:cNvCxnSpPr/>
          <p:nvPr/>
        </p:nvCxnSpPr>
        <p:spPr bwMode="auto">
          <a:xfrm flipV="1">
            <a:off x="4267200" y="2721430"/>
            <a:ext cx="762000" cy="78377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flipV="1">
            <a:off x="4495800" y="2743200"/>
            <a:ext cx="762000" cy="783770"/>
          </a:xfrm>
          <a:prstGeom prst="line">
            <a:avLst/>
          </a:prstGeom>
          <a:solidFill>
            <a:schemeClr val="accent1"/>
          </a:solidFill>
          <a:ln w="25400" cap="flat" cmpd="sng" algn="ctr">
            <a:solidFill>
              <a:srgbClr val="002060"/>
            </a:solidFill>
            <a:prstDash val="solid"/>
            <a:round/>
            <a:headEnd type="none" w="med" len="med"/>
            <a:tailEnd type="none" w="med" len="med"/>
          </a:ln>
          <a:effectLst/>
        </p:spPr>
      </p:cxnSp>
      <p:sp>
        <p:nvSpPr>
          <p:cNvPr id="8" name="TextBox 7"/>
          <p:cNvSpPr txBox="1"/>
          <p:nvPr/>
        </p:nvSpPr>
        <p:spPr>
          <a:xfrm>
            <a:off x="928228" y="2676284"/>
            <a:ext cx="3012108" cy="286232"/>
          </a:xfrm>
          <a:prstGeom prst="rect">
            <a:avLst/>
          </a:prstGeom>
          <a:noFill/>
          <a:ln>
            <a:solidFill>
              <a:srgbClr val="C00000"/>
            </a:solidFill>
          </a:ln>
        </p:spPr>
        <p:txBody>
          <a:bodyPr wrap="none" rtlCol="0">
            <a:spAutoFit/>
          </a:bodyPr>
          <a:lstStyle/>
          <a:p>
            <a:r>
              <a:rPr lang="en-IE" sz="1400" b="1" dirty="0" smtClean="0">
                <a:solidFill>
                  <a:srgbClr val="FF0000"/>
                </a:solidFill>
              </a:rPr>
              <a:t>Access port Assigned to VLAN10</a:t>
            </a:r>
            <a:endParaRPr lang="en-IE" sz="1400" b="1" dirty="0">
              <a:solidFill>
                <a:srgbClr val="FF0000"/>
              </a:solidFill>
            </a:endParaRPr>
          </a:p>
        </p:txBody>
      </p:sp>
      <p:cxnSp>
        <p:nvCxnSpPr>
          <p:cNvPr id="16" name="Straight Arrow Connector 15"/>
          <p:cNvCxnSpPr/>
          <p:nvPr/>
        </p:nvCxnSpPr>
        <p:spPr bwMode="auto">
          <a:xfrm>
            <a:off x="3755571" y="2962516"/>
            <a:ext cx="511629" cy="281427"/>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24" name="Straight Arrow Connector 23"/>
          <p:cNvCxnSpPr/>
          <p:nvPr/>
        </p:nvCxnSpPr>
        <p:spPr bwMode="auto">
          <a:xfrm flipH="1">
            <a:off x="4800600" y="3113315"/>
            <a:ext cx="914400" cy="293114"/>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sp>
        <p:nvSpPr>
          <p:cNvPr id="26" name="TextBox 25"/>
          <p:cNvSpPr txBox="1"/>
          <p:nvPr/>
        </p:nvSpPr>
        <p:spPr>
          <a:xfrm>
            <a:off x="5694848" y="2849653"/>
            <a:ext cx="3012107" cy="286232"/>
          </a:xfrm>
          <a:prstGeom prst="rect">
            <a:avLst/>
          </a:prstGeom>
          <a:noFill/>
          <a:ln>
            <a:solidFill>
              <a:srgbClr val="002060"/>
            </a:solidFill>
          </a:ln>
        </p:spPr>
        <p:txBody>
          <a:bodyPr wrap="none" rtlCol="0">
            <a:spAutoFit/>
          </a:bodyPr>
          <a:lstStyle/>
          <a:p>
            <a:r>
              <a:rPr lang="en-IE" sz="1400" b="1" dirty="0" smtClean="0">
                <a:solidFill>
                  <a:srgbClr val="002060"/>
                </a:solidFill>
              </a:rPr>
              <a:t>Access port Assigned to VLAN30</a:t>
            </a:r>
            <a:endParaRPr lang="en-IE" sz="1400" b="1" dirty="0">
              <a:solidFill>
                <a:srgbClr val="002060"/>
              </a:solidFill>
            </a:endParaRPr>
          </a:p>
        </p:txBody>
      </p:sp>
    </p:spTree>
    <p:extLst>
      <p:ext uri="{BB962C8B-B14F-4D97-AF65-F5344CB8AC3E}">
        <p14:creationId xmlns:p14="http://schemas.microsoft.com/office/powerpoint/2010/main" val="22687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67362E-19 -1.11111E-6 L 0.15833 -0.17778 " pathEditMode="relative" ptsTypes="AA">
                                      <p:cBhvr>
                                        <p:cTn id="6" dur="2000" fill="hold"/>
                                        <p:tgtEl>
                                          <p:spTgt spid="6"/>
                                        </p:tgtEl>
                                        <p:attrNameLst>
                                          <p:attrName>ppt_x</p:attrName>
                                          <p:attrName>ppt_y</p:attrName>
                                        </p:attrNameLst>
                                      </p:cBhvr>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0.15834 -0.17778 L 0.35087 -0.50787 " pathEditMode="relative" rAng="0" ptsTypes="AA">
                                      <p:cBhvr>
                                        <p:cTn id="25" dur="2000" fill="hold"/>
                                        <p:tgtEl>
                                          <p:spTgt spid="6"/>
                                        </p:tgtEl>
                                        <p:attrNameLst>
                                          <p:attrName>ppt_x</p:attrName>
                                          <p:attrName>ppt_y</p:attrName>
                                        </p:attrNameLst>
                                      </p:cBhvr>
                                      <p:rCtr x="9618" y="-16505"/>
                                    </p:animMotion>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amond(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0.45 -0.40463 L 0.15834 -0.17778 " pathEditMode="relative" rAng="0" ptsTypes="AA">
                                      <p:cBhvr>
                                        <p:cTn id="43" dur="2000" fill="hold"/>
                                        <p:tgtEl>
                                          <p:spTgt spid="6"/>
                                        </p:tgtEl>
                                        <p:attrNameLst>
                                          <p:attrName>ppt_x</p:attrName>
                                          <p:attrName>ppt_y</p:attrName>
                                        </p:attrNameLst>
                                      </p:cBhvr>
                                      <p:rCtr x="-14583" y="11343"/>
                                    </p:animMotion>
                                  </p:childTnLst>
                                </p:cTn>
                              </p:par>
                            </p:childTnLst>
                          </p:cTn>
                        </p:par>
                        <p:par>
                          <p:cTn id="44" fill="hold">
                            <p:stCondLst>
                              <p:cond delay="2000"/>
                            </p:stCondLst>
                            <p:childTnLst>
                              <p:par>
                                <p:cTn id="45" presetID="10" presetClass="exit" presetSubtype="0" fill="hold" grpId="1" nodeType="after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0" presetClass="path" presetSubtype="0" accel="50000" decel="50000" fill="hold" nodeType="withEffect">
                                  <p:stCondLst>
                                    <p:cond delay="0"/>
                                  </p:stCondLst>
                                  <p:childTnLst>
                                    <p:animMotion origin="layout" path="M 0.15833 -0.17778 L 0.31041 0.01111 " pathEditMode="relative" rAng="0" ptsTypes="AA">
                                      <p:cBhvr>
                                        <p:cTn id="58" dur="2000" fill="hold"/>
                                        <p:tgtEl>
                                          <p:spTgt spid="6"/>
                                        </p:tgtEl>
                                        <p:attrNameLst>
                                          <p:attrName>ppt_x</p:attrName>
                                          <p:attrName>ppt_y</p:attrName>
                                        </p:attrNameLst>
                                      </p:cBhvr>
                                      <p:rCtr x="7600" y="9400"/>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8" grpId="0" animBg="1"/>
      <p:bldP spid="18" grpId="1" animBg="1"/>
      <p:bldP spid="8"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442" y="1463006"/>
            <a:ext cx="7940675" cy="5024880"/>
          </a:xfrm>
        </p:spPr>
        <p:txBody>
          <a:bodyPr/>
          <a:lstStyle/>
          <a:p>
            <a:r>
              <a:rPr lang="en-US" dirty="0"/>
              <a:t>To troubleshoot Layer 3 switching </a:t>
            </a:r>
            <a:r>
              <a:rPr lang="en-US" dirty="0" smtClean="0"/>
              <a:t>issues, check  </a:t>
            </a:r>
            <a:r>
              <a:rPr lang="en-US" dirty="0"/>
              <a:t>the following items </a:t>
            </a:r>
            <a:r>
              <a:rPr lang="en-US" dirty="0" smtClean="0"/>
              <a:t>for accuracy (</a:t>
            </a:r>
            <a:r>
              <a:rPr lang="en-US" dirty="0" err="1" smtClean="0"/>
              <a:t>cont</a:t>
            </a:r>
            <a:r>
              <a:rPr lang="en-US" dirty="0" smtClean="0"/>
              <a:t>):</a:t>
            </a:r>
            <a:endParaRPr lang="en-US" dirty="0"/>
          </a:p>
          <a:p>
            <a:r>
              <a:rPr lang="en-US" b="1" dirty="0" smtClean="0"/>
              <a:t>Routing</a:t>
            </a:r>
            <a:endParaRPr lang="en-US" b="1" dirty="0"/>
          </a:p>
          <a:p>
            <a:pPr marL="800100" lvl="1" indent="-342900">
              <a:buFont typeface="Arial" pitchFamily="34" charset="0"/>
              <a:buChar char="•"/>
            </a:pPr>
            <a:r>
              <a:rPr lang="en-US" dirty="0" smtClean="0"/>
              <a:t>Routing </a:t>
            </a:r>
            <a:r>
              <a:rPr lang="en-US" dirty="0"/>
              <a:t>must be </a:t>
            </a:r>
            <a:r>
              <a:rPr lang="en-US" dirty="0" smtClean="0"/>
              <a:t>enabled</a:t>
            </a:r>
          </a:p>
          <a:p>
            <a:pPr marL="800100" lvl="1" indent="-342900">
              <a:buFont typeface="Arial" pitchFamily="34" charset="0"/>
              <a:buChar char="•"/>
            </a:pPr>
            <a:r>
              <a:rPr lang="en-US" dirty="0" smtClean="0"/>
              <a:t>Each </a:t>
            </a:r>
            <a:r>
              <a:rPr lang="en-US" dirty="0"/>
              <a:t>interface or network should be added to the routing </a:t>
            </a:r>
            <a:r>
              <a:rPr lang="en-US" dirty="0" smtClean="0"/>
              <a:t>protocol</a:t>
            </a:r>
            <a:endParaRPr lang="en-US" dirty="0"/>
          </a:p>
          <a:p>
            <a:r>
              <a:rPr lang="en-US" b="1" dirty="0" smtClean="0"/>
              <a:t>Hosts</a:t>
            </a:r>
            <a:endParaRPr lang="en-US" b="1" dirty="0"/>
          </a:p>
          <a:p>
            <a:pPr marL="800100" lvl="1" indent="-342900">
              <a:buFont typeface="Arial" pitchFamily="34" charset="0"/>
              <a:buChar char="•"/>
            </a:pPr>
            <a:r>
              <a:rPr lang="en-US" dirty="0" smtClean="0"/>
              <a:t>Hosts </a:t>
            </a:r>
            <a:r>
              <a:rPr lang="en-US" dirty="0"/>
              <a:t>must have the correct IP address or subnet </a:t>
            </a:r>
            <a:r>
              <a:rPr lang="en-US" dirty="0" smtClean="0"/>
              <a:t>mask</a:t>
            </a:r>
          </a:p>
          <a:p>
            <a:pPr marL="800100" lvl="1" indent="-342900">
              <a:buFont typeface="Arial" pitchFamily="34" charset="0"/>
              <a:buChar char="•"/>
            </a:pPr>
            <a:r>
              <a:rPr lang="en-US" dirty="0" smtClean="0"/>
              <a:t>Hosts </a:t>
            </a:r>
            <a:r>
              <a:rPr lang="en-US" dirty="0"/>
              <a:t>must have a default gateway associated with an </a:t>
            </a:r>
            <a:r>
              <a:rPr lang="en-US" dirty="0" err="1"/>
              <a:t>SVI</a:t>
            </a:r>
            <a:r>
              <a:rPr lang="en-US" dirty="0"/>
              <a:t> or routed </a:t>
            </a:r>
            <a:r>
              <a:rPr lang="en-US" dirty="0" smtClean="0"/>
              <a:t>port</a:t>
            </a:r>
            <a:endParaRPr lang="en-US" dirty="0"/>
          </a:p>
        </p:txBody>
      </p:sp>
      <p:sp>
        <p:nvSpPr>
          <p:cNvPr id="4" name="Rectangle 2"/>
          <p:cNvSpPr txBox="1">
            <a:spLocks noChangeArrowheads="1"/>
          </p:cNvSpPr>
          <p:nvPr/>
        </p:nvSpPr>
        <p:spPr bwMode="auto">
          <a:xfrm>
            <a:off x="296412" y="53000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dirty="0" smtClean="0">
                <a:solidFill>
                  <a:srgbClr val="002060"/>
                </a:solidFill>
                <a:ea typeface="ＭＳ Ｐゴシック" pitchFamily="34" charset="-128"/>
              </a:rPr>
              <a:t>Troubleshooting Layer 3 Switching</a:t>
            </a:r>
            <a:br>
              <a:rPr lang="en-US" sz="1800" dirty="0" smtClean="0">
                <a:solidFill>
                  <a:srgbClr val="002060"/>
                </a:solidFill>
                <a:ea typeface="ＭＳ Ｐゴシック" pitchFamily="34" charset="-128"/>
              </a:rPr>
            </a:br>
            <a:r>
              <a:rPr lang="en-US" dirty="0" smtClean="0">
                <a:solidFill>
                  <a:srgbClr val="002060"/>
                </a:solidFill>
                <a:ea typeface="ＭＳ Ｐゴシック" pitchFamily="34" charset="-128"/>
              </a:rPr>
              <a:t>Layer 3 Switching Configuration Issues</a:t>
            </a:r>
          </a:p>
        </p:txBody>
      </p:sp>
    </p:spTree>
    <p:extLst>
      <p:ext uri="{BB962C8B-B14F-4D97-AF65-F5344CB8AC3E}">
        <p14:creationId xmlns:p14="http://schemas.microsoft.com/office/powerpoint/2010/main" val="1361099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Inter-</a:t>
            </a:r>
            <a:r>
              <a:rPr lang="en-US" sz="1800" dirty="0" err="1" smtClean="0">
                <a:ea typeface="ＭＳ Ｐゴシック" pitchFamily="34" charset="-128"/>
              </a:rPr>
              <a:t>VLAN</a:t>
            </a:r>
            <a:r>
              <a:rPr lang="en-US" sz="1800" dirty="0" smtClean="0">
                <a:ea typeface="ＭＳ Ｐゴシック" pitchFamily="34" charset="-128"/>
              </a:rPr>
              <a:t> Routing Operation</a:t>
            </a:r>
            <a:br>
              <a:rPr lang="en-US" sz="1800" dirty="0" smtClean="0">
                <a:ea typeface="ＭＳ Ｐゴシック" pitchFamily="34" charset="-128"/>
              </a:rPr>
            </a:br>
            <a:r>
              <a:rPr lang="en-US" dirty="0" smtClean="0">
                <a:ea typeface="ＭＳ Ｐゴシック" pitchFamily="34" charset="-128"/>
              </a:rPr>
              <a:t>Router-On-A-Stick Inter-</a:t>
            </a:r>
            <a:r>
              <a:rPr lang="en-US" dirty="0" err="1" smtClean="0">
                <a:ea typeface="ＭＳ Ｐゴシック" pitchFamily="34" charset="-128"/>
              </a:rPr>
              <a:t>VLAN</a:t>
            </a:r>
            <a:r>
              <a:rPr lang="en-US" dirty="0" smtClean="0">
                <a:ea typeface="ＭＳ Ｐゴシック" pitchFamily="34" charset="-128"/>
              </a:rPr>
              <a:t> Routing</a:t>
            </a:r>
          </a:p>
        </p:txBody>
      </p:sp>
      <p:sp>
        <p:nvSpPr>
          <p:cNvPr id="2" name="Content Placeholder 1"/>
          <p:cNvSpPr>
            <a:spLocks noGrp="1"/>
          </p:cNvSpPr>
          <p:nvPr>
            <p:ph idx="1"/>
          </p:nvPr>
        </p:nvSpPr>
        <p:spPr>
          <a:xfrm>
            <a:off x="452442" y="1463006"/>
            <a:ext cx="8364987" cy="5024880"/>
          </a:xfrm>
        </p:spPr>
        <p:txBody>
          <a:bodyPr/>
          <a:lstStyle/>
          <a:p>
            <a:r>
              <a:rPr lang="en-US" dirty="0" smtClean="0"/>
              <a:t>The so called </a:t>
            </a:r>
            <a:r>
              <a:rPr lang="en-US" dirty="0" smtClean="0">
                <a:solidFill>
                  <a:srgbClr val="FF0000"/>
                </a:solidFill>
              </a:rPr>
              <a:t>router-on-a-stick </a:t>
            </a:r>
            <a:r>
              <a:rPr lang="en-US" dirty="0" smtClean="0"/>
              <a:t>approach uses a different path to route between </a:t>
            </a:r>
            <a:r>
              <a:rPr lang="en-US" dirty="0" err="1" smtClean="0"/>
              <a:t>VLANs</a:t>
            </a:r>
            <a:endParaRPr lang="en-US" dirty="0" smtClean="0"/>
          </a:p>
          <a:p>
            <a:r>
              <a:rPr lang="en-US" dirty="0" smtClean="0"/>
              <a:t>One of the router’s </a:t>
            </a:r>
            <a:r>
              <a:rPr lang="en-US" dirty="0"/>
              <a:t>physical </a:t>
            </a:r>
            <a:r>
              <a:rPr lang="en-US" dirty="0" smtClean="0"/>
              <a:t>interfaces is configured as a </a:t>
            </a:r>
            <a:r>
              <a:rPr lang="en-US" dirty="0" err="1" smtClean="0"/>
              <a:t>802.1Q</a:t>
            </a:r>
            <a:r>
              <a:rPr lang="en-US" dirty="0" smtClean="0"/>
              <a:t> trunk port. Now that interface can understand </a:t>
            </a:r>
            <a:r>
              <a:rPr lang="en-US" dirty="0" err="1" smtClean="0"/>
              <a:t>VLAN</a:t>
            </a:r>
            <a:r>
              <a:rPr lang="en-US" dirty="0" smtClean="0"/>
              <a:t> tags</a:t>
            </a:r>
          </a:p>
          <a:p>
            <a:r>
              <a:rPr lang="en-US" dirty="0" smtClean="0"/>
              <a:t>Logical </a:t>
            </a:r>
            <a:r>
              <a:rPr lang="en-US" dirty="0" err="1" smtClean="0">
                <a:solidFill>
                  <a:srgbClr val="FF0000"/>
                </a:solidFill>
              </a:rPr>
              <a:t>subinterfaces</a:t>
            </a:r>
            <a:r>
              <a:rPr lang="en-US" dirty="0" smtClean="0"/>
              <a:t> are then created on a </a:t>
            </a:r>
            <a:r>
              <a:rPr lang="en-US" dirty="0" smtClean="0">
                <a:solidFill>
                  <a:srgbClr val="FF0000"/>
                </a:solidFill>
              </a:rPr>
              <a:t>single</a:t>
            </a:r>
            <a:r>
              <a:rPr lang="en-US" dirty="0" smtClean="0"/>
              <a:t> Physical Interface. One </a:t>
            </a:r>
            <a:r>
              <a:rPr lang="en-US" dirty="0" err="1" smtClean="0"/>
              <a:t>subinterface</a:t>
            </a:r>
            <a:r>
              <a:rPr lang="en-US" dirty="0" smtClean="0"/>
              <a:t> per </a:t>
            </a:r>
            <a:r>
              <a:rPr lang="en-US" dirty="0" err="1" smtClean="0"/>
              <a:t>VLAN</a:t>
            </a:r>
            <a:endParaRPr lang="en-US" dirty="0"/>
          </a:p>
          <a:p>
            <a:r>
              <a:rPr lang="en-US" dirty="0" smtClean="0"/>
              <a:t>Each </a:t>
            </a:r>
            <a:r>
              <a:rPr lang="en-US" dirty="0" err="1" smtClean="0"/>
              <a:t>subinterface</a:t>
            </a:r>
            <a:r>
              <a:rPr lang="en-US" dirty="0" smtClean="0"/>
              <a:t> is configured with an IP address from the </a:t>
            </a:r>
            <a:r>
              <a:rPr lang="en-US" dirty="0" err="1" smtClean="0"/>
              <a:t>VLAN</a:t>
            </a:r>
            <a:r>
              <a:rPr lang="en-US" dirty="0" smtClean="0"/>
              <a:t> it represents</a:t>
            </a:r>
          </a:p>
          <a:p>
            <a:r>
              <a:rPr lang="en-US" dirty="0" err="1" smtClean="0"/>
              <a:t>VLAN</a:t>
            </a:r>
            <a:r>
              <a:rPr lang="en-US" dirty="0" smtClean="0"/>
              <a:t> members (hosts) are configured to use the </a:t>
            </a:r>
            <a:r>
              <a:rPr lang="en-US" dirty="0" err="1" smtClean="0"/>
              <a:t>subinterface</a:t>
            </a:r>
            <a:r>
              <a:rPr lang="en-US" dirty="0" smtClean="0"/>
              <a:t> address as a </a:t>
            </a:r>
            <a:r>
              <a:rPr lang="en-US" dirty="0" smtClean="0">
                <a:solidFill>
                  <a:srgbClr val="FF0000"/>
                </a:solidFill>
              </a:rPr>
              <a:t>default gateway</a:t>
            </a:r>
            <a:r>
              <a:rPr lang="en-US" dirty="0" smtClean="0"/>
              <a:t>.</a:t>
            </a:r>
          </a:p>
          <a:p>
            <a:r>
              <a:rPr lang="en-US" dirty="0" smtClean="0"/>
              <a:t>Only one of the router’s physical interface is used</a:t>
            </a:r>
            <a:endParaRPr lang="en-US" dirty="0"/>
          </a:p>
        </p:txBody>
      </p:sp>
    </p:spTree>
    <p:extLst>
      <p:ext uri="{BB962C8B-B14F-4D97-AF65-F5344CB8AC3E}">
        <p14:creationId xmlns:p14="http://schemas.microsoft.com/office/powerpoint/2010/main" val="2324019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1" descr="ivr06.jpg"/>
          <p:cNvPicPr>
            <a:picLocks noChangeAspect="1"/>
          </p:cNvPicPr>
          <p:nvPr/>
        </p:nvPicPr>
        <p:blipFill>
          <a:blip r:embed="rId2" cstate="print"/>
          <a:srcRect/>
          <a:stretch>
            <a:fillRect/>
          </a:stretch>
        </p:blipFill>
        <p:spPr bwMode="auto">
          <a:xfrm>
            <a:off x="1905000" y="2133600"/>
            <a:ext cx="5943600" cy="4483100"/>
          </a:xfrm>
          <a:prstGeom prst="rect">
            <a:avLst/>
          </a:prstGeom>
          <a:noFill/>
          <a:ln w="9525">
            <a:noFill/>
            <a:miter lim="800000"/>
            <a:headEnd/>
            <a:tailEnd/>
          </a:ln>
        </p:spPr>
      </p:pic>
      <p:sp>
        <p:nvSpPr>
          <p:cNvPr id="873475" name="Rectangle 3"/>
          <p:cNvSpPr>
            <a:spLocks noGrp="1" noChangeArrowheads="1"/>
          </p:cNvSpPr>
          <p:nvPr>
            <p:ph type="body" idx="1"/>
          </p:nvPr>
        </p:nvSpPr>
        <p:spPr>
          <a:xfrm>
            <a:off x="152400" y="914400"/>
            <a:ext cx="8839200" cy="5486400"/>
          </a:xfrm>
        </p:spPr>
        <p:txBody>
          <a:bodyPr/>
          <a:lstStyle/>
          <a:p>
            <a:pPr>
              <a:buFont typeface="Tahoma" pitchFamily="34" charset="0"/>
              <a:buChar char="•"/>
              <a:defRPr/>
            </a:pPr>
            <a:r>
              <a:rPr lang="en-US" b="1" dirty="0" smtClean="0">
                <a:solidFill>
                  <a:srgbClr val="FF0000"/>
                </a:solidFill>
                <a:cs typeface="Arial" charset="0"/>
              </a:rPr>
              <a:t>Router-on-a-stick I</a:t>
            </a:r>
            <a:r>
              <a:rPr lang="en-US" dirty="0" smtClean="0">
                <a:solidFill>
                  <a:srgbClr val="002060"/>
                </a:solidFill>
                <a:cs typeface="Arial" charset="0"/>
              </a:rPr>
              <a:t>nter-VLAN Routing:</a:t>
            </a:r>
          </a:p>
          <a:p>
            <a:pPr marL="728663" lvl="1">
              <a:defRPr/>
            </a:pPr>
            <a:r>
              <a:rPr lang="en-US" dirty="0" smtClean="0">
                <a:solidFill>
                  <a:srgbClr val="002060"/>
                </a:solidFill>
                <a:cs typeface="Arial" charset="0"/>
              </a:rPr>
              <a:t>One router interface for </a:t>
            </a:r>
            <a:r>
              <a:rPr lang="en-US" b="1" dirty="0" smtClean="0">
                <a:solidFill>
                  <a:srgbClr val="FF0000"/>
                </a:solidFill>
                <a:cs typeface="Arial" charset="0"/>
              </a:rPr>
              <a:t>all VLANs</a:t>
            </a:r>
            <a:r>
              <a:rPr lang="en-US" dirty="0" smtClean="0">
                <a:solidFill>
                  <a:srgbClr val="002060"/>
                </a:solidFill>
                <a:cs typeface="Arial" charset="0"/>
              </a:rPr>
              <a:t>.</a:t>
            </a:r>
          </a:p>
        </p:txBody>
      </p:sp>
      <p:sp>
        <p:nvSpPr>
          <p:cNvPr id="873474" name="Rectangle 2"/>
          <p:cNvSpPr>
            <a:spLocks noGrp="1" noChangeArrowheads="1"/>
          </p:cNvSpPr>
          <p:nvPr>
            <p:ph type="title"/>
          </p:nvPr>
        </p:nvSpPr>
        <p:spPr>
          <a:xfrm>
            <a:off x="209324" y="348343"/>
            <a:ext cx="8145462" cy="664028"/>
          </a:xfrm>
        </p:spPr>
        <p:txBody>
          <a:bodyPr/>
          <a:lstStyle/>
          <a:p>
            <a:pPr>
              <a:defRPr/>
            </a:pPr>
            <a:r>
              <a:rPr lang="en-US" dirty="0" smtClean="0"/>
              <a:t>Introducing Inter-VLAN Routing</a:t>
            </a:r>
            <a:endParaRPr lang="en-CA" dirty="0"/>
          </a:p>
        </p:txBody>
      </p:sp>
      <p:pic>
        <p:nvPicPr>
          <p:cNvPr id="6" name="Picture 5" descr="ivr05.jpg"/>
          <p:cNvPicPr>
            <a:picLocks noChangeAspect="1"/>
          </p:cNvPicPr>
          <p:nvPr/>
        </p:nvPicPr>
        <p:blipFill>
          <a:blip r:embed="rId3" cstate="print"/>
          <a:srcRect/>
          <a:stretch>
            <a:fillRect/>
          </a:stretch>
        </p:blipFill>
        <p:spPr bwMode="auto">
          <a:xfrm>
            <a:off x="2590800" y="5715000"/>
            <a:ext cx="723900" cy="457200"/>
          </a:xfrm>
          <a:prstGeom prst="rect">
            <a:avLst/>
          </a:prstGeom>
          <a:noFill/>
          <a:ln w="9525">
            <a:noFill/>
            <a:miter lim="800000"/>
            <a:headEnd/>
            <a:tailEnd/>
          </a:ln>
        </p:spPr>
      </p:pic>
      <p:cxnSp>
        <p:nvCxnSpPr>
          <p:cNvPr id="9" name="Straight Connector 8"/>
          <p:cNvCxnSpPr/>
          <p:nvPr/>
        </p:nvCxnSpPr>
        <p:spPr bwMode="auto">
          <a:xfrm rot="10800000" flipV="1">
            <a:off x="4876800" y="4495800"/>
            <a:ext cx="2133600" cy="2286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7" name="TextBox 6"/>
          <p:cNvSpPr txBox="1"/>
          <p:nvPr/>
        </p:nvSpPr>
        <p:spPr>
          <a:xfrm>
            <a:off x="6553200" y="4191000"/>
            <a:ext cx="14478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VLAN Tagged</a:t>
            </a:r>
          </a:p>
        </p:txBody>
      </p:sp>
      <p:grpSp>
        <p:nvGrpSpPr>
          <p:cNvPr id="2" name="Group 23"/>
          <p:cNvGrpSpPr>
            <a:grpSpLocks/>
          </p:cNvGrpSpPr>
          <p:nvPr/>
        </p:nvGrpSpPr>
        <p:grpSpPr bwMode="auto">
          <a:xfrm>
            <a:off x="5715000" y="1219200"/>
            <a:ext cx="3276600" cy="1447800"/>
            <a:chOff x="5715000" y="1219200"/>
            <a:chExt cx="3276600" cy="1447800"/>
          </a:xfrm>
        </p:grpSpPr>
        <p:cxnSp>
          <p:nvCxnSpPr>
            <p:cNvPr id="13" name="Straight Connector 12"/>
            <p:cNvCxnSpPr/>
            <p:nvPr/>
          </p:nvCxnSpPr>
          <p:spPr bwMode="auto">
            <a:xfrm rot="5400000">
              <a:off x="6858000" y="2057400"/>
              <a:ext cx="914400" cy="3048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1" name="TextBox 10"/>
            <p:cNvSpPr txBox="1"/>
            <p:nvPr/>
          </p:nvSpPr>
          <p:spPr>
            <a:xfrm>
              <a:off x="5715000" y="1219200"/>
              <a:ext cx="32766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Internally Routed to the proper subnet.</a:t>
              </a:r>
            </a:p>
          </p:txBody>
        </p:sp>
      </p:grpSp>
      <p:sp>
        <p:nvSpPr>
          <p:cNvPr id="18" name="TextBox 17"/>
          <p:cNvSpPr txBox="1"/>
          <p:nvPr/>
        </p:nvSpPr>
        <p:spPr>
          <a:xfrm>
            <a:off x="6591300" y="3996585"/>
            <a:ext cx="14478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Tag</a:t>
            </a:r>
            <a:br>
              <a:rPr lang="en-US" dirty="0">
                <a:solidFill>
                  <a:schemeClr val="bg1"/>
                </a:solidFill>
              </a:rPr>
            </a:br>
            <a:r>
              <a:rPr lang="en-US" dirty="0">
                <a:solidFill>
                  <a:schemeClr val="bg1"/>
                </a:solidFill>
              </a:rPr>
              <a:t>removed</a:t>
            </a:r>
          </a:p>
        </p:txBody>
      </p:sp>
      <p:pic>
        <p:nvPicPr>
          <p:cNvPr id="23" name="Picture 22" descr="ivr07.jpg"/>
          <p:cNvPicPr>
            <a:picLocks noChangeAspect="1"/>
          </p:cNvPicPr>
          <p:nvPr/>
        </p:nvPicPr>
        <p:blipFill>
          <a:blip r:embed="rId4" cstate="print"/>
          <a:srcRect/>
          <a:stretch>
            <a:fillRect/>
          </a:stretch>
        </p:blipFill>
        <p:spPr bwMode="auto">
          <a:xfrm>
            <a:off x="457200" y="2209800"/>
            <a:ext cx="2438400" cy="1485900"/>
          </a:xfrm>
          <a:prstGeom prst="rect">
            <a:avLst/>
          </a:prstGeom>
          <a:noFill/>
          <a:ln w="9525">
            <a:noFill/>
            <a:miter lim="800000"/>
            <a:headEnd/>
            <a:tailEnd/>
          </a:ln>
        </p:spPr>
      </p:pic>
      <p:cxnSp>
        <p:nvCxnSpPr>
          <p:cNvPr id="26" name="Straight Connector 25"/>
          <p:cNvCxnSpPr/>
          <p:nvPr/>
        </p:nvCxnSpPr>
        <p:spPr bwMode="auto">
          <a:xfrm>
            <a:off x="5943600" y="2743200"/>
            <a:ext cx="533400" cy="457200"/>
          </a:xfrm>
          <a:prstGeom prst="line">
            <a:avLst/>
          </a:prstGeom>
          <a:noFill/>
          <a:ln w="50800" cap="flat" cmpd="sng" algn="ctr">
            <a:solidFill>
              <a:schemeClr val="accent1">
                <a:lumMod val="60000"/>
                <a:lumOff val="40000"/>
              </a:schemeClr>
            </a:solidFill>
            <a:prstDash val="solid"/>
            <a:round/>
            <a:headEnd type="none" w="med" len="med"/>
            <a:tailEnd type="triangle"/>
          </a:ln>
          <a:effectLst>
            <a:outerShdw blurRad="50800" dist="50800" dir="5400000" algn="ctr" rotWithShape="0">
              <a:schemeClr val="tx1"/>
            </a:outerShdw>
          </a:effectLst>
        </p:spPr>
      </p:cxnSp>
    </p:spTree>
    <p:extLst>
      <p:ext uri="{BB962C8B-B14F-4D97-AF65-F5344CB8AC3E}">
        <p14:creationId xmlns:p14="http://schemas.microsoft.com/office/powerpoint/2010/main" val="115734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6.66667E-6 3.33333E-6 L 0.16666 -0.16667 " pathEditMode="relative" ptsTypes="AA">
                                      <p:cBhvr>
                                        <p:cTn id="16" dur="2000" fill="hold"/>
                                        <p:tgtEl>
                                          <p:spTgt spid="6"/>
                                        </p:tgtEl>
                                        <p:attrNameLst>
                                          <p:attrName>ppt_x</p:attrName>
                                          <p:attrName>ppt_y</p:attrName>
                                        </p:attrNameLst>
                                      </p:cBhvr>
                                    </p:animMotion>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0" presetClass="path" presetSubtype="0" accel="50000" decel="50000" fill="hold" nodeType="withEffect">
                                  <p:stCondLst>
                                    <p:cond delay="0"/>
                                  </p:stCondLst>
                                  <p:childTnLst>
                                    <p:animMotion origin="layout" path="M 0.16666 -0.16667 L 0.42708 -0.48889 " pathEditMode="relative" rAng="0" ptsTypes="AA">
                                      <p:cBhvr>
                                        <p:cTn id="30" dur="2000" fill="hold"/>
                                        <p:tgtEl>
                                          <p:spTgt spid="6"/>
                                        </p:tgtEl>
                                        <p:attrNameLst>
                                          <p:attrName>ppt_x</p:attrName>
                                          <p:attrName>ppt_y</p:attrName>
                                        </p:attrNameLst>
                                      </p:cBhvr>
                                      <p:rCtr x="13000" y="-16100"/>
                                    </p:animMotion>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42708 -0.48889 L 0.17708 -0.18889 " pathEditMode="relative" ptsTypes="AA">
                                      <p:cBhvr>
                                        <p:cTn id="42" dur="2000" fill="hold"/>
                                        <p:tgtEl>
                                          <p:spTgt spid="6"/>
                                        </p:tgtEl>
                                        <p:attrNameLst>
                                          <p:attrName>ppt_x</p:attrName>
                                          <p:attrName>ppt_y</p:attrName>
                                        </p:attrNameLst>
                                      </p:cBhvr>
                                    </p:animMotion>
                                  </p:childTnLst>
                                </p:cTn>
                              </p:par>
                            </p:childTnLst>
                          </p:cTn>
                        </p:par>
                        <p:par>
                          <p:cTn id="43" fill="hold">
                            <p:stCondLst>
                              <p:cond delay="2500"/>
                            </p:stCondLst>
                            <p:childTnLst>
                              <p:par>
                                <p:cTn id="44" presetID="10" presetClass="exit" presetSubtype="0" fill="hold" grpId="1" nodeType="after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childTnLst>
                          </p:cTn>
                        </p:par>
                        <p:par>
                          <p:cTn id="55" fill="hold">
                            <p:stCondLst>
                              <p:cond delay="500"/>
                            </p:stCondLst>
                            <p:childTnLst>
                              <p:par>
                                <p:cTn id="56" presetID="0" presetClass="path" presetSubtype="0" accel="50000" decel="50000" fill="hold" nodeType="afterEffect">
                                  <p:stCondLst>
                                    <p:cond delay="0"/>
                                  </p:stCondLst>
                                  <p:childTnLst>
                                    <p:animMotion origin="layout" path="M 0.16667 -0.16667 L 0.30834 3.33333E-6 " pathEditMode="relative" rAng="0" ptsTypes="AA">
                                      <p:cBhvr>
                                        <p:cTn id="57" dur="2000" fill="hold"/>
                                        <p:tgtEl>
                                          <p:spTgt spid="6"/>
                                        </p:tgtEl>
                                        <p:attrNameLst>
                                          <p:attrName>ppt_x</p:attrName>
                                          <p:attrName>ppt_y</p:attrName>
                                        </p:attrNameLst>
                                      </p:cBhvr>
                                      <p:rCtr x="7100" y="8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Inter-</a:t>
            </a:r>
            <a:r>
              <a:rPr lang="en-US" sz="1800" dirty="0" err="1" smtClean="0">
                <a:ea typeface="ＭＳ Ｐゴシック" pitchFamily="34" charset="-128"/>
              </a:rPr>
              <a:t>VLAN</a:t>
            </a:r>
            <a:r>
              <a:rPr lang="en-US" sz="1800" dirty="0" smtClean="0">
                <a:ea typeface="ＭＳ Ｐゴシック" pitchFamily="34" charset="-128"/>
              </a:rPr>
              <a:t> Routing Operation</a:t>
            </a:r>
            <a:br>
              <a:rPr lang="en-US" sz="1800" dirty="0" smtClean="0">
                <a:ea typeface="ＭＳ Ｐゴシック" pitchFamily="34" charset="-128"/>
              </a:rPr>
            </a:br>
            <a:r>
              <a:rPr lang="en-US" dirty="0" smtClean="0">
                <a:ea typeface="ＭＳ Ｐゴシック" pitchFamily="34" charset="-128"/>
              </a:rPr>
              <a:t>Multilayer Switch Inter-</a:t>
            </a:r>
            <a:r>
              <a:rPr lang="en-US" dirty="0" err="1" smtClean="0">
                <a:ea typeface="ＭＳ Ｐゴシック" pitchFamily="34" charset="-128"/>
              </a:rPr>
              <a:t>VLAN</a:t>
            </a:r>
            <a:r>
              <a:rPr lang="en-US" dirty="0" smtClean="0">
                <a:ea typeface="ＭＳ Ｐゴシック" pitchFamily="34" charset="-128"/>
              </a:rPr>
              <a:t> Routing</a:t>
            </a:r>
          </a:p>
        </p:txBody>
      </p:sp>
      <p:sp>
        <p:nvSpPr>
          <p:cNvPr id="2" name="Content Placeholder 1"/>
          <p:cNvSpPr>
            <a:spLocks noGrp="1"/>
          </p:cNvSpPr>
          <p:nvPr>
            <p:ph idx="1"/>
          </p:nvPr>
        </p:nvSpPr>
        <p:spPr>
          <a:xfrm>
            <a:off x="452442" y="1463006"/>
            <a:ext cx="7940675" cy="5024880"/>
          </a:xfrm>
        </p:spPr>
        <p:txBody>
          <a:bodyPr/>
          <a:lstStyle/>
          <a:p>
            <a:r>
              <a:rPr lang="en-US" dirty="0"/>
              <a:t>Multilayer switches can perform Layer 2 and Layer 3 </a:t>
            </a:r>
            <a:r>
              <a:rPr lang="en-US" dirty="0" smtClean="0"/>
              <a:t>functions. Routers are not required anymore</a:t>
            </a:r>
          </a:p>
          <a:p>
            <a:r>
              <a:rPr lang="en-US" dirty="0" smtClean="0"/>
              <a:t>Each </a:t>
            </a:r>
            <a:r>
              <a:rPr lang="en-US" dirty="0" err="1" smtClean="0"/>
              <a:t>VLAN</a:t>
            </a:r>
            <a:r>
              <a:rPr lang="en-US" dirty="0" smtClean="0"/>
              <a:t> existent in the switch is a </a:t>
            </a:r>
            <a:r>
              <a:rPr lang="en-US" dirty="0" err="1" smtClean="0"/>
              <a:t>SVI</a:t>
            </a:r>
            <a:endParaRPr lang="en-US" dirty="0" smtClean="0"/>
          </a:p>
          <a:p>
            <a:r>
              <a:rPr lang="en-US" dirty="0" err="1" smtClean="0"/>
              <a:t>SVI</a:t>
            </a:r>
            <a:r>
              <a:rPr lang="en-US" dirty="0" smtClean="0"/>
              <a:t> are seen as layer 3 interfaces</a:t>
            </a:r>
          </a:p>
          <a:p>
            <a:r>
              <a:rPr lang="en-US" dirty="0" smtClean="0"/>
              <a:t>The switch understands network layer </a:t>
            </a:r>
            <a:r>
              <a:rPr lang="en-US" dirty="0" err="1" smtClean="0"/>
              <a:t>PDUs</a:t>
            </a:r>
            <a:r>
              <a:rPr lang="en-US" dirty="0" smtClean="0"/>
              <a:t> and therefore, it can route between its </a:t>
            </a:r>
            <a:r>
              <a:rPr lang="en-US" dirty="0" err="1" smtClean="0"/>
              <a:t>SVIs</a:t>
            </a:r>
            <a:r>
              <a:rPr lang="en-US" dirty="0" smtClean="0"/>
              <a:t> just as a router routes between its interfaces</a:t>
            </a:r>
          </a:p>
          <a:p>
            <a:r>
              <a:rPr lang="en-US" dirty="0"/>
              <a:t>With a multilayer switch, traffic is routed internal to the switch device </a:t>
            </a:r>
            <a:endParaRPr lang="en-US" dirty="0" smtClean="0"/>
          </a:p>
          <a:p>
            <a:r>
              <a:rPr lang="en-US" dirty="0" smtClean="0"/>
              <a:t>Very scalable solution</a:t>
            </a:r>
            <a:endParaRPr lang="en-US" dirty="0"/>
          </a:p>
        </p:txBody>
      </p:sp>
    </p:spTree>
    <p:extLst>
      <p:ext uri="{BB962C8B-B14F-4D97-AF65-F5344CB8AC3E}">
        <p14:creationId xmlns:p14="http://schemas.microsoft.com/office/powerpoint/2010/main" val="3360593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5" name="Rectangle 3"/>
          <p:cNvSpPr>
            <a:spLocks noGrp="1" noChangeArrowheads="1"/>
          </p:cNvSpPr>
          <p:nvPr>
            <p:ph type="body" idx="1"/>
          </p:nvPr>
        </p:nvSpPr>
        <p:spPr>
          <a:xfrm>
            <a:off x="125185" y="609600"/>
            <a:ext cx="6019800" cy="5486400"/>
          </a:xfrm>
        </p:spPr>
        <p:txBody>
          <a:bodyPr/>
          <a:lstStyle/>
          <a:p>
            <a:pPr marL="0" indent="0">
              <a:spcBef>
                <a:spcPts val="0"/>
              </a:spcBef>
              <a:buNone/>
              <a:defRPr/>
            </a:pPr>
            <a:r>
              <a:rPr lang="en-US" b="1" dirty="0" smtClean="0">
                <a:solidFill>
                  <a:srgbClr val="FF0000"/>
                </a:solidFill>
                <a:cs typeface="Arial" charset="0"/>
              </a:rPr>
              <a:t>Multi Layer Switch Inter-VLAN Routing:</a:t>
            </a:r>
          </a:p>
          <a:p>
            <a:pPr marL="177800" indent="-177800">
              <a:spcBef>
                <a:spcPts val="0"/>
              </a:spcBef>
              <a:buNone/>
              <a:defRPr/>
            </a:pPr>
            <a:r>
              <a:rPr lang="en-US" sz="2000" dirty="0" smtClean="0">
                <a:solidFill>
                  <a:srgbClr val="FF0000"/>
                </a:solidFill>
              </a:rPr>
              <a:t>	</a:t>
            </a:r>
            <a:r>
              <a:rPr lang="en-US" sz="2000" dirty="0" smtClean="0">
                <a:solidFill>
                  <a:srgbClr val="002060"/>
                </a:solidFill>
              </a:rPr>
              <a:t>Some switches can perform Layer 3 functions, replacing the need for dedicated routers to </a:t>
            </a:r>
            <a:r>
              <a:rPr lang="en-US" sz="2000" dirty="0" smtClean="0"/>
              <a:t>perform basic routing on a network. </a:t>
            </a:r>
            <a:r>
              <a:rPr lang="en-US" sz="2000" dirty="0" smtClean="0">
                <a:solidFill>
                  <a:srgbClr val="002060"/>
                </a:solidFill>
                <a:cs typeface="Arial" charset="0"/>
              </a:rPr>
              <a:t>Uses Switch Virtual Interfaces (SVI) to retag  the frame.</a:t>
            </a:r>
          </a:p>
        </p:txBody>
      </p:sp>
      <p:pic>
        <p:nvPicPr>
          <p:cNvPr id="9219" name="Picture 18" descr="ivr08.jpg"/>
          <p:cNvPicPr>
            <a:picLocks noChangeAspect="1"/>
          </p:cNvPicPr>
          <p:nvPr/>
        </p:nvPicPr>
        <p:blipFill>
          <a:blip r:embed="rId2" cstate="print"/>
          <a:srcRect/>
          <a:stretch>
            <a:fillRect/>
          </a:stretch>
        </p:blipFill>
        <p:spPr bwMode="auto">
          <a:xfrm>
            <a:off x="2296885" y="2438400"/>
            <a:ext cx="6172200" cy="4159250"/>
          </a:xfrm>
          <a:prstGeom prst="rect">
            <a:avLst/>
          </a:prstGeom>
          <a:noFill/>
          <a:ln w="9525">
            <a:noFill/>
            <a:miter lim="800000"/>
            <a:headEnd/>
            <a:tailEnd/>
          </a:ln>
        </p:spPr>
      </p:pic>
      <p:sp>
        <p:nvSpPr>
          <p:cNvPr id="873474" name="Rectangle 2"/>
          <p:cNvSpPr>
            <a:spLocks noGrp="1" noChangeArrowheads="1"/>
          </p:cNvSpPr>
          <p:nvPr>
            <p:ph type="title"/>
          </p:nvPr>
        </p:nvSpPr>
        <p:spPr>
          <a:xfrm>
            <a:off x="696685" y="152400"/>
            <a:ext cx="8839200" cy="685800"/>
          </a:xfrm>
        </p:spPr>
        <p:txBody>
          <a:bodyPr/>
          <a:lstStyle/>
          <a:p>
            <a:pPr>
              <a:defRPr/>
            </a:pPr>
            <a:r>
              <a:rPr lang="en-US" dirty="0" smtClean="0"/>
              <a:t>Introducing Inter-VLAN Routing</a:t>
            </a:r>
            <a:endParaRPr lang="en-CA" dirty="0"/>
          </a:p>
        </p:txBody>
      </p:sp>
      <p:pic>
        <p:nvPicPr>
          <p:cNvPr id="6" name="Picture 5" descr="ivr05.jpg"/>
          <p:cNvPicPr>
            <a:picLocks noChangeAspect="1"/>
          </p:cNvPicPr>
          <p:nvPr/>
        </p:nvPicPr>
        <p:blipFill>
          <a:blip r:embed="rId3" cstate="print"/>
          <a:srcRect/>
          <a:stretch>
            <a:fillRect/>
          </a:stretch>
        </p:blipFill>
        <p:spPr bwMode="auto">
          <a:xfrm>
            <a:off x="3135085" y="5638800"/>
            <a:ext cx="723900" cy="457200"/>
          </a:xfrm>
          <a:prstGeom prst="rect">
            <a:avLst/>
          </a:prstGeom>
          <a:noFill/>
          <a:ln w="9525">
            <a:noFill/>
            <a:miter lim="800000"/>
            <a:headEnd/>
            <a:tailEnd/>
          </a:ln>
        </p:spPr>
      </p:pic>
      <p:grpSp>
        <p:nvGrpSpPr>
          <p:cNvPr id="2" name="Group 27"/>
          <p:cNvGrpSpPr>
            <a:grpSpLocks/>
          </p:cNvGrpSpPr>
          <p:nvPr/>
        </p:nvGrpSpPr>
        <p:grpSpPr bwMode="auto">
          <a:xfrm>
            <a:off x="5421085" y="4419600"/>
            <a:ext cx="3124200" cy="1200150"/>
            <a:chOff x="4876800" y="4419600"/>
            <a:chExt cx="3124200" cy="1200329"/>
          </a:xfrm>
        </p:grpSpPr>
        <p:cxnSp>
          <p:nvCxnSpPr>
            <p:cNvPr id="9" name="Straight Connector 8"/>
            <p:cNvCxnSpPr/>
            <p:nvPr/>
          </p:nvCxnSpPr>
          <p:spPr bwMode="auto">
            <a:xfrm rot="10800000">
              <a:off x="4876800" y="4724445"/>
              <a:ext cx="2057400" cy="304845"/>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7" name="TextBox 6"/>
            <p:cNvSpPr txBox="1"/>
            <p:nvPr/>
          </p:nvSpPr>
          <p:spPr>
            <a:xfrm>
              <a:off x="6553200" y="4419600"/>
              <a:ext cx="1447800" cy="1200329"/>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eaLnBrk="1" hangingPunct="1">
                <a:lnSpc>
                  <a:spcPct val="100000"/>
                </a:lnSpc>
                <a:defRPr/>
              </a:pPr>
              <a:r>
                <a:rPr lang="en-US" dirty="0">
                  <a:solidFill>
                    <a:srgbClr val="FFFF00"/>
                  </a:solidFill>
                  <a:effectLst>
                    <a:outerShdw blurRad="38100" dist="38100" dir="2700000" algn="tl">
                      <a:srgbClr val="000000">
                        <a:alpha val="43137"/>
                      </a:srgbClr>
                    </a:outerShdw>
                  </a:effectLst>
                </a:rPr>
                <a:t>VLAN Tagged</a:t>
              </a:r>
            </a:p>
            <a:p>
              <a:pPr eaLnBrk="1" hangingPunct="1">
                <a:lnSpc>
                  <a:spcPct val="100000"/>
                </a:lnSpc>
                <a:defRPr/>
              </a:pPr>
              <a:r>
                <a:rPr lang="en-US" dirty="0">
                  <a:solidFill>
                    <a:srgbClr val="FFFF00"/>
                  </a:solidFill>
                  <a:effectLst>
                    <a:outerShdw blurRad="38100" dist="38100" dir="2700000" algn="tl">
                      <a:srgbClr val="000000">
                        <a:alpha val="43137"/>
                      </a:srgbClr>
                    </a:outerShdw>
                  </a:effectLst>
                </a:rPr>
                <a:t>(10)</a:t>
              </a:r>
            </a:p>
          </p:txBody>
        </p:sp>
      </p:grpSp>
      <p:sp>
        <p:nvSpPr>
          <p:cNvPr id="17" name="TextBox 16"/>
          <p:cNvSpPr txBox="1"/>
          <p:nvPr/>
        </p:nvSpPr>
        <p:spPr>
          <a:xfrm>
            <a:off x="6487885" y="4419600"/>
            <a:ext cx="1447800" cy="830263"/>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eaLnBrk="1" hangingPunct="1">
              <a:lnSpc>
                <a:spcPct val="100000"/>
              </a:lnSpc>
              <a:defRPr/>
            </a:pPr>
            <a:r>
              <a:rPr lang="en-US" dirty="0">
                <a:solidFill>
                  <a:srgbClr val="FFFF00"/>
                </a:solidFill>
                <a:effectLst>
                  <a:outerShdw blurRad="38100" dist="38100" dir="2700000" algn="tl">
                    <a:srgbClr val="000000">
                      <a:alpha val="43137"/>
                    </a:srgbClr>
                  </a:outerShdw>
                </a:effectLst>
              </a:rPr>
              <a:t>Tag</a:t>
            </a:r>
            <a:br>
              <a:rPr lang="en-US" dirty="0">
                <a:solidFill>
                  <a:srgbClr val="FFFF00"/>
                </a:solidFill>
                <a:effectLst>
                  <a:outerShdw blurRad="38100" dist="38100" dir="2700000" algn="tl">
                    <a:srgbClr val="000000">
                      <a:alpha val="43137"/>
                    </a:srgbClr>
                  </a:outerShdw>
                </a:effectLst>
              </a:rPr>
            </a:br>
            <a:r>
              <a:rPr lang="en-US" dirty="0">
                <a:solidFill>
                  <a:srgbClr val="FFFF00"/>
                </a:solidFill>
                <a:effectLst>
                  <a:outerShdw blurRad="38100" dist="38100" dir="2700000" algn="tl">
                    <a:srgbClr val="000000">
                      <a:alpha val="43137"/>
                    </a:srgbClr>
                  </a:outerShdw>
                </a:effectLst>
              </a:rPr>
              <a:t>removed</a:t>
            </a:r>
          </a:p>
        </p:txBody>
      </p:sp>
      <p:cxnSp>
        <p:nvCxnSpPr>
          <p:cNvPr id="25" name="Straight Connector 24"/>
          <p:cNvCxnSpPr/>
          <p:nvPr/>
        </p:nvCxnSpPr>
        <p:spPr bwMode="auto">
          <a:xfrm rot="10800000" flipV="1">
            <a:off x="6564085" y="2362200"/>
            <a:ext cx="8382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22" name="Picture 21" descr="ivr09.jpg"/>
          <p:cNvPicPr>
            <a:picLocks noChangeAspect="1"/>
          </p:cNvPicPr>
          <p:nvPr/>
        </p:nvPicPr>
        <p:blipFill>
          <a:blip r:embed="rId4" cstate="print"/>
          <a:srcRect/>
          <a:stretch>
            <a:fillRect/>
          </a:stretch>
        </p:blipFill>
        <p:spPr bwMode="auto">
          <a:xfrm>
            <a:off x="6449784" y="927255"/>
            <a:ext cx="2451100" cy="1498600"/>
          </a:xfrm>
          <a:prstGeom prst="rect">
            <a:avLst/>
          </a:prstGeom>
          <a:noFill/>
          <a:ln w="9525">
            <a:noFill/>
            <a:miter lim="800000"/>
            <a:headEnd/>
            <a:tailEnd/>
          </a:ln>
        </p:spPr>
      </p:pic>
      <p:pic>
        <p:nvPicPr>
          <p:cNvPr id="29" name="Picture 28" descr="ivr10.jpg"/>
          <p:cNvPicPr>
            <a:picLocks noChangeAspect="1"/>
          </p:cNvPicPr>
          <p:nvPr/>
        </p:nvPicPr>
        <p:blipFill>
          <a:blip r:embed="rId5" cstate="print"/>
          <a:srcRect/>
          <a:stretch>
            <a:fillRect/>
          </a:stretch>
        </p:blipFill>
        <p:spPr bwMode="auto">
          <a:xfrm>
            <a:off x="6373585" y="946305"/>
            <a:ext cx="2807166" cy="1415895"/>
          </a:xfrm>
          <a:prstGeom prst="rect">
            <a:avLst/>
          </a:prstGeom>
          <a:noFill/>
          <a:ln w="9525">
            <a:noFill/>
            <a:miter lim="800000"/>
            <a:headEnd/>
            <a:tailEnd/>
          </a:ln>
        </p:spPr>
      </p:pic>
    </p:spTree>
    <p:extLst>
      <p:ext uri="{BB962C8B-B14F-4D97-AF65-F5344CB8AC3E}">
        <p14:creationId xmlns:p14="http://schemas.microsoft.com/office/powerpoint/2010/main" val="193690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33333E-6 4.44444E-6 L 0.175 -0.18889 " pathEditMode="relative" rAng="0" ptsTypes="AA">
                                      <p:cBhvr>
                                        <p:cTn id="14" dur="2000" fill="hold"/>
                                        <p:tgtEl>
                                          <p:spTgt spid="6"/>
                                        </p:tgtEl>
                                        <p:attrNameLst>
                                          <p:attrName>ppt_x</p:attrName>
                                          <p:attrName>ppt_y</p:attrName>
                                        </p:attrNameLst>
                                      </p:cBhvr>
                                      <p:rCtr x="8700" y="-9400"/>
                                    </p:animMotion>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175 -0.18889 L 0.31041 -0.36667 " pathEditMode="relative" rAng="0" ptsTypes="AA">
                                      <p:cBhvr>
                                        <p:cTn id="22" dur="2000" fill="hold"/>
                                        <p:tgtEl>
                                          <p:spTgt spid="6"/>
                                        </p:tgtEl>
                                        <p:attrNameLst>
                                          <p:attrName>ppt_x</p:attrName>
                                          <p:attrName>ppt_y</p:attrName>
                                        </p:attrNameLst>
                                      </p:cBhvr>
                                      <p:rCtr x="6800" y="-8900"/>
                                    </p:animMotion>
                                  </p:childTnLst>
                                </p:cTn>
                              </p:par>
                              <p:par>
                                <p:cTn id="23" presetID="10" presetClass="exit" presetSubtype="0" fill="hold" nodeType="with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par>
                          <p:cTn id="26" fill="hold">
                            <p:stCondLst>
                              <p:cond delay="2000"/>
                            </p:stCondLst>
                            <p:childTnLst>
                              <p:par>
                                <p:cTn id="27" presetID="10" presetClass="exit" presetSubtype="0" fill="hold" nodeType="after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31041 -0.36667 L 0.17708 -0.18889 " pathEditMode="relative" ptsTypes="AA">
                                      <p:cBhvr>
                                        <p:cTn id="36" dur="2000" fill="hold"/>
                                        <p:tgtEl>
                                          <p:spTgt spid="6"/>
                                        </p:tgtEl>
                                        <p:attrNameLst>
                                          <p:attrName>ppt_x</p:attrName>
                                          <p:attrName>ppt_y</p:attrName>
                                        </p:attrNameLst>
                                      </p:cBhvr>
                                    </p:animMotion>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childTnLst>
                          </p:cTn>
                        </p:par>
                        <p:par>
                          <p:cTn id="46" fill="hold">
                            <p:stCondLst>
                              <p:cond delay="500"/>
                            </p:stCondLst>
                            <p:childTnLst>
                              <p:par>
                                <p:cTn id="47" presetID="0" presetClass="path" presetSubtype="0" accel="50000" decel="50000" fill="hold" nodeType="afterEffect">
                                  <p:stCondLst>
                                    <p:cond delay="0"/>
                                  </p:stCondLst>
                                  <p:childTnLst>
                                    <p:animMotion origin="layout" path="M 0.175 -0.18889 L 0.32708 4.44444E-6 " pathEditMode="relative" rAng="0" ptsTypes="AA">
                                      <p:cBhvr>
                                        <p:cTn id="48" dur="2000" fill="hold"/>
                                        <p:tgtEl>
                                          <p:spTgt spid="6"/>
                                        </p:tgtEl>
                                        <p:attrNameLst>
                                          <p:attrName>ppt_x</p:attrName>
                                          <p:attrName>ppt_y</p:attrName>
                                        </p:attrNameLst>
                                      </p:cBhvr>
                                      <p:rCtr x="7600" y="9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solidFill>
                  <a:srgbClr val="FF0000"/>
                </a:solidFill>
                <a:ea typeface="ＭＳ Ｐゴシック" pitchFamily="34" charset="-128"/>
              </a:rPr>
              <a:t>Configure Legacy Inter-</a:t>
            </a:r>
            <a:r>
              <a:rPr lang="en-US" sz="1800" dirty="0" err="1" smtClean="0">
                <a:solidFill>
                  <a:srgbClr val="FF0000"/>
                </a:solidFill>
                <a:ea typeface="ＭＳ Ｐゴシック" pitchFamily="34" charset="-128"/>
              </a:rPr>
              <a:t>VLAN</a:t>
            </a:r>
            <a:r>
              <a:rPr lang="en-US" sz="1800" dirty="0" smtClean="0">
                <a:solidFill>
                  <a:srgbClr val="FF0000"/>
                </a:solidFill>
                <a:ea typeface="ＭＳ Ｐゴシック" pitchFamily="34" charset="-128"/>
              </a:rPr>
              <a:t> Routing</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Preparation</a:t>
            </a:r>
          </a:p>
        </p:txBody>
      </p:sp>
      <p:sp>
        <p:nvSpPr>
          <p:cNvPr id="2" name="Content Placeholder 1"/>
          <p:cNvSpPr>
            <a:spLocks noGrp="1"/>
          </p:cNvSpPr>
          <p:nvPr>
            <p:ph idx="1"/>
          </p:nvPr>
        </p:nvSpPr>
        <p:spPr>
          <a:xfrm>
            <a:off x="452442" y="1463006"/>
            <a:ext cx="7940675" cy="5024880"/>
          </a:xfrm>
        </p:spPr>
        <p:txBody>
          <a:bodyPr/>
          <a:lstStyle/>
          <a:p>
            <a:r>
              <a:rPr lang="en-US" dirty="0"/>
              <a:t>Legacy inter-</a:t>
            </a:r>
            <a:r>
              <a:rPr lang="en-US" dirty="0" err="1"/>
              <a:t>VLAN</a:t>
            </a:r>
            <a:r>
              <a:rPr lang="en-US" dirty="0"/>
              <a:t> routing requires routers to have multiple physical </a:t>
            </a:r>
            <a:r>
              <a:rPr lang="en-US" dirty="0" smtClean="0"/>
              <a:t>interfaces</a:t>
            </a:r>
          </a:p>
          <a:p>
            <a:r>
              <a:rPr lang="en-US" dirty="0" smtClean="0"/>
              <a:t>Each one of the router’s physical </a:t>
            </a:r>
            <a:r>
              <a:rPr lang="en-US" dirty="0"/>
              <a:t>interfaces </a:t>
            </a:r>
            <a:r>
              <a:rPr lang="en-US" dirty="0" smtClean="0"/>
              <a:t>is connected </a:t>
            </a:r>
            <a:r>
              <a:rPr lang="en-US" dirty="0"/>
              <a:t>to a unique </a:t>
            </a:r>
            <a:r>
              <a:rPr lang="en-US" dirty="0" err="1" smtClean="0"/>
              <a:t>VLAN</a:t>
            </a:r>
            <a:endParaRPr lang="en-US" dirty="0" smtClean="0"/>
          </a:p>
          <a:p>
            <a:r>
              <a:rPr lang="en-US" dirty="0"/>
              <a:t>Each interface is also configured with an IP address for the subnet associated with the particular </a:t>
            </a:r>
            <a:r>
              <a:rPr lang="en-US" dirty="0" err="1" smtClean="0"/>
              <a:t>VLAN</a:t>
            </a:r>
            <a:endParaRPr lang="en-US" dirty="0" smtClean="0"/>
          </a:p>
          <a:p>
            <a:r>
              <a:rPr lang="en-US" dirty="0" smtClean="0"/>
              <a:t>Network </a:t>
            </a:r>
            <a:r>
              <a:rPr lang="en-US" dirty="0"/>
              <a:t>devices </a:t>
            </a:r>
            <a:r>
              <a:rPr lang="en-US" dirty="0" smtClean="0"/>
              <a:t>use </a:t>
            </a:r>
            <a:r>
              <a:rPr lang="en-US" dirty="0"/>
              <a:t>the router as a gateway to access the devices connected to the other </a:t>
            </a:r>
            <a:r>
              <a:rPr lang="en-US" dirty="0" err="1" smtClean="0"/>
              <a:t>VLANs</a:t>
            </a:r>
            <a:endParaRPr lang="en-US" dirty="0"/>
          </a:p>
        </p:txBody>
      </p:sp>
    </p:spTree>
    <p:extLst>
      <p:ext uri="{BB962C8B-B14F-4D97-AF65-F5344CB8AC3E}">
        <p14:creationId xmlns:p14="http://schemas.microsoft.com/office/powerpoint/2010/main" val="3931344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NA1-Master">
  <a:themeElements>
    <a:clrScheme name="CCNA1-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NA1-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lgn="ctr">
          <a:solidFill>
            <a:srgbClr val="FF0000"/>
          </a:solidFill>
          <a:miter lim="800000"/>
          <a:headEnd/>
          <a:tailEnd/>
        </a:ln>
        <a:effectLst>
          <a:outerShdw blurRad="50800" dist="38100" dir="5400000" algn="tl" rotWithShape="0">
            <a:prstClr val="black"/>
          </a:outerShdw>
        </a:effectLst>
      </a:spPr>
      <a:bodyPr wrap="square" lIns="45720" rIns="45720" rtlCol="0" anchor="ctr">
        <a:noAutofit/>
      </a:bodyPr>
      <a:lstStyle>
        <a:defPPr algn="ctr">
          <a:defRPr/>
        </a:defPPr>
      </a:lstStyle>
    </a:spDef>
    <a:lnDef>
      <a:spPr bwMode="auto">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a:spPr>
      <a:bodyPr/>
      <a:lstStyle/>
    </a:lnDef>
    <a:txDef>
      <a:spPr>
        <a:solidFill>
          <a:srgbClr val="800000"/>
        </a:solidFill>
        <a:ln w="25400">
          <a:solidFill>
            <a:srgbClr val="FF0000"/>
          </a:solidFill>
        </a:ln>
        <a:effectLst>
          <a:outerShdw blurRad="50800" dist="50800" dir="5400000" algn="ctr" rotWithShape="0">
            <a:schemeClr val="tx1"/>
          </a:outerShdw>
        </a:effectLst>
      </a:spPr>
      <a:bodyPr wrap="square" rtlCol="0">
        <a:spAutoFit/>
      </a:bodyPr>
      <a:lstStyle>
        <a:defPPr>
          <a:defRPr dirty="0" smtClean="0"/>
        </a:defPPr>
      </a:lstStyle>
    </a:txDef>
  </a:objectDefaults>
  <a:extraClrSchemeLst>
    <a:extraClrScheme>
      <a:clrScheme name="CCNA1-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NA1-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NA1-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NA1-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NA1-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NA1-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NA1-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16503</TotalTime>
  <Pages>28</Pages>
  <Words>2681</Words>
  <Application>Microsoft Office PowerPoint</Application>
  <PresentationFormat>On-screen Show (4:3)</PresentationFormat>
  <Paragraphs>330</Paragraphs>
  <Slides>41</Slides>
  <Notes>27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45" baseType="lpstr">
      <vt:lpstr>PPT-TMPLT-WHT_C</vt:lpstr>
      <vt:lpstr>NetAcad-4F_PPT-WHT_060408</vt:lpstr>
      <vt:lpstr>CCNA1-Master</vt:lpstr>
      <vt:lpstr>Photo Editor Photo</vt:lpstr>
      <vt:lpstr>Chapter 5: Inter-VLAN Routing</vt:lpstr>
      <vt:lpstr>Inter-VLAN Routing Operation What is Inter-VLAN Routing?</vt:lpstr>
      <vt:lpstr>Inter-VLAN Routing Operation Legacy (Traditional ) Inter-VLAN Routing</vt:lpstr>
      <vt:lpstr>Introducing Inter-VLAN Routing</vt:lpstr>
      <vt:lpstr>Inter-VLAN Routing Operation Router-On-A-Stick Inter-VLAN Routing</vt:lpstr>
      <vt:lpstr>Introducing Inter-VLAN Routing</vt:lpstr>
      <vt:lpstr>Inter-VLAN Routing Operation Multilayer Switch Inter-VLAN Routing</vt:lpstr>
      <vt:lpstr>Introducing Inter-VLAN Routing</vt:lpstr>
      <vt:lpstr>Configure Legacy Inter-VLAN Routing Preparation</vt:lpstr>
      <vt:lpstr>Configure Legacy Inter-VLAN Routing Preparation</vt:lpstr>
      <vt:lpstr>Configure Legacy Inter-VLAN Routing Switch Configuration</vt:lpstr>
      <vt:lpstr>Configure Legacy Inter-VLAN Routing Router Interface Configuration</vt:lpstr>
      <vt:lpstr>Configure Router-On-A-Stick Preparation</vt:lpstr>
      <vt:lpstr>Configure Router-On-A-Stick Switch Configuration</vt:lpstr>
      <vt:lpstr>Router-on-a-stick Inter-VLAN Router config</vt:lpstr>
      <vt:lpstr>Configuring Subinterfaces</vt:lpstr>
      <vt:lpstr>Interfaces and Subinterfaces</vt:lpstr>
      <vt:lpstr>Configure Router-On-A-Stick Verifying Subinterfaces</vt:lpstr>
      <vt:lpstr>Subinterface advantages / disadvantage</vt:lpstr>
      <vt:lpstr>Subinterface advantages and disadvantage</vt:lpstr>
      <vt:lpstr>Inter-VLAN Routing</vt:lpstr>
      <vt:lpstr>Switch Configuration Issues: 1</vt:lpstr>
      <vt:lpstr>PowerPoint Presentation</vt:lpstr>
      <vt:lpstr>Switch Configuration Issues: 2</vt:lpstr>
      <vt:lpstr>Switch Configuration Issues: 2</vt:lpstr>
      <vt:lpstr>Router Configuration Issues: 3</vt:lpstr>
      <vt:lpstr>Router Configuration Issues: 3</vt:lpstr>
      <vt:lpstr>Router Configuration Issues: 4</vt:lpstr>
      <vt:lpstr>Router Configuration Issues: 4</vt:lpstr>
      <vt:lpstr>IP Addressing Issues: 5</vt:lpstr>
      <vt:lpstr>IP Addressing Issues: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student</cp:lastModifiedBy>
  <cp:revision>1167</cp:revision>
  <cp:lastPrinted>1999-01-27T00:54:54Z</cp:lastPrinted>
  <dcterms:created xsi:type="dcterms:W3CDTF">2006-10-23T15:07:30Z</dcterms:created>
  <dcterms:modified xsi:type="dcterms:W3CDTF">2013-12-18T19:58:30Z</dcterms:modified>
</cp:coreProperties>
</file>