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  <p:sldMasterId id="2147484532" r:id="rId3"/>
  </p:sldMasterIdLst>
  <p:notesMasterIdLst>
    <p:notesMasterId r:id="rId61"/>
  </p:notesMasterIdLst>
  <p:handoutMasterIdLst>
    <p:handoutMasterId r:id="rId62"/>
  </p:handoutMasterIdLst>
  <p:sldIdLst>
    <p:sldId id="500" r:id="rId4"/>
    <p:sldId id="825" r:id="rId5"/>
    <p:sldId id="826" r:id="rId6"/>
    <p:sldId id="876" r:id="rId7"/>
    <p:sldId id="827" r:id="rId8"/>
    <p:sldId id="828" r:id="rId9"/>
    <p:sldId id="829" r:id="rId10"/>
    <p:sldId id="831" r:id="rId11"/>
    <p:sldId id="832" r:id="rId12"/>
    <p:sldId id="833" r:id="rId13"/>
    <p:sldId id="834" r:id="rId14"/>
    <p:sldId id="835" r:id="rId15"/>
    <p:sldId id="879" r:id="rId16"/>
    <p:sldId id="880" r:id="rId17"/>
    <p:sldId id="836" r:id="rId18"/>
    <p:sldId id="837" r:id="rId19"/>
    <p:sldId id="838" r:id="rId20"/>
    <p:sldId id="839" r:id="rId21"/>
    <p:sldId id="840" r:id="rId22"/>
    <p:sldId id="842" r:id="rId23"/>
    <p:sldId id="843" r:id="rId24"/>
    <p:sldId id="846" r:id="rId25"/>
    <p:sldId id="844" r:id="rId26"/>
    <p:sldId id="845" r:id="rId27"/>
    <p:sldId id="847" r:id="rId28"/>
    <p:sldId id="848" r:id="rId29"/>
    <p:sldId id="849" r:id="rId30"/>
    <p:sldId id="850" r:id="rId31"/>
    <p:sldId id="851" r:id="rId32"/>
    <p:sldId id="852" r:id="rId33"/>
    <p:sldId id="853" r:id="rId34"/>
    <p:sldId id="854" r:id="rId35"/>
    <p:sldId id="855" r:id="rId36"/>
    <p:sldId id="856" r:id="rId37"/>
    <p:sldId id="881" r:id="rId38"/>
    <p:sldId id="882" r:id="rId39"/>
    <p:sldId id="858" r:id="rId40"/>
    <p:sldId id="859" r:id="rId41"/>
    <p:sldId id="860" r:id="rId42"/>
    <p:sldId id="861" r:id="rId43"/>
    <p:sldId id="862" r:id="rId44"/>
    <p:sldId id="863" r:id="rId45"/>
    <p:sldId id="864" r:id="rId46"/>
    <p:sldId id="865" r:id="rId47"/>
    <p:sldId id="883" r:id="rId48"/>
    <p:sldId id="867" r:id="rId49"/>
    <p:sldId id="868" r:id="rId50"/>
    <p:sldId id="884" r:id="rId51"/>
    <p:sldId id="885" r:id="rId52"/>
    <p:sldId id="886" r:id="rId53"/>
    <p:sldId id="887" r:id="rId54"/>
    <p:sldId id="869" r:id="rId55"/>
    <p:sldId id="870" r:id="rId56"/>
    <p:sldId id="871" r:id="rId57"/>
    <p:sldId id="872" r:id="rId58"/>
    <p:sldId id="874" r:id="rId59"/>
    <p:sldId id="681" r:id="rId6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6" autoAdjust="0"/>
    <p:restoredTop sz="84254" autoAdjust="0"/>
  </p:normalViewPr>
  <p:slideViewPr>
    <p:cSldViewPr snapToGrid="0">
      <p:cViewPr varScale="1">
        <p:scale>
          <a:sx n="88" d="100"/>
          <a:sy n="88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44.xml"/><Relationship Id="rId3" Type="http://schemas.openxmlformats.org/officeDocument/2006/relationships/slide" Target="slides/slide4.xml"/><Relationship Id="rId21" Type="http://schemas.openxmlformats.org/officeDocument/2006/relationships/slide" Target="slides/slide24.xml"/><Relationship Id="rId34" Type="http://schemas.openxmlformats.org/officeDocument/2006/relationships/slide" Target="slides/slide39.xml"/><Relationship Id="rId42" Type="http://schemas.openxmlformats.org/officeDocument/2006/relationships/slide" Target="slides/slide52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6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41" Type="http://schemas.openxmlformats.org/officeDocument/2006/relationships/slide" Target="slides/slide4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7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6.xml"/><Relationship Id="rId45" Type="http://schemas.openxmlformats.org/officeDocument/2006/relationships/slide" Target="slides/slide55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41.xml"/><Relationship Id="rId10" Type="http://schemas.openxmlformats.org/officeDocument/2006/relationships/slide" Target="slides/slide11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4" Type="http://schemas.openxmlformats.org/officeDocument/2006/relationships/slide" Target="slides/slide54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40.xml"/><Relationship Id="rId43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DA18195A-CB64-47E2-B402-53696444ACC8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656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1C615CF7-9F59-4C8A-B650-E68E69E0F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427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7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347AE-0112-4774-B739-631BBB09207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dirty="0" smtClean="0"/>
              <a:t>Routing</a:t>
            </a:r>
            <a:r>
              <a:rPr lang="en-US" b="1" baseline="0" dirty="0" smtClean="0"/>
              <a:t> Protocols</a:t>
            </a:r>
            <a:endParaRPr lang="en-US" b="1" dirty="0" smtClean="0"/>
          </a:p>
          <a:p>
            <a:pPr>
              <a:buFontTx/>
              <a:buNone/>
            </a:pPr>
            <a:r>
              <a:rPr lang="en-US" sz="1300" b="1" dirty="0" smtClean="0"/>
              <a:t>Chapter 6: Static Routing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6.2.1.3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283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6130" indent="-275434" defTabSz="901283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1738" indent="-220348" defTabSz="901283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2433" indent="-220348" defTabSz="901283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3128" indent="-220348" defTabSz="901283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F0250D-4CD6-42D7-9CFA-B1894623E2CC}" type="slidenum">
              <a:rPr lang="en-US" altLang="en-US" sz="800"/>
              <a:pPr/>
              <a:t>13</a:t>
            </a:fld>
            <a:endParaRPr lang="en-US" altLang="en-US" sz="8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283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6130" indent="-275434" defTabSz="901283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1738" indent="-220348" defTabSz="901283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2433" indent="-220348" defTabSz="901283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3128" indent="-220348" defTabSz="901283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90128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F0250D-4CD6-42D7-9CFA-B1894623E2CC}" type="slidenum">
              <a:rPr lang="en-US" altLang="en-US" sz="800"/>
              <a:pPr/>
              <a:t>14</a:t>
            </a:fld>
            <a:endParaRPr lang="en-US" altLang="en-US" sz="8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6.2.1.4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6.2.1.5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6.2.1.6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6.2.3.2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6.2.3.3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6.2.3.4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6.2.3.6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6.2.4.1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6.2.4.2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6.2.4.3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6.3.1.1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6.3.1.2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6.3.1.3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6.3.1.4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6.3.2.1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6.3.2.2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6.3.2.4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6.3.3.1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6.3.3.2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6.3.3.3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6.3.3.4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6.3.3.5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6.4.1.1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6.4.1.2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6.4.2.1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6.4.2.2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6.4.2.3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6.4.3.1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6.4.3.2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6.4.3.3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6.5.2.1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49DCE3-6259-4D7A-B1A4-505BEFE2CF19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32" y="673007"/>
            <a:ext cx="8145462" cy="8382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68B39EAB-15C0-47DB-80CA-636A5D3D8FC3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03" y="404065"/>
            <a:ext cx="8145462" cy="8382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68" y="1387008"/>
            <a:ext cx="7940675" cy="3571875"/>
          </a:xfrm>
        </p:spPr>
        <p:txBody>
          <a:bodyPr/>
          <a:lstStyle>
            <a:lvl1pPr>
              <a:buClrTx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86788" y="6616700"/>
            <a:ext cx="330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2E8BDF1-4280-4C47-BD89-D27213CC022C}" type="slidenum">
              <a:rPr lang="en-US" sz="1050" b="1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26"/>
          <p:cNvGraphicFramePr>
            <a:graphicFrameLocks noChangeAspect="1"/>
          </p:cNvGraphicFramePr>
          <p:nvPr userDrawn="1"/>
        </p:nvGraphicFramePr>
        <p:xfrm>
          <a:off x="1654175" y="809625"/>
          <a:ext cx="64992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4896533" imgH="1819529" progId="MSPhotoEd.3">
                  <p:embed/>
                </p:oleObj>
              </mc:Choice>
              <mc:Fallback>
                <p:oleObj name="Photo Editor Photo" r:id="rId3" imgW="4896533" imgH="18195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809625"/>
                        <a:ext cx="64992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400050" y="325438"/>
            <a:ext cx="8286750" cy="6264275"/>
          </a:xfrm>
          <a:prstGeom prst="rect">
            <a:avLst/>
          </a:prstGeom>
          <a:noFill/>
          <a:ln w="76200" cmpd="tri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8" descr="Image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06400"/>
            <a:ext cx="915987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7319963" y="590550"/>
            <a:ext cx="1196975" cy="622300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3" y="1978"/>
              <a:ext cx="85" cy="327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4" y="1970"/>
              <a:ext cx="248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5" y="1970"/>
              <a:ext cx="248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5" y="1970"/>
              <a:ext cx="341" cy="343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001" y="1970"/>
              <a:ext cx="223" cy="343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0" cy="169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4"/>
              <a:ext cx="80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0" y="1321"/>
              <a:ext cx="80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8" y="1474"/>
              <a:ext cx="83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8" cy="169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4"/>
              <a:ext cx="83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1"/>
              <a:ext cx="83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4"/>
              <a:ext cx="80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3" y="1587"/>
              <a:ext cx="83" cy="169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30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2030103" y="3535071"/>
            <a:ext cx="6380646" cy="853149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538028" y="4722373"/>
            <a:ext cx="7053397" cy="43065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929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39303-5160-43FF-88D7-5E2D16F0CAEE}" type="slidenum">
              <a:rPr lang="en-I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98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878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8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039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2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093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48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36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45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7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34F42D9-89E1-4620-9E58-D735D372F12F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41303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C83DDDE-9DCD-477B-857E-9601FF96A69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378043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Tx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14313"/>
            <a:ext cx="814546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78850" y="6608763"/>
            <a:ext cx="338138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0E29382-A1B6-427B-9093-EDEEC3753985}" type="slidenum">
              <a:rPr lang="en-US" sz="1100" b="1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477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1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425C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425C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425C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425C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425C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6: Static Routing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Protocols</a:t>
            </a:r>
          </a:p>
        </p:txBody>
      </p:sp>
      <p:pic>
        <p:nvPicPr>
          <p:cNvPr id="4" name="Picture 3" descr="DIT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5188" y="155448"/>
            <a:ext cx="1840288" cy="1624584"/>
          </a:xfrm>
          <a:prstGeom prst="rect">
            <a:avLst/>
          </a:prstGeom>
        </p:spPr>
      </p:pic>
      <p:pic>
        <p:nvPicPr>
          <p:cNvPr id="5" name="Picture 4" descr="itb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0145" y="424624"/>
            <a:ext cx="3532973" cy="97745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Static Routes</a:t>
            </a:r>
            <a:br>
              <a:rPr lang="en-US" sz="1800" dirty="0" smtClean="0"/>
            </a:br>
            <a:r>
              <a:rPr lang="en-US" dirty="0" err="1" smtClean="0"/>
              <a:t>ip</a:t>
            </a:r>
            <a:r>
              <a:rPr lang="en-US" dirty="0" smtClean="0"/>
              <a:t> route Command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14281" r="-14281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736407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Static Routes</a:t>
            </a:r>
            <a:br>
              <a:rPr lang="en-US" sz="1800" dirty="0" smtClean="0"/>
            </a:br>
            <a:r>
              <a:rPr lang="en-US" dirty="0" smtClean="0"/>
              <a:t>Next-Hop Options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hop can be identified by an IP address, exit interface, or both. How the destination is specified creates one of the three following route types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Next-hop route - Only the next-hop IP address is specified.</a:t>
            </a:r>
          </a:p>
          <a:p>
            <a:r>
              <a:rPr lang="en-US" dirty="0"/>
              <a:t>Directly connected static route - Only the router exit interface is specified.</a:t>
            </a:r>
          </a:p>
          <a:p>
            <a:r>
              <a:rPr lang="en-US" dirty="0"/>
              <a:t>Fully specified static route - The next-hop IP address and exit interface are specified.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426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Static Routes</a:t>
            </a:r>
            <a:br>
              <a:rPr lang="en-US" sz="1800" dirty="0" smtClean="0"/>
            </a:br>
            <a:r>
              <a:rPr lang="en-US" dirty="0" smtClean="0"/>
              <a:t>Configure a Next-Hop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packet is destined for the 192.168.2.0/24 network, R1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Looks for a match in the routing table and finds that it has to forward the packets to the next-hop IPv4 address </a:t>
            </a:r>
            <a:r>
              <a:rPr lang="en-US" dirty="0" smtClean="0"/>
              <a:t>172.16.2.2.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R1 must now determine </a:t>
            </a:r>
            <a:r>
              <a:rPr lang="en-US" dirty="0" smtClean="0"/>
              <a:t>how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reach 172.16.2.2; therefore,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searches a second time for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172.16.2.2 match.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98" y="3252198"/>
            <a:ext cx="3561732" cy="3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700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546" y="450599"/>
            <a:ext cx="8145462" cy="5277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Static Routes Example</a:t>
            </a:r>
            <a:endParaRPr lang="en-US" altLang="en-US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316038"/>
            <a:ext cx="7940675" cy="5076825"/>
          </a:xfrm>
        </p:spPr>
        <p:txBody>
          <a:bodyPr/>
          <a:lstStyle/>
          <a:p>
            <a:pPr marL="688975" lvl="1" indent="-225425"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marL="688975" lvl="1" indent="-225425" eaLnBrk="1" hangingPunct="1"/>
            <a:r>
              <a:rPr lang="en-US" altLang="en-US" dirty="0" err="1" smtClean="0">
                <a:solidFill>
                  <a:srgbClr val="FF0000"/>
                </a:solidFill>
              </a:rPr>
              <a:t>ip</a:t>
            </a:r>
            <a:r>
              <a:rPr lang="en-US" altLang="en-US" dirty="0" smtClean="0">
                <a:solidFill>
                  <a:srgbClr val="FF0000"/>
                </a:solidFill>
              </a:rPr>
              <a:t> route </a:t>
            </a:r>
            <a:r>
              <a:rPr lang="en-US" altLang="en-US" dirty="0" smtClean="0"/>
              <a:t>- Static route command</a:t>
            </a:r>
          </a:p>
          <a:p>
            <a:pPr marL="688975" lvl="1" indent="-225425" eaLnBrk="1" hangingPunct="1"/>
            <a:r>
              <a:rPr lang="en-US" altLang="en-US" dirty="0" smtClean="0">
                <a:solidFill>
                  <a:srgbClr val="FF0000"/>
                </a:solidFill>
              </a:rPr>
              <a:t>172.16.1.0</a:t>
            </a:r>
            <a:r>
              <a:rPr lang="en-US" altLang="en-US" dirty="0" smtClean="0"/>
              <a:t> – Destination network address </a:t>
            </a:r>
          </a:p>
          <a:p>
            <a:pPr marL="688975" lvl="1" indent="-225425" eaLnBrk="1" hangingPunct="1"/>
            <a:r>
              <a:rPr lang="en-US" altLang="en-US" dirty="0" smtClean="0"/>
              <a:t>255.255.255.0 - Subnet mask of destination network</a:t>
            </a:r>
          </a:p>
          <a:p>
            <a:pPr marL="688975" lvl="1" indent="-225425" eaLnBrk="1" hangingPunct="1"/>
            <a:r>
              <a:rPr lang="en-US" altLang="en-US" dirty="0" smtClean="0">
                <a:solidFill>
                  <a:srgbClr val="FF0000"/>
                </a:solidFill>
              </a:rPr>
              <a:t>172.16.2.2</a:t>
            </a:r>
            <a:r>
              <a:rPr lang="en-US" altLang="en-US" dirty="0" smtClean="0"/>
              <a:t> -                 Serial 0/0/0 interface IP address on R2, which is the "next-hop" to this network</a:t>
            </a:r>
          </a:p>
        </p:txBody>
      </p: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1744663" y="3770313"/>
            <a:ext cx="5630862" cy="2836862"/>
            <a:chOff x="1211" y="2423"/>
            <a:chExt cx="3547" cy="1787"/>
          </a:xfrm>
        </p:grpSpPr>
        <p:pic>
          <p:nvPicPr>
            <p:cNvPr id="1536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" y="2508"/>
              <a:ext cx="3547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" y="2423"/>
              <a:ext cx="164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76993" y="1025525"/>
            <a:ext cx="89138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pt-B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R1(config)#ip route 172.16.1.0 255.255.255.0 172.16.2.2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366" name="Straight Arrow Connector 8"/>
          <p:cNvCxnSpPr>
            <a:cxnSpLocks noChangeShapeType="1"/>
          </p:cNvCxnSpPr>
          <p:nvPr/>
        </p:nvCxnSpPr>
        <p:spPr bwMode="auto">
          <a:xfrm>
            <a:off x="3897086" y="2476499"/>
            <a:ext cx="636814" cy="222250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Straight Arrow Connector 10"/>
          <p:cNvCxnSpPr>
            <a:cxnSpLocks noChangeShapeType="1"/>
          </p:cNvCxnSpPr>
          <p:nvPr/>
        </p:nvCxnSpPr>
        <p:spPr bwMode="auto">
          <a:xfrm>
            <a:off x="1930400" y="3492500"/>
            <a:ext cx="2476500" cy="21717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Oval 13"/>
          <p:cNvSpPr>
            <a:spLocks noChangeArrowheads="1"/>
          </p:cNvSpPr>
          <p:nvPr/>
        </p:nvSpPr>
        <p:spPr bwMode="auto">
          <a:xfrm>
            <a:off x="3238500" y="5988050"/>
            <a:ext cx="1054100" cy="584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 anchor="ctr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0035" y="2917750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solidFill>
                  <a:srgbClr val="003300"/>
                </a:solidFill>
              </a:rPr>
              <a:t>Remote</a:t>
            </a:r>
            <a:endParaRPr lang="en-IE" sz="2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546" y="450599"/>
            <a:ext cx="8145462" cy="5277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Static Routes Example</a:t>
            </a:r>
            <a:endParaRPr lang="en-US" altLang="en-US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316038"/>
            <a:ext cx="7940675" cy="5076825"/>
          </a:xfrm>
        </p:spPr>
        <p:txBody>
          <a:bodyPr/>
          <a:lstStyle/>
          <a:p>
            <a:pPr marL="688975" lvl="1" indent="-225425"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marL="688975" lvl="1" indent="-225425" eaLnBrk="1" hangingPunct="1"/>
            <a:r>
              <a:rPr lang="en-US" altLang="en-US" dirty="0" err="1" smtClean="0">
                <a:solidFill>
                  <a:srgbClr val="FF0000"/>
                </a:solidFill>
              </a:rPr>
              <a:t>ip</a:t>
            </a:r>
            <a:r>
              <a:rPr lang="en-US" altLang="en-US" dirty="0" smtClean="0">
                <a:solidFill>
                  <a:srgbClr val="FF0000"/>
                </a:solidFill>
              </a:rPr>
              <a:t> route </a:t>
            </a:r>
            <a:r>
              <a:rPr lang="en-US" altLang="en-US" dirty="0" smtClean="0"/>
              <a:t>- Static route command</a:t>
            </a:r>
          </a:p>
          <a:p>
            <a:pPr marL="688975" lvl="1" indent="-225425" eaLnBrk="1" hangingPunct="1"/>
            <a:r>
              <a:rPr lang="en-US" altLang="en-US" dirty="0" smtClean="0">
                <a:solidFill>
                  <a:srgbClr val="FF0000"/>
                </a:solidFill>
              </a:rPr>
              <a:t>172.16.1.0</a:t>
            </a:r>
            <a:r>
              <a:rPr lang="en-US" altLang="en-US" dirty="0" smtClean="0"/>
              <a:t> – Destination network address </a:t>
            </a:r>
          </a:p>
          <a:p>
            <a:pPr marL="688975" lvl="1" indent="-225425" eaLnBrk="1" hangingPunct="1"/>
            <a:r>
              <a:rPr lang="en-US" altLang="en-US" dirty="0" smtClean="0"/>
              <a:t>255.255.255.0 - Subnet mask of destination network</a:t>
            </a:r>
          </a:p>
          <a:p>
            <a:pPr marL="688975" lvl="1" indent="-225425" eaLnBrk="1" hangingPunct="1"/>
            <a:r>
              <a:rPr lang="en-US" altLang="en-US" dirty="0" smtClean="0">
                <a:solidFill>
                  <a:srgbClr val="FF0000"/>
                </a:solidFill>
              </a:rPr>
              <a:t>Serial0/0/0</a:t>
            </a:r>
            <a:r>
              <a:rPr lang="en-US" altLang="en-US" dirty="0" smtClean="0"/>
              <a:t> –   Local    Exit interface</a:t>
            </a:r>
          </a:p>
        </p:txBody>
      </p: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1744663" y="3770313"/>
            <a:ext cx="5630862" cy="2836862"/>
            <a:chOff x="1211" y="2423"/>
            <a:chExt cx="3547" cy="1787"/>
          </a:xfrm>
        </p:grpSpPr>
        <p:pic>
          <p:nvPicPr>
            <p:cNvPr id="1536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" y="2508"/>
              <a:ext cx="3547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" y="2423"/>
              <a:ext cx="164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76993" y="1025525"/>
            <a:ext cx="9067007" cy="3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pt-B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R1(config)#ip route 172.16.1.0 255.255.255.0 </a:t>
            </a:r>
            <a:r>
              <a:rPr lang="pt-BR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Serial 0/0/0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366" name="Straight Arrow Connector 8"/>
          <p:cNvCxnSpPr>
            <a:cxnSpLocks noChangeShapeType="1"/>
          </p:cNvCxnSpPr>
          <p:nvPr/>
        </p:nvCxnSpPr>
        <p:spPr bwMode="auto">
          <a:xfrm>
            <a:off x="3897086" y="2476499"/>
            <a:ext cx="636814" cy="222250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Straight Arrow Connector 10"/>
          <p:cNvCxnSpPr>
            <a:cxnSpLocks noChangeShapeType="1"/>
          </p:cNvCxnSpPr>
          <p:nvPr/>
        </p:nvCxnSpPr>
        <p:spPr bwMode="auto">
          <a:xfrm>
            <a:off x="1930400" y="3298371"/>
            <a:ext cx="2108200" cy="284117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Oval 13"/>
          <p:cNvSpPr>
            <a:spLocks noChangeArrowheads="1"/>
          </p:cNvSpPr>
          <p:nvPr/>
        </p:nvSpPr>
        <p:spPr bwMode="auto">
          <a:xfrm>
            <a:off x="3238500" y="5988050"/>
            <a:ext cx="1054100" cy="584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 anchor="ctr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7892" y="2873639"/>
            <a:ext cx="987771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rgbClr val="003300"/>
                </a:solidFill>
              </a:rPr>
              <a:t>Local</a:t>
            </a:r>
            <a:endParaRPr lang="en-IE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Static Routes</a:t>
            </a:r>
            <a:br>
              <a:rPr lang="en-US" sz="1800" dirty="0" smtClean="0"/>
            </a:br>
            <a:r>
              <a:rPr lang="en-US" dirty="0" smtClean="0"/>
              <a:t>Configure Directly Connected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015" r="-63021"/>
          <a:stretch/>
        </p:blipFill>
        <p:spPr>
          <a:xfrm>
            <a:off x="320269" y="1423761"/>
            <a:ext cx="7940675" cy="43862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3354"/>
          <a:stretch/>
        </p:blipFill>
        <p:spPr>
          <a:xfrm>
            <a:off x="3601969" y="4767603"/>
            <a:ext cx="5542031" cy="20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161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Static Routes</a:t>
            </a:r>
            <a:br>
              <a:rPr lang="en-US" sz="1800" dirty="0" smtClean="0"/>
            </a:br>
            <a:r>
              <a:rPr lang="en-US" dirty="0" smtClean="0"/>
              <a:t>Configure a Fully Specified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r>
              <a:rPr lang="en-US" dirty="0"/>
              <a:t>In a fully specified static route, both the </a:t>
            </a:r>
            <a:r>
              <a:rPr lang="en-US" dirty="0" smtClean="0"/>
              <a:t>local exit </a:t>
            </a:r>
            <a:r>
              <a:rPr lang="en-US" dirty="0"/>
              <a:t>interface and the next-hop IP address are specified.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another type of static route that is used in older IOS’s, prior to CEF.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form of static route is used when the output interface is a multi-access interface and it is necessary to explicitly identify the next hop.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hop must be directly connected to the specified exit interface.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9237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Static Routes</a:t>
            </a:r>
            <a:br>
              <a:rPr lang="en-US" sz="1800" dirty="0" smtClean="0"/>
            </a:br>
            <a:r>
              <a:rPr lang="en-US" dirty="0" smtClean="0"/>
              <a:t>Verify a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Along with </a:t>
            </a:r>
            <a:r>
              <a:rPr lang="en-US" b="1" dirty="0">
                <a:latin typeface="Courier"/>
                <a:cs typeface="Courier"/>
              </a:rPr>
              <a:t>ping</a:t>
            </a:r>
            <a:r>
              <a:rPr lang="en-US" dirty="0"/>
              <a:t> and </a:t>
            </a:r>
            <a:r>
              <a:rPr lang="en-US" b="1" dirty="0" err="1">
                <a:latin typeface="Courier"/>
                <a:cs typeface="Courier"/>
              </a:rPr>
              <a:t>traceroute</a:t>
            </a:r>
            <a:r>
              <a:rPr lang="en-US" dirty="0"/>
              <a:t>, useful commands to verify static routes include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show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route</a:t>
            </a:r>
          </a:p>
          <a:p>
            <a:r>
              <a:rPr lang="en-US" b="1" dirty="0">
                <a:latin typeface="Courier"/>
                <a:cs typeface="Courier"/>
              </a:rPr>
              <a:t>show </a:t>
            </a:r>
            <a:r>
              <a:rPr lang="en-US" b="1" dirty="0" err="1">
                <a:latin typeface="Courier"/>
                <a:cs typeface="Courier"/>
              </a:rPr>
              <a:t>ip</a:t>
            </a:r>
            <a:r>
              <a:rPr lang="en-US" b="1" dirty="0">
                <a:latin typeface="Courier"/>
                <a:cs typeface="Courier"/>
              </a:rPr>
              <a:t> route static</a:t>
            </a:r>
          </a:p>
          <a:p>
            <a:r>
              <a:rPr lang="en-US" b="1" dirty="0">
                <a:latin typeface="Courier"/>
                <a:cs typeface="Courier"/>
              </a:rPr>
              <a:t>show </a:t>
            </a:r>
            <a:r>
              <a:rPr lang="en-US" b="1" dirty="0" err="1">
                <a:latin typeface="Courier"/>
                <a:cs typeface="Courier"/>
              </a:rPr>
              <a:t>ip</a:t>
            </a:r>
            <a:r>
              <a:rPr lang="en-US" b="1" dirty="0">
                <a:latin typeface="Courier"/>
                <a:cs typeface="Courier"/>
              </a:rPr>
              <a:t> route </a:t>
            </a:r>
            <a:r>
              <a:rPr lang="en-US" dirty="0">
                <a:latin typeface="Courier"/>
                <a:cs typeface="Courier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5843017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Default Routes</a:t>
            </a:r>
            <a:br>
              <a:rPr lang="en-US" sz="1800" dirty="0" smtClean="0"/>
            </a:br>
            <a:r>
              <a:rPr lang="en-US" dirty="0" smtClean="0"/>
              <a:t>Default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1991" r="-11991"/>
          <a:stretch>
            <a:fillRect/>
          </a:stretch>
        </p:blipFill>
        <p:spPr>
          <a:xfrm>
            <a:off x="771539" y="2943665"/>
            <a:ext cx="7940675" cy="3571875"/>
          </a:xfrm>
        </p:spPr>
      </p:pic>
      <p:sp>
        <p:nvSpPr>
          <p:cNvPr id="2" name="Rectangle 1"/>
          <p:cNvSpPr/>
          <p:nvPr/>
        </p:nvSpPr>
        <p:spPr>
          <a:xfrm>
            <a:off x="195943" y="1388442"/>
            <a:ext cx="8610599" cy="20867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6450" lvl="1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default route </a:t>
            </a:r>
            <a:r>
              <a:rPr lang="en-US" dirty="0"/>
              <a:t>is a static route that is used when there are no routes that have a specific match to the destination network.</a:t>
            </a:r>
            <a:endParaRPr lang="en-US" dirty="0">
              <a:solidFill>
                <a:srgbClr val="0066FF"/>
              </a:solidFill>
            </a:endParaRPr>
          </a:p>
          <a:p>
            <a:pPr marL="806450" lvl="1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This is a route that will match all packets.</a:t>
            </a:r>
            <a:r>
              <a:rPr lang="en-US" dirty="0"/>
              <a:t>  Stub routers that have a number of static routes all exiting the same interface are good candidates for a default route.</a:t>
            </a:r>
          </a:p>
        </p:txBody>
      </p:sp>
    </p:spTree>
    <p:extLst>
      <p:ext uri="{BB962C8B-B14F-4D97-AF65-F5344CB8AC3E}">
        <p14:creationId xmlns:p14="http://schemas.microsoft.com/office/powerpoint/2010/main" val="2302282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Default Routes</a:t>
            </a:r>
            <a:br>
              <a:rPr lang="en-US" sz="1800" dirty="0" smtClean="0"/>
            </a:br>
            <a:r>
              <a:rPr lang="en-US" dirty="0" smtClean="0"/>
              <a:t>Configure a Default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5098" r="-25098"/>
          <a:stretch>
            <a:fillRect/>
          </a:stretch>
        </p:blipFill>
        <p:spPr>
          <a:xfrm>
            <a:off x="-315421" y="1406386"/>
            <a:ext cx="7761515" cy="471988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142" y="1595628"/>
            <a:ext cx="4799858" cy="15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373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Reach Remote Networks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router can learn about remote networks in one of two ways:</a:t>
            </a:r>
          </a:p>
          <a:p>
            <a:pPr marL="633413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Manually</a:t>
            </a:r>
            <a:r>
              <a:rPr lang="en-US" sz="2800" dirty="0" smtClean="0"/>
              <a:t> </a:t>
            </a:r>
            <a:r>
              <a:rPr lang="en-US" sz="2800" dirty="0"/>
              <a:t>- Remote networks are manually entered into the route table using static routes.</a:t>
            </a:r>
          </a:p>
          <a:p>
            <a:pPr marL="633413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Dynamically</a:t>
            </a:r>
            <a:r>
              <a:rPr lang="en-US" sz="2800" dirty="0"/>
              <a:t> - Remote routes </a:t>
            </a:r>
            <a:r>
              <a:rPr lang="en-US" sz="2800" dirty="0" smtClean="0"/>
              <a:t>are automatically </a:t>
            </a:r>
            <a:r>
              <a:rPr lang="en-US" sz="2800" dirty="0"/>
              <a:t>learned using a dynamic routing protocol.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7380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Static Routes</a:t>
            </a:r>
            <a:br>
              <a:rPr lang="en-US" sz="1800" dirty="0" smtClean="0"/>
            </a:br>
            <a:r>
              <a:rPr lang="en-US" dirty="0" smtClean="0"/>
              <a:t>The ipv6 route Command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parameters are </a:t>
            </a:r>
            <a:r>
              <a:rPr lang="en-US" dirty="0">
                <a:solidFill>
                  <a:srgbClr val="FF0000"/>
                </a:solidFill>
              </a:rPr>
              <a:t>identical</a:t>
            </a:r>
            <a:r>
              <a:rPr lang="en-US" dirty="0"/>
              <a:t> to the IPv4 version of the command. IPv6 static routes can also be implemented as:</a:t>
            </a:r>
          </a:p>
          <a:p>
            <a:r>
              <a:rPr lang="en-US" dirty="0" smtClean="0"/>
              <a:t>Standard </a:t>
            </a:r>
            <a:r>
              <a:rPr lang="en-US" dirty="0"/>
              <a:t>IPv6 static </a:t>
            </a:r>
            <a:r>
              <a:rPr lang="en-US" dirty="0" smtClean="0"/>
              <a:t>route</a:t>
            </a:r>
            <a:endParaRPr lang="en-US" dirty="0"/>
          </a:p>
          <a:p>
            <a:r>
              <a:rPr lang="en-US" dirty="0"/>
              <a:t>Default IPv6 static </a:t>
            </a:r>
            <a:r>
              <a:rPr lang="en-US" dirty="0" smtClean="0"/>
              <a:t>route</a:t>
            </a:r>
            <a:endParaRPr lang="en-US" dirty="0"/>
          </a:p>
          <a:p>
            <a:r>
              <a:rPr lang="en-US" dirty="0"/>
              <a:t>Summary IPv6 static route</a:t>
            </a:r>
          </a:p>
          <a:p>
            <a:r>
              <a:rPr lang="en-US" dirty="0" smtClean="0"/>
              <a:t>Floating </a:t>
            </a:r>
            <a:r>
              <a:rPr lang="en-US" dirty="0"/>
              <a:t>IPv6 static route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7" y="5012416"/>
            <a:ext cx="8064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14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Static Routes</a:t>
            </a:r>
            <a:br>
              <a:rPr lang="en-US" sz="1800" dirty="0" smtClean="0"/>
            </a:br>
            <a:r>
              <a:rPr lang="en-US" dirty="0" smtClean="0"/>
              <a:t>Next-Hop Options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hop can be identified by an IPv6 address, exit interface, or both. How the destination is specified creates one of three route types:</a:t>
            </a:r>
          </a:p>
          <a:p>
            <a:r>
              <a:rPr lang="en-US" dirty="0" smtClean="0"/>
              <a:t>Next</a:t>
            </a:r>
            <a:r>
              <a:rPr lang="en-US" dirty="0"/>
              <a:t>-hop IPv6 route - Only the next-hop IPv6 address is specified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Directly connected static IPv6 route - Only the router exit interface is specified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Fully specified static IPv6 route - The next-hop IPv6 address and exit interface are specified.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316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Static Routes</a:t>
            </a:r>
            <a:br>
              <a:rPr lang="en-US" sz="1800" dirty="0" smtClean="0"/>
            </a:br>
            <a:r>
              <a:rPr lang="en-US" dirty="0" smtClean="0"/>
              <a:t>Configure a Next-Hop Static IPv6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2289" r="-32289"/>
          <a:stretch>
            <a:fillRect/>
          </a:stretch>
        </p:blipFill>
        <p:spPr>
          <a:xfrm>
            <a:off x="243794" y="1393902"/>
            <a:ext cx="9143070" cy="5050441"/>
          </a:xfrm>
        </p:spPr>
      </p:pic>
    </p:spTree>
    <p:extLst>
      <p:ext uri="{BB962C8B-B14F-4D97-AF65-F5344CB8AC3E}">
        <p14:creationId xmlns:p14="http://schemas.microsoft.com/office/powerpoint/2010/main" val="42884135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Static Routes</a:t>
            </a:r>
            <a:br>
              <a:rPr lang="en-US" sz="1800" dirty="0" smtClean="0"/>
            </a:br>
            <a:r>
              <a:rPr lang="en-US" sz="2900" dirty="0" smtClean="0"/>
              <a:t>Configure Directly connected Static IPv6 Route</a:t>
            </a:r>
            <a:endParaRPr lang="en-US" sz="29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2939" r="-32939"/>
          <a:stretch>
            <a:fillRect/>
          </a:stretch>
        </p:blipFill>
        <p:spPr>
          <a:xfrm>
            <a:off x="554038" y="1565275"/>
            <a:ext cx="8655461" cy="4781096"/>
          </a:xfrm>
        </p:spPr>
      </p:pic>
    </p:spTree>
    <p:extLst>
      <p:ext uri="{BB962C8B-B14F-4D97-AF65-F5344CB8AC3E}">
        <p14:creationId xmlns:p14="http://schemas.microsoft.com/office/powerpoint/2010/main" val="20351440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Static Routes</a:t>
            </a:r>
            <a:br>
              <a:rPr lang="en-US" sz="1800" dirty="0" smtClean="0"/>
            </a:br>
            <a:r>
              <a:rPr lang="en-US" sz="3100" dirty="0" smtClean="0"/>
              <a:t>Configure Fully Specified Static IPv6 Route</a:t>
            </a:r>
            <a:endParaRPr lang="en-US" sz="31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7858" r="-7858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15847868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Static Routes</a:t>
            </a:r>
            <a:br>
              <a:rPr lang="en-US" sz="1800" dirty="0" smtClean="0"/>
            </a:br>
            <a:r>
              <a:rPr lang="en-US" dirty="0" smtClean="0"/>
              <a:t>Verify IPv6 Static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Along with</a:t>
            </a:r>
            <a:r>
              <a:rPr lang="en-US" b="1" dirty="0"/>
              <a:t> </a:t>
            </a:r>
            <a:r>
              <a:rPr lang="en-US" b="1" dirty="0">
                <a:latin typeface="Courier"/>
                <a:cs typeface="Courier"/>
              </a:rPr>
              <a:t>ping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latin typeface="Courier"/>
                <a:cs typeface="Courier"/>
              </a:rPr>
              <a:t>traceroute</a:t>
            </a:r>
            <a:r>
              <a:rPr lang="en-US" dirty="0"/>
              <a:t>, useful commands to verify static routes include: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show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ipv6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route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show ipv6 route </a:t>
            </a:r>
            <a:r>
              <a:rPr lang="en-US" b="1" dirty="0" smtClean="0">
                <a:latin typeface="Courier"/>
                <a:cs typeface="Courier"/>
              </a:rPr>
              <a:t>static</a:t>
            </a:r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show ipv6 route </a:t>
            </a:r>
            <a:r>
              <a:rPr lang="en-US" i="1" dirty="0">
                <a:latin typeface="Courier"/>
                <a:cs typeface="Courier"/>
              </a:rPr>
              <a:t>network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3349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Default Routes</a:t>
            </a:r>
            <a:br>
              <a:rPr lang="en-US" sz="1800" dirty="0" smtClean="0"/>
            </a:br>
            <a:r>
              <a:rPr lang="en-US" dirty="0" smtClean="0"/>
              <a:t>Default Static IPv6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5115" r="-5115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743361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Default Routes</a:t>
            </a:r>
            <a:br>
              <a:rPr lang="en-US" sz="1800" dirty="0" smtClean="0"/>
            </a:br>
            <a:r>
              <a:rPr lang="en-US" dirty="0" smtClean="0"/>
              <a:t>Configure a Default Static IPv6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7066" r="-27066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38427993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Default Routes</a:t>
            </a:r>
            <a:br>
              <a:rPr lang="en-US" sz="1800" dirty="0" smtClean="0"/>
            </a:br>
            <a:r>
              <a:rPr lang="en-US" dirty="0" smtClean="0"/>
              <a:t>Verify a Default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599" r="-32148"/>
          <a:stretch/>
        </p:blipFill>
        <p:spPr>
          <a:xfrm>
            <a:off x="234956" y="1413040"/>
            <a:ext cx="6137362" cy="407315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760" y="1295400"/>
            <a:ext cx="5193240" cy="17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367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 smtClean="0"/>
              <a:t>Classful</a:t>
            </a:r>
            <a:r>
              <a:rPr lang="en-US" sz="1800" dirty="0" smtClean="0"/>
              <a:t> Addressing</a:t>
            </a:r>
            <a:br>
              <a:rPr lang="en-US" sz="1800" dirty="0" smtClean="0"/>
            </a:br>
            <a:r>
              <a:rPr lang="en-US" dirty="0" err="1" smtClean="0"/>
              <a:t>Classful</a:t>
            </a:r>
            <a:r>
              <a:rPr lang="en-US" dirty="0" smtClean="0"/>
              <a:t> Network Addressing Re-cap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-50292" b="-50292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1649353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Use Static Routing?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routing provides some </a:t>
            </a:r>
            <a:r>
              <a:rPr lang="en-US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over dynamic routing,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Static </a:t>
            </a:r>
            <a:r>
              <a:rPr lang="en-US" dirty="0"/>
              <a:t>routes are not advertised over the network, resulting in better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routes use less bandwidth than dynamic routing protocols, no CPU cycles are used to calculate and communicate routes.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path a static route uses to send data is </a:t>
            </a:r>
            <a:r>
              <a:rPr lang="en-US" dirty="0" smtClean="0"/>
              <a:t>known by the administrator as its explicitly setup.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80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 smtClean="0"/>
              <a:t>Classful</a:t>
            </a:r>
            <a:r>
              <a:rPr lang="en-US" sz="1800" dirty="0" smtClean="0"/>
              <a:t> Addressing</a:t>
            </a:r>
            <a:br>
              <a:rPr lang="en-US" sz="1800" dirty="0" smtClean="0"/>
            </a:br>
            <a:r>
              <a:rPr lang="en-US" dirty="0" err="1" smtClean="0"/>
              <a:t>Classful</a:t>
            </a:r>
            <a:r>
              <a:rPr lang="en-US" dirty="0" smtClean="0"/>
              <a:t> Subnet Masks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B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C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4" y="1985762"/>
            <a:ext cx="6409652" cy="1097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1" y="3576451"/>
            <a:ext cx="6371552" cy="1091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33" y="5077466"/>
            <a:ext cx="6480453" cy="10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42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 smtClean="0"/>
              <a:t>Classful</a:t>
            </a:r>
            <a:r>
              <a:rPr lang="en-US" sz="1800" dirty="0" smtClean="0"/>
              <a:t> Addressing</a:t>
            </a:r>
            <a:br>
              <a:rPr lang="en-US" sz="1800" dirty="0" smtClean="0"/>
            </a:br>
            <a:r>
              <a:rPr lang="en-US" dirty="0" err="1" smtClean="0"/>
              <a:t>Classful</a:t>
            </a:r>
            <a:r>
              <a:rPr lang="en-US" dirty="0" smtClean="0"/>
              <a:t> Routing Protocol Example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-2568" b="-2568"/>
          <a:stretch>
            <a:fillRect/>
          </a:stretch>
        </p:blipFill>
        <p:spPr>
          <a:xfrm>
            <a:off x="554039" y="1565276"/>
            <a:ext cx="4133901" cy="22834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003" y="3801310"/>
            <a:ext cx="4300129" cy="2278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0046" y="1807029"/>
            <a:ext cx="3148041" cy="7571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No subnet Mask Included in Updates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1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 smtClean="0"/>
              <a:t>Classful</a:t>
            </a:r>
            <a:r>
              <a:rPr lang="en-US" sz="1800" dirty="0" smtClean="0"/>
              <a:t> Addressing</a:t>
            </a:r>
            <a:br>
              <a:rPr lang="en-US" sz="1800" dirty="0" smtClean="0"/>
            </a:br>
            <a:r>
              <a:rPr lang="en-US" dirty="0" err="1" smtClean="0"/>
              <a:t>Classful</a:t>
            </a:r>
            <a:r>
              <a:rPr lang="en-US" dirty="0" smtClean="0"/>
              <a:t> Addressing Waste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3371" r="-23371"/>
          <a:stretch>
            <a:fillRect/>
          </a:stretch>
        </p:blipFill>
        <p:spPr>
          <a:xfrm>
            <a:off x="564924" y="1426029"/>
            <a:ext cx="8533112" cy="4713513"/>
          </a:xfrm>
        </p:spPr>
      </p:pic>
    </p:spTree>
    <p:extLst>
      <p:ext uri="{BB962C8B-B14F-4D97-AF65-F5344CB8AC3E}">
        <p14:creationId xmlns:p14="http://schemas.microsoft.com/office/powerpoint/2010/main" val="32601685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CIDR</a:t>
            </a:r>
            <a:br>
              <a:rPr lang="en-US" sz="1800" dirty="0" smtClean="0"/>
            </a:br>
            <a:r>
              <a:rPr lang="en-US" dirty="0" smtClean="0"/>
              <a:t>Classless Inter-Domain Routing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0359" r="-20359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2097761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CIDR</a:t>
            </a:r>
            <a:br>
              <a:rPr lang="en-US" sz="1800" dirty="0" smtClean="0"/>
            </a:br>
            <a:r>
              <a:rPr lang="en-US" dirty="0" smtClean="0"/>
              <a:t>CIDR and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5828" r="-25828"/>
          <a:stretch>
            <a:fillRect/>
          </a:stretch>
        </p:blipFill>
        <p:spPr>
          <a:xfrm>
            <a:off x="4071257" y="1956849"/>
            <a:ext cx="5094515" cy="4324208"/>
          </a:xfrm>
        </p:spPr>
      </p:pic>
      <p:sp>
        <p:nvSpPr>
          <p:cNvPr id="3" name="Rectangle 2"/>
          <p:cNvSpPr/>
          <p:nvPr/>
        </p:nvSpPr>
        <p:spPr>
          <a:xfrm>
            <a:off x="435429" y="156690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altLang="en-US" sz="2000" b="1" dirty="0"/>
              <a:t>Summarizing routes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reduces</a:t>
            </a:r>
            <a:r>
              <a:rPr lang="en-US" altLang="en-US" sz="2000" dirty="0">
                <a:solidFill>
                  <a:srgbClr val="0066FF"/>
                </a:solidFill>
              </a:rPr>
              <a:t> </a:t>
            </a:r>
            <a:r>
              <a:rPr lang="en-US" altLang="en-US" sz="2000" dirty="0"/>
              <a:t>the size of the routing table.  </a:t>
            </a:r>
            <a:endParaRPr lang="en-US" altLang="en-US" sz="2000" dirty="0" smtClean="0"/>
          </a:p>
          <a:p>
            <a:pPr algn="l" eaLnBrk="1" hangingPunct="1"/>
            <a:r>
              <a:rPr lang="en-US" altLang="en-US" sz="2000" dirty="0" smtClean="0"/>
              <a:t>A </a:t>
            </a:r>
            <a:r>
              <a:rPr lang="en-US" altLang="en-US" sz="2000" dirty="0"/>
              <a:t>summary route</a:t>
            </a:r>
            <a:r>
              <a:rPr lang="en-US" altLang="en-US" sz="2000" b="1" i="1" dirty="0"/>
              <a:t> </a:t>
            </a:r>
            <a:r>
              <a:rPr lang="en-US" altLang="en-US" sz="2000" dirty="0"/>
              <a:t>is a </a:t>
            </a:r>
            <a:r>
              <a:rPr lang="en-US" altLang="en-US" sz="2000" b="1" i="1" dirty="0"/>
              <a:t>single route that can be used to represent multiple routes</a:t>
            </a:r>
            <a:r>
              <a:rPr lang="en-US" altLang="en-US" sz="2000" dirty="0"/>
              <a:t>. </a:t>
            </a:r>
          </a:p>
          <a:p>
            <a:pPr algn="l" eaLnBrk="1" hangingPunct="1"/>
            <a:r>
              <a:rPr lang="en-US" altLang="en-US" sz="2000" b="1" dirty="0">
                <a:solidFill>
                  <a:srgbClr val="FF0000"/>
                </a:solidFill>
              </a:rPr>
              <a:t>Route summarization is the process of combining a number of static routes into a single static route.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</a:p>
          <a:p>
            <a:pPr marL="698500" lvl="1" indent="-342900" algn="l">
              <a:buFont typeface="Arial" panose="020B0604020202020204" pitchFamily="34" charset="0"/>
              <a:buChar char="•"/>
            </a:pPr>
            <a:r>
              <a:rPr lang="en-US" altLang="en-US" sz="2000" dirty="0"/>
              <a:t>Generally a set of </a:t>
            </a:r>
            <a:r>
              <a:rPr lang="en-US" altLang="en-US" sz="2000" b="1" u="sng" dirty="0">
                <a:solidFill>
                  <a:srgbClr val="FF0000"/>
                </a:solidFill>
              </a:rPr>
              <a:t>contiguous</a:t>
            </a:r>
            <a:r>
              <a:rPr lang="en-US" altLang="en-US" sz="2000" dirty="0"/>
              <a:t> networks.</a:t>
            </a:r>
          </a:p>
          <a:p>
            <a:pPr marL="698500" lvl="1" indent="-342900" algn="l">
              <a:buFont typeface="Arial" panose="020B0604020202020204" pitchFamily="34" charset="0"/>
              <a:buChar char="•"/>
            </a:pPr>
            <a:r>
              <a:rPr lang="en-US" altLang="en-US" sz="2000" dirty="0"/>
              <a:t>Have the same exit interface or next-hop IP address.</a:t>
            </a:r>
          </a:p>
          <a:p>
            <a:pPr marL="698500" lvl="1" indent="-342900" algn="l">
              <a:buFont typeface="Arial" panose="020B0604020202020204" pitchFamily="34" charset="0"/>
              <a:buChar char="•"/>
            </a:pPr>
            <a:r>
              <a:rPr lang="en-US" altLang="en-US" sz="2000" dirty="0"/>
              <a:t>Creates smaller routing tables</a:t>
            </a:r>
          </a:p>
          <a:p>
            <a:pPr marL="698500" lvl="1" indent="-342900" algn="l">
              <a:buFont typeface="Arial" panose="020B0604020202020204" pitchFamily="34" charset="0"/>
              <a:buChar char="•"/>
            </a:pPr>
            <a:r>
              <a:rPr lang="en-US" altLang="en-US" sz="2000" dirty="0"/>
              <a:t>More efficient routing table lookup process.</a:t>
            </a:r>
          </a:p>
        </p:txBody>
      </p:sp>
    </p:spTree>
    <p:extLst>
      <p:ext uri="{BB962C8B-B14F-4D97-AF65-F5344CB8AC3E}">
        <p14:creationId xmlns:p14="http://schemas.microsoft.com/office/powerpoint/2010/main" val="31608568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07403" y="327865"/>
            <a:ext cx="8145462" cy="510335"/>
          </a:xfrm>
        </p:spPr>
        <p:txBody>
          <a:bodyPr/>
          <a:lstStyle/>
          <a:p>
            <a:r>
              <a:rPr lang="en-US" altLang="en-US" dirty="0" smtClean="0"/>
              <a:t>Summarizing routes</a:t>
            </a:r>
            <a:endParaRPr lang="en-IE" altLang="en-US" dirty="0" smtClean="0"/>
          </a:p>
        </p:txBody>
      </p:sp>
      <p:pic>
        <p:nvPicPr>
          <p:cNvPr id="25603" name="Picture 10" descr="top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53433"/>
            <a:ext cx="70866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0" y="4508500"/>
            <a:ext cx="9144000" cy="200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Tahoma" pitchFamily="34" charset="0"/>
              <a:buChar char="•"/>
              <a:defRPr/>
            </a:pPr>
            <a:r>
              <a:rPr lang="en-US" kern="0" dirty="0">
                <a:latin typeface="+mn-lt"/>
              </a:rPr>
              <a:t>R3 has three static routes configured.</a:t>
            </a:r>
          </a:p>
          <a:p>
            <a:pPr marL="574675" lvl="1" indent="-11747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/>
            </a:pPr>
            <a:r>
              <a:rPr lang="en-US" sz="2000" kern="0" dirty="0">
                <a:latin typeface="+mn-lt"/>
              </a:rPr>
              <a:t>All three routes are forwarding traffic out the same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Serial 0/0/1 interface.</a:t>
            </a:r>
          </a:p>
          <a:p>
            <a:pPr marL="574675" lvl="1" indent="-11747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/>
            </a:pPr>
            <a:r>
              <a:rPr lang="en-US" sz="2000" kern="0" dirty="0">
                <a:latin typeface="+mn-lt"/>
              </a:rPr>
              <a:t>Can be summarized to 172.16.0.0 / 22 (255.255.252.0)</a:t>
            </a:r>
          </a:p>
          <a:p>
            <a:pPr marL="0" lvl="1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/>
            </a:pPr>
            <a:r>
              <a:rPr lang="en-US" b="1" kern="0" spc="-300" dirty="0">
                <a:latin typeface="Courier New" pitchFamily="49" charset="0"/>
                <a:cs typeface="Courier New" pitchFamily="49" charset="0"/>
              </a:rPr>
              <a:t>R3(</a:t>
            </a:r>
            <a:r>
              <a:rPr lang="en-US" b="1" kern="0" spc="-3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kern="0" spc="-300" dirty="0">
                <a:latin typeface="Courier New" pitchFamily="49" charset="0"/>
                <a:cs typeface="Courier New" pitchFamily="49" charset="0"/>
              </a:rPr>
              <a:t>)#</a:t>
            </a:r>
            <a:r>
              <a:rPr lang="en-US" b="1" kern="0" spc="-3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kern="0" spc="-300" dirty="0">
                <a:latin typeface="Courier New" pitchFamily="49" charset="0"/>
                <a:cs typeface="Courier New" pitchFamily="49" charset="0"/>
              </a:rPr>
              <a:t> route </a:t>
            </a:r>
            <a:r>
              <a:rPr lang="en-US" b="1" kern="0" spc="-300">
                <a:latin typeface="Courier New" pitchFamily="49" charset="0"/>
                <a:cs typeface="Courier New" pitchFamily="49" charset="0"/>
              </a:rPr>
              <a:t>172.16.0.0 255.255.</a:t>
            </a:r>
            <a:r>
              <a:rPr lang="en-US" b="1" u="sng" kern="0" spc="-300">
                <a:latin typeface="Courier New" pitchFamily="49" charset="0"/>
                <a:cs typeface="Courier New" pitchFamily="49" charset="0"/>
              </a:rPr>
              <a:t>252</a:t>
            </a:r>
            <a:r>
              <a:rPr lang="en-US" b="1" kern="0" spc="-300">
                <a:latin typeface="Courier New" pitchFamily="49" charset="0"/>
                <a:cs typeface="Courier New" pitchFamily="49" charset="0"/>
              </a:rPr>
              <a:t>.0 </a:t>
            </a:r>
            <a:r>
              <a:rPr lang="en-US" b="1" kern="0" spc="-300" dirty="0">
                <a:latin typeface="Courier New" pitchFamily="49" charset="0"/>
                <a:cs typeface="Courier New" pitchFamily="49" charset="0"/>
              </a:rPr>
              <a:t>192.168.1.2</a:t>
            </a:r>
            <a:endParaRPr lang="en-US" sz="2000" kern="0" spc="-300" dirty="0">
              <a:latin typeface="+mn-lt"/>
            </a:endParaRPr>
          </a:p>
        </p:txBody>
      </p:sp>
      <p:cxnSp>
        <p:nvCxnSpPr>
          <p:cNvPr id="25605" name="Straight Connector 6"/>
          <p:cNvCxnSpPr>
            <a:cxnSpLocks noChangeShapeType="1"/>
          </p:cNvCxnSpPr>
          <p:nvPr/>
        </p:nvCxnSpPr>
        <p:spPr bwMode="auto">
          <a:xfrm rot="5400000">
            <a:off x="5378450" y="2368550"/>
            <a:ext cx="1854200" cy="7239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06" name="Picture 3" descr="stat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97858"/>
            <a:ext cx="8686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0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07403" y="404065"/>
            <a:ext cx="8145462" cy="543789"/>
          </a:xfrm>
        </p:spPr>
        <p:txBody>
          <a:bodyPr/>
          <a:lstStyle/>
          <a:p>
            <a:r>
              <a:rPr lang="en-IE" altLang="en-US" dirty="0" smtClean="0"/>
              <a:t>Effect of a Summary Route</a:t>
            </a:r>
            <a:endParaRPr lang="en-US" altLang="en-US" dirty="0" smtClean="0"/>
          </a:p>
        </p:txBody>
      </p:sp>
      <p:pic>
        <p:nvPicPr>
          <p:cNvPr id="26627" name="Picture 3" descr="Image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38"/>
            <a:ext cx="6842125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075488" y="2082800"/>
            <a:ext cx="20685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/>
              <a:t>Without </a:t>
            </a:r>
          </a:p>
          <a:p>
            <a:r>
              <a:rPr lang="en-US" altLang="en-US"/>
              <a:t>Summarizing </a:t>
            </a:r>
            <a:endParaRPr lang="en-IE" altLang="en-US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5737225" y="4559300"/>
            <a:ext cx="39274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/>
              <a:t>With</a:t>
            </a:r>
          </a:p>
          <a:p>
            <a:r>
              <a:rPr lang="en-US" altLang="en-US"/>
              <a:t>Summarizing.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1241425" y="6235700"/>
            <a:ext cx="6518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b="1">
                <a:solidFill>
                  <a:srgbClr val="FF0000"/>
                </a:solidFill>
              </a:rPr>
              <a:t>Smaller Table = Quicker Lookup Process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CIDR</a:t>
            </a:r>
            <a:br>
              <a:rPr lang="en-US" sz="1800" dirty="0" smtClean="0"/>
            </a:br>
            <a:r>
              <a:rPr lang="en-US" dirty="0" smtClean="0"/>
              <a:t>Classless Routing Protocol Example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10706" r="-10706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3546311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VLSM</a:t>
            </a:r>
            <a:br>
              <a:rPr lang="en-US" sz="1800" dirty="0" smtClean="0"/>
            </a:br>
            <a:r>
              <a:rPr lang="en-US" dirty="0" smtClean="0"/>
              <a:t>Fixed Length Subnet Masking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18776" r="-18776"/>
          <a:stretch>
            <a:fillRect/>
          </a:stretch>
        </p:blipFill>
        <p:spPr>
          <a:xfrm>
            <a:off x="-738348" y="1327181"/>
            <a:ext cx="7725720" cy="5050970"/>
          </a:xfrm>
        </p:spPr>
      </p:pic>
      <p:sp>
        <p:nvSpPr>
          <p:cNvPr id="3" name="TextBox 2"/>
          <p:cNvSpPr txBox="1"/>
          <p:nvPr/>
        </p:nvSpPr>
        <p:spPr>
          <a:xfrm>
            <a:off x="698134" y="195942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solidFill>
                  <a:srgbClr val="FF0000"/>
                </a:solidFill>
              </a:rPr>
              <a:t>3 Borrowed bits</a:t>
            </a:r>
            <a:endParaRPr lang="en-IE" sz="20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 bwMode="auto">
          <a:xfrm>
            <a:off x="2819227" y="2144095"/>
            <a:ext cx="152642" cy="6731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76772" y="1271123"/>
            <a:ext cx="367765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3 Borrowed bits</a:t>
            </a:r>
          </a:p>
          <a:p>
            <a:r>
              <a:rPr lang="en-IE" dirty="0" smtClean="0"/>
              <a:t>So new mask is /27 = 255.255.255.224</a:t>
            </a:r>
          </a:p>
          <a:p>
            <a:r>
              <a:rPr lang="en-IE" dirty="0" smtClean="0"/>
              <a:t>So Magic Number is: 256=224=32</a:t>
            </a:r>
          </a:p>
          <a:p>
            <a:r>
              <a:rPr lang="en-IE" dirty="0" smtClean="0"/>
              <a:t>So Network Addresses are 0, 32, 64, 96,128,….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15925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VLSM</a:t>
            </a:r>
            <a:br>
              <a:rPr lang="en-US" sz="1800" dirty="0" smtClean="0"/>
            </a:br>
            <a:r>
              <a:rPr lang="en-US" dirty="0" smtClean="0"/>
              <a:t>Variable Length Subnet Masking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42984" r="-42984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3765338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Use Static </a:t>
            </a:r>
            <a:r>
              <a:rPr lang="en-US" dirty="0"/>
              <a:t>Routing? (continued)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8317819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routing has the following </a:t>
            </a:r>
            <a:r>
              <a:rPr lang="en-US" dirty="0">
                <a:solidFill>
                  <a:srgbClr val="FF0000"/>
                </a:solidFill>
              </a:rPr>
              <a:t>disadvantages</a:t>
            </a:r>
            <a:r>
              <a:rPr lang="en-US" dirty="0"/>
              <a:t>:</a:t>
            </a:r>
          </a:p>
          <a:p>
            <a:r>
              <a:rPr lang="en-US" dirty="0" smtClean="0"/>
              <a:t>Initial </a:t>
            </a:r>
            <a:r>
              <a:rPr lang="en-US" dirty="0"/>
              <a:t>configuration and maintenance is </a:t>
            </a:r>
            <a:r>
              <a:rPr lang="en-US" dirty="0">
                <a:solidFill>
                  <a:srgbClr val="FF0000"/>
                </a:solidFill>
              </a:rPr>
              <a:t>time-consuming</a:t>
            </a:r>
            <a:r>
              <a:rPr lang="en-US" dirty="0"/>
              <a:t>.</a:t>
            </a:r>
          </a:p>
          <a:p>
            <a:r>
              <a:rPr lang="en-US" dirty="0"/>
              <a:t>Configuration is </a:t>
            </a:r>
            <a:r>
              <a:rPr lang="en-US" dirty="0">
                <a:solidFill>
                  <a:srgbClr val="FF0000"/>
                </a:solidFill>
              </a:rPr>
              <a:t>error-prone</a:t>
            </a:r>
            <a:r>
              <a:rPr lang="en-US" dirty="0"/>
              <a:t>, especially in large networks.</a:t>
            </a:r>
          </a:p>
          <a:p>
            <a:r>
              <a:rPr lang="en-US" dirty="0"/>
              <a:t>Administrator </a:t>
            </a:r>
            <a:r>
              <a:rPr lang="en-US" dirty="0">
                <a:solidFill>
                  <a:srgbClr val="FF0000"/>
                </a:solidFill>
              </a:rPr>
              <a:t>intervention</a:t>
            </a:r>
            <a:r>
              <a:rPr lang="en-US" dirty="0"/>
              <a:t> is required to maintain changing route information.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 scale </a:t>
            </a:r>
            <a:r>
              <a:rPr lang="en-US" dirty="0"/>
              <a:t>well with growing networks; maintenance becomes cumbersome.</a:t>
            </a:r>
          </a:p>
          <a:p>
            <a:r>
              <a:rPr lang="en-US" dirty="0"/>
              <a:t>Requires </a:t>
            </a:r>
            <a:r>
              <a:rPr lang="en-US" dirty="0">
                <a:solidFill>
                  <a:srgbClr val="FF0000"/>
                </a:solidFill>
              </a:rPr>
              <a:t>complete knowledge </a:t>
            </a:r>
            <a:r>
              <a:rPr lang="en-US" dirty="0"/>
              <a:t>of the whole network for proper implementation.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79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VLSM</a:t>
            </a:r>
            <a:br>
              <a:rPr lang="en-US" sz="1800" dirty="0" smtClean="0"/>
            </a:br>
            <a:r>
              <a:rPr lang="en-US" dirty="0" smtClean="0"/>
              <a:t>VLSM in Action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r>
              <a:rPr lang="en-US" dirty="0"/>
              <a:t>VLSM allows the use of different masks for each subnet.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 network address is </a:t>
            </a:r>
            <a:r>
              <a:rPr lang="en-US" dirty="0" err="1"/>
              <a:t>subnetted</a:t>
            </a:r>
            <a:r>
              <a:rPr lang="en-US" dirty="0"/>
              <a:t>, those subnets can be further </a:t>
            </a:r>
            <a:r>
              <a:rPr lang="en-US" dirty="0" err="1"/>
              <a:t>subnetted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VLSM </a:t>
            </a:r>
            <a:r>
              <a:rPr lang="en-US" dirty="0"/>
              <a:t>is simply </a:t>
            </a:r>
            <a:r>
              <a:rPr lang="en-US" dirty="0" err="1"/>
              <a:t>subnetting</a:t>
            </a:r>
            <a:r>
              <a:rPr lang="en-US" dirty="0"/>
              <a:t> a subnet. VLSM can be thought of as sub-</a:t>
            </a:r>
            <a:r>
              <a:rPr lang="en-US" dirty="0" err="1"/>
              <a:t>subnetting</a:t>
            </a:r>
            <a:r>
              <a:rPr lang="en-US" dirty="0" smtClean="0"/>
              <a:t>.</a:t>
            </a:r>
          </a:p>
          <a:p>
            <a:r>
              <a:rPr lang="en-US" dirty="0"/>
              <a:t>Individual host addresses are assigned from the addresses of "sub-subnets".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1554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VLSM</a:t>
            </a:r>
            <a:br>
              <a:rPr lang="en-US" sz="1800" dirty="0" smtClean="0"/>
            </a:br>
            <a:r>
              <a:rPr lang="en-US" dirty="0" err="1" smtClean="0"/>
              <a:t>Subnetting</a:t>
            </a:r>
            <a:r>
              <a:rPr lang="en-US" dirty="0" smtClean="0"/>
              <a:t> Subnets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16099" r="-16099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3486777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VLSM</a:t>
            </a:r>
            <a:br>
              <a:rPr lang="en-US" sz="1800" dirty="0" smtClean="0"/>
            </a:br>
            <a:r>
              <a:rPr lang="en-US" dirty="0" smtClean="0"/>
              <a:t>VLSM Example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2796" r="-32796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298043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Summary Routes</a:t>
            </a:r>
            <a:br>
              <a:rPr lang="en-US" sz="1800" dirty="0" smtClean="0"/>
            </a:br>
            <a:r>
              <a:rPr lang="en-US" dirty="0" smtClean="0"/>
              <a:t>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r>
              <a:rPr lang="en-US" dirty="0"/>
              <a:t>Route summarization, also known as route aggregation, is the process of advertising a contiguous set of addresses as a single address with a less-specific, shorter subnet mask. </a:t>
            </a:r>
            <a:endParaRPr lang="en-US" dirty="0" smtClean="0"/>
          </a:p>
          <a:p>
            <a:r>
              <a:rPr lang="en-US" dirty="0" smtClean="0"/>
              <a:t>CIDR </a:t>
            </a:r>
            <a:r>
              <a:rPr lang="en-US" dirty="0"/>
              <a:t>is a form of route summarization and is synonymous with the term </a:t>
            </a:r>
            <a:r>
              <a:rPr lang="en-US" dirty="0" err="1">
                <a:solidFill>
                  <a:srgbClr val="FF0000"/>
                </a:solidFill>
              </a:rPr>
              <a:t>supernetting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CIDR ignores the limitation of </a:t>
            </a:r>
            <a:r>
              <a:rPr lang="en-US" dirty="0" err="1"/>
              <a:t>classful</a:t>
            </a:r>
            <a:r>
              <a:rPr lang="en-US" dirty="0"/>
              <a:t> boundaries, and allows summarization with masks that are smaller than that of the default </a:t>
            </a:r>
            <a:r>
              <a:rPr lang="en-US" dirty="0" err="1"/>
              <a:t>classful</a:t>
            </a:r>
            <a:r>
              <a:rPr lang="en-US" dirty="0"/>
              <a:t> mask.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summarization helps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the number of entries in routing updates and lowers the number of entries in local routing </a:t>
            </a:r>
            <a:r>
              <a:rPr lang="en-US" dirty="0" smtClean="0"/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26347529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IPv4 Summary Routes</a:t>
            </a:r>
            <a:br>
              <a:rPr lang="en-US" sz="1800" dirty="0" smtClean="0"/>
            </a:br>
            <a:r>
              <a:rPr lang="en-US" dirty="0" smtClean="0"/>
              <a:t>Calculate a Summary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2747" r="-32747"/>
          <a:stretch>
            <a:fillRect/>
          </a:stretch>
        </p:blipFill>
        <p:spPr>
          <a:xfrm>
            <a:off x="554038" y="1565275"/>
            <a:ext cx="8470219" cy="5009696"/>
          </a:xfrm>
        </p:spPr>
      </p:pic>
    </p:spTree>
    <p:extLst>
      <p:ext uri="{BB962C8B-B14F-4D97-AF65-F5344CB8AC3E}">
        <p14:creationId xmlns:p14="http://schemas.microsoft.com/office/powerpoint/2010/main" val="1156474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Summarizing routes Example</a:t>
            </a:r>
            <a:endParaRPr lang="en-IE" altLang="en-US" smtClean="0"/>
          </a:p>
        </p:txBody>
      </p:sp>
      <p:pic>
        <p:nvPicPr>
          <p:cNvPr id="27651" name="Picture 8" descr="stat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73100"/>
            <a:ext cx="72834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06400" y="4368800"/>
            <a:ext cx="8178800" cy="226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normAutofit lnSpcReduction="10000"/>
          </a:bodyPr>
          <a:lstStyle/>
          <a:p>
            <a:pPr marL="266700" indent="-266700" algn="l" defTabSz="814388">
              <a:lnSpc>
                <a:spcPct val="9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Write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Networks </a:t>
            </a:r>
            <a:r>
              <a:rPr lang="en-US" kern="0" dirty="0">
                <a:solidFill>
                  <a:srgbClr val="000000"/>
                </a:solidFill>
                <a:latin typeface="Arial"/>
              </a:rPr>
              <a:t>in Binary Format.</a:t>
            </a:r>
          </a:p>
          <a:p>
            <a:pPr marL="266700" indent="-266700" algn="l" defTabSz="814388">
              <a:lnSpc>
                <a:spcPct val="9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Mark the Summary Boundary where bits are common.</a:t>
            </a:r>
          </a:p>
          <a:p>
            <a:pPr marL="266700" indent="-266700" algn="l" defTabSz="814388">
              <a:lnSpc>
                <a:spcPct val="9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Count left most matching bits to produce the mask </a:t>
            </a:r>
            <a:r>
              <a:rPr lang="en-US" b="1" kern="0" dirty="0">
                <a:solidFill>
                  <a:srgbClr val="000000"/>
                </a:solidFill>
                <a:latin typeface="Arial"/>
              </a:rPr>
              <a:t>(/22)</a:t>
            </a:r>
          </a:p>
          <a:p>
            <a:pPr marL="266700" indent="-266700" algn="l" defTabSz="814388">
              <a:lnSpc>
                <a:spcPct val="9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Copy the matching bits and make the remaining bits zero to the  to get the summerised route.</a:t>
            </a:r>
            <a:endParaRPr lang="en-US" kern="0" spc="-3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0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Summary Routes</a:t>
            </a:r>
            <a:br>
              <a:rPr lang="en-US" sz="1800" dirty="0" smtClean="0"/>
            </a:br>
            <a:r>
              <a:rPr lang="en-US" dirty="0" smtClean="0"/>
              <a:t>Summarize IPv6 Network Addresses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r>
              <a:rPr lang="en-US" dirty="0"/>
              <a:t>Aside from the fact that IPv6 addresses are 128 bits long and written in hexadecimal, summarizing IPv6 addresses is actually </a:t>
            </a:r>
            <a:r>
              <a:rPr lang="en-US" dirty="0">
                <a:solidFill>
                  <a:srgbClr val="FF0000"/>
                </a:solidFill>
              </a:rPr>
              <a:t>similar</a:t>
            </a:r>
            <a:r>
              <a:rPr lang="en-US" dirty="0"/>
              <a:t> to the summarization of IPv4 addresses. It just requires a few extra steps due to the abbreviated IPv6 addresses and hex conversion.</a:t>
            </a:r>
          </a:p>
          <a:p>
            <a:r>
              <a:rPr lang="en-US" dirty="0" smtClean="0"/>
              <a:t>Multiple </a:t>
            </a:r>
            <a:r>
              <a:rPr lang="en-US" dirty="0"/>
              <a:t>static IPv6 routes can be summarized into a single static IPv6 route if: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destination networks are contiguous and can be summarized into a single network address.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multiple static routes all use the same exit interface or next-hop IPv6 address.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676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492125"/>
            <a:ext cx="8915400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Summary Routes</a:t>
            </a:r>
            <a:br>
              <a:rPr lang="en-US" sz="1800" dirty="0" smtClean="0"/>
            </a:br>
            <a:r>
              <a:rPr lang="en-US" dirty="0" smtClean="0"/>
              <a:t>Calculate IPv6 Summary Network Addresses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1.</a:t>
            </a:r>
            <a:r>
              <a:rPr lang="en-US" dirty="0"/>
              <a:t> List the network addresses (prefixes) and identify the part where the addresses differ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 </a:t>
            </a:r>
            <a:r>
              <a:rPr lang="en-US" dirty="0"/>
              <a:t>Expand the IPv6 if it is abbreviated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3.</a:t>
            </a:r>
            <a:r>
              <a:rPr lang="en-US" dirty="0"/>
              <a:t> Convert the differing section from hex to binary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4.</a:t>
            </a:r>
            <a:r>
              <a:rPr lang="en-US" dirty="0"/>
              <a:t> Count the number of far left matching bits to determine the prefix-length for the summary route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5.</a:t>
            </a:r>
            <a:r>
              <a:rPr lang="en-US" dirty="0"/>
              <a:t> Copy the matching bits and then add zero bits to determine the summarized network address (prefix)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6.</a:t>
            </a:r>
            <a:r>
              <a:rPr lang="en-US" dirty="0"/>
              <a:t> Convert the binary section back to hex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7. </a:t>
            </a:r>
            <a:r>
              <a:rPr lang="en-US" dirty="0"/>
              <a:t>Append the prefix of the summary route (result of Step 4).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605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 Summary- Add 4 Static Routes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7" y="1512434"/>
            <a:ext cx="62769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2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413031"/>
            <a:ext cx="8145462" cy="577569"/>
          </a:xfrm>
        </p:spPr>
        <p:txBody>
          <a:bodyPr/>
          <a:lstStyle/>
          <a:p>
            <a:r>
              <a:rPr lang="en-US" dirty="0"/>
              <a:t>IPv6 Summary</a:t>
            </a: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46" y="4416200"/>
            <a:ext cx="50482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1603602"/>
            <a:ext cx="51149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48235" y="1178870"/>
            <a:ext cx="384752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the network addresses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871662" y="3991468"/>
            <a:ext cx="5257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Expand the IPv6 if it is abbreviated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61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94813" y="1020445"/>
            <a:ext cx="8862102" cy="514086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Static routing has three primary uses</a:t>
            </a:r>
            <a:r>
              <a:rPr lang="en-US" dirty="0" smtClean="0"/>
              <a:t>:</a:t>
            </a:r>
            <a:endParaRPr lang="en-US" dirty="0"/>
          </a:p>
          <a:p>
            <a:pPr marL="271463" indent="-271463">
              <a:buFont typeface="+mj-lt"/>
              <a:buAutoNum type="arabicPeriod"/>
            </a:pPr>
            <a:r>
              <a:rPr lang="en-US" sz="2000" dirty="0"/>
              <a:t>Providing ease of routing table maintenance in smaller networks that are not expected to grow significantly.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000" dirty="0"/>
              <a:t>Routing to and from stub networks. A stub network is a network accessed by a </a:t>
            </a:r>
            <a:r>
              <a:rPr lang="en-US" sz="2000" dirty="0">
                <a:solidFill>
                  <a:srgbClr val="FF0000"/>
                </a:solidFill>
              </a:rPr>
              <a:t>single route</a:t>
            </a:r>
            <a:r>
              <a:rPr lang="en-US" sz="2000" dirty="0"/>
              <a:t>, and the router has no other neighbors.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000" dirty="0"/>
              <a:t>Using a </a:t>
            </a:r>
            <a:r>
              <a:rPr lang="en-US" sz="2000" dirty="0">
                <a:solidFill>
                  <a:srgbClr val="FF0000"/>
                </a:solidFill>
              </a:rPr>
              <a:t>single default route </a:t>
            </a:r>
            <a:r>
              <a:rPr lang="en-US" sz="2000" dirty="0"/>
              <a:t>to represent a path to any network that does not have a more specific match with another route in the routing table. Default routes are used to send traffic to any destination beyond the next upstream router</a:t>
            </a:r>
            <a:r>
              <a:rPr lang="en-US" sz="2000" dirty="0" smtClean="0"/>
              <a:t>.</a:t>
            </a:r>
          </a:p>
          <a:p>
            <a:pPr marL="993775" lvl="2" indent="-285750">
              <a:buFont typeface="Arial" panose="020B0604020202020204" pitchFamily="34" charset="0"/>
              <a:buChar char="•"/>
            </a:pPr>
            <a:r>
              <a:rPr lang="en-US" dirty="0"/>
              <a:t>A default static route is a route that matches </a:t>
            </a:r>
            <a:r>
              <a:rPr lang="en-US" dirty="0">
                <a:solidFill>
                  <a:srgbClr val="FF0000"/>
                </a:solidFill>
              </a:rPr>
              <a:t>all packets</a:t>
            </a:r>
            <a:r>
              <a:rPr lang="en-US" dirty="0"/>
              <a:t>. </a:t>
            </a:r>
          </a:p>
          <a:p>
            <a:pPr marL="993775" lvl="2" indent="-285750">
              <a:buFont typeface="Arial" panose="020B0604020202020204" pitchFamily="34" charset="0"/>
              <a:buChar char="•"/>
            </a:pPr>
            <a:r>
              <a:rPr lang="en-US" dirty="0"/>
              <a:t>A default route identifies the gateway IP address to which the router sends all IP packets that it </a:t>
            </a:r>
            <a:r>
              <a:rPr lang="en-US" dirty="0">
                <a:solidFill>
                  <a:srgbClr val="002060"/>
                </a:solidFill>
              </a:rPr>
              <a:t>does not have a learned </a:t>
            </a:r>
            <a:r>
              <a:rPr lang="en-US" dirty="0"/>
              <a:t>or static route. </a:t>
            </a:r>
          </a:p>
          <a:p>
            <a:pPr marL="993775" lvl="2" indent="-285750">
              <a:buFont typeface="Arial" panose="020B0604020202020204" pitchFamily="34" charset="0"/>
              <a:buChar char="•"/>
            </a:pPr>
            <a:r>
              <a:rPr lang="en-US" dirty="0"/>
              <a:t>A default static route is simply a static route with 0.0.0.0/0 as the destination IPv4 address.</a:t>
            </a:r>
          </a:p>
          <a:p>
            <a:endParaRPr lang="en-US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297" y="23086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to Use Static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167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91886"/>
            <a:ext cx="8145462" cy="598088"/>
          </a:xfrm>
        </p:spPr>
        <p:txBody>
          <a:bodyPr/>
          <a:lstStyle/>
          <a:p>
            <a:r>
              <a:rPr lang="en-US" dirty="0"/>
              <a:t>IPv6 Summary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1" y="1155607"/>
            <a:ext cx="5095875" cy="209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932355"/>
            <a:ext cx="67709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Convert the differing section from hex to binary.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46" y="3853542"/>
            <a:ext cx="5133975" cy="288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64818" y="3510448"/>
            <a:ext cx="622662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Count the number of far left matching bits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0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413031"/>
            <a:ext cx="8145462" cy="534026"/>
          </a:xfrm>
        </p:spPr>
        <p:txBody>
          <a:bodyPr/>
          <a:lstStyle/>
          <a:p>
            <a:r>
              <a:rPr lang="en-US" dirty="0"/>
              <a:t>IPv6 Summary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67507"/>
            <a:ext cx="5257800" cy="199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13114" y="888941"/>
            <a:ext cx="67382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Arial"/>
              </a:rPr>
              <a:t>Copy the matching bits and then add zero bits </a:t>
            </a:r>
            <a:endParaRPr lang="en-IE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5638800" y="1101307"/>
            <a:ext cx="10886" cy="22623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96" y="3752850"/>
            <a:ext cx="5362575" cy="310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87940" y="3466905"/>
            <a:ext cx="587828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Convert the binary section back to hex.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56857" y="5889171"/>
            <a:ext cx="2569029" cy="88174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IPv6 Summary Routes</a:t>
            </a:r>
            <a:br>
              <a:rPr lang="en-US" sz="1800" dirty="0" smtClean="0"/>
            </a:br>
            <a:r>
              <a:rPr lang="en-US" dirty="0" smtClean="0"/>
              <a:t>Configure an IPv6 Summary Address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1649" r="-31649"/>
          <a:stretch>
            <a:fillRect/>
          </a:stretch>
        </p:blipFill>
        <p:spPr>
          <a:xfrm>
            <a:off x="111512" y="1447800"/>
            <a:ext cx="8865220" cy="5320990"/>
          </a:xfrm>
        </p:spPr>
      </p:pic>
    </p:spTree>
    <p:extLst>
      <p:ext uri="{BB962C8B-B14F-4D97-AF65-F5344CB8AC3E}">
        <p14:creationId xmlns:p14="http://schemas.microsoft.com/office/powerpoint/2010/main" val="1423032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9" y="328839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Floating Static Routes</a:t>
            </a:r>
            <a:br>
              <a:rPr lang="en-US" sz="1800" dirty="0" smtClean="0"/>
            </a:br>
            <a:r>
              <a:rPr lang="en-US" dirty="0" smtClean="0"/>
              <a:t>Floating Static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0" y="1173390"/>
            <a:ext cx="8871857" cy="4386263"/>
          </a:xfrm>
        </p:spPr>
        <p:txBody>
          <a:bodyPr/>
          <a:lstStyle/>
          <a:p>
            <a:r>
              <a:rPr lang="en-US" dirty="0"/>
              <a:t>Floating static routes are static routes that have an </a:t>
            </a:r>
            <a:r>
              <a:rPr lang="en-US" dirty="0">
                <a:solidFill>
                  <a:srgbClr val="FF0000"/>
                </a:solidFill>
              </a:rPr>
              <a:t>administrative distance greater </a:t>
            </a:r>
            <a:r>
              <a:rPr lang="en-US" dirty="0"/>
              <a:t>than the administrative distance of another static route or dynamic routes.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administrative distance of a static route can be increased to make the route less desirable than that of another static route or a route learned through a dynamic routing protocol. </a:t>
            </a:r>
            <a:endParaRPr lang="en-US" dirty="0" smtClean="0"/>
          </a:p>
          <a:p>
            <a:pPr defTabSz="358775"/>
            <a:r>
              <a:rPr lang="en-US" dirty="0" smtClean="0"/>
              <a:t>In </a:t>
            </a:r>
            <a:r>
              <a:rPr lang="en-US" dirty="0"/>
              <a:t>this way, the static route “floats” </a:t>
            </a:r>
            <a:r>
              <a:rPr lang="en-US" dirty="0" smtClean="0"/>
              <a:t>									and </a:t>
            </a:r>
            <a:r>
              <a:rPr lang="en-US" dirty="0"/>
              <a:t>is not used when the route with </a:t>
            </a:r>
            <a:r>
              <a:rPr lang="en-US" dirty="0" smtClean="0"/>
              <a:t>										the </a:t>
            </a:r>
            <a:r>
              <a:rPr lang="en-US" dirty="0"/>
              <a:t>better administrative distance </a:t>
            </a:r>
            <a:r>
              <a:rPr lang="en-US" dirty="0" smtClean="0"/>
              <a:t>											is </a:t>
            </a:r>
            <a:r>
              <a:rPr lang="en-US" dirty="0"/>
              <a:t>active. </a:t>
            </a:r>
            <a:endParaRPr lang="en-US" dirty="0" smtClean="0"/>
          </a:p>
          <a:p>
            <a:pPr defTabSz="358775"/>
            <a:r>
              <a:rPr lang="en-US" dirty="0" smtClean="0"/>
              <a:t>However</a:t>
            </a:r>
            <a:r>
              <a:rPr lang="en-US" dirty="0"/>
              <a:t>, if the preferred route is lost, </a:t>
            </a:r>
            <a:r>
              <a:rPr lang="en-US" dirty="0" smtClean="0"/>
              <a:t>									the </a:t>
            </a:r>
            <a:r>
              <a:rPr lang="en-US" dirty="0"/>
              <a:t>floating static route can take over, </a:t>
            </a:r>
            <a:r>
              <a:rPr lang="en-US" dirty="0" smtClean="0"/>
              <a:t>										and </a:t>
            </a:r>
            <a:r>
              <a:rPr lang="en-US" dirty="0"/>
              <a:t>traffic can be sent through this </a:t>
            </a:r>
            <a:r>
              <a:rPr lang="en-US" dirty="0" smtClean="0"/>
              <a:t>							alternate </a:t>
            </a:r>
            <a:r>
              <a:rPr lang="en-US" dirty="0"/>
              <a:t>route.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21341"/>
              </p:ext>
            </p:extLst>
          </p:nvPr>
        </p:nvGraphicFramePr>
        <p:xfrm>
          <a:off x="5740174" y="3620181"/>
          <a:ext cx="3251426" cy="276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5" imgW="1800208" imgH="1533558" progId="Excel.Sheet.12">
                  <p:embed/>
                </p:oleObj>
              </mc:Choice>
              <mc:Fallback>
                <p:oleObj name="Worksheet" r:id="rId5" imgW="1800208" imgH="153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0174" y="3620181"/>
                        <a:ext cx="3251426" cy="276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48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Floating Static Routes</a:t>
            </a:r>
            <a:br>
              <a:rPr lang="en-US" sz="1800" dirty="0" smtClean="0"/>
            </a:br>
            <a:r>
              <a:rPr lang="en-US" dirty="0" smtClean="0"/>
              <a:t>Configure a Floating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6712" r="-26712"/>
          <a:stretch>
            <a:fillRect/>
          </a:stretch>
        </p:blipFill>
        <p:spPr>
          <a:xfrm>
            <a:off x="-1265588" y="1611086"/>
            <a:ext cx="8223949" cy="4811485"/>
          </a:xfrm>
        </p:spPr>
      </p:pic>
      <p:sp>
        <p:nvSpPr>
          <p:cNvPr id="3" name="Rectangle 2"/>
          <p:cNvSpPr/>
          <p:nvPr/>
        </p:nvSpPr>
        <p:spPr>
          <a:xfrm>
            <a:off x="5430645" y="1814326"/>
            <a:ext cx="371335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/>
              <a:t>R1 is configured with a default static route pointing to R2. Because no administrative distance is configured, the default value (1) is used for this static route. </a:t>
            </a:r>
            <a:endParaRPr lang="en-IE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R1 </a:t>
            </a:r>
            <a:r>
              <a:rPr lang="en-IE" sz="1800" dirty="0"/>
              <a:t>is </a:t>
            </a:r>
            <a:r>
              <a:rPr lang="en-IE" sz="1800" dirty="0">
                <a:solidFill>
                  <a:srgbClr val="FF0000"/>
                </a:solidFill>
              </a:rPr>
              <a:t>also</a:t>
            </a:r>
            <a:r>
              <a:rPr lang="en-IE" sz="1800" dirty="0"/>
              <a:t> configured with a floating static default pointing to R3 with an administrative distance of </a:t>
            </a:r>
            <a:r>
              <a:rPr lang="en-IE" sz="1800" dirty="0">
                <a:solidFill>
                  <a:srgbClr val="FF0000"/>
                </a:solidFill>
              </a:rPr>
              <a:t>5</a:t>
            </a:r>
            <a:r>
              <a:rPr lang="en-IE" sz="1800" dirty="0"/>
              <a:t>. </a:t>
            </a:r>
            <a:endParaRPr lang="en-IE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This </a:t>
            </a:r>
            <a:r>
              <a:rPr lang="en-IE" sz="1800" dirty="0"/>
              <a:t>value is greater than the default value of 1 and, therefore, this route floats and is not present in the routing table, unless the preferred route fails.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91000" y="5769429"/>
            <a:ext cx="272143" cy="304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463143" y="4267200"/>
            <a:ext cx="2590800" cy="15022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0488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Configure Floating Static Routes</a:t>
            </a:r>
            <a:br>
              <a:rPr lang="en-US" sz="1800" dirty="0" smtClean="0"/>
            </a:br>
            <a:r>
              <a:rPr lang="en-US" dirty="0" smtClean="0"/>
              <a:t>Test the Floating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latin typeface="Courier"/>
                <a:cs typeface="Courier"/>
              </a:rPr>
              <a:t>show </a:t>
            </a:r>
            <a:r>
              <a:rPr lang="en-US" b="1" dirty="0" err="1">
                <a:latin typeface="Courier"/>
                <a:cs typeface="Courier"/>
              </a:rPr>
              <a:t>ip</a:t>
            </a:r>
            <a:r>
              <a:rPr lang="en-US" b="1" dirty="0">
                <a:latin typeface="Courier"/>
                <a:cs typeface="Courier"/>
              </a:rPr>
              <a:t> route</a:t>
            </a:r>
            <a:r>
              <a:rPr lang="en-US" dirty="0"/>
              <a:t> command to verify that the routing table is using the </a:t>
            </a:r>
            <a:r>
              <a:rPr lang="en-US" dirty="0" smtClean="0"/>
              <a:t>default </a:t>
            </a:r>
            <a:r>
              <a:rPr lang="en-US" dirty="0"/>
              <a:t>static </a:t>
            </a:r>
            <a:r>
              <a:rPr lang="en-US" dirty="0" smtClean="0"/>
              <a:t>route.</a:t>
            </a:r>
          </a:p>
          <a:p>
            <a:r>
              <a:rPr lang="en-US" dirty="0" smtClean="0"/>
              <a:t>Use a </a:t>
            </a:r>
            <a:r>
              <a:rPr lang="en-US" b="1" dirty="0" err="1" smtClean="0">
                <a:latin typeface="Courier"/>
                <a:cs typeface="Courier"/>
              </a:rPr>
              <a:t>traceroute</a:t>
            </a:r>
            <a:r>
              <a:rPr lang="en-US" dirty="0" smtClean="0"/>
              <a:t> command to follow the traffic flow out the primary route.</a:t>
            </a:r>
          </a:p>
          <a:p>
            <a:r>
              <a:rPr lang="en-US" dirty="0" smtClean="0"/>
              <a:t>Disconnect the primary link  or shutdown the primary exit interface.</a:t>
            </a:r>
          </a:p>
          <a:p>
            <a:r>
              <a:rPr lang="en-US" dirty="0" smtClean="0"/>
              <a:t>Use a </a:t>
            </a:r>
            <a:r>
              <a:rPr lang="en-US" b="1" dirty="0" smtClean="0">
                <a:latin typeface="Courier"/>
                <a:cs typeface="Courier"/>
              </a:rPr>
              <a:t>show </a:t>
            </a:r>
            <a:r>
              <a:rPr lang="en-US" b="1" dirty="0" err="1" smtClean="0">
                <a:latin typeface="Courier"/>
                <a:cs typeface="Courier"/>
              </a:rPr>
              <a:t>ip</a:t>
            </a:r>
            <a:r>
              <a:rPr lang="en-US" b="1" dirty="0" smtClean="0">
                <a:latin typeface="Courier"/>
                <a:cs typeface="Courier"/>
              </a:rPr>
              <a:t> route </a:t>
            </a:r>
            <a:r>
              <a:rPr lang="en-US" dirty="0" smtClean="0"/>
              <a:t>command to verify that the routing table is using the floating static route.</a:t>
            </a:r>
          </a:p>
          <a:p>
            <a:r>
              <a:rPr lang="en-US" dirty="0"/>
              <a:t>Use a </a:t>
            </a:r>
            <a:r>
              <a:rPr lang="en-US" b="1" dirty="0" err="1">
                <a:latin typeface="Courier"/>
                <a:cs typeface="Courier"/>
              </a:rPr>
              <a:t>traceroute</a:t>
            </a:r>
            <a:r>
              <a:rPr lang="en-US" dirty="0"/>
              <a:t> command to follow the traffic flow out the </a:t>
            </a:r>
            <a:r>
              <a:rPr lang="en-US" dirty="0" smtClean="0"/>
              <a:t>backup </a:t>
            </a:r>
            <a:r>
              <a:rPr lang="en-US" dirty="0"/>
              <a:t>route.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480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 IPv4 Static and Default Route Configuration</a:t>
            </a:r>
            <a:br>
              <a:rPr lang="en-US" sz="1800" dirty="0" smtClean="0"/>
            </a:br>
            <a:r>
              <a:rPr lang="en-US" dirty="0" smtClean="0"/>
              <a:t>Troubleshoot a Missing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IOS troubleshooting commands include:</a:t>
            </a:r>
          </a:p>
          <a:p>
            <a:r>
              <a:rPr lang="en-US" b="1" dirty="0" smtClean="0">
                <a:latin typeface="Courier"/>
                <a:cs typeface="Courier"/>
              </a:rPr>
              <a:t>ping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traceroute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show </a:t>
            </a:r>
            <a:r>
              <a:rPr lang="en-US" b="1" dirty="0" err="1">
                <a:latin typeface="Courier"/>
                <a:cs typeface="Courier"/>
              </a:rPr>
              <a:t>ip</a:t>
            </a:r>
            <a:r>
              <a:rPr lang="en-US" b="1" dirty="0">
                <a:latin typeface="Courier"/>
                <a:cs typeface="Courier"/>
              </a:rPr>
              <a:t> route</a:t>
            </a:r>
          </a:p>
          <a:p>
            <a:r>
              <a:rPr lang="en-US" b="1" dirty="0" smtClean="0">
                <a:latin typeface="Courier"/>
                <a:cs typeface="Courier"/>
              </a:rPr>
              <a:t>show </a:t>
            </a:r>
            <a:r>
              <a:rPr lang="en-US" b="1" dirty="0" err="1">
                <a:latin typeface="Courier"/>
                <a:cs typeface="Courier"/>
              </a:rPr>
              <a:t>ip</a:t>
            </a:r>
            <a:r>
              <a:rPr lang="en-US" b="1" dirty="0">
                <a:latin typeface="Courier"/>
                <a:cs typeface="Courier"/>
              </a:rPr>
              <a:t> interface brief</a:t>
            </a:r>
          </a:p>
          <a:p>
            <a:r>
              <a:rPr lang="en-US" b="1" dirty="0" smtClean="0">
                <a:latin typeface="Courier"/>
                <a:cs typeface="Courier"/>
              </a:rPr>
              <a:t>show </a:t>
            </a:r>
            <a:r>
              <a:rPr lang="en-US" b="1" dirty="0" err="1">
                <a:latin typeface="Courier"/>
                <a:cs typeface="Courier"/>
              </a:rPr>
              <a:t>cdp</a:t>
            </a:r>
            <a:r>
              <a:rPr lang="en-US" b="1" dirty="0">
                <a:latin typeface="Courier"/>
                <a:cs typeface="Courier"/>
              </a:rPr>
              <a:t> neighbors detail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58373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53251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Types of Static Routes</a:t>
            </a:r>
            <a:br>
              <a:rPr lang="en-US" sz="1800" dirty="0" smtClean="0"/>
            </a:br>
            <a:r>
              <a:rPr lang="en-US" dirty="0" smtClean="0"/>
              <a:t>Static Route Applications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Routes are often used to:</a:t>
            </a:r>
          </a:p>
          <a:p>
            <a:r>
              <a:rPr lang="en-US" dirty="0" smtClean="0"/>
              <a:t>Connect to a specific network</a:t>
            </a:r>
          </a:p>
          <a:p>
            <a:r>
              <a:rPr lang="en-US" dirty="0" smtClean="0"/>
              <a:t>Provide a </a:t>
            </a:r>
            <a:r>
              <a:rPr lang="en-US" dirty="0" smtClean="0">
                <a:solidFill>
                  <a:srgbClr val="FF0000"/>
                </a:solidFill>
              </a:rPr>
              <a:t>Gateway of Last Resort </a:t>
            </a:r>
            <a:r>
              <a:rPr lang="en-US" dirty="0" smtClean="0"/>
              <a:t>for a stub network</a:t>
            </a:r>
          </a:p>
          <a:p>
            <a:r>
              <a:rPr lang="en-US" dirty="0"/>
              <a:t>Reduce the number of routes advertised by </a:t>
            </a:r>
            <a:r>
              <a:rPr lang="en-US" dirty="0">
                <a:solidFill>
                  <a:srgbClr val="FF0000"/>
                </a:solidFill>
              </a:rPr>
              <a:t>summarizing</a:t>
            </a:r>
            <a:r>
              <a:rPr lang="en-US" dirty="0"/>
              <a:t> several contiguous networks as one static route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backup</a:t>
            </a:r>
            <a:r>
              <a:rPr lang="en-US" dirty="0"/>
              <a:t> route in case a primary (</a:t>
            </a:r>
            <a:r>
              <a:rPr lang="en-US" dirty="0" smtClean="0"/>
              <a:t>dynamic) route </a:t>
            </a:r>
            <a:r>
              <a:rPr lang="en-US" dirty="0"/>
              <a:t>link fails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618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Types of Static Routes</a:t>
            </a:r>
            <a:br>
              <a:rPr lang="en-US" sz="1800" dirty="0" smtClean="0"/>
            </a:br>
            <a:r>
              <a:rPr lang="en-US" dirty="0" smtClean="0"/>
              <a:t>Standard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748" r="-3748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3519564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Types of Static Routes</a:t>
            </a:r>
            <a:br>
              <a:rPr lang="en-US" sz="1800" dirty="0" smtClean="0"/>
            </a:br>
            <a:r>
              <a:rPr lang="en-US" dirty="0" smtClean="0"/>
              <a:t>Summary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3768" r="-3768"/>
          <a:stretch>
            <a:fillRect/>
          </a:stretch>
        </p:blipFill>
        <p:spPr>
          <a:xfrm>
            <a:off x="554038" y="1565275"/>
            <a:ext cx="7940675" cy="4386263"/>
          </a:xfrm>
        </p:spPr>
      </p:pic>
    </p:spTree>
    <p:extLst>
      <p:ext uri="{BB962C8B-B14F-4D97-AF65-F5344CB8AC3E}">
        <p14:creationId xmlns:p14="http://schemas.microsoft.com/office/powerpoint/2010/main" val="1097732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Types of Static Routes</a:t>
            </a:r>
            <a:br>
              <a:rPr lang="en-US" sz="1800" dirty="0" smtClean="0"/>
            </a:br>
            <a:r>
              <a:rPr lang="en-US" dirty="0" smtClean="0"/>
              <a:t>Floating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81684" y="1554390"/>
            <a:ext cx="7940675" cy="4386263"/>
          </a:xfrm>
        </p:spPr>
        <p:txBody>
          <a:bodyPr/>
          <a:lstStyle/>
          <a:p>
            <a:r>
              <a:rPr lang="en-US" dirty="0"/>
              <a:t>Floating static routes are static routes that are used to provide a backup path to a primary static or dynamic route, in the event of a link failure.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floating static route is only used when the primary route is not available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order to </a:t>
            </a:r>
            <a:r>
              <a:rPr lang="en-US" dirty="0" smtClean="0"/>
              <a:t>accomplish</a:t>
            </a:r>
            <a:br>
              <a:rPr lang="en-US" dirty="0" smtClean="0"/>
            </a:br>
            <a:r>
              <a:rPr lang="en-US" dirty="0" smtClean="0"/>
              <a:t>this</a:t>
            </a:r>
            <a:r>
              <a:rPr lang="en-US" dirty="0"/>
              <a:t>, the floating static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</a:t>
            </a:r>
            <a:r>
              <a:rPr lang="en-US" dirty="0"/>
              <a:t>is configured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higher administrative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distance </a:t>
            </a:r>
            <a:r>
              <a:rPr lang="en-US" dirty="0"/>
              <a:t>than the </a:t>
            </a:r>
            <a:r>
              <a:rPr lang="en-US" dirty="0" smtClean="0"/>
              <a:t>primary</a:t>
            </a:r>
            <a:br>
              <a:rPr lang="en-US" dirty="0" smtClean="0"/>
            </a:br>
            <a:r>
              <a:rPr lang="en-US" dirty="0" smtClean="0"/>
              <a:t>route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22" y="3406147"/>
            <a:ext cx="4599573" cy="31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1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arrow" w="lg" len="lg"/>
        </a:ln>
        <a:effectLst/>
      </a:spPr>
      <a:bodyPr/>
      <a:lstStyle/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12788</TotalTime>
  <Pages>28</Pages>
  <Words>2007</Words>
  <Application>Microsoft Office PowerPoint</Application>
  <PresentationFormat>On-screen Show (4:3)</PresentationFormat>
  <Paragraphs>300</Paragraphs>
  <Slides>57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PPT-TMPLT-WHT_C</vt:lpstr>
      <vt:lpstr>NetAcad-4F_PPT-WHT_060408</vt:lpstr>
      <vt:lpstr>1_PPT-TMPLT-WHT_C</vt:lpstr>
      <vt:lpstr>Photo Editor Photo</vt:lpstr>
      <vt:lpstr>Worksheet</vt:lpstr>
      <vt:lpstr>Chapter 6: Static Routing </vt:lpstr>
      <vt:lpstr>Static Routing Reach Remote Networks</vt:lpstr>
      <vt:lpstr>Static Routing Why Use Static Routing?</vt:lpstr>
      <vt:lpstr>Static Routing Why Use Static Routing? (continued)</vt:lpstr>
      <vt:lpstr>Static Routing When to Use Static Routes</vt:lpstr>
      <vt:lpstr>Types of Static Routes Static Route Applications</vt:lpstr>
      <vt:lpstr>Types of Static Routes Standard Static Route</vt:lpstr>
      <vt:lpstr>Types of Static Routes Summary Static Route</vt:lpstr>
      <vt:lpstr>Types of Static Routes Floating Static Route</vt:lpstr>
      <vt:lpstr>Configure IPv4 Static Routes ip route Command</vt:lpstr>
      <vt:lpstr>Configure IPv4 Static Routes Next-Hop Options</vt:lpstr>
      <vt:lpstr>Configure IPv4 Static Routes Configure a Next-Hop Static Route</vt:lpstr>
      <vt:lpstr>Static Routes Example</vt:lpstr>
      <vt:lpstr>Static Routes Example</vt:lpstr>
      <vt:lpstr>Configure IPv4 Static Routes Configure Directly Connected Static Route</vt:lpstr>
      <vt:lpstr>Configure IPv4 Static Routes Configure a Fully Specified Static Route</vt:lpstr>
      <vt:lpstr>Configure IPv4 Static Routes Verify a Static Route</vt:lpstr>
      <vt:lpstr>Configure IPv4 Default Routes Default Static Route</vt:lpstr>
      <vt:lpstr>Configure IPv4 Default Routes Configure a Default Static Route</vt:lpstr>
      <vt:lpstr>Configure IPv6 Static Routes The ipv6 route Command</vt:lpstr>
      <vt:lpstr>Configure IPv6 Static Routes Next-Hop Options</vt:lpstr>
      <vt:lpstr>Configure IPv6 Static Routes Configure a Next-Hop Static IPv6 Route</vt:lpstr>
      <vt:lpstr>Configure IPv6 Static Routes Configure Directly connected Static IPv6 Route</vt:lpstr>
      <vt:lpstr>Configure IPv6 Static Routes Configure Fully Specified Static IPv6 Route</vt:lpstr>
      <vt:lpstr>Configure IPv6 Static Routes Verify IPv6 Static Routes</vt:lpstr>
      <vt:lpstr>Configure IPv6 Default Routes Default Static IPv6 Route</vt:lpstr>
      <vt:lpstr>Configure IPv6 Default Routes Configure a Default Static IPv6 Route</vt:lpstr>
      <vt:lpstr>Configure IPv6 Default Routes Verify a Default Static Route</vt:lpstr>
      <vt:lpstr>Classful Addressing Classful Network Addressing Re-cap</vt:lpstr>
      <vt:lpstr>Classful Addressing Classful Subnet Masks</vt:lpstr>
      <vt:lpstr>Classful Addressing Classful Routing Protocol Example</vt:lpstr>
      <vt:lpstr>Classful Addressing Classful Addressing Waste</vt:lpstr>
      <vt:lpstr>CIDR Classless Inter-Domain Routing</vt:lpstr>
      <vt:lpstr>CIDR CIDR and Route Summarization</vt:lpstr>
      <vt:lpstr>Summarizing routes</vt:lpstr>
      <vt:lpstr>Effect of a Summary Route</vt:lpstr>
      <vt:lpstr>CIDR Classless Routing Protocol Example</vt:lpstr>
      <vt:lpstr>VLSM Fixed Length Subnet Masking</vt:lpstr>
      <vt:lpstr>VLSM Variable Length Subnet Masking</vt:lpstr>
      <vt:lpstr>VLSM VLSM in Action</vt:lpstr>
      <vt:lpstr>VLSM Subnetting Subnets</vt:lpstr>
      <vt:lpstr>VLSM VLSM Example</vt:lpstr>
      <vt:lpstr>Configure IPv4 Summary Routes Route Summarization</vt:lpstr>
      <vt:lpstr>Configure IPv4 Summary Routes Calculate a Summary Route</vt:lpstr>
      <vt:lpstr>Summarizing routes Example</vt:lpstr>
      <vt:lpstr>Configure IPv6 Summary Routes Summarize IPv6 Network Addresses</vt:lpstr>
      <vt:lpstr>Configure IPv6 Summary Routes Calculate IPv6 Summary Network Addresses</vt:lpstr>
      <vt:lpstr>No Summary- Add 4 Static Routes</vt:lpstr>
      <vt:lpstr>IPv6 Summary</vt:lpstr>
      <vt:lpstr>IPv6 Summary</vt:lpstr>
      <vt:lpstr>IPv6 Summary</vt:lpstr>
      <vt:lpstr>Configure IPv6 Summary Routes Configure an IPv6 Summary Address</vt:lpstr>
      <vt:lpstr>Configure Floating Static Routes Floating Static Routes</vt:lpstr>
      <vt:lpstr>Configure Floating Static Routes Configure a Floating Static Route</vt:lpstr>
      <vt:lpstr>Configure Floating Static Routes Test the Floating Static Route</vt:lpstr>
      <vt:lpstr>Troubleshoot IPv4 Static and Default Route Configuration Troubleshoot a Missing Route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CCNA5.0 Instructor PPT</dc:title>
  <dc:creator>Karen Alderson</dc:creator>
  <cp:lastModifiedBy>student</cp:lastModifiedBy>
  <cp:revision>996</cp:revision>
  <cp:lastPrinted>1999-01-27T00:54:54Z</cp:lastPrinted>
  <dcterms:created xsi:type="dcterms:W3CDTF">2006-10-23T15:07:30Z</dcterms:created>
  <dcterms:modified xsi:type="dcterms:W3CDTF">2013-12-18T20:03:23Z</dcterms:modified>
</cp:coreProperties>
</file>