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60" r:id="rId1"/>
    <p:sldMasterId id="2147483945" r:id="rId2"/>
  </p:sldMasterIdLst>
  <p:notesMasterIdLst>
    <p:notesMasterId r:id="rId85"/>
  </p:notesMasterIdLst>
  <p:handoutMasterIdLst>
    <p:handoutMasterId r:id="rId86"/>
  </p:handoutMasterIdLst>
  <p:sldIdLst>
    <p:sldId id="500" r:id="rId3"/>
    <p:sldId id="833" r:id="rId4"/>
    <p:sldId id="808" r:id="rId5"/>
    <p:sldId id="900" r:id="rId6"/>
    <p:sldId id="831" r:id="rId7"/>
    <p:sldId id="832" r:id="rId8"/>
    <p:sldId id="829" r:id="rId9"/>
    <p:sldId id="826" r:id="rId10"/>
    <p:sldId id="835" r:id="rId11"/>
    <p:sldId id="836" r:id="rId12"/>
    <p:sldId id="837" r:id="rId13"/>
    <p:sldId id="827" r:id="rId14"/>
    <p:sldId id="901" r:id="rId15"/>
    <p:sldId id="902" r:id="rId16"/>
    <p:sldId id="903" r:id="rId17"/>
    <p:sldId id="904" r:id="rId18"/>
    <p:sldId id="905" r:id="rId19"/>
    <p:sldId id="846" r:id="rId20"/>
    <p:sldId id="828" r:id="rId21"/>
    <p:sldId id="848" r:id="rId22"/>
    <p:sldId id="906" r:id="rId23"/>
    <p:sldId id="849" r:id="rId24"/>
    <p:sldId id="909" r:id="rId25"/>
    <p:sldId id="850" r:id="rId26"/>
    <p:sldId id="907" r:id="rId27"/>
    <p:sldId id="908" r:id="rId28"/>
    <p:sldId id="851" r:id="rId29"/>
    <p:sldId id="910" r:id="rId30"/>
    <p:sldId id="854" r:id="rId31"/>
    <p:sldId id="855" r:id="rId32"/>
    <p:sldId id="911" r:id="rId33"/>
    <p:sldId id="856" r:id="rId34"/>
    <p:sldId id="857" r:id="rId35"/>
    <p:sldId id="858" r:id="rId36"/>
    <p:sldId id="859" r:id="rId37"/>
    <p:sldId id="860" r:id="rId38"/>
    <p:sldId id="862" r:id="rId39"/>
    <p:sldId id="861" r:id="rId40"/>
    <p:sldId id="912" r:id="rId41"/>
    <p:sldId id="914" r:id="rId42"/>
    <p:sldId id="913" r:id="rId43"/>
    <p:sldId id="864" r:id="rId44"/>
    <p:sldId id="915" r:id="rId45"/>
    <p:sldId id="866" r:id="rId46"/>
    <p:sldId id="867" r:id="rId47"/>
    <p:sldId id="868" r:id="rId48"/>
    <p:sldId id="869" r:id="rId49"/>
    <p:sldId id="870" r:id="rId50"/>
    <p:sldId id="871" r:id="rId51"/>
    <p:sldId id="916" r:id="rId52"/>
    <p:sldId id="917" r:id="rId53"/>
    <p:sldId id="918" r:id="rId54"/>
    <p:sldId id="874" r:id="rId55"/>
    <p:sldId id="875" r:id="rId56"/>
    <p:sldId id="876" r:id="rId57"/>
    <p:sldId id="877" r:id="rId58"/>
    <p:sldId id="878" r:id="rId59"/>
    <p:sldId id="919" r:id="rId60"/>
    <p:sldId id="881" r:id="rId61"/>
    <p:sldId id="882" r:id="rId62"/>
    <p:sldId id="883" r:id="rId63"/>
    <p:sldId id="920" r:id="rId64"/>
    <p:sldId id="884" r:id="rId65"/>
    <p:sldId id="921" r:id="rId66"/>
    <p:sldId id="886" r:id="rId67"/>
    <p:sldId id="922" r:id="rId68"/>
    <p:sldId id="889" r:id="rId69"/>
    <p:sldId id="890" r:id="rId70"/>
    <p:sldId id="891" r:id="rId71"/>
    <p:sldId id="923" r:id="rId72"/>
    <p:sldId id="924" r:id="rId73"/>
    <p:sldId id="934" r:id="rId74"/>
    <p:sldId id="926" r:id="rId75"/>
    <p:sldId id="930" r:id="rId76"/>
    <p:sldId id="931" r:id="rId77"/>
    <p:sldId id="935" r:id="rId78"/>
    <p:sldId id="936" r:id="rId79"/>
    <p:sldId id="932" r:id="rId80"/>
    <p:sldId id="933" r:id="rId81"/>
    <p:sldId id="898" r:id="rId82"/>
    <p:sldId id="899" r:id="rId83"/>
    <p:sldId id="681" r:id="rId8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C0C4"/>
    <a:srgbClr val="678DC5"/>
    <a:srgbClr val="3E67A4"/>
    <a:srgbClr val="3E8DC5"/>
    <a:srgbClr val="5F5F65"/>
    <a:srgbClr val="7E7E86"/>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6" autoAdjust="0"/>
    <p:restoredTop sz="84254" autoAdjust="0"/>
  </p:normalViewPr>
  <p:slideViewPr>
    <p:cSldViewPr snapToGrid="0">
      <p:cViewPr varScale="1">
        <p:scale>
          <a:sx n="88" d="100"/>
          <a:sy n="88" d="100"/>
        </p:scale>
        <p:origin x="-816" y="-9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20.xml"/><Relationship Id="rId18" Type="http://schemas.openxmlformats.org/officeDocument/2006/relationships/slide" Target="slides/slide30.xml"/><Relationship Id="rId26" Type="http://schemas.openxmlformats.org/officeDocument/2006/relationships/slide" Target="slides/slide42.xml"/><Relationship Id="rId39" Type="http://schemas.openxmlformats.org/officeDocument/2006/relationships/slide" Target="slides/slide60.xml"/><Relationship Id="rId3" Type="http://schemas.openxmlformats.org/officeDocument/2006/relationships/slide" Target="slides/slide5.xml"/><Relationship Id="rId21" Type="http://schemas.openxmlformats.org/officeDocument/2006/relationships/slide" Target="slides/slide34.xml"/><Relationship Id="rId34" Type="http://schemas.openxmlformats.org/officeDocument/2006/relationships/slide" Target="slides/slide54.xml"/><Relationship Id="rId42" Type="http://schemas.openxmlformats.org/officeDocument/2006/relationships/slide" Target="slides/slide65.xml"/><Relationship Id="rId47" Type="http://schemas.openxmlformats.org/officeDocument/2006/relationships/slide" Target="slides/slide81.xml"/><Relationship Id="rId7" Type="http://schemas.openxmlformats.org/officeDocument/2006/relationships/slide" Target="slides/slide9.xml"/><Relationship Id="rId12" Type="http://schemas.openxmlformats.org/officeDocument/2006/relationships/slide" Target="slides/slide19.xml"/><Relationship Id="rId17" Type="http://schemas.openxmlformats.org/officeDocument/2006/relationships/slide" Target="slides/slide29.xml"/><Relationship Id="rId25" Type="http://schemas.openxmlformats.org/officeDocument/2006/relationships/slide" Target="slides/slide38.xml"/><Relationship Id="rId33" Type="http://schemas.openxmlformats.org/officeDocument/2006/relationships/slide" Target="slides/slide53.xml"/><Relationship Id="rId38" Type="http://schemas.openxmlformats.org/officeDocument/2006/relationships/slide" Target="slides/slide59.xml"/><Relationship Id="rId46" Type="http://schemas.openxmlformats.org/officeDocument/2006/relationships/slide" Target="slides/slide80.xml"/><Relationship Id="rId2" Type="http://schemas.openxmlformats.org/officeDocument/2006/relationships/slide" Target="slides/slide3.xml"/><Relationship Id="rId16" Type="http://schemas.openxmlformats.org/officeDocument/2006/relationships/slide" Target="slides/slide27.xml"/><Relationship Id="rId20" Type="http://schemas.openxmlformats.org/officeDocument/2006/relationships/slide" Target="slides/slide33.xml"/><Relationship Id="rId29" Type="http://schemas.openxmlformats.org/officeDocument/2006/relationships/slide" Target="slides/slide46.xml"/><Relationship Id="rId41" Type="http://schemas.openxmlformats.org/officeDocument/2006/relationships/slide" Target="slides/slide63.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8.xml"/><Relationship Id="rId24" Type="http://schemas.openxmlformats.org/officeDocument/2006/relationships/slide" Target="slides/slide37.xml"/><Relationship Id="rId32" Type="http://schemas.openxmlformats.org/officeDocument/2006/relationships/slide" Target="slides/slide49.xml"/><Relationship Id="rId37" Type="http://schemas.openxmlformats.org/officeDocument/2006/relationships/slide" Target="slides/slide57.xml"/><Relationship Id="rId40" Type="http://schemas.openxmlformats.org/officeDocument/2006/relationships/slide" Target="slides/slide61.xml"/><Relationship Id="rId45" Type="http://schemas.openxmlformats.org/officeDocument/2006/relationships/slide" Target="slides/slide69.xml"/><Relationship Id="rId5" Type="http://schemas.openxmlformats.org/officeDocument/2006/relationships/slide" Target="slides/slide7.xml"/><Relationship Id="rId15" Type="http://schemas.openxmlformats.org/officeDocument/2006/relationships/slide" Target="slides/slide24.xml"/><Relationship Id="rId23" Type="http://schemas.openxmlformats.org/officeDocument/2006/relationships/slide" Target="slides/slide36.xml"/><Relationship Id="rId28" Type="http://schemas.openxmlformats.org/officeDocument/2006/relationships/slide" Target="slides/slide45.xml"/><Relationship Id="rId36" Type="http://schemas.openxmlformats.org/officeDocument/2006/relationships/slide" Target="slides/slide56.xml"/><Relationship Id="rId10" Type="http://schemas.openxmlformats.org/officeDocument/2006/relationships/slide" Target="slides/slide12.xml"/><Relationship Id="rId19" Type="http://schemas.openxmlformats.org/officeDocument/2006/relationships/slide" Target="slides/slide32.xml"/><Relationship Id="rId31" Type="http://schemas.openxmlformats.org/officeDocument/2006/relationships/slide" Target="slides/slide48.xml"/><Relationship Id="rId44" Type="http://schemas.openxmlformats.org/officeDocument/2006/relationships/slide" Target="slides/slide68.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22.xml"/><Relationship Id="rId22" Type="http://schemas.openxmlformats.org/officeDocument/2006/relationships/slide" Target="slides/slide35.xml"/><Relationship Id="rId27" Type="http://schemas.openxmlformats.org/officeDocument/2006/relationships/slide" Target="slides/slide44.xml"/><Relationship Id="rId30" Type="http://schemas.openxmlformats.org/officeDocument/2006/relationships/slide" Target="slides/slide47.xml"/><Relationship Id="rId35" Type="http://schemas.openxmlformats.org/officeDocument/2006/relationships/slide" Target="slides/slide55.xml"/><Relationship Id="rId43" Type="http://schemas.openxmlformats.org/officeDocument/2006/relationships/slide" Target="slides/slide6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7.1.2.2</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7.1.2.4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15">
              <a:defRPr sz="2300">
                <a:solidFill>
                  <a:schemeClr val="tx1"/>
                </a:solidFill>
                <a:latin typeface="Arial" charset="0"/>
              </a:defRPr>
            </a:lvl1pPr>
            <a:lvl2pPr marL="700379" indent="-269377" defTabSz="900915">
              <a:defRPr sz="2300">
                <a:solidFill>
                  <a:schemeClr val="tx1"/>
                </a:solidFill>
                <a:latin typeface="Arial" charset="0"/>
              </a:defRPr>
            </a:lvl2pPr>
            <a:lvl3pPr marL="1077506" indent="-215501" defTabSz="900915">
              <a:defRPr sz="2300">
                <a:solidFill>
                  <a:schemeClr val="tx1"/>
                </a:solidFill>
                <a:latin typeface="Arial" charset="0"/>
              </a:defRPr>
            </a:lvl3pPr>
            <a:lvl4pPr marL="1508509" indent="-215501" defTabSz="900915">
              <a:defRPr sz="2300">
                <a:solidFill>
                  <a:schemeClr val="tx1"/>
                </a:solidFill>
                <a:latin typeface="Arial" charset="0"/>
              </a:defRPr>
            </a:lvl4pPr>
            <a:lvl5pPr marL="1939511" indent="-215501" defTabSz="900915">
              <a:defRPr sz="2300">
                <a:solidFill>
                  <a:schemeClr val="tx1"/>
                </a:solidFill>
                <a:latin typeface="Arial" charset="0"/>
              </a:defRPr>
            </a:lvl5pPr>
            <a:lvl6pPr marL="2370513" indent="-215501" algn="ctr" defTabSz="900915" eaLnBrk="0" fontAlgn="base" hangingPunct="0">
              <a:lnSpc>
                <a:spcPct val="90000"/>
              </a:lnSpc>
              <a:spcBef>
                <a:spcPct val="0"/>
              </a:spcBef>
              <a:spcAft>
                <a:spcPct val="0"/>
              </a:spcAft>
              <a:defRPr sz="2300">
                <a:solidFill>
                  <a:schemeClr val="tx1"/>
                </a:solidFill>
                <a:latin typeface="Arial" charset="0"/>
              </a:defRPr>
            </a:lvl6pPr>
            <a:lvl7pPr marL="2801516" indent="-215501" algn="ctr" defTabSz="900915" eaLnBrk="0" fontAlgn="base" hangingPunct="0">
              <a:lnSpc>
                <a:spcPct val="90000"/>
              </a:lnSpc>
              <a:spcBef>
                <a:spcPct val="0"/>
              </a:spcBef>
              <a:spcAft>
                <a:spcPct val="0"/>
              </a:spcAft>
              <a:defRPr sz="2300">
                <a:solidFill>
                  <a:schemeClr val="tx1"/>
                </a:solidFill>
                <a:latin typeface="Arial" charset="0"/>
              </a:defRPr>
            </a:lvl7pPr>
            <a:lvl8pPr marL="3232518" indent="-215501" algn="ctr" defTabSz="900915" eaLnBrk="0" fontAlgn="base" hangingPunct="0">
              <a:lnSpc>
                <a:spcPct val="90000"/>
              </a:lnSpc>
              <a:spcBef>
                <a:spcPct val="0"/>
              </a:spcBef>
              <a:spcAft>
                <a:spcPct val="0"/>
              </a:spcAft>
              <a:defRPr sz="2300">
                <a:solidFill>
                  <a:schemeClr val="tx1"/>
                </a:solidFill>
                <a:latin typeface="Arial" charset="0"/>
              </a:defRPr>
            </a:lvl8pPr>
            <a:lvl9pPr marL="3663521" indent="-215501" algn="ctr" defTabSz="900915" eaLnBrk="0" fontAlgn="base" hangingPunct="0">
              <a:lnSpc>
                <a:spcPct val="90000"/>
              </a:lnSpc>
              <a:spcBef>
                <a:spcPct val="0"/>
              </a:spcBef>
              <a:spcAft>
                <a:spcPct val="0"/>
              </a:spcAft>
              <a:defRPr sz="2300">
                <a:solidFill>
                  <a:schemeClr val="tx1"/>
                </a:solidFill>
                <a:latin typeface="Arial" charset="0"/>
              </a:defRPr>
            </a:lvl9pPr>
          </a:lstStyle>
          <a:p>
            <a:fld id="{7040757C-CF0C-4E3C-9BF6-7AF7FC21EA8B}" type="slidenum">
              <a:rPr lang="en-US" altLang="en-US" sz="800"/>
              <a:pPr/>
              <a:t>13</a:t>
            </a:fld>
            <a:endParaRPr lang="en-US" altLang="en-US" sz="8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7.1.4.2</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175">
              <a:defRPr sz="2300">
                <a:solidFill>
                  <a:schemeClr val="tx1"/>
                </a:solidFill>
                <a:latin typeface="Arial" charset="0"/>
              </a:defRPr>
            </a:lvl1pPr>
            <a:lvl2pPr marL="716130" indent="-275434" defTabSz="921175">
              <a:defRPr sz="2300">
                <a:solidFill>
                  <a:schemeClr val="tx1"/>
                </a:solidFill>
                <a:latin typeface="Arial" charset="0"/>
              </a:defRPr>
            </a:lvl2pPr>
            <a:lvl3pPr marL="1101738" indent="-220348" defTabSz="921175">
              <a:defRPr sz="2300">
                <a:solidFill>
                  <a:schemeClr val="tx1"/>
                </a:solidFill>
                <a:latin typeface="Arial" charset="0"/>
              </a:defRPr>
            </a:lvl3pPr>
            <a:lvl4pPr marL="1542433" indent="-220348" defTabSz="921175">
              <a:defRPr sz="2300">
                <a:solidFill>
                  <a:schemeClr val="tx1"/>
                </a:solidFill>
                <a:latin typeface="Arial" charset="0"/>
              </a:defRPr>
            </a:lvl4pPr>
            <a:lvl5pPr marL="1983128" indent="-220348" defTabSz="921175">
              <a:defRPr sz="2300">
                <a:solidFill>
                  <a:schemeClr val="tx1"/>
                </a:solidFill>
                <a:latin typeface="Arial" charset="0"/>
              </a:defRPr>
            </a:lvl5pPr>
            <a:lvl6pPr marL="2423823" indent="-220348" algn="ctr" defTabSz="921175" eaLnBrk="0" fontAlgn="base" hangingPunct="0">
              <a:lnSpc>
                <a:spcPct val="90000"/>
              </a:lnSpc>
              <a:spcBef>
                <a:spcPct val="0"/>
              </a:spcBef>
              <a:spcAft>
                <a:spcPct val="0"/>
              </a:spcAft>
              <a:defRPr sz="2300">
                <a:solidFill>
                  <a:schemeClr val="tx1"/>
                </a:solidFill>
                <a:latin typeface="Arial" charset="0"/>
              </a:defRPr>
            </a:lvl6pPr>
            <a:lvl7pPr marL="2864518" indent="-220348" algn="ctr" defTabSz="921175" eaLnBrk="0" fontAlgn="base" hangingPunct="0">
              <a:lnSpc>
                <a:spcPct val="90000"/>
              </a:lnSpc>
              <a:spcBef>
                <a:spcPct val="0"/>
              </a:spcBef>
              <a:spcAft>
                <a:spcPct val="0"/>
              </a:spcAft>
              <a:defRPr sz="2300">
                <a:solidFill>
                  <a:schemeClr val="tx1"/>
                </a:solidFill>
                <a:latin typeface="Arial" charset="0"/>
              </a:defRPr>
            </a:lvl7pPr>
            <a:lvl8pPr marL="3305213" indent="-220348" algn="ctr" defTabSz="921175" eaLnBrk="0" fontAlgn="base" hangingPunct="0">
              <a:lnSpc>
                <a:spcPct val="90000"/>
              </a:lnSpc>
              <a:spcBef>
                <a:spcPct val="0"/>
              </a:spcBef>
              <a:spcAft>
                <a:spcPct val="0"/>
              </a:spcAft>
              <a:defRPr sz="2300">
                <a:solidFill>
                  <a:schemeClr val="tx1"/>
                </a:solidFill>
                <a:latin typeface="Arial" charset="0"/>
              </a:defRPr>
            </a:lvl8pPr>
            <a:lvl9pPr marL="3745908" indent="-220348" algn="ctr" defTabSz="921175" eaLnBrk="0" fontAlgn="base" hangingPunct="0">
              <a:lnSpc>
                <a:spcPct val="90000"/>
              </a:lnSpc>
              <a:spcBef>
                <a:spcPct val="0"/>
              </a:spcBef>
              <a:spcAft>
                <a:spcPct val="0"/>
              </a:spcAft>
              <a:defRPr sz="2300">
                <a:solidFill>
                  <a:schemeClr val="tx1"/>
                </a:solidFill>
                <a:latin typeface="Arial" charset="0"/>
              </a:defRPr>
            </a:lvl9pPr>
          </a:lstStyle>
          <a:p>
            <a:fld id="{8E96A878-1094-4A99-BE14-DBE86148BDD8}" type="slidenum">
              <a:rPr lang="en-US" altLang="en-US" sz="900"/>
              <a:pPr/>
              <a:t>21</a:t>
            </a:fld>
            <a:endParaRPr lang="en-US" altLang="en-US" sz="9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7.1.4.3</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a:t>
            </a:r>
          </a:p>
          <a:p>
            <a:pPr>
              <a:lnSpc>
                <a:spcPct val="80000"/>
              </a:lnSpc>
              <a:buFontTx/>
              <a:buNone/>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7.1.4.3</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175">
              <a:defRPr sz="2300">
                <a:solidFill>
                  <a:schemeClr val="tx1"/>
                </a:solidFill>
                <a:latin typeface="Arial" charset="0"/>
              </a:defRPr>
            </a:lvl1pPr>
            <a:lvl2pPr marL="716130" indent="-275434" defTabSz="921175">
              <a:defRPr sz="2300">
                <a:solidFill>
                  <a:schemeClr val="tx1"/>
                </a:solidFill>
                <a:latin typeface="Arial" charset="0"/>
              </a:defRPr>
            </a:lvl2pPr>
            <a:lvl3pPr marL="1101738" indent="-220348" defTabSz="921175">
              <a:defRPr sz="2300">
                <a:solidFill>
                  <a:schemeClr val="tx1"/>
                </a:solidFill>
                <a:latin typeface="Arial" charset="0"/>
              </a:defRPr>
            </a:lvl3pPr>
            <a:lvl4pPr marL="1542433" indent="-220348" defTabSz="921175">
              <a:defRPr sz="2300">
                <a:solidFill>
                  <a:schemeClr val="tx1"/>
                </a:solidFill>
                <a:latin typeface="Arial" charset="0"/>
              </a:defRPr>
            </a:lvl4pPr>
            <a:lvl5pPr marL="1983128" indent="-220348" defTabSz="921175">
              <a:defRPr sz="2300">
                <a:solidFill>
                  <a:schemeClr val="tx1"/>
                </a:solidFill>
                <a:latin typeface="Arial" charset="0"/>
              </a:defRPr>
            </a:lvl5pPr>
            <a:lvl6pPr marL="2423823" indent="-220348" algn="ctr" defTabSz="921175" eaLnBrk="0" fontAlgn="base" hangingPunct="0">
              <a:lnSpc>
                <a:spcPct val="90000"/>
              </a:lnSpc>
              <a:spcBef>
                <a:spcPct val="0"/>
              </a:spcBef>
              <a:spcAft>
                <a:spcPct val="0"/>
              </a:spcAft>
              <a:defRPr sz="2300">
                <a:solidFill>
                  <a:schemeClr val="tx1"/>
                </a:solidFill>
                <a:latin typeface="Arial" charset="0"/>
              </a:defRPr>
            </a:lvl6pPr>
            <a:lvl7pPr marL="2864518" indent="-220348" algn="ctr" defTabSz="921175" eaLnBrk="0" fontAlgn="base" hangingPunct="0">
              <a:lnSpc>
                <a:spcPct val="90000"/>
              </a:lnSpc>
              <a:spcBef>
                <a:spcPct val="0"/>
              </a:spcBef>
              <a:spcAft>
                <a:spcPct val="0"/>
              </a:spcAft>
              <a:defRPr sz="2300">
                <a:solidFill>
                  <a:schemeClr val="tx1"/>
                </a:solidFill>
                <a:latin typeface="Arial" charset="0"/>
              </a:defRPr>
            </a:lvl7pPr>
            <a:lvl8pPr marL="3305213" indent="-220348" algn="ctr" defTabSz="921175" eaLnBrk="0" fontAlgn="base" hangingPunct="0">
              <a:lnSpc>
                <a:spcPct val="90000"/>
              </a:lnSpc>
              <a:spcBef>
                <a:spcPct val="0"/>
              </a:spcBef>
              <a:spcAft>
                <a:spcPct val="0"/>
              </a:spcAft>
              <a:defRPr sz="2300">
                <a:solidFill>
                  <a:schemeClr val="tx1"/>
                </a:solidFill>
                <a:latin typeface="Arial" charset="0"/>
              </a:defRPr>
            </a:lvl8pPr>
            <a:lvl9pPr marL="3745908" indent="-220348" algn="ctr" defTabSz="921175" eaLnBrk="0" fontAlgn="base" hangingPunct="0">
              <a:lnSpc>
                <a:spcPct val="90000"/>
              </a:lnSpc>
              <a:spcBef>
                <a:spcPct val="0"/>
              </a:spcBef>
              <a:spcAft>
                <a:spcPct val="0"/>
              </a:spcAft>
              <a:defRPr sz="2300">
                <a:solidFill>
                  <a:schemeClr val="tx1"/>
                </a:solidFill>
                <a:latin typeface="Arial" charset="0"/>
              </a:defRPr>
            </a:lvl9pPr>
          </a:lstStyle>
          <a:p>
            <a:fld id="{18E69C02-F9E2-495A-94C6-9C59D4E181D5}" type="slidenum">
              <a:rPr lang="en-US" altLang="en-US" sz="900"/>
              <a:pPr/>
              <a:t>28</a:t>
            </a:fld>
            <a:endParaRPr lang="en-US" altLang="en-US" sz="9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7.1.4.7</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7.1.4.8</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175">
              <a:defRPr sz="2300">
                <a:solidFill>
                  <a:schemeClr val="tx1"/>
                </a:solidFill>
                <a:latin typeface="Arial" charset="0"/>
              </a:defRPr>
            </a:lvl1pPr>
            <a:lvl2pPr marL="716130" indent="-275434" defTabSz="921175">
              <a:defRPr sz="2300">
                <a:solidFill>
                  <a:schemeClr val="tx1"/>
                </a:solidFill>
                <a:latin typeface="Arial" charset="0"/>
              </a:defRPr>
            </a:lvl2pPr>
            <a:lvl3pPr marL="1101738" indent="-220348" defTabSz="921175">
              <a:defRPr sz="2300">
                <a:solidFill>
                  <a:schemeClr val="tx1"/>
                </a:solidFill>
                <a:latin typeface="Arial" charset="0"/>
              </a:defRPr>
            </a:lvl3pPr>
            <a:lvl4pPr marL="1542433" indent="-220348" defTabSz="921175">
              <a:defRPr sz="2300">
                <a:solidFill>
                  <a:schemeClr val="tx1"/>
                </a:solidFill>
                <a:latin typeface="Arial" charset="0"/>
              </a:defRPr>
            </a:lvl4pPr>
            <a:lvl5pPr marL="1983128" indent="-220348" defTabSz="921175">
              <a:defRPr sz="2300">
                <a:solidFill>
                  <a:schemeClr val="tx1"/>
                </a:solidFill>
                <a:latin typeface="Arial" charset="0"/>
              </a:defRPr>
            </a:lvl5pPr>
            <a:lvl6pPr marL="2423823" indent="-220348" algn="ctr" defTabSz="921175" eaLnBrk="0" fontAlgn="base" hangingPunct="0">
              <a:lnSpc>
                <a:spcPct val="90000"/>
              </a:lnSpc>
              <a:spcBef>
                <a:spcPct val="0"/>
              </a:spcBef>
              <a:spcAft>
                <a:spcPct val="0"/>
              </a:spcAft>
              <a:defRPr sz="2300">
                <a:solidFill>
                  <a:schemeClr val="tx1"/>
                </a:solidFill>
                <a:latin typeface="Arial" charset="0"/>
              </a:defRPr>
            </a:lvl6pPr>
            <a:lvl7pPr marL="2864518" indent="-220348" algn="ctr" defTabSz="921175" eaLnBrk="0" fontAlgn="base" hangingPunct="0">
              <a:lnSpc>
                <a:spcPct val="90000"/>
              </a:lnSpc>
              <a:spcBef>
                <a:spcPct val="0"/>
              </a:spcBef>
              <a:spcAft>
                <a:spcPct val="0"/>
              </a:spcAft>
              <a:defRPr sz="2300">
                <a:solidFill>
                  <a:schemeClr val="tx1"/>
                </a:solidFill>
                <a:latin typeface="Arial" charset="0"/>
              </a:defRPr>
            </a:lvl7pPr>
            <a:lvl8pPr marL="3305213" indent="-220348" algn="ctr" defTabSz="921175" eaLnBrk="0" fontAlgn="base" hangingPunct="0">
              <a:lnSpc>
                <a:spcPct val="90000"/>
              </a:lnSpc>
              <a:spcBef>
                <a:spcPct val="0"/>
              </a:spcBef>
              <a:spcAft>
                <a:spcPct val="0"/>
              </a:spcAft>
              <a:defRPr sz="2300">
                <a:solidFill>
                  <a:schemeClr val="tx1"/>
                </a:solidFill>
                <a:latin typeface="Arial" charset="0"/>
              </a:defRPr>
            </a:lvl8pPr>
            <a:lvl9pPr marL="3745908" indent="-220348" algn="ctr" defTabSz="921175" eaLnBrk="0" fontAlgn="base" hangingPunct="0">
              <a:lnSpc>
                <a:spcPct val="90000"/>
              </a:lnSpc>
              <a:spcBef>
                <a:spcPct val="0"/>
              </a:spcBef>
              <a:spcAft>
                <a:spcPct val="0"/>
              </a:spcAft>
              <a:defRPr sz="2300">
                <a:solidFill>
                  <a:schemeClr val="tx1"/>
                </a:solidFill>
                <a:latin typeface="Arial" charset="0"/>
              </a:defRPr>
            </a:lvl9pPr>
          </a:lstStyle>
          <a:p>
            <a:fld id="{9DB0653D-4737-46E5-AC4D-F0BE33D733E6}" type="slidenum">
              <a:rPr lang="en-US" altLang="en-US" sz="900"/>
              <a:pPr/>
              <a:t>31</a:t>
            </a:fld>
            <a:endParaRPr lang="en-US" altLang="en-US" sz="9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7.2.1.1</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7.2.1.2</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7.2.2.1</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7.2.2.2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7.1.1.1</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7.3.1.1</a:t>
            </a:r>
          </a:p>
          <a:p>
            <a:pPr>
              <a:lnSpc>
                <a:spcPct val="80000"/>
              </a:lnSpc>
              <a:buFontTx/>
              <a:buNone/>
            </a:pPr>
            <a:r>
              <a:rPr lang="en-US" dirty="0" smtClean="0"/>
              <a:t>7.3.1.2</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7.3.1.4</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7.3.1.7</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7.3.2.1</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7.3.2.2</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7.3.2.2</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7.4.1.1</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175">
              <a:defRPr sz="2300">
                <a:solidFill>
                  <a:schemeClr val="tx1"/>
                </a:solidFill>
                <a:latin typeface="Arial" charset="0"/>
              </a:defRPr>
            </a:lvl1pPr>
            <a:lvl2pPr marL="716130" indent="-275434" defTabSz="921175">
              <a:defRPr sz="2300">
                <a:solidFill>
                  <a:schemeClr val="tx1"/>
                </a:solidFill>
                <a:latin typeface="Arial" charset="0"/>
              </a:defRPr>
            </a:lvl2pPr>
            <a:lvl3pPr marL="1101738" indent="-220348" defTabSz="921175">
              <a:defRPr sz="2300">
                <a:solidFill>
                  <a:schemeClr val="tx1"/>
                </a:solidFill>
                <a:latin typeface="Arial" charset="0"/>
              </a:defRPr>
            </a:lvl3pPr>
            <a:lvl4pPr marL="1542433" indent="-220348" defTabSz="921175">
              <a:defRPr sz="2300">
                <a:solidFill>
                  <a:schemeClr val="tx1"/>
                </a:solidFill>
                <a:latin typeface="Arial" charset="0"/>
              </a:defRPr>
            </a:lvl4pPr>
            <a:lvl5pPr marL="1983128" indent="-220348" defTabSz="921175">
              <a:defRPr sz="2300">
                <a:solidFill>
                  <a:schemeClr val="tx1"/>
                </a:solidFill>
                <a:latin typeface="Arial" charset="0"/>
              </a:defRPr>
            </a:lvl5pPr>
            <a:lvl6pPr marL="2423823" indent="-220348" algn="ctr" defTabSz="921175" eaLnBrk="0" fontAlgn="base" hangingPunct="0">
              <a:lnSpc>
                <a:spcPct val="90000"/>
              </a:lnSpc>
              <a:spcBef>
                <a:spcPct val="0"/>
              </a:spcBef>
              <a:spcAft>
                <a:spcPct val="0"/>
              </a:spcAft>
              <a:defRPr sz="2300">
                <a:solidFill>
                  <a:schemeClr val="tx1"/>
                </a:solidFill>
                <a:latin typeface="Arial" charset="0"/>
              </a:defRPr>
            </a:lvl6pPr>
            <a:lvl7pPr marL="2864518" indent="-220348" algn="ctr" defTabSz="921175" eaLnBrk="0" fontAlgn="base" hangingPunct="0">
              <a:lnSpc>
                <a:spcPct val="90000"/>
              </a:lnSpc>
              <a:spcBef>
                <a:spcPct val="0"/>
              </a:spcBef>
              <a:spcAft>
                <a:spcPct val="0"/>
              </a:spcAft>
              <a:defRPr sz="2300">
                <a:solidFill>
                  <a:schemeClr val="tx1"/>
                </a:solidFill>
                <a:latin typeface="Arial" charset="0"/>
              </a:defRPr>
            </a:lvl7pPr>
            <a:lvl8pPr marL="3305213" indent="-220348" algn="ctr" defTabSz="921175" eaLnBrk="0" fontAlgn="base" hangingPunct="0">
              <a:lnSpc>
                <a:spcPct val="90000"/>
              </a:lnSpc>
              <a:spcBef>
                <a:spcPct val="0"/>
              </a:spcBef>
              <a:spcAft>
                <a:spcPct val="0"/>
              </a:spcAft>
              <a:defRPr sz="2300">
                <a:solidFill>
                  <a:schemeClr val="tx1"/>
                </a:solidFill>
                <a:latin typeface="Arial" charset="0"/>
              </a:defRPr>
            </a:lvl8pPr>
            <a:lvl9pPr marL="3745908" indent="-220348" algn="ctr" defTabSz="921175" eaLnBrk="0" fontAlgn="base" hangingPunct="0">
              <a:lnSpc>
                <a:spcPct val="90000"/>
              </a:lnSpc>
              <a:spcBef>
                <a:spcPct val="0"/>
              </a:spcBef>
              <a:spcAft>
                <a:spcPct val="0"/>
              </a:spcAft>
              <a:defRPr sz="2300">
                <a:solidFill>
                  <a:schemeClr val="tx1"/>
                </a:solidFill>
                <a:latin typeface="Arial" charset="0"/>
              </a:defRPr>
            </a:lvl9pPr>
          </a:lstStyle>
          <a:p>
            <a:fld id="{CEBCD923-9A22-4D5B-907C-40BB45E35A04}" type="slidenum">
              <a:rPr lang="en-US" altLang="en-US" sz="900"/>
              <a:pPr/>
              <a:t>4</a:t>
            </a:fld>
            <a:endParaRPr lang="en-US" altLang="en-US" sz="9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7.4.2.3</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7.4.2.4</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7.4.2.5</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7.4.2.6</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7.4.2.7</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7.4.2.8</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7.4.3.1</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7.4.3.2</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7.5.1.3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7.1.1.2</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7.5.2.1</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7.5.2.2</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7.5.4.2</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7.5.4.3</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7.1.1.3</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7.1.2.1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7.1.2.1</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627063"/>
            <a:ext cx="8145462" cy="8382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655638" y="1900238"/>
            <a:ext cx="3894137"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702175" y="1900238"/>
            <a:ext cx="3894138"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118694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4"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 id="2147484532"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4.xml"/><Relationship Id="rId5" Type="http://schemas.openxmlformats.org/officeDocument/2006/relationships/image" Target="../media/image37.jpeg"/><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4.xml"/><Relationship Id="rId5" Type="http://schemas.openxmlformats.org/officeDocument/2006/relationships/image" Target="../media/image34.jpeg"/><Relationship Id="rId4" Type="http://schemas.openxmlformats.org/officeDocument/2006/relationships/image" Target="../media/image40.jpeg"/></Relationships>
</file>

<file path=ppt/slides/_rels/slide4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4.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14.xml"/><Relationship Id="rId6" Type="http://schemas.openxmlformats.org/officeDocument/2006/relationships/image" Target="../media/image64.jpeg"/><Relationship Id="rId5" Type="http://schemas.openxmlformats.org/officeDocument/2006/relationships/image" Target="../media/image63.jpeg"/><Relationship Id="rId4" Type="http://schemas.openxmlformats.org/officeDocument/2006/relationships/image" Target="../media/image62.jpeg"/></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8.xml"/><Relationship Id="rId4" Type="http://schemas.openxmlformats.org/officeDocument/2006/relationships/image" Target="../media/image80.png"/></Relationships>
</file>

<file path=ppt/slides/_rels/slide78.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83.png"/></Relationships>
</file>

<file path=ppt/slides/_rels/slide8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3.xml"/><Relationship Id="rId1" Type="http://schemas.openxmlformats.org/officeDocument/2006/relationships/slideLayout" Target="../slideLayouts/slideLayout14.xml"/><Relationship Id="rId4" Type="http://schemas.openxmlformats.org/officeDocument/2006/relationships/image" Target="../media/image85.png"/></Relationships>
</file>

<file path=ppt/slides/_rels/slide8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7: Routing Dynamically</a:t>
            </a: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Protocols</a:t>
            </a:r>
          </a:p>
        </p:txBody>
      </p:sp>
      <p:pic>
        <p:nvPicPr>
          <p:cNvPr id="4" name="Picture 3" descr="DIT(2).jpg"/>
          <p:cNvPicPr>
            <a:picLocks noChangeAspect="1"/>
          </p:cNvPicPr>
          <p:nvPr/>
        </p:nvPicPr>
        <p:blipFill>
          <a:blip r:embed="rId3" cstate="print"/>
          <a:stretch>
            <a:fillRect/>
          </a:stretch>
        </p:blipFill>
        <p:spPr>
          <a:xfrm>
            <a:off x="1885188" y="155448"/>
            <a:ext cx="1840288" cy="1624584"/>
          </a:xfrm>
          <a:prstGeom prst="rect">
            <a:avLst/>
          </a:prstGeom>
        </p:spPr>
      </p:pic>
      <p:pic>
        <p:nvPicPr>
          <p:cNvPr id="5" name="Picture 4" descr="itb_logo.gif"/>
          <p:cNvPicPr>
            <a:picLocks noChangeAspect="1"/>
          </p:cNvPicPr>
          <p:nvPr/>
        </p:nvPicPr>
        <p:blipFill>
          <a:blip r:embed="rId4" cstate="print"/>
          <a:stretch>
            <a:fillRect/>
          </a:stretch>
        </p:blipFill>
        <p:spPr>
          <a:xfrm>
            <a:off x="4650145" y="424624"/>
            <a:ext cx="3532973" cy="977456"/>
          </a:xfrm>
          <a:prstGeom prst="rect">
            <a:avLst/>
          </a:prstGeom>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Static Routing Scorecard</a:t>
            </a:r>
            <a:endParaRPr lang="en-US" sz="2800" dirty="0" smtClean="0">
              <a:solidFill>
                <a:schemeClr val="accent5">
                  <a:lumMod val="75000"/>
                </a:schemeClr>
              </a:solidFill>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38" y="1838707"/>
            <a:ext cx="7649801" cy="4083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00535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Dynamic Routing Scorecard</a:t>
            </a:r>
            <a:endParaRPr lang="en-US" sz="2800" dirty="0" smtClean="0">
              <a:solidFill>
                <a:schemeClr val="accent5">
                  <a:lumMod val="75000"/>
                </a:schemeClr>
              </a:solidFill>
              <a:cs typeface="Arial" pitchFamily="34"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16" y="1799771"/>
            <a:ext cx="7967223" cy="418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957634"/>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Dynamic Routing Protocol Operation</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492704"/>
            <a:ext cx="7940675" cy="5365296"/>
          </a:xfrm>
        </p:spPr>
        <p:txBody>
          <a:bodyPr/>
          <a:lstStyle/>
          <a:p>
            <a:pPr marL="0" indent="0">
              <a:buNone/>
            </a:pPr>
            <a:r>
              <a:rPr lang="en-CA" dirty="0" smtClean="0"/>
              <a:t>In </a:t>
            </a:r>
            <a:r>
              <a:rPr lang="en-CA" dirty="0"/>
              <a:t>general, the operations of a dynamic routing protocol can be described as follows: </a:t>
            </a:r>
            <a:endParaRPr lang="en-US" dirty="0"/>
          </a:p>
          <a:p>
            <a:pPr marL="457200" indent="-457200">
              <a:buFont typeface="+mj-lt"/>
              <a:buAutoNum type="arabicPeriod"/>
            </a:pPr>
            <a:r>
              <a:rPr lang="en-CA" dirty="0" smtClean="0"/>
              <a:t>The </a:t>
            </a:r>
            <a:r>
              <a:rPr lang="en-CA" dirty="0"/>
              <a:t>router sends and receives routing </a:t>
            </a:r>
            <a:r>
              <a:rPr lang="en-CA" dirty="0">
                <a:solidFill>
                  <a:srgbClr val="FF0000"/>
                </a:solidFill>
              </a:rPr>
              <a:t>messages</a:t>
            </a:r>
            <a:r>
              <a:rPr lang="en-CA" dirty="0"/>
              <a:t> on its interfaces. </a:t>
            </a:r>
            <a:endParaRPr lang="en-US" dirty="0"/>
          </a:p>
          <a:p>
            <a:pPr marL="457200" indent="-457200">
              <a:buFont typeface="+mj-lt"/>
              <a:buAutoNum type="arabicPeriod"/>
            </a:pPr>
            <a:r>
              <a:rPr lang="en-CA" dirty="0" smtClean="0"/>
              <a:t>The </a:t>
            </a:r>
            <a:r>
              <a:rPr lang="en-CA" dirty="0"/>
              <a:t>router </a:t>
            </a:r>
            <a:r>
              <a:rPr lang="en-CA" dirty="0">
                <a:solidFill>
                  <a:srgbClr val="FF0000"/>
                </a:solidFill>
              </a:rPr>
              <a:t>shares</a:t>
            </a:r>
            <a:r>
              <a:rPr lang="en-CA" dirty="0"/>
              <a:t> routing messages and routing information with other routers that are using the same routing protocol. </a:t>
            </a:r>
            <a:endParaRPr lang="en-US" dirty="0"/>
          </a:p>
          <a:p>
            <a:pPr marL="457200" indent="-457200">
              <a:buFont typeface="+mj-lt"/>
              <a:buAutoNum type="arabicPeriod"/>
            </a:pPr>
            <a:r>
              <a:rPr lang="en-CA" dirty="0" smtClean="0"/>
              <a:t>Routers </a:t>
            </a:r>
            <a:r>
              <a:rPr lang="en-CA" dirty="0">
                <a:solidFill>
                  <a:srgbClr val="FF0000"/>
                </a:solidFill>
              </a:rPr>
              <a:t>exchange</a:t>
            </a:r>
            <a:r>
              <a:rPr lang="en-CA" dirty="0"/>
              <a:t> routing information to learn about remote networks.  </a:t>
            </a:r>
            <a:endParaRPr lang="en-US" dirty="0"/>
          </a:p>
          <a:p>
            <a:pPr marL="457200" indent="-457200">
              <a:buFont typeface="+mj-lt"/>
              <a:buAutoNum type="arabicPeriod"/>
            </a:pPr>
            <a:r>
              <a:rPr lang="en-CA" dirty="0" smtClean="0"/>
              <a:t>When </a:t>
            </a:r>
            <a:r>
              <a:rPr lang="en-CA" dirty="0"/>
              <a:t>a router detects a topology change the routing protocol can </a:t>
            </a:r>
            <a:r>
              <a:rPr lang="en-CA" dirty="0">
                <a:solidFill>
                  <a:srgbClr val="FF0000"/>
                </a:solidFill>
              </a:rPr>
              <a:t>advertise</a:t>
            </a:r>
            <a:r>
              <a:rPr lang="en-CA" dirty="0"/>
              <a:t> this change to other routers. </a:t>
            </a:r>
            <a:endParaRPr lang="en-US" dirty="0"/>
          </a:p>
          <a:p>
            <a:pPr lvl="1"/>
            <a:endParaRPr lang="en-US" dirty="0" smtClean="0"/>
          </a:p>
        </p:txBody>
      </p:sp>
    </p:spTree>
    <p:extLst>
      <p:ext uri="{BB962C8B-B14F-4D97-AF65-F5344CB8AC3E}">
        <p14:creationId xmlns:p14="http://schemas.microsoft.com/office/powerpoint/2010/main" val="6121202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0482" y="341313"/>
            <a:ext cx="8145462" cy="584238"/>
          </a:xfrm>
        </p:spPr>
        <p:txBody>
          <a:bodyPr/>
          <a:lstStyle/>
          <a:p>
            <a:pPr eaLnBrk="1" hangingPunct="1"/>
            <a:r>
              <a:rPr lang="en-US" altLang="en-US" dirty="0" smtClean="0"/>
              <a:t>Network Discovery</a:t>
            </a:r>
          </a:p>
        </p:txBody>
      </p:sp>
      <p:sp>
        <p:nvSpPr>
          <p:cNvPr id="13315" name="Rectangle 3"/>
          <p:cNvSpPr>
            <a:spLocks noGrp="1" noChangeArrowheads="1"/>
          </p:cNvSpPr>
          <p:nvPr>
            <p:ph type="body" idx="1"/>
          </p:nvPr>
        </p:nvSpPr>
        <p:spPr>
          <a:xfrm>
            <a:off x="87087" y="1085170"/>
            <a:ext cx="9056913" cy="5511800"/>
          </a:xfrm>
        </p:spPr>
        <p:txBody>
          <a:bodyPr/>
          <a:lstStyle/>
          <a:p>
            <a:pPr eaLnBrk="1" hangingPunct="1">
              <a:buFont typeface="Tahoma" pitchFamily="34" charset="0"/>
              <a:buChar char="•"/>
            </a:pPr>
            <a:r>
              <a:rPr lang="en-US" altLang="en-US" sz="1800" b="1" dirty="0" smtClean="0"/>
              <a:t>Network Discovery: Is part of the process of the routing protocol algorithm that enables routers to learn about remote networks for the first time.</a:t>
            </a:r>
          </a:p>
          <a:p>
            <a:pPr eaLnBrk="1" hangingPunct="1">
              <a:buFont typeface="Tahoma" pitchFamily="34" charset="0"/>
              <a:buChar char="•"/>
            </a:pPr>
            <a:r>
              <a:rPr lang="en-US" altLang="en-US" sz="1800" b="1" dirty="0" smtClean="0"/>
              <a:t>Router initial start up</a:t>
            </a:r>
            <a:r>
              <a:rPr lang="en-US" altLang="en-US" sz="1800" dirty="0" smtClean="0"/>
              <a:t> (</a:t>
            </a:r>
            <a:r>
              <a:rPr lang="en-US" altLang="en-US" sz="1800" dirty="0" smtClean="0">
                <a:solidFill>
                  <a:srgbClr val="FF0000"/>
                </a:solidFill>
              </a:rPr>
              <a:t>Cold Starts</a:t>
            </a:r>
            <a:r>
              <a:rPr lang="en-US" altLang="en-US" sz="1800" dirty="0" smtClean="0"/>
              <a:t>) </a:t>
            </a:r>
          </a:p>
          <a:p>
            <a:pPr marL="688975" lvl="1" indent="-225425" eaLnBrk="1" hangingPunct="1"/>
            <a:r>
              <a:rPr lang="en-US" altLang="en-US" sz="1800" b="1" dirty="0" smtClean="0">
                <a:solidFill>
                  <a:srgbClr val="0000FF"/>
                </a:solidFill>
              </a:rPr>
              <a:t>Initial network discovery: </a:t>
            </a:r>
            <a:r>
              <a:rPr lang="en-US" altLang="en-US" sz="1800" dirty="0" smtClean="0">
                <a:solidFill>
                  <a:srgbClr val="FF0000"/>
                </a:solidFill>
              </a:rPr>
              <a:t>Directly connected networks </a:t>
            </a:r>
            <a:r>
              <a:rPr lang="en-US" altLang="en-US" sz="1800" dirty="0" smtClean="0"/>
              <a:t>are initially placed in routing table</a:t>
            </a:r>
          </a:p>
          <a:p>
            <a:pPr eaLnBrk="1" hangingPunct="1">
              <a:buFont typeface="Tahoma" pitchFamily="34" charset="0"/>
              <a:buChar char="•"/>
            </a:pPr>
            <a:r>
              <a:rPr lang="en-US" altLang="en-US" sz="1800" dirty="0" smtClean="0"/>
              <a:t>When a router powers up: </a:t>
            </a:r>
          </a:p>
          <a:p>
            <a:pPr marL="688975" lvl="1" indent="-225425" eaLnBrk="1" hangingPunct="1">
              <a:buClrTx/>
              <a:buFont typeface="Arial" charset="0"/>
              <a:buChar char="•"/>
            </a:pPr>
            <a:r>
              <a:rPr lang="en-US" altLang="en-US" sz="1800" dirty="0" smtClean="0"/>
              <a:t>Knows nothing about the network topology.</a:t>
            </a:r>
          </a:p>
          <a:p>
            <a:pPr marL="688975" lvl="1" indent="-225425" eaLnBrk="1" hangingPunct="1">
              <a:buClrTx/>
              <a:buFont typeface="Arial" charset="0"/>
              <a:buChar char="•"/>
            </a:pPr>
            <a:r>
              <a:rPr lang="en-US" altLang="en-US" sz="1800" dirty="0" smtClean="0"/>
              <a:t>Knows only the information saved in NVRAM.</a:t>
            </a:r>
          </a:p>
          <a:p>
            <a:pPr marL="688975" lvl="1" indent="-225425" eaLnBrk="1" hangingPunct="1">
              <a:buClrTx/>
              <a:buFont typeface="Arial" charset="0"/>
              <a:buChar char="•"/>
            </a:pPr>
            <a:r>
              <a:rPr lang="en-US" altLang="en-US" sz="1800" b="1" i="1" dirty="0" smtClean="0"/>
              <a:t>Immediately Sends updates about its </a:t>
            </a:r>
            <a:r>
              <a:rPr lang="en-US" altLang="en-US" sz="1800" b="1" i="1" dirty="0" smtClean="0">
                <a:solidFill>
                  <a:srgbClr val="002060"/>
                </a:solidFill>
              </a:rPr>
              <a:t>known</a:t>
            </a:r>
            <a:r>
              <a:rPr lang="en-US" altLang="en-US" sz="1800" b="1" i="1" dirty="0" smtClean="0"/>
              <a:t> networks out all ports</a:t>
            </a:r>
            <a:r>
              <a:rPr lang="en-US" altLang="en-US" sz="1800" dirty="0" smtClean="0"/>
              <a:t>. </a:t>
            </a:r>
            <a:r>
              <a:rPr lang="en-US" altLang="en-US" dirty="0" smtClean="0"/>
              <a:t> </a:t>
            </a:r>
          </a:p>
        </p:txBody>
      </p:sp>
      <p:sp>
        <p:nvSpPr>
          <p:cNvPr id="13316" name="Text Box 6"/>
          <p:cNvSpPr txBox="1">
            <a:spLocks noChangeArrowheads="1"/>
          </p:cNvSpPr>
          <p:nvPr/>
        </p:nvSpPr>
        <p:spPr bwMode="auto">
          <a:xfrm>
            <a:off x="7092950" y="4692650"/>
            <a:ext cx="1884363" cy="1412875"/>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r>
              <a:rPr lang="en-US" altLang="en-US" sz="1600"/>
              <a:t>No routes to remote networks.</a:t>
            </a:r>
          </a:p>
          <a:p>
            <a:r>
              <a:rPr lang="en-US" altLang="en-US" sz="1600" b="1">
                <a:solidFill>
                  <a:srgbClr val="FF0000"/>
                </a:solidFill>
              </a:rPr>
              <a:t>Initially</a:t>
            </a:r>
            <a:r>
              <a:rPr lang="en-US" altLang="en-US" sz="1600"/>
              <a:t> no communication possible from one network to another</a:t>
            </a:r>
          </a:p>
        </p:txBody>
      </p:sp>
      <p:pic>
        <p:nvPicPr>
          <p:cNvPr id="13317" name="Picture 22" descr="dv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063" y="4302125"/>
            <a:ext cx="6673850"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28"/>
          <p:cNvSpPr>
            <a:spLocks noChangeArrowheads="1"/>
          </p:cNvSpPr>
          <p:nvPr/>
        </p:nvSpPr>
        <p:spPr bwMode="auto">
          <a:xfrm>
            <a:off x="660400" y="6211888"/>
            <a:ext cx="517525" cy="9525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a:p>
        </p:txBody>
      </p:sp>
      <p:sp>
        <p:nvSpPr>
          <p:cNvPr id="13319" name="Rectangle 29"/>
          <p:cNvSpPr>
            <a:spLocks noChangeArrowheads="1"/>
          </p:cNvSpPr>
          <p:nvPr/>
        </p:nvSpPr>
        <p:spPr bwMode="auto">
          <a:xfrm>
            <a:off x="1466850" y="6211888"/>
            <a:ext cx="517525" cy="9525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a:p>
        </p:txBody>
      </p:sp>
      <p:sp>
        <p:nvSpPr>
          <p:cNvPr id="13320" name="Rectangle 30"/>
          <p:cNvSpPr>
            <a:spLocks noChangeArrowheads="1"/>
          </p:cNvSpPr>
          <p:nvPr/>
        </p:nvSpPr>
        <p:spPr bwMode="auto">
          <a:xfrm>
            <a:off x="2214563" y="6211888"/>
            <a:ext cx="287337" cy="9525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a:p>
        </p:txBody>
      </p:sp>
      <p:sp>
        <p:nvSpPr>
          <p:cNvPr id="13321" name="Rectangle 25"/>
          <p:cNvSpPr>
            <a:spLocks noChangeArrowheads="1"/>
          </p:cNvSpPr>
          <p:nvPr/>
        </p:nvSpPr>
        <p:spPr bwMode="auto">
          <a:xfrm>
            <a:off x="2789238" y="6021388"/>
            <a:ext cx="517525" cy="11430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sz="1400"/>
          </a:p>
        </p:txBody>
      </p:sp>
      <p:sp>
        <p:nvSpPr>
          <p:cNvPr id="13322" name="Rectangle 26"/>
          <p:cNvSpPr>
            <a:spLocks noChangeArrowheads="1"/>
          </p:cNvSpPr>
          <p:nvPr/>
        </p:nvSpPr>
        <p:spPr bwMode="auto">
          <a:xfrm>
            <a:off x="3595688" y="6021388"/>
            <a:ext cx="517525" cy="11430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sz="1400"/>
          </a:p>
        </p:txBody>
      </p:sp>
      <p:sp>
        <p:nvSpPr>
          <p:cNvPr id="13323" name="Rectangle 27"/>
          <p:cNvSpPr>
            <a:spLocks noChangeArrowheads="1"/>
          </p:cNvSpPr>
          <p:nvPr/>
        </p:nvSpPr>
        <p:spPr bwMode="auto">
          <a:xfrm>
            <a:off x="4343400" y="6021388"/>
            <a:ext cx="287338" cy="11430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sz="1400"/>
          </a:p>
        </p:txBody>
      </p:sp>
      <p:sp>
        <p:nvSpPr>
          <p:cNvPr id="13324" name="Rectangle 22"/>
          <p:cNvSpPr>
            <a:spLocks noChangeArrowheads="1"/>
          </p:cNvSpPr>
          <p:nvPr/>
        </p:nvSpPr>
        <p:spPr bwMode="auto">
          <a:xfrm>
            <a:off x="2789238" y="6211888"/>
            <a:ext cx="517525" cy="9525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a:p>
        </p:txBody>
      </p:sp>
      <p:sp>
        <p:nvSpPr>
          <p:cNvPr id="13325" name="Rectangle 23"/>
          <p:cNvSpPr>
            <a:spLocks noChangeArrowheads="1"/>
          </p:cNvSpPr>
          <p:nvPr/>
        </p:nvSpPr>
        <p:spPr bwMode="auto">
          <a:xfrm>
            <a:off x="3595688" y="6211888"/>
            <a:ext cx="517525" cy="9525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a:p>
        </p:txBody>
      </p:sp>
      <p:sp>
        <p:nvSpPr>
          <p:cNvPr id="13326" name="Rectangle 24"/>
          <p:cNvSpPr>
            <a:spLocks noChangeArrowheads="1"/>
          </p:cNvSpPr>
          <p:nvPr/>
        </p:nvSpPr>
        <p:spPr bwMode="auto">
          <a:xfrm>
            <a:off x="4343400" y="6211888"/>
            <a:ext cx="287338" cy="9525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a:p>
        </p:txBody>
      </p:sp>
      <p:sp>
        <p:nvSpPr>
          <p:cNvPr id="13327" name="Rectangle 19"/>
          <p:cNvSpPr>
            <a:spLocks noChangeArrowheads="1"/>
          </p:cNvSpPr>
          <p:nvPr/>
        </p:nvSpPr>
        <p:spPr bwMode="auto">
          <a:xfrm>
            <a:off x="4975225" y="6021388"/>
            <a:ext cx="517525" cy="11430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sz="1400"/>
          </a:p>
        </p:txBody>
      </p:sp>
      <p:sp>
        <p:nvSpPr>
          <p:cNvPr id="13328" name="Rectangle 20"/>
          <p:cNvSpPr>
            <a:spLocks noChangeArrowheads="1"/>
          </p:cNvSpPr>
          <p:nvPr/>
        </p:nvSpPr>
        <p:spPr bwMode="auto">
          <a:xfrm>
            <a:off x="5781675" y="6021388"/>
            <a:ext cx="517525" cy="11430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sz="1400"/>
          </a:p>
        </p:txBody>
      </p:sp>
      <p:sp>
        <p:nvSpPr>
          <p:cNvPr id="13329" name="Rectangle 21"/>
          <p:cNvSpPr>
            <a:spLocks noChangeArrowheads="1"/>
          </p:cNvSpPr>
          <p:nvPr/>
        </p:nvSpPr>
        <p:spPr bwMode="auto">
          <a:xfrm>
            <a:off x="6529388" y="6021388"/>
            <a:ext cx="287337" cy="11430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sz="1400"/>
          </a:p>
        </p:txBody>
      </p:sp>
      <p:sp>
        <p:nvSpPr>
          <p:cNvPr id="13330" name="Rectangle 16"/>
          <p:cNvSpPr>
            <a:spLocks noChangeArrowheads="1"/>
          </p:cNvSpPr>
          <p:nvPr/>
        </p:nvSpPr>
        <p:spPr bwMode="auto">
          <a:xfrm>
            <a:off x="4975225" y="6211888"/>
            <a:ext cx="517525" cy="9525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a:p>
        </p:txBody>
      </p:sp>
      <p:sp>
        <p:nvSpPr>
          <p:cNvPr id="13331" name="Rectangle 17"/>
          <p:cNvSpPr>
            <a:spLocks noChangeArrowheads="1"/>
          </p:cNvSpPr>
          <p:nvPr/>
        </p:nvSpPr>
        <p:spPr bwMode="auto">
          <a:xfrm>
            <a:off x="5781675" y="6211888"/>
            <a:ext cx="517525" cy="9525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a:p>
        </p:txBody>
      </p:sp>
      <p:sp>
        <p:nvSpPr>
          <p:cNvPr id="13332" name="Rectangle 18"/>
          <p:cNvSpPr>
            <a:spLocks noChangeArrowheads="1"/>
          </p:cNvSpPr>
          <p:nvPr/>
        </p:nvSpPr>
        <p:spPr bwMode="auto">
          <a:xfrm>
            <a:off x="6529388" y="6211888"/>
            <a:ext cx="287337" cy="9525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a:p>
        </p:txBody>
      </p:sp>
      <p:sp>
        <p:nvSpPr>
          <p:cNvPr id="13333" name="Rectangle 13"/>
          <p:cNvSpPr>
            <a:spLocks noChangeArrowheads="1"/>
          </p:cNvSpPr>
          <p:nvPr/>
        </p:nvSpPr>
        <p:spPr bwMode="auto">
          <a:xfrm>
            <a:off x="660400" y="6021388"/>
            <a:ext cx="517525" cy="11430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sz="1400"/>
          </a:p>
        </p:txBody>
      </p:sp>
      <p:sp>
        <p:nvSpPr>
          <p:cNvPr id="13334" name="Rectangle 14"/>
          <p:cNvSpPr>
            <a:spLocks noChangeArrowheads="1"/>
          </p:cNvSpPr>
          <p:nvPr/>
        </p:nvSpPr>
        <p:spPr bwMode="auto">
          <a:xfrm>
            <a:off x="1466850" y="6021388"/>
            <a:ext cx="517525" cy="11430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sz="1400"/>
          </a:p>
        </p:txBody>
      </p:sp>
      <p:sp>
        <p:nvSpPr>
          <p:cNvPr id="13335" name="Rectangle 15"/>
          <p:cNvSpPr>
            <a:spLocks noChangeArrowheads="1"/>
          </p:cNvSpPr>
          <p:nvPr/>
        </p:nvSpPr>
        <p:spPr bwMode="auto">
          <a:xfrm>
            <a:off x="2214563" y="6021388"/>
            <a:ext cx="287337" cy="114300"/>
          </a:xfrm>
          <a:prstGeom prst="rect">
            <a:avLst/>
          </a:prstGeom>
          <a:solidFill>
            <a:schemeClr val="bg1"/>
          </a:solidFill>
          <a:ln w="38100" algn="ctr">
            <a:solidFill>
              <a:schemeClr val="bg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en-US" altLang="en-US" sz="1400"/>
          </a:p>
        </p:txBody>
      </p:sp>
      <p:sp>
        <p:nvSpPr>
          <p:cNvPr id="2" name="TextBox 1"/>
          <p:cNvSpPr txBox="1"/>
          <p:nvPr/>
        </p:nvSpPr>
        <p:spPr>
          <a:xfrm>
            <a:off x="6383230" y="380999"/>
            <a:ext cx="2581156" cy="424732"/>
          </a:xfrm>
          <a:prstGeom prst="rect">
            <a:avLst/>
          </a:prstGeom>
          <a:noFill/>
          <a:ln>
            <a:solidFill>
              <a:srgbClr val="FF0000"/>
            </a:solidFill>
          </a:ln>
        </p:spPr>
        <p:txBody>
          <a:bodyPr wrap="none" rtlCol="0">
            <a:spAutoFit/>
          </a:bodyPr>
          <a:lstStyle/>
          <a:p>
            <a:r>
              <a:rPr lang="en-IE" dirty="0" smtClean="0">
                <a:solidFill>
                  <a:srgbClr val="FF0000"/>
                </a:solidFill>
                <a:effectLst>
                  <a:outerShdw blurRad="38100" dist="38100" dir="2700000" algn="tl">
                    <a:srgbClr val="000000">
                      <a:alpha val="43137"/>
                    </a:srgbClr>
                  </a:outerShdw>
                </a:effectLst>
              </a:rPr>
              <a:t>Animation 7.1.3.2</a:t>
            </a:r>
            <a:endParaRPr lang="en-IE"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77449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19037" y="368881"/>
            <a:ext cx="8145462" cy="520700"/>
          </a:xfrm>
        </p:spPr>
        <p:txBody>
          <a:bodyPr/>
          <a:lstStyle/>
          <a:p>
            <a:pPr>
              <a:defRPr/>
            </a:pPr>
            <a:r>
              <a:rPr lang="en-US" dirty="0" smtClean="0"/>
              <a:t>Initial Exchange of Routing Information</a:t>
            </a:r>
          </a:p>
        </p:txBody>
      </p:sp>
      <p:sp>
        <p:nvSpPr>
          <p:cNvPr id="84995" name="Rectangle 3"/>
          <p:cNvSpPr>
            <a:spLocks noGrp="1" noChangeArrowheads="1"/>
          </p:cNvSpPr>
          <p:nvPr>
            <p:ph type="body" idx="1"/>
          </p:nvPr>
        </p:nvSpPr>
        <p:spPr>
          <a:xfrm>
            <a:off x="0" y="973138"/>
            <a:ext cx="9144000" cy="2940050"/>
          </a:xfrm>
        </p:spPr>
        <p:txBody>
          <a:bodyPr/>
          <a:lstStyle/>
          <a:p>
            <a:pPr eaLnBrk="1" hangingPunct="1">
              <a:lnSpc>
                <a:spcPct val="85000"/>
              </a:lnSpc>
              <a:defRPr/>
            </a:pPr>
            <a:r>
              <a:rPr lang="en-US" sz="1800" b="1" dirty="0" smtClean="0"/>
              <a:t>R1</a:t>
            </a:r>
            <a:r>
              <a:rPr lang="en-US" sz="1800" dirty="0" smtClean="0"/>
              <a:t> Sends update about network </a:t>
            </a:r>
            <a:r>
              <a:rPr lang="en-US" sz="1800" dirty="0" smtClean="0">
                <a:solidFill>
                  <a:schemeClr val="accent2"/>
                </a:solidFill>
              </a:rPr>
              <a:t>10.1.0.0</a:t>
            </a:r>
            <a:r>
              <a:rPr lang="en-US" sz="1800" dirty="0" smtClean="0">
                <a:solidFill>
                  <a:srgbClr val="FFFF00"/>
                </a:solidFill>
              </a:rPr>
              <a:t> </a:t>
            </a:r>
            <a:r>
              <a:rPr lang="en-US" sz="1800" dirty="0" smtClean="0"/>
              <a:t>out </a:t>
            </a:r>
            <a:r>
              <a:rPr lang="en-US" sz="1800" dirty="0" smtClean="0">
                <a:solidFill>
                  <a:schemeClr val="accent2"/>
                </a:solidFill>
              </a:rPr>
              <a:t>Serial 0/0/0</a:t>
            </a:r>
            <a:r>
              <a:rPr lang="en-US" sz="1800" dirty="0" smtClean="0"/>
              <a:t> interface with metric of 1. </a:t>
            </a:r>
          </a:p>
          <a:p>
            <a:pPr eaLnBrk="1" hangingPunct="1">
              <a:lnSpc>
                <a:spcPct val="85000"/>
              </a:lnSpc>
              <a:defRPr/>
            </a:pPr>
            <a:r>
              <a:rPr lang="en-US" sz="1800" b="1" dirty="0" smtClean="0"/>
              <a:t>R1</a:t>
            </a:r>
            <a:r>
              <a:rPr lang="en-US" sz="1800" dirty="0" smtClean="0"/>
              <a:t> Sends update about network </a:t>
            </a:r>
            <a:r>
              <a:rPr lang="en-US" sz="1800" dirty="0" smtClean="0">
                <a:solidFill>
                  <a:schemeClr val="accent2"/>
                </a:solidFill>
              </a:rPr>
              <a:t>10.2.0.0</a:t>
            </a:r>
            <a:r>
              <a:rPr lang="en-US" sz="1800" dirty="0" smtClean="0">
                <a:solidFill>
                  <a:srgbClr val="FFFF00"/>
                </a:solidFill>
              </a:rPr>
              <a:t> </a:t>
            </a:r>
            <a:r>
              <a:rPr lang="en-US" sz="1800" dirty="0" smtClean="0"/>
              <a:t>out </a:t>
            </a:r>
            <a:r>
              <a:rPr lang="en-US" sz="1800" dirty="0" smtClean="0">
                <a:solidFill>
                  <a:schemeClr val="accent2"/>
                </a:solidFill>
              </a:rPr>
              <a:t>Fa0/0</a:t>
            </a:r>
            <a:r>
              <a:rPr lang="en-US" sz="1800" dirty="0" smtClean="0"/>
              <a:t>  interface with metric of 1.</a:t>
            </a:r>
          </a:p>
          <a:p>
            <a:pPr eaLnBrk="1" hangingPunct="1">
              <a:lnSpc>
                <a:spcPct val="85000"/>
              </a:lnSpc>
              <a:defRPr/>
            </a:pPr>
            <a:r>
              <a:rPr lang="en-US" sz="1800" b="1" dirty="0" smtClean="0"/>
              <a:t>R2</a:t>
            </a:r>
            <a:r>
              <a:rPr lang="en-US" sz="1800" dirty="0" smtClean="0"/>
              <a:t> Sends update about network </a:t>
            </a:r>
            <a:r>
              <a:rPr lang="en-US" sz="1800" dirty="0" smtClean="0">
                <a:solidFill>
                  <a:schemeClr val="accent2"/>
                </a:solidFill>
              </a:rPr>
              <a:t>10.3.0.0</a:t>
            </a:r>
            <a:r>
              <a:rPr lang="en-US" sz="1800" dirty="0" smtClean="0">
                <a:solidFill>
                  <a:srgbClr val="FFFF00"/>
                </a:solidFill>
              </a:rPr>
              <a:t> </a:t>
            </a:r>
            <a:r>
              <a:rPr lang="en-US" sz="1800" dirty="0" smtClean="0"/>
              <a:t>out </a:t>
            </a:r>
            <a:r>
              <a:rPr lang="en-US" sz="1800" dirty="0" smtClean="0">
                <a:solidFill>
                  <a:schemeClr val="accent2"/>
                </a:solidFill>
              </a:rPr>
              <a:t>Serial 0/0/0</a:t>
            </a:r>
            <a:r>
              <a:rPr lang="en-US" sz="1800" dirty="0" smtClean="0">
                <a:solidFill>
                  <a:srgbClr val="FFFF00"/>
                </a:solidFill>
              </a:rPr>
              <a:t> </a:t>
            </a:r>
            <a:r>
              <a:rPr lang="en-US" sz="1800" dirty="0" smtClean="0"/>
              <a:t>interface with metric of 1.</a:t>
            </a:r>
          </a:p>
          <a:p>
            <a:pPr eaLnBrk="1" hangingPunct="1">
              <a:lnSpc>
                <a:spcPct val="85000"/>
              </a:lnSpc>
              <a:defRPr/>
            </a:pPr>
            <a:r>
              <a:rPr lang="en-US" sz="1800" b="1" dirty="0" smtClean="0"/>
              <a:t>R2</a:t>
            </a:r>
            <a:r>
              <a:rPr lang="en-US" sz="1800" dirty="0" smtClean="0"/>
              <a:t> Sends update about network </a:t>
            </a:r>
            <a:r>
              <a:rPr lang="en-US" sz="1800" dirty="0" smtClean="0">
                <a:solidFill>
                  <a:schemeClr val="accent2"/>
                </a:solidFill>
              </a:rPr>
              <a:t>10.2.0.0 </a:t>
            </a:r>
            <a:r>
              <a:rPr lang="en-US" sz="1800" dirty="0" smtClean="0"/>
              <a:t>out </a:t>
            </a:r>
            <a:r>
              <a:rPr lang="en-US" sz="1800" dirty="0" smtClean="0">
                <a:solidFill>
                  <a:schemeClr val="accent2"/>
                </a:solidFill>
              </a:rPr>
              <a:t>Serial 0/0/1</a:t>
            </a:r>
            <a:r>
              <a:rPr lang="en-US" sz="1800" dirty="0" smtClean="0"/>
              <a:t> interface with metric of 1.</a:t>
            </a:r>
          </a:p>
          <a:p>
            <a:pPr eaLnBrk="1" hangingPunct="1">
              <a:lnSpc>
                <a:spcPct val="85000"/>
              </a:lnSpc>
              <a:defRPr/>
            </a:pPr>
            <a:r>
              <a:rPr lang="en-US" sz="1800" b="1" dirty="0" smtClean="0"/>
              <a:t>R3</a:t>
            </a:r>
            <a:r>
              <a:rPr lang="en-US" sz="1800" dirty="0" smtClean="0"/>
              <a:t> Sends update about network </a:t>
            </a:r>
            <a:r>
              <a:rPr lang="en-US" sz="1800" dirty="0" smtClean="0">
                <a:solidFill>
                  <a:schemeClr val="accent2"/>
                </a:solidFill>
              </a:rPr>
              <a:t>10.4.0.0</a:t>
            </a:r>
            <a:r>
              <a:rPr lang="en-US" sz="1800" dirty="0" smtClean="0"/>
              <a:t> out </a:t>
            </a:r>
            <a:r>
              <a:rPr lang="en-US" sz="1800" dirty="0" smtClean="0">
                <a:solidFill>
                  <a:schemeClr val="accent2"/>
                </a:solidFill>
              </a:rPr>
              <a:t>S0/0/0</a:t>
            </a:r>
            <a:r>
              <a:rPr lang="en-US" sz="1800" dirty="0" smtClean="0"/>
              <a:t> interface with metric of 1.</a:t>
            </a:r>
          </a:p>
          <a:p>
            <a:pPr eaLnBrk="1" hangingPunct="1">
              <a:lnSpc>
                <a:spcPct val="85000"/>
              </a:lnSpc>
              <a:defRPr/>
            </a:pPr>
            <a:r>
              <a:rPr lang="en-US" sz="1800" b="1" dirty="0" smtClean="0"/>
              <a:t>R3</a:t>
            </a:r>
            <a:r>
              <a:rPr lang="en-US" sz="1800" dirty="0" smtClean="0"/>
              <a:t> Sends an update about network </a:t>
            </a:r>
            <a:r>
              <a:rPr lang="en-US" sz="1800" dirty="0" smtClean="0">
                <a:solidFill>
                  <a:schemeClr val="accent2"/>
                </a:solidFill>
              </a:rPr>
              <a:t>10.3.0.0</a:t>
            </a:r>
            <a:r>
              <a:rPr lang="en-US" sz="1800" dirty="0" smtClean="0">
                <a:solidFill>
                  <a:srgbClr val="FFFF00"/>
                </a:solidFill>
              </a:rPr>
              <a:t> </a:t>
            </a:r>
            <a:r>
              <a:rPr lang="en-US" sz="1800" dirty="0" smtClean="0"/>
              <a:t>out </a:t>
            </a:r>
            <a:r>
              <a:rPr lang="en-US" sz="1800" dirty="0" smtClean="0">
                <a:solidFill>
                  <a:schemeClr val="accent2"/>
                </a:solidFill>
              </a:rPr>
              <a:t>Fa0/0 </a:t>
            </a:r>
            <a:r>
              <a:rPr lang="en-US" sz="1800" dirty="0" smtClean="0"/>
              <a:t>interface with metric of 1. </a:t>
            </a:r>
          </a:p>
          <a:p>
            <a:pPr lvl="1" eaLnBrk="1" hangingPunct="1">
              <a:lnSpc>
                <a:spcPct val="85000"/>
              </a:lnSpc>
              <a:buFont typeface="Tahoma" pitchFamily="34" charset="0"/>
              <a:buNone/>
              <a:defRPr/>
            </a:pPr>
            <a:endParaRPr lang="en-US" sz="1600" dirty="0" smtClean="0">
              <a:effectLst>
                <a:outerShdw blurRad="38100" dist="38100" dir="2700000" algn="tl">
                  <a:srgbClr val="C0C0C0"/>
                </a:outerShdw>
              </a:effectLst>
            </a:endParaRPr>
          </a:p>
        </p:txBody>
      </p:sp>
      <p:pic>
        <p:nvPicPr>
          <p:cNvPr id="14340" name="Picture 5" descr="Imag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3330575"/>
            <a:ext cx="836295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1632" y="4969328"/>
            <a:ext cx="2529568" cy="129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245327" y="947854"/>
            <a:ext cx="8470048" cy="669073"/>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228600" y="1676400"/>
            <a:ext cx="8470048" cy="669073"/>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228600" y="2438400"/>
            <a:ext cx="8470048" cy="669073"/>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92650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43042" y="379141"/>
            <a:ext cx="8145462" cy="566196"/>
          </a:xfrm>
        </p:spPr>
        <p:txBody>
          <a:bodyPr/>
          <a:lstStyle/>
          <a:p>
            <a:r>
              <a:rPr lang="en-US" altLang="en-US" dirty="0" smtClean="0"/>
              <a:t>Initial Exchange of Routing Information</a:t>
            </a:r>
          </a:p>
        </p:txBody>
      </p:sp>
      <p:sp>
        <p:nvSpPr>
          <p:cNvPr id="15363" name="Rectangle 3"/>
          <p:cNvSpPr>
            <a:spLocks noGrp="1" noChangeArrowheads="1"/>
          </p:cNvSpPr>
          <p:nvPr>
            <p:ph type="body" idx="1"/>
          </p:nvPr>
        </p:nvSpPr>
        <p:spPr>
          <a:xfrm>
            <a:off x="0" y="970156"/>
            <a:ext cx="9144000" cy="3783013"/>
          </a:xfrm>
        </p:spPr>
        <p:txBody>
          <a:bodyPr/>
          <a:lstStyle/>
          <a:p>
            <a:pPr marL="92075" indent="-92075" eaLnBrk="1" hangingPunct="1">
              <a:lnSpc>
                <a:spcPct val="75000"/>
              </a:lnSpc>
              <a:buFont typeface="Tahoma" pitchFamily="34" charset="0"/>
              <a:buChar char="•"/>
              <a:tabLst>
                <a:tab pos="92075" algn="l"/>
              </a:tabLst>
            </a:pPr>
            <a:r>
              <a:rPr lang="en-US" altLang="en-US" sz="1800" b="1" dirty="0" smtClean="0"/>
              <a:t>R1</a:t>
            </a:r>
            <a:r>
              <a:rPr lang="en-US" altLang="en-US" sz="1800" dirty="0" smtClean="0"/>
              <a:t> Receives the update from </a:t>
            </a:r>
            <a:r>
              <a:rPr lang="en-US" altLang="en-US" sz="1800" b="1" dirty="0" smtClean="0"/>
              <a:t>R2</a:t>
            </a:r>
            <a:r>
              <a:rPr lang="en-US" altLang="en-US" sz="1800" dirty="0" smtClean="0"/>
              <a:t> about network </a:t>
            </a:r>
            <a:r>
              <a:rPr lang="en-US" altLang="en-US" sz="1800" dirty="0" smtClean="0">
                <a:solidFill>
                  <a:schemeClr val="accent2"/>
                </a:solidFill>
              </a:rPr>
              <a:t>10.3.0.0</a:t>
            </a:r>
            <a:r>
              <a:rPr lang="en-US" altLang="en-US" sz="1800" dirty="0" smtClean="0"/>
              <a:t> and adds it to its routing table.</a:t>
            </a:r>
          </a:p>
          <a:p>
            <a:pPr marL="92075" indent="-92075" eaLnBrk="1" hangingPunct="1">
              <a:lnSpc>
                <a:spcPct val="75000"/>
              </a:lnSpc>
              <a:buFont typeface="Tahoma" pitchFamily="34" charset="0"/>
              <a:buChar char="•"/>
              <a:tabLst>
                <a:tab pos="92075" algn="l"/>
              </a:tabLst>
            </a:pPr>
            <a:r>
              <a:rPr lang="en-US" altLang="en-US" sz="1800" b="1" dirty="0" smtClean="0"/>
              <a:t>R3</a:t>
            </a:r>
            <a:r>
              <a:rPr lang="en-US" altLang="en-US" sz="1800" dirty="0" smtClean="0"/>
              <a:t> Receives the update from </a:t>
            </a:r>
            <a:r>
              <a:rPr lang="en-US" altLang="en-US" sz="1800" b="1" dirty="0" smtClean="0"/>
              <a:t>R2</a:t>
            </a:r>
            <a:r>
              <a:rPr lang="en-US" altLang="en-US" sz="1800" dirty="0" smtClean="0"/>
              <a:t> about network </a:t>
            </a:r>
            <a:r>
              <a:rPr lang="en-US" altLang="en-US" sz="1800" dirty="0" smtClean="0">
                <a:solidFill>
                  <a:schemeClr val="accent2"/>
                </a:solidFill>
              </a:rPr>
              <a:t>10.2.0.0</a:t>
            </a:r>
            <a:r>
              <a:rPr lang="en-US" altLang="en-US" sz="1800" dirty="0" smtClean="0"/>
              <a:t> and adds it to its routing table.</a:t>
            </a:r>
          </a:p>
          <a:p>
            <a:pPr marL="92075" indent="-92075" eaLnBrk="1" hangingPunct="1">
              <a:lnSpc>
                <a:spcPct val="75000"/>
              </a:lnSpc>
              <a:buFont typeface="Tahoma" pitchFamily="34" charset="0"/>
              <a:buChar char="•"/>
              <a:tabLst>
                <a:tab pos="92075" algn="l"/>
              </a:tabLst>
            </a:pPr>
            <a:r>
              <a:rPr lang="en-US" altLang="en-US" sz="1800" b="1" dirty="0" smtClean="0"/>
              <a:t>R2</a:t>
            </a:r>
            <a:r>
              <a:rPr lang="en-US" altLang="en-US" sz="1800" dirty="0" smtClean="0"/>
              <a:t> Receives the update from </a:t>
            </a:r>
            <a:r>
              <a:rPr lang="en-US" altLang="en-US" sz="1800" b="1" dirty="0" smtClean="0"/>
              <a:t>R1</a:t>
            </a:r>
            <a:r>
              <a:rPr lang="en-US" altLang="en-US" sz="1800" dirty="0" smtClean="0"/>
              <a:t> about network </a:t>
            </a:r>
            <a:r>
              <a:rPr lang="en-US" altLang="en-US" sz="1800" dirty="0" smtClean="0">
                <a:solidFill>
                  <a:schemeClr val="accent2"/>
                </a:solidFill>
              </a:rPr>
              <a:t>10.1.0.0</a:t>
            </a:r>
            <a:r>
              <a:rPr lang="en-US" altLang="en-US" sz="1800" dirty="0" smtClean="0"/>
              <a:t> and adds it to its routing table.</a:t>
            </a:r>
          </a:p>
          <a:p>
            <a:pPr marL="92075" indent="-92075" eaLnBrk="1" hangingPunct="1">
              <a:lnSpc>
                <a:spcPct val="75000"/>
              </a:lnSpc>
              <a:buFont typeface="Tahoma" pitchFamily="34" charset="0"/>
              <a:buChar char="•"/>
              <a:tabLst>
                <a:tab pos="92075" algn="l"/>
              </a:tabLst>
            </a:pPr>
            <a:r>
              <a:rPr lang="en-US" altLang="en-US" sz="1800" b="1" dirty="0" smtClean="0"/>
              <a:t>R2</a:t>
            </a:r>
            <a:r>
              <a:rPr lang="en-US" altLang="en-US" sz="1800" dirty="0" smtClean="0"/>
              <a:t> Receives the update from </a:t>
            </a:r>
            <a:r>
              <a:rPr lang="en-US" altLang="en-US" sz="1800" b="1" dirty="0" smtClean="0"/>
              <a:t>R3</a:t>
            </a:r>
            <a:r>
              <a:rPr lang="en-US" altLang="en-US" sz="1800" dirty="0" smtClean="0"/>
              <a:t> about network </a:t>
            </a:r>
            <a:r>
              <a:rPr lang="en-US" altLang="en-US" sz="1800" dirty="0" smtClean="0">
                <a:solidFill>
                  <a:schemeClr val="accent2"/>
                </a:solidFill>
              </a:rPr>
              <a:t>10.4.0.0</a:t>
            </a:r>
            <a:r>
              <a:rPr lang="en-US" altLang="en-US" sz="1800" dirty="0" smtClean="0"/>
              <a:t> and adds it to its routing table.</a:t>
            </a:r>
          </a:p>
          <a:p>
            <a:pPr marL="92075" indent="-92075" eaLnBrk="1" hangingPunct="1">
              <a:lnSpc>
                <a:spcPct val="75000"/>
              </a:lnSpc>
              <a:tabLst>
                <a:tab pos="92075" algn="l"/>
              </a:tabLst>
            </a:pPr>
            <a:r>
              <a:rPr lang="en-US" altLang="en-US" sz="2000" b="1" dirty="0" smtClean="0"/>
              <a:t>Now end of first round of update exchanges:  Each router knows about the connected networks of its directly connected neighbors.</a:t>
            </a:r>
          </a:p>
        </p:txBody>
      </p:sp>
      <p:pic>
        <p:nvPicPr>
          <p:cNvPr id="15364" name="Picture 4" descr="Imag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3122341"/>
            <a:ext cx="6881813" cy="343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5"/>
          <p:cNvSpPr txBox="1">
            <a:spLocks noChangeArrowheads="1"/>
          </p:cNvSpPr>
          <p:nvPr/>
        </p:nvSpPr>
        <p:spPr bwMode="auto">
          <a:xfrm>
            <a:off x="157163" y="5437188"/>
            <a:ext cx="1803400" cy="974725"/>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r>
              <a:rPr lang="en-US" altLang="en-US" sz="1600" b="1" i="1"/>
              <a:t>R1 knows about network 10.3.0.0 but not about 10.4.0.0. yet</a:t>
            </a:r>
          </a:p>
        </p:txBody>
      </p:sp>
      <p:sp>
        <p:nvSpPr>
          <p:cNvPr id="15366" name="Line 7"/>
          <p:cNvSpPr>
            <a:spLocks noChangeShapeType="1"/>
          </p:cNvSpPr>
          <p:nvPr/>
        </p:nvSpPr>
        <p:spPr bwMode="auto">
          <a:xfrm flipV="1">
            <a:off x="1860550" y="6034088"/>
            <a:ext cx="525463" cy="1111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lIns="82124" tIns="41061" rIns="82124" bIns="41061" anchor="ctr">
            <a:spAutoFit/>
          </a:bodyPr>
          <a:lstStyle/>
          <a:p>
            <a:endParaRPr lang="en-IE"/>
          </a:p>
        </p:txBody>
      </p:sp>
      <p:grpSp>
        <p:nvGrpSpPr>
          <p:cNvPr id="4" name="Group 3"/>
          <p:cNvGrpSpPr/>
          <p:nvPr/>
        </p:nvGrpSpPr>
        <p:grpSpPr>
          <a:xfrm>
            <a:off x="2338388" y="5806913"/>
            <a:ext cx="1957387" cy="239717"/>
            <a:chOff x="2338388" y="5806913"/>
            <a:chExt cx="1957387" cy="239717"/>
          </a:xfrm>
        </p:grpSpPr>
        <p:sp>
          <p:nvSpPr>
            <p:cNvPr id="3" name="Rectangle 2"/>
            <p:cNvSpPr/>
            <p:nvPr/>
          </p:nvSpPr>
          <p:spPr bwMode="auto">
            <a:xfrm>
              <a:off x="2338388" y="5811357"/>
              <a:ext cx="671512"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10.3.0.0</a:t>
              </a:r>
              <a:endParaRPr kumimoji="0" lang="en-IE" sz="1050" b="1" i="0" u="none" strike="noStrike" cap="none" normalizeH="0" baseline="0" dirty="0" smtClean="0">
                <a:ln>
                  <a:noFill/>
                </a:ln>
                <a:solidFill>
                  <a:srgbClr val="FF0000"/>
                </a:solidFill>
                <a:effectLst/>
                <a:latin typeface="Arial" charset="0"/>
              </a:endParaRPr>
            </a:p>
          </p:txBody>
        </p:sp>
        <p:sp>
          <p:nvSpPr>
            <p:cNvPr id="14" name="Rectangle 13"/>
            <p:cNvSpPr/>
            <p:nvPr/>
          </p:nvSpPr>
          <p:spPr bwMode="auto">
            <a:xfrm>
              <a:off x="3200401" y="5806913"/>
              <a:ext cx="671512"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S0/0/0</a:t>
              </a:r>
              <a:endParaRPr kumimoji="0" lang="en-IE" sz="1050" b="1" i="0" u="none" strike="noStrike" cap="none" normalizeH="0" baseline="0" dirty="0" smtClean="0">
                <a:ln>
                  <a:noFill/>
                </a:ln>
                <a:solidFill>
                  <a:srgbClr val="FF0000"/>
                </a:solidFill>
                <a:effectLst/>
                <a:latin typeface="Arial" charset="0"/>
              </a:endParaRPr>
            </a:p>
          </p:txBody>
        </p:sp>
        <p:sp>
          <p:nvSpPr>
            <p:cNvPr id="15" name="Rectangle 14"/>
            <p:cNvSpPr/>
            <p:nvPr/>
          </p:nvSpPr>
          <p:spPr bwMode="auto">
            <a:xfrm>
              <a:off x="3971926" y="5807465"/>
              <a:ext cx="323849"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1</a:t>
              </a:r>
              <a:endParaRPr kumimoji="0" lang="en-IE" sz="1050" b="1" i="0" u="none" strike="noStrike" cap="none" normalizeH="0" baseline="0" dirty="0" smtClean="0">
                <a:ln>
                  <a:noFill/>
                </a:ln>
                <a:solidFill>
                  <a:srgbClr val="FF0000"/>
                </a:solidFill>
                <a:effectLst/>
                <a:latin typeface="Arial" charset="0"/>
              </a:endParaRPr>
            </a:p>
          </p:txBody>
        </p:sp>
      </p:grpSp>
      <p:grpSp>
        <p:nvGrpSpPr>
          <p:cNvPr id="17" name="Group 16"/>
          <p:cNvGrpSpPr/>
          <p:nvPr/>
        </p:nvGrpSpPr>
        <p:grpSpPr>
          <a:xfrm>
            <a:off x="4557712" y="5789927"/>
            <a:ext cx="1957387" cy="239717"/>
            <a:chOff x="2338388" y="5806913"/>
            <a:chExt cx="1957387" cy="239717"/>
          </a:xfrm>
        </p:grpSpPr>
        <p:sp>
          <p:nvSpPr>
            <p:cNvPr id="18" name="Rectangle 17"/>
            <p:cNvSpPr/>
            <p:nvPr/>
          </p:nvSpPr>
          <p:spPr bwMode="auto">
            <a:xfrm>
              <a:off x="2338388" y="5811357"/>
              <a:ext cx="671512"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10.1.0.0</a:t>
              </a:r>
              <a:endParaRPr kumimoji="0" lang="en-IE" sz="1050" b="1" i="0" u="none" strike="noStrike" cap="none" normalizeH="0" baseline="0" dirty="0" smtClean="0">
                <a:ln>
                  <a:noFill/>
                </a:ln>
                <a:solidFill>
                  <a:srgbClr val="FF0000"/>
                </a:solidFill>
                <a:effectLst/>
                <a:latin typeface="Arial" charset="0"/>
              </a:endParaRPr>
            </a:p>
          </p:txBody>
        </p:sp>
        <p:sp>
          <p:nvSpPr>
            <p:cNvPr id="19" name="Rectangle 18"/>
            <p:cNvSpPr/>
            <p:nvPr/>
          </p:nvSpPr>
          <p:spPr bwMode="auto">
            <a:xfrm>
              <a:off x="3200401" y="5806913"/>
              <a:ext cx="671512"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S0/0/0</a:t>
              </a:r>
              <a:endParaRPr kumimoji="0" lang="en-IE" sz="1050" b="1" i="0" u="none" strike="noStrike" cap="none" normalizeH="0" baseline="0" dirty="0" smtClean="0">
                <a:ln>
                  <a:noFill/>
                </a:ln>
                <a:solidFill>
                  <a:srgbClr val="FF0000"/>
                </a:solidFill>
                <a:effectLst/>
                <a:latin typeface="Arial" charset="0"/>
              </a:endParaRPr>
            </a:p>
          </p:txBody>
        </p:sp>
        <p:sp>
          <p:nvSpPr>
            <p:cNvPr id="20" name="Rectangle 19"/>
            <p:cNvSpPr/>
            <p:nvPr/>
          </p:nvSpPr>
          <p:spPr bwMode="auto">
            <a:xfrm>
              <a:off x="3971926" y="5807465"/>
              <a:ext cx="323849"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1</a:t>
              </a:r>
              <a:endParaRPr kumimoji="0" lang="en-IE" sz="1050" b="1" i="0" u="none" strike="noStrike" cap="none" normalizeH="0" baseline="0" dirty="0" smtClean="0">
                <a:ln>
                  <a:noFill/>
                </a:ln>
                <a:solidFill>
                  <a:srgbClr val="FF0000"/>
                </a:solidFill>
                <a:effectLst/>
                <a:latin typeface="Arial" charset="0"/>
              </a:endParaRPr>
            </a:p>
          </p:txBody>
        </p:sp>
      </p:grpSp>
      <p:grpSp>
        <p:nvGrpSpPr>
          <p:cNvPr id="21" name="Group 20"/>
          <p:cNvGrpSpPr/>
          <p:nvPr/>
        </p:nvGrpSpPr>
        <p:grpSpPr>
          <a:xfrm>
            <a:off x="4557712" y="6081393"/>
            <a:ext cx="1957387" cy="239717"/>
            <a:chOff x="2338388" y="5806913"/>
            <a:chExt cx="1957387" cy="239717"/>
          </a:xfrm>
        </p:grpSpPr>
        <p:sp>
          <p:nvSpPr>
            <p:cNvPr id="22" name="Rectangle 21"/>
            <p:cNvSpPr/>
            <p:nvPr/>
          </p:nvSpPr>
          <p:spPr bwMode="auto">
            <a:xfrm>
              <a:off x="2338388" y="5811357"/>
              <a:ext cx="671512"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10.4.0.0</a:t>
              </a:r>
              <a:endParaRPr kumimoji="0" lang="en-IE" sz="1050" b="1" i="0" u="none" strike="noStrike" cap="none" normalizeH="0" baseline="0" dirty="0" smtClean="0">
                <a:ln>
                  <a:noFill/>
                </a:ln>
                <a:solidFill>
                  <a:srgbClr val="FF0000"/>
                </a:solidFill>
                <a:effectLst/>
                <a:latin typeface="Arial" charset="0"/>
              </a:endParaRPr>
            </a:p>
          </p:txBody>
        </p:sp>
        <p:sp>
          <p:nvSpPr>
            <p:cNvPr id="23" name="Rectangle 22"/>
            <p:cNvSpPr/>
            <p:nvPr/>
          </p:nvSpPr>
          <p:spPr bwMode="auto">
            <a:xfrm>
              <a:off x="3200401" y="5806913"/>
              <a:ext cx="671512"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S0/0/1</a:t>
              </a:r>
              <a:endParaRPr kumimoji="0" lang="en-IE" sz="1050" b="1" i="0" u="none" strike="noStrike" cap="none" normalizeH="0" baseline="0" dirty="0" smtClean="0">
                <a:ln>
                  <a:noFill/>
                </a:ln>
                <a:solidFill>
                  <a:srgbClr val="FF0000"/>
                </a:solidFill>
                <a:effectLst/>
                <a:latin typeface="Arial" charset="0"/>
              </a:endParaRPr>
            </a:p>
          </p:txBody>
        </p:sp>
        <p:sp>
          <p:nvSpPr>
            <p:cNvPr id="24" name="Rectangle 23"/>
            <p:cNvSpPr/>
            <p:nvPr/>
          </p:nvSpPr>
          <p:spPr bwMode="auto">
            <a:xfrm>
              <a:off x="3971926" y="5807465"/>
              <a:ext cx="323849"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1</a:t>
              </a:r>
              <a:endParaRPr kumimoji="0" lang="en-IE" sz="1050" b="1" i="0" u="none" strike="noStrike" cap="none" normalizeH="0" baseline="0" dirty="0" smtClean="0">
                <a:ln>
                  <a:noFill/>
                </a:ln>
                <a:solidFill>
                  <a:srgbClr val="FF0000"/>
                </a:solidFill>
                <a:effectLst/>
                <a:latin typeface="Arial" charset="0"/>
              </a:endParaRPr>
            </a:p>
          </p:txBody>
        </p:sp>
      </p:grpSp>
      <p:grpSp>
        <p:nvGrpSpPr>
          <p:cNvPr id="25" name="Group 24"/>
          <p:cNvGrpSpPr/>
          <p:nvPr/>
        </p:nvGrpSpPr>
        <p:grpSpPr>
          <a:xfrm>
            <a:off x="6724649" y="5794371"/>
            <a:ext cx="1957387" cy="229635"/>
            <a:chOff x="2338388" y="5806913"/>
            <a:chExt cx="1957387" cy="239717"/>
          </a:xfrm>
        </p:grpSpPr>
        <p:sp>
          <p:nvSpPr>
            <p:cNvPr id="26" name="Rectangle 25"/>
            <p:cNvSpPr/>
            <p:nvPr/>
          </p:nvSpPr>
          <p:spPr bwMode="auto">
            <a:xfrm>
              <a:off x="2338388" y="5811357"/>
              <a:ext cx="671512"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10.2.0.0</a:t>
              </a:r>
              <a:endParaRPr kumimoji="0" lang="en-IE" sz="1050" b="1" i="0" u="none" strike="noStrike" cap="none" normalizeH="0" baseline="0" dirty="0" smtClean="0">
                <a:ln>
                  <a:noFill/>
                </a:ln>
                <a:solidFill>
                  <a:srgbClr val="FF0000"/>
                </a:solidFill>
                <a:effectLst/>
                <a:latin typeface="Arial" charset="0"/>
              </a:endParaRPr>
            </a:p>
          </p:txBody>
        </p:sp>
        <p:sp>
          <p:nvSpPr>
            <p:cNvPr id="27" name="Rectangle 26"/>
            <p:cNvSpPr/>
            <p:nvPr/>
          </p:nvSpPr>
          <p:spPr bwMode="auto">
            <a:xfrm>
              <a:off x="3200401" y="5806913"/>
              <a:ext cx="671512"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S0/0/1</a:t>
              </a:r>
              <a:endParaRPr kumimoji="0" lang="en-IE" sz="1050" b="1" i="0" u="none" strike="noStrike" cap="none" normalizeH="0" baseline="0" dirty="0" smtClean="0">
                <a:ln>
                  <a:noFill/>
                </a:ln>
                <a:solidFill>
                  <a:srgbClr val="FF0000"/>
                </a:solidFill>
                <a:effectLst/>
                <a:latin typeface="Arial" charset="0"/>
              </a:endParaRPr>
            </a:p>
          </p:txBody>
        </p:sp>
        <p:sp>
          <p:nvSpPr>
            <p:cNvPr id="28" name="Rectangle 27"/>
            <p:cNvSpPr/>
            <p:nvPr/>
          </p:nvSpPr>
          <p:spPr bwMode="auto">
            <a:xfrm>
              <a:off x="3971926" y="5807465"/>
              <a:ext cx="323849" cy="235273"/>
            </a:xfrm>
            <a:prstGeom prst="rect">
              <a:avLst/>
            </a:prstGeom>
            <a:solidFill>
              <a:schemeClr val="bg1"/>
            </a:solidFill>
            <a:ln w="25400" cap="flat" cmpd="sng" algn="ctr">
              <a:no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IE" sz="1100" b="1" i="0" u="none" strike="noStrike" cap="none" normalizeH="0" baseline="0" dirty="0" smtClean="0">
                  <a:ln>
                    <a:noFill/>
                  </a:ln>
                  <a:solidFill>
                    <a:srgbClr val="FF0000"/>
                  </a:solidFill>
                  <a:effectLst/>
                  <a:latin typeface="Arial" charset="0"/>
                </a:rPr>
                <a:t>1</a:t>
              </a:r>
              <a:endParaRPr kumimoji="0" lang="en-IE" sz="1050" b="1" i="0" u="none" strike="noStrike" cap="none" normalizeH="0" baseline="0" dirty="0" smtClean="0">
                <a:ln>
                  <a:noFill/>
                </a:ln>
                <a:solidFill>
                  <a:srgbClr val="FF0000"/>
                </a:solidFill>
                <a:effectLst/>
                <a:latin typeface="Arial" charset="0"/>
              </a:endParaRPr>
            </a:p>
          </p:txBody>
        </p:sp>
      </p:grpSp>
    </p:spTree>
    <p:extLst>
      <p:ext uri="{BB962C8B-B14F-4D97-AF65-F5344CB8AC3E}">
        <p14:creationId xmlns:p14="http://schemas.microsoft.com/office/powerpoint/2010/main" val="302844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7000" y="402335"/>
            <a:ext cx="9017000" cy="411162"/>
          </a:xfrm>
        </p:spPr>
        <p:txBody>
          <a:bodyPr/>
          <a:lstStyle/>
          <a:p>
            <a:r>
              <a:rPr lang="en-US" altLang="en-US" sz="2400" dirty="0" smtClean="0"/>
              <a:t>Next Exchange of Routing Information R1(Periodic Updates)</a:t>
            </a:r>
          </a:p>
        </p:txBody>
      </p:sp>
      <p:sp>
        <p:nvSpPr>
          <p:cNvPr id="16387" name="Rectangle 3"/>
          <p:cNvSpPr>
            <a:spLocks noGrp="1" noChangeArrowheads="1"/>
          </p:cNvSpPr>
          <p:nvPr>
            <p:ph type="body" idx="1"/>
          </p:nvPr>
        </p:nvSpPr>
        <p:spPr>
          <a:xfrm>
            <a:off x="164983" y="834792"/>
            <a:ext cx="8520112" cy="2035175"/>
          </a:xfrm>
        </p:spPr>
        <p:txBody>
          <a:bodyPr/>
          <a:lstStyle/>
          <a:p>
            <a:pPr eaLnBrk="1" hangingPunct="1">
              <a:lnSpc>
                <a:spcPct val="85000"/>
              </a:lnSpc>
            </a:pPr>
            <a:r>
              <a:rPr lang="en-US" altLang="en-US" dirty="0" smtClean="0"/>
              <a:t>When the update timers expire (Periodic Update) on R1, the routers begin the next exchange of information.</a:t>
            </a:r>
          </a:p>
          <a:p>
            <a:pPr eaLnBrk="1" hangingPunct="1">
              <a:lnSpc>
                <a:spcPct val="85000"/>
              </a:lnSpc>
            </a:pPr>
            <a:r>
              <a:rPr lang="en-US" altLang="en-US" dirty="0" smtClean="0"/>
              <a:t>R1 sends an update about network 10.1.0.0 out the S0/0/0 interface with a metric of 1  -  </a:t>
            </a:r>
            <a:r>
              <a:rPr lang="en-US" altLang="en-US" b="1" i="1" u="sng" dirty="0" smtClean="0"/>
              <a:t>AGAIN</a:t>
            </a:r>
            <a:r>
              <a:rPr lang="en-US" altLang="en-US" dirty="0" smtClean="0"/>
              <a:t>!</a:t>
            </a:r>
          </a:p>
          <a:p>
            <a:pPr eaLnBrk="1" hangingPunct="1">
              <a:lnSpc>
                <a:spcPct val="85000"/>
              </a:lnSpc>
            </a:pPr>
            <a:r>
              <a:rPr lang="en-US" altLang="en-US" dirty="0" smtClean="0"/>
              <a:t>When R2 receives the update, there is no change in information so the update is ignored.</a:t>
            </a:r>
          </a:p>
          <a:p>
            <a:pPr>
              <a:lnSpc>
                <a:spcPct val="85000"/>
              </a:lnSpc>
            </a:pPr>
            <a:endParaRPr lang="en-US" altLang="en-US" dirty="0" smtClean="0"/>
          </a:p>
        </p:txBody>
      </p:sp>
      <p:sp>
        <p:nvSpPr>
          <p:cNvPr id="29" name="Rectangle 28"/>
          <p:cNvSpPr/>
          <p:nvPr/>
        </p:nvSpPr>
        <p:spPr bwMode="auto">
          <a:xfrm>
            <a:off x="184150" y="6138863"/>
            <a:ext cx="574675" cy="93662"/>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30" name="Rectangle 29"/>
          <p:cNvSpPr/>
          <p:nvPr/>
        </p:nvSpPr>
        <p:spPr bwMode="auto">
          <a:xfrm>
            <a:off x="1077913" y="6138863"/>
            <a:ext cx="576262" cy="93662"/>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31" name="Rectangle 30"/>
          <p:cNvSpPr/>
          <p:nvPr/>
        </p:nvSpPr>
        <p:spPr bwMode="auto">
          <a:xfrm>
            <a:off x="1909763" y="6138863"/>
            <a:ext cx="319087" cy="93662"/>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pic>
        <p:nvPicPr>
          <p:cNvPr id="16391" name="Picture 22" descr="dv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638" y="3732213"/>
            <a:ext cx="7196137"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Rectangle 61"/>
          <p:cNvSpPr/>
          <p:nvPr/>
        </p:nvSpPr>
        <p:spPr bwMode="auto">
          <a:xfrm>
            <a:off x="5956300" y="6284913"/>
            <a:ext cx="557213" cy="93662"/>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63" name="Rectangle 62"/>
          <p:cNvSpPr/>
          <p:nvPr/>
        </p:nvSpPr>
        <p:spPr bwMode="auto">
          <a:xfrm>
            <a:off x="6824663" y="6284913"/>
            <a:ext cx="557212" cy="93662"/>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64" name="Rectangle 63"/>
          <p:cNvSpPr/>
          <p:nvPr/>
        </p:nvSpPr>
        <p:spPr bwMode="auto">
          <a:xfrm>
            <a:off x="7629525" y="6284913"/>
            <a:ext cx="311150" cy="93662"/>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70" name="Oval 69"/>
          <p:cNvSpPr/>
          <p:nvPr/>
        </p:nvSpPr>
        <p:spPr bwMode="auto">
          <a:xfrm>
            <a:off x="1595438" y="4387850"/>
            <a:ext cx="1000125" cy="515938"/>
          </a:xfrm>
          <a:prstGeom prst="ellipse">
            <a:avLst/>
          </a:prstGeom>
          <a:noFill/>
          <a:ln w="38100" cap="flat" cmpd="sng" algn="ctr">
            <a:solidFill>
              <a:srgbClr val="FF0000"/>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cxnSp>
        <p:nvCxnSpPr>
          <p:cNvPr id="16396" name="Straight Connector 38"/>
          <p:cNvCxnSpPr>
            <a:cxnSpLocks noChangeShapeType="1"/>
          </p:cNvCxnSpPr>
          <p:nvPr/>
        </p:nvCxnSpPr>
        <p:spPr bwMode="auto">
          <a:xfrm>
            <a:off x="2543175" y="4378325"/>
            <a:ext cx="1254125" cy="26988"/>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0" name="TextBox 39"/>
          <p:cNvSpPr txBox="1"/>
          <p:nvPr/>
        </p:nvSpPr>
        <p:spPr bwMode="auto">
          <a:xfrm>
            <a:off x="2614613" y="4260850"/>
            <a:ext cx="835025" cy="307975"/>
          </a:xfrm>
          <a:prstGeom prst="rect">
            <a:avLst/>
          </a:prstGeom>
          <a:solidFill>
            <a:srgbClr val="990000"/>
          </a:solidFill>
          <a:ln w="25400">
            <a:solidFill>
              <a:srgbClr val="FF0000">
                <a:alpha val="50000"/>
              </a:srgbClr>
            </a:solidFill>
          </a:ln>
        </p:spPr>
        <p:txBody>
          <a:bodyPr>
            <a:spAutoFit/>
          </a:bodyPr>
          <a:lstStyle/>
          <a:p>
            <a:pPr eaLnBrk="1" hangingPunct="1">
              <a:lnSpc>
                <a:spcPct val="100000"/>
              </a:lnSpc>
              <a:defRPr/>
            </a:pPr>
            <a:r>
              <a:rPr lang="en-US" sz="1400" b="1" dirty="0">
                <a:solidFill>
                  <a:srgbClr val="FFFF00"/>
                </a:solidFill>
                <a:effectLst>
                  <a:outerShdw blurRad="38100" dist="38100" dir="2700000" algn="tl">
                    <a:srgbClr val="000000">
                      <a:alpha val="43137"/>
                    </a:srgbClr>
                  </a:outerShdw>
                </a:effectLst>
              </a:rPr>
              <a:t>10.1.0.0</a:t>
            </a:r>
          </a:p>
        </p:txBody>
      </p:sp>
      <p:sp>
        <p:nvSpPr>
          <p:cNvPr id="19" name="Rectangle 18"/>
          <p:cNvSpPr/>
          <p:nvPr/>
        </p:nvSpPr>
        <p:spPr bwMode="auto">
          <a:xfrm>
            <a:off x="1304925" y="6269038"/>
            <a:ext cx="557213" cy="93662"/>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20" name="Rectangle 19"/>
          <p:cNvSpPr/>
          <p:nvPr/>
        </p:nvSpPr>
        <p:spPr bwMode="auto">
          <a:xfrm>
            <a:off x="2244725" y="6281738"/>
            <a:ext cx="558800" cy="93662"/>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21" name="Rectangle 20"/>
          <p:cNvSpPr/>
          <p:nvPr/>
        </p:nvSpPr>
        <p:spPr bwMode="auto">
          <a:xfrm>
            <a:off x="3017838" y="6269038"/>
            <a:ext cx="309562" cy="93662"/>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25188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241"/>
            <a:ext cx="9144000" cy="411162"/>
          </a:xfrm>
        </p:spPr>
        <p:txBody>
          <a:bodyPr/>
          <a:lstStyle/>
          <a:p>
            <a:r>
              <a:rPr lang="en-US" altLang="en-US" sz="2400" dirty="0" smtClean="0"/>
              <a:t>Next Exchange of Routing Information R2(Periodic Updates)</a:t>
            </a:r>
          </a:p>
        </p:txBody>
      </p:sp>
      <p:sp>
        <p:nvSpPr>
          <p:cNvPr id="17411" name="Rectangle 3"/>
          <p:cNvSpPr>
            <a:spLocks noGrp="1" noChangeArrowheads="1"/>
          </p:cNvSpPr>
          <p:nvPr>
            <p:ph type="body" idx="1"/>
          </p:nvPr>
        </p:nvSpPr>
        <p:spPr>
          <a:xfrm>
            <a:off x="0" y="765402"/>
            <a:ext cx="9144000" cy="2547937"/>
          </a:xfrm>
          <a:noFill/>
        </p:spPr>
        <p:txBody>
          <a:bodyPr>
            <a:spAutoFit/>
          </a:bodyPr>
          <a:lstStyle/>
          <a:p>
            <a:pPr eaLnBrk="1" hangingPunct="1"/>
            <a:r>
              <a:rPr lang="en-US" altLang="en-US" sz="1600" dirty="0" smtClean="0"/>
              <a:t>When the update timers expire on R2 sends an update about networks </a:t>
            </a:r>
            <a:r>
              <a:rPr lang="en-US" altLang="en-US" sz="1600" dirty="0" smtClean="0">
                <a:solidFill>
                  <a:schemeClr val="accent2"/>
                </a:solidFill>
              </a:rPr>
              <a:t>10.3.0.0</a:t>
            </a:r>
            <a:r>
              <a:rPr lang="en-US" altLang="en-US" sz="1600" dirty="0" smtClean="0"/>
              <a:t> with a metric of 1 and </a:t>
            </a:r>
            <a:r>
              <a:rPr lang="en-US" altLang="en-US" sz="1600" dirty="0" smtClean="0">
                <a:solidFill>
                  <a:schemeClr val="accent2"/>
                </a:solidFill>
              </a:rPr>
              <a:t>10.4.0.0</a:t>
            </a:r>
            <a:r>
              <a:rPr lang="en-US" altLang="en-US" sz="1600" dirty="0" smtClean="0"/>
              <a:t> with a metric of 2 out the Serial 0/0/0 interface.</a:t>
            </a:r>
          </a:p>
          <a:p>
            <a:pPr eaLnBrk="1" hangingPunct="1"/>
            <a:r>
              <a:rPr lang="en-US" altLang="en-US" sz="1600" dirty="0" smtClean="0"/>
              <a:t>R2 sends an update about networks </a:t>
            </a:r>
            <a:r>
              <a:rPr lang="en-US" altLang="en-US" sz="1600" dirty="0" smtClean="0">
                <a:solidFill>
                  <a:schemeClr val="accent2"/>
                </a:solidFill>
              </a:rPr>
              <a:t>10.1.0.0</a:t>
            </a:r>
            <a:r>
              <a:rPr lang="en-US" altLang="en-US" sz="1600" dirty="0" smtClean="0"/>
              <a:t> with a metric of 2 and </a:t>
            </a:r>
            <a:r>
              <a:rPr lang="en-US" altLang="en-US" sz="1600" dirty="0" smtClean="0">
                <a:solidFill>
                  <a:schemeClr val="accent2"/>
                </a:solidFill>
              </a:rPr>
              <a:t>10.2.0.0</a:t>
            </a:r>
            <a:r>
              <a:rPr lang="en-US" altLang="en-US" sz="1600" dirty="0" smtClean="0"/>
              <a:t> with a metric of 1 out the Serial 0/0/1 interface.</a:t>
            </a:r>
          </a:p>
          <a:p>
            <a:pPr eaLnBrk="1" hangingPunct="1"/>
            <a:r>
              <a:rPr lang="en-US" altLang="en-US" sz="1600" dirty="0" smtClean="0"/>
              <a:t>R1 receives an update from R2 about network </a:t>
            </a:r>
            <a:r>
              <a:rPr lang="en-US" altLang="en-US" sz="1600" dirty="0" smtClean="0">
                <a:solidFill>
                  <a:schemeClr val="accent2"/>
                </a:solidFill>
              </a:rPr>
              <a:t>10.3.0.0</a:t>
            </a:r>
            <a:r>
              <a:rPr lang="en-US" altLang="en-US" sz="1600" dirty="0" smtClean="0"/>
              <a:t> and there is no change – update ignored.</a:t>
            </a:r>
          </a:p>
          <a:p>
            <a:pPr eaLnBrk="1" hangingPunct="1"/>
            <a:r>
              <a:rPr lang="en-US" altLang="en-US" sz="1600" b="1" dirty="0" smtClean="0"/>
              <a:t>R1 receives update from R2 about network </a:t>
            </a:r>
            <a:r>
              <a:rPr lang="en-US" altLang="en-US" sz="1600" b="1" dirty="0" smtClean="0">
                <a:solidFill>
                  <a:schemeClr val="accent2"/>
                </a:solidFill>
              </a:rPr>
              <a:t>10.4.0.0</a:t>
            </a:r>
            <a:r>
              <a:rPr lang="en-US" altLang="en-US" sz="1600" b="1" dirty="0" smtClean="0"/>
              <a:t> (new) and adds it to its routing table.</a:t>
            </a:r>
          </a:p>
          <a:p>
            <a:pPr eaLnBrk="1" hangingPunct="1"/>
            <a:r>
              <a:rPr lang="en-US" altLang="en-US" sz="1600" dirty="0" smtClean="0"/>
              <a:t>R3 receives an update from R2 about network 10.2.0.0 and there is no change – update ignored.</a:t>
            </a:r>
          </a:p>
          <a:p>
            <a:pPr eaLnBrk="1" hangingPunct="1"/>
            <a:r>
              <a:rPr lang="en-US" altLang="en-US" sz="1600" b="1" dirty="0" smtClean="0"/>
              <a:t>R3 receives update from R2 about network </a:t>
            </a:r>
            <a:r>
              <a:rPr lang="en-US" altLang="en-US" sz="1600" b="1" dirty="0" smtClean="0">
                <a:solidFill>
                  <a:schemeClr val="accent2"/>
                </a:solidFill>
              </a:rPr>
              <a:t>10.1.0.0</a:t>
            </a:r>
            <a:r>
              <a:rPr lang="en-US" altLang="en-US" sz="1600" b="1" dirty="0" smtClean="0"/>
              <a:t> (new) and adds it to its routing table.</a:t>
            </a:r>
            <a:endParaRPr lang="en-US" altLang="en-US" sz="1800" dirty="0" smtClean="0"/>
          </a:p>
        </p:txBody>
      </p:sp>
      <p:pic>
        <p:nvPicPr>
          <p:cNvPr id="17412" name="Picture 22" descr="dv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338" y="3459391"/>
            <a:ext cx="7667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p:nvSpPr>
        <p:spPr bwMode="auto">
          <a:xfrm>
            <a:off x="871538" y="5650141"/>
            <a:ext cx="595312" cy="109537"/>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30" name="Rectangle 29"/>
          <p:cNvSpPr/>
          <p:nvPr/>
        </p:nvSpPr>
        <p:spPr bwMode="auto">
          <a:xfrm>
            <a:off x="1797050" y="5650141"/>
            <a:ext cx="593725" cy="109537"/>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31" name="Rectangle 30"/>
          <p:cNvSpPr/>
          <p:nvPr/>
        </p:nvSpPr>
        <p:spPr bwMode="auto">
          <a:xfrm>
            <a:off x="2655888" y="5650141"/>
            <a:ext cx="330200" cy="109537"/>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62" name="Rectangle 61"/>
          <p:cNvSpPr/>
          <p:nvPr/>
        </p:nvSpPr>
        <p:spPr bwMode="auto">
          <a:xfrm>
            <a:off x="5829300" y="5650141"/>
            <a:ext cx="595313" cy="109537"/>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63" name="Rectangle 62"/>
          <p:cNvSpPr/>
          <p:nvPr/>
        </p:nvSpPr>
        <p:spPr bwMode="auto">
          <a:xfrm>
            <a:off x="6754813" y="5650141"/>
            <a:ext cx="593725" cy="109537"/>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64" name="Rectangle 63"/>
          <p:cNvSpPr/>
          <p:nvPr/>
        </p:nvSpPr>
        <p:spPr bwMode="auto">
          <a:xfrm>
            <a:off x="7613650" y="5650141"/>
            <a:ext cx="330200" cy="109537"/>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sp>
        <p:nvSpPr>
          <p:cNvPr id="70" name="Oval 69"/>
          <p:cNvSpPr/>
          <p:nvPr/>
        </p:nvSpPr>
        <p:spPr bwMode="auto">
          <a:xfrm>
            <a:off x="3846513" y="3953103"/>
            <a:ext cx="990600" cy="601663"/>
          </a:xfrm>
          <a:prstGeom prst="ellipse">
            <a:avLst/>
          </a:prstGeom>
          <a:noFill/>
          <a:ln w="38100" cap="flat" cmpd="sng" algn="ctr">
            <a:solidFill>
              <a:schemeClr val="accent6">
                <a:lumMod val="50000"/>
              </a:schemeClr>
            </a:solidFill>
            <a:prstDash val="solid"/>
            <a:round/>
            <a:headEnd type="none" w="med" len="med"/>
            <a:tailEnd type="none" w="med" len="med"/>
          </a:ln>
          <a:effectLst/>
        </p:spPr>
        <p:txBody>
          <a:bodyPr wrap="none" anchor="ctr"/>
          <a:lstStyle/>
          <a:p>
            <a:pPr eaLnBrk="1" hangingPunct="1">
              <a:lnSpc>
                <a:spcPct val="100000"/>
              </a:lnSpc>
              <a:defRPr/>
            </a:pPr>
            <a:endParaRPr lang="en-US" dirty="0">
              <a:solidFill>
                <a:srgbClr val="FFFF00"/>
              </a:solidFill>
              <a:effectLst>
                <a:outerShdw blurRad="38100" dist="38100" dir="2700000" algn="tl">
                  <a:srgbClr val="000000">
                    <a:alpha val="43137"/>
                  </a:srgbClr>
                </a:outerShdw>
              </a:effectLst>
            </a:endParaRPr>
          </a:p>
        </p:txBody>
      </p:sp>
      <p:cxnSp>
        <p:nvCxnSpPr>
          <p:cNvPr id="21" name="Straight Connector 20"/>
          <p:cNvCxnSpPr/>
          <p:nvPr/>
        </p:nvCxnSpPr>
        <p:spPr bwMode="auto">
          <a:xfrm rot="10800000">
            <a:off x="3186113" y="4610328"/>
            <a:ext cx="1255712" cy="0"/>
          </a:xfrm>
          <a:prstGeom prst="line">
            <a:avLst/>
          </a:prstGeom>
          <a:solidFill>
            <a:schemeClr val="accent6">
              <a:lumMod val="50000"/>
            </a:schemeClr>
          </a:solidFill>
          <a:ln w="50800" cap="flat" cmpd="sng" algn="ctr">
            <a:solidFill>
              <a:schemeClr val="accent6">
                <a:lumMod val="50000"/>
              </a:schemeClr>
            </a:solidFill>
            <a:prstDash val="solid"/>
            <a:round/>
            <a:headEnd type="none" w="med" len="med"/>
            <a:tailEnd type="triangle"/>
          </a:ln>
          <a:effectLst/>
        </p:spPr>
      </p:cxnSp>
      <p:sp>
        <p:nvSpPr>
          <p:cNvPr id="22" name="TextBox 21"/>
          <p:cNvSpPr txBox="1"/>
          <p:nvPr/>
        </p:nvSpPr>
        <p:spPr bwMode="auto">
          <a:xfrm>
            <a:off x="3481388" y="4500791"/>
            <a:ext cx="812800" cy="300037"/>
          </a:xfrm>
          <a:prstGeom prst="rect">
            <a:avLst/>
          </a:prstGeom>
          <a:solidFill>
            <a:schemeClr val="accent6">
              <a:lumMod val="50000"/>
            </a:schemeClr>
          </a:solidFill>
          <a:ln w="25400">
            <a:solidFill>
              <a:srgbClr val="00B0F0"/>
            </a:solidFill>
          </a:ln>
        </p:spPr>
        <p:txBody>
          <a:bodyPr>
            <a:spAutoFit/>
          </a:bodyPr>
          <a:lstStyle/>
          <a:p>
            <a:pPr eaLnBrk="1" hangingPunct="1">
              <a:lnSpc>
                <a:spcPct val="100000"/>
              </a:lnSpc>
              <a:defRPr/>
            </a:pPr>
            <a:r>
              <a:rPr lang="en-US" sz="1200" b="1">
                <a:solidFill>
                  <a:srgbClr val="FFFF00"/>
                </a:solidFill>
                <a:effectLst>
                  <a:outerShdw blurRad="38100" dist="38100" dir="2700000" algn="tl">
                    <a:srgbClr val="000000"/>
                  </a:outerShdw>
                </a:effectLst>
              </a:rPr>
              <a:t>10.4.0.0</a:t>
            </a:r>
          </a:p>
        </p:txBody>
      </p:sp>
      <p:cxnSp>
        <p:nvCxnSpPr>
          <p:cNvPr id="26" name="Straight Connector 25"/>
          <p:cNvCxnSpPr/>
          <p:nvPr/>
        </p:nvCxnSpPr>
        <p:spPr bwMode="auto">
          <a:xfrm rot="10800000">
            <a:off x="1995488" y="4610328"/>
            <a:ext cx="1190625" cy="0"/>
          </a:xfrm>
          <a:prstGeom prst="line">
            <a:avLst/>
          </a:prstGeom>
          <a:solidFill>
            <a:schemeClr val="accent6">
              <a:lumMod val="50000"/>
            </a:schemeClr>
          </a:solidFill>
          <a:ln w="50800" cap="flat" cmpd="sng" algn="ctr">
            <a:solidFill>
              <a:schemeClr val="accent6">
                <a:lumMod val="50000"/>
              </a:schemeClr>
            </a:solidFill>
            <a:prstDash val="solid"/>
            <a:round/>
            <a:headEnd type="none" w="med" len="med"/>
            <a:tailEnd type="triangle"/>
          </a:ln>
          <a:effectLst/>
        </p:spPr>
      </p:cxnSp>
      <p:sp>
        <p:nvSpPr>
          <p:cNvPr id="27" name="TextBox 26"/>
          <p:cNvSpPr txBox="1"/>
          <p:nvPr/>
        </p:nvSpPr>
        <p:spPr bwMode="auto">
          <a:xfrm>
            <a:off x="2274888" y="4500791"/>
            <a:ext cx="769937" cy="300037"/>
          </a:xfrm>
          <a:prstGeom prst="rect">
            <a:avLst/>
          </a:prstGeom>
          <a:solidFill>
            <a:schemeClr val="accent6">
              <a:lumMod val="50000"/>
            </a:schemeClr>
          </a:solidFill>
          <a:ln w="25400">
            <a:solidFill>
              <a:srgbClr val="00B0F0"/>
            </a:solidFill>
          </a:ln>
        </p:spPr>
        <p:txBody>
          <a:bodyPr>
            <a:spAutoFit/>
          </a:bodyPr>
          <a:lstStyle/>
          <a:p>
            <a:pPr eaLnBrk="1" hangingPunct="1">
              <a:lnSpc>
                <a:spcPct val="100000"/>
              </a:lnSpc>
              <a:defRPr/>
            </a:pPr>
            <a:r>
              <a:rPr lang="en-US" sz="1200" b="1">
                <a:solidFill>
                  <a:srgbClr val="FFFF00"/>
                </a:solidFill>
                <a:effectLst>
                  <a:outerShdw blurRad="38100" dist="38100" dir="2700000" algn="tl">
                    <a:srgbClr val="000000"/>
                  </a:outerShdw>
                </a:effectLst>
              </a:rPr>
              <a:t>10.3.0.0</a:t>
            </a:r>
          </a:p>
        </p:txBody>
      </p:sp>
      <p:cxnSp>
        <p:nvCxnSpPr>
          <p:cNvPr id="32" name="Straight Connector 31"/>
          <p:cNvCxnSpPr/>
          <p:nvPr/>
        </p:nvCxnSpPr>
        <p:spPr bwMode="auto">
          <a:xfrm>
            <a:off x="5561013" y="4600803"/>
            <a:ext cx="1331912" cy="0"/>
          </a:xfrm>
          <a:prstGeom prst="line">
            <a:avLst/>
          </a:prstGeom>
          <a:noFill/>
          <a:ln w="50800" cap="flat" cmpd="sng" algn="ctr">
            <a:solidFill>
              <a:schemeClr val="accent6">
                <a:lumMod val="50000"/>
              </a:schemeClr>
            </a:solidFill>
            <a:prstDash val="solid"/>
            <a:round/>
            <a:headEnd type="none" w="med" len="med"/>
            <a:tailEnd type="triangle"/>
          </a:ln>
          <a:effectLst/>
        </p:spPr>
      </p:cxnSp>
      <p:sp>
        <p:nvSpPr>
          <p:cNvPr id="33" name="TextBox 32"/>
          <p:cNvSpPr txBox="1"/>
          <p:nvPr/>
        </p:nvSpPr>
        <p:spPr bwMode="auto">
          <a:xfrm>
            <a:off x="5794375" y="4491266"/>
            <a:ext cx="865188" cy="330200"/>
          </a:xfrm>
          <a:prstGeom prst="rect">
            <a:avLst/>
          </a:prstGeom>
          <a:solidFill>
            <a:schemeClr val="accent6">
              <a:lumMod val="50000"/>
            </a:schemeClr>
          </a:solidFill>
          <a:ln w="25400">
            <a:solidFill>
              <a:srgbClr val="00B0F0"/>
            </a:solidFill>
          </a:ln>
        </p:spPr>
        <p:txBody>
          <a:bodyPr>
            <a:spAutoFit/>
          </a:bodyPr>
          <a:lstStyle/>
          <a:p>
            <a:pPr eaLnBrk="1" hangingPunct="1">
              <a:lnSpc>
                <a:spcPct val="100000"/>
              </a:lnSpc>
              <a:defRPr/>
            </a:pPr>
            <a:r>
              <a:rPr lang="en-US" sz="1400" b="1" dirty="0">
                <a:solidFill>
                  <a:srgbClr val="FFFF00"/>
                </a:solidFill>
                <a:effectLst>
                  <a:outerShdw blurRad="38100" dist="38100" dir="2700000" algn="tl">
                    <a:srgbClr val="000000">
                      <a:alpha val="43137"/>
                    </a:srgbClr>
                  </a:outerShdw>
                </a:effectLst>
              </a:rPr>
              <a:t>10.2.0.0</a:t>
            </a:r>
          </a:p>
        </p:txBody>
      </p:sp>
      <p:cxnSp>
        <p:nvCxnSpPr>
          <p:cNvPr id="35" name="Straight Connector 34"/>
          <p:cNvCxnSpPr/>
          <p:nvPr/>
        </p:nvCxnSpPr>
        <p:spPr bwMode="auto">
          <a:xfrm>
            <a:off x="4329113" y="4610328"/>
            <a:ext cx="1250950" cy="0"/>
          </a:xfrm>
          <a:prstGeom prst="line">
            <a:avLst/>
          </a:prstGeom>
          <a:noFill/>
          <a:ln w="50800" cap="flat" cmpd="sng" algn="ctr">
            <a:solidFill>
              <a:schemeClr val="accent6">
                <a:lumMod val="50000"/>
              </a:schemeClr>
            </a:solidFill>
            <a:prstDash val="solid"/>
            <a:round/>
            <a:headEnd type="none" w="med" len="med"/>
            <a:tailEnd type="triangle"/>
          </a:ln>
          <a:effectLst/>
        </p:spPr>
      </p:cxnSp>
      <p:sp>
        <p:nvSpPr>
          <p:cNvPr id="36" name="TextBox 35"/>
          <p:cNvSpPr txBox="1"/>
          <p:nvPr/>
        </p:nvSpPr>
        <p:spPr bwMode="auto">
          <a:xfrm>
            <a:off x="4548188" y="4500791"/>
            <a:ext cx="812800" cy="300037"/>
          </a:xfrm>
          <a:prstGeom prst="rect">
            <a:avLst/>
          </a:prstGeom>
          <a:solidFill>
            <a:schemeClr val="accent6">
              <a:lumMod val="50000"/>
            </a:schemeClr>
          </a:solidFill>
          <a:ln w="25400">
            <a:solidFill>
              <a:srgbClr val="00B0F0"/>
            </a:solidFill>
          </a:ln>
        </p:spPr>
        <p:txBody>
          <a:bodyPr>
            <a:spAutoFit/>
          </a:bodyPr>
          <a:lstStyle/>
          <a:p>
            <a:pPr eaLnBrk="1" hangingPunct="1">
              <a:lnSpc>
                <a:spcPct val="100000"/>
              </a:lnSpc>
              <a:defRPr/>
            </a:pPr>
            <a:r>
              <a:rPr lang="en-US" sz="1200" b="1">
                <a:solidFill>
                  <a:srgbClr val="FFFF00"/>
                </a:solidFill>
                <a:effectLst>
                  <a:outerShdw blurRad="38100" dist="38100" dir="2700000" algn="tl">
                    <a:srgbClr val="000000"/>
                  </a:outerShdw>
                </a:effectLst>
              </a:rPr>
              <a:t>10.1.0.0</a:t>
            </a:r>
          </a:p>
        </p:txBody>
      </p:sp>
      <p:cxnSp>
        <p:nvCxnSpPr>
          <p:cNvPr id="17428" name="Straight Connector 51"/>
          <p:cNvCxnSpPr>
            <a:cxnSpLocks noChangeShapeType="1"/>
          </p:cNvCxnSpPr>
          <p:nvPr/>
        </p:nvCxnSpPr>
        <p:spPr bwMode="auto">
          <a:xfrm rot="16200000" flipH="1">
            <a:off x="2971007" y="4012634"/>
            <a:ext cx="493712" cy="593725"/>
          </a:xfrm>
          <a:prstGeom prst="line">
            <a:avLst/>
          </a:prstGeom>
          <a:noFill/>
          <a:ln w="50800" algn="ctr">
            <a:solidFill>
              <a:srgbClr val="9900FF"/>
            </a:solidFill>
            <a:round/>
            <a:headEnd/>
            <a:tailEnd type="triangle" w="med" len="med"/>
          </a:ln>
          <a:extLst>
            <a:ext uri="{909E8E84-426E-40DD-AFC4-6F175D3DCCD1}">
              <a14:hiddenFill xmlns:a14="http://schemas.microsoft.com/office/drawing/2010/main">
                <a:noFill/>
              </a14:hiddenFill>
            </a:ext>
          </a:extLst>
        </p:spPr>
      </p:cxnSp>
      <p:sp>
        <p:nvSpPr>
          <p:cNvPr id="43" name="TextBox 42"/>
          <p:cNvSpPr txBox="1"/>
          <p:nvPr/>
        </p:nvSpPr>
        <p:spPr bwMode="auto">
          <a:xfrm>
            <a:off x="2193925" y="3788003"/>
            <a:ext cx="793750" cy="361950"/>
          </a:xfrm>
          <a:prstGeom prst="rect">
            <a:avLst/>
          </a:prstGeom>
          <a:solidFill>
            <a:srgbClr val="660033"/>
          </a:solidFill>
          <a:ln w="25400">
            <a:solidFill>
              <a:srgbClr val="9900FF"/>
            </a:solidFill>
          </a:ln>
        </p:spPr>
        <p:txBody>
          <a:bodyPr>
            <a:spAutoFit/>
          </a:bodyPr>
          <a:lstStyle/>
          <a:p>
            <a:pPr eaLnBrk="1" hangingPunct="1">
              <a:lnSpc>
                <a:spcPct val="100000"/>
              </a:lnSpc>
              <a:defRPr/>
            </a:pPr>
            <a:r>
              <a:rPr lang="en-US" sz="1600">
                <a:solidFill>
                  <a:srgbClr val="FFFF00"/>
                </a:solidFill>
                <a:effectLst>
                  <a:outerShdw blurRad="38100" dist="38100" dir="2700000" algn="tl">
                    <a:srgbClr val="000000"/>
                  </a:outerShdw>
                </a:effectLst>
              </a:rPr>
              <a:t>NEW</a:t>
            </a:r>
          </a:p>
        </p:txBody>
      </p:sp>
      <p:cxnSp>
        <p:nvCxnSpPr>
          <p:cNvPr id="17430" name="Straight Connector 56"/>
          <p:cNvCxnSpPr>
            <a:cxnSpLocks noChangeShapeType="1"/>
          </p:cNvCxnSpPr>
          <p:nvPr/>
        </p:nvCxnSpPr>
        <p:spPr bwMode="auto">
          <a:xfrm rot="5400000">
            <a:off x="5245894" y="4104710"/>
            <a:ext cx="439737" cy="463550"/>
          </a:xfrm>
          <a:prstGeom prst="line">
            <a:avLst/>
          </a:prstGeom>
          <a:noFill/>
          <a:ln w="50800" algn="ctr">
            <a:solidFill>
              <a:srgbClr val="9900FF"/>
            </a:solidFill>
            <a:round/>
            <a:headEnd/>
            <a:tailEnd type="triangle" w="med" len="med"/>
          </a:ln>
          <a:extLst>
            <a:ext uri="{909E8E84-426E-40DD-AFC4-6F175D3DCCD1}">
              <a14:hiddenFill xmlns:a14="http://schemas.microsoft.com/office/drawing/2010/main">
                <a:noFill/>
              </a14:hiddenFill>
            </a:ext>
          </a:extLst>
        </p:spPr>
      </p:cxnSp>
      <p:sp>
        <p:nvSpPr>
          <p:cNvPr id="56" name="TextBox 55"/>
          <p:cNvSpPr txBox="1"/>
          <p:nvPr/>
        </p:nvSpPr>
        <p:spPr bwMode="auto">
          <a:xfrm>
            <a:off x="5630863" y="3843566"/>
            <a:ext cx="793750" cy="392112"/>
          </a:xfrm>
          <a:prstGeom prst="rect">
            <a:avLst/>
          </a:prstGeom>
          <a:solidFill>
            <a:srgbClr val="660033"/>
          </a:solidFill>
          <a:ln w="25400">
            <a:solidFill>
              <a:srgbClr val="9900FF"/>
            </a:solidFill>
          </a:ln>
        </p:spPr>
        <p:txBody>
          <a:bodyPr>
            <a:spAutoFit/>
          </a:bodyPr>
          <a:lstStyle/>
          <a:p>
            <a:pPr eaLnBrk="1" hangingPunct="1">
              <a:lnSpc>
                <a:spcPct val="100000"/>
              </a:lnSpc>
              <a:defRPr/>
            </a:pPr>
            <a:r>
              <a:rPr lang="en-US" sz="1800">
                <a:solidFill>
                  <a:srgbClr val="FFFF00"/>
                </a:solidFill>
                <a:effectLst>
                  <a:outerShdw blurRad="38100" dist="38100" dir="2700000" algn="tl">
                    <a:srgbClr val="000000"/>
                  </a:outerShdw>
                </a:effectLst>
              </a:rPr>
              <a:t>NEW</a:t>
            </a:r>
          </a:p>
        </p:txBody>
      </p:sp>
      <p:sp>
        <p:nvSpPr>
          <p:cNvPr id="17432" name="Text Box 28"/>
          <p:cNvSpPr txBox="1">
            <a:spLocks noChangeArrowheads="1"/>
          </p:cNvSpPr>
          <p:nvPr/>
        </p:nvSpPr>
        <p:spPr bwMode="auto">
          <a:xfrm>
            <a:off x="744538" y="5591403"/>
            <a:ext cx="22367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r>
              <a:rPr lang="en-US" altLang="en-US" sz="1200" b="1"/>
              <a:t> </a:t>
            </a:r>
            <a:r>
              <a:rPr lang="en-US" altLang="en-US" sz="1200" b="1">
                <a:solidFill>
                  <a:srgbClr val="FF0000"/>
                </a:solidFill>
              </a:rPr>
              <a:t>10.4.0.0           S/0/0/0          2</a:t>
            </a:r>
          </a:p>
        </p:txBody>
      </p:sp>
      <p:sp>
        <p:nvSpPr>
          <p:cNvPr id="17433" name="Text Box 30"/>
          <p:cNvSpPr txBox="1">
            <a:spLocks noChangeArrowheads="1"/>
          </p:cNvSpPr>
          <p:nvPr/>
        </p:nvSpPr>
        <p:spPr bwMode="auto">
          <a:xfrm>
            <a:off x="5726113" y="5589816"/>
            <a:ext cx="22367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r>
              <a:rPr lang="en-US" altLang="en-US" sz="1200" b="1"/>
              <a:t> </a:t>
            </a:r>
            <a:r>
              <a:rPr lang="en-US" altLang="en-US" sz="1200" b="1">
                <a:solidFill>
                  <a:srgbClr val="FF0000"/>
                </a:solidFill>
              </a:rPr>
              <a:t>10.1.0.0           S/0/0/0          2</a:t>
            </a:r>
          </a:p>
        </p:txBody>
      </p:sp>
      <p:sp>
        <p:nvSpPr>
          <p:cNvPr id="17434" name="Content Placeholder 4"/>
          <p:cNvSpPr>
            <a:spLocks/>
          </p:cNvSpPr>
          <p:nvPr/>
        </p:nvSpPr>
        <p:spPr bwMode="auto">
          <a:xfrm>
            <a:off x="0" y="5960610"/>
            <a:ext cx="9144000" cy="67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Arial" charset="0"/>
              </a:defRPr>
            </a:lvl1pPr>
            <a:lvl2pPr marL="342900" indent="-34290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marL="0" lvl="1" indent="0" eaLnBrk="1" hangingPunct="1">
              <a:lnSpc>
                <a:spcPct val="95000"/>
              </a:lnSpc>
              <a:spcBef>
                <a:spcPct val="35000"/>
              </a:spcBef>
              <a:buClr>
                <a:srgbClr val="708CA1"/>
              </a:buClr>
            </a:pPr>
            <a:r>
              <a:rPr lang="en-US" altLang="en-US" sz="1600" b="1" dirty="0"/>
              <a:t>The network has </a:t>
            </a:r>
            <a:r>
              <a:rPr lang="en-US" altLang="en-US" sz="1800" b="1" u="sng" dirty="0">
                <a:solidFill>
                  <a:srgbClr val="FF0000"/>
                </a:solidFill>
              </a:rPr>
              <a:t>CONVERGED</a:t>
            </a:r>
            <a:r>
              <a:rPr lang="en-US" altLang="en-US" sz="1600" b="1" dirty="0"/>
              <a:t>!</a:t>
            </a:r>
          </a:p>
          <a:p>
            <a:pPr marL="0" lvl="1" indent="0" eaLnBrk="1" hangingPunct="1">
              <a:lnSpc>
                <a:spcPct val="95000"/>
              </a:lnSpc>
              <a:spcBef>
                <a:spcPct val="35000"/>
              </a:spcBef>
              <a:buClr>
                <a:srgbClr val="708CA1"/>
              </a:buClr>
            </a:pPr>
            <a:r>
              <a:rPr lang="en-US" altLang="en-US" sz="1600" b="1" dirty="0">
                <a:solidFill>
                  <a:srgbClr val="FF0000"/>
                </a:solidFill>
              </a:rPr>
              <a:t>All</a:t>
            </a:r>
            <a:r>
              <a:rPr lang="en-US" altLang="en-US" sz="1600" b="1" dirty="0"/>
              <a:t> routers now know about </a:t>
            </a:r>
            <a:r>
              <a:rPr lang="en-US" altLang="en-US" sz="1600" b="1" dirty="0">
                <a:solidFill>
                  <a:srgbClr val="FF0000"/>
                </a:solidFill>
              </a:rPr>
              <a:t>all</a:t>
            </a:r>
            <a:r>
              <a:rPr lang="en-US" altLang="en-US" sz="1600" b="1" dirty="0"/>
              <a:t> of the networks attached to all of their </a:t>
            </a:r>
            <a:r>
              <a:rPr lang="en-US" altLang="en-US" sz="1600" b="1" dirty="0" err="1"/>
              <a:t>neighbouring</a:t>
            </a:r>
            <a:r>
              <a:rPr lang="en-US" altLang="en-US" sz="1600" b="1" dirty="0"/>
              <a:t> routers</a:t>
            </a:r>
            <a:r>
              <a:rPr lang="en-US" altLang="en-US" sz="1600" b="1" dirty="0" smtClean="0"/>
              <a:t>.</a:t>
            </a:r>
            <a:endParaRPr lang="en-US" altLang="en-US" sz="1600" b="1" dirty="0"/>
          </a:p>
        </p:txBody>
      </p:sp>
    </p:spTree>
    <p:extLst>
      <p:ext uri="{BB962C8B-B14F-4D97-AF65-F5344CB8AC3E}">
        <p14:creationId xmlns:p14="http://schemas.microsoft.com/office/powerpoint/2010/main" val="183741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Achieving Convergence</a:t>
            </a:r>
            <a:endParaRPr lang="en-US" sz="2800" dirty="0" smtClean="0">
              <a:solidFill>
                <a:schemeClr val="accent5">
                  <a:lumMod val="75000"/>
                </a:schemeClr>
              </a:solidFill>
              <a:cs typeface="Arial" pitchFamily="34" charset="0"/>
            </a:endParaRPr>
          </a:p>
        </p:txBody>
      </p:sp>
      <p:sp>
        <p:nvSpPr>
          <p:cNvPr id="3" name="Rectangle 2"/>
          <p:cNvSpPr/>
          <p:nvPr/>
        </p:nvSpPr>
        <p:spPr>
          <a:xfrm>
            <a:off x="377370" y="1549486"/>
            <a:ext cx="8360229" cy="5078313"/>
          </a:xfrm>
          <a:prstGeom prst="rect">
            <a:avLst/>
          </a:prstGeom>
        </p:spPr>
        <p:txBody>
          <a:bodyPr wrap="square">
            <a:spAutoFit/>
          </a:bodyPr>
          <a:lstStyle/>
          <a:p>
            <a:pPr marL="342900" indent="-342900" algn="l">
              <a:buFont typeface="Wingdings" pitchFamily="2" charset="2"/>
              <a:buChar char="§"/>
            </a:pPr>
            <a:r>
              <a:rPr lang="en-CA" sz="2000" dirty="0" smtClean="0"/>
              <a:t>Network converged </a:t>
            </a:r>
            <a:r>
              <a:rPr lang="en-CA" sz="2000" dirty="0"/>
              <a:t>when all routers have complete and accurate information about the entire </a:t>
            </a:r>
            <a:r>
              <a:rPr lang="en-CA" sz="2000" dirty="0" smtClean="0"/>
              <a:t>network.</a:t>
            </a:r>
          </a:p>
          <a:p>
            <a:pPr marL="342900" indent="-342900" algn="l">
              <a:buFont typeface="Wingdings" pitchFamily="2" charset="2"/>
              <a:buChar char="§"/>
            </a:pPr>
            <a:endParaRPr lang="en-CA" sz="2000" dirty="0"/>
          </a:p>
          <a:p>
            <a:pPr marL="342900" indent="-342900" algn="l">
              <a:buFont typeface="Wingdings" pitchFamily="2" charset="2"/>
              <a:buChar char="§"/>
            </a:pPr>
            <a:r>
              <a:rPr lang="en-CA" sz="2000" dirty="0" smtClean="0"/>
              <a:t>Convergence </a:t>
            </a:r>
            <a:r>
              <a:rPr lang="en-CA" sz="2000" dirty="0"/>
              <a:t>time is the time it takes routers to share information, calculate best paths, and update their routing </a:t>
            </a:r>
            <a:r>
              <a:rPr lang="en-CA" sz="2000" dirty="0" smtClean="0"/>
              <a:t>tables.</a:t>
            </a:r>
          </a:p>
          <a:p>
            <a:pPr marL="342900" indent="-342900" algn="l">
              <a:buFont typeface="Wingdings" pitchFamily="2" charset="2"/>
              <a:buChar char="§"/>
            </a:pPr>
            <a:endParaRPr lang="en-CA" sz="2000" dirty="0"/>
          </a:p>
          <a:p>
            <a:pPr marL="342900" indent="-342900" algn="l">
              <a:buFont typeface="Wingdings" pitchFamily="2" charset="2"/>
              <a:buChar char="§"/>
            </a:pPr>
            <a:r>
              <a:rPr lang="en-CA" sz="2000" dirty="0" smtClean="0"/>
              <a:t>A </a:t>
            </a:r>
            <a:r>
              <a:rPr lang="en-CA" sz="2000" dirty="0"/>
              <a:t>network is not completely operable until the network has </a:t>
            </a:r>
            <a:r>
              <a:rPr lang="en-CA" sz="2000" dirty="0" smtClean="0"/>
              <a:t>converged.</a:t>
            </a:r>
            <a:endParaRPr lang="en-US" sz="2000" dirty="0"/>
          </a:p>
          <a:p>
            <a:pPr algn="l"/>
            <a:r>
              <a:rPr lang="en-CA" sz="2000" dirty="0"/>
              <a:t> </a:t>
            </a:r>
            <a:endParaRPr lang="en-US" sz="2000" dirty="0"/>
          </a:p>
          <a:p>
            <a:pPr marL="342900" indent="-342900" algn="l">
              <a:buFont typeface="Wingdings" pitchFamily="2" charset="2"/>
              <a:buChar char="§"/>
            </a:pPr>
            <a:r>
              <a:rPr lang="en-CA" sz="2000" dirty="0"/>
              <a:t>Convergence properties include the speed of propagation of routing information and the calculation of optimal paths. The speed of propagation refers to the amount of time it takes for routers within the network to forward routing information.  </a:t>
            </a:r>
            <a:endParaRPr lang="en-US" sz="2000" dirty="0"/>
          </a:p>
          <a:p>
            <a:pPr marL="342900" indent="-342900" algn="l">
              <a:buFont typeface="Wingdings" pitchFamily="2" charset="2"/>
              <a:buChar char="§"/>
            </a:pPr>
            <a:endParaRPr lang="en-CA" sz="2000" dirty="0" smtClean="0"/>
          </a:p>
          <a:p>
            <a:pPr marL="342900" indent="-342900" algn="l">
              <a:buFont typeface="Wingdings" pitchFamily="2" charset="2"/>
              <a:buChar char="§"/>
            </a:pPr>
            <a:r>
              <a:rPr lang="en-CA" sz="2000" dirty="0" smtClean="0"/>
              <a:t>Generally</a:t>
            </a:r>
            <a:r>
              <a:rPr lang="en-CA" sz="2000" dirty="0"/>
              <a:t>, older protocols, such as RIP, are slow to converge, whereas modern protocols, such as EIGRP and OSPF, converge more quickly.  </a:t>
            </a:r>
            <a:endParaRPr lang="en-US" sz="2000" dirty="0"/>
          </a:p>
          <a:p>
            <a:pPr algn="l"/>
            <a:r>
              <a:rPr lang="en-CA" sz="2000" dirty="0"/>
              <a:t> </a:t>
            </a:r>
            <a:endParaRPr lang="en-US" sz="2000" dirty="0"/>
          </a:p>
        </p:txBody>
      </p:sp>
    </p:spTree>
    <p:extLst>
      <p:ext uri="{BB962C8B-B14F-4D97-AF65-F5344CB8AC3E}">
        <p14:creationId xmlns:p14="http://schemas.microsoft.com/office/powerpoint/2010/main" val="269837892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Routing Protocols</a:t>
            </a:r>
            <a:br>
              <a:rPr lang="en-US" sz="1800" dirty="0" smtClean="0"/>
            </a:br>
            <a:r>
              <a:rPr lang="en-US" sz="2800" dirty="0" smtClean="0"/>
              <a:t>Classifying Routing Protocols</a:t>
            </a:r>
            <a:endParaRPr lang="en-US" sz="2800" dirty="0" smtClean="0">
              <a:solidFill>
                <a:schemeClr val="accent5">
                  <a:lumMod val="75000"/>
                </a:schemeClr>
              </a:solidFill>
              <a:cs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658" y="1436234"/>
            <a:ext cx="6139542" cy="5162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1578429" y="4234543"/>
            <a:ext cx="1850571" cy="718457"/>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3" name="Rectangle 2"/>
          <p:cNvSpPr/>
          <p:nvPr/>
        </p:nvSpPr>
        <p:spPr bwMode="auto">
          <a:xfrm>
            <a:off x="3505200" y="4234543"/>
            <a:ext cx="1807029" cy="718457"/>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4" name="Rectangle 3"/>
          <p:cNvSpPr/>
          <p:nvPr/>
        </p:nvSpPr>
        <p:spPr bwMode="auto">
          <a:xfrm>
            <a:off x="1578429" y="6106886"/>
            <a:ext cx="925285" cy="348343"/>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2503714" y="6106886"/>
            <a:ext cx="925286" cy="348343"/>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505200" y="6106886"/>
            <a:ext cx="903514" cy="348343"/>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9" name="TextBox 8"/>
          <p:cNvSpPr txBox="1"/>
          <p:nvPr/>
        </p:nvSpPr>
        <p:spPr>
          <a:xfrm>
            <a:off x="470329" y="2307770"/>
            <a:ext cx="1931939" cy="757130"/>
          </a:xfrm>
          <a:prstGeom prst="rect">
            <a:avLst/>
          </a:prstGeom>
          <a:noFill/>
          <a:ln>
            <a:solidFill>
              <a:srgbClr val="FF0000"/>
            </a:solidFill>
          </a:ln>
        </p:spPr>
        <p:txBody>
          <a:bodyPr wrap="none" rtlCol="0">
            <a:spAutoFit/>
          </a:bodyPr>
          <a:lstStyle/>
          <a:p>
            <a:r>
              <a:rPr lang="en-IE" dirty="0" smtClean="0">
                <a:solidFill>
                  <a:srgbClr val="FF0000"/>
                </a:solidFill>
                <a:effectLst>
                  <a:outerShdw blurRad="38100" dist="38100" dir="2700000" algn="tl">
                    <a:srgbClr val="000000">
                      <a:alpha val="43137"/>
                    </a:srgbClr>
                  </a:outerShdw>
                </a:effectLst>
              </a:rPr>
              <a:t>Within an </a:t>
            </a:r>
          </a:p>
          <a:p>
            <a:r>
              <a:rPr lang="en-IE" dirty="0" smtClean="0">
                <a:solidFill>
                  <a:srgbClr val="FF0000"/>
                </a:solidFill>
                <a:effectLst>
                  <a:outerShdw blurRad="38100" dist="38100" dir="2700000" algn="tl">
                    <a:srgbClr val="000000">
                      <a:alpha val="43137"/>
                    </a:srgbClr>
                  </a:outerShdw>
                </a:effectLst>
              </a:rPr>
              <a:t>Organisation</a:t>
            </a:r>
            <a:endParaRPr lang="en-IE" dirty="0">
              <a:solidFill>
                <a:srgbClr val="FF0000"/>
              </a:solidFill>
              <a:effectLst>
                <a:outerShdw blurRad="38100" dist="38100" dir="2700000" algn="tl">
                  <a:srgbClr val="000000">
                    <a:alpha val="43137"/>
                  </a:srgbClr>
                </a:outerShdw>
              </a:effectLst>
            </a:endParaRPr>
          </a:p>
        </p:txBody>
      </p:sp>
      <p:sp>
        <p:nvSpPr>
          <p:cNvPr id="10" name="TextBox 9"/>
          <p:cNvSpPr txBox="1"/>
          <p:nvPr/>
        </p:nvSpPr>
        <p:spPr>
          <a:xfrm>
            <a:off x="6652670" y="2198913"/>
            <a:ext cx="2085827" cy="757130"/>
          </a:xfrm>
          <a:prstGeom prst="rect">
            <a:avLst/>
          </a:prstGeom>
          <a:noFill/>
          <a:ln>
            <a:solidFill>
              <a:srgbClr val="FF0000"/>
            </a:solidFill>
          </a:ln>
        </p:spPr>
        <p:txBody>
          <a:bodyPr wrap="none" rtlCol="0">
            <a:spAutoFit/>
          </a:bodyPr>
          <a:lstStyle/>
          <a:p>
            <a:r>
              <a:rPr lang="en-IE" dirty="0" smtClean="0">
                <a:solidFill>
                  <a:srgbClr val="FF0000"/>
                </a:solidFill>
                <a:effectLst>
                  <a:outerShdw blurRad="38100" dist="38100" dir="2700000" algn="tl">
                    <a:srgbClr val="000000">
                      <a:alpha val="43137"/>
                    </a:srgbClr>
                  </a:outerShdw>
                </a:effectLst>
              </a:rPr>
              <a:t>Between </a:t>
            </a:r>
          </a:p>
          <a:p>
            <a:r>
              <a:rPr lang="en-IE" dirty="0" smtClean="0">
                <a:solidFill>
                  <a:srgbClr val="FF0000"/>
                </a:solidFill>
                <a:effectLst>
                  <a:outerShdw blurRad="38100" dist="38100" dir="2700000" algn="tl">
                    <a:srgbClr val="000000">
                      <a:alpha val="43137"/>
                    </a:srgbClr>
                  </a:outerShdw>
                </a:effectLst>
              </a:rPr>
              <a:t>Organisations</a:t>
            </a:r>
            <a:endParaRPr lang="en-IE" dirty="0">
              <a:solidFill>
                <a:srgbClr val="FF0000"/>
              </a:solidFill>
              <a:effectLst>
                <a:outerShdw blurRad="38100" dist="38100" dir="2700000" algn="tl">
                  <a:srgbClr val="000000">
                    <a:alpha val="43137"/>
                  </a:srgbClr>
                </a:outerShdw>
              </a:effectLst>
            </a:endParaRPr>
          </a:p>
        </p:txBody>
      </p:sp>
      <p:cxnSp>
        <p:nvCxnSpPr>
          <p:cNvPr id="8" name="Straight Arrow Connector 7"/>
          <p:cNvCxnSpPr/>
          <p:nvPr/>
        </p:nvCxnSpPr>
        <p:spPr bwMode="auto">
          <a:xfrm>
            <a:off x="1828800" y="3064900"/>
            <a:ext cx="573468" cy="342329"/>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flipH="1">
            <a:off x="6749144" y="2956043"/>
            <a:ext cx="642256" cy="280021"/>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80019962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6182" y="854982"/>
            <a:ext cx="8456613" cy="871538"/>
          </a:xfrm>
        </p:spPr>
        <p:txBody>
          <a:bodyPr/>
          <a:lstStyle/>
          <a:p>
            <a:pPr eaLnBrk="1" hangingPunct="1">
              <a:defRPr/>
            </a:pPr>
            <a:r>
              <a:rPr lang="en-US" dirty="0" smtClean="0"/>
              <a:t>Dynamic Routing Protocols</a:t>
            </a:r>
            <a:endParaRPr lang="en-US" dirty="0" smtClean="0">
              <a:solidFill>
                <a:schemeClr val="accent5">
                  <a:lumMod val="75000"/>
                </a:schemeClr>
              </a:solidFill>
              <a:cs typeface="Arial" pitchFamily="34" charset="0"/>
            </a:endParaRPr>
          </a:p>
        </p:txBody>
      </p:sp>
    </p:spTree>
    <p:extLst>
      <p:ext uri="{BB962C8B-B14F-4D97-AF65-F5344CB8AC3E}">
        <p14:creationId xmlns:p14="http://schemas.microsoft.com/office/powerpoint/2010/main" val="3584782417"/>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a:t>IGP and EGP Routing Protocols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2133"/>
            <a:ext cx="6540500" cy="4528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37943" y="1640114"/>
            <a:ext cx="2873828" cy="5078313"/>
          </a:xfrm>
          <a:prstGeom prst="rect">
            <a:avLst/>
          </a:prstGeom>
          <a:noFill/>
        </p:spPr>
        <p:txBody>
          <a:bodyPr wrap="square" rtlCol="0">
            <a:spAutoFit/>
          </a:bodyPr>
          <a:lstStyle/>
          <a:p>
            <a:pPr algn="l"/>
            <a:r>
              <a:rPr lang="en-US" b="1" dirty="0">
                <a:solidFill>
                  <a:srgbClr val="FF0000"/>
                </a:solidFill>
              </a:rPr>
              <a:t>Interior Gateway Protocols (IGP) </a:t>
            </a:r>
            <a:r>
              <a:rPr lang="en-US" dirty="0">
                <a:solidFill>
                  <a:srgbClr val="FF0000"/>
                </a:solidFill>
              </a:rPr>
              <a:t>- </a:t>
            </a:r>
            <a:endParaRPr lang="en-US" dirty="0" smtClean="0">
              <a:solidFill>
                <a:srgbClr val="FF0000"/>
              </a:solidFill>
            </a:endParaRPr>
          </a:p>
          <a:p>
            <a:pPr marL="342900" indent="-342900" algn="l">
              <a:buFont typeface="Wingdings" pitchFamily="2" charset="2"/>
              <a:buChar char="§"/>
            </a:pPr>
            <a:r>
              <a:rPr lang="en-US" dirty="0" smtClean="0"/>
              <a:t>Used </a:t>
            </a:r>
            <a:r>
              <a:rPr lang="en-US" dirty="0"/>
              <a:t>for routing within an </a:t>
            </a:r>
            <a:r>
              <a:rPr lang="en-US" dirty="0" smtClean="0"/>
              <a:t>AS</a:t>
            </a:r>
          </a:p>
          <a:p>
            <a:pPr marL="342900" indent="-342900" algn="l">
              <a:buFont typeface="Wingdings" pitchFamily="2" charset="2"/>
              <a:buChar char="§"/>
            </a:pPr>
            <a:r>
              <a:rPr lang="en-US" dirty="0" smtClean="0"/>
              <a:t>Include </a:t>
            </a:r>
            <a:r>
              <a:rPr lang="en-US" dirty="0"/>
              <a:t>RIP, EIGRP, OSPF, and </a:t>
            </a:r>
            <a:r>
              <a:rPr lang="en-US" dirty="0" smtClean="0"/>
              <a:t>IS-IS</a:t>
            </a:r>
            <a:endParaRPr lang="en-US" dirty="0"/>
          </a:p>
          <a:p>
            <a:pPr algn="l"/>
            <a:r>
              <a:rPr lang="en-US" b="1" dirty="0">
                <a:solidFill>
                  <a:srgbClr val="FF0000"/>
                </a:solidFill>
              </a:rPr>
              <a:t>Exterior Gateway Protocols (EGP) </a:t>
            </a:r>
            <a:r>
              <a:rPr lang="en-US" dirty="0">
                <a:solidFill>
                  <a:srgbClr val="FF0000"/>
                </a:solidFill>
              </a:rPr>
              <a:t>- </a:t>
            </a:r>
            <a:endParaRPr lang="en-US" dirty="0" smtClean="0">
              <a:solidFill>
                <a:srgbClr val="FF0000"/>
              </a:solidFill>
            </a:endParaRPr>
          </a:p>
          <a:p>
            <a:pPr marL="342900" indent="-342900" algn="l">
              <a:buFont typeface="Wingdings" pitchFamily="2" charset="2"/>
              <a:buChar char="§"/>
            </a:pPr>
            <a:r>
              <a:rPr lang="en-US" dirty="0" smtClean="0"/>
              <a:t>Used </a:t>
            </a:r>
            <a:r>
              <a:rPr lang="en-US" dirty="0"/>
              <a:t>for routing between </a:t>
            </a:r>
            <a:r>
              <a:rPr lang="en-US" dirty="0" smtClean="0"/>
              <a:t>AS</a:t>
            </a:r>
          </a:p>
          <a:p>
            <a:pPr marL="342900" indent="-342900" algn="l">
              <a:buFont typeface="Wingdings" pitchFamily="2" charset="2"/>
              <a:buChar char="§"/>
            </a:pPr>
            <a:r>
              <a:rPr lang="en-US" dirty="0"/>
              <a:t>O</a:t>
            </a:r>
            <a:r>
              <a:rPr lang="en-US" dirty="0" smtClean="0"/>
              <a:t>fficial </a:t>
            </a:r>
            <a:r>
              <a:rPr lang="en-US" dirty="0"/>
              <a:t>routing protocol used by the </a:t>
            </a:r>
            <a:r>
              <a:rPr lang="en-US" dirty="0" smtClean="0"/>
              <a:t>Internet</a:t>
            </a:r>
            <a:endParaRPr lang="en-US" dirty="0"/>
          </a:p>
          <a:p>
            <a:pPr algn="l"/>
            <a:endParaRPr lang="en-US" dirty="0"/>
          </a:p>
        </p:txBody>
      </p:sp>
    </p:spTree>
    <p:extLst>
      <p:ext uri="{BB962C8B-B14F-4D97-AF65-F5344CB8AC3E}">
        <p14:creationId xmlns:p14="http://schemas.microsoft.com/office/powerpoint/2010/main" val="1550719312"/>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50838" y="290740"/>
            <a:ext cx="8145462" cy="838200"/>
          </a:xfrm>
        </p:spPr>
        <p:txBody>
          <a:bodyPr/>
          <a:lstStyle/>
          <a:p>
            <a:pPr eaLnBrk="1" hangingPunct="1"/>
            <a:r>
              <a:rPr lang="en-US" sz="2000" dirty="0"/>
              <a:t>Types of Routing Protocols</a:t>
            </a:r>
            <a:br>
              <a:rPr lang="en-US" sz="2000" dirty="0"/>
            </a:br>
            <a:r>
              <a:rPr lang="en-US" dirty="0" err="1" smtClean="0"/>
              <a:t>Protocols</a:t>
            </a:r>
            <a:r>
              <a:rPr lang="en-US" altLang="en-US" dirty="0" err="1" smtClean="0"/>
              <a:t>Classifying</a:t>
            </a:r>
            <a:r>
              <a:rPr lang="en-US" altLang="en-US" dirty="0" smtClean="0"/>
              <a:t> Routing Protocols</a:t>
            </a:r>
          </a:p>
        </p:txBody>
      </p:sp>
      <p:sp>
        <p:nvSpPr>
          <p:cNvPr id="1209347" name="Rectangle 3"/>
          <p:cNvSpPr>
            <a:spLocks noGrp="1" noChangeArrowheads="1"/>
          </p:cNvSpPr>
          <p:nvPr>
            <p:ph type="body" sz="half" idx="1"/>
          </p:nvPr>
        </p:nvSpPr>
        <p:spPr>
          <a:xfrm>
            <a:off x="239713" y="1034256"/>
            <a:ext cx="8904287" cy="5713412"/>
          </a:xfrm>
        </p:spPr>
        <p:txBody>
          <a:bodyPr/>
          <a:lstStyle/>
          <a:p>
            <a:pPr eaLnBrk="1" hangingPunct="1">
              <a:lnSpc>
                <a:spcPct val="100000"/>
              </a:lnSpc>
              <a:spcBef>
                <a:spcPts val="0"/>
              </a:spcBef>
              <a:buFont typeface="Wingdings" pitchFamily="2" charset="2"/>
              <a:buNone/>
              <a:defRPr/>
            </a:pPr>
            <a:r>
              <a:rPr lang="en-US" sz="2800" dirty="0" smtClean="0"/>
              <a:t>Two types of IGP protocols:</a:t>
            </a:r>
          </a:p>
          <a:p>
            <a:pPr eaLnBrk="1" hangingPunct="1">
              <a:lnSpc>
                <a:spcPct val="100000"/>
              </a:lnSpc>
              <a:spcBef>
                <a:spcPts val="0"/>
              </a:spcBef>
              <a:buFont typeface="Wingdings" pitchFamily="2" charset="2"/>
              <a:buNone/>
              <a:defRPr/>
            </a:pPr>
            <a:r>
              <a:rPr lang="en-US" sz="2800" dirty="0" smtClean="0"/>
              <a:t> </a:t>
            </a:r>
            <a:r>
              <a:rPr lang="en-US" sz="2800" b="1" dirty="0" smtClean="0">
                <a:solidFill>
                  <a:srgbClr val="0000FF"/>
                </a:solidFill>
              </a:rPr>
              <a:t>Distance Vector</a:t>
            </a:r>
            <a:r>
              <a:rPr lang="en-US" sz="2800" dirty="0" smtClean="0"/>
              <a:t> &amp; </a:t>
            </a:r>
            <a:r>
              <a:rPr lang="en-US" sz="2800" b="1" dirty="0" smtClean="0">
                <a:solidFill>
                  <a:srgbClr val="0000FF"/>
                </a:solidFill>
              </a:rPr>
              <a:t>Link State</a:t>
            </a:r>
            <a:endParaRPr lang="en-US" sz="2800" dirty="0" smtClean="0"/>
          </a:p>
          <a:p>
            <a:pPr marL="269875" lvl="1" indent="-225425" eaLnBrk="1" hangingPunct="1">
              <a:lnSpc>
                <a:spcPct val="85000"/>
              </a:lnSpc>
              <a:buFontTx/>
              <a:buNone/>
              <a:defRPr/>
            </a:pPr>
            <a:r>
              <a:rPr lang="en-US" sz="2800" b="1" dirty="0" smtClean="0">
                <a:solidFill>
                  <a:srgbClr val="FF0000"/>
                </a:solidFill>
              </a:rPr>
              <a:t>1)	</a:t>
            </a:r>
            <a:r>
              <a:rPr lang="en-US" sz="2800" b="1" u="sng" dirty="0" smtClean="0">
                <a:solidFill>
                  <a:srgbClr val="FF0000"/>
                </a:solidFill>
              </a:rPr>
              <a:t>Distance Vector</a:t>
            </a:r>
          </a:p>
          <a:p>
            <a:pPr lvl="1" indent="-307975" eaLnBrk="1" hangingPunct="1">
              <a:lnSpc>
                <a:spcPct val="100000"/>
              </a:lnSpc>
              <a:spcBef>
                <a:spcPts val="0"/>
              </a:spcBef>
              <a:buClrTx/>
              <a:buFont typeface="Arial" pitchFamily="34" charset="0"/>
              <a:buChar char="•"/>
              <a:defRPr/>
            </a:pPr>
            <a:r>
              <a:rPr lang="en-US" sz="2400" dirty="0"/>
              <a:t>Routes are advertised as vectors of distance and direction.</a:t>
            </a:r>
          </a:p>
          <a:p>
            <a:pPr lvl="2" eaLnBrk="1" hangingPunct="1">
              <a:lnSpc>
                <a:spcPct val="100000"/>
              </a:lnSpc>
              <a:spcBef>
                <a:spcPts val="0"/>
              </a:spcBef>
              <a:buClrTx/>
              <a:buFontTx/>
              <a:buNone/>
              <a:defRPr/>
            </a:pPr>
            <a:r>
              <a:rPr lang="en-US" sz="2400" b="1" i="1" dirty="0" smtClean="0"/>
              <a:t>Distance</a:t>
            </a:r>
            <a:r>
              <a:rPr lang="en-US" sz="2400" dirty="0" smtClean="0"/>
              <a:t>: Is </a:t>
            </a:r>
            <a:r>
              <a:rPr lang="en-US" sz="2400" dirty="0"/>
              <a:t>defined in terms of a metric.</a:t>
            </a:r>
          </a:p>
          <a:p>
            <a:pPr lvl="4" indent="0" eaLnBrk="1" hangingPunct="1">
              <a:lnSpc>
                <a:spcPct val="100000"/>
              </a:lnSpc>
              <a:spcBef>
                <a:spcPts val="0"/>
              </a:spcBef>
              <a:buClrTx/>
              <a:buFontTx/>
              <a:buNone/>
              <a:defRPr/>
            </a:pPr>
            <a:r>
              <a:rPr lang="en-US" sz="2400" dirty="0"/>
              <a:t>Hop Count:  The number of routers between the source and destination networks. </a:t>
            </a:r>
          </a:p>
          <a:p>
            <a:pPr lvl="2" eaLnBrk="1" hangingPunct="1">
              <a:lnSpc>
                <a:spcPct val="100000"/>
              </a:lnSpc>
              <a:spcBef>
                <a:spcPts val="0"/>
              </a:spcBef>
              <a:buClrTx/>
              <a:buFontTx/>
              <a:buNone/>
              <a:defRPr/>
            </a:pPr>
            <a:r>
              <a:rPr lang="en-US" sz="2400" b="1" i="1" dirty="0" err="1" smtClean="0"/>
              <a:t>Direction</a:t>
            </a:r>
            <a:r>
              <a:rPr lang="en-US" sz="2400" dirty="0" err="1" smtClean="0"/>
              <a:t>:Is</a:t>
            </a:r>
            <a:r>
              <a:rPr lang="en-US" sz="2400" dirty="0" smtClean="0"/>
              <a:t> </a:t>
            </a:r>
            <a:r>
              <a:rPr lang="en-US" sz="2400" dirty="0"/>
              <a:t>simply the next-hop router or exit </a:t>
            </a:r>
            <a:r>
              <a:rPr lang="en-US" sz="2400" dirty="0" smtClean="0"/>
              <a:t>interface.</a:t>
            </a:r>
          </a:p>
          <a:p>
            <a:pPr lvl="2" eaLnBrk="1" hangingPunct="1">
              <a:lnSpc>
                <a:spcPct val="100000"/>
              </a:lnSpc>
              <a:spcBef>
                <a:spcPts val="0"/>
              </a:spcBef>
              <a:buClrTx/>
              <a:buFontTx/>
              <a:buNone/>
              <a:defRPr/>
            </a:pPr>
            <a:endParaRPr lang="en-US" sz="2400" dirty="0"/>
          </a:p>
          <a:p>
            <a:pPr marL="533400" lvl="3" indent="-266700" eaLnBrk="1" hangingPunct="1">
              <a:lnSpc>
                <a:spcPct val="100000"/>
              </a:lnSpc>
              <a:spcBef>
                <a:spcPts val="0"/>
              </a:spcBef>
              <a:buClrTx/>
              <a:buFont typeface="Arial" pitchFamily="34" charset="0"/>
              <a:buChar char="•"/>
              <a:defRPr/>
            </a:pPr>
            <a:r>
              <a:rPr lang="en-US" sz="2400" b="1" i="1" dirty="0" smtClean="0">
                <a:solidFill>
                  <a:srgbClr val="FF0000"/>
                </a:solidFill>
              </a:rPr>
              <a:t>Incomplete </a:t>
            </a:r>
            <a:r>
              <a:rPr lang="en-US" sz="2400" b="1" i="1" dirty="0">
                <a:solidFill>
                  <a:srgbClr val="FF0000"/>
                </a:solidFill>
              </a:rPr>
              <a:t>view</a:t>
            </a:r>
            <a:r>
              <a:rPr lang="en-US" sz="2400" dirty="0"/>
              <a:t> of </a:t>
            </a:r>
            <a:r>
              <a:rPr lang="en-US" sz="2400" dirty="0" smtClean="0"/>
              <a:t>network topology.</a:t>
            </a:r>
          </a:p>
          <a:p>
            <a:pPr marL="533400" lvl="3" indent="-266700" eaLnBrk="1" hangingPunct="1">
              <a:lnSpc>
                <a:spcPct val="100000"/>
              </a:lnSpc>
              <a:spcBef>
                <a:spcPts val="0"/>
              </a:spcBef>
              <a:buClrTx/>
              <a:buFont typeface="Arial" pitchFamily="34" charset="0"/>
              <a:buChar char="•"/>
              <a:defRPr/>
            </a:pPr>
            <a:endParaRPr lang="en-US" sz="2400" dirty="0" smtClean="0"/>
          </a:p>
          <a:p>
            <a:pPr marL="533400" lvl="3" indent="-266700" eaLnBrk="1" hangingPunct="1">
              <a:lnSpc>
                <a:spcPct val="100000"/>
              </a:lnSpc>
              <a:spcBef>
                <a:spcPts val="0"/>
              </a:spcBef>
              <a:buClrTx/>
              <a:buFont typeface="Arial" pitchFamily="34" charset="0"/>
              <a:buChar char="•"/>
              <a:defRPr/>
            </a:pPr>
            <a:r>
              <a:rPr lang="en-US" sz="2400" dirty="0" smtClean="0"/>
              <a:t>Generally</a:t>
            </a:r>
            <a:r>
              <a:rPr lang="en-US" sz="2400" dirty="0"/>
              <a:t>, </a:t>
            </a:r>
            <a:r>
              <a:rPr lang="en-US" sz="2400" dirty="0" smtClean="0"/>
              <a:t>periodic updates. </a:t>
            </a:r>
            <a:r>
              <a:rPr lang="en-US" sz="2400" i="1" dirty="0" smtClean="0"/>
              <a:t>Routing </a:t>
            </a:r>
            <a:r>
              <a:rPr lang="en-US" sz="2400" i="1" dirty="0"/>
              <a:t>updates usually consist of periodic updates of the </a:t>
            </a:r>
            <a:r>
              <a:rPr lang="en-US" sz="2400" b="1" i="1" dirty="0"/>
              <a:t>entire</a:t>
            </a:r>
            <a:r>
              <a:rPr lang="en-US" sz="2400" i="1" dirty="0"/>
              <a:t> routing table</a:t>
            </a:r>
            <a:r>
              <a:rPr lang="en-US" sz="2400" i="1" dirty="0" smtClean="0"/>
              <a:t>.(</a:t>
            </a:r>
            <a:r>
              <a:rPr lang="en-US" sz="2400" i="1" dirty="0"/>
              <a:t>e.g.. Routing Information Protocol - RIP – every 30 seconds)</a:t>
            </a:r>
            <a:r>
              <a:rPr lang="en-US" sz="2400" dirty="0"/>
              <a:t> </a:t>
            </a:r>
          </a:p>
          <a:p>
            <a:pPr marL="688975" lvl="1" indent="-225425" eaLnBrk="1" hangingPunct="1">
              <a:lnSpc>
                <a:spcPct val="85000"/>
              </a:lnSpc>
              <a:buFontTx/>
              <a:buNone/>
              <a:defRPr/>
            </a:pPr>
            <a:endParaRPr lang="en-US" sz="2400" dirty="0" smtClean="0"/>
          </a:p>
        </p:txBody>
      </p:sp>
    </p:spTree>
    <p:extLst>
      <p:ext uri="{BB962C8B-B14F-4D97-AF65-F5344CB8AC3E}">
        <p14:creationId xmlns:p14="http://schemas.microsoft.com/office/powerpoint/2010/main" val="2829872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6228"/>
            <a:ext cx="5350743" cy="2924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Distance Vector Routing Protocols</a:t>
            </a:r>
            <a:endParaRPr lang="en-US" sz="2800" dirty="0"/>
          </a:p>
        </p:txBody>
      </p:sp>
      <p:sp>
        <p:nvSpPr>
          <p:cNvPr id="2" name="TextBox 1"/>
          <p:cNvSpPr txBox="1"/>
          <p:nvPr/>
        </p:nvSpPr>
        <p:spPr>
          <a:xfrm>
            <a:off x="5214256" y="1640113"/>
            <a:ext cx="3853543" cy="3748719"/>
          </a:xfrm>
          <a:prstGeom prst="rect">
            <a:avLst/>
          </a:prstGeom>
          <a:noFill/>
        </p:spPr>
        <p:txBody>
          <a:bodyPr wrap="square" rtlCol="0">
            <a:spAutoFit/>
          </a:bodyPr>
          <a:lstStyle/>
          <a:p>
            <a:pPr algn="l"/>
            <a:r>
              <a:rPr lang="en-US" dirty="0" smtClean="0"/>
              <a:t>Distance vector </a:t>
            </a:r>
            <a:r>
              <a:rPr lang="en-US" dirty="0"/>
              <a:t>IPv4 </a:t>
            </a:r>
            <a:r>
              <a:rPr lang="en-US" dirty="0" smtClean="0"/>
              <a:t>IGPs:</a:t>
            </a:r>
          </a:p>
          <a:p>
            <a:pPr marL="342900" indent="-342900" algn="l">
              <a:buFont typeface="Wingdings" pitchFamily="2" charset="2"/>
              <a:buChar char="§"/>
            </a:pPr>
            <a:r>
              <a:rPr lang="en-US" b="1" dirty="0" smtClean="0">
                <a:solidFill>
                  <a:srgbClr val="FF0000"/>
                </a:solidFill>
              </a:rPr>
              <a:t>RIPv1</a:t>
            </a:r>
            <a:r>
              <a:rPr lang="en-US" b="1" dirty="0">
                <a:solidFill>
                  <a:srgbClr val="FF0000"/>
                </a:solidFill>
              </a:rPr>
              <a:t> </a:t>
            </a:r>
            <a:r>
              <a:rPr lang="en-US" dirty="0">
                <a:solidFill>
                  <a:srgbClr val="FF0000"/>
                </a:solidFill>
              </a:rPr>
              <a:t>-</a:t>
            </a:r>
            <a:r>
              <a:rPr lang="en-US" dirty="0"/>
              <a:t> First generation legacy </a:t>
            </a:r>
            <a:r>
              <a:rPr lang="en-US" dirty="0" smtClean="0"/>
              <a:t>protocol</a:t>
            </a:r>
          </a:p>
          <a:p>
            <a:pPr marL="342900" indent="-342900" algn="l">
              <a:buFont typeface="Wingdings" pitchFamily="2" charset="2"/>
              <a:buChar char="§"/>
            </a:pPr>
            <a:r>
              <a:rPr lang="en-US" b="1" dirty="0" smtClean="0">
                <a:solidFill>
                  <a:srgbClr val="FF0000"/>
                </a:solidFill>
              </a:rPr>
              <a:t>RIPv2</a:t>
            </a:r>
            <a:r>
              <a:rPr lang="en-US" b="1" dirty="0"/>
              <a:t> </a:t>
            </a:r>
            <a:r>
              <a:rPr lang="en-US" dirty="0"/>
              <a:t>- Simple distance vector routing </a:t>
            </a:r>
            <a:r>
              <a:rPr lang="en-US" dirty="0" smtClean="0"/>
              <a:t>protocol</a:t>
            </a:r>
          </a:p>
          <a:p>
            <a:pPr marL="342900" indent="-342900" algn="l">
              <a:buFont typeface="Wingdings" pitchFamily="2" charset="2"/>
              <a:buChar char="§"/>
            </a:pPr>
            <a:r>
              <a:rPr lang="en-US" b="1" dirty="0" smtClean="0">
                <a:solidFill>
                  <a:srgbClr val="FF0000"/>
                </a:solidFill>
              </a:rPr>
              <a:t>IGRP</a:t>
            </a:r>
            <a:r>
              <a:rPr lang="en-US" b="1" dirty="0">
                <a:solidFill>
                  <a:srgbClr val="FF0000"/>
                </a:solidFill>
              </a:rPr>
              <a:t> </a:t>
            </a:r>
            <a:r>
              <a:rPr lang="en-US" dirty="0"/>
              <a:t>- First generation Cisco proprietary protocol (</a:t>
            </a:r>
            <a:r>
              <a:rPr lang="en-US" dirty="0" smtClean="0"/>
              <a:t>obsolete)</a:t>
            </a:r>
          </a:p>
          <a:p>
            <a:pPr marL="342900" indent="-342900" algn="l">
              <a:buFont typeface="Wingdings" pitchFamily="2" charset="2"/>
              <a:buChar char="§"/>
            </a:pPr>
            <a:r>
              <a:rPr lang="en-US" b="1" dirty="0" smtClean="0">
                <a:solidFill>
                  <a:srgbClr val="FF0000"/>
                </a:solidFill>
              </a:rPr>
              <a:t>EIGRP</a:t>
            </a:r>
            <a:r>
              <a:rPr lang="en-US" dirty="0"/>
              <a:t> </a:t>
            </a:r>
            <a:r>
              <a:rPr lang="en-US" dirty="0" smtClean="0"/>
              <a:t>- Advanced </a:t>
            </a:r>
            <a:r>
              <a:rPr lang="en-US" dirty="0"/>
              <a:t>version of distance vector </a:t>
            </a:r>
            <a:r>
              <a:rPr lang="en-US" dirty="0" smtClean="0"/>
              <a:t>routing</a:t>
            </a:r>
            <a:endParaRPr lang="en-US" dirty="0"/>
          </a:p>
        </p:txBody>
      </p:sp>
      <p:sp>
        <p:nvSpPr>
          <p:cNvPr id="3" name="TextBox 2"/>
          <p:cNvSpPr txBox="1"/>
          <p:nvPr/>
        </p:nvSpPr>
        <p:spPr>
          <a:xfrm>
            <a:off x="638629" y="5384798"/>
            <a:ext cx="4383314" cy="1089529"/>
          </a:xfrm>
          <a:prstGeom prst="rect">
            <a:avLst/>
          </a:prstGeom>
          <a:noFill/>
        </p:spPr>
        <p:txBody>
          <a:bodyPr wrap="square" rtlCol="0">
            <a:spAutoFit/>
          </a:bodyPr>
          <a:lstStyle/>
          <a:p>
            <a:r>
              <a:rPr lang="en-US" dirty="0" smtClean="0"/>
              <a:t>For R1, 172.16.3.0/24 is one hop away (distance) it can be reached through R2 (vector)</a:t>
            </a:r>
            <a:endParaRPr lang="en-US" dirty="0"/>
          </a:p>
        </p:txBody>
      </p:sp>
    </p:spTree>
    <p:extLst>
      <p:ext uri="{BB962C8B-B14F-4D97-AF65-F5344CB8AC3E}">
        <p14:creationId xmlns:p14="http://schemas.microsoft.com/office/powerpoint/2010/main" val="232102648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bwMode="auto">
          <a:xfrm>
            <a:off x="107043" y="1133929"/>
            <a:ext cx="8928100" cy="5521336"/>
          </a:xfrm>
          <a:prstGeom prst="rect">
            <a:avLst/>
          </a:prstGeom>
          <a:noFill/>
          <a:ln w="9525" algn="ctr">
            <a:noFill/>
            <a:miter lim="800000"/>
            <a:headEnd/>
            <a:tailEnd/>
          </a:ln>
          <a:effectLst/>
        </p:spPr>
        <p:txBody>
          <a:bodyPr wrap="square" lIns="82124" tIns="41061" rIns="82124" bIns="41061">
            <a:spAutoFit/>
          </a:bodyPr>
          <a:lstStyle/>
          <a:p>
            <a:pPr marL="622300" lvl="1" indent="-327025" algn="l" defTabSz="814388" eaLnBrk="1" hangingPunct="1">
              <a:lnSpc>
                <a:spcPct val="95000"/>
              </a:lnSpc>
              <a:spcBef>
                <a:spcPct val="35000"/>
              </a:spcBef>
              <a:buClr>
                <a:srgbClr val="708CA1"/>
              </a:buClr>
              <a:buFont typeface="Arial" pitchFamily="34" charset="0"/>
              <a:buChar char="•"/>
              <a:defRPr/>
            </a:pPr>
            <a:r>
              <a:rPr lang="en-US" sz="2800" kern="0" dirty="0">
                <a:latin typeface="+mn-lt"/>
              </a:rPr>
              <a:t>A Link State routing protocol can </a:t>
            </a:r>
            <a:r>
              <a:rPr lang="en-US" sz="2800" b="1" i="1" kern="0" dirty="0">
                <a:solidFill>
                  <a:srgbClr val="FF0000"/>
                </a:solidFill>
                <a:latin typeface="+mn-lt"/>
              </a:rPr>
              <a:t>create a complete map</a:t>
            </a:r>
            <a:r>
              <a:rPr lang="en-US" sz="2800" kern="0" dirty="0">
                <a:latin typeface="+mn-lt"/>
              </a:rPr>
              <a:t> of the network topology.</a:t>
            </a:r>
          </a:p>
          <a:p>
            <a:pPr marL="622300" lvl="1" indent="-327025" algn="l" defTabSz="814388" eaLnBrk="1" hangingPunct="1">
              <a:lnSpc>
                <a:spcPct val="95000"/>
              </a:lnSpc>
              <a:spcBef>
                <a:spcPct val="35000"/>
              </a:spcBef>
              <a:buClr>
                <a:srgbClr val="708CA1"/>
              </a:buClr>
              <a:buFont typeface="Arial" pitchFamily="34" charset="0"/>
              <a:buChar char="•"/>
              <a:defRPr/>
            </a:pPr>
            <a:r>
              <a:rPr lang="en-US" sz="2800" kern="0" dirty="0">
                <a:latin typeface="+mn-lt"/>
              </a:rPr>
              <a:t>A link-state router:</a:t>
            </a:r>
          </a:p>
          <a:p>
            <a:pPr marL="1536700" lvl="5" indent="-327025" defTabSz="814388">
              <a:lnSpc>
                <a:spcPct val="95000"/>
              </a:lnSpc>
              <a:spcBef>
                <a:spcPct val="35000"/>
              </a:spcBef>
              <a:buClr>
                <a:srgbClr val="708CA1"/>
              </a:buClr>
              <a:buFont typeface="Arial" pitchFamily="34" charset="0"/>
              <a:buChar char="•"/>
              <a:defRPr/>
            </a:pPr>
            <a:r>
              <a:rPr lang="en-US" kern="0" dirty="0">
                <a:latin typeface="+mn-lt"/>
              </a:rPr>
              <a:t>Receives an update.</a:t>
            </a:r>
          </a:p>
          <a:p>
            <a:pPr marL="1536700" lvl="5" indent="-327025" defTabSz="814388">
              <a:lnSpc>
                <a:spcPct val="95000"/>
              </a:lnSpc>
              <a:spcBef>
                <a:spcPct val="35000"/>
              </a:spcBef>
              <a:buClr>
                <a:srgbClr val="708CA1"/>
              </a:buClr>
              <a:buFont typeface="Arial" pitchFamily="34" charset="0"/>
              <a:buChar char="•"/>
              <a:defRPr/>
            </a:pPr>
            <a:r>
              <a:rPr lang="en-US" kern="0" dirty="0">
                <a:latin typeface="+mn-lt"/>
              </a:rPr>
              <a:t>Builds a topology database of entire network.</a:t>
            </a:r>
          </a:p>
          <a:p>
            <a:pPr marL="1536700" lvl="5" indent="-327025" defTabSz="814388">
              <a:lnSpc>
                <a:spcPct val="95000"/>
              </a:lnSpc>
              <a:spcBef>
                <a:spcPct val="35000"/>
              </a:spcBef>
              <a:buClr>
                <a:srgbClr val="708CA1"/>
              </a:buClr>
              <a:buFont typeface="Arial" pitchFamily="34" charset="0"/>
              <a:buChar char="•"/>
              <a:defRPr/>
            </a:pPr>
            <a:r>
              <a:rPr lang="en-US" kern="0" dirty="0">
                <a:latin typeface="+mn-lt"/>
              </a:rPr>
              <a:t>Uses a Shortest Path First (SPF) algorithm to create its view of the network.</a:t>
            </a:r>
          </a:p>
          <a:p>
            <a:pPr marL="1536700" lvl="5" indent="-327025" defTabSz="814388">
              <a:lnSpc>
                <a:spcPct val="95000"/>
              </a:lnSpc>
              <a:spcBef>
                <a:spcPct val="35000"/>
              </a:spcBef>
              <a:buClr>
                <a:srgbClr val="708CA1"/>
              </a:buClr>
              <a:buFont typeface="Arial" pitchFamily="34" charset="0"/>
              <a:buChar char="•"/>
              <a:defRPr/>
            </a:pPr>
            <a:r>
              <a:rPr lang="en-US" kern="0" dirty="0">
                <a:latin typeface="+mn-lt"/>
              </a:rPr>
              <a:t>Builds the routing table.</a:t>
            </a:r>
          </a:p>
          <a:p>
            <a:pPr marL="622300" lvl="1" indent="-327025" algn="l" defTabSz="814388" eaLnBrk="1" hangingPunct="1">
              <a:lnSpc>
                <a:spcPct val="95000"/>
              </a:lnSpc>
              <a:spcBef>
                <a:spcPct val="35000"/>
              </a:spcBef>
              <a:buClr>
                <a:srgbClr val="708CA1"/>
              </a:buClr>
              <a:buFont typeface="Arial" pitchFamily="34" charset="0"/>
              <a:buChar char="•"/>
              <a:defRPr/>
            </a:pPr>
            <a:r>
              <a:rPr lang="en-US" sz="2800" i="1" kern="0" dirty="0">
                <a:latin typeface="+mn-lt"/>
              </a:rPr>
              <a:t>Routing updates (not the entire table) are only sent to </a:t>
            </a:r>
            <a:r>
              <a:rPr lang="en-US" sz="2800" i="1" kern="0" dirty="0" err="1">
                <a:latin typeface="+mn-lt"/>
              </a:rPr>
              <a:t>neighbouring</a:t>
            </a:r>
            <a:r>
              <a:rPr lang="en-US" sz="2800" i="1" kern="0" dirty="0">
                <a:latin typeface="+mn-lt"/>
              </a:rPr>
              <a:t> routers when the topology changes.</a:t>
            </a:r>
            <a:br>
              <a:rPr lang="en-US" sz="2800" i="1" kern="0" dirty="0">
                <a:latin typeface="+mn-lt"/>
              </a:rPr>
            </a:br>
            <a:r>
              <a:rPr lang="en-US" sz="2800" i="1" kern="0" dirty="0">
                <a:latin typeface="+mn-lt"/>
              </a:rPr>
              <a:t>(e.g.. Open Shortest Path First - </a:t>
            </a:r>
            <a:r>
              <a:rPr lang="en-US" sz="2800" b="1" i="1" kern="0" dirty="0">
                <a:solidFill>
                  <a:srgbClr val="FF0000"/>
                </a:solidFill>
                <a:latin typeface="+mn-lt"/>
              </a:rPr>
              <a:t>OSPF</a:t>
            </a:r>
            <a:r>
              <a:rPr lang="en-US" sz="2800" kern="0" dirty="0">
                <a:latin typeface="+mn-lt"/>
              </a:rPr>
              <a:t>) </a:t>
            </a:r>
          </a:p>
        </p:txBody>
      </p:sp>
      <p:sp>
        <p:nvSpPr>
          <p:cNvPr id="2" name="Title 1"/>
          <p:cNvSpPr>
            <a:spLocks noGrp="1"/>
          </p:cNvSpPr>
          <p:nvPr>
            <p:ph type="title"/>
          </p:nvPr>
        </p:nvSpPr>
        <p:spPr>
          <a:xfrm>
            <a:off x="107043" y="515485"/>
            <a:ext cx="8928100" cy="540430"/>
          </a:xfrm>
        </p:spPr>
        <p:txBody>
          <a:bodyPr/>
          <a:lstStyle/>
          <a:p>
            <a:r>
              <a:rPr lang="en-US" sz="2000" dirty="0"/>
              <a:t>Types of Routing Protocols</a:t>
            </a:r>
            <a:br>
              <a:rPr lang="en-US" sz="2000" dirty="0"/>
            </a:br>
            <a:r>
              <a:rPr lang="en-US" sz="2800" dirty="0" smtClean="0"/>
              <a:t>Link-State </a:t>
            </a:r>
            <a:r>
              <a:rPr lang="en-US" sz="2800" dirty="0"/>
              <a:t>Routing </a:t>
            </a:r>
            <a:r>
              <a:rPr lang="en-US" sz="2800" dirty="0" smtClean="0"/>
              <a:t>Protocols</a:t>
            </a:r>
            <a:endParaRPr lang="en-IE" dirty="0"/>
          </a:p>
        </p:txBody>
      </p:sp>
    </p:spTree>
    <p:extLst>
      <p:ext uri="{BB962C8B-B14F-4D97-AF65-F5344CB8AC3E}">
        <p14:creationId xmlns:p14="http://schemas.microsoft.com/office/powerpoint/2010/main" val="1569329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51" y="1733384"/>
            <a:ext cx="5640601" cy="4253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Link-State Routing Protocols</a:t>
            </a:r>
            <a:endParaRPr lang="en-US" sz="2800" dirty="0"/>
          </a:p>
        </p:txBody>
      </p:sp>
      <p:sp>
        <p:nvSpPr>
          <p:cNvPr id="2" name="TextBox 1"/>
          <p:cNvSpPr txBox="1"/>
          <p:nvPr/>
        </p:nvSpPr>
        <p:spPr>
          <a:xfrm>
            <a:off x="5558971" y="2191656"/>
            <a:ext cx="3251200" cy="2086725"/>
          </a:xfrm>
          <a:prstGeom prst="rect">
            <a:avLst/>
          </a:prstGeom>
          <a:noFill/>
        </p:spPr>
        <p:txBody>
          <a:bodyPr wrap="square" rtlCol="0">
            <a:spAutoFit/>
          </a:bodyPr>
          <a:lstStyle/>
          <a:p>
            <a:pPr algn="l"/>
            <a:r>
              <a:rPr lang="en-CA" dirty="0"/>
              <a:t>L</a:t>
            </a:r>
            <a:r>
              <a:rPr lang="en-CA" dirty="0" smtClean="0"/>
              <a:t>ink-state </a:t>
            </a:r>
            <a:r>
              <a:rPr lang="en-CA" dirty="0"/>
              <a:t>IPv4 IGPs:</a:t>
            </a:r>
            <a:endParaRPr lang="en-US" dirty="0"/>
          </a:p>
          <a:p>
            <a:pPr marL="342900" lvl="0" indent="-342900" algn="l">
              <a:buFont typeface="Wingdings" pitchFamily="2" charset="2"/>
              <a:buChar char="§"/>
            </a:pPr>
            <a:r>
              <a:rPr lang="en-CA" b="1" dirty="0">
                <a:solidFill>
                  <a:srgbClr val="FF0000"/>
                </a:solidFill>
              </a:rPr>
              <a:t>OSPF</a:t>
            </a:r>
            <a:r>
              <a:rPr lang="en-CA" b="1" dirty="0"/>
              <a:t> </a:t>
            </a:r>
            <a:r>
              <a:rPr lang="en-CA" dirty="0"/>
              <a:t>- Popular standards based routing protocol</a:t>
            </a:r>
            <a:endParaRPr lang="en-US" dirty="0"/>
          </a:p>
          <a:p>
            <a:pPr marL="342900" lvl="0" indent="-342900" algn="l">
              <a:buFont typeface="Wingdings" pitchFamily="2" charset="2"/>
              <a:buChar char="§"/>
            </a:pPr>
            <a:r>
              <a:rPr lang="en-CA" b="1" dirty="0">
                <a:solidFill>
                  <a:srgbClr val="FF0000"/>
                </a:solidFill>
              </a:rPr>
              <a:t>IS-IS </a:t>
            </a:r>
            <a:r>
              <a:rPr lang="en-CA" dirty="0">
                <a:solidFill>
                  <a:srgbClr val="FF0000"/>
                </a:solidFill>
              </a:rPr>
              <a:t>-</a:t>
            </a:r>
            <a:r>
              <a:rPr lang="en-CA" dirty="0"/>
              <a:t> Popular in provider networks. </a:t>
            </a:r>
            <a:endParaRPr lang="en-US" dirty="0"/>
          </a:p>
        </p:txBody>
      </p:sp>
    </p:spTree>
    <p:extLst>
      <p:ext uri="{BB962C8B-B14F-4D97-AF65-F5344CB8AC3E}">
        <p14:creationId xmlns:p14="http://schemas.microsoft.com/office/powerpoint/2010/main" val="3985173656"/>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41980" y="391886"/>
            <a:ext cx="8145462" cy="646112"/>
          </a:xfrm>
        </p:spPr>
        <p:txBody>
          <a:bodyPr/>
          <a:lstStyle/>
          <a:p>
            <a:pPr eaLnBrk="1" hangingPunct="1"/>
            <a:r>
              <a:rPr lang="en-IE" altLang="en-US" dirty="0" smtClean="0"/>
              <a:t>Distance Vector v Link State</a:t>
            </a:r>
          </a:p>
        </p:txBody>
      </p:sp>
      <p:sp>
        <p:nvSpPr>
          <p:cNvPr id="4" name="Content Placeholder 4"/>
          <p:cNvSpPr>
            <a:spLocks noGrp="1"/>
          </p:cNvSpPr>
          <p:nvPr>
            <p:ph idx="1"/>
          </p:nvPr>
        </p:nvSpPr>
        <p:spPr>
          <a:xfrm>
            <a:off x="168422" y="956628"/>
            <a:ext cx="8975577" cy="5182782"/>
          </a:xfrm>
        </p:spPr>
        <p:txBody>
          <a:bodyPr wrap="square">
            <a:spAutoFit/>
          </a:bodyPr>
          <a:lstStyle/>
          <a:p>
            <a:pPr marL="533400" lvl="1" indent="-355600" eaLnBrk="1" hangingPunct="1">
              <a:buFontTx/>
              <a:buNone/>
              <a:defRPr/>
            </a:pPr>
            <a:r>
              <a:rPr lang="en-US" sz="2400" b="1" dirty="0" smtClean="0">
                <a:solidFill>
                  <a:srgbClr val="FF0000"/>
                </a:solidFill>
              </a:rPr>
              <a:t>Distance Vector</a:t>
            </a:r>
          </a:p>
          <a:p>
            <a:pPr marL="236538" lvl="1" indent="-236538" eaLnBrk="1" hangingPunct="1">
              <a:buClrTx/>
              <a:buFont typeface="Arial" pitchFamily="34" charset="0"/>
              <a:buChar char="•"/>
              <a:defRPr/>
            </a:pPr>
            <a:r>
              <a:rPr lang="en-US" dirty="0" smtClean="0"/>
              <a:t>The network is simple and flat and does not require a hierarchical design.</a:t>
            </a:r>
          </a:p>
          <a:p>
            <a:pPr marL="236538" lvl="1" indent="-236538" eaLnBrk="1" hangingPunct="1">
              <a:buClrTx/>
              <a:buFont typeface="Arial" pitchFamily="34" charset="0"/>
              <a:buChar char="•"/>
              <a:defRPr/>
            </a:pPr>
            <a:r>
              <a:rPr lang="en-US" dirty="0" smtClean="0"/>
              <a:t>The administrators do not have enough knowledge to configure and troubleshoot link-state protocols.</a:t>
            </a:r>
          </a:p>
          <a:p>
            <a:pPr marL="236538" lvl="1" indent="-236538" eaLnBrk="1" hangingPunct="1">
              <a:buClrTx/>
              <a:buFont typeface="Arial" pitchFamily="34" charset="0"/>
              <a:buChar char="•"/>
              <a:defRPr/>
            </a:pPr>
            <a:r>
              <a:rPr lang="en-US" dirty="0" smtClean="0"/>
              <a:t>Specific types of networks, such as hub-and-spoke networks, are being implemented.</a:t>
            </a:r>
          </a:p>
          <a:p>
            <a:pPr marL="236538" lvl="1" indent="-236538" eaLnBrk="1" hangingPunct="1">
              <a:buClrTx/>
              <a:buFont typeface="Arial" pitchFamily="34" charset="0"/>
              <a:buChar char="•"/>
              <a:defRPr/>
            </a:pPr>
            <a:r>
              <a:rPr lang="en-US" dirty="0" smtClean="0"/>
              <a:t>Worst-case (slow) convergence times in a network are not a concern.</a:t>
            </a:r>
          </a:p>
          <a:p>
            <a:pPr eaLnBrk="1" hangingPunct="1">
              <a:buClrTx/>
              <a:buFont typeface="Wingdings" pitchFamily="2" charset="2"/>
              <a:buNone/>
              <a:defRPr/>
            </a:pPr>
            <a:endParaRPr lang="en-US" b="1" dirty="0" smtClean="0">
              <a:solidFill>
                <a:srgbClr val="FF0000"/>
              </a:solidFill>
            </a:endParaRPr>
          </a:p>
          <a:p>
            <a:pPr eaLnBrk="1" hangingPunct="1">
              <a:buClrTx/>
              <a:buFont typeface="Wingdings" pitchFamily="2" charset="2"/>
              <a:buNone/>
              <a:defRPr/>
            </a:pPr>
            <a:r>
              <a:rPr lang="en-US" b="1" dirty="0" smtClean="0">
                <a:solidFill>
                  <a:srgbClr val="FF0000"/>
                </a:solidFill>
              </a:rPr>
              <a:t>Link </a:t>
            </a:r>
            <a:r>
              <a:rPr lang="en-US" b="1" dirty="0">
                <a:solidFill>
                  <a:srgbClr val="FF0000"/>
                </a:solidFill>
              </a:rPr>
              <a:t>State:</a:t>
            </a:r>
          </a:p>
          <a:p>
            <a:pPr marL="279400" lvl="1" indent="-279400" eaLnBrk="1" hangingPunct="1">
              <a:buClrTx/>
              <a:buFont typeface="Arial" pitchFamily="34" charset="0"/>
              <a:buChar char="•"/>
              <a:tabLst>
                <a:tab pos="723900" algn="l"/>
              </a:tabLst>
              <a:defRPr/>
            </a:pPr>
            <a:r>
              <a:rPr lang="en-US" dirty="0"/>
              <a:t>The network design </a:t>
            </a:r>
            <a:r>
              <a:rPr lang="en-US" dirty="0" smtClean="0"/>
              <a:t>is hierarchical, usually occurring </a:t>
            </a:r>
            <a:r>
              <a:rPr lang="en-US" dirty="0"/>
              <a:t>in </a:t>
            </a:r>
            <a:r>
              <a:rPr lang="en-US" dirty="0" smtClean="0"/>
              <a:t>large networks</a:t>
            </a:r>
            <a:r>
              <a:rPr lang="en-US" dirty="0"/>
              <a:t>.</a:t>
            </a:r>
          </a:p>
          <a:p>
            <a:pPr marL="279400" lvl="1" indent="-279400" eaLnBrk="1" hangingPunct="1">
              <a:buClrTx/>
              <a:buFont typeface="Arial" pitchFamily="34" charset="0"/>
              <a:buChar char="•"/>
              <a:tabLst>
                <a:tab pos="723900" algn="l"/>
              </a:tabLst>
              <a:defRPr/>
            </a:pPr>
            <a:r>
              <a:rPr lang="en-US" dirty="0"/>
              <a:t>The administrators </a:t>
            </a:r>
            <a:r>
              <a:rPr lang="en-US" dirty="0" smtClean="0"/>
              <a:t>have a </a:t>
            </a:r>
            <a:r>
              <a:rPr lang="en-US" dirty="0"/>
              <a:t>good knowledge of </a:t>
            </a:r>
            <a:r>
              <a:rPr lang="en-US" dirty="0" smtClean="0"/>
              <a:t>the implemented </a:t>
            </a:r>
            <a:r>
              <a:rPr lang="en-US" dirty="0"/>
              <a:t>link-state routing protocol.</a:t>
            </a:r>
          </a:p>
          <a:p>
            <a:pPr marL="279400" lvl="1" indent="-279400" eaLnBrk="1" hangingPunct="1">
              <a:buClrTx/>
              <a:buFont typeface="Arial" pitchFamily="34" charset="0"/>
              <a:buChar char="•"/>
              <a:tabLst>
                <a:tab pos="723900" algn="l"/>
              </a:tabLst>
              <a:defRPr/>
            </a:pPr>
            <a:r>
              <a:rPr lang="en-US" dirty="0"/>
              <a:t>Fast convergence of the network is crucial</a:t>
            </a:r>
            <a:r>
              <a:rPr lang="en-US" dirty="0" smtClean="0"/>
              <a:t>.</a:t>
            </a:r>
          </a:p>
        </p:txBody>
      </p:sp>
      <p:sp>
        <p:nvSpPr>
          <p:cNvPr id="2" name="TextBox 1"/>
          <p:cNvSpPr txBox="1"/>
          <p:nvPr/>
        </p:nvSpPr>
        <p:spPr>
          <a:xfrm>
            <a:off x="229952" y="3643605"/>
            <a:ext cx="7959231" cy="424732"/>
          </a:xfrm>
          <a:prstGeom prst="rect">
            <a:avLst/>
          </a:prstGeom>
          <a:noFill/>
        </p:spPr>
        <p:txBody>
          <a:bodyPr wrap="none" rtlCol="0">
            <a:spAutoFit/>
          </a:bodyPr>
          <a:lstStyle/>
          <a:p>
            <a:r>
              <a:rPr lang="en-IE" b="1" dirty="0" smtClean="0">
                <a:solidFill>
                  <a:srgbClr val="002060"/>
                </a:solidFill>
              </a:rPr>
              <a:t>Relatively simple, inefficient, low router processing. </a:t>
            </a:r>
            <a:endParaRPr lang="en-IE" b="1" dirty="0">
              <a:solidFill>
                <a:srgbClr val="002060"/>
              </a:solidFill>
            </a:endParaRPr>
          </a:p>
        </p:txBody>
      </p:sp>
      <p:sp>
        <p:nvSpPr>
          <p:cNvPr id="5" name="TextBox 4"/>
          <p:cNvSpPr txBox="1"/>
          <p:nvPr/>
        </p:nvSpPr>
        <p:spPr>
          <a:xfrm>
            <a:off x="196652" y="6193517"/>
            <a:ext cx="8509061" cy="424732"/>
          </a:xfrm>
          <a:prstGeom prst="rect">
            <a:avLst/>
          </a:prstGeom>
          <a:noFill/>
        </p:spPr>
        <p:txBody>
          <a:bodyPr wrap="none" rtlCol="0">
            <a:spAutoFit/>
          </a:bodyPr>
          <a:lstStyle/>
          <a:p>
            <a:r>
              <a:rPr lang="en-IE" b="1" dirty="0" smtClean="0">
                <a:solidFill>
                  <a:srgbClr val="002060"/>
                </a:solidFill>
              </a:rPr>
              <a:t>More complex, more </a:t>
            </a:r>
            <a:r>
              <a:rPr lang="en-IE" b="1" dirty="0" err="1" smtClean="0">
                <a:solidFill>
                  <a:srgbClr val="002060"/>
                </a:solidFill>
              </a:rPr>
              <a:t>effecient</a:t>
            </a:r>
            <a:r>
              <a:rPr lang="en-IE" b="1" dirty="0" smtClean="0">
                <a:solidFill>
                  <a:srgbClr val="002060"/>
                </a:solidFill>
              </a:rPr>
              <a:t>, higher router processing. </a:t>
            </a:r>
            <a:endParaRPr lang="en-IE" b="1" dirty="0">
              <a:solidFill>
                <a:srgbClr val="002060"/>
              </a:solidFill>
            </a:endParaRPr>
          </a:p>
        </p:txBody>
      </p:sp>
    </p:spTree>
    <p:extLst>
      <p:ext uri="{BB962C8B-B14F-4D97-AF65-F5344CB8AC3E}">
        <p14:creationId xmlns:p14="http://schemas.microsoft.com/office/powerpoint/2010/main" val="284437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54051" y="331787"/>
            <a:ext cx="8145462" cy="560387"/>
          </a:xfrm>
        </p:spPr>
        <p:txBody>
          <a:bodyPr/>
          <a:lstStyle/>
          <a:p>
            <a:pPr eaLnBrk="1" hangingPunct="1">
              <a:defRPr/>
            </a:pPr>
            <a:r>
              <a:rPr lang="en-US" dirty="0" smtClean="0">
                <a:effectLst>
                  <a:outerShdw blurRad="38100" dist="38100" dir="2700000" algn="tl">
                    <a:srgbClr val="C0C0C0"/>
                  </a:outerShdw>
                </a:effectLst>
              </a:rPr>
              <a:t>Distance Vector  		 Link-State </a:t>
            </a:r>
          </a:p>
        </p:txBody>
      </p:sp>
      <p:pic>
        <p:nvPicPr>
          <p:cNvPr id="18435" name="Picture 3" descr="ls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5957" y="903514"/>
            <a:ext cx="275590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ls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2063" y="812800"/>
            <a:ext cx="3462337"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3" y="3398838"/>
            <a:ext cx="39878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pic>
        <p:nvPicPr>
          <p:cNvPr id="184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1713" y="3405188"/>
            <a:ext cx="39878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18439" name="TextBox 18"/>
          <p:cNvSpPr txBox="1">
            <a:spLocks noChangeArrowheads="1"/>
          </p:cNvSpPr>
          <p:nvPr/>
        </p:nvSpPr>
        <p:spPr bwMode="auto">
          <a:xfrm>
            <a:off x="3228975" y="6265863"/>
            <a:ext cx="3344863"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r>
              <a:rPr lang="en-IE" altLang="en-US"/>
              <a:t>R4 View of the network</a:t>
            </a:r>
          </a:p>
        </p:txBody>
      </p:sp>
      <p:sp>
        <p:nvSpPr>
          <p:cNvPr id="22" name="Rectangle 21"/>
          <p:cNvSpPr/>
          <p:nvPr/>
        </p:nvSpPr>
        <p:spPr bwMode="auto">
          <a:xfrm>
            <a:off x="541338" y="3476625"/>
            <a:ext cx="2957512" cy="1625600"/>
          </a:xfrm>
          <a:prstGeom prst="rect">
            <a:avLst/>
          </a:prstGeom>
          <a:solidFill>
            <a:schemeClr val="bg1">
              <a:lumMod val="85000"/>
            </a:schemeClr>
          </a:solidFill>
          <a:ln w="9525" cap="flat" cmpd="sng" algn="ctr">
            <a:noFill/>
            <a:prstDash val="solid"/>
            <a:round/>
            <a:headEnd type="none" w="med" len="med"/>
            <a:tailEnd type="triangle" w="med" len="med"/>
          </a:ln>
          <a:effectLst/>
        </p:spPr>
        <p:txBody>
          <a:bodyPr wrap="none" lIns="82124" tIns="41061" rIns="82124" bIns="41061" anchor="ctr">
            <a:spAutoFit/>
          </a:bodyPr>
          <a:lstStyle/>
          <a:p>
            <a:pPr defTabSz="814388">
              <a:defRPr/>
            </a:pPr>
            <a:endParaRPr lang="en-IE"/>
          </a:p>
        </p:txBody>
      </p:sp>
      <p:sp>
        <p:nvSpPr>
          <p:cNvPr id="23" name="Rectangle 22"/>
          <p:cNvSpPr/>
          <p:nvPr/>
        </p:nvSpPr>
        <p:spPr bwMode="auto">
          <a:xfrm>
            <a:off x="525463" y="4340225"/>
            <a:ext cx="2409825" cy="415925"/>
          </a:xfrm>
          <a:prstGeom prst="rect">
            <a:avLst/>
          </a:prstGeom>
          <a:solidFill>
            <a:schemeClr val="bg1">
              <a:lumMod val="85000"/>
            </a:schemeClr>
          </a:solidFill>
          <a:ln w="9525" cap="flat" cmpd="sng" algn="ctr">
            <a:noFill/>
            <a:prstDash val="solid"/>
            <a:round/>
            <a:headEnd type="none" w="med" len="med"/>
            <a:tailEnd type="triangle" w="med" len="med"/>
          </a:ln>
          <a:effectLst/>
        </p:spPr>
        <p:txBody>
          <a:bodyPr lIns="82124" tIns="41061" rIns="82124" bIns="41061" anchor="ctr">
            <a:spAutoFit/>
          </a:bodyPr>
          <a:lstStyle/>
          <a:p>
            <a:pPr defTabSz="814388">
              <a:defRPr/>
            </a:pPr>
            <a:endParaRPr lang="en-IE"/>
          </a:p>
        </p:txBody>
      </p:sp>
      <p:sp>
        <p:nvSpPr>
          <p:cNvPr id="24" name="Rectangle 23"/>
          <p:cNvSpPr/>
          <p:nvPr/>
        </p:nvSpPr>
        <p:spPr bwMode="auto">
          <a:xfrm>
            <a:off x="530225" y="4718050"/>
            <a:ext cx="1660525" cy="1400175"/>
          </a:xfrm>
          <a:prstGeom prst="rect">
            <a:avLst/>
          </a:prstGeom>
          <a:solidFill>
            <a:schemeClr val="bg1">
              <a:lumMod val="85000"/>
            </a:schemeClr>
          </a:solidFill>
          <a:ln w="9525" cap="flat" cmpd="sng" algn="ctr">
            <a:noFill/>
            <a:prstDash val="solid"/>
            <a:round/>
            <a:headEnd type="none" w="med" len="med"/>
            <a:tailEnd type="triangle" w="med" len="med"/>
          </a:ln>
          <a:effectLst/>
        </p:spPr>
        <p:txBody>
          <a:bodyPr wrap="none" lIns="82124" tIns="41061" rIns="82124" bIns="41061" anchor="ctr">
            <a:spAutoFit/>
          </a:bodyPr>
          <a:lstStyle/>
          <a:p>
            <a:pPr defTabSz="814388">
              <a:defRPr/>
            </a:pPr>
            <a:endParaRPr lang="en-IE"/>
          </a:p>
        </p:txBody>
      </p:sp>
      <p:sp>
        <p:nvSpPr>
          <p:cNvPr id="25" name="Rectangle 24"/>
          <p:cNvSpPr/>
          <p:nvPr/>
        </p:nvSpPr>
        <p:spPr bwMode="auto">
          <a:xfrm>
            <a:off x="2090738" y="5043488"/>
            <a:ext cx="738187" cy="185737"/>
          </a:xfrm>
          <a:prstGeom prst="rect">
            <a:avLst/>
          </a:prstGeom>
          <a:solidFill>
            <a:schemeClr val="bg1">
              <a:lumMod val="85000"/>
            </a:schemeClr>
          </a:solidFill>
          <a:ln w="9525" cap="flat" cmpd="sng" algn="ctr">
            <a:noFill/>
            <a:prstDash val="solid"/>
            <a:round/>
            <a:headEnd type="none" w="med" len="med"/>
            <a:tailEnd type="triangle" w="med" len="med"/>
          </a:ln>
          <a:effectLst/>
        </p:spPr>
        <p:txBody>
          <a:bodyPr wrap="none" lIns="82124" tIns="41061" rIns="82124" bIns="41061" anchor="ctr">
            <a:spAutoFit/>
          </a:bodyPr>
          <a:lstStyle/>
          <a:p>
            <a:pPr defTabSz="814388">
              <a:defRPr/>
            </a:pPr>
            <a:endParaRPr lang="en-IE"/>
          </a:p>
        </p:txBody>
      </p:sp>
      <p:sp>
        <p:nvSpPr>
          <p:cNvPr id="26" name="Rectangle 25"/>
          <p:cNvSpPr/>
          <p:nvPr/>
        </p:nvSpPr>
        <p:spPr bwMode="auto">
          <a:xfrm>
            <a:off x="2095500" y="5091113"/>
            <a:ext cx="440871" cy="1028700"/>
          </a:xfrm>
          <a:prstGeom prst="rect">
            <a:avLst/>
          </a:prstGeom>
          <a:solidFill>
            <a:schemeClr val="bg1">
              <a:lumMod val="85000"/>
            </a:schemeClr>
          </a:solidFill>
          <a:ln w="9525" cap="flat" cmpd="sng" algn="ctr">
            <a:noFill/>
            <a:prstDash val="solid"/>
            <a:round/>
            <a:headEnd type="none" w="med" len="med"/>
            <a:tailEnd type="triangle" w="med" len="med"/>
          </a:ln>
          <a:effectLst/>
        </p:spPr>
        <p:txBody>
          <a:bodyPr wrap="square" lIns="82124" tIns="41061" rIns="82124" bIns="41061" anchor="ctr">
            <a:spAutoFit/>
          </a:bodyPr>
          <a:lstStyle/>
          <a:p>
            <a:pPr defTabSz="814388">
              <a:defRPr/>
            </a:pPr>
            <a:endParaRPr lang="en-IE"/>
          </a:p>
        </p:txBody>
      </p:sp>
      <p:cxnSp>
        <p:nvCxnSpPr>
          <p:cNvPr id="18445" name="Straight Connector 27"/>
          <p:cNvCxnSpPr>
            <a:cxnSpLocks noChangeShapeType="1"/>
          </p:cNvCxnSpPr>
          <p:nvPr/>
        </p:nvCxnSpPr>
        <p:spPr bwMode="auto">
          <a:xfrm rot="5400000">
            <a:off x="1619251" y="3308350"/>
            <a:ext cx="5956300" cy="3175"/>
          </a:xfrm>
          <a:prstGeom prst="line">
            <a:avLst/>
          </a:prstGeom>
          <a:noFill/>
          <a:ln w="38100" algn="ctr">
            <a:solidFill>
              <a:schemeClr val="tx1"/>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59979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Distance Vector or Link-State Routing Protocols</a:t>
            </a:r>
            <a:endParaRPr lang="en-US" sz="2800" dirty="0"/>
          </a:p>
        </p:txBody>
      </p:sp>
      <p:sp>
        <p:nvSpPr>
          <p:cNvPr id="4" name="Rectangle 3"/>
          <p:cNvSpPr/>
          <p:nvPr/>
        </p:nvSpPr>
        <p:spPr>
          <a:xfrm>
            <a:off x="1973943" y="1872343"/>
            <a:ext cx="4884057" cy="1089529"/>
          </a:xfrm>
          <a:prstGeom prst="rect">
            <a:avLst/>
          </a:prstGeom>
          <a:ln w="12700">
            <a:solidFill>
              <a:schemeClr val="tx1"/>
            </a:solidFill>
          </a:ln>
        </p:spPr>
        <p:txBody>
          <a:bodyPr wrap="square">
            <a:spAutoFit/>
          </a:bodyPr>
          <a:lstStyle/>
          <a:p>
            <a:r>
              <a:rPr lang="en-US" dirty="0"/>
              <a:t>Distance vector protocols use routers as sign posts along the path to the final destination.</a:t>
            </a:r>
          </a:p>
        </p:txBody>
      </p:sp>
      <p:sp>
        <p:nvSpPr>
          <p:cNvPr id="5" name="Rectangle 4"/>
          <p:cNvSpPr/>
          <p:nvPr/>
        </p:nvSpPr>
        <p:spPr>
          <a:xfrm>
            <a:off x="928914" y="3441679"/>
            <a:ext cx="7358743" cy="2751522"/>
          </a:xfrm>
          <a:prstGeom prst="rect">
            <a:avLst/>
          </a:prstGeom>
          <a:ln w="12700">
            <a:solidFill>
              <a:schemeClr val="tx1"/>
            </a:solidFill>
          </a:ln>
        </p:spPr>
        <p:txBody>
          <a:bodyPr wrap="square">
            <a:spAutoFit/>
          </a:bodyPr>
          <a:lstStyle/>
          <a:p>
            <a:pPr algn="l"/>
            <a:r>
              <a:rPr lang="en-CA" dirty="0" smtClean="0"/>
              <a:t>A link-state </a:t>
            </a:r>
            <a:r>
              <a:rPr lang="en-CA" dirty="0"/>
              <a:t>routing protocol is like having a complete map of the network </a:t>
            </a:r>
            <a:r>
              <a:rPr lang="en-CA" dirty="0" smtClean="0"/>
              <a:t>topology. The </a:t>
            </a:r>
            <a:r>
              <a:rPr lang="en-CA" dirty="0"/>
              <a:t>sign posts along the way from source to destination are not necessary, because all link-state routers are using an identical map of the network.  A link-state router uses the link-state information to create a topology map and to select the best path to all destination networks in the topology.   </a:t>
            </a:r>
            <a:endParaRPr lang="en-US" dirty="0"/>
          </a:p>
        </p:txBody>
      </p:sp>
    </p:spTree>
    <p:extLst>
      <p:ext uri="{BB962C8B-B14F-4D97-AF65-F5344CB8AC3E}">
        <p14:creationId xmlns:p14="http://schemas.microsoft.com/office/powerpoint/2010/main" val="320188936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058" y="1422400"/>
            <a:ext cx="3603180" cy="418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58" name="Rectangle 2"/>
          <p:cNvSpPr>
            <a:spLocks noGrp="1" noChangeArrowheads="1"/>
          </p:cNvSpPr>
          <p:nvPr>
            <p:ph type="title"/>
          </p:nvPr>
        </p:nvSpPr>
        <p:spPr>
          <a:xfrm>
            <a:off x="215900" y="295049"/>
            <a:ext cx="8763000" cy="471487"/>
          </a:xfrm>
        </p:spPr>
        <p:txBody>
          <a:bodyPr/>
          <a:lstStyle/>
          <a:p>
            <a:pPr eaLnBrk="1" hangingPunct="1"/>
            <a:r>
              <a:rPr lang="en-US" altLang="en-US" sz="2800" dirty="0" smtClean="0"/>
              <a:t>Classifying Routing Protocols Classless </a:t>
            </a:r>
            <a:r>
              <a:rPr lang="en-US" altLang="en-US" sz="2800" dirty="0" err="1" smtClean="0"/>
              <a:t>Classful</a:t>
            </a:r>
            <a:endParaRPr lang="en-US" altLang="en-US" sz="2800" dirty="0" smtClean="0"/>
          </a:p>
        </p:txBody>
      </p:sp>
      <p:sp>
        <p:nvSpPr>
          <p:cNvPr id="19459" name="Rectangle 7"/>
          <p:cNvSpPr>
            <a:spLocks noGrp="1" noChangeArrowheads="1"/>
          </p:cNvSpPr>
          <p:nvPr>
            <p:ph type="body" sz="half" idx="1"/>
          </p:nvPr>
        </p:nvSpPr>
        <p:spPr>
          <a:xfrm>
            <a:off x="328604" y="1124178"/>
            <a:ext cx="4953454" cy="4348162"/>
          </a:xfrm>
        </p:spPr>
        <p:txBody>
          <a:bodyPr/>
          <a:lstStyle/>
          <a:p>
            <a:pPr eaLnBrk="1" hangingPunct="1"/>
            <a:r>
              <a:rPr lang="en-US" altLang="en-US" b="1" dirty="0" err="1" smtClean="0">
                <a:solidFill>
                  <a:srgbClr val="FF0000"/>
                </a:solidFill>
              </a:rPr>
              <a:t>Classful</a:t>
            </a:r>
            <a:r>
              <a:rPr lang="en-US" altLang="en-US" b="1" dirty="0" smtClean="0">
                <a:solidFill>
                  <a:srgbClr val="FF0000"/>
                </a:solidFill>
              </a:rPr>
              <a:t> routing protocols</a:t>
            </a:r>
          </a:p>
          <a:p>
            <a:pPr marL="688975" lvl="1" indent="-225425" eaLnBrk="1" hangingPunct="1"/>
            <a:r>
              <a:rPr lang="en-US" altLang="en-US" dirty="0" smtClean="0">
                <a:solidFill>
                  <a:srgbClr val="0000FF"/>
                </a:solidFill>
              </a:rPr>
              <a:t>Do NOT send</a:t>
            </a:r>
            <a:r>
              <a:rPr lang="en-US" altLang="en-US" dirty="0" smtClean="0"/>
              <a:t> subnet mask in routing updates.</a:t>
            </a:r>
          </a:p>
          <a:p>
            <a:pPr marL="800100" lvl="1" indent="-342900">
              <a:buFont typeface="Arial" pitchFamily="34" charset="0"/>
              <a:buChar char="•"/>
            </a:pPr>
            <a:r>
              <a:rPr lang="en-US" dirty="0"/>
              <a:t>Only RIPv1 and IGRP are </a:t>
            </a:r>
            <a:r>
              <a:rPr lang="en-US" dirty="0" err="1"/>
              <a:t>classful</a:t>
            </a:r>
            <a:endParaRPr lang="en-US" dirty="0"/>
          </a:p>
          <a:p>
            <a:pPr marL="800100" lvl="1" indent="-342900">
              <a:buFont typeface="Arial" pitchFamily="34" charset="0"/>
              <a:buChar char="•"/>
            </a:pPr>
            <a:r>
              <a:rPr lang="en-CA" dirty="0" smtClean="0"/>
              <a:t>Cannot </a:t>
            </a:r>
            <a:r>
              <a:rPr lang="en-CA" dirty="0"/>
              <a:t>provide variable length subnet masks (VLSMs</a:t>
            </a:r>
            <a:r>
              <a:rPr lang="en-CA" dirty="0" smtClean="0"/>
              <a:t>) and CIDR</a:t>
            </a:r>
            <a:endParaRPr lang="en-CA" dirty="0"/>
          </a:p>
          <a:p>
            <a:pPr marL="800100" lvl="1" indent="-342900">
              <a:buFont typeface="Arial" pitchFamily="34" charset="0"/>
              <a:buChar char="•"/>
            </a:pPr>
            <a:r>
              <a:rPr lang="en-CA" dirty="0"/>
              <a:t>Create problems in </a:t>
            </a:r>
            <a:r>
              <a:rPr lang="en-CA" dirty="0" err="1"/>
              <a:t>discontiguous</a:t>
            </a:r>
            <a:r>
              <a:rPr lang="en-CA" dirty="0"/>
              <a:t> networks</a:t>
            </a:r>
          </a:p>
          <a:p>
            <a:pPr eaLnBrk="1" hangingPunct="1"/>
            <a:r>
              <a:rPr lang="en-US" altLang="en-US" b="1" dirty="0" smtClean="0">
                <a:solidFill>
                  <a:srgbClr val="FF0000"/>
                </a:solidFill>
              </a:rPr>
              <a:t>Classless routing protocols</a:t>
            </a:r>
          </a:p>
          <a:p>
            <a:pPr marL="688975" lvl="1" indent="-225425" eaLnBrk="1" hangingPunct="1"/>
            <a:r>
              <a:rPr lang="en-US" altLang="en-US" dirty="0" smtClean="0">
                <a:solidFill>
                  <a:srgbClr val="0000FF"/>
                </a:solidFill>
              </a:rPr>
              <a:t>Do send</a:t>
            </a:r>
            <a:r>
              <a:rPr lang="en-US" altLang="en-US" dirty="0" smtClean="0"/>
              <a:t> subnet mask in routing updates</a:t>
            </a:r>
          </a:p>
          <a:p>
            <a:pPr marL="800100" lvl="1" indent="-342900">
              <a:buFont typeface="Arial" pitchFamily="34" charset="0"/>
              <a:buChar char="•"/>
            </a:pPr>
            <a:r>
              <a:rPr lang="en-US" dirty="0" smtClean="0"/>
              <a:t>RIPv2</a:t>
            </a:r>
            <a:r>
              <a:rPr lang="en-US" dirty="0"/>
              <a:t>, EIGRP, OSPF, and IS_IS</a:t>
            </a:r>
          </a:p>
          <a:p>
            <a:pPr marL="800100" lvl="1" indent="-342900">
              <a:buFont typeface="Arial" pitchFamily="34" charset="0"/>
              <a:buChar char="•"/>
            </a:pPr>
            <a:r>
              <a:rPr lang="en-US" dirty="0"/>
              <a:t>Support VLSM and CIDR</a:t>
            </a:r>
          </a:p>
          <a:p>
            <a:pPr marL="800100" lvl="1" indent="-342900">
              <a:buFont typeface="Arial" pitchFamily="34" charset="0"/>
              <a:buChar char="•"/>
            </a:pPr>
            <a:r>
              <a:rPr lang="en-US" dirty="0"/>
              <a:t>IPv6 routing protocols</a:t>
            </a:r>
          </a:p>
          <a:p>
            <a:pPr marL="688975" lvl="1" indent="-225425" eaLnBrk="1" hangingPunct="1"/>
            <a:endParaRPr lang="en-US" altLang="en-US" dirty="0" smtClean="0"/>
          </a:p>
        </p:txBody>
      </p:sp>
    </p:spTree>
    <p:extLst>
      <p:ext uri="{BB962C8B-B14F-4D97-AF65-F5344CB8AC3E}">
        <p14:creationId xmlns:p14="http://schemas.microsoft.com/office/powerpoint/2010/main" val="3079622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Routing Protocol Characteristics</a:t>
            </a:r>
            <a:endParaRPr lang="en-US"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4" y="1440601"/>
            <a:ext cx="8389256" cy="5047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4732510"/>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The Evolution of Dynamic Routing Protocols</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280816" y="1681785"/>
            <a:ext cx="8372248" cy="4151767"/>
          </a:xfrm>
        </p:spPr>
        <p:txBody>
          <a:bodyPr/>
          <a:lstStyle/>
          <a:p>
            <a:r>
              <a:rPr lang="en-CA" dirty="0" smtClean="0"/>
              <a:t>Dynamic routing protocols used in </a:t>
            </a:r>
            <a:r>
              <a:rPr lang="en-CA" dirty="0"/>
              <a:t>networks since the </a:t>
            </a:r>
            <a:r>
              <a:rPr lang="en-CA" dirty="0" smtClean="0"/>
              <a:t>late 1980s</a:t>
            </a:r>
            <a:endParaRPr lang="en-US" dirty="0"/>
          </a:p>
          <a:p>
            <a:r>
              <a:rPr lang="en-CA" dirty="0" smtClean="0"/>
              <a:t>Newer versions support </a:t>
            </a:r>
            <a:r>
              <a:rPr lang="en-CA" dirty="0"/>
              <a:t>the communication based on </a:t>
            </a:r>
            <a:r>
              <a:rPr lang="en-CA" dirty="0" smtClean="0"/>
              <a:t>IPv6</a:t>
            </a:r>
            <a:r>
              <a:rPr lang="en-CA" dirty="0"/>
              <a:t> </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02" y="3757669"/>
            <a:ext cx="8246876" cy="2762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03569" y="3568982"/>
            <a:ext cx="5123543" cy="424732"/>
          </a:xfrm>
          <a:prstGeom prst="rect">
            <a:avLst/>
          </a:prstGeom>
          <a:noFill/>
        </p:spPr>
        <p:txBody>
          <a:bodyPr wrap="square" rtlCol="0">
            <a:spAutoFit/>
          </a:bodyPr>
          <a:lstStyle/>
          <a:p>
            <a:r>
              <a:rPr lang="en-US" dirty="0" smtClean="0"/>
              <a:t>Routing Protocols Classification</a:t>
            </a:r>
            <a:endParaRPr lang="en-US"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Routing Protocol Metrics</a:t>
            </a:r>
            <a:endParaRPr lang="en-US" sz="2800" dirty="0"/>
          </a:p>
        </p:txBody>
      </p:sp>
      <p:sp>
        <p:nvSpPr>
          <p:cNvPr id="2" name="Rectangle 1"/>
          <p:cNvSpPr/>
          <p:nvPr/>
        </p:nvSpPr>
        <p:spPr>
          <a:xfrm>
            <a:off x="322943" y="1447800"/>
            <a:ext cx="8450943" cy="5435334"/>
          </a:xfrm>
          <a:prstGeom prst="rect">
            <a:avLst/>
          </a:prstGeom>
        </p:spPr>
        <p:txBody>
          <a:bodyPr wrap="square">
            <a:spAutoFit/>
          </a:bodyPr>
          <a:lstStyle/>
          <a:p>
            <a:pPr algn="l">
              <a:lnSpc>
                <a:spcPct val="100000"/>
              </a:lnSpc>
              <a:spcBef>
                <a:spcPts val="1200"/>
              </a:spcBef>
            </a:pPr>
            <a:r>
              <a:rPr lang="en-CA" dirty="0"/>
              <a:t>A </a:t>
            </a:r>
            <a:r>
              <a:rPr lang="en-CA" dirty="0">
                <a:solidFill>
                  <a:srgbClr val="FF0000"/>
                </a:solidFill>
              </a:rPr>
              <a:t>metric</a:t>
            </a:r>
            <a:r>
              <a:rPr lang="en-CA" dirty="0"/>
              <a:t> is a measurable value that is assigned by the routing protocol to different routes based on the </a:t>
            </a:r>
            <a:r>
              <a:rPr lang="en-CA" dirty="0" smtClean="0"/>
              <a:t>usefulness (desirability) of </a:t>
            </a:r>
            <a:r>
              <a:rPr lang="en-CA" dirty="0"/>
              <a:t>that </a:t>
            </a:r>
            <a:r>
              <a:rPr lang="en-CA" dirty="0" smtClean="0"/>
              <a:t>route compared to another.</a:t>
            </a:r>
          </a:p>
          <a:p>
            <a:pPr marL="342900" indent="-342900" algn="l">
              <a:lnSpc>
                <a:spcPct val="100000"/>
              </a:lnSpc>
              <a:spcBef>
                <a:spcPts val="1200"/>
              </a:spcBef>
              <a:buFont typeface="Arial" panose="020B0604020202020204" pitchFamily="34" charset="0"/>
              <a:buChar char="•"/>
            </a:pPr>
            <a:r>
              <a:rPr lang="en-CA" dirty="0"/>
              <a:t>U</a:t>
            </a:r>
            <a:r>
              <a:rPr lang="en-CA" dirty="0" smtClean="0"/>
              <a:t>sed </a:t>
            </a:r>
            <a:r>
              <a:rPr lang="en-CA" dirty="0"/>
              <a:t>to determine the overall “cost” </a:t>
            </a:r>
            <a:r>
              <a:rPr lang="en-US" dirty="0"/>
              <a:t> </a:t>
            </a:r>
            <a:r>
              <a:rPr lang="en-CA" dirty="0"/>
              <a:t>of a path from source to </a:t>
            </a:r>
            <a:r>
              <a:rPr lang="en-CA" dirty="0" smtClean="0"/>
              <a:t>destination</a:t>
            </a:r>
          </a:p>
          <a:p>
            <a:pPr marL="342900" indent="-342900" algn="l">
              <a:lnSpc>
                <a:spcPct val="100000"/>
              </a:lnSpc>
              <a:spcBef>
                <a:spcPts val="1200"/>
              </a:spcBef>
              <a:buFont typeface="Arial" panose="020B0604020202020204" pitchFamily="34" charset="0"/>
              <a:buChar char="•"/>
            </a:pPr>
            <a:r>
              <a:rPr lang="en-CA" dirty="0" smtClean="0"/>
              <a:t>Routing </a:t>
            </a:r>
            <a:r>
              <a:rPr lang="en-CA" dirty="0"/>
              <a:t>protocols determine the best path based on the route with the </a:t>
            </a:r>
            <a:r>
              <a:rPr lang="en-CA" b="1" u="sng" dirty="0">
                <a:solidFill>
                  <a:srgbClr val="FF0000"/>
                </a:solidFill>
              </a:rPr>
              <a:t>lowest </a:t>
            </a:r>
            <a:r>
              <a:rPr lang="en-CA" b="1" u="sng" dirty="0" smtClean="0">
                <a:solidFill>
                  <a:srgbClr val="FF0000"/>
                </a:solidFill>
              </a:rPr>
              <a:t>cost</a:t>
            </a:r>
            <a:r>
              <a:rPr lang="en-CA" dirty="0" smtClean="0"/>
              <a:t>.</a:t>
            </a:r>
          </a:p>
          <a:p>
            <a:pPr marL="342900" indent="-342900" algn="l" eaLnBrk="1" hangingPunct="1">
              <a:lnSpc>
                <a:spcPct val="100000"/>
              </a:lnSpc>
              <a:spcBef>
                <a:spcPts val="1200"/>
              </a:spcBef>
              <a:buClrTx/>
              <a:buFont typeface="Arial" panose="020B0604020202020204" pitchFamily="34" charset="0"/>
              <a:buChar char="•"/>
            </a:pPr>
            <a:r>
              <a:rPr lang="en-US" altLang="en-US" dirty="0"/>
              <a:t>There are times when a router will have multiple paths to the same destination.</a:t>
            </a:r>
          </a:p>
          <a:p>
            <a:pPr marL="342900" indent="-342900" algn="l" eaLnBrk="1" hangingPunct="1">
              <a:lnSpc>
                <a:spcPct val="100000"/>
              </a:lnSpc>
              <a:spcBef>
                <a:spcPts val="1200"/>
              </a:spcBef>
              <a:buClrTx/>
              <a:buFont typeface="Arial" panose="020B0604020202020204" pitchFamily="34" charset="0"/>
              <a:buChar char="•"/>
            </a:pPr>
            <a:r>
              <a:rPr lang="en-US" altLang="en-US" dirty="0"/>
              <a:t>Metrics are a way to measure and/or compare routes to determine which route is the best path.</a:t>
            </a:r>
          </a:p>
          <a:p>
            <a:pPr marL="342900" indent="-342900" algn="l">
              <a:buFont typeface="Wingdings" pitchFamily="2" charset="2"/>
              <a:buChar char="§"/>
            </a:pPr>
            <a:endParaRPr lang="en-US" dirty="0"/>
          </a:p>
          <a:p>
            <a:r>
              <a:rPr lang="en-US" dirty="0"/>
              <a:t> </a:t>
            </a:r>
          </a:p>
        </p:txBody>
      </p:sp>
    </p:spTree>
    <p:extLst>
      <p:ext uri="{BB962C8B-B14F-4D97-AF65-F5344CB8AC3E}">
        <p14:creationId xmlns:p14="http://schemas.microsoft.com/office/powerpoint/2010/main" val="430264058"/>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5925" y="708025"/>
            <a:ext cx="491807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4579" name="Rectangle 2"/>
          <p:cNvSpPr>
            <a:spLocks noGrp="1" noChangeArrowheads="1"/>
          </p:cNvSpPr>
          <p:nvPr>
            <p:ph type="title"/>
          </p:nvPr>
        </p:nvSpPr>
        <p:spPr>
          <a:xfrm>
            <a:off x="394381" y="455952"/>
            <a:ext cx="8145462" cy="504145"/>
          </a:xfrm>
        </p:spPr>
        <p:txBody>
          <a:bodyPr/>
          <a:lstStyle/>
          <a:p>
            <a:pPr eaLnBrk="1" hangingPunct="1"/>
            <a:r>
              <a:rPr lang="en-US" altLang="en-US" dirty="0" smtClean="0"/>
              <a:t>Routing Protocols Metrics</a:t>
            </a:r>
          </a:p>
        </p:txBody>
      </p:sp>
      <p:sp>
        <p:nvSpPr>
          <p:cNvPr id="24580" name="Rectangle 3"/>
          <p:cNvSpPr>
            <a:spLocks noGrp="1" noChangeArrowheads="1"/>
          </p:cNvSpPr>
          <p:nvPr>
            <p:ph type="body" idx="1"/>
          </p:nvPr>
        </p:nvSpPr>
        <p:spPr>
          <a:xfrm>
            <a:off x="255587" y="1125538"/>
            <a:ext cx="7940675" cy="5076825"/>
          </a:xfrm>
        </p:spPr>
        <p:txBody>
          <a:bodyPr/>
          <a:lstStyle/>
          <a:p>
            <a:pPr eaLnBrk="1" hangingPunct="1"/>
            <a:r>
              <a:rPr lang="en-US" altLang="en-US" b="1" dirty="0" smtClean="0"/>
              <a:t>Metrics used in IP routing protocols</a:t>
            </a:r>
          </a:p>
          <a:p>
            <a:pPr marL="806450" lvl="1" indent="-342900" eaLnBrk="1" hangingPunct="1">
              <a:buFont typeface="Arial" panose="020B0604020202020204" pitchFamily="34" charset="0"/>
              <a:buChar char="•"/>
            </a:pPr>
            <a:r>
              <a:rPr lang="en-US" altLang="en-US" dirty="0" smtClean="0"/>
              <a:t>Bandwidth</a:t>
            </a:r>
          </a:p>
          <a:p>
            <a:pPr marL="806450" lvl="1" indent="-342900" eaLnBrk="1" hangingPunct="1">
              <a:buFont typeface="Arial" panose="020B0604020202020204" pitchFamily="34" charset="0"/>
              <a:buChar char="•"/>
            </a:pPr>
            <a:r>
              <a:rPr lang="en-US" altLang="en-US" dirty="0" smtClean="0"/>
              <a:t>Cost</a:t>
            </a:r>
          </a:p>
          <a:p>
            <a:pPr marL="806450" lvl="1" indent="-342900" eaLnBrk="1" hangingPunct="1">
              <a:buFont typeface="Arial" panose="020B0604020202020204" pitchFamily="34" charset="0"/>
              <a:buChar char="•"/>
            </a:pPr>
            <a:r>
              <a:rPr lang="en-US" altLang="en-US" dirty="0" smtClean="0"/>
              <a:t>Delay</a:t>
            </a:r>
          </a:p>
          <a:p>
            <a:pPr marL="806450" lvl="1" indent="-342900" eaLnBrk="1" hangingPunct="1">
              <a:buFont typeface="Arial" panose="020B0604020202020204" pitchFamily="34" charset="0"/>
              <a:buChar char="•"/>
            </a:pPr>
            <a:r>
              <a:rPr lang="en-US" altLang="en-US" dirty="0" smtClean="0"/>
              <a:t>Hop count</a:t>
            </a:r>
          </a:p>
          <a:p>
            <a:pPr marL="806450" lvl="1" indent="-342900" eaLnBrk="1" hangingPunct="1">
              <a:buFont typeface="Arial" panose="020B0604020202020204" pitchFamily="34" charset="0"/>
              <a:buChar char="•"/>
            </a:pPr>
            <a:r>
              <a:rPr lang="en-US" altLang="en-US" dirty="0" smtClean="0"/>
              <a:t>Load</a:t>
            </a:r>
          </a:p>
          <a:p>
            <a:pPr marL="806450" lvl="1" indent="-342900" eaLnBrk="1" hangingPunct="1">
              <a:buFont typeface="Arial" panose="020B0604020202020204" pitchFamily="34" charset="0"/>
              <a:buChar char="•"/>
            </a:pPr>
            <a:r>
              <a:rPr lang="en-US" altLang="en-US" dirty="0" smtClean="0"/>
              <a:t>Reliability</a:t>
            </a:r>
          </a:p>
          <a:p>
            <a:pPr marL="688975" lvl="1" indent="-225425" eaLnBrk="1" hangingPunct="1"/>
            <a:endParaRPr lang="en-US" altLang="en-US" dirty="0" smtClean="0"/>
          </a:p>
          <a:p>
            <a:pPr eaLnBrk="1" hangingPunct="1"/>
            <a:r>
              <a:rPr lang="en-US" altLang="en-US" b="1" dirty="0" smtClean="0"/>
              <a:t>Metric</a:t>
            </a:r>
            <a:r>
              <a:rPr lang="en-US" altLang="en-US" dirty="0" smtClean="0"/>
              <a:t> used for each routing protocol</a:t>
            </a:r>
          </a:p>
          <a:p>
            <a:pPr marL="688975" lvl="1" indent="-225425" eaLnBrk="1" hangingPunct="1"/>
            <a:r>
              <a:rPr lang="en-US" altLang="en-US" dirty="0" smtClean="0"/>
              <a:t>RIP - hop count</a:t>
            </a:r>
          </a:p>
          <a:p>
            <a:pPr marL="688975" lvl="1" indent="-225425" eaLnBrk="1" hangingPunct="1"/>
            <a:r>
              <a:rPr lang="en-US" altLang="en-US" dirty="0" smtClean="0"/>
              <a:t>IGRP &amp; EIGRP - Bandwidth (used by default), Delay (used by default), Load, Reliability</a:t>
            </a:r>
          </a:p>
          <a:p>
            <a:pPr marL="688975" lvl="1" indent="-225425" eaLnBrk="1" hangingPunct="1"/>
            <a:r>
              <a:rPr lang="en-US" altLang="en-US" dirty="0" smtClean="0"/>
              <a:t>IS-IS &amp; OSPF - Cost, Bandwidth (Cisco’s implementation)</a:t>
            </a:r>
          </a:p>
          <a:p>
            <a:pPr marL="688975" lvl="1" indent="-225425" eaLnBrk="1" hangingPunct="1">
              <a:buFontTx/>
              <a:buNone/>
            </a:pPr>
            <a:r>
              <a:rPr lang="en-US" altLang="en-US" dirty="0" smtClean="0"/>
              <a:t> </a:t>
            </a:r>
          </a:p>
        </p:txBody>
      </p:sp>
    </p:spTree>
    <p:extLst>
      <p:ext uri="{BB962C8B-B14F-4D97-AF65-F5344CB8AC3E}">
        <p14:creationId xmlns:p14="http://schemas.microsoft.com/office/powerpoint/2010/main" val="4217820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eaLnBrk="1" hangingPunct="1">
              <a:tabLst>
                <a:tab pos="4803775" algn="l"/>
              </a:tabLst>
              <a:defRPr/>
            </a:pPr>
            <a:r>
              <a:rPr lang="en-US" sz="1800" dirty="0"/>
              <a:t/>
            </a:r>
            <a:br>
              <a:rPr lang="en-US" sz="1800" dirty="0"/>
            </a:br>
            <a:r>
              <a:rPr lang="en-US" sz="2800" dirty="0" smtClean="0"/>
              <a:t>Distance Vector Dynamic Routing</a:t>
            </a:r>
            <a:endParaRPr lang="en-US" sz="2800" dirty="0"/>
          </a:p>
        </p:txBody>
      </p:sp>
    </p:spTree>
    <p:extLst>
      <p:ext uri="{BB962C8B-B14F-4D97-AF65-F5344CB8AC3E}">
        <p14:creationId xmlns:p14="http://schemas.microsoft.com/office/powerpoint/2010/main" val="3954969365"/>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Distance Vector Routing Protocol Operation</a:t>
            </a:r>
            <a:r>
              <a:rPr lang="en-US" sz="1800" dirty="0"/>
              <a:t/>
            </a:r>
            <a:br>
              <a:rPr lang="en-US" sz="1800" dirty="0"/>
            </a:br>
            <a:r>
              <a:rPr lang="en-US" sz="2800" dirty="0" smtClean="0"/>
              <a:t>Distance Vector Technologies</a:t>
            </a:r>
            <a:endParaRPr lang="en-US" sz="2800" dirty="0"/>
          </a:p>
        </p:txBody>
      </p:sp>
      <p:sp>
        <p:nvSpPr>
          <p:cNvPr id="2" name="Rectangle 1"/>
          <p:cNvSpPr/>
          <p:nvPr/>
        </p:nvSpPr>
        <p:spPr>
          <a:xfrm>
            <a:off x="281779" y="1566494"/>
            <a:ext cx="5669077" cy="4542782"/>
          </a:xfrm>
          <a:prstGeom prst="rect">
            <a:avLst/>
          </a:prstGeom>
        </p:spPr>
        <p:txBody>
          <a:bodyPr wrap="square">
            <a:spAutoFit/>
          </a:bodyPr>
          <a:lstStyle/>
          <a:p>
            <a:pPr algn="l"/>
            <a:r>
              <a:rPr lang="en-US" b="1" dirty="0" smtClean="0">
                <a:solidFill>
                  <a:srgbClr val="FF0000"/>
                </a:solidFill>
              </a:rPr>
              <a:t>Characteristics DV Routing Protocols </a:t>
            </a:r>
          </a:p>
          <a:p>
            <a:pPr marL="342900" indent="-342900" algn="l">
              <a:spcBef>
                <a:spcPts val="600"/>
              </a:spcBef>
              <a:buFont typeface="Wingdings" pitchFamily="2" charset="2"/>
              <a:buChar char="§"/>
            </a:pPr>
            <a:r>
              <a:rPr lang="en-US" dirty="0"/>
              <a:t>S</a:t>
            </a:r>
            <a:r>
              <a:rPr lang="en-US" dirty="0" smtClean="0"/>
              <a:t>hare </a:t>
            </a:r>
            <a:r>
              <a:rPr lang="en-US" dirty="0"/>
              <a:t>updates between </a:t>
            </a:r>
            <a:r>
              <a:rPr lang="en-US" dirty="0" smtClean="0"/>
              <a:t>neighbors</a:t>
            </a:r>
          </a:p>
          <a:p>
            <a:pPr marL="342900" indent="-342900" algn="l">
              <a:spcBef>
                <a:spcPts val="600"/>
              </a:spcBef>
              <a:buFont typeface="Wingdings" pitchFamily="2" charset="2"/>
              <a:buChar char="§"/>
            </a:pPr>
            <a:r>
              <a:rPr lang="en-US" dirty="0"/>
              <a:t>N</a:t>
            </a:r>
            <a:r>
              <a:rPr lang="en-US" dirty="0" smtClean="0"/>
              <a:t>ot </a:t>
            </a:r>
            <a:r>
              <a:rPr lang="en-US" dirty="0"/>
              <a:t>aware of the network </a:t>
            </a:r>
            <a:r>
              <a:rPr lang="en-US" dirty="0" smtClean="0"/>
              <a:t>topology</a:t>
            </a:r>
          </a:p>
          <a:p>
            <a:pPr marL="342900" indent="-342900" algn="l">
              <a:spcBef>
                <a:spcPts val="600"/>
              </a:spcBef>
              <a:buFont typeface="Wingdings" pitchFamily="2" charset="2"/>
              <a:buChar char="§"/>
            </a:pPr>
            <a:r>
              <a:rPr lang="en-US" dirty="0" smtClean="0"/>
              <a:t>Some send </a:t>
            </a:r>
            <a:r>
              <a:rPr lang="en-US" dirty="0"/>
              <a:t>periodic </a:t>
            </a:r>
            <a:r>
              <a:rPr lang="en-US" dirty="0" smtClean="0"/>
              <a:t>updates to broadcast IP 255.255.255.255 even </a:t>
            </a:r>
            <a:r>
              <a:rPr lang="en-US" dirty="0"/>
              <a:t>if </a:t>
            </a:r>
            <a:r>
              <a:rPr lang="en-US" dirty="0" smtClean="0"/>
              <a:t>topology </a:t>
            </a:r>
            <a:r>
              <a:rPr lang="en-US" dirty="0"/>
              <a:t>has not </a:t>
            </a:r>
            <a:r>
              <a:rPr lang="en-US" dirty="0" smtClean="0"/>
              <a:t>changed </a:t>
            </a:r>
          </a:p>
          <a:p>
            <a:pPr marL="342900" indent="-342900" algn="l">
              <a:spcBef>
                <a:spcPts val="600"/>
              </a:spcBef>
              <a:buFont typeface="Wingdings" pitchFamily="2" charset="2"/>
              <a:buChar char="§"/>
            </a:pPr>
            <a:r>
              <a:rPr lang="en-US" dirty="0"/>
              <a:t>U</a:t>
            </a:r>
            <a:r>
              <a:rPr lang="en-US" dirty="0" smtClean="0"/>
              <a:t>pdates </a:t>
            </a:r>
            <a:r>
              <a:rPr lang="en-US" dirty="0"/>
              <a:t>consume bandwidth and </a:t>
            </a:r>
            <a:r>
              <a:rPr lang="en-US" dirty="0" smtClean="0"/>
              <a:t>network </a:t>
            </a:r>
            <a:r>
              <a:rPr lang="en-US" dirty="0"/>
              <a:t>device CPU </a:t>
            </a:r>
            <a:r>
              <a:rPr lang="en-US" dirty="0" smtClean="0"/>
              <a:t>resources</a:t>
            </a:r>
          </a:p>
          <a:p>
            <a:pPr marL="342900" indent="-342900" algn="l">
              <a:spcBef>
                <a:spcPts val="600"/>
              </a:spcBef>
              <a:buFont typeface="Wingdings" pitchFamily="2" charset="2"/>
              <a:buChar char="§"/>
            </a:pPr>
            <a:r>
              <a:rPr lang="en-US" dirty="0" smtClean="0"/>
              <a:t>RIPv2 </a:t>
            </a:r>
            <a:r>
              <a:rPr lang="en-US" dirty="0"/>
              <a:t>and </a:t>
            </a:r>
            <a:r>
              <a:rPr lang="en-US" dirty="0" smtClean="0"/>
              <a:t>EIGRP use </a:t>
            </a:r>
            <a:r>
              <a:rPr lang="en-US" dirty="0"/>
              <a:t>multicast </a:t>
            </a:r>
            <a:r>
              <a:rPr lang="en-US" dirty="0" smtClean="0"/>
              <a:t>addresses</a:t>
            </a:r>
          </a:p>
          <a:p>
            <a:pPr marL="342900" indent="-342900" algn="l">
              <a:spcBef>
                <a:spcPts val="600"/>
              </a:spcBef>
              <a:buFont typeface="Wingdings" pitchFamily="2" charset="2"/>
              <a:buChar char="§"/>
            </a:pPr>
            <a:r>
              <a:rPr lang="en-US" dirty="0" smtClean="0"/>
              <a:t>EIGRP </a:t>
            </a:r>
            <a:r>
              <a:rPr lang="en-US" dirty="0"/>
              <a:t>will only send an update when </a:t>
            </a:r>
            <a:r>
              <a:rPr lang="en-US" dirty="0" smtClean="0"/>
              <a:t>topology has changed (</a:t>
            </a:r>
            <a:r>
              <a:rPr lang="en-US" dirty="0" smtClean="0">
                <a:solidFill>
                  <a:srgbClr val="002060"/>
                </a:solidFill>
              </a:rPr>
              <a:t>triggered</a:t>
            </a:r>
            <a:r>
              <a:rPr lang="en-US" dirty="0" smtClean="0"/>
              <a:t>)</a:t>
            </a:r>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382" y="2162628"/>
            <a:ext cx="3149950" cy="3724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5391983"/>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Distance Vector Routing Protocol Operation</a:t>
            </a:r>
            <a:r>
              <a:rPr lang="en-US" sz="1800" dirty="0"/>
              <a:t/>
            </a:r>
            <a:br>
              <a:rPr lang="en-US" sz="1800" dirty="0"/>
            </a:br>
            <a:r>
              <a:rPr lang="en-US" sz="2800" dirty="0" smtClean="0"/>
              <a:t>Distance Vector Algorithm</a:t>
            </a:r>
            <a:endParaRPr lang="en-US" sz="2800" dirty="0"/>
          </a:p>
        </p:txBody>
      </p:sp>
      <p:sp>
        <p:nvSpPr>
          <p:cNvPr id="2" name="Rectangle 1"/>
          <p:cNvSpPr/>
          <p:nvPr/>
        </p:nvSpPr>
        <p:spPr>
          <a:xfrm>
            <a:off x="551543" y="4462346"/>
            <a:ext cx="8069943" cy="1754326"/>
          </a:xfrm>
          <a:prstGeom prst="rect">
            <a:avLst/>
          </a:prstGeom>
        </p:spPr>
        <p:txBody>
          <a:bodyPr wrap="square">
            <a:spAutoFit/>
          </a:bodyPr>
          <a:lstStyle/>
          <a:p>
            <a:pPr algn="l"/>
            <a:r>
              <a:rPr lang="en-US" dirty="0" smtClean="0">
                <a:solidFill>
                  <a:srgbClr val="FF0000"/>
                </a:solidFill>
              </a:rPr>
              <a:t>RIP</a:t>
            </a:r>
            <a:r>
              <a:rPr lang="en-US" dirty="0" smtClean="0"/>
              <a:t> </a:t>
            </a:r>
            <a:r>
              <a:rPr lang="en-US" dirty="0"/>
              <a:t>uses the Bellman-Ford algorithm as its routing </a:t>
            </a:r>
            <a:r>
              <a:rPr lang="en-US" dirty="0" smtClean="0"/>
              <a:t>algorithm</a:t>
            </a:r>
          </a:p>
          <a:p>
            <a:pPr algn="l"/>
            <a:endParaRPr lang="en-US" dirty="0"/>
          </a:p>
          <a:p>
            <a:pPr algn="l"/>
            <a:r>
              <a:rPr lang="en-US" dirty="0" smtClean="0">
                <a:solidFill>
                  <a:srgbClr val="FF0000"/>
                </a:solidFill>
              </a:rPr>
              <a:t>IGRP</a:t>
            </a:r>
            <a:r>
              <a:rPr lang="en-US" dirty="0" smtClean="0"/>
              <a:t> </a:t>
            </a:r>
            <a:r>
              <a:rPr lang="en-US" dirty="0"/>
              <a:t>and </a:t>
            </a:r>
            <a:r>
              <a:rPr lang="en-US" dirty="0">
                <a:solidFill>
                  <a:srgbClr val="FF0000"/>
                </a:solidFill>
              </a:rPr>
              <a:t>EIGRP</a:t>
            </a:r>
            <a:r>
              <a:rPr lang="en-US" dirty="0"/>
              <a:t> use the Diffusing Update Algorithm (DUAL) routing algorithm developed by </a:t>
            </a:r>
            <a:r>
              <a:rPr lang="en-US" dirty="0" smtClean="0"/>
              <a:t>Cisco</a:t>
            </a:r>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1" y="1565609"/>
            <a:ext cx="5942692" cy="2693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821734"/>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Distance Vector Routing Protocols</a:t>
            </a:r>
            <a:br>
              <a:rPr lang="en-US" sz="1800" dirty="0" smtClean="0"/>
            </a:br>
            <a:r>
              <a:rPr lang="en-US" sz="2800" dirty="0" smtClean="0"/>
              <a:t>Routing Information Protocol</a:t>
            </a:r>
            <a:endParaRPr lang="en-US" sz="2800"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113" y="1330871"/>
            <a:ext cx="6197598" cy="462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973941" y="5954476"/>
            <a:ext cx="5529943" cy="646331"/>
          </a:xfrm>
          <a:prstGeom prst="rect">
            <a:avLst/>
          </a:prstGeom>
        </p:spPr>
        <p:txBody>
          <a:bodyPr wrap="square">
            <a:spAutoFit/>
          </a:bodyPr>
          <a:lstStyle/>
          <a:p>
            <a:r>
              <a:rPr lang="en-US" sz="2000" dirty="0" err="1" smtClean="0">
                <a:solidFill>
                  <a:srgbClr val="FF0000"/>
                </a:solidFill>
              </a:rPr>
              <a:t>RIPng</a:t>
            </a:r>
            <a:r>
              <a:rPr lang="en-US" sz="2000" dirty="0" smtClean="0">
                <a:solidFill>
                  <a:srgbClr val="FF0000"/>
                </a:solidFill>
              </a:rPr>
              <a:t> </a:t>
            </a:r>
            <a:r>
              <a:rPr lang="en-US" sz="2000" dirty="0">
                <a:solidFill>
                  <a:srgbClr val="FF0000"/>
                </a:solidFill>
              </a:rPr>
              <a:t>is based on </a:t>
            </a:r>
            <a:r>
              <a:rPr lang="en-US" sz="2000" dirty="0" smtClean="0">
                <a:solidFill>
                  <a:srgbClr val="FF0000"/>
                </a:solidFill>
              </a:rPr>
              <a:t>RIPv2 with a </a:t>
            </a:r>
            <a:r>
              <a:rPr lang="en-US" sz="2000" dirty="0">
                <a:solidFill>
                  <a:srgbClr val="FF0000"/>
                </a:solidFill>
              </a:rPr>
              <a:t>15 hop limitation and the administrative distance </a:t>
            </a:r>
            <a:r>
              <a:rPr lang="en-US" sz="2000" dirty="0" smtClean="0">
                <a:solidFill>
                  <a:srgbClr val="FF0000"/>
                </a:solidFill>
              </a:rPr>
              <a:t>of 120</a:t>
            </a:r>
            <a:endParaRPr lang="en-US" sz="2000" dirty="0">
              <a:solidFill>
                <a:srgbClr val="FF0000"/>
              </a:solidFill>
            </a:endParaRPr>
          </a:p>
        </p:txBody>
      </p:sp>
      <p:sp>
        <p:nvSpPr>
          <p:cNvPr id="5" name="TextBox 4"/>
          <p:cNvSpPr txBox="1"/>
          <p:nvPr/>
        </p:nvSpPr>
        <p:spPr>
          <a:xfrm>
            <a:off x="7837712" y="2974601"/>
            <a:ext cx="1074057" cy="1089529"/>
          </a:xfrm>
          <a:prstGeom prst="rect">
            <a:avLst/>
          </a:prstGeom>
          <a:noFill/>
        </p:spPr>
        <p:txBody>
          <a:bodyPr wrap="square" rtlCol="0">
            <a:spAutoFit/>
          </a:bodyPr>
          <a:lstStyle/>
          <a:p>
            <a:r>
              <a:rPr lang="en-US" sz="1800" dirty="0" smtClean="0">
                <a:solidFill>
                  <a:srgbClr val="FF0000"/>
                </a:solidFill>
              </a:rPr>
              <a:t>Updates use UDP port 520</a:t>
            </a:r>
            <a:endParaRPr lang="en-US" sz="1800" dirty="0">
              <a:solidFill>
                <a:srgbClr val="FF0000"/>
              </a:solidFill>
            </a:endParaRPr>
          </a:p>
        </p:txBody>
      </p:sp>
      <p:sp>
        <p:nvSpPr>
          <p:cNvPr id="6" name="Rectangle 5"/>
          <p:cNvSpPr/>
          <p:nvPr/>
        </p:nvSpPr>
        <p:spPr>
          <a:xfrm>
            <a:off x="203199" y="2974601"/>
            <a:ext cx="1596571" cy="1338828"/>
          </a:xfrm>
          <a:prstGeom prst="rect">
            <a:avLst/>
          </a:prstGeom>
        </p:spPr>
        <p:txBody>
          <a:bodyPr wrap="square">
            <a:spAutoFit/>
          </a:bodyPr>
          <a:lstStyle/>
          <a:p>
            <a:r>
              <a:rPr lang="en-US" sz="1800" dirty="0">
                <a:solidFill>
                  <a:srgbClr val="FF0000"/>
                </a:solidFill>
              </a:rPr>
              <a:t>Routing updates </a:t>
            </a:r>
            <a:r>
              <a:rPr lang="en-US" sz="1800" dirty="0" smtClean="0">
                <a:solidFill>
                  <a:srgbClr val="FF0000"/>
                </a:solidFill>
              </a:rPr>
              <a:t>broadcasted every </a:t>
            </a:r>
            <a:r>
              <a:rPr lang="en-US" sz="1800" dirty="0">
                <a:solidFill>
                  <a:srgbClr val="FF0000"/>
                </a:solidFill>
              </a:rPr>
              <a:t>30 seconds</a:t>
            </a:r>
          </a:p>
        </p:txBody>
      </p:sp>
    </p:spTree>
    <p:extLst>
      <p:ext uri="{BB962C8B-B14F-4D97-AF65-F5344CB8AC3E}">
        <p14:creationId xmlns:p14="http://schemas.microsoft.com/office/powerpoint/2010/main" val="29173829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Distance Vector Routing Protocols</a:t>
            </a:r>
            <a:br>
              <a:rPr lang="en-US" sz="1800" dirty="0" smtClean="0"/>
            </a:br>
            <a:r>
              <a:rPr lang="en-US" sz="2800" dirty="0" smtClean="0"/>
              <a:t>Enhanced Interior-Gateway Routing Protocol</a:t>
            </a:r>
            <a:endParaRPr lang="en-US" sz="28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99" y="1734969"/>
            <a:ext cx="5989985" cy="4686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161315" y="2457473"/>
            <a:ext cx="2735942" cy="3194721"/>
          </a:xfrm>
          <a:prstGeom prst="rect">
            <a:avLst/>
          </a:prstGeom>
          <a:noFill/>
        </p:spPr>
        <p:txBody>
          <a:bodyPr wrap="square" rtlCol="0">
            <a:spAutoFit/>
          </a:bodyPr>
          <a:lstStyle/>
          <a:p>
            <a:pPr algn="l"/>
            <a:r>
              <a:rPr lang="en-US" dirty="0" smtClean="0">
                <a:solidFill>
                  <a:srgbClr val="002060"/>
                </a:solidFill>
              </a:rPr>
              <a:t>EIGRP</a:t>
            </a:r>
          </a:p>
          <a:p>
            <a:pPr marL="342900" indent="-342900" algn="l">
              <a:buFont typeface="Wingdings" pitchFamily="2" charset="2"/>
              <a:buChar char="§"/>
            </a:pPr>
            <a:r>
              <a:rPr lang="en-US" sz="2000" dirty="0" smtClean="0"/>
              <a:t>Bounded triggered updates</a:t>
            </a:r>
          </a:p>
          <a:p>
            <a:pPr marL="342900" indent="-342900" algn="l">
              <a:buFont typeface="Wingdings" pitchFamily="2" charset="2"/>
              <a:buChar char="§"/>
            </a:pPr>
            <a:r>
              <a:rPr lang="en-US" sz="2000" dirty="0" smtClean="0"/>
              <a:t>Hello keep </a:t>
            </a:r>
            <a:r>
              <a:rPr lang="en-US" sz="2000" dirty="0" err="1" smtClean="0"/>
              <a:t>alives</a:t>
            </a:r>
            <a:r>
              <a:rPr lang="en-US" sz="2000" dirty="0" smtClean="0"/>
              <a:t> mechanism</a:t>
            </a:r>
          </a:p>
          <a:p>
            <a:pPr marL="342900" indent="-342900" algn="l">
              <a:buFont typeface="Wingdings" pitchFamily="2" charset="2"/>
              <a:buChar char="§"/>
            </a:pPr>
            <a:r>
              <a:rPr lang="en-US" sz="2000" dirty="0" smtClean="0"/>
              <a:t>Maintains a topology table</a:t>
            </a:r>
          </a:p>
          <a:p>
            <a:pPr marL="342900" indent="-342900" algn="l">
              <a:buFont typeface="Wingdings" pitchFamily="2" charset="2"/>
              <a:buChar char="§"/>
            </a:pPr>
            <a:r>
              <a:rPr lang="en-US" sz="2000" dirty="0" smtClean="0"/>
              <a:t>Rapid convergence</a:t>
            </a:r>
          </a:p>
          <a:p>
            <a:pPr marL="342900" indent="-342900" algn="l">
              <a:buFont typeface="Wingdings" pitchFamily="2" charset="2"/>
              <a:buChar char="§"/>
            </a:pPr>
            <a:r>
              <a:rPr lang="en-US" sz="2000" dirty="0" smtClean="0"/>
              <a:t>Multiple network layer protocol support</a:t>
            </a:r>
            <a:endParaRPr lang="en-US" sz="2000" dirty="0"/>
          </a:p>
        </p:txBody>
      </p:sp>
    </p:spTree>
    <p:extLst>
      <p:ext uri="{BB962C8B-B14F-4D97-AF65-F5344CB8AC3E}">
        <p14:creationId xmlns:p14="http://schemas.microsoft.com/office/powerpoint/2010/main" val="1008925259"/>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eaLnBrk="1" hangingPunct="1">
              <a:tabLst>
                <a:tab pos="4803775" algn="l"/>
              </a:tabLst>
              <a:defRPr/>
            </a:pPr>
            <a:r>
              <a:rPr lang="en-US" sz="1800" dirty="0"/>
              <a:t/>
            </a:r>
            <a:br>
              <a:rPr lang="en-US" sz="1800" dirty="0"/>
            </a:br>
            <a:r>
              <a:rPr lang="en-US" sz="2800" dirty="0" smtClean="0"/>
              <a:t>RIP and </a:t>
            </a:r>
            <a:r>
              <a:rPr lang="en-US" sz="2800" dirty="0" err="1" smtClean="0"/>
              <a:t>RIPng</a:t>
            </a:r>
            <a:r>
              <a:rPr lang="en-US" sz="2800" dirty="0" smtClean="0"/>
              <a:t> Routing</a:t>
            </a:r>
            <a:endParaRPr lang="en-US" sz="2800" dirty="0"/>
          </a:p>
        </p:txBody>
      </p:sp>
    </p:spTree>
    <p:extLst>
      <p:ext uri="{BB962C8B-B14F-4D97-AF65-F5344CB8AC3E}">
        <p14:creationId xmlns:p14="http://schemas.microsoft.com/office/powerpoint/2010/main" val="1846318238"/>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1838" y="624114"/>
            <a:ext cx="8456613" cy="1113514"/>
          </a:xfrm>
        </p:spPr>
        <p:txBody>
          <a:bodyPr/>
          <a:lstStyle/>
          <a:p>
            <a:pPr eaLnBrk="1" hangingPunct="1">
              <a:tabLst>
                <a:tab pos="4803775" algn="l"/>
              </a:tabLst>
              <a:defRPr/>
            </a:pPr>
            <a:r>
              <a:rPr lang="en-US" sz="1800" dirty="0" smtClean="0">
                <a:solidFill>
                  <a:srgbClr val="FF0000"/>
                </a:solidFill>
              </a:rPr>
              <a:t>Configuring the RIP Protocol</a:t>
            </a:r>
            <a:br>
              <a:rPr lang="en-US" sz="1800" dirty="0" smtClean="0">
                <a:solidFill>
                  <a:srgbClr val="FF0000"/>
                </a:solidFill>
              </a:rPr>
            </a:br>
            <a:r>
              <a:rPr lang="en-US" sz="2800" dirty="0" smtClean="0"/>
              <a:t>Router RIP Configuration Mode</a:t>
            </a:r>
            <a:br>
              <a:rPr lang="en-US" sz="2800" dirty="0" smtClean="0"/>
            </a:br>
            <a:r>
              <a:rPr lang="en-US" sz="2800" dirty="0" smtClean="0"/>
              <a:t>Advertising Networks</a:t>
            </a:r>
            <a:endParaRPr lang="en-US" sz="2800"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57" y="1841634"/>
            <a:ext cx="6061716" cy="1552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7538" y="3597724"/>
            <a:ext cx="43815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06830" y="4005938"/>
            <a:ext cx="2558142" cy="1865126"/>
          </a:xfrm>
          <a:prstGeom prst="rect">
            <a:avLst/>
          </a:prstGeom>
          <a:solidFill>
            <a:srgbClr val="800000"/>
          </a:solidFill>
          <a:ln w="25400">
            <a:solidFill>
              <a:srgbClr val="FF0000"/>
            </a:solidFill>
          </a:ln>
        </p:spPr>
        <p:txBody>
          <a:bodyPr wrap="square">
            <a:spAutoFit/>
          </a:bodyPr>
          <a:lstStyle/>
          <a:p>
            <a:pPr>
              <a:defRPr/>
            </a:pPr>
            <a:r>
              <a:rPr lang="en-US" sz="3200" u="sng" dirty="0" smtClean="0">
                <a:solidFill>
                  <a:schemeClr val="bg1"/>
                </a:solidFill>
              </a:rPr>
              <a:t>Directly</a:t>
            </a:r>
            <a:r>
              <a:rPr lang="en-US" sz="3200" dirty="0" smtClean="0">
                <a:solidFill>
                  <a:schemeClr val="bg1"/>
                </a:solidFill>
              </a:rPr>
              <a:t> </a:t>
            </a:r>
            <a:r>
              <a:rPr lang="en-US" sz="3200" dirty="0">
                <a:solidFill>
                  <a:schemeClr val="bg1"/>
                </a:solidFill>
              </a:rPr>
              <a:t>connected </a:t>
            </a:r>
            <a:r>
              <a:rPr lang="en-US" sz="3200" dirty="0" err="1">
                <a:solidFill>
                  <a:schemeClr val="bg1"/>
                </a:solidFill>
              </a:rPr>
              <a:t>classful</a:t>
            </a:r>
            <a:r>
              <a:rPr lang="en-US" sz="3200" dirty="0">
                <a:solidFill>
                  <a:schemeClr val="bg1"/>
                </a:solidFill>
              </a:rPr>
              <a:t> </a:t>
            </a:r>
            <a:r>
              <a:rPr lang="en-US" sz="3200" dirty="0" smtClean="0">
                <a:solidFill>
                  <a:schemeClr val="bg1"/>
                </a:solidFill>
              </a:rPr>
              <a:t>addresses.</a:t>
            </a:r>
            <a:endParaRPr lang="en-US" sz="3200" dirty="0">
              <a:solidFill>
                <a:schemeClr val="bg1"/>
              </a:solidFill>
            </a:endParaRPr>
          </a:p>
        </p:txBody>
      </p:sp>
    </p:spTree>
    <p:extLst>
      <p:ext uri="{BB962C8B-B14F-4D97-AF65-F5344CB8AC3E}">
        <p14:creationId xmlns:p14="http://schemas.microsoft.com/office/powerpoint/2010/main" val="82722258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19113" y="526370"/>
            <a:ext cx="8145462" cy="420687"/>
          </a:xfrm>
        </p:spPr>
        <p:txBody>
          <a:bodyPr/>
          <a:lstStyle/>
          <a:p>
            <a:pPr algn="ctr" eaLnBrk="1" hangingPunct="1"/>
            <a:r>
              <a:rPr lang="en-US" altLang="en-US" dirty="0" smtClean="0"/>
              <a:t>Specifying Networks</a:t>
            </a:r>
          </a:p>
        </p:txBody>
      </p:sp>
      <p:pic>
        <p:nvPicPr>
          <p:cNvPr id="16387" name="Picture 5" descr="ripv11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7050088"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9"/>
          <p:cNvGrpSpPr>
            <a:grpSpLocks/>
          </p:cNvGrpSpPr>
          <p:nvPr/>
        </p:nvGrpSpPr>
        <p:grpSpPr bwMode="auto">
          <a:xfrm>
            <a:off x="685800" y="5181600"/>
            <a:ext cx="4648200" cy="1344613"/>
            <a:chOff x="685800" y="5181600"/>
            <a:chExt cx="4648200" cy="1345313"/>
          </a:xfrm>
        </p:grpSpPr>
        <p:cxnSp>
          <p:nvCxnSpPr>
            <p:cNvPr id="16396" name="Straight Connector 28"/>
            <p:cNvCxnSpPr>
              <a:cxnSpLocks noChangeShapeType="1"/>
            </p:cNvCxnSpPr>
            <p:nvPr/>
          </p:nvCxnSpPr>
          <p:spPr bwMode="auto">
            <a:xfrm rot="5400000" flipH="1" flipV="1">
              <a:off x="2514600" y="5257800"/>
              <a:ext cx="685800" cy="5334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16397" name="Picture 6" descr="ripv11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715000"/>
              <a:ext cx="4648200" cy="81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32"/>
          <p:cNvGrpSpPr>
            <a:grpSpLocks/>
          </p:cNvGrpSpPr>
          <p:nvPr/>
        </p:nvGrpSpPr>
        <p:grpSpPr bwMode="auto">
          <a:xfrm>
            <a:off x="304800" y="1219200"/>
            <a:ext cx="4648200" cy="2286000"/>
            <a:chOff x="304800" y="1219200"/>
            <a:chExt cx="4648200" cy="2286000"/>
          </a:xfrm>
        </p:grpSpPr>
        <p:cxnSp>
          <p:nvCxnSpPr>
            <p:cNvPr id="16394" name="Straight Connector 31"/>
            <p:cNvCxnSpPr>
              <a:cxnSpLocks noChangeShapeType="1"/>
            </p:cNvCxnSpPr>
            <p:nvPr/>
          </p:nvCxnSpPr>
          <p:spPr bwMode="auto">
            <a:xfrm rot="16200000" flipH="1">
              <a:off x="2819400" y="1981200"/>
              <a:ext cx="1600200" cy="14478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16395" name="Picture 26" descr="ripv116.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19200"/>
              <a:ext cx="4648200" cy="107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8"/>
          <p:cNvGrpSpPr>
            <a:grpSpLocks/>
          </p:cNvGrpSpPr>
          <p:nvPr/>
        </p:nvGrpSpPr>
        <p:grpSpPr bwMode="auto">
          <a:xfrm>
            <a:off x="4343400" y="3048000"/>
            <a:ext cx="4648200" cy="1981200"/>
            <a:chOff x="4343400" y="3048000"/>
            <a:chExt cx="4648200" cy="1981200"/>
          </a:xfrm>
        </p:grpSpPr>
        <p:cxnSp>
          <p:nvCxnSpPr>
            <p:cNvPr id="16392" name="Straight Connector 35"/>
            <p:cNvCxnSpPr>
              <a:cxnSpLocks noChangeShapeType="1"/>
            </p:cNvCxnSpPr>
            <p:nvPr/>
          </p:nvCxnSpPr>
          <p:spPr bwMode="auto">
            <a:xfrm rot="5400000">
              <a:off x="5867400" y="3962400"/>
              <a:ext cx="1295400" cy="8382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16393" name="Picture 21" descr="ripv117.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048000"/>
              <a:ext cx="4648200" cy="83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 name="TextBox 39"/>
          <p:cNvSpPr txBox="1"/>
          <p:nvPr/>
        </p:nvSpPr>
        <p:spPr>
          <a:xfrm>
            <a:off x="5105400" y="1295400"/>
            <a:ext cx="3733800" cy="757130"/>
          </a:xfrm>
          <a:prstGeom prst="rect">
            <a:avLst/>
          </a:prstGeom>
          <a:solidFill>
            <a:srgbClr val="800000"/>
          </a:solidFill>
          <a:ln w="25400">
            <a:solidFill>
              <a:srgbClr val="FF0000"/>
            </a:solidFill>
          </a:ln>
        </p:spPr>
        <p:txBody>
          <a:bodyPr>
            <a:spAutoFit/>
          </a:bodyPr>
          <a:lstStyle/>
          <a:p>
            <a:pPr>
              <a:defRPr/>
            </a:pPr>
            <a:r>
              <a:rPr lang="en-US" dirty="0" smtClean="0">
                <a:solidFill>
                  <a:schemeClr val="bg1"/>
                </a:solidFill>
              </a:rPr>
              <a:t>Directly </a:t>
            </a:r>
            <a:r>
              <a:rPr lang="en-US" dirty="0">
                <a:solidFill>
                  <a:schemeClr val="bg1"/>
                </a:solidFill>
              </a:rPr>
              <a:t>connected </a:t>
            </a:r>
            <a:r>
              <a:rPr lang="en-US" dirty="0" smtClean="0">
                <a:solidFill>
                  <a:schemeClr val="bg1"/>
                </a:solidFill>
              </a:rPr>
              <a:t>network </a:t>
            </a:r>
            <a:r>
              <a:rPr lang="en-US" dirty="0" err="1" smtClean="0">
                <a:solidFill>
                  <a:schemeClr val="bg1"/>
                </a:solidFill>
              </a:rPr>
              <a:t>adresses</a:t>
            </a:r>
            <a:endParaRPr lang="en-US" dirty="0">
              <a:solidFill>
                <a:schemeClr val="bg1"/>
              </a:solidFill>
            </a:endParaRPr>
          </a:p>
        </p:txBody>
      </p:sp>
    </p:spTree>
    <p:extLst>
      <p:ext uri="{BB962C8B-B14F-4D97-AF65-F5344CB8AC3E}">
        <p14:creationId xmlns:p14="http://schemas.microsoft.com/office/powerpoint/2010/main" val="808426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65780" y="384856"/>
            <a:ext cx="8145462" cy="838200"/>
          </a:xfrm>
        </p:spPr>
        <p:txBody>
          <a:bodyPr/>
          <a:lstStyle/>
          <a:p>
            <a:pPr eaLnBrk="1" hangingPunct="1"/>
            <a:r>
              <a:rPr lang="en-US" altLang="en-US" dirty="0" smtClean="0">
                <a:solidFill>
                  <a:srgbClr val="002060"/>
                </a:solidFill>
              </a:rPr>
              <a:t>Dynamic Routing Protocols</a:t>
            </a:r>
          </a:p>
        </p:txBody>
      </p:sp>
      <p:sp>
        <p:nvSpPr>
          <p:cNvPr id="7171" name="Rectangle 3"/>
          <p:cNvSpPr>
            <a:spLocks noGrp="1" noChangeArrowheads="1"/>
          </p:cNvSpPr>
          <p:nvPr>
            <p:ph type="body" idx="1"/>
          </p:nvPr>
        </p:nvSpPr>
        <p:spPr>
          <a:xfrm>
            <a:off x="294595" y="1317852"/>
            <a:ext cx="7940675" cy="5076825"/>
          </a:xfrm>
        </p:spPr>
        <p:txBody>
          <a:bodyPr/>
          <a:lstStyle/>
          <a:p>
            <a:pPr eaLnBrk="1" hangingPunct="1">
              <a:tabLst>
                <a:tab pos="688975" algn="l"/>
              </a:tabLst>
            </a:pPr>
            <a:r>
              <a:rPr lang="en-US" altLang="en-US" dirty="0" smtClean="0"/>
              <a:t>Function(s) of Dynamic Routing Protocols:</a:t>
            </a:r>
          </a:p>
          <a:p>
            <a:pPr marL="920750" lvl="1" indent="-457200" eaLnBrk="1" hangingPunct="1">
              <a:buClrTx/>
              <a:buFontTx/>
              <a:buAutoNum type="arabicPeriod"/>
              <a:tabLst>
                <a:tab pos="688975" algn="l"/>
              </a:tabLst>
            </a:pPr>
            <a:r>
              <a:rPr lang="en-US" altLang="en-US" dirty="0" smtClean="0"/>
              <a:t>Dynamically </a:t>
            </a:r>
            <a:r>
              <a:rPr lang="en-US" altLang="en-US" b="1" dirty="0" smtClean="0"/>
              <a:t>share</a:t>
            </a:r>
            <a:r>
              <a:rPr lang="en-US" altLang="en-US" dirty="0" smtClean="0"/>
              <a:t> information between routers. Learn information about remote networks and add routes to its routing tables</a:t>
            </a:r>
          </a:p>
          <a:p>
            <a:pPr marL="920750" lvl="1" indent="-457200" eaLnBrk="1" hangingPunct="1">
              <a:buClrTx/>
              <a:buFontTx/>
              <a:buAutoNum type="arabicPeriod"/>
              <a:tabLst>
                <a:tab pos="688975" algn="l"/>
              </a:tabLst>
            </a:pPr>
            <a:r>
              <a:rPr lang="en-US" altLang="en-US" b="1" i="1" dirty="0" smtClean="0"/>
              <a:t>Automatically</a:t>
            </a:r>
            <a:r>
              <a:rPr lang="en-US" altLang="en-US" dirty="0" smtClean="0"/>
              <a:t> update routing table when topology changes.</a:t>
            </a:r>
          </a:p>
          <a:p>
            <a:pPr marL="920750" lvl="1" indent="-457200" eaLnBrk="1" hangingPunct="1">
              <a:buClrTx/>
              <a:buFontTx/>
              <a:buAutoNum type="arabicPeriod"/>
              <a:tabLst>
                <a:tab pos="688975" algn="l"/>
              </a:tabLst>
            </a:pPr>
            <a:r>
              <a:rPr lang="en-US" altLang="en-US" dirty="0" smtClean="0"/>
              <a:t>Determine </a:t>
            </a:r>
            <a:r>
              <a:rPr lang="en-US" altLang="en-US" b="1" i="1" dirty="0" smtClean="0"/>
              <a:t>best path </a:t>
            </a:r>
            <a:r>
              <a:rPr lang="en-US" altLang="en-US" dirty="0" smtClean="0"/>
              <a:t>to a destination. Automatically finds alternate paths if needed.</a:t>
            </a:r>
          </a:p>
          <a:p>
            <a:pPr eaLnBrk="1" hangingPunct="1">
              <a:tabLst>
                <a:tab pos="688975" algn="l"/>
              </a:tabLst>
            </a:pPr>
            <a:r>
              <a:rPr lang="en-US" altLang="en-US" dirty="0" smtClean="0"/>
              <a:t>The </a:t>
            </a:r>
            <a:r>
              <a:rPr lang="en-US" altLang="en-US" b="1" dirty="0" smtClean="0"/>
              <a:t>purpose of a dynamic routing protocol</a:t>
            </a:r>
            <a:r>
              <a:rPr lang="en-US" altLang="en-US" dirty="0" smtClean="0"/>
              <a:t> is to:</a:t>
            </a:r>
          </a:p>
          <a:p>
            <a:pPr marL="920750" lvl="1" indent="-457200" eaLnBrk="1" hangingPunct="1">
              <a:buFont typeface="+mj-lt"/>
              <a:buAutoNum type="arabicPeriod"/>
              <a:tabLst>
                <a:tab pos="688975" algn="l"/>
              </a:tabLst>
            </a:pPr>
            <a:r>
              <a:rPr lang="en-US" altLang="en-US" dirty="0" smtClean="0">
                <a:solidFill>
                  <a:srgbClr val="0000FF"/>
                </a:solidFill>
              </a:rPr>
              <a:t>Discover</a:t>
            </a:r>
            <a:r>
              <a:rPr lang="en-US" altLang="en-US" dirty="0" smtClean="0"/>
              <a:t> remote networks</a:t>
            </a:r>
          </a:p>
          <a:p>
            <a:pPr marL="920750" lvl="1" indent="-457200" eaLnBrk="1" hangingPunct="1">
              <a:buFont typeface="+mj-lt"/>
              <a:buAutoNum type="arabicPeriod"/>
              <a:tabLst>
                <a:tab pos="688975" algn="l"/>
              </a:tabLst>
            </a:pPr>
            <a:r>
              <a:rPr lang="en-US" altLang="en-US" dirty="0" smtClean="0">
                <a:solidFill>
                  <a:srgbClr val="0000FF"/>
                </a:solidFill>
              </a:rPr>
              <a:t>Maintaining</a:t>
            </a:r>
            <a:r>
              <a:rPr lang="en-US" altLang="en-US" dirty="0" smtClean="0"/>
              <a:t> </a:t>
            </a:r>
            <a:r>
              <a:rPr lang="en-US" altLang="en-US" dirty="0" smtClean="0">
                <a:solidFill>
                  <a:srgbClr val="FF0000"/>
                </a:solidFill>
              </a:rPr>
              <a:t>accurate</a:t>
            </a:r>
            <a:r>
              <a:rPr lang="en-US" altLang="en-US" dirty="0" smtClean="0"/>
              <a:t> up-to-date routing information</a:t>
            </a:r>
          </a:p>
          <a:p>
            <a:pPr marL="920750" lvl="1" indent="-457200" eaLnBrk="1" hangingPunct="1">
              <a:buFont typeface="+mj-lt"/>
              <a:buAutoNum type="arabicPeriod"/>
              <a:tabLst>
                <a:tab pos="688975" algn="l"/>
              </a:tabLst>
            </a:pPr>
            <a:r>
              <a:rPr lang="en-US" altLang="en-US" dirty="0" smtClean="0">
                <a:solidFill>
                  <a:srgbClr val="0000FF"/>
                </a:solidFill>
              </a:rPr>
              <a:t>Choosing the best path</a:t>
            </a:r>
            <a:r>
              <a:rPr lang="en-US" altLang="en-US" dirty="0" smtClean="0"/>
              <a:t> to destination networks</a:t>
            </a:r>
          </a:p>
          <a:p>
            <a:pPr marL="920750" lvl="1" indent="-457200" eaLnBrk="1" hangingPunct="1">
              <a:buFont typeface="+mj-lt"/>
              <a:buAutoNum type="arabicPeriod"/>
              <a:tabLst>
                <a:tab pos="688975" algn="l"/>
              </a:tabLst>
            </a:pPr>
            <a:r>
              <a:rPr lang="en-US" altLang="en-US" dirty="0" smtClean="0"/>
              <a:t>Ability to </a:t>
            </a:r>
            <a:r>
              <a:rPr lang="en-US" altLang="en-US" dirty="0" smtClean="0">
                <a:solidFill>
                  <a:srgbClr val="0000FF"/>
                </a:solidFill>
              </a:rPr>
              <a:t>find a new best path</a:t>
            </a:r>
            <a:r>
              <a:rPr lang="en-US" altLang="en-US" dirty="0" smtClean="0"/>
              <a:t> if the current path is no longer available</a:t>
            </a:r>
          </a:p>
          <a:p>
            <a:pPr marL="920750" lvl="1" indent="-457200" eaLnBrk="1" hangingPunct="1">
              <a:buClrTx/>
              <a:buFontTx/>
              <a:buNone/>
              <a:tabLst>
                <a:tab pos="688975" algn="l"/>
              </a:tabLst>
            </a:pPr>
            <a:endParaRPr lang="en-US" altLang="en-US" dirty="0" smtClean="0"/>
          </a:p>
          <a:p>
            <a:pPr marL="920750" lvl="1" indent="-457200" eaLnBrk="1" hangingPunct="1">
              <a:buClrTx/>
              <a:buFontTx/>
              <a:buAutoNum type="arabicPeriod"/>
              <a:tabLst>
                <a:tab pos="688975" algn="l"/>
              </a:tabLst>
            </a:pPr>
            <a:endParaRPr lang="en-US" altLang="en-US" dirty="0" smtClean="0"/>
          </a:p>
          <a:p>
            <a:pPr marL="920750" lvl="1" indent="-457200" eaLnBrk="1" hangingPunct="1">
              <a:buClrTx/>
              <a:buFontTx/>
              <a:buNone/>
              <a:tabLst>
                <a:tab pos="688975" algn="l"/>
              </a:tabLst>
            </a:pPr>
            <a:endParaRPr lang="en-US" altLang="en-US" dirty="0" smtClean="0"/>
          </a:p>
        </p:txBody>
      </p:sp>
    </p:spTree>
    <p:extLst>
      <p:ext uri="{BB962C8B-B14F-4D97-AF65-F5344CB8AC3E}">
        <p14:creationId xmlns:p14="http://schemas.microsoft.com/office/powerpoint/2010/main" val="23480305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495300" y="4724400"/>
            <a:ext cx="5867400" cy="1828800"/>
            <a:chOff x="228600" y="4343400"/>
            <a:chExt cx="6781800" cy="2078578"/>
          </a:xfrm>
        </p:grpSpPr>
        <p:pic>
          <p:nvPicPr>
            <p:cNvPr id="19471" name="Picture 15" descr="ripv12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343400"/>
              <a:ext cx="6781800" cy="207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Straight Connector 30"/>
            <p:cNvCxnSpPr/>
            <p:nvPr/>
          </p:nvCxnSpPr>
          <p:spPr bwMode="auto">
            <a:xfrm>
              <a:off x="305666" y="4648331"/>
              <a:ext cx="1752333" cy="1804"/>
            </a:xfrm>
            <a:prstGeom prst="line">
              <a:avLst/>
            </a:prstGeom>
            <a:noFill/>
            <a:ln w="50800" cap="flat" cmpd="sng" algn="ctr">
              <a:solidFill>
                <a:schemeClr val="accent6">
                  <a:lumMod val="75000"/>
                </a:schemeClr>
              </a:solidFill>
              <a:prstDash val="solid"/>
              <a:round/>
              <a:headEnd type="none" w="med" len="med"/>
              <a:tailEnd type="none"/>
            </a:ln>
            <a:effectLst/>
          </p:spPr>
        </p:cxnSp>
      </p:grpSp>
      <p:grpSp>
        <p:nvGrpSpPr>
          <p:cNvPr id="3" name="Group 32"/>
          <p:cNvGrpSpPr>
            <a:grpSpLocks/>
          </p:cNvGrpSpPr>
          <p:nvPr/>
        </p:nvGrpSpPr>
        <p:grpSpPr bwMode="auto">
          <a:xfrm>
            <a:off x="419100" y="868698"/>
            <a:ext cx="5943600" cy="1752600"/>
            <a:chOff x="152400" y="1524000"/>
            <a:chExt cx="6781800" cy="2061738"/>
          </a:xfrm>
        </p:grpSpPr>
        <p:pic>
          <p:nvPicPr>
            <p:cNvPr id="19469" name="Picture 13" descr="ripv11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0"/>
              <a:ext cx="6781800" cy="206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470" name="Straight Connector 26"/>
            <p:cNvCxnSpPr>
              <a:cxnSpLocks noChangeShapeType="1"/>
            </p:cNvCxnSpPr>
            <p:nvPr/>
          </p:nvCxnSpPr>
          <p:spPr bwMode="auto">
            <a:xfrm>
              <a:off x="228600" y="1828800"/>
              <a:ext cx="1752600" cy="1588"/>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cxnSp>
      </p:grpSp>
      <p:sp>
        <p:nvSpPr>
          <p:cNvPr id="19460" name="Rectangle 2"/>
          <p:cNvSpPr>
            <a:spLocks noGrp="1" noChangeArrowheads="1"/>
          </p:cNvSpPr>
          <p:nvPr>
            <p:ph type="title"/>
          </p:nvPr>
        </p:nvSpPr>
        <p:spPr>
          <a:xfrm>
            <a:off x="0" y="293914"/>
            <a:ext cx="8839200" cy="574784"/>
          </a:xfrm>
        </p:spPr>
        <p:txBody>
          <a:bodyPr/>
          <a:lstStyle/>
          <a:p>
            <a:pPr algn="ctr" eaLnBrk="1" hangingPunct="1"/>
            <a:r>
              <a:rPr lang="en-US" altLang="en-US" dirty="0" smtClean="0">
                <a:latin typeface="Courier New" pitchFamily="49" charset="0"/>
                <a:cs typeface="Courier New" pitchFamily="49" charset="0"/>
              </a:rPr>
              <a:t>show </a:t>
            </a:r>
            <a:r>
              <a:rPr lang="en-US" altLang="en-US" dirty="0" err="1" smtClean="0">
                <a:latin typeface="Courier New" pitchFamily="49" charset="0"/>
                <a:cs typeface="Courier New" pitchFamily="49" charset="0"/>
              </a:rPr>
              <a:t>ip</a:t>
            </a:r>
            <a:r>
              <a:rPr lang="en-US" altLang="en-US" dirty="0" smtClean="0">
                <a:latin typeface="Courier New" pitchFamily="49" charset="0"/>
                <a:cs typeface="Courier New" pitchFamily="49" charset="0"/>
              </a:rPr>
              <a:t> route</a:t>
            </a:r>
            <a:r>
              <a:rPr lang="en-US" altLang="en-US" dirty="0" smtClean="0"/>
              <a:t> command</a:t>
            </a:r>
          </a:p>
        </p:txBody>
      </p:sp>
      <p:grpSp>
        <p:nvGrpSpPr>
          <p:cNvPr id="4" name="Group 34"/>
          <p:cNvGrpSpPr>
            <a:grpSpLocks/>
          </p:cNvGrpSpPr>
          <p:nvPr/>
        </p:nvGrpSpPr>
        <p:grpSpPr bwMode="auto">
          <a:xfrm>
            <a:off x="0" y="2743200"/>
            <a:ext cx="6096000" cy="1600200"/>
            <a:chOff x="2209800" y="3200400"/>
            <a:chExt cx="6781800" cy="2098919"/>
          </a:xfrm>
        </p:grpSpPr>
        <p:pic>
          <p:nvPicPr>
            <p:cNvPr id="19467" name="Picture 14" descr="ripv12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200400"/>
              <a:ext cx="6781800" cy="209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468" name="Straight Connector 28"/>
            <p:cNvCxnSpPr>
              <a:cxnSpLocks noChangeShapeType="1"/>
            </p:cNvCxnSpPr>
            <p:nvPr/>
          </p:nvCxnSpPr>
          <p:spPr bwMode="auto">
            <a:xfrm>
              <a:off x="2362200" y="3505200"/>
              <a:ext cx="1752600" cy="1588"/>
            </a:xfrm>
            <a:prstGeom prst="line">
              <a:avLst/>
            </a:prstGeom>
            <a:noFill/>
            <a:ln w="50800" algn="ctr">
              <a:solidFill>
                <a:srgbClr val="009900"/>
              </a:solidFill>
              <a:round/>
              <a:headEnd/>
              <a:tailEnd/>
            </a:ln>
            <a:extLst>
              <a:ext uri="{909E8E84-426E-40DD-AFC4-6F175D3DCCD1}">
                <a14:hiddenFill xmlns:a14="http://schemas.microsoft.com/office/drawing/2010/main">
                  <a:noFill/>
                </a14:hiddenFill>
              </a:ext>
            </a:extLst>
          </p:spPr>
        </p:cxnSp>
      </p:grpSp>
      <p:grpSp>
        <p:nvGrpSpPr>
          <p:cNvPr id="19462" name="Group 15"/>
          <p:cNvGrpSpPr>
            <a:grpSpLocks/>
          </p:cNvGrpSpPr>
          <p:nvPr/>
        </p:nvGrpSpPr>
        <p:grpSpPr bwMode="auto">
          <a:xfrm>
            <a:off x="5105400" y="2667000"/>
            <a:ext cx="3810000" cy="1830388"/>
            <a:chOff x="5181600" y="685800"/>
            <a:chExt cx="3810000" cy="1830388"/>
          </a:xfrm>
        </p:grpSpPr>
        <p:pic>
          <p:nvPicPr>
            <p:cNvPr id="19463" name="Picture 5" descr="ripv112.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685800"/>
              <a:ext cx="38100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Oval 27"/>
            <p:cNvSpPr/>
            <p:nvPr/>
          </p:nvSpPr>
          <p:spPr bwMode="auto">
            <a:xfrm>
              <a:off x="6705600" y="1219200"/>
              <a:ext cx="609600" cy="381000"/>
            </a:xfrm>
            <a:prstGeom prst="ellipse">
              <a:avLst/>
            </a:prstGeom>
            <a:noFill/>
            <a:ln w="38100" cap="flat" cmpd="sng" algn="ctr">
              <a:solidFill>
                <a:srgbClr val="009900"/>
              </a:solidFill>
              <a:prstDash val="solid"/>
              <a:round/>
              <a:headEnd type="none" w="med" len="med"/>
              <a:tailEnd type="none" w="med" len="med"/>
            </a:ln>
            <a:effectLst/>
          </p:spPr>
          <p:txBody>
            <a:bodyPr wrap="none" anchor="ctr"/>
            <a:lstStyle/>
            <a:p>
              <a:pPr>
                <a:defRPr/>
              </a:pPr>
              <a:endParaRPr lang="en-US"/>
            </a:p>
          </p:txBody>
        </p:sp>
        <p:sp>
          <p:nvSpPr>
            <p:cNvPr id="25" name="Oval 24"/>
            <p:cNvSpPr/>
            <p:nvPr/>
          </p:nvSpPr>
          <p:spPr bwMode="auto">
            <a:xfrm>
              <a:off x="6019800" y="2057400"/>
              <a:ext cx="533400" cy="381000"/>
            </a:xfrm>
            <a:prstGeom prst="ellipse">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a:p>
          </p:txBody>
        </p:sp>
        <p:sp>
          <p:nvSpPr>
            <p:cNvPr id="30" name="Oval 29"/>
            <p:cNvSpPr/>
            <p:nvPr/>
          </p:nvSpPr>
          <p:spPr bwMode="auto">
            <a:xfrm>
              <a:off x="7543800" y="2057400"/>
              <a:ext cx="533400" cy="381000"/>
            </a:xfrm>
            <a:prstGeom prst="ellipse">
              <a:avLst/>
            </a:prstGeom>
            <a:noFill/>
            <a:ln w="38100" cap="flat" cmpd="sng" algn="ctr">
              <a:solidFill>
                <a:schemeClr val="accent6">
                  <a:lumMod val="75000"/>
                </a:schemeClr>
              </a:solidFill>
              <a:prstDash val="solid"/>
              <a:round/>
              <a:headEnd type="none" w="med" len="med"/>
              <a:tailEnd type="none" w="med" len="med"/>
            </a:ln>
            <a:effectLst/>
          </p:spPr>
          <p:txBody>
            <a:bodyPr wrap="none" anchor="ctr"/>
            <a:lstStyle/>
            <a:p>
              <a:pPr>
                <a:defRPr/>
              </a:pPr>
              <a:endParaRPr lang="en-US"/>
            </a:p>
          </p:txBody>
        </p:sp>
      </p:grpSp>
    </p:spTree>
    <p:extLst>
      <p:ext uri="{BB962C8B-B14F-4D97-AF65-F5344CB8AC3E}">
        <p14:creationId xmlns:p14="http://schemas.microsoft.com/office/powerpoint/2010/main" val="1716630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326571"/>
            <a:ext cx="8839200" cy="544286"/>
          </a:xfrm>
        </p:spPr>
        <p:txBody>
          <a:bodyPr/>
          <a:lstStyle/>
          <a:p>
            <a:pPr eaLnBrk="1" hangingPunct="1"/>
            <a:r>
              <a:rPr lang="en-US" altLang="en-US" dirty="0" smtClean="0">
                <a:latin typeface="Courier New" pitchFamily="49" charset="0"/>
                <a:cs typeface="Courier New" pitchFamily="49" charset="0"/>
              </a:rPr>
              <a:t>show </a:t>
            </a:r>
            <a:r>
              <a:rPr lang="en-US" altLang="en-US" dirty="0" err="1" smtClean="0">
                <a:latin typeface="Courier New" pitchFamily="49" charset="0"/>
                <a:cs typeface="Courier New" pitchFamily="49" charset="0"/>
              </a:rPr>
              <a:t>ip</a:t>
            </a:r>
            <a:r>
              <a:rPr lang="en-US" altLang="en-US" dirty="0" smtClean="0">
                <a:latin typeface="Courier New" pitchFamily="49" charset="0"/>
                <a:cs typeface="Courier New" pitchFamily="49" charset="0"/>
              </a:rPr>
              <a:t> protocols</a:t>
            </a:r>
            <a:r>
              <a:rPr lang="en-US" altLang="en-US" dirty="0" smtClean="0"/>
              <a:t> command</a:t>
            </a:r>
          </a:p>
        </p:txBody>
      </p:sp>
      <p:grpSp>
        <p:nvGrpSpPr>
          <p:cNvPr id="20483" name="Group 10"/>
          <p:cNvGrpSpPr>
            <a:grpSpLocks/>
          </p:cNvGrpSpPr>
          <p:nvPr/>
        </p:nvGrpSpPr>
        <p:grpSpPr bwMode="auto">
          <a:xfrm>
            <a:off x="609600" y="1219200"/>
            <a:ext cx="7581900" cy="5257800"/>
            <a:chOff x="609600" y="914400"/>
            <a:chExt cx="7886700" cy="5562600"/>
          </a:xfrm>
        </p:grpSpPr>
        <p:pic>
          <p:nvPicPr>
            <p:cNvPr id="20485" name="Picture 5" descr="ripv12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8867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auto">
            <a:xfrm>
              <a:off x="685561" y="1218395"/>
              <a:ext cx="7163422" cy="762506"/>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a:p>
          </p:txBody>
        </p:sp>
        <p:sp>
          <p:nvSpPr>
            <p:cNvPr id="8" name="Rectangle 7"/>
            <p:cNvSpPr/>
            <p:nvPr/>
          </p:nvSpPr>
          <p:spPr bwMode="auto">
            <a:xfrm>
              <a:off x="685561" y="2590570"/>
              <a:ext cx="7696799" cy="1447754"/>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a:p>
          </p:txBody>
        </p:sp>
        <p:sp>
          <p:nvSpPr>
            <p:cNvPr id="9" name="Rectangle 8"/>
            <p:cNvSpPr/>
            <p:nvPr/>
          </p:nvSpPr>
          <p:spPr bwMode="auto">
            <a:xfrm>
              <a:off x="685561" y="4266740"/>
              <a:ext cx="3276217" cy="915344"/>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a:p>
          </p:txBody>
        </p:sp>
        <p:sp>
          <p:nvSpPr>
            <p:cNvPr id="10" name="Rectangle 9"/>
            <p:cNvSpPr/>
            <p:nvPr/>
          </p:nvSpPr>
          <p:spPr bwMode="auto">
            <a:xfrm>
              <a:off x="685561" y="5257662"/>
              <a:ext cx="5333761" cy="915344"/>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a:p>
          </p:txBody>
        </p:sp>
      </p:grpSp>
      <p:sp>
        <p:nvSpPr>
          <p:cNvPr id="12" name="Rectangle 3"/>
          <p:cNvSpPr txBox="1">
            <a:spLocks noChangeArrowheads="1"/>
          </p:cNvSpPr>
          <p:nvPr/>
        </p:nvSpPr>
        <p:spPr bwMode="auto">
          <a:xfrm>
            <a:off x="381000" y="762000"/>
            <a:ext cx="7680325" cy="817563"/>
          </a:xfrm>
          <a:prstGeom prst="rect">
            <a:avLst/>
          </a:prstGeom>
          <a:noFill/>
          <a:ln w="9525">
            <a:noFill/>
            <a:miter lim="800000"/>
            <a:headEnd/>
            <a:tailEnd/>
          </a:ln>
          <a:effectLst/>
        </p:spPr>
        <p:txBody>
          <a:bodyPr>
            <a:normAutofit/>
          </a:bodyPr>
          <a:lstStyle/>
          <a:p>
            <a:pPr marL="692150" lvl="1" indent="-234950" algn="l" eaLnBrk="0" hangingPunct="0">
              <a:spcBef>
                <a:spcPct val="20000"/>
              </a:spcBef>
              <a:buFontTx/>
              <a:buChar char="–"/>
              <a:defRPr/>
            </a:pPr>
            <a:r>
              <a:rPr lang="en-US" kern="0" dirty="0">
                <a:solidFill>
                  <a:schemeClr val="tx1"/>
                </a:solidFill>
                <a:effectLst/>
                <a:latin typeface="+mn-lt"/>
              </a:rPr>
              <a:t>Displays routing protocol configured on router</a:t>
            </a:r>
          </a:p>
        </p:txBody>
      </p:sp>
    </p:spTree>
    <p:extLst>
      <p:ext uri="{BB962C8B-B14F-4D97-AF65-F5344CB8AC3E}">
        <p14:creationId xmlns:p14="http://schemas.microsoft.com/office/powerpoint/2010/main" val="36870818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Enabling RIPv2</a:t>
            </a:r>
            <a:endParaRPr lang="en-US" sz="2800"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684" y="2359706"/>
            <a:ext cx="41814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72" y="2099356"/>
            <a:ext cx="422910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6030686" y="3980543"/>
            <a:ext cx="674914" cy="231775"/>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6400800" y="5090886"/>
            <a:ext cx="751114" cy="351971"/>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12516682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04800" y="152400"/>
            <a:ext cx="8839200" cy="685800"/>
          </a:xfrm>
        </p:spPr>
        <p:txBody>
          <a:bodyPr/>
          <a:lstStyle/>
          <a:p>
            <a:pPr eaLnBrk="1" hangingPunct="1">
              <a:defRPr/>
            </a:pPr>
            <a:r>
              <a:rPr lang="en-US" dirty="0" smtClean="0">
                <a:latin typeface="+mn-lt"/>
                <a:cs typeface="Courier New" pitchFamily="49" charset="0"/>
              </a:rPr>
              <a:t>Passive Interfaces</a:t>
            </a:r>
            <a:endParaRPr lang="en-US" dirty="0" smtClean="0">
              <a:latin typeface="+mn-lt"/>
            </a:endParaRPr>
          </a:p>
        </p:txBody>
      </p:sp>
      <p:sp>
        <p:nvSpPr>
          <p:cNvPr id="22531" name="Content Placeholder 4"/>
          <p:cNvSpPr>
            <a:spLocks noGrp="1"/>
          </p:cNvSpPr>
          <p:nvPr>
            <p:ph idx="1"/>
          </p:nvPr>
        </p:nvSpPr>
        <p:spPr>
          <a:xfrm>
            <a:off x="304800" y="685800"/>
            <a:ext cx="8839200" cy="2286000"/>
          </a:xfrm>
        </p:spPr>
        <p:txBody>
          <a:bodyPr/>
          <a:lstStyle/>
          <a:p>
            <a:pPr eaLnBrk="1" hangingPunct="1"/>
            <a:r>
              <a:rPr lang="en-US" altLang="en-US" dirty="0" smtClean="0"/>
              <a:t>Some routers can have interfaces that do not connect to another router. </a:t>
            </a:r>
          </a:p>
          <a:p>
            <a:pPr eaLnBrk="1" hangingPunct="1"/>
            <a:r>
              <a:rPr lang="en-US" altLang="en-US" dirty="0" smtClean="0"/>
              <a:t>There is no reason to send routing updates out that interface. </a:t>
            </a:r>
          </a:p>
          <a:p>
            <a:pPr eaLnBrk="1" hangingPunct="1"/>
            <a:r>
              <a:rPr lang="en-US" altLang="en-US" dirty="0" smtClean="0"/>
              <a:t>You can use the </a:t>
            </a:r>
            <a:r>
              <a:rPr lang="en-US" altLang="en-US" b="1" dirty="0" smtClean="0">
                <a:latin typeface="Courier New" pitchFamily="49" charset="0"/>
              </a:rPr>
              <a:t>passive-interface</a:t>
            </a:r>
            <a:r>
              <a:rPr lang="en-US" altLang="en-US" b="1" dirty="0" smtClean="0"/>
              <a:t> </a:t>
            </a:r>
            <a:r>
              <a:rPr lang="en-US" altLang="en-US" dirty="0" smtClean="0"/>
              <a:t>command with RIP to configure an interface to NOT send those updates.</a:t>
            </a:r>
          </a:p>
        </p:txBody>
      </p:sp>
      <p:grpSp>
        <p:nvGrpSpPr>
          <p:cNvPr id="22532" name="Group 8"/>
          <p:cNvGrpSpPr>
            <a:grpSpLocks/>
          </p:cNvGrpSpPr>
          <p:nvPr/>
        </p:nvGrpSpPr>
        <p:grpSpPr bwMode="auto">
          <a:xfrm>
            <a:off x="272143" y="2895600"/>
            <a:ext cx="5486400" cy="2362200"/>
            <a:chOff x="1371600" y="990600"/>
            <a:chExt cx="6781800" cy="3257550"/>
          </a:xfrm>
        </p:grpSpPr>
        <p:pic>
          <p:nvPicPr>
            <p:cNvPr id="22537" name="Picture 6" descr="ripv11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67818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8" name="Straight Connector 8"/>
            <p:cNvCxnSpPr>
              <a:cxnSpLocks noChangeShapeType="1"/>
            </p:cNvCxnSpPr>
            <p:nvPr/>
          </p:nvCxnSpPr>
          <p:spPr bwMode="auto">
            <a:xfrm rot="5400000" flipH="1" flipV="1">
              <a:off x="4838701" y="1714500"/>
              <a:ext cx="838200" cy="3175"/>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0" name="TextBox 9"/>
            <p:cNvSpPr txBox="1"/>
            <p:nvPr/>
          </p:nvSpPr>
          <p:spPr>
            <a:xfrm>
              <a:off x="5410068" y="1143845"/>
              <a:ext cx="1989799" cy="585719"/>
            </a:xfrm>
            <a:prstGeom prst="rect">
              <a:avLst/>
            </a:prstGeom>
            <a:solidFill>
              <a:srgbClr val="800000"/>
            </a:solidFill>
            <a:ln w="25400">
              <a:solidFill>
                <a:srgbClr val="FF0000"/>
              </a:solidFill>
            </a:ln>
          </p:spPr>
          <p:txBody>
            <a:bodyPr>
              <a:spAutoFit/>
            </a:bodyPr>
            <a:lstStyle/>
            <a:p>
              <a:pPr>
                <a:defRPr/>
              </a:pPr>
              <a:r>
                <a:rPr lang="en-US" dirty="0">
                  <a:solidFill>
                    <a:schemeClr val="bg1"/>
                  </a:solidFill>
                </a:rPr>
                <a:t>No Router</a:t>
              </a:r>
            </a:p>
          </p:txBody>
        </p:sp>
      </p:grpSp>
      <p:grpSp>
        <p:nvGrpSpPr>
          <p:cNvPr id="3" name="Group 10"/>
          <p:cNvGrpSpPr>
            <a:grpSpLocks/>
          </p:cNvGrpSpPr>
          <p:nvPr/>
        </p:nvGrpSpPr>
        <p:grpSpPr bwMode="auto">
          <a:xfrm>
            <a:off x="685800" y="5257800"/>
            <a:ext cx="7861300" cy="1415332"/>
            <a:chOff x="685800" y="5181600"/>
            <a:chExt cx="7861300" cy="1415332"/>
          </a:xfrm>
        </p:grpSpPr>
        <p:pic>
          <p:nvPicPr>
            <p:cNvPr id="22534" name="Picture 10" descr="ripv12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181600"/>
              <a:ext cx="7861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5" name="Straight Connector 14"/>
            <p:cNvCxnSpPr>
              <a:cxnSpLocks noChangeShapeType="1"/>
            </p:cNvCxnSpPr>
            <p:nvPr/>
          </p:nvCxnSpPr>
          <p:spPr bwMode="auto">
            <a:xfrm rot="5400000" flipH="1" flipV="1">
              <a:off x="3962400" y="5867400"/>
              <a:ext cx="533400" cy="3810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4" name="TextBox 13"/>
            <p:cNvSpPr txBox="1"/>
            <p:nvPr/>
          </p:nvSpPr>
          <p:spPr>
            <a:xfrm>
              <a:off x="1828800" y="6172200"/>
              <a:ext cx="5105400" cy="424732"/>
            </a:xfrm>
            <a:prstGeom prst="rect">
              <a:avLst/>
            </a:prstGeom>
            <a:solidFill>
              <a:srgbClr val="800000"/>
            </a:solidFill>
            <a:ln w="25400">
              <a:solidFill>
                <a:srgbClr val="FF0000"/>
              </a:solidFill>
            </a:ln>
          </p:spPr>
          <p:txBody>
            <a:bodyPr>
              <a:spAutoFit/>
            </a:bodyPr>
            <a:lstStyle/>
            <a:p>
              <a:pPr>
                <a:defRPr/>
              </a:pPr>
              <a:r>
                <a:rPr lang="en-US" b="1" dirty="0">
                  <a:solidFill>
                    <a:srgbClr val="FFFF00"/>
                  </a:solidFill>
                </a:rPr>
                <a:t>NO</a:t>
              </a:r>
              <a:r>
                <a:rPr lang="en-US" dirty="0"/>
                <a:t> </a:t>
              </a:r>
              <a:r>
                <a:rPr lang="en-US" dirty="0">
                  <a:solidFill>
                    <a:schemeClr val="bg1"/>
                  </a:solidFill>
                </a:rPr>
                <a:t>updates sent out interface fa0/0.</a:t>
              </a:r>
            </a:p>
          </p:txBody>
        </p:sp>
      </p:grpSp>
      <p:sp>
        <p:nvSpPr>
          <p:cNvPr id="12" name="TextBox 11"/>
          <p:cNvSpPr txBox="1"/>
          <p:nvPr/>
        </p:nvSpPr>
        <p:spPr>
          <a:xfrm>
            <a:off x="5889172" y="3097730"/>
            <a:ext cx="3254828" cy="1255728"/>
          </a:xfrm>
          <a:prstGeom prst="rect">
            <a:avLst/>
          </a:prstGeom>
          <a:noFill/>
        </p:spPr>
        <p:txBody>
          <a:bodyPr wrap="square" rtlCol="0">
            <a:spAutoFit/>
          </a:bodyPr>
          <a:lstStyle/>
          <a:p>
            <a:pPr algn="l"/>
            <a:r>
              <a:rPr lang="en-US" dirty="0" smtClean="0"/>
              <a:t>:</a:t>
            </a:r>
            <a:endParaRPr lang="en-US" dirty="0"/>
          </a:p>
          <a:p>
            <a:pPr marL="342900" indent="-342900" algn="l">
              <a:buFont typeface="Wingdings" pitchFamily="2" charset="2"/>
              <a:buChar char="§"/>
            </a:pPr>
            <a:r>
              <a:rPr lang="en-US" sz="2000" b="1" dirty="0">
                <a:solidFill>
                  <a:srgbClr val="002060"/>
                </a:solidFill>
              </a:rPr>
              <a:t>Wasted Bandwidth </a:t>
            </a:r>
            <a:endParaRPr lang="en-US" sz="2000" dirty="0">
              <a:solidFill>
                <a:srgbClr val="002060"/>
              </a:solidFill>
            </a:endParaRPr>
          </a:p>
          <a:p>
            <a:pPr marL="342900" indent="-342900" algn="l">
              <a:buFont typeface="Wingdings" pitchFamily="2" charset="2"/>
              <a:buChar char="§"/>
            </a:pPr>
            <a:r>
              <a:rPr lang="en-US" sz="2000" b="1" dirty="0" smtClean="0">
                <a:solidFill>
                  <a:srgbClr val="002060"/>
                </a:solidFill>
              </a:rPr>
              <a:t>Wasted Resources</a:t>
            </a:r>
          </a:p>
          <a:p>
            <a:pPr marL="342900" indent="-342900" algn="l">
              <a:buFont typeface="Wingdings" pitchFamily="2" charset="2"/>
              <a:buChar char="§"/>
            </a:pPr>
            <a:r>
              <a:rPr lang="en-US" sz="2000" b="1" dirty="0" smtClean="0">
                <a:solidFill>
                  <a:srgbClr val="002060"/>
                </a:solidFill>
              </a:rPr>
              <a:t>Security </a:t>
            </a:r>
            <a:r>
              <a:rPr lang="en-US" sz="2000" b="1" dirty="0">
                <a:solidFill>
                  <a:srgbClr val="002060"/>
                </a:solidFill>
              </a:rPr>
              <a:t>Risk </a:t>
            </a:r>
            <a:endParaRPr lang="en-US" sz="2000" dirty="0">
              <a:solidFill>
                <a:srgbClr val="002060"/>
              </a:solidFill>
            </a:endParaRPr>
          </a:p>
        </p:txBody>
      </p:sp>
    </p:spTree>
    <p:extLst>
      <p:ext uri="{BB962C8B-B14F-4D97-AF65-F5344CB8AC3E}">
        <p14:creationId xmlns:p14="http://schemas.microsoft.com/office/powerpoint/2010/main" val="22132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854" y="284245"/>
            <a:ext cx="3935146" cy="3467332"/>
          </a:xfrm>
          <a:prstGeom prst="rect">
            <a:avLst/>
          </a:prstGeom>
        </p:spPr>
      </p:pic>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Propagating a Default Route</a:t>
            </a:r>
            <a:endParaRPr lang="en-US" sz="2800" dirty="0"/>
          </a:p>
        </p:txBody>
      </p:sp>
      <p:sp>
        <p:nvSpPr>
          <p:cNvPr id="5" name="Content Placeholder 4"/>
          <p:cNvSpPr>
            <a:spLocks noGrp="1"/>
          </p:cNvSpPr>
          <p:nvPr>
            <p:ph idx="1"/>
          </p:nvPr>
        </p:nvSpPr>
        <p:spPr>
          <a:xfrm>
            <a:off x="0" y="3810000"/>
            <a:ext cx="9144000" cy="2819400"/>
          </a:xfrm>
        </p:spPr>
        <p:txBody>
          <a:bodyPr/>
          <a:lstStyle/>
          <a:p>
            <a:pPr eaLnBrk="1" hangingPunct="1"/>
            <a:r>
              <a:rPr lang="en-US" altLang="en-US" dirty="0" smtClean="0"/>
              <a:t>R1 has a default Static route to the Internet. What about R2 R3?</a:t>
            </a:r>
          </a:p>
          <a:p>
            <a:pPr lvl="1" eaLnBrk="1" hangingPunct="1"/>
            <a:r>
              <a:rPr lang="en-US" altLang="en-US" dirty="0" smtClean="0"/>
              <a:t>How does R3 forward traffic destined for the internet? </a:t>
            </a:r>
            <a:r>
              <a:rPr lang="en-US" altLang="en-US" b="1" dirty="0" smtClean="0"/>
              <a:t>It also needs a default route</a:t>
            </a:r>
            <a:r>
              <a:rPr lang="en-US" altLang="en-US" dirty="0" smtClean="0"/>
              <a:t>. We could configure a static default route on every router but this is </a:t>
            </a:r>
            <a:r>
              <a:rPr lang="en-US" altLang="en-US" b="1" dirty="0" smtClean="0"/>
              <a:t>inefficient</a:t>
            </a:r>
            <a:r>
              <a:rPr lang="en-US" altLang="en-US" dirty="0" smtClean="0"/>
              <a:t> and does not react to topology changes.</a:t>
            </a:r>
          </a:p>
          <a:p>
            <a:pPr lvl="1" eaLnBrk="1" hangingPunct="1"/>
            <a:r>
              <a:rPr lang="en-US" sz="2000" dirty="0" smtClean="0"/>
              <a:t>Instead</a:t>
            </a:r>
            <a:r>
              <a:rPr lang="en-US" sz="2000" dirty="0"/>
              <a:t>, in </a:t>
            </a:r>
            <a:r>
              <a:rPr lang="en-US" sz="2000" dirty="0" smtClean="0"/>
              <a:t>R1, </a:t>
            </a:r>
            <a:r>
              <a:rPr lang="en-US" sz="2000" dirty="0"/>
              <a:t>you can use </a:t>
            </a:r>
            <a:r>
              <a:rPr lang="en-US" b="1" dirty="0" smtClean="0">
                <a:solidFill>
                  <a:srgbClr val="FF0000"/>
                </a:solidFill>
                <a:latin typeface="Courier New" pitchFamily="49" charset="0"/>
                <a:cs typeface="Courier New" pitchFamily="49" charset="0"/>
              </a:rPr>
              <a:t>default-information originate</a:t>
            </a:r>
            <a:r>
              <a:rPr lang="en-US" sz="2000" dirty="0" smtClean="0"/>
              <a:t>.</a:t>
            </a:r>
          </a:p>
          <a:p>
            <a:pPr lvl="1" eaLnBrk="1" hangingPunct="1"/>
            <a:r>
              <a:rPr lang="en-US" sz="2000" dirty="0" smtClean="0"/>
              <a:t>This </a:t>
            </a:r>
            <a:r>
              <a:rPr lang="en-US" sz="2000" dirty="0"/>
              <a:t>command specifies that </a:t>
            </a:r>
            <a:r>
              <a:rPr lang="en-US" sz="2000" dirty="0" smtClean="0"/>
              <a:t>R1 </a:t>
            </a:r>
            <a:r>
              <a:rPr lang="en-US" sz="2000" dirty="0"/>
              <a:t>(already has a default route) is to originate default </a:t>
            </a:r>
            <a:r>
              <a:rPr lang="en-US" sz="2000" dirty="0" smtClean="0"/>
              <a:t>information. </a:t>
            </a:r>
            <a:r>
              <a:rPr lang="en-US" sz="1800" b="1" dirty="0" smtClean="0">
                <a:solidFill>
                  <a:srgbClr val="002060"/>
                </a:solidFill>
              </a:rPr>
              <a:t>R1 </a:t>
            </a:r>
            <a:r>
              <a:rPr lang="en-US" sz="1800" b="1" dirty="0">
                <a:solidFill>
                  <a:srgbClr val="002060"/>
                </a:solidFill>
              </a:rPr>
              <a:t>is to </a:t>
            </a:r>
            <a:r>
              <a:rPr lang="en-US" sz="1800" b="1" u="sng" dirty="0">
                <a:solidFill>
                  <a:srgbClr val="002060"/>
                </a:solidFill>
              </a:rPr>
              <a:t>include</a:t>
            </a:r>
            <a:r>
              <a:rPr lang="en-US" sz="1800" b="1" dirty="0">
                <a:solidFill>
                  <a:srgbClr val="002060"/>
                </a:solidFill>
              </a:rPr>
              <a:t> the static default route in its RIP updates</a:t>
            </a:r>
            <a:r>
              <a:rPr lang="en-US" sz="1800" dirty="0">
                <a:solidFill>
                  <a:srgbClr val="002060"/>
                </a:solidFill>
              </a:rPr>
              <a:t>.</a:t>
            </a:r>
          </a:p>
          <a:p>
            <a:pPr lvl="1" eaLnBrk="1" hangingPunct="1"/>
            <a:endParaRPr lang="en-US" altLang="en-US" dirty="0" smtClean="0"/>
          </a:p>
        </p:txBody>
      </p:sp>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38" y="1535113"/>
            <a:ext cx="4721707" cy="1725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6509658" y="729570"/>
            <a:ext cx="1752600" cy="195943"/>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195305750"/>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269249" y="1186543"/>
            <a:ext cx="5729608" cy="552197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8194" name="Rectangle 2"/>
          <p:cNvSpPr>
            <a:spLocks noGrp="1" noChangeArrowheads="1"/>
          </p:cNvSpPr>
          <p:nvPr>
            <p:ph type="title"/>
          </p:nvPr>
        </p:nvSpPr>
        <p:spPr>
          <a:xfrm>
            <a:off x="239485" y="301171"/>
            <a:ext cx="8456613" cy="885372"/>
          </a:xfrm>
        </p:spPr>
        <p:txBody>
          <a:bodyPr/>
          <a:lstStyle/>
          <a:p>
            <a:pPr eaLnBrk="1" hangingPunct="1">
              <a:tabLst>
                <a:tab pos="4803775" algn="l"/>
              </a:tabLst>
              <a:defRPr/>
            </a:pPr>
            <a:r>
              <a:rPr lang="en-US" sz="1800" dirty="0" smtClean="0"/>
              <a:t>Configuring the </a:t>
            </a:r>
            <a:r>
              <a:rPr lang="en-US" sz="1800" dirty="0" err="1" smtClean="0"/>
              <a:t>RIPng</a:t>
            </a:r>
            <a:r>
              <a:rPr lang="en-US" sz="1800" dirty="0" smtClean="0"/>
              <a:t> Protocol</a:t>
            </a:r>
            <a:br>
              <a:rPr lang="en-US" sz="1800" dirty="0" smtClean="0"/>
            </a:br>
            <a:r>
              <a:rPr lang="en-US" sz="2800" dirty="0" smtClean="0"/>
              <a:t>Advertising IPv6 Networks</a:t>
            </a:r>
            <a:endParaRPr lang="en-US" sz="2800" dirty="0"/>
          </a:p>
        </p:txBody>
      </p:sp>
      <p:sp>
        <p:nvSpPr>
          <p:cNvPr id="2" name="Rectangle 1"/>
          <p:cNvSpPr/>
          <p:nvPr/>
        </p:nvSpPr>
        <p:spPr>
          <a:xfrm>
            <a:off x="239484" y="1189108"/>
            <a:ext cx="3145971" cy="2086725"/>
          </a:xfrm>
          <a:prstGeom prst="rect">
            <a:avLst/>
          </a:prstGeom>
        </p:spPr>
        <p:txBody>
          <a:bodyPr wrap="square">
            <a:spAutoFit/>
          </a:bodyPr>
          <a:lstStyle/>
          <a:p>
            <a:pPr marL="342900" indent="-342900" algn="l">
              <a:buFont typeface="Arial" panose="020B0604020202020204" pitchFamily="34" charset="0"/>
              <a:buChar char="•"/>
            </a:pPr>
            <a:r>
              <a:rPr lang="en-IE" sz="1800" dirty="0"/>
              <a:t>As with its IPv4 counterpart, </a:t>
            </a:r>
            <a:r>
              <a:rPr lang="en-IE" sz="1800" dirty="0" err="1">
                <a:solidFill>
                  <a:srgbClr val="FF0000"/>
                </a:solidFill>
              </a:rPr>
              <a:t>RIPng</a:t>
            </a:r>
            <a:r>
              <a:rPr lang="en-IE" sz="1800" dirty="0"/>
              <a:t> is rarely used in modern networks</a:t>
            </a:r>
            <a:r>
              <a:rPr lang="en-IE" sz="1800" dirty="0" smtClean="0"/>
              <a:t>.</a:t>
            </a:r>
          </a:p>
          <a:p>
            <a:pPr marL="342900" indent="-342900" algn="l">
              <a:buFont typeface="Arial" panose="020B0604020202020204" pitchFamily="34" charset="0"/>
              <a:buChar char="•"/>
            </a:pPr>
            <a:r>
              <a:rPr lang="en-IE" sz="1800" dirty="0" smtClean="0"/>
              <a:t>It </a:t>
            </a:r>
            <a:r>
              <a:rPr lang="en-IE" sz="1800" dirty="0"/>
              <a:t>is also useful as a foundation for understanding basic network routing</a:t>
            </a:r>
            <a:r>
              <a:rPr lang="en-IE" sz="1800" dirty="0" smtClean="0"/>
              <a:t>.</a:t>
            </a:r>
          </a:p>
        </p:txBody>
      </p:sp>
      <p:sp>
        <p:nvSpPr>
          <p:cNvPr id="3" name="Rectangle 2"/>
          <p:cNvSpPr/>
          <p:nvPr/>
        </p:nvSpPr>
        <p:spPr>
          <a:xfrm>
            <a:off x="283027" y="3620781"/>
            <a:ext cx="3276602" cy="3231654"/>
          </a:xfrm>
          <a:prstGeom prst="rect">
            <a:avLst/>
          </a:prstGeom>
          <a:ln>
            <a:noFill/>
          </a:ln>
        </p:spPr>
        <p:txBody>
          <a:bodyPr wrap="square">
            <a:spAutoFit/>
          </a:bodyPr>
          <a:lstStyle/>
          <a:p>
            <a:pPr marL="285750" indent="-285750" algn="l">
              <a:lnSpc>
                <a:spcPct val="100000"/>
              </a:lnSpc>
              <a:buFont typeface="Arial" panose="020B0604020202020204" pitchFamily="34" charset="0"/>
              <a:buChar char="•"/>
            </a:pPr>
            <a:r>
              <a:rPr lang="en-IE" sz="1800" dirty="0">
                <a:solidFill>
                  <a:srgbClr val="002060"/>
                </a:solidFill>
              </a:rPr>
              <a:t>Unlike RIPv2, </a:t>
            </a:r>
            <a:r>
              <a:rPr lang="en-IE" sz="1800" dirty="0" err="1">
                <a:solidFill>
                  <a:srgbClr val="002060"/>
                </a:solidFill>
              </a:rPr>
              <a:t>RIPng</a:t>
            </a:r>
            <a:r>
              <a:rPr lang="en-IE" sz="1800" dirty="0">
                <a:solidFill>
                  <a:srgbClr val="002060"/>
                </a:solidFill>
              </a:rPr>
              <a:t> is enabled on an interface and not in router configuration mode. </a:t>
            </a:r>
            <a:endParaRPr lang="en-IE" sz="1800" dirty="0" smtClean="0">
              <a:solidFill>
                <a:srgbClr val="002060"/>
              </a:solidFill>
            </a:endParaRPr>
          </a:p>
          <a:p>
            <a:pPr marL="285750" indent="-285750" algn="l">
              <a:lnSpc>
                <a:spcPct val="100000"/>
              </a:lnSpc>
              <a:buFont typeface="Arial" panose="020B0604020202020204" pitchFamily="34" charset="0"/>
              <a:buChar char="•"/>
            </a:pPr>
            <a:r>
              <a:rPr lang="en-IE" sz="1800" dirty="0">
                <a:solidFill>
                  <a:srgbClr val="002060"/>
                </a:solidFill>
              </a:rPr>
              <a:t>T</a:t>
            </a:r>
            <a:r>
              <a:rPr lang="en-IE" sz="1800" dirty="0" smtClean="0">
                <a:solidFill>
                  <a:srgbClr val="002060"/>
                </a:solidFill>
              </a:rPr>
              <a:t>here </a:t>
            </a:r>
            <a:r>
              <a:rPr lang="en-IE" sz="1800" dirty="0">
                <a:solidFill>
                  <a:srgbClr val="002060"/>
                </a:solidFill>
              </a:rPr>
              <a:t>is no network network-address command available in </a:t>
            </a:r>
            <a:r>
              <a:rPr lang="en-IE" sz="1800" dirty="0" err="1">
                <a:solidFill>
                  <a:srgbClr val="002060"/>
                </a:solidFill>
              </a:rPr>
              <a:t>RIPng</a:t>
            </a:r>
            <a:r>
              <a:rPr lang="en-IE" sz="1800" dirty="0" smtClean="0">
                <a:solidFill>
                  <a:srgbClr val="002060"/>
                </a:solidFill>
              </a:rPr>
              <a:t>.</a:t>
            </a:r>
          </a:p>
          <a:p>
            <a:pPr marL="285750" indent="-285750" algn="l">
              <a:lnSpc>
                <a:spcPct val="100000"/>
              </a:lnSpc>
              <a:buFont typeface="Arial" panose="020B0604020202020204" pitchFamily="34" charset="0"/>
              <a:buChar char="•"/>
            </a:pPr>
            <a:r>
              <a:rPr lang="en-IE" sz="1800" dirty="0" smtClean="0">
                <a:solidFill>
                  <a:srgbClr val="002060"/>
                </a:solidFill>
              </a:rPr>
              <a:t>Instead</a:t>
            </a:r>
            <a:r>
              <a:rPr lang="en-IE" sz="1800" dirty="0">
                <a:solidFill>
                  <a:srgbClr val="002060"/>
                </a:solidFill>
              </a:rPr>
              <a:t>, use the ipv6 rip </a:t>
            </a:r>
            <a:r>
              <a:rPr lang="en-IE" sz="1800" dirty="0">
                <a:solidFill>
                  <a:srgbClr val="FF0000"/>
                </a:solidFill>
              </a:rPr>
              <a:t>domain-name</a:t>
            </a:r>
            <a:r>
              <a:rPr lang="en-IE" sz="1800" dirty="0">
                <a:solidFill>
                  <a:srgbClr val="002060"/>
                </a:solidFill>
              </a:rPr>
              <a:t> </a:t>
            </a:r>
            <a:r>
              <a:rPr lang="en-IE" sz="1800" dirty="0">
                <a:solidFill>
                  <a:srgbClr val="FF0000"/>
                </a:solidFill>
              </a:rPr>
              <a:t>enable</a:t>
            </a:r>
            <a:r>
              <a:rPr lang="en-IE" sz="1800" dirty="0">
                <a:solidFill>
                  <a:srgbClr val="002060"/>
                </a:solidFill>
              </a:rPr>
              <a:t> interface </a:t>
            </a:r>
            <a:r>
              <a:rPr lang="en-IE" sz="1800" dirty="0" smtClean="0">
                <a:solidFill>
                  <a:srgbClr val="002060"/>
                </a:solidFill>
              </a:rPr>
              <a:t>configuration command</a:t>
            </a:r>
            <a:r>
              <a:rPr lang="en-IE" dirty="0"/>
              <a:t>.</a:t>
            </a:r>
          </a:p>
        </p:txBody>
      </p:sp>
      <p:sp>
        <p:nvSpPr>
          <p:cNvPr id="4" name="Oval 3"/>
          <p:cNvSpPr/>
          <p:nvPr/>
        </p:nvSpPr>
        <p:spPr bwMode="auto">
          <a:xfrm>
            <a:off x="5540829" y="5497286"/>
            <a:ext cx="1306285" cy="283028"/>
          </a:xfrm>
          <a:prstGeom prst="ellipse">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6" name="Freeform 5"/>
          <p:cNvSpPr/>
          <p:nvPr/>
        </p:nvSpPr>
        <p:spPr bwMode="auto">
          <a:xfrm>
            <a:off x="2841171" y="5802086"/>
            <a:ext cx="3537858" cy="889504"/>
          </a:xfrm>
          <a:custGeom>
            <a:avLst/>
            <a:gdLst>
              <a:gd name="connsiteX0" fmla="*/ 0 w 3537858"/>
              <a:gd name="connsiteY0" fmla="*/ 0 h 889504"/>
              <a:gd name="connsiteX1" fmla="*/ 783772 w 3537858"/>
              <a:gd name="connsiteY1" fmla="*/ 859971 h 889504"/>
              <a:gd name="connsiteX2" fmla="*/ 3048000 w 3537858"/>
              <a:gd name="connsiteY2" fmla="*/ 631371 h 889504"/>
              <a:gd name="connsiteX3" fmla="*/ 3537858 w 3537858"/>
              <a:gd name="connsiteY3" fmla="*/ 54428 h 889504"/>
            </a:gdLst>
            <a:ahLst/>
            <a:cxnLst>
              <a:cxn ang="0">
                <a:pos x="connsiteX0" y="connsiteY0"/>
              </a:cxn>
              <a:cxn ang="0">
                <a:pos x="connsiteX1" y="connsiteY1"/>
              </a:cxn>
              <a:cxn ang="0">
                <a:pos x="connsiteX2" y="connsiteY2"/>
              </a:cxn>
              <a:cxn ang="0">
                <a:pos x="connsiteX3" y="connsiteY3"/>
              </a:cxn>
            </a:cxnLst>
            <a:rect l="l" t="t" r="r" b="b"/>
            <a:pathLst>
              <a:path w="3537858" h="889504">
                <a:moveTo>
                  <a:pt x="0" y="0"/>
                </a:moveTo>
                <a:cubicBezTo>
                  <a:pt x="137886" y="377371"/>
                  <a:pt x="275772" y="754743"/>
                  <a:pt x="783772" y="859971"/>
                </a:cubicBezTo>
                <a:cubicBezTo>
                  <a:pt x="1291772" y="965199"/>
                  <a:pt x="2588986" y="765628"/>
                  <a:pt x="3048000" y="631371"/>
                </a:cubicBezTo>
                <a:cubicBezTo>
                  <a:pt x="3507014" y="497114"/>
                  <a:pt x="3522436" y="275771"/>
                  <a:pt x="3537858" y="54428"/>
                </a:cubicBezTo>
              </a:path>
            </a:pathLst>
          </a:custGeom>
          <a:noFill/>
          <a:ln w="38100" cap="flat" cmpd="sng" algn="ctr">
            <a:solidFill>
              <a:srgbClr val="FF0000"/>
            </a:solidFill>
            <a:prstDash val="sysDash"/>
            <a:round/>
            <a:headEnd type="none" w="med" len="med"/>
            <a:tailEnd type="stealth" w="lg" len="lg"/>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81380406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a:t>
            </a:r>
            <a:r>
              <a:rPr lang="en-US" sz="1800" dirty="0" err="1" smtClean="0"/>
              <a:t>RIPng</a:t>
            </a:r>
            <a:r>
              <a:rPr lang="en-US" sz="1800" dirty="0" smtClean="0"/>
              <a:t> Protocol</a:t>
            </a:r>
            <a:br>
              <a:rPr lang="en-US" sz="1800" dirty="0" smtClean="0"/>
            </a:br>
            <a:r>
              <a:rPr lang="en-US" sz="2800" dirty="0" smtClean="0"/>
              <a:t>Examining the </a:t>
            </a:r>
            <a:r>
              <a:rPr lang="en-US" sz="2800" dirty="0" err="1" smtClean="0"/>
              <a:t>RIPng</a:t>
            </a:r>
            <a:r>
              <a:rPr lang="en-US" sz="2800" dirty="0" smtClean="0"/>
              <a:t> Configuration</a:t>
            </a:r>
            <a:endParaRPr lang="en-US" sz="28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92" y="2376486"/>
            <a:ext cx="4272008" cy="2297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90019"/>
            <a:ext cx="424815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130831"/>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a:t>
            </a:r>
            <a:r>
              <a:rPr lang="en-US" sz="1800" dirty="0" err="1" smtClean="0"/>
              <a:t>RIPng</a:t>
            </a:r>
            <a:r>
              <a:rPr lang="en-US" sz="1800" dirty="0" smtClean="0"/>
              <a:t> Protocol</a:t>
            </a:r>
            <a:br>
              <a:rPr lang="en-US" sz="1800" dirty="0" smtClean="0"/>
            </a:br>
            <a:r>
              <a:rPr lang="en-US" sz="2800" dirty="0" smtClean="0"/>
              <a:t>Examining the </a:t>
            </a:r>
            <a:r>
              <a:rPr lang="en-US" sz="2800" dirty="0" err="1" smtClean="0"/>
              <a:t>RIPng</a:t>
            </a:r>
            <a:r>
              <a:rPr lang="en-US" sz="2800" dirty="0" smtClean="0"/>
              <a:t> Configuration</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416" y="1807029"/>
            <a:ext cx="583882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4801317"/>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eaLnBrk="1" hangingPunct="1">
              <a:tabLst>
                <a:tab pos="4803775" algn="l"/>
              </a:tabLst>
              <a:defRPr/>
            </a:pPr>
            <a:r>
              <a:rPr lang="en-US" sz="1800" dirty="0"/>
              <a:t/>
            </a:r>
            <a:br>
              <a:rPr lang="en-US" sz="1800" dirty="0"/>
            </a:br>
            <a:r>
              <a:rPr lang="en-US" sz="2800" dirty="0" smtClean="0"/>
              <a:t>Link-State Dynamic Routing</a:t>
            </a:r>
            <a:endParaRPr lang="en-US" sz="2800" dirty="0"/>
          </a:p>
        </p:txBody>
      </p:sp>
    </p:spTree>
    <p:extLst>
      <p:ext uri="{BB962C8B-B14F-4D97-AF65-F5344CB8AC3E}">
        <p14:creationId xmlns:p14="http://schemas.microsoft.com/office/powerpoint/2010/main" val="2698500293"/>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Routing Protocol Operation</a:t>
            </a:r>
            <a:br>
              <a:rPr lang="en-US" sz="1800" dirty="0" smtClean="0"/>
            </a:br>
            <a:r>
              <a:rPr lang="en-US" sz="2800" dirty="0" smtClean="0"/>
              <a:t>Shortest Path First Protocols</a:t>
            </a:r>
            <a:endParaRPr lang="en-US" sz="28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350" y="1612310"/>
            <a:ext cx="5454621" cy="4585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4985657" y="5638800"/>
            <a:ext cx="2605314" cy="558800"/>
          </a:xfrm>
          <a:prstGeom prst="rect">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61834819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Purpose of Dynamic Routing Protocols</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54467" y="1465942"/>
            <a:ext cx="7940675" cy="4731657"/>
          </a:xfrm>
        </p:spPr>
        <p:txBody>
          <a:bodyPr/>
          <a:lstStyle/>
          <a:p>
            <a:pPr marL="0" indent="0">
              <a:buNone/>
            </a:pPr>
            <a:r>
              <a:rPr lang="en-CA" dirty="0" smtClean="0"/>
              <a:t>Main components </a:t>
            </a:r>
            <a:r>
              <a:rPr lang="en-CA" dirty="0"/>
              <a:t>of dynamic routing protocols include:</a:t>
            </a:r>
            <a:endParaRPr lang="en-US" dirty="0"/>
          </a:p>
          <a:p>
            <a:pPr lvl="0"/>
            <a:r>
              <a:rPr lang="en-CA" b="1" dirty="0">
                <a:solidFill>
                  <a:srgbClr val="FF0000"/>
                </a:solidFill>
              </a:rPr>
              <a:t>Data structures </a:t>
            </a:r>
            <a:r>
              <a:rPr lang="en-CA" b="1" dirty="0"/>
              <a:t>-</a:t>
            </a:r>
            <a:r>
              <a:rPr lang="en-CA" dirty="0"/>
              <a:t> Routing protocols typically use </a:t>
            </a:r>
            <a:r>
              <a:rPr lang="en-CA" dirty="0">
                <a:solidFill>
                  <a:srgbClr val="002060"/>
                </a:solidFill>
              </a:rPr>
              <a:t>tables</a:t>
            </a:r>
            <a:r>
              <a:rPr lang="en-CA" dirty="0"/>
              <a:t> or databases for its operations. This information is kept in RAM.  </a:t>
            </a:r>
            <a:endParaRPr lang="en-US" dirty="0"/>
          </a:p>
          <a:p>
            <a:pPr lvl="0"/>
            <a:r>
              <a:rPr lang="en-CA" b="1" dirty="0">
                <a:solidFill>
                  <a:srgbClr val="FF0000"/>
                </a:solidFill>
              </a:rPr>
              <a:t>Routing protocol messages </a:t>
            </a:r>
            <a:r>
              <a:rPr lang="en-CA" b="1" dirty="0"/>
              <a:t>-</a:t>
            </a:r>
            <a:r>
              <a:rPr lang="en-CA" dirty="0"/>
              <a:t> Routing protocols use various types of </a:t>
            </a:r>
            <a:r>
              <a:rPr lang="en-CA" dirty="0">
                <a:solidFill>
                  <a:srgbClr val="002060"/>
                </a:solidFill>
              </a:rPr>
              <a:t>messages </a:t>
            </a:r>
            <a:r>
              <a:rPr lang="en-CA" dirty="0"/>
              <a:t>to discover neighboring routers, exchange routing information, and other tasks to learn and maintain accurate information about the network. </a:t>
            </a:r>
            <a:endParaRPr lang="en-US" dirty="0"/>
          </a:p>
          <a:p>
            <a:pPr lvl="0"/>
            <a:r>
              <a:rPr lang="en-CA" b="1" dirty="0">
                <a:solidFill>
                  <a:srgbClr val="FF0000"/>
                </a:solidFill>
              </a:rPr>
              <a:t>Algorithm</a:t>
            </a:r>
            <a:r>
              <a:rPr lang="en-CA" b="1" dirty="0"/>
              <a:t> -</a:t>
            </a:r>
            <a:r>
              <a:rPr lang="en-CA" dirty="0"/>
              <a:t> </a:t>
            </a:r>
            <a:r>
              <a:rPr lang="en-CA" dirty="0" smtClean="0"/>
              <a:t>Routing </a:t>
            </a:r>
            <a:r>
              <a:rPr lang="en-CA" dirty="0"/>
              <a:t>protocols use </a:t>
            </a:r>
            <a:r>
              <a:rPr lang="en-CA" dirty="0">
                <a:solidFill>
                  <a:srgbClr val="002060"/>
                </a:solidFill>
              </a:rPr>
              <a:t>algorithms</a:t>
            </a:r>
            <a:r>
              <a:rPr lang="en-CA" dirty="0"/>
              <a:t> for facilitating routing </a:t>
            </a:r>
            <a:r>
              <a:rPr lang="en-CA" dirty="0" smtClean="0"/>
              <a:t>information </a:t>
            </a:r>
            <a:r>
              <a:rPr lang="en-CA" dirty="0"/>
              <a:t>for best path determination.  </a:t>
            </a:r>
            <a:endParaRPr lang="en-US" dirty="0"/>
          </a:p>
        </p:txBody>
      </p:sp>
    </p:spTree>
    <p:extLst>
      <p:ext uri="{BB962C8B-B14F-4D97-AF65-F5344CB8AC3E}">
        <p14:creationId xmlns:p14="http://schemas.microsoft.com/office/powerpoint/2010/main" val="2607644467"/>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52311" y="586609"/>
            <a:ext cx="8145462" cy="624342"/>
          </a:xfrm>
        </p:spPr>
        <p:txBody>
          <a:bodyPr/>
          <a:lstStyle/>
          <a:p>
            <a:pPr eaLnBrk="1" hangingPunct="1">
              <a:defRPr/>
            </a:pPr>
            <a:r>
              <a:rPr lang="en-US" sz="2000" dirty="0"/>
              <a:t>Link-State Routing Protocol Operation</a:t>
            </a:r>
            <a:r>
              <a:rPr lang="en-US" sz="2800" dirty="0"/>
              <a:t/>
            </a:r>
            <a:br>
              <a:rPr lang="en-US" sz="2800" dirty="0"/>
            </a:br>
            <a:r>
              <a:rPr lang="en-US" sz="4000" dirty="0" err="1"/>
              <a:t>Dijkstra’s</a:t>
            </a:r>
            <a:r>
              <a:rPr lang="en-US" sz="4000" dirty="0"/>
              <a:t> Algorithm</a:t>
            </a:r>
            <a:endParaRPr lang="en-US" sz="2800" dirty="0" smtClean="0">
              <a:effectLst>
                <a:outerShdw blurRad="38100" dist="38100" dir="2700000" algn="tl">
                  <a:srgbClr val="C0C0C0"/>
                </a:outerShdw>
              </a:effectLst>
            </a:endParaRPr>
          </a:p>
        </p:txBody>
      </p:sp>
      <p:sp>
        <p:nvSpPr>
          <p:cNvPr id="6147" name="Content Placeholder 4"/>
          <p:cNvSpPr>
            <a:spLocks noGrp="1"/>
          </p:cNvSpPr>
          <p:nvPr>
            <p:ph idx="1"/>
          </p:nvPr>
        </p:nvSpPr>
        <p:spPr>
          <a:xfrm>
            <a:off x="228600" y="3962400"/>
            <a:ext cx="8610600" cy="2794000"/>
          </a:xfrm>
        </p:spPr>
        <p:txBody>
          <a:bodyPr/>
          <a:lstStyle/>
          <a:p>
            <a:r>
              <a:rPr lang="en-US" altLang="en-US" dirty="0" err="1" smtClean="0">
                <a:effectLst/>
              </a:rPr>
              <a:t>Dijkstra’s</a:t>
            </a:r>
            <a:r>
              <a:rPr lang="en-US" altLang="en-US" dirty="0" smtClean="0">
                <a:effectLst/>
              </a:rPr>
              <a:t> algorithm is commonly referred to as the Shortest Path First </a:t>
            </a:r>
            <a:r>
              <a:rPr lang="en-US" altLang="en-US" dirty="0" smtClean="0">
                <a:solidFill>
                  <a:srgbClr val="FF0000"/>
                </a:solidFill>
                <a:effectLst/>
              </a:rPr>
              <a:t>(</a:t>
            </a:r>
            <a:r>
              <a:rPr lang="en-US" altLang="en-US" b="1" dirty="0" smtClean="0">
                <a:solidFill>
                  <a:srgbClr val="FF0000"/>
                </a:solidFill>
                <a:effectLst/>
              </a:rPr>
              <a:t>SPF</a:t>
            </a:r>
            <a:r>
              <a:rPr lang="en-US" altLang="en-US" dirty="0" smtClean="0">
                <a:solidFill>
                  <a:srgbClr val="FF0000"/>
                </a:solidFill>
                <a:effectLst/>
              </a:rPr>
              <a:t>) </a:t>
            </a:r>
            <a:r>
              <a:rPr lang="en-US" altLang="en-US" dirty="0" smtClean="0">
                <a:effectLst/>
              </a:rPr>
              <a:t>algorithm.</a:t>
            </a:r>
          </a:p>
          <a:p>
            <a:r>
              <a:rPr lang="en-US" altLang="en-US" dirty="0" smtClean="0">
                <a:effectLst/>
              </a:rPr>
              <a:t>This algorithm </a:t>
            </a:r>
            <a:r>
              <a:rPr lang="en-US" altLang="en-US" b="1" dirty="0" smtClean="0">
                <a:solidFill>
                  <a:srgbClr val="FF0000"/>
                </a:solidFill>
                <a:effectLst/>
              </a:rPr>
              <a:t>accumulates costs</a:t>
            </a:r>
            <a:r>
              <a:rPr lang="en-US" altLang="en-US" dirty="0" smtClean="0">
                <a:solidFill>
                  <a:srgbClr val="FF0000"/>
                </a:solidFill>
                <a:effectLst/>
              </a:rPr>
              <a:t> </a:t>
            </a:r>
            <a:r>
              <a:rPr lang="en-US" altLang="en-US" dirty="0" smtClean="0">
                <a:effectLst/>
              </a:rPr>
              <a:t>along each path, from source to destination.</a:t>
            </a:r>
          </a:p>
          <a:p>
            <a:r>
              <a:rPr lang="en-US" altLang="en-US" dirty="0" smtClean="0">
                <a:effectLst/>
              </a:rPr>
              <a:t>We will see that </a:t>
            </a:r>
            <a:r>
              <a:rPr lang="en-US" altLang="en-US" dirty="0" smtClean="0">
                <a:solidFill>
                  <a:srgbClr val="FF0000"/>
                </a:solidFill>
                <a:effectLst/>
              </a:rPr>
              <a:t>Cisco's implementation of OSPF </a:t>
            </a:r>
            <a:r>
              <a:rPr lang="en-US" altLang="en-US" dirty="0" smtClean="0">
                <a:effectLst/>
              </a:rPr>
              <a:t>specifies the </a:t>
            </a:r>
            <a:r>
              <a:rPr lang="en-US" altLang="en-US" dirty="0" smtClean="0">
                <a:solidFill>
                  <a:srgbClr val="FF0000"/>
                </a:solidFill>
                <a:effectLst/>
              </a:rPr>
              <a:t>cost of the link </a:t>
            </a:r>
            <a:r>
              <a:rPr lang="en-US" altLang="en-US" dirty="0" smtClean="0">
                <a:effectLst/>
              </a:rPr>
              <a:t>(the OSPF routing metric) as the </a:t>
            </a:r>
            <a:r>
              <a:rPr lang="en-US" altLang="en-US" b="1" dirty="0" smtClean="0">
                <a:solidFill>
                  <a:srgbClr val="FF0000"/>
                </a:solidFill>
                <a:effectLst/>
              </a:rPr>
              <a:t>bandwidth</a:t>
            </a:r>
            <a:r>
              <a:rPr lang="en-US" altLang="en-US" dirty="0" smtClean="0">
                <a:solidFill>
                  <a:srgbClr val="FFFF00"/>
                </a:solidFill>
                <a:effectLst/>
              </a:rPr>
              <a:t> </a:t>
            </a:r>
            <a:r>
              <a:rPr lang="en-US" altLang="en-US" dirty="0" smtClean="0">
                <a:effectLst/>
              </a:rPr>
              <a:t>of the outgoing interface. </a:t>
            </a:r>
          </a:p>
        </p:txBody>
      </p:sp>
      <p:pic>
        <p:nvPicPr>
          <p:cNvPr id="6148" name="Picture 4" descr="ls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6257" y="1210951"/>
            <a:ext cx="4517570" cy="2657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8552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75469" y="439284"/>
            <a:ext cx="8145462" cy="838200"/>
          </a:xfrm>
        </p:spPr>
        <p:txBody>
          <a:bodyPr/>
          <a:lstStyle/>
          <a:p>
            <a:pPr eaLnBrk="1" hangingPunct="1">
              <a:defRPr/>
            </a:pPr>
            <a:r>
              <a:rPr lang="en-US" dirty="0" smtClean="0">
                <a:effectLst>
                  <a:outerShdw blurRad="38100" dist="38100" dir="2700000" algn="tl">
                    <a:srgbClr val="C0C0C0"/>
                  </a:outerShdw>
                </a:effectLst>
              </a:rPr>
              <a:t>Introduction to the SPF Algorithm</a:t>
            </a:r>
          </a:p>
        </p:txBody>
      </p:sp>
      <p:sp>
        <p:nvSpPr>
          <p:cNvPr id="7171" name="Content Placeholder 4"/>
          <p:cNvSpPr>
            <a:spLocks noGrp="1"/>
          </p:cNvSpPr>
          <p:nvPr>
            <p:ph idx="1"/>
          </p:nvPr>
        </p:nvSpPr>
        <p:spPr>
          <a:xfrm>
            <a:off x="4191000" y="1676400"/>
            <a:ext cx="4953000" cy="1981200"/>
          </a:xfrm>
        </p:spPr>
        <p:txBody>
          <a:bodyPr/>
          <a:lstStyle/>
          <a:p>
            <a:r>
              <a:rPr lang="en-US" altLang="en-US" sz="2000" dirty="0" smtClean="0">
                <a:effectLst/>
              </a:rPr>
              <a:t>To illustrate how SPF operates, each path in the figure is labeled with an arbitrary value for </a:t>
            </a:r>
            <a:r>
              <a:rPr lang="en-US" altLang="en-US" sz="2000" i="1" dirty="0" smtClean="0">
                <a:solidFill>
                  <a:srgbClr val="FF0000"/>
                </a:solidFill>
                <a:effectLst/>
              </a:rPr>
              <a:t>cost</a:t>
            </a:r>
            <a:r>
              <a:rPr lang="en-US" altLang="en-US" sz="2000" dirty="0" smtClean="0">
                <a:effectLst/>
              </a:rPr>
              <a:t>.</a:t>
            </a:r>
          </a:p>
          <a:p>
            <a:r>
              <a:rPr lang="en-US" altLang="en-US" sz="2000" dirty="0" smtClean="0">
                <a:effectLst/>
              </a:rPr>
              <a:t>Each router calculates the SPF algorithm and determines the cost of a link </a:t>
            </a:r>
            <a:r>
              <a:rPr lang="en-US" altLang="en-US" sz="2000" b="1" dirty="0" smtClean="0">
                <a:solidFill>
                  <a:srgbClr val="FF0000"/>
                </a:solidFill>
                <a:effectLst/>
              </a:rPr>
              <a:t>from its own perspective</a:t>
            </a:r>
            <a:r>
              <a:rPr lang="en-US" altLang="en-US" sz="2000" dirty="0" smtClean="0">
                <a:effectLst/>
              </a:rPr>
              <a:t>. </a:t>
            </a:r>
          </a:p>
        </p:txBody>
      </p:sp>
      <p:pic>
        <p:nvPicPr>
          <p:cNvPr id="7172" name="Picture 4" descr="ls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3962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6"/>
          <p:cNvSpPr>
            <a:spLocks noChangeArrowheads="1"/>
          </p:cNvSpPr>
          <p:nvPr/>
        </p:nvSpPr>
        <p:spPr bwMode="auto">
          <a:xfrm>
            <a:off x="304800" y="4648200"/>
            <a:ext cx="8686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457200" indent="-457200" eaLnBrk="0" hangingPunct="0">
              <a:defRPr sz="2400">
                <a:solidFill>
                  <a:srgbClr val="FFFF00"/>
                </a:solidFill>
                <a:latin typeface="Arial" charset="0"/>
              </a:defRPr>
            </a:lvl1pPr>
            <a:lvl2pPr marL="742950" indent="-285750" eaLnBrk="0" hangingPunct="0">
              <a:defRPr sz="2400">
                <a:solidFill>
                  <a:srgbClr val="FFFF00"/>
                </a:solidFill>
                <a:latin typeface="Arial" charset="0"/>
              </a:defRPr>
            </a:lvl2pPr>
            <a:lvl3pPr marL="1143000" indent="-228600" eaLnBrk="0" hangingPunct="0">
              <a:defRPr sz="2400">
                <a:solidFill>
                  <a:srgbClr val="FFFF00"/>
                </a:solidFill>
                <a:latin typeface="Arial" charset="0"/>
              </a:defRPr>
            </a:lvl3pPr>
            <a:lvl4pPr marL="1600200" indent="-228600" eaLnBrk="0" hangingPunct="0">
              <a:defRPr sz="2400">
                <a:solidFill>
                  <a:srgbClr val="FFFF00"/>
                </a:solidFill>
                <a:latin typeface="Arial" charset="0"/>
              </a:defRPr>
            </a:lvl4pPr>
            <a:lvl5pPr marL="2057400" indent="-228600" eaLnBrk="0" hangingPunct="0">
              <a:defRPr sz="2400">
                <a:solidFill>
                  <a:srgbClr val="FFFF00"/>
                </a:solidFill>
                <a:latin typeface="Arial" charset="0"/>
              </a:defRPr>
            </a:lvl5pPr>
            <a:lvl6pPr marL="2514600" indent="-228600" algn="ctr" eaLnBrk="0" fontAlgn="base" hangingPunct="0">
              <a:spcBef>
                <a:spcPct val="0"/>
              </a:spcBef>
              <a:spcAft>
                <a:spcPct val="0"/>
              </a:spcAft>
              <a:defRPr sz="2400">
                <a:solidFill>
                  <a:srgbClr val="FFFF00"/>
                </a:solidFill>
                <a:latin typeface="Arial" charset="0"/>
              </a:defRPr>
            </a:lvl6pPr>
            <a:lvl7pPr marL="2971800" indent="-228600" algn="ctr" eaLnBrk="0" fontAlgn="base" hangingPunct="0">
              <a:spcBef>
                <a:spcPct val="0"/>
              </a:spcBef>
              <a:spcAft>
                <a:spcPct val="0"/>
              </a:spcAft>
              <a:defRPr sz="2400">
                <a:solidFill>
                  <a:srgbClr val="FFFF00"/>
                </a:solidFill>
                <a:latin typeface="Arial" charset="0"/>
              </a:defRPr>
            </a:lvl7pPr>
            <a:lvl8pPr marL="3429000" indent="-228600" algn="ctr" eaLnBrk="0" fontAlgn="base" hangingPunct="0">
              <a:spcBef>
                <a:spcPct val="0"/>
              </a:spcBef>
              <a:spcAft>
                <a:spcPct val="0"/>
              </a:spcAft>
              <a:defRPr sz="2400">
                <a:solidFill>
                  <a:srgbClr val="FFFF00"/>
                </a:solidFill>
                <a:latin typeface="Arial" charset="0"/>
              </a:defRPr>
            </a:lvl8pPr>
            <a:lvl9pPr marL="3886200" indent="-228600" algn="ctr" eaLnBrk="0" fontAlgn="base" hangingPunct="0">
              <a:spcBef>
                <a:spcPct val="0"/>
              </a:spcBef>
              <a:spcAft>
                <a:spcPct val="0"/>
              </a:spcAft>
              <a:defRPr sz="2400">
                <a:solidFill>
                  <a:srgbClr val="FFFF00"/>
                </a:solidFill>
                <a:latin typeface="Arial" charset="0"/>
              </a:defRPr>
            </a:lvl9pPr>
          </a:lstStyle>
          <a:p>
            <a:pPr algn="l" eaLnBrk="1" hangingPunct="1"/>
            <a:r>
              <a:rPr lang="en-US" altLang="en-US" dirty="0">
                <a:solidFill>
                  <a:schemeClr val="tx1"/>
                </a:solidFill>
                <a:effectLst/>
              </a:rPr>
              <a:t>For example: R1 to send packets to the LAN attached to R5. </a:t>
            </a:r>
          </a:p>
          <a:p>
            <a:pPr algn="l" eaLnBrk="1" hangingPunct="1">
              <a:buFontTx/>
              <a:buAutoNum type="arabicPeriod"/>
            </a:pPr>
            <a:r>
              <a:rPr lang="en-US" altLang="en-US" dirty="0">
                <a:solidFill>
                  <a:srgbClr val="FF0000"/>
                </a:solidFill>
                <a:effectLst/>
              </a:rPr>
              <a:t>Option 1:</a:t>
            </a:r>
            <a:r>
              <a:rPr lang="en-US" altLang="en-US" dirty="0">
                <a:solidFill>
                  <a:schemeClr val="tx1"/>
                </a:solidFill>
                <a:effectLst/>
              </a:rPr>
              <a:t> R1 to R4 to R5 is </a:t>
            </a:r>
            <a:r>
              <a:rPr lang="en-US" altLang="en-US" b="1" dirty="0">
                <a:solidFill>
                  <a:srgbClr val="FF0000"/>
                </a:solidFill>
                <a:effectLst/>
              </a:rPr>
              <a:t>32</a:t>
            </a:r>
            <a:r>
              <a:rPr lang="en-US" altLang="en-US" dirty="0">
                <a:solidFill>
                  <a:schemeClr val="tx1"/>
                </a:solidFill>
                <a:effectLst/>
              </a:rPr>
              <a:t> (20 + 10 + 2 = 32).</a:t>
            </a:r>
          </a:p>
          <a:p>
            <a:pPr algn="l" eaLnBrk="1" hangingPunct="1">
              <a:buFontTx/>
              <a:buAutoNum type="arabicPeriod"/>
            </a:pPr>
            <a:r>
              <a:rPr lang="en-IE" altLang="en-US" dirty="0">
                <a:solidFill>
                  <a:srgbClr val="002060"/>
                </a:solidFill>
                <a:effectLst/>
              </a:rPr>
              <a:t>Option 2:</a:t>
            </a:r>
            <a:r>
              <a:rPr lang="en-IE" altLang="en-US" dirty="0">
                <a:solidFill>
                  <a:schemeClr val="tx1"/>
                </a:solidFill>
                <a:effectLst/>
              </a:rPr>
              <a:t> R1 to R3 to R4 to R5 is </a:t>
            </a:r>
            <a:r>
              <a:rPr lang="en-US" altLang="en-US" b="1" dirty="0">
                <a:solidFill>
                  <a:srgbClr val="FF0000"/>
                </a:solidFill>
                <a:effectLst/>
              </a:rPr>
              <a:t>27</a:t>
            </a:r>
            <a:r>
              <a:rPr lang="en-US" altLang="en-US" dirty="0">
                <a:solidFill>
                  <a:srgbClr val="FF0000"/>
                </a:solidFill>
                <a:effectLst/>
              </a:rPr>
              <a:t> </a:t>
            </a:r>
            <a:r>
              <a:rPr lang="en-US" altLang="en-US" dirty="0">
                <a:solidFill>
                  <a:schemeClr val="tx1"/>
                </a:solidFill>
                <a:effectLst/>
              </a:rPr>
              <a:t>(5 + 10 + 10=2 = 27).</a:t>
            </a:r>
          </a:p>
          <a:p>
            <a:pPr algn="l" eaLnBrk="1" hangingPunct="1"/>
            <a:r>
              <a:rPr lang="en-IE" altLang="en-US" dirty="0">
                <a:solidFill>
                  <a:schemeClr val="tx1"/>
                </a:solidFill>
                <a:effectLst/>
              </a:rPr>
              <a:t>Option 2 will be chooses because despite having a bigger hop count it’s the “</a:t>
            </a:r>
            <a:r>
              <a:rPr lang="en-IE" altLang="en-US" b="1" dirty="0">
                <a:solidFill>
                  <a:srgbClr val="FF0000"/>
                </a:solidFill>
                <a:effectLst/>
              </a:rPr>
              <a:t>least cost</a:t>
            </a:r>
            <a:r>
              <a:rPr lang="en-IE" altLang="en-US" dirty="0">
                <a:solidFill>
                  <a:schemeClr val="tx1"/>
                </a:solidFill>
                <a:effectLst/>
              </a:rPr>
              <a:t>” option.</a:t>
            </a:r>
            <a:endParaRPr lang="en-US" altLang="en-US" dirty="0">
              <a:solidFill>
                <a:schemeClr val="tx1"/>
              </a:solidFill>
              <a:effectLst/>
            </a:endParaRPr>
          </a:p>
        </p:txBody>
      </p:sp>
      <p:sp>
        <p:nvSpPr>
          <p:cNvPr id="9223" name="Line 7"/>
          <p:cNvSpPr>
            <a:spLocks noChangeShapeType="1"/>
          </p:cNvSpPr>
          <p:nvPr/>
        </p:nvSpPr>
        <p:spPr bwMode="auto">
          <a:xfrm>
            <a:off x="838200" y="3200400"/>
            <a:ext cx="1219200" cy="685800"/>
          </a:xfrm>
          <a:prstGeom prst="line">
            <a:avLst/>
          </a:prstGeom>
          <a:noFill/>
          <a:ln w="38100">
            <a:solidFill>
              <a:srgbClr val="FF0000"/>
            </a:solidFill>
            <a:round/>
            <a:headEnd/>
            <a:tailEnd type="triangle" w="med" len="med"/>
          </a:ln>
          <a:effectLst/>
        </p:spPr>
        <p:txBody>
          <a:bodyPr wrap="none" anchor="ctr"/>
          <a:lstStyle/>
          <a:p>
            <a:pPr>
              <a:defRPr/>
            </a:pPr>
            <a:endParaRPr lang="en-US"/>
          </a:p>
        </p:txBody>
      </p:sp>
      <p:sp>
        <p:nvSpPr>
          <p:cNvPr id="9224" name="Line 8"/>
          <p:cNvSpPr>
            <a:spLocks noChangeShapeType="1"/>
          </p:cNvSpPr>
          <p:nvPr/>
        </p:nvSpPr>
        <p:spPr bwMode="auto">
          <a:xfrm flipV="1">
            <a:off x="2438400" y="3048000"/>
            <a:ext cx="1066800" cy="609600"/>
          </a:xfrm>
          <a:prstGeom prst="line">
            <a:avLst/>
          </a:prstGeom>
          <a:noFill/>
          <a:ln w="38100">
            <a:solidFill>
              <a:srgbClr val="FF0000"/>
            </a:solidFill>
            <a:round/>
            <a:headEnd/>
            <a:tailEnd type="triangle" w="med" len="med"/>
          </a:ln>
          <a:effectLst/>
        </p:spPr>
        <p:txBody>
          <a:bodyPr wrap="none" anchor="ctr"/>
          <a:lstStyle/>
          <a:p>
            <a:pPr>
              <a:defRPr/>
            </a:pPr>
            <a:endParaRPr lang="en-US"/>
          </a:p>
        </p:txBody>
      </p:sp>
      <p:sp>
        <p:nvSpPr>
          <p:cNvPr id="9225" name="Line 9"/>
          <p:cNvSpPr>
            <a:spLocks noChangeShapeType="1"/>
          </p:cNvSpPr>
          <p:nvPr/>
        </p:nvSpPr>
        <p:spPr bwMode="auto">
          <a:xfrm>
            <a:off x="3810000" y="2743200"/>
            <a:ext cx="304800" cy="0"/>
          </a:xfrm>
          <a:prstGeom prst="line">
            <a:avLst/>
          </a:prstGeom>
          <a:noFill/>
          <a:ln w="38100">
            <a:solidFill>
              <a:srgbClr val="FF0000"/>
            </a:solidFill>
            <a:round/>
            <a:headEnd/>
            <a:tailEnd type="triangle" w="med" len="med"/>
          </a:ln>
          <a:effectLst/>
        </p:spPr>
        <p:txBody>
          <a:bodyPr wrap="none" anchor="ctr"/>
          <a:lstStyle/>
          <a:p>
            <a:pPr>
              <a:defRPr/>
            </a:pPr>
            <a:endParaRPr lang="en-US"/>
          </a:p>
        </p:txBody>
      </p:sp>
      <p:sp>
        <p:nvSpPr>
          <p:cNvPr id="9226" name="Line 10"/>
          <p:cNvSpPr>
            <a:spLocks noChangeShapeType="1"/>
          </p:cNvSpPr>
          <p:nvPr/>
        </p:nvSpPr>
        <p:spPr bwMode="auto">
          <a:xfrm>
            <a:off x="1143000" y="3124200"/>
            <a:ext cx="838200" cy="0"/>
          </a:xfrm>
          <a:prstGeom prst="line">
            <a:avLst/>
          </a:prstGeom>
          <a:noFill/>
          <a:ln w="38100">
            <a:solidFill>
              <a:srgbClr val="002060"/>
            </a:solidFill>
            <a:round/>
            <a:headEnd/>
            <a:tailEnd type="triangle" w="med" len="med"/>
          </a:ln>
          <a:effectLst/>
        </p:spPr>
        <p:txBody>
          <a:bodyPr wrap="none" anchor="ctr"/>
          <a:lstStyle/>
          <a:p>
            <a:pPr>
              <a:defRPr/>
            </a:pPr>
            <a:endParaRPr lang="en-US"/>
          </a:p>
        </p:txBody>
      </p:sp>
      <p:sp>
        <p:nvSpPr>
          <p:cNvPr id="9227" name="Line 11"/>
          <p:cNvSpPr>
            <a:spLocks noChangeShapeType="1"/>
          </p:cNvSpPr>
          <p:nvPr/>
        </p:nvSpPr>
        <p:spPr bwMode="auto">
          <a:xfrm>
            <a:off x="2133600" y="3200400"/>
            <a:ext cx="0" cy="381000"/>
          </a:xfrm>
          <a:prstGeom prst="line">
            <a:avLst/>
          </a:prstGeom>
          <a:noFill/>
          <a:ln w="38100">
            <a:solidFill>
              <a:srgbClr val="002060"/>
            </a:solidFill>
            <a:round/>
            <a:headEnd/>
            <a:tailEnd type="triangle" w="med" len="med"/>
          </a:ln>
          <a:effectLst/>
        </p:spPr>
        <p:txBody>
          <a:bodyPr wrap="none" anchor="ctr"/>
          <a:lstStyle/>
          <a:p>
            <a:pPr>
              <a:defRPr/>
            </a:pPr>
            <a:endParaRPr lang="en-US"/>
          </a:p>
        </p:txBody>
      </p:sp>
      <p:sp>
        <p:nvSpPr>
          <p:cNvPr id="9228" name="Line 12"/>
          <p:cNvSpPr>
            <a:spLocks noChangeShapeType="1"/>
          </p:cNvSpPr>
          <p:nvPr/>
        </p:nvSpPr>
        <p:spPr bwMode="auto">
          <a:xfrm flipV="1">
            <a:off x="2667000" y="3352800"/>
            <a:ext cx="914400" cy="533400"/>
          </a:xfrm>
          <a:prstGeom prst="line">
            <a:avLst/>
          </a:prstGeom>
          <a:noFill/>
          <a:ln w="38100">
            <a:solidFill>
              <a:srgbClr val="002060"/>
            </a:solidFill>
            <a:round/>
            <a:headEnd/>
            <a:tailEnd type="triangle" w="med" len="med"/>
          </a:ln>
          <a:effectLst/>
        </p:spPr>
        <p:txBody>
          <a:bodyPr wrap="none" anchor="ctr"/>
          <a:lstStyle/>
          <a:p>
            <a:pPr>
              <a:defRPr/>
            </a:pPr>
            <a:endParaRPr lang="en-US"/>
          </a:p>
        </p:txBody>
      </p:sp>
      <p:sp>
        <p:nvSpPr>
          <p:cNvPr id="9229" name="Line 13"/>
          <p:cNvSpPr>
            <a:spLocks noChangeShapeType="1"/>
          </p:cNvSpPr>
          <p:nvPr/>
        </p:nvSpPr>
        <p:spPr bwMode="auto">
          <a:xfrm>
            <a:off x="3810000" y="3124200"/>
            <a:ext cx="304800" cy="0"/>
          </a:xfrm>
          <a:prstGeom prst="line">
            <a:avLst/>
          </a:prstGeom>
          <a:noFill/>
          <a:ln w="38100">
            <a:solidFill>
              <a:srgbClr val="002060"/>
            </a:solidFill>
            <a:round/>
            <a:headEnd/>
            <a:tailEnd type="triangle" w="med" len="med"/>
          </a:ln>
          <a:effectLst/>
        </p:spPr>
        <p:txBody>
          <a:bodyPr wrap="none" anchor="ctr"/>
          <a:lstStyle/>
          <a:p>
            <a:pPr>
              <a:defRPr/>
            </a:pPr>
            <a:endParaRPr lang="en-US"/>
          </a:p>
        </p:txBody>
      </p:sp>
      <p:sp>
        <p:nvSpPr>
          <p:cNvPr id="9232" name="Line 16"/>
          <p:cNvSpPr>
            <a:spLocks noChangeShapeType="1"/>
          </p:cNvSpPr>
          <p:nvPr/>
        </p:nvSpPr>
        <p:spPr bwMode="auto">
          <a:xfrm>
            <a:off x="838200" y="3200400"/>
            <a:ext cx="1219200" cy="685800"/>
          </a:xfrm>
          <a:prstGeom prst="line">
            <a:avLst/>
          </a:prstGeom>
          <a:noFill/>
          <a:ln w="38100">
            <a:solidFill>
              <a:srgbClr val="FF0000"/>
            </a:solidFill>
            <a:round/>
            <a:headEnd/>
            <a:tailEnd type="triangle" w="med" len="med"/>
          </a:ln>
          <a:effectLst/>
        </p:spPr>
        <p:txBody>
          <a:bodyPr wrap="none" anchor="ctr"/>
          <a:lstStyle/>
          <a:p>
            <a:pPr>
              <a:defRPr/>
            </a:pPr>
            <a:endParaRPr lang="en-US"/>
          </a:p>
        </p:txBody>
      </p:sp>
      <p:sp>
        <p:nvSpPr>
          <p:cNvPr id="9233" name="Line 17"/>
          <p:cNvSpPr>
            <a:spLocks noChangeShapeType="1"/>
          </p:cNvSpPr>
          <p:nvPr/>
        </p:nvSpPr>
        <p:spPr bwMode="auto">
          <a:xfrm flipV="1">
            <a:off x="2438400" y="3048000"/>
            <a:ext cx="1066800" cy="609600"/>
          </a:xfrm>
          <a:prstGeom prst="line">
            <a:avLst/>
          </a:prstGeom>
          <a:noFill/>
          <a:ln w="38100">
            <a:solidFill>
              <a:srgbClr val="FF0000"/>
            </a:solidFill>
            <a:round/>
            <a:headEnd/>
            <a:tailEnd type="triangle" w="med" len="med"/>
          </a:ln>
          <a:effectLst/>
        </p:spPr>
        <p:txBody>
          <a:bodyPr wrap="none" anchor="ctr"/>
          <a:lstStyle/>
          <a:p>
            <a:pPr>
              <a:defRPr/>
            </a:pPr>
            <a:endParaRPr lang="en-US"/>
          </a:p>
        </p:txBody>
      </p:sp>
      <p:sp>
        <p:nvSpPr>
          <p:cNvPr id="9234" name="Line 18"/>
          <p:cNvSpPr>
            <a:spLocks noChangeShapeType="1"/>
          </p:cNvSpPr>
          <p:nvPr/>
        </p:nvSpPr>
        <p:spPr bwMode="auto">
          <a:xfrm>
            <a:off x="3810000" y="2743200"/>
            <a:ext cx="304800" cy="0"/>
          </a:xfrm>
          <a:prstGeom prst="line">
            <a:avLst/>
          </a:prstGeom>
          <a:noFill/>
          <a:ln w="38100">
            <a:solidFill>
              <a:srgbClr val="FF0000"/>
            </a:solidFill>
            <a:round/>
            <a:headEnd/>
            <a:tailEnd type="triangle" w="med" len="med"/>
          </a:ln>
          <a:effectLst/>
        </p:spPr>
        <p:txBody>
          <a:bodyPr wrap="none" anchor="ctr"/>
          <a:lstStyle/>
          <a:p>
            <a:pPr>
              <a:defRPr/>
            </a:pPr>
            <a:endParaRPr lang="en-US"/>
          </a:p>
        </p:txBody>
      </p:sp>
    </p:spTree>
    <p:extLst>
      <p:ext uri="{BB962C8B-B14F-4D97-AF65-F5344CB8AC3E}">
        <p14:creationId xmlns:p14="http://schemas.microsoft.com/office/powerpoint/2010/main" val="2554063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2">
                                            <p:txEl>
                                              <p:pRg st="1" end="1"/>
                                            </p:txEl>
                                          </p:spTgt>
                                        </p:tgtEl>
                                        <p:attrNameLst>
                                          <p:attrName>style.visibility</p:attrName>
                                        </p:attrNameLst>
                                      </p:cBhvr>
                                      <p:to>
                                        <p:strVal val="visible"/>
                                      </p:to>
                                    </p:set>
                                    <p:anim calcmode="lin" valueType="num">
                                      <p:cBhvr additive="base">
                                        <p:cTn id="7" dur="500" fill="hold"/>
                                        <p:tgtEl>
                                          <p:spTgt spid="92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23"/>
                                        </p:tgtEl>
                                        <p:attrNameLst>
                                          <p:attrName>style.visibility</p:attrName>
                                        </p:attrNameLst>
                                      </p:cBhvr>
                                      <p:to>
                                        <p:strVal val="visible"/>
                                      </p:to>
                                    </p:set>
                                    <p:anim calcmode="lin" valueType="num">
                                      <p:cBhvr additive="base">
                                        <p:cTn id="11" dur="500" fill="hold"/>
                                        <p:tgtEl>
                                          <p:spTgt spid="9223"/>
                                        </p:tgtEl>
                                        <p:attrNameLst>
                                          <p:attrName>ppt_x</p:attrName>
                                        </p:attrNameLst>
                                      </p:cBhvr>
                                      <p:tavLst>
                                        <p:tav tm="0">
                                          <p:val>
                                            <p:strVal val="#ppt_x"/>
                                          </p:val>
                                        </p:tav>
                                        <p:tav tm="100000">
                                          <p:val>
                                            <p:strVal val="#ppt_x"/>
                                          </p:val>
                                        </p:tav>
                                      </p:tavLst>
                                    </p:anim>
                                    <p:anim calcmode="lin" valueType="num">
                                      <p:cBhvr additive="base">
                                        <p:cTn id="12" dur="500" fill="hold"/>
                                        <p:tgtEl>
                                          <p:spTgt spid="922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24"/>
                                        </p:tgtEl>
                                        <p:attrNameLst>
                                          <p:attrName>style.visibility</p:attrName>
                                        </p:attrNameLst>
                                      </p:cBhvr>
                                      <p:to>
                                        <p:strVal val="visible"/>
                                      </p:to>
                                    </p:set>
                                    <p:anim calcmode="lin" valueType="num">
                                      <p:cBhvr additive="base">
                                        <p:cTn id="15" dur="500" fill="hold"/>
                                        <p:tgtEl>
                                          <p:spTgt spid="9224"/>
                                        </p:tgtEl>
                                        <p:attrNameLst>
                                          <p:attrName>ppt_x</p:attrName>
                                        </p:attrNameLst>
                                      </p:cBhvr>
                                      <p:tavLst>
                                        <p:tav tm="0">
                                          <p:val>
                                            <p:strVal val="#ppt_x"/>
                                          </p:val>
                                        </p:tav>
                                        <p:tav tm="100000">
                                          <p:val>
                                            <p:strVal val="#ppt_x"/>
                                          </p:val>
                                        </p:tav>
                                      </p:tavLst>
                                    </p:anim>
                                    <p:anim calcmode="lin" valueType="num">
                                      <p:cBhvr additive="base">
                                        <p:cTn id="16" dur="500" fill="hold"/>
                                        <p:tgtEl>
                                          <p:spTgt spid="922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225"/>
                                        </p:tgtEl>
                                        <p:attrNameLst>
                                          <p:attrName>style.visibility</p:attrName>
                                        </p:attrNameLst>
                                      </p:cBhvr>
                                      <p:to>
                                        <p:strVal val="visible"/>
                                      </p:to>
                                    </p:set>
                                    <p:anim calcmode="lin" valueType="num">
                                      <p:cBhvr additive="base">
                                        <p:cTn id="19" dur="500" fill="hold"/>
                                        <p:tgtEl>
                                          <p:spTgt spid="9225"/>
                                        </p:tgtEl>
                                        <p:attrNameLst>
                                          <p:attrName>ppt_x</p:attrName>
                                        </p:attrNameLst>
                                      </p:cBhvr>
                                      <p:tavLst>
                                        <p:tav tm="0">
                                          <p:val>
                                            <p:strVal val="#ppt_x"/>
                                          </p:val>
                                        </p:tav>
                                        <p:tav tm="100000">
                                          <p:val>
                                            <p:strVal val="#ppt_x"/>
                                          </p:val>
                                        </p:tav>
                                      </p:tavLst>
                                    </p:anim>
                                    <p:anim calcmode="lin" valueType="num">
                                      <p:cBhvr additive="base">
                                        <p:cTn id="20" dur="500" fill="hold"/>
                                        <p:tgtEl>
                                          <p:spTgt spid="922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222">
                                            <p:txEl>
                                              <p:pRg st="2" end="2"/>
                                            </p:txEl>
                                          </p:spTgt>
                                        </p:tgtEl>
                                        <p:attrNameLst>
                                          <p:attrName>style.visibility</p:attrName>
                                        </p:attrNameLst>
                                      </p:cBhvr>
                                      <p:to>
                                        <p:strVal val="visible"/>
                                      </p:to>
                                    </p:set>
                                    <p:anim calcmode="lin" valueType="num">
                                      <p:cBhvr additive="base">
                                        <p:cTn id="25" dur="500" fill="hold"/>
                                        <p:tgtEl>
                                          <p:spTgt spid="922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22">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226"/>
                                        </p:tgtEl>
                                        <p:attrNameLst>
                                          <p:attrName>style.visibility</p:attrName>
                                        </p:attrNameLst>
                                      </p:cBhvr>
                                      <p:to>
                                        <p:strVal val="visible"/>
                                      </p:to>
                                    </p:set>
                                    <p:anim calcmode="lin" valueType="num">
                                      <p:cBhvr additive="base">
                                        <p:cTn id="29" dur="500" fill="hold"/>
                                        <p:tgtEl>
                                          <p:spTgt spid="9226"/>
                                        </p:tgtEl>
                                        <p:attrNameLst>
                                          <p:attrName>ppt_x</p:attrName>
                                        </p:attrNameLst>
                                      </p:cBhvr>
                                      <p:tavLst>
                                        <p:tav tm="0">
                                          <p:val>
                                            <p:strVal val="#ppt_x"/>
                                          </p:val>
                                        </p:tav>
                                        <p:tav tm="100000">
                                          <p:val>
                                            <p:strVal val="#ppt_x"/>
                                          </p:val>
                                        </p:tav>
                                      </p:tavLst>
                                    </p:anim>
                                    <p:anim calcmode="lin" valueType="num">
                                      <p:cBhvr additive="base">
                                        <p:cTn id="30" dur="500" fill="hold"/>
                                        <p:tgtEl>
                                          <p:spTgt spid="922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227"/>
                                        </p:tgtEl>
                                        <p:attrNameLst>
                                          <p:attrName>style.visibility</p:attrName>
                                        </p:attrNameLst>
                                      </p:cBhvr>
                                      <p:to>
                                        <p:strVal val="visible"/>
                                      </p:to>
                                    </p:set>
                                    <p:anim calcmode="lin" valueType="num">
                                      <p:cBhvr additive="base">
                                        <p:cTn id="33" dur="500" fill="hold"/>
                                        <p:tgtEl>
                                          <p:spTgt spid="9227"/>
                                        </p:tgtEl>
                                        <p:attrNameLst>
                                          <p:attrName>ppt_x</p:attrName>
                                        </p:attrNameLst>
                                      </p:cBhvr>
                                      <p:tavLst>
                                        <p:tav tm="0">
                                          <p:val>
                                            <p:strVal val="#ppt_x"/>
                                          </p:val>
                                        </p:tav>
                                        <p:tav tm="100000">
                                          <p:val>
                                            <p:strVal val="#ppt_x"/>
                                          </p:val>
                                        </p:tav>
                                      </p:tavLst>
                                    </p:anim>
                                    <p:anim calcmode="lin" valueType="num">
                                      <p:cBhvr additive="base">
                                        <p:cTn id="34" dur="500" fill="hold"/>
                                        <p:tgtEl>
                                          <p:spTgt spid="92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228"/>
                                        </p:tgtEl>
                                        <p:attrNameLst>
                                          <p:attrName>style.visibility</p:attrName>
                                        </p:attrNameLst>
                                      </p:cBhvr>
                                      <p:to>
                                        <p:strVal val="visible"/>
                                      </p:to>
                                    </p:set>
                                    <p:anim calcmode="lin" valueType="num">
                                      <p:cBhvr additive="base">
                                        <p:cTn id="37" dur="500" fill="hold"/>
                                        <p:tgtEl>
                                          <p:spTgt spid="9228"/>
                                        </p:tgtEl>
                                        <p:attrNameLst>
                                          <p:attrName>ppt_x</p:attrName>
                                        </p:attrNameLst>
                                      </p:cBhvr>
                                      <p:tavLst>
                                        <p:tav tm="0">
                                          <p:val>
                                            <p:strVal val="#ppt_x"/>
                                          </p:val>
                                        </p:tav>
                                        <p:tav tm="100000">
                                          <p:val>
                                            <p:strVal val="#ppt_x"/>
                                          </p:val>
                                        </p:tav>
                                      </p:tavLst>
                                    </p:anim>
                                    <p:anim calcmode="lin" valueType="num">
                                      <p:cBhvr additive="base">
                                        <p:cTn id="38" dur="500" fill="hold"/>
                                        <p:tgtEl>
                                          <p:spTgt spid="922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29"/>
                                        </p:tgtEl>
                                        <p:attrNameLst>
                                          <p:attrName>style.visibility</p:attrName>
                                        </p:attrNameLst>
                                      </p:cBhvr>
                                      <p:to>
                                        <p:strVal val="visible"/>
                                      </p:to>
                                    </p:set>
                                    <p:anim calcmode="lin" valueType="num">
                                      <p:cBhvr additive="base">
                                        <p:cTn id="41" dur="500" fill="hold"/>
                                        <p:tgtEl>
                                          <p:spTgt spid="9229"/>
                                        </p:tgtEl>
                                        <p:attrNameLst>
                                          <p:attrName>ppt_x</p:attrName>
                                        </p:attrNameLst>
                                      </p:cBhvr>
                                      <p:tavLst>
                                        <p:tav tm="0">
                                          <p:val>
                                            <p:strVal val="#ppt_x"/>
                                          </p:val>
                                        </p:tav>
                                        <p:tav tm="100000">
                                          <p:val>
                                            <p:strVal val="#ppt_x"/>
                                          </p:val>
                                        </p:tav>
                                      </p:tavLst>
                                    </p:anim>
                                    <p:anim calcmode="lin" valueType="num">
                                      <p:cBhvr additive="base">
                                        <p:cTn id="42" dur="500" fill="hold"/>
                                        <p:tgtEl>
                                          <p:spTgt spid="922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9222">
                                            <p:txEl>
                                              <p:pRg st="3" end="3"/>
                                            </p:txEl>
                                          </p:spTgt>
                                        </p:tgtEl>
                                        <p:attrNameLst>
                                          <p:attrName>style.visibility</p:attrName>
                                        </p:attrNameLst>
                                      </p:cBhvr>
                                      <p:to>
                                        <p:strVal val="visible"/>
                                      </p:to>
                                    </p:set>
                                    <p:anim calcmode="lin" valueType="num">
                                      <p:cBhvr additive="base">
                                        <p:cTn id="47" dur="500" fill="hold"/>
                                        <p:tgtEl>
                                          <p:spTgt spid="9222">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222">
                                            <p:txEl>
                                              <p:pRg st="3" end="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232"/>
                                        </p:tgtEl>
                                        <p:attrNameLst>
                                          <p:attrName>style.visibility</p:attrName>
                                        </p:attrNameLst>
                                      </p:cBhvr>
                                      <p:to>
                                        <p:strVal val="visible"/>
                                      </p:to>
                                    </p:set>
                                    <p:anim calcmode="lin" valueType="num">
                                      <p:cBhvr additive="base">
                                        <p:cTn id="51" dur="500" fill="hold"/>
                                        <p:tgtEl>
                                          <p:spTgt spid="9232"/>
                                        </p:tgtEl>
                                        <p:attrNameLst>
                                          <p:attrName>ppt_x</p:attrName>
                                        </p:attrNameLst>
                                      </p:cBhvr>
                                      <p:tavLst>
                                        <p:tav tm="0">
                                          <p:val>
                                            <p:strVal val="#ppt_x"/>
                                          </p:val>
                                        </p:tav>
                                        <p:tav tm="100000">
                                          <p:val>
                                            <p:strVal val="#ppt_x"/>
                                          </p:val>
                                        </p:tav>
                                      </p:tavLst>
                                    </p:anim>
                                    <p:anim calcmode="lin" valueType="num">
                                      <p:cBhvr additive="base">
                                        <p:cTn id="52" dur="500" fill="hold"/>
                                        <p:tgtEl>
                                          <p:spTgt spid="923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233"/>
                                        </p:tgtEl>
                                        <p:attrNameLst>
                                          <p:attrName>style.visibility</p:attrName>
                                        </p:attrNameLst>
                                      </p:cBhvr>
                                      <p:to>
                                        <p:strVal val="visible"/>
                                      </p:to>
                                    </p:set>
                                    <p:anim calcmode="lin" valueType="num">
                                      <p:cBhvr additive="base">
                                        <p:cTn id="55" dur="500" fill="hold"/>
                                        <p:tgtEl>
                                          <p:spTgt spid="9233"/>
                                        </p:tgtEl>
                                        <p:attrNameLst>
                                          <p:attrName>ppt_x</p:attrName>
                                        </p:attrNameLst>
                                      </p:cBhvr>
                                      <p:tavLst>
                                        <p:tav tm="0">
                                          <p:val>
                                            <p:strVal val="#ppt_x"/>
                                          </p:val>
                                        </p:tav>
                                        <p:tav tm="100000">
                                          <p:val>
                                            <p:strVal val="#ppt_x"/>
                                          </p:val>
                                        </p:tav>
                                      </p:tavLst>
                                    </p:anim>
                                    <p:anim calcmode="lin" valueType="num">
                                      <p:cBhvr additive="base">
                                        <p:cTn id="56" dur="500" fill="hold"/>
                                        <p:tgtEl>
                                          <p:spTgt spid="923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9234"/>
                                        </p:tgtEl>
                                        <p:attrNameLst>
                                          <p:attrName>style.visibility</p:attrName>
                                        </p:attrNameLst>
                                      </p:cBhvr>
                                      <p:to>
                                        <p:strVal val="visible"/>
                                      </p:to>
                                    </p:set>
                                    <p:anim calcmode="lin" valueType="num">
                                      <p:cBhvr additive="base">
                                        <p:cTn id="59" dur="500" fill="hold"/>
                                        <p:tgtEl>
                                          <p:spTgt spid="9234"/>
                                        </p:tgtEl>
                                        <p:attrNameLst>
                                          <p:attrName>ppt_x</p:attrName>
                                        </p:attrNameLst>
                                      </p:cBhvr>
                                      <p:tavLst>
                                        <p:tav tm="0">
                                          <p:val>
                                            <p:strVal val="#ppt_x"/>
                                          </p:val>
                                        </p:tav>
                                        <p:tav tm="100000">
                                          <p:val>
                                            <p:strVal val="#ppt_x"/>
                                          </p:val>
                                        </p:tav>
                                      </p:tavLst>
                                    </p:anim>
                                    <p:anim calcmode="lin" valueType="num">
                                      <p:cBhvr additive="base">
                                        <p:cTn id="60" dur="500" fill="hold"/>
                                        <p:tgtEl>
                                          <p:spTgt spid="9234"/>
                                        </p:tgtEl>
                                        <p:attrNameLst>
                                          <p:attrName>ppt_y</p:attrName>
                                        </p:attrNameLst>
                                      </p:cBhvr>
                                      <p:tavLst>
                                        <p:tav tm="0">
                                          <p:val>
                                            <p:strVal val="1+#ppt_h/2"/>
                                          </p:val>
                                        </p:tav>
                                        <p:tav tm="100000">
                                          <p:val>
                                            <p:strVal val="#ppt_y"/>
                                          </p:val>
                                        </p:tav>
                                      </p:tavLst>
                                    </p:anim>
                                  </p:childTnLst>
                                </p:cTn>
                              </p:par>
                              <p:par>
                                <p:cTn id="61" presetID="3" presetClass="exit" presetSubtype="10" fill="hold" nodeType="withEffect">
                                  <p:stCondLst>
                                    <p:cond delay="0"/>
                                  </p:stCondLst>
                                  <p:childTnLst>
                                    <p:animEffect transition="out" filter="blinds(horizontal)">
                                      <p:cBhvr>
                                        <p:cTn id="62" dur="500"/>
                                        <p:tgtEl>
                                          <p:spTgt spid="9232"/>
                                        </p:tgtEl>
                                      </p:cBhvr>
                                    </p:animEffect>
                                    <p:set>
                                      <p:cBhvr>
                                        <p:cTn id="63" dur="1" fill="hold">
                                          <p:stCondLst>
                                            <p:cond delay="499"/>
                                          </p:stCondLst>
                                        </p:cTn>
                                        <p:tgtEl>
                                          <p:spTgt spid="9232"/>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9233"/>
                                        </p:tgtEl>
                                      </p:cBhvr>
                                    </p:animEffect>
                                    <p:set>
                                      <p:cBhvr>
                                        <p:cTn id="66" dur="1" fill="hold">
                                          <p:stCondLst>
                                            <p:cond delay="499"/>
                                          </p:stCondLst>
                                        </p:cTn>
                                        <p:tgtEl>
                                          <p:spTgt spid="9233"/>
                                        </p:tgtEl>
                                        <p:attrNameLst>
                                          <p:attrName>style.visibility</p:attrName>
                                        </p:attrNameLst>
                                      </p:cBhvr>
                                      <p:to>
                                        <p:strVal val="hidden"/>
                                      </p:to>
                                    </p:set>
                                  </p:childTnLst>
                                </p:cTn>
                              </p:par>
                              <p:par>
                                <p:cTn id="67" presetID="3" presetClass="exit" presetSubtype="10" fill="hold" nodeType="withEffect">
                                  <p:stCondLst>
                                    <p:cond delay="0"/>
                                  </p:stCondLst>
                                  <p:childTnLst>
                                    <p:animEffect transition="out" filter="blinds(horizontal)">
                                      <p:cBhvr>
                                        <p:cTn id="68" dur="500"/>
                                        <p:tgtEl>
                                          <p:spTgt spid="9234"/>
                                        </p:tgtEl>
                                      </p:cBhvr>
                                    </p:animEffect>
                                    <p:set>
                                      <p:cBhvr>
                                        <p:cTn id="69" dur="1" fill="hold">
                                          <p:stCondLst>
                                            <p:cond delay="499"/>
                                          </p:stCondLst>
                                        </p:cTn>
                                        <p:tgtEl>
                                          <p:spTgt spid="92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6410" y="406627"/>
            <a:ext cx="8145462" cy="838200"/>
          </a:xfrm>
        </p:spPr>
        <p:txBody>
          <a:bodyPr/>
          <a:lstStyle/>
          <a:p>
            <a:pPr eaLnBrk="1" hangingPunct="1"/>
            <a:r>
              <a:rPr lang="en-US" altLang="en-US" dirty="0" smtClean="0">
                <a:effectLst/>
              </a:rPr>
              <a:t>Link-State Routing Process</a:t>
            </a:r>
          </a:p>
        </p:txBody>
      </p:sp>
      <p:sp>
        <p:nvSpPr>
          <p:cNvPr id="8195" name="Content Placeholder 4"/>
          <p:cNvSpPr>
            <a:spLocks noGrp="1"/>
          </p:cNvSpPr>
          <p:nvPr>
            <p:ph idx="1"/>
          </p:nvPr>
        </p:nvSpPr>
        <p:spPr>
          <a:xfrm>
            <a:off x="304800" y="1284514"/>
            <a:ext cx="8479971" cy="5276850"/>
          </a:xfrm>
        </p:spPr>
        <p:txBody>
          <a:bodyPr/>
          <a:lstStyle/>
          <a:p>
            <a:r>
              <a:rPr lang="en-US" altLang="en-US" dirty="0" smtClean="0">
                <a:effectLst/>
              </a:rPr>
              <a:t>How does a link-state routing protocol work?</a:t>
            </a:r>
          </a:p>
          <a:p>
            <a:r>
              <a:rPr lang="en-US" altLang="en-US" b="1" dirty="0" smtClean="0">
                <a:effectLst/>
              </a:rPr>
              <a:t>5 Step Process:</a:t>
            </a:r>
          </a:p>
          <a:p>
            <a:pPr marL="1023938" lvl="1" indent="-457200">
              <a:spcBef>
                <a:spcPts val="1200"/>
              </a:spcBef>
              <a:buFontTx/>
              <a:buAutoNum type="arabicPeriod"/>
            </a:pPr>
            <a:r>
              <a:rPr lang="en-US" altLang="en-US" dirty="0" smtClean="0">
                <a:solidFill>
                  <a:schemeClr val="accent2"/>
                </a:solidFill>
                <a:effectLst/>
              </a:rPr>
              <a:t>Each router</a:t>
            </a:r>
            <a:r>
              <a:rPr lang="en-US" altLang="en-US" dirty="0" smtClean="0">
                <a:effectLst/>
              </a:rPr>
              <a:t> learns about its own </a:t>
            </a:r>
            <a:r>
              <a:rPr lang="en-US" altLang="en-US" dirty="0" smtClean="0">
                <a:solidFill>
                  <a:srgbClr val="FF3300"/>
                </a:solidFill>
                <a:effectLst/>
              </a:rPr>
              <a:t>directly connected networks.</a:t>
            </a:r>
          </a:p>
          <a:p>
            <a:pPr marL="1023938" lvl="1" indent="-457200">
              <a:spcBef>
                <a:spcPts val="1200"/>
              </a:spcBef>
              <a:buFontTx/>
              <a:buAutoNum type="arabicPeriod"/>
            </a:pPr>
            <a:r>
              <a:rPr lang="en-US" altLang="en-US" dirty="0" smtClean="0">
                <a:solidFill>
                  <a:schemeClr val="accent2"/>
                </a:solidFill>
                <a:effectLst/>
              </a:rPr>
              <a:t>Each router</a:t>
            </a:r>
            <a:r>
              <a:rPr lang="en-US" altLang="en-US" dirty="0" smtClean="0">
                <a:effectLst/>
              </a:rPr>
              <a:t> is responsible for </a:t>
            </a:r>
            <a:r>
              <a:rPr lang="en-US" altLang="en-US" dirty="0" smtClean="0">
                <a:solidFill>
                  <a:srgbClr val="FF3300"/>
                </a:solidFill>
                <a:effectLst/>
              </a:rPr>
              <a:t>contacting its neighbors</a:t>
            </a:r>
            <a:r>
              <a:rPr lang="en-US" altLang="en-US" dirty="0" smtClean="0">
                <a:effectLst/>
              </a:rPr>
              <a:t> on directly connected networks.</a:t>
            </a:r>
          </a:p>
          <a:p>
            <a:pPr marL="1023938" lvl="1" indent="-457200">
              <a:spcBef>
                <a:spcPts val="1200"/>
              </a:spcBef>
              <a:buFontTx/>
              <a:buAutoNum type="arabicPeriod"/>
            </a:pPr>
            <a:r>
              <a:rPr lang="en-US" altLang="en-US" dirty="0" smtClean="0">
                <a:solidFill>
                  <a:schemeClr val="accent2"/>
                </a:solidFill>
                <a:effectLst/>
              </a:rPr>
              <a:t>Each router</a:t>
            </a:r>
            <a:r>
              <a:rPr lang="en-US" altLang="en-US" dirty="0" smtClean="0">
                <a:effectLst/>
              </a:rPr>
              <a:t> builds a </a:t>
            </a:r>
            <a:r>
              <a:rPr lang="en-US" altLang="en-US" dirty="0" smtClean="0">
                <a:solidFill>
                  <a:srgbClr val="FF3300"/>
                </a:solidFill>
                <a:effectLst/>
              </a:rPr>
              <a:t>link-state packet (LSP)</a:t>
            </a:r>
            <a:r>
              <a:rPr lang="en-US" altLang="en-US" b="1" i="1" dirty="0" smtClean="0">
                <a:effectLst/>
              </a:rPr>
              <a:t> </a:t>
            </a:r>
            <a:r>
              <a:rPr lang="en-US" altLang="en-US" dirty="0" smtClean="0">
                <a:effectLst/>
              </a:rPr>
              <a:t>containing the state of each directly connected link.</a:t>
            </a:r>
          </a:p>
          <a:p>
            <a:pPr marL="1023938" lvl="1" indent="-457200">
              <a:spcBef>
                <a:spcPts val="1200"/>
              </a:spcBef>
              <a:buFontTx/>
              <a:buAutoNum type="arabicPeriod"/>
            </a:pPr>
            <a:r>
              <a:rPr lang="en-US" altLang="en-US" dirty="0" smtClean="0">
                <a:solidFill>
                  <a:schemeClr val="accent2"/>
                </a:solidFill>
                <a:effectLst/>
              </a:rPr>
              <a:t>Each router floods the LSP to all neighbors</a:t>
            </a:r>
            <a:r>
              <a:rPr lang="en-US" altLang="en-US" dirty="0" smtClean="0">
                <a:effectLst/>
              </a:rPr>
              <a:t>, who then store all LSPs received in a database.</a:t>
            </a:r>
          </a:p>
          <a:p>
            <a:pPr marL="1023938" lvl="1" indent="-457200">
              <a:spcBef>
                <a:spcPts val="1200"/>
              </a:spcBef>
              <a:buFontTx/>
              <a:buAutoNum type="arabicPeriod"/>
            </a:pPr>
            <a:r>
              <a:rPr lang="en-US" altLang="en-US" dirty="0" smtClean="0">
                <a:solidFill>
                  <a:schemeClr val="accent2"/>
                </a:solidFill>
                <a:effectLst/>
              </a:rPr>
              <a:t>Each router</a:t>
            </a:r>
            <a:r>
              <a:rPr lang="en-US" altLang="en-US" dirty="0" smtClean="0">
                <a:solidFill>
                  <a:srgbClr val="FF0000"/>
                </a:solidFill>
                <a:effectLst/>
              </a:rPr>
              <a:t> </a:t>
            </a:r>
            <a:r>
              <a:rPr lang="en-US" altLang="en-US" dirty="0" smtClean="0">
                <a:effectLst/>
              </a:rPr>
              <a:t>uses the LSPs to </a:t>
            </a:r>
            <a:r>
              <a:rPr lang="en-US" altLang="en-US" dirty="0" smtClean="0">
                <a:solidFill>
                  <a:srgbClr val="FF3300"/>
                </a:solidFill>
                <a:effectLst/>
              </a:rPr>
              <a:t>construct a database</a:t>
            </a:r>
            <a:r>
              <a:rPr lang="en-US" altLang="en-US" dirty="0" smtClean="0">
                <a:effectLst/>
              </a:rPr>
              <a:t> that is a </a:t>
            </a:r>
            <a:r>
              <a:rPr lang="en-US" altLang="en-US" b="1" dirty="0" smtClean="0">
                <a:solidFill>
                  <a:srgbClr val="FF3300"/>
                </a:solidFill>
                <a:effectLst/>
              </a:rPr>
              <a:t>complete</a:t>
            </a:r>
            <a:r>
              <a:rPr lang="en-US" altLang="en-US" dirty="0" smtClean="0">
                <a:solidFill>
                  <a:srgbClr val="FF3300"/>
                </a:solidFill>
                <a:effectLst/>
              </a:rPr>
              <a:t> map of the topology and computes the best path</a:t>
            </a:r>
            <a:r>
              <a:rPr lang="en-US" altLang="en-US" dirty="0" smtClean="0">
                <a:effectLst/>
              </a:rPr>
              <a:t> to each destination network.</a:t>
            </a:r>
            <a:endParaRPr lang="en-US" altLang="en-US" dirty="0" smtClean="0">
              <a:solidFill>
                <a:srgbClr val="FFFF00"/>
              </a:solidFill>
              <a:effectLst/>
            </a:endParaRPr>
          </a:p>
        </p:txBody>
      </p:sp>
    </p:spTree>
    <p:extLst>
      <p:ext uri="{BB962C8B-B14F-4D97-AF65-F5344CB8AC3E}">
        <p14:creationId xmlns:p14="http://schemas.microsoft.com/office/powerpoint/2010/main" val="357060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 calcmode="lin" valueType="num">
                                      <p:cBhvr additive="base">
                                        <p:cTn id="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 calcmode="lin" valueType="num">
                                      <p:cBhvr additive="base">
                                        <p:cTn id="13"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 calcmode="lin" valueType="num">
                                      <p:cBhvr additive="base">
                                        <p:cTn id="19"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5" end="5"/>
                                            </p:txEl>
                                          </p:spTgt>
                                        </p:tgtEl>
                                        <p:attrNameLst>
                                          <p:attrName>style.visibility</p:attrName>
                                        </p:attrNameLst>
                                      </p:cBhvr>
                                      <p:to>
                                        <p:strVal val="visible"/>
                                      </p:to>
                                    </p:set>
                                    <p:anim calcmode="lin" valueType="num">
                                      <p:cBhvr additive="base">
                                        <p:cTn id="25"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pRg st="6" end="6"/>
                                            </p:txEl>
                                          </p:spTgt>
                                        </p:tgtEl>
                                        <p:attrNameLst>
                                          <p:attrName>style.visibility</p:attrName>
                                        </p:attrNameLst>
                                      </p:cBhvr>
                                      <p:to>
                                        <p:strVal val="visible"/>
                                      </p:to>
                                    </p:set>
                                    <p:anim calcmode="lin" valueType="num">
                                      <p:cBhvr additive="base">
                                        <p:cTn id="31"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Link and Link-State</a:t>
            </a:r>
            <a:endParaRPr lang="en-US" sz="2800"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5" y="2544534"/>
            <a:ext cx="37338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393" y="2530020"/>
            <a:ext cx="37719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480456" y="1576614"/>
            <a:ext cx="6125029" cy="923330"/>
          </a:xfrm>
          <a:prstGeom prst="rect">
            <a:avLst/>
          </a:prstGeom>
        </p:spPr>
        <p:txBody>
          <a:bodyPr wrap="square">
            <a:spAutoFit/>
          </a:bodyPr>
          <a:lstStyle/>
          <a:p>
            <a:pPr algn="l"/>
            <a:r>
              <a:rPr lang="en-US" sz="2000" dirty="0"/>
              <a:t>The first step in the link-state routing process is that each router learns about its own links, its own directly connected networks. </a:t>
            </a:r>
          </a:p>
        </p:txBody>
      </p:sp>
    </p:spTree>
    <p:extLst>
      <p:ext uri="{BB962C8B-B14F-4D97-AF65-F5344CB8AC3E}">
        <p14:creationId xmlns:p14="http://schemas.microsoft.com/office/powerpoint/2010/main" val="1652089935"/>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Say Hello</a:t>
            </a:r>
            <a:endParaRPr lang="en-US" sz="2800"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32" y="2204810"/>
            <a:ext cx="43624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8597" y="2204810"/>
            <a:ext cx="35814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16832" y="1415141"/>
            <a:ext cx="8596539" cy="646331"/>
          </a:xfrm>
          <a:prstGeom prst="rect">
            <a:avLst/>
          </a:prstGeom>
          <a:noFill/>
        </p:spPr>
        <p:txBody>
          <a:bodyPr wrap="square" rtlCol="0">
            <a:spAutoFit/>
          </a:bodyPr>
          <a:lstStyle/>
          <a:p>
            <a:pPr algn="l"/>
            <a:r>
              <a:rPr lang="en-US" sz="2000" dirty="0"/>
              <a:t>The second step in the link-state routing process is that each router is responsible for meeting its neighbors on directly connected networks.</a:t>
            </a:r>
          </a:p>
        </p:txBody>
      </p:sp>
      <p:sp>
        <p:nvSpPr>
          <p:cNvPr id="6" name="TextBox 5"/>
          <p:cNvSpPr txBox="1"/>
          <p:nvPr/>
        </p:nvSpPr>
        <p:spPr>
          <a:xfrm>
            <a:off x="228601" y="6051279"/>
            <a:ext cx="8915399" cy="369332"/>
          </a:xfrm>
          <a:prstGeom prst="rect">
            <a:avLst/>
          </a:prstGeom>
          <a:noFill/>
        </p:spPr>
        <p:txBody>
          <a:bodyPr wrap="square" rtlCol="0">
            <a:spAutoFit/>
          </a:bodyPr>
          <a:lstStyle/>
          <a:p>
            <a:pPr algn="l"/>
            <a:r>
              <a:rPr lang="en-US" sz="2000" b="1" dirty="0" smtClean="0">
                <a:solidFill>
                  <a:srgbClr val="FF0000"/>
                </a:solidFill>
              </a:rPr>
              <a:t>Note</a:t>
            </a:r>
            <a:r>
              <a:rPr lang="en-US" sz="2000" dirty="0" smtClean="0"/>
              <a:t>: Neighbors will only reply if they are also running the same LS protocol</a:t>
            </a:r>
            <a:endParaRPr lang="en-US" sz="2000" dirty="0"/>
          </a:p>
        </p:txBody>
      </p:sp>
    </p:spTree>
    <p:extLst>
      <p:ext uri="{BB962C8B-B14F-4D97-AF65-F5344CB8AC3E}">
        <p14:creationId xmlns:p14="http://schemas.microsoft.com/office/powerpoint/2010/main" val="83063720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Say Hello</a:t>
            </a:r>
            <a:endParaRPr lang="en-US" sz="2800" dirty="0"/>
          </a:p>
        </p:txBody>
      </p:sp>
      <p:sp>
        <p:nvSpPr>
          <p:cNvPr id="3" name="TextBox 2"/>
          <p:cNvSpPr txBox="1"/>
          <p:nvPr/>
        </p:nvSpPr>
        <p:spPr>
          <a:xfrm>
            <a:off x="493127" y="1567541"/>
            <a:ext cx="8200929" cy="923330"/>
          </a:xfrm>
          <a:prstGeom prst="rect">
            <a:avLst/>
          </a:prstGeom>
          <a:noFill/>
        </p:spPr>
        <p:txBody>
          <a:bodyPr wrap="square" rtlCol="0">
            <a:spAutoFit/>
          </a:bodyPr>
          <a:lstStyle/>
          <a:p>
            <a:pPr algn="l"/>
            <a:r>
              <a:rPr lang="en-US" sz="2000" dirty="0"/>
              <a:t>The third step in the link-state routing process is that each router builds a link-state packet (LSP) containing the state of each directly connected link.</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56" y="2743200"/>
            <a:ext cx="5197379" cy="3783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210627" y="2917371"/>
            <a:ext cx="3483429" cy="3139321"/>
          </a:xfrm>
          <a:prstGeom prst="rect">
            <a:avLst/>
          </a:prstGeom>
        </p:spPr>
        <p:txBody>
          <a:bodyPr wrap="square">
            <a:spAutoFit/>
          </a:bodyPr>
          <a:lstStyle/>
          <a:p>
            <a:pPr marL="457200" indent="-457200" algn="l">
              <a:buFont typeface="+mj-lt"/>
              <a:buAutoNum type="arabicPeriod"/>
            </a:pPr>
            <a:r>
              <a:rPr lang="en-US" sz="2000" dirty="0" smtClean="0"/>
              <a:t>R1</a:t>
            </a:r>
            <a:r>
              <a:rPr lang="en-US" sz="2000" dirty="0"/>
              <a:t>; Ethernet network 10.1.0.0/16; Cost 2</a:t>
            </a:r>
          </a:p>
          <a:p>
            <a:pPr marL="457200" indent="-457200" algn="l">
              <a:buFont typeface="+mj-lt"/>
              <a:buAutoNum type="arabicPeriod"/>
            </a:pPr>
            <a:r>
              <a:rPr lang="en-US" sz="2000" dirty="0" smtClean="0"/>
              <a:t>R1 </a:t>
            </a:r>
            <a:r>
              <a:rPr lang="en-US" sz="2000" dirty="0"/>
              <a:t>-&gt; R2; Serial point-to-point network; 10.2.0.0/16; Cost </a:t>
            </a:r>
            <a:r>
              <a:rPr lang="en-US" sz="2000" dirty="0" smtClean="0"/>
              <a:t>20 </a:t>
            </a:r>
          </a:p>
          <a:p>
            <a:pPr marL="457200" indent="-457200" algn="l">
              <a:buFont typeface="+mj-lt"/>
              <a:buAutoNum type="arabicPeriod"/>
            </a:pPr>
            <a:r>
              <a:rPr lang="en-US" sz="2000" dirty="0" smtClean="0"/>
              <a:t>R1 </a:t>
            </a:r>
            <a:r>
              <a:rPr lang="en-US" sz="2000" dirty="0"/>
              <a:t>-&gt; R3; Serial point-to-point network; </a:t>
            </a:r>
            <a:r>
              <a:rPr lang="en-US" sz="2000" dirty="0" smtClean="0"/>
              <a:t>10.7.0.0/16</a:t>
            </a:r>
            <a:r>
              <a:rPr lang="en-US" sz="2000" dirty="0"/>
              <a:t>; Cost 5</a:t>
            </a:r>
          </a:p>
          <a:p>
            <a:pPr marL="457200" indent="-457200" algn="l">
              <a:buFont typeface="+mj-lt"/>
              <a:buAutoNum type="arabicPeriod"/>
            </a:pPr>
            <a:r>
              <a:rPr lang="en-US" sz="2000" dirty="0" smtClean="0"/>
              <a:t>R1 </a:t>
            </a:r>
            <a:r>
              <a:rPr lang="en-US" sz="2000" dirty="0"/>
              <a:t>-&gt; R4; Serial point-to-point network; 10.4.0.0/16; Cost 20</a:t>
            </a:r>
          </a:p>
        </p:txBody>
      </p:sp>
    </p:spTree>
    <p:extLst>
      <p:ext uri="{BB962C8B-B14F-4D97-AF65-F5344CB8AC3E}">
        <p14:creationId xmlns:p14="http://schemas.microsoft.com/office/powerpoint/2010/main" val="2586376976"/>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Flooding the LSP</a:t>
            </a:r>
            <a:endParaRPr lang="en-US" sz="2800" dirty="0"/>
          </a:p>
        </p:txBody>
      </p:sp>
      <p:sp>
        <p:nvSpPr>
          <p:cNvPr id="3" name="TextBox 2"/>
          <p:cNvSpPr txBox="1"/>
          <p:nvPr/>
        </p:nvSpPr>
        <p:spPr>
          <a:xfrm>
            <a:off x="493127" y="1553023"/>
            <a:ext cx="8200929" cy="923330"/>
          </a:xfrm>
          <a:prstGeom prst="rect">
            <a:avLst/>
          </a:prstGeom>
          <a:noFill/>
        </p:spPr>
        <p:txBody>
          <a:bodyPr wrap="square" rtlCol="0">
            <a:spAutoFit/>
          </a:bodyPr>
          <a:lstStyle/>
          <a:p>
            <a:pPr algn="l"/>
            <a:r>
              <a:rPr lang="en-US" sz="2000" dirty="0"/>
              <a:t>The fourth step in the link-state routing process is that each router floods the LSP to all neighbors, who then store all LSPs received in a database.</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306" y="2477088"/>
            <a:ext cx="5336721" cy="3918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687553"/>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Building the Link-State Database</a:t>
            </a:r>
            <a:endParaRPr lang="en-US" sz="2800" dirty="0"/>
          </a:p>
        </p:txBody>
      </p:sp>
      <p:sp>
        <p:nvSpPr>
          <p:cNvPr id="3" name="TextBox 2"/>
          <p:cNvSpPr txBox="1"/>
          <p:nvPr/>
        </p:nvSpPr>
        <p:spPr>
          <a:xfrm>
            <a:off x="406041" y="1444166"/>
            <a:ext cx="8200929" cy="923330"/>
          </a:xfrm>
          <a:prstGeom prst="rect">
            <a:avLst/>
          </a:prstGeom>
          <a:noFill/>
        </p:spPr>
        <p:txBody>
          <a:bodyPr wrap="square" rtlCol="0">
            <a:spAutoFit/>
          </a:bodyPr>
          <a:lstStyle/>
          <a:p>
            <a:pPr algn="l"/>
            <a:r>
              <a:rPr lang="en-US" sz="2000" dirty="0"/>
              <a:t>The final step in the link-state routing process is that each router uses the database to construct a complete map of the topology and computes the best path to each destination network.</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114" y="2367495"/>
            <a:ext cx="7601855" cy="4371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6950567"/>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85524" y="373970"/>
            <a:ext cx="8145462" cy="838200"/>
          </a:xfrm>
        </p:spPr>
        <p:txBody>
          <a:bodyPr/>
          <a:lstStyle/>
          <a:p>
            <a:pPr eaLnBrk="1" hangingPunct="1">
              <a:defRPr/>
            </a:pPr>
            <a:r>
              <a:rPr lang="en-US" dirty="0" smtClean="0">
                <a:effectLst>
                  <a:outerShdw blurRad="38100" dist="38100" dir="2700000" algn="tl">
                    <a:srgbClr val="C0C0C0"/>
                  </a:outerShdw>
                </a:effectLst>
              </a:rPr>
              <a:t>R1: Building the SPF Tree</a:t>
            </a:r>
          </a:p>
        </p:txBody>
      </p:sp>
      <p:pic>
        <p:nvPicPr>
          <p:cNvPr id="20483" name="Picture 7" descr="ls2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4582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ls2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8451850"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ls24.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71600"/>
            <a:ext cx="84582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ls25.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71600"/>
            <a:ext cx="84582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ls26.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371600"/>
            <a:ext cx="84582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994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Building the SPF Tree</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936" y="1625600"/>
            <a:ext cx="7352152" cy="4862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817786"/>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Purpose of Dynamic Routing Protocols</a:t>
            </a:r>
            <a:endParaRPr lang="en-US" sz="2800" dirty="0" smtClean="0">
              <a:solidFill>
                <a:schemeClr val="accent5">
                  <a:lumMod val="75000"/>
                </a:schemeClr>
              </a:solidFill>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914" y="1388044"/>
            <a:ext cx="7580085" cy="507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bwMode="auto">
          <a:xfrm>
            <a:off x="609600" y="2264229"/>
            <a:ext cx="1948543" cy="653142"/>
          </a:xfrm>
          <a:prstGeom prst="ellipse">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5" name="Oval 4"/>
          <p:cNvSpPr/>
          <p:nvPr/>
        </p:nvSpPr>
        <p:spPr bwMode="auto">
          <a:xfrm>
            <a:off x="609599" y="3755572"/>
            <a:ext cx="1948543" cy="653142"/>
          </a:xfrm>
          <a:prstGeom prst="ellipse">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6" name="Oval 5"/>
          <p:cNvSpPr/>
          <p:nvPr/>
        </p:nvSpPr>
        <p:spPr bwMode="auto">
          <a:xfrm>
            <a:off x="609598" y="5246914"/>
            <a:ext cx="1948543" cy="653142"/>
          </a:xfrm>
          <a:prstGeom prst="ellipse">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45734995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Adding OSPF Routes to the Routing Table</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11" y="1509713"/>
            <a:ext cx="7649375" cy="5137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97576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Why Use Link-State Routing Protocols</a:t>
            </a:r>
            <a:br>
              <a:rPr lang="en-US" sz="1800" dirty="0" smtClean="0"/>
            </a:br>
            <a:r>
              <a:rPr lang="en-US" sz="2800" dirty="0" smtClean="0"/>
              <a:t>Why Use Link-State Protocols?</a:t>
            </a:r>
            <a:endParaRPr 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8" y="1451429"/>
            <a:ext cx="7564018" cy="3018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21542" y="4466773"/>
            <a:ext cx="6545943" cy="1754326"/>
          </a:xfrm>
          <a:prstGeom prst="rect">
            <a:avLst/>
          </a:prstGeom>
          <a:noFill/>
          <a:ln w="28575">
            <a:solidFill>
              <a:schemeClr val="bg1">
                <a:lumMod val="65000"/>
              </a:schemeClr>
            </a:solidFill>
          </a:ln>
        </p:spPr>
        <p:txBody>
          <a:bodyPr wrap="square" rtlCol="0">
            <a:spAutoFit/>
          </a:bodyPr>
          <a:lstStyle/>
          <a:p>
            <a:pPr algn="l"/>
            <a:r>
              <a:rPr lang="en-US" b="1" dirty="0" smtClean="0"/>
              <a:t>Disadvantages compared </a:t>
            </a:r>
            <a:r>
              <a:rPr lang="en-US" b="1" dirty="0"/>
              <a:t>to distance vector routing protocols:</a:t>
            </a:r>
          </a:p>
          <a:p>
            <a:pPr marL="342900" indent="-342900" algn="l">
              <a:buFont typeface="Arial" pitchFamily="34" charset="0"/>
              <a:buChar char="•"/>
            </a:pPr>
            <a:r>
              <a:rPr lang="en-US" dirty="0"/>
              <a:t>Memory Requirements </a:t>
            </a:r>
            <a:endParaRPr lang="en-US" dirty="0" smtClean="0"/>
          </a:p>
          <a:p>
            <a:pPr marL="342900" indent="-342900" algn="l">
              <a:buFont typeface="Arial" pitchFamily="34" charset="0"/>
              <a:buChar char="•"/>
            </a:pPr>
            <a:r>
              <a:rPr lang="en-US" dirty="0" smtClean="0"/>
              <a:t>Processing </a:t>
            </a:r>
            <a:r>
              <a:rPr lang="en-US" dirty="0"/>
              <a:t>Requirements </a:t>
            </a:r>
            <a:endParaRPr lang="en-US" dirty="0" smtClean="0"/>
          </a:p>
          <a:p>
            <a:pPr marL="342900" indent="-342900" algn="l">
              <a:buFont typeface="Arial" pitchFamily="34" charset="0"/>
              <a:buChar char="•"/>
            </a:pPr>
            <a:r>
              <a:rPr lang="en-US" dirty="0" smtClean="0"/>
              <a:t>Bandwidth Requirements</a:t>
            </a:r>
            <a:endParaRPr lang="en-US" dirty="0"/>
          </a:p>
        </p:txBody>
      </p:sp>
    </p:spTree>
    <p:extLst>
      <p:ext uri="{BB962C8B-B14F-4D97-AF65-F5344CB8AC3E}">
        <p14:creationId xmlns:p14="http://schemas.microsoft.com/office/powerpoint/2010/main" val="3156526395"/>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1352" y="402772"/>
            <a:ext cx="8145462" cy="515484"/>
          </a:xfrm>
        </p:spPr>
        <p:txBody>
          <a:bodyPr/>
          <a:lstStyle/>
          <a:p>
            <a:pPr eaLnBrk="1" hangingPunct="1"/>
            <a:r>
              <a:rPr lang="en-US" altLang="en-US" dirty="0" smtClean="0">
                <a:effectLst/>
              </a:rPr>
              <a:t>Requirements: Link-State</a:t>
            </a:r>
          </a:p>
        </p:txBody>
      </p:sp>
      <p:sp>
        <p:nvSpPr>
          <p:cNvPr id="32771" name="Content Placeholder 4"/>
          <p:cNvSpPr>
            <a:spLocks noGrp="1"/>
          </p:cNvSpPr>
          <p:nvPr>
            <p:ph idx="1"/>
          </p:nvPr>
        </p:nvSpPr>
        <p:spPr>
          <a:xfrm>
            <a:off x="97971" y="947058"/>
            <a:ext cx="9046029" cy="5802085"/>
          </a:xfrm>
        </p:spPr>
        <p:txBody>
          <a:bodyPr/>
          <a:lstStyle/>
          <a:p>
            <a:pPr>
              <a:buFontTx/>
              <a:buNone/>
            </a:pPr>
            <a:r>
              <a:rPr lang="en-US" altLang="en-US" sz="2000" b="1" dirty="0" smtClean="0">
                <a:solidFill>
                  <a:srgbClr val="FF0000"/>
                </a:solidFill>
                <a:effectLst/>
              </a:rPr>
              <a:t>Memory Requirements </a:t>
            </a:r>
            <a:br>
              <a:rPr lang="en-US" altLang="en-US" sz="2000" b="1" dirty="0" smtClean="0">
                <a:solidFill>
                  <a:srgbClr val="FF0000"/>
                </a:solidFill>
                <a:effectLst/>
              </a:rPr>
            </a:br>
            <a:r>
              <a:rPr lang="en-US" altLang="en-US" sz="2000" dirty="0" smtClean="0">
                <a:effectLst/>
              </a:rPr>
              <a:t>Link-state routing protocols typically require more memory, more CPU processing and, at times, more bandwidth than distance vector routing protocols. The memory requirements are because of the use of: Link-state databases. Creation of the SPF tree.</a:t>
            </a:r>
          </a:p>
          <a:p>
            <a:pPr>
              <a:buFontTx/>
              <a:buNone/>
            </a:pPr>
            <a:r>
              <a:rPr lang="en-US" altLang="en-US" sz="2000" b="1" dirty="0" smtClean="0">
                <a:solidFill>
                  <a:srgbClr val="FF0000"/>
                </a:solidFill>
                <a:effectLst/>
              </a:rPr>
              <a:t>Processing Requirements:</a:t>
            </a:r>
          </a:p>
          <a:p>
            <a:pPr>
              <a:buFontTx/>
              <a:buNone/>
            </a:pPr>
            <a:r>
              <a:rPr lang="en-US" altLang="en-US" sz="2000" dirty="0" smtClean="0">
                <a:effectLst/>
              </a:rPr>
              <a:t>	Link-state protocols can also require more CPU processing than distance vector routing protocols.</a:t>
            </a:r>
            <a:br>
              <a:rPr lang="en-US" altLang="en-US" sz="2000" dirty="0" smtClean="0">
                <a:effectLst/>
              </a:rPr>
            </a:br>
            <a:r>
              <a:rPr lang="en-US" altLang="en-US" sz="2000" dirty="0" smtClean="0">
                <a:effectLst/>
              </a:rPr>
              <a:t>The SPF algorithm requires more CPU time than distance vector algorithms because link-state protocols build a complete map of the topology.</a:t>
            </a:r>
          </a:p>
          <a:p>
            <a:pPr>
              <a:buFontTx/>
              <a:buNone/>
            </a:pPr>
            <a:r>
              <a:rPr lang="en-US" altLang="en-US" sz="2000" b="1" dirty="0" smtClean="0">
                <a:solidFill>
                  <a:srgbClr val="FF0000"/>
                </a:solidFill>
                <a:effectLst/>
              </a:rPr>
              <a:t>Bandwidth Requirements:</a:t>
            </a:r>
            <a:endParaRPr lang="en-US" altLang="en-US" sz="2000" dirty="0" smtClean="0">
              <a:solidFill>
                <a:srgbClr val="FF0000"/>
              </a:solidFill>
              <a:effectLst/>
            </a:endParaRPr>
          </a:p>
          <a:p>
            <a:pPr>
              <a:buFontTx/>
              <a:buNone/>
            </a:pPr>
            <a:r>
              <a:rPr lang="en-US" altLang="en-US" sz="2000" dirty="0" smtClean="0">
                <a:effectLst/>
              </a:rPr>
              <a:t>	The flooding of link-state packets can adversely affect the available bandwidth on a network.</a:t>
            </a:r>
          </a:p>
          <a:p>
            <a:pPr>
              <a:buFontTx/>
              <a:buNone/>
            </a:pPr>
            <a:r>
              <a:rPr lang="en-US" altLang="en-US" sz="2000" dirty="0" smtClean="0">
                <a:effectLst/>
              </a:rPr>
              <a:t>	However this should only occur during initial </a:t>
            </a:r>
            <a:r>
              <a:rPr lang="en-US" altLang="en-US" sz="2000" dirty="0" smtClean="0">
                <a:solidFill>
                  <a:srgbClr val="FF0000"/>
                </a:solidFill>
                <a:effectLst/>
              </a:rPr>
              <a:t>startup</a:t>
            </a:r>
            <a:r>
              <a:rPr lang="en-US" altLang="en-US" sz="2000" dirty="0" smtClean="0">
                <a:effectLst/>
              </a:rPr>
              <a:t> of routers, but it can also be an issue on unstable networks.</a:t>
            </a:r>
            <a:endParaRPr lang="en-US" altLang="en-US" sz="1600" dirty="0" smtClean="0">
              <a:effectLst/>
            </a:endParaRPr>
          </a:p>
        </p:txBody>
      </p:sp>
    </p:spTree>
    <p:extLst>
      <p:ext uri="{BB962C8B-B14F-4D97-AF65-F5344CB8AC3E}">
        <p14:creationId xmlns:p14="http://schemas.microsoft.com/office/powerpoint/2010/main" val="42207829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Why Use Link-State Routing Protocols</a:t>
            </a:r>
            <a:br>
              <a:rPr lang="en-US" sz="1800" dirty="0" smtClean="0"/>
            </a:br>
            <a:r>
              <a:rPr lang="en-US" sz="2800" dirty="0" smtClean="0"/>
              <a:t>Link-State Protocols: Areas</a:t>
            </a:r>
            <a:endParaRPr lang="en-US" sz="2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787" y="1283880"/>
            <a:ext cx="6277213" cy="4180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4"/>
          <p:cNvSpPr>
            <a:spLocks noGrp="1"/>
          </p:cNvSpPr>
          <p:nvPr>
            <p:ph idx="1"/>
          </p:nvPr>
        </p:nvSpPr>
        <p:spPr>
          <a:xfrm>
            <a:off x="119743" y="1164771"/>
            <a:ext cx="8839200" cy="5401855"/>
          </a:xfrm>
        </p:spPr>
        <p:txBody>
          <a:bodyPr/>
          <a:lstStyle/>
          <a:p>
            <a:pPr>
              <a:defRPr/>
            </a:pPr>
            <a:endParaRPr lang="en-US" dirty="0" smtClean="0">
              <a:effectLst>
                <a:outerShdw blurRad="38100" dist="38100" dir="2700000" algn="tl">
                  <a:srgbClr val="C0C0C0"/>
                </a:outerShdw>
              </a:effectLst>
            </a:endParaRPr>
          </a:p>
          <a:p>
            <a:pPr>
              <a:defRPr/>
            </a:pPr>
            <a:endParaRPr lang="en-US" dirty="0" smtClean="0">
              <a:effectLst>
                <a:outerShdw blurRad="38100" dist="38100" dir="2700000" algn="tl">
                  <a:srgbClr val="C0C0C0"/>
                </a:outerShdw>
              </a:effectLst>
            </a:endParaRPr>
          </a:p>
          <a:p>
            <a:pPr>
              <a:defRPr/>
            </a:pPr>
            <a:endParaRPr lang="en-US" dirty="0" smtClean="0">
              <a:effectLst>
                <a:outerShdw blurRad="38100" dist="38100" dir="2700000" algn="tl">
                  <a:srgbClr val="C0C0C0"/>
                </a:outerShdw>
              </a:effectLst>
            </a:endParaRPr>
          </a:p>
          <a:p>
            <a:pPr>
              <a:defRPr/>
            </a:pPr>
            <a:r>
              <a:rPr lang="en-US" dirty="0" smtClean="0">
                <a:effectLst/>
              </a:rPr>
              <a:t>Link-state</a:t>
            </a:r>
            <a:br>
              <a:rPr lang="en-US" dirty="0" smtClean="0">
                <a:effectLst/>
              </a:rPr>
            </a:br>
            <a:r>
              <a:rPr lang="en-US" dirty="0" smtClean="0">
                <a:effectLst/>
              </a:rPr>
              <a:t>routing protocols</a:t>
            </a:r>
            <a:br>
              <a:rPr lang="en-US" dirty="0" smtClean="0">
                <a:effectLst/>
              </a:rPr>
            </a:br>
            <a:r>
              <a:rPr lang="en-US" dirty="0" smtClean="0">
                <a:effectLst/>
              </a:rPr>
              <a:t>such as OSPF</a:t>
            </a:r>
            <a:br>
              <a:rPr lang="en-US" dirty="0" smtClean="0">
                <a:effectLst/>
              </a:rPr>
            </a:br>
            <a:r>
              <a:rPr lang="en-US" dirty="0" smtClean="0">
                <a:effectLst/>
              </a:rPr>
              <a:t>and IS-IS use</a:t>
            </a:r>
            <a:br>
              <a:rPr lang="en-US" dirty="0" smtClean="0">
                <a:effectLst/>
              </a:rPr>
            </a:br>
            <a:r>
              <a:rPr lang="en-US" dirty="0" smtClean="0">
                <a:effectLst/>
              </a:rPr>
              <a:t>the concept of</a:t>
            </a:r>
            <a:br>
              <a:rPr lang="en-US" dirty="0" smtClean="0">
                <a:effectLst/>
              </a:rPr>
            </a:br>
            <a:r>
              <a:rPr lang="en-US" b="1" dirty="0" smtClean="0">
                <a:solidFill>
                  <a:srgbClr val="FF3300"/>
                </a:solidFill>
                <a:effectLst/>
              </a:rPr>
              <a:t>areas</a:t>
            </a:r>
            <a:r>
              <a:rPr lang="en-US" dirty="0" smtClean="0">
                <a:effectLst/>
              </a:rPr>
              <a:t>. </a:t>
            </a:r>
          </a:p>
          <a:p>
            <a:pPr>
              <a:defRPr/>
            </a:pPr>
            <a:endParaRPr lang="en-US" dirty="0" smtClean="0">
              <a:effectLst/>
            </a:endParaRPr>
          </a:p>
          <a:p>
            <a:pPr>
              <a:defRPr/>
            </a:pPr>
            <a:r>
              <a:rPr lang="en-US" dirty="0" smtClean="0">
                <a:effectLst/>
              </a:rPr>
              <a:t>Multiple areas create a hierarchical design to networks, allowing better route aggregation (summarization) and the isolation of routing issues within an area.</a:t>
            </a:r>
            <a:endParaRPr lang="en-US" dirty="0" smtClean="0">
              <a:solidFill>
                <a:srgbClr val="FFFF00"/>
              </a:solidFill>
              <a:effectLst/>
            </a:endParaRPr>
          </a:p>
        </p:txBody>
      </p:sp>
    </p:spTree>
    <p:extLst>
      <p:ext uri="{BB962C8B-B14F-4D97-AF65-F5344CB8AC3E}">
        <p14:creationId xmlns:p14="http://schemas.microsoft.com/office/powerpoint/2010/main" val="583471056"/>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4"/>
          <p:cNvSpPr>
            <a:spLocks noGrp="1"/>
          </p:cNvSpPr>
          <p:nvPr>
            <p:ph idx="1"/>
          </p:nvPr>
        </p:nvSpPr>
        <p:spPr>
          <a:xfrm>
            <a:off x="206829" y="901700"/>
            <a:ext cx="8806542" cy="5956300"/>
          </a:xfrm>
        </p:spPr>
        <p:txBody>
          <a:bodyPr/>
          <a:lstStyle/>
          <a:p>
            <a:pPr marL="0" indent="0">
              <a:buFontTx/>
              <a:buNone/>
              <a:tabLst>
                <a:tab pos="723900" algn="l"/>
              </a:tabLst>
            </a:pPr>
            <a:r>
              <a:rPr lang="en-US" altLang="en-US" dirty="0" smtClean="0">
                <a:effectLst/>
              </a:rPr>
              <a:t>There are two link-state routing protocols used for routing today:</a:t>
            </a:r>
          </a:p>
          <a:p>
            <a:pPr marL="442913" lvl="1" indent="-266700">
              <a:buFontTx/>
              <a:buAutoNum type="arabicPeriod"/>
              <a:tabLst>
                <a:tab pos="631825" algn="l"/>
              </a:tabLst>
            </a:pPr>
            <a:r>
              <a:rPr lang="en-US" altLang="en-US" sz="2800" dirty="0" smtClean="0">
                <a:effectLst/>
              </a:rPr>
              <a:t>Open Shortest Path First </a:t>
            </a:r>
            <a:r>
              <a:rPr lang="en-US" altLang="en-US" sz="2800" b="1" dirty="0" smtClean="0">
                <a:solidFill>
                  <a:srgbClr val="FF3300"/>
                </a:solidFill>
                <a:effectLst/>
              </a:rPr>
              <a:t>(OSPF)</a:t>
            </a:r>
          </a:p>
          <a:p>
            <a:pPr marL="442913" lvl="1" indent="-266700">
              <a:buFontTx/>
              <a:buAutoNum type="arabicPeriod"/>
              <a:tabLst>
                <a:tab pos="631825" algn="l"/>
              </a:tabLst>
            </a:pPr>
            <a:r>
              <a:rPr lang="en-US" altLang="en-US" sz="2800" dirty="0" smtClean="0">
                <a:effectLst/>
              </a:rPr>
              <a:t>Intermediate System to Intermediate System </a:t>
            </a:r>
            <a:r>
              <a:rPr lang="en-US" altLang="en-US" sz="2800" b="1" dirty="0" smtClean="0">
                <a:solidFill>
                  <a:srgbClr val="FF3300"/>
                </a:solidFill>
                <a:effectLst/>
              </a:rPr>
              <a:t>(IS-IS)</a:t>
            </a:r>
          </a:p>
          <a:p>
            <a:pPr marL="0" indent="0">
              <a:buFontTx/>
              <a:buNone/>
              <a:tabLst>
                <a:tab pos="723900" algn="l"/>
              </a:tabLst>
            </a:pPr>
            <a:endParaRPr lang="en-US" altLang="en-US" sz="2000" b="1" dirty="0" smtClean="0">
              <a:solidFill>
                <a:srgbClr val="FF3300"/>
              </a:solidFill>
              <a:effectLst/>
            </a:endParaRPr>
          </a:p>
          <a:p>
            <a:pPr marL="0" indent="0">
              <a:buFontTx/>
              <a:buNone/>
              <a:tabLst>
                <a:tab pos="723900" algn="l"/>
              </a:tabLst>
            </a:pPr>
            <a:r>
              <a:rPr lang="en-US" altLang="en-US" sz="2000" b="1" dirty="0" smtClean="0">
                <a:solidFill>
                  <a:srgbClr val="FF3300"/>
                </a:solidFill>
                <a:effectLst/>
              </a:rPr>
              <a:t>OSPF</a:t>
            </a:r>
            <a:r>
              <a:rPr lang="en-US" altLang="en-US" sz="2000" dirty="0" smtClean="0">
                <a:effectLst/>
              </a:rPr>
              <a:t> was designed by the IETF (Internet Engineering Task Force) OSPF Working Group. It which still exists today. The development of OSPF began in 1987 and there are two current versions in use:</a:t>
            </a:r>
            <a:r>
              <a:rPr lang="en-US" altLang="en-US" sz="2000" b="1" dirty="0" smtClean="0">
                <a:solidFill>
                  <a:schemeClr val="accent2"/>
                </a:solidFill>
                <a:effectLst/>
              </a:rPr>
              <a:t>OSPFv2:</a:t>
            </a:r>
            <a:r>
              <a:rPr lang="en-US" altLang="en-US" sz="2000" dirty="0" smtClean="0">
                <a:solidFill>
                  <a:srgbClr val="FFFF00"/>
                </a:solidFill>
                <a:effectLst/>
              </a:rPr>
              <a:t> </a:t>
            </a:r>
            <a:r>
              <a:rPr lang="en-US" altLang="en-US" sz="2000" dirty="0" smtClean="0">
                <a:effectLst/>
              </a:rPr>
              <a:t>for IPv4 networks &amp; </a:t>
            </a:r>
            <a:r>
              <a:rPr lang="en-US" altLang="en-US" sz="2000" b="1" dirty="0" smtClean="0">
                <a:solidFill>
                  <a:schemeClr val="accent2"/>
                </a:solidFill>
                <a:effectLst/>
              </a:rPr>
              <a:t>OSPFv3</a:t>
            </a:r>
            <a:r>
              <a:rPr lang="en-US" altLang="en-US" sz="2000" b="1" dirty="0" smtClean="0">
                <a:solidFill>
                  <a:srgbClr val="FF3300"/>
                </a:solidFill>
                <a:effectLst/>
              </a:rPr>
              <a:t>:</a:t>
            </a:r>
            <a:r>
              <a:rPr lang="en-US" altLang="en-US" sz="2000" dirty="0" smtClean="0">
                <a:solidFill>
                  <a:srgbClr val="FFFF00"/>
                </a:solidFill>
                <a:effectLst/>
              </a:rPr>
              <a:t> </a:t>
            </a:r>
            <a:r>
              <a:rPr lang="en-US" altLang="en-US" sz="2000" dirty="0" smtClean="0">
                <a:effectLst/>
              </a:rPr>
              <a:t>for IPv6.</a:t>
            </a:r>
            <a:br>
              <a:rPr lang="en-US" altLang="en-US" sz="2000" dirty="0" smtClean="0">
                <a:effectLst/>
              </a:rPr>
            </a:br>
            <a:endParaRPr lang="en-US" altLang="en-US" sz="2000" dirty="0" smtClean="0">
              <a:effectLst/>
            </a:endParaRPr>
          </a:p>
          <a:p>
            <a:pPr marL="0" indent="0">
              <a:buFontTx/>
              <a:buNone/>
              <a:tabLst>
                <a:tab pos="723900" algn="l"/>
              </a:tabLst>
            </a:pPr>
            <a:r>
              <a:rPr lang="en-US" altLang="en-US" sz="2000" b="1" dirty="0" smtClean="0">
                <a:solidFill>
                  <a:srgbClr val="FF3300"/>
                </a:solidFill>
                <a:effectLst/>
              </a:rPr>
              <a:t>IS-IS</a:t>
            </a:r>
            <a:r>
              <a:rPr lang="en-US" altLang="en-US" sz="2000" dirty="0" smtClean="0">
                <a:effectLst/>
              </a:rPr>
              <a:t> was designed by the ISO</a:t>
            </a:r>
            <a:r>
              <a:rPr lang="en-US" altLang="en-US" sz="2000" dirty="0" smtClean="0">
                <a:solidFill>
                  <a:srgbClr val="FFFF00"/>
                </a:solidFill>
                <a:effectLst/>
              </a:rPr>
              <a:t> </a:t>
            </a:r>
            <a:r>
              <a:rPr lang="en-US" altLang="en-US" sz="2000" dirty="0" smtClean="0">
                <a:effectLst/>
              </a:rPr>
              <a:t>(International Organization for</a:t>
            </a:r>
            <a:r>
              <a:rPr lang="en-US" altLang="en-US" sz="2000" dirty="0" smtClean="0">
                <a:solidFill>
                  <a:srgbClr val="FFFF00"/>
                </a:solidFill>
                <a:effectLst/>
              </a:rPr>
              <a:t> </a:t>
            </a:r>
            <a:r>
              <a:rPr lang="en-US" altLang="en-US" sz="2000" dirty="0" smtClean="0">
                <a:effectLst/>
              </a:rPr>
              <a:t>Standardization). IS-IS was originally designed for the OSI protocol suite. Later, Integrated IS-IS, or Dual IS-IS, included support for IP networks Although IS-IS has been known </a:t>
            </a:r>
            <a:r>
              <a:rPr lang="en-US" altLang="en-US" sz="2000" dirty="0" smtClean="0">
                <a:solidFill>
                  <a:schemeClr val="accent2"/>
                </a:solidFill>
                <a:effectLst/>
              </a:rPr>
              <a:t>as the routing protocol used mainly by ISPs and carriers</a:t>
            </a:r>
            <a:r>
              <a:rPr lang="en-US" altLang="en-US" sz="2000" dirty="0" smtClean="0">
                <a:effectLst/>
              </a:rPr>
              <a:t>, more enterprise networks are beginning to use IS-IS. </a:t>
            </a:r>
          </a:p>
        </p:txBody>
      </p:sp>
      <p:sp>
        <p:nvSpPr>
          <p:cNvPr id="33795" name="Rectangle 2"/>
          <p:cNvSpPr>
            <a:spLocks noGrp="1" noChangeArrowheads="1"/>
          </p:cNvSpPr>
          <p:nvPr>
            <p:ph type="title"/>
          </p:nvPr>
        </p:nvSpPr>
        <p:spPr>
          <a:xfrm>
            <a:off x="176667" y="391886"/>
            <a:ext cx="8145462" cy="537256"/>
          </a:xfrm>
        </p:spPr>
        <p:txBody>
          <a:bodyPr/>
          <a:lstStyle/>
          <a:p>
            <a:pPr eaLnBrk="1" hangingPunct="1"/>
            <a:r>
              <a:rPr lang="en-US" altLang="en-US" b="1" dirty="0" smtClean="0">
                <a:effectLst/>
              </a:rPr>
              <a:t>Comparison: Link-State</a:t>
            </a:r>
          </a:p>
        </p:txBody>
      </p:sp>
    </p:spTree>
    <p:extLst>
      <p:ext uri="{BB962C8B-B14F-4D97-AF65-F5344CB8AC3E}">
        <p14:creationId xmlns:p14="http://schemas.microsoft.com/office/powerpoint/2010/main" val="34936791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eaLnBrk="1" hangingPunct="1">
              <a:tabLst>
                <a:tab pos="4803775" algn="l"/>
              </a:tabLst>
              <a:defRPr/>
            </a:pPr>
            <a:r>
              <a:rPr lang="en-US" sz="1800" dirty="0"/>
              <a:t/>
            </a:r>
            <a:br>
              <a:rPr lang="en-US" sz="1800" dirty="0"/>
            </a:br>
            <a:r>
              <a:rPr lang="en-US" sz="2800" dirty="0" smtClean="0"/>
              <a:t>The Routing Table</a:t>
            </a:r>
            <a:endParaRPr lang="en-US" sz="2800" dirty="0"/>
          </a:p>
        </p:txBody>
      </p:sp>
    </p:spTree>
    <p:extLst>
      <p:ext uri="{BB962C8B-B14F-4D97-AF65-F5344CB8AC3E}">
        <p14:creationId xmlns:p14="http://schemas.microsoft.com/office/powerpoint/2010/main" val="1755848092"/>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48897" y="402770"/>
            <a:ext cx="8145462" cy="493713"/>
          </a:xfrm>
        </p:spPr>
        <p:txBody>
          <a:bodyPr/>
          <a:lstStyle/>
          <a:p>
            <a:pPr eaLnBrk="1" hangingPunct="1"/>
            <a:r>
              <a:rPr lang="en-US" altLang="en-US" dirty="0" smtClean="0"/>
              <a:t>Routing Table Entries</a:t>
            </a:r>
          </a:p>
        </p:txBody>
      </p:sp>
      <p:sp>
        <p:nvSpPr>
          <p:cNvPr id="8195" name="Content Placeholder 4"/>
          <p:cNvSpPr>
            <a:spLocks noGrp="1"/>
          </p:cNvSpPr>
          <p:nvPr>
            <p:ph idx="1"/>
          </p:nvPr>
        </p:nvSpPr>
        <p:spPr>
          <a:xfrm>
            <a:off x="304800" y="3810000"/>
            <a:ext cx="8839200" cy="2914468"/>
          </a:xfrm>
        </p:spPr>
        <p:txBody>
          <a:bodyPr>
            <a:spAutoFit/>
          </a:bodyPr>
          <a:lstStyle/>
          <a:p>
            <a:pPr marL="457200" indent="-457200">
              <a:lnSpc>
                <a:spcPct val="90000"/>
              </a:lnSpc>
              <a:buClr>
                <a:srgbClr val="002060"/>
              </a:buClr>
              <a:tabLst>
                <a:tab pos="990600" algn="l"/>
              </a:tabLst>
            </a:pPr>
            <a:r>
              <a:rPr lang="en-US" altLang="en-US" sz="2000" dirty="0" smtClean="0"/>
              <a:t>Routing table entries from the following sources:</a:t>
            </a:r>
          </a:p>
          <a:p>
            <a:pPr marL="990600" lvl="1" indent="-354013">
              <a:lnSpc>
                <a:spcPct val="90000"/>
              </a:lnSpc>
              <a:buClr>
                <a:srgbClr val="002060"/>
              </a:buClr>
              <a:buFontTx/>
              <a:buAutoNum type="arabicPeriod"/>
              <a:tabLst>
                <a:tab pos="990600" algn="l"/>
              </a:tabLst>
            </a:pPr>
            <a:r>
              <a:rPr lang="en-US" altLang="en-US" sz="1800" dirty="0" smtClean="0"/>
              <a:t>Directly connected networks. (</a:t>
            </a:r>
            <a:r>
              <a:rPr lang="en-US" altLang="en-US" sz="1800" b="1" dirty="0" smtClean="0"/>
              <a:t>C</a:t>
            </a:r>
            <a:r>
              <a:rPr lang="en-US" altLang="en-US" sz="1800" dirty="0" smtClean="0"/>
              <a:t>)</a:t>
            </a:r>
          </a:p>
          <a:p>
            <a:pPr marL="990600" lvl="1" indent="-354013">
              <a:lnSpc>
                <a:spcPct val="90000"/>
              </a:lnSpc>
              <a:buClr>
                <a:srgbClr val="002060"/>
              </a:buClr>
              <a:buFontTx/>
              <a:buAutoNum type="arabicPeriod"/>
              <a:tabLst>
                <a:tab pos="990600" algn="l"/>
              </a:tabLst>
            </a:pPr>
            <a:r>
              <a:rPr lang="en-US" altLang="en-US" sz="1800" dirty="0" smtClean="0"/>
              <a:t>Static routes. (</a:t>
            </a:r>
            <a:r>
              <a:rPr lang="en-US" altLang="en-US" sz="1800" b="1" dirty="0" smtClean="0"/>
              <a:t>S</a:t>
            </a:r>
            <a:r>
              <a:rPr lang="en-US" altLang="en-US" sz="1800" dirty="0" smtClean="0"/>
              <a:t>)</a:t>
            </a:r>
          </a:p>
          <a:p>
            <a:pPr marL="990600" lvl="1" indent="-354013">
              <a:lnSpc>
                <a:spcPct val="90000"/>
              </a:lnSpc>
              <a:buClr>
                <a:srgbClr val="002060"/>
              </a:buClr>
              <a:buFontTx/>
              <a:buAutoNum type="arabicPeriod"/>
              <a:tabLst>
                <a:tab pos="990600" algn="l"/>
              </a:tabLst>
            </a:pPr>
            <a:r>
              <a:rPr lang="en-US" altLang="en-US" sz="1800" dirty="0" smtClean="0"/>
              <a:t>Dynamic routing protocols. (</a:t>
            </a:r>
            <a:r>
              <a:rPr lang="en-US" altLang="en-US" sz="1800" b="1" dirty="0" smtClean="0"/>
              <a:t>R</a:t>
            </a:r>
            <a:r>
              <a:rPr lang="en-US" altLang="en-US" sz="1800" dirty="0" smtClean="0"/>
              <a:t>)</a:t>
            </a:r>
          </a:p>
          <a:p>
            <a:pPr marL="457200" indent="-457200">
              <a:buClr>
                <a:srgbClr val="002060"/>
              </a:buClr>
              <a:tabLst>
                <a:tab pos="990600" algn="l"/>
              </a:tabLst>
            </a:pPr>
            <a:r>
              <a:rPr lang="en-US" altLang="en-US" sz="2000" dirty="0" smtClean="0"/>
              <a:t>The routing table hierarchy in Cisco IOS software was originally implemented with the </a:t>
            </a:r>
            <a:r>
              <a:rPr lang="en-US" altLang="en-US" sz="2000" b="1" dirty="0" err="1" smtClean="0"/>
              <a:t>classful</a:t>
            </a:r>
            <a:r>
              <a:rPr lang="en-US" altLang="en-US" sz="2000" dirty="0" smtClean="0"/>
              <a:t> routing scheme. </a:t>
            </a:r>
          </a:p>
          <a:p>
            <a:pPr marL="457200" indent="-457200">
              <a:buClr>
                <a:srgbClr val="002060"/>
              </a:buClr>
              <a:tabLst>
                <a:tab pos="990600" algn="l"/>
              </a:tabLst>
            </a:pPr>
            <a:r>
              <a:rPr lang="en-US" altLang="en-US" sz="2000" dirty="0" smtClean="0"/>
              <a:t>It incorporates both </a:t>
            </a:r>
            <a:r>
              <a:rPr lang="en-US" altLang="en-US" sz="2000" b="1" dirty="0" err="1" smtClean="0"/>
              <a:t>classful</a:t>
            </a:r>
            <a:r>
              <a:rPr lang="en-US" altLang="en-US" sz="2000" dirty="0" smtClean="0"/>
              <a:t> and </a:t>
            </a:r>
            <a:r>
              <a:rPr lang="en-US" altLang="en-US" sz="2000" b="1" dirty="0" smtClean="0"/>
              <a:t>classless</a:t>
            </a:r>
            <a:r>
              <a:rPr lang="en-US" altLang="en-US" sz="2000" dirty="0" smtClean="0"/>
              <a:t> addressing but the overall structure is still built around this </a:t>
            </a:r>
            <a:r>
              <a:rPr lang="en-US" altLang="en-US" sz="2000" dirty="0" err="1" smtClean="0"/>
              <a:t>classful</a:t>
            </a:r>
            <a:r>
              <a:rPr lang="en-US" altLang="en-US" sz="2000" dirty="0" smtClean="0"/>
              <a:t> scheme.</a:t>
            </a:r>
          </a:p>
        </p:txBody>
      </p:sp>
      <p:pic>
        <p:nvPicPr>
          <p:cNvPr id="8196" name="Picture 3" descr="rtbl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49086"/>
            <a:ext cx="70104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3984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Parts of an IPv4 Route Entry</a:t>
            </a:r>
            <a:br>
              <a:rPr lang="en-US" sz="1800" dirty="0" smtClean="0"/>
            </a:br>
            <a:r>
              <a:rPr lang="en-US" sz="2800" dirty="0" smtClean="0"/>
              <a:t>Remote Network Entries</a:t>
            </a:r>
            <a:endParaRPr lang="en-US" sz="2800" dirty="0"/>
          </a:p>
        </p:txBody>
      </p:sp>
      <p:sp>
        <p:nvSpPr>
          <p:cNvPr id="4" name="TextBox 3"/>
          <p:cNvSpPr txBox="1"/>
          <p:nvPr/>
        </p:nvSpPr>
        <p:spPr bwMode="auto">
          <a:xfrm>
            <a:off x="2400299" y="4188618"/>
            <a:ext cx="6096000" cy="424732"/>
          </a:xfrm>
          <a:prstGeom prst="rect">
            <a:avLst/>
          </a:prstGeom>
          <a:solidFill>
            <a:srgbClr val="008000"/>
          </a:solidFill>
          <a:ln w="25400">
            <a:solidFill>
              <a:srgbClr val="66FF66"/>
            </a:solidFill>
          </a:ln>
        </p:spPr>
        <p:txBody>
          <a:bodyPr>
            <a:spAutoFit/>
          </a:bodyPr>
          <a:lstStyle/>
          <a:p>
            <a:pPr>
              <a:defRPr/>
            </a:pPr>
            <a:r>
              <a:rPr lang="en-US" dirty="0">
                <a:solidFill>
                  <a:srgbClr val="FFFF00"/>
                </a:solidFill>
              </a:rPr>
              <a:t>Remote</a:t>
            </a:r>
            <a:r>
              <a:rPr lang="en-US" dirty="0"/>
              <a:t> </a:t>
            </a:r>
            <a:r>
              <a:rPr lang="en-US" dirty="0">
                <a:solidFill>
                  <a:schemeClr val="bg1"/>
                </a:solidFill>
              </a:rPr>
              <a:t>network address and subnet mask.</a:t>
            </a:r>
          </a:p>
        </p:txBody>
      </p:sp>
      <p:sp>
        <p:nvSpPr>
          <p:cNvPr id="5" name="TextBox 4"/>
          <p:cNvSpPr txBox="1"/>
          <p:nvPr/>
        </p:nvSpPr>
        <p:spPr bwMode="auto">
          <a:xfrm>
            <a:off x="3314699" y="4798218"/>
            <a:ext cx="4191000" cy="424732"/>
          </a:xfrm>
          <a:prstGeom prst="rect">
            <a:avLst/>
          </a:prstGeom>
          <a:solidFill>
            <a:schemeClr val="accent6">
              <a:lumMod val="50000"/>
            </a:schemeClr>
          </a:solidFill>
          <a:ln w="25400">
            <a:solidFill>
              <a:schemeClr val="accent6">
                <a:lumMod val="40000"/>
                <a:lumOff val="60000"/>
              </a:schemeClr>
            </a:solidFill>
          </a:ln>
        </p:spPr>
        <p:txBody>
          <a:bodyPr>
            <a:spAutoFit/>
          </a:bodyPr>
          <a:lstStyle/>
          <a:p>
            <a:pPr>
              <a:defRPr/>
            </a:pPr>
            <a:r>
              <a:rPr lang="en-US" dirty="0">
                <a:solidFill>
                  <a:srgbClr val="FFFF00"/>
                </a:solidFill>
              </a:rPr>
              <a:t>AD </a:t>
            </a:r>
            <a:r>
              <a:rPr lang="en-US" dirty="0">
                <a:solidFill>
                  <a:schemeClr val="bg1"/>
                </a:solidFill>
              </a:rPr>
              <a:t>of 120 / </a:t>
            </a:r>
            <a:r>
              <a:rPr lang="en-US" dirty="0">
                <a:solidFill>
                  <a:srgbClr val="FFFF00"/>
                </a:solidFill>
              </a:rPr>
              <a:t>Metric </a:t>
            </a:r>
            <a:r>
              <a:rPr lang="en-US" dirty="0">
                <a:solidFill>
                  <a:schemeClr val="bg1"/>
                </a:solidFill>
              </a:rPr>
              <a:t>of 2  hops.</a:t>
            </a:r>
          </a:p>
        </p:txBody>
      </p:sp>
      <p:sp>
        <p:nvSpPr>
          <p:cNvPr id="6" name="TextBox 5"/>
          <p:cNvSpPr txBox="1"/>
          <p:nvPr/>
        </p:nvSpPr>
        <p:spPr bwMode="auto">
          <a:xfrm>
            <a:off x="4381499" y="5484018"/>
            <a:ext cx="4419600" cy="424732"/>
          </a:xfrm>
          <a:prstGeom prst="rect">
            <a:avLst/>
          </a:prstGeom>
          <a:solidFill>
            <a:srgbClr val="663300"/>
          </a:solidFill>
          <a:ln w="25400">
            <a:solidFill>
              <a:srgbClr val="FFCC66"/>
            </a:solidFill>
          </a:ln>
        </p:spPr>
        <p:txBody>
          <a:bodyPr>
            <a:spAutoFit/>
          </a:bodyPr>
          <a:lstStyle/>
          <a:p>
            <a:pPr>
              <a:defRPr/>
            </a:pPr>
            <a:r>
              <a:rPr lang="en-US" dirty="0">
                <a:solidFill>
                  <a:schemeClr val="bg1"/>
                </a:solidFill>
              </a:rPr>
              <a:t>Address of the </a:t>
            </a:r>
            <a:r>
              <a:rPr lang="en-US" dirty="0">
                <a:solidFill>
                  <a:srgbClr val="FFFF00"/>
                </a:solidFill>
              </a:rPr>
              <a:t>next-hop </a:t>
            </a:r>
            <a:r>
              <a:rPr lang="en-US" dirty="0">
                <a:solidFill>
                  <a:schemeClr val="bg1"/>
                </a:solidFill>
              </a:rPr>
              <a:t>router.</a:t>
            </a:r>
          </a:p>
        </p:txBody>
      </p:sp>
      <p:sp>
        <p:nvSpPr>
          <p:cNvPr id="7" name="TextBox 6"/>
          <p:cNvSpPr txBox="1"/>
          <p:nvPr/>
        </p:nvSpPr>
        <p:spPr bwMode="auto">
          <a:xfrm>
            <a:off x="4610099" y="1597818"/>
            <a:ext cx="4495800" cy="424732"/>
          </a:xfrm>
          <a:prstGeom prst="rect">
            <a:avLst/>
          </a:prstGeom>
          <a:solidFill>
            <a:srgbClr val="003366"/>
          </a:solidFill>
          <a:ln w="25400">
            <a:solidFill>
              <a:srgbClr val="009999"/>
            </a:solidFill>
          </a:ln>
        </p:spPr>
        <p:txBody>
          <a:bodyPr>
            <a:spAutoFit/>
          </a:bodyPr>
          <a:lstStyle/>
          <a:p>
            <a:pPr>
              <a:defRPr/>
            </a:pPr>
            <a:r>
              <a:rPr lang="en-US" dirty="0">
                <a:solidFill>
                  <a:schemeClr val="bg1"/>
                </a:solidFill>
              </a:rPr>
              <a:t>Elapsed time since last update.</a:t>
            </a:r>
          </a:p>
        </p:txBody>
      </p:sp>
      <p:grpSp>
        <p:nvGrpSpPr>
          <p:cNvPr id="8" name="Group 22"/>
          <p:cNvGrpSpPr>
            <a:grpSpLocks/>
          </p:cNvGrpSpPr>
          <p:nvPr/>
        </p:nvGrpSpPr>
        <p:grpSpPr bwMode="auto">
          <a:xfrm>
            <a:off x="266699" y="2131218"/>
            <a:ext cx="8610600" cy="1435100"/>
            <a:chOff x="152400" y="2736850"/>
            <a:chExt cx="8839200" cy="1435100"/>
          </a:xfrm>
        </p:grpSpPr>
        <p:pic>
          <p:nvPicPr>
            <p:cNvPr id="9" name="Picture 5" descr="ripv12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736850"/>
              <a:ext cx="88392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p:cNvSpPr/>
            <p:nvPr/>
          </p:nvSpPr>
          <p:spPr bwMode="auto">
            <a:xfrm>
              <a:off x="915074" y="3733800"/>
              <a:ext cx="1905057" cy="304800"/>
            </a:xfrm>
            <a:prstGeom prst="roundRect">
              <a:avLst/>
            </a:prstGeom>
            <a:noFill/>
            <a:ln w="38100" cap="flat" cmpd="sng" algn="ctr">
              <a:solidFill>
                <a:srgbClr val="009900"/>
              </a:solidFill>
              <a:prstDash val="solid"/>
              <a:round/>
              <a:headEnd type="none" w="med" len="med"/>
              <a:tailEnd type="none" w="med" len="med"/>
            </a:ln>
            <a:effectLst/>
          </p:spPr>
          <p:txBody>
            <a:bodyPr wrap="none" anchor="ctr"/>
            <a:lstStyle/>
            <a:p>
              <a:pPr>
                <a:defRPr/>
              </a:pPr>
              <a:endParaRPr lang="en-US"/>
            </a:p>
          </p:txBody>
        </p:sp>
        <p:sp>
          <p:nvSpPr>
            <p:cNvPr id="11" name="Rounded Rectangle 10"/>
            <p:cNvSpPr/>
            <p:nvPr/>
          </p:nvSpPr>
          <p:spPr bwMode="auto">
            <a:xfrm>
              <a:off x="2895095" y="3733800"/>
              <a:ext cx="914231" cy="304800"/>
            </a:xfrm>
            <a:prstGeom prst="roundRect">
              <a:avLst/>
            </a:prstGeom>
            <a:noFill/>
            <a:ln w="38100" cap="flat" cmpd="sng" algn="ctr">
              <a:solidFill>
                <a:schemeClr val="accent6">
                  <a:lumMod val="50000"/>
                </a:schemeClr>
              </a:solidFill>
              <a:prstDash val="solid"/>
              <a:round/>
              <a:headEnd type="none" w="med" len="med"/>
              <a:tailEnd type="none" w="med" len="med"/>
            </a:ln>
            <a:effectLst/>
          </p:spPr>
          <p:txBody>
            <a:bodyPr wrap="none" anchor="ctr"/>
            <a:lstStyle/>
            <a:p>
              <a:pPr>
                <a:defRPr/>
              </a:pPr>
              <a:endParaRPr lang="en-US"/>
            </a:p>
          </p:txBody>
        </p:sp>
        <p:sp>
          <p:nvSpPr>
            <p:cNvPr id="12" name="Rounded Rectangle 11"/>
            <p:cNvSpPr/>
            <p:nvPr/>
          </p:nvSpPr>
          <p:spPr bwMode="auto">
            <a:xfrm>
              <a:off x="3885920" y="3733800"/>
              <a:ext cx="2058242" cy="304800"/>
            </a:xfrm>
            <a:prstGeom prst="roundRect">
              <a:avLst/>
            </a:prstGeom>
            <a:noFill/>
            <a:ln w="38100" cap="flat" cmpd="sng" algn="ctr">
              <a:solidFill>
                <a:srgbClr val="663300"/>
              </a:solidFill>
              <a:prstDash val="solid"/>
              <a:round/>
              <a:headEnd type="none" w="med" len="med"/>
              <a:tailEnd type="none" w="med" len="med"/>
            </a:ln>
            <a:effectLst/>
          </p:spPr>
          <p:txBody>
            <a:bodyPr wrap="none" anchor="ctr"/>
            <a:lstStyle/>
            <a:p>
              <a:pPr>
                <a:defRPr/>
              </a:pPr>
              <a:endParaRPr lang="en-US"/>
            </a:p>
          </p:txBody>
        </p:sp>
        <p:sp>
          <p:nvSpPr>
            <p:cNvPr id="13" name="Rounded Rectangle 12"/>
            <p:cNvSpPr/>
            <p:nvPr/>
          </p:nvSpPr>
          <p:spPr bwMode="auto">
            <a:xfrm>
              <a:off x="6019126" y="3733800"/>
              <a:ext cx="1220605" cy="304800"/>
            </a:xfrm>
            <a:prstGeom prst="roundRect">
              <a:avLst/>
            </a:prstGeom>
            <a:noFill/>
            <a:ln w="38100" cap="flat" cmpd="sng" algn="ctr">
              <a:solidFill>
                <a:srgbClr val="003366"/>
              </a:solidFill>
              <a:prstDash val="solid"/>
              <a:round/>
              <a:headEnd type="none" w="med" len="med"/>
              <a:tailEnd type="none" w="med" len="med"/>
            </a:ln>
            <a:effectLst/>
          </p:spPr>
          <p:txBody>
            <a:bodyPr wrap="none" anchor="ctr"/>
            <a:lstStyle/>
            <a:p>
              <a:pPr>
                <a:defRPr/>
              </a:pPr>
              <a:endParaRPr lang="en-US"/>
            </a:p>
          </p:txBody>
        </p:sp>
        <p:sp>
          <p:nvSpPr>
            <p:cNvPr id="14" name="Rounded Rectangle 13"/>
            <p:cNvSpPr/>
            <p:nvPr/>
          </p:nvSpPr>
          <p:spPr bwMode="auto">
            <a:xfrm>
              <a:off x="228994" y="3733800"/>
              <a:ext cx="381337" cy="304800"/>
            </a:xfrm>
            <a:prstGeom prst="round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a:p>
          </p:txBody>
        </p:sp>
      </p:grpSp>
      <p:sp>
        <p:nvSpPr>
          <p:cNvPr id="15" name="TextBox 14"/>
          <p:cNvSpPr txBox="1"/>
          <p:nvPr/>
        </p:nvSpPr>
        <p:spPr bwMode="auto">
          <a:xfrm>
            <a:off x="342899" y="3655218"/>
            <a:ext cx="5638800" cy="424732"/>
          </a:xfrm>
          <a:prstGeom prst="rect">
            <a:avLst/>
          </a:prstGeom>
          <a:solidFill>
            <a:srgbClr val="800000"/>
          </a:solidFill>
          <a:ln w="25400">
            <a:solidFill>
              <a:srgbClr val="FF0000"/>
            </a:solidFill>
          </a:ln>
        </p:spPr>
        <p:txBody>
          <a:bodyPr>
            <a:spAutoFit/>
          </a:bodyPr>
          <a:lstStyle/>
          <a:p>
            <a:pPr>
              <a:defRPr/>
            </a:pPr>
            <a:r>
              <a:rPr lang="en-US" dirty="0">
                <a:solidFill>
                  <a:schemeClr val="bg1"/>
                </a:solidFill>
              </a:rPr>
              <a:t>Identifies </a:t>
            </a:r>
            <a:r>
              <a:rPr lang="en-US" dirty="0">
                <a:solidFill>
                  <a:srgbClr val="FFFF00"/>
                </a:solidFill>
              </a:rPr>
              <a:t>RIP </a:t>
            </a:r>
            <a:r>
              <a:rPr lang="en-US" dirty="0">
                <a:solidFill>
                  <a:schemeClr val="bg1"/>
                </a:solidFill>
              </a:rPr>
              <a:t>as the source of the route.</a:t>
            </a:r>
          </a:p>
        </p:txBody>
      </p:sp>
      <p:cxnSp>
        <p:nvCxnSpPr>
          <p:cNvPr id="16" name="Straight Arrow Connector 24"/>
          <p:cNvCxnSpPr>
            <a:cxnSpLocks noChangeShapeType="1"/>
          </p:cNvCxnSpPr>
          <p:nvPr/>
        </p:nvCxnSpPr>
        <p:spPr bwMode="auto">
          <a:xfrm rot="16200000" flipV="1">
            <a:off x="609599" y="3388518"/>
            <a:ext cx="304800" cy="228600"/>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26"/>
          <p:cNvCxnSpPr>
            <a:cxnSpLocks noChangeShapeType="1"/>
          </p:cNvCxnSpPr>
          <p:nvPr/>
        </p:nvCxnSpPr>
        <p:spPr bwMode="auto">
          <a:xfrm rot="16200000" flipV="1">
            <a:off x="1904999" y="3540918"/>
            <a:ext cx="914400" cy="381000"/>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8" name="Straight Arrow Connector 28"/>
          <p:cNvCxnSpPr>
            <a:cxnSpLocks noChangeShapeType="1"/>
          </p:cNvCxnSpPr>
          <p:nvPr/>
        </p:nvCxnSpPr>
        <p:spPr bwMode="auto">
          <a:xfrm rot="16200000" flipV="1">
            <a:off x="2781299" y="4036218"/>
            <a:ext cx="1365250" cy="158750"/>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30"/>
          <p:cNvCxnSpPr>
            <a:cxnSpLocks noChangeShapeType="1"/>
          </p:cNvCxnSpPr>
          <p:nvPr/>
        </p:nvCxnSpPr>
        <p:spPr bwMode="auto">
          <a:xfrm rot="16200000" flipV="1">
            <a:off x="3505199" y="4302918"/>
            <a:ext cx="2133600" cy="228600"/>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32"/>
          <p:cNvCxnSpPr>
            <a:cxnSpLocks noChangeShapeType="1"/>
          </p:cNvCxnSpPr>
          <p:nvPr/>
        </p:nvCxnSpPr>
        <p:spPr bwMode="auto">
          <a:xfrm rot="16200000" flipH="1">
            <a:off x="5856287" y="2409030"/>
            <a:ext cx="1073150" cy="365125"/>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53107321"/>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015" y="1495423"/>
            <a:ext cx="5985213" cy="485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Routing Table Terms</a:t>
            </a:r>
            <a:endParaRPr lang="en-US" sz="2800" dirty="0"/>
          </a:p>
        </p:txBody>
      </p:sp>
      <p:sp>
        <p:nvSpPr>
          <p:cNvPr id="2" name="Rectangle 1"/>
          <p:cNvSpPr/>
          <p:nvPr/>
        </p:nvSpPr>
        <p:spPr>
          <a:xfrm>
            <a:off x="1916848" y="3048256"/>
            <a:ext cx="4869543" cy="1754326"/>
          </a:xfrm>
          <a:prstGeom prst="rect">
            <a:avLst/>
          </a:prstGeom>
          <a:solidFill>
            <a:srgbClr val="FFFFFF"/>
          </a:solidFill>
        </p:spPr>
        <p:txBody>
          <a:bodyPr wrap="square">
            <a:spAutoFit/>
          </a:bodyPr>
          <a:lstStyle/>
          <a:p>
            <a:pPr algn="l"/>
            <a:r>
              <a:rPr lang="en-US" dirty="0"/>
              <a:t>Routes are discussed in terms of:</a:t>
            </a:r>
          </a:p>
          <a:p>
            <a:pPr marL="457200" indent="-457200" algn="l">
              <a:buFont typeface="+mj-lt"/>
              <a:buAutoNum type="arabicPeriod"/>
            </a:pPr>
            <a:r>
              <a:rPr lang="en-US" dirty="0">
                <a:solidFill>
                  <a:srgbClr val="FF0000"/>
                </a:solidFill>
              </a:rPr>
              <a:t>Ultimate route</a:t>
            </a:r>
          </a:p>
          <a:p>
            <a:pPr marL="457200" indent="-457200" algn="l">
              <a:buFont typeface="+mj-lt"/>
              <a:buAutoNum type="arabicPeriod"/>
            </a:pPr>
            <a:r>
              <a:rPr lang="en-US" dirty="0">
                <a:solidFill>
                  <a:srgbClr val="FF0000"/>
                </a:solidFill>
              </a:rPr>
              <a:t>Level 1 route</a:t>
            </a:r>
          </a:p>
          <a:p>
            <a:pPr marL="457200" indent="-457200" algn="l">
              <a:buFont typeface="+mj-lt"/>
              <a:buAutoNum type="arabicPeriod"/>
            </a:pPr>
            <a:r>
              <a:rPr lang="en-US" dirty="0">
                <a:solidFill>
                  <a:srgbClr val="FF0000"/>
                </a:solidFill>
              </a:rPr>
              <a:t>Level 1 parent route</a:t>
            </a:r>
          </a:p>
          <a:p>
            <a:pPr marL="457200" indent="-457200" algn="l">
              <a:buFont typeface="+mj-lt"/>
              <a:buAutoNum type="arabicPeriod"/>
            </a:pPr>
            <a:r>
              <a:rPr lang="en-US" dirty="0">
                <a:solidFill>
                  <a:srgbClr val="FF0000"/>
                </a:solidFill>
              </a:rPr>
              <a:t>Level 2 child routes</a:t>
            </a:r>
          </a:p>
        </p:txBody>
      </p:sp>
    </p:spTree>
    <p:extLst>
      <p:ext uri="{BB962C8B-B14F-4D97-AF65-F5344CB8AC3E}">
        <p14:creationId xmlns:p14="http://schemas.microsoft.com/office/powerpoint/2010/main" val="3424677280"/>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Ultimate Route</a:t>
            </a:r>
            <a:endParaRPr lang="en-US" sz="2800" dirty="0"/>
          </a:p>
        </p:txBody>
      </p:sp>
      <p:sp>
        <p:nvSpPr>
          <p:cNvPr id="2" name="Rectangle 1"/>
          <p:cNvSpPr/>
          <p:nvPr/>
        </p:nvSpPr>
        <p:spPr>
          <a:xfrm>
            <a:off x="293914" y="1504607"/>
            <a:ext cx="8251372" cy="2031325"/>
          </a:xfrm>
          <a:prstGeom prst="rect">
            <a:avLst/>
          </a:prstGeom>
          <a:solidFill>
            <a:schemeClr val="bg1"/>
          </a:solidFill>
        </p:spPr>
        <p:txBody>
          <a:bodyPr wrap="square">
            <a:spAutoFit/>
          </a:bodyPr>
          <a:lstStyle/>
          <a:p>
            <a:pPr marL="342900" indent="-342900" algn="l">
              <a:buFont typeface="Arial" panose="020B0604020202020204" pitchFamily="34" charset="0"/>
              <a:buChar char="•"/>
            </a:pPr>
            <a:r>
              <a:rPr lang="en-US" sz="2800" dirty="0"/>
              <a:t>An ultimate route is a routing table entry that contains either a next-hop IP address or an exit interface. </a:t>
            </a:r>
            <a:endParaRPr lang="en-US" sz="2800" dirty="0" smtClean="0"/>
          </a:p>
          <a:p>
            <a:pPr marL="342900" indent="-342900" algn="l">
              <a:buFont typeface="Arial" panose="020B0604020202020204" pitchFamily="34" charset="0"/>
              <a:buChar char="•"/>
            </a:pPr>
            <a:r>
              <a:rPr lang="en-US" sz="2800" dirty="0" smtClean="0"/>
              <a:t>Directly </a:t>
            </a:r>
            <a:r>
              <a:rPr lang="en-US" sz="2800" dirty="0"/>
              <a:t>connected, dynamically learned, and link local routes are ultimate routes.</a:t>
            </a:r>
          </a:p>
        </p:txBody>
      </p:sp>
    </p:spTree>
    <p:extLst>
      <p:ext uri="{BB962C8B-B14F-4D97-AF65-F5344CB8AC3E}">
        <p14:creationId xmlns:p14="http://schemas.microsoft.com/office/powerpoint/2010/main" val="225326705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The Role of Dynamic Routing Protocols</a:t>
            </a:r>
            <a:endParaRPr lang="en-US" sz="2800" dirty="0" smtClean="0">
              <a:solidFill>
                <a:schemeClr val="accent5">
                  <a:lumMod val="75000"/>
                </a:schemeClr>
              </a:solidFill>
              <a:cs typeface="Arial" pitchFamily="34" charset="0"/>
            </a:endParaRPr>
          </a:p>
        </p:txBody>
      </p:sp>
      <p:sp>
        <p:nvSpPr>
          <p:cNvPr id="7" name="TextBox 6"/>
          <p:cNvSpPr txBox="1"/>
          <p:nvPr/>
        </p:nvSpPr>
        <p:spPr>
          <a:xfrm>
            <a:off x="439057" y="1387511"/>
            <a:ext cx="8519886" cy="4745915"/>
          </a:xfrm>
          <a:prstGeom prst="rect">
            <a:avLst/>
          </a:prstGeom>
          <a:noFill/>
        </p:spPr>
        <p:txBody>
          <a:bodyPr wrap="square" rtlCol="0">
            <a:spAutoFit/>
          </a:bodyPr>
          <a:lstStyle/>
          <a:p>
            <a:pPr marL="342900" indent="-342900" algn="l">
              <a:buFont typeface="Wingdings" pitchFamily="2" charset="2"/>
              <a:buChar char="§"/>
            </a:pPr>
            <a:r>
              <a:rPr lang="en-CA" b="1" dirty="0" smtClean="0">
                <a:solidFill>
                  <a:srgbClr val="FF0000"/>
                </a:solidFill>
              </a:rPr>
              <a:t>Advantages of dynamic routing</a:t>
            </a:r>
          </a:p>
          <a:p>
            <a:pPr marL="800100" lvl="1" indent="-342900" algn="l">
              <a:buFont typeface="Arial" pitchFamily="34" charset="0"/>
              <a:buChar char="•"/>
            </a:pPr>
            <a:r>
              <a:rPr lang="en-CA" dirty="0" smtClean="0">
                <a:solidFill>
                  <a:srgbClr val="0070C0"/>
                </a:solidFill>
              </a:rPr>
              <a:t>Automatically</a:t>
            </a:r>
            <a:r>
              <a:rPr lang="en-CA" dirty="0" smtClean="0"/>
              <a:t> share information </a:t>
            </a:r>
            <a:r>
              <a:rPr lang="en-CA" dirty="0"/>
              <a:t>about remote </a:t>
            </a:r>
            <a:r>
              <a:rPr lang="en-CA" dirty="0" smtClean="0"/>
              <a:t>networks</a:t>
            </a:r>
          </a:p>
          <a:p>
            <a:pPr marL="800100" lvl="1" indent="-342900" algn="l">
              <a:buFont typeface="Arial" pitchFamily="34" charset="0"/>
              <a:buChar char="•"/>
            </a:pPr>
            <a:r>
              <a:rPr lang="en-CA" dirty="0"/>
              <a:t>D</a:t>
            </a:r>
            <a:r>
              <a:rPr lang="en-CA" dirty="0" smtClean="0"/>
              <a:t>etermine </a:t>
            </a:r>
            <a:r>
              <a:rPr lang="en-CA" dirty="0"/>
              <a:t>the </a:t>
            </a:r>
            <a:r>
              <a:rPr lang="en-CA" dirty="0">
                <a:solidFill>
                  <a:srgbClr val="0070C0"/>
                </a:solidFill>
              </a:rPr>
              <a:t>best </a:t>
            </a:r>
            <a:r>
              <a:rPr lang="en-CA" dirty="0" smtClean="0">
                <a:solidFill>
                  <a:srgbClr val="0070C0"/>
                </a:solidFill>
              </a:rPr>
              <a:t>path </a:t>
            </a:r>
            <a:r>
              <a:rPr lang="en-CA" dirty="0" smtClean="0"/>
              <a:t>to </a:t>
            </a:r>
            <a:r>
              <a:rPr lang="en-CA" dirty="0"/>
              <a:t>each </a:t>
            </a:r>
            <a:r>
              <a:rPr lang="en-CA" dirty="0" smtClean="0"/>
              <a:t>network and add </a:t>
            </a:r>
            <a:r>
              <a:rPr lang="en-CA" dirty="0"/>
              <a:t>this information to their </a:t>
            </a:r>
            <a:r>
              <a:rPr lang="en-CA" dirty="0" smtClean="0"/>
              <a:t>routing tables</a:t>
            </a:r>
            <a:endParaRPr lang="en-US" dirty="0"/>
          </a:p>
          <a:p>
            <a:pPr marL="800100" lvl="1" indent="-342900" algn="l">
              <a:buFont typeface="Arial" pitchFamily="34" charset="0"/>
              <a:buChar char="•"/>
            </a:pPr>
            <a:r>
              <a:rPr lang="en-CA" dirty="0" smtClean="0"/>
              <a:t>Compared </a:t>
            </a:r>
            <a:r>
              <a:rPr lang="en-CA" dirty="0"/>
              <a:t>to static routing, dynamic routing protocols require </a:t>
            </a:r>
            <a:r>
              <a:rPr lang="en-CA" dirty="0">
                <a:solidFill>
                  <a:srgbClr val="0070C0"/>
                </a:solidFill>
              </a:rPr>
              <a:t>less administrative </a:t>
            </a:r>
            <a:r>
              <a:rPr lang="en-CA" dirty="0" smtClean="0">
                <a:solidFill>
                  <a:srgbClr val="0070C0"/>
                </a:solidFill>
              </a:rPr>
              <a:t>overhead</a:t>
            </a:r>
          </a:p>
          <a:p>
            <a:pPr marL="800100" lvl="1" indent="-342900" algn="l">
              <a:buFont typeface="Arial" pitchFamily="34" charset="0"/>
              <a:buChar char="•"/>
            </a:pPr>
            <a:r>
              <a:rPr lang="en-US" dirty="0" smtClean="0"/>
              <a:t>Help the </a:t>
            </a:r>
            <a:r>
              <a:rPr lang="en-US" dirty="0"/>
              <a:t>network administrator manage the time-consuming </a:t>
            </a:r>
            <a:r>
              <a:rPr lang="en-US" dirty="0" smtClean="0"/>
              <a:t>process </a:t>
            </a:r>
            <a:r>
              <a:rPr lang="en-US" dirty="0"/>
              <a:t>of configuring and maintaining static </a:t>
            </a:r>
            <a:r>
              <a:rPr lang="en-US" dirty="0" smtClean="0"/>
              <a:t>routes</a:t>
            </a:r>
            <a:endParaRPr lang="en-CA" dirty="0" smtClean="0"/>
          </a:p>
          <a:p>
            <a:pPr marL="342900" indent="-342900" algn="l">
              <a:buFont typeface="Wingdings" pitchFamily="2" charset="2"/>
              <a:buChar char="§"/>
            </a:pPr>
            <a:r>
              <a:rPr lang="en-CA" b="1" dirty="0" smtClean="0">
                <a:solidFill>
                  <a:srgbClr val="FF0000"/>
                </a:solidFill>
              </a:rPr>
              <a:t>Disadvantages of dynamic routing</a:t>
            </a:r>
          </a:p>
          <a:p>
            <a:pPr marL="800100" lvl="1" indent="-342900" algn="l">
              <a:buFont typeface="Arial" pitchFamily="34" charset="0"/>
              <a:buChar char="•"/>
            </a:pPr>
            <a:r>
              <a:rPr lang="en-CA" dirty="0"/>
              <a:t>D</a:t>
            </a:r>
            <a:r>
              <a:rPr lang="en-CA" dirty="0" smtClean="0"/>
              <a:t>edicate </a:t>
            </a:r>
            <a:r>
              <a:rPr lang="en-CA" dirty="0"/>
              <a:t>part of a </a:t>
            </a:r>
            <a:r>
              <a:rPr lang="en-CA" dirty="0" smtClean="0">
                <a:solidFill>
                  <a:srgbClr val="0070C0"/>
                </a:solidFill>
              </a:rPr>
              <a:t>routers </a:t>
            </a:r>
            <a:r>
              <a:rPr lang="en-CA" dirty="0">
                <a:solidFill>
                  <a:srgbClr val="0070C0"/>
                </a:solidFill>
              </a:rPr>
              <a:t>resources </a:t>
            </a:r>
            <a:r>
              <a:rPr lang="en-CA" dirty="0"/>
              <a:t>for protocol operation, including CPU time </a:t>
            </a:r>
            <a:r>
              <a:rPr lang="en-CA" dirty="0" smtClean="0"/>
              <a:t>and </a:t>
            </a:r>
            <a:r>
              <a:rPr lang="en-CA" dirty="0"/>
              <a:t>network link </a:t>
            </a:r>
            <a:r>
              <a:rPr lang="en-CA" dirty="0" smtClean="0"/>
              <a:t>bandwidth</a:t>
            </a:r>
          </a:p>
          <a:p>
            <a:pPr marL="342900" indent="-342900" algn="l">
              <a:buFont typeface="Wingdings" pitchFamily="2" charset="2"/>
              <a:buChar char="§"/>
            </a:pPr>
            <a:r>
              <a:rPr lang="en-CA" dirty="0" smtClean="0"/>
              <a:t>Sometimes static </a:t>
            </a:r>
            <a:r>
              <a:rPr lang="en-CA" dirty="0"/>
              <a:t>routing is more </a:t>
            </a:r>
            <a:r>
              <a:rPr lang="en-CA" dirty="0" smtClean="0"/>
              <a:t>appropriate</a:t>
            </a:r>
            <a:endParaRPr lang="en-US" dirty="0"/>
          </a:p>
        </p:txBody>
      </p:sp>
    </p:spTree>
    <p:extLst>
      <p:ext uri="{BB962C8B-B14F-4D97-AF65-F5344CB8AC3E}">
        <p14:creationId xmlns:p14="http://schemas.microsoft.com/office/powerpoint/2010/main" val="2335696406"/>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50838" y="435427"/>
            <a:ext cx="8145462" cy="504599"/>
          </a:xfrm>
        </p:spPr>
        <p:txBody>
          <a:bodyPr/>
          <a:lstStyle/>
          <a:p>
            <a:pPr eaLnBrk="1" hangingPunct="1">
              <a:defRPr/>
            </a:pPr>
            <a:r>
              <a:rPr lang="en-US" smtClean="0">
                <a:effectLst>
                  <a:outerShdw blurRad="38100" dist="38100" dir="2700000" algn="tl">
                    <a:srgbClr val="C0C0C0"/>
                  </a:outerShdw>
                </a:effectLst>
              </a:rPr>
              <a:t>Level 1 Routes</a:t>
            </a:r>
          </a:p>
        </p:txBody>
      </p:sp>
      <p:sp>
        <p:nvSpPr>
          <p:cNvPr id="10243" name="Content Placeholder 4"/>
          <p:cNvSpPr>
            <a:spLocks noGrp="1"/>
          </p:cNvSpPr>
          <p:nvPr>
            <p:ph idx="1"/>
          </p:nvPr>
        </p:nvSpPr>
        <p:spPr>
          <a:xfrm>
            <a:off x="304800" y="3211286"/>
            <a:ext cx="8839200" cy="2590800"/>
          </a:xfrm>
        </p:spPr>
        <p:txBody>
          <a:bodyPr/>
          <a:lstStyle/>
          <a:p>
            <a:r>
              <a:rPr lang="en-US" altLang="en-US" dirty="0" smtClean="0"/>
              <a:t>A </a:t>
            </a:r>
            <a:r>
              <a:rPr lang="en-US" altLang="en-US" sz="2800" b="1" dirty="0" smtClean="0">
                <a:solidFill>
                  <a:srgbClr val="FF0000"/>
                </a:solidFill>
              </a:rPr>
              <a:t>level 1</a:t>
            </a:r>
            <a:r>
              <a:rPr lang="en-US" altLang="en-US" dirty="0" smtClean="0"/>
              <a:t> route is a route with a subnet mask </a:t>
            </a:r>
            <a:r>
              <a:rPr lang="en-US" altLang="en-US" sz="2800" b="1" dirty="0" smtClean="0">
                <a:solidFill>
                  <a:srgbClr val="FF0000"/>
                </a:solidFill>
              </a:rPr>
              <a:t>equal to or less than the </a:t>
            </a:r>
            <a:r>
              <a:rPr lang="en-US" altLang="en-US" sz="2800" b="1" dirty="0" err="1" smtClean="0">
                <a:solidFill>
                  <a:srgbClr val="FF0000"/>
                </a:solidFill>
              </a:rPr>
              <a:t>classful</a:t>
            </a:r>
            <a:r>
              <a:rPr lang="en-US" altLang="en-US" sz="2800" b="1" dirty="0" smtClean="0">
                <a:solidFill>
                  <a:srgbClr val="FF0000"/>
                </a:solidFill>
              </a:rPr>
              <a:t> mask</a:t>
            </a:r>
            <a:r>
              <a:rPr lang="en-US" altLang="en-US" dirty="0" smtClean="0"/>
              <a:t> of the network address (i.e. not a subnet). </a:t>
            </a:r>
          </a:p>
          <a:p>
            <a:r>
              <a:rPr lang="en-IE" altLang="en-US" dirty="0" smtClean="0"/>
              <a:t>Example:</a:t>
            </a:r>
            <a:endParaRPr lang="en-US" altLang="en-US" dirty="0" smtClean="0"/>
          </a:p>
          <a:p>
            <a:pPr lvl="1"/>
            <a:r>
              <a:rPr lang="en-US" altLang="en-US" dirty="0" smtClean="0"/>
              <a:t>192.168.1.1 is a Class C address.</a:t>
            </a:r>
          </a:p>
          <a:p>
            <a:pPr lvl="1"/>
            <a:r>
              <a:rPr lang="en-US" altLang="en-US" dirty="0" err="1" smtClean="0"/>
              <a:t>Classful</a:t>
            </a:r>
            <a:r>
              <a:rPr lang="en-US" altLang="en-US" dirty="0" smtClean="0"/>
              <a:t> Mask – 255.255.255.0 or /24.</a:t>
            </a:r>
          </a:p>
          <a:p>
            <a:r>
              <a:rPr lang="en-US" altLang="en-US" dirty="0" smtClean="0"/>
              <a:t>192.168.1.0/24 is a level 1 network route because the subnet mask is equal to the network’s </a:t>
            </a:r>
            <a:r>
              <a:rPr lang="en-US" altLang="en-US" dirty="0" err="1" smtClean="0"/>
              <a:t>classful</a:t>
            </a:r>
            <a:r>
              <a:rPr lang="en-US" altLang="en-US" dirty="0" smtClean="0"/>
              <a:t> mask. </a:t>
            </a:r>
          </a:p>
        </p:txBody>
      </p:sp>
      <p:pic>
        <p:nvPicPr>
          <p:cNvPr id="10244" name="Picture 10" descr="rtbl0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686" y="1027266"/>
            <a:ext cx="7206342" cy="208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94213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66" y="1150483"/>
            <a:ext cx="625792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66" name="Rectangle 2"/>
          <p:cNvSpPr>
            <a:spLocks noGrp="1" noChangeArrowheads="1"/>
          </p:cNvSpPr>
          <p:nvPr>
            <p:ph type="title"/>
          </p:nvPr>
        </p:nvSpPr>
        <p:spPr>
          <a:xfrm>
            <a:off x="391886" y="402771"/>
            <a:ext cx="8485414" cy="569913"/>
          </a:xfrm>
        </p:spPr>
        <p:txBody>
          <a:bodyPr/>
          <a:lstStyle/>
          <a:p>
            <a:pPr eaLnBrk="1" hangingPunct="1"/>
            <a:r>
              <a:rPr lang="en-US" altLang="en-US" dirty="0" smtClean="0"/>
              <a:t>Level 1 Routes</a:t>
            </a:r>
          </a:p>
        </p:txBody>
      </p:sp>
      <p:sp>
        <p:nvSpPr>
          <p:cNvPr id="11267" name="Content Placeholder 4"/>
          <p:cNvSpPr>
            <a:spLocks noGrp="1"/>
          </p:cNvSpPr>
          <p:nvPr>
            <p:ph idx="1"/>
          </p:nvPr>
        </p:nvSpPr>
        <p:spPr>
          <a:xfrm>
            <a:off x="0" y="4474028"/>
            <a:ext cx="9144000" cy="2090058"/>
          </a:xfrm>
        </p:spPr>
        <p:txBody>
          <a:bodyPr/>
          <a:lstStyle/>
          <a:p>
            <a:pPr>
              <a:lnSpc>
                <a:spcPct val="90000"/>
              </a:lnSpc>
            </a:pPr>
            <a:r>
              <a:rPr lang="en-US" altLang="en-US" dirty="0" smtClean="0"/>
              <a:t>A </a:t>
            </a:r>
            <a:r>
              <a:rPr lang="en-US" altLang="en-US" b="1" dirty="0" smtClean="0">
                <a:solidFill>
                  <a:srgbClr val="FF0000"/>
                </a:solidFill>
              </a:rPr>
              <a:t>Level 1</a:t>
            </a:r>
            <a:r>
              <a:rPr lang="en-US" altLang="en-US" dirty="0" smtClean="0"/>
              <a:t> route can function as any of the following:</a:t>
            </a:r>
          </a:p>
          <a:p>
            <a:pPr marL="719138" lvl="1" indent="-447675">
              <a:lnSpc>
                <a:spcPct val="90000"/>
              </a:lnSpc>
              <a:buFontTx/>
              <a:buAutoNum type="arabicPeriod"/>
            </a:pPr>
            <a:r>
              <a:rPr lang="en-US" altLang="en-US" b="1" dirty="0" smtClean="0">
                <a:solidFill>
                  <a:srgbClr val="FF0000"/>
                </a:solidFill>
              </a:rPr>
              <a:t>Default Route:</a:t>
            </a:r>
            <a:r>
              <a:rPr lang="en-US" altLang="en-US" dirty="0" smtClean="0"/>
              <a:t> A static route with the address 0.0.0.0 / 0.</a:t>
            </a:r>
          </a:p>
          <a:p>
            <a:pPr marL="719138" lvl="1" indent="-447675">
              <a:lnSpc>
                <a:spcPct val="90000"/>
              </a:lnSpc>
              <a:buFontTx/>
              <a:buAutoNum type="arabicPeriod"/>
            </a:pPr>
            <a:r>
              <a:rPr lang="en-US" altLang="en-US" b="1" dirty="0" err="1" smtClean="0">
                <a:solidFill>
                  <a:srgbClr val="FF0000"/>
                </a:solidFill>
              </a:rPr>
              <a:t>Supernet</a:t>
            </a:r>
            <a:r>
              <a:rPr lang="en-US" altLang="en-US" b="1" dirty="0" smtClean="0">
                <a:solidFill>
                  <a:srgbClr val="FF0000"/>
                </a:solidFill>
              </a:rPr>
              <a:t> Route:</a:t>
            </a:r>
            <a:r>
              <a:rPr lang="en-US" altLang="en-US" dirty="0" smtClean="0"/>
              <a:t> Mask </a:t>
            </a:r>
            <a:r>
              <a:rPr lang="en-US" altLang="en-US" dirty="0" smtClean="0">
                <a:solidFill>
                  <a:srgbClr val="FF0000"/>
                </a:solidFill>
              </a:rPr>
              <a:t>less than</a:t>
            </a:r>
            <a:r>
              <a:rPr lang="en-US" altLang="en-US" dirty="0" smtClean="0"/>
              <a:t> the </a:t>
            </a:r>
            <a:r>
              <a:rPr lang="en-US" altLang="en-US" dirty="0" err="1" smtClean="0"/>
              <a:t>classful</a:t>
            </a:r>
            <a:r>
              <a:rPr lang="en-US" altLang="en-US" dirty="0" smtClean="0"/>
              <a:t> mask.(i.e. </a:t>
            </a:r>
            <a:r>
              <a:rPr lang="en-US" altLang="en-US" dirty="0" err="1" smtClean="0"/>
              <a:t>aSummarized</a:t>
            </a:r>
            <a:r>
              <a:rPr lang="en-US" altLang="en-US" dirty="0" smtClean="0"/>
              <a:t> Route)</a:t>
            </a:r>
          </a:p>
          <a:p>
            <a:pPr marL="719138" lvl="1" indent="-447675">
              <a:lnSpc>
                <a:spcPct val="90000"/>
              </a:lnSpc>
              <a:buFontTx/>
              <a:buAutoNum type="arabicPeriod"/>
            </a:pPr>
            <a:r>
              <a:rPr lang="en-US" altLang="en-US" b="1" dirty="0" smtClean="0">
                <a:solidFill>
                  <a:srgbClr val="FF0000"/>
                </a:solidFill>
              </a:rPr>
              <a:t>Network Route:</a:t>
            </a:r>
            <a:r>
              <a:rPr lang="en-US" altLang="en-US" dirty="0" smtClean="0"/>
              <a:t> A route that has a subnet mask </a:t>
            </a:r>
            <a:r>
              <a:rPr lang="en-US" altLang="en-US" dirty="0" smtClean="0">
                <a:solidFill>
                  <a:srgbClr val="FF0000"/>
                </a:solidFill>
              </a:rPr>
              <a:t>equal to</a:t>
            </a:r>
            <a:r>
              <a:rPr lang="en-US" altLang="en-US" dirty="0" smtClean="0"/>
              <a:t> that of the </a:t>
            </a:r>
            <a:r>
              <a:rPr lang="en-US" altLang="en-US" dirty="0" err="1" smtClean="0"/>
              <a:t>classful</a:t>
            </a:r>
            <a:r>
              <a:rPr lang="en-US" altLang="en-US" dirty="0" smtClean="0"/>
              <a:t> mask.</a:t>
            </a:r>
            <a:endParaRPr lang="en-US" altLang="en-US" sz="1600" dirty="0" smtClean="0"/>
          </a:p>
        </p:txBody>
      </p:sp>
      <p:cxnSp>
        <p:nvCxnSpPr>
          <p:cNvPr id="13321" name="Straight Connector 9"/>
          <p:cNvCxnSpPr>
            <a:cxnSpLocks noChangeShapeType="1"/>
            <a:stCxn id="8" idx="0"/>
          </p:cNvCxnSpPr>
          <p:nvPr/>
        </p:nvCxnSpPr>
        <p:spPr bwMode="auto">
          <a:xfrm flipH="1" flipV="1">
            <a:off x="3309257" y="3429000"/>
            <a:ext cx="1289957" cy="522514"/>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8" name="TextBox 7"/>
          <p:cNvSpPr txBox="1"/>
          <p:nvPr/>
        </p:nvSpPr>
        <p:spPr>
          <a:xfrm>
            <a:off x="3570514" y="3951514"/>
            <a:ext cx="2057400" cy="369332"/>
          </a:xfrm>
          <a:prstGeom prst="rect">
            <a:avLst/>
          </a:prstGeom>
          <a:solidFill>
            <a:srgbClr val="800000"/>
          </a:solidFill>
          <a:ln w="25400">
            <a:solidFill>
              <a:srgbClr val="FF0000"/>
            </a:solidFill>
          </a:ln>
        </p:spPr>
        <p:txBody>
          <a:bodyPr>
            <a:spAutoFit/>
          </a:bodyPr>
          <a:lstStyle/>
          <a:p>
            <a:pPr>
              <a:defRPr/>
            </a:pPr>
            <a:r>
              <a:rPr lang="en-IE" sz="2000" dirty="0">
                <a:solidFill>
                  <a:srgbClr val="FFFF00"/>
                </a:solidFill>
                <a:effectLst>
                  <a:outerShdw blurRad="38100" dist="38100" dir="2700000" algn="tl">
                    <a:srgbClr val="000000"/>
                  </a:outerShdw>
                </a:effectLst>
              </a:rPr>
              <a:t>Default Route</a:t>
            </a:r>
            <a:endParaRPr lang="en-US" sz="2000" dirty="0">
              <a:solidFill>
                <a:srgbClr val="FFFF00"/>
              </a:solidFill>
              <a:effectLst>
                <a:outerShdw blurRad="38100" dist="38100" dir="2700000" algn="tl">
                  <a:srgbClr val="000000"/>
                </a:outerShdw>
              </a:effectLst>
            </a:endParaRPr>
          </a:p>
        </p:txBody>
      </p:sp>
      <p:cxnSp>
        <p:nvCxnSpPr>
          <p:cNvPr id="13323" name="Straight Connector 9"/>
          <p:cNvCxnSpPr>
            <a:cxnSpLocks noChangeShapeType="1"/>
          </p:cNvCxnSpPr>
          <p:nvPr/>
        </p:nvCxnSpPr>
        <p:spPr bwMode="auto">
          <a:xfrm flipH="1">
            <a:off x="3200400" y="2108421"/>
            <a:ext cx="3559629" cy="2286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 name="TextBox 7"/>
          <p:cNvSpPr txBox="1"/>
          <p:nvPr/>
        </p:nvSpPr>
        <p:spPr>
          <a:xfrm>
            <a:off x="6847114" y="1679805"/>
            <a:ext cx="2057400" cy="646331"/>
          </a:xfrm>
          <a:prstGeom prst="rect">
            <a:avLst/>
          </a:prstGeom>
          <a:solidFill>
            <a:srgbClr val="800000"/>
          </a:solidFill>
          <a:ln w="25400">
            <a:solidFill>
              <a:srgbClr val="FF0000"/>
            </a:solidFill>
          </a:ln>
        </p:spPr>
        <p:txBody>
          <a:bodyPr>
            <a:spAutoFit/>
          </a:bodyPr>
          <a:lstStyle/>
          <a:p>
            <a:pPr>
              <a:defRPr/>
            </a:pPr>
            <a:r>
              <a:rPr lang="en-IE" sz="2000" dirty="0">
                <a:solidFill>
                  <a:srgbClr val="FFFF00"/>
                </a:solidFill>
                <a:effectLst>
                  <a:outerShdw blurRad="38100" dist="38100" dir="2700000" algn="tl">
                    <a:srgbClr val="000000"/>
                  </a:outerShdw>
                </a:effectLst>
              </a:rPr>
              <a:t>Mask is less than /24</a:t>
            </a:r>
            <a:endParaRPr lang="en-US" sz="2000" dirty="0">
              <a:solidFill>
                <a:srgbClr val="FFFF00"/>
              </a:solidFill>
              <a:effectLst>
                <a:outerShdw blurRad="38100" dist="38100" dir="2700000" algn="tl">
                  <a:srgbClr val="000000"/>
                </a:outerShdw>
              </a:effectLst>
            </a:endParaRPr>
          </a:p>
        </p:txBody>
      </p:sp>
      <p:sp>
        <p:nvSpPr>
          <p:cNvPr id="3" name="TextBox 7"/>
          <p:cNvSpPr txBox="1"/>
          <p:nvPr/>
        </p:nvSpPr>
        <p:spPr>
          <a:xfrm>
            <a:off x="3657600" y="781151"/>
            <a:ext cx="2438400" cy="369332"/>
          </a:xfrm>
          <a:prstGeom prst="rect">
            <a:avLst/>
          </a:prstGeom>
          <a:solidFill>
            <a:srgbClr val="800000"/>
          </a:solidFill>
          <a:ln w="25400">
            <a:solidFill>
              <a:srgbClr val="FF0000"/>
            </a:solidFill>
          </a:ln>
        </p:spPr>
        <p:txBody>
          <a:bodyPr>
            <a:spAutoFit/>
          </a:bodyPr>
          <a:lstStyle/>
          <a:p>
            <a:pPr>
              <a:defRPr/>
            </a:pPr>
            <a:r>
              <a:rPr lang="en-IE" sz="2000" dirty="0">
                <a:solidFill>
                  <a:srgbClr val="FFFF00"/>
                </a:solidFill>
                <a:effectLst>
                  <a:outerShdw blurRad="38100" dist="38100" dir="2700000" algn="tl">
                    <a:srgbClr val="000000"/>
                  </a:outerShdw>
                </a:effectLst>
              </a:rPr>
              <a:t>Mask= Default  /24</a:t>
            </a:r>
            <a:endParaRPr lang="en-US" sz="2000" dirty="0">
              <a:solidFill>
                <a:srgbClr val="FFFF00"/>
              </a:solidFill>
              <a:effectLst>
                <a:outerShdw blurRad="38100" dist="38100" dir="2700000" algn="tl">
                  <a:srgbClr val="000000"/>
                </a:outerShdw>
              </a:effectLst>
            </a:endParaRPr>
          </a:p>
        </p:txBody>
      </p:sp>
      <p:sp>
        <p:nvSpPr>
          <p:cNvPr id="13327" name="Line 15"/>
          <p:cNvSpPr>
            <a:spLocks noChangeShapeType="1"/>
          </p:cNvSpPr>
          <p:nvPr/>
        </p:nvSpPr>
        <p:spPr bwMode="auto">
          <a:xfrm flipH="1">
            <a:off x="2939143" y="1230086"/>
            <a:ext cx="1660071" cy="449719"/>
          </a:xfrm>
          <a:prstGeom prst="line">
            <a:avLst/>
          </a:prstGeom>
          <a:noFill/>
          <a:ln w="38100">
            <a:solidFill>
              <a:srgbClr val="FF0000"/>
            </a:solidFill>
            <a:round/>
            <a:headEnd/>
            <a:tailEnd type="triangle" w="med" len="med"/>
          </a:ln>
          <a:effectLst/>
        </p:spPr>
        <p:txBody>
          <a:bodyPr wrap="none" anchor="ctr"/>
          <a:lstStyle/>
          <a:p>
            <a:pPr>
              <a:defRPr/>
            </a:pPr>
            <a:endParaRPr lang="en-US"/>
          </a:p>
        </p:txBody>
      </p:sp>
    </p:spTree>
    <p:extLst>
      <p:ext uri="{BB962C8B-B14F-4D97-AF65-F5344CB8AC3E}">
        <p14:creationId xmlns:p14="http://schemas.microsoft.com/office/powerpoint/2010/main" val="1705084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21"/>
                                        </p:tgtEl>
                                        <p:attrNameLst>
                                          <p:attrName>style.visibility</p:attrName>
                                        </p:attrNameLst>
                                      </p:cBhvr>
                                      <p:to>
                                        <p:strVal val="visible"/>
                                      </p:to>
                                    </p:set>
                                    <p:anim calcmode="lin" valueType="num">
                                      <p:cBhvr additive="base">
                                        <p:cTn id="11" dur="500" fill="hold"/>
                                        <p:tgtEl>
                                          <p:spTgt spid="13321"/>
                                        </p:tgtEl>
                                        <p:attrNameLst>
                                          <p:attrName>ppt_x</p:attrName>
                                        </p:attrNameLst>
                                      </p:cBhvr>
                                      <p:tavLst>
                                        <p:tav tm="0">
                                          <p:val>
                                            <p:strVal val="#ppt_x"/>
                                          </p:val>
                                        </p:tav>
                                        <p:tav tm="100000">
                                          <p:val>
                                            <p:strVal val="#ppt_x"/>
                                          </p:val>
                                        </p:tav>
                                      </p:tavLst>
                                    </p:anim>
                                    <p:anim calcmode="lin" valueType="num">
                                      <p:cBhvr additive="base">
                                        <p:cTn id="12" dur="500" fill="hold"/>
                                        <p:tgtEl>
                                          <p:spTgt spid="1332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23"/>
                                        </p:tgtEl>
                                        <p:attrNameLst>
                                          <p:attrName>style.visibility</p:attrName>
                                        </p:attrNameLst>
                                      </p:cBhvr>
                                      <p:to>
                                        <p:strVal val="visible"/>
                                      </p:to>
                                    </p:set>
                                    <p:anim calcmode="lin" valueType="num">
                                      <p:cBhvr additive="base">
                                        <p:cTn id="21" dur="500" fill="hold"/>
                                        <p:tgtEl>
                                          <p:spTgt spid="13323"/>
                                        </p:tgtEl>
                                        <p:attrNameLst>
                                          <p:attrName>ppt_x</p:attrName>
                                        </p:attrNameLst>
                                      </p:cBhvr>
                                      <p:tavLst>
                                        <p:tav tm="0">
                                          <p:val>
                                            <p:strVal val="#ppt_x"/>
                                          </p:val>
                                        </p:tav>
                                        <p:tav tm="100000">
                                          <p:val>
                                            <p:strVal val="#ppt_x"/>
                                          </p:val>
                                        </p:tav>
                                      </p:tavLst>
                                    </p:anim>
                                    <p:anim calcmode="lin" valueType="num">
                                      <p:cBhvr additive="base">
                                        <p:cTn id="22"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327"/>
                                        </p:tgtEl>
                                        <p:attrNameLst>
                                          <p:attrName>style.visibility</p:attrName>
                                        </p:attrNameLst>
                                      </p:cBhvr>
                                      <p:to>
                                        <p:strVal val="visible"/>
                                      </p:to>
                                    </p:set>
                                    <p:anim calcmode="lin" valueType="num">
                                      <p:cBhvr additive="base">
                                        <p:cTn id="31" dur="500" fill="hold"/>
                                        <p:tgtEl>
                                          <p:spTgt spid="13327"/>
                                        </p:tgtEl>
                                        <p:attrNameLst>
                                          <p:attrName>ppt_x</p:attrName>
                                        </p:attrNameLst>
                                      </p:cBhvr>
                                      <p:tavLst>
                                        <p:tav tm="0">
                                          <p:val>
                                            <p:strVal val="#ppt_x"/>
                                          </p:val>
                                        </p:tav>
                                        <p:tav tm="100000">
                                          <p:val>
                                            <p:strVal val="#ppt_x"/>
                                          </p:val>
                                        </p:tav>
                                      </p:tavLst>
                                    </p:anim>
                                    <p:anim calcmode="lin" valueType="num">
                                      <p:cBhvr additive="base">
                                        <p:cTn id="32" dur="500" fill="hold"/>
                                        <p:tgtEl>
                                          <p:spTgt spid="13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923" y="439285"/>
            <a:ext cx="8145462" cy="838200"/>
          </a:xfrm>
        </p:spPr>
        <p:txBody>
          <a:bodyPr/>
          <a:lstStyle/>
          <a:p>
            <a:r>
              <a:rPr lang="en-US" altLang="en-US" dirty="0"/>
              <a:t>Parent and Child Routes</a:t>
            </a:r>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024" y="1306403"/>
            <a:ext cx="7818490" cy="5264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bwMode="auto">
          <a:xfrm>
            <a:off x="2841171" y="4855029"/>
            <a:ext cx="2144486" cy="1715422"/>
          </a:xfrm>
          <a:prstGeom prst="rect">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10680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2" descr="rtbl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8942" y="916102"/>
            <a:ext cx="5464629" cy="210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p:nvPr>
        </p:nvSpPr>
        <p:spPr>
          <a:xfrm>
            <a:off x="133122" y="348343"/>
            <a:ext cx="8629877" cy="559028"/>
          </a:xfrm>
        </p:spPr>
        <p:txBody>
          <a:bodyPr/>
          <a:lstStyle/>
          <a:p>
            <a:pPr eaLnBrk="1" hangingPunct="1"/>
            <a:r>
              <a:rPr lang="en-US" altLang="en-US" dirty="0" smtClean="0"/>
              <a:t>Parent and Child Routes</a:t>
            </a:r>
          </a:p>
        </p:txBody>
      </p:sp>
      <p:sp>
        <p:nvSpPr>
          <p:cNvPr id="13316" name="Content Placeholder 4"/>
          <p:cNvSpPr>
            <a:spLocks noGrp="1"/>
          </p:cNvSpPr>
          <p:nvPr>
            <p:ph idx="1"/>
          </p:nvPr>
        </p:nvSpPr>
        <p:spPr>
          <a:xfrm>
            <a:off x="206828" y="3198700"/>
            <a:ext cx="8839200" cy="2667000"/>
          </a:xfrm>
        </p:spPr>
        <p:txBody>
          <a:bodyPr/>
          <a:lstStyle/>
          <a:p>
            <a:r>
              <a:rPr lang="en-US" altLang="en-US" sz="2000" b="1" dirty="0" smtClean="0"/>
              <a:t>A </a:t>
            </a:r>
            <a:r>
              <a:rPr lang="en-US" altLang="en-US" sz="2000" b="1" dirty="0" smtClean="0">
                <a:solidFill>
                  <a:srgbClr val="FF0000"/>
                </a:solidFill>
              </a:rPr>
              <a:t>Level 1 Parent Route </a:t>
            </a:r>
            <a:r>
              <a:rPr lang="en-US" altLang="en-US" sz="2000" b="1" dirty="0" smtClean="0"/>
              <a:t>has</a:t>
            </a:r>
            <a:r>
              <a:rPr lang="en-US" altLang="en-US" sz="2000" b="1" dirty="0" smtClean="0">
                <a:solidFill>
                  <a:srgbClr val="FF0000"/>
                </a:solidFill>
              </a:rPr>
              <a:t> Two</a:t>
            </a:r>
            <a:r>
              <a:rPr lang="en-US" altLang="en-US" sz="2000" dirty="0" smtClean="0"/>
              <a:t> entries in the routing table.</a:t>
            </a:r>
          </a:p>
          <a:p>
            <a:pPr lvl="1"/>
            <a:r>
              <a:rPr lang="en-US" altLang="en-US" sz="1800" dirty="0" smtClean="0"/>
              <a:t>When the 172.16.3.0 subnet was added to the routing table, another route</a:t>
            </a:r>
            <a:r>
              <a:rPr lang="en-US" altLang="en-US" sz="1800" dirty="0" smtClean="0">
                <a:solidFill>
                  <a:srgbClr val="FFFF00"/>
                </a:solidFill>
              </a:rPr>
              <a:t> </a:t>
            </a:r>
            <a:r>
              <a:rPr lang="en-US" altLang="en-US" sz="1800" dirty="0" smtClean="0"/>
              <a:t>(172.16.0.0) was also added. </a:t>
            </a:r>
          </a:p>
          <a:p>
            <a:pPr lvl="1"/>
            <a:r>
              <a:rPr lang="en-US" altLang="en-US" sz="1800" dirty="0" smtClean="0"/>
              <a:t>This first entry </a:t>
            </a:r>
            <a:r>
              <a:rPr lang="en-US" altLang="en-US" sz="1800" dirty="0" smtClean="0">
                <a:solidFill>
                  <a:srgbClr val="FF0000"/>
                </a:solidFill>
              </a:rPr>
              <a:t>does not contain any next-hop IP address or exit interface</a:t>
            </a:r>
            <a:r>
              <a:rPr lang="en-US" altLang="en-US" sz="1800" dirty="0" smtClean="0"/>
              <a:t> information. </a:t>
            </a:r>
          </a:p>
          <a:p>
            <a:r>
              <a:rPr lang="en-US" altLang="en-US" sz="2000" dirty="0"/>
              <a:t>A </a:t>
            </a:r>
            <a:r>
              <a:rPr lang="en-US" altLang="en-US" sz="2000" b="1" dirty="0">
                <a:solidFill>
                  <a:srgbClr val="FF0000"/>
                </a:solidFill>
              </a:rPr>
              <a:t>Level 2</a:t>
            </a:r>
            <a:r>
              <a:rPr lang="en-US" altLang="en-US" sz="2000" dirty="0"/>
              <a:t> route is a route that is </a:t>
            </a:r>
            <a:r>
              <a:rPr lang="en-US" altLang="en-US" sz="2000" dirty="0">
                <a:solidFill>
                  <a:srgbClr val="FF0000"/>
                </a:solidFill>
              </a:rPr>
              <a:t>a </a:t>
            </a:r>
            <a:r>
              <a:rPr lang="en-US" altLang="en-US" b="1" u="sng" dirty="0">
                <a:solidFill>
                  <a:srgbClr val="FF0000"/>
                </a:solidFill>
              </a:rPr>
              <a:t>subnet</a:t>
            </a:r>
            <a:r>
              <a:rPr lang="en-US" altLang="en-US" b="1" dirty="0">
                <a:solidFill>
                  <a:srgbClr val="FF0000"/>
                </a:solidFill>
              </a:rPr>
              <a:t> </a:t>
            </a:r>
            <a:r>
              <a:rPr lang="en-US" altLang="en-US" sz="2000" b="1" dirty="0">
                <a:solidFill>
                  <a:schemeClr val="tx1">
                    <a:lumMod val="95000"/>
                    <a:lumOff val="5000"/>
                  </a:schemeClr>
                </a:solidFill>
              </a:rPr>
              <a:t>of a </a:t>
            </a:r>
            <a:r>
              <a:rPr lang="en-US" altLang="en-US" sz="2000" b="1" dirty="0" smtClean="0">
                <a:solidFill>
                  <a:schemeClr val="tx1">
                    <a:lumMod val="95000"/>
                    <a:lumOff val="5000"/>
                  </a:schemeClr>
                </a:solidFill>
              </a:rPr>
              <a:t>network </a:t>
            </a:r>
            <a:r>
              <a:rPr lang="en-US" altLang="en-US" sz="2000" b="1" dirty="0">
                <a:solidFill>
                  <a:schemeClr val="tx1">
                    <a:lumMod val="95000"/>
                    <a:lumOff val="5000"/>
                  </a:schemeClr>
                </a:solidFill>
              </a:rPr>
              <a:t>address</a:t>
            </a:r>
            <a:r>
              <a:rPr lang="en-US" altLang="en-US" sz="2000" dirty="0">
                <a:solidFill>
                  <a:schemeClr val="tx1">
                    <a:lumMod val="95000"/>
                    <a:lumOff val="5000"/>
                  </a:schemeClr>
                </a:solidFill>
              </a:rPr>
              <a:t>. </a:t>
            </a:r>
          </a:p>
          <a:p>
            <a:pPr lvl="1"/>
            <a:r>
              <a:rPr lang="en-US" altLang="en-US" sz="1800" dirty="0"/>
              <a:t>The source of a level 2 route can be a directly connected network, a static route, or a dynamic routing protocol. </a:t>
            </a:r>
          </a:p>
          <a:p>
            <a:r>
              <a:rPr lang="en-IE" altLang="en-US" sz="2000" dirty="0"/>
              <a:t>A </a:t>
            </a:r>
            <a:r>
              <a:rPr lang="en-IE" altLang="en-US" sz="2000" b="1" dirty="0">
                <a:solidFill>
                  <a:srgbClr val="FF0000"/>
                </a:solidFill>
              </a:rPr>
              <a:t>Level 2</a:t>
            </a:r>
            <a:r>
              <a:rPr lang="en-IE" altLang="en-US" sz="2000" dirty="0"/>
              <a:t> route is also knows as a </a:t>
            </a:r>
            <a:r>
              <a:rPr lang="en-IE" altLang="en-US" sz="2000" b="1" dirty="0">
                <a:solidFill>
                  <a:srgbClr val="FF0000"/>
                </a:solidFill>
              </a:rPr>
              <a:t>Child Route</a:t>
            </a:r>
            <a:r>
              <a:rPr lang="en-IE" altLang="en-US" sz="2000" dirty="0"/>
              <a:t>.</a:t>
            </a:r>
            <a:endParaRPr lang="en-US" altLang="en-US" sz="2000" dirty="0"/>
          </a:p>
          <a:p>
            <a:pPr lvl="1"/>
            <a:endParaRPr lang="en-US" altLang="en-US" dirty="0" smtClean="0"/>
          </a:p>
        </p:txBody>
      </p:sp>
      <p:cxnSp>
        <p:nvCxnSpPr>
          <p:cNvPr id="13317" name="Straight Connector 11"/>
          <p:cNvCxnSpPr>
            <a:cxnSpLocks noChangeShapeType="1"/>
          </p:cNvCxnSpPr>
          <p:nvPr/>
        </p:nvCxnSpPr>
        <p:spPr bwMode="auto">
          <a:xfrm flipH="1">
            <a:off x="5050971" y="2135301"/>
            <a:ext cx="685800" cy="2667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9" name="TextBox 8"/>
          <p:cNvSpPr txBox="1"/>
          <p:nvPr/>
        </p:nvSpPr>
        <p:spPr>
          <a:xfrm>
            <a:off x="5736771" y="1678101"/>
            <a:ext cx="2133600" cy="424732"/>
          </a:xfrm>
          <a:prstGeom prst="rect">
            <a:avLst/>
          </a:prstGeom>
          <a:solidFill>
            <a:srgbClr val="800000"/>
          </a:solidFill>
          <a:ln w="25400">
            <a:solidFill>
              <a:srgbClr val="FF0000"/>
            </a:solidFill>
          </a:ln>
        </p:spPr>
        <p:txBody>
          <a:bodyPr>
            <a:spAutoFit/>
          </a:bodyPr>
          <a:lstStyle/>
          <a:p>
            <a:pPr>
              <a:defRPr/>
            </a:pPr>
            <a:r>
              <a:rPr lang="en-US" b="1" dirty="0">
                <a:solidFill>
                  <a:srgbClr val="FFFF00"/>
                </a:solidFill>
              </a:rPr>
              <a:t>Parent Route</a:t>
            </a:r>
          </a:p>
        </p:txBody>
      </p:sp>
    </p:spTree>
    <p:extLst>
      <p:ext uri="{BB962C8B-B14F-4D97-AF65-F5344CB8AC3E}">
        <p14:creationId xmlns:p14="http://schemas.microsoft.com/office/powerpoint/2010/main" val="1414450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descr="rtbl1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918450"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4" name="Rectangle 2"/>
          <p:cNvSpPr>
            <a:spLocks noGrp="1" noChangeArrowheads="1"/>
          </p:cNvSpPr>
          <p:nvPr>
            <p:ph type="title"/>
          </p:nvPr>
        </p:nvSpPr>
        <p:spPr>
          <a:xfrm>
            <a:off x="889453" y="373970"/>
            <a:ext cx="8145462" cy="475116"/>
          </a:xfrm>
        </p:spPr>
        <p:txBody>
          <a:bodyPr/>
          <a:lstStyle/>
          <a:p>
            <a:pPr eaLnBrk="1" hangingPunct="1">
              <a:defRPr/>
            </a:pPr>
            <a:r>
              <a:rPr lang="en-US" dirty="0" smtClean="0"/>
              <a:t>Adding Another Child Route</a:t>
            </a:r>
          </a:p>
        </p:txBody>
      </p:sp>
      <p:sp>
        <p:nvSpPr>
          <p:cNvPr id="5" name="Content Placeholder 4"/>
          <p:cNvSpPr>
            <a:spLocks noGrp="1"/>
          </p:cNvSpPr>
          <p:nvPr>
            <p:ph idx="1"/>
          </p:nvPr>
        </p:nvSpPr>
        <p:spPr>
          <a:xfrm>
            <a:off x="152400" y="4267200"/>
            <a:ext cx="8839200" cy="2362200"/>
          </a:xfrm>
        </p:spPr>
        <p:txBody>
          <a:bodyPr/>
          <a:lstStyle/>
          <a:p>
            <a:pPr>
              <a:defRPr/>
            </a:pPr>
            <a:r>
              <a:rPr lang="en-US" dirty="0" smtClean="0">
                <a:effectLst>
                  <a:outerShdw blurRad="38100" dist="38100" dir="2700000" algn="tl">
                    <a:srgbClr val="C0C0C0"/>
                  </a:outerShdw>
                </a:effectLst>
              </a:rPr>
              <a:t>Both 172.16.2.0 and 172.16.3.0 are </a:t>
            </a:r>
            <a:r>
              <a:rPr lang="en-US" b="1" dirty="0" smtClean="0">
                <a:solidFill>
                  <a:srgbClr val="FF0000"/>
                </a:solidFill>
              </a:rPr>
              <a:t>members of the same parent route</a:t>
            </a:r>
            <a:r>
              <a:rPr lang="en-US" dirty="0" smtClean="0">
                <a:effectLst>
                  <a:outerShdw blurRad="38100" dist="38100" dir="2700000" algn="tl">
                    <a:srgbClr val="C0C0C0"/>
                  </a:outerShdw>
                </a:effectLst>
              </a:rPr>
              <a:t> because they are both members of the 172.16.0.0/16 </a:t>
            </a:r>
            <a:r>
              <a:rPr lang="en-US" dirty="0" err="1" smtClean="0">
                <a:effectLst>
                  <a:outerShdw blurRad="38100" dist="38100" dir="2700000" algn="tl">
                    <a:srgbClr val="C0C0C0"/>
                  </a:outerShdw>
                </a:effectLst>
              </a:rPr>
              <a:t>classful</a:t>
            </a:r>
            <a:r>
              <a:rPr lang="en-US" dirty="0" smtClean="0">
                <a:effectLst>
                  <a:outerShdw blurRad="38100" dist="38100" dir="2700000" algn="tl">
                    <a:srgbClr val="C0C0C0"/>
                  </a:outerShdw>
                </a:effectLst>
              </a:rPr>
              <a:t> network.</a:t>
            </a:r>
          </a:p>
          <a:p>
            <a:pPr>
              <a:defRPr/>
            </a:pPr>
            <a:r>
              <a:rPr lang="en-US" dirty="0" smtClean="0">
                <a:effectLst>
                  <a:outerShdw blurRad="38100" dist="38100" dir="2700000" algn="tl">
                    <a:srgbClr val="C0C0C0"/>
                  </a:outerShdw>
                </a:effectLst>
              </a:rPr>
              <a:t>Because both child routes </a:t>
            </a:r>
            <a:r>
              <a:rPr lang="en-US" b="1" dirty="0" smtClean="0">
                <a:solidFill>
                  <a:srgbClr val="FF0000"/>
                </a:solidFill>
              </a:rPr>
              <a:t>have the same subnet mask</a:t>
            </a:r>
            <a:r>
              <a:rPr lang="en-US" dirty="0" smtClean="0">
                <a:effectLst>
                  <a:outerShdw blurRad="38100" dist="38100" dir="2700000" algn="tl">
                    <a:srgbClr val="C0C0C0"/>
                  </a:outerShdw>
                </a:effectLst>
              </a:rPr>
              <a:t>, the parent route still maintains the /24 mask but now shows two subnets.</a:t>
            </a:r>
          </a:p>
        </p:txBody>
      </p:sp>
      <p:grpSp>
        <p:nvGrpSpPr>
          <p:cNvPr id="2" name="Group 10"/>
          <p:cNvGrpSpPr>
            <a:grpSpLocks/>
          </p:cNvGrpSpPr>
          <p:nvPr/>
        </p:nvGrpSpPr>
        <p:grpSpPr bwMode="auto">
          <a:xfrm>
            <a:off x="6096000" y="2057400"/>
            <a:ext cx="2667000" cy="1295400"/>
            <a:chOff x="5334000" y="1295400"/>
            <a:chExt cx="2362200" cy="1295400"/>
          </a:xfrm>
        </p:grpSpPr>
        <p:cxnSp>
          <p:nvCxnSpPr>
            <p:cNvPr id="17414" name="Straight Connector 9"/>
            <p:cNvCxnSpPr>
              <a:cxnSpLocks noChangeShapeType="1"/>
            </p:cNvCxnSpPr>
            <p:nvPr/>
          </p:nvCxnSpPr>
          <p:spPr bwMode="auto">
            <a:xfrm rot="5400000">
              <a:off x="5829300" y="2095500"/>
              <a:ext cx="838200" cy="1524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8" name="TextBox 7"/>
            <p:cNvSpPr txBox="1"/>
            <p:nvPr/>
          </p:nvSpPr>
          <p:spPr>
            <a:xfrm>
              <a:off x="5334000" y="1295400"/>
              <a:ext cx="2362200" cy="424732"/>
            </a:xfrm>
            <a:prstGeom prst="rect">
              <a:avLst/>
            </a:prstGeom>
            <a:solidFill>
              <a:srgbClr val="800000"/>
            </a:solidFill>
            <a:ln w="25400">
              <a:solidFill>
                <a:srgbClr val="FF0000"/>
              </a:solidFill>
            </a:ln>
          </p:spPr>
          <p:txBody>
            <a:bodyPr>
              <a:spAutoFit/>
            </a:bodyPr>
            <a:lstStyle/>
            <a:p>
              <a:pPr>
                <a:defRPr/>
              </a:pPr>
              <a:r>
                <a:rPr lang="en-US" dirty="0">
                  <a:solidFill>
                    <a:srgbClr val="FFFF00"/>
                  </a:solidFill>
                </a:rPr>
                <a:t>Ultimate Routes</a:t>
              </a:r>
            </a:p>
          </p:txBody>
        </p:sp>
      </p:grpSp>
    </p:spTree>
    <p:extLst>
      <p:ext uri="{BB962C8B-B14F-4D97-AF65-F5344CB8AC3E}">
        <p14:creationId xmlns:p14="http://schemas.microsoft.com/office/powerpoint/2010/main" val="2009425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1756" y="261258"/>
            <a:ext cx="8991600" cy="685800"/>
          </a:xfrm>
        </p:spPr>
        <p:txBody>
          <a:bodyPr/>
          <a:lstStyle/>
          <a:p>
            <a:pPr eaLnBrk="1" hangingPunct="1">
              <a:defRPr/>
            </a:pPr>
            <a:r>
              <a:rPr lang="en-US" dirty="0" smtClean="0"/>
              <a:t>Parent and Child Routes: Classless Networks</a:t>
            </a:r>
          </a:p>
        </p:txBody>
      </p:sp>
      <p:pic>
        <p:nvPicPr>
          <p:cNvPr id="21507" name="Picture 5" descr="rtbl1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97913"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bwMode="auto">
          <a:xfrm>
            <a:off x="2362200" y="6096000"/>
            <a:ext cx="2286000" cy="3048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sp>
        <p:nvSpPr>
          <p:cNvPr id="11" name="Rectangle 10"/>
          <p:cNvSpPr/>
          <p:nvPr/>
        </p:nvSpPr>
        <p:spPr bwMode="auto">
          <a:xfrm>
            <a:off x="2044700" y="4938713"/>
            <a:ext cx="1066800" cy="3048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sp>
        <p:nvSpPr>
          <p:cNvPr id="12" name="Rectangle 11"/>
          <p:cNvSpPr/>
          <p:nvPr/>
        </p:nvSpPr>
        <p:spPr bwMode="auto">
          <a:xfrm>
            <a:off x="3505200" y="5211763"/>
            <a:ext cx="2133600" cy="3048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sp>
        <p:nvSpPr>
          <p:cNvPr id="13" name="Rectangle 12"/>
          <p:cNvSpPr/>
          <p:nvPr/>
        </p:nvSpPr>
        <p:spPr bwMode="auto">
          <a:xfrm>
            <a:off x="5957888" y="4914900"/>
            <a:ext cx="1295400" cy="3048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grpSp>
        <p:nvGrpSpPr>
          <p:cNvPr id="2" name="Group 14"/>
          <p:cNvGrpSpPr>
            <a:grpSpLocks/>
          </p:cNvGrpSpPr>
          <p:nvPr/>
        </p:nvGrpSpPr>
        <p:grpSpPr bwMode="auto">
          <a:xfrm>
            <a:off x="7146925" y="3170236"/>
            <a:ext cx="1905000" cy="761999"/>
            <a:chOff x="7086600" y="3581400"/>
            <a:chExt cx="1905000" cy="762674"/>
          </a:xfrm>
        </p:grpSpPr>
        <p:sp>
          <p:nvSpPr>
            <p:cNvPr id="14" name="Right Brace 13"/>
            <p:cNvSpPr/>
            <p:nvPr/>
          </p:nvSpPr>
          <p:spPr bwMode="auto">
            <a:xfrm>
              <a:off x="7086600" y="3657667"/>
              <a:ext cx="533400" cy="686407"/>
            </a:xfrm>
            <a:prstGeom prst="rightBrace">
              <a:avLst/>
            </a:prstGeom>
            <a:noFill/>
            <a:ln w="31750" cap="flat" cmpd="sng" algn="ctr">
              <a:solidFill>
                <a:srgbClr val="FF0000"/>
              </a:solidFill>
              <a:prstDash val="solid"/>
              <a:round/>
              <a:headEnd type="none" w="med" len="med"/>
              <a:tailEnd type="none"/>
            </a:ln>
            <a:effectLst/>
          </p:spPr>
          <p:txBody>
            <a:bodyPr anchor="ctr"/>
            <a:lstStyle/>
            <a:p>
              <a:pPr>
                <a:defRPr/>
              </a:pPr>
              <a:endParaRPr lang="en-US" dirty="0"/>
            </a:p>
          </p:txBody>
        </p:sp>
        <p:sp>
          <p:nvSpPr>
            <p:cNvPr id="9" name="TextBox 8"/>
            <p:cNvSpPr txBox="1"/>
            <p:nvPr/>
          </p:nvSpPr>
          <p:spPr>
            <a:xfrm>
              <a:off x="7543800" y="3581400"/>
              <a:ext cx="1447800" cy="757800"/>
            </a:xfrm>
            <a:prstGeom prst="rect">
              <a:avLst/>
            </a:prstGeom>
            <a:solidFill>
              <a:srgbClr val="800000"/>
            </a:solidFill>
            <a:ln w="25400">
              <a:solidFill>
                <a:srgbClr val="FF0000"/>
              </a:solidFill>
            </a:ln>
          </p:spPr>
          <p:txBody>
            <a:bodyPr>
              <a:spAutoFit/>
            </a:bodyPr>
            <a:lstStyle/>
            <a:p>
              <a:pPr>
                <a:defRPr/>
              </a:pPr>
              <a:r>
                <a:rPr lang="en-US" b="1" dirty="0">
                  <a:solidFill>
                    <a:srgbClr val="FFFF00"/>
                  </a:solidFill>
                </a:rPr>
                <a:t>Ultimate Routes</a:t>
              </a:r>
            </a:p>
          </p:txBody>
        </p:sp>
      </p:grpSp>
      <p:sp>
        <p:nvSpPr>
          <p:cNvPr id="17" name="Rectangle 16"/>
          <p:cNvSpPr/>
          <p:nvPr/>
        </p:nvSpPr>
        <p:spPr bwMode="auto">
          <a:xfrm>
            <a:off x="254000" y="1924050"/>
            <a:ext cx="1600200" cy="5334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sp>
        <p:nvSpPr>
          <p:cNvPr id="18" name="Rectangle 17"/>
          <p:cNvSpPr/>
          <p:nvPr/>
        </p:nvSpPr>
        <p:spPr bwMode="auto">
          <a:xfrm>
            <a:off x="2300288" y="1187450"/>
            <a:ext cx="1371600" cy="3048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sp>
        <p:nvSpPr>
          <p:cNvPr id="19" name="Rectangle 18"/>
          <p:cNvSpPr/>
          <p:nvPr/>
        </p:nvSpPr>
        <p:spPr bwMode="auto">
          <a:xfrm>
            <a:off x="3227388" y="1528763"/>
            <a:ext cx="2209800" cy="5334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sp>
        <p:nvSpPr>
          <p:cNvPr id="20" name="Rectangle 19"/>
          <p:cNvSpPr/>
          <p:nvPr/>
        </p:nvSpPr>
        <p:spPr bwMode="auto">
          <a:xfrm>
            <a:off x="6427788" y="1617663"/>
            <a:ext cx="2438400" cy="6858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spTree>
    <p:extLst>
      <p:ext uri="{BB962C8B-B14F-4D97-AF65-F5344CB8AC3E}">
        <p14:creationId xmlns:p14="http://schemas.microsoft.com/office/powerpoint/2010/main" val="929437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7" grpId="0" animBg="1"/>
      <p:bldP spid="18" grpId="0" animBg="1"/>
      <p:bldP spid="19" grpId="0" animBg="1"/>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051" y="537257"/>
            <a:ext cx="8145462" cy="377144"/>
          </a:xfrm>
        </p:spPr>
        <p:txBody>
          <a:bodyPr/>
          <a:lstStyle/>
          <a:p>
            <a:r>
              <a:rPr lang="en-IE" dirty="0"/>
              <a:t>The IPv4 Route Lookup </a:t>
            </a:r>
            <a:r>
              <a:rPr lang="en-IE" dirty="0" smtClean="0"/>
              <a:t>Process</a:t>
            </a:r>
            <a:endParaRPr lang="en-IE" dirty="0"/>
          </a:p>
        </p:txBody>
      </p:sp>
      <p:sp>
        <p:nvSpPr>
          <p:cNvPr id="3" name="Rectangle 2"/>
          <p:cNvSpPr/>
          <p:nvPr/>
        </p:nvSpPr>
        <p:spPr>
          <a:xfrm>
            <a:off x="272141" y="936746"/>
            <a:ext cx="8567057" cy="5564600"/>
          </a:xfrm>
          <a:prstGeom prst="rect">
            <a:avLst/>
          </a:prstGeom>
        </p:spPr>
        <p:txBody>
          <a:bodyPr wrap="square">
            <a:spAutoFit/>
          </a:bodyPr>
          <a:lstStyle/>
          <a:p>
            <a:pPr marL="342900" indent="-342900" algn="l">
              <a:spcBef>
                <a:spcPts val="600"/>
              </a:spcBef>
              <a:buFont typeface="+mj-lt"/>
              <a:buAutoNum type="arabicPeriod"/>
            </a:pPr>
            <a:r>
              <a:rPr lang="en-IE" dirty="0" smtClean="0"/>
              <a:t>The </a:t>
            </a:r>
            <a:r>
              <a:rPr lang="en-IE" dirty="0"/>
              <a:t>router examines </a:t>
            </a:r>
            <a:r>
              <a:rPr lang="en-IE" dirty="0">
                <a:solidFill>
                  <a:srgbClr val="FF0000"/>
                </a:solidFill>
              </a:rPr>
              <a:t>level 1 network routes </a:t>
            </a:r>
            <a:r>
              <a:rPr lang="en-IE" dirty="0"/>
              <a:t>for the best match with the destination address of the IPv4 </a:t>
            </a:r>
            <a:r>
              <a:rPr lang="en-IE" dirty="0" smtClean="0"/>
              <a:t>packet. If </a:t>
            </a:r>
            <a:r>
              <a:rPr lang="en-IE" dirty="0"/>
              <a:t>the best match is a level 1 </a:t>
            </a:r>
            <a:r>
              <a:rPr lang="en-IE" dirty="0">
                <a:solidFill>
                  <a:srgbClr val="FF0000"/>
                </a:solidFill>
              </a:rPr>
              <a:t>ultimate</a:t>
            </a:r>
            <a:r>
              <a:rPr lang="en-IE" dirty="0"/>
              <a:t> route, then this route is used to forward the </a:t>
            </a:r>
            <a:r>
              <a:rPr lang="en-IE" dirty="0" smtClean="0"/>
              <a:t>packet. If </a:t>
            </a:r>
            <a:r>
              <a:rPr lang="en-IE" dirty="0"/>
              <a:t>the best match is a level 1 </a:t>
            </a:r>
            <a:r>
              <a:rPr lang="en-IE" dirty="0">
                <a:solidFill>
                  <a:srgbClr val="FF0000"/>
                </a:solidFill>
              </a:rPr>
              <a:t>parent route</a:t>
            </a:r>
            <a:r>
              <a:rPr lang="en-IE" dirty="0"/>
              <a:t>, proceed to the next step</a:t>
            </a:r>
            <a:r>
              <a:rPr lang="en-IE" dirty="0" smtClean="0"/>
              <a:t>.</a:t>
            </a:r>
            <a:endParaRPr lang="en-IE" dirty="0"/>
          </a:p>
          <a:p>
            <a:pPr marL="342900" indent="-342900" algn="l">
              <a:spcBef>
                <a:spcPts val="600"/>
              </a:spcBef>
              <a:buFont typeface="+mj-lt"/>
              <a:buAutoNum type="arabicPeriod"/>
            </a:pPr>
            <a:r>
              <a:rPr lang="en-IE" dirty="0" smtClean="0"/>
              <a:t>The </a:t>
            </a:r>
            <a:r>
              <a:rPr lang="en-IE" dirty="0"/>
              <a:t>router examines </a:t>
            </a:r>
            <a:r>
              <a:rPr lang="en-IE" dirty="0">
                <a:solidFill>
                  <a:srgbClr val="FF0000"/>
                </a:solidFill>
              </a:rPr>
              <a:t>child routes </a:t>
            </a:r>
            <a:r>
              <a:rPr lang="en-IE" dirty="0"/>
              <a:t>(the subnet routes) of the parent route for a best </a:t>
            </a:r>
            <a:r>
              <a:rPr lang="en-IE" dirty="0" smtClean="0"/>
              <a:t>match. If </a:t>
            </a:r>
            <a:r>
              <a:rPr lang="en-IE" dirty="0"/>
              <a:t>there is a match with a level 2 child route, that subnet is used to forward the </a:t>
            </a:r>
            <a:r>
              <a:rPr lang="en-IE" dirty="0" smtClean="0"/>
              <a:t>packet. If </a:t>
            </a:r>
            <a:r>
              <a:rPr lang="en-IE" dirty="0"/>
              <a:t>there is not a match with any of the level 2 child routes, proceed to the next step</a:t>
            </a:r>
            <a:r>
              <a:rPr lang="en-IE" dirty="0" smtClean="0"/>
              <a:t>.</a:t>
            </a:r>
            <a:endParaRPr lang="en-IE" dirty="0"/>
          </a:p>
          <a:p>
            <a:pPr marL="342900" indent="-342900" algn="l">
              <a:spcBef>
                <a:spcPts val="600"/>
              </a:spcBef>
              <a:buFont typeface="+mj-lt"/>
              <a:buAutoNum type="arabicPeriod"/>
            </a:pPr>
            <a:r>
              <a:rPr lang="en-IE" dirty="0" smtClean="0"/>
              <a:t>The </a:t>
            </a:r>
            <a:r>
              <a:rPr lang="en-IE" dirty="0"/>
              <a:t>router continues searching level 1 </a:t>
            </a:r>
            <a:r>
              <a:rPr lang="en-IE" dirty="0" err="1">
                <a:solidFill>
                  <a:srgbClr val="FF0000"/>
                </a:solidFill>
              </a:rPr>
              <a:t>supernet</a:t>
            </a:r>
            <a:r>
              <a:rPr lang="en-IE" dirty="0">
                <a:solidFill>
                  <a:srgbClr val="FF0000"/>
                </a:solidFill>
              </a:rPr>
              <a:t> </a:t>
            </a:r>
            <a:r>
              <a:rPr lang="en-IE" dirty="0"/>
              <a:t>routes in the routing table for a match, including the </a:t>
            </a:r>
            <a:r>
              <a:rPr lang="en-IE" dirty="0">
                <a:solidFill>
                  <a:srgbClr val="FF0000"/>
                </a:solidFill>
              </a:rPr>
              <a:t>default route</a:t>
            </a:r>
            <a:r>
              <a:rPr lang="en-IE" dirty="0"/>
              <a:t>, if there is </a:t>
            </a:r>
            <a:r>
              <a:rPr lang="en-IE" dirty="0" smtClean="0"/>
              <a:t>one. If </a:t>
            </a:r>
            <a:r>
              <a:rPr lang="en-IE" dirty="0"/>
              <a:t>there is now a lesser match with a level 1 </a:t>
            </a:r>
            <a:r>
              <a:rPr lang="en-IE" dirty="0" err="1"/>
              <a:t>supernet</a:t>
            </a:r>
            <a:r>
              <a:rPr lang="en-IE" dirty="0"/>
              <a:t> or default routes, the router uses that route to forward the </a:t>
            </a:r>
            <a:r>
              <a:rPr lang="en-IE" dirty="0" err="1" smtClean="0"/>
              <a:t>packet.If</a:t>
            </a:r>
            <a:r>
              <a:rPr lang="en-IE" dirty="0" smtClean="0"/>
              <a:t> </a:t>
            </a:r>
            <a:r>
              <a:rPr lang="en-IE" dirty="0"/>
              <a:t>there is not a match with any route in the routing table, the router drops the packet.</a:t>
            </a:r>
          </a:p>
        </p:txBody>
      </p:sp>
    </p:spTree>
    <p:extLst>
      <p:ext uri="{BB962C8B-B14F-4D97-AF65-F5344CB8AC3E}">
        <p14:creationId xmlns:p14="http://schemas.microsoft.com/office/powerpoint/2010/main" val="33670723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907" y="738303"/>
            <a:ext cx="640080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355" y="738303"/>
            <a:ext cx="6016778" cy="589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07" y="621754"/>
            <a:ext cx="6649363" cy="6125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56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1"/>
                                        </p:tgtEl>
                                        <p:attrNameLst>
                                          <p:attrName>style.visibility</p:attrName>
                                        </p:attrNameLst>
                                      </p:cBhvr>
                                      <p:to>
                                        <p:strVal val="visible"/>
                                      </p:to>
                                    </p:set>
                                    <p:anim calcmode="lin" valueType="num">
                                      <p:cBhvr additive="base">
                                        <p:cTn id="13" dur="500" fill="hold"/>
                                        <p:tgtEl>
                                          <p:spTgt spid="4101"/>
                                        </p:tgtEl>
                                        <p:attrNameLst>
                                          <p:attrName>ppt_x</p:attrName>
                                        </p:attrNameLst>
                                      </p:cBhvr>
                                      <p:tavLst>
                                        <p:tav tm="0">
                                          <p:val>
                                            <p:strVal val="#ppt_x"/>
                                          </p:val>
                                        </p:tav>
                                        <p:tav tm="100000">
                                          <p:val>
                                            <p:strVal val="#ppt_x"/>
                                          </p:val>
                                        </p:tav>
                                      </p:tavLst>
                                    </p:anim>
                                    <p:anim calcmode="lin" valueType="num">
                                      <p:cBhvr additive="base">
                                        <p:cTn id="14"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500" fill="hold"/>
                                        <p:tgtEl>
                                          <p:spTgt spid="4102"/>
                                        </p:tgtEl>
                                        <p:attrNameLst>
                                          <p:attrName>ppt_x</p:attrName>
                                        </p:attrNameLst>
                                      </p:cBhvr>
                                      <p:tavLst>
                                        <p:tav tm="0">
                                          <p:val>
                                            <p:strVal val="#ppt_x"/>
                                          </p:val>
                                        </p:tav>
                                        <p:tav tm="100000">
                                          <p:val>
                                            <p:strVal val="#ppt_x"/>
                                          </p:val>
                                        </p:tav>
                                      </p:tavLst>
                                    </p:anim>
                                    <p:anim calcmode="lin" valueType="num">
                                      <p:cBhvr additive="base">
                                        <p:cTn id="20"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2095" y="271266"/>
            <a:ext cx="8145462" cy="838200"/>
          </a:xfrm>
        </p:spPr>
        <p:txBody>
          <a:bodyPr/>
          <a:lstStyle/>
          <a:p>
            <a:pPr eaLnBrk="1" hangingPunct="1"/>
            <a:r>
              <a:rPr lang="en-US" altLang="en-US" dirty="0" smtClean="0"/>
              <a:t>Longest Match: Level 1 Network Routes</a:t>
            </a:r>
          </a:p>
        </p:txBody>
      </p:sp>
      <p:sp>
        <p:nvSpPr>
          <p:cNvPr id="5" name="Content Placeholder 4"/>
          <p:cNvSpPr>
            <a:spLocks noGrp="1"/>
          </p:cNvSpPr>
          <p:nvPr>
            <p:ph idx="1"/>
          </p:nvPr>
        </p:nvSpPr>
        <p:spPr>
          <a:xfrm>
            <a:off x="141514" y="4169229"/>
            <a:ext cx="8839200" cy="2525486"/>
          </a:xfrm>
        </p:spPr>
        <p:txBody>
          <a:bodyPr/>
          <a:lstStyle/>
          <a:p>
            <a:pPr eaLnBrk="1" hangingPunct="1">
              <a:defRPr/>
            </a:pPr>
            <a:r>
              <a:rPr lang="en-US" dirty="0" smtClean="0"/>
              <a:t>For there to be a match between the destination IP address of a packet and a route in the routing table, </a:t>
            </a:r>
            <a:r>
              <a:rPr lang="en-US" b="1" dirty="0" smtClean="0">
                <a:solidFill>
                  <a:srgbClr val="FF0000"/>
                </a:solidFill>
              </a:rPr>
              <a:t>a minimum number of leftmost bits must match </a:t>
            </a:r>
            <a:r>
              <a:rPr lang="en-US" dirty="0" smtClean="0"/>
              <a:t>between the IP address of the packet and the route in the routing table. </a:t>
            </a:r>
          </a:p>
          <a:p>
            <a:pPr lvl="1" eaLnBrk="1" hangingPunct="1">
              <a:defRPr/>
            </a:pPr>
            <a:r>
              <a:rPr lang="en-US" b="1" i="1" dirty="0" smtClean="0">
                <a:solidFill>
                  <a:srgbClr val="FF0000"/>
                </a:solidFill>
              </a:rPr>
              <a:t>The subnet mask of the </a:t>
            </a:r>
            <a:r>
              <a:rPr lang="en-US" b="1" i="1" dirty="0" err="1" smtClean="0">
                <a:solidFill>
                  <a:srgbClr val="FF0000"/>
                </a:solidFill>
              </a:rPr>
              <a:t>summerizid</a:t>
            </a:r>
            <a:r>
              <a:rPr lang="en-US" b="1" i="1" dirty="0" smtClean="0">
                <a:solidFill>
                  <a:srgbClr val="FF0000"/>
                </a:solidFill>
              </a:rPr>
              <a:t> route in the routing table is used to determine the minimum number of leftmost bits that must match. </a:t>
            </a:r>
            <a:endParaRPr lang="en-US" dirty="0" smtClean="0">
              <a:effectLst>
                <a:outerShdw blurRad="38100" dist="38100" dir="2700000" algn="tl">
                  <a:srgbClr val="C0C0C0"/>
                </a:outerShdw>
              </a:effectLst>
            </a:endParaRPr>
          </a:p>
        </p:txBody>
      </p:sp>
      <p:pic>
        <p:nvPicPr>
          <p:cNvPr id="27652" name="Picture 10" descr="rtbl2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396" y="1597487"/>
            <a:ext cx="70866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Brace 5"/>
          <p:cNvSpPr/>
          <p:nvPr/>
        </p:nvSpPr>
        <p:spPr bwMode="auto">
          <a:xfrm>
            <a:off x="7206796" y="2359487"/>
            <a:ext cx="349250" cy="1600200"/>
          </a:xfrm>
          <a:prstGeom prst="rightBrace">
            <a:avLst/>
          </a:prstGeom>
          <a:noFill/>
          <a:ln w="50800" cap="flat" cmpd="sng" algn="ctr">
            <a:solidFill>
              <a:srgbClr val="FF0000"/>
            </a:solidFill>
            <a:prstDash val="solid"/>
            <a:round/>
            <a:headEnd type="none" w="med" len="med"/>
            <a:tailEnd type="none"/>
          </a:ln>
          <a:effectLst/>
        </p:spPr>
        <p:txBody>
          <a:bodyPr anchor="ctr"/>
          <a:lstStyle/>
          <a:p>
            <a:pPr>
              <a:defRPr/>
            </a:pPr>
            <a:endParaRPr lang="en-US"/>
          </a:p>
        </p:txBody>
      </p:sp>
      <p:sp>
        <p:nvSpPr>
          <p:cNvPr id="7" name="TextBox 6"/>
          <p:cNvSpPr txBox="1"/>
          <p:nvPr/>
        </p:nvSpPr>
        <p:spPr>
          <a:xfrm>
            <a:off x="7511596" y="2892887"/>
            <a:ext cx="1600200" cy="563231"/>
          </a:xfrm>
          <a:prstGeom prst="rect">
            <a:avLst/>
          </a:prstGeom>
          <a:solidFill>
            <a:srgbClr val="800000"/>
          </a:solidFill>
          <a:ln w="25400">
            <a:solidFill>
              <a:srgbClr val="FF0000"/>
            </a:solidFill>
          </a:ln>
        </p:spPr>
        <p:txBody>
          <a:bodyPr>
            <a:spAutoFit/>
          </a:bodyPr>
          <a:lstStyle/>
          <a:p>
            <a:pPr>
              <a:defRPr/>
            </a:pPr>
            <a:r>
              <a:rPr lang="en-US" sz="1600" dirty="0">
                <a:solidFill>
                  <a:srgbClr val="FFFF00"/>
                </a:solidFill>
              </a:rPr>
              <a:t>3 Summarized </a:t>
            </a:r>
          </a:p>
          <a:p>
            <a:pPr>
              <a:defRPr/>
            </a:pPr>
            <a:r>
              <a:rPr lang="en-US" sz="1600" dirty="0">
                <a:solidFill>
                  <a:srgbClr val="FFFF00"/>
                </a:solidFill>
              </a:rPr>
              <a:t>Routes</a:t>
            </a:r>
            <a:r>
              <a:rPr lang="en-US" sz="1800" dirty="0">
                <a:solidFill>
                  <a:srgbClr val="FFFF00"/>
                </a:solidFill>
              </a:rPr>
              <a:t>.</a:t>
            </a:r>
          </a:p>
        </p:txBody>
      </p:sp>
      <p:sp>
        <p:nvSpPr>
          <p:cNvPr id="8" name="TextBox 7"/>
          <p:cNvSpPr txBox="1"/>
          <p:nvPr/>
        </p:nvSpPr>
        <p:spPr>
          <a:xfrm>
            <a:off x="2863396" y="1140287"/>
            <a:ext cx="2209800" cy="313932"/>
          </a:xfrm>
          <a:prstGeom prst="rect">
            <a:avLst/>
          </a:prstGeom>
          <a:solidFill>
            <a:srgbClr val="800000"/>
          </a:solidFill>
          <a:ln w="25400">
            <a:solidFill>
              <a:srgbClr val="FF0000"/>
            </a:solidFill>
          </a:ln>
        </p:spPr>
        <p:txBody>
          <a:bodyPr>
            <a:spAutoFit/>
          </a:bodyPr>
          <a:lstStyle/>
          <a:p>
            <a:pPr>
              <a:defRPr/>
            </a:pPr>
            <a:r>
              <a:rPr lang="en-IE" sz="1600" dirty="0">
                <a:solidFill>
                  <a:srgbClr val="FFFF00"/>
                </a:solidFill>
              </a:rPr>
              <a:t>Note: All less than /16</a:t>
            </a:r>
            <a:endParaRPr lang="en-US" sz="1800" dirty="0">
              <a:solidFill>
                <a:srgbClr val="FFFF00"/>
              </a:solidFill>
            </a:endParaRPr>
          </a:p>
        </p:txBody>
      </p:sp>
      <p:cxnSp>
        <p:nvCxnSpPr>
          <p:cNvPr id="27656" name="Straight Arrow Connector 9"/>
          <p:cNvCxnSpPr>
            <a:cxnSpLocks noChangeShapeType="1"/>
          </p:cNvCxnSpPr>
          <p:nvPr/>
        </p:nvCxnSpPr>
        <p:spPr bwMode="auto">
          <a:xfrm rot="5400000">
            <a:off x="2710996" y="1902287"/>
            <a:ext cx="1066800" cy="152400"/>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06774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xit" presetSubtype="10" fill="hold" grpId="0" nodeType="clickEffect">
                                  <p:stCondLst>
                                    <p:cond delay="0"/>
                                  </p:stCondLst>
                                  <p:childTnLst>
                                    <p:animEffect transition="out" filter="blinds(horizontal)">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1"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xit" presetSubtype="10" fill="hold" grpId="0" nodeType="clickEffect">
                                  <p:stCondLst>
                                    <p:cond delay="0"/>
                                  </p:stCondLst>
                                  <p:childTnLst>
                                    <p:animEffect transition="out" filter="blinds(horizontal)">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79438" y="1299256"/>
            <a:ext cx="8145462" cy="838200"/>
          </a:xfrm>
        </p:spPr>
        <p:txBody>
          <a:bodyPr/>
          <a:lstStyle/>
          <a:p>
            <a:pPr eaLnBrk="1" hangingPunct="1"/>
            <a:r>
              <a:rPr lang="en-US" altLang="en-US" smtClean="0"/>
              <a:t>Longest Match: Level 1 Network Routes</a:t>
            </a:r>
          </a:p>
        </p:txBody>
      </p:sp>
      <p:sp>
        <p:nvSpPr>
          <p:cNvPr id="28675" name="Content Placeholder 4"/>
          <p:cNvSpPr>
            <a:spLocks noGrp="1"/>
          </p:cNvSpPr>
          <p:nvPr>
            <p:ph idx="1"/>
          </p:nvPr>
        </p:nvSpPr>
        <p:spPr>
          <a:xfrm>
            <a:off x="76200" y="4310743"/>
            <a:ext cx="8839200" cy="2340428"/>
          </a:xfrm>
        </p:spPr>
        <p:txBody>
          <a:bodyPr/>
          <a:lstStyle/>
          <a:p>
            <a:pPr eaLnBrk="1" hangingPunct="1">
              <a:lnSpc>
                <a:spcPct val="90000"/>
              </a:lnSpc>
            </a:pPr>
            <a:r>
              <a:rPr lang="en-US" altLang="en-US" dirty="0" smtClean="0"/>
              <a:t>The</a:t>
            </a:r>
            <a:r>
              <a:rPr lang="en-US" altLang="en-US" dirty="0" smtClean="0">
                <a:solidFill>
                  <a:srgbClr val="FFFF00"/>
                </a:solidFill>
              </a:rPr>
              <a:t> </a:t>
            </a:r>
            <a:r>
              <a:rPr lang="en-US" altLang="en-US" b="1" dirty="0" smtClean="0">
                <a:solidFill>
                  <a:srgbClr val="FF0000"/>
                </a:solidFill>
              </a:rPr>
              <a:t>best match or longest match </a:t>
            </a:r>
            <a:r>
              <a:rPr lang="en-US" altLang="en-US" dirty="0" smtClean="0"/>
              <a:t>is the route in the routing table that has the </a:t>
            </a:r>
            <a:r>
              <a:rPr lang="en-US" altLang="en-US" b="1" u="sng" dirty="0" smtClean="0">
                <a:solidFill>
                  <a:srgbClr val="FF0000"/>
                </a:solidFill>
              </a:rPr>
              <a:t>greatest number </a:t>
            </a:r>
            <a:r>
              <a:rPr lang="en-US" altLang="en-US" b="1" dirty="0" smtClean="0">
                <a:solidFill>
                  <a:srgbClr val="FF0000"/>
                </a:solidFill>
              </a:rPr>
              <a:t>of leftmost </a:t>
            </a:r>
            <a:r>
              <a:rPr lang="en-US" altLang="en-US" dirty="0" smtClean="0"/>
              <a:t>matching bits with the destination IP address of the packet. </a:t>
            </a:r>
          </a:p>
          <a:p>
            <a:pPr eaLnBrk="1" hangingPunct="1">
              <a:lnSpc>
                <a:spcPct val="90000"/>
              </a:lnSpc>
            </a:pPr>
            <a:r>
              <a:rPr lang="en-US" altLang="en-US" b="1" dirty="0" smtClean="0">
                <a:solidFill>
                  <a:srgbClr val="FF0000"/>
                </a:solidFill>
              </a:rPr>
              <a:t>Preferred Route:</a:t>
            </a:r>
          </a:p>
          <a:p>
            <a:pPr lvl="1" eaLnBrk="1" hangingPunct="1">
              <a:lnSpc>
                <a:spcPct val="90000"/>
              </a:lnSpc>
            </a:pPr>
            <a:r>
              <a:rPr lang="en-US" altLang="en-US" dirty="0" smtClean="0"/>
              <a:t>The route with the greatest number of equivalent leftmost bits, or the longest match.</a:t>
            </a:r>
          </a:p>
        </p:txBody>
      </p:sp>
      <p:pic>
        <p:nvPicPr>
          <p:cNvPr id="28676" name="Picture 10" descr="rtbl2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91343"/>
            <a:ext cx="8686800"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1524000" y="3548743"/>
            <a:ext cx="7162800" cy="4572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sp>
        <p:nvSpPr>
          <p:cNvPr id="7" name="Rectangle 2"/>
          <p:cNvSpPr txBox="1">
            <a:spLocks noChangeArrowheads="1"/>
          </p:cNvSpPr>
          <p:nvPr/>
        </p:nvSpPr>
        <p:spPr bwMode="auto">
          <a:xfrm>
            <a:off x="228600" y="319314"/>
            <a:ext cx="8456613" cy="885372"/>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tabLst>
                <a:tab pos="4803775" algn="l"/>
              </a:tabLst>
              <a:defRPr/>
            </a:pPr>
            <a:r>
              <a:rPr lang="en-US" sz="1800" kern="0" smtClean="0"/>
              <a:t>The IPv4 Route Lookup Process</a:t>
            </a:r>
            <a:br>
              <a:rPr lang="en-US" sz="1800" kern="0" smtClean="0"/>
            </a:br>
            <a:r>
              <a:rPr lang="en-US" sz="2800" kern="0" smtClean="0"/>
              <a:t>Best Route = Longest Match</a:t>
            </a:r>
            <a:endParaRPr lang="en-US" sz="2800" kern="0" dirty="0"/>
          </a:p>
        </p:txBody>
      </p:sp>
    </p:spTree>
    <p:extLst>
      <p:ext uri="{BB962C8B-B14F-4D97-AF65-F5344CB8AC3E}">
        <p14:creationId xmlns:p14="http://schemas.microsoft.com/office/powerpoint/2010/main" val="3103397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Using Static Routing</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456067" y="1445532"/>
            <a:ext cx="8263390" cy="4386263"/>
          </a:xfrm>
        </p:spPr>
        <p:txBody>
          <a:bodyPr/>
          <a:lstStyle/>
          <a:p>
            <a:r>
              <a:rPr lang="en-CA" dirty="0"/>
              <a:t>N</a:t>
            </a:r>
            <a:r>
              <a:rPr lang="en-CA" dirty="0" smtClean="0"/>
              <a:t>etworks </a:t>
            </a:r>
            <a:r>
              <a:rPr lang="en-CA" dirty="0"/>
              <a:t>typically use a combination of both static and dynamic </a:t>
            </a:r>
            <a:r>
              <a:rPr lang="en-CA" dirty="0" smtClean="0"/>
              <a:t>routing</a:t>
            </a:r>
            <a:endParaRPr lang="en-US" dirty="0"/>
          </a:p>
          <a:p>
            <a:r>
              <a:rPr lang="en-CA" dirty="0" smtClean="0"/>
              <a:t>Static </a:t>
            </a:r>
            <a:r>
              <a:rPr lang="en-CA" dirty="0"/>
              <a:t>routing has several primary </a:t>
            </a:r>
            <a:r>
              <a:rPr lang="en-CA" dirty="0" smtClean="0"/>
              <a:t>uses </a:t>
            </a:r>
            <a:endParaRPr lang="en-US" dirty="0"/>
          </a:p>
          <a:p>
            <a:pPr marL="800100" lvl="1" indent="-342900">
              <a:buFont typeface="Arial" pitchFamily="34" charset="0"/>
              <a:buChar char="•"/>
            </a:pPr>
            <a:r>
              <a:rPr lang="en-CA" dirty="0"/>
              <a:t>Providing ease of routing table maintenance in smaller networks that are not expected to grow </a:t>
            </a:r>
            <a:r>
              <a:rPr lang="en-CA" dirty="0" smtClean="0"/>
              <a:t>significantly</a:t>
            </a:r>
            <a:endParaRPr lang="en-US" dirty="0"/>
          </a:p>
          <a:p>
            <a:pPr marL="800100" lvl="1" indent="-342900">
              <a:buFont typeface="Arial" pitchFamily="34" charset="0"/>
              <a:buChar char="•"/>
            </a:pPr>
            <a:r>
              <a:rPr lang="en-CA" dirty="0"/>
              <a:t>Routing to and from a stub </a:t>
            </a:r>
            <a:r>
              <a:rPr lang="en-CA" dirty="0" smtClean="0"/>
              <a:t>network</a:t>
            </a:r>
          </a:p>
          <a:p>
            <a:pPr marL="1139825" lvl="2" indent="-342900">
              <a:buFont typeface="Courier New" pitchFamily="49" charset="0"/>
              <a:buChar char="o"/>
            </a:pPr>
            <a:r>
              <a:rPr lang="en-CA" dirty="0" smtClean="0"/>
              <a:t>a </a:t>
            </a:r>
            <a:r>
              <a:rPr lang="en-CA" dirty="0"/>
              <a:t>network with only one default route out and no knowledge of any remote </a:t>
            </a:r>
            <a:r>
              <a:rPr lang="en-CA" dirty="0" smtClean="0"/>
              <a:t>networks</a:t>
            </a:r>
            <a:endParaRPr lang="en-US" dirty="0"/>
          </a:p>
          <a:p>
            <a:pPr marL="800100" lvl="1" indent="-342900">
              <a:buFont typeface="Arial" pitchFamily="34" charset="0"/>
              <a:buChar char="•"/>
            </a:pPr>
            <a:r>
              <a:rPr lang="en-CA" dirty="0"/>
              <a:t>Accessing a single default </a:t>
            </a:r>
            <a:r>
              <a:rPr lang="en-CA" dirty="0" smtClean="0"/>
              <a:t>router </a:t>
            </a:r>
          </a:p>
          <a:p>
            <a:pPr marL="1139825" lvl="2" indent="-342900">
              <a:buFont typeface="Courier New" pitchFamily="49" charset="0"/>
              <a:buChar char="o"/>
            </a:pPr>
            <a:r>
              <a:rPr lang="en-CA" dirty="0" smtClean="0"/>
              <a:t>used </a:t>
            </a:r>
            <a:r>
              <a:rPr lang="en-CA" dirty="0"/>
              <a:t>to represent a path to any network that does not have </a:t>
            </a:r>
            <a:r>
              <a:rPr lang="en-CA" dirty="0" smtClean="0"/>
              <a:t>a match in the routing table</a:t>
            </a:r>
            <a:r>
              <a:rPr lang="en-CA" dirty="0"/>
              <a:t> </a:t>
            </a:r>
            <a:endParaRPr lang="en-US" dirty="0"/>
          </a:p>
          <a:p>
            <a:pPr marL="0" indent="0">
              <a:buNone/>
            </a:pPr>
            <a:r>
              <a:rPr lang="en-CA" dirty="0"/>
              <a:t> </a:t>
            </a:r>
            <a:endParaRPr lang="en-US" dirty="0"/>
          </a:p>
          <a:p>
            <a:pPr lvl="1"/>
            <a:endParaRPr lang="en-US" dirty="0" smtClean="0"/>
          </a:p>
        </p:txBody>
      </p:sp>
    </p:spTree>
    <p:extLst>
      <p:ext uri="{BB962C8B-B14F-4D97-AF65-F5344CB8AC3E}">
        <p14:creationId xmlns:p14="http://schemas.microsoft.com/office/powerpoint/2010/main" val="4119872383"/>
      </p:ext>
    </p:extLst>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63286" y="317619"/>
            <a:ext cx="8456613" cy="885372"/>
          </a:xfrm>
        </p:spPr>
        <p:txBody>
          <a:bodyPr/>
          <a:lstStyle/>
          <a:p>
            <a:pPr eaLnBrk="1" hangingPunct="1">
              <a:tabLst>
                <a:tab pos="4803775" algn="l"/>
              </a:tabLst>
              <a:defRPr/>
            </a:pPr>
            <a:r>
              <a:rPr lang="en-US" sz="1800" dirty="0" smtClean="0"/>
              <a:t>Analyze an IPVv6 Routing Table</a:t>
            </a:r>
            <a:br>
              <a:rPr lang="en-US" sz="1800" dirty="0" smtClean="0"/>
            </a:br>
            <a:r>
              <a:rPr lang="en-US" sz="2800" dirty="0" smtClean="0"/>
              <a:t>Directly Connected Entries</a:t>
            </a:r>
            <a:endParaRPr lang="en-US" sz="28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40" y="2046832"/>
            <a:ext cx="5182960" cy="4689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6725"/>
          <a:stretch/>
        </p:blipFill>
        <p:spPr bwMode="auto">
          <a:xfrm>
            <a:off x="4951187" y="2125526"/>
            <a:ext cx="3902528" cy="4452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63286" y="1202991"/>
            <a:ext cx="8980713" cy="840230"/>
          </a:xfrm>
          <a:prstGeom prst="rect">
            <a:avLst/>
          </a:prstGeom>
        </p:spPr>
        <p:txBody>
          <a:bodyPr wrap="square">
            <a:spAutoFit/>
          </a:bodyPr>
          <a:lstStyle/>
          <a:p>
            <a:r>
              <a:rPr lang="en-IE" sz="1800" dirty="0">
                <a:solidFill>
                  <a:srgbClr val="FF0000"/>
                </a:solidFill>
              </a:rPr>
              <a:t>Components of the IPv6 routing table are very similar to the IPv4 routing table. For instance, it is populated using directly connected interfaces, static routes, and dynamically learned routes.</a:t>
            </a:r>
          </a:p>
        </p:txBody>
      </p:sp>
    </p:spTree>
    <p:extLst>
      <p:ext uri="{BB962C8B-B14F-4D97-AF65-F5344CB8AC3E}">
        <p14:creationId xmlns:p14="http://schemas.microsoft.com/office/powerpoint/2010/main" val="77179901"/>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Analyze an IPVv6 Routing Table</a:t>
            </a:r>
            <a:br>
              <a:rPr lang="en-US" sz="1800" dirty="0" smtClean="0"/>
            </a:br>
            <a:r>
              <a:rPr lang="en-US" sz="2800" dirty="0" smtClean="0"/>
              <a:t>Remote IPv6 Network Entries</a:t>
            </a:r>
            <a:endParaRPr lang="en-US"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79" y="1623248"/>
            <a:ext cx="4956575" cy="4491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313" y="1608734"/>
            <a:ext cx="4724400"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324848"/>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Using Static Routing</a:t>
            </a:r>
            <a:endParaRPr lang="en-US" sz="2800" dirty="0" smtClean="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35" y="1489669"/>
            <a:ext cx="7487535" cy="4780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476937"/>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FF0000"/>
          </a:solidFill>
          <a:prstDash val="sysDash"/>
          <a:round/>
          <a:headEnd type="none" w="med" len="med"/>
          <a:tailEnd type="none" w="med" len="med"/>
        </a:ln>
        <a:effectLst/>
      </a:spPr>
      <a:bodyPr vert="horz" wrap="square" lIns="82124" tIns="41061" rIns="82124" bIns="41061" numCol="1" rtlCol="0"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17012</TotalTime>
  <Pages>28</Pages>
  <Words>3605</Words>
  <Application>Microsoft Office PowerPoint</Application>
  <PresentationFormat>On-screen Show (4:3)</PresentationFormat>
  <Paragraphs>508</Paragraphs>
  <Slides>82</Slides>
  <Notes>53</Notes>
  <HiddenSlides>0</HiddenSlides>
  <MMClips>0</MMClips>
  <ScaleCrop>false</ScaleCrop>
  <HeadingPairs>
    <vt:vector size="4" baseType="variant">
      <vt:variant>
        <vt:lpstr>Theme</vt:lpstr>
      </vt:variant>
      <vt:variant>
        <vt:i4>2</vt:i4>
      </vt:variant>
      <vt:variant>
        <vt:lpstr>Slide Titles</vt:lpstr>
      </vt:variant>
      <vt:variant>
        <vt:i4>82</vt:i4>
      </vt:variant>
    </vt:vector>
  </HeadingPairs>
  <TitlesOfParts>
    <vt:vector size="84" baseType="lpstr">
      <vt:lpstr>PPT-TMPLT-WHT_C</vt:lpstr>
      <vt:lpstr>NetAcad-4F_PPT-WHT_060408</vt:lpstr>
      <vt:lpstr>Chapter 7: Routing Dynamically</vt:lpstr>
      <vt:lpstr>Dynamic Routing Protocols</vt:lpstr>
      <vt:lpstr>Dynamic Routing Protocol Operation The Evolution of Dynamic Routing Protocols</vt:lpstr>
      <vt:lpstr>Dynamic Routing Protocols</vt:lpstr>
      <vt:lpstr>Dynamic Routing Protocol Operation Purpose of Dynamic Routing Protocols</vt:lpstr>
      <vt:lpstr>Dynamic Routing Protocol Operation Purpose of Dynamic Routing Protocols</vt:lpstr>
      <vt:lpstr>Dynamic Routing Protocol Operation The Role of Dynamic Routing Protocols</vt:lpstr>
      <vt:lpstr>Dynamic verses Static Routing Using Static Routing</vt:lpstr>
      <vt:lpstr>Dynamic verses Static Routing Using Static Routing</vt:lpstr>
      <vt:lpstr>Dynamic verses Static Routing Static Routing Scorecard</vt:lpstr>
      <vt:lpstr>Dynamic verses Static Routing Dynamic Routing Scorecard</vt:lpstr>
      <vt:lpstr>Routing Protocol Operating Fundamentals Dynamic Routing Protocol Operation</vt:lpstr>
      <vt:lpstr>Network Discovery</vt:lpstr>
      <vt:lpstr>Initial Exchange of Routing Information</vt:lpstr>
      <vt:lpstr>Initial Exchange of Routing Information</vt:lpstr>
      <vt:lpstr>Next Exchange of Routing Information R1(Periodic Updates)</vt:lpstr>
      <vt:lpstr>Next Exchange of Routing Information R2(Periodic Updates)</vt:lpstr>
      <vt:lpstr>Routing Protocol Operating Fundamentals Achieving Convergence</vt:lpstr>
      <vt:lpstr>Types of Routing Protocols Classifying Routing Protocols</vt:lpstr>
      <vt:lpstr>Types of Routing Protocols IGP and EGP Routing Protocols</vt:lpstr>
      <vt:lpstr>Types of Routing Protocols ProtocolsClassifying Routing Protocols</vt:lpstr>
      <vt:lpstr>Types of Routing Protocols Distance Vector Routing Protocols</vt:lpstr>
      <vt:lpstr>Types of Routing Protocols Link-State Routing Protocols</vt:lpstr>
      <vt:lpstr>Types of Routing Protocols Link-State Routing Protocols</vt:lpstr>
      <vt:lpstr>Distance Vector v Link State</vt:lpstr>
      <vt:lpstr>Distance Vector     Link-State </vt:lpstr>
      <vt:lpstr>Types of Routing Protocols Distance Vector or Link-State Routing Protocols</vt:lpstr>
      <vt:lpstr>Classifying Routing Protocols Classless Classful</vt:lpstr>
      <vt:lpstr>Types of Routing Protocols Routing Protocol Characteristics</vt:lpstr>
      <vt:lpstr>Types of Routing Protocols Routing Protocol Metrics</vt:lpstr>
      <vt:lpstr>Routing Protocols Metrics</vt:lpstr>
      <vt:lpstr> Distance Vector Dynamic Routing</vt:lpstr>
      <vt:lpstr>Distance Vector Routing Protocol Operation Distance Vector Technologies</vt:lpstr>
      <vt:lpstr>Distance Vector Routing Protocol Operation Distance Vector Algorithm</vt:lpstr>
      <vt:lpstr>Types of Distance Vector Routing Protocols Routing Information Protocol</vt:lpstr>
      <vt:lpstr>Types of Distance Vector Routing Protocols Enhanced Interior-Gateway Routing Protocol</vt:lpstr>
      <vt:lpstr> RIP and RIPng Routing</vt:lpstr>
      <vt:lpstr>Configuring the RIP Protocol Router RIP Configuration Mode Advertising Networks</vt:lpstr>
      <vt:lpstr>Specifying Networks</vt:lpstr>
      <vt:lpstr>show ip route command</vt:lpstr>
      <vt:lpstr>show ip protocols command</vt:lpstr>
      <vt:lpstr>Configuring the RIP Protocol Enabling RIPv2</vt:lpstr>
      <vt:lpstr>Passive Interfaces</vt:lpstr>
      <vt:lpstr>Configuring the RIP Protocol Propagating a Default Route</vt:lpstr>
      <vt:lpstr>Configuring the RIPng Protocol Advertising IPv6 Networks</vt:lpstr>
      <vt:lpstr>Configuring the RIPng Protocol Examining the RIPng Configuration</vt:lpstr>
      <vt:lpstr>Configuring the RIPng Protocol Examining the RIPng Configuration</vt:lpstr>
      <vt:lpstr> Link-State Dynamic Routing</vt:lpstr>
      <vt:lpstr>Link-State Routing Protocol Operation Shortest Path First Protocols</vt:lpstr>
      <vt:lpstr>Link-State Routing Protocol Operation Dijkstra’s Algorithm</vt:lpstr>
      <vt:lpstr>Introduction to the SPF Algorithm</vt:lpstr>
      <vt:lpstr>Link-State Routing Process</vt:lpstr>
      <vt:lpstr>Link-State Updates Link and Link-State</vt:lpstr>
      <vt:lpstr>Link-State Updates Say Hello</vt:lpstr>
      <vt:lpstr>Link-State Updates Say Hello</vt:lpstr>
      <vt:lpstr>Link-State Updates Flooding the LSP</vt:lpstr>
      <vt:lpstr>Link-State Updates Building the Link-State Database</vt:lpstr>
      <vt:lpstr>R1: Building the SPF Tree</vt:lpstr>
      <vt:lpstr>Link-State Updates Building the SPF Tree</vt:lpstr>
      <vt:lpstr>Link-State Updates Adding OSPF Routes to the Routing Table</vt:lpstr>
      <vt:lpstr>Why Use Link-State Routing Protocols Why Use Link-State Protocols?</vt:lpstr>
      <vt:lpstr>Requirements: Link-State</vt:lpstr>
      <vt:lpstr>Why Use Link-State Routing Protocols Link-State Protocols: Areas</vt:lpstr>
      <vt:lpstr>Comparison: Link-State</vt:lpstr>
      <vt:lpstr> The Routing Table</vt:lpstr>
      <vt:lpstr>Routing Table Entries</vt:lpstr>
      <vt:lpstr>Parts of an IPv4 Route Entry Remote Network Entries</vt:lpstr>
      <vt:lpstr>Dynamically Learned IPv4 Routes Routing Table Terms</vt:lpstr>
      <vt:lpstr>Dynamically Learned IPv4 Routes Ultimate Route</vt:lpstr>
      <vt:lpstr>Level 1 Routes</vt:lpstr>
      <vt:lpstr>Level 1 Routes</vt:lpstr>
      <vt:lpstr>Parent and Child Routes</vt:lpstr>
      <vt:lpstr>Parent and Child Routes</vt:lpstr>
      <vt:lpstr>Adding Another Child Route</vt:lpstr>
      <vt:lpstr>Parent and Child Routes: Classless Networks</vt:lpstr>
      <vt:lpstr>The IPv4 Route Lookup Process</vt:lpstr>
      <vt:lpstr>PowerPoint Presentation</vt:lpstr>
      <vt:lpstr>Longest Match: Level 1 Network Routes</vt:lpstr>
      <vt:lpstr>Longest Match: Level 1 Network Routes</vt:lpstr>
      <vt:lpstr>Analyze an IPVv6 Routing Table Directly Connected Entries</vt:lpstr>
      <vt:lpstr>Analyze an IPVv6 Routing Table Remote IPv6 Network Entries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student</cp:lastModifiedBy>
  <cp:revision>1074</cp:revision>
  <cp:lastPrinted>1999-01-27T00:54:54Z</cp:lastPrinted>
  <dcterms:created xsi:type="dcterms:W3CDTF">2006-10-23T15:07:30Z</dcterms:created>
  <dcterms:modified xsi:type="dcterms:W3CDTF">2013-12-18T20:03:58Z</dcterms:modified>
</cp:coreProperties>
</file>