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 id="2147484532" r:id="rId3"/>
  </p:sldMasterIdLst>
  <p:notesMasterIdLst>
    <p:notesMasterId r:id="rId65"/>
  </p:notesMasterIdLst>
  <p:handoutMasterIdLst>
    <p:handoutMasterId r:id="rId66"/>
  </p:handoutMasterIdLst>
  <p:sldIdLst>
    <p:sldId id="500" r:id="rId4"/>
    <p:sldId id="808" r:id="rId5"/>
    <p:sldId id="895" r:id="rId6"/>
    <p:sldId id="855" r:id="rId7"/>
    <p:sldId id="825" r:id="rId8"/>
    <p:sldId id="863" r:id="rId9"/>
    <p:sldId id="826" r:id="rId10"/>
    <p:sldId id="864" r:id="rId11"/>
    <p:sldId id="865" r:id="rId12"/>
    <p:sldId id="866" r:id="rId13"/>
    <p:sldId id="827" r:id="rId14"/>
    <p:sldId id="867" r:id="rId15"/>
    <p:sldId id="856" r:id="rId16"/>
    <p:sldId id="869" r:id="rId17"/>
    <p:sldId id="831" r:id="rId18"/>
    <p:sldId id="868" r:id="rId19"/>
    <p:sldId id="832" r:id="rId20"/>
    <p:sldId id="833" r:id="rId21"/>
    <p:sldId id="834" r:id="rId22"/>
    <p:sldId id="871" r:id="rId23"/>
    <p:sldId id="835" r:id="rId24"/>
    <p:sldId id="896" r:id="rId25"/>
    <p:sldId id="857" r:id="rId26"/>
    <p:sldId id="872" r:id="rId27"/>
    <p:sldId id="897" r:id="rId28"/>
    <p:sldId id="874" r:id="rId29"/>
    <p:sldId id="836" r:id="rId30"/>
    <p:sldId id="898" r:id="rId31"/>
    <p:sldId id="858" r:id="rId32"/>
    <p:sldId id="899" r:id="rId33"/>
    <p:sldId id="900" r:id="rId34"/>
    <p:sldId id="837" r:id="rId35"/>
    <p:sldId id="875" r:id="rId36"/>
    <p:sldId id="877" r:id="rId37"/>
    <p:sldId id="901" r:id="rId38"/>
    <p:sldId id="880" r:id="rId39"/>
    <p:sldId id="902" r:id="rId40"/>
    <p:sldId id="903" r:id="rId41"/>
    <p:sldId id="904" r:id="rId42"/>
    <p:sldId id="905" r:id="rId43"/>
    <p:sldId id="906" r:id="rId44"/>
    <p:sldId id="882" r:id="rId45"/>
    <p:sldId id="883" r:id="rId46"/>
    <p:sldId id="884" r:id="rId47"/>
    <p:sldId id="885" r:id="rId48"/>
    <p:sldId id="830" r:id="rId49"/>
    <p:sldId id="838" r:id="rId50"/>
    <p:sldId id="839" r:id="rId51"/>
    <p:sldId id="886" r:id="rId52"/>
    <p:sldId id="887" r:id="rId53"/>
    <p:sldId id="859" r:id="rId54"/>
    <p:sldId id="888" r:id="rId55"/>
    <p:sldId id="889" r:id="rId56"/>
    <p:sldId id="890" r:id="rId57"/>
    <p:sldId id="891" r:id="rId58"/>
    <p:sldId id="892" r:id="rId59"/>
    <p:sldId id="841" r:id="rId60"/>
    <p:sldId id="842" r:id="rId61"/>
    <p:sldId id="893" r:id="rId62"/>
    <p:sldId id="894" r:id="rId63"/>
    <p:sldId id="681" r:id="rId64"/>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76" autoAdjust="0"/>
    <p:restoredTop sz="92381" autoAdjust="0"/>
  </p:normalViewPr>
  <p:slideViewPr>
    <p:cSldViewPr snapToGrid="0">
      <p:cViewPr varScale="1">
        <p:scale>
          <a:sx n="69" d="100"/>
          <a:sy n="69" d="100"/>
        </p:scale>
        <p:origin x="756" y="5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5.xml"/><Relationship Id="rId18" Type="http://schemas.openxmlformats.org/officeDocument/2006/relationships/slide" Target="slides/slide20.xml"/><Relationship Id="rId26" Type="http://schemas.openxmlformats.org/officeDocument/2006/relationships/slide" Target="slides/slide33.xml"/><Relationship Id="rId39" Type="http://schemas.openxmlformats.org/officeDocument/2006/relationships/slide" Target="slides/slide52.xml"/><Relationship Id="rId3" Type="http://schemas.openxmlformats.org/officeDocument/2006/relationships/slide" Target="slides/slide5.xml"/><Relationship Id="rId21" Type="http://schemas.openxmlformats.org/officeDocument/2006/relationships/slide" Target="slides/slide24.xml"/><Relationship Id="rId34" Type="http://schemas.openxmlformats.org/officeDocument/2006/relationships/slide" Target="slides/slide47.xml"/><Relationship Id="rId42" Type="http://schemas.openxmlformats.org/officeDocument/2006/relationships/slide" Target="slides/slide55.xml"/><Relationship Id="rId47" Type="http://schemas.openxmlformats.org/officeDocument/2006/relationships/slide" Target="slides/slide60.xml"/><Relationship Id="rId7" Type="http://schemas.openxmlformats.org/officeDocument/2006/relationships/slide" Target="slides/slide9.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32.xml"/><Relationship Id="rId33" Type="http://schemas.openxmlformats.org/officeDocument/2006/relationships/slide" Target="slides/slide46.xml"/><Relationship Id="rId38" Type="http://schemas.openxmlformats.org/officeDocument/2006/relationships/slide" Target="slides/slide51.xml"/><Relationship Id="rId46" Type="http://schemas.openxmlformats.org/officeDocument/2006/relationships/slide" Target="slides/slide59.xml"/><Relationship Id="rId2" Type="http://schemas.openxmlformats.org/officeDocument/2006/relationships/slide" Target="slides/slide4.xml"/><Relationship Id="rId16" Type="http://schemas.openxmlformats.org/officeDocument/2006/relationships/slide" Target="slides/slide18.xml"/><Relationship Id="rId20" Type="http://schemas.openxmlformats.org/officeDocument/2006/relationships/slide" Target="slides/slide23.xml"/><Relationship Id="rId29" Type="http://schemas.openxmlformats.org/officeDocument/2006/relationships/slide" Target="slides/slide42.xml"/><Relationship Id="rId41" Type="http://schemas.openxmlformats.org/officeDocument/2006/relationships/slide" Target="slides/slide54.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3.xml"/><Relationship Id="rId24" Type="http://schemas.openxmlformats.org/officeDocument/2006/relationships/slide" Target="slides/slide29.xml"/><Relationship Id="rId32" Type="http://schemas.openxmlformats.org/officeDocument/2006/relationships/slide" Target="slides/slide45.xml"/><Relationship Id="rId37" Type="http://schemas.openxmlformats.org/officeDocument/2006/relationships/slide" Target="slides/slide50.xml"/><Relationship Id="rId40" Type="http://schemas.openxmlformats.org/officeDocument/2006/relationships/slide" Target="slides/slide53.xml"/><Relationship Id="rId45" Type="http://schemas.openxmlformats.org/officeDocument/2006/relationships/slide" Target="slides/slide58.xml"/><Relationship Id="rId5" Type="http://schemas.openxmlformats.org/officeDocument/2006/relationships/slide" Target="slides/slide7.xml"/><Relationship Id="rId15" Type="http://schemas.openxmlformats.org/officeDocument/2006/relationships/slide" Target="slides/slide17.xml"/><Relationship Id="rId23" Type="http://schemas.openxmlformats.org/officeDocument/2006/relationships/slide" Target="slides/slide27.xml"/><Relationship Id="rId28" Type="http://schemas.openxmlformats.org/officeDocument/2006/relationships/slide" Target="slides/slide36.xml"/><Relationship Id="rId36" Type="http://schemas.openxmlformats.org/officeDocument/2006/relationships/slide" Target="slides/slide49.xml"/><Relationship Id="rId10" Type="http://schemas.openxmlformats.org/officeDocument/2006/relationships/slide" Target="slides/slide12.xml"/><Relationship Id="rId19" Type="http://schemas.openxmlformats.org/officeDocument/2006/relationships/slide" Target="slides/slide21.xml"/><Relationship Id="rId31" Type="http://schemas.openxmlformats.org/officeDocument/2006/relationships/slide" Target="slides/slide44.xml"/><Relationship Id="rId44" Type="http://schemas.openxmlformats.org/officeDocument/2006/relationships/slide" Target="slides/slide57.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6.xml"/><Relationship Id="rId22" Type="http://schemas.openxmlformats.org/officeDocument/2006/relationships/slide" Target="slides/slide26.xml"/><Relationship Id="rId27" Type="http://schemas.openxmlformats.org/officeDocument/2006/relationships/slide" Target="slides/slide34.xml"/><Relationship Id="rId30" Type="http://schemas.openxmlformats.org/officeDocument/2006/relationships/slide" Target="slides/slide43.xml"/><Relationship Id="rId35" Type="http://schemas.openxmlformats.org/officeDocument/2006/relationships/slide" Target="slides/slide48.xml"/><Relationship Id="rId43"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DA18195A-CB64-47E2-B402-53696444ACC8}"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536560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1C615CF7-9F59-4C8A-B650-E68E69E0FCFD}" type="slidenum">
              <a:rPr lang="en-US"/>
              <a:pPr>
                <a:defRPr/>
              </a:pPr>
              <a:t>‹#›</a:t>
            </a:fld>
            <a:endParaRPr lang="en-US" dirty="0"/>
          </a:p>
        </p:txBody>
      </p:sp>
      <p:sp>
        <p:nvSpPr>
          <p:cNvPr id="5427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46782537"/>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sldNum" sz="quarter" idx="5"/>
          </p:nvPr>
        </p:nvSpPr>
        <p:spPr>
          <a:noFill/>
        </p:spPr>
        <p:txBody>
          <a:bodyPr/>
          <a:lstStyle/>
          <a:p>
            <a:fld id="{FF1347AE-0112-4774-B739-631BBB092071}" type="slidenum">
              <a:rPr lang="en-US" smtClean="0"/>
              <a:pPr/>
              <a:t>1</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 program</a:t>
            </a:r>
          </a:p>
          <a:p>
            <a:pPr>
              <a:buFontTx/>
              <a:buNone/>
            </a:pPr>
            <a:r>
              <a:rPr lang="en-US" b="1" dirty="0" smtClean="0"/>
              <a:t>Routing Protocols</a:t>
            </a:r>
          </a:p>
          <a:p>
            <a:pPr>
              <a:buFontTx/>
              <a:buNone/>
            </a:pPr>
            <a:r>
              <a:rPr lang="en-US" b="1" dirty="0" smtClean="0"/>
              <a:t>Chapter</a:t>
            </a:r>
            <a:r>
              <a:rPr lang="en-US" b="1" baseline="0" dirty="0" smtClean="0"/>
              <a:t> 8</a:t>
            </a:r>
            <a:endParaRPr lang="en-GB" b="1" dirty="0" smtClean="0"/>
          </a:p>
        </p:txBody>
      </p:sp>
    </p:spTree>
    <p:extLst>
      <p:ext uri="{BB962C8B-B14F-4D97-AF65-F5344CB8AC3E}">
        <p14:creationId xmlns:p14="http://schemas.microsoft.com/office/powerpoint/2010/main" val="437189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8.1.1.5</a:t>
            </a:r>
          </a:p>
        </p:txBody>
      </p:sp>
    </p:spTree>
    <p:extLst>
      <p:ext uri="{BB962C8B-B14F-4D97-AF65-F5344CB8AC3E}">
        <p14:creationId xmlns:p14="http://schemas.microsoft.com/office/powerpoint/2010/main" val="415619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8.1.1.5</a:t>
            </a:r>
          </a:p>
        </p:txBody>
      </p:sp>
    </p:spTree>
    <p:extLst>
      <p:ext uri="{BB962C8B-B14F-4D97-AF65-F5344CB8AC3E}">
        <p14:creationId xmlns:p14="http://schemas.microsoft.com/office/powerpoint/2010/main" val="220318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8.1.2.1</a:t>
            </a:r>
          </a:p>
        </p:txBody>
      </p:sp>
    </p:spTree>
    <p:extLst>
      <p:ext uri="{BB962C8B-B14F-4D97-AF65-F5344CB8AC3E}">
        <p14:creationId xmlns:p14="http://schemas.microsoft.com/office/powerpoint/2010/main" val="1881641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8.1.2.2</a:t>
            </a:r>
          </a:p>
        </p:txBody>
      </p:sp>
    </p:spTree>
    <p:extLst>
      <p:ext uri="{BB962C8B-B14F-4D97-AF65-F5344CB8AC3E}">
        <p14:creationId xmlns:p14="http://schemas.microsoft.com/office/powerpoint/2010/main" val="1705320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8.1.2.3</a:t>
            </a:r>
          </a:p>
        </p:txBody>
      </p:sp>
    </p:spTree>
    <p:extLst>
      <p:ext uri="{BB962C8B-B14F-4D97-AF65-F5344CB8AC3E}">
        <p14:creationId xmlns:p14="http://schemas.microsoft.com/office/powerpoint/2010/main" val="3770867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8.1.2.3</a:t>
            </a:r>
          </a:p>
        </p:txBody>
      </p:sp>
    </p:spTree>
    <p:extLst>
      <p:ext uri="{BB962C8B-B14F-4D97-AF65-F5344CB8AC3E}">
        <p14:creationId xmlns:p14="http://schemas.microsoft.com/office/powerpoint/2010/main" val="4001746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8.1.2.5</a:t>
            </a:r>
          </a:p>
        </p:txBody>
      </p:sp>
    </p:spTree>
    <p:extLst>
      <p:ext uri="{BB962C8B-B14F-4D97-AF65-F5344CB8AC3E}">
        <p14:creationId xmlns:p14="http://schemas.microsoft.com/office/powerpoint/2010/main" val="3453940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8.1.3.1</a:t>
            </a:r>
          </a:p>
        </p:txBody>
      </p:sp>
    </p:spTree>
    <p:extLst>
      <p:ext uri="{BB962C8B-B14F-4D97-AF65-F5344CB8AC3E}">
        <p14:creationId xmlns:p14="http://schemas.microsoft.com/office/powerpoint/2010/main" val="933710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8.1.3.2</a:t>
            </a:r>
          </a:p>
        </p:txBody>
      </p:sp>
    </p:spTree>
    <p:extLst>
      <p:ext uri="{BB962C8B-B14F-4D97-AF65-F5344CB8AC3E}">
        <p14:creationId xmlns:p14="http://schemas.microsoft.com/office/powerpoint/2010/main" val="1368078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8.1.3.2</a:t>
            </a:r>
          </a:p>
        </p:txBody>
      </p:sp>
    </p:spTree>
    <p:extLst>
      <p:ext uri="{BB962C8B-B14F-4D97-AF65-F5344CB8AC3E}">
        <p14:creationId xmlns:p14="http://schemas.microsoft.com/office/powerpoint/2010/main" val="1133903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8.1.1.1</a:t>
            </a:r>
          </a:p>
        </p:txBody>
      </p:sp>
    </p:spTree>
    <p:extLst>
      <p:ext uri="{BB962C8B-B14F-4D97-AF65-F5344CB8AC3E}">
        <p14:creationId xmlns:p14="http://schemas.microsoft.com/office/powerpoint/2010/main" val="170580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8.1.3.3</a:t>
            </a:r>
          </a:p>
        </p:txBody>
      </p:sp>
    </p:spTree>
    <p:extLst>
      <p:ext uri="{BB962C8B-B14F-4D97-AF65-F5344CB8AC3E}">
        <p14:creationId xmlns:p14="http://schemas.microsoft.com/office/powerpoint/2010/main" val="2629374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8.1.3.4</a:t>
            </a:r>
          </a:p>
        </p:txBody>
      </p:sp>
    </p:spTree>
    <p:extLst>
      <p:ext uri="{BB962C8B-B14F-4D97-AF65-F5344CB8AC3E}">
        <p14:creationId xmlns:p14="http://schemas.microsoft.com/office/powerpoint/2010/main" val="3182238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8.1.3.4</a:t>
            </a:r>
          </a:p>
        </p:txBody>
      </p:sp>
    </p:spTree>
    <p:extLst>
      <p:ext uri="{BB962C8B-B14F-4D97-AF65-F5344CB8AC3E}">
        <p14:creationId xmlns:p14="http://schemas.microsoft.com/office/powerpoint/2010/main" val="490409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a:t>
            </a:r>
          </a:p>
        </p:txBody>
      </p:sp>
    </p:spTree>
    <p:extLst>
      <p:ext uri="{BB962C8B-B14F-4D97-AF65-F5344CB8AC3E}">
        <p14:creationId xmlns:p14="http://schemas.microsoft.com/office/powerpoint/2010/main" val="9670346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8.2.1.2</a:t>
            </a:r>
          </a:p>
        </p:txBody>
      </p:sp>
    </p:spTree>
    <p:extLst>
      <p:ext uri="{BB962C8B-B14F-4D97-AF65-F5344CB8AC3E}">
        <p14:creationId xmlns:p14="http://schemas.microsoft.com/office/powerpoint/2010/main" val="36668291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8.2.1.3/4/5/6</a:t>
            </a:r>
          </a:p>
        </p:txBody>
      </p:sp>
    </p:spTree>
    <p:extLst>
      <p:ext uri="{BB962C8B-B14F-4D97-AF65-F5344CB8AC3E}">
        <p14:creationId xmlns:p14="http://schemas.microsoft.com/office/powerpoint/2010/main" val="23457897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8.2.2.1/2/3</a:t>
            </a:r>
          </a:p>
        </p:txBody>
      </p:sp>
    </p:spTree>
    <p:extLst>
      <p:ext uri="{BB962C8B-B14F-4D97-AF65-F5344CB8AC3E}">
        <p14:creationId xmlns:p14="http://schemas.microsoft.com/office/powerpoint/2010/main" val="2521980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8.2.2.5</a:t>
            </a:r>
          </a:p>
        </p:txBody>
      </p:sp>
    </p:spTree>
    <p:extLst>
      <p:ext uri="{BB962C8B-B14F-4D97-AF65-F5344CB8AC3E}">
        <p14:creationId xmlns:p14="http://schemas.microsoft.com/office/powerpoint/2010/main" val="3709164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8.2.3.1</a:t>
            </a:r>
          </a:p>
        </p:txBody>
      </p:sp>
    </p:spTree>
    <p:extLst>
      <p:ext uri="{BB962C8B-B14F-4D97-AF65-F5344CB8AC3E}">
        <p14:creationId xmlns:p14="http://schemas.microsoft.com/office/powerpoint/2010/main" val="32410982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8.2.3.4</a:t>
            </a:r>
          </a:p>
        </p:txBody>
      </p:sp>
    </p:spTree>
    <p:extLst>
      <p:ext uri="{BB962C8B-B14F-4D97-AF65-F5344CB8AC3E}">
        <p14:creationId xmlns:p14="http://schemas.microsoft.com/office/powerpoint/2010/main" val="2757265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8.1.1.2</a:t>
            </a:r>
          </a:p>
        </p:txBody>
      </p:sp>
    </p:spTree>
    <p:extLst>
      <p:ext uri="{BB962C8B-B14F-4D97-AF65-F5344CB8AC3E}">
        <p14:creationId xmlns:p14="http://schemas.microsoft.com/office/powerpoint/2010/main" val="15409019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8.2.3.6</a:t>
            </a:r>
          </a:p>
        </p:txBody>
      </p:sp>
    </p:spTree>
    <p:extLst>
      <p:ext uri="{BB962C8B-B14F-4D97-AF65-F5344CB8AC3E}">
        <p14:creationId xmlns:p14="http://schemas.microsoft.com/office/powerpoint/2010/main" val="41285190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8.2.4.1</a:t>
            </a:r>
          </a:p>
        </p:txBody>
      </p:sp>
    </p:spTree>
    <p:extLst>
      <p:ext uri="{BB962C8B-B14F-4D97-AF65-F5344CB8AC3E}">
        <p14:creationId xmlns:p14="http://schemas.microsoft.com/office/powerpoint/2010/main" val="319030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8.2.4.2</a:t>
            </a:r>
          </a:p>
        </p:txBody>
      </p:sp>
    </p:spTree>
    <p:extLst>
      <p:ext uri="{BB962C8B-B14F-4D97-AF65-F5344CB8AC3E}">
        <p14:creationId xmlns:p14="http://schemas.microsoft.com/office/powerpoint/2010/main" val="12904342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8.2.4.4</a:t>
            </a:r>
          </a:p>
        </p:txBody>
      </p:sp>
    </p:spTree>
    <p:extLst>
      <p:ext uri="{BB962C8B-B14F-4D97-AF65-F5344CB8AC3E}">
        <p14:creationId xmlns:p14="http://schemas.microsoft.com/office/powerpoint/2010/main" val="9120325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a:t>
            </a:r>
          </a:p>
        </p:txBody>
      </p:sp>
    </p:spTree>
    <p:extLst>
      <p:ext uri="{BB962C8B-B14F-4D97-AF65-F5344CB8AC3E}">
        <p14:creationId xmlns:p14="http://schemas.microsoft.com/office/powerpoint/2010/main" val="13297262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8.3.1.1</a:t>
            </a:r>
          </a:p>
        </p:txBody>
      </p:sp>
    </p:spTree>
    <p:extLst>
      <p:ext uri="{BB962C8B-B14F-4D97-AF65-F5344CB8AC3E}">
        <p14:creationId xmlns:p14="http://schemas.microsoft.com/office/powerpoint/2010/main" val="27036779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8.3.1.2</a:t>
            </a:r>
          </a:p>
        </p:txBody>
      </p:sp>
    </p:spTree>
    <p:extLst>
      <p:ext uri="{BB962C8B-B14F-4D97-AF65-F5344CB8AC3E}">
        <p14:creationId xmlns:p14="http://schemas.microsoft.com/office/powerpoint/2010/main" val="37912179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8.3.1.3</a:t>
            </a:r>
          </a:p>
        </p:txBody>
      </p:sp>
    </p:spTree>
    <p:extLst>
      <p:ext uri="{BB962C8B-B14F-4D97-AF65-F5344CB8AC3E}">
        <p14:creationId xmlns:p14="http://schemas.microsoft.com/office/powerpoint/2010/main" val="23746227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8.3.1.4</a:t>
            </a:r>
          </a:p>
        </p:txBody>
      </p:sp>
    </p:spTree>
    <p:extLst>
      <p:ext uri="{BB962C8B-B14F-4D97-AF65-F5344CB8AC3E}">
        <p14:creationId xmlns:p14="http://schemas.microsoft.com/office/powerpoint/2010/main" val="26217432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8.3.2.1</a:t>
            </a:r>
          </a:p>
        </p:txBody>
      </p:sp>
    </p:spTree>
    <p:extLst>
      <p:ext uri="{BB962C8B-B14F-4D97-AF65-F5344CB8AC3E}">
        <p14:creationId xmlns:p14="http://schemas.microsoft.com/office/powerpoint/2010/main" val="1070706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8.1.1.3</a:t>
            </a:r>
          </a:p>
        </p:txBody>
      </p:sp>
    </p:spTree>
    <p:extLst>
      <p:ext uri="{BB962C8B-B14F-4D97-AF65-F5344CB8AC3E}">
        <p14:creationId xmlns:p14="http://schemas.microsoft.com/office/powerpoint/2010/main" val="23437108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8.3.2.2</a:t>
            </a:r>
          </a:p>
        </p:txBody>
      </p:sp>
    </p:spTree>
    <p:extLst>
      <p:ext uri="{BB962C8B-B14F-4D97-AF65-F5344CB8AC3E}">
        <p14:creationId xmlns:p14="http://schemas.microsoft.com/office/powerpoint/2010/main" val="21394464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8.3.2.3</a:t>
            </a:r>
          </a:p>
        </p:txBody>
      </p:sp>
    </p:spTree>
    <p:extLst>
      <p:ext uri="{BB962C8B-B14F-4D97-AF65-F5344CB8AC3E}">
        <p14:creationId xmlns:p14="http://schemas.microsoft.com/office/powerpoint/2010/main" val="35088704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8.3.2.4</a:t>
            </a:r>
          </a:p>
        </p:txBody>
      </p:sp>
    </p:spTree>
    <p:extLst>
      <p:ext uri="{BB962C8B-B14F-4D97-AF65-F5344CB8AC3E}">
        <p14:creationId xmlns:p14="http://schemas.microsoft.com/office/powerpoint/2010/main" val="1613529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8.3.2.4</a:t>
            </a:r>
          </a:p>
        </p:txBody>
      </p:sp>
    </p:spTree>
    <p:extLst>
      <p:ext uri="{BB962C8B-B14F-4D97-AF65-F5344CB8AC3E}">
        <p14:creationId xmlns:p14="http://schemas.microsoft.com/office/powerpoint/2010/main" val="925567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8.3.2.5</a:t>
            </a:r>
          </a:p>
        </p:txBody>
      </p:sp>
    </p:spTree>
    <p:extLst>
      <p:ext uri="{BB962C8B-B14F-4D97-AF65-F5344CB8AC3E}">
        <p14:creationId xmlns:p14="http://schemas.microsoft.com/office/powerpoint/2010/main" val="35613740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8.3.2.6</a:t>
            </a:r>
          </a:p>
        </p:txBody>
      </p:sp>
    </p:spTree>
    <p:extLst>
      <p:ext uri="{BB962C8B-B14F-4D97-AF65-F5344CB8AC3E}">
        <p14:creationId xmlns:p14="http://schemas.microsoft.com/office/powerpoint/2010/main" val="3752897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8.3.3.1/2</a:t>
            </a:r>
          </a:p>
        </p:txBody>
      </p:sp>
    </p:spTree>
    <p:extLst>
      <p:ext uri="{BB962C8B-B14F-4D97-AF65-F5344CB8AC3E}">
        <p14:creationId xmlns:p14="http://schemas.microsoft.com/office/powerpoint/2010/main" val="8472050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8.3.3.3</a:t>
            </a:r>
          </a:p>
        </p:txBody>
      </p:sp>
    </p:spTree>
    <p:extLst>
      <p:ext uri="{BB962C8B-B14F-4D97-AF65-F5344CB8AC3E}">
        <p14:creationId xmlns:p14="http://schemas.microsoft.com/office/powerpoint/2010/main" val="28612546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smtClean="0"/>
              <a:t>8.3.3.4</a:t>
            </a:r>
            <a:endParaRPr lang="en-US" dirty="0" smtClean="0"/>
          </a:p>
        </p:txBody>
      </p:sp>
    </p:spTree>
    <p:extLst>
      <p:ext uri="{BB962C8B-B14F-4D97-AF65-F5344CB8AC3E}">
        <p14:creationId xmlns:p14="http://schemas.microsoft.com/office/powerpoint/2010/main" val="46688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8.1.1.3</a:t>
            </a:r>
          </a:p>
        </p:txBody>
      </p:sp>
    </p:spTree>
    <p:extLst>
      <p:ext uri="{BB962C8B-B14F-4D97-AF65-F5344CB8AC3E}">
        <p14:creationId xmlns:p14="http://schemas.microsoft.com/office/powerpoint/2010/main" val="3016149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8.1.1.4</a:t>
            </a:r>
          </a:p>
        </p:txBody>
      </p:sp>
    </p:spTree>
    <p:extLst>
      <p:ext uri="{BB962C8B-B14F-4D97-AF65-F5344CB8AC3E}">
        <p14:creationId xmlns:p14="http://schemas.microsoft.com/office/powerpoint/2010/main" val="1528978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8.1.1.4</a:t>
            </a:r>
          </a:p>
        </p:txBody>
      </p:sp>
    </p:spTree>
    <p:extLst>
      <p:ext uri="{BB962C8B-B14F-4D97-AF65-F5344CB8AC3E}">
        <p14:creationId xmlns:p14="http://schemas.microsoft.com/office/powerpoint/2010/main" val="358439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8.1.1.4</a:t>
            </a:r>
          </a:p>
        </p:txBody>
      </p:sp>
    </p:spTree>
    <p:extLst>
      <p:ext uri="{BB962C8B-B14F-4D97-AF65-F5344CB8AC3E}">
        <p14:creationId xmlns:p14="http://schemas.microsoft.com/office/powerpoint/2010/main" val="69410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8.1.1.4</a:t>
            </a:r>
          </a:p>
        </p:txBody>
      </p:sp>
    </p:spTree>
    <p:extLst>
      <p:ext uri="{BB962C8B-B14F-4D97-AF65-F5344CB8AC3E}">
        <p14:creationId xmlns:p14="http://schemas.microsoft.com/office/powerpoint/2010/main" val="28387681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3.xml"/><Relationship Id="rId1" Type="http://schemas.openxmlformats.org/officeDocument/2006/relationships/vmlDrawing" Target="../drawings/vmlDrawing1.vml"/><Relationship Id="rId5" Type="http://schemas.openxmlformats.org/officeDocument/2006/relationships/image" Target="../media/image8.jpeg"/><Relationship Id="rId4"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49DCE3-6259-4D7A-B1A4-505BEFE2CF19}"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68B39EAB-15C0-47DB-80CA-636A5D3D8FC3}"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graphicFrame>
        <p:nvGraphicFramePr>
          <p:cNvPr id="2" name="Object 26"/>
          <p:cNvGraphicFramePr>
            <a:graphicFrameLocks noChangeAspect="1"/>
          </p:cNvGraphicFramePr>
          <p:nvPr userDrawn="1"/>
        </p:nvGraphicFramePr>
        <p:xfrm>
          <a:off x="1524000" y="809625"/>
          <a:ext cx="6629400" cy="2417763"/>
        </p:xfrm>
        <a:graphic>
          <a:graphicData uri="http://schemas.openxmlformats.org/presentationml/2006/ole">
            <mc:AlternateContent xmlns:mc="http://schemas.openxmlformats.org/markup-compatibility/2006">
              <mc:Choice xmlns:v="urn:schemas-microsoft-com:vml" Requires="v">
                <p:oleObj spid="_x0000_s2066" name="Photo Editor Photo" r:id="rId3" imgW="4896533" imgH="1819529" progId="MSPhotoEd.3">
                  <p:embed/>
                </p:oleObj>
              </mc:Choice>
              <mc:Fallback>
                <p:oleObj name="Photo Editor Photo" r:id="rId3" imgW="4896533" imgH="1819529"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809625"/>
                        <a:ext cx="6629400"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27"/>
          <p:cNvSpPr>
            <a:spLocks noChangeArrowheads="1"/>
          </p:cNvSpPr>
          <p:nvPr userDrawn="1"/>
        </p:nvSpPr>
        <p:spPr bwMode="auto">
          <a:xfrm>
            <a:off x="400050" y="325438"/>
            <a:ext cx="8286750" cy="6264275"/>
          </a:xfrm>
          <a:prstGeom prst="rect">
            <a:avLst/>
          </a:prstGeom>
          <a:noFill/>
          <a:ln w="76200" cmpd="tri">
            <a:solidFill>
              <a:srgbClr val="CC0000"/>
            </a:solidFill>
            <a:miter lim="800000"/>
            <a:headEnd/>
            <a:tailEnd/>
          </a:ln>
          <a:effectLst/>
        </p:spPr>
        <p:txBody>
          <a:bodyPr wrap="none" anchor="ctr"/>
          <a:lstStyle/>
          <a:p>
            <a:pPr eaLnBrk="1" hangingPunct="1">
              <a:lnSpc>
                <a:spcPct val="100000"/>
              </a:lnSpc>
              <a:defRPr/>
            </a:pPr>
            <a:endParaRPr lang="en-US">
              <a:solidFill>
                <a:srgbClr val="FFFF00"/>
              </a:solidFill>
              <a:effectLst>
                <a:outerShdw blurRad="38100" dist="38100" dir="2700000" algn="tl">
                  <a:srgbClr val="000000">
                    <a:alpha val="43137"/>
                  </a:srgbClr>
                </a:outerShdw>
              </a:effectLst>
            </a:endParaRPr>
          </a:p>
        </p:txBody>
      </p:sp>
      <p:pic>
        <p:nvPicPr>
          <p:cNvPr id="4" name="Picture 28" descr="Image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85788" y="406400"/>
            <a:ext cx="915987" cy="610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p:cNvGrpSpPr>
            <a:grpSpLocks/>
          </p:cNvGrpSpPr>
          <p:nvPr userDrawn="1"/>
        </p:nvGrpSpPr>
        <p:grpSpPr bwMode="auto">
          <a:xfrm>
            <a:off x="7319963" y="590550"/>
            <a:ext cx="1196975" cy="622300"/>
            <a:chOff x="3272" y="1316"/>
            <a:chExt cx="1889" cy="1002"/>
          </a:xfrm>
        </p:grpSpPr>
        <p:sp>
          <p:nvSpPr>
            <p:cNvPr id="6" name="AutoShape 8"/>
            <p:cNvSpPr>
              <a:spLocks noChangeAspect="1" noChangeArrowheads="1" noTextEdit="1"/>
            </p:cNvSpPr>
            <p:nvPr/>
          </p:nvSpPr>
          <p:spPr bwMode="auto">
            <a:xfrm>
              <a:off x="3272" y="1316"/>
              <a:ext cx="1889" cy="1002"/>
            </a:xfrm>
            <a:prstGeom prst="rect">
              <a:avLst/>
            </a:prstGeom>
            <a:noFill/>
            <a:ln w="9525">
              <a:noFill/>
              <a:miter lim="800000"/>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7" name="Rectangle 6"/>
            <p:cNvSpPr>
              <a:spLocks noChangeArrowheads="1"/>
            </p:cNvSpPr>
            <p:nvPr/>
          </p:nvSpPr>
          <p:spPr bwMode="auto">
            <a:xfrm>
              <a:off x="3803" y="1978"/>
              <a:ext cx="85" cy="327"/>
            </a:xfrm>
            <a:prstGeom prst="rect">
              <a:avLst/>
            </a:prstGeom>
            <a:solidFill>
              <a:srgbClr val="B21A1A"/>
            </a:solidFill>
            <a:ln w="9525">
              <a:noFill/>
              <a:miter lim="800000"/>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8" name="Freeform 7"/>
            <p:cNvSpPr>
              <a:spLocks/>
            </p:cNvSpPr>
            <p:nvPr/>
          </p:nvSpPr>
          <p:spPr bwMode="auto">
            <a:xfrm>
              <a:off x="4304" y="1970"/>
              <a:ext cx="248" cy="343"/>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9" name="Freeform 8"/>
            <p:cNvSpPr>
              <a:spLocks/>
            </p:cNvSpPr>
            <p:nvPr/>
          </p:nvSpPr>
          <p:spPr bwMode="auto">
            <a:xfrm>
              <a:off x="3445" y="1970"/>
              <a:ext cx="248" cy="343"/>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10" name="Freeform 9"/>
            <p:cNvSpPr>
              <a:spLocks noEditPoints="1"/>
            </p:cNvSpPr>
            <p:nvPr/>
          </p:nvSpPr>
          <p:spPr bwMode="auto">
            <a:xfrm>
              <a:off x="4645" y="1970"/>
              <a:ext cx="341" cy="343"/>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11" name="Freeform 10"/>
            <p:cNvSpPr>
              <a:spLocks/>
            </p:cNvSpPr>
            <p:nvPr/>
          </p:nvSpPr>
          <p:spPr bwMode="auto">
            <a:xfrm>
              <a:off x="4001" y="1970"/>
              <a:ext cx="223" cy="343"/>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12" name="Freeform 11"/>
            <p:cNvSpPr>
              <a:spLocks/>
            </p:cNvSpPr>
            <p:nvPr/>
          </p:nvSpPr>
          <p:spPr bwMode="auto">
            <a:xfrm>
              <a:off x="3272" y="1587"/>
              <a:ext cx="80" cy="169"/>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13" name="Freeform 12"/>
            <p:cNvSpPr>
              <a:spLocks/>
            </p:cNvSpPr>
            <p:nvPr/>
          </p:nvSpPr>
          <p:spPr bwMode="auto">
            <a:xfrm>
              <a:off x="3500" y="1474"/>
              <a:ext cx="80" cy="28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14" name="Freeform 13"/>
            <p:cNvSpPr>
              <a:spLocks/>
            </p:cNvSpPr>
            <p:nvPr/>
          </p:nvSpPr>
          <p:spPr bwMode="auto">
            <a:xfrm>
              <a:off x="3720" y="1321"/>
              <a:ext cx="80" cy="514"/>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15" name="Freeform 14"/>
            <p:cNvSpPr>
              <a:spLocks/>
            </p:cNvSpPr>
            <p:nvPr/>
          </p:nvSpPr>
          <p:spPr bwMode="auto">
            <a:xfrm>
              <a:off x="3948" y="1474"/>
              <a:ext cx="83" cy="28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16" name="Freeform 15"/>
            <p:cNvSpPr>
              <a:spLocks/>
            </p:cNvSpPr>
            <p:nvPr/>
          </p:nvSpPr>
          <p:spPr bwMode="auto">
            <a:xfrm>
              <a:off x="4171" y="1587"/>
              <a:ext cx="88" cy="169"/>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17" name="Freeform 16"/>
            <p:cNvSpPr>
              <a:spLocks/>
            </p:cNvSpPr>
            <p:nvPr/>
          </p:nvSpPr>
          <p:spPr bwMode="auto">
            <a:xfrm>
              <a:off x="4399" y="1474"/>
              <a:ext cx="83" cy="281"/>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18" name="Freeform 17"/>
            <p:cNvSpPr>
              <a:spLocks/>
            </p:cNvSpPr>
            <p:nvPr/>
          </p:nvSpPr>
          <p:spPr bwMode="auto">
            <a:xfrm>
              <a:off x="4625" y="1321"/>
              <a:ext cx="83" cy="514"/>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19" name="Freeform 18"/>
            <p:cNvSpPr>
              <a:spLocks/>
            </p:cNvSpPr>
            <p:nvPr/>
          </p:nvSpPr>
          <p:spPr bwMode="auto">
            <a:xfrm>
              <a:off x="4848" y="1474"/>
              <a:ext cx="80" cy="281"/>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20" name="Freeform 19"/>
            <p:cNvSpPr>
              <a:spLocks/>
            </p:cNvSpPr>
            <p:nvPr/>
          </p:nvSpPr>
          <p:spPr bwMode="auto">
            <a:xfrm>
              <a:off x="5073" y="1587"/>
              <a:ext cx="83" cy="169"/>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grpSp>
      <p:sp>
        <p:nvSpPr>
          <p:cNvPr id="21" name="Slide Number Placeholder 22"/>
          <p:cNvSpPr txBox="1">
            <a:spLocks/>
          </p:cNvSpPr>
          <p:nvPr userDrawn="1"/>
        </p:nvSpPr>
        <p:spPr bwMode="auto">
          <a:xfrm>
            <a:off x="6553200" y="6356350"/>
            <a:ext cx="2133600" cy="365125"/>
          </a:xfrm>
          <a:prstGeom prst="rect">
            <a:avLst/>
          </a:prstGeom>
          <a:noFill/>
          <a:ln w="9525">
            <a:noFill/>
            <a:miter lim="800000"/>
            <a:headEnd/>
            <a:tailEnd/>
          </a:ln>
          <a:effectLst/>
        </p:spPr>
        <p:txBody>
          <a:bodyPr/>
          <a:lstStyle>
            <a:lvl1pPr>
              <a:defRPr/>
            </a:lvl1pPr>
          </a:lstStyle>
          <a:p>
            <a:pPr algn="r">
              <a:lnSpc>
                <a:spcPct val="100000"/>
              </a:lnSpc>
              <a:defRPr/>
            </a:pPr>
            <a:fld id="{4778C7B4-85C7-4DEA-A66F-94239AB95062}" type="slidenum">
              <a:rPr lang="en-IE" sz="1400" b="1" smtClean="0">
                <a:solidFill>
                  <a:srgbClr val="000000"/>
                </a:solidFill>
              </a:rPr>
              <a:pPr algn="r">
                <a:lnSpc>
                  <a:spcPct val="100000"/>
                </a:lnSpc>
                <a:defRPr/>
              </a:pPr>
              <a:t>‹#›</a:t>
            </a:fld>
            <a:endParaRPr lang="en-IE" sz="1400" b="1" dirty="0">
              <a:solidFill>
                <a:srgbClr val="000000"/>
              </a:solidFill>
            </a:endParaRPr>
          </a:p>
        </p:txBody>
      </p:sp>
    </p:spTree>
    <p:extLst>
      <p:ext uri="{BB962C8B-B14F-4D97-AF65-F5344CB8AC3E}">
        <p14:creationId xmlns:p14="http://schemas.microsoft.com/office/powerpoint/2010/main" val="9058298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5810630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417169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759718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371600"/>
            <a:ext cx="4343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343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402996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16736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53870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359550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683325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938251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65350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892385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371600"/>
            <a:ext cx="43434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3434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37583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 y="1371600"/>
            <a:ext cx="8839200" cy="5105400"/>
          </a:xfrm>
        </p:spPr>
        <p:txBody>
          <a:bodyPr/>
          <a:lstStyle/>
          <a:p>
            <a:pPr lvl="0"/>
            <a:endParaRPr lang="en-US" noProof="0" dirty="0" smtClean="0"/>
          </a:p>
        </p:txBody>
      </p:sp>
    </p:spTree>
    <p:extLst>
      <p:ext uri="{BB962C8B-B14F-4D97-AF65-F5344CB8AC3E}">
        <p14:creationId xmlns:p14="http://schemas.microsoft.com/office/powerpoint/2010/main" val="396203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3.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dirty="0"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34F42D9-89E1-4620-9E58-D735D372F12F}"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530" r:id="rId1"/>
    <p:sldLayoutId id="2147484509" r:id="rId2"/>
    <p:sldLayoutId id="2147484510" r:id="rId3"/>
    <p:sldLayoutId id="2147484511" r:id="rId4"/>
    <p:sldLayoutId id="2147484512" r:id="rId5"/>
    <p:sldLayoutId id="2147484513" r:id="rId6"/>
    <p:sldLayoutId id="2147484514" r:id="rId7"/>
    <p:sldLayoutId id="2147484515" r:id="rId8"/>
    <p:sldLayoutId id="2147484516" r:id="rId9"/>
    <p:sldLayoutId id="2147484517" r:id="rId10"/>
    <p:sldLayoutId id="2147484518" r:id="rId11"/>
    <p:sldLayoutId id="2147484519"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002060"/>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dirty="0"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C83DDDE-9DCD-477B-857E-9601FF96A69C}"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31"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002060"/>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52400" y="152400"/>
            <a:ext cx="88392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152400" y="1371600"/>
            <a:ext cx="88392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 Second level</a:t>
            </a:r>
          </a:p>
          <a:p>
            <a:pPr lvl="2"/>
            <a:r>
              <a:rPr lang="en-US" smtClean="0"/>
              <a:t>Third level</a:t>
            </a:r>
          </a:p>
          <a:p>
            <a:pPr lvl="3"/>
            <a:r>
              <a:rPr lang="en-US" smtClean="0"/>
              <a:t> Fourth level</a:t>
            </a:r>
          </a:p>
          <a:p>
            <a:pPr lvl="4"/>
            <a:r>
              <a:rPr lang="en-US" smtClean="0"/>
              <a:t>Fifth level</a:t>
            </a:r>
          </a:p>
        </p:txBody>
      </p:sp>
    </p:spTree>
    <p:extLst>
      <p:ext uri="{BB962C8B-B14F-4D97-AF65-F5344CB8AC3E}">
        <p14:creationId xmlns:p14="http://schemas.microsoft.com/office/powerpoint/2010/main" val="2444735874"/>
      </p:ext>
    </p:extLst>
  </p:cSld>
  <p:clrMap bg1="lt1" tx1="dk1" bg2="lt2" tx2="dk2" accent1="accent1" accent2="accent2" accent3="accent3" accent4="accent4" accent5="accent5" accent6="accent6" hlink="hlink" folHlink="folHlink"/>
  <p:sldLayoutIdLst>
    <p:sldLayoutId id="2147484533" r:id="rId1"/>
    <p:sldLayoutId id="2147484534" r:id="rId2"/>
    <p:sldLayoutId id="2147484535" r:id="rId3"/>
    <p:sldLayoutId id="2147484536" r:id="rId4"/>
    <p:sldLayoutId id="2147484537" r:id="rId5"/>
    <p:sldLayoutId id="2147484538" r:id="rId6"/>
    <p:sldLayoutId id="2147484539" r:id="rId7"/>
    <p:sldLayoutId id="2147484540" r:id="rId8"/>
    <p:sldLayoutId id="2147484541" r:id="rId9"/>
    <p:sldLayoutId id="2147484542" r:id="rId10"/>
    <p:sldLayoutId id="2147484543" r:id="rId11"/>
    <p:sldLayoutId id="2147484544" r:id="rId12"/>
    <p:sldLayoutId id="2147484545" r:id="rId13"/>
    <p:sldLayoutId id="2147484546" r:id="rId14"/>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3366"/>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b="1">
          <a:solidFill>
            <a:srgbClr val="003366"/>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b="1">
          <a:solidFill>
            <a:srgbClr val="003366"/>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b="1">
          <a:solidFill>
            <a:srgbClr val="003366"/>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b="1">
          <a:solidFill>
            <a:srgbClr val="003366"/>
          </a:solidFill>
          <a:effectLst>
            <a:outerShdw blurRad="38100" dist="38100" dir="2700000" algn="tl">
              <a:srgbClr val="000000"/>
            </a:outerShdw>
          </a:effectLst>
          <a:latin typeface="Arial" charset="0"/>
        </a:defRPr>
      </a:lvl5pPr>
      <a:lvl6pPr marL="457200" algn="l" rtl="0" fontAlgn="base">
        <a:spcBef>
          <a:spcPct val="0"/>
        </a:spcBef>
        <a:spcAft>
          <a:spcPct val="0"/>
        </a:spcAft>
        <a:defRPr sz="3200">
          <a:solidFill>
            <a:srgbClr val="FFFF00"/>
          </a:solidFill>
          <a:effectLst>
            <a:outerShdw blurRad="38100" dist="38100" dir="2700000" algn="tl">
              <a:srgbClr val="000000"/>
            </a:outerShdw>
          </a:effectLst>
          <a:latin typeface="Arial" charset="0"/>
        </a:defRPr>
      </a:lvl6pPr>
      <a:lvl7pPr marL="914400" algn="l" rtl="0" fontAlgn="base">
        <a:spcBef>
          <a:spcPct val="0"/>
        </a:spcBef>
        <a:spcAft>
          <a:spcPct val="0"/>
        </a:spcAft>
        <a:defRPr sz="3200">
          <a:solidFill>
            <a:srgbClr val="FFFF00"/>
          </a:solidFill>
          <a:effectLst>
            <a:outerShdw blurRad="38100" dist="38100" dir="2700000" algn="tl">
              <a:srgbClr val="000000"/>
            </a:outerShdw>
          </a:effectLst>
          <a:latin typeface="Arial" charset="0"/>
        </a:defRPr>
      </a:lvl7pPr>
      <a:lvl8pPr marL="1371600" algn="l" rtl="0" fontAlgn="base">
        <a:spcBef>
          <a:spcPct val="0"/>
        </a:spcBef>
        <a:spcAft>
          <a:spcPct val="0"/>
        </a:spcAft>
        <a:defRPr sz="3200">
          <a:solidFill>
            <a:srgbClr val="FFFF00"/>
          </a:solidFill>
          <a:effectLst>
            <a:outerShdw blurRad="38100" dist="38100" dir="2700000" algn="tl">
              <a:srgbClr val="000000"/>
            </a:outerShdw>
          </a:effectLst>
          <a:latin typeface="Arial" charset="0"/>
        </a:defRPr>
      </a:lvl8pPr>
      <a:lvl9pPr marL="1828800" algn="l" rtl="0" fontAlgn="base">
        <a:spcBef>
          <a:spcPct val="0"/>
        </a:spcBef>
        <a:spcAft>
          <a:spcPct val="0"/>
        </a:spcAft>
        <a:defRPr sz="3200">
          <a:solidFill>
            <a:srgbClr val="FFFF00"/>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ea typeface="+mn-ea"/>
          <a:cs typeface="+mn-cs"/>
        </a:defRPr>
      </a:lvl1pPr>
      <a:lvl2pPr marL="855663" indent="-288925" algn="l" rtl="0" eaLnBrk="0" fontAlgn="base" hangingPunct="0">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311275" indent="-341313" algn="l" rtl="0" eaLnBrk="0" fontAlgn="base" hangingPunct="0">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3pPr>
      <a:lvl4pPr marL="1711325" indent="-285750" algn="l" rtl="0" eaLnBrk="0" fontAlgn="base" hangingPunct="0">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4pPr>
      <a:lvl5pPr marL="2054225" indent="-228600" algn="l" rtl="0" eaLnBrk="0" fontAlgn="base" hangingPunct="0">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5pPr>
      <a:lvl6pPr marL="2511425" indent="-228600" algn="l" rtl="0" fontAlgn="base">
        <a:spcBef>
          <a:spcPct val="20000"/>
        </a:spcBef>
        <a:spcAft>
          <a:spcPct val="0"/>
        </a:spcAft>
        <a:buClr>
          <a:srgbClr val="FFFF00"/>
        </a:buClr>
        <a:buChar char="•"/>
        <a:defRPr sz="2400">
          <a:solidFill>
            <a:schemeClr val="bg1"/>
          </a:solidFill>
          <a:effectLst>
            <a:outerShdw blurRad="38100" dist="38100" dir="2700000" algn="tl">
              <a:srgbClr val="000000"/>
            </a:outerShdw>
          </a:effectLst>
          <a:latin typeface="+mn-lt"/>
        </a:defRPr>
      </a:lvl6pPr>
      <a:lvl7pPr marL="2968625" indent="-228600" algn="l" rtl="0" fontAlgn="base">
        <a:spcBef>
          <a:spcPct val="20000"/>
        </a:spcBef>
        <a:spcAft>
          <a:spcPct val="0"/>
        </a:spcAft>
        <a:buClr>
          <a:srgbClr val="FFFF00"/>
        </a:buClr>
        <a:buChar char="•"/>
        <a:defRPr sz="2400">
          <a:solidFill>
            <a:schemeClr val="bg1"/>
          </a:solidFill>
          <a:effectLst>
            <a:outerShdw blurRad="38100" dist="38100" dir="2700000" algn="tl">
              <a:srgbClr val="000000"/>
            </a:outerShdw>
          </a:effectLst>
          <a:latin typeface="+mn-lt"/>
        </a:defRPr>
      </a:lvl7pPr>
      <a:lvl8pPr marL="3425825" indent="-228600" algn="l" rtl="0" fontAlgn="base">
        <a:spcBef>
          <a:spcPct val="20000"/>
        </a:spcBef>
        <a:spcAft>
          <a:spcPct val="0"/>
        </a:spcAft>
        <a:buClr>
          <a:srgbClr val="FFFF00"/>
        </a:buClr>
        <a:buChar char="•"/>
        <a:defRPr sz="2400">
          <a:solidFill>
            <a:schemeClr val="bg1"/>
          </a:solidFill>
          <a:effectLst>
            <a:outerShdw blurRad="38100" dist="38100" dir="2700000" algn="tl">
              <a:srgbClr val="000000"/>
            </a:outerShdw>
          </a:effectLst>
          <a:latin typeface="+mn-lt"/>
        </a:defRPr>
      </a:lvl8pPr>
      <a:lvl9pPr marL="3883025" indent="-228600" algn="l" rtl="0" fontAlgn="base">
        <a:spcBef>
          <a:spcPct val="20000"/>
        </a:spcBef>
        <a:spcAft>
          <a:spcPct val="0"/>
        </a:spcAft>
        <a:buClr>
          <a:srgbClr val="FFFF00"/>
        </a:buClr>
        <a:buChar char="•"/>
        <a:defRPr sz="2400">
          <a:solidFill>
            <a:schemeClr val="bg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14.xml"/><Relationship Id="rId4" Type="http://schemas.openxmlformats.org/officeDocument/2006/relationships/image" Target="../media/image52.jpeg"/></Relationships>
</file>

<file path=ppt/slides/_rels/slide38.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0.jpe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53.jpeg"/><Relationship Id="rId1" Type="http://schemas.openxmlformats.org/officeDocument/2006/relationships/slideLayout" Target="../slideLayouts/slideLayout14.xml"/><Relationship Id="rId4" Type="http://schemas.openxmlformats.org/officeDocument/2006/relationships/image" Target="../media/image54.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0.jpeg"/><Relationship Id="rId1" Type="http://schemas.openxmlformats.org/officeDocument/2006/relationships/slideLayout" Target="../slideLayouts/slideLayout14.xml"/><Relationship Id="rId5" Type="http://schemas.openxmlformats.org/officeDocument/2006/relationships/image" Target="../media/image57.jpeg"/><Relationship Id="rId4" Type="http://schemas.openxmlformats.org/officeDocument/2006/relationships/image" Target="../media/image56.jpeg"/></Relationships>
</file>

<file path=ppt/slides/_rels/slide41.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0.jpe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1.xml"/><Relationship Id="rId1" Type="http://schemas.openxmlformats.org/officeDocument/2006/relationships/slideLayout" Target="../slideLayouts/slideLayout14.xml"/><Relationship Id="rId4" Type="http://schemas.openxmlformats.org/officeDocument/2006/relationships/image" Target="../media/image61.png"/></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9.xml"/><Relationship Id="rId1" Type="http://schemas.openxmlformats.org/officeDocument/2006/relationships/slideLayout" Target="../slideLayouts/slideLayout14.xml"/><Relationship Id="rId4" Type="http://schemas.openxmlformats.org/officeDocument/2006/relationships/image" Target="../media/image69.png"/></Relationships>
</file>

<file path=ppt/slides/_rels/slide5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1.xml"/><Relationship Id="rId1" Type="http://schemas.openxmlformats.org/officeDocument/2006/relationships/slideLayout" Target="../slideLayouts/slideLayout14.xml"/><Relationship Id="rId4" Type="http://schemas.openxmlformats.org/officeDocument/2006/relationships/image" Target="../media/image72.png"/></Relationships>
</file>

<file path=ppt/slides/_rels/slide5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4.xml"/><Relationship Id="rId1" Type="http://schemas.openxmlformats.org/officeDocument/2006/relationships/slideLayout" Target="../slideLayouts/slideLayout14.xml"/><Relationship Id="rId4" Type="http://schemas.openxmlformats.org/officeDocument/2006/relationships/image" Target="../media/image76.png"/></Relationships>
</file>

<file path=ppt/slides/_rels/slide5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6.xml"/><Relationship Id="rId1" Type="http://schemas.openxmlformats.org/officeDocument/2006/relationships/slideLayout" Target="../slideLayouts/slideLayout14.xml"/><Relationship Id="rId4" Type="http://schemas.openxmlformats.org/officeDocument/2006/relationships/image" Target="../media/image79.png"/></Relationships>
</file>

<file path=ppt/slides/_rels/slide5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16113" y="2263775"/>
            <a:ext cx="4513943" cy="1481138"/>
          </a:xfrm>
        </p:spPr>
        <p:txBody>
          <a:bodyPr/>
          <a:lstStyle/>
          <a:p>
            <a:pPr eaLnBrk="1" hangingPunct="1"/>
            <a:r>
              <a:rPr lang="en-US" sz="2800" dirty="0" smtClean="0"/>
              <a:t>Chapter 8: Single-Area OSPF</a:t>
            </a: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Routing Protocols</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Link-State Operation</a:t>
            </a:r>
            <a:endParaRPr lang="en-US" dirty="0" smtClean="0">
              <a:solidFill>
                <a:schemeClr val="accent5">
                  <a:lumMod val="75000"/>
                </a:schemeClr>
              </a:solidFill>
              <a:cs typeface="Arial" pitchFamily="34" charset="0"/>
            </a:endParaRPr>
          </a:p>
        </p:txBody>
      </p:sp>
      <p:sp>
        <p:nvSpPr>
          <p:cNvPr id="3" name="TextBox 2"/>
          <p:cNvSpPr txBox="1"/>
          <p:nvPr/>
        </p:nvSpPr>
        <p:spPr>
          <a:xfrm>
            <a:off x="5457372" y="3513461"/>
            <a:ext cx="3018972" cy="1421928"/>
          </a:xfrm>
          <a:prstGeom prst="rect">
            <a:avLst/>
          </a:prstGeom>
          <a:noFill/>
        </p:spPr>
        <p:txBody>
          <a:bodyPr wrap="square" rtlCol="0">
            <a:spAutoFit/>
          </a:bodyPr>
          <a:lstStyle/>
          <a:p>
            <a:pPr algn="l"/>
            <a:r>
              <a:rPr lang="en-US" dirty="0"/>
              <a:t>From the SPF tree, the best paths are inserted into the routing table. </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843" y="1640734"/>
            <a:ext cx="4675414" cy="4829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6007692"/>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6679" y="2890340"/>
            <a:ext cx="4686300"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Single-area and </a:t>
            </a:r>
            <a:r>
              <a:rPr lang="en-US" dirty="0" err="1" smtClean="0"/>
              <a:t>Multiarea</a:t>
            </a:r>
            <a:r>
              <a:rPr lang="en-US" dirty="0" smtClean="0"/>
              <a:t> OSPF</a:t>
            </a:r>
            <a:endParaRPr lang="en-US" dirty="0" smtClean="0">
              <a:solidFill>
                <a:schemeClr val="accent5">
                  <a:lumMod val="75000"/>
                </a:schemeClr>
              </a:solidFill>
              <a:cs typeface="Arial" pitchFamily="34" charset="0"/>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659" y="2174583"/>
            <a:ext cx="4733925"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26026" y="1449385"/>
            <a:ext cx="8087032" cy="424732"/>
          </a:xfrm>
          <a:prstGeom prst="rect">
            <a:avLst/>
          </a:prstGeom>
        </p:spPr>
        <p:txBody>
          <a:bodyPr wrap="square">
            <a:spAutoFit/>
          </a:bodyPr>
          <a:lstStyle/>
          <a:p>
            <a:r>
              <a:rPr lang="en-IE" dirty="0">
                <a:solidFill>
                  <a:srgbClr val="FF0000"/>
                </a:solidFill>
              </a:rPr>
              <a:t>OSPF can be implemented in one of two ways:</a:t>
            </a:r>
          </a:p>
        </p:txBody>
      </p:sp>
    </p:spTree>
    <p:extLst>
      <p:ext uri="{BB962C8B-B14F-4D97-AF65-F5344CB8AC3E}">
        <p14:creationId xmlns:p14="http://schemas.microsoft.com/office/powerpoint/2010/main" val="2700862354"/>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Single-area and Multi area OSPF</a:t>
            </a:r>
            <a:endParaRPr lang="en-US" dirty="0" smtClean="0">
              <a:solidFill>
                <a:schemeClr val="accent5">
                  <a:lumMod val="75000"/>
                </a:schemeClr>
              </a:solidFill>
              <a:cs typeface="Arial" pitchFamily="34"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08" y="1681163"/>
            <a:ext cx="4821092" cy="3588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876800" y="1563176"/>
            <a:ext cx="4267200" cy="4330416"/>
          </a:xfrm>
          <a:prstGeom prst="rect">
            <a:avLst/>
          </a:prstGeom>
        </p:spPr>
        <p:txBody>
          <a:bodyPr wrap="square">
            <a:spAutoFit/>
          </a:bodyPr>
          <a:lstStyle/>
          <a:p>
            <a:pPr marL="285750" indent="-285750" algn="l">
              <a:buFont typeface="Arial" panose="020B0604020202020204" pitchFamily="34" charset="0"/>
              <a:buChar char="•"/>
            </a:pPr>
            <a:r>
              <a:rPr lang="en-IE" sz="1800" b="1" dirty="0" smtClean="0"/>
              <a:t>Multi area </a:t>
            </a:r>
            <a:r>
              <a:rPr lang="en-IE" sz="1800" b="1" dirty="0"/>
              <a:t>OSPF have </a:t>
            </a:r>
            <a:r>
              <a:rPr lang="en-IE" sz="1800" b="1" dirty="0" smtClean="0"/>
              <a:t>advantages</a:t>
            </a:r>
            <a:r>
              <a:rPr lang="en-IE" sz="1800" b="1" dirty="0"/>
              <a:t>:</a:t>
            </a:r>
          </a:p>
          <a:p>
            <a:pPr marL="285750" indent="-285750" algn="l">
              <a:buFont typeface="Arial" panose="020B0604020202020204" pitchFamily="34" charset="0"/>
              <a:buChar char="•"/>
            </a:pPr>
            <a:endParaRPr lang="en-IE" sz="1800" b="1" dirty="0"/>
          </a:p>
          <a:p>
            <a:pPr marL="342900" indent="-342900" algn="l">
              <a:buFont typeface="+mj-lt"/>
              <a:buAutoNum type="arabicPeriod"/>
            </a:pPr>
            <a:r>
              <a:rPr lang="en-IE" sz="1800" dirty="0">
                <a:solidFill>
                  <a:srgbClr val="FF0000"/>
                </a:solidFill>
              </a:rPr>
              <a:t>Smaller routing tables </a:t>
            </a:r>
            <a:r>
              <a:rPr lang="en-IE" sz="1800" dirty="0"/>
              <a:t>- Fewer routing table entries because network addresses can be summarized between areas. Route summarization is not enabled by default.</a:t>
            </a:r>
          </a:p>
          <a:p>
            <a:pPr marL="342900" indent="-342900" algn="l">
              <a:buFont typeface="+mj-lt"/>
              <a:buAutoNum type="arabicPeriod"/>
            </a:pPr>
            <a:r>
              <a:rPr lang="en-IE" sz="1800" dirty="0">
                <a:solidFill>
                  <a:srgbClr val="FF0000"/>
                </a:solidFill>
              </a:rPr>
              <a:t>Reduced link-state update </a:t>
            </a:r>
            <a:r>
              <a:rPr lang="en-IE" sz="1800" dirty="0"/>
              <a:t>overhead - Minimizes processing and memory requirements.</a:t>
            </a:r>
          </a:p>
          <a:p>
            <a:pPr marL="342900" indent="-342900" algn="l">
              <a:buFont typeface="+mj-lt"/>
              <a:buAutoNum type="arabicPeriod"/>
            </a:pPr>
            <a:r>
              <a:rPr lang="en-IE" sz="1800" dirty="0">
                <a:solidFill>
                  <a:srgbClr val="FF0000"/>
                </a:solidFill>
              </a:rPr>
              <a:t>Reduced frequency of SPF </a:t>
            </a:r>
            <a:r>
              <a:rPr lang="en-IE" sz="1800" dirty="0"/>
              <a:t>calculations - Localizes the impact of a topology change within an area. For instance, it minimizes routing update impact because LSA flooding stops at the area boundary.</a:t>
            </a:r>
          </a:p>
        </p:txBody>
      </p:sp>
    </p:spTree>
    <p:extLst>
      <p:ext uri="{BB962C8B-B14F-4D97-AF65-F5344CB8AC3E}">
        <p14:creationId xmlns:p14="http://schemas.microsoft.com/office/powerpoint/2010/main" val="1098042173"/>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912" y="354474"/>
            <a:ext cx="8456613" cy="871538"/>
          </a:xfrm>
        </p:spPr>
        <p:txBody>
          <a:bodyPr/>
          <a:lstStyle/>
          <a:p>
            <a:pPr eaLnBrk="1" hangingPunct="1">
              <a:defRPr/>
            </a:pPr>
            <a:r>
              <a:rPr lang="en-US" sz="1800" dirty="0" smtClean="0"/>
              <a:t>OSPF Messages</a:t>
            </a:r>
            <a:r>
              <a:rPr lang="en-US" dirty="0" smtClean="0"/>
              <a:t/>
            </a:r>
            <a:br>
              <a:rPr lang="en-US" dirty="0" smtClean="0"/>
            </a:br>
            <a:r>
              <a:rPr lang="en-US" dirty="0" smtClean="0"/>
              <a:t>Encapsulating OSPF Messages</a:t>
            </a:r>
            <a:endParaRPr lang="en-US" dirty="0" smtClean="0">
              <a:solidFill>
                <a:schemeClr val="accent5">
                  <a:lumMod val="75000"/>
                </a:schemeClr>
              </a:solidFill>
              <a:cs typeface="Arial" pitchFamily="34" charset="0"/>
            </a:endParaRPr>
          </a:p>
        </p:txBody>
      </p:sp>
      <p:sp>
        <p:nvSpPr>
          <p:cNvPr id="2" name="Rectangle 1"/>
          <p:cNvSpPr/>
          <p:nvPr/>
        </p:nvSpPr>
        <p:spPr>
          <a:xfrm>
            <a:off x="0" y="1357179"/>
            <a:ext cx="9144000" cy="369332"/>
          </a:xfrm>
          <a:prstGeom prst="rect">
            <a:avLst/>
          </a:prstGeom>
        </p:spPr>
        <p:txBody>
          <a:bodyPr wrap="square">
            <a:spAutoFit/>
          </a:bodyPr>
          <a:lstStyle/>
          <a:p>
            <a:r>
              <a:rPr lang="en-IE" sz="2000" dirty="0">
                <a:solidFill>
                  <a:srgbClr val="FF0000"/>
                </a:solidFill>
              </a:rPr>
              <a:t>OSPF messages transmitted over </a:t>
            </a:r>
            <a:r>
              <a:rPr lang="en-IE" sz="2000" dirty="0" smtClean="0">
                <a:solidFill>
                  <a:srgbClr val="FF0000"/>
                </a:solidFill>
              </a:rPr>
              <a:t>a link </a:t>
            </a:r>
            <a:r>
              <a:rPr lang="en-IE" sz="2000" dirty="0">
                <a:solidFill>
                  <a:srgbClr val="FF0000"/>
                </a:solidFill>
              </a:rPr>
              <a:t>contain the following information: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657" y="1970093"/>
            <a:ext cx="7039897" cy="4740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bwMode="auto">
          <a:xfrm>
            <a:off x="1002888" y="2939845"/>
            <a:ext cx="6715433" cy="609600"/>
          </a:xfrm>
          <a:prstGeom prst="rect">
            <a:avLst/>
          </a:prstGeom>
          <a:noFill/>
          <a:ln w="25400" cap="flat" cmpd="sng" algn="ctr">
            <a:solidFill>
              <a:srgbClr val="FF0000"/>
            </a:solidFill>
            <a:prstDash val="sysDash"/>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2514600" y="3657600"/>
            <a:ext cx="4702277" cy="609600"/>
          </a:xfrm>
          <a:prstGeom prst="rect">
            <a:avLst/>
          </a:prstGeom>
          <a:noFill/>
          <a:ln w="25400" cap="flat" cmpd="sng" algn="ctr">
            <a:solidFill>
              <a:srgbClr val="FF0000"/>
            </a:solidFill>
            <a:prstDash val="sysDash"/>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4360605" y="4340458"/>
            <a:ext cx="2635045" cy="609600"/>
          </a:xfrm>
          <a:prstGeom prst="rect">
            <a:avLst/>
          </a:prstGeom>
          <a:noFill/>
          <a:ln w="25400" cap="flat" cmpd="sng" algn="ctr">
            <a:solidFill>
              <a:srgbClr val="FF0000"/>
            </a:solidFill>
            <a:prstDash val="sysDash"/>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5997677" y="4950058"/>
            <a:ext cx="1720644" cy="1598226"/>
          </a:xfrm>
          <a:prstGeom prst="rect">
            <a:avLst/>
          </a:prstGeom>
          <a:noFill/>
          <a:ln w="25400" cap="flat" cmpd="sng" algn="ctr">
            <a:solidFill>
              <a:srgbClr val="FF0000"/>
            </a:solidFill>
            <a:prstDash val="sysDash"/>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49593120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Messages</a:t>
            </a:r>
            <a:r>
              <a:rPr lang="en-US" dirty="0" smtClean="0"/>
              <a:t/>
            </a:r>
            <a:br>
              <a:rPr lang="en-US" dirty="0" smtClean="0"/>
            </a:br>
            <a:r>
              <a:rPr lang="en-US" dirty="0" smtClean="0"/>
              <a:t>Types of OSPF Packets</a:t>
            </a:r>
            <a:endParaRPr lang="en-US" dirty="0" smtClean="0">
              <a:solidFill>
                <a:schemeClr val="accent5">
                  <a:lumMod val="75000"/>
                </a:schemeClr>
              </a:solidFill>
              <a:cs typeface="Arial"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064" y="2821858"/>
            <a:ext cx="8767936" cy="3884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63793" y="1494698"/>
            <a:ext cx="8416412" cy="1200329"/>
          </a:xfrm>
          <a:prstGeom prst="rect">
            <a:avLst/>
          </a:prstGeom>
        </p:spPr>
        <p:txBody>
          <a:bodyPr wrap="square">
            <a:spAutoFit/>
          </a:bodyPr>
          <a:lstStyle/>
          <a:p>
            <a:r>
              <a:rPr lang="en-IE" sz="2000" dirty="0">
                <a:solidFill>
                  <a:srgbClr val="FF0000"/>
                </a:solidFill>
              </a:rPr>
              <a:t>OSPF uses link-state packets (LSPs) to establish and maintain </a:t>
            </a:r>
            <a:r>
              <a:rPr lang="en-IE" sz="2000" dirty="0" err="1">
                <a:solidFill>
                  <a:srgbClr val="FF0000"/>
                </a:solidFill>
              </a:rPr>
              <a:t>neighbor</a:t>
            </a:r>
            <a:r>
              <a:rPr lang="en-IE" sz="2000" dirty="0">
                <a:solidFill>
                  <a:srgbClr val="FF0000"/>
                </a:solidFill>
              </a:rPr>
              <a:t> adjacencies and exchange routing </a:t>
            </a:r>
            <a:r>
              <a:rPr lang="en-IE" sz="2000" dirty="0" smtClean="0">
                <a:solidFill>
                  <a:srgbClr val="FF0000"/>
                </a:solidFill>
              </a:rPr>
              <a:t>updates.</a:t>
            </a:r>
          </a:p>
          <a:p>
            <a:r>
              <a:rPr lang="en-IE" sz="2000" dirty="0" smtClean="0">
                <a:solidFill>
                  <a:srgbClr val="FF0000"/>
                </a:solidFill>
              </a:rPr>
              <a:t>The </a:t>
            </a:r>
            <a:r>
              <a:rPr lang="en-IE" sz="2000" dirty="0">
                <a:solidFill>
                  <a:srgbClr val="FF0000"/>
                </a:solidFill>
              </a:rPr>
              <a:t>figure shows the five different types of LSPs used by OSPF. Each packet serves a specific purpose in the OSPF routing process:</a:t>
            </a:r>
          </a:p>
        </p:txBody>
      </p:sp>
    </p:spTree>
    <p:extLst>
      <p:ext uri="{BB962C8B-B14F-4D97-AF65-F5344CB8AC3E}">
        <p14:creationId xmlns:p14="http://schemas.microsoft.com/office/powerpoint/2010/main" val="3430973461"/>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68274" y="344642"/>
            <a:ext cx="8456613" cy="871538"/>
          </a:xfrm>
        </p:spPr>
        <p:txBody>
          <a:bodyPr/>
          <a:lstStyle/>
          <a:p>
            <a:pPr eaLnBrk="1" hangingPunct="1">
              <a:defRPr/>
            </a:pPr>
            <a:r>
              <a:rPr lang="en-US" sz="1800" dirty="0" smtClean="0"/>
              <a:t>OSPF Messages</a:t>
            </a:r>
            <a:br>
              <a:rPr lang="en-US" sz="1800" dirty="0" smtClean="0"/>
            </a:br>
            <a:r>
              <a:rPr lang="en-US" dirty="0" smtClean="0"/>
              <a:t>Hello Packet</a:t>
            </a:r>
            <a:endParaRPr lang="en-US" dirty="0" smtClean="0">
              <a:solidFill>
                <a:schemeClr val="accent5">
                  <a:lumMod val="75000"/>
                </a:schemeClr>
              </a:solidFill>
              <a:cs typeface="Arial" pitchFamily="34" charset="0"/>
            </a:endParaRPr>
          </a:p>
        </p:txBody>
      </p:sp>
      <p:sp>
        <p:nvSpPr>
          <p:cNvPr id="2" name="Rectangle 1"/>
          <p:cNvSpPr/>
          <p:nvPr/>
        </p:nvSpPr>
        <p:spPr>
          <a:xfrm>
            <a:off x="186814" y="1154053"/>
            <a:ext cx="8957186" cy="5663089"/>
          </a:xfrm>
          <a:prstGeom prst="rect">
            <a:avLst/>
          </a:prstGeom>
        </p:spPr>
        <p:txBody>
          <a:bodyPr wrap="square">
            <a:spAutoFit/>
          </a:bodyPr>
          <a:lstStyle/>
          <a:p>
            <a:pPr algn="l"/>
            <a:r>
              <a:rPr lang="en-US" dirty="0" smtClean="0"/>
              <a:t>OSPF </a:t>
            </a:r>
            <a:r>
              <a:rPr lang="en-US" dirty="0">
                <a:solidFill>
                  <a:srgbClr val="FF0000"/>
                </a:solidFill>
              </a:rPr>
              <a:t>Type 1 </a:t>
            </a:r>
            <a:r>
              <a:rPr lang="en-US" dirty="0"/>
              <a:t>packet </a:t>
            </a:r>
            <a:r>
              <a:rPr lang="en-US" dirty="0" smtClean="0"/>
              <a:t>= Hello packet</a:t>
            </a:r>
          </a:p>
          <a:p>
            <a:pPr marL="342900" indent="-342900" algn="l">
              <a:lnSpc>
                <a:spcPct val="100000"/>
              </a:lnSpc>
              <a:spcBef>
                <a:spcPts val="1200"/>
              </a:spcBef>
              <a:buFont typeface="Wingdings" pitchFamily="2" charset="2"/>
              <a:buChar char="§"/>
            </a:pPr>
            <a:r>
              <a:rPr lang="en-US" sz="2200" dirty="0" smtClean="0"/>
              <a:t>Discover OSPF neighbors and establish neighbor adjacencies</a:t>
            </a:r>
          </a:p>
          <a:p>
            <a:pPr marL="342900" indent="-342900" algn="l">
              <a:lnSpc>
                <a:spcPct val="100000"/>
              </a:lnSpc>
              <a:spcBef>
                <a:spcPts val="1200"/>
              </a:spcBef>
              <a:buFont typeface="Wingdings" pitchFamily="2" charset="2"/>
              <a:buChar char="§"/>
            </a:pPr>
            <a:r>
              <a:rPr lang="en-US" sz="2200" dirty="0" smtClean="0"/>
              <a:t>Advertise </a:t>
            </a:r>
            <a:r>
              <a:rPr lang="en-US" sz="2200" dirty="0"/>
              <a:t>parameters on which two routers must </a:t>
            </a:r>
            <a:r>
              <a:rPr lang="en-US" sz="2200" dirty="0">
                <a:solidFill>
                  <a:srgbClr val="FF0000"/>
                </a:solidFill>
              </a:rPr>
              <a:t>agree</a:t>
            </a:r>
            <a:r>
              <a:rPr lang="en-US" sz="2200" dirty="0"/>
              <a:t> to become </a:t>
            </a:r>
            <a:r>
              <a:rPr lang="en-US" sz="2200" dirty="0" smtClean="0"/>
              <a:t>neighbors (</a:t>
            </a:r>
            <a:r>
              <a:rPr lang="en-US" sz="2200" b="1" dirty="0" smtClean="0">
                <a:solidFill>
                  <a:srgbClr val="002060"/>
                </a:solidFill>
              </a:rPr>
              <a:t>Hello/Dead timer</a:t>
            </a:r>
            <a:r>
              <a:rPr lang="en-US" sz="2200" dirty="0" smtClean="0"/>
              <a:t>) </a:t>
            </a:r>
            <a:endParaRPr lang="en-US" sz="2200" dirty="0"/>
          </a:p>
          <a:p>
            <a:pPr marL="342900" indent="-342900" algn="l">
              <a:lnSpc>
                <a:spcPct val="100000"/>
              </a:lnSpc>
              <a:spcBef>
                <a:spcPts val="1200"/>
              </a:spcBef>
              <a:buFont typeface="Wingdings" pitchFamily="2" charset="2"/>
              <a:buChar char="§"/>
            </a:pPr>
            <a:r>
              <a:rPr lang="en-US" sz="2200" dirty="0" smtClean="0"/>
              <a:t>Elect </a:t>
            </a:r>
            <a:r>
              <a:rPr lang="en-US" sz="2200" dirty="0"/>
              <a:t>the Designated Router (DR) and Backup </a:t>
            </a:r>
            <a:r>
              <a:rPr lang="en-US" sz="2200" dirty="0" smtClean="0"/>
              <a:t>Designated </a:t>
            </a:r>
            <a:r>
              <a:rPr lang="en-US" sz="2200" dirty="0"/>
              <a:t>Router (BDR) on </a:t>
            </a:r>
            <a:r>
              <a:rPr lang="en-US" sz="2200" dirty="0" smtClean="0"/>
              <a:t>multi access </a:t>
            </a:r>
            <a:r>
              <a:rPr lang="en-US" sz="2200" dirty="0"/>
              <a:t>networks like Ethernet and Frame </a:t>
            </a:r>
            <a:r>
              <a:rPr lang="en-US" sz="2200" dirty="0" smtClean="0"/>
              <a:t>Relay (see later)</a:t>
            </a:r>
          </a:p>
          <a:p>
            <a:pPr marL="342900" indent="-342900" algn="l">
              <a:spcBef>
                <a:spcPts val="600"/>
              </a:spcBef>
              <a:buFont typeface="Wingdings" pitchFamily="2" charset="2"/>
              <a:buChar char="§"/>
            </a:pPr>
            <a:r>
              <a:rPr lang="en-US" sz="2200" dirty="0" smtClean="0"/>
              <a:t>Uses </a:t>
            </a:r>
            <a:r>
              <a:rPr lang="en-US" sz="2200" dirty="0"/>
              <a:t>224.0.0.5 in IPv4 and FF02::5 in IPv6 </a:t>
            </a:r>
            <a:r>
              <a:rPr lang="en-US" sz="2200" dirty="0" smtClean="0"/>
              <a:t>(</a:t>
            </a:r>
            <a:r>
              <a:rPr lang="en-US" sz="2200" dirty="0" smtClean="0">
                <a:solidFill>
                  <a:srgbClr val="FF0000"/>
                </a:solidFill>
              </a:rPr>
              <a:t>multicast</a:t>
            </a:r>
            <a:r>
              <a:rPr lang="en-US" sz="2200" dirty="0" smtClean="0"/>
              <a:t> all </a:t>
            </a:r>
            <a:r>
              <a:rPr lang="en-US" sz="2200" dirty="0"/>
              <a:t>OSPF routers)</a:t>
            </a:r>
          </a:p>
          <a:p>
            <a:pPr marL="342900" indent="-342900" algn="l">
              <a:spcBef>
                <a:spcPts val="600"/>
              </a:spcBef>
              <a:buFont typeface="Wingdings" pitchFamily="2" charset="2"/>
              <a:buChar char="§"/>
            </a:pPr>
            <a:r>
              <a:rPr lang="en-US" sz="2200" b="1" dirty="0" smtClean="0">
                <a:solidFill>
                  <a:srgbClr val="FF0000"/>
                </a:solidFill>
              </a:rPr>
              <a:t>Hello Time: </a:t>
            </a:r>
            <a:r>
              <a:rPr lang="en-US" sz="2200" dirty="0" smtClean="0">
                <a:solidFill>
                  <a:srgbClr val="FF0000"/>
                </a:solidFill>
              </a:rPr>
              <a:t>Every </a:t>
            </a:r>
            <a:r>
              <a:rPr lang="en-US" sz="2200" dirty="0">
                <a:solidFill>
                  <a:srgbClr val="FF0000"/>
                </a:solidFill>
              </a:rPr>
              <a:t>10 seconds </a:t>
            </a:r>
            <a:r>
              <a:rPr lang="en-US" sz="2200" dirty="0"/>
              <a:t>(default on </a:t>
            </a:r>
            <a:r>
              <a:rPr lang="en-US" sz="2200" dirty="0" err="1"/>
              <a:t>multiaccess</a:t>
            </a:r>
            <a:r>
              <a:rPr lang="en-US" sz="2200" dirty="0"/>
              <a:t> and point-to-point </a:t>
            </a:r>
            <a:r>
              <a:rPr lang="en-US" sz="2200" dirty="0" smtClean="0"/>
              <a:t>networks). Every </a:t>
            </a:r>
            <a:r>
              <a:rPr lang="en-US" sz="2200" dirty="0"/>
              <a:t>30 seconds (default on non-broadcast </a:t>
            </a:r>
            <a:r>
              <a:rPr lang="en-US" sz="2200" dirty="0" smtClean="0"/>
              <a:t>multi access networks</a:t>
            </a:r>
            <a:r>
              <a:rPr lang="en-US" sz="2200" dirty="0"/>
              <a:t>)</a:t>
            </a:r>
          </a:p>
          <a:p>
            <a:pPr marL="342900" indent="-342900" algn="l">
              <a:spcBef>
                <a:spcPts val="600"/>
              </a:spcBef>
              <a:buFont typeface="Wingdings" pitchFamily="2" charset="2"/>
              <a:buChar char="§"/>
            </a:pPr>
            <a:r>
              <a:rPr lang="en-US" sz="2200" b="1" dirty="0">
                <a:solidFill>
                  <a:srgbClr val="FF0000"/>
                </a:solidFill>
              </a:rPr>
              <a:t>Dead interval </a:t>
            </a:r>
            <a:r>
              <a:rPr lang="en-US" sz="2200" dirty="0"/>
              <a:t>is the period that the router waits to receive a Hello packet before declaring the neighbor </a:t>
            </a:r>
            <a:r>
              <a:rPr lang="en-US" sz="2200" dirty="0" smtClean="0"/>
              <a:t>down. Cisco’s </a:t>
            </a:r>
            <a:r>
              <a:rPr lang="en-US" sz="2200" dirty="0"/>
              <a:t>default is 4 times the Hello </a:t>
            </a:r>
            <a:r>
              <a:rPr lang="en-US" sz="2200" dirty="0" smtClean="0"/>
              <a:t>interval (</a:t>
            </a:r>
            <a:r>
              <a:rPr lang="en-US" sz="2200" dirty="0" smtClean="0">
                <a:solidFill>
                  <a:srgbClr val="FF0000"/>
                </a:solidFill>
              </a:rPr>
              <a:t>40 sec</a:t>
            </a:r>
            <a:r>
              <a:rPr lang="en-US" sz="2200" dirty="0" smtClean="0"/>
              <a:t>)</a:t>
            </a:r>
            <a:endParaRPr lang="en-US" sz="2200" dirty="0"/>
          </a:p>
        </p:txBody>
      </p:sp>
    </p:spTree>
    <p:extLst>
      <p:ext uri="{BB962C8B-B14F-4D97-AF65-F5344CB8AC3E}">
        <p14:creationId xmlns:p14="http://schemas.microsoft.com/office/powerpoint/2010/main" val="1991882133"/>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684" y="1493134"/>
            <a:ext cx="6062663" cy="4979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Messages</a:t>
            </a:r>
            <a:br>
              <a:rPr lang="en-US" sz="1800" dirty="0" smtClean="0"/>
            </a:br>
            <a:r>
              <a:rPr lang="en-US" dirty="0" smtClean="0"/>
              <a:t>Hello Packet</a:t>
            </a:r>
            <a:endParaRPr lang="en-US" dirty="0" smtClean="0">
              <a:solidFill>
                <a:schemeClr val="accent5">
                  <a:lumMod val="75000"/>
                </a:schemeClr>
              </a:solidFill>
              <a:cs typeface="Arial" pitchFamily="34" charset="0"/>
            </a:endParaRPr>
          </a:p>
        </p:txBody>
      </p:sp>
      <p:sp>
        <p:nvSpPr>
          <p:cNvPr id="2" name="Rectangle 1"/>
          <p:cNvSpPr/>
          <p:nvPr/>
        </p:nvSpPr>
        <p:spPr bwMode="auto">
          <a:xfrm>
            <a:off x="3539612" y="3628104"/>
            <a:ext cx="2054943" cy="492942"/>
          </a:xfrm>
          <a:prstGeom prst="rect">
            <a:avLst/>
          </a:prstGeom>
          <a:noFill/>
          <a:ln w="25400" cap="flat" cmpd="sng" algn="ctr">
            <a:solidFill>
              <a:srgbClr val="FF0000"/>
            </a:solid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5" name="Rectangle 4"/>
          <p:cNvSpPr/>
          <p:nvPr/>
        </p:nvSpPr>
        <p:spPr bwMode="auto">
          <a:xfrm>
            <a:off x="2438400" y="5105400"/>
            <a:ext cx="1675958" cy="246471"/>
          </a:xfrm>
          <a:prstGeom prst="rect">
            <a:avLst/>
          </a:prstGeom>
          <a:noFill/>
          <a:ln w="25400" cap="flat" cmpd="sng" algn="ctr">
            <a:solidFill>
              <a:srgbClr val="FF0000"/>
            </a:solid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987132989"/>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43693" y="344734"/>
            <a:ext cx="8456613" cy="871538"/>
          </a:xfrm>
        </p:spPr>
        <p:txBody>
          <a:bodyPr/>
          <a:lstStyle/>
          <a:p>
            <a:pPr eaLnBrk="1" hangingPunct="1">
              <a:defRPr/>
            </a:pPr>
            <a:r>
              <a:rPr lang="en-US" sz="1800" dirty="0" smtClean="0"/>
              <a:t>OSPF Messages</a:t>
            </a:r>
            <a:r>
              <a:rPr lang="en-US" dirty="0" smtClean="0"/>
              <a:t/>
            </a:r>
            <a:br>
              <a:rPr lang="en-US" dirty="0" smtClean="0"/>
            </a:br>
            <a:r>
              <a:rPr lang="en-US" dirty="0" smtClean="0"/>
              <a:t>Link-State Updates</a:t>
            </a:r>
            <a:endParaRPr lang="en-US" dirty="0" smtClean="0">
              <a:solidFill>
                <a:schemeClr val="accent5">
                  <a:lumMod val="75000"/>
                </a:schemeClr>
              </a:solidFill>
              <a:cs typeface="Arial" pitchFamily="34" charset="0"/>
            </a:endParaRP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5341" y="2305801"/>
            <a:ext cx="5976060" cy="4552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bwMode="auto">
          <a:xfrm>
            <a:off x="1710813" y="4513007"/>
            <a:ext cx="1868129" cy="1012722"/>
          </a:xfrm>
          <a:prstGeom prst="rect">
            <a:avLst/>
          </a:prstGeom>
          <a:noFill/>
          <a:ln w="25400" cap="flat" cmpd="sng" algn="ctr">
            <a:solidFill>
              <a:srgbClr val="FF0000"/>
            </a:solid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3" name="Rectangle 2"/>
          <p:cNvSpPr/>
          <p:nvPr/>
        </p:nvSpPr>
        <p:spPr>
          <a:xfrm>
            <a:off x="0" y="1216272"/>
            <a:ext cx="9144000" cy="840230"/>
          </a:xfrm>
          <a:prstGeom prst="rect">
            <a:avLst/>
          </a:prstGeom>
        </p:spPr>
        <p:txBody>
          <a:bodyPr wrap="square">
            <a:spAutoFit/>
          </a:bodyPr>
          <a:lstStyle/>
          <a:p>
            <a:r>
              <a:rPr lang="en-IE" sz="1800" dirty="0">
                <a:solidFill>
                  <a:srgbClr val="FF0000"/>
                </a:solidFill>
              </a:rPr>
              <a:t>LSUs are </a:t>
            </a:r>
            <a:r>
              <a:rPr lang="en-IE" sz="1800" dirty="0" smtClean="0">
                <a:solidFill>
                  <a:srgbClr val="FF0000"/>
                </a:solidFill>
              </a:rPr>
              <a:t>used </a:t>
            </a:r>
            <a:r>
              <a:rPr lang="en-IE" sz="1800" dirty="0">
                <a:solidFill>
                  <a:srgbClr val="FF0000"/>
                </a:solidFill>
              </a:rPr>
              <a:t>to forward OSPF routing updates, such as link changes. Specifically, an LSU packet can contain 11 different types of OSPFv2 LSAs, as shown in the figure. OSPFv3 renamed several of these LSAs and also contains two additional LSAs.</a:t>
            </a:r>
          </a:p>
        </p:txBody>
      </p:sp>
    </p:spTree>
    <p:extLst>
      <p:ext uri="{BB962C8B-B14F-4D97-AF65-F5344CB8AC3E}">
        <p14:creationId xmlns:p14="http://schemas.microsoft.com/office/powerpoint/2010/main" val="1926807861"/>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Operation</a:t>
            </a:r>
            <a:br>
              <a:rPr lang="en-US" sz="1800" dirty="0" smtClean="0"/>
            </a:br>
            <a:r>
              <a:rPr lang="en-US" dirty="0" smtClean="0"/>
              <a:t>OSPF Operational States</a:t>
            </a:r>
            <a:endParaRPr lang="en-US" dirty="0" smtClean="0">
              <a:solidFill>
                <a:schemeClr val="accent5">
                  <a:lumMod val="75000"/>
                </a:schemeClr>
              </a:solidFill>
              <a:cs typeface="Arial" pitchFamily="34" charset="0"/>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415" y="1241609"/>
            <a:ext cx="4258771" cy="5381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09287" y="1584026"/>
            <a:ext cx="4559358" cy="4413516"/>
          </a:xfrm>
          <a:prstGeom prst="rect">
            <a:avLst/>
          </a:prstGeom>
          <a:noFill/>
        </p:spPr>
        <p:txBody>
          <a:bodyPr wrap="square" rtlCol="0">
            <a:spAutoFit/>
          </a:bodyPr>
          <a:lstStyle/>
          <a:p>
            <a:pPr algn="l"/>
            <a:r>
              <a:rPr lang="en-US" dirty="0"/>
              <a:t>When an OSPF router is initially connected to a network, it attempts to:</a:t>
            </a:r>
          </a:p>
          <a:p>
            <a:pPr marL="717550" indent="-363538" algn="l">
              <a:buFont typeface="+mj-lt"/>
              <a:buAutoNum type="arabicPeriod"/>
            </a:pPr>
            <a:r>
              <a:rPr lang="en-US" dirty="0"/>
              <a:t>Create adjacencies with neighbors</a:t>
            </a:r>
          </a:p>
          <a:p>
            <a:pPr marL="717550" indent="-363538" algn="l">
              <a:buFont typeface="+mj-lt"/>
              <a:buAutoNum type="arabicPeriod"/>
            </a:pPr>
            <a:r>
              <a:rPr lang="en-US" dirty="0"/>
              <a:t>Exchange routing information</a:t>
            </a:r>
          </a:p>
          <a:p>
            <a:pPr marL="717550" indent="-363538" algn="l">
              <a:buFont typeface="+mj-lt"/>
              <a:buAutoNum type="arabicPeriod"/>
            </a:pPr>
            <a:r>
              <a:rPr lang="en-US" dirty="0"/>
              <a:t>Calculate the best routes</a:t>
            </a:r>
          </a:p>
          <a:p>
            <a:pPr marL="717550" indent="-363538" algn="l">
              <a:buFont typeface="+mj-lt"/>
              <a:buAutoNum type="arabicPeriod"/>
            </a:pPr>
            <a:r>
              <a:rPr lang="en-US" dirty="0"/>
              <a:t>Reach convergence</a:t>
            </a:r>
          </a:p>
          <a:p>
            <a:pPr algn="l"/>
            <a:endParaRPr lang="en-US" dirty="0" smtClean="0"/>
          </a:p>
          <a:p>
            <a:pPr algn="l"/>
            <a:r>
              <a:rPr lang="en-US" dirty="0" smtClean="0"/>
              <a:t>OSPF </a:t>
            </a:r>
            <a:r>
              <a:rPr lang="en-US" dirty="0"/>
              <a:t>progresses through several states while attempting to reach </a:t>
            </a:r>
            <a:r>
              <a:rPr lang="en-US" dirty="0" smtClean="0"/>
              <a:t>convergence.</a:t>
            </a:r>
            <a:endParaRPr lang="en-US" dirty="0"/>
          </a:p>
        </p:txBody>
      </p:sp>
    </p:spTree>
    <p:extLst>
      <p:ext uri="{BB962C8B-B14F-4D97-AF65-F5344CB8AC3E}">
        <p14:creationId xmlns:p14="http://schemas.microsoft.com/office/powerpoint/2010/main" val="3270213307"/>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3898" y="4124399"/>
            <a:ext cx="4745562" cy="2534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Operation</a:t>
            </a:r>
            <a:br>
              <a:rPr lang="en-US" sz="1800" dirty="0" smtClean="0"/>
            </a:br>
            <a:r>
              <a:rPr lang="en-US" dirty="0" smtClean="0"/>
              <a:t>Establish Neighbor Adjacencies</a:t>
            </a:r>
            <a:endParaRPr lang="en-US" dirty="0" smtClean="0">
              <a:solidFill>
                <a:schemeClr val="accent5">
                  <a:lumMod val="75000"/>
                </a:schemeClr>
              </a:solidFill>
              <a:cs typeface="Arial" pitchFamily="34" charset="0"/>
            </a:endParaRPr>
          </a:p>
        </p:txBody>
      </p:sp>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172" y="1473657"/>
            <a:ext cx="4404406" cy="3080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070556" y="1700227"/>
            <a:ext cx="4945626" cy="1588127"/>
          </a:xfrm>
          <a:prstGeom prst="rect">
            <a:avLst/>
          </a:prstGeom>
        </p:spPr>
        <p:txBody>
          <a:bodyPr wrap="square">
            <a:spAutoFit/>
          </a:bodyPr>
          <a:lstStyle/>
          <a:p>
            <a:r>
              <a:rPr lang="en-IE" sz="1800" dirty="0"/>
              <a:t>Refer to </a:t>
            </a:r>
            <a:r>
              <a:rPr lang="en-IE" sz="1800" dirty="0" smtClean="0"/>
              <a:t>R1. </a:t>
            </a:r>
            <a:r>
              <a:rPr lang="en-IE" sz="1800" dirty="0"/>
              <a:t>When OSPF is enabled, the enabled Gigabit Ethernet 0/0 interface transitions from the </a:t>
            </a:r>
            <a:r>
              <a:rPr lang="en-IE" sz="1800" dirty="0">
                <a:solidFill>
                  <a:srgbClr val="FF0000"/>
                </a:solidFill>
              </a:rPr>
              <a:t>Down</a:t>
            </a:r>
            <a:r>
              <a:rPr lang="en-IE" sz="1800" dirty="0"/>
              <a:t> state to the </a:t>
            </a:r>
            <a:r>
              <a:rPr lang="en-IE" sz="1800" dirty="0" err="1">
                <a:solidFill>
                  <a:srgbClr val="FF0000"/>
                </a:solidFill>
              </a:rPr>
              <a:t>Init</a:t>
            </a:r>
            <a:r>
              <a:rPr lang="en-IE" sz="1800" dirty="0">
                <a:solidFill>
                  <a:srgbClr val="FF0000"/>
                </a:solidFill>
              </a:rPr>
              <a:t> </a:t>
            </a:r>
            <a:r>
              <a:rPr lang="en-IE" sz="1800" dirty="0"/>
              <a:t>state. R1 starts sending </a:t>
            </a:r>
            <a:r>
              <a:rPr lang="en-IE" sz="1800" dirty="0">
                <a:solidFill>
                  <a:srgbClr val="FF0000"/>
                </a:solidFill>
              </a:rPr>
              <a:t>Hello</a:t>
            </a:r>
            <a:r>
              <a:rPr lang="en-IE" sz="1800" dirty="0"/>
              <a:t> packets out all OSPF-enabled interfaces to discover OSPF </a:t>
            </a:r>
            <a:r>
              <a:rPr lang="en-IE" sz="1800" dirty="0" err="1"/>
              <a:t>neighbors</a:t>
            </a:r>
            <a:r>
              <a:rPr lang="en-IE" sz="1800" dirty="0"/>
              <a:t> to develop adjacencies with.</a:t>
            </a:r>
          </a:p>
        </p:txBody>
      </p:sp>
      <p:sp>
        <p:nvSpPr>
          <p:cNvPr id="3" name="Rectangle 2"/>
          <p:cNvSpPr/>
          <p:nvPr/>
        </p:nvSpPr>
        <p:spPr>
          <a:xfrm>
            <a:off x="90375" y="4957808"/>
            <a:ext cx="4572000" cy="1588127"/>
          </a:xfrm>
          <a:prstGeom prst="rect">
            <a:avLst/>
          </a:prstGeom>
        </p:spPr>
        <p:txBody>
          <a:bodyPr>
            <a:spAutoFit/>
          </a:bodyPr>
          <a:lstStyle/>
          <a:p>
            <a:r>
              <a:rPr lang="en-IE" sz="1800" dirty="0" smtClean="0"/>
              <a:t>R2 </a:t>
            </a:r>
            <a:r>
              <a:rPr lang="en-IE" sz="1800" dirty="0"/>
              <a:t>receives the Hello packet from R1 and adds the R1 router ID to its </a:t>
            </a:r>
            <a:r>
              <a:rPr lang="en-IE" sz="1800" dirty="0" err="1">
                <a:solidFill>
                  <a:srgbClr val="FF0000"/>
                </a:solidFill>
              </a:rPr>
              <a:t>neighbor</a:t>
            </a:r>
            <a:r>
              <a:rPr lang="en-IE" sz="1800" dirty="0">
                <a:solidFill>
                  <a:srgbClr val="FF0000"/>
                </a:solidFill>
              </a:rPr>
              <a:t> </a:t>
            </a:r>
            <a:r>
              <a:rPr lang="en-IE" sz="1800" dirty="0"/>
              <a:t>list. R2 then sends a Hello packet to R1. The packet contains the R2 Router ID and the R1 Router ID in its list of </a:t>
            </a:r>
            <a:r>
              <a:rPr lang="en-IE" sz="1800" dirty="0" err="1"/>
              <a:t>neighbors</a:t>
            </a:r>
            <a:r>
              <a:rPr lang="en-IE" sz="1800" dirty="0"/>
              <a:t> on the same interface.</a:t>
            </a:r>
          </a:p>
        </p:txBody>
      </p:sp>
    </p:spTree>
    <p:extLst>
      <p:ext uri="{BB962C8B-B14F-4D97-AF65-F5344CB8AC3E}">
        <p14:creationId xmlns:p14="http://schemas.microsoft.com/office/powerpoint/2010/main" val="228602571"/>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dirty="0" smtClean="0"/>
              <a:t/>
            </a:r>
            <a:br>
              <a:rPr lang="en-US" dirty="0" smtClean="0"/>
            </a:br>
            <a:r>
              <a:rPr lang="en-US" dirty="0" smtClean="0"/>
              <a:t>8.1 Characteristics of OSPF</a:t>
            </a:r>
            <a:endParaRPr lang="en-US" dirty="0" smtClean="0">
              <a:solidFill>
                <a:schemeClr val="accent5">
                  <a:lumMod val="75000"/>
                </a:schemeClr>
              </a:solidFill>
              <a:cs typeface="Arial" pitchFamily="34" charset="0"/>
            </a:endParaRPr>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0061" y="375697"/>
            <a:ext cx="8456613" cy="871538"/>
          </a:xfrm>
        </p:spPr>
        <p:txBody>
          <a:bodyPr/>
          <a:lstStyle/>
          <a:p>
            <a:pPr eaLnBrk="1" hangingPunct="1">
              <a:defRPr/>
            </a:pPr>
            <a:r>
              <a:rPr lang="en-US" sz="1800" dirty="0" smtClean="0"/>
              <a:t>OSPF Operation</a:t>
            </a:r>
            <a:br>
              <a:rPr lang="en-US" sz="1800" dirty="0" smtClean="0"/>
            </a:br>
            <a:r>
              <a:rPr lang="en-US" dirty="0" smtClean="0"/>
              <a:t>Establish Neighbor Adjacencies</a:t>
            </a:r>
            <a:endParaRPr lang="en-US" dirty="0" smtClean="0">
              <a:solidFill>
                <a:schemeClr val="accent5">
                  <a:lumMod val="75000"/>
                </a:schemeClr>
              </a:solidFill>
              <a:cs typeface="Arial" pitchFamily="34" charset="0"/>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583" y="1247235"/>
            <a:ext cx="3934134" cy="2355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98" y="3827811"/>
            <a:ext cx="4258600" cy="2341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00330" y="5943442"/>
            <a:ext cx="3934135" cy="480131"/>
          </a:xfrm>
          <a:prstGeom prst="rect">
            <a:avLst/>
          </a:prstGeom>
          <a:noFill/>
        </p:spPr>
        <p:txBody>
          <a:bodyPr wrap="square" rtlCol="0">
            <a:spAutoFit/>
          </a:bodyPr>
          <a:lstStyle/>
          <a:p>
            <a:r>
              <a:rPr lang="en-US" sz="1400" dirty="0"/>
              <a:t> </a:t>
            </a:r>
            <a:r>
              <a:rPr lang="en-US" sz="1400" b="1" dirty="0">
                <a:solidFill>
                  <a:srgbClr val="FF0000"/>
                </a:solidFill>
              </a:rPr>
              <a:t>DR </a:t>
            </a:r>
            <a:r>
              <a:rPr lang="en-US" sz="1400" b="1" dirty="0" smtClean="0">
                <a:solidFill>
                  <a:srgbClr val="FF0000"/>
                </a:solidFill>
              </a:rPr>
              <a:t>and BDR election only </a:t>
            </a:r>
            <a:r>
              <a:rPr lang="en-US" sz="1400" b="1" dirty="0">
                <a:solidFill>
                  <a:srgbClr val="FF0000"/>
                </a:solidFill>
              </a:rPr>
              <a:t>occurs on multi-access networks such as Ethernet LANs.</a:t>
            </a:r>
          </a:p>
        </p:txBody>
      </p:sp>
      <p:sp>
        <p:nvSpPr>
          <p:cNvPr id="3" name="Rectangle 2"/>
          <p:cNvSpPr/>
          <p:nvPr/>
        </p:nvSpPr>
        <p:spPr>
          <a:xfrm>
            <a:off x="4473677" y="1314575"/>
            <a:ext cx="4576916" cy="5189113"/>
          </a:xfrm>
          <a:prstGeom prst="rect">
            <a:avLst/>
          </a:prstGeom>
        </p:spPr>
        <p:txBody>
          <a:bodyPr wrap="square">
            <a:spAutoFit/>
          </a:bodyPr>
          <a:lstStyle/>
          <a:p>
            <a:pPr algn="l"/>
            <a:r>
              <a:rPr lang="en-IE" sz="1600" dirty="0" smtClean="0"/>
              <a:t>R1 </a:t>
            </a:r>
            <a:r>
              <a:rPr lang="en-IE" sz="1600" dirty="0"/>
              <a:t>receives the </a:t>
            </a:r>
            <a:r>
              <a:rPr lang="en-IE" sz="1600" dirty="0" smtClean="0"/>
              <a:t>R2 Hello </a:t>
            </a:r>
            <a:r>
              <a:rPr lang="en-IE" sz="1600" dirty="0"/>
              <a:t>and adds the R2 Router ID </a:t>
            </a:r>
            <a:r>
              <a:rPr lang="en-IE" sz="1600" dirty="0" smtClean="0"/>
              <a:t>to its </a:t>
            </a:r>
            <a:r>
              <a:rPr lang="en-IE" sz="1600" dirty="0"/>
              <a:t>list of </a:t>
            </a:r>
            <a:r>
              <a:rPr lang="en-IE" sz="1600" dirty="0" err="1" smtClean="0"/>
              <a:t>neighbors</a:t>
            </a:r>
            <a:r>
              <a:rPr lang="en-IE" sz="1600" dirty="0"/>
              <a:t>. It also notices its own Router ID in the </a:t>
            </a:r>
            <a:r>
              <a:rPr lang="en-IE" sz="1600" dirty="0" smtClean="0"/>
              <a:t>R2’s Hello </a:t>
            </a:r>
            <a:r>
              <a:rPr lang="en-IE" sz="1600" dirty="0"/>
              <a:t>packet’s list of </a:t>
            </a:r>
            <a:r>
              <a:rPr lang="en-IE" sz="1600" dirty="0" err="1"/>
              <a:t>neighbors</a:t>
            </a:r>
            <a:r>
              <a:rPr lang="en-IE" sz="1600" dirty="0"/>
              <a:t>. When a router receives a Hello packet with its Router ID listed in the list of </a:t>
            </a:r>
            <a:r>
              <a:rPr lang="en-IE" sz="1600" dirty="0" err="1"/>
              <a:t>neighbors</a:t>
            </a:r>
            <a:r>
              <a:rPr lang="en-IE" sz="1600" dirty="0"/>
              <a:t>, the router transitions from the </a:t>
            </a:r>
            <a:r>
              <a:rPr lang="en-IE" sz="1600" dirty="0" err="1">
                <a:solidFill>
                  <a:srgbClr val="FF0000"/>
                </a:solidFill>
              </a:rPr>
              <a:t>Init</a:t>
            </a:r>
            <a:r>
              <a:rPr lang="en-IE" sz="1600" dirty="0">
                <a:solidFill>
                  <a:srgbClr val="FF0000"/>
                </a:solidFill>
              </a:rPr>
              <a:t> </a:t>
            </a:r>
            <a:r>
              <a:rPr lang="en-IE" sz="1600" dirty="0"/>
              <a:t>state to the </a:t>
            </a:r>
            <a:r>
              <a:rPr lang="en-IE" sz="1600" dirty="0">
                <a:solidFill>
                  <a:srgbClr val="FF0000"/>
                </a:solidFill>
              </a:rPr>
              <a:t>Two-Way</a:t>
            </a:r>
            <a:r>
              <a:rPr lang="en-IE" sz="1600" dirty="0"/>
              <a:t> state.</a:t>
            </a:r>
          </a:p>
          <a:p>
            <a:pPr algn="l"/>
            <a:endParaRPr lang="en-IE" sz="1600" dirty="0"/>
          </a:p>
          <a:p>
            <a:pPr algn="l"/>
            <a:r>
              <a:rPr lang="en-IE" sz="1600" dirty="0"/>
              <a:t>The action performed in Two-Way state depends on the type of inter-connection between the adjacent routers:</a:t>
            </a:r>
          </a:p>
          <a:p>
            <a:pPr marL="342900" indent="-254000" algn="l">
              <a:buFont typeface="+mj-lt"/>
              <a:buAutoNum type="arabicPeriod"/>
            </a:pPr>
            <a:r>
              <a:rPr lang="en-IE" sz="1600" dirty="0" smtClean="0"/>
              <a:t>If </a:t>
            </a:r>
            <a:r>
              <a:rPr lang="en-IE" sz="1600" dirty="0"/>
              <a:t>the two adjacent </a:t>
            </a:r>
            <a:r>
              <a:rPr lang="en-IE" sz="1600" dirty="0" err="1"/>
              <a:t>neighbors</a:t>
            </a:r>
            <a:r>
              <a:rPr lang="en-IE" sz="1600" dirty="0"/>
              <a:t> are interconnected over a </a:t>
            </a:r>
            <a:r>
              <a:rPr lang="en-IE" sz="1600" dirty="0">
                <a:solidFill>
                  <a:srgbClr val="FF0000"/>
                </a:solidFill>
              </a:rPr>
              <a:t>point-to-point</a:t>
            </a:r>
            <a:r>
              <a:rPr lang="en-IE" sz="1600" dirty="0"/>
              <a:t> link, then they immediately transition from the Two-Way state to the database synchronization phase.</a:t>
            </a:r>
          </a:p>
          <a:p>
            <a:pPr marL="342900" indent="-254000" algn="l">
              <a:buFont typeface="+mj-lt"/>
              <a:buAutoNum type="arabicPeriod"/>
            </a:pPr>
            <a:r>
              <a:rPr lang="en-IE" sz="1600" dirty="0"/>
              <a:t>If the routers are interconnected over a </a:t>
            </a:r>
            <a:r>
              <a:rPr lang="en-IE" sz="1600" dirty="0">
                <a:solidFill>
                  <a:srgbClr val="FF0000"/>
                </a:solidFill>
              </a:rPr>
              <a:t>common</a:t>
            </a:r>
            <a:r>
              <a:rPr lang="en-IE" sz="1600" dirty="0"/>
              <a:t> Ethernet network, then a designated router DR and a BDR must be elected</a:t>
            </a:r>
            <a:r>
              <a:rPr lang="en-IE" sz="1600" dirty="0" smtClean="0"/>
              <a:t>.</a:t>
            </a:r>
          </a:p>
          <a:p>
            <a:pPr marL="88900" algn="l"/>
            <a:endParaRPr lang="en-IE" sz="1600" dirty="0"/>
          </a:p>
          <a:p>
            <a:pPr marL="88900" algn="l"/>
            <a:r>
              <a:rPr lang="en-IE" sz="1600" dirty="0"/>
              <a:t>Hello packets are continually exchanged to maintain router information.</a:t>
            </a:r>
          </a:p>
        </p:txBody>
      </p:sp>
    </p:spTree>
    <p:extLst>
      <p:ext uri="{BB962C8B-B14F-4D97-AF65-F5344CB8AC3E}">
        <p14:creationId xmlns:p14="http://schemas.microsoft.com/office/powerpoint/2010/main" val="1923434376"/>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Operation</a:t>
            </a:r>
            <a:r>
              <a:rPr lang="en-US" dirty="0" smtClean="0"/>
              <a:t/>
            </a:r>
            <a:br>
              <a:rPr lang="en-US" dirty="0" smtClean="0"/>
            </a:br>
            <a:r>
              <a:rPr lang="en-US" dirty="0" smtClean="0"/>
              <a:t>OSPF DR and BDR</a:t>
            </a:r>
            <a:endParaRPr lang="en-US" dirty="0" smtClean="0">
              <a:solidFill>
                <a:schemeClr val="accent5">
                  <a:lumMod val="75000"/>
                </a:schemeClr>
              </a:solidFill>
              <a:cs typeface="Arial" pitchFamily="34" charset="0"/>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880" y="1564266"/>
            <a:ext cx="4605431" cy="5217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589639" y="1047502"/>
            <a:ext cx="3328219" cy="5410712"/>
          </a:xfrm>
          <a:prstGeom prst="rect">
            <a:avLst/>
          </a:prstGeom>
        </p:spPr>
        <p:txBody>
          <a:bodyPr wrap="square">
            <a:spAutoFit/>
          </a:bodyPr>
          <a:lstStyle/>
          <a:p>
            <a:r>
              <a:rPr lang="en-US" altLang="en-US" dirty="0"/>
              <a:t>The creation of an adjacency between every pair of routers in a network would cause the number of adjacencies to grow exponentially. </a:t>
            </a:r>
          </a:p>
          <a:p>
            <a:endParaRPr lang="en-IE" dirty="0" smtClean="0"/>
          </a:p>
          <a:p>
            <a:r>
              <a:rPr lang="en-IE" dirty="0" smtClean="0"/>
              <a:t>To </a:t>
            </a:r>
            <a:r>
              <a:rPr lang="en-IE" dirty="0"/>
              <a:t>reduce the amount of OSPF traffic on multi-access networks, OSPF elects a Designated Router (DR) and Backup Designated Router (BDR).</a:t>
            </a:r>
          </a:p>
        </p:txBody>
      </p:sp>
    </p:spTree>
    <p:extLst>
      <p:ext uri="{BB962C8B-B14F-4D97-AF65-F5344CB8AC3E}">
        <p14:creationId xmlns:p14="http://schemas.microsoft.com/office/powerpoint/2010/main" val="3221401386"/>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80334" y="381000"/>
            <a:ext cx="8145462" cy="838200"/>
          </a:xfrm>
        </p:spPr>
        <p:txBody>
          <a:bodyPr/>
          <a:lstStyle/>
          <a:p>
            <a:pPr eaLnBrk="1" hangingPunct="1">
              <a:defRPr/>
            </a:pPr>
            <a:r>
              <a:rPr lang="en-US" dirty="0" smtClean="0">
                <a:effectLst>
                  <a:outerShdw blurRad="38100" dist="38100" dir="2700000" algn="tl">
                    <a:srgbClr val="C0C0C0"/>
                  </a:outerShdw>
                </a:effectLst>
              </a:rPr>
              <a:t>Multiple Adjacencies</a:t>
            </a:r>
          </a:p>
        </p:txBody>
      </p:sp>
      <p:sp>
        <p:nvSpPr>
          <p:cNvPr id="50179" name="Content Placeholder 4"/>
          <p:cNvSpPr>
            <a:spLocks noGrp="1"/>
          </p:cNvSpPr>
          <p:nvPr>
            <p:ph idx="1"/>
          </p:nvPr>
        </p:nvSpPr>
        <p:spPr>
          <a:xfrm>
            <a:off x="152400" y="5257800"/>
            <a:ext cx="8839200" cy="1371600"/>
          </a:xfrm>
        </p:spPr>
        <p:txBody>
          <a:bodyPr/>
          <a:lstStyle/>
          <a:p>
            <a:r>
              <a:rPr lang="en-US" altLang="en-US" smtClean="0">
                <a:effectLst/>
              </a:rPr>
              <a:t>Link-state routers flood their link-state packets when OSPF is initialized or when there is a change in the topology.</a:t>
            </a:r>
          </a:p>
          <a:p>
            <a:r>
              <a:rPr lang="en-US" altLang="en-US" smtClean="0">
                <a:effectLst/>
              </a:rPr>
              <a:t>This would lead to an excessive number of LSAs.</a:t>
            </a:r>
          </a:p>
          <a:p>
            <a:endParaRPr lang="en-US" altLang="en-US" smtClean="0">
              <a:effectLst/>
            </a:endParaRPr>
          </a:p>
        </p:txBody>
      </p:sp>
      <p:pic>
        <p:nvPicPr>
          <p:cNvPr id="50180" name="Picture 5" descr="ospf5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19200"/>
            <a:ext cx="554355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635212" y="511278"/>
            <a:ext cx="2581156" cy="424732"/>
          </a:xfrm>
          <a:prstGeom prst="rect">
            <a:avLst/>
          </a:prstGeom>
          <a:noFill/>
        </p:spPr>
        <p:txBody>
          <a:bodyPr wrap="none" rtlCol="0">
            <a:spAutoFit/>
          </a:bodyPr>
          <a:lstStyle/>
          <a:p>
            <a:r>
              <a:rPr lang="en-IE" dirty="0" smtClean="0">
                <a:solidFill>
                  <a:srgbClr val="FF0000"/>
                </a:solidFill>
              </a:rPr>
              <a:t>Animation 8.1.3.3</a:t>
            </a:r>
            <a:endParaRPr lang="en-IE" dirty="0">
              <a:solidFill>
                <a:srgbClr val="FF0000"/>
              </a:solidFill>
            </a:endParaRPr>
          </a:p>
        </p:txBody>
      </p:sp>
    </p:spTree>
    <p:extLst>
      <p:ext uri="{BB962C8B-B14F-4D97-AF65-F5344CB8AC3E}">
        <p14:creationId xmlns:p14="http://schemas.microsoft.com/office/powerpoint/2010/main" val="12725159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19767" y="403635"/>
            <a:ext cx="8456613" cy="871538"/>
          </a:xfrm>
        </p:spPr>
        <p:txBody>
          <a:bodyPr/>
          <a:lstStyle/>
          <a:p>
            <a:pPr eaLnBrk="1" hangingPunct="1">
              <a:defRPr/>
            </a:pPr>
            <a:r>
              <a:rPr lang="en-US" sz="1800" dirty="0" smtClean="0"/>
              <a:t>OSPF Operation</a:t>
            </a:r>
            <a:r>
              <a:rPr lang="en-US" dirty="0" smtClean="0"/>
              <a:t/>
            </a:r>
            <a:br>
              <a:rPr lang="en-US" dirty="0" smtClean="0"/>
            </a:br>
            <a:r>
              <a:rPr lang="en-US" dirty="0" smtClean="0"/>
              <a:t>Synchronizing OSPF Database</a:t>
            </a:r>
            <a:endParaRPr lang="en-US" dirty="0" smtClean="0">
              <a:solidFill>
                <a:schemeClr val="accent5">
                  <a:lumMod val="75000"/>
                </a:schemeClr>
              </a:solidFill>
              <a:cs typeface="Arial" pitchFamily="34" charset="0"/>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013" y="3853542"/>
            <a:ext cx="6628374" cy="2833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73626" y="1366419"/>
            <a:ext cx="8573729" cy="2031325"/>
          </a:xfrm>
          <a:prstGeom prst="rect">
            <a:avLst/>
          </a:prstGeom>
        </p:spPr>
        <p:txBody>
          <a:bodyPr wrap="square">
            <a:spAutoFit/>
          </a:bodyPr>
          <a:lstStyle/>
          <a:p>
            <a:r>
              <a:rPr lang="en-IE" sz="2000" dirty="0"/>
              <a:t>After the Two-Way state, routers transition to </a:t>
            </a:r>
            <a:r>
              <a:rPr lang="en-IE" sz="2000" dirty="0">
                <a:solidFill>
                  <a:srgbClr val="FF0000"/>
                </a:solidFill>
              </a:rPr>
              <a:t>database synchronization states</a:t>
            </a:r>
            <a:r>
              <a:rPr lang="en-IE" sz="2000" dirty="0"/>
              <a:t>. While the Hello packet was used to establish </a:t>
            </a:r>
            <a:r>
              <a:rPr lang="en-IE" sz="2000" dirty="0" err="1"/>
              <a:t>neighbor</a:t>
            </a:r>
            <a:r>
              <a:rPr lang="en-IE" sz="2000" dirty="0"/>
              <a:t> adjacencies, the other four types of OSPF packets are used during the process of exchanging and synchronizing LSDBs</a:t>
            </a:r>
            <a:r>
              <a:rPr lang="en-IE" sz="2000" dirty="0" smtClean="0"/>
              <a:t>. </a:t>
            </a:r>
            <a:r>
              <a:rPr lang="en-IE" sz="2000" dirty="0"/>
              <a:t> </a:t>
            </a:r>
            <a:endParaRPr lang="en-IE" sz="2000" dirty="0" smtClean="0"/>
          </a:p>
          <a:p>
            <a:r>
              <a:rPr lang="en-IE" sz="2000" dirty="0" smtClean="0"/>
              <a:t>A </a:t>
            </a:r>
            <a:r>
              <a:rPr lang="en-IE" sz="2000" dirty="0">
                <a:solidFill>
                  <a:srgbClr val="FF0000"/>
                </a:solidFill>
              </a:rPr>
              <a:t>master</a:t>
            </a:r>
            <a:r>
              <a:rPr lang="en-IE" sz="2000" dirty="0"/>
              <a:t> and </a:t>
            </a:r>
            <a:r>
              <a:rPr lang="en-IE" sz="2000" dirty="0">
                <a:solidFill>
                  <a:srgbClr val="FF0000"/>
                </a:solidFill>
              </a:rPr>
              <a:t>slave</a:t>
            </a:r>
            <a:r>
              <a:rPr lang="en-IE" sz="2000" dirty="0"/>
              <a:t> relationship is created between each router and its adjacent DR and BDR. The router with the higher router ID acts as the master for the Exchange state.</a:t>
            </a:r>
          </a:p>
        </p:txBody>
      </p:sp>
      <p:sp>
        <p:nvSpPr>
          <p:cNvPr id="4" name="Rectangle 3"/>
          <p:cNvSpPr/>
          <p:nvPr/>
        </p:nvSpPr>
        <p:spPr bwMode="auto">
          <a:xfrm>
            <a:off x="5879690" y="5666747"/>
            <a:ext cx="1327355" cy="235974"/>
          </a:xfrm>
          <a:prstGeom prst="rect">
            <a:avLst/>
          </a:prstGeom>
          <a:noFill/>
          <a:ln w="25400" cap="flat" cmpd="sng" algn="ctr">
            <a:solidFill>
              <a:srgbClr val="FF0000"/>
            </a:solid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08202724"/>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Operation</a:t>
            </a:r>
            <a:r>
              <a:rPr lang="en-US" dirty="0" smtClean="0"/>
              <a:t/>
            </a:r>
            <a:br>
              <a:rPr lang="en-US" dirty="0" smtClean="0"/>
            </a:br>
            <a:r>
              <a:rPr lang="en-US" dirty="0" smtClean="0"/>
              <a:t>Synchronizing OSPF Database</a:t>
            </a:r>
            <a:endParaRPr lang="en-US" dirty="0" smtClean="0">
              <a:solidFill>
                <a:schemeClr val="accent5">
                  <a:lumMod val="75000"/>
                </a:schemeClr>
              </a:solidFill>
              <a:cs typeface="Arial" pitchFamily="34" charset="0"/>
            </a:endParaRP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19" y="1462483"/>
            <a:ext cx="4465249" cy="4700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778477" y="1546706"/>
            <a:ext cx="4119717" cy="4801314"/>
          </a:xfrm>
          <a:prstGeom prst="rect">
            <a:avLst/>
          </a:prstGeom>
        </p:spPr>
        <p:txBody>
          <a:bodyPr wrap="square">
            <a:spAutoFit/>
          </a:bodyPr>
          <a:lstStyle/>
          <a:p>
            <a:pPr algn="l"/>
            <a:r>
              <a:rPr lang="en-IE" sz="2000" dirty="0" smtClean="0"/>
              <a:t>R2 </a:t>
            </a:r>
            <a:r>
              <a:rPr lang="en-IE" sz="2000" dirty="0"/>
              <a:t>sends a DBD packet to R1. When R1 receives the DBD, it performs the following actions:</a:t>
            </a:r>
          </a:p>
          <a:p>
            <a:pPr algn="l"/>
            <a:endParaRPr lang="en-IE" sz="2000" dirty="0"/>
          </a:p>
          <a:p>
            <a:pPr marL="457200" indent="-280988" algn="l">
              <a:buFont typeface="+mj-lt"/>
              <a:buAutoNum type="arabicPeriod"/>
            </a:pPr>
            <a:r>
              <a:rPr lang="en-IE" sz="2000" dirty="0" smtClean="0"/>
              <a:t>It </a:t>
            </a:r>
            <a:r>
              <a:rPr lang="en-IE" sz="2000" dirty="0"/>
              <a:t>acknowledges the receipt of the DBD using the </a:t>
            </a:r>
            <a:r>
              <a:rPr lang="en-IE" sz="2000" dirty="0" err="1"/>
              <a:t>LSAck</a:t>
            </a:r>
            <a:r>
              <a:rPr lang="en-IE" sz="2000" dirty="0"/>
              <a:t> packet.</a:t>
            </a:r>
          </a:p>
          <a:p>
            <a:pPr marL="457200" indent="-280988" algn="l">
              <a:buFont typeface="+mj-lt"/>
              <a:buAutoNum type="arabicPeriod"/>
            </a:pPr>
            <a:r>
              <a:rPr lang="en-IE" sz="2000" dirty="0" smtClean="0"/>
              <a:t>R1 </a:t>
            </a:r>
            <a:r>
              <a:rPr lang="en-IE" sz="2000" dirty="0"/>
              <a:t>then sends DBD packets to R2.</a:t>
            </a:r>
          </a:p>
          <a:p>
            <a:pPr marL="457200" indent="-280988" algn="l">
              <a:buFont typeface="+mj-lt"/>
              <a:buAutoNum type="arabicPeriod"/>
            </a:pPr>
            <a:r>
              <a:rPr lang="en-IE" sz="2000" dirty="0" smtClean="0"/>
              <a:t>R2 </a:t>
            </a:r>
            <a:r>
              <a:rPr lang="en-IE" sz="2000" dirty="0"/>
              <a:t>acknowledges R1</a:t>
            </a:r>
            <a:r>
              <a:rPr lang="en-IE" sz="2000" dirty="0" smtClean="0"/>
              <a:t>.</a:t>
            </a:r>
          </a:p>
          <a:p>
            <a:pPr marL="457200" indent="-280988" algn="l">
              <a:buFont typeface="+mj-lt"/>
              <a:buAutoNum type="arabicPeriod"/>
            </a:pPr>
            <a:endParaRPr lang="en-IE" sz="2000" dirty="0" smtClean="0"/>
          </a:p>
          <a:p>
            <a:pPr marL="176212" algn="l"/>
            <a:r>
              <a:rPr lang="en-IE" sz="2000" dirty="0"/>
              <a:t>R1 compares the information received with the information it has in its own LSDB. If the DBD packet has a </a:t>
            </a:r>
            <a:r>
              <a:rPr lang="en-IE" sz="2000" dirty="0">
                <a:solidFill>
                  <a:srgbClr val="FF0000"/>
                </a:solidFill>
              </a:rPr>
              <a:t>more current </a:t>
            </a:r>
            <a:r>
              <a:rPr lang="en-IE" sz="2000" dirty="0"/>
              <a:t>link-state entry, the router transitions to the </a:t>
            </a:r>
            <a:r>
              <a:rPr lang="en-IE" sz="2000" dirty="0">
                <a:solidFill>
                  <a:srgbClr val="FF0000"/>
                </a:solidFill>
              </a:rPr>
              <a:t>Loading state</a:t>
            </a:r>
            <a:r>
              <a:rPr lang="en-IE" sz="2000" dirty="0"/>
              <a:t>.</a:t>
            </a:r>
          </a:p>
        </p:txBody>
      </p:sp>
    </p:spTree>
    <p:extLst>
      <p:ext uri="{BB962C8B-B14F-4D97-AF65-F5344CB8AC3E}">
        <p14:creationId xmlns:p14="http://schemas.microsoft.com/office/powerpoint/2010/main" val="751153849"/>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29" y="405223"/>
            <a:ext cx="8145462" cy="838200"/>
          </a:xfrm>
        </p:spPr>
        <p:txBody>
          <a:bodyPr/>
          <a:lstStyle/>
          <a:p>
            <a:r>
              <a:rPr lang="en-US" sz="1800" dirty="0"/>
              <a:t>OSPF Operation</a:t>
            </a:r>
            <a:r>
              <a:rPr lang="en-US" dirty="0"/>
              <a:t/>
            </a:r>
            <a:br>
              <a:rPr lang="en-US" dirty="0"/>
            </a:br>
            <a:r>
              <a:rPr lang="en-US" dirty="0"/>
              <a:t>Synchronizing OSPF Database</a:t>
            </a:r>
            <a:endParaRPr lang="en-I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38" y="1663756"/>
            <a:ext cx="3834581" cy="4180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267199" y="2030568"/>
            <a:ext cx="4601497" cy="3447098"/>
          </a:xfrm>
          <a:prstGeom prst="rect">
            <a:avLst/>
          </a:prstGeom>
        </p:spPr>
        <p:txBody>
          <a:bodyPr wrap="square">
            <a:spAutoFit/>
          </a:bodyPr>
          <a:lstStyle/>
          <a:p>
            <a:pPr marL="265113" indent="-265113" algn="l">
              <a:spcBef>
                <a:spcPts val="1200"/>
              </a:spcBef>
              <a:buFont typeface="Arial" panose="020B0604020202020204" pitchFamily="34" charset="0"/>
              <a:buChar char="•"/>
            </a:pPr>
            <a:r>
              <a:rPr lang="en-IE" sz="2000" dirty="0" smtClean="0"/>
              <a:t>R1 </a:t>
            </a:r>
            <a:r>
              <a:rPr lang="en-IE" sz="2000" dirty="0"/>
              <a:t>sends an </a:t>
            </a:r>
            <a:r>
              <a:rPr lang="en-IE" sz="2000" dirty="0">
                <a:solidFill>
                  <a:srgbClr val="FF0000"/>
                </a:solidFill>
              </a:rPr>
              <a:t>LSR</a:t>
            </a:r>
            <a:r>
              <a:rPr lang="en-IE" sz="2000" dirty="0"/>
              <a:t> regarding network 172.16.6.0 to R2. R2 responds with the complete information about 172.16.6.0 in an </a:t>
            </a:r>
            <a:r>
              <a:rPr lang="en-IE" sz="2000" dirty="0">
                <a:solidFill>
                  <a:srgbClr val="FF0000"/>
                </a:solidFill>
              </a:rPr>
              <a:t>LSU</a:t>
            </a:r>
            <a:r>
              <a:rPr lang="en-IE" sz="2000" dirty="0"/>
              <a:t> packet. </a:t>
            </a:r>
            <a:endParaRPr lang="en-IE" sz="2000" dirty="0" smtClean="0"/>
          </a:p>
          <a:p>
            <a:pPr marL="265113" indent="-265113" algn="l">
              <a:spcBef>
                <a:spcPts val="1200"/>
              </a:spcBef>
              <a:buFont typeface="Arial" panose="020B0604020202020204" pitchFamily="34" charset="0"/>
              <a:buChar char="•"/>
            </a:pPr>
            <a:r>
              <a:rPr lang="en-IE" sz="2000" dirty="0" smtClean="0"/>
              <a:t>Again</a:t>
            </a:r>
            <a:r>
              <a:rPr lang="en-IE" sz="2000" dirty="0"/>
              <a:t>, when R1 receives an LSU, it sends an </a:t>
            </a:r>
            <a:r>
              <a:rPr lang="en-IE" sz="2000" dirty="0" err="1">
                <a:solidFill>
                  <a:srgbClr val="FF0000"/>
                </a:solidFill>
              </a:rPr>
              <a:t>LSAck</a:t>
            </a:r>
            <a:r>
              <a:rPr lang="en-IE" sz="2000" dirty="0"/>
              <a:t>. R1 then adds the new link-state entries into its LSDB</a:t>
            </a:r>
            <a:r>
              <a:rPr lang="en-IE" sz="2000" dirty="0" smtClean="0"/>
              <a:t>.</a:t>
            </a:r>
            <a:endParaRPr lang="en-IE" sz="2000" dirty="0"/>
          </a:p>
          <a:p>
            <a:pPr marL="265113" indent="-265113" algn="l">
              <a:spcBef>
                <a:spcPts val="1200"/>
              </a:spcBef>
              <a:buFont typeface="Arial" panose="020B0604020202020204" pitchFamily="34" charset="0"/>
              <a:buChar char="•"/>
            </a:pPr>
            <a:r>
              <a:rPr lang="en-IE" sz="2000" dirty="0"/>
              <a:t>After all LSRs have been satisfied for a given router, the adjacent routers are considered synchronized and in a </a:t>
            </a:r>
            <a:r>
              <a:rPr lang="en-IE" sz="2000" b="1" dirty="0">
                <a:solidFill>
                  <a:srgbClr val="FF0000"/>
                </a:solidFill>
              </a:rPr>
              <a:t>full state</a:t>
            </a:r>
            <a:r>
              <a:rPr lang="en-IE" sz="2000" dirty="0"/>
              <a:t>.</a:t>
            </a:r>
          </a:p>
        </p:txBody>
      </p:sp>
    </p:spTree>
    <p:extLst>
      <p:ext uri="{BB962C8B-B14F-4D97-AF65-F5344CB8AC3E}">
        <p14:creationId xmlns:p14="http://schemas.microsoft.com/office/powerpoint/2010/main" val="24443073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dirty="0" smtClean="0"/>
              <a:t/>
            </a:r>
            <a:br>
              <a:rPr lang="en-US" dirty="0" smtClean="0"/>
            </a:br>
            <a:r>
              <a:rPr lang="en-US" dirty="0" smtClean="0"/>
              <a:t>8.2 Configuring Single-area OSPFv2</a:t>
            </a:r>
            <a:endParaRPr lang="en-US" dirty="0" smtClean="0">
              <a:solidFill>
                <a:schemeClr val="accent5">
                  <a:lumMod val="75000"/>
                </a:schemeClr>
              </a:solidFill>
              <a:cs typeface="Arial"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375" y="1533944"/>
            <a:ext cx="7098890" cy="496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4692737"/>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7706" y="364306"/>
            <a:ext cx="8456613" cy="871538"/>
          </a:xfrm>
        </p:spPr>
        <p:txBody>
          <a:bodyPr/>
          <a:lstStyle/>
          <a:p>
            <a:pPr eaLnBrk="1" hangingPunct="1">
              <a:defRPr/>
            </a:pPr>
            <a:r>
              <a:rPr lang="en-US" sz="1800" dirty="0" smtClean="0"/>
              <a:t>OSPF Router ID</a:t>
            </a:r>
            <a:br>
              <a:rPr lang="en-US" sz="1800" dirty="0" smtClean="0"/>
            </a:br>
            <a:r>
              <a:rPr lang="en-US" dirty="0" smtClean="0"/>
              <a:t>OSPF Network Topology</a:t>
            </a:r>
            <a:endParaRPr lang="en-US" dirty="0" smtClean="0">
              <a:solidFill>
                <a:schemeClr val="accent5">
                  <a:lumMod val="75000"/>
                </a:schemeClr>
              </a:solidFill>
              <a:cs typeface="Arial" pitchFamily="34" charset="0"/>
            </a:endParaRP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42" y="1223012"/>
            <a:ext cx="7489186" cy="547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26141" y="1622518"/>
            <a:ext cx="8809704" cy="1089529"/>
          </a:xfrm>
          <a:prstGeom prst="rect">
            <a:avLst/>
          </a:prstGeom>
        </p:spPr>
        <p:txBody>
          <a:bodyPr wrap="square">
            <a:spAutoFit/>
          </a:bodyPr>
          <a:lstStyle/>
          <a:p>
            <a:r>
              <a:rPr lang="en-IE" sz="1800" dirty="0">
                <a:solidFill>
                  <a:srgbClr val="002060"/>
                </a:solidFill>
              </a:rPr>
              <a:t>The </a:t>
            </a:r>
            <a:r>
              <a:rPr lang="en-IE" sz="1800" dirty="0">
                <a:solidFill>
                  <a:srgbClr val="FF0000"/>
                </a:solidFill>
              </a:rPr>
              <a:t>process-id</a:t>
            </a:r>
            <a:r>
              <a:rPr lang="en-IE" sz="1800" dirty="0">
                <a:solidFill>
                  <a:srgbClr val="002060"/>
                </a:solidFill>
              </a:rPr>
              <a:t> value represents a number between 1 and 65,535 and is selected by the network administrator. The process-id value is </a:t>
            </a:r>
            <a:r>
              <a:rPr lang="en-IE" sz="1800" b="1" dirty="0">
                <a:solidFill>
                  <a:srgbClr val="FF0000"/>
                </a:solidFill>
              </a:rPr>
              <a:t>locally significant</a:t>
            </a:r>
            <a:r>
              <a:rPr lang="en-IE" sz="1800" dirty="0">
                <a:solidFill>
                  <a:srgbClr val="002060"/>
                </a:solidFill>
              </a:rPr>
              <a:t>, which means that it does not have to be the same value on the other OSPF routers to establish adjacencies with those </a:t>
            </a:r>
            <a:r>
              <a:rPr lang="en-IE" sz="1800" dirty="0" err="1">
                <a:solidFill>
                  <a:srgbClr val="002060"/>
                </a:solidFill>
              </a:rPr>
              <a:t>neighbors</a:t>
            </a:r>
            <a:r>
              <a:rPr lang="en-IE" sz="1800" dirty="0">
                <a:solidFill>
                  <a:srgbClr val="002060"/>
                </a:solidFill>
              </a:rPr>
              <a:t>.</a:t>
            </a:r>
          </a:p>
        </p:txBody>
      </p:sp>
      <p:sp>
        <p:nvSpPr>
          <p:cNvPr id="3" name="Oval 2"/>
          <p:cNvSpPr/>
          <p:nvPr/>
        </p:nvSpPr>
        <p:spPr bwMode="auto">
          <a:xfrm>
            <a:off x="3657600" y="2831690"/>
            <a:ext cx="422787" cy="265471"/>
          </a:xfrm>
          <a:prstGeom prst="ellipse">
            <a:avLst/>
          </a:prstGeom>
          <a:noFill/>
          <a:ln w="25400" cap="flat" cmpd="sng" algn="ctr">
            <a:solidFill>
              <a:srgbClr val="FF0000"/>
            </a:solid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cxnSp>
        <p:nvCxnSpPr>
          <p:cNvPr id="5" name="Straight Arrow Connector 4"/>
          <p:cNvCxnSpPr/>
          <p:nvPr/>
        </p:nvCxnSpPr>
        <p:spPr bwMode="auto">
          <a:xfrm>
            <a:off x="1877961" y="1877961"/>
            <a:ext cx="1779639" cy="953729"/>
          </a:xfrm>
          <a:prstGeom prst="straightConnector1">
            <a:avLst/>
          </a:prstGeom>
          <a:solidFill>
            <a:schemeClr val="accent1"/>
          </a:solidFill>
          <a:ln w="25400" cap="flat" cmpd="sng" algn="ctr">
            <a:solidFill>
              <a:srgbClr val="FF0000"/>
            </a:solidFill>
            <a:prstDash val="dash"/>
            <a:round/>
            <a:headEnd type="none" w="med" len="med"/>
            <a:tailEnd type="arrow"/>
          </a:ln>
          <a:effectLst/>
        </p:spPr>
      </p:cxnSp>
    </p:spTree>
    <p:extLst>
      <p:ext uri="{BB962C8B-B14F-4D97-AF65-F5344CB8AC3E}">
        <p14:creationId xmlns:p14="http://schemas.microsoft.com/office/powerpoint/2010/main" val="528547545"/>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71" y="442450"/>
            <a:ext cx="8145462" cy="623991"/>
          </a:xfrm>
        </p:spPr>
        <p:txBody>
          <a:bodyPr/>
          <a:lstStyle/>
          <a:p>
            <a:r>
              <a:rPr lang="en-US" sz="2000" dirty="0"/>
              <a:t>OSPF Router ID</a:t>
            </a:r>
            <a:br>
              <a:rPr lang="en-US" sz="2000" dirty="0"/>
            </a:br>
            <a:r>
              <a:rPr lang="en-US" dirty="0"/>
              <a:t>Router IDs</a:t>
            </a:r>
            <a:endParaRPr lang="en-IE" dirty="0"/>
          </a:p>
        </p:txBody>
      </p:sp>
      <p:sp>
        <p:nvSpPr>
          <p:cNvPr id="3" name="Content Placeholder 2"/>
          <p:cNvSpPr>
            <a:spLocks noGrp="1"/>
          </p:cNvSpPr>
          <p:nvPr>
            <p:ph idx="1"/>
          </p:nvPr>
        </p:nvSpPr>
        <p:spPr>
          <a:xfrm>
            <a:off x="173857" y="1021481"/>
            <a:ext cx="8871820" cy="3571875"/>
          </a:xfrm>
        </p:spPr>
        <p:txBody>
          <a:bodyPr/>
          <a:lstStyle/>
          <a:p>
            <a:r>
              <a:rPr lang="en-IE" sz="2000" dirty="0"/>
              <a:t>Every router requires a </a:t>
            </a:r>
            <a:r>
              <a:rPr lang="en-IE" sz="2000" dirty="0" smtClean="0"/>
              <a:t>unique </a:t>
            </a:r>
            <a:r>
              <a:rPr lang="en-IE" sz="2000" dirty="0" smtClean="0">
                <a:solidFill>
                  <a:srgbClr val="FF0000"/>
                </a:solidFill>
              </a:rPr>
              <a:t>router </a:t>
            </a:r>
            <a:r>
              <a:rPr lang="en-IE" sz="2000" dirty="0">
                <a:solidFill>
                  <a:srgbClr val="FF0000"/>
                </a:solidFill>
              </a:rPr>
              <a:t>ID </a:t>
            </a:r>
            <a:r>
              <a:rPr lang="en-IE" sz="2000" dirty="0"/>
              <a:t>to participate in an OSPF domain. The router ID can be defined by an administrator or automatically assigned by the router. </a:t>
            </a:r>
            <a:r>
              <a:rPr lang="en-US" altLang="en-US" sz="2000" dirty="0"/>
              <a:t>A Router ID is simply an </a:t>
            </a:r>
            <a:r>
              <a:rPr lang="en-US" altLang="en-US" sz="2000" b="1" dirty="0">
                <a:solidFill>
                  <a:srgbClr val="FF0000"/>
                </a:solidFill>
              </a:rPr>
              <a:t>IP address</a:t>
            </a:r>
            <a:endParaRPr lang="en-IE" sz="2000" dirty="0" smtClean="0"/>
          </a:p>
          <a:p>
            <a:r>
              <a:rPr lang="en-IE" sz="2000" dirty="0" smtClean="0"/>
              <a:t>The </a:t>
            </a:r>
            <a:r>
              <a:rPr lang="en-IE" sz="2000" dirty="0"/>
              <a:t>router ID is used by the OSPF-enabled router to:</a:t>
            </a:r>
          </a:p>
          <a:p>
            <a:pPr marL="806450" indent="-265113">
              <a:buClrTx/>
              <a:buFont typeface="+mj-lt"/>
              <a:buAutoNum type="arabicPeriod"/>
            </a:pPr>
            <a:r>
              <a:rPr lang="en-IE" sz="2000" dirty="0" smtClean="0"/>
              <a:t>Uniquely </a:t>
            </a:r>
            <a:r>
              <a:rPr lang="en-IE" sz="2000" dirty="0"/>
              <a:t>identify the router - The router ID is used by other routers to uniquely identify each router within the OSPF domain and all packets that originate from them.</a:t>
            </a:r>
          </a:p>
          <a:p>
            <a:pPr marL="806450" indent="-265113">
              <a:buClrTx/>
              <a:buFont typeface="+mj-lt"/>
              <a:buAutoNum type="arabicPeriod"/>
            </a:pPr>
            <a:r>
              <a:rPr lang="en-IE" sz="2000" dirty="0"/>
              <a:t>Participate in the election of the </a:t>
            </a:r>
            <a:r>
              <a:rPr lang="en-IE" sz="2000" dirty="0" smtClean="0"/>
              <a:t>DR</a:t>
            </a:r>
          </a:p>
          <a:p>
            <a:pPr marL="457200" indent="-457200">
              <a:buFont typeface="+mj-lt"/>
              <a:buAutoNum type="arabicPeriod"/>
            </a:pPr>
            <a:endParaRPr lang="en-IE" dirty="0"/>
          </a:p>
        </p:txBody>
      </p:sp>
      <p:sp>
        <p:nvSpPr>
          <p:cNvPr id="5" name="Content Placeholder 4"/>
          <p:cNvSpPr txBox="1">
            <a:spLocks/>
          </p:cNvSpPr>
          <p:nvPr/>
        </p:nvSpPr>
        <p:spPr bwMode="auto">
          <a:xfrm>
            <a:off x="206477" y="3991898"/>
            <a:ext cx="8839200" cy="213360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altLang="en-US" sz="2000" kern="0" dirty="0" smtClean="0"/>
              <a:t>Cisco routers derive the router ID based on three criteria and with the following precedence:</a:t>
            </a:r>
          </a:p>
          <a:p>
            <a:pPr marL="806450" lvl="1" indent="-265113">
              <a:buClrTx/>
              <a:buFontTx/>
              <a:buAutoNum type="arabicPeriod"/>
            </a:pPr>
            <a:r>
              <a:rPr lang="en-US" altLang="en-US" kern="0" dirty="0" smtClean="0"/>
              <a:t>Use the IP address configured with the OSPF </a:t>
            </a:r>
            <a:r>
              <a:rPr lang="en-US" altLang="en-US" b="1" kern="0" dirty="0" smtClean="0">
                <a:solidFill>
                  <a:srgbClr val="FF0000"/>
                </a:solidFill>
                <a:latin typeface="Courier New" pitchFamily="49" charset="0"/>
              </a:rPr>
              <a:t>router-id </a:t>
            </a:r>
            <a:r>
              <a:rPr lang="en-US" altLang="en-US" kern="0" dirty="0" smtClean="0"/>
              <a:t>command.</a:t>
            </a:r>
          </a:p>
          <a:p>
            <a:pPr marL="806450" lvl="1" indent="-265113">
              <a:buClrTx/>
              <a:buFontTx/>
              <a:buAutoNum type="arabicPeriod"/>
            </a:pPr>
            <a:r>
              <a:rPr lang="en-US" altLang="en-US" kern="0" dirty="0" smtClean="0"/>
              <a:t>If the Router ID is not configured, the router chooses the </a:t>
            </a:r>
            <a:r>
              <a:rPr lang="en-US" altLang="en-US" kern="0" dirty="0" smtClean="0">
                <a:solidFill>
                  <a:srgbClr val="FF0000"/>
                </a:solidFill>
              </a:rPr>
              <a:t>highest IP address of any of its </a:t>
            </a:r>
            <a:r>
              <a:rPr lang="en-US" altLang="en-US" b="1" u="sng" kern="0" dirty="0" smtClean="0">
                <a:solidFill>
                  <a:srgbClr val="FF0000"/>
                </a:solidFill>
              </a:rPr>
              <a:t>loopback</a:t>
            </a:r>
            <a:r>
              <a:rPr lang="en-US" altLang="en-US" kern="0" dirty="0" smtClean="0">
                <a:solidFill>
                  <a:srgbClr val="FF0000"/>
                </a:solidFill>
              </a:rPr>
              <a:t> interfaces</a:t>
            </a:r>
            <a:r>
              <a:rPr lang="en-US" altLang="en-US" kern="0" dirty="0" smtClean="0">
                <a:solidFill>
                  <a:srgbClr val="FF3300"/>
                </a:solidFill>
              </a:rPr>
              <a:t>.</a:t>
            </a:r>
          </a:p>
          <a:p>
            <a:pPr marL="806450" lvl="1" indent="-265113">
              <a:buClrTx/>
              <a:buFontTx/>
              <a:buAutoNum type="arabicPeriod"/>
            </a:pPr>
            <a:r>
              <a:rPr lang="en-US" altLang="en-US" kern="0" dirty="0" smtClean="0"/>
              <a:t>If no loopback interfaces are configured, the router chooses the</a:t>
            </a:r>
            <a:r>
              <a:rPr lang="en-US" altLang="en-US" kern="0" dirty="0" smtClean="0">
                <a:solidFill>
                  <a:srgbClr val="FFFF00"/>
                </a:solidFill>
              </a:rPr>
              <a:t> </a:t>
            </a:r>
            <a:r>
              <a:rPr lang="en-US" altLang="en-US" kern="0" dirty="0" smtClean="0">
                <a:solidFill>
                  <a:srgbClr val="FF0000"/>
                </a:solidFill>
              </a:rPr>
              <a:t>highest active IP address </a:t>
            </a:r>
            <a:r>
              <a:rPr lang="en-US" altLang="en-US" kern="0" dirty="0" smtClean="0"/>
              <a:t>of any of its physical interfaces.</a:t>
            </a:r>
          </a:p>
          <a:p>
            <a:pPr lvl="1"/>
            <a:endParaRPr lang="en-US" altLang="en-US" kern="0" dirty="0" smtClean="0"/>
          </a:p>
        </p:txBody>
      </p:sp>
    </p:spTree>
    <p:extLst>
      <p:ext uri="{BB962C8B-B14F-4D97-AF65-F5344CB8AC3E}">
        <p14:creationId xmlns:p14="http://schemas.microsoft.com/office/powerpoint/2010/main" val="26639524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Router ID</a:t>
            </a:r>
            <a:r>
              <a:rPr lang="en-US" dirty="0" smtClean="0"/>
              <a:t/>
            </a:r>
            <a:br>
              <a:rPr lang="en-US" dirty="0" smtClean="0"/>
            </a:br>
            <a:r>
              <a:rPr lang="en-US" dirty="0" smtClean="0"/>
              <a:t>Router IDs</a:t>
            </a:r>
            <a:endParaRPr lang="en-US" dirty="0" smtClean="0">
              <a:solidFill>
                <a:schemeClr val="accent5">
                  <a:lumMod val="75000"/>
                </a:schemeClr>
              </a:solidFill>
              <a:cs typeface="Arial" pitchFamily="34" charset="0"/>
            </a:endParaRPr>
          </a:p>
        </p:txBody>
      </p:sp>
      <p:pic>
        <p:nvPicPr>
          <p:cNvPr id="235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134" y="4792664"/>
            <a:ext cx="4209143" cy="1702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9240" y="363923"/>
            <a:ext cx="5334760" cy="4166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6"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t="18466"/>
          <a:stretch/>
        </p:blipFill>
        <p:spPr bwMode="auto">
          <a:xfrm>
            <a:off x="199731" y="1523999"/>
            <a:ext cx="4242545" cy="1572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076" y="2997799"/>
            <a:ext cx="4267200" cy="1000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55469" y="4530488"/>
            <a:ext cx="4243388" cy="1964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5768974"/>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03238" y="76200"/>
            <a:ext cx="8839200" cy="685800"/>
          </a:xfrm>
        </p:spPr>
        <p:txBody>
          <a:bodyPr/>
          <a:lstStyle/>
          <a:p>
            <a:pPr eaLnBrk="1" hangingPunct="1">
              <a:defRPr/>
            </a:pPr>
            <a:r>
              <a:rPr lang="en-US" dirty="0">
                <a:effectLst/>
              </a:rPr>
              <a:t>Characteristics of OSPF </a:t>
            </a:r>
            <a:endParaRPr lang="en-US" dirty="0" smtClean="0">
              <a:effectLst/>
            </a:endParaRPr>
          </a:p>
        </p:txBody>
      </p:sp>
      <p:sp>
        <p:nvSpPr>
          <p:cNvPr id="6147" name="Content Placeholder 4"/>
          <p:cNvSpPr>
            <a:spLocks noGrp="1"/>
          </p:cNvSpPr>
          <p:nvPr>
            <p:ph idx="1"/>
          </p:nvPr>
        </p:nvSpPr>
        <p:spPr>
          <a:xfrm>
            <a:off x="304800" y="3276600"/>
            <a:ext cx="8839200" cy="2362200"/>
          </a:xfrm>
        </p:spPr>
        <p:txBody>
          <a:bodyPr/>
          <a:lstStyle/>
          <a:p>
            <a:r>
              <a:rPr lang="en-US" altLang="en-US" dirty="0" smtClean="0">
                <a:effectLst/>
              </a:rPr>
              <a:t>OSPF is a </a:t>
            </a:r>
            <a:r>
              <a:rPr lang="en-US" altLang="en-US" b="1" dirty="0" smtClean="0">
                <a:solidFill>
                  <a:srgbClr val="FF0000"/>
                </a:solidFill>
                <a:effectLst/>
              </a:rPr>
              <a:t>classless</a:t>
            </a:r>
            <a:r>
              <a:rPr lang="en-US" altLang="en-US" b="1" dirty="0" smtClean="0">
                <a:solidFill>
                  <a:srgbClr val="FF3300"/>
                </a:solidFill>
                <a:effectLst/>
              </a:rPr>
              <a:t>, </a:t>
            </a:r>
            <a:r>
              <a:rPr lang="en-US" altLang="en-US" b="1" dirty="0" smtClean="0">
                <a:solidFill>
                  <a:srgbClr val="FF0000"/>
                </a:solidFill>
                <a:effectLst/>
              </a:rPr>
              <a:t>link-state routing protocol</a:t>
            </a:r>
            <a:r>
              <a:rPr lang="en-US" altLang="en-US" dirty="0" smtClean="0">
                <a:solidFill>
                  <a:srgbClr val="FF0000"/>
                </a:solidFill>
                <a:effectLst/>
              </a:rPr>
              <a:t> </a:t>
            </a:r>
            <a:r>
              <a:rPr lang="en-US" altLang="en-US" dirty="0" smtClean="0">
                <a:effectLst/>
              </a:rPr>
              <a:t>that uses the concept of </a:t>
            </a:r>
            <a:r>
              <a:rPr lang="en-US" altLang="en-US" dirty="0" smtClean="0">
                <a:solidFill>
                  <a:srgbClr val="FF0000"/>
                </a:solidFill>
                <a:effectLst/>
              </a:rPr>
              <a:t>areas</a:t>
            </a:r>
            <a:r>
              <a:rPr lang="en-US" altLang="en-US" dirty="0" smtClean="0">
                <a:effectLst/>
              </a:rPr>
              <a:t> for scalability. </a:t>
            </a:r>
          </a:p>
          <a:p>
            <a:r>
              <a:rPr lang="en-US" altLang="en-US" dirty="0" smtClean="0">
                <a:effectLst/>
              </a:rPr>
              <a:t>RFC 2328 defines the OSPF</a:t>
            </a:r>
            <a:r>
              <a:rPr lang="en-US" altLang="en-US" dirty="0" smtClean="0">
                <a:solidFill>
                  <a:srgbClr val="FFFF00"/>
                </a:solidFill>
                <a:effectLst/>
              </a:rPr>
              <a:t> </a:t>
            </a:r>
            <a:r>
              <a:rPr lang="en-US" altLang="en-US" b="1" dirty="0" smtClean="0">
                <a:solidFill>
                  <a:srgbClr val="FF0000"/>
                </a:solidFill>
                <a:effectLst/>
              </a:rPr>
              <a:t>metric</a:t>
            </a:r>
            <a:r>
              <a:rPr lang="en-US" altLang="en-US" dirty="0" smtClean="0">
                <a:solidFill>
                  <a:srgbClr val="FF0000"/>
                </a:solidFill>
                <a:effectLst/>
              </a:rPr>
              <a:t> </a:t>
            </a:r>
            <a:r>
              <a:rPr lang="en-US" altLang="en-US" dirty="0" smtClean="0">
                <a:effectLst/>
              </a:rPr>
              <a:t>as an arbitrary value called </a:t>
            </a:r>
            <a:r>
              <a:rPr lang="en-US" altLang="en-US" b="1" dirty="0" smtClean="0">
                <a:solidFill>
                  <a:srgbClr val="FF0000"/>
                </a:solidFill>
                <a:effectLst/>
              </a:rPr>
              <a:t>cost</a:t>
            </a:r>
            <a:r>
              <a:rPr lang="en-US" altLang="en-US" dirty="0" smtClean="0">
                <a:effectLst/>
              </a:rPr>
              <a:t>.	</a:t>
            </a:r>
          </a:p>
          <a:p>
            <a:pPr lvl="1"/>
            <a:r>
              <a:rPr lang="en-US" altLang="en-US" b="1" dirty="0" smtClean="0">
                <a:solidFill>
                  <a:srgbClr val="FF0000"/>
                </a:solidFill>
                <a:effectLst/>
              </a:rPr>
              <a:t>Cisco IOS software uses bandwidth</a:t>
            </a:r>
            <a:r>
              <a:rPr lang="en-US" altLang="en-US" dirty="0" smtClean="0">
                <a:solidFill>
                  <a:srgbClr val="FF0000"/>
                </a:solidFill>
                <a:effectLst/>
              </a:rPr>
              <a:t> </a:t>
            </a:r>
            <a:r>
              <a:rPr lang="en-US" altLang="en-US" dirty="0" smtClean="0">
                <a:effectLst/>
              </a:rPr>
              <a:t>to calculate the OSPF cost metric.</a:t>
            </a:r>
          </a:p>
        </p:txBody>
      </p:sp>
      <p:pic>
        <p:nvPicPr>
          <p:cNvPr id="6148" name="Picture 4" descr="ospf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762000"/>
            <a:ext cx="54102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7756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34529" y="376442"/>
            <a:ext cx="8145462" cy="614158"/>
          </a:xfrm>
        </p:spPr>
        <p:txBody>
          <a:bodyPr/>
          <a:lstStyle/>
          <a:p>
            <a:pPr eaLnBrk="1" hangingPunct="1"/>
            <a:r>
              <a:rPr lang="en-US" altLang="en-US" sz="2400" dirty="0" smtClean="0">
                <a:effectLst/>
              </a:rPr>
              <a:t>OSPF Router ID: Highest Active IP Address</a:t>
            </a:r>
          </a:p>
        </p:txBody>
      </p:sp>
      <p:sp>
        <p:nvSpPr>
          <p:cNvPr id="24579" name="Content Placeholder 4"/>
          <p:cNvSpPr>
            <a:spLocks noGrp="1"/>
          </p:cNvSpPr>
          <p:nvPr>
            <p:ph idx="1"/>
          </p:nvPr>
        </p:nvSpPr>
        <p:spPr>
          <a:xfrm>
            <a:off x="152400" y="4572000"/>
            <a:ext cx="8839200" cy="2057400"/>
          </a:xfrm>
        </p:spPr>
        <p:txBody>
          <a:bodyPr/>
          <a:lstStyle/>
          <a:p>
            <a:r>
              <a:rPr lang="en-US" altLang="en-US" smtClean="0">
                <a:effectLst/>
              </a:rPr>
              <a:t>Because we have not configured Router IDs or loopback interfaces on our three routers, the Router ID for each router is determined by the</a:t>
            </a:r>
            <a:r>
              <a:rPr lang="en-US" altLang="en-US" smtClean="0">
                <a:solidFill>
                  <a:srgbClr val="FFFF00"/>
                </a:solidFill>
                <a:effectLst/>
              </a:rPr>
              <a:t> </a:t>
            </a:r>
            <a:r>
              <a:rPr lang="en-US" altLang="en-US" smtClean="0">
                <a:solidFill>
                  <a:srgbClr val="FF3300"/>
                </a:solidFill>
                <a:effectLst/>
              </a:rPr>
              <a:t>third criterion</a:t>
            </a:r>
            <a:r>
              <a:rPr lang="en-US" altLang="en-US" smtClean="0">
                <a:effectLst/>
              </a:rPr>
              <a:t> in the preceding list.</a:t>
            </a:r>
          </a:p>
          <a:p>
            <a:pPr lvl="1"/>
            <a:r>
              <a:rPr lang="en-US" altLang="en-US" b="1" i="1" smtClean="0">
                <a:solidFill>
                  <a:srgbClr val="FF3300"/>
                </a:solidFill>
                <a:effectLst/>
              </a:rPr>
              <a:t>The highest active IP address on any of the router’s physical interfaces</a:t>
            </a:r>
            <a:r>
              <a:rPr lang="en-US" altLang="en-US" smtClean="0">
                <a:solidFill>
                  <a:srgbClr val="FFFF00"/>
                </a:solidFill>
                <a:effectLst/>
              </a:rPr>
              <a:t>.</a:t>
            </a:r>
          </a:p>
        </p:txBody>
      </p:sp>
      <p:pic>
        <p:nvPicPr>
          <p:cNvPr id="24580" name="Picture 5" descr="ospf2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90600"/>
            <a:ext cx="6707188"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457200" y="2514600"/>
            <a:ext cx="2286000" cy="1089529"/>
          </a:xfrm>
          <a:prstGeom prst="rect">
            <a:avLst/>
          </a:prstGeom>
          <a:solidFill>
            <a:srgbClr val="800000"/>
          </a:solidFill>
          <a:ln w="25400">
            <a:solidFill>
              <a:srgbClr val="FF0000"/>
            </a:solidFill>
          </a:ln>
        </p:spPr>
        <p:txBody>
          <a:bodyPr>
            <a:spAutoFit/>
          </a:bodyPr>
          <a:lstStyle/>
          <a:p>
            <a:pPr>
              <a:defRPr/>
            </a:pPr>
            <a:r>
              <a:rPr lang="en-US" dirty="0">
                <a:solidFill>
                  <a:schemeClr val="bg1"/>
                </a:solidFill>
              </a:rPr>
              <a:t>172.16.1.17</a:t>
            </a:r>
            <a:br>
              <a:rPr lang="en-US" dirty="0">
                <a:solidFill>
                  <a:schemeClr val="bg1"/>
                </a:solidFill>
              </a:rPr>
            </a:br>
            <a:r>
              <a:rPr lang="en-US" dirty="0">
                <a:solidFill>
                  <a:schemeClr val="bg1"/>
                </a:solidFill>
              </a:rPr>
              <a:t>192.168.10.1</a:t>
            </a:r>
            <a:br>
              <a:rPr lang="en-US" dirty="0">
                <a:solidFill>
                  <a:schemeClr val="bg1"/>
                </a:solidFill>
              </a:rPr>
            </a:br>
            <a:r>
              <a:rPr lang="en-US" dirty="0">
                <a:solidFill>
                  <a:srgbClr val="FFFF00"/>
                </a:solidFill>
              </a:rPr>
              <a:t>192.168.10.5</a:t>
            </a:r>
          </a:p>
        </p:txBody>
      </p:sp>
      <p:sp>
        <p:nvSpPr>
          <p:cNvPr id="10" name="TextBox 9"/>
          <p:cNvSpPr txBox="1"/>
          <p:nvPr/>
        </p:nvSpPr>
        <p:spPr>
          <a:xfrm>
            <a:off x="1828800" y="1066800"/>
            <a:ext cx="2286000" cy="1089529"/>
          </a:xfrm>
          <a:prstGeom prst="rect">
            <a:avLst/>
          </a:prstGeom>
          <a:solidFill>
            <a:srgbClr val="003300"/>
          </a:solidFill>
          <a:ln w="25400">
            <a:solidFill>
              <a:srgbClr val="33CC33"/>
            </a:solidFill>
          </a:ln>
        </p:spPr>
        <p:txBody>
          <a:bodyPr>
            <a:spAutoFit/>
          </a:bodyPr>
          <a:lstStyle/>
          <a:p>
            <a:pPr>
              <a:defRPr/>
            </a:pPr>
            <a:r>
              <a:rPr lang="en-US" dirty="0">
                <a:solidFill>
                  <a:schemeClr val="bg1"/>
                </a:solidFill>
              </a:rPr>
              <a:t>10.10.10.1</a:t>
            </a:r>
            <a:br>
              <a:rPr lang="en-US" dirty="0">
                <a:solidFill>
                  <a:schemeClr val="bg1"/>
                </a:solidFill>
              </a:rPr>
            </a:br>
            <a:r>
              <a:rPr lang="en-US" dirty="0">
                <a:solidFill>
                  <a:schemeClr val="bg1"/>
                </a:solidFill>
              </a:rPr>
              <a:t>192.168.10.2</a:t>
            </a:r>
            <a:br>
              <a:rPr lang="en-US" dirty="0">
                <a:solidFill>
                  <a:schemeClr val="bg1"/>
                </a:solidFill>
              </a:rPr>
            </a:br>
            <a:r>
              <a:rPr lang="en-US" dirty="0">
                <a:solidFill>
                  <a:srgbClr val="FFFF00"/>
                </a:solidFill>
              </a:rPr>
              <a:t>192.168.10.9</a:t>
            </a:r>
          </a:p>
        </p:txBody>
      </p:sp>
      <p:sp>
        <p:nvSpPr>
          <p:cNvPr id="14" name="TextBox 13"/>
          <p:cNvSpPr txBox="1"/>
          <p:nvPr/>
        </p:nvSpPr>
        <p:spPr>
          <a:xfrm>
            <a:off x="6705600" y="2438400"/>
            <a:ext cx="2286000" cy="1089529"/>
          </a:xfrm>
          <a:prstGeom prst="rect">
            <a:avLst/>
          </a:prstGeom>
          <a:solidFill>
            <a:schemeClr val="accent6">
              <a:lumMod val="50000"/>
            </a:schemeClr>
          </a:solidFill>
          <a:ln w="25400">
            <a:solidFill>
              <a:srgbClr val="00B0F0"/>
            </a:solidFill>
          </a:ln>
        </p:spPr>
        <p:txBody>
          <a:bodyPr>
            <a:spAutoFit/>
          </a:bodyPr>
          <a:lstStyle/>
          <a:p>
            <a:pPr>
              <a:defRPr/>
            </a:pPr>
            <a:r>
              <a:rPr lang="en-US" dirty="0">
                <a:solidFill>
                  <a:schemeClr val="bg1"/>
                </a:solidFill>
              </a:rPr>
              <a:t>172.16.1.33</a:t>
            </a:r>
            <a:br>
              <a:rPr lang="en-US" dirty="0">
                <a:solidFill>
                  <a:schemeClr val="bg1"/>
                </a:solidFill>
              </a:rPr>
            </a:br>
            <a:r>
              <a:rPr lang="en-US" dirty="0">
                <a:solidFill>
                  <a:schemeClr val="bg1"/>
                </a:solidFill>
              </a:rPr>
              <a:t>192.168.10.6</a:t>
            </a:r>
            <a:br>
              <a:rPr lang="en-US" dirty="0">
                <a:solidFill>
                  <a:schemeClr val="bg1"/>
                </a:solidFill>
              </a:rPr>
            </a:br>
            <a:r>
              <a:rPr lang="en-US" dirty="0">
                <a:solidFill>
                  <a:srgbClr val="FFFF00"/>
                </a:solidFill>
              </a:rPr>
              <a:t>192.168.10.10</a:t>
            </a:r>
          </a:p>
        </p:txBody>
      </p:sp>
    </p:spTree>
    <p:extLst>
      <p:ext uri="{BB962C8B-B14F-4D97-AF65-F5344CB8AC3E}">
        <p14:creationId xmlns:p14="http://schemas.microsoft.com/office/powerpoint/2010/main" val="21777971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019" y="365894"/>
            <a:ext cx="8145462" cy="838200"/>
          </a:xfrm>
        </p:spPr>
        <p:txBody>
          <a:bodyPr/>
          <a:lstStyle/>
          <a:p>
            <a:r>
              <a:rPr lang="en-IE" dirty="0" smtClean="0"/>
              <a:t>Wildcard mask</a:t>
            </a:r>
            <a:endParaRPr lang="en-IE" dirty="0"/>
          </a:p>
        </p:txBody>
      </p:sp>
      <p:sp>
        <p:nvSpPr>
          <p:cNvPr id="3" name="Content Placeholder 2"/>
          <p:cNvSpPr>
            <a:spLocks noGrp="1"/>
          </p:cNvSpPr>
          <p:nvPr>
            <p:ph idx="1"/>
          </p:nvPr>
        </p:nvSpPr>
        <p:spPr>
          <a:xfrm>
            <a:off x="199999" y="1208293"/>
            <a:ext cx="8744001" cy="3571875"/>
          </a:xfrm>
        </p:spPr>
        <p:txBody>
          <a:bodyPr/>
          <a:lstStyle/>
          <a:p>
            <a:r>
              <a:rPr lang="en-IE" sz="2000" dirty="0"/>
              <a:t>OSPFv2 uses the argument combination of network-address wildcard-mask to </a:t>
            </a:r>
            <a:r>
              <a:rPr lang="en-IE" sz="2000" dirty="0" smtClean="0"/>
              <a:t>enable.</a:t>
            </a:r>
          </a:p>
          <a:p>
            <a:r>
              <a:rPr lang="en-IE" sz="2000" dirty="0"/>
              <a:t>A wildcard mask is a string of 32 binary digits used by the router to determine which bits of the address to examine for a match. In a subnet mask, binary 1 is equal to a match and binary 0 is not a match. In a wildcard mask, the reverse is true:</a:t>
            </a:r>
          </a:p>
          <a:p>
            <a:r>
              <a:rPr lang="en-IE" sz="2000" b="1" dirty="0"/>
              <a:t>Wildcard mask bit 0 </a:t>
            </a:r>
            <a:r>
              <a:rPr lang="en-IE" sz="2000" dirty="0"/>
              <a:t>- Matches the corresponding bit value in the address.</a:t>
            </a:r>
          </a:p>
          <a:p>
            <a:r>
              <a:rPr lang="en-IE" sz="2000" b="1" dirty="0"/>
              <a:t>Wildcard mask bit 1 </a:t>
            </a:r>
            <a:r>
              <a:rPr lang="en-IE" sz="2000" dirty="0"/>
              <a:t>- Ignores the corresponding bit value in the address.</a:t>
            </a:r>
          </a:p>
          <a:p>
            <a:r>
              <a:rPr lang="en-IE" sz="2000" dirty="0"/>
              <a:t>The easiest method for calculating a wildcard mask is to subtract the network subnet mask from 255.255.255.255.</a:t>
            </a:r>
          </a:p>
          <a:p>
            <a:endParaRPr lang="en-IE"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5212940"/>
            <a:ext cx="6248400"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8697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Configure Single-area OSPFv2</a:t>
            </a:r>
            <a:r>
              <a:rPr lang="en-US" dirty="0" smtClean="0"/>
              <a:t/>
            </a:r>
            <a:br>
              <a:rPr lang="en-US" dirty="0" smtClean="0"/>
            </a:br>
            <a:r>
              <a:rPr lang="en-US" dirty="0" smtClean="0"/>
              <a:t>The network Command</a:t>
            </a:r>
            <a:endParaRPr lang="en-US" dirty="0" smtClean="0">
              <a:solidFill>
                <a:schemeClr val="accent5">
                  <a:lumMod val="75000"/>
                </a:schemeClr>
              </a:solidFill>
              <a:cs typeface="Arial" pitchFamily="34" charset="0"/>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5" y="1324545"/>
            <a:ext cx="5407437" cy="2521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26" y="3976915"/>
            <a:ext cx="4834915" cy="2630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010763" y="910409"/>
            <a:ext cx="2449949" cy="1089529"/>
          </a:xfrm>
          <a:prstGeom prst="rect">
            <a:avLst/>
          </a:prstGeom>
          <a:noFill/>
        </p:spPr>
        <p:txBody>
          <a:bodyPr wrap="square" rtlCol="0">
            <a:spAutoFit/>
          </a:bodyPr>
          <a:lstStyle/>
          <a:p>
            <a:r>
              <a:rPr lang="en-IE" dirty="0" smtClean="0">
                <a:solidFill>
                  <a:srgbClr val="FF0000"/>
                </a:solidFill>
              </a:rPr>
              <a:t>Locally directly connected Networks</a:t>
            </a:r>
            <a:endParaRPr lang="en-IE" dirty="0">
              <a:solidFill>
                <a:srgbClr val="FF0000"/>
              </a:solidFill>
            </a:endParaRPr>
          </a:p>
        </p:txBody>
      </p:sp>
      <p:sp>
        <p:nvSpPr>
          <p:cNvPr id="3" name="Rectangle 2"/>
          <p:cNvSpPr/>
          <p:nvPr/>
        </p:nvSpPr>
        <p:spPr>
          <a:xfrm>
            <a:off x="4933741" y="3976915"/>
            <a:ext cx="3979147" cy="2751522"/>
          </a:xfrm>
          <a:prstGeom prst="rect">
            <a:avLst/>
          </a:prstGeom>
        </p:spPr>
        <p:txBody>
          <a:bodyPr wrap="square">
            <a:spAutoFit/>
          </a:bodyPr>
          <a:lstStyle/>
          <a:p>
            <a:r>
              <a:rPr lang="en-IE" sz="1600" b="1" dirty="0" smtClean="0">
                <a:solidFill>
                  <a:srgbClr val="FF0000"/>
                </a:solidFill>
              </a:rPr>
              <a:t>Quad </a:t>
            </a:r>
            <a:r>
              <a:rPr lang="en-IE" sz="1600" b="1" dirty="0">
                <a:solidFill>
                  <a:srgbClr val="FF0000"/>
                </a:solidFill>
              </a:rPr>
              <a:t>0 wildcard mask</a:t>
            </a:r>
            <a:r>
              <a:rPr lang="en-IE" sz="1600" dirty="0" smtClean="0"/>
              <a:t>.</a:t>
            </a:r>
          </a:p>
          <a:p>
            <a:pPr algn="l"/>
            <a:r>
              <a:rPr lang="en-IE" sz="1600" dirty="0" smtClean="0"/>
              <a:t>Uses the interface IP with the quad 0 mask. Entering </a:t>
            </a:r>
            <a:r>
              <a:rPr lang="en-IE" sz="1600" dirty="0"/>
              <a:t>network 172.16.3.1 0.0.0.0 area 0 on R1 tells the router to enable interface Serial0/0/0 for the routing process. </a:t>
            </a:r>
          </a:p>
          <a:p>
            <a:pPr algn="l"/>
            <a:r>
              <a:rPr lang="en-IE" sz="1600" dirty="0"/>
              <a:t>The advantage of specifying the interface is that the wildcard mask calculation is not necessary. </a:t>
            </a:r>
            <a:endParaRPr lang="en-IE" sz="1600" dirty="0" smtClean="0"/>
          </a:p>
          <a:p>
            <a:pPr algn="l"/>
            <a:r>
              <a:rPr lang="en-IE" sz="1600" dirty="0" smtClean="0"/>
              <a:t>OSPFv2 </a:t>
            </a:r>
            <a:r>
              <a:rPr lang="en-IE" sz="1600" dirty="0"/>
              <a:t>uses the interface address and subnet mask to determine the network to advertise.</a:t>
            </a:r>
          </a:p>
        </p:txBody>
      </p:sp>
    </p:spTree>
    <p:extLst>
      <p:ext uri="{BB962C8B-B14F-4D97-AF65-F5344CB8AC3E}">
        <p14:creationId xmlns:p14="http://schemas.microsoft.com/office/powerpoint/2010/main" val="1001952212"/>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Configure Single-area OSPFv2</a:t>
            </a:r>
            <a:r>
              <a:rPr lang="en-US" dirty="0" smtClean="0"/>
              <a:t/>
            </a:r>
            <a:br>
              <a:rPr lang="en-US" dirty="0" smtClean="0"/>
            </a:br>
            <a:r>
              <a:rPr lang="en-US" dirty="0" smtClean="0"/>
              <a:t>Configuring Passive Interfaces</a:t>
            </a:r>
            <a:endParaRPr lang="en-US" dirty="0" smtClean="0">
              <a:solidFill>
                <a:schemeClr val="accent5">
                  <a:lumMod val="75000"/>
                </a:schemeClr>
              </a:solidFill>
              <a:cs typeface="Arial" pitchFamily="34" charset="0"/>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007" y="1427068"/>
            <a:ext cx="6800761" cy="2111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83458" y="3719744"/>
            <a:ext cx="8308258" cy="2751522"/>
          </a:xfrm>
          <a:prstGeom prst="rect">
            <a:avLst/>
          </a:prstGeom>
        </p:spPr>
        <p:txBody>
          <a:bodyPr wrap="square">
            <a:spAutoFit/>
          </a:bodyPr>
          <a:lstStyle/>
          <a:p>
            <a:r>
              <a:rPr lang="en-US" dirty="0"/>
              <a:t>Use the</a:t>
            </a:r>
            <a:r>
              <a:rPr lang="en-US" b="1" dirty="0"/>
              <a:t> passive-interface </a:t>
            </a:r>
            <a:r>
              <a:rPr lang="en-US" dirty="0"/>
              <a:t>router configuration mode command to prevent the transmission of routing messages through a router interface, but still allow that network to be advertised to other </a:t>
            </a:r>
            <a:r>
              <a:rPr lang="en-US" dirty="0" smtClean="0"/>
              <a:t>routers.</a:t>
            </a:r>
          </a:p>
          <a:p>
            <a:endParaRPr lang="en-US" dirty="0" smtClean="0"/>
          </a:p>
          <a:p>
            <a:r>
              <a:rPr lang="en-US" dirty="0" smtClean="0"/>
              <a:t> </a:t>
            </a:r>
            <a:r>
              <a:rPr lang="en-IE" b="1" dirty="0" smtClean="0"/>
              <a:t>Inefficient </a:t>
            </a:r>
            <a:r>
              <a:rPr lang="en-IE" b="1" dirty="0"/>
              <a:t>Use of Bandwidth </a:t>
            </a:r>
            <a:endParaRPr lang="en-IE" dirty="0"/>
          </a:p>
          <a:p>
            <a:r>
              <a:rPr lang="en-IE" b="1" dirty="0"/>
              <a:t>Inefficient Use of </a:t>
            </a:r>
            <a:r>
              <a:rPr lang="en-IE" b="1" dirty="0" smtClean="0"/>
              <a:t>Resources</a:t>
            </a:r>
            <a:endParaRPr lang="en-IE" dirty="0"/>
          </a:p>
          <a:p>
            <a:r>
              <a:rPr lang="en-IE" b="1" dirty="0"/>
              <a:t>Increased Security Risk </a:t>
            </a:r>
            <a:endParaRPr lang="en-US" dirty="0"/>
          </a:p>
        </p:txBody>
      </p:sp>
    </p:spTree>
    <p:extLst>
      <p:ext uri="{BB962C8B-B14F-4D97-AF65-F5344CB8AC3E}">
        <p14:creationId xmlns:p14="http://schemas.microsoft.com/office/powerpoint/2010/main" val="1028975329"/>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OSPF Cost</a:t>
            </a:r>
            <a:r>
              <a:rPr lang="en-US" dirty="0" smtClean="0"/>
              <a:t/>
            </a:r>
            <a:br>
              <a:rPr lang="en-US" dirty="0" smtClean="0"/>
            </a:br>
            <a:r>
              <a:rPr lang="en-US" dirty="0" smtClean="0"/>
              <a:t>OSPF Metric = Cost</a:t>
            </a:r>
            <a:endParaRPr lang="en-US" dirty="0" smtClean="0">
              <a:solidFill>
                <a:schemeClr val="accent5">
                  <a:lumMod val="75000"/>
                </a:schemeClr>
              </a:solidFill>
              <a:cs typeface="Arial" pitchFamily="34" charset="0"/>
            </a:endParaRP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902" y="2793947"/>
            <a:ext cx="4534823" cy="3879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45806" y="1291062"/>
            <a:ext cx="8665965" cy="1420325"/>
          </a:xfrm>
          <a:prstGeom prst="rect">
            <a:avLst/>
          </a:prstGeom>
          <a:noFill/>
        </p:spPr>
        <p:txBody>
          <a:bodyPr wrap="square" rtlCol="0">
            <a:spAutoFit/>
          </a:bodyPr>
          <a:lstStyle/>
          <a:p>
            <a:pPr>
              <a:lnSpc>
                <a:spcPct val="150000"/>
              </a:lnSpc>
            </a:pPr>
            <a:r>
              <a:rPr lang="en-US" sz="2000" dirty="0" smtClean="0"/>
              <a:t>Cost</a:t>
            </a:r>
            <a:r>
              <a:rPr lang="en-US" sz="2000" dirty="0"/>
              <a:t> = </a:t>
            </a:r>
            <a:r>
              <a:rPr lang="en-US" sz="2000" i="1" u="sng" dirty="0"/>
              <a:t>reference bandwidth</a:t>
            </a:r>
            <a:r>
              <a:rPr lang="en-US" sz="2000" i="1" dirty="0"/>
              <a:t> </a:t>
            </a:r>
            <a:r>
              <a:rPr lang="en-US" sz="2000" dirty="0"/>
              <a:t>/ </a:t>
            </a:r>
            <a:r>
              <a:rPr lang="en-US" sz="2000" i="1" u="sng" dirty="0"/>
              <a:t>interface </a:t>
            </a:r>
            <a:r>
              <a:rPr lang="en-US" sz="2000" i="1" u="sng" dirty="0" smtClean="0"/>
              <a:t>bandwidth </a:t>
            </a:r>
          </a:p>
          <a:p>
            <a:pPr>
              <a:lnSpc>
                <a:spcPct val="150000"/>
              </a:lnSpc>
            </a:pPr>
            <a:r>
              <a:rPr lang="en-US" sz="2000" dirty="0" smtClean="0"/>
              <a:t>(default </a:t>
            </a:r>
            <a:r>
              <a:rPr lang="en-US" sz="2000" dirty="0"/>
              <a:t>reference bandwidth </a:t>
            </a:r>
            <a:r>
              <a:rPr lang="en-US" sz="2000" dirty="0" smtClean="0"/>
              <a:t>is </a:t>
            </a:r>
            <a:r>
              <a:rPr lang="en-US" sz="2000" dirty="0" smtClean="0">
                <a:solidFill>
                  <a:srgbClr val="FF0000"/>
                </a:solidFill>
              </a:rPr>
              <a:t>10</a:t>
            </a:r>
            <a:r>
              <a:rPr lang="en-US" sz="2000" baseline="30000" dirty="0" smtClean="0">
                <a:solidFill>
                  <a:srgbClr val="FF0000"/>
                </a:solidFill>
              </a:rPr>
              <a:t>8</a:t>
            </a:r>
            <a:r>
              <a:rPr lang="en-US" sz="2000" dirty="0" smtClean="0"/>
              <a:t>)</a:t>
            </a:r>
            <a:endParaRPr lang="en-US" sz="2000" dirty="0"/>
          </a:p>
          <a:p>
            <a:pPr algn="l">
              <a:lnSpc>
                <a:spcPct val="150000"/>
              </a:lnSpc>
            </a:pPr>
            <a:r>
              <a:rPr lang="en-US" sz="2000" dirty="0"/>
              <a:t>Cost = </a:t>
            </a:r>
            <a:r>
              <a:rPr lang="en-US" sz="2000" u="sng" dirty="0"/>
              <a:t>100,000,000 bps</a:t>
            </a:r>
            <a:r>
              <a:rPr lang="en-US" sz="2000" dirty="0"/>
              <a:t> / </a:t>
            </a:r>
            <a:r>
              <a:rPr lang="en-US" sz="2000" i="1" u="sng" dirty="0"/>
              <a:t>interface bandwidth in bps</a:t>
            </a:r>
            <a:r>
              <a:rPr lang="en-US" sz="2000" i="1" dirty="0"/>
              <a:t> </a:t>
            </a:r>
            <a:endParaRPr lang="en-US" sz="2000" dirty="0"/>
          </a:p>
        </p:txBody>
      </p:sp>
    </p:spTree>
    <p:extLst>
      <p:ext uri="{BB962C8B-B14F-4D97-AF65-F5344CB8AC3E}">
        <p14:creationId xmlns:p14="http://schemas.microsoft.com/office/powerpoint/2010/main" val="2389931094"/>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6" descr="ospf3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610600" cy="531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4" name="Rectangle 2"/>
          <p:cNvSpPr>
            <a:spLocks noGrp="1" noChangeArrowheads="1"/>
          </p:cNvSpPr>
          <p:nvPr>
            <p:ph type="title"/>
          </p:nvPr>
        </p:nvSpPr>
        <p:spPr>
          <a:xfrm>
            <a:off x="312738" y="383457"/>
            <a:ext cx="8145462" cy="629265"/>
          </a:xfrm>
        </p:spPr>
        <p:txBody>
          <a:bodyPr/>
          <a:lstStyle/>
          <a:p>
            <a:pPr eaLnBrk="1" hangingPunct="1">
              <a:defRPr/>
            </a:pPr>
            <a:r>
              <a:rPr lang="en-US" dirty="0" smtClean="0">
                <a:effectLst>
                  <a:outerShdw blurRad="38100" dist="38100" dir="2700000" algn="tl">
                    <a:srgbClr val="C0C0C0"/>
                  </a:outerShdw>
                </a:effectLst>
              </a:rPr>
              <a:t>OSPF Accumulates Costs</a:t>
            </a:r>
          </a:p>
        </p:txBody>
      </p:sp>
      <p:sp>
        <p:nvSpPr>
          <p:cNvPr id="10" name="Rectangle 9"/>
          <p:cNvSpPr/>
          <p:nvPr/>
        </p:nvSpPr>
        <p:spPr bwMode="auto">
          <a:xfrm>
            <a:off x="3048000" y="6096000"/>
            <a:ext cx="457200" cy="304800"/>
          </a:xfrm>
          <a:prstGeom prst="rect">
            <a:avLst/>
          </a:prstGeom>
          <a:noFill/>
          <a:ln w="38100" cap="flat" cmpd="sng" algn="ctr">
            <a:solidFill>
              <a:srgbClr val="FF0000"/>
            </a:solidFill>
            <a:prstDash val="solid"/>
            <a:round/>
            <a:headEnd type="none" w="med" len="med"/>
            <a:tailEnd type="none" w="med" len="med"/>
          </a:ln>
          <a:effectLst/>
        </p:spPr>
        <p:txBody>
          <a:bodyPr wrap="none" anchor="ctr"/>
          <a:lstStyle/>
          <a:p>
            <a:pPr>
              <a:defRPr/>
            </a:pPr>
            <a:endParaRPr lang="en-US" dirty="0"/>
          </a:p>
        </p:txBody>
      </p:sp>
      <p:pic>
        <p:nvPicPr>
          <p:cNvPr id="35845" name="Picture 10" descr="ospf3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752600"/>
            <a:ext cx="2438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5846" name="Straight Connector 13"/>
          <p:cNvCxnSpPr>
            <a:cxnSpLocks noChangeShapeType="1"/>
          </p:cNvCxnSpPr>
          <p:nvPr/>
        </p:nvCxnSpPr>
        <p:spPr bwMode="auto">
          <a:xfrm flipV="1">
            <a:off x="2438400" y="1524000"/>
            <a:ext cx="1600200" cy="457200"/>
          </a:xfrm>
          <a:prstGeom prst="line">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35847" name="Straight Connector 15"/>
          <p:cNvCxnSpPr>
            <a:cxnSpLocks noChangeShapeType="1"/>
          </p:cNvCxnSpPr>
          <p:nvPr/>
        </p:nvCxnSpPr>
        <p:spPr bwMode="auto">
          <a:xfrm rot="16200000" flipH="1">
            <a:off x="2324100" y="2552700"/>
            <a:ext cx="609600" cy="533400"/>
          </a:xfrm>
          <a:prstGeom prst="line">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1" name="TextBox 20"/>
          <p:cNvSpPr txBox="1"/>
          <p:nvPr/>
        </p:nvSpPr>
        <p:spPr>
          <a:xfrm>
            <a:off x="6477000" y="1828800"/>
            <a:ext cx="1981200" cy="757130"/>
          </a:xfrm>
          <a:prstGeom prst="rect">
            <a:avLst/>
          </a:prstGeom>
          <a:solidFill>
            <a:srgbClr val="800000"/>
          </a:solidFill>
          <a:ln w="25400">
            <a:solidFill>
              <a:srgbClr val="FF0000"/>
            </a:solidFill>
          </a:ln>
        </p:spPr>
        <p:txBody>
          <a:bodyPr>
            <a:spAutoFit/>
          </a:bodyPr>
          <a:lstStyle/>
          <a:p>
            <a:pPr>
              <a:defRPr/>
            </a:pPr>
            <a:r>
              <a:rPr lang="en-US" dirty="0">
                <a:solidFill>
                  <a:srgbClr val="FFFF00"/>
                </a:solidFill>
              </a:rPr>
              <a:t>Accumulated Cost = 65</a:t>
            </a:r>
          </a:p>
        </p:txBody>
      </p:sp>
    </p:spTree>
    <p:extLst>
      <p:ext uri="{BB962C8B-B14F-4D97-AF65-F5344CB8AC3E}">
        <p14:creationId xmlns:p14="http://schemas.microsoft.com/office/powerpoint/2010/main" val="15762035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OSPF Cost</a:t>
            </a:r>
            <a:r>
              <a:rPr lang="en-US" dirty="0" smtClean="0"/>
              <a:t/>
            </a:r>
            <a:br>
              <a:rPr lang="en-US" dirty="0" smtClean="0"/>
            </a:br>
            <a:r>
              <a:rPr lang="en-US" dirty="0" smtClean="0"/>
              <a:t>Default Interface Bandwidths</a:t>
            </a:r>
            <a:endParaRPr lang="en-US" dirty="0" smtClean="0">
              <a:solidFill>
                <a:schemeClr val="accent5">
                  <a:lumMod val="75000"/>
                </a:schemeClr>
              </a:solidFill>
              <a:cs typeface="Arial" pitchFamily="34" charset="0"/>
            </a:endParaRPr>
          </a:p>
        </p:txBody>
      </p:sp>
      <p:sp>
        <p:nvSpPr>
          <p:cNvPr id="3" name="TextBox 2"/>
          <p:cNvSpPr txBox="1"/>
          <p:nvPr/>
        </p:nvSpPr>
        <p:spPr>
          <a:xfrm>
            <a:off x="449943" y="1573388"/>
            <a:ext cx="8461828" cy="646331"/>
          </a:xfrm>
          <a:prstGeom prst="rect">
            <a:avLst/>
          </a:prstGeom>
          <a:noFill/>
        </p:spPr>
        <p:txBody>
          <a:bodyPr wrap="square" rtlCol="0">
            <a:spAutoFit/>
          </a:bodyPr>
          <a:lstStyle/>
          <a:p>
            <a:pPr algn="l"/>
            <a:r>
              <a:rPr lang="en-US" sz="2000" dirty="0" smtClean="0"/>
              <a:t>On </a:t>
            </a:r>
            <a:r>
              <a:rPr lang="en-US" sz="2000" dirty="0"/>
              <a:t>Cisco routers, the default bandwidth on most serial interfaces is set to 1.544 </a:t>
            </a:r>
            <a:r>
              <a:rPr lang="en-US" sz="2000" dirty="0" smtClean="0"/>
              <a:t>Mb/s</a:t>
            </a:r>
            <a:endParaRPr lang="en-US" sz="2000" dirty="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5973" y="2667681"/>
            <a:ext cx="6148645" cy="2876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bwMode="auto">
          <a:xfrm>
            <a:off x="3303639" y="4237703"/>
            <a:ext cx="1681316" cy="235974"/>
          </a:xfrm>
          <a:prstGeom prst="rect">
            <a:avLst/>
          </a:prstGeom>
          <a:noFill/>
          <a:ln w="25400" cap="flat" cmpd="sng" algn="ctr">
            <a:solidFill>
              <a:srgbClr val="FF0000"/>
            </a:solidFill>
            <a:prstDash val="sysDash"/>
            <a:round/>
            <a:headEnd type="none" w="med" len="med"/>
            <a:tailEnd type="none" w="med" len="med"/>
          </a:ln>
          <a:effectLst/>
        </p:spPr>
        <p:txBody>
          <a:bodyPr rot="0" spcFirstLastPara="0" vertOverflow="overflow" horzOverflow="overflow" vert="horz" wrap="non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317084881"/>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28600" y="221584"/>
            <a:ext cx="8145462" cy="692816"/>
          </a:xfrm>
        </p:spPr>
        <p:txBody>
          <a:bodyPr/>
          <a:lstStyle/>
          <a:p>
            <a:pPr eaLnBrk="1" hangingPunct="1">
              <a:defRPr/>
            </a:pPr>
            <a:r>
              <a:rPr lang="en-US" dirty="0" smtClean="0">
                <a:effectLst>
                  <a:outerShdw blurRad="38100" dist="38100" dir="2700000" algn="tl">
                    <a:srgbClr val="C0C0C0"/>
                  </a:outerShdw>
                </a:effectLst>
              </a:rPr>
              <a:t>Default Bandwidth on Serial Interfaces</a:t>
            </a:r>
          </a:p>
        </p:txBody>
      </p:sp>
      <p:pic>
        <p:nvPicPr>
          <p:cNvPr id="37891" name="Picture 4" descr="ospf39.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86000"/>
            <a:ext cx="61722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3"/>
          <p:cNvGrpSpPr>
            <a:grpSpLocks/>
          </p:cNvGrpSpPr>
          <p:nvPr/>
        </p:nvGrpSpPr>
        <p:grpSpPr bwMode="auto">
          <a:xfrm>
            <a:off x="1981200" y="914400"/>
            <a:ext cx="6877050" cy="3581400"/>
            <a:chOff x="304800" y="914400"/>
            <a:chExt cx="6877050" cy="3581400"/>
          </a:xfrm>
        </p:grpSpPr>
        <p:cxnSp>
          <p:nvCxnSpPr>
            <p:cNvPr id="37899" name="Straight Connector 8"/>
            <p:cNvCxnSpPr>
              <a:cxnSpLocks noChangeShapeType="1"/>
            </p:cNvCxnSpPr>
            <p:nvPr/>
          </p:nvCxnSpPr>
          <p:spPr bwMode="auto">
            <a:xfrm rot="5400000">
              <a:off x="800100" y="3238500"/>
              <a:ext cx="2133600" cy="381000"/>
            </a:xfrm>
            <a:prstGeom prst="line">
              <a:avLst/>
            </a:prstGeom>
            <a:noFill/>
            <a:ln w="50800" algn="ctr">
              <a:solidFill>
                <a:srgbClr val="FF0000"/>
              </a:solidFill>
              <a:round/>
              <a:headEnd/>
              <a:tailEnd type="triangle" w="med" len="med"/>
            </a:ln>
            <a:extLst>
              <a:ext uri="{909E8E84-426E-40DD-AFC4-6F175D3DCCD1}">
                <a14:hiddenFill xmlns:a14="http://schemas.microsoft.com/office/drawing/2010/main">
                  <a:noFill/>
                </a14:hiddenFill>
              </a:ext>
            </a:extLst>
          </p:spPr>
        </p:cxnSp>
        <p:pic>
          <p:nvPicPr>
            <p:cNvPr id="37900" name="Picture 5" descr="ospf37.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14400"/>
              <a:ext cx="6877050" cy="195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4"/>
          <p:cNvGrpSpPr>
            <a:grpSpLocks/>
          </p:cNvGrpSpPr>
          <p:nvPr/>
        </p:nvGrpSpPr>
        <p:grpSpPr bwMode="auto">
          <a:xfrm>
            <a:off x="228600" y="4800600"/>
            <a:ext cx="8610600" cy="1787525"/>
            <a:chOff x="228600" y="4800600"/>
            <a:chExt cx="8610600" cy="1788237"/>
          </a:xfrm>
        </p:grpSpPr>
        <p:cxnSp>
          <p:nvCxnSpPr>
            <p:cNvPr id="37897" name="Straight Connector 12"/>
            <p:cNvCxnSpPr>
              <a:cxnSpLocks noChangeShapeType="1"/>
            </p:cNvCxnSpPr>
            <p:nvPr/>
          </p:nvCxnSpPr>
          <p:spPr bwMode="auto">
            <a:xfrm rot="5400000" flipH="1" flipV="1">
              <a:off x="1905000" y="4800600"/>
              <a:ext cx="1219200" cy="1219200"/>
            </a:xfrm>
            <a:prstGeom prst="line">
              <a:avLst/>
            </a:prstGeom>
            <a:noFill/>
            <a:ln w="50800" algn="ctr">
              <a:solidFill>
                <a:srgbClr val="FF0000"/>
              </a:solidFill>
              <a:round/>
              <a:headEnd/>
              <a:tailEnd type="triangle" w="med" len="med"/>
            </a:ln>
            <a:extLst>
              <a:ext uri="{909E8E84-426E-40DD-AFC4-6F175D3DCCD1}">
                <a14:hiddenFill xmlns:a14="http://schemas.microsoft.com/office/drawing/2010/main">
                  <a:noFill/>
                </a14:hiddenFill>
              </a:ext>
            </a:extLst>
          </p:spPr>
        </p:cxnSp>
        <p:pic>
          <p:nvPicPr>
            <p:cNvPr id="37898" name="Picture 9" descr="ospf38.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600" y="5410200"/>
              <a:ext cx="8610600" cy="117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19"/>
          <p:cNvGrpSpPr>
            <a:grpSpLocks/>
          </p:cNvGrpSpPr>
          <p:nvPr/>
        </p:nvGrpSpPr>
        <p:grpSpPr bwMode="auto">
          <a:xfrm>
            <a:off x="228600" y="2971800"/>
            <a:ext cx="3505200" cy="3505200"/>
            <a:chOff x="228600" y="2971800"/>
            <a:chExt cx="3505200" cy="3505200"/>
          </a:xfrm>
        </p:grpSpPr>
        <p:sp>
          <p:nvSpPr>
            <p:cNvPr id="16" name="TextBox 15"/>
            <p:cNvSpPr txBox="1"/>
            <p:nvPr/>
          </p:nvSpPr>
          <p:spPr>
            <a:xfrm>
              <a:off x="228600" y="2971800"/>
              <a:ext cx="2895600" cy="1421928"/>
            </a:xfrm>
            <a:prstGeom prst="rect">
              <a:avLst/>
            </a:prstGeom>
            <a:solidFill>
              <a:srgbClr val="800000"/>
            </a:solidFill>
            <a:ln w="25400">
              <a:solidFill>
                <a:srgbClr val="FF0000"/>
              </a:solidFill>
            </a:ln>
          </p:spPr>
          <p:txBody>
            <a:bodyPr>
              <a:spAutoFit/>
            </a:bodyPr>
            <a:lstStyle/>
            <a:p>
              <a:pPr>
                <a:defRPr/>
              </a:pPr>
              <a:r>
                <a:rPr lang="en-US" dirty="0">
                  <a:solidFill>
                    <a:srgbClr val="FFFF00"/>
                  </a:solidFill>
                </a:rPr>
                <a:t>Both WAN links have defaulted to 1544 Kbit and have a cost of 128.</a:t>
              </a:r>
            </a:p>
          </p:txBody>
        </p:sp>
        <p:sp>
          <p:nvSpPr>
            <p:cNvPr id="19" name="Rectangle 18"/>
            <p:cNvSpPr/>
            <p:nvPr/>
          </p:nvSpPr>
          <p:spPr bwMode="auto">
            <a:xfrm>
              <a:off x="3124200" y="5943600"/>
              <a:ext cx="609600" cy="533400"/>
            </a:xfrm>
            <a:prstGeom prst="rect">
              <a:avLst/>
            </a:prstGeom>
            <a:noFill/>
            <a:ln w="38100" cap="flat" cmpd="sng" algn="ctr">
              <a:solidFill>
                <a:srgbClr val="FF0000"/>
              </a:solidFill>
              <a:prstDash val="solid"/>
              <a:round/>
              <a:headEnd type="none" w="med" len="med"/>
              <a:tailEnd type="none" w="med" len="med"/>
            </a:ln>
            <a:effectLst/>
          </p:spPr>
          <p:txBody>
            <a:bodyPr wrap="none" anchor="ctr"/>
            <a:lstStyle/>
            <a:p>
              <a:pPr>
                <a:defRPr/>
              </a:pPr>
              <a:endParaRPr lang="en-US" dirty="0"/>
            </a:p>
          </p:txBody>
        </p:sp>
      </p:grpSp>
    </p:spTree>
    <p:extLst>
      <p:ext uri="{BB962C8B-B14F-4D97-AF65-F5344CB8AC3E}">
        <p14:creationId xmlns:p14="http://schemas.microsoft.com/office/powerpoint/2010/main" val="843402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smtClean="0">
                <a:effectLst>
                  <a:outerShdw blurRad="38100" dist="38100" dir="2700000" algn="tl">
                    <a:srgbClr val="C0C0C0"/>
                  </a:outerShdw>
                </a:effectLst>
              </a:rPr>
              <a:t>Default Bandwidth on Serial Interfaces</a:t>
            </a:r>
          </a:p>
        </p:txBody>
      </p:sp>
      <p:pic>
        <p:nvPicPr>
          <p:cNvPr id="38915" name="Picture 4" descr="ospf39.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86000"/>
            <a:ext cx="61722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9" descr="ospf3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6800"/>
            <a:ext cx="861060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2057400" y="5562600"/>
            <a:ext cx="5257800" cy="757130"/>
          </a:xfrm>
          <a:prstGeom prst="rect">
            <a:avLst/>
          </a:prstGeom>
          <a:solidFill>
            <a:srgbClr val="800000"/>
          </a:solidFill>
          <a:ln w="25400">
            <a:solidFill>
              <a:srgbClr val="FF0000"/>
            </a:solidFill>
          </a:ln>
        </p:spPr>
        <p:txBody>
          <a:bodyPr>
            <a:spAutoFit/>
          </a:bodyPr>
          <a:lstStyle/>
          <a:p>
            <a:pPr>
              <a:defRPr/>
            </a:pPr>
            <a:r>
              <a:rPr lang="en-US" dirty="0">
                <a:solidFill>
                  <a:srgbClr val="FFFF00"/>
                </a:solidFill>
              </a:rPr>
              <a:t>R1 believes it has two equal cost paths to network 192.168.10.8/30</a:t>
            </a:r>
            <a:r>
              <a:rPr lang="en-US" dirty="0"/>
              <a:t>.</a:t>
            </a:r>
          </a:p>
        </p:txBody>
      </p:sp>
      <p:cxnSp>
        <p:nvCxnSpPr>
          <p:cNvPr id="38918" name="Straight Connector 13"/>
          <p:cNvCxnSpPr>
            <a:cxnSpLocks noChangeShapeType="1"/>
          </p:cNvCxnSpPr>
          <p:nvPr/>
        </p:nvCxnSpPr>
        <p:spPr bwMode="auto">
          <a:xfrm rot="5400000" flipH="1" flipV="1">
            <a:off x="3162300" y="3238500"/>
            <a:ext cx="990600" cy="914400"/>
          </a:xfrm>
          <a:prstGeom prst="line">
            <a:avLst/>
          </a:prstGeom>
          <a:noFill/>
          <a:ln w="63500"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38919" name="Straight Connector 15"/>
          <p:cNvCxnSpPr>
            <a:cxnSpLocks noChangeShapeType="1"/>
          </p:cNvCxnSpPr>
          <p:nvPr/>
        </p:nvCxnSpPr>
        <p:spPr bwMode="auto">
          <a:xfrm>
            <a:off x="3962400" y="5029200"/>
            <a:ext cx="1676400" cy="1588"/>
          </a:xfrm>
          <a:prstGeom prst="line">
            <a:avLst/>
          </a:prstGeom>
          <a:noFill/>
          <a:ln w="635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3" name="Oval 22"/>
          <p:cNvSpPr/>
          <p:nvPr/>
        </p:nvSpPr>
        <p:spPr bwMode="auto">
          <a:xfrm>
            <a:off x="5181600" y="3429000"/>
            <a:ext cx="1295400" cy="381000"/>
          </a:xfrm>
          <a:prstGeom prst="ellipse">
            <a:avLst/>
          </a:prstGeom>
          <a:noFill/>
          <a:ln w="38100" cap="flat" cmpd="sng" algn="ctr">
            <a:solidFill>
              <a:srgbClr val="FF0000"/>
            </a:solidFill>
            <a:prstDash val="solid"/>
            <a:round/>
            <a:headEnd type="none" w="med" len="med"/>
            <a:tailEnd type="none" w="med" len="med"/>
          </a:ln>
          <a:effectLst/>
        </p:spPr>
        <p:txBody>
          <a:bodyPr wrap="none" anchor="ctr"/>
          <a:lstStyle/>
          <a:p>
            <a:pPr>
              <a:defRPr/>
            </a:pPr>
            <a:endParaRPr lang="en-US" dirty="0"/>
          </a:p>
        </p:txBody>
      </p:sp>
      <p:grpSp>
        <p:nvGrpSpPr>
          <p:cNvPr id="2" name="Group 29"/>
          <p:cNvGrpSpPr>
            <a:grpSpLocks/>
          </p:cNvGrpSpPr>
          <p:nvPr/>
        </p:nvGrpSpPr>
        <p:grpSpPr bwMode="auto">
          <a:xfrm>
            <a:off x="3810000" y="2514600"/>
            <a:ext cx="4953000" cy="2209800"/>
            <a:chOff x="3810000" y="2514600"/>
            <a:chExt cx="4572000" cy="2209800"/>
          </a:xfrm>
        </p:grpSpPr>
        <p:sp>
          <p:nvSpPr>
            <p:cNvPr id="24" name="Rectangle 23"/>
            <p:cNvSpPr/>
            <p:nvPr/>
          </p:nvSpPr>
          <p:spPr bwMode="auto">
            <a:xfrm>
              <a:off x="3810000" y="4267200"/>
              <a:ext cx="1524000" cy="457200"/>
            </a:xfrm>
            <a:prstGeom prst="rect">
              <a:avLst/>
            </a:prstGeom>
            <a:noFill/>
            <a:ln w="50800" cap="flat" cmpd="sng" algn="ctr">
              <a:solidFill>
                <a:schemeClr val="accent6">
                  <a:lumMod val="50000"/>
                </a:schemeClr>
              </a:solidFill>
              <a:prstDash val="solid"/>
              <a:round/>
              <a:headEnd type="none" w="med" len="med"/>
              <a:tailEnd type="none" w="med" len="med"/>
            </a:ln>
            <a:effectLst/>
          </p:spPr>
          <p:txBody>
            <a:bodyPr wrap="none" anchor="ctr"/>
            <a:lstStyle/>
            <a:p>
              <a:pPr>
                <a:defRPr/>
              </a:pPr>
              <a:endParaRPr lang="en-US" dirty="0"/>
            </a:p>
          </p:txBody>
        </p:sp>
        <p:cxnSp>
          <p:nvCxnSpPr>
            <p:cNvPr id="27" name="Straight Connector 26"/>
            <p:cNvCxnSpPr/>
            <p:nvPr/>
          </p:nvCxnSpPr>
          <p:spPr bwMode="auto">
            <a:xfrm rot="5400000">
              <a:off x="4457700" y="3619500"/>
              <a:ext cx="1447800" cy="457200"/>
            </a:xfrm>
            <a:prstGeom prst="line">
              <a:avLst/>
            </a:prstGeom>
            <a:noFill/>
            <a:ln w="63500" cap="flat" cmpd="sng" algn="ctr">
              <a:solidFill>
                <a:schemeClr val="accent6">
                  <a:lumMod val="50000"/>
                </a:schemeClr>
              </a:solidFill>
              <a:prstDash val="solid"/>
              <a:round/>
              <a:headEnd type="none" w="med" len="med"/>
              <a:tailEnd type="triangle"/>
            </a:ln>
            <a:effectLst/>
          </p:spPr>
        </p:cxnSp>
        <p:sp>
          <p:nvSpPr>
            <p:cNvPr id="25" name="TextBox 24"/>
            <p:cNvSpPr txBox="1"/>
            <p:nvPr/>
          </p:nvSpPr>
          <p:spPr>
            <a:xfrm>
              <a:off x="5029200" y="2514600"/>
              <a:ext cx="3352800" cy="757130"/>
            </a:xfrm>
            <a:prstGeom prst="rect">
              <a:avLst/>
            </a:prstGeom>
            <a:solidFill>
              <a:schemeClr val="accent6">
                <a:lumMod val="50000"/>
              </a:schemeClr>
            </a:solidFill>
            <a:ln w="25400">
              <a:solidFill>
                <a:srgbClr val="00B0F0"/>
              </a:solidFill>
            </a:ln>
          </p:spPr>
          <p:txBody>
            <a:bodyPr>
              <a:spAutoFit/>
            </a:bodyPr>
            <a:lstStyle/>
            <a:p>
              <a:pPr>
                <a:defRPr/>
              </a:pPr>
              <a:r>
                <a:rPr lang="en-US" dirty="0">
                  <a:solidFill>
                    <a:srgbClr val="FFFF00"/>
                  </a:solidFill>
                </a:rPr>
                <a:t>Interface S0/0/1 is actually the better path.</a:t>
              </a:r>
            </a:p>
          </p:txBody>
        </p:sp>
      </p:grpSp>
    </p:spTree>
    <p:extLst>
      <p:ext uri="{BB962C8B-B14F-4D97-AF65-F5344CB8AC3E}">
        <p14:creationId xmlns:p14="http://schemas.microsoft.com/office/powerpoint/2010/main" val="2589380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63461" y="238432"/>
            <a:ext cx="8839200" cy="685800"/>
          </a:xfrm>
        </p:spPr>
        <p:txBody>
          <a:bodyPr/>
          <a:lstStyle/>
          <a:p>
            <a:pPr eaLnBrk="1" hangingPunct="1"/>
            <a:r>
              <a:rPr lang="en-US" altLang="en-US" dirty="0" smtClean="0">
                <a:effectLst/>
              </a:rPr>
              <a:t>Default Bandwidth on Serial Interfaces</a:t>
            </a:r>
          </a:p>
        </p:txBody>
      </p:sp>
      <p:sp>
        <p:nvSpPr>
          <p:cNvPr id="39939" name="Content Placeholder 4"/>
          <p:cNvSpPr>
            <a:spLocks noGrp="1"/>
          </p:cNvSpPr>
          <p:nvPr>
            <p:ph idx="1"/>
          </p:nvPr>
        </p:nvSpPr>
        <p:spPr>
          <a:xfrm>
            <a:off x="304800" y="1828800"/>
            <a:ext cx="8839200" cy="1219200"/>
          </a:xfrm>
        </p:spPr>
        <p:txBody>
          <a:bodyPr/>
          <a:lstStyle/>
          <a:p>
            <a:r>
              <a:rPr lang="en-US" altLang="en-US" smtClean="0">
                <a:effectLst/>
              </a:rPr>
              <a:t>The calculated OSPF cost of an interface can be verified with the </a:t>
            </a:r>
            <a:r>
              <a:rPr lang="en-US" altLang="en-US" b="1" smtClean="0">
                <a:solidFill>
                  <a:srgbClr val="FF3300"/>
                </a:solidFill>
                <a:effectLst/>
                <a:latin typeface="Courier New" pitchFamily="49" charset="0"/>
              </a:rPr>
              <a:t>show ip ospf interface</a:t>
            </a:r>
            <a:r>
              <a:rPr lang="en-US" altLang="en-US" b="1" smtClean="0">
                <a:effectLst/>
              </a:rPr>
              <a:t>  </a:t>
            </a:r>
            <a:r>
              <a:rPr lang="en-US" altLang="en-US" smtClean="0">
                <a:effectLst/>
              </a:rPr>
              <a:t>command.</a:t>
            </a:r>
          </a:p>
          <a:p>
            <a:pPr lvl="1"/>
            <a:r>
              <a:rPr lang="en-US" altLang="en-US" smtClean="0">
                <a:effectLst/>
              </a:rPr>
              <a:t>As we have seen, this is NOT the cost of a 64 Kbps link.</a:t>
            </a:r>
          </a:p>
          <a:p>
            <a:pPr lvl="1"/>
            <a:endParaRPr lang="en-IE" altLang="en-US" smtClean="0">
              <a:effectLst/>
            </a:endParaRPr>
          </a:p>
          <a:p>
            <a:pPr lvl="1"/>
            <a:endParaRPr lang="en-IE" altLang="en-US" smtClean="0">
              <a:effectLst/>
            </a:endParaRPr>
          </a:p>
          <a:p>
            <a:pPr lvl="1"/>
            <a:endParaRPr lang="en-IE" altLang="en-US" smtClean="0">
              <a:effectLst/>
            </a:endParaRPr>
          </a:p>
          <a:p>
            <a:pPr lvl="1"/>
            <a:endParaRPr lang="en-IE" altLang="en-US" smtClean="0">
              <a:effectLst/>
            </a:endParaRPr>
          </a:p>
          <a:p>
            <a:pPr lvl="1"/>
            <a:endParaRPr lang="en-IE" altLang="en-US" smtClean="0">
              <a:effectLst/>
            </a:endParaRPr>
          </a:p>
          <a:p>
            <a:pPr lvl="1"/>
            <a:endParaRPr lang="en-IE" altLang="en-US" smtClean="0">
              <a:effectLst/>
            </a:endParaRPr>
          </a:p>
          <a:p>
            <a:pPr lvl="1"/>
            <a:r>
              <a:rPr lang="en-IE" altLang="en-US" smtClean="0">
                <a:effectLst/>
              </a:rPr>
              <a:t>Bandwidth can be changed using following command:</a:t>
            </a:r>
            <a:endParaRPr lang="en-US" altLang="en-US" smtClean="0">
              <a:effectLst/>
            </a:endParaRPr>
          </a:p>
        </p:txBody>
      </p:sp>
      <p:pic>
        <p:nvPicPr>
          <p:cNvPr id="39940" name="Picture 4" descr="ospf4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9432" y="924232"/>
            <a:ext cx="7600335" cy="922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7" descr="ospf3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200400"/>
            <a:ext cx="464820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bwMode="auto">
          <a:xfrm>
            <a:off x="2133600" y="5105400"/>
            <a:ext cx="3994150" cy="244475"/>
          </a:xfrm>
          <a:prstGeom prst="rect">
            <a:avLst/>
          </a:prstGeom>
          <a:noFill/>
          <a:ln w="38100" cap="flat" cmpd="sng" algn="ctr">
            <a:solidFill>
              <a:srgbClr val="FF0000"/>
            </a:solidFill>
            <a:prstDash val="solid"/>
            <a:round/>
            <a:headEnd type="none" w="med" len="med"/>
            <a:tailEnd type="none" w="med" len="med"/>
          </a:ln>
          <a:effectLst/>
        </p:spPr>
        <p:txBody>
          <a:bodyPr wrap="none" anchor="ctr"/>
          <a:lstStyle/>
          <a:p>
            <a:pPr>
              <a:defRPr/>
            </a:pPr>
            <a:endParaRPr lang="en-US" dirty="0"/>
          </a:p>
        </p:txBody>
      </p:sp>
      <p:sp>
        <p:nvSpPr>
          <p:cNvPr id="10" name="Rectangle 9"/>
          <p:cNvSpPr/>
          <p:nvPr/>
        </p:nvSpPr>
        <p:spPr bwMode="auto">
          <a:xfrm>
            <a:off x="2133600" y="4495800"/>
            <a:ext cx="4059238" cy="304800"/>
          </a:xfrm>
          <a:prstGeom prst="rect">
            <a:avLst/>
          </a:prstGeom>
          <a:noFill/>
          <a:ln w="38100" cap="flat" cmpd="sng" algn="ctr">
            <a:solidFill>
              <a:srgbClr val="FF0000"/>
            </a:solidFill>
            <a:prstDash val="solid"/>
            <a:round/>
            <a:headEnd type="none" w="med" len="med"/>
            <a:tailEnd type="none" w="med" len="med"/>
          </a:ln>
          <a:effectLst/>
        </p:spPr>
        <p:txBody>
          <a:bodyPr wrap="none" anchor="ctr"/>
          <a:lstStyle/>
          <a:p>
            <a:pPr>
              <a:defRPr/>
            </a:pPr>
            <a:endParaRPr lang="en-US" dirty="0"/>
          </a:p>
        </p:txBody>
      </p:sp>
      <p:pic>
        <p:nvPicPr>
          <p:cNvPr id="6" name="Picture 5" descr="ospf41.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6172200"/>
            <a:ext cx="67437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4908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Features of OSPF</a:t>
            </a:r>
            <a:endParaRPr lang="en-US" dirty="0" smtClean="0">
              <a:solidFill>
                <a:schemeClr val="accent5">
                  <a:lumMod val="75000"/>
                </a:schemeClr>
              </a:solidFill>
              <a:cs typeface="Arial"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0529" y="1238865"/>
            <a:ext cx="4725217" cy="3860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03238" y="1484752"/>
            <a:ext cx="4572000" cy="4862870"/>
          </a:xfrm>
          <a:prstGeom prst="rect">
            <a:avLst/>
          </a:prstGeom>
        </p:spPr>
        <p:txBody>
          <a:bodyPr>
            <a:spAutoFit/>
          </a:bodyPr>
          <a:lstStyle/>
          <a:p>
            <a:pPr algn="l">
              <a:lnSpc>
                <a:spcPct val="100000"/>
              </a:lnSpc>
              <a:spcBef>
                <a:spcPts val="1200"/>
              </a:spcBef>
            </a:pPr>
            <a:r>
              <a:rPr lang="en-IE" sz="1800" b="1" dirty="0"/>
              <a:t>Classless </a:t>
            </a:r>
            <a:r>
              <a:rPr lang="en-IE" sz="1800" dirty="0"/>
              <a:t>- It is classless by design; therefore, it supports </a:t>
            </a:r>
            <a:r>
              <a:rPr lang="en-IE" sz="1800" dirty="0">
                <a:solidFill>
                  <a:srgbClr val="FF0000"/>
                </a:solidFill>
              </a:rPr>
              <a:t>VLSM</a:t>
            </a:r>
            <a:r>
              <a:rPr lang="en-IE" sz="1800" dirty="0"/>
              <a:t> and CIDR.</a:t>
            </a:r>
          </a:p>
          <a:p>
            <a:pPr algn="l">
              <a:lnSpc>
                <a:spcPct val="100000"/>
              </a:lnSpc>
              <a:spcBef>
                <a:spcPts val="1200"/>
              </a:spcBef>
            </a:pPr>
            <a:r>
              <a:rPr lang="en-IE" sz="1800" b="1" dirty="0"/>
              <a:t>Efficient </a:t>
            </a:r>
            <a:r>
              <a:rPr lang="en-IE" sz="1800" dirty="0"/>
              <a:t>- Routing changes </a:t>
            </a:r>
            <a:r>
              <a:rPr lang="en-IE" sz="1800" dirty="0">
                <a:solidFill>
                  <a:srgbClr val="FF0000"/>
                </a:solidFill>
              </a:rPr>
              <a:t>trigger</a:t>
            </a:r>
            <a:r>
              <a:rPr lang="en-IE" sz="1800" dirty="0"/>
              <a:t> routing updates (no periodic updates). It uses the SPF algorithm to choose the best path.</a:t>
            </a:r>
          </a:p>
          <a:p>
            <a:pPr algn="l">
              <a:lnSpc>
                <a:spcPct val="100000"/>
              </a:lnSpc>
              <a:spcBef>
                <a:spcPts val="1200"/>
              </a:spcBef>
            </a:pPr>
            <a:r>
              <a:rPr lang="en-IE" sz="1800" b="1" dirty="0"/>
              <a:t>Fast convergence </a:t>
            </a:r>
            <a:r>
              <a:rPr lang="en-IE" sz="1800" dirty="0"/>
              <a:t>- It quickly propagates network changes.</a:t>
            </a:r>
          </a:p>
          <a:p>
            <a:pPr algn="l">
              <a:lnSpc>
                <a:spcPct val="100000"/>
              </a:lnSpc>
              <a:spcBef>
                <a:spcPts val="1200"/>
              </a:spcBef>
            </a:pPr>
            <a:r>
              <a:rPr lang="en-IE" sz="1800" b="1" dirty="0"/>
              <a:t>Scalable </a:t>
            </a:r>
            <a:r>
              <a:rPr lang="en-IE" sz="1800" dirty="0"/>
              <a:t>- It works well in small and large network sizes. Routers can be grouped into </a:t>
            </a:r>
            <a:r>
              <a:rPr lang="en-IE" sz="1800" dirty="0">
                <a:solidFill>
                  <a:srgbClr val="FF0000"/>
                </a:solidFill>
              </a:rPr>
              <a:t>areas</a:t>
            </a:r>
            <a:r>
              <a:rPr lang="en-IE" sz="1800" dirty="0"/>
              <a:t> to support a hierarchical system.</a:t>
            </a:r>
          </a:p>
          <a:p>
            <a:pPr algn="l">
              <a:lnSpc>
                <a:spcPct val="100000"/>
              </a:lnSpc>
              <a:spcBef>
                <a:spcPts val="1200"/>
              </a:spcBef>
            </a:pPr>
            <a:r>
              <a:rPr lang="en-IE" sz="1800" b="1" dirty="0"/>
              <a:t>Secure </a:t>
            </a:r>
            <a:r>
              <a:rPr lang="en-IE" sz="1800" dirty="0"/>
              <a:t>- It supports Message Digest 5 (</a:t>
            </a:r>
            <a:r>
              <a:rPr lang="en-IE" sz="1800" dirty="0">
                <a:solidFill>
                  <a:srgbClr val="FF0000"/>
                </a:solidFill>
              </a:rPr>
              <a:t>MD5</a:t>
            </a:r>
            <a:r>
              <a:rPr lang="en-IE" sz="1800" dirty="0"/>
              <a:t>) authentication. When enabled, OSPF routers only accept encrypted routing updates from peers with the same pre-shared password.</a:t>
            </a:r>
          </a:p>
        </p:txBody>
      </p:sp>
    </p:spTree>
    <p:extLst>
      <p:ext uri="{BB962C8B-B14F-4D97-AF65-F5344CB8AC3E}">
        <p14:creationId xmlns:p14="http://schemas.microsoft.com/office/powerpoint/2010/main" val="1786396496"/>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714632" y="334296"/>
            <a:ext cx="8145462" cy="656303"/>
          </a:xfrm>
        </p:spPr>
        <p:txBody>
          <a:bodyPr/>
          <a:lstStyle/>
          <a:p>
            <a:pPr eaLnBrk="1" hangingPunct="1">
              <a:defRPr/>
            </a:pPr>
            <a:r>
              <a:rPr lang="en-US" dirty="0" smtClean="0">
                <a:effectLst>
                  <a:outerShdw blurRad="38100" dist="38100" dir="2700000" algn="tl">
                    <a:srgbClr val="C0C0C0"/>
                  </a:outerShdw>
                </a:effectLst>
              </a:rPr>
              <a:t>Modifying the Cost of a Link</a:t>
            </a:r>
          </a:p>
        </p:txBody>
      </p:sp>
      <p:pic>
        <p:nvPicPr>
          <p:cNvPr id="40963" name="Picture 4" descr="ospf39.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86000"/>
            <a:ext cx="61722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0964" name="Straight Connector 18"/>
          <p:cNvCxnSpPr>
            <a:cxnSpLocks noChangeShapeType="1"/>
          </p:cNvCxnSpPr>
          <p:nvPr/>
        </p:nvCxnSpPr>
        <p:spPr bwMode="auto">
          <a:xfrm rot="5400000">
            <a:off x="4495800" y="2438400"/>
            <a:ext cx="838200" cy="685800"/>
          </a:xfrm>
          <a:prstGeom prst="line">
            <a:avLst/>
          </a:prstGeom>
          <a:noFill/>
          <a:ln w="50800" algn="ctr">
            <a:solidFill>
              <a:srgbClr val="FF0000"/>
            </a:solidFill>
            <a:round/>
            <a:headEnd/>
            <a:tailEnd type="triangle" w="med" len="med"/>
          </a:ln>
          <a:extLst>
            <a:ext uri="{909E8E84-426E-40DD-AFC4-6F175D3DCCD1}">
              <a14:hiddenFill xmlns:a14="http://schemas.microsoft.com/office/drawing/2010/main">
                <a:noFill/>
              </a14:hiddenFill>
            </a:ext>
          </a:extLst>
        </p:spPr>
      </p:cxnSp>
      <p:pic>
        <p:nvPicPr>
          <p:cNvPr id="40965" name="Picture 14" descr="ospf4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219200"/>
            <a:ext cx="40386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0966" name="Straight Connector 20"/>
          <p:cNvCxnSpPr>
            <a:cxnSpLocks noChangeShapeType="1"/>
          </p:cNvCxnSpPr>
          <p:nvPr/>
        </p:nvCxnSpPr>
        <p:spPr bwMode="auto">
          <a:xfrm rot="16200000" flipH="1">
            <a:off x="1638300" y="3086100"/>
            <a:ext cx="2057400" cy="609600"/>
          </a:xfrm>
          <a:prstGeom prst="line">
            <a:avLst/>
          </a:prstGeom>
          <a:noFill/>
          <a:ln w="50800" algn="ctr">
            <a:solidFill>
              <a:srgbClr val="FF0000"/>
            </a:solidFill>
            <a:round/>
            <a:headEnd/>
            <a:tailEnd type="triangle" w="med" len="med"/>
          </a:ln>
          <a:extLst>
            <a:ext uri="{909E8E84-426E-40DD-AFC4-6F175D3DCCD1}">
              <a14:hiddenFill xmlns:a14="http://schemas.microsoft.com/office/drawing/2010/main">
                <a:noFill/>
              </a14:hiddenFill>
            </a:ext>
          </a:extLst>
        </p:spPr>
      </p:cxnSp>
      <p:pic>
        <p:nvPicPr>
          <p:cNvPr id="40967" name="Picture 12" descr="ospf42.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600" y="990600"/>
            <a:ext cx="4059238"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0968" name="Straight Connector 27"/>
          <p:cNvCxnSpPr>
            <a:cxnSpLocks noChangeShapeType="1"/>
          </p:cNvCxnSpPr>
          <p:nvPr/>
        </p:nvCxnSpPr>
        <p:spPr bwMode="auto">
          <a:xfrm rot="5400000" flipH="1" flipV="1">
            <a:off x="5638800" y="4953000"/>
            <a:ext cx="609600" cy="152400"/>
          </a:xfrm>
          <a:prstGeom prst="line">
            <a:avLst/>
          </a:prstGeom>
          <a:noFill/>
          <a:ln w="50800" algn="ctr">
            <a:solidFill>
              <a:srgbClr val="FF0000"/>
            </a:solidFill>
            <a:round/>
            <a:headEnd/>
            <a:tailEnd type="triangle" w="med" len="med"/>
          </a:ln>
          <a:extLst>
            <a:ext uri="{909E8E84-426E-40DD-AFC4-6F175D3DCCD1}">
              <a14:hiddenFill xmlns:a14="http://schemas.microsoft.com/office/drawing/2010/main">
                <a:noFill/>
              </a14:hiddenFill>
            </a:ext>
          </a:extLst>
        </p:spPr>
      </p:cxnSp>
      <p:pic>
        <p:nvPicPr>
          <p:cNvPr id="40969" name="Picture 16" descr="ospf44.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5257800"/>
            <a:ext cx="40386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57380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33608" y="381837"/>
            <a:ext cx="8145462" cy="571588"/>
          </a:xfrm>
        </p:spPr>
        <p:txBody>
          <a:bodyPr/>
          <a:lstStyle/>
          <a:p>
            <a:pPr eaLnBrk="1" hangingPunct="1">
              <a:defRPr/>
            </a:pPr>
            <a:r>
              <a:rPr lang="en-US" dirty="0" smtClean="0">
                <a:effectLst>
                  <a:outerShdw blurRad="38100" dist="38100" dir="2700000" algn="tl">
                    <a:srgbClr val="C0C0C0"/>
                  </a:outerShdw>
                </a:effectLst>
              </a:rPr>
              <a:t>Modifying the Cost of a Link</a:t>
            </a:r>
          </a:p>
        </p:txBody>
      </p:sp>
      <p:pic>
        <p:nvPicPr>
          <p:cNvPr id="41987" name="Picture 4" descr="ospf39.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86000"/>
            <a:ext cx="61722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31" descr="ospf4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1787" y="1121943"/>
            <a:ext cx="8556625"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2"/>
          <p:cNvSpPr/>
          <p:nvPr/>
        </p:nvSpPr>
        <p:spPr bwMode="auto">
          <a:xfrm>
            <a:off x="3155182" y="1600200"/>
            <a:ext cx="654818" cy="609600"/>
          </a:xfrm>
          <a:prstGeom prst="rect">
            <a:avLst/>
          </a:prstGeom>
          <a:noFill/>
          <a:ln w="38100" cap="flat" cmpd="sng" algn="ctr">
            <a:solidFill>
              <a:srgbClr val="FF0000"/>
            </a:solidFill>
            <a:prstDash val="solid"/>
            <a:round/>
            <a:headEnd type="none" w="med" len="med"/>
            <a:tailEnd type="none" w="med" len="med"/>
          </a:ln>
          <a:effectLst/>
        </p:spPr>
        <p:txBody>
          <a:bodyPr wrap="none" anchor="ctr"/>
          <a:lstStyle/>
          <a:p>
            <a:pPr>
              <a:defRPr/>
            </a:pPr>
            <a:endParaRPr lang="en-US" dirty="0"/>
          </a:p>
        </p:txBody>
      </p:sp>
      <p:cxnSp>
        <p:nvCxnSpPr>
          <p:cNvPr id="41990" name="Straight Connector 13"/>
          <p:cNvCxnSpPr>
            <a:cxnSpLocks noChangeShapeType="1"/>
          </p:cNvCxnSpPr>
          <p:nvPr/>
        </p:nvCxnSpPr>
        <p:spPr bwMode="auto">
          <a:xfrm>
            <a:off x="3505200" y="4953000"/>
            <a:ext cx="2362200" cy="1588"/>
          </a:xfrm>
          <a:prstGeom prst="line">
            <a:avLst/>
          </a:prstGeom>
          <a:noFill/>
          <a:ln w="635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6" name="TextBox 15"/>
          <p:cNvSpPr txBox="1"/>
          <p:nvPr/>
        </p:nvSpPr>
        <p:spPr>
          <a:xfrm>
            <a:off x="2514600" y="5562600"/>
            <a:ext cx="4267200" cy="757130"/>
          </a:xfrm>
          <a:prstGeom prst="rect">
            <a:avLst/>
          </a:prstGeom>
          <a:solidFill>
            <a:srgbClr val="800000"/>
          </a:solidFill>
          <a:ln w="25400">
            <a:solidFill>
              <a:srgbClr val="FF0000"/>
            </a:solidFill>
          </a:ln>
        </p:spPr>
        <p:txBody>
          <a:bodyPr>
            <a:spAutoFit/>
          </a:bodyPr>
          <a:lstStyle/>
          <a:p>
            <a:pPr>
              <a:defRPr/>
            </a:pPr>
            <a:r>
              <a:rPr lang="en-US" dirty="0">
                <a:solidFill>
                  <a:srgbClr val="FFFF00"/>
                </a:solidFill>
              </a:rPr>
              <a:t>The faster 256 Kbps link becomes the preferred route</a:t>
            </a:r>
            <a:r>
              <a:rPr lang="en-US" dirty="0"/>
              <a:t>.</a:t>
            </a:r>
          </a:p>
        </p:txBody>
      </p:sp>
    </p:spTree>
    <p:extLst>
      <p:ext uri="{BB962C8B-B14F-4D97-AF65-F5344CB8AC3E}">
        <p14:creationId xmlns:p14="http://schemas.microsoft.com/office/powerpoint/2010/main" val="1677788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OSPF Cost</a:t>
            </a:r>
            <a:r>
              <a:rPr lang="en-US" dirty="0" smtClean="0"/>
              <a:t/>
            </a:r>
            <a:br>
              <a:rPr lang="en-US" dirty="0" smtClean="0"/>
            </a:br>
            <a:r>
              <a:rPr lang="en-US" dirty="0" smtClean="0"/>
              <a:t>Manually Setting the OSPF Cost</a:t>
            </a:r>
            <a:endParaRPr lang="en-US" dirty="0" smtClean="0">
              <a:solidFill>
                <a:schemeClr val="accent5">
                  <a:lumMod val="75000"/>
                </a:schemeClr>
              </a:solidFill>
              <a:cs typeface="Arial" pitchFamily="34" charset="0"/>
            </a:endParaRPr>
          </a:p>
        </p:txBody>
      </p:sp>
      <p:sp>
        <p:nvSpPr>
          <p:cNvPr id="2" name="Rectangle 1"/>
          <p:cNvSpPr/>
          <p:nvPr/>
        </p:nvSpPr>
        <p:spPr>
          <a:xfrm>
            <a:off x="464457" y="1567543"/>
            <a:ext cx="8157029" cy="1421928"/>
          </a:xfrm>
          <a:prstGeom prst="rect">
            <a:avLst/>
          </a:prstGeom>
        </p:spPr>
        <p:txBody>
          <a:bodyPr wrap="square">
            <a:spAutoFit/>
          </a:bodyPr>
          <a:lstStyle/>
          <a:p>
            <a:r>
              <a:rPr lang="en-US" dirty="0"/>
              <a:t>Both the</a:t>
            </a:r>
            <a:r>
              <a:rPr lang="en-US" b="1" dirty="0"/>
              <a:t> bandwidth </a:t>
            </a:r>
            <a:r>
              <a:rPr lang="en-US" dirty="0"/>
              <a:t>interface command and the</a:t>
            </a:r>
            <a:r>
              <a:rPr lang="en-US" b="1" dirty="0"/>
              <a:t> </a:t>
            </a:r>
            <a:r>
              <a:rPr lang="en-US" b="1" dirty="0" err="1"/>
              <a:t>ip</a:t>
            </a:r>
            <a:r>
              <a:rPr lang="en-US" b="1" dirty="0"/>
              <a:t> </a:t>
            </a:r>
            <a:r>
              <a:rPr lang="en-US" b="1" dirty="0" err="1"/>
              <a:t>ospf</a:t>
            </a:r>
            <a:r>
              <a:rPr lang="en-US" b="1" dirty="0"/>
              <a:t> cost </a:t>
            </a:r>
            <a:r>
              <a:rPr lang="en-US" dirty="0"/>
              <a:t>interface command achieve the same result, which is to provide an accurate value for use by OSPF in determining the best route.</a:t>
            </a:r>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610" y="3505390"/>
            <a:ext cx="6408721" cy="2974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7277010"/>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912" y="422786"/>
            <a:ext cx="8456613" cy="596747"/>
          </a:xfrm>
        </p:spPr>
        <p:txBody>
          <a:bodyPr/>
          <a:lstStyle/>
          <a:p>
            <a:pPr eaLnBrk="1" hangingPunct="1">
              <a:defRPr/>
            </a:pPr>
            <a:r>
              <a:rPr lang="en-US" dirty="0" smtClean="0"/>
              <a:t>Verify OSPF</a:t>
            </a:r>
            <a:endParaRPr lang="en-US" dirty="0" smtClean="0">
              <a:solidFill>
                <a:schemeClr val="accent5">
                  <a:lumMod val="75000"/>
                </a:schemeClr>
              </a:solidFill>
              <a:cs typeface="Arial" pitchFamily="34" charset="0"/>
            </a:endParaRP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807" y="5012115"/>
            <a:ext cx="6110515" cy="1845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85135" y="4529822"/>
            <a:ext cx="8691717" cy="646331"/>
          </a:xfrm>
          <a:prstGeom prst="rect">
            <a:avLst/>
          </a:prstGeom>
          <a:noFill/>
        </p:spPr>
        <p:txBody>
          <a:bodyPr wrap="square" rtlCol="0">
            <a:spAutoFit/>
          </a:bodyPr>
          <a:lstStyle/>
          <a:p>
            <a:pPr algn="l"/>
            <a:r>
              <a:rPr lang="en-IE" sz="2000" b="1" dirty="0">
                <a:solidFill>
                  <a:srgbClr val="FF0000"/>
                </a:solidFill>
              </a:rPr>
              <a:t>show </a:t>
            </a:r>
            <a:r>
              <a:rPr lang="en-IE" sz="2000" b="1" dirty="0" err="1">
                <a:solidFill>
                  <a:srgbClr val="FF0000"/>
                </a:solidFill>
              </a:rPr>
              <a:t>ip</a:t>
            </a:r>
            <a:r>
              <a:rPr lang="en-IE" sz="2000" b="1" dirty="0">
                <a:solidFill>
                  <a:srgbClr val="FF0000"/>
                </a:solidFill>
              </a:rPr>
              <a:t> </a:t>
            </a:r>
            <a:r>
              <a:rPr lang="en-IE" sz="2000" b="1" dirty="0" err="1">
                <a:solidFill>
                  <a:srgbClr val="FF0000"/>
                </a:solidFill>
              </a:rPr>
              <a:t>ospf</a:t>
            </a:r>
            <a:r>
              <a:rPr lang="en-IE" sz="2000" b="1" dirty="0">
                <a:solidFill>
                  <a:srgbClr val="FF0000"/>
                </a:solidFill>
              </a:rPr>
              <a:t> </a:t>
            </a:r>
            <a:r>
              <a:rPr lang="en-IE" sz="2000" b="1" dirty="0" smtClean="0">
                <a:solidFill>
                  <a:srgbClr val="FF0000"/>
                </a:solidFill>
              </a:rPr>
              <a:t> </a:t>
            </a:r>
            <a:r>
              <a:rPr lang="en-IE" sz="2000" b="1" dirty="0" err="1" smtClean="0">
                <a:solidFill>
                  <a:srgbClr val="FF0000"/>
                </a:solidFill>
              </a:rPr>
              <a:t>neighbor</a:t>
            </a:r>
            <a:r>
              <a:rPr lang="en-IE" sz="2000" b="1" dirty="0" smtClean="0">
                <a:solidFill>
                  <a:srgbClr val="FF0000"/>
                </a:solidFill>
              </a:rPr>
              <a:t> </a:t>
            </a:r>
            <a:r>
              <a:rPr lang="en-US" sz="2000" dirty="0" smtClean="0"/>
              <a:t>Verify </a:t>
            </a:r>
            <a:r>
              <a:rPr lang="en-US" sz="2000" dirty="0"/>
              <a:t>that the router has formed an adjacency with its neighboring routers</a:t>
            </a:r>
          </a:p>
        </p:txBody>
      </p:sp>
      <p:sp>
        <p:nvSpPr>
          <p:cNvPr id="2" name="Rectangle 1"/>
          <p:cNvSpPr/>
          <p:nvPr/>
        </p:nvSpPr>
        <p:spPr>
          <a:xfrm>
            <a:off x="285135" y="1058081"/>
            <a:ext cx="8485238" cy="1200329"/>
          </a:xfrm>
          <a:prstGeom prst="rect">
            <a:avLst/>
          </a:prstGeom>
        </p:spPr>
        <p:txBody>
          <a:bodyPr wrap="square">
            <a:spAutoFit/>
          </a:bodyPr>
          <a:lstStyle/>
          <a:p>
            <a:pPr algn="l"/>
            <a:r>
              <a:rPr lang="en-IE" sz="2000" dirty="0"/>
              <a:t>The </a:t>
            </a:r>
            <a:r>
              <a:rPr lang="en-IE" sz="2000" b="1" dirty="0">
                <a:solidFill>
                  <a:srgbClr val="FF0000"/>
                </a:solidFill>
              </a:rPr>
              <a:t>show </a:t>
            </a:r>
            <a:r>
              <a:rPr lang="en-IE" sz="2000" b="1" dirty="0" err="1">
                <a:solidFill>
                  <a:srgbClr val="FF0000"/>
                </a:solidFill>
              </a:rPr>
              <a:t>ip</a:t>
            </a:r>
            <a:r>
              <a:rPr lang="en-IE" sz="2000" b="1" dirty="0">
                <a:solidFill>
                  <a:srgbClr val="FF0000"/>
                </a:solidFill>
              </a:rPr>
              <a:t> </a:t>
            </a:r>
            <a:r>
              <a:rPr lang="en-IE" sz="2000" b="1" dirty="0" err="1">
                <a:solidFill>
                  <a:srgbClr val="FF0000"/>
                </a:solidFill>
              </a:rPr>
              <a:t>ospf</a:t>
            </a:r>
            <a:r>
              <a:rPr lang="en-IE" sz="2000" b="1" dirty="0">
                <a:solidFill>
                  <a:srgbClr val="FF0000"/>
                </a:solidFill>
              </a:rPr>
              <a:t> </a:t>
            </a:r>
            <a:r>
              <a:rPr lang="en-IE" sz="2000" dirty="0"/>
              <a:t>command can also be used to examine the OSPF process ID and router ID, as shown in Figure 1. This command displays the OSPF area information and the last time the SPF algorithm was calculated.</a:t>
            </a: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9572" y="2160087"/>
            <a:ext cx="4790153" cy="2106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2333853"/>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Verify OSPF</a:t>
            </a:r>
            <a:br>
              <a:rPr lang="en-US" sz="1800" dirty="0" smtClean="0"/>
            </a:br>
            <a:r>
              <a:rPr lang="en-US" dirty="0" smtClean="0"/>
              <a:t>Verify OSPF Protocol Settings</a:t>
            </a:r>
            <a:endParaRPr lang="en-US" dirty="0" smtClean="0">
              <a:solidFill>
                <a:schemeClr val="accent5">
                  <a:lumMod val="75000"/>
                </a:schemeClr>
              </a:solidFill>
              <a:cs typeface="Arial" pitchFamily="34" charset="0"/>
            </a:endParaRPr>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426" y="1497467"/>
            <a:ext cx="5432606" cy="5004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3810883"/>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Verify OSPF</a:t>
            </a:r>
            <a:br>
              <a:rPr lang="en-US" sz="1800" dirty="0" smtClean="0"/>
            </a:br>
            <a:r>
              <a:rPr lang="en-US" dirty="0" smtClean="0"/>
              <a:t>Verify OSPF Interface Settings</a:t>
            </a:r>
            <a:endParaRPr lang="en-US" dirty="0" smtClean="0">
              <a:solidFill>
                <a:schemeClr val="accent5">
                  <a:lumMod val="75000"/>
                </a:schemeClr>
              </a:solidFill>
              <a:cs typeface="Arial" pitchFamily="34" charset="0"/>
            </a:endParaRPr>
          </a:p>
        </p:txBody>
      </p:sp>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108" y="2107292"/>
            <a:ext cx="7209263" cy="2664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6774549"/>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dirty="0" smtClean="0"/>
              <a:t/>
            </a:r>
            <a:br>
              <a:rPr lang="en-US" dirty="0" smtClean="0"/>
            </a:br>
            <a:r>
              <a:rPr lang="en-US" dirty="0" smtClean="0"/>
              <a:t>Configuring Single-area OSPFv3</a:t>
            </a:r>
            <a:endParaRPr lang="en-US" dirty="0" smtClean="0">
              <a:solidFill>
                <a:schemeClr val="accent5">
                  <a:lumMod val="75000"/>
                </a:schemeClr>
              </a:solidFill>
              <a:cs typeface="Arial" pitchFamily="34" charset="0"/>
            </a:endParaRPr>
          </a:p>
        </p:txBody>
      </p:sp>
    </p:spTree>
    <p:extLst>
      <p:ext uri="{BB962C8B-B14F-4D97-AF65-F5344CB8AC3E}">
        <p14:creationId xmlns:p14="http://schemas.microsoft.com/office/powerpoint/2010/main" val="2219510059"/>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OSPFv2 vs. OSPFv3</a:t>
            </a:r>
            <a:br>
              <a:rPr lang="en-US" sz="1800" dirty="0" smtClean="0"/>
            </a:br>
            <a:r>
              <a:rPr lang="en-US" dirty="0" err="1" smtClean="0"/>
              <a:t>OSPFv3</a:t>
            </a:r>
            <a:endParaRPr lang="en-US" dirty="0" smtClean="0">
              <a:solidFill>
                <a:schemeClr val="accent5">
                  <a:lumMod val="75000"/>
                </a:schemeClr>
              </a:solidFill>
              <a:cs typeface="Arial" pitchFamily="34" charset="0"/>
            </a:endParaRPr>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587" y="2475120"/>
            <a:ext cx="5281328" cy="4191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824587" y="1449864"/>
            <a:ext cx="6135328" cy="757130"/>
          </a:xfrm>
          <a:prstGeom prst="rect">
            <a:avLst/>
          </a:prstGeom>
        </p:spPr>
        <p:txBody>
          <a:bodyPr wrap="square">
            <a:spAutoFit/>
          </a:bodyPr>
          <a:lstStyle/>
          <a:p>
            <a:r>
              <a:rPr lang="en-IE" dirty="0">
                <a:solidFill>
                  <a:srgbClr val="FF0000"/>
                </a:solidFill>
              </a:rPr>
              <a:t>OSPFv3 is the OSPFv2 equivalent for exchanging IPv6 prefixes</a:t>
            </a:r>
            <a:r>
              <a:rPr lang="en-IE" dirty="0"/>
              <a:t>.</a:t>
            </a:r>
          </a:p>
        </p:txBody>
      </p:sp>
    </p:spTree>
    <p:extLst>
      <p:ext uri="{BB962C8B-B14F-4D97-AF65-F5344CB8AC3E}">
        <p14:creationId xmlns:p14="http://schemas.microsoft.com/office/powerpoint/2010/main" val="17537118"/>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OSPFv2 vs. OSPFv3</a:t>
            </a:r>
            <a:br>
              <a:rPr lang="en-US" sz="1800" dirty="0" smtClean="0"/>
            </a:br>
            <a:r>
              <a:rPr lang="en-US" dirty="0" smtClean="0"/>
              <a:t>Similarities Between OSPFv2 to OSPFv3</a:t>
            </a:r>
            <a:endParaRPr lang="en-US" dirty="0" smtClean="0">
              <a:solidFill>
                <a:schemeClr val="accent5">
                  <a:lumMod val="75000"/>
                </a:schemeClr>
              </a:solidFill>
              <a:cs typeface="Arial" pitchFamily="34"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625" y="1712196"/>
            <a:ext cx="7077075"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284742"/>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OSPFv2 vs. OSPFv3</a:t>
            </a:r>
            <a:br>
              <a:rPr lang="en-US" sz="1800" dirty="0" smtClean="0"/>
            </a:br>
            <a:r>
              <a:rPr lang="en-US" dirty="0" smtClean="0"/>
              <a:t>Differences Between OSPFv2 to OSPFv3</a:t>
            </a:r>
            <a:endParaRPr lang="en-US" dirty="0" smtClean="0">
              <a:solidFill>
                <a:schemeClr val="accent5">
                  <a:lumMod val="75000"/>
                </a:schemeClr>
              </a:solidFill>
              <a:cs typeface="Arial" pitchFamily="34"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59" y="1465775"/>
            <a:ext cx="6078948" cy="4810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6157607" y="2557372"/>
            <a:ext cx="2930013" cy="674031"/>
          </a:xfrm>
          <a:prstGeom prst="rect">
            <a:avLst/>
          </a:prstGeom>
        </p:spPr>
        <p:txBody>
          <a:bodyPr wrap="square">
            <a:spAutoFit/>
          </a:bodyPr>
          <a:lstStyle/>
          <a:p>
            <a:r>
              <a:rPr lang="en-IE" sz="1400" dirty="0"/>
              <a:t>In OSPFv3, OSPF messages are sourced using the </a:t>
            </a:r>
            <a:r>
              <a:rPr lang="en-IE" sz="1400" dirty="0">
                <a:solidFill>
                  <a:srgbClr val="FF0000"/>
                </a:solidFill>
              </a:rPr>
              <a:t>link-local address</a:t>
            </a:r>
            <a:r>
              <a:rPr lang="en-IE" sz="1400" dirty="0"/>
              <a:t> of the exit interface.</a:t>
            </a:r>
          </a:p>
        </p:txBody>
      </p:sp>
      <p:cxnSp>
        <p:nvCxnSpPr>
          <p:cNvPr id="4" name="Straight Arrow Connector 3"/>
          <p:cNvCxnSpPr/>
          <p:nvPr/>
        </p:nvCxnSpPr>
        <p:spPr bwMode="auto">
          <a:xfrm flipH="1">
            <a:off x="5692877" y="2894387"/>
            <a:ext cx="796413"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5" name="Rectangle 4"/>
          <p:cNvSpPr/>
          <p:nvPr/>
        </p:nvSpPr>
        <p:spPr>
          <a:xfrm>
            <a:off x="6147774" y="3351517"/>
            <a:ext cx="2794975" cy="867930"/>
          </a:xfrm>
          <a:prstGeom prst="rect">
            <a:avLst/>
          </a:prstGeom>
        </p:spPr>
        <p:txBody>
          <a:bodyPr wrap="square">
            <a:spAutoFit/>
          </a:bodyPr>
          <a:lstStyle/>
          <a:p>
            <a:r>
              <a:rPr lang="en-IE" sz="1400" b="1" dirty="0"/>
              <a:t>All OSPF router multicast addresses</a:t>
            </a:r>
            <a:r>
              <a:rPr lang="en-IE" sz="1400" dirty="0"/>
              <a:t>- OSPFv2 uses 224.0.0.5; whereas, OSPFv3 uses FF02::5.</a:t>
            </a:r>
          </a:p>
        </p:txBody>
      </p:sp>
      <p:cxnSp>
        <p:nvCxnSpPr>
          <p:cNvPr id="9" name="Straight Arrow Connector 8"/>
          <p:cNvCxnSpPr/>
          <p:nvPr/>
        </p:nvCxnSpPr>
        <p:spPr bwMode="auto">
          <a:xfrm flipH="1">
            <a:off x="5864942" y="3715381"/>
            <a:ext cx="467032"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607360156"/>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Components of OSPF</a:t>
            </a:r>
            <a:endParaRPr lang="en-US" dirty="0" smtClean="0">
              <a:solidFill>
                <a:schemeClr val="accent5">
                  <a:lumMod val="75000"/>
                </a:schemeClr>
              </a:solidFill>
              <a:cs typeface="Arial"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4373" y="1432001"/>
            <a:ext cx="6339935" cy="4983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86811" y="2215758"/>
            <a:ext cx="2821857" cy="3416320"/>
          </a:xfrm>
          <a:prstGeom prst="rect">
            <a:avLst/>
          </a:prstGeom>
        </p:spPr>
        <p:txBody>
          <a:bodyPr wrap="square">
            <a:spAutoFit/>
          </a:bodyPr>
          <a:lstStyle/>
          <a:p>
            <a:pPr algn="l"/>
            <a:r>
              <a:rPr lang="en-IE" sz="2000" dirty="0"/>
              <a:t>OSPF creates and maintains three databases</a:t>
            </a:r>
            <a:r>
              <a:rPr lang="en-IE" sz="2000" dirty="0" smtClean="0"/>
              <a:t>:</a:t>
            </a:r>
          </a:p>
          <a:p>
            <a:pPr marL="176213" indent="-176213" algn="l">
              <a:buFont typeface="+mj-lt"/>
              <a:buAutoNum type="arabicPeriod"/>
            </a:pPr>
            <a:r>
              <a:rPr lang="en-IE" sz="2000" dirty="0" smtClean="0">
                <a:solidFill>
                  <a:srgbClr val="FF0000"/>
                </a:solidFill>
              </a:rPr>
              <a:t>Adjacency </a:t>
            </a:r>
            <a:r>
              <a:rPr lang="en-IE" sz="2000" dirty="0">
                <a:solidFill>
                  <a:srgbClr val="FF0000"/>
                </a:solidFill>
              </a:rPr>
              <a:t>database </a:t>
            </a:r>
            <a:r>
              <a:rPr lang="en-IE" sz="2000" dirty="0" smtClean="0">
                <a:solidFill>
                  <a:srgbClr val="FF0000"/>
                </a:solidFill>
              </a:rPr>
              <a:t> </a:t>
            </a:r>
            <a:r>
              <a:rPr lang="en-IE" sz="2000" dirty="0"/>
              <a:t>Creates the </a:t>
            </a:r>
            <a:r>
              <a:rPr lang="en-IE" sz="2000" dirty="0" err="1"/>
              <a:t>neighbor</a:t>
            </a:r>
            <a:r>
              <a:rPr lang="en-IE" sz="2000" dirty="0"/>
              <a:t> table</a:t>
            </a:r>
          </a:p>
          <a:p>
            <a:pPr marL="176213" indent="-176213" algn="l">
              <a:buFont typeface="+mj-lt"/>
              <a:buAutoNum type="arabicPeriod"/>
            </a:pPr>
            <a:r>
              <a:rPr lang="en-IE" sz="2000" dirty="0">
                <a:solidFill>
                  <a:srgbClr val="FF0000"/>
                </a:solidFill>
              </a:rPr>
              <a:t>Link-state database </a:t>
            </a:r>
            <a:r>
              <a:rPr lang="en-IE" sz="2000" dirty="0"/>
              <a:t>(LSDB) - Creates the topology table</a:t>
            </a:r>
          </a:p>
          <a:p>
            <a:pPr marL="176213" indent="-176213" algn="l">
              <a:buFont typeface="+mj-lt"/>
              <a:buAutoNum type="arabicPeriod"/>
            </a:pPr>
            <a:r>
              <a:rPr lang="en-IE" sz="2000" dirty="0">
                <a:solidFill>
                  <a:srgbClr val="FF0000"/>
                </a:solidFill>
              </a:rPr>
              <a:t>Forwarding database </a:t>
            </a:r>
            <a:r>
              <a:rPr lang="en-IE" sz="2000" dirty="0"/>
              <a:t>- Creates the routing table</a:t>
            </a:r>
          </a:p>
        </p:txBody>
      </p:sp>
    </p:spTree>
    <p:extLst>
      <p:ext uri="{BB962C8B-B14F-4D97-AF65-F5344CB8AC3E}">
        <p14:creationId xmlns:p14="http://schemas.microsoft.com/office/powerpoint/2010/main" val="1826003117"/>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OSPFv2 vs. OSPFv3</a:t>
            </a:r>
            <a:br>
              <a:rPr lang="en-US" sz="1800" dirty="0" smtClean="0"/>
            </a:br>
            <a:r>
              <a:rPr lang="en-US" dirty="0" smtClean="0"/>
              <a:t>Link-Local Addresses</a:t>
            </a:r>
            <a:endParaRPr lang="en-US" dirty="0" smtClean="0">
              <a:solidFill>
                <a:schemeClr val="accent5">
                  <a:lumMod val="75000"/>
                </a:schemeClr>
              </a:solidFill>
              <a:cs typeface="Arial" pitchFamily="34" charset="0"/>
            </a:endParaRPr>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371" y="1457324"/>
            <a:ext cx="5769429" cy="4390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596571" y="5733140"/>
            <a:ext cx="6574972" cy="646331"/>
          </a:xfrm>
          <a:prstGeom prst="rect">
            <a:avLst/>
          </a:prstGeom>
          <a:noFill/>
        </p:spPr>
        <p:txBody>
          <a:bodyPr wrap="square" rtlCol="0">
            <a:spAutoFit/>
          </a:bodyPr>
          <a:lstStyle/>
          <a:p>
            <a:pPr algn="l"/>
            <a:r>
              <a:rPr lang="en-US" sz="2000" b="1" dirty="0" smtClean="0">
                <a:solidFill>
                  <a:srgbClr val="FF0000"/>
                </a:solidFill>
              </a:rPr>
              <a:t>FF02</a:t>
            </a:r>
            <a:r>
              <a:rPr lang="en-US" sz="2000" b="1" dirty="0">
                <a:solidFill>
                  <a:srgbClr val="FF0000"/>
                </a:solidFill>
              </a:rPr>
              <a:t>::5 </a:t>
            </a:r>
            <a:r>
              <a:rPr lang="en-US" sz="2000" dirty="0"/>
              <a:t>address is the all OSPF router </a:t>
            </a:r>
            <a:r>
              <a:rPr lang="en-US" sz="2000" dirty="0" smtClean="0"/>
              <a:t>address</a:t>
            </a:r>
          </a:p>
          <a:p>
            <a:pPr algn="l"/>
            <a:r>
              <a:rPr lang="en-US" sz="2000" b="1" dirty="0" smtClean="0">
                <a:solidFill>
                  <a:srgbClr val="FF0000"/>
                </a:solidFill>
              </a:rPr>
              <a:t>FF02</a:t>
            </a:r>
            <a:r>
              <a:rPr lang="en-US" sz="2000" b="1" dirty="0">
                <a:solidFill>
                  <a:srgbClr val="FF0000"/>
                </a:solidFill>
              </a:rPr>
              <a:t>::6 </a:t>
            </a:r>
            <a:r>
              <a:rPr lang="en-US" sz="2000" dirty="0"/>
              <a:t>is the DR/BDR multicast address</a:t>
            </a:r>
          </a:p>
        </p:txBody>
      </p:sp>
    </p:spTree>
    <p:extLst>
      <p:ext uri="{BB962C8B-B14F-4D97-AF65-F5344CB8AC3E}">
        <p14:creationId xmlns:p14="http://schemas.microsoft.com/office/powerpoint/2010/main" val="1968663770"/>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Configuring OSFPv3</a:t>
            </a:r>
            <a:br>
              <a:rPr lang="en-US" sz="1800" dirty="0" smtClean="0"/>
            </a:br>
            <a:r>
              <a:rPr lang="en-US" dirty="0" smtClean="0"/>
              <a:t>OSPFv3 Network Topology</a:t>
            </a:r>
            <a:endParaRPr lang="en-US" dirty="0" smtClean="0">
              <a:solidFill>
                <a:schemeClr val="accent5">
                  <a:lumMod val="75000"/>
                </a:schemeClr>
              </a:solidFill>
              <a:cs typeface="Arial" pitchFamily="34" charset="0"/>
            </a:endParaRPr>
          </a:p>
        </p:txBody>
      </p:sp>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4335"/>
            <a:ext cx="5083394" cy="3997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5801" y="1504335"/>
            <a:ext cx="4559541" cy="4169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5568967"/>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2126" y="344928"/>
            <a:ext cx="5531874" cy="4032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29178" y="898525"/>
            <a:ext cx="8456613" cy="871538"/>
          </a:xfrm>
        </p:spPr>
        <p:txBody>
          <a:bodyPr/>
          <a:lstStyle/>
          <a:p>
            <a:pPr eaLnBrk="1" hangingPunct="1">
              <a:defRPr/>
            </a:pPr>
            <a:r>
              <a:rPr lang="en-US" sz="1800" dirty="0" smtClean="0"/>
              <a:t>Configuring OSFPv3</a:t>
            </a:r>
            <a:br>
              <a:rPr lang="en-US" sz="1800" dirty="0" smtClean="0"/>
            </a:br>
            <a:r>
              <a:rPr lang="en-US" dirty="0" smtClean="0"/>
              <a:t>Link-Local </a:t>
            </a:r>
            <a:br>
              <a:rPr lang="en-US" dirty="0" smtClean="0"/>
            </a:br>
            <a:r>
              <a:rPr lang="en-US" dirty="0" smtClean="0"/>
              <a:t>Addresses</a:t>
            </a:r>
            <a:endParaRPr lang="en-US" dirty="0" smtClean="0">
              <a:solidFill>
                <a:schemeClr val="accent5">
                  <a:lumMod val="75000"/>
                </a:schemeClr>
              </a:solidFill>
              <a:cs typeface="Arial" pitchFamily="34" charset="0"/>
            </a:endParaRPr>
          </a:p>
        </p:txBody>
      </p:sp>
      <p:sp>
        <p:nvSpPr>
          <p:cNvPr id="2" name="Rectangle 1"/>
          <p:cNvSpPr/>
          <p:nvPr/>
        </p:nvSpPr>
        <p:spPr>
          <a:xfrm>
            <a:off x="223332" y="1889277"/>
            <a:ext cx="8157029" cy="4918269"/>
          </a:xfrm>
          <a:prstGeom prst="rect">
            <a:avLst/>
          </a:prstGeom>
        </p:spPr>
        <p:txBody>
          <a:bodyPr wrap="square">
            <a:spAutoFit/>
          </a:bodyPr>
          <a:lstStyle/>
          <a:p>
            <a:pPr marL="342900" indent="-342900" algn="l">
              <a:spcBef>
                <a:spcPts val="1200"/>
              </a:spcBef>
              <a:buFont typeface="Wingdings" pitchFamily="2" charset="2"/>
              <a:buChar char="§"/>
            </a:pPr>
            <a:r>
              <a:rPr lang="en-US" sz="2000" dirty="0" smtClean="0"/>
              <a:t>Link-local </a:t>
            </a:r>
            <a:r>
              <a:rPr lang="en-US" sz="2000" dirty="0"/>
              <a:t>addresses are </a:t>
            </a:r>
            <a:r>
              <a:rPr lang="en-US" sz="2000" dirty="0" smtClean="0"/>
              <a:t>				    </a:t>
            </a:r>
            <a:r>
              <a:rPr lang="en-US" sz="2000" dirty="0" smtClean="0">
                <a:solidFill>
                  <a:srgbClr val="FF0000"/>
                </a:solidFill>
              </a:rPr>
              <a:t>automatically</a:t>
            </a:r>
            <a:r>
              <a:rPr lang="en-US" sz="2000" dirty="0" smtClean="0"/>
              <a:t> </a:t>
            </a:r>
            <a:r>
              <a:rPr lang="en-US" sz="2000" dirty="0"/>
              <a:t>created </a:t>
            </a:r>
            <a:r>
              <a:rPr lang="en-US" sz="2000" dirty="0" smtClean="0"/>
              <a:t>when					       an </a:t>
            </a:r>
            <a:r>
              <a:rPr lang="en-US" sz="2000" dirty="0"/>
              <a:t>IPv6 </a:t>
            </a:r>
            <a:r>
              <a:rPr lang="en-US" sz="2000" dirty="0" smtClean="0"/>
              <a:t>global unicast 					            address </a:t>
            </a:r>
            <a:r>
              <a:rPr lang="en-US" sz="2000" dirty="0"/>
              <a:t>is assigned to </a:t>
            </a:r>
            <a:r>
              <a:rPr lang="en-US" sz="2000" dirty="0" smtClean="0"/>
              <a:t>the					 interface (required).</a:t>
            </a:r>
          </a:p>
          <a:p>
            <a:pPr marL="342900" indent="-342900" algn="l">
              <a:spcBef>
                <a:spcPts val="1200"/>
              </a:spcBef>
              <a:buFont typeface="Wingdings" pitchFamily="2" charset="2"/>
              <a:buChar char="§"/>
            </a:pPr>
            <a:r>
              <a:rPr lang="en-US" sz="2000" dirty="0" smtClean="0">
                <a:solidFill>
                  <a:srgbClr val="FF0000"/>
                </a:solidFill>
              </a:rPr>
              <a:t>Global </a:t>
            </a:r>
            <a:r>
              <a:rPr lang="en-US" sz="2000" dirty="0">
                <a:solidFill>
                  <a:srgbClr val="FF0000"/>
                </a:solidFill>
              </a:rPr>
              <a:t>unicast addresses </a:t>
            </a:r>
            <a:r>
              <a:rPr lang="en-US" sz="2000" dirty="0" smtClean="0">
                <a:solidFill>
                  <a:srgbClr val="FF0000"/>
                </a:solidFill>
              </a:rPr>
              <a:t>					      are </a:t>
            </a:r>
            <a:r>
              <a:rPr lang="en-US" sz="2000" dirty="0">
                <a:solidFill>
                  <a:srgbClr val="FF0000"/>
                </a:solidFill>
              </a:rPr>
              <a:t>not </a:t>
            </a:r>
            <a:r>
              <a:rPr lang="en-US" sz="2000" dirty="0" smtClean="0">
                <a:solidFill>
                  <a:srgbClr val="FF0000"/>
                </a:solidFill>
              </a:rPr>
              <a:t>required</a:t>
            </a:r>
            <a:r>
              <a:rPr lang="en-US" sz="2000" dirty="0" smtClean="0"/>
              <a:t>. </a:t>
            </a:r>
          </a:p>
          <a:p>
            <a:pPr marL="342900" indent="-342900" algn="l">
              <a:spcBef>
                <a:spcPts val="1200"/>
              </a:spcBef>
              <a:buFont typeface="Wingdings" pitchFamily="2" charset="2"/>
              <a:buChar char="§"/>
            </a:pPr>
            <a:r>
              <a:rPr lang="en-US" sz="2000" dirty="0" smtClean="0"/>
              <a:t>Cisco </a:t>
            </a:r>
            <a:r>
              <a:rPr lang="en-US" sz="2000" dirty="0"/>
              <a:t>routers create the </a:t>
            </a:r>
            <a:r>
              <a:rPr lang="en-US" sz="2000" dirty="0" smtClean="0"/>
              <a:t>					    link-local </a:t>
            </a:r>
            <a:r>
              <a:rPr lang="en-US" sz="2000" dirty="0"/>
              <a:t>address using FE80::/10 prefix and the EUI-64 </a:t>
            </a:r>
            <a:r>
              <a:rPr lang="en-US" sz="2000" dirty="0" smtClean="0"/>
              <a:t>process unless the router is configured </a:t>
            </a:r>
            <a:r>
              <a:rPr lang="en-US" sz="2000" dirty="0"/>
              <a:t>manually, </a:t>
            </a:r>
            <a:r>
              <a:rPr lang="en-US" sz="2000" dirty="0" smtClean="0"/>
              <a:t>EUI-64 </a:t>
            </a:r>
            <a:r>
              <a:rPr lang="en-US" sz="2000" dirty="0"/>
              <a:t>involves using the 48-bit Ethernet MAC address, inserting FFFE in the middle and flipping the seventh bit. For serial interfaces, Cisco uses the MAC address of an Ethernet interface. </a:t>
            </a:r>
            <a:endParaRPr lang="en-US" sz="2000" dirty="0" smtClean="0"/>
          </a:p>
          <a:p>
            <a:pPr marL="342900" indent="-342900" algn="l">
              <a:spcBef>
                <a:spcPts val="1200"/>
              </a:spcBef>
              <a:buFont typeface="Wingdings" pitchFamily="2" charset="2"/>
              <a:buChar char="§"/>
            </a:pPr>
            <a:r>
              <a:rPr lang="en-US" sz="2000" dirty="0" smtClean="0"/>
              <a:t>Notice </a:t>
            </a:r>
            <a:r>
              <a:rPr lang="en-US" sz="2000" dirty="0"/>
              <a:t>in the figure that all three interfaces are using the same link-local address</a:t>
            </a:r>
            <a:r>
              <a:rPr lang="en-US" dirty="0"/>
              <a:t>.</a:t>
            </a:r>
          </a:p>
        </p:txBody>
      </p:sp>
    </p:spTree>
    <p:extLst>
      <p:ext uri="{BB962C8B-B14F-4D97-AF65-F5344CB8AC3E}">
        <p14:creationId xmlns:p14="http://schemas.microsoft.com/office/powerpoint/2010/main" val="3208229066"/>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9178" y="593725"/>
            <a:ext cx="8456613" cy="871538"/>
          </a:xfrm>
        </p:spPr>
        <p:txBody>
          <a:bodyPr/>
          <a:lstStyle/>
          <a:p>
            <a:pPr eaLnBrk="1" hangingPunct="1">
              <a:defRPr/>
            </a:pPr>
            <a:r>
              <a:rPr lang="en-US" sz="1800" dirty="0" smtClean="0"/>
              <a:t>Configuring OSFPv3</a:t>
            </a:r>
            <a:br>
              <a:rPr lang="en-US" sz="1800" dirty="0" smtClean="0"/>
            </a:br>
            <a:r>
              <a:rPr lang="en-US" dirty="0"/>
              <a:t>A</a:t>
            </a:r>
            <a:r>
              <a:rPr lang="en-US" dirty="0" smtClean="0"/>
              <a:t>ssigning Link-Local Addresses</a:t>
            </a:r>
            <a:endParaRPr lang="en-US" dirty="0" smtClean="0">
              <a:solidFill>
                <a:schemeClr val="accent5">
                  <a:lumMod val="75000"/>
                </a:schemeClr>
              </a:solidFill>
              <a:cs typeface="Arial" pitchFamily="34" charset="0"/>
            </a:endParaRPr>
          </a:p>
        </p:txBody>
      </p:sp>
      <p:pic>
        <p:nvPicPr>
          <p:cNvPr id="4198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672" t="7863"/>
          <a:stretch/>
        </p:blipFill>
        <p:spPr bwMode="auto">
          <a:xfrm>
            <a:off x="4034972" y="3802742"/>
            <a:ext cx="4765476" cy="279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110513" y="1671859"/>
            <a:ext cx="2467429" cy="2031325"/>
          </a:xfrm>
          <a:prstGeom prst="rect">
            <a:avLst/>
          </a:prstGeom>
          <a:noFill/>
        </p:spPr>
        <p:txBody>
          <a:bodyPr wrap="square" rtlCol="0">
            <a:spAutoFit/>
          </a:bodyPr>
          <a:lstStyle/>
          <a:p>
            <a:pPr algn="l"/>
            <a:r>
              <a:rPr lang="en-US" sz="2000" dirty="0"/>
              <a:t>Configuring the link-local address </a:t>
            </a:r>
            <a:r>
              <a:rPr lang="en-US" sz="2000" dirty="0" smtClean="0"/>
              <a:t>provides </a:t>
            </a:r>
            <a:r>
              <a:rPr lang="en-US" sz="2000" dirty="0"/>
              <a:t>the ability to create an address that is recognizable and easier to </a:t>
            </a:r>
            <a:r>
              <a:rPr lang="en-US" sz="2000" dirty="0" smtClean="0"/>
              <a:t>remember</a:t>
            </a:r>
            <a:endParaRPr lang="en-US" sz="2000" dirty="0"/>
          </a:p>
        </p:txBody>
      </p:sp>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22" y="1816503"/>
            <a:ext cx="5874160" cy="2160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0063886"/>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9178" y="593725"/>
            <a:ext cx="8456613" cy="871538"/>
          </a:xfrm>
        </p:spPr>
        <p:txBody>
          <a:bodyPr/>
          <a:lstStyle/>
          <a:p>
            <a:pPr eaLnBrk="1" hangingPunct="1">
              <a:defRPr/>
            </a:pPr>
            <a:r>
              <a:rPr lang="en-US" sz="1800" dirty="0" smtClean="0"/>
              <a:t>Configuring OSFPv3</a:t>
            </a:r>
            <a:br>
              <a:rPr lang="en-US" sz="1800" dirty="0" smtClean="0"/>
            </a:br>
            <a:r>
              <a:rPr lang="en-US" dirty="0"/>
              <a:t>C</a:t>
            </a:r>
            <a:r>
              <a:rPr lang="en-US" dirty="0" smtClean="0"/>
              <a:t>onfiguring the OSPFv3 Router ID</a:t>
            </a:r>
            <a:endParaRPr lang="en-US" dirty="0" smtClean="0">
              <a:solidFill>
                <a:schemeClr val="accent5">
                  <a:lumMod val="75000"/>
                </a:schemeClr>
              </a:solidFill>
              <a:cs typeface="Arial" pitchFamily="34" charset="0"/>
            </a:endParaRPr>
          </a:p>
        </p:txBody>
      </p:sp>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670" y="1720168"/>
            <a:ext cx="4879975" cy="4516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771535" y="1937895"/>
            <a:ext cx="3215149" cy="3748719"/>
          </a:xfrm>
          <a:prstGeom prst="rect">
            <a:avLst/>
          </a:prstGeom>
          <a:noFill/>
        </p:spPr>
        <p:txBody>
          <a:bodyPr wrap="square" rtlCol="0">
            <a:spAutoFit/>
          </a:bodyPr>
          <a:lstStyle/>
          <a:p>
            <a:pPr marL="342900" indent="-342900" algn="l">
              <a:buFont typeface="Arial" panose="020B0604020202020204" pitchFamily="34" charset="0"/>
              <a:buChar char="•"/>
            </a:pPr>
            <a:r>
              <a:rPr lang="en-IE" dirty="0" smtClean="0"/>
              <a:t>Highest IPv6 address </a:t>
            </a:r>
            <a:r>
              <a:rPr lang="en-IE" b="1" dirty="0" smtClean="0">
                <a:solidFill>
                  <a:srgbClr val="FF0000"/>
                </a:solidFill>
              </a:rPr>
              <a:t>cannot</a:t>
            </a:r>
            <a:r>
              <a:rPr lang="en-IE" dirty="0" smtClean="0"/>
              <a:t> be used as Router ID.</a:t>
            </a:r>
            <a:r>
              <a:rPr lang="en-IE" dirty="0"/>
              <a:t> </a:t>
            </a:r>
            <a:endParaRPr lang="en-IE" dirty="0" smtClean="0"/>
          </a:p>
          <a:p>
            <a:pPr marL="342900" indent="-342900" algn="l">
              <a:buFont typeface="Arial" panose="020B0604020202020204" pitchFamily="34" charset="0"/>
              <a:buChar char="•"/>
            </a:pPr>
            <a:r>
              <a:rPr lang="en-IE" dirty="0"/>
              <a:t>O</a:t>
            </a:r>
            <a:r>
              <a:rPr lang="en-IE" dirty="0" smtClean="0"/>
              <a:t>SPFv3 </a:t>
            </a:r>
            <a:r>
              <a:rPr lang="en-IE" dirty="0"/>
              <a:t>requires a 32-bit router ID to be assigned before OSPF can be enabled on an </a:t>
            </a:r>
            <a:r>
              <a:rPr lang="en-IE" dirty="0" smtClean="0"/>
              <a:t>interface.</a:t>
            </a:r>
          </a:p>
          <a:p>
            <a:pPr marL="342900" indent="-342900" algn="l">
              <a:buFont typeface="Arial" panose="020B0604020202020204" pitchFamily="34" charset="0"/>
              <a:buChar char="•"/>
            </a:pPr>
            <a:r>
              <a:rPr lang="en-IE" dirty="0" smtClean="0"/>
              <a:t>Must be manually assigned. </a:t>
            </a:r>
            <a:endParaRPr lang="en-IE" dirty="0"/>
          </a:p>
        </p:txBody>
      </p:sp>
    </p:spTree>
    <p:extLst>
      <p:ext uri="{BB962C8B-B14F-4D97-AF65-F5344CB8AC3E}">
        <p14:creationId xmlns:p14="http://schemas.microsoft.com/office/powerpoint/2010/main" val="149987201"/>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9178" y="593725"/>
            <a:ext cx="8456613" cy="871538"/>
          </a:xfrm>
        </p:spPr>
        <p:txBody>
          <a:bodyPr/>
          <a:lstStyle/>
          <a:p>
            <a:pPr eaLnBrk="1" hangingPunct="1">
              <a:defRPr/>
            </a:pPr>
            <a:r>
              <a:rPr lang="en-US" sz="1800" dirty="0" smtClean="0"/>
              <a:t>Configuring OSFPv3</a:t>
            </a:r>
            <a:br>
              <a:rPr lang="en-US" sz="1800" dirty="0" smtClean="0"/>
            </a:br>
            <a:r>
              <a:rPr lang="en-US" dirty="0"/>
              <a:t>C</a:t>
            </a:r>
            <a:r>
              <a:rPr lang="en-US" dirty="0" smtClean="0"/>
              <a:t>onfiguring the OSPFv3 Router ID</a:t>
            </a:r>
            <a:endParaRPr lang="en-US" dirty="0" smtClean="0">
              <a:solidFill>
                <a:schemeClr val="accent5">
                  <a:lumMod val="75000"/>
                </a:schemeClr>
              </a:solidFill>
              <a:cs typeface="Arial" pitchFamily="34" charset="0"/>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430" y="1540746"/>
            <a:ext cx="6524625" cy="515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5085819"/>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9178" y="593725"/>
            <a:ext cx="8456613" cy="871538"/>
          </a:xfrm>
        </p:spPr>
        <p:txBody>
          <a:bodyPr/>
          <a:lstStyle/>
          <a:p>
            <a:pPr eaLnBrk="1" hangingPunct="1">
              <a:defRPr/>
            </a:pPr>
            <a:r>
              <a:rPr lang="en-US" sz="1800" dirty="0" smtClean="0"/>
              <a:t>Configuring OSFPv3</a:t>
            </a:r>
            <a:br>
              <a:rPr lang="en-US" sz="1800" dirty="0" smtClean="0"/>
            </a:br>
            <a:r>
              <a:rPr lang="en-US" dirty="0" smtClean="0"/>
              <a:t>Modifying Verifying an</a:t>
            </a:r>
            <a:r>
              <a:rPr lang="en-US" dirty="0"/>
              <a:t> </a:t>
            </a:r>
            <a:r>
              <a:rPr lang="en-US" dirty="0" smtClean="0"/>
              <a:t>OSPFv3 Router ID</a:t>
            </a:r>
            <a:endParaRPr lang="en-US" dirty="0" smtClean="0">
              <a:solidFill>
                <a:schemeClr val="accent5">
                  <a:lumMod val="75000"/>
                </a:schemeClr>
              </a:solidFill>
              <a:cs typeface="Arial" pitchFamily="34" charset="0"/>
            </a:endParaRPr>
          </a:p>
        </p:txBody>
      </p:sp>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96" y="1421589"/>
            <a:ext cx="4581525"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738284"/>
            <a:ext cx="4965473" cy="2447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6161157"/>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OSPF Configuring </a:t>
            </a:r>
            <a:r>
              <a:rPr lang="en-US" sz="1800" dirty="0" smtClean="0"/>
              <a:t>OSFPv3</a:t>
            </a:r>
            <a:br>
              <a:rPr lang="en-US" sz="1800" dirty="0" smtClean="0"/>
            </a:br>
            <a:r>
              <a:rPr lang="en-US" dirty="0" smtClean="0"/>
              <a:t>Enabling OSPFv3 on Interfaces</a:t>
            </a:r>
            <a:endParaRPr lang="en-US" dirty="0" smtClean="0">
              <a:solidFill>
                <a:schemeClr val="accent5">
                  <a:lumMod val="75000"/>
                </a:schemeClr>
              </a:solidFill>
              <a:cs typeface="Arial" pitchFamily="34" charset="0"/>
            </a:endParaRPr>
          </a:p>
        </p:txBody>
      </p:sp>
      <p:pic>
        <p:nvPicPr>
          <p:cNvPr id="4608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7203"/>
          <a:stretch/>
        </p:blipFill>
        <p:spPr bwMode="auto">
          <a:xfrm>
            <a:off x="1270281" y="2866827"/>
            <a:ext cx="5849677" cy="380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03319" y="1384008"/>
            <a:ext cx="8237558" cy="1754326"/>
          </a:xfrm>
          <a:prstGeom prst="rect">
            <a:avLst/>
          </a:prstGeom>
        </p:spPr>
        <p:txBody>
          <a:bodyPr wrap="square">
            <a:spAutoFit/>
          </a:bodyPr>
          <a:lstStyle/>
          <a:p>
            <a:pPr algn="l"/>
            <a:r>
              <a:rPr lang="en-US" dirty="0" smtClean="0"/>
              <a:t>Instead </a:t>
            </a:r>
            <a:r>
              <a:rPr lang="en-US" dirty="0"/>
              <a:t>of using the</a:t>
            </a:r>
            <a:r>
              <a:rPr lang="en-US" b="1" dirty="0"/>
              <a:t> </a:t>
            </a:r>
            <a:r>
              <a:rPr lang="en-US" b="1" dirty="0">
                <a:solidFill>
                  <a:srgbClr val="FF0000"/>
                </a:solidFill>
              </a:rPr>
              <a:t>network</a:t>
            </a:r>
            <a:r>
              <a:rPr lang="en-US" b="1" dirty="0"/>
              <a:t> </a:t>
            </a:r>
            <a:r>
              <a:rPr lang="en-US" dirty="0"/>
              <a:t>router configuration mode command to specify matching interface addresses, OSPFv3 is configured </a:t>
            </a:r>
            <a:r>
              <a:rPr lang="en-US" dirty="0">
                <a:solidFill>
                  <a:srgbClr val="FF0000"/>
                </a:solidFill>
              </a:rPr>
              <a:t>directly</a:t>
            </a:r>
            <a:r>
              <a:rPr lang="en-US" dirty="0"/>
              <a:t> on the interface</a:t>
            </a:r>
            <a:r>
              <a:rPr lang="en-US" dirty="0" smtClean="0"/>
              <a:t>. </a:t>
            </a:r>
            <a:r>
              <a:rPr lang="en-US" dirty="0" smtClean="0">
                <a:solidFill>
                  <a:srgbClr val="FF0000"/>
                </a:solidFill>
              </a:rPr>
              <a:t>(Easier?)</a:t>
            </a:r>
          </a:p>
          <a:p>
            <a:pPr algn="l"/>
            <a:r>
              <a:rPr lang="en-IE" dirty="0"/>
              <a:t>To enable OSPFv3 on an interface, use </a:t>
            </a:r>
            <a:r>
              <a:rPr lang="en-IE" dirty="0" smtClean="0"/>
              <a:t>the</a:t>
            </a:r>
          </a:p>
          <a:p>
            <a:r>
              <a:rPr lang="en-IE" b="1" dirty="0" smtClean="0">
                <a:solidFill>
                  <a:srgbClr val="002060"/>
                </a:solidFill>
              </a:rPr>
              <a:t>ipv6 </a:t>
            </a:r>
            <a:r>
              <a:rPr lang="en-IE" b="1" dirty="0" err="1">
                <a:solidFill>
                  <a:srgbClr val="002060"/>
                </a:solidFill>
              </a:rPr>
              <a:t>ospf</a:t>
            </a:r>
            <a:r>
              <a:rPr lang="en-IE" b="1" dirty="0">
                <a:solidFill>
                  <a:srgbClr val="002060"/>
                </a:solidFill>
              </a:rPr>
              <a:t> </a:t>
            </a:r>
            <a:r>
              <a:rPr lang="en-IE" i="1" dirty="0">
                <a:solidFill>
                  <a:srgbClr val="002060"/>
                </a:solidFill>
              </a:rPr>
              <a:t>process-id</a:t>
            </a:r>
            <a:r>
              <a:rPr lang="en-IE" b="1" dirty="0">
                <a:solidFill>
                  <a:srgbClr val="002060"/>
                </a:solidFill>
              </a:rPr>
              <a:t> area </a:t>
            </a:r>
            <a:r>
              <a:rPr lang="en-IE" i="1" dirty="0">
                <a:solidFill>
                  <a:srgbClr val="002060"/>
                </a:solidFill>
              </a:rPr>
              <a:t>area-id</a:t>
            </a:r>
            <a:endParaRPr lang="en-US" dirty="0">
              <a:solidFill>
                <a:srgbClr val="002060"/>
              </a:solidFill>
            </a:endParaRPr>
          </a:p>
        </p:txBody>
      </p:sp>
    </p:spTree>
    <p:extLst>
      <p:ext uri="{BB962C8B-B14F-4D97-AF65-F5344CB8AC3E}">
        <p14:creationId xmlns:p14="http://schemas.microsoft.com/office/powerpoint/2010/main" val="3581053464"/>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17715" y="492125"/>
            <a:ext cx="8824686" cy="871538"/>
          </a:xfrm>
        </p:spPr>
        <p:txBody>
          <a:bodyPr/>
          <a:lstStyle/>
          <a:p>
            <a:pPr eaLnBrk="1" hangingPunct="1">
              <a:defRPr/>
            </a:pPr>
            <a:r>
              <a:rPr lang="en-US" sz="1800" dirty="0" smtClean="0"/>
              <a:t>Verify OSPFv3</a:t>
            </a:r>
            <a:br>
              <a:rPr lang="en-US" sz="1800" dirty="0" smtClean="0"/>
            </a:br>
            <a:r>
              <a:rPr lang="en-US" dirty="0" smtClean="0"/>
              <a:t>Verify OSPFv3 Neighbors/Protocol Settings</a:t>
            </a:r>
            <a:endParaRPr lang="en-US" dirty="0" smtClean="0">
              <a:solidFill>
                <a:schemeClr val="accent5">
                  <a:lumMod val="75000"/>
                </a:schemeClr>
              </a:solidFill>
              <a:cs typeface="Arial" pitchFamily="34" charset="0"/>
            </a:endParaRPr>
          </a:p>
        </p:txBody>
      </p:sp>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342" y="1564032"/>
            <a:ext cx="5670977" cy="2160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1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404" y="3724973"/>
            <a:ext cx="5341256" cy="2991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6055319" y="1714197"/>
            <a:ext cx="2715056" cy="674031"/>
          </a:xfrm>
          <a:prstGeom prst="rect">
            <a:avLst/>
          </a:prstGeom>
        </p:spPr>
        <p:txBody>
          <a:bodyPr wrap="square">
            <a:spAutoFit/>
          </a:bodyPr>
          <a:lstStyle/>
          <a:p>
            <a:r>
              <a:rPr lang="en-IE" sz="1400" dirty="0">
                <a:solidFill>
                  <a:srgbClr val="FF0000"/>
                </a:solidFill>
              </a:rPr>
              <a:t>FULL</a:t>
            </a:r>
            <a:r>
              <a:rPr lang="en-IE" sz="1400" dirty="0"/>
              <a:t> state means that the router and its </a:t>
            </a:r>
            <a:r>
              <a:rPr lang="en-IE" sz="1400" dirty="0" err="1"/>
              <a:t>neighbor</a:t>
            </a:r>
            <a:r>
              <a:rPr lang="en-IE" sz="1400" dirty="0"/>
              <a:t> have identical OSPF LSDBs.</a:t>
            </a:r>
          </a:p>
        </p:txBody>
      </p:sp>
      <p:sp>
        <p:nvSpPr>
          <p:cNvPr id="3" name="Rectangle 2"/>
          <p:cNvSpPr/>
          <p:nvPr/>
        </p:nvSpPr>
        <p:spPr>
          <a:xfrm>
            <a:off x="6055319" y="2495691"/>
            <a:ext cx="2856272" cy="2225225"/>
          </a:xfrm>
          <a:prstGeom prst="rect">
            <a:avLst/>
          </a:prstGeom>
        </p:spPr>
        <p:txBody>
          <a:bodyPr wrap="square">
            <a:spAutoFit/>
          </a:bodyPr>
          <a:lstStyle/>
          <a:p>
            <a:r>
              <a:rPr lang="en-IE" sz="1400" dirty="0">
                <a:solidFill>
                  <a:srgbClr val="FF0000"/>
                </a:solidFill>
              </a:rPr>
              <a:t>Dead Time </a:t>
            </a:r>
            <a:r>
              <a:rPr lang="en-IE" sz="1400" dirty="0"/>
              <a:t>- The amount of time remaining that the router waits to receive an OSPF Hello packet from the </a:t>
            </a:r>
            <a:r>
              <a:rPr lang="en-IE" sz="1400" dirty="0" err="1"/>
              <a:t>neighbor</a:t>
            </a:r>
            <a:r>
              <a:rPr lang="en-IE" sz="1400" dirty="0"/>
              <a:t> before declaring the </a:t>
            </a:r>
            <a:r>
              <a:rPr lang="en-IE" sz="1400" dirty="0" err="1"/>
              <a:t>neighbor</a:t>
            </a:r>
            <a:r>
              <a:rPr lang="en-IE" sz="1400" dirty="0"/>
              <a:t> down. This value is reset when the interface receives a Hello packet</a:t>
            </a:r>
            <a:r>
              <a:rPr lang="en-IE" sz="1400" dirty="0" smtClean="0"/>
              <a:t>.</a:t>
            </a:r>
          </a:p>
          <a:p>
            <a:r>
              <a:rPr lang="en-IE" sz="1400" b="1" dirty="0">
                <a:solidFill>
                  <a:srgbClr val="FF0000"/>
                </a:solidFill>
              </a:rPr>
              <a:t>Interface</a:t>
            </a:r>
            <a:r>
              <a:rPr lang="en-IE" sz="1400" b="1" dirty="0"/>
              <a:t> </a:t>
            </a:r>
            <a:r>
              <a:rPr lang="en-IE" sz="1400" dirty="0"/>
              <a:t>- The </a:t>
            </a:r>
            <a:r>
              <a:rPr lang="en-IE" sz="1400" dirty="0" smtClean="0">
                <a:solidFill>
                  <a:srgbClr val="002060"/>
                </a:solidFill>
              </a:rPr>
              <a:t>local</a:t>
            </a:r>
            <a:r>
              <a:rPr lang="en-IE" sz="1400" dirty="0" smtClean="0"/>
              <a:t> interface </a:t>
            </a:r>
            <a:r>
              <a:rPr lang="en-IE" sz="1400" dirty="0"/>
              <a:t>on which this router has formed adjacency with the </a:t>
            </a:r>
            <a:r>
              <a:rPr lang="en-IE" sz="1400" dirty="0" err="1"/>
              <a:t>neighbor</a:t>
            </a:r>
            <a:r>
              <a:rPr lang="en-IE" sz="1400" dirty="0"/>
              <a:t>.</a:t>
            </a:r>
          </a:p>
          <a:p>
            <a:endParaRPr lang="en-IE" sz="1400" dirty="0"/>
          </a:p>
        </p:txBody>
      </p:sp>
    </p:spTree>
    <p:extLst>
      <p:ext uri="{BB962C8B-B14F-4D97-AF65-F5344CB8AC3E}">
        <p14:creationId xmlns:p14="http://schemas.microsoft.com/office/powerpoint/2010/main" val="66423047"/>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17715" y="492125"/>
            <a:ext cx="8824686" cy="871538"/>
          </a:xfrm>
        </p:spPr>
        <p:txBody>
          <a:bodyPr/>
          <a:lstStyle/>
          <a:p>
            <a:pPr eaLnBrk="1" hangingPunct="1">
              <a:defRPr/>
            </a:pPr>
            <a:r>
              <a:rPr lang="en-US" sz="1800" dirty="0" smtClean="0"/>
              <a:t>Verify OSPFv3</a:t>
            </a:r>
            <a:br>
              <a:rPr lang="en-US" sz="1800" dirty="0" smtClean="0"/>
            </a:br>
            <a:r>
              <a:rPr lang="en-US" dirty="0" smtClean="0"/>
              <a:t>Verify OSPFv3 Interfaces</a:t>
            </a:r>
            <a:endParaRPr lang="en-US" dirty="0" smtClean="0">
              <a:solidFill>
                <a:schemeClr val="accent5">
                  <a:lumMod val="75000"/>
                </a:schemeClr>
              </a:solidFill>
              <a:cs typeface="Arial" pitchFamily="34" charset="0"/>
            </a:endParaRPr>
          </a:p>
        </p:txBody>
      </p:sp>
      <p:pic>
        <p:nvPicPr>
          <p:cNvPr id="481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504" y="2026521"/>
            <a:ext cx="7214669" cy="2124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2824736"/>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Components of OSPF</a:t>
            </a:r>
            <a:endParaRPr lang="en-US" dirty="0" smtClean="0">
              <a:solidFill>
                <a:schemeClr val="accent5">
                  <a:lumMod val="75000"/>
                </a:schemeClr>
              </a:solidFill>
              <a:cs typeface="Arial" pitchFamily="34" charset="0"/>
            </a:endParaRP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1813"/>
          <a:stretch/>
        </p:blipFill>
        <p:spPr bwMode="auto">
          <a:xfrm>
            <a:off x="1127950" y="2963255"/>
            <a:ext cx="6200310" cy="3497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16505" y="1393843"/>
            <a:ext cx="7823200" cy="1421928"/>
          </a:xfrm>
          <a:prstGeom prst="rect">
            <a:avLst/>
          </a:prstGeom>
          <a:noFill/>
        </p:spPr>
        <p:txBody>
          <a:bodyPr wrap="square" rtlCol="0">
            <a:spAutoFit/>
          </a:bodyPr>
          <a:lstStyle/>
          <a:p>
            <a:pPr algn="l"/>
            <a:r>
              <a:rPr lang="en-US" dirty="0" smtClean="0"/>
              <a:t>OSPF Routers Exchange Packets - These packets are used to discover neighboring routers and also to exchange routing information to maintain accurate information about the network.</a:t>
            </a:r>
            <a:endParaRPr lang="en-US" dirty="0"/>
          </a:p>
        </p:txBody>
      </p:sp>
    </p:spTree>
    <p:extLst>
      <p:ext uri="{BB962C8B-B14F-4D97-AF65-F5344CB8AC3E}">
        <p14:creationId xmlns:p14="http://schemas.microsoft.com/office/powerpoint/2010/main" val="4232987559"/>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16997" y="383970"/>
            <a:ext cx="8824686" cy="871538"/>
          </a:xfrm>
        </p:spPr>
        <p:txBody>
          <a:bodyPr/>
          <a:lstStyle/>
          <a:p>
            <a:pPr eaLnBrk="1" hangingPunct="1">
              <a:defRPr/>
            </a:pPr>
            <a:r>
              <a:rPr lang="en-US" sz="1800" dirty="0" smtClean="0"/>
              <a:t>Verify OSPFv3</a:t>
            </a:r>
            <a:br>
              <a:rPr lang="en-US" sz="1800" dirty="0" smtClean="0"/>
            </a:br>
            <a:r>
              <a:rPr lang="en-US" dirty="0" smtClean="0"/>
              <a:t>Verify IPv6 Routing Table</a:t>
            </a:r>
            <a:endParaRPr lang="en-US" dirty="0" smtClean="0">
              <a:solidFill>
                <a:schemeClr val="accent5">
                  <a:lumMod val="75000"/>
                </a:schemeClr>
              </a:solidFill>
              <a:cs typeface="Arial" pitchFamily="34" charset="0"/>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033" y="1142847"/>
            <a:ext cx="6343650" cy="547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27105" y="3739642"/>
            <a:ext cx="2012972" cy="1338828"/>
          </a:xfrm>
          <a:prstGeom prst="rect">
            <a:avLst/>
          </a:prstGeom>
        </p:spPr>
        <p:txBody>
          <a:bodyPr wrap="square">
            <a:spAutoFit/>
          </a:bodyPr>
          <a:lstStyle/>
          <a:p>
            <a:r>
              <a:rPr lang="en-IE" sz="1800" dirty="0" smtClean="0">
                <a:solidFill>
                  <a:srgbClr val="FF0000"/>
                </a:solidFill>
              </a:rPr>
              <a:t>Notice the Next Hop Address is the Link Local Address of the router</a:t>
            </a:r>
            <a:endParaRPr lang="en-IE" sz="1800" dirty="0"/>
          </a:p>
        </p:txBody>
      </p:sp>
      <p:cxnSp>
        <p:nvCxnSpPr>
          <p:cNvPr id="3" name="Straight Arrow Connector 2"/>
          <p:cNvCxnSpPr/>
          <p:nvPr/>
        </p:nvCxnSpPr>
        <p:spPr bwMode="auto">
          <a:xfrm>
            <a:off x="1946787" y="4817806"/>
            <a:ext cx="1573160" cy="363794"/>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874635777"/>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a:p>
        </p:txBody>
      </p:sp>
      <p:pic>
        <p:nvPicPr>
          <p:cNvPr id="53251"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Link-State Operation</a:t>
            </a:r>
            <a:endParaRPr lang="en-US" dirty="0" smtClean="0">
              <a:solidFill>
                <a:schemeClr val="accent5">
                  <a:lumMod val="75000"/>
                </a:schemeClr>
              </a:solidFill>
              <a:cs typeface="Arial"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14" y="1770241"/>
            <a:ext cx="4458835" cy="4471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41257" y="2569339"/>
            <a:ext cx="3556150" cy="2086725"/>
          </a:xfrm>
          <a:prstGeom prst="rect">
            <a:avLst/>
          </a:prstGeom>
          <a:noFill/>
        </p:spPr>
        <p:txBody>
          <a:bodyPr wrap="square" rtlCol="0">
            <a:spAutoFit/>
          </a:bodyPr>
          <a:lstStyle/>
          <a:p>
            <a:pPr algn="l"/>
            <a:r>
              <a:rPr lang="en-US" dirty="0"/>
              <a:t>If a neighbor is present, the OSPF-enabled router attempts to establish a neighbor adjacency with that neighbor</a:t>
            </a:r>
          </a:p>
        </p:txBody>
      </p:sp>
    </p:spTree>
    <p:extLst>
      <p:ext uri="{BB962C8B-B14F-4D97-AF65-F5344CB8AC3E}">
        <p14:creationId xmlns:p14="http://schemas.microsoft.com/office/powerpoint/2010/main" val="1967631064"/>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Link-State Operation</a:t>
            </a:r>
            <a:endParaRPr lang="en-US" dirty="0" smtClean="0">
              <a:solidFill>
                <a:schemeClr val="accent5">
                  <a:lumMod val="75000"/>
                </a:schemeClr>
              </a:solidFill>
              <a:cs typeface="Arial" pitchFamily="34" charset="0"/>
            </a:endParaRPr>
          </a:p>
        </p:txBody>
      </p:sp>
      <p:sp>
        <p:nvSpPr>
          <p:cNvPr id="3" name="TextBox 2"/>
          <p:cNvSpPr txBox="1"/>
          <p:nvPr/>
        </p:nvSpPr>
        <p:spPr>
          <a:xfrm>
            <a:off x="5341257" y="1550085"/>
            <a:ext cx="3556150" cy="4745915"/>
          </a:xfrm>
          <a:prstGeom prst="rect">
            <a:avLst/>
          </a:prstGeom>
          <a:noFill/>
        </p:spPr>
        <p:txBody>
          <a:bodyPr wrap="square" rtlCol="0">
            <a:spAutoFit/>
          </a:bodyPr>
          <a:lstStyle/>
          <a:p>
            <a:pPr marL="342900" indent="-342900" algn="l">
              <a:buFont typeface="Wingdings" pitchFamily="2" charset="2"/>
              <a:buChar char="§"/>
            </a:pPr>
            <a:r>
              <a:rPr lang="en-US" dirty="0"/>
              <a:t>LSAs contain the state and cost of each directly connected link. </a:t>
            </a:r>
            <a:endParaRPr lang="en-US" dirty="0" smtClean="0"/>
          </a:p>
          <a:p>
            <a:pPr marL="342900" indent="-342900" algn="l">
              <a:buFont typeface="Wingdings" pitchFamily="2" charset="2"/>
              <a:buChar char="§"/>
            </a:pPr>
            <a:r>
              <a:rPr lang="en-US" dirty="0" smtClean="0"/>
              <a:t>Routers </a:t>
            </a:r>
            <a:r>
              <a:rPr lang="en-US" dirty="0"/>
              <a:t>flood their LSAs to adjacent neighbors. </a:t>
            </a:r>
            <a:endParaRPr lang="en-US" dirty="0" smtClean="0"/>
          </a:p>
          <a:p>
            <a:pPr marL="342900" indent="-342900" algn="l">
              <a:buFont typeface="Wingdings" pitchFamily="2" charset="2"/>
              <a:buChar char="§"/>
            </a:pPr>
            <a:r>
              <a:rPr lang="en-US" dirty="0" smtClean="0"/>
              <a:t>Adjacent </a:t>
            </a:r>
            <a:r>
              <a:rPr lang="en-US" dirty="0"/>
              <a:t>neighbors receiving the LSA immediately flood the LSA to other directly connected neighbors, until all routers in the area have all LSAs.</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181" y="1708608"/>
            <a:ext cx="4584248" cy="4558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7816991"/>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Link-State Operation</a:t>
            </a:r>
            <a:endParaRPr lang="en-US" dirty="0" smtClean="0">
              <a:solidFill>
                <a:schemeClr val="accent5">
                  <a:lumMod val="75000"/>
                </a:schemeClr>
              </a:solidFill>
              <a:cs typeface="Arial" pitchFamily="34" charset="0"/>
            </a:endParaRPr>
          </a:p>
        </p:txBody>
      </p:sp>
      <p:sp>
        <p:nvSpPr>
          <p:cNvPr id="3" name="TextBox 2"/>
          <p:cNvSpPr txBox="1"/>
          <p:nvPr/>
        </p:nvSpPr>
        <p:spPr>
          <a:xfrm>
            <a:off x="5341257" y="1640735"/>
            <a:ext cx="3556150" cy="3416320"/>
          </a:xfrm>
          <a:prstGeom prst="rect">
            <a:avLst/>
          </a:prstGeom>
          <a:noFill/>
        </p:spPr>
        <p:txBody>
          <a:bodyPr wrap="square" rtlCol="0">
            <a:spAutoFit/>
          </a:bodyPr>
          <a:lstStyle/>
          <a:p>
            <a:pPr marL="342900" indent="-342900" algn="l">
              <a:buFont typeface="Wingdings" pitchFamily="2" charset="2"/>
              <a:buChar char="§"/>
            </a:pPr>
            <a:r>
              <a:rPr lang="en-US" dirty="0" smtClean="0"/>
              <a:t>Build </a:t>
            </a:r>
            <a:r>
              <a:rPr lang="en-US" dirty="0"/>
              <a:t>the </a:t>
            </a:r>
            <a:r>
              <a:rPr lang="en-US" dirty="0" smtClean="0"/>
              <a:t>topology </a:t>
            </a:r>
            <a:r>
              <a:rPr lang="en-US" dirty="0"/>
              <a:t>t</a:t>
            </a:r>
            <a:r>
              <a:rPr lang="en-US" dirty="0" smtClean="0"/>
              <a:t>able based </a:t>
            </a:r>
            <a:r>
              <a:rPr lang="en-US" dirty="0"/>
              <a:t>on the received LSAs. </a:t>
            </a:r>
            <a:endParaRPr lang="en-US" dirty="0" smtClean="0"/>
          </a:p>
          <a:p>
            <a:pPr marL="342900" indent="-342900" algn="l">
              <a:buFont typeface="Wingdings" pitchFamily="2" charset="2"/>
              <a:buChar char="§"/>
            </a:pPr>
            <a:r>
              <a:rPr lang="en-US" dirty="0" smtClean="0"/>
              <a:t>This </a:t>
            </a:r>
            <a:r>
              <a:rPr lang="en-US" dirty="0"/>
              <a:t>database eventually holds all the information about the topology of the </a:t>
            </a:r>
            <a:r>
              <a:rPr lang="en-US" dirty="0" smtClean="0"/>
              <a:t>network.</a:t>
            </a:r>
          </a:p>
          <a:p>
            <a:pPr marL="342900" indent="-342900" algn="l">
              <a:buFont typeface="Wingdings" pitchFamily="2" charset="2"/>
              <a:buChar char="§"/>
            </a:pPr>
            <a:r>
              <a:rPr lang="en-US" dirty="0" smtClean="0"/>
              <a:t>Execute </a:t>
            </a:r>
            <a:r>
              <a:rPr lang="en-US" dirty="0"/>
              <a:t>the SPF </a:t>
            </a:r>
            <a:r>
              <a:rPr lang="en-US" dirty="0" smtClean="0"/>
              <a:t>Algorithm.</a:t>
            </a:r>
            <a:endParaRPr 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64" y="1611084"/>
            <a:ext cx="5210793" cy="4891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8232239"/>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rgbClr val="FF0000"/>
          </a:solidFill>
          <a:prstDash val="sysDash"/>
          <a:round/>
          <a:headEnd type="none" w="med" len="med"/>
          <a:tailEnd type="none" w="med" len="med"/>
        </a:ln>
        <a:effectLst/>
      </a:spPr>
      <a:bodyPr vert="horz" wrap="none" lIns="82124" tIns="41061" rIns="82124" bIns="41061" numCol="1" rtlCol="0"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CNA1-Master">
  <a:themeElements>
    <a:clrScheme name="CCNA1-Master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CNA1-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FFFF00"/>
            </a:solidFill>
            <a:effectLst>
              <a:outerShdw blurRad="38100" dist="38100" dir="2700000" algn="tl">
                <a:srgbClr val="000000">
                  <a:alpha val="43137"/>
                </a:srgbClr>
              </a:outerShdw>
            </a:effectLst>
            <a:latin typeface="Arial" charset="0"/>
          </a:defRPr>
        </a:defPPr>
      </a:lstStyle>
    </a:spDef>
    <a:lnDef>
      <a:spPr bwMode="auto">
        <a:noFill/>
        <a:ln w="50800" cap="flat" cmpd="sng" algn="ctr">
          <a:solidFill>
            <a:srgbClr val="FF0000"/>
          </a:solidFill>
          <a:prstDash val="solid"/>
          <a:round/>
          <a:headEnd type="none" w="med" len="med"/>
          <a:tailEnd type="triangle"/>
        </a:ln>
        <a:effectLst/>
      </a:spPr>
      <a:bodyPr/>
      <a:lstStyle/>
    </a:lnDef>
    <a:txDef>
      <a:spPr>
        <a:solidFill>
          <a:srgbClr val="800000"/>
        </a:solidFill>
        <a:ln w="25400">
          <a:solidFill>
            <a:srgbClr val="FF0000"/>
          </a:solidFill>
        </a:ln>
      </a:spPr>
      <a:bodyPr wrap="square" rtlCol="0">
        <a:spAutoFit/>
      </a:bodyPr>
      <a:lstStyle>
        <a:defPPr>
          <a:defRPr dirty="0" smtClean="0"/>
        </a:defPPr>
      </a:lstStyle>
    </a:txDef>
  </a:objectDefaults>
  <a:extraClrSchemeLst>
    <a:extraClrScheme>
      <a:clrScheme name="CCNA1-Master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CNA1-Master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CNA1-Master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CNA1-Master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CNA1-Mast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CNA1-Mast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CNA1-Mast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17975</TotalTime>
  <Pages>28</Pages>
  <Words>2089</Words>
  <Application>Microsoft Office PowerPoint</Application>
  <PresentationFormat>On-screen Show (4:3)</PresentationFormat>
  <Paragraphs>302</Paragraphs>
  <Slides>61</Slides>
  <Notes>48</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61</vt:i4>
      </vt:variant>
    </vt:vector>
  </HeadingPairs>
  <TitlesOfParts>
    <vt:vector size="68" baseType="lpstr">
      <vt:lpstr>Arial</vt:lpstr>
      <vt:lpstr>Courier New</vt:lpstr>
      <vt:lpstr>Wingdings</vt:lpstr>
      <vt:lpstr>PPT-TMPLT-WHT_C</vt:lpstr>
      <vt:lpstr>NetAcad-4F_PPT-WHT_060408</vt:lpstr>
      <vt:lpstr>CCNA1-Master</vt:lpstr>
      <vt:lpstr>Photo Editor Photo</vt:lpstr>
      <vt:lpstr>Chapter 8: Single-Area OSPF</vt:lpstr>
      <vt:lpstr> 8.1 Characteristics of OSPF</vt:lpstr>
      <vt:lpstr>Characteristics of OSPF </vt:lpstr>
      <vt:lpstr>Open Shortest Path First Features of OSPF</vt:lpstr>
      <vt:lpstr>Open Shortest Path First Components of OSPF</vt:lpstr>
      <vt:lpstr>Open Shortest Path First Components of OSPF</vt:lpstr>
      <vt:lpstr>Open Shortest Path First Link-State Operation</vt:lpstr>
      <vt:lpstr>Open Shortest Path First Link-State Operation</vt:lpstr>
      <vt:lpstr>Open Shortest Path First Link-State Operation</vt:lpstr>
      <vt:lpstr>Open Shortest Path First Link-State Operation</vt:lpstr>
      <vt:lpstr>Open Shortest Path First Single-area and Multiarea OSPF</vt:lpstr>
      <vt:lpstr>Open Shortest Path First Single-area and Multi area OSPF</vt:lpstr>
      <vt:lpstr>OSPF Messages Encapsulating OSPF Messages</vt:lpstr>
      <vt:lpstr>OSPF Messages Types of OSPF Packets</vt:lpstr>
      <vt:lpstr>OSPF Messages Hello Packet</vt:lpstr>
      <vt:lpstr>OSPF Messages Hello Packet</vt:lpstr>
      <vt:lpstr>OSPF Messages Link-State Updates</vt:lpstr>
      <vt:lpstr>OSPF Operation OSPF Operational States</vt:lpstr>
      <vt:lpstr>OSPF Operation Establish Neighbor Adjacencies</vt:lpstr>
      <vt:lpstr>OSPF Operation Establish Neighbor Adjacencies</vt:lpstr>
      <vt:lpstr>OSPF Operation OSPF DR and BDR</vt:lpstr>
      <vt:lpstr>Multiple Adjacencies</vt:lpstr>
      <vt:lpstr>OSPF Operation Synchronizing OSPF Database</vt:lpstr>
      <vt:lpstr>OSPF Operation Synchronizing OSPF Database</vt:lpstr>
      <vt:lpstr>OSPF Operation Synchronizing OSPF Database</vt:lpstr>
      <vt:lpstr> 8.2 Configuring Single-area OSPFv2</vt:lpstr>
      <vt:lpstr>OSPF Router ID OSPF Network Topology</vt:lpstr>
      <vt:lpstr>OSPF Router ID Router IDs</vt:lpstr>
      <vt:lpstr>OSPF Router ID Router IDs</vt:lpstr>
      <vt:lpstr>OSPF Router ID: Highest Active IP Address</vt:lpstr>
      <vt:lpstr>Wildcard mask</vt:lpstr>
      <vt:lpstr> Configure Single-area OSPFv2 The network Command</vt:lpstr>
      <vt:lpstr> Configure Single-area OSPFv2 Configuring Passive Interfaces</vt:lpstr>
      <vt:lpstr> OSPF Cost OSPF Metric = Cost</vt:lpstr>
      <vt:lpstr>OSPF Accumulates Costs</vt:lpstr>
      <vt:lpstr> OSPF Cost Default Interface Bandwidths</vt:lpstr>
      <vt:lpstr>Default Bandwidth on Serial Interfaces</vt:lpstr>
      <vt:lpstr>Default Bandwidth on Serial Interfaces</vt:lpstr>
      <vt:lpstr>Default Bandwidth on Serial Interfaces</vt:lpstr>
      <vt:lpstr>Modifying the Cost of a Link</vt:lpstr>
      <vt:lpstr>Modifying the Cost of a Link</vt:lpstr>
      <vt:lpstr> OSPF Cost Manually Setting the OSPF Cost</vt:lpstr>
      <vt:lpstr>Verify OSPF</vt:lpstr>
      <vt:lpstr> Verify OSPF Verify OSPF Protocol Settings</vt:lpstr>
      <vt:lpstr> Verify OSPF Verify OSPF Interface Settings</vt:lpstr>
      <vt:lpstr> Configuring Single-area OSPFv3</vt:lpstr>
      <vt:lpstr>OSPFv2 vs. OSPFv3 OSPFv3</vt:lpstr>
      <vt:lpstr>OSPFv2 vs. OSPFv3 Similarities Between OSPFv2 to OSPFv3</vt:lpstr>
      <vt:lpstr>OSPFv2 vs. OSPFv3 Differences Between OSPFv2 to OSPFv3</vt:lpstr>
      <vt:lpstr>OSPFv2 vs. OSPFv3 Link-Local Addresses</vt:lpstr>
      <vt:lpstr>Configuring OSFPv3 OSPFv3 Network Topology</vt:lpstr>
      <vt:lpstr>Configuring OSFPv3 Link-Local  Addresses</vt:lpstr>
      <vt:lpstr>Configuring OSFPv3 Assigning Link-Local Addresses</vt:lpstr>
      <vt:lpstr>Configuring OSFPv3 Configuring the OSPFv3 Router ID</vt:lpstr>
      <vt:lpstr>Configuring OSFPv3 Configuring the OSPFv3 Router ID</vt:lpstr>
      <vt:lpstr>Configuring OSFPv3 Modifying Verifying an OSPFv3 Router ID</vt:lpstr>
      <vt:lpstr>OSPF Configuring OSFPv3 Enabling OSPFv3 on Interfaces</vt:lpstr>
      <vt:lpstr>Verify OSPFv3 Verify OSPFv3 Neighbors/Protocol Settings</vt:lpstr>
      <vt:lpstr>Verify OSPFv3 Verify OSPFv3 Interfaces</vt:lpstr>
      <vt:lpstr>Verify OSPFv3 Verify IPv6 Routing Table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CCNA5.0 Instructor PPT</dc:title>
  <dc:creator>Karen Alderson</dc:creator>
  <cp:lastModifiedBy>Fox, Aoife</cp:lastModifiedBy>
  <cp:revision>1060</cp:revision>
  <cp:lastPrinted>1999-01-27T00:54:54Z</cp:lastPrinted>
  <dcterms:created xsi:type="dcterms:W3CDTF">2006-10-23T15:07:30Z</dcterms:created>
  <dcterms:modified xsi:type="dcterms:W3CDTF">2014-03-20T09:08:11Z</dcterms:modified>
</cp:coreProperties>
</file>