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8"/>
  </p:notesMasterIdLst>
  <p:handoutMasterIdLst>
    <p:handoutMasterId r:id="rId69"/>
  </p:handoutMasterIdLst>
  <p:sldIdLst>
    <p:sldId id="500" r:id="rId3"/>
    <p:sldId id="825" r:id="rId4"/>
    <p:sldId id="895" r:id="rId5"/>
    <p:sldId id="827" r:id="rId6"/>
    <p:sldId id="828" r:id="rId7"/>
    <p:sldId id="829" r:id="rId8"/>
    <p:sldId id="830" r:id="rId9"/>
    <p:sldId id="831" r:id="rId10"/>
    <p:sldId id="832" r:id="rId11"/>
    <p:sldId id="833" r:id="rId12"/>
    <p:sldId id="884" r:id="rId13"/>
    <p:sldId id="834" r:id="rId14"/>
    <p:sldId id="896" r:id="rId15"/>
    <p:sldId id="835" r:id="rId16"/>
    <p:sldId id="836" r:id="rId17"/>
    <p:sldId id="897" r:id="rId18"/>
    <p:sldId id="885" r:id="rId19"/>
    <p:sldId id="837" r:id="rId20"/>
    <p:sldId id="838" r:id="rId21"/>
    <p:sldId id="839" r:id="rId22"/>
    <p:sldId id="840" r:id="rId23"/>
    <p:sldId id="841" r:id="rId24"/>
    <p:sldId id="842" r:id="rId25"/>
    <p:sldId id="843" r:id="rId26"/>
    <p:sldId id="844" r:id="rId27"/>
    <p:sldId id="845" r:id="rId28"/>
    <p:sldId id="846" r:id="rId29"/>
    <p:sldId id="847" r:id="rId30"/>
    <p:sldId id="848" r:id="rId31"/>
    <p:sldId id="850" r:id="rId32"/>
    <p:sldId id="851" r:id="rId33"/>
    <p:sldId id="852" r:id="rId34"/>
    <p:sldId id="853" r:id="rId35"/>
    <p:sldId id="854" r:id="rId36"/>
    <p:sldId id="856" r:id="rId37"/>
    <p:sldId id="857" r:id="rId38"/>
    <p:sldId id="858" r:id="rId39"/>
    <p:sldId id="859" r:id="rId40"/>
    <p:sldId id="860" r:id="rId41"/>
    <p:sldId id="898" r:id="rId42"/>
    <p:sldId id="899" r:id="rId43"/>
    <p:sldId id="861" r:id="rId44"/>
    <p:sldId id="862" r:id="rId45"/>
    <p:sldId id="900" r:id="rId46"/>
    <p:sldId id="863" r:id="rId47"/>
    <p:sldId id="864" r:id="rId48"/>
    <p:sldId id="865" r:id="rId49"/>
    <p:sldId id="869" r:id="rId50"/>
    <p:sldId id="886" r:id="rId51"/>
    <p:sldId id="888" r:id="rId52"/>
    <p:sldId id="870" r:id="rId53"/>
    <p:sldId id="871" r:id="rId54"/>
    <p:sldId id="889" r:id="rId55"/>
    <p:sldId id="872" r:id="rId56"/>
    <p:sldId id="873" r:id="rId57"/>
    <p:sldId id="874" r:id="rId58"/>
    <p:sldId id="877" r:id="rId59"/>
    <p:sldId id="878" r:id="rId60"/>
    <p:sldId id="879" r:id="rId61"/>
    <p:sldId id="880" r:id="rId62"/>
    <p:sldId id="901" r:id="rId63"/>
    <p:sldId id="881" r:id="rId64"/>
    <p:sldId id="882" r:id="rId65"/>
    <p:sldId id="883" r:id="rId66"/>
    <p:sldId id="681" r:id="rId6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95604" autoAdjust="0"/>
  </p:normalViewPr>
  <p:slideViewPr>
    <p:cSldViewPr snapToGrid="0">
      <p:cViewPr varScale="1">
        <p:scale>
          <a:sx n="100" d="100"/>
          <a:sy n="100" d="100"/>
        </p:scale>
        <p:origin x="-456" y="-10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6.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9.xml"/><Relationship Id="rId47" Type="http://schemas.openxmlformats.org/officeDocument/2006/relationships/slide" Target="slides/slide54.xml"/><Relationship Id="rId50" Type="http://schemas.openxmlformats.org/officeDocument/2006/relationships/slide" Target="slides/slide57.xml"/><Relationship Id="rId55" Type="http://schemas.openxmlformats.org/officeDocument/2006/relationships/slide" Target="slides/slide63.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5.xml"/><Relationship Id="rId46" Type="http://schemas.openxmlformats.org/officeDocument/2006/relationships/slide" Target="slides/slide53.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8.xml"/><Relationship Id="rId54" Type="http://schemas.openxmlformats.org/officeDocument/2006/relationships/slide" Target="slides/slide62.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3.xml"/><Relationship Id="rId40" Type="http://schemas.openxmlformats.org/officeDocument/2006/relationships/slide" Target="slides/slide47.xml"/><Relationship Id="rId45" Type="http://schemas.openxmlformats.org/officeDocument/2006/relationships/slide" Target="slides/slide52.xml"/><Relationship Id="rId53" Type="http://schemas.openxmlformats.org/officeDocument/2006/relationships/slide" Target="slides/slide60.xml"/><Relationship Id="rId5" Type="http://schemas.openxmlformats.org/officeDocument/2006/relationships/slide" Target="slides/slide7.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2.xml"/><Relationship Id="rId49" Type="http://schemas.openxmlformats.org/officeDocument/2006/relationships/slide" Target="slides/slide56.xml"/><Relationship Id="rId10" Type="http://schemas.openxmlformats.org/officeDocument/2006/relationships/slide" Target="slides/slide12.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51.xml"/><Relationship Id="rId52" Type="http://schemas.openxmlformats.org/officeDocument/2006/relationships/slide" Target="slides/slide59.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50.xml"/><Relationship Id="rId48" Type="http://schemas.openxmlformats.org/officeDocument/2006/relationships/slide" Target="slides/slide55.xml"/><Relationship Id="rId56" Type="http://schemas.openxmlformats.org/officeDocument/2006/relationships/slide" Target="slides/slide64.xml"/><Relationship Id="rId8" Type="http://schemas.openxmlformats.org/officeDocument/2006/relationships/slide" Target="slides/slide10.xml"/><Relationship Id="rId51" Type="http://schemas.openxmlformats.org/officeDocument/2006/relationships/slide" Target="slides/slide58.xml"/><Relationship Id="rId3"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a:t>
            </a:r>
            <a:r>
              <a:rPr lang="en-US" b="1" smtClean="0"/>
              <a:t>&amp; Switching</a:t>
            </a:r>
            <a:endParaRPr lang="en-US" b="1" dirty="0" smtClean="0"/>
          </a:p>
          <a:p>
            <a:pPr>
              <a:buFontTx/>
              <a:buNone/>
            </a:pPr>
            <a:r>
              <a:rPr lang="en-US" sz="1300" b="1" dirty="0" smtClean="0"/>
              <a:t>Chapter 9: Access Control Lists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9.1.3.4</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9.1.3.5</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9.2.1.3</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9.2.1.6</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9.2.1.7</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9.2.2.1</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9.2.2.2</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9.1.1.3</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9.2.3.1</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9.2.3.2</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9.3.1.1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9.3.1.2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9.3.2.1</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9.3.2.3</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9.3.2.5</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9.3.2.6</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9.5.1.1</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9.5.1.1</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9.5.1.2</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9.5.1.2</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9.5.1.3</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9.5.1.4</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9.5.2.1</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9.1.1.5</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9.5.2.3</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9.6.1.1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9.6.1.2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9.6.2.1</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9.6.2.4</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9.1.2.1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9.1.2.2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9.1.3.2</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755" y="386137"/>
            <a:ext cx="8145462" cy="838200"/>
          </a:xfrm>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193675" y="439925"/>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Tx/>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a:t>
            </a:r>
            <a:r>
              <a:rPr lang="en-US" sz="2800" dirty="0"/>
              <a:t>9</a:t>
            </a:r>
            <a:r>
              <a:rPr lang="en-US" sz="2800" dirty="0" smtClean="0"/>
              <a:t>: Access Control Lists</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&amp; Switching</a:t>
            </a:r>
          </a:p>
        </p:txBody>
      </p:sp>
      <p:pic>
        <p:nvPicPr>
          <p:cNvPr id="4" name="Picture 3" descr="DIT(2).jpg"/>
          <p:cNvPicPr>
            <a:picLocks noChangeAspect="1"/>
          </p:cNvPicPr>
          <p:nvPr/>
        </p:nvPicPr>
        <p:blipFill>
          <a:blip r:embed="rId3" cstate="print"/>
          <a:stretch>
            <a:fillRect/>
          </a:stretch>
        </p:blipFill>
        <p:spPr>
          <a:xfrm>
            <a:off x="1813560" y="187833"/>
            <a:ext cx="1840288" cy="1624584"/>
          </a:xfrm>
          <a:prstGeom prst="rect">
            <a:avLst/>
          </a:prstGeom>
        </p:spPr>
      </p:pic>
      <p:pic>
        <p:nvPicPr>
          <p:cNvPr id="5" name="Picture 4" descr="itb_logo.gif"/>
          <p:cNvPicPr>
            <a:picLocks noChangeAspect="1"/>
          </p:cNvPicPr>
          <p:nvPr/>
        </p:nvPicPr>
        <p:blipFill>
          <a:blip r:embed="rId4" cstate="print"/>
          <a:stretch>
            <a:fillRect/>
          </a:stretch>
        </p:blipFill>
        <p:spPr>
          <a:xfrm>
            <a:off x="4578517" y="457009"/>
            <a:ext cx="3532973" cy="977456"/>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Hosts /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188" r="-20188"/>
          <a:stretch>
            <a:fillRect/>
          </a:stretch>
        </p:blipFill>
        <p:spPr>
          <a:xfrm>
            <a:off x="554038" y="1565275"/>
            <a:ext cx="7940675" cy="4386263"/>
          </a:xfrm>
        </p:spPr>
      </p:pic>
    </p:spTree>
    <p:extLst>
      <p:ext uri="{BB962C8B-B14F-4D97-AF65-F5344CB8AC3E}">
        <p14:creationId xmlns:p14="http://schemas.microsoft.com/office/powerpoint/2010/main" val="33505475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Match Ranges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9376" r="-9376"/>
          <a:stretch>
            <a:fillRect/>
          </a:stretch>
        </p:blipFill>
        <p:spPr>
          <a:xfrm>
            <a:off x="493027" y="1964517"/>
            <a:ext cx="7940675" cy="4637749"/>
          </a:xfrm>
        </p:spPr>
      </p:pic>
      <p:sp>
        <p:nvSpPr>
          <p:cNvPr id="2" name="TextBox 1"/>
          <p:cNvSpPr txBox="1"/>
          <p:nvPr/>
        </p:nvSpPr>
        <p:spPr>
          <a:xfrm>
            <a:off x="725630" y="4071026"/>
            <a:ext cx="7708072" cy="424732"/>
          </a:xfrm>
          <a:prstGeom prst="rect">
            <a:avLst/>
          </a:prstGeom>
          <a:noFill/>
          <a:ln w="25400">
            <a:solidFill>
              <a:srgbClr val="FF0000"/>
            </a:solidFill>
            <a:prstDash val="dash"/>
          </a:ln>
        </p:spPr>
        <p:txBody>
          <a:bodyPr wrap="none" rtlCol="0">
            <a:spAutoFit/>
          </a:bodyPr>
          <a:lstStyle/>
          <a:p>
            <a:r>
              <a:rPr lang="en-IE" b="1" dirty="0" smtClean="0">
                <a:solidFill>
                  <a:srgbClr val="002060"/>
                </a:solidFill>
              </a:rPr>
              <a:t>Wildcard: 0.0.15.255 so Subnet Mask: 255.255.240.0</a:t>
            </a:r>
            <a:endParaRPr lang="en-IE" b="1" dirty="0">
              <a:solidFill>
                <a:srgbClr val="002060"/>
              </a:solidFill>
            </a:endParaRPr>
          </a:p>
        </p:txBody>
      </p:sp>
      <p:sp>
        <p:nvSpPr>
          <p:cNvPr id="3" name="Rectangle 2"/>
          <p:cNvSpPr/>
          <p:nvPr/>
        </p:nvSpPr>
        <p:spPr>
          <a:xfrm>
            <a:off x="1495425" y="1297835"/>
            <a:ext cx="6457950" cy="424732"/>
          </a:xfrm>
          <a:prstGeom prst="rect">
            <a:avLst/>
          </a:prstGeom>
        </p:spPr>
        <p:txBody>
          <a:bodyPr wrap="square">
            <a:spAutoFit/>
          </a:bodyPr>
          <a:lstStyle/>
          <a:p>
            <a:r>
              <a:rPr lang="en-IE" b="1" dirty="0"/>
              <a:t>Wildcard Masks to Match IPv4 Subnets</a:t>
            </a:r>
            <a:endParaRPr lang="en-IE" dirty="0"/>
          </a:p>
        </p:txBody>
      </p:sp>
    </p:spTree>
    <p:extLst>
      <p:ext uri="{BB962C8B-B14F-4D97-AF65-F5344CB8AC3E}">
        <p14:creationId xmlns:p14="http://schemas.microsoft.com/office/powerpoint/2010/main" val="350482773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Calculating the Wildcard Mask</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Calculating wildcard masks can be challenging. One shortcut method is to subtract the subnet mask from 255.255.255.255.</a:t>
            </a:r>
            <a:endParaRPr lang="en-US" dirty="0" smtClean="0"/>
          </a:p>
        </p:txBody>
      </p:sp>
      <p:pic>
        <p:nvPicPr>
          <p:cNvPr id="2" name="Picture 1"/>
          <p:cNvPicPr>
            <a:picLocks noChangeAspect="1"/>
          </p:cNvPicPr>
          <p:nvPr/>
        </p:nvPicPr>
        <p:blipFill>
          <a:blip r:embed="rId3"/>
          <a:stretch>
            <a:fillRect/>
          </a:stretch>
        </p:blipFill>
        <p:spPr>
          <a:xfrm>
            <a:off x="4290609" y="2552030"/>
            <a:ext cx="2789858" cy="3894752"/>
          </a:xfrm>
          <a:prstGeom prst="rect">
            <a:avLst/>
          </a:prstGeom>
        </p:spPr>
      </p:pic>
    </p:spTree>
    <p:extLst>
      <p:ext uri="{BB962C8B-B14F-4D97-AF65-F5344CB8AC3E}">
        <p14:creationId xmlns:p14="http://schemas.microsoft.com/office/powerpoint/2010/main" val="2902708848"/>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4" y="493713"/>
            <a:ext cx="8145462" cy="838200"/>
          </a:xfrm>
        </p:spPr>
        <p:txBody>
          <a:bodyPr/>
          <a:lstStyle/>
          <a:p>
            <a:r>
              <a:rPr lang="en-US" sz="1800" dirty="0"/>
              <a:t>Wildcard Masks in ACLs</a:t>
            </a:r>
            <a:r>
              <a:rPr lang="en-US" dirty="0"/>
              <a:t/>
            </a:r>
            <a:br>
              <a:rPr lang="en-US" dirty="0"/>
            </a:br>
            <a:r>
              <a:rPr lang="en-US" dirty="0"/>
              <a:t>Calculating the Wildcard Mask</a:t>
            </a:r>
            <a:endParaRPr lang="en-IE" dirty="0"/>
          </a:p>
        </p:txBody>
      </p:sp>
      <p:sp>
        <p:nvSpPr>
          <p:cNvPr id="3" name="Rectangle 2"/>
          <p:cNvSpPr/>
          <p:nvPr/>
        </p:nvSpPr>
        <p:spPr>
          <a:xfrm>
            <a:off x="447674" y="1740128"/>
            <a:ext cx="8010525" cy="3582519"/>
          </a:xfrm>
          <a:prstGeom prst="rect">
            <a:avLst/>
          </a:prstGeom>
        </p:spPr>
        <p:txBody>
          <a:bodyPr wrap="square">
            <a:spAutoFit/>
          </a:bodyPr>
          <a:lstStyle/>
          <a:p>
            <a:pPr algn="l"/>
            <a:r>
              <a:rPr lang="en-IE" sz="1800" b="1" dirty="0"/>
              <a:t>Wildcard Mask Calculation: Example 3</a:t>
            </a:r>
          </a:p>
          <a:p>
            <a:pPr algn="l"/>
            <a:r>
              <a:rPr lang="en-IE" sz="1800" dirty="0" smtClean="0"/>
              <a:t>Say you </a:t>
            </a:r>
            <a:r>
              <a:rPr lang="en-IE" sz="1800" dirty="0"/>
              <a:t>wanted to match only networks 192.168.10.0 and 192.168.11.0. </a:t>
            </a:r>
            <a:endParaRPr lang="en-IE" sz="1800" dirty="0" smtClean="0"/>
          </a:p>
          <a:p>
            <a:pPr algn="l"/>
            <a:r>
              <a:rPr lang="en-IE" sz="1800" dirty="0" smtClean="0"/>
              <a:t>Again</a:t>
            </a:r>
            <a:r>
              <a:rPr lang="en-IE" sz="1800" dirty="0"/>
              <a:t>, you take the 255.255.255.255 and subtract the regular subnet mask which in this case would be 255.255.252.0. The result is </a:t>
            </a:r>
            <a:r>
              <a:rPr lang="en-IE" sz="1800" dirty="0">
                <a:solidFill>
                  <a:srgbClr val="FF0000"/>
                </a:solidFill>
              </a:rPr>
              <a:t>0.0.3.255.</a:t>
            </a:r>
          </a:p>
          <a:p>
            <a:endParaRPr lang="en-IE" sz="1800" dirty="0"/>
          </a:p>
          <a:p>
            <a:r>
              <a:rPr lang="en-IE" sz="1800" dirty="0"/>
              <a:t>You could accomplish the same result with statements like the two shown below:</a:t>
            </a:r>
          </a:p>
          <a:p>
            <a:endParaRPr lang="en-IE" sz="1800" dirty="0"/>
          </a:p>
          <a:p>
            <a:pPr algn="l"/>
            <a:r>
              <a:rPr lang="en-IE" sz="1800" b="1" dirty="0">
                <a:solidFill>
                  <a:srgbClr val="FF0000"/>
                </a:solidFill>
                <a:latin typeface="Courier New" panose="02070309020205020404" pitchFamily="49" charset="0"/>
                <a:cs typeface="Courier New" panose="02070309020205020404" pitchFamily="49" charset="0"/>
              </a:rPr>
              <a:t>R1(</a:t>
            </a:r>
            <a:r>
              <a:rPr lang="en-IE" sz="1800" b="1" dirty="0" err="1">
                <a:solidFill>
                  <a:srgbClr val="FF0000"/>
                </a:solidFill>
                <a:latin typeface="Courier New" panose="02070309020205020404" pitchFamily="49" charset="0"/>
                <a:cs typeface="Courier New" panose="02070309020205020404" pitchFamily="49" charset="0"/>
              </a:rPr>
              <a:t>config</a:t>
            </a:r>
            <a:r>
              <a:rPr lang="en-IE" sz="1800" b="1" dirty="0">
                <a:solidFill>
                  <a:srgbClr val="FF0000"/>
                </a:solidFill>
                <a:latin typeface="Courier New" panose="02070309020205020404" pitchFamily="49" charset="0"/>
                <a:cs typeface="Courier New" panose="02070309020205020404" pitchFamily="49" charset="0"/>
              </a:rPr>
              <a:t>)# access-list 10 permit 192.168.10.0</a:t>
            </a:r>
          </a:p>
          <a:p>
            <a:pPr algn="l"/>
            <a:r>
              <a:rPr lang="en-IE" sz="1800" b="1" dirty="0" smtClean="0">
                <a:solidFill>
                  <a:srgbClr val="FF0000"/>
                </a:solidFill>
                <a:latin typeface="Courier New" panose="02070309020205020404" pitchFamily="49" charset="0"/>
                <a:cs typeface="Courier New" panose="02070309020205020404" pitchFamily="49" charset="0"/>
              </a:rPr>
              <a:t>R1(</a:t>
            </a:r>
            <a:r>
              <a:rPr lang="en-IE" sz="1800" b="1" dirty="0" err="1" smtClean="0">
                <a:solidFill>
                  <a:srgbClr val="FF0000"/>
                </a:solidFill>
                <a:latin typeface="Courier New" panose="02070309020205020404" pitchFamily="49" charset="0"/>
                <a:cs typeface="Courier New" panose="02070309020205020404" pitchFamily="49" charset="0"/>
              </a:rPr>
              <a:t>config</a:t>
            </a:r>
            <a:r>
              <a:rPr lang="en-IE" sz="1800" b="1" dirty="0">
                <a:solidFill>
                  <a:srgbClr val="FF0000"/>
                </a:solidFill>
                <a:latin typeface="Courier New" panose="02070309020205020404" pitchFamily="49" charset="0"/>
                <a:cs typeface="Courier New" panose="02070309020205020404" pitchFamily="49" charset="0"/>
              </a:rPr>
              <a:t>)# access-list 10 permit 192.168.11.0</a:t>
            </a:r>
          </a:p>
          <a:p>
            <a:endParaRPr lang="en-IE" sz="1800" dirty="0"/>
          </a:p>
          <a:p>
            <a:r>
              <a:rPr lang="en-IE" sz="1800" dirty="0"/>
              <a:t>It is far more efficient to configure the wildcard mask in the following way:</a:t>
            </a:r>
          </a:p>
          <a:p>
            <a:endParaRPr lang="en-IE" sz="1800" dirty="0"/>
          </a:p>
          <a:p>
            <a:pPr algn="l"/>
            <a:r>
              <a:rPr lang="en-IE" sz="1800" b="1" dirty="0">
                <a:solidFill>
                  <a:srgbClr val="FF0000"/>
                </a:solidFill>
                <a:latin typeface="Courier New" panose="02070309020205020404" pitchFamily="49" charset="0"/>
                <a:cs typeface="Courier New" panose="02070309020205020404" pitchFamily="49" charset="0"/>
              </a:rPr>
              <a:t>R1(</a:t>
            </a:r>
            <a:r>
              <a:rPr lang="en-IE" sz="1800" b="1" dirty="0" err="1">
                <a:solidFill>
                  <a:srgbClr val="FF0000"/>
                </a:solidFill>
                <a:latin typeface="Courier New" panose="02070309020205020404" pitchFamily="49" charset="0"/>
                <a:cs typeface="Courier New" panose="02070309020205020404" pitchFamily="49" charset="0"/>
              </a:rPr>
              <a:t>config</a:t>
            </a:r>
            <a:r>
              <a:rPr lang="en-IE" sz="1800" b="1" dirty="0">
                <a:solidFill>
                  <a:srgbClr val="FF0000"/>
                </a:solidFill>
                <a:latin typeface="Courier New" panose="02070309020205020404" pitchFamily="49" charset="0"/>
                <a:cs typeface="Courier New" panose="02070309020205020404" pitchFamily="49" charset="0"/>
              </a:rPr>
              <a:t>)# access-list 10 permit 192.168.10.0 0.0.3.255</a:t>
            </a:r>
          </a:p>
        </p:txBody>
      </p:sp>
    </p:spTree>
    <p:extLst>
      <p:ext uri="{BB962C8B-B14F-4D97-AF65-F5344CB8AC3E}">
        <p14:creationId xmlns:p14="http://schemas.microsoft.com/office/powerpoint/2010/main" val="532851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Keywords</a:t>
            </a:r>
            <a:endParaRPr lang="en-US"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1347107"/>
            <a:ext cx="6272213" cy="504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124325" y="2266950"/>
            <a:ext cx="476250" cy="200025"/>
          </a:xfrm>
          <a:prstGeom prst="rect">
            <a:avLst/>
          </a:prstGeom>
          <a:noFill/>
          <a:ln w="19050" cap="flat" cmpd="sng" algn="ctr">
            <a:solidFill>
              <a:srgbClr val="FF0000"/>
            </a:solidFill>
            <a:prstDash val="sys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600575" y="3095625"/>
            <a:ext cx="476250" cy="200025"/>
          </a:xfrm>
          <a:prstGeom prst="rect">
            <a:avLst/>
          </a:prstGeom>
          <a:noFill/>
          <a:ln w="19050" cap="flat" cmpd="sng" algn="ctr">
            <a:solidFill>
              <a:srgbClr val="FF0000"/>
            </a:solidFill>
            <a:prstDash val="sys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3648074" y="4686300"/>
            <a:ext cx="1190625" cy="200025"/>
          </a:xfrm>
          <a:prstGeom prst="rect">
            <a:avLst/>
          </a:prstGeom>
          <a:noFill/>
          <a:ln w="1905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990975" y="5191125"/>
            <a:ext cx="371475" cy="200025"/>
          </a:xfrm>
          <a:prstGeom prst="rect">
            <a:avLst/>
          </a:prstGeom>
          <a:noFill/>
          <a:ln w="1905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Rectangle 4"/>
          <p:cNvSpPr/>
          <p:nvPr/>
        </p:nvSpPr>
        <p:spPr>
          <a:xfrm>
            <a:off x="247651" y="2466975"/>
            <a:ext cx="2343150" cy="2585323"/>
          </a:xfrm>
          <a:prstGeom prst="rect">
            <a:avLst/>
          </a:prstGeom>
        </p:spPr>
        <p:txBody>
          <a:bodyPr wrap="square">
            <a:spAutoFit/>
          </a:bodyPr>
          <a:lstStyle/>
          <a:p>
            <a:r>
              <a:rPr lang="en-IE" sz="1800" dirty="0"/>
              <a:t>Working with decimal representations of binary wildcard mask bits can be tedious. To simplify this task, the keywords </a:t>
            </a:r>
            <a:r>
              <a:rPr lang="en-IE" sz="1800" b="1" dirty="0">
                <a:solidFill>
                  <a:srgbClr val="FF0000"/>
                </a:solidFill>
              </a:rPr>
              <a:t>host</a:t>
            </a:r>
            <a:r>
              <a:rPr lang="en-IE" sz="1800" dirty="0"/>
              <a:t> and </a:t>
            </a:r>
            <a:r>
              <a:rPr lang="en-IE" sz="1800" b="1" dirty="0">
                <a:solidFill>
                  <a:srgbClr val="FF0000"/>
                </a:solidFill>
              </a:rPr>
              <a:t>any</a:t>
            </a:r>
            <a:r>
              <a:rPr lang="en-IE" sz="1800" dirty="0">
                <a:solidFill>
                  <a:srgbClr val="FF0000"/>
                </a:solidFill>
              </a:rPr>
              <a:t> </a:t>
            </a:r>
            <a:r>
              <a:rPr lang="en-IE" sz="1800" dirty="0"/>
              <a:t>help identify the most common uses of wildcard masking</a:t>
            </a:r>
          </a:p>
        </p:txBody>
      </p:sp>
    </p:spTree>
    <p:extLst>
      <p:ext uri="{BB962C8B-B14F-4D97-AF65-F5344CB8AC3E}">
        <p14:creationId xmlns:p14="http://schemas.microsoft.com/office/powerpoint/2010/main" val="190315759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Examples 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0974" b="-20974"/>
          <a:stretch>
            <a:fillRect/>
          </a:stretch>
        </p:blipFill>
        <p:spPr>
          <a:xfrm>
            <a:off x="554038" y="1565275"/>
            <a:ext cx="7940675" cy="4386263"/>
          </a:xfrm>
        </p:spPr>
      </p:pic>
      <p:sp>
        <p:nvSpPr>
          <p:cNvPr id="3" name="TextBox 2"/>
          <p:cNvSpPr txBox="1"/>
          <p:nvPr/>
        </p:nvSpPr>
        <p:spPr>
          <a:xfrm>
            <a:off x="7317366" y="2828925"/>
            <a:ext cx="1056700" cy="424732"/>
          </a:xfrm>
          <a:prstGeom prst="rect">
            <a:avLst/>
          </a:prstGeom>
          <a:noFill/>
          <a:ln w="25400">
            <a:solidFill>
              <a:srgbClr val="FF0000"/>
            </a:solidFill>
            <a:prstDash val="dash"/>
          </a:ln>
        </p:spPr>
        <p:txBody>
          <a:bodyPr wrap="none" rtlCol="0">
            <a:spAutoFit/>
          </a:bodyPr>
          <a:lstStyle/>
          <a:p>
            <a:r>
              <a:rPr lang="en-IE" dirty="0" smtClean="0">
                <a:solidFill>
                  <a:srgbClr val="FF0000"/>
                </a:solidFill>
              </a:rPr>
              <a:t>SAME</a:t>
            </a:r>
            <a:endParaRPr lang="en-IE" dirty="0">
              <a:solidFill>
                <a:srgbClr val="FF0000"/>
              </a:solidFill>
            </a:endParaRPr>
          </a:p>
        </p:txBody>
      </p:sp>
      <p:sp>
        <p:nvSpPr>
          <p:cNvPr id="5" name="TextBox 4"/>
          <p:cNvSpPr txBox="1"/>
          <p:nvPr/>
        </p:nvSpPr>
        <p:spPr>
          <a:xfrm>
            <a:off x="7231641" y="4467225"/>
            <a:ext cx="1056700" cy="424732"/>
          </a:xfrm>
          <a:prstGeom prst="rect">
            <a:avLst/>
          </a:prstGeom>
          <a:noFill/>
          <a:ln w="25400">
            <a:solidFill>
              <a:srgbClr val="FF0000"/>
            </a:solidFill>
            <a:prstDash val="dash"/>
          </a:ln>
        </p:spPr>
        <p:txBody>
          <a:bodyPr wrap="none" rtlCol="0">
            <a:spAutoFit/>
          </a:bodyPr>
          <a:lstStyle/>
          <a:p>
            <a:r>
              <a:rPr lang="en-IE" dirty="0" smtClean="0">
                <a:solidFill>
                  <a:srgbClr val="FF0000"/>
                </a:solidFill>
              </a:rPr>
              <a:t>SAME</a:t>
            </a:r>
            <a:endParaRPr lang="en-IE" dirty="0">
              <a:solidFill>
                <a:srgbClr val="FF0000"/>
              </a:solidFill>
            </a:endParaRPr>
          </a:p>
        </p:txBody>
      </p:sp>
    </p:spTree>
    <p:extLst>
      <p:ext uri="{BB962C8B-B14F-4D97-AF65-F5344CB8AC3E}">
        <p14:creationId xmlns:p14="http://schemas.microsoft.com/office/powerpoint/2010/main" val="152182698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560388"/>
            <a:ext cx="8145462" cy="838200"/>
          </a:xfrm>
        </p:spPr>
        <p:txBody>
          <a:bodyPr/>
          <a:lstStyle/>
          <a:p>
            <a:r>
              <a:rPr lang="en-US" sz="1800" dirty="0"/>
              <a:t>Wildcard Masks in ACLs</a:t>
            </a:r>
            <a:r>
              <a:rPr lang="en-US" dirty="0"/>
              <a:t/>
            </a:r>
            <a:br>
              <a:rPr lang="en-US" dirty="0"/>
            </a:br>
            <a:r>
              <a:rPr lang="en-US" dirty="0"/>
              <a:t>Examples Wildcard Mask Keywords</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6" y="1313253"/>
            <a:ext cx="8510588" cy="507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7419975" y="2343150"/>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7419974" y="2905125"/>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7419973" y="3467100"/>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7419972" y="4029075"/>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7419975" y="4586287"/>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7424734" y="5148262"/>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7419971" y="5710237"/>
            <a:ext cx="1171575" cy="5619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52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General Guidelines for Creating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Use ACLs in firewall routers positioned between your internal network and an </a:t>
            </a:r>
            <a:r>
              <a:rPr lang="en-US" dirty="0">
                <a:solidFill>
                  <a:srgbClr val="FF0000"/>
                </a:solidFill>
              </a:rPr>
              <a:t>external</a:t>
            </a:r>
            <a:r>
              <a:rPr lang="en-US" dirty="0"/>
              <a:t> network such as the Internet</a:t>
            </a:r>
            <a:r>
              <a:rPr lang="en-US" dirty="0" smtClean="0"/>
              <a:t>.</a:t>
            </a:r>
            <a:endParaRPr lang="en-US" dirty="0"/>
          </a:p>
          <a:p>
            <a:r>
              <a:rPr lang="en-US" dirty="0"/>
              <a:t>Use ACLs on a router positioned between two parts of your network to control traffic entering or exiting a specific part of your internal network</a:t>
            </a:r>
            <a:r>
              <a:rPr lang="en-US" dirty="0" smtClean="0"/>
              <a:t>.</a:t>
            </a:r>
            <a:endParaRPr lang="en-US" dirty="0"/>
          </a:p>
          <a:p>
            <a:r>
              <a:rPr lang="en-US" dirty="0"/>
              <a:t>Configure ACLs on border routers, that is routers situated at the edges of your networks. </a:t>
            </a:r>
          </a:p>
          <a:p>
            <a:r>
              <a:rPr lang="en-US" dirty="0"/>
              <a:t>Configure ACLs for each network protocol configured on the border router interfaces</a:t>
            </a:r>
            <a:r>
              <a:rPr lang="en-US" dirty="0" smtClean="0"/>
              <a:t>.</a:t>
            </a:r>
            <a:endParaRPr lang="en-US" dirty="0"/>
          </a:p>
        </p:txBody>
      </p:sp>
    </p:spTree>
    <p:extLst>
      <p:ext uri="{BB962C8B-B14F-4D97-AF65-F5344CB8AC3E}">
        <p14:creationId xmlns:p14="http://schemas.microsoft.com/office/powerpoint/2010/main" val="232969133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General Guidelines for Creating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The </a:t>
            </a:r>
            <a:r>
              <a:rPr lang="en-US" dirty="0"/>
              <a:t>Three </a:t>
            </a:r>
            <a:r>
              <a:rPr lang="en-US" dirty="0" smtClean="0"/>
              <a:t>Ps</a:t>
            </a:r>
            <a:endParaRPr lang="en-US" dirty="0"/>
          </a:p>
          <a:p>
            <a:r>
              <a:rPr lang="en-US" dirty="0"/>
              <a:t>One ACL per </a:t>
            </a:r>
            <a:r>
              <a:rPr lang="en-US" dirty="0" smtClean="0">
                <a:solidFill>
                  <a:srgbClr val="FF0000"/>
                </a:solidFill>
              </a:rPr>
              <a:t>protocol</a:t>
            </a:r>
            <a:r>
              <a:rPr lang="en-US" dirty="0" smtClean="0"/>
              <a:t> - To </a:t>
            </a:r>
            <a:r>
              <a:rPr lang="en-US" dirty="0"/>
              <a:t>control traffic flow on an interface, an ACL must be defined for each protocol enabled on the </a:t>
            </a:r>
            <a:r>
              <a:rPr lang="en-US" dirty="0" smtClean="0"/>
              <a:t>interface (e.g. IPv4, IPv6, IPX…).</a:t>
            </a:r>
            <a:endParaRPr lang="en-US" dirty="0"/>
          </a:p>
          <a:p>
            <a:r>
              <a:rPr lang="en-US" dirty="0"/>
              <a:t>One ACL per </a:t>
            </a:r>
            <a:r>
              <a:rPr lang="en-US" dirty="0" smtClean="0">
                <a:solidFill>
                  <a:srgbClr val="FF0000"/>
                </a:solidFill>
              </a:rPr>
              <a:t>direction</a:t>
            </a:r>
            <a:r>
              <a:rPr lang="en-US" dirty="0" smtClean="0"/>
              <a:t> - ACLs </a:t>
            </a:r>
            <a:r>
              <a:rPr lang="en-US" dirty="0"/>
              <a:t>control traffic in one direction at a time on an interface. Two separate ACLs must be created to control inbound and outbound traffic</a:t>
            </a:r>
            <a:r>
              <a:rPr lang="en-US" dirty="0" smtClean="0"/>
              <a:t>.</a:t>
            </a:r>
            <a:endParaRPr lang="en-US" dirty="0"/>
          </a:p>
          <a:p>
            <a:r>
              <a:rPr lang="en-US" dirty="0"/>
              <a:t>One ACL per </a:t>
            </a:r>
            <a:r>
              <a:rPr lang="en-US" dirty="0" smtClean="0">
                <a:solidFill>
                  <a:srgbClr val="FF0000"/>
                </a:solidFill>
              </a:rPr>
              <a:t>interface</a:t>
            </a:r>
            <a:r>
              <a:rPr lang="en-US" dirty="0" smtClean="0"/>
              <a:t> - ACLs </a:t>
            </a:r>
            <a:r>
              <a:rPr lang="en-US" dirty="0"/>
              <a:t>control traffic for an interface, for example, </a:t>
            </a:r>
            <a:r>
              <a:rPr lang="en-US" dirty="0" err="1"/>
              <a:t>GigabitEthernet</a:t>
            </a:r>
            <a:r>
              <a:rPr lang="en-US" dirty="0"/>
              <a:t> 0/0.</a:t>
            </a:r>
            <a:endParaRPr lang="en-US" dirty="0" smtClean="0"/>
          </a:p>
        </p:txBody>
      </p:sp>
    </p:spTree>
    <p:extLst>
      <p:ext uri="{BB962C8B-B14F-4D97-AF65-F5344CB8AC3E}">
        <p14:creationId xmlns:p14="http://schemas.microsoft.com/office/powerpoint/2010/main" val="302513687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ACL Best Practices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7546" b="-27546"/>
          <a:stretch>
            <a:fillRect/>
          </a:stretch>
        </p:blipFill>
        <p:spPr>
          <a:xfrm>
            <a:off x="496888" y="2289175"/>
            <a:ext cx="7940675" cy="4386263"/>
          </a:xfrm>
        </p:spPr>
      </p:pic>
      <p:sp>
        <p:nvSpPr>
          <p:cNvPr id="3" name="Rectangle 2"/>
          <p:cNvSpPr/>
          <p:nvPr/>
        </p:nvSpPr>
        <p:spPr>
          <a:xfrm>
            <a:off x="1028700" y="1508474"/>
            <a:ext cx="7505700" cy="1421928"/>
          </a:xfrm>
          <a:prstGeom prst="rect">
            <a:avLst/>
          </a:prstGeom>
        </p:spPr>
        <p:txBody>
          <a:bodyPr wrap="square">
            <a:spAutoFit/>
          </a:bodyPr>
          <a:lstStyle/>
          <a:p>
            <a:r>
              <a:rPr lang="en-IE" dirty="0"/>
              <a:t>Using ACLs requires attention to detail and great care. Mistakes can be costly in terms of downtime, troubleshooting efforts, and poor network service. Before configuring an ACL, basic planning is required.</a:t>
            </a:r>
          </a:p>
        </p:txBody>
      </p:sp>
    </p:spTree>
    <p:extLst>
      <p:ext uri="{BB962C8B-B14F-4D97-AF65-F5344CB8AC3E}">
        <p14:creationId xmlns:p14="http://schemas.microsoft.com/office/powerpoint/2010/main" val="309061965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What is an ACL?</a:t>
            </a:r>
            <a:endParaRPr lang="en-US" dirty="0" smtClean="0">
              <a:solidFill>
                <a:schemeClr val="accent5">
                  <a:lumMod val="75000"/>
                </a:schemeClr>
              </a:solidFill>
              <a:cs typeface="Arial" pitchFamily="34" charset="0"/>
            </a:endParaRPr>
          </a:p>
        </p:txBody>
      </p:sp>
      <p:sp>
        <p:nvSpPr>
          <p:cNvPr id="3" name="Rectangle 2"/>
          <p:cNvSpPr/>
          <p:nvPr/>
        </p:nvSpPr>
        <p:spPr>
          <a:xfrm>
            <a:off x="291829" y="1382859"/>
            <a:ext cx="3686784" cy="4832092"/>
          </a:xfrm>
          <a:prstGeom prst="rect">
            <a:avLst/>
          </a:prstGeom>
        </p:spPr>
        <p:txBody>
          <a:bodyPr wrap="square">
            <a:spAutoFit/>
          </a:bodyPr>
          <a:lstStyle/>
          <a:p>
            <a:pPr>
              <a:spcBef>
                <a:spcPts val="1200"/>
              </a:spcBef>
            </a:pPr>
            <a:r>
              <a:rPr lang="en-IE" sz="2000" dirty="0"/>
              <a:t>Network security is a huge subject, and much of it is far beyond the scope of this course. However, one of the most important skills a network administrator needs is mastery of access control lists (</a:t>
            </a:r>
            <a:r>
              <a:rPr lang="en-IE" sz="2000" b="1" dirty="0">
                <a:solidFill>
                  <a:srgbClr val="FF0000"/>
                </a:solidFill>
              </a:rPr>
              <a:t>ACLs</a:t>
            </a:r>
            <a:r>
              <a:rPr lang="en-IE" sz="2000" dirty="0" smtClean="0"/>
              <a:t>).</a:t>
            </a:r>
          </a:p>
          <a:p>
            <a:pPr>
              <a:spcBef>
                <a:spcPts val="1200"/>
              </a:spcBef>
            </a:pPr>
            <a:r>
              <a:rPr lang="en-IE" sz="2000" dirty="0"/>
              <a:t>An ACL is a sequential list of </a:t>
            </a:r>
            <a:r>
              <a:rPr lang="en-IE" sz="2000" b="1" dirty="0">
                <a:solidFill>
                  <a:srgbClr val="FF0000"/>
                </a:solidFill>
              </a:rPr>
              <a:t>permit</a:t>
            </a:r>
            <a:r>
              <a:rPr lang="en-IE" sz="2000" dirty="0"/>
              <a:t> or </a:t>
            </a:r>
            <a:r>
              <a:rPr lang="en-IE" sz="2000" b="1" dirty="0">
                <a:solidFill>
                  <a:srgbClr val="FF0000"/>
                </a:solidFill>
              </a:rPr>
              <a:t>deny</a:t>
            </a:r>
            <a:r>
              <a:rPr lang="en-IE" sz="2000" dirty="0"/>
              <a:t> statements that apply to addresses or upper-layer protocols. ACLs provide a powerful way to control traffic into and out of a network</a:t>
            </a:r>
            <a:r>
              <a:rPr lang="en-IE" sz="2000" dirty="0" smtClean="0"/>
              <a:t>.</a:t>
            </a:r>
          </a:p>
          <a:p>
            <a:pPr>
              <a:spcBef>
                <a:spcPts val="1200"/>
              </a:spcBef>
            </a:pPr>
            <a:r>
              <a:rPr lang="en-IE" sz="2000" dirty="0" smtClean="0"/>
              <a:t>Basic building blocks of Firewalls</a:t>
            </a:r>
            <a:endParaRPr lang="en-IE"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613" y="971550"/>
            <a:ext cx="5165387" cy="479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932052"/>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a:t>Where to Place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Every ACL should be placed where it has the greatest impact on </a:t>
            </a:r>
            <a:r>
              <a:rPr lang="en-US" dirty="0" smtClean="0"/>
              <a:t>efficiency. The basic </a:t>
            </a:r>
            <a:r>
              <a:rPr lang="en-US" dirty="0"/>
              <a:t>rules are</a:t>
            </a:r>
            <a:r>
              <a:rPr lang="en-US" dirty="0" smtClean="0"/>
              <a:t>:</a:t>
            </a:r>
            <a:endParaRPr lang="en-US" dirty="0"/>
          </a:p>
          <a:p>
            <a:r>
              <a:rPr lang="en-US" dirty="0">
                <a:solidFill>
                  <a:srgbClr val="FF0000"/>
                </a:solidFill>
              </a:rPr>
              <a:t>Extended ACLs</a:t>
            </a:r>
            <a:r>
              <a:rPr lang="en-US" dirty="0"/>
              <a:t>: Locate extended ACLs as close as possible to the </a:t>
            </a:r>
            <a:r>
              <a:rPr lang="en-US" b="1" u="sng" dirty="0">
                <a:solidFill>
                  <a:srgbClr val="002060"/>
                </a:solidFill>
              </a:rPr>
              <a:t>source</a:t>
            </a:r>
            <a:r>
              <a:rPr lang="en-US" dirty="0">
                <a:solidFill>
                  <a:srgbClr val="002060"/>
                </a:solidFill>
              </a:rPr>
              <a:t> </a:t>
            </a:r>
            <a:r>
              <a:rPr lang="en-US" dirty="0"/>
              <a:t>of the traffic to be filtered. </a:t>
            </a:r>
          </a:p>
          <a:p>
            <a:r>
              <a:rPr lang="en-US" dirty="0">
                <a:solidFill>
                  <a:srgbClr val="FF0000"/>
                </a:solidFill>
              </a:rPr>
              <a:t>Standard ACLs</a:t>
            </a:r>
            <a:r>
              <a:rPr lang="en-US" dirty="0"/>
              <a:t>: Because standard ACLs do not specify </a:t>
            </a:r>
            <a:r>
              <a:rPr lang="en-US" b="1" u="sng" dirty="0">
                <a:solidFill>
                  <a:srgbClr val="002060"/>
                </a:solidFill>
              </a:rPr>
              <a:t>destination</a:t>
            </a:r>
            <a:r>
              <a:rPr lang="en-US" dirty="0">
                <a:solidFill>
                  <a:srgbClr val="002060"/>
                </a:solidFill>
              </a:rPr>
              <a:t> </a:t>
            </a:r>
            <a:r>
              <a:rPr lang="en-US" dirty="0"/>
              <a:t>addresses, place them as close to the destination as </a:t>
            </a:r>
            <a:r>
              <a:rPr lang="en-US" dirty="0" smtClean="0"/>
              <a:t>possible.</a:t>
            </a:r>
          </a:p>
          <a:p>
            <a:pPr marL="0" indent="0">
              <a:buNone/>
            </a:pPr>
            <a:r>
              <a:rPr lang="en-US" dirty="0"/>
              <a:t>Placement of the ACL and therefore the type of ACL used may also depend </a:t>
            </a:r>
            <a:r>
              <a:rPr lang="en-US" dirty="0" smtClean="0"/>
              <a:t>on:</a:t>
            </a:r>
            <a:r>
              <a:rPr lang="en-US" dirty="0"/>
              <a:t> t</a:t>
            </a:r>
            <a:r>
              <a:rPr lang="en-US" dirty="0" smtClean="0"/>
              <a:t>he </a:t>
            </a:r>
            <a:r>
              <a:rPr lang="en-US" dirty="0"/>
              <a:t>extent of the network administrator’s </a:t>
            </a:r>
            <a:r>
              <a:rPr lang="en-US" dirty="0" smtClean="0"/>
              <a:t>control, bandwidth </a:t>
            </a:r>
            <a:r>
              <a:rPr lang="en-US" dirty="0"/>
              <a:t>of the </a:t>
            </a:r>
            <a:r>
              <a:rPr lang="en-US" dirty="0" smtClean="0"/>
              <a:t>networks involved, and ease </a:t>
            </a:r>
            <a:r>
              <a:rPr lang="en-US" dirty="0"/>
              <a:t>of </a:t>
            </a:r>
            <a:r>
              <a:rPr lang="en-US" dirty="0" smtClean="0"/>
              <a:t>configuration.</a:t>
            </a:r>
          </a:p>
        </p:txBody>
      </p:sp>
    </p:spTree>
    <p:extLst>
      <p:ext uri="{BB962C8B-B14F-4D97-AF65-F5344CB8AC3E}">
        <p14:creationId xmlns:p14="http://schemas.microsoft.com/office/powerpoint/2010/main" val="302400500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Standard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238" r="-17238"/>
          <a:stretch>
            <a:fillRect/>
          </a:stretch>
        </p:blipFill>
        <p:spPr>
          <a:xfrm>
            <a:off x="1071562" y="2552812"/>
            <a:ext cx="6770688" cy="3739987"/>
          </a:xfrm>
        </p:spPr>
      </p:pic>
      <p:sp>
        <p:nvSpPr>
          <p:cNvPr id="3" name="Rectangle 2"/>
          <p:cNvSpPr/>
          <p:nvPr/>
        </p:nvSpPr>
        <p:spPr>
          <a:xfrm>
            <a:off x="228600" y="1342275"/>
            <a:ext cx="8620125" cy="757130"/>
          </a:xfrm>
          <a:prstGeom prst="rect">
            <a:avLst/>
          </a:prstGeom>
        </p:spPr>
        <p:txBody>
          <a:bodyPr wrap="square">
            <a:spAutoFit/>
          </a:bodyPr>
          <a:lstStyle/>
          <a:p>
            <a:r>
              <a:rPr lang="en-IE" dirty="0" smtClean="0"/>
              <a:t>Example </a:t>
            </a:r>
            <a:r>
              <a:rPr lang="en-IE" dirty="0"/>
              <a:t>the administrator wants to prevent traffic originating in the </a:t>
            </a:r>
            <a:r>
              <a:rPr lang="en-IE" dirty="0" smtClean="0"/>
              <a:t>192.168.10.0 </a:t>
            </a:r>
            <a:r>
              <a:rPr lang="en-IE" dirty="0"/>
              <a:t>network from </a:t>
            </a:r>
            <a:r>
              <a:rPr lang="en-IE" dirty="0">
                <a:solidFill>
                  <a:srgbClr val="FF0000"/>
                </a:solidFill>
              </a:rPr>
              <a:t>reaching</a:t>
            </a:r>
            <a:r>
              <a:rPr lang="en-IE" dirty="0"/>
              <a:t> the </a:t>
            </a:r>
            <a:r>
              <a:rPr lang="en-IE" dirty="0" smtClean="0"/>
              <a:t>192.168.30.0</a:t>
            </a:r>
            <a:endParaRPr lang="en-IE" dirty="0"/>
          </a:p>
        </p:txBody>
      </p:sp>
      <p:sp>
        <p:nvSpPr>
          <p:cNvPr id="4" name="Rectangle 3"/>
          <p:cNvSpPr/>
          <p:nvPr/>
        </p:nvSpPr>
        <p:spPr>
          <a:xfrm>
            <a:off x="228599" y="3203125"/>
            <a:ext cx="2428875" cy="1643527"/>
          </a:xfrm>
          <a:prstGeom prst="rect">
            <a:avLst/>
          </a:prstGeom>
        </p:spPr>
        <p:txBody>
          <a:bodyPr wrap="square">
            <a:spAutoFit/>
          </a:bodyPr>
          <a:lstStyle/>
          <a:p>
            <a:pPr algn="r"/>
            <a:r>
              <a:rPr lang="en-IE" sz="1400" dirty="0">
                <a:solidFill>
                  <a:srgbClr val="002060"/>
                </a:solidFill>
              </a:rPr>
              <a:t>If the standard ACL is placed on the outbound interface of R1, this would prevent traffic on the 192.168.10.0/24 network from reaching any networks reachable through the Serial 0/0/0 interface of R1.</a:t>
            </a:r>
          </a:p>
        </p:txBody>
      </p:sp>
      <p:cxnSp>
        <p:nvCxnSpPr>
          <p:cNvPr id="6" name="Straight Arrow Connector 5"/>
          <p:cNvCxnSpPr/>
          <p:nvPr/>
        </p:nvCxnSpPr>
        <p:spPr bwMode="auto">
          <a:xfrm flipV="1">
            <a:off x="3195636" y="3448050"/>
            <a:ext cx="352425" cy="285750"/>
          </a:xfrm>
          <a:prstGeom prst="straightConnector1">
            <a:avLst/>
          </a:prstGeom>
          <a:solidFill>
            <a:schemeClr val="accent1"/>
          </a:solidFill>
          <a:ln w="63500" cap="flat" cmpd="sng" algn="ctr">
            <a:solidFill>
              <a:srgbClr val="002060"/>
            </a:solidFill>
            <a:prstDash val="solid"/>
            <a:round/>
            <a:headEnd type="none" w="med" len="med"/>
            <a:tailEnd type="arrow"/>
          </a:ln>
          <a:effectLst/>
        </p:spPr>
      </p:cxnSp>
      <p:sp>
        <p:nvSpPr>
          <p:cNvPr id="7" name="Rectangle 6"/>
          <p:cNvSpPr/>
          <p:nvPr/>
        </p:nvSpPr>
        <p:spPr>
          <a:xfrm>
            <a:off x="6867525" y="2182504"/>
            <a:ext cx="2190750" cy="2585323"/>
          </a:xfrm>
          <a:prstGeom prst="rect">
            <a:avLst/>
          </a:prstGeom>
        </p:spPr>
        <p:txBody>
          <a:bodyPr wrap="square">
            <a:spAutoFit/>
          </a:bodyPr>
          <a:lstStyle/>
          <a:p>
            <a:pPr algn="l"/>
            <a:r>
              <a:rPr lang="en-IE" sz="1200" dirty="0" smtClean="0">
                <a:solidFill>
                  <a:schemeClr val="accent6">
                    <a:lumMod val="75000"/>
                  </a:schemeClr>
                </a:solidFill>
              </a:rPr>
              <a:t>Applying </a:t>
            </a:r>
            <a:r>
              <a:rPr lang="en-IE" sz="1200" dirty="0">
                <a:solidFill>
                  <a:schemeClr val="accent6">
                    <a:lumMod val="75000"/>
                  </a:schemeClr>
                </a:solidFill>
              </a:rPr>
              <a:t>a standard ACL to prevent traffic from 192.168.10.0/24 from entering the S0/0/1 interface will prevent this traffic from reaching 192.168.30.0/24 </a:t>
            </a:r>
            <a:r>
              <a:rPr lang="en-IE" sz="1200" b="1" dirty="0">
                <a:solidFill>
                  <a:srgbClr val="FF0000"/>
                </a:solidFill>
              </a:rPr>
              <a:t>and</a:t>
            </a:r>
            <a:r>
              <a:rPr lang="en-IE" sz="1200" dirty="0">
                <a:solidFill>
                  <a:srgbClr val="FF0000"/>
                </a:solidFill>
              </a:rPr>
              <a:t> </a:t>
            </a:r>
            <a:r>
              <a:rPr lang="en-IE" sz="1200" dirty="0">
                <a:solidFill>
                  <a:schemeClr val="accent6">
                    <a:lumMod val="75000"/>
                  </a:schemeClr>
                </a:solidFill>
              </a:rPr>
              <a:t>all other networks reachable by R3. This includes the 192.168.31.0/24 network. Because the intent of the ACL is to filter traffic destined only for 192.168.30.0/24, a standard ACL should not be applied to this interface.</a:t>
            </a:r>
          </a:p>
        </p:txBody>
      </p:sp>
      <p:cxnSp>
        <p:nvCxnSpPr>
          <p:cNvPr id="9" name="Straight Arrow Connector 8"/>
          <p:cNvCxnSpPr/>
          <p:nvPr/>
        </p:nvCxnSpPr>
        <p:spPr bwMode="auto">
          <a:xfrm>
            <a:off x="5391150" y="3448050"/>
            <a:ext cx="435767" cy="329246"/>
          </a:xfrm>
          <a:prstGeom prst="straightConnector1">
            <a:avLst/>
          </a:prstGeom>
          <a:solidFill>
            <a:schemeClr val="accent1"/>
          </a:solidFill>
          <a:ln w="63500" cap="flat" cmpd="sng" algn="ctr">
            <a:solidFill>
              <a:schemeClr val="accent6">
                <a:lumMod val="75000"/>
              </a:schemeClr>
            </a:solidFill>
            <a:prstDash val="solid"/>
            <a:round/>
            <a:headEnd type="none" w="med" len="med"/>
            <a:tailEnd type="arrow"/>
          </a:ln>
          <a:effectLst/>
        </p:spPr>
      </p:cxnSp>
      <p:sp>
        <p:nvSpPr>
          <p:cNvPr id="10" name="Rectangle 9"/>
          <p:cNvSpPr/>
          <p:nvPr/>
        </p:nvSpPr>
        <p:spPr>
          <a:xfrm>
            <a:off x="581025" y="6182815"/>
            <a:ext cx="8048625" cy="674031"/>
          </a:xfrm>
          <a:prstGeom prst="rect">
            <a:avLst/>
          </a:prstGeom>
        </p:spPr>
        <p:txBody>
          <a:bodyPr wrap="square">
            <a:spAutoFit/>
          </a:bodyPr>
          <a:lstStyle/>
          <a:p>
            <a:r>
              <a:rPr lang="en-IE" sz="1400" dirty="0">
                <a:solidFill>
                  <a:srgbClr val="FF0000"/>
                </a:solidFill>
              </a:rPr>
              <a:t>Applying the standard ACL to traffic exiting the G0/0 interface will filter packets from 192.168.10.0/24 to 192.168.30.0/24. This will not affect other networks reachable by R3. Packets from 192.16810.0/24 will still be able to reach 192.168.31.0/24.</a:t>
            </a:r>
          </a:p>
        </p:txBody>
      </p:sp>
      <p:cxnSp>
        <p:nvCxnSpPr>
          <p:cNvPr id="12" name="Straight Arrow Connector 11"/>
          <p:cNvCxnSpPr/>
          <p:nvPr/>
        </p:nvCxnSpPr>
        <p:spPr bwMode="auto">
          <a:xfrm flipH="1">
            <a:off x="5079205" y="4257675"/>
            <a:ext cx="311945" cy="438150"/>
          </a:xfrm>
          <a:prstGeom prst="straightConnector1">
            <a:avLst/>
          </a:prstGeom>
          <a:solidFill>
            <a:schemeClr val="accent1"/>
          </a:solidFill>
          <a:ln w="635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0755792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Extended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404" r="-17404"/>
          <a:stretch>
            <a:fillRect/>
          </a:stretch>
        </p:blipFill>
        <p:spPr>
          <a:xfrm>
            <a:off x="2544762" y="2068131"/>
            <a:ext cx="6599238" cy="3645282"/>
          </a:xfrm>
        </p:spPr>
      </p:pic>
      <p:sp>
        <p:nvSpPr>
          <p:cNvPr id="3" name="Rectangle 2"/>
          <p:cNvSpPr/>
          <p:nvPr/>
        </p:nvSpPr>
        <p:spPr>
          <a:xfrm>
            <a:off x="76200" y="1221380"/>
            <a:ext cx="8991600" cy="867930"/>
          </a:xfrm>
          <a:prstGeom prst="rect">
            <a:avLst/>
          </a:prstGeom>
        </p:spPr>
        <p:txBody>
          <a:bodyPr wrap="square">
            <a:spAutoFit/>
          </a:bodyPr>
          <a:lstStyle/>
          <a:p>
            <a:r>
              <a:rPr lang="en-IE" dirty="0"/>
              <a:t> </a:t>
            </a:r>
            <a:r>
              <a:rPr lang="en-IE" sz="1600" dirty="0" smtClean="0"/>
              <a:t>The administrator </a:t>
            </a:r>
            <a:r>
              <a:rPr lang="en-IE" sz="1600" dirty="0"/>
              <a:t>wants to </a:t>
            </a:r>
            <a:r>
              <a:rPr lang="en-IE" sz="1600" dirty="0">
                <a:solidFill>
                  <a:srgbClr val="FF0000"/>
                </a:solidFill>
              </a:rPr>
              <a:t>deny</a:t>
            </a:r>
            <a:r>
              <a:rPr lang="en-IE" sz="1600" dirty="0"/>
              <a:t> </a:t>
            </a:r>
            <a:r>
              <a:rPr lang="en-IE" sz="1600" dirty="0">
                <a:solidFill>
                  <a:srgbClr val="FF0000"/>
                </a:solidFill>
              </a:rPr>
              <a:t>Telnet</a:t>
            </a:r>
            <a:r>
              <a:rPr lang="en-IE" sz="1600" dirty="0"/>
              <a:t> and </a:t>
            </a:r>
            <a:r>
              <a:rPr lang="en-IE" sz="1600" dirty="0">
                <a:solidFill>
                  <a:srgbClr val="FF0000"/>
                </a:solidFill>
              </a:rPr>
              <a:t>FTP</a:t>
            </a:r>
            <a:r>
              <a:rPr lang="en-IE" sz="1600" dirty="0"/>
              <a:t> traffic from the .11 network to Company B’s </a:t>
            </a:r>
            <a:r>
              <a:rPr lang="en-IE" sz="1600" dirty="0" smtClean="0"/>
              <a:t>192.168.30.0  </a:t>
            </a:r>
            <a:r>
              <a:rPr lang="en-IE" sz="1600" dirty="0"/>
              <a:t>network. At the same time, all other traffic from the .11 network must be permitted to leave Company A without restriction.</a:t>
            </a:r>
          </a:p>
        </p:txBody>
      </p:sp>
      <p:sp>
        <p:nvSpPr>
          <p:cNvPr id="4" name="Rectangle 3"/>
          <p:cNvSpPr/>
          <p:nvPr/>
        </p:nvSpPr>
        <p:spPr>
          <a:xfrm>
            <a:off x="447675" y="2218130"/>
            <a:ext cx="2714625" cy="3194721"/>
          </a:xfrm>
          <a:prstGeom prst="rect">
            <a:avLst/>
          </a:prstGeom>
        </p:spPr>
        <p:txBody>
          <a:bodyPr wrap="square">
            <a:spAutoFit/>
          </a:bodyPr>
          <a:lstStyle/>
          <a:p>
            <a:pPr algn="r"/>
            <a:r>
              <a:rPr lang="en-IE" sz="1400" dirty="0" smtClean="0">
                <a:solidFill>
                  <a:srgbClr val="002060"/>
                </a:solidFill>
              </a:rPr>
              <a:t>One </a:t>
            </a:r>
            <a:r>
              <a:rPr lang="en-IE" sz="1400" dirty="0">
                <a:solidFill>
                  <a:srgbClr val="002060"/>
                </a:solidFill>
              </a:rPr>
              <a:t>possibility is to apply an extended ACL outbound on the S0/0/0 interface. Because the extended ACL can examine both source and destination addresses, only FTP and Telnet packets from 192.168.11.0/24 will be denied. Other traffic from 192.168.11.0/24 and other networks will be forwarded by R1. The disadvantage of placing the extended ACL on this interface is that all traffic exiting S0/0/0 must be processed by the ACL including packets from 192.168.10.0/24.</a:t>
            </a:r>
          </a:p>
        </p:txBody>
      </p:sp>
      <p:cxnSp>
        <p:nvCxnSpPr>
          <p:cNvPr id="6" name="Straight Arrow Connector 5"/>
          <p:cNvCxnSpPr/>
          <p:nvPr/>
        </p:nvCxnSpPr>
        <p:spPr bwMode="auto">
          <a:xfrm flipV="1">
            <a:off x="4238624" y="2943226"/>
            <a:ext cx="485775" cy="333374"/>
          </a:xfrm>
          <a:prstGeom prst="straightConnector1">
            <a:avLst/>
          </a:prstGeom>
          <a:solidFill>
            <a:schemeClr val="accent1"/>
          </a:solidFill>
          <a:ln w="63500" cap="flat" cmpd="sng" algn="ctr">
            <a:solidFill>
              <a:srgbClr val="002060"/>
            </a:solidFill>
            <a:prstDash val="solid"/>
            <a:round/>
            <a:headEnd type="none" w="med" len="med"/>
            <a:tailEnd type="arrow"/>
          </a:ln>
          <a:effectLst/>
        </p:spPr>
      </p:cxnSp>
      <p:sp>
        <p:nvSpPr>
          <p:cNvPr id="8" name="Rectangle 7"/>
          <p:cNvSpPr/>
          <p:nvPr/>
        </p:nvSpPr>
        <p:spPr>
          <a:xfrm>
            <a:off x="1362074" y="5783741"/>
            <a:ext cx="7515225" cy="867930"/>
          </a:xfrm>
          <a:prstGeom prst="rect">
            <a:avLst/>
          </a:prstGeom>
        </p:spPr>
        <p:txBody>
          <a:bodyPr wrap="square">
            <a:spAutoFit/>
          </a:bodyPr>
          <a:lstStyle/>
          <a:p>
            <a:r>
              <a:rPr lang="en-IE" sz="1400" dirty="0">
                <a:solidFill>
                  <a:srgbClr val="FF0000"/>
                </a:solidFill>
              </a:rPr>
              <a:t>Applying an extended ACL to traffic entering the G0/1 interface means that only packets from the 192.168.11.0/24 network are subject to ACL processing on R1. Because the filter is to be limited to only those packets leaving the 192.168.11.0/24 network, applying the extended ACL to G0/1 is the best solution.</a:t>
            </a:r>
          </a:p>
        </p:txBody>
      </p:sp>
      <p:cxnSp>
        <p:nvCxnSpPr>
          <p:cNvPr id="10" name="Straight Arrow Connector 9"/>
          <p:cNvCxnSpPr/>
          <p:nvPr/>
        </p:nvCxnSpPr>
        <p:spPr bwMode="auto">
          <a:xfrm flipH="1" flipV="1">
            <a:off x="5095874" y="3857625"/>
            <a:ext cx="352425" cy="552450"/>
          </a:xfrm>
          <a:prstGeom prst="straightConnector1">
            <a:avLst/>
          </a:prstGeom>
          <a:solidFill>
            <a:schemeClr val="accent1"/>
          </a:solidFill>
          <a:ln w="635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98061730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Entering Criteria Statements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24871" r="-24871"/>
          <a:stretch>
            <a:fillRect/>
          </a:stretch>
        </p:blipFill>
        <p:spPr>
          <a:xfrm>
            <a:off x="-493712" y="1993900"/>
            <a:ext cx="6008687" cy="3902075"/>
          </a:xfrm>
        </p:spPr>
      </p:pic>
      <p:sp>
        <p:nvSpPr>
          <p:cNvPr id="2" name="Rectangle 1"/>
          <p:cNvSpPr/>
          <p:nvPr/>
        </p:nvSpPr>
        <p:spPr>
          <a:xfrm>
            <a:off x="4429125" y="1328232"/>
            <a:ext cx="4572000" cy="5515356"/>
          </a:xfrm>
          <a:prstGeom prst="rect">
            <a:avLst/>
          </a:prstGeom>
        </p:spPr>
        <p:txBody>
          <a:bodyPr>
            <a:spAutoFit/>
          </a:bodyPr>
          <a:lstStyle/>
          <a:p>
            <a:pPr marL="180975" indent="-180975" algn="l">
              <a:spcBef>
                <a:spcPts val="1200"/>
              </a:spcBef>
              <a:buFont typeface="Arial" panose="020B0604020202020204" pitchFamily="34" charset="0"/>
              <a:buChar char="•"/>
            </a:pPr>
            <a:r>
              <a:rPr lang="en-IE" sz="1600" dirty="0"/>
              <a:t>When traffic enters the router, the traffic is compared to all ACEs in the order that the entries occur in the ACL. </a:t>
            </a:r>
            <a:endParaRPr lang="en-IE" sz="1600" dirty="0" smtClean="0"/>
          </a:p>
          <a:p>
            <a:pPr marL="180975" indent="-180975" algn="l">
              <a:spcBef>
                <a:spcPts val="1200"/>
              </a:spcBef>
              <a:buFont typeface="Arial" panose="020B0604020202020204" pitchFamily="34" charset="0"/>
              <a:buChar char="•"/>
            </a:pPr>
            <a:r>
              <a:rPr lang="en-IE" sz="1600" dirty="0" smtClean="0"/>
              <a:t>The </a:t>
            </a:r>
            <a:r>
              <a:rPr lang="en-IE" sz="1600" dirty="0"/>
              <a:t>router continues to process the ACEs until it finds a match. </a:t>
            </a:r>
            <a:endParaRPr lang="en-IE" sz="1600" dirty="0" smtClean="0"/>
          </a:p>
          <a:p>
            <a:pPr marL="180975" indent="-180975" algn="l">
              <a:spcBef>
                <a:spcPts val="1200"/>
              </a:spcBef>
              <a:buFont typeface="Arial" panose="020B0604020202020204" pitchFamily="34" charset="0"/>
              <a:buChar char="•"/>
            </a:pPr>
            <a:r>
              <a:rPr lang="en-IE" sz="1600" dirty="0" smtClean="0"/>
              <a:t>The </a:t>
            </a:r>
            <a:r>
              <a:rPr lang="en-IE" sz="1600" dirty="0"/>
              <a:t>router will process the packet based on the </a:t>
            </a:r>
            <a:r>
              <a:rPr lang="en-IE" sz="1600" dirty="0">
                <a:solidFill>
                  <a:srgbClr val="FF0000"/>
                </a:solidFill>
              </a:rPr>
              <a:t>first match </a:t>
            </a:r>
            <a:r>
              <a:rPr lang="en-IE" sz="1600" dirty="0"/>
              <a:t>found and no other ACEs will be examined</a:t>
            </a:r>
            <a:r>
              <a:rPr lang="en-IE" sz="1600" dirty="0" smtClean="0"/>
              <a:t>.</a:t>
            </a:r>
            <a:endParaRPr lang="en-IE" sz="1600" dirty="0"/>
          </a:p>
          <a:p>
            <a:pPr marL="180975" indent="-180975" algn="l">
              <a:spcBef>
                <a:spcPts val="1200"/>
              </a:spcBef>
              <a:buFont typeface="Arial" panose="020B0604020202020204" pitchFamily="34" charset="0"/>
              <a:buChar char="•"/>
            </a:pPr>
            <a:r>
              <a:rPr lang="en-IE" sz="1600" dirty="0"/>
              <a:t>If no matches are found when the router reaches the end of the list, the traffic is denied. This is because, by default, there is an implied </a:t>
            </a:r>
            <a:r>
              <a:rPr lang="en-IE" sz="1600" dirty="0">
                <a:solidFill>
                  <a:srgbClr val="FF0000"/>
                </a:solidFill>
              </a:rPr>
              <a:t>deny</a:t>
            </a:r>
            <a:r>
              <a:rPr lang="en-IE" sz="1600" dirty="0"/>
              <a:t> at the end of all ACLs for traffic that was not matched to a configured entry. </a:t>
            </a:r>
            <a:endParaRPr lang="en-IE" sz="1600" dirty="0" smtClean="0"/>
          </a:p>
          <a:p>
            <a:pPr marL="180975" indent="-180975" algn="l">
              <a:spcBef>
                <a:spcPts val="1200"/>
              </a:spcBef>
              <a:buFont typeface="Arial" panose="020B0604020202020204" pitchFamily="34" charset="0"/>
              <a:buChar char="•"/>
            </a:pPr>
            <a:r>
              <a:rPr lang="en-IE" sz="1600" dirty="0" smtClean="0"/>
              <a:t>A </a:t>
            </a:r>
            <a:r>
              <a:rPr lang="en-IE" sz="1600" dirty="0"/>
              <a:t>single-entry ACL with only one deny entry has the effect of denying all traffic. At least one permit ACE must be configured in an ACL or all traffic is blocked</a:t>
            </a:r>
            <a:r>
              <a:rPr lang="en-IE" sz="1600" dirty="0" smtClean="0"/>
              <a:t>.</a:t>
            </a:r>
            <a:endParaRPr lang="en-IE" sz="1600" dirty="0"/>
          </a:p>
          <a:p>
            <a:pPr marL="180975" indent="-180975" algn="l">
              <a:spcBef>
                <a:spcPts val="1200"/>
              </a:spcBef>
              <a:buFont typeface="Arial" panose="020B0604020202020204" pitchFamily="34" charset="0"/>
              <a:buChar char="•"/>
            </a:pPr>
            <a:r>
              <a:rPr lang="en-IE" sz="1600" dirty="0"/>
              <a:t>For the network in the figure, applying either ACL 1 or ACL 2 to the S0/0/0 interface of R1 in the outbound direction will have the same effect. </a:t>
            </a:r>
            <a:endParaRPr lang="en-IE" sz="1600" dirty="0" smtClean="0"/>
          </a:p>
        </p:txBody>
      </p:sp>
    </p:spTree>
    <p:extLst>
      <p:ext uri="{BB962C8B-B14F-4D97-AF65-F5344CB8AC3E}">
        <p14:creationId xmlns:p14="http://schemas.microsoft.com/office/powerpoint/2010/main" val="259659931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2520493" y="1355179"/>
            <a:ext cx="6351534" cy="5052998"/>
          </a:xfrm>
          <a:prstGeom prst="rect">
            <a:avLst/>
          </a:prstGeom>
        </p:spPr>
      </p:pic>
      <p:sp>
        <p:nvSpPr>
          <p:cNvPr id="38915" name="Content Placeholder 5"/>
          <p:cNvSpPr>
            <a:spLocks noGrp="1"/>
          </p:cNvSpPr>
          <p:nvPr>
            <p:ph idx="1"/>
          </p:nvPr>
        </p:nvSpPr>
        <p:spPr>
          <a:xfrm>
            <a:off x="230885" y="4682775"/>
            <a:ext cx="5271869" cy="1898602"/>
          </a:xfrm>
        </p:spPr>
        <p:txBody>
          <a:bodyPr/>
          <a:lstStyle/>
          <a:p>
            <a:pPr marL="0" indent="0">
              <a:buNone/>
            </a:pPr>
            <a:r>
              <a:rPr lang="en-US" b="1" dirty="0" smtClean="0"/>
              <a:t>Example ACL</a:t>
            </a:r>
          </a:p>
          <a:p>
            <a:r>
              <a:rPr lang="en-US" sz="1400" b="1" dirty="0" smtClean="0">
                <a:latin typeface="Courier"/>
                <a:cs typeface="Courier"/>
              </a:rPr>
              <a:t>access</a:t>
            </a:r>
            <a:r>
              <a:rPr lang="en-US" sz="1400" b="1" dirty="0">
                <a:latin typeface="Courier"/>
                <a:cs typeface="Courier"/>
              </a:rPr>
              <a:t>-list 2 deny </a:t>
            </a:r>
            <a:r>
              <a:rPr lang="en-US" sz="1400" b="1" dirty="0" smtClean="0">
                <a:latin typeface="Courier"/>
                <a:cs typeface="Courier"/>
              </a:rPr>
              <a:t>host 192.168.10.10</a:t>
            </a:r>
            <a:endParaRPr lang="en-US" sz="1400" dirty="0">
              <a:latin typeface="Courier"/>
              <a:cs typeface="Courier"/>
            </a:endParaRPr>
          </a:p>
          <a:p>
            <a:r>
              <a:rPr lang="en-US" sz="1400" b="1" dirty="0">
                <a:latin typeface="Courier"/>
                <a:cs typeface="Courier"/>
              </a:rPr>
              <a:t>access-list 2 permit 192.168.10.0 0.0.0.255</a:t>
            </a:r>
            <a:endParaRPr lang="en-US" sz="1400" dirty="0">
              <a:latin typeface="Courier"/>
              <a:cs typeface="Courier"/>
            </a:endParaRPr>
          </a:p>
          <a:p>
            <a:r>
              <a:rPr lang="en-US" sz="1400" b="1" dirty="0">
                <a:latin typeface="Courier"/>
                <a:cs typeface="Courier"/>
              </a:rPr>
              <a:t>access-list 2 deny 192.168.0.0 0.0.255.255</a:t>
            </a:r>
            <a:endParaRPr lang="en-US" sz="1400" dirty="0">
              <a:latin typeface="Courier"/>
              <a:cs typeface="Courier"/>
            </a:endParaRPr>
          </a:p>
          <a:p>
            <a:r>
              <a:rPr lang="en-US" sz="1400" b="1" dirty="0">
                <a:latin typeface="Courier"/>
                <a:cs typeface="Courier"/>
              </a:rPr>
              <a:t>access-list 2 permit 192.0.0.0 0.255.255.255</a:t>
            </a:r>
            <a:endParaRPr lang="en-US" sz="1400" dirty="0" smtClean="0">
              <a:latin typeface="Courier"/>
              <a:cs typeface="Courier"/>
            </a:endParaRPr>
          </a:p>
        </p:txBody>
      </p:sp>
    </p:spTree>
    <p:extLst>
      <p:ext uri="{BB962C8B-B14F-4D97-AF65-F5344CB8AC3E}">
        <p14:creationId xmlns:p14="http://schemas.microsoft.com/office/powerpoint/2010/main" val="255299402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 (Cont.)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14326" y="1565275"/>
            <a:ext cx="8620124" cy="4386263"/>
          </a:xfrm>
        </p:spPr>
        <p:txBody>
          <a:bodyPr/>
          <a:lstStyle/>
          <a:p>
            <a:pPr marL="0" indent="0">
              <a:buNone/>
            </a:pPr>
            <a:r>
              <a:rPr lang="en-US" dirty="0"/>
              <a:t>The full syntax of the standard ACL command is as follows</a:t>
            </a:r>
            <a:r>
              <a:rPr lang="en-US" dirty="0" smtClean="0"/>
              <a:t>:</a:t>
            </a:r>
            <a:endParaRPr lang="en-US" dirty="0"/>
          </a:p>
          <a:p>
            <a:pPr marL="338137" lvl="1" indent="0"/>
            <a:r>
              <a:rPr lang="en-US" dirty="0">
                <a:solidFill>
                  <a:srgbClr val="FF0000"/>
                </a:solidFill>
                <a:latin typeface="Courier New" panose="02070309020205020404" pitchFamily="49" charset="0"/>
                <a:cs typeface="Courier New" panose="02070309020205020404" pitchFamily="49" charset="0"/>
              </a:rPr>
              <a:t>Router(</a:t>
            </a:r>
            <a:r>
              <a:rPr lang="en-US" dirty="0" err="1">
                <a:solidFill>
                  <a:srgbClr val="FF0000"/>
                </a:solidFill>
                <a:latin typeface="Courier New" panose="02070309020205020404" pitchFamily="49" charset="0"/>
                <a:cs typeface="Courier New" panose="02070309020205020404" pitchFamily="49" charset="0"/>
              </a:rPr>
              <a:t>config</a:t>
            </a:r>
            <a:r>
              <a:rPr lang="en-US" dirty="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access-list</a:t>
            </a:r>
            <a:r>
              <a:rPr lang="en-US" dirty="0">
                <a:solidFill>
                  <a:srgbClr val="FF0000"/>
                </a:solidFill>
                <a:latin typeface="Courier New" panose="02070309020205020404" pitchFamily="49" charset="0"/>
                <a:cs typeface="Courier New" panose="02070309020205020404" pitchFamily="49" charset="0"/>
              </a:rPr>
              <a:t> </a:t>
            </a:r>
            <a:r>
              <a:rPr lang="en-US" i="1" dirty="0">
                <a:solidFill>
                  <a:srgbClr val="FF0000"/>
                </a:solidFill>
                <a:latin typeface="Courier New" panose="02070309020205020404" pitchFamily="49" charset="0"/>
                <a:cs typeface="Courier New" panose="02070309020205020404" pitchFamily="49" charset="0"/>
              </a:rPr>
              <a:t>access-list-number</a:t>
            </a:r>
            <a:r>
              <a:rPr lang="en-US" dirty="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deny permit remark</a:t>
            </a:r>
            <a:r>
              <a:rPr lang="en-US" dirty="0">
                <a:solidFill>
                  <a:srgbClr val="FF0000"/>
                </a:solidFill>
                <a:latin typeface="Courier New" panose="02070309020205020404" pitchFamily="49" charset="0"/>
                <a:cs typeface="Courier New" panose="02070309020205020404" pitchFamily="49" charset="0"/>
              </a:rPr>
              <a:t> </a:t>
            </a:r>
            <a:r>
              <a:rPr lang="en-US" i="1" dirty="0">
                <a:solidFill>
                  <a:srgbClr val="FF0000"/>
                </a:solidFill>
                <a:latin typeface="Courier New" panose="02070309020205020404" pitchFamily="49" charset="0"/>
                <a:cs typeface="Courier New" panose="02070309020205020404" pitchFamily="49" charset="0"/>
              </a:rPr>
              <a:t>source</a:t>
            </a:r>
            <a:r>
              <a:rPr lang="en-US" dirty="0">
                <a:solidFill>
                  <a:srgbClr val="FF0000"/>
                </a:solidFill>
                <a:latin typeface="Courier New" panose="02070309020205020404" pitchFamily="49" charset="0"/>
                <a:cs typeface="Courier New" panose="02070309020205020404" pitchFamily="49" charset="0"/>
              </a:rPr>
              <a:t> [ </a:t>
            </a:r>
            <a:r>
              <a:rPr lang="en-US" i="1" dirty="0">
                <a:solidFill>
                  <a:srgbClr val="FF0000"/>
                </a:solidFill>
                <a:latin typeface="Courier New" panose="02070309020205020404" pitchFamily="49" charset="0"/>
                <a:cs typeface="Courier New" panose="02070309020205020404" pitchFamily="49" charset="0"/>
              </a:rPr>
              <a:t>source-wildcard</a:t>
            </a:r>
            <a:r>
              <a:rPr lang="en-US" dirty="0">
                <a:solidFill>
                  <a:srgbClr val="FF0000"/>
                </a:solidFill>
                <a:latin typeface="Courier New" panose="02070309020205020404" pitchFamily="49" charset="0"/>
                <a:cs typeface="Courier New" panose="02070309020205020404" pitchFamily="49" charset="0"/>
              </a:rPr>
              <a:t> ] [ </a:t>
            </a:r>
            <a:r>
              <a:rPr lang="en-US" b="1" dirty="0">
                <a:solidFill>
                  <a:srgbClr val="FF0000"/>
                </a:solidFill>
                <a:latin typeface="Courier New" panose="02070309020205020404" pitchFamily="49" charset="0"/>
                <a:cs typeface="Courier New" panose="02070309020205020404" pitchFamily="49" charset="0"/>
              </a:rPr>
              <a:t>log</a:t>
            </a: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a:t>
            </a:r>
          </a:p>
          <a:p>
            <a:pPr marL="338137" lvl="1" indent="0"/>
            <a:endParaRPr lang="en-US" dirty="0">
              <a:latin typeface="Courier"/>
              <a:cs typeface="Courier"/>
            </a:endParaRPr>
          </a:p>
          <a:p>
            <a:pPr marL="0" indent="0">
              <a:buNone/>
            </a:pPr>
            <a:r>
              <a:rPr lang="en-US" dirty="0"/>
              <a:t>To remove the ACL, the global configuration </a:t>
            </a:r>
            <a:r>
              <a:rPr lang="en-US" b="1" dirty="0">
                <a:solidFill>
                  <a:srgbClr val="FF0000"/>
                </a:solidFill>
                <a:latin typeface="Courier"/>
                <a:cs typeface="Courier"/>
              </a:rPr>
              <a:t>no access-list</a:t>
            </a:r>
            <a:r>
              <a:rPr lang="en-US" dirty="0">
                <a:solidFill>
                  <a:srgbClr val="FF0000"/>
                </a:solidFill>
              </a:rPr>
              <a:t> </a:t>
            </a:r>
            <a:r>
              <a:rPr lang="en-US" dirty="0"/>
              <a:t>command is used</a:t>
            </a:r>
            <a:r>
              <a:rPr lang="en-US" dirty="0" smtClean="0"/>
              <a:t>.</a:t>
            </a:r>
          </a:p>
          <a:p>
            <a:pPr marL="0" indent="0">
              <a:buNone/>
            </a:pPr>
            <a:r>
              <a:rPr lang="en-US" dirty="0" smtClean="0"/>
              <a:t/>
            </a:r>
            <a:br>
              <a:rPr lang="en-US" dirty="0" smtClean="0"/>
            </a:br>
            <a:r>
              <a:rPr lang="en-US" dirty="0" smtClean="0"/>
              <a:t>The </a:t>
            </a:r>
            <a:r>
              <a:rPr lang="en-US" b="1" dirty="0">
                <a:solidFill>
                  <a:srgbClr val="FF0000"/>
                </a:solidFill>
                <a:latin typeface="Courier"/>
                <a:cs typeface="Courier"/>
              </a:rPr>
              <a:t>remark</a:t>
            </a:r>
            <a:r>
              <a:rPr lang="en-US" dirty="0">
                <a:solidFill>
                  <a:srgbClr val="FF0000"/>
                </a:solidFill>
              </a:rPr>
              <a:t> </a:t>
            </a:r>
            <a:r>
              <a:rPr lang="en-US" dirty="0"/>
              <a:t>keyword is used for documentation and makes access lists a great deal easier to understand</a:t>
            </a:r>
            <a:r>
              <a:rPr lang="en-US" dirty="0" smtClean="0"/>
              <a:t>.</a:t>
            </a:r>
          </a:p>
          <a:p>
            <a:pPr marL="0" indent="0">
              <a:buNone/>
            </a:pPr>
            <a:r>
              <a:rPr lang="en-US" dirty="0"/>
              <a:t>The </a:t>
            </a:r>
            <a:r>
              <a:rPr lang="en-US" b="1" dirty="0" smtClean="0">
                <a:solidFill>
                  <a:srgbClr val="FF0000"/>
                </a:solidFill>
                <a:latin typeface="Courier"/>
                <a:cs typeface="Courier"/>
              </a:rPr>
              <a:t>log </a:t>
            </a:r>
            <a:r>
              <a:rPr lang="en-US" dirty="0" smtClean="0"/>
              <a:t>keyword sends an informational message to the console.</a:t>
            </a:r>
            <a:endParaRPr lang="en-US" dirty="0">
              <a:latin typeface="Courier"/>
              <a:cs typeface="Courier"/>
            </a:endParaRPr>
          </a:p>
          <a:p>
            <a:pPr marL="0" indent="0">
              <a:buNone/>
            </a:pPr>
            <a:endParaRPr lang="en-US" dirty="0" smtClean="0">
              <a:latin typeface="Courier"/>
              <a:cs typeface="Courier"/>
            </a:endParaRPr>
          </a:p>
        </p:txBody>
      </p:sp>
    </p:spTree>
    <p:extLst>
      <p:ext uri="{BB962C8B-B14F-4D97-AF65-F5344CB8AC3E}">
        <p14:creationId xmlns:p14="http://schemas.microsoft.com/office/powerpoint/2010/main" val="4211730574"/>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Internal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44488" y="1298575"/>
            <a:ext cx="7940675" cy="4386263"/>
          </a:xfrm>
        </p:spPr>
        <p:txBody>
          <a:bodyPr/>
          <a:lstStyle/>
          <a:p>
            <a:r>
              <a:rPr lang="en-US" dirty="0"/>
              <a:t>Cisco IOS applies an internal logic when accepting and processing standard access list statements. As discussed previously, access list statements are processed sequentially. Therefore, </a:t>
            </a:r>
            <a:r>
              <a:rPr lang="en-US" dirty="0">
                <a:solidFill>
                  <a:srgbClr val="FF0000"/>
                </a:solidFill>
              </a:rPr>
              <a:t>the order </a:t>
            </a:r>
            <a:r>
              <a:rPr lang="en-US" dirty="0"/>
              <a:t>in which statements are entered is important</a:t>
            </a:r>
            <a:r>
              <a:rPr lang="en-US" dirty="0" smtClean="0"/>
              <a:t>.</a:t>
            </a:r>
          </a:p>
        </p:txBody>
      </p:sp>
      <p:pic>
        <p:nvPicPr>
          <p:cNvPr id="2" name="Picture 1"/>
          <p:cNvPicPr>
            <a:picLocks noChangeAspect="1"/>
          </p:cNvPicPr>
          <p:nvPr/>
        </p:nvPicPr>
        <p:blipFill>
          <a:blip r:embed="rId3"/>
          <a:stretch>
            <a:fillRect/>
          </a:stretch>
        </p:blipFill>
        <p:spPr>
          <a:xfrm>
            <a:off x="741422" y="3071980"/>
            <a:ext cx="6135628" cy="1843214"/>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4915194"/>
            <a:ext cx="64770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16198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Applying Standard ACLs to Interfaces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323262" cy="4386263"/>
          </a:xfrm>
        </p:spPr>
        <p:txBody>
          <a:bodyPr/>
          <a:lstStyle/>
          <a:p>
            <a:pPr marL="0" indent="0">
              <a:buNone/>
            </a:pPr>
            <a:r>
              <a:rPr lang="en-US" dirty="0"/>
              <a:t>After a standard ACL is configured, it is linked to an interface using the </a:t>
            </a:r>
            <a:r>
              <a:rPr lang="en-US" b="1" dirty="0" err="1">
                <a:solidFill>
                  <a:srgbClr val="FF0000"/>
                </a:solidFill>
                <a:latin typeface="Courier"/>
                <a:cs typeface="Courier"/>
              </a:rPr>
              <a:t>ip</a:t>
            </a:r>
            <a:r>
              <a:rPr lang="en-US" b="1" dirty="0">
                <a:solidFill>
                  <a:srgbClr val="FF0000"/>
                </a:solidFill>
                <a:latin typeface="Courier"/>
                <a:cs typeface="Courier"/>
              </a:rPr>
              <a:t> access-group</a:t>
            </a:r>
            <a:r>
              <a:rPr lang="en-US" dirty="0">
                <a:solidFill>
                  <a:srgbClr val="FF0000"/>
                </a:solidFill>
                <a:latin typeface="Courier"/>
                <a:cs typeface="Courier"/>
              </a:rPr>
              <a:t> </a:t>
            </a:r>
            <a:r>
              <a:rPr lang="en-US" dirty="0"/>
              <a:t>command in interface configuration mode:</a:t>
            </a:r>
          </a:p>
          <a:p>
            <a:r>
              <a:rPr lang="en-US" dirty="0" smtClean="0">
                <a:solidFill>
                  <a:srgbClr val="FF0000"/>
                </a:solidFill>
                <a:latin typeface="Courier New" panose="02070309020205020404" pitchFamily="49" charset="0"/>
                <a:cs typeface="Courier New" panose="02070309020205020404" pitchFamily="49" charset="0"/>
              </a:rPr>
              <a:t>Router</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config</a:t>
            </a:r>
            <a:r>
              <a:rPr lang="en-US" dirty="0">
                <a:solidFill>
                  <a:srgbClr val="FF0000"/>
                </a:solidFill>
                <a:latin typeface="Courier New" panose="02070309020205020404" pitchFamily="49" charset="0"/>
                <a:cs typeface="Courier New" panose="02070309020205020404" pitchFamily="49" charset="0"/>
              </a:rPr>
              <a:t>-if)# </a:t>
            </a:r>
            <a:r>
              <a:rPr lang="en-US" b="1" dirty="0" err="1">
                <a:solidFill>
                  <a:srgbClr val="FF0000"/>
                </a:solidFill>
                <a:latin typeface="Courier New" panose="02070309020205020404" pitchFamily="49" charset="0"/>
                <a:cs typeface="Courier New" panose="02070309020205020404" pitchFamily="49" charset="0"/>
              </a:rPr>
              <a:t>ip</a:t>
            </a:r>
            <a:r>
              <a:rPr lang="en-US" b="1" dirty="0">
                <a:solidFill>
                  <a:srgbClr val="FF0000"/>
                </a:solidFill>
                <a:latin typeface="Courier New" panose="02070309020205020404" pitchFamily="49" charset="0"/>
                <a:cs typeface="Courier New" panose="02070309020205020404" pitchFamily="49" charset="0"/>
              </a:rPr>
              <a:t> access-group</a:t>
            </a:r>
            <a:r>
              <a:rPr lang="en-US" dirty="0">
                <a:solidFill>
                  <a:srgbClr val="FF0000"/>
                </a:solidFill>
                <a:latin typeface="Courier New" panose="02070309020205020404" pitchFamily="49" charset="0"/>
                <a:cs typeface="Courier New" panose="02070309020205020404" pitchFamily="49" charset="0"/>
              </a:rPr>
              <a:t> { </a:t>
            </a:r>
            <a:r>
              <a:rPr lang="en-US" i="1" dirty="0">
                <a:solidFill>
                  <a:srgbClr val="FF0000"/>
                </a:solidFill>
                <a:latin typeface="Courier New" panose="02070309020205020404" pitchFamily="49" charset="0"/>
                <a:cs typeface="Courier New" panose="02070309020205020404" pitchFamily="49" charset="0"/>
              </a:rPr>
              <a:t>access-list-number</a:t>
            </a:r>
            <a:r>
              <a:rPr lang="en-US" dirty="0">
                <a:solidFill>
                  <a:srgbClr val="FF0000"/>
                </a:solidFill>
                <a:latin typeface="Courier New" panose="02070309020205020404" pitchFamily="49" charset="0"/>
                <a:cs typeface="Courier New" panose="02070309020205020404" pitchFamily="49" charset="0"/>
              </a:rPr>
              <a:t> | </a:t>
            </a:r>
            <a:r>
              <a:rPr lang="en-US" i="1" dirty="0">
                <a:solidFill>
                  <a:srgbClr val="FF0000"/>
                </a:solidFill>
                <a:latin typeface="Courier New" panose="02070309020205020404" pitchFamily="49" charset="0"/>
                <a:cs typeface="Courier New" panose="02070309020205020404" pitchFamily="49" charset="0"/>
              </a:rPr>
              <a:t>access-list-name</a:t>
            </a:r>
            <a:r>
              <a:rPr lang="en-US" dirty="0">
                <a:solidFill>
                  <a:srgbClr val="FF0000"/>
                </a:solidFill>
                <a:latin typeface="Courier New" panose="02070309020205020404" pitchFamily="49" charset="0"/>
                <a:cs typeface="Courier New" panose="02070309020205020404" pitchFamily="49" charset="0"/>
              </a:rPr>
              <a:t> } { </a:t>
            </a:r>
            <a:r>
              <a:rPr lang="en-US" b="1" dirty="0">
                <a:solidFill>
                  <a:srgbClr val="FF0000"/>
                </a:solidFill>
                <a:latin typeface="Courier New" panose="02070309020205020404" pitchFamily="49" charset="0"/>
                <a:cs typeface="Courier New" panose="02070309020205020404" pitchFamily="49" charset="0"/>
              </a:rPr>
              <a:t>in</a:t>
            </a:r>
            <a:r>
              <a:rPr lang="en-US" dirty="0">
                <a:solidFill>
                  <a:srgbClr val="FF0000"/>
                </a:solidFill>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out</a:t>
            </a: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en-US" dirty="0" smtClean="0"/>
              <a:t/>
            </a:r>
            <a:br>
              <a:rPr lang="en-US" dirty="0" smtClean="0"/>
            </a:br>
            <a:r>
              <a:rPr lang="en-US" dirty="0" smtClean="0"/>
              <a:t>To </a:t>
            </a:r>
            <a:r>
              <a:rPr lang="en-US" dirty="0"/>
              <a:t>remove an ACL from an interface, first enter the </a:t>
            </a:r>
            <a:r>
              <a:rPr lang="en-US" b="1" dirty="0">
                <a:latin typeface="Courier"/>
                <a:cs typeface="Courier"/>
              </a:rPr>
              <a:t>no </a:t>
            </a:r>
            <a:r>
              <a:rPr lang="en-US" b="1" dirty="0" err="1">
                <a:latin typeface="Courier"/>
                <a:cs typeface="Courier"/>
              </a:rPr>
              <a:t>ip</a:t>
            </a:r>
            <a:r>
              <a:rPr lang="en-US" b="1" dirty="0">
                <a:latin typeface="Courier"/>
                <a:cs typeface="Courier"/>
              </a:rPr>
              <a:t> access-group</a:t>
            </a:r>
            <a:r>
              <a:rPr lang="en-US" dirty="0"/>
              <a:t> command on the interface, and then enter the global </a:t>
            </a:r>
            <a:r>
              <a:rPr lang="en-US" b="1" dirty="0">
                <a:latin typeface="Courier"/>
                <a:cs typeface="Courier"/>
              </a:rPr>
              <a:t>no access-list</a:t>
            </a:r>
            <a:r>
              <a:rPr lang="en-US" dirty="0">
                <a:latin typeface="Courier"/>
                <a:cs typeface="Courier"/>
              </a:rPr>
              <a:t> </a:t>
            </a:r>
            <a:r>
              <a:rPr lang="en-US" dirty="0"/>
              <a:t>command to remove the entire ACL.</a:t>
            </a:r>
            <a:endParaRPr lang="en-US" dirty="0" smtClean="0"/>
          </a:p>
        </p:txBody>
      </p:sp>
    </p:spTree>
    <p:extLst>
      <p:ext uri="{BB962C8B-B14F-4D97-AF65-F5344CB8AC3E}">
        <p14:creationId xmlns:p14="http://schemas.microsoft.com/office/powerpoint/2010/main" val="412641680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2228850"/>
            <a:ext cx="40195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sz="3000" dirty="0"/>
              <a:t>Applying Standard ACLs to Interfaces (Cont</a:t>
            </a:r>
            <a:r>
              <a:rPr lang="en-US" sz="3000" dirty="0" smtClean="0"/>
              <a:t>.)</a:t>
            </a:r>
            <a:endParaRPr lang="en-US" sz="3000" dirty="0" smtClean="0">
              <a:solidFill>
                <a:schemeClr val="accent5">
                  <a:lumMod val="75000"/>
                </a:schemeClr>
              </a:solidFill>
              <a:cs typeface="Arial"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28850"/>
            <a:ext cx="4972050" cy="3601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27981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Creating Named Standard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277" r="-12277"/>
          <a:stretch>
            <a:fillRect/>
          </a:stretch>
        </p:blipFill>
        <p:spPr>
          <a:xfrm>
            <a:off x="1085850" y="2640540"/>
            <a:ext cx="7218363" cy="3987273"/>
          </a:xfrm>
        </p:spPr>
      </p:pic>
      <p:sp>
        <p:nvSpPr>
          <p:cNvPr id="3" name="Rectangle 2"/>
          <p:cNvSpPr/>
          <p:nvPr/>
        </p:nvSpPr>
        <p:spPr>
          <a:xfrm>
            <a:off x="323850" y="1439365"/>
            <a:ext cx="8420100" cy="1089529"/>
          </a:xfrm>
          <a:prstGeom prst="rect">
            <a:avLst/>
          </a:prstGeom>
        </p:spPr>
        <p:txBody>
          <a:bodyPr wrap="square">
            <a:spAutoFit/>
          </a:bodyPr>
          <a:lstStyle/>
          <a:p>
            <a:r>
              <a:rPr lang="en-IE" sz="1800" dirty="0">
                <a:solidFill>
                  <a:srgbClr val="002060"/>
                </a:solidFill>
              </a:rPr>
              <a:t>Naming an ACL makes it easier to understand its function. For example, an ACL configured to deny FTP could be called NO_FTP. When you identify your ACL with a name instead of with a number, the configuration mode and command syntax are slightly </a:t>
            </a:r>
            <a:r>
              <a:rPr lang="en-IE" sz="1800" dirty="0" smtClean="0">
                <a:solidFill>
                  <a:srgbClr val="002060"/>
                </a:solidFill>
              </a:rPr>
              <a:t>different.</a:t>
            </a:r>
            <a:endParaRPr lang="en-IE" sz="1800" dirty="0">
              <a:solidFill>
                <a:srgbClr val="002060"/>
              </a:solidFill>
            </a:endParaRPr>
          </a:p>
        </p:txBody>
      </p:sp>
    </p:spTree>
    <p:extLst>
      <p:ext uri="{BB962C8B-B14F-4D97-AF65-F5344CB8AC3E}">
        <p14:creationId xmlns:p14="http://schemas.microsoft.com/office/powerpoint/2010/main" val="188772764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3" y="1157288"/>
            <a:ext cx="7940675" cy="5195887"/>
          </a:xfrm>
        </p:spPr>
        <p:txBody>
          <a:bodyPr/>
          <a:lstStyle/>
          <a:p>
            <a:pPr marL="0" indent="0">
              <a:buNone/>
            </a:pPr>
            <a:r>
              <a:rPr lang="en-IE" sz="2000" dirty="0"/>
              <a:t>When configured, ACLs perform the following tasks</a:t>
            </a:r>
            <a:r>
              <a:rPr lang="en-IE" sz="2000" dirty="0" smtClean="0"/>
              <a:t>:</a:t>
            </a:r>
            <a:endParaRPr lang="en-IE" sz="2000" dirty="0"/>
          </a:p>
          <a:p>
            <a:pPr marL="342900" indent="-342900">
              <a:buClrTx/>
              <a:buFont typeface="+mj-lt"/>
              <a:buAutoNum type="arabicPeriod"/>
            </a:pPr>
            <a:r>
              <a:rPr lang="en-IE" sz="1800" dirty="0">
                <a:solidFill>
                  <a:srgbClr val="FF0000"/>
                </a:solidFill>
              </a:rPr>
              <a:t>Limit network traffic </a:t>
            </a:r>
            <a:r>
              <a:rPr lang="en-IE" sz="1800" dirty="0"/>
              <a:t>to increase network performance. For example, if corporate policy does not allow video traffic on the network, ACLs that block video traffic could be configured and </a:t>
            </a:r>
            <a:r>
              <a:rPr lang="en-IE" sz="1800" dirty="0" smtClean="0"/>
              <a:t>applied.</a:t>
            </a:r>
          </a:p>
          <a:p>
            <a:pPr marL="342900" indent="-342900">
              <a:buClrTx/>
              <a:buFont typeface="+mj-lt"/>
              <a:buAutoNum type="arabicPeriod"/>
            </a:pPr>
            <a:r>
              <a:rPr lang="en-IE" sz="1800" dirty="0" smtClean="0">
                <a:solidFill>
                  <a:srgbClr val="FF0000"/>
                </a:solidFill>
              </a:rPr>
              <a:t>Provide </a:t>
            </a:r>
            <a:r>
              <a:rPr lang="en-IE" sz="1800" dirty="0">
                <a:solidFill>
                  <a:srgbClr val="FF0000"/>
                </a:solidFill>
              </a:rPr>
              <a:t>traffic flow control</a:t>
            </a:r>
            <a:r>
              <a:rPr lang="en-IE" sz="1800" dirty="0"/>
              <a:t>. ACLs can restrict the delivery of </a:t>
            </a:r>
            <a:r>
              <a:rPr lang="en-IE" sz="1800" dirty="0" smtClean="0"/>
              <a:t>say routing </a:t>
            </a:r>
            <a:r>
              <a:rPr lang="en-IE" sz="1800" dirty="0"/>
              <a:t>updates. If updates are not required because of network conditions, bandwidth is </a:t>
            </a:r>
            <a:r>
              <a:rPr lang="en-IE" sz="1800" dirty="0" smtClean="0"/>
              <a:t>preserved.</a:t>
            </a:r>
          </a:p>
          <a:p>
            <a:pPr marL="342900" indent="-342900">
              <a:buClrTx/>
              <a:buFont typeface="+mj-lt"/>
              <a:buAutoNum type="arabicPeriod"/>
            </a:pPr>
            <a:r>
              <a:rPr lang="en-IE" sz="1800" dirty="0" smtClean="0">
                <a:solidFill>
                  <a:srgbClr val="FF0000"/>
                </a:solidFill>
              </a:rPr>
              <a:t>Provide </a:t>
            </a:r>
            <a:r>
              <a:rPr lang="en-IE" sz="1800" dirty="0">
                <a:solidFill>
                  <a:srgbClr val="FF0000"/>
                </a:solidFill>
              </a:rPr>
              <a:t>a basic level of security for network access</a:t>
            </a:r>
            <a:r>
              <a:rPr lang="en-IE" sz="1800" dirty="0"/>
              <a:t>. ACLs can allow one host to access a part of the network and prevent another host from accessing the same area. For example, access to the Human Resources network can be restricted to authorized users</a:t>
            </a:r>
            <a:r>
              <a:rPr lang="en-IE" sz="1800" dirty="0" smtClean="0"/>
              <a:t>.</a:t>
            </a:r>
          </a:p>
          <a:p>
            <a:pPr marL="342900" indent="-342900">
              <a:buClrTx/>
              <a:buFont typeface="+mj-lt"/>
              <a:buAutoNum type="arabicPeriod"/>
            </a:pPr>
            <a:r>
              <a:rPr lang="en-IE" sz="1800" dirty="0" smtClean="0">
                <a:solidFill>
                  <a:srgbClr val="FF0000"/>
                </a:solidFill>
              </a:rPr>
              <a:t>Filter </a:t>
            </a:r>
            <a:r>
              <a:rPr lang="en-IE" sz="1800" dirty="0">
                <a:solidFill>
                  <a:srgbClr val="FF0000"/>
                </a:solidFill>
              </a:rPr>
              <a:t>traffic based on traffic type</a:t>
            </a:r>
            <a:r>
              <a:rPr lang="en-IE" sz="1800" dirty="0"/>
              <a:t>. For example, an ACL can permit email traffic, but block all Telnet </a:t>
            </a:r>
            <a:r>
              <a:rPr lang="en-IE" sz="1800" dirty="0" smtClean="0"/>
              <a:t>traffic.</a:t>
            </a:r>
          </a:p>
          <a:p>
            <a:pPr marL="342900" indent="-342900">
              <a:buClrTx/>
              <a:buFont typeface="+mj-lt"/>
              <a:buAutoNum type="arabicPeriod"/>
            </a:pPr>
            <a:r>
              <a:rPr lang="en-IE" sz="1800" dirty="0" smtClean="0">
                <a:solidFill>
                  <a:srgbClr val="FF0000"/>
                </a:solidFill>
              </a:rPr>
              <a:t>Screen </a:t>
            </a:r>
            <a:r>
              <a:rPr lang="en-IE" sz="1800" dirty="0">
                <a:solidFill>
                  <a:srgbClr val="FF0000"/>
                </a:solidFill>
              </a:rPr>
              <a:t>hosts to permit or deny access to network services</a:t>
            </a:r>
            <a:r>
              <a:rPr lang="en-IE" sz="1800" dirty="0"/>
              <a:t>. ACLs can permit or deny a user to access file types, such as FTP or HTTP.</a:t>
            </a:r>
          </a:p>
        </p:txBody>
      </p:sp>
      <p:sp>
        <p:nvSpPr>
          <p:cNvPr id="4" name="Rectangle 2"/>
          <p:cNvSpPr>
            <a:spLocks noGrp="1" noChangeArrowheads="1"/>
          </p:cNvSpPr>
          <p:nvPr>
            <p:ph type="title"/>
          </p:nvPr>
        </p:nvSpPr>
        <p:spPr>
          <a:xfrm>
            <a:off x="246063" y="388938"/>
            <a:ext cx="8145462" cy="838200"/>
          </a:xfrm>
        </p:spPr>
        <p:txBody>
          <a:bodyPr/>
          <a:lstStyle/>
          <a:p>
            <a:pPr eaLnBrk="1" hangingPunct="1">
              <a:defRPr/>
            </a:pPr>
            <a:r>
              <a:rPr lang="en-US" sz="1800" dirty="0"/>
              <a:t>Purpose of ACLs</a:t>
            </a:r>
            <a:r>
              <a:rPr lang="en-US" dirty="0" smtClean="0"/>
              <a:t/>
            </a:r>
            <a:br>
              <a:rPr lang="en-US" dirty="0" smtClean="0"/>
            </a:br>
            <a:r>
              <a:rPr lang="en-US" dirty="0"/>
              <a:t>What is an ACL?</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2202397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468" r="-26468"/>
          <a:stretch>
            <a:fillRect/>
          </a:stretch>
        </p:blipFill>
        <p:spPr>
          <a:xfrm>
            <a:off x="2249488" y="1388442"/>
            <a:ext cx="7940675" cy="4386263"/>
          </a:xfrm>
        </p:spPr>
      </p:pic>
      <p:sp>
        <p:nvSpPr>
          <p:cNvPr id="3" name="Rectangle 2"/>
          <p:cNvSpPr/>
          <p:nvPr/>
        </p:nvSpPr>
        <p:spPr>
          <a:xfrm>
            <a:off x="400049" y="1981829"/>
            <a:ext cx="3457575" cy="3194721"/>
          </a:xfrm>
          <a:prstGeom prst="rect">
            <a:avLst/>
          </a:prstGeom>
        </p:spPr>
        <p:txBody>
          <a:bodyPr wrap="square">
            <a:spAutoFit/>
          </a:bodyPr>
          <a:lstStyle/>
          <a:p>
            <a:pPr marL="285750" indent="-285750" algn="l">
              <a:buFont typeface="Arial" panose="020B0604020202020204" pitchFamily="34" charset="0"/>
              <a:buChar char="•"/>
            </a:pPr>
            <a:r>
              <a:rPr lang="en-IE" sz="1600" dirty="0"/>
              <a:t>When configuring a standard ACL, the statements are added to the running-</a:t>
            </a:r>
            <a:r>
              <a:rPr lang="en-IE" sz="1600" dirty="0" err="1"/>
              <a:t>config</a:t>
            </a:r>
            <a:r>
              <a:rPr lang="en-IE" sz="1600" dirty="0" smtClean="0"/>
              <a:t>.</a:t>
            </a:r>
          </a:p>
          <a:p>
            <a:pPr marL="285750" indent="-285750" algn="l">
              <a:buFont typeface="Arial" panose="020B0604020202020204" pitchFamily="34" charset="0"/>
              <a:buChar char="•"/>
            </a:pPr>
            <a:r>
              <a:rPr lang="en-IE" sz="1600" dirty="0" smtClean="0"/>
              <a:t>However</a:t>
            </a:r>
            <a:r>
              <a:rPr lang="en-IE" sz="1600" dirty="0"/>
              <a:t>, there is no built-in editing feature that allows you to edit a change in an ACL</a:t>
            </a:r>
            <a:r>
              <a:rPr lang="en-IE" sz="1600" dirty="0" smtClean="0"/>
              <a:t>.</a:t>
            </a:r>
            <a:endParaRPr lang="en-IE" sz="1600" dirty="0"/>
          </a:p>
          <a:p>
            <a:pPr marL="285750" indent="-285750" algn="l">
              <a:buFont typeface="Arial" panose="020B0604020202020204" pitchFamily="34" charset="0"/>
              <a:buChar char="•"/>
            </a:pPr>
            <a:r>
              <a:rPr lang="en-IE" sz="1600" dirty="0"/>
              <a:t>There are two ways that a standard numbered ACL can be edited</a:t>
            </a:r>
            <a:r>
              <a:rPr lang="en-IE" sz="1600" dirty="0" smtClean="0"/>
              <a:t>.</a:t>
            </a:r>
            <a:endParaRPr lang="en-IE" sz="1600" dirty="0"/>
          </a:p>
          <a:p>
            <a:pPr algn="l"/>
            <a:r>
              <a:rPr lang="en-IE" sz="1600" b="1" dirty="0">
                <a:solidFill>
                  <a:srgbClr val="FF0000"/>
                </a:solidFill>
              </a:rPr>
              <a:t>Method 1: Using a Text </a:t>
            </a:r>
            <a:r>
              <a:rPr lang="en-IE" sz="1600" b="1" dirty="0" smtClean="0">
                <a:solidFill>
                  <a:srgbClr val="FF0000"/>
                </a:solidFill>
              </a:rPr>
              <a:t>Editor</a:t>
            </a:r>
          </a:p>
          <a:p>
            <a:pPr marL="285750" indent="-285750" algn="l">
              <a:buFont typeface="Arial" panose="020B0604020202020204" pitchFamily="34" charset="0"/>
              <a:buChar char="•"/>
            </a:pPr>
            <a:r>
              <a:rPr lang="en-IE" sz="1600" dirty="0" smtClean="0"/>
              <a:t>Use </a:t>
            </a:r>
            <a:r>
              <a:rPr lang="en-IE" sz="1600" dirty="0"/>
              <a:t>a text editor such as </a:t>
            </a:r>
            <a:r>
              <a:rPr lang="en-IE" sz="1600" dirty="0" smtClean="0"/>
              <a:t>Notepad</a:t>
            </a:r>
            <a:r>
              <a:rPr lang="en-IE" sz="1600" dirty="0"/>
              <a:t>. This allows you to create or edit the ACL and then paste it into the router.</a:t>
            </a:r>
            <a:endParaRPr lang="en-IE" sz="1600" b="1" dirty="0">
              <a:solidFill>
                <a:srgbClr val="FF0000"/>
              </a:solidFill>
            </a:endParaRPr>
          </a:p>
        </p:txBody>
      </p:sp>
    </p:spTree>
    <p:extLst>
      <p:ext uri="{BB962C8B-B14F-4D97-AF65-F5344CB8AC3E}">
        <p14:creationId xmlns:p14="http://schemas.microsoft.com/office/powerpoint/2010/main" val="101673125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67" r="-25567"/>
          <a:stretch>
            <a:fillRect/>
          </a:stretch>
        </p:blipFill>
        <p:spPr>
          <a:xfrm>
            <a:off x="134938" y="2308225"/>
            <a:ext cx="7940675" cy="4386263"/>
          </a:xfrm>
        </p:spPr>
      </p:pic>
      <p:sp>
        <p:nvSpPr>
          <p:cNvPr id="3" name="Rectangle 2"/>
          <p:cNvSpPr/>
          <p:nvPr/>
        </p:nvSpPr>
        <p:spPr>
          <a:xfrm>
            <a:off x="1009650" y="1612160"/>
            <a:ext cx="6858000" cy="424732"/>
          </a:xfrm>
          <a:prstGeom prst="rect">
            <a:avLst/>
          </a:prstGeom>
        </p:spPr>
        <p:txBody>
          <a:bodyPr wrap="square">
            <a:spAutoFit/>
          </a:bodyPr>
          <a:lstStyle/>
          <a:p>
            <a:r>
              <a:rPr lang="en-IE" dirty="0">
                <a:solidFill>
                  <a:srgbClr val="FF0000"/>
                </a:solidFill>
              </a:rPr>
              <a:t>Method 2: Using the Sequence Number</a:t>
            </a:r>
          </a:p>
        </p:txBody>
      </p:sp>
    </p:spTree>
    <p:extLst>
      <p:ext uri="{BB962C8B-B14F-4D97-AF65-F5344CB8AC3E}">
        <p14:creationId xmlns:p14="http://schemas.microsoft.com/office/powerpoint/2010/main" val="97639247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Named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212" r="-21212"/>
          <a:stretch>
            <a:fillRect/>
          </a:stretch>
        </p:blipFill>
        <p:spPr>
          <a:xfrm>
            <a:off x="554038" y="1565275"/>
            <a:ext cx="7940675" cy="4386263"/>
          </a:xfrm>
        </p:spPr>
      </p:pic>
    </p:spTree>
    <p:extLst>
      <p:ext uri="{BB962C8B-B14F-4D97-AF65-F5344CB8AC3E}">
        <p14:creationId xmlns:p14="http://schemas.microsoft.com/office/powerpoint/2010/main" val="144909839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Verifying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60" r="1260"/>
          <a:stretch>
            <a:fillRect/>
          </a:stretch>
        </p:blipFill>
        <p:spPr>
          <a:xfrm>
            <a:off x="291522" y="1291749"/>
            <a:ext cx="5256563" cy="2903615"/>
          </a:xfrm>
        </p:spPr>
      </p:pic>
      <p:pic>
        <p:nvPicPr>
          <p:cNvPr id="3" name="Picture 2"/>
          <p:cNvPicPr>
            <a:picLocks noChangeAspect="1"/>
          </p:cNvPicPr>
          <p:nvPr/>
        </p:nvPicPr>
        <p:blipFill>
          <a:blip r:embed="rId4"/>
          <a:stretch>
            <a:fillRect/>
          </a:stretch>
        </p:blipFill>
        <p:spPr>
          <a:xfrm>
            <a:off x="295721" y="4566744"/>
            <a:ext cx="5252629" cy="1871295"/>
          </a:xfrm>
          <a:prstGeom prst="rect">
            <a:avLst/>
          </a:prstGeom>
        </p:spPr>
      </p:pic>
      <p:sp>
        <p:nvSpPr>
          <p:cNvPr id="4" name="Rectangle 3"/>
          <p:cNvSpPr/>
          <p:nvPr/>
        </p:nvSpPr>
        <p:spPr>
          <a:xfrm>
            <a:off x="5548350" y="1403586"/>
            <a:ext cx="3109875" cy="1754326"/>
          </a:xfrm>
          <a:prstGeom prst="rect">
            <a:avLst/>
          </a:prstGeom>
        </p:spPr>
        <p:txBody>
          <a:bodyPr wrap="square">
            <a:spAutoFit/>
          </a:bodyPr>
          <a:lstStyle/>
          <a:p>
            <a:r>
              <a:rPr lang="en-IE" sz="2000" dirty="0"/>
              <a:t>The output from this command includes the number or name of the access list and the direction in which the ACL was applied</a:t>
            </a:r>
          </a:p>
        </p:txBody>
      </p:sp>
      <p:sp>
        <p:nvSpPr>
          <p:cNvPr id="5" name="Rectangle 4"/>
          <p:cNvSpPr/>
          <p:nvPr/>
        </p:nvSpPr>
        <p:spPr>
          <a:xfrm>
            <a:off x="5548350" y="4736029"/>
            <a:ext cx="3248025" cy="1532727"/>
          </a:xfrm>
          <a:prstGeom prst="rect">
            <a:avLst/>
          </a:prstGeom>
        </p:spPr>
        <p:txBody>
          <a:bodyPr wrap="square">
            <a:spAutoFit/>
          </a:bodyPr>
          <a:lstStyle/>
          <a:p>
            <a:r>
              <a:rPr lang="en-IE" dirty="0"/>
              <a:t> </a:t>
            </a:r>
            <a:r>
              <a:rPr lang="en-IE" sz="2000" dirty="0"/>
              <a:t>To view an individual access list use the show access-lists command followed by the access list number or name. </a:t>
            </a:r>
          </a:p>
        </p:txBody>
      </p:sp>
    </p:spTree>
    <p:extLst>
      <p:ext uri="{BB962C8B-B14F-4D97-AF65-F5344CB8AC3E}">
        <p14:creationId xmlns:p14="http://schemas.microsoft.com/office/powerpoint/2010/main" val="3884339032"/>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ACL Statistics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945" r="-19945"/>
          <a:stretch>
            <a:fillRect/>
          </a:stretch>
        </p:blipFill>
        <p:spPr>
          <a:xfrm>
            <a:off x="-655637" y="1603375"/>
            <a:ext cx="7940675" cy="4386263"/>
          </a:xfrm>
        </p:spPr>
      </p:pic>
      <p:sp>
        <p:nvSpPr>
          <p:cNvPr id="3" name="Rectangle 2"/>
          <p:cNvSpPr/>
          <p:nvPr/>
        </p:nvSpPr>
        <p:spPr>
          <a:xfrm>
            <a:off x="6225701" y="2113263"/>
            <a:ext cx="2538919" cy="2585323"/>
          </a:xfrm>
          <a:prstGeom prst="rect">
            <a:avLst/>
          </a:prstGeom>
        </p:spPr>
        <p:txBody>
          <a:bodyPr wrap="square">
            <a:spAutoFit/>
          </a:bodyPr>
          <a:lstStyle/>
          <a:p>
            <a:r>
              <a:rPr lang="en-IE" sz="2000" dirty="0"/>
              <a:t>Once the ACL has been applied to an interface and some testing has occurred, the show access-lists command will show statistics for each statement that has been matched.</a:t>
            </a:r>
          </a:p>
        </p:txBody>
      </p:sp>
    </p:spTree>
    <p:extLst>
      <p:ext uri="{BB962C8B-B14F-4D97-AF65-F5344CB8AC3E}">
        <p14:creationId xmlns:p14="http://schemas.microsoft.com/office/powerpoint/2010/main" val="4160845146"/>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700" dirty="0"/>
              <a:t>Configuring a Standard ACL to Secure a VTY Port</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04800" y="1565275"/>
            <a:ext cx="8189913" cy="4386263"/>
          </a:xfrm>
        </p:spPr>
        <p:txBody>
          <a:bodyPr/>
          <a:lstStyle/>
          <a:p>
            <a:pPr marL="0" indent="0">
              <a:buNone/>
            </a:pPr>
            <a:r>
              <a:rPr lang="en-US" dirty="0"/>
              <a:t>Filtering Telnet or SSH traffic is typically considered an extended IP ACL function because it filters a higher level protocol. However, because </a:t>
            </a:r>
            <a:r>
              <a:rPr lang="en-US" dirty="0">
                <a:latin typeface="Courier"/>
                <a:cs typeface="Courier"/>
              </a:rPr>
              <a:t>the </a:t>
            </a:r>
            <a:r>
              <a:rPr lang="en-US" b="1" dirty="0">
                <a:latin typeface="Courier"/>
                <a:cs typeface="Courier"/>
              </a:rPr>
              <a:t>access-class</a:t>
            </a:r>
            <a:r>
              <a:rPr lang="en-US" dirty="0">
                <a:latin typeface="Courier"/>
                <a:cs typeface="Courier"/>
              </a:rPr>
              <a:t> </a:t>
            </a:r>
            <a:r>
              <a:rPr lang="en-US" dirty="0"/>
              <a:t>command is used to filter incoming or outgoing Telnet/SSH sessions by source address, a standard ACL can be used</a:t>
            </a:r>
            <a:r>
              <a:rPr lang="en-US" dirty="0" smtClean="0"/>
              <a:t>.</a:t>
            </a:r>
            <a:endParaRPr lang="en-US" dirty="0"/>
          </a:p>
          <a:p>
            <a:r>
              <a:rPr lang="en-US" dirty="0" smtClean="0">
                <a:solidFill>
                  <a:srgbClr val="FF0000"/>
                </a:solidFill>
                <a:latin typeface="Courier New" panose="02070309020205020404" pitchFamily="49" charset="0"/>
                <a:cs typeface="Courier New" panose="02070309020205020404" pitchFamily="49" charset="0"/>
              </a:rPr>
              <a:t>Router</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config</a:t>
            </a:r>
            <a:r>
              <a:rPr lang="en-US" dirty="0">
                <a:solidFill>
                  <a:srgbClr val="FF0000"/>
                </a:solidFill>
                <a:latin typeface="Courier New" panose="02070309020205020404" pitchFamily="49" charset="0"/>
                <a:cs typeface="Courier New" panose="02070309020205020404" pitchFamily="49" charset="0"/>
              </a:rPr>
              <a:t>-line)# </a:t>
            </a:r>
            <a:r>
              <a:rPr lang="en-US" b="1" dirty="0">
                <a:solidFill>
                  <a:srgbClr val="FF0000"/>
                </a:solidFill>
                <a:latin typeface="Courier New" panose="02070309020205020404" pitchFamily="49" charset="0"/>
                <a:cs typeface="Courier New" panose="02070309020205020404" pitchFamily="49" charset="0"/>
              </a:rPr>
              <a:t>access-class</a:t>
            </a:r>
            <a:r>
              <a:rPr lang="en-US" dirty="0">
                <a:solidFill>
                  <a:srgbClr val="FF0000"/>
                </a:solidFill>
                <a:latin typeface="Courier New" panose="02070309020205020404" pitchFamily="49" charset="0"/>
                <a:cs typeface="Courier New" panose="02070309020205020404" pitchFamily="49" charset="0"/>
              </a:rPr>
              <a:t> </a:t>
            </a:r>
            <a:r>
              <a:rPr lang="en-US" i="1" dirty="0">
                <a:solidFill>
                  <a:srgbClr val="FF0000"/>
                </a:solidFill>
                <a:latin typeface="Courier New" panose="02070309020205020404" pitchFamily="49" charset="0"/>
                <a:cs typeface="Courier New" panose="02070309020205020404" pitchFamily="49" charset="0"/>
              </a:rPr>
              <a:t>access-list-number</a:t>
            </a:r>
            <a:r>
              <a:rPr lang="en-US" dirty="0">
                <a:solidFill>
                  <a:srgbClr val="FF0000"/>
                </a:solidFill>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in</a:t>
            </a:r>
            <a:r>
              <a:rPr lang="en-US"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vrf</a:t>
            </a:r>
            <a:r>
              <a:rPr lang="en-US" b="1" dirty="0">
                <a:solidFill>
                  <a:srgbClr val="FF0000"/>
                </a:solidFill>
                <a:latin typeface="Courier New" panose="02070309020205020404" pitchFamily="49" charset="0"/>
                <a:cs typeface="Courier New" panose="02070309020205020404" pitchFamily="49" charset="0"/>
              </a:rPr>
              <a:t>-also</a:t>
            </a:r>
            <a:r>
              <a:rPr lang="en-US" dirty="0">
                <a:solidFill>
                  <a:srgbClr val="FF0000"/>
                </a:solidFill>
                <a:latin typeface="Courier New" panose="02070309020205020404" pitchFamily="49" charset="0"/>
                <a:cs typeface="Courier New" panose="02070309020205020404" pitchFamily="49" charset="0"/>
              </a:rPr>
              <a:t> ] | </a:t>
            </a:r>
            <a:r>
              <a:rPr lang="en-US" b="1" dirty="0">
                <a:solidFill>
                  <a:srgbClr val="FF0000"/>
                </a:solidFill>
                <a:latin typeface="Courier New" panose="02070309020205020404" pitchFamily="49" charset="0"/>
                <a:cs typeface="Courier New" panose="02070309020205020404" pitchFamily="49" charset="0"/>
              </a:rPr>
              <a:t>out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083906"/>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600" dirty="0"/>
              <a:t>Verifying a Standard ACL used to Secure a VTY Port</a:t>
            </a:r>
            <a:endParaRPr lang="en-US" sz="26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27" r="-25527"/>
          <a:stretch>
            <a:fillRect/>
          </a:stretch>
        </p:blipFill>
        <p:spPr>
          <a:xfrm>
            <a:off x="544513" y="2184400"/>
            <a:ext cx="7940675" cy="4386263"/>
          </a:xfrm>
        </p:spPr>
      </p:pic>
      <p:sp>
        <p:nvSpPr>
          <p:cNvPr id="3" name="Rectangle 2"/>
          <p:cNvSpPr/>
          <p:nvPr/>
        </p:nvSpPr>
        <p:spPr>
          <a:xfrm>
            <a:off x="209550" y="1486013"/>
            <a:ext cx="8801099" cy="590931"/>
          </a:xfrm>
          <a:prstGeom prst="rect">
            <a:avLst/>
          </a:prstGeom>
        </p:spPr>
        <p:txBody>
          <a:bodyPr wrap="square">
            <a:spAutoFit/>
          </a:bodyPr>
          <a:lstStyle/>
          <a:p>
            <a:r>
              <a:rPr lang="en-IE" sz="1800" dirty="0"/>
              <a:t> The figure shows two devices attempting to connect to R1 using SSH. Access list 21 has been configured on the </a:t>
            </a:r>
            <a:r>
              <a:rPr lang="en-IE" sz="1800" dirty="0">
                <a:solidFill>
                  <a:srgbClr val="FF0000"/>
                </a:solidFill>
              </a:rPr>
              <a:t>VTY</a:t>
            </a:r>
            <a:r>
              <a:rPr lang="en-IE" sz="1800" dirty="0"/>
              <a:t> lines on R1. PC1 is </a:t>
            </a:r>
            <a:r>
              <a:rPr lang="en-IE" sz="1800" dirty="0">
                <a:solidFill>
                  <a:srgbClr val="FF0000"/>
                </a:solidFill>
              </a:rPr>
              <a:t>successful</a:t>
            </a:r>
            <a:r>
              <a:rPr lang="en-IE" sz="1800" dirty="0"/>
              <a:t> while PC2 </a:t>
            </a:r>
            <a:r>
              <a:rPr lang="en-IE" sz="1800" dirty="0" smtClean="0">
                <a:solidFill>
                  <a:srgbClr val="FF0000"/>
                </a:solidFill>
              </a:rPr>
              <a:t>fails</a:t>
            </a:r>
            <a:r>
              <a:rPr lang="en-IE" sz="1800" dirty="0" smtClean="0"/>
              <a:t>.</a:t>
            </a:r>
            <a:endParaRPr lang="en-IE" sz="1800" dirty="0"/>
          </a:p>
        </p:txBody>
      </p:sp>
    </p:spTree>
    <p:extLst>
      <p:ext uri="{BB962C8B-B14F-4D97-AF65-F5344CB8AC3E}">
        <p14:creationId xmlns:p14="http://schemas.microsoft.com/office/powerpoint/2010/main" val="257945484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35" r="-5135"/>
          <a:stretch>
            <a:fillRect/>
          </a:stretch>
        </p:blipFill>
        <p:spPr>
          <a:xfrm>
            <a:off x="1114425" y="2895356"/>
            <a:ext cx="6808788" cy="3761032"/>
          </a:xfrm>
        </p:spPr>
      </p:pic>
      <p:sp>
        <p:nvSpPr>
          <p:cNvPr id="3" name="Rectangle 2"/>
          <p:cNvSpPr/>
          <p:nvPr/>
        </p:nvSpPr>
        <p:spPr>
          <a:xfrm>
            <a:off x="647700" y="1522161"/>
            <a:ext cx="8039100" cy="757130"/>
          </a:xfrm>
          <a:prstGeom prst="rect">
            <a:avLst/>
          </a:prstGeom>
        </p:spPr>
        <p:txBody>
          <a:bodyPr wrap="square">
            <a:spAutoFit/>
          </a:bodyPr>
          <a:lstStyle/>
          <a:p>
            <a:r>
              <a:rPr lang="en-IE" dirty="0"/>
              <a:t>For more precise traffic-filtering control, extended IPv4 ACLs can be created</a:t>
            </a:r>
          </a:p>
        </p:txBody>
      </p:sp>
      <p:sp>
        <p:nvSpPr>
          <p:cNvPr id="4" name="Rectangle 3"/>
          <p:cNvSpPr/>
          <p:nvPr/>
        </p:nvSpPr>
        <p:spPr bwMode="auto">
          <a:xfrm>
            <a:off x="2743200" y="5534025"/>
            <a:ext cx="2133600" cy="876300"/>
          </a:xfrm>
          <a:prstGeom prst="rect">
            <a:avLst/>
          </a:prstGeom>
          <a:noFill/>
          <a:ln w="2540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38856326"/>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98" b="598"/>
          <a:stretch>
            <a:fillRect/>
          </a:stretch>
        </p:blipFill>
        <p:spPr>
          <a:xfrm>
            <a:off x="962025" y="2981806"/>
            <a:ext cx="6704013" cy="3703157"/>
          </a:xfrm>
        </p:spPr>
      </p:pic>
      <p:sp>
        <p:nvSpPr>
          <p:cNvPr id="3" name="Rectangle 2"/>
          <p:cNvSpPr/>
          <p:nvPr/>
        </p:nvSpPr>
        <p:spPr>
          <a:xfrm>
            <a:off x="304800" y="1376964"/>
            <a:ext cx="8610600" cy="1421928"/>
          </a:xfrm>
          <a:prstGeom prst="rect">
            <a:avLst/>
          </a:prstGeom>
        </p:spPr>
        <p:txBody>
          <a:bodyPr wrap="square">
            <a:spAutoFit/>
          </a:bodyPr>
          <a:lstStyle/>
          <a:p>
            <a:r>
              <a:rPr lang="en-IE" dirty="0"/>
              <a:t>The ability to filter on protocol and port number allows network administrators to build very specific extended ACLs. An application can be specified by configuring either the </a:t>
            </a:r>
            <a:r>
              <a:rPr lang="en-IE" dirty="0">
                <a:solidFill>
                  <a:srgbClr val="FF0000"/>
                </a:solidFill>
              </a:rPr>
              <a:t>port number </a:t>
            </a:r>
            <a:r>
              <a:rPr lang="en-IE" dirty="0"/>
              <a:t>or the </a:t>
            </a:r>
            <a:r>
              <a:rPr lang="en-IE" dirty="0">
                <a:solidFill>
                  <a:srgbClr val="FF0000"/>
                </a:solidFill>
              </a:rPr>
              <a:t>name</a:t>
            </a:r>
            <a:r>
              <a:rPr lang="en-IE" dirty="0"/>
              <a:t> of a well-known port.</a:t>
            </a:r>
          </a:p>
        </p:txBody>
      </p:sp>
      <p:sp>
        <p:nvSpPr>
          <p:cNvPr id="4" name="Rectangle 3"/>
          <p:cNvSpPr/>
          <p:nvPr/>
        </p:nvSpPr>
        <p:spPr>
          <a:xfrm>
            <a:off x="304800" y="4451586"/>
            <a:ext cx="8972550" cy="757130"/>
          </a:xfrm>
          <a:prstGeom prst="rect">
            <a:avLst/>
          </a:prstGeom>
        </p:spPr>
        <p:txBody>
          <a:bodyPr wrap="square">
            <a:spAutoFit/>
          </a:bodyPr>
          <a:lstStyle/>
          <a:p>
            <a:r>
              <a:rPr lang="en-IE" dirty="0"/>
              <a:t>Logical operations can be used, such as equal (</a:t>
            </a:r>
            <a:r>
              <a:rPr lang="en-IE" dirty="0" err="1">
                <a:solidFill>
                  <a:srgbClr val="FF0000"/>
                </a:solidFill>
              </a:rPr>
              <a:t>eq</a:t>
            </a:r>
            <a:r>
              <a:rPr lang="en-IE" dirty="0"/>
              <a:t>), not equal (</a:t>
            </a:r>
            <a:r>
              <a:rPr lang="en-IE" dirty="0" err="1">
                <a:solidFill>
                  <a:srgbClr val="FF0000"/>
                </a:solidFill>
              </a:rPr>
              <a:t>neq</a:t>
            </a:r>
            <a:r>
              <a:rPr lang="en-IE" dirty="0"/>
              <a:t>), greater than (</a:t>
            </a:r>
            <a:r>
              <a:rPr lang="en-IE" dirty="0" err="1">
                <a:solidFill>
                  <a:srgbClr val="FF0000"/>
                </a:solidFill>
              </a:rPr>
              <a:t>gt</a:t>
            </a:r>
            <a:r>
              <a:rPr lang="en-IE" dirty="0"/>
              <a:t>), and less than (</a:t>
            </a:r>
            <a:r>
              <a:rPr lang="en-IE" dirty="0" err="1"/>
              <a:t>lt</a:t>
            </a:r>
            <a:r>
              <a:rPr lang="en-IE" dirty="0"/>
              <a:t>).</a:t>
            </a:r>
          </a:p>
        </p:txBody>
      </p:sp>
    </p:spTree>
    <p:extLst>
      <p:ext uri="{BB962C8B-B14F-4D97-AF65-F5344CB8AC3E}">
        <p14:creationId xmlns:p14="http://schemas.microsoft.com/office/powerpoint/2010/main" val="27716054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Configuring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procedural steps for configuring extended ACLs are the same as for standard ACLs. The extended ACL is first configured, and then it is </a:t>
            </a:r>
            <a:r>
              <a:rPr lang="en-US" dirty="0">
                <a:solidFill>
                  <a:srgbClr val="FF0000"/>
                </a:solidFill>
              </a:rPr>
              <a:t>activated</a:t>
            </a:r>
            <a:r>
              <a:rPr lang="en-US" dirty="0"/>
              <a:t> on an interface. However, the command syntax and parameters are more complex to support the additional features provided by extended ACLs.</a:t>
            </a:r>
            <a:endParaRPr lang="en-US" dirty="0" smtClean="0"/>
          </a:p>
        </p:txBody>
      </p:sp>
      <p:pic>
        <p:nvPicPr>
          <p:cNvPr id="2" name="Picture 1"/>
          <p:cNvPicPr>
            <a:picLocks noChangeAspect="1"/>
          </p:cNvPicPr>
          <p:nvPr/>
        </p:nvPicPr>
        <p:blipFill>
          <a:blip r:embed="rId3"/>
          <a:stretch>
            <a:fillRect/>
          </a:stretch>
        </p:blipFill>
        <p:spPr>
          <a:xfrm>
            <a:off x="634932" y="4085658"/>
            <a:ext cx="7848937" cy="1495036"/>
          </a:xfrm>
          <a:prstGeom prst="rect">
            <a:avLst/>
          </a:prstGeom>
        </p:spPr>
      </p:pic>
    </p:spTree>
    <p:extLst>
      <p:ext uri="{BB962C8B-B14F-4D97-AF65-F5344CB8AC3E}">
        <p14:creationId xmlns:p14="http://schemas.microsoft.com/office/powerpoint/2010/main" val="406403127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Packet filtering, sometimes called static packet filtering, controls access to a network by analyzing the incoming and outgoing packets and passing or dropping them based on given criteria, such as the source IP address, destination IP addresses, and the protocol carried within the packet</a:t>
            </a:r>
            <a:r>
              <a:rPr lang="en-US" dirty="0" smtClean="0"/>
              <a:t>.</a:t>
            </a:r>
          </a:p>
          <a:p>
            <a:r>
              <a:rPr lang="en-US" dirty="0"/>
              <a:t>A router acts as a packet filter when it forwards or denies packets according to filtering </a:t>
            </a:r>
            <a:r>
              <a:rPr lang="en-US" dirty="0" smtClean="0"/>
              <a:t>rules.</a:t>
            </a:r>
          </a:p>
          <a:p>
            <a:r>
              <a:rPr lang="en-US" dirty="0"/>
              <a:t>An ACL is a sequential list of permit or deny statements, known as access control entries (ACEs).</a:t>
            </a:r>
            <a:endParaRPr lang="en-US" dirty="0" smtClean="0"/>
          </a:p>
        </p:txBody>
      </p:sp>
    </p:spTree>
    <p:extLst>
      <p:ext uri="{BB962C8B-B14F-4D97-AF65-F5344CB8AC3E}">
        <p14:creationId xmlns:p14="http://schemas.microsoft.com/office/powerpoint/2010/main" val="386773101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 y="1714500"/>
            <a:ext cx="910311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010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3" y="1599915"/>
            <a:ext cx="8623367" cy="433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0604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Applying Extended ACLs to Interfaces</a:t>
            </a:r>
            <a:endParaRPr lang="en-US" dirty="0" smtClean="0">
              <a:solidFill>
                <a:schemeClr val="accent5">
                  <a:lumMod val="75000"/>
                </a:schemeClr>
              </a:solidFill>
              <a:cs typeface="Arial" pitchFamily="34" charset="0"/>
            </a:endParaRPr>
          </a:p>
        </p:txBody>
      </p:sp>
      <p:sp>
        <p:nvSpPr>
          <p:cNvPr id="3" name="Rectangle 2"/>
          <p:cNvSpPr/>
          <p:nvPr/>
        </p:nvSpPr>
        <p:spPr>
          <a:xfrm>
            <a:off x="152400" y="1517517"/>
            <a:ext cx="3713717" cy="5429179"/>
          </a:xfrm>
          <a:prstGeom prst="rect">
            <a:avLst/>
          </a:prstGeom>
        </p:spPr>
        <p:txBody>
          <a:bodyPr wrap="square">
            <a:spAutoFit/>
          </a:bodyPr>
          <a:lstStyle/>
          <a:p>
            <a:pPr marL="285750" indent="-285750" algn="l">
              <a:spcBef>
                <a:spcPts val="1200"/>
              </a:spcBef>
              <a:buFont typeface="Arial" panose="020B0604020202020204" pitchFamily="34" charset="0"/>
              <a:buChar char="•"/>
            </a:pPr>
            <a:r>
              <a:rPr lang="en-IE" sz="1600" dirty="0" smtClean="0"/>
              <a:t>In </a:t>
            </a:r>
            <a:r>
              <a:rPr lang="en-IE" sz="1600" dirty="0"/>
              <a:t>this example, the network administrator has configured ACLs to restrict network access to allow website browsing </a:t>
            </a:r>
            <a:r>
              <a:rPr lang="en-IE" sz="1600" dirty="0" smtClean="0"/>
              <a:t>only (no ftp, telnet email etc..) </a:t>
            </a:r>
            <a:r>
              <a:rPr lang="en-IE" sz="1600" dirty="0"/>
              <a:t>from the LAN attached to interface G0/0 to any external network</a:t>
            </a:r>
            <a:r>
              <a:rPr lang="en-IE" sz="1600" dirty="0" smtClean="0"/>
              <a:t>.</a:t>
            </a:r>
          </a:p>
          <a:p>
            <a:pPr marL="285750" indent="-285750" algn="l">
              <a:spcBef>
                <a:spcPts val="1200"/>
              </a:spcBef>
              <a:buFont typeface="Arial" panose="020B0604020202020204" pitchFamily="34" charset="0"/>
              <a:buChar char="•"/>
            </a:pPr>
            <a:r>
              <a:rPr lang="en-IE" sz="1600" dirty="0" smtClean="0"/>
              <a:t>ACL </a:t>
            </a:r>
            <a:r>
              <a:rPr lang="en-IE" sz="1600" dirty="0"/>
              <a:t>103 allows traffic coming from any address on the 192.168.10.0 network to go to any destination, subject to the limitation that the traffic is using ports 80 (HTTP) </a:t>
            </a:r>
            <a:r>
              <a:rPr lang="en-IE" sz="1600" dirty="0" smtClean="0"/>
              <a:t>or 443 </a:t>
            </a:r>
            <a:r>
              <a:rPr lang="en-IE" sz="1600" dirty="0"/>
              <a:t>(HTTPS) only</a:t>
            </a:r>
            <a:r>
              <a:rPr lang="en-IE" sz="1600" dirty="0" smtClean="0"/>
              <a:t>.</a:t>
            </a:r>
          </a:p>
          <a:p>
            <a:pPr marL="285750" indent="-285750" algn="l">
              <a:spcBef>
                <a:spcPts val="1200"/>
              </a:spcBef>
              <a:buFont typeface="Arial" panose="020B0604020202020204" pitchFamily="34" charset="0"/>
              <a:buChar char="•"/>
            </a:pPr>
            <a:r>
              <a:rPr lang="en-IE" sz="1600" dirty="0" smtClean="0"/>
              <a:t>ACL </a:t>
            </a:r>
            <a:r>
              <a:rPr lang="en-IE" sz="1600" dirty="0"/>
              <a:t>104 </a:t>
            </a:r>
            <a:r>
              <a:rPr lang="en-IE" sz="1600" dirty="0" smtClean="0"/>
              <a:t>blocks </a:t>
            </a:r>
            <a:r>
              <a:rPr lang="en-IE" sz="1600" dirty="0"/>
              <a:t>all incoming traffic, except for previously </a:t>
            </a:r>
            <a:r>
              <a:rPr lang="en-IE" sz="1600" dirty="0" smtClean="0"/>
              <a:t>established connections by using the </a:t>
            </a:r>
            <a:r>
              <a:rPr lang="en-IE" sz="1600" b="1" dirty="0" smtClean="0">
                <a:solidFill>
                  <a:srgbClr val="FF0000"/>
                </a:solidFill>
              </a:rPr>
              <a:t>established</a:t>
            </a:r>
            <a:r>
              <a:rPr lang="en-IE" sz="1600" dirty="0"/>
              <a:t> </a:t>
            </a:r>
            <a:r>
              <a:rPr lang="en-IE" sz="1600" b="1" dirty="0" smtClean="0"/>
              <a:t>parameter</a:t>
            </a:r>
            <a:r>
              <a:rPr lang="en-IE" sz="1600" dirty="0" smtClean="0"/>
              <a:t>. </a:t>
            </a:r>
          </a:p>
          <a:p>
            <a:pPr marL="285750" indent="-285750" algn="l">
              <a:spcBef>
                <a:spcPts val="1200"/>
              </a:spcBef>
              <a:buFont typeface="Arial" panose="020B0604020202020204" pitchFamily="34" charset="0"/>
              <a:buChar char="•"/>
            </a:pPr>
            <a:r>
              <a:rPr lang="en-IE" sz="1600" dirty="0">
                <a:solidFill>
                  <a:srgbClr val="002060"/>
                </a:solidFill>
              </a:rPr>
              <a:t>T</a:t>
            </a:r>
            <a:r>
              <a:rPr lang="en-IE" sz="1600" dirty="0" smtClean="0">
                <a:solidFill>
                  <a:srgbClr val="002060"/>
                </a:solidFill>
              </a:rPr>
              <a:t>he</a:t>
            </a:r>
            <a:r>
              <a:rPr lang="en-IE" sz="1600" dirty="0">
                <a:solidFill>
                  <a:srgbClr val="002060"/>
                </a:solidFill>
              </a:rPr>
              <a:t> </a:t>
            </a:r>
            <a:r>
              <a:rPr lang="en-IE" sz="1600" b="1" dirty="0">
                <a:solidFill>
                  <a:srgbClr val="002060"/>
                </a:solidFill>
              </a:rPr>
              <a:t>established</a:t>
            </a:r>
            <a:r>
              <a:rPr lang="en-IE" sz="1600" dirty="0">
                <a:solidFill>
                  <a:srgbClr val="002060"/>
                </a:solidFill>
              </a:rPr>
              <a:t> parameter allows only responses to traffic that originates from the 192.168.10.0/24 network to return to that network. </a:t>
            </a:r>
          </a:p>
          <a:p>
            <a:pPr marL="285750" indent="-285750" algn="l">
              <a:buFont typeface="Arial" panose="020B0604020202020204" pitchFamily="34" charset="0"/>
              <a:buChar char="•"/>
            </a:pPr>
            <a:endParaRPr lang="en-IE"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118" y="1517517"/>
            <a:ext cx="5139770" cy="44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3866117" y="5448300"/>
            <a:ext cx="2569886" cy="381000"/>
          </a:xfrm>
          <a:prstGeom prst="rect">
            <a:avLst/>
          </a:prstGeom>
          <a:noFill/>
          <a:ln w="25400" cap="flat" cmpd="sng" algn="ctr">
            <a:solidFill>
              <a:srgbClr val="FF0000"/>
            </a:solidFill>
            <a:prstDash val="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207790" y="6067818"/>
            <a:ext cx="4758033" cy="313932"/>
          </a:xfrm>
          <a:prstGeom prst="rect">
            <a:avLst/>
          </a:prstGeom>
          <a:noFill/>
          <a:ln w="25400">
            <a:solidFill>
              <a:srgbClr val="FF0000"/>
            </a:solidFill>
            <a:prstDash val="dash"/>
          </a:ln>
        </p:spPr>
        <p:txBody>
          <a:bodyPr wrap="none" rtlCol="0">
            <a:spAutoFit/>
          </a:bodyPr>
          <a:lstStyle/>
          <a:p>
            <a:r>
              <a:rPr lang="en-IE" sz="1600" dirty="0" smtClean="0">
                <a:solidFill>
                  <a:srgbClr val="FF0000"/>
                </a:solidFill>
              </a:rPr>
              <a:t>Remember: Extended, close to source as possible</a:t>
            </a:r>
            <a:endParaRPr lang="en-IE" sz="1600" dirty="0">
              <a:solidFill>
                <a:srgbClr val="FF0000"/>
              </a:solidFill>
            </a:endParaRPr>
          </a:p>
        </p:txBody>
      </p:sp>
    </p:spTree>
    <p:extLst>
      <p:ext uri="{BB962C8B-B14F-4D97-AF65-F5344CB8AC3E}">
        <p14:creationId xmlns:p14="http://schemas.microsoft.com/office/powerpoint/2010/main" val="2931107212"/>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Filtering Traffic with Extended ACLs</a:t>
            </a:r>
            <a:endParaRPr lang="en-US" dirty="0" smtClean="0">
              <a:solidFill>
                <a:schemeClr val="accent5">
                  <a:lumMod val="75000"/>
                </a:schemeClr>
              </a:solidFill>
              <a:cs typeface="Arial" pitchFamily="34" charset="0"/>
            </a:endParaRPr>
          </a:p>
        </p:txBody>
      </p:sp>
      <p:sp>
        <p:nvSpPr>
          <p:cNvPr id="3" name="Rectangle 2"/>
          <p:cNvSpPr/>
          <p:nvPr/>
        </p:nvSpPr>
        <p:spPr>
          <a:xfrm>
            <a:off x="276225" y="1592741"/>
            <a:ext cx="2990850" cy="3582519"/>
          </a:xfrm>
          <a:prstGeom prst="rect">
            <a:avLst/>
          </a:prstGeom>
        </p:spPr>
        <p:txBody>
          <a:bodyPr wrap="square">
            <a:spAutoFit/>
          </a:bodyPr>
          <a:lstStyle/>
          <a:p>
            <a:pPr algn="l"/>
            <a:r>
              <a:rPr lang="en-IE" sz="2000" dirty="0" smtClean="0"/>
              <a:t>Deny </a:t>
            </a:r>
            <a:r>
              <a:rPr lang="en-IE" sz="2000" dirty="0"/>
              <a:t>FTP traffic from </a:t>
            </a:r>
            <a:r>
              <a:rPr lang="en-IE" sz="2000" dirty="0">
                <a:solidFill>
                  <a:srgbClr val="002060"/>
                </a:solidFill>
              </a:rPr>
              <a:t>subnet</a:t>
            </a:r>
            <a:r>
              <a:rPr lang="en-IE" sz="2000" dirty="0"/>
              <a:t> 192.168.11.0 that is going to </a:t>
            </a:r>
            <a:r>
              <a:rPr lang="en-IE" sz="2000" dirty="0">
                <a:solidFill>
                  <a:srgbClr val="002060"/>
                </a:solidFill>
              </a:rPr>
              <a:t>subnet</a:t>
            </a:r>
            <a:r>
              <a:rPr lang="en-IE" sz="2000" dirty="0"/>
              <a:t> 192.168.10.0, but </a:t>
            </a:r>
            <a:r>
              <a:rPr lang="en-IE" sz="2000" u="sng" dirty="0">
                <a:solidFill>
                  <a:srgbClr val="002060"/>
                </a:solidFill>
              </a:rPr>
              <a:t>permits all other </a:t>
            </a:r>
            <a:r>
              <a:rPr lang="en-IE" sz="2000" dirty="0"/>
              <a:t>traffic. </a:t>
            </a:r>
            <a:endParaRPr lang="en-IE" sz="2000" dirty="0" smtClean="0"/>
          </a:p>
          <a:p>
            <a:pPr algn="l"/>
            <a:endParaRPr lang="en-IE" sz="2000" dirty="0"/>
          </a:p>
          <a:p>
            <a:pPr algn="l"/>
            <a:endParaRPr lang="en-IE" sz="1800" dirty="0"/>
          </a:p>
          <a:p>
            <a:pPr algn="l"/>
            <a:r>
              <a:rPr lang="en-IE" sz="1800" dirty="0" smtClean="0"/>
              <a:t>Remember </a:t>
            </a:r>
            <a:r>
              <a:rPr lang="en-IE" sz="1800" dirty="0"/>
              <a:t>that FTP uses TCP ports 20 and 21; therefore the ACL requires both port name keywords ftp and ftp-data or </a:t>
            </a:r>
            <a:r>
              <a:rPr lang="en-IE" sz="1800" dirty="0" err="1"/>
              <a:t>eq</a:t>
            </a:r>
            <a:r>
              <a:rPr lang="en-IE" sz="1800" dirty="0"/>
              <a:t> 20 and </a:t>
            </a:r>
            <a:r>
              <a:rPr lang="en-IE" sz="1800" dirty="0" err="1"/>
              <a:t>eq</a:t>
            </a:r>
            <a:r>
              <a:rPr lang="en-IE" sz="1800" dirty="0"/>
              <a:t> 21 to deny FTP</a:t>
            </a:r>
            <a:r>
              <a:rPr lang="en-IE" dirty="0"/>
              <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245" y="1462862"/>
            <a:ext cx="5043904" cy="4562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Freeform 12"/>
          <p:cNvSpPr/>
          <p:nvPr/>
        </p:nvSpPr>
        <p:spPr bwMode="auto">
          <a:xfrm>
            <a:off x="2940389" y="2838450"/>
            <a:ext cx="879956" cy="2616641"/>
          </a:xfrm>
          <a:custGeom>
            <a:avLst/>
            <a:gdLst>
              <a:gd name="connsiteX0" fmla="*/ 0 w 879956"/>
              <a:gd name="connsiteY0" fmla="*/ 0 h 2616641"/>
              <a:gd name="connsiteX1" fmla="*/ 514350 w 879956"/>
              <a:gd name="connsiteY1" fmla="*/ 552450 h 2616641"/>
              <a:gd name="connsiteX2" fmla="*/ 180975 w 879956"/>
              <a:gd name="connsiteY2" fmla="*/ 1885950 h 2616641"/>
              <a:gd name="connsiteX3" fmla="*/ 828675 w 879956"/>
              <a:gd name="connsiteY3" fmla="*/ 2571750 h 2616641"/>
              <a:gd name="connsiteX4" fmla="*/ 838200 w 879956"/>
              <a:gd name="connsiteY4" fmla="*/ 2552700 h 2616641"/>
              <a:gd name="connsiteX5" fmla="*/ 838200 w 879956"/>
              <a:gd name="connsiteY5" fmla="*/ 2552700 h 261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956" h="2616641">
                <a:moveTo>
                  <a:pt x="0" y="0"/>
                </a:moveTo>
                <a:cubicBezTo>
                  <a:pt x="242094" y="119062"/>
                  <a:pt x="484188" y="238125"/>
                  <a:pt x="514350" y="552450"/>
                </a:cubicBezTo>
                <a:cubicBezTo>
                  <a:pt x="544512" y="866775"/>
                  <a:pt x="128588" y="1549400"/>
                  <a:pt x="180975" y="1885950"/>
                </a:cubicBezTo>
                <a:cubicBezTo>
                  <a:pt x="233362" y="2222500"/>
                  <a:pt x="719138" y="2460625"/>
                  <a:pt x="828675" y="2571750"/>
                </a:cubicBezTo>
                <a:cubicBezTo>
                  <a:pt x="938213" y="2682875"/>
                  <a:pt x="838200" y="2552700"/>
                  <a:pt x="838200" y="2552700"/>
                </a:cubicBezTo>
                <a:lnTo>
                  <a:pt x="838200" y="2552700"/>
                </a:lnTo>
              </a:path>
            </a:pathLst>
          </a:custGeom>
          <a:noFill/>
          <a:ln w="25400" cap="flat" cmpd="sng" algn="ctr">
            <a:solidFill>
              <a:srgbClr val="FF0000"/>
            </a:solidFill>
            <a:prstDash val="dash"/>
            <a:round/>
            <a:headEnd type="none" w="med" len="med"/>
            <a:tailEnd type="stealth" w="lg" len="lg"/>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3820345" y="5334000"/>
            <a:ext cx="3218630" cy="190500"/>
          </a:xfrm>
          <a:prstGeom prst="rect">
            <a:avLst/>
          </a:prstGeom>
          <a:noFill/>
          <a:ln w="25400" cap="flat" cmpd="sng" algn="ctr">
            <a:solidFill>
              <a:srgbClr val="FF0000"/>
            </a:solidFill>
            <a:prstDash val="dash"/>
            <a:round/>
            <a:headEnd type="none" w="med" len="med"/>
            <a:tailEnd type="none" w="med" len="med"/>
          </a:ln>
          <a:effectLst/>
        </p:spPr>
        <p:txBody>
          <a:bodyPr rot="0" spcFirstLastPara="0" vertOverflow="overflow" horzOverflow="overflow" vert="horz" wrap="non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6246682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427038"/>
            <a:ext cx="8145462" cy="838200"/>
          </a:xfrm>
        </p:spPr>
        <p:txBody>
          <a:bodyPr/>
          <a:lstStyle/>
          <a:p>
            <a:r>
              <a:rPr lang="en-US" sz="1800" dirty="0"/>
              <a:t>Configure Extended IPv4 ACLs</a:t>
            </a:r>
            <a:br>
              <a:rPr lang="en-US" sz="1800" dirty="0"/>
            </a:br>
            <a:r>
              <a:rPr lang="en-US" dirty="0"/>
              <a:t>Filtering Traffic with Extended ACLs</a:t>
            </a:r>
            <a:endParaRPr lang="en-I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773" y="1685925"/>
            <a:ext cx="4819739"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9549" y="1464642"/>
            <a:ext cx="3781425" cy="4278094"/>
          </a:xfrm>
          <a:prstGeom prst="rect">
            <a:avLst/>
          </a:prstGeom>
        </p:spPr>
        <p:txBody>
          <a:bodyPr wrap="square">
            <a:spAutoFit/>
          </a:bodyPr>
          <a:lstStyle/>
          <a:p>
            <a:pPr algn="l">
              <a:spcBef>
                <a:spcPts val="1200"/>
              </a:spcBef>
            </a:pPr>
            <a:r>
              <a:rPr lang="en-IE" sz="2000" dirty="0" smtClean="0"/>
              <a:t>Deny </a:t>
            </a:r>
            <a:r>
              <a:rPr lang="en-IE" sz="2000" dirty="0"/>
              <a:t>Telnet traffic from any source to the 192.168.11.0/24 LAN, but allows all other IP traffic. </a:t>
            </a:r>
            <a:endParaRPr lang="en-IE" sz="2000" dirty="0" smtClean="0"/>
          </a:p>
          <a:p>
            <a:pPr algn="l">
              <a:spcBef>
                <a:spcPts val="1200"/>
              </a:spcBef>
            </a:pPr>
            <a:r>
              <a:rPr lang="en-IE" sz="2000" dirty="0" smtClean="0"/>
              <a:t>Because </a:t>
            </a:r>
            <a:r>
              <a:rPr lang="en-IE" sz="2000" dirty="0"/>
              <a:t>traffic destined for the 192.168.11.0/24 LAN is outbound on interface G0/1, the ACL would be applied to G0/1 using the out keyword. </a:t>
            </a:r>
            <a:endParaRPr lang="en-IE" sz="2000" dirty="0" smtClean="0"/>
          </a:p>
          <a:p>
            <a:pPr algn="l">
              <a:spcBef>
                <a:spcPts val="1200"/>
              </a:spcBef>
            </a:pPr>
            <a:r>
              <a:rPr lang="en-IE" sz="2000" dirty="0" smtClean="0"/>
              <a:t>Again note </a:t>
            </a:r>
            <a:r>
              <a:rPr lang="en-IE" sz="2000" dirty="0"/>
              <a:t>the use of the any keywords in the permit statement. This permit statement is added to ensure that no other traffic is blocked.</a:t>
            </a:r>
          </a:p>
        </p:txBody>
      </p:sp>
    </p:spTree>
    <p:extLst>
      <p:ext uri="{BB962C8B-B14F-4D97-AF65-F5344CB8AC3E}">
        <p14:creationId xmlns:p14="http://schemas.microsoft.com/office/powerpoint/2010/main" val="1193965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Creating Named Extended ACLs</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176" y="1485900"/>
            <a:ext cx="5395824" cy="469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1076" y="1385751"/>
            <a:ext cx="3467100" cy="4745915"/>
          </a:xfrm>
          <a:prstGeom prst="rect">
            <a:avLst/>
          </a:prstGeom>
        </p:spPr>
        <p:txBody>
          <a:bodyPr wrap="square">
            <a:spAutoFit/>
          </a:bodyPr>
          <a:lstStyle/>
          <a:p>
            <a:pPr algn="l"/>
            <a:r>
              <a:rPr lang="en-IE" sz="1600" dirty="0"/>
              <a:t>Named extended ACLs are created in essentially the same way that named standard ACLs are created. Follow these steps to create an extended ACL, using names:</a:t>
            </a:r>
          </a:p>
          <a:p>
            <a:pPr algn="l"/>
            <a:endParaRPr lang="en-IE" sz="1600" dirty="0"/>
          </a:p>
          <a:p>
            <a:pPr algn="l"/>
            <a:r>
              <a:rPr lang="en-IE" sz="1600" dirty="0"/>
              <a:t>Step 1. From global configuration mode, use the </a:t>
            </a:r>
            <a:r>
              <a:rPr lang="en-IE" sz="1600" b="1" dirty="0" err="1">
                <a:solidFill>
                  <a:srgbClr val="FF0000"/>
                </a:solidFill>
                <a:latin typeface="Courier New" panose="02070309020205020404" pitchFamily="49" charset="0"/>
                <a:cs typeface="Courier New" panose="02070309020205020404" pitchFamily="49" charset="0"/>
              </a:rPr>
              <a:t>ip</a:t>
            </a:r>
            <a:r>
              <a:rPr lang="en-IE" sz="1600" b="1" dirty="0">
                <a:solidFill>
                  <a:srgbClr val="FF0000"/>
                </a:solidFill>
                <a:latin typeface="Courier New" panose="02070309020205020404" pitchFamily="49" charset="0"/>
                <a:cs typeface="Courier New" panose="02070309020205020404" pitchFamily="49" charset="0"/>
              </a:rPr>
              <a:t> access-list extended name </a:t>
            </a:r>
            <a:r>
              <a:rPr lang="en-IE" sz="1600" dirty="0"/>
              <a:t>command to define a name for the extended ACL.</a:t>
            </a:r>
          </a:p>
          <a:p>
            <a:pPr algn="l"/>
            <a:endParaRPr lang="en-IE" sz="1600" dirty="0"/>
          </a:p>
          <a:p>
            <a:pPr algn="l"/>
            <a:r>
              <a:rPr lang="en-IE" sz="1600" dirty="0"/>
              <a:t>Step 2. In </a:t>
            </a:r>
            <a:r>
              <a:rPr lang="en-IE" sz="1600" dirty="0">
                <a:solidFill>
                  <a:srgbClr val="002060"/>
                </a:solidFill>
              </a:rPr>
              <a:t>named ACL configuration mode</a:t>
            </a:r>
            <a:r>
              <a:rPr lang="en-IE" sz="1600" dirty="0"/>
              <a:t>, specify the conditions to permit or deny.</a:t>
            </a:r>
          </a:p>
          <a:p>
            <a:pPr algn="l"/>
            <a:endParaRPr lang="en-IE" sz="1600" dirty="0"/>
          </a:p>
          <a:p>
            <a:pPr algn="l"/>
            <a:r>
              <a:rPr lang="en-IE" sz="1600" dirty="0"/>
              <a:t>Step 3. Return to privileged EXEC mode and verify the ACL with the </a:t>
            </a:r>
            <a:r>
              <a:rPr lang="en-IE" sz="1600" b="1" dirty="0">
                <a:solidFill>
                  <a:srgbClr val="FF0000"/>
                </a:solidFill>
                <a:latin typeface="Courier New" panose="02070309020205020404" pitchFamily="49" charset="0"/>
                <a:cs typeface="Courier New" panose="02070309020205020404" pitchFamily="49" charset="0"/>
              </a:rPr>
              <a:t>show access-lists name </a:t>
            </a:r>
            <a:r>
              <a:rPr lang="en-IE" sz="1600" dirty="0"/>
              <a:t>command.</a:t>
            </a:r>
          </a:p>
          <a:p>
            <a:pPr algn="l"/>
            <a:endParaRPr lang="en-IE" sz="1600" dirty="0"/>
          </a:p>
        </p:txBody>
      </p:sp>
    </p:spTree>
    <p:extLst>
      <p:ext uri="{BB962C8B-B14F-4D97-AF65-F5344CB8AC3E}">
        <p14:creationId xmlns:p14="http://schemas.microsoft.com/office/powerpoint/2010/main" val="88765985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smtClean="0"/>
              <a:t>Verifying </a:t>
            </a: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136" b="136"/>
          <a:stretch>
            <a:fillRect/>
          </a:stretch>
        </p:blipFill>
        <p:spPr>
          <a:xfrm>
            <a:off x="554038" y="1565275"/>
            <a:ext cx="7940675" cy="4386263"/>
          </a:xfrm>
        </p:spPr>
      </p:pic>
    </p:spTree>
    <p:extLst>
      <p:ext uri="{BB962C8B-B14F-4D97-AF65-F5344CB8AC3E}">
        <p14:creationId xmlns:p14="http://schemas.microsoft.com/office/powerpoint/2010/main" val="66416003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900" y="35877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Editing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192088" y="1136650"/>
            <a:ext cx="8799512" cy="4386263"/>
          </a:xfrm>
        </p:spPr>
        <p:txBody>
          <a:bodyPr/>
          <a:lstStyle/>
          <a:p>
            <a:pPr marL="0" indent="0">
              <a:buNone/>
            </a:pPr>
            <a:r>
              <a:rPr lang="en-US" sz="2000" dirty="0"/>
              <a:t>Editing an extended ACL can be accomplished using the same process as editing a </a:t>
            </a:r>
            <a:r>
              <a:rPr lang="en-US" sz="2000" dirty="0" smtClean="0"/>
              <a:t>standard. </a:t>
            </a:r>
            <a:r>
              <a:rPr lang="en-US" sz="2000" dirty="0"/>
              <a:t>An extended ACL can be modified using</a:t>
            </a:r>
            <a:r>
              <a:rPr lang="en-US" sz="2000" dirty="0" smtClean="0"/>
              <a:t>:</a:t>
            </a:r>
            <a:endParaRPr lang="en-US" sz="2000" dirty="0"/>
          </a:p>
          <a:p>
            <a:r>
              <a:rPr lang="en-US" sz="2000" dirty="0"/>
              <a:t>Method 1 - Text </a:t>
            </a:r>
            <a:r>
              <a:rPr lang="en-US" sz="2000" dirty="0" smtClean="0"/>
              <a:t>editor</a:t>
            </a:r>
            <a:endParaRPr lang="en-US" sz="2000" dirty="0"/>
          </a:p>
          <a:p>
            <a:r>
              <a:rPr lang="en-US" sz="2000" dirty="0"/>
              <a:t>Method 2 – Sequence </a:t>
            </a:r>
            <a:r>
              <a:rPr lang="en-US" sz="2000" dirty="0" smtClean="0"/>
              <a:t>numbers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11541"/>
            <a:ext cx="6072187" cy="4146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57735" y="2133600"/>
            <a:ext cx="2185215" cy="424732"/>
          </a:xfrm>
          <a:prstGeom prst="rect">
            <a:avLst/>
          </a:prstGeom>
          <a:noFill/>
          <a:ln w="25400">
            <a:solidFill>
              <a:srgbClr val="FF0000"/>
            </a:solidFill>
            <a:prstDash val="dash"/>
          </a:ln>
        </p:spPr>
        <p:txBody>
          <a:bodyPr wrap="none" rtlCol="0">
            <a:spAutoFit/>
          </a:bodyPr>
          <a:lstStyle/>
          <a:p>
            <a:r>
              <a:rPr lang="en-IE" dirty="0" smtClean="0">
                <a:solidFill>
                  <a:srgbClr val="FF0000"/>
                </a:solidFill>
              </a:rPr>
              <a:t>Activity 9.3.1.7</a:t>
            </a:r>
            <a:endParaRPr lang="en-IE" dirty="0">
              <a:solidFill>
                <a:srgbClr val="FF0000"/>
              </a:solidFill>
            </a:endParaRPr>
          </a:p>
        </p:txBody>
      </p:sp>
    </p:spTree>
    <p:extLst>
      <p:ext uri="{BB962C8B-B14F-4D97-AF65-F5344CB8AC3E}">
        <p14:creationId xmlns:p14="http://schemas.microsoft.com/office/powerpoint/2010/main" val="299390883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Inbound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Packets are tested against an inbound ACL, if one exists, </a:t>
            </a:r>
            <a:r>
              <a:rPr lang="en-US" dirty="0" smtClean="0">
                <a:solidFill>
                  <a:srgbClr val="FF0000"/>
                </a:solidFill>
              </a:rPr>
              <a:t>before</a:t>
            </a:r>
            <a:r>
              <a:rPr lang="en-US" dirty="0" smtClean="0"/>
              <a:t> being routed.</a:t>
            </a:r>
          </a:p>
          <a:p>
            <a:r>
              <a:rPr lang="en-US" dirty="0" smtClean="0"/>
              <a:t>If an inbound packet matches an ACL statement with a permit, it is sent to be routed.</a:t>
            </a:r>
          </a:p>
          <a:p>
            <a:r>
              <a:rPr lang="en-US" dirty="0" smtClean="0"/>
              <a:t>If an inbound packet matches an ACL statement with a deny, it is dropped and not routed.</a:t>
            </a:r>
          </a:p>
          <a:p>
            <a:r>
              <a:rPr lang="en-US" dirty="0" smtClean="0"/>
              <a:t>If an inbound packet does not meet any ACL statements, then it is “implicitly denied” and dropped without being routed.</a:t>
            </a:r>
          </a:p>
        </p:txBody>
      </p:sp>
    </p:spTree>
    <p:extLst>
      <p:ext uri="{BB962C8B-B14F-4D97-AF65-F5344CB8AC3E}">
        <p14:creationId xmlns:p14="http://schemas.microsoft.com/office/powerpoint/2010/main" val="11335537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4950" y="387350"/>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Outbound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0" y="1193800"/>
            <a:ext cx="9144000" cy="4386263"/>
          </a:xfrm>
        </p:spPr>
        <p:txBody>
          <a:bodyPr/>
          <a:lstStyle/>
          <a:p>
            <a:r>
              <a:rPr lang="en-US" dirty="0" smtClean="0"/>
              <a:t>Packets are </a:t>
            </a:r>
            <a:r>
              <a:rPr lang="en-US" dirty="0" smtClean="0">
                <a:solidFill>
                  <a:srgbClr val="FF0000"/>
                </a:solidFill>
              </a:rPr>
              <a:t>first checked for a route </a:t>
            </a:r>
            <a:r>
              <a:rPr lang="en-US" dirty="0" smtClean="0"/>
              <a:t>before being sent to an outbound interface. If there is no route the packets are dropped.</a:t>
            </a:r>
          </a:p>
          <a:p>
            <a:r>
              <a:rPr lang="en-US" dirty="0" smtClean="0"/>
              <a:t>If an outbound interface has no ACL, then the packets are sent directly to that interface.</a:t>
            </a:r>
          </a:p>
          <a:p>
            <a:r>
              <a:rPr lang="en-US" dirty="0" smtClean="0"/>
              <a:t>If there is an ACL on the outbound interface, it is tested before being sent to that interface.</a:t>
            </a:r>
          </a:p>
          <a:p>
            <a:r>
              <a:rPr lang="en-US" dirty="0"/>
              <a:t>If an </a:t>
            </a:r>
            <a:r>
              <a:rPr lang="en-US" dirty="0" smtClean="0"/>
              <a:t>outbound </a:t>
            </a:r>
            <a:r>
              <a:rPr lang="en-US" dirty="0"/>
              <a:t>packet matches an ACL statement with a permit, it is sent to </a:t>
            </a:r>
            <a:r>
              <a:rPr lang="en-US" dirty="0" smtClean="0"/>
              <a:t>the interface.</a:t>
            </a:r>
          </a:p>
          <a:p>
            <a:r>
              <a:rPr lang="en-US" dirty="0"/>
              <a:t>If an outbound packet matches an ACL statement with a deny, it is dropped.</a:t>
            </a:r>
          </a:p>
          <a:p>
            <a:r>
              <a:rPr lang="en-US" dirty="0"/>
              <a:t>If an outbound packet does not meet any ACL statements, then it is “implicitly denied” and dropped.</a:t>
            </a:r>
          </a:p>
          <a:p>
            <a:endParaRPr lang="en-US" dirty="0"/>
          </a:p>
        </p:txBody>
      </p:sp>
    </p:spTree>
    <p:extLst>
      <p:ext uri="{BB962C8B-B14F-4D97-AF65-F5344CB8AC3E}">
        <p14:creationId xmlns:p14="http://schemas.microsoft.com/office/powerpoint/2010/main" val="7275797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073" r="-26073"/>
          <a:stretch>
            <a:fillRect/>
          </a:stretch>
        </p:blipFill>
        <p:spPr>
          <a:xfrm>
            <a:off x="828675" y="1359867"/>
            <a:ext cx="6351588" cy="3508485"/>
          </a:xfrm>
        </p:spPr>
      </p:pic>
      <p:sp>
        <p:nvSpPr>
          <p:cNvPr id="3" name="Rectangle 2"/>
          <p:cNvSpPr/>
          <p:nvPr/>
        </p:nvSpPr>
        <p:spPr>
          <a:xfrm>
            <a:off x="600074" y="4941267"/>
            <a:ext cx="8181975" cy="1588127"/>
          </a:xfrm>
          <a:prstGeom prst="rect">
            <a:avLst/>
          </a:prstGeom>
        </p:spPr>
        <p:txBody>
          <a:bodyPr wrap="square">
            <a:spAutoFit/>
          </a:bodyPr>
          <a:lstStyle/>
          <a:p>
            <a:r>
              <a:rPr lang="en-IE" sz="1800" dirty="0"/>
              <a:t>For example, an ACL could be configured to logically, </a:t>
            </a:r>
            <a:endParaRPr lang="en-IE" sz="1800" dirty="0" smtClean="0"/>
          </a:p>
          <a:p>
            <a:r>
              <a:rPr lang="en-IE" sz="1800" dirty="0" smtClean="0">
                <a:solidFill>
                  <a:srgbClr val="FF0000"/>
                </a:solidFill>
              </a:rPr>
              <a:t>"</a:t>
            </a:r>
            <a:r>
              <a:rPr lang="en-IE" sz="1800" dirty="0">
                <a:solidFill>
                  <a:srgbClr val="FF0000"/>
                </a:solidFill>
              </a:rPr>
              <a:t>Permit web access to users from network A but deny all other services to network A users. Deny HTTP access to users from network B, but permit network B users to have all other access."</a:t>
            </a:r>
            <a:r>
              <a:rPr lang="en-IE" sz="1800" dirty="0"/>
              <a:t> </a:t>
            </a:r>
            <a:endParaRPr lang="en-IE" sz="1800" dirty="0" smtClean="0"/>
          </a:p>
          <a:p>
            <a:r>
              <a:rPr lang="en-IE" sz="1800" dirty="0" smtClean="0"/>
              <a:t>Refer </a:t>
            </a:r>
            <a:r>
              <a:rPr lang="en-IE" sz="1800" dirty="0"/>
              <a:t>to the figure to examine the decision path the packet filter uses to accomplish this task.</a:t>
            </a:r>
          </a:p>
        </p:txBody>
      </p:sp>
    </p:spTree>
    <p:extLst>
      <p:ext uri="{BB962C8B-B14F-4D97-AF65-F5344CB8AC3E}">
        <p14:creationId xmlns:p14="http://schemas.microsoft.com/office/powerpoint/2010/main" val="70007806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Operations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When </a:t>
            </a:r>
            <a:r>
              <a:rPr lang="en-US" dirty="0"/>
              <a:t>a packet arrives at a router interface, the router process is the same, whether ACLs are used or not. As a frame enters an interface, the router checks to see whether the destination Layer 2 address matches it’s the interface Layer 2 address or if the frame is a broadcast frame.</a:t>
            </a:r>
          </a:p>
          <a:p>
            <a:r>
              <a:rPr lang="en-US" dirty="0" smtClean="0"/>
              <a:t>If </a:t>
            </a:r>
            <a:r>
              <a:rPr lang="en-US" dirty="0"/>
              <a:t>the frame address is accepted, the frame information is stripped off and the router checks for an ACL on the inbound interface. If an ACL exists, the packet is tested against the statements in the list</a:t>
            </a:r>
            <a:r>
              <a:rPr lang="en-US" dirty="0" smtClean="0"/>
              <a:t>.</a:t>
            </a:r>
          </a:p>
        </p:txBody>
      </p:sp>
    </p:spTree>
    <p:extLst>
      <p:ext uri="{BB962C8B-B14F-4D97-AF65-F5344CB8AC3E}">
        <p14:creationId xmlns:p14="http://schemas.microsoft.com/office/powerpoint/2010/main" val="378944079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a:t>
            </a:r>
            <a:r>
              <a:rPr lang="en-US" dirty="0" smtClean="0"/>
              <a:t>Operations </a:t>
            </a:r>
            <a:r>
              <a:rPr lang="en-US" dirty="0"/>
              <a:t>(continued)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If </a:t>
            </a:r>
            <a:r>
              <a:rPr lang="en-US" dirty="0"/>
              <a:t>the packet is accepted, it is then checked against routing table entries to determine the destination interface. If a routing table entry exists for the destination, the packet is then switched to the outgoing interface, otherwise the packet is dropped.</a:t>
            </a:r>
            <a:endParaRPr lang="en-US" dirty="0" smtClean="0"/>
          </a:p>
          <a:p>
            <a:r>
              <a:rPr lang="en-US" dirty="0"/>
              <a:t>Next, the router checks whether the outgoing interface has an ACL. If an ACL exists, the packet is tested against the statements in the list</a:t>
            </a:r>
            <a:r>
              <a:rPr lang="en-US" dirty="0" smtClean="0"/>
              <a:t>.</a:t>
            </a:r>
            <a:endParaRPr lang="en-US" dirty="0"/>
          </a:p>
          <a:p>
            <a:r>
              <a:rPr lang="en-US" dirty="0"/>
              <a:t>If there is no ACL or the packet is permitted, the packet is encapsulated in the new Layer 2 protocol and forwarded out the interface to the next device.</a:t>
            </a:r>
            <a:endParaRPr lang="en-US" dirty="0" smtClean="0"/>
          </a:p>
        </p:txBody>
      </p:sp>
    </p:spTree>
    <p:extLst>
      <p:ext uri="{BB962C8B-B14F-4D97-AF65-F5344CB8AC3E}">
        <p14:creationId xmlns:p14="http://schemas.microsoft.com/office/powerpoint/2010/main" val="255585962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Standard 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Standard ACLs only examine the source </a:t>
            </a:r>
            <a:r>
              <a:rPr lang="en-US" dirty="0">
                <a:solidFill>
                  <a:srgbClr val="FF0000"/>
                </a:solidFill>
              </a:rPr>
              <a:t>IPv4 address</a:t>
            </a:r>
            <a:r>
              <a:rPr lang="en-US" dirty="0"/>
              <a:t>. The destination of the packet and the ports involved are not considered</a:t>
            </a:r>
            <a:r>
              <a:rPr lang="en-US" dirty="0" smtClean="0"/>
              <a:t>.</a:t>
            </a:r>
          </a:p>
          <a:p>
            <a:r>
              <a:rPr lang="en-US" dirty="0"/>
              <a:t>Cisco IOS software tests addresses against the conditions in the ACL one by one. The first match determines whether the software accepts or rejects the address. Because the software stops testing conditions after the first match, the order of the conditions is critical. If no conditions match, the address is rejected.</a:t>
            </a:r>
            <a:endParaRPr lang="en-US" dirty="0" smtClean="0"/>
          </a:p>
        </p:txBody>
      </p:sp>
    </p:spTree>
    <p:extLst>
      <p:ext uri="{BB962C8B-B14F-4D97-AF65-F5344CB8AC3E}">
        <p14:creationId xmlns:p14="http://schemas.microsoft.com/office/powerpoint/2010/main" val="260006903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Extended </a:t>
            </a:r>
            <a:r>
              <a:rPr lang="en-US" dirty="0"/>
              <a:t>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T</a:t>
            </a:r>
            <a:r>
              <a:rPr lang="en-US" dirty="0" smtClean="0"/>
              <a:t>he </a:t>
            </a:r>
            <a:r>
              <a:rPr lang="en-US" dirty="0"/>
              <a:t>ACL first filters on the source address, then on the port and protocol of the source. It then filters on the destination address, then on the port and protocol of the destination, and makes a final permit or deny decision</a:t>
            </a:r>
            <a:r>
              <a:rPr lang="en-US" dirty="0" smtClean="0"/>
              <a:t>.</a:t>
            </a:r>
          </a:p>
        </p:txBody>
      </p:sp>
    </p:spTree>
    <p:extLst>
      <p:ext uri="{BB962C8B-B14F-4D97-AF65-F5344CB8AC3E}">
        <p14:creationId xmlns:p14="http://schemas.microsoft.com/office/powerpoint/2010/main" val="543443982"/>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 Example 1</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82588" y="1393825"/>
            <a:ext cx="8628062" cy="473075"/>
          </a:xfrm>
        </p:spPr>
        <p:txBody>
          <a:bodyPr/>
          <a:lstStyle/>
          <a:p>
            <a:pPr marL="0" indent="0">
              <a:buNone/>
            </a:pPr>
            <a:r>
              <a:rPr lang="en-US" dirty="0">
                <a:solidFill>
                  <a:srgbClr val="FF0000"/>
                </a:solidFill>
              </a:rPr>
              <a:t>H</a:t>
            </a:r>
            <a:r>
              <a:rPr lang="en-US" dirty="0" smtClean="0">
                <a:solidFill>
                  <a:srgbClr val="FF0000"/>
                </a:solidFill>
              </a:rPr>
              <a:t>ost </a:t>
            </a:r>
            <a:r>
              <a:rPr lang="en-US" dirty="0">
                <a:solidFill>
                  <a:srgbClr val="FF0000"/>
                </a:solidFill>
              </a:rPr>
              <a:t>192.168.10.10 has no connectivity with 192.168.30.12.</a:t>
            </a:r>
            <a:endParaRPr lang="en-US" dirty="0" smtClean="0">
              <a:solidFill>
                <a:srgbClr val="FF0000"/>
              </a:solidFill>
            </a:endParaRPr>
          </a:p>
        </p:txBody>
      </p:sp>
      <p:pic>
        <p:nvPicPr>
          <p:cNvPr id="2" name="Picture 1"/>
          <p:cNvPicPr>
            <a:picLocks noChangeAspect="1"/>
          </p:cNvPicPr>
          <p:nvPr/>
        </p:nvPicPr>
        <p:blipFill>
          <a:blip r:embed="rId3"/>
          <a:stretch>
            <a:fillRect/>
          </a:stretch>
        </p:blipFill>
        <p:spPr>
          <a:xfrm>
            <a:off x="3559474" y="2113778"/>
            <a:ext cx="5233389" cy="4456015"/>
          </a:xfrm>
          <a:prstGeom prst="rect">
            <a:avLst/>
          </a:prstGeom>
        </p:spPr>
      </p:pic>
      <p:sp>
        <p:nvSpPr>
          <p:cNvPr id="3" name="Rectangle 2"/>
          <p:cNvSpPr/>
          <p:nvPr/>
        </p:nvSpPr>
        <p:spPr>
          <a:xfrm>
            <a:off x="238125" y="2218093"/>
            <a:ext cx="3321349" cy="3831818"/>
          </a:xfrm>
          <a:prstGeom prst="rect">
            <a:avLst/>
          </a:prstGeom>
        </p:spPr>
        <p:txBody>
          <a:bodyPr wrap="square">
            <a:spAutoFit/>
          </a:bodyPr>
          <a:lstStyle/>
          <a:p>
            <a:r>
              <a:rPr lang="en-IE" sz="1800" dirty="0">
                <a:solidFill>
                  <a:srgbClr val="FF0000"/>
                </a:solidFill>
              </a:rPr>
              <a:t>Solution</a:t>
            </a:r>
            <a:r>
              <a:rPr lang="en-IE" sz="1800" dirty="0">
                <a:solidFill>
                  <a:srgbClr val="002060"/>
                </a:solidFill>
              </a:rPr>
              <a:t> - Look at the order of the ACEs. Host 192.168.10.10 has no connectivity with 192.168.30.12 because of the order of rule 10 in the access list. Because the router processes ACLs from the top down, statement 10 denies host 192.168.10.10, so statement 20 can never be matched. Statements 10 and 20 should be reversed. The last line allows all other non-TCP traffic that falls under IP (ICMP, UDP, etc.).</a:t>
            </a:r>
          </a:p>
        </p:txBody>
      </p:sp>
    </p:spTree>
    <p:extLst>
      <p:ext uri="{BB962C8B-B14F-4D97-AF65-F5344CB8AC3E}">
        <p14:creationId xmlns:p14="http://schemas.microsoft.com/office/powerpoint/2010/main" val="30810937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4950" y="330200"/>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a:t>
            </a:r>
            <a:r>
              <a:rPr lang="en-US" sz="2700" dirty="0" smtClean="0"/>
              <a:t>2</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219075" y="1222375"/>
            <a:ext cx="8743950" cy="4386263"/>
          </a:xfrm>
        </p:spPr>
        <p:txBody>
          <a:bodyPr/>
          <a:lstStyle/>
          <a:p>
            <a:pPr marL="0" indent="0">
              <a:buNone/>
            </a:pPr>
            <a:r>
              <a:rPr lang="en-US" sz="2000" dirty="0">
                <a:solidFill>
                  <a:srgbClr val="FF0000"/>
                </a:solidFill>
              </a:rPr>
              <a:t>T</a:t>
            </a:r>
            <a:r>
              <a:rPr lang="en-US" sz="2000" dirty="0" smtClean="0">
                <a:solidFill>
                  <a:srgbClr val="FF0000"/>
                </a:solidFill>
              </a:rPr>
              <a:t>he </a:t>
            </a:r>
            <a:r>
              <a:rPr lang="en-US" sz="2000" dirty="0">
                <a:solidFill>
                  <a:srgbClr val="FF0000"/>
                </a:solidFill>
              </a:rPr>
              <a:t>192.168.10.0 /24 network cannot use TFTP to connect to the 192.168.30.0 /24 network.</a:t>
            </a:r>
            <a:endParaRPr lang="en-US" sz="2000" dirty="0" smtClean="0">
              <a:solidFill>
                <a:srgbClr val="FF0000"/>
              </a:solidFill>
            </a:endParaRPr>
          </a:p>
        </p:txBody>
      </p:sp>
      <p:pic>
        <p:nvPicPr>
          <p:cNvPr id="2" name="Picture 1"/>
          <p:cNvPicPr>
            <a:picLocks noChangeAspect="1"/>
          </p:cNvPicPr>
          <p:nvPr/>
        </p:nvPicPr>
        <p:blipFill>
          <a:blip r:embed="rId3"/>
          <a:stretch>
            <a:fillRect/>
          </a:stretch>
        </p:blipFill>
        <p:spPr>
          <a:xfrm>
            <a:off x="4101323" y="2101835"/>
            <a:ext cx="4689675" cy="4009921"/>
          </a:xfrm>
          <a:prstGeom prst="rect">
            <a:avLst/>
          </a:prstGeom>
        </p:spPr>
      </p:pic>
      <p:sp>
        <p:nvSpPr>
          <p:cNvPr id="3" name="Rectangle 2"/>
          <p:cNvSpPr/>
          <p:nvPr/>
        </p:nvSpPr>
        <p:spPr>
          <a:xfrm>
            <a:off x="438149" y="2000250"/>
            <a:ext cx="3663173" cy="4330416"/>
          </a:xfrm>
          <a:prstGeom prst="rect">
            <a:avLst/>
          </a:prstGeom>
        </p:spPr>
        <p:txBody>
          <a:bodyPr wrap="square">
            <a:spAutoFit/>
          </a:bodyPr>
          <a:lstStyle/>
          <a:p>
            <a:r>
              <a:rPr lang="en-IE" sz="1800" dirty="0">
                <a:solidFill>
                  <a:srgbClr val="FF0000"/>
                </a:solidFill>
              </a:rPr>
              <a:t>Solution</a:t>
            </a:r>
            <a:r>
              <a:rPr lang="en-IE" sz="1800" dirty="0">
                <a:solidFill>
                  <a:srgbClr val="002060"/>
                </a:solidFill>
              </a:rPr>
              <a:t> - The 192.168.10.0/24 network cannot use TFTP to connect to the 192.168.30.0/24 network because TFTP uses the transport protocol </a:t>
            </a:r>
            <a:r>
              <a:rPr lang="en-IE" sz="1800" b="1" dirty="0">
                <a:solidFill>
                  <a:srgbClr val="FF0000"/>
                </a:solidFill>
              </a:rPr>
              <a:t>UDP</a:t>
            </a:r>
            <a:r>
              <a:rPr lang="en-IE" sz="1800" dirty="0">
                <a:solidFill>
                  <a:srgbClr val="002060"/>
                </a:solidFill>
              </a:rPr>
              <a:t>. Statement 30 in access list 120 allows all other TCP traffic. However, because TFTP uses UDP instead of TCP, it is implicitly denied. Recall that the implied deny any statement does not appear in show access-lists output and therefore matches are not shown.</a:t>
            </a:r>
          </a:p>
          <a:p>
            <a:endParaRPr lang="en-IE" sz="1800" dirty="0">
              <a:solidFill>
                <a:srgbClr val="002060"/>
              </a:solidFill>
            </a:endParaRPr>
          </a:p>
          <a:p>
            <a:r>
              <a:rPr lang="en-IE" sz="1800" dirty="0">
                <a:solidFill>
                  <a:srgbClr val="002060"/>
                </a:solidFill>
              </a:rPr>
              <a:t>Statement 30 should be </a:t>
            </a:r>
            <a:endParaRPr lang="en-IE" sz="1800" dirty="0" smtClean="0">
              <a:solidFill>
                <a:srgbClr val="002060"/>
              </a:solidFill>
            </a:endParaRPr>
          </a:p>
          <a:p>
            <a:r>
              <a:rPr lang="en-IE" sz="1800" b="1" dirty="0" err="1" smtClean="0">
                <a:solidFill>
                  <a:srgbClr val="FF0000"/>
                </a:solidFill>
              </a:rPr>
              <a:t>ip</a:t>
            </a:r>
            <a:r>
              <a:rPr lang="en-IE" sz="1800" b="1" dirty="0" smtClean="0">
                <a:solidFill>
                  <a:srgbClr val="FF0000"/>
                </a:solidFill>
              </a:rPr>
              <a:t> </a:t>
            </a:r>
            <a:r>
              <a:rPr lang="en-IE" sz="1800" b="1" dirty="0">
                <a:solidFill>
                  <a:srgbClr val="FF0000"/>
                </a:solidFill>
              </a:rPr>
              <a:t>any </a:t>
            </a:r>
            <a:r>
              <a:rPr lang="en-IE" sz="1800" b="1" dirty="0" err="1">
                <a:solidFill>
                  <a:srgbClr val="FF0000"/>
                </a:solidFill>
              </a:rPr>
              <a:t>any</a:t>
            </a:r>
            <a:r>
              <a:rPr lang="en-IE" sz="1800" dirty="0">
                <a:solidFill>
                  <a:srgbClr val="002060"/>
                </a:solidFill>
              </a:rPr>
              <a:t>.</a:t>
            </a:r>
          </a:p>
        </p:txBody>
      </p:sp>
    </p:spTree>
    <p:extLst>
      <p:ext uri="{BB962C8B-B14F-4D97-AF65-F5344CB8AC3E}">
        <p14:creationId xmlns:p14="http://schemas.microsoft.com/office/powerpoint/2010/main" val="5430602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5425" y="330200"/>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3</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152400" y="1136650"/>
            <a:ext cx="8991600" cy="4386263"/>
          </a:xfrm>
        </p:spPr>
        <p:txBody>
          <a:bodyPr/>
          <a:lstStyle/>
          <a:p>
            <a:pPr marL="0" indent="0" algn="ctr">
              <a:buNone/>
            </a:pPr>
            <a:r>
              <a:rPr lang="en-US" sz="1800" dirty="0">
                <a:solidFill>
                  <a:srgbClr val="FF0000"/>
                </a:solidFill>
              </a:rPr>
              <a:t>T</a:t>
            </a:r>
            <a:r>
              <a:rPr lang="en-US" sz="1800" dirty="0" smtClean="0">
                <a:solidFill>
                  <a:srgbClr val="FF0000"/>
                </a:solidFill>
              </a:rPr>
              <a:t>he </a:t>
            </a:r>
            <a:r>
              <a:rPr lang="en-US" sz="1800" dirty="0">
                <a:solidFill>
                  <a:srgbClr val="FF0000"/>
                </a:solidFill>
              </a:rPr>
              <a:t>192.168.11.0 /24 network can use Telnet to connect to 192.168.30.0 /24, but according to company policy, this connection should not be allowed.</a:t>
            </a:r>
            <a:endParaRPr lang="en-US" sz="1800" dirty="0" smtClean="0">
              <a:solidFill>
                <a:srgbClr val="FF0000"/>
              </a:solidFill>
            </a:endParaRPr>
          </a:p>
        </p:txBody>
      </p:sp>
      <p:pic>
        <p:nvPicPr>
          <p:cNvPr id="4" name="Picture 3"/>
          <p:cNvPicPr>
            <a:picLocks noChangeAspect="1"/>
          </p:cNvPicPr>
          <p:nvPr/>
        </p:nvPicPr>
        <p:blipFill>
          <a:blip r:embed="rId3"/>
          <a:stretch>
            <a:fillRect/>
          </a:stretch>
        </p:blipFill>
        <p:spPr>
          <a:xfrm>
            <a:off x="4252128" y="2045703"/>
            <a:ext cx="4699468" cy="2908606"/>
          </a:xfrm>
          <a:prstGeom prst="rect">
            <a:avLst/>
          </a:prstGeom>
        </p:spPr>
      </p:pic>
      <p:pic>
        <p:nvPicPr>
          <p:cNvPr id="3" name="Picture 2"/>
          <p:cNvPicPr>
            <a:picLocks noChangeAspect="1"/>
          </p:cNvPicPr>
          <p:nvPr/>
        </p:nvPicPr>
        <p:blipFill>
          <a:blip r:embed="rId4"/>
          <a:stretch>
            <a:fillRect/>
          </a:stretch>
        </p:blipFill>
        <p:spPr>
          <a:xfrm>
            <a:off x="4572000" y="5126128"/>
            <a:ext cx="4563878" cy="1091576"/>
          </a:xfrm>
          <a:prstGeom prst="rect">
            <a:avLst/>
          </a:prstGeom>
        </p:spPr>
      </p:pic>
      <p:sp>
        <p:nvSpPr>
          <p:cNvPr id="2" name="Rectangle 1"/>
          <p:cNvSpPr/>
          <p:nvPr/>
        </p:nvSpPr>
        <p:spPr>
          <a:xfrm>
            <a:off x="266699" y="2229153"/>
            <a:ext cx="3876675" cy="3831818"/>
          </a:xfrm>
          <a:prstGeom prst="rect">
            <a:avLst/>
          </a:prstGeom>
        </p:spPr>
        <p:txBody>
          <a:bodyPr wrap="square">
            <a:spAutoFit/>
          </a:bodyPr>
          <a:lstStyle/>
          <a:p>
            <a:r>
              <a:rPr lang="en-IE" sz="1800" b="1" dirty="0">
                <a:solidFill>
                  <a:srgbClr val="FF0000"/>
                </a:solidFill>
              </a:rPr>
              <a:t>Solution</a:t>
            </a:r>
            <a:r>
              <a:rPr lang="en-IE" sz="1800" dirty="0">
                <a:solidFill>
                  <a:srgbClr val="002060"/>
                </a:solidFill>
              </a:rPr>
              <a:t> - The 192.168.11.0/24 network can use Telnet to connect to the 192.168.30.0/24 network, because the Telnet port number in statement 10 of access list 130 is listed in the </a:t>
            </a:r>
            <a:r>
              <a:rPr lang="en-IE" sz="1800" dirty="0">
                <a:solidFill>
                  <a:srgbClr val="FF0000"/>
                </a:solidFill>
              </a:rPr>
              <a:t>wrong position </a:t>
            </a:r>
            <a:r>
              <a:rPr lang="en-IE" sz="1800" dirty="0">
                <a:solidFill>
                  <a:srgbClr val="002060"/>
                </a:solidFill>
              </a:rPr>
              <a:t>in the ACL statement. </a:t>
            </a:r>
            <a:endParaRPr lang="en-IE" sz="1800" dirty="0" smtClean="0">
              <a:solidFill>
                <a:srgbClr val="002060"/>
              </a:solidFill>
            </a:endParaRPr>
          </a:p>
          <a:p>
            <a:r>
              <a:rPr lang="en-IE" sz="1800" dirty="0" smtClean="0">
                <a:solidFill>
                  <a:srgbClr val="002060"/>
                </a:solidFill>
              </a:rPr>
              <a:t>Statement </a:t>
            </a:r>
            <a:r>
              <a:rPr lang="en-IE" sz="1800" dirty="0">
                <a:solidFill>
                  <a:srgbClr val="002060"/>
                </a:solidFill>
              </a:rPr>
              <a:t>10 currently denies any </a:t>
            </a:r>
            <a:r>
              <a:rPr lang="en-IE" sz="1800" dirty="0">
                <a:solidFill>
                  <a:srgbClr val="FF0000"/>
                </a:solidFill>
              </a:rPr>
              <a:t>source</a:t>
            </a:r>
            <a:r>
              <a:rPr lang="en-IE" sz="1800" dirty="0">
                <a:solidFill>
                  <a:srgbClr val="002060"/>
                </a:solidFill>
              </a:rPr>
              <a:t> packet with a port number that is equal to Telnet. </a:t>
            </a:r>
            <a:endParaRPr lang="en-IE" sz="1800" dirty="0" smtClean="0">
              <a:solidFill>
                <a:srgbClr val="002060"/>
              </a:solidFill>
            </a:endParaRPr>
          </a:p>
          <a:p>
            <a:r>
              <a:rPr lang="en-IE" sz="1800" dirty="0" smtClean="0">
                <a:solidFill>
                  <a:srgbClr val="002060"/>
                </a:solidFill>
              </a:rPr>
              <a:t>To </a:t>
            </a:r>
            <a:r>
              <a:rPr lang="en-IE" sz="1800" dirty="0">
                <a:solidFill>
                  <a:srgbClr val="002060"/>
                </a:solidFill>
              </a:rPr>
              <a:t>deny Telnet traffic inbound on G0/1, deny the destination port number that is equal to Telnet, for example, </a:t>
            </a:r>
            <a:endParaRPr lang="en-IE" sz="1800" dirty="0" smtClean="0">
              <a:solidFill>
                <a:srgbClr val="002060"/>
              </a:solidFill>
            </a:endParaRPr>
          </a:p>
          <a:p>
            <a:r>
              <a:rPr lang="en-IE" sz="1800" b="1" dirty="0" smtClean="0">
                <a:solidFill>
                  <a:srgbClr val="FF0000"/>
                </a:solidFill>
                <a:latin typeface="Courier New" panose="02070309020205020404" pitchFamily="49" charset="0"/>
                <a:cs typeface="Courier New" panose="02070309020205020404" pitchFamily="49" charset="0"/>
              </a:rPr>
              <a:t>deny </a:t>
            </a:r>
            <a:r>
              <a:rPr lang="en-IE" sz="1800" b="1" dirty="0" err="1">
                <a:solidFill>
                  <a:srgbClr val="FF0000"/>
                </a:solidFill>
                <a:latin typeface="Courier New" panose="02070309020205020404" pitchFamily="49" charset="0"/>
                <a:cs typeface="Courier New" panose="02070309020205020404" pitchFamily="49" charset="0"/>
              </a:rPr>
              <a:t>tcp</a:t>
            </a:r>
            <a:r>
              <a:rPr lang="en-IE" sz="1800" b="1" dirty="0">
                <a:solidFill>
                  <a:srgbClr val="FF0000"/>
                </a:solidFill>
                <a:latin typeface="Courier New" panose="02070309020205020404" pitchFamily="49" charset="0"/>
                <a:cs typeface="Courier New" panose="02070309020205020404" pitchFamily="49" charset="0"/>
              </a:rPr>
              <a:t> any </a:t>
            </a:r>
            <a:r>
              <a:rPr lang="en-IE" sz="1800" b="1" dirty="0" err="1">
                <a:solidFill>
                  <a:srgbClr val="FF0000"/>
                </a:solidFill>
                <a:latin typeface="Courier New" panose="02070309020205020404" pitchFamily="49" charset="0"/>
                <a:cs typeface="Courier New" panose="02070309020205020404" pitchFamily="49" charset="0"/>
              </a:rPr>
              <a:t>any</a:t>
            </a:r>
            <a:r>
              <a:rPr lang="en-IE" sz="1800" b="1" dirty="0">
                <a:solidFill>
                  <a:srgbClr val="FF0000"/>
                </a:solidFill>
                <a:latin typeface="Courier New" panose="02070309020205020404" pitchFamily="49" charset="0"/>
                <a:cs typeface="Courier New" panose="02070309020205020404" pitchFamily="49" charset="0"/>
              </a:rPr>
              <a:t> </a:t>
            </a:r>
            <a:r>
              <a:rPr lang="en-IE" sz="1800" b="1" u="sng" dirty="0" err="1">
                <a:solidFill>
                  <a:srgbClr val="FF0000"/>
                </a:solidFill>
                <a:latin typeface="Courier New" panose="02070309020205020404" pitchFamily="49" charset="0"/>
                <a:cs typeface="Courier New" panose="02070309020205020404" pitchFamily="49" charset="0"/>
              </a:rPr>
              <a:t>eq</a:t>
            </a:r>
            <a:r>
              <a:rPr lang="en-IE" sz="1800" b="1" u="sng" dirty="0">
                <a:solidFill>
                  <a:srgbClr val="FF0000"/>
                </a:solidFill>
                <a:latin typeface="Courier New" panose="02070309020205020404" pitchFamily="49" charset="0"/>
                <a:cs typeface="Courier New" panose="02070309020205020404" pitchFamily="49" charset="0"/>
              </a:rPr>
              <a:t> telnet</a:t>
            </a:r>
            <a:r>
              <a:rPr lang="en-IE" sz="1800"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100115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598" y="32067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Type of IPv6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33" r="1733"/>
          <a:stretch>
            <a:fillRect/>
          </a:stretch>
        </p:blipFill>
        <p:spPr>
          <a:xfrm>
            <a:off x="1295400" y="3470664"/>
            <a:ext cx="6008688" cy="3319074"/>
          </a:xfrm>
        </p:spPr>
      </p:pic>
      <p:sp>
        <p:nvSpPr>
          <p:cNvPr id="3" name="Rectangle 2"/>
          <p:cNvSpPr/>
          <p:nvPr/>
        </p:nvSpPr>
        <p:spPr>
          <a:xfrm>
            <a:off x="123826" y="1191346"/>
            <a:ext cx="8905874" cy="2086725"/>
          </a:xfrm>
          <a:prstGeom prst="rect">
            <a:avLst/>
          </a:prstGeom>
        </p:spPr>
        <p:txBody>
          <a:bodyPr wrap="square">
            <a:spAutoFit/>
          </a:bodyPr>
          <a:lstStyle/>
          <a:p>
            <a:r>
              <a:rPr lang="en-IE" sz="1800" dirty="0"/>
              <a:t>IPv6 ACLs are very similar to IPv4 ACLs in both operation and configuration</a:t>
            </a:r>
            <a:r>
              <a:rPr lang="en-IE" sz="1800" dirty="0" smtClean="0"/>
              <a:t>.</a:t>
            </a:r>
          </a:p>
          <a:p>
            <a:r>
              <a:rPr lang="en-IE" sz="1800" dirty="0" smtClean="0"/>
              <a:t>Being </a:t>
            </a:r>
            <a:r>
              <a:rPr lang="en-IE" sz="1800" dirty="0"/>
              <a:t>familiar with IPv4 </a:t>
            </a:r>
            <a:r>
              <a:rPr lang="en-IE" sz="1800" dirty="0" smtClean="0"/>
              <a:t>ACLs makes </a:t>
            </a:r>
            <a:r>
              <a:rPr lang="en-IE" sz="1800" dirty="0"/>
              <a:t>IPv6 ACLs easy to understand and configure.</a:t>
            </a:r>
          </a:p>
          <a:p>
            <a:endParaRPr lang="en-IE" sz="1800" dirty="0"/>
          </a:p>
          <a:p>
            <a:r>
              <a:rPr lang="en-IE" sz="1800" dirty="0"/>
              <a:t>In IPv4 there are two types of ACLs, standard and extended. Both types of ACLs can be either numbered or named ACLs.</a:t>
            </a:r>
          </a:p>
          <a:p>
            <a:endParaRPr lang="en-IE" sz="1800" dirty="0"/>
          </a:p>
          <a:p>
            <a:r>
              <a:rPr lang="en-IE" sz="1800" dirty="0"/>
              <a:t>With IPv6, there is only one type of ACL, which is equivalent to an IPv4 </a:t>
            </a:r>
            <a:r>
              <a:rPr lang="en-IE" sz="1800" b="1" dirty="0">
                <a:solidFill>
                  <a:srgbClr val="FF0000"/>
                </a:solidFill>
              </a:rPr>
              <a:t>extended named ACL</a:t>
            </a:r>
            <a:r>
              <a:rPr lang="en-IE" sz="1800" dirty="0"/>
              <a:t>. There are no numbered ACLs in IPv6</a:t>
            </a:r>
          </a:p>
        </p:txBody>
      </p:sp>
    </p:spTree>
    <p:extLst>
      <p:ext uri="{BB962C8B-B14F-4D97-AF65-F5344CB8AC3E}">
        <p14:creationId xmlns:p14="http://schemas.microsoft.com/office/powerpoint/2010/main" val="231657202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172" y="3009900"/>
            <a:ext cx="4084151"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Comparing IPv4 and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182563" y="1327150"/>
            <a:ext cx="7940675" cy="4386263"/>
          </a:xfrm>
        </p:spPr>
        <p:txBody>
          <a:bodyPr/>
          <a:lstStyle/>
          <a:p>
            <a:pPr marL="0" indent="0">
              <a:buNone/>
            </a:pPr>
            <a:r>
              <a:rPr lang="en-US" dirty="0"/>
              <a:t>Although IPv4 and IPv6 ACLs are very similar, there are three significant differences between them</a:t>
            </a:r>
            <a:r>
              <a:rPr lang="en-US" dirty="0" smtClean="0"/>
              <a:t>.</a:t>
            </a:r>
            <a:endParaRPr lang="en-US" dirty="0"/>
          </a:p>
          <a:p>
            <a:r>
              <a:rPr lang="en-US" dirty="0">
                <a:solidFill>
                  <a:srgbClr val="FF0000"/>
                </a:solidFill>
              </a:rPr>
              <a:t>Applying an IPv6 ACL</a:t>
            </a:r>
          </a:p>
          <a:p>
            <a:pPr marL="338137" lvl="1" indent="0"/>
            <a:r>
              <a:rPr lang="en-US" dirty="0" smtClean="0"/>
              <a:t>IPv6 </a:t>
            </a:r>
            <a:r>
              <a:rPr lang="en-US" dirty="0"/>
              <a:t>uses the </a:t>
            </a:r>
            <a:r>
              <a:rPr lang="en-US" b="1" dirty="0">
                <a:latin typeface="Courier"/>
                <a:cs typeface="Courier"/>
              </a:rPr>
              <a:t>ipv6 traffic-filter</a:t>
            </a:r>
            <a:r>
              <a:rPr lang="en-US" dirty="0">
                <a:latin typeface="Courier"/>
                <a:cs typeface="Courier"/>
              </a:rPr>
              <a:t> </a:t>
            </a:r>
            <a:r>
              <a:rPr lang="en-US" dirty="0"/>
              <a:t>command to perform the same function for IPv6 interfaces</a:t>
            </a:r>
            <a:r>
              <a:rPr lang="en-US" dirty="0" smtClean="0"/>
              <a:t>.</a:t>
            </a:r>
            <a:endParaRPr lang="en-US" dirty="0"/>
          </a:p>
          <a:p>
            <a:r>
              <a:rPr lang="en-US" dirty="0">
                <a:solidFill>
                  <a:srgbClr val="FF0000"/>
                </a:solidFill>
              </a:rPr>
              <a:t>No Wildcard Masks</a:t>
            </a:r>
          </a:p>
          <a:p>
            <a:pPr marL="338137" lvl="1" indent="0"/>
            <a:r>
              <a:rPr lang="en-US" dirty="0"/>
              <a:t>T</a:t>
            </a:r>
            <a:r>
              <a:rPr lang="en-US" dirty="0" smtClean="0"/>
              <a:t>he </a:t>
            </a:r>
            <a:r>
              <a:rPr lang="en-US" dirty="0"/>
              <a:t>prefix-length is used to indicate </a:t>
            </a:r>
            <a:r>
              <a:rPr lang="en-US" dirty="0" smtClean="0"/>
              <a:t>			            how </a:t>
            </a:r>
            <a:r>
              <a:rPr lang="en-US" dirty="0"/>
              <a:t>much of an IPv6 source or </a:t>
            </a:r>
            <a:r>
              <a:rPr lang="en-US" dirty="0" smtClean="0"/>
              <a:t>				   destination </a:t>
            </a:r>
            <a:r>
              <a:rPr lang="en-US" dirty="0"/>
              <a:t>address should be matched</a:t>
            </a:r>
            <a:r>
              <a:rPr lang="en-US" dirty="0" smtClean="0"/>
              <a:t>.</a:t>
            </a:r>
            <a:endParaRPr lang="en-US" dirty="0"/>
          </a:p>
          <a:p>
            <a:r>
              <a:rPr lang="en-US" dirty="0">
                <a:solidFill>
                  <a:srgbClr val="FF0000"/>
                </a:solidFill>
              </a:rPr>
              <a:t>Additional Default Statements</a:t>
            </a:r>
          </a:p>
          <a:p>
            <a:pPr marL="338137" lvl="1" indent="0"/>
            <a:r>
              <a:rPr lang="en-US" b="1" dirty="0" smtClean="0">
                <a:solidFill>
                  <a:srgbClr val="002060"/>
                </a:solidFill>
                <a:latin typeface="Courier New" panose="02070309020205020404" pitchFamily="49" charset="0"/>
                <a:cs typeface="Courier New" panose="02070309020205020404" pitchFamily="49" charset="0"/>
              </a:rPr>
              <a:t>permit </a:t>
            </a:r>
            <a:r>
              <a:rPr lang="en-US" b="1" dirty="0" err="1">
                <a:solidFill>
                  <a:srgbClr val="002060"/>
                </a:solidFill>
                <a:latin typeface="Courier New" panose="02070309020205020404" pitchFamily="49" charset="0"/>
                <a:cs typeface="Courier New" panose="02070309020205020404" pitchFamily="49" charset="0"/>
              </a:rPr>
              <a:t>icmp</a:t>
            </a:r>
            <a:r>
              <a:rPr lang="en-US" b="1" dirty="0">
                <a:solidFill>
                  <a:srgbClr val="002060"/>
                </a:solidFill>
                <a:latin typeface="Courier New" panose="02070309020205020404" pitchFamily="49" charset="0"/>
                <a:cs typeface="Courier New" panose="02070309020205020404" pitchFamily="49" charset="0"/>
              </a:rPr>
              <a:t> any any </a:t>
            </a:r>
            <a:r>
              <a:rPr lang="en-US" b="1" dirty="0" err="1">
                <a:solidFill>
                  <a:srgbClr val="002060"/>
                </a:solidFill>
                <a:latin typeface="Courier New" panose="02070309020205020404" pitchFamily="49" charset="0"/>
                <a:cs typeface="Courier New" panose="02070309020205020404" pitchFamily="49" charset="0"/>
              </a:rPr>
              <a:t>nd-na</a:t>
            </a:r>
            <a:endParaRPr lang="en-US" dirty="0">
              <a:solidFill>
                <a:srgbClr val="002060"/>
              </a:solidFill>
              <a:latin typeface="Courier New" panose="02070309020205020404" pitchFamily="49" charset="0"/>
              <a:cs typeface="Courier New" panose="02070309020205020404" pitchFamily="49" charset="0"/>
            </a:endParaRPr>
          </a:p>
          <a:p>
            <a:pPr marL="338137" lvl="1" indent="0"/>
            <a:r>
              <a:rPr lang="en-US" b="1" dirty="0" smtClean="0">
                <a:solidFill>
                  <a:srgbClr val="002060"/>
                </a:solidFill>
                <a:latin typeface="Courier New" panose="02070309020205020404" pitchFamily="49" charset="0"/>
                <a:cs typeface="Courier New" panose="02070309020205020404" pitchFamily="49" charset="0"/>
              </a:rPr>
              <a:t>permit </a:t>
            </a:r>
            <a:r>
              <a:rPr lang="en-US" b="1" dirty="0" err="1">
                <a:solidFill>
                  <a:srgbClr val="002060"/>
                </a:solidFill>
                <a:latin typeface="Courier New" panose="02070309020205020404" pitchFamily="49" charset="0"/>
                <a:cs typeface="Courier New" panose="02070309020205020404" pitchFamily="49" charset="0"/>
              </a:rPr>
              <a:t>icmp</a:t>
            </a:r>
            <a:r>
              <a:rPr lang="en-US" b="1" dirty="0">
                <a:solidFill>
                  <a:srgbClr val="002060"/>
                </a:solidFill>
                <a:latin typeface="Courier New" panose="02070309020205020404" pitchFamily="49" charset="0"/>
                <a:cs typeface="Courier New" panose="02070309020205020404" pitchFamily="49" charset="0"/>
              </a:rPr>
              <a:t> any </a:t>
            </a:r>
            <a:r>
              <a:rPr lang="en-US" b="1" dirty="0" err="1">
                <a:solidFill>
                  <a:srgbClr val="002060"/>
                </a:solidFill>
                <a:latin typeface="Courier New" panose="02070309020205020404" pitchFamily="49" charset="0"/>
                <a:cs typeface="Courier New" panose="02070309020205020404" pitchFamily="49" charset="0"/>
              </a:rPr>
              <a:t>any</a:t>
            </a:r>
            <a:r>
              <a:rPr lang="en-US" b="1" dirty="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nd</a:t>
            </a:r>
            <a:r>
              <a:rPr lang="en-US" b="1" dirty="0" smtClean="0">
                <a:solidFill>
                  <a:srgbClr val="002060"/>
                </a:solidFill>
                <a:latin typeface="Courier New" panose="02070309020205020404" pitchFamily="49" charset="0"/>
                <a:cs typeface="Courier New" panose="02070309020205020404" pitchFamily="49" charset="0"/>
              </a:rPr>
              <a:t>-ns</a:t>
            </a:r>
          </a:p>
          <a:p>
            <a:pPr marL="338137" lvl="1" indent="0"/>
            <a:r>
              <a:rPr lang="en-IE" sz="1400" dirty="0" smtClean="0"/>
              <a:t>(</a:t>
            </a:r>
            <a:r>
              <a:rPr lang="en-IE" sz="1400" dirty="0" err="1" smtClean="0"/>
              <a:t>Neighbor</a:t>
            </a:r>
            <a:r>
              <a:rPr lang="en-IE" sz="1400" dirty="0" smtClean="0"/>
              <a:t> </a:t>
            </a:r>
            <a:r>
              <a:rPr lang="en-IE" sz="1400" dirty="0"/>
              <a:t>Discovery - </a:t>
            </a:r>
            <a:r>
              <a:rPr lang="en-IE" sz="1400" dirty="0" err="1"/>
              <a:t>Neighbor</a:t>
            </a:r>
            <a:r>
              <a:rPr lang="en-IE" sz="1400" dirty="0"/>
              <a:t> Advertisement (</a:t>
            </a:r>
            <a:r>
              <a:rPr lang="en-IE" sz="1400" dirty="0" err="1"/>
              <a:t>nd-na</a:t>
            </a:r>
            <a:r>
              <a:rPr lang="en-IE" sz="1400" dirty="0"/>
              <a:t>) and </a:t>
            </a:r>
            <a:endParaRPr lang="en-IE" sz="1400" dirty="0" smtClean="0"/>
          </a:p>
          <a:p>
            <a:pPr marL="338137" lvl="1" indent="0"/>
            <a:r>
              <a:rPr lang="en-IE" sz="1400" dirty="0"/>
              <a:t> </a:t>
            </a:r>
            <a:r>
              <a:rPr lang="en-IE" sz="1400" dirty="0" err="1" smtClean="0"/>
              <a:t>Neighbor</a:t>
            </a:r>
            <a:r>
              <a:rPr lang="en-IE" sz="1400" dirty="0" smtClean="0"/>
              <a:t> </a:t>
            </a:r>
            <a:r>
              <a:rPr lang="en-IE" sz="1400" dirty="0"/>
              <a:t>Discovery - </a:t>
            </a:r>
            <a:r>
              <a:rPr lang="en-IE" sz="1400" dirty="0" err="1"/>
              <a:t>Neighbor</a:t>
            </a:r>
            <a:r>
              <a:rPr lang="en-IE" sz="1400" dirty="0"/>
              <a:t> Solicitation (</a:t>
            </a:r>
            <a:r>
              <a:rPr lang="en-IE" sz="1400" dirty="0" err="1"/>
              <a:t>nd</a:t>
            </a:r>
            <a:r>
              <a:rPr lang="en-IE" sz="1400" dirty="0"/>
              <a:t>-ns) messages are permitted.</a:t>
            </a:r>
            <a:endParaRPr lang="en-US" sz="1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9965954"/>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Topology</a:t>
            </a:r>
            <a:endParaRPr lang="en-US" dirty="0" smtClean="0">
              <a:solidFill>
                <a:schemeClr val="accent5">
                  <a:lumMod val="75000"/>
                </a:schemeClr>
              </a:solidFill>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1600199"/>
            <a:ext cx="4629150" cy="507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95" y="1600199"/>
            <a:ext cx="409875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563743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125" y="387350"/>
            <a:ext cx="8456613" cy="871538"/>
          </a:xfrm>
        </p:spPr>
        <p:txBody>
          <a:bodyPr/>
          <a:lstStyle/>
          <a:p>
            <a:pPr eaLnBrk="1" hangingPunct="1">
              <a:defRPr/>
            </a:pPr>
            <a:r>
              <a:rPr lang="en-US" sz="1800" dirty="0"/>
              <a:t>Purpose of ACLs</a:t>
            </a:r>
            <a:r>
              <a:rPr lang="en-US" dirty="0" smtClean="0"/>
              <a:t/>
            </a:r>
            <a:br>
              <a:rPr lang="en-US" dirty="0" smtClean="0"/>
            </a:br>
            <a:r>
              <a:rPr lang="en-US" dirty="0"/>
              <a:t>ACL Operation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77788" y="1143790"/>
            <a:ext cx="8990012" cy="4386263"/>
          </a:xfrm>
        </p:spPr>
        <p:txBody>
          <a:bodyPr/>
          <a:lstStyle/>
          <a:p>
            <a:pPr marL="0" indent="0" algn="ctr">
              <a:buNone/>
            </a:pPr>
            <a:r>
              <a:rPr lang="en-IE" dirty="0"/>
              <a:t>ACLs define the set of rules that give added control for packets that enter </a:t>
            </a:r>
            <a:r>
              <a:rPr lang="en-IE" dirty="0">
                <a:solidFill>
                  <a:srgbClr val="FF0000"/>
                </a:solidFill>
              </a:rPr>
              <a:t>inbound</a:t>
            </a:r>
            <a:r>
              <a:rPr lang="en-IE" dirty="0"/>
              <a:t> interfaces, packets that relay through the router, and packets that exit </a:t>
            </a:r>
            <a:r>
              <a:rPr lang="en-IE" dirty="0">
                <a:solidFill>
                  <a:srgbClr val="FF0000"/>
                </a:solidFill>
              </a:rPr>
              <a:t>outbound</a:t>
            </a:r>
            <a:r>
              <a:rPr lang="en-IE" dirty="0"/>
              <a:t> interfaces of the router. </a:t>
            </a:r>
            <a:r>
              <a:rPr lang="en-IE" i="1" dirty="0">
                <a:solidFill>
                  <a:srgbClr val="FF0000"/>
                </a:solidFill>
              </a:rPr>
              <a:t>ACLs do not act on packets that originate from the router itself</a:t>
            </a:r>
            <a:r>
              <a:rPr lang="en-IE" dirty="0"/>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a:t>
            </a:r>
            <a:r>
              <a:rPr lang="en-US" dirty="0"/>
              <a:t>last statement of an ACL is always an </a:t>
            </a:r>
            <a:r>
              <a:rPr lang="en-US" b="1" dirty="0">
                <a:solidFill>
                  <a:srgbClr val="FF0000"/>
                </a:solidFill>
              </a:rPr>
              <a:t>implicit deny</a:t>
            </a:r>
            <a:r>
              <a:rPr lang="en-US" dirty="0"/>
              <a:t>. This statement is automatically inserted at the end of each ACL even though it is not physically present. The implicit deny blocks all traffic. Because of this implicit deny, an ACL that does not have at least one permit statement will block all traffic.</a:t>
            </a:r>
            <a:endParaRPr lang="en-US" dirty="0" smtClean="0"/>
          </a:p>
        </p:txBody>
      </p:sp>
      <p:pic>
        <p:nvPicPr>
          <p:cNvPr id="2" name="Picture 1"/>
          <p:cNvPicPr>
            <a:picLocks noChangeAspect="1"/>
          </p:cNvPicPr>
          <p:nvPr/>
        </p:nvPicPr>
        <p:blipFill>
          <a:blip r:embed="rId3"/>
          <a:stretch>
            <a:fillRect/>
          </a:stretch>
        </p:blipFill>
        <p:spPr>
          <a:xfrm>
            <a:off x="1123949" y="2691859"/>
            <a:ext cx="6426391" cy="2109276"/>
          </a:xfrm>
          <a:prstGeom prst="rect">
            <a:avLst/>
          </a:prstGeom>
        </p:spPr>
      </p:pic>
    </p:spTree>
    <p:extLst>
      <p:ext uri="{BB962C8B-B14F-4D97-AF65-F5344CB8AC3E}">
        <p14:creationId xmlns:p14="http://schemas.microsoft.com/office/powerpoint/2010/main" val="58251552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266700" y="1393825"/>
            <a:ext cx="8877299" cy="4386263"/>
          </a:xfrm>
        </p:spPr>
        <p:txBody>
          <a:bodyPr/>
          <a:lstStyle/>
          <a:p>
            <a:pPr marL="0" indent="0">
              <a:buNone/>
            </a:pPr>
            <a:r>
              <a:rPr lang="en-US" dirty="0"/>
              <a:t>There are three basic steps to configure an IPv6 ACL:</a:t>
            </a:r>
          </a:p>
          <a:p>
            <a:pPr defTabSz="447675"/>
            <a:r>
              <a:rPr lang="en-US" dirty="0" smtClean="0"/>
              <a:t>From </a:t>
            </a:r>
            <a:r>
              <a:rPr lang="en-US" dirty="0"/>
              <a:t>global configuration mode, use the</a:t>
            </a:r>
            <a:r>
              <a:rPr lang="en-US" dirty="0">
                <a:latin typeface="Courier"/>
                <a:cs typeface="Courier"/>
              </a:rPr>
              <a:t> </a:t>
            </a:r>
            <a:r>
              <a:rPr lang="en-US" dirty="0" smtClean="0">
                <a:latin typeface="Courier"/>
                <a:cs typeface="Courier"/>
              </a:rPr>
              <a:t>			                </a:t>
            </a:r>
            <a:r>
              <a:rPr lang="en-US" b="1" dirty="0" smtClean="0">
                <a:solidFill>
                  <a:srgbClr val="FF0000"/>
                </a:solidFill>
                <a:latin typeface="Courier New" panose="02070309020205020404" pitchFamily="49" charset="0"/>
                <a:cs typeface="Courier New" panose="02070309020205020404" pitchFamily="49" charset="0"/>
              </a:rPr>
              <a:t>ipv6 access-list </a:t>
            </a:r>
            <a:r>
              <a:rPr lang="en-US" i="1" dirty="0" smtClean="0">
                <a:solidFill>
                  <a:srgbClr val="FF0000"/>
                </a:solidFill>
                <a:latin typeface="Courier New" panose="02070309020205020404" pitchFamily="49" charset="0"/>
                <a:cs typeface="Courier New" panose="02070309020205020404" pitchFamily="49" charset="0"/>
              </a:rPr>
              <a:t>name</a:t>
            </a:r>
            <a:r>
              <a:rPr lang="en-US" dirty="0" smtClean="0">
                <a:solidFill>
                  <a:srgbClr val="FF0000"/>
                </a:solidFill>
                <a:latin typeface="Courier New" panose="02070309020205020404" pitchFamily="49" charset="0"/>
                <a:cs typeface="Courier New" panose="02070309020205020404" pitchFamily="49" charset="0"/>
              </a:rPr>
              <a:t> </a:t>
            </a:r>
            <a:r>
              <a:rPr lang="en-US" dirty="0"/>
              <a:t>command to create </a:t>
            </a:r>
            <a:r>
              <a:rPr lang="en-US" dirty="0" smtClean="0"/>
              <a:t>IPv6 </a:t>
            </a:r>
            <a:r>
              <a:rPr lang="en-US" dirty="0"/>
              <a:t>ACL. </a:t>
            </a:r>
          </a:p>
          <a:p>
            <a:r>
              <a:rPr lang="en-US" dirty="0" smtClean="0"/>
              <a:t>From </a:t>
            </a:r>
            <a:r>
              <a:rPr lang="en-US" dirty="0"/>
              <a:t>the named ACL configuration mode, use the </a:t>
            </a:r>
            <a:r>
              <a:rPr lang="en-US" b="1" dirty="0">
                <a:solidFill>
                  <a:srgbClr val="FF0000"/>
                </a:solidFill>
                <a:latin typeface="Courier"/>
                <a:cs typeface="Courier"/>
              </a:rPr>
              <a:t>permit</a:t>
            </a:r>
            <a:r>
              <a:rPr lang="en-US" dirty="0">
                <a:solidFill>
                  <a:srgbClr val="FF0000"/>
                </a:solidFill>
              </a:rPr>
              <a:t> </a:t>
            </a:r>
            <a:r>
              <a:rPr lang="en-US" dirty="0"/>
              <a:t>or </a:t>
            </a:r>
            <a:r>
              <a:rPr lang="en-US" b="1" dirty="0">
                <a:solidFill>
                  <a:srgbClr val="FF0000"/>
                </a:solidFill>
                <a:latin typeface="Courier"/>
                <a:cs typeface="Courier"/>
              </a:rPr>
              <a:t>deny</a:t>
            </a:r>
            <a:r>
              <a:rPr lang="en-US" dirty="0">
                <a:solidFill>
                  <a:srgbClr val="FF0000"/>
                </a:solidFill>
              </a:rPr>
              <a:t> </a:t>
            </a:r>
            <a:r>
              <a:rPr lang="en-US" dirty="0"/>
              <a:t>statements to specify one or more conditions to determine if a packet is forwarded or dropped.</a:t>
            </a:r>
          </a:p>
          <a:p>
            <a:r>
              <a:rPr lang="en-US" dirty="0" smtClean="0"/>
              <a:t>Return </a:t>
            </a:r>
            <a:r>
              <a:rPr lang="en-US" dirty="0"/>
              <a:t>to privileged EXEC mode with the </a:t>
            </a:r>
            <a:r>
              <a:rPr lang="en-US" b="1" dirty="0">
                <a:latin typeface="Courier"/>
                <a:cs typeface="Courier"/>
              </a:rPr>
              <a:t>end</a:t>
            </a:r>
            <a:r>
              <a:rPr lang="en-US" dirty="0"/>
              <a:t> command.</a:t>
            </a:r>
            <a:endParaRPr lang="en-US" dirty="0" smtClean="0"/>
          </a:p>
        </p:txBody>
      </p:sp>
      <p:pic>
        <p:nvPicPr>
          <p:cNvPr id="2" name="Picture 1"/>
          <p:cNvPicPr>
            <a:picLocks noChangeAspect="1"/>
          </p:cNvPicPr>
          <p:nvPr/>
        </p:nvPicPr>
        <p:blipFill>
          <a:blip r:embed="rId3"/>
          <a:stretch>
            <a:fillRect/>
          </a:stretch>
        </p:blipFill>
        <p:spPr>
          <a:xfrm>
            <a:off x="878658" y="4867276"/>
            <a:ext cx="7397765" cy="1649570"/>
          </a:xfrm>
          <a:prstGeom prst="rect">
            <a:avLst/>
          </a:prstGeom>
        </p:spPr>
      </p:pic>
    </p:spTree>
    <p:extLst>
      <p:ext uri="{BB962C8B-B14F-4D97-AF65-F5344CB8AC3E}">
        <p14:creationId xmlns:p14="http://schemas.microsoft.com/office/powerpoint/2010/main" val="2511612161"/>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436563"/>
            <a:ext cx="8145462" cy="838200"/>
          </a:xfrm>
        </p:spPr>
        <p:txBody>
          <a:bodyPr/>
          <a:lstStyle/>
          <a:p>
            <a:r>
              <a:rPr lang="en-US" dirty="0" smtClean="0"/>
              <a:t>Configuring </a:t>
            </a:r>
            <a:r>
              <a:rPr lang="en-US" dirty="0"/>
              <a:t>IPv6 ACLs</a:t>
            </a:r>
            <a:endParaRPr lang="en-IE"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727" y="1857375"/>
            <a:ext cx="4730097"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0025" y="1457325"/>
            <a:ext cx="3476625" cy="4081117"/>
          </a:xfrm>
          <a:prstGeom prst="rect">
            <a:avLst/>
          </a:prstGeom>
        </p:spPr>
        <p:txBody>
          <a:bodyPr wrap="square">
            <a:spAutoFit/>
          </a:bodyPr>
          <a:lstStyle/>
          <a:p>
            <a:pPr algn="l"/>
            <a:r>
              <a:rPr lang="en-IE" sz="2000" b="1" dirty="0" smtClean="0">
                <a:solidFill>
                  <a:srgbClr val="002060"/>
                </a:solidFill>
              </a:rPr>
              <a:t>Example</a:t>
            </a:r>
            <a:r>
              <a:rPr lang="en-IE" sz="1800" b="1" dirty="0" smtClean="0"/>
              <a:t>:</a:t>
            </a:r>
          </a:p>
          <a:p>
            <a:pPr marL="180975" indent="-180975" algn="l">
              <a:buFont typeface="Arial" panose="020B0604020202020204" pitchFamily="34" charset="0"/>
              <a:buChar char="•"/>
            </a:pPr>
            <a:r>
              <a:rPr lang="en-IE" sz="1800" dirty="0" smtClean="0"/>
              <a:t> The </a:t>
            </a:r>
            <a:r>
              <a:rPr lang="en-IE" sz="1800" dirty="0"/>
              <a:t>first statement names the IPv6 access list </a:t>
            </a:r>
            <a:r>
              <a:rPr lang="en-IE" sz="1800" dirty="0">
                <a:solidFill>
                  <a:srgbClr val="FF0000"/>
                </a:solidFill>
              </a:rPr>
              <a:t>NO-R3-LAN-ACCESS</a:t>
            </a:r>
            <a:r>
              <a:rPr lang="en-IE" sz="1800" dirty="0"/>
              <a:t>. </a:t>
            </a:r>
            <a:endParaRPr lang="en-IE" sz="1800" dirty="0" smtClean="0"/>
          </a:p>
          <a:p>
            <a:pPr marL="180975" indent="-180975" algn="l">
              <a:buFont typeface="Arial" panose="020B0604020202020204" pitchFamily="34" charset="0"/>
              <a:buChar char="•"/>
            </a:pPr>
            <a:r>
              <a:rPr lang="en-IE" sz="1800" dirty="0" smtClean="0"/>
              <a:t>Similar </a:t>
            </a:r>
            <a:r>
              <a:rPr lang="en-IE" sz="1800" dirty="0"/>
              <a:t>to IPv4 named ACLs, capitalizing IPv6 ACL names is not required, but makes them stand out when viewing the running-</a:t>
            </a:r>
            <a:r>
              <a:rPr lang="en-IE" sz="1800" dirty="0" err="1"/>
              <a:t>config</a:t>
            </a:r>
            <a:r>
              <a:rPr lang="en-IE" sz="1800" dirty="0"/>
              <a:t> output.</a:t>
            </a:r>
          </a:p>
          <a:p>
            <a:pPr marL="180975" indent="-180975" algn="l">
              <a:buFont typeface="Arial" panose="020B0604020202020204" pitchFamily="34" charset="0"/>
              <a:buChar char="•"/>
            </a:pPr>
            <a:endParaRPr lang="en-IE" sz="1800" dirty="0"/>
          </a:p>
          <a:p>
            <a:pPr marL="180975" indent="-180975" algn="l">
              <a:buFont typeface="Arial" panose="020B0604020202020204" pitchFamily="34" charset="0"/>
              <a:buChar char="•"/>
            </a:pPr>
            <a:r>
              <a:rPr lang="en-IE" sz="1800" dirty="0"/>
              <a:t>The second statement denies all IPv6 packets from the 2001:DB8:CAFE:30::/64 destined for any IPv6 network. The third statement allows all other IPv6 packets.</a:t>
            </a:r>
          </a:p>
        </p:txBody>
      </p:sp>
    </p:spTree>
    <p:extLst>
      <p:ext uri="{BB962C8B-B14F-4D97-AF65-F5344CB8AC3E}">
        <p14:creationId xmlns:p14="http://schemas.microsoft.com/office/powerpoint/2010/main" val="2591122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0" y="1805053"/>
            <a:ext cx="5353050" cy="4586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Applying an IPv6 ACL to an Interface</a:t>
            </a:r>
            <a:endParaRPr lang="en-US" dirty="0" smtClean="0">
              <a:solidFill>
                <a:schemeClr val="accent5">
                  <a:lumMod val="75000"/>
                </a:schemeClr>
              </a:solidFill>
              <a:cs typeface="Arial" pitchFamily="34" charset="0"/>
            </a:endParaRPr>
          </a:p>
        </p:txBody>
      </p:sp>
      <p:sp>
        <p:nvSpPr>
          <p:cNvPr id="3" name="Rectangle 2"/>
          <p:cNvSpPr/>
          <p:nvPr/>
        </p:nvSpPr>
        <p:spPr>
          <a:xfrm>
            <a:off x="152400" y="1605195"/>
            <a:ext cx="3638550" cy="3582519"/>
          </a:xfrm>
          <a:prstGeom prst="rect">
            <a:avLst/>
          </a:prstGeom>
        </p:spPr>
        <p:txBody>
          <a:bodyPr wrap="square">
            <a:spAutoFit/>
          </a:bodyPr>
          <a:lstStyle/>
          <a:p>
            <a:r>
              <a:rPr lang="en-IE" sz="1800" dirty="0"/>
              <a:t>After an IPv6 ACL is configured, it is linked to an interface using </a:t>
            </a:r>
            <a:r>
              <a:rPr lang="en-IE" sz="1800" dirty="0">
                <a:solidFill>
                  <a:srgbClr val="FF0000"/>
                </a:solidFill>
              </a:rPr>
              <a:t>the ipv6 traffic-filter </a:t>
            </a:r>
            <a:r>
              <a:rPr lang="en-IE" sz="1800" dirty="0"/>
              <a:t>command:</a:t>
            </a:r>
          </a:p>
          <a:p>
            <a:endParaRPr lang="en-IE" sz="1800" dirty="0"/>
          </a:p>
          <a:p>
            <a:r>
              <a:rPr lang="en-IE" sz="1800" dirty="0" smtClean="0"/>
              <a:t>The </a:t>
            </a:r>
            <a:r>
              <a:rPr lang="en-IE" sz="1800" dirty="0"/>
              <a:t>figure shows the NO-R3-LAN-ACCESS ACL configured previously and the commands used to apply the IPv6 ACL inbound to the S0/0/0 interface. Applying the ACL to the inbound </a:t>
            </a:r>
            <a:endParaRPr lang="en-IE" sz="1800" dirty="0" smtClean="0"/>
          </a:p>
          <a:p>
            <a:endParaRPr lang="en-IE" sz="1800" dirty="0"/>
          </a:p>
          <a:p>
            <a:r>
              <a:rPr lang="en-IE" sz="1800" dirty="0" smtClean="0"/>
              <a:t>S0/0/0 </a:t>
            </a:r>
            <a:r>
              <a:rPr lang="en-IE" sz="1800" dirty="0"/>
              <a:t>interface will deny packets from 2001:DB8:CAFE:30::/64 to both of the LANs on R1.</a:t>
            </a:r>
          </a:p>
        </p:txBody>
      </p:sp>
    </p:spTree>
    <p:extLst>
      <p:ext uri="{BB962C8B-B14F-4D97-AF65-F5344CB8AC3E}">
        <p14:creationId xmlns:p14="http://schemas.microsoft.com/office/powerpoint/2010/main" val="323960621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IPv6 ACL Examples</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4505325" y="1194992"/>
            <a:ext cx="4638675" cy="3851617"/>
          </a:xfrm>
          <a:prstGeom prst="rect">
            <a:avLst/>
          </a:prstGeom>
        </p:spPr>
      </p:pic>
      <p:sp>
        <p:nvSpPr>
          <p:cNvPr id="5" name="Rectangle 4"/>
          <p:cNvSpPr/>
          <p:nvPr/>
        </p:nvSpPr>
        <p:spPr>
          <a:xfrm>
            <a:off x="209550" y="1406384"/>
            <a:ext cx="4572000" cy="3890296"/>
          </a:xfrm>
          <a:prstGeom prst="rect">
            <a:avLst/>
          </a:prstGeom>
        </p:spPr>
        <p:txBody>
          <a:bodyPr>
            <a:spAutoFit/>
          </a:bodyPr>
          <a:lstStyle/>
          <a:p>
            <a:pPr algn="l">
              <a:spcBef>
                <a:spcPts val="600"/>
              </a:spcBef>
            </a:pPr>
            <a:r>
              <a:rPr lang="en-IE" sz="1800" b="1" dirty="0" smtClean="0">
                <a:solidFill>
                  <a:srgbClr val="FF0000"/>
                </a:solidFill>
              </a:rPr>
              <a:t>Example</a:t>
            </a:r>
          </a:p>
          <a:p>
            <a:pPr algn="l">
              <a:spcBef>
                <a:spcPts val="600"/>
              </a:spcBef>
            </a:pPr>
            <a:r>
              <a:rPr lang="en-IE" sz="1800" dirty="0" smtClean="0"/>
              <a:t>An </a:t>
            </a:r>
            <a:r>
              <a:rPr lang="en-IE" sz="1800" dirty="0"/>
              <a:t>IPv6 ACL is configured to give the LAN on R3 limited access to the LANs on R1. </a:t>
            </a:r>
            <a:r>
              <a:rPr lang="en-IE" sz="1800" dirty="0">
                <a:solidFill>
                  <a:srgbClr val="002060"/>
                </a:solidFill>
              </a:rPr>
              <a:t>Comments</a:t>
            </a:r>
            <a:r>
              <a:rPr lang="en-IE" sz="1800" dirty="0"/>
              <a:t> are added in the configuration to document the ACL</a:t>
            </a:r>
            <a:r>
              <a:rPr lang="en-IE" sz="1800" dirty="0" smtClean="0"/>
              <a:t>.:</a:t>
            </a:r>
            <a:endParaRPr lang="en-IE" sz="1800" dirty="0"/>
          </a:p>
          <a:p>
            <a:pPr marL="342900" indent="-342900" algn="l">
              <a:spcBef>
                <a:spcPts val="600"/>
              </a:spcBef>
              <a:buFont typeface="+mj-lt"/>
              <a:buAutoNum type="arabicPeriod"/>
            </a:pPr>
            <a:r>
              <a:rPr lang="en-IE" sz="1800" dirty="0" smtClean="0"/>
              <a:t>The </a:t>
            </a:r>
            <a:r>
              <a:rPr lang="en-IE" sz="1800" dirty="0"/>
              <a:t>first two permit statements allow access from any device to the web server at 2001:DB8:CAFE:10::10.</a:t>
            </a:r>
          </a:p>
          <a:p>
            <a:pPr marL="342900" indent="-342900" algn="l">
              <a:spcBef>
                <a:spcPts val="600"/>
              </a:spcBef>
              <a:buFont typeface="+mj-lt"/>
              <a:buAutoNum type="arabicPeriod"/>
            </a:pPr>
            <a:r>
              <a:rPr lang="en-IE" sz="1800" dirty="0" smtClean="0"/>
              <a:t>All </a:t>
            </a:r>
            <a:r>
              <a:rPr lang="en-IE" sz="1800" dirty="0"/>
              <a:t>other devices are denied access to the 2001:DB8:CAFE:10::/64 network.</a:t>
            </a:r>
          </a:p>
          <a:p>
            <a:pPr marL="342900" indent="-342900" algn="l">
              <a:spcBef>
                <a:spcPts val="600"/>
              </a:spcBef>
              <a:buFont typeface="+mj-lt"/>
              <a:buAutoNum type="arabicPeriod"/>
            </a:pPr>
            <a:r>
              <a:rPr lang="en-IE" sz="1800" dirty="0" smtClean="0"/>
              <a:t>PC3 </a:t>
            </a:r>
            <a:r>
              <a:rPr lang="en-IE" sz="1800" dirty="0"/>
              <a:t>at 2001:DB8:CAFE:30::12 is permitted Telnet access to PC2 which has the IPv6 address 2001:DB8:CAFE:11::11</a:t>
            </a:r>
            <a:r>
              <a:rPr lang="en-IE" sz="1800" dirty="0" smtClean="0"/>
              <a:t>.</a:t>
            </a:r>
            <a:endParaRPr lang="en-IE" sz="1800" dirty="0"/>
          </a:p>
        </p:txBody>
      </p:sp>
      <p:sp>
        <p:nvSpPr>
          <p:cNvPr id="6" name="TextBox 5"/>
          <p:cNvSpPr txBox="1"/>
          <p:nvPr/>
        </p:nvSpPr>
        <p:spPr>
          <a:xfrm>
            <a:off x="209549" y="5290594"/>
            <a:ext cx="8820151" cy="1437317"/>
          </a:xfrm>
          <a:prstGeom prst="rect">
            <a:avLst/>
          </a:prstGeom>
          <a:noFill/>
          <a:ln w="25400">
            <a:noFill/>
            <a:prstDash val="dash"/>
          </a:ln>
        </p:spPr>
        <p:txBody>
          <a:bodyPr wrap="square" rtlCol="0">
            <a:spAutoFit/>
          </a:bodyPr>
          <a:lstStyle/>
          <a:p>
            <a:pPr marL="342900" indent="-342900" algn="l">
              <a:spcBef>
                <a:spcPts val="600"/>
              </a:spcBef>
              <a:buAutoNum type="arabicPeriod" startAt="4"/>
            </a:pPr>
            <a:r>
              <a:rPr lang="en-IE" sz="1800" dirty="0" smtClean="0"/>
              <a:t>All other devices are denied Telnet access to PC2.</a:t>
            </a:r>
          </a:p>
          <a:p>
            <a:pPr marL="342900" indent="-342900" algn="l">
              <a:spcBef>
                <a:spcPts val="600"/>
              </a:spcBef>
              <a:buAutoNum type="arabicPeriod" startAt="4"/>
            </a:pPr>
            <a:r>
              <a:rPr lang="en-IE" sz="1800" dirty="0" smtClean="0"/>
              <a:t>All other IPv6 traffic is permitted to all other destinations.</a:t>
            </a:r>
          </a:p>
          <a:p>
            <a:pPr marL="342900" indent="-342900" algn="l">
              <a:spcBef>
                <a:spcPts val="600"/>
              </a:spcBef>
              <a:buAutoNum type="arabicPeriod" startAt="4"/>
            </a:pPr>
            <a:r>
              <a:rPr lang="en-IE" sz="1800" dirty="0" smtClean="0"/>
              <a:t>The IPv6 access list is applied to interface G0/0 in the inbound direction, so only the 2001:DB8:CAFE:30::/64 network is affected.</a:t>
            </a:r>
          </a:p>
          <a:p>
            <a:endParaRPr lang="en-IE" sz="1400" dirty="0"/>
          </a:p>
        </p:txBody>
      </p:sp>
    </p:spTree>
    <p:extLst>
      <p:ext uri="{BB962C8B-B14F-4D97-AF65-F5344CB8AC3E}">
        <p14:creationId xmlns:p14="http://schemas.microsoft.com/office/powerpoint/2010/main" val="221730351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Verifying IPv6 ACL</a:t>
            </a:r>
            <a:r>
              <a:rPr lang="en-US" dirty="0" smtClean="0"/>
              <a:t>s</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1212146" y="1528651"/>
            <a:ext cx="4848581" cy="2493935"/>
          </a:xfrm>
          <a:prstGeom prst="rect">
            <a:avLst/>
          </a:prstGeom>
        </p:spPr>
      </p:pic>
      <p:pic>
        <p:nvPicPr>
          <p:cNvPr id="4" name="Picture 3"/>
          <p:cNvPicPr>
            <a:picLocks noChangeAspect="1"/>
          </p:cNvPicPr>
          <p:nvPr/>
        </p:nvPicPr>
        <p:blipFill>
          <a:blip r:embed="rId4"/>
          <a:stretch>
            <a:fillRect/>
          </a:stretch>
        </p:blipFill>
        <p:spPr>
          <a:xfrm>
            <a:off x="1231387" y="4041193"/>
            <a:ext cx="4829340" cy="2494056"/>
          </a:xfrm>
          <a:prstGeom prst="rect">
            <a:avLst/>
          </a:prstGeom>
        </p:spPr>
      </p:pic>
    </p:spTree>
    <p:extLst>
      <p:ext uri="{BB962C8B-B14F-4D97-AF65-F5344CB8AC3E}">
        <p14:creationId xmlns:p14="http://schemas.microsoft.com/office/powerpoint/2010/main" val="4250767257"/>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Types of Cisco IPv4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89788" y="1879600"/>
            <a:ext cx="7940675" cy="4386263"/>
          </a:xfrm>
        </p:spPr>
        <p:txBody>
          <a:bodyPr/>
          <a:lstStyle/>
          <a:p>
            <a:pPr marL="0" indent="0">
              <a:buNone/>
            </a:pPr>
            <a:r>
              <a:rPr lang="en-US" b="1" dirty="0" smtClean="0">
                <a:solidFill>
                  <a:srgbClr val="002060"/>
                </a:solidFill>
              </a:rPr>
              <a:t>Standard ACLs</a:t>
            </a:r>
          </a:p>
          <a:p>
            <a:pPr marL="0" indent="0">
              <a:buNone/>
            </a:pPr>
            <a:endParaRPr lang="en-US" dirty="0"/>
          </a:p>
          <a:p>
            <a:pPr marL="0" indent="0">
              <a:buNone/>
            </a:pPr>
            <a:endParaRPr lang="en-US" dirty="0" smtClean="0"/>
          </a:p>
          <a:p>
            <a:pPr marL="0" indent="0">
              <a:buNone/>
            </a:pPr>
            <a:endParaRPr lang="en-US" dirty="0"/>
          </a:p>
          <a:p>
            <a:pPr marL="0" indent="0">
              <a:buNone/>
            </a:pPr>
            <a:r>
              <a:rPr lang="en-US" b="1" dirty="0" smtClean="0">
                <a:solidFill>
                  <a:srgbClr val="002060"/>
                </a:solidFill>
              </a:rPr>
              <a:t>Extended ACLs</a:t>
            </a:r>
          </a:p>
        </p:txBody>
      </p:sp>
      <p:pic>
        <p:nvPicPr>
          <p:cNvPr id="2" name="Picture 1"/>
          <p:cNvPicPr>
            <a:picLocks noChangeAspect="1"/>
          </p:cNvPicPr>
          <p:nvPr/>
        </p:nvPicPr>
        <p:blipFill>
          <a:blip r:embed="rId3"/>
          <a:stretch>
            <a:fillRect/>
          </a:stretch>
        </p:blipFill>
        <p:spPr>
          <a:xfrm>
            <a:off x="1019174" y="2480137"/>
            <a:ext cx="6724269" cy="1469905"/>
          </a:xfrm>
          <a:prstGeom prst="rect">
            <a:avLst/>
          </a:prstGeom>
        </p:spPr>
      </p:pic>
      <p:pic>
        <p:nvPicPr>
          <p:cNvPr id="3" name="Picture 2"/>
          <p:cNvPicPr>
            <a:picLocks noChangeAspect="1"/>
          </p:cNvPicPr>
          <p:nvPr/>
        </p:nvPicPr>
        <p:blipFill>
          <a:blip r:embed="rId4"/>
          <a:stretch>
            <a:fillRect/>
          </a:stretch>
        </p:blipFill>
        <p:spPr>
          <a:xfrm>
            <a:off x="933448" y="4600151"/>
            <a:ext cx="6724269" cy="1958952"/>
          </a:xfrm>
          <a:prstGeom prst="rect">
            <a:avLst/>
          </a:prstGeom>
        </p:spPr>
      </p:pic>
      <p:sp>
        <p:nvSpPr>
          <p:cNvPr id="4" name="Rectangle 3"/>
          <p:cNvSpPr/>
          <p:nvPr/>
        </p:nvSpPr>
        <p:spPr>
          <a:xfrm>
            <a:off x="276225" y="1360236"/>
            <a:ext cx="8772525" cy="424732"/>
          </a:xfrm>
          <a:prstGeom prst="rect">
            <a:avLst/>
          </a:prstGeom>
        </p:spPr>
        <p:txBody>
          <a:bodyPr wrap="square">
            <a:spAutoFit/>
          </a:bodyPr>
          <a:lstStyle/>
          <a:p>
            <a:r>
              <a:rPr lang="en-IE" dirty="0">
                <a:solidFill>
                  <a:srgbClr val="FF0000"/>
                </a:solidFill>
              </a:rPr>
              <a:t>The two types of Cisco IPv4 ACLs are standard and extended.</a:t>
            </a:r>
          </a:p>
        </p:txBody>
      </p:sp>
      <p:sp>
        <p:nvSpPr>
          <p:cNvPr id="5" name="TextBox 4"/>
          <p:cNvSpPr txBox="1"/>
          <p:nvPr/>
        </p:nvSpPr>
        <p:spPr>
          <a:xfrm>
            <a:off x="4662487" y="3581400"/>
            <a:ext cx="1738313" cy="304800"/>
          </a:xfrm>
          <a:prstGeom prst="rect">
            <a:avLst/>
          </a:prstGeom>
          <a:noFill/>
          <a:ln w="25400">
            <a:solidFill>
              <a:srgbClr val="FF0000"/>
            </a:solidFill>
            <a:prstDash val="dash"/>
          </a:ln>
        </p:spPr>
        <p:txBody>
          <a:bodyPr wrap="square" rtlCol="0">
            <a:spAutoFit/>
          </a:bodyPr>
          <a:lstStyle/>
          <a:p>
            <a:endParaRPr lang="en-IE" dirty="0"/>
          </a:p>
        </p:txBody>
      </p:sp>
      <p:sp>
        <p:nvSpPr>
          <p:cNvPr id="8" name="TextBox 7"/>
          <p:cNvSpPr txBox="1"/>
          <p:nvPr/>
        </p:nvSpPr>
        <p:spPr>
          <a:xfrm>
            <a:off x="1528762" y="5924549"/>
            <a:ext cx="5681663" cy="634553"/>
          </a:xfrm>
          <a:prstGeom prst="rect">
            <a:avLst/>
          </a:prstGeom>
          <a:noFill/>
          <a:ln w="25400">
            <a:solidFill>
              <a:srgbClr val="FF0000"/>
            </a:solidFill>
            <a:prstDash val="dash"/>
          </a:ln>
        </p:spPr>
        <p:txBody>
          <a:bodyPr wrap="square" rtlCol="0">
            <a:spAutoFit/>
          </a:bodyPr>
          <a:lstStyle/>
          <a:p>
            <a:endParaRPr lang="en-IE" dirty="0"/>
          </a:p>
        </p:txBody>
      </p:sp>
    </p:spTree>
    <p:extLst>
      <p:ext uri="{BB962C8B-B14F-4D97-AF65-F5344CB8AC3E}">
        <p14:creationId xmlns:p14="http://schemas.microsoft.com/office/powerpoint/2010/main" val="396171053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Numbering and Naming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22" r="-14222"/>
          <a:stretch>
            <a:fillRect/>
          </a:stretch>
        </p:blipFill>
        <p:spPr>
          <a:xfrm>
            <a:off x="515938" y="2279650"/>
            <a:ext cx="7940675" cy="4386263"/>
          </a:xfrm>
        </p:spPr>
      </p:pic>
      <p:sp>
        <p:nvSpPr>
          <p:cNvPr id="3" name="Rectangle 2"/>
          <p:cNvSpPr/>
          <p:nvPr/>
        </p:nvSpPr>
        <p:spPr>
          <a:xfrm>
            <a:off x="409575" y="1446937"/>
            <a:ext cx="8610599" cy="646331"/>
          </a:xfrm>
          <a:prstGeom prst="rect">
            <a:avLst/>
          </a:prstGeom>
        </p:spPr>
        <p:txBody>
          <a:bodyPr wrap="square">
            <a:spAutoFit/>
          </a:bodyPr>
          <a:lstStyle/>
          <a:p>
            <a:r>
              <a:rPr lang="en-IE" sz="2000" dirty="0"/>
              <a:t>Standard and extended ACLs can be created using either a </a:t>
            </a:r>
            <a:r>
              <a:rPr lang="en-IE" sz="2000" dirty="0">
                <a:solidFill>
                  <a:srgbClr val="FF0000"/>
                </a:solidFill>
              </a:rPr>
              <a:t>number</a:t>
            </a:r>
            <a:r>
              <a:rPr lang="en-IE" sz="2000" dirty="0"/>
              <a:t> or a </a:t>
            </a:r>
            <a:r>
              <a:rPr lang="en-IE" sz="2000" dirty="0">
                <a:solidFill>
                  <a:srgbClr val="FF0000"/>
                </a:solidFill>
              </a:rPr>
              <a:t>name</a:t>
            </a:r>
            <a:r>
              <a:rPr lang="en-IE" sz="2000" dirty="0"/>
              <a:t> to identify the ACL and its list of statements.</a:t>
            </a:r>
          </a:p>
        </p:txBody>
      </p:sp>
    </p:spTree>
    <p:extLst>
      <p:ext uri="{BB962C8B-B14F-4D97-AF65-F5344CB8AC3E}">
        <p14:creationId xmlns:p14="http://schemas.microsoft.com/office/powerpoint/2010/main" val="196594597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Introducing ACL Wildcard Masking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5463" y="1431925"/>
            <a:ext cx="7940675" cy="4386263"/>
          </a:xfrm>
        </p:spPr>
        <p:txBody>
          <a:bodyPr/>
          <a:lstStyle/>
          <a:p>
            <a:pPr marL="0" indent="0">
              <a:buNone/>
            </a:pPr>
            <a:r>
              <a:rPr lang="en-US" dirty="0"/>
              <a:t>Wildcard </a:t>
            </a:r>
            <a:r>
              <a:rPr lang="en-US" dirty="0" smtClean="0"/>
              <a:t>masks (Inverse Subnet Mask) </a:t>
            </a:r>
            <a:r>
              <a:rPr lang="en-US" dirty="0"/>
              <a:t>and subnet masks differ in the way they match binary 1s and 0s. Wildcard masks use the following rules to match binary 1s and 0s:</a:t>
            </a:r>
          </a:p>
          <a:p>
            <a:r>
              <a:rPr lang="en-US" dirty="0" smtClean="0">
                <a:solidFill>
                  <a:srgbClr val="FF0000"/>
                </a:solidFill>
              </a:rPr>
              <a:t>Wildcard </a:t>
            </a:r>
            <a:r>
              <a:rPr lang="en-US" dirty="0">
                <a:solidFill>
                  <a:srgbClr val="FF0000"/>
                </a:solidFill>
              </a:rPr>
              <a:t>mask bit 0 </a:t>
            </a:r>
            <a:r>
              <a:rPr lang="en-US" dirty="0"/>
              <a:t>- Match the corresponding bit value in the address.</a:t>
            </a:r>
          </a:p>
          <a:p>
            <a:r>
              <a:rPr lang="en-US" dirty="0" smtClean="0">
                <a:solidFill>
                  <a:srgbClr val="FF0000"/>
                </a:solidFill>
              </a:rPr>
              <a:t>Wildcard </a:t>
            </a:r>
            <a:r>
              <a:rPr lang="en-US" dirty="0">
                <a:solidFill>
                  <a:srgbClr val="FF0000"/>
                </a:solidFill>
              </a:rPr>
              <a:t>mask bit 1 </a:t>
            </a:r>
            <a:r>
              <a:rPr lang="en-US" dirty="0"/>
              <a:t>- Ignore the corresponding bit value in the address</a:t>
            </a:r>
            <a:r>
              <a:rPr lang="en-US" dirty="0" smtClean="0"/>
              <a:t>.</a:t>
            </a:r>
          </a:p>
          <a:p>
            <a:pPr marL="0" indent="0">
              <a:buNone/>
            </a:pPr>
            <a:r>
              <a:rPr lang="en-US" dirty="0" smtClean="0"/>
              <a:t/>
            </a:r>
            <a:br>
              <a:rPr lang="en-US" dirty="0" smtClean="0"/>
            </a:br>
            <a:r>
              <a:rPr lang="en-US" dirty="0" smtClean="0"/>
              <a:t>Wildcard </a:t>
            </a:r>
            <a:r>
              <a:rPr lang="en-US" dirty="0"/>
              <a:t>masks are often referred to as an inverse mask. The reason is that, unlike a subnet mask in which binary 1 is equal to a match and binary 0 is not a match, in a wildcard mask the reverse is true.</a:t>
            </a:r>
            <a:endParaRPr lang="en-US" dirty="0" smtClean="0"/>
          </a:p>
        </p:txBody>
      </p:sp>
    </p:spTree>
    <p:extLst>
      <p:ext uri="{BB962C8B-B14F-4D97-AF65-F5344CB8AC3E}">
        <p14:creationId xmlns:p14="http://schemas.microsoft.com/office/powerpoint/2010/main" val="256680936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dash"/>
          <a:round/>
          <a:headEnd type="none" w="med" len="med"/>
          <a:tailEnd type="none" w="med" len="med"/>
        </a:ln>
        <a:effectLst/>
      </a:spPr>
      <a:bodyPr vert="horz" wrap="non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noFill/>
        <a:ln w="25400">
          <a:solidFill>
            <a:srgbClr val="FF0000"/>
          </a:solidFill>
          <a:prstDash val="dash"/>
        </a:ln>
      </a:spPr>
      <a:bodyPr wrap="square" rtlCol="0">
        <a:spAutoFit/>
      </a:bodyPr>
      <a:lstStyle>
        <a:defPPr>
          <a:defRPr dirty="0"/>
        </a:defPPr>
      </a:lstStyle>
    </a:tx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16420</TotalTime>
  <Pages>28</Pages>
  <Words>3967</Words>
  <Application>Microsoft Office PowerPoint</Application>
  <PresentationFormat>On-screen Show (4:3)</PresentationFormat>
  <Paragraphs>373</Paragraphs>
  <Slides>65</Slides>
  <Notes>57</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PPT-TMPLT-WHT_C</vt:lpstr>
      <vt:lpstr>NetAcad-4F_PPT-WHT_060408</vt:lpstr>
      <vt:lpstr>Chapter 9: Access Control Lists </vt:lpstr>
      <vt:lpstr>Purpose of ACLs What is an ACL?</vt:lpstr>
      <vt:lpstr>Purpose of ACLs What is an ACL?</vt:lpstr>
      <vt:lpstr>Purpose of ACLs Packet Filtering</vt:lpstr>
      <vt:lpstr>Purpose of ACLs Packet Filtering (Cont.)</vt:lpstr>
      <vt:lpstr>Purpose of ACLs ACL Operation</vt:lpstr>
      <vt:lpstr>Standard versus Extended IPv4 ACLs Types of Cisco IPv4 ACLs</vt:lpstr>
      <vt:lpstr>Standard versus Extended IPv4 ACLs Numbering and Naming ACLs</vt:lpstr>
      <vt:lpstr>Wildcard Masks in ACLs Introducing ACL Wildcard Masking</vt:lpstr>
      <vt:lpstr>Wildcard Masks in ACLs Wildcard Mask Examples: Hosts / Subnets</vt:lpstr>
      <vt:lpstr>Wildcard Masks in ACLs Wildcard Mask Examples: Match Ranges</vt:lpstr>
      <vt:lpstr>Wildcard Masks in ACLs Calculating the Wildcard Mask</vt:lpstr>
      <vt:lpstr>Wildcard Masks in ACLs Calculating the Wildcard Mask</vt:lpstr>
      <vt:lpstr>Wildcard Masks in ACLs Wildcard Mask Keywords</vt:lpstr>
      <vt:lpstr>Wildcard Masks in ACLs Examples Wildcard Mask Keywords</vt:lpstr>
      <vt:lpstr>Wildcard Masks in ACLs Examples Wildcard Mask Keywords</vt:lpstr>
      <vt:lpstr>Guidelines for ACL creation General Guidelines for Creating ACLs</vt:lpstr>
      <vt:lpstr>Guidelines for ACL creation General Guidelines for Creating ACLs</vt:lpstr>
      <vt:lpstr>Guidelines for ACL creation ACL Best Practices</vt:lpstr>
      <vt:lpstr>Guidelines for ACL Placement Where to Place ACLs</vt:lpstr>
      <vt:lpstr>Guidelines for ACL Placement Standard ACL Placement</vt:lpstr>
      <vt:lpstr>Guidelines for ACL Placement Extended ACL Placement</vt:lpstr>
      <vt:lpstr>Configure Standard IPv4 ACLs Entering Criteria Statements</vt:lpstr>
      <vt:lpstr>Configure Standard IPv4 ACLs Configuring a Standard ACL</vt:lpstr>
      <vt:lpstr>Configure Standard IPv4 ACLs Configuring a Standard ACL (Cont.)</vt:lpstr>
      <vt:lpstr>Configure Standard IPv4 ACLs Internal Logic</vt:lpstr>
      <vt:lpstr>Configure Standard IPv4 ACLs Applying Standard ACLs to Interfaces</vt:lpstr>
      <vt:lpstr>Configure Standard IPv4 ACLs Applying Standard ACLs to Interfaces (Cont.)</vt:lpstr>
      <vt:lpstr>Configure Standard IPv4 ACLs Creating Named Standard ACLs</vt:lpstr>
      <vt:lpstr>Modify IPv4 ACLs Editing Standard Numbered ACLs</vt:lpstr>
      <vt:lpstr>Modify IPv4 ACLs Editing Standard Numbered ACLs (Cont.)</vt:lpstr>
      <vt:lpstr>Modify IPv4 ACLs Editing Standard Named ACLs</vt:lpstr>
      <vt:lpstr>Modify IPv4 ACLs Verifying ACLs</vt:lpstr>
      <vt:lpstr>Modify IPv4 ACLs ACL Statistics</vt:lpstr>
      <vt:lpstr>Securing VTY ports with a Standard IPv4 ACL Configuring a Standard ACL to Secure a VTY Port</vt:lpstr>
      <vt:lpstr>Securing VTY ports with a Standard IPv4 ACL Verifying a Standard ACL used to Secure a VTY Port</vt:lpstr>
      <vt:lpstr>Structure of an Extended IPv4 ACL Extended ACLs</vt:lpstr>
      <vt:lpstr>Structure of an Extended IPv4 ACL Extended ACLs (Cont.)</vt:lpstr>
      <vt:lpstr>Configure Extended IPv4 ACLs Configuring Extended ACLs</vt:lpstr>
      <vt:lpstr>PowerPoint Presentation</vt:lpstr>
      <vt:lpstr>PowerPoint Presentation</vt:lpstr>
      <vt:lpstr>Configure Extended IPv4 ACLs Applying Extended ACLs to Interfaces</vt:lpstr>
      <vt:lpstr>Configure Extended IPv4 ACLs Filtering Traffic with Extended ACLs</vt:lpstr>
      <vt:lpstr>Configure Extended IPv4 ACLs Filtering Traffic with Extended ACLs</vt:lpstr>
      <vt:lpstr>Configure Extended IPv4 ACLs Creating Named Extended ACLs</vt:lpstr>
      <vt:lpstr>Configure Extended IPv4 ACLs Verifying Extended ACLs</vt:lpstr>
      <vt:lpstr>Configure Extended IPv4 ACLs Editing Extended ACLs</vt:lpstr>
      <vt:lpstr>Processing Packets with ACLs Inbound ACL Logic</vt:lpstr>
      <vt:lpstr>Processing Packets with ACLs Outbound ACL Logic</vt:lpstr>
      <vt:lpstr>Processing Packets with ACLs ACL Logic Operations</vt:lpstr>
      <vt:lpstr>Processing Packets with ACLs ACL Logic Operations (continued)</vt:lpstr>
      <vt:lpstr>Processing Packets with ACLs Standard ACL Decision Process</vt:lpstr>
      <vt:lpstr>Processing Packets with ACLs Extended ACL Decision Process</vt:lpstr>
      <vt:lpstr>Common ACLs Errors Troubleshooting Common ACL Errors - Example 1</vt:lpstr>
      <vt:lpstr>Common ACLs Errors Troubleshooting Common ACL Errors – Example 2</vt:lpstr>
      <vt:lpstr>Common ACLs Errors Troubleshooting Common ACL Errors – Example 3</vt:lpstr>
      <vt:lpstr>IPv6 ACL Creation Type of IPv6 ACLs</vt:lpstr>
      <vt:lpstr>IPv6 ACL Creation Comparing IPv4 and IPv6 ACLs</vt:lpstr>
      <vt:lpstr>Configuring IPv6 ACLs Configuring IPv6 Topology</vt:lpstr>
      <vt:lpstr>Configuring IPv6 ACLs Configuring IPv6 ACLs</vt:lpstr>
      <vt:lpstr>Configuring IPv6 ACLs</vt:lpstr>
      <vt:lpstr>Configuring IPv6 ACLs Applying an IPv6 ACL to an Interface</vt:lpstr>
      <vt:lpstr>Configuring IPv6 ACLs IPv6 ACL Examples</vt:lpstr>
      <vt:lpstr>Configuring IPv6 ACLs Verifying IPv6 ACLs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student</cp:lastModifiedBy>
  <cp:revision>1026</cp:revision>
  <cp:lastPrinted>1999-01-27T00:54:54Z</cp:lastPrinted>
  <dcterms:created xsi:type="dcterms:W3CDTF">2006-10-23T15:07:30Z</dcterms:created>
  <dcterms:modified xsi:type="dcterms:W3CDTF">2013-12-18T20:05:01Z</dcterms:modified>
</cp:coreProperties>
</file>